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70" r:id="rId2"/>
    <p:sldId id="366" r:id="rId3"/>
    <p:sldId id="368" r:id="rId4"/>
    <p:sldId id="367" r:id="rId5"/>
    <p:sldId id="341" r:id="rId6"/>
    <p:sldId id="342" r:id="rId7"/>
    <p:sldId id="371" r:id="rId8"/>
    <p:sldId id="373" r:id="rId9"/>
    <p:sldId id="378" r:id="rId10"/>
    <p:sldId id="335" r:id="rId11"/>
    <p:sldId id="324" r:id="rId12"/>
    <p:sldId id="325" r:id="rId13"/>
    <p:sldId id="374" r:id="rId14"/>
    <p:sldId id="327" r:id="rId15"/>
    <p:sldId id="328" r:id="rId16"/>
    <p:sldId id="329" r:id="rId17"/>
    <p:sldId id="296" r:id="rId18"/>
    <p:sldId id="332" r:id="rId19"/>
    <p:sldId id="337" r:id="rId20"/>
    <p:sldId id="338" r:id="rId21"/>
    <p:sldId id="339" r:id="rId22"/>
    <p:sldId id="299" r:id="rId23"/>
    <p:sldId id="317" r:id="rId24"/>
    <p:sldId id="334" r:id="rId25"/>
    <p:sldId id="302" r:id="rId26"/>
    <p:sldId id="303" r:id="rId27"/>
    <p:sldId id="293" r:id="rId28"/>
    <p:sldId id="294" r:id="rId29"/>
    <p:sldId id="310" r:id="rId30"/>
    <p:sldId id="330" r:id="rId31"/>
    <p:sldId id="315" r:id="rId32"/>
    <p:sldId id="316" r:id="rId33"/>
    <p:sldId id="297" r:id="rId34"/>
    <p:sldId id="346" r:id="rId35"/>
    <p:sldId id="343" r:id="rId36"/>
    <p:sldId id="305" r:id="rId37"/>
    <p:sldId id="306" r:id="rId38"/>
    <p:sldId id="307" r:id="rId39"/>
    <p:sldId id="308" r:id="rId40"/>
    <p:sldId id="347" r:id="rId41"/>
    <p:sldId id="349" r:id="rId42"/>
    <p:sldId id="351" r:id="rId43"/>
    <p:sldId id="353" r:id="rId44"/>
    <p:sldId id="377" r:id="rId45"/>
    <p:sldId id="354" r:id="rId46"/>
    <p:sldId id="355" r:id="rId47"/>
    <p:sldId id="356" r:id="rId48"/>
    <p:sldId id="357" r:id="rId49"/>
    <p:sldId id="358" r:id="rId50"/>
    <p:sldId id="352" r:id="rId51"/>
    <p:sldId id="359" r:id="rId52"/>
    <p:sldId id="360" r:id="rId53"/>
    <p:sldId id="361" r:id="rId54"/>
    <p:sldId id="362" r:id="rId55"/>
    <p:sldId id="364" r:id="rId56"/>
    <p:sldId id="363" r:id="rId57"/>
    <p:sldId id="365" r:id="rId58"/>
    <p:sldId id="313" r:id="rId59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FA00"/>
    <a:srgbClr val="A66BD3"/>
    <a:srgbClr val="F70F78"/>
    <a:srgbClr val="DBEBD1"/>
    <a:srgbClr val="00FFAB"/>
    <a:srgbClr val="FF0040"/>
    <a:srgbClr val="00AC92"/>
    <a:srgbClr val="8064A2"/>
    <a:srgbClr val="0070C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53D28-1073-46A0-9E72-9321C3C7299F}" v="303" dt="2018-08-17T05:32:20.263"/>
    <p1510:client id="{15386C0D-0591-4E4A-A90D-8AC89E04C090}" v="472" dt="2018-08-17T01:24:43.406"/>
    <p1510:client id="{E8C351CD-514D-2BAB-079B-76EE69D11466}" v="3" dt="2018-08-17T01:18:03.585"/>
    <p1510:client id="{DB3E953B-1C7A-40FF-8F59-463517F992F9}" v="155" dt="2018-08-16T11:45:28.236"/>
    <p1510:client id="{E6E7BBA7-E13D-CEDE-708F-9BD049035E75}" v="55" dt="2018-08-17T05:35:39.212"/>
    <p1510:client id="{433A3E6A-E5CB-495C-2CA4-352B9A717EE4}" v="191" dt="2018-08-17T06:07:21.851"/>
    <p1510:client id="{8230F249-C738-4763-8040-85304B005D9E}" v="438" dt="2018-08-17T06:16:38.898"/>
    <p1510:client id="{89A5455B-EDDC-154C-7D03-B99933B5AC1F}" v="1" dt="2018-08-17T06:22:24.763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9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t>2018/8/17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2018/8/17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原標題</a:t>
            </a:r>
            <a:r>
              <a:rPr lang="en-US" alt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TW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CN" sz="1100">
                <a:solidFill>
                  <a:srgbClr val="FFFFFF"/>
                </a:solidFill>
                <a:cs typeface="Arial" pitchFamily="34" charset="0"/>
                <a:sym typeface="Arial"/>
              </a:rPr>
              <a:t>Ryzen </a:t>
            </a:r>
            <a:r>
              <a:rPr lang="zh-Hant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戰線</a:t>
            </a:r>
            <a:r>
              <a:rPr lang="zh-CN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成員</a:t>
            </a:r>
            <a:r>
              <a:rPr lang="zh-Hant" altLang="en-US" sz="1100">
                <a:solidFill>
                  <a:srgbClr val="FFFFFF"/>
                </a:solidFill>
                <a:latin typeface="Arial "/>
                <a:cs typeface="Arial"/>
                <a:sym typeface="Arial"/>
              </a:rPr>
              <a:t>全員到齊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78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latin typeface="Calibri"/>
                <a:cs typeface="Calibri"/>
              </a:rPr>
              <a:t>這</a:t>
            </a:r>
            <a:r>
              <a:rPr lang="zh-TW" altLang="en-US">
                <a:latin typeface="新細明體"/>
                <a:ea typeface="新細明體"/>
                <a:cs typeface="Calibri"/>
              </a:rPr>
              <a:t>頁需要</a:t>
            </a:r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154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5830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6827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258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Type-A</a:t>
            </a:r>
            <a:r>
              <a:rPr lang="zh-TW" altLang="en-US">
                <a:latin typeface="Calibri"/>
                <a:cs typeface="Calibri"/>
              </a:rPr>
              <a:t>是</a:t>
            </a:r>
            <a:r>
              <a:rPr lang="zh-TW" altLang="en-US">
                <a:latin typeface="新細明體"/>
                <a:ea typeface="新細明體"/>
                <a:cs typeface="Calibri"/>
              </a:rPr>
              <a:t>紅色的</a:t>
            </a:r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3269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86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3167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6913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0992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325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405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463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6184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3209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46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73652517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951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548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49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63632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1168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93325809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907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4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53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zh-TW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39094200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8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939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Shape 422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879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55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Shape 4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3551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4159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TW" sz="1100" b="0" i="0" u="none" strike="noStrike" cap="none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36588464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381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595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18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528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90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291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白手起家款</a:t>
            </a:r>
            <a:endParaRPr lang="en-US" altLang="zh-Hant"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</a:rPr>
              <a:t>2U/3U</a:t>
            </a:r>
            <a:endParaRPr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6568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A8D40BB-1AE0-41B9-B375-E6F9F6E2CF80}"/>
              </a:ext>
            </a:extLst>
          </p:cNvPr>
          <p:cNvSpPr txBox="1"/>
          <p:nvPr userDrawn="1"/>
        </p:nvSpPr>
        <p:spPr>
          <a:xfrm>
            <a:off x="395785" y="4450236"/>
            <a:ext cx="2474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TS-977XU / TS-977XU-RP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B3BB107-1722-4FBD-9987-7CDF1D367214}"/>
              </a:ext>
            </a:extLst>
          </p:cNvPr>
          <p:cNvSpPr txBox="1"/>
          <p:nvPr userDrawn="1"/>
        </p:nvSpPr>
        <p:spPr>
          <a:xfrm>
            <a:off x="3159457" y="4450236"/>
            <a:ext cx="2381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TS-877XU / TS-877XU-RP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TS-1277XU / TS-1277XU-RP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6775EAC-5FDD-4669-9272-8813C82D368E}"/>
              </a:ext>
            </a:extLst>
          </p:cNvPr>
          <p:cNvSpPr txBox="1"/>
          <p:nvPr userDrawn="1"/>
        </p:nvSpPr>
        <p:spPr>
          <a:xfrm>
            <a:off x="5896591" y="4450236"/>
            <a:ext cx="2460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TS-1677XU / TS-1677XU-RP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TS-2477XU-RP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821958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1"/>
                </a:solidFill>
                <a:latin typeface="Arial 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6564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1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6085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898607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674BCE4-F489-4319-B3F6-28659447A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78154"/>
            <a:ext cx="6601260" cy="743803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Arial 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18440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7" r:id="rId3"/>
    <p:sldLayoutId id="2147483658" r:id="rId4"/>
    <p:sldLayoutId id="2147483656" r:id="rId5"/>
    <p:sldLayoutId id="2147483659" r:id="rId6"/>
    <p:sldLayoutId id="2147483651" r:id="rId7"/>
    <p:sldLayoutId id="2147483654" r:id="rId8"/>
    <p:sldLayoutId id="2147483653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200" b="1" i="0" kern="1200" baseline="0">
          <a:solidFill>
            <a:schemeClr val="tx1"/>
          </a:solidFill>
          <a:latin typeface="Arial 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 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 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 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20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8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18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39.png"/><Relationship Id="rId3" Type="http://schemas.openxmlformats.org/officeDocument/2006/relationships/image" Target="../media/image72.png"/><Relationship Id="rId7" Type="http://schemas.openxmlformats.org/officeDocument/2006/relationships/image" Target="../media/image10.jp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0" Type="http://schemas.openxmlformats.org/officeDocument/2006/relationships/image" Target="../media/image78.png"/><Relationship Id="rId4" Type="http://schemas.openxmlformats.org/officeDocument/2006/relationships/image" Target="../media/image73.svg"/><Relationship Id="rId9" Type="http://schemas.openxmlformats.org/officeDocument/2006/relationships/image" Target="../media/image77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tiff"/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55.png"/><Relationship Id="rId4" Type="http://schemas.openxmlformats.org/officeDocument/2006/relationships/image" Target="../media/image28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sv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svg"/><Relationship Id="rId3" Type="http://schemas.openxmlformats.org/officeDocument/2006/relationships/image" Target="../media/image94.png"/><Relationship Id="rId7" Type="http://schemas.openxmlformats.org/officeDocument/2006/relationships/image" Target="../media/image97.tiff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png"/><Relationship Id="rId11" Type="http://schemas.openxmlformats.org/officeDocument/2006/relationships/image" Target="../media/image100.png"/><Relationship Id="rId5" Type="http://schemas.openxmlformats.org/officeDocument/2006/relationships/image" Target="../media/image95.png"/><Relationship Id="rId10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0.png"/><Relationship Id="rId4" Type="http://schemas.openxmlformats.org/officeDocument/2006/relationships/image" Target="../media/image105.png"/><Relationship Id="rId9" Type="http://schemas.openxmlformats.org/officeDocument/2006/relationships/image" Target="../media/image10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0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9.jpeg"/><Relationship Id="rId17" Type="http://schemas.openxmlformats.org/officeDocument/2006/relationships/image" Target="../media/image122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11" Type="http://schemas.openxmlformats.org/officeDocument/2006/relationships/image" Target="../media/image118.jpeg"/><Relationship Id="rId5" Type="http://schemas.openxmlformats.org/officeDocument/2006/relationships/image" Target="../media/image112.png"/><Relationship Id="rId15" Type="http://schemas.openxmlformats.org/officeDocument/2006/relationships/image" Target="../media/image18.png"/><Relationship Id="rId10" Type="http://schemas.openxmlformats.org/officeDocument/2006/relationships/image" Target="../media/image117.png"/><Relationship Id="rId4" Type="http://schemas.openxmlformats.org/officeDocument/2006/relationships/image" Target="../media/image28.png"/><Relationship Id="rId9" Type="http://schemas.openxmlformats.org/officeDocument/2006/relationships/image" Target="../media/image116.png"/><Relationship Id="rId1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jpg"/><Relationship Id="rId4" Type="http://schemas.openxmlformats.org/officeDocument/2006/relationships/image" Target="../media/image1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tiff"/><Relationship Id="rId7" Type="http://schemas.openxmlformats.org/officeDocument/2006/relationships/image" Target="../media/image131.pn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20.png"/><Relationship Id="rId7" Type="http://schemas.openxmlformats.org/officeDocument/2006/relationships/image" Target="../media/image14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tiff"/><Relationship Id="rId5" Type="http://schemas.openxmlformats.org/officeDocument/2006/relationships/image" Target="../media/image139.tiff"/><Relationship Id="rId4" Type="http://schemas.openxmlformats.org/officeDocument/2006/relationships/image" Target="../media/image138.tiff"/><Relationship Id="rId9" Type="http://schemas.openxmlformats.org/officeDocument/2006/relationships/image" Target="../media/image1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tiff"/><Relationship Id="rId13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47.tiff"/><Relationship Id="rId12" Type="http://schemas.openxmlformats.org/officeDocument/2006/relationships/image" Target="../media/image1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tiff"/><Relationship Id="rId10" Type="http://schemas.openxmlformats.org/officeDocument/2006/relationships/image" Target="../media/image150.tiff"/><Relationship Id="rId4" Type="http://schemas.openxmlformats.org/officeDocument/2006/relationships/image" Target="../media/image144.png"/><Relationship Id="rId9" Type="http://schemas.openxmlformats.org/officeDocument/2006/relationships/image" Target="../media/image14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6.png"/><Relationship Id="rId3" Type="http://schemas.openxmlformats.org/officeDocument/2006/relationships/image" Target="../media/image133.png"/><Relationship Id="rId7" Type="http://schemas.openxmlformats.org/officeDocument/2006/relationships/image" Target="../media/image162.png"/><Relationship Id="rId12" Type="http://schemas.openxmlformats.org/officeDocument/2006/relationships/image" Target="../media/image1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1.png"/><Relationship Id="rId11" Type="http://schemas.openxmlformats.org/officeDocument/2006/relationships/image" Target="../media/image111.png"/><Relationship Id="rId5" Type="http://schemas.openxmlformats.org/officeDocument/2006/relationships/image" Target="../media/image160.png"/><Relationship Id="rId10" Type="http://schemas.openxmlformats.org/officeDocument/2006/relationships/image" Target="../media/image88.png"/><Relationship Id="rId4" Type="http://schemas.openxmlformats.org/officeDocument/2006/relationships/image" Target="../media/image18.png"/><Relationship Id="rId9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5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8.png"/><Relationship Id="rId4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7" Type="http://schemas.openxmlformats.org/officeDocument/2006/relationships/image" Target="../media/image18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tiff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2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2.emf"/><Relationship Id="rId5" Type="http://schemas.openxmlformats.org/officeDocument/2006/relationships/image" Target="../media/image191.png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microsoft.com/office/2007/relationships/hdphoto" Target="../media/hdphoto3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1.png"/><Relationship Id="rId4" Type="http://schemas.openxmlformats.org/officeDocument/2006/relationships/image" Target="../media/image20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4.svg"/><Relationship Id="rId5" Type="http://schemas.openxmlformats.org/officeDocument/2006/relationships/image" Target="../media/image203.png"/><Relationship Id="rId4" Type="http://schemas.openxmlformats.org/officeDocument/2006/relationships/hyperlink" Target="https://docs.microsoft.com/en-us/windows-server/storage/storage-spaces/understand-the-cach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6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0.sv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89.png"/><Relationship Id="rId7" Type="http://schemas.openxmlformats.org/officeDocument/2006/relationships/image" Target="../media/image214.svg"/><Relationship Id="rId12" Type="http://schemas.openxmlformats.org/officeDocument/2006/relationships/image" Target="../media/image217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3.png"/><Relationship Id="rId11" Type="http://schemas.openxmlformats.org/officeDocument/2006/relationships/image" Target="../media/image216.png"/><Relationship Id="rId5" Type="http://schemas.openxmlformats.org/officeDocument/2006/relationships/image" Target="../media/image75.png"/><Relationship Id="rId10" Type="http://schemas.openxmlformats.org/officeDocument/2006/relationships/image" Target="../media/image215.png"/><Relationship Id="rId4" Type="http://schemas.openxmlformats.org/officeDocument/2006/relationships/image" Target="../media/image212.png"/><Relationship Id="rId9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189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9.png"/><Relationship Id="rId11" Type="http://schemas.openxmlformats.org/officeDocument/2006/relationships/image" Target="../media/image223.svg"/><Relationship Id="rId5" Type="http://schemas.openxmlformats.org/officeDocument/2006/relationships/image" Target="../media/image218.png"/><Relationship Id="rId10" Type="http://schemas.openxmlformats.org/officeDocument/2006/relationships/image" Target="../media/image222.png"/><Relationship Id="rId4" Type="http://schemas.openxmlformats.org/officeDocument/2006/relationships/image" Target="../media/image55.png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CCA7E1-590B-43AC-9617-9706DC80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DF9BCF-7EA2-4F99-8A95-86D6D1679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7A4084F-A881-4DF8-888C-71899A547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0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2526505" y="2352607"/>
            <a:ext cx="4044998" cy="15416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altLang="zh-TW" sz="5400">
                <a:solidFill>
                  <a:srgbClr val="FFFF00"/>
                </a:solidFill>
                <a:latin typeface="Arial "/>
              </a:rPr>
              <a:t>TS-x77XU</a:t>
            </a:r>
            <a:br>
              <a:rPr lang="en-US" altLang="zh-TW" sz="2000" b="0">
                <a:solidFill>
                  <a:srgbClr val="FFFF00"/>
                </a:solidFill>
                <a:latin typeface="Arial "/>
              </a:rPr>
            </a:br>
            <a:r>
              <a:rPr lang="en-US" altLang="zh-TW" sz="4200">
                <a:latin typeface="Arial "/>
              </a:rPr>
              <a:t>Hardware </a:t>
            </a:r>
            <a:br>
              <a:rPr lang="en-US" altLang="zh-TW" sz="4200">
                <a:latin typeface="Arial "/>
              </a:rPr>
            </a:br>
            <a:r>
              <a:rPr lang="en-US" altLang="zh-TW" sz="4200">
                <a:latin typeface="Arial "/>
              </a:rPr>
              <a:t>Introduction</a:t>
            </a:r>
          </a:p>
          <a:p>
            <a:pPr>
              <a:lnSpc>
                <a:spcPts val="4000"/>
              </a:lnSpc>
            </a:pPr>
            <a:endParaRPr lang="zh-TW" sz="2400" b="0">
              <a:solidFill>
                <a:srgbClr val="FFFF00"/>
              </a:solidFill>
              <a:latin typeface="Arial 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485FB4-B181-43C0-B400-C08AAF244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" t="-24988" r="52954" b="-240057"/>
          <a:stretch/>
        </p:blipFill>
        <p:spPr>
          <a:xfrm>
            <a:off x="2406652" y="1644056"/>
            <a:ext cx="4284705" cy="31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0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BFB6470-87E8-4049-A07B-134492D16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37" y="1479689"/>
            <a:ext cx="5883032" cy="3898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E82EF-EB40-4E44-8856-3F9ABD731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30734"/>
          <a:stretch/>
        </p:blipFill>
        <p:spPr>
          <a:xfrm>
            <a:off x="357158" y="1142990"/>
            <a:ext cx="8571429" cy="3711356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1323831" y="3428993"/>
            <a:ext cx="6666933" cy="142889"/>
            <a:chOff x="1602745" y="3428993"/>
            <a:chExt cx="6250251" cy="142889"/>
          </a:xfrm>
        </p:grpSpPr>
        <p:sp>
          <p:nvSpPr>
            <p:cNvPr id="19" name="手繪多邊形 18"/>
            <p:cNvSpPr/>
            <p:nvPr/>
          </p:nvSpPr>
          <p:spPr>
            <a:xfrm>
              <a:off x="1602745" y="3428993"/>
              <a:ext cx="6250251" cy="142889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solidFill>
              <a:srgbClr val="00B0F0">
                <a:alpha val="31000"/>
              </a:srgbClr>
            </a:solidFill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手繪多邊形 25"/>
            <p:cNvSpPr/>
            <p:nvPr/>
          </p:nvSpPr>
          <p:spPr>
            <a:xfrm>
              <a:off x="1602745" y="3428994"/>
              <a:ext cx="6250251" cy="142888"/>
            </a:xfrm>
            <a:custGeom>
              <a:avLst/>
              <a:gdLst>
                <a:gd name="connsiteX0" fmla="*/ 0 w 6000792"/>
                <a:gd name="connsiteY0" fmla="*/ 142876 h 142876"/>
                <a:gd name="connsiteX1" fmla="*/ 35719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000792"/>
                <a:gd name="connsiteY0" fmla="*/ 142876 h 142876"/>
                <a:gd name="connsiteX1" fmla="*/ 242612 w 6000792"/>
                <a:gd name="connsiteY1" fmla="*/ 0 h 142876"/>
                <a:gd name="connsiteX2" fmla="*/ 5965073 w 6000792"/>
                <a:gd name="connsiteY2" fmla="*/ 0 h 142876"/>
                <a:gd name="connsiteX3" fmla="*/ 6000792 w 6000792"/>
                <a:gd name="connsiteY3" fmla="*/ 142876 h 142876"/>
                <a:gd name="connsiteX4" fmla="*/ 0 w 6000792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96507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138710"/>
                <a:gd name="connsiteY0" fmla="*/ 142876 h 142876"/>
                <a:gd name="connsiteX1" fmla="*/ 242612 w 6138710"/>
                <a:gd name="connsiteY1" fmla="*/ 0 h 142876"/>
                <a:gd name="connsiteX2" fmla="*/ 5827093 w 6138710"/>
                <a:gd name="connsiteY2" fmla="*/ 0 h 142876"/>
                <a:gd name="connsiteX3" fmla="*/ 6138710 w 6138710"/>
                <a:gd name="connsiteY3" fmla="*/ 142876 h 142876"/>
                <a:gd name="connsiteX4" fmla="*/ 0 w 6138710"/>
                <a:gd name="connsiteY4" fmla="*/ 142876 h 142876"/>
                <a:gd name="connsiteX0" fmla="*/ 0 w 6207716"/>
                <a:gd name="connsiteY0" fmla="*/ 142876 h 142876"/>
                <a:gd name="connsiteX1" fmla="*/ 311618 w 6207716"/>
                <a:gd name="connsiteY1" fmla="*/ 0 h 142876"/>
                <a:gd name="connsiteX2" fmla="*/ 5896099 w 6207716"/>
                <a:gd name="connsiteY2" fmla="*/ 0 h 142876"/>
                <a:gd name="connsiteX3" fmla="*/ 6207716 w 6207716"/>
                <a:gd name="connsiteY3" fmla="*/ 142876 h 142876"/>
                <a:gd name="connsiteX4" fmla="*/ 0 w 6207716"/>
                <a:gd name="connsiteY4" fmla="*/ 142876 h 14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7716" h="142876">
                  <a:moveTo>
                    <a:pt x="0" y="142876"/>
                  </a:moveTo>
                  <a:lnTo>
                    <a:pt x="311618" y="0"/>
                  </a:lnTo>
                  <a:lnTo>
                    <a:pt x="5896099" y="0"/>
                  </a:lnTo>
                  <a:lnTo>
                    <a:pt x="6207716" y="142876"/>
                  </a:lnTo>
                  <a:lnTo>
                    <a:pt x="0" y="142876"/>
                  </a:lnTo>
                  <a:close/>
                </a:path>
              </a:pathLst>
            </a:custGeom>
            <a:noFill/>
            <a:ln w="9525">
              <a:solidFill>
                <a:srgbClr val="04DE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n>
                  <a:solidFill>
                    <a:schemeClr val="accent5">
                      <a:lumMod val="50000"/>
                    </a:schemeClr>
                  </a:solidFill>
                </a:ln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950E83E4-1720-4783-81C5-9D4CA3F75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64" y="3730222"/>
            <a:ext cx="9452471" cy="995527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323831" y="130620"/>
            <a:ext cx="7606121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b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Enjoy </a:t>
            </a:r>
            <a:r>
              <a:rPr lang="en-US" altLang="zh-Hant" b="0" err="1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Qtier</a:t>
            </a:r>
            <a:r>
              <a:rPr lang="en-US" altLang="zh-Hant" b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 and SSD cache in a 1U NAS</a:t>
            </a:r>
            <a:endParaRPr lang="en-US" altLang="zh-Hant" b="0" i="0" u="none" strike="noStrike" cap="none">
              <a:solidFill>
                <a:schemeClr val="lt1"/>
              </a:solidFill>
              <a:latin typeface="Microsoft JhengHei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9BA46E6A-B7BB-AB47-A25D-FAF6B86F8952}"/>
              </a:ext>
            </a:extLst>
          </p:cNvPr>
          <p:cNvSpPr txBox="1"/>
          <p:nvPr/>
        </p:nvSpPr>
        <p:spPr>
          <a:xfrm flipH="1">
            <a:off x="3016942" y="4381013"/>
            <a:ext cx="3371416" cy="353770"/>
          </a:xfrm>
          <a:prstGeom prst="rect">
            <a:avLst/>
          </a:prstGeom>
          <a:solidFill>
            <a:srgbClr val="FFCB25"/>
          </a:solidFill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 3.5”SATA 6Gb/s HDD/SSD </a:t>
            </a:r>
            <a:r>
              <a:rPr lang="en-US" altLang="zh-TW" sz="1500" b="1" dirty="0">
                <a:latin typeface="Arial"/>
                <a:ea typeface="微軟正黑體" pitchFamily="34" charset="-120"/>
                <a:cs typeface="Arial" panose="020B0604020202020204" pitchFamily="34" charset="0"/>
              </a:rPr>
              <a:t>ports</a:t>
            </a:r>
            <a:endParaRPr lang="zh-CN" altLang="en-US" sz="1500" b="1" i="0" u="none" strike="noStrike" cap="none" dirty="0">
              <a:latin typeface="微軟正黑體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3" name="圓角矩形 13">
            <a:extLst>
              <a:ext uri="{FF2B5EF4-FFF2-40B4-BE49-F238E27FC236}">
                <a16:creationId xmlns:a16="http://schemas.microsoft.com/office/drawing/2014/main" id="{E0A5D261-C74B-431F-860A-96FE20414CC9}"/>
              </a:ext>
            </a:extLst>
          </p:cNvPr>
          <p:cNvSpPr/>
          <p:nvPr/>
        </p:nvSpPr>
        <p:spPr>
          <a:xfrm>
            <a:off x="1043873" y="3848223"/>
            <a:ext cx="7153359" cy="52375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CB25"/>
            </a:solidFill>
          </a:ln>
          <a:effectLst>
            <a:glow rad="127000">
              <a:srgbClr val="FFC0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21">
            <a:extLst>
              <a:ext uri="{FF2B5EF4-FFF2-40B4-BE49-F238E27FC236}">
                <a16:creationId xmlns:a16="http://schemas.microsoft.com/office/drawing/2014/main" id="{B1D95035-F057-430E-8F63-F077143175FC}"/>
              </a:ext>
            </a:extLst>
          </p:cNvPr>
          <p:cNvSpPr/>
          <p:nvPr/>
        </p:nvSpPr>
        <p:spPr>
          <a:xfrm>
            <a:off x="5072066" y="3633795"/>
            <a:ext cx="2357454" cy="214314"/>
          </a:xfrm>
          <a:prstGeom prst="roundRect">
            <a:avLst/>
          </a:prstGeom>
          <a:noFill/>
          <a:ln w="12700">
            <a:solidFill>
              <a:srgbClr val="E7FC20"/>
            </a:solidFill>
          </a:ln>
          <a:effectLst>
            <a:glow rad="76200">
              <a:srgbClr val="92D050">
                <a:alpha val="36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圖說文字 15">
            <a:extLst>
              <a:ext uri="{FF2B5EF4-FFF2-40B4-BE49-F238E27FC236}">
                <a16:creationId xmlns:a16="http://schemas.microsoft.com/office/drawing/2014/main" id="{EEE39A15-848D-4107-AA3F-C1ECA29EA4BA}"/>
              </a:ext>
            </a:extLst>
          </p:cNvPr>
          <p:cNvSpPr/>
          <p:nvPr/>
        </p:nvSpPr>
        <p:spPr>
          <a:xfrm>
            <a:off x="285720" y="2006520"/>
            <a:ext cx="5072098" cy="1136734"/>
          </a:xfrm>
          <a:prstGeom prst="wedgeRectCallout">
            <a:avLst>
              <a:gd name="adj1" fmla="val 46258"/>
              <a:gd name="adj2" fmla="val 100814"/>
            </a:avLst>
          </a:prstGeom>
          <a:solidFill>
            <a:schemeClr val="tx1"/>
          </a:solidFill>
          <a:ln w="12700">
            <a:solidFill>
              <a:srgbClr val="E7FC20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Shape 183">
            <a:extLst>
              <a:ext uri="{FF2B5EF4-FFF2-40B4-BE49-F238E27FC236}">
                <a16:creationId xmlns:a16="http://schemas.microsoft.com/office/drawing/2014/main" id="{6880F6E8-B7E2-9847-9E78-9DF9BD6EF6C7}"/>
              </a:ext>
            </a:extLst>
          </p:cNvPr>
          <p:cNvSpPr txBox="1"/>
          <p:nvPr/>
        </p:nvSpPr>
        <p:spPr>
          <a:xfrm flipH="1">
            <a:off x="325610" y="2089547"/>
            <a:ext cx="3643338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E7FC2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LED indicators: 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sz="1500" b="1">
                <a:solidFill>
                  <a:srgbClr val="E7FC2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System status, network, disks</a:t>
            </a:r>
          </a:p>
        </p:txBody>
      </p:sp>
      <p:pic>
        <p:nvPicPr>
          <p:cNvPr id="29" name="圖片 28" descr="TS-977XU_front.jpg">
            <a:extLst>
              <a:ext uri="{FF2B5EF4-FFF2-40B4-BE49-F238E27FC236}">
                <a16:creationId xmlns:a16="http://schemas.microsoft.com/office/drawing/2014/main" id="{79C2B44C-E159-469C-8004-CB2E2CD54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2704256"/>
            <a:ext cx="4929222" cy="357800"/>
          </a:xfrm>
          <a:prstGeom prst="rect">
            <a:avLst/>
          </a:prstGeom>
        </p:spPr>
      </p:pic>
      <p:sp>
        <p:nvSpPr>
          <p:cNvPr id="32" name="矩形圖說文字 15">
            <a:extLst>
              <a:ext uri="{FF2B5EF4-FFF2-40B4-BE49-F238E27FC236}">
                <a16:creationId xmlns:a16="http://schemas.microsoft.com/office/drawing/2014/main" id="{9C8B2569-C183-4652-B7E2-A6B43654EE8A}"/>
              </a:ext>
            </a:extLst>
          </p:cNvPr>
          <p:cNvSpPr/>
          <p:nvPr/>
        </p:nvSpPr>
        <p:spPr>
          <a:xfrm>
            <a:off x="5476153" y="1146138"/>
            <a:ext cx="3237280" cy="1997115"/>
          </a:xfrm>
          <a:prstGeom prst="wedgeRectCallout">
            <a:avLst>
              <a:gd name="adj1" fmla="val 3265"/>
              <a:gd name="adj2" fmla="val 68552"/>
            </a:avLst>
          </a:prstGeom>
          <a:solidFill>
            <a:schemeClr val="tx1"/>
          </a:solidFill>
          <a:ln w="12700">
            <a:solidFill>
              <a:srgbClr val="04DEFC"/>
            </a:solidFill>
          </a:ln>
          <a:effectLst>
            <a:outerShdw blurRad="127000" dist="88900" dir="4200000" algn="ctr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Picture 2" descr="D:\工作進行中\20170911直播母版16比9\各場PPT元素\20180504\TS-977XU_open-top 拷貝.png">
            <a:extLst>
              <a:ext uri="{FF2B5EF4-FFF2-40B4-BE49-F238E27FC236}">
                <a16:creationId xmlns:a16="http://schemas.microsoft.com/office/drawing/2014/main" id="{8D22CC4A-C1D0-470D-877B-DB5429393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21487" t="-224" r="21487" b="56830"/>
          <a:stretch/>
        </p:blipFill>
        <p:spPr bwMode="auto">
          <a:xfrm rot="10800000">
            <a:off x="5552956" y="1207057"/>
            <a:ext cx="3154377" cy="15001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</p:spPr>
      </p:pic>
      <p:sp>
        <p:nvSpPr>
          <p:cNvPr id="34" name="Shape 183">
            <a:extLst>
              <a:ext uri="{FF2B5EF4-FFF2-40B4-BE49-F238E27FC236}">
                <a16:creationId xmlns:a16="http://schemas.microsoft.com/office/drawing/2014/main" id="{44C21989-37B1-4226-B58A-C53DC474F756}"/>
              </a:ext>
            </a:extLst>
          </p:cNvPr>
          <p:cNvSpPr txBox="1"/>
          <p:nvPr/>
        </p:nvSpPr>
        <p:spPr>
          <a:xfrm flipH="1">
            <a:off x="5899686" y="2530890"/>
            <a:ext cx="2716996" cy="571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 2.5”</a:t>
            </a:r>
          </a:p>
          <a:p>
            <a:pPr lvl="0" algn="r"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SATA 6Gb/s SSD ports</a:t>
            </a:r>
          </a:p>
        </p:txBody>
      </p:sp>
      <p:sp>
        <p:nvSpPr>
          <p:cNvPr id="12" name="流程圖: 程序 11">
            <a:extLst>
              <a:ext uri="{FF2B5EF4-FFF2-40B4-BE49-F238E27FC236}">
                <a16:creationId xmlns:a16="http://schemas.microsoft.com/office/drawing/2014/main" id="{4C5B5CB3-533A-4EA1-B107-3AE29FEE3470}"/>
              </a:ext>
            </a:extLst>
          </p:cNvPr>
          <p:cNvSpPr/>
          <p:nvPr/>
        </p:nvSpPr>
        <p:spPr>
          <a:xfrm>
            <a:off x="5607781" y="1191521"/>
            <a:ext cx="3008901" cy="709462"/>
          </a:xfrm>
          <a:prstGeom prst="flowChartProcess">
            <a:avLst/>
          </a:prstGeom>
          <a:gradFill>
            <a:gsLst>
              <a:gs pos="83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734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TS-977XU_open-bac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7423" y="589555"/>
            <a:ext cx="7955817" cy="4436879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257823" y="130370"/>
            <a:ext cx="7164990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Hant" b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1U TS-977XU/TS-977XU-RP </a:t>
            </a:r>
            <a:r>
              <a:rPr lang="en-US" altLang="zh-CN" b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rear view</a:t>
            </a:r>
            <a:endParaRPr lang="en-US" b="0" i="0" u="none" strike="noStrike" cap="none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67" name="直線接點 66"/>
          <p:cNvCxnSpPr/>
          <p:nvPr/>
        </p:nvCxnSpPr>
        <p:spPr>
          <a:xfrm rot="5400000">
            <a:off x="4112257" y="4325486"/>
            <a:ext cx="285752" cy="158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圖案 68"/>
          <p:cNvCxnSpPr>
            <a:cxnSpLocks/>
          </p:cNvCxnSpPr>
          <p:nvPr/>
        </p:nvCxnSpPr>
        <p:spPr>
          <a:xfrm rot="5400000" flipH="1" flipV="1">
            <a:off x="4044757" y="1559605"/>
            <a:ext cx="1744997" cy="915361"/>
          </a:xfrm>
          <a:prstGeom prst="bentConnector3">
            <a:avLst>
              <a:gd name="adj1" fmla="val 96401"/>
            </a:avLst>
          </a:prstGeom>
          <a:ln w="28575">
            <a:solidFill>
              <a:srgbClr val="A66B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肘形接點 70"/>
          <p:cNvCxnSpPr/>
          <p:nvPr/>
        </p:nvCxnSpPr>
        <p:spPr>
          <a:xfrm rot="5400000" flipH="1" flipV="1">
            <a:off x="5520526" y="2166268"/>
            <a:ext cx="785818" cy="214314"/>
          </a:xfrm>
          <a:prstGeom prst="bentConnector3">
            <a:avLst>
              <a:gd name="adj1" fmla="val 100526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953CF23-ADAD-476D-9478-5CA35AD9D00C}"/>
              </a:ext>
            </a:extLst>
          </p:cNvPr>
          <p:cNvGrpSpPr/>
          <p:nvPr/>
        </p:nvGrpSpPr>
        <p:grpSpPr>
          <a:xfrm>
            <a:off x="6725961" y="1009699"/>
            <a:ext cx="2502979" cy="2045108"/>
            <a:chOff x="4966869" y="2893101"/>
            <a:chExt cx="2222222" cy="1815709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4782CB4F-12D1-4E35-99CF-FDB0B00AB1E9}"/>
                </a:ext>
              </a:extLst>
            </p:cNvPr>
            <p:cNvGrpSpPr/>
            <p:nvPr/>
          </p:nvGrpSpPr>
          <p:grpSpPr>
            <a:xfrm>
              <a:off x="4966869" y="2893101"/>
              <a:ext cx="2222222" cy="1815709"/>
              <a:chOff x="6606702" y="1395713"/>
              <a:chExt cx="2222222" cy="1815709"/>
            </a:xfrm>
          </p:grpSpPr>
          <p:pic>
            <p:nvPicPr>
              <p:cNvPr id="47" name="圖片 46">
                <a:extLst>
                  <a:ext uri="{FF2B5EF4-FFF2-40B4-BE49-F238E27FC236}">
                    <a16:creationId xmlns:a16="http://schemas.microsoft.com/office/drawing/2014/main" id="{4F27B5F3-D2AF-4B6F-A5FC-47DD21743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3861" y="1395713"/>
                <a:ext cx="1883068" cy="1222424"/>
              </a:xfrm>
              <a:prstGeom prst="rect">
                <a:avLst/>
              </a:prstGeom>
            </p:spPr>
          </p:pic>
          <p:pic>
            <p:nvPicPr>
              <p:cNvPr id="41" name="圖片 40">
                <a:extLst>
                  <a:ext uri="{FF2B5EF4-FFF2-40B4-BE49-F238E27FC236}">
                    <a16:creationId xmlns:a16="http://schemas.microsoft.com/office/drawing/2014/main" id="{5C7F61F4-F517-469B-AD35-4865E3900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6702" y="2411869"/>
                <a:ext cx="2222222" cy="799553"/>
              </a:xfrm>
              <a:prstGeom prst="rect">
                <a:avLst/>
              </a:prstGeom>
            </p:spPr>
          </p:pic>
        </p:grpSp>
        <p:pic>
          <p:nvPicPr>
            <p:cNvPr id="49" name="圖片 48" descr="TS-977XU_RP_back.png">
              <a:extLst>
                <a:ext uri="{FF2B5EF4-FFF2-40B4-BE49-F238E27FC236}">
                  <a16:creationId xmlns:a16="http://schemas.microsoft.com/office/drawing/2014/main" id="{8FC94242-4FB2-44FF-B1BB-88F4EDC6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60174" t="35593" r="2743" b="35593"/>
            <a:stretch>
              <a:fillRect/>
            </a:stretch>
          </p:blipFill>
          <p:spPr>
            <a:xfrm>
              <a:off x="5301087" y="2986404"/>
              <a:ext cx="1777907" cy="863555"/>
            </a:xfrm>
            <a:prstGeom prst="rect">
              <a:avLst/>
            </a:prstGeom>
          </p:spPr>
        </p:pic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1E00E01-3E66-4166-A1CC-ED9F2E87D625}"/>
              </a:ext>
            </a:extLst>
          </p:cNvPr>
          <p:cNvGrpSpPr/>
          <p:nvPr/>
        </p:nvGrpSpPr>
        <p:grpSpPr>
          <a:xfrm>
            <a:off x="7050073" y="2019094"/>
            <a:ext cx="2015839" cy="519542"/>
            <a:chOff x="5557181" y="3980983"/>
            <a:chExt cx="1733014" cy="519542"/>
          </a:xfrm>
        </p:grpSpPr>
        <p:pic>
          <p:nvPicPr>
            <p:cNvPr id="54" name="圖形 19">
              <a:extLst>
                <a:ext uri="{FF2B5EF4-FFF2-40B4-BE49-F238E27FC236}">
                  <a16:creationId xmlns:a16="http://schemas.microsoft.com/office/drawing/2014/main" id="{29C156CB-E2F4-45F8-8B57-3BD73277A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181" y="3980983"/>
              <a:ext cx="1733014" cy="519542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26C4DB7F-1D23-4297-9368-FF67688E962C}"/>
                </a:ext>
              </a:extLst>
            </p:cNvPr>
            <p:cNvSpPr/>
            <p:nvPr/>
          </p:nvSpPr>
          <p:spPr>
            <a:xfrm>
              <a:off x="5590168" y="4076516"/>
              <a:ext cx="1521200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</p:txBody>
        </p:sp>
      </p:grpSp>
      <p:sp>
        <p:nvSpPr>
          <p:cNvPr id="66" name="圓角矩形 13">
            <a:extLst>
              <a:ext uri="{FF2B5EF4-FFF2-40B4-BE49-F238E27FC236}">
                <a16:creationId xmlns:a16="http://schemas.microsoft.com/office/drawing/2014/main" id="{048C9558-1A47-48D7-8FBE-AF1B901A7ED0}"/>
              </a:ext>
            </a:extLst>
          </p:cNvPr>
          <p:cNvSpPr/>
          <p:nvPr/>
        </p:nvSpPr>
        <p:spPr>
          <a:xfrm>
            <a:off x="7102403" y="1474273"/>
            <a:ext cx="1966602" cy="519543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63500">
              <a:srgbClr val="8CFF01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306E4D98-B8D3-4E18-B9BD-AF592E23BE65}"/>
              </a:ext>
            </a:extLst>
          </p:cNvPr>
          <p:cNvGrpSpPr/>
          <p:nvPr/>
        </p:nvGrpSpPr>
        <p:grpSpPr>
          <a:xfrm>
            <a:off x="5053960" y="3483808"/>
            <a:ext cx="2222222" cy="851656"/>
            <a:chOff x="5152540" y="3702289"/>
            <a:chExt cx="2222222" cy="851656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614417D0-2FD2-4A5C-89EF-BE655EE9D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540" y="3885031"/>
              <a:ext cx="2222222" cy="668914"/>
            </a:xfrm>
            <a:prstGeom prst="rect">
              <a:avLst/>
            </a:prstGeom>
          </p:spPr>
        </p:pic>
        <p:grpSp>
          <p:nvGrpSpPr>
            <p:cNvPr id="68" name="群組 67">
              <a:extLst>
                <a:ext uri="{FF2B5EF4-FFF2-40B4-BE49-F238E27FC236}">
                  <a16:creationId xmlns:a16="http://schemas.microsoft.com/office/drawing/2014/main" id="{870DEC61-FBCA-4521-9386-82B74680BE4C}"/>
                </a:ext>
              </a:extLst>
            </p:cNvPr>
            <p:cNvGrpSpPr/>
            <p:nvPr/>
          </p:nvGrpSpPr>
          <p:grpSpPr>
            <a:xfrm>
              <a:off x="5592521" y="3702289"/>
              <a:ext cx="1463498" cy="519541"/>
              <a:chOff x="6610167" y="4195348"/>
              <a:chExt cx="1463498" cy="519541"/>
            </a:xfrm>
          </p:grpSpPr>
          <p:pic>
            <p:nvPicPr>
              <p:cNvPr id="70" name="圖形 19">
                <a:extLst>
                  <a:ext uri="{FF2B5EF4-FFF2-40B4-BE49-F238E27FC236}">
                    <a16:creationId xmlns:a16="http://schemas.microsoft.com/office/drawing/2014/main" id="{A210C2D2-AB7B-4499-AD76-22FF72D273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167" y="4195348"/>
                <a:ext cx="1463498" cy="519541"/>
              </a:xfrm>
              <a:prstGeom prst="rect">
                <a:avLst/>
              </a:prstGeom>
            </p:spPr>
          </p:pic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1ED34B7E-6E5B-416A-90C0-E0480490AE5E}"/>
                  </a:ext>
                </a:extLst>
              </p:cNvPr>
              <p:cNvSpPr/>
              <p:nvPr/>
            </p:nvSpPr>
            <p:spPr>
              <a:xfrm>
                <a:off x="6728037" y="4283901"/>
                <a:ext cx="1150882" cy="345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000090"/>
                  </a:buClr>
                  <a:buSzPct val="25000"/>
                </a:pPr>
                <a:r>
                  <a:rPr lang="en-US" altLang="zh-TW" sz="1400" b="1">
                    <a:solidFill>
                      <a:srgbClr val="E7FC2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Single PSU</a:t>
                </a:r>
              </a:p>
            </p:txBody>
          </p:sp>
        </p:grp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97A30CE-53AF-4D2A-9CC3-76E3677A3A4C}"/>
              </a:ext>
            </a:extLst>
          </p:cNvPr>
          <p:cNvGrpSpPr/>
          <p:nvPr/>
        </p:nvGrpSpPr>
        <p:grpSpPr>
          <a:xfrm>
            <a:off x="52153" y="3157632"/>
            <a:ext cx="1982650" cy="484072"/>
            <a:chOff x="13208" y="2014936"/>
            <a:chExt cx="1982650" cy="484072"/>
          </a:xfrm>
        </p:grpSpPr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E585280-17E6-482A-9AF4-7CC9E41BC228}"/>
                </a:ext>
              </a:extLst>
            </p:cNvPr>
            <p:cNvGrpSpPr/>
            <p:nvPr/>
          </p:nvGrpSpPr>
          <p:grpSpPr>
            <a:xfrm>
              <a:off x="17085" y="2014936"/>
              <a:ext cx="1978773" cy="484072"/>
              <a:chOff x="17085" y="3091612"/>
              <a:chExt cx="1978773" cy="484072"/>
            </a:xfrm>
          </p:grpSpPr>
          <p:cxnSp>
            <p:nvCxnSpPr>
              <p:cNvPr id="43" name="直線接點 42"/>
              <p:cNvCxnSpPr>
                <a:cxnSpLocks/>
              </p:cNvCxnSpPr>
              <p:nvPr/>
            </p:nvCxnSpPr>
            <p:spPr>
              <a:xfrm flipV="1">
                <a:off x="945779" y="3298985"/>
                <a:ext cx="1050079" cy="26369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E6194286-1059-4A5C-9448-DA05F5F9F6AF}"/>
                  </a:ext>
                </a:extLst>
              </p:cNvPr>
              <p:cNvSpPr/>
              <p:nvPr/>
            </p:nvSpPr>
            <p:spPr>
              <a:xfrm>
                <a:off x="17085" y="3091612"/>
                <a:ext cx="1554519" cy="484072"/>
              </a:xfrm>
              <a:prstGeom prst="roundRect">
                <a:avLst/>
              </a:prstGeom>
              <a:solidFill>
                <a:srgbClr val="EFB9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3" name="Shape 183">
              <a:extLst>
                <a:ext uri="{FF2B5EF4-FFF2-40B4-BE49-F238E27FC236}">
                  <a16:creationId xmlns:a16="http://schemas.microsoft.com/office/drawing/2014/main" id="{3E7F1E13-DAFF-4532-96E7-8AC8749C4D16}"/>
                </a:ext>
              </a:extLst>
            </p:cNvPr>
            <p:cNvSpPr txBox="1"/>
            <p:nvPr/>
          </p:nvSpPr>
          <p:spPr>
            <a:xfrm flipH="1">
              <a:off x="13208" y="2035915"/>
              <a:ext cx="1643074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4 x DDR4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Long-DIMM </a:t>
              </a:r>
              <a:r>
                <a:rPr lang="en-US" altLang="zh-CN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slots</a:t>
              </a:r>
              <a:endParaRPr lang="zh-TW" altLang="zh-TW" sz="1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EA6FC9E-47BC-4CB0-93B3-BE96446C5555}"/>
              </a:ext>
            </a:extLst>
          </p:cNvPr>
          <p:cNvGrpSpPr/>
          <p:nvPr/>
        </p:nvGrpSpPr>
        <p:grpSpPr>
          <a:xfrm>
            <a:off x="52153" y="3702790"/>
            <a:ext cx="3608270" cy="479820"/>
            <a:chOff x="52153" y="3702790"/>
            <a:chExt cx="3608270" cy="47982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F1E588-4FF3-F34D-A81C-F43611FFBF0C}"/>
                </a:ext>
              </a:extLst>
            </p:cNvPr>
            <p:cNvCxnSpPr>
              <a:cxnSpLocks/>
            </p:cNvCxnSpPr>
            <p:nvPr/>
          </p:nvCxnSpPr>
          <p:spPr>
            <a:xfrm>
              <a:off x="1302969" y="3896858"/>
              <a:ext cx="2357454" cy="285752"/>
            </a:xfrm>
            <a:prstGeom prst="bentConnector3">
              <a:avLst>
                <a:gd name="adj1" fmla="val 100271"/>
              </a:avLst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2E973EC-B36F-4C19-94ED-A9EE33992435}"/>
                </a:ext>
              </a:extLst>
            </p:cNvPr>
            <p:cNvGrpSpPr/>
            <p:nvPr/>
          </p:nvGrpSpPr>
          <p:grpSpPr>
            <a:xfrm>
              <a:off x="52153" y="3702790"/>
              <a:ext cx="1753796" cy="450569"/>
              <a:chOff x="52153" y="5841419"/>
              <a:chExt cx="1753796" cy="450569"/>
            </a:xfrm>
          </p:grpSpPr>
          <p:sp>
            <p:nvSpPr>
              <p:cNvPr id="85" name="矩形: 圓角 84">
                <a:extLst>
                  <a:ext uri="{FF2B5EF4-FFF2-40B4-BE49-F238E27FC236}">
                    <a16:creationId xmlns:a16="http://schemas.microsoft.com/office/drawing/2014/main" id="{D235F2EC-2108-40ED-B02E-201C0245ADDD}"/>
                  </a:ext>
                </a:extLst>
              </p:cNvPr>
              <p:cNvSpPr/>
              <p:nvPr/>
            </p:nvSpPr>
            <p:spPr>
              <a:xfrm>
                <a:off x="52153" y="5841419"/>
                <a:ext cx="1554519" cy="35377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7" name="Shape 183">
                <a:extLst>
                  <a:ext uri="{FF2B5EF4-FFF2-40B4-BE49-F238E27FC236}">
                    <a16:creationId xmlns:a16="http://schemas.microsoft.com/office/drawing/2014/main" id="{3F324120-0C35-4938-8270-7FAC1B47AE06}"/>
                  </a:ext>
                </a:extLst>
              </p:cNvPr>
              <p:cNvSpPr txBox="1"/>
              <p:nvPr/>
            </p:nvSpPr>
            <p:spPr>
              <a:xfrm flipH="1">
                <a:off x="65297" y="5882764"/>
                <a:ext cx="1740652" cy="409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Clr>
                    <a:srgbClr val="595959"/>
                  </a:buClr>
                  <a:buSzPct val="25000"/>
                </a:pPr>
                <a:r>
                  <a:rPr lang="en-US" altLang="zh-TW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4</a:t>
                </a:r>
                <a:r>
                  <a:rPr lang="en-US" altLang="zh-TW" sz="1100" b="1" i="0" u="none" strike="noStrike" cap="none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x USB 3.0 </a:t>
                </a:r>
                <a:r>
                  <a:rPr lang="en-US" altLang="zh-CN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ports</a:t>
                </a:r>
                <a:endParaRPr lang="zh-TW" sz="1100" b="1" i="0" u="none" strike="noStrike" cap="none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1AE546D-5D43-43AC-B8D3-41C3FC2275B1}"/>
              </a:ext>
            </a:extLst>
          </p:cNvPr>
          <p:cNvGrpSpPr/>
          <p:nvPr/>
        </p:nvGrpSpPr>
        <p:grpSpPr>
          <a:xfrm>
            <a:off x="17085" y="4119220"/>
            <a:ext cx="3265745" cy="363896"/>
            <a:chOff x="17085" y="4119220"/>
            <a:chExt cx="3265745" cy="363896"/>
          </a:xfrm>
        </p:grpSpPr>
        <p:cxnSp>
          <p:nvCxnSpPr>
            <p:cNvPr id="55" name="直線接點 54"/>
            <p:cNvCxnSpPr/>
            <p:nvPr/>
          </p:nvCxnSpPr>
          <p:spPr>
            <a:xfrm>
              <a:off x="1639756" y="4295189"/>
              <a:ext cx="1643074" cy="1588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C34D5EDA-B4FC-492A-B24B-B8A62E49E40B}"/>
                </a:ext>
              </a:extLst>
            </p:cNvPr>
            <p:cNvGrpSpPr/>
            <p:nvPr/>
          </p:nvGrpSpPr>
          <p:grpSpPr>
            <a:xfrm>
              <a:off x="17085" y="4119220"/>
              <a:ext cx="2219046" cy="363896"/>
              <a:chOff x="17085" y="5786685"/>
              <a:chExt cx="2219046" cy="363896"/>
            </a:xfrm>
          </p:grpSpPr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id="{B0133069-1C54-45B7-AE86-5FC3B051DE13}"/>
                  </a:ext>
                </a:extLst>
              </p:cNvPr>
              <p:cNvSpPr/>
              <p:nvPr/>
            </p:nvSpPr>
            <p:spPr>
              <a:xfrm>
                <a:off x="47782" y="5786685"/>
                <a:ext cx="1612377" cy="353770"/>
              </a:xfrm>
              <a:prstGeom prst="roundRect">
                <a:avLst/>
              </a:prstGeom>
              <a:solidFill>
                <a:srgbClr val="E46C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9" name="Shape 183">
                <a:extLst>
                  <a:ext uri="{FF2B5EF4-FFF2-40B4-BE49-F238E27FC236}">
                    <a16:creationId xmlns:a16="http://schemas.microsoft.com/office/drawing/2014/main" id="{EA208117-58CE-4B81-8D90-34922D7DCB34}"/>
                  </a:ext>
                </a:extLst>
              </p:cNvPr>
              <p:cNvSpPr txBox="1"/>
              <p:nvPr/>
            </p:nvSpPr>
            <p:spPr>
              <a:xfrm flipH="1">
                <a:off x="17085" y="5827804"/>
                <a:ext cx="2219046" cy="322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>
                  <a:buClr>
                    <a:srgbClr val="595959"/>
                  </a:buClr>
                  <a:buSzPct val="25000"/>
                </a:pPr>
                <a:r>
                  <a:rPr lang="en-US" altLang="zh-TW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2 x 10GbE SFP+ </a:t>
                </a:r>
                <a:r>
                  <a:rPr lang="en-US" altLang="zh-CN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ports</a:t>
                </a:r>
                <a:endParaRPr lang="zh-TW" altLang="zh-TW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99" name="群組 98">
            <a:extLst>
              <a:ext uri="{FF2B5EF4-FFF2-40B4-BE49-F238E27FC236}">
                <a16:creationId xmlns:a16="http://schemas.microsoft.com/office/drawing/2014/main" id="{834C5436-E281-4080-B126-148763684E6B}"/>
              </a:ext>
            </a:extLst>
          </p:cNvPr>
          <p:cNvGrpSpPr/>
          <p:nvPr/>
        </p:nvGrpSpPr>
        <p:grpSpPr>
          <a:xfrm>
            <a:off x="17084" y="4249397"/>
            <a:ext cx="4016268" cy="638960"/>
            <a:chOff x="17084" y="4249397"/>
            <a:chExt cx="4016268" cy="638960"/>
          </a:xfrm>
        </p:grpSpPr>
        <p:cxnSp>
          <p:nvCxnSpPr>
            <p:cNvPr id="44" name="Straight Connector 7">
              <a:extLst>
                <a:ext uri="{FF2B5EF4-FFF2-40B4-BE49-F238E27FC236}">
                  <a16:creationId xmlns:a16="http://schemas.microsoft.com/office/drawing/2014/main" id="{8607F54E-6960-3946-9C10-7B68C2A314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19990" y="4249397"/>
              <a:ext cx="2113362" cy="456380"/>
            </a:xfrm>
            <a:prstGeom prst="bentConnector3">
              <a:avLst>
                <a:gd name="adj1" fmla="val 99693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群組 73">
              <a:extLst>
                <a:ext uri="{FF2B5EF4-FFF2-40B4-BE49-F238E27FC236}">
                  <a16:creationId xmlns:a16="http://schemas.microsoft.com/office/drawing/2014/main" id="{610ADF43-0F68-455D-A9CD-6212E25C706B}"/>
                </a:ext>
              </a:extLst>
            </p:cNvPr>
            <p:cNvGrpSpPr/>
            <p:nvPr/>
          </p:nvGrpSpPr>
          <p:grpSpPr>
            <a:xfrm>
              <a:off x="17084" y="4527607"/>
              <a:ext cx="2562611" cy="360750"/>
              <a:chOff x="17084" y="4773105"/>
              <a:chExt cx="2562611" cy="360750"/>
            </a:xfrm>
          </p:grpSpPr>
          <p:sp>
            <p:nvSpPr>
              <p:cNvPr id="91" name="矩形: 圓角 90">
                <a:extLst>
                  <a:ext uri="{FF2B5EF4-FFF2-40B4-BE49-F238E27FC236}">
                    <a16:creationId xmlns:a16="http://schemas.microsoft.com/office/drawing/2014/main" id="{1309FF8C-DCF3-4A98-B5E0-5742BB8B41A0}"/>
                  </a:ext>
                </a:extLst>
              </p:cNvPr>
              <p:cNvSpPr/>
              <p:nvPr/>
            </p:nvSpPr>
            <p:spPr>
              <a:xfrm>
                <a:off x="55507" y="4773105"/>
                <a:ext cx="1864482" cy="35377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3" name="Shape 183">
                <a:extLst>
                  <a:ext uri="{FF2B5EF4-FFF2-40B4-BE49-F238E27FC236}">
                    <a16:creationId xmlns:a16="http://schemas.microsoft.com/office/drawing/2014/main" id="{1233126C-8991-4FE1-8B46-2A355DC9AF3D}"/>
                  </a:ext>
                </a:extLst>
              </p:cNvPr>
              <p:cNvSpPr txBox="1"/>
              <p:nvPr/>
            </p:nvSpPr>
            <p:spPr>
              <a:xfrm flipH="1">
                <a:off x="17084" y="4816122"/>
                <a:ext cx="2562611" cy="3177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altLang="zh-TW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USB 3.1 Gen2 (10G)</a:t>
                </a:r>
                <a:r>
                  <a:rPr lang="zh-TW" altLang="en-US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 </a:t>
                </a:r>
                <a:r>
                  <a:rPr lang="en-US" altLang="zh-CN" sz="1100" b="1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port</a:t>
                </a:r>
                <a:endParaRPr lang="zh-TW" altLang="zh-TW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endParaRPr>
              </a:p>
            </p:txBody>
          </p:sp>
        </p:grp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4E07E7F0-B7CC-4B7E-AE14-9BDAFF75820A}"/>
              </a:ext>
            </a:extLst>
          </p:cNvPr>
          <p:cNvGrpSpPr/>
          <p:nvPr/>
        </p:nvGrpSpPr>
        <p:grpSpPr>
          <a:xfrm>
            <a:off x="4119301" y="4395356"/>
            <a:ext cx="1796015" cy="490224"/>
            <a:chOff x="5850325" y="4468362"/>
            <a:chExt cx="1796015" cy="490224"/>
          </a:xfrm>
        </p:grpSpPr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id="{07DEA7D7-711D-40BD-8A5F-FA35ACF202BC}"/>
                </a:ext>
              </a:extLst>
            </p:cNvPr>
            <p:cNvSpPr/>
            <p:nvPr/>
          </p:nvSpPr>
          <p:spPr>
            <a:xfrm>
              <a:off x="5871266" y="4468362"/>
              <a:ext cx="1400153" cy="3537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2" name="Shape 183">
              <a:extLst>
                <a:ext uri="{FF2B5EF4-FFF2-40B4-BE49-F238E27FC236}">
                  <a16:creationId xmlns:a16="http://schemas.microsoft.com/office/drawing/2014/main" id="{AE5939E9-C69A-4B30-B3EE-C27A7C346DF3}"/>
                </a:ext>
              </a:extLst>
            </p:cNvPr>
            <p:cNvSpPr txBox="1"/>
            <p:nvPr/>
          </p:nvSpPr>
          <p:spPr>
            <a:xfrm flipH="1">
              <a:off x="5850325" y="4521388"/>
              <a:ext cx="1796015" cy="4371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</a:t>
              </a:r>
              <a:r>
                <a:rPr lang="en-US" altLang="zh-TW" sz="11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GbE</a:t>
              </a:r>
              <a:r>
                <a:rPr lang="en-US" altLang="zh-TW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 RJ45 </a:t>
              </a:r>
              <a:r>
                <a:rPr lang="en-US" altLang="zh-CN" sz="11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ports</a:t>
              </a:r>
              <a:endParaRPr lang="zh-TW" altLang="zh-TW" sz="11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103" name="群組 102">
            <a:extLst>
              <a:ext uri="{FF2B5EF4-FFF2-40B4-BE49-F238E27FC236}">
                <a16:creationId xmlns:a16="http://schemas.microsoft.com/office/drawing/2014/main" id="{08B61173-7C7B-4F26-9123-D0C58FAD3A02}"/>
              </a:ext>
            </a:extLst>
          </p:cNvPr>
          <p:cNvGrpSpPr/>
          <p:nvPr/>
        </p:nvGrpSpPr>
        <p:grpSpPr>
          <a:xfrm>
            <a:off x="5991262" y="1606928"/>
            <a:ext cx="951582" cy="498141"/>
            <a:chOff x="6005857" y="5542221"/>
            <a:chExt cx="951582" cy="547175"/>
          </a:xfrm>
        </p:grpSpPr>
        <p:sp>
          <p:nvSpPr>
            <p:cNvPr id="90" name="矩形: 圓角 89">
              <a:extLst>
                <a:ext uri="{FF2B5EF4-FFF2-40B4-BE49-F238E27FC236}">
                  <a16:creationId xmlns:a16="http://schemas.microsoft.com/office/drawing/2014/main" id="{1F65F60A-C115-4574-9F49-DA55F40654E7}"/>
                </a:ext>
              </a:extLst>
            </p:cNvPr>
            <p:cNvSpPr/>
            <p:nvPr/>
          </p:nvSpPr>
          <p:spPr>
            <a:xfrm>
              <a:off x="6005857" y="5542221"/>
              <a:ext cx="915363" cy="547175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4" name="Shape 183">
              <a:extLst>
                <a:ext uri="{FF2B5EF4-FFF2-40B4-BE49-F238E27FC236}">
                  <a16:creationId xmlns:a16="http://schemas.microsoft.com/office/drawing/2014/main" id="{C5E9FDA5-A54F-4F6B-A86F-499CAB03B436}"/>
                </a:ext>
              </a:extLst>
            </p:cNvPr>
            <p:cNvSpPr txBox="1"/>
            <p:nvPr/>
          </p:nvSpPr>
          <p:spPr>
            <a:xfrm flipH="1">
              <a:off x="6017877" y="5569094"/>
              <a:ext cx="939562" cy="4981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 or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1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250W</a:t>
              </a:r>
              <a:endParaRPr lang="zh-TW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B3549A06-CBC2-4778-AEDF-E42EE4807996}"/>
              </a:ext>
            </a:extLst>
          </p:cNvPr>
          <p:cNvSpPr/>
          <p:nvPr/>
        </p:nvSpPr>
        <p:spPr>
          <a:xfrm>
            <a:off x="4750679" y="969230"/>
            <a:ext cx="1554409" cy="498140"/>
          </a:xfrm>
          <a:prstGeom prst="roundRect">
            <a:avLst/>
          </a:prstGeom>
          <a:solidFill>
            <a:srgbClr val="A66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Shape 183">
            <a:extLst>
              <a:ext uri="{FF2B5EF4-FFF2-40B4-BE49-F238E27FC236}">
                <a16:creationId xmlns:a16="http://schemas.microsoft.com/office/drawing/2014/main" id="{F4E015DD-2DF2-4C5C-948E-DC673E6C2873}"/>
              </a:ext>
            </a:extLst>
          </p:cNvPr>
          <p:cNvSpPr txBox="1"/>
          <p:nvPr/>
        </p:nvSpPr>
        <p:spPr>
          <a:xfrm flipH="1">
            <a:off x="4758663" y="982610"/>
            <a:ext cx="1642137" cy="3151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1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Low profile PCIe 3.0 x16 slot</a:t>
            </a:r>
            <a:endParaRPr lang="zh-TW" altLang="zh-TW" sz="1100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70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A6B27AA5-900D-470B-810C-EA81ABBD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5" y="866518"/>
            <a:ext cx="2344222" cy="2344222"/>
          </a:xfrm>
          <a:prstGeom prst="rect">
            <a:avLst/>
          </a:prstGeom>
        </p:spPr>
      </p:pic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9A570F0A-5C4B-4470-8146-F05947AEF878}"/>
              </a:ext>
            </a:extLst>
          </p:cNvPr>
          <p:cNvGrpSpPr/>
          <p:nvPr/>
        </p:nvGrpSpPr>
        <p:grpSpPr>
          <a:xfrm>
            <a:off x="160647" y="1063268"/>
            <a:ext cx="2882928" cy="1822607"/>
            <a:chOff x="99191" y="1033514"/>
            <a:chExt cx="2882928" cy="1822607"/>
          </a:xfrm>
        </p:grpSpPr>
        <p:sp>
          <p:nvSpPr>
            <p:cNvPr id="143" name="矩形: 圓角 142">
              <a:extLst>
                <a:ext uri="{FF2B5EF4-FFF2-40B4-BE49-F238E27FC236}">
                  <a16:creationId xmlns:a16="http://schemas.microsoft.com/office/drawing/2014/main" id="{A55D8F92-CFF4-4812-89B4-5F702A9EC579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>
                <a:alpha val="67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16ACF87C-64FA-4664-99F2-D4200FBD0950}"/>
                </a:ext>
              </a:extLst>
            </p:cNvPr>
            <p:cNvGrpSpPr/>
            <p:nvPr/>
          </p:nvGrpSpPr>
          <p:grpSpPr>
            <a:xfrm>
              <a:off x="334910" y="1033514"/>
              <a:ext cx="953038" cy="507831"/>
              <a:chOff x="1285395" y="1000613"/>
              <a:chExt cx="953038" cy="507831"/>
            </a:xfrm>
          </p:grpSpPr>
          <p:pic>
            <p:nvPicPr>
              <p:cNvPr id="145" name="圖形 117">
                <a:extLst>
                  <a:ext uri="{FF2B5EF4-FFF2-40B4-BE49-F238E27FC236}">
                    <a16:creationId xmlns:a16="http://schemas.microsoft.com/office/drawing/2014/main" id="{C1728DE3-4751-4389-8E85-73D3DDFAD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9E91FB90-C8C4-495D-89D6-B6D659A00B57}"/>
                  </a:ext>
                </a:extLst>
              </p:cNvPr>
              <p:cNvSpPr/>
              <p:nvPr/>
            </p:nvSpPr>
            <p:spPr>
              <a:xfrm>
                <a:off x="1669045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rgbClr val="FFFF00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01</a:t>
                </a:r>
                <a:endParaRPr kumimoji="1" lang="zh-TW" altLang="en-US" sz="2700" b="1">
                  <a:solidFill>
                    <a:srgbClr val="FFFF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7" name="群組 146">
            <a:extLst>
              <a:ext uri="{FF2B5EF4-FFF2-40B4-BE49-F238E27FC236}">
                <a16:creationId xmlns:a16="http://schemas.microsoft.com/office/drawing/2014/main" id="{8E4C9E06-B80F-40A8-BB42-E46506617406}"/>
              </a:ext>
            </a:extLst>
          </p:cNvPr>
          <p:cNvGrpSpPr/>
          <p:nvPr/>
        </p:nvGrpSpPr>
        <p:grpSpPr>
          <a:xfrm>
            <a:off x="3132614" y="1063268"/>
            <a:ext cx="2882928" cy="1822607"/>
            <a:chOff x="99191" y="1033514"/>
            <a:chExt cx="2882928" cy="1822607"/>
          </a:xfrm>
        </p:grpSpPr>
        <p:sp>
          <p:nvSpPr>
            <p:cNvPr id="148" name="矩形: 圓角 147">
              <a:extLst>
                <a:ext uri="{FF2B5EF4-FFF2-40B4-BE49-F238E27FC236}">
                  <a16:creationId xmlns:a16="http://schemas.microsoft.com/office/drawing/2014/main" id="{D9545FC8-69FF-48B2-AB4F-5EF5CD04D4BC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>
                <a:alpha val="67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49" name="群組 148">
              <a:extLst>
                <a:ext uri="{FF2B5EF4-FFF2-40B4-BE49-F238E27FC236}">
                  <a16:creationId xmlns:a16="http://schemas.microsoft.com/office/drawing/2014/main" id="{3F21BD8F-99C4-4D7E-8CA9-8634F8C5C5EA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150" name="圖形 149">
                <a:extLst>
                  <a:ext uri="{FF2B5EF4-FFF2-40B4-BE49-F238E27FC236}">
                    <a16:creationId xmlns:a16="http://schemas.microsoft.com/office/drawing/2014/main" id="{5A3B0A81-2461-43DB-9CC3-95DB9BA4CB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151" name="矩形 150">
                <a:extLst>
                  <a:ext uri="{FF2B5EF4-FFF2-40B4-BE49-F238E27FC236}">
                    <a16:creationId xmlns:a16="http://schemas.microsoft.com/office/drawing/2014/main" id="{97DDA17A-9227-495E-9C03-EFB5B94D9D76}"/>
                  </a:ext>
                </a:extLst>
              </p:cNvPr>
              <p:cNvSpPr/>
              <p:nvPr/>
            </p:nvSpPr>
            <p:spPr>
              <a:xfrm>
                <a:off x="1652862" y="1000613"/>
                <a:ext cx="569387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rgbClr val="FFFF00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02</a:t>
                </a:r>
                <a:endParaRPr kumimoji="1" lang="zh-TW" altLang="en-US" sz="2700" b="1">
                  <a:solidFill>
                    <a:srgbClr val="FFFF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2" name="群組 151">
            <a:extLst>
              <a:ext uri="{FF2B5EF4-FFF2-40B4-BE49-F238E27FC236}">
                <a16:creationId xmlns:a16="http://schemas.microsoft.com/office/drawing/2014/main" id="{BEA70F2E-3298-45DA-8E59-9F1D6163969E}"/>
              </a:ext>
            </a:extLst>
          </p:cNvPr>
          <p:cNvGrpSpPr/>
          <p:nvPr/>
        </p:nvGrpSpPr>
        <p:grpSpPr>
          <a:xfrm>
            <a:off x="6104582" y="1063268"/>
            <a:ext cx="2882928" cy="1822607"/>
            <a:chOff x="99191" y="1033514"/>
            <a:chExt cx="2882928" cy="1822607"/>
          </a:xfrm>
        </p:grpSpPr>
        <p:sp>
          <p:nvSpPr>
            <p:cNvPr id="153" name="矩形: 圓角 152">
              <a:extLst>
                <a:ext uri="{FF2B5EF4-FFF2-40B4-BE49-F238E27FC236}">
                  <a16:creationId xmlns:a16="http://schemas.microsoft.com/office/drawing/2014/main" id="{2AF49823-4CE7-4778-9394-6967064BC9E0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>
                <a:alpha val="67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4" name="群組 153">
              <a:extLst>
                <a:ext uri="{FF2B5EF4-FFF2-40B4-BE49-F238E27FC236}">
                  <a16:creationId xmlns:a16="http://schemas.microsoft.com/office/drawing/2014/main" id="{9D3A787B-82AC-44D4-9EBE-23009F9639E9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155" name="圖形 154">
                <a:extLst>
                  <a:ext uri="{FF2B5EF4-FFF2-40B4-BE49-F238E27FC236}">
                    <a16:creationId xmlns:a16="http://schemas.microsoft.com/office/drawing/2014/main" id="{200F7317-FC5A-40CC-A403-7CCD51FF7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156" name="矩形 155">
                <a:extLst>
                  <a:ext uri="{FF2B5EF4-FFF2-40B4-BE49-F238E27FC236}">
                    <a16:creationId xmlns:a16="http://schemas.microsoft.com/office/drawing/2014/main" id="{CE29A0DA-33BC-4116-AB78-D4207AC8AF9A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rgbClr val="FFFF00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03</a:t>
                </a:r>
                <a:endParaRPr kumimoji="1" lang="zh-TW" altLang="en-US" sz="2700" b="1">
                  <a:solidFill>
                    <a:srgbClr val="FFFF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57" name="群組 156">
            <a:extLst>
              <a:ext uri="{FF2B5EF4-FFF2-40B4-BE49-F238E27FC236}">
                <a16:creationId xmlns:a16="http://schemas.microsoft.com/office/drawing/2014/main" id="{3AB02DFF-C1DC-42BC-A5DC-3C88D6C9E3FF}"/>
              </a:ext>
            </a:extLst>
          </p:cNvPr>
          <p:cNvGrpSpPr/>
          <p:nvPr/>
        </p:nvGrpSpPr>
        <p:grpSpPr>
          <a:xfrm>
            <a:off x="1644089" y="3030992"/>
            <a:ext cx="2882928" cy="1822607"/>
            <a:chOff x="99191" y="1033514"/>
            <a:chExt cx="2882928" cy="1822607"/>
          </a:xfrm>
        </p:grpSpPr>
        <p:sp>
          <p:nvSpPr>
            <p:cNvPr id="158" name="矩形: 圓角 157">
              <a:extLst>
                <a:ext uri="{FF2B5EF4-FFF2-40B4-BE49-F238E27FC236}">
                  <a16:creationId xmlns:a16="http://schemas.microsoft.com/office/drawing/2014/main" id="{68799AF8-F236-4A1E-80D5-1C7B0C07DC71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>
                <a:alpha val="67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9" name="群組 158">
              <a:extLst>
                <a:ext uri="{FF2B5EF4-FFF2-40B4-BE49-F238E27FC236}">
                  <a16:creationId xmlns:a16="http://schemas.microsoft.com/office/drawing/2014/main" id="{41E21733-266A-4D55-B95E-8A01D1B3D21D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160" name="圖形 159">
                <a:extLst>
                  <a:ext uri="{FF2B5EF4-FFF2-40B4-BE49-F238E27FC236}">
                    <a16:creationId xmlns:a16="http://schemas.microsoft.com/office/drawing/2014/main" id="{A3F1CDE5-6692-4A53-879E-3D9ABE1DBF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161" name="矩形 160">
                <a:extLst>
                  <a:ext uri="{FF2B5EF4-FFF2-40B4-BE49-F238E27FC236}">
                    <a16:creationId xmlns:a16="http://schemas.microsoft.com/office/drawing/2014/main" id="{18F6B1CF-1498-4732-9AA4-8354BC34C6F3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rgbClr val="FFFF00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04</a:t>
                </a:r>
                <a:endParaRPr kumimoji="1" lang="zh-TW" altLang="en-US" sz="2700" b="1">
                  <a:solidFill>
                    <a:srgbClr val="FFFF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2" name="群組 161">
            <a:extLst>
              <a:ext uri="{FF2B5EF4-FFF2-40B4-BE49-F238E27FC236}">
                <a16:creationId xmlns:a16="http://schemas.microsoft.com/office/drawing/2014/main" id="{27B70303-8BC1-4B77-9D24-53A133302698}"/>
              </a:ext>
            </a:extLst>
          </p:cNvPr>
          <p:cNvGrpSpPr/>
          <p:nvPr/>
        </p:nvGrpSpPr>
        <p:grpSpPr>
          <a:xfrm>
            <a:off x="4616056" y="3030992"/>
            <a:ext cx="2882928" cy="1822607"/>
            <a:chOff x="99191" y="1033514"/>
            <a:chExt cx="2882928" cy="1822607"/>
          </a:xfrm>
        </p:grpSpPr>
        <p:sp>
          <p:nvSpPr>
            <p:cNvPr id="163" name="矩形: 圓角 162">
              <a:extLst>
                <a:ext uri="{FF2B5EF4-FFF2-40B4-BE49-F238E27FC236}">
                  <a16:creationId xmlns:a16="http://schemas.microsoft.com/office/drawing/2014/main" id="{6DF6B262-B1CD-421E-B06F-67A00704F33D}"/>
                </a:ext>
              </a:extLst>
            </p:cNvPr>
            <p:cNvSpPr/>
            <p:nvPr/>
          </p:nvSpPr>
          <p:spPr>
            <a:xfrm>
              <a:off x="99191" y="1292270"/>
              <a:ext cx="2882928" cy="1563851"/>
            </a:xfrm>
            <a:prstGeom prst="roundRect">
              <a:avLst>
                <a:gd name="adj" fmla="val 9440"/>
              </a:avLst>
            </a:prstGeom>
            <a:solidFill>
              <a:schemeClr val="bg1">
                <a:alpha val="67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64" name="群組 163">
              <a:extLst>
                <a:ext uri="{FF2B5EF4-FFF2-40B4-BE49-F238E27FC236}">
                  <a16:creationId xmlns:a16="http://schemas.microsoft.com/office/drawing/2014/main" id="{E05C8A09-8E35-4332-B1CD-33AC06F438F5}"/>
                </a:ext>
              </a:extLst>
            </p:cNvPr>
            <p:cNvGrpSpPr/>
            <p:nvPr/>
          </p:nvGrpSpPr>
          <p:grpSpPr>
            <a:xfrm>
              <a:off x="334910" y="1033514"/>
              <a:ext cx="936854" cy="507831"/>
              <a:chOff x="1285395" y="1000613"/>
              <a:chExt cx="936854" cy="507831"/>
            </a:xfrm>
          </p:grpSpPr>
          <p:pic>
            <p:nvPicPr>
              <p:cNvPr id="165" name="圖形 164">
                <a:extLst>
                  <a:ext uri="{FF2B5EF4-FFF2-40B4-BE49-F238E27FC236}">
                    <a16:creationId xmlns:a16="http://schemas.microsoft.com/office/drawing/2014/main" id="{5658D7C9-8E4B-4C02-983C-D7ECF374A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85395" y="1017877"/>
                <a:ext cx="894876" cy="482762"/>
              </a:xfrm>
              <a:prstGeom prst="rect">
                <a:avLst/>
              </a:prstGeom>
            </p:spPr>
          </p:pic>
          <p:sp>
            <p:nvSpPr>
              <p:cNvPr id="166" name="矩形 165">
                <a:extLst>
                  <a:ext uri="{FF2B5EF4-FFF2-40B4-BE49-F238E27FC236}">
                    <a16:creationId xmlns:a16="http://schemas.microsoft.com/office/drawing/2014/main" id="{18CEB54D-7F95-4E9A-973F-FE3EB3133873}"/>
                  </a:ext>
                </a:extLst>
              </p:cNvPr>
              <p:cNvSpPr/>
              <p:nvPr/>
            </p:nvSpPr>
            <p:spPr>
              <a:xfrm>
                <a:off x="1652861" y="1000613"/>
                <a:ext cx="569388" cy="5078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kumimoji="1" lang="en-US" altLang="zh-TW" sz="2700" b="1">
                    <a:solidFill>
                      <a:srgbClr val="FFFF00"/>
                    </a:solidFill>
                    <a:latin typeface="Arial" panose="020B0604020202020204" pitchFamily="34" charset="0"/>
                    <a:ea typeface="微軟正黑體" pitchFamily="34" charset="-120"/>
                    <a:cs typeface="Arial" panose="020B0604020202020204" pitchFamily="34" charset="0"/>
                  </a:rPr>
                  <a:t>05</a:t>
                </a:r>
                <a:endParaRPr kumimoji="1" lang="zh-TW" altLang="en-US" sz="2700" b="1">
                  <a:solidFill>
                    <a:srgbClr val="FFFF00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82EF86A-834F-4438-B320-43D2E0F4A3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8326" b="14469"/>
          <a:stretch/>
        </p:blipFill>
        <p:spPr>
          <a:xfrm>
            <a:off x="6256522" y="1348481"/>
            <a:ext cx="2764855" cy="1563851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FBCF2013-BF9D-4961-8FB6-53A7E8DEB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26" y="123200"/>
            <a:ext cx="6601260" cy="743803"/>
          </a:xfrm>
        </p:spPr>
        <p:txBody>
          <a:bodyPr>
            <a:normAutofit/>
          </a:bodyPr>
          <a:lstStyle/>
          <a:p>
            <a:r>
              <a:rPr lang="zh-TW" altLang="en-US" b="0">
                <a:cs typeface="Arial"/>
              </a:rPr>
              <a:t>TS-977XU SSD</a:t>
            </a:r>
            <a:r>
              <a:rPr lang="zh-TW" altLang="en-US" b="0"/>
              <a:t> </a:t>
            </a:r>
            <a:r>
              <a:rPr lang="zh-TW" altLang="en-US" b="0">
                <a:solidFill>
                  <a:srgbClr val="FFFFFF"/>
                </a:solidFill>
                <a:ea typeface="微軟正黑體"/>
                <a:cs typeface="Arial" panose="020B0604020202020204" pitchFamily="34" charset="0"/>
                <a:sym typeface="Arial"/>
              </a:rPr>
              <a:t>Installation</a:t>
            </a:r>
            <a:endParaRPr lang="zh-TW" altLang="en-US" sz="3600" b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83653E6-4D75-4BD5-91CB-6D9B293863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8" y="1218402"/>
            <a:ext cx="2692912" cy="17985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A83A8FF-FF9A-432B-A55C-3D9E6C9F0A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1"/>
          <a:stretch/>
        </p:blipFill>
        <p:spPr>
          <a:xfrm>
            <a:off x="3059759" y="1348481"/>
            <a:ext cx="2747277" cy="152367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ACBFDB2-0F6C-447A-A3C5-5A2785A3CE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48"/>
          <a:stretch/>
        </p:blipFill>
        <p:spPr>
          <a:xfrm>
            <a:off x="1602111" y="3297412"/>
            <a:ext cx="2815880" cy="156385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8779BAA-2147-4535-8C33-DB09660BDD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36" y="3180043"/>
            <a:ext cx="2692912" cy="179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76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3709948-5FAA-47A8-9B86-94CDAA190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167" y="654142"/>
            <a:ext cx="12607390" cy="389841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415A962-A0D8-4A9D-BBA1-40AE106A3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2640415"/>
            <a:ext cx="4971023" cy="59446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9580C16-3896-4B5A-849F-280ED5B10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27" y="2556589"/>
            <a:ext cx="4572220" cy="2859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 22"/>
          <p:cNvSpPr/>
          <p:nvPr/>
        </p:nvSpPr>
        <p:spPr>
          <a:xfrm>
            <a:off x="0" y="895288"/>
            <a:ext cx="9144000" cy="5715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TS-1677XU_Fron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438" y="2599528"/>
            <a:ext cx="4500594" cy="2812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06" y="885034"/>
            <a:ext cx="4571220" cy="2857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877XU_Fron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9750" y="857238"/>
            <a:ext cx="4501406" cy="28138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b="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2/3/4U TS-x77XU </a:t>
            </a:r>
            <a:r>
              <a:rPr lang="en-US" altLang="zh-CN" b="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Front View</a:t>
            </a:r>
            <a:endParaRPr lang="en-US" b="0" i="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7" name="Shape 183">
            <a:extLst>
              <a:ext uri="{FF2B5EF4-FFF2-40B4-BE49-F238E27FC236}">
                <a16:creationId xmlns:a16="http://schemas.microsoft.com/office/drawing/2014/main" id="{B692E51C-9922-FD4D-8696-95A098A018AC}"/>
              </a:ext>
            </a:extLst>
          </p:cNvPr>
          <p:cNvSpPr txBox="1"/>
          <p:nvPr/>
        </p:nvSpPr>
        <p:spPr>
          <a:xfrm flipH="1">
            <a:off x="1015019" y="962580"/>
            <a:ext cx="7200319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24/ 16/ 12/ 8</a:t>
            </a:r>
            <a:r>
              <a:rPr lang="en-US" altLang="zh-TW" sz="2400" b="1" i="0" u="none" strike="noStrike" cap="none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 x 3.5”SATA 6Gb/s HDD/SSD </a:t>
            </a:r>
            <a:r>
              <a:rPr lang="en-US" altLang="zh-CN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Ports</a:t>
            </a:r>
            <a:endParaRPr lang="zh-TW" sz="2400" b="1" i="0" u="none" strike="noStrike" cap="none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500034" y="2114566"/>
            <a:ext cx="3714776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000100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TS-1277XU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TS-1277XU-RP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357818" y="1493829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TS-877XU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TS-877XU-RP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963975" y="3246358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TS-1677XU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zh-TW" altLang="en-US" sz="1200" b="1">
                <a:latin typeface="Arial" pitchFamily="34" charset="0"/>
                <a:cs typeface="Arial" pitchFamily="34" charset="0"/>
              </a:rPr>
              <a:t> </a:t>
            </a:r>
            <a:r>
              <a:rPr lang="en-US" altLang="zh-TW" sz="1200" b="1">
                <a:latin typeface="Arial" pitchFamily="34" charset="0"/>
                <a:cs typeface="Arial" pitchFamily="34" charset="0"/>
              </a:rPr>
              <a:t>TS-1677XU-RP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DB128FD-3F86-476B-B2BD-0207B4251852}"/>
              </a:ext>
            </a:extLst>
          </p:cNvPr>
          <p:cNvSpPr txBox="1"/>
          <p:nvPr/>
        </p:nvSpPr>
        <p:spPr>
          <a:xfrm>
            <a:off x="5443500" y="3017796"/>
            <a:ext cx="285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latin typeface="Arial" pitchFamily="34" charset="0"/>
                <a:cs typeface="Arial" pitchFamily="34" charset="0"/>
              </a:rPr>
              <a:t>TS-2477XU-RP</a:t>
            </a:r>
            <a:endParaRPr lang="zh-TW" altLang="en-US" sz="1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圓角矩形 13">
            <a:extLst>
              <a:ext uri="{FF2B5EF4-FFF2-40B4-BE49-F238E27FC236}">
                <a16:creationId xmlns:a16="http://schemas.microsoft.com/office/drawing/2014/main" id="{391B69B2-8C66-4331-9629-530588D702F0}"/>
              </a:ext>
            </a:extLst>
          </p:cNvPr>
          <p:cNvSpPr/>
          <p:nvPr/>
        </p:nvSpPr>
        <p:spPr>
          <a:xfrm>
            <a:off x="472071" y="3768458"/>
            <a:ext cx="3808615" cy="113110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圓角矩形 13">
            <a:extLst>
              <a:ext uri="{FF2B5EF4-FFF2-40B4-BE49-F238E27FC236}">
                <a16:creationId xmlns:a16="http://schemas.microsoft.com/office/drawing/2014/main" id="{F2CC1C69-80BB-4C1F-B170-AE70684DF2A9}"/>
              </a:ext>
            </a:extLst>
          </p:cNvPr>
          <p:cNvSpPr/>
          <p:nvPr/>
        </p:nvSpPr>
        <p:spPr>
          <a:xfrm>
            <a:off x="4899167" y="3409488"/>
            <a:ext cx="3872599" cy="1490077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13">
            <a:extLst>
              <a:ext uri="{FF2B5EF4-FFF2-40B4-BE49-F238E27FC236}">
                <a16:creationId xmlns:a16="http://schemas.microsoft.com/office/drawing/2014/main" id="{FB78B953-BF93-405F-836B-7112ABF9C475}"/>
              </a:ext>
            </a:extLst>
          </p:cNvPr>
          <p:cNvSpPr/>
          <p:nvPr/>
        </p:nvSpPr>
        <p:spPr>
          <a:xfrm>
            <a:off x="4856941" y="2114567"/>
            <a:ext cx="3786214" cy="742936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779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1162DC22-E524-4D76-ADEB-86801A3CA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50007"/>
            <a:ext cx="4325964" cy="27056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TS-1677XU_Fro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76" y="2688622"/>
            <a:ext cx="4258195" cy="26613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TS-1277XU_Fron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7617" y="1230967"/>
            <a:ext cx="4258195" cy="26618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TS-877XU_Front.png"/>
          <p:cNvPicPr>
            <a:picLocks noChangeAspect="1"/>
          </p:cNvPicPr>
          <p:nvPr/>
        </p:nvPicPr>
        <p:blipFill rotWithShape="1">
          <a:blip r:embed="rId6" cstate="print"/>
          <a:srcRect t="28129" b="26381"/>
          <a:stretch/>
        </p:blipFill>
        <p:spPr>
          <a:xfrm>
            <a:off x="177617" y="1099168"/>
            <a:ext cx="4258964" cy="12111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735493" y="122140"/>
            <a:ext cx="6281233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b="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2/3/4U TS-x77XU </a:t>
            </a:r>
            <a:r>
              <a:rPr lang="en-US" altLang="zh-CN" b="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Front View</a:t>
            </a:r>
            <a:endParaRPr lang="en-US" b="0" i="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85786F6-9796-45BB-A5C6-3664AC49AA91}"/>
              </a:ext>
            </a:extLst>
          </p:cNvPr>
          <p:cNvGrpSpPr/>
          <p:nvPr/>
        </p:nvGrpSpPr>
        <p:grpSpPr>
          <a:xfrm>
            <a:off x="4807890" y="1341426"/>
            <a:ext cx="3841183" cy="1756716"/>
            <a:chOff x="5057583" y="972048"/>
            <a:chExt cx="3841183" cy="1756716"/>
          </a:xfrm>
          <a:effectLst/>
        </p:grpSpPr>
        <p:sp>
          <p:nvSpPr>
            <p:cNvPr id="17" name="矩形圖說文字 16"/>
            <p:cNvSpPr/>
            <p:nvPr/>
          </p:nvSpPr>
          <p:spPr>
            <a:xfrm>
              <a:off x="5057583" y="972048"/>
              <a:ext cx="3793195" cy="1410837"/>
            </a:xfrm>
            <a:prstGeom prst="wedgeRectCallout">
              <a:avLst>
                <a:gd name="adj1" fmla="val -67234"/>
                <a:gd name="adj2" fmla="val -15944"/>
              </a:avLst>
            </a:prstGeom>
            <a:noFill/>
            <a:ln w="6350">
              <a:solidFill>
                <a:srgbClr val="FFFF00"/>
              </a:solidFill>
            </a:ln>
            <a:effectLst>
              <a:glow rad="76200">
                <a:srgbClr val="FFFF00">
                  <a:alpha val="43000"/>
                </a:srgbClr>
              </a:glow>
              <a:outerShdw blurRad="88900" dist="127000" dir="2640000" algn="ctr" rotWithShape="0">
                <a:srgbClr val="000000">
                  <a:alpha val="3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Shape 183">
              <a:extLst>
                <a:ext uri="{FF2B5EF4-FFF2-40B4-BE49-F238E27FC236}">
                  <a16:creationId xmlns:a16="http://schemas.microsoft.com/office/drawing/2014/main" id="{5B101A89-A353-D54D-BFBD-0485426C6E65}"/>
                </a:ext>
              </a:extLst>
            </p:cNvPr>
            <p:cNvSpPr txBox="1"/>
            <p:nvPr/>
          </p:nvSpPr>
          <p:spPr>
            <a:xfrm flipH="1">
              <a:off x="5818972" y="1058209"/>
              <a:ext cx="3079794" cy="1670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600" b="1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Power switch</a:t>
              </a:r>
            </a:p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600" b="1"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LED indicators: system status, network, external expansion enclosures, disks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865B447F-68B7-4418-AB95-4BB8371F7D47}"/>
              </a:ext>
            </a:extLst>
          </p:cNvPr>
          <p:cNvGrpSpPr/>
          <p:nvPr/>
        </p:nvGrpSpPr>
        <p:grpSpPr>
          <a:xfrm>
            <a:off x="-124229" y="992192"/>
            <a:ext cx="1968498" cy="653579"/>
            <a:chOff x="3929880" y="2469300"/>
            <a:chExt cx="1968498" cy="65357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836F74AF-DB7D-4412-971A-2FC23C76B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880" y="2721797"/>
              <a:ext cx="1968498" cy="401082"/>
            </a:xfrm>
            <a:prstGeom prst="rect">
              <a:avLst/>
            </a:prstGeom>
          </p:spPr>
        </p:pic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4D5D25C-DD63-4838-8FBA-E6376CE4A22F}"/>
                </a:ext>
              </a:extLst>
            </p:cNvPr>
            <p:cNvGrpSpPr/>
            <p:nvPr/>
          </p:nvGrpSpPr>
          <p:grpSpPr>
            <a:xfrm>
              <a:off x="4358682" y="2469300"/>
              <a:ext cx="1110894" cy="435395"/>
              <a:chOff x="2133979" y="2893966"/>
              <a:chExt cx="1110894" cy="435395"/>
            </a:xfrm>
          </p:grpSpPr>
          <p:pic>
            <p:nvPicPr>
              <p:cNvPr id="34" name="圖片 33">
                <a:extLst>
                  <a:ext uri="{FF2B5EF4-FFF2-40B4-BE49-F238E27FC236}">
                    <a16:creationId xmlns:a16="http://schemas.microsoft.com/office/drawing/2014/main" id="{3E980323-45B8-49F1-BC79-F4B9C0A0B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979" y="2893966"/>
                <a:ext cx="1110894" cy="435395"/>
              </a:xfrm>
              <a:prstGeom prst="rect">
                <a:avLst/>
              </a:prstGeom>
            </p:spPr>
          </p:pic>
          <p:sp>
            <p:nvSpPr>
              <p:cNvPr id="35" name="TextBox 44">
                <a:extLst>
                  <a:ext uri="{FF2B5EF4-FFF2-40B4-BE49-F238E27FC236}">
                    <a16:creationId xmlns:a16="http://schemas.microsoft.com/office/drawing/2014/main" id="{421E3C02-EA46-446C-B097-B881B48BBA38}"/>
                  </a:ext>
                </a:extLst>
              </p:cNvPr>
              <p:cNvSpPr txBox="1"/>
              <p:nvPr/>
            </p:nvSpPr>
            <p:spPr>
              <a:xfrm>
                <a:off x="2372320" y="2893966"/>
                <a:ext cx="642942" cy="400110"/>
              </a:xfrm>
              <a:prstGeom prst="rect">
                <a:avLst/>
              </a:prstGeom>
              <a:noFill/>
              <a:ln w="19050" cap="rnd"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Arial" pitchFamily="34" charset="0"/>
                    <a:ea typeface="Microsoft JhengHei" panose="020B0604030504040204" pitchFamily="34" charset="-120"/>
                    <a:cs typeface="Arial" pitchFamily="34" charset="0"/>
                  </a:rPr>
                  <a:t>2U</a:t>
                </a:r>
              </a:p>
            </p:txBody>
          </p:sp>
        </p:grp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E6706023-AD37-4E03-80E5-1BD688D157DA}"/>
              </a:ext>
            </a:extLst>
          </p:cNvPr>
          <p:cNvGrpSpPr/>
          <p:nvPr/>
        </p:nvGrpSpPr>
        <p:grpSpPr>
          <a:xfrm>
            <a:off x="-124229" y="3273763"/>
            <a:ext cx="1968498" cy="653579"/>
            <a:chOff x="3929880" y="2469300"/>
            <a:chExt cx="1968498" cy="65357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0A79D2F0-C25B-47A0-8C58-EEB5690E7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880" y="2721797"/>
              <a:ext cx="1968498" cy="401082"/>
            </a:xfrm>
            <a:prstGeom prst="rect">
              <a:avLst/>
            </a:prstGeom>
          </p:spPr>
        </p:pic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6639F7F6-9A79-40E5-A2D0-DFAE54D5A5DC}"/>
                </a:ext>
              </a:extLst>
            </p:cNvPr>
            <p:cNvGrpSpPr/>
            <p:nvPr/>
          </p:nvGrpSpPr>
          <p:grpSpPr>
            <a:xfrm>
              <a:off x="4358682" y="2469300"/>
              <a:ext cx="1110894" cy="435395"/>
              <a:chOff x="2133979" y="2893966"/>
              <a:chExt cx="1110894" cy="435395"/>
            </a:xfrm>
          </p:grpSpPr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A410BF26-44FD-46FF-8222-086F27E874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979" y="2893966"/>
                <a:ext cx="1110894" cy="435395"/>
              </a:xfrm>
              <a:prstGeom prst="rect">
                <a:avLst/>
              </a:prstGeom>
            </p:spPr>
          </p:pic>
          <p:sp>
            <p:nvSpPr>
              <p:cNvPr id="41" name="TextBox 44">
                <a:extLst>
                  <a:ext uri="{FF2B5EF4-FFF2-40B4-BE49-F238E27FC236}">
                    <a16:creationId xmlns:a16="http://schemas.microsoft.com/office/drawing/2014/main" id="{372AB264-94BB-4E3F-9DF7-D0E271D2286C}"/>
                  </a:ext>
                </a:extLst>
              </p:cNvPr>
              <p:cNvSpPr txBox="1"/>
              <p:nvPr/>
            </p:nvSpPr>
            <p:spPr>
              <a:xfrm>
                <a:off x="2372320" y="2893966"/>
                <a:ext cx="642942" cy="400110"/>
              </a:xfrm>
              <a:prstGeom prst="rect">
                <a:avLst/>
              </a:prstGeom>
              <a:noFill/>
              <a:ln w="19050" cap="rnd"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Arial" pitchFamily="34" charset="0"/>
                    <a:ea typeface="Microsoft JhengHei" panose="020B0604030504040204" pitchFamily="34" charset="-120"/>
                    <a:cs typeface="Arial" pitchFamily="34" charset="0"/>
                  </a:rPr>
                  <a:t>3U</a:t>
                </a:r>
              </a:p>
            </p:txBody>
          </p:sp>
        </p:grp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F2BD135-6A14-4610-8C9A-8AEBF3E13A82}"/>
              </a:ext>
            </a:extLst>
          </p:cNvPr>
          <p:cNvGrpSpPr/>
          <p:nvPr/>
        </p:nvGrpSpPr>
        <p:grpSpPr>
          <a:xfrm>
            <a:off x="4292674" y="2942076"/>
            <a:ext cx="1968498" cy="653579"/>
            <a:chOff x="3929880" y="2469300"/>
            <a:chExt cx="1968498" cy="653579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252DE579-00EB-4E27-81D6-C1E0DF745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9880" y="2721797"/>
              <a:ext cx="1968498" cy="401082"/>
            </a:xfrm>
            <a:prstGeom prst="rect">
              <a:avLst/>
            </a:prstGeom>
          </p:spPr>
        </p:pic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3E9D0200-0DE7-4037-B2A9-EB37FBFA8CDD}"/>
                </a:ext>
              </a:extLst>
            </p:cNvPr>
            <p:cNvGrpSpPr/>
            <p:nvPr/>
          </p:nvGrpSpPr>
          <p:grpSpPr>
            <a:xfrm>
              <a:off x="4358682" y="2469300"/>
              <a:ext cx="1110894" cy="435395"/>
              <a:chOff x="2133979" y="2893966"/>
              <a:chExt cx="1110894" cy="435395"/>
            </a:xfrm>
          </p:grpSpPr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1C8F3C02-0F40-4A3D-8952-15CDE27B6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3979" y="2893966"/>
                <a:ext cx="1110894" cy="435395"/>
              </a:xfrm>
              <a:prstGeom prst="rect">
                <a:avLst/>
              </a:prstGeom>
            </p:spPr>
          </p:pic>
          <p:sp>
            <p:nvSpPr>
              <p:cNvPr id="46" name="TextBox 44">
                <a:extLst>
                  <a:ext uri="{FF2B5EF4-FFF2-40B4-BE49-F238E27FC236}">
                    <a16:creationId xmlns:a16="http://schemas.microsoft.com/office/drawing/2014/main" id="{23114931-3140-44C0-9AFE-2541B1C28484}"/>
                  </a:ext>
                </a:extLst>
              </p:cNvPr>
              <p:cNvSpPr txBox="1"/>
              <p:nvPr/>
            </p:nvSpPr>
            <p:spPr>
              <a:xfrm>
                <a:off x="2372320" y="2893966"/>
                <a:ext cx="642942" cy="400110"/>
              </a:xfrm>
              <a:prstGeom prst="rect">
                <a:avLst/>
              </a:prstGeom>
              <a:noFill/>
              <a:ln w="19050" cap="rnd">
                <a:noFill/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latin typeface="Arial" pitchFamily="34" charset="0"/>
                    <a:ea typeface="Microsoft JhengHei" panose="020B0604030504040204" pitchFamily="34" charset="-120"/>
                    <a:cs typeface="Arial" pitchFamily="34" charset="0"/>
                  </a:rPr>
                  <a:t>4U</a:t>
                </a:r>
              </a:p>
            </p:txBody>
          </p:sp>
        </p:grpSp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id="{F0B422E1-EABA-4948-AEBD-43291B7C33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7" y="1286077"/>
            <a:ext cx="730186" cy="270708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C97B454-14CF-4D74-AA89-871EB7BB50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7" y="3571569"/>
            <a:ext cx="730186" cy="270708"/>
          </a:xfrm>
          <a:prstGeom prst="rect">
            <a:avLst/>
          </a:prstGeom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7CFCF00A-00F1-4EDA-86C2-9EBBEBDF5C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461" y="3258214"/>
            <a:ext cx="730186" cy="270708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D8D367F1-EF25-41C8-8C59-5FA6534450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57" y="1392302"/>
            <a:ext cx="514983" cy="139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82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群組 21">
            <a:extLst>
              <a:ext uri="{FF2B5EF4-FFF2-40B4-BE49-F238E27FC236}">
                <a16:creationId xmlns:a16="http://schemas.microsoft.com/office/drawing/2014/main" id="{54064FB6-028D-4E67-9404-AF94316F8B6F}"/>
              </a:ext>
            </a:extLst>
          </p:cNvPr>
          <p:cNvGrpSpPr/>
          <p:nvPr/>
        </p:nvGrpSpPr>
        <p:grpSpPr>
          <a:xfrm>
            <a:off x="6959619" y="1396250"/>
            <a:ext cx="1738841" cy="1561833"/>
            <a:chOff x="5344631" y="1302883"/>
            <a:chExt cx="1486847" cy="1335491"/>
          </a:xfrm>
        </p:grpSpPr>
        <p:pic>
          <p:nvPicPr>
            <p:cNvPr id="21" name="圖形 20">
              <a:extLst>
                <a:ext uri="{FF2B5EF4-FFF2-40B4-BE49-F238E27FC236}">
                  <a16:creationId xmlns:a16="http://schemas.microsoft.com/office/drawing/2014/main" id="{9F86D312-0705-4556-BF81-9DDCA20CB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44631" y="1302883"/>
              <a:ext cx="1486847" cy="1335491"/>
            </a:xfrm>
            <a:prstGeom prst="rect">
              <a:avLst/>
            </a:prstGeom>
          </p:spPr>
        </p:pic>
        <p:pic>
          <p:nvPicPr>
            <p:cNvPr id="71" name="圖片 70" descr="單電.png">
              <a:extLst>
                <a:ext uri="{FF2B5EF4-FFF2-40B4-BE49-F238E27FC236}">
                  <a16:creationId xmlns:a16="http://schemas.microsoft.com/office/drawing/2014/main" id="{A5D200E2-C4DD-4579-B185-815BA7DFE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05" t="15232" r="20202" b="11640"/>
            <a:stretch/>
          </p:blipFill>
          <p:spPr>
            <a:xfrm>
              <a:off x="5405884" y="1399250"/>
              <a:ext cx="1349381" cy="1164216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4C7F0F38-CA3A-4EB7-88AD-3E0F80396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076" y="3514952"/>
            <a:ext cx="7600997" cy="322466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F280650-3574-4242-9F3E-8C88454F0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238420"/>
            <a:ext cx="9144000" cy="900113"/>
          </a:xfrm>
          <a:prstGeom prst="rect">
            <a:avLst/>
          </a:prstGeom>
        </p:spPr>
      </p:pic>
      <p:pic>
        <p:nvPicPr>
          <p:cNvPr id="32" name="圖片 31" descr="TS-1677XU-RP_Back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17" y="616170"/>
            <a:ext cx="6543802" cy="4090603"/>
          </a:xfrm>
          <a:prstGeom prst="rect">
            <a:avLst/>
          </a:prstGeom>
        </p:spPr>
      </p:pic>
      <p:pic>
        <p:nvPicPr>
          <p:cNvPr id="27" name="圖片 26" descr="TS-1277U_Back-合成不確定版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96" y="4070527"/>
            <a:ext cx="2428892" cy="930114"/>
          </a:xfrm>
          <a:prstGeom prst="rect">
            <a:avLst/>
          </a:prstGeom>
        </p:spPr>
      </p:pic>
      <p:sp>
        <p:nvSpPr>
          <p:cNvPr id="30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34444" y="4268361"/>
            <a:ext cx="714380" cy="700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050" dirty="0">
                <a:ea typeface="Microsoft JhengHei"/>
                <a:cs typeface="Arial" panose="020B0604020202020204" pitchFamily="34" charset="0"/>
                <a:sym typeface="Microsoft JhengHei"/>
              </a:rPr>
              <a:t>8-bay </a:t>
            </a:r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050" dirty="0">
                <a:ea typeface="Microsoft JhengHei"/>
                <a:cs typeface="Arial" panose="020B0604020202020204" pitchFamily="34" charset="0"/>
                <a:sym typeface="Microsoft JhengHei"/>
              </a:rPr>
              <a:t>Single PSU</a:t>
            </a:r>
          </a:p>
        </p:txBody>
      </p:sp>
      <p:sp>
        <p:nvSpPr>
          <p:cNvPr id="31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2741317" y="4879303"/>
            <a:ext cx="1782304" cy="20343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2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Redundant PSU</a:t>
            </a:r>
          </a:p>
        </p:txBody>
      </p:sp>
      <p:sp>
        <p:nvSpPr>
          <p:cNvPr id="43" name="Shape 183">
            <a:extLst>
              <a:ext uri="{FF2B5EF4-FFF2-40B4-BE49-F238E27FC236}">
                <a16:creationId xmlns:a16="http://schemas.microsoft.com/office/drawing/2014/main" id="{BA020E52-6C5F-BD45-BC61-61273E922B78}"/>
              </a:ext>
            </a:extLst>
          </p:cNvPr>
          <p:cNvSpPr txBox="1"/>
          <p:nvPr/>
        </p:nvSpPr>
        <p:spPr>
          <a:xfrm flipH="1">
            <a:off x="187973" y="944636"/>
            <a:ext cx="1690950" cy="36268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10Gb</a:t>
            </a: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SFP+ </a:t>
            </a:r>
            <a:r>
              <a:rPr lang="en-US" altLang="zh-TW" sz="1500" b="1" err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SmartNIC</a:t>
            </a:r>
            <a:r>
              <a:rPr lang="en-US" altLang="zh-TW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 b="1">
                <a:latin typeface="Arial" pitchFamily="34" charset="0"/>
                <a:ea typeface="微軟正黑體" pitchFamily="34" charset="-120"/>
                <a:cs typeface="Arial" pitchFamily="34" charset="0"/>
              </a:rPr>
              <a:t>ports</a:t>
            </a:r>
            <a:endParaRPr lang="en-US" altLang="zh-Hant" sz="1500" b="1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Shape 183">
            <a:extLst>
              <a:ext uri="{FF2B5EF4-FFF2-40B4-BE49-F238E27FC236}">
                <a16:creationId xmlns:a16="http://schemas.microsoft.com/office/drawing/2014/main" id="{BD1EB6C9-06A2-3D4D-BF5A-E7811AF831D7}"/>
              </a:ext>
            </a:extLst>
          </p:cNvPr>
          <p:cNvSpPr txBox="1"/>
          <p:nvPr/>
        </p:nvSpPr>
        <p:spPr>
          <a:xfrm flipH="1">
            <a:off x="1897778" y="944636"/>
            <a:ext cx="1390465" cy="45340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 x USB 3.0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Type-A </a:t>
            </a:r>
            <a:r>
              <a:rPr lang="en-US" altLang="zh-TW" sz="1600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ports</a:t>
            </a:r>
            <a:endParaRPr lang="en-US" altLang="zh-Hant" sz="1500" b="1" i="0" u="none" strike="noStrike" cap="none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Shape 183">
            <a:extLst>
              <a:ext uri="{FF2B5EF4-FFF2-40B4-BE49-F238E27FC236}">
                <a16:creationId xmlns:a16="http://schemas.microsoft.com/office/drawing/2014/main" id="{8CB4F124-AE1A-D747-AD9D-A53A3052C08B}"/>
              </a:ext>
            </a:extLst>
          </p:cNvPr>
          <p:cNvSpPr txBox="1"/>
          <p:nvPr/>
        </p:nvSpPr>
        <p:spPr>
          <a:xfrm flipH="1">
            <a:off x="308081" y="3824742"/>
            <a:ext cx="4692363" cy="33097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sz="1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USB 3.1 Gen2 (10G) Type-A &amp; Type-C </a:t>
            </a:r>
            <a:r>
              <a:rPr lang="en-US" altLang="zh-Hant" sz="1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ports</a:t>
            </a:r>
            <a:endParaRPr lang="en-US" altLang="zh-Hant" sz="1500" b="1" i="0" u="none" strike="noStrike" cap="none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Shape 183">
            <a:extLst>
              <a:ext uri="{FF2B5EF4-FFF2-40B4-BE49-F238E27FC236}">
                <a16:creationId xmlns:a16="http://schemas.microsoft.com/office/drawing/2014/main" id="{2BDB8BF4-633F-9A42-8FDF-096D34265B48}"/>
              </a:ext>
            </a:extLst>
          </p:cNvPr>
          <p:cNvSpPr txBox="1"/>
          <p:nvPr/>
        </p:nvSpPr>
        <p:spPr>
          <a:xfrm flipH="1">
            <a:off x="3380327" y="938540"/>
            <a:ext cx="2246915" cy="5129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2 x </a:t>
            </a:r>
            <a:r>
              <a:rPr lang="en-US" altLang="zh-TW" sz="15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1Gb</a:t>
            </a:r>
            <a:r>
              <a:rPr lang="en-US" altLang="zh-TW" sz="1500" b="1" i="0" u="none" strike="noStrike" cap="none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Hant" sz="1500" b="1" dirty="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Network ports</a:t>
            </a:r>
            <a:endParaRPr lang="en-US" altLang="zh-Hant" sz="1500" b="1" i="0" u="none" strike="noStrike" cap="none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2671054" y="3181801"/>
            <a:ext cx="286421" cy="357190"/>
          </a:xfrm>
          <a:prstGeom prst="rect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6">
                <a:alpha val="50000"/>
              </a:scheme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1382160" y="3181801"/>
            <a:ext cx="214816" cy="357190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33CC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Shape 220"/>
          <p:cNvCxnSpPr>
            <a:cxnSpLocks/>
            <a:endCxn id="48" idx="3"/>
          </p:cNvCxnSpPr>
          <p:nvPr/>
        </p:nvCxnSpPr>
        <p:spPr>
          <a:xfrm rot="5400000">
            <a:off x="2411541" y="2023529"/>
            <a:ext cx="1882802" cy="790933"/>
          </a:xfrm>
          <a:prstGeom prst="bentConnector2">
            <a:avLst/>
          </a:prstGeom>
          <a:noFill/>
          <a:ln w="19050" cap="flat" cmpd="sng">
            <a:solidFill>
              <a:srgbClr val="FF660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chemeClr val="accent6">
                <a:alpha val="50000"/>
              </a:schemeClr>
            </a:glow>
          </a:effectLst>
        </p:spPr>
      </p:cxnSp>
      <p:sp>
        <p:nvSpPr>
          <p:cNvPr id="54" name="Shape 222"/>
          <p:cNvSpPr/>
          <p:nvPr/>
        </p:nvSpPr>
        <p:spPr>
          <a:xfrm>
            <a:off x="2313028" y="3253239"/>
            <a:ext cx="286421" cy="357190"/>
          </a:xfrm>
          <a:prstGeom prst="rect">
            <a:avLst/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0070C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225"/>
          <p:cNvSpPr/>
          <p:nvPr/>
        </p:nvSpPr>
        <p:spPr>
          <a:xfrm>
            <a:off x="1668581" y="3253239"/>
            <a:ext cx="572842" cy="324134"/>
          </a:xfrm>
          <a:prstGeom prst="rect">
            <a:avLst/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92D050">
                <a:alpha val="50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4620" y="1984901"/>
            <a:ext cx="1650537" cy="74326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000C2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FF33CC">
                <a:alpha val="50000"/>
              </a:srgbClr>
            </a:glow>
          </a:effectLst>
        </p:spPr>
      </p:cxnSp>
      <p:cxnSp>
        <p:nvCxnSpPr>
          <p:cNvPr id="58" name="Shape 218">
            <a:extLst>
              <a:ext uri="{FF2B5EF4-FFF2-40B4-BE49-F238E27FC236}">
                <a16:creationId xmlns:a16="http://schemas.microsoft.com/office/drawing/2014/main" id="{38FC0DF0-8352-C14C-9BD3-943DDEBBC779}"/>
              </a:ext>
            </a:extLst>
          </p:cNvPr>
          <p:cNvCxnSpPr>
            <a:cxnSpLocks/>
          </p:cNvCxnSpPr>
          <p:nvPr/>
        </p:nvCxnSpPr>
        <p:spPr>
          <a:xfrm rot="5400000">
            <a:off x="1358171" y="2096653"/>
            <a:ext cx="1783760" cy="52941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7FC20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92D050">
                <a:alpha val="50000"/>
              </a:srgbClr>
            </a:glow>
          </a:effec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514" y="117793"/>
            <a:ext cx="5960496" cy="743803"/>
          </a:xfrm>
        </p:spPr>
        <p:txBody>
          <a:bodyPr>
            <a:normAutofit/>
          </a:bodyPr>
          <a:lstStyle/>
          <a:p>
            <a:r>
              <a:rPr lang="en-US" altLang="zh-Hant" b="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2/3/4U TS-x77XU </a:t>
            </a:r>
            <a:r>
              <a:rPr lang="en-US" altLang="zh-CN" b="0" dirty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Rear View</a:t>
            </a:r>
            <a:endParaRPr lang="en-US" b="0" dirty="0">
              <a:cs typeface="Arial" pitchFamily="34" charset="0"/>
            </a:endParaRPr>
          </a:p>
        </p:txBody>
      </p:sp>
      <p:sp>
        <p:nvSpPr>
          <p:cNvPr id="34" name="Shape 39">
            <a:extLst>
              <a:ext uri="{FF2B5EF4-FFF2-40B4-BE49-F238E27FC236}">
                <a16:creationId xmlns:a16="http://schemas.microsoft.com/office/drawing/2014/main" id="{0B03343A-F235-9C44-9708-C655EDE7E742}"/>
              </a:ext>
            </a:extLst>
          </p:cNvPr>
          <p:cNvSpPr txBox="1">
            <a:spLocks/>
          </p:cNvSpPr>
          <p:nvPr/>
        </p:nvSpPr>
        <p:spPr>
          <a:xfrm>
            <a:off x="4049701" y="4214824"/>
            <a:ext cx="881113" cy="7858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050" dirty="0">
                <a:ea typeface="Microsoft JhengHei"/>
                <a:cs typeface="Arial" panose="020B0604020202020204" pitchFamily="34" charset="0"/>
                <a:sym typeface="Microsoft JhengHei"/>
              </a:rPr>
              <a:t>24-bay</a:t>
            </a:r>
            <a:endParaRPr lang="zh-TW" sz="3200" dirty="0"/>
          </a:p>
          <a:p>
            <a:pPr algn="l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sz="1050" dirty="0">
                <a:ea typeface="Microsoft JhengHei"/>
                <a:cs typeface="Arial" panose="020B0604020202020204" pitchFamily="34" charset="0"/>
                <a:sym typeface="Microsoft JhengHei"/>
              </a:rPr>
              <a:t>Redundant PSU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880521F-3E7D-4DBC-8243-635F0B1D5918}"/>
              </a:ext>
            </a:extLst>
          </p:cNvPr>
          <p:cNvGrpSpPr/>
          <p:nvPr/>
        </p:nvGrpSpPr>
        <p:grpSpPr>
          <a:xfrm>
            <a:off x="3193818" y="4269945"/>
            <a:ext cx="562359" cy="526653"/>
            <a:chOff x="5786446" y="857238"/>
            <a:chExt cx="848577" cy="1500198"/>
          </a:xfrm>
          <a:solidFill>
            <a:srgbClr val="FFFF00"/>
          </a:solidFill>
        </p:grpSpPr>
        <p:sp>
          <p:nvSpPr>
            <p:cNvPr id="35" name="矩形圖說文字 13">
              <a:extLst>
                <a:ext uri="{FF2B5EF4-FFF2-40B4-BE49-F238E27FC236}">
                  <a16:creationId xmlns:a16="http://schemas.microsoft.com/office/drawing/2014/main" id="{27D6DCE8-D90B-4076-BE2B-68F5F8B77F8F}"/>
                </a:ext>
              </a:extLst>
            </p:cNvPr>
            <p:cNvSpPr/>
            <p:nvPr/>
          </p:nvSpPr>
          <p:spPr>
            <a:xfrm>
              <a:off x="6000760" y="857238"/>
              <a:ext cx="634263" cy="1500198"/>
            </a:xfrm>
            <a:prstGeom prst="wedgeRectCallout">
              <a:avLst>
                <a:gd name="adj1" fmla="val 34749"/>
                <a:gd name="adj2" fmla="val 177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矩形圖說文字 16">
              <a:extLst>
                <a:ext uri="{FF2B5EF4-FFF2-40B4-BE49-F238E27FC236}">
                  <a16:creationId xmlns:a16="http://schemas.microsoft.com/office/drawing/2014/main" id="{47F26173-B808-4199-B7CA-D6F6D4A4E6DE}"/>
                </a:ext>
              </a:extLst>
            </p:cNvPr>
            <p:cNvSpPr/>
            <p:nvPr/>
          </p:nvSpPr>
          <p:spPr>
            <a:xfrm>
              <a:off x="5786446" y="857238"/>
              <a:ext cx="785818" cy="1500198"/>
            </a:xfrm>
            <a:prstGeom prst="wedgeRectCallout">
              <a:avLst>
                <a:gd name="adj1" fmla="val -145648"/>
                <a:gd name="adj2" fmla="val 4206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8" name="圖片 27" descr="TS-1277U-RP_Back-合成不確定版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065" t="47313" r="10202" b="7099"/>
          <a:stretch/>
        </p:blipFill>
        <p:spPr>
          <a:xfrm>
            <a:off x="3262867" y="4291768"/>
            <a:ext cx="431247" cy="478515"/>
          </a:xfrm>
          <a:prstGeom prst="rect">
            <a:avLst/>
          </a:prstGeom>
        </p:spPr>
      </p:pic>
      <p:cxnSp>
        <p:nvCxnSpPr>
          <p:cNvPr id="47" name="Straight Connector 8">
            <a:extLst>
              <a:ext uri="{FF2B5EF4-FFF2-40B4-BE49-F238E27FC236}">
                <a16:creationId xmlns:a16="http://schemas.microsoft.com/office/drawing/2014/main" id="{F7340F42-E059-4BE6-99E2-9CA6BAD960A3}"/>
              </a:ext>
            </a:extLst>
          </p:cNvPr>
          <p:cNvCxnSpPr>
            <a:cxnSpLocks/>
          </p:cNvCxnSpPr>
          <p:nvPr/>
        </p:nvCxnSpPr>
        <p:spPr>
          <a:xfrm flipV="1">
            <a:off x="4077197" y="4337080"/>
            <a:ext cx="0" cy="663561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10C0DFEF-1A69-4A9E-882E-9DC7BFACA5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" t="8612" r="872" b="10937"/>
          <a:stretch/>
        </p:blipFill>
        <p:spPr>
          <a:xfrm>
            <a:off x="5019640" y="3837576"/>
            <a:ext cx="2421608" cy="1234169"/>
          </a:xfrm>
          <a:prstGeom prst="rect">
            <a:avLst/>
          </a:prstGeom>
        </p:spPr>
      </p:pic>
      <p:sp>
        <p:nvSpPr>
          <p:cNvPr id="53" name="圓角矩形 13">
            <a:extLst>
              <a:ext uri="{FF2B5EF4-FFF2-40B4-BE49-F238E27FC236}">
                <a16:creationId xmlns:a16="http://schemas.microsoft.com/office/drawing/2014/main" id="{F3EE8039-5C23-4FF6-99A7-0E89CB95D2F4}"/>
              </a:ext>
            </a:extLst>
          </p:cNvPr>
          <p:cNvSpPr/>
          <p:nvPr/>
        </p:nvSpPr>
        <p:spPr>
          <a:xfrm>
            <a:off x="5000445" y="2552032"/>
            <a:ext cx="1269885" cy="116421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07F4DC3A-1BDD-4379-8856-6F9F445F8F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14" y="2897709"/>
            <a:ext cx="2222222" cy="799553"/>
          </a:xfrm>
          <a:prstGeom prst="rect">
            <a:avLst/>
          </a:prstGeom>
        </p:spPr>
      </p:pic>
      <p:cxnSp>
        <p:nvCxnSpPr>
          <p:cNvPr id="67" name="Shape 219">
            <a:extLst>
              <a:ext uri="{FF2B5EF4-FFF2-40B4-BE49-F238E27FC236}">
                <a16:creationId xmlns:a16="http://schemas.microsoft.com/office/drawing/2014/main" id="{0F885C2D-53A6-45F5-9419-75A05137AC2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14158" y="3752509"/>
            <a:ext cx="285752" cy="159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4DEFC"/>
            </a:solidFill>
            <a:prstDash val="solid"/>
            <a:round/>
            <a:headEnd type="none" w="med" len="med"/>
            <a:tailEnd type="oval" w="lg" len="lg"/>
          </a:ln>
          <a:effectLst>
            <a:glow rad="63500">
              <a:srgbClr val="0070C0">
                <a:alpha val="50000"/>
              </a:srgbClr>
            </a:glow>
          </a:effectLst>
        </p:spPr>
      </p:cxn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3BB17F87-D3FC-4220-9D73-9609E7CE5CD4}"/>
              </a:ext>
            </a:extLst>
          </p:cNvPr>
          <p:cNvGrpSpPr/>
          <p:nvPr/>
        </p:nvGrpSpPr>
        <p:grpSpPr>
          <a:xfrm>
            <a:off x="4697080" y="2025607"/>
            <a:ext cx="2015839" cy="519542"/>
            <a:chOff x="5557181" y="3987963"/>
            <a:chExt cx="1733014" cy="519542"/>
          </a:xfrm>
        </p:grpSpPr>
        <p:pic>
          <p:nvPicPr>
            <p:cNvPr id="40" name="圖形 19">
              <a:extLst>
                <a:ext uri="{FF2B5EF4-FFF2-40B4-BE49-F238E27FC236}">
                  <a16:creationId xmlns:a16="http://schemas.microsoft.com/office/drawing/2014/main" id="{3D72CFE8-CDD1-4B2D-8ED1-49D05FD27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181" y="3987963"/>
              <a:ext cx="1733014" cy="519542"/>
            </a:xfrm>
            <a:prstGeom prst="rect">
              <a:avLst/>
            </a:prstGeom>
          </p:spPr>
        </p:pic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932ED58-A109-4942-B386-C09B76A05F33}"/>
                </a:ext>
              </a:extLst>
            </p:cNvPr>
            <p:cNvSpPr/>
            <p:nvPr/>
          </p:nvSpPr>
          <p:spPr>
            <a:xfrm>
              <a:off x="5602169" y="4076516"/>
              <a:ext cx="1521200" cy="3450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4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FC3EDEB8-43C3-4EEF-8121-0B897B598C77}"/>
              </a:ext>
            </a:extLst>
          </p:cNvPr>
          <p:cNvGrpSpPr/>
          <p:nvPr/>
        </p:nvGrpSpPr>
        <p:grpSpPr>
          <a:xfrm>
            <a:off x="6699914" y="1531264"/>
            <a:ext cx="2222222" cy="851656"/>
            <a:chOff x="5152540" y="3702289"/>
            <a:chExt cx="2222222" cy="851656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21D45543-3258-4C3A-80D9-3C181E860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2540" y="3885031"/>
              <a:ext cx="2222222" cy="668914"/>
            </a:xfrm>
            <a:prstGeom prst="rect">
              <a:avLst/>
            </a:prstGeom>
          </p:spPr>
        </p:pic>
        <p:grpSp>
          <p:nvGrpSpPr>
            <p:cNvPr id="51" name="群組 50">
              <a:extLst>
                <a:ext uri="{FF2B5EF4-FFF2-40B4-BE49-F238E27FC236}">
                  <a16:creationId xmlns:a16="http://schemas.microsoft.com/office/drawing/2014/main" id="{2D64C25B-E656-4A90-B64B-0138B7111432}"/>
                </a:ext>
              </a:extLst>
            </p:cNvPr>
            <p:cNvGrpSpPr/>
            <p:nvPr/>
          </p:nvGrpSpPr>
          <p:grpSpPr>
            <a:xfrm>
              <a:off x="5592521" y="3702289"/>
              <a:ext cx="1463498" cy="519541"/>
              <a:chOff x="6610167" y="4195348"/>
              <a:chExt cx="1463498" cy="519541"/>
            </a:xfrm>
          </p:grpSpPr>
          <p:pic>
            <p:nvPicPr>
              <p:cNvPr id="55" name="圖形 19">
                <a:extLst>
                  <a:ext uri="{FF2B5EF4-FFF2-40B4-BE49-F238E27FC236}">
                    <a16:creationId xmlns:a16="http://schemas.microsoft.com/office/drawing/2014/main" id="{02314667-6DB6-42AF-8C05-72987866F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167" y="4195348"/>
                <a:ext cx="1463498" cy="519541"/>
              </a:xfrm>
              <a:prstGeom prst="rect">
                <a:avLst/>
              </a:prstGeom>
            </p:spPr>
          </p:pic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B23FCA9B-D8F1-4ECC-8FE2-CA8E3C4A2868}"/>
                  </a:ext>
                </a:extLst>
              </p:cNvPr>
              <p:cNvSpPr/>
              <p:nvPr/>
            </p:nvSpPr>
            <p:spPr>
              <a:xfrm>
                <a:off x="6755957" y="4290881"/>
                <a:ext cx="1150882" cy="3450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2200"/>
                  </a:lnSpc>
                  <a:buClr>
                    <a:srgbClr val="000090"/>
                  </a:buClr>
                  <a:buSzPct val="25000"/>
                </a:pPr>
                <a:r>
                  <a:rPr lang="en-US" altLang="zh-TW" sz="1400" b="1">
                    <a:solidFill>
                      <a:srgbClr val="E7FC2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itchFamily="34" charset="0"/>
                    <a:sym typeface="Arial"/>
                  </a:rPr>
                  <a:t>Single PSU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4945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群組 66">
            <a:extLst>
              <a:ext uri="{FF2B5EF4-FFF2-40B4-BE49-F238E27FC236}">
                <a16:creationId xmlns:a16="http://schemas.microsoft.com/office/drawing/2014/main" id="{5269BFB1-559F-4318-A1E8-E71E425580A5}"/>
              </a:ext>
            </a:extLst>
          </p:cNvPr>
          <p:cNvGrpSpPr/>
          <p:nvPr/>
        </p:nvGrpSpPr>
        <p:grpSpPr>
          <a:xfrm>
            <a:off x="4496034" y="2411147"/>
            <a:ext cx="4443318" cy="2215745"/>
            <a:chOff x="204648" y="641139"/>
            <a:chExt cx="4443318" cy="2215745"/>
          </a:xfrm>
        </p:grpSpPr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94F4A508-EE4D-45FD-A1C4-AE97A865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8" y="1294375"/>
              <a:ext cx="4006435" cy="1562509"/>
            </a:xfrm>
            <a:prstGeom prst="rect">
              <a:avLst/>
            </a:prstGeom>
            <a:effectLst>
              <a:outerShdw blurRad="152400" dist="139700" dir="2580000" algn="ctr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2B373BD6-1091-4456-92BC-CCA1CB86D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20" y="1188959"/>
              <a:ext cx="1549417" cy="1185856"/>
            </a:xfrm>
            <a:prstGeom prst="rect">
              <a:avLst/>
            </a:prstGeom>
          </p:spPr>
        </p:pic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E92A660F-3D0E-4995-891C-AF58D99FF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579" y="641139"/>
              <a:ext cx="1785950" cy="1785950"/>
            </a:xfrm>
            <a:prstGeom prst="rect">
              <a:avLst/>
            </a:prstGeom>
          </p:spPr>
        </p:pic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2B3067FD-667D-41DC-B5CB-749915992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352" y="2220874"/>
              <a:ext cx="1976614" cy="427474"/>
            </a:xfrm>
            <a:prstGeom prst="rect">
              <a:avLst/>
            </a:prstGeom>
          </p:spPr>
        </p:pic>
      </p:grp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50CBC83C-DAA6-40ED-9977-670CAAA51A9F}"/>
              </a:ext>
            </a:extLst>
          </p:cNvPr>
          <p:cNvGrpSpPr/>
          <p:nvPr/>
        </p:nvGrpSpPr>
        <p:grpSpPr>
          <a:xfrm>
            <a:off x="4496034" y="641139"/>
            <a:ext cx="4443318" cy="2215745"/>
            <a:chOff x="204648" y="641139"/>
            <a:chExt cx="4443318" cy="2215745"/>
          </a:xfrm>
        </p:grpSpPr>
        <p:pic>
          <p:nvPicPr>
            <p:cNvPr id="73" name="圖片 72">
              <a:extLst>
                <a:ext uri="{FF2B5EF4-FFF2-40B4-BE49-F238E27FC236}">
                  <a16:creationId xmlns:a16="http://schemas.microsoft.com/office/drawing/2014/main" id="{A6E5378E-8715-4856-99AC-4371A0EC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8" y="1294375"/>
              <a:ext cx="4006435" cy="1562509"/>
            </a:xfrm>
            <a:prstGeom prst="rect">
              <a:avLst/>
            </a:prstGeom>
            <a:effectLst>
              <a:outerShdw blurRad="152400" dist="139700" dir="2580000" algn="ctr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143CC083-B92D-4DA4-A491-7398594A6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20" y="1188959"/>
              <a:ext cx="1549417" cy="1185856"/>
            </a:xfrm>
            <a:prstGeom prst="rect">
              <a:avLst/>
            </a:prstGeom>
          </p:spPr>
        </p:pic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338267DD-E593-4EF9-BE6D-624E3CD37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579" y="641139"/>
              <a:ext cx="1785950" cy="1785950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64DCFC6A-FBE0-4CD2-B1E2-6A566E6DA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352" y="2220874"/>
              <a:ext cx="1976614" cy="427474"/>
            </a:xfrm>
            <a:prstGeom prst="rect">
              <a:avLst/>
            </a:prstGeom>
          </p:spPr>
        </p:pic>
      </p:grp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D1E19236-34FE-4598-821A-C3516825F0FA}"/>
              </a:ext>
            </a:extLst>
          </p:cNvPr>
          <p:cNvGrpSpPr/>
          <p:nvPr/>
        </p:nvGrpSpPr>
        <p:grpSpPr>
          <a:xfrm>
            <a:off x="204648" y="2411147"/>
            <a:ext cx="4443318" cy="2215745"/>
            <a:chOff x="204648" y="641139"/>
            <a:chExt cx="4443318" cy="2215745"/>
          </a:xfrm>
        </p:grpSpPr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9B2BA8BA-4AE8-47B7-8E75-D1FA7254C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8" y="1294375"/>
              <a:ext cx="4006435" cy="1562509"/>
            </a:xfrm>
            <a:prstGeom prst="rect">
              <a:avLst/>
            </a:prstGeom>
            <a:effectLst>
              <a:outerShdw blurRad="152400" dist="139700" dir="2580000" algn="ctr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9F24564E-981F-49D9-84E0-46B47A45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20" y="1188959"/>
              <a:ext cx="1549417" cy="1185856"/>
            </a:xfrm>
            <a:prstGeom prst="rect">
              <a:avLst/>
            </a:prstGeom>
          </p:spPr>
        </p:pic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315E69C1-E7EC-4BD9-8588-F7ED040E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579" y="641139"/>
              <a:ext cx="1785950" cy="1785950"/>
            </a:xfrm>
            <a:prstGeom prst="rect">
              <a:avLst/>
            </a:prstGeom>
          </p:spPr>
        </p:pic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32299719-A40A-4F3D-8350-004174058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352" y="2220874"/>
              <a:ext cx="1976614" cy="427474"/>
            </a:xfrm>
            <a:prstGeom prst="rect">
              <a:avLst/>
            </a:prstGeom>
          </p:spPr>
        </p:pic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0314E15E-46E9-4507-8F47-600777E4E4C7}"/>
              </a:ext>
            </a:extLst>
          </p:cNvPr>
          <p:cNvGrpSpPr/>
          <p:nvPr/>
        </p:nvGrpSpPr>
        <p:grpSpPr>
          <a:xfrm>
            <a:off x="204648" y="641139"/>
            <a:ext cx="4443318" cy="2215745"/>
            <a:chOff x="204648" y="641139"/>
            <a:chExt cx="4443318" cy="2215745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845170FA-BBD7-4819-839A-3694DECAA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48" y="1294375"/>
              <a:ext cx="4006435" cy="1562509"/>
            </a:xfrm>
            <a:prstGeom prst="rect">
              <a:avLst/>
            </a:prstGeom>
            <a:effectLst>
              <a:outerShdw blurRad="152400" dist="139700" dir="2580000" algn="ctr" rotWithShape="0">
                <a:srgbClr val="000000">
                  <a:alpha val="32000"/>
                </a:srgbClr>
              </a:outerShdw>
            </a:effectLst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FE0A3AB-4A64-439F-89EE-2E5F95691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520" y="1188959"/>
              <a:ext cx="1549417" cy="1185856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82F76E0-5EE7-4845-9A01-881D7C2DD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579" y="641139"/>
              <a:ext cx="1785950" cy="1785950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36170106-38D9-4EEA-B3B9-BB53F0BF1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352" y="2220874"/>
              <a:ext cx="1976614" cy="427474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517" y="124435"/>
            <a:ext cx="7182398" cy="743803"/>
          </a:xfrm>
        </p:spPr>
        <p:txBody>
          <a:bodyPr>
            <a:normAutofit fontScale="90000"/>
          </a:bodyPr>
          <a:lstStyle/>
          <a:p>
            <a:r>
              <a:rPr lang="en-US" altLang="zh-Hant" b="0"/>
              <a:t>Industry-leading PCIe expansion options</a:t>
            </a:r>
            <a:endParaRPr lang="en-US" b="0"/>
          </a:p>
        </p:txBody>
      </p:sp>
      <p:pic>
        <p:nvPicPr>
          <p:cNvPr id="40" name="圖片 39" descr="LAN-40G2SF-MLX正面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386" y="1171178"/>
            <a:ext cx="1643050" cy="1232288"/>
          </a:xfrm>
          <a:prstGeom prst="rect">
            <a:avLst/>
          </a:prstGeom>
        </p:spPr>
      </p:pic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113" y="3013296"/>
            <a:ext cx="1297538" cy="1285884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BDE1D84-2DAA-4D28-BFE1-232124C322C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312" y="1188959"/>
            <a:ext cx="2158753" cy="1350420"/>
          </a:xfrm>
          <a:prstGeom prst="rect">
            <a:avLst/>
          </a:prstGeom>
        </p:spPr>
      </p:pic>
      <p:pic>
        <p:nvPicPr>
          <p:cNvPr id="77" name="圖片 76" descr="12G SAS HBA card_Rack.png">
            <a:extLst>
              <a:ext uri="{FF2B5EF4-FFF2-40B4-BE49-F238E27FC236}">
                <a16:creationId xmlns:a16="http://schemas.microsoft.com/office/drawing/2014/main" id="{49B82A7F-1107-4BB6-B731-7E594934473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386" y="2875884"/>
            <a:ext cx="1785950" cy="1339463"/>
          </a:xfrm>
          <a:prstGeom prst="rect">
            <a:avLst/>
          </a:prstGeom>
        </p:spPr>
      </p:pic>
      <p:sp>
        <p:nvSpPr>
          <p:cNvPr id="31" name="矩形 13">
            <a:extLst>
              <a:ext uri="{FF2B5EF4-FFF2-40B4-BE49-F238E27FC236}">
                <a16:creationId xmlns:a16="http://schemas.microsoft.com/office/drawing/2014/main" id="{EBB227A4-1887-4DA4-9FAA-006BCF6F6D70}"/>
              </a:ext>
            </a:extLst>
          </p:cNvPr>
          <p:cNvSpPr/>
          <p:nvPr/>
        </p:nvSpPr>
        <p:spPr>
          <a:xfrm>
            <a:off x="454837" y="1413244"/>
            <a:ext cx="247408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QM2 provides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10GBASE-T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port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and/or M.2 SSD slots for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SSD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cache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or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err="1">
                <a:latin typeface="Arial" pitchFamily="34" charset="0"/>
                <a:ea typeface="微軟正黑體"/>
                <a:cs typeface="Arial" pitchFamily="34" charset="0"/>
              </a:rPr>
              <a:t>Qtier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tiered storage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for optimized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storage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performance.</a:t>
            </a:r>
            <a:endParaRPr lang="zh-TW" altLang="en-US" sz="1400" b="1">
              <a:latin typeface="Arial" pitchFamily="34" charset="0"/>
              <a:ea typeface="微軟正黑體"/>
              <a:cs typeface="Arial" pitchFamily="34" charset="0"/>
            </a:endParaRPr>
          </a:p>
          <a:p>
            <a:pPr lvl="0"/>
            <a:endParaRPr lang="zh-Hant" altLang="en-US" sz="1600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850B750-B806-403E-8340-56E934E4E8FE}"/>
              </a:ext>
            </a:extLst>
          </p:cNvPr>
          <p:cNvSpPr/>
          <p:nvPr/>
        </p:nvSpPr>
        <p:spPr>
          <a:xfrm>
            <a:off x="431870" y="3186234"/>
            <a:ext cx="256967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USB 3.1 Gen 2 expansion cards provide 10Gb/s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for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external USB devices. Type-A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port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is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also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backward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compatible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with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USB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3.0/2.0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devices.</a:t>
            </a:r>
            <a:endParaRPr lang="zh-TW" altLang="en-US" sz="1400" b="1" dirty="0">
              <a:latin typeface="Arial" pitchFamily="34" charset="0"/>
              <a:ea typeface="微軟正黑體"/>
              <a:cs typeface="Arial" pitchFamily="34" charset="0"/>
            </a:endParaRPr>
          </a:p>
          <a:p>
            <a:endParaRPr lang="zh-Hant" alt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3" name="矩形 13">
            <a:extLst>
              <a:ext uri="{FF2B5EF4-FFF2-40B4-BE49-F238E27FC236}">
                <a16:creationId xmlns:a16="http://schemas.microsoft.com/office/drawing/2014/main" id="{052EFA8B-BD36-49C7-B69C-6D55444E628A}"/>
              </a:ext>
            </a:extLst>
          </p:cNvPr>
          <p:cNvSpPr/>
          <p:nvPr/>
        </p:nvSpPr>
        <p:spPr>
          <a:xfrm>
            <a:off x="4741117" y="3219220"/>
            <a:ext cx="2474089" cy="14157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SAS expansion cards are for adding support of REXP expansion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units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for up to 40 additional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SAS/SATA</a:t>
            </a:r>
            <a:r>
              <a:rPr lang="zh-Hant" altLang="en-US" sz="14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 dirty="0">
                <a:latin typeface="Arial" pitchFamily="34" charset="0"/>
                <a:ea typeface="微軟正黑體"/>
                <a:cs typeface="Arial" pitchFamily="34" charset="0"/>
              </a:rPr>
              <a:t>drives.</a:t>
            </a:r>
            <a:endParaRPr lang="zh-TW" altLang="en-US" sz="1400" b="1" dirty="0">
              <a:latin typeface="Arial" pitchFamily="34" charset="0"/>
              <a:ea typeface="微軟正黑體"/>
              <a:cs typeface="Arial" pitchFamily="34" charset="0"/>
            </a:endParaRPr>
          </a:p>
          <a:p>
            <a:endParaRPr lang="zh-Hant" altLang="en-US" sz="1600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34" name="矩形 13">
            <a:extLst>
              <a:ext uri="{FF2B5EF4-FFF2-40B4-BE49-F238E27FC236}">
                <a16:creationId xmlns:a16="http://schemas.microsoft.com/office/drawing/2014/main" id="{67A38058-4C88-4AB9-83C3-DB4C97A11568}"/>
              </a:ext>
            </a:extLst>
          </p:cNvPr>
          <p:cNvSpPr/>
          <p:nvPr/>
        </p:nvSpPr>
        <p:spPr>
          <a:xfrm>
            <a:off x="4743237" y="1402846"/>
            <a:ext cx="2467696" cy="16158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40GbE/10GbE</a:t>
            </a:r>
            <a:r>
              <a:rPr lang="zh-Hant" altLang="en-US" sz="1400" b="1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and wireless network expansion cards</a:t>
            </a:r>
            <a:endParaRPr lang="zh-TW" altLang="en-US" sz="1400" b="1">
              <a:latin typeface="Arial" pitchFamily="34" charset="0"/>
              <a:ea typeface="微軟正黑體"/>
              <a:cs typeface="Arial" pitchFamily="34" charset="0"/>
            </a:endParaRPr>
          </a:p>
          <a:p>
            <a:r>
              <a:rPr lang="en-US" altLang="zh-Hant" sz="1400" b="1">
                <a:latin typeface="Arial" pitchFamily="34" charset="0"/>
                <a:ea typeface="微軟正黑體"/>
                <a:cs typeface="Arial" pitchFamily="34" charset="0"/>
              </a:rPr>
              <a:t>provide high bandwidth, low latency, or wireless AP functionality.</a:t>
            </a:r>
            <a:endParaRPr lang="zh-Hant" altLang="en-US" sz="1400" b="1">
              <a:latin typeface="Arial" pitchFamily="34" charset="0"/>
              <a:ea typeface="微軟正黑體"/>
              <a:cs typeface="Arial" pitchFamily="34" charset="0"/>
            </a:endParaRPr>
          </a:p>
          <a:p>
            <a:pPr lvl="0"/>
            <a:endParaRPr lang="zh-Hant" altLang="en-US" sz="1500" b="1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407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>
            <a:extLst>
              <a:ext uri="{FF2B5EF4-FFF2-40B4-BE49-F238E27FC236}">
                <a16:creationId xmlns:a16="http://schemas.microsoft.com/office/drawing/2014/main" id="{478EDDD2-3A81-40EB-9146-731FC9150AFC}"/>
              </a:ext>
            </a:extLst>
          </p:cNvPr>
          <p:cNvGrpSpPr/>
          <p:nvPr/>
        </p:nvGrpSpPr>
        <p:grpSpPr>
          <a:xfrm>
            <a:off x="-1" y="2599763"/>
            <a:ext cx="9144001" cy="771493"/>
            <a:chOff x="-1" y="2687899"/>
            <a:chExt cx="9144001" cy="771493"/>
          </a:xfrm>
        </p:grpSpPr>
        <p:sp>
          <p:nvSpPr>
            <p:cNvPr id="59" name="流程圖: 程序 58">
              <a:extLst>
                <a:ext uri="{FF2B5EF4-FFF2-40B4-BE49-F238E27FC236}">
                  <a16:creationId xmlns:a16="http://schemas.microsoft.com/office/drawing/2014/main" id="{B8FABB38-ABB8-40B4-91AB-47E886390FBD}"/>
                </a:ext>
              </a:extLst>
            </p:cNvPr>
            <p:cNvSpPr/>
            <p:nvPr/>
          </p:nvSpPr>
          <p:spPr>
            <a:xfrm>
              <a:off x="-1" y="2788604"/>
              <a:ext cx="9144001" cy="670788"/>
            </a:xfrm>
            <a:prstGeom prst="flowChartProcess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  <a:alpha val="42000"/>
                  </a:schemeClr>
                </a:gs>
                <a:gs pos="57000">
                  <a:schemeClr val="bg1">
                    <a:lumMod val="75000"/>
                    <a:alpha val="10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139E8B3D-4FDE-4EAF-9220-C82AA106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V="1">
              <a:off x="-1" y="2687899"/>
              <a:ext cx="9144001" cy="100705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61DE67D9-ED70-4C90-8280-C760291EA50A}"/>
              </a:ext>
            </a:extLst>
          </p:cNvPr>
          <p:cNvGrpSpPr/>
          <p:nvPr/>
        </p:nvGrpSpPr>
        <p:grpSpPr>
          <a:xfrm>
            <a:off x="55339" y="2706464"/>
            <a:ext cx="3239858" cy="629420"/>
            <a:chOff x="2316845" y="1239624"/>
            <a:chExt cx="2736609" cy="629420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127D7BBD-593D-4025-82F5-11FE4BC61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9DE4D7B7-E325-4B1A-98DF-1DCA31542A81}"/>
                </a:ext>
              </a:extLst>
            </p:cNvPr>
            <p:cNvSpPr/>
            <p:nvPr/>
          </p:nvSpPr>
          <p:spPr>
            <a:xfrm>
              <a:off x="2796107" y="1391553"/>
              <a:ext cx="1778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3/4U: full height</a:t>
              </a:r>
              <a:endPara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A38380-B2E1-0B4B-9AA2-9212F517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736" y="111894"/>
            <a:ext cx="6601260" cy="743803"/>
          </a:xfrm>
        </p:spPr>
        <p:txBody>
          <a:bodyPr>
            <a:normAutofit/>
          </a:bodyPr>
          <a:lstStyle/>
          <a:p>
            <a:r>
              <a:rPr lang="en-US" altLang="zh-Hant" b="0">
                <a:solidFill>
                  <a:srgbClr val="FFFFFF"/>
                </a:solidFill>
                <a:ea typeface="Microsoft JhengHei" panose="020B0604030504040204" pitchFamily="34" charset="-120"/>
                <a:cs typeface="Arial" pitchFamily="34" charset="0"/>
                <a:sym typeface="Arial"/>
              </a:rPr>
              <a:t>TS-x77XU </a:t>
            </a:r>
            <a:r>
              <a:rPr lang="en-US" altLang="zh-Hant" b="0">
                <a:solidFill>
                  <a:srgbClr val="FFFFFF"/>
                </a:solidFill>
                <a:latin typeface="Arial"/>
                <a:ea typeface="Microsoft JhengHei" panose="020B0604030504040204" pitchFamily="34" charset="-120"/>
                <a:cs typeface="Arial"/>
                <a:sym typeface="Arial"/>
              </a:rPr>
              <a:t>PCIe slots</a:t>
            </a:r>
            <a:endParaRPr lang="en-US" b="0">
              <a:cs typeface="Arial" pitchFamily="34" charset="0"/>
            </a:endParaRPr>
          </a:p>
        </p:txBody>
      </p:sp>
      <p:sp>
        <p:nvSpPr>
          <p:cNvPr id="25" name="Shape 214">
            <a:extLst>
              <a:ext uri="{FF2B5EF4-FFF2-40B4-BE49-F238E27FC236}">
                <a16:creationId xmlns:a16="http://schemas.microsoft.com/office/drawing/2014/main" id="{2D3AE4CA-5B90-47F7-A097-561CB610CA6B}"/>
              </a:ext>
            </a:extLst>
          </p:cNvPr>
          <p:cNvSpPr/>
          <p:nvPr/>
        </p:nvSpPr>
        <p:spPr>
          <a:xfrm>
            <a:off x="715297" y="1899658"/>
            <a:ext cx="1269567" cy="346817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14F8E9D7-D795-4825-8E46-973C23C21411}"/>
              </a:ext>
            </a:extLst>
          </p:cNvPr>
          <p:cNvGrpSpPr/>
          <p:nvPr/>
        </p:nvGrpSpPr>
        <p:grpSpPr>
          <a:xfrm>
            <a:off x="0" y="1468934"/>
            <a:ext cx="4697361" cy="1103630"/>
            <a:chOff x="0" y="1468934"/>
            <a:chExt cx="4697361" cy="1103630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5671C0F1-E017-4CEE-8F85-33C7D967A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91" t="36382" r="2339" b="36606"/>
            <a:stretch/>
          </p:blipFill>
          <p:spPr>
            <a:xfrm>
              <a:off x="0" y="1468934"/>
              <a:ext cx="4697361" cy="110363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CAE0DFF-3647-44D7-BA6C-4716E13F9346}"/>
                </a:ext>
              </a:extLst>
            </p:cNvPr>
            <p:cNvSpPr/>
            <p:nvPr/>
          </p:nvSpPr>
          <p:spPr>
            <a:xfrm>
              <a:off x="1229823" y="1568327"/>
              <a:ext cx="232997" cy="23299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</p:grpSp>
      <p:sp>
        <p:nvSpPr>
          <p:cNvPr id="28" name="Shape 214">
            <a:extLst>
              <a:ext uri="{FF2B5EF4-FFF2-40B4-BE49-F238E27FC236}">
                <a16:creationId xmlns:a16="http://schemas.microsoft.com/office/drawing/2014/main" id="{358B0BBE-2D31-4997-BAAE-E5F955001D59}"/>
              </a:ext>
            </a:extLst>
          </p:cNvPr>
          <p:cNvSpPr/>
          <p:nvPr/>
        </p:nvSpPr>
        <p:spPr>
          <a:xfrm>
            <a:off x="1229824" y="3714044"/>
            <a:ext cx="1027092" cy="1265812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rgbClr val="FFFF00">
                <a:alpha val="47000"/>
              </a:srgbClr>
            </a:glo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515B1F2-7FB4-4AEA-9B78-1253606FD586}"/>
              </a:ext>
            </a:extLst>
          </p:cNvPr>
          <p:cNvGrpSpPr/>
          <p:nvPr/>
        </p:nvGrpSpPr>
        <p:grpSpPr>
          <a:xfrm>
            <a:off x="3552189" y="3174353"/>
            <a:ext cx="3512994" cy="1994976"/>
            <a:chOff x="3668844" y="2899961"/>
            <a:chExt cx="3853304" cy="2188233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995E0EA2-2ACD-4802-BE29-9BA993E6C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0" t="10585" r="2262" b="12493"/>
            <a:stretch/>
          </p:blipFill>
          <p:spPr>
            <a:xfrm>
              <a:off x="3937820" y="2899961"/>
              <a:ext cx="3584328" cy="2188233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E57E337-74BE-4CDB-8B48-877246C3EBD4}"/>
                </a:ext>
              </a:extLst>
            </p:cNvPr>
            <p:cNvSpPr/>
            <p:nvPr/>
          </p:nvSpPr>
          <p:spPr>
            <a:xfrm>
              <a:off x="6101078" y="3585854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7047606E-F073-416D-9483-A7E340F21321}"/>
                </a:ext>
              </a:extLst>
            </p:cNvPr>
            <p:cNvSpPr/>
            <p:nvPr/>
          </p:nvSpPr>
          <p:spPr>
            <a:xfrm>
              <a:off x="5837308" y="3585855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094B8AD-A9ED-49D3-8803-9D8CCA75BF67}"/>
                </a:ext>
              </a:extLst>
            </p:cNvPr>
            <p:cNvSpPr/>
            <p:nvPr/>
          </p:nvSpPr>
          <p:spPr>
            <a:xfrm>
              <a:off x="5315442" y="3585855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295F737-5508-42B1-82BD-91E67B01F5F9}"/>
                </a:ext>
              </a:extLst>
            </p:cNvPr>
            <p:cNvSpPr/>
            <p:nvPr/>
          </p:nvSpPr>
          <p:spPr>
            <a:xfrm>
              <a:off x="5057168" y="3585855"/>
              <a:ext cx="232997" cy="232997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</a:p>
          </p:txBody>
        </p:sp>
        <p:sp>
          <p:nvSpPr>
            <p:cNvPr id="51" name="Shape 214">
              <a:extLst>
                <a:ext uri="{FF2B5EF4-FFF2-40B4-BE49-F238E27FC236}">
                  <a16:creationId xmlns:a16="http://schemas.microsoft.com/office/drawing/2014/main" id="{3B7B9A79-F02A-4829-803D-56DA16E0A68D}"/>
                </a:ext>
              </a:extLst>
            </p:cNvPr>
            <p:cNvSpPr/>
            <p:nvPr/>
          </p:nvSpPr>
          <p:spPr>
            <a:xfrm>
              <a:off x="5116507" y="3882896"/>
              <a:ext cx="1202200" cy="1096960"/>
            </a:xfrm>
            <a:prstGeom prst="rect">
              <a:avLst/>
            </a:prstGeom>
            <a:noFill/>
            <a:ln w="1905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FFFF00">
                  <a:alpha val="47000"/>
                </a:srgbClr>
              </a:glo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流程圖: 程序 17">
              <a:extLst>
                <a:ext uri="{FF2B5EF4-FFF2-40B4-BE49-F238E27FC236}">
                  <a16:creationId xmlns:a16="http://schemas.microsoft.com/office/drawing/2014/main" id="{B166178D-F72B-47AE-AEFB-567A62158B02}"/>
                </a:ext>
              </a:extLst>
            </p:cNvPr>
            <p:cNvSpPr/>
            <p:nvPr/>
          </p:nvSpPr>
          <p:spPr>
            <a:xfrm>
              <a:off x="3668844" y="2971193"/>
              <a:ext cx="1165776" cy="2078785"/>
            </a:xfrm>
            <a:prstGeom prst="flowChartProcess">
              <a:avLst/>
            </a:prstGeom>
            <a:gradFill>
              <a:gsLst>
                <a:gs pos="48662">
                  <a:srgbClr val="FFFFFF"/>
                </a:gs>
                <a:gs pos="83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2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111DE946-76A7-4A17-BE4C-4FEBEEF8E84C}"/>
              </a:ext>
            </a:extLst>
          </p:cNvPr>
          <p:cNvGrpSpPr/>
          <p:nvPr/>
        </p:nvGrpSpPr>
        <p:grpSpPr>
          <a:xfrm>
            <a:off x="4379044" y="876848"/>
            <a:ext cx="4299239" cy="1746594"/>
            <a:chOff x="4656273" y="1099875"/>
            <a:chExt cx="4164236" cy="1691748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F37DB3A9-CCE4-491C-B55F-3D0A3518B3A0}"/>
                </a:ext>
              </a:extLst>
            </p:cNvPr>
            <p:cNvGrpSpPr/>
            <p:nvPr/>
          </p:nvGrpSpPr>
          <p:grpSpPr>
            <a:xfrm>
              <a:off x="4955457" y="1099875"/>
              <a:ext cx="3865052" cy="1691748"/>
              <a:chOff x="4955457" y="907091"/>
              <a:chExt cx="3865052" cy="1691748"/>
            </a:xfrm>
          </p:grpSpPr>
          <p:pic>
            <p:nvPicPr>
              <p:cNvPr id="21" name="圖片 20">
                <a:extLst>
                  <a:ext uri="{FF2B5EF4-FFF2-40B4-BE49-F238E27FC236}">
                    <a16:creationId xmlns:a16="http://schemas.microsoft.com/office/drawing/2014/main" id="{55C9CD3A-C37F-4D9A-BF84-B15E131E2C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51" t="29161" r="2535" b="28956"/>
              <a:stretch/>
            </p:blipFill>
            <p:spPr>
              <a:xfrm>
                <a:off x="4955457" y="907091"/>
                <a:ext cx="3865052" cy="1691748"/>
              </a:xfrm>
              <a:prstGeom prst="rect">
                <a:avLst/>
              </a:prstGeom>
            </p:spPr>
          </p:pic>
          <p:sp>
            <p:nvSpPr>
              <p:cNvPr id="41" name="Shape 214">
                <a:extLst>
                  <a:ext uri="{FF2B5EF4-FFF2-40B4-BE49-F238E27FC236}">
                    <a16:creationId xmlns:a16="http://schemas.microsoft.com/office/drawing/2014/main" id="{E440CA12-443C-4000-84A5-B085C84EF25A}"/>
                  </a:ext>
                </a:extLst>
              </p:cNvPr>
              <p:cNvSpPr/>
              <p:nvPr/>
            </p:nvSpPr>
            <p:spPr>
              <a:xfrm>
                <a:off x="5837307" y="1496911"/>
                <a:ext cx="1308843" cy="1074839"/>
              </a:xfrm>
              <a:prstGeom prst="rect">
                <a:avLst/>
              </a:prstGeom>
              <a:noFill/>
              <a:ln w="1905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63500">
                  <a:srgbClr val="FFFF00">
                    <a:alpha val="47000"/>
                  </a:srgbClr>
                </a:glo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" name="群組 6">
                <a:extLst>
                  <a:ext uri="{FF2B5EF4-FFF2-40B4-BE49-F238E27FC236}">
                    <a16:creationId xmlns:a16="http://schemas.microsoft.com/office/drawing/2014/main" id="{3639CBAA-C347-4A94-B319-56DD694D30A9}"/>
                  </a:ext>
                </a:extLst>
              </p:cNvPr>
              <p:cNvGrpSpPr/>
              <p:nvPr/>
            </p:nvGrpSpPr>
            <p:grpSpPr>
              <a:xfrm>
                <a:off x="5968780" y="1260815"/>
                <a:ext cx="1057515" cy="208119"/>
                <a:chOff x="5968780" y="1260815"/>
                <a:chExt cx="1057515" cy="208119"/>
              </a:xfrm>
            </p:grpSpPr>
            <p:sp>
              <p:nvSpPr>
                <p:cNvPr id="46" name="矩形 45">
                  <a:extLst>
                    <a:ext uri="{FF2B5EF4-FFF2-40B4-BE49-F238E27FC236}">
                      <a16:creationId xmlns:a16="http://schemas.microsoft.com/office/drawing/2014/main" id="{93A8C9ED-D6CF-4F8C-B90A-226ECB00B9A7}"/>
                    </a:ext>
                  </a:extLst>
                </p:cNvPr>
                <p:cNvSpPr/>
                <p:nvPr/>
              </p:nvSpPr>
              <p:spPr>
                <a:xfrm>
                  <a:off x="6818176" y="1260815"/>
                  <a:ext cx="208119" cy="20811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TW" altLang="en-US">
                      <a:solidFill>
                        <a:srgbClr val="FFFF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/>
                    </a:rPr>
                    <a:t>1</a:t>
                  </a:r>
                </a:p>
              </p:txBody>
            </p:sp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BF0DF623-DADB-4F05-A78A-CAB99DBAFC9C}"/>
                    </a:ext>
                  </a:extLst>
                </p:cNvPr>
                <p:cNvSpPr/>
                <p:nvPr/>
              </p:nvSpPr>
              <p:spPr>
                <a:xfrm>
                  <a:off x="6535044" y="1260815"/>
                  <a:ext cx="208119" cy="20811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rgbClr val="FFFF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/>
                    </a:rPr>
                    <a:t>2</a:t>
                  </a:r>
                  <a:endParaRPr lang="zh-TW" altLang="en-US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endParaRPr>
                </a:p>
              </p:txBody>
            </p:sp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13CF4412-EDA0-4E73-9DDD-D705AF4A70AD}"/>
                    </a:ext>
                  </a:extLst>
                </p:cNvPr>
                <p:cNvSpPr/>
                <p:nvPr/>
              </p:nvSpPr>
              <p:spPr>
                <a:xfrm>
                  <a:off x="6251912" y="1260815"/>
                  <a:ext cx="208119" cy="20811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rgbClr val="FFFF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/>
                    </a:rPr>
                    <a:t>3</a:t>
                  </a:r>
                  <a:endParaRPr lang="zh-TW" altLang="en-US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endParaRPr>
                </a:p>
              </p:txBody>
            </p:sp>
            <p:sp>
              <p:nvSpPr>
                <p:cNvPr id="50" name="矩形 49">
                  <a:extLst>
                    <a:ext uri="{FF2B5EF4-FFF2-40B4-BE49-F238E27FC236}">
                      <a16:creationId xmlns:a16="http://schemas.microsoft.com/office/drawing/2014/main" id="{69B42A24-BC47-432F-AE80-D001B1C32A89}"/>
                    </a:ext>
                  </a:extLst>
                </p:cNvPr>
                <p:cNvSpPr/>
                <p:nvPr/>
              </p:nvSpPr>
              <p:spPr>
                <a:xfrm>
                  <a:off x="5968780" y="1260815"/>
                  <a:ext cx="208119" cy="20811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TW">
                      <a:solidFill>
                        <a:srgbClr val="FFFF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"/>
                    </a:rPr>
                    <a:t>4</a:t>
                  </a:r>
                  <a:endParaRPr lang="zh-TW" altLang="en-US">
                    <a:solidFill>
                      <a:srgbClr val="FFFF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endParaRPr>
                </a:p>
              </p:txBody>
            </p:sp>
          </p:grpSp>
        </p:grpSp>
        <p:sp>
          <p:nvSpPr>
            <p:cNvPr id="52" name="流程圖: 程序 51">
              <a:extLst>
                <a:ext uri="{FF2B5EF4-FFF2-40B4-BE49-F238E27FC236}">
                  <a16:creationId xmlns:a16="http://schemas.microsoft.com/office/drawing/2014/main" id="{8C08AD0B-1352-4E5A-897C-A233E572373B}"/>
                </a:ext>
              </a:extLst>
            </p:cNvPr>
            <p:cNvSpPr/>
            <p:nvPr/>
          </p:nvSpPr>
          <p:spPr>
            <a:xfrm>
              <a:off x="4656273" y="1126302"/>
              <a:ext cx="1165776" cy="1600918"/>
            </a:xfrm>
            <a:prstGeom prst="flowChartProcess">
              <a:avLst/>
            </a:prstGeom>
            <a:gradFill>
              <a:gsLst>
                <a:gs pos="48662">
                  <a:srgbClr val="FFFFFF"/>
                </a:gs>
                <a:gs pos="83000">
                  <a:schemeClr val="bg1">
                    <a:alpha val="0"/>
                  </a:schemeClr>
                </a:gs>
                <a:gs pos="0">
                  <a:schemeClr val="bg1">
                    <a:alpha val="0"/>
                  </a:schemeClr>
                </a:gs>
                <a:gs pos="24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150A7607-9A40-41ED-8B0D-0E85C84000CC}"/>
              </a:ext>
            </a:extLst>
          </p:cNvPr>
          <p:cNvGrpSpPr/>
          <p:nvPr/>
        </p:nvGrpSpPr>
        <p:grpSpPr>
          <a:xfrm>
            <a:off x="55339" y="910050"/>
            <a:ext cx="3239858" cy="629420"/>
            <a:chOff x="2316845" y="1239624"/>
            <a:chExt cx="2736609" cy="629420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6EC31661-55AD-40FA-B78B-BB4FC596D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316845" y="1239624"/>
              <a:ext cx="2736609" cy="62942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638C5D64-6001-4C16-9028-54D763AC1773}"/>
                </a:ext>
              </a:extLst>
            </p:cNvPr>
            <p:cNvSpPr/>
            <p:nvPr/>
          </p:nvSpPr>
          <p:spPr>
            <a:xfrm>
              <a:off x="2706743" y="1391553"/>
              <a:ext cx="195681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0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1/2U:</a:t>
              </a:r>
              <a:r>
                <a:rPr lang="zh-TW" altLang="en-US" sz="20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lang="en-US" altLang="zh-TW" sz="20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: low profile</a:t>
              </a:r>
              <a:endPara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15E2643C-865C-42A1-B8C7-09EF984D7D5F}"/>
              </a:ext>
            </a:extLst>
          </p:cNvPr>
          <p:cNvGrpSpPr/>
          <p:nvPr/>
        </p:nvGrpSpPr>
        <p:grpSpPr>
          <a:xfrm>
            <a:off x="0" y="3001929"/>
            <a:ext cx="3792197" cy="2197738"/>
            <a:chOff x="0" y="3001929"/>
            <a:chExt cx="3792197" cy="2197738"/>
          </a:xfrm>
        </p:grpSpPr>
        <p:pic>
          <p:nvPicPr>
            <p:cNvPr id="32" name="圖片 31" descr="TS-1677XU-RP_Back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320" t="14782" b="17877"/>
            <a:stretch/>
          </p:blipFill>
          <p:spPr>
            <a:xfrm>
              <a:off x="0" y="3001929"/>
              <a:ext cx="3792197" cy="2197738"/>
            </a:xfrm>
            <a:prstGeom prst="rect">
              <a:avLst/>
            </a:prstGeom>
          </p:spPr>
        </p:pic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15AC285E-A184-4E21-A2A9-3548F50893C7}"/>
                </a:ext>
              </a:extLst>
            </p:cNvPr>
            <p:cNvSpPr/>
            <p:nvPr/>
          </p:nvSpPr>
          <p:spPr>
            <a:xfrm>
              <a:off x="2020152" y="3442422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</a:t>
              </a: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3C708B68-E4FB-48EC-8B5E-AD61114949D9}"/>
                </a:ext>
              </a:extLst>
            </p:cNvPr>
            <p:cNvSpPr/>
            <p:nvPr/>
          </p:nvSpPr>
          <p:spPr>
            <a:xfrm>
              <a:off x="1779677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375D53D3-3F10-4615-9C8F-558C68EEF2EA}"/>
                </a:ext>
              </a:extLst>
            </p:cNvPr>
            <p:cNvSpPr/>
            <p:nvPr/>
          </p:nvSpPr>
          <p:spPr>
            <a:xfrm>
              <a:off x="1536654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A0D14CE-397C-4D48-902E-EFDF6CD3E712}"/>
                </a:ext>
              </a:extLst>
            </p:cNvPr>
            <p:cNvSpPr/>
            <p:nvPr/>
          </p:nvSpPr>
          <p:spPr>
            <a:xfrm>
              <a:off x="1301190" y="3442423"/>
              <a:ext cx="212420" cy="21242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780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圖片 58">
            <a:extLst>
              <a:ext uri="{FF2B5EF4-FFF2-40B4-BE49-F238E27FC236}">
                <a16:creationId xmlns:a16="http://schemas.microsoft.com/office/drawing/2014/main" id="{2B959E26-094D-467E-9689-43911B5B6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238420"/>
            <a:ext cx="9144000" cy="90011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954" y="105313"/>
            <a:ext cx="6601260" cy="743803"/>
          </a:xfrm>
        </p:spPr>
        <p:txBody>
          <a:bodyPr>
            <a:normAutofit/>
          </a:bodyPr>
          <a:lstStyle/>
          <a:p>
            <a:r>
              <a:rPr lang="zh-TW" altLang="en-US" sz="3200" b="0" dirty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Flexible PCIe Allocation </a:t>
            </a:r>
            <a:r>
              <a:rPr lang="en-US" altLang="zh-TW" sz="3200" b="0" dirty="0">
                <a:cs typeface="Arial" panose="020B0604020202020204" pitchFamily="34" charset="0"/>
              </a:rPr>
              <a:t>(</a:t>
            </a:r>
            <a:r>
              <a:rPr lang="zh-TW" altLang="en-US" sz="3200" b="0" dirty="0">
                <a:cs typeface="Arial" panose="020B0604020202020204" pitchFamily="34" charset="0"/>
              </a:rPr>
              <a:t>2/3U</a:t>
            </a:r>
            <a:r>
              <a:rPr lang="en-US" altLang="zh-TW" sz="3200" b="0" dirty="0">
                <a:cs typeface="Arial" panose="020B0604020202020204" pitchFamily="34" charset="0"/>
              </a:rPr>
              <a:t>)</a:t>
            </a:r>
            <a:endParaRPr lang="zh-TW" altLang="en-US" sz="3200" b="0" dirty="0">
              <a:cs typeface="Arial" panose="020B0604020202020204" pitchFamily="34" charset="0"/>
            </a:endParaRPr>
          </a:p>
        </p:txBody>
      </p:sp>
      <p:sp>
        <p:nvSpPr>
          <p:cNvPr id="7" name="圓角矩形 73">
            <a:extLst>
              <a:ext uri="{FF2B5EF4-FFF2-40B4-BE49-F238E27FC236}">
                <a16:creationId xmlns:a16="http://schemas.microsoft.com/office/drawing/2014/main" id="{27C4B720-09A7-4E95-B6B0-0468332786C2}"/>
              </a:ext>
            </a:extLst>
          </p:cNvPr>
          <p:cNvSpPr/>
          <p:nvPr/>
        </p:nvSpPr>
        <p:spPr>
          <a:xfrm>
            <a:off x="546652" y="887525"/>
            <a:ext cx="4057218" cy="3583822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Shape 101">
            <a:extLst>
              <a:ext uri="{FF2B5EF4-FFF2-40B4-BE49-F238E27FC236}">
                <a16:creationId xmlns:a16="http://schemas.microsoft.com/office/drawing/2014/main" id="{A65206DC-BE18-4270-B893-AEF524E078C0}"/>
              </a:ext>
            </a:extLst>
          </p:cNvPr>
          <p:cNvSpPr txBox="1"/>
          <p:nvPr/>
        </p:nvSpPr>
        <p:spPr>
          <a:xfrm>
            <a:off x="775582" y="3969393"/>
            <a:ext cx="3828288" cy="3580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 x PCIe </a:t>
            </a:r>
            <a:r>
              <a:rPr lang="en-US" altLang="zh-TW" sz="1600" b="1">
                <a:solidFill>
                  <a:schemeClr val="tx1"/>
                </a:solidFill>
                <a:ea typeface="微軟正黑體" pitchFamily="34" charset="-120"/>
              </a:rPr>
              <a:t>x8</a:t>
            </a: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slot</a:t>
            </a:r>
            <a:r>
              <a:rPr lang="zh-Hant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 (CPU)</a:t>
            </a:r>
          </a:p>
        </p:txBody>
      </p:sp>
      <p:sp>
        <p:nvSpPr>
          <p:cNvPr id="25" name="Shape 79">
            <a:extLst>
              <a:ext uri="{FF2B5EF4-FFF2-40B4-BE49-F238E27FC236}">
                <a16:creationId xmlns:a16="http://schemas.microsoft.com/office/drawing/2014/main" id="{8608C4BE-8271-4F49-A7B6-575BFE4C6BA1}"/>
              </a:ext>
            </a:extLst>
          </p:cNvPr>
          <p:cNvSpPr/>
          <p:nvPr/>
        </p:nvSpPr>
        <p:spPr>
          <a:xfrm>
            <a:off x="1138551" y="175578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2">
            <a:extLst>
              <a:ext uri="{FF2B5EF4-FFF2-40B4-BE49-F238E27FC236}">
                <a16:creationId xmlns:a16="http://schemas.microsoft.com/office/drawing/2014/main" id="{78427520-8D29-445D-A959-CEF9F3F6460E}"/>
              </a:ext>
            </a:extLst>
          </p:cNvPr>
          <p:cNvSpPr txBox="1"/>
          <p:nvPr/>
        </p:nvSpPr>
        <p:spPr>
          <a:xfrm>
            <a:off x="937669" y="122669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1177658" y="333343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2007990" y="249674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2893625" y="175578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3763064" y="2496742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2046640" y="333343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2933218" y="333343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3801944" y="333343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2664500" y="1073792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2689613" y="122669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圓角矩形 73">
            <a:extLst>
              <a:ext uri="{FF2B5EF4-FFF2-40B4-BE49-F238E27FC236}">
                <a16:creationId xmlns:a16="http://schemas.microsoft.com/office/drawing/2014/main" id="{EA131825-9A58-4BFD-96F4-6856DFC3CEC0}"/>
              </a:ext>
            </a:extLst>
          </p:cNvPr>
          <p:cNvSpPr/>
          <p:nvPr/>
        </p:nvSpPr>
        <p:spPr>
          <a:xfrm>
            <a:off x="4848725" y="892206"/>
            <a:ext cx="3828288" cy="3583822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4943AE04-92F9-49BA-8FAA-1D11B9C7D1E3}"/>
              </a:ext>
            </a:extLst>
          </p:cNvPr>
          <p:cNvSpPr txBox="1"/>
          <p:nvPr/>
        </p:nvSpPr>
        <p:spPr>
          <a:xfrm>
            <a:off x="4848725" y="3969393"/>
            <a:ext cx="3828288" cy="3580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PCIe </a:t>
            </a:r>
            <a:r>
              <a:rPr lang="en-US" altLang="zh-TW" sz="1600" b="1">
                <a:solidFill>
                  <a:schemeClr val="tx1"/>
                </a:solidFill>
                <a:ea typeface="微軟正黑體" pitchFamily="34" charset="-120"/>
              </a:rPr>
              <a:t>x4 </a:t>
            </a: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slot</a:t>
            </a:r>
            <a:r>
              <a:rPr lang="zh-Hant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(CPU)</a:t>
            </a:r>
            <a:endParaRPr lang="en-US" altLang="zh-Hant" sz="1600" b="1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ED119C60-7088-42F2-ADC0-0EF2DFEB4D08}"/>
              </a:ext>
            </a:extLst>
          </p:cNvPr>
          <p:cNvSpPr/>
          <p:nvPr/>
        </p:nvSpPr>
        <p:spPr>
          <a:xfrm>
            <a:off x="5211697" y="175578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82">
            <a:extLst>
              <a:ext uri="{FF2B5EF4-FFF2-40B4-BE49-F238E27FC236}">
                <a16:creationId xmlns:a16="http://schemas.microsoft.com/office/drawing/2014/main" id="{F243C2A7-7DB3-408F-841B-9EA4A4365A60}"/>
              </a:ext>
            </a:extLst>
          </p:cNvPr>
          <p:cNvSpPr txBox="1"/>
          <p:nvPr/>
        </p:nvSpPr>
        <p:spPr>
          <a:xfrm>
            <a:off x="4992524" y="122669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2" name="Shape 82">
            <a:extLst>
              <a:ext uri="{FF2B5EF4-FFF2-40B4-BE49-F238E27FC236}">
                <a16:creationId xmlns:a16="http://schemas.microsoft.com/office/drawing/2014/main" id="{29C5B077-476C-417D-BD01-9A5488B7ED60}"/>
              </a:ext>
            </a:extLst>
          </p:cNvPr>
          <p:cNvSpPr txBox="1"/>
          <p:nvPr/>
        </p:nvSpPr>
        <p:spPr>
          <a:xfrm>
            <a:off x="5250801" y="333343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Shape 79">
            <a:extLst>
              <a:ext uri="{FF2B5EF4-FFF2-40B4-BE49-F238E27FC236}">
                <a16:creationId xmlns:a16="http://schemas.microsoft.com/office/drawing/2014/main" id="{AB1AA656-A268-4A9F-BB09-743A6CE8AE04}"/>
              </a:ext>
            </a:extLst>
          </p:cNvPr>
          <p:cNvSpPr/>
          <p:nvPr/>
        </p:nvSpPr>
        <p:spPr>
          <a:xfrm>
            <a:off x="6081136" y="2496742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4" name="Shape 79">
            <a:extLst>
              <a:ext uri="{FF2B5EF4-FFF2-40B4-BE49-F238E27FC236}">
                <a16:creationId xmlns:a16="http://schemas.microsoft.com/office/drawing/2014/main" id="{730C42AD-313D-4B92-BF6A-CAB0B2306326}"/>
              </a:ext>
            </a:extLst>
          </p:cNvPr>
          <p:cNvSpPr/>
          <p:nvPr/>
        </p:nvSpPr>
        <p:spPr>
          <a:xfrm>
            <a:off x="6966768" y="1755783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Shape 79">
            <a:extLst>
              <a:ext uri="{FF2B5EF4-FFF2-40B4-BE49-F238E27FC236}">
                <a16:creationId xmlns:a16="http://schemas.microsoft.com/office/drawing/2014/main" id="{5A2FD24A-FFF5-4D5C-A4F1-2A966EED70E2}"/>
              </a:ext>
            </a:extLst>
          </p:cNvPr>
          <p:cNvSpPr/>
          <p:nvPr/>
        </p:nvSpPr>
        <p:spPr>
          <a:xfrm>
            <a:off x="7836207" y="2496742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6" name="Shape 82">
            <a:extLst>
              <a:ext uri="{FF2B5EF4-FFF2-40B4-BE49-F238E27FC236}">
                <a16:creationId xmlns:a16="http://schemas.microsoft.com/office/drawing/2014/main" id="{0FF7A2C4-03D2-426C-B508-4298F1783047}"/>
              </a:ext>
            </a:extLst>
          </p:cNvPr>
          <p:cNvSpPr txBox="1"/>
          <p:nvPr/>
        </p:nvSpPr>
        <p:spPr>
          <a:xfrm>
            <a:off x="6119783" y="333343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Shape 82">
            <a:extLst>
              <a:ext uri="{FF2B5EF4-FFF2-40B4-BE49-F238E27FC236}">
                <a16:creationId xmlns:a16="http://schemas.microsoft.com/office/drawing/2014/main" id="{DB9E8B5A-5F3A-4600-92AD-8F3EDEABD6DF}"/>
              </a:ext>
            </a:extLst>
          </p:cNvPr>
          <p:cNvSpPr txBox="1"/>
          <p:nvPr/>
        </p:nvSpPr>
        <p:spPr>
          <a:xfrm>
            <a:off x="7006362" y="3333434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Shape 82">
            <a:extLst>
              <a:ext uri="{FF2B5EF4-FFF2-40B4-BE49-F238E27FC236}">
                <a16:creationId xmlns:a16="http://schemas.microsoft.com/office/drawing/2014/main" id="{DE61F01B-906A-47BD-BEE7-AA673FCB8145}"/>
              </a:ext>
            </a:extLst>
          </p:cNvPr>
          <p:cNvSpPr txBox="1"/>
          <p:nvPr/>
        </p:nvSpPr>
        <p:spPr>
          <a:xfrm>
            <a:off x="7875088" y="3333434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Shape 82">
            <a:extLst>
              <a:ext uri="{FF2B5EF4-FFF2-40B4-BE49-F238E27FC236}">
                <a16:creationId xmlns:a16="http://schemas.microsoft.com/office/drawing/2014/main" id="{D0249E77-9457-4796-8A8A-B9EAF19FB987}"/>
              </a:ext>
            </a:extLst>
          </p:cNvPr>
          <p:cNvSpPr txBox="1"/>
          <p:nvPr/>
        </p:nvSpPr>
        <p:spPr>
          <a:xfrm>
            <a:off x="6750563" y="1226696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1" name="Shape 82">
            <a:extLst>
              <a:ext uri="{FF2B5EF4-FFF2-40B4-BE49-F238E27FC236}">
                <a16:creationId xmlns:a16="http://schemas.microsoft.com/office/drawing/2014/main" id="{17213272-5420-437C-9E76-F27BA340073C}"/>
              </a:ext>
            </a:extLst>
          </p:cNvPr>
          <p:cNvSpPr txBox="1"/>
          <p:nvPr/>
        </p:nvSpPr>
        <p:spPr>
          <a:xfrm>
            <a:off x="5856641" y="1939122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Shape 82">
            <a:extLst>
              <a:ext uri="{FF2B5EF4-FFF2-40B4-BE49-F238E27FC236}">
                <a16:creationId xmlns:a16="http://schemas.microsoft.com/office/drawing/2014/main" id="{46868B7E-1817-4D9D-93C1-E88707D323CC}"/>
              </a:ext>
            </a:extLst>
          </p:cNvPr>
          <p:cNvSpPr txBox="1"/>
          <p:nvPr/>
        </p:nvSpPr>
        <p:spPr>
          <a:xfrm>
            <a:off x="7613551" y="1920834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3C71C71D-E27B-4C15-BEBE-9EC15E09A6A6}"/>
              </a:ext>
            </a:extLst>
          </p:cNvPr>
          <p:cNvGrpSpPr/>
          <p:nvPr/>
        </p:nvGrpSpPr>
        <p:grpSpPr>
          <a:xfrm>
            <a:off x="1960950" y="4552556"/>
            <a:ext cx="923269" cy="182149"/>
            <a:chOff x="2902319" y="4592025"/>
            <a:chExt cx="923269" cy="182149"/>
          </a:xfrm>
        </p:grpSpPr>
        <p:sp>
          <p:nvSpPr>
            <p:cNvPr id="63" name="Shape 79">
              <a:extLst>
                <a:ext uri="{FF2B5EF4-FFF2-40B4-BE49-F238E27FC236}">
                  <a16:creationId xmlns:a16="http://schemas.microsoft.com/office/drawing/2014/main" id="{1CDA03BF-BF73-4A67-91B0-FB69513050FE}"/>
                </a:ext>
              </a:extLst>
            </p:cNvPr>
            <p:cNvSpPr/>
            <p:nvPr/>
          </p:nvSpPr>
          <p:spPr>
            <a:xfrm>
              <a:off x="2902319" y="4593584"/>
              <a:ext cx="194606" cy="18059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79">
              <a:extLst>
                <a:ext uri="{FF2B5EF4-FFF2-40B4-BE49-F238E27FC236}">
                  <a16:creationId xmlns:a16="http://schemas.microsoft.com/office/drawing/2014/main" id="{1F5EDF8C-6AF0-4C62-8845-283C13AD1308}"/>
                </a:ext>
              </a:extLst>
            </p:cNvPr>
            <p:cNvSpPr/>
            <p:nvPr/>
          </p:nvSpPr>
          <p:spPr>
            <a:xfrm>
              <a:off x="3630982" y="4592025"/>
              <a:ext cx="194606" cy="1805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rgbClr val="000000"/>
                </a:buClr>
              </a:pPr>
              <a:endParaRPr>
                <a:solidFill>
                  <a:schemeClr val="lt1"/>
                </a:solidFill>
              </a:endParaRPr>
            </a:p>
          </p:txBody>
        </p:sp>
      </p:grp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1372991" y="154318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3129112" y="154318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直線單箭頭接點 72">
            <a:extLst>
              <a:ext uri="{FF2B5EF4-FFF2-40B4-BE49-F238E27FC236}">
                <a16:creationId xmlns:a16="http://schemas.microsoft.com/office/drawing/2014/main" id="{BE06254F-7588-42A2-9CD0-2555B3638726}"/>
              </a:ext>
            </a:extLst>
          </p:cNvPr>
          <p:cNvCxnSpPr/>
          <p:nvPr/>
        </p:nvCxnSpPr>
        <p:spPr>
          <a:xfrm flipH="1" flipV="1">
            <a:off x="5432999" y="154318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4" name="直線單箭頭接點 73">
            <a:extLst>
              <a:ext uri="{FF2B5EF4-FFF2-40B4-BE49-F238E27FC236}">
                <a16:creationId xmlns:a16="http://schemas.microsoft.com/office/drawing/2014/main" id="{BB7B95D7-AD00-421B-BB64-F006013C781B}"/>
              </a:ext>
            </a:extLst>
          </p:cNvPr>
          <p:cNvCxnSpPr/>
          <p:nvPr/>
        </p:nvCxnSpPr>
        <p:spPr>
          <a:xfrm flipH="1" flipV="1">
            <a:off x="7189123" y="154318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B1CB4907-66EB-4D1C-A203-F5BBDBD6D710}"/>
              </a:ext>
            </a:extLst>
          </p:cNvPr>
          <p:cNvCxnSpPr/>
          <p:nvPr/>
        </p:nvCxnSpPr>
        <p:spPr>
          <a:xfrm flipH="1" flipV="1">
            <a:off x="6294511" y="2283382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662E1E7F-0E60-494B-B439-5CC2A3D44FE3}"/>
              </a:ext>
            </a:extLst>
          </p:cNvPr>
          <p:cNvCxnSpPr/>
          <p:nvPr/>
        </p:nvCxnSpPr>
        <p:spPr>
          <a:xfrm flipH="1" flipV="1">
            <a:off x="8054515" y="2283382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8" name="圖片 77" descr="TS-1677XU-RP_Back.png">
            <a:extLst>
              <a:ext uri="{FF2B5EF4-FFF2-40B4-BE49-F238E27FC236}">
                <a16:creationId xmlns:a16="http://schemas.microsoft.com/office/drawing/2014/main" id="{F920880A-039D-405F-82D5-ECA9204614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95" t="20152" b="17877"/>
          <a:stretch/>
        </p:blipFill>
        <p:spPr>
          <a:xfrm>
            <a:off x="-411029" y="3809332"/>
            <a:ext cx="2104916" cy="1477003"/>
          </a:xfrm>
          <a:prstGeom prst="rect">
            <a:avLst/>
          </a:prstGeom>
        </p:spPr>
      </p:pic>
      <p:sp>
        <p:nvSpPr>
          <p:cNvPr id="81" name="矩形 80">
            <a:extLst>
              <a:ext uri="{FF2B5EF4-FFF2-40B4-BE49-F238E27FC236}">
                <a16:creationId xmlns:a16="http://schemas.microsoft.com/office/drawing/2014/main" id="{FF5897A5-8B9D-44C2-B1DA-9D8F8DF66B6E}"/>
              </a:ext>
            </a:extLst>
          </p:cNvPr>
          <p:cNvSpPr/>
          <p:nvPr/>
        </p:nvSpPr>
        <p:spPr>
          <a:xfrm>
            <a:off x="914854" y="1073792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箭號: 彎曲 43">
            <a:extLst>
              <a:ext uri="{FF2B5EF4-FFF2-40B4-BE49-F238E27FC236}">
                <a16:creationId xmlns:a16="http://schemas.microsoft.com/office/drawing/2014/main" id="{28B51BA1-8972-4E5A-97B5-EA8D4C4C8404}"/>
              </a:ext>
            </a:extLst>
          </p:cNvPr>
          <p:cNvSpPr/>
          <p:nvPr/>
        </p:nvSpPr>
        <p:spPr>
          <a:xfrm>
            <a:off x="395204" y="3333434"/>
            <a:ext cx="531345" cy="86189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0" name="圓角矩形 13">
            <a:extLst>
              <a:ext uri="{FF2B5EF4-FFF2-40B4-BE49-F238E27FC236}">
                <a16:creationId xmlns:a16="http://schemas.microsoft.com/office/drawing/2014/main" id="{09F4A05C-5636-47E8-B192-661AF7430F6B}"/>
              </a:ext>
            </a:extLst>
          </p:cNvPr>
          <p:cNvSpPr/>
          <p:nvPr/>
        </p:nvSpPr>
        <p:spPr>
          <a:xfrm>
            <a:off x="-162006" y="4195330"/>
            <a:ext cx="702231" cy="948170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Shape 82">
            <a:extLst>
              <a:ext uri="{FF2B5EF4-FFF2-40B4-BE49-F238E27FC236}">
                <a16:creationId xmlns:a16="http://schemas.microsoft.com/office/drawing/2014/main" id="{F192D580-4869-477E-AA0E-7E560D01586A}"/>
              </a:ext>
            </a:extLst>
          </p:cNvPr>
          <p:cNvSpPr txBox="1"/>
          <p:nvPr/>
        </p:nvSpPr>
        <p:spPr>
          <a:xfrm>
            <a:off x="1597873" y="4754135"/>
            <a:ext cx="933468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Occupied</a:t>
            </a:r>
            <a:endParaRPr lang="zh-TW" altLang="en-US" sz="1200" b="1" i="0" u="none" strike="noStrike" cap="none">
              <a:solidFill>
                <a:srgbClr val="00B0F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8" name="Shape 82">
            <a:extLst>
              <a:ext uri="{FF2B5EF4-FFF2-40B4-BE49-F238E27FC236}">
                <a16:creationId xmlns:a16="http://schemas.microsoft.com/office/drawing/2014/main" id="{BC720838-D8C5-4A93-BDA0-3ED3B19AB59C}"/>
              </a:ext>
            </a:extLst>
          </p:cNvPr>
          <p:cNvSpPr txBox="1"/>
          <p:nvPr/>
        </p:nvSpPr>
        <p:spPr>
          <a:xfrm>
            <a:off x="2470289" y="475284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</a:t>
            </a:r>
            <a:r>
              <a:rPr lang="zh-TW" altLang="en-US" sz="12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mpty</a:t>
            </a:r>
            <a:endParaRPr lang="zh-TW" altLang="en-US" sz="1200" b="1" i="0" u="none" strike="noStrike" cap="none">
              <a:solidFill>
                <a:schemeClr val="bg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EA33741-F3A1-4EAE-A1CC-1F39BEE84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2627521"/>
            <a:ext cx="8474474" cy="5184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7704512-4EB3-40E0-9620-EF34E81A2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" y="940697"/>
            <a:ext cx="9022146" cy="204713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AA98B6D-608F-424F-91CD-6B5B9CE7A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238420"/>
            <a:ext cx="9144000" cy="900113"/>
          </a:xfrm>
          <a:prstGeom prst="rect">
            <a:avLst/>
          </a:prstGeom>
        </p:spPr>
      </p:pic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551283" y="127216"/>
            <a:ext cx="7527738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CN" b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New to the Ryzen NAS Family</a:t>
            </a:r>
            <a:endParaRPr lang="en-US" b="0" i="0" u="none" strike="noStrike" cap="none"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4178C7-1782-AA41-AD2E-928B9BCFC184}"/>
              </a:ext>
            </a:extLst>
          </p:cNvPr>
          <p:cNvSpPr txBox="1"/>
          <p:nvPr/>
        </p:nvSpPr>
        <p:spPr>
          <a:xfrm>
            <a:off x="2725622" y="160210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TS-x77XU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rackmount NAS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30961-7BC3-2445-9369-0EEEB4EAD869}"/>
              </a:ext>
            </a:extLst>
          </p:cNvPr>
          <p:cNvSpPr txBox="1"/>
          <p:nvPr/>
        </p:nvSpPr>
        <p:spPr>
          <a:xfrm>
            <a:off x="2766806" y="3146113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TS-x77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desktop NAS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FC0636-EF9C-4341-B5CB-68F53A4492D8}"/>
              </a:ext>
            </a:extLst>
          </p:cNvPr>
          <p:cNvSpPr txBox="1"/>
          <p:nvPr/>
        </p:nvSpPr>
        <p:spPr>
          <a:xfrm>
            <a:off x="2618054" y="4699832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17F746-408A-E246-9C30-F9B20C9E4D4A}"/>
              </a:ext>
            </a:extLst>
          </p:cNvPr>
          <p:cNvSpPr txBox="1"/>
          <p:nvPr/>
        </p:nvSpPr>
        <p:spPr>
          <a:xfrm>
            <a:off x="4518716" y="4699832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FE8502-AE86-B745-8401-2D2CE84DD8D4}"/>
              </a:ext>
            </a:extLst>
          </p:cNvPr>
          <p:cNvSpPr txBox="1"/>
          <p:nvPr/>
        </p:nvSpPr>
        <p:spPr>
          <a:xfrm>
            <a:off x="5984036" y="4699832"/>
            <a:ext cx="774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TS-677</a:t>
            </a:r>
          </a:p>
        </p:txBody>
      </p:sp>
      <p:pic>
        <p:nvPicPr>
          <p:cNvPr id="39" name="Shape 41">
            <a:extLst>
              <a:ext uri="{FF2B5EF4-FFF2-40B4-BE49-F238E27FC236}">
                <a16:creationId xmlns:a16="http://schemas.microsoft.com/office/drawing/2014/main" id="{6456156C-4EDF-554F-8C51-91637BD8509E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0861" y="3717100"/>
            <a:ext cx="1656183" cy="1035113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40" name="Shape 42">
            <a:extLst>
              <a:ext uri="{FF2B5EF4-FFF2-40B4-BE49-F238E27FC236}">
                <a16:creationId xmlns:a16="http://schemas.microsoft.com/office/drawing/2014/main" id="{AFDBFEA0-6140-4949-A580-4D4D0F542275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650" y="3710634"/>
            <a:ext cx="1666526" cy="1041579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41" name="Shape 43">
            <a:extLst>
              <a:ext uri="{FF2B5EF4-FFF2-40B4-BE49-F238E27FC236}">
                <a16:creationId xmlns:a16="http://schemas.microsoft.com/office/drawing/2014/main" id="{055F7667-43F4-B34E-8FDF-660761749E7C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517" y="3710245"/>
            <a:ext cx="1667147" cy="1041968"/>
          </a:xfrm>
          <a:prstGeom prst="rect">
            <a:avLst/>
          </a:prstGeom>
          <a:noFill/>
          <a:ln>
            <a:noFill/>
          </a:ln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6012174" y="1544932"/>
            <a:ext cx="2481833" cy="461665"/>
          </a:xfrm>
          <a:prstGeom prst="rect">
            <a:avLst/>
          </a:prstGeom>
          <a:solidFill>
            <a:schemeClr val="tx1"/>
          </a:solidFill>
          <a:ln w="19050" cap="rnd">
            <a:solidFill>
              <a:srgbClr val="04DEFC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>
                <a:solidFill>
                  <a:srgbClr val="04DEFC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 SFP+ 10G </a:t>
            </a:r>
            <a:r>
              <a:rPr lang="en-US" sz="1200" b="1">
                <a:solidFill>
                  <a:srgbClr val="04DEFC"/>
                </a:solidFill>
                <a:latin typeface="Arial"/>
                <a:ea typeface="Microsoft JhengHei" panose="020B0604030504040204" pitchFamily="34" charset="-120"/>
                <a:cs typeface="Arial"/>
              </a:rPr>
              <a:t>Mellanox CX4 </a:t>
            </a:r>
            <a:r>
              <a:rPr lang="en-US" sz="1200" b="1" err="1">
                <a:solidFill>
                  <a:srgbClr val="04DEFC"/>
                </a:solidFill>
                <a:latin typeface="Arial"/>
                <a:ea typeface="Microsoft JhengHei" panose="020B0604030504040204" pitchFamily="34" charset="-120"/>
                <a:cs typeface="Arial"/>
              </a:rPr>
              <a:t>SmartNIC</a:t>
            </a:r>
            <a:endParaRPr lang="zh-CN" altLang="en-US" sz="1200" b="1" err="1">
              <a:solidFill>
                <a:srgbClr val="04DEFC"/>
              </a:solidFill>
              <a:latin typeface="Microsoft JhengHei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0226C-BADE-B34E-81B0-FE9466CD15C5}"/>
              </a:ext>
            </a:extLst>
          </p:cNvPr>
          <p:cNvSpPr txBox="1"/>
          <p:nvPr/>
        </p:nvSpPr>
        <p:spPr>
          <a:xfrm>
            <a:off x="776741" y="4699832"/>
            <a:ext cx="962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</a:t>
            </a:r>
          </a:p>
        </p:txBody>
      </p:sp>
      <p:pic>
        <p:nvPicPr>
          <p:cNvPr id="43" name="圖片 26" descr="TS-1677X_font.png">
            <a:extLst>
              <a:ext uri="{FF2B5EF4-FFF2-40B4-BE49-F238E27FC236}">
                <a16:creationId xmlns:a16="http://schemas.microsoft.com/office/drawing/2014/main" id="{01850200-2405-D740-B186-6E107C9256E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12" y="3333755"/>
            <a:ext cx="2269129" cy="1418458"/>
          </a:xfrm>
          <a:prstGeom prst="rect">
            <a:avLst/>
          </a:prstGeom>
          <a:effectLst>
            <a:outerShdw blurRad="50800" dist="38100" dir="6000000" algn="tl" rotWithShape="0">
              <a:prstClr val="black">
                <a:alpha val="13000"/>
              </a:prstClr>
            </a:outerShdw>
          </a:effectLst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7CEB293F-430C-4A22-892B-F0673DF7B327}"/>
              </a:ext>
            </a:extLst>
          </p:cNvPr>
          <p:cNvGrpSpPr/>
          <p:nvPr/>
        </p:nvGrpSpPr>
        <p:grpSpPr>
          <a:xfrm>
            <a:off x="421529" y="1602875"/>
            <a:ext cx="8381837" cy="1088996"/>
            <a:chOff x="387912" y="1661146"/>
            <a:chExt cx="8381837" cy="1088996"/>
          </a:xfrm>
        </p:grpSpPr>
        <p:pic>
          <p:nvPicPr>
            <p:cNvPr id="37" name="Picture 34">
              <a:extLst>
                <a:ext uri="{FF2B5EF4-FFF2-40B4-BE49-F238E27FC236}">
                  <a16:creationId xmlns:a16="http://schemas.microsoft.com/office/drawing/2014/main" id="{7F391C1B-A44B-42FC-888D-08850D2987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6065" y="2294546"/>
              <a:ext cx="1753684" cy="291730"/>
            </a:xfrm>
            <a:prstGeom prst="rect">
              <a:avLst/>
            </a:prstGeom>
          </p:spPr>
        </p:pic>
        <p:pic>
          <p:nvPicPr>
            <p:cNvPr id="38" name="Picture 35">
              <a:extLst>
                <a:ext uri="{FF2B5EF4-FFF2-40B4-BE49-F238E27FC236}">
                  <a16:creationId xmlns:a16="http://schemas.microsoft.com/office/drawing/2014/main" id="{2B27525A-3A02-4D3D-9A65-3866A78568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1627" y="2150571"/>
              <a:ext cx="1725080" cy="422712"/>
            </a:xfrm>
            <a:prstGeom prst="rect">
              <a:avLst/>
            </a:prstGeom>
          </p:spPr>
        </p:pic>
        <p:pic>
          <p:nvPicPr>
            <p:cNvPr id="42" name="Picture 36">
              <a:extLst>
                <a:ext uri="{FF2B5EF4-FFF2-40B4-BE49-F238E27FC236}">
                  <a16:creationId xmlns:a16="http://schemas.microsoft.com/office/drawing/2014/main" id="{3DA9EEE1-8CD7-4161-BD57-303336CF3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7110" y="2108947"/>
              <a:ext cx="1725082" cy="474790"/>
            </a:xfrm>
            <a:prstGeom prst="rect">
              <a:avLst/>
            </a:prstGeom>
          </p:spPr>
        </p:pic>
        <p:pic>
          <p:nvPicPr>
            <p:cNvPr id="2" name="圖片 1" descr="TS-1677XU_Front.png">
              <a:extLst>
                <a:ext uri="{FF2B5EF4-FFF2-40B4-BE49-F238E27FC236}">
                  <a16:creationId xmlns:a16="http://schemas.microsoft.com/office/drawing/2014/main" id="{226AA566-33D8-47E8-838E-BEDD2E3CF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097593" y="1717373"/>
              <a:ext cx="1649892" cy="1032769"/>
            </a:xfrm>
            <a:prstGeom prst="rect">
              <a:avLst/>
            </a:prstGeom>
            <a:effectLst/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6331EDBD-40D5-4237-9CAD-8768C3A74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12" y="1661146"/>
              <a:ext cx="1734113" cy="1084609"/>
            </a:xfrm>
            <a:prstGeom prst="rect">
              <a:avLst/>
            </a:prstGeom>
          </p:spPr>
        </p:pic>
      </p:grpSp>
      <p:sp>
        <p:nvSpPr>
          <p:cNvPr id="56" name="TextBox 44">
            <a:extLst>
              <a:ext uri="{FF2B5EF4-FFF2-40B4-BE49-F238E27FC236}">
                <a16:creationId xmlns:a16="http://schemas.microsoft.com/office/drawing/2014/main" id="{43F8E826-C868-2B4A-98F5-DBD51DF3EFC2}"/>
              </a:ext>
            </a:extLst>
          </p:cNvPr>
          <p:cNvSpPr txBox="1"/>
          <p:nvPr/>
        </p:nvSpPr>
        <p:spPr>
          <a:xfrm>
            <a:off x="575617" y="3138804"/>
            <a:ext cx="1364705" cy="276999"/>
          </a:xfrm>
          <a:prstGeom prst="rect">
            <a:avLst/>
          </a:prstGeom>
          <a:solidFill>
            <a:schemeClr val="tx1"/>
          </a:solidFill>
          <a:ln w="19050" cap="rnd">
            <a:solidFill>
              <a:srgbClr val="04DEFC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04DEFC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2 x</a:t>
            </a:r>
            <a:r>
              <a:rPr lang="zh-TW" altLang="en-US" sz="1200" b="1">
                <a:solidFill>
                  <a:srgbClr val="04DEFC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</a:t>
            </a:r>
            <a:r>
              <a:rPr lang="en-US" sz="1200" b="1">
                <a:solidFill>
                  <a:srgbClr val="04DEFC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10GBASE-T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EF2647-B872-45EA-873F-1C9197ADCFCA}"/>
              </a:ext>
            </a:extLst>
          </p:cNvPr>
          <p:cNvSpPr/>
          <p:nvPr/>
        </p:nvSpPr>
        <p:spPr>
          <a:xfrm>
            <a:off x="3744968" y="1045888"/>
            <a:ext cx="1651796" cy="499166"/>
          </a:xfrm>
          <a:prstGeom prst="rect">
            <a:avLst/>
          </a:prstGeom>
          <a:effectLst>
            <a:glow rad="1003300">
              <a:srgbClr val="04DEFC">
                <a:alpha val="0"/>
              </a:srgbClr>
            </a:glow>
          </a:effectLst>
        </p:spPr>
        <p:txBody>
          <a:bodyPr wrap="square" anchor="t">
            <a:spAutoFit/>
          </a:bodyPr>
          <a:lstStyle/>
          <a:p>
            <a:pPr algn="ctr"/>
            <a:r>
              <a:rPr lang="zh-TW" altLang="en-US" sz="2600" b="1" spc="300">
                <a:solidFill>
                  <a:srgbClr val="8CFF0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N</a:t>
            </a:r>
            <a:r>
              <a:rPr lang="en-US" altLang="en-US" sz="2600" b="1" spc="300" err="1">
                <a:solidFill>
                  <a:srgbClr val="8CFF01"/>
                </a:solidFill>
                <a:latin typeface="Arial"/>
                <a:cs typeface="Arial"/>
              </a:rPr>
              <a:t>ew</a:t>
            </a:r>
            <a:endParaRPr lang="zh-TW" err="1">
              <a:latin typeface="新細明體"/>
              <a:ea typeface="新細明體"/>
            </a:endParaRPr>
          </a:p>
        </p:txBody>
      </p:sp>
      <p:sp>
        <p:nvSpPr>
          <p:cNvPr id="33" name="TextBox 25">
            <a:extLst>
              <a:ext uri="{FF2B5EF4-FFF2-40B4-BE49-F238E27FC236}">
                <a16:creationId xmlns:a16="http://schemas.microsoft.com/office/drawing/2014/main" id="{9A25B94B-3D54-4C32-A02D-A35C902BAF56}"/>
              </a:ext>
            </a:extLst>
          </p:cNvPr>
          <p:cNvSpPr txBox="1"/>
          <p:nvPr/>
        </p:nvSpPr>
        <p:spPr>
          <a:xfrm>
            <a:off x="621097" y="2526033"/>
            <a:ext cx="1349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TS-2477XU-RP</a:t>
            </a:r>
          </a:p>
        </p:txBody>
      </p:sp>
      <p:sp>
        <p:nvSpPr>
          <p:cNvPr id="44" name="TextBox 30">
            <a:extLst>
              <a:ext uri="{FF2B5EF4-FFF2-40B4-BE49-F238E27FC236}">
                <a16:creationId xmlns:a16="http://schemas.microsoft.com/office/drawing/2014/main" id="{7976D7CF-8583-42F0-9BA4-03937E4BDA34}"/>
              </a:ext>
            </a:extLst>
          </p:cNvPr>
          <p:cNvSpPr txBox="1"/>
          <p:nvPr/>
        </p:nvSpPr>
        <p:spPr>
          <a:xfrm>
            <a:off x="2289540" y="2526033"/>
            <a:ext cx="134998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TS-1677XU-RP</a:t>
            </a:r>
            <a:endParaRPr lang="zh-TW" altLang="en-US"/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340116A8-0C70-45E8-BC81-7D0E72A2EDCA}"/>
              </a:ext>
            </a:extLst>
          </p:cNvPr>
          <p:cNvSpPr txBox="1"/>
          <p:nvPr/>
        </p:nvSpPr>
        <p:spPr>
          <a:xfrm>
            <a:off x="3932615" y="2526033"/>
            <a:ext cx="1349986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TS-1277XU-RP</a:t>
            </a:r>
            <a:endParaRPr lang="zh-TW" altLang="en-US"/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EA8481A5-4594-4BEA-96FF-8D3242AC112B}"/>
              </a:ext>
            </a:extLst>
          </p:cNvPr>
          <p:cNvSpPr txBox="1"/>
          <p:nvPr/>
        </p:nvSpPr>
        <p:spPr>
          <a:xfrm>
            <a:off x="5647126" y="2526033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TS-877XU-RP</a:t>
            </a:r>
          </a:p>
        </p:txBody>
      </p:sp>
      <p:sp>
        <p:nvSpPr>
          <p:cNvPr id="50" name="TextBox 33">
            <a:extLst>
              <a:ext uri="{FF2B5EF4-FFF2-40B4-BE49-F238E27FC236}">
                <a16:creationId xmlns:a16="http://schemas.microsoft.com/office/drawing/2014/main" id="{C06EC19A-F3B7-4507-84B1-CB0E0A988771}"/>
              </a:ext>
            </a:extLst>
          </p:cNvPr>
          <p:cNvSpPr txBox="1"/>
          <p:nvPr/>
        </p:nvSpPr>
        <p:spPr>
          <a:xfrm>
            <a:off x="7290202" y="2526033"/>
            <a:ext cx="1349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</a:t>
            </a:r>
          </a:p>
          <a:p>
            <a:r>
              <a:rPr lang="en-US" sz="1200" b="1"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TS-977XU-RP</a:t>
            </a:r>
          </a:p>
        </p:txBody>
      </p:sp>
    </p:spTree>
    <p:extLst>
      <p:ext uri="{BB962C8B-B14F-4D97-AF65-F5344CB8AC3E}">
        <p14:creationId xmlns:p14="http://schemas.microsoft.com/office/powerpoint/2010/main" val="854393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圖片 49">
            <a:extLst>
              <a:ext uri="{FF2B5EF4-FFF2-40B4-BE49-F238E27FC236}">
                <a16:creationId xmlns:a16="http://schemas.microsoft.com/office/drawing/2014/main" id="{0F4818DC-7959-45FE-B0CE-DF0324CC2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238420"/>
            <a:ext cx="9144000" cy="900113"/>
          </a:xfrm>
          <a:prstGeom prst="rect">
            <a:avLst/>
          </a:prstGeom>
        </p:spPr>
      </p:pic>
      <p:sp>
        <p:nvSpPr>
          <p:cNvPr id="7" name="圓角矩形 73">
            <a:extLst>
              <a:ext uri="{FF2B5EF4-FFF2-40B4-BE49-F238E27FC236}">
                <a16:creationId xmlns:a16="http://schemas.microsoft.com/office/drawing/2014/main" id="{27C4B720-09A7-4E95-B6B0-0468332786C2}"/>
              </a:ext>
            </a:extLst>
          </p:cNvPr>
          <p:cNvSpPr/>
          <p:nvPr/>
        </p:nvSpPr>
        <p:spPr>
          <a:xfrm>
            <a:off x="501855" y="856188"/>
            <a:ext cx="4102015" cy="3621815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4" name="Shape 101">
            <a:extLst>
              <a:ext uri="{FF2B5EF4-FFF2-40B4-BE49-F238E27FC236}">
                <a16:creationId xmlns:a16="http://schemas.microsoft.com/office/drawing/2014/main" id="{A65206DC-BE18-4270-B893-AEF524E078C0}"/>
              </a:ext>
            </a:extLst>
          </p:cNvPr>
          <p:cNvSpPr txBox="1"/>
          <p:nvPr/>
        </p:nvSpPr>
        <p:spPr>
          <a:xfrm>
            <a:off x="775582" y="3976049"/>
            <a:ext cx="3828288" cy="3580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2x PCIe </a:t>
            </a:r>
            <a:r>
              <a:rPr lang="en-US" altLang="zh-TW" sz="1600" b="1">
                <a:solidFill>
                  <a:schemeClr val="tx1"/>
                </a:solidFill>
                <a:ea typeface="微軟正黑體" pitchFamily="34" charset="-120"/>
              </a:rPr>
              <a:t>x8</a:t>
            </a: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slot</a:t>
            </a:r>
            <a:r>
              <a:rPr lang="zh-Hant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(CPU)</a:t>
            </a:r>
            <a:endParaRPr lang="en-US" altLang="zh-Hant" sz="1600" b="1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201C3DB-D088-4B62-A9B2-B93053B15F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5" t="10585" r="2262" b="12493"/>
          <a:stretch/>
        </p:blipFill>
        <p:spPr>
          <a:xfrm>
            <a:off x="-258973" y="3791415"/>
            <a:ext cx="1897481" cy="140531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C13F739-C04B-4AAC-87F0-1796893C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Flexible PCIe Allocation </a:t>
            </a:r>
            <a:r>
              <a:rPr lang="en-US" altLang="zh-TW" b="0">
                <a:cs typeface="Arial" panose="020B0604020202020204" pitchFamily="34" charset="0"/>
              </a:rPr>
              <a:t>(</a:t>
            </a:r>
            <a:r>
              <a:rPr lang="zh-TW" altLang="en-US" b="0">
                <a:cs typeface="Arial" panose="020B0604020202020204" pitchFamily="34" charset="0"/>
              </a:rPr>
              <a:t>4U</a:t>
            </a:r>
            <a:r>
              <a:rPr lang="en-US" altLang="zh-TW" b="0">
                <a:cs typeface="Arial" panose="020B0604020202020204" pitchFamily="34" charset="0"/>
              </a:rPr>
              <a:t>)</a:t>
            </a:r>
            <a:endParaRPr lang="zh-TW" altLang="en-US" b="0">
              <a:cs typeface="Arial" panose="020B0604020202020204" pitchFamily="34" charset="0"/>
            </a:endParaRPr>
          </a:p>
        </p:txBody>
      </p:sp>
      <p:sp>
        <p:nvSpPr>
          <p:cNvPr id="25" name="Shape 79">
            <a:extLst>
              <a:ext uri="{FF2B5EF4-FFF2-40B4-BE49-F238E27FC236}">
                <a16:creationId xmlns:a16="http://schemas.microsoft.com/office/drawing/2014/main" id="{8608C4BE-8271-4F49-A7B6-575BFE4C6BA1}"/>
              </a:ext>
            </a:extLst>
          </p:cNvPr>
          <p:cNvSpPr/>
          <p:nvPr/>
        </p:nvSpPr>
        <p:spPr>
          <a:xfrm>
            <a:off x="1769788" y="1758680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82">
            <a:extLst>
              <a:ext uri="{FF2B5EF4-FFF2-40B4-BE49-F238E27FC236}">
                <a16:creationId xmlns:a16="http://schemas.microsoft.com/office/drawing/2014/main" id="{78427520-8D29-445D-A959-CEF9F3F6460E}"/>
              </a:ext>
            </a:extLst>
          </p:cNvPr>
          <p:cNvSpPr txBox="1"/>
          <p:nvPr/>
        </p:nvSpPr>
        <p:spPr>
          <a:xfrm>
            <a:off x="1563336" y="121478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 x8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Shape 79">
            <a:extLst>
              <a:ext uri="{FF2B5EF4-FFF2-40B4-BE49-F238E27FC236}">
                <a16:creationId xmlns:a16="http://schemas.microsoft.com/office/drawing/2014/main" id="{0AFEEDBD-BFA0-4581-BD38-699C3947BFD4}"/>
              </a:ext>
            </a:extLst>
          </p:cNvPr>
          <p:cNvSpPr/>
          <p:nvPr/>
        </p:nvSpPr>
        <p:spPr>
          <a:xfrm>
            <a:off x="1012650" y="2499640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79">
            <a:extLst>
              <a:ext uri="{FF2B5EF4-FFF2-40B4-BE49-F238E27FC236}">
                <a16:creationId xmlns:a16="http://schemas.microsoft.com/office/drawing/2014/main" id="{6B6D0564-2B0B-47CA-B8EB-77B3738CFFB3}"/>
              </a:ext>
            </a:extLst>
          </p:cNvPr>
          <p:cNvSpPr/>
          <p:nvPr/>
        </p:nvSpPr>
        <p:spPr>
          <a:xfrm>
            <a:off x="3096947" y="1758680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79">
            <a:extLst>
              <a:ext uri="{FF2B5EF4-FFF2-40B4-BE49-F238E27FC236}">
                <a16:creationId xmlns:a16="http://schemas.microsoft.com/office/drawing/2014/main" id="{55B402C4-9D18-4B2E-B576-CCBD5F5F1DAB}"/>
              </a:ext>
            </a:extLst>
          </p:cNvPr>
          <p:cNvSpPr/>
          <p:nvPr/>
        </p:nvSpPr>
        <p:spPr>
          <a:xfrm>
            <a:off x="3878463" y="2499640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82">
            <a:extLst>
              <a:ext uri="{FF2B5EF4-FFF2-40B4-BE49-F238E27FC236}">
                <a16:creationId xmlns:a16="http://schemas.microsoft.com/office/drawing/2014/main" id="{0B3D3E25-6A6E-4241-882D-932B767D56BD}"/>
              </a:ext>
            </a:extLst>
          </p:cNvPr>
          <p:cNvSpPr txBox="1"/>
          <p:nvPr/>
        </p:nvSpPr>
        <p:spPr>
          <a:xfrm>
            <a:off x="1826122" y="3340090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9" name="Shape 82">
            <a:extLst>
              <a:ext uri="{FF2B5EF4-FFF2-40B4-BE49-F238E27FC236}">
                <a16:creationId xmlns:a16="http://schemas.microsoft.com/office/drawing/2014/main" id="{EF4135D2-23E3-4A6B-AC73-36FD9335358D}"/>
              </a:ext>
            </a:extLst>
          </p:cNvPr>
          <p:cNvSpPr txBox="1"/>
          <p:nvPr/>
        </p:nvSpPr>
        <p:spPr>
          <a:xfrm>
            <a:off x="3122693" y="3340090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Shape 82">
            <a:extLst>
              <a:ext uri="{FF2B5EF4-FFF2-40B4-BE49-F238E27FC236}">
                <a16:creationId xmlns:a16="http://schemas.microsoft.com/office/drawing/2014/main" id="{E3641D95-10B5-4B05-867E-3E1BF969090E}"/>
              </a:ext>
            </a:extLst>
          </p:cNvPr>
          <p:cNvSpPr txBox="1"/>
          <p:nvPr/>
        </p:nvSpPr>
        <p:spPr>
          <a:xfrm>
            <a:off x="3905151" y="3340090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69C5BAE-B0CD-4E5B-A616-A2795E656361}"/>
              </a:ext>
            </a:extLst>
          </p:cNvPr>
          <p:cNvSpPr/>
          <p:nvPr/>
        </p:nvSpPr>
        <p:spPr>
          <a:xfrm>
            <a:off x="2878953" y="1082749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Shape 82">
            <a:extLst>
              <a:ext uri="{FF2B5EF4-FFF2-40B4-BE49-F238E27FC236}">
                <a16:creationId xmlns:a16="http://schemas.microsoft.com/office/drawing/2014/main" id="{D7F269F4-7D9E-4672-B46C-61E390B268FB}"/>
              </a:ext>
            </a:extLst>
          </p:cNvPr>
          <p:cNvSpPr txBox="1"/>
          <p:nvPr/>
        </p:nvSpPr>
        <p:spPr>
          <a:xfrm>
            <a:off x="2892718" y="121478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x8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圓角矩形 73">
            <a:extLst>
              <a:ext uri="{FF2B5EF4-FFF2-40B4-BE49-F238E27FC236}">
                <a16:creationId xmlns:a16="http://schemas.microsoft.com/office/drawing/2014/main" id="{EA131825-9A58-4BFD-96F4-6856DFC3CEC0}"/>
              </a:ext>
            </a:extLst>
          </p:cNvPr>
          <p:cNvSpPr/>
          <p:nvPr/>
        </p:nvSpPr>
        <p:spPr>
          <a:xfrm>
            <a:off x="4848725" y="860869"/>
            <a:ext cx="3828288" cy="3621815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  <a:alpha val="87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48" name="Shape 101">
            <a:extLst>
              <a:ext uri="{FF2B5EF4-FFF2-40B4-BE49-F238E27FC236}">
                <a16:creationId xmlns:a16="http://schemas.microsoft.com/office/drawing/2014/main" id="{4943AE04-92F9-49BA-8FAA-1D11B9C7D1E3}"/>
              </a:ext>
            </a:extLst>
          </p:cNvPr>
          <p:cNvSpPr txBox="1"/>
          <p:nvPr/>
        </p:nvSpPr>
        <p:spPr>
          <a:xfrm>
            <a:off x="4848725" y="3976049"/>
            <a:ext cx="3828288" cy="3580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595959"/>
              </a:buClr>
              <a:buSzPct val="25000"/>
            </a:pPr>
            <a:r>
              <a:rPr lang="en-US" altLang="zh-TW" sz="1600" b="1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 x PCIe x4 slot</a:t>
            </a:r>
            <a:r>
              <a:rPr lang="zh-Hant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  <a:cs typeface="Arial" pitchFamily="34" charset="0"/>
              </a:rPr>
              <a:t> (CPU)</a:t>
            </a:r>
            <a:endParaRPr lang="en-US" altLang="zh-Hant" sz="1600" b="1">
              <a:solidFill>
                <a:schemeClr val="tx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1F8FB61-A29C-4FC4-830B-5F0683485E72}"/>
              </a:ext>
            </a:extLst>
          </p:cNvPr>
          <p:cNvCxnSpPr>
            <a:cxnSpLocks/>
          </p:cNvCxnSpPr>
          <p:nvPr/>
        </p:nvCxnSpPr>
        <p:spPr>
          <a:xfrm flipH="1" flipV="1">
            <a:off x="1997551" y="1557267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58FDD8-7525-4D0E-B015-9F5BA2A25623}"/>
              </a:ext>
            </a:extLst>
          </p:cNvPr>
          <p:cNvCxnSpPr/>
          <p:nvPr/>
        </p:nvCxnSpPr>
        <p:spPr>
          <a:xfrm flipH="1" flipV="1">
            <a:off x="3322073" y="153738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FF5897A5-8B9D-44C2-B1DA-9D8F8DF66B6E}"/>
              </a:ext>
            </a:extLst>
          </p:cNvPr>
          <p:cNvSpPr/>
          <p:nvPr/>
        </p:nvSpPr>
        <p:spPr>
          <a:xfrm>
            <a:off x="1551586" y="1082749"/>
            <a:ext cx="921818" cy="277977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箭號: 彎曲 81">
            <a:extLst>
              <a:ext uri="{FF2B5EF4-FFF2-40B4-BE49-F238E27FC236}">
                <a16:creationId xmlns:a16="http://schemas.microsoft.com/office/drawing/2014/main" id="{E9ABED14-824E-4938-9102-9AB25B7DFA60}"/>
              </a:ext>
            </a:extLst>
          </p:cNvPr>
          <p:cNvSpPr/>
          <p:nvPr/>
        </p:nvSpPr>
        <p:spPr>
          <a:xfrm>
            <a:off x="383567" y="3532239"/>
            <a:ext cx="514289" cy="861896"/>
          </a:xfrm>
          <a:prstGeom prst="ben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4" name="Shape 82">
            <a:extLst>
              <a:ext uri="{FF2B5EF4-FFF2-40B4-BE49-F238E27FC236}">
                <a16:creationId xmlns:a16="http://schemas.microsoft.com/office/drawing/2014/main" id="{017E3AB1-2C38-4D2F-B456-C9ABDD3881FA}"/>
              </a:ext>
            </a:extLst>
          </p:cNvPr>
          <p:cNvSpPr txBox="1"/>
          <p:nvPr/>
        </p:nvSpPr>
        <p:spPr>
          <a:xfrm>
            <a:off x="1067045" y="3340090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Shape 79">
            <a:extLst>
              <a:ext uri="{FF2B5EF4-FFF2-40B4-BE49-F238E27FC236}">
                <a16:creationId xmlns:a16="http://schemas.microsoft.com/office/drawing/2014/main" id="{C4396544-7AF3-433F-9D69-5EF037466F0F}"/>
              </a:ext>
            </a:extLst>
          </p:cNvPr>
          <p:cNvSpPr/>
          <p:nvPr/>
        </p:nvSpPr>
        <p:spPr>
          <a:xfrm>
            <a:off x="5841725" y="1758680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Shape 82">
            <a:extLst>
              <a:ext uri="{FF2B5EF4-FFF2-40B4-BE49-F238E27FC236}">
                <a16:creationId xmlns:a16="http://schemas.microsoft.com/office/drawing/2014/main" id="{FF6A9AAB-EEB2-4FA2-B59C-F74EB7F26CBE}"/>
              </a:ext>
            </a:extLst>
          </p:cNvPr>
          <p:cNvSpPr txBox="1"/>
          <p:nvPr/>
        </p:nvSpPr>
        <p:spPr>
          <a:xfrm>
            <a:off x="5635273" y="121478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71" name="Shape 79">
            <a:extLst>
              <a:ext uri="{FF2B5EF4-FFF2-40B4-BE49-F238E27FC236}">
                <a16:creationId xmlns:a16="http://schemas.microsoft.com/office/drawing/2014/main" id="{8A79ED40-9650-4E68-923E-2BF764C9A0EC}"/>
              </a:ext>
            </a:extLst>
          </p:cNvPr>
          <p:cNvSpPr/>
          <p:nvPr/>
        </p:nvSpPr>
        <p:spPr>
          <a:xfrm>
            <a:off x="5084587" y="2499640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384FE52B-005B-497F-8D48-9D4C0373E611}"/>
              </a:ext>
            </a:extLst>
          </p:cNvPr>
          <p:cNvSpPr/>
          <p:nvPr/>
        </p:nvSpPr>
        <p:spPr>
          <a:xfrm>
            <a:off x="7168884" y="1758680"/>
            <a:ext cx="476136" cy="202738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Shape 79">
            <a:extLst>
              <a:ext uri="{FF2B5EF4-FFF2-40B4-BE49-F238E27FC236}">
                <a16:creationId xmlns:a16="http://schemas.microsoft.com/office/drawing/2014/main" id="{F58B3DCF-6ADA-4C6D-8C5F-B03956A3E986}"/>
              </a:ext>
            </a:extLst>
          </p:cNvPr>
          <p:cNvSpPr/>
          <p:nvPr/>
        </p:nvSpPr>
        <p:spPr>
          <a:xfrm>
            <a:off x="7950400" y="2499640"/>
            <a:ext cx="476136" cy="128642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Shape 82">
            <a:extLst>
              <a:ext uri="{FF2B5EF4-FFF2-40B4-BE49-F238E27FC236}">
                <a16:creationId xmlns:a16="http://schemas.microsoft.com/office/drawing/2014/main" id="{324D874C-008E-4E17-A5CD-7935A7180206}"/>
              </a:ext>
            </a:extLst>
          </p:cNvPr>
          <p:cNvSpPr txBox="1"/>
          <p:nvPr/>
        </p:nvSpPr>
        <p:spPr>
          <a:xfrm>
            <a:off x="5898059" y="3340090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#3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3" name="Shape 82">
            <a:extLst>
              <a:ext uri="{FF2B5EF4-FFF2-40B4-BE49-F238E27FC236}">
                <a16:creationId xmlns:a16="http://schemas.microsoft.com/office/drawing/2014/main" id="{D2624369-FD93-45B1-8F5D-186388FBC024}"/>
              </a:ext>
            </a:extLst>
          </p:cNvPr>
          <p:cNvSpPr txBox="1"/>
          <p:nvPr/>
        </p:nvSpPr>
        <p:spPr>
          <a:xfrm>
            <a:off x="7194630" y="3340090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#2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5" name="Shape 82">
            <a:extLst>
              <a:ext uri="{FF2B5EF4-FFF2-40B4-BE49-F238E27FC236}">
                <a16:creationId xmlns:a16="http://schemas.microsoft.com/office/drawing/2014/main" id="{CCAE091C-703E-4A7A-91AC-04F3E9E6F110}"/>
              </a:ext>
            </a:extLst>
          </p:cNvPr>
          <p:cNvSpPr txBox="1"/>
          <p:nvPr/>
        </p:nvSpPr>
        <p:spPr>
          <a:xfrm>
            <a:off x="6964655" y="121478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71FA5F0C-EF8E-4DFC-A23C-3D1769BD1545}"/>
              </a:ext>
            </a:extLst>
          </p:cNvPr>
          <p:cNvCxnSpPr>
            <a:cxnSpLocks/>
          </p:cNvCxnSpPr>
          <p:nvPr/>
        </p:nvCxnSpPr>
        <p:spPr>
          <a:xfrm flipH="1" flipV="1">
            <a:off x="6069488" y="1557267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AEBBB8E4-FD82-408A-A78D-B887A7331D67}"/>
              </a:ext>
            </a:extLst>
          </p:cNvPr>
          <p:cNvCxnSpPr/>
          <p:nvPr/>
        </p:nvCxnSpPr>
        <p:spPr>
          <a:xfrm flipH="1" flipV="1">
            <a:off x="7394010" y="1537385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9" name="Shape 82">
            <a:extLst>
              <a:ext uri="{FF2B5EF4-FFF2-40B4-BE49-F238E27FC236}">
                <a16:creationId xmlns:a16="http://schemas.microsoft.com/office/drawing/2014/main" id="{D414D3E9-986B-4C59-83BB-0621B1BD29BC}"/>
              </a:ext>
            </a:extLst>
          </p:cNvPr>
          <p:cNvSpPr txBox="1"/>
          <p:nvPr/>
        </p:nvSpPr>
        <p:spPr>
          <a:xfrm>
            <a:off x="4880814" y="194748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C85E9C29-7028-49FA-8E9E-10E15538689B}"/>
              </a:ext>
            </a:extLst>
          </p:cNvPr>
          <p:cNvCxnSpPr>
            <a:cxnSpLocks/>
          </p:cNvCxnSpPr>
          <p:nvPr/>
        </p:nvCxnSpPr>
        <p:spPr>
          <a:xfrm flipH="1" flipV="1">
            <a:off x="5315029" y="228996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1" name="Shape 82">
            <a:extLst>
              <a:ext uri="{FF2B5EF4-FFF2-40B4-BE49-F238E27FC236}">
                <a16:creationId xmlns:a16="http://schemas.microsoft.com/office/drawing/2014/main" id="{0DB1CF32-C6CF-4FBA-BB82-B64FE2A92CC0}"/>
              </a:ext>
            </a:extLst>
          </p:cNvPr>
          <p:cNvSpPr txBox="1"/>
          <p:nvPr/>
        </p:nvSpPr>
        <p:spPr>
          <a:xfrm>
            <a:off x="7746153" y="1947485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PCIe</a:t>
            </a: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x4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92" name="直線單箭頭接點 91">
            <a:extLst>
              <a:ext uri="{FF2B5EF4-FFF2-40B4-BE49-F238E27FC236}">
                <a16:creationId xmlns:a16="http://schemas.microsoft.com/office/drawing/2014/main" id="{F20C8B1B-3179-4BC8-90A4-A132C342DD9F}"/>
              </a:ext>
            </a:extLst>
          </p:cNvPr>
          <p:cNvCxnSpPr>
            <a:cxnSpLocks/>
          </p:cNvCxnSpPr>
          <p:nvPr/>
        </p:nvCxnSpPr>
        <p:spPr>
          <a:xfrm flipH="1" flipV="1">
            <a:off x="8180368" y="2289963"/>
            <a:ext cx="3629" cy="2125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" name="Shape 79">
            <a:extLst>
              <a:ext uri="{FF2B5EF4-FFF2-40B4-BE49-F238E27FC236}">
                <a16:creationId xmlns:a16="http://schemas.microsoft.com/office/drawing/2014/main" id="{318E6A73-46AC-4BED-993E-775A232C6FEC}"/>
              </a:ext>
            </a:extLst>
          </p:cNvPr>
          <p:cNvSpPr/>
          <p:nvPr/>
        </p:nvSpPr>
        <p:spPr>
          <a:xfrm>
            <a:off x="5078312" y="2499433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8" name="Shape 82">
            <a:extLst>
              <a:ext uri="{FF2B5EF4-FFF2-40B4-BE49-F238E27FC236}">
                <a16:creationId xmlns:a16="http://schemas.microsoft.com/office/drawing/2014/main" id="{EC85CBEF-D4B5-4543-927C-39B9A3E0C085}"/>
              </a:ext>
            </a:extLst>
          </p:cNvPr>
          <p:cNvSpPr txBox="1"/>
          <p:nvPr/>
        </p:nvSpPr>
        <p:spPr>
          <a:xfrm>
            <a:off x="5106633" y="3340090"/>
            <a:ext cx="4202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#4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Shape 79">
            <a:extLst>
              <a:ext uri="{FF2B5EF4-FFF2-40B4-BE49-F238E27FC236}">
                <a16:creationId xmlns:a16="http://schemas.microsoft.com/office/drawing/2014/main" id="{DA7CB4F0-0899-4910-9625-51F01C01813D}"/>
              </a:ext>
            </a:extLst>
          </p:cNvPr>
          <p:cNvSpPr/>
          <p:nvPr/>
        </p:nvSpPr>
        <p:spPr>
          <a:xfrm>
            <a:off x="7946600" y="2499433"/>
            <a:ext cx="476136" cy="1286427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4" name="Shape 82">
            <a:extLst>
              <a:ext uri="{FF2B5EF4-FFF2-40B4-BE49-F238E27FC236}">
                <a16:creationId xmlns:a16="http://schemas.microsoft.com/office/drawing/2014/main" id="{714B7516-8792-4F14-A1EC-DD185375CE6E}"/>
              </a:ext>
            </a:extLst>
          </p:cNvPr>
          <p:cNvSpPr txBox="1"/>
          <p:nvPr/>
        </p:nvSpPr>
        <p:spPr>
          <a:xfrm>
            <a:off x="7987871" y="3340090"/>
            <a:ext cx="422759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5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#1</a:t>
            </a:r>
            <a:endParaRPr lang="zh-TW" sz="1500" b="1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圓角矩形 13">
            <a:extLst>
              <a:ext uri="{FF2B5EF4-FFF2-40B4-BE49-F238E27FC236}">
                <a16:creationId xmlns:a16="http://schemas.microsoft.com/office/drawing/2014/main" id="{53F3EAF7-06F0-4F31-BEF4-BA780E8D3A3C}"/>
              </a:ext>
            </a:extLst>
          </p:cNvPr>
          <p:cNvSpPr/>
          <p:nvPr/>
        </p:nvSpPr>
        <p:spPr>
          <a:xfrm>
            <a:off x="109566" y="4394135"/>
            <a:ext cx="721708" cy="749365"/>
          </a:xfrm>
          <a:prstGeom prst="roundRect">
            <a:avLst>
              <a:gd name="adj" fmla="val 4902"/>
            </a:avLst>
          </a:prstGeom>
          <a:noFill/>
          <a:ln w="19050">
            <a:solidFill>
              <a:srgbClr val="FFFF00"/>
            </a:solidFill>
          </a:ln>
          <a:effectLst>
            <a:glow rad="127000">
              <a:srgbClr val="FFFF0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A568AFE5-6FA3-41B6-9153-8765C95E4FE4}"/>
              </a:ext>
            </a:extLst>
          </p:cNvPr>
          <p:cNvGrpSpPr/>
          <p:nvPr/>
        </p:nvGrpSpPr>
        <p:grpSpPr>
          <a:xfrm>
            <a:off x="1960950" y="4552556"/>
            <a:ext cx="918003" cy="182149"/>
            <a:chOff x="2902319" y="4592025"/>
            <a:chExt cx="918003" cy="182149"/>
          </a:xfrm>
        </p:grpSpPr>
        <p:sp>
          <p:nvSpPr>
            <p:cNvPr id="57" name="Shape 79">
              <a:extLst>
                <a:ext uri="{FF2B5EF4-FFF2-40B4-BE49-F238E27FC236}">
                  <a16:creationId xmlns:a16="http://schemas.microsoft.com/office/drawing/2014/main" id="{5C6ED93A-C340-4743-8DCF-31E8D8F7D9ED}"/>
                </a:ext>
              </a:extLst>
            </p:cNvPr>
            <p:cNvSpPr/>
            <p:nvPr/>
          </p:nvSpPr>
          <p:spPr>
            <a:xfrm>
              <a:off x="2902319" y="4593584"/>
              <a:ext cx="194606" cy="18059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79">
              <a:extLst>
                <a:ext uri="{FF2B5EF4-FFF2-40B4-BE49-F238E27FC236}">
                  <a16:creationId xmlns:a16="http://schemas.microsoft.com/office/drawing/2014/main" id="{A9DA58BC-9B35-4E9C-B127-8498EC50F8E6}"/>
                </a:ext>
              </a:extLst>
            </p:cNvPr>
            <p:cNvSpPr/>
            <p:nvPr/>
          </p:nvSpPr>
          <p:spPr>
            <a:xfrm>
              <a:off x="3625716" y="4592025"/>
              <a:ext cx="194606" cy="1805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rgbClr val="000000"/>
                </a:buClr>
              </a:pP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59" name="Shape 82">
            <a:extLst>
              <a:ext uri="{FF2B5EF4-FFF2-40B4-BE49-F238E27FC236}">
                <a16:creationId xmlns:a16="http://schemas.microsoft.com/office/drawing/2014/main" id="{92D362B1-CF68-4527-96C9-A3B870911FD5}"/>
              </a:ext>
            </a:extLst>
          </p:cNvPr>
          <p:cNvSpPr txBox="1"/>
          <p:nvPr/>
        </p:nvSpPr>
        <p:spPr>
          <a:xfrm>
            <a:off x="1597873" y="4754135"/>
            <a:ext cx="933468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altLang="en-US" sz="1200" b="1">
                <a:solidFill>
                  <a:srgbClr val="00B0F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Occupied</a:t>
            </a:r>
            <a:endParaRPr lang="zh-TW" altLang="en-US" sz="1200" b="1" i="0" u="none" strike="noStrike" cap="none">
              <a:solidFill>
                <a:srgbClr val="00B0F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60" name="Shape 82">
            <a:extLst>
              <a:ext uri="{FF2B5EF4-FFF2-40B4-BE49-F238E27FC236}">
                <a16:creationId xmlns:a16="http://schemas.microsoft.com/office/drawing/2014/main" id="{BEEE9DEF-0611-4A44-9304-9390CF114ED7}"/>
              </a:ext>
            </a:extLst>
          </p:cNvPr>
          <p:cNvSpPr txBox="1"/>
          <p:nvPr/>
        </p:nvSpPr>
        <p:spPr>
          <a:xfrm>
            <a:off x="2470289" y="4752849"/>
            <a:ext cx="880715" cy="2462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</a:t>
            </a:r>
            <a:r>
              <a:rPr lang="zh-TW" altLang="en-US" sz="12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mpty</a:t>
            </a:r>
            <a:endParaRPr lang="zh-TW" altLang="en-US" sz="1200" b="1" i="0" u="none" strike="noStrike" cap="none">
              <a:solidFill>
                <a:schemeClr val="bg1">
                  <a:lumMod val="50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53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流程圖: 程序 19">
            <a:extLst>
              <a:ext uri="{FF2B5EF4-FFF2-40B4-BE49-F238E27FC236}">
                <a16:creationId xmlns:a16="http://schemas.microsoft.com/office/drawing/2014/main" id="{B42FA7EB-378D-4D77-A938-3C9806DB2C84}"/>
              </a:ext>
            </a:extLst>
          </p:cNvPr>
          <p:cNvSpPr/>
          <p:nvPr/>
        </p:nvSpPr>
        <p:spPr>
          <a:xfrm>
            <a:off x="1" y="914399"/>
            <a:ext cx="9144000" cy="3146407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B2CABB-EFEA-4278-918D-CAA68FB0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507" y="78154"/>
            <a:ext cx="7867493" cy="743803"/>
          </a:xfrm>
        </p:spPr>
        <p:txBody>
          <a:bodyPr>
            <a:normAutofit/>
          </a:bodyPr>
          <a:lstStyle/>
          <a:p>
            <a:r>
              <a:rPr lang="zh-TW" altLang="en-US" b="0">
                <a:latin typeface="Arial"/>
                <a:ea typeface="Malgun Gothic"/>
                <a:cs typeface="Arial"/>
              </a:rPr>
              <a:t>GPU</a:t>
            </a:r>
            <a:r>
              <a:rPr lang="zh-TW" altLang="en-US" b="0"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b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card slots and supported dimension</a:t>
            </a:r>
            <a:r>
              <a:rPr lang="en-US" altLang="zh-TW" b="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s</a:t>
            </a:r>
            <a:endParaRPr lang="zh-TW" altLang="en-US" b="0"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3" name="表格 4">
            <a:extLst>
              <a:ext uri="{FF2B5EF4-FFF2-40B4-BE49-F238E27FC236}">
                <a16:creationId xmlns:a16="http://schemas.microsoft.com/office/drawing/2014/main" id="{3E12AAC6-DFA9-4676-A930-59AAD8C2E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085249"/>
              </p:ext>
            </p:extLst>
          </p:nvPr>
        </p:nvGraphicFramePr>
        <p:xfrm>
          <a:off x="269331" y="1082694"/>
          <a:ext cx="5040454" cy="339533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76200" dir="2340000" algn="ctr" rotWithShape="0">
                    <a:srgbClr val="000000">
                      <a:alpha val="36000"/>
                    </a:srgbClr>
                  </a:outerShdw>
                </a:effectLst>
                <a:tableStyleId>{5C22544A-7EE6-4342-B048-85BDC9FD1C3A}</a:tableStyleId>
              </a:tblPr>
              <a:tblGrid>
                <a:gridCol w="1763956">
                  <a:extLst>
                    <a:ext uri="{9D8B030D-6E8A-4147-A177-3AD203B41FA5}">
                      <a16:colId xmlns:a16="http://schemas.microsoft.com/office/drawing/2014/main" val="2475411764"/>
                    </a:ext>
                  </a:extLst>
                </a:gridCol>
                <a:gridCol w="994627">
                  <a:extLst>
                    <a:ext uri="{9D8B030D-6E8A-4147-A177-3AD203B41FA5}">
                      <a16:colId xmlns:a16="http://schemas.microsoft.com/office/drawing/2014/main" val="3051433089"/>
                    </a:ext>
                  </a:extLst>
                </a:gridCol>
                <a:gridCol w="2281871">
                  <a:extLst>
                    <a:ext uri="{9D8B030D-6E8A-4147-A177-3AD203B41FA5}">
                      <a16:colId xmlns:a16="http://schemas.microsoft.com/office/drawing/2014/main" val="905747818"/>
                    </a:ext>
                  </a:extLst>
                </a:gridCol>
              </a:tblGrid>
              <a:tr h="4286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sz="1600" b="1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size</a:t>
                      </a:r>
                      <a:r>
                        <a:rPr lang="zh-TW" altLang="en-US" sz="1600" b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W x H x L (mm)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70739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TS-877XU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TS-877XU-RP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68.9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x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9077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68.9 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18341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TS-1277XU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TS-1277XU-RP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7511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4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37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600" b="1" i="0" u="none" strike="noStrike" kern="12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68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.9 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78248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TS-1677XU</a:t>
                      </a:r>
                    </a:p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TS-1677XU-RP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 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1420384"/>
                  </a:ext>
                </a:extLst>
              </a:tr>
              <a:tr h="370839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4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38.5 x 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111 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</a:rPr>
                        <a:t>x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/>
                          <a:ea typeface="Microsoft JhengHei"/>
                          <a:cs typeface="Arial"/>
                        </a:rPr>
                        <a:t> 214</a:t>
                      </a:r>
                      <a:endParaRPr lang="zh-TW" sz="160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8571101"/>
                  </a:ext>
                </a:extLst>
              </a:tr>
              <a:tr h="370838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TS-2477XU-RP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 312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886606"/>
                  </a:ext>
                </a:extLst>
              </a:tr>
              <a:tr h="370837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1">
                          <a:effectLst/>
                          <a:latin typeface="Arial" pitchFamily="34" charset="0"/>
                          <a:cs typeface="Arial" pitchFamily="34" charset="0"/>
                        </a:rPr>
                        <a:t>Slot </a:t>
                      </a:r>
                      <a:r>
                        <a:rPr lang="en-US" altLang="en-US" sz="1600" b="1">
                          <a:latin typeface="Arial"/>
                          <a:ea typeface="微軟正黑體"/>
                          <a:cs typeface="Arial"/>
                        </a:rPr>
                        <a:t>3</a:t>
                      </a:r>
                      <a:endParaRPr lang="zh-TW" sz="16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 x 138 x</a:t>
                      </a:r>
                      <a:r>
                        <a:rPr lang="zh-TW" altLang="en-US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312</a:t>
                      </a:r>
                      <a:endParaRPr lang="zh-TW" sz="1600" b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7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45738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DF952A58-F470-4457-84BA-513F2CCD6E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07" y="1698828"/>
            <a:ext cx="3343261" cy="18214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8E1CDA7C-35AF-4CE0-8C53-63D55751B988}"/>
              </a:ext>
            </a:extLst>
          </p:cNvPr>
          <p:cNvGrpSpPr/>
          <p:nvPr/>
        </p:nvGrpSpPr>
        <p:grpSpPr>
          <a:xfrm>
            <a:off x="8605152" y="1619018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9E83376F-D6C8-4E66-9BA0-7C2F488B0976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文字方塊 42">
              <a:extLst>
                <a:ext uri="{FF2B5EF4-FFF2-40B4-BE49-F238E27FC236}">
                  <a16:creationId xmlns:a16="http://schemas.microsoft.com/office/drawing/2014/main" id="{DAA55816-5CF3-48DD-A077-72749C7EC21F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W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1BC2815-69AC-4FA7-9DB6-8F6A0A13C872}"/>
              </a:ext>
            </a:extLst>
          </p:cNvPr>
          <p:cNvGrpSpPr/>
          <p:nvPr/>
        </p:nvGrpSpPr>
        <p:grpSpPr>
          <a:xfrm>
            <a:off x="8605152" y="2419524"/>
            <a:ext cx="315200" cy="369332"/>
            <a:chOff x="1574207" y="3268775"/>
            <a:chExt cx="404975" cy="474525"/>
          </a:xfrm>
          <a:solidFill>
            <a:srgbClr val="FFFF00"/>
          </a:solidFill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9685A88-8557-4C22-8D1D-E1CD98BEBEB7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文字方塊 42">
              <a:extLst>
                <a:ext uri="{FF2B5EF4-FFF2-40B4-BE49-F238E27FC236}">
                  <a16:creationId xmlns:a16="http://schemas.microsoft.com/office/drawing/2014/main" id="{BD25F894-8140-411E-A927-C444AA8E668B}"/>
                </a:ext>
              </a:extLst>
            </p:cNvPr>
            <p:cNvSpPr txBox="1"/>
            <p:nvPr/>
          </p:nvSpPr>
          <p:spPr>
            <a:xfrm>
              <a:off x="1574207" y="3268775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H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2AF1AA2-5326-4E29-A272-D03F2E09B6C3}"/>
              </a:ext>
            </a:extLst>
          </p:cNvPr>
          <p:cNvGrpSpPr/>
          <p:nvPr/>
        </p:nvGrpSpPr>
        <p:grpSpPr>
          <a:xfrm>
            <a:off x="6846297" y="3330884"/>
            <a:ext cx="315200" cy="369332"/>
            <a:chOff x="1574207" y="3268776"/>
            <a:chExt cx="404975" cy="474525"/>
          </a:xfrm>
          <a:solidFill>
            <a:srgbClr val="FFFF00"/>
          </a:solidFill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01D71A02-E458-49E7-B983-9275D7233330}"/>
                </a:ext>
              </a:extLst>
            </p:cNvPr>
            <p:cNvSpPr/>
            <p:nvPr/>
          </p:nvSpPr>
          <p:spPr>
            <a:xfrm>
              <a:off x="1601781" y="3335219"/>
              <a:ext cx="349827" cy="349808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kumimoji="1"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字方塊 42">
              <a:extLst>
                <a:ext uri="{FF2B5EF4-FFF2-40B4-BE49-F238E27FC236}">
                  <a16:creationId xmlns:a16="http://schemas.microsoft.com/office/drawing/2014/main" id="{EF2BFFD0-D2FC-4684-86A9-02C1D100438E}"/>
                </a:ext>
              </a:extLst>
            </p:cNvPr>
            <p:cNvSpPr txBox="1"/>
            <p:nvPr/>
          </p:nvSpPr>
          <p:spPr>
            <a:xfrm>
              <a:off x="1574207" y="3268776"/>
              <a:ext cx="404975" cy="474525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kumimoji="1" lang="en-US" altLang="zh-TW" sz="1800" b="1">
                  <a:solidFill>
                    <a:schemeClr val="tx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</a:t>
              </a:r>
              <a:endParaRPr kumimoji="1" lang="zh-TW" altLang="en-US" sz="18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965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D945160-5061-4556-A25B-8C2CDCCB7468}"/>
              </a:ext>
            </a:extLst>
          </p:cNvPr>
          <p:cNvSpPr/>
          <p:nvPr/>
        </p:nvSpPr>
        <p:spPr>
          <a:xfrm>
            <a:off x="3322622" y="4032634"/>
            <a:ext cx="5037038" cy="720138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D87259F0-1202-4236-84A3-55260F0A7760}"/>
              </a:ext>
            </a:extLst>
          </p:cNvPr>
          <p:cNvSpPr/>
          <p:nvPr/>
        </p:nvSpPr>
        <p:spPr>
          <a:xfrm>
            <a:off x="3322622" y="1059611"/>
            <a:ext cx="4454007" cy="554005"/>
          </a:xfrm>
          <a:prstGeom prst="roundRect">
            <a:avLst>
              <a:gd name="adj" fmla="val 23970"/>
            </a:avLst>
          </a:prstGeom>
          <a:solidFill>
            <a:schemeClr val="tx1"/>
          </a:solidFill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E852978-6344-4403-BEC6-BD03B1A5C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929" y="959939"/>
            <a:ext cx="4297990" cy="779817"/>
          </a:xfrm>
          <a:prstGeom prst="rect">
            <a:avLst/>
          </a:prstGeom>
          <a:effectLst>
            <a:reflection blurRad="165100" endPos="52000" dist="254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8B20D9C-F296-4D2E-AFE8-D0A64FD1D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093" y="3428446"/>
            <a:ext cx="4790458" cy="525070"/>
          </a:xfrm>
          <a:prstGeom prst="rect">
            <a:avLst/>
          </a:prstGeom>
        </p:spPr>
      </p:pic>
      <p:pic>
        <p:nvPicPr>
          <p:cNvPr id="24" name="圖片 23" descr="TS-1677XU-RP_Back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63" t="20969" b="21924"/>
          <a:stretch/>
        </p:blipFill>
        <p:spPr>
          <a:xfrm>
            <a:off x="-1" y="1749859"/>
            <a:ext cx="3814063" cy="1963699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en-US" altLang="zh-TW" b="0">
                <a:solidFill>
                  <a:schemeClr val="lt1"/>
                </a:solidFill>
                <a:cs typeface="Arial"/>
                <a:sym typeface="Arial"/>
              </a:rPr>
              <a:t>Do more with graphics cards</a:t>
            </a:r>
            <a:endParaRPr lang="zh-TW" b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6B24ABA-59F4-6F42-9EF7-B710378A3E88}"/>
              </a:ext>
            </a:extLst>
          </p:cNvPr>
          <p:cNvSpPr/>
          <p:nvPr/>
        </p:nvSpPr>
        <p:spPr>
          <a:xfrm>
            <a:off x="6794182" y="2998716"/>
            <a:ext cx="91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QuAI</a:t>
            </a:r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3F25268-E067-E34D-A133-3C3EB0B9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83696" y="2246627"/>
            <a:ext cx="739814" cy="73981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11FDFD-061B-D54A-BF06-21E4B7AD7E68}"/>
              </a:ext>
            </a:extLst>
          </p:cNvPr>
          <p:cNvSpPr txBox="1"/>
          <p:nvPr/>
        </p:nvSpPr>
        <p:spPr>
          <a:xfrm>
            <a:off x="3987655" y="4090789"/>
            <a:ext cx="43361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S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upport h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a</a:t>
            </a:r>
            <a:r>
              <a:rPr lang="zh-Hant" altLang="en-US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lf-high GPU card and required no external power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/>
                <a:cs typeface="Arial" pitchFamily="34" charset="0"/>
              </a:rPr>
              <a:t>:</a:t>
            </a:r>
            <a:r>
              <a:rPr lang="en-US" altLang="zh-Hant" sz="1600" b="1" dirty="0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 NVIDIA GT1030, etc.</a:t>
            </a:r>
            <a:endParaRPr lang="en-US" altLang="zh-TW" sz="1600" b="1" dirty="0">
              <a:solidFill>
                <a:schemeClr val="bg1"/>
              </a:solidFill>
              <a:latin typeface="Arial" pitchFamily="34" charset="0"/>
              <a:ea typeface="Microsoft JhengHei" panose="020B0604030504040204" pitchFamily="34" charset="-120"/>
              <a:cs typeface="Arial" pitchFamily="34" charset="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1129281" y="2262620"/>
            <a:ext cx="1060265" cy="1361205"/>
          </a:xfrm>
          <a:prstGeom prst="roundRect">
            <a:avLst>
              <a:gd name="adj" fmla="val 1701"/>
            </a:avLst>
          </a:prstGeom>
          <a:noFill/>
          <a:ln w="12700">
            <a:solidFill>
              <a:srgbClr val="FF33CC"/>
            </a:solidFill>
          </a:ln>
          <a:effectLst>
            <a:glow rad="88900">
              <a:srgbClr val="FF33CC">
                <a:alpha val="4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79E307-9942-354D-AF27-F13D2F4855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118" y="2459222"/>
            <a:ext cx="2532930" cy="119254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F560EC3-87F5-4FCE-9C9D-4802436A97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898" y="3981819"/>
            <a:ext cx="4452553" cy="878735"/>
          </a:xfrm>
          <a:prstGeom prst="rect">
            <a:avLst/>
          </a:prstGeom>
          <a:effectLst>
            <a:reflection blurRad="25400" stA="92000" endPos="33000" dist="12700" dir="5400000" sy="-100000" algn="bl" rotWithShape="0"/>
          </a:effectLst>
        </p:spPr>
      </p:pic>
      <p:sp>
        <p:nvSpPr>
          <p:cNvPr id="37" name="文字方塊 36"/>
          <p:cNvSpPr txBox="1"/>
          <p:nvPr/>
        </p:nvSpPr>
        <p:spPr>
          <a:xfrm>
            <a:off x="992877" y="3674171"/>
            <a:ext cx="1387695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</a:t>
            </a:r>
            <a:r>
              <a:rPr lang="en-US" altLang="zh-TW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77XU-RP</a:t>
            </a:r>
            <a:endParaRPr lang="zh-TW" altLang="en-US" sz="12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Shape 399" descr="P12.png"/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2190"/>
                    </a14:imgEffect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85984" y="1790102"/>
            <a:ext cx="2259256" cy="8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50C62E7-D742-004D-9EA6-7D998629384A}"/>
              </a:ext>
            </a:extLst>
          </p:cNvPr>
          <p:cNvSpPr txBox="1"/>
          <p:nvPr/>
        </p:nvSpPr>
        <p:spPr>
          <a:xfrm>
            <a:off x="3787217" y="1042010"/>
            <a:ext cx="41740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Hant" sz="1600" b="1">
                <a:solidFill>
                  <a:schemeClr val="bg1"/>
                </a:solidFill>
                <a:latin typeface="Arial" pitchFamily="34" charset="0"/>
                <a:ea typeface="Microsoft JhengHei" panose="020B0604030504040204" pitchFamily="34" charset="-120"/>
                <a:cs typeface="Arial" pitchFamily="34" charset="0"/>
              </a:rPr>
              <a:t>Support full-high GPU card which required external power </a:t>
            </a:r>
          </a:p>
        </p:txBody>
      </p:sp>
      <p:pic>
        <p:nvPicPr>
          <p:cNvPr id="35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5ABA511B-9324-8C45-9523-56B86765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48179" y="1871285"/>
            <a:ext cx="565200" cy="565200"/>
          </a:xfrm>
          <a:prstGeom prst="rect">
            <a:avLst/>
          </a:prstGeom>
          <a:noFill/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90F71DE0-EA32-4443-9662-56B39BE50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41304" y="2002807"/>
            <a:ext cx="1644833" cy="38436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107811-C6C6-4A92-B8B1-90F073CF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54" y="3343462"/>
            <a:ext cx="3486414" cy="525070"/>
          </a:xfrm>
          <a:prstGeom prst="rect">
            <a:avLst/>
          </a:prstGeom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129DEBC4-4825-43F1-92BB-222ED71A0ADE}"/>
              </a:ext>
            </a:extLst>
          </p:cNvPr>
          <p:cNvSpPr txBox="1">
            <a:spLocks/>
          </p:cNvSpPr>
          <p:nvPr/>
        </p:nvSpPr>
        <p:spPr>
          <a:xfrm>
            <a:off x="47982" y="1173281"/>
            <a:ext cx="3738520" cy="363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0090"/>
              </a:buClr>
              <a:buSzPct val="25000"/>
              <a:buNone/>
            </a:pPr>
            <a:r>
              <a:rPr lang="en-US" altLang="zh-Hant" sz="1600" dirty="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3/4U NAS</a:t>
            </a:r>
            <a:r>
              <a:rPr lang="en-US" altLang="zh-CN" sz="1600" dirty="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CN" sz="1600" dirty="0">
                <a:solidFill>
                  <a:srgbClr val="FFFF00"/>
                </a:solidFill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1600" dirty="0">
                <a:latin typeface="微軟正黑體" pitchFamily="34" charset="-120"/>
                <a:cs typeface="Arial"/>
                <a:sym typeface="Arial"/>
              </a:rPr>
              <a:t>5</a:t>
            </a:r>
            <a:r>
              <a:rPr lang="en-US" altLang="zh-TW" sz="1600" dirty="0">
                <a:latin typeface="微軟正黑體" pitchFamily="34" charset="-120"/>
                <a:cs typeface="Arial"/>
                <a:sym typeface="Arial"/>
              </a:rPr>
              <a:t>0</a:t>
            </a:r>
            <a:r>
              <a:rPr lang="en-US" altLang="zh-Hant" sz="1600" dirty="0">
                <a:latin typeface="微軟正黑體" pitchFamily="34" charset="-120"/>
                <a:cs typeface="Arial"/>
                <a:sym typeface="Arial"/>
              </a:rPr>
              <a:t>0W+ </a:t>
            </a:r>
            <a:r>
              <a:rPr lang="en-US" altLang="zh-TW" sz="1600" dirty="0">
                <a:latin typeface="微軟正黑體" pitchFamily="34" charset="-120"/>
                <a:cs typeface="Arial"/>
                <a:sym typeface="Arial"/>
              </a:rPr>
              <a:t>power supply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82EE7DC5-4399-413D-BB87-778A85E34102}"/>
              </a:ext>
            </a:extLst>
          </p:cNvPr>
          <p:cNvSpPr txBox="1">
            <a:spLocks/>
          </p:cNvSpPr>
          <p:nvPr/>
        </p:nvSpPr>
        <p:spPr>
          <a:xfrm>
            <a:off x="47982" y="4245679"/>
            <a:ext cx="3903868" cy="291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lnSpc>
                <a:spcPct val="110000"/>
              </a:lnSpc>
              <a:buClr>
                <a:srgbClr val="000090"/>
              </a:buClr>
              <a:buSzPct val="25000"/>
              <a:defRPr/>
            </a:pPr>
            <a:r>
              <a:rPr lang="en-US" altLang="zh-Hant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2U </a:t>
            </a:r>
            <a:r>
              <a:rPr lang="en-US" altLang="zh-Hant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NAS</a:t>
            </a:r>
            <a:r>
              <a:rPr lang="en-US" altLang="zh-CN" sz="1600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cs typeface="Arial"/>
                <a:sym typeface="Arial"/>
              </a:rPr>
              <a:t> </a:t>
            </a:r>
            <a:r>
              <a:rPr lang="en-US" altLang="zh-CN" sz="1600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CN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CN" sz="16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250W/</a:t>
            </a:r>
            <a:r>
              <a:rPr lang="en-US" altLang="zh-Hant" sz="16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300W </a:t>
            </a:r>
            <a:r>
              <a:rPr lang="en-US" altLang="zh-TW" sz="16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power supply</a:t>
            </a:r>
            <a:endParaRPr lang="en-US" altLang="zh-TW" sz="16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579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圖片 45">
            <a:extLst>
              <a:ext uri="{FF2B5EF4-FFF2-40B4-BE49-F238E27FC236}">
                <a16:creationId xmlns:a16="http://schemas.microsoft.com/office/drawing/2014/main" id="{F1E681FA-6185-41BC-9787-D5F90F126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94" y="2404160"/>
            <a:ext cx="3874883" cy="93408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1C81DCEE-704C-4076-BC34-2541FF66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68" y="2062913"/>
            <a:ext cx="4544839" cy="1091657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BE348B47-6AB9-4D2F-BE94-299EB6084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1" y="1652987"/>
            <a:ext cx="3874883" cy="93408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682A7E6-1B30-4F7A-9929-B9422A97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711" y="85877"/>
            <a:ext cx="6551865" cy="743803"/>
          </a:xfrm>
        </p:spPr>
        <p:txBody>
          <a:bodyPr>
            <a:normAutofit/>
          </a:bodyPr>
          <a:lstStyle/>
          <a:p>
            <a:r>
              <a:rPr lang="en-US" altLang="zh-TW" b="0"/>
              <a:t>Add-on GPU Card Applications</a:t>
            </a:r>
            <a:endParaRPr lang="zh-TW" b="0">
              <a:solidFill>
                <a:schemeClr val="tx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E19D90A-1E81-4221-A384-592474C563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45" y="858483"/>
            <a:ext cx="2590588" cy="36721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6E1A6EA-EEF1-4FA2-8CFB-9785581D2C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0180" y="1046165"/>
            <a:ext cx="798521" cy="77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028ECC3-8672-4D6E-8D17-243F2FC6F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25" y="1258655"/>
            <a:ext cx="2978704" cy="4222314"/>
          </a:xfrm>
          <a:prstGeom prst="rect">
            <a:avLst/>
          </a:prstGeom>
        </p:spPr>
      </p:pic>
      <p:pic>
        <p:nvPicPr>
          <p:cNvPr id="10" name="Picture 3" descr="\\MARKETING\Marketing\MarketingMaterials\素材\_icons\ICON_Sabrina\Virtualization Station.png">
            <a:extLst>
              <a:ext uri="{FF2B5EF4-FFF2-40B4-BE49-F238E27FC236}">
                <a16:creationId xmlns:a16="http://schemas.microsoft.com/office/drawing/2014/main" id="{50400A31-DC6C-40D2-A348-4C3A6709F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249" y="1627303"/>
            <a:ext cx="623526" cy="6235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278697B-6E0A-4FC3-B115-279CEF557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34" y="1969656"/>
            <a:ext cx="3238648" cy="1371898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419BD3AD-CC56-47B1-A7F7-35B430801014}"/>
              </a:ext>
            </a:extLst>
          </p:cNvPr>
          <p:cNvSpPr txBox="1"/>
          <p:nvPr/>
        </p:nvSpPr>
        <p:spPr>
          <a:xfrm>
            <a:off x="2983871" y="2380529"/>
            <a:ext cx="2668139" cy="120031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QTS/vQTS</a:t>
            </a:r>
          </a:p>
          <a:p>
            <a:pPr algn="ctr"/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72D1678E-41A0-468B-80E4-FC2777CFF455}"/>
              </a:ext>
            </a:extLst>
          </p:cNvPr>
          <p:cNvSpPr txBox="1"/>
          <p:nvPr/>
        </p:nvSpPr>
        <p:spPr>
          <a:xfrm>
            <a:off x="5969176" y="2963564"/>
            <a:ext cx="2668139" cy="1354205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/>
            <a:r>
              <a:rPr lang="en-US" altLang="zh-TW" sz="3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</a:p>
          <a:p>
            <a:pPr algn="ctr"/>
            <a:r>
              <a:rPr lang="zh-TW" alt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GPU Passthrough</a:t>
            </a:r>
            <a:endParaRPr lang="zh-TW" altLang="en-US" sz="30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858F1BDB-31F5-4EB8-AA06-15BB9563CE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86" y="1804782"/>
            <a:ext cx="1475794" cy="2649117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CDA6BB1-AEAA-4D07-A142-0093F24542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6" y="1627303"/>
            <a:ext cx="2590588" cy="3672159"/>
          </a:xfrm>
          <a:prstGeom prst="rect">
            <a:avLst/>
          </a:prstGeom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9B46581A-55F7-45AF-B950-8F7EFA58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4121" y="1925536"/>
            <a:ext cx="620590" cy="6205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" name="TextBox 6">
            <a:extLst>
              <a:ext uri="{FF2B5EF4-FFF2-40B4-BE49-F238E27FC236}">
                <a16:creationId xmlns:a16="http://schemas.microsoft.com/office/drawing/2014/main" id="{82570F61-AFCF-45F5-9E52-8F98F9E87172}"/>
              </a:ext>
            </a:extLst>
          </p:cNvPr>
          <p:cNvSpPr txBox="1"/>
          <p:nvPr/>
        </p:nvSpPr>
        <p:spPr>
          <a:xfrm>
            <a:off x="225974" y="3129341"/>
            <a:ext cx="2668139" cy="1200316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/>
            <a:r>
              <a:rPr lang="zh-TW" altLang="en-U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AI </a:t>
            </a:r>
            <a:endParaRPr 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Computing Acceleration</a:t>
            </a:r>
          </a:p>
        </p:txBody>
      </p:sp>
    </p:spTree>
    <p:extLst>
      <p:ext uri="{BB962C8B-B14F-4D97-AF65-F5344CB8AC3E}">
        <p14:creationId xmlns:p14="http://schemas.microsoft.com/office/powerpoint/2010/main" val="823977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1EE09053-C99E-490F-818E-1F67D778D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1234" y="1107845"/>
            <a:ext cx="5758119" cy="3542428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A2450099-FE88-41C3-A007-298E96034B45}"/>
              </a:ext>
            </a:extLst>
          </p:cNvPr>
          <p:cNvGrpSpPr/>
          <p:nvPr/>
        </p:nvGrpSpPr>
        <p:grpSpPr>
          <a:xfrm>
            <a:off x="0" y="899774"/>
            <a:ext cx="9135907" cy="3939263"/>
            <a:chOff x="0" y="899774"/>
            <a:chExt cx="9135907" cy="393926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265434D1-42DF-4A74-A523-1CBFDE18B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" t="33540" r="39333" b="-1477"/>
            <a:stretch/>
          </p:blipFill>
          <p:spPr>
            <a:xfrm>
              <a:off x="0" y="909628"/>
              <a:ext cx="9135907" cy="392940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6BB586E-E06E-4D61-B50F-9A333A764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363"/>
            <a:stretch/>
          </p:blipFill>
          <p:spPr>
            <a:xfrm>
              <a:off x="4267732" y="899774"/>
              <a:ext cx="3898413" cy="1974013"/>
            </a:xfrm>
            <a:prstGeom prst="rect">
              <a:avLst/>
            </a:prstGeom>
          </p:spPr>
        </p:pic>
      </p:grpSp>
      <p:sp>
        <p:nvSpPr>
          <p:cNvPr id="13" name="Shape 710">
            <a:extLst>
              <a:ext uri="{FF2B5EF4-FFF2-40B4-BE49-F238E27FC236}">
                <a16:creationId xmlns:a16="http://schemas.microsoft.com/office/drawing/2014/main" id="{12CE1F43-3F5E-8B4A-8DCE-3AF4BDD84ADA}"/>
              </a:ext>
            </a:extLst>
          </p:cNvPr>
          <p:cNvSpPr/>
          <p:nvPr/>
        </p:nvSpPr>
        <p:spPr>
          <a:xfrm flipV="1">
            <a:off x="1" y="897295"/>
            <a:ext cx="5158410" cy="1674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171188F-B5B9-48AC-81D9-2EF5777011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1" t="-2942" r="-1094" b="2942"/>
          <a:stretch/>
        </p:blipFill>
        <p:spPr>
          <a:xfrm>
            <a:off x="8093" y="2306638"/>
            <a:ext cx="8658688" cy="2824530"/>
          </a:xfrm>
          <a:prstGeom prst="rect">
            <a:avLst/>
          </a:prstGeom>
        </p:spPr>
      </p:pic>
      <p:pic>
        <p:nvPicPr>
          <p:cNvPr id="35" name="Picture 34" descr="C:\Users\Amol Narkhede\Downloads\Images\600x400_Caffe_Logo.787d682b6ce4b35d57c7595f846da03e0c1007e6.png">
            <a:extLst>
              <a:ext uri="{FF2B5EF4-FFF2-40B4-BE49-F238E27FC236}">
                <a16:creationId xmlns:a16="http://schemas.microsoft.com/office/drawing/2014/main" id="{33C51292-B825-9F4E-8AD8-2F15930253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97" b="13483"/>
          <a:stretch/>
        </p:blipFill>
        <p:spPr bwMode="auto">
          <a:xfrm>
            <a:off x="5170067" y="1122666"/>
            <a:ext cx="1338196" cy="44912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0" dirty="0">
                <a:latin typeface="Arial" pitchFamily="34" charset="0"/>
                <a:cs typeface="Arial" pitchFamily="34" charset="0"/>
              </a:rPr>
              <a:t>Ride the AI wave with "</a:t>
            </a:r>
            <a:r>
              <a:rPr lang="en-US" altLang="zh-TW" b="0" dirty="0"/>
              <a:t>QuAI"</a:t>
            </a:r>
            <a:endParaRPr lang="en-US" b="0" dirty="0"/>
          </a:p>
        </p:txBody>
      </p:sp>
      <p:sp>
        <p:nvSpPr>
          <p:cNvPr id="14" name="矩形 3">
            <a:extLst>
              <a:ext uri="{FF2B5EF4-FFF2-40B4-BE49-F238E27FC236}">
                <a16:creationId xmlns:a16="http://schemas.microsoft.com/office/drawing/2014/main" id="{64D6FDE6-31C1-754D-88A3-8E7D2CC74B1C}"/>
              </a:ext>
            </a:extLst>
          </p:cNvPr>
          <p:cNvSpPr/>
          <p:nvPr/>
        </p:nvSpPr>
        <p:spPr>
          <a:xfrm>
            <a:off x="139253" y="1222929"/>
            <a:ext cx="541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QNAP </a:t>
            </a:r>
            <a:r>
              <a:rPr lang="en-US" altLang="zh-TW" sz="2400" b="1" err="1">
                <a:solidFill>
                  <a:schemeClr val="bg1"/>
                </a:solidFill>
                <a:latin typeface="Arial" pitchFamily="34" charset="0"/>
                <a:ea typeface="微軟正黑體"/>
                <a:cs typeface="Arial" pitchFamily="34" charset="0"/>
              </a:rPr>
              <a:t>QuAI</a:t>
            </a:r>
            <a:endParaRPr lang="zh-TW" altLang="en-US" sz="2400">
              <a:latin typeface="Arial" pitchFamily="34" charset="0"/>
              <a:cs typeface="Arial" pitchFamily="34" charset="0"/>
            </a:endParaRPr>
          </a:p>
          <a:p>
            <a:r>
              <a:rPr lang="en-US" altLang="zh-TW" sz="3200" b="1">
                <a:solidFill>
                  <a:srgbClr val="E7FC20"/>
                </a:solidFill>
                <a:latin typeface="Arial" pitchFamily="34" charset="0"/>
                <a:ea typeface="微軟正黑體"/>
                <a:cs typeface="Arial" pitchFamily="34" charset="0"/>
              </a:rPr>
              <a:t>     AI Developer Package</a:t>
            </a:r>
            <a:endParaRPr lang="en-US" altLang="zh-TW" sz="2800">
              <a:solidFill>
                <a:srgbClr val="E7FC2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B6900277-5D83-5140-A2B5-332834B74BF8}"/>
              </a:ext>
            </a:extLst>
          </p:cNvPr>
          <p:cNvSpPr/>
          <p:nvPr/>
        </p:nvSpPr>
        <p:spPr>
          <a:xfrm>
            <a:off x="216147" y="2756336"/>
            <a:ext cx="7605950" cy="853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QuAI is </a:t>
            </a:r>
            <a:r>
              <a:rPr lang="zh-TW" altLang="zh-TW" sz="1600" b="1" dirty="0"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intended for data scientists and developers to quickly build, train, and optimize t</a:t>
            </a:r>
            <a:r>
              <a:rPr lang="en-US" altLang="zh-TW" sz="1600" b="1" dirty="0">
                <a:latin typeface="Arial" pitchFamily="34" charset="0"/>
                <a:ea typeface="微軟正黑體"/>
                <a:cs typeface="Arial" pitchFamily="34" charset="0"/>
              </a:rPr>
              <a:t>heir</a:t>
            </a:r>
            <a:r>
              <a:rPr lang="zh-TW" altLang="en-US" sz="16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1600" b="1" dirty="0">
                <a:latin typeface="Arial" pitchFamily="34" charset="0"/>
                <a:ea typeface="微軟正黑體"/>
                <a:cs typeface="Arial" pitchFamily="34" charset="0"/>
              </a:rPr>
              <a:t>AI</a:t>
            </a:r>
            <a:r>
              <a:rPr lang="zh-TW" altLang="en-US" sz="1600" b="1" dirty="0">
                <a:latin typeface="Arial" pitchFamily="34" charset="0"/>
                <a:ea typeface="微軟正黑體"/>
                <a:cs typeface="Arial" pitchFamily="34" charset="0"/>
              </a:rPr>
              <a:t> </a:t>
            </a:r>
            <a:r>
              <a:rPr lang="en-US" altLang="zh-TW" sz="1600" b="1" dirty="0" err="1">
                <a:latin typeface="Arial" pitchFamily="34" charset="0"/>
                <a:ea typeface="微軟正黑體"/>
                <a:cs typeface="Arial" pitchFamily="34" charset="0"/>
              </a:rPr>
              <a:t>mo</a:t>
            </a:r>
            <a:r>
              <a:rPr lang="zh-TW" altLang="zh-TW" sz="1600" b="1" dirty="0"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dels on QNAP </a:t>
            </a:r>
            <a:r>
              <a:rPr lang="en-US" altLang="zh-TW" sz="1600" b="1" dirty="0">
                <a:latin typeface="Arial" pitchFamily="34" charset="0"/>
                <a:ea typeface="微軟正黑體"/>
                <a:cs typeface="Arial" pitchFamily="34" charset="0"/>
              </a:rPr>
              <a:t>NAS</a:t>
            </a:r>
            <a:r>
              <a:rPr lang="zh-TW" altLang="zh-TW" sz="1600" b="1" dirty="0"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. </a:t>
            </a:r>
            <a:endParaRPr lang="zh-TW" altLang="zh-TW" sz="16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zh-TW" altLang="en-US" sz="1600" b="1" dirty="0">
              <a:latin typeface="Arial" pitchFamily="34" charset="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32" name="Picture 31" descr="C:\Users\Amol Narkhede\Downloads\Images\Mxnet_200px.57d037a9feb8b9ac92f960051d28eae7dd67361f.png">
            <a:extLst>
              <a:ext uri="{FF2B5EF4-FFF2-40B4-BE49-F238E27FC236}">
                <a16:creationId xmlns:a16="http://schemas.microsoft.com/office/drawing/2014/main" id="{53DAD40A-3597-5948-8CCB-06A8E8B2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66097" y="1756654"/>
            <a:ext cx="1394631" cy="460228"/>
          </a:xfrm>
          <a:prstGeom prst="rect">
            <a:avLst/>
          </a:prstGeom>
          <a:noFill/>
        </p:spPr>
      </p:pic>
      <p:pic>
        <p:nvPicPr>
          <p:cNvPr id="33" name="Picture 32" descr="C:\Users\Amol Narkhede\Downloads\Images\tensorflow_logo_200px.34e3e453e8843db827289ddc20ab2d7def96d2e4.png">
            <a:extLst>
              <a:ext uri="{FF2B5EF4-FFF2-40B4-BE49-F238E27FC236}">
                <a16:creationId xmlns:a16="http://schemas.microsoft.com/office/drawing/2014/main" id="{32BE4E8A-46DA-6C42-9FE3-3F1B9F0B4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98" y="1788288"/>
            <a:ext cx="1519852" cy="288772"/>
          </a:xfrm>
          <a:prstGeom prst="rect">
            <a:avLst/>
          </a:prstGeom>
          <a:noFill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FA5A768-E99C-C345-AF8C-6F74812DC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90108" y="1241637"/>
            <a:ext cx="1063154" cy="425261"/>
          </a:xfrm>
          <a:prstGeom prst="rect">
            <a:avLst/>
          </a:prstGeom>
          <a:noFill/>
        </p:spPr>
      </p:pic>
      <p:pic>
        <p:nvPicPr>
          <p:cNvPr id="36" name="Picture 35" descr="C:\Users\Amol Narkhede\Downloads\Images\cntk_logo_200px.0ee83ba4a80c182ce8e3dfe52667a960ac21973b.png">
            <a:extLst>
              <a:ext uri="{FF2B5EF4-FFF2-40B4-BE49-F238E27FC236}">
                <a16:creationId xmlns:a16="http://schemas.microsoft.com/office/drawing/2014/main" id="{B1FC3364-3EEE-CC43-9AF7-36193ABC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8576" y="1017246"/>
            <a:ext cx="922932" cy="649652"/>
          </a:xfrm>
          <a:prstGeom prst="rect">
            <a:avLst/>
          </a:prstGeom>
          <a:noFill/>
        </p:spPr>
      </p:pic>
      <p:pic>
        <p:nvPicPr>
          <p:cNvPr id="37" name="Picture 36" descr="C:\Users\Amol Narkhede\Downloads\Images\Nvidia_CUDA_Logo.jpg">
            <a:extLst>
              <a:ext uri="{FF2B5EF4-FFF2-40B4-BE49-F238E27FC236}">
                <a16:creationId xmlns:a16="http://schemas.microsoft.com/office/drawing/2014/main" id="{50E376BD-D63E-F548-8270-9DDF0CC4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4000" y="1159339"/>
            <a:ext cx="705563" cy="428041"/>
          </a:xfrm>
          <a:prstGeom prst="rect">
            <a:avLst/>
          </a:prstGeom>
          <a:noFill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B70C4AE-7A91-4AB6-807C-51A4C4A1E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57"/>
          <a:stretch/>
        </p:blipFill>
        <p:spPr>
          <a:xfrm>
            <a:off x="-959274" y="4001222"/>
            <a:ext cx="9956791" cy="1142278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5C557E4E-1C10-4F58-9525-3653979BDD27}"/>
              </a:ext>
            </a:extLst>
          </p:cNvPr>
          <p:cNvGrpSpPr/>
          <p:nvPr/>
        </p:nvGrpSpPr>
        <p:grpSpPr>
          <a:xfrm>
            <a:off x="341573" y="3178962"/>
            <a:ext cx="6866726" cy="2186541"/>
            <a:chOff x="341573" y="3269333"/>
            <a:chExt cx="6866726" cy="2186541"/>
          </a:xfrm>
        </p:grpSpPr>
        <p:pic>
          <p:nvPicPr>
            <p:cNvPr id="39" name="Picture 14" descr="C:\Users\Amol Narkhede\Downloads\Images\AI.png">
              <a:extLst>
                <a:ext uri="{FF2B5EF4-FFF2-40B4-BE49-F238E27FC236}">
                  <a16:creationId xmlns:a16="http://schemas.microsoft.com/office/drawing/2014/main" id="{5F518DDE-754E-4981-BEBF-F6CC20E8D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3" y="3433729"/>
              <a:ext cx="1102118" cy="10080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59DF991C-6D3D-4DAC-A38A-1070F676A762}"/>
                </a:ext>
              </a:extLst>
            </p:cNvPr>
            <p:cNvSpPr/>
            <p:nvPr/>
          </p:nvSpPr>
          <p:spPr>
            <a:xfrm>
              <a:off x="1599571" y="3606114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E543B24D-4C71-4640-AB1E-1D951FB0C913}"/>
                </a:ext>
              </a:extLst>
            </p:cNvPr>
            <p:cNvSpPr/>
            <p:nvPr/>
          </p:nvSpPr>
          <p:spPr>
            <a:xfrm>
              <a:off x="5496859" y="3585633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=</a:t>
              </a:r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47875287-896E-4BEE-9A56-4BA92EC530C2}"/>
                </a:ext>
              </a:extLst>
            </p:cNvPr>
            <p:cNvSpPr/>
            <p:nvPr/>
          </p:nvSpPr>
          <p:spPr>
            <a:xfrm>
              <a:off x="6259080" y="4491412"/>
              <a:ext cx="9188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QuAI</a:t>
              </a:r>
              <a:endPara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AE9FD73D-DA53-464C-8744-684F61C7FA4D}"/>
                </a:ext>
              </a:extLst>
            </p:cNvPr>
            <p:cNvSpPr txBox="1"/>
            <p:nvPr/>
          </p:nvSpPr>
          <p:spPr>
            <a:xfrm>
              <a:off x="341573" y="4537578"/>
              <a:ext cx="1102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AI</a:t>
              </a:r>
            </a:p>
          </p:txBody>
        </p:sp>
        <p:sp>
          <p:nvSpPr>
            <p:cNvPr id="44" name="TextBox 9">
              <a:extLst>
                <a:ext uri="{FF2B5EF4-FFF2-40B4-BE49-F238E27FC236}">
                  <a16:creationId xmlns:a16="http://schemas.microsoft.com/office/drawing/2014/main" id="{303CDAAA-86D8-44B8-B3D3-21ADDB450610}"/>
                </a:ext>
              </a:extLst>
            </p:cNvPr>
            <p:cNvSpPr txBox="1"/>
            <p:nvPr/>
          </p:nvSpPr>
          <p:spPr>
            <a:xfrm>
              <a:off x="2064763" y="4537578"/>
              <a:ext cx="1830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+mj-lt"/>
                  <a:ea typeface="微軟正黑體" pitchFamily="34" charset="-120"/>
                </a:rPr>
                <a:t>QNAP NAS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F2D8671F-3566-43FA-A04F-8610FAD6F3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16939" y="3403471"/>
              <a:ext cx="991360" cy="991358"/>
            </a:xfrm>
            <a:prstGeom prst="rect">
              <a:avLst/>
            </a:prstGeom>
            <a:noFill/>
          </p:spPr>
        </p:pic>
        <p:pic>
          <p:nvPicPr>
            <p:cNvPr id="46" name="Picture 2" descr="QTS image processing">
              <a:extLst>
                <a:ext uri="{FF2B5EF4-FFF2-40B4-BE49-F238E27FC236}">
                  <a16:creationId xmlns:a16="http://schemas.microsoft.com/office/drawing/2014/main" id="{43DA745D-FF0A-44E7-AE04-56802D631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6469" y="3378865"/>
              <a:ext cx="791068" cy="1059466"/>
            </a:xfrm>
            <a:prstGeom prst="rect">
              <a:avLst/>
            </a:prstGeom>
            <a:noFill/>
          </p:spPr>
        </p:pic>
        <p:sp>
          <p:nvSpPr>
            <p:cNvPr id="47" name="Rectangle 17">
              <a:extLst>
                <a:ext uri="{FF2B5EF4-FFF2-40B4-BE49-F238E27FC236}">
                  <a16:creationId xmlns:a16="http://schemas.microsoft.com/office/drawing/2014/main" id="{1B08F321-8A8D-40D7-9F65-6ACC1DC4B9BE}"/>
                </a:ext>
              </a:extLst>
            </p:cNvPr>
            <p:cNvSpPr/>
            <p:nvPr/>
          </p:nvSpPr>
          <p:spPr>
            <a:xfrm>
              <a:off x="4078985" y="3553051"/>
              <a:ext cx="4651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solidFill>
                    <a:srgbClr val="04DEFC"/>
                  </a:solidFill>
                </a:rPr>
                <a:t>+</a:t>
              </a:r>
            </a:p>
          </p:txBody>
        </p:sp>
        <p:sp>
          <p:nvSpPr>
            <p:cNvPr id="48" name="TextBox 18">
              <a:extLst>
                <a:ext uri="{FF2B5EF4-FFF2-40B4-BE49-F238E27FC236}">
                  <a16:creationId xmlns:a16="http://schemas.microsoft.com/office/drawing/2014/main" id="{81DB0ECE-B8BD-4E27-A10A-F7E2A966E584}"/>
                </a:ext>
              </a:extLst>
            </p:cNvPr>
            <p:cNvSpPr txBox="1"/>
            <p:nvPr/>
          </p:nvSpPr>
          <p:spPr>
            <a:xfrm>
              <a:off x="3806253" y="4532544"/>
              <a:ext cx="2452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>
                  <a:latin typeface="+mj-lt"/>
                  <a:ea typeface="微軟正黑體" pitchFamily="34" charset="-120"/>
                </a:rPr>
                <a:t>GPU </a:t>
              </a:r>
              <a:r>
                <a:rPr lang="en-US" altLang="zh-Hant" b="1">
                  <a:latin typeface="+mj-lt"/>
                  <a:ea typeface="微軟正黑體" pitchFamily="34" charset="-120"/>
                </a:rPr>
                <a:t>accelerated computing</a:t>
              </a:r>
            </a:p>
            <a:p>
              <a:pPr algn="ctr"/>
              <a:endParaRPr lang="en-US" sz="1800" b="1">
                <a:latin typeface="+mj-lt"/>
                <a:ea typeface="微軟正黑體" pitchFamily="34" charset="-120"/>
              </a:endParaRPr>
            </a:p>
          </p:txBody>
        </p:sp>
        <p:pic>
          <p:nvPicPr>
            <p:cNvPr id="49" name="圖片 48" descr="TS-1677XU_Front.png">
              <a:extLst>
                <a:ext uri="{FF2B5EF4-FFF2-40B4-BE49-F238E27FC236}">
                  <a16:creationId xmlns:a16="http://schemas.microsoft.com/office/drawing/2014/main" id="{393BD3CE-ECA2-4BE7-95D8-17EE6B326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4810" y="3269333"/>
              <a:ext cx="2045649" cy="12785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48555E66-197E-4D67-811C-45DCC62014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73726" y="1682966"/>
            <a:ext cx="392595" cy="3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5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/>
        </p:nvSpPr>
        <p:spPr>
          <a:xfrm>
            <a:off x="223727" y="1047316"/>
            <a:ext cx="7947268" cy="14084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Virtualization Station</a:t>
            </a:r>
            <a:endParaRPr lang="en-US" altLang="zh-TW" sz="1800" b="1" i="0" u="none" strike="noStrike" cap="none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marL="179070" marR="0" lvl="0" indent="-179070" algn="l" rtl="0">
              <a:spcBef>
                <a:spcPts val="0"/>
              </a:spcBef>
              <a:spcAft>
                <a:spcPts val="0"/>
              </a:spcAft>
              <a:buSzPct val="100000"/>
              <a:buFont typeface="Arial" pitchFamily="34" charset="0"/>
              <a:buChar char="•"/>
            </a:pPr>
            <a:r>
              <a:rPr lang="zh-TW" sz="1800" b="1" i="0" u="none" strike="noStrike" cap="none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HybridDesk Station, Linux Station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 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QVR Pro Client (HD Station)</a:t>
            </a: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Video Station</a:t>
            </a:r>
            <a:endParaRPr lang="zh-TW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070" indent="-179070">
              <a:buSzPct val="100000"/>
              <a:buFont typeface="Arial" pitchFamily="34" charset="0"/>
              <a:buChar char="•"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Plex Media Server</a:t>
            </a:r>
          </a:p>
        </p:txBody>
      </p:sp>
      <p:sp>
        <p:nvSpPr>
          <p:cNvPr id="3" name="矩形 2"/>
          <p:cNvSpPr/>
          <p:nvPr/>
        </p:nvSpPr>
        <p:spPr>
          <a:xfrm>
            <a:off x="1388419" y="148150"/>
            <a:ext cx="7643866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3800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Smooth Video Experience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9525324" y="120767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pic>
        <p:nvPicPr>
          <p:cNvPr id="8" name="圖片 8" descr="一張含有 建築物, 電子用品 的圖片&#10;&#10;描述是以非常高的可信度產生">
            <a:extLst>
              <a:ext uri="{FF2B5EF4-FFF2-40B4-BE49-F238E27FC236}">
                <a16:creationId xmlns:a16="http://schemas.microsoft.com/office/drawing/2014/main" id="{7DF70F66-5386-4AB0-8D9E-ED2E9A77B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121" y="2728453"/>
            <a:ext cx="4629657" cy="2415048"/>
          </a:xfrm>
          <a:prstGeom prst="rect">
            <a:avLst/>
          </a:prstGeom>
        </p:spPr>
      </p:pic>
      <p:pic>
        <p:nvPicPr>
          <p:cNvPr id="10" name="圖片 10" descr="一張含有 建築物, 物件, 坐 的圖片&#10;&#10;描述是以高可信度產生">
            <a:extLst>
              <a:ext uri="{FF2B5EF4-FFF2-40B4-BE49-F238E27FC236}">
                <a16:creationId xmlns:a16="http://schemas.microsoft.com/office/drawing/2014/main" id="{F087051B-25A2-4315-A7E9-389137828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97"/>
          <a:stretch/>
        </p:blipFill>
        <p:spPr>
          <a:xfrm>
            <a:off x="5646138" y="1081597"/>
            <a:ext cx="2374260" cy="1092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E166234-CAC5-4BF5-B4BF-E65B4B098F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36" y="2728452"/>
            <a:ext cx="4621464" cy="241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8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標題 1">
            <a:extLst>
              <a:ext uri="{FF2B5EF4-FFF2-40B4-BE49-F238E27FC236}">
                <a16:creationId xmlns:a16="http://schemas.microsoft.com/office/drawing/2014/main" id="{E02BD544-F241-4016-9E41-97722B0C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417" y="117066"/>
            <a:ext cx="7257849" cy="743803"/>
          </a:xfrm>
        </p:spPr>
        <p:txBody>
          <a:bodyPr>
            <a:normAutofit fontScale="90000"/>
          </a:bodyPr>
          <a:lstStyle/>
          <a:p>
            <a:r>
              <a:rPr lang="en-US" altLang="zh-TW" b="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GPU boosts image/video processing</a:t>
            </a:r>
            <a:endParaRPr lang="zh-TW" altLang="en-US" b="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5" name="剪去對角線角落矩形 3">
            <a:extLst>
              <a:ext uri="{FF2B5EF4-FFF2-40B4-BE49-F238E27FC236}">
                <a16:creationId xmlns:a16="http://schemas.microsoft.com/office/drawing/2014/main" id="{F043E1EC-EEDB-4DF0-B05A-50D212A3FCDA}"/>
              </a:ext>
            </a:extLst>
          </p:cNvPr>
          <p:cNvSpPr/>
          <p:nvPr/>
        </p:nvSpPr>
        <p:spPr>
          <a:xfrm>
            <a:off x="2699752" y="1133276"/>
            <a:ext cx="6203514" cy="3511402"/>
          </a:xfrm>
          <a:prstGeom prst="snip2DiagRect">
            <a:avLst>
              <a:gd name="adj1" fmla="val 0"/>
              <a:gd name="adj2" fmla="val 9068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5924912-067B-4A4F-ADA6-2856DECE001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119" y="4085495"/>
            <a:ext cx="481298" cy="406306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24E18E99-491B-49A6-8C38-88BF511EEB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640" y="4109996"/>
            <a:ext cx="468224" cy="363652"/>
          </a:xfrm>
          <a:prstGeom prst="rect">
            <a:avLst/>
          </a:prstGeom>
        </p:spPr>
      </p:pic>
      <p:sp>
        <p:nvSpPr>
          <p:cNvPr id="28" name="Rectangle 15">
            <a:extLst>
              <a:ext uri="{FF2B5EF4-FFF2-40B4-BE49-F238E27FC236}">
                <a16:creationId xmlns:a16="http://schemas.microsoft.com/office/drawing/2014/main" id="{E997C8D0-A9E7-4BBD-97DA-89B523F194E5}"/>
              </a:ext>
            </a:extLst>
          </p:cNvPr>
          <p:cNvSpPr/>
          <p:nvPr/>
        </p:nvSpPr>
        <p:spPr>
          <a:xfrm>
            <a:off x="3088742" y="1170965"/>
            <a:ext cx="5779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H/W accelerated with GPU to lower CPU usage.</a:t>
            </a:r>
          </a:p>
          <a:p>
            <a:endParaRPr lang="en-US" altLang="zh-TW" sz="1600" b="1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grpSp>
        <p:nvGrpSpPr>
          <p:cNvPr id="29" name="Group 20">
            <a:extLst>
              <a:ext uri="{FF2B5EF4-FFF2-40B4-BE49-F238E27FC236}">
                <a16:creationId xmlns:a16="http://schemas.microsoft.com/office/drawing/2014/main" id="{EA315311-5BA2-41D3-9667-35FDEB4814A2}"/>
              </a:ext>
            </a:extLst>
          </p:cNvPr>
          <p:cNvGrpSpPr/>
          <p:nvPr/>
        </p:nvGrpSpPr>
        <p:grpSpPr>
          <a:xfrm>
            <a:off x="3231304" y="1584889"/>
            <a:ext cx="2540490" cy="2928282"/>
            <a:chOff x="2908688" y="2130380"/>
            <a:chExt cx="2546264" cy="2795325"/>
          </a:xfrm>
        </p:grpSpPr>
        <p:grpSp>
          <p:nvGrpSpPr>
            <p:cNvPr id="30" name="Group 18">
              <a:extLst>
                <a:ext uri="{FF2B5EF4-FFF2-40B4-BE49-F238E27FC236}">
                  <a16:creationId xmlns:a16="http://schemas.microsoft.com/office/drawing/2014/main" id="{623CFC57-EC52-4792-81DB-F230C7FB376B}"/>
                </a:ext>
              </a:extLst>
            </p:cNvPr>
            <p:cNvGrpSpPr/>
            <p:nvPr/>
          </p:nvGrpSpPr>
          <p:grpSpPr>
            <a:xfrm>
              <a:off x="2908688" y="2130380"/>
              <a:ext cx="2546264" cy="2795325"/>
              <a:chOff x="3724119" y="2140287"/>
              <a:chExt cx="2546264" cy="2795325"/>
            </a:xfrm>
          </p:grpSpPr>
          <p:pic>
            <p:nvPicPr>
              <p:cNvPr id="32" name="Picture 11">
                <a:extLst>
                  <a:ext uri="{FF2B5EF4-FFF2-40B4-BE49-F238E27FC236}">
                    <a16:creationId xmlns:a16="http://schemas.microsoft.com/office/drawing/2014/main" id="{0C984031-56F2-4362-B347-E99E435AD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3" name="Rectangle 13">
                <a:extLst>
                  <a:ext uri="{FF2B5EF4-FFF2-40B4-BE49-F238E27FC236}">
                    <a16:creationId xmlns:a16="http://schemas.microsoft.com/office/drawing/2014/main" id="{10A31424-02C4-4942-BCF8-CF761008954B}"/>
                  </a:ext>
                </a:extLst>
              </p:cNvPr>
              <p:cNvSpPr/>
              <p:nvPr/>
            </p:nvSpPr>
            <p:spPr>
              <a:xfrm>
                <a:off x="4463532" y="4583049"/>
                <a:ext cx="1703640" cy="352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chemeClr val="bg1"/>
                    </a:solidFill>
                    <a:latin typeface="Arial" pitchFamily="34" charset="0"/>
                    <a:ea typeface="微軟正黑體" pitchFamily="34" charset="-120"/>
                    <a:cs typeface="Arial" pitchFamily="34" charset="0"/>
                  </a:rPr>
                  <a:t>w/ GPU</a:t>
                </a:r>
              </a:p>
            </p:txBody>
          </p:sp>
        </p:grpSp>
        <p:sp>
          <p:nvSpPr>
            <p:cNvPr id="31" name="Rectangle 16">
              <a:extLst>
                <a:ext uri="{FF2B5EF4-FFF2-40B4-BE49-F238E27FC236}">
                  <a16:creationId xmlns:a16="http://schemas.microsoft.com/office/drawing/2014/main" id="{C6EE695F-E7E4-46F5-B427-E68911A35804}"/>
                </a:ext>
              </a:extLst>
            </p:cNvPr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21">
            <a:extLst>
              <a:ext uri="{FF2B5EF4-FFF2-40B4-BE49-F238E27FC236}">
                <a16:creationId xmlns:a16="http://schemas.microsoft.com/office/drawing/2014/main" id="{3548AB12-64ED-4997-9F1F-5CC9E7CF8EA2}"/>
              </a:ext>
            </a:extLst>
          </p:cNvPr>
          <p:cNvGrpSpPr/>
          <p:nvPr/>
        </p:nvGrpSpPr>
        <p:grpSpPr>
          <a:xfrm>
            <a:off x="5773719" y="1584890"/>
            <a:ext cx="2632668" cy="2928279"/>
            <a:chOff x="6321291" y="2144386"/>
            <a:chExt cx="2592288" cy="2801914"/>
          </a:xfrm>
        </p:grpSpPr>
        <p:grpSp>
          <p:nvGrpSpPr>
            <p:cNvPr id="35" name="Group 19">
              <a:extLst>
                <a:ext uri="{FF2B5EF4-FFF2-40B4-BE49-F238E27FC236}">
                  <a16:creationId xmlns:a16="http://schemas.microsoft.com/office/drawing/2014/main" id="{FA087902-7653-4F8E-B5D5-2C6F2ECA8B9D}"/>
                </a:ext>
              </a:extLst>
            </p:cNvPr>
            <p:cNvGrpSpPr/>
            <p:nvPr/>
          </p:nvGrpSpPr>
          <p:grpSpPr>
            <a:xfrm>
              <a:off x="6321291" y="2144386"/>
              <a:ext cx="2592288" cy="2801914"/>
              <a:chOff x="6321291" y="2144386"/>
              <a:chExt cx="2592288" cy="2801914"/>
            </a:xfrm>
          </p:grpSpPr>
          <p:pic>
            <p:nvPicPr>
              <p:cNvPr id="37" name="Picture 12">
                <a:extLst>
                  <a:ext uri="{FF2B5EF4-FFF2-40B4-BE49-F238E27FC236}">
                    <a16:creationId xmlns:a16="http://schemas.microsoft.com/office/drawing/2014/main" id="{DF686B41-11C4-49DB-8B3A-CAE321753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38" name="Rectangle 14">
                <a:extLst>
                  <a:ext uri="{FF2B5EF4-FFF2-40B4-BE49-F238E27FC236}">
                    <a16:creationId xmlns:a16="http://schemas.microsoft.com/office/drawing/2014/main" id="{CC2AFFCC-BB60-46AB-AE0E-23B72E47F762}"/>
                  </a:ext>
                </a:extLst>
              </p:cNvPr>
              <p:cNvSpPr/>
              <p:nvPr/>
            </p:nvSpPr>
            <p:spPr>
              <a:xfrm>
                <a:off x="6990819" y="4592906"/>
                <a:ext cx="1703640" cy="353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w/o GPU</a:t>
                </a:r>
              </a:p>
            </p:txBody>
          </p:sp>
        </p:grpSp>
        <p:sp>
          <p:nvSpPr>
            <p:cNvPr id="36" name="Rectangle 17">
              <a:extLst>
                <a:ext uri="{FF2B5EF4-FFF2-40B4-BE49-F238E27FC236}">
                  <a16:creationId xmlns:a16="http://schemas.microsoft.com/office/drawing/2014/main" id="{F3CCAAA2-64EF-4C4E-96DB-CB2AC5876429}"/>
                </a:ext>
              </a:extLst>
            </p:cNvPr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23">
            <a:extLst>
              <a:ext uri="{FF2B5EF4-FFF2-40B4-BE49-F238E27FC236}">
                <a16:creationId xmlns:a16="http://schemas.microsoft.com/office/drawing/2014/main" id="{CCAC33F6-508D-4541-9C07-5DC78BA78A1B}"/>
              </a:ext>
            </a:extLst>
          </p:cNvPr>
          <p:cNvSpPr/>
          <p:nvPr/>
        </p:nvSpPr>
        <p:spPr>
          <a:xfrm>
            <a:off x="126307" y="1045760"/>
            <a:ext cx="2445429" cy="830997"/>
          </a:xfrm>
          <a:prstGeom prst="rect">
            <a:avLst/>
          </a:prstGeom>
          <a:solidFill>
            <a:srgbClr val="FFFF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For OpenGL &amp; Dir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ectX</a:t>
            </a:r>
            <a:r>
              <a:rPr lang="zh-TW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ap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p</a:t>
            </a:r>
            <a:r>
              <a:rPr lang="en-US" altLang="zh-TW" sz="1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licatio</a:t>
            </a:r>
            <a:r>
              <a:rPr lang="zh-TW" alt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ns</a:t>
            </a:r>
            <a:endParaRPr lang="zh-TW" altLang="zh-TW" sz="1600">
              <a:latin typeface="Arial" pitchFamily="34" charset="0"/>
              <a:cs typeface="Arial" pitchFamily="34" charset="0"/>
            </a:endParaRPr>
          </a:p>
          <a:p>
            <a:endParaRPr lang="zh-TW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40" name="Picture 2" descr="C:\Users\user\Desktop\20170928_Virtualization Station 直播\無.png">
            <a:extLst>
              <a:ext uri="{FF2B5EF4-FFF2-40B4-BE49-F238E27FC236}">
                <a16:creationId xmlns:a16="http://schemas.microsoft.com/office/drawing/2014/main" id="{2622C443-5824-46C3-8EEA-823F49FF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848" y="4119802"/>
            <a:ext cx="391752" cy="390940"/>
          </a:xfrm>
          <a:prstGeom prst="rect">
            <a:avLst/>
          </a:prstGeom>
          <a:noFill/>
        </p:spPr>
      </p:pic>
      <p:pic>
        <p:nvPicPr>
          <p:cNvPr id="41" name="Picture 3" descr="C:\Users\user\Desktop\20170928_Virtualization Station 直播\有.png">
            <a:extLst>
              <a:ext uri="{FF2B5EF4-FFF2-40B4-BE49-F238E27FC236}">
                <a16:creationId xmlns:a16="http://schemas.microsoft.com/office/drawing/2014/main" id="{18E0DE49-EF3D-4CC6-BBFF-1E843175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509" y="4117570"/>
            <a:ext cx="417302" cy="395402"/>
          </a:xfrm>
          <a:prstGeom prst="rect">
            <a:avLst/>
          </a:prstGeom>
          <a:noFill/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70B45EDA-09AA-40D2-ADB6-2FBE5C3A1D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2" y="1620400"/>
            <a:ext cx="2443504" cy="2348608"/>
          </a:xfrm>
          <a:prstGeom prst="rect">
            <a:avLst/>
          </a:prstGeom>
        </p:spPr>
      </p:pic>
      <p:sp>
        <p:nvSpPr>
          <p:cNvPr id="43" name="Rectangle 24">
            <a:extLst>
              <a:ext uri="{FF2B5EF4-FFF2-40B4-BE49-F238E27FC236}">
                <a16:creationId xmlns:a16="http://schemas.microsoft.com/office/drawing/2014/main" id="{5A49EC3B-D2FA-4A6D-9AA0-DDF6298667DB}"/>
              </a:ext>
            </a:extLst>
          </p:cNvPr>
          <p:cNvSpPr/>
          <p:nvPr/>
        </p:nvSpPr>
        <p:spPr>
          <a:xfrm>
            <a:off x="97867" y="4632789"/>
            <a:ext cx="2473869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600">
                <a:latin typeface="Arial "/>
                <a:ea typeface="微軟正黑體" panose="020B0604030504040204" pitchFamily="34" charset="-120"/>
                <a:cs typeface="Arial"/>
              </a:rPr>
              <a:t>Tested at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QNAP </a:t>
            </a:r>
            <a:r>
              <a:rPr lang="en-US" sz="600">
                <a:latin typeface="Arial "/>
                <a:ea typeface="微軟正黑體" panose="020B0604030504040204" pitchFamily="34" charset="-120"/>
                <a:cs typeface="Arial"/>
              </a:rPr>
              <a:t>Lab. Results vary by actual environments.</a:t>
            </a:r>
            <a:br>
              <a:rPr lang="en-US" sz="600">
                <a:latin typeface="Arial "/>
                <a:ea typeface="微軟正黑體" panose="020B0604030504040204" pitchFamily="34" charset="-120"/>
                <a:cs typeface="Arial"/>
              </a:rPr>
            </a:br>
            <a:r>
              <a:rPr lang="en-US" sz="600">
                <a:latin typeface="Arial "/>
                <a:ea typeface="微軟正黑體" panose="020B0604030504040204" pitchFamily="34" charset="-120"/>
                <a:cs typeface="Arial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NAS：TS-1677X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Ryzen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1700</a:t>
            </a:r>
            <a:endParaRPr lang="zh-TW" sz="600">
              <a:latin typeface="Arial "/>
            </a:endParaRPr>
          </a:p>
          <a:p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QTS 4.3.4, Seagate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ST4000VN0001</a:t>
            </a:r>
            <a:endParaRPr lang="en-US" sz="600">
              <a:latin typeface="Arial "/>
            </a:endParaRPr>
          </a:p>
          <a:p>
            <a:r>
              <a:rPr lang="en-US" sz="600" err="1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nVIDIA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GeForce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GTX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1060</a:t>
            </a:r>
            <a:r>
              <a:rPr lang="en-US" altLang="zh-TW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600">
                <a:solidFill>
                  <a:schemeClr val="tx1"/>
                </a:solidFill>
                <a:latin typeface="Arial "/>
                <a:ea typeface="微軟正黑體" panose="020B0604030504040204" pitchFamily="34" charset="-120"/>
                <a:cs typeface="Arial" panose="020B0604020202020204" pitchFamily="34" charset="0"/>
              </a:rPr>
              <a:t>6GB</a:t>
            </a:r>
            <a:endParaRPr lang="nl-NL" sz="600">
              <a:latin typeface="Arial "/>
            </a:endParaRPr>
          </a:p>
          <a:p>
            <a:endParaRPr lang="en-US" altLang="zh-TW" sz="600" b="1">
              <a:solidFill>
                <a:schemeClr val="tx1"/>
              </a:solidFill>
              <a:latin typeface="Arial 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9FF00ACB-8786-4E74-BF35-D56061028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0" y="1149759"/>
            <a:ext cx="2838315" cy="3629670"/>
          </a:xfrm>
          <a:prstGeom prst="rect">
            <a:avLst/>
          </a:prstGeom>
          <a:effectLst>
            <a:reflection stA="54000" endPos="8000" dist="12700" dir="5400000" sy="-100000" algn="bl" rotWithShape="0"/>
          </a:effectLst>
        </p:spPr>
      </p:pic>
      <p:sp>
        <p:nvSpPr>
          <p:cNvPr id="29" name="流程圖: 程序 28">
            <a:extLst>
              <a:ext uri="{FF2B5EF4-FFF2-40B4-BE49-F238E27FC236}">
                <a16:creationId xmlns:a16="http://schemas.microsoft.com/office/drawing/2014/main" id="{3C6E8CA8-87B9-41DA-B288-4EB9CC8EEAE2}"/>
              </a:ext>
            </a:extLst>
          </p:cNvPr>
          <p:cNvSpPr/>
          <p:nvPr/>
        </p:nvSpPr>
        <p:spPr>
          <a:xfrm>
            <a:off x="338008" y="1925494"/>
            <a:ext cx="2636460" cy="848042"/>
          </a:xfrm>
          <a:prstGeom prst="flowChart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93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074EA868-19E8-403A-AB6D-E53D6E027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3" y="1149759"/>
            <a:ext cx="2838315" cy="3629670"/>
          </a:xfrm>
          <a:prstGeom prst="rect">
            <a:avLst/>
          </a:prstGeom>
          <a:effectLst>
            <a:reflection stA="54000" endPos="8000" dist="12700" dir="5400000" sy="-100000" algn="bl" rotWithShape="0"/>
          </a:effectLst>
        </p:spPr>
      </p:pic>
      <p:sp>
        <p:nvSpPr>
          <p:cNvPr id="34" name="流程圖: 程序 33">
            <a:extLst>
              <a:ext uri="{FF2B5EF4-FFF2-40B4-BE49-F238E27FC236}">
                <a16:creationId xmlns:a16="http://schemas.microsoft.com/office/drawing/2014/main" id="{9F624A6C-1CBD-456B-AF86-A141DC49C2B5}"/>
              </a:ext>
            </a:extLst>
          </p:cNvPr>
          <p:cNvSpPr/>
          <p:nvPr/>
        </p:nvSpPr>
        <p:spPr>
          <a:xfrm>
            <a:off x="3273561" y="1925494"/>
            <a:ext cx="2636460" cy="848042"/>
          </a:xfrm>
          <a:prstGeom prst="flowChart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93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A6879F74-2862-4C9D-8265-A6805CE63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76" y="1149759"/>
            <a:ext cx="2838315" cy="3629670"/>
          </a:xfrm>
          <a:prstGeom prst="rect">
            <a:avLst/>
          </a:prstGeom>
          <a:effectLst>
            <a:reflection stA="54000" endPos="8000" dist="12700" dir="5400000" sy="-100000" algn="bl" rotWithShape="0"/>
          </a:effectLst>
        </p:spPr>
      </p:pic>
      <p:sp>
        <p:nvSpPr>
          <p:cNvPr id="37" name="流程圖: 程序 36">
            <a:extLst>
              <a:ext uri="{FF2B5EF4-FFF2-40B4-BE49-F238E27FC236}">
                <a16:creationId xmlns:a16="http://schemas.microsoft.com/office/drawing/2014/main" id="{7E0280BD-C52D-4108-B9ED-97ACBFD6DF52}"/>
              </a:ext>
            </a:extLst>
          </p:cNvPr>
          <p:cNvSpPr/>
          <p:nvPr/>
        </p:nvSpPr>
        <p:spPr>
          <a:xfrm>
            <a:off x="6209114" y="1925494"/>
            <a:ext cx="2636460" cy="848042"/>
          </a:xfrm>
          <a:prstGeom prst="flowChartProcess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93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F2237-A5EF-F746-A002-BCFDE85E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954" y="110522"/>
            <a:ext cx="5621620" cy="743803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0"/>
              <a:t>Tool-less rail kit</a:t>
            </a:r>
            <a:endParaRPr lang="en-US" sz="3200" b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6517A-EAF5-4444-BA3B-AE2BE1887E10}"/>
              </a:ext>
            </a:extLst>
          </p:cNvPr>
          <p:cNvSpPr txBox="1"/>
          <p:nvPr/>
        </p:nvSpPr>
        <p:spPr>
          <a:xfrm>
            <a:off x="815412" y="1373102"/>
            <a:ext cx="1834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RAIL-B02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C30012-64AE-3D40-9FC5-68D9514ED0CF}"/>
              </a:ext>
            </a:extLst>
          </p:cNvPr>
          <p:cNvSpPr txBox="1"/>
          <p:nvPr/>
        </p:nvSpPr>
        <p:spPr>
          <a:xfrm>
            <a:off x="3419040" y="1373102"/>
            <a:ext cx="227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RAIL-A03-57</a:t>
            </a:r>
          </a:p>
        </p:txBody>
      </p:sp>
      <p:pic>
        <p:nvPicPr>
          <p:cNvPr id="12" name="圖片 11" descr="Photos of RAIL-B02_橫w3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5914" y="1842788"/>
            <a:ext cx="2795982" cy="899976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DB3BB3CF-1963-4A1A-A730-408EFB395B69}"/>
              </a:ext>
            </a:extLst>
          </p:cNvPr>
          <p:cNvSpPr txBox="1"/>
          <p:nvPr/>
        </p:nvSpPr>
        <p:spPr>
          <a:xfrm>
            <a:off x="6416847" y="1373102"/>
            <a:ext cx="215118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24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RAIL-A02-90</a:t>
            </a:r>
          </a:p>
        </p:txBody>
      </p:sp>
      <p:pic>
        <p:nvPicPr>
          <p:cNvPr id="14" name="圖片 13" descr="Photos of RAIL-B02_橫w3000.png">
            <a:extLst>
              <a:ext uri="{FF2B5EF4-FFF2-40B4-BE49-F238E27FC236}">
                <a16:creationId xmlns:a16="http://schemas.microsoft.com/office/drawing/2014/main" id="{A7AB6C68-2D4A-4AD4-AA00-43CD448B3E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5585" y="1842788"/>
            <a:ext cx="2795982" cy="89997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738A9D9-2CDC-4332-98A0-5B6B53A73E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2" y="2039807"/>
            <a:ext cx="2580790" cy="655309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1CEAE1B1-A549-40EE-9306-6F1381BB3DCC}"/>
              </a:ext>
            </a:extLst>
          </p:cNvPr>
          <p:cNvSpPr txBox="1"/>
          <p:nvPr/>
        </p:nvSpPr>
        <p:spPr>
          <a:xfrm>
            <a:off x="427399" y="2990550"/>
            <a:ext cx="279940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  <a:endParaRPr lang="zh-TW" altLang="en-US" dirty="0"/>
          </a:p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TS-877XU/1277XU</a:t>
            </a:r>
            <a:endParaRPr lang="en-US" dirty="0"/>
          </a:p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20</a:t>
            </a:r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63A72C81-805B-465C-81EC-9CFC36606782}"/>
              </a:ext>
            </a:extLst>
          </p:cNvPr>
          <p:cNvSpPr txBox="1"/>
          <p:nvPr/>
        </p:nvSpPr>
        <p:spPr>
          <a:xfrm>
            <a:off x="3305524" y="2976201"/>
            <a:ext cx="27378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</a:p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TS-1677XU</a:t>
            </a:r>
          </a:p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57</a:t>
            </a:r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4DF7C781-1D0F-4B94-90D7-A39A479D69AE}"/>
              </a:ext>
            </a:extLst>
          </p:cNvPr>
          <p:cNvSpPr txBox="1"/>
          <p:nvPr/>
        </p:nvSpPr>
        <p:spPr>
          <a:xfrm>
            <a:off x="6294805" y="2990550"/>
            <a:ext cx="27378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Supported NAS:</a:t>
            </a:r>
          </a:p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TS-2477XU</a:t>
            </a:r>
          </a:p>
          <a:p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Max. Load: </a:t>
            </a:r>
            <a:r>
              <a:rPr lang="en-US" altLang="zh-CN" sz="3600" b="1" dirty="0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90</a:t>
            </a:r>
            <a:r>
              <a:rPr lang="en-US" altLang="zh-CN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kg</a:t>
            </a:r>
            <a:endParaRPr lang="en-US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74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1173CA3-1137-4C48-A061-33BE9FECCA7F}"/>
              </a:ext>
            </a:extLst>
          </p:cNvPr>
          <p:cNvGrpSpPr/>
          <p:nvPr/>
        </p:nvGrpSpPr>
        <p:grpSpPr>
          <a:xfrm>
            <a:off x="0" y="-5974"/>
            <a:ext cx="9144000" cy="5149475"/>
            <a:chOff x="0" y="-5974"/>
            <a:chExt cx="9144000" cy="5149475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CB0764A-9647-40CB-AE84-E82A9B897F5F}"/>
                </a:ext>
              </a:extLst>
            </p:cNvPr>
            <p:cNvSpPr/>
            <p:nvPr/>
          </p:nvSpPr>
          <p:spPr>
            <a:xfrm>
              <a:off x="0" y="892849"/>
              <a:ext cx="9144000" cy="42506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E129DC67-2248-44BE-BA82-1E10C6AC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974"/>
              <a:ext cx="6388608" cy="5149474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68D1453-D6A8-41A9-B5EF-63BDF89F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2" b="3374"/>
            <a:stretch/>
          </p:blipFill>
          <p:spPr>
            <a:xfrm>
              <a:off x="785642" y="906084"/>
              <a:ext cx="7131334" cy="423741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25A0DD-469E-C147-9BFB-098310886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760" y="78154"/>
            <a:ext cx="6157454" cy="743803"/>
          </a:xfrm>
        </p:spPr>
        <p:txBody>
          <a:bodyPr>
            <a:normAutofit/>
          </a:bodyPr>
          <a:lstStyle/>
          <a:p>
            <a:r>
              <a:rPr lang="en-US" altLang="zh-CN" b="0"/>
              <a:t>Hardware upgrade made easy</a:t>
            </a:r>
            <a:endParaRPr lang="en-US" b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4B1F14-E090-4A8E-8F47-5D027A5AE1E8}"/>
              </a:ext>
            </a:extLst>
          </p:cNvPr>
          <p:cNvSpPr/>
          <p:nvPr/>
        </p:nvSpPr>
        <p:spPr>
          <a:xfrm>
            <a:off x="-68094" y="1503314"/>
            <a:ext cx="3453770" cy="707886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30000">
                <a:srgbClr val="00B0F0"/>
              </a:gs>
              <a:gs pos="70000">
                <a:srgbClr val="00B0F0"/>
              </a:gs>
              <a:gs pos="100000">
                <a:srgbClr val="0070C0">
                  <a:alpha val="0"/>
                </a:srgb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Pull it out and lift 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up the cover </a:t>
            </a:r>
          </a:p>
        </p:txBody>
      </p:sp>
    </p:spTree>
    <p:extLst>
      <p:ext uri="{BB962C8B-B14F-4D97-AF65-F5344CB8AC3E}">
        <p14:creationId xmlns:p14="http://schemas.microsoft.com/office/powerpoint/2010/main" val="3815467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9F85-691B-E94D-8FB9-F15FA97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562" y="117910"/>
            <a:ext cx="7724976" cy="743803"/>
          </a:xfrm>
        </p:spPr>
        <p:txBody>
          <a:bodyPr>
            <a:normAutofit/>
          </a:bodyPr>
          <a:lstStyle/>
          <a:p>
            <a:r>
              <a:rPr lang="en-US" altLang="zh-TW" sz="2800" b="0"/>
              <a:t>More Efficient Backup with USB 3.1 Gen 2 </a:t>
            </a:r>
            <a:endParaRPr lang="en-US" sz="2800" b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131D48A-6951-4EC5-A6F8-1F49E13ABA17}"/>
              </a:ext>
            </a:extLst>
          </p:cNvPr>
          <p:cNvGrpSpPr/>
          <p:nvPr/>
        </p:nvGrpSpPr>
        <p:grpSpPr>
          <a:xfrm>
            <a:off x="4685180" y="861713"/>
            <a:ext cx="4147281" cy="3612506"/>
            <a:chOff x="4685180" y="861713"/>
            <a:chExt cx="4147281" cy="3612506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0BB2900-112F-4D4E-9861-CFBA79A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928" y="861713"/>
              <a:ext cx="292533" cy="3612506"/>
            </a:xfrm>
            <a:prstGeom prst="rect">
              <a:avLst/>
            </a:prstGeom>
          </p:spPr>
        </p:pic>
        <p:sp>
          <p:nvSpPr>
            <p:cNvPr id="10" name="圓角矩形 9"/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2337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圓角矩形 10"/>
          <p:cNvSpPr/>
          <p:nvPr/>
        </p:nvSpPr>
        <p:spPr>
          <a:xfrm>
            <a:off x="4857752" y="1285866"/>
            <a:ext cx="3675070" cy="1330628"/>
          </a:xfrm>
          <a:prstGeom prst="roundRect">
            <a:avLst>
              <a:gd name="adj" fmla="val 5463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7DB4577-7901-3348-84C5-76A779029E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152" y="2285998"/>
            <a:ext cx="3647920" cy="218822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B443A98C-575B-4849-BB8F-0D413E332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86" t="12981" r="6425" b="12657"/>
          <a:stretch/>
        </p:blipFill>
        <p:spPr>
          <a:xfrm>
            <a:off x="4999953" y="1500601"/>
            <a:ext cx="1206477" cy="69924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FDB7E3EE-B60B-B248-A01C-FAD39DD13D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909" y="1295097"/>
            <a:ext cx="1040963" cy="1040963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4E010D8D-59C5-9049-B0CA-2209E305DB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699" y="1365312"/>
            <a:ext cx="900536" cy="900534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EB094182-ABE4-4336-954D-513128BDB4D5}"/>
              </a:ext>
            </a:extLst>
          </p:cNvPr>
          <p:cNvGrpSpPr/>
          <p:nvPr/>
        </p:nvGrpSpPr>
        <p:grpSpPr>
          <a:xfrm>
            <a:off x="366312" y="2643189"/>
            <a:ext cx="2428892" cy="1501697"/>
            <a:chOff x="285720" y="2643189"/>
            <a:chExt cx="2428892" cy="1501697"/>
          </a:xfrm>
        </p:grpSpPr>
        <p:cxnSp>
          <p:nvCxnSpPr>
            <p:cNvPr id="19" name="Shape 193"/>
            <p:cNvCxnSpPr/>
            <p:nvPr/>
          </p:nvCxnSpPr>
          <p:spPr>
            <a:xfrm>
              <a:off x="285720" y="2671092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Shape 196"/>
            <p:cNvCxnSpPr/>
            <p:nvPr/>
          </p:nvCxnSpPr>
          <p:spPr>
            <a:xfrm>
              <a:off x="285720" y="3153298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hape 197"/>
            <p:cNvCxnSpPr/>
            <p:nvPr/>
          </p:nvCxnSpPr>
          <p:spPr>
            <a:xfrm>
              <a:off x="285720" y="363550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Shape 200"/>
            <p:cNvCxnSpPr/>
            <p:nvPr/>
          </p:nvCxnSpPr>
          <p:spPr>
            <a:xfrm>
              <a:off x="285720" y="4143386"/>
              <a:ext cx="2428892" cy="1500"/>
            </a:xfrm>
            <a:prstGeom prst="straightConnector1">
              <a:avLst/>
            </a:prstGeom>
            <a:no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" name="Shape 201"/>
            <p:cNvSpPr/>
            <p:nvPr/>
          </p:nvSpPr>
          <p:spPr>
            <a:xfrm>
              <a:off x="785780" y="3357568"/>
              <a:ext cx="571509" cy="78581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205"/>
            <p:cNvSpPr txBox="1"/>
            <p:nvPr/>
          </p:nvSpPr>
          <p:spPr>
            <a:xfrm>
              <a:off x="500034" y="336642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5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  <p:sp>
          <p:nvSpPr>
            <p:cNvPr id="28" name="Shape 202"/>
            <p:cNvSpPr/>
            <p:nvPr/>
          </p:nvSpPr>
          <p:spPr>
            <a:xfrm>
              <a:off x="1643053" y="2643189"/>
              <a:ext cx="571509" cy="150019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06"/>
            <p:cNvSpPr txBox="1"/>
            <p:nvPr/>
          </p:nvSpPr>
          <p:spPr>
            <a:xfrm>
              <a:off x="1353970" y="2714626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600" b="1">
                  <a:solidFill>
                    <a:schemeClr val="lt1"/>
                  </a:solidFill>
                </a:rPr>
                <a:t>10</a:t>
              </a:r>
              <a:r>
                <a:rPr lang="en-US" sz="1200" b="1">
                  <a:solidFill>
                    <a:schemeClr val="lt1"/>
                  </a:solidFill>
                </a:rPr>
                <a:t>Gb/s</a:t>
              </a:r>
            </a:p>
          </p:txBody>
        </p:sp>
      </p:grpSp>
      <p:grpSp>
        <p:nvGrpSpPr>
          <p:cNvPr id="4" name="群組 29"/>
          <p:cNvGrpSpPr/>
          <p:nvPr/>
        </p:nvGrpSpPr>
        <p:grpSpPr>
          <a:xfrm>
            <a:off x="822236" y="1285866"/>
            <a:ext cx="2286016" cy="1214446"/>
            <a:chOff x="785786" y="1285866"/>
            <a:chExt cx="2286016" cy="1214446"/>
          </a:xfrm>
        </p:grpSpPr>
        <p:sp>
          <p:nvSpPr>
            <p:cNvPr id="31" name="向右箭號圖說文字 30"/>
            <p:cNvSpPr/>
            <p:nvPr/>
          </p:nvSpPr>
          <p:spPr>
            <a:xfrm rot="5400000">
              <a:off x="1393006" y="1178709"/>
              <a:ext cx="1143008" cy="1500197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51023"/>
              </a:avLst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85786" y="1285866"/>
              <a:ext cx="2286016" cy="785818"/>
            </a:xfrm>
            <a:prstGeom prst="roundRect">
              <a:avLst/>
            </a:prstGeom>
            <a:solidFill>
              <a:srgbClr val="C00000"/>
            </a:solidFill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Shape 190"/>
            <p:cNvSpPr txBox="1"/>
            <p:nvPr/>
          </p:nvSpPr>
          <p:spPr>
            <a:xfrm>
              <a:off x="857224" y="1285866"/>
              <a:ext cx="966153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sz="4400" b="1">
                  <a:solidFill>
                    <a:schemeClr val="bg1"/>
                  </a:solidFill>
                  <a:latin typeface="Arial" pitchFamily="34" charset="0"/>
                  <a:ea typeface="Arial Unicode MS" pitchFamily="34" charset="-120"/>
                  <a:cs typeface="Arial" pitchFamily="34" charset="0"/>
                </a:rPr>
                <a:t>2X</a:t>
              </a:r>
              <a:endParaRPr lang="en-US" sz="4400" b="1" i="0" u="none" strike="noStrike" cap="none">
                <a:solidFill>
                  <a:schemeClr val="bg1"/>
                </a:solidFill>
                <a:latin typeface="Arial" pitchFamily="34" charset="0"/>
                <a:ea typeface="Arial Unicode MS" pitchFamily="34" charset="-120"/>
                <a:cs typeface="Arial" pitchFamily="34" charset="0"/>
                <a:sym typeface="Arial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643042" y="1630914"/>
              <a:ext cx="13516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SPEED UP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643042" y="1345162"/>
              <a:ext cx="1056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USB 3.1</a:t>
              </a:r>
            </a:p>
          </p:txBody>
        </p:sp>
      </p:grpSp>
      <p:grpSp>
        <p:nvGrpSpPr>
          <p:cNvPr id="5" name="群組 37"/>
          <p:cNvGrpSpPr/>
          <p:nvPr/>
        </p:nvGrpSpPr>
        <p:grpSpPr>
          <a:xfrm>
            <a:off x="3081757" y="3081175"/>
            <a:ext cx="1479610" cy="1538656"/>
            <a:chOff x="3081757" y="3308758"/>
            <a:chExt cx="1479610" cy="1538656"/>
          </a:xfrm>
        </p:grpSpPr>
        <p:pic>
          <p:nvPicPr>
            <p:cNvPr id="39" name="Picture 2" descr="\\Marketing\Marketing\TO 明俐\20180504_PPT資料\TVS-882ST3 _usb3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1757" y="3308758"/>
              <a:ext cx="1479610" cy="1538656"/>
            </a:xfrm>
            <a:prstGeom prst="rect">
              <a:avLst/>
            </a:prstGeom>
            <a:noFill/>
          </p:spPr>
        </p:pic>
        <p:sp>
          <p:nvSpPr>
            <p:cNvPr id="40" name="橢圓 39"/>
            <p:cNvSpPr/>
            <p:nvPr/>
          </p:nvSpPr>
          <p:spPr>
            <a:xfrm>
              <a:off x="3197854" y="3445283"/>
              <a:ext cx="1256518" cy="125651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96BEE6-0DB7-4FD9-9EA2-2167200F2729}"/>
              </a:ext>
            </a:extLst>
          </p:cNvPr>
          <p:cNvGrpSpPr/>
          <p:nvPr/>
        </p:nvGrpSpPr>
        <p:grpSpPr>
          <a:xfrm>
            <a:off x="3071802" y="1300730"/>
            <a:ext cx="1499520" cy="1559360"/>
            <a:chOff x="3071802" y="1142990"/>
            <a:chExt cx="1499520" cy="1559360"/>
          </a:xfrm>
        </p:grpSpPr>
        <p:pic>
          <p:nvPicPr>
            <p:cNvPr id="36" name="Picture 3" descr="\\Marketing\Marketing\TO 明俐\20180504_PPT資料\TVS-882ST3_copy.png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3071802" y="1142990"/>
              <a:ext cx="1499520" cy="1559360"/>
            </a:xfrm>
            <a:prstGeom prst="rect">
              <a:avLst/>
            </a:prstGeom>
            <a:noFill/>
          </p:spPr>
        </p:pic>
        <p:sp>
          <p:nvSpPr>
            <p:cNvPr id="37" name="橢圓 36"/>
            <p:cNvSpPr/>
            <p:nvPr/>
          </p:nvSpPr>
          <p:spPr>
            <a:xfrm>
              <a:off x="3185794" y="1338010"/>
              <a:ext cx="1278484" cy="1278484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3363165" y="1142990"/>
              <a:ext cx="934871" cy="338554"/>
            </a:xfrm>
            <a:prstGeom prst="rect">
              <a:avLst/>
            </a:prstGeom>
            <a:solidFill>
              <a:srgbClr val="C00000"/>
            </a:solidFill>
          </p:spPr>
          <p:txBody>
            <a:bodyPr wrap="none" anchor="t">
              <a:spAutoFit/>
            </a:bodyPr>
            <a:lstStyle/>
            <a:p>
              <a:pPr lvl="0" algn="ctr">
                <a:buClr>
                  <a:srgbClr val="9F5900"/>
                </a:buClr>
              </a:pPr>
              <a:r>
                <a:rPr lang="en-US" sz="1600" b="1">
                  <a:solidFill>
                    <a:schemeClr val="bg1"/>
                  </a:solidFill>
                  <a:latin typeface="Arial" pitchFamily="34" charset="0"/>
                  <a:ea typeface="微軟正黑體" pitchFamily="34" charset="-120"/>
                  <a:cs typeface="Arial" pitchFamily="34" charset="0"/>
                </a:rPr>
                <a:t>TYPE-C</a:t>
              </a:r>
            </a:p>
          </p:txBody>
        </p:sp>
      </p:grpSp>
      <p:sp>
        <p:nvSpPr>
          <p:cNvPr id="42" name="矩形 41"/>
          <p:cNvSpPr/>
          <p:nvPr/>
        </p:nvSpPr>
        <p:spPr>
          <a:xfrm>
            <a:off x="3373640" y="3020850"/>
            <a:ext cx="913905" cy="338554"/>
          </a:xfrm>
          <a:prstGeom prst="rect">
            <a:avLst/>
          </a:prstGeom>
          <a:solidFill>
            <a:srgbClr val="C00000"/>
          </a:solidFill>
        </p:spPr>
        <p:txBody>
          <a:bodyPr wrap="none" anchor="t">
            <a:spAutoFit/>
          </a:bodyPr>
          <a:lstStyle/>
          <a:p>
            <a:pPr lvl="0" algn="ctr">
              <a:buClr>
                <a:srgbClr val="9F5900"/>
              </a:buClr>
            </a:pPr>
            <a:r>
              <a:rPr 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TYPE-A</a:t>
            </a:r>
          </a:p>
        </p:txBody>
      </p:sp>
      <p:sp>
        <p:nvSpPr>
          <p:cNvPr id="38" name="Shape 203">
            <a:extLst>
              <a:ext uri="{FF2B5EF4-FFF2-40B4-BE49-F238E27FC236}">
                <a16:creationId xmlns:a16="http://schemas.microsoft.com/office/drawing/2014/main" id="{27A9A83E-B2DF-4072-A3CB-C5FF2B48BF7C}"/>
              </a:ext>
            </a:extLst>
          </p:cNvPr>
          <p:cNvSpPr txBox="1"/>
          <p:nvPr/>
        </p:nvSpPr>
        <p:spPr>
          <a:xfrm>
            <a:off x="428596" y="4189149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00" b="1">
                <a:solidFill>
                  <a:schemeClr val="tx1">
                    <a:lumMod val="75000"/>
                    <a:lumOff val="25000"/>
                  </a:schemeClr>
                </a:solidFill>
              </a:rPr>
              <a:t>USB 3.0</a:t>
            </a:r>
          </a:p>
        </p:txBody>
      </p:sp>
      <p:sp>
        <p:nvSpPr>
          <p:cNvPr id="43" name="Shape 204">
            <a:extLst>
              <a:ext uri="{FF2B5EF4-FFF2-40B4-BE49-F238E27FC236}">
                <a16:creationId xmlns:a16="http://schemas.microsoft.com/office/drawing/2014/main" id="{3F9BAD44-8617-457E-9F86-2A45163566CB}"/>
              </a:ext>
            </a:extLst>
          </p:cNvPr>
          <p:cNvSpPr txBox="1"/>
          <p:nvPr/>
        </p:nvSpPr>
        <p:spPr>
          <a:xfrm>
            <a:off x="1357289" y="4189149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000" b="1">
                <a:solidFill>
                  <a:srgbClr val="C00000"/>
                </a:solidFill>
              </a:rPr>
              <a:t>USB 3.1 Gen 2</a:t>
            </a:r>
          </a:p>
        </p:txBody>
      </p:sp>
    </p:spTree>
    <p:extLst>
      <p:ext uri="{BB962C8B-B14F-4D97-AF65-F5344CB8AC3E}">
        <p14:creationId xmlns:p14="http://schemas.microsoft.com/office/powerpoint/2010/main" val="1085419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圖片 44">
            <a:extLst>
              <a:ext uri="{FF2B5EF4-FFF2-40B4-BE49-F238E27FC236}">
                <a16:creationId xmlns:a16="http://schemas.microsoft.com/office/drawing/2014/main" id="{A1A8955B-BD31-4CB5-B6BC-23E60FA36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790614"/>
            <a:ext cx="10487025" cy="4681535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1C297A2-F45A-47B2-9191-2A530007B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4353812"/>
            <a:ext cx="10487025" cy="997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A5B71F8-2069-4B77-98D1-01AF7D792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732" y="98032"/>
            <a:ext cx="6601260" cy="743803"/>
          </a:xfrm>
        </p:spPr>
        <p:txBody>
          <a:bodyPr/>
          <a:lstStyle/>
          <a:p>
            <a:r>
              <a:rPr lang="en-US" altLang="zh-CN" b="0">
                <a:cs typeface="Arial"/>
              </a:rPr>
              <a:t>T</a:t>
            </a:r>
            <a:r>
              <a:rPr lang="en-US" altLang="zh-TW" b="0">
                <a:cs typeface="Arial"/>
              </a:rPr>
              <a:t>S-x77XU</a:t>
            </a:r>
            <a:r>
              <a:rPr lang="en-US" altLang="zh-TW" b="0"/>
              <a:t> Reborn</a:t>
            </a:r>
            <a:endParaRPr lang="zh-TW" altLang="en-US" b="0">
              <a:latin typeface="微軟正黑體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70D3D81-F7DB-4785-B196-C4F3C0A37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18" y="965955"/>
            <a:ext cx="3003995" cy="1950094"/>
          </a:xfrm>
          <a:prstGeom prst="rect">
            <a:avLst/>
          </a:prstGeom>
          <a:effectLst>
            <a:reflection blurRad="444500" stA="99000" endPos="65000" dist="50800" dir="5400000" sy="-100000" algn="bl" rotWithShape="0"/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A3DA4414-26C4-4295-AF4A-9ABE4311CF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25" y="935514"/>
            <a:ext cx="3191865" cy="1950094"/>
          </a:xfrm>
          <a:prstGeom prst="rect">
            <a:avLst/>
          </a:prstGeom>
          <a:effectLst>
            <a:reflection blurRad="444500" stA="99000" endPos="65000" dist="50800" dir="5400000" sy="-100000" algn="bl" rotWithShape="0"/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EE88831-2310-43BD-8E82-6CB7AF0D97EE}"/>
              </a:ext>
            </a:extLst>
          </p:cNvPr>
          <p:cNvSpPr txBox="1"/>
          <p:nvPr/>
        </p:nvSpPr>
        <p:spPr>
          <a:xfrm>
            <a:off x="2051941" y="1074329"/>
            <a:ext cx="2743200" cy="155427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Ry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ze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17</a:t>
            </a:r>
            <a:r>
              <a:rPr lang="en-US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00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CPU Cores: 8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Threads: 16</a:t>
            </a:r>
            <a:endParaRPr lang="en-US" altLang="en-US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Max Boost Clock: 3.7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Base Clock: 3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Default TDP / TDP: 65 W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526DBE-E7AA-4955-B38E-B45C33B40FCE}"/>
              </a:ext>
            </a:extLst>
          </p:cNvPr>
          <p:cNvSpPr txBox="1"/>
          <p:nvPr/>
        </p:nvSpPr>
        <p:spPr>
          <a:xfrm>
            <a:off x="5808647" y="1074329"/>
            <a:ext cx="2743200" cy="158504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Ry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ze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27</a:t>
            </a:r>
            <a:r>
              <a:rPr lang="en-US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00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CPU Cores: 8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Threads: 16</a:t>
            </a:r>
            <a:endParaRPr lang="en-US" altLang="en-US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Max Boost Clock: </a:t>
            </a:r>
            <a:r>
              <a:rPr 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4.1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Base Clock: </a:t>
            </a:r>
            <a:r>
              <a:rPr 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3.2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Default TDP / TDP: 65 W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D912367-FCB8-4FE2-9E72-F32C8A7172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69" y="2226366"/>
            <a:ext cx="1283178" cy="560952"/>
          </a:xfrm>
          <a:prstGeom prst="rect">
            <a:avLst/>
          </a:prstGeom>
          <a:effectLst>
            <a:reflection blurRad="38100" stA="99000" endPos="65000" dist="12700" dir="5400000" sy="-100000" algn="bl" rotWithShape="0"/>
          </a:effectLst>
        </p:spPr>
      </p:pic>
      <p:grpSp>
        <p:nvGrpSpPr>
          <p:cNvPr id="31" name="群組 30">
            <a:extLst>
              <a:ext uri="{FF2B5EF4-FFF2-40B4-BE49-F238E27FC236}">
                <a16:creationId xmlns:a16="http://schemas.microsoft.com/office/drawing/2014/main" id="{EF282BC6-7E37-4742-8366-0292535D4D5C}"/>
              </a:ext>
            </a:extLst>
          </p:cNvPr>
          <p:cNvGrpSpPr/>
          <p:nvPr/>
        </p:nvGrpSpPr>
        <p:grpSpPr>
          <a:xfrm rot="16200000">
            <a:off x="539954" y="1104845"/>
            <a:ext cx="1409502" cy="1425079"/>
            <a:chOff x="353180" y="1146671"/>
            <a:chExt cx="1628887" cy="1646888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55664360-BC2E-4D24-BBC4-9E75E5D7F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80" y="1146671"/>
              <a:ext cx="1628887" cy="1646888"/>
            </a:xfrm>
            <a:prstGeom prst="rect">
              <a:avLst/>
            </a:prstGeom>
          </p:spPr>
        </p:pic>
        <p:pic>
          <p:nvPicPr>
            <p:cNvPr id="30" name="圖片 14">
              <a:extLst>
                <a:ext uri="{FF2B5EF4-FFF2-40B4-BE49-F238E27FC236}">
                  <a16:creationId xmlns:a16="http://schemas.microsoft.com/office/drawing/2014/main" id="{A4A7CD27-6375-43AE-8DE5-3112B3103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905" y="1333849"/>
              <a:ext cx="1483610" cy="1315467"/>
            </a:xfrm>
            <a:prstGeom prst="rect">
              <a:avLst/>
            </a:prstGeom>
          </p:spPr>
        </p:pic>
      </p:grpSp>
      <p:pic>
        <p:nvPicPr>
          <p:cNvPr id="34" name="圖片 33">
            <a:extLst>
              <a:ext uri="{FF2B5EF4-FFF2-40B4-BE49-F238E27FC236}">
                <a16:creationId xmlns:a16="http://schemas.microsoft.com/office/drawing/2014/main" id="{B9D4D396-F584-48E9-9220-ED39272EF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18" y="3079606"/>
            <a:ext cx="3003995" cy="195009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D6D34FDB-A2CA-486D-B9D3-4EC403C39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25" y="3049165"/>
            <a:ext cx="3191865" cy="1950094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BF6014EF-57BF-4150-BEC8-0AC5A5A4320A}"/>
              </a:ext>
            </a:extLst>
          </p:cNvPr>
          <p:cNvSpPr txBox="1"/>
          <p:nvPr/>
        </p:nvSpPr>
        <p:spPr>
          <a:xfrm>
            <a:off x="2051941" y="3187980"/>
            <a:ext cx="2743200" cy="155427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Ry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ze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1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6</a:t>
            </a:r>
            <a:r>
              <a:rPr lang="en-US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00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CPU Cores: 6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Threads: 12</a:t>
            </a:r>
            <a:endParaRPr lang="en-US" altLang="en-US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Max Boost Clock: 3.6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Base Clock: 3.2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Default TDP / TDP: 65 W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F3330858-4101-4237-AC36-85A37427CB1F}"/>
              </a:ext>
            </a:extLst>
          </p:cNvPr>
          <p:cNvSpPr txBox="1"/>
          <p:nvPr/>
        </p:nvSpPr>
        <p:spPr>
          <a:xfrm>
            <a:off x="5808647" y="3187980"/>
            <a:ext cx="2743200" cy="158504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Ry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ze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</a:t>
            </a:r>
            <a:r>
              <a:rPr lang="zh-TW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2</a:t>
            </a:r>
            <a:r>
              <a:rPr lang="en-US" altLang="zh-TW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6</a:t>
            </a:r>
            <a:r>
              <a:rPr lang="en-US" altLang="en-US" sz="20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00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CPU Cores: 6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# of Threads: 12</a:t>
            </a:r>
            <a:endParaRPr lang="en-US" altLang="en-US" sz="13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Max Boost Clock: </a:t>
            </a:r>
            <a:r>
              <a:rPr 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3.9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Base Clock: </a:t>
            </a:r>
            <a:r>
              <a:rPr lang="en-US" sz="14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3.4 GHz</a:t>
            </a:r>
          </a:p>
          <a:p>
            <a:pPr marL="180975" indent="-180975">
              <a:buFont typeface="Arial"/>
              <a:buChar char="•"/>
            </a:pPr>
            <a:r>
              <a:rPr lang="en-US" sz="1300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Default TDP / TDP: 65 W</a:t>
            </a: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C029F7A4-6718-42CA-AB92-37CFDC61D104}"/>
              </a:ext>
            </a:extLst>
          </p:cNvPr>
          <p:cNvGrpSpPr/>
          <p:nvPr/>
        </p:nvGrpSpPr>
        <p:grpSpPr>
          <a:xfrm rot="16200000">
            <a:off x="539954" y="3218496"/>
            <a:ext cx="1409502" cy="1425079"/>
            <a:chOff x="353180" y="1146671"/>
            <a:chExt cx="1628887" cy="1646888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CA64A693-C2AB-4CD0-BBE9-80E8C7BBE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80" y="1146671"/>
              <a:ext cx="1628887" cy="1646888"/>
            </a:xfrm>
            <a:prstGeom prst="rect">
              <a:avLst/>
            </a:prstGeom>
          </p:spPr>
        </p:pic>
        <p:pic>
          <p:nvPicPr>
            <p:cNvPr id="41" name="圖片 14">
              <a:extLst>
                <a:ext uri="{FF2B5EF4-FFF2-40B4-BE49-F238E27FC236}">
                  <a16:creationId xmlns:a16="http://schemas.microsoft.com/office/drawing/2014/main" id="{73318004-2E0B-4674-A419-E61C47DBC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905" y="1333849"/>
              <a:ext cx="1483610" cy="1315467"/>
            </a:xfrm>
            <a:prstGeom prst="rect">
              <a:avLst/>
            </a:prstGeom>
          </p:spPr>
        </p:pic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9732EFE1-566F-4449-B2D0-B0B31BAAB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69" y="4377798"/>
            <a:ext cx="1283178" cy="560952"/>
          </a:xfrm>
          <a:prstGeom prst="rect">
            <a:avLst/>
          </a:prstGeom>
          <a:effectLst>
            <a:reflection blurRad="38100" stA="99000" endPos="6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79963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E105458B-F78B-4879-B5B2-2FAC6328FA78}"/>
              </a:ext>
            </a:extLst>
          </p:cNvPr>
          <p:cNvGrpSpPr/>
          <p:nvPr/>
        </p:nvGrpSpPr>
        <p:grpSpPr>
          <a:xfrm>
            <a:off x="320686" y="861713"/>
            <a:ext cx="8519606" cy="3612506"/>
            <a:chOff x="4685180" y="861713"/>
            <a:chExt cx="4078027" cy="361250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42A039E-9F0C-46A7-A815-3DFFE59C9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3875" y="861713"/>
              <a:ext cx="119332" cy="3612506"/>
            </a:xfrm>
            <a:prstGeom prst="rect">
              <a:avLst/>
            </a:prstGeom>
          </p:spPr>
        </p:pic>
        <p:sp>
          <p:nvSpPr>
            <p:cNvPr id="26" name="圓角矩形 9">
              <a:extLst>
                <a:ext uri="{FF2B5EF4-FFF2-40B4-BE49-F238E27FC236}">
                  <a16:creationId xmlns:a16="http://schemas.microsoft.com/office/drawing/2014/main" id="{233D2BA5-F0FE-4436-8DB0-8F4330776A6A}"/>
                </a:ext>
              </a:extLst>
            </p:cNvPr>
            <p:cNvSpPr/>
            <p:nvPr/>
          </p:nvSpPr>
          <p:spPr>
            <a:xfrm>
              <a:off x="4685180" y="1071552"/>
              <a:ext cx="4033423" cy="3402666"/>
            </a:xfrm>
            <a:prstGeom prst="roundRect">
              <a:avLst>
                <a:gd name="adj" fmla="val 4674"/>
              </a:avLst>
            </a:prstGeom>
            <a:gradFill>
              <a:gsLst>
                <a:gs pos="0">
                  <a:schemeClr val="tx1"/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0433" y="114366"/>
            <a:ext cx="6601260" cy="743803"/>
          </a:xfrm>
        </p:spPr>
        <p:txBody>
          <a:bodyPr>
            <a:noAutofit/>
          </a:bodyPr>
          <a:lstStyle/>
          <a:p>
            <a:pPr fontAlgn="base"/>
            <a:r>
              <a:rPr lang="en-US" altLang="zh-Hant" sz="3200" b="0"/>
              <a:t>Super high capacity surveillance</a:t>
            </a:r>
            <a:endParaRPr lang="zh-TW" altLang="en-US" sz="3200" b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sp>
        <p:nvSpPr>
          <p:cNvPr id="21" name="圓角矩形 20"/>
          <p:cNvSpPr/>
          <p:nvPr/>
        </p:nvSpPr>
        <p:spPr>
          <a:xfrm>
            <a:off x="500036" y="1219799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678117"/>
            <a:ext cx="3159866" cy="2064953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3214678" y="1219800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圖片 5" descr="new-25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291220"/>
            <a:ext cx="642934" cy="64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522" y="2493738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644335"/>
            <a:ext cx="1213273" cy="1213431"/>
          </a:xfrm>
          <a:prstGeom prst="rect">
            <a:avLst/>
          </a:prstGeom>
        </p:spPr>
      </p:pic>
      <p:sp>
        <p:nvSpPr>
          <p:cNvPr id="27" name="圓角矩形 26"/>
          <p:cNvSpPr/>
          <p:nvPr/>
        </p:nvSpPr>
        <p:spPr>
          <a:xfrm>
            <a:off x="5929322" y="1219800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993874"/>
            <a:ext cx="642942" cy="642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993874"/>
            <a:ext cx="642942" cy="642942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918" y="3571882"/>
            <a:ext cx="1900230" cy="118785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95E525-7492-4561-A798-C9344EE64C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3" y="988172"/>
            <a:ext cx="654347" cy="654347"/>
          </a:xfrm>
          <a:prstGeom prst="rect">
            <a:avLst/>
          </a:prstGeom>
        </p:spPr>
      </p:pic>
      <p:pic>
        <p:nvPicPr>
          <p:cNvPr id="29" name="圖片 28" descr="TS-1677XU_Front.png">
            <a:extLst>
              <a:ext uri="{FF2B5EF4-FFF2-40B4-BE49-F238E27FC236}">
                <a16:creationId xmlns:a16="http://schemas.microsoft.com/office/drawing/2014/main" id="{366C9735-833A-4FB0-98B4-CCDDA80EB3A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9389" b="16657"/>
          <a:stretch/>
        </p:blipFill>
        <p:spPr>
          <a:xfrm>
            <a:off x="5844147" y="3550055"/>
            <a:ext cx="3603906" cy="1215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2000" endPos="33000" dir="5400000" sy="-100000" algn="bl" rotWithShape="0"/>
          </a:effectLst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3C573E1D-019E-4463-9A52-4CC6FD7DC38C}"/>
              </a:ext>
            </a:extLst>
          </p:cNvPr>
          <p:cNvSpPr/>
          <p:nvPr/>
        </p:nvSpPr>
        <p:spPr>
          <a:xfrm>
            <a:off x="642910" y="1675724"/>
            <a:ext cx="2357454" cy="738656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Surveillance Station 5.1</a:t>
            </a:r>
            <a:endParaRPr lang="en-US" altLang="zh-TW" sz="1500" b="1">
              <a:solidFill>
                <a:srgbClr val="0070C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 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</a:t>
            </a:r>
            <a:r>
              <a:rPr 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: 80</a:t>
            </a:r>
            <a:r>
              <a:rPr lang="en-US" sz="1200" b="1">
                <a:solidFill>
                  <a:srgbClr val="262626"/>
                </a:solidFill>
                <a:latin typeface="Arial" pitchFamily="34" charset="0"/>
                <a:ea typeface="Microsoft JhengHei"/>
                <a:cs typeface="Arial" pitchFamily="34" charset="0"/>
              </a:rPr>
              <a:t> CH</a:t>
            </a:r>
            <a:r>
              <a:rPr lang="zh-TW" altLang="en-US" sz="1200" b="1"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latin typeface="Arial" pitchFamily="34" charset="0"/>
                <a:ea typeface="Microsoft JhengHei" charset="-120"/>
                <a:cs typeface="Arial" pitchFamily="34" charset="0"/>
              </a:rPr>
              <a:t>(optional license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)</a:t>
            </a:r>
            <a:endParaRPr 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D5340E67-C5F7-4F90-9EDC-8DE4479DAE73}"/>
              </a:ext>
            </a:extLst>
          </p:cNvPr>
          <p:cNvSpPr/>
          <p:nvPr/>
        </p:nvSpPr>
        <p:spPr>
          <a:xfrm>
            <a:off x="3286116" y="1675724"/>
            <a:ext cx="2337670" cy="923322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QVR Pro</a:t>
            </a: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Default: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 </a:t>
            </a:r>
            <a:r>
              <a:rPr lang="en-US" sz="1500" b="1">
                <a:solidFill>
                  <a:srgbClr val="C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8 free channels</a:t>
            </a:r>
            <a:endParaRPr lang="zh-TW" altLang="en-US" sz="1500" b="1">
              <a:solidFill>
                <a:srgbClr val="C0000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r>
              <a:rPr lang="en-US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Max: 128 CH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/>
                <a:cs typeface="Arial" pitchFamily="34" charset="0"/>
              </a:rPr>
              <a:t> 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(optional license)</a:t>
            </a:r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  <a:p>
            <a:endParaRPr lang="en-US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30" name="Rectangle 15">
            <a:extLst>
              <a:ext uri="{FF2B5EF4-FFF2-40B4-BE49-F238E27FC236}">
                <a16:creationId xmlns:a16="http://schemas.microsoft.com/office/drawing/2014/main" id="{7DC273E4-E4CA-413F-B6DE-1CB4DCE99EB3}"/>
              </a:ext>
            </a:extLst>
          </p:cNvPr>
          <p:cNvSpPr/>
          <p:nvPr/>
        </p:nvSpPr>
        <p:spPr>
          <a:xfrm>
            <a:off x="6000760" y="1675724"/>
            <a:ext cx="2668984" cy="877155"/>
          </a:xfrm>
          <a:prstGeom prst="rect">
            <a:avLst/>
          </a:prstGeom>
        </p:spPr>
        <p:txBody>
          <a:bodyPr wrap="square" lIns="91431" tIns="45716" rIns="91431" bIns="45716" anchor="t">
            <a:spAutoFit/>
          </a:bodyPr>
          <a:lstStyle/>
          <a:p>
            <a:r>
              <a:rPr lang="en-US" sz="1500" b="1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QUSBCam2</a:t>
            </a:r>
          </a:p>
          <a:p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Up to 1080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p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USB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W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e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bcam</a:t>
            </a:r>
            <a:r>
              <a:rPr lang="zh-TW" altLang="en-US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 </a:t>
            </a:r>
            <a:r>
              <a:rPr lang="en-US" altLang="zh-TW" sz="12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recordi</a:t>
            </a:r>
            <a:r>
              <a: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新細明體"/>
                <a:cs typeface="Arial" pitchFamily="34" charset="0"/>
              </a:rPr>
              <a:t>ng</a:t>
            </a:r>
            <a:endParaRPr lang="zh-TW">
              <a:latin typeface="Arial" pitchFamily="34" charset="0"/>
              <a:cs typeface="Arial" pitchFamily="34" charset="0"/>
            </a:endParaRPr>
          </a:p>
          <a:p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新細明體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569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0AE4402-AEF8-4371-AF6D-A8754F66A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97" y="2665480"/>
            <a:ext cx="9823010" cy="61665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F3B86D3-3A70-4280-954E-BEC0761A1C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5" y="1092425"/>
            <a:ext cx="8965364" cy="1878244"/>
          </a:xfrm>
          <a:prstGeom prst="rect">
            <a:avLst/>
          </a:prstGeom>
        </p:spPr>
      </p:pic>
      <p:sp>
        <p:nvSpPr>
          <p:cNvPr id="26" name="圓角矩形 10">
            <a:extLst>
              <a:ext uri="{FF2B5EF4-FFF2-40B4-BE49-F238E27FC236}">
                <a16:creationId xmlns:a16="http://schemas.microsoft.com/office/drawing/2014/main" id="{FE473D64-8EE6-47AD-B1D7-F992FE0306BB}"/>
              </a:ext>
            </a:extLst>
          </p:cNvPr>
          <p:cNvSpPr/>
          <p:nvPr/>
        </p:nvSpPr>
        <p:spPr>
          <a:xfrm>
            <a:off x="762441" y="1403890"/>
            <a:ext cx="7719642" cy="1310511"/>
          </a:xfrm>
          <a:prstGeom prst="roundRect">
            <a:avLst>
              <a:gd name="adj" fmla="val 6304"/>
            </a:avLst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</a:ln>
          <a:effectLst>
            <a:glow rad="152400">
              <a:schemeClr val="bg1">
                <a:alpha val="5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69003F-3FEB-4566-8A7C-543CD22A0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025" y="117066"/>
            <a:ext cx="8082514" cy="743803"/>
          </a:xfrm>
        </p:spPr>
        <p:txBody>
          <a:bodyPr>
            <a:normAutofit/>
          </a:bodyPr>
          <a:lstStyle/>
          <a:p>
            <a:r>
              <a:rPr lang="en-US" altLang="zh-TW" sz="3200" b="0">
                <a:cs typeface="Arial" panose="020B0604020202020204" pitchFamily="34" charset="0"/>
              </a:rPr>
              <a:t>10GbE </a:t>
            </a:r>
            <a:r>
              <a:rPr lang="en-US" altLang="zh-TW" sz="3200" b="0" err="1">
                <a:cs typeface="Arial" panose="020B0604020202020204" pitchFamily="34" charset="0"/>
              </a:rPr>
              <a:t>SmartNIC</a:t>
            </a:r>
            <a:r>
              <a:rPr lang="en-US" altLang="zh-TW" sz="3200" b="0">
                <a:cs typeface="Arial" panose="020B0604020202020204" pitchFamily="34" charset="0"/>
              </a:rPr>
              <a:t> with offload function</a:t>
            </a:r>
            <a:endParaRPr lang="zh-TW" sz="3200" b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6F65FB5-9903-4532-A9C0-E8D974512368}"/>
              </a:ext>
            </a:extLst>
          </p:cNvPr>
          <p:cNvGrpSpPr/>
          <p:nvPr/>
        </p:nvGrpSpPr>
        <p:grpSpPr>
          <a:xfrm>
            <a:off x="1154305" y="1637062"/>
            <a:ext cx="6933954" cy="783932"/>
            <a:chOff x="502270" y="1453687"/>
            <a:chExt cx="7040392" cy="795966"/>
          </a:xfrm>
        </p:grpSpPr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10A3751F-F87D-4299-A6ED-5390EAD46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6851" b="10546"/>
            <a:stretch/>
          </p:blipFill>
          <p:spPr>
            <a:xfrm>
              <a:off x="5114720" y="1453687"/>
              <a:ext cx="2427942" cy="7959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3448DC4F-D38A-46B9-B29F-A3276CFA6C53}"/>
                </a:ext>
              </a:extLst>
            </p:cNvPr>
            <p:cNvGrpSpPr/>
            <p:nvPr/>
          </p:nvGrpSpPr>
          <p:grpSpPr>
            <a:xfrm>
              <a:off x="3995936" y="1476557"/>
              <a:ext cx="812316" cy="738468"/>
              <a:chOff x="3707904" y="1491630"/>
              <a:chExt cx="792089" cy="720080"/>
            </a:xfrm>
          </p:grpSpPr>
          <p:cxnSp>
            <p:nvCxnSpPr>
              <p:cNvPr id="4" name="直線接點 3">
                <a:extLst>
                  <a:ext uri="{FF2B5EF4-FFF2-40B4-BE49-F238E27FC236}">
                    <a16:creationId xmlns:a16="http://schemas.microsoft.com/office/drawing/2014/main" id="{6C8FA792-4C54-40F6-9A9F-E1B8BD777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7904" y="1491630"/>
                <a:ext cx="792088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直線接點 5">
                <a:extLst>
                  <a:ext uri="{FF2B5EF4-FFF2-40B4-BE49-F238E27FC236}">
                    <a16:creationId xmlns:a16="http://schemas.microsoft.com/office/drawing/2014/main" id="{D512B100-3BAE-42FE-9090-636F37BE68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7904" y="1491630"/>
                <a:ext cx="792089" cy="7200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99EE0C2-B13C-4045-A11E-3CECECF35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0" y="1574142"/>
              <a:ext cx="3265026" cy="555056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B6A1A735-39E5-4EF9-A617-8958B3683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42" y="2516532"/>
            <a:ext cx="2938948" cy="22609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E2C0CC68-A5C8-4747-9BA3-03149490911E}"/>
              </a:ext>
            </a:extLst>
          </p:cNvPr>
          <p:cNvSpPr txBox="1"/>
          <p:nvPr/>
        </p:nvSpPr>
        <p:spPr>
          <a:xfrm>
            <a:off x="762441" y="3205620"/>
            <a:ext cx="4392744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400" b="1" dirty="0">
                <a:latin typeface="Arial "/>
                <a:ea typeface="微軟正黑體"/>
                <a:cs typeface="Arial" pitchFamily="34" charset="0"/>
              </a:rPr>
              <a:t>Buit-in Mellanox ConnectX</a:t>
            </a:r>
            <a:r>
              <a:rPr lang="en-US" altLang="zh-TW" sz="2400" b="1" dirty="0">
                <a:latin typeface="Arial "/>
                <a:ea typeface="微軟正黑體"/>
                <a:cs typeface="Arial" pitchFamily="34" charset="0"/>
              </a:rPr>
              <a:t>-</a:t>
            </a:r>
            <a:r>
              <a:rPr lang="zh-TW" altLang="en-US" sz="2400" b="1" dirty="0">
                <a:latin typeface="Arial "/>
                <a:ea typeface="微軟正黑體"/>
                <a:cs typeface="Arial" pitchFamily="34" charset="0"/>
              </a:rPr>
              <a:t>4 Lx</a:t>
            </a:r>
            <a:r>
              <a:rPr lang="en-US" altLang="zh-TW" sz="2400" b="1" dirty="0">
                <a:latin typeface="Arial "/>
                <a:ea typeface="微軟正黑體" pitchFamily="34" charset="-120"/>
                <a:cs typeface="Arial" pitchFamily="34" charset="0"/>
              </a:rPr>
              <a:t> </a:t>
            </a:r>
            <a:r>
              <a:rPr lang="zh-TW" altLang="en-US" sz="2400" b="1" dirty="0">
                <a:latin typeface="Arial "/>
                <a:ea typeface="微軟正黑體"/>
                <a:cs typeface="Arial" pitchFamily="34" charset="0"/>
              </a:rPr>
              <a:t>10GbE </a:t>
            </a:r>
            <a:r>
              <a:rPr lang="en-US" altLang="zh-TW" sz="2400" b="1" dirty="0">
                <a:latin typeface="Arial "/>
                <a:ea typeface="微軟正黑體"/>
                <a:cs typeface="Arial" pitchFamily="34" charset="0"/>
              </a:rPr>
              <a:t>S</a:t>
            </a:r>
            <a:r>
              <a:rPr lang="zh-TW" altLang="en-US" sz="2400" b="1" dirty="0">
                <a:latin typeface="Arial "/>
                <a:ea typeface="微軟正黑體"/>
                <a:cs typeface="Arial" pitchFamily="34" charset="0"/>
              </a:rPr>
              <a:t>martNIC</a:t>
            </a:r>
          </a:p>
          <a:p>
            <a:pPr marL="266700" indent="-266700">
              <a:buSzPct val="80000"/>
              <a:buFont typeface="Wingdings" panose="05000000000000000000" pitchFamily="2" charset="2"/>
              <a:buChar char="l"/>
            </a:pPr>
            <a:r>
              <a:rPr lang="zh-TW" altLang="en-US" sz="2400" b="1" dirty="0">
                <a:latin typeface="Arial "/>
                <a:ea typeface="微軟正黑體" pitchFamily="34" charset="-120"/>
                <a:cs typeface="Arial" pitchFamily="34" charset="0"/>
              </a:rPr>
              <a:t>Support</a:t>
            </a:r>
            <a:r>
              <a:rPr lang="en-US" altLang="zh-TW" sz="2400" b="1" dirty="0">
                <a:latin typeface="Arial "/>
                <a:ea typeface="微軟正黑體" pitchFamily="34" charset="-120"/>
                <a:cs typeface="Arial" pitchFamily="34" charset="0"/>
              </a:rPr>
              <a:t>s</a:t>
            </a:r>
            <a:r>
              <a:rPr lang="zh-TW" altLang="en-US" sz="2400" b="1" dirty="0">
                <a:latin typeface="Arial "/>
                <a:ea typeface="微軟正黑體" pitchFamily="34" charset="-120"/>
                <a:cs typeface="Arial" pitchFamily="34" charset="0"/>
              </a:rPr>
              <a:t> iSER</a:t>
            </a:r>
          </a:p>
          <a:p>
            <a:endParaRPr lang="zh-TW" altLang="en-US" sz="2400" dirty="0"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3339424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D5BBBD-ADC5-43E1-9250-2EB86E26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685" y="117066"/>
            <a:ext cx="7312718" cy="743803"/>
          </a:xfrm>
        </p:spPr>
        <p:txBody>
          <a:bodyPr>
            <a:normAutofit/>
          </a:bodyPr>
          <a:lstStyle/>
          <a:p>
            <a:r>
              <a:rPr lang="en-US" altLang="zh-TW" sz="3200" b="0">
                <a:cs typeface="Arial" panose="020B0604020202020204" pitchFamily="34" charset="0"/>
              </a:rPr>
              <a:t>Offload tasks from CPU with </a:t>
            </a:r>
            <a:r>
              <a:rPr lang="en-US" altLang="zh-TW" sz="3200" b="0" err="1">
                <a:cs typeface="Arial" panose="020B0604020202020204" pitchFamily="34" charset="0"/>
              </a:rPr>
              <a:t>iSER</a:t>
            </a:r>
            <a:endParaRPr lang="zh-TW" altLang="en-US" sz="3200" b="0"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BA389AC-0E76-4AD2-83CE-0D8D56F5553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35632" y="887922"/>
            <a:ext cx="8497888" cy="46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000">
                <a:cs typeface="Arial" panose="020B0604020202020204" pitchFamily="34" charset="0"/>
              </a:rPr>
              <a:t>iSER (iSCSI Extension for RDMA)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DDF647D2-3CCF-44BB-AD5A-2635496583F9}"/>
              </a:ext>
            </a:extLst>
          </p:cNvPr>
          <p:cNvGrpSpPr/>
          <p:nvPr/>
        </p:nvGrpSpPr>
        <p:grpSpPr>
          <a:xfrm>
            <a:off x="547563" y="1276539"/>
            <a:ext cx="7998194" cy="3823785"/>
            <a:chOff x="447974" y="1155651"/>
            <a:chExt cx="8251057" cy="3944674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4658FE5-6366-4B2A-A0AF-01CC5F0EA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974" y="1163025"/>
              <a:ext cx="8251057" cy="3937300"/>
            </a:xfrm>
            <a:prstGeom prst="rect">
              <a:avLst/>
            </a:prstGeom>
          </p:spPr>
        </p:pic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ED5C3A69-86F4-41B4-9DF0-987A1B39C9E2}"/>
                </a:ext>
              </a:extLst>
            </p:cNvPr>
            <p:cNvSpPr txBox="1"/>
            <p:nvPr/>
          </p:nvSpPr>
          <p:spPr>
            <a:xfrm>
              <a:off x="644629" y="2085719"/>
              <a:ext cx="10529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Memory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839A280-1A65-4BA2-96E3-EAA20A01B57D}"/>
                </a:ext>
              </a:extLst>
            </p:cNvPr>
            <p:cNvSpPr txBox="1"/>
            <p:nvPr/>
          </p:nvSpPr>
          <p:spPr>
            <a:xfrm>
              <a:off x="1799055" y="1975010"/>
              <a:ext cx="136365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Socket Layer and Network Drivers</a:t>
              </a:r>
              <a:endParaRPr lang="zh-TW" alt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50A8F87B-84BB-4C6F-B99E-E9B36360BB70}"/>
                </a:ext>
              </a:extLst>
            </p:cNvPr>
            <p:cNvSpPr txBox="1"/>
            <p:nvPr/>
          </p:nvSpPr>
          <p:spPr>
            <a:xfrm>
              <a:off x="3271585" y="2085719"/>
              <a:ext cx="10533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Ethernet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F7DDD98F-07E8-487E-83F4-0072321243B9}"/>
                </a:ext>
              </a:extLst>
            </p:cNvPr>
            <p:cNvSpPr txBox="1"/>
            <p:nvPr/>
          </p:nvSpPr>
          <p:spPr>
            <a:xfrm>
              <a:off x="3660607" y="1155651"/>
              <a:ext cx="1825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Without </a:t>
              </a:r>
              <a:r>
                <a:rPr lang="en-US" altLang="zh-TW" sz="15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iSER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D27AA6AD-757F-48FA-A8AF-C2239E227867}"/>
                </a:ext>
              </a:extLst>
            </p:cNvPr>
            <p:cNvSpPr txBox="1"/>
            <p:nvPr/>
          </p:nvSpPr>
          <p:spPr>
            <a:xfrm>
              <a:off x="4809527" y="2085719"/>
              <a:ext cx="10583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Ethernet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111FE6DD-3D19-425C-8D5D-AC1554CAA404}"/>
                </a:ext>
              </a:extLst>
            </p:cNvPr>
            <p:cNvSpPr txBox="1"/>
            <p:nvPr/>
          </p:nvSpPr>
          <p:spPr>
            <a:xfrm>
              <a:off x="5976270" y="1975010"/>
              <a:ext cx="134396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Socket Layer and Network Drivers</a:t>
              </a:r>
              <a:endParaRPr lang="zh-TW" alt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2D3F1CA-9D71-44D3-A218-E42B97EE2DE8}"/>
                </a:ext>
              </a:extLst>
            </p:cNvPr>
            <p:cNvSpPr txBox="1"/>
            <p:nvPr/>
          </p:nvSpPr>
          <p:spPr>
            <a:xfrm>
              <a:off x="7428207" y="2085719"/>
              <a:ext cx="1064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Memory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A309B7C-53CC-46A5-BE85-321F265B941C}"/>
                </a:ext>
              </a:extLst>
            </p:cNvPr>
            <p:cNvSpPr txBox="1"/>
            <p:nvPr/>
          </p:nvSpPr>
          <p:spPr>
            <a:xfrm>
              <a:off x="3705084" y="3186792"/>
              <a:ext cx="174847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With </a:t>
              </a:r>
              <a:r>
                <a:rPr lang="en-US" altLang="zh-TW" sz="15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iSER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3A91E2B5-67AA-46DD-AEA5-A75B3486364E}"/>
                </a:ext>
              </a:extLst>
            </p:cNvPr>
            <p:cNvSpPr txBox="1"/>
            <p:nvPr/>
          </p:nvSpPr>
          <p:spPr>
            <a:xfrm>
              <a:off x="640527" y="4100299"/>
              <a:ext cx="105292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Memory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A087783B-7BF8-4F65-A2E4-5282E1B91FDF}"/>
                </a:ext>
              </a:extLst>
            </p:cNvPr>
            <p:cNvSpPr txBox="1"/>
            <p:nvPr/>
          </p:nvSpPr>
          <p:spPr>
            <a:xfrm>
              <a:off x="1806429" y="3695958"/>
              <a:ext cx="1363655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Socket Layer and Network Drivers</a:t>
              </a:r>
              <a:endParaRPr lang="zh-TW" alt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61D0B21-D643-4D25-94D9-8906D9277B7C}"/>
                </a:ext>
              </a:extLst>
            </p:cNvPr>
            <p:cNvSpPr txBox="1"/>
            <p:nvPr/>
          </p:nvSpPr>
          <p:spPr>
            <a:xfrm>
              <a:off x="3264211" y="4100299"/>
              <a:ext cx="10533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Ethernet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C583BDAD-C0F2-44C5-9A08-C71F4E124776}"/>
                </a:ext>
              </a:extLst>
            </p:cNvPr>
            <p:cNvSpPr txBox="1"/>
            <p:nvPr/>
          </p:nvSpPr>
          <p:spPr>
            <a:xfrm>
              <a:off x="4809527" y="4100299"/>
              <a:ext cx="105835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Ethernet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61EBCE6E-244F-44A0-9F9F-59CADE18E30A}"/>
                </a:ext>
              </a:extLst>
            </p:cNvPr>
            <p:cNvSpPr txBox="1"/>
            <p:nvPr/>
          </p:nvSpPr>
          <p:spPr>
            <a:xfrm>
              <a:off x="5976270" y="3695958"/>
              <a:ext cx="134396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3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Socket Layer and Network Drivers</a:t>
              </a:r>
              <a:endParaRPr lang="zh-TW" alt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82C69072-8D4D-4209-8D42-C1FBFE2393CE}"/>
                </a:ext>
              </a:extLst>
            </p:cNvPr>
            <p:cNvSpPr txBox="1"/>
            <p:nvPr/>
          </p:nvSpPr>
          <p:spPr>
            <a:xfrm>
              <a:off x="7420833" y="4100299"/>
              <a:ext cx="10641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Memory</a:t>
              </a:r>
              <a:endParaRPr lang="zh-TW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905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643438" y="1174193"/>
            <a:ext cx="4143404" cy="3071834"/>
          </a:xfrm>
          <a:prstGeom prst="roundRect">
            <a:avLst>
              <a:gd name="adj" fmla="val 4083"/>
            </a:avLst>
          </a:prstGeom>
          <a:gradFill>
            <a:gsLst>
              <a:gs pos="0">
                <a:srgbClr val="FFFF00"/>
              </a:gs>
              <a:gs pos="50000">
                <a:srgbClr val="FFFF00">
                  <a:alpha val="44000"/>
                </a:srgbClr>
              </a:gs>
              <a:gs pos="100000">
                <a:srgbClr val="FFCB25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1642819" y="105313"/>
            <a:ext cx="7594051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b="0">
                <a:solidFill>
                  <a:srgbClr val="FFFFFF"/>
                </a:solidFill>
                <a:cs typeface="Arial"/>
                <a:sym typeface="Arial"/>
              </a:rPr>
              <a:t>Comes with two 10GbE Ports</a:t>
            </a:r>
            <a:endParaRPr lang="en-US" b="0">
              <a:latin typeface="Microsoft JhengHei"/>
              <a:ea typeface="Microsoft JhengHe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643438" y="1360341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x 2 (Sequential)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844956" y="2542228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1</a:t>
            </a:r>
            <a:r>
              <a:rPr lang="en-US" altLang="zh-TW" sz="1400"/>
              <a:t>2</a:t>
            </a:r>
            <a:r>
              <a:rPr lang="en-US" sz="1400"/>
              <a:t>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446511" y="2227904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888571" y="3024434"/>
            <a:ext cx="514323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600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446511" y="271011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446511" y="3192318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901382" y="3531647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446511" y="3674523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875134" y="2443353"/>
            <a:ext cx="571500" cy="123103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018159" y="2443353"/>
            <a:ext cx="571500" cy="123106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584315" y="2449935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>
                <a:solidFill>
                  <a:schemeClr val="lt1"/>
                </a:solidFill>
              </a:rPr>
              <a:t>1561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732393" y="2448914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>
                <a:solidFill>
                  <a:schemeClr val="lt1"/>
                </a:solidFill>
              </a:rPr>
              <a:t>1</a:t>
            </a:r>
            <a:r>
              <a:rPr lang="en-US" altLang="zh-TW" sz="1200" b="1">
                <a:solidFill>
                  <a:schemeClr val="lt1"/>
                </a:solidFill>
              </a:rPr>
              <a:t>560</a:t>
            </a:r>
            <a:endParaRPr lang="en-US" sz="1200" b="1">
              <a:solidFill>
                <a:schemeClr val="lt1"/>
              </a:solidFill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4829984" y="2075731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1800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488662" y="2303466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>
                <a:solidFill>
                  <a:schemeClr val="tx1">
                    <a:lumMod val="65000"/>
                    <a:lumOff val="35000"/>
                  </a:schemeClr>
                </a:solidFill>
              </a:rPr>
              <a:t>Tested in QNAP Labs. Figures may vary by environments.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1">
                <a:solidFill>
                  <a:schemeClr val="tx1">
                    <a:lumMod val="65000"/>
                    <a:lumOff val="35000"/>
                  </a:schemeClr>
                </a:solidFill>
              </a:rPr>
              <a:t>Test environment</a:t>
            </a:r>
            <a:r>
              <a:rPr lang="en-US" sz="8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br>
              <a:rPr lang="en-US" sz="8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NAS: TS-1677XU-1700-16G with QTS 4.3.4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ct val="25000"/>
              <a:buFont typeface="Arial"/>
              <a:buNone/>
            </a:pPr>
            <a:r>
              <a:rPr lang="en-US" sz="800" b="0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Volume type: RAID 5; 16 x Intel S3500 240GB SSDs (SSDSC2BB240G4) 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F342BC2E-27F4-406F-A425-687AF9927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715" b="27496"/>
          <a:stretch/>
        </p:blipFill>
        <p:spPr>
          <a:xfrm>
            <a:off x="-169337" y="2966344"/>
            <a:ext cx="5182128" cy="1386107"/>
          </a:xfrm>
          <a:prstGeom prst="rect">
            <a:avLst/>
          </a:prstGeom>
          <a:effectLst>
            <a:outerShdw blurRad="50800" dir="8100000" algn="tr" rotWithShape="0">
              <a:prstClr val="black">
                <a:alpha val="40000"/>
              </a:prstClr>
            </a:outerShdw>
            <a:reflection blurRad="25400" stA="29000" endPos="30000" dir="5400000" sy="-100000" algn="bl" rotWithShape="0"/>
          </a:effectLst>
        </p:spPr>
      </p:pic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97592" y="3867984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  <p:sp>
        <p:nvSpPr>
          <p:cNvPr id="22" name="Shape 203">
            <a:extLst>
              <a:ext uri="{FF2B5EF4-FFF2-40B4-BE49-F238E27FC236}">
                <a16:creationId xmlns:a16="http://schemas.microsoft.com/office/drawing/2014/main" id="{B3CE3F4E-A93D-4953-8C4F-B19D5CEFFFE8}"/>
              </a:ext>
            </a:extLst>
          </p:cNvPr>
          <p:cNvSpPr txBox="1"/>
          <p:nvPr/>
        </p:nvSpPr>
        <p:spPr>
          <a:xfrm>
            <a:off x="5584315" y="3745961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400" b="1"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Read</a:t>
            </a:r>
          </a:p>
        </p:txBody>
      </p:sp>
      <p:sp>
        <p:nvSpPr>
          <p:cNvPr id="23" name="Shape 204">
            <a:extLst>
              <a:ext uri="{FF2B5EF4-FFF2-40B4-BE49-F238E27FC236}">
                <a16:creationId xmlns:a16="http://schemas.microsoft.com/office/drawing/2014/main" id="{6B515AE1-0D2E-4815-8E95-983B1DFCE064}"/>
              </a:ext>
            </a:extLst>
          </p:cNvPr>
          <p:cNvSpPr txBox="1"/>
          <p:nvPr/>
        </p:nvSpPr>
        <p:spPr>
          <a:xfrm>
            <a:off x="6739708" y="3745961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400" b="1">
                <a:latin typeface="Arial" pitchFamily="34" charset="0"/>
                <a:ea typeface="微軟正黑體" panose="020B0604030504040204" pitchFamily="34" charset="-120"/>
                <a:cs typeface="Arial" pitchFamily="34" charset="0"/>
              </a:rPr>
              <a:t>Write</a:t>
            </a:r>
          </a:p>
        </p:txBody>
      </p:sp>
    </p:spTree>
    <p:extLst>
      <p:ext uri="{BB962C8B-B14F-4D97-AF65-F5344CB8AC3E}">
        <p14:creationId xmlns:p14="http://schemas.microsoft.com/office/powerpoint/2010/main" val="3956342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3C9ADACD-13AF-4483-AC74-B8869B15177F}"/>
              </a:ext>
            </a:extLst>
          </p:cNvPr>
          <p:cNvSpPr/>
          <p:nvPr/>
        </p:nvSpPr>
        <p:spPr>
          <a:xfrm>
            <a:off x="2322413" y="3448419"/>
            <a:ext cx="4442529" cy="400110"/>
          </a:xfrm>
          <a:prstGeom prst="rect">
            <a:avLst/>
          </a:prstGeom>
          <a:solidFill>
            <a:srgbClr val="FFFF00"/>
          </a:solidFill>
        </p:spPr>
        <p:txBody>
          <a:bodyPr wrap="square" anchor="t">
            <a:spAutoFit/>
          </a:bodyPr>
          <a:lstStyle/>
          <a:p>
            <a:pPr algn="ctr"/>
            <a:r>
              <a:rPr 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One-for-many</a:t>
            </a:r>
            <a:endParaRPr lang="zh-TW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32F5975-5E00-4914-BB4C-98966414195B}"/>
              </a:ext>
            </a:extLst>
          </p:cNvPr>
          <p:cNvSpPr txBox="1"/>
          <p:nvPr/>
        </p:nvSpPr>
        <p:spPr>
          <a:xfrm>
            <a:off x="2735109" y="1432668"/>
            <a:ext cx="3479576" cy="2049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altLang="zh-TW" sz="45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  <a:t>Virtual QTS</a:t>
            </a:r>
            <a:br>
              <a:rPr lang="en-US" altLang="zh-TW" sz="4500" b="1">
                <a:solidFill>
                  <a:schemeClr val="bg1"/>
                </a:solidFill>
                <a:latin typeface="Arial"/>
                <a:ea typeface="微軟正黑體" panose="020B0604030504040204" pitchFamily="34" charset="-120"/>
                <a:cs typeface="Arial"/>
              </a:rPr>
            </a:br>
            <a:r>
              <a:rPr lang="en-US" altLang="zh-TW" sz="5500" b="1" err="1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vQTS</a:t>
            </a:r>
            <a:endParaRPr lang="zh-TW" altLang="en-US" sz="5500" b="1" err="1">
              <a:solidFill>
                <a:srgbClr val="FFFF00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E345A9E7-D156-4E8E-9610-80A1CBD90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6655" y="2403778"/>
            <a:ext cx="211982" cy="23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73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80980CDE-EF3C-4FD4-A286-290C1D274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02" y="838616"/>
            <a:ext cx="611699" cy="406628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50090D8-ABED-4B8E-8F19-C80FEFE2C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52" y="686216"/>
            <a:ext cx="611699" cy="406628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744FEB97-C630-4A1A-A84B-D413BC5FA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85" y="1002361"/>
            <a:ext cx="2562120" cy="3629670"/>
          </a:xfrm>
          <a:prstGeom prst="rect">
            <a:avLst/>
          </a:prstGeom>
          <a:effectLst>
            <a:reflection stA="54000" endPos="8000" dist="12700" dir="5400000" sy="-100000" algn="bl" rotWithShape="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5361E06-D28D-4E40-9AB1-508B3FD6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" y="1002361"/>
            <a:ext cx="2562120" cy="3629670"/>
          </a:xfrm>
          <a:prstGeom prst="rect">
            <a:avLst/>
          </a:prstGeom>
          <a:effectLst>
            <a:reflection stA="54000" endPos="8000" dist="12700" dir="5400000" sy="-100000" algn="bl" rotWithShape="0"/>
          </a:effectLst>
        </p:spPr>
      </p:pic>
      <p:pic>
        <p:nvPicPr>
          <p:cNvPr id="33" name="圖片 32" descr="TS-1677XU_Front.png">
            <a:extLst>
              <a:ext uri="{FF2B5EF4-FFF2-40B4-BE49-F238E27FC236}">
                <a16:creationId xmlns:a16="http://schemas.microsoft.com/office/drawing/2014/main" id="{903E73A0-013C-40DB-BB54-59A2ABA766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306"/>
          <a:stretch/>
        </p:blipFill>
        <p:spPr>
          <a:xfrm>
            <a:off x="2753782" y="2731908"/>
            <a:ext cx="3642354" cy="1905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5000" endPos="29000" dir="5400000" sy="-100000" algn="bl" rotWithShape="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3198" y="117066"/>
            <a:ext cx="7318551" cy="743803"/>
          </a:xfrm>
        </p:spPr>
        <p:txBody>
          <a:bodyPr>
            <a:noAutofit/>
          </a:bodyPr>
          <a:lstStyle/>
          <a:p>
            <a:r>
              <a:rPr lang="sv-SE" altLang="zh-TW" b="0"/>
              <a:t>Running vQTS via Virtualzation Station</a:t>
            </a:r>
            <a:endParaRPr lang="zh-TW" altLang="en-US" b="0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79" y="3054460"/>
            <a:ext cx="1714580" cy="10567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07" y="1857992"/>
            <a:ext cx="1712952" cy="1120407"/>
          </a:xfrm>
          <a:prstGeom prst="rect">
            <a:avLst/>
          </a:prstGeom>
        </p:spPr>
      </p:pic>
      <p:sp>
        <p:nvSpPr>
          <p:cNvPr id="14" name="TextBox 22"/>
          <p:cNvSpPr txBox="1"/>
          <p:nvPr/>
        </p:nvSpPr>
        <p:spPr>
          <a:xfrm>
            <a:off x="82265" y="1277006"/>
            <a:ext cx="235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>
                <a:latin typeface="Arial" pitchFamily="34" charset="0"/>
                <a:ea typeface="微軟正黑體" pitchFamily="34" charset="-120"/>
                <a:cs typeface="Arial" pitchFamily="34" charset="0"/>
              </a:rPr>
              <a:t>Conventional VM: </a:t>
            </a:r>
          </a:p>
          <a:p>
            <a:pPr algn="ctr"/>
            <a:r>
              <a:rPr lang="en-US" altLang="zh-TW" sz="1600" b="1">
                <a:latin typeface="Arial" pitchFamily="34" charset="0"/>
                <a:ea typeface="微軟正黑體" pitchFamily="34" charset="-120"/>
                <a:cs typeface="Arial" pitchFamily="34" charset="0"/>
              </a:rPr>
              <a:t>Windows, Linux, UNIX</a:t>
            </a: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000" y="3995452"/>
            <a:ext cx="611699" cy="6116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3" y="1912923"/>
            <a:ext cx="1906790" cy="997381"/>
          </a:xfrm>
          <a:prstGeom prst="rect">
            <a:avLst/>
          </a:prstGeom>
        </p:spPr>
      </p:pic>
      <p:pic>
        <p:nvPicPr>
          <p:cNvPr id="30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3" y="3054460"/>
            <a:ext cx="1919706" cy="1009673"/>
          </a:xfrm>
          <a:prstGeom prst="rect">
            <a:avLst/>
          </a:prstGeom>
        </p:spPr>
      </p:pic>
      <p:sp>
        <p:nvSpPr>
          <p:cNvPr id="31" name="TextBox 12"/>
          <p:cNvSpPr txBox="1"/>
          <p:nvPr/>
        </p:nvSpPr>
        <p:spPr>
          <a:xfrm>
            <a:off x="6580188" y="1343739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Virtual QTS - </a:t>
            </a:r>
            <a:r>
              <a:rPr lang="en-US" altLang="zh-TW" b="1" dirty="0" err="1">
                <a:latin typeface="Arial" pitchFamily="34" charset="0"/>
                <a:ea typeface="微軟正黑體" pitchFamily="34" charset="-120"/>
                <a:cs typeface="Arial" pitchFamily="34" charset="0"/>
              </a:rPr>
              <a:t>vQTS</a:t>
            </a:r>
            <a:endParaRPr lang="en-US" altLang="zh-TW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1F6FB00E-E590-4565-8579-CC305CB2A87D}"/>
              </a:ext>
            </a:extLst>
          </p:cNvPr>
          <p:cNvGrpSpPr/>
          <p:nvPr/>
        </p:nvGrpSpPr>
        <p:grpSpPr>
          <a:xfrm>
            <a:off x="2517201" y="2705828"/>
            <a:ext cx="4164268" cy="967726"/>
            <a:chOff x="2719178" y="2549987"/>
            <a:chExt cx="3626228" cy="842692"/>
          </a:xfrm>
        </p:grpSpPr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7D4EF801-EE81-4E01-AF66-1E495D94ABA3}"/>
                </a:ext>
              </a:extLst>
            </p:cNvPr>
            <p:cNvGrpSpPr/>
            <p:nvPr/>
          </p:nvGrpSpPr>
          <p:grpSpPr>
            <a:xfrm>
              <a:off x="2719178" y="2661073"/>
              <a:ext cx="3626228" cy="731606"/>
              <a:chOff x="2719178" y="2661073"/>
              <a:chExt cx="3626228" cy="731606"/>
            </a:xfrm>
          </p:grpSpPr>
          <p:pic>
            <p:nvPicPr>
              <p:cNvPr id="40" name="圖片 39">
                <a:extLst>
                  <a:ext uri="{FF2B5EF4-FFF2-40B4-BE49-F238E27FC236}">
                    <a16:creationId xmlns:a16="http://schemas.microsoft.com/office/drawing/2014/main" id="{F0435203-61F6-45E0-8CBA-BA8DC6056B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9178" y="3079820"/>
                <a:ext cx="3626228" cy="312859"/>
              </a:xfrm>
              <a:prstGeom prst="rect">
                <a:avLst/>
              </a:prstGeom>
            </p:spPr>
          </p:pic>
          <p:grpSp>
            <p:nvGrpSpPr>
              <p:cNvPr id="41" name="群組 40">
                <a:extLst>
                  <a:ext uri="{FF2B5EF4-FFF2-40B4-BE49-F238E27FC236}">
                    <a16:creationId xmlns:a16="http://schemas.microsoft.com/office/drawing/2014/main" id="{133DE079-9C5F-4F31-B17C-4EF207E1A7ED}"/>
                  </a:ext>
                </a:extLst>
              </p:cNvPr>
              <p:cNvGrpSpPr/>
              <p:nvPr/>
            </p:nvGrpSpPr>
            <p:grpSpPr>
              <a:xfrm>
                <a:off x="3269995" y="2661073"/>
                <a:ext cx="2464663" cy="616424"/>
                <a:chOff x="3222623" y="5291184"/>
                <a:chExt cx="2464663" cy="616424"/>
              </a:xfrm>
            </p:grpSpPr>
            <p:pic>
              <p:nvPicPr>
                <p:cNvPr id="42" name="圖片 41">
                  <a:extLst>
                    <a:ext uri="{FF2B5EF4-FFF2-40B4-BE49-F238E27FC236}">
                      <a16:creationId xmlns:a16="http://schemas.microsoft.com/office/drawing/2014/main" id="{033EA3C0-AA6E-4C02-8E44-6BB69B729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V="1">
                  <a:off x="3222623" y="5299487"/>
                  <a:ext cx="2464663" cy="566873"/>
                </a:xfrm>
                <a:prstGeom prst="rect">
                  <a:avLst/>
                </a:prstGeom>
              </p:spPr>
            </p:pic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E2D452E9-E0EB-4BB0-829C-180FB1F0EBC5}"/>
                    </a:ext>
                  </a:extLst>
                </p:cNvPr>
                <p:cNvSpPr/>
                <p:nvPr/>
              </p:nvSpPr>
              <p:spPr>
                <a:xfrm>
                  <a:off x="3590469" y="5291184"/>
                  <a:ext cx="1669762" cy="616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TW" sz="2000" b="1">
                      <a:latin typeface="Arial "/>
                      <a:ea typeface="微軟正黑體" pitchFamily="34" charset="-120"/>
                    </a:rPr>
                    <a:t>Virtualization </a:t>
                  </a:r>
                </a:p>
                <a:p>
                  <a:pPr algn="ctr"/>
                  <a:r>
                    <a:rPr lang="en-US" altLang="zh-TW" sz="2000" b="1">
                      <a:latin typeface="Arial "/>
                      <a:ea typeface="微軟正黑體" pitchFamily="34" charset="-120"/>
                    </a:rPr>
                    <a:t>Station</a:t>
                  </a:r>
                </a:p>
              </p:txBody>
            </p:sp>
          </p:grpSp>
        </p:grp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78ABF26F-D009-4C93-B552-E46C699F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910" y="2549987"/>
              <a:ext cx="1391005" cy="319149"/>
            </a:xfrm>
            <a:prstGeom prst="rect">
              <a:avLst/>
            </a:prstGeom>
          </p:spPr>
        </p:pic>
      </p:grpSp>
      <p:grpSp>
        <p:nvGrpSpPr>
          <p:cNvPr id="55" name="群組 17">
            <a:extLst>
              <a:ext uri="{FF2B5EF4-FFF2-40B4-BE49-F238E27FC236}">
                <a16:creationId xmlns:a16="http://schemas.microsoft.com/office/drawing/2014/main" id="{6BA378D9-A092-42E0-B5D1-531902332340}"/>
              </a:ext>
            </a:extLst>
          </p:cNvPr>
          <p:cNvGrpSpPr/>
          <p:nvPr/>
        </p:nvGrpSpPr>
        <p:grpSpPr>
          <a:xfrm>
            <a:off x="2992977" y="1239963"/>
            <a:ext cx="3143891" cy="1435849"/>
            <a:chOff x="2571736" y="928676"/>
            <a:chExt cx="3456729" cy="1578725"/>
          </a:xfrm>
        </p:grpSpPr>
        <p:pic>
          <p:nvPicPr>
            <p:cNvPr id="56" name="Picture 18">
              <a:extLst>
                <a:ext uri="{FF2B5EF4-FFF2-40B4-BE49-F238E27FC236}">
                  <a16:creationId xmlns:a16="http://schemas.microsoft.com/office/drawing/2014/main" id="{BD3660DC-9514-4E16-889E-A3C4EA67C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928676"/>
              <a:ext cx="813523" cy="792907"/>
            </a:xfrm>
            <a:prstGeom prst="rect">
              <a:avLst/>
            </a:prstGeom>
          </p:spPr>
        </p:pic>
        <p:pic>
          <p:nvPicPr>
            <p:cNvPr id="57" name="Picture 18">
              <a:extLst>
                <a:ext uri="{FF2B5EF4-FFF2-40B4-BE49-F238E27FC236}">
                  <a16:creationId xmlns:a16="http://schemas.microsoft.com/office/drawing/2014/main" id="{68F11B03-0981-4D42-B539-74CB404F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942" y="1714494"/>
              <a:ext cx="813523" cy="792907"/>
            </a:xfrm>
            <a:prstGeom prst="rect">
              <a:avLst/>
            </a:prstGeom>
          </p:spPr>
        </p:pic>
        <p:pic>
          <p:nvPicPr>
            <p:cNvPr id="58" name="Picture 18">
              <a:extLst>
                <a:ext uri="{FF2B5EF4-FFF2-40B4-BE49-F238E27FC236}">
                  <a16:creationId xmlns:a16="http://schemas.microsoft.com/office/drawing/2014/main" id="{DF436747-BCEA-4E1D-9F25-06E0C0E68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928676"/>
              <a:ext cx="813523" cy="792907"/>
            </a:xfrm>
            <a:prstGeom prst="rect">
              <a:avLst/>
            </a:prstGeom>
          </p:spPr>
        </p:pic>
        <p:pic>
          <p:nvPicPr>
            <p:cNvPr id="59" name="Picture 18">
              <a:extLst>
                <a:ext uri="{FF2B5EF4-FFF2-40B4-BE49-F238E27FC236}">
                  <a16:creationId xmlns:a16="http://schemas.microsoft.com/office/drawing/2014/main" id="{6A4AA35E-99C1-4B3B-AC0B-0DF92076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0562" y="1714494"/>
              <a:ext cx="813523" cy="792907"/>
            </a:xfrm>
            <a:prstGeom prst="rect">
              <a:avLst/>
            </a:prstGeom>
          </p:spPr>
        </p:pic>
        <p:grpSp>
          <p:nvGrpSpPr>
            <p:cNvPr id="60" name="群組 32">
              <a:extLst>
                <a:ext uri="{FF2B5EF4-FFF2-40B4-BE49-F238E27FC236}">
                  <a16:creationId xmlns:a16="http://schemas.microsoft.com/office/drawing/2014/main" id="{A0BD58FB-1004-4850-B162-5955891E3CE5}"/>
                </a:ext>
              </a:extLst>
            </p:cNvPr>
            <p:cNvGrpSpPr/>
            <p:nvPr/>
          </p:nvGrpSpPr>
          <p:grpSpPr>
            <a:xfrm>
              <a:off x="2571736" y="928677"/>
              <a:ext cx="773057" cy="1500198"/>
              <a:chOff x="2500298" y="1428742"/>
              <a:chExt cx="813522" cy="1578725"/>
            </a:xfrm>
          </p:grpSpPr>
          <p:pic>
            <p:nvPicPr>
              <p:cNvPr id="64" name="Picture 18">
                <a:extLst>
                  <a:ext uri="{FF2B5EF4-FFF2-40B4-BE49-F238E27FC236}">
                    <a16:creationId xmlns:a16="http://schemas.microsoft.com/office/drawing/2014/main" id="{089D9152-D8C3-400E-AB14-486C70001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65" name="Picture 18">
                <a:extLst>
                  <a:ext uri="{FF2B5EF4-FFF2-40B4-BE49-F238E27FC236}">
                    <a16:creationId xmlns:a16="http://schemas.microsoft.com/office/drawing/2014/main" id="{7270F31F-22B1-43BE-8318-2944AFC90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  <p:grpSp>
          <p:nvGrpSpPr>
            <p:cNvPr id="61" name="群組 33">
              <a:extLst>
                <a:ext uri="{FF2B5EF4-FFF2-40B4-BE49-F238E27FC236}">
                  <a16:creationId xmlns:a16="http://schemas.microsoft.com/office/drawing/2014/main" id="{9A3BD971-35C7-480D-9066-35284CB42CB9}"/>
                </a:ext>
              </a:extLst>
            </p:cNvPr>
            <p:cNvGrpSpPr/>
            <p:nvPr/>
          </p:nvGrpSpPr>
          <p:grpSpPr>
            <a:xfrm>
              <a:off x="3357554" y="928676"/>
              <a:ext cx="773057" cy="1500198"/>
              <a:chOff x="2500298" y="1428742"/>
              <a:chExt cx="813522" cy="1578725"/>
            </a:xfrm>
          </p:grpSpPr>
          <p:pic>
            <p:nvPicPr>
              <p:cNvPr id="62" name="Picture 18">
                <a:extLst>
                  <a:ext uri="{FF2B5EF4-FFF2-40B4-BE49-F238E27FC236}">
                    <a16:creationId xmlns:a16="http://schemas.microsoft.com/office/drawing/2014/main" id="{86B82467-7A31-454F-8277-F535A630D5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1428742"/>
                <a:ext cx="813522" cy="792907"/>
              </a:xfrm>
              <a:prstGeom prst="rect">
                <a:avLst/>
              </a:prstGeom>
            </p:spPr>
          </p:pic>
          <p:pic>
            <p:nvPicPr>
              <p:cNvPr id="63" name="Picture 18">
                <a:extLst>
                  <a:ext uri="{FF2B5EF4-FFF2-40B4-BE49-F238E27FC236}">
                    <a16:creationId xmlns:a16="http://schemas.microsoft.com/office/drawing/2014/main" id="{8C991311-E42A-4D41-9C4D-270318AC5C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00298" y="2214560"/>
                <a:ext cx="813522" cy="7929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55408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01856" y="114366"/>
            <a:ext cx="6601260" cy="743803"/>
          </a:xfrm>
        </p:spPr>
        <p:txBody>
          <a:bodyPr>
            <a:normAutofit/>
          </a:bodyPr>
          <a:lstStyle/>
          <a:p>
            <a:r>
              <a:rPr lang="zh-TW" altLang="zh-TW" sz="3200" b="0">
                <a:cs typeface="Arial" pitchFamily="34" charset="0"/>
              </a:rPr>
              <a:t>One-for-many</a:t>
            </a:r>
            <a:endParaRPr lang="zh-TW" altLang="en-US" sz="3200" b="0"/>
          </a:p>
        </p:txBody>
      </p:sp>
      <p:sp>
        <p:nvSpPr>
          <p:cNvPr id="5" name="Rectangle 2"/>
          <p:cNvSpPr/>
          <p:nvPr/>
        </p:nvSpPr>
        <p:spPr>
          <a:xfrm>
            <a:off x="0" y="1073490"/>
            <a:ext cx="86927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345"/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It allows IT admins to flexibly allocate system resources to different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 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departments or groups for different privileges and applications.</a:t>
            </a:r>
          </a:p>
          <a:p>
            <a:pPr marL="342900" lvl="0" indent="-342900">
              <a:spcAft>
                <a:spcPts val="400"/>
              </a:spcAft>
            </a:pPr>
            <a:endParaRPr lang="zh-TW" altLang="en-US" b="1">
              <a:latin typeface="Arial "/>
              <a:ea typeface="新細明體"/>
              <a:cs typeface="Arial" pitchFamily="34" charset="0"/>
            </a:endParaRPr>
          </a:p>
        </p:txBody>
      </p:sp>
      <p:grpSp>
        <p:nvGrpSpPr>
          <p:cNvPr id="6" name="群組 54"/>
          <p:cNvGrpSpPr/>
          <p:nvPr/>
        </p:nvGrpSpPr>
        <p:grpSpPr>
          <a:xfrm rot="10800000">
            <a:off x="3351069" y="3262387"/>
            <a:ext cx="2685839" cy="1342920"/>
            <a:chOff x="2928926" y="2071684"/>
            <a:chExt cx="2571769" cy="1285884"/>
          </a:xfrm>
        </p:grpSpPr>
        <p:cxnSp>
          <p:nvCxnSpPr>
            <p:cNvPr id="24" name="Shape 482"/>
            <p:cNvCxnSpPr/>
            <p:nvPr/>
          </p:nvCxnSpPr>
          <p:spPr>
            <a:xfrm>
              <a:off x="2928926" y="2071684"/>
              <a:ext cx="1785950" cy="1285884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25" name="Shape 482"/>
            <p:cNvCxnSpPr/>
            <p:nvPr/>
          </p:nvCxnSpPr>
          <p:spPr>
            <a:xfrm rot="10800000" flipV="1">
              <a:off x="4000497" y="2071684"/>
              <a:ext cx="1500198" cy="1214446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</p:grpSp>
      <p:cxnSp>
        <p:nvCxnSpPr>
          <p:cNvPr id="10" name="Shape 482"/>
          <p:cNvCxnSpPr/>
          <p:nvPr/>
        </p:nvCxnSpPr>
        <p:spPr>
          <a:xfrm>
            <a:off x="3201856" y="2367107"/>
            <a:ext cx="1865166" cy="134292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cxnSp>
        <p:nvCxnSpPr>
          <p:cNvPr id="11" name="Shape 482"/>
          <p:cNvCxnSpPr/>
          <p:nvPr/>
        </p:nvCxnSpPr>
        <p:spPr>
          <a:xfrm rot="10800000" flipV="1">
            <a:off x="4320957" y="2367107"/>
            <a:ext cx="1566739" cy="1268313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F0"/>
            </a:solidFill>
            <a:prstDash val="sysDash"/>
            <a:round/>
            <a:headEnd type="none" w="lg" len="lg"/>
            <a:tailEnd type="none" w="lg" len="lg"/>
          </a:ln>
        </p:spPr>
      </p:cxnSp>
      <p:pic>
        <p:nvPicPr>
          <p:cNvPr id="12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94" y="1770254"/>
            <a:ext cx="1144589" cy="1115583"/>
          </a:xfrm>
          <a:prstGeom prst="rect">
            <a:avLst/>
          </a:prstGeom>
        </p:spPr>
      </p:pic>
      <p:pic>
        <p:nvPicPr>
          <p:cNvPr id="14" name="圖片 13" descr="一台抵多台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3447" y="1844861"/>
            <a:ext cx="964611" cy="1145476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94" y="3784634"/>
            <a:ext cx="1144589" cy="1115583"/>
          </a:xfrm>
          <a:prstGeom prst="rect">
            <a:avLst/>
          </a:prstGeom>
        </p:spPr>
      </p:pic>
      <p:pic>
        <p:nvPicPr>
          <p:cNvPr id="16" name="圖片 15" descr="一台抵多台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5918" y="3710027"/>
            <a:ext cx="1386629" cy="1266052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941" y="1770254"/>
            <a:ext cx="1144589" cy="1115583"/>
          </a:xfrm>
          <a:prstGeom prst="rect">
            <a:avLst/>
          </a:prstGeom>
        </p:spPr>
      </p:pic>
      <p:pic>
        <p:nvPicPr>
          <p:cNvPr id="19" name="圖片 18" descr="一台抵多台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3875" y="1994074"/>
            <a:ext cx="1205764" cy="1024899"/>
          </a:xfrm>
          <a:prstGeom prst="rect">
            <a:avLst/>
          </a:prstGeom>
        </p:spPr>
      </p:pic>
      <p:pic>
        <p:nvPicPr>
          <p:cNvPr id="2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547" y="3782373"/>
            <a:ext cx="1144589" cy="1115583"/>
          </a:xfrm>
          <a:prstGeom prst="rect">
            <a:avLst/>
          </a:prstGeom>
        </p:spPr>
      </p:pic>
      <p:pic>
        <p:nvPicPr>
          <p:cNvPr id="22" name="圖片 21" descr="一台抵多台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62301" y="3782373"/>
            <a:ext cx="1024872" cy="1205763"/>
          </a:xfrm>
          <a:prstGeom prst="rect">
            <a:avLst/>
          </a:prstGeom>
        </p:spPr>
      </p:pic>
      <p:pic>
        <p:nvPicPr>
          <p:cNvPr id="26" name="圖片 25" descr="TS-1677XU_Front.png">
            <a:extLst>
              <a:ext uri="{FF2B5EF4-FFF2-40B4-BE49-F238E27FC236}">
                <a16:creationId xmlns:a16="http://schemas.microsoft.com/office/drawing/2014/main" id="{A36B7002-6F9A-41F3-AD6F-28E879D2C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389" b="16657"/>
          <a:stretch/>
        </p:blipFill>
        <p:spPr>
          <a:xfrm>
            <a:off x="2927988" y="2644626"/>
            <a:ext cx="3396889" cy="1145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26000" endPos="33000" dir="5400000" sy="-100000" algn="bl" rotWithShape="0"/>
          </a:effectLst>
        </p:spPr>
      </p:pic>
      <p:sp>
        <p:nvSpPr>
          <p:cNvPr id="23" name="TextBox 37">
            <a:extLst>
              <a:ext uri="{FF2B5EF4-FFF2-40B4-BE49-F238E27FC236}">
                <a16:creationId xmlns:a16="http://schemas.microsoft.com/office/drawing/2014/main" id="{490814ED-0A59-4AAE-ABBB-EA8A33DCA166}"/>
              </a:ext>
            </a:extLst>
          </p:cNvPr>
          <p:cNvSpPr txBox="1"/>
          <p:nvPr/>
        </p:nvSpPr>
        <p:spPr>
          <a:xfrm>
            <a:off x="470045" y="4039030"/>
            <a:ext cx="157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Engineers</a:t>
            </a:r>
            <a:endParaRPr lang="en-US" sz="1600" b="1">
              <a:solidFill>
                <a:srgbClr val="0070C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7" name="TextBox 34">
            <a:extLst>
              <a:ext uri="{FF2B5EF4-FFF2-40B4-BE49-F238E27FC236}">
                <a16:creationId xmlns:a16="http://schemas.microsoft.com/office/drawing/2014/main" id="{E11EC415-3FA9-4655-BEF2-76EBF63850E2}"/>
              </a:ext>
            </a:extLst>
          </p:cNvPr>
          <p:cNvSpPr txBox="1"/>
          <p:nvPr/>
        </p:nvSpPr>
        <p:spPr>
          <a:xfrm>
            <a:off x="372736" y="2303040"/>
            <a:ext cx="265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Management</a:t>
            </a:r>
            <a:endParaRPr lang="en-US" sz="1600" b="1">
              <a:solidFill>
                <a:srgbClr val="0070C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8" name="TextBox 35">
            <a:extLst>
              <a:ext uri="{FF2B5EF4-FFF2-40B4-BE49-F238E27FC236}">
                <a16:creationId xmlns:a16="http://schemas.microsoft.com/office/drawing/2014/main" id="{08CE8A68-DA7F-4AFD-83E0-6D8B2E20DE3A}"/>
              </a:ext>
            </a:extLst>
          </p:cNvPr>
          <p:cNvSpPr txBox="1"/>
          <p:nvPr/>
        </p:nvSpPr>
        <p:spPr>
          <a:xfrm>
            <a:off x="7538537" y="230304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Finance</a:t>
            </a:r>
          </a:p>
        </p:txBody>
      </p:sp>
      <p:sp>
        <p:nvSpPr>
          <p:cNvPr id="29" name="TextBox 36">
            <a:extLst>
              <a:ext uri="{FF2B5EF4-FFF2-40B4-BE49-F238E27FC236}">
                <a16:creationId xmlns:a16="http://schemas.microsoft.com/office/drawing/2014/main" id="{732AC6E6-0081-4C1F-9266-BB6A0FC26C95}"/>
              </a:ext>
            </a:extLst>
          </p:cNvPr>
          <p:cNvSpPr txBox="1"/>
          <p:nvPr/>
        </p:nvSpPr>
        <p:spPr>
          <a:xfrm>
            <a:off x="7480447" y="3900421"/>
            <a:ext cx="149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Customer</a:t>
            </a:r>
            <a:r>
              <a:rPr lang="zh-TW" altLang="en-US" sz="16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</a:t>
            </a:r>
            <a:endParaRPr lang="en-US" altLang="zh-TW" sz="1600" b="1">
              <a:solidFill>
                <a:srgbClr val="0070C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  <a:p>
            <a:r>
              <a:rPr lang="en-US" altLang="zh-TW" sz="1600" b="1">
                <a:solidFill>
                  <a:srgbClr val="0070C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service</a:t>
            </a:r>
            <a:endParaRPr lang="en-US" sz="1600" b="1">
              <a:solidFill>
                <a:srgbClr val="0070C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8319" y="114366"/>
            <a:ext cx="5994962" cy="743803"/>
          </a:xfrm>
        </p:spPr>
        <p:txBody>
          <a:bodyPr>
            <a:noAutofit/>
          </a:bodyPr>
          <a:lstStyle/>
          <a:p>
            <a:r>
              <a:rPr lang="en-US" altLang="zh-TW" b="0"/>
              <a:t>Dedicated resource allocation</a:t>
            </a:r>
            <a:endParaRPr lang="zh-TW" altLang="en-US" b="0"/>
          </a:p>
        </p:txBody>
      </p:sp>
      <p:sp>
        <p:nvSpPr>
          <p:cNvPr id="4" name="Rectangle 2"/>
          <p:cNvSpPr/>
          <p:nvPr/>
        </p:nvSpPr>
        <p:spPr>
          <a:xfrm>
            <a:off x="390894" y="927982"/>
            <a:ext cx="8956559" cy="13251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3200"/>
              </a:lnSpc>
              <a:spcAft>
                <a:spcPts val="400"/>
              </a:spcAft>
            </a:pP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Allocation of dedicated HW resources </a:t>
            </a:r>
            <a:br>
              <a:rPr lang="en-US" altLang="zh-TW" b="1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>
                <a:solidFill>
                  <a:srgbClr val="FFFF00"/>
                </a:solidFill>
                <a:highlight>
                  <a:srgbClr val="000000"/>
                </a:highlight>
                <a:latin typeface="微軟正黑體" pitchFamily="34" charset="-120"/>
                <a:ea typeface="微軟正黑體" pitchFamily="34" charset="-120"/>
              </a:rPr>
              <a:t>(CPU, RAM, storage space, and Internet) </a:t>
            </a:r>
            <a:r>
              <a:rPr lang="en-US" altLang="zh-TW" b="1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</a:rPr>
              <a:t>ensures performance quality.</a:t>
            </a:r>
          </a:p>
          <a:p>
            <a:pPr>
              <a:lnSpc>
                <a:spcPts val="3200"/>
              </a:lnSpc>
              <a:spcAft>
                <a:spcPts val="400"/>
              </a:spcAft>
            </a:pPr>
            <a:endParaRPr lang="en-US" altLang="zh-TW" b="1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DF9C5C5F-F24A-4679-9C16-8D05299C3918}"/>
              </a:ext>
            </a:extLst>
          </p:cNvPr>
          <p:cNvGrpSpPr/>
          <p:nvPr/>
        </p:nvGrpSpPr>
        <p:grpSpPr>
          <a:xfrm>
            <a:off x="2321884" y="2614614"/>
            <a:ext cx="4824536" cy="546611"/>
            <a:chOff x="2321884" y="2745248"/>
            <a:chExt cx="4824536" cy="546611"/>
          </a:xfrm>
        </p:grpSpPr>
        <p:sp>
          <p:nvSpPr>
            <p:cNvPr id="7" name="Rounded Rectangle 18"/>
            <p:cNvSpPr/>
            <p:nvPr/>
          </p:nvSpPr>
          <p:spPr>
            <a:xfrm>
              <a:off x="2321884" y="2745248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2387600" y="2860067"/>
              <a:ext cx="12694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/>
                <a:t>Quad-core</a:t>
              </a:r>
              <a:endParaRPr lang="en-US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TextBox 12"/>
            <p:cNvSpPr txBox="1"/>
            <p:nvPr/>
          </p:nvSpPr>
          <p:spPr>
            <a:xfrm>
              <a:off x="3800247" y="2860067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4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5039421" y="2860067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250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4" name="TextBox 16"/>
            <p:cNvSpPr txBox="1"/>
            <p:nvPr/>
          </p:nvSpPr>
          <p:spPr>
            <a:xfrm>
              <a:off x="6475136" y="2860067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1</a:t>
              </a:r>
              <a:endParaRPr lang="en-US" sz="1600" b="1"/>
            </a:p>
          </p:txBody>
        </p:sp>
        <p:cxnSp>
          <p:nvCxnSpPr>
            <p:cNvPr id="16" name="Straight Connector 21"/>
            <p:cNvCxnSpPr/>
            <p:nvPr/>
          </p:nvCxnSpPr>
          <p:spPr>
            <a:xfrm>
              <a:off x="3474011" y="2860067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2"/>
            <p:cNvCxnSpPr/>
            <p:nvPr/>
          </p:nvCxnSpPr>
          <p:spPr>
            <a:xfrm>
              <a:off x="4770155" y="2860067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3"/>
            <p:cNvCxnSpPr/>
            <p:nvPr/>
          </p:nvCxnSpPr>
          <p:spPr>
            <a:xfrm>
              <a:off x="6138307" y="2860067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07E69FC8-A84D-4DD7-805C-ACE8ED3175C5}"/>
              </a:ext>
            </a:extLst>
          </p:cNvPr>
          <p:cNvGrpSpPr/>
          <p:nvPr/>
        </p:nvGrpSpPr>
        <p:grpSpPr>
          <a:xfrm>
            <a:off x="2543607" y="1781408"/>
            <a:ext cx="4572032" cy="869548"/>
            <a:chOff x="2543607" y="1781408"/>
            <a:chExt cx="4572032" cy="869548"/>
          </a:xfrm>
        </p:grpSpPr>
        <p:pic>
          <p:nvPicPr>
            <p:cNvPr id="22" name="圖片 21" descr="資源區隔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29623" y="1781408"/>
              <a:ext cx="2286016" cy="836681"/>
            </a:xfrm>
            <a:prstGeom prst="rect">
              <a:avLst/>
            </a:prstGeom>
          </p:spPr>
        </p:pic>
        <p:grpSp>
          <p:nvGrpSpPr>
            <p:cNvPr id="5" name="群組 24"/>
            <p:cNvGrpSpPr/>
            <p:nvPr/>
          </p:nvGrpSpPr>
          <p:grpSpPr>
            <a:xfrm>
              <a:off x="2543607" y="1784638"/>
              <a:ext cx="2071702" cy="866318"/>
              <a:chOff x="3857620" y="1899171"/>
              <a:chExt cx="2071702" cy="866318"/>
            </a:xfrm>
          </p:grpSpPr>
          <p:pic>
            <p:nvPicPr>
              <p:cNvPr id="26" name="圖片 25" descr="資源區隔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29190" y="1899171"/>
                <a:ext cx="1000132" cy="836681"/>
              </a:xfrm>
              <a:prstGeom prst="rect">
                <a:avLst/>
              </a:prstGeom>
            </p:spPr>
          </p:pic>
          <p:pic>
            <p:nvPicPr>
              <p:cNvPr id="27" name="圖片 26" descr="資源區隔.pn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57620" y="1928808"/>
                <a:ext cx="714380" cy="836681"/>
              </a:xfrm>
              <a:prstGeom prst="rect">
                <a:avLst/>
              </a:prstGeom>
            </p:spPr>
          </p:pic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2692AA6C-0BFB-4806-981B-B48E9AA36F19}"/>
              </a:ext>
            </a:extLst>
          </p:cNvPr>
          <p:cNvGrpSpPr/>
          <p:nvPr/>
        </p:nvGrpSpPr>
        <p:grpSpPr>
          <a:xfrm>
            <a:off x="2321884" y="3279343"/>
            <a:ext cx="4824536" cy="546611"/>
            <a:chOff x="2321884" y="3665921"/>
            <a:chExt cx="4824536" cy="546611"/>
          </a:xfrm>
        </p:grpSpPr>
        <p:sp>
          <p:nvSpPr>
            <p:cNvPr id="6" name="Rounded Rectangle 19"/>
            <p:cNvSpPr/>
            <p:nvPr/>
          </p:nvSpPr>
          <p:spPr>
            <a:xfrm>
              <a:off x="2321884" y="3665921"/>
              <a:ext cx="4824536" cy="546611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1"/>
            <p:cNvSpPr txBox="1"/>
            <p:nvPr/>
          </p:nvSpPr>
          <p:spPr>
            <a:xfrm>
              <a:off x="2387600" y="3781672"/>
              <a:ext cx="1180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/>
                <a:t>Octa-core</a:t>
              </a:r>
              <a:endParaRPr lang="en-US" sz="16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3819179" y="3781672"/>
              <a:ext cx="6639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8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3" name="TextBox 15"/>
            <p:cNvSpPr txBox="1"/>
            <p:nvPr/>
          </p:nvSpPr>
          <p:spPr>
            <a:xfrm>
              <a:off x="5015574" y="3781672"/>
              <a:ext cx="8915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500</a:t>
              </a:r>
              <a:r>
                <a:rPr lang="zh-TW" altLang="en-US" sz="1600" b="1"/>
                <a:t> </a:t>
              </a:r>
              <a:r>
                <a:rPr lang="en-US" altLang="zh-TW" sz="1600" b="1"/>
                <a:t>GB</a:t>
              </a:r>
              <a:endParaRPr lang="en-US" sz="1600" b="1"/>
            </a:p>
          </p:txBody>
        </p:sp>
        <p:sp>
          <p:nvSpPr>
            <p:cNvPr id="15" name="TextBox 17"/>
            <p:cNvSpPr txBox="1"/>
            <p:nvPr/>
          </p:nvSpPr>
          <p:spPr>
            <a:xfrm>
              <a:off x="6507835" y="3781672"/>
              <a:ext cx="298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/>
                <a:t>2</a:t>
              </a:r>
              <a:endParaRPr lang="en-US" sz="1600" b="1"/>
            </a:p>
          </p:txBody>
        </p:sp>
        <p:cxnSp>
          <p:nvCxnSpPr>
            <p:cNvPr id="19" name="Straight Connector 24"/>
            <p:cNvCxnSpPr/>
            <p:nvPr/>
          </p:nvCxnSpPr>
          <p:spPr>
            <a:xfrm>
              <a:off x="3492659" y="3774847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/>
            <p:cNvCxnSpPr/>
            <p:nvPr/>
          </p:nvCxnSpPr>
          <p:spPr>
            <a:xfrm>
              <a:off x="4788803" y="3774847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6"/>
            <p:cNvCxnSpPr/>
            <p:nvPr/>
          </p:nvCxnSpPr>
          <p:spPr>
            <a:xfrm>
              <a:off x="6156955" y="3774847"/>
              <a:ext cx="0" cy="338554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圖片 29" descr="TS-1677XU_Front.png">
            <a:extLst>
              <a:ext uri="{FF2B5EF4-FFF2-40B4-BE49-F238E27FC236}">
                <a16:creationId xmlns:a16="http://schemas.microsoft.com/office/drawing/2014/main" id="{3C51F26B-EEBD-4AB4-82DB-E68AD6B7D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89" b="16657"/>
          <a:stretch/>
        </p:blipFill>
        <p:spPr>
          <a:xfrm>
            <a:off x="2871230" y="3726823"/>
            <a:ext cx="3603906" cy="1215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32000" endPos="33000" dir="5400000" sy="-100000" algn="bl" rotWithShape="0"/>
          </a:effectLst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97774C71-729E-405E-B001-C6C64B66AB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26"/>
          <a:stretch/>
        </p:blipFill>
        <p:spPr>
          <a:xfrm>
            <a:off x="390894" y="2098374"/>
            <a:ext cx="2128427" cy="1973656"/>
          </a:xfrm>
          <a:prstGeom prst="rect">
            <a:avLst/>
          </a:prstGeom>
          <a:effectLst>
            <a:reflection blurRad="12700" stA="32000" endPos="34000" dir="5400000" sy="-100000" algn="bl" rotWithShape="0"/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BE68574-3059-4F68-8816-A1E570899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3" y="3867955"/>
            <a:ext cx="2222222" cy="687488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89858" y="114366"/>
            <a:ext cx="7531901" cy="743803"/>
          </a:xfrm>
        </p:spPr>
        <p:txBody>
          <a:bodyPr>
            <a:normAutofit/>
          </a:bodyPr>
          <a:lstStyle/>
          <a:p>
            <a:r>
              <a:rPr lang="en-US" altLang="zh-TW" b="0"/>
              <a:t>The best platform for </a:t>
            </a:r>
            <a:r>
              <a:rPr lang="en-US" altLang="zh-TW" b="0" err="1"/>
              <a:t>vQTS</a:t>
            </a:r>
            <a:endParaRPr lang="zh-TW" altLang="en-US" b="0">
              <a:latin typeface="微軟正黑體"/>
            </a:endParaRPr>
          </a:p>
        </p:txBody>
      </p:sp>
      <p:pic>
        <p:nvPicPr>
          <p:cNvPr id="23" name="圖片 22" descr="TS-1677XU_Front.png">
            <a:extLst>
              <a:ext uri="{FF2B5EF4-FFF2-40B4-BE49-F238E27FC236}">
                <a16:creationId xmlns:a16="http://schemas.microsoft.com/office/drawing/2014/main" id="{AFC9333A-5D69-4878-A924-90437B7A6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89" b="16657"/>
          <a:stretch/>
        </p:blipFill>
        <p:spPr>
          <a:xfrm>
            <a:off x="3215118" y="2887911"/>
            <a:ext cx="6192624" cy="2088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5400" stA="17000" endPos="33000" dir="5400000" sy="-100000" algn="bl" rotWithShape="0"/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CE0F2E5-49DB-46D5-A097-C4E26C193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2" y="2924657"/>
            <a:ext cx="3059753" cy="1935293"/>
          </a:xfrm>
          <a:prstGeom prst="rect">
            <a:avLst/>
          </a:prstGeom>
          <a:effectLst>
            <a:reflection blurRad="38100" stA="27000" endPos="28000" dist="50800" dir="5400000" sy="-100000" algn="bl" rotWithShape="0"/>
          </a:effectLst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59A31C8F-7D27-46B5-99A7-A026D5FC4847}"/>
              </a:ext>
            </a:extLst>
          </p:cNvPr>
          <p:cNvSpPr/>
          <p:nvPr/>
        </p:nvSpPr>
        <p:spPr>
          <a:xfrm>
            <a:off x="496590" y="938922"/>
            <a:ext cx="6853511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Numbers of allowed </a:t>
            </a:r>
            <a:r>
              <a:rPr lang="en-US" altLang="zh-TW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vQTS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instances are based on the numbers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of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cores of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the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physical CPU.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charset="0"/>
              <a:buNone/>
              <a:tabLst/>
              <a:defRPr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8" name="Rectangle 17">
            <a:extLst>
              <a:ext uri="{FF2B5EF4-FFF2-40B4-BE49-F238E27FC236}">
                <a16:creationId xmlns:a16="http://schemas.microsoft.com/office/drawing/2014/main" id="{552B2819-8443-496C-A8F2-4E8A6AC4C75A}"/>
              </a:ext>
            </a:extLst>
          </p:cNvPr>
          <p:cNvSpPr/>
          <p:nvPr/>
        </p:nvSpPr>
        <p:spPr>
          <a:xfrm>
            <a:off x="1384082" y="1801904"/>
            <a:ext cx="3454792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spcAft>
                <a:spcPts val="400"/>
              </a:spcAft>
            </a:pPr>
            <a:r>
              <a:rPr lang="hu-HU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AMD Ryzen™ 5 </a:t>
            </a:r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r>
              <a:rPr lang="hu-HU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600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6-</a:t>
            </a:r>
            <a:r>
              <a:rPr lang="zh-TW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co</a:t>
            </a:r>
            <a:r>
              <a:rPr lang="zh-TW" altLang="en-US" b="1" dirty="0">
                <a:latin typeface="Arial" pitchFamily="34" charset="0"/>
                <a:ea typeface="微軟正黑體"/>
                <a:cs typeface="Arial" pitchFamily="34" charset="0"/>
              </a:rPr>
              <a:t>re</a:t>
            </a:r>
            <a:r>
              <a:rPr lang="hu-HU" b="1" dirty="0">
                <a:latin typeface="Arial" pitchFamily="34" charset="0"/>
                <a:ea typeface="微軟正黑體"/>
                <a:cs typeface="Arial" pitchFamily="34" charset="0"/>
              </a:rPr>
              <a:t> 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=</a:t>
            </a:r>
            <a:r>
              <a:rPr lang="zh-TW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 </a:t>
            </a:r>
            <a:endParaRPr lang="hu-HU" b="1" dirty="0"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04F68421-2ACF-455B-AEED-90C6D8A4AE8A}"/>
              </a:ext>
            </a:extLst>
          </p:cNvPr>
          <p:cNvSpPr/>
          <p:nvPr/>
        </p:nvSpPr>
        <p:spPr>
          <a:xfrm>
            <a:off x="1384082" y="2423240"/>
            <a:ext cx="3429144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spcAft>
                <a:spcPts val="400"/>
              </a:spcAft>
            </a:pPr>
            <a:r>
              <a:rPr lang="cs-CZ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AMD Ryzen™ 7 </a:t>
            </a:r>
            <a:r>
              <a:rPr 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r>
              <a:rPr lang="cs-CZ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700 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8-</a:t>
            </a:r>
            <a:r>
              <a:rPr lang="zh-TW" altLang="en-US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core</a:t>
            </a:r>
            <a:r>
              <a:rPr lang="cs-CZ" altLang="zh-TW" b="1" dirty="0">
                <a:latin typeface="Arial" pitchFamily="34" charset="0"/>
                <a:ea typeface="微軟正黑體"/>
                <a:cs typeface="Arial" pitchFamily="34" charset="0"/>
              </a:rPr>
              <a:t> </a:t>
            </a:r>
            <a:r>
              <a:rPr lang="en-US" altLang="zh-TW" b="1" dirty="0">
                <a:latin typeface="Arial" pitchFamily="34" charset="0"/>
                <a:ea typeface="微軟正黑體" pitchFamily="34" charset="-120"/>
                <a:cs typeface="Arial" pitchFamily="34" charset="0"/>
              </a:rPr>
              <a:t>=</a:t>
            </a:r>
          </a:p>
        </p:txBody>
      </p:sp>
      <p:sp>
        <p:nvSpPr>
          <p:cNvPr id="30" name="Rectangle 26">
            <a:extLst>
              <a:ext uri="{FF2B5EF4-FFF2-40B4-BE49-F238E27FC236}">
                <a16:creationId xmlns:a16="http://schemas.microsoft.com/office/drawing/2014/main" id="{947D90BD-4CB8-411C-98A3-AF5162C846D4}"/>
              </a:ext>
            </a:extLst>
          </p:cNvPr>
          <p:cNvSpPr/>
          <p:nvPr/>
        </p:nvSpPr>
        <p:spPr>
          <a:xfrm>
            <a:off x="6026661" y="1748411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2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31" name="群組 9">
            <a:extLst>
              <a:ext uri="{FF2B5EF4-FFF2-40B4-BE49-F238E27FC236}">
                <a16:creationId xmlns:a16="http://schemas.microsoft.com/office/drawing/2014/main" id="{B3EDD61E-8C54-459F-A68F-27D0398F1FBB}"/>
              </a:ext>
            </a:extLst>
          </p:cNvPr>
          <p:cNvGrpSpPr/>
          <p:nvPr/>
        </p:nvGrpSpPr>
        <p:grpSpPr>
          <a:xfrm>
            <a:off x="4951683" y="1761290"/>
            <a:ext cx="1013276" cy="457486"/>
            <a:chOff x="3485423" y="1494604"/>
            <a:chExt cx="815833" cy="368342"/>
          </a:xfrm>
        </p:grpSpPr>
        <p:pic>
          <p:nvPicPr>
            <p:cNvPr id="32" name="Picture 16">
              <a:extLst>
                <a:ext uri="{FF2B5EF4-FFF2-40B4-BE49-F238E27FC236}">
                  <a16:creationId xmlns:a16="http://schemas.microsoft.com/office/drawing/2014/main" id="{2167C2A5-20C6-47E9-A3B9-56EA1C9B2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24166130-2D05-4D47-B5A5-F093D305D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34" name="群組 12">
            <a:extLst>
              <a:ext uri="{FF2B5EF4-FFF2-40B4-BE49-F238E27FC236}">
                <a16:creationId xmlns:a16="http://schemas.microsoft.com/office/drawing/2014/main" id="{8E0EBC1C-CBAB-4D7D-87E9-70BCE053B43E}"/>
              </a:ext>
            </a:extLst>
          </p:cNvPr>
          <p:cNvGrpSpPr/>
          <p:nvPr/>
        </p:nvGrpSpPr>
        <p:grpSpPr>
          <a:xfrm>
            <a:off x="4951683" y="2358317"/>
            <a:ext cx="1013276" cy="457486"/>
            <a:chOff x="3485423" y="1494604"/>
            <a:chExt cx="815833" cy="368342"/>
          </a:xfrm>
        </p:grpSpPr>
        <p:pic>
          <p:nvPicPr>
            <p:cNvPr id="35" name="Picture 16">
              <a:extLst>
                <a:ext uri="{FF2B5EF4-FFF2-40B4-BE49-F238E27FC236}">
                  <a16:creationId xmlns:a16="http://schemas.microsoft.com/office/drawing/2014/main" id="{4E4A8EBE-86CE-40FA-9AFE-DABBF1D2C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36" name="Picture 16">
              <a:extLst>
                <a:ext uri="{FF2B5EF4-FFF2-40B4-BE49-F238E27FC236}">
                  <a16:creationId xmlns:a16="http://schemas.microsoft.com/office/drawing/2014/main" id="{1999D2E8-11A1-46C2-A24F-944F0E19C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grpSp>
        <p:nvGrpSpPr>
          <p:cNvPr id="37" name="群組 15">
            <a:extLst>
              <a:ext uri="{FF2B5EF4-FFF2-40B4-BE49-F238E27FC236}">
                <a16:creationId xmlns:a16="http://schemas.microsoft.com/office/drawing/2014/main" id="{699794EE-833B-4A1C-9D59-078960819126}"/>
              </a:ext>
            </a:extLst>
          </p:cNvPr>
          <p:cNvGrpSpPr/>
          <p:nvPr/>
        </p:nvGrpSpPr>
        <p:grpSpPr>
          <a:xfrm>
            <a:off x="6056146" y="2358317"/>
            <a:ext cx="1013276" cy="457486"/>
            <a:chOff x="3485423" y="1494604"/>
            <a:chExt cx="815833" cy="368342"/>
          </a:xfrm>
        </p:grpSpPr>
        <p:pic>
          <p:nvPicPr>
            <p:cNvPr id="38" name="Picture 16">
              <a:extLst>
                <a:ext uri="{FF2B5EF4-FFF2-40B4-BE49-F238E27FC236}">
                  <a16:creationId xmlns:a16="http://schemas.microsoft.com/office/drawing/2014/main" id="{FC8259C4-D241-4DC6-9EA3-DCBEB96B7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423" y="1494604"/>
              <a:ext cx="372198" cy="362766"/>
            </a:xfrm>
            <a:prstGeom prst="rect">
              <a:avLst/>
            </a:prstGeom>
          </p:spPr>
        </p:pic>
        <p:pic>
          <p:nvPicPr>
            <p:cNvPr id="39" name="Picture 16">
              <a:extLst>
                <a:ext uri="{FF2B5EF4-FFF2-40B4-BE49-F238E27FC236}">
                  <a16:creationId xmlns:a16="http://schemas.microsoft.com/office/drawing/2014/main" id="{E9483E25-6BFE-456C-8807-A792A1AD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9058" y="1500180"/>
              <a:ext cx="372198" cy="362766"/>
            </a:xfrm>
            <a:prstGeom prst="rect">
              <a:avLst/>
            </a:prstGeom>
          </p:spPr>
        </p:pic>
      </p:grpSp>
      <p:pic>
        <p:nvPicPr>
          <p:cNvPr id="40" name="Shape 45">
            <a:extLst>
              <a:ext uri="{FF2B5EF4-FFF2-40B4-BE49-F238E27FC236}">
                <a16:creationId xmlns:a16="http://schemas.microsoft.com/office/drawing/2014/main" id="{B1B89881-DC6F-4FE9-86B2-C045795A9956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73" y="1607029"/>
            <a:ext cx="720079" cy="65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44">
            <a:extLst>
              <a:ext uri="{FF2B5EF4-FFF2-40B4-BE49-F238E27FC236}">
                <a16:creationId xmlns:a16="http://schemas.microsoft.com/office/drawing/2014/main" id="{9248C0A8-DABB-498C-B7AC-5728663EF6E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673" y="2277800"/>
            <a:ext cx="720079" cy="65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ectangle 26">
            <a:extLst>
              <a:ext uri="{FF2B5EF4-FFF2-40B4-BE49-F238E27FC236}">
                <a16:creationId xmlns:a16="http://schemas.microsoft.com/office/drawing/2014/main" id="{A9232E41-DE58-4288-A165-46DF7CC22489}"/>
              </a:ext>
            </a:extLst>
          </p:cNvPr>
          <p:cNvSpPr/>
          <p:nvPr/>
        </p:nvSpPr>
        <p:spPr>
          <a:xfrm>
            <a:off x="7169670" y="2319916"/>
            <a:ext cx="712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>
                <a:solidFill>
                  <a:srgbClr val="C00000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4</a:t>
            </a:r>
            <a:endParaRPr lang="en-US" sz="2800" b="1">
              <a:solidFill>
                <a:srgbClr val="C00000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邊形 12">
            <a:extLst>
              <a:ext uri="{FF2B5EF4-FFF2-40B4-BE49-F238E27FC236}">
                <a16:creationId xmlns:a16="http://schemas.microsoft.com/office/drawing/2014/main" id="{C3AF15DB-7761-4217-91BB-8A9D0B9917DF}"/>
              </a:ext>
            </a:extLst>
          </p:cNvPr>
          <p:cNvSpPr/>
          <p:nvPr/>
        </p:nvSpPr>
        <p:spPr>
          <a:xfrm>
            <a:off x="4786315" y="3373679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4786315" y="2171776"/>
            <a:ext cx="4402986" cy="1030080"/>
          </a:xfrm>
          <a:custGeom>
            <a:avLst/>
            <a:gdLst>
              <a:gd name="connsiteX0" fmla="*/ 0 w 6143668"/>
              <a:gd name="connsiteY0" fmla="*/ 1030080 h 1030080"/>
              <a:gd name="connsiteX1" fmla="*/ 574033 w 6143668"/>
              <a:gd name="connsiteY1" fmla="*/ 0 h 1030080"/>
              <a:gd name="connsiteX2" fmla="*/ 6143668 w 6143668"/>
              <a:gd name="connsiteY2" fmla="*/ 0 h 1030080"/>
              <a:gd name="connsiteX3" fmla="*/ 5569635 w 6143668"/>
              <a:gd name="connsiteY3" fmla="*/ 1030080 h 1030080"/>
              <a:gd name="connsiteX4" fmla="*/ 0 w 6143668"/>
              <a:gd name="connsiteY4" fmla="*/ 1030080 h 1030080"/>
              <a:gd name="connsiteX0" fmla="*/ 0 w 5569635"/>
              <a:gd name="connsiteY0" fmla="*/ 1030080 h 1030080"/>
              <a:gd name="connsiteX1" fmla="*/ 574033 w 5569635"/>
              <a:gd name="connsiteY1" fmla="*/ 0 h 1030080"/>
              <a:gd name="connsiteX2" fmla="*/ 4325379 w 5569635"/>
              <a:gd name="connsiteY2" fmla="*/ 21021 h 1030080"/>
              <a:gd name="connsiteX3" fmla="*/ 5569635 w 5569635"/>
              <a:gd name="connsiteY3" fmla="*/ 1030080 h 1030080"/>
              <a:gd name="connsiteX4" fmla="*/ 0 w 5569635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2537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67420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  <a:gd name="connsiteX0" fmla="*/ 0 w 4402986"/>
              <a:gd name="connsiteY0" fmla="*/ 1030080 h 1030080"/>
              <a:gd name="connsiteX1" fmla="*/ 574033 w 4402986"/>
              <a:gd name="connsiteY1" fmla="*/ 0 h 1030080"/>
              <a:gd name="connsiteX2" fmla="*/ 4395129 w 4402986"/>
              <a:gd name="connsiteY2" fmla="*/ 21021 h 1030080"/>
              <a:gd name="connsiteX3" fmla="*/ 4402986 w 4402986"/>
              <a:gd name="connsiteY3" fmla="*/ 1030080 h 1030080"/>
              <a:gd name="connsiteX4" fmla="*/ 0 w 4402986"/>
              <a:gd name="connsiteY4" fmla="*/ 1030080 h 103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2986" h="1030080">
                <a:moveTo>
                  <a:pt x="0" y="1030080"/>
                </a:moveTo>
                <a:lnTo>
                  <a:pt x="574033" y="0"/>
                </a:lnTo>
                <a:lnTo>
                  <a:pt x="4395129" y="21021"/>
                </a:lnTo>
                <a:lnTo>
                  <a:pt x="4402986" y="1030080"/>
                </a:lnTo>
                <a:lnTo>
                  <a:pt x="0" y="1030080"/>
                </a:lnTo>
                <a:close/>
              </a:path>
            </a:pathLst>
          </a:custGeom>
          <a:blipFill dpi="0" rotWithShape="1">
            <a:blip r:embed="rId2">
              <a:alphaModFix amt="37000"/>
            </a:blip>
            <a:srcRect/>
            <a:stretch>
              <a:fillRect/>
            </a:stretch>
          </a:blip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8030" y="1928808"/>
            <a:ext cx="5511614" cy="1049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TW" altLang="en-US" sz="2300" b="1">
              <a:solidFill>
                <a:schemeClr val="bg1"/>
              </a:solidFill>
              <a:latin typeface="Calibri" pitchFamily="34" charset="0"/>
              <a:ea typeface="微軟正黑體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684" y="123419"/>
            <a:ext cx="7453236" cy="743803"/>
          </a:xfrm>
        </p:spPr>
        <p:txBody>
          <a:bodyPr>
            <a:normAutofit fontScale="90000"/>
          </a:bodyPr>
          <a:lstStyle/>
          <a:p>
            <a:r>
              <a:rPr lang="en-US" b="0"/>
              <a:t>QTS &amp; virtualization increase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1857369"/>
            <a:ext cx="5290780" cy="316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50595" y="1037434"/>
            <a:ext cx="4393405" cy="861762"/>
          </a:xfrm>
          <a:prstGeom prst="rect">
            <a:avLst/>
          </a:prstGeom>
          <a:noFill/>
        </p:spPr>
        <p:txBody>
          <a:bodyPr wrap="square" lIns="121908" tIns="60954" rIns="121908" bIns="60954" anchor="t">
            <a:spAutoFit/>
          </a:bodyPr>
          <a:lstStyle/>
          <a:p>
            <a:pPr algn="ctr">
              <a:defRPr/>
            </a:pPr>
            <a:r>
              <a:rPr lang="zh-TW" altLang="zh-TW" sz="2400" b="1">
                <a:solidFill>
                  <a:srgbClr val="0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Supports Windo</a:t>
            </a:r>
            <a:r>
              <a:rPr lang="en-US" altLang="zh-TW" sz="2400" b="1">
                <a:solidFill>
                  <a:srgbClr val="00000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w</a:t>
            </a:r>
            <a:r>
              <a:rPr lang="zh-TW" altLang="zh-TW" sz="2400" b="1">
                <a:latin typeface="Arial" pitchFamily="34" charset="0"/>
                <a:ea typeface="Microsoft JhengHei" charset="-120"/>
                <a:cs typeface="Arial" pitchFamily="34" charset="0"/>
              </a:rPr>
              <a:t>s</a:t>
            </a:r>
            <a:r>
              <a:rPr lang="en-US" altLang="zh-TW" sz="2400" b="1">
                <a:latin typeface="Arial" pitchFamily="34" charset="0"/>
                <a:ea typeface="Microsoft JhengHei"/>
                <a:cs typeface="Arial" pitchFamily="34" charset="0"/>
              </a:rPr>
              <a:t>/Linux</a:t>
            </a:r>
            <a:r>
              <a:rPr lang="zh-TW" altLang="en-US" sz="2400" b="1"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latin typeface="Arial" pitchFamily="34" charset="0"/>
                <a:ea typeface="Microsoft JhengHei"/>
                <a:cs typeface="Arial" pitchFamily="34" charset="0"/>
              </a:rPr>
              <a:t>VMs</a:t>
            </a:r>
            <a:r>
              <a:rPr lang="zh-TW" altLang="en-US" sz="2400" b="1"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latin typeface="Arial" pitchFamily="34" charset="0"/>
                <a:ea typeface="Microsoft JhengHei"/>
                <a:cs typeface="Arial" pitchFamily="34" charset="0"/>
              </a:rPr>
              <a:t>and</a:t>
            </a:r>
            <a:r>
              <a:rPr lang="zh-TW" altLang="en-US" sz="2400" b="1">
                <a:latin typeface="Arial" pitchFamily="34" charset="0"/>
                <a:ea typeface="Microsoft JhengHei"/>
                <a:cs typeface="Arial" pitchFamily="34" charset="0"/>
              </a:rPr>
              <a:t> </a:t>
            </a:r>
            <a:r>
              <a:rPr lang="en-US" altLang="zh-TW" sz="2400" b="1">
                <a:latin typeface="Arial" pitchFamily="34" charset="0"/>
                <a:ea typeface="Microsoft JhengHei"/>
                <a:cs typeface="Arial" pitchFamily="34" charset="0"/>
              </a:rPr>
              <a:t>c</a:t>
            </a:r>
            <a:r>
              <a:rPr lang="zh-TW" altLang="zh-TW" sz="2400" b="1">
                <a:latin typeface="Arial" pitchFamily="34" charset="0"/>
                <a:ea typeface="Microsoft JhengHei" charset="-120"/>
                <a:cs typeface="Arial" pitchFamily="34" charset="0"/>
              </a:rPr>
              <a:t>ontainers</a:t>
            </a:r>
            <a:endParaRPr lang="zh-TW" altLang="zh-TW" sz="2400">
              <a:latin typeface="新細明體"/>
              <a:ea typeface="新細明體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7962" y="1037434"/>
            <a:ext cx="3740913" cy="116953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>
              <a:defRPr/>
            </a:pPr>
            <a:r>
              <a:rPr lang="zh-TW" altLang="zh-TW" sz="20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QTS 4.3.</a:t>
            </a:r>
            <a:r>
              <a:rPr lang="en-US" altLang="zh-TW" sz="20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5</a:t>
            </a:r>
            <a:endParaRPr lang="zh-TW" altLang="zh-TW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zh-TW" altLang="zh-TW" sz="14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Storage &amp; Snapshot Manager</a:t>
            </a:r>
            <a:r>
              <a:rPr lang="en-US" altLang="zh-TW" sz="1400" b="1" dirty="0">
                <a:solidFill>
                  <a:srgbClr val="0070C0"/>
                </a:solidFill>
                <a:latin typeface="Arial" pitchFamily="34" charset="0"/>
                <a:ea typeface="Microsoft JhengHei" charset="-120"/>
                <a:cs typeface="Arial" pitchFamily="34" charset="0"/>
              </a:rPr>
              <a:t>, and new virtualization network functions</a:t>
            </a:r>
            <a:endParaRPr lang="en-US" altLang="zh-TW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zh-TW" altLang="en-US" sz="2000" b="1" dirty="0">
              <a:solidFill>
                <a:srgbClr val="0070C0"/>
              </a:solidFill>
              <a:latin typeface="Arial" pitchFamily="34" charset="0"/>
              <a:ea typeface="Microsoft JhengHei" charset="-12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2870" y="2486767"/>
            <a:ext cx="2786050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Virtualization </a:t>
            </a:r>
          </a:p>
          <a:p>
            <a:pPr algn="ctr" eaLnBrk="1" hangingPunct="1">
              <a:defRPr/>
            </a:pPr>
            <a:r>
              <a:rPr lang="en-US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4308" y="3613911"/>
            <a:ext cx="2714612" cy="6770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Container </a:t>
            </a:r>
          </a:p>
          <a:p>
            <a:pPr algn="ctr" eaLnBrk="1" hangingPunct="1">
              <a:defRPr/>
            </a:pPr>
            <a:r>
              <a:rPr lang="en-US" b="1">
                <a:latin typeface="Arial" panose="020B0604020202020204" pitchFamily="34" charset="0"/>
                <a:ea typeface="Microsoft JhengHei" charset="-120"/>
                <a:cs typeface="Arial" panose="020B0604020202020204" pitchFamily="34" charset="0"/>
              </a:rPr>
              <a:t>Station</a:t>
            </a: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2273162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820" y="3514040"/>
            <a:ext cx="785818" cy="785818"/>
          </a:xfrm>
          <a:prstGeom prst="rect">
            <a:avLst/>
          </a:prstGeom>
          <a:noFill/>
        </p:spPr>
      </p:pic>
      <p:pic>
        <p:nvPicPr>
          <p:cNvPr id="18" name="Picture 4" descr="C:\Users\user\Desktop\TS-x28A_PPT\new-01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08" y="953348"/>
            <a:ext cx="917276" cy="897904"/>
          </a:xfrm>
          <a:prstGeom prst="rect">
            <a:avLst/>
          </a:prstGeom>
          <a:noFill/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3636095-0548-4A46-BA56-684E4C6F5D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67" y="2191508"/>
            <a:ext cx="3988448" cy="22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5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>
            <a:extLst>
              <a:ext uri="{FF2B5EF4-FFF2-40B4-BE49-F238E27FC236}">
                <a16:creationId xmlns:a16="http://schemas.microsoft.com/office/drawing/2014/main" id="{A3C9A257-9730-47BD-83A4-0B53FF234F00}"/>
              </a:ext>
            </a:extLst>
          </p:cNvPr>
          <p:cNvGrpSpPr/>
          <p:nvPr/>
        </p:nvGrpSpPr>
        <p:grpSpPr>
          <a:xfrm>
            <a:off x="-167522" y="954220"/>
            <a:ext cx="2469239" cy="1205917"/>
            <a:chOff x="-197319" y="2508145"/>
            <a:chExt cx="2817056" cy="1375783"/>
          </a:xfrm>
        </p:grpSpPr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8BB746D1-65D9-4823-AB9C-92F1835F0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6"/>
            <a:stretch/>
          </p:blipFill>
          <p:spPr>
            <a:xfrm>
              <a:off x="-2207" y="2727218"/>
              <a:ext cx="2621944" cy="865481"/>
            </a:xfrm>
            <a:prstGeom prst="rect">
              <a:avLst/>
            </a:prstGeom>
          </p:spPr>
        </p:pic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DE76153D-93DB-4A74-8866-6A3C34477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5818">
              <a:off x="-197319" y="2508145"/>
              <a:ext cx="2417667" cy="1375783"/>
            </a:xfrm>
            <a:prstGeom prst="rect">
              <a:avLst/>
            </a:prstGeom>
          </p:spPr>
        </p:pic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F8D10556-363F-4904-A431-66AD19FE9914}"/>
              </a:ext>
            </a:extLst>
          </p:cNvPr>
          <p:cNvGrpSpPr/>
          <p:nvPr/>
        </p:nvGrpSpPr>
        <p:grpSpPr>
          <a:xfrm>
            <a:off x="-167522" y="2316208"/>
            <a:ext cx="2469239" cy="1205917"/>
            <a:chOff x="-197319" y="2508145"/>
            <a:chExt cx="2817056" cy="1375783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9ADC1CAB-A6AE-418B-8620-5F5089530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6"/>
            <a:stretch/>
          </p:blipFill>
          <p:spPr>
            <a:xfrm>
              <a:off x="-2207" y="2727218"/>
              <a:ext cx="2621944" cy="865481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367222B1-139E-40D2-8E38-9F4F702E3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5818">
              <a:off x="-197319" y="2508145"/>
              <a:ext cx="2417667" cy="1375783"/>
            </a:xfrm>
            <a:prstGeom prst="rect">
              <a:avLst/>
            </a:prstGeom>
          </p:spPr>
        </p:pic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4ED540F3-6D62-490F-8974-AED7802E753E}"/>
              </a:ext>
            </a:extLst>
          </p:cNvPr>
          <p:cNvGrpSpPr/>
          <p:nvPr/>
        </p:nvGrpSpPr>
        <p:grpSpPr>
          <a:xfrm>
            <a:off x="-167522" y="3660398"/>
            <a:ext cx="2469239" cy="1205917"/>
            <a:chOff x="-197319" y="2508145"/>
            <a:chExt cx="2817056" cy="1375783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D4C1AEE7-B7EB-4DCE-BCAA-E3288E845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6"/>
            <a:stretch/>
          </p:blipFill>
          <p:spPr>
            <a:xfrm>
              <a:off x="-2207" y="2727218"/>
              <a:ext cx="2621944" cy="865481"/>
            </a:xfrm>
            <a:prstGeom prst="rect">
              <a:avLst/>
            </a:prstGeom>
          </p:spPr>
        </p:pic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DBB802F5-4044-4385-945B-E463D7CA0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5818">
              <a:off x="-197319" y="2508145"/>
              <a:ext cx="2417667" cy="1375783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690BF9B9-8E6C-49AB-A076-0CE2E929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950" y="88093"/>
            <a:ext cx="5464092" cy="743803"/>
          </a:xfrm>
        </p:spPr>
        <p:txBody>
          <a:bodyPr/>
          <a:lstStyle/>
          <a:p>
            <a:r>
              <a:rPr lang="zh-TW" altLang="en-US">
                <a:latin typeface="微軟正黑體"/>
                <a:cs typeface="Arial" panose="020B0604020202020204" pitchFamily="34" charset="0"/>
              </a:rPr>
              <a:t>Coming Soon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E156D680-01A2-41F6-9ABA-4FB1233A0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146" y="1635398"/>
            <a:ext cx="2960257" cy="6247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TS-1673U_Left-angle-of-elevation.png">
            <a:extLst>
              <a:ext uri="{FF2B5EF4-FFF2-40B4-BE49-F238E27FC236}">
                <a16:creationId xmlns:a16="http://schemas.microsoft.com/office/drawing/2014/main" id="{E95770C1-F282-4BE5-96F0-AB9CEC4B5A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4" t="25806" r="170" b="24885"/>
          <a:stretch/>
        </p:blipFill>
        <p:spPr>
          <a:xfrm>
            <a:off x="-96146" y="4240607"/>
            <a:ext cx="2980010" cy="9222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Shape 131">
            <a:extLst>
              <a:ext uri="{FF2B5EF4-FFF2-40B4-BE49-F238E27FC236}">
                <a16:creationId xmlns:a16="http://schemas.microsoft.com/office/drawing/2014/main" id="{3727D59D-74E9-41C4-8D2F-8FEAFB835846}"/>
              </a:ext>
            </a:extLst>
          </p:cNvPr>
          <p:cNvSpPr/>
          <p:nvPr/>
        </p:nvSpPr>
        <p:spPr>
          <a:xfrm>
            <a:off x="6142777" y="910722"/>
            <a:ext cx="3157843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TS-877XU-</a:t>
            </a: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 lang="en-US" sz="20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3 1200, 4GB RAM (1x 4GB)</a:t>
            </a:r>
            <a:r>
              <a:rPr lang="en-US" sz="1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Shape 131">
            <a:extLst>
              <a:ext uri="{FF2B5EF4-FFF2-40B4-BE49-F238E27FC236}">
                <a16:creationId xmlns:a16="http://schemas.microsoft.com/office/drawing/2014/main" id="{D591E3C1-A40A-4E9B-BCA6-14B22E7C7EF1}"/>
              </a:ext>
            </a:extLst>
          </p:cNvPr>
          <p:cNvSpPr/>
          <p:nvPr/>
        </p:nvSpPr>
        <p:spPr>
          <a:xfrm>
            <a:off x="2894558" y="1548987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TS-877XU-RP-</a:t>
            </a: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>
                <a:solidFill>
                  <a:srgbClr val="04DEFC"/>
                </a:solidFill>
                <a:latin typeface="Arial"/>
                <a:cs typeface="Arial"/>
                <a:sym typeface="Arial"/>
              </a:rPr>
              <a:t>4G</a:t>
            </a:r>
            <a:endParaRPr lang="en-US" sz="2000" b="1">
              <a:solidFill>
                <a:srgbClr val="04DEFC"/>
              </a:solidFill>
              <a:latin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3 1200,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4GB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(1x 4GB)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Shape 131">
            <a:extLst>
              <a:ext uri="{FF2B5EF4-FFF2-40B4-BE49-F238E27FC236}">
                <a16:creationId xmlns:a16="http://schemas.microsoft.com/office/drawing/2014/main" id="{DC693486-D8E4-4CF0-B631-CD2A55080342}"/>
              </a:ext>
            </a:extLst>
          </p:cNvPr>
          <p:cNvSpPr/>
          <p:nvPr/>
        </p:nvSpPr>
        <p:spPr>
          <a:xfrm>
            <a:off x="2894558" y="910758"/>
            <a:ext cx="371497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TS-877XU-RP-</a:t>
            </a:r>
            <a:r>
              <a:rPr lang="en-US" sz="2000" b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2600</a:t>
            </a:r>
            <a:r>
              <a:rPr lang="en-US" sz="2000" b="1">
                <a:solidFill>
                  <a:schemeClr val="bg1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000" b="1">
                <a:solidFill>
                  <a:srgbClr val="04DEFC"/>
                </a:solidFill>
                <a:latin typeface="Arial"/>
                <a:cs typeface="Arial"/>
                <a:sym typeface="Arial"/>
              </a:rPr>
              <a:t>8G</a:t>
            </a:r>
            <a:endParaRPr lang="en-US" sz="2000" b="1">
              <a:solidFill>
                <a:srgbClr val="04DEFC"/>
              </a:solidFill>
              <a:latin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2600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8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4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7" name="Picture 1">
            <a:extLst>
              <a:ext uri="{FF2B5EF4-FFF2-40B4-BE49-F238E27FC236}">
                <a16:creationId xmlns:a16="http://schemas.microsoft.com/office/drawing/2014/main" id="{41A7AFE1-B144-4F62-9627-5EB03BDA7F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970" y="2948777"/>
            <a:ext cx="2981038" cy="6988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Shape 131">
            <a:extLst>
              <a:ext uri="{FF2B5EF4-FFF2-40B4-BE49-F238E27FC236}">
                <a16:creationId xmlns:a16="http://schemas.microsoft.com/office/drawing/2014/main" id="{3F1A9A91-C093-48D3-8672-38BA85D418B1}"/>
              </a:ext>
            </a:extLst>
          </p:cNvPr>
          <p:cNvSpPr/>
          <p:nvPr/>
        </p:nvSpPr>
        <p:spPr>
          <a:xfrm>
            <a:off x="2912906" y="2936833"/>
            <a:ext cx="385765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0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3 1200, 4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(1x 4GB)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Shape 131">
            <a:extLst>
              <a:ext uri="{FF2B5EF4-FFF2-40B4-BE49-F238E27FC236}">
                <a16:creationId xmlns:a16="http://schemas.microsoft.com/office/drawing/2014/main" id="{5357F426-814A-4FF6-A98D-A8451B071D92}"/>
              </a:ext>
            </a:extLst>
          </p:cNvPr>
          <p:cNvSpPr/>
          <p:nvPr/>
        </p:nvSpPr>
        <p:spPr>
          <a:xfrm>
            <a:off x="2895380" y="2330031"/>
            <a:ext cx="3500462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TS-1277XU-RP-</a:t>
            </a: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2600</a:t>
            </a: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  <a:endParaRPr lang="en-US" sz="20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2600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Shape 131">
            <a:extLst>
              <a:ext uri="{FF2B5EF4-FFF2-40B4-BE49-F238E27FC236}">
                <a16:creationId xmlns:a16="http://schemas.microsoft.com/office/drawing/2014/main" id="{EE61623E-B169-482C-92CF-E503D8B92406}"/>
              </a:ext>
            </a:extLst>
          </p:cNvPr>
          <p:cNvSpPr/>
          <p:nvPr/>
        </p:nvSpPr>
        <p:spPr>
          <a:xfrm>
            <a:off x="6067818" y="3738896"/>
            <a:ext cx="3643338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0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1200</a:t>
            </a:r>
            <a:r>
              <a:rPr lang="en-US" sz="20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 i="0" u="none" strike="noStrike" cap="none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4G</a:t>
            </a:r>
            <a:endParaRPr lang="en-US" sz="20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3 1200, 4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(1x 4GB)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Shape 131">
            <a:extLst>
              <a:ext uri="{FF2B5EF4-FFF2-40B4-BE49-F238E27FC236}">
                <a16:creationId xmlns:a16="http://schemas.microsoft.com/office/drawing/2014/main" id="{4FAABF2F-A98F-4796-8B17-BA59F2869336}"/>
              </a:ext>
            </a:extLst>
          </p:cNvPr>
          <p:cNvSpPr/>
          <p:nvPr/>
        </p:nvSpPr>
        <p:spPr>
          <a:xfrm>
            <a:off x="2895380" y="4406341"/>
            <a:ext cx="357190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2600</a:t>
            </a: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  <a:endParaRPr lang="en-US" sz="20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2600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(2x 4GB)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Shape 131">
            <a:extLst>
              <a:ext uri="{FF2B5EF4-FFF2-40B4-BE49-F238E27FC236}">
                <a16:creationId xmlns:a16="http://schemas.microsoft.com/office/drawing/2014/main" id="{A9F02944-5C25-49DF-8F9A-003E7D3F85FF}"/>
              </a:ext>
            </a:extLst>
          </p:cNvPr>
          <p:cNvSpPr/>
          <p:nvPr/>
        </p:nvSpPr>
        <p:spPr>
          <a:xfrm>
            <a:off x="2895410" y="3738896"/>
            <a:ext cx="3714744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TS-1677XU-RP-</a:t>
            </a:r>
            <a:r>
              <a:rPr lang="en-US" sz="2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2700</a:t>
            </a:r>
            <a:r>
              <a:rPr lang="en-US" sz="20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000" b="1">
                <a:solidFill>
                  <a:srgbClr val="04DEFC"/>
                </a:solidFill>
                <a:latin typeface="Arial"/>
                <a:ea typeface="Arial"/>
                <a:cs typeface="Arial"/>
                <a:sym typeface="Arial"/>
              </a:rPr>
              <a:t>16G</a:t>
            </a:r>
            <a:endParaRPr lang="en-US" sz="2000" b="1" i="0" u="none" strike="noStrike" cap="none">
              <a:solidFill>
                <a:srgbClr val="04DEFC"/>
              </a:solidFill>
              <a:latin typeface="Arial"/>
              <a:ea typeface="Arial"/>
              <a:cs typeface="Arial"/>
            </a:endParaRPr>
          </a:p>
          <a:p>
            <a:pPr>
              <a:buClr>
                <a:srgbClr val="595959"/>
              </a:buClr>
              <a:buSzPct val="25000"/>
            </a:pP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2700</a:t>
            </a:r>
            <a:r>
              <a:rPr lang="en-US" sz="12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16GB RAM (2x 8GB)</a:t>
            </a:r>
            <a:r>
              <a:rPr lang="en-US" sz="1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12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8" name="Shape 275">
            <a:extLst>
              <a:ext uri="{FF2B5EF4-FFF2-40B4-BE49-F238E27FC236}">
                <a16:creationId xmlns:a16="http://schemas.microsoft.com/office/drawing/2014/main" id="{2D946765-54CD-45C4-BB9A-E31A5557742C}"/>
              </a:ext>
            </a:extLst>
          </p:cNvPr>
          <p:cNvSpPr/>
          <p:nvPr/>
        </p:nvSpPr>
        <p:spPr>
          <a:xfrm>
            <a:off x="73910" y="2522370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12-bay</a:t>
            </a:r>
            <a:endParaRPr lang="zh-TW" altLang="en-US" sz="30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sp>
        <p:nvSpPr>
          <p:cNvPr id="49" name="Shape 275">
            <a:extLst>
              <a:ext uri="{FF2B5EF4-FFF2-40B4-BE49-F238E27FC236}">
                <a16:creationId xmlns:a16="http://schemas.microsoft.com/office/drawing/2014/main" id="{AB67F362-E732-476A-8205-25CA33FA3F79}"/>
              </a:ext>
            </a:extLst>
          </p:cNvPr>
          <p:cNvSpPr/>
          <p:nvPr/>
        </p:nvSpPr>
        <p:spPr>
          <a:xfrm>
            <a:off x="68277" y="3855807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16-bay</a:t>
            </a:r>
            <a:endParaRPr lang="zh-TW" altLang="en-US" sz="30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C173B4F3-7192-4CEE-9E75-47FD21336B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199858"/>
            <a:ext cx="9144000" cy="85725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A8A50E37-CDAC-4CFA-8B2B-647A94A34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545857"/>
            <a:ext cx="9144000" cy="85725"/>
          </a:xfrm>
          <a:prstGeom prst="rect">
            <a:avLst/>
          </a:prstGeom>
        </p:spPr>
      </p:pic>
      <p:sp>
        <p:nvSpPr>
          <p:cNvPr id="63" name="Shape 275">
            <a:extLst>
              <a:ext uri="{FF2B5EF4-FFF2-40B4-BE49-F238E27FC236}">
                <a16:creationId xmlns:a16="http://schemas.microsoft.com/office/drawing/2014/main" id="{0E0D1BFF-B3F3-49BA-B006-30A3EDB3379E}"/>
              </a:ext>
            </a:extLst>
          </p:cNvPr>
          <p:cNvSpPr/>
          <p:nvPr/>
        </p:nvSpPr>
        <p:spPr>
          <a:xfrm>
            <a:off x="32001" y="1148143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8-bay</a:t>
            </a:r>
            <a:endParaRPr lang="zh-TW" altLang="en-US" sz="30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1374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F7EC8F46-91F7-4F82-B853-3EC6E38E41CE}"/>
              </a:ext>
            </a:extLst>
          </p:cNvPr>
          <p:cNvSpPr txBox="1">
            <a:spLocks/>
          </p:cNvSpPr>
          <p:nvPr/>
        </p:nvSpPr>
        <p:spPr>
          <a:xfrm>
            <a:off x="2331371" y="1749400"/>
            <a:ext cx="432837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en-US" altLang="zh-TW" sz="3600" dirty="0">
                <a:solidFill>
                  <a:srgbClr val="FFFFFF"/>
                </a:solidFill>
                <a:latin typeface="微軟正黑體" panose="020B0604030504040204" pitchFamily="34" charset="-120"/>
                <a:cs typeface="Arial Unicode MS" pitchFamily="34" charset="-120"/>
              </a:rPr>
              <a:t>Double the ROI of purchasing SSDs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EFAEA69-3AA6-4427-9B98-492DB74361E5}"/>
              </a:ext>
            </a:extLst>
          </p:cNvPr>
          <p:cNvSpPr/>
          <p:nvPr/>
        </p:nvSpPr>
        <p:spPr>
          <a:xfrm>
            <a:off x="2331370" y="3510469"/>
            <a:ext cx="4439377" cy="30777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SSD Over-provisioning,  Snapshot Remote Restore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EEF22D5-689E-4152-9437-6D4295F022CA}"/>
              </a:ext>
            </a:extLst>
          </p:cNvPr>
          <p:cNvSpPr/>
          <p:nvPr/>
        </p:nvSpPr>
        <p:spPr>
          <a:xfrm>
            <a:off x="2905819" y="2571750"/>
            <a:ext cx="3425938" cy="93871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5500" b="1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QTS</a:t>
            </a:r>
            <a:r>
              <a:rPr lang="zh-TW" altLang="en-US" sz="5500" b="1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5500" b="1">
                <a:solidFill>
                  <a:srgbClr val="FFFF00"/>
                </a:solidFill>
                <a:latin typeface="Arial"/>
                <a:ea typeface="微軟正黑體" panose="020B0604030504040204" pitchFamily="34" charset="-120"/>
                <a:cs typeface="Arial"/>
              </a:rPr>
              <a:t>4.3.5</a:t>
            </a:r>
            <a:endParaRPr lang="zh-TW" altLang="en-US" sz="5500" b="1">
              <a:solidFill>
                <a:srgbClr val="FFFF00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784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6A27084A-23B3-4A69-AE8E-7B626606A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0554143-6723-46C4-A8C9-CC4DE72A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47" y="105313"/>
            <a:ext cx="6601260" cy="743803"/>
          </a:xfrm>
        </p:spPr>
        <p:txBody>
          <a:bodyPr>
            <a:normAutofit/>
          </a:bodyPr>
          <a:lstStyle/>
          <a:p>
            <a:r>
              <a:rPr lang="zh-TW" altLang="en-US" sz="280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SSD </a:t>
            </a:r>
            <a:r>
              <a:rPr lang="en-US" altLang="zh-TW" sz="280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Usage In Network Attach Storage</a:t>
            </a:r>
            <a:endParaRPr lang="zh-TW" altLang="en-US"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9ED209BC-FC8A-3C45-A739-F03545E44A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9838422"/>
              </p:ext>
            </p:extLst>
          </p:nvPr>
        </p:nvGraphicFramePr>
        <p:xfrm>
          <a:off x="595695" y="2585978"/>
          <a:ext cx="4098770" cy="1195604"/>
        </p:xfrm>
        <a:graphic>
          <a:graphicData uri="http://schemas.openxmlformats.org/drawingml/2006/table">
            <a:tbl>
              <a:tblPr firstRow="1" bandRow="1"/>
              <a:tblGrid>
                <a:gridCol w="1038309">
                  <a:extLst>
                    <a:ext uri="{9D8B030D-6E8A-4147-A177-3AD203B41FA5}">
                      <a16:colId xmlns:a16="http://schemas.microsoft.com/office/drawing/2014/main" val="649002736"/>
                    </a:ext>
                  </a:extLst>
                </a:gridCol>
                <a:gridCol w="1357118">
                  <a:extLst>
                    <a:ext uri="{9D8B030D-6E8A-4147-A177-3AD203B41FA5}">
                      <a16:colId xmlns:a16="http://schemas.microsoft.com/office/drawing/2014/main" val="3895754092"/>
                    </a:ext>
                  </a:extLst>
                </a:gridCol>
                <a:gridCol w="1703343">
                  <a:extLst>
                    <a:ext uri="{9D8B030D-6E8A-4147-A177-3AD203B41FA5}">
                      <a16:colId xmlns:a16="http://schemas.microsoft.com/office/drawing/2014/main" val="2874247263"/>
                    </a:ext>
                  </a:extLst>
                </a:gridCol>
              </a:tblGrid>
              <a:tr h="6341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Drive Type</a:t>
                      </a:r>
                      <a:endParaRPr lang="zh-TW" altLang="en-US" sz="1400" b="1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Sequential</a:t>
                      </a:r>
                      <a:r>
                        <a:rPr lang="en-US" altLang="zh-TW" sz="1400" b="1" baseline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7FC2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TW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Random Access </a:t>
                      </a: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7FC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76119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HDD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100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350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7564727"/>
                  </a:ext>
                </a:extLst>
              </a:tr>
              <a:tr h="2807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400" b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SSD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300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 Unicode MS" pitchFamily="34" charset="-120"/>
                        </a:rPr>
                        <a:t>60000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79924"/>
                  </a:ext>
                </a:extLst>
              </a:tr>
            </a:tbl>
          </a:graphicData>
        </a:graphic>
      </p:graphicFrame>
      <p:pic>
        <p:nvPicPr>
          <p:cNvPr id="17" name="圖片 13">
            <a:extLst>
              <a:ext uri="{FF2B5EF4-FFF2-40B4-BE49-F238E27FC236}">
                <a16:creationId xmlns:a16="http://schemas.microsoft.com/office/drawing/2014/main" id="{3A8038A9-188F-7C41-AC7B-5AF5C96036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485392" y="4005954"/>
            <a:ext cx="2350343" cy="613454"/>
          </a:xfrm>
          <a:prstGeom prst="rect">
            <a:avLst/>
          </a:prstGeom>
        </p:spPr>
      </p:pic>
      <p:pic>
        <p:nvPicPr>
          <p:cNvPr id="18" name="圖片 13">
            <a:extLst>
              <a:ext uri="{FF2B5EF4-FFF2-40B4-BE49-F238E27FC236}">
                <a16:creationId xmlns:a16="http://schemas.microsoft.com/office/drawing/2014/main" id="{2BCFA0DD-F76D-794E-B163-981D8FDC0E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559325" y="3932535"/>
            <a:ext cx="2222580" cy="757255"/>
          </a:xfrm>
          <a:prstGeom prst="rect">
            <a:avLst/>
          </a:prstGeom>
        </p:spPr>
      </p:pic>
      <p:sp>
        <p:nvSpPr>
          <p:cNvPr id="19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08325" y="4784808"/>
            <a:ext cx="454955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sz="700" i="0" u="none" strike="noStrike" cap="none"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700" err="1"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700"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sz="700"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700" i="0" u="none" strike="noStrike" cap="none"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87CE50-510A-9E46-8298-A302D0E0BFFF}"/>
              </a:ext>
            </a:extLst>
          </p:cNvPr>
          <p:cNvGrpSpPr/>
          <p:nvPr/>
        </p:nvGrpSpPr>
        <p:grpSpPr>
          <a:xfrm>
            <a:off x="4880596" y="2396359"/>
            <a:ext cx="3967112" cy="2747141"/>
            <a:chOff x="4880596" y="2396359"/>
            <a:chExt cx="3967112" cy="2747141"/>
          </a:xfrm>
        </p:grpSpPr>
        <p:sp>
          <p:nvSpPr>
            <p:cNvPr id="4" name="圓角矩形 3">
              <a:extLst>
                <a:ext uri="{FF2B5EF4-FFF2-40B4-BE49-F238E27FC236}">
                  <a16:creationId xmlns:a16="http://schemas.microsoft.com/office/drawing/2014/main" id="{54EA36BD-80C0-CF42-B975-02AAE48D4C0F}"/>
                </a:ext>
              </a:extLst>
            </p:cNvPr>
            <p:cNvSpPr/>
            <p:nvPr/>
          </p:nvSpPr>
          <p:spPr>
            <a:xfrm>
              <a:off x="4880596" y="2396359"/>
              <a:ext cx="3967112" cy="2444710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1" name="圖片 5" descr="一張含有 文字, 地圖 的圖片&#10;&#10;描述是以非常高的可信度產生">
              <a:extLst>
                <a:ext uri="{FF2B5EF4-FFF2-40B4-BE49-F238E27FC236}">
                  <a16:creationId xmlns:a16="http://schemas.microsoft.com/office/drawing/2014/main" id="{452FD0ED-2BFE-554E-A006-F7D7A3062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5423" y="2497165"/>
              <a:ext cx="3666076" cy="2258336"/>
            </a:xfrm>
            <a:prstGeom prst="rect">
              <a:avLst/>
            </a:prstGeom>
          </p:spPr>
        </p:pic>
        <p:sp>
          <p:nvSpPr>
            <p:cNvPr id="20" name="Shape 141">
              <a:extLst>
                <a:ext uri="{FF2B5EF4-FFF2-40B4-BE49-F238E27FC236}">
                  <a16:creationId xmlns:a16="http://schemas.microsoft.com/office/drawing/2014/main" id="{C59E2C35-FB5B-B342-BA9F-EFC29A585934}"/>
                </a:ext>
              </a:extLst>
            </p:cNvPr>
            <p:cNvSpPr txBox="1"/>
            <p:nvPr/>
          </p:nvSpPr>
          <p:spPr>
            <a:xfrm>
              <a:off x="5377179" y="4841582"/>
              <a:ext cx="2908454" cy="301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zh-TW" altLang="zh-TW" sz="800" b="1">
                  <a:latin typeface="Microsoft JhengHei"/>
                  <a:ea typeface="Microsoft JhengHei"/>
                  <a:cs typeface="Microsoft JhengHei"/>
                </a:rPr>
                <a:t>S</a:t>
              </a:r>
              <a:r>
                <a:rPr lang="en-US" altLang="zh-TW" sz="800" b="1" err="1">
                  <a:latin typeface="Microsoft JhengHei"/>
                  <a:ea typeface="Microsoft JhengHei"/>
                  <a:cs typeface="Microsoft JhengHei"/>
                </a:rPr>
                <a:t>anDisk‘s</a:t>
              </a:r>
              <a:r>
                <a:rPr lang="en-US" altLang="zh-TW" sz="800" b="1">
                  <a:latin typeface="Microsoft JhengHei"/>
                  <a:ea typeface="Microsoft JhengHei"/>
                  <a:cs typeface="Microsoft JhengHei"/>
                </a:rPr>
                <a:t> Statistic for Global SSD/HDD Price Trend</a:t>
              </a: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39078F3D-E454-4B26-9700-053C888BCA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99" y="2023186"/>
            <a:ext cx="2014666" cy="190386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4F40D5D-3D3E-4110-A93C-E02854BF0B63}"/>
              </a:ext>
            </a:extLst>
          </p:cNvPr>
          <p:cNvSpPr/>
          <p:nvPr/>
        </p:nvSpPr>
        <p:spPr>
          <a:xfrm>
            <a:off x="7208378" y="2205675"/>
            <a:ext cx="1636121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SanDisk evaluate the </a:t>
            </a:r>
            <a:b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256 GB SSD 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per GB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price in 2018 is only</a:t>
            </a:r>
            <a: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30% compare to 2013</a:t>
            </a:r>
            <a:endParaRPr lang="zh-TW" altLang="en-US" sz="11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5" name="內容版面配置區 1">
            <a:extLst>
              <a:ext uri="{FF2B5EF4-FFF2-40B4-BE49-F238E27FC236}">
                <a16:creationId xmlns:a16="http://schemas.microsoft.com/office/drawing/2014/main" id="{6F84729D-3BF3-479F-89E2-88C620382A20}"/>
              </a:ext>
            </a:extLst>
          </p:cNvPr>
          <p:cNvSpPr txBox="1">
            <a:spLocks/>
          </p:cNvSpPr>
          <p:nvPr/>
        </p:nvSpPr>
        <p:spPr>
          <a:xfrm>
            <a:off x="335298" y="1042731"/>
            <a:ext cx="7196287" cy="1457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latin typeface="微軟正黑體" panose="020B0604030504040204" pitchFamily="34" charset="-120"/>
              </a:rPr>
              <a:t>SSD</a:t>
            </a:r>
            <a:r>
              <a:rPr lang="zh-TW" altLang="en-US" sz="1600" b="0" dirty="0">
                <a:latin typeface="微軟正黑體" panose="020B0604030504040204" pitchFamily="34" charset="-120"/>
              </a:rPr>
              <a:t> </a:t>
            </a:r>
            <a:r>
              <a:rPr lang="en-US" altLang="zh-TW" sz="1600" b="0" dirty="0">
                <a:latin typeface="微軟正黑體" panose="020B0604030504040204" pitchFamily="34" charset="-120"/>
              </a:rPr>
              <a:t>can provide high random IOPS for multi-clients sync and business applications that can not be achieved by HDD.</a:t>
            </a:r>
            <a:endParaRPr lang="zh-TW" altLang="zh-TW" sz="1600" b="0" dirty="0"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latin typeface="微軟正黑體" panose="020B0604030504040204" pitchFamily="34" charset="-120"/>
              </a:rPr>
              <a:t>In 2018, SSD price also comes close to the sweet spot.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latin typeface="微軟正黑體" panose="020B0604030504040204" pitchFamily="34" charset="-120"/>
              </a:rPr>
              <a:t>Besides choosing the right SSD, you should also choose right NAS!  </a:t>
            </a:r>
            <a:endParaRPr lang="zh-TW" altLang="en-US" sz="1200" dirty="0">
              <a:solidFill>
                <a:srgbClr val="000000"/>
              </a:solidFill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 dirty="0"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zh-TW" altLang="en-US" sz="1200" dirty="0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459642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D752F395-F3F4-4BF1-9FA2-17A6FE909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BA2C33E-2852-E34F-8BC1-96BA074DDD85}"/>
              </a:ext>
            </a:extLst>
          </p:cNvPr>
          <p:cNvGrpSpPr/>
          <p:nvPr/>
        </p:nvGrpSpPr>
        <p:grpSpPr>
          <a:xfrm>
            <a:off x="4591985" y="2430521"/>
            <a:ext cx="4449816" cy="1920097"/>
            <a:chOff x="221000" y="2580291"/>
            <a:chExt cx="4449816" cy="1920097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C78C176-E408-FC42-ACD0-4133E670DC23}"/>
                </a:ext>
              </a:extLst>
            </p:cNvPr>
            <p:cNvSpPr/>
            <p:nvPr/>
          </p:nvSpPr>
          <p:spPr>
            <a:xfrm>
              <a:off x="221000" y="2580291"/>
              <a:ext cx="4449816" cy="42950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30" name="圓角矩形 29">
              <a:extLst>
                <a:ext uri="{FF2B5EF4-FFF2-40B4-BE49-F238E27FC236}">
                  <a16:creationId xmlns:a16="http://schemas.microsoft.com/office/drawing/2014/main" id="{43787469-4ED2-A14C-92D2-A5AE096850C1}"/>
                </a:ext>
              </a:extLst>
            </p:cNvPr>
            <p:cNvSpPr/>
            <p:nvPr/>
          </p:nvSpPr>
          <p:spPr>
            <a:xfrm>
              <a:off x="221000" y="2905224"/>
              <a:ext cx="4449816" cy="1595164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68600" y="2427891"/>
            <a:ext cx="4449816" cy="4295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6" name="圓角矩形 25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68600" y="2752824"/>
            <a:ext cx="4449816" cy="20005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74EF1BB-132F-4FB2-9178-52E34D762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03" y="114366"/>
            <a:ext cx="8075181" cy="743803"/>
          </a:xfrm>
        </p:spPr>
        <p:txBody>
          <a:bodyPr>
            <a:noAutofit/>
          </a:bodyPr>
          <a:lstStyle/>
          <a:p>
            <a:r>
              <a:rPr lang="zh-TW" altLang="en-US" b="0"/>
              <a:t>QNAP SSD </a:t>
            </a:r>
            <a:r>
              <a:rPr lang="en-US" altLang="zh-TW" b="0"/>
              <a:t>Global Cache and </a:t>
            </a:r>
            <a:r>
              <a:rPr lang="en-US" altLang="zh-TW" b="0" err="1"/>
              <a:t>Qtier</a:t>
            </a:r>
            <a:endParaRPr lang="zh-TW" altLang="en-US" sz="3600" b="0">
              <a:latin typeface="Microsoft JhengHei"/>
              <a:ea typeface="Microsoft JhengHei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212240" y="3802702"/>
            <a:ext cx="4163941" cy="33523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微軟正黑體" pitchFamily="34" charset="-120"/>
                <a:ea typeface="微軟正黑體" pitchFamily="34" charset="-120"/>
              </a:rPr>
              <a:t>Storage Pool</a:t>
            </a:r>
            <a:endParaRPr lang="zh-TW" altLang="en-US" sz="12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200065" y="3342218"/>
            <a:ext cx="1977499" cy="3352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   Volume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273062" y="3327987"/>
            <a:ext cx="210312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Block-based LUN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200422" y="423647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151BFF-06F2-4E29-A142-2634D6B53D2D}"/>
              </a:ext>
            </a:extLst>
          </p:cNvPr>
          <p:cNvSpPr/>
          <p:nvPr/>
        </p:nvSpPr>
        <p:spPr>
          <a:xfrm>
            <a:off x="1282462" y="4228857"/>
            <a:ext cx="9372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324C42C-AA95-4453-975C-B1D7818B15DC}"/>
              </a:ext>
            </a:extLst>
          </p:cNvPr>
          <p:cNvSpPr/>
          <p:nvPr/>
        </p:nvSpPr>
        <p:spPr>
          <a:xfrm>
            <a:off x="2318782" y="4228857"/>
            <a:ext cx="97536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9B72BC-F56A-4140-AFCA-307B5AE362BB}"/>
              </a:ext>
            </a:extLst>
          </p:cNvPr>
          <p:cNvSpPr/>
          <p:nvPr/>
        </p:nvSpPr>
        <p:spPr>
          <a:xfrm>
            <a:off x="3393202" y="4221237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B33F8BB-9EA0-43E1-B124-30DEB81B4E06}"/>
              </a:ext>
            </a:extLst>
          </p:cNvPr>
          <p:cNvSpPr/>
          <p:nvPr/>
        </p:nvSpPr>
        <p:spPr>
          <a:xfrm>
            <a:off x="4661349" y="3352506"/>
            <a:ext cx="2125980" cy="3581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err="1"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</a:rPr>
              <a:t> Pool SSD Tier</a:t>
            </a:r>
            <a:endParaRPr lang="zh-TW" altLang="en-US" sz="12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661348" y="2907520"/>
            <a:ext cx="982981" cy="3386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13EC46-8B34-4C09-81CB-E2E7148799B1}"/>
              </a:ext>
            </a:extLst>
          </p:cNvPr>
          <p:cNvSpPr/>
          <p:nvPr/>
        </p:nvSpPr>
        <p:spPr>
          <a:xfrm>
            <a:off x="5644329" y="2908884"/>
            <a:ext cx="1085588" cy="3386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67C9662-CC9E-43F5-ACE0-03475FDD80DE}"/>
              </a:ext>
            </a:extLst>
          </p:cNvPr>
          <p:cNvSpPr/>
          <p:nvPr/>
        </p:nvSpPr>
        <p:spPr>
          <a:xfrm>
            <a:off x="6837907" y="3816482"/>
            <a:ext cx="982980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F658A6F-9350-4FDB-B9E3-DCC8A029AC55}"/>
              </a:ext>
            </a:extLst>
          </p:cNvPr>
          <p:cNvSpPr/>
          <p:nvPr/>
        </p:nvSpPr>
        <p:spPr>
          <a:xfrm>
            <a:off x="7919947" y="3815628"/>
            <a:ext cx="993362" cy="3581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218864" y="2909790"/>
            <a:ext cx="4157318" cy="30162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SSD</a:t>
            </a:r>
            <a:r>
              <a:rPr lang="zh-TW" altLang="en-US" sz="120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</a:rPr>
              <a:t>Cache</a:t>
            </a:r>
            <a:endParaRPr lang="zh-TW" altLang="en-US" sz="12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CB54233-7DD1-41D2-9561-CA450F7F5AF8}"/>
              </a:ext>
            </a:extLst>
          </p:cNvPr>
          <p:cNvSpPr/>
          <p:nvPr/>
        </p:nvSpPr>
        <p:spPr>
          <a:xfrm>
            <a:off x="4661349" y="3823248"/>
            <a:ext cx="982980" cy="3581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27A43BD-6576-4DED-A37C-3A3496E27731}"/>
              </a:ext>
            </a:extLst>
          </p:cNvPr>
          <p:cNvSpPr/>
          <p:nvPr/>
        </p:nvSpPr>
        <p:spPr>
          <a:xfrm>
            <a:off x="5739779" y="3815628"/>
            <a:ext cx="1018318" cy="3581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SSD</a:t>
            </a:r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D08D229-95D7-476D-9A0C-473B5CE089FA}"/>
              </a:ext>
            </a:extLst>
          </p:cNvPr>
          <p:cNvSpPr/>
          <p:nvPr/>
        </p:nvSpPr>
        <p:spPr>
          <a:xfrm>
            <a:off x="6787329" y="3352506"/>
            <a:ext cx="2125980" cy="35814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err="1"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TW" sz="1200" b="1">
                <a:latin typeface="微軟正黑體" pitchFamily="34" charset="-120"/>
                <a:ea typeface="微軟正黑體" pitchFamily="34" charset="-120"/>
              </a:rPr>
              <a:t> Pool HDD Tier</a:t>
            </a:r>
            <a:endParaRPr lang="zh-TW" altLang="en-US" sz="12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233793" y="2461132"/>
            <a:ext cx="41216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</a:rPr>
              <a:t>SSD Cache let all data enter cache and read hot data from the storage in real time</a:t>
            </a:r>
            <a:endParaRPr lang="zh-TW" altLang="en-US" sz="900" b="1">
              <a:solidFill>
                <a:schemeClr val="bg1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B0DB030-2BB7-4038-8778-CB53D5DA3F34}"/>
              </a:ext>
            </a:extLst>
          </p:cNvPr>
          <p:cNvSpPr txBox="1"/>
          <p:nvPr/>
        </p:nvSpPr>
        <p:spPr>
          <a:xfrm>
            <a:off x="4979331" y="2417688"/>
            <a:ext cx="3539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err="1">
                <a:solidFill>
                  <a:schemeClr val="bg1"/>
                </a:solidFill>
              </a:rPr>
              <a:t>Qtier</a:t>
            </a:r>
            <a:r>
              <a:rPr lang="en-US" altLang="zh-TW" sz="1000" b="1">
                <a:solidFill>
                  <a:schemeClr val="bg1"/>
                </a:solidFill>
              </a:rPr>
              <a:t> utilizes SSD space and let data block be reallocated based on hot or cold in the storage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312615" y="2929040"/>
            <a:ext cx="90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Volume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00AED24-FBF2-4593-AB51-F1C00A35E652}"/>
              </a:ext>
            </a:extLst>
          </p:cNvPr>
          <p:cNvSpPr/>
          <p:nvPr/>
        </p:nvSpPr>
        <p:spPr>
          <a:xfrm>
            <a:off x="6807092" y="2894392"/>
            <a:ext cx="1110789" cy="33864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D6124D0-2E11-40DC-9B40-55AC08A53F06}"/>
              </a:ext>
            </a:extLst>
          </p:cNvPr>
          <p:cNvSpPr/>
          <p:nvPr/>
        </p:nvSpPr>
        <p:spPr>
          <a:xfrm>
            <a:off x="7917884" y="2898227"/>
            <a:ext cx="995426" cy="3386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ECD9952-9B31-472B-B410-84218A194C64}"/>
              </a:ext>
            </a:extLst>
          </p:cNvPr>
          <p:cNvSpPr txBox="1"/>
          <p:nvPr/>
        </p:nvSpPr>
        <p:spPr>
          <a:xfrm>
            <a:off x="7212590" y="2926053"/>
            <a:ext cx="1931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Block-based LUN</a:t>
            </a:r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4B5E864-A0A3-4654-9339-9A66CCC2BECC}"/>
              </a:ext>
            </a:extLst>
          </p:cNvPr>
          <p:cNvSpPr txBox="1">
            <a:spLocks/>
          </p:cNvSpPr>
          <p:nvPr/>
        </p:nvSpPr>
        <p:spPr>
          <a:xfrm>
            <a:off x="294874" y="1106180"/>
            <a:ext cx="8152440" cy="2403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E7FC20"/>
              </a:buClr>
              <a:buNone/>
            </a:pPr>
            <a:r>
              <a:rPr lang="en-US" altLang="zh-TW" sz="2000" dirty="0">
                <a:latin typeface="微軟正黑體" panose="020B0604030504040204" pitchFamily="34" charset="-120"/>
                <a:cs typeface="Arial Unicode MS" pitchFamily="34" charset="-120"/>
              </a:rPr>
              <a:t>IT manager can have different SSD configurations with TS-x77XU</a:t>
            </a:r>
            <a:endParaRPr lang="zh-TW" altLang="en-US" sz="2000" dirty="0"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latin typeface="微軟正黑體" panose="020B0604030504040204" pitchFamily="34" charset="-120"/>
                <a:cs typeface="Arial Unicode MS" pitchFamily="34" charset="-120"/>
              </a:rPr>
              <a:t>For real-time performance boost, deploy SSD Global Cache or All flash</a:t>
            </a:r>
            <a:r>
              <a:rPr lang="zh-TW" altLang="en-US" sz="1600" b="0" dirty="0"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600" b="0" dirty="0">
                <a:latin typeface="微軟正黑體" panose="020B0604030504040204" pitchFamily="34" charset="-120"/>
                <a:cs typeface="Arial Unicode MS" pitchFamily="34" charset="-120"/>
              </a:rPr>
              <a:t>storage 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600" b="0" dirty="0">
                <a:latin typeface="微軟正黑體" panose="020B0604030504040204" pitchFamily="34" charset="-120"/>
                <a:cs typeface="Arial Unicode MS" pitchFamily="34" charset="-120"/>
              </a:rPr>
              <a:t>For continued data tiering between hot and cold data, deploy the Hybrid Storage Qtier™ Auto Tiering  </a:t>
            </a:r>
          </a:p>
        </p:txBody>
      </p:sp>
    </p:spTree>
    <p:extLst>
      <p:ext uri="{BB962C8B-B14F-4D97-AF65-F5344CB8AC3E}">
        <p14:creationId xmlns:p14="http://schemas.microsoft.com/office/powerpoint/2010/main" val="424676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2A94A32B-E4CA-400B-91A0-D62F0028D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11" name="圓角矩形 10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439800" y="2336801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298521" y="114366"/>
            <a:ext cx="7231226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b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Different SSD has Different Performance!</a:t>
            </a:r>
            <a:endParaRPr lang="zh-TW" sz="2400" b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72A533CB-082E-4748-A835-276A26C7239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47020" y="993775"/>
            <a:ext cx="8704263" cy="15462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 dirty="0">
                <a:latin typeface="微軟正黑體" panose="020B0604030504040204" pitchFamily="34" charset="-120"/>
              </a:rPr>
              <a:t>SSD</a:t>
            </a:r>
            <a:r>
              <a:rPr kumimoji="1" lang="zh-TW" altLang="en-US" sz="1700" dirty="0">
                <a:latin typeface="微軟正黑體" panose="020B0604030504040204" pitchFamily="34" charset="-120"/>
              </a:rPr>
              <a:t> </a:t>
            </a:r>
            <a:r>
              <a:rPr lang="en-US" altLang="zh-TW" sz="1700" dirty="0">
                <a:latin typeface="微軟正黑體" panose="020B0604030504040204" pitchFamily="34" charset="-120"/>
              </a:rPr>
              <a:t>Write amplification cause performance degradation</a:t>
            </a:r>
            <a:endParaRPr kumimoji="1" lang="en-US" altLang="zh-TW" sz="1700" dirty="0"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 dirty="0">
                <a:latin typeface="微軟正黑體" panose="020B0604030504040204" pitchFamily="34" charset="-120"/>
              </a:rPr>
              <a:t>In </a:t>
            </a:r>
            <a:r>
              <a:rPr kumimoji="1" lang="en" altLang="zh-TW" sz="1700" dirty="0">
                <a:latin typeface="微軟正黑體" panose="020B0604030504040204" pitchFamily="34" charset="-120"/>
              </a:rPr>
              <a:t>QNAP Lab, </a:t>
            </a:r>
            <a:r>
              <a:rPr kumimoji="1" lang="en-US" altLang="zh-TW" sz="1700" dirty="0">
                <a:latin typeface="微軟正黑體" panose="020B0604030504040204" pitchFamily="34" charset="-120"/>
              </a:rPr>
              <a:t>engineer use</a:t>
            </a:r>
            <a:r>
              <a:rPr kumimoji="1" lang="zh-TW" altLang="en-US" sz="1700" dirty="0">
                <a:latin typeface="微軟正黑體" panose="020B0604030504040204" pitchFamily="34" charset="-120"/>
              </a:rPr>
              <a:t> </a:t>
            </a:r>
            <a:r>
              <a:rPr kumimoji="1" lang="en" altLang="zh-TW" sz="1700" dirty="0">
                <a:latin typeface="微軟正黑體" panose="020B0604030504040204" pitchFamily="34" charset="-120"/>
              </a:rPr>
              <a:t>FIO to test </a:t>
            </a:r>
            <a:r>
              <a:rPr kumimoji="1" lang="en-US" altLang="zh-TW" sz="1700" dirty="0">
                <a:latin typeface="微軟正黑體" panose="020B0604030504040204" pitchFamily="34" charset="-120"/>
              </a:rPr>
              <a:t>different</a:t>
            </a:r>
            <a:r>
              <a:rPr kumimoji="1" lang="zh-TW" altLang="en-US" sz="1700" dirty="0">
                <a:latin typeface="微軟正黑體" panose="020B0604030504040204" pitchFamily="34" charset="-120"/>
              </a:rPr>
              <a:t> </a:t>
            </a:r>
            <a:r>
              <a:rPr kumimoji="1" lang="en" altLang="zh-TW" sz="1700" dirty="0">
                <a:latin typeface="微軟正黑體" panose="020B0604030504040204" pitchFamily="34" charset="-120"/>
              </a:rPr>
              <a:t>SSD, and </a:t>
            </a:r>
            <a:r>
              <a:rPr kumimoji="1" lang="en-US" altLang="zh-TW" sz="1700" dirty="0">
                <a:latin typeface="微軟正黑體" panose="020B0604030504040204" pitchFamily="34" charset="-120"/>
              </a:rPr>
              <a:t>all SSD have showed consisted write performance degrade.</a:t>
            </a:r>
            <a:endParaRPr lang="zh-TW" altLang="zh-TW" sz="1700" dirty="0">
              <a:latin typeface="微軟正黑體" panose="020B0604030504040204" pitchFamily="34" charset="-120"/>
            </a:endParaRP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700" dirty="0">
                <a:latin typeface="微軟正黑體" panose="020B0604030504040204" pitchFamily="34" charset="-120"/>
              </a:rPr>
              <a:t>Different SSD's controller and Garbage Collection Algorithm will effect the long term performance</a:t>
            </a:r>
            <a:endParaRPr lang="zh-TW" altLang="en-US" sz="1700" dirty="0">
              <a:latin typeface="微軟正黑體" panose="020B0604030504040204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kumimoji="1" lang="zh-TW" altLang="en-US" sz="17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4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434" y="2738017"/>
            <a:ext cx="5155894" cy="212987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20624" y="2409853"/>
            <a:ext cx="51558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Different SSD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NAS’s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FIO </a:t>
            </a:r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consisted performance 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(IOpattern: RW-4K):</a:t>
            </a:r>
            <a:r>
              <a:rPr lang="zh-TW" altLang="en-US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874B5EC-CB3C-453A-AC55-9E0F3DA919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" y="2678547"/>
            <a:ext cx="2636378" cy="2491378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EC3FCF-3428-4811-909F-21AF4A7A5A5B}"/>
              </a:ext>
            </a:extLst>
          </p:cNvPr>
          <p:cNvSpPr txBox="1"/>
          <p:nvPr/>
        </p:nvSpPr>
        <p:spPr>
          <a:xfrm>
            <a:off x="844438" y="2822213"/>
            <a:ext cx="2164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How can storage vendor help to ensure SSD has expected performance ?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1680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1300737" y="114366"/>
            <a:ext cx="9777094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600" b="0" dirty="0">
                <a:ea typeface="Microsoft JhengHei"/>
              </a:rPr>
              <a:t> What is </a:t>
            </a:r>
            <a:r>
              <a:rPr lang="en-US" altLang="zh-TW" sz="3600" b="0" dirty="0">
                <a:ea typeface="Microsoft JhengHei"/>
                <a:cs typeface="Arial"/>
              </a:rPr>
              <a:t>SSD</a:t>
            </a:r>
            <a:r>
              <a:rPr lang="en-US" altLang="zh-TW" sz="3600" b="0" dirty="0">
                <a:ea typeface="Microsoft JhengHei"/>
              </a:rPr>
              <a:t> Over-provisioning</a:t>
            </a:r>
            <a:endParaRPr lang="zh-TW" sz="3600" b="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05E336E-8AD1-4BF2-BC07-3FC05E4F85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" y="1839305"/>
            <a:ext cx="9150681" cy="3304195"/>
          </a:xfrm>
          <a:prstGeom prst="rect">
            <a:avLst/>
          </a:prstGeom>
        </p:spPr>
      </p:pic>
      <p:sp>
        <p:nvSpPr>
          <p:cNvPr id="14" name="Shape 171">
            <a:extLst>
              <a:ext uri="{FF2B5EF4-FFF2-40B4-BE49-F238E27FC236}">
                <a16:creationId xmlns:a16="http://schemas.microsoft.com/office/drawing/2014/main" id="{A50CD91B-6063-41FF-96B9-1A397406BED3}"/>
              </a:ext>
            </a:extLst>
          </p:cNvPr>
          <p:cNvSpPr/>
          <p:nvPr/>
        </p:nvSpPr>
        <p:spPr>
          <a:xfrm>
            <a:off x="1469146" y="2838925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2B38588-E087-47F6-AF1A-7E9A4B652136}"/>
              </a:ext>
            </a:extLst>
          </p:cNvPr>
          <p:cNvGrpSpPr/>
          <p:nvPr/>
        </p:nvGrpSpPr>
        <p:grpSpPr>
          <a:xfrm>
            <a:off x="1645974" y="2924894"/>
            <a:ext cx="2008413" cy="1449139"/>
            <a:chOff x="2462789" y="3160377"/>
            <a:chExt cx="2008413" cy="1449139"/>
          </a:xfrm>
        </p:grpSpPr>
        <p:graphicFrame>
          <p:nvGraphicFramePr>
            <p:cNvPr id="17" name="Shape 177">
              <a:extLst>
                <a:ext uri="{FF2B5EF4-FFF2-40B4-BE49-F238E27FC236}">
                  <a16:creationId xmlns:a16="http://schemas.microsoft.com/office/drawing/2014/main" id="{0F98F70B-26A5-406B-90DB-DE28DA447E94}"/>
                </a:ext>
              </a:extLst>
            </p:cNvPr>
            <p:cNvGraphicFramePr/>
            <p:nvPr>
              <p:extLst/>
            </p:nvPr>
          </p:nvGraphicFramePr>
          <p:xfrm>
            <a:off x="2462789" y="3912813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8" name="Shape 184">
              <a:extLst>
                <a:ext uri="{FF2B5EF4-FFF2-40B4-BE49-F238E27FC236}">
                  <a16:creationId xmlns:a16="http://schemas.microsoft.com/office/drawing/2014/main" id="{6B18AF4C-191E-4F48-AA43-111859857C09}"/>
                </a:ext>
              </a:extLst>
            </p:cNvPr>
            <p:cNvGraphicFramePr/>
            <p:nvPr>
              <p:extLst/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9" name="Shape 177">
              <a:extLst>
                <a:ext uri="{FF2B5EF4-FFF2-40B4-BE49-F238E27FC236}">
                  <a16:creationId xmlns:a16="http://schemas.microsoft.com/office/drawing/2014/main" id="{33537DBE-1508-44F5-A88E-0BFF90B25C86}"/>
                </a:ext>
              </a:extLst>
            </p:cNvPr>
            <p:cNvGraphicFramePr/>
            <p:nvPr>
              <p:extLst/>
            </p:nvPr>
          </p:nvGraphicFramePr>
          <p:xfrm>
            <a:off x="2462789" y="3161600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0" name="Shape 177">
              <a:extLst>
                <a:ext uri="{FF2B5EF4-FFF2-40B4-BE49-F238E27FC236}">
                  <a16:creationId xmlns:a16="http://schemas.microsoft.com/office/drawing/2014/main" id="{921DC09C-C932-4869-B80A-54E46BC17121}"/>
                </a:ext>
              </a:extLst>
            </p:cNvPr>
            <p:cNvGraphicFramePr/>
            <p:nvPr>
              <p:extLst/>
            </p:nvPr>
          </p:nvGraphicFramePr>
          <p:xfrm>
            <a:off x="3515290" y="3160377"/>
            <a:ext cx="955912" cy="69670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6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1" name="矩形: 圓角 23">
            <a:extLst>
              <a:ext uri="{FF2B5EF4-FFF2-40B4-BE49-F238E27FC236}">
                <a16:creationId xmlns:a16="http://schemas.microsoft.com/office/drawing/2014/main" id="{531E014C-43C5-4CCF-B30E-FCCBD9EA9895}"/>
              </a:ext>
            </a:extLst>
          </p:cNvPr>
          <p:cNvSpPr/>
          <p:nvPr/>
        </p:nvSpPr>
        <p:spPr>
          <a:xfrm>
            <a:off x="1465406" y="4452287"/>
            <a:ext cx="2327564" cy="45573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22" name="Shape 189">
            <a:extLst>
              <a:ext uri="{FF2B5EF4-FFF2-40B4-BE49-F238E27FC236}">
                <a16:creationId xmlns:a16="http://schemas.microsoft.com/office/drawing/2014/main" id="{D4A9B060-730F-4DA2-8D23-0D2A70104BDE}"/>
              </a:ext>
            </a:extLst>
          </p:cNvPr>
          <p:cNvGraphicFramePr/>
          <p:nvPr>
            <p:extLst/>
          </p:nvPr>
        </p:nvGraphicFramePr>
        <p:xfrm>
          <a:off x="106557" y="2202247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Valid D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Invalid</a:t>
                      </a:r>
                      <a:r>
                        <a:rPr lang="en-US" altLang="zh-TW" sz="1050" b="1" baseline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D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" name="Shape 182">
            <a:extLst>
              <a:ext uri="{FF2B5EF4-FFF2-40B4-BE49-F238E27FC236}">
                <a16:creationId xmlns:a16="http://schemas.microsoft.com/office/drawing/2014/main" id="{9BEC7578-2182-46A8-B1D8-95E00006F0CF}"/>
              </a:ext>
            </a:extLst>
          </p:cNvPr>
          <p:cNvGraphicFramePr/>
          <p:nvPr>
            <p:extLst/>
          </p:nvPr>
        </p:nvGraphicFramePr>
        <p:xfrm>
          <a:off x="1648558" y="2159690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4" name="Shape 182">
            <a:extLst>
              <a:ext uri="{FF2B5EF4-FFF2-40B4-BE49-F238E27FC236}">
                <a16:creationId xmlns:a16="http://schemas.microsoft.com/office/drawing/2014/main" id="{8FE50E1E-E938-4828-AF75-52ECC180D514}"/>
              </a:ext>
            </a:extLst>
          </p:cNvPr>
          <p:cNvGraphicFramePr/>
          <p:nvPr>
            <p:extLst/>
          </p:nvPr>
        </p:nvGraphicFramePr>
        <p:xfrm>
          <a:off x="2699009" y="2152025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群組 24">
            <a:extLst>
              <a:ext uri="{FF2B5EF4-FFF2-40B4-BE49-F238E27FC236}">
                <a16:creationId xmlns:a16="http://schemas.microsoft.com/office/drawing/2014/main" id="{AB1A32DA-DCFF-49CF-B59E-397063E30934}"/>
              </a:ext>
            </a:extLst>
          </p:cNvPr>
          <p:cNvGrpSpPr/>
          <p:nvPr/>
        </p:nvGrpSpPr>
        <p:grpSpPr>
          <a:xfrm>
            <a:off x="2854240" y="2369511"/>
            <a:ext cx="620073" cy="620073"/>
            <a:chOff x="7316158" y="2699146"/>
            <a:chExt cx="620073" cy="620073"/>
          </a:xfrm>
        </p:grpSpPr>
        <p:sp>
          <p:nvSpPr>
            <p:cNvPr id="26" name="Shape 180">
              <a:extLst>
                <a:ext uri="{FF2B5EF4-FFF2-40B4-BE49-F238E27FC236}">
                  <a16:creationId xmlns:a16="http://schemas.microsoft.com/office/drawing/2014/main" id="{091CE965-CAC8-45C6-B342-A677DBB743F4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Picture 2" descr="ç¸éåç">
              <a:extLst>
                <a:ext uri="{FF2B5EF4-FFF2-40B4-BE49-F238E27FC236}">
                  <a16:creationId xmlns:a16="http://schemas.microsoft.com/office/drawing/2014/main" id="{95AF48A5-1B41-4340-A4E7-56808FF33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Shape 180">
            <a:extLst>
              <a:ext uri="{FF2B5EF4-FFF2-40B4-BE49-F238E27FC236}">
                <a16:creationId xmlns:a16="http://schemas.microsoft.com/office/drawing/2014/main" id="{D8E14B04-79A0-4F0F-9310-1F5C001B921C}"/>
              </a:ext>
            </a:extLst>
          </p:cNvPr>
          <p:cNvSpPr/>
          <p:nvPr/>
        </p:nvSpPr>
        <p:spPr>
          <a:xfrm rot="16200000">
            <a:off x="3611882" y="3517409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9F0DF666-6635-4F03-869C-71E923D228E0}"/>
              </a:ext>
            </a:extLst>
          </p:cNvPr>
          <p:cNvGrpSpPr/>
          <p:nvPr/>
        </p:nvGrpSpPr>
        <p:grpSpPr>
          <a:xfrm>
            <a:off x="6523946" y="2838764"/>
            <a:ext cx="2253355" cy="2049320"/>
            <a:chOff x="3884614" y="2771929"/>
            <a:chExt cx="2253355" cy="2049320"/>
          </a:xfrm>
        </p:grpSpPr>
        <p:sp>
          <p:nvSpPr>
            <p:cNvPr id="30" name="Shape 171">
              <a:extLst>
                <a:ext uri="{FF2B5EF4-FFF2-40B4-BE49-F238E27FC236}">
                  <a16:creationId xmlns:a16="http://schemas.microsoft.com/office/drawing/2014/main" id="{070B38A9-890B-4F44-8A7C-D439D83C1240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1" name="矩形: 圓角 62">
              <a:extLst>
                <a:ext uri="{FF2B5EF4-FFF2-40B4-BE49-F238E27FC236}">
                  <a16:creationId xmlns:a16="http://schemas.microsoft.com/office/drawing/2014/main" id="{4C8B927F-B203-487F-A164-7FEAE57FF28B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100" b="1">
                  <a:latin typeface="Microsoft JhengHei"/>
                  <a:ea typeface="Microsoft JhengHei"/>
                  <a:cs typeface="Microsoft JhengHei"/>
                </a:rPr>
                <a:t>With more reserved block, the GC is not required</a:t>
              </a:r>
              <a:endParaRPr lang="zh-TW" altLang="en-US" sz="1100" b="1">
                <a:latin typeface="Microsoft JhengHei"/>
                <a:ea typeface="Microsoft JhengHei"/>
                <a:cs typeface="Microsoft JhengHei"/>
              </a:endParaRPr>
            </a:p>
          </p:txBody>
        </p:sp>
      </p:grpSp>
      <p:sp>
        <p:nvSpPr>
          <p:cNvPr id="32" name="Shape 171">
            <a:extLst>
              <a:ext uri="{FF2B5EF4-FFF2-40B4-BE49-F238E27FC236}">
                <a16:creationId xmlns:a16="http://schemas.microsoft.com/office/drawing/2014/main" id="{59586363-6D31-4968-9E0A-9514100C259A}"/>
              </a:ext>
            </a:extLst>
          </p:cNvPr>
          <p:cNvSpPr/>
          <p:nvPr/>
        </p:nvSpPr>
        <p:spPr>
          <a:xfrm>
            <a:off x="4013063" y="2852221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3" name="矩形: 圓角 128">
            <a:extLst>
              <a:ext uri="{FF2B5EF4-FFF2-40B4-BE49-F238E27FC236}">
                <a16:creationId xmlns:a16="http://schemas.microsoft.com/office/drawing/2014/main" id="{6D146A9D-D497-45DF-AEEC-7998D84BC051}"/>
              </a:ext>
            </a:extLst>
          </p:cNvPr>
          <p:cNvSpPr/>
          <p:nvPr/>
        </p:nvSpPr>
        <p:spPr>
          <a:xfrm>
            <a:off x="4183505" y="4454121"/>
            <a:ext cx="2005779" cy="460779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34" name="Shape 177">
            <a:extLst>
              <a:ext uri="{FF2B5EF4-FFF2-40B4-BE49-F238E27FC236}">
                <a16:creationId xmlns:a16="http://schemas.microsoft.com/office/drawing/2014/main" id="{34E4CB68-16F7-4775-B670-24EECAB65AB6}"/>
              </a:ext>
            </a:extLst>
          </p:cNvPr>
          <p:cNvGraphicFramePr/>
          <p:nvPr>
            <p:extLst/>
          </p:nvPr>
        </p:nvGraphicFramePr>
        <p:xfrm>
          <a:off x="769328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5" name="群組 34">
            <a:extLst>
              <a:ext uri="{FF2B5EF4-FFF2-40B4-BE49-F238E27FC236}">
                <a16:creationId xmlns:a16="http://schemas.microsoft.com/office/drawing/2014/main" id="{C1E99F5C-743D-46D4-8D4B-9144B7D3DE5B}"/>
              </a:ext>
            </a:extLst>
          </p:cNvPr>
          <p:cNvGrpSpPr/>
          <p:nvPr/>
        </p:nvGrpSpPr>
        <p:grpSpPr>
          <a:xfrm>
            <a:off x="6650212" y="2960234"/>
            <a:ext cx="2003884" cy="671539"/>
            <a:chOff x="4255112" y="5669168"/>
            <a:chExt cx="2003884" cy="671539"/>
          </a:xfrm>
        </p:grpSpPr>
        <p:grpSp>
          <p:nvGrpSpPr>
            <p:cNvPr id="36" name="群組 187">
              <a:extLst>
                <a:ext uri="{FF2B5EF4-FFF2-40B4-BE49-F238E27FC236}">
                  <a16:creationId xmlns:a16="http://schemas.microsoft.com/office/drawing/2014/main" id="{14265C4D-D307-48DB-AA9A-71E4BD6FDEC1}"/>
                </a:ext>
              </a:extLst>
            </p:cNvPr>
            <p:cNvGrpSpPr/>
            <p:nvPr/>
          </p:nvGrpSpPr>
          <p:grpSpPr>
            <a:xfrm>
              <a:off x="4255112" y="5670127"/>
              <a:ext cx="1251363" cy="670580"/>
              <a:chOff x="6472686" y="3629596"/>
              <a:chExt cx="1251363" cy="670580"/>
            </a:xfrm>
          </p:grpSpPr>
          <p:graphicFrame>
            <p:nvGraphicFramePr>
              <p:cNvPr id="63" name="Shape 177">
                <a:extLst>
                  <a:ext uri="{FF2B5EF4-FFF2-40B4-BE49-F238E27FC236}">
                    <a16:creationId xmlns:a16="http://schemas.microsoft.com/office/drawing/2014/main" id="{8C1A2323-1793-4ACB-A38E-77E0822EF9B8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48B42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64" name="群組 189">
                <a:extLst>
                  <a:ext uri="{FF2B5EF4-FFF2-40B4-BE49-F238E27FC236}">
                    <a16:creationId xmlns:a16="http://schemas.microsoft.com/office/drawing/2014/main" id="{68E78656-821F-494F-A611-A274055A4B2A}"/>
                  </a:ext>
                </a:extLst>
              </p:cNvPr>
              <p:cNvGrpSpPr/>
              <p:nvPr/>
            </p:nvGrpSpPr>
            <p:grpSpPr>
              <a:xfrm>
                <a:off x="6715255" y="3966234"/>
                <a:ext cx="1008794" cy="333941"/>
                <a:chOff x="6790697" y="4321835"/>
                <a:chExt cx="1008794" cy="335290"/>
              </a:xfrm>
            </p:grpSpPr>
            <p:cxnSp>
              <p:nvCxnSpPr>
                <p:cNvPr id="81" name="直線接點 80">
                  <a:extLst>
                    <a:ext uri="{FF2B5EF4-FFF2-40B4-BE49-F238E27FC236}">
                      <a16:creationId xmlns:a16="http://schemas.microsoft.com/office/drawing/2014/main" id="{9D282583-54CB-4B35-AC59-5E4B996C73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90697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線接點 81">
                  <a:extLst>
                    <a:ext uri="{FF2B5EF4-FFF2-40B4-BE49-F238E27FC236}">
                      <a16:creationId xmlns:a16="http://schemas.microsoft.com/office/drawing/2014/main" id="{837BF227-348C-4EAA-A82A-6CDC1F277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線接點 82">
                  <a:extLst>
                    <a:ext uri="{FF2B5EF4-FFF2-40B4-BE49-F238E27FC236}">
                      <a16:creationId xmlns:a16="http://schemas.microsoft.com/office/drawing/2014/main" id="{08F96EA1-DC26-4C3E-9616-A5D48B4CD5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線接點 83">
                  <a:extLst>
                    <a:ext uri="{FF2B5EF4-FFF2-40B4-BE49-F238E27FC236}">
                      <a16:creationId xmlns:a16="http://schemas.microsoft.com/office/drawing/2014/main" id="{25E9853D-C31A-4A0A-B293-FFDCD01136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線接點 84">
                  <a:extLst>
                    <a:ext uri="{FF2B5EF4-FFF2-40B4-BE49-F238E27FC236}">
                      <a16:creationId xmlns:a16="http://schemas.microsoft.com/office/drawing/2014/main" id="{2261CCA1-514D-42D3-BFE3-B80CCEFEE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線接點 85">
                  <a:extLst>
                    <a:ext uri="{FF2B5EF4-FFF2-40B4-BE49-F238E27FC236}">
                      <a16:creationId xmlns:a16="http://schemas.microsoft.com/office/drawing/2014/main" id="{AC934FF6-8223-4761-A652-3B91038343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5" name="群組 190">
                <a:extLst>
                  <a:ext uri="{FF2B5EF4-FFF2-40B4-BE49-F238E27FC236}">
                    <a16:creationId xmlns:a16="http://schemas.microsoft.com/office/drawing/2014/main" id="{927734C9-CD56-4E19-BA86-F0C9F373846A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74" name="直線接點 73">
                  <a:extLst>
                    <a:ext uri="{FF2B5EF4-FFF2-40B4-BE49-F238E27FC236}">
                      <a16:creationId xmlns:a16="http://schemas.microsoft.com/office/drawing/2014/main" id="{E7B52EC0-7552-490D-ACC3-49793D04EB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線接點 74">
                  <a:extLst>
                    <a:ext uri="{FF2B5EF4-FFF2-40B4-BE49-F238E27FC236}">
                      <a16:creationId xmlns:a16="http://schemas.microsoft.com/office/drawing/2014/main" id="{2715409A-A09C-4417-8ED0-44EDF71B21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線接點 75">
                  <a:extLst>
                    <a:ext uri="{FF2B5EF4-FFF2-40B4-BE49-F238E27FC236}">
                      <a16:creationId xmlns:a16="http://schemas.microsoft.com/office/drawing/2014/main" id="{4A72EA8A-81CE-445A-87ED-5B2E09BDA2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線接點 76">
                  <a:extLst>
                    <a:ext uri="{FF2B5EF4-FFF2-40B4-BE49-F238E27FC236}">
                      <a16:creationId xmlns:a16="http://schemas.microsoft.com/office/drawing/2014/main" id="{03FCEC50-ED7B-44C8-B57C-CEBEA4035B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線接點 77">
                  <a:extLst>
                    <a:ext uri="{FF2B5EF4-FFF2-40B4-BE49-F238E27FC236}">
                      <a16:creationId xmlns:a16="http://schemas.microsoft.com/office/drawing/2014/main" id="{CBAFD219-6FEE-4486-BA08-DD2194D74A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線接點 78">
                  <a:extLst>
                    <a:ext uri="{FF2B5EF4-FFF2-40B4-BE49-F238E27FC236}">
                      <a16:creationId xmlns:a16="http://schemas.microsoft.com/office/drawing/2014/main" id="{15729FC5-C5DA-4D7B-BDF1-56D69A1C87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線接點 79">
                  <a:extLst>
                    <a:ext uri="{FF2B5EF4-FFF2-40B4-BE49-F238E27FC236}">
                      <a16:creationId xmlns:a16="http://schemas.microsoft.com/office/drawing/2014/main" id="{9EAE29AF-4A49-473E-9B4E-DFA28356A9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群組 191">
                <a:extLst>
                  <a:ext uri="{FF2B5EF4-FFF2-40B4-BE49-F238E27FC236}">
                    <a16:creationId xmlns:a16="http://schemas.microsoft.com/office/drawing/2014/main" id="{21FE3318-A6A5-409B-BBA8-05A57AB55A12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67" name="直線接點 66">
                  <a:extLst>
                    <a:ext uri="{FF2B5EF4-FFF2-40B4-BE49-F238E27FC236}">
                      <a16:creationId xmlns:a16="http://schemas.microsoft.com/office/drawing/2014/main" id="{194C1C57-D5CA-4CF3-81F9-4801C088FC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線接點 67">
                  <a:extLst>
                    <a:ext uri="{FF2B5EF4-FFF2-40B4-BE49-F238E27FC236}">
                      <a16:creationId xmlns:a16="http://schemas.microsoft.com/office/drawing/2014/main" id="{399C7E94-EC48-4F31-A5F9-B6C69BE549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接點 68">
                  <a:extLst>
                    <a:ext uri="{FF2B5EF4-FFF2-40B4-BE49-F238E27FC236}">
                      <a16:creationId xmlns:a16="http://schemas.microsoft.com/office/drawing/2014/main" id="{B843DD86-9327-428F-A149-4FC68EB08A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接點 69">
                  <a:extLst>
                    <a:ext uri="{FF2B5EF4-FFF2-40B4-BE49-F238E27FC236}">
                      <a16:creationId xmlns:a16="http://schemas.microsoft.com/office/drawing/2014/main" id="{08223E2B-7CA5-4D06-86BC-B14E5FBDEB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接點 70">
                  <a:extLst>
                    <a:ext uri="{FF2B5EF4-FFF2-40B4-BE49-F238E27FC236}">
                      <a16:creationId xmlns:a16="http://schemas.microsoft.com/office/drawing/2014/main" id="{6795C8F8-9163-45ED-8D86-8A730908C7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線接點 71">
                  <a:extLst>
                    <a:ext uri="{FF2B5EF4-FFF2-40B4-BE49-F238E27FC236}">
                      <a16:creationId xmlns:a16="http://schemas.microsoft.com/office/drawing/2014/main" id="{2BBD7075-38DA-4113-95A1-2C751320B8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線接點 72">
                  <a:extLst>
                    <a:ext uri="{FF2B5EF4-FFF2-40B4-BE49-F238E27FC236}">
                      <a16:creationId xmlns:a16="http://schemas.microsoft.com/office/drawing/2014/main" id="{79FC0867-B93A-4C29-B432-2680C97BF2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7" name="群組 213">
              <a:extLst>
                <a:ext uri="{FF2B5EF4-FFF2-40B4-BE49-F238E27FC236}">
                  <a16:creationId xmlns:a16="http://schemas.microsoft.com/office/drawing/2014/main" id="{62CCB97A-85FC-4F62-9F3F-706599492770}"/>
                </a:ext>
              </a:extLst>
            </p:cNvPr>
            <p:cNvGrpSpPr/>
            <p:nvPr/>
          </p:nvGrpSpPr>
          <p:grpSpPr>
            <a:xfrm>
              <a:off x="5303084" y="5669168"/>
              <a:ext cx="955912" cy="670580"/>
              <a:chOff x="6472686" y="3629596"/>
              <a:chExt cx="955912" cy="670580"/>
            </a:xfrm>
          </p:grpSpPr>
          <p:graphicFrame>
            <p:nvGraphicFramePr>
              <p:cNvPr id="38" name="Shape 177">
                <a:extLst>
                  <a:ext uri="{FF2B5EF4-FFF2-40B4-BE49-F238E27FC236}">
                    <a16:creationId xmlns:a16="http://schemas.microsoft.com/office/drawing/2014/main" id="{C0A28D50-14E6-42F7-B6DC-BC29BACBCD84}"/>
                  </a:ext>
                </a:extLst>
              </p:cNvPr>
              <p:cNvGraphicFramePr/>
              <p:nvPr>
                <p:extLst/>
              </p:nvPr>
            </p:nvGraphicFramePr>
            <p:xfrm>
              <a:off x="6472686" y="3629596"/>
              <a:ext cx="955912" cy="670580"/>
            </p:xfrm>
            <a:graphic>
              <a:graphicData uri="http://schemas.openxmlformats.org/drawingml/2006/table">
                <a:tbl>
                  <a:tblPr>
                    <a:noFill/>
                  </a:tblPr>
                  <a:tblGrid>
                    <a:gridCol w="47464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126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330933"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r>
                            <a:rPr lang="zh-TW" sz="1600" b="1">
                              <a:solidFill>
                                <a:schemeClr val="lt1"/>
                              </a:solidFill>
                            </a:rPr>
                            <a:t>D</a:t>
                          </a:r>
                          <a:endParaRPr sz="1600" b="1" strike="noStrike">
                            <a:solidFill>
                              <a:schemeClr val="lt1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rgbClr val="00B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lang="af-ZA" sz="1600" b="1">
                            <a:solidFill>
                              <a:srgbClr val="FFFFFF"/>
                            </a:solidFill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30933"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en-US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lvl="0" algn="ctr">
                            <a:buNone/>
                          </a:pPr>
                          <a:endParaRPr lang="af-ZA" altLang="zh-TW" sz="1600" b="1" i="0" u="none" strike="noStrike" noProof="0">
                            <a:solidFill>
                              <a:srgbClr val="FFFFFF"/>
                            </a:solidFill>
                            <a:latin typeface="Arial"/>
                          </a:endParaRPr>
                        </a:p>
                      </a:txBody>
                      <a:tcPr marL="91450" marR="91450" marT="45725" marB="45725"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  <p:grpSp>
            <p:nvGrpSpPr>
              <p:cNvPr id="39" name="群組 215">
                <a:extLst>
                  <a:ext uri="{FF2B5EF4-FFF2-40B4-BE49-F238E27FC236}">
                    <a16:creationId xmlns:a16="http://schemas.microsoft.com/office/drawing/2014/main" id="{BF0EAEE4-B3F0-4606-8703-EBD5D0AFA348}"/>
                  </a:ext>
                </a:extLst>
              </p:cNvPr>
              <p:cNvGrpSpPr/>
              <p:nvPr/>
            </p:nvGrpSpPr>
            <p:grpSpPr>
              <a:xfrm>
                <a:off x="6525983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56" name="直線接點 55">
                  <a:extLst>
                    <a:ext uri="{FF2B5EF4-FFF2-40B4-BE49-F238E27FC236}">
                      <a16:creationId xmlns:a16="http://schemas.microsoft.com/office/drawing/2014/main" id="{ABA14EDE-C6F2-424B-A408-82833F07B8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線接點 56">
                  <a:extLst>
                    <a:ext uri="{FF2B5EF4-FFF2-40B4-BE49-F238E27FC236}">
                      <a16:creationId xmlns:a16="http://schemas.microsoft.com/office/drawing/2014/main" id="{061CD802-F144-4066-A355-C405AE3E8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線接點 57">
                  <a:extLst>
                    <a:ext uri="{FF2B5EF4-FFF2-40B4-BE49-F238E27FC236}">
                      <a16:creationId xmlns:a16="http://schemas.microsoft.com/office/drawing/2014/main" id="{406087E5-1B59-4322-B6B3-A1D70CE9FC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線接點 58">
                  <a:extLst>
                    <a:ext uri="{FF2B5EF4-FFF2-40B4-BE49-F238E27FC236}">
                      <a16:creationId xmlns:a16="http://schemas.microsoft.com/office/drawing/2014/main" id="{35E707A6-7BF8-4FBC-90BB-6BB836C1C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接點 59">
                  <a:extLst>
                    <a:ext uri="{FF2B5EF4-FFF2-40B4-BE49-F238E27FC236}">
                      <a16:creationId xmlns:a16="http://schemas.microsoft.com/office/drawing/2014/main" id="{CEB3FB4F-A9EF-479D-926D-27464E2176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線接點 60">
                  <a:extLst>
                    <a:ext uri="{FF2B5EF4-FFF2-40B4-BE49-F238E27FC236}">
                      <a16:creationId xmlns:a16="http://schemas.microsoft.com/office/drawing/2014/main" id="{C65765FE-E9D5-4890-B437-23467CF5B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接點 61">
                  <a:extLst>
                    <a:ext uri="{FF2B5EF4-FFF2-40B4-BE49-F238E27FC236}">
                      <a16:creationId xmlns:a16="http://schemas.microsoft.com/office/drawing/2014/main" id="{F7B753E1-7AE9-435A-8940-74BA65371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群組 216">
                <a:extLst>
                  <a:ext uri="{FF2B5EF4-FFF2-40B4-BE49-F238E27FC236}">
                    <a16:creationId xmlns:a16="http://schemas.microsoft.com/office/drawing/2014/main" id="{E1CD5654-6B1D-42F0-8CF8-6BBD2F2FE550}"/>
                  </a:ext>
                </a:extLst>
              </p:cNvPr>
              <p:cNvGrpSpPr/>
              <p:nvPr/>
            </p:nvGrpSpPr>
            <p:grpSpPr>
              <a:xfrm>
                <a:off x="6998334" y="3966234"/>
                <a:ext cx="378544" cy="333941"/>
                <a:chOff x="7376502" y="4321835"/>
                <a:chExt cx="422989" cy="335290"/>
              </a:xfrm>
            </p:grpSpPr>
            <p:cxnSp>
              <p:nvCxnSpPr>
                <p:cNvPr id="49" name="直線接點 48">
                  <a:extLst>
                    <a:ext uri="{FF2B5EF4-FFF2-40B4-BE49-F238E27FC236}">
                      <a16:creationId xmlns:a16="http://schemas.microsoft.com/office/drawing/2014/main" id="{50A96A2E-0D71-4143-AD77-4A5BE5FA9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接點 49">
                  <a:extLst>
                    <a:ext uri="{FF2B5EF4-FFF2-40B4-BE49-F238E27FC236}">
                      <a16:creationId xmlns:a16="http://schemas.microsoft.com/office/drawing/2014/main" id="{C80CD4DC-45AD-44D9-8837-CE0F6BA2A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接點 50">
                  <a:extLst>
                    <a:ext uri="{FF2B5EF4-FFF2-40B4-BE49-F238E27FC236}">
                      <a16:creationId xmlns:a16="http://schemas.microsoft.com/office/drawing/2014/main" id="{212023E0-717E-4E04-AC4D-97ED35BAF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接點 51">
                  <a:extLst>
                    <a:ext uri="{FF2B5EF4-FFF2-40B4-BE49-F238E27FC236}">
                      <a16:creationId xmlns:a16="http://schemas.microsoft.com/office/drawing/2014/main" id="{05ED26C4-BD3E-423D-BCD6-4AB22AD20C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線接點 52">
                  <a:extLst>
                    <a:ext uri="{FF2B5EF4-FFF2-40B4-BE49-F238E27FC236}">
                      <a16:creationId xmlns:a16="http://schemas.microsoft.com/office/drawing/2014/main" id="{DA6790EF-230C-4ED4-91A7-DDEFAE000D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線接點 53">
                  <a:extLst>
                    <a:ext uri="{FF2B5EF4-FFF2-40B4-BE49-F238E27FC236}">
                      <a16:creationId xmlns:a16="http://schemas.microsoft.com/office/drawing/2014/main" id="{1E3CF776-7ACD-47EB-9E68-96DC59995F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接點 54">
                  <a:extLst>
                    <a:ext uri="{FF2B5EF4-FFF2-40B4-BE49-F238E27FC236}">
                      <a16:creationId xmlns:a16="http://schemas.microsoft.com/office/drawing/2014/main" id="{9A8982AC-9579-4382-8791-91BBDBDCEB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群組 217">
                <a:extLst>
                  <a:ext uri="{FF2B5EF4-FFF2-40B4-BE49-F238E27FC236}">
                    <a16:creationId xmlns:a16="http://schemas.microsoft.com/office/drawing/2014/main" id="{930861A5-B3CD-4F68-A213-5E7737E6C3F1}"/>
                  </a:ext>
                </a:extLst>
              </p:cNvPr>
              <p:cNvGrpSpPr/>
              <p:nvPr/>
            </p:nvGrpSpPr>
            <p:grpSpPr>
              <a:xfrm>
                <a:off x="6995743" y="3641465"/>
                <a:ext cx="378544" cy="305081"/>
                <a:chOff x="7376502" y="4321835"/>
                <a:chExt cx="422989" cy="335290"/>
              </a:xfrm>
            </p:grpSpPr>
            <p:cxnSp>
              <p:nvCxnSpPr>
                <p:cNvPr id="42" name="直線接點 41">
                  <a:extLst>
                    <a:ext uri="{FF2B5EF4-FFF2-40B4-BE49-F238E27FC236}">
                      <a16:creationId xmlns:a16="http://schemas.microsoft.com/office/drawing/2014/main" id="{0262361D-F61F-4702-9465-A55D426B3E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7498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接點 42">
                  <a:extLst>
                    <a:ext uri="{FF2B5EF4-FFF2-40B4-BE49-F238E27FC236}">
                      <a16:creationId xmlns:a16="http://schemas.microsoft.com/office/drawing/2014/main" id="{2FCA4266-8BC9-4EF0-81C8-14AA53D23E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87996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接點 43">
                  <a:extLst>
                    <a:ext uri="{FF2B5EF4-FFF2-40B4-BE49-F238E27FC236}">
                      <a16:creationId xmlns:a16="http://schemas.microsoft.com/office/drawing/2014/main" id="{F830BC64-5B1C-4F0C-987D-B1F2AD1546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658494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接點 44">
                  <a:extLst>
                    <a:ext uri="{FF2B5EF4-FFF2-40B4-BE49-F238E27FC236}">
                      <a16:creationId xmlns:a16="http://schemas.microsoft.com/office/drawing/2014/main" id="{541942A7-7484-4407-838A-26D0C84471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2899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接點 45">
                  <a:extLst>
                    <a:ext uri="{FF2B5EF4-FFF2-40B4-BE49-F238E27FC236}">
                      <a16:creationId xmlns:a16="http://schemas.microsoft.com/office/drawing/2014/main" id="{B245A929-FFD7-4F5D-BF76-B26FF7D86F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7000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73EBC700-2A9C-4A6C-AE6C-1727260A3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76502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FDAA3BCC-6B46-4513-A0DD-3E1A6DC512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99491" y="4321835"/>
                  <a:ext cx="0" cy="33529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87" name="Shape 177">
            <a:extLst>
              <a:ext uri="{FF2B5EF4-FFF2-40B4-BE49-F238E27FC236}">
                <a16:creationId xmlns:a16="http://schemas.microsoft.com/office/drawing/2014/main" id="{9A50A80B-D2A1-4228-9B91-CBAFDEC0B546}"/>
              </a:ext>
            </a:extLst>
          </p:cNvPr>
          <p:cNvGraphicFramePr/>
          <p:nvPr>
            <p:extLst/>
          </p:nvPr>
        </p:nvGraphicFramePr>
        <p:xfrm>
          <a:off x="6639945" y="368820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8" name="群組 87">
            <a:extLst>
              <a:ext uri="{FF2B5EF4-FFF2-40B4-BE49-F238E27FC236}">
                <a16:creationId xmlns:a16="http://schemas.microsoft.com/office/drawing/2014/main" id="{9D4C1AE7-5730-4440-9CF4-9F1ECD684D7F}"/>
              </a:ext>
            </a:extLst>
          </p:cNvPr>
          <p:cNvGrpSpPr/>
          <p:nvPr/>
        </p:nvGrpSpPr>
        <p:grpSpPr>
          <a:xfrm>
            <a:off x="152820" y="3699324"/>
            <a:ext cx="247992" cy="365505"/>
            <a:chOff x="7453527" y="3844180"/>
            <a:chExt cx="281998" cy="335290"/>
          </a:xfrm>
        </p:grpSpPr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BAC60FE0-7E27-43A3-BC73-A86E472FB5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>
              <a:extLst>
                <a:ext uri="{FF2B5EF4-FFF2-40B4-BE49-F238E27FC236}">
                  <a16:creationId xmlns:a16="http://schemas.microsoft.com/office/drawing/2014/main" id="{E74380C2-B106-4483-B4B8-C80AD4107341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>
              <a:extLst>
                <a:ext uri="{FF2B5EF4-FFF2-40B4-BE49-F238E27FC236}">
                  <a16:creationId xmlns:a16="http://schemas.microsoft.com/office/drawing/2014/main" id="{C924BA16-2E90-4E8C-894B-1A60E92F363A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>
              <a:extLst>
                <a:ext uri="{FF2B5EF4-FFF2-40B4-BE49-F238E27FC236}">
                  <a16:creationId xmlns:a16="http://schemas.microsoft.com/office/drawing/2014/main" id="{D0C7FEA7-51EB-48DF-A8D5-F6C9DF6AC019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52C4E193-18EE-4905-AC95-09FB3DE1BFD8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4" name="Shape 177">
            <a:extLst>
              <a:ext uri="{FF2B5EF4-FFF2-40B4-BE49-F238E27FC236}">
                <a16:creationId xmlns:a16="http://schemas.microsoft.com/office/drawing/2014/main" id="{55C5EB1B-2CAA-41DC-9AC0-1DF5145F3A6F}"/>
              </a:ext>
            </a:extLst>
          </p:cNvPr>
          <p:cNvGraphicFramePr/>
          <p:nvPr>
            <p:extLst/>
          </p:nvPr>
        </p:nvGraphicFramePr>
        <p:xfrm>
          <a:off x="5211604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5" name="Shape 177">
            <a:extLst>
              <a:ext uri="{FF2B5EF4-FFF2-40B4-BE49-F238E27FC236}">
                <a16:creationId xmlns:a16="http://schemas.microsoft.com/office/drawing/2014/main" id="{8A3B4F5F-C00D-4AAC-9935-4DC0E80DB671}"/>
              </a:ext>
            </a:extLst>
          </p:cNvPr>
          <p:cNvGraphicFramePr/>
          <p:nvPr>
            <p:extLst/>
          </p:nvPr>
        </p:nvGraphicFramePr>
        <p:xfrm>
          <a:off x="4161737" y="293665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Shape 177">
            <a:extLst>
              <a:ext uri="{FF2B5EF4-FFF2-40B4-BE49-F238E27FC236}">
                <a16:creationId xmlns:a16="http://schemas.microsoft.com/office/drawing/2014/main" id="{ADF6FE6A-2CE7-4A00-BB3B-0A38B874EA5F}"/>
              </a:ext>
            </a:extLst>
          </p:cNvPr>
          <p:cNvGraphicFramePr/>
          <p:nvPr>
            <p:extLst/>
          </p:nvPr>
        </p:nvGraphicFramePr>
        <p:xfrm>
          <a:off x="4168511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7" name="Shape 177">
            <a:extLst>
              <a:ext uri="{FF2B5EF4-FFF2-40B4-BE49-F238E27FC236}">
                <a16:creationId xmlns:a16="http://schemas.microsoft.com/office/drawing/2014/main" id="{2AE025A3-958A-40E3-B110-94A92FB08B84}"/>
              </a:ext>
            </a:extLst>
          </p:cNvPr>
          <p:cNvGraphicFramePr/>
          <p:nvPr>
            <p:extLst/>
          </p:nvPr>
        </p:nvGraphicFramePr>
        <p:xfrm>
          <a:off x="5219224" y="368313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8" name="直線接點 97">
            <a:extLst>
              <a:ext uri="{FF2B5EF4-FFF2-40B4-BE49-F238E27FC236}">
                <a16:creationId xmlns:a16="http://schemas.microsoft.com/office/drawing/2014/main" id="{4C5712B2-26A7-44D1-A18D-F50DCA4B01EB}"/>
              </a:ext>
            </a:extLst>
          </p:cNvPr>
          <p:cNvCxnSpPr>
            <a:cxnSpLocks/>
          </p:cNvCxnSpPr>
          <p:nvPr/>
        </p:nvCxnSpPr>
        <p:spPr>
          <a:xfrm>
            <a:off x="682356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>
            <a:extLst>
              <a:ext uri="{FF2B5EF4-FFF2-40B4-BE49-F238E27FC236}">
                <a16:creationId xmlns:a16="http://schemas.microsoft.com/office/drawing/2014/main" id="{02E572BE-7AFD-47E4-9296-840C2706BC88}"/>
              </a:ext>
            </a:extLst>
          </p:cNvPr>
          <p:cNvCxnSpPr>
            <a:cxnSpLocks/>
          </p:cNvCxnSpPr>
          <p:nvPr/>
        </p:nvCxnSpPr>
        <p:spPr>
          <a:xfrm>
            <a:off x="6949743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D81BB7BE-F03F-44AD-A784-C5D12B3EFE4A}"/>
              </a:ext>
            </a:extLst>
          </p:cNvPr>
          <p:cNvCxnSpPr>
            <a:cxnSpLocks/>
          </p:cNvCxnSpPr>
          <p:nvPr/>
        </p:nvCxnSpPr>
        <p:spPr>
          <a:xfrm>
            <a:off x="7012834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接點 100">
            <a:extLst>
              <a:ext uri="{FF2B5EF4-FFF2-40B4-BE49-F238E27FC236}">
                <a16:creationId xmlns:a16="http://schemas.microsoft.com/office/drawing/2014/main" id="{1F06F529-4D27-4DDF-A32A-0496BD0BF99E}"/>
              </a:ext>
            </a:extLst>
          </p:cNvPr>
          <p:cNvCxnSpPr>
            <a:cxnSpLocks/>
          </p:cNvCxnSpPr>
          <p:nvPr/>
        </p:nvCxnSpPr>
        <p:spPr>
          <a:xfrm>
            <a:off x="6760472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接點 101">
            <a:extLst>
              <a:ext uri="{FF2B5EF4-FFF2-40B4-BE49-F238E27FC236}">
                <a16:creationId xmlns:a16="http://schemas.microsoft.com/office/drawing/2014/main" id="{147FDDAC-B04F-41A5-9C2D-CAB8E3F41331}"/>
              </a:ext>
            </a:extLst>
          </p:cNvPr>
          <p:cNvCxnSpPr>
            <a:cxnSpLocks/>
          </p:cNvCxnSpPr>
          <p:nvPr/>
        </p:nvCxnSpPr>
        <p:spPr>
          <a:xfrm>
            <a:off x="6697381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接點 102">
            <a:extLst>
              <a:ext uri="{FF2B5EF4-FFF2-40B4-BE49-F238E27FC236}">
                <a16:creationId xmlns:a16="http://schemas.microsoft.com/office/drawing/2014/main" id="{31B3AB5F-A4D8-46BD-B820-3315451B0E77}"/>
              </a:ext>
            </a:extLst>
          </p:cNvPr>
          <p:cNvCxnSpPr>
            <a:cxnSpLocks/>
          </p:cNvCxnSpPr>
          <p:nvPr/>
        </p:nvCxnSpPr>
        <p:spPr>
          <a:xfrm>
            <a:off x="7075925" y="3296872"/>
            <a:ext cx="0" cy="33394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語音泡泡: 矩形 250">
            <a:extLst>
              <a:ext uri="{FF2B5EF4-FFF2-40B4-BE49-F238E27FC236}">
                <a16:creationId xmlns:a16="http://schemas.microsoft.com/office/drawing/2014/main" id="{D621E80A-6FFF-4A32-A692-3123AF23433B}"/>
              </a:ext>
            </a:extLst>
          </p:cNvPr>
          <p:cNvSpPr/>
          <p:nvPr/>
        </p:nvSpPr>
        <p:spPr>
          <a:xfrm>
            <a:off x="4104410" y="2082800"/>
            <a:ext cx="4677640" cy="617420"/>
          </a:xfrm>
          <a:prstGeom prst="wedgeRectCallout">
            <a:avLst>
              <a:gd name="adj1" fmla="val 62"/>
              <a:gd name="adj2" fmla="val 7779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With limited OP, 4 additional write is needed. With more OP the movement is not required. </a:t>
            </a:r>
            <a:endParaRPr lang="zh-TW" altLang="en-US" sz="14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5" name="內容版面配置區 8">
            <a:extLst>
              <a:ext uri="{FF2B5EF4-FFF2-40B4-BE49-F238E27FC236}">
                <a16:creationId xmlns:a16="http://schemas.microsoft.com/office/drawing/2014/main" id="{8B98F0CF-399A-480B-B588-A17BC1345E67}"/>
              </a:ext>
            </a:extLst>
          </p:cNvPr>
          <p:cNvSpPr txBox="1">
            <a:spLocks/>
          </p:cNvSpPr>
          <p:nvPr/>
        </p:nvSpPr>
        <p:spPr>
          <a:xfrm>
            <a:off x="247020" y="990115"/>
            <a:ext cx="8704263" cy="15462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dirty="0">
                <a:latin typeface="微軟正黑體" panose="020B0604030504040204" pitchFamily="34" charset="-120"/>
              </a:rPr>
              <a:t>SSD Over-provisioning reserves space in the SSD to decrease write </a:t>
            </a:r>
            <a:r>
              <a:rPr lang="en-US" altLang="zh-TW" sz="1800" dirty="0">
                <a:latin typeface="微軟正黑體" panose="020B0604030504040204" pitchFamily="34" charset="-120"/>
              </a:rPr>
              <a:t>amplification &amp; increase consisted performance and endurance. </a:t>
            </a:r>
            <a:endParaRPr kumimoji="1" lang="zh-TW" altLang="en-US" sz="1800" dirty="0">
              <a:latin typeface="微軟正黑體" panose="020B0604030504040204" pitchFamily="34" charset="-120"/>
            </a:endParaRPr>
          </a:p>
          <a:p>
            <a:pPr marL="177800" indent="-177800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dirty="0">
                <a:latin typeface="微軟正黑體" panose="020B0604030504040204" pitchFamily="34" charset="-120"/>
              </a:rPr>
              <a:t>Reason: to avoid Garbage Collection in any giving point of time </a:t>
            </a:r>
            <a:endParaRPr kumimoji="1" lang="zh-TW" altLang="en-US" sz="1800" dirty="0">
              <a:latin typeface="微軟正黑體" panose="020B0604030504040204" pitchFamily="34" charset="-120"/>
            </a:endParaRPr>
          </a:p>
        </p:txBody>
      </p:sp>
      <p:sp>
        <p:nvSpPr>
          <p:cNvPr id="106" name="Shape 180">
            <a:extLst>
              <a:ext uri="{FF2B5EF4-FFF2-40B4-BE49-F238E27FC236}">
                <a16:creationId xmlns:a16="http://schemas.microsoft.com/office/drawing/2014/main" id="{43C7C8D0-6C81-4DC3-9CE2-3198BF5263A0}"/>
              </a:ext>
            </a:extLst>
          </p:cNvPr>
          <p:cNvSpPr/>
          <p:nvPr/>
        </p:nvSpPr>
        <p:spPr>
          <a:xfrm rot="19315863">
            <a:off x="4993212" y="3237729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80">
            <a:extLst>
              <a:ext uri="{FF2B5EF4-FFF2-40B4-BE49-F238E27FC236}">
                <a16:creationId xmlns:a16="http://schemas.microsoft.com/office/drawing/2014/main" id="{894FA420-1F32-4DD9-84B5-9E5FC7C7233F}"/>
              </a:ext>
            </a:extLst>
          </p:cNvPr>
          <p:cNvSpPr/>
          <p:nvPr/>
        </p:nvSpPr>
        <p:spPr>
          <a:xfrm rot="19315863">
            <a:off x="5681036" y="3227752"/>
            <a:ext cx="224628" cy="550823"/>
          </a:xfrm>
          <a:prstGeom prst="downArrow">
            <a:avLst>
              <a:gd name="adj1" fmla="val 50000"/>
              <a:gd name="adj2" fmla="val 50000"/>
            </a:avLst>
          </a:prstGeom>
          <a:gradFill flip="none" rotWithShape="1">
            <a:gsLst>
              <a:gs pos="0">
                <a:srgbClr val="CC0099">
                  <a:shade val="30000"/>
                  <a:satMod val="115000"/>
                  <a:alpha val="0"/>
                </a:srgbClr>
              </a:gs>
              <a:gs pos="54000">
                <a:srgbClr val="CC00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5264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14443FD-EF21-4644-A9DF-65067FED1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" name="圓角矩形 10">
            <a:extLst>
              <a:ext uri="{FF2B5EF4-FFF2-40B4-BE49-F238E27FC236}">
                <a16:creationId xmlns:a16="http://schemas.microsoft.com/office/drawing/2014/main" id="{A9D93936-AFA3-452C-B429-BC724D6484BE}"/>
              </a:ext>
            </a:extLst>
          </p:cNvPr>
          <p:cNvSpPr/>
          <p:nvPr/>
        </p:nvSpPr>
        <p:spPr>
          <a:xfrm>
            <a:off x="3466127" y="2090977"/>
            <a:ext cx="5291600" cy="306674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1391639" y="114366"/>
            <a:ext cx="6601260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400" b="0">
                <a:ea typeface="Arial Unicode MS" pitchFamily="34" charset="-120"/>
                <a:cs typeface="Arial Unicode MS" pitchFamily="34" charset="-120"/>
              </a:rPr>
              <a:t>The Advantage of Software-defined SSD Extra Over-provisioning</a:t>
            </a:r>
            <a:r>
              <a:rPr lang="zh-TW" altLang="en-US" sz="2400" b="0">
                <a:ea typeface="Arial Unicode MS" pitchFamily="34" charset="-120"/>
                <a:cs typeface="Arial Unicode MS" pitchFamily="34" charset="-120"/>
              </a:rPr>
              <a:t> </a:t>
            </a:r>
            <a:endParaRPr lang="zh-TW" sz="2400" b="0" i="0" u="none" strike="noStrike" cap="none"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557" y="987426"/>
            <a:ext cx="8714803" cy="105861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600" dirty="0">
                <a:latin typeface="Microsoft JhengHei"/>
                <a:ea typeface="Microsoft JhengHei"/>
              </a:rPr>
              <a:t>With QTS</a:t>
            </a:r>
            <a:r>
              <a:rPr kumimoji="1" lang="zh-TW" altLang="en-US" sz="1600" dirty="0"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latin typeface="Microsoft JhengHei"/>
                <a:ea typeface="Microsoft JhengHei"/>
              </a:rPr>
              <a:t>System, user can assign more OP to the SSD RAID.</a:t>
            </a:r>
          </a:p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600" dirty="0">
                <a:latin typeface="Microsoft JhengHei"/>
                <a:ea typeface="Microsoft JhengHei"/>
              </a:rPr>
              <a:t>At</a:t>
            </a:r>
            <a:r>
              <a:rPr kumimoji="1" lang="zh-TW" altLang="en-US" sz="1600" dirty="0"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latin typeface="Microsoft JhengHei"/>
                <a:ea typeface="Microsoft JhengHei"/>
              </a:rPr>
              <a:t>QNAP Lab,</a:t>
            </a:r>
            <a:r>
              <a:rPr kumimoji="1" lang="zh-TW" altLang="en-US" sz="1600" dirty="0"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latin typeface="Microsoft JhengHei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 dirty="0"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latin typeface="Microsoft JhengHei"/>
                <a:ea typeface="Microsoft JhengHei"/>
              </a:rPr>
              <a:t>850</a:t>
            </a:r>
            <a:r>
              <a:rPr kumimoji="1" lang="zh-TW" altLang="en-US" sz="1600" dirty="0"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latin typeface="Microsoft JhengHei"/>
                <a:ea typeface="Microsoft JhengHei"/>
              </a:rPr>
              <a:t>Pro</a:t>
            </a:r>
            <a:r>
              <a:rPr kumimoji="1" lang="zh-TW" altLang="en-US" sz="1600" dirty="0">
                <a:latin typeface="Microsoft JhengHei"/>
                <a:ea typeface="Microsoft JhengHei"/>
              </a:rPr>
              <a:t> </a:t>
            </a:r>
            <a:r>
              <a:rPr kumimoji="1" lang="en-US" altLang="zh-TW" sz="1600" dirty="0">
                <a:latin typeface="Microsoft JhengHei"/>
                <a:ea typeface="Microsoft JhengHei"/>
              </a:rPr>
              <a:t>to gain the performance same as data center SSD, but also be seem on SSDs as a RAID.</a:t>
            </a:r>
            <a:endParaRPr lang="en-US" altLang="zh-TW" sz="1600" dirty="0">
              <a:latin typeface="Microsoft JhengHei"/>
              <a:ea typeface="Microsoft JhengHe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099" y="2282654"/>
            <a:ext cx="4994677" cy="1485919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0" y="2147168"/>
            <a:ext cx="3242984" cy="2996332"/>
          </a:xfrm>
          <a:prstGeom prst="rect">
            <a:avLst/>
          </a:prstGeom>
        </p:spPr>
      </p:pic>
      <p:sp>
        <p:nvSpPr>
          <p:cNvPr id="22" name="Shape 200">
            <a:extLst>
              <a:ext uri="{FF2B5EF4-FFF2-40B4-BE49-F238E27FC236}">
                <a16:creationId xmlns:a16="http://schemas.microsoft.com/office/drawing/2014/main" id="{D7C68FA9-CEE0-41B4-9F5E-6499AAD23601}"/>
              </a:ext>
            </a:extLst>
          </p:cNvPr>
          <p:cNvSpPr txBox="1"/>
          <p:nvPr/>
        </p:nvSpPr>
        <p:spPr>
          <a:xfrm>
            <a:off x="770375" y="4053840"/>
            <a:ext cx="2500308" cy="787849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3000">
                  <a:schemeClr val="accent1">
                    <a:lumMod val="45000"/>
                    <a:lumOff val="55000"/>
                  </a:schemeClr>
                </a:gs>
                <a:gs pos="100000">
                  <a:srgbClr val="0070C0"/>
                </a:gs>
              </a:gsLst>
              <a:lin ang="10800000" scaled="1"/>
              <a:tileRect/>
            </a:gra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 sz="800" b="1">
                <a:solidFill>
                  <a:schemeClr val="tx2"/>
                </a:solidFill>
              </a:rPr>
              <a:t>Above: Samsung 850 Pro as Single Disk 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Below: Micron M1100 as RAID 1</a:t>
            </a:r>
          </a:p>
          <a:p>
            <a:pPr lvl="0"/>
            <a:r>
              <a:rPr lang="en-US" altLang="zh-TW" sz="800" b="1">
                <a:solidFill>
                  <a:schemeClr val="tx2"/>
                </a:solidFill>
              </a:rPr>
              <a:t>FIO configuration: runtime=1800 </a:t>
            </a:r>
            <a:r>
              <a:rPr lang="en-US" altLang="zh-TW" sz="800" b="1" err="1">
                <a:solidFill>
                  <a:schemeClr val="tx2"/>
                </a:solidFill>
              </a:rPr>
              <a:t>ioengine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libaio</a:t>
            </a:r>
            <a:r>
              <a:rPr lang="en-US" altLang="zh-TW" sz="800" b="1">
                <a:solidFill>
                  <a:schemeClr val="tx2"/>
                </a:solidFill>
              </a:rPr>
              <a:t> direct=1  </a:t>
            </a:r>
            <a:r>
              <a:rPr lang="en-US" altLang="zh-TW" sz="800" b="1" err="1">
                <a:solidFill>
                  <a:schemeClr val="tx2"/>
                </a:solidFill>
              </a:rPr>
              <a:t>rw</a:t>
            </a:r>
            <a:r>
              <a:rPr lang="en-US" altLang="zh-TW" sz="800" b="1">
                <a:solidFill>
                  <a:schemeClr val="tx2"/>
                </a:solidFill>
              </a:rPr>
              <a:t>=</a:t>
            </a:r>
            <a:r>
              <a:rPr lang="en-US" altLang="zh-TW" sz="800" b="1" err="1">
                <a:solidFill>
                  <a:schemeClr val="tx2"/>
                </a:solidFill>
              </a:rPr>
              <a:t>randwrite</a:t>
            </a:r>
            <a:r>
              <a:rPr lang="en-US" altLang="zh-TW" sz="800" b="1">
                <a:solidFill>
                  <a:schemeClr val="tx2"/>
                </a:solidFill>
              </a:rPr>
              <a:t> </a:t>
            </a:r>
            <a:r>
              <a:rPr lang="en-US" altLang="zh-TW" sz="800" b="1" err="1">
                <a:solidFill>
                  <a:schemeClr val="tx2"/>
                </a:solidFill>
              </a:rPr>
              <a:t>bs</a:t>
            </a:r>
            <a:r>
              <a:rPr lang="en-US" altLang="zh-TW" sz="800" b="1">
                <a:solidFill>
                  <a:schemeClr val="tx2"/>
                </a:solidFill>
              </a:rPr>
              <a:t>=4k </a:t>
            </a:r>
            <a:r>
              <a:rPr lang="en-US" altLang="zh-TW" sz="800" b="1" err="1">
                <a:solidFill>
                  <a:schemeClr val="tx2"/>
                </a:solidFill>
              </a:rPr>
              <a:t>numjobs</a:t>
            </a:r>
            <a:r>
              <a:rPr lang="en-US" altLang="zh-TW" sz="800" b="1">
                <a:solidFill>
                  <a:schemeClr val="tx2"/>
                </a:solidFill>
              </a:rPr>
              <a:t>=1 </a:t>
            </a:r>
            <a:r>
              <a:rPr lang="en-US" altLang="zh-TW" sz="800" b="1" err="1">
                <a:solidFill>
                  <a:schemeClr val="tx2"/>
                </a:solidFill>
              </a:rPr>
              <a:t>iodepth</a:t>
            </a:r>
            <a:r>
              <a:rPr lang="en-US" altLang="zh-TW" sz="800" b="1">
                <a:solidFill>
                  <a:schemeClr val="tx2"/>
                </a:solidFill>
              </a:rPr>
              <a:t>=32</a:t>
            </a:r>
            <a:endParaRPr sz="800" b="1" i="0" u="none" strike="noStrike" cap="none">
              <a:solidFill>
                <a:schemeClr val="tx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8BFE11E-5B74-4D98-A650-9A055C02D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20" y="3616729"/>
            <a:ext cx="5022376" cy="1439866"/>
          </a:xfrm>
          <a:prstGeom prst="rect">
            <a:avLst/>
          </a:prstGeom>
          <a:ln>
            <a:noFill/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B00825-5150-476E-8AA1-CC979E7DE5F9}"/>
              </a:ext>
            </a:extLst>
          </p:cNvPr>
          <p:cNvSpPr txBox="1"/>
          <p:nvPr/>
        </p:nvSpPr>
        <p:spPr>
          <a:xfrm>
            <a:off x="4447587" y="3669723"/>
            <a:ext cx="3563796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900" b="1">
                <a:latin typeface="Arial" panose="020B0604020202020204" pitchFamily="34" charset="0"/>
                <a:cs typeface="Arial" panose="020B0604020202020204" pitchFamily="34" charset="0"/>
              </a:rPr>
              <a:t>2*Micron M1100 RAID 1 Random Write IOPS with Dynamic OP</a:t>
            </a:r>
            <a:endParaRPr lang="zh-TW" altLang="en-US" sz="9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311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4AAEEFE-5D14-40E7-A334-DE6D44463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293"/>
                    </a14:imgEffect>
                    <a14:imgEffect>
                      <a14:saturation sa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070"/>
            <a:ext cx="9150681" cy="3301855"/>
          </a:xfrm>
          <a:prstGeom prst="rect">
            <a:avLst/>
          </a:prstGeom>
        </p:spPr>
      </p:pic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1412922" y="114366"/>
            <a:ext cx="7595276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b="0">
                <a:ea typeface="Microsoft JhengHei"/>
              </a:rPr>
              <a:t>Choose SSD is Hard, Choose QNAP is Simple</a:t>
            </a:r>
            <a:endParaRPr lang="zh-TW" sz="2800" b="0">
              <a:latin typeface="Microsoft JhengHei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77484AC-C5C8-6A4B-89DE-DB5B28FE0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13531" y="1104900"/>
            <a:ext cx="8296315" cy="178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dirty="0">
                <a:latin typeface="微軟正黑體" panose="020B0604030504040204" pitchFamily="34" charset="-120"/>
                <a:cs typeface="Arial Unicode MS" pitchFamily="34" charset="-120"/>
              </a:rPr>
              <a:t>IT managers' biggest challenges in deploying SSD is to measure the SSD performance and how it can solve storage bottleneck. </a:t>
            </a:r>
            <a:endParaRPr lang="en-US" altLang="zh-TW" sz="1800" dirty="0"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buClr>
                <a:srgbClr val="E5EA16"/>
              </a:buClr>
              <a:buFont typeface="Arial" panose="020B0604020202020204" pitchFamily="34" charset="0"/>
              <a:buChar char="•"/>
            </a:pPr>
            <a:r>
              <a:rPr kumimoji="1" lang="en-US" altLang="zh-TW" sz="1800" dirty="0">
                <a:latin typeface="微軟正黑體" panose="020B0604030504040204" pitchFamily="34" charset="-120"/>
                <a:cs typeface="Arial Unicode MS" pitchFamily="34" charset="-120"/>
              </a:rPr>
              <a:t>With QNAP SSD Profiling Tool, users can not only set OP, but further test SSD RAID</a:t>
            </a:r>
            <a:r>
              <a:rPr kumimoji="1" lang="zh-TW" altLang="en-US" sz="1800" dirty="0"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-US" altLang="zh-TW" sz="1800" dirty="0">
                <a:latin typeface="微軟正黑體" panose="020B0604030504040204" pitchFamily="34" charset="-120"/>
                <a:cs typeface="Arial Unicode MS" pitchFamily="34" charset="-120"/>
              </a:rPr>
              <a:t>performance with different OP amount.</a:t>
            </a:r>
            <a:endParaRPr lang="en-US" altLang="zh-TW" sz="1800" dirty="0"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C3E8D43-6A74-4AB1-AFE8-72EE98F19B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78" y="2483268"/>
            <a:ext cx="2556747" cy="2416127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FAE7A85-0833-4730-97F6-0E8E55F75D96}"/>
              </a:ext>
            </a:extLst>
          </p:cNvPr>
          <p:cNvSpPr txBox="1"/>
          <p:nvPr/>
        </p:nvSpPr>
        <p:spPr>
          <a:xfrm>
            <a:off x="5960235" y="2692946"/>
            <a:ext cx="1970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IT managers can decide the best practice directly on production site</a:t>
            </a:r>
            <a:endParaRPr lang="zh-TW" altLang="en-US" sz="1600" b="1" dirty="0"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b="9311"/>
          <a:stretch>
            <a:fillRect/>
          </a:stretch>
        </p:blipFill>
        <p:spPr bwMode="auto">
          <a:xfrm>
            <a:off x="471334" y="2483268"/>
            <a:ext cx="4778478" cy="253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98523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C232BD2-CB4D-4800-83C2-40D652B9CCCD}"/>
              </a:ext>
            </a:extLst>
          </p:cNvPr>
          <p:cNvSpPr/>
          <p:nvPr/>
        </p:nvSpPr>
        <p:spPr>
          <a:xfrm>
            <a:off x="2364754" y="2851418"/>
            <a:ext cx="4205978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altLang="zh-TW" sz="3500" b="1" spc="-15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/>
              </a:rPr>
              <a:t>Using</a:t>
            </a:r>
            <a:r>
              <a:rPr lang="zh-TW" altLang="en-US" sz="3500" b="1" spc="-15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/>
              </a:rPr>
              <a:t> </a:t>
            </a:r>
            <a:r>
              <a:rPr lang="en-US" altLang="zh-TW" sz="3500" b="1" spc="-150">
                <a:solidFill>
                  <a:srgbClr val="FFFF00"/>
                </a:solidFill>
                <a:latin typeface="Arial" pitchFamily="34" charset="0"/>
                <a:ea typeface="微軟正黑體" pitchFamily="34" charset="-120"/>
                <a:cs typeface="Arial"/>
              </a:rPr>
              <a:t>SSD Profiling Tool on TS-x77XU </a:t>
            </a:r>
            <a:endParaRPr lang="zh-TW" altLang="en-US" sz="3500" spc="-150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8F1DEE50-2656-4197-BAEC-822FBF427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6864" y="1735881"/>
            <a:ext cx="4050271" cy="1015297"/>
          </a:xfrm>
          <a:prstGeom prst="rect">
            <a:avLst/>
          </a:prstGeom>
          <a:effectLst>
            <a:glow rad="76200">
              <a:srgbClr val="FFFF00">
                <a:alpha val="23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681891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圓角矩形 40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221883" y="2768935"/>
            <a:ext cx="8664405" cy="2269252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76322888-2EF8-449C-BD4E-BFBA61BB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086" y="119273"/>
            <a:ext cx="6004056" cy="743803"/>
          </a:xfrm>
        </p:spPr>
        <p:txBody>
          <a:bodyPr>
            <a:normAutofit/>
          </a:bodyPr>
          <a:lstStyle/>
          <a:p>
            <a:r>
              <a:rPr lang="en-US" altLang="zh-TW" b="0" dirty="0"/>
              <a:t>QNAP Global SSD Cache</a:t>
            </a:r>
            <a:endParaRPr lang="zh-TW" altLang="en-US" b="0" dirty="0">
              <a:latin typeface="Microsoft JhengHei"/>
              <a:ea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BB1256B-EEDF-4480-B777-148D0128012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81000" y="960316"/>
            <a:ext cx="8763000" cy="174625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altLang="zh-TW" sz="1800" b="0" dirty="0">
                <a:latin typeface="微軟正黑體" panose="020B0604030504040204" pitchFamily="34" charset="-120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800" b="0" dirty="0">
                <a:latin typeface="微軟正黑體" panose="020B0604030504040204" pitchFamily="34" charset="-120"/>
              </a:rPr>
              <a:t> </a:t>
            </a:r>
          </a:p>
          <a:p>
            <a:pPr marL="0" indent="0">
              <a:buNone/>
            </a:pPr>
            <a:r>
              <a:rPr lang="en-US" altLang="zh-TW" sz="1800" b="0" dirty="0">
                <a:latin typeface="微軟正黑體" panose="020B0604030504040204" pitchFamily="34" charset="-120"/>
              </a:rPr>
              <a:t>Read-Only </a:t>
            </a:r>
            <a:r>
              <a:rPr lang="en-US" altLang="zh-TW" sz="1800" b="0" dirty="0">
                <a:latin typeface="微軟正黑體" panose="020B0604030504040204" pitchFamily="34" charset="-120"/>
                <a:sym typeface="Wingdings" panose="05000000000000000000" pitchFamily="2" charset="2"/>
              </a:rPr>
              <a:t>Copy frequently used data to SSD </a:t>
            </a:r>
            <a:endParaRPr lang="en-US" altLang="zh-TW" sz="1800" b="0" dirty="0">
              <a:latin typeface="微軟正黑體" panose="020B0604030504040204" pitchFamily="34" charset="-120"/>
            </a:endParaRPr>
          </a:p>
          <a:p>
            <a:pPr marL="1438275" indent="-1438275">
              <a:buNone/>
            </a:pPr>
            <a:r>
              <a:rPr lang="en-US" altLang="zh-TW" sz="1800" b="0" dirty="0">
                <a:latin typeface="微軟正黑體" panose="020B0604030504040204" pitchFamily="34" charset="-120"/>
              </a:rPr>
              <a:t>Read-Write </a:t>
            </a:r>
            <a:r>
              <a:rPr lang="en-US" altLang="zh-TW" sz="1800" b="0" dirty="0">
                <a:latin typeface="微軟正黑體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en-US" altLang="zh-TW" sz="1800" b="0" dirty="0">
                <a:latin typeface="微軟正黑體" panose="020B0604030504040204" pitchFamily="34" charset="-120"/>
              </a:rPr>
              <a:t>Not only copy data, new data can also be temporarily stored in SSD</a:t>
            </a:r>
          </a:p>
          <a:p>
            <a:pPr marL="1438275" indent="-1438275">
              <a:buNone/>
            </a:pPr>
            <a:r>
              <a:rPr lang="en-US" altLang="zh-TW" sz="1800" dirty="0">
                <a:solidFill>
                  <a:srgbClr val="FFFF00"/>
                </a:solidFill>
                <a:latin typeface="微軟正黑體" panose="020B0604030504040204" pitchFamily="34" charset="-120"/>
              </a:rPr>
              <a:t>(New)</a:t>
            </a:r>
            <a:r>
              <a:rPr lang="en-US" altLang="zh-TW" sz="1800" b="0" dirty="0">
                <a:latin typeface="微軟正黑體" panose="020B0604030504040204" pitchFamily="34" charset="-120"/>
              </a:rPr>
              <a:t>Write-Only</a:t>
            </a:r>
            <a:r>
              <a:rPr lang="en-US" altLang="zh-TW" sz="1800" dirty="0">
                <a:latin typeface="微軟正黑體" panose="020B0604030504040204" pitchFamily="34" charset="-120"/>
              </a:rPr>
              <a:t> </a:t>
            </a:r>
            <a:r>
              <a:rPr lang="en-US" altLang="zh-TW" sz="1800" dirty="0">
                <a:latin typeface="微軟正黑體" panose="020B0604030504040204" pitchFamily="34" charset="-120"/>
                <a:sym typeface="Wingdings" panose="05000000000000000000" pitchFamily="2" charset="2"/>
              </a:rPr>
              <a:t> </a:t>
            </a:r>
            <a:r>
              <a:rPr lang="en-US" altLang="zh-TW" sz="1800" b="0" dirty="0">
                <a:latin typeface="微軟正黑體" panose="020B0604030504040204" pitchFamily="34" charset="-120"/>
                <a:sym typeface="Wingdings" panose="05000000000000000000" pitchFamily="2" charset="2"/>
              </a:rPr>
              <a:t>Only new data will be written into the cache</a:t>
            </a:r>
            <a:endParaRPr lang="zh-TW" altLang="en-US" sz="1800" b="0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 dirty="0">
              <a:latin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1800" b="0" dirty="0">
              <a:latin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9BA1A7C-3BA1-4944-A0C4-006B73843D53}"/>
              </a:ext>
            </a:extLst>
          </p:cNvPr>
          <p:cNvGrpSpPr/>
          <p:nvPr/>
        </p:nvGrpSpPr>
        <p:grpSpPr>
          <a:xfrm>
            <a:off x="221882" y="2759881"/>
            <a:ext cx="8664407" cy="355126"/>
            <a:chOff x="221882" y="2777987"/>
            <a:chExt cx="8664407" cy="355126"/>
          </a:xfrm>
        </p:grpSpPr>
        <p:sp>
          <p:nvSpPr>
            <p:cNvPr id="55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54650" y="2777987"/>
              <a:ext cx="6631638" cy="355126"/>
            </a:xfrm>
            <a:prstGeom prst="roundRect">
              <a:avLst>
                <a:gd name="adj" fmla="val 10000"/>
              </a:avLst>
            </a:prstGeom>
            <a:solidFill>
              <a:schemeClr val="tx1"/>
            </a:solidFill>
            <a:ln>
              <a:solidFill>
                <a:srgbClr val="FFFF00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878053" y="2817742"/>
              <a:ext cx="600823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400" b="1">
                  <a:solidFill>
                    <a:srgbClr val="FFFF00"/>
                  </a:solidFill>
                  <a:latin typeface="Arial "/>
                </a:rPr>
                <a:t> Data from clients and storage will both be cached</a:t>
              </a:r>
              <a:endParaRPr lang="zh-TW" altLang="en-US" sz="1400" b="1">
                <a:solidFill>
                  <a:srgbClr val="FFFF00"/>
                </a:solidFill>
                <a:latin typeface="Arial "/>
              </a:endParaRPr>
            </a:p>
          </p:txBody>
        </p:sp>
        <p:sp>
          <p:nvSpPr>
            <p:cNvPr id="52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21882" y="2777987"/>
              <a:ext cx="2656169" cy="355126"/>
            </a:xfrm>
            <a:prstGeom prst="roundRect">
              <a:avLst>
                <a:gd name="adj" fmla="val 10000"/>
              </a:avLst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 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21883" y="2818801"/>
              <a:ext cx="25980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>
                  <a:latin typeface="Arial "/>
                </a:rPr>
                <a:t>How Read-write Cache work:</a:t>
              </a:r>
              <a:endParaRPr lang="zh-TW" altLang="en-US" sz="1200" b="1">
                <a:latin typeface="Arial "/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330" y="3222225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2163063" y="453466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878053" y="4497727"/>
            <a:ext cx="3103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u="sng">
                <a:solidFill>
                  <a:srgbClr val="002060"/>
                </a:solidFill>
              </a:rPr>
              <a:t>When SSD Space not enough</a:t>
            </a:r>
            <a:endParaRPr lang="zh-TW" altLang="en-US" sz="1600" b="1" u="sng">
              <a:solidFill>
                <a:srgbClr val="002060"/>
              </a:solidFill>
            </a:endParaRPr>
          </a:p>
        </p:txBody>
      </p:sp>
      <p:grpSp>
        <p:nvGrpSpPr>
          <p:cNvPr id="5" name="群組 42">
            <a:extLst>
              <a:ext uri="{FF2B5EF4-FFF2-40B4-BE49-F238E27FC236}">
                <a16:creationId xmlns:a16="http://schemas.microsoft.com/office/drawing/2014/main" id="{5D1592FF-1F83-4E30-BF3A-4307FEAC9F50}"/>
              </a:ext>
            </a:extLst>
          </p:cNvPr>
          <p:cNvGrpSpPr/>
          <p:nvPr/>
        </p:nvGrpSpPr>
        <p:grpSpPr>
          <a:xfrm rot="10800000">
            <a:off x="2189304" y="3546927"/>
            <a:ext cx="4279608" cy="357162"/>
            <a:chOff x="2162008" y="3753946"/>
            <a:chExt cx="4279608" cy="357162"/>
          </a:xfrm>
        </p:grpSpPr>
        <p:grpSp>
          <p:nvGrpSpPr>
            <p:cNvPr id="7" name="群組 30">
              <a:extLst>
                <a:ext uri="{FF2B5EF4-FFF2-40B4-BE49-F238E27FC236}">
                  <a16:creationId xmlns:a16="http://schemas.microsoft.com/office/drawing/2014/main" id="{6FC859CC-2FBA-41CA-A592-45DE3014015A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22" name="直線接點 21">
                <a:extLst>
                  <a:ext uri="{FF2B5EF4-FFF2-40B4-BE49-F238E27FC236}">
                    <a16:creationId xmlns:a16="http://schemas.microsoft.com/office/drawing/2014/main" id="{A7B462DE-2A46-482F-A208-3B7A47A994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" name="直線接點 24">
                <a:extLst>
                  <a:ext uri="{FF2B5EF4-FFF2-40B4-BE49-F238E27FC236}">
                    <a16:creationId xmlns:a16="http://schemas.microsoft.com/office/drawing/2014/main" id="{1C5AB44D-1734-4BE5-A223-B2897CB03F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8" name="群組 31">
              <a:extLst>
                <a:ext uri="{FF2B5EF4-FFF2-40B4-BE49-F238E27FC236}">
                  <a16:creationId xmlns:a16="http://schemas.microsoft.com/office/drawing/2014/main" id="{0D76030E-FF7D-4655-94AC-3919E0099DFB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8970B7AD-B893-4D69-922A-A9A3B6CCA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657751EF-6BAF-44BF-903E-F1E317108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群組 34">
              <a:extLst>
                <a:ext uri="{FF2B5EF4-FFF2-40B4-BE49-F238E27FC236}">
                  <a16:creationId xmlns:a16="http://schemas.microsoft.com/office/drawing/2014/main" id="{A9F1BDEF-5320-4F8A-9EC3-1D89717DAECD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2D2A38F4-3B8D-44DA-9FB4-03C2911228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CC64EF44-60C6-4EA0-A363-750541A24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群組 37">
              <a:extLst>
                <a:ext uri="{FF2B5EF4-FFF2-40B4-BE49-F238E27FC236}">
                  <a16:creationId xmlns:a16="http://schemas.microsoft.com/office/drawing/2014/main" id="{6E4F4597-43B8-4F4C-9159-A7452A04136F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AD5612C7-58A0-4609-9531-66A56E50D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CF65AE91-EC53-49FA-8A8D-9300D64BEA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306630" y="381107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314529" y="336037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441D92E-BCAF-4AB2-8C52-7701A53710BF}"/>
              </a:ext>
            </a:extLst>
          </p:cNvPr>
          <p:cNvSpPr txBox="1"/>
          <p:nvPr/>
        </p:nvSpPr>
        <p:spPr>
          <a:xfrm>
            <a:off x="5701187" y="382030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Read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BC0A7F18-318B-4314-B5EE-4664D4F5379D}"/>
              </a:ext>
            </a:extLst>
          </p:cNvPr>
          <p:cNvSpPr txBox="1"/>
          <p:nvPr/>
        </p:nvSpPr>
        <p:spPr>
          <a:xfrm>
            <a:off x="5697257" y="335365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Write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22749" y="4497319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934764" y="4420783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</a:rPr>
              <a:t>IO </a:t>
            </a:r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/>
                <a:sym typeface="Microsoft JhengHei"/>
              </a:rPr>
              <a:t>Application</a:t>
            </a:r>
            <a:endParaRPr lang="zh-TW" altLang="en-US" sz="12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34685" y="428881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87" name="圖片 1786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853" y="3639682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88" name="圖片 1787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707" y="3451287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5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5941993" y="4512727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6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90175" y="3219747"/>
            <a:ext cx="1212055" cy="11606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B6C11FA2-2D65-46AD-9BC9-7DA3D5950052}"/>
              </a:ext>
            </a:extLst>
          </p:cNvPr>
          <p:cNvGrpSpPr/>
          <p:nvPr/>
        </p:nvGrpSpPr>
        <p:grpSpPr>
          <a:xfrm>
            <a:off x="432457" y="1297359"/>
            <a:ext cx="1531894" cy="369332"/>
            <a:chOff x="2198436" y="1297359"/>
            <a:chExt cx="1531894" cy="36933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1F918B5-7C95-484F-AA56-090ACC0E68DB}"/>
                </a:ext>
              </a:extLst>
            </p:cNvPr>
            <p:cNvSpPr/>
            <p:nvPr/>
          </p:nvSpPr>
          <p:spPr>
            <a:xfrm>
              <a:off x="2247253" y="1340219"/>
              <a:ext cx="1472812" cy="27917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EFD6B1A-F58A-4E47-9E1D-A84841FBFC44}"/>
                </a:ext>
              </a:extLst>
            </p:cNvPr>
            <p:cNvSpPr/>
            <p:nvPr/>
          </p:nvSpPr>
          <p:spPr>
            <a:xfrm>
              <a:off x="2198436" y="1297359"/>
              <a:ext cx="15318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>
                  <a:solidFill>
                    <a:srgbClr val="E5EA16"/>
                  </a:solidFill>
                </a:rPr>
                <a:t> </a:t>
              </a:r>
              <a:r>
                <a:rPr lang="en-US" altLang="zh-TW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Cache Type </a:t>
              </a:r>
              <a:endParaRPr lang="zh-TW" altLang="en-US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099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群組 7">
            <a:extLst>
              <a:ext uri="{FF2B5EF4-FFF2-40B4-BE49-F238E27FC236}">
                <a16:creationId xmlns:a16="http://schemas.microsoft.com/office/drawing/2014/main" id="{6A426495-FE49-4657-8184-66FEF9D5F0CF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B634270B-3926-40F8-891C-53B05205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F4EDD93C-14A3-4D42-9B15-B37045D5A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550F2D25-E6BF-4113-B72F-5DD452DA0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" name="圓角矩形 40">
            <a:extLst>
              <a:ext uri="{FF2B5EF4-FFF2-40B4-BE49-F238E27FC236}">
                <a16:creationId xmlns:a16="http://schemas.microsoft.com/office/drawing/2014/main" id="{61B481A3-0E6E-4605-B745-B28E87D6555B}"/>
              </a:ext>
            </a:extLst>
          </p:cNvPr>
          <p:cNvSpPr/>
          <p:nvPr/>
        </p:nvSpPr>
        <p:spPr>
          <a:xfrm>
            <a:off x="5874608" y="1123705"/>
            <a:ext cx="3050597" cy="3897619"/>
          </a:xfrm>
          <a:prstGeom prst="roundRect">
            <a:avLst>
              <a:gd name="adj" fmla="val 2630"/>
            </a:avLst>
          </a:prstGeom>
          <a:gradFill>
            <a:gsLst>
              <a:gs pos="0">
                <a:schemeClr val="bg1"/>
              </a:gs>
              <a:gs pos="73000">
                <a:schemeClr val="bg1">
                  <a:lumMod val="65000"/>
                </a:schemeClr>
              </a:gs>
              <a:gs pos="100000">
                <a:srgbClr val="FFFF00"/>
              </a:gs>
            </a:gsLst>
            <a:lin ang="16200000" scaled="0"/>
          </a:gradFill>
          <a:ln w="12700"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348037" y="105313"/>
            <a:ext cx="7577169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The </a:t>
            </a:r>
            <a:r>
              <a:rPr lang="zh-TW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Write-</a:t>
            </a:r>
            <a:r>
              <a:rPr lang="en-US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o</a:t>
            </a:r>
            <a:r>
              <a:rPr lang="zh-TW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nly </a:t>
            </a:r>
            <a:r>
              <a:rPr lang="en-US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Cache Increase ROI of </a:t>
            </a:r>
            <a:br>
              <a:rPr lang="en-US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 b="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SSD Cache with high Writing Demand</a:t>
            </a:r>
            <a:endParaRPr sz="2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9187" y="1163638"/>
            <a:ext cx="5427612" cy="15516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lnSpc>
                <a:spcPct val="12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kumimoji="1" lang="en-US" altLang="zh-TW" sz="1800">
                <a:latin typeface="微軟正黑體" panose="020B0604030504040204" pitchFamily="34" charset="-120"/>
                <a:cs typeface="Arial Unicode MS" pitchFamily="34" charset="-120"/>
              </a:rPr>
              <a:t>Write-only cache is promoted by Microsoft</a:t>
            </a:r>
            <a:br>
              <a:rPr kumimoji="1" lang="en-US" altLang="zh-TW" sz="1800">
                <a:latin typeface="微軟正黑體" panose="020B0604030504040204" pitchFamily="34" charset="-120"/>
                <a:cs typeface="Arial Unicode MS" pitchFamily="34" charset="-120"/>
              </a:rPr>
            </a:br>
            <a:r>
              <a:rPr kumimoji="1" lang="en-US" altLang="zh-TW" sz="1800">
                <a:latin typeface="微軟正黑體" panose="020B0604030504040204" pitchFamily="34" charset="-120"/>
                <a:cs typeface="Arial Unicode MS" pitchFamily="34" charset="-120"/>
              </a:rPr>
              <a:t>for endurance control.</a:t>
            </a:r>
            <a:endParaRPr lang="en-US" altLang="zh-TW" sz="1800"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180975" indent="-180975">
              <a:lnSpc>
                <a:spcPct val="120000"/>
              </a:lnSpc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>
                <a:latin typeface="微軟正黑體" panose="020B0604030504040204" pitchFamily="34" charset="-120"/>
                <a:cs typeface="Arial Unicode MS" pitchFamily="34" charset="-120"/>
              </a:rPr>
              <a:t>QNAP</a:t>
            </a:r>
            <a:r>
              <a:rPr lang="zh-TW" altLang="en-US" sz="1800"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lang="en-US" altLang="zh-TW" sz="1800">
                <a:latin typeface="微軟正黑體" panose="020B0604030504040204" pitchFamily="34" charset="-120"/>
                <a:cs typeface="Arial Unicode MS" pitchFamily="34" charset="-120"/>
              </a:rPr>
              <a:t>believe Write-only Cache can increase the ROI of purchasing SSD in below scenario:</a:t>
            </a:r>
            <a:endParaRPr lang="zh-TW" altLang="zh-TW" sz="1800"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66" name="Shape 266"/>
          <p:cNvSpPr txBox="1"/>
          <p:nvPr/>
        </p:nvSpPr>
        <p:spPr>
          <a:xfrm>
            <a:off x="190445" y="4640727"/>
            <a:ext cx="5396136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4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989691" y="1279943"/>
            <a:ext cx="3758168" cy="4198342"/>
            <a:chOff x="5896920" y="1311362"/>
            <a:chExt cx="3758168" cy="4198342"/>
          </a:xfrm>
        </p:grpSpPr>
        <p:sp>
          <p:nvSpPr>
            <p:cNvPr id="23" name="弧形 22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16" name="直角三角形 15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直角三角形 19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30" name="直角三角形 29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1" name="直角三角形 30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257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C9B22A19-BDC6-4B47-BE24-3816984353B3}"/>
              </a:ext>
            </a:extLst>
          </p:cNvPr>
          <p:cNvSpPr/>
          <p:nvPr/>
        </p:nvSpPr>
        <p:spPr>
          <a:xfrm>
            <a:off x="408561" y="2618609"/>
            <a:ext cx="4985402" cy="172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zh-TW">
                <a:latin typeface="微軟正黑體" panose="020B0604030504040204" pitchFamily="34" charset="-120"/>
                <a:cs typeface="Arial Unicode MS" pitchFamily="34" charset="-120"/>
              </a:rPr>
              <a:t>File Server focusing on write operations</a:t>
            </a:r>
            <a:endParaRPr kumimoji="1" lang="zh-TW" altLang="en-US">
              <a:latin typeface="微軟正黑體" panose="020B0604030504040204" pitchFamily="34" charset="-120"/>
              <a:cs typeface="Arial Unicode MS" pitchFamily="34" charset="-120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kumimoji="1" lang="en-US" altLang="zh-TW">
                <a:latin typeface="微軟正黑體" panose="020B0604030504040204" pitchFamily="34" charset="-120"/>
                <a:cs typeface="Arial Unicode MS" pitchFamily="34" charset="-120"/>
              </a:rPr>
              <a:t>Database with more write operation (Such as</a:t>
            </a:r>
            <a:r>
              <a:rPr kumimoji="1" lang="zh-TW" altLang="en-US">
                <a:latin typeface="微軟正黑體" panose="020B0604030504040204" pitchFamily="34" charset="-120"/>
                <a:cs typeface="Arial Unicode MS" pitchFamily="34" charset="-120"/>
              </a:rPr>
              <a:t> </a:t>
            </a:r>
            <a:r>
              <a:rPr kumimoji="1" lang="en" altLang="zh-TW">
                <a:latin typeface="微軟正黑體" panose="020B0604030504040204" pitchFamily="34" charset="-120"/>
                <a:cs typeface="Arial Unicode MS" pitchFamily="34" charset="-120"/>
              </a:rPr>
              <a:t>IOT </a:t>
            </a:r>
            <a:r>
              <a:rPr kumimoji="1" lang="en-US" altLang="zh-TW">
                <a:latin typeface="微軟正黑體" panose="020B0604030504040204" pitchFamily="34" charset="-120"/>
                <a:cs typeface="Arial Unicode MS" pitchFamily="34" charset="-120"/>
              </a:rPr>
              <a:t>monitoring server)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+mj-lt"/>
              <a:buAutoNum type="arabicPeriod"/>
            </a:pPr>
            <a:r>
              <a:rPr lang="en-US" altLang="zh-TW">
                <a:latin typeface="微軟正黑體" panose="020B0604030504040204" pitchFamily="34" charset="-120"/>
                <a:cs typeface="Arial Unicode MS" pitchFamily="34" charset="-120"/>
              </a:rPr>
              <a:t>Use high endurance SSD (Intel </a:t>
            </a:r>
            <a:r>
              <a:rPr lang="en-US" altLang="zh-TW" err="1">
                <a:latin typeface="微軟正黑體" panose="020B0604030504040204" pitchFamily="34" charset="-120"/>
                <a:cs typeface="Arial Unicode MS" pitchFamily="34" charset="-120"/>
              </a:rPr>
              <a:t>Optane</a:t>
            </a:r>
            <a:r>
              <a:rPr lang="en-US" altLang="zh-TW">
                <a:latin typeface="微軟正黑體" panose="020B0604030504040204" pitchFamily="34" charset="-120"/>
                <a:cs typeface="Arial Unicode MS" pitchFamily="34" charset="-120"/>
              </a:rPr>
              <a:t>™) with other SSD</a:t>
            </a:r>
            <a:endParaRPr kumimoji="1" lang="zh-TW" altLang="en-US">
              <a:latin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07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:a16="http://schemas.microsoft.com/office/drawing/2014/main" id="{2EB0CF89-94D3-44C3-9499-47E64382BBCF}"/>
              </a:ext>
            </a:extLst>
          </p:cNvPr>
          <p:cNvSpPr/>
          <p:nvPr/>
        </p:nvSpPr>
        <p:spPr>
          <a:xfrm>
            <a:off x="1705236" y="2825134"/>
            <a:ext cx="2354217" cy="1662830"/>
          </a:xfrm>
          <a:prstGeom prst="roundRect">
            <a:avLst>
              <a:gd name="adj" fmla="val 4638"/>
            </a:avLst>
          </a:prstGeom>
          <a:solidFill>
            <a:schemeClr val="tx1"/>
          </a:solidFill>
          <a:ln w="19050">
            <a:solidFill>
              <a:srgbClr val="04DE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Picture 2" descr="D:\工作進行中\20170911直播母版16比9\各場PPT元素\20180504\TS-977XU_open-top 拷貝.png"/>
          <p:cNvPicPr>
            <a:picLocks noChangeAspect="1" noChangeArrowheads="1"/>
          </p:cNvPicPr>
          <p:nvPr/>
        </p:nvPicPr>
        <p:blipFill>
          <a:blip r:embed="rId3"/>
          <a:srcRect l="26292" t="14774" r="27150" b="63154"/>
          <a:stretch>
            <a:fillRect/>
          </a:stretch>
        </p:blipFill>
        <p:spPr bwMode="auto">
          <a:xfrm rot="10800000">
            <a:off x="1895587" y="2978503"/>
            <a:ext cx="1928826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275">
            <a:extLst>
              <a:ext uri="{FF2B5EF4-FFF2-40B4-BE49-F238E27FC236}">
                <a16:creationId xmlns:a16="http://schemas.microsoft.com/office/drawing/2014/main" id="{839C65F5-6927-B04F-9F34-72D025700472}"/>
              </a:ext>
            </a:extLst>
          </p:cNvPr>
          <p:cNvSpPr/>
          <p:nvPr/>
        </p:nvSpPr>
        <p:spPr>
          <a:xfrm>
            <a:off x="2238068" y="3609972"/>
            <a:ext cx="1979250" cy="5849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0090"/>
              </a:buClr>
              <a:buSzPct val="25000"/>
            </a:pPr>
            <a:r>
              <a:rPr lang="en-US" altLang="zh-TW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5 x </a:t>
            </a:r>
            <a:r>
              <a:rPr lang="en-US" altLang="zh-TW" b="1">
                <a:solidFill>
                  <a:srgbClr val="04DEFC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SSD</a:t>
            </a:r>
            <a:r>
              <a:rPr lang="en-US" altLang="zh-TW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(inside)</a:t>
            </a:r>
            <a:endParaRPr lang="en-US" altLang="zh-TW" b="1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90"/>
              </a:buClr>
              <a:buSzPct val="25000"/>
            </a:pPr>
            <a:r>
              <a:rPr lang="en-US" altLang="zh-TW">
                <a:solidFill>
                  <a:srgbClr val="FFFF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4</a:t>
            </a:r>
            <a:r>
              <a:rPr lang="en-US" altLang="zh-TW">
                <a:solidFill>
                  <a:srgbClr val="FFFF00"/>
                </a:solidFill>
                <a:latin typeface="Arial"/>
                <a:ea typeface="微軟正黑體" pitchFamily="34" charset="-120"/>
                <a:cs typeface="Arial"/>
                <a:sym typeface="Arial"/>
              </a:rPr>
              <a:t> x </a:t>
            </a:r>
            <a:r>
              <a:rPr lang="en-US" altLang="zh-TW" b="1">
                <a:solidFill>
                  <a:srgbClr val="04DEFC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HDD</a:t>
            </a:r>
            <a:endParaRPr lang="zh-TW" b="1" i="0" u="none" strike="noStrike" cap="none">
              <a:solidFill>
                <a:srgbClr val="04DEFC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41FB408B-2478-4C10-BCF6-0B1FBB91F0EF}"/>
              </a:ext>
            </a:extLst>
          </p:cNvPr>
          <p:cNvGrpSpPr/>
          <p:nvPr/>
        </p:nvGrpSpPr>
        <p:grpSpPr>
          <a:xfrm>
            <a:off x="-174724" y="3458659"/>
            <a:ext cx="2529406" cy="1235302"/>
            <a:chOff x="-197319" y="2508145"/>
            <a:chExt cx="2817056" cy="1375783"/>
          </a:xfrm>
        </p:grpSpPr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A7BC810B-44B7-4004-B84A-D6D3B52B3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6"/>
            <a:stretch/>
          </p:blipFill>
          <p:spPr>
            <a:xfrm>
              <a:off x="-2207" y="2727218"/>
              <a:ext cx="2621944" cy="865481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B80338E9-B517-4B3F-889E-7385D7FFF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5818">
              <a:off x="-197319" y="2508145"/>
              <a:ext cx="2417667" cy="1375783"/>
            </a:xfrm>
            <a:prstGeom prst="rect">
              <a:avLst/>
            </a:prstGeom>
          </p:spPr>
        </p:pic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350255" y="120689"/>
            <a:ext cx="7882992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b="0">
                <a:cs typeface="Arial"/>
                <a:sym typeface="Arial"/>
              </a:rPr>
              <a:t>Complete product portfolio – </a:t>
            </a:r>
            <a:r>
              <a:rPr lang="en-US" altLang="zh-Hant" b="0">
                <a:solidFill>
                  <a:srgbClr val="FFFF00"/>
                </a:solidFill>
                <a:cs typeface="Arial"/>
                <a:sym typeface="Arial"/>
              </a:rPr>
              <a:t>1U 9-bay</a:t>
            </a:r>
            <a:endParaRPr lang="en-US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F60A34E-C258-4D49-ADDA-2F59BC13423E}"/>
              </a:ext>
            </a:extLst>
          </p:cNvPr>
          <p:cNvGrpSpPr/>
          <p:nvPr/>
        </p:nvGrpSpPr>
        <p:grpSpPr>
          <a:xfrm>
            <a:off x="4574054" y="1900335"/>
            <a:ext cx="4264233" cy="677108"/>
            <a:chOff x="4308295" y="1636239"/>
            <a:chExt cx="4264233" cy="677108"/>
          </a:xfrm>
        </p:grpSpPr>
        <p:pic>
          <p:nvPicPr>
            <p:cNvPr id="30" name="Picture 2" descr="\\MARKETING\Marketing\MarketingMaterials\素材\Logo\AMD\AMD_official Ryzen logos\1711465-A_RYZEN3_BADGE\1711465-A_RYZEN3_BADGE\1711465-A_RYZEN3_BADGE_E_RGB.png">
              <a:extLst>
                <a:ext uri="{FF2B5EF4-FFF2-40B4-BE49-F238E27FC236}">
                  <a16:creationId xmlns:a16="http://schemas.microsoft.com/office/drawing/2014/main" id="{CD436999-9D1A-4D79-AB52-3A1BC82D2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08295" y="1737429"/>
              <a:ext cx="642942" cy="569830"/>
            </a:xfrm>
            <a:prstGeom prst="rect">
              <a:avLst/>
            </a:prstGeom>
            <a:noFill/>
          </p:spPr>
        </p:pic>
        <p:sp>
          <p:nvSpPr>
            <p:cNvPr id="45" name="Shape 131">
              <a:extLst>
                <a:ext uri="{FF2B5EF4-FFF2-40B4-BE49-F238E27FC236}">
                  <a16:creationId xmlns:a16="http://schemas.microsoft.com/office/drawing/2014/main" id="{289D3507-62B3-894F-97C1-31992DBFBAE6}"/>
                </a:ext>
              </a:extLst>
            </p:cNvPr>
            <p:cNvSpPr/>
            <p:nvPr/>
          </p:nvSpPr>
          <p:spPr>
            <a:xfrm>
              <a:off x="5000628" y="1636239"/>
              <a:ext cx="3571900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25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TS-977XU-RP-</a:t>
              </a:r>
              <a:r>
                <a:rPr lang="en-US" sz="2500" b="1" i="0" u="none" strike="noStrike" cap="none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1200</a:t>
              </a:r>
              <a:r>
                <a:rPr lang="en-US" sz="25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500" b="1" i="0" u="none" strike="noStrike" cap="none" dirty="0">
                  <a:solidFill>
                    <a:srgbClr val="04DEFC"/>
                  </a:solidFill>
                  <a:latin typeface="Arial"/>
                  <a:ea typeface="Arial"/>
                  <a:cs typeface="Arial"/>
                  <a:sym typeface="Arial"/>
                </a:rPr>
                <a:t>4G</a:t>
              </a:r>
              <a:endParaRPr lang="zh-TW" altLang="en-US" dirty="0">
                <a:solidFill>
                  <a:srgbClr val="04DEFC"/>
                </a:solidFill>
              </a:endParaRP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Ryzen 3 1200, 4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GB</a:t>
              </a: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RAM (1x 4GB) </a:t>
              </a:r>
              <a:endPara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A78CCE8-034F-48AF-AA52-95C82EF764FC}"/>
              </a:ext>
            </a:extLst>
          </p:cNvPr>
          <p:cNvGrpSpPr/>
          <p:nvPr/>
        </p:nvGrpSpPr>
        <p:grpSpPr>
          <a:xfrm>
            <a:off x="4571672" y="2700825"/>
            <a:ext cx="4338249" cy="685383"/>
            <a:chOff x="4305913" y="2493495"/>
            <a:chExt cx="4338249" cy="685383"/>
          </a:xfrm>
        </p:grpSpPr>
        <p:pic>
          <p:nvPicPr>
            <p:cNvPr id="31" name="Shape 45">
              <a:extLst>
                <a:ext uri="{FF2B5EF4-FFF2-40B4-BE49-F238E27FC236}">
                  <a16:creationId xmlns:a16="http://schemas.microsoft.com/office/drawing/2014/main" id="{A0A5769E-F566-442F-8EF4-0D22B94E8BE1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5913" y="2527661"/>
              <a:ext cx="720079" cy="651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Shape 131">
              <a:extLst>
                <a:ext uri="{FF2B5EF4-FFF2-40B4-BE49-F238E27FC236}">
                  <a16:creationId xmlns:a16="http://schemas.microsoft.com/office/drawing/2014/main" id="{2F2C4ED3-A075-3948-9193-B0D379B60F4F}"/>
                </a:ext>
              </a:extLst>
            </p:cNvPr>
            <p:cNvSpPr/>
            <p:nvPr/>
          </p:nvSpPr>
          <p:spPr>
            <a:xfrm>
              <a:off x="4929190" y="2493495"/>
              <a:ext cx="3714972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5715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TS-977XU-RP-</a:t>
              </a:r>
              <a:r>
                <a:rPr lang="en-US" sz="2500" b="1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2600</a:t>
              </a:r>
              <a:r>
                <a:rPr lang="en-US" sz="2500" b="1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-</a:t>
              </a:r>
              <a:r>
                <a:rPr lang="en-US" sz="2500" b="1" dirty="0">
                  <a:solidFill>
                    <a:srgbClr val="04DEFC"/>
                  </a:solidFill>
                  <a:latin typeface="Arial"/>
                  <a:cs typeface="Arial"/>
                  <a:sym typeface="Arial"/>
                </a:rPr>
                <a:t>8</a:t>
              </a:r>
              <a:r>
                <a:rPr lang="en-US" altLang="zh-TW" sz="2500" b="1" dirty="0">
                  <a:solidFill>
                    <a:srgbClr val="04DEFC"/>
                  </a:solidFill>
                  <a:latin typeface="Arial"/>
                  <a:cs typeface="Arial"/>
                  <a:sym typeface="Arial"/>
                </a:rPr>
                <a:t>G</a:t>
              </a:r>
              <a:endParaRPr lang="zh-TW" altLang="en-US" dirty="0">
                <a:solidFill>
                  <a:srgbClr val="04DEFC"/>
                </a:solidFill>
              </a:endParaRPr>
            </a:p>
            <a:p>
              <a:pPr marL="114300" indent="-57150">
                <a:buClr>
                  <a:srgbClr val="595959"/>
                </a:buClr>
                <a:buSzPct val="25000"/>
              </a:pP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Ryzen 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2600</a:t>
              </a: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8GB</a:t>
              </a: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RAM (2x 4GB)</a:t>
              </a:r>
              <a:r>
                <a:rPr lang="en-US" sz="14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</a:endParaRPr>
            </a:p>
          </p:txBody>
        </p:sp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6440CBC8-5A50-48D1-85BA-44861B2EE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905008"/>
            <a:ext cx="9144000" cy="85725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67EEB43E-F567-41DF-B35D-6C812ABF76D3}"/>
              </a:ext>
            </a:extLst>
          </p:cNvPr>
          <p:cNvGrpSpPr/>
          <p:nvPr/>
        </p:nvGrpSpPr>
        <p:grpSpPr>
          <a:xfrm>
            <a:off x="509184" y="1878455"/>
            <a:ext cx="3691013" cy="677108"/>
            <a:chOff x="452360" y="1878455"/>
            <a:chExt cx="3691013" cy="677108"/>
          </a:xfrm>
        </p:grpSpPr>
        <p:sp>
          <p:nvSpPr>
            <p:cNvPr id="131" name="Shape 131"/>
            <p:cNvSpPr/>
            <p:nvPr/>
          </p:nvSpPr>
          <p:spPr>
            <a:xfrm>
              <a:off x="985530" y="1878455"/>
              <a:ext cx="3157843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114300"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TS-977XU-</a:t>
              </a:r>
              <a:r>
                <a:rPr lang="en-US" sz="2500" b="1" i="0" u="none" strike="noStrike" cap="none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1200</a:t>
              </a:r>
              <a:r>
                <a:rPr lang="en-US" sz="25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500" b="1" dirty="0">
                  <a:solidFill>
                    <a:srgbClr val="04DEFC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r>
                <a:rPr lang="en-US" sz="2500" b="1" i="0" u="none" strike="noStrike" cap="none" dirty="0">
                  <a:solidFill>
                    <a:srgbClr val="04DEFC"/>
                  </a:solidFill>
                  <a:latin typeface="Arial"/>
                  <a:ea typeface="Arial"/>
                  <a:cs typeface="Arial"/>
                  <a:sym typeface="Arial"/>
                </a:rPr>
                <a:t>G</a:t>
              </a:r>
            </a:p>
            <a:p>
              <a:pPr marL="114300"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Ryzen 3 1200, 4GB RAM (1x 4GB) </a:t>
              </a:r>
            </a:p>
          </p:txBody>
        </p:sp>
        <p:pic>
          <p:nvPicPr>
            <p:cNvPr id="52" name="Picture 2" descr="\\MARKETING\Marketing\MarketingMaterials\素材\Logo\AMD\AMD_official Ryzen logos\1711465-A_RYZEN3_BADGE\1711465-A_RYZEN3_BADGE\1711465-A_RYZEN3_BADGE_E_RGB.png">
              <a:extLst>
                <a:ext uri="{FF2B5EF4-FFF2-40B4-BE49-F238E27FC236}">
                  <a16:creationId xmlns:a16="http://schemas.microsoft.com/office/drawing/2014/main" id="{6E62D8BF-E2B5-4802-B182-D64A1A48E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2360" y="1961131"/>
              <a:ext cx="642942" cy="569830"/>
            </a:xfrm>
            <a:prstGeom prst="rect">
              <a:avLst/>
            </a:prstGeom>
            <a:noFill/>
          </p:spPr>
        </p:pic>
      </p:grp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0FAD4FE-AFA9-4788-B64C-CB212E4A95DE}"/>
              </a:ext>
            </a:extLst>
          </p:cNvPr>
          <p:cNvCxnSpPr>
            <a:cxnSpLocks/>
          </p:cNvCxnSpPr>
          <p:nvPr/>
        </p:nvCxnSpPr>
        <p:spPr>
          <a:xfrm flipH="1">
            <a:off x="4571673" y="2661497"/>
            <a:ext cx="4338248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hape 275">
            <a:extLst>
              <a:ext uri="{FF2B5EF4-FFF2-40B4-BE49-F238E27FC236}">
                <a16:creationId xmlns:a16="http://schemas.microsoft.com/office/drawing/2014/main" id="{A7893A21-CE67-45D6-9464-D430A0894448}"/>
              </a:ext>
            </a:extLst>
          </p:cNvPr>
          <p:cNvSpPr/>
          <p:nvPr/>
        </p:nvSpPr>
        <p:spPr>
          <a:xfrm>
            <a:off x="19817" y="3608144"/>
            <a:ext cx="1511412" cy="60456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9-bay</a:t>
            </a:r>
            <a:endParaRPr lang="zh-TW" altLang="en-US" sz="30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6013BBBD-9C51-4403-8035-2C3A23C4E73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2" t="36700" b="35322"/>
          <a:stretch/>
        </p:blipFill>
        <p:spPr>
          <a:xfrm>
            <a:off x="0" y="4076310"/>
            <a:ext cx="5513861" cy="10012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76AFC34-F42A-442B-AC1D-19B05DBE7710}"/>
              </a:ext>
            </a:extLst>
          </p:cNvPr>
          <p:cNvSpPr txBox="1"/>
          <p:nvPr/>
        </p:nvSpPr>
        <p:spPr>
          <a:xfrm>
            <a:off x="-329246" y="4041592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Ready on Sep.- Oct.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07AA30E1-C056-41F5-B5E2-35659D376209}"/>
              </a:ext>
            </a:extLst>
          </p:cNvPr>
          <p:cNvGrpSpPr/>
          <p:nvPr/>
        </p:nvGrpSpPr>
        <p:grpSpPr>
          <a:xfrm>
            <a:off x="493424" y="1073724"/>
            <a:ext cx="2158650" cy="766321"/>
            <a:chOff x="5185241" y="3938829"/>
            <a:chExt cx="2158650" cy="766321"/>
          </a:xfrm>
        </p:grpSpPr>
        <p:pic>
          <p:nvPicPr>
            <p:cNvPr id="20" name="圖形 19">
              <a:extLst>
                <a:ext uri="{FF2B5EF4-FFF2-40B4-BE49-F238E27FC236}">
                  <a16:creationId xmlns:a16="http://schemas.microsoft.com/office/drawing/2014/main" id="{54D6A3F3-844C-431B-8D1A-628D46016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241" y="3938829"/>
              <a:ext cx="2158650" cy="766321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D0C76662-0C3D-491F-9A1A-79643652E205}"/>
                </a:ext>
              </a:extLst>
            </p:cNvPr>
            <p:cNvSpPr/>
            <p:nvPr/>
          </p:nvSpPr>
          <p:spPr>
            <a:xfrm>
              <a:off x="5392833" y="4022136"/>
              <a:ext cx="1951058" cy="630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5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Single PSU</a:t>
              </a:r>
            </a:p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5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250W</a:t>
              </a:r>
              <a:endParaRPr lang="zh-TW" altLang="en-US" sz="1500" b="1">
                <a:solidFill>
                  <a:srgbClr val="E7FC2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endParaRPr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16648349-5DA5-47F7-890F-D139E6A4F07D}"/>
              </a:ext>
            </a:extLst>
          </p:cNvPr>
          <p:cNvGrpSpPr/>
          <p:nvPr/>
        </p:nvGrpSpPr>
        <p:grpSpPr>
          <a:xfrm>
            <a:off x="4571672" y="1059704"/>
            <a:ext cx="3260732" cy="766321"/>
            <a:chOff x="5185241" y="3938829"/>
            <a:chExt cx="3260732" cy="766321"/>
          </a:xfrm>
        </p:grpSpPr>
        <p:pic>
          <p:nvPicPr>
            <p:cNvPr id="64" name="圖形 19">
              <a:extLst>
                <a:ext uri="{FF2B5EF4-FFF2-40B4-BE49-F238E27FC236}">
                  <a16:creationId xmlns:a16="http://schemas.microsoft.com/office/drawing/2014/main" id="{2F5263C7-3374-4610-9D8B-5F839ED5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241" y="3938829"/>
              <a:ext cx="2303778" cy="766321"/>
            </a:xfrm>
            <a:prstGeom prst="rect">
              <a:avLst/>
            </a:prstGeom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49EF65D8-2B7D-4DD7-8769-C59E36611B44}"/>
                </a:ext>
              </a:extLst>
            </p:cNvPr>
            <p:cNvSpPr/>
            <p:nvPr/>
          </p:nvSpPr>
          <p:spPr>
            <a:xfrm>
              <a:off x="5288130" y="3972055"/>
              <a:ext cx="3157843" cy="6301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5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5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300W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3597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7">
            <a:extLst>
              <a:ext uri="{FF2B5EF4-FFF2-40B4-BE49-F238E27FC236}">
                <a16:creationId xmlns:a16="http://schemas.microsoft.com/office/drawing/2014/main" id="{5609488D-C188-498E-84A7-072D90184165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5772A020-B098-454F-9618-F83C4AE8F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E0E8992-B50A-4927-85F3-5E76D2A6A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A233F5C0-8121-4B43-9F08-59F0BF23C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224107" y="114366"/>
            <a:ext cx="7948362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sz="2800" b="0" i="0" u="none" strike="noStrike" cap="none" err="1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2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(Auto-</a:t>
            </a:r>
            <a:r>
              <a:rPr lang="en-US" altLang="zh-TW" sz="2800" b="0" err="1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Tiering</a:t>
            </a:r>
            <a:r>
              <a:rPr lang="en-US" altLang="zh-TW" sz="2800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)</a:t>
            </a:r>
            <a:r>
              <a:rPr lang="zh-TW" altLang="en-US" sz="2800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2800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Increase Capacity and </a:t>
            </a:r>
            <a:br>
              <a:rPr lang="en-US" altLang="zh-TW" sz="2800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</a:br>
            <a:r>
              <a:rPr lang="en-US" altLang="zh-TW" sz="2800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rPr>
              <a:t>Performance at the Same Time</a:t>
            </a:r>
            <a:endParaRPr sz="2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grpSp>
        <p:nvGrpSpPr>
          <p:cNvPr id="20" name="Shape 147"/>
          <p:cNvGrpSpPr/>
          <p:nvPr/>
        </p:nvGrpSpPr>
        <p:grpSpPr>
          <a:xfrm>
            <a:off x="3189975" y="1085850"/>
            <a:ext cx="5910300" cy="3805800"/>
            <a:chOff x="1545025" y="2929875"/>
            <a:chExt cx="5910300" cy="3805800"/>
          </a:xfrm>
        </p:grpSpPr>
        <p:sp>
          <p:nvSpPr>
            <p:cNvPr id="21" name="Shape 148"/>
            <p:cNvSpPr/>
            <p:nvPr/>
          </p:nvSpPr>
          <p:spPr>
            <a:xfrm>
              <a:off x="4483508" y="3275113"/>
              <a:ext cx="178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75" rIns="68550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</a:p>
          </p:txBody>
        </p:sp>
        <p:pic>
          <p:nvPicPr>
            <p:cNvPr id="25" name="Shape 149" descr="1_Qtier-01-01.png"/>
            <p:cNvPicPr preferRelativeResize="0"/>
            <p:nvPr/>
          </p:nvPicPr>
          <p:blipFill rotWithShape="1">
            <a:blip r:embed="rId4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183000"/>
                      </a14:imgEffect>
                      <a14:imgEffect>
                        <a14:brightnessContrast bright="3000" contrast="38000"/>
                      </a14:imgEffect>
                    </a14:imgLayer>
                  </a14:imgProps>
                </a:ext>
              </a:extLst>
            </a:blip>
            <a:srcRect t="3513" b="3523"/>
            <a:stretch/>
          </p:blipFill>
          <p:spPr>
            <a:xfrm>
              <a:off x="1545025" y="2929875"/>
              <a:ext cx="5826300" cy="380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Shape 150"/>
            <p:cNvSpPr txBox="1"/>
            <p:nvPr/>
          </p:nvSpPr>
          <p:spPr>
            <a:xfrm>
              <a:off x="1826450" y="32094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Hot Data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8" name="Shape 151"/>
            <p:cNvSpPr txBox="1"/>
            <p:nvPr/>
          </p:nvSpPr>
          <p:spPr>
            <a:xfrm>
              <a:off x="1826450" y="3403500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Warm Data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29" name="Shape 152"/>
            <p:cNvSpPr txBox="1"/>
            <p:nvPr/>
          </p:nvSpPr>
          <p:spPr>
            <a:xfrm>
              <a:off x="1826450" y="3605675"/>
              <a:ext cx="1416600" cy="203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Cold Data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" name="Shape 153"/>
            <p:cNvSpPr txBox="1"/>
            <p:nvPr/>
          </p:nvSpPr>
          <p:spPr>
            <a:xfrm>
              <a:off x="2195073" y="4142356"/>
              <a:ext cx="1416600" cy="362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1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Access Pattern Change</a:t>
              </a:r>
              <a:endParaRPr lang="zh-TW" sz="11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" name="Shape 154"/>
            <p:cNvSpPr txBox="1"/>
            <p:nvPr/>
          </p:nvSpPr>
          <p:spPr>
            <a:xfrm>
              <a:off x="3914249" y="3117774"/>
              <a:ext cx="1939675" cy="318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Before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en-US" alt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Data place not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2" name="Shape 155"/>
            <p:cNvSpPr txBox="1"/>
            <p:nvPr/>
          </p:nvSpPr>
          <p:spPr>
            <a:xfrm>
              <a:off x="5853925" y="4236600"/>
              <a:ext cx="1601400" cy="267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Start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endParaRPr lang="zh-TW" sz="12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3" name="Shape 156"/>
            <p:cNvSpPr txBox="1"/>
            <p:nvPr/>
          </p:nvSpPr>
          <p:spPr>
            <a:xfrm>
              <a:off x="3914249" y="5625885"/>
              <a:ext cx="1555652" cy="413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After </a:t>
              </a:r>
              <a:r>
                <a:rPr lang="en-US" altLang="zh-TW" sz="1200" b="1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Tiering</a:t>
              </a:r>
              <a:r>
                <a:rPr lang="en-US" altLang="zh-TW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</a:p>
            <a:p>
              <a:pPr lvl="0"/>
              <a:r>
                <a:rPr lang="en-US" altLang="zh-TW" sz="9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Performance optimized</a:t>
              </a:r>
              <a:endParaRPr lang="zh-TW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4" name="Shape 157"/>
            <p:cNvSpPr txBox="1"/>
            <p:nvPr/>
          </p:nvSpPr>
          <p:spPr>
            <a:xfrm>
              <a:off x="3702700" y="4671300"/>
              <a:ext cx="1601400" cy="439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sz="2400" b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Qtier</a:t>
              </a:r>
              <a:r>
                <a:rPr lang="zh-TW" sz="2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lang="en-US" altLang="zh-TW" sz="24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lvl="0" algn="ctr" rtl="0">
                <a:spcBef>
                  <a:spcPts val="0"/>
                </a:spcBef>
                <a:buNone/>
              </a:pPr>
              <a:r>
                <a:rPr lang="en-US" altLang="zh-TW" sz="1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Engine</a:t>
              </a:r>
              <a:endParaRPr lang="zh-TW" sz="16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448"/>
          <p:cNvSpPr txBox="1"/>
          <p:nvPr/>
        </p:nvSpPr>
        <p:spPr>
          <a:xfrm>
            <a:off x="295576" y="1365375"/>
            <a:ext cx="3229405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SSD Cache,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 err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Qtier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™</a:t>
            </a:r>
            <a:r>
              <a:rPr lang="zh-TW" alt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migrate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data between SSD and </a:t>
            </a:r>
          </a:p>
          <a:p>
            <a:pPr marL="44450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HDD directly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endParaRPr lang="en-US" altLang="zh-TW" sz="2000" b="1">
              <a:latin typeface="Microsoft JhengHei"/>
              <a:ea typeface="Microsoft JhengHei"/>
            </a:endParaRP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latin typeface="Microsoft JhengHei"/>
                <a:ea typeface="Microsoft JhengHei"/>
              </a:rPr>
              <a:t>SSD capacity can be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latin typeface="Microsoft JhengHei"/>
                <a:ea typeface="Microsoft JhengHei"/>
              </a:rPr>
              <a:t>utilized with limited </a:t>
            </a:r>
          </a:p>
          <a:p>
            <a:pPr marL="444500" lvl="0" indent="-34290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sz="2000" b="1">
                <a:latin typeface="Microsoft JhengHei"/>
                <a:ea typeface="Microsoft JhengHei"/>
              </a:rPr>
              <a:t>memory requirement. </a:t>
            </a:r>
            <a:endParaRPr lang="zh-TW" altLang="zh-TW" sz="2000" b="1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7436689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群組 7">
            <a:extLst>
              <a:ext uri="{FF2B5EF4-FFF2-40B4-BE49-F238E27FC236}">
                <a16:creationId xmlns:a16="http://schemas.microsoft.com/office/drawing/2014/main" id="{879E8952-6CC9-45CC-9A97-7431779FF69D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86F437A3-66F8-485D-A15C-1FF75CEF3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356F5278-BCEE-4454-8B75-2B7EC848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648FB0FD-AE57-429F-88A2-4F2DCA19B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494562" y="121740"/>
            <a:ext cx="6601260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zh-TW" altLang="zh-TW" sz="2800" b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Qtier 2.0 </a:t>
            </a:r>
            <a:r>
              <a:rPr lang="en-US" altLang="zh-TW" sz="2800" b="0" dirty="0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IO Aware tiering for real time performance boost </a:t>
            </a:r>
            <a:endParaRPr sz="2800"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5" name="Shape 448"/>
          <p:cNvSpPr txBox="1"/>
          <p:nvPr/>
        </p:nvSpPr>
        <p:spPr>
          <a:xfrm>
            <a:off x="172421" y="1273749"/>
            <a:ext cx="3112648" cy="292172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Beside tiering on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schedule, Qtier now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can simulate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26262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Cache behavior </a:t>
            </a:r>
          </a:p>
          <a:p>
            <a:pPr marL="457200" lvl="0" indent="-355600"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zh-TW" altLang="zh-TW" sz="2000" b="1" dirty="0">
              <a:solidFill>
                <a:srgbClr val="26262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It can utilize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capacity while boost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performance in real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Time thus increase SSD </a:t>
            </a:r>
          </a:p>
          <a:p>
            <a:pPr marL="457200" lvl="0" indent="-355600">
              <a:buClr>
                <a:srgbClr val="044981"/>
              </a:buClr>
              <a:buSzPct val="100000"/>
            </a:pPr>
            <a:r>
              <a:rPr lang="en-US" altLang="zh-TW" sz="2000" b="1" dirty="0">
                <a:solidFill>
                  <a:srgbClr val="04498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ROI </a:t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16" name="Shape 208"/>
          <p:cNvSpPr/>
          <p:nvPr/>
        </p:nvSpPr>
        <p:spPr>
          <a:xfrm>
            <a:off x="388586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7" name="Shape 209"/>
          <p:cNvSpPr/>
          <p:nvPr/>
        </p:nvSpPr>
        <p:spPr>
          <a:xfrm>
            <a:off x="4376462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8" name="Shape 210"/>
          <p:cNvSpPr/>
          <p:nvPr/>
        </p:nvSpPr>
        <p:spPr>
          <a:xfrm>
            <a:off x="4885488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19" name="Shape 211"/>
          <p:cNvSpPr/>
          <p:nvPr/>
        </p:nvSpPr>
        <p:spPr>
          <a:xfrm>
            <a:off x="5379347" y="1885575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20" name="Shape 212"/>
          <p:cNvCxnSpPr/>
          <p:nvPr/>
        </p:nvCxnSpPr>
        <p:spPr>
          <a:xfrm>
            <a:off x="3907905" y="2184167"/>
            <a:ext cx="19173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22" name="Shape 213"/>
          <p:cNvSpPr/>
          <p:nvPr/>
        </p:nvSpPr>
        <p:spPr>
          <a:xfrm>
            <a:off x="3885867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4" name="Shape 214"/>
          <p:cNvSpPr/>
          <p:nvPr/>
        </p:nvSpPr>
        <p:spPr>
          <a:xfrm>
            <a:off x="4376462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27" name="Shape 215"/>
          <p:cNvSpPr/>
          <p:nvPr/>
        </p:nvSpPr>
        <p:spPr>
          <a:xfrm>
            <a:off x="4885488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36" name="Shape 216"/>
          <p:cNvSpPr/>
          <p:nvPr/>
        </p:nvSpPr>
        <p:spPr>
          <a:xfrm>
            <a:off x="5395113" y="2658574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37" name="Shape 217"/>
          <p:cNvCxnSpPr/>
          <p:nvPr/>
        </p:nvCxnSpPr>
        <p:spPr>
          <a:xfrm>
            <a:off x="3907905" y="2957166"/>
            <a:ext cx="1917300" cy="66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8" name="Shape 218"/>
          <p:cNvCxnSpPr/>
          <p:nvPr/>
        </p:nvCxnSpPr>
        <p:spPr>
          <a:xfrm rot="16200000" flipH="1">
            <a:off x="3541399" y="1795779"/>
            <a:ext cx="873107" cy="876722"/>
          </a:xfrm>
          <a:prstGeom prst="bentConnector3">
            <a:avLst>
              <a:gd name="adj1" fmla="val 68413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grpSp>
        <p:nvGrpSpPr>
          <p:cNvPr id="39" name="Shape 219"/>
          <p:cNvGrpSpPr/>
          <p:nvPr/>
        </p:nvGrpSpPr>
        <p:grpSpPr>
          <a:xfrm>
            <a:off x="3539634" y="2350656"/>
            <a:ext cx="362333" cy="516748"/>
            <a:chOff x="642204" y="3502820"/>
            <a:chExt cx="500806" cy="999300"/>
          </a:xfrm>
        </p:grpSpPr>
        <p:cxnSp>
          <p:nvCxnSpPr>
            <p:cNvPr id="40" name="Shape 220"/>
            <p:cNvCxnSpPr/>
            <p:nvPr/>
          </p:nvCxnSpPr>
          <p:spPr>
            <a:xfrm>
              <a:off x="642910" y="4500570"/>
              <a:ext cx="5001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41" name="Shape 221"/>
            <p:cNvCxnSpPr/>
            <p:nvPr/>
          </p:nvCxnSpPr>
          <p:spPr>
            <a:xfrm rot="5400000">
              <a:off x="143304" y="4001720"/>
              <a:ext cx="999300" cy="1500"/>
            </a:xfrm>
            <a:prstGeom prst="straightConnector1">
              <a:avLst/>
            </a:prstGeom>
            <a:noFill/>
            <a:ln w="28575" cap="flat" cmpd="sng">
              <a:solidFill>
                <a:srgbClr val="4A7DBA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" name="Shape 222"/>
          <p:cNvSpPr/>
          <p:nvPr/>
        </p:nvSpPr>
        <p:spPr>
          <a:xfrm>
            <a:off x="4591102" y="2189317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3" name="Shape 223"/>
          <p:cNvSpPr/>
          <p:nvPr/>
        </p:nvSpPr>
        <p:spPr>
          <a:xfrm>
            <a:off x="3847098" y="1503541"/>
            <a:ext cx="22161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70C0"/>
              </a:buClr>
              <a:buFont typeface="Arial"/>
              <a:buNone/>
            </a:pPr>
            <a:r>
              <a:rPr 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C、D</a:t>
            </a: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 data block be written to HDD due to SSD full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44" name="Shape 224"/>
          <p:cNvSpPr/>
          <p:nvPr/>
        </p:nvSpPr>
        <p:spPr>
          <a:xfrm>
            <a:off x="4591102" y="2960960"/>
            <a:ext cx="829200" cy="2646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</a:t>
            </a:r>
            <a:r>
              <a:rPr lang="en-US" alt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 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Shape 225"/>
          <p:cNvSpPr/>
          <p:nvPr/>
        </p:nvSpPr>
        <p:spPr>
          <a:xfrm>
            <a:off x="4062176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46" name="Shape 226"/>
          <p:cNvSpPr/>
          <p:nvPr/>
        </p:nvSpPr>
        <p:spPr>
          <a:xfrm>
            <a:off x="4560758" y="195799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47" name="Shape 227"/>
          <p:cNvSpPr/>
          <p:nvPr/>
        </p:nvSpPr>
        <p:spPr>
          <a:xfrm>
            <a:off x="4062176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sp>
        <p:nvSpPr>
          <p:cNvPr id="48" name="Shape 228"/>
          <p:cNvSpPr/>
          <p:nvPr/>
        </p:nvSpPr>
        <p:spPr>
          <a:xfrm>
            <a:off x="4560758" y="2727257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cxnSp>
        <p:nvCxnSpPr>
          <p:cNvPr id="49" name="Shape 229"/>
          <p:cNvCxnSpPr/>
          <p:nvPr/>
        </p:nvCxnSpPr>
        <p:spPr>
          <a:xfrm rot="10800000">
            <a:off x="3534165" y="1804433"/>
            <a:ext cx="86700" cy="660"/>
          </a:xfrm>
          <a:prstGeom prst="straightConnector1">
            <a:avLst/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none" w="med" len="med"/>
          </a:ln>
        </p:spPr>
      </p:cxnSp>
      <p:graphicFrame>
        <p:nvGraphicFramePr>
          <p:cNvPr id="50" name="Shape 230"/>
          <p:cNvGraphicFramePr/>
          <p:nvPr>
            <p:extLst/>
          </p:nvPr>
        </p:nvGraphicFramePr>
        <p:xfrm>
          <a:off x="3548690" y="3339876"/>
          <a:ext cx="2446300" cy="7854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" name="Shape 231"/>
          <p:cNvSpPr/>
          <p:nvPr/>
        </p:nvSpPr>
        <p:spPr>
          <a:xfrm>
            <a:off x="6678184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2" name="Shape 232"/>
          <p:cNvSpPr/>
          <p:nvPr/>
        </p:nvSpPr>
        <p:spPr>
          <a:xfrm>
            <a:off x="7199936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3" name="Shape 233"/>
          <p:cNvSpPr/>
          <p:nvPr/>
        </p:nvSpPr>
        <p:spPr>
          <a:xfrm>
            <a:off x="8234234" y="1883320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4" name="Shape 234"/>
          <p:cNvCxnSpPr/>
          <p:nvPr/>
        </p:nvCxnSpPr>
        <p:spPr>
          <a:xfrm rot="10800000" flipH="1">
            <a:off x="6667852" y="2184167"/>
            <a:ext cx="2066400" cy="66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</p:cxnSp>
      <p:sp>
        <p:nvSpPr>
          <p:cNvPr id="55" name="Shape 235"/>
          <p:cNvSpPr/>
          <p:nvPr/>
        </p:nvSpPr>
        <p:spPr>
          <a:xfrm>
            <a:off x="6678184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7D1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6" name="Shape 236"/>
          <p:cNvSpPr/>
          <p:nvPr/>
        </p:nvSpPr>
        <p:spPr>
          <a:xfrm>
            <a:off x="7724298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57" name="Shape 237"/>
          <p:cNvSpPr/>
          <p:nvPr/>
        </p:nvSpPr>
        <p:spPr>
          <a:xfrm>
            <a:off x="8234234" y="2659152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58" name="Shape 238"/>
          <p:cNvCxnSpPr/>
          <p:nvPr/>
        </p:nvCxnSpPr>
        <p:spPr>
          <a:xfrm>
            <a:off x="6667852" y="2964632"/>
            <a:ext cx="2066400" cy="297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9" name="Shape 239"/>
          <p:cNvSpPr/>
          <p:nvPr/>
        </p:nvSpPr>
        <p:spPr>
          <a:xfrm>
            <a:off x="6544027" y="1518291"/>
            <a:ext cx="2337300" cy="3009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Font typeface="Arial"/>
              <a:buNone/>
            </a:pPr>
            <a:r>
              <a:rPr lang="en-US" altLang="zh-TW" sz="1200" b="1">
                <a:solidFill>
                  <a:srgbClr val="1C4587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D data block be promoted as access frequency increase </a:t>
            </a:r>
            <a:endParaRPr lang="zh-TW" sz="1200" b="1">
              <a:solidFill>
                <a:srgbClr val="1C4587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sp>
        <p:nvSpPr>
          <p:cNvPr id="60" name="Shape 240"/>
          <p:cNvSpPr/>
          <p:nvPr/>
        </p:nvSpPr>
        <p:spPr>
          <a:xfrm>
            <a:off x="7333382" y="2978736"/>
            <a:ext cx="949200" cy="22044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HDD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Shape 241"/>
          <p:cNvSpPr/>
          <p:nvPr/>
        </p:nvSpPr>
        <p:spPr>
          <a:xfrm>
            <a:off x="6853854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</a:t>
            </a:r>
          </a:p>
        </p:txBody>
      </p:sp>
      <p:sp>
        <p:nvSpPr>
          <p:cNvPr id="62" name="Shape 242"/>
          <p:cNvSpPr/>
          <p:nvPr/>
        </p:nvSpPr>
        <p:spPr>
          <a:xfrm>
            <a:off x="7387033" y="1959376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B</a:t>
            </a:r>
          </a:p>
        </p:txBody>
      </p:sp>
      <p:sp>
        <p:nvSpPr>
          <p:cNvPr id="63" name="Shape 243"/>
          <p:cNvSpPr/>
          <p:nvPr/>
        </p:nvSpPr>
        <p:spPr>
          <a:xfrm>
            <a:off x="6853854" y="2729862"/>
            <a:ext cx="107400" cy="13860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C</a:t>
            </a:r>
          </a:p>
        </p:txBody>
      </p:sp>
      <p:grpSp>
        <p:nvGrpSpPr>
          <p:cNvPr id="65" name="Shape 246"/>
          <p:cNvGrpSpPr/>
          <p:nvPr/>
        </p:nvGrpSpPr>
        <p:grpSpPr>
          <a:xfrm>
            <a:off x="7134785" y="1301131"/>
            <a:ext cx="547049" cy="163866"/>
            <a:chOff x="712747" y="6215082"/>
            <a:chExt cx="1143737" cy="342600"/>
          </a:xfrm>
        </p:grpSpPr>
        <p:sp>
          <p:nvSpPr>
            <p:cNvPr id="66" name="Shape 247"/>
            <p:cNvSpPr/>
            <p:nvPr/>
          </p:nvSpPr>
          <p:spPr>
            <a:xfrm>
              <a:off x="712747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7D1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67" name="Shape 248"/>
            <p:cNvSpPr/>
            <p:nvPr/>
          </p:nvSpPr>
          <p:spPr>
            <a:xfrm>
              <a:off x="785784" y="6215082"/>
              <a:ext cx="10707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Data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grpSp>
        <p:nvGrpSpPr>
          <p:cNvPr id="68" name="Shape 249"/>
          <p:cNvGrpSpPr/>
          <p:nvPr/>
        </p:nvGrpSpPr>
        <p:grpSpPr>
          <a:xfrm>
            <a:off x="7986446" y="1301131"/>
            <a:ext cx="714685" cy="163866"/>
            <a:chOff x="2000232" y="6215079"/>
            <a:chExt cx="1494218" cy="342600"/>
          </a:xfrm>
        </p:grpSpPr>
        <p:sp>
          <p:nvSpPr>
            <p:cNvPr id="69" name="Shape 250"/>
            <p:cNvSpPr/>
            <p:nvPr/>
          </p:nvSpPr>
          <p:spPr>
            <a:xfrm>
              <a:off x="2000232" y="6286520"/>
              <a:ext cx="285900" cy="2211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endParaRPr>
            </a:p>
          </p:txBody>
        </p:sp>
        <p:sp>
          <p:nvSpPr>
            <p:cNvPr id="70" name="Shape 251"/>
            <p:cNvSpPr/>
            <p:nvPr/>
          </p:nvSpPr>
          <p:spPr>
            <a:xfrm>
              <a:off x="2228908" y="6215079"/>
              <a:ext cx="1265542" cy="342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9050" tIns="19050" rIns="19050" bIns="19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Clr>
                  <a:srgbClr val="0C0C0C"/>
                </a:buClr>
                <a:buSzPct val="25000"/>
                <a:buFont typeface="Arial"/>
                <a:buNone/>
              </a:pPr>
              <a:r>
                <a:rPr lang="en-US" altLang="zh-TW" sz="1100" b="1">
                  <a:solidFill>
                    <a:srgbClr val="0C0C0C"/>
                  </a:solidFill>
                  <a:latin typeface="微軟正黑體" pitchFamily="34" charset="-120"/>
                  <a:ea typeface="微軟正黑體" pitchFamily="34" charset="-120"/>
                </a:rPr>
                <a:t>Blank</a:t>
              </a:r>
              <a:endParaRPr lang="zh-TW" sz="11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71" name="Shape 252"/>
          <p:cNvSpPr/>
          <p:nvPr/>
        </p:nvSpPr>
        <p:spPr>
          <a:xfrm>
            <a:off x="7715230" y="1883321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4A86E8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2" name="Shape 253"/>
          <p:cNvSpPr/>
          <p:nvPr/>
        </p:nvSpPr>
        <p:spPr>
          <a:xfrm>
            <a:off x="7902327" y="1959376"/>
            <a:ext cx="107400" cy="138600"/>
          </a:xfrm>
          <a:prstGeom prst="rect">
            <a:avLst/>
          </a:prstGeom>
          <a:solidFill>
            <a:srgbClr val="4A86E8"/>
          </a:solidFill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FFFF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D</a:t>
            </a:r>
          </a:p>
        </p:txBody>
      </p:sp>
      <p:sp>
        <p:nvSpPr>
          <p:cNvPr id="73" name="Shape 254"/>
          <p:cNvSpPr/>
          <p:nvPr/>
        </p:nvSpPr>
        <p:spPr>
          <a:xfrm>
            <a:off x="7199317" y="2659153"/>
            <a:ext cx="462900" cy="26664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rgbClr val="3F3F3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4" name="Shape 255"/>
          <p:cNvSpPr/>
          <p:nvPr/>
        </p:nvSpPr>
        <p:spPr>
          <a:xfrm>
            <a:off x="6013982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5" name="Shape 257"/>
          <p:cNvSpPr/>
          <p:nvPr/>
        </p:nvSpPr>
        <p:spPr>
          <a:xfrm>
            <a:off x="6147334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6" name="Shape 258"/>
          <p:cNvSpPr/>
          <p:nvPr/>
        </p:nvSpPr>
        <p:spPr>
          <a:xfrm>
            <a:off x="6286219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sp>
        <p:nvSpPr>
          <p:cNvPr id="77" name="Shape 259"/>
          <p:cNvSpPr/>
          <p:nvPr/>
        </p:nvSpPr>
        <p:spPr>
          <a:xfrm>
            <a:off x="6417221" y="2906009"/>
            <a:ext cx="120000" cy="132000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</p:txBody>
      </p:sp>
      <p:cxnSp>
        <p:nvCxnSpPr>
          <p:cNvPr id="79" name="Shape 261"/>
          <p:cNvCxnSpPr/>
          <p:nvPr/>
        </p:nvCxnSpPr>
        <p:spPr>
          <a:xfrm rot="-5400000">
            <a:off x="7427767" y="2108670"/>
            <a:ext cx="531300" cy="577830"/>
          </a:xfrm>
          <a:prstGeom prst="bentConnector3">
            <a:avLst>
              <a:gd name="adj1" fmla="val 50006"/>
            </a:avLst>
          </a:prstGeom>
          <a:noFill/>
          <a:ln w="28575" cap="flat" cmpd="sng">
            <a:solidFill>
              <a:srgbClr val="4A7DBA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80" name="Shape 262"/>
          <p:cNvSpPr/>
          <p:nvPr/>
        </p:nvSpPr>
        <p:spPr>
          <a:xfrm>
            <a:off x="7925573" y="2193762"/>
            <a:ext cx="829200" cy="244860"/>
          </a:xfrm>
          <a:prstGeom prst="rect">
            <a:avLst/>
          </a:pr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C0C0C"/>
              </a:buClr>
              <a:buSzPct val="25000"/>
              <a:buFont typeface="Arial"/>
              <a:buNone/>
            </a:pPr>
            <a:r>
              <a:rPr lang="zh-TW" sz="1000" b="1" i="0" u="none" strike="noStrike" cap="none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SSD </a:t>
            </a:r>
            <a:r>
              <a:rPr lang="en-US" altLang="zh-TW" sz="1000" b="1">
                <a:solidFill>
                  <a:srgbClr val="0C0C0C"/>
                </a:solidFill>
                <a:latin typeface="微軟正黑體" pitchFamily="34" charset="-120"/>
                <a:ea typeface="微軟正黑體" pitchFamily="34" charset="-120"/>
              </a:rPr>
              <a:t>Tier</a:t>
            </a:r>
            <a:endParaRPr lang="zh-TW" sz="1000" b="1">
              <a:solidFill>
                <a:srgbClr val="0C0C0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81" name="Shape 230">
            <a:extLst>
              <a:ext uri="{FF2B5EF4-FFF2-40B4-BE49-F238E27FC236}">
                <a16:creationId xmlns:a16="http://schemas.microsoft.com/office/drawing/2014/main" id="{3100AF5D-E566-41F9-8A96-D0CF009F7026}"/>
              </a:ext>
            </a:extLst>
          </p:cNvPr>
          <p:cNvGraphicFramePr/>
          <p:nvPr>
            <p:extLst/>
          </p:nvPr>
        </p:nvGraphicFramePr>
        <p:xfrm>
          <a:off x="6427839" y="3367548"/>
          <a:ext cx="2446300" cy="76756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23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80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Block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Hit</a:t>
                      </a:r>
                      <a:endParaRPr lang="zh-TW" sz="120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43750" marR="43750" marT="21875" marB="21875" anchor="ctr"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C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73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zh-TW" sz="1200" b="1" u="none" strike="noStrike" cap="none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alt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</a:t>
                      </a:r>
                      <a:r>
                        <a:rPr lang="zh-TW" sz="120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0</a:t>
                      </a:r>
                    </a:p>
                  </a:txBody>
                  <a:tcPr marL="43750" marR="43750" marT="21875" marB="21875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78" name="Shape 260"/>
          <p:cNvCxnSpPr/>
          <p:nvPr/>
        </p:nvCxnSpPr>
        <p:spPr>
          <a:xfrm rot="10800000" flipH="1">
            <a:off x="6614779" y="3749626"/>
            <a:ext cx="2150400" cy="13200"/>
          </a:xfrm>
          <a:prstGeom prst="straightConnector1">
            <a:avLst/>
          </a:prstGeom>
          <a:noFill/>
          <a:ln w="19050" cap="flat" cmpd="sng">
            <a:solidFill>
              <a:srgbClr val="BD4B48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430632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02E3BC6F-53EA-407E-9046-776BF5EEC290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141F9034-5D0B-4E27-B8F6-592EEB3C8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3A992E0B-0064-4137-8E56-8C6D69B8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74D1E22E-6A68-46C2-8CEA-877172F51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357" name="Shape 357"/>
          <p:cNvSpPr txBox="1">
            <a:spLocks noGrp="1"/>
          </p:cNvSpPr>
          <p:nvPr>
            <p:ph type="title"/>
          </p:nvPr>
        </p:nvSpPr>
        <p:spPr>
          <a:xfrm>
            <a:off x="1210348" y="111531"/>
            <a:ext cx="7540955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Verdana"/>
              <a:buNone/>
            </a:pPr>
            <a:r>
              <a:rPr lang="en-US" altLang="zh-TW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TS-x77XU</a:t>
            </a:r>
            <a:r>
              <a:rPr lang="zh-TW" altLang="en-US" b="0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Arial"/>
              </a:rPr>
              <a:t>SSD Multiple Configurations</a:t>
            </a:r>
            <a:endParaRPr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 Unicode MS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969" y="1064465"/>
            <a:ext cx="7042876" cy="63597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 alt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In addition to acting as a backup server, SSD Over-provisioning, Global Cache and Qtier let</a:t>
            </a:r>
            <a:r>
              <a:rPr lang="zh-TW" altLang="en-US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TS-x77XU</a:t>
            </a:r>
            <a:r>
              <a:rPr lang="zh-TW" altLang="en-US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2000" dirty="0">
                <a:latin typeface="Microsoft JhengHei"/>
                <a:ea typeface="Microsoft JhengHei"/>
                <a:cs typeface="Microsoft JhengHei"/>
                <a:sym typeface="Microsoft JhengHei"/>
              </a:rPr>
              <a:t>be deployed as production server</a:t>
            </a:r>
            <a:endParaRPr lang="zh-TW" altLang="en-US" sz="2000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359" name="Shape 359"/>
          <p:cNvGraphicFramePr/>
          <p:nvPr>
            <p:extLst>
              <p:ext uri="{D42A27DB-BD31-4B8C-83A1-F6EECF244321}">
                <p14:modId xmlns:p14="http://schemas.microsoft.com/office/powerpoint/2010/main" val="649036795"/>
              </p:ext>
            </p:extLst>
          </p:nvPr>
        </p:nvGraphicFramePr>
        <p:xfrm>
          <a:off x="163218" y="1817173"/>
          <a:ext cx="6880378" cy="295327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2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8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0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Web, Application, Virtualization Server</a:t>
                      </a:r>
                      <a:endParaRPr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 dirty="0" err="1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Synchroni-zation</a:t>
                      </a:r>
                      <a:r>
                        <a:rPr lang="en-US" sz="1200" b="1" i="0" u="none" strike="noStrike" noProof="0" dirty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,</a:t>
                      </a:r>
                      <a:r>
                        <a:rPr lang="en-US" altLang="zh-TW" sz="1200" b="1" dirty="0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 Vi-deo Editing</a:t>
                      </a:r>
                      <a:endParaRPr sz="1200" b="1" dirty="0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i="0" u="none" strike="noStrike" noProof="0" dirty="0">
                          <a:solidFill>
                            <a:srgbClr val="FFFF00"/>
                          </a:solidFill>
                          <a:latin typeface="微軟正黑體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200" b="1" dirty="0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200" b="1" dirty="0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200" b="1" dirty="0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200" b="1" dirty="0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b="1">
                          <a:solidFill>
                            <a:srgbClr val="FFFF00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Business-Critical Database</a:t>
                      </a:r>
                      <a:endParaRPr lang="zh-TW" altLang="en-US" sz="1200" b="1">
                        <a:solidFill>
                          <a:srgbClr val="FFFF00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Read-Write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</a:rPr>
                        <a:t>-Only Cache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RAID</a:t>
                      </a:r>
                      <a:endParaRPr 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6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5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RAID</a:t>
                      </a:r>
                      <a:r>
                        <a:rPr lang="zh-TW" altLang="en-US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938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bg1">
                        <a:alpha val="4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微軟正黑體"/>
                          <a:ea typeface="微軟正黑體"/>
                        </a:rPr>
                        <a:t>30%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91450" marR="91450" marT="45725" marB="4572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圖片 2" descr="TS-977XU_open-back.png">
            <a:extLst>
              <a:ext uri="{FF2B5EF4-FFF2-40B4-BE49-F238E27FC236}">
                <a16:creationId xmlns:a16="http://schemas.microsoft.com/office/drawing/2014/main" id="{015A2C63-18CC-4D43-B1FC-241F0B2E2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9386"/>
          <a:stretch/>
        </p:blipFill>
        <p:spPr>
          <a:xfrm>
            <a:off x="6491335" y="2687899"/>
            <a:ext cx="2652665" cy="2082546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8467078-AD36-407D-8BFE-82F9048DBB1A}"/>
              </a:ext>
            </a:extLst>
          </p:cNvPr>
          <p:cNvGrpSpPr/>
          <p:nvPr/>
        </p:nvGrpSpPr>
        <p:grpSpPr>
          <a:xfrm>
            <a:off x="6767465" y="830025"/>
            <a:ext cx="2743200" cy="1903860"/>
            <a:chOff x="6510787" y="1926139"/>
            <a:chExt cx="2743200" cy="190386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F99509F4-FC86-4794-BFE0-0E4755E2D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722" y="1926139"/>
              <a:ext cx="2014666" cy="1903860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3AB63CA4-1AAC-4171-817B-9D22B1F0BA8C}"/>
                </a:ext>
              </a:extLst>
            </p:cNvPr>
            <p:cNvSpPr txBox="1"/>
            <p:nvPr/>
          </p:nvSpPr>
          <p:spPr>
            <a:xfrm>
              <a:off x="6510787" y="2068183"/>
              <a:ext cx="2743200" cy="95410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With 5 x 2.5”</a:t>
              </a:r>
              <a:endPara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  <a:p>
              <a:pPr algn="ctr"/>
              <a: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SATA 6Gb/s SSD </a:t>
              </a:r>
              <a:br>
                <a:rPr lang="en-US" altLang="zh-TW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zh-CN" altLang="en-US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1U </a:t>
              </a:r>
              <a:r>
                <a:rPr lang="en-US" altLang="zh-CN" sz="14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Rackmount</a:t>
              </a: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 can</a:t>
              </a:r>
              <a:b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</a:br>
              <a:r>
                <a:rPr lang="en-US" altLang="zh-CN" sz="14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use SSD too!</a:t>
              </a:r>
              <a:endParaRPr 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877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7">
            <a:extLst>
              <a:ext uri="{FF2B5EF4-FFF2-40B4-BE49-F238E27FC236}">
                <a16:creationId xmlns:a16="http://schemas.microsoft.com/office/drawing/2014/main" id="{6432FAB2-7517-A446-991F-63C0025AC2F4}"/>
              </a:ext>
            </a:extLst>
          </p:cNvPr>
          <p:cNvGrpSpPr/>
          <p:nvPr/>
        </p:nvGrpSpPr>
        <p:grpSpPr>
          <a:xfrm>
            <a:off x="0" y="2115301"/>
            <a:ext cx="9144000" cy="3046698"/>
            <a:chOff x="0" y="2339176"/>
            <a:chExt cx="9139058" cy="304669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9880645-0D93-FB4A-9C28-FAB51BE02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39176"/>
              <a:ext cx="3046697" cy="3046698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D0FA54B-87ED-534A-975C-7FF4122E5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046697" y="2339176"/>
              <a:ext cx="3046697" cy="3046698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E3B3D26-6E51-2C42-8558-4F08CD3E8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2361" y="2339176"/>
              <a:ext cx="3046697" cy="3046698"/>
            </a:xfrm>
            <a:prstGeom prst="rect">
              <a:avLst/>
            </a:prstGeom>
          </p:spPr>
        </p:pic>
      </p:grpSp>
      <p:sp>
        <p:nvSpPr>
          <p:cNvPr id="8" name="語音泡泡: 圓角矩形 7">
            <a:extLst>
              <a:ext uri="{FF2B5EF4-FFF2-40B4-BE49-F238E27FC236}">
                <a16:creationId xmlns:a16="http://schemas.microsoft.com/office/drawing/2014/main" id="{C2E03F22-EA69-4597-886D-A021145528E1}"/>
              </a:ext>
            </a:extLst>
          </p:cNvPr>
          <p:cNvSpPr/>
          <p:nvPr/>
        </p:nvSpPr>
        <p:spPr>
          <a:xfrm>
            <a:off x="3952032" y="2445176"/>
            <a:ext cx="3546047" cy="784139"/>
          </a:xfrm>
          <a:prstGeom prst="wedgeRoundRectCallout">
            <a:avLst>
              <a:gd name="adj1" fmla="val 40755"/>
              <a:gd name="adj2" fmla="val 76355"/>
              <a:gd name="adj3" fmla="val 1666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6" name="Shape 396"/>
          <p:cNvSpPr/>
          <p:nvPr/>
        </p:nvSpPr>
        <p:spPr>
          <a:xfrm>
            <a:off x="4483508" y="2456335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397" name="Shape 397"/>
          <p:cNvSpPr txBox="1">
            <a:spLocks noGrp="1"/>
          </p:cNvSpPr>
          <p:nvPr>
            <p:ph type="title"/>
          </p:nvPr>
        </p:nvSpPr>
        <p:spPr>
          <a:xfrm>
            <a:off x="1257452" y="114442"/>
            <a:ext cx="7677143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</a:pPr>
            <a:r>
              <a:rPr lang="en-US" altLang="zh-TW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Businesses need lower </a:t>
            </a:r>
            <a:r>
              <a:rPr lang="zh-TW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RTO</a:t>
            </a:r>
            <a:endParaRPr b="0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564142" y="4690574"/>
            <a:ext cx="212910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Taiwan  IThome survey 2017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E9E444B-36CC-48E4-AB23-25955EE895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26"/>
          <a:stretch/>
        </p:blipFill>
        <p:spPr>
          <a:xfrm>
            <a:off x="890802" y="3738631"/>
            <a:ext cx="4893897" cy="66641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8C6A4A3-D08D-4A46-9E5F-E8C2B5F7F9CD}"/>
              </a:ext>
            </a:extLst>
          </p:cNvPr>
          <p:cNvSpPr txBox="1"/>
          <p:nvPr/>
        </p:nvSpPr>
        <p:spPr>
          <a:xfrm>
            <a:off x="282126" y="3497041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Data Backup Time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BD39BCF-7AC6-41C1-91F5-12C84B37BDEF}"/>
              </a:ext>
            </a:extLst>
          </p:cNvPr>
          <p:cNvSpPr txBox="1"/>
          <p:nvPr/>
        </p:nvSpPr>
        <p:spPr>
          <a:xfrm>
            <a:off x="4390074" y="3478736"/>
            <a:ext cx="1762794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739614"/>
                </a:solidFill>
              </a:rPr>
              <a:t>Server Online</a:t>
            </a:r>
            <a:endParaRPr lang="zh-TW" altLang="en-US" sz="1200" b="1">
              <a:solidFill>
                <a:srgbClr val="739614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89B5A4A-37D3-4ECC-87AD-72F013B468A2}"/>
              </a:ext>
            </a:extLst>
          </p:cNvPr>
          <p:cNvSpPr txBox="1"/>
          <p:nvPr/>
        </p:nvSpPr>
        <p:spPr>
          <a:xfrm>
            <a:off x="2499434" y="3478736"/>
            <a:ext cx="1650559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DB0579"/>
                </a:solidFill>
              </a:rPr>
              <a:t>Disaster Happen</a:t>
            </a:r>
            <a:endParaRPr lang="zh-TW" altLang="en-US" sz="1200" b="1">
              <a:solidFill>
                <a:srgbClr val="DB0579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D45996F-4A7E-4421-966E-690311AEFDC9}"/>
              </a:ext>
            </a:extLst>
          </p:cNvPr>
          <p:cNvSpPr txBox="1"/>
          <p:nvPr/>
        </p:nvSpPr>
        <p:spPr>
          <a:xfrm>
            <a:off x="1320245" y="4214164"/>
            <a:ext cx="1650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740632"/>
                </a:solidFill>
              </a:rPr>
              <a:t>Recover Point Objective</a:t>
            </a:r>
            <a:endParaRPr lang="zh-TW" altLang="en-US" sz="1200" b="1">
              <a:solidFill>
                <a:srgbClr val="740632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E066B3-5971-4699-AC95-77A4551C008C}"/>
              </a:ext>
            </a:extLst>
          </p:cNvPr>
          <p:cNvSpPr txBox="1"/>
          <p:nvPr/>
        </p:nvSpPr>
        <p:spPr>
          <a:xfrm>
            <a:off x="3643654" y="4206544"/>
            <a:ext cx="1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rgbClr val="330A41"/>
                </a:solidFill>
              </a:rPr>
              <a:t>Recover Time </a:t>
            </a:r>
            <a:br>
              <a:rPr lang="en-US" altLang="zh-TW" sz="1200" b="1">
                <a:solidFill>
                  <a:srgbClr val="330A41"/>
                </a:solidFill>
              </a:rPr>
            </a:br>
            <a:r>
              <a:rPr lang="en-US" altLang="zh-TW" sz="1200" b="1">
                <a:solidFill>
                  <a:srgbClr val="330A41"/>
                </a:solidFill>
              </a:rPr>
              <a:t>Objective</a:t>
            </a:r>
            <a:endParaRPr lang="zh-TW" altLang="en-US" sz="1200" b="1">
              <a:solidFill>
                <a:srgbClr val="330A41"/>
              </a:solidFill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0DC37-1EF4-4227-A208-573ABAF07298}"/>
              </a:ext>
            </a:extLst>
          </p:cNvPr>
          <p:cNvSpPr txBox="1"/>
          <p:nvPr/>
        </p:nvSpPr>
        <p:spPr>
          <a:xfrm>
            <a:off x="5763535" y="3847269"/>
            <a:ext cx="639053" cy="28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rgbClr val="CB8EEF"/>
                </a:solidFill>
              </a:rPr>
              <a:t>TIME</a:t>
            </a:r>
            <a:endParaRPr lang="zh-TW" altLang="en-US" sz="1200" b="1">
              <a:solidFill>
                <a:srgbClr val="CB8EEF"/>
              </a:solidFill>
            </a:endParaRPr>
          </a:p>
        </p:txBody>
      </p:sp>
      <p:pic>
        <p:nvPicPr>
          <p:cNvPr id="399" name="Shape 399" descr="一張含有 個人, 套裝, 男人, 服飾 的圖片&#10;&#10;描述是以非常高的可信度產生"/>
          <p:cNvPicPr preferRelativeResize="0"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6473907" y="2208986"/>
            <a:ext cx="2789251" cy="302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79">
            <a:extLst>
              <a:ext uri="{FF2B5EF4-FFF2-40B4-BE49-F238E27FC236}">
                <a16:creationId xmlns:a16="http://schemas.microsoft.com/office/drawing/2014/main" id="{6EC4993C-0CB3-FD4D-A73B-7BE621FD9CDF}"/>
              </a:ext>
            </a:extLst>
          </p:cNvPr>
          <p:cNvSpPr/>
          <p:nvPr/>
        </p:nvSpPr>
        <p:spPr>
          <a:xfrm>
            <a:off x="4004694" y="2557854"/>
            <a:ext cx="3662210" cy="571924"/>
          </a:xfrm>
          <a:prstGeom prst="wedgeRectCallout">
            <a:avLst>
              <a:gd name="adj1" fmla="val 37853"/>
              <a:gd name="adj2" fmla="val 82972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sz="1400" b="1" dirty="0">
                <a:solidFill>
                  <a:srgbClr val="FFFF00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</a:rPr>
              <a:t>Can businesses only manually transfer data back from the remote end  when disaster happen?</a:t>
            </a:r>
          </a:p>
        </p:txBody>
      </p:sp>
      <p:sp>
        <p:nvSpPr>
          <p:cNvPr id="3" name="內容版面配置區 1">
            <a:extLst>
              <a:ext uri="{FF2B5EF4-FFF2-40B4-BE49-F238E27FC236}">
                <a16:creationId xmlns:a16="http://schemas.microsoft.com/office/drawing/2014/main" id="{0191EBA9-F799-4CF3-9700-023D620D681D}"/>
              </a:ext>
            </a:extLst>
          </p:cNvPr>
          <p:cNvSpPr txBox="1">
            <a:spLocks/>
          </p:cNvSpPr>
          <p:nvPr/>
        </p:nvSpPr>
        <p:spPr>
          <a:xfrm>
            <a:off x="424143" y="1061883"/>
            <a:ext cx="8296315" cy="1784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90000"/>
              <a:buFont typeface="Arial" pitchFamily="34" charset="0"/>
              <a:buChar char="♦"/>
              <a:defRPr sz="28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♦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i="0" kern="1200" baseline="0">
                <a:solidFill>
                  <a:schemeClr val="tx1"/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None/>
            </a:pPr>
            <a:r>
              <a:rPr lang="en-US" altLang="zh-TW" sz="1800" b="0" dirty="0"/>
              <a:t>In the survey of 300 Enterprises and SMBs at Taiwan: 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F0000"/>
                </a:solidFill>
              </a:rPr>
              <a:t>60% </a:t>
            </a:r>
            <a:r>
              <a:rPr lang="en-US" altLang="zh-TW" sz="1800" dirty="0"/>
              <a:t>has used Remote Replication as Backup Plan.</a:t>
            </a:r>
            <a:endParaRPr lang="en-US" altLang="zh-TW" sz="1800" b="0" dirty="0"/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dirty="0">
                <a:solidFill>
                  <a:srgbClr val="FF0000"/>
                </a:solidFill>
              </a:rPr>
              <a:t>50% </a:t>
            </a:r>
            <a:r>
              <a:rPr lang="en-US" altLang="zh-TW" sz="1800" b="0" dirty="0"/>
              <a:t>of businesses expected the recovering time should be within </a:t>
            </a:r>
            <a:r>
              <a:rPr lang="en-US" altLang="zh-TW" sz="1800" dirty="0">
                <a:solidFill>
                  <a:srgbClr val="FF0000"/>
                </a:solidFill>
              </a:rPr>
              <a:t>1 Hour.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But </a:t>
            </a:r>
            <a:r>
              <a:rPr lang="en-US" altLang="zh-TW" sz="1800" b="0" dirty="0">
                <a:solidFill>
                  <a:srgbClr val="FF0000"/>
                </a:solidFill>
              </a:rPr>
              <a:t>also </a:t>
            </a:r>
            <a:r>
              <a:rPr lang="en-US" altLang="zh-TW" sz="1800" dirty="0">
                <a:solidFill>
                  <a:srgbClr val="FF0000"/>
                </a:solidFill>
              </a:rPr>
              <a:t>50% </a:t>
            </a:r>
            <a:r>
              <a:rPr lang="en-US" altLang="zh-TW" sz="1800" b="0" dirty="0"/>
              <a:t>of businesses experience actual recovering exceed </a:t>
            </a:r>
            <a:r>
              <a:rPr lang="en-US" altLang="zh-TW" sz="1800" dirty="0">
                <a:solidFill>
                  <a:srgbClr val="FF0000"/>
                </a:solidFill>
              </a:rPr>
              <a:t>1 Day!</a:t>
            </a:r>
          </a:p>
        </p:txBody>
      </p:sp>
    </p:spTree>
    <p:extLst>
      <p:ext uri="{BB962C8B-B14F-4D97-AF65-F5344CB8AC3E}">
        <p14:creationId xmlns:p14="http://schemas.microsoft.com/office/powerpoint/2010/main" val="3064866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688CF89E-09A9-3441-88B8-339A8EEFA9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39305"/>
            <a:ext cx="9150681" cy="3304195"/>
          </a:xfrm>
          <a:prstGeom prst="rect">
            <a:avLst/>
          </a:prstGeom>
        </p:spPr>
      </p:pic>
      <p:sp>
        <p:nvSpPr>
          <p:cNvPr id="12" name="Shape 429">
            <a:extLst>
              <a:ext uri="{FF2B5EF4-FFF2-40B4-BE49-F238E27FC236}">
                <a16:creationId xmlns:a16="http://schemas.microsoft.com/office/drawing/2014/main" id="{D974D968-FA4C-40B7-92B8-151353299902}"/>
              </a:ext>
            </a:extLst>
          </p:cNvPr>
          <p:cNvSpPr/>
          <p:nvPr/>
        </p:nvSpPr>
        <p:spPr>
          <a:xfrm rot="16200000" flipH="1">
            <a:off x="1971447" y="2620619"/>
            <a:ext cx="2814929" cy="1524816"/>
          </a:xfrm>
          <a:prstGeom prst="triangle">
            <a:avLst>
              <a:gd name="adj" fmla="val 84846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20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Shape 425"/>
          <p:cNvSpPr/>
          <p:nvPr/>
        </p:nvSpPr>
        <p:spPr>
          <a:xfrm>
            <a:off x="4569772" y="244555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1231857" y="112688"/>
            <a:ext cx="7839719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b="0"/>
              <a:t>Restore From Remote Snapshot Vault</a:t>
            </a:r>
            <a:endParaRPr lang="zh-TW" b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8A9D23-F3AF-6948-AA56-1DABCA030A3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3085" y="956697"/>
            <a:ext cx="8229600" cy="444500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161925" fontAlgn="base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2000" b="0" dirty="0"/>
              <a:t>The Snapshot Manager is now actively connected to Snapshot Vault</a:t>
            </a:r>
          </a:p>
          <a:p>
            <a:pPr indent="-16192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2000" b="0" dirty="0"/>
              <a:t>Support monitor and restore selected folders and files </a:t>
            </a:r>
            <a:r>
              <a:rPr lang="en-US" altLang="zh-TW" sz="2000" b="0" dirty="0">
                <a:solidFill>
                  <a:srgbClr val="FF0000"/>
                </a:solidFill>
              </a:rPr>
              <a:t>from the source NAS directly!</a:t>
            </a:r>
          </a:p>
        </p:txBody>
      </p:sp>
      <p:sp>
        <p:nvSpPr>
          <p:cNvPr id="433" name="Shape 433"/>
          <p:cNvSpPr txBox="1"/>
          <p:nvPr/>
        </p:nvSpPr>
        <p:spPr>
          <a:xfrm>
            <a:off x="479005" y="4522723"/>
            <a:ext cx="3087933" cy="482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0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Both the source and destination NAS must be upgraded to 4.3.5 to support this function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C51AC91-14A7-4400-8EB0-E8F882248D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9"/>
          <a:stretch/>
        </p:blipFill>
        <p:spPr>
          <a:xfrm>
            <a:off x="482700" y="2744859"/>
            <a:ext cx="3284200" cy="17778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C6565E3-AB72-4038-B82E-EAEFD7255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4373" y="2356852"/>
            <a:ext cx="769003" cy="899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0625" y="1967077"/>
            <a:ext cx="5193375" cy="267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24469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圖片 37">
            <a:extLst>
              <a:ext uri="{FF2B5EF4-FFF2-40B4-BE49-F238E27FC236}">
                <a16:creationId xmlns:a16="http://schemas.microsoft.com/office/drawing/2014/main" id="{211C2FA3-8D18-1E46-86BB-5B71420DB8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  <a:ln>
            <a:noFill/>
          </a:ln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C862B3B-6F14-4749-BD59-78F339E9AE6C}"/>
              </a:ext>
            </a:extLst>
          </p:cNvPr>
          <p:cNvGrpSpPr/>
          <p:nvPr/>
        </p:nvGrpSpPr>
        <p:grpSpPr>
          <a:xfrm>
            <a:off x="137282" y="3678158"/>
            <a:ext cx="5644426" cy="1241931"/>
            <a:chOff x="1541595" y="3597585"/>
            <a:chExt cx="5767917" cy="1269103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BCBE5F90-78EA-4F29-BED2-5A06925BD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41" b="33655"/>
            <a:stretch/>
          </p:blipFill>
          <p:spPr>
            <a:xfrm>
              <a:off x="1541595" y="3597585"/>
              <a:ext cx="5767917" cy="1269103"/>
            </a:xfrm>
            <a:prstGeom prst="rect">
              <a:avLst/>
            </a:prstGeom>
            <a:effectLst>
              <a:reflection blurRad="63500" stA="65000" endPos="22000" dir="5400000" sy="-100000" algn="bl" rotWithShape="0"/>
            </a:effectLst>
          </p:spPr>
        </p:pic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B3B573E-1E8E-4BDC-AAE8-C8002E15D607}"/>
                </a:ext>
              </a:extLst>
            </p:cNvPr>
            <p:cNvGrpSpPr/>
            <p:nvPr/>
          </p:nvGrpSpPr>
          <p:grpSpPr>
            <a:xfrm>
              <a:off x="1651629" y="3673754"/>
              <a:ext cx="5618103" cy="319786"/>
              <a:chOff x="1652372" y="3673754"/>
              <a:chExt cx="5113139" cy="319786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7F1B4CD9-2E33-4521-B1E9-630115F46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2372" y="3673754"/>
                <a:ext cx="3446550" cy="306043"/>
              </a:xfrm>
              <a:prstGeom prst="rect">
                <a:avLst/>
              </a:prstGeom>
            </p:spPr>
          </p:pic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691BA359-24C5-428B-A818-338416ECE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8961" y="3687497"/>
                <a:ext cx="3446550" cy="306043"/>
              </a:xfrm>
              <a:prstGeom prst="rect">
                <a:avLst/>
              </a:prstGeom>
            </p:spPr>
          </p:pic>
        </p:grpSp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6ED0ED2D-58E4-4960-AE10-13C630153C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915" y="2722520"/>
            <a:ext cx="4626785" cy="1194009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2AB549C4-E410-4466-8BE3-1F4B09C073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17" y="4322033"/>
            <a:ext cx="3452502" cy="461856"/>
          </a:xfrm>
          <a:prstGeom prst="rect">
            <a:avLst/>
          </a:prstGeom>
        </p:spPr>
      </p:pic>
      <p:sp>
        <p:nvSpPr>
          <p:cNvPr id="486" name="Shape 486"/>
          <p:cNvSpPr/>
          <p:nvPr/>
        </p:nvSpPr>
        <p:spPr>
          <a:xfrm>
            <a:off x="5306468" y="2470662"/>
            <a:ext cx="1782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5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487" name="Shape 487"/>
          <p:cNvSpPr txBox="1">
            <a:spLocks noGrp="1"/>
          </p:cNvSpPr>
          <p:nvPr>
            <p:ph type="title"/>
          </p:nvPr>
        </p:nvSpPr>
        <p:spPr>
          <a:xfrm>
            <a:off x="1412177" y="126027"/>
            <a:ext cx="7387046" cy="74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800"/>
            </a:pPr>
            <a:r>
              <a:rPr lang="en-US" altLang="zh-TW" sz="2800" b="0"/>
              <a:t>Drastically Reduce Recover Time</a:t>
            </a:r>
            <a:br>
              <a:rPr lang="en-US" altLang="zh-TW" sz="2800" b="0"/>
            </a:br>
            <a:r>
              <a:rPr lang="en-US" altLang="zh-TW" sz="2800" b="0"/>
              <a:t>With 10GbE Network</a:t>
            </a:r>
            <a:endParaRPr sz="2800" b="0" i="0" u="none" strike="noStrike" cap="none">
              <a:solidFill>
                <a:schemeClr val="lt1"/>
              </a:solidFill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7850EFB-6F7A-DB4F-B708-BAEA277C76A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3859" y="1072351"/>
            <a:ext cx="8229600" cy="1530350"/>
          </a:xfrm>
        </p:spPr>
        <p:txBody>
          <a:bodyPr>
            <a:normAutofit/>
          </a:bodyPr>
          <a:lstStyle/>
          <a:p>
            <a:pPr marL="265113" indent="-176213" fontAlgn="base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The Remote Snapshot Vault Recovering is based on Ethernet service. </a:t>
            </a:r>
          </a:p>
          <a:p>
            <a:pPr marL="265113" indent="-176213" fontAlgn="base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Using 1GbE network, recovering large data still takes hours.</a:t>
            </a:r>
          </a:p>
          <a:p>
            <a:pPr marL="265113" indent="-176213" fontAlgn="base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 dirty="0"/>
              <a:t>Pair the Snapshot Replica Solution with 10GbE or even faster interfaces to increase both the backup and recovery speed !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976E8C81-9A17-4CEE-A7DC-651F55EC2F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75" y="2851359"/>
            <a:ext cx="3151964" cy="1240100"/>
          </a:xfrm>
          <a:prstGeom prst="rect">
            <a:avLst/>
          </a:prstGeom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5D06B09E-A88F-4876-B45A-149801596B83}"/>
              </a:ext>
            </a:extLst>
          </p:cNvPr>
          <p:cNvGrpSpPr/>
          <p:nvPr/>
        </p:nvGrpSpPr>
        <p:grpSpPr>
          <a:xfrm>
            <a:off x="4417440" y="2268368"/>
            <a:ext cx="3850271" cy="1684493"/>
            <a:chOff x="4148144" y="2713062"/>
            <a:chExt cx="3850271" cy="168449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5CBEAF11-2729-4174-BA24-F6E850B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44" y="2713062"/>
              <a:ext cx="3850271" cy="1684493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484FF1B-E584-4193-850A-57E58B33A40E}"/>
                </a:ext>
              </a:extLst>
            </p:cNvPr>
            <p:cNvSpPr/>
            <p:nvPr/>
          </p:nvSpPr>
          <p:spPr>
            <a:xfrm>
              <a:off x="4739183" y="3076200"/>
              <a:ext cx="200846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Using</a:t>
              </a:r>
              <a:r>
                <a:rPr lang="zh-TW" altLang="en-US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 </a:t>
              </a:r>
              <a:r>
                <a:rPr lang="en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QNAP 10GbE </a:t>
              </a:r>
              <a:r>
                <a:rPr lang="en-US" altLang="zh-TW" sz="1400" b="1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Switch to replace old 1GbE for </a:t>
              </a:r>
              <a:r>
                <a:rPr lang="en-US" altLang="zh-TW" sz="14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Microsoft JhengHei"/>
                </a:rPr>
                <a:t>reducing RTO dramatically</a:t>
              </a:r>
              <a:endParaRPr lang="en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endParaRPr>
            </a:p>
          </p:txBody>
        </p:sp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66746594-21FC-4137-A14E-4309FC2D76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053" y="2749025"/>
            <a:ext cx="2202768" cy="341658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86927454-09DE-41E2-9474-1B30B15DFA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46667" y="2017797"/>
            <a:ext cx="1565488" cy="90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681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7221C0D4-63D3-46A0-9247-6A9A3A141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681" y="1846468"/>
            <a:ext cx="9150681" cy="3304195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576" y="96260"/>
            <a:ext cx="7480904" cy="743803"/>
          </a:xfrm>
        </p:spPr>
        <p:txBody>
          <a:bodyPr>
            <a:noAutofit/>
          </a:bodyPr>
          <a:lstStyle/>
          <a:p>
            <a:r>
              <a:rPr lang="en-US" altLang="zh-TW" b="0"/>
              <a:t>The Forth Way: Snapshot Export/Import </a:t>
            </a:r>
            <a:endParaRPr lang="zh-TW" altLang="en-US" b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D8AE40A-1765-B24D-A518-EB1D39FF6BB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6325" y="1001713"/>
            <a:ext cx="8767763" cy="2403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Export a snapshot from snapshot manager or snapshot vault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Using external storage device, the exported imaged can be imported to another NAS to create new volume or LUN </a:t>
            </a:r>
          </a:p>
          <a:p>
            <a:pPr marL="180975" indent="-180975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zh-TW" sz="1800" b="0"/>
              <a:t>The same image can also be used to revert source volume or LUN</a:t>
            </a:r>
          </a:p>
        </p:txBody>
      </p:sp>
      <p:grpSp>
        <p:nvGrpSpPr>
          <p:cNvPr id="2048" name="群組 2047">
            <a:extLst>
              <a:ext uri="{FF2B5EF4-FFF2-40B4-BE49-F238E27FC236}">
                <a16:creationId xmlns:a16="http://schemas.microsoft.com/office/drawing/2014/main" id="{A1BC179C-4B6F-432D-8FD0-756B1A4EA8D4}"/>
              </a:ext>
            </a:extLst>
          </p:cNvPr>
          <p:cNvGrpSpPr/>
          <p:nvPr/>
        </p:nvGrpSpPr>
        <p:grpSpPr>
          <a:xfrm>
            <a:off x="6058599" y="2380800"/>
            <a:ext cx="3065489" cy="2044635"/>
            <a:chOff x="5903339" y="2588834"/>
            <a:chExt cx="3065489" cy="2044635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8603558-4A57-4426-996B-2C7B18EE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3339" y="4112053"/>
              <a:ext cx="2936488" cy="521416"/>
            </a:xfrm>
            <a:prstGeom prst="rect">
              <a:avLst/>
            </a:prstGeom>
          </p:spPr>
        </p:pic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1DAEABD0-9B9B-456A-835F-325CB34ABB2F}"/>
                </a:ext>
              </a:extLst>
            </p:cNvPr>
            <p:cNvGrpSpPr/>
            <p:nvPr/>
          </p:nvGrpSpPr>
          <p:grpSpPr>
            <a:xfrm>
              <a:off x="5903339" y="2588834"/>
              <a:ext cx="2454283" cy="1593238"/>
              <a:chOff x="451879" y="3003493"/>
              <a:chExt cx="2454283" cy="1593238"/>
            </a:xfrm>
          </p:grpSpPr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854E6053-DEF4-499E-8818-D67B27EF1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879" y="3003493"/>
                <a:ext cx="2454283" cy="1593238"/>
              </a:xfrm>
              <a:prstGeom prst="rect">
                <a:avLst/>
              </a:prstGeom>
            </p:spPr>
          </p:pic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A83D94C3-D751-45A7-AD9D-402348CCEF19}"/>
                  </a:ext>
                </a:extLst>
              </p:cNvPr>
              <p:cNvSpPr/>
              <p:nvPr/>
            </p:nvSpPr>
            <p:spPr>
              <a:xfrm>
                <a:off x="665002" y="3281806"/>
                <a:ext cx="2056200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dirty="0">
                    <a:latin typeface="Arial "/>
                    <a:ea typeface="Arial Unicode MS" pitchFamily="34" charset="-120"/>
                    <a:cs typeface="Arial Unicode MS" pitchFamily="34" charset="-120"/>
                  </a:rPr>
                  <a:t>When network speed is limited, user can still import snapshots for reverting</a:t>
                </a:r>
                <a:endParaRPr lang="zh-TW" altLang="en-US" sz="1400" dirty="0">
                  <a:latin typeface="Arial 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DBA57EC6-376D-4C5A-933B-5D812FAD3398}"/>
                </a:ext>
              </a:extLst>
            </p:cNvPr>
            <p:cNvGrpSpPr/>
            <p:nvPr/>
          </p:nvGrpSpPr>
          <p:grpSpPr>
            <a:xfrm>
              <a:off x="6601125" y="3246170"/>
              <a:ext cx="2367703" cy="1224002"/>
              <a:chOff x="4519362" y="3086654"/>
              <a:chExt cx="2367703" cy="1224002"/>
            </a:xfrm>
          </p:grpSpPr>
          <p:pic>
            <p:nvPicPr>
              <p:cNvPr id="32" name="圖片 31">
                <a:extLst>
                  <a:ext uri="{FF2B5EF4-FFF2-40B4-BE49-F238E27FC236}">
                    <a16:creationId xmlns:a16="http://schemas.microsoft.com/office/drawing/2014/main" id="{42DD8573-1825-41B9-8049-854D9B5CF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519362" y="3449620"/>
                <a:ext cx="1969620" cy="861036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2DA59E0E-C63C-4583-B7DE-CF9E09BFDE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821692" y="3086654"/>
                <a:ext cx="1065373" cy="1065373"/>
              </a:xfrm>
              <a:prstGeom prst="rect">
                <a:avLst/>
              </a:prstGeom>
            </p:spPr>
          </p:pic>
        </p:grpSp>
      </p:grpSp>
      <p:grpSp>
        <p:nvGrpSpPr>
          <p:cNvPr id="2051" name="群組 2050">
            <a:extLst>
              <a:ext uri="{FF2B5EF4-FFF2-40B4-BE49-F238E27FC236}">
                <a16:creationId xmlns:a16="http://schemas.microsoft.com/office/drawing/2014/main" id="{88FA28F5-D757-483B-A002-BE660870F7B6}"/>
              </a:ext>
            </a:extLst>
          </p:cNvPr>
          <p:cNvGrpSpPr/>
          <p:nvPr/>
        </p:nvGrpSpPr>
        <p:grpSpPr>
          <a:xfrm>
            <a:off x="0" y="2597144"/>
            <a:ext cx="6308941" cy="2220222"/>
            <a:chOff x="100614" y="2597144"/>
            <a:chExt cx="6308941" cy="222022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55595CE-0BF4-4755-B317-60B097960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94" b="34700"/>
            <a:stretch/>
          </p:blipFill>
          <p:spPr>
            <a:xfrm>
              <a:off x="100614" y="3784406"/>
              <a:ext cx="5346779" cy="103296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圖片 15" descr="TS-1277XU_Front.png">
              <a:extLst>
                <a:ext uri="{FF2B5EF4-FFF2-40B4-BE49-F238E27FC236}">
                  <a16:creationId xmlns:a16="http://schemas.microsoft.com/office/drawing/2014/main" id="{EDFB6B70-4633-4A6F-AD19-64DEF4C48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25864" b="25918"/>
            <a:stretch/>
          </p:blipFill>
          <p:spPr>
            <a:xfrm>
              <a:off x="537862" y="2597144"/>
              <a:ext cx="4997744" cy="150636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50" name="群組 2049">
              <a:extLst>
                <a:ext uri="{FF2B5EF4-FFF2-40B4-BE49-F238E27FC236}">
                  <a16:creationId xmlns:a16="http://schemas.microsoft.com/office/drawing/2014/main" id="{446CA612-D002-40E8-958B-629F3DEFEA5A}"/>
                </a:ext>
              </a:extLst>
            </p:cNvPr>
            <p:cNvGrpSpPr/>
            <p:nvPr/>
          </p:nvGrpSpPr>
          <p:grpSpPr>
            <a:xfrm>
              <a:off x="4881279" y="3143370"/>
              <a:ext cx="1528276" cy="1506592"/>
              <a:chOff x="4881279" y="3143370"/>
              <a:chExt cx="1528276" cy="1506592"/>
            </a:xfrm>
          </p:grpSpPr>
          <p:pic>
            <p:nvPicPr>
              <p:cNvPr id="2049" name="圖形 2048">
                <a:extLst>
                  <a:ext uri="{FF2B5EF4-FFF2-40B4-BE49-F238E27FC236}">
                    <a16:creationId xmlns:a16="http://schemas.microsoft.com/office/drawing/2014/main" id="{DEF49EDF-65AF-48C9-B8A9-E9A3CF6C2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81279" y="3143370"/>
                <a:ext cx="1528276" cy="1506365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2DD3567-D7C8-487C-B2CC-3DFC8CF45E5E}"/>
                  </a:ext>
                </a:extLst>
              </p:cNvPr>
              <p:cNvSpPr/>
              <p:nvPr/>
            </p:nvSpPr>
            <p:spPr>
              <a:xfrm>
                <a:off x="5271948" y="4147260"/>
                <a:ext cx="1051891" cy="50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ts val="1600"/>
                  </a:lnSpc>
                </a:pP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Snapshot </a:t>
                </a:r>
                <a:b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</a:br>
                <a:r>
                  <a:rPr lang="en-US" altLang="zh-TW" sz="1500">
                    <a:solidFill>
                      <a:srgbClr val="CBFA00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Reverting</a:t>
                </a:r>
                <a:endParaRPr lang="zh-TW" altLang="en-US" sz="1500">
                  <a:solidFill>
                    <a:srgbClr val="CBFA00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886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729"/>
          <p:cNvPicPr preferRelativeResize="0"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20418" b="2599"/>
          <a:stretch/>
        </p:blipFill>
        <p:spPr>
          <a:xfrm>
            <a:off x="-12734" y="899160"/>
            <a:ext cx="9156734" cy="4251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2700">
              <a:schemeClr val="accent1">
                <a:alpha val="40000"/>
              </a:schemeClr>
            </a:glo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BBDBDFB1-8316-474E-81AA-8CB1416B1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13" y="118489"/>
            <a:ext cx="7904292" cy="726995"/>
          </a:xfrm>
        </p:spPr>
        <p:txBody>
          <a:bodyPr>
            <a:noAutofit/>
          </a:bodyPr>
          <a:lstStyle/>
          <a:p>
            <a:r>
              <a:rPr lang="en-US" altLang="zh-TW" sz="3200" b="0">
                <a:latin typeface="Arial" panose="020B0604020202020204" pitchFamily="34" charset="0"/>
                <a:cs typeface="Arial" panose="020B0604020202020204" pitchFamily="34" charset="0"/>
              </a:rPr>
              <a:t>With QTS</a:t>
            </a:r>
            <a:r>
              <a:rPr lang="zh-TW" altLang="en-US" sz="3200" b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 b="0">
                <a:latin typeface="Arial" panose="020B0604020202020204" pitchFamily="34" charset="0"/>
                <a:cs typeface="Arial" panose="020B0604020202020204" pitchFamily="34" charset="0"/>
              </a:rPr>
              <a:t>4.3.5 Power </a:t>
            </a:r>
            <a:r>
              <a:rPr lang="en-US" altLang="zh-TW" b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TW" sz="3200" b="0">
                <a:latin typeface="Arial" panose="020B0604020202020204" pitchFamily="34" charset="0"/>
                <a:cs typeface="Arial" panose="020B0604020202020204" pitchFamily="34" charset="0"/>
              </a:rPr>
              <a:t>f Storage: </a:t>
            </a:r>
            <a:endParaRPr lang="zh-TW" sz="32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732"/>
          <p:cNvSpPr txBox="1"/>
          <p:nvPr/>
        </p:nvSpPr>
        <p:spPr>
          <a:xfrm>
            <a:off x="134659" y="9214898"/>
            <a:ext cx="50760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C72C3A8-F9E6-4096-89CA-F6E0F06557F1}"/>
              </a:ext>
            </a:extLst>
          </p:cNvPr>
          <p:cNvGrpSpPr/>
          <p:nvPr/>
        </p:nvGrpSpPr>
        <p:grpSpPr>
          <a:xfrm>
            <a:off x="110958" y="1033189"/>
            <a:ext cx="6268526" cy="1382377"/>
            <a:chOff x="134659" y="969285"/>
            <a:chExt cx="6741268" cy="152802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E191BEF-48DB-4166-89F6-92C5EEA8606B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" name="圖片 3">
                <a:extLst>
                  <a:ext uri="{FF2B5EF4-FFF2-40B4-BE49-F238E27FC236}">
                    <a16:creationId xmlns:a16="http://schemas.microsoft.com/office/drawing/2014/main" id="{2CEAE68C-8C26-4F6D-AA73-1F11F8CCC5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A9F5ED44-28BB-4966-BBDF-6883704A56F8}"/>
                  </a:ext>
                </a:extLst>
              </p:cNvPr>
              <p:cNvSpPr/>
              <p:nvPr/>
            </p:nvSpPr>
            <p:spPr>
              <a:xfrm>
                <a:off x="218060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01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5" name="Shape 737">
              <a:extLst>
                <a:ext uri="{FF2B5EF4-FFF2-40B4-BE49-F238E27FC236}">
                  <a16:creationId xmlns:a16="http://schemas.microsoft.com/office/drawing/2014/main" id="{54E34091-ED5B-43E7-AB30-E06BF86BE326}"/>
                </a:ext>
              </a:extLst>
            </p:cNvPr>
            <p:cNvSpPr txBox="1"/>
            <p:nvPr/>
          </p:nvSpPr>
          <p:spPr>
            <a:xfrm>
              <a:off x="684074" y="1252619"/>
              <a:ext cx="604031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TW" sz="2800" i="0" u="none" strike="noStrike" cap="none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Software-defined SSD Extra OP</a:t>
              </a:r>
              <a:endParaRPr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Measure &amp; set unique over-provisioning </a:t>
              </a:r>
              <a:b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</a:b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amount on the NAS</a:t>
              </a:r>
              <a:endParaRPr sz="1600" i="0" u="none" strike="noStrike" cap="none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1B9D7AB8-EB74-4B11-9DD9-EF2717188F09}"/>
              </a:ext>
            </a:extLst>
          </p:cNvPr>
          <p:cNvGrpSpPr/>
          <p:nvPr/>
        </p:nvGrpSpPr>
        <p:grpSpPr>
          <a:xfrm>
            <a:off x="122621" y="2276542"/>
            <a:ext cx="6268526" cy="1382377"/>
            <a:chOff x="134659" y="969285"/>
            <a:chExt cx="6741268" cy="1528020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8278AD2A-F4EB-4FA5-A0E8-AA77F5B04BFC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4CC92A02-7919-48C5-A094-4F6E3EA954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84567ED7-6A09-42EC-BA20-502C6610C138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02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29" name="Shape 737">
              <a:extLst>
                <a:ext uri="{FF2B5EF4-FFF2-40B4-BE49-F238E27FC236}">
                  <a16:creationId xmlns:a16="http://schemas.microsoft.com/office/drawing/2014/main" id="{625EF631-51E3-430B-9DE3-F08104B88A26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Global Cache &amp;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 err="1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Qtier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™</a:t>
              </a:r>
            </a:p>
            <a:p>
              <a:pPr marL="63500" lvl="0"/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Cache or Auto </a:t>
              </a:r>
              <a:r>
                <a:rPr lang="en-US" altLang="zh-TW" sz="1600" err="1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Tiering</a:t>
              </a:r>
              <a:r>
                <a:rPr lang="en-US" altLang="zh-TW" sz="1600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to maximum SSD ROI</a:t>
              </a:r>
              <a:endParaRPr lang="zh-TW" altLang="en-US" sz="1600">
                <a:solidFill>
                  <a:srgbClr val="044981"/>
                </a:solidFill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9C391908-8629-40C6-AFE6-CC99DBE9863E}"/>
              </a:ext>
            </a:extLst>
          </p:cNvPr>
          <p:cNvGrpSpPr/>
          <p:nvPr/>
        </p:nvGrpSpPr>
        <p:grpSpPr>
          <a:xfrm>
            <a:off x="122621" y="3517449"/>
            <a:ext cx="6268526" cy="1382377"/>
            <a:chOff x="134659" y="969285"/>
            <a:chExt cx="6741268" cy="1528020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8A310160-74C3-4A24-AC1A-E4CEC3B02A45}"/>
                </a:ext>
              </a:extLst>
            </p:cNvPr>
            <p:cNvGrpSpPr/>
            <p:nvPr/>
          </p:nvGrpSpPr>
          <p:grpSpPr>
            <a:xfrm>
              <a:off x="134659" y="969285"/>
              <a:ext cx="6741268" cy="1528020"/>
              <a:chOff x="134659" y="969285"/>
              <a:chExt cx="6741268" cy="1528020"/>
            </a:xfrm>
          </p:grpSpPr>
          <p:pic>
            <p:nvPicPr>
              <p:cNvPr id="42" name="圖片 41">
                <a:extLst>
                  <a:ext uri="{FF2B5EF4-FFF2-40B4-BE49-F238E27FC236}">
                    <a16:creationId xmlns:a16="http://schemas.microsoft.com/office/drawing/2014/main" id="{5B154A6D-42BC-42E2-BA72-EBC5A9099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659" y="969285"/>
                <a:ext cx="6741268" cy="1528020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5F53C46E-EB1B-481C-BEC3-25DADC1CFA27}"/>
                  </a:ext>
                </a:extLst>
              </p:cNvPr>
              <p:cNvSpPr/>
              <p:nvPr/>
            </p:nvSpPr>
            <p:spPr>
              <a:xfrm>
                <a:off x="218059" y="1548629"/>
                <a:ext cx="474415" cy="408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TW" b="1">
                    <a:solidFill>
                      <a:srgbClr val="E7FC20"/>
                    </a:solidFill>
                    <a:latin typeface="Arial Unicode MS" pitchFamily="34" charset="-120"/>
                    <a:ea typeface="Arial Unicode MS" pitchFamily="34" charset="-120"/>
                    <a:cs typeface="Arial Unicode MS" pitchFamily="34" charset="-120"/>
                  </a:rPr>
                  <a:t>03</a:t>
                </a:r>
                <a:endParaRPr lang="zh-TW" altLang="en-US" b="1">
                  <a:solidFill>
                    <a:srgbClr val="E7FC2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41" name="Shape 737">
              <a:extLst>
                <a:ext uri="{FF2B5EF4-FFF2-40B4-BE49-F238E27FC236}">
                  <a16:creationId xmlns:a16="http://schemas.microsoft.com/office/drawing/2014/main" id="{3A024E33-1475-494B-A90D-18488FED44E5}"/>
                </a:ext>
              </a:extLst>
            </p:cNvPr>
            <p:cNvSpPr txBox="1"/>
            <p:nvPr/>
          </p:nvSpPr>
          <p:spPr>
            <a:xfrm>
              <a:off x="684074" y="1252619"/>
              <a:ext cx="5830747" cy="1000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63500" lvl="0"/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Remote</a:t>
              </a:r>
              <a:r>
                <a:rPr lang="zh-TW" altLang="en-US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2800"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Snapshot Restore</a:t>
              </a:r>
              <a:endParaRPr lang="zh-TW" altLang="en-US" sz="2800">
                <a:latin typeface="Arial" panose="020B0604020202020204" pitchFamily="34" charset="0"/>
                <a:ea typeface="Arial Unicode MS" pitchFamily="34" charset="-120"/>
                <a:cs typeface="Arial" panose="020B0604020202020204" pitchFamily="34" charset="0"/>
                <a:sym typeface="Microsoft JhengHei"/>
              </a:endParaRPr>
            </a:p>
            <a:p>
              <a:pPr marL="63500" lvl="0"/>
              <a:r>
                <a:rPr lang="en-US" altLang="zh-TW">
                  <a:solidFill>
                    <a:srgbClr val="044981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  <a:sym typeface="Microsoft JhengHei"/>
                </a:rPr>
                <a:t>Using 10GbE network to reduce RTO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839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0" y="4936248"/>
            <a:ext cx="6643025" cy="17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EC4C2C-DB63-4403-8928-927985D7F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DF69FC0-AEAA-4C7C-B0AE-FC2B10EF4E62}"/>
              </a:ext>
            </a:extLst>
          </p:cNvPr>
          <p:cNvSpPr/>
          <p:nvPr/>
        </p:nvSpPr>
        <p:spPr>
          <a:xfrm>
            <a:off x="7183503" y="4197584"/>
            <a:ext cx="1871484" cy="738664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 ​</a:t>
            </a:r>
          </a:p>
        </p:txBody>
      </p:sp>
    </p:spTree>
    <p:extLst>
      <p:ext uri="{BB962C8B-B14F-4D97-AF65-F5344CB8AC3E}">
        <p14:creationId xmlns:p14="http://schemas.microsoft.com/office/powerpoint/2010/main" val="274968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群組 59">
            <a:extLst>
              <a:ext uri="{FF2B5EF4-FFF2-40B4-BE49-F238E27FC236}">
                <a16:creationId xmlns:a16="http://schemas.microsoft.com/office/drawing/2014/main" id="{042F5AA5-FDD5-4CF0-88F7-811678DEC291}"/>
              </a:ext>
            </a:extLst>
          </p:cNvPr>
          <p:cNvGrpSpPr/>
          <p:nvPr/>
        </p:nvGrpSpPr>
        <p:grpSpPr>
          <a:xfrm>
            <a:off x="-581210" y="2353484"/>
            <a:ext cx="3200946" cy="1563266"/>
            <a:chOff x="-197319" y="2508145"/>
            <a:chExt cx="2817055" cy="1375783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DDDDA3D5-537B-403F-B217-BDF7E9EE7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83"/>
            <a:stretch/>
          </p:blipFill>
          <p:spPr>
            <a:xfrm>
              <a:off x="314185" y="2727218"/>
              <a:ext cx="2305551" cy="865481"/>
            </a:xfrm>
            <a:prstGeom prst="rect">
              <a:avLst/>
            </a:prstGeom>
          </p:spPr>
        </p:pic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FAC924E1-3C17-4419-99DF-5610CC906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5818">
              <a:off x="-197319" y="2508145"/>
              <a:ext cx="2417667" cy="1375783"/>
            </a:xfrm>
            <a:prstGeom prst="rect">
              <a:avLst/>
            </a:prstGeom>
          </p:spPr>
        </p:pic>
      </p:grp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403122" y="113054"/>
            <a:ext cx="7387046" cy="74380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SzPct val="25000"/>
            </a:pPr>
            <a:r>
              <a:rPr lang="en-US" altLang="zh-Hant" b="0">
                <a:cs typeface="Arial"/>
                <a:sym typeface="Arial"/>
              </a:rPr>
              <a:t>Complete product portfolio – </a:t>
            </a:r>
            <a:r>
              <a:rPr lang="en-US" altLang="zh-Hant" b="0">
                <a:solidFill>
                  <a:srgbClr val="FFFF00"/>
                </a:solidFill>
                <a:cs typeface="Arial"/>
                <a:sym typeface="Arial"/>
              </a:rPr>
              <a:t>4U 24-bay</a:t>
            </a:r>
            <a:endParaRPr lang="en-US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5F700D5B-672E-4CE4-8D51-140E7EDA9445}"/>
              </a:ext>
            </a:extLst>
          </p:cNvPr>
          <p:cNvGrpSpPr/>
          <p:nvPr/>
        </p:nvGrpSpPr>
        <p:grpSpPr>
          <a:xfrm>
            <a:off x="3137461" y="1165277"/>
            <a:ext cx="3855548" cy="744047"/>
            <a:chOff x="4572000" y="1918720"/>
            <a:chExt cx="3855548" cy="744047"/>
          </a:xfrm>
        </p:grpSpPr>
        <p:sp>
          <p:nvSpPr>
            <p:cNvPr id="46" name="Shape 131">
              <a:extLst>
                <a:ext uri="{FF2B5EF4-FFF2-40B4-BE49-F238E27FC236}">
                  <a16:creationId xmlns:a16="http://schemas.microsoft.com/office/drawing/2014/main" id="{2F2C4ED3-A075-3948-9193-B0D379B60F4F}"/>
                </a:ext>
              </a:extLst>
            </p:cNvPr>
            <p:cNvSpPr/>
            <p:nvPr/>
          </p:nvSpPr>
          <p:spPr>
            <a:xfrm>
              <a:off x="5308580" y="1985659"/>
              <a:ext cx="3118968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57150" marR="0" lvl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TS-2477XU-RP-</a:t>
              </a:r>
              <a:r>
                <a:rPr lang="en-US" sz="2000" b="1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2600</a:t>
              </a:r>
              <a:r>
                <a:rPr lang="en-US" sz="2000" b="1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-</a:t>
              </a:r>
              <a:r>
                <a:rPr lang="en-US" sz="2000" b="1" dirty="0">
                  <a:solidFill>
                    <a:srgbClr val="04DEFC"/>
                  </a:solidFill>
                  <a:latin typeface="Arial"/>
                  <a:cs typeface="Arial"/>
                  <a:sym typeface="Arial"/>
                </a:rPr>
                <a:t>8G</a:t>
              </a:r>
              <a:endParaRPr lang="zh-TW" altLang="en-US" dirty="0">
                <a:solidFill>
                  <a:srgbClr val="04DEFC"/>
                </a:solidFill>
              </a:endParaRPr>
            </a:p>
            <a:p>
              <a:pPr marL="57150">
                <a:buClr>
                  <a:srgbClr val="595959"/>
                </a:buClr>
                <a:buSzPct val="25000"/>
              </a:pP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Ryzen 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2600</a:t>
              </a: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8GB</a:t>
              </a: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RAM (2x 4GB)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lang="en-US" sz="1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19" name="Shape 45">
              <a:extLst>
                <a:ext uri="{FF2B5EF4-FFF2-40B4-BE49-F238E27FC236}">
                  <a16:creationId xmlns:a16="http://schemas.microsoft.com/office/drawing/2014/main" id="{A72DD002-7927-457F-8F61-DF49FB0D1AC4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1918720"/>
              <a:ext cx="815974" cy="73794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135D764F-9E0A-492E-A1CD-8D72D42DD13D}"/>
              </a:ext>
            </a:extLst>
          </p:cNvPr>
          <p:cNvGrpSpPr/>
          <p:nvPr/>
        </p:nvGrpSpPr>
        <p:grpSpPr>
          <a:xfrm>
            <a:off x="3137461" y="2305291"/>
            <a:ext cx="4094124" cy="745760"/>
            <a:chOff x="3953435" y="2263172"/>
            <a:chExt cx="4094124" cy="745760"/>
          </a:xfrm>
        </p:grpSpPr>
        <p:sp>
          <p:nvSpPr>
            <p:cNvPr id="21" name="Shape 131">
              <a:extLst>
                <a:ext uri="{FF2B5EF4-FFF2-40B4-BE49-F238E27FC236}">
                  <a16:creationId xmlns:a16="http://schemas.microsoft.com/office/drawing/2014/main" id="{5CBA127A-09CA-1F4E-ABFD-14BF8C0915C2}"/>
                </a:ext>
              </a:extLst>
            </p:cNvPr>
            <p:cNvSpPr/>
            <p:nvPr/>
          </p:nvSpPr>
          <p:spPr>
            <a:xfrm>
              <a:off x="4691683" y="2331824"/>
              <a:ext cx="3355876" cy="677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57150" marR="0" lvl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/>
                  <a:cs typeface="Arial"/>
                  <a:sym typeface="Arial"/>
                </a:rPr>
                <a:t>TS-2477XU-RP-</a:t>
              </a:r>
              <a:r>
                <a:rPr lang="en-US" sz="2000" b="1" dirty="0">
                  <a:solidFill>
                    <a:srgbClr val="FFFF00"/>
                  </a:solidFill>
                  <a:latin typeface="Arial"/>
                  <a:cs typeface="Arial"/>
                  <a:sym typeface="Arial"/>
                </a:rPr>
                <a:t>2700</a:t>
              </a:r>
              <a:r>
                <a:rPr lang="en-US" sz="2000" b="1" dirty="0">
                  <a:solidFill>
                    <a:srgbClr val="FFFFFF"/>
                  </a:solidFill>
                  <a:latin typeface="Arial"/>
                  <a:cs typeface="Arial"/>
                  <a:sym typeface="Arial"/>
                </a:rPr>
                <a:t>-</a:t>
              </a:r>
              <a:r>
                <a:rPr lang="en-US" sz="2000" b="1" dirty="0">
                  <a:solidFill>
                    <a:srgbClr val="04DEFC"/>
                  </a:solidFill>
                  <a:latin typeface="Arial"/>
                  <a:cs typeface="Arial"/>
                  <a:sym typeface="Arial"/>
                </a:rPr>
                <a:t>16G</a:t>
              </a:r>
              <a:endParaRPr lang="zh-TW" altLang="en-US" dirty="0">
                <a:solidFill>
                  <a:srgbClr val="04DEFC"/>
                </a:solidFill>
              </a:endParaRPr>
            </a:p>
            <a:p>
              <a:pPr marL="57150">
                <a:buClr>
                  <a:srgbClr val="595959"/>
                </a:buClr>
                <a:buSzPct val="25000"/>
              </a:pP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Ryzen 7 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2700</a:t>
              </a:r>
              <a:r>
                <a:rPr lang="en-US" sz="1200" b="1" i="0" u="none" strike="noStrike" cap="none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, 16GB RAM (2x 8GB)</a:t>
              </a:r>
              <a:r>
                <a:rPr lang="en-US" sz="1200" b="1" dirty="0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lang="en-US" sz="12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</a:endParaRPr>
            </a:p>
          </p:txBody>
        </p:sp>
        <p:pic>
          <p:nvPicPr>
            <p:cNvPr id="20" name="Shape 44">
              <a:extLst>
                <a:ext uri="{FF2B5EF4-FFF2-40B4-BE49-F238E27FC236}">
                  <a16:creationId xmlns:a16="http://schemas.microsoft.com/office/drawing/2014/main" id="{46CA28F4-D554-4D44-B51F-3F528EBE3A6A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3435" y="2263172"/>
              <a:ext cx="815975" cy="7379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圖片 31">
            <a:extLst>
              <a:ext uri="{FF2B5EF4-FFF2-40B4-BE49-F238E27FC236}">
                <a16:creationId xmlns:a16="http://schemas.microsoft.com/office/drawing/2014/main" id="{FE43E91F-950D-47FB-9398-2B182C53C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905008"/>
            <a:ext cx="9144000" cy="85725"/>
          </a:xfrm>
          <a:prstGeom prst="rect">
            <a:avLst/>
          </a:prstGeom>
        </p:spPr>
      </p:pic>
      <p:sp>
        <p:nvSpPr>
          <p:cNvPr id="50" name="Shape 275">
            <a:extLst>
              <a:ext uri="{FF2B5EF4-FFF2-40B4-BE49-F238E27FC236}">
                <a16:creationId xmlns:a16="http://schemas.microsoft.com/office/drawing/2014/main" id="{389948AA-DB05-4B3A-BB8E-AA48F9FCABCA}"/>
              </a:ext>
            </a:extLst>
          </p:cNvPr>
          <p:cNvSpPr/>
          <p:nvPr/>
        </p:nvSpPr>
        <p:spPr>
          <a:xfrm>
            <a:off x="-222559" y="2527588"/>
            <a:ext cx="1931888" cy="7727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-US" altLang="zh-TW" sz="3000" b="1">
                <a:latin typeface="Arial" pitchFamily="34" charset="0"/>
                <a:ea typeface="微軟正黑體" pitchFamily="34" charset="-120"/>
                <a:cs typeface="Arial" pitchFamily="34" charset="0"/>
                <a:sym typeface="Arial"/>
              </a:rPr>
              <a:t>24-bay</a:t>
            </a:r>
            <a:endParaRPr lang="zh-TW" altLang="en-US" sz="3000" b="1">
              <a:latin typeface="Arial" pitchFamily="34" charset="0"/>
              <a:ea typeface="微軟正黑體" pitchFamily="34" charset="-120"/>
              <a:cs typeface="Arial" pitchFamily="34" charset="0"/>
              <a:sym typeface="Arial"/>
            </a:endParaRP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C6994888-E524-4100-A624-FF697524D6BA}"/>
              </a:ext>
            </a:extLst>
          </p:cNvPr>
          <p:cNvCxnSpPr>
            <a:cxnSpLocks/>
          </p:cNvCxnSpPr>
          <p:nvPr/>
        </p:nvCxnSpPr>
        <p:spPr>
          <a:xfrm flipH="1">
            <a:off x="3137461" y="2080472"/>
            <a:ext cx="4682564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片 56">
            <a:extLst>
              <a:ext uri="{FF2B5EF4-FFF2-40B4-BE49-F238E27FC236}">
                <a16:creationId xmlns:a16="http://schemas.microsoft.com/office/drawing/2014/main" id="{406AB3F6-370A-47CB-852B-098AB9436E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7722" b="15621"/>
          <a:stretch/>
        </p:blipFill>
        <p:spPr>
          <a:xfrm>
            <a:off x="-308" y="3170211"/>
            <a:ext cx="4656196" cy="2031611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17818E47-5C4D-4EBC-B8E1-DFD0281BCB9C}"/>
              </a:ext>
            </a:extLst>
          </p:cNvPr>
          <p:cNvSpPr txBox="1"/>
          <p:nvPr/>
        </p:nvSpPr>
        <p:spPr>
          <a:xfrm>
            <a:off x="-451122" y="3005297"/>
            <a:ext cx="2743200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Ready on Sep.- Oct.</a:t>
            </a:r>
            <a:endParaRPr lang="zh-TW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1400" b="1" dirty="0">
              <a:latin typeface="微軟正黑體"/>
              <a:ea typeface="微軟正黑體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221A47EA-8CF7-4303-89A3-D2D6BA9FE6AF}"/>
              </a:ext>
            </a:extLst>
          </p:cNvPr>
          <p:cNvGrpSpPr/>
          <p:nvPr/>
        </p:nvGrpSpPr>
        <p:grpSpPr>
          <a:xfrm>
            <a:off x="412383" y="1178639"/>
            <a:ext cx="2459832" cy="766321"/>
            <a:chOff x="5185241" y="3938829"/>
            <a:chExt cx="2158650" cy="766321"/>
          </a:xfrm>
        </p:grpSpPr>
        <p:pic>
          <p:nvPicPr>
            <p:cNvPr id="65" name="圖形 19">
              <a:extLst>
                <a:ext uri="{FF2B5EF4-FFF2-40B4-BE49-F238E27FC236}">
                  <a16:creationId xmlns:a16="http://schemas.microsoft.com/office/drawing/2014/main" id="{32675EE2-7712-4E7C-9021-3822B097D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241" y="3938829"/>
              <a:ext cx="2158650" cy="766321"/>
            </a:xfrm>
            <a:prstGeom prst="rect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EC62ED5D-4CFA-4DE0-BB00-F371F34172B6}"/>
                </a:ext>
              </a:extLst>
            </p:cNvPr>
            <p:cNvSpPr/>
            <p:nvPr/>
          </p:nvSpPr>
          <p:spPr>
            <a:xfrm>
              <a:off x="5316052" y="4001196"/>
              <a:ext cx="1734516" cy="6331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Redundant PSU</a:t>
              </a:r>
            </a:p>
            <a:p>
              <a:pPr>
                <a:lnSpc>
                  <a:spcPts val="2200"/>
                </a:lnSpc>
                <a:buClr>
                  <a:srgbClr val="000090"/>
                </a:buClr>
                <a:buSzPct val="25000"/>
              </a:pPr>
              <a:r>
                <a:rPr lang="en-US" altLang="zh-TW" sz="1600" b="1">
                  <a:solidFill>
                    <a:srgbClr val="E7FC2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  <a:sym typeface="Arial"/>
                </a:rPr>
                <a:t>2 x 800W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008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E666E0-5D72-4614-9E3D-FEB1B94C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119" y="117066"/>
            <a:ext cx="6601260" cy="743803"/>
          </a:xfrm>
        </p:spPr>
        <p:txBody>
          <a:bodyPr/>
          <a:lstStyle/>
          <a:p>
            <a:r>
              <a:rPr lang="en-US" altLang="zh-TW" b="0">
                <a:latin typeface="Arial" panose="020B0604020202020204" pitchFamily="34" charset="0"/>
                <a:cs typeface="Arial" panose="020B0604020202020204" pitchFamily="34" charset="0"/>
              </a:rPr>
              <a:t>Supports up to </a:t>
            </a:r>
            <a:r>
              <a:rPr lang="zh-TW" altLang="en-US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GB </a:t>
            </a:r>
            <a:r>
              <a:rPr lang="en-US" altLang="zh-TW" b="0">
                <a:latin typeface="Arial" panose="020B0604020202020204" pitchFamily="34" charset="0"/>
                <a:cs typeface="Arial" panose="020B0604020202020204" pitchFamily="34" charset="0"/>
              </a:rPr>
              <a:t>Memory</a:t>
            </a:r>
            <a:endParaRPr lang="zh-TW" alt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2A82064-5EEB-43D0-B275-7E6796F7437B}"/>
              </a:ext>
            </a:extLst>
          </p:cNvPr>
          <p:cNvSpPr txBox="1"/>
          <p:nvPr/>
        </p:nvSpPr>
        <p:spPr>
          <a:xfrm>
            <a:off x="224908" y="1112262"/>
            <a:ext cx="5338123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en-US" altLang="zh-TW" b="1">
                <a:latin typeface="微軟正黑體"/>
                <a:ea typeface="微軟正黑體"/>
              </a:rPr>
              <a:t>Supports Dual-channel and Long-DIMM x4</a:t>
            </a:r>
            <a:endParaRPr lang="zh-TW" b="1">
              <a:latin typeface="微軟正黑體"/>
              <a:ea typeface="微軟正黑體"/>
            </a:endParaRPr>
          </a:p>
          <a:p>
            <a:pPr marL="174625" indent="-174625">
              <a:buClr>
                <a:srgbClr val="E7FC20"/>
              </a:buClr>
              <a:buFont typeface="Arial"/>
              <a:buChar char="•"/>
            </a:pPr>
            <a:r>
              <a:rPr lang="en-US" altLang="zh-TW" b="1">
                <a:latin typeface="微軟正黑體"/>
                <a:ea typeface="微軟正黑體"/>
                <a:cs typeface="Calibri"/>
              </a:rPr>
              <a:t>Installing memory in pair to take advantage of dual-channel</a:t>
            </a:r>
            <a:endParaRPr lang="zh-TW" altLang="en-US" b="1"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D5E6514-BC8E-402F-A147-458830A423FE}"/>
              </a:ext>
            </a:extLst>
          </p:cNvPr>
          <p:cNvGrpSpPr/>
          <p:nvPr/>
        </p:nvGrpSpPr>
        <p:grpSpPr>
          <a:xfrm>
            <a:off x="383161" y="2024978"/>
            <a:ext cx="2205353" cy="406833"/>
            <a:chOff x="870786" y="1968604"/>
            <a:chExt cx="2205353" cy="406833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B17A38F9-1054-4885-8F9D-210CB3BA9630}"/>
                </a:ext>
              </a:extLst>
            </p:cNvPr>
            <p:cNvSpPr/>
            <p:nvPr/>
          </p:nvSpPr>
          <p:spPr>
            <a:xfrm>
              <a:off x="870786" y="1968604"/>
              <a:ext cx="2183332" cy="4068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837C402-E7E0-4E5E-AABE-2B2E79EE53AA}"/>
                </a:ext>
              </a:extLst>
            </p:cNvPr>
            <p:cNvSpPr txBox="1"/>
            <p:nvPr/>
          </p:nvSpPr>
          <p:spPr>
            <a:xfrm>
              <a:off x="874268" y="1987354"/>
              <a:ext cx="2201871" cy="369332"/>
            </a:xfrm>
            <a:prstGeom prst="rect">
              <a:avLst/>
            </a:prstGeom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One 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module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7CEFBC5-145E-4B09-B0DD-058B1263783E}"/>
              </a:ext>
            </a:extLst>
          </p:cNvPr>
          <p:cNvGrpSpPr/>
          <p:nvPr/>
        </p:nvGrpSpPr>
        <p:grpSpPr>
          <a:xfrm>
            <a:off x="2924596" y="2024978"/>
            <a:ext cx="2205353" cy="406833"/>
            <a:chOff x="870786" y="1968604"/>
            <a:chExt cx="2205353" cy="406833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5A2B355-5575-4C6A-8221-67F6A704A402}"/>
                </a:ext>
              </a:extLst>
            </p:cNvPr>
            <p:cNvSpPr/>
            <p:nvPr/>
          </p:nvSpPr>
          <p:spPr>
            <a:xfrm>
              <a:off x="870786" y="1968604"/>
              <a:ext cx="2183332" cy="406833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A0EF1C6-AE52-4374-B177-BFB1DED06722}"/>
                </a:ext>
              </a:extLst>
            </p:cNvPr>
            <p:cNvSpPr txBox="1"/>
            <p:nvPr/>
          </p:nvSpPr>
          <p:spPr>
            <a:xfrm>
              <a:off x="874268" y="1987354"/>
              <a:ext cx="2201871" cy="369332"/>
            </a:xfrm>
            <a:prstGeom prst="rect">
              <a:avLst/>
            </a:prstGeom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Two</a:t>
              </a:r>
              <a:r>
                <a:rPr lang="en-US" altLang="zh-TW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modules</a:t>
              </a:r>
              <a:endPara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2" name="圖形 31">
            <a:extLst>
              <a:ext uri="{FF2B5EF4-FFF2-40B4-BE49-F238E27FC236}">
                <a16:creationId xmlns:a16="http://schemas.microsoft.com/office/drawing/2014/main" id="{B49CFC94-A852-4145-8395-D886B9522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429" y="2840111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7B699007-6580-4457-97B7-70A696FC2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2654" y="2840111"/>
            <a:ext cx="2223380" cy="2153899"/>
          </a:xfrm>
          <a:prstGeom prst="rect">
            <a:avLst/>
          </a:prstGeom>
          <a:effectLst>
            <a:reflection blurRad="63500" stA="87000" endPos="12000" dist="50800" dir="5400000" sy="-100000" algn="bl" rotWithShape="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B78980F-AA18-4990-9991-279A3550024B}"/>
              </a:ext>
            </a:extLst>
          </p:cNvPr>
          <p:cNvSpPr txBox="1"/>
          <p:nvPr/>
        </p:nvSpPr>
        <p:spPr>
          <a:xfrm>
            <a:off x="2566493" y="2455499"/>
            <a:ext cx="2868151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 </a:t>
            </a:r>
            <a:r>
              <a:rPr lang="zh-TW" altLang="en-US" dirty="0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zh-TW" altLang="en-US" dirty="0">
                <a:solidFill>
                  <a:srgbClr val="00AC9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and </a:t>
            </a:r>
            <a:r>
              <a:rPr lang="zh-TW" altLang="en-US" dirty="0">
                <a:solidFill>
                  <a:srgbClr val="FF0040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B0</a:t>
            </a:r>
            <a:r>
              <a:rPr lang="zh-TW" altLang="en-US" dirty="0">
                <a:solidFill>
                  <a:srgbClr val="FF0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slots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5109DCD-1514-4F94-9A79-D65E60FD2E79}"/>
              </a:ext>
            </a:extLst>
          </p:cNvPr>
          <p:cNvSpPr txBox="1"/>
          <p:nvPr/>
        </p:nvSpPr>
        <p:spPr>
          <a:xfrm>
            <a:off x="383161" y="2447091"/>
            <a:ext cx="2183332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Install in </a:t>
            </a:r>
            <a:r>
              <a:rPr lang="zh-TW" altLang="en-US">
                <a:solidFill>
                  <a:srgbClr val="00AC92"/>
                </a:solidFill>
                <a:highlight>
                  <a:srgbClr val="00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A0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slot</a:t>
            </a:r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DC40ECE4-A7FB-4DA6-A3DA-6D1605BA19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9897" b="11450"/>
          <a:stretch/>
        </p:blipFill>
        <p:spPr>
          <a:xfrm>
            <a:off x="5403455" y="1298309"/>
            <a:ext cx="3740546" cy="369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49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E666E0-5D72-4614-9E3D-FEB1B94C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728" y="117910"/>
            <a:ext cx="6601260" cy="743803"/>
          </a:xfrm>
        </p:spPr>
        <p:txBody>
          <a:bodyPr/>
          <a:lstStyle/>
          <a:p>
            <a:r>
              <a:rPr lang="zh-TW" altLang="en-US" b="0">
                <a:latin typeface="Arial" panose="020B0604020202020204" pitchFamily="34" charset="0"/>
                <a:cs typeface="Arial" panose="020B0604020202020204" pitchFamily="34" charset="0"/>
              </a:rPr>
              <a:t>TS-x77XU </a:t>
            </a:r>
            <a:r>
              <a:rPr lang="en-US" altLang="zh-TW" b="0">
                <a:latin typeface="Arial" panose="020B0604020202020204" pitchFamily="34" charset="0"/>
                <a:cs typeface="Arial" panose="020B0604020202020204" pitchFamily="34" charset="0"/>
              </a:rPr>
              <a:t>Memory Accessories</a:t>
            </a:r>
            <a:endParaRPr lang="zh-TW" altLang="en-US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6D82BFDD-CA17-4537-9A9B-660CFE49F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70179"/>
              </p:ext>
            </p:extLst>
          </p:nvPr>
        </p:nvGraphicFramePr>
        <p:xfrm>
          <a:off x="833480" y="1178645"/>
          <a:ext cx="7477040" cy="3537114"/>
        </p:xfrm>
        <a:graphic>
          <a:graphicData uri="http://schemas.openxmlformats.org/drawingml/2006/table">
            <a:tbl>
              <a:tblPr firstRow="1" bandRow="1">
                <a:effectLst>
                  <a:outerShdw blurRad="228600" dist="241300" dir="3540000" algn="ctr" rotWithShape="0">
                    <a:srgbClr val="000000">
                      <a:alpha val="48000"/>
                    </a:srgbClr>
                  </a:outerShdw>
                </a:effectLst>
                <a:tableStyleId>{5C22544A-7EE6-4342-B048-85BDC9FD1C3A}</a:tableStyleId>
              </a:tblPr>
              <a:tblGrid>
                <a:gridCol w="3115433">
                  <a:extLst>
                    <a:ext uri="{9D8B030D-6E8A-4147-A177-3AD203B41FA5}">
                      <a16:colId xmlns:a16="http://schemas.microsoft.com/office/drawing/2014/main" val="320320051"/>
                    </a:ext>
                  </a:extLst>
                </a:gridCol>
                <a:gridCol w="4361607">
                  <a:extLst>
                    <a:ext uri="{9D8B030D-6E8A-4147-A177-3AD203B41FA5}">
                      <a16:colId xmlns:a16="http://schemas.microsoft.com/office/drawing/2014/main" val="3539905540"/>
                    </a:ext>
                  </a:extLst>
                </a:gridCol>
              </a:tblGrid>
              <a:tr h="51959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Ordering P/N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>
                          <a:solidFill>
                            <a:srgbClr val="FFFF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Specification</a:t>
                      </a:r>
                      <a:endParaRPr lang="zh-TW" altLang="en-US">
                        <a:solidFill>
                          <a:srgbClr val="FFFF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0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RAM-4GDR4A1-UD-2400 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  <a:endParaRPr lang="zh-TW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 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 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 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  <a:endParaRPr lang="zh-TW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altLang="en-US" sz="1200" b="0" i="0" u="none" strike="noStrike" noProof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 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00W4G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737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GDR4A1-UD-2400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</a:t>
                      </a:r>
                      <a:r>
                        <a:rPr lang="zh-TW" altLang="en-US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8 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sz="1200" b="0" i="0" u="none" strike="noStrike" noProof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0038G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CA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283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RAM-</a:t>
                      </a:r>
                      <a:r>
                        <a:rPr lang="en-US" alt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sz="1600" b="1" i="0" u="none" strike="noStrike" noProof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GDR4A1-UD-2400</a:t>
                      </a:r>
                      <a:endParaRPr lang="zh-TW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DDR type: DDR4(288PIN)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Capacity: 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 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GB</a:t>
                      </a:r>
                      <a:endParaRPr lang="en-US" altLang="zh-TW" sz="1200" b="0" i="0" u="none" strike="noStrike" noProof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Manufacturer: 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ADA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TA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Frequency: DDR4-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2400</a:t>
                      </a:r>
                      <a:endParaRPr lang="zh-TW" sz="1200" b="0" i="0" u="none" strike="noStrike" noProof="0" dirty="0">
                        <a:solidFill>
                          <a:srgbClr val="0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l">
                        <a:buNone/>
                      </a:pP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Manufacturer P/N: 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AD4U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00316G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7-</a:t>
                      </a:r>
                      <a:r>
                        <a:rPr 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lang="en-US" altLang="zh-TW" sz="1200" b="0" i="0" u="none" strike="noStrike" noProof="0" dirty="0">
                          <a:solidFill>
                            <a:srgbClr val="0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SSZ</a:t>
                      </a:r>
                      <a:endParaRPr lang="zh-TW" altLang="en-US" sz="1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965437"/>
                  </a:ext>
                </a:extLst>
              </a:tr>
            </a:tbl>
          </a:graphicData>
        </a:graphic>
      </p:graphicFrame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AA9A6973-A965-4101-B9A2-DB760C5682B3}"/>
              </a:ext>
            </a:extLst>
          </p:cNvPr>
          <p:cNvCxnSpPr/>
          <p:nvPr/>
        </p:nvCxnSpPr>
        <p:spPr>
          <a:xfrm>
            <a:off x="3707234" y="1638677"/>
            <a:ext cx="0" cy="30770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352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658095D-0494-4B64-BE39-0D0E98B4839D}"/>
              </a:ext>
            </a:extLst>
          </p:cNvPr>
          <p:cNvSpPr/>
          <p:nvPr/>
        </p:nvSpPr>
        <p:spPr>
          <a:xfrm>
            <a:off x="3972598" y="3262566"/>
            <a:ext cx="3426364" cy="709139"/>
          </a:xfrm>
          <a:prstGeom prst="roundRect">
            <a:avLst>
              <a:gd name="adj" fmla="val 48128"/>
            </a:avLst>
          </a:prstGeom>
          <a:solidFill>
            <a:schemeClr val="tx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A2F944B0-9FF5-482D-800B-7602C84F8A1F}"/>
              </a:ext>
            </a:extLst>
          </p:cNvPr>
          <p:cNvSpPr txBox="1"/>
          <p:nvPr/>
        </p:nvSpPr>
        <p:spPr>
          <a:xfrm>
            <a:off x="3937248" y="3323336"/>
            <a:ext cx="3950614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b="1" dirty="0">
                <a:solidFill>
                  <a:srgbClr val="DBEB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CTO SKUs </a:t>
            </a:r>
            <a:br>
              <a:rPr lang="en-US" altLang="zh-TW" sz="1600" b="1" dirty="0">
                <a:solidFill>
                  <a:srgbClr val="DBEB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600" b="1" dirty="0">
                <a:solidFill>
                  <a:srgbClr val="DBEBD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have longer lead time</a:t>
            </a:r>
            <a:endParaRPr lang="zh-TW" altLang="en-US" sz="1600" b="1" dirty="0">
              <a:solidFill>
                <a:srgbClr val="DBEBD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EE9820-B54F-4382-AFB1-1EB4375716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t="18520" r="-22915" b="13417"/>
          <a:stretch/>
        </p:blipFill>
        <p:spPr>
          <a:xfrm>
            <a:off x="-10984" y="2914112"/>
            <a:ext cx="5973386" cy="22430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6E666E0-5D72-4614-9E3D-FEB1B94C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073" y="117066"/>
            <a:ext cx="4088796" cy="743803"/>
          </a:xfrm>
        </p:spPr>
        <p:txBody>
          <a:bodyPr/>
          <a:lstStyle/>
          <a:p>
            <a:r>
              <a:rPr lang="en-US" altLang="zh-TW" b="0">
                <a:latin typeface="Arial" panose="020B0604020202020204" pitchFamily="34" charset="0"/>
                <a:cs typeface="Arial" panose="020B0604020202020204" pitchFamily="34" charset="0"/>
              </a:rPr>
              <a:t>Customized Memory</a:t>
            </a:r>
            <a:endParaRPr lang="zh-TW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2A82064-5EEB-43D0-B275-7E6796F7437B}"/>
              </a:ext>
            </a:extLst>
          </p:cNvPr>
          <p:cNvSpPr txBox="1"/>
          <p:nvPr/>
        </p:nvSpPr>
        <p:spPr>
          <a:xfrm>
            <a:off x="449750" y="1038536"/>
            <a:ext cx="8244500" cy="70634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ts val="2500"/>
              </a:lnSpc>
              <a:buClr>
                <a:srgbClr val="E7FC20"/>
              </a:buClr>
              <a:buFont typeface="Arial"/>
              <a:buChar char="•"/>
            </a:pPr>
            <a:r>
              <a:rPr lang="en-US" altLang="zh-TW" b="1" dirty="0">
                <a:latin typeface="微軟正黑體"/>
                <a:ea typeface="微軟正黑體"/>
                <a:cs typeface="Calibri"/>
              </a:rPr>
              <a:t>High memory NAS for your project</a:t>
            </a:r>
            <a:endParaRPr lang="zh-TW" altLang="en-US" b="1" dirty="0">
              <a:latin typeface="微軟正黑體"/>
              <a:ea typeface="微軟正黑體"/>
              <a:cs typeface="Calibri"/>
            </a:endParaRPr>
          </a:p>
          <a:p>
            <a:pPr marL="180975" indent="-180975">
              <a:lnSpc>
                <a:spcPts val="2500"/>
              </a:lnSpc>
              <a:buClr>
                <a:srgbClr val="E7FC20"/>
              </a:buClr>
              <a:buFont typeface="Arial"/>
              <a:buChar char="•"/>
            </a:pPr>
            <a:r>
              <a:rPr lang="zh-TW" altLang="en-US" b="1" dirty="0">
                <a:latin typeface="微軟正黑體"/>
                <a:ea typeface="微軟正黑體"/>
                <a:cs typeface="Calibri"/>
              </a:rPr>
              <a:t>16 GB</a:t>
            </a:r>
            <a:r>
              <a:rPr lang="en-US" altLang="zh-TW" b="1" dirty="0">
                <a:latin typeface="微軟正黑體"/>
                <a:ea typeface="微軟正黑體"/>
                <a:cs typeface="Calibri"/>
              </a:rPr>
              <a:t>, </a:t>
            </a:r>
            <a:r>
              <a:rPr lang="zh-TW" altLang="en-US" b="1" dirty="0">
                <a:latin typeface="微軟正黑體"/>
                <a:ea typeface="微軟正黑體"/>
                <a:cs typeface="Calibri"/>
              </a:rPr>
              <a:t>32GB </a:t>
            </a:r>
            <a:r>
              <a:rPr lang="en-US" altLang="zh-TW" b="1" dirty="0">
                <a:latin typeface="微軟正黑體"/>
                <a:ea typeface="微軟正黑體"/>
                <a:cs typeface="Calibri"/>
              </a:rPr>
              <a:t>or </a:t>
            </a:r>
            <a:r>
              <a:rPr lang="zh-TW" altLang="en-US" b="1" dirty="0">
                <a:latin typeface="微軟正黑體"/>
                <a:ea typeface="微軟正黑體"/>
                <a:cs typeface="Calibri"/>
              </a:rPr>
              <a:t>64GB</a:t>
            </a:r>
            <a:r>
              <a:rPr lang="en-US" altLang="zh-TW" b="1" dirty="0">
                <a:latin typeface="微軟正黑體"/>
                <a:ea typeface="微軟正黑體"/>
                <a:cs typeface="Calibri"/>
              </a:rPr>
              <a:t> for each SKUs</a:t>
            </a:r>
            <a:endParaRPr lang="zh-TW" altLang="en-US" b="1" dirty="0">
              <a:latin typeface="微軟正黑體"/>
              <a:ea typeface="微軟正黑體"/>
              <a:cs typeface="Calibri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AA3AD0F-BFB5-4B26-B65D-46DD2DD3AAC9}"/>
              </a:ext>
            </a:extLst>
          </p:cNvPr>
          <p:cNvGrpSpPr/>
          <p:nvPr/>
        </p:nvGrpSpPr>
        <p:grpSpPr>
          <a:xfrm>
            <a:off x="491637" y="1883757"/>
            <a:ext cx="2596135" cy="1158211"/>
            <a:chOff x="3448551" y="1876644"/>
            <a:chExt cx="2623945" cy="1170618"/>
          </a:xfrm>
        </p:grpSpPr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DB95C7A3-7976-4956-B534-3C14A287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48551" y="1876644"/>
              <a:ext cx="2623945" cy="1075292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13ECFDF-80C9-4924-B60B-E4C6F6B43C37}"/>
                </a:ext>
              </a:extLst>
            </p:cNvPr>
            <p:cNvSpPr/>
            <p:nvPr/>
          </p:nvSpPr>
          <p:spPr>
            <a:xfrm>
              <a:off x="4599800" y="2185488"/>
              <a:ext cx="94769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000" b="1">
                  <a:solidFill>
                    <a:srgbClr val="FFFF00"/>
                  </a:solidFill>
                  <a:latin typeface="微軟正黑體"/>
                  <a:ea typeface="微軟正黑體"/>
                  <a:cs typeface="Calibri"/>
                </a:rPr>
                <a:t>16</a:t>
              </a:r>
              <a:endParaRPr lang="zh-TW" altLang="en-US" sz="5000">
                <a:solidFill>
                  <a:srgbClr val="FFFF00"/>
                </a:solidFill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A07951A-46F0-45DD-A14C-44E29BD91C50}"/>
                </a:ext>
              </a:extLst>
            </p:cNvPr>
            <p:cNvSpPr/>
            <p:nvPr/>
          </p:nvSpPr>
          <p:spPr>
            <a:xfrm>
              <a:off x="4807578" y="1904766"/>
              <a:ext cx="1252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TW" altLang="en-US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( 4GB x 4 )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A88BB557-6339-4788-97FD-F662FC58F9CD}"/>
              </a:ext>
            </a:extLst>
          </p:cNvPr>
          <p:cNvGrpSpPr/>
          <p:nvPr/>
        </p:nvGrpSpPr>
        <p:grpSpPr>
          <a:xfrm>
            <a:off x="3240599" y="1883757"/>
            <a:ext cx="2596135" cy="1158211"/>
            <a:chOff x="3448551" y="1876644"/>
            <a:chExt cx="2623945" cy="1170618"/>
          </a:xfrm>
        </p:grpSpPr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E743BEC0-FE95-476A-82C0-31B80746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48551" y="1876644"/>
              <a:ext cx="2623945" cy="1075292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89385AD-158B-4459-8480-CBEFCA13D758}"/>
                </a:ext>
              </a:extLst>
            </p:cNvPr>
            <p:cNvSpPr/>
            <p:nvPr/>
          </p:nvSpPr>
          <p:spPr>
            <a:xfrm>
              <a:off x="4599800" y="2185488"/>
              <a:ext cx="94769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5000" b="1">
                  <a:solidFill>
                    <a:srgbClr val="FFFF00"/>
                  </a:solidFill>
                  <a:latin typeface="微軟正黑體"/>
                  <a:ea typeface="微軟正黑體"/>
                  <a:cs typeface="Calibri"/>
                </a:rPr>
                <a:t>32</a:t>
              </a:r>
              <a:endParaRPr lang="zh-TW" altLang="en-US" sz="5000">
                <a:solidFill>
                  <a:srgbClr val="FFFF00"/>
                </a:solidFill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AD95B1FE-4590-43E6-810D-F7A409414915}"/>
                </a:ext>
              </a:extLst>
            </p:cNvPr>
            <p:cNvSpPr/>
            <p:nvPr/>
          </p:nvSpPr>
          <p:spPr>
            <a:xfrm>
              <a:off x="4807578" y="1904766"/>
              <a:ext cx="12522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TW" altLang="en-US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 </a:t>
              </a:r>
              <a:r>
                <a:rPr lang="en-US" altLang="zh-TW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</a:t>
              </a:r>
              <a:r>
                <a:rPr lang="zh-TW" altLang="en-US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GB x 4 )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472848DF-A936-4BB0-96F7-BAEBF9CF6E02}"/>
              </a:ext>
            </a:extLst>
          </p:cNvPr>
          <p:cNvGrpSpPr/>
          <p:nvPr/>
        </p:nvGrpSpPr>
        <p:grpSpPr>
          <a:xfrm>
            <a:off x="5989562" y="1883757"/>
            <a:ext cx="2596135" cy="1158211"/>
            <a:chOff x="3448551" y="1876644"/>
            <a:chExt cx="2623945" cy="1170618"/>
          </a:xfrm>
        </p:grpSpPr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C09C8D08-0D2F-4002-8682-FDE829C91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48551" y="1876644"/>
              <a:ext cx="2623945" cy="1075292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1390BAD5-5A5C-40FA-9A4C-67D4C4525FEB}"/>
                </a:ext>
              </a:extLst>
            </p:cNvPr>
            <p:cNvSpPr/>
            <p:nvPr/>
          </p:nvSpPr>
          <p:spPr>
            <a:xfrm>
              <a:off x="4599800" y="2185488"/>
              <a:ext cx="94769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5000" b="1">
                  <a:solidFill>
                    <a:srgbClr val="FFFF00"/>
                  </a:solidFill>
                  <a:latin typeface="微軟正黑體"/>
                  <a:ea typeface="微軟正黑體"/>
                  <a:cs typeface="Calibri"/>
                </a:rPr>
                <a:t>6</a:t>
              </a:r>
              <a:r>
                <a:rPr lang="en-US" altLang="zh-TW" sz="5000" b="1">
                  <a:solidFill>
                    <a:srgbClr val="FFFF00"/>
                  </a:solidFill>
                  <a:latin typeface="微軟正黑體"/>
                  <a:ea typeface="微軟正黑體"/>
                  <a:cs typeface="Calibri"/>
                </a:rPr>
                <a:t>4</a:t>
              </a:r>
              <a:endParaRPr lang="zh-TW" altLang="en-US" sz="5000">
                <a:solidFill>
                  <a:srgbClr val="FFFF00"/>
                </a:solidFill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3EBFEB02-F911-4B55-B112-8860790B037E}"/>
                </a:ext>
              </a:extLst>
            </p:cNvPr>
            <p:cNvSpPr/>
            <p:nvPr/>
          </p:nvSpPr>
          <p:spPr>
            <a:xfrm>
              <a:off x="4674528" y="1904766"/>
              <a:ext cx="13853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TW" altLang="en-US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 </a:t>
              </a:r>
              <a:r>
                <a:rPr lang="en-US" altLang="zh-TW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16</a:t>
              </a:r>
              <a:r>
                <a:rPr lang="zh-TW" altLang="en-US">
                  <a:solidFill>
                    <a:srgbClr val="00FFA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GB x 4 )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03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2916</Words>
  <Application>Microsoft Office PowerPoint</Application>
  <PresentationFormat>如螢幕大小 (16:9)</PresentationFormat>
  <Paragraphs>722</Paragraphs>
  <Slides>58</Slides>
  <Notes>34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70" baseType="lpstr">
      <vt:lpstr>Arial </vt:lpstr>
      <vt:lpstr>Arial Unicode MS</vt:lpstr>
      <vt:lpstr>Malgun Gothic</vt:lpstr>
      <vt:lpstr>宋体</vt:lpstr>
      <vt:lpstr>Microsoft JhengHei</vt:lpstr>
      <vt:lpstr>Microsoft JhengHei</vt:lpstr>
      <vt:lpstr>新細明體</vt:lpstr>
      <vt:lpstr>Arial</vt:lpstr>
      <vt:lpstr>Calibri</vt:lpstr>
      <vt:lpstr>Verdana</vt:lpstr>
      <vt:lpstr>Wingdings</vt:lpstr>
      <vt:lpstr>Office 佈景主題</vt:lpstr>
      <vt:lpstr>PowerPoint 簡報</vt:lpstr>
      <vt:lpstr>New to the Ryzen NAS Family</vt:lpstr>
      <vt:lpstr>TS-x77XU Reborn</vt:lpstr>
      <vt:lpstr>Coming Soon</vt:lpstr>
      <vt:lpstr>Complete product portfolio – 1U 9-bay</vt:lpstr>
      <vt:lpstr>Complete product portfolio – 4U 24-bay</vt:lpstr>
      <vt:lpstr>Supports up to 64 GB Memory</vt:lpstr>
      <vt:lpstr>TS-x77XU Memory Accessories</vt:lpstr>
      <vt:lpstr>Customized Memory</vt:lpstr>
      <vt:lpstr>PowerPoint 簡報</vt:lpstr>
      <vt:lpstr>Enjoy Qtier and SSD cache in a 1U NAS</vt:lpstr>
      <vt:lpstr>1U TS-977XU/TS-977XU-RP rear view</vt:lpstr>
      <vt:lpstr>TS-977XU SSD Installation</vt:lpstr>
      <vt:lpstr>2/3/4U TS-x77XU Front View</vt:lpstr>
      <vt:lpstr>2/3/4U TS-x77XU Front View</vt:lpstr>
      <vt:lpstr>2/3/4U TS-x77XU Rear View</vt:lpstr>
      <vt:lpstr>Industry-leading PCIe expansion options</vt:lpstr>
      <vt:lpstr>TS-x77XU PCIe slots</vt:lpstr>
      <vt:lpstr>Flexible PCIe Allocation (2/3U)</vt:lpstr>
      <vt:lpstr>Flexible PCIe Allocation (4U)</vt:lpstr>
      <vt:lpstr>GPU card slots and supported dimensions</vt:lpstr>
      <vt:lpstr>Do more with graphics cards</vt:lpstr>
      <vt:lpstr>Add-on GPU Card Applications</vt:lpstr>
      <vt:lpstr>Ride the AI wave with "QuAI"</vt:lpstr>
      <vt:lpstr>PowerPoint 簡報</vt:lpstr>
      <vt:lpstr>GPU boosts image/video processing</vt:lpstr>
      <vt:lpstr>Tool-less rail kit</vt:lpstr>
      <vt:lpstr>Hardware upgrade made easy</vt:lpstr>
      <vt:lpstr>More Efficient Backup with USB 3.1 Gen 2 </vt:lpstr>
      <vt:lpstr>Super high capacity surveillance</vt:lpstr>
      <vt:lpstr>10GbE SmartNIC with offload function</vt:lpstr>
      <vt:lpstr>Offload tasks from CPU with iSER</vt:lpstr>
      <vt:lpstr>Comes with two 10GbE Ports</vt:lpstr>
      <vt:lpstr>PowerPoint 簡報</vt:lpstr>
      <vt:lpstr>Running vQTS via Virtualzation Station</vt:lpstr>
      <vt:lpstr>One-for-many</vt:lpstr>
      <vt:lpstr>Dedicated resource allocation</vt:lpstr>
      <vt:lpstr>The best platform for vQTS</vt:lpstr>
      <vt:lpstr>QTS &amp; virtualization increase productivity</vt:lpstr>
      <vt:lpstr>PowerPoint 簡報</vt:lpstr>
      <vt:lpstr>SSD Usage In Network Attach Storage</vt:lpstr>
      <vt:lpstr>QNAP SSD Global Cache and Qtier</vt:lpstr>
      <vt:lpstr> Different SSD has Different Performance!</vt:lpstr>
      <vt:lpstr> What is SSD Over-provisioning</vt:lpstr>
      <vt:lpstr>The Advantage of Software-defined SSD Extra Over-provisioning </vt:lpstr>
      <vt:lpstr>Choose SSD is Hard, Choose QNAP is Simple</vt:lpstr>
      <vt:lpstr>PowerPoint 簡報</vt:lpstr>
      <vt:lpstr>QNAP Global SSD Cache</vt:lpstr>
      <vt:lpstr>The Write-only Cache Increase ROI of  SSD Cache with high Writing Demand</vt:lpstr>
      <vt:lpstr>Qtier (Auto-Tiering) Increase Capacity and  Performance at the Same Time</vt:lpstr>
      <vt:lpstr>Qtier 2.0 IO Aware tiering for real time performance boost </vt:lpstr>
      <vt:lpstr>TS-x77XU SSD Multiple Configurations</vt:lpstr>
      <vt:lpstr>Businesses need lower RTO</vt:lpstr>
      <vt:lpstr>Restore From Remote Snapshot Vault</vt:lpstr>
      <vt:lpstr>Drastically Reduce Recover Time With 10GbE Network</vt:lpstr>
      <vt:lpstr>The Forth Way: Snapshot Export/Import </vt:lpstr>
      <vt:lpstr>With QTS 4.3.5 Power of Storage: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QNAP_Copy Su</cp:lastModifiedBy>
  <cp:revision>1</cp:revision>
  <dcterms:modified xsi:type="dcterms:W3CDTF">2018-08-17T06:37:42Z</dcterms:modified>
</cp:coreProperties>
</file>