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81" r:id="rId6"/>
    <p:sldId id="261" r:id="rId7"/>
    <p:sldId id="327" r:id="rId8"/>
    <p:sldId id="325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28" r:id="rId23"/>
    <p:sldId id="278" r:id="rId24"/>
    <p:sldId id="279" r:id="rId25"/>
    <p:sldId id="280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00"/>
    <a:srgbClr val="DA6D00"/>
    <a:srgbClr val="30527C"/>
    <a:srgbClr val="CC6600"/>
    <a:srgbClr val="B45A00"/>
    <a:srgbClr val="AC0000"/>
    <a:srgbClr val="003BC0"/>
    <a:srgbClr val="004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E4754C-D6F4-46FE-96CC-71342DCE2E36}">
  <a:tblStyle styleId="{D6E4754C-D6F4-46FE-96CC-71342DCE2E3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4D225A2-4602-4F97-94BD-603422ABF390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1"/>
  </p:normalViewPr>
  <p:slideViewPr>
    <p:cSldViewPr snapToGrid="0">
      <p:cViewPr varScale="1">
        <p:scale>
          <a:sx n="163" d="100"/>
          <a:sy n="163" d="100"/>
        </p:scale>
        <p:origin x="35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02230bf5e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402230bf5e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0378f0627_17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40378f0627_17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說明QVR Center 可快速連線開啟個別 QVR Pro資源監控介面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542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0378f0627_6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40378f0627_6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說明QVR Center 可快速連線開啟個別 QVR Pro資源監控介面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4327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0378f0627_6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40378f0627_6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說明QVR Center 可快速連線開啟個別 QVR Pro資源監控介面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745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40378f0627_6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g40378f0627_6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/>
              <a:t>說明QVR Center 可快速連線開啟個別 QVR Pro資源監控介面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959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0378f0627_6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40378f0627_6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說明QVR Center 可快速連線開啟個別 QVR Pro資源監控介面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21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02230bf5e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402230bf5e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小型零售店攝影機數量在 8 路以下。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中型零售店攝影</a:t>
            </a:r>
            <a:r>
              <a:rPr lang="en">
                <a:solidFill>
                  <a:schemeClr val="dk1"/>
                </a:solidFill>
              </a:rPr>
              <a:t>機數量在 8 ~ 20 路。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賣場攝影機數量在 20 路以上。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4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f8ff69470_0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g3f8ff69470_0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修改為多點門市 UI 示意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273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f8ff69470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3f8ff69470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19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f8ff69470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3f8ff69470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修改為live 與 playback 同時在一個畫面，避免因回放而看不到即時畫面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4004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f8ff69470_0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g3f8ff69470_0_9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修改為多點監控地圖示意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44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02230bf5e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402230bf5e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40378f0627_6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40378f0627_6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277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f8ff69470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g3f8ff69470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1517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02230bf5e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402230bf5e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3710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f8ff69470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g3f8ff69470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QVR Center 向下相容的比較。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666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f8ff69470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g3f8ff69470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842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f8ff69470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g3f8ff69470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25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02230bf5e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402230bf5e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034652c1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4034652c1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034652c1d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034652c1d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027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02230bf5e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402230bf5e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02230bf5e_0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402230bf5e_0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012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803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0378f0627_6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40378f0627_6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33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>
  <p:cSld name="1_標題投影片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subTitle" idx="1"/>
          </p:nvPr>
        </p:nvSpPr>
        <p:spPr>
          <a:xfrm>
            <a:off x="1500166" y="2571750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" name="Google Shape;103;p27">
            <a:extLst>
              <a:ext uri="{FF2B5EF4-FFF2-40B4-BE49-F238E27FC236}">
                <a16:creationId xmlns:a16="http://schemas.microsoft.com/office/drawing/2014/main" id="{D90CA614-2639-4519-93A3-672BC068F0B9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54" y="-1"/>
            <a:ext cx="9223859" cy="5197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>
  <p:cSld name="1_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4"/>
          <p:cNvSpPr txBox="1">
            <a:spLocks noGrp="1"/>
          </p:cNvSpPr>
          <p:nvPr>
            <p:ph type="body" idx="1"/>
          </p:nvPr>
        </p:nvSpPr>
        <p:spPr>
          <a:xfrm>
            <a:off x="428596" y="1017973"/>
            <a:ext cx="82869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2000" b="1" i="0" u="none" strike="noStrike" cap="none">
                <a:solidFill>
                  <a:srgbClr val="91640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5"/>
          <p:cNvSpPr txBox="1">
            <a:spLocks noGrp="1"/>
          </p:cNvSpPr>
          <p:nvPr>
            <p:ph type="title"/>
          </p:nvPr>
        </p:nvSpPr>
        <p:spPr>
          <a:xfrm>
            <a:off x="457201" y="910816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body" idx="1"/>
          </p:nvPr>
        </p:nvSpPr>
        <p:spPr>
          <a:xfrm>
            <a:off x="3575050" y="910817"/>
            <a:ext cx="5111700" cy="3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body" idx="2"/>
          </p:nvPr>
        </p:nvSpPr>
        <p:spPr>
          <a:xfrm>
            <a:off x="457201" y="1875230"/>
            <a:ext cx="3008400" cy="27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6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6"/>
          <p:cNvSpPr>
            <a:spLocks noGrp="1"/>
          </p:cNvSpPr>
          <p:nvPr>
            <p:ph type="pic" idx="2"/>
          </p:nvPr>
        </p:nvSpPr>
        <p:spPr>
          <a:xfrm>
            <a:off x="1792288" y="1125130"/>
            <a:ext cx="54864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>
  <p:cSld name="區段標題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6"/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ctrTitle"/>
          </p:nvPr>
        </p:nvSpPr>
        <p:spPr>
          <a:xfrm>
            <a:off x="685800" y="2196701"/>
            <a:ext cx="77724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subTitle" idx="1"/>
          </p:nvPr>
        </p:nvSpPr>
        <p:spPr>
          <a:xfrm>
            <a:off x="1371600" y="1768073"/>
            <a:ext cx="6400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body" idx="1"/>
          </p:nvPr>
        </p:nvSpPr>
        <p:spPr>
          <a:xfrm>
            <a:off x="457200" y="964395"/>
            <a:ext cx="8229600" cy="3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9" name="Google Shape;79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0" y="0"/>
            <a:ext cx="912832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3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4"/>
          <p:cNvPicPr preferRelativeResize="0"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" y="1"/>
            <a:ext cx="9128316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457200" y="910817"/>
            <a:ext cx="8229600" cy="3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45.png"/><Relationship Id="rId10" Type="http://schemas.openxmlformats.org/officeDocument/2006/relationships/image" Target="../media/image81.png"/><Relationship Id="rId4" Type="http://schemas.openxmlformats.org/officeDocument/2006/relationships/image" Target="../media/image77.svg"/><Relationship Id="rId9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4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45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image" Target="../media/image98.png"/><Relationship Id="rId21" Type="http://schemas.openxmlformats.org/officeDocument/2006/relationships/image" Target="../media/image116.sv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svg"/><Relationship Id="rId25" Type="http://schemas.openxmlformats.org/officeDocument/2006/relationships/image" Target="../media/image120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24" Type="http://schemas.openxmlformats.org/officeDocument/2006/relationships/image" Target="../media/image119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23" Type="http://schemas.openxmlformats.org/officeDocument/2006/relationships/image" Target="../media/image118.svg"/><Relationship Id="rId10" Type="http://schemas.openxmlformats.org/officeDocument/2006/relationships/image" Target="../media/image105.png"/><Relationship Id="rId19" Type="http://schemas.openxmlformats.org/officeDocument/2006/relationships/image" Target="../media/image114.sv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121.png"/><Relationship Id="rId21" Type="http://schemas.openxmlformats.org/officeDocument/2006/relationships/image" Target="../media/image139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23" Type="http://schemas.openxmlformats.org/officeDocument/2006/relationships/image" Target="../media/image141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Relationship Id="rId22" Type="http://schemas.openxmlformats.org/officeDocument/2006/relationships/image" Target="../media/image14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jpe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03;p27">
            <a:extLst>
              <a:ext uri="{FF2B5EF4-FFF2-40B4-BE49-F238E27FC236}">
                <a16:creationId xmlns:a16="http://schemas.microsoft.com/office/drawing/2014/main" id="{91F004BD-62B7-4490-B312-5B60C52CB17E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254" y="-1"/>
            <a:ext cx="9223859" cy="5197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4E568CB-C4B0-4BD9-B148-1534105EF3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370" y="1725215"/>
            <a:ext cx="3104185" cy="2998074"/>
          </a:xfrm>
          <a:prstGeom prst="rect">
            <a:avLst/>
          </a:prstGeom>
        </p:spPr>
      </p:pic>
      <p:pic>
        <p:nvPicPr>
          <p:cNvPr id="5" name="圖片 4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5E6855C5-6484-4356-82D9-03E99097FB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041656" y="1725214"/>
            <a:ext cx="3097440" cy="2998074"/>
          </a:xfrm>
          <a:prstGeom prst="rect">
            <a:avLst/>
          </a:prstGeom>
        </p:spPr>
      </p:pic>
      <p:pic>
        <p:nvPicPr>
          <p:cNvPr id="7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015E324-A358-47F8-93D2-149F6C31C5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6078329" y="1725214"/>
            <a:ext cx="3158435" cy="2998074"/>
          </a:xfrm>
          <a:prstGeom prst="rect">
            <a:avLst/>
          </a:prstGeom>
        </p:spPr>
      </p:pic>
      <p:pic>
        <p:nvPicPr>
          <p:cNvPr id="223" name="Google Shape;223;p3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56" y="1913367"/>
            <a:ext cx="2795660" cy="155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4" name="Google Shape;224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9727" y="1913366"/>
            <a:ext cx="2795660" cy="155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" name="Google Shape;225;p36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585" y="1908374"/>
            <a:ext cx="2795659" cy="155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6" name="Google Shape;226;p36"/>
          <p:cNvSpPr txBox="1"/>
          <p:nvPr/>
        </p:nvSpPr>
        <p:spPr>
          <a:xfrm>
            <a:off x="541351" y="1100760"/>
            <a:ext cx="79224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輕鬆維護攝影機連線資訊</a:t>
            </a:r>
            <a:endParaRPr sz="28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27" name="Google Shape;227;p36"/>
          <p:cNvSpPr txBox="1"/>
          <p:nvPr/>
        </p:nvSpPr>
        <p:spPr>
          <a:xfrm>
            <a:off x="159173" y="3927680"/>
            <a:ext cx="2738636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2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匯出</a:t>
            </a:r>
            <a:endParaRPr sz="25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28" name="Google Shape;228;p36"/>
          <p:cNvSpPr txBox="1"/>
          <p:nvPr/>
        </p:nvSpPr>
        <p:spPr>
          <a:xfrm>
            <a:off x="3191707" y="3927680"/>
            <a:ext cx="2697519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2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用Excel編輯維護</a:t>
            </a:r>
            <a:endParaRPr sz="25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29" name="Google Shape;229;p36"/>
          <p:cNvSpPr txBox="1"/>
          <p:nvPr/>
        </p:nvSpPr>
        <p:spPr>
          <a:xfrm>
            <a:off x="6353000" y="3927680"/>
            <a:ext cx="2508000" cy="680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2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再匯入</a:t>
            </a:r>
            <a:endParaRPr sz="25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1" name="Google Shape;213;p35">
            <a:extLst>
              <a:ext uri="{FF2B5EF4-FFF2-40B4-BE49-F238E27FC236}">
                <a16:creationId xmlns:a16="http://schemas.microsoft.com/office/drawing/2014/main" id="{A7A48864-126E-4AE9-BC03-199254446F78}"/>
              </a:ext>
            </a:extLst>
          </p:cNvPr>
          <p:cNvSpPr txBox="1">
            <a:spLocks/>
          </p:cNvSpPr>
          <p:nvPr/>
        </p:nvSpPr>
        <p:spPr>
          <a:xfrm>
            <a:off x="457200" y="109711"/>
            <a:ext cx="8143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連鎖商店中央管理解決方案</a:t>
            </a:r>
            <a:endParaRPr lang="en-US" altLang="zh-TW" sz="3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是否可做到中央監控管理？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0E305ED-D8FC-43C5-B365-6E5091C7B8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891" y="2514324"/>
            <a:ext cx="1199245" cy="119924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D5318D0-DDFC-4D77-8405-516A972D3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248" y="1603150"/>
            <a:ext cx="1199245" cy="119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32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5167" y="1586341"/>
            <a:ext cx="4431828" cy="313576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7"/>
          <p:cNvSpPr txBox="1">
            <a:spLocks noGrp="1"/>
          </p:cNvSpPr>
          <p:nvPr>
            <p:ph type="body" idx="1"/>
          </p:nvPr>
        </p:nvSpPr>
        <p:spPr>
          <a:xfrm>
            <a:off x="5113732" y="1964518"/>
            <a:ext cx="3651669" cy="18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Center 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不但支援 </a:t>
            </a: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</a:t>
            </a:r>
            <a:r>
              <a:rPr lang="en" sz="1500" b="1" dirty="0" err="1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Pro</a:t>
            </a:r>
            <a:r>
              <a:rPr lang="en" sz="1500" b="1" dirty="0" err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，更向下相容</a:t>
            </a:r>
            <a:r>
              <a:rPr lang="zh-TW" altLang="en-US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sz="1500" b="1" dirty="0" err="1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VioStor</a:t>
            </a: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NVR、Surveillance Station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，不需要因為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 err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導入</a:t>
            </a:r>
            <a:r>
              <a:rPr lang="zh-TW" altLang="en-US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Center</a:t>
            </a:r>
            <a:r>
              <a:rPr lang="zh-TW" altLang="en-US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1500" b="1" dirty="0" err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而必</a:t>
            </a:r>
            <a:endParaRPr lang="en" sz="15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須將既有的投資全部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替換掉。</a:t>
            </a:r>
            <a:endParaRPr sz="18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>
              <a:solidFill>
                <a:schemeClr val="lt1"/>
              </a:solidFill>
            </a:endParaRPr>
          </a:p>
        </p:txBody>
      </p:sp>
      <p:sp>
        <p:nvSpPr>
          <p:cNvPr id="238" name="Google Shape;238;p37"/>
          <p:cNvSpPr txBox="1"/>
          <p:nvPr/>
        </p:nvSpPr>
        <p:spPr>
          <a:xfrm>
            <a:off x="416851" y="1033100"/>
            <a:ext cx="80355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保障早期的投資</a:t>
            </a:r>
            <a:endParaRPr sz="28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3" name="Google Shape;213;p35">
            <a:extLst>
              <a:ext uri="{FF2B5EF4-FFF2-40B4-BE49-F238E27FC236}">
                <a16:creationId xmlns:a16="http://schemas.microsoft.com/office/drawing/2014/main" id="{FD5E0441-B90B-4DE0-A3B5-F673011D68FA}"/>
              </a:ext>
            </a:extLst>
          </p:cNvPr>
          <p:cNvSpPr txBox="1">
            <a:spLocks/>
          </p:cNvSpPr>
          <p:nvPr/>
        </p:nvSpPr>
        <p:spPr>
          <a:xfrm>
            <a:off x="457200" y="109711"/>
            <a:ext cx="8143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連鎖商店中央管理解決方案</a:t>
            </a:r>
            <a:endParaRPr lang="en-US" altLang="zh-TW" sz="3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是否可做到中央監控管理？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室內, 桌 的圖片&#10;&#10;描述是以非常高的可信度產生">
            <a:extLst>
              <a:ext uri="{FF2B5EF4-FFF2-40B4-BE49-F238E27FC236}">
                <a16:creationId xmlns:a16="http://schemas.microsoft.com/office/drawing/2014/main" id="{2C482A1C-92AD-434B-A5EB-FF2DD2BBD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208" y="2656566"/>
            <a:ext cx="2018515" cy="1828869"/>
          </a:xfrm>
          <a:prstGeom prst="rect">
            <a:avLst/>
          </a:prstGeom>
        </p:spPr>
      </p:pic>
      <p:pic>
        <p:nvPicPr>
          <p:cNvPr id="5" name="圖片 4" descr="一張含有 電子用品, 顯示, 監視器, 室內 的圖片&#10;&#10;描述是以非常高的可信度產生">
            <a:extLst>
              <a:ext uri="{FF2B5EF4-FFF2-40B4-BE49-F238E27FC236}">
                <a16:creationId xmlns:a16="http://schemas.microsoft.com/office/drawing/2014/main" id="{8DAE4722-E72F-47A3-A4F1-F094062354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82" y="1572501"/>
            <a:ext cx="4500235" cy="3672150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3D10F443-C784-4BA1-956D-9AA040EF8DCC}"/>
              </a:ext>
            </a:extLst>
          </p:cNvPr>
          <p:cNvGrpSpPr/>
          <p:nvPr/>
        </p:nvGrpSpPr>
        <p:grpSpPr>
          <a:xfrm>
            <a:off x="234932" y="1302800"/>
            <a:ext cx="890866" cy="890866"/>
            <a:chOff x="4805020" y="1228169"/>
            <a:chExt cx="669099" cy="669099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BBEFE2FF-ED29-4C93-AEE9-B883D860FBF9}"/>
                </a:ext>
              </a:extLst>
            </p:cNvPr>
            <p:cNvSpPr/>
            <p:nvPr/>
          </p:nvSpPr>
          <p:spPr>
            <a:xfrm>
              <a:off x="4805020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Google Shape;238;p31">
              <a:extLst>
                <a:ext uri="{FF2B5EF4-FFF2-40B4-BE49-F238E27FC236}">
                  <a16:creationId xmlns:a16="http://schemas.microsoft.com/office/drawing/2014/main" id="{861D8A9C-F471-4B34-BFE6-A65E63684EEC}"/>
                </a:ext>
              </a:extLst>
            </p:cNvPr>
            <p:cNvPicPr preferRelativeResize="0"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819363" y="1241594"/>
              <a:ext cx="638731" cy="63873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DAE4441-6C58-477C-9DC2-5FE54E737452}"/>
              </a:ext>
            </a:extLst>
          </p:cNvPr>
          <p:cNvGrpSpPr/>
          <p:nvPr/>
        </p:nvGrpSpPr>
        <p:grpSpPr>
          <a:xfrm>
            <a:off x="1512714" y="2483284"/>
            <a:ext cx="1244971" cy="311542"/>
            <a:chOff x="1549928" y="2477968"/>
            <a:chExt cx="1244971" cy="311542"/>
          </a:xfrm>
        </p:grpSpPr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3AE1BE09-1381-4490-9362-024A83103F4C}"/>
                </a:ext>
              </a:extLst>
            </p:cNvPr>
            <p:cNvSpPr/>
            <p:nvPr/>
          </p:nvSpPr>
          <p:spPr>
            <a:xfrm>
              <a:off x="1549928" y="2477968"/>
              <a:ext cx="1244971" cy="311542"/>
            </a:xfrm>
            <a:prstGeom prst="roundRect">
              <a:avLst/>
            </a:prstGeom>
            <a:solidFill>
              <a:schemeClr val="accent6">
                <a:lumMod val="75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8F5BA33-AA20-4275-9901-6359FD7DE2A6}"/>
                </a:ext>
              </a:extLst>
            </p:cNvPr>
            <p:cNvSpPr/>
            <p:nvPr/>
          </p:nvSpPr>
          <p:spPr>
            <a:xfrm>
              <a:off x="1774454" y="2501643"/>
              <a:ext cx="1020445" cy="236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zh-TW" altLang="en-US" sz="95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來自</a:t>
              </a:r>
              <a:r>
                <a:rPr lang="zh-TW" altLang="en-US" sz="950" b="1" dirty="0">
                  <a:solidFill>
                    <a:schemeClr val="bg1"/>
                  </a:solidFill>
                </a:rPr>
                <a:t> </a:t>
              </a:r>
              <a:r>
                <a:rPr lang="en-US" altLang="zh-TW" sz="950" b="1" dirty="0">
                  <a:solidFill>
                    <a:schemeClr val="bg1"/>
                  </a:solidFill>
                </a:rPr>
                <a:t>QVR Pro</a:t>
              </a:r>
            </a:p>
          </p:txBody>
        </p:sp>
        <p:pic>
          <p:nvPicPr>
            <p:cNvPr id="31" name="Google Shape;243;p37">
              <a:extLst>
                <a:ext uri="{FF2B5EF4-FFF2-40B4-BE49-F238E27FC236}">
                  <a16:creationId xmlns:a16="http://schemas.microsoft.com/office/drawing/2014/main" id="{C4C4B82E-0AC6-4AC5-9695-49E2F206B7E3}"/>
                </a:ext>
              </a:extLst>
            </p:cNvPr>
            <p:cNvPicPr preferRelativeResize="0"/>
            <p:nvPr/>
          </p:nvPicPr>
          <p:blipFill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7586" y="2503866"/>
              <a:ext cx="250864" cy="2508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650F8A43-7083-44A7-B230-C46A39A90B48}"/>
              </a:ext>
            </a:extLst>
          </p:cNvPr>
          <p:cNvGrpSpPr/>
          <p:nvPr/>
        </p:nvGrpSpPr>
        <p:grpSpPr>
          <a:xfrm>
            <a:off x="3000840" y="2449637"/>
            <a:ext cx="1400240" cy="384721"/>
            <a:chOff x="3032736" y="2449637"/>
            <a:chExt cx="1400240" cy="384721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52AF02CA-CA07-4E7C-ACB0-3E0360D4BE0C}"/>
                </a:ext>
              </a:extLst>
            </p:cNvPr>
            <p:cNvSpPr/>
            <p:nvPr/>
          </p:nvSpPr>
          <p:spPr>
            <a:xfrm>
              <a:off x="3032736" y="2483032"/>
              <a:ext cx="1366262" cy="311543"/>
            </a:xfrm>
            <a:prstGeom prst="roundRect">
              <a:avLst/>
            </a:prstGeom>
            <a:solidFill>
              <a:schemeClr val="accent6">
                <a:lumMod val="75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8216FFA-1CD6-4AB6-9816-2C6CB1CCBA79}"/>
                </a:ext>
              </a:extLst>
            </p:cNvPr>
            <p:cNvSpPr/>
            <p:nvPr/>
          </p:nvSpPr>
          <p:spPr>
            <a:xfrm>
              <a:off x="3263703" y="2449637"/>
              <a:ext cx="1169273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95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來自</a:t>
              </a:r>
              <a:r>
                <a:rPr lang="zh-TW" altLang="en-US" sz="950" b="1" dirty="0">
                  <a:solidFill>
                    <a:schemeClr val="bg1"/>
                  </a:solidFill>
                </a:rPr>
                <a:t> </a:t>
              </a:r>
              <a:r>
                <a:rPr lang="en-US" altLang="zh-TW" sz="950" b="1" dirty="0">
                  <a:solidFill>
                    <a:schemeClr val="bg1"/>
                  </a:solidFill>
                </a:rPr>
                <a:t>Surveillance </a:t>
              </a:r>
            </a:p>
            <a:p>
              <a:pPr lvl="0" algn="ctr"/>
              <a:r>
                <a:rPr lang="en-US" altLang="zh-TW" sz="950" b="1" dirty="0">
                  <a:solidFill>
                    <a:schemeClr val="bg1"/>
                  </a:solidFill>
                </a:rPr>
                <a:t>Station</a:t>
              </a:r>
            </a:p>
          </p:txBody>
        </p:sp>
        <p:pic>
          <p:nvPicPr>
            <p:cNvPr id="35" name="Google Shape;241;p37">
              <a:extLst>
                <a:ext uri="{FF2B5EF4-FFF2-40B4-BE49-F238E27FC236}">
                  <a16:creationId xmlns:a16="http://schemas.microsoft.com/office/drawing/2014/main" id="{9A0B7630-44CB-4904-89EA-30CBB50FA8CA}"/>
                </a:ext>
              </a:extLst>
            </p:cNvPr>
            <p:cNvPicPr preferRelativeResize="0"/>
            <p:nvPr/>
          </p:nvPicPr>
          <p:blipFill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9841" y="2507260"/>
              <a:ext cx="250864" cy="2508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77CE5D56-713A-40FA-A3EF-45D36857CEBD}"/>
              </a:ext>
            </a:extLst>
          </p:cNvPr>
          <p:cNvSpPr/>
          <p:nvPr/>
        </p:nvSpPr>
        <p:spPr>
          <a:xfrm>
            <a:off x="1466942" y="3407109"/>
            <a:ext cx="1366262" cy="311543"/>
          </a:xfrm>
          <a:prstGeom prst="roundRect">
            <a:avLst/>
          </a:prstGeom>
          <a:solidFill>
            <a:schemeClr val="accent6">
              <a:lumMod val="7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833C87F-6B7E-4D7D-BE0E-5B204F9114D1}"/>
              </a:ext>
            </a:extLst>
          </p:cNvPr>
          <p:cNvSpPr/>
          <p:nvPr/>
        </p:nvSpPr>
        <p:spPr>
          <a:xfrm>
            <a:off x="1697909" y="3373714"/>
            <a:ext cx="116927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9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來自</a:t>
            </a:r>
            <a:r>
              <a:rPr lang="zh-TW" altLang="en-US" sz="950" b="1" dirty="0">
                <a:solidFill>
                  <a:schemeClr val="bg1"/>
                </a:solidFill>
              </a:rPr>
              <a:t> </a:t>
            </a:r>
            <a:r>
              <a:rPr lang="en-US" altLang="zh-TW" sz="950" b="1" dirty="0">
                <a:solidFill>
                  <a:schemeClr val="bg1"/>
                </a:solidFill>
              </a:rPr>
              <a:t>Surveillance </a:t>
            </a:r>
          </a:p>
          <a:p>
            <a:pPr lvl="0" algn="ctr"/>
            <a:r>
              <a:rPr lang="en-US" altLang="zh-TW" sz="950" b="1" dirty="0">
                <a:solidFill>
                  <a:schemeClr val="bg1"/>
                </a:solidFill>
              </a:rPr>
              <a:t>Station</a:t>
            </a:r>
          </a:p>
        </p:txBody>
      </p:sp>
      <p:pic>
        <p:nvPicPr>
          <p:cNvPr id="38" name="Google Shape;241;p37">
            <a:extLst>
              <a:ext uri="{FF2B5EF4-FFF2-40B4-BE49-F238E27FC236}">
                <a16:creationId xmlns:a16="http://schemas.microsoft.com/office/drawing/2014/main" id="{B63AB0FB-B4E7-4BAA-87B6-41D0083EFC64}"/>
              </a:ext>
            </a:extLst>
          </p:cNvPr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047" y="3431337"/>
            <a:ext cx="250864" cy="250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 descr="一張含有 物件 的圖片&#10;&#10;描述是以高可信度產生">
            <a:extLst>
              <a:ext uri="{FF2B5EF4-FFF2-40B4-BE49-F238E27FC236}">
                <a16:creationId xmlns:a16="http://schemas.microsoft.com/office/drawing/2014/main" id="{0839D7AC-8DA6-4D83-885A-60EEA4FA7F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230" y="3407109"/>
            <a:ext cx="875933" cy="1133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049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3948" y="1777672"/>
            <a:ext cx="3846268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>
            <a:spLocks noGrp="1"/>
          </p:cNvSpPr>
          <p:nvPr>
            <p:ph type="body" idx="1"/>
          </p:nvPr>
        </p:nvSpPr>
        <p:spPr>
          <a:xfrm>
            <a:off x="5432530" y="2169321"/>
            <a:ext cx="3089700" cy="18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總部透過中央監控掌控所有連鎖商店的系統正常運作。</a:t>
            </a:r>
            <a:endParaRPr sz="15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Center 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紀錄所有系統資訊，輕鬆迅速了解所有錄影主機運作狀態。</a:t>
            </a:r>
            <a:endParaRPr sz="18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>
              <a:solidFill>
                <a:schemeClr val="lt1"/>
              </a:solidFill>
            </a:endParaRPr>
          </a:p>
        </p:txBody>
      </p:sp>
      <p:sp>
        <p:nvSpPr>
          <p:cNvPr id="253" name="Google Shape;253;p38"/>
          <p:cNvSpPr txBox="1"/>
          <p:nvPr/>
        </p:nvSpPr>
        <p:spPr>
          <a:xfrm>
            <a:off x="-223784" y="1126272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輕鬆查詢所有主機紀錄</a:t>
            </a:r>
            <a:endParaRPr sz="28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54" name="Google Shape;254;p38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96" y="1883430"/>
            <a:ext cx="4798451" cy="250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213;p35">
            <a:extLst>
              <a:ext uri="{FF2B5EF4-FFF2-40B4-BE49-F238E27FC236}">
                <a16:creationId xmlns:a16="http://schemas.microsoft.com/office/drawing/2014/main" id="{18492932-CFFE-4F2B-9A72-09DD799D9009}"/>
              </a:ext>
            </a:extLst>
          </p:cNvPr>
          <p:cNvSpPr txBox="1">
            <a:spLocks/>
          </p:cNvSpPr>
          <p:nvPr/>
        </p:nvSpPr>
        <p:spPr>
          <a:xfrm>
            <a:off x="457200" y="109711"/>
            <a:ext cx="8143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連鎖商店中央管理解決方案</a:t>
            </a:r>
            <a:endParaRPr lang="en-US" altLang="zh-TW" sz="3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是否可做到中央監控管理？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Google Shape;112;p28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6C1E64A2-9DEC-4544-9844-174A8FE86B0A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7680" y="3447672"/>
            <a:ext cx="1310561" cy="81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一張含有 綠色, 配對 的圖片&#10;&#10;描述是以非常高的可信度產生">
            <a:extLst>
              <a:ext uri="{FF2B5EF4-FFF2-40B4-BE49-F238E27FC236}">
                <a16:creationId xmlns:a16="http://schemas.microsoft.com/office/drawing/2014/main" id="{3C52FE0B-AFE3-4271-A288-AFAF78FF7D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162" y="3483366"/>
            <a:ext cx="1146165" cy="142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74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4168" y="1715569"/>
            <a:ext cx="4054032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9"/>
          <p:cNvSpPr txBox="1">
            <a:spLocks noGrp="1"/>
          </p:cNvSpPr>
          <p:nvPr>
            <p:ph type="body" idx="1"/>
          </p:nvPr>
        </p:nvSpPr>
        <p:spPr>
          <a:xfrm>
            <a:off x="5445332" y="2061561"/>
            <a:ext cx="3089700" cy="18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Center 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擁有獨立的權限系統，可設定獨立的帳號密碼，方便把關各台 </a:t>
            </a: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Pro 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的存取設定。即使在具備多管理階層的零售商環境下，仍可滿足複雜的設定需求。</a:t>
            </a:r>
            <a:endParaRPr sz="15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>
              <a:solidFill>
                <a:schemeClr val="lt1"/>
              </a:solidFill>
            </a:endParaRPr>
          </a:p>
        </p:txBody>
      </p:sp>
      <p:sp>
        <p:nvSpPr>
          <p:cNvPr id="262" name="Google Shape;262;p39"/>
          <p:cNvSpPr txBox="1"/>
          <p:nvPr/>
        </p:nvSpPr>
        <p:spPr>
          <a:xfrm>
            <a:off x="37214" y="1113850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中央權限控管</a:t>
            </a:r>
            <a:endParaRPr sz="28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63" name="Google Shape;263;p39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73" y="1726453"/>
            <a:ext cx="3957188" cy="190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4" name="Google Shape;264;p39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692" y="2623203"/>
            <a:ext cx="4009710" cy="2016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213;p35">
            <a:extLst>
              <a:ext uri="{FF2B5EF4-FFF2-40B4-BE49-F238E27FC236}">
                <a16:creationId xmlns:a16="http://schemas.microsoft.com/office/drawing/2014/main" id="{6D44313C-8710-40FB-81BF-5B716FBB4349}"/>
              </a:ext>
            </a:extLst>
          </p:cNvPr>
          <p:cNvSpPr txBox="1">
            <a:spLocks/>
          </p:cNvSpPr>
          <p:nvPr/>
        </p:nvSpPr>
        <p:spPr>
          <a:xfrm>
            <a:off x="457200" y="109711"/>
            <a:ext cx="8143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連鎖商店中央管理解決方案</a:t>
            </a:r>
            <a:endParaRPr lang="en-US" altLang="zh-TW" sz="3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是否可做到中央監控管理？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3705D7F-2D44-490B-A8B4-473F571330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099" y="3497909"/>
            <a:ext cx="2255542" cy="1475087"/>
          </a:xfrm>
          <a:prstGeom prst="rect">
            <a:avLst/>
          </a:prstGeom>
        </p:spPr>
      </p:pic>
      <p:pic>
        <p:nvPicPr>
          <p:cNvPr id="9" name="圖片 8" descr="一張含有 室內, 坐 的圖片&#10;&#10;描述是以高可信度產生">
            <a:extLst>
              <a:ext uri="{FF2B5EF4-FFF2-40B4-BE49-F238E27FC236}">
                <a16:creationId xmlns:a16="http://schemas.microsoft.com/office/drawing/2014/main" id="{A3C32B4D-9940-461B-A02C-A4A9AA6D1E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184" y="3606428"/>
            <a:ext cx="1039589" cy="13665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51CB64C-4A72-407A-8CBF-F6133E6E1EE2}"/>
              </a:ext>
            </a:extLst>
          </p:cNvPr>
          <p:cNvSpPr/>
          <p:nvPr/>
        </p:nvSpPr>
        <p:spPr>
          <a:xfrm>
            <a:off x="1516931" y="3045758"/>
            <a:ext cx="3335233" cy="403412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57180E3-4B70-479D-952B-F6F42E8E8A59}"/>
              </a:ext>
            </a:extLst>
          </p:cNvPr>
          <p:cNvSpPr/>
          <p:nvPr/>
        </p:nvSpPr>
        <p:spPr>
          <a:xfrm>
            <a:off x="316505" y="3448237"/>
            <a:ext cx="4989430" cy="372653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429" h="592622">
                <a:moveTo>
                  <a:pt x="1210235" y="952"/>
                </a:moveTo>
                <a:lnTo>
                  <a:pt x="4551296" y="0"/>
                </a:lnTo>
                <a:lnTo>
                  <a:pt x="4989429" y="592622"/>
                </a:lnTo>
                <a:lnTo>
                  <a:pt x="0" y="592622"/>
                </a:lnTo>
                <a:lnTo>
                  <a:pt x="1210235" y="952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  <a:alpha val="37000"/>
                </a:schemeClr>
              </a:gs>
              <a:gs pos="50000">
                <a:schemeClr val="accent1">
                  <a:tint val="44500"/>
                  <a:satMod val="160000"/>
                  <a:alpha val="69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1" name="Google Shape;264;p39">
            <a:extLst>
              <a:ext uri="{FF2B5EF4-FFF2-40B4-BE49-F238E27FC236}">
                <a16:creationId xmlns:a16="http://schemas.microsoft.com/office/drawing/2014/main" id="{6B9A451A-5F08-441E-988D-EE0D5F60AB30}"/>
              </a:ext>
            </a:extLst>
          </p:cNvPr>
          <p:cNvPicPr preferRelativeResize="0"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87" y="3749771"/>
            <a:ext cx="4989430" cy="612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342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4934" y="1696575"/>
            <a:ext cx="4089065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0"/>
          <p:cNvSpPr txBox="1">
            <a:spLocks noGrp="1"/>
          </p:cNvSpPr>
          <p:nvPr>
            <p:ph type="body" idx="1"/>
          </p:nvPr>
        </p:nvSpPr>
        <p:spPr>
          <a:xfrm>
            <a:off x="5559932" y="2040377"/>
            <a:ext cx="3089700" cy="18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Center 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備份/還原，防止</a:t>
            </a: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Center 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損毀，並在最短的時間恢復 </a:t>
            </a: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Center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環境，讓系統重新運行。</a:t>
            </a:r>
            <a:endParaRPr sz="15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2" name="Google Shape;272;p40"/>
          <p:cNvSpPr txBox="1"/>
          <p:nvPr/>
        </p:nvSpPr>
        <p:spPr>
          <a:xfrm>
            <a:off x="0" y="1130595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系統復原</a:t>
            </a:r>
            <a:endParaRPr sz="28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73" name="Google Shape;273;p4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05" y="1793676"/>
            <a:ext cx="4831323" cy="2528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213;p35">
            <a:extLst>
              <a:ext uri="{FF2B5EF4-FFF2-40B4-BE49-F238E27FC236}">
                <a16:creationId xmlns:a16="http://schemas.microsoft.com/office/drawing/2014/main" id="{9D537473-AD18-4891-8BF3-A6E0319D7015}"/>
              </a:ext>
            </a:extLst>
          </p:cNvPr>
          <p:cNvSpPr txBox="1">
            <a:spLocks/>
          </p:cNvSpPr>
          <p:nvPr/>
        </p:nvSpPr>
        <p:spPr>
          <a:xfrm>
            <a:off x="457200" y="109711"/>
            <a:ext cx="8143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連鎖商店中央管理解決方案</a:t>
            </a:r>
            <a:endParaRPr lang="en-US" altLang="zh-TW" sz="3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是否可做到中央監控管理？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31613686-D217-4B71-BA57-1AE65C3E7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148" y="3208829"/>
            <a:ext cx="1385899" cy="1385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D8CF2A3-8E62-46FE-84EB-0938218A3B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288" y="3287580"/>
            <a:ext cx="2046654" cy="17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51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>
            <a:extLst>
              <a:ext uri="{FF2B5EF4-FFF2-40B4-BE49-F238E27FC236}">
                <a16:creationId xmlns:a16="http://schemas.microsoft.com/office/drawing/2014/main" id="{23D28120-9E8F-4B12-A221-CFE15367EF8D}"/>
              </a:ext>
            </a:extLst>
          </p:cNvPr>
          <p:cNvSpPr/>
          <p:nvPr/>
        </p:nvSpPr>
        <p:spPr>
          <a:xfrm>
            <a:off x="552894" y="1147487"/>
            <a:ext cx="3909342" cy="3909342"/>
          </a:xfrm>
          <a:prstGeom prst="ellipse">
            <a:avLst/>
          </a:prstGeom>
          <a:solidFill>
            <a:schemeClr val="accent6">
              <a:alpha val="88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1F094D51-A746-471B-BA5A-2BE53690C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040" y="1212112"/>
            <a:ext cx="3758096" cy="3758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8" name="Google Shape;278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6274" y="1797387"/>
            <a:ext cx="3959276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1"/>
          <p:cNvSpPr txBox="1"/>
          <p:nvPr/>
        </p:nvSpPr>
        <p:spPr>
          <a:xfrm>
            <a:off x="3551509" y="1147487"/>
            <a:ext cx="4830074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lt1"/>
                </a:solidFill>
              </a:rPr>
              <a:t>QVR Center </a:t>
            </a:r>
            <a:r>
              <a:rPr lang="en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的彈性授權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0" name="Google Shape;280;p41"/>
          <p:cNvSpPr txBox="1">
            <a:spLocks noGrp="1"/>
          </p:cNvSpPr>
          <p:nvPr>
            <p:ph type="body" idx="1"/>
          </p:nvPr>
        </p:nvSpPr>
        <p:spPr>
          <a:xfrm>
            <a:off x="5075182" y="2178510"/>
            <a:ext cx="3275100" cy="20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Center 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支援免費連線至 </a:t>
            </a: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Surveillance Station、VioStor NVR 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以及2 台無安裝授權的 </a:t>
            </a: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Pro。</a:t>
            </a:r>
            <a:endParaRPr sz="1500" b="1" dirty="0">
              <a:solidFill>
                <a:schemeClr val="lt1"/>
              </a:solidFill>
              <a:latin typeface="+mj-lt"/>
              <a:ea typeface="微軟正黑體" panose="020B0604030504040204" pitchFamily="34" charset="-12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連線至第三台開始的 </a:t>
            </a: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Pro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，均需安裝 </a:t>
            </a: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Pro Gold 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 </a:t>
            </a:r>
            <a:r>
              <a:rPr lang="en" sz="15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Pro</a:t>
            </a:r>
            <a:r>
              <a:rPr lang="en" sz="15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sz="15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2" name="Google Shape;282;p41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662" y="1501678"/>
            <a:ext cx="562284" cy="5622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3" name="Google Shape;283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502" y="4137401"/>
            <a:ext cx="554358" cy="554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5" name="Google Shape;285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20855" y="2783103"/>
            <a:ext cx="611849" cy="6118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7" name="Google Shape;287;p41"/>
          <p:cNvSpPr txBox="1"/>
          <p:nvPr/>
        </p:nvSpPr>
        <p:spPr>
          <a:xfrm>
            <a:off x="812314" y="1797387"/>
            <a:ext cx="1537611" cy="54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300" b="1" dirty="0">
                <a:solidFill>
                  <a:schemeClr val="lt1"/>
                </a:solidFill>
              </a:rPr>
              <a:t>Surveillance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300" b="1" dirty="0">
                <a:solidFill>
                  <a:schemeClr val="lt1"/>
                </a:solidFill>
              </a:rPr>
              <a:t>Station</a:t>
            </a:r>
            <a:endParaRPr sz="13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1"/>
          <p:cNvSpPr txBox="1"/>
          <p:nvPr/>
        </p:nvSpPr>
        <p:spPr>
          <a:xfrm>
            <a:off x="3024299" y="2239461"/>
            <a:ext cx="1234354" cy="34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300" b="1" dirty="0">
                <a:solidFill>
                  <a:schemeClr val="tx1"/>
                </a:solidFill>
              </a:rPr>
              <a:t>VioStor NVR</a:t>
            </a:r>
            <a:endParaRPr sz="1300" b="1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89" name="Google Shape;289;p41"/>
          <p:cNvSpPr txBox="1"/>
          <p:nvPr/>
        </p:nvSpPr>
        <p:spPr>
          <a:xfrm>
            <a:off x="2819038" y="3768902"/>
            <a:ext cx="1142061" cy="1003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300" b="1" dirty="0">
                <a:solidFill>
                  <a:schemeClr val="lt1"/>
                </a:solidFill>
              </a:rPr>
              <a:t>QVR Pro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020" b="1" dirty="0">
                <a:solidFill>
                  <a:schemeClr val="lt1"/>
                </a:solidFill>
              </a:rPr>
              <a:t>(</a:t>
            </a:r>
            <a:r>
              <a:rPr lang="zh-TW" altLang="en-US" sz="102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至多</a:t>
            </a:r>
            <a:r>
              <a:rPr lang="en" sz="1020" b="1" dirty="0">
                <a:solidFill>
                  <a:schemeClr val="lt1"/>
                </a:solidFill>
              </a:rPr>
              <a:t>2</a:t>
            </a:r>
            <a:r>
              <a:rPr lang="zh-TW" altLang="en-US" sz="102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</a:t>
            </a:r>
            <a:r>
              <a:rPr lang="zh-TW" altLang="en-US" sz="1020" b="1" dirty="0">
                <a:solidFill>
                  <a:schemeClr val="lt1"/>
                </a:solidFill>
              </a:rPr>
              <a:t> </a:t>
            </a:r>
            <a:r>
              <a:rPr lang="en" sz="1020" b="1" dirty="0">
                <a:solidFill>
                  <a:schemeClr val="lt1"/>
                </a:solidFill>
              </a:rPr>
              <a:t>: </a:t>
            </a:r>
            <a:r>
              <a:rPr lang="zh-TW" altLang="en-US" sz="102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未安裝任何授權</a:t>
            </a:r>
            <a:r>
              <a:rPr lang="en" sz="1020" b="1" dirty="0">
                <a:solidFill>
                  <a:schemeClr val="lt1"/>
                </a:solidFill>
              </a:rPr>
              <a:t>)</a:t>
            </a:r>
            <a:endParaRPr sz="102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41"/>
          <p:cNvSpPr txBox="1"/>
          <p:nvPr/>
        </p:nvSpPr>
        <p:spPr>
          <a:xfrm>
            <a:off x="706575" y="3472256"/>
            <a:ext cx="1155844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300" b="1" dirty="0">
                <a:solidFill>
                  <a:schemeClr val="lt1"/>
                </a:solidFill>
              </a:rPr>
              <a:t>QVR Pro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020" b="1" dirty="0">
                <a:solidFill>
                  <a:schemeClr val="lt1"/>
                </a:solidFill>
              </a:rPr>
              <a:t> (</a:t>
            </a:r>
            <a:r>
              <a:rPr lang="zh-TW" altLang="en-US" sz="102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" sz="1020" b="1" dirty="0">
                <a:solidFill>
                  <a:schemeClr val="lt1"/>
                </a:solidFill>
              </a:rPr>
              <a:t>QVR Pro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020" b="1" dirty="0">
                <a:solidFill>
                  <a:schemeClr val="lt1"/>
                </a:solidFill>
              </a:rPr>
              <a:t>Gold</a:t>
            </a:r>
            <a:r>
              <a:rPr lang="zh-TW" altLang="en-US" sz="1020" b="1" dirty="0">
                <a:solidFill>
                  <a:schemeClr val="lt1"/>
                </a:solidFill>
              </a:rPr>
              <a:t> </a:t>
            </a:r>
            <a:r>
              <a:rPr lang="zh-TW" altLang="en-US" sz="102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授權</a:t>
            </a:r>
            <a:r>
              <a:rPr lang="en" sz="1020" b="1" dirty="0">
                <a:solidFill>
                  <a:schemeClr val="lt1"/>
                </a:solidFill>
              </a:rPr>
              <a:t>)</a:t>
            </a:r>
            <a:endParaRPr sz="102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13;p35">
            <a:extLst>
              <a:ext uri="{FF2B5EF4-FFF2-40B4-BE49-F238E27FC236}">
                <a16:creationId xmlns:a16="http://schemas.microsoft.com/office/drawing/2014/main" id="{D6AD8A17-0046-458B-8E31-D6FDBA00CA6E}"/>
              </a:ext>
            </a:extLst>
          </p:cNvPr>
          <p:cNvSpPr txBox="1">
            <a:spLocks/>
          </p:cNvSpPr>
          <p:nvPr/>
        </p:nvSpPr>
        <p:spPr>
          <a:xfrm>
            <a:off x="457200" y="109711"/>
            <a:ext cx="8143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連鎖零售店解決方案</a:t>
            </a:r>
            <a:endParaRPr lang="en-US" altLang="zh-TW" sz="3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是否可做到中央監控管理？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6" name="Google Shape;286;p41"/>
          <p:cNvSpPr txBox="1"/>
          <p:nvPr/>
        </p:nvSpPr>
        <p:spPr>
          <a:xfrm>
            <a:off x="1896226" y="3129355"/>
            <a:ext cx="1582500" cy="28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500" b="1" dirty="0">
                <a:solidFill>
                  <a:schemeClr val="lt1"/>
                </a:solidFill>
              </a:rPr>
              <a:t>QVR Center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1"/>
          <p:cNvSpPr txBox="1"/>
          <p:nvPr/>
        </p:nvSpPr>
        <p:spPr>
          <a:xfrm>
            <a:off x="1977950" y="3360572"/>
            <a:ext cx="1135523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zh-TW" altLang="en-US" sz="1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可納管</a:t>
            </a:r>
            <a:r>
              <a:rPr lang="en" sz="1200" b="1" dirty="0">
                <a:solidFill>
                  <a:schemeClr val="lt1"/>
                </a:solidFill>
              </a:rPr>
              <a:t>128</a:t>
            </a:r>
            <a:r>
              <a:rPr lang="zh-TW" altLang="en-US" sz="1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</a:t>
            </a:r>
            <a:endParaRPr sz="12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21" name="Google Shape;238;p31">
            <a:extLst>
              <a:ext uri="{FF2B5EF4-FFF2-40B4-BE49-F238E27FC236}">
                <a16:creationId xmlns:a16="http://schemas.microsoft.com/office/drawing/2014/main" id="{834F026B-ED4C-4950-8B65-EFB5EF0A2075}"/>
              </a:ext>
            </a:extLst>
          </p:cNvPr>
          <p:cNvPicPr preferRelativeResize="0"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51785" y="2505763"/>
            <a:ext cx="718482" cy="7184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oogle Shape;283;p41">
            <a:extLst>
              <a:ext uri="{FF2B5EF4-FFF2-40B4-BE49-F238E27FC236}">
                <a16:creationId xmlns:a16="http://schemas.microsoft.com/office/drawing/2014/main" id="{99827EE2-6A13-4360-B552-07F36B60953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8369" y="2787523"/>
            <a:ext cx="554358" cy="554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4" name="Google Shape;294;p41"/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75" y="2686176"/>
            <a:ext cx="296775" cy="3106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8277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715BB6C-FCF2-454F-A8B0-7EFAC8CCF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50" y="937"/>
            <a:ext cx="9151450" cy="5156533"/>
          </a:xfrm>
          <a:prstGeom prst="rect">
            <a:avLst/>
          </a:prstGeom>
        </p:spPr>
      </p:pic>
      <p:sp>
        <p:nvSpPr>
          <p:cNvPr id="299" name="Google Shape;299;p42"/>
          <p:cNvSpPr txBox="1"/>
          <p:nvPr/>
        </p:nvSpPr>
        <p:spPr>
          <a:xfrm>
            <a:off x="6195491" y="1085456"/>
            <a:ext cx="2812682" cy="29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2200" b="1" dirty="0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最多支援至 8 螢幕的影像牆功能，方便在總部架設各分店的即時監看中心。</a:t>
            </a:r>
            <a:endParaRPr sz="2200" b="1" i="0" u="none" strike="noStrike" cap="none" dirty="0">
              <a:solidFill>
                <a:schemeClr val="bg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1" name="Google Shape;213;p35">
            <a:extLst>
              <a:ext uri="{FF2B5EF4-FFF2-40B4-BE49-F238E27FC236}">
                <a16:creationId xmlns:a16="http://schemas.microsoft.com/office/drawing/2014/main" id="{E95AB0F0-6C82-4318-BE70-A754845E7B29}"/>
              </a:ext>
            </a:extLst>
          </p:cNvPr>
          <p:cNvSpPr txBox="1">
            <a:spLocks/>
          </p:cNvSpPr>
          <p:nvPr/>
        </p:nvSpPr>
        <p:spPr>
          <a:xfrm>
            <a:off x="495620" y="117395"/>
            <a:ext cx="8143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2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連鎖零售店解決方案</a:t>
            </a:r>
            <a:endParaRPr lang="en-US" altLang="zh-TW" sz="32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QNAP</a:t>
            </a:r>
            <a:r>
              <a:rPr lang="zh-TW" altLang="en-US" sz="2000" dirty="0">
                <a:solidFill>
                  <a:schemeClr val="bg2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是否可做到中央建置與管理？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20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D0974553-DDA2-490F-8767-F9790BD91429}"/>
              </a:ext>
            </a:extLst>
          </p:cNvPr>
          <p:cNvSpPr/>
          <p:nvPr/>
        </p:nvSpPr>
        <p:spPr>
          <a:xfrm>
            <a:off x="3349556" y="4123095"/>
            <a:ext cx="336324" cy="3363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dirty="0">
                <a:solidFill>
                  <a:schemeClr val="bg1"/>
                </a:solidFill>
              </a:rPr>
              <a:t>1</a:t>
            </a:r>
            <a:endParaRPr lang="zh-TW" altLang="en-US" sz="2200" b="1" dirty="0">
              <a:solidFill>
                <a:schemeClr val="bg1"/>
              </a:solidFill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18B963B7-34A6-4DCD-A306-428B5999E003}"/>
              </a:ext>
            </a:extLst>
          </p:cNvPr>
          <p:cNvSpPr/>
          <p:nvPr/>
        </p:nvSpPr>
        <p:spPr>
          <a:xfrm>
            <a:off x="1307861" y="4114688"/>
            <a:ext cx="336324" cy="3363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dirty="0">
                <a:solidFill>
                  <a:schemeClr val="bg1"/>
                </a:solidFill>
              </a:rPr>
              <a:t>2</a:t>
            </a:r>
            <a:endParaRPr lang="zh-TW" altLang="en-US" sz="2200" b="1" dirty="0">
              <a:solidFill>
                <a:schemeClr val="bg1"/>
              </a:solidFill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B95ED745-2F09-4801-BFE7-7610B7C6FFCA}"/>
              </a:ext>
            </a:extLst>
          </p:cNvPr>
          <p:cNvSpPr/>
          <p:nvPr/>
        </p:nvSpPr>
        <p:spPr>
          <a:xfrm>
            <a:off x="2267598" y="1688679"/>
            <a:ext cx="336324" cy="3363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dirty="0">
                <a:solidFill>
                  <a:schemeClr val="bg1"/>
                </a:solidFill>
              </a:rPr>
              <a:t>4</a:t>
            </a:r>
            <a:endParaRPr lang="zh-TW" altLang="en-US" sz="2200" b="1" dirty="0">
              <a:solidFill>
                <a:schemeClr val="bg1"/>
              </a:solidFill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5A550979-30DF-4AEA-83AD-2AFA3F2D6418}"/>
              </a:ext>
            </a:extLst>
          </p:cNvPr>
          <p:cNvSpPr/>
          <p:nvPr/>
        </p:nvSpPr>
        <p:spPr>
          <a:xfrm>
            <a:off x="244174" y="1688679"/>
            <a:ext cx="336324" cy="3363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dirty="0">
                <a:solidFill>
                  <a:schemeClr val="bg1"/>
                </a:solidFill>
              </a:rPr>
              <a:t>3</a:t>
            </a:r>
            <a:endParaRPr lang="zh-TW" altLang="en-US" sz="2200" b="1" dirty="0">
              <a:solidFill>
                <a:schemeClr val="bg1"/>
              </a:solidFill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C07C3093-B5C0-40FC-B727-46F537265A70}"/>
              </a:ext>
            </a:extLst>
          </p:cNvPr>
          <p:cNvSpPr/>
          <p:nvPr/>
        </p:nvSpPr>
        <p:spPr>
          <a:xfrm>
            <a:off x="4286793" y="1688680"/>
            <a:ext cx="336324" cy="3363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dirty="0">
                <a:solidFill>
                  <a:schemeClr val="bg1"/>
                </a:solidFill>
              </a:rPr>
              <a:t>5</a:t>
            </a:r>
            <a:endParaRPr lang="zh-TW" altLang="en-US" sz="2200" b="1" dirty="0">
              <a:solidFill>
                <a:schemeClr val="bg1"/>
              </a:solidFill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7D7BCB40-DF89-4852-98FD-75568A73ED66}"/>
              </a:ext>
            </a:extLst>
          </p:cNvPr>
          <p:cNvSpPr/>
          <p:nvPr/>
        </p:nvSpPr>
        <p:spPr>
          <a:xfrm>
            <a:off x="2267598" y="2914167"/>
            <a:ext cx="336324" cy="3363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dirty="0">
                <a:solidFill>
                  <a:schemeClr val="bg1"/>
                </a:solidFill>
              </a:rPr>
              <a:t>7</a:t>
            </a:r>
            <a:endParaRPr lang="zh-TW" altLang="en-US" sz="2200" b="1" dirty="0">
              <a:solidFill>
                <a:schemeClr val="bg1"/>
              </a:solidFill>
            </a:endParaRPr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D47E80D5-A6C4-4251-AC23-1E63ED9938D5}"/>
              </a:ext>
            </a:extLst>
          </p:cNvPr>
          <p:cNvSpPr/>
          <p:nvPr/>
        </p:nvSpPr>
        <p:spPr>
          <a:xfrm>
            <a:off x="244174" y="2914167"/>
            <a:ext cx="336324" cy="3363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dirty="0">
                <a:solidFill>
                  <a:schemeClr val="bg1"/>
                </a:solidFill>
              </a:rPr>
              <a:t>6</a:t>
            </a:r>
            <a:endParaRPr lang="zh-TW" altLang="en-US" sz="2200" b="1" dirty="0">
              <a:solidFill>
                <a:schemeClr val="bg1"/>
              </a:solidFill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3790A160-A433-4117-B0EE-474C131D4AD5}"/>
              </a:ext>
            </a:extLst>
          </p:cNvPr>
          <p:cNvSpPr/>
          <p:nvPr/>
        </p:nvSpPr>
        <p:spPr>
          <a:xfrm>
            <a:off x="4286793" y="2914168"/>
            <a:ext cx="336324" cy="3363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dirty="0">
                <a:solidFill>
                  <a:schemeClr val="bg1"/>
                </a:solidFill>
              </a:rPr>
              <a:t>8</a:t>
            </a:r>
            <a:endParaRPr lang="zh-TW" altLang="en-US" sz="2200" b="1" dirty="0">
              <a:solidFill>
                <a:schemeClr val="bg1"/>
              </a:solidFill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291631D-4A94-49DE-A577-82334A1992D1}"/>
              </a:ext>
            </a:extLst>
          </p:cNvPr>
          <p:cNvGrpSpPr/>
          <p:nvPr/>
        </p:nvGrpSpPr>
        <p:grpSpPr>
          <a:xfrm>
            <a:off x="6173658" y="2914167"/>
            <a:ext cx="2959717" cy="1818791"/>
            <a:chOff x="6196580" y="2730983"/>
            <a:chExt cx="2812682" cy="1728436"/>
          </a:xfrm>
        </p:grpSpPr>
        <p:pic>
          <p:nvPicPr>
            <p:cNvPr id="4" name="圖片 3" descr="一張含有 監視器, 電子用品, 室內, 電腦 的圖片&#10;&#10;描述是以非常高的可信度產生">
              <a:extLst>
                <a:ext uri="{FF2B5EF4-FFF2-40B4-BE49-F238E27FC236}">
                  <a16:creationId xmlns:a16="http://schemas.microsoft.com/office/drawing/2014/main" id="{BF4B60D2-BCA2-4F9B-96DD-D9DBE8EC00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4691"/>
            <a:stretch/>
          </p:blipFill>
          <p:spPr>
            <a:xfrm>
              <a:off x="6196580" y="2730983"/>
              <a:ext cx="2812682" cy="1728436"/>
            </a:xfrm>
            <a:prstGeom prst="rect">
              <a:avLst/>
            </a:prstGeom>
          </p:spPr>
        </p:pic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39F3430A-B10D-437E-BCBF-993BB5D813A4}"/>
                </a:ext>
              </a:extLst>
            </p:cNvPr>
            <p:cNvSpPr/>
            <p:nvPr/>
          </p:nvSpPr>
          <p:spPr>
            <a:xfrm>
              <a:off x="7223957" y="2993065"/>
              <a:ext cx="159111" cy="1591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chemeClr val="bg1"/>
                  </a:solidFill>
                </a:rPr>
                <a:t>1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A9194BA2-0998-4A87-9F61-6382E5AB1D3A}"/>
                </a:ext>
              </a:extLst>
            </p:cNvPr>
            <p:cNvSpPr/>
            <p:nvPr/>
          </p:nvSpPr>
          <p:spPr>
            <a:xfrm>
              <a:off x="7014850" y="3363433"/>
              <a:ext cx="159111" cy="1591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chemeClr val="bg1"/>
                  </a:solidFill>
                </a:rPr>
                <a:t>2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5EA03174-C0CE-413D-8116-A84CB5E2167A}"/>
                </a:ext>
              </a:extLst>
            </p:cNvPr>
            <p:cNvSpPr/>
            <p:nvPr/>
          </p:nvSpPr>
          <p:spPr>
            <a:xfrm>
              <a:off x="8191996" y="3006162"/>
              <a:ext cx="159111" cy="1591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chemeClr val="bg1"/>
                  </a:solidFill>
                </a:rPr>
                <a:t>3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E7E6F0C7-8AF9-4395-BF40-F2EB34D48C43}"/>
                </a:ext>
              </a:extLst>
            </p:cNvPr>
            <p:cNvSpPr/>
            <p:nvPr/>
          </p:nvSpPr>
          <p:spPr>
            <a:xfrm>
              <a:off x="8559525" y="3283877"/>
              <a:ext cx="159111" cy="1591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chemeClr val="bg1"/>
                  </a:solidFill>
                </a:rPr>
                <a:t>4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8AB51CFA-1FAA-4BD5-8DC3-6447C3D5D191}"/>
                </a:ext>
              </a:extLst>
            </p:cNvPr>
            <p:cNvSpPr/>
            <p:nvPr/>
          </p:nvSpPr>
          <p:spPr>
            <a:xfrm>
              <a:off x="7553804" y="3548747"/>
              <a:ext cx="159111" cy="1591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chemeClr val="bg1"/>
                  </a:solidFill>
                </a:rPr>
                <a:t>5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41D2DC9A-4913-45F7-BE04-B95ECEE78EBD}"/>
                </a:ext>
              </a:extLst>
            </p:cNvPr>
            <p:cNvSpPr/>
            <p:nvPr/>
          </p:nvSpPr>
          <p:spPr>
            <a:xfrm>
              <a:off x="8191996" y="3578944"/>
              <a:ext cx="159111" cy="1591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chemeClr val="bg1"/>
                  </a:solidFill>
                </a:rPr>
                <a:t>6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16F85218-40E8-463B-B311-255F687843BD}"/>
                </a:ext>
              </a:extLst>
            </p:cNvPr>
            <p:cNvSpPr/>
            <p:nvPr/>
          </p:nvSpPr>
          <p:spPr>
            <a:xfrm>
              <a:off x="7897590" y="3783040"/>
              <a:ext cx="159111" cy="1591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chemeClr val="bg1"/>
                  </a:solidFill>
                </a:rPr>
                <a:t>7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A7126A86-3952-4992-A17F-3314969515D8}"/>
                </a:ext>
              </a:extLst>
            </p:cNvPr>
            <p:cNvSpPr/>
            <p:nvPr/>
          </p:nvSpPr>
          <p:spPr>
            <a:xfrm>
              <a:off x="8191054" y="3954740"/>
              <a:ext cx="159111" cy="1591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chemeClr val="bg1"/>
                  </a:solidFill>
                </a:rPr>
                <a:t>8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643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3"/>
          <p:cNvSpPr txBox="1"/>
          <p:nvPr/>
        </p:nvSpPr>
        <p:spPr>
          <a:xfrm>
            <a:off x="-4608" y="1147069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魚眼影像解析還原</a:t>
            </a:r>
            <a:endParaRPr sz="28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322" name="Google Shape;32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7054" y="1755739"/>
            <a:ext cx="3846268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3"/>
          <p:cNvSpPr txBox="1">
            <a:spLocks noGrp="1"/>
          </p:cNvSpPr>
          <p:nvPr>
            <p:ph type="body" idx="1"/>
          </p:nvPr>
        </p:nvSpPr>
        <p:spPr>
          <a:xfrm>
            <a:off x="5473026" y="2082431"/>
            <a:ext cx="3035700" cy="19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QVR Pro </a:t>
            </a:r>
            <a:r>
              <a:rPr lang="en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提供多魚眼影像同時還原能力，不分品牌，魚眼攝影機之影像都可被 </a:t>
            </a:r>
            <a:r>
              <a:rPr lang="en" sz="1500" b="1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QVR Pro Client </a:t>
            </a:r>
            <a:r>
              <a:rPr lang="en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還原成原始影像。在預算有限的零售分店中，只需要一隻魚眼，即可涵蓋最大的面積。</a:t>
            </a:r>
            <a:endParaRPr sz="15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324" name="Google Shape;324;p43"/>
          <p:cNvGrpSpPr/>
          <p:nvPr/>
        </p:nvGrpSpPr>
        <p:grpSpPr>
          <a:xfrm>
            <a:off x="296383" y="1866427"/>
            <a:ext cx="4677804" cy="2751610"/>
            <a:chOff x="141071" y="2144745"/>
            <a:chExt cx="4931981" cy="2901123"/>
          </a:xfrm>
        </p:grpSpPr>
        <p:pic>
          <p:nvPicPr>
            <p:cNvPr id="325" name="Google Shape;325;p43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071" y="2144745"/>
              <a:ext cx="4931981" cy="2901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43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6293" y="2641463"/>
              <a:ext cx="1930658" cy="1615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43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32444" y="2652483"/>
              <a:ext cx="1939131" cy="16006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213;p35">
            <a:extLst>
              <a:ext uri="{FF2B5EF4-FFF2-40B4-BE49-F238E27FC236}">
                <a16:creationId xmlns:a16="http://schemas.microsoft.com/office/drawing/2014/main" id="{30CDECA5-0BEA-4992-BFEC-9AE6705B15A3}"/>
              </a:ext>
            </a:extLst>
          </p:cNvPr>
          <p:cNvSpPr txBox="1">
            <a:spLocks/>
          </p:cNvSpPr>
          <p:nvPr/>
        </p:nvSpPr>
        <p:spPr>
          <a:xfrm>
            <a:off x="457200" y="109711"/>
            <a:ext cx="8143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連鎖零售店解決方案</a:t>
            </a:r>
            <a:endParaRPr lang="en-US" altLang="zh-TW" sz="3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QNAP</a:t>
            </a:r>
            <a:r>
              <a:rPr lang="zh-TW" altLang="en-US" sz="20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是否擁有其他便利實用的功能？</a:t>
            </a:r>
          </a:p>
        </p:txBody>
      </p:sp>
      <p:pic>
        <p:nvPicPr>
          <p:cNvPr id="3" name="圖片 2" descr="一張含有 坐, 黑色, 室內, 電子用品 的圖片&#10;&#10;描述是以非常高的可信度產生">
            <a:extLst>
              <a:ext uri="{FF2B5EF4-FFF2-40B4-BE49-F238E27FC236}">
                <a16:creationId xmlns:a16="http://schemas.microsoft.com/office/drawing/2014/main" id="{60BA3EE8-E614-4AD8-B71A-7B9DBB0DE5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366" y="3641028"/>
            <a:ext cx="1539935" cy="1136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建築物, 室內, 商場, 景色 的圖片&#10;&#10;描述是以非常高的可信度產生">
            <a:extLst>
              <a:ext uri="{FF2B5EF4-FFF2-40B4-BE49-F238E27FC236}">
                <a16:creationId xmlns:a16="http://schemas.microsoft.com/office/drawing/2014/main" id="{AF3933DB-B853-499D-906E-54DB38070D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898" y="2337546"/>
            <a:ext cx="1951834" cy="1528629"/>
          </a:xfrm>
          <a:prstGeom prst="rect">
            <a:avLst/>
          </a:prstGeom>
        </p:spPr>
      </p:pic>
      <p:pic>
        <p:nvPicPr>
          <p:cNvPr id="7" name="圖片 6" descr="一張含有 室內 的圖片&#10;&#10;描述是以高可信度產生">
            <a:extLst>
              <a:ext uri="{FF2B5EF4-FFF2-40B4-BE49-F238E27FC236}">
                <a16:creationId xmlns:a16="http://schemas.microsoft.com/office/drawing/2014/main" id="{7AAB90AB-0C6D-4A03-B132-D3B81C41B9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53" y="2344014"/>
            <a:ext cx="1831159" cy="15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26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4"/>
          <p:cNvSpPr txBox="1"/>
          <p:nvPr/>
        </p:nvSpPr>
        <p:spPr>
          <a:xfrm>
            <a:off x="2056451" y="1106896"/>
            <a:ext cx="40773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一鍵切換監看模式</a:t>
            </a:r>
            <a:endParaRPr sz="28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334" name="Google Shape;33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0287" y="1688676"/>
            <a:ext cx="3846268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4"/>
          <p:cNvSpPr txBox="1">
            <a:spLocks noGrp="1"/>
          </p:cNvSpPr>
          <p:nvPr>
            <p:ph type="body" idx="1"/>
          </p:nvPr>
        </p:nvSpPr>
        <p:spPr>
          <a:xfrm>
            <a:off x="5564961" y="2027988"/>
            <a:ext cx="3035700" cy="19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多頻道的即時影像和錄影檔回放不再只能二擇一，您可於單一視窗內自由配置，同時監看。當發生事件時，即使在調閱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過往影像，也不會影響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5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到當下的即時監看。</a:t>
            </a:r>
            <a:endParaRPr sz="1500" b="0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336" name="Google Shape;336;p44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7" y="1820616"/>
            <a:ext cx="4800896" cy="2599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213;p35">
            <a:extLst>
              <a:ext uri="{FF2B5EF4-FFF2-40B4-BE49-F238E27FC236}">
                <a16:creationId xmlns:a16="http://schemas.microsoft.com/office/drawing/2014/main" id="{FDA0E742-DA58-4761-A7C7-A953201BE1DA}"/>
              </a:ext>
            </a:extLst>
          </p:cNvPr>
          <p:cNvSpPr txBox="1">
            <a:spLocks/>
          </p:cNvSpPr>
          <p:nvPr/>
        </p:nvSpPr>
        <p:spPr>
          <a:xfrm>
            <a:off x="457200" y="109711"/>
            <a:ext cx="8143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連鎖零售店解決方案</a:t>
            </a:r>
            <a:endParaRPr lang="en-US" altLang="zh-TW" sz="3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QNAP</a:t>
            </a:r>
            <a:r>
              <a:rPr lang="zh-TW" altLang="en-US" sz="20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是否擁有其他便利實用的功能？</a:t>
            </a:r>
          </a:p>
        </p:txBody>
      </p:sp>
      <p:pic>
        <p:nvPicPr>
          <p:cNvPr id="9" name="Google Shape;222;p27" descr="一張含有 室內, 杯子 的圖片&#10;&#10;描述是以高可信度產生">
            <a:extLst>
              <a:ext uri="{FF2B5EF4-FFF2-40B4-BE49-F238E27FC236}">
                <a16:creationId xmlns:a16="http://schemas.microsoft.com/office/drawing/2014/main" id="{601B5EDF-7EBB-48AB-B16B-ED257532EC3B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2278" y="2953090"/>
            <a:ext cx="1321054" cy="15889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11">
            <a:extLst>
              <a:ext uri="{FF2B5EF4-FFF2-40B4-BE49-F238E27FC236}">
                <a16:creationId xmlns:a16="http://schemas.microsoft.com/office/drawing/2014/main" id="{F5A573B8-F233-433B-B15D-142ED9A76A0F}"/>
              </a:ext>
            </a:extLst>
          </p:cNvPr>
          <p:cNvSpPr/>
          <p:nvPr/>
        </p:nvSpPr>
        <p:spPr>
          <a:xfrm>
            <a:off x="2858628" y="3010681"/>
            <a:ext cx="2484429" cy="116998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492751 w 4271945"/>
              <a:gd name="connsiteY0" fmla="*/ 952 h 592622"/>
              <a:gd name="connsiteX1" fmla="*/ 3833812 w 4271945"/>
              <a:gd name="connsiteY1" fmla="*/ 0 h 592622"/>
              <a:gd name="connsiteX2" fmla="*/ 4271945 w 4271945"/>
              <a:gd name="connsiteY2" fmla="*/ 592622 h 592622"/>
              <a:gd name="connsiteX3" fmla="*/ 0 w 4271945"/>
              <a:gd name="connsiteY3" fmla="*/ 335002 h 592622"/>
              <a:gd name="connsiteX4" fmla="*/ 492751 w 4271945"/>
              <a:gd name="connsiteY4" fmla="*/ 952 h 592622"/>
              <a:gd name="connsiteX0" fmla="*/ 492751 w 3833812"/>
              <a:gd name="connsiteY0" fmla="*/ 952 h 335002"/>
              <a:gd name="connsiteX1" fmla="*/ 3833812 w 3833812"/>
              <a:gd name="connsiteY1" fmla="*/ 0 h 335002"/>
              <a:gd name="connsiteX2" fmla="*/ 3796611 w 3833812"/>
              <a:gd name="connsiteY2" fmla="*/ 309241 h 335002"/>
              <a:gd name="connsiteX3" fmla="*/ 0 w 3833812"/>
              <a:gd name="connsiteY3" fmla="*/ 335002 h 335002"/>
              <a:gd name="connsiteX4" fmla="*/ 492751 w 3833812"/>
              <a:gd name="connsiteY4" fmla="*/ 952 h 335002"/>
              <a:gd name="connsiteX0" fmla="*/ 510689 w 3851750"/>
              <a:gd name="connsiteY0" fmla="*/ 952 h 412289"/>
              <a:gd name="connsiteX1" fmla="*/ 3851750 w 3851750"/>
              <a:gd name="connsiteY1" fmla="*/ 0 h 412289"/>
              <a:gd name="connsiteX2" fmla="*/ 3814549 w 3851750"/>
              <a:gd name="connsiteY2" fmla="*/ 309241 h 412289"/>
              <a:gd name="connsiteX3" fmla="*/ 0 w 3851750"/>
              <a:gd name="connsiteY3" fmla="*/ 412289 h 412289"/>
              <a:gd name="connsiteX4" fmla="*/ 510689 w 3851750"/>
              <a:gd name="connsiteY4" fmla="*/ 952 h 412289"/>
              <a:gd name="connsiteX0" fmla="*/ 510689 w 4146388"/>
              <a:gd name="connsiteY0" fmla="*/ 952 h 450932"/>
              <a:gd name="connsiteX1" fmla="*/ 3851750 w 4146388"/>
              <a:gd name="connsiteY1" fmla="*/ 0 h 450932"/>
              <a:gd name="connsiteX2" fmla="*/ 4146388 w 4146388"/>
              <a:gd name="connsiteY2" fmla="*/ 450932 h 450932"/>
              <a:gd name="connsiteX3" fmla="*/ 0 w 4146388"/>
              <a:gd name="connsiteY3" fmla="*/ 412289 h 450932"/>
              <a:gd name="connsiteX4" fmla="*/ 510689 w 4146388"/>
              <a:gd name="connsiteY4" fmla="*/ 952 h 450932"/>
              <a:gd name="connsiteX0" fmla="*/ 510689 w 4146388"/>
              <a:gd name="connsiteY0" fmla="*/ 952 h 450932"/>
              <a:gd name="connsiteX1" fmla="*/ 3771032 w 4146388"/>
              <a:gd name="connsiteY1" fmla="*/ 0 h 450932"/>
              <a:gd name="connsiteX2" fmla="*/ 4146388 w 4146388"/>
              <a:gd name="connsiteY2" fmla="*/ 450932 h 450932"/>
              <a:gd name="connsiteX3" fmla="*/ 0 w 4146388"/>
              <a:gd name="connsiteY3" fmla="*/ 412289 h 450932"/>
              <a:gd name="connsiteX4" fmla="*/ 510689 w 4146388"/>
              <a:gd name="connsiteY4" fmla="*/ 952 h 450932"/>
              <a:gd name="connsiteX0" fmla="*/ 268539 w 3904238"/>
              <a:gd name="connsiteY0" fmla="*/ 952 h 450932"/>
              <a:gd name="connsiteX1" fmla="*/ 3528882 w 3904238"/>
              <a:gd name="connsiteY1" fmla="*/ 0 h 450932"/>
              <a:gd name="connsiteX2" fmla="*/ 3904238 w 3904238"/>
              <a:gd name="connsiteY2" fmla="*/ 450932 h 450932"/>
              <a:gd name="connsiteX3" fmla="*/ 0 w 3904238"/>
              <a:gd name="connsiteY3" fmla="*/ 412289 h 450932"/>
              <a:gd name="connsiteX4" fmla="*/ 268539 w 3904238"/>
              <a:gd name="connsiteY4" fmla="*/ 952 h 450932"/>
              <a:gd name="connsiteX0" fmla="*/ 268539 w 4155358"/>
              <a:gd name="connsiteY0" fmla="*/ 952 h 412289"/>
              <a:gd name="connsiteX1" fmla="*/ 3528882 w 4155358"/>
              <a:gd name="connsiteY1" fmla="*/ 0 h 412289"/>
              <a:gd name="connsiteX2" fmla="*/ 4155358 w 4155358"/>
              <a:gd name="connsiteY2" fmla="*/ 399408 h 412289"/>
              <a:gd name="connsiteX3" fmla="*/ 0 w 4155358"/>
              <a:gd name="connsiteY3" fmla="*/ 412289 h 412289"/>
              <a:gd name="connsiteX4" fmla="*/ 268539 w 4155358"/>
              <a:gd name="connsiteY4" fmla="*/ 952 h 412289"/>
              <a:gd name="connsiteX0" fmla="*/ 268539 w 4155358"/>
              <a:gd name="connsiteY0" fmla="*/ 952 h 412289"/>
              <a:gd name="connsiteX1" fmla="*/ 3528882 w 4155358"/>
              <a:gd name="connsiteY1" fmla="*/ 0 h 412289"/>
              <a:gd name="connsiteX2" fmla="*/ 4155358 w 4155358"/>
              <a:gd name="connsiteY2" fmla="*/ 283479 h 412289"/>
              <a:gd name="connsiteX3" fmla="*/ 0 w 4155358"/>
              <a:gd name="connsiteY3" fmla="*/ 412289 h 412289"/>
              <a:gd name="connsiteX4" fmla="*/ 268539 w 4155358"/>
              <a:gd name="connsiteY4" fmla="*/ 952 h 412289"/>
              <a:gd name="connsiteX0" fmla="*/ 304413 w 4191232"/>
              <a:gd name="connsiteY0" fmla="*/ 952 h 283479"/>
              <a:gd name="connsiteX1" fmla="*/ 3564756 w 4191232"/>
              <a:gd name="connsiteY1" fmla="*/ 0 h 283479"/>
              <a:gd name="connsiteX2" fmla="*/ 4191232 w 4191232"/>
              <a:gd name="connsiteY2" fmla="*/ 283479 h 283479"/>
              <a:gd name="connsiteX3" fmla="*/ 0 w 4191232"/>
              <a:gd name="connsiteY3" fmla="*/ 270598 h 283479"/>
              <a:gd name="connsiteX4" fmla="*/ 304413 w 4191232"/>
              <a:gd name="connsiteY4" fmla="*/ 952 h 28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232" h="283479">
                <a:moveTo>
                  <a:pt x="304413" y="952"/>
                </a:moveTo>
                <a:lnTo>
                  <a:pt x="3564756" y="0"/>
                </a:lnTo>
                <a:lnTo>
                  <a:pt x="4191232" y="283479"/>
                </a:lnTo>
                <a:lnTo>
                  <a:pt x="0" y="270598"/>
                </a:lnTo>
                <a:lnTo>
                  <a:pt x="304413" y="952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  <a:alpha val="37000"/>
                </a:schemeClr>
              </a:gs>
              <a:gs pos="50000">
                <a:schemeClr val="accent1">
                  <a:tint val="44500"/>
                  <a:satMod val="160000"/>
                  <a:alpha val="69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" name="圖片 2" descr="一張含有 個人, 室內, 膝上型電腦, 電腦 的圖片&#10;&#10;描述是以高可信度產生">
            <a:extLst>
              <a:ext uri="{FF2B5EF4-FFF2-40B4-BE49-F238E27FC236}">
                <a16:creationId xmlns:a16="http://schemas.microsoft.com/office/drawing/2014/main" id="{4DDE34B0-321A-41FC-A87E-DCB9FB13DD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234" y="3120232"/>
            <a:ext cx="2481823" cy="13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60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電子用品, 顯示, 監視器, 室內 的圖片&#10;&#10;描述是以非常高的可信度產生">
            <a:extLst>
              <a:ext uri="{FF2B5EF4-FFF2-40B4-BE49-F238E27FC236}">
                <a16:creationId xmlns:a16="http://schemas.microsoft.com/office/drawing/2014/main" id="{C616D98F-CF3D-4ECA-91BE-94EC7D426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80" y="1724586"/>
            <a:ext cx="4258088" cy="3474560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5092F8EF-0676-418A-B538-646274864293}"/>
              </a:ext>
            </a:extLst>
          </p:cNvPr>
          <p:cNvGrpSpPr/>
          <p:nvPr/>
        </p:nvGrpSpPr>
        <p:grpSpPr>
          <a:xfrm>
            <a:off x="293148" y="1568316"/>
            <a:ext cx="793058" cy="793058"/>
            <a:chOff x="4805020" y="1228169"/>
            <a:chExt cx="669099" cy="669099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98B2A032-44C3-483E-8E6A-516F45F8F4D6}"/>
                </a:ext>
              </a:extLst>
            </p:cNvPr>
            <p:cNvSpPr/>
            <p:nvPr/>
          </p:nvSpPr>
          <p:spPr>
            <a:xfrm>
              <a:off x="4805020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Google Shape;238;p31">
              <a:extLst>
                <a:ext uri="{FF2B5EF4-FFF2-40B4-BE49-F238E27FC236}">
                  <a16:creationId xmlns:a16="http://schemas.microsoft.com/office/drawing/2014/main" id="{BC329BAB-61CD-4B06-8416-987CE0446DFD}"/>
                </a:ext>
              </a:extLst>
            </p:cNvPr>
            <p:cNvPicPr preferRelativeResize="0"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819363" y="1241594"/>
              <a:ext cx="638731" cy="63873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4" name="Google Shape;344;p45"/>
          <p:cNvSpPr txBox="1"/>
          <p:nvPr/>
        </p:nvSpPr>
        <p:spPr>
          <a:xfrm>
            <a:off x="-1" y="1123936"/>
            <a:ext cx="9144001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電子地圖</a:t>
            </a:r>
            <a:endParaRPr sz="28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345" name="Google Shape;345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3028" y="1663336"/>
            <a:ext cx="4360972" cy="3425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5"/>
          <p:cNvSpPr txBox="1">
            <a:spLocks noGrp="1"/>
          </p:cNvSpPr>
          <p:nvPr>
            <p:ph type="body" idx="1"/>
          </p:nvPr>
        </p:nvSpPr>
        <p:spPr>
          <a:xfrm>
            <a:off x="5248533" y="2060148"/>
            <a:ext cx="3407241" cy="19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當事件發生時，您可直接透過圖形化的電子地圖，快速找到</a:t>
            </a:r>
            <a:r>
              <a:rPr lang="en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各分店</a:t>
            </a: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中攝影機的位置，幫助您妥善判斷並即時處理。</a:t>
            </a:r>
            <a:endParaRPr sz="1600" b="1" i="0" u="none" strike="noStrike" cap="none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7" name="Google Shape;34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6952" y="3233431"/>
            <a:ext cx="186350" cy="186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13;p35">
            <a:extLst>
              <a:ext uri="{FF2B5EF4-FFF2-40B4-BE49-F238E27FC236}">
                <a16:creationId xmlns:a16="http://schemas.microsoft.com/office/drawing/2014/main" id="{065B283E-D6DA-49D3-9D61-2D70B47EB6AF}"/>
              </a:ext>
            </a:extLst>
          </p:cNvPr>
          <p:cNvSpPr txBox="1">
            <a:spLocks/>
          </p:cNvSpPr>
          <p:nvPr/>
        </p:nvSpPr>
        <p:spPr>
          <a:xfrm>
            <a:off x="457200" y="109711"/>
            <a:ext cx="8143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連鎖零售店解決方案</a:t>
            </a:r>
            <a:endParaRPr lang="en-US" altLang="zh-TW" sz="3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QNAP</a:t>
            </a:r>
            <a:r>
              <a:rPr lang="zh-TW" altLang="en-US" sz="20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如何做好事件管理？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33CC84FD-1A8D-4DDB-AA2F-36ED3A15FD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74351" y="3269808"/>
            <a:ext cx="1911029" cy="114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15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8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232" y="0"/>
            <a:ext cx="919023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8"/>
          <p:cNvSpPr/>
          <p:nvPr/>
        </p:nvSpPr>
        <p:spPr>
          <a:xfrm>
            <a:off x="-46233" y="4697128"/>
            <a:ext cx="9190233" cy="446400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8"/>
          <p:cNvSpPr txBox="1">
            <a:spLocks noGrp="1"/>
          </p:cNvSpPr>
          <p:nvPr>
            <p:ph type="body" idx="1"/>
          </p:nvPr>
        </p:nvSpPr>
        <p:spPr>
          <a:xfrm>
            <a:off x="327908" y="959216"/>
            <a:ext cx="4590300" cy="2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362" lvl="0" indent="-330517" algn="l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SzPts val="2200"/>
              <a:buFont typeface="Arial"/>
              <a:buAutoNum type="arabicPeriod"/>
            </a:pPr>
            <a:r>
              <a:rPr lang="zh-TW" altLang="en-US" sz="2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多點零售監控需求</a:t>
            </a:r>
          </a:p>
          <a:p>
            <a:pPr marL="360362" lvl="0" indent="-330517" algn="l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SzPts val="2200"/>
              <a:buFont typeface="Arial"/>
              <a:buAutoNum type="arabicPeriod"/>
            </a:pPr>
            <a:r>
              <a:rPr lang="zh-TW" altLang="en-US" sz="2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多點零售 </a:t>
            </a:r>
            <a:r>
              <a:rPr lang="en-US" sz="22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Demo Video</a:t>
            </a:r>
          </a:p>
          <a:p>
            <a:pPr marL="360362" lvl="0" indent="-330517" algn="l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SzPts val="2200"/>
              <a:buFont typeface="Arial"/>
              <a:buAutoNum type="arabicPeriod"/>
            </a:pPr>
            <a:r>
              <a:rPr lang="zh-TW" altLang="en-US" sz="2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多點零售監控解決方案</a:t>
            </a:r>
          </a:p>
          <a:p>
            <a:pPr marL="360362" lvl="0" indent="-330517" algn="l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SzPts val="2200"/>
              <a:buFont typeface="Arial"/>
              <a:buAutoNum type="arabicPeriod"/>
            </a:pPr>
            <a:r>
              <a:rPr lang="zh-TW" altLang="en-US" sz="2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多點零售監控 </a:t>
            </a:r>
            <a:r>
              <a:rPr lang="en-US" sz="22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Live Demo</a:t>
            </a:r>
          </a:p>
        </p:txBody>
      </p:sp>
      <p:sp>
        <p:nvSpPr>
          <p:cNvPr id="111" name="Google Shape;111;p28"/>
          <p:cNvSpPr txBox="1">
            <a:spLocks noGrp="1"/>
          </p:cNvSpPr>
          <p:nvPr>
            <p:ph type="title" idx="4294967295"/>
          </p:nvPr>
        </p:nvSpPr>
        <p:spPr>
          <a:xfrm>
            <a:off x="-655935" y="232898"/>
            <a:ext cx="3097978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6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大綱</a:t>
            </a:r>
            <a:endParaRPr sz="36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112" name="Google Shape;112;p28" descr="一張含有 物件 的圖片&#10;&#10;描述是以非常高的可信度產生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057836" y="2026359"/>
            <a:ext cx="1743464" cy="109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9065" y="2614435"/>
            <a:ext cx="1418537" cy="141853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8"/>
          <p:cNvSpPr/>
          <p:nvPr/>
        </p:nvSpPr>
        <p:spPr>
          <a:xfrm>
            <a:off x="1687669" y="2845545"/>
            <a:ext cx="1805400" cy="1015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QVR Center</a:t>
            </a:r>
            <a:endParaRPr sz="2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8E4E201-EBA9-4C02-974A-D03B06045D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915" y="3001039"/>
            <a:ext cx="2245590" cy="18926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EAF62BED-A726-49E1-9B6E-E4E174DDD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124" y="896555"/>
            <a:ext cx="4221840" cy="4221840"/>
          </a:xfrm>
          <a:prstGeom prst="rect">
            <a:avLst/>
          </a:prstGeom>
        </p:spPr>
      </p:pic>
      <p:sp>
        <p:nvSpPr>
          <p:cNvPr id="353" name="Google Shape;353;p46"/>
          <p:cNvSpPr txBox="1">
            <a:spLocks noGrp="1"/>
          </p:cNvSpPr>
          <p:nvPr>
            <p:ph type="body" idx="1"/>
          </p:nvPr>
        </p:nvSpPr>
        <p:spPr>
          <a:xfrm>
            <a:off x="286305" y="1173395"/>
            <a:ext cx="4523450" cy="97064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QVR Pro </a:t>
            </a:r>
            <a:r>
              <a:rPr lang="en" sz="1400" b="1" dirty="0" err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" sz="14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API</a:t>
            </a:r>
            <a:r>
              <a:rPr lang="en" sz="1400" b="1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" sz="1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及中繼資料，支援第三方設備整合，讓安全監控系統可以為連鎖商店的應用情境帶來更多的應用。</a:t>
            </a:r>
            <a:endParaRPr sz="14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355" name="Google Shape;355;p46"/>
          <p:cNvSpPr txBox="1"/>
          <p:nvPr/>
        </p:nvSpPr>
        <p:spPr>
          <a:xfrm>
            <a:off x="6183724" y="3146100"/>
            <a:ext cx="9255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即時影像錄影回放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6" name="Google Shape;356;p46"/>
          <p:cNvSpPr txBox="1"/>
          <p:nvPr/>
        </p:nvSpPr>
        <p:spPr>
          <a:xfrm>
            <a:off x="4909461" y="2368266"/>
            <a:ext cx="9255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顧客分析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7" name="Google Shape;357;p46"/>
          <p:cNvSpPr txBox="1"/>
          <p:nvPr/>
        </p:nvSpPr>
        <p:spPr>
          <a:xfrm>
            <a:off x="6179576" y="1657235"/>
            <a:ext cx="9255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總部中央監控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8" name="Google Shape;358;p46"/>
          <p:cNvSpPr txBox="1"/>
          <p:nvPr/>
        </p:nvSpPr>
        <p:spPr>
          <a:xfrm>
            <a:off x="7500408" y="2371433"/>
            <a:ext cx="9255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商品陳列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9" name="Google Shape;359;p46"/>
          <p:cNvSpPr txBox="1"/>
          <p:nvPr/>
        </p:nvSpPr>
        <p:spPr>
          <a:xfrm>
            <a:off x="4945818" y="3809719"/>
            <a:ext cx="9255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資料結合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0" name="Google Shape;360;p46"/>
          <p:cNvSpPr txBox="1"/>
          <p:nvPr/>
        </p:nvSpPr>
        <p:spPr>
          <a:xfrm>
            <a:off x="7437446" y="3774053"/>
            <a:ext cx="9255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網上展示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1" name="Google Shape;361;p46"/>
          <p:cNvSpPr txBox="1"/>
          <p:nvPr/>
        </p:nvSpPr>
        <p:spPr>
          <a:xfrm>
            <a:off x="6187953" y="4447589"/>
            <a:ext cx="9255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事件警報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3" name="Google Shape;363;p46" descr="一張含有 文字 的圖片&#10;&#10;描述是以非常高的可信度產生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967" y="3319769"/>
            <a:ext cx="711623" cy="617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474" y="3998792"/>
            <a:ext cx="645644" cy="56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6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34" y="2920974"/>
            <a:ext cx="2627130" cy="19236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1" name="Google Shape;371;p46"/>
          <p:cNvCxnSpPr/>
          <p:nvPr/>
        </p:nvCxnSpPr>
        <p:spPr>
          <a:xfrm rot="10800000" flipH="1">
            <a:off x="1734027" y="2114731"/>
            <a:ext cx="1316700" cy="1346700"/>
          </a:xfrm>
          <a:prstGeom prst="bentConnector3">
            <a:avLst>
              <a:gd name="adj1" fmla="val -81581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2" name="Google Shape;372;p46"/>
          <p:cNvCxnSpPr/>
          <p:nvPr/>
        </p:nvCxnSpPr>
        <p:spPr>
          <a:xfrm>
            <a:off x="995924" y="2398621"/>
            <a:ext cx="5100" cy="799800"/>
          </a:xfrm>
          <a:prstGeom prst="straightConnector1">
            <a:avLst/>
          </a:prstGeom>
          <a:noFill/>
          <a:ln w="38100" cap="flat" cmpd="sng">
            <a:solidFill>
              <a:srgbClr val="F7964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73" name="Google Shape;373;p46"/>
          <p:cNvSpPr/>
          <p:nvPr/>
        </p:nvSpPr>
        <p:spPr>
          <a:xfrm>
            <a:off x="1081172" y="2571744"/>
            <a:ext cx="756600" cy="1851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6"/>
          <p:cNvSpPr txBox="1"/>
          <p:nvPr/>
        </p:nvSpPr>
        <p:spPr>
          <a:xfrm>
            <a:off x="1023752" y="2703270"/>
            <a:ext cx="1132500" cy="21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 dirty="0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Metadata 網址</a:t>
            </a:r>
            <a:endParaRPr sz="1000" b="1" i="0" u="none" strike="noStrike" cap="none" dirty="0">
              <a:solidFill>
                <a:srgbClr val="F79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5" name="Google Shape;375;p46"/>
          <p:cNvGrpSpPr/>
          <p:nvPr/>
        </p:nvGrpSpPr>
        <p:grpSpPr>
          <a:xfrm>
            <a:off x="722623" y="3200218"/>
            <a:ext cx="1290997" cy="1013306"/>
            <a:chOff x="-4141" y="2758328"/>
            <a:chExt cx="1456288" cy="1017300"/>
          </a:xfrm>
        </p:grpSpPr>
        <p:sp>
          <p:nvSpPr>
            <p:cNvPr id="376" name="Google Shape;376;p46"/>
            <p:cNvSpPr/>
            <p:nvPr/>
          </p:nvSpPr>
          <p:spPr>
            <a:xfrm>
              <a:off x="105300" y="2758328"/>
              <a:ext cx="1323600" cy="1017300"/>
            </a:xfrm>
            <a:prstGeom prst="roundRect">
              <a:avLst>
                <a:gd name="adj" fmla="val 3155"/>
              </a:avLst>
            </a:prstGeom>
            <a:solidFill>
              <a:srgbClr val="DAEEF3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QVR Pro</a:t>
              </a:r>
              <a:endParaRPr/>
            </a:p>
          </p:txBody>
        </p:sp>
        <p:pic>
          <p:nvPicPr>
            <p:cNvPr id="377" name="Google Shape;377;p46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124" y="3198183"/>
              <a:ext cx="373200" cy="28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46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163" y="2842448"/>
              <a:ext cx="299728" cy="2803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46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141" y="2937268"/>
              <a:ext cx="360016" cy="360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0" name="Google Shape;380;p46"/>
            <p:cNvSpPr txBox="1"/>
            <p:nvPr/>
          </p:nvSpPr>
          <p:spPr>
            <a:xfrm>
              <a:off x="655802" y="3187605"/>
              <a:ext cx="796345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Recording Engine</a:t>
              </a:r>
              <a:endParaRPr sz="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6"/>
            <p:cNvSpPr txBox="1"/>
            <p:nvPr/>
          </p:nvSpPr>
          <p:spPr>
            <a:xfrm>
              <a:off x="676962" y="2819650"/>
              <a:ext cx="7407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Metadata Vault</a:t>
              </a:r>
              <a:endParaRPr sz="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2" name="Google Shape;382;p46"/>
          <p:cNvSpPr/>
          <p:nvPr/>
        </p:nvSpPr>
        <p:spPr>
          <a:xfrm>
            <a:off x="722775" y="2240077"/>
            <a:ext cx="551400" cy="1851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3" name="Google Shape;383;p46"/>
          <p:cNvGrpSpPr/>
          <p:nvPr/>
        </p:nvGrpSpPr>
        <p:grpSpPr>
          <a:xfrm>
            <a:off x="2126402" y="3109175"/>
            <a:ext cx="843070" cy="1135237"/>
            <a:chOff x="2073622" y="2883308"/>
            <a:chExt cx="1065684" cy="1380654"/>
          </a:xfrm>
        </p:grpSpPr>
        <p:pic>
          <p:nvPicPr>
            <p:cNvPr id="384" name="Google Shape;384;p4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3622" y="288330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4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49" y="288330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4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4112" y="288330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4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3622" y="3133969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4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49" y="3133969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4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4112" y="3133969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3622" y="3386764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4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49" y="3386764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4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4112" y="3386764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4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3622" y="3646743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4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49" y="3646743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4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4112" y="3646743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4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3622" y="386866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4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6949" y="386866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4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4112" y="3868668"/>
              <a:ext cx="525194" cy="3952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9" name="Google Shape;399;p46"/>
          <p:cNvGrpSpPr/>
          <p:nvPr/>
        </p:nvGrpSpPr>
        <p:grpSpPr>
          <a:xfrm>
            <a:off x="1335418" y="1718103"/>
            <a:ext cx="1578000" cy="839171"/>
            <a:chOff x="1106116" y="813717"/>
            <a:chExt cx="2254930" cy="1153975"/>
          </a:xfrm>
        </p:grpSpPr>
        <p:pic>
          <p:nvPicPr>
            <p:cNvPr id="400" name="Google Shape;400;p46" descr="一張含有 監視器, 室內, 物件, 坐 的圖片&#10;&#10;描述是以非常高的可信度產生"/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6116" y="813717"/>
              <a:ext cx="1405878" cy="1048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46"/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9450" y="1650405"/>
              <a:ext cx="1677436" cy="2955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2" name="Google Shape;402;p46"/>
            <p:cNvSpPr txBox="1"/>
            <p:nvPr/>
          </p:nvSpPr>
          <p:spPr>
            <a:xfrm>
              <a:off x="1122935" y="1621486"/>
              <a:ext cx="2238111" cy="34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lang="en" sz="1000" b="1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3-Party AI Engine</a:t>
              </a:r>
              <a:endParaRPr sz="1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3" name="Google Shape;403;p46"/>
          <p:cNvSpPr txBox="1"/>
          <p:nvPr/>
        </p:nvSpPr>
        <p:spPr>
          <a:xfrm>
            <a:off x="726817" y="4371209"/>
            <a:ext cx="875400" cy="27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Store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46"/>
          <p:cNvPicPr preferRelativeResize="0"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155" y="1666714"/>
            <a:ext cx="1658025" cy="1051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5" name="Google Shape;405;p46"/>
          <p:cNvGrpSpPr/>
          <p:nvPr/>
        </p:nvGrpSpPr>
        <p:grpSpPr>
          <a:xfrm>
            <a:off x="2705299" y="2552300"/>
            <a:ext cx="1516921" cy="283910"/>
            <a:chOff x="3195409" y="2089368"/>
            <a:chExt cx="2037776" cy="366951"/>
          </a:xfrm>
        </p:grpSpPr>
        <p:pic>
          <p:nvPicPr>
            <p:cNvPr id="406" name="Google Shape;406;p46"/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64948" y="2115033"/>
              <a:ext cx="1445348" cy="279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7" name="Google Shape;407;p46"/>
            <p:cNvSpPr/>
            <p:nvPr/>
          </p:nvSpPr>
          <p:spPr>
            <a:xfrm>
              <a:off x="3195409" y="2089368"/>
              <a:ext cx="2037776" cy="36695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QVR Pro Client</a:t>
              </a:r>
              <a:endParaRPr sz="1000" dirty="0"/>
            </a:p>
          </p:txBody>
        </p:sp>
      </p:grpSp>
      <p:sp>
        <p:nvSpPr>
          <p:cNvPr id="58" name="Google Shape;213;p35">
            <a:extLst>
              <a:ext uri="{FF2B5EF4-FFF2-40B4-BE49-F238E27FC236}">
                <a16:creationId xmlns:a16="http://schemas.microsoft.com/office/drawing/2014/main" id="{8CB2F0CE-A437-4743-8208-AC430B25D240}"/>
              </a:ext>
            </a:extLst>
          </p:cNvPr>
          <p:cNvSpPr txBox="1">
            <a:spLocks/>
          </p:cNvSpPr>
          <p:nvPr/>
        </p:nvSpPr>
        <p:spPr>
          <a:xfrm>
            <a:off x="457200" y="109711"/>
            <a:ext cx="814346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連鎖零售店解決方案</a:t>
            </a:r>
            <a:endParaRPr lang="en-US" altLang="zh-TW" sz="3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QNAP</a:t>
            </a:r>
            <a:r>
              <a:rPr lang="zh-TW" altLang="en-US" sz="2000" dirty="0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如何做到系統整合？</a:t>
            </a:r>
          </a:p>
        </p:txBody>
      </p:sp>
      <p:pic>
        <p:nvPicPr>
          <p:cNvPr id="65" name="Google Shape;123;p29">
            <a:extLst>
              <a:ext uri="{FF2B5EF4-FFF2-40B4-BE49-F238E27FC236}">
                <a16:creationId xmlns:a16="http://schemas.microsoft.com/office/drawing/2014/main" id="{46642C9D-9E15-4B07-8583-DD8C86DE4A35}"/>
              </a:ext>
            </a:extLst>
          </p:cNvPr>
          <p:cNvPicPr preferRelativeResize="0"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476" y="4248606"/>
            <a:ext cx="523505" cy="5235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CE8E460A-0CB3-43A0-9080-315B30C56B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88104" y="2407564"/>
            <a:ext cx="878364" cy="75508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73AD19B5-0158-4FDB-97C2-E1D1EB23D0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66599" y="1077779"/>
            <a:ext cx="712361" cy="616312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217DBEB8-2ED6-4C9D-91F0-CE54B0C5EF1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98750" y="3300424"/>
            <a:ext cx="702862" cy="604215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6D68DBC6-E60A-4750-8D96-761074FACF5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91555" y="1885939"/>
            <a:ext cx="718369" cy="617545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E5A7DE95-CBC8-478E-8600-3181C7776E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98750" y="1884006"/>
            <a:ext cx="716933" cy="6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12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7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165" y="1965585"/>
            <a:ext cx="3950953" cy="283415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510;p47">
            <a:extLst>
              <a:ext uri="{FF2B5EF4-FFF2-40B4-BE49-F238E27FC236}">
                <a16:creationId xmlns:a16="http://schemas.microsoft.com/office/drawing/2014/main" id="{454E4C01-68FE-4411-A12A-3DACE6D6C7A9}"/>
              </a:ext>
            </a:extLst>
          </p:cNvPr>
          <p:cNvSpPr txBox="1"/>
          <p:nvPr/>
        </p:nvSpPr>
        <p:spPr>
          <a:xfrm>
            <a:off x="4091556" y="4208012"/>
            <a:ext cx="887425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商店</a:t>
            </a: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sz="20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09" name="Google Shape;510;p47">
            <a:extLst>
              <a:ext uri="{FF2B5EF4-FFF2-40B4-BE49-F238E27FC236}">
                <a16:creationId xmlns:a16="http://schemas.microsoft.com/office/drawing/2014/main" id="{F6A6560E-070C-42C3-8357-2B0CD7BD636F}"/>
              </a:ext>
            </a:extLst>
          </p:cNvPr>
          <p:cNvSpPr txBox="1"/>
          <p:nvPr/>
        </p:nvSpPr>
        <p:spPr>
          <a:xfrm>
            <a:off x="5340008" y="4208747"/>
            <a:ext cx="887425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商店</a:t>
            </a: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sz="20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10" name="Google Shape;510;p47">
            <a:extLst>
              <a:ext uri="{FF2B5EF4-FFF2-40B4-BE49-F238E27FC236}">
                <a16:creationId xmlns:a16="http://schemas.microsoft.com/office/drawing/2014/main" id="{B75B133C-4C39-4C8B-B8C0-A98FD2746070}"/>
              </a:ext>
            </a:extLst>
          </p:cNvPr>
          <p:cNvSpPr txBox="1"/>
          <p:nvPr/>
        </p:nvSpPr>
        <p:spPr>
          <a:xfrm>
            <a:off x="6525244" y="4203874"/>
            <a:ext cx="887425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商店</a:t>
            </a:r>
            <a:r>
              <a:rPr lang="en-US" altLang="zh-TW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sz="20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16" name="矩形 11">
            <a:extLst>
              <a:ext uri="{FF2B5EF4-FFF2-40B4-BE49-F238E27FC236}">
                <a16:creationId xmlns:a16="http://schemas.microsoft.com/office/drawing/2014/main" id="{CB8305C7-DBB2-4F21-8DFC-7E1F05999AF5}"/>
              </a:ext>
            </a:extLst>
          </p:cNvPr>
          <p:cNvSpPr/>
          <p:nvPr/>
        </p:nvSpPr>
        <p:spPr>
          <a:xfrm>
            <a:off x="3205640" y="901601"/>
            <a:ext cx="787614" cy="3870250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274570 w 4053764"/>
              <a:gd name="connsiteY0" fmla="*/ 2815438 h 3407108"/>
              <a:gd name="connsiteX1" fmla="*/ 3615631 w 4053764"/>
              <a:gd name="connsiteY1" fmla="*/ 2814486 h 3407108"/>
              <a:gd name="connsiteX2" fmla="*/ 4053764 w 4053764"/>
              <a:gd name="connsiteY2" fmla="*/ 3407108 h 3407108"/>
              <a:gd name="connsiteX3" fmla="*/ 0 w 4053764"/>
              <a:gd name="connsiteY3" fmla="*/ 0 h 3407108"/>
              <a:gd name="connsiteX4" fmla="*/ 274570 w 4053764"/>
              <a:gd name="connsiteY4" fmla="*/ 2815438 h 3407108"/>
              <a:gd name="connsiteX0" fmla="*/ 274570 w 3615631"/>
              <a:gd name="connsiteY0" fmla="*/ 2815438 h 6112504"/>
              <a:gd name="connsiteX1" fmla="*/ 3615631 w 3615631"/>
              <a:gd name="connsiteY1" fmla="*/ 2814486 h 6112504"/>
              <a:gd name="connsiteX2" fmla="*/ 8077 w 3615631"/>
              <a:gd name="connsiteY2" fmla="*/ 6112504 h 6112504"/>
              <a:gd name="connsiteX3" fmla="*/ 0 w 3615631"/>
              <a:gd name="connsiteY3" fmla="*/ 0 h 6112504"/>
              <a:gd name="connsiteX4" fmla="*/ 274570 w 3615631"/>
              <a:gd name="connsiteY4" fmla="*/ 2815438 h 6112504"/>
              <a:gd name="connsiteX0" fmla="*/ 274570 w 277008"/>
              <a:gd name="connsiteY0" fmla="*/ 2815438 h 6112504"/>
              <a:gd name="connsiteX1" fmla="*/ 277008 w 277008"/>
              <a:gd name="connsiteY1" fmla="*/ 5951054 h 6112504"/>
              <a:gd name="connsiteX2" fmla="*/ 8077 w 277008"/>
              <a:gd name="connsiteY2" fmla="*/ 6112504 h 6112504"/>
              <a:gd name="connsiteX3" fmla="*/ 0 w 277008"/>
              <a:gd name="connsiteY3" fmla="*/ 0 h 6112504"/>
              <a:gd name="connsiteX4" fmla="*/ 274570 w 277008"/>
              <a:gd name="connsiteY4" fmla="*/ 2815438 h 6112504"/>
              <a:gd name="connsiteX0" fmla="*/ 325066 w 327504"/>
              <a:gd name="connsiteY0" fmla="*/ 2815438 h 6180139"/>
              <a:gd name="connsiteX1" fmla="*/ 327504 w 327504"/>
              <a:gd name="connsiteY1" fmla="*/ 5951054 h 6180139"/>
              <a:gd name="connsiteX2" fmla="*/ 94 w 327504"/>
              <a:gd name="connsiteY2" fmla="*/ 6180139 h 6180139"/>
              <a:gd name="connsiteX3" fmla="*/ 50496 w 327504"/>
              <a:gd name="connsiteY3" fmla="*/ 0 h 6180139"/>
              <a:gd name="connsiteX4" fmla="*/ 325066 w 327504"/>
              <a:gd name="connsiteY4" fmla="*/ 2815438 h 6180139"/>
              <a:gd name="connsiteX0" fmla="*/ 325052 w 327490"/>
              <a:gd name="connsiteY0" fmla="*/ 2790075 h 6154776"/>
              <a:gd name="connsiteX1" fmla="*/ 327490 w 327490"/>
              <a:gd name="connsiteY1" fmla="*/ 5925691 h 6154776"/>
              <a:gd name="connsiteX2" fmla="*/ 80 w 327490"/>
              <a:gd name="connsiteY2" fmla="*/ 6154776 h 6154776"/>
              <a:gd name="connsiteX3" fmla="*/ 61114 w 327490"/>
              <a:gd name="connsiteY3" fmla="*/ 0 h 6154776"/>
              <a:gd name="connsiteX4" fmla="*/ 325052 w 327490"/>
              <a:gd name="connsiteY4" fmla="*/ 2790075 h 6154776"/>
              <a:gd name="connsiteX0" fmla="*/ 638712 w 638713"/>
              <a:gd name="connsiteY0" fmla="*/ 2823894 h 6154776"/>
              <a:gd name="connsiteX1" fmla="*/ 327490 w 638713"/>
              <a:gd name="connsiteY1" fmla="*/ 5925691 h 6154776"/>
              <a:gd name="connsiteX2" fmla="*/ 80 w 638713"/>
              <a:gd name="connsiteY2" fmla="*/ 6154776 h 6154776"/>
              <a:gd name="connsiteX3" fmla="*/ 61114 w 638713"/>
              <a:gd name="connsiteY3" fmla="*/ 0 h 6154776"/>
              <a:gd name="connsiteX4" fmla="*/ 638712 w 638713"/>
              <a:gd name="connsiteY4" fmla="*/ 2823894 h 6154776"/>
              <a:gd name="connsiteX0" fmla="*/ 638712 w 678364"/>
              <a:gd name="connsiteY0" fmla="*/ 2823894 h 6154776"/>
              <a:gd name="connsiteX1" fmla="*/ 678364 w 678364"/>
              <a:gd name="connsiteY1" fmla="*/ 5951055 h 6154776"/>
              <a:gd name="connsiteX2" fmla="*/ 80 w 678364"/>
              <a:gd name="connsiteY2" fmla="*/ 6154776 h 6154776"/>
              <a:gd name="connsiteX3" fmla="*/ 61114 w 678364"/>
              <a:gd name="connsiteY3" fmla="*/ 0 h 6154776"/>
              <a:gd name="connsiteX4" fmla="*/ 638712 w 678364"/>
              <a:gd name="connsiteY4" fmla="*/ 2823894 h 6154776"/>
              <a:gd name="connsiteX0" fmla="*/ 628079 w 678364"/>
              <a:gd name="connsiteY0" fmla="*/ 2950710 h 6154776"/>
              <a:gd name="connsiteX1" fmla="*/ 678364 w 678364"/>
              <a:gd name="connsiteY1" fmla="*/ 5951055 h 6154776"/>
              <a:gd name="connsiteX2" fmla="*/ 80 w 678364"/>
              <a:gd name="connsiteY2" fmla="*/ 6154776 h 6154776"/>
              <a:gd name="connsiteX3" fmla="*/ 61114 w 678364"/>
              <a:gd name="connsiteY3" fmla="*/ 0 h 6154776"/>
              <a:gd name="connsiteX4" fmla="*/ 628079 w 678364"/>
              <a:gd name="connsiteY4" fmla="*/ 2950710 h 6154776"/>
              <a:gd name="connsiteX0" fmla="*/ 782251 w 782255"/>
              <a:gd name="connsiteY0" fmla="*/ 3424155 h 6154776"/>
              <a:gd name="connsiteX1" fmla="*/ 678364 w 782255"/>
              <a:gd name="connsiteY1" fmla="*/ 5951055 h 6154776"/>
              <a:gd name="connsiteX2" fmla="*/ 80 w 782255"/>
              <a:gd name="connsiteY2" fmla="*/ 6154776 h 6154776"/>
              <a:gd name="connsiteX3" fmla="*/ 61114 w 782255"/>
              <a:gd name="connsiteY3" fmla="*/ 0 h 6154776"/>
              <a:gd name="connsiteX4" fmla="*/ 782251 w 782255"/>
              <a:gd name="connsiteY4" fmla="*/ 3424155 h 6154776"/>
              <a:gd name="connsiteX0" fmla="*/ 782251 w 805955"/>
              <a:gd name="connsiteY0" fmla="*/ 3424155 h 6154776"/>
              <a:gd name="connsiteX1" fmla="*/ 805955 w 805955"/>
              <a:gd name="connsiteY1" fmla="*/ 5029528 h 6154776"/>
              <a:gd name="connsiteX2" fmla="*/ 80 w 805955"/>
              <a:gd name="connsiteY2" fmla="*/ 6154776 h 6154776"/>
              <a:gd name="connsiteX3" fmla="*/ 61114 w 805955"/>
              <a:gd name="connsiteY3" fmla="*/ 0 h 6154776"/>
              <a:gd name="connsiteX4" fmla="*/ 782251 w 805955"/>
              <a:gd name="connsiteY4" fmla="*/ 3424155 h 6154776"/>
              <a:gd name="connsiteX0" fmla="*/ 787567 w 805955"/>
              <a:gd name="connsiteY0" fmla="*/ 3407247 h 6154776"/>
              <a:gd name="connsiteX1" fmla="*/ 805955 w 805955"/>
              <a:gd name="connsiteY1" fmla="*/ 5029528 h 6154776"/>
              <a:gd name="connsiteX2" fmla="*/ 80 w 805955"/>
              <a:gd name="connsiteY2" fmla="*/ 6154776 h 6154776"/>
              <a:gd name="connsiteX3" fmla="*/ 61114 w 805955"/>
              <a:gd name="connsiteY3" fmla="*/ 0 h 6154776"/>
              <a:gd name="connsiteX4" fmla="*/ 787567 w 805955"/>
              <a:gd name="connsiteY4" fmla="*/ 3407247 h 6154776"/>
              <a:gd name="connsiteX0" fmla="*/ 787567 w 787614"/>
              <a:gd name="connsiteY0" fmla="*/ 3407247 h 6154776"/>
              <a:gd name="connsiteX1" fmla="*/ 779374 w 787614"/>
              <a:gd name="connsiteY1" fmla="*/ 5088709 h 6154776"/>
              <a:gd name="connsiteX2" fmla="*/ 80 w 787614"/>
              <a:gd name="connsiteY2" fmla="*/ 6154776 h 6154776"/>
              <a:gd name="connsiteX3" fmla="*/ 61114 w 787614"/>
              <a:gd name="connsiteY3" fmla="*/ 0 h 6154776"/>
              <a:gd name="connsiteX4" fmla="*/ 787567 w 787614"/>
              <a:gd name="connsiteY4" fmla="*/ 3407247 h 615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7614" h="6154776">
                <a:moveTo>
                  <a:pt x="787567" y="3407247"/>
                </a:moveTo>
                <a:cubicBezTo>
                  <a:pt x="788380" y="4452452"/>
                  <a:pt x="778561" y="4043504"/>
                  <a:pt x="779374" y="5088709"/>
                </a:cubicBezTo>
                <a:lnTo>
                  <a:pt x="80" y="6154776"/>
                </a:lnTo>
                <a:cubicBezTo>
                  <a:pt x="-2612" y="4117275"/>
                  <a:pt x="63806" y="2037501"/>
                  <a:pt x="61114" y="0"/>
                </a:cubicBezTo>
                <a:lnTo>
                  <a:pt x="787567" y="340724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  <a:alpha val="37000"/>
                </a:schemeClr>
              </a:gs>
              <a:gs pos="50000">
                <a:schemeClr val="accent1">
                  <a:tint val="44500"/>
                  <a:satMod val="160000"/>
                  <a:alpha val="69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13" name="Google Shape;412;p47">
            <a:extLst>
              <a:ext uri="{FF2B5EF4-FFF2-40B4-BE49-F238E27FC236}">
                <a16:creationId xmlns:a16="http://schemas.microsoft.com/office/drawing/2014/main" id="{A46ED674-76B3-49E3-AB04-C56DCFF6CFBF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026" y="745848"/>
            <a:ext cx="4199601" cy="1392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412;p47">
            <a:extLst>
              <a:ext uri="{FF2B5EF4-FFF2-40B4-BE49-F238E27FC236}">
                <a16:creationId xmlns:a16="http://schemas.microsoft.com/office/drawing/2014/main" id="{5BE382E3-DD42-413D-AAC3-57BF11B8A347}"/>
              </a:ext>
            </a:extLst>
          </p:cNvPr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03" y="779647"/>
            <a:ext cx="3200406" cy="40200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4" name="Google Shape;414;p47"/>
          <p:cNvCxnSpPr>
            <a:cxnSpLocks/>
          </p:cNvCxnSpPr>
          <p:nvPr/>
        </p:nvCxnSpPr>
        <p:spPr>
          <a:xfrm rot="10800000" flipH="1">
            <a:off x="1934925" y="1340464"/>
            <a:ext cx="1768500" cy="1740600"/>
          </a:xfrm>
          <a:prstGeom prst="bentConnector3">
            <a:avLst>
              <a:gd name="adj1" fmla="val -81581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49" name="Google Shape;449;p47"/>
          <p:cNvGrpSpPr/>
          <p:nvPr/>
        </p:nvGrpSpPr>
        <p:grpSpPr>
          <a:xfrm>
            <a:off x="4074116" y="1763303"/>
            <a:ext cx="1521379" cy="287330"/>
            <a:chOff x="3949942" y="1946924"/>
            <a:chExt cx="1521379" cy="287330"/>
          </a:xfrm>
        </p:grpSpPr>
        <p:pic>
          <p:nvPicPr>
            <p:cNvPr id="450" name="Google Shape;450;p4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25973" y="1954968"/>
              <a:ext cx="1445348" cy="279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1" name="Google Shape;451;p47"/>
            <p:cNvSpPr/>
            <p:nvPr/>
          </p:nvSpPr>
          <p:spPr>
            <a:xfrm>
              <a:off x="3949942" y="1946924"/>
              <a:ext cx="1459800" cy="2847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50" b="1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QVR Pro Client</a:t>
              </a:r>
              <a:endParaRPr dirty="0"/>
            </a:p>
          </p:txBody>
        </p:sp>
      </p:grpSp>
      <p:cxnSp>
        <p:nvCxnSpPr>
          <p:cNvPr id="466" name="Google Shape;466;p47"/>
          <p:cNvCxnSpPr/>
          <p:nvPr/>
        </p:nvCxnSpPr>
        <p:spPr>
          <a:xfrm rot="10800000">
            <a:off x="1679442" y="2025263"/>
            <a:ext cx="0" cy="864000"/>
          </a:xfrm>
          <a:prstGeom prst="straightConnector1">
            <a:avLst/>
          </a:prstGeom>
          <a:noFill/>
          <a:ln w="38100" cap="flat" cmpd="sng">
            <a:solidFill>
              <a:srgbClr val="B6DDE7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cxnSp>
        <p:nvCxnSpPr>
          <p:cNvPr id="467" name="Google Shape;467;p47"/>
          <p:cNvCxnSpPr/>
          <p:nvPr/>
        </p:nvCxnSpPr>
        <p:spPr>
          <a:xfrm>
            <a:off x="1829734" y="2033349"/>
            <a:ext cx="0" cy="892800"/>
          </a:xfrm>
          <a:prstGeom prst="straightConnector1">
            <a:avLst/>
          </a:prstGeom>
          <a:noFill/>
          <a:ln w="38100" cap="flat" cmpd="sng">
            <a:solidFill>
              <a:srgbClr val="F79646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68" name="Google Shape;468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1047" y="1709886"/>
            <a:ext cx="1520478" cy="2678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9" name="Google Shape;469;p47"/>
          <p:cNvGrpSpPr/>
          <p:nvPr/>
        </p:nvGrpSpPr>
        <p:grpSpPr>
          <a:xfrm>
            <a:off x="628580" y="2911256"/>
            <a:ext cx="2447455" cy="1503435"/>
            <a:chOff x="377024" y="2554277"/>
            <a:chExt cx="2729098" cy="1676444"/>
          </a:xfrm>
        </p:grpSpPr>
        <p:cxnSp>
          <p:nvCxnSpPr>
            <p:cNvPr id="470" name="Google Shape;470;p47"/>
            <p:cNvCxnSpPr>
              <a:cxnSpLocks/>
              <a:stCxn id="471" idx="2"/>
              <a:endCxn id="472" idx="0"/>
            </p:cNvCxnSpPr>
            <p:nvPr/>
          </p:nvCxnSpPr>
          <p:spPr>
            <a:xfrm>
              <a:off x="1109449" y="3579852"/>
              <a:ext cx="8700" cy="2280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stealth" w="med" len="med"/>
              <a:tailEnd type="none" w="sm" len="sm"/>
            </a:ln>
          </p:spPr>
        </p:cxnSp>
        <p:sp>
          <p:nvSpPr>
            <p:cNvPr id="471" name="Google Shape;471;p47"/>
            <p:cNvSpPr/>
            <p:nvPr/>
          </p:nvSpPr>
          <p:spPr>
            <a:xfrm>
              <a:off x="378349" y="2584452"/>
              <a:ext cx="1462200" cy="995400"/>
            </a:xfrm>
            <a:prstGeom prst="roundRect">
              <a:avLst>
                <a:gd name="adj" fmla="val 8442"/>
              </a:avLst>
            </a:prstGeom>
            <a:solidFill>
              <a:srgbClr val="DAEE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QVR Pro</a:t>
              </a:r>
              <a:endPara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3" name="Google Shape;473;p47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7327" y="3064833"/>
              <a:ext cx="373200" cy="28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47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1366" y="2709098"/>
              <a:ext cx="299728" cy="2803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47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326" y="2742446"/>
              <a:ext cx="360016" cy="360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6" name="Google Shape;476;p47"/>
            <p:cNvSpPr txBox="1"/>
            <p:nvPr/>
          </p:nvSpPr>
          <p:spPr>
            <a:xfrm>
              <a:off x="1063365" y="3041850"/>
              <a:ext cx="9078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Recording Engine</a:t>
              </a: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7"/>
            <p:cNvSpPr txBox="1"/>
            <p:nvPr/>
          </p:nvSpPr>
          <p:spPr>
            <a:xfrm>
              <a:off x="1084517" y="2679625"/>
              <a:ext cx="8559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Metadata Vault</a:t>
              </a: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7"/>
            <p:cNvSpPr/>
            <p:nvPr/>
          </p:nvSpPr>
          <p:spPr>
            <a:xfrm>
              <a:off x="377024" y="3808021"/>
              <a:ext cx="1482300" cy="422700"/>
            </a:xfrm>
            <a:prstGeom prst="roundRect">
              <a:avLst>
                <a:gd name="adj" fmla="val 11337"/>
              </a:avLst>
            </a:prstGeom>
            <a:solidFill>
              <a:srgbClr val="DAEEF3"/>
            </a:solidFill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QVR Guard</a:t>
              </a:r>
              <a:endParaRPr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8" name="Google Shape;478;p47" descr="Guard_512.png"/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70573" y="3867180"/>
              <a:ext cx="304800" cy="32917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9" name="Google Shape;479;p47"/>
            <p:cNvGrpSpPr/>
            <p:nvPr/>
          </p:nvGrpSpPr>
          <p:grpSpPr>
            <a:xfrm>
              <a:off x="1966293" y="2554277"/>
              <a:ext cx="1139829" cy="422799"/>
              <a:chOff x="1593351" y="2772151"/>
              <a:chExt cx="1139829" cy="422799"/>
            </a:xfrm>
          </p:grpSpPr>
          <p:pic>
            <p:nvPicPr>
              <p:cNvPr id="480" name="Google Shape;480;p47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1593351" y="2772151"/>
                <a:ext cx="561737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1" name="Google Shape;481;p47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1885694" y="2772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2" name="Google Shape;482;p47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2171444" y="2772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3" name="Google Shape;483;p47"/>
            <p:cNvGrpSpPr/>
            <p:nvPr/>
          </p:nvGrpSpPr>
          <p:grpSpPr>
            <a:xfrm>
              <a:off x="1966291" y="2822380"/>
              <a:ext cx="1139830" cy="422799"/>
              <a:chOff x="1593349" y="2772152"/>
              <a:chExt cx="1139830" cy="422799"/>
            </a:xfrm>
          </p:grpSpPr>
          <p:pic>
            <p:nvPicPr>
              <p:cNvPr id="484" name="Google Shape;484;p47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1593349" y="2772152"/>
                <a:ext cx="561736" cy="4227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5" name="Google Shape;485;p47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1885693" y="2772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6" name="Google Shape;486;p47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2171443" y="2772152"/>
                <a:ext cx="561736" cy="4227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7" name="Google Shape;487;p47"/>
            <p:cNvGrpSpPr/>
            <p:nvPr/>
          </p:nvGrpSpPr>
          <p:grpSpPr>
            <a:xfrm>
              <a:off x="1966291" y="3092764"/>
              <a:ext cx="1139831" cy="422800"/>
              <a:chOff x="1593349" y="2772152"/>
              <a:chExt cx="1139831" cy="422800"/>
            </a:xfrm>
          </p:grpSpPr>
          <p:pic>
            <p:nvPicPr>
              <p:cNvPr id="488" name="Google Shape;488;p47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1593349" y="2772152"/>
                <a:ext cx="561737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9" name="Google Shape;489;p47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1885694" y="2772153"/>
                <a:ext cx="561737" cy="4227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0" name="Google Shape;490;p47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2171443" y="2772153"/>
                <a:ext cx="561737" cy="4227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99" name="Google Shape;499;p47"/>
          <p:cNvPicPr preferRelativeResize="0"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373" y="891963"/>
            <a:ext cx="1239081" cy="874283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47"/>
          <p:cNvSpPr txBox="1"/>
          <p:nvPr/>
        </p:nvSpPr>
        <p:spPr>
          <a:xfrm>
            <a:off x="1131288" y="1702167"/>
            <a:ext cx="1541100" cy="2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" sz="12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3-Party AI Engine</a:t>
            </a:r>
            <a:endParaRPr sz="12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p4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32902" y="2060842"/>
            <a:ext cx="1061466" cy="536543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7"/>
          <p:cNvSpPr/>
          <p:nvPr/>
        </p:nvSpPr>
        <p:spPr>
          <a:xfrm>
            <a:off x="1948676" y="2121586"/>
            <a:ext cx="1010400" cy="2214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47"/>
          <p:cNvSpPr txBox="1"/>
          <p:nvPr/>
        </p:nvSpPr>
        <p:spPr>
          <a:xfrm>
            <a:off x="1949233" y="2340983"/>
            <a:ext cx="1010400" cy="22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Metadata 網址</a:t>
            </a:r>
            <a:endParaRPr sz="900" b="1" i="0" u="none" strike="noStrike" cap="none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4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68698" y="2051653"/>
            <a:ext cx="1040548" cy="519317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47"/>
          <p:cNvSpPr/>
          <p:nvPr/>
        </p:nvSpPr>
        <p:spPr>
          <a:xfrm>
            <a:off x="592546" y="2097531"/>
            <a:ext cx="980400" cy="2145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RTSP</a:t>
            </a:r>
            <a:endParaRPr sz="1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47"/>
          <p:cNvSpPr txBox="1"/>
          <p:nvPr/>
        </p:nvSpPr>
        <p:spPr>
          <a:xfrm>
            <a:off x="598765" y="2303547"/>
            <a:ext cx="985800" cy="21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QVR Pro API</a:t>
            </a:r>
            <a:endParaRPr sz="900" b="1" i="0" u="none" strike="noStrike" cap="none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47"/>
          <p:cNvSpPr txBox="1"/>
          <p:nvPr/>
        </p:nvSpPr>
        <p:spPr>
          <a:xfrm>
            <a:off x="2273307" y="4203874"/>
            <a:ext cx="1176000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商店</a:t>
            </a:r>
            <a:endParaRPr sz="20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11" name="Google Shape;511;p47"/>
          <p:cNvSpPr txBox="1">
            <a:spLocks noGrp="1"/>
          </p:cNvSpPr>
          <p:nvPr>
            <p:ph type="title" idx="4294967295"/>
          </p:nvPr>
        </p:nvSpPr>
        <p:spPr>
          <a:xfrm>
            <a:off x="1435467" y="140110"/>
            <a:ext cx="6055559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連鎖零售點解決方案</a:t>
            </a:r>
            <a:r>
              <a:rPr lang="en" sz="2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- 簡易架構圖</a:t>
            </a:r>
            <a:endParaRPr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4" name="Google Shape;510;p47">
            <a:extLst>
              <a:ext uri="{FF2B5EF4-FFF2-40B4-BE49-F238E27FC236}">
                <a16:creationId xmlns:a16="http://schemas.microsoft.com/office/drawing/2014/main" id="{2839B918-314E-44D3-9E8B-C3BF322C5463}"/>
              </a:ext>
            </a:extLst>
          </p:cNvPr>
          <p:cNvSpPr txBox="1"/>
          <p:nvPr/>
        </p:nvSpPr>
        <p:spPr>
          <a:xfrm>
            <a:off x="7136965" y="1709886"/>
            <a:ext cx="752419" cy="3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總部</a:t>
            </a:r>
            <a:endParaRPr sz="20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108" name="Google Shape;418;p47">
            <a:extLst>
              <a:ext uri="{FF2B5EF4-FFF2-40B4-BE49-F238E27FC236}">
                <a16:creationId xmlns:a16="http://schemas.microsoft.com/office/drawing/2014/main" id="{15A1E377-E015-4A40-A2FC-64AE1D2DCD6A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69049" y="1889338"/>
            <a:ext cx="2016234" cy="1134561"/>
          </a:xfrm>
          <a:prstGeom prst="bentConnector3">
            <a:avLst>
              <a:gd name="adj1" fmla="val -1153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53" name="Google Shape;453;p47" descr="一張含有 電腦, 牆, 建築物 的圖片&#10;&#10;描述是以高可信度產生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796847" y="2001483"/>
            <a:ext cx="1212308" cy="113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796847" y="3179895"/>
            <a:ext cx="1275599" cy="123479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7"/>
          <p:cNvSpPr/>
          <p:nvPr/>
        </p:nvSpPr>
        <p:spPr>
          <a:xfrm>
            <a:off x="7782915" y="3605063"/>
            <a:ext cx="13335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遠端備份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Hybrid Backup Sync - RTRR</a:t>
            </a:r>
            <a:endParaRPr sz="1200" dirty="0"/>
          </a:p>
        </p:txBody>
      </p:sp>
      <p:grpSp>
        <p:nvGrpSpPr>
          <p:cNvPr id="501" name="Google Shape;501;p47"/>
          <p:cNvGrpSpPr/>
          <p:nvPr/>
        </p:nvGrpSpPr>
        <p:grpSpPr>
          <a:xfrm>
            <a:off x="8230112" y="3191281"/>
            <a:ext cx="419700" cy="417799"/>
            <a:chOff x="3298554" y="3623957"/>
            <a:chExt cx="419700" cy="417799"/>
          </a:xfrm>
        </p:grpSpPr>
        <p:sp>
          <p:nvSpPr>
            <p:cNvPr id="502" name="Google Shape;502;p47"/>
            <p:cNvSpPr/>
            <p:nvPr/>
          </p:nvSpPr>
          <p:spPr>
            <a:xfrm>
              <a:off x="3298554" y="3623957"/>
              <a:ext cx="419700" cy="414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3" name="Google Shape;503;p47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3302062" y="3627622"/>
              <a:ext cx="414134" cy="41413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23" name="Google Shape;418;p47">
            <a:extLst>
              <a:ext uri="{FF2B5EF4-FFF2-40B4-BE49-F238E27FC236}">
                <a16:creationId xmlns:a16="http://schemas.microsoft.com/office/drawing/2014/main" id="{3974FDE0-7F95-48F5-8A41-9F88CE73BA60}"/>
              </a:ext>
            </a:extLst>
          </p:cNvPr>
          <p:cNvCxnSpPr>
            <a:cxnSpLocks/>
          </p:cNvCxnSpPr>
          <p:nvPr/>
        </p:nvCxnSpPr>
        <p:spPr>
          <a:xfrm flipV="1">
            <a:off x="4634390" y="1340464"/>
            <a:ext cx="2047498" cy="12426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8" name="Google Shape;448;p47" descr="一張含有 室內, 電子用品, 監視器 的圖片&#10;&#10;描述是以非常高的可信度產生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926785" y="446777"/>
            <a:ext cx="2346891" cy="1489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418;p47">
            <a:extLst>
              <a:ext uri="{FF2B5EF4-FFF2-40B4-BE49-F238E27FC236}">
                <a16:creationId xmlns:a16="http://schemas.microsoft.com/office/drawing/2014/main" id="{036FE0DE-E7D1-482D-AAEC-24C8BDC76E98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36155" y="1865074"/>
            <a:ext cx="2016234" cy="1134561"/>
          </a:xfrm>
          <a:prstGeom prst="bentConnector3">
            <a:avLst>
              <a:gd name="adj1" fmla="val -1153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418;p47">
            <a:extLst>
              <a:ext uri="{FF2B5EF4-FFF2-40B4-BE49-F238E27FC236}">
                <a16:creationId xmlns:a16="http://schemas.microsoft.com/office/drawing/2014/main" id="{ABB3FBE7-63AD-4AFE-9F76-732312EAEF61}"/>
              </a:ext>
            </a:extLst>
          </p:cNvPr>
          <p:cNvCxnSpPr>
            <a:cxnSpLocks/>
          </p:cNvCxnSpPr>
          <p:nvPr/>
        </p:nvCxnSpPr>
        <p:spPr>
          <a:xfrm rot="5400000">
            <a:off x="5369884" y="2028759"/>
            <a:ext cx="1862529" cy="942989"/>
          </a:xfrm>
          <a:prstGeom prst="bentConnector3">
            <a:avLst>
              <a:gd name="adj1" fmla="val 53711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418;p47">
            <a:extLst>
              <a:ext uri="{FF2B5EF4-FFF2-40B4-BE49-F238E27FC236}">
                <a16:creationId xmlns:a16="http://schemas.microsoft.com/office/drawing/2014/main" id="{A426EE7B-79CC-428C-A197-7A7128F13002}"/>
              </a:ext>
            </a:extLst>
          </p:cNvPr>
          <p:cNvCxnSpPr>
            <a:cxnSpLocks/>
            <a:stCxn id="422" idx="2"/>
          </p:cNvCxnSpPr>
          <p:nvPr/>
        </p:nvCxnSpPr>
        <p:spPr>
          <a:xfrm rot="5400000">
            <a:off x="4550468" y="1590592"/>
            <a:ext cx="2138513" cy="2008211"/>
          </a:xfrm>
          <a:prstGeom prst="bentConnector3">
            <a:avLst>
              <a:gd name="adj1" fmla="val 34587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21" name="Google Shape;421;p4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312756" y="1000259"/>
            <a:ext cx="2158876" cy="64654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7"/>
          <p:cNvSpPr/>
          <p:nvPr/>
        </p:nvSpPr>
        <p:spPr>
          <a:xfrm>
            <a:off x="5340008" y="1033141"/>
            <a:ext cx="2567642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中央管理</a:t>
            </a:r>
            <a:r>
              <a:rPr lang="en" sz="15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Center</a:t>
            </a:r>
            <a:endParaRPr sz="1500" dirty="0"/>
          </a:p>
        </p:txBody>
      </p:sp>
      <p:grpSp>
        <p:nvGrpSpPr>
          <p:cNvPr id="423" name="Google Shape;423;p47"/>
          <p:cNvGrpSpPr/>
          <p:nvPr/>
        </p:nvGrpSpPr>
        <p:grpSpPr>
          <a:xfrm>
            <a:off x="5518503" y="1100041"/>
            <a:ext cx="428628" cy="428628"/>
            <a:chOff x="2936223" y="1228169"/>
            <a:chExt cx="669000" cy="669000"/>
          </a:xfrm>
        </p:grpSpPr>
        <p:sp>
          <p:nvSpPr>
            <p:cNvPr id="424" name="Google Shape;424;p47"/>
            <p:cNvSpPr/>
            <p:nvPr/>
          </p:nvSpPr>
          <p:spPr>
            <a:xfrm>
              <a:off x="2936223" y="1228169"/>
              <a:ext cx="669000" cy="669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5" name="Google Shape;425;p47"/>
            <p:cNvPicPr preferRelativeResize="0"/>
            <p:nvPr/>
          </p:nvPicPr>
          <p:blipFill rotWithShape="1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9013" y="1234520"/>
              <a:ext cx="653152" cy="6531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4" name="Google Shape;454;p47"/>
          <p:cNvGrpSpPr/>
          <p:nvPr/>
        </p:nvGrpSpPr>
        <p:grpSpPr>
          <a:xfrm>
            <a:off x="3977280" y="3042364"/>
            <a:ext cx="1097100" cy="1069800"/>
            <a:chOff x="3758675" y="3299600"/>
            <a:chExt cx="1097100" cy="1069800"/>
          </a:xfrm>
        </p:grpSpPr>
        <p:sp>
          <p:nvSpPr>
            <p:cNvPr id="455" name="Google Shape;455;p47"/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47"/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QVR Pro</a:t>
              </a:r>
              <a:endParaRPr sz="1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57" name="Google Shape;457;p47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3840440" y="4017586"/>
              <a:ext cx="258900" cy="25888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8" name="Google Shape;458;p47"/>
            <p:cNvGrpSpPr/>
            <p:nvPr/>
          </p:nvGrpSpPr>
          <p:grpSpPr>
            <a:xfrm>
              <a:off x="3782968" y="3334426"/>
              <a:ext cx="1003280" cy="372147"/>
              <a:chOff x="1565012" y="2875152"/>
              <a:chExt cx="1139832" cy="422798"/>
            </a:xfrm>
          </p:grpSpPr>
          <p:pic>
            <p:nvPicPr>
              <p:cNvPr id="459" name="Google Shape;459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0" name="Google Shape;460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1" name="Google Shape;461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2" name="Google Shape;462;p47"/>
            <p:cNvGrpSpPr/>
            <p:nvPr/>
          </p:nvGrpSpPr>
          <p:grpSpPr>
            <a:xfrm>
              <a:off x="3782968" y="3602528"/>
              <a:ext cx="1003280" cy="372147"/>
              <a:chOff x="1565012" y="2875152"/>
              <a:chExt cx="1139832" cy="422798"/>
            </a:xfrm>
          </p:grpSpPr>
          <p:pic>
            <p:nvPicPr>
              <p:cNvPr id="463" name="Google Shape;463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4" name="Google Shape;464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5" name="Google Shape;465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26" name="Google Shape;426;p47"/>
          <p:cNvGrpSpPr/>
          <p:nvPr/>
        </p:nvGrpSpPr>
        <p:grpSpPr>
          <a:xfrm>
            <a:off x="5190022" y="3042364"/>
            <a:ext cx="1097100" cy="1069800"/>
            <a:chOff x="3758675" y="3299600"/>
            <a:chExt cx="1097100" cy="1069800"/>
          </a:xfrm>
        </p:grpSpPr>
        <p:sp>
          <p:nvSpPr>
            <p:cNvPr id="427" name="Google Shape;427;p47"/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7"/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Surveillance Station 5.1.3</a:t>
              </a:r>
              <a:endParaRPr/>
            </a:p>
          </p:txBody>
        </p:sp>
        <p:grpSp>
          <p:nvGrpSpPr>
            <p:cNvPr id="429" name="Google Shape;429;p47"/>
            <p:cNvGrpSpPr/>
            <p:nvPr/>
          </p:nvGrpSpPr>
          <p:grpSpPr>
            <a:xfrm>
              <a:off x="3782968" y="3334426"/>
              <a:ext cx="1003280" cy="372147"/>
              <a:chOff x="1565012" y="2875152"/>
              <a:chExt cx="1139832" cy="422798"/>
            </a:xfrm>
          </p:grpSpPr>
          <p:pic>
            <p:nvPicPr>
              <p:cNvPr id="430" name="Google Shape;430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1" name="Google Shape;431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2" name="Google Shape;432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3" name="Google Shape;433;p47"/>
            <p:cNvGrpSpPr/>
            <p:nvPr/>
          </p:nvGrpSpPr>
          <p:grpSpPr>
            <a:xfrm>
              <a:off x="3782968" y="3602528"/>
              <a:ext cx="1003280" cy="372147"/>
              <a:chOff x="1565012" y="2875152"/>
              <a:chExt cx="1139832" cy="422798"/>
            </a:xfrm>
          </p:grpSpPr>
          <p:pic>
            <p:nvPicPr>
              <p:cNvPr id="434" name="Google Shape;434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5" name="Google Shape;435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6" name="Google Shape;436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37" name="Google Shape;437;p47"/>
          <p:cNvGrpSpPr/>
          <p:nvPr/>
        </p:nvGrpSpPr>
        <p:grpSpPr>
          <a:xfrm>
            <a:off x="6402764" y="3042364"/>
            <a:ext cx="1097100" cy="1069800"/>
            <a:chOff x="3758675" y="3299600"/>
            <a:chExt cx="1097100" cy="1069800"/>
          </a:xfrm>
        </p:grpSpPr>
        <p:sp>
          <p:nvSpPr>
            <p:cNvPr id="438" name="Google Shape;438;p47"/>
            <p:cNvSpPr txBox="1"/>
            <p:nvPr/>
          </p:nvSpPr>
          <p:spPr>
            <a:xfrm>
              <a:off x="3758675" y="3299600"/>
              <a:ext cx="1097100" cy="10698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47"/>
            <p:cNvSpPr txBox="1"/>
            <p:nvPr/>
          </p:nvSpPr>
          <p:spPr>
            <a:xfrm>
              <a:off x="3799472" y="3982475"/>
              <a:ext cx="997200" cy="3291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QVR 5.1.3</a:t>
              </a:r>
              <a:endParaRPr/>
            </a:p>
          </p:txBody>
        </p:sp>
        <p:grpSp>
          <p:nvGrpSpPr>
            <p:cNvPr id="440" name="Google Shape;440;p47"/>
            <p:cNvGrpSpPr/>
            <p:nvPr/>
          </p:nvGrpSpPr>
          <p:grpSpPr>
            <a:xfrm>
              <a:off x="3782968" y="3334426"/>
              <a:ext cx="1003280" cy="372147"/>
              <a:chOff x="1565012" y="2875152"/>
              <a:chExt cx="1139832" cy="422798"/>
            </a:xfrm>
          </p:grpSpPr>
          <p:pic>
            <p:nvPicPr>
              <p:cNvPr id="441" name="Google Shape;441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2" name="Google Shape;442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3" name="Google Shape;443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4" name="Google Shape;444;p47"/>
            <p:cNvGrpSpPr/>
            <p:nvPr/>
          </p:nvGrpSpPr>
          <p:grpSpPr>
            <a:xfrm>
              <a:off x="3782968" y="3602528"/>
              <a:ext cx="1003280" cy="372147"/>
              <a:chOff x="1565012" y="2875152"/>
              <a:chExt cx="1139832" cy="422798"/>
            </a:xfrm>
          </p:grpSpPr>
          <p:pic>
            <p:nvPicPr>
              <p:cNvPr id="445" name="Google Shape;445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5012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6" name="Google Shape;446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7356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7" name="Google Shape;447;p47"/>
              <p:cNvPicPr preferRelativeResize="0"/>
              <p:nvPr/>
            </p:nvPicPr>
            <p:blipFill rotWithShape="1">
              <a:blip r:embed="rId2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43108" y="2875152"/>
                <a:ext cx="561736" cy="422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429268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2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2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96" y="826611"/>
            <a:ext cx="4882614" cy="110030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2"/>
          <p:cNvSpPr txBox="1"/>
          <p:nvPr/>
        </p:nvSpPr>
        <p:spPr>
          <a:xfrm>
            <a:off x="5711687" y="726075"/>
            <a:ext cx="33798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zh-TW" altLang="en-US" sz="40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多點監控</a:t>
            </a:r>
            <a:endParaRPr lang="en-US" altLang="zh-TW" sz="4000" b="1" u="sng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40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集中管理</a:t>
            </a:r>
          </a:p>
        </p:txBody>
      </p:sp>
      <p:sp>
        <p:nvSpPr>
          <p:cNvPr id="176" name="Google Shape;176;p32"/>
          <p:cNvSpPr/>
          <p:nvPr/>
        </p:nvSpPr>
        <p:spPr>
          <a:xfrm rot="-2703481">
            <a:off x="7322692" y="1741253"/>
            <a:ext cx="628548" cy="960110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FD4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Google Shape;164;p32">
            <a:extLst>
              <a:ext uri="{FF2B5EF4-FFF2-40B4-BE49-F238E27FC236}">
                <a16:creationId xmlns:a16="http://schemas.microsoft.com/office/drawing/2014/main" id="{8368F869-8754-46AD-A754-55D5FCC07C29}"/>
              </a:ext>
            </a:extLst>
          </p:cNvPr>
          <p:cNvGrpSpPr/>
          <p:nvPr/>
        </p:nvGrpSpPr>
        <p:grpSpPr>
          <a:xfrm>
            <a:off x="3740737" y="2412243"/>
            <a:ext cx="4360809" cy="2274994"/>
            <a:chOff x="3761851" y="2446492"/>
            <a:chExt cx="4809539" cy="2509092"/>
          </a:xfrm>
        </p:grpSpPr>
        <p:pic>
          <p:nvPicPr>
            <p:cNvPr id="18" name="Google Shape;165;p32" descr="C:\Users\Han Tsai\Desktop\Cinema28直播發表會投影片\MONITOR.png">
              <a:extLst>
                <a:ext uri="{FF2B5EF4-FFF2-40B4-BE49-F238E27FC236}">
                  <a16:creationId xmlns:a16="http://schemas.microsoft.com/office/drawing/2014/main" id="{5576CE14-AD4F-488A-87EA-48F9E5EE11C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4151776" y="2483114"/>
              <a:ext cx="3198637" cy="2472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66;p32" descr="C:\Users\Han Tsai\Desktop\Cinema28直播發表會投影片\1.png">
              <a:extLst>
                <a:ext uri="{FF2B5EF4-FFF2-40B4-BE49-F238E27FC236}">
                  <a16:creationId xmlns:a16="http://schemas.microsoft.com/office/drawing/2014/main" id="{0BF15D8A-0D46-4B43-83FF-E3E57BC7986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7652238" y="3340369"/>
              <a:ext cx="912304" cy="16083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oogle Shape;167;p32">
              <a:extLst>
                <a:ext uri="{FF2B5EF4-FFF2-40B4-BE49-F238E27FC236}">
                  <a16:creationId xmlns:a16="http://schemas.microsoft.com/office/drawing/2014/main" id="{A6CB5540-65B4-4E53-A399-79604233FCAA}"/>
                </a:ext>
              </a:extLst>
            </p:cNvPr>
            <p:cNvGrpSpPr/>
            <p:nvPr/>
          </p:nvGrpSpPr>
          <p:grpSpPr>
            <a:xfrm>
              <a:off x="5123691" y="2806379"/>
              <a:ext cx="1230600" cy="1230600"/>
              <a:chOff x="1857356" y="2714626"/>
              <a:chExt cx="1230600" cy="1230600"/>
            </a:xfrm>
          </p:grpSpPr>
          <p:sp>
            <p:nvSpPr>
              <p:cNvPr id="26" name="Google Shape;168;p32">
                <a:extLst>
                  <a:ext uri="{FF2B5EF4-FFF2-40B4-BE49-F238E27FC236}">
                    <a16:creationId xmlns:a16="http://schemas.microsoft.com/office/drawing/2014/main" id="{44410994-3030-4478-8993-650C6376EEDE}"/>
                  </a:ext>
                </a:extLst>
              </p:cNvPr>
              <p:cNvSpPr/>
              <p:nvPr/>
            </p:nvSpPr>
            <p:spPr>
              <a:xfrm>
                <a:off x="1857356" y="2714626"/>
                <a:ext cx="1230600" cy="12306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9;p32">
                <a:extLst>
                  <a:ext uri="{FF2B5EF4-FFF2-40B4-BE49-F238E27FC236}">
                    <a16:creationId xmlns:a16="http://schemas.microsoft.com/office/drawing/2014/main" id="{61EA31E4-7623-4528-9736-D1D541D097CB}"/>
                  </a:ext>
                </a:extLst>
              </p:cNvPr>
              <p:cNvSpPr/>
              <p:nvPr/>
            </p:nvSpPr>
            <p:spPr>
              <a:xfrm rot="5400000">
                <a:off x="2240237" y="3040801"/>
                <a:ext cx="663000" cy="571500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170;p32">
              <a:extLst>
                <a:ext uri="{FF2B5EF4-FFF2-40B4-BE49-F238E27FC236}">
                  <a16:creationId xmlns:a16="http://schemas.microsoft.com/office/drawing/2014/main" id="{6F385EB8-B2FC-460C-8D03-A06F3D96A858}"/>
                </a:ext>
              </a:extLst>
            </p:cNvPr>
            <p:cNvGrpSpPr/>
            <p:nvPr/>
          </p:nvGrpSpPr>
          <p:grpSpPr>
            <a:xfrm>
              <a:off x="7782922" y="3877924"/>
              <a:ext cx="642989" cy="642988"/>
              <a:chOff x="1857356" y="2714626"/>
              <a:chExt cx="1230600" cy="1230600"/>
            </a:xfrm>
          </p:grpSpPr>
          <p:sp>
            <p:nvSpPr>
              <p:cNvPr id="24" name="Google Shape;171;p32">
                <a:extLst>
                  <a:ext uri="{FF2B5EF4-FFF2-40B4-BE49-F238E27FC236}">
                    <a16:creationId xmlns:a16="http://schemas.microsoft.com/office/drawing/2014/main" id="{482CB73C-FBDB-4C28-9140-B356CA35EC58}"/>
                  </a:ext>
                </a:extLst>
              </p:cNvPr>
              <p:cNvSpPr/>
              <p:nvPr/>
            </p:nvSpPr>
            <p:spPr>
              <a:xfrm>
                <a:off x="1857356" y="2714626"/>
                <a:ext cx="1230600" cy="12306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72;p32">
                <a:extLst>
                  <a:ext uri="{FF2B5EF4-FFF2-40B4-BE49-F238E27FC236}">
                    <a16:creationId xmlns:a16="http://schemas.microsoft.com/office/drawing/2014/main" id="{BE1B1D4C-950B-44B1-9403-CCE27A59342E}"/>
                  </a:ext>
                </a:extLst>
              </p:cNvPr>
              <p:cNvSpPr/>
              <p:nvPr/>
            </p:nvSpPr>
            <p:spPr>
              <a:xfrm rot="5400000">
                <a:off x="2240237" y="3040801"/>
                <a:ext cx="663000" cy="571500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" name="Google Shape;173;p32">
              <a:extLst>
                <a:ext uri="{FF2B5EF4-FFF2-40B4-BE49-F238E27FC236}">
                  <a16:creationId xmlns:a16="http://schemas.microsoft.com/office/drawing/2014/main" id="{1B803652-3AB7-48A4-A7FD-174F35C8D7EA}"/>
                </a:ext>
              </a:extLst>
            </p:cNvPr>
            <p:cNvSpPr txBox="1"/>
            <p:nvPr/>
          </p:nvSpPr>
          <p:spPr>
            <a:xfrm>
              <a:off x="3761851" y="2446492"/>
              <a:ext cx="1928700" cy="10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25"/>
                <a:buFont typeface="Arial"/>
                <a:buNone/>
              </a:pPr>
              <a:r>
                <a:rPr lang="en" sz="2500" b="1" i="0" u="none" strike="noStrike" cap="none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74;p32">
              <a:extLst>
                <a:ext uri="{FF2B5EF4-FFF2-40B4-BE49-F238E27FC236}">
                  <a16:creationId xmlns:a16="http://schemas.microsoft.com/office/drawing/2014/main" id="{827867B6-6198-46A7-9D6B-37B4C1F3AB1E}"/>
                </a:ext>
              </a:extLst>
            </p:cNvPr>
            <p:cNvSpPr txBox="1"/>
            <p:nvPr/>
          </p:nvSpPr>
          <p:spPr>
            <a:xfrm>
              <a:off x="7499790" y="3400806"/>
              <a:ext cx="1071600" cy="28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00"/>
                <a:buFont typeface="Arial"/>
                <a:buNone/>
              </a:pPr>
              <a:r>
                <a:rPr lang="en" sz="1600" b="1" i="0" u="none" strike="noStrike" cap="none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5378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9"/>
          <p:cNvSpPr txBox="1">
            <a:spLocks noGrp="1"/>
          </p:cNvSpPr>
          <p:nvPr>
            <p:ph type="title"/>
          </p:nvPr>
        </p:nvSpPr>
        <p:spPr>
          <a:xfrm>
            <a:off x="391962" y="132992"/>
            <a:ext cx="7795108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比較 </a:t>
            </a:r>
            <a:r>
              <a:rPr lang="en" sz="3200" b="1" i="0" u="none" strike="noStrike" cap="none" dirty="0">
                <a:solidFill>
                  <a:schemeClr val="lt1"/>
                </a:solidFill>
                <a:latin typeface="+mj-lt"/>
                <a:ea typeface="微軟正黑體" panose="020B0604030504040204" pitchFamily="34" charset="-120"/>
                <a:sym typeface="Arial"/>
              </a:rPr>
              <a:t>QNAP</a:t>
            </a:r>
            <a:r>
              <a:rPr lang="en" sz="32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解決方案與傳統方案</a:t>
            </a:r>
            <a:endParaRPr sz="32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aphicFrame>
        <p:nvGraphicFramePr>
          <p:cNvPr id="536" name="Google Shape;536;p49"/>
          <p:cNvGraphicFramePr/>
          <p:nvPr>
            <p:extLst>
              <p:ext uri="{D42A27DB-BD31-4B8C-83A1-F6EECF244321}">
                <p14:modId xmlns:p14="http://schemas.microsoft.com/office/powerpoint/2010/main" val="2052406442"/>
              </p:ext>
            </p:extLst>
          </p:nvPr>
        </p:nvGraphicFramePr>
        <p:xfrm>
          <a:off x="197140" y="1078918"/>
          <a:ext cx="8795857" cy="261223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84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4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7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1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35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500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舊設備相容性</a:t>
                      </a:r>
                      <a:endParaRPr sz="15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500" b="1" u="none" strike="noStrike" cap="none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功能</a:t>
                      </a:r>
                      <a:endParaRPr sz="1500" b="1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500" b="1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資料安全性</a:t>
                      </a:r>
                      <a:endParaRPr sz="1500" b="1" u="none" strike="noStrike" cap="none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5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維護難易度</a:t>
                      </a:r>
                      <a:endParaRPr sz="15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24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79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3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傳統網路攝影機 +</a:t>
                      </a:r>
                      <a:endParaRPr sz="13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3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監控系統</a:t>
                      </a:r>
                      <a:endParaRPr sz="13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75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差</a:t>
                      </a:r>
                      <a:br>
                        <a:rPr lang="en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" sz="10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（需要全部系統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一次更換）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75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" sz="23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少</a:t>
                      </a:r>
                      <a:endParaRPr sz="23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(僅有監控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功能)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758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Arial"/>
                        <a:buNone/>
                      </a:pPr>
                      <a:r>
                        <a:rPr lang="en" sz="23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  <a:endParaRPr sz="23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</a:t>
                      </a:r>
                      <a:r>
                        <a:rPr lang="en" sz="10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當硬碟損壞，資料即毀損，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無法還原</a:t>
                      </a: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)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75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" sz="23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困難</a:t>
                      </a:r>
                      <a:endParaRPr sz="23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(設備維護繁瑣，也較難掌控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各硬體的穩定性)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75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08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3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QNAP NAS</a:t>
                      </a:r>
                      <a:endParaRPr sz="13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3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</a:t>
                      </a:r>
                      <a:r>
                        <a:rPr lang="en" sz="1300" b="1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QVR Pro + QVR Center</a:t>
                      </a:r>
                      <a:endParaRPr sz="1300" b="1" u="none" strike="noStrike" cap="none" dirty="0">
                        <a:solidFill>
                          <a:schemeClr val="lt1"/>
                        </a:solidFill>
                        <a:latin typeface="+mj-lt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4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好</a:t>
                      </a:r>
                      <a:br>
                        <a:rPr lang="en" sz="12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" sz="10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" sz="1000" b="1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QVR Center </a:t>
                      </a:r>
                      <a:r>
                        <a:rPr lang="en" sz="10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可納管 </a:t>
                      </a:r>
                      <a:r>
                        <a:rPr lang="en" sz="1000" b="1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QVR 5.1 以及 Surveillance Station</a:t>
                      </a:r>
                      <a:r>
                        <a:rPr lang="en" sz="10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4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" sz="23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多</a:t>
                      </a:r>
                      <a:endParaRPr sz="23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</a:t>
                      </a: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NAS</a:t>
                      </a: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 本身多功能</a:t>
                      </a:r>
                      <a:r>
                        <a:rPr lang="en" sz="10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+監控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功能)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4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" sz="23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endParaRPr sz="23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</a:t>
                      </a:r>
                      <a:r>
                        <a:rPr lang="en" sz="10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支援多種資料備援功能，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即使硬體臨時故障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也無需擔心</a:t>
                      </a: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)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4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" sz="23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容易</a:t>
                      </a:r>
                      <a:endParaRPr sz="23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(</a:t>
                      </a: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QNAP NAS </a:t>
                      </a: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系統狀態均有資源監視器介面可供觀看</a:t>
                      </a:r>
                      <a:r>
                        <a:rPr lang="en" sz="10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，無論 </a:t>
                      </a:r>
                      <a:r>
                        <a:rPr lang="en" sz="1000" b="1" dirty="0">
                          <a:solidFill>
                            <a:schemeClr val="lt1"/>
                          </a:solidFill>
                          <a:latin typeface="+mj-lt"/>
                          <a:ea typeface="微軟正黑體" panose="020B0604030504040204" pitchFamily="34" charset="-120"/>
                        </a:rPr>
                        <a:t>NAS</a:t>
                      </a:r>
                      <a:r>
                        <a:rPr lang="en" sz="100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或監控系統均是同一公司作為客服窗口</a:t>
                      </a:r>
                      <a:r>
                        <a:rPr lang="en" sz="1000" b="1" u="none" strike="noStrike" cap="none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)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6DD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54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41" name="Google Shape;541;p4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871" y="3743346"/>
            <a:ext cx="2366590" cy="1228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oogle Shape;112;p28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BF92DAED-454E-4DC8-BDEC-B9E3287B31C6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50804" y="3474782"/>
            <a:ext cx="1258442" cy="78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 descr="一張含有 遊戲, 影片, 室內, 坐 的圖片&#10;&#10;描述是以非常高的可信度產生">
            <a:extLst>
              <a:ext uri="{FF2B5EF4-FFF2-40B4-BE49-F238E27FC236}">
                <a16:creationId xmlns:a16="http://schemas.microsoft.com/office/drawing/2014/main" id="{87D8E7B6-4837-42BE-B056-82AFF0EA62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6129" y="3536576"/>
            <a:ext cx="1346343" cy="1547154"/>
          </a:xfrm>
          <a:prstGeom prst="rect">
            <a:avLst/>
          </a:prstGeom>
        </p:spPr>
      </p:pic>
      <p:pic>
        <p:nvPicPr>
          <p:cNvPr id="11" name="Google Shape;238;p31">
            <a:extLst>
              <a:ext uri="{FF2B5EF4-FFF2-40B4-BE49-F238E27FC236}">
                <a16:creationId xmlns:a16="http://schemas.microsoft.com/office/drawing/2014/main" id="{DB644D27-76D0-454D-ABDC-BFBAA849AA40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91430" y="3554477"/>
            <a:ext cx="474730" cy="4747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BB3BFC1E-367D-4653-B05F-CC92695665CA}"/>
              </a:ext>
            </a:extLst>
          </p:cNvPr>
          <p:cNvGrpSpPr/>
          <p:nvPr/>
        </p:nvGrpSpPr>
        <p:grpSpPr>
          <a:xfrm>
            <a:off x="2738805" y="2663287"/>
            <a:ext cx="369311" cy="369311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377C1197-BC7A-40E5-8028-D0E325D5D3BC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3967393A-0FC5-4067-8219-0883F86B8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E564E2E-D1EF-4245-8C58-881660A4A186}"/>
              </a:ext>
            </a:extLst>
          </p:cNvPr>
          <p:cNvGrpSpPr/>
          <p:nvPr/>
        </p:nvGrpSpPr>
        <p:grpSpPr>
          <a:xfrm>
            <a:off x="4184972" y="2667481"/>
            <a:ext cx="369311" cy="369311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橢圓 27">
              <a:extLst>
                <a:ext uri="{FF2B5EF4-FFF2-40B4-BE49-F238E27FC236}">
                  <a16:creationId xmlns:a16="http://schemas.microsoft.com/office/drawing/2014/main" id="{601C2139-015C-4D09-B5E1-03F120B2B758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149ED89D-C27F-40CD-B062-20D6626F8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AF7A2EC-4BDA-4DEC-9D0E-C9E40BCC0515}"/>
              </a:ext>
            </a:extLst>
          </p:cNvPr>
          <p:cNvGrpSpPr/>
          <p:nvPr/>
        </p:nvGrpSpPr>
        <p:grpSpPr>
          <a:xfrm>
            <a:off x="5787740" y="2663589"/>
            <a:ext cx="369311" cy="369311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69FC4694-1072-41AC-8DC3-14F943050B70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C7D79160-E2A1-473C-B935-83D56808C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119E77C5-BB86-4542-A5CD-6A4D0251C458}"/>
              </a:ext>
            </a:extLst>
          </p:cNvPr>
          <p:cNvGrpSpPr/>
          <p:nvPr/>
        </p:nvGrpSpPr>
        <p:grpSpPr>
          <a:xfrm>
            <a:off x="8172804" y="2663287"/>
            <a:ext cx="369311" cy="369311"/>
            <a:chOff x="2931756" y="2667481"/>
            <a:chExt cx="369311" cy="369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884F10C5-0D3F-4430-9890-F10C9821C0E9}"/>
                </a:ext>
              </a:extLst>
            </p:cNvPr>
            <p:cNvSpPr/>
            <p:nvPr/>
          </p:nvSpPr>
          <p:spPr>
            <a:xfrm>
              <a:off x="2931756" y="2667481"/>
              <a:ext cx="369311" cy="36931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EFB7FABE-1ED2-4FC0-B194-C7ED24F20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81894" y="2696056"/>
              <a:ext cx="260452" cy="27202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21519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4FB4BE3-95C7-4E56-B283-685C23FA2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3" name="圖片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8618BD9-905B-4F96-9A20-B7E1F0619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91" y="1043817"/>
            <a:ext cx="8649717" cy="4099683"/>
          </a:xfrm>
          <a:prstGeom prst="rect">
            <a:avLst/>
          </a:prstGeom>
        </p:spPr>
      </p:pic>
      <p:sp>
        <p:nvSpPr>
          <p:cNvPr id="547" name="Google Shape;547;p50"/>
          <p:cNvSpPr txBox="1">
            <a:spLocks noGrp="1"/>
          </p:cNvSpPr>
          <p:nvPr>
            <p:ph type="title"/>
          </p:nvPr>
        </p:nvSpPr>
        <p:spPr>
          <a:xfrm>
            <a:off x="349662" y="265977"/>
            <a:ext cx="8444676" cy="352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適合</a:t>
            </a: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零售</a:t>
            </a:r>
            <a:r>
              <a:rPr lang="en" sz="32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監控的</a:t>
            </a:r>
            <a:r>
              <a:rPr lang="en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NAS </a:t>
            </a:r>
            <a:r>
              <a:rPr lang="en" sz="32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機種</a:t>
            </a:r>
            <a:endParaRPr sz="32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548" name="Google Shape;548;p50"/>
          <p:cNvGrpSpPr/>
          <p:nvPr/>
        </p:nvGrpSpPr>
        <p:grpSpPr>
          <a:xfrm>
            <a:off x="433500" y="1214653"/>
            <a:ext cx="8398945" cy="963600"/>
            <a:chOff x="-330314" y="-3941674"/>
            <a:chExt cx="9515062" cy="1091652"/>
          </a:xfrm>
        </p:grpSpPr>
        <p:sp>
          <p:nvSpPr>
            <p:cNvPr id="549" name="Google Shape;549;p50"/>
            <p:cNvSpPr txBox="1"/>
            <p:nvPr/>
          </p:nvSpPr>
          <p:spPr>
            <a:xfrm>
              <a:off x="548716" y="-3344745"/>
              <a:ext cx="1328700" cy="48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>
                <a:buSzPts val="1050"/>
              </a:pPr>
              <a:r>
                <a:rPr lang="en-US" sz="1050" b="1" dirty="0">
                  <a:solidFill>
                    <a:schemeClr val="lt1"/>
                  </a:solidFill>
                </a:rPr>
                <a:t>TS-251B-4</a:t>
              </a:r>
              <a:r>
                <a:rPr lang="en" sz="105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</a:t>
              </a:r>
              <a:endParaRPr sz="105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50"/>
            <p:cNvSpPr txBox="1"/>
            <p:nvPr/>
          </p:nvSpPr>
          <p:spPr>
            <a:xfrm>
              <a:off x="3806376" y="-3338723"/>
              <a:ext cx="1589400" cy="48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" sz="105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TVS-951X-8G</a:t>
              </a:r>
              <a:endParaRPr sz="105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50"/>
            <p:cNvSpPr txBox="1"/>
            <p:nvPr/>
          </p:nvSpPr>
          <p:spPr>
            <a:xfrm>
              <a:off x="6887048" y="-3350767"/>
              <a:ext cx="2297700" cy="488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" sz="105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TVS-1282-i7-64G</a:t>
              </a:r>
              <a:endParaRPr sz="105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50"/>
            <p:cNvSpPr txBox="1"/>
            <p:nvPr/>
          </p:nvSpPr>
          <p:spPr>
            <a:xfrm>
              <a:off x="6328940" y="-3927594"/>
              <a:ext cx="26112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5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 x HDMI </a:t>
              </a:r>
              <a:r>
                <a:rPr lang="en" sz="1500" b="1" i="0" u="none" strike="noStrike" cap="none" dirty="0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埠</a:t>
              </a:r>
              <a:r>
                <a:rPr lang="en" sz="1500" b="1" dirty="0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r>
                <a:rPr lang="en" sz="1500" b="1" i="0" u="none" strike="noStrike" cap="none" dirty="0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建構</a:t>
              </a:r>
              <a:endParaRPr sz="1500" b="0" i="0" u="none" strike="noStrike" cap="none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500" b="1" i="0" u="none" strike="noStrike" cap="none" dirty="0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小規模監控影像牆方案</a:t>
              </a:r>
              <a:endParaRPr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553" name="Google Shape;553;p50"/>
            <p:cNvSpPr txBox="1"/>
            <p:nvPr/>
          </p:nvSpPr>
          <p:spPr>
            <a:xfrm>
              <a:off x="3473201" y="-3907967"/>
              <a:ext cx="1841400" cy="4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500" b="1" i="0" u="none" strike="noStrike" cap="none" dirty="0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內建</a:t>
              </a:r>
              <a:r>
                <a:rPr lang="en" sz="15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HDMI</a:t>
              </a:r>
              <a:r>
                <a:rPr lang="en" sz="1500" b="1" dirty="0">
                  <a:solidFill>
                    <a:schemeClr val="lt1"/>
                  </a:solidFill>
                </a:rPr>
                <a:t>，</a:t>
              </a:r>
              <a:r>
                <a:rPr lang="en" sz="15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500" b="1" i="0" u="none" strike="noStrike" cap="none" dirty="0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直接播放</a:t>
              </a:r>
              <a:r>
                <a:rPr lang="en" sz="1500" b="1" dirty="0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影像</a:t>
              </a:r>
              <a:endParaRPr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554" name="Google Shape;554;p50"/>
            <p:cNvSpPr txBox="1"/>
            <p:nvPr/>
          </p:nvSpPr>
          <p:spPr>
            <a:xfrm>
              <a:off x="-330314" y="-3941674"/>
              <a:ext cx="28302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5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QVR Pro </a:t>
              </a:r>
              <a:endParaRPr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500" b="1" dirty="0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小商店適用的</a:t>
              </a:r>
              <a:r>
                <a:rPr lang="en" sz="1500" b="1" dirty="0">
                  <a:solidFill>
                    <a:schemeClr val="lt1"/>
                  </a:solidFill>
                </a:rPr>
                <a:t> 2-bay </a:t>
              </a:r>
              <a:r>
                <a:rPr lang="en" sz="1500" b="1" i="0" u="none" strike="noStrike" cap="none" dirty="0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機種</a:t>
              </a:r>
              <a:endParaRPr sz="15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</p:grpSp>
      <p:pic>
        <p:nvPicPr>
          <p:cNvPr id="555" name="Google Shape;555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37497" y="3722237"/>
            <a:ext cx="1999288" cy="1066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圖片 22" descr="一張含有 電子用品, 室內, 監視器 的圖片&#10;&#10;描述是以非常高的可信度產生">
            <a:extLst>
              <a:ext uri="{FF2B5EF4-FFF2-40B4-BE49-F238E27FC236}">
                <a16:creationId xmlns:a16="http://schemas.microsoft.com/office/drawing/2014/main" id="{372CB980-DF9B-4BB0-A560-292CB1EFAE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684" y="2107967"/>
            <a:ext cx="1798930" cy="1544050"/>
          </a:xfrm>
          <a:prstGeom prst="rect">
            <a:avLst/>
          </a:prstGeom>
        </p:spPr>
      </p:pic>
      <p:pic>
        <p:nvPicPr>
          <p:cNvPr id="24" name="圖片 23" descr="一張含有 監視器, 室內, 牆 的圖片&#10;&#10;描述是以高可信度產生">
            <a:extLst>
              <a:ext uri="{FF2B5EF4-FFF2-40B4-BE49-F238E27FC236}">
                <a16:creationId xmlns:a16="http://schemas.microsoft.com/office/drawing/2014/main" id="{8A5D8DC0-5EB5-4C60-A804-72E5470CC7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911" y="2116296"/>
            <a:ext cx="2248456" cy="1527393"/>
          </a:xfrm>
          <a:prstGeom prst="rect">
            <a:avLst/>
          </a:prstGeom>
        </p:spPr>
      </p:pic>
      <p:pic>
        <p:nvPicPr>
          <p:cNvPr id="7" name="圖片 6" descr="一張含有 遊戲, 控制器, 影片, 遙遠 的圖片&#10;&#10;描述是以非常高的可信度產生">
            <a:extLst>
              <a:ext uri="{FF2B5EF4-FFF2-40B4-BE49-F238E27FC236}">
                <a16:creationId xmlns:a16="http://schemas.microsoft.com/office/drawing/2014/main" id="{C68AD1E7-95AA-4BD0-8259-F91C584A7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45" y="2033883"/>
            <a:ext cx="2621841" cy="1638651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F5677430-FA35-4F46-8C0F-B5E0B59263EE}"/>
              </a:ext>
            </a:extLst>
          </p:cNvPr>
          <p:cNvGrpSpPr/>
          <p:nvPr/>
        </p:nvGrpSpPr>
        <p:grpSpPr>
          <a:xfrm>
            <a:off x="635975" y="3719614"/>
            <a:ext cx="1916871" cy="1109149"/>
            <a:chOff x="635975" y="3719614"/>
            <a:chExt cx="1916871" cy="1109149"/>
          </a:xfrm>
        </p:grpSpPr>
        <p:pic>
          <p:nvPicPr>
            <p:cNvPr id="27" name="圖片 26" descr="一張含有 電子用品, 顯示, 監視器, 室內 的圖片&#10;&#10;描述是以非常高的可信度產生">
              <a:extLst>
                <a:ext uri="{FF2B5EF4-FFF2-40B4-BE49-F238E27FC236}">
                  <a16:creationId xmlns:a16="http://schemas.microsoft.com/office/drawing/2014/main" id="{1FA8CB7C-DDBF-4013-893B-3108E790C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2208" y="3806116"/>
              <a:ext cx="1253258" cy="1022647"/>
            </a:xfrm>
            <a:prstGeom prst="rect">
              <a:avLst/>
            </a:prstGeom>
          </p:spPr>
        </p:pic>
        <p:pic>
          <p:nvPicPr>
            <p:cNvPr id="562" name="Google Shape;562;p5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35975" y="3869735"/>
              <a:ext cx="706738" cy="803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9C04E62D-6C55-4F39-9BF2-790509450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6851" y="3719614"/>
              <a:ext cx="355995" cy="355995"/>
            </a:xfrm>
            <a:prstGeom prst="rect">
              <a:avLst/>
            </a:prstGeom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90C5B0EE-CB12-4A43-9122-B8A6C7C44A5D}"/>
              </a:ext>
            </a:extLst>
          </p:cNvPr>
          <p:cNvGrpSpPr/>
          <p:nvPr/>
        </p:nvGrpSpPr>
        <p:grpSpPr>
          <a:xfrm>
            <a:off x="3610614" y="3719614"/>
            <a:ext cx="1916871" cy="1109149"/>
            <a:chOff x="635975" y="3719614"/>
            <a:chExt cx="1916871" cy="1109149"/>
          </a:xfrm>
        </p:grpSpPr>
        <p:pic>
          <p:nvPicPr>
            <p:cNvPr id="31" name="圖片 30" descr="一張含有 電子用品, 顯示, 監視器, 室內 的圖片&#10;&#10;描述是以非常高的可信度產生">
              <a:extLst>
                <a:ext uri="{FF2B5EF4-FFF2-40B4-BE49-F238E27FC236}">
                  <a16:creationId xmlns:a16="http://schemas.microsoft.com/office/drawing/2014/main" id="{E4E1A76D-F59F-4AB0-A28F-E3F231BCB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2208" y="3806116"/>
              <a:ext cx="1253258" cy="1022647"/>
            </a:xfrm>
            <a:prstGeom prst="rect">
              <a:avLst/>
            </a:prstGeom>
          </p:spPr>
        </p:pic>
        <p:pic>
          <p:nvPicPr>
            <p:cNvPr id="32" name="Google Shape;562;p50">
              <a:extLst>
                <a:ext uri="{FF2B5EF4-FFF2-40B4-BE49-F238E27FC236}">
                  <a16:creationId xmlns:a16="http://schemas.microsoft.com/office/drawing/2014/main" id="{E4CDF379-343C-4CA3-BD4A-301554899F86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35975" y="3869735"/>
              <a:ext cx="706738" cy="803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F5CF0033-4B75-474E-B617-9038924EB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6851" y="3719614"/>
              <a:ext cx="355995" cy="355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047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51" descr="一張含有 雷射 的圖片&#10;&#10;描述是以非常高的可信度產生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0" y="0"/>
            <a:ext cx="912832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1"/>
          <p:cNvSpPr txBox="1"/>
          <p:nvPr/>
        </p:nvSpPr>
        <p:spPr>
          <a:xfrm>
            <a:off x="70456" y="4689187"/>
            <a:ext cx="31434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©2018著作權為威聯通科技股份有限公司所有。威聯通科技並保留所有權利。威聯通科技股份有限公司所使用或註冊之商標或標章。檔案中所提及之產品及公司名稱可能為其他公司所有之商標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429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9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048" y="0"/>
            <a:ext cx="9178048" cy="517118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9"/>
          <p:cNvSpPr txBox="1">
            <a:spLocks noGrp="1"/>
          </p:cNvSpPr>
          <p:nvPr>
            <p:ph type="ctrTitle"/>
          </p:nvPr>
        </p:nvSpPr>
        <p:spPr>
          <a:xfrm>
            <a:off x="4216440" y="667647"/>
            <a:ext cx="45084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多點零售監控需求</a:t>
            </a:r>
            <a:endParaRPr sz="30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123" name="Google Shape;123;p29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794" y="641961"/>
            <a:ext cx="641575" cy="6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2DD5463-9C73-46D6-BE41-B56F3FA544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187" y="1480836"/>
            <a:ext cx="3122864" cy="14039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3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938"/>
          <a:stretch/>
        </p:blipFill>
        <p:spPr>
          <a:xfrm>
            <a:off x="6035865" y="1024276"/>
            <a:ext cx="2983335" cy="38568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0" name="Google Shape;130;p3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8051" y="1022279"/>
            <a:ext cx="2963002" cy="38658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1" name="Google Shape;131;p3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67" y="1022663"/>
            <a:ext cx="2984399" cy="38640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2" name="Google Shape;132;p30"/>
          <p:cNvSpPr txBox="1">
            <a:spLocks noGrp="1"/>
          </p:cNvSpPr>
          <p:nvPr>
            <p:ph type="title"/>
          </p:nvPr>
        </p:nvSpPr>
        <p:spPr>
          <a:xfrm>
            <a:off x="0" y="22617"/>
            <a:ext cx="9063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多點零售監控需求</a:t>
            </a:r>
            <a:endParaRPr sz="32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33" name="Google Shape;133;p30"/>
          <p:cNvSpPr/>
          <p:nvPr/>
        </p:nvSpPr>
        <p:spPr>
          <a:xfrm>
            <a:off x="411138" y="1098232"/>
            <a:ext cx="2537700" cy="10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總部中控中心，如何做到多點管理、維護的需求</a:t>
            </a:r>
            <a:r>
              <a:rPr lang="en" sz="18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？</a:t>
            </a:r>
            <a:endParaRPr sz="1800" b="0" i="0" u="none" strike="noStrike" cap="none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34" name="Google Shape;134;p30"/>
          <p:cNvSpPr/>
          <p:nvPr/>
        </p:nvSpPr>
        <p:spPr>
          <a:xfrm>
            <a:off x="6282932" y="1098232"/>
            <a:ext cx="25995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來自各分店的事件通知是否能即時通報，以迅速了解狀況？</a:t>
            </a:r>
            <a:endParaRPr sz="18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6" name="Google Shape;136;p30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082" y="3587687"/>
            <a:ext cx="1234543" cy="1069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0" descr="一張含有 文字 的圖片&#10;&#10;描述是以非常高的可信度產生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5012" y="3013223"/>
            <a:ext cx="1530651" cy="132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0" descr="一張含有 標誌, 停止 的圖片&#10;&#10;描述是以非常高的可信度產生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63371" y="3586115"/>
            <a:ext cx="1221155" cy="106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0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3368" y="3013223"/>
            <a:ext cx="1530651" cy="133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0" descr="一張含有 文字 的圖片&#10;&#10;描述是以高可信度產生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68628" y="3584783"/>
            <a:ext cx="1227838" cy="106906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0"/>
          <p:cNvSpPr/>
          <p:nvPr/>
        </p:nvSpPr>
        <p:spPr>
          <a:xfrm>
            <a:off x="3408293" y="1115757"/>
            <a:ext cx="2489278" cy="14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與其他系統的整合是否可行？</a:t>
            </a:r>
            <a:endParaRPr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FD90727A-31A5-4E0D-951A-592BBC0584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8707" y="2899046"/>
            <a:ext cx="1530650" cy="1324271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8398553D-0DDB-4807-9937-7BCA71090D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56887" y="2208305"/>
            <a:ext cx="1448187" cy="125292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116AA237-F04E-492D-A2A7-C4195B32D7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389248" y="2206097"/>
            <a:ext cx="1452781" cy="125690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3AF05F0E-4B3F-4580-A698-87F0617351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48636" y="2205037"/>
            <a:ext cx="1448187" cy="12529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0BD9F3-1ECC-4D98-8DF3-AFBC0020E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" y="0"/>
            <a:ext cx="9143594" cy="5143500"/>
          </a:xfrm>
          <a:prstGeom prst="rect">
            <a:avLst/>
          </a:prstGeom>
        </p:spPr>
      </p:pic>
      <p:sp>
        <p:nvSpPr>
          <p:cNvPr id="146" name="Google Shape;146;p31"/>
          <p:cNvSpPr txBox="1">
            <a:spLocks noGrp="1"/>
          </p:cNvSpPr>
          <p:nvPr>
            <p:ph type="title"/>
          </p:nvPr>
        </p:nvSpPr>
        <p:spPr>
          <a:xfrm>
            <a:off x="457200" y="5356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多點零售監控用戶的疑慮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56323DB0-1C9F-49BB-87EF-CE230721B96B}"/>
              </a:ext>
            </a:extLst>
          </p:cNvPr>
          <p:cNvSpPr/>
          <p:nvPr/>
        </p:nvSpPr>
        <p:spPr>
          <a:xfrm>
            <a:off x="5914984" y="1166163"/>
            <a:ext cx="2620331" cy="388657"/>
          </a:xfrm>
          <a:prstGeom prst="roundRect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Google Shape;152;p31">
            <a:extLst>
              <a:ext uri="{FF2B5EF4-FFF2-40B4-BE49-F238E27FC236}">
                <a16:creationId xmlns:a16="http://schemas.microsoft.com/office/drawing/2014/main" id="{04F5F998-034D-4A47-83EB-2DD3CE2CCFB3}"/>
              </a:ext>
            </a:extLst>
          </p:cNvPr>
          <p:cNvSpPr txBox="1"/>
          <p:nvPr/>
        </p:nvSpPr>
        <p:spPr>
          <a:xfrm>
            <a:off x="4483939" y="1188037"/>
            <a:ext cx="1547362" cy="388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4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QNAP</a:t>
            </a:r>
            <a:r>
              <a:rPr 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如何做好</a:t>
            </a:r>
            <a:endParaRPr sz="14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Google Shape;152;p31">
            <a:extLst>
              <a:ext uri="{FF2B5EF4-FFF2-40B4-BE49-F238E27FC236}">
                <a16:creationId xmlns:a16="http://schemas.microsoft.com/office/drawing/2014/main" id="{71EC462E-D603-4856-B2C3-0B328241B9A5}"/>
              </a:ext>
            </a:extLst>
          </p:cNvPr>
          <p:cNvSpPr txBox="1"/>
          <p:nvPr/>
        </p:nvSpPr>
        <p:spPr>
          <a:xfrm>
            <a:off x="5992043" y="1111764"/>
            <a:ext cx="2489335" cy="46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多點零售的設備維護？</a:t>
            </a:r>
            <a:endParaRPr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Google Shape;152;p31">
            <a:extLst>
              <a:ext uri="{FF2B5EF4-FFF2-40B4-BE49-F238E27FC236}">
                <a16:creationId xmlns:a16="http://schemas.microsoft.com/office/drawing/2014/main" id="{C0824DEB-02F8-4307-AFB9-EB6876F80DCF}"/>
              </a:ext>
            </a:extLst>
          </p:cNvPr>
          <p:cNvSpPr txBox="1"/>
          <p:nvPr/>
        </p:nvSpPr>
        <p:spPr>
          <a:xfrm>
            <a:off x="4483939" y="1545685"/>
            <a:ext cx="3596814" cy="46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zh-TW" altLang="en-US" sz="11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要能掌控所有的主機運作狀態，易於管理維護</a:t>
            </a:r>
            <a:endParaRPr sz="11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3A4D71C4-8BBA-4344-804F-0ACD701482C8}"/>
              </a:ext>
            </a:extLst>
          </p:cNvPr>
          <p:cNvSpPr/>
          <p:nvPr/>
        </p:nvSpPr>
        <p:spPr>
          <a:xfrm>
            <a:off x="1880383" y="2220442"/>
            <a:ext cx="1778172" cy="341930"/>
          </a:xfrm>
          <a:prstGeom prst="roundRect">
            <a:avLst/>
          </a:prstGeom>
          <a:solidFill>
            <a:srgbClr val="003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9904313A-AAE4-4BDC-B31F-A10F68191597}"/>
              </a:ext>
            </a:extLst>
          </p:cNvPr>
          <p:cNvSpPr/>
          <p:nvPr/>
        </p:nvSpPr>
        <p:spPr>
          <a:xfrm>
            <a:off x="5982665" y="3263813"/>
            <a:ext cx="3081998" cy="351588"/>
          </a:xfrm>
          <a:prstGeom prst="round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2855FAD8-9A46-4F43-B5B4-3C6E1FE03F45}"/>
              </a:ext>
            </a:extLst>
          </p:cNvPr>
          <p:cNvSpPr/>
          <p:nvPr/>
        </p:nvSpPr>
        <p:spPr>
          <a:xfrm>
            <a:off x="1899043" y="4274966"/>
            <a:ext cx="2064326" cy="317820"/>
          </a:xfrm>
          <a:prstGeom prst="round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8" name="Google Shape;152;p31">
            <a:extLst>
              <a:ext uri="{FF2B5EF4-FFF2-40B4-BE49-F238E27FC236}">
                <a16:creationId xmlns:a16="http://schemas.microsoft.com/office/drawing/2014/main" id="{F42575EB-9E7A-4C51-BEF8-760AF8C378C9}"/>
              </a:ext>
            </a:extLst>
          </p:cNvPr>
          <p:cNvSpPr txBox="1"/>
          <p:nvPr/>
        </p:nvSpPr>
        <p:spPr>
          <a:xfrm>
            <a:off x="277444" y="2190181"/>
            <a:ext cx="1778172" cy="388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4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QNAP</a:t>
            </a:r>
            <a:r>
              <a:rPr 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是否可做到</a:t>
            </a:r>
            <a:endParaRPr sz="14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Google Shape;152;p31">
            <a:extLst>
              <a:ext uri="{FF2B5EF4-FFF2-40B4-BE49-F238E27FC236}">
                <a16:creationId xmlns:a16="http://schemas.microsoft.com/office/drawing/2014/main" id="{D6052528-946A-46FB-86D0-7E7FA5EE8AB1}"/>
              </a:ext>
            </a:extLst>
          </p:cNvPr>
          <p:cNvSpPr txBox="1"/>
          <p:nvPr/>
        </p:nvSpPr>
        <p:spPr>
          <a:xfrm>
            <a:off x="1817725" y="2143774"/>
            <a:ext cx="1778172" cy="46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中央監控管理？</a:t>
            </a:r>
            <a:endParaRPr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Google Shape;152;p31">
            <a:extLst>
              <a:ext uri="{FF2B5EF4-FFF2-40B4-BE49-F238E27FC236}">
                <a16:creationId xmlns:a16="http://schemas.microsoft.com/office/drawing/2014/main" id="{A9D689FD-C382-43C2-8116-0540392AC0C9}"/>
              </a:ext>
            </a:extLst>
          </p:cNvPr>
          <p:cNvSpPr txBox="1"/>
          <p:nvPr/>
        </p:nvSpPr>
        <p:spPr>
          <a:xfrm>
            <a:off x="277444" y="2504467"/>
            <a:ext cx="3623998" cy="45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zh-TW" altLang="en-US" sz="11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隨著不同狀況，各零售分店的攝影機即時影像、錄影回放、電子地圖需要可以自由配置，保持監看的彈性</a:t>
            </a:r>
            <a:endParaRPr sz="11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Google Shape;152;p31">
            <a:extLst>
              <a:ext uri="{FF2B5EF4-FFF2-40B4-BE49-F238E27FC236}">
                <a16:creationId xmlns:a16="http://schemas.microsoft.com/office/drawing/2014/main" id="{E9524A8E-6DF7-4EE6-85F1-97A82666784A}"/>
              </a:ext>
            </a:extLst>
          </p:cNvPr>
          <p:cNvSpPr txBox="1"/>
          <p:nvPr/>
        </p:nvSpPr>
        <p:spPr>
          <a:xfrm>
            <a:off x="4526294" y="3256678"/>
            <a:ext cx="2176398" cy="388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4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QNAP</a:t>
            </a:r>
            <a:r>
              <a:rPr 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如何做好</a:t>
            </a:r>
            <a:endParaRPr sz="14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Google Shape;152;p31">
            <a:extLst>
              <a:ext uri="{FF2B5EF4-FFF2-40B4-BE49-F238E27FC236}">
                <a16:creationId xmlns:a16="http://schemas.microsoft.com/office/drawing/2014/main" id="{B349CF49-BF59-4E75-957D-E97B18B46396}"/>
              </a:ext>
            </a:extLst>
          </p:cNvPr>
          <p:cNvSpPr txBox="1"/>
          <p:nvPr/>
        </p:nvSpPr>
        <p:spPr>
          <a:xfrm>
            <a:off x="5935820" y="3178478"/>
            <a:ext cx="3127404" cy="46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來自多點的事件通知管理？</a:t>
            </a:r>
            <a:endParaRPr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Google Shape;152;p31">
            <a:extLst>
              <a:ext uri="{FF2B5EF4-FFF2-40B4-BE49-F238E27FC236}">
                <a16:creationId xmlns:a16="http://schemas.microsoft.com/office/drawing/2014/main" id="{3041FC99-19DA-4F94-B5C2-1B7D5015B0DB}"/>
              </a:ext>
            </a:extLst>
          </p:cNvPr>
          <p:cNvSpPr txBox="1"/>
          <p:nvPr/>
        </p:nvSpPr>
        <p:spPr>
          <a:xfrm>
            <a:off x="4526293" y="3553383"/>
            <a:ext cx="4575503" cy="66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zh-TW" altLang="en-US" sz="11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當各分店發生事件時，總部人員需在第一時間得知狀況，以了解各分</a:t>
            </a:r>
            <a:endParaRPr lang="en-US" altLang="zh-TW" sz="11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altLang="zh-TW" sz="11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</a:t>
            </a:r>
            <a:r>
              <a:rPr lang="zh-TW" altLang="en-US" sz="11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店情形，若是某分店時常有事件發生，總部需</a:t>
            </a:r>
            <a:endParaRPr lang="en-US" altLang="zh-TW" sz="11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altLang="zh-TW" sz="11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</a:t>
            </a:r>
            <a:r>
              <a:rPr lang="zh-TW" altLang="en-US" sz="11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考慮是否加派人員處理</a:t>
            </a:r>
            <a:endParaRPr sz="11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Google Shape;152;p31">
            <a:extLst>
              <a:ext uri="{FF2B5EF4-FFF2-40B4-BE49-F238E27FC236}">
                <a16:creationId xmlns:a16="http://schemas.microsoft.com/office/drawing/2014/main" id="{1D4AAD99-B1F9-4BE1-A84E-8534FAA0C7CF}"/>
              </a:ext>
            </a:extLst>
          </p:cNvPr>
          <p:cNvSpPr txBox="1"/>
          <p:nvPr/>
        </p:nvSpPr>
        <p:spPr>
          <a:xfrm>
            <a:off x="272369" y="4240234"/>
            <a:ext cx="1711175" cy="388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45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QNAP</a:t>
            </a:r>
            <a:r>
              <a:rPr 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是否可做到</a:t>
            </a:r>
            <a:endParaRPr sz="14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Google Shape;152;p31">
            <a:extLst>
              <a:ext uri="{FF2B5EF4-FFF2-40B4-BE49-F238E27FC236}">
                <a16:creationId xmlns:a16="http://schemas.microsoft.com/office/drawing/2014/main" id="{D825297D-035A-4849-B379-EA8F4573ED06}"/>
              </a:ext>
            </a:extLst>
          </p:cNvPr>
          <p:cNvSpPr txBox="1"/>
          <p:nvPr/>
        </p:nvSpPr>
        <p:spPr>
          <a:xfrm>
            <a:off x="1853694" y="4190261"/>
            <a:ext cx="2094489" cy="46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與其他系統整合？</a:t>
            </a:r>
            <a:endParaRPr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Google Shape;152;p31">
            <a:extLst>
              <a:ext uri="{FF2B5EF4-FFF2-40B4-BE49-F238E27FC236}">
                <a16:creationId xmlns:a16="http://schemas.microsoft.com/office/drawing/2014/main" id="{2ABAEF3D-57F6-4841-BCCE-A7F0A5B26E84}"/>
              </a:ext>
            </a:extLst>
          </p:cNvPr>
          <p:cNvSpPr txBox="1"/>
          <p:nvPr/>
        </p:nvSpPr>
        <p:spPr>
          <a:xfrm>
            <a:off x="287554" y="4508345"/>
            <a:ext cx="3853037" cy="46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監控系統要能提供 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API 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以及 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URL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，能與現有的 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POS (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收銀系統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、保全系統整合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4129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2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32"/>
          <p:cNvGrpSpPr/>
          <p:nvPr/>
        </p:nvGrpSpPr>
        <p:grpSpPr>
          <a:xfrm>
            <a:off x="3740737" y="2412243"/>
            <a:ext cx="4360809" cy="2274994"/>
            <a:chOff x="3761851" y="2446492"/>
            <a:chExt cx="4809539" cy="2509092"/>
          </a:xfrm>
        </p:grpSpPr>
        <p:pic>
          <p:nvPicPr>
            <p:cNvPr id="165" name="Google Shape;165;p32" descr="C:\Users\Han Tsai\Desktop\Cinema28直播發表會投影片\MONITOR.png"/>
            <p:cNvPicPr preferRelativeResize="0"/>
            <p:nvPr/>
          </p:nvPicPr>
          <p:blipFill rotWithShape="1">
            <a:blip r:embed="rId4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4151776" y="2483114"/>
              <a:ext cx="3198637" cy="2472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32" descr="C:\Users\Han Tsai\Desktop\Cinema28直播發表會投影片\1.png"/>
            <p:cNvPicPr preferRelativeResize="0"/>
            <p:nvPr/>
          </p:nvPicPr>
          <p:blipFill rotWithShape="1">
            <a:blip r:embed="rId6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7652238" y="3340369"/>
              <a:ext cx="912304" cy="16083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7" name="Google Shape;167;p32"/>
            <p:cNvGrpSpPr/>
            <p:nvPr/>
          </p:nvGrpSpPr>
          <p:grpSpPr>
            <a:xfrm>
              <a:off x="5123691" y="2806379"/>
              <a:ext cx="1230600" cy="1230600"/>
              <a:chOff x="1857356" y="2714626"/>
              <a:chExt cx="1230600" cy="1230600"/>
            </a:xfrm>
          </p:grpSpPr>
          <p:sp>
            <p:nvSpPr>
              <p:cNvPr id="168" name="Google Shape;168;p32"/>
              <p:cNvSpPr/>
              <p:nvPr/>
            </p:nvSpPr>
            <p:spPr>
              <a:xfrm>
                <a:off x="1857356" y="2714626"/>
                <a:ext cx="1230600" cy="12306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32"/>
              <p:cNvSpPr/>
              <p:nvPr/>
            </p:nvSpPr>
            <p:spPr>
              <a:xfrm rot="5400000">
                <a:off x="2240237" y="3040801"/>
                <a:ext cx="663000" cy="571500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" name="Google Shape;170;p32"/>
            <p:cNvGrpSpPr/>
            <p:nvPr/>
          </p:nvGrpSpPr>
          <p:grpSpPr>
            <a:xfrm>
              <a:off x="7782922" y="3877924"/>
              <a:ext cx="642989" cy="642988"/>
              <a:chOff x="1857356" y="2714626"/>
              <a:chExt cx="1230600" cy="1230600"/>
            </a:xfrm>
          </p:grpSpPr>
          <p:sp>
            <p:nvSpPr>
              <p:cNvPr id="171" name="Google Shape;171;p32"/>
              <p:cNvSpPr/>
              <p:nvPr/>
            </p:nvSpPr>
            <p:spPr>
              <a:xfrm>
                <a:off x="1857356" y="2714626"/>
                <a:ext cx="1230600" cy="12306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32"/>
              <p:cNvSpPr/>
              <p:nvPr/>
            </p:nvSpPr>
            <p:spPr>
              <a:xfrm rot="5400000">
                <a:off x="2240237" y="3040801"/>
                <a:ext cx="663000" cy="571500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3" name="Google Shape;173;p32"/>
            <p:cNvSpPr txBox="1"/>
            <p:nvPr/>
          </p:nvSpPr>
          <p:spPr>
            <a:xfrm>
              <a:off x="3761851" y="2446492"/>
              <a:ext cx="1928700" cy="10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625"/>
                <a:buFont typeface="Arial"/>
                <a:buNone/>
              </a:pPr>
              <a:r>
                <a:rPr lang="en" sz="2500" b="1" i="0" u="none" strike="noStrike" cap="none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2"/>
            <p:cNvSpPr txBox="1"/>
            <p:nvPr/>
          </p:nvSpPr>
          <p:spPr>
            <a:xfrm>
              <a:off x="7499790" y="3400806"/>
              <a:ext cx="1071600" cy="28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00"/>
                <a:buFont typeface="Arial"/>
                <a:buNone/>
              </a:pPr>
              <a:r>
                <a:rPr lang="en" sz="1600" b="1" i="0" u="none" strike="noStrike" cap="none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5" name="Google Shape;175;p32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86" y="768989"/>
            <a:ext cx="4882614" cy="110030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2"/>
          <p:cNvSpPr txBox="1"/>
          <p:nvPr/>
        </p:nvSpPr>
        <p:spPr>
          <a:xfrm>
            <a:off x="5301405" y="1205291"/>
            <a:ext cx="33798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多點零售監控</a:t>
            </a:r>
            <a:endParaRPr sz="4000" b="1" i="0" u="sng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76" name="Google Shape;176;p32"/>
          <p:cNvSpPr/>
          <p:nvPr/>
        </p:nvSpPr>
        <p:spPr>
          <a:xfrm rot="-2703481">
            <a:off x="7503978" y="1632145"/>
            <a:ext cx="628548" cy="960110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FD4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82;p33">
            <a:extLst>
              <a:ext uri="{FF2B5EF4-FFF2-40B4-BE49-F238E27FC236}">
                <a16:creationId xmlns:a16="http://schemas.microsoft.com/office/drawing/2014/main" id="{F7CFFF38-A028-4FA9-A81A-F38D0ECC1688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" y="0"/>
            <a:ext cx="914069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3"/>
          <p:cNvSpPr txBox="1"/>
          <p:nvPr/>
        </p:nvSpPr>
        <p:spPr>
          <a:xfrm>
            <a:off x="203877" y="253089"/>
            <a:ext cx="66447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多點零售監控</a:t>
            </a:r>
            <a:r>
              <a:rPr lang="en" sz="320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解決方案</a:t>
            </a:r>
            <a:r>
              <a:rPr lang="en" sz="2650" b="1" i="0" u="none" strike="noStrike" cap="none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- 案例導引</a:t>
            </a:r>
            <a:endParaRPr sz="32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84" name="Google Shape;184;p33"/>
          <p:cNvSpPr/>
          <p:nvPr/>
        </p:nvSpPr>
        <p:spPr>
          <a:xfrm>
            <a:off x="669952" y="837189"/>
            <a:ext cx="5963400" cy="686816"/>
          </a:xfrm>
          <a:prstGeom prst="snip2DiagRect">
            <a:avLst>
              <a:gd name="adj1" fmla="val 0"/>
              <a:gd name="adj2" fmla="val 26760"/>
            </a:avLst>
          </a:prstGeom>
          <a:solidFill>
            <a:srgbClr val="9E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3"/>
          <p:cNvSpPr txBox="1"/>
          <p:nvPr/>
        </p:nvSpPr>
        <p:spPr>
          <a:xfrm>
            <a:off x="762476" y="794241"/>
            <a:ext cx="5766900" cy="7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各零售商店內</a:t>
            </a:r>
            <a:r>
              <a:rPr lang="en" sz="16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安裝</a:t>
            </a: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" sz="16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攝影機</a:t>
            </a: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，希望可以在總部進行監看、接收事件通知，並擁有相關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控管之</a:t>
            </a:r>
            <a:r>
              <a:rPr lang="en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權限。</a:t>
            </a:r>
            <a:endParaRPr sz="1600" b="1" i="0" u="none" strike="noStrike" cap="none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aphicFrame>
        <p:nvGraphicFramePr>
          <p:cNvPr id="186" name="Google Shape;186;p33"/>
          <p:cNvGraphicFramePr/>
          <p:nvPr>
            <p:extLst>
              <p:ext uri="{D42A27DB-BD31-4B8C-83A1-F6EECF244321}">
                <p14:modId xmlns:p14="http://schemas.microsoft.com/office/powerpoint/2010/main" val="4036382547"/>
              </p:ext>
            </p:extLst>
          </p:nvPr>
        </p:nvGraphicFramePr>
        <p:xfrm>
          <a:off x="214151" y="1708833"/>
          <a:ext cx="5963400" cy="271337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73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9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929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endParaRPr sz="1300" b="1" u="none" strike="noStrike" cap="none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24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說明</a:t>
                      </a:r>
                      <a:endParaRPr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24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總部</a:t>
                      </a:r>
                      <a:endParaRPr sz="1600" b="1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監看各零售分店的攝影機即時影像以及錄影回放，且自由配置跨</a:t>
                      </a:r>
                    </a:p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伺服器的攝影機，保持監看的彈性，有時著重在各店面入口來</a:t>
                      </a:r>
                    </a:p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了解人流量，有時著重在收銀台，以了解結帳的速度</a:t>
                      </a:r>
                      <a:r>
                        <a:rPr lang="en" sz="1150" b="1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r>
                        <a:rPr lang="en" sz="11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同時透</a:t>
                      </a:r>
                    </a:p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過事件通知來了解各零售點狀況，適時的調整公司方針。</a:t>
                      </a:r>
                      <a:endParaRPr sz="1150" b="1" u="none" strike="noStrike" cap="none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66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14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各零售點店</a:t>
                      </a:r>
                      <a:endParaRPr sz="1600" b="1" u="none" strike="noStrike" cap="none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052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n" sz="11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r>
                        <a:rPr lang="en" sz="1150" b="1" u="none" strike="noStrike" cap="none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不間斷的監控與防護</a:t>
                      </a:r>
                      <a:r>
                        <a:rPr lang="en" sz="11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，且支援不同種類的攝影機</a:t>
                      </a:r>
                      <a:r>
                        <a:rPr lang="en" sz="1150" b="1" u="none" strike="noStrike" cap="none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。</a:t>
                      </a:r>
                      <a:endParaRPr sz="11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 anchor="ctr">
                    <a:lnL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052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99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u="none" strike="noStrike" cap="none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權限控管</a:t>
                      </a:r>
                      <a:endParaRPr sz="1600" b="1" u="none" strike="noStrike" cap="none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n" sz="1150" b="1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總部主管：可觀看所有連鎖店的全部攝影機影像。</a:t>
                      </a:r>
                      <a:endParaRPr sz="1150" b="1" dirty="0">
                        <a:solidFill>
                          <a:srgbClr val="FFFF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n" sz="1150" b="1" u="none" strike="noStrike" cap="none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店長：可觀看賣場內外、倉庫等所有區域的影像。</a:t>
                      </a:r>
                      <a:endParaRPr sz="11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rPr lang="en" sz="1150" b="1" u="none" strike="noStrike" cap="none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一般店員：只能觀看賣場內的影像。</a:t>
                      </a:r>
                      <a:endParaRPr sz="1150" b="1" u="none" strike="noStrike" cap="none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1D1D1">
                          <a:alpha val="5412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66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7" name="Google Shape;187;p33" descr="一張含有 物件 的圖片&#10;&#10;描述是以非常高的可信度產生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5964" y="1218195"/>
            <a:ext cx="1352477" cy="846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 descr="一張含有 個人, 男人, 坐 的圖片&#10;&#10;描述是以非常高的可信度產生">
            <a:extLst>
              <a:ext uri="{FF2B5EF4-FFF2-40B4-BE49-F238E27FC236}">
                <a16:creationId xmlns:a16="http://schemas.microsoft.com/office/drawing/2014/main" id="{52917D05-A063-4105-8C55-B2C0191B57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457" y="2203807"/>
            <a:ext cx="2288374" cy="29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40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F42264B-45E8-413D-A210-2F5E131C5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6570" y="1012723"/>
            <a:ext cx="3062381" cy="3944919"/>
          </a:xfrm>
          <a:prstGeom prst="rect">
            <a:avLst/>
          </a:prstGeom>
        </p:spPr>
      </p:pic>
      <p:pic>
        <p:nvPicPr>
          <p:cNvPr id="7" name="圖片 6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6A5BC8CD-E013-4465-9D85-792A8D334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3407"/>
            <a:ext cx="3069371" cy="3943183"/>
          </a:xfrm>
          <a:prstGeom prst="rect">
            <a:avLst/>
          </a:prstGeom>
        </p:spPr>
      </p:pic>
      <p:pic>
        <p:nvPicPr>
          <p:cNvPr id="9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5C6BFD9-6EDE-4910-A563-280493DA36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354" r="-2"/>
          <a:stretch/>
        </p:blipFill>
        <p:spPr>
          <a:xfrm>
            <a:off x="5521237" y="1008008"/>
            <a:ext cx="3674598" cy="3956331"/>
          </a:xfrm>
          <a:prstGeom prst="rect">
            <a:avLst/>
          </a:prstGeom>
        </p:spPr>
      </p:pic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299924" y="5899"/>
            <a:ext cx="8377148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多點零售監控解決方案</a:t>
            </a:r>
            <a:endParaRPr sz="32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72" name="Google Shape;172;p23"/>
          <p:cNvSpPr/>
          <p:nvPr/>
        </p:nvSpPr>
        <p:spPr>
          <a:xfrm>
            <a:off x="587265" y="1169096"/>
            <a:ext cx="1928919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3"/>
          <p:cNvSpPr/>
          <p:nvPr/>
        </p:nvSpPr>
        <p:spPr>
          <a:xfrm>
            <a:off x="3480216" y="1162949"/>
            <a:ext cx="2176173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 Client</a:t>
            </a:r>
            <a:endParaRPr dirty="0"/>
          </a:p>
        </p:txBody>
      </p:sp>
      <p:grpSp>
        <p:nvGrpSpPr>
          <p:cNvPr id="175" name="Google Shape;175;p23"/>
          <p:cNvGrpSpPr/>
          <p:nvPr/>
        </p:nvGrpSpPr>
        <p:grpSpPr>
          <a:xfrm>
            <a:off x="1095462" y="1836678"/>
            <a:ext cx="878445" cy="878241"/>
            <a:chOff x="1245153" y="1222403"/>
            <a:chExt cx="669349" cy="669193"/>
          </a:xfrm>
        </p:grpSpPr>
        <p:sp>
          <p:nvSpPr>
            <p:cNvPr id="176" name="Google Shape;176;p23"/>
            <p:cNvSpPr/>
            <p:nvPr/>
          </p:nvSpPr>
          <p:spPr>
            <a:xfrm>
              <a:off x="1245153" y="1222497"/>
              <a:ext cx="669099" cy="66909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7" name="Google Shape;177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45403" y="1222403"/>
              <a:ext cx="669099" cy="6690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9" name="Google Shape;179;p2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62" y="2939862"/>
            <a:ext cx="2537868" cy="138791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0" name="Google Shape;180;p23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8831" y="2939862"/>
            <a:ext cx="2237858" cy="131884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2" name="Google Shape;182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20638" y="1818455"/>
            <a:ext cx="890866" cy="89086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73;p23">
            <a:extLst>
              <a:ext uri="{FF2B5EF4-FFF2-40B4-BE49-F238E27FC236}">
                <a16:creationId xmlns:a16="http://schemas.microsoft.com/office/drawing/2014/main" id="{C8E9A75F-4284-4FCB-902B-5CD722086788}"/>
              </a:ext>
            </a:extLst>
          </p:cNvPr>
          <p:cNvSpPr/>
          <p:nvPr/>
        </p:nvSpPr>
        <p:spPr>
          <a:xfrm>
            <a:off x="6431163" y="1172731"/>
            <a:ext cx="2336595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FFFFFF"/>
                </a:solidFill>
              </a:rPr>
              <a:t>QVR Center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9586544-26E0-4C44-8991-60BA9769C41A}"/>
              </a:ext>
            </a:extLst>
          </p:cNvPr>
          <p:cNvGrpSpPr/>
          <p:nvPr/>
        </p:nvGrpSpPr>
        <p:grpSpPr>
          <a:xfrm>
            <a:off x="7154027" y="1831832"/>
            <a:ext cx="890866" cy="890866"/>
            <a:chOff x="4805020" y="1228169"/>
            <a:chExt cx="669099" cy="669099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4815552A-23FC-4EAE-91F9-50C943E6268D}"/>
                </a:ext>
              </a:extLst>
            </p:cNvPr>
            <p:cNvSpPr/>
            <p:nvPr/>
          </p:nvSpPr>
          <p:spPr>
            <a:xfrm>
              <a:off x="4805020" y="1228169"/>
              <a:ext cx="669099" cy="6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Google Shape;238;p31">
              <a:extLst>
                <a:ext uri="{FF2B5EF4-FFF2-40B4-BE49-F238E27FC236}">
                  <a16:creationId xmlns:a16="http://schemas.microsoft.com/office/drawing/2014/main" id="{0B1A5256-7E5D-40FE-BF47-F6B060EC0081}"/>
                </a:ext>
              </a:extLst>
            </p:cNvPr>
            <p:cNvPicPr preferRelativeResize="0"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824132" y="1246363"/>
              <a:ext cx="638731" cy="63873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3" name="Google Shape;206;p34">
            <a:extLst>
              <a:ext uri="{FF2B5EF4-FFF2-40B4-BE49-F238E27FC236}">
                <a16:creationId xmlns:a16="http://schemas.microsoft.com/office/drawing/2014/main" id="{F61BB01B-0F38-4938-AE3F-32505A2AEBE1}"/>
              </a:ext>
            </a:extLst>
          </p:cNvPr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131" y="2947176"/>
            <a:ext cx="2568602" cy="13067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09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2640" y="1692249"/>
            <a:ext cx="4321360" cy="304972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5"/>
          <p:cNvSpPr txBox="1">
            <a:spLocks noGrp="1"/>
          </p:cNvSpPr>
          <p:nvPr>
            <p:ph type="body" idx="1"/>
          </p:nvPr>
        </p:nvSpPr>
        <p:spPr>
          <a:xfrm>
            <a:off x="5551615" y="1999623"/>
            <a:ext cx="3089700" cy="229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網頁端的事件儀表板，以及用戶端的伺服器狀態儀表板，讓總部或連鎖商店經營者了解 QVR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Center 下所有商店的事件資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訊或所有機器的健康資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訊。狀態一目瞭然，無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en" sz="16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需分頭檢查。</a:t>
            </a:r>
            <a:endParaRPr sz="16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3" name="Google Shape;213;p35"/>
          <p:cNvSpPr txBox="1">
            <a:spLocks noGrp="1"/>
          </p:cNvSpPr>
          <p:nvPr>
            <p:ph type="title" idx="4294967295"/>
          </p:nvPr>
        </p:nvSpPr>
        <p:spPr>
          <a:xfrm>
            <a:off x="457200" y="109711"/>
            <a:ext cx="8139043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連鎖商店中央管理解決方案</a:t>
            </a:r>
            <a:endParaRPr sz="3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2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是否可做到中央監控管理？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4" name="Google Shape;214;p3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66" y="1206766"/>
            <a:ext cx="3106003" cy="161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" name="Google Shape;215;p35"/>
          <p:cNvSpPr txBox="1"/>
          <p:nvPr/>
        </p:nvSpPr>
        <p:spPr>
          <a:xfrm>
            <a:off x="55454" y="1161137"/>
            <a:ext cx="91440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" sz="28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資訊儀表板</a:t>
            </a:r>
            <a:endParaRPr sz="2800" b="1" i="0" u="none" strike="noStrike" cap="none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45696E3-7A3D-4C09-901E-2223F5C7087D}"/>
              </a:ext>
            </a:extLst>
          </p:cNvPr>
          <p:cNvGrpSpPr/>
          <p:nvPr/>
        </p:nvGrpSpPr>
        <p:grpSpPr>
          <a:xfrm>
            <a:off x="688639" y="2509995"/>
            <a:ext cx="4134001" cy="2231975"/>
            <a:chOff x="989278" y="2509995"/>
            <a:chExt cx="4134001" cy="2231975"/>
          </a:xfrm>
        </p:grpSpPr>
        <p:pic>
          <p:nvPicPr>
            <p:cNvPr id="216" name="Google Shape;216;p35"/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278" y="2509995"/>
              <a:ext cx="4134001" cy="22319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CD098672-E5C1-4778-BE8B-530154F63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2831818"/>
              <a:ext cx="535731" cy="357007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9742A4C-5EA9-48AB-B2F0-0879A05400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3326" y="2749650"/>
              <a:ext cx="972835" cy="841653"/>
            </a:xfrm>
            <a:prstGeom prst="rect">
              <a:avLst/>
            </a:prstGeom>
          </p:spPr>
        </p:pic>
        <p:pic>
          <p:nvPicPr>
            <p:cNvPr id="5" name="圖片 4" descr="一張含有 個人, 室內 的圖片&#10;&#10;描述是以非常高的可信度產生">
              <a:extLst>
                <a:ext uri="{FF2B5EF4-FFF2-40B4-BE49-F238E27FC236}">
                  <a16:creationId xmlns:a16="http://schemas.microsoft.com/office/drawing/2014/main" id="{28F35AA7-1836-49AF-B7E8-B863459D7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9084" y="3642447"/>
              <a:ext cx="1432411" cy="668870"/>
            </a:xfrm>
            <a:prstGeom prst="rect">
              <a:avLst/>
            </a:prstGeom>
          </p:spPr>
        </p:pic>
        <p:sp>
          <p:nvSpPr>
            <p:cNvPr id="217" name="Google Shape;217;p35"/>
            <p:cNvSpPr/>
            <p:nvPr/>
          </p:nvSpPr>
          <p:spPr>
            <a:xfrm>
              <a:off x="1541327" y="2523621"/>
              <a:ext cx="1992000" cy="11052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圖片 6" descr="一張含有 個人, 男人, 握住 的圖片&#10;&#10;描述是以非常高的可信度產生">
            <a:extLst>
              <a:ext uri="{FF2B5EF4-FFF2-40B4-BE49-F238E27FC236}">
                <a16:creationId xmlns:a16="http://schemas.microsoft.com/office/drawing/2014/main" id="{13ECF3AF-C34F-4EF4-9D07-593EC57354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22170" y="2279374"/>
            <a:ext cx="2385136" cy="289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06883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2692</TotalTime>
  <Words>872</Words>
  <Application>Microsoft Office PowerPoint</Application>
  <PresentationFormat>如螢幕大小 (16:9)</PresentationFormat>
  <Paragraphs>243</Paragraphs>
  <Slides>25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1" baseType="lpstr">
      <vt:lpstr>Arial</vt:lpstr>
      <vt:lpstr>Calibri</vt:lpstr>
      <vt:lpstr>Verdana</vt:lpstr>
      <vt:lpstr>微軟正黑體</vt:lpstr>
      <vt:lpstr>新細明體</vt:lpstr>
      <vt:lpstr>自訂設計</vt:lpstr>
      <vt:lpstr>PowerPoint 簡報</vt:lpstr>
      <vt:lpstr>大綱</vt:lpstr>
      <vt:lpstr>多點零售監控需求</vt:lpstr>
      <vt:lpstr>多點零售監控需求</vt:lpstr>
      <vt:lpstr>多點零售監控用戶的疑慮</vt:lpstr>
      <vt:lpstr>PowerPoint 簡報</vt:lpstr>
      <vt:lpstr>PowerPoint 簡報</vt:lpstr>
      <vt:lpstr>多點零售監控解決方案</vt:lpstr>
      <vt:lpstr>連鎖商店中央管理解決方案 QNAP 是否可做到中央監控管理？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連鎖零售點解決方案 - 簡易架構圖</vt:lpstr>
      <vt:lpstr>PowerPoint 簡報</vt:lpstr>
      <vt:lpstr>比較 QNAP 解決方案與傳統方案</vt:lpstr>
      <vt:lpstr>適合零售監控的 NAS 機種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 Tsai</dc:creator>
  <cp:lastModifiedBy>明翰 蔡</cp:lastModifiedBy>
  <cp:revision>83</cp:revision>
  <dcterms:modified xsi:type="dcterms:W3CDTF">2018-08-15T08:17:46Z</dcterms:modified>
</cp:coreProperties>
</file>