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27"/>
  </p:notesMasterIdLst>
  <p:sldIdLst>
    <p:sldId id="256" r:id="rId2"/>
    <p:sldId id="257" r:id="rId3"/>
    <p:sldId id="258" r:id="rId4"/>
    <p:sldId id="259" r:id="rId5"/>
    <p:sldId id="281" r:id="rId6"/>
    <p:sldId id="261" r:id="rId7"/>
    <p:sldId id="327" r:id="rId8"/>
    <p:sldId id="325"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329" r:id="rId23"/>
    <p:sldId id="278" r:id="rId24"/>
    <p:sldId id="279" r:id="rId25"/>
    <p:sldId id="330"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53F"/>
    <a:srgbClr val="FF7E00"/>
    <a:srgbClr val="DA6D00"/>
    <a:srgbClr val="30527C"/>
    <a:srgbClr val="CC6600"/>
    <a:srgbClr val="B45A00"/>
    <a:srgbClr val="AC0000"/>
    <a:srgbClr val="003BC0"/>
    <a:srgbClr val="004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E4754C-D6F4-46FE-96CC-71342DCE2E36}">
  <a:tblStyle styleId="{D6E4754C-D6F4-46FE-96CC-71342DCE2E36}"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4D225A2-4602-4F97-94BD-603422ABF390}"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31"/>
  </p:normalViewPr>
  <p:slideViewPr>
    <p:cSldViewPr snapToGrid="0">
      <p:cViewPr varScale="1">
        <p:scale>
          <a:sx n="163" d="100"/>
          <a:sy n="163" d="100"/>
        </p:scale>
        <p:origin x="356"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402230bf5e_0_3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99" name="Google Shape;99;g402230bf5e_0_32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40378f0627_17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g40378f0627_17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說明QVR Center 可快速連線開啟個別 QVR Pro資源監控介面</a:t>
            </a: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64542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40378f0627_6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40378f0627_6_2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說明QVR Center 可快速連線開啟個別 QVR Pro資源監控介面</a:t>
            </a: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34327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40378f0627_6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g40378f0627_6_2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說明QVR Center 可快速連線開啟個別 QVR Pro資源監控介面</a:t>
            </a: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38745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0378f0627_6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40378f0627_6_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dirty="0"/>
              <a:t>說明QVR Center 可快速連線開啟個別 QVR Pro資源監控介面</a:t>
            </a: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425959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0378f0627_6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g40378f0627_6_2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dirty="0" err="1"/>
              <a:t>說明QVR</a:t>
            </a:r>
            <a:r>
              <a:rPr lang="en" dirty="0"/>
              <a:t> Center </a:t>
            </a:r>
            <a:r>
              <a:rPr lang="en" dirty="0" err="1"/>
              <a:t>可快速連線開啟個別</a:t>
            </a:r>
            <a:r>
              <a:rPr lang="en" dirty="0"/>
              <a:t> QVR </a:t>
            </a:r>
            <a:r>
              <a:rPr lang="en" dirty="0" err="1"/>
              <a:t>Pro資源監控介面</a:t>
            </a: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15121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402230bf5e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402230bf5e_0_2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小型零售店攝影機數量在 8 路以下。</a:t>
            </a:r>
            <a:endParaRPr/>
          </a:p>
          <a:p>
            <a:pPr marL="0" marR="0" lvl="0" indent="0" algn="l" rtl="0">
              <a:lnSpc>
                <a:spcPct val="100000"/>
              </a:lnSpc>
              <a:spcBef>
                <a:spcPts val="0"/>
              </a:spcBef>
              <a:spcAft>
                <a:spcPts val="0"/>
              </a:spcAft>
              <a:buClr>
                <a:srgbClr val="000000"/>
              </a:buClr>
              <a:buSzPts val="1100"/>
              <a:buFont typeface="Arial"/>
              <a:buNone/>
            </a:pPr>
            <a:r>
              <a:rPr lang="en"/>
              <a:t>中型零售店攝影</a:t>
            </a:r>
            <a:r>
              <a:rPr lang="en">
                <a:solidFill>
                  <a:schemeClr val="dk1"/>
                </a:solidFill>
              </a:rPr>
              <a:t>機數量在 8 ~ 20 路。</a:t>
            </a: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r>
              <a:rPr lang="en">
                <a:solidFill>
                  <a:schemeClr val="dk1"/>
                </a:solidFill>
              </a:rPr>
              <a:t>賣場攝影機數量在 20 路以上。</a:t>
            </a:r>
            <a:endParaRPr>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spTree>
    <p:extLst>
      <p:ext uri="{BB962C8B-B14F-4D97-AF65-F5344CB8AC3E}">
        <p14:creationId xmlns:p14="http://schemas.microsoft.com/office/powerpoint/2010/main" val="214224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f8ff69470_0_1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3f8ff69470_0_1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修改為多點門市 UI 示意</a:t>
            </a: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18273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f8ff69470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g3f8ff69470_0_6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2019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f8ff69470_0_6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3f8ff69470_0_6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修改為live 與 playback 同時在一個畫面，避免因回放而看不到即時畫面</a:t>
            </a: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54004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f8ff69470_0_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3f8ff69470_0_9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修改為多點監控地圖示意</a:t>
            </a: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67444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402230bf5e_0_38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g402230bf5e_0_3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40378f0627_6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40378f0627_6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71277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f8ff69470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g3f8ff69470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41517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402230bf5e_0_7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1" name="Google Shape;161;g402230bf5e_0_71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7784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f8ff69470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3" name="Google Shape;533;g3f8ff69470_0_3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QVR Center 向下相容的比較。</a:t>
            </a: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37666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f8ff69470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g3f8ff69470_0_3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81842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3f8ff69470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5" name="Google Shape;565;g3f8ff69470_0_3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625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02230bf5e_0_44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g402230bf5e_0_4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4034652c1d_0_21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4034652c1d_0_2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034652c1d_1_13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Google Shape;144;g4034652c1d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1202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402230bf5e_0_7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1" name="Google Shape;161;g402230bf5e_0_71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402230bf5e_0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g402230bf5e_0_7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08012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94803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40378f0627_6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40378f0627_6_2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15331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標題投影片">
  <p:cSld name="1_標題投影片">
    <p:spTree>
      <p:nvGrpSpPr>
        <p:cNvPr id="1" name="Shape 55"/>
        <p:cNvGrpSpPr/>
        <p:nvPr/>
      </p:nvGrpSpPr>
      <p:grpSpPr>
        <a:xfrm>
          <a:off x="0" y="0"/>
          <a:ext cx="0" cy="0"/>
          <a:chOff x="0" y="0"/>
          <a:chExt cx="0" cy="0"/>
        </a:xfrm>
      </p:grpSpPr>
      <p:sp>
        <p:nvSpPr>
          <p:cNvPr id="57" name="Google Shape;57;p15"/>
          <p:cNvSpPr txBox="1">
            <a:spLocks noGrp="1"/>
          </p:cNvSpPr>
          <p:nvPr>
            <p:ph type="subTitle" idx="1"/>
          </p:nvPr>
        </p:nvSpPr>
        <p:spPr>
          <a:xfrm>
            <a:off x="1500166" y="2571750"/>
            <a:ext cx="6400800" cy="428700"/>
          </a:xfrm>
          <a:prstGeom prst="rect">
            <a:avLst/>
          </a:prstGeom>
          <a:noFill/>
          <a:ln>
            <a:noFill/>
          </a:ln>
        </p:spPr>
        <p:txBody>
          <a:bodyPr spcFirstLastPara="1" wrap="square" lIns="91425" tIns="45700" rIns="91425" bIns="45700" anchor="t" anchorCtr="0"/>
          <a:lstStyle>
            <a:lvl1pPr marR="0" lvl="0" algn="r"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R="0" lvl="1"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89"/>
        <p:cNvGrpSpPr/>
        <p:nvPr/>
      </p:nvGrpSpPr>
      <p:grpSpPr>
        <a:xfrm>
          <a:off x="0" y="0"/>
          <a:ext cx="0" cy="0"/>
          <a:chOff x="0" y="0"/>
          <a:chExt cx="0" cy="0"/>
        </a:xfrm>
      </p:grpSpPr>
      <p:sp>
        <p:nvSpPr>
          <p:cNvPr id="90" name="Google Shape;90;p25"/>
          <p:cNvSpPr txBox="1">
            <a:spLocks noGrp="1"/>
          </p:cNvSpPr>
          <p:nvPr>
            <p:ph type="title"/>
          </p:nvPr>
        </p:nvSpPr>
        <p:spPr>
          <a:xfrm>
            <a:off x="457201" y="910816"/>
            <a:ext cx="3008400" cy="8715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Google Shape;91;p25"/>
          <p:cNvSpPr txBox="1">
            <a:spLocks noGrp="1"/>
          </p:cNvSpPr>
          <p:nvPr>
            <p:ph type="body" idx="1"/>
          </p:nvPr>
        </p:nvSpPr>
        <p:spPr>
          <a:xfrm>
            <a:off x="3575050" y="910817"/>
            <a:ext cx="5111700" cy="3696900"/>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 name="Google Shape;92;p25"/>
          <p:cNvSpPr txBox="1">
            <a:spLocks noGrp="1"/>
          </p:cNvSpPr>
          <p:nvPr>
            <p:ph type="body" idx="2"/>
          </p:nvPr>
        </p:nvSpPr>
        <p:spPr>
          <a:xfrm>
            <a:off x="457201" y="1875230"/>
            <a:ext cx="3008400" cy="27195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93"/>
        <p:cNvGrpSpPr/>
        <p:nvPr/>
      </p:nvGrpSpPr>
      <p:grpSpPr>
        <a:xfrm>
          <a:off x="0" y="0"/>
          <a:ext cx="0" cy="0"/>
          <a:chOff x="0" y="0"/>
          <a:chExt cx="0" cy="0"/>
        </a:xfrm>
      </p:grpSpPr>
      <p:sp>
        <p:nvSpPr>
          <p:cNvPr id="94" name="Google Shape;94;p26"/>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5" name="Google Shape;95;p26"/>
          <p:cNvSpPr>
            <a:spLocks noGrp="1"/>
          </p:cNvSpPr>
          <p:nvPr>
            <p:ph type="pic" idx="2"/>
          </p:nvPr>
        </p:nvSpPr>
        <p:spPr>
          <a:xfrm>
            <a:off x="1792288" y="1125130"/>
            <a:ext cx="5486400" cy="24207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6" name="Google Shape;96;p26"/>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80"/>
        <p:cNvGrpSpPr/>
        <p:nvPr/>
      </p:nvGrpSpPr>
      <p:grpSpPr>
        <a:xfrm>
          <a:off x="0" y="0"/>
          <a:ext cx="0" cy="0"/>
          <a:chOff x="0" y="0"/>
          <a:chExt cx="0" cy="0"/>
        </a:xfrm>
      </p:grpSpPr>
    </p:spTree>
    <p:extLst>
      <p:ext uri="{BB962C8B-B14F-4D97-AF65-F5344CB8AC3E}">
        <p14:creationId xmlns:p14="http://schemas.microsoft.com/office/powerpoint/2010/main" val="1657946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區段標題">
  <p:cSld name="區段標題">
    <p:spTree>
      <p:nvGrpSpPr>
        <p:cNvPr id="1" name="Shape 58"/>
        <p:cNvGrpSpPr/>
        <p:nvPr/>
      </p:nvGrpSpPr>
      <p:grpSpPr>
        <a:xfrm>
          <a:off x="0" y="0"/>
          <a:ext cx="0" cy="0"/>
          <a:chOff x="0" y="0"/>
          <a:chExt cx="0" cy="0"/>
        </a:xfrm>
      </p:grpSpPr>
      <p:pic>
        <p:nvPicPr>
          <p:cNvPr id="59" name="Google Shape;59;p16"/>
          <p:cNvPicPr preferRelativeResize="0"/>
          <p:nvPr userDrawn="1"/>
        </p:nvPicPr>
        <p:blipFill>
          <a:blip r:embed="rId2" cstate="print">
            <a:extLst>
              <a:ext uri="{28A0092B-C50C-407E-A947-70E740481C1C}">
                <a14:useLocalDpi xmlns:a14="http://schemas.microsoft.com/office/drawing/2010/main"/>
              </a:ext>
            </a:extLst>
          </a:blip>
          <a:stretch>
            <a:fillRect/>
          </a:stretch>
        </p:blipFill>
        <p:spPr>
          <a:xfrm>
            <a:off x="0" y="0"/>
            <a:ext cx="9143999" cy="5143501"/>
          </a:xfrm>
          <a:prstGeom prst="rect">
            <a:avLst/>
          </a:prstGeom>
          <a:noFill/>
          <a:ln>
            <a:noFill/>
          </a:ln>
        </p:spPr>
      </p:pic>
      <p:sp>
        <p:nvSpPr>
          <p:cNvPr id="60" name="Google Shape;60;p16"/>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ctr" anchorCtr="0"/>
          <a:lstStyle>
            <a:lvl1pPr marL="457200" marR="0" lvl="0" indent="-228600" algn="ctr" rtl="0">
              <a:lnSpc>
                <a:spcPct val="100000"/>
              </a:lnSpc>
              <a:spcBef>
                <a:spcPts val="800"/>
              </a:spcBef>
              <a:spcAft>
                <a:spcPts val="0"/>
              </a:spcAft>
              <a:buClr>
                <a:srgbClr val="FFC000"/>
              </a:buClr>
              <a:buSzPts val="4000"/>
              <a:buFont typeface="Arial"/>
              <a:buNone/>
              <a:defRPr sz="4000" b="0" i="0" u="none" strike="noStrike" cap="none">
                <a:solidFill>
                  <a:srgbClr val="FFC000"/>
                </a:solidFill>
                <a:latin typeface="Arial"/>
                <a:ea typeface="Arial"/>
                <a:cs typeface="Arial"/>
                <a:sym typeface="Arial"/>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61"/>
        <p:cNvGrpSpPr/>
        <p:nvPr/>
      </p:nvGrpSpPr>
      <p:grpSpPr>
        <a:xfrm>
          <a:off x="0" y="0"/>
          <a:ext cx="0" cy="0"/>
          <a:chOff x="0" y="0"/>
          <a:chExt cx="0" cy="0"/>
        </a:xfrm>
      </p:grpSpPr>
      <p:sp>
        <p:nvSpPr>
          <p:cNvPr id="62" name="Google Shape;62;p17"/>
          <p:cNvSpPr txBox="1">
            <a:spLocks noGrp="1"/>
          </p:cNvSpPr>
          <p:nvPr>
            <p:ph type="ctrTitle"/>
          </p:nvPr>
        </p:nvSpPr>
        <p:spPr>
          <a:xfrm>
            <a:off x="685800" y="2196701"/>
            <a:ext cx="7772400" cy="12858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17"/>
          <p:cNvSpPr txBox="1">
            <a:spLocks noGrp="1"/>
          </p:cNvSpPr>
          <p:nvPr>
            <p:ph type="subTitle" idx="1"/>
          </p:nvPr>
        </p:nvSpPr>
        <p:spPr>
          <a:xfrm>
            <a:off x="1371600" y="1768073"/>
            <a:ext cx="6400800" cy="428700"/>
          </a:xfrm>
          <a:prstGeom prst="rect">
            <a:avLst/>
          </a:prstGeom>
          <a:noFill/>
          <a:ln>
            <a:noFill/>
          </a:ln>
        </p:spPr>
        <p:txBody>
          <a:bodyPr spcFirstLastPara="1" wrap="square" lIns="91425" tIns="45700" rIns="91425" bIns="45700" anchor="t" anchorCtr="0"/>
          <a:lstStyle>
            <a:lvl1pPr marR="0" lvl="0" algn="ctr" rtl="0">
              <a:lnSpc>
                <a:spcPct val="100000"/>
              </a:lnSpc>
              <a:spcBef>
                <a:spcPts val="560"/>
              </a:spcBef>
              <a:spcAft>
                <a:spcPts val="0"/>
              </a:spcAft>
              <a:buClr>
                <a:srgbClr val="FFC000"/>
              </a:buClr>
              <a:buSzPts val="2800"/>
              <a:buFont typeface="Arial"/>
              <a:buNone/>
              <a:defRPr sz="2800" b="0" i="0" u="none" strike="noStrike" cap="none">
                <a:solidFill>
                  <a:srgbClr val="FFC000"/>
                </a:solidFill>
                <a:latin typeface="Arial"/>
                <a:ea typeface="Arial"/>
                <a:cs typeface="Arial"/>
                <a:sym typeface="Arial"/>
              </a:defRPr>
            </a:lvl1pPr>
            <a:lvl2pPr marR="0" lvl="1"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2pPr>
            <a:lvl3pPr marR="0" lvl="2"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3pPr>
            <a:lvl4pPr marR="0" lvl="3"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R="0" lvl="4"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64"/>
        <p:cNvGrpSpPr/>
        <p:nvPr/>
      </p:nvGrpSpPr>
      <p:grpSpPr>
        <a:xfrm>
          <a:off x="0" y="0"/>
          <a:ext cx="0" cy="0"/>
          <a:chOff x="0" y="0"/>
          <a:chExt cx="0" cy="0"/>
        </a:xfrm>
      </p:grpSpPr>
      <p:sp>
        <p:nvSpPr>
          <p:cNvPr id="65" name="Google Shape;65;p18"/>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6" name="Google Shape;66;p18"/>
          <p:cNvSpPr txBox="1">
            <a:spLocks noGrp="1"/>
          </p:cNvSpPr>
          <p:nvPr>
            <p:ph type="body" idx="1"/>
          </p:nvPr>
        </p:nvSpPr>
        <p:spPr>
          <a:xfrm>
            <a:off x="457200" y="964395"/>
            <a:ext cx="8229600" cy="36303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9"/>
        <p:cNvGrpSpPr/>
        <p:nvPr/>
      </p:nvGrpSpPr>
      <p:grpSpPr>
        <a:xfrm>
          <a:off x="0" y="0"/>
          <a:ext cx="0" cy="0"/>
          <a:chOff x="0" y="0"/>
          <a:chExt cx="0" cy="0"/>
        </a:xfrm>
      </p:grpSpPr>
      <p:sp>
        <p:nvSpPr>
          <p:cNvPr id="70" name="Google Shape;70;p20"/>
          <p:cNvSpPr txBox="1">
            <a:spLocks noGrp="1"/>
          </p:cNvSpPr>
          <p:nvPr>
            <p:ph type="title"/>
          </p:nvPr>
        </p:nvSpPr>
        <p:spPr>
          <a:xfrm>
            <a:off x="214282" y="357171"/>
            <a:ext cx="8787000" cy="660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3600"/>
              <a:buFont typeface="Verdana"/>
              <a:buNone/>
              <a:defRPr sz="400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9pPr>
          </a:lstStyle>
          <a:p>
            <a:endParaRPr/>
          </a:p>
        </p:txBody>
      </p:sp>
      <p:sp>
        <p:nvSpPr>
          <p:cNvPr id="71" name="Google Shape;71;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Verdana"/>
                <a:ea typeface="Verdana"/>
                <a:cs typeface="Verdana"/>
                <a:sym typeface="Verdana"/>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2" name="Google Shape;72;p2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73"/>
        <p:cNvGrpSpPr/>
        <p:nvPr/>
      </p:nvGrpSpPr>
      <p:grpSpPr>
        <a:xfrm>
          <a:off x="0" y="0"/>
          <a:ext cx="0" cy="0"/>
          <a:chOff x="0" y="0"/>
          <a:chExt cx="0" cy="0"/>
        </a:xfrm>
      </p:grpSpPr>
      <p:sp>
        <p:nvSpPr>
          <p:cNvPr id="74" name="Google Shape;74;p21"/>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 name="Google Shape;75;p21"/>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6" name="Google Shape;76;p21"/>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77" name="Google Shape;77;p21"/>
          <p:cNvSpPr txBox="1">
            <a:spLocks noGrp="1"/>
          </p:cNvSpPr>
          <p:nvPr>
            <p:ph type="body" idx="3"/>
          </p:nvPr>
        </p:nvSpPr>
        <p:spPr>
          <a:xfrm>
            <a:off x="4645026" y="1151335"/>
            <a:ext cx="4041900" cy="479700"/>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8" name="Google Shape;78;p21"/>
          <p:cNvSpPr txBox="1">
            <a:spLocks noGrp="1"/>
          </p:cNvSpPr>
          <p:nvPr>
            <p:ph type="body" idx="4"/>
          </p:nvPr>
        </p:nvSpPr>
        <p:spPr>
          <a:xfrm>
            <a:off x="4645026" y="1631156"/>
            <a:ext cx="4041900" cy="2963400"/>
          </a:xfrm>
          <a:prstGeom prst="rect">
            <a:avLst/>
          </a:prstGeom>
          <a:noFill/>
          <a:ln>
            <a:noFill/>
          </a:ln>
        </p:spPr>
        <p:txBody>
          <a:bodyPr spcFirstLastPara="1" wrap="square" lIns="91425" tIns="45700" rIns="91425" bIns="45700" anchor="t" anchorCtr="0"/>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100000"/>
              </a:lnSpc>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pic>
        <p:nvPicPr>
          <p:cNvPr id="79" name="Google Shape;79;p21"/>
          <p:cNvPicPr preferRelativeResize="0"/>
          <p:nvPr/>
        </p:nvPicPr>
        <p:blipFill rotWithShape="1">
          <a:blip r:embed="rId2">
            <a:alphaModFix/>
          </a:blip>
          <a:srcRect/>
          <a:stretch/>
        </p:blipFill>
        <p:spPr>
          <a:xfrm>
            <a:off x="7840" y="0"/>
            <a:ext cx="9128321" cy="51435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81"/>
        <p:cNvGrpSpPr/>
        <p:nvPr/>
      </p:nvGrpSpPr>
      <p:grpSpPr>
        <a:xfrm>
          <a:off x="0" y="0"/>
          <a:ext cx="0" cy="0"/>
          <a:chOff x="0" y="0"/>
          <a:chExt cx="0" cy="0"/>
        </a:xfrm>
      </p:grpSpPr>
      <p:sp>
        <p:nvSpPr>
          <p:cNvPr id="82" name="Google Shape;82;p23"/>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3" name="Google Shape;83;p23"/>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23"/>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lstStyle>
            <a:lvl1pPr marL="457200" marR="0" lvl="0" indent="-381000" algn="l" rtl="0">
              <a:lnSpc>
                <a:spcPct val="100000"/>
              </a:lnSpc>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body">
  <p:cSld name="1_Title and body">
    <p:spTree>
      <p:nvGrpSpPr>
        <p:cNvPr id="1" name="Shape 86"/>
        <p:cNvGrpSpPr/>
        <p:nvPr/>
      </p:nvGrpSpPr>
      <p:grpSpPr>
        <a:xfrm>
          <a:off x="0" y="0"/>
          <a:ext cx="0" cy="0"/>
          <a:chOff x="0" y="0"/>
          <a:chExt cx="0" cy="0"/>
        </a:xfrm>
      </p:grpSpPr>
      <p:sp>
        <p:nvSpPr>
          <p:cNvPr id="87" name="Google Shape;87;p24"/>
          <p:cNvSpPr txBox="1">
            <a:spLocks noGrp="1"/>
          </p:cNvSpPr>
          <p:nvPr>
            <p:ph type="body" idx="1"/>
          </p:nvPr>
        </p:nvSpPr>
        <p:spPr>
          <a:xfrm>
            <a:off x="428596" y="1017973"/>
            <a:ext cx="8286900" cy="34290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800"/>
              <a:buFont typeface="Arial"/>
              <a:buNone/>
              <a:defRPr sz="2000" b="1" i="0" u="none" strike="noStrike" cap="none">
                <a:solidFill>
                  <a:srgbClr val="916409"/>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8" name="Google Shape;88;p24"/>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extLst>
              <a:ext uri="{28A0092B-C50C-407E-A947-70E740481C1C}">
                <a14:useLocalDpi xmlns:a14="http://schemas.microsoft.com/office/drawing/2010/main"/>
              </a:ext>
            </a:extLst>
          </a:blip>
          <a:srcRect/>
          <a:stretch>
            <a:fillRect/>
          </a:stretch>
        </a:blipFill>
        <a:effectLst/>
      </p:bgPr>
    </p:bg>
    <p:spTree>
      <p:nvGrpSpPr>
        <p:cNvPr id="1" name="Shape 51"/>
        <p:cNvGrpSpPr/>
        <p:nvPr/>
      </p:nvGrpSpPr>
      <p:grpSpPr>
        <a:xfrm>
          <a:off x="0" y="0"/>
          <a:ext cx="0" cy="0"/>
          <a:chOff x="0" y="0"/>
          <a:chExt cx="0" cy="0"/>
        </a:xfrm>
      </p:grpSpPr>
      <p:pic>
        <p:nvPicPr>
          <p:cNvPr id="52" name="Google Shape;52;p14"/>
          <p:cNvPicPr preferRelativeResize="0"/>
          <p:nvPr/>
        </p:nvPicPr>
        <p:blipFill>
          <a:blip r:embed="rId14" cstate="print">
            <a:extLst>
              <a:ext uri="{28A0092B-C50C-407E-A947-70E740481C1C}">
                <a14:useLocalDpi xmlns:a14="http://schemas.microsoft.com/office/drawing/2010/main"/>
              </a:ext>
            </a:extLst>
          </a:blip>
          <a:stretch>
            <a:fillRect/>
          </a:stretch>
        </p:blipFill>
        <p:spPr>
          <a:xfrm>
            <a:off x="61" y="1"/>
            <a:ext cx="9128316" cy="5143498"/>
          </a:xfrm>
          <a:prstGeom prst="rect">
            <a:avLst/>
          </a:prstGeom>
          <a:noFill/>
          <a:ln>
            <a:noFill/>
          </a:ln>
        </p:spPr>
      </p:pic>
      <p:sp>
        <p:nvSpPr>
          <p:cNvPr id="53" name="Google Shape;53;p14"/>
          <p:cNvSpPr txBox="1">
            <a:spLocks noGrp="1"/>
          </p:cNvSpPr>
          <p:nvPr>
            <p:ph type="title"/>
          </p:nvPr>
        </p:nvSpPr>
        <p:spPr>
          <a:xfrm>
            <a:off x="457200" y="53566"/>
            <a:ext cx="8229600" cy="8574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 name="Google Shape;54;p14"/>
          <p:cNvSpPr txBox="1">
            <a:spLocks noGrp="1"/>
          </p:cNvSpPr>
          <p:nvPr>
            <p:ph type="body" idx="1"/>
          </p:nvPr>
        </p:nvSpPr>
        <p:spPr>
          <a:xfrm>
            <a:off x="457200" y="910817"/>
            <a:ext cx="8229600" cy="3683700"/>
          </a:xfrm>
          <a:prstGeom prst="rect">
            <a:avLst/>
          </a:prstGeom>
          <a:noFill/>
          <a:ln>
            <a:noFill/>
          </a:ln>
        </p:spPr>
        <p:txBody>
          <a:bodyPr spcFirstLastPara="1" wrap="square" lIns="91425" tIns="45700" rIns="91425" bIns="45700" anchor="t" anchorCtr="0"/>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8" r:id="rId8"/>
    <p:sldLayoutId id="2147483669" r:id="rId9"/>
    <p:sldLayoutId id="2147483670" r:id="rId10"/>
    <p:sldLayoutId id="2147483671"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47.png"/><Relationship Id="rId10" Type="http://schemas.openxmlformats.org/officeDocument/2006/relationships/image" Target="../media/image81.png"/><Relationship Id="rId4" Type="http://schemas.openxmlformats.org/officeDocument/2006/relationships/image" Target="../media/image77.sv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7.png"/><Relationship Id="rId7"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1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61.png"/><Relationship Id="rId7"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47.png"/><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97.png"/><Relationship Id="rId21" Type="http://schemas.openxmlformats.org/officeDocument/2006/relationships/image" Target="../media/image115.sv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svg"/><Relationship Id="rId25" Type="http://schemas.openxmlformats.org/officeDocument/2006/relationships/image" Target="../media/image119.svg"/><Relationship Id="rId2" Type="http://schemas.openxmlformats.org/officeDocument/2006/relationships/notesSlide" Target="../notesSlides/notesSlide20.xml"/><Relationship Id="rId16" Type="http://schemas.openxmlformats.org/officeDocument/2006/relationships/image" Target="../media/image110.png"/><Relationship Id="rId20"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24" Type="http://schemas.openxmlformats.org/officeDocument/2006/relationships/image" Target="../media/image118.png"/><Relationship Id="rId5" Type="http://schemas.openxmlformats.org/officeDocument/2006/relationships/image" Target="../media/image99.png"/><Relationship Id="rId15" Type="http://schemas.openxmlformats.org/officeDocument/2006/relationships/image" Target="../media/image109.png"/><Relationship Id="rId23" Type="http://schemas.openxmlformats.org/officeDocument/2006/relationships/image" Target="../media/image117.svg"/><Relationship Id="rId10" Type="http://schemas.openxmlformats.org/officeDocument/2006/relationships/image" Target="../media/image104.png"/><Relationship Id="rId19" Type="http://schemas.openxmlformats.org/officeDocument/2006/relationships/image" Target="../media/image113.sv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 Id="rId22" Type="http://schemas.openxmlformats.org/officeDocument/2006/relationships/image" Target="../media/image116.png"/></Relationships>
</file>

<file path=ppt/slides/_rels/slide21.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18" Type="http://schemas.openxmlformats.org/officeDocument/2006/relationships/image" Target="../media/image135.png"/><Relationship Id="rId3" Type="http://schemas.openxmlformats.org/officeDocument/2006/relationships/image" Target="../media/image120.png"/><Relationship Id="rId21" Type="http://schemas.openxmlformats.org/officeDocument/2006/relationships/image" Target="../media/image138.png"/><Relationship Id="rId7" Type="http://schemas.openxmlformats.org/officeDocument/2006/relationships/image" Target="../media/image124.png"/><Relationship Id="rId12" Type="http://schemas.openxmlformats.org/officeDocument/2006/relationships/image" Target="../media/image129.png"/><Relationship Id="rId17" Type="http://schemas.openxmlformats.org/officeDocument/2006/relationships/image" Target="../media/image134.png"/><Relationship Id="rId2" Type="http://schemas.openxmlformats.org/officeDocument/2006/relationships/notesSlide" Target="../notesSlides/notesSlide21.xml"/><Relationship Id="rId16" Type="http://schemas.openxmlformats.org/officeDocument/2006/relationships/image" Target="../media/image133.png"/><Relationship Id="rId20"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2.png"/><Relationship Id="rId23" Type="http://schemas.openxmlformats.org/officeDocument/2006/relationships/image" Target="../media/image140.png"/><Relationship Id="rId10" Type="http://schemas.openxmlformats.org/officeDocument/2006/relationships/image" Target="../media/image127.png"/><Relationship Id="rId19" Type="http://schemas.openxmlformats.org/officeDocument/2006/relationships/image" Target="../media/image136.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 Id="rId22" Type="http://schemas.openxmlformats.org/officeDocument/2006/relationships/image" Target="../media/image139.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eg"/><Relationship Id="rId7" Type="http://schemas.microsoft.com/office/2007/relationships/hdphoto" Target="../media/hdphoto2.wdp"/><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1.png"/><Relationship Id="rId7" Type="http://schemas.openxmlformats.org/officeDocument/2006/relationships/image" Target="../media/image144.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43.png"/><Relationship Id="rId5" Type="http://schemas.openxmlformats.org/officeDocument/2006/relationships/image" Target="../media/image46.png"/><Relationship Id="rId4" Type="http://schemas.openxmlformats.org/officeDocument/2006/relationships/image" Target="../media/image142.svg"/></Relationships>
</file>

<file path=ppt/slides/_rels/slide24.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jpeg"/><Relationship Id="rId7" Type="http://schemas.openxmlformats.org/officeDocument/2006/relationships/image" Target="../media/image150.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2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27.sv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jpe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jp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5" name="Google Shape;103;p27">
            <a:extLst>
              <a:ext uri="{FF2B5EF4-FFF2-40B4-BE49-F238E27FC236}">
                <a16:creationId xmlns:a16="http://schemas.microsoft.com/office/drawing/2014/main" id="{91F004BD-62B7-4490-B312-5B60C52CB17E}"/>
              </a:ext>
            </a:extLst>
          </p:cNvPr>
          <p:cNvPicPr preferRelativeResize="0"/>
          <p:nvPr/>
        </p:nvPicPr>
        <p:blipFill>
          <a:blip r:embed="rId3"/>
          <a:stretch>
            <a:fillRect/>
          </a:stretch>
        </p:blipFill>
        <p:spPr>
          <a:xfrm>
            <a:off x="0" y="0"/>
            <a:ext cx="9223858" cy="519733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3" name="圖片 2" descr="一張含有 螢幕擷取畫面 的圖片&#10;&#10;描述是以非常高的可信度產生">
            <a:extLst>
              <a:ext uri="{FF2B5EF4-FFF2-40B4-BE49-F238E27FC236}">
                <a16:creationId xmlns:a16="http://schemas.microsoft.com/office/drawing/2014/main" id="{64E568CB-C4B0-4BD9-B148-1534105EF3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V="1">
            <a:off x="2370" y="1725215"/>
            <a:ext cx="3104185" cy="2998074"/>
          </a:xfrm>
          <a:prstGeom prst="rect">
            <a:avLst/>
          </a:prstGeom>
        </p:spPr>
      </p:pic>
      <p:pic>
        <p:nvPicPr>
          <p:cNvPr id="5" name="圖片 4" descr="一張含有 螢幕擷取畫面 的圖片&#10;&#10;描述是以高可信度產生">
            <a:extLst>
              <a:ext uri="{FF2B5EF4-FFF2-40B4-BE49-F238E27FC236}">
                <a16:creationId xmlns:a16="http://schemas.microsoft.com/office/drawing/2014/main" id="{5E6855C5-6484-4356-82D9-03E99097FBA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V="1">
            <a:off x="3041656" y="1725214"/>
            <a:ext cx="3097440" cy="2998074"/>
          </a:xfrm>
          <a:prstGeom prst="rect">
            <a:avLst/>
          </a:prstGeom>
        </p:spPr>
      </p:pic>
      <p:pic>
        <p:nvPicPr>
          <p:cNvPr id="7" name="圖片 6" descr="一張含有 螢幕擷取畫面 的圖片&#10;&#10;描述是以非常高的可信度產生">
            <a:extLst>
              <a:ext uri="{FF2B5EF4-FFF2-40B4-BE49-F238E27FC236}">
                <a16:creationId xmlns:a16="http://schemas.microsoft.com/office/drawing/2014/main" id="{8015E324-A358-47F8-93D2-149F6C31C5E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V="1">
            <a:off x="6078329" y="1725214"/>
            <a:ext cx="3158435" cy="2998074"/>
          </a:xfrm>
          <a:prstGeom prst="rect">
            <a:avLst/>
          </a:prstGeom>
        </p:spPr>
      </p:pic>
      <p:sp>
        <p:nvSpPr>
          <p:cNvPr id="226" name="Google Shape;226;p36"/>
          <p:cNvSpPr txBox="1"/>
          <p:nvPr/>
        </p:nvSpPr>
        <p:spPr>
          <a:xfrm>
            <a:off x="541351" y="1053869"/>
            <a:ext cx="6844188" cy="539400"/>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2"/>
              </a:buClr>
              <a:buSzPts val="1800"/>
            </a:pPr>
            <a:r>
              <a:rPr lang="en" sz="2500" b="1" dirty="0">
                <a:solidFill>
                  <a:schemeClr val="lt1"/>
                </a:solidFill>
                <a:latin typeface="+mj-lt"/>
                <a:ea typeface="微軟正黑體" panose="020B0604030504040204" pitchFamily="34" charset="-120"/>
              </a:rPr>
              <a:t>Easily maintain camera information</a:t>
            </a:r>
            <a:endParaRPr sz="2500" b="1" i="0" u="none" strike="noStrike" cap="none" dirty="0">
              <a:solidFill>
                <a:schemeClr val="lt1"/>
              </a:solidFill>
              <a:latin typeface="+mj-lt"/>
              <a:ea typeface="微軟正黑體" panose="020B0604030504040204" pitchFamily="34" charset="-120"/>
              <a:sym typeface="Arial"/>
            </a:endParaRPr>
          </a:p>
        </p:txBody>
      </p:sp>
      <p:sp>
        <p:nvSpPr>
          <p:cNvPr id="227" name="Google Shape;227;p36"/>
          <p:cNvSpPr txBox="1"/>
          <p:nvPr/>
        </p:nvSpPr>
        <p:spPr>
          <a:xfrm>
            <a:off x="164493" y="3998054"/>
            <a:ext cx="2738636" cy="53940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2"/>
              </a:buClr>
              <a:buSzPts val="1800"/>
              <a:buFont typeface="Arial"/>
              <a:buNone/>
            </a:pPr>
            <a:r>
              <a:rPr lang="en-US" altLang="zh-TW" sz="1800" b="1" dirty="0">
                <a:solidFill>
                  <a:schemeClr val="lt1"/>
                </a:solidFill>
                <a:latin typeface="+mj-lt"/>
                <a:ea typeface="微軟正黑體" panose="020B0604030504040204" pitchFamily="34" charset="-120"/>
              </a:rPr>
              <a:t>Export</a:t>
            </a:r>
            <a:endParaRPr sz="1800" b="1" i="0" u="none" strike="noStrike" cap="none" dirty="0">
              <a:solidFill>
                <a:schemeClr val="lt1"/>
              </a:solidFill>
              <a:latin typeface="+mj-lt"/>
              <a:ea typeface="微軟正黑體" panose="020B0604030504040204" pitchFamily="34" charset="-120"/>
              <a:sym typeface="Arial"/>
            </a:endParaRPr>
          </a:p>
        </p:txBody>
      </p:sp>
      <p:sp>
        <p:nvSpPr>
          <p:cNvPr id="228" name="Google Shape;228;p36"/>
          <p:cNvSpPr txBox="1"/>
          <p:nvPr/>
        </p:nvSpPr>
        <p:spPr>
          <a:xfrm>
            <a:off x="3215492" y="3866570"/>
            <a:ext cx="2697519" cy="53940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2"/>
              </a:buClr>
              <a:buSzPts val="1800"/>
              <a:buFont typeface="Arial"/>
              <a:buNone/>
            </a:pPr>
            <a:r>
              <a:rPr lang="en-US" altLang="zh-TW" sz="1800" b="1" dirty="0">
                <a:solidFill>
                  <a:schemeClr val="lt1"/>
                </a:solidFill>
                <a:latin typeface="+mj-lt"/>
                <a:ea typeface="微軟正黑體" panose="020B0604030504040204" pitchFamily="34" charset="-120"/>
              </a:rPr>
              <a:t>Maintain</a:t>
            </a:r>
            <a:r>
              <a:rPr lang="zh-TW" altLang="en-US" sz="1800" b="1" dirty="0">
                <a:solidFill>
                  <a:schemeClr val="lt1"/>
                </a:solidFill>
                <a:latin typeface="+mj-lt"/>
                <a:ea typeface="微軟正黑體" panose="020B0604030504040204" pitchFamily="34" charset="-120"/>
              </a:rPr>
              <a:t> </a:t>
            </a:r>
            <a:r>
              <a:rPr lang="en-US" altLang="zh-TW" sz="1800" b="1" dirty="0">
                <a:solidFill>
                  <a:schemeClr val="lt1"/>
                </a:solidFill>
                <a:latin typeface="+mj-lt"/>
                <a:ea typeface="微軟正黑體" panose="020B0604030504040204" pitchFamily="34" charset="-120"/>
              </a:rPr>
              <a:t>and</a:t>
            </a:r>
            <a:r>
              <a:rPr lang="zh-TW" altLang="en-US" sz="1800" b="1" dirty="0">
                <a:solidFill>
                  <a:schemeClr val="lt1"/>
                </a:solidFill>
                <a:latin typeface="+mj-lt"/>
                <a:ea typeface="微軟正黑體" panose="020B0604030504040204" pitchFamily="34" charset="-120"/>
              </a:rPr>
              <a:t> </a:t>
            </a:r>
            <a:r>
              <a:rPr lang="en-US" altLang="zh-TW" sz="1800" b="1" dirty="0">
                <a:solidFill>
                  <a:schemeClr val="lt1"/>
                </a:solidFill>
                <a:latin typeface="+mj-lt"/>
                <a:ea typeface="微軟正黑體" panose="020B0604030504040204" pitchFamily="34" charset="-120"/>
              </a:rPr>
              <a:t>edit</a:t>
            </a:r>
            <a:r>
              <a:rPr lang="zh-TW" altLang="en-US" sz="1800" b="1" dirty="0">
                <a:solidFill>
                  <a:schemeClr val="lt1"/>
                </a:solidFill>
                <a:latin typeface="+mj-lt"/>
                <a:ea typeface="微軟正黑體" panose="020B0604030504040204" pitchFamily="34" charset="-120"/>
              </a:rPr>
              <a:t> </a:t>
            </a:r>
            <a:endParaRPr lang="en-US" altLang="zh-TW" sz="1800" b="1" dirty="0">
              <a:solidFill>
                <a:schemeClr val="lt1"/>
              </a:solidFill>
              <a:latin typeface="+mj-lt"/>
              <a:ea typeface="微軟正黑體" panose="020B0604030504040204" pitchFamily="34" charset="-120"/>
            </a:endParaRPr>
          </a:p>
          <a:p>
            <a:pPr marL="0" marR="0" lvl="0" indent="0" algn="ctr" rtl="0">
              <a:lnSpc>
                <a:spcPct val="115000"/>
              </a:lnSpc>
              <a:spcBef>
                <a:spcPts val="0"/>
              </a:spcBef>
              <a:spcAft>
                <a:spcPts val="0"/>
              </a:spcAft>
              <a:buClr>
                <a:schemeClr val="dk2"/>
              </a:buClr>
              <a:buSzPts val="1800"/>
              <a:buFont typeface="Arial"/>
              <a:buNone/>
            </a:pPr>
            <a:r>
              <a:rPr lang="en-US" altLang="zh-TW" sz="1800" b="1" dirty="0">
                <a:solidFill>
                  <a:schemeClr val="lt1"/>
                </a:solidFill>
                <a:latin typeface="+mj-lt"/>
                <a:ea typeface="微軟正黑體" panose="020B0604030504040204" pitchFamily="34" charset="-120"/>
              </a:rPr>
              <a:t>with</a:t>
            </a:r>
            <a:r>
              <a:rPr lang="zh-TW" altLang="en-US" sz="1800" b="1" dirty="0">
                <a:solidFill>
                  <a:schemeClr val="lt1"/>
                </a:solidFill>
                <a:latin typeface="+mj-lt"/>
                <a:ea typeface="微軟正黑體" panose="020B0604030504040204" pitchFamily="34" charset="-120"/>
              </a:rPr>
              <a:t> </a:t>
            </a:r>
            <a:r>
              <a:rPr lang="en" sz="1800" b="1" dirty="0">
                <a:solidFill>
                  <a:schemeClr val="lt1"/>
                </a:solidFill>
                <a:latin typeface="+mj-lt"/>
                <a:ea typeface="微軟正黑體" panose="020B0604030504040204" pitchFamily="34" charset="-120"/>
              </a:rPr>
              <a:t>Excel</a:t>
            </a:r>
            <a:endParaRPr sz="1800" b="1" i="0" u="none" strike="noStrike" cap="none" dirty="0">
              <a:solidFill>
                <a:schemeClr val="lt1"/>
              </a:solidFill>
              <a:latin typeface="+mj-lt"/>
              <a:ea typeface="微軟正黑體" panose="020B0604030504040204" pitchFamily="34" charset="-120"/>
              <a:sym typeface="Arial"/>
            </a:endParaRPr>
          </a:p>
        </p:txBody>
      </p:sp>
      <p:sp>
        <p:nvSpPr>
          <p:cNvPr id="229" name="Google Shape;229;p36"/>
          <p:cNvSpPr txBox="1"/>
          <p:nvPr/>
        </p:nvSpPr>
        <p:spPr>
          <a:xfrm>
            <a:off x="6377238" y="3998054"/>
            <a:ext cx="2508000" cy="68014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2"/>
              </a:buClr>
              <a:buSzPts val="1800"/>
              <a:buFont typeface="Arial"/>
              <a:buNone/>
            </a:pPr>
            <a:r>
              <a:rPr lang="en-US" altLang="zh-TW" sz="1800" b="1" dirty="0">
                <a:solidFill>
                  <a:schemeClr val="lt1"/>
                </a:solidFill>
                <a:latin typeface="+mj-lt"/>
                <a:ea typeface="微軟正黑體" panose="020B0604030504040204" pitchFamily="34" charset="-120"/>
              </a:rPr>
              <a:t>Import</a:t>
            </a:r>
            <a:endParaRPr sz="1800" b="1" i="0" u="none" strike="noStrike" cap="none" dirty="0">
              <a:solidFill>
                <a:schemeClr val="lt1"/>
              </a:solidFill>
              <a:latin typeface="+mj-lt"/>
              <a:ea typeface="微軟正黑體" panose="020B0604030504040204" pitchFamily="34" charset="-120"/>
              <a:sym typeface="Arial"/>
            </a:endParaRPr>
          </a:p>
        </p:txBody>
      </p:sp>
      <p:sp>
        <p:nvSpPr>
          <p:cNvPr id="15" name="Google Shape;213;p35">
            <a:extLst>
              <a:ext uri="{FF2B5EF4-FFF2-40B4-BE49-F238E27FC236}">
                <a16:creationId xmlns:a16="http://schemas.microsoft.com/office/drawing/2014/main" id="{7F1B393F-7F74-42DD-A4B2-0DC48B836D1E}"/>
              </a:ext>
            </a:extLst>
          </p:cNvPr>
          <p:cNvSpPr txBox="1">
            <a:spLocks/>
          </p:cNvSpPr>
          <p:nvPr/>
        </p:nvSpPr>
        <p:spPr>
          <a:xfrm>
            <a:off x="457200" y="109711"/>
            <a:ext cx="8143461"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ltLang="zh-TW" sz="3000" dirty="0">
                <a:solidFill>
                  <a:srgbClr val="FFFFFF"/>
                </a:solidFill>
                <a:latin typeface="+mj-lt"/>
                <a:ea typeface="微軟正黑體" panose="020B0604030504040204" pitchFamily="34" charset="-120"/>
              </a:rPr>
              <a:t>Retail chain business</a:t>
            </a:r>
            <a:r>
              <a:rPr lang="zh-TW" altLang="en-US" sz="3000" dirty="0">
                <a:solidFill>
                  <a:srgbClr val="FFFFFF"/>
                </a:solidFill>
                <a:latin typeface="+mj-lt"/>
                <a:ea typeface="微軟正黑體" panose="020B0604030504040204" pitchFamily="34" charset="-120"/>
              </a:rPr>
              <a:t> </a:t>
            </a:r>
            <a:r>
              <a:rPr lang="en-US" altLang="zh-TW" sz="3000" dirty="0">
                <a:solidFill>
                  <a:srgbClr val="FFFFFF"/>
                </a:solidFill>
                <a:latin typeface="+mj-lt"/>
                <a:ea typeface="微軟正黑體" panose="020B0604030504040204" pitchFamily="34" charset="-120"/>
              </a:rPr>
              <a:t>CMS</a:t>
            </a:r>
            <a:r>
              <a:rPr lang="zh-TW" altLang="en-US" sz="3000" dirty="0">
                <a:solidFill>
                  <a:srgbClr val="FFFFFF"/>
                </a:solidFill>
                <a:latin typeface="+mj-lt"/>
                <a:ea typeface="微軟正黑體" panose="020B0604030504040204" pitchFamily="34" charset="-120"/>
              </a:rPr>
              <a:t> </a:t>
            </a:r>
            <a:r>
              <a:rPr lang="en-US" altLang="zh-TW" sz="3000" dirty="0">
                <a:solidFill>
                  <a:srgbClr val="FFFFFF"/>
                </a:solidFill>
                <a:latin typeface="+mj-lt"/>
                <a:ea typeface="微軟正黑體" panose="020B0604030504040204" pitchFamily="34" charset="-120"/>
              </a:rPr>
              <a:t>solution</a:t>
            </a:r>
          </a:p>
          <a:p>
            <a:pPr algn="ctr"/>
            <a:r>
              <a:rPr lang="en-US" altLang="zh-TW" sz="1500" dirty="0">
                <a:solidFill>
                  <a:srgbClr val="FFFFFF"/>
                </a:solidFill>
                <a:latin typeface="+mj-lt"/>
                <a:ea typeface="微軟正黑體" panose="020B0604030504040204" pitchFamily="34" charset="-120"/>
              </a:rPr>
              <a:t>How does QNAP implement a surveillance CMS?</a:t>
            </a:r>
            <a:endParaRPr lang="zh-TW" altLang="en-US" sz="1500" dirty="0">
              <a:latin typeface="+mj-lt"/>
              <a:ea typeface="微軟正黑體" panose="020B0604030504040204" pitchFamily="34" charset="-120"/>
            </a:endParaRPr>
          </a:p>
        </p:txBody>
      </p:sp>
      <p:pic>
        <p:nvPicPr>
          <p:cNvPr id="17" name="Google Shape;224;p36">
            <a:extLst>
              <a:ext uri="{FF2B5EF4-FFF2-40B4-BE49-F238E27FC236}">
                <a16:creationId xmlns:a16="http://schemas.microsoft.com/office/drawing/2014/main" id="{8F5CF30D-4F27-4C94-8BB5-35D00420700C}"/>
              </a:ext>
            </a:extLst>
          </p:cNvPr>
          <p:cNvPicPr preferRelativeResize="0"/>
          <p:nvPr/>
        </p:nvPicPr>
        <p:blipFill rotWithShape="1">
          <a:blip r:embed="rId6"/>
          <a:srcRect r="23763"/>
          <a:stretch/>
        </p:blipFill>
        <p:spPr>
          <a:xfrm>
            <a:off x="3138821" y="2072496"/>
            <a:ext cx="2850881" cy="1528647"/>
          </a:xfrm>
          <a:prstGeom prst="rect">
            <a:avLst/>
          </a:prstGeom>
          <a:ln>
            <a:noFill/>
          </a:ln>
          <a:effectLst>
            <a:outerShdw blurRad="292100" dist="139700" dir="2700000" algn="tl" rotWithShape="0">
              <a:srgbClr val="333333">
                <a:alpha val="65000"/>
              </a:srgbClr>
            </a:outerShdw>
          </a:effectLst>
        </p:spPr>
      </p:pic>
      <p:pic>
        <p:nvPicPr>
          <p:cNvPr id="18" name="Google Shape;225;p36">
            <a:extLst>
              <a:ext uri="{FF2B5EF4-FFF2-40B4-BE49-F238E27FC236}">
                <a16:creationId xmlns:a16="http://schemas.microsoft.com/office/drawing/2014/main" id="{038F2B32-DDD3-41CB-8751-AF03A653CD2E}"/>
              </a:ext>
            </a:extLst>
          </p:cNvPr>
          <p:cNvPicPr preferRelativeResize="0"/>
          <p:nvPr/>
        </p:nvPicPr>
        <p:blipFill>
          <a:blip r:embed="rId7"/>
          <a:stretch>
            <a:fillRect/>
          </a:stretch>
        </p:blipFill>
        <p:spPr>
          <a:xfrm>
            <a:off x="6139096" y="2072496"/>
            <a:ext cx="2887279" cy="1528647"/>
          </a:xfrm>
          <a:prstGeom prst="rect">
            <a:avLst/>
          </a:prstGeom>
          <a:ln>
            <a:noFill/>
          </a:ln>
          <a:effectLst>
            <a:outerShdw blurRad="292100" dist="139700" dir="2700000" algn="tl" rotWithShape="0">
              <a:srgbClr val="333333">
                <a:alpha val="65000"/>
              </a:srgbClr>
            </a:outerShdw>
          </a:effectLst>
        </p:spPr>
      </p:pic>
      <p:pic>
        <p:nvPicPr>
          <p:cNvPr id="19" name="Google Shape;229;p36">
            <a:extLst>
              <a:ext uri="{FF2B5EF4-FFF2-40B4-BE49-F238E27FC236}">
                <a16:creationId xmlns:a16="http://schemas.microsoft.com/office/drawing/2014/main" id="{568378F6-9878-4BE4-B134-17297505F99D}"/>
              </a:ext>
            </a:extLst>
          </p:cNvPr>
          <p:cNvPicPr preferRelativeResize="0"/>
          <p:nvPr/>
        </p:nvPicPr>
        <p:blipFill rotWithShape="1">
          <a:blip r:embed="rId8">
            <a:alphaModFix/>
          </a:blip>
          <a:srcRect b="17705"/>
          <a:stretch/>
        </p:blipFill>
        <p:spPr>
          <a:xfrm>
            <a:off x="154755" y="2072496"/>
            <a:ext cx="2791385" cy="1558338"/>
          </a:xfrm>
          <a:prstGeom prst="rect">
            <a:avLst/>
          </a:prstGeom>
          <a:noFill/>
          <a:ln>
            <a:noFill/>
          </a:ln>
        </p:spPr>
      </p:pic>
      <p:pic>
        <p:nvPicPr>
          <p:cNvPr id="21" name="圖片 20">
            <a:extLst>
              <a:ext uri="{FF2B5EF4-FFF2-40B4-BE49-F238E27FC236}">
                <a16:creationId xmlns:a16="http://schemas.microsoft.com/office/drawing/2014/main" id="{DCECB73B-746D-4E26-A5BD-5DE6A908CCE6}"/>
              </a:ext>
            </a:extLst>
          </p:cNvPr>
          <p:cNvPicPr>
            <a:picLocks noChangeAspect="1"/>
          </p:cNvPicPr>
          <p:nvPr/>
        </p:nvPicPr>
        <p:blipFill>
          <a:blip r:embed="rId9"/>
          <a:stretch>
            <a:fillRect/>
          </a:stretch>
        </p:blipFill>
        <p:spPr>
          <a:xfrm>
            <a:off x="1550447" y="2562386"/>
            <a:ext cx="1347362" cy="1347362"/>
          </a:xfrm>
          <a:prstGeom prst="rect">
            <a:avLst/>
          </a:prstGeom>
        </p:spPr>
      </p:pic>
      <p:pic>
        <p:nvPicPr>
          <p:cNvPr id="22" name="圖片 21">
            <a:extLst>
              <a:ext uri="{FF2B5EF4-FFF2-40B4-BE49-F238E27FC236}">
                <a16:creationId xmlns:a16="http://schemas.microsoft.com/office/drawing/2014/main" id="{2AED47CA-47C7-4A7F-9C69-768E48F9E81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476118" y="1581837"/>
            <a:ext cx="1341199" cy="1341199"/>
          </a:xfrm>
          <a:prstGeom prst="rect">
            <a:avLst/>
          </a:prstGeom>
        </p:spPr>
      </p:pic>
    </p:spTree>
    <p:extLst>
      <p:ext uri="{BB962C8B-B14F-4D97-AF65-F5344CB8AC3E}">
        <p14:creationId xmlns:p14="http://schemas.microsoft.com/office/powerpoint/2010/main" val="923332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5" name="圖片 24">
            <a:extLst>
              <a:ext uri="{FF2B5EF4-FFF2-40B4-BE49-F238E27FC236}">
                <a16:creationId xmlns:a16="http://schemas.microsoft.com/office/drawing/2014/main" id="{C0473CEF-51AE-49EC-81B8-4E2CB115318E}"/>
              </a:ext>
            </a:extLst>
          </p:cNvPr>
          <p:cNvPicPr>
            <a:picLocks noChangeAspect="1"/>
          </p:cNvPicPr>
          <p:nvPr/>
        </p:nvPicPr>
        <p:blipFill>
          <a:blip r:embed="rId3"/>
          <a:stretch>
            <a:fillRect/>
          </a:stretch>
        </p:blipFill>
        <p:spPr>
          <a:xfrm>
            <a:off x="292082" y="1572501"/>
            <a:ext cx="4500235" cy="3672149"/>
          </a:xfrm>
          <a:prstGeom prst="rect">
            <a:avLst/>
          </a:prstGeom>
        </p:spPr>
      </p:pic>
      <p:pic>
        <p:nvPicPr>
          <p:cNvPr id="235" name="Google Shape;235;p37"/>
          <p:cNvPicPr preferRelativeResize="0"/>
          <p:nvPr/>
        </p:nvPicPr>
        <p:blipFill rotWithShape="1">
          <a:blip r:embed="rId4">
            <a:alphaModFix/>
          </a:blip>
          <a:srcRect/>
          <a:stretch/>
        </p:blipFill>
        <p:spPr>
          <a:xfrm>
            <a:off x="4735167" y="1586341"/>
            <a:ext cx="4431828" cy="2633967"/>
          </a:xfrm>
          <a:prstGeom prst="rect">
            <a:avLst/>
          </a:prstGeom>
          <a:noFill/>
          <a:ln>
            <a:noFill/>
          </a:ln>
        </p:spPr>
      </p:pic>
      <p:sp>
        <p:nvSpPr>
          <p:cNvPr id="236" name="Google Shape;236;p37"/>
          <p:cNvSpPr txBox="1">
            <a:spLocks noGrp="1"/>
          </p:cNvSpPr>
          <p:nvPr>
            <p:ph type="body" idx="1"/>
          </p:nvPr>
        </p:nvSpPr>
        <p:spPr>
          <a:xfrm>
            <a:off x="4927847" y="1786939"/>
            <a:ext cx="3651669" cy="1401436"/>
          </a:xfrm>
          <a:prstGeom prst="rect">
            <a:avLst/>
          </a:prstGeom>
          <a:noFill/>
          <a:ln>
            <a:noFill/>
          </a:ln>
        </p:spPr>
        <p:txBody>
          <a:bodyPr spcFirstLastPara="1" wrap="square" lIns="91425" tIns="91425" rIns="91425" bIns="91425" anchor="t" anchorCtr="0">
            <a:noAutofit/>
          </a:bodyPr>
          <a:lstStyle/>
          <a:p>
            <a:pPr marL="228600" indent="0" algn="l"/>
            <a:r>
              <a:rPr lang="en-US" altLang="zh-TW" sz="1300" b="1" dirty="0">
                <a:solidFill>
                  <a:schemeClr val="bg1"/>
                </a:solidFill>
                <a:latin typeface="+mj-lt"/>
              </a:rPr>
              <a:t>QVR Center not only supports QVR Pro, but is also compatible with </a:t>
            </a:r>
            <a:r>
              <a:rPr lang="en-US" altLang="zh-TW" sz="1300" b="1" dirty="0" err="1">
                <a:solidFill>
                  <a:schemeClr val="bg1"/>
                </a:solidFill>
                <a:latin typeface="+mj-lt"/>
              </a:rPr>
              <a:t>VioStor</a:t>
            </a:r>
            <a:r>
              <a:rPr lang="en-US" altLang="zh-TW" sz="1300" b="1" dirty="0">
                <a:solidFill>
                  <a:schemeClr val="bg1"/>
                </a:solidFill>
                <a:latin typeface="+mj-lt"/>
              </a:rPr>
              <a:t> NVR and Surveillance Station. You don’t have to replace all existing investments if you want to use QVR Center.</a:t>
            </a:r>
          </a:p>
          <a:p>
            <a:pPr marL="228600" indent="0" algn="l"/>
            <a:endParaRPr sz="1300" b="1" dirty="0">
              <a:solidFill>
                <a:schemeClr val="bg1"/>
              </a:solidFill>
              <a:latin typeface="+mj-lt"/>
              <a:ea typeface="微軟正黑體" panose="020B0604030504040204" pitchFamily="34" charset="-120"/>
            </a:endParaRPr>
          </a:p>
          <a:p>
            <a:pPr marL="0" lvl="0" indent="0" algn="l" rtl="0">
              <a:lnSpc>
                <a:spcPct val="115000"/>
              </a:lnSpc>
              <a:spcBef>
                <a:spcPts val="0"/>
              </a:spcBef>
              <a:spcAft>
                <a:spcPts val="0"/>
              </a:spcAft>
              <a:buClr>
                <a:schemeClr val="dk1"/>
              </a:buClr>
              <a:buSzPts val="1100"/>
            </a:pPr>
            <a:endParaRPr sz="1300" b="1" dirty="0">
              <a:solidFill>
                <a:schemeClr val="bg1"/>
              </a:solidFill>
              <a:latin typeface="+mj-lt"/>
            </a:endParaRPr>
          </a:p>
        </p:txBody>
      </p:sp>
      <p:sp>
        <p:nvSpPr>
          <p:cNvPr id="238" name="Google Shape;238;p37"/>
          <p:cNvSpPr txBox="1"/>
          <p:nvPr/>
        </p:nvSpPr>
        <p:spPr>
          <a:xfrm>
            <a:off x="501256" y="1033100"/>
            <a:ext cx="7282867" cy="539400"/>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2"/>
              </a:buClr>
              <a:buSzPts val="1800"/>
            </a:pPr>
            <a:r>
              <a:rPr lang="en-US" altLang="zh-TW" sz="2500" dirty="0">
                <a:solidFill>
                  <a:schemeClr val="bg1"/>
                </a:solidFill>
                <a:latin typeface="+mj-lt"/>
              </a:rPr>
              <a:t>Compatible</a:t>
            </a:r>
            <a:r>
              <a:rPr lang="en" sz="2500" b="1" dirty="0">
                <a:solidFill>
                  <a:schemeClr val="bg1"/>
                </a:solidFill>
                <a:latin typeface="+mj-lt"/>
                <a:ea typeface="微軟正黑體" panose="020B0604030504040204" pitchFamily="34" charset="-120"/>
              </a:rPr>
              <a:t> </a:t>
            </a:r>
            <a:r>
              <a:rPr lang="en-US" altLang="zh-TW" sz="2500" b="1" dirty="0">
                <a:solidFill>
                  <a:schemeClr val="lt1"/>
                </a:solidFill>
                <a:latin typeface="+mj-lt"/>
                <a:ea typeface="微軟正黑體" panose="020B0604030504040204" pitchFamily="34" charset="-120"/>
              </a:rPr>
              <a:t>with</a:t>
            </a:r>
            <a:r>
              <a:rPr lang="zh-TW" altLang="en-US" sz="2500" b="1" dirty="0">
                <a:solidFill>
                  <a:schemeClr val="lt1"/>
                </a:solidFill>
                <a:latin typeface="+mj-lt"/>
                <a:ea typeface="微軟正黑體" panose="020B0604030504040204" pitchFamily="34" charset="-120"/>
              </a:rPr>
              <a:t> </a:t>
            </a:r>
            <a:r>
              <a:rPr lang="en" sz="2500" b="1" dirty="0">
                <a:solidFill>
                  <a:schemeClr val="lt1"/>
                </a:solidFill>
                <a:latin typeface="+mj-lt"/>
                <a:ea typeface="微軟正黑體" panose="020B0604030504040204" pitchFamily="34" charset="-120"/>
              </a:rPr>
              <a:t>early investment</a:t>
            </a:r>
            <a:endParaRPr sz="2500" b="1" i="0" u="none" strike="noStrike" cap="none" dirty="0">
              <a:solidFill>
                <a:schemeClr val="lt1"/>
              </a:solidFill>
              <a:latin typeface="+mj-lt"/>
              <a:ea typeface="微軟正黑體" panose="020B0604030504040204" pitchFamily="34" charset="-120"/>
              <a:sym typeface="Arial"/>
            </a:endParaRPr>
          </a:p>
        </p:txBody>
      </p:sp>
      <p:pic>
        <p:nvPicPr>
          <p:cNvPr id="3" name="圖片 2" descr="一張含有 室內, 桌 的圖片&#10;&#10;描述是以非常高的可信度產生">
            <a:extLst>
              <a:ext uri="{FF2B5EF4-FFF2-40B4-BE49-F238E27FC236}">
                <a16:creationId xmlns:a16="http://schemas.microsoft.com/office/drawing/2014/main" id="{2C482A1C-92AD-434B-A5EB-FF2DD2BBD3E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56694" y="2875544"/>
            <a:ext cx="2018515" cy="1828869"/>
          </a:xfrm>
          <a:prstGeom prst="rect">
            <a:avLst/>
          </a:prstGeom>
        </p:spPr>
      </p:pic>
      <p:grpSp>
        <p:nvGrpSpPr>
          <p:cNvPr id="19" name="群組 18">
            <a:extLst>
              <a:ext uri="{FF2B5EF4-FFF2-40B4-BE49-F238E27FC236}">
                <a16:creationId xmlns:a16="http://schemas.microsoft.com/office/drawing/2014/main" id="{3D10F443-C784-4BA1-956D-9AA040EF8DCC}"/>
              </a:ext>
            </a:extLst>
          </p:cNvPr>
          <p:cNvGrpSpPr/>
          <p:nvPr/>
        </p:nvGrpSpPr>
        <p:grpSpPr>
          <a:xfrm>
            <a:off x="231157" y="1302800"/>
            <a:ext cx="890866" cy="890866"/>
            <a:chOff x="4805020" y="1228169"/>
            <a:chExt cx="669099" cy="669099"/>
          </a:xfrm>
        </p:grpSpPr>
        <p:sp>
          <p:nvSpPr>
            <p:cNvPr id="20" name="矩形: 圓角 19">
              <a:extLst>
                <a:ext uri="{FF2B5EF4-FFF2-40B4-BE49-F238E27FC236}">
                  <a16:creationId xmlns:a16="http://schemas.microsoft.com/office/drawing/2014/main" id="{BBEFE2FF-ED29-4C93-AEE9-B883D860FBF9}"/>
                </a:ext>
              </a:extLst>
            </p:cNvPr>
            <p:cNvSpPr/>
            <p:nvPr/>
          </p:nvSpPr>
          <p:spPr>
            <a:xfrm>
              <a:off x="4805020" y="1228169"/>
              <a:ext cx="669099" cy="66909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Google Shape;238;p31">
              <a:extLst>
                <a:ext uri="{FF2B5EF4-FFF2-40B4-BE49-F238E27FC236}">
                  <a16:creationId xmlns:a16="http://schemas.microsoft.com/office/drawing/2014/main" id="{861D8A9C-F471-4B34-BFE6-A65E63684EEC}"/>
                </a:ext>
              </a:extLst>
            </p:cNvPr>
            <p:cNvPicPr preferRelativeResize="0"/>
            <p:nvPr/>
          </p:nvPicPr>
          <p:blipFill>
            <a:blip r:embed="rId6" cstate="print">
              <a:extLst>
                <a:ext uri="{28A0092B-C50C-407E-A947-70E740481C1C}">
                  <a14:useLocalDpi xmlns:a14="http://schemas.microsoft.com/office/drawing/2010/main"/>
                </a:ext>
              </a:extLst>
            </a:blip>
            <a:stretch>
              <a:fillRect/>
            </a:stretch>
          </p:blipFill>
          <p:spPr>
            <a:xfrm flipH="1">
              <a:off x="4819363" y="1245116"/>
              <a:ext cx="638731" cy="638731"/>
            </a:xfrm>
            <a:prstGeom prst="rect">
              <a:avLst/>
            </a:prstGeom>
            <a:noFill/>
            <a:ln>
              <a:noFill/>
            </a:ln>
            <a:effectLst>
              <a:outerShdw blurRad="50800" dist="38100" dir="2700000" algn="tl" rotWithShape="0">
                <a:prstClr val="black">
                  <a:alpha val="40000"/>
                </a:prstClr>
              </a:outerShdw>
            </a:effectLst>
          </p:spPr>
        </p:pic>
      </p:grpSp>
      <p:grpSp>
        <p:nvGrpSpPr>
          <p:cNvPr id="10" name="群組 9">
            <a:extLst>
              <a:ext uri="{FF2B5EF4-FFF2-40B4-BE49-F238E27FC236}">
                <a16:creationId xmlns:a16="http://schemas.microsoft.com/office/drawing/2014/main" id="{5DAE4441-6C58-477C-9DC2-5FE54E737452}"/>
              </a:ext>
            </a:extLst>
          </p:cNvPr>
          <p:cNvGrpSpPr/>
          <p:nvPr/>
        </p:nvGrpSpPr>
        <p:grpSpPr>
          <a:xfrm>
            <a:off x="1512714" y="2483284"/>
            <a:ext cx="1244971" cy="311542"/>
            <a:chOff x="1549928" y="2477968"/>
            <a:chExt cx="1244971" cy="311542"/>
          </a:xfrm>
        </p:grpSpPr>
        <p:sp>
          <p:nvSpPr>
            <p:cNvPr id="22" name="矩形: 圓角 21">
              <a:extLst>
                <a:ext uri="{FF2B5EF4-FFF2-40B4-BE49-F238E27FC236}">
                  <a16:creationId xmlns:a16="http://schemas.microsoft.com/office/drawing/2014/main" id="{3AE1BE09-1381-4490-9362-024A83103F4C}"/>
                </a:ext>
              </a:extLst>
            </p:cNvPr>
            <p:cNvSpPr/>
            <p:nvPr/>
          </p:nvSpPr>
          <p:spPr>
            <a:xfrm>
              <a:off x="1549928" y="2477968"/>
              <a:ext cx="1244971" cy="311542"/>
            </a:xfrm>
            <a:prstGeom prst="roundRect">
              <a:avLst/>
            </a:prstGeom>
            <a:solidFill>
              <a:schemeClr val="accent6">
                <a:lumMod val="7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850" dirty="0">
                <a:latin typeface="+mj-lt"/>
              </a:endParaRPr>
            </a:p>
          </p:txBody>
        </p:sp>
        <p:sp>
          <p:nvSpPr>
            <p:cNvPr id="7" name="矩形 6">
              <a:extLst>
                <a:ext uri="{FF2B5EF4-FFF2-40B4-BE49-F238E27FC236}">
                  <a16:creationId xmlns:a16="http://schemas.microsoft.com/office/drawing/2014/main" id="{58F5BA33-AA20-4275-9901-6359FD7DE2A6}"/>
                </a:ext>
              </a:extLst>
            </p:cNvPr>
            <p:cNvSpPr/>
            <p:nvPr/>
          </p:nvSpPr>
          <p:spPr>
            <a:xfrm>
              <a:off x="1755698" y="2515710"/>
              <a:ext cx="1020445" cy="223138"/>
            </a:xfrm>
            <a:prstGeom prst="rect">
              <a:avLst/>
            </a:prstGeom>
          </p:spPr>
          <p:txBody>
            <a:bodyPr wrap="square">
              <a:spAutoFit/>
            </a:bodyPr>
            <a:lstStyle/>
            <a:p>
              <a:pPr lvl="0" algn="r"/>
              <a:r>
                <a:rPr lang="en-US" altLang="zh-TW" sz="850" b="1" dirty="0" err="1">
                  <a:solidFill>
                    <a:schemeClr val="bg1"/>
                  </a:solidFill>
                  <a:latin typeface="+mj-lt"/>
                  <a:ea typeface="微軟正黑體" panose="020B0604030504040204" pitchFamily="34" charset="-120"/>
                </a:rPr>
                <a:t>Fron</a:t>
              </a:r>
              <a:r>
                <a:rPr lang="zh-TW" altLang="en-US" sz="850" b="1" dirty="0">
                  <a:solidFill>
                    <a:schemeClr val="bg1"/>
                  </a:solidFill>
                  <a:latin typeface="+mj-lt"/>
                </a:rPr>
                <a:t> </a:t>
              </a:r>
              <a:r>
                <a:rPr lang="en-US" altLang="zh-TW" sz="850" b="1" dirty="0">
                  <a:solidFill>
                    <a:schemeClr val="bg1"/>
                  </a:solidFill>
                  <a:latin typeface="+mj-lt"/>
                </a:rPr>
                <a:t>QVR Pro</a:t>
              </a:r>
            </a:p>
          </p:txBody>
        </p:sp>
        <p:pic>
          <p:nvPicPr>
            <p:cNvPr id="31" name="Google Shape;243;p37">
              <a:extLst>
                <a:ext uri="{FF2B5EF4-FFF2-40B4-BE49-F238E27FC236}">
                  <a16:creationId xmlns:a16="http://schemas.microsoft.com/office/drawing/2014/main" id="{C4C4B82E-0AC6-4AC5-9695-49E2F206B7E3}"/>
                </a:ext>
              </a:extLst>
            </p:cNvPr>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1622897" y="2503866"/>
              <a:ext cx="250864" cy="250864"/>
            </a:xfrm>
            <a:prstGeom prst="rect">
              <a:avLst/>
            </a:prstGeom>
            <a:noFill/>
            <a:ln>
              <a:noFill/>
            </a:ln>
          </p:spPr>
        </p:pic>
      </p:grpSp>
      <p:grpSp>
        <p:nvGrpSpPr>
          <p:cNvPr id="9" name="群組 8">
            <a:extLst>
              <a:ext uri="{FF2B5EF4-FFF2-40B4-BE49-F238E27FC236}">
                <a16:creationId xmlns:a16="http://schemas.microsoft.com/office/drawing/2014/main" id="{650F8A43-7083-44A7-B230-C46A39A90B48}"/>
              </a:ext>
            </a:extLst>
          </p:cNvPr>
          <p:cNvGrpSpPr/>
          <p:nvPr/>
        </p:nvGrpSpPr>
        <p:grpSpPr>
          <a:xfrm>
            <a:off x="3000840" y="2464205"/>
            <a:ext cx="1517472" cy="353943"/>
            <a:chOff x="3032736" y="2464205"/>
            <a:chExt cx="1517472" cy="353943"/>
          </a:xfrm>
        </p:grpSpPr>
        <p:sp>
          <p:nvSpPr>
            <p:cNvPr id="29" name="矩形: 圓角 28">
              <a:extLst>
                <a:ext uri="{FF2B5EF4-FFF2-40B4-BE49-F238E27FC236}">
                  <a16:creationId xmlns:a16="http://schemas.microsoft.com/office/drawing/2014/main" id="{52AF02CA-CA07-4E7C-ACB0-3E0360D4BE0C}"/>
                </a:ext>
              </a:extLst>
            </p:cNvPr>
            <p:cNvSpPr/>
            <p:nvPr/>
          </p:nvSpPr>
          <p:spPr>
            <a:xfrm>
              <a:off x="3032736" y="2483032"/>
              <a:ext cx="1366262" cy="311543"/>
            </a:xfrm>
            <a:prstGeom prst="roundRect">
              <a:avLst/>
            </a:prstGeom>
            <a:solidFill>
              <a:schemeClr val="accent6">
                <a:lumMod val="7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850" dirty="0">
                <a:latin typeface="+mj-lt"/>
              </a:endParaRPr>
            </a:p>
          </p:txBody>
        </p:sp>
        <p:sp>
          <p:nvSpPr>
            <p:cNvPr id="30" name="矩形 29">
              <a:extLst>
                <a:ext uri="{FF2B5EF4-FFF2-40B4-BE49-F238E27FC236}">
                  <a16:creationId xmlns:a16="http://schemas.microsoft.com/office/drawing/2014/main" id="{B8216FFA-1CD6-4AB6-9816-2C6CB1CCBA79}"/>
                </a:ext>
              </a:extLst>
            </p:cNvPr>
            <p:cNvSpPr/>
            <p:nvPr/>
          </p:nvSpPr>
          <p:spPr>
            <a:xfrm>
              <a:off x="3187798" y="2464205"/>
              <a:ext cx="1362410" cy="353943"/>
            </a:xfrm>
            <a:prstGeom prst="rect">
              <a:avLst/>
            </a:prstGeom>
          </p:spPr>
          <p:txBody>
            <a:bodyPr wrap="square">
              <a:spAutoFit/>
            </a:bodyPr>
            <a:lstStyle/>
            <a:p>
              <a:pPr lvl="0" algn="ctr"/>
              <a:r>
                <a:rPr lang="en-US" altLang="zh-TW" sz="850" b="1" dirty="0">
                  <a:solidFill>
                    <a:schemeClr val="bg1"/>
                  </a:solidFill>
                  <a:latin typeface="+mj-lt"/>
                  <a:ea typeface="微軟正黑體" panose="020B0604030504040204" pitchFamily="34" charset="-120"/>
                </a:rPr>
                <a:t>From</a:t>
              </a:r>
              <a:r>
                <a:rPr lang="zh-TW" altLang="en-US" sz="850" b="1" dirty="0">
                  <a:solidFill>
                    <a:schemeClr val="bg1"/>
                  </a:solidFill>
                  <a:latin typeface="+mj-lt"/>
                </a:rPr>
                <a:t> </a:t>
              </a:r>
              <a:r>
                <a:rPr lang="en-US" altLang="zh-TW" sz="850" b="1" dirty="0">
                  <a:solidFill>
                    <a:schemeClr val="bg1"/>
                  </a:solidFill>
                  <a:latin typeface="+mj-lt"/>
                </a:rPr>
                <a:t>Surveillance </a:t>
              </a:r>
            </a:p>
            <a:p>
              <a:pPr lvl="0" algn="ctr"/>
              <a:r>
                <a:rPr lang="en-US" altLang="zh-TW" sz="850" b="1" dirty="0">
                  <a:solidFill>
                    <a:schemeClr val="bg1"/>
                  </a:solidFill>
                  <a:latin typeface="+mj-lt"/>
                </a:rPr>
                <a:t>Station</a:t>
              </a:r>
            </a:p>
          </p:txBody>
        </p:sp>
        <p:pic>
          <p:nvPicPr>
            <p:cNvPr id="35" name="Google Shape;241;p37">
              <a:extLst>
                <a:ext uri="{FF2B5EF4-FFF2-40B4-BE49-F238E27FC236}">
                  <a16:creationId xmlns:a16="http://schemas.microsoft.com/office/drawing/2014/main" id="{9A0B7630-44CB-4904-89EA-30CBB50FA8CA}"/>
                </a:ext>
              </a:extLst>
            </p:cNvPr>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3079841" y="2507260"/>
              <a:ext cx="250864" cy="250864"/>
            </a:xfrm>
            <a:prstGeom prst="rect">
              <a:avLst/>
            </a:prstGeom>
            <a:noFill/>
            <a:ln>
              <a:noFill/>
            </a:ln>
          </p:spPr>
        </p:pic>
      </p:grpSp>
      <p:sp>
        <p:nvSpPr>
          <p:cNvPr id="36" name="矩形: 圓角 35">
            <a:extLst>
              <a:ext uri="{FF2B5EF4-FFF2-40B4-BE49-F238E27FC236}">
                <a16:creationId xmlns:a16="http://schemas.microsoft.com/office/drawing/2014/main" id="{77CE5D56-713A-40FA-A3EF-45D36857CEBD}"/>
              </a:ext>
            </a:extLst>
          </p:cNvPr>
          <p:cNvSpPr/>
          <p:nvPr/>
        </p:nvSpPr>
        <p:spPr>
          <a:xfrm>
            <a:off x="1466942" y="3407109"/>
            <a:ext cx="1366262" cy="311543"/>
          </a:xfrm>
          <a:prstGeom prst="roundRect">
            <a:avLst/>
          </a:prstGeom>
          <a:solidFill>
            <a:schemeClr val="accent6">
              <a:lumMod val="75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7" name="矩形 36">
            <a:extLst>
              <a:ext uri="{FF2B5EF4-FFF2-40B4-BE49-F238E27FC236}">
                <a16:creationId xmlns:a16="http://schemas.microsoft.com/office/drawing/2014/main" id="{7833C87F-6B7E-4D7D-BE0E-5B204F9114D1}"/>
              </a:ext>
            </a:extLst>
          </p:cNvPr>
          <p:cNvSpPr/>
          <p:nvPr/>
        </p:nvSpPr>
        <p:spPr>
          <a:xfrm>
            <a:off x="1646329" y="3373714"/>
            <a:ext cx="1319327" cy="353943"/>
          </a:xfrm>
          <a:prstGeom prst="rect">
            <a:avLst/>
          </a:prstGeom>
        </p:spPr>
        <p:txBody>
          <a:bodyPr wrap="square">
            <a:spAutoFit/>
          </a:bodyPr>
          <a:lstStyle/>
          <a:p>
            <a:pPr lvl="0" algn="ctr"/>
            <a:r>
              <a:rPr lang="en-US" altLang="zh-TW" sz="850" b="1" dirty="0">
                <a:solidFill>
                  <a:schemeClr val="bg1"/>
                </a:solidFill>
                <a:latin typeface="+mj-lt"/>
                <a:ea typeface="微軟正黑體" panose="020B0604030504040204" pitchFamily="34" charset="-120"/>
              </a:rPr>
              <a:t>From</a:t>
            </a:r>
            <a:r>
              <a:rPr lang="zh-TW" altLang="en-US" sz="850" b="1" dirty="0">
                <a:solidFill>
                  <a:schemeClr val="bg1"/>
                </a:solidFill>
                <a:latin typeface="+mj-lt"/>
              </a:rPr>
              <a:t> </a:t>
            </a:r>
            <a:r>
              <a:rPr lang="en-US" altLang="zh-TW" sz="850" b="1" dirty="0">
                <a:solidFill>
                  <a:schemeClr val="bg1"/>
                </a:solidFill>
                <a:latin typeface="+mj-lt"/>
              </a:rPr>
              <a:t>Surveillance </a:t>
            </a:r>
          </a:p>
          <a:p>
            <a:pPr lvl="0" algn="ctr"/>
            <a:r>
              <a:rPr lang="en-US" altLang="zh-TW" sz="850" b="1" dirty="0">
                <a:solidFill>
                  <a:schemeClr val="bg1"/>
                </a:solidFill>
                <a:latin typeface="+mj-lt"/>
              </a:rPr>
              <a:t>Station</a:t>
            </a:r>
          </a:p>
        </p:txBody>
      </p:sp>
      <p:pic>
        <p:nvPicPr>
          <p:cNvPr id="38" name="Google Shape;241;p37">
            <a:extLst>
              <a:ext uri="{FF2B5EF4-FFF2-40B4-BE49-F238E27FC236}">
                <a16:creationId xmlns:a16="http://schemas.microsoft.com/office/drawing/2014/main" id="{B63AB0FB-B4E7-4BAA-87B6-41D0083EFC64}"/>
              </a:ext>
            </a:extLst>
          </p:cNvPr>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1514047" y="3431337"/>
            <a:ext cx="250864" cy="250864"/>
          </a:xfrm>
          <a:prstGeom prst="rect">
            <a:avLst/>
          </a:prstGeom>
          <a:noFill/>
          <a:ln>
            <a:noFill/>
          </a:ln>
        </p:spPr>
      </p:pic>
      <p:pic>
        <p:nvPicPr>
          <p:cNvPr id="12" name="圖片 11" descr="一張含有 物件 的圖片&#10;&#10;描述是以高可信度產生">
            <a:extLst>
              <a:ext uri="{FF2B5EF4-FFF2-40B4-BE49-F238E27FC236}">
                <a16:creationId xmlns:a16="http://schemas.microsoft.com/office/drawing/2014/main" id="{0839D7AC-8DA6-4D83-885A-60EEA4FA7F9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34317" y="3526083"/>
            <a:ext cx="875933" cy="1133239"/>
          </a:xfrm>
          <a:prstGeom prst="rect">
            <a:avLst/>
          </a:prstGeom>
          <a:effectLst>
            <a:outerShdw blurRad="50800" dist="38100" dir="2700000" algn="tl" rotWithShape="0">
              <a:prstClr val="black">
                <a:alpha val="40000"/>
              </a:prstClr>
            </a:outerShdw>
          </a:effectLst>
        </p:spPr>
      </p:pic>
      <p:sp>
        <p:nvSpPr>
          <p:cNvPr id="24" name="Google Shape;213;p35">
            <a:extLst>
              <a:ext uri="{FF2B5EF4-FFF2-40B4-BE49-F238E27FC236}">
                <a16:creationId xmlns:a16="http://schemas.microsoft.com/office/drawing/2014/main" id="{8DE5EADF-67B4-4AB5-B63F-E6BEC1B699B0}"/>
              </a:ext>
            </a:extLst>
          </p:cNvPr>
          <p:cNvSpPr txBox="1">
            <a:spLocks/>
          </p:cNvSpPr>
          <p:nvPr/>
        </p:nvSpPr>
        <p:spPr>
          <a:xfrm>
            <a:off x="457200" y="109711"/>
            <a:ext cx="8143461"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ltLang="zh-TW" sz="3000" dirty="0">
                <a:solidFill>
                  <a:srgbClr val="FFFFFF"/>
                </a:solidFill>
                <a:latin typeface="+mj-lt"/>
                <a:ea typeface="微軟正黑體" panose="020B0604030504040204" pitchFamily="34" charset="-120"/>
              </a:rPr>
              <a:t>Retail chain business</a:t>
            </a:r>
            <a:r>
              <a:rPr lang="zh-TW" altLang="en-US" sz="3000" dirty="0">
                <a:solidFill>
                  <a:srgbClr val="FFFFFF"/>
                </a:solidFill>
                <a:latin typeface="+mj-lt"/>
                <a:ea typeface="微軟正黑體" panose="020B0604030504040204" pitchFamily="34" charset="-120"/>
              </a:rPr>
              <a:t> </a:t>
            </a:r>
            <a:r>
              <a:rPr lang="en-US" altLang="zh-TW" sz="3000" dirty="0">
                <a:solidFill>
                  <a:srgbClr val="FFFFFF"/>
                </a:solidFill>
                <a:latin typeface="+mj-lt"/>
                <a:ea typeface="微軟正黑體" panose="020B0604030504040204" pitchFamily="34" charset="-120"/>
              </a:rPr>
              <a:t>CMS</a:t>
            </a:r>
            <a:r>
              <a:rPr lang="zh-TW" altLang="en-US" sz="3000" dirty="0">
                <a:solidFill>
                  <a:srgbClr val="FFFFFF"/>
                </a:solidFill>
                <a:latin typeface="+mj-lt"/>
                <a:ea typeface="微軟正黑體" panose="020B0604030504040204" pitchFamily="34" charset="-120"/>
              </a:rPr>
              <a:t> </a:t>
            </a:r>
            <a:r>
              <a:rPr lang="en-US" altLang="zh-TW" sz="3000" dirty="0">
                <a:solidFill>
                  <a:srgbClr val="FFFFFF"/>
                </a:solidFill>
                <a:latin typeface="+mj-lt"/>
                <a:ea typeface="微軟正黑體" panose="020B0604030504040204" pitchFamily="34" charset="-120"/>
              </a:rPr>
              <a:t>solution</a:t>
            </a:r>
          </a:p>
          <a:p>
            <a:pPr algn="ctr"/>
            <a:r>
              <a:rPr lang="en-US" altLang="zh-TW" sz="1500" dirty="0">
                <a:solidFill>
                  <a:srgbClr val="FFFFFF"/>
                </a:solidFill>
                <a:latin typeface="+mj-lt"/>
                <a:ea typeface="微軟正黑體" panose="020B0604030504040204" pitchFamily="34" charset="-120"/>
              </a:rPr>
              <a:t>How does QNAP implement a surveillance CMS?</a:t>
            </a:r>
            <a:endParaRPr lang="zh-TW" altLang="en-US" sz="1500" dirty="0">
              <a:latin typeface="+mj-lt"/>
              <a:ea typeface="微軟正黑體" panose="020B0604030504040204" pitchFamily="34" charset="-120"/>
            </a:endParaRPr>
          </a:p>
        </p:txBody>
      </p:sp>
    </p:spTree>
    <p:extLst>
      <p:ext uri="{BB962C8B-B14F-4D97-AF65-F5344CB8AC3E}">
        <p14:creationId xmlns:p14="http://schemas.microsoft.com/office/powerpoint/2010/main" val="2049049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38"/>
          <p:cNvPicPr preferRelativeResize="0"/>
          <p:nvPr/>
        </p:nvPicPr>
        <p:blipFill rotWithShape="1">
          <a:blip r:embed="rId3">
            <a:alphaModFix/>
          </a:blip>
          <a:srcRect/>
          <a:stretch/>
        </p:blipFill>
        <p:spPr>
          <a:xfrm>
            <a:off x="5073948" y="1772983"/>
            <a:ext cx="3985646" cy="3049721"/>
          </a:xfrm>
          <a:prstGeom prst="rect">
            <a:avLst/>
          </a:prstGeom>
          <a:noFill/>
          <a:ln>
            <a:noFill/>
          </a:ln>
        </p:spPr>
      </p:pic>
      <p:sp>
        <p:nvSpPr>
          <p:cNvPr id="251" name="Google Shape;251;p38"/>
          <p:cNvSpPr txBox="1">
            <a:spLocks noGrp="1"/>
          </p:cNvSpPr>
          <p:nvPr>
            <p:ph type="body" idx="1"/>
          </p:nvPr>
        </p:nvSpPr>
        <p:spPr>
          <a:xfrm>
            <a:off x="5263717" y="1949320"/>
            <a:ext cx="3341633" cy="1827900"/>
          </a:xfrm>
          <a:prstGeom prst="rect">
            <a:avLst/>
          </a:prstGeom>
          <a:noFill/>
          <a:ln>
            <a:noFill/>
          </a:ln>
        </p:spPr>
        <p:txBody>
          <a:bodyPr spcFirstLastPara="1" wrap="square" lIns="91425" tIns="91425" rIns="91425" bIns="91425" anchor="t" anchorCtr="0">
            <a:noAutofit/>
          </a:bodyPr>
          <a:lstStyle/>
          <a:p>
            <a:pPr marL="228600" indent="0" algn="l"/>
            <a:r>
              <a:rPr lang="en-US" altLang="zh-TW" sz="1300" b="1" dirty="0">
                <a:solidFill>
                  <a:schemeClr val="bg1"/>
                </a:solidFill>
                <a:latin typeface="+mj-lt"/>
              </a:rPr>
              <a:t>The headquarters can control the recording</a:t>
            </a:r>
            <a:r>
              <a:rPr lang="zh-TW" altLang="en-US" sz="1300" b="1" dirty="0">
                <a:solidFill>
                  <a:schemeClr val="bg1"/>
                </a:solidFill>
                <a:latin typeface="+mj-lt"/>
              </a:rPr>
              <a:t> </a:t>
            </a:r>
            <a:r>
              <a:rPr lang="en-US" altLang="zh-TW" sz="1300" b="1" dirty="0">
                <a:solidFill>
                  <a:schemeClr val="bg1"/>
                </a:solidFill>
                <a:latin typeface="+mj-lt"/>
              </a:rPr>
              <a:t>system of all chain stores through QVR Center logs.</a:t>
            </a:r>
          </a:p>
          <a:p>
            <a:pPr marL="228600" indent="0" algn="l"/>
            <a:r>
              <a:rPr lang="en-US" altLang="zh-TW" sz="1300" b="1" dirty="0">
                <a:solidFill>
                  <a:schemeClr val="bg1"/>
                </a:solidFill>
                <a:latin typeface="+mj-lt"/>
              </a:rPr>
              <a:t>QVR Center records all system information, quickly and easily understand the status of all QVR Pro.</a:t>
            </a:r>
          </a:p>
          <a:p>
            <a:pPr marL="228600" indent="0" algn="l"/>
            <a:br>
              <a:rPr lang="en-US" altLang="zh-TW" sz="1300" b="1" dirty="0">
                <a:solidFill>
                  <a:schemeClr val="bg1"/>
                </a:solidFill>
                <a:latin typeface="+mj-lt"/>
              </a:rPr>
            </a:br>
            <a:endParaRPr sz="1300" b="1" dirty="0">
              <a:solidFill>
                <a:schemeClr val="bg1"/>
              </a:solidFill>
              <a:latin typeface="+mj-lt"/>
            </a:endParaRPr>
          </a:p>
          <a:p>
            <a:pPr marL="0" lvl="0" indent="0" algn="l" rtl="0">
              <a:lnSpc>
                <a:spcPct val="115000"/>
              </a:lnSpc>
              <a:spcBef>
                <a:spcPts val="0"/>
              </a:spcBef>
              <a:spcAft>
                <a:spcPts val="0"/>
              </a:spcAft>
              <a:buClr>
                <a:schemeClr val="dk1"/>
              </a:buClr>
              <a:buSzPts val="1100"/>
              <a:buFont typeface="Arial"/>
              <a:buNone/>
            </a:pPr>
            <a:endParaRPr sz="1300" b="1" dirty="0">
              <a:solidFill>
                <a:schemeClr val="bg1"/>
              </a:solidFill>
              <a:latin typeface="+mj-lt"/>
            </a:endParaRPr>
          </a:p>
        </p:txBody>
      </p:sp>
      <p:sp>
        <p:nvSpPr>
          <p:cNvPr id="253" name="Google Shape;253;p38"/>
          <p:cNvSpPr txBox="1"/>
          <p:nvPr/>
        </p:nvSpPr>
        <p:spPr>
          <a:xfrm>
            <a:off x="89136" y="1126272"/>
            <a:ext cx="8068868" cy="539400"/>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2"/>
              </a:buClr>
              <a:buSzPts val="1800"/>
            </a:pPr>
            <a:r>
              <a:rPr lang="en" sz="2500" b="1" dirty="0">
                <a:solidFill>
                  <a:schemeClr val="lt1"/>
                </a:solidFill>
                <a:latin typeface="+mj-lt"/>
                <a:ea typeface="微軟正黑體" panose="020B0604030504040204" pitchFamily="34" charset="-120"/>
              </a:rPr>
              <a:t>Easily </a:t>
            </a:r>
            <a:r>
              <a:rPr lang="en-US" altLang="zh-TW" sz="2500" b="1" dirty="0">
                <a:solidFill>
                  <a:schemeClr val="lt1"/>
                </a:solidFill>
                <a:latin typeface="+mj-lt"/>
                <a:ea typeface="微軟正黑體" panose="020B0604030504040204" pitchFamily="34" charset="-120"/>
              </a:rPr>
              <a:t>search</a:t>
            </a:r>
            <a:r>
              <a:rPr lang="en" sz="2500" b="1" dirty="0">
                <a:solidFill>
                  <a:schemeClr val="lt1"/>
                </a:solidFill>
                <a:latin typeface="+mj-lt"/>
                <a:ea typeface="微軟正黑體" panose="020B0604030504040204" pitchFamily="34" charset="-120"/>
              </a:rPr>
              <a:t> all </a:t>
            </a:r>
            <a:r>
              <a:rPr lang="en-US" altLang="zh-TW" sz="2500" b="1" dirty="0">
                <a:solidFill>
                  <a:schemeClr val="lt1"/>
                </a:solidFill>
                <a:latin typeface="+mj-lt"/>
                <a:ea typeface="微軟正黑體" panose="020B0604030504040204" pitchFamily="34" charset="-120"/>
              </a:rPr>
              <a:t>QVR</a:t>
            </a:r>
            <a:r>
              <a:rPr lang="zh-TW" altLang="en-US" sz="2500" b="1" dirty="0">
                <a:solidFill>
                  <a:schemeClr val="lt1"/>
                </a:solidFill>
                <a:latin typeface="+mj-lt"/>
                <a:ea typeface="微軟正黑體" panose="020B0604030504040204" pitchFamily="34" charset="-120"/>
              </a:rPr>
              <a:t> </a:t>
            </a:r>
            <a:r>
              <a:rPr lang="en-US" altLang="zh-TW" sz="2500" b="1" dirty="0">
                <a:solidFill>
                  <a:schemeClr val="lt1"/>
                </a:solidFill>
                <a:latin typeface="+mj-lt"/>
                <a:ea typeface="微軟正黑體" panose="020B0604030504040204" pitchFamily="34" charset="-120"/>
              </a:rPr>
              <a:t>Pro</a:t>
            </a:r>
            <a:r>
              <a:rPr lang="zh-TW" altLang="en-US" sz="2500" b="1" dirty="0">
                <a:solidFill>
                  <a:schemeClr val="lt1"/>
                </a:solidFill>
                <a:latin typeface="+mj-lt"/>
                <a:ea typeface="微軟正黑體" panose="020B0604030504040204" pitchFamily="34" charset="-120"/>
              </a:rPr>
              <a:t> </a:t>
            </a:r>
            <a:r>
              <a:rPr lang="en-US" altLang="zh-TW" sz="2500" b="1" dirty="0">
                <a:solidFill>
                  <a:schemeClr val="lt1"/>
                </a:solidFill>
                <a:latin typeface="+mj-lt"/>
                <a:ea typeface="微軟正黑體" panose="020B0604030504040204" pitchFamily="34" charset="-120"/>
              </a:rPr>
              <a:t>log</a:t>
            </a:r>
            <a:endParaRPr sz="2500" b="1" i="0" u="none" strike="noStrike" cap="none" dirty="0">
              <a:solidFill>
                <a:schemeClr val="lt1"/>
              </a:solidFill>
              <a:latin typeface="+mj-lt"/>
              <a:ea typeface="微軟正黑體" panose="020B0604030504040204" pitchFamily="34" charset="-120"/>
              <a:sym typeface="Arial"/>
            </a:endParaRPr>
          </a:p>
        </p:txBody>
      </p:sp>
      <p:sp>
        <p:nvSpPr>
          <p:cNvPr id="10" name="Google Shape;213;p35">
            <a:extLst>
              <a:ext uri="{FF2B5EF4-FFF2-40B4-BE49-F238E27FC236}">
                <a16:creationId xmlns:a16="http://schemas.microsoft.com/office/drawing/2014/main" id="{406B9B49-F447-40F4-843D-699AB0D75CED}"/>
              </a:ext>
            </a:extLst>
          </p:cNvPr>
          <p:cNvSpPr txBox="1">
            <a:spLocks/>
          </p:cNvSpPr>
          <p:nvPr/>
        </p:nvSpPr>
        <p:spPr>
          <a:xfrm>
            <a:off x="457200" y="109711"/>
            <a:ext cx="8143461"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ltLang="zh-TW" sz="3000" dirty="0">
                <a:solidFill>
                  <a:srgbClr val="FFFFFF"/>
                </a:solidFill>
                <a:latin typeface="+mj-lt"/>
                <a:ea typeface="微軟正黑體" panose="020B0604030504040204" pitchFamily="34" charset="-120"/>
              </a:rPr>
              <a:t>Retail chain business</a:t>
            </a:r>
            <a:r>
              <a:rPr lang="zh-TW" altLang="en-US" sz="3000" dirty="0">
                <a:solidFill>
                  <a:srgbClr val="FFFFFF"/>
                </a:solidFill>
                <a:latin typeface="+mj-lt"/>
                <a:ea typeface="微軟正黑體" panose="020B0604030504040204" pitchFamily="34" charset="-120"/>
              </a:rPr>
              <a:t> </a:t>
            </a:r>
            <a:r>
              <a:rPr lang="en-US" altLang="zh-TW" sz="3000" dirty="0">
                <a:solidFill>
                  <a:srgbClr val="FFFFFF"/>
                </a:solidFill>
                <a:latin typeface="+mj-lt"/>
                <a:ea typeface="微軟正黑體" panose="020B0604030504040204" pitchFamily="34" charset="-120"/>
              </a:rPr>
              <a:t>CMS</a:t>
            </a:r>
            <a:r>
              <a:rPr lang="zh-TW" altLang="en-US" sz="3000" dirty="0">
                <a:solidFill>
                  <a:srgbClr val="FFFFFF"/>
                </a:solidFill>
                <a:latin typeface="+mj-lt"/>
                <a:ea typeface="微軟正黑體" panose="020B0604030504040204" pitchFamily="34" charset="-120"/>
              </a:rPr>
              <a:t> </a:t>
            </a:r>
            <a:r>
              <a:rPr lang="en-US" altLang="zh-TW" sz="3000" dirty="0">
                <a:solidFill>
                  <a:srgbClr val="FFFFFF"/>
                </a:solidFill>
                <a:latin typeface="+mj-lt"/>
                <a:ea typeface="微軟正黑體" panose="020B0604030504040204" pitchFamily="34" charset="-120"/>
              </a:rPr>
              <a:t>solution</a:t>
            </a:r>
          </a:p>
          <a:p>
            <a:pPr algn="ctr"/>
            <a:r>
              <a:rPr lang="en-US" altLang="zh-TW" sz="1500" dirty="0">
                <a:solidFill>
                  <a:srgbClr val="FFFFFF"/>
                </a:solidFill>
                <a:latin typeface="+mj-lt"/>
                <a:ea typeface="微軟正黑體" panose="020B0604030504040204" pitchFamily="34" charset="-120"/>
              </a:rPr>
              <a:t>How does QNAP implement a surveillance CMS?</a:t>
            </a:r>
            <a:endParaRPr lang="zh-TW" altLang="en-US" sz="1500" dirty="0">
              <a:latin typeface="+mj-lt"/>
              <a:ea typeface="微軟正黑體" panose="020B0604030504040204" pitchFamily="34" charset="-120"/>
            </a:endParaRPr>
          </a:p>
        </p:txBody>
      </p:sp>
      <p:pic>
        <p:nvPicPr>
          <p:cNvPr id="11" name="Google Shape;253;p38">
            <a:extLst>
              <a:ext uri="{FF2B5EF4-FFF2-40B4-BE49-F238E27FC236}">
                <a16:creationId xmlns:a16="http://schemas.microsoft.com/office/drawing/2014/main" id="{161B1D0E-A306-41D6-8807-3B9891DD852D}"/>
              </a:ext>
            </a:extLst>
          </p:cNvPr>
          <p:cNvPicPr preferRelativeResize="0"/>
          <p:nvPr/>
        </p:nvPicPr>
        <p:blipFill>
          <a:blip r:embed="rId4">
            <a:alphaModFix/>
          </a:blip>
          <a:stretch>
            <a:fillRect/>
          </a:stretch>
        </p:blipFill>
        <p:spPr>
          <a:xfrm>
            <a:off x="223784" y="1883429"/>
            <a:ext cx="4851014" cy="2562735"/>
          </a:xfrm>
          <a:prstGeom prst="rect">
            <a:avLst/>
          </a:prstGeom>
          <a:ln>
            <a:noFill/>
          </a:ln>
          <a:effectLst>
            <a:outerShdw blurRad="292100" dist="139700" dir="2700000" algn="tl" rotWithShape="0">
              <a:srgbClr val="333333">
                <a:alpha val="65000"/>
              </a:srgbClr>
            </a:outerShdw>
          </a:effectLst>
        </p:spPr>
      </p:pic>
      <p:pic>
        <p:nvPicPr>
          <p:cNvPr id="12" name="Google Shape;112;p28" descr="一張含有 物件 的圖片&#10;&#10;描述是以非常高的可信度產生">
            <a:extLst>
              <a:ext uri="{FF2B5EF4-FFF2-40B4-BE49-F238E27FC236}">
                <a16:creationId xmlns:a16="http://schemas.microsoft.com/office/drawing/2014/main" id="{5D0DE024-6F37-4F51-B0AC-12CDDA580B21}"/>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622513" y="3482494"/>
            <a:ext cx="1310561" cy="819940"/>
          </a:xfrm>
          <a:prstGeom prst="rect">
            <a:avLst/>
          </a:prstGeom>
          <a:noFill/>
          <a:ln>
            <a:noFill/>
          </a:ln>
        </p:spPr>
      </p:pic>
      <p:pic>
        <p:nvPicPr>
          <p:cNvPr id="13" name="圖片 12" descr="一張含有 綠色, 配對 的圖片&#10;&#10;描述是以非常高的可信度產生">
            <a:extLst>
              <a:ext uri="{FF2B5EF4-FFF2-40B4-BE49-F238E27FC236}">
                <a16:creationId xmlns:a16="http://schemas.microsoft.com/office/drawing/2014/main" id="{AA00BAFD-6AD3-4872-A19A-E2FA26D18BC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51885" y="3518188"/>
            <a:ext cx="1146165" cy="1427568"/>
          </a:xfrm>
          <a:prstGeom prst="rect">
            <a:avLst/>
          </a:prstGeom>
        </p:spPr>
      </p:pic>
    </p:spTree>
    <p:extLst>
      <p:ext uri="{BB962C8B-B14F-4D97-AF65-F5344CB8AC3E}">
        <p14:creationId xmlns:p14="http://schemas.microsoft.com/office/powerpoint/2010/main" val="3169874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39"/>
          <p:cNvPicPr preferRelativeResize="0"/>
          <p:nvPr/>
        </p:nvPicPr>
        <p:blipFill rotWithShape="1">
          <a:blip r:embed="rId3">
            <a:alphaModFix/>
          </a:blip>
          <a:srcRect/>
          <a:stretch/>
        </p:blipFill>
        <p:spPr>
          <a:xfrm>
            <a:off x="5074168" y="1692812"/>
            <a:ext cx="4069832" cy="2946422"/>
          </a:xfrm>
          <a:prstGeom prst="rect">
            <a:avLst/>
          </a:prstGeom>
          <a:noFill/>
          <a:ln>
            <a:noFill/>
          </a:ln>
        </p:spPr>
      </p:pic>
      <p:sp>
        <p:nvSpPr>
          <p:cNvPr id="260" name="Google Shape;260;p39"/>
          <p:cNvSpPr txBox="1">
            <a:spLocks noGrp="1"/>
          </p:cNvSpPr>
          <p:nvPr>
            <p:ph type="body" idx="1"/>
          </p:nvPr>
        </p:nvSpPr>
        <p:spPr>
          <a:xfrm>
            <a:off x="5193178" y="1850243"/>
            <a:ext cx="3646022" cy="1827900"/>
          </a:xfrm>
          <a:prstGeom prst="rect">
            <a:avLst/>
          </a:prstGeom>
          <a:noFill/>
          <a:ln>
            <a:noFill/>
          </a:ln>
        </p:spPr>
        <p:txBody>
          <a:bodyPr spcFirstLastPara="1" wrap="square" lIns="91425" tIns="91425" rIns="91425" bIns="91425" anchor="t" anchorCtr="0">
            <a:noAutofit/>
          </a:bodyPr>
          <a:lstStyle/>
          <a:p>
            <a:pPr marL="228600" indent="0" algn="l"/>
            <a:r>
              <a:rPr lang="en-US" altLang="zh-TW" sz="1300" b="1" dirty="0">
                <a:solidFill>
                  <a:schemeClr val="bg1"/>
                </a:solidFill>
                <a:latin typeface="+mj-lt"/>
              </a:rPr>
              <a:t>QVR Center has an independent privilege rule set, which can set a separate account password to facilitate access control settings of each QVR Pro. </a:t>
            </a:r>
            <a:br>
              <a:rPr lang="en-US" altLang="zh-TW" sz="1300" b="1" dirty="0">
                <a:solidFill>
                  <a:schemeClr val="bg1"/>
                </a:solidFill>
                <a:latin typeface="+mj-lt"/>
              </a:rPr>
            </a:br>
            <a:r>
              <a:rPr lang="en-US" altLang="zh-TW" sz="1300" b="1" dirty="0">
                <a:solidFill>
                  <a:schemeClr val="bg1"/>
                </a:solidFill>
                <a:latin typeface="+mj-lt"/>
              </a:rPr>
              <a:t>Comprehensive privilege setting can be met even in a multi-managed retail environment.</a:t>
            </a:r>
          </a:p>
          <a:p>
            <a:pPr marL="228600" indent="0" algn="l"/>
            <a:br>
              <a:rPr lang="en-US" altLang="zh-TW" sz="1600" dirty="0">
                <a:latin typeface="+mj-lt"/>
              </a:rPr>
            </a:br>
            <a:endParaRPr sz="1500" b="1" dirty="0">
              <a:solidFill>
                <a:schemeClr val="lt1"/>
              </a:solidFill>
              <a:latin typeface="+mj-lt"/>
            </a:endParaRPr>
          </a:p>
          <a:p>
            <a:pPr marL="0" lvl="0" indent="0" algn="l" rtl="0">
              <a:lnSpc>
                <a:spcPct val="115000"/>
              </a:lnSpc>
              <a:spcBef>
                <a:spcPts val="0"/>
              </a:spcBef>
              <a:spcAft>
                <a:spcPts val="0"/>
              </a:spcAft>
              <a:buClr>
                <a:schemeClr val="dk1"/>
              </a:buClr>
              <a:buSzPts val="1100"/>
            </a:pPr>
            <a:endParaRPr sz="1500" b="1" dirty="0">
              <a:solidFill>
                <a:schemeClr val="lt1"/>
              </a:solidFill>
              <a:latin typeface="+mj-lt"/>
            </a:endParaRPr>
          </a:p>
          <a:p>
            <a:pPr marL="0" lvl="0" indent="0" algn="l" rtl="0">
              <a:lnSpc>
                <a:spcPct val="115000"/>
              </a:lnSpc>
              <a:spcBef>
                <a:spcPts val="0"/>
              </a:spcBef>
              <a:spcAft>
                <a:spcPts val="0"/>
              </a:spcAft>
              <a:buClr>
                <a:schemeClr val="dk1"/>
              </a:buClr>
              <a:buSzPts val="1100"/>
            </a:pPr>
            <a:endParaRPr sz="1500" b="1" dirty="0">
              <a:solidFill>
                <a:schemeClr val="lt1"/>
              </a:solidFill>
              <a:latin typeface="+mj-lt"/>
            </a:endParaRPr>
          </a:p>
        </p:txBody>
      </p:sp>
      <p:sp>
        <p:nvSpPr>
          <p:cNvPr id="262" name="Google Shape;262;p39"/>
          <p:cNvSpPr txBox="1"/>
          <p:nvPr/>
        </p:nvSpPr>
        <p:spPr>
          <a:xfrm>
            <a:off x="37214" y="1113850"/>
            <a:ext cx="8844189" cy="539400"/>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2"/>
              </a:buClr>
              <a:buSzPts val="1800"/>
            </a:pPr>
            <a:r>
              <a:rPr lang="en" sz="2500" b="1" dirty="0">
                <a:solidFill>
                  <a:schemeClr val="lt1"/>
                </a:solidFill>
                <a:latin typeface="+mj-lt"/>
                <a:ea typeface="微軟正黑體" panose="020B0604030504040204" pitchFamily="34" charset="-120"/>
              </a:rPr>
              <a:t>Central </a:t>
            </a:r>
            <a:r>
              <a:rPr lang="en-US" altLang="zh-TW" sz="2500" b="1" dirty="0">
                <a:solidFill>
                  <a:schemeClr val="lt1"/>
                </a:solidFill>
                <a:latin typeface="+mj-lt"/>
                <a:ea typeface="微軟正黑體" panose="020B0604030504040204" pitchFamily="34" charset="-120"/>
              </a:rPr>
              <a:t>privilege</a:t>
            </a:r>
            <a:r>
              <a:rPr lang="en" sz="2500" b="1" dirty="0">
                <a:solidFill>
                  <a:schemeClr val="lt1"/>
                </a:solidFill>
                <a:latin typeface="+mj-lt"/>
                <a:ea typeface="微軟正黑體" panose="020B0604030504040204" pitchFamily="34" charset="-120"/>
              </a:rPr>
              <a:t> control</a:t>
            </a:r>
            <a:endParaRPr sz="2500" b="1" i="0" u="none" strike="noStrike" cap="none" dirty="0">
              <a:solidFill>
                <a:schemeClr val="lt1"/>
              </a:solidFill>
              <a:latin typeface="+mj-lt"/>
              <a:ea typeface="微軟正黑體" panose="020B0604030504040204" pitchFamily="34" charset="-120"/>
              <a:sym typeface="Arial"/>
            </a:endParaRPr>
          </a:p>
        </p:txBody>
      </p:sp>
      <p:sp>
        <p:nvSpPr>
          <p:cNvPr id="14" name="Google Shape;213;p35">
            <a:extLst>
              <a:ext uri="{FF2B5EF4-FFF2-40B4-BE49-F238E27FC236}">
                <a16:creationId xmlns:a16="http://schemas.microsoft.com/office/drawing/2014/main" id="{E4DE71FC-4B13-4D1A-8CE3-0AC703E3E3F5}"/>
              </a:ext>
            </a:extLst>
          </p:cNvPr>
          <p:cNvSpPr txBox="1">
            <a:spLocks/>
          </p:cNvSpPr>
          <p:nvPr/>
        </p:nvSpPr>
        <p:spPr>
          <a:xfrm>
            <a:off x="457200" y="109711"/>
            <a:ext cx="8143461"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ltLang="zh-TW" sz="3000" dirty="0">
                <a:solidFill>
                  <a:srgbClr val="FFFFFF"/>
                </a:solidFill>
                <a:latin typeface="+mj-lt"/>
                <a:ea typeface="微軟正黑體" panose="020B0604030504040204" pitchFamily="34" charset="-120"/>
              </a:rPr>
              <a:t>Retail chain business</a:t>
            </a:r>
            <a:r>
              <a:rPr lang="zh-TW" altLang="en-US" sz="3000" dirty="0">
                <a:solidFill>
                  <a:srgbClr val="FFFFFF"/>
                </a:solidFill>
                <a:latin typeface="+mj-lt"/>
                <a:ea typeface="微軟正黑體" panose="020B0604030504040204" pitchFamily="34" charset="-120"/>
              </a:rPr>
              <a:t> </a:t>
            </a:r>
            <a:r>
              <a:rPr lang="en-US" altLang="zh-TW" sz="3000" dirty="0">
                <a:solidFill>
                  <a:srgbClr val="FFFFFF"/>
                </a:solidFill>
                <a:latin typeface="+mj-lt"/>
                <a:ea typeface="微軟正黑體" panose="020B0604030504040204" pitchFamily="34" charset="-120"/>
              </a:rPr>
              <a:t>CMS</a:t>
            </a:r>
            <a:r>
              <a:rPr lang="zh-TW" altLang="en-US" sz="3000" dirty="0">
                <a:solidFill>
                  <a:srgbClr val="FFFFFF"/>
                </a:solidFill>
                <a:latin typeface="+mj-lt"/>
                <a:ea typeface="微軟正黑體" panose="020B0604030504040204" pitchFamily="34" charset="-120"/>
              </a:rPr>
              <a:t> </a:t>
            </a:r>
            <a:r>
              <a:rPr lang="en-US" altLang="zh-TW" sz="3000" dirty="0">
                <a:solidFill>
                  <a:srgbClr val="FFFFFF"/>
                </a:solidFill>
                <a:latin typeface="+mj-lt"/>
                <a:ea typeface="微軟正黑體" panose="020B0604030504040204" pitchFamily="34" charset="-120"/>
              </a:rPr>
              <a:t>solution</a:t>
            </a:r>
          </a:p>
          <a:p>
            <a:pPr algn="ctr"/>
            <a:r>
              <a:rPr lang="en-US" altLang="zh-TW" sz="1500" dirty="0">
                <a:solidFill>
                  <a:srgbClr val="FFFFFF"/>
                </a:solidFill>
                <a:latin typeface="+mj-lt"/>
                <a:ea typeface="微軟正黑體" panose="020B0604030504040204" pitchFamily="34" charset="-120"/>
              </a:rPr>
              <a:t>How does QNAP implement a surveillance CMS?</a:t>
            </a:r>
            <a:endParaRPr lang="zh-TW" altLang="en-US" sz="1500" dirty="0">
              <a:latin typeface="+mj-lt"/>
              <a:ea typeface="微軟正黑體" panose="020B0604030504040204" pitchFamily="34" charset="-120"/>
            </a:endParaRPr>
          </a:p>
        </p:txBody>
      </p:sp>
      <p:pic>
        <p:nvPicPr>
          <p:cNvPr id="15" name="Google Shape;262;p39">
            <a:extLst>
              <a:ext uri="{FF2B5EF4-FFF2-40B4-BE49-F238E27FC236}">
                <a16:creationId xmlns:a16="http://schemas.microsoft.com/office/drawing/2014/main" id="{694C349B-7A62-4B7F-B744-C4F8867CE7B7}"/>
              </a:ext>
            </a:extLst>
          </p:cNvPr>
          <p:cNvPicPr preferRelativeResize="0"/>
          <p:nvPr/>
        </p:nvPicPr>
        <p:blipFill>
          <a:blip r:embed="rId4">
            <a:alphaModFix/>
          </a:blip>
          <a:stretch>
            <a:fillRect/>
          </a:stretch>
        </p:blipFill>
        <p:spPr>
          <a:xfrm>
            <a:off x="240331" y="1736512"/>
            <a:ext cx="3957188" cy="1859264"/>
          </a:xfrm>
          <a:prstGeom prst="rect">
            <a:avLst/>
          </a:prstGeom>
          <a:ln>
            <a:noFill/>
          </a:ln>
          <a:effectLst>
            <a:outerShdw blurRad="292100" dist="139700" dir="2700000" algn="tl" rotWithShape="0">
              <a:srgbClr val="333333">
                <a:alpha val="65000"/>
              </a:srgbClr>
            </a:outerShdw>
          </a:effectLst>
        </p:spPr>
      </p:pic>
      <p:pic>
        <p:nvPicPr>
          <p:cNvPr id="16" name="Google Shape;263;p39">
            <a:extLst>
              <a:ext uri="{FF2B5EF4-FFF2-40B4-BE49-F238E27FC236}">
                <a16:creationId xmlns:a16="http://schemas.microsoft.com/office/drawing/2014/main" id="{0CD56240-5E36-422B-9515-DD8034517165}"/>
              </a:ext>
            </a:extLst>
          </p:cNvPr>
          <p:cNvPicPr preferRelativeResize="0"/>
          <p:nvPr/>
        </p:nvPicPr>
        <p:blipFill>
          <a:blip r:embed="rId5">
            <a:alphaModFix/>
          </a:blip>
          <a:stretch>
            <a:fillRect/>
          </a:stretch>
        </p:blipFill>
        <p:spPr>
          <a:xfrm>
            <a:off x="939503" y="2623202"/>
            <a:ext cx="4035606" cy="2016032"/>
          </a:xfrm>
          <a:prstGeom prst="rect">
            <a:avLst/>
          </a:prstGeom>
          <a:ln>
            <a:noFill/>
          </a:ln>
          <a:effectLst>
            <a:outerShdw blurRad="292100" dist="139700" dir="2700000" algn="tl" rotWithShape="0">
              <a:srgbClr val="333333">
                <a:alpha val="65000"/>
              </a:srgbClr>
            </a:outerShdw>
          </a:effectLst>
        </p:spPr>
      </p:pic>
      <p:pic>
        <p:nvPicPr>
          <p:cNvPr id="17" name="圖片 16">
            <a:extLst>
              <a:ext uri="{FF2B5EF4-FFF2-40B4-BE49-F238E27FC236}">
                <a16:creationId xmlns:a16="http://schemas.microsoft.com/office/drawing/2014/main" id="{473817D9-0B67-4ACA-98E8-0F7B5EB7D97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77099" y="3497909"/>
            <a:ext cx="2255542" cy="1475087"/>
          </a:xfrm>
          <a:prstGeom prst="rect">
            <a:avLst/>
          </a:prstGeom>
        </p:spPr>
      </p:pic>
      <p:pic>
        <p:nvPicPr>
          <p:cNvPr id="18" name="圖片 17" descr="一張含有 室內, 坐 的圖片&#10;&#10;描述是以高可信度產生">
            <a:extLst>
              <a:ext uri="{FF2B5EF4-FFF2-40B4-BE49-F238E27FC236}">
                <a16:creationId xmlns:a16="http://schemas.microsoft.com/office/drawing/2014/main" id="{902472FA-800E-4AC1-8498-9923B3F4AB3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01184" y="3606428"/>
            <a:ext cx="1039589" cy="1366568"/>
          </a:xfrm>
          <a:prstGeom prst="rect">
            <a:avLst/>
          </a:prstGeom>
          <a:effectLst>
            <a:outerShdw blurRad="50800" dist="38100" dir="2700000" algn="tl" rotWithShape="0">
              <a:prstClr val="black">
                <a:alpha val="40000"/>
              </a:prstClr>
            </a:outerShdw>
          </a:effectLst>
        </p:spPr>
      </p:pic>
      <p:sp>
        <p:nvSpPr>
          <p:cNvPr id="19" name="矩形 18">
            <a:extLst>
              <a:ext uri="{FF2B5EF4-FFF2-40B4-BE49-F238E27FC236}">
                <a16:creationId xmlns:a16="http://schemas.microsoft.com/office/drawing/2014/main" id="{C3872A7A-A384-4ABD-8098-357C63003FF6}"/>
              </a:ext>
            </a:extLst>
          </p:cNvPr>
          <p:cNvSpPr/>
          <p:nvPr/>
        </p:nvSpPr>
        <p:spPr>
          <a:xfrm>
            <a:off x="1651152" y="3062534"/>
            <a:ext cx="3283620" cy="40341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0" name="矩形 11">
            <a:extLst>
              <a:ext uri="{FF2B5EF4-FFF2-40B4-BE49-F238E27FC236}">
                <a16:creationId xmlns:a16="http://schemas.microsoft.com/office/drawing/2014/main" id="{89176A9F-9618-41EA-804E-C8A8790EB5D5}"/>
              </a:ext>
            </a:extLst>
          </p:cNvPr>
          <p:cNvSpPr/>
          <p:nvPr/>
        </p:nvSpPr>
        <p:spPr>
          <a:xfrm>
            <a:off x="249393" y="3448237"/>
            <a:ext cx="4939096" cy="364264"/>
          </a:xfrm>
          <a:custGeom>
            <a:avLst/>
            <a:gdLst>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161365 h 564777"/>
              <a:gd name="connsiteX1" fmla="*/ 4626359 w 4989429"/>
              <a:gd name="connsiteY1" fmla="*/ 0 h 564777"/>
              <a:gd name="connsiteX2" fmla="*/ 4989429 w 4989429"/>
              <a:gd name="connsiteY2" fmla="*/ 564777 h 564777"/>
              <a:gd name="connsiteX3" fmla="*/ 0 w 4989429"/>
              <a:gd name="connsiteY3" fmla="*/ 564777 h 564777"/>
              <a:gd name="connsiteX4" fmla="*/ 0 w 4989429"/>
              <a:gd name="connsiteY4" fmla="*/ 161365 h 564777"/>
              <a:gd name="connsiteX0" fmla="*/ 1297641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97641 w 4989429"/>
              <a:gd name="connsiteY4" fmla="*/ 0 h 591670"/>
              <a:gd name="connsiteX0" fmla="*/ 1210235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10235 w 4989429"/>
              <a:gd name="connsiteY4" fmla="*/ 0 h 591670"/>
              <a:gd name="connsiteX0" fmla="*/ 1210235 w 4989429"/>
              <a:gd name="connsiteY0" fmla="*/ 952 h 592622"/>
              <a:gd name="connsiteX1" fmla="*/ 4551296 w 4989429"/>
              <a:gd name="connsiteY1" fmla="*/ 0 h 592622"/>
              <a:gd name="connsiteX2" fmla="*/ 4989429 w 4989429"/>
              <a:gd name="connsiteY2" fmla="*/ 592622 h 592622"/>
              <a:gd name="connsiteX3" fmla="*/ 0 w 4989429"/>
              <a:gd name="connsiteY3" fmla="*/ 592622 h 592622"/>
              <a:gd name="connsiteX4" fmla="*/ 1210235 w 4989429"/>
              <a:gd name="connsiteY4" fmla="*/ 952 h 592622"/>
              <a:gd name="connsiteX0" fmla="*/ 1210235 w 4871983"/>
              <a:gd name="connsiteY0" fmla="*/ 952 h 592622"/>
              <a:gd name="connsiteX1" fmla="*/ 4551296 w 4871983"/>
              <a:gd name="connsiteY1" fmla="*/ 0 h 592622"/>
              <a:gd name="connsiteX2" fmla="*/ 4871983 w 4871983"/>
              <a:gd name="connsiteY2" fmla="*/ 579281 h 592622"/>
              <a:gd name="connsiteX3" fmla="*/ 0 w 4871983"/>
              <a:gd name="connsiteY3" fmla="*/ 592622 h 592622"/>
              <a:gd name="connsiteX4" fmla="*/ 1210235 w 4871983"/>
              <a:gd name="connsiteY4" fmla="*/ 952 h 592622"/>
              <a:gd name="connsiteX0" fmla="*/ 1277347 w 4939095"/>
              <a:gd name="connsiteY0" fmla="*/ 952 h 579281"/>
              <a:gd name="connsiteX1" fmla="*/ 4618408 w 4939095"/>
              <a:gd name="connsiteY1" fmla="*/ 0 h 579281"/>
              <a:gd name="connsiteX2" fmla="*/ 4939095 w 4939095"/>
              <a:gd name="connsiteY2" fmla="*/ 579281 h 579281"/>
              <a:gd name="connsiteX3" fmla="*/ 0 w 4939095"/>
              <a:gd name="connsiteY3" fmla="*/ 572610 h 579281"/>
              <a:gd name="connsiteX4" fmla="*/ 1277347 w 4939095"/>
              <a:gd name="connsiteY4" fmla="*/ 952 h 579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9095" h="579281">
                <a:moveTo>
                  <a:pt x="1277347" y="952"/>
                </a:moveTo>
                <a:lnTo>
                  <a:pt x="4618408" y="0"/>
                </a:lnTo>
                <a:lnTo>
                  <a:pt x="4939095" y="579281"/>
                </a:lnTo>
                <a:lnTo>
                  <a:pt x="0" y="572610"/>
                </a:lnTo>
                <a:lnTo>
                  <a:pt x="1277347" y="952"/>
                </a:lnTo>
                <a:close/>
              </a:path>
            </a:pathLst>
          </a:custGeom>
          <a:gradFill flip="none" rotWithShape="1">
            <a:gsLst>
              <a:gs pos="0">
                <a:schemeClr val="accent1">
                  <a:tint val="66000"/>
                  <a:satMod val="160000"/>
                  <a:alpha val="37000"/>
                </a:schemeClr>
              </a:gs>
              <a:gs pos="50000">
                <a:schemeClr val="accent1">
                  <a:tint val="44500"/>
                  <a:satMod val="160000"/>
                  <a:alpha val="69000"/>
                </a:schemeClr>
              </a:gs>
              <a:gs pos="100000">
                <a:schemeClr val="accent1">
                  <a:tint val="23500"/>
                  <a:satMod val="160000"/>
                  <a:alpha val="0"/>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21" name="Google Shape;263;p39">
            <a:extLst>
              <a:ext uri="{FF2B5EF4-FFF2-40B4-BE49-F238E27FC236}">
                <a16:creationId xmlns:a16="http://schemas.microsoft.com/office/drawing/2014/main" id="{E4706220-3BC7-4D90-9BFC-A3D8FD5A5EE5}"/>
              </a:ext>
            </a:extLst>
          </p:cNvPr>
          <p:cNvPicPr preferRelativeResize="0"/>
          <p:nvPr/>
        </p:nvPicPr>
        <p:blipFill rotWithShape="1">
          <a:blip r:embed="rId5">
            <a:alphaModFix/>
          </a:blip>
          <a:srcRect l="17117" t="21279" r="928" b="55188"/>
          <a:stretch/>
        </p:blipFill>
        <p:spPr>
          <a:xfrm>
            <a:off x="249393" y="3790730"/>
            <a:ext cx="4952454" cy="608946"/>
          </a:xfrm>
          <a:prstGeom prst="rect">
            <a:avLst/>
          </a:prstGeom>
          <a:noFill/>
          <a:ln>
            <a:noFill/>
          </a:ln>
        </p:spPr>
      </p:pic>
    </p:spTree>
    <p:extLst>
      <p:ext uri="{BB962C8B-B14F-4D97-AF65-F5344CB8AC3E}">
        <p14:creationId xmlns:p14="http://schemas.microsoft.com/office/powerpoint/2010/main" val="3631342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11" name="Google Shape;272;p40">
            <a:extLst>
              <a:ext uri="{FF2B5EF4-FFF2-40B4-BE49-F238E27FC236}">
                <a16:creationId xmlns:a16="http://schemas.microsoft.com/office/drawing/2014/main" id="{4FE0AE29-2B63-4664-B425-B01010BE7614}"/>
              </a:ext>
            </a:extLst>
          </p:cNvPr>
          <p:cNvPicPr preferRelativeResize="0"/>
          <p:nvPr/>
        </p:nvPicPr>
        <p:blipFill>
          <a:blip r:embed="rId3">
            <a:alphaModFix/>
          </a:blip>
          <a:stretch>
            <a:fillRect/>
          </a:stretch>
        </p:blipFill>
        <p:spPr>
          <a:xfrm>
            <a:off x="174609" y="1816658"/>
            <a:ext cx="4761422" cy="2596810"/>
          </a:xfrm>
          <a:prstGeom prst="rect">
            <a:avLst/>
          </a:prstGeom>
          <a:ln>
            <a:noFill/>
          </a:ln>
          <a:effectLst>
            <a:outerShdw blurRad="292100" dist="139700" dir="2700000" algn="tl" rotWithShape="0">
              <a:srgbClr val="333333">
                <a:alpha val="65000"/>
              </a:srgbClr>
            </a:outerShdw>
          </a:effectLst>
        </p:spPr>
      </p:pic>
      <p:pic>
        <p:nvPicPr>
          <p:cNvPr id="269" name="Google Shape;269;p40"/>
          <p:cNvPicPr preferRelativeResize="0"/>
          <p:nvPr/>
        </p:nvPicPr>
        <p:blipFill rotWithShape="1">
          <a:blip r:embed="rId4">
            <a:alphaModFix/>
          </a:blip>
          <a:srcRect/>
          <a:stretch/>
        </p:blipFill>
        <p:spPr>
          <a:xfrm>
            <a:off x="5040867" y="1687197"/>
            <a:ext cx="4178161" cy="3049721"/>
          </a:xfrm>
          <a:prstGeom prst="rect">
            <a:avLst/>
          </a:prstGeom>
          <a:noFill/>
          <a:ln>
            <a:noFill/>
          </a:ln>
        </p:spPr>
      </p:pic>
      <p:sp>
        <p:nvSpPr>
          <p:cNvPr id="270" name="Google Shape;270;p40"/>
          <p:cNvSpPr txBox="1">
            <a:spLocks noGrp="1"/>
          </p:cNvSpPr>
          <p:nvPr>
            <p:ph type="body" idx="1"/>
          </p:nvPr>
        </p:nvSpPr>
        <p:spPr>
          <a:xfrm>
            <a:off x="5414567" y="1958116"/>
            <a:ext cx="3462148" cy="1827900"/>
          </a:xfrm>
          <a:prstGeom prst="rect">
            <a:avLst/>
          </a:prstGeom>
          <a:noFill/>
          <a:ln>
            <a:noFill/>
          </a:ln>
        </p:spPr>
        <p:txBody>
          <a:bodyPr spcFirstLastPara="1" wrap="square" lIns="91425" tIns="91425" rIns="91425" bIns="91425" anchor="t" anchorCtr="0">
            <a:noAutofit/>
          </a:bodyPr>
          <a:lstStyle/>
          <a:p>
            <a:pPr marL="0" lvl="0" indent="0" algn="l">
              <a:lnSpc>
                <a:spcPct val="115000"/>
              </a:lnSpc>
              <a:spcBef>
                <a:spcPts val="0"/>
              </a:spcBef>
              <a:buClr>
                <a:schemeClr val="dk1"/>
              </a:buClr>
              <a:buSzPts val="1100"/>
            </a:pPr>
            <a:r>
              <a:rPr lang="en-US" altLang="zh-TW" sz="1300" b="1" dirty="0">
                <a:solidFill>
                  <a:schemeClr val="bg1"/>
                </a:solidFill>
                <a:latin typeface="+mj-lt"/>
              </a:rPr>
              <a:t>By using QVR Center backup/restore feature, you can backup QVR Center’s setting. When the system is down, You can restore it again at another NAS in the shortest time to resume surveillance.</a:t>
            </a:r>
            <a:endParaRPr sz="1300" b="1" dirty="0">
              <a:solidFill>
                <a:schemeClr val="bg1"/>
              </a:solidFill>
              <a:latin typeface="+mj-lt"/>
              <a:ea typeface="微軟正黑體" panose="020B0604030504040204" pitchFamily="34" charset="-120"/>
            </a:endParaRPr>
          </a:p>
          <a:p>
            <a:pPr marL="0" lvl="0" indent="0" algn="l" rtl="0">
              <a:lnSpc>
                <a:spcPct val="115000"/>
              </a:lnSpc>
              <a:spcBef>
                <a:spcPts val="0"/>
              </a:spcBef>
              <a:spcAft>
                <a:spcPts val="0"/>
              </a:spcAft>
              <a:buClr>
                <a:schemeClr val="dk1"/>
              </a:buClr>
              <a:buSzPts val="1100"/>
              <a:buFont typeface="Arial"/>
              <a:buNone/>
            </a:pPr>
            <a:endParaRPr sz="1300" b="1" dirty="0">
              <a:solidFill>
                <a:schemeClr val="bg1"/>
              </a:solidFill>
              <a:latin typeface="+mj-lt"/>
              <a:ea typeface="微軟正黑體" panose="020B0604030504040204" pitchFamily="34" charset="-120"/>
            </a:endParaRPr>
          </a:p>
          <a:p>
            <a:pPr marL="0" lvl="0" indent="0" algn="l" rtl="0">
              <a:lnSpc>
                <a:spcPct val="115000"/>
              </a:lnSpc>
              <a:spcBef>
                <a:spcPts val="0"/>
              </a:spcBef>
              <a:spcAft>
                <a:spcPts val="0"/>
              </a:spcAft>
              <a:buClr>
                <a:schemeClr val="dk1"/>
              </a:buClr>
              <a:buSzPts val="1100"/>
              <a:buFont typeface="Arial"/>
              <a:buNone/>
            </a:pPr>
            <a:endParaRPr sz="1300" b="1" dirty="0">
              <a:solidFill>
                <a:schemeClr val="bg1"/>
              </a:solidFill>
              <a:latin typeface="+mj-lt"/>
              <a:ea typeface="微軟正黑體" panose="020B0604030504040204" pitchFamily="34" charset="-120"/>
            </a:endParaRPr>
          </a:p>
        </p:txBody>
      </p:sp>
      <p:sp>
        <p:nvSpPr>
          <p:cNvPr id="272" name="Google Shape;272;p40"/>
          <p:cNvSpPr txBox="1"/>
          <p:nvPr/>
        </p:nvSpPr>
        <p:spPr>
          <a:xfrm>
            <a:off x="0" y="1130595"/>
            <a:ext cx="9144000" cy="539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2"/>
              </a:buClr>
              <a:buSzPts val="1800"/>
              <a:buFont typeface="Arial"/>
              <a:buNone/>
            </a:pPr>
            <a:r>
              <a:rPr lang="en-US" altLang="zh-TW" sz="2500" b="1" dirty="0">
                <a:solidFill>
                  <a:schemeClr val="lt1"/>
                </a:solidFill>
                <a:latin typeface="+mj-lt"/>
                <a:ea typeface="微軟正黑體" panose="020B0604030504040204" pitchFamily="34" charset="-120"/>
              </a:rPr>
              <a:t>System</a:t>
            </a:r>
            <a:r>
              <a:rPr lang="zh-TW" altLang="en-US" sz="2500" b="1" dirty="0">
                <a:solidFill>
                  <a:schemeClr val="lt1"/>
                </a:solidFill>
                <a:latin typeface="+mj-lt"/>
                <a:ea typeface="微軟正黑體" panose="020B0604030504040204" pitchFamily="34" charset="-120"/>
              </a:rPr>
              <a:t> </a:t>
            </a:r>
            <a:r>
              <a:rPr lang="en-US" altLang="zh-TW" sz="2500" b="1" dirty="0">
                <a:solidFill>
                  <a:schemeClr val="lt1"/>
                </a:solidFill>
                <a:latin typeface="+mj-lt"/>
                <a:ea typeface="微軟正黑體" panose="020B0604030504040204" pitchFamily="34" charset="-120"/>
              </a:rPr>
              <a:t>restore</a:t>
            </a:r>
            <a:endParaRPr sz="2500" b="1" i="0" u="none" strike="noStrike" cap="none" dirty="0">
              <a:solidFill>
                <a:schemeClr val="lt1"/>
              </a:solidFill>
              <a:latin typeface="+mj-lt"/>
              <a:ea typeface="微軟正黑體" panose="020B0604030504040204" pitchFamily="34" charset="-120"/>
              <a:sym typeface="Arial"/>
            </a:endParaRPr>
          </a:p>
        </p:txBody>
      </p:sp>
      <p:sp>
        <p:nvSpPr>
          <p:cNvPr id="10" name="Google Shape;213;p35">
            <a:extLst>
              <a:ext uri="{FF2B5EF4-FFF2-40B4-BE49-F238E27FC236}">
                <a16:creationId xmlns:a16="http://schemas.microsoft.com/office/drawing/2014/main" id="{4214FDF2-1E07-4E0F-AF6D-E86944022BFF}"/>
              </a:ext>
            </a:extLst>
          </p:cNvPr>
          <p:cNvSpPr txBox="1">
            <a:spLocks/>
          </p:cNvSpPr>
          <p:nvPr/>
        </p:nvSpPr>
        <p:spPr>
          <a:xfrm>
            <a:off x="457200" y="109711"/>
            <a:ext cx="8143461"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ltLang="zh-TW" sz="3000" dirty="0">
                <a:solidFill>
                  <a:srgbClr val="FFFFFF"/>
                </a:solidFill>
                <a:latin typeface="+mj-lt"/>
                <a:ea typeface="微軟正黑體" panose="020B0604030504040204" pitchFamily="34" charset="-120"/>
              </a:rPr>
              <a:t>Retail chain business</a:t>
            </a:r>
            <a:r>
              <a:rPr lang="zh-TW" altLang="en-US" sz="3000" dirty="0">
                <a:solidFill>
                  <a:srgbClr val="FFFFFF"/>
                </a:solidFill>
                <a:latin typeface="+mj-lt"/>
                <a:ea typeface="微軟正黑體" panose="020B0604030504040204" pitchFamily="34" charset="-120"/>
              </a:rPr>
              <a:t> </a:t>
            </a:r>
            <a:r>
              <a:rPr lang="en-US" altLang="zh-TW" sz="3000" dirty="0">
                <a:solidFill>
                  <a:srgbClr val="FFFFFF"/>
                </a:solidFill>
                <a:latin typeface="+mj-lt"/>
                <a:ea typeface="微軟正黑體" panose="020B0604030504040204" pitchFamily="34" charset="-120"/>
              </a:rPr>
              <a:t>CMS</a:t>
            </a:r>
            <a:r>
              <a:rPr lang="zh-TW" altLang="en-US" sz="3000" dirty="0">
                <a:solidFill>
                  <a:srgbClr val="FFFFFF"/>
                </a:solidFill>
                <a:latin typeface="+mj-lt"/>
                <a:ea typeface="微軟正黑體" panose="020B0604030504040204" pitchFamily="34" charset="-120"/>
              </a:rPr>
              <a:t> </a:t>
            </a:r>
            <a:r>
              <a:rPr lang="en-US" altLang="zh-TW" sz="3000" dirty="0">
                <a:solidFill>
                  <a:srgbClr val="FFFFFF"/>
                </a:solidFill>
                <a:latin typeface="+mj-lt"/>
                <a:ea typeface="微軟正黑體" panose="020B0604030504040204" pitchFamily="34" charset="-120"/>
              </a:rPr>
              <a:t>solution</a:t>
            </a:r>
          </a:p>
          <a:p>
            <a:pPr algn="ctr"/>
            <a:r>
              <a:rPr lang="en-US" altLang="zh-TW" sz="1500" dirty="0">
                <a:solidFill>
                  <a:srgbClr val="FFFFFF"/>
                </a:solidFill>
                <a:latin typeface="+mj-lt"/>
                <a:ea typeface="微軟正黑體" panose="020B0604030504040204" pitchFamily="34" charset="-120"/>
              </a:rPr>
              <a:t>How does QNAP implement a surveillance CMS?</a:t>
            </a:r>
            <a:endParaRPr lang="zh-TW" altLang="en-US" sz="1500" dirty="0">
              <a:latin typeface="+mj-lt"/>
              <a:ea typeface="微軟正黑體" panose="020B0604030504040204" pitchFamily="34" charset="-120"/>
            </a:endParaRPr>
          </a:p>
        </p:txBody>
      </p:sp>
      <p:pic>
        <p:nvPicPr>
          <p:cNvPr id="12" name="圖片 11" descr="一張含有 向量圖形 的圖片&#10;&#10;描述是以非常高的可信度產生">
            <a:extLst>
              <a:ext uri="{FF2B5EF4-FFF2-40B4-BE49-F238E27FC236}">
                <a16:creationId xmlns:a16="http://schemas.microsoft.com/office/drawing/2014/main" id="{3AAF266F-1920-4CAE-AE3E-007DA88E46FF}"/>
              </a:ext>
            </a:extLst>
          </p:cNvPr>
          <p:cNvPicPr>
            <a:picLocks noChangeAspect="1"/>
          </p:cNvPicPr>
          <p:nvPr/>
        </p:nvPicPr>
        <p:blipFill>
          <a:blip r:embed="rId5"/>
          <a:stretch>
            <a:fillRect/>
          </a:stretch>
        </p:blipFill>
        <p:spPr>
          <a:xfrm>
            <a:off x="5882576" y="3251030"/>
            <a:ext cx="1385899" cy="1385899"/>
          </a:xfrm>
          <a:prstGeom prst="rect">
            <a:avLst/>
          </a:prstGeom>
          <a:effectLst>
            <a:outerShdw blurRad="50800" dist="38100" dir="2700000" algn="tl" rotWithShape="0">
              <a:prstClr val="black">
                <a:alpha val="40000"/>
              </a:prstClr>
            </a:outerShdw>
          </a:effectLst>
        </p:spPr>
      </p:pic>
      <p:pic>
        <p:nvPicPr>
          <p:cNvPr id="13" name="圖片 12">
            <a:extLst>
              <a:ext uri="{FF2B5EF4-FFF2-40B4-BE49-F238E27FC236}">
                <a16:creationId xmlns:a16="http://schemas.microsoft.com/office/drawing/2014/main" id="{EAA43E8E-14A6-4372-A7B7-25E8366B511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28094" y="3287580"/>
            <a:ext cx="2046654" cy="1724945"/>
          </a:xfrm>
          <a:prstGeom prst="rect">
            <a:avLst/>
          </a:prstGeom>
        </p:spPr>
      </p:pic>
    </p:spTree>
    <p:extLst>
      <p:ext uri="{BB962C8B-B14F-4D97-AF65-F5344CB8AC3E}">
        <p14:creationId xmlns:p14="http://schemas.microsoft.com/office/powerpoint/2010/main" val="3519851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3" name="橢圓 2">
            <a:extLst>
              <a:ext uri="{FF2B5EF4-FFF2-40B4-BE49-F238E27FC236}">
                <a16:creationId xmlns:a16="http://schemas.microsoft.com/office/drawing/2014/main" id="{23D28120-9E8F-4B12-A221-CFE15367EF8D}"/>
              </a:ext>
            </a:extLst>
          </p:cNvPr>
          <p:cNvSpPr/>
          <p:nvPr/>
        </p:nvSpPr>
        <p:spPr>
          <a:xfrm>
            <a:off x="552894" y="1147487"/>
            <a:ext cx="3909342" cy="3909342"/>
          </a:xfrm>
          <a:prstGeom prst="ellipse">
            <a:avLst/>
          </a:prstGeom>
          <a:solidFill>
            <a:schemeClr val="accent6">
              <a:alpha val="88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4" name="圖形 3">
            <a:extLst>
              <a:ext uri="{FF2B5EF4-FFF2-40B4-BE49-F238E27FC236}">
                <a16:creationId xmlns:a16="http://schemas.microsoft.com/office/drawing/2014/main" id="{1F094D51-A746-471B-BA5A-2BE53690C5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040" y="1212112"/>
            <a:ext cx="3758096" cy="3758096"/>
          </a:xfrm>
          <a:prstGeom prst="rect">
            <a:avLst/>
          </a:prstGeom>
          <a:effectLst>
            <a:outerShdw blurRad="50800" dist="38100" dir="2700000" algn="tl" rotWithShape="0">
              <a:prstClr val="black">
                <a:alpha val="40000"/>
              </a:prstClr>
            </a:outerShdw>
          </a:effectLst>
        </p:spPr>
      </p:pic>
      <p:pic>
        <p:nvPicPr>
          <p:cNvPr id="278" name="Google Shape;278;p41"/>
          <p:cNvPicPr preferRelativeResize="0"/>
          <p:nvPr/>
        </p:nvPicPr>
        <p:blipFill rotWithShape="1">
          <a:blip r:embed="rId5">
            <a:alphaModFix/>
          </a:blip>
          <a:srcRect/>
          <a:stretch/>
        </p:blipFill>
        <p:spPr>
          <a:xfrm>
            <a:off x="4664501" y="1782801"/>
            <a:ext cx="4101966" cy="3049721"/>
          </a:xfrm>
          <a:prstGeom prst="rect">
            <a:avLst/>
          </a:prstGeom>
          <a:noFill/>
          <a:ln>
            <a:noFill/>
          </a:ln>
        </p:spPr>
      </p:pic>
      <p:sp>
        <p:nvSpPr>
          <p:cNvPr id="279" name="Google Shape;279;p41"/>
          <p:cNvSpPr txBox="1"/>
          <p:nvPr/>
        </p:nvSpPr>
        <p:spPr>
          <a:xfrm>
            <a:off x="3348112" y="1175622"/>
            <a:ext cx="4830074" cy="539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 sz="2500" b="1" dirty="0">
                <a:solidFill>
                  <a:schemeClr val="lt1"/>
                </a:solidFill>
              </a:rPr>
              <a:t>QVR Center</a:t>
            </a:r>
            <a:r>
              <a:rPr lang="zh-TW" altLang="en-US" sz="2500" b="1" dirty="0">
                <a:solidFill>
                  <a:schemeClr val="lt1"/>
                </a:solidFill>
              </a:rPr>
              <a:t> </a:t>
            </a:r>
            <a:r>
              <a:rPr lang="en-US" altLang="zh-TW" sz="2500" b="1" dirty="0">
                <a:solidFill>
                  <a:schemeClr val="lt1"/>
                </a:solidFill>
              </a:rPr>
              <a:t>license</a:t>
            </a:r>
            <a:r>
              <a:rPr lang="zh-TW" altLang="en-US" sz="2500" b="1" dirty="0">
                <a:solidFill>
                  <a:schemeClr val="lt1"/>
                </a:solidFill>
              </a:rPr>
              <a:t> </a:t>
            </a:r>
            <a:r>
              <a:rPr lang="en-US" altLang="zh-TW" sz="2500" b="1" dirty="0">
                <a:solidFill>
                  <a:schemeClr val="lt1"/>
                </a:solidFill>
              </a:rPr>
              <a:t>rule</a:t>
            </a:r>
            <a:endParaRPr sz="2500" b="1" dirty="0">
              <a:latin typeface="微軟正黑體" panose="020B0604030504040204" pitchFamily="34" charset="-120"/>
              <a:ea typeface="微軟正黑體" panose="020B0604030504040204" pitchFamily="34" charset="-120"/>
            </a:endParaRPr>
          </a:p>
        </p:txBody>
      </p:sp>
      <p:sp>
        <p:nvSpPr>
          <p:cNvPr id="280" name="Google Shape;280;p41"/>
          <p:cNvSpPr txBox="1">
            <a:spLocks noGrp="1"/>
          </p:cNvSpPr>
          <p:nvPr>
            <p:ph type="body" idx="1"/>
          </p:nvPr>
        </p:nvSpPr>
        <p:spPr>
          <a:xfrm>
            <a:off x="4837360" y="2187809"/>
            <a:ext cx="3455951" cy="2038800"/>
          </a:xfrm>
          <a:prstGeom prst="rect">
            <a:avLst/>
          </a:prstGeom>
          <a:noFill/>
          <a:ln>
            <a:noFill/>
          </a:ln>
        </p:spPr>
        <p:txBody>
          <a:bodyPr spcFirstLastPara="1" wrap="square" lIns="91425" tIns="91425" rIns="91425" bIns="91425" anchor="t" anchorCtr="0">
            <a:noAutofit/>
          </a:bodyPr>
          <a:lstStyle/>
          <a:p>
            <a:pPr marL="228600" indent="0" algn="l"/>
            <a:r>
              <a:rPr lang="en-US" altLang="zh-TW" sz="1300" b="1" dirty="0">
                <a:solidFill>
                  <a:schemeClr val="bg1"/>
                </a:solidFill>
              </a:rPr>
              <a:t>QVR Center supports free integration with Surveillance Station, </a:t>
            </a:r>
            <a:r>
              <a:rPr lang="en-US" altLang="zh-TW" sz="1300" b="1" dirty="0" err="1">
                <a:solidFill>
                  <a:schemeClr val="bg1"/>
                </a:solidFill>
              </a:rPr>
              <a:t>VioStor</a:t>
            </a:r>
            <a:r>
              <a:rPr lang="en-US" altLang="zh-TW" sz="1300" b="1" dirty="0">
                <a:solidFill>
                  <a:schemeClr val="bg1"/>
                </a:solidFill>
              </a:rPr>
              <a:t> NVR and 2 QVR Pro (w/o license).</a:t>
            </a:r>
          </a:p>
          <a:p>
            <a:pPr marL="228600" indent="0" algn="l"/>
            <a:r>
              <a:rPr lang="en-US" altLang="zh-TW" sz="1300" b="1" dirty="0">
                <a:solidFill>
                  <a:schemeClr val="bg1"/>
                </a:solidFill>
              </a:rPr>
              <a:t>If you wish to add more QVR Pro into the QVR Center for central monitoring, QVR Pro Gold license is required to activated on those QVR Pros.</a:t>
            </a:r>
          </a:p>
          <a:p>
            <a:pPr marL="228600" indent="0" algn="l"/>
            <a:br>
              <a:rPr lang="en-US" altLang="zh-TW" sz="1300" b="1" dirty="0">
                <a:solidFill>
                  <a:schemeClr val="bg1"/>
                </a:solidFill>
              </a:rPr>
            </a:br>
            <a:endParaRPr sz="1300" b="1" dirty="0">
              <a:solidFill>
                <a:schemeClr val="bg1"/>
              </a:solidFill>
              <a:latin typeface="微軟正黑體" panose="020B0604030504040204" pitchFamily="34" charset="-120"/>
              <a:ea typeface="微軟正黑體" panose="020B0604030504040204" pitchFamily="34" charset="-120"/>
            </a:endParaRPr>
          </a:p>
        </p:txBody>
      </p:sp>
      <p:pic>
        <p:nvPicPr>
          <p:cNvPr id="282" name="Google Shape;282;p41"/>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2260662" y="1501678"/>
            <a:ext cx="562284" cy="562246"/>
          </a:xfrm>
          <a:prstGeom prst="rect">
            <a:avLst/>
          </a:prstGeom>
          <a:noFill/>
          <a:ln>
            <a:noFill/>
          </a:ln>
          <a:effectLst>
            <a:outerShdw blurRad="50800" dist="38100" dir="2700000" algn="tl" rotWithShape="0">
              <a:prstClr val="black">
                <a:alpha val="40000"/>
              </a:prstClr>
            </a:outerShdw>
          </a:effectLst>
        </p:spPr>
      </p:pic>
      <p:pic>
        <p:nvPicPr>
          <p:cNvPr id="283" name="Google Shape;283;p41"/>
          <p:cNvPicPr preferRelativeResize="0"/>
          <p:nvPr/>
        </p:nvPicPr>
        <p:blipFill>
          <a:blip r:embed="rId7">
            <a:alphaModFix/>
          </a:blip>
          <a:stretch>
            <a:fillRect/>
          </a:stretch>
        </p:blipFill>
        <p:spPr>
          <a:xfrm>
            <a:off x="2223502" y="4137401"/>
            <a:ext cx="554358" cy="554358"/>
          </a:xfrm>
          <a:prstGeom prst="rect">
            <a:avLst/>
          </a:prstGeom>
          <a:noFill/>
          <a:ln>
            <a:noFill/>
          </a:ln>
          <a:effectLst>
            <a:outerShdw blurRad="50800" dist="38100" dir="2700000" algn="tl" rotWithShape="0">
              <a:prstClr val="black">
                <a:alpha val="40000"/>
              </a:prstClr>
            </a:outerShdw>
          </a:effectLst>
        </p:spPr>
      </p:pic>
      <p:pic>
        <p:nvPicPr>
          <p:cNvPr id="285" name="Google Shape;285;p41"/>
          <p:cNvPicPr preferRelativeResize="0"/>
          <p:nvPr/>
        </p:nvPicPr>
        <p:blipFill>
          <a:blip r:embed="rId8">
            <a:alphaModFix/>
          </a:blip>
          <a:stretch>
            <a:fillRect/>
          </a:stretch>
        </p:blipFill>
        <p:spPr>
          <a:xfrm>
            <a:off x="3520855" y="2783103"/>
            <a:ext cx="611849" cy="611808"/>
          </a:xfrm>
          <a:prstGeom prst="rect">
            <a:avLst/>
          </a:prstGeom>
          <a:noFill/>
          <a:ln>
            <a:noFill/>
          </a:ln>
          <a:effectLst>
            <a:outerShdw blurRad="50800" dist="38100" dir="2700000" algn="tl" rotWithShape="0">
              <a:prstClr val="black">
                <a:alpha val="40000"/>
              </a:prstClr>
            </a:outerShdw>
          </a:effectLst>
        </p:spPr>
      </p:pic>
      <p:sp>
        <p:nvSpPr>
          <p:cNvPr id="287" name="Google Shape;287;p41"/>
          <p:cNvSpPr txBox="1"/>
          <p:nvPr/>
        </p:nvSpPr>
        <p:spPr>
          <a:xfrm>
            <a:off x="812314" y="1797387"/>
            <a:ext cx="1537611" cy="543407"/>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2"/>
              </a:buClr>
              <a:buSzPts val="1800"/>
              <a:buFont typeface="Arial"/>
              <a:buNone/>
            </a:pPr>
            <a:r>
              <a:rPr lang="en" sz="1300" b="1" dirty="0">
                <a:solidFill>
                  <a:schemeClr val="lt1"/>
                </a:solidFill>
                <a:latin typeface="+mj-lt"/>
              </a:rPr>
              <a:t>Surveillance </a:t>
            </a:r>
          </a:p>
          <a:p>
            <a:pPr marL="0" marR="0" lvl="0" indent="0" algn="ctr" rtl="0">
              <a:lnSpc>
                <a:spcPct val="115000"/>
              </a:lnSpc>
              <a:spcBef>
                <a:spcPts val="0"/>
              </a:spcBef>
              <a:spcAft>
                <a:spcPts val="0"/>
              </a:spcAft>
              <a:buClr>
                <a:schemeClr val="dk2"/>
              </a:buClr>
              <a:buSzPts val="1800"/>
              <a:buFont typeface="Arial"/>
              <a:buNone/>
            </a:pPr>
            <a:r>
              <a:rPr lang="en" sz="1300" b="1" dirty="0">
                <a:solidFill>
                  <a:schemeClr val="lt1"/>
                </a:solidFill>
                <a:latin typeface="+mj-lt"/>
              </a:rPr>
              <a:t>Station</a:t>
            </a:r>
            <a:endParaRPr sz="1300" b="1" i="0" u="none" strike="noStrike" cap="none" dirty="0">
              <a:solidFill>
                <a:schemeClr val="lt1"/>
              </a:solidFill>
              <a:latin typeface="+mj-lt"/>
              <a:ea typeface="Arial"/>
              <a:cs typeface="Arial"/>
              <a:sym typeface="Arial"/>
            </a:endParaRPr>
          </a:p>
        </p:txBody>
      </p:sp>
      <p:sp>
        <p:nvSpPr>
          <p:cNvPr id="288" name="Google Shape;288;p41"/>
          <p:cNvSpPr txBox="1"/>
          <p:nvPr/>
        </p:nvSpPr>
        <p:spPr>
          <a:xfrm>
            <a:off x="3047895" y="2239461"/>
            <a:ext cx="1234354" cy="342080"/>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chemeClr val="dk2"/>
              </a:buClr>
              <a:buSzPts val="1800"/>
              <a:buFont typeface="Arial"/>
              <a:buNone/>
            </a:pPr>
            <a:r>
              <a:rPr lang="en" sz="1300" b="1" dirty="0">
                <a:solidFill>
                  <a:schemeClr val="tx1"/>
                </a:solidFill>
                <a:latin typeface="+mj-lt"/>
              </a:rPr>
              <a:t>VioStor NVR</a:t>
            </a:r>
            <a:endParaRPr sz="1300" b="1" i="0" u="none" strike="noStrike" cap="none" dirty="0">
              <a:solidFill>
                <a:schemeClr val="tx1"/>
              </a:solidFill>
              <a:latin typeface="+mj-lt"/>
              <a:sym typeface="Arial"/>
            </a:endParaRPr>
          </a:p>
        </p:txBody>
      </p:sp>
      <p:sp>
        <p:nvSpPr>
          <p:cNvPr id="289" name="Google Shape;289;p41"/>
          <p:cNvSpPr txBox="1"/>
          <p:nvPr/>
        </p:nvSpPr>
        <p:spPr>
          <a:xfrm>
            <a:off x="2768438" y="3693172"/>
            <a:ext cx="1142061" cy="1003821"/>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2"/>
              </a:buClr>
              <a:buSzPts val="1800"/>
              <a:buFont typeface="Arial"/>
              <a:buNone/>
            </a:pPr>
            <a:r>
              <a:rPr lang="en" sz="1300" b="1" dirty="0">
                <a:solidFill>
                  <a:schemeClr val="lt1"/>
                </a:solidFill>
                <a:latin typeface="+mj-lt"/>
              </a:rPr>
              <a:t>QVR Pro </a:t>
            </a:r>
          </a:p>
          <a:p>
            <a:pPr marL="0" marR="0" lvl="0" indent="0" algn="ctr" rtl="0">
              <a:lnSpc>
                <a:spcPct val="115000"/>
              </a:lnSpc>
              <a:spcBef>
                <a:spcPts val="0"/>
              </a:spcBef>
              <a:spcAft>
                <a:spcPts val="0"/>
              </a:spcAft>
              <a:buClr>
                <a:schemeClr val="dk2"/>
              </a:buClr>
              <a:buSzPts val="1800"/>
              <a:buFont typeface="Arial"/>
              <a:buNone/>
            </a:pPr>
            <a:r>
              <a:rPr lang="en" sz="1020" b="1" dirty="0">
                <a:solidFill>
                  <a:schemeClr val="lt1"/>
                </a:solidFill>
                <a:latin typeface="+mj-lt"/>
              </a:rPr>
              <a:t>(</a:t>
            </a:r>
            <a:r>
              <a:rPr lang="en-US" altLang="zh-TW" sz="1020" b="1" dirty="0">
                <a:solidFill>
                  <a:schemeClr val="lt1"/>
                </a:solidFill>
                <a:latin typeface="+mj-lt"/>
                <a:ea typeface="微軟正黑體" panose="020B0604030504040204" pitchFamily="34" charset="-120"/>
              </a:rPr>
              <a:t>up</a:t>
            </a:r>
            <a:r>
              <a:rPr lang="zh-TW" altLang="en-US" sz="1020" b="1" dirty="0">
                <a:solidFill>
                  <a:schemeClr val="lt1"/>
                </a:solidFill>
                <a:latin typeface="+mj-lt"/>
                <a:ea typeface="微軟正黑體" panose="020B0604030504040204" pitchFamily="34" charset="-120"/>
              </a:rPr>
              <a:t> </a:t>
            </a:r>
            <a:r>
              <a:rPr lang="en-US" altLang="zh-TW" sz="1020" b="1" dirty="0">
                <a:solidFill>
                  <a:schemeClr val="lt1"/>
                </a:solidFill>
                <a:latin typeface="+mj-lt"/>
                <a:ea typeface="微軟正黑體" panose="020B0604030504040204" pitchFamily="34" charset="-120"/>
              </a:rPr>
              <a:t>to</a:t>
            </a:r>
            <a:r>
              <a:rPr lang="zh-TW" altLang="en-US" sz="1020" b="1" dirty="0">
                <a:solidFill>
                  <a:schemeClr val="lt1"/>
                </a:solidFill>
                <a:latin typeface="+mj-lt"/>
                <a:ea typeface="微軟正黑體" panose="020B0604030504040204" pitchFamily="34" charset="-120"/>
              </a:rPr>
              <a:t> </a:t>
            </a:r>
            <a:r>
              <a:rPr lang="en" sz="1020" b="1" dirty="0">
                <a:solidFill>
                  <a:schemeClr val="lt1"/>
                </a:solidFill>
                <a:latin typeface="+mj-lt"/>
              </a:rPr>
              <a:t>2</a:t>
            </a:r>
            <a:r>
              <a:rPr lang="zh-TW" altLang="en-US" sz="1020" b="1" dirty="0">
                <a:solidFill>
                  <a:schemeClr val="lt1"/>
                </a:solidFill>
                <a:latin typeface="+mj-lt"/>
                <a:ea typeface="微軟正黑體" panose="020B0604030504040204" pitchFamily="34" charset="-120"/>
              </a:rPr>
              <a:t> </a:t>
            </a:r>
            <a:r>
              <a:rPr lang="en-US" altLang="zh-TW" sz="1020" b="1" dirty="0">
                <a:solidFill>
                  <a:schemeClr val="lt1"/>
                </a:solidFill>
                <a:latin typeface="+mj-lt"/>
                <a:ea typeface="微軟正黑體" panose="020B0604030504040204" pitchFamily="34" charset="-120"/>
              </a:rPr>
              <a:t>NAS</a:t>
            </a:r>
            <a:r>
              <a:rPr lang="zh-TW" altLang="en-US" sz="1020" b="1" dirty="0">
                <a:solidFill>
                  <a:schemeClr val="lt1"/>
                </a:solidFill>
                <a:latin typeface="+mj-lt"/>
              </a:rPr>
              <a:t> </a:t>
            </a:r>
            <a:r>
              <a:rPr lang="en" sz="1020" b="1" dirty="0">
                <a:solidFill>
                  <a:schemeClr val="lt1"/>
                </a:solidFill>
                <a:latin typeface="+mj-lt"/>
              </a:rPr>
              <a:t>: </a:t>
            </a:r>
            <a:r>
              <a:rPr lang="en-US" altLang="zh-TW" sz="1020" b="1" dirty="0">
                <a:solidFill>
                  <a:schemeClr val="lt1"/>
                </a:solidFill>
                <a:latin typeface="+mj-lt"/>
                <a:ea typeface="微軟正黑體" panose="020B0604030504040204" pitchFamily="34" charset="-120"/>
              </a:rPr>
              <a:t>without</a:t>
            </a:r>
            <a:r>
              <a:rPr lang="zh-TW" altLang="en-US" sz="1020" b="1" dirty="0">
                <a:solidFill>
                  <a:schemeClr val="lt1"/>
                </a:solidFill>
                <a:latin typeface="+mj-lt"/>
                <a:ea typeface="微軟正黑體" panose="020B0604030504040204" pitchFamily="34" charset="-120"/>
              </a:rPr>
              <a:t> </a:t>
            </a:r>
            <a:r>
              <a:rPr lang="en-US" altLang="zh-TW" sz="1020" b="1" dirty="0">
                <a:solidFill>
                  <a:schemeClr val="lt1"/>
                </a:solidFill>
                <a:latin typeface="+mj-lt"/>
                <a:ea typeface="微軟正黑體" panose="020B0604030504040204" pitchFamily="34" charset="-120"/>
              </a:rPr>
              <a:t>any</a:t>
            </a:r>
            <a:r>
              <a:rPr lang="zh-TW" altLang="en-US" sz="1020" b="1" dirty="0">
                <a:solidFill>
                  <a:schemeClr val="lt1"/>
                </a:solidFill>
                <a:latin typeface="+mj-lt"/>
                <a:ea typeface="微軟正黑體" panose="020B0604030504040204" pitchFamily="34" charset="-120"/>
              </a:rPr>
              <a:t> </a:t>
            </a:r>
            <a:r>
              <a:rPr lang="en-US" altLang="zh-TW" sz="1020" b="1" dirty="0">
                <a:solidFill>
                  <a:schemeClr val="lt1"/>
                </a:solidFill>
                <a:latin typeface="+mj-lt"/>
                <a:ea typeface="微軟正黑體" panose="020B0604030504040204" pitchFamily="34" charset="-120"/>
              </a:rPr>
              <a:t>license</a:t>
            </a:r>
            <a:r>
              <a:rPr lang="en" sz="1020" b="1" dirty="0">
                <a:solidFill>
                  <a:schemeClr val="lt1"/>
                </a:solidFill>
                <a:latin typeface="+mj-lt"/>
              </a:rPr>
              <a:t>)</a:t>
            </a:r>
            <a:endParaRPr sz="1020" b="1" i="0" u="none" strike="noStrike" cap="none" dirty="0">
              <a:solidFill>
                <a:schemeClr val="lt1"/>
              </a:solidFill>
              <a:latin typeface="+mj-lt"/>
              <a:ea typeface="Arial"/>
              <a:cs typeface="Arial"/>
              <a:sym typeface="Arial"/>
            </a:endParaRPr>
          </a:p>
        </p:txBody>
      </p:sp>
      <p:sp>
        <p:nvSpPr>
          <p:cNvPr id="292" name="Google Shape;292;p41"/>
          <p:cNvSpPr txBox="1"/>
          <p:nvPr/>
        </p:nvSpPr>
        <p:spPr>
          <a:xfrm>
            <a:off x="801517" y="3482945"/>
            <a:ext cx="1155844" cy="372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2"/>
              </a:buClr>
              <a:buSzPts val="1800"/>
              <a:buFont typeface="Arial"/>
              <a:buNone/>
            </a:pPr>
            <a:r>
              <a:rPr lang="en" sz="1300" b="1" dirty="0">
                <a:solidFill>
                  <a:schemeClr val="lt1"/>
                </a:solidFill>
                <a:latin typeface="+mj-lt"/>
              </a:rPr>
              <a:t>QVR Pro</a:t>
            </a:r>
          </a:p>
          <a:p>
            <a:pPr marL="0" marR="0" lvl="0" indent="0" algn="ctr" rtl="0">
              <a:lnSpc>
                <a:spcPct val="115000"/>
              </a:lnSpc>
              <a:spcBef>
                <a:spcPts val="0"/>
              </a:spcBef>
              <a:spcAft>
                <a:spcPts val="0"/>
              </a:spcAft>
              <a:buClr>
                <a:schemeClr val="dk2"/>
              </a:buClr>
              <a:buSzPts val="1800"/>
              <a:buFont typeface="Arial"/>
              <a:buNone/>
            </a:pPr>
            <a:r>
              <a:rPr lang="en" sz="1020" b="1" dirty="0">
                <a:solidFill>
                  <a:schemeClr val="lt1"/>
                </a:solidFill>
                <a:latin typeface="+mj-lt"/>
              </a:rPr>
              <a:t> (</a:t>
            </a:r>
            <a:r>
              <a:rPr lang="en-US" altLang="zh-TW" sz="1020" b="1" dirty="0">
                <a:solidFill>
                  <a:schemeClr val="lt1"/>
                </a:solidFill>
                <a:latin typeface="+mj-lt"/>
                <a:ea typeface="微軟正黑體" panose="020B0604030504040204" pitchFamily="34" charset="-120"/>
              </a:rPr>
              <a:t>with</a:t>
            </a:r>
            <a:r>
              <a:rPr lang="zh-TW" altLang="en-US" sz="1020" b="1" dirty="0">
                <a:solidFill>
                  <a:schemeClr val="lt1"/>
                </a:solidFill>
                <a:latin typeface="+mj-lt"/>
                <a:ea typeface="微軟正黑體" panose="020B0604030504040204" pitchFamily="34" charset="-120"/>
              </a:rPr>
              <a:t> </a:t>
            </a:r>
            <a:r>
              <a:rPr lang="en" sz="1020" b="1" dirty="0">
                <a:solidFill>
                  <a:schemeClr val="lt1"/>
                </a:solidFill>
                <a:latin typeface="+mj-lt"/>
              </a:rPr>
              <a:t>QVR Pro </a:t>
            </a:r>
          </a:p>
          <a:p>
            <a:pPr marL="0" marR="0" lvl="0" indent="0" algn="ctr" rtl="0">
              <a:lnSpc>
                <a:spcPct val="115000"/>
              </a:lnSpc>
              <a:spcBef>
                <a:spcPts val="0"/>
              </a:spcBef>
              <a:spcAft>
                <a:spcPts val="0"/>
              </a:spcAft>
              <a:buClr>
                <a:schemeClr val="dk2"/>
              </a:buClr>
              <a:buSzPts val="1800"/>
              <a:buFont typeface="Arial"/>
              <a:buNone/>
            </a:pPr>
            <a:r>
              <a:rPr lang="en" sz="1020" b="1" dirty="0">
                <a:solidFill>
                  <a:schemeClr val="lt1"/>
                </a:solidFill>
                <a:latin typeface="+mj-lt"/>
              </a:rPr>
              <a:t>Gold</a:t>
            </a:r>
            <a:r>
              <a:rPr lang="zh-TW" altLang="en-US" sz="1020" b="1" dirty="0">
                <a:solidFill>
                  <a:schemeClr val="lt1"/>
                </a:solidFill>
                <a:latin typeface="+mj-lt"/>
              </a:rPr>
              <a:t> </a:t>
            </a:r>
            <a:r>
              <a:rPr lang="en-US" altLang="zh-TW" sz="1020" b="1" dirty="0">
                <a:solidFill>
                  <a:schemeClr val="lt1"/>
                </a:solidFill>
                <a:latin typeface="+mj-lt"/>
                <a:ea typeface="微軟正黑體" panose="020B0604030504040204" pitchFamily="34" charset="-120"/>
              </a:rPr>
              <a:t>license</a:t>
            </a:r>
            <a:r>
              <a:rPr lang="en" sz="1020" b="1" dirty="0">
                <a:solidFill>
                  <a:schemeClr val="lt1"/>
                </a:solidFill>
                <a:latin typeface="+mj-lt"/>
              </a:rPr>
              <a:t>)</a:t>
            </a:r>
            <a:endParaRPr sz="1020" b="1" i="0" u="none" strike="noStrike" cap="none" dirty="0">
              <a:solidFill>
                <a:schemeClr val="lt1"/>
              </a:solidFill>
              <a:latin typeface="+mj-lt"/>
              <a:ea typeface="Arial"/>
              <a:cs typeface="Arial"/>
              <a:sym typeface="Arial"/>
            </a:endParaRPr>
          </a:p>
        </p:txBody>
      </p:sp>
      <p:sp>
        <p:nvSpPr>
          <p:cNvPr id="286" name="Google Shape;286;p41"/>
          <p:cNvSpPr txBox="1"/>
          <p:nvPr/>
        </p:nvSpPr>
        <p:spPr>
          <a:xfrm>
            <a:off x="1890327" y="3117557"/>
            <a:ext cx="1582500" cy="288965"/>
          </a:xfrm>
          <a:prstGeom prst="rect">
            <a:avLst/>
          </a:prstGeom>
          <a:noFill/>
          <a:ln>
            <a:noFill/>
          </a:ln>
        </p:spPr>
        <p:txBody>
          <a:bodyPr spcFirstLastPara="1" wrap="square" lIns="91425" tIns="91425" rIns="91425" bIns="91425" anchor="t" anchorCtr="0">
            <a:noAutofit/>
          </a:bodyPr>
          <a:lstStyle/>
          <a:p>
            <a:pPr marL="0" marR="0" lvl="0" indent="0" rtl="0">
              <a:lnSpc>
                <a:spcPct val="115000"/>
              </a:lnSpc>
              <a:spcBef>
                <a:spcPts val="0"/>
              </a:spcBef>
              <a:spcAft>
                <a:spcPts val="0"/>
              </a:spcAft>
              <a:buClr>
                <a:schemeClr val="dk2"/>
              </a:buClr>
              <a:buSzPts val="1800"/>
              <a:buFont typeface="Arial"/>
              <a:buNone/>
            </a:pPr>
            <a:r>
              <a:rPr lang="en" sz="1500" b="1" dirty="0">
                <a:solidFill>
                  <a:schemeClr val="lt1"/>
                </a:solidFill>
              </a:rPr>
              <a:t>QVR Center</a:t>
            </a:r>
            <a:endParaRPr sz="1500" b="1" i="0" u="none" strike="noStrike" cap="none" dirty="0">
              <a:solidFill>
                <a:schemeClr val="lt1"/>
              </a:solidFill>
              <a:latin typeface="Arial"/>
              <a:ea typeface="Arial"/>
              <a:cs typeface="Arial"/>
              <a:sym typeface="Arial"/>
            </a:endParaRPr>
          </a:p>
        </p:txBody>
      </p:sp>
      <p:sp>
        <p:nvSpPr>
          <p:cNvPr id="293" name="Google Shape;293;p41"/>
          <p:cNvSpPr txBox="1"/>
          <p:nvPr/>
        </p:nvSpPr>
        <p:spPr>
          <a:xfrm>
            <a:off x="1843850" y="3343395"/>
            <a:ext cx="1328867" cy="372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2"/>
              </a:buClr>
              <a:buSzPts val="1800"/>
              <a:buFont typeface="Arial"/>
              <a:buNone/>
            </a:pPr>
            <a:r>
              <a:rPr lang="en-US" altLang="zh-TW" sz="900" b="1" dirty="0">
                <a:solidFill>
                  <a:schemeClr val="lt1"/>
                </a:solidFill>
                <a:latin typeface="+mj-lt"/>
                <a:ea typeface="微軟正黑體" panose="020B0604030504040204" pitchFamily="34" charset="-120"/>
              </a:rPr>
              <a:t>Managed</a:t>
            </a:r>
            <a:r>
              <a:rPr lang="zh-TW" altLang="en-US" sz="900" b="1" dirty="0">
                <a:solidFill>
                  <a:schemeClr val="lt1"/>
                </a:solidFill>
                <a:latin typeface="+mj-lt"/>
                <a:ea typeface="微軟正黑體" panose="020B0604030504040204" pitchFamily="34" charset="-120"/>
              </a:rPr>
              <a:t> </a:t>
            </a:r>
            <a:r>
              <a:rPr lang="en-US" altLang="zh-TW" sz="900" b="1" dirty="0">
                <a:solidFill>
                  <a:schemeClr val="lt1"/>
                </a:solidFill>
                <a:latin typeface="+mj-lt"/>
                <a:ea typeface="微軟正黑體" panose="020B0604030504040204" pitchFamily="34" charset="-120"/>
              </a:rPr>
              <a:t>up</a:t>
            </a:r>
            <a:r>
              <a:rPr lang="zh-TW" altLang="en-US" sz="900" b="1" dirty="0">
                <a:solidFill>
                  <a:schemeClr val="lt1"/>
                </a:solidFill>
                <a:latin typeface="+mj-lt"/>
                <a:ea typeface="微軟正黑體" panose="020B0604030504040204" pitchFamily="34" charset="-120"/>
              </a:rPr>
              <a:t> </a:t>
            </a:r>
            <a:r>
              <a:rPr lang="en-US" altLang="zh-TW" sz="900" b="1" dirty="0">
                <a:solidFill>
                  <a:schemeClr val="lt1"/>
                </a:solidFill>
                <a:latin typeface="+mj-lt"/>
                <a:ea typeface="微軟正黑體" panose="020B0604030504040204" pitchFamily="34" charset="-120"/>
              </a:rPr>
              <a:t>to</a:t>
            </a:r>
            <a:r>
              <a:rPr lang="en" sz="900" b="1" dirty="0">
                <a:solidFill>
                  <a:schemeClr val="lt1"/>
                </a:solidFill>
                <a:latin typeface="+mj-lt"/>
              </a:rPr>
              <a:t>128</a:t>
            </a:r>
            <a:r>
              <a:rPr lang="zh-TW" altLang="en-US" sz="900" b="1" dirty="0">
                <a:solidFill>
                  <a:schemeClr val="lt1"/>
                </a:solidFill>
                <a:latin typeface="+mj-lt"/>
                <a:ea typeface="微軟正黑體" panose="020B0604030504040204" pitchFamily="34" charset="-120"/>
              </a:rPr>
              <a:t> </a:t>
            </a:r>
            <a:r>
              <a:rPr lang="en-US" altLang="zh-TW" sz="900" b="1" dirty="0">
                <a:solidFill>
                  <a:schemeClr val="lt1"/>
                </a:solidFill>
                <a:latin typeface="+mj-lt"/>
                <a:ea typeface="微軟正黑體" panose="020B0604030504040204" pitchFamily="34" charset="-120"/>
              </a:rPr>
              <a:t>servers</a:t>
            </a:r>
            <a:endParaRPr sz="900" b="1" i="0" u="none" strike="noStrike" cap="none" dirty="0">
              <a:solidFill>
                <a:schemeClr val="lt1"/>
              </a:solidFill>
              <a:latin typeface="+mj-lt"/>
              <a:ea typeface="微軟正黑體" panose="020B0604030504040204" pitchFamily="34" charset="-120"/>
              <a:sym typeface="Arial"/>
            </a:endParaRPr>
          </a:p>
        </p:txBody>
      </p:sp>
      <p:pic>
        <p:nvPicPr>
          <p:cNvPr id="21" name="Google Shape;238;p31">
            <a:extLst>
              <a:ext uri="{FF2B5EF4-FFF2-40B4-BE49-F238E27FC236}">
                <a16:creationId xmlns:a16="http://schemas.microsoft.com/office/drawing/2014/main" id="{834F026B-ED4C-4950-8B65-EFB5EF0A2075}"/>
              </a:ext>
            </a:extLst>
          </p:cNvPr>
          <p:cNvPicPr preferRelativeResize="0"/>
          <p:nvPr/>
        </p:nvPicPr>
        <p:blipFill>
          <a:blip r:embed="rId9" cstate="print">
            <a:extLst>
              <a:ext uri="{28A0092B-C50C-407E-A947-70E740481C1C}">
                <a14:useLocalDpi xmlns:a14="http://schemas.microsoft.com/office/drawing/2010/main"/>
              </a:ext>
            </a:extLst>
          </a:blip>
          <a:stretch>
            <a:fillRect/>
          </a:stretch>
        </p:blipFill>
        <p:spPr>
          <a:xfrm flipH="1">
            <a:off x="2145886" y="2493965"/>
            <a:ext cx="718482" cy="718482"/>
          </a:xfrm>
          <a:prstGeom prst="rect">
            <a:avLst/>
          </a:prstGeom>
          <a:noFill/>
          <a:ln>
            <a:noFill/>
          </a:ln>
          <a:effectLst>
            <a:outerShdw blurRad="50800" dist="38100" dir="2700000" algn="tl" rotWithShape="0">
              <a:prstClr val="black">
                <a:alpha val="40000"/>
              </a:prstClr>
            </a:outerShdw>
          </a:effectLst>
        </p:spPr>
      </p:pic>
      <p:pic>
        <p:nvPicPr>
          <p:cNvPr id="24" name="Google Shape;283;p41">
            <a:extLst>
              <a:ext uri="{FF2B5EF4-FFF2-40B4-BE49-F238E27FC236}">
                <a16:creationId xmlns:a16="http://schemas.microsoft.com/office/drawing/2014/main" id="{99827EE2-6A13-4360-B552-07F36B60953C}"/>
              </a:ext>
            </a:extLst>
          </p:cNvPr>
          <p:cNvPicPr preferRelativeResize="0"/>
          <p:nvPr/>
        </p:nvPicPr>
        <p:blipFill>
          <a:blip r:embed="rId7">
            <a:alphaModFix/>
          </a:blip>
          <a:stretch>
            <a:fillRect/>
          </a:stretch>
        </p:blipFill>
        <p:spPr>
          <a:xfrm>
            <a:off x="928369" y="2787523"/>
            <a:ext cx="554358" cy="554358"/>
          </a:xfrm>
          <a:prstGeom prst="rect">
            <a:avLst/>
          </a:prstGeom>
          <a:noFill/>
          <a:ln>
            <a:noFill/>
          </a:ln>
          <a:effectLst>
            <a:outerShdw blurRad="50800" dist="38100" dir="2700000" algn="tl" rotWithShape="0">
              <a:prstClr val="black">
                <a:alpha val="40000"/>
              </a:prstClr>
            </a:outerShdw>
          </a:effectLst>
        </p:spPr>
      </p:pic>
      <p:pic>
        <p:nvPicPr>
          <p:cNvPr id="294" name="Google Shape;294;p41"/>
          <p:cNvPicPr preferRelativeResize="0"/>
          <p:nvPr/>
        </p:nvPicPr>
        <p:blipFill>
          <a:blip r:embed="rId10" cstate="print">
            <a:alphaModFix/>
            <a:extLst>
              <a:ext uri="{28A0092B-C50C-407E-A947-70E740481C1C}">
                <a14:useLocalDpi xmlns:a14="http://schemas.microsoft.com/office/drawing/2010/main"/>
              </a:ext>
            </a:extLst>
          </a:blip>
          <a:stretch>
            <a:fillRect/>
          </a:stretch>
        </p:blipFill>
        <p:spPr>
          <a:xfrm>
            <a:off x="769775" y="2686176"/>
            <a:ext cx="296775" cy="310699"/>
          </a:xfrm>
          <a:prstGeom prst="rect">
            <a:avLst/>
          </a:prstGeom>
          <a:noFill/>
          <a:ln>
            <a:noFill/>
          </a:ln>
          <a:effectLst>
            <a:outerShdw blurRad="50800" dist="38100" dir="2700000" algn="tl" rotWithShape="0">
              <a:prstClr val="black">
                <a:alpha val="40000"/>
              </a:prstClr>
            </a:outerShdw>
          </a:effectLst>
        </p:spPr>
      </p:pic>
      <p:sp>
        <p:nvSpPr>
          <p:cNvPr id="22" name="Google Shape;213;p35">
            <a:extLst>
              <a:ext uri="{FF2B5EF4-FFF2-40B4-BE49-F238E27FC236}">
                <a16:creationId xmlns:a16="http://schemas.microsoft.com/office/drawing/2014/main" id="{642CFF21-E20A-452F-9DF3-DB1EAC3B3BE5}"/>
              </a:ext>
            </a:extLst>
          </p:cNvPr>
          <p:cNvSpPr txBox="1">
            <a:spLocks/>
          </p:cNvSpPr>
          <p:nvPr/>
        </p:nvSpPr>
        <p:spPr>
          <a:xfrm>
            <a:off x="457200" y="109711"/>
            <a:ext cx="8143461"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ltLang="zh-TW" sz="3000" dirty="0">
                <a:solidFill>
                  <a:srgbClr val="FFFFFF"/>
                </a:solidFill>
                <a:latin typeface="+mj-lt"/>
                <a:ea typeface="微軟正黑體" panose="020B0604030504040204" pitchFamily="34" charset="-120"/>
              </a:rPr>
              <a:t>Retail chain business CMS solution</a:t>
            </a:r>
          </a:p>
          <a:p>
            <a:pPr algn="ctr"/>
            <a:r>
              <a:rPr lang="en-US" altLang="zh-TW" sz="1500" dirty="0">
                <a:solidFill>
                  <a:srgbClr val="FFFFFF"/>
                </a:solidFill>
                <a:latin typeface="+mj-lt"/>
                <a:ea typeface="微軟正黑體" panose="020B0604030504040204" pitchFamily="34" charset="-120"/>
              </a:rPr>
              <a:t>How does QNAP build and manage multi-point? </a:t>
            </a:r>
          </a:p>
        </p:txBody>
      </p:sp>
    </p:spTree>
    <p:extLst>
      <p:ext uri="{BB962C8B-B14F-4D97-AF65-F5344CB8AC3E}">
        <p14:creationId xmlns:p14="http://schemas.microsoft.com/office/powerpoint/2010/main" val="3158277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3" name="圖片 2">
            <a:extLst>
              <a:ext uri="{FF2B5EF4-FFF2-40B4-BE49-F238E27FC236}">
                <a16:creationId xmlns:a16="http://schemas.microsoft.com/office/drawing/2014/main" id="{8715BB6C-FCF2-454F-A8B0-7EFAC8CCF7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50" y="937"/>
            <a:ext cx="9151450" cy="5156533"/>
          </a:xfrm>
          <a:prstGeom prst="rect">
            <a:avLst/>
          </a:prstGeom>
        </p:spPr>
      </p:pic>
      <p:sp>
        <p:nvSpPr>
          <p:cNvPr id="299" name="Google Shape;299;p42"/>
          <p:cNvSpPr txBox="1"/>
          <p:nvPr/>
        </p:nvSpPr>
        <p:spPr>
          <a:xfrm>
            <a:off x="6163201" y="1174085"/>
            <a:ext cx="2929750" cy="2958300"/>
          </a:xfrm>
          <a:prstGeom prst="rect">
            <a:avLst/>
          </a:prstGeom>
          <a:noFill/>
          <a:ln>
            <a:noFill/>
          </a:ln>
        </p:spPr>
        <p:txBody>
          <a:bodyPr spcFirstLastPara="1" wrap="square" lIns="91425" tIns="91425" rIns="91425" bIns="91425" anchor="t" anchorCtr="0">
            <a:noAutofit/>
          </a:bodyPr>
          <a:lstStyle/>
          <a:p>
            <a:r>
              <a:rPr lang="en-US" altLang="zh-TW" sz="1700" b="1" dirty="0">
                <a:solidFill>
                  <a:schemeClr val="bg2">
                    <a:lumMod val="75000"/>
                  </a:schemeClr>
                </a:solidFill>
              </a:rPr>
              <a:t>QVR Pro Client video wall supports up to 8 screens, you can monitor every branches instantly at head quarter.</a:t>
            </a:r>
          </a:p>
          <a:p>
            <a:br>
              <a:rPr lang="en-US" altLang="zh-TW" sz="1700" dirty="0"/>
            </a:br>
            <a:endParaRPr sz="1700" b="1" i="0" u="none" strike="noStrike" cap="none" dirty="0">
              <a:solidFill>
                <a:schemeClr val="bg2">
                  <a:lumMod val="75000"/>
                </a:schemeClr>
              </a:solidFill>
              <a:latin typeface="微軟正黑體" panose="020B0604030504040204" pitchFamily="34" charset="-120"/>
              <a:ea typeface="微軟正黑體" panose="020B0604030504040204" pitchFamily="34" charset="-120"/>
              <a:sym typeface="Arial"/>
            </a:endParaRPr>
          </a:p>
        </p:txBody>
      </p:sp>
      <p:sp>
        <p:nvSpPr>
          <p:cNvPr id="5" name="橢圓 4">
            <a:extLst>
              <a:ext uri="{FF2B5EF4-FFF2-40B4-BE49-F238E27FC236}">
                <a16:creationId xmlns:a16="http://schemas.microsoft.com/office/drawing/2014/main" id="{D0974553-DDA2-490F-8767-F9790BD91429}"/>
              </a:ext>
            </a:extLst>
          </p:cNvPr>
          <p:cNvSpPr/>
          <p:nvPr/>
        </p:nvSpPr>
        <p:spPr>
          <a:xfrm>
            <a:off x="3349556" y="4123095"/>
            <a:ext cx="336324" cy="3363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chemeClr val="bg1"/>
                </a:solidFill>
              </a:rPr>
              <a:t>1</a:t>
            </a:r>
            <a:endParaRPr lang="zh-TW" altLang="en-US" sz="2200" b="1" dirty="0">
              <a:solidFill>
                <a:schemeClr val="bg1"/>
              </a:solidFill>
            </a:endParaRPr>
          </a:p>
        </p:txBody>
      </p:sp>
      <p:sp>
        <p:nvSpPr>
          <p:cNvPr id="27" name="橢圓 26">
            <a:extLst>
              <a:ext uri="{FF2B5EF4-FFF2-40B4-BE49-F238E27FC236}">
                <a16:creationId xmlns:a16="http://schemas.microsoft.com/office/drawing/2014/main" id="{18B963B7-34A6-4DCD-A306-428B5999E003}"/>
              </a:ext>
            </a:extLst>
          </p:cNvPr>
          <p:cNvSpPr/>
          <p:nvPr/>
        </p:nvSpPr>
        <p:spPr>
          <a:xfrm>
            <a:off x="1307861" y="4114688"/>
            <a:ext cx="336324" cy="3363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chemeClr val="bg1"/>
                </a:solidFill>
              </a:rPr>
              <a:t>2</a:t>
            </a:r>
            <a:endParaRPr lang="zh-TW" altLang="en-US" sz="2200" b="1" dirty="0">
              <a:solidFill>
                <a:schemeClr val="bg1"/>
              </a:solidFill>
            </a:endParaRPr>
          </a:p>
        </p:txBody>
      </p:sp>
      <p:sp>
        <p:nvSpPr>
          <p:cNvPr id="28" name="橢圓 27">
            <a:extLst>
              <a:ext uri="{FF2B5EF4-FFF2-40B4-BE49-F238E27FC236}">
                <a16:creationId xmlns:a16="http://schemas.microsoft.com/office/drawing/2014/main" id="{B95ED745-2F09-4801-BFE7-7610B7C6FFCA}"/>
              </a:ext>
            </a:extLst>
          </p:cNvPr>
          <p:cNvSpPr/>
          <p:nvPr/>
        </p:nvSpPr>
        <p:spPr>
          <a:xfrm>
            <a:off x="2267598" y="1688679"/>
            <a:ext cx="336324" cy="3363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chemeClr val="bg1"/>
                </a:solidFill>
              </a:rPr>
              <a:t>4</a:t>
            </a:r>
            <a:endParaRPr lang="zh-TW" altLang="en-US" sz="2200" b="1" dirty="0">
              <a:solidFill>
                <a:schemeClr val="bg1"/>
              </a:solidFill>
            </a:endParaRPr>
          </a:p>
        </p:txBody>
      </p:sp>
      <p:sp>
        <p:nvSpPr>
          <p:cNvPr id="29" name="橢圓 28">
            <a:extLst>
              <a:ext uri="{FF2B5EF4-FFF2-40B4-BE49-F238E27FC236}">
                <a16:creationId xmlns:a16="http://schemas.microsoft.com/office/drawing/2014/main" id="{5A550979-30DF-4AEA-83AD-2AFA3F2D6418}"/>
              </a:ext>
            </a:extLst>
          </p:cNvPr>
          <p:cNvSpPr/>
          <p:nvPr/>
        </p:nvSpPr>
        <p:spPr>
          <a:xfrm>
            <a:off x="244174" y="1688679"/>
            <a:ext cx="336324" cy="3363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chemeClr val="bg1"/>
                </a:solidFill>
              </a:rPr>
              <a:t>3</a:t>
            </a:r>
            <a:endParaRPr lang="zh-TW" altLang="en-US" sz="2200" b="1" dirty="0">
              <a:solidFill>
                <a:schemeClr val="bg1"/>
              </a:solidFill>
            </a:endParaRPr>
          </a:p>
        </p:txBody>
      </p:sp>
      <p:sp>
        <p:nvSpPr>
          <p:cNvPr id="30" name="橢圓 29">
            <a:extLst>
              <a:ext uri="{FF2B5EF4-FFF2-40B4-BE49-F238E27FC236}">
                <a16:creationId xmlns:a16="http://schemas.microsoft.com/office/drawing/2014/main" id="{C07C3093-B5C0-40FC-B727-46F537265A70}"/>
              </a:ext>
            </a:extLst>
          </p:cNvPr>
          <p:cNvSpPr/>
          <p:nvPr/>
        </p:nvSpPr>
        <p:spPr>
          <a:xfrm>
            <a:off x="4286793" y="1688680"/>
            <a:ext cx="336324" cy="3363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chemeClr val="bg1"/>
                </a:solidFill>
              </a:rPr>
              <a:t>5</a:t>
            </a:r>
            <a:endParaRPr lang="zh-TW" altLang="en-US" sz="2200" b="1" dirty="0">
              <a:solidFill>
                <a:schemeClr val="bg1"/>
              </a:solidFill>
            </a:endParaRPr>
          </a:p>
        </p:txBody>
      </p:sp>
      <p:sp>
        <p:nvSpPr>
          <p:cNvPr id="31" name="橢圓 30">
            <a:extLst>
              <a:ext uri="{FF2B5EF4-FFF2-40B4-BE49-F238E27FC236}">
                <a16:creationId xmlns:a16="http://schemas.microsoft.com/office/drawing/2014/main" id="{7D7BCB40-DF89-4852-98FD-75568A73ED66}"/>
              </a:ext>
            </a:extLst>
          </p:cNvPr>
          <p:cNvSpPr/>
          <p:nvPr/>
        </p:nvSpPr>
        <p:spPr>
          <a:xfrm>
            <a:off x="2267598" y="2914167"/>
            <a:ext cx="336324" cy="3363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chemeClr val="bg1"/>
                </a:solidFill>
              </a:rPr>
              <a:t>7</a:t>
            </a:r>
            <a:endParaRPr lang="zh-TW" altLang="en-US" sz="2200" b="1" dirty="0">
              <a:solidFill>
                <a:schemeClr val="bg1"/>
              </a:solidFill>
            </a:endParaRPr>
          </a:p>
        </p:txBody>
      </p:sp>
      <p:sp>
        <p:nvSpPr>
          <p:cNvPr id="32" name="橢圓 31">
            <a:extLst>
              <a:ext uri="{FF2B5EF4-FFF2-40B4-BE49-F238E27FC236}">
                <a16:creationId xmlns:a16="http://schemas.microsoft.com/office/drawing/2014/main" id="{D47E80D5-A6C4-4251-AC23-1E63ED9938D5}"/>
              </a:ext>
            </a:extLst>
          </p:cNvPr>
          <p:cNvSpPr/>
          <p:nvPr/>
        </p:nvSpPr>
        <p:spPr>
          <a:xfrm>
            <a:off x="244174" y="2914167"/>
            <a:ext cx="336324" cy="3363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chemeClr val="bg1"/>
                </a:solidFill>
              </a:rPr>
              <a:t>6</a:t>
            </a:r>
            <a:endParaRPr lang="zh-TW" altLang="en-US" sz="2200" b="1" dirty="0">
              <a:solidFill>
                <a:schemeClr val="bg1"/>
              </a:solidFill>
            </a:endParaRPr>
          </a:p>
        </p:txBody>
      </p:sp>
      <p:sp>
        <p:nvSpPr>
          <p:cNvPr id="33" name="橢圓 32">
            <a:extLst>
              <a:ext uri="{FF2B5EF4-FFF2-40B4-BE49-F238E27FC236}">
                <a16:creationId xmlns:a16="http://schemas.microsoft.com/office/drawing/2014/main" id="{3790A160-A433-4117-B0EE-474C131D4AD5}"/>
              </a:ext>
            </a:extLst>
          </p:cNvPr>
          <p:cNvSpPr/>
          <p:nvPr/>
        </p:nvSpPr>
        <p:spPr>
          <a:xfrm>
            <a:off x="4286793" y="2914168"/>
            <a:ext cx="336324" cy="33632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200" b="1" dirty="0">
                <a:solidFill>
                  <a:schemeClr val="bg1"/>
                </a:solidFill>
              </a:rPr>
              <a:t>8</a:t>
            </a:r>
            <a:endParaRPr lang="zh-TW" altLang="en-US" sz="2200" b="1" dirty="0">
              <a:solidFill>
                <a:schemeClr val="bg1"/>
              </a:solidFill>
            </a:endParaRPr>
          </a:p>
        </p:txBody>
      </p:sp>
      <p:sp>
        <p:nvSpPr>
          <p:cNvPr id="24" name="Google Shape;213;p35">
            <a:extLst>
              <a:ext uri="{FF2B5EF4-FFF2-40B4-BE49-F238E27FC236}">
                <a16:creationId xmlns:a16="http://schemas.microsoft.com/office/drawing/2014/main" id="{4E03FA81-8CD0-4D50-BC2C-42DEFA7FC3F6}"/>
              </a:ext>
            </a:extLst>
          </p:cNvPr>
          <p:cNvSpPr txBox="1">
            <a:spLocks/>
          </p:cNvSpPr>
          <p:nvPr/>
        </p:nvSpPr>
        <p:spPr>
          <a:xfrm>
            <a:off x="457200" y="115610"/>
            <a:ext cx="8143461"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ltLang="zh-TW" sz="3000" dirty="0">
                <a:solidFill>
                  <a:srgbClr val="10253F"/>
                </a:solidFill>
                <a:latin typeface="+mj-lt"/>
                <a:ea typeface="微軟正黑體" panose="020B0604030504040204" pitchFamily="34" charset="-120"/>
              </a:rPr>
              <a:t>Retail chain business CMS solution</a:t>
            </a:r>
          </a:p>
          <a:p>
            <a:pPr algn="ctr"/>
            <a:r>
              <a:rPr lang="en-US" altLang="zh-TW" sz="1500" dirty="0">
                <a:solidFill>
                  <a:srgbClr val="10253F"/>
                </a:solidFill>
                <a:latin typeface="+mj-lt"/>
                <a:ea typeface="微軟正黑體" panose="020B0604030504040204" pitchFamily="34" charset="-120"/>
              </a:rPr>
              <a:t>How does QNAP build and manage multi-point? </a:t>
            </a:r>
          </a:p>
        </p:txBody>
      </p:sp>
      <p:grpSp>
        <p:nvGrpSpPr>
          <p:cNvPr id="25" name="群組 24">
            <a:extLst>
              <a:ext uri="{FF2B5EF4-FFF2-40B4-BE49-F238E27FC236}">
                <a16:creationId xmlns:a16="http://schemas.microsoft.com/office/drawing/2014/main" id="{8AD69C2E-F2F6-4265-A99C-AAF856D816B6}"/>
              </a:ext>
            </a:extLst>
          </p:cNvPr>
          <p:cNvGrpSpPr/>
          <p:nvPr/>
        </p:nvGrpSpPr>
        <p:grpSpPr>
          <a:xfrm>
            <a:off x="6102778" y="2855445"/>
            <a:ext cx="3050597" cy="1884336"/>
            <a:chOff x="6129216" y="2675178"/>
            <a:chExt cx="2899047" cy="1790725"/>
          </a:xfrm>
        </p:grpSpPr>
        <p:pic>
          <p:nvPicPr>
            <p:cNvPr id="26" name="圖片 25">
              <a:extLst>
                <a:ext uri="{FF2B5EF4-FFF2-40B4-BE49-F238E27FC236}">
                  <a16:creationId xmlns:a16="http://schemas.microsoft.com/office/drawing/2014/main" id="{1ACBB03C-DB71-4198-8CEB-A76D65F9C4A5}"/>
                </a:ext>
              </a:extLst>
            </p:cNvPr>
            <p:cNvPicPr>
              <a:picLocks noChangeAspect="1"/>
            </p:cNvPicPr>
            <p:nvPr/>
          </p:nvPicPr>
          <p:blipFill rotWithShape="1">
            <a:blip r:embed="rId4"/>
            <a:srcRect b="24301"/>
            <a:stretch/>
          </p:blipFill>
          <p:spPr>
            <a:xfrm>
              <a:off x="6129216" y="2675178"/>
              <a:ext cx="2899047" cy="1790725"/>
            </a:xfrm>
            <a:prstGeom prst="rect">
              <a:avLst/>
            </a:prstGeom>
          </p:spPr>
        </p:pic>
        <p:sp>
          <p:nvSpPr>
            <p:cNvPr id="34" name="橢圓 33">
              <a:extLst>
                <a:ext uri="{FF2B5EF4-FFF2-40B4-BE49-F238E27FC236}">
                  <a16:creationId xmlns:a16="http://schemas.microsoft.com/office/drawing/2014/main" id="{D39F7553-6275-421F-9BE0-6DDC5F5169CA}"/>
                </a:ext>
              </a:extLst>
            </p:cNvPr>
            <p:cNvSpPr/>
            <p:nvPr/>
          </p:nvSpPr>
          <p:spPr>
            <a:xfrm>
              <a:off x="7173961" y="2971043"/>
              <a:ext cx="159111" cy="1591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bg1"/>
                  </a:solidFill>
                </a:rPr>
                <a:t>1</a:t>
              </a:r>
              <a:endParaRPr lang="zh-TW" altLang="en-US" sz="1200" b="1" dirty="0">
                <a:solidFill>
                  <a:schemeClr val="bg1"/>
                </a:solidFill>
              </a:endParaRPr>
            </a:p>
          </p:txBody>
        </p:sp>
        <p:sp>
          <p:nvSpPr>
            <p:cNvPr id="35" name="橢圓 34">
              <a:extLst>
                <a:ext uri="{FF2B5EF4-FFF2-40B4-BE49-F238E27FC236}">
                  <a16:creationId xmlns:a16="http://schemas.microsoft.com/office/drawing/2014/main" id="{8CA8CDA1-5A6B-4016-A4D9-313F856011FB}"/>
                </a:ext>
              </a:extLst>
            </p:cNvPr>
            <p:cNvSpPr/>
            <p:nvPr/>
          </p:nvSpPr>
          <p:spPr>
            <a:xfrm>
              <a:off x="7014850" y="3399308"/>
              <a:ext cx="159111" cy="1591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bg1"/>
                  </a:solidFill>
                </a:rPr>
                <a:t>2</a:t>
              </a:r>
              <a:endParaRPr lang="zh-TW" altLang="en-US" sz="1200" b="1" dirty="0">
                <a:solidFill>
                  <a:schemeClr val="bg1"/>
                </a:solidFill>
              </a:endParaRPr>
            </a:p>
          </p:txBody>
        </p:sp>
        <p:sp>
          <p:nvSpPr>
            <p:cNvPr id="36" name="橢圓 35">
              <a:extLst>
                <a:ext uri="{FF2B5EF4-FFF2-40B4-BE49-F238E27FC236}">
                  <a16:creationId xmlns:a16="http://schemas.microsoft.com/office/drawing/2014/main" id="{924CDD57-5636-4268-95AD-B3FFDBB06065}"/>
                </a:ext>
              </a:extLst>
            </p:cNvPr>
            <p:cNvSpPr/>
            <p:nvPr/>
          </p:nvSpPr>
          <p:spPr>
            <a:xfrm>
              <a:off x="8211923" y="2986233"/>
              <a:ext cx="159111" cy="1591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bg1"/>
                  </a:solidFill>
                </a:rPr>
                <a:t>3</a:t>
              </a:r>
              <a:endParaRPr lang="zh-TW" altLang="en-US" sz="1200" b="1" dirty="0">
                <a:solidFill>
                  <a:schemeClr val="bg1"/>
                </a:solidFill>
              </a:endParaRPr>
            </a:p>
          </p:txBody>
        </p:sp>
        <p:sp>
          <p:nvSpPr>
            <p:cNvPr id="37" name="橢圓 36">
              <a:extLst>
                <a:ext uri="{FF2B5EF4-FFF2-40B4-BE49-F238E27FC236}">
                  <a16:creationId xmlns:a16="http://schemas.microsoft.com/office/drawing/2014/main" id="{BBD3666D-6AE4-4B80-B680-6A33C5C5C76F}"/>
                </a:ext>
              </a:extLst>
            </p:cNvPr>
            <p:cNvSpPr/>
            <p:nvPr/>
          </p:nvSpPr>
          <p:spPr>
            <a:xfrm>
              <a:off x="8547568" y="3271920"/>
              <a:ext cx="159111" cy="1591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bg1"/>
                  </a:solidFill>
                </a:rPr>
                <a:t>4</a:t>
              </a:r>
              <a:endParaRPr lang="zh-TW" altLang="en-US" sz="1200" b="1" dirty="0">
                <a:solidFill>
                  <a:schemeClr val="bg1"/>
                </a:solidFill>
              </a:endParaRPr>
            </a:p>
          </p:txBody>
        </p:sp>
        <p:sp>
          <p:nvSpPr>
            <p:cNvPr id="38" name="橢圓 37">
              <a:extLst>
                <a:ext uri="{FF2B5EF4-FFF2-40B4-BE49-F238E27FC236}">
                  <a16:creationId xmlns:a16="http://schemas.microsoft.com/office/drawing/2014/main" id="{6229CBB7-6D52-46AE-9255-500C9F6F783A}"/>
                </a:ext>
              </a:extLst>
            </p:cNvPr>
            <p:cNvSpPr/>
            <p:nvPr/>
          </p:nvSpPr>
          <p:spPr>
            <a:xfrm>
              <a:off x="7482057" y="3544760"/>
              <a:ext cx="159111" cy="1591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bg1"/>
                  </a:solidFill>
                </a:rPr>
                <a:t>5</a:t>
              </a:r>
              <a:endParaRPr lang="zh-TW" altLang="en-US" sz="1200" b="1" dirty="0">
                <a:solidFill>
                  <a:schemeClr val="bg1"/>
                </a:solidFill>
              </a:endParaRPr>
            </a:p>
          </p:txBody>
        </p:sp>
        <p:sp>
          <p:nvSpPr>
            <p:cNvPr id="39" name="橢圓 38">
              <a:extLst>
                <a:ext uri="{FF2B5EF4-FFF2-40B4-BE49-F238E27FC236}">
                  <a16:creationId xmlns:a16="http://schemas.microsoft.com/office/drawing/2014/main" id="{721EB051-151E-424A-A0BD-E60E998A63D3}"/>
                </a:ext>
              </a:extLst>
            </p:cNvPr>
            <p:cNvSpPr/>
            <p:nvPr/>
          </p:nvSpPr>
          <p:spPr>
            <a:xfrm>
              <a:off x="8188010" y="3566987"/>
              <a:ext cx="159111" cy="1591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bg1"/>
                  </a:solidFill>
                </a:rPr>
                <a:t>6</a:t>
              </a:r>
              <a:endParaRPr lang="zh-TW" altLang="en-US" sz="1200" b="1" dirty="0">
                <a:solidFill>
                  <a:schemeClr val="bg1"/>
                </a:solidFill>
              </a:endParaRPr>
            </a:p>
          </p:txBody>
        </p:sp>
        <p:sp>
          <p:nvSpPr>
            <p:cNvPr id="40" name="橢圓 39">
              <a:extLst>
                <a:ext uri="{FF2B5EF4-FFF2-40B4-BE49-F238E27FC236}">
                  <a16:creationId xmlns:a16="http://schemas.microsoft.com/office/drawing/2014/main" id="{69C59057-F1B4-44AC-AB60-8EA8F5CF9D54}"/>
                </a:ext>
              </a:extLst>
            </p:cNvPr>
            <p:cNvSpPr/>
            <p:nvPr/>
          </p:nvSpPr>
          <p:spPr>
            <a:xfrm>
              <a:off x="7873675" y="3715281"/>
              <a:ext cx="159111" cy="1591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bg1"/>
                  </a:solidFill>
                </a:rPr>
                <a:t>7</a:t>
              </a:r>
              <a:endParaRPr lang="zh-TW" altLang="en-US" sz="1200" b="1" dirty="0">
                <a:solidFill>
                  <a:schemeClr val="bg1"/>
                </a:solidFill>
              </a:endParaRPr>
            </a:p>
          </p:txBody>
        </p:sp>
        <p:sp>
          <p:nvSpPr>
            <p:cNvPr id="41" name="橢圓 40">
              <a:extLst>
                <a:ext uri="{FF2B5EF4-FFF2-40B4-BE49-F238E27FC236}">
                  <a16:creationId xmlns:a16="http://schemas.microsoft.com/office/drawing/2014/main" id="{6E0BCEFB-6D1F-47CD-A2FB-980F1978E29C}"/>
                </a:ext>
              </a:extLst>
            </p:cNvPr>
            <p:cNvSpPr/>
            <p:nvPr/>
          </p:nvSpPr>
          <p:spPr>
            <a:xfrm>
              <a:off x="8171125" y="3914881"/>
              <a:ext cx="159111" cy="1591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bg1"/>
                  </a:solidFill>
                </a:rPr>
                <a:t>8</a:t>
              </a:r>
              <a:endParaRPr lang="zh-TW" altLang="en-US" sz="1200" b="1" dirty="0">
                <a:solidFill>
                  <a:schemeClr val="bg1"/>
                </a:solidFill>
              </a:endParaRPr>
            </a:p>
          </p:txBody>
        </p:sp>
      </p:grpSp>
    </p:spTree>
    <p:extLst>
      <p:ext uri="{BB962C8B-B14F-4D97-AF65-F5344CB8AC3E}">
        <p14:creationId xmlns:p14="http://schemas.microsoft.com/office/powerpoint/2010/main" val="778643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3"/>
          <p:cNvSpPr txBox="1"/>
          <p:nvPr/>
        </p:nvSpPr>
        <p:spPr>
          <a:xfrm>
            <a:off x="-4608" y="1147069"/>
            <a:ext cx="8411189" cy="539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2"/>
              </a:buClr>
              <a:buSzPts val="1800"/>
              <a:buFont typeface="Arial"/>
              <a:buNone/>
            </a:pPr>
            <a:r>
              <a:rPr lang="en-US" altLang="zh-TW" sz="2500" b="1" dirty="0">
                <a:solidFill>
                  <a:srgbClr val="FFFFFF"/>
                </a:solidFill>
                <a:latin typeface="+mj-lt"/>
                <a:ea typeface="微軟正黑體" panose="020B0604030504040204" pitchFamily="34" charset="-120"/>
              </a:rPr>
              <a:t>Fisheye</a:t>
            </a:r>
            <a:r>
              <a:rPr lang="zh-TW" altLang="en-US" sz="2500" b="1" dirty="0">
                <a:solidFill>
                  <a:srgbClr val="FFFFFF"/>
                </a:solidFill>
                <a:latin typeface="+mj-lt"/>
                <a:ea typeface="微軟正黑體" panose="020B0604030504040204" pitchFamily="34" charset="-120"/>
              </a:rPr>
              <a:t> </a:t>
            </a:r>
            <a:r>
              <a:rPr lang="en-US" altLang="zh-TW" sz="2500" b="1" dirty="0">
                <a:solidFill>
                  <a:srgbClr val="FFFFFF"/>
                </a:solidFill>
                <a:latin typeface="+mj-lt"/>
                <a:ea typeface="微軟正黑體" panose="020B0604030504040204" pitchFamily="34" charset="-120"/>
              </a:rPr>
              <a:t>de-warp</a:t>
            </a:r>
            <a:r>
              <a:rPr lang="zh-TW" altLang="en-US" sz="2500" b="1" dirty="0">
                <a:solidFill>
                  <a:srgbClr val="FFFFFF"/>
                </a:solidFill>
                <a:latin typeface="+mj-lt"/>
                <a:ea typeface="微軟正黑體" panose="020B0604030504040204" pitchFamily="34" charset="-120"/>
              </a:rPr>
              <a:t> </a:t>
            </a:r>
            <a:r>
              <a:rPr lang="en-US" altLang="zh-TW" sz="2500" b="1" dirty="0">
                <a:solidFill>
                  <a:srgbClr val="FFFFFF"/>
                </a:solidFill>
                <a:latin typeface="+mj-lt"/>
                <a:ea typeface="微軟正黑體" panose="020B0604030504040204" pitchFamily="34" charset="-120"/>
              </a:rPr>
              <a:t>technology</a:t>
            </a:r>
            <a:endParaRPr sz="2500" b="1" i="0" u="none" strike="noStrike" cap="none" dirty="0">
              <a:solidFill>
                <a:schemeClr val="lt1"/>
              </a:solidFill>
              <a:latin typeface="+mj-lt"/>
              <a:ea typeface="微軟正黑體" panose="020B0604030504040204" pitchFamily="34" charset="-120"/>
              <a:sym typeface="Arial"/>
            </a:endParaRPr>
          </a:p>
        </p:txBody>
      </p:sp>
      <p:pic>
        <p:nvPicPr>
          <p:cNvPr id="322" name="Google Shape;322;p43"/>
          <p:cNvPicPr preferRelativeResize="0"/>
          <p:nvPr/>
        </p:nvPicPr>
        <p:blipFill rotWithShape="1">
          <a:blip r:embed="rId3">
            <a:alphaModFix/>
          </a:blip>
          <a:srcRect/>
          <a:stretch/>
        </p:blipFill>
        <p:spPr>
          <a:xfrm>
            <a:off x="4926993" y="1770422"/>
            <a:ext cx="4293698" cy="2648195"/>
          </a:xfrm>
          <a:prstGeom prst="rect">
            <a:avLst/>
          </a:prstGeom>
          <a:noFill/>
          <a:ln>
            <a:noFill/>
          </a:ln>
        </p:spPr>
      </p:pic>
      <p:sp>
        <p:nvSpPr>
          <p:cNvPr id="323" name="Google Shape;323;p43"/>
          <p:cNvSpPr txBox="1">
            <a:spLocks noGrp="1"/>
          </p:cNvSpPr>
          <p:nvPr>
            <p:ph type="body" idx="1"/>
          </p:nvPr>
        </p:nvSpPr>
        <p:spPr>
          <a:xfrm>
            <a:off x="5061170" y="2010895"/>
            <a:ext cx="3799620" cy="1991435"/>
          </a:xfrm>
          <a:prstGeom prst="rect">
            <a:avLst/>
          </a:prstGeom>
          <a:noFill/>
          <a:ln>
            <a:noFill/>
          </a:ln>
        </p:spPr>
        <p:txBody>
          <a:bodyPr spcFirstLastPara="1" wrap="square" lIns="91425" tIns="91425" rIns="91425" bIns="91425" anchor="t" anchorCtr="0">
            <a:noAutofit/>
          </a:bodyPr>
          <a:lstStyle/>
          <a:p>
            <a:pPr marL="228600" indent="0" algn="l"/>
            <a:r>
              <a:rPr lang="en-US" altLang="zh-TW" sz="1300" b="1" dirty="0">
                <a:solidFill>
                  <a:schemeClr val="bg1"/>
                </a:solidFill>
                <a:latin typeface="+mj-lt"/>
              </a:rPr>
              <a:t>In a retail store with a limited budget, you only need one fisheye and it can cover the most area. QVR Pro not only supports fisheye camera models but also enables users to view standard fisheye camera recordings in proportional ratios and sizes without affecting original recordings. </a:t>
            </a:r>
          </a:p>
          <a:p>
            <a:pPr marL="228600" indent="0" algn="l"/>
            <a:br>
              <a:rPr lang="en-US" altLang="zh-TW" sz="1600" dirty="0">
                <a:latin typeface="+mj-lt"/>
              </a:rPr>
            </a:br>
            <a:endParaRPr sz="1500" b="0" i="0" u="none" strike="noStrike" cap="none" dirty="0">
              <a:solidFill>
                <a:srgbClr val="FFC000"/>
              </a:solidFill>
              <a:latin typeface="+mj-lt"/>
              <a:ea typeface="微軟正黑體" panose="020B0604030504040204" pitchFamily="34" charset="-120"/>
              <a:sym typeface="Arial"/>
            </a:endParaRPr>
          </a:p>
        </p:txBody>
      </p:sp>
      <p:sp>
        <p:nvSpPr>
          <p:cNvPr id="13" name="Google Shape;213;p35">
            <a:extLst>
              <a:ext uri="{FF2B5EF4-FFF2-40B4-BE49-F238E27FC236}">
                <a16:creationId xmlns:a16="http://schemas.microsoft.com/office/drawing/2014/main" id="{E0A02FA9-7EB7-44FA-B2F1-56FB26EA35B6}"/>
              </a:ext>
            </a:extLst>
          </p:cNvPr>
          <p:cNvSpPr txBox="1">
            <a:spLocks/>
          </p:cNvSpPr>
          <p:nvPr/>
        </p:nvSpPr>
        <p:spPr>
          <a:xfrm>
            <a:off x="457200" y="109711"/>
            <a:ext cx="8143461"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ltLang="zh-TW" sz="3000" dirty="0">
                <a:solidFill>
                  <a:srgbClr val="FFFFFF"/>
                </a:solidFill>
                <a:latin typeface="+mj-lt"/>
                <a:ea typeface="微軟正黑體" panose="020B0604030504040204" pitchFamily="34" charset="-120"/>
              </a:rPr>
              <a:t>Retail chain business CMS solution</a:t>
            </a:r>
          </a:p>
          <a:p>
            <a:pPr algn="ctr"/>
            <a:r>
              <a:rPr lang="en-US" altLang="zh-TW" sz="1500" dirty="0">
                <a:solidFill>
                  <a:srgbClr val="FFFFFF"/>
                </a:solidFill>
                <a:latin typeface="+mj-lt"/>
                <a:ea typeface="微軟正黑體" panose="020B0604030504040204" pitchFamily="34" charset="-120"/>
              </a:rPr>
              <a:t>Does QNAP have other convenient features</a:t>
            </a:r>
            <a:r>
              <a:rPr lang="zh-TW" altLang="en-US" sz="1500" dirty="0">
                <a:solidFill>
                  <a:srgbClr val="FFFFFF"/>
                </a:solidFill>
                <a:latin typeface="+mj-lt"/>
                <a:ea typeface="微軟正黑體" panose="020B0604030504040204" pitchFamily="34" charset="-120"/>
              </a:rPr>
              <a:t>？</a:t>
            </a:r>
            <a:endParaRPr lang="en-US" altLang="zh-TW" sz="1500" dirty="0">
              <a:solidFill>
                <a:srgbClr val="FFFFFF"/>
              </a:solidFill>
              <a:latin typeface="+mj-lt"/>
              <a:ea typeface="微軟正黑體" panose="020B0604030504040204" pitchFamily="34" charset="-120"/>
            </a:endParaRPr>
          </a:p>
        </p:txBody>
      </p:sp>
      <p:grpSp>
        <p:nvGrpSpPr>
          <p:cNvPr id="15" name="群組 14">
            <a:extLst>
              <a:ext uri="{FF2B5EF4-FFF2-40B4-BE49-F238E27FC236}">
                <a16:creationId xmlns:a16="http://schemas.microsoft.com/office/drawing/2014/main" id="{31737C2A-1D48-453F-9C36-3AD0BEE19EA2}"/>
              </a:ext>
            </a:extLst>
          </p:cNvPr>
          <p:cNvGrpSpPr/>
          <p:nvPr/>
        </p:nvGrpSpPr>
        <p:grpSpPr>
          <a:xfrm>
            <a:off x="249189" y="1866427"/>
            <a:ext cx="4677804" cy="2751610"/>
            <a:chOff x="296383" y="1866427"/>
            <a:chExt cx="4677804" cy="2751610"/>
          </a:xfrm>
        </p:grpSpPr>
        <p:grpSp>
          <p:nvGrpSpPr>
            <p:cNvPr id="16" name="Google Shape;324;p43">
              <a:extLst>
                <a:ext uri="{FF2B5EF4-FFF2-40B4-BE49-F238E27FC236}">
                  <a16:creationId xmlns:a16="http://schemas.microsoft.com/office/drawing/2014/main" id="{3497F5E7-EC38-4C36-901C-4AF3D9EFFCD0}"/>
                </a:ext>
              </a:extLst>
            </p:cNvPr>
            <p:cNvGrpSpPr/>
            <p:nvPr/>
          </p:nvGrpSpPr>
          <p:grpSpPr>
            <a:xfrm>
              <a:off x="296383" y="1866427"/>
              <a:ext cx="4677804" cy="2751610"/>
              <a:chOff x="141071" y="2144745"/>
              <a:chExt cx="4931981" cy="2901123"/>
            </a:xfrm>
          </p:grpSpPr>
          <p:pic>
            <p:nvPicPr>
              <p:cNvPr id="19" name="Google Shape;325;p43">
                <a:extLst>
                  <a:ext uri="{FF2B5EF4-FFF2-40B4-BE49-F238E27FC236}">
                    <a16:creationId xmlns:a16="http://schemas.microsoft.com/office/drawing/2014/main" id="{ED9A8360-EEF8-44BF-B4F1-ECE5AFE9554B}"/>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1071" y="2144745"/>
                <a:ext cx="4931981" cy="2901123"/>
              </a:xfrm>
              <a:prstGeom prst="rect">
                <a:avLst/>
              </a:prstGeom>
              <a:ln>
                <a:noFill/>
              </a:ln>
              <a:effectLst>
                <a:outerShdw blurRad="292100" dist="139700" dir="2700000" algn="tl" rotWithShape="0">
                  <a:srgbClr val="333333">
                    <a:alpha val="65000"/>
                  </a:srgbClr>
                </a:outerShdw>
              </a:effectLst>
            </p:spPr>
          </p:pic>
          <p:pic>
            <p:nvPicPr>
              <p:cNvPr id="20" name="Google Shape;326;p43">
                <a:extLst>
                  <a:ext uri="{FF2B5EF4-FFF2-40B4-BE49-F238E27FC236}">
                    <a16:creationId xmlns:a16="http://schemas.microsoft.com/office/drawing/2014/main" id="{E87BEC04-F830-43CB-8EA9-0F6A4CD75CBE}"/>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16293" y="2641463"/>
                <a:ext cx="1930658" cy="1615661"/>
              </a:xfrm>
              <a:prstGeom prst="rect">
                <a:avLst/>
              </a:prstGeom>
              <a:ln>
                <a:noFill/>
              </a:ln>
              <a:effectLst>
                <a:outerShdw blurRad="292100" dist="139700" dir="2700000" algn="tl" rotWithShape="0">
                  <a:srgbClr val="333333">
                    <a:alpha val="65000"/>
                  </a:srgbClr>
                </a:outerShdw>
              </a:effectLst>
            </p:spPr>
          </p:pic>
          <p:pic>
            <p:nvPicPr>
              <p:cNvPr id="21" name="Google Shape;327;p43">
                <a:extLst>
                  <a:ext uri="{FF2B5EF4-FFF2-40B4-BE49-F238E27FC236}">
                    <a16:creationId xmlns:a16="http://schemas.microsoft.com/office/drawing/2014/main" id="{9F22FAB9-9AE0-43EB-BB27-3172774FB6D1}"/>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932444" y="2652483"/>
                <a:ext cx="1939131" cy="1600669"/>
              </a:xfrm>
              <a:prstGeom prst="rect">
                <a:avLst/>
              </a:prstGeom>
              <a:ln>
                <a:noFill/>
              </a:ln>
              <a:effectLst>
                <a:outerShdw blurRad="292100" dist="139700" dir="2700000" algn="tl" rotWithShape="0">
                  <a:srgbClr val="333333">
                    <a:alpha val="65000"/>
                  </a:srgbClr>
                </a:outerShdw>
              </a:effectLst>
            </p:spPr>
          </p:pic>
        </p:grpSp>
        <p:pic>
          <p:nvPicPr>
            <p:cNvPr id="17" name="圖片 16" descr="一張含有 建築物, 室內, 商場, 景色 的圖片&#10;&#10;描述是以非常高的可信度產生">
              <a:extLst>
                <a:ext uri="{FF2B5EF4-FFF2-40B4-BE49-F238E27FC236}">
                  <a16:creationId xmlns:a16="http://schemas.microsoft.com/office/drawing/2014/main" id="{5B6F8BE3-9860-4F95-892B-EEE25776768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943898" y="2337546"/>
              <a:ext cx="1951834" cy="1528629"/>
            </a:xfrm>
            <a:prstGeom prst="rect">
              <a:avLst/>
            </a:prstGeom>
          </p:spPr>
        </p:pic>
        <p:pic>
          <p:nvPicPr>
            <p:cNvPr id="18" name="圖片 17" descr="一張含有 室內 的圖片&#10;&#10;描述是以高可信度產生">
              <a:extLst>
                <a:ext uri="{FF2B5EF4-FFF2-40B4-BE49-F238E27FC236}">
                  <a16:creationId xmlns:a16="http://schemas.microsoft.com/office/drawing/2014/main" id="{5FCFEDE6-CFDF-4B12-9511-A2045E7C5AA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1653" y="2344014"/>
              <a:ext cx="1831159" cy="1522379"/>
            </a:xfrm>
            <a:prstGeom prst="rect">
              <a:avLst/>
            </a:prstGeom>
          </p:spPr>
        </p:pic>
      </p:grpSp>
      <p:pic>
        <p:nvPicPr>
          <p:cNvPr id="14" name="圖片 13" descr="一張含有 坐, 黑色, 室內, 電子用品 的圖片&#10;&#10;描述是以非常高的可信度產生">
            <a:extLst>
              <a:ext uri="{FF2B5EF4-FFF2-40B4-BE49-F238E27FC236}">
                <a16:creationId xmlns:a16="http://schemas.microsoft.com/office/drawing/2014/main" id="{58BA840F-3129-4186-B1CE-F2A44FEDF27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7061" y="3676341"/>
            <a:ext cx="1588193" cy="11716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9726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2" name="Google Shape;336;p44">
            <a:extLst>
              <a:ext uri="{FF2B5EF4-FFF2-40B4-BE49-F238E27FC236}">
                <a16:creationId xmlns:a16="http://schemas.microsoft.com/office/drawing/2014/main" id="{03797332-16C9-419D-9906-CE6253487537}"/>
              </a:ext>
            </a:extLst>
          </p:cNvPr>
          <p:cNvPicPr preferRelativeResize="0"/>
          <p:nvPr/>
        </p:nvPicPr>
        <p:blipFill>
          <a:blip r:embed="rId3"/>
          <a:stretch>
            <a:fillRect/>
          </a:stretch>
        </p:blipFill>
        <p:spPr>
          <a:xfrm>
            <a:off x="294167" y="1820616"/>
            <a:ext cx="4800895" cy="2599232"/>
          </a:xfrm>
          <a:prstGeom prst="rect">
            <a:avLst/>
          </a:prstGeom>
          <a:ln>
            <a:noFill/>
          </a:ln>
          <a:effectLst>
            <a:outerShdw blurRad="292100" dist="139700" dir="2700000" algn="tl" rotWithShape="0">
              <a:srgbClr val="333333">
                <a:alpha val="65000"/>
              </a:srgbClr>
            </a:outerShdw>
          </a:effectLst>
        </p:spPr>
      </p:pic>
      <p:sp>
        <p:nvSpPr>
          <p:cNvPr id="333" name="Google Shape;333;p44"/>
          <p:cNvSpPr txBox="1"/>
          <p:nvPr/>
        </p:nvSpPr>
        <p:spPr>
          <a:xfrm>
            <a:off x="2239331" y="1114758"/>
            <a:ext cx="4462336" cy="539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2"/>
              </a:buClr>
              <a:buSzPts val="1800"/>
              <a:buFont typeface="Arial"/>
              <a:buNone/>
            </a:pPr>
            <a:r>
              <a:rPr lang="en-US" altLang="zh-TW" sz="2500" b="1" dirty="0">
                <a:solidFill>
                  <a:srgbClr val="FFFFFF"/>
                </a:solidFill>
                <a:latin typeface="+mj-lt"/>
                <a:ea typeface="微軟正黑體" panose="020B0604030504040204" pitchFamily="34" charset="-120"/>
              </a:rPr>
              <a:t>Monitor</a:t>
            </a:r>
            <a:r>
              <a:rPr lang="zh-TW" altLang="en-US" sz="2500" b="1" dirty="0">
                <a:solidFill>
                  <a:srgbClr val="FFFFFF"/>
                </a:solidFill>
                <a:latin typeface="+mj-lt"/>
                <a:ea typeface="微軟正黑體" panose="020B0604030504040204" pitchFamily="34" charset="-120"/>
              </a:rPr>
              <a:t> </a:t>
            </a:r>
            <a:r>
              <a:rPr lang="en-US" altLang="zh-TW" sz="2500" b="1" dirty="0">
                <a:solidFill>
                  <a:srgbClr val="FFFFFF"/>
                </a:solidFill>
                <a:latin typeface="+mj-lt"/>
                <a:ea typeface="微軟正黑體" panose="020B0604030504040204" pitchFamily="34" charset="-120"/>
              </a:rPr>
              <a:t>at</a:t>
            </a:r>
            <a:r>
              <a:rPr lang="zh-TW" altLang="en-US" sz="2500" b="1" dirty="0">
                <a:solidFill>
                  <a:srgbClr val="FFFFFF"/>
                </a:solidFill>
                <a:latin typeface="+mj-lt"/>
                <a:ea typeface="微軟正黑體" panose="020B0604030504040204" pitchFamily="34" charset="-120"/>
              </a:rPr>
              <a:t> </a:t>
            </a:r>
            <a:r>
              <a:rPr lang="en-US" altLang="zh-TW" sz="2500" b="1" dirty="0">
                <a:solidFill>
                  <a:srgbClr val="FFFFFF"/>
                </a:solidFill>
                <a:latin typeface="+mj-lt"/>
                <a:ea typeface="微軟正黑體" panose="020B0604030504040204" pitchFamily="34" charset="-120"/>
              </a:rPr>
              <a:t>the</a:t>
            </a:r>
            <a:r>
              <a:rPr lang="zh-TW" altLang="en-US" sz="2500" b="1" dirty="0">
                <a:solidFill>
                  <a:srgbClr val="FFFFFF"/>
                </a:solidFill>
                <a:latin typeface="+mj-lt"/>
                <a:ea typeface="微軟正黑體" panose="020B0604030504040204" pitchFamily="34" charset="-120"/>
              </a:rPr>
              <a:t> </a:t>
            </a:r>
            <a:r>
              <a:rPr lang="en-US" altLang="zh-TW" sz="2500" b="1" dirty="0">
                <a:solidFill>
                  <a:srgbClr val="FFFFFF"/>
                </a:solidFill>
                <a:latin typeface="+mj-lt"/>
                <a:ea typeface="微軟正黑體" panose="020B0604030504040204" pitchFamily="34" charset="-120"/>
              </a:rPr>
              <a:t>same</a:t>
            </a:r>
            <a:r>
              <a:rPr lang="zh-TW" altLang="en-US" sz="2500" b="1" dirty="0">
                <a:solidFill>
                  <a:srgbClr val="FFFFFF"/>
                </a:solidFill>
                <a:latin typeface="+mj-lt"/>
                <a:ea typeface="微軟正黑體" panose="020B0604030504040204" pitchFamily="34" charset="-120"/>
              </a:rPr>
              <a:t> </a:t>
            </a:r>
            <a:r>
              <a:rPr lang="en-US" altLang="zh-TW" sz="2500" b="1" dirty="0">
                <a:solidFill>
                  <a:srgbClr val="FFFFFF"/>
                </a:solidFill>
                <a:latin typeface="+mj-lt"/>
                <a:ea typeface="微軟正黑體" panose="020B0604030504040204" pitchFamily="34" charset="-120"/>
              </a:rPr>
              <a:t>time</a:t>
            </a:r>
            <a:endParaRPr sz="2500" b="1" i="0" u="none" strike="noStrike" cap="none" dirty="0">
              <a:solidFill>
                <a:schemeClr val="lt1"/>
              </a:solidFill>
              <a:latin typeface="+mj-lt"/>
              <a:ea typeface="微軟正黑體" panose="020B0604030504040204" pitchFamily="34" charset="-120"/>
              <a:sym typeface="Arial"/>
            </a:endParaRPr>
          </a:p>
        </p:txBody>
      </p:sp>
      <p:pic>
        <p:nvPicPr>
          <p:cNvPr id="334" name="Google Shape;334;p44"/>
          <p:cNvPicPr preferRelativeResize="0"/>
          <p:nvPr/>
        </p:nvPicPr>
        <p:blipFill rotWithShape="1">
          <a:blip r:embed="rId4">
            <a:alphaModFix/>
          </a:blip>
          <a:srcRect/>
          <a:stretch/>
        </p:blipFill>
        <p:spPr>
          <a:xfrm>
            <a:off x="5260287" y="1688676"/>
            <a:ext cx="3846268" cy="3049721"/>
          </a:xfrm>
          <a:prstGeom prst="rect">
            <a:avLst/>
          </a:prstGeom>
          <a:noFill/>
          <a:ln>
            <a:noFill/>
          </a:ln>
        </p:spPr>
      </p:pic>
      <p:sp>
        <p:nvSpPr>
          <p:cNvPr id="335" name="Google Shape;335;p44"/>
          <p:cNvSpPr txBox="1">
            <a:spLocks noGrp="1"/>
          </p:cNvSpPr>
          <p:nvPr>
            <p:ph type="body" idx="1"/>
          </p:nvPr>
        </p:nvSpPr>
        <p:spPr>
          <a:xfrm>
            <a:off x="5629964" y="1963095"/>
            <a:ext cx="3189683" cy="1914000"/>
          </a:xfrm>
          <a:prstGeom prst="rect">
            <a:avLst/>
          </a:prstGeom>
          <a:noFill/>
          <a:ln>
            <a:noFill/>
          </a:ln>
        </p:spPr>
        <p:txBody>
          <a:bodyPr spcFirstLastPara="1" wrap="square" lIns="91425" tIns="91425" rIns="91425" bIns="91425" anchor="t" anchorCtr="0">
            <a:noAutofit/>
          </a:bodyPr>
          <a:lstStyle/>
          <a:p>
            <a:pPr marL="0" lvl="0" indent="0" algn="l">
              <a:lnSpc>
                <a:spcPct val="115000"/>
              </a:lnSpc>
              <a:spcBef>
                <a:spcPts val="0"/>
              </a:spcBef>
              <a:buClr>
                <a:schemeClr val="dk2"/>
              </a:buClr>
              <a:buSzPts val="1800"/>
            </a:pPr>
            <a:r>
              <a:rPr lang="en-US" altLang="zh-TW" sz="1500" b="1" dirty="0">
                <a:solidFill>
                  <a:schemeClr val="bg1"/>
                </a:solidFill>
                <a:latin typeface="+mj-lt"/>
              </a:rPr>
              <a:t>Monitor the live feed or check the recordings playback ? You do not need to choose one. QVR Pro Client can monitor them at the same time in a single view.</a:t>
            </a:r>
            <a:endParaRPr sz="1500" b="1" i="0" u="none" strike="noStrike" cap="none" dirty="0">
              <a:solidFill>
                <a:schemeClr val="bg1"/>
              </a:solidFill>
              <a:latin typeface="+mj-lt"/>
              <a:ea typeface="微軟正黑體" panose="020B0604030504040204" pitchFamily="34" charset="-120"/>
              <a:sym typeface="Arial"/>
            </a:endParaRPr>
          </a:p>
        </p:txBody>
      </p:sp>
      <p:pic>
        <p:nvPicPr>
          <p:cNvPr id="9" name="Google Shape;222;p27" descr="一張含有 室內, 杯子 的圖片&#10;&#10;描述是以高可信度產生">
            <a:extLst>
              <a:ext uri="{FF2B5EF4-FFF2-40B4-BE49-F238E27FC236}">
                <a16:creationId xmlns:a16="http://schemas.microsoft.com/office/drawing/2014/main" id="{601B5EDF-7EBB-48AB-B16B-ED257532EC3B}"/>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223819" y="3423867"/>
            <a:ext cx="1334788" cy="1605468"/>
          </a:xfrm>
          <a:prstGeom prst="rect">
            <a:avLst/>
          </a:prstGeom>
          <a:noFill/>
          <a:ln>
            <a:noFill/>
          </a:ln>
        </p:spPr>
      </p:pic>
      <p:sp>
        <p:nvSpPr>
          <p:cNvPr id="10" name="矩形 11">
            <a:extLst>
              <a:ext uri="{FF2B5EF4-FFF2-40B4-BE49-F238E27FC236}">
                <a16:creationId xmlns:a16="http://schemas.microsoft.com/office/drawing/2014/main" id="{F5A573B8-F233-433B-B15D-142ED9A76A0F}"/>
              </a:ext>
            </a:extLst>
          </p:cNvPr>
          <p:cNvSpPr/>
          <p:nvPr/>
        </p:nvSpPr>
        <p:spPr>
          <a:xfrm>
            <a:off x="2858628" y="3010681"/>
            <a:ext cx="2484429" cy="116998"/>
          </a:xfrm>
          <a:custGeom>
            <a:avLst/>
            <a:gdLst>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161365 h 564777"/>
              <a:gd name="connsiteX1" fmla="*/ 4626359 w 4989429"/>
              <a:gd name="connsiteY1" fmla="*/ 0 h 564777"/>
              <a:gd name="connsiteX2" fmla="*/ 4989429 w 4989429"/>
              <a:gd name="connsiteY2" fmla="*/ 564777 h 564777"/>
              <a:gd name="connsiteX3" fmla="*/ 0 w 4989429"/>
              <a:gd name="connsiteY3" fmla="*/ 564777 h 564777"/>
              <a:gd name="connsiteX4" fmla="*/ 0 w 4989429"/>
              <a:gd name="connsiteY4" fmla="*/ 161365 h 564777"/>
              <a:gd name="connsiteX0" fmla="*/ 1297641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97641 w 4989429"/>
              <a:gd name="connsiteY4" fmla="*/ 0 h 591670"/>
              <a:gd name="connsiteX0" fmla="*/ 1210235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10235 w 4989429"/>
              <a:gd name="connsiteY4" fmla="*/ 0 h 591670"/>
              <a:gd name="connsiteX0" fmla="*/ 1210235 w 4989429"/>
              <a:gd name="connsiteY0" fmla="*/ 952 h 592622"/>
              <a:gd name="connsiteX1" fmla="*/ 4551296 w 4989429"/>
              <a:gd name="connsiteY1" fmla="*/ 0 h 592622"/>
              <a:gd name="connsiteX2" fmla="*/ 4989429 w 4989429"/>
              <a:gd name="connsiteY2" fmla="*/ 592622 h 592622"/>
              <a:gd name="connsiteX3" fmla="*/ 0 w 4989429"/>
              <a:gd name="connsiteY3" fmla="*/ 592622 h 592622"/>
              <a:gd name="connsiteX4" fmla="*/ 1210235 w 4989429"/>
              <a:gd name="connsiteY4" fmla="*/ 952 h 592622"/>
              <a:gd name="connsiteX0" fmla="*/ 492751 w 4271945"/>
              <a:gd name="connsiteY0" fmla="*/ 952 h 592622"/>
              <a:gd name="connsiteX1" fmla="*/ 3833812 w 4271945"/>
              <a:gd name="connsiteY1" fmla="*/ 0 h 592622"/>
              <a:gd name="connsiteX2" fmla="*/ 4271945 w 4271945"/>
              <a:gd name="connsiteY2" fmla="*/ 592622 h 592622"/>
              <a:gd name="connsiteX3" fmla="*/ 0 w 4271945"/>
              <a:gd name="connsiteY3" fmla="*/ 335002 h 592622"/>
              <a:gd name="connsiteX4" fmla="*/ 492751 w 4271945"/>
              <a:gd name="connsiteY4" fmla="*/ 952 h 592622"/>
              <a:gd name="connsiteX0" fmla="*/ 492751 w 3833812"/>
              <a:gd name="connsiteY0" fmla="*/ 952 h 335002"/>
              <a:gd name="connsiteX1" fmla="*/ 3833812 w 3833812"/>
              <a:gd name="connsiteY1" fmla="*/ 0 h 335002"/>
              <a:gd name="connsiteX2" fmla="*/ 3796611 w 3833812"/>
              <a:gd name="connsiteY2" fmla="*/ 309241 h 335002"/>
              <a:gd name="connsiteX3" fmla="*/ 0 w 3833812"/>
              <a:gd name="connsiteY3" fmla="*/ 335002 h 335002"/>
              <a:gd name="connsiteX4" fmla="*/ 492751 w 3833812"/>
              <a:gd name="connsiteY4" fmla="*/ 952 h 335002"/>
              <a:gd name="connsiteX0" fmla="*/ 510689 w 3851750"/>
              <a:gd name="connsiteY0" fmla="*/ 952 h 412289"/>
              <a:gd name="connsiteX1" fmla="*/ 3851750 w 3851750"/>
              <a:gd name="connsiteY1" fmla="*/ 0 h 412289"/>
              <a:gd name="connsiteX2" fmla="*/ 3814549 w 3851750"/>
              <a:gd name="connsiteY2" fmla="*/ 309241 h 412289"/>
              <a:gd name="connsiteX3" fmla="*/ 0 w 3851750"/>
              <a:gd name="connsiteY3" fmla="*/ 412289 h 412289"/>
              <a:gd name="connsiteX4" fmla="*/ 510689 w 3851750"/>
              <a:gd name="connsiteY4" fmla="*/ 952 h 412289"/>
              <a:gd name="connsiteX0" fmla="*/ 510689 w 4146388"/>
              <a:gd name="connsiteY0" fmla="*/ 952 h 450932"/>
              <a:gd name="connsiteX1" fmla="*/ 3851750 w 4146388"/>
              <a:gd name="connsiteY1" fmla="*/ 0 h 450932"/>
              <a:gd name="connsiteX2" fmla="*/ 4146388 w 4146388"/>
              <a:gd name="connsiteY2" fmla="*/ 450932 h 450932"/>
              <a:gd name="connsiteX3" fmla="*/ 0 w 4146388"/>
              <a:gd name="connsiteY3" fmla="*/ 412289 h 450932"/>
              <a:gd name="connsiteX4" fmla="*/ 510689 w 4146388"/>
              <a:gd name="connsiteY4" fmla="*/ 952 h 450932"/>
              <a:gd name="connsiteX0" fmla="*/ 510689 w 4146388"/>
              <a:gd name="connsiteY0" fmla="*/ 952 h 450932"/>
              <a:gd name="connsiteX1" fmla="*/ 3771032 w 4146388"/>
              <a:gd name="connsiteY1" fmla="*/ 0 h 450932"/>
              <a:gd name="connsiteX2" fmla="*/ 4146388 w 4146388"/>
              <a:gd name="connsiteY2" fmla="*/ 450932 h 450932"/>
              <a:gd name="connsiteX3" fmla="*/ 0 w 4146388"/>
              <a:gd name="connsiteY3" fmla="*/ 412289 h 450932"/>
              <a:gd name="connsiteX4" fmla="*/ 510689 w 4146388"/>
              <a:gd name="connsiteY4" fmla="*/ 952 h 450932"/>
              <a:gd name="connsiteX0" fmla="*/ 268539 w 3904238"/>
              <a:gd name="connsiteY0" fmla="*/ 952 h 450932"/>
              <a:gd name="connsiteX1" fmla="*/ 3528882 w 3904238"/>
              <a:gd name="connsiteY1" fmla="*/ 0 h 450932"/>
              <a:gd name="connsiteX2" fmla="*/ 3904238 w 3904238"/>
              <a:gd name="connsiteY2" fmla="*/ 450932 h 450932"/>
              <a:gd name="connsiteX3" fmla="*/ 0 w 3904238"/>
              <a:gd name="connsiteY3" fmla="*/ 412289 h 450932"/>
              <a:gd name="connsiteX4" fmla="*/ 268539 w 3904238"/>
              <a:gd name="connsiteY4" fmla="*/ 952 h 450932"/>
              <a:gd name="connsiteX0" fmla="*/ 268539 w 4155358"/>
              <a:gd name="connsiteY0" fmla="*/ 952 h 412289"/>
              <a:gd name="connsiteX1" fmla="*/ 3528882 w 4155358"/>
              <a:gd name="connsiteY1" fmla="*/ 0 h 412289"/>
              <a:gd name="connsiteX2" fmla="*/ 4155358 w 4155358"/>
              <a:gd name="connsiteY2" fmla="*/ 399408 h 412289"/>
              <a:gd name="connsiteX3" fmla="*/ 0 w 4155358"/>
              <a:gd name="connsiteY3" fmla="*/ 412289 h 412289"/>
              <a:gd name="connsiteX4" fmla="*/ 268539 w 4155358"/>
              <a:gd name="connsiteY4" fmla="*/ 952 h 412289"/>
              <a:gd name="connsiteX0" fmla="*/ 268539 w 4155358"/>
              <a:gd name="connsiteY0" fmla="*/ 952 h 412289"/>
              <a:gd name="connsiteX1" fmla="*/ 3528882 w 4155358"/>
              <a:gd name="connsiteY1" fmla="*/ 0 h 412289"/>
              <a:gd name="connsiteX2" fmla="*/ 4155358 w 4155358"/>
              <a:gd name="connsiteY2" fmla="*/ 283479 h 412289"/>
              <a:gd name="connsiteX3" fmla="*/ 0 w 4155358"/>
              <a:gd name="connsiteY3" fmla="*/ 412289 h 412289"/>
              <a:gd name="connsiteX4" fmla="*/ 268539 w 4155358"/>
              <a:gd name="connsiteY4" fmla="*/ 952 h 412289"/>
              <a:gd name="connsiteX0" fmla="*/ 304413 w 4191232"/>
              <a:gd name="connsiteY0" fmla="*/ 952 h 283479"/>
              <a:gd name="connsiteX1" fmla="*/ 3564756 w 4191232"/>
              <a:gd name="connsiteY1" fmla="*/ 0 h 283479"/>
              <a:gd name="connsiteX2" fmla="*/ 4191232 w 4191232"/>
              <a:gd name="connsiteY2" fmla="*/ 283479 h 283479"/>
              <a:gd name="connsiteX3" fmla="*/ 0 w 4191232"/>
              <a:gd name="connsiteY3" fmla="*/ 270598 h 283479"/>
              <a:gd name="connsiteX4" fmla="*/ 304413 w 4191232"/>
              <a:gd name="connsiteY4" fmla="*/ 952 h 283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232" h="283479">
                <a:moveTo>
                  <a:pt x="304413" y="952"/>
                </a:moveTo>
                <a:lnTo>
                  <a:pt x="3564756" y="0"/>
                </a:lnTo>
                <a:lnTo>
                  <a:pt x="4191232" y="283479"/>
                </a:lnTo>
                <a:lnTo>
                  <a:pt x="0" y="270598"/>
                </a:lnTo>
                <a:lnTo>
                  <a:pt x="304413" y="952"/>
                </a:lnTo>
                <a:close/>
              </a:path>
            </a:pathLst>
          </a:custGeom>
          <a:gradFill flip="none" rotWithShape="1">
            <a:gsLst>
              <a:gs pos="0">
                <a:schemeClr val="accent1">
                  <a:tint val="66000"/>
                  <a:satMod val="160000"/>
                  <a:alpha val="37000"/>
                </a:schemeClr>
              </a:gs>
              <a:gs pos="50000">
                <a:schemeClr val="accent1">
                  <a:tint val="44500"/>
                  <a:satMod val="160000"/>
                  <a:alpha val="69000"/>
                </a:schemeClr>
              </a:gs>
              <a:gs pos="100000">
                <a:schemeClr val="accent1">
                  <a:tint val="23500"/>
                  <a:satMod val="160000"/>
                  <a:alpha val="0"/>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3" name="圖片 2" descr="一張含有 個人, 室內, 膝上型電腦, 電腦 的圖片&#10;&#10;描述是以高可信度產生">
            <a:extLst>
              <a:ext uri="{FF2B5EF4-FFF2-40B4-BE49-F238E27FC236}">
                <a16:creationId xmlns:a16="http://schemas.microsoft.com/office/drawing/2014/main" id="{4DDE34B0-321A-41FC-A87E-DCB9FB13DD9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61234" y="3120232"/>
            <a:ext cx="2481823" cy="1357945"/>
          </a:xfrm>
          <a:prstGeom prst="rect">
            <a:avLst/>
          </a:prstGeom>
        </p:spPr>
      </p:pic>
      <p:sp>
        <p:nvSpPr>
          <p:cNvPr id="11" name="Google Shape;213;p35">
            <a:extLst>
              <a:ext uri="{FF2B5EF4-FFF2-40B4-BE49-F238E27FC236}">
                <a16:creationId xmlns:a16="http://schemas.microsoft.com/office/drawing/2014/main" id="{C1615D6B-C044-475F-8424-A2E0ED407DC4}"/>
              </a:ext>
            </a:extLst>
          </p:cNvPr>
          <p:cNvSpPr txBox="1">
            <a:spLocks/>
          </p:cNvSpPr>
          <p:nvPr/>
        </p:nvSpPr>
        <p:spPr>
          <a:xfrm>
            <a:off x="457200" y="109711"/>
            <a:ext cx="8143461"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ltLang="zh-TW" sz="3000" dirty="0">
                <a:solidFill>
                  <a:srgbClr val="FFFFFF"/>
                </a:solidFill>
                <a:latin typeface="+mj-lt"/>
                <a:ea typeface="微軟正黑體" panose="020B0604030504040204" pitchFamily="34" charset="-120"/>
              </a:rPr>
              <a:t>Retail chain business CMS solution</a:t>
            </a:r>
          </a:p>
          <a:p>
            <a:pPr algn="ctr"/>
            <a:r>
              <a:rPr lang="en-US" altLang="zh-TW" sz="1500" dirty="0">
                <a:solidFill>
                  <a:srgbClr val="FFFFFF"/>
                </a:solidFill>
                <a:latin typeface="+mj-lt"/>
                <a:ea typeface="微軟正黑體" panose="020B0604030504040204" pitchFamily="34" charset="-120"/>
              </a:rPr>
              <a:t>Does QNAP have other convenient features</a:t>
            </a:r>
            <a:r>
              <a:rPr lang="zh-TW" altLang="en-US" sz="1500" dirty="0">
                <a:solidFill>
                  <a:srgbClr val="FFFFFF"/>
                </a:solidFill>
                <a:latin typeface="+mj-lt"/>
                <a:ea typeface="微軟正黑體" panose="020B0604030504040204" pitchFamily="34" charset="-120"/>
              </a:rPr>
              <a:t>？</a:t>
            </a:r>
            <a:endParaRPr lang="en-US" altLang="zh-TW" sz="1500" dirty="0">
              <a:solidFill>
                <a:srgbClr val="FFFFFF"/>
              </a:solidFill>
              <a:latin typeface="+mj-lt"/>
              <a:ea typeface="微軟正黑體" panose="020B0604030504040204" pitchFamily="34" charset="-120"/>
            </a:endParaRPr>
          </a:p>
        </p:txBody>
      </p:sp>
    </p:spTree>
    <p:extLst>
      <p:ext uri="{BB962C8B-B14F-4D97-AF65-F5344CB8AC3E}">
        <p14:creationId xmlns:p14="http://schemas.microsoft.com/office/powerpoint/2010/main" val="1762560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18" name="圖片 17">
            <a:extLst>
              <a:ext uri="{FF2B5EF4-FFF2-40B4-BE49-F238E27FC236}">
                <a16:creationId xmlns:a16="http://schemas.microsoft.com/office/drawing/2014/main" id="{8DC0B7F9-5ADA-42D0-A896-1042F97DF61B}"/>
              </a:ext>
            </a:extLst>
          </p:cNvPr>
          <p:cNvPicPr>
            <a:picLocks noChangeAspect="1"/>
          </p:cNvPicPr>
          <p:nvPr/>
        </p:nvPicPr>
        <p:blipFill>
          <a:blip r:embed="rId3"/>
          <a:stretch>
            <a:fillRect/>
          </a:stretch>
        </p:blipFill>
        <p:spPr>
          <a:xfrm>
            <a:off x="541980" y="1724586"/>
            <a:ext cx="4258088" cy="3474559"/>
          </a:xfrm>
          <a:prstGeom prst="rect">
            <a:avLst/>
          </a:prstGeom>
        </p:spPr>
      </p:pic>
      <p:grpSp>
        <p:nvGrpSpPr>
          <p:cNvPr id="14" name="群組 13">
            <a:extLst>
              <a:ext uri="{FF2B5EF4-FFF2-40B4-BE49-F238E27FC236}">
                <a16:creationId xmlns:a16="http://schemas.microsoft.com/office/drawing/2014/main" id="{5092F8EF-0676-418A-B538-646274864293}"/>
              </a:ext>
            </a:extLst>
          </p:cNvPr>
          <p:cNvGrpSpPr/>
          <p:nvPr/>
        </p:nvGrpSpPr>
        <p:grpSpPr>
          <a:xfrm>
            <a:off x="293148" y="1568316"/>
            <a:ext cx="793058" cy="793058"/>
            <a:chOff x="4805020" y="1228169"/>
            <a:chExt cx="669099" cy="669099"/>
          </a:xfrm>
        </p:grpSpPr>
        <p:sp>
          <p:nvSpPr>
            <p:cNvPr id="15" name="矩形: 圓角 14">
              <a:extLst>
                <a:ext uri="{FF2B5EF4-FFF2-40B4-BE49-F238E27FC236}">
                  <a16:creationId xmlns:a16="http://schemas.microsoft.com/office/drawing/2014/main" id="{98B2A032-44C3-483E-8E6A-516F45F8F4D6}"/>
                </a:ext>
              </a:extLst>
            </p:cNvPr>
            <p:cNvSpPr/>
            <p:nvPr/>
          </p:nvSpPr>
          <p:spPr>
            <a:xfrm>
              <a:off x="4805020" y="1228169"/>
              <a:ext cx="669099" cy="66909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Google Shape;238;p31">
              <a:extLst>
                <a:ext uri="{FF2B5EF4-FFF2-40B4-BE49-F238E27FC236}">
                  <a16:creationId xmlns:a16="http://schemas.microsoft.com/office/drawing/2014/main" id="{BC329BAB-61CD-4B06-8416-987CE0446DFD}"/>
                </a:ext>
              </a:extLst>
            </p:cNvPr>
            <p:cNvPicPr preferRelativeResize="0"/>
            <p:nvPr/>
          </p:nvPicPr>
          <p:blipFill>
            <a:blip r:embed="rId4" cstate="print">
              <a:extLst>
                <a:ext uri="{28A0092B-C50C-407E-A947-70E740481C1C}">
                  <a14:useLocalDpi xmlns:a14="http://schemas.microsoft.com/office/drawing/2010/main"/>
                </a:ext>
              </a:extLst>
            </a:blip>
            <a:stretch>
              <a:fillRect/>
            </a:stretch>
          </p:blipFill>
          <p:spPr>
            <a:xfrm flipH="1">
              <a:off x="4819363" y="1241594"/>
              <a:ext cx="638731" cy="638731"/>
            </a:xfrm>
            <a:prstGeom prst="rect">
              <a:avLst/>
            </a:prstGeom>
            <a:noFill/>
            <a:ln>
              <a:noFill/>
            </a:ln>
            <a:effectLst>
              <a:outerShdw blurRad="50800" dist="38100" dir="2700000" algn="tl" rotWithShape="0">
                <a:prstClr val="black">
                  <a:alpha val="40000"/>
                </a:prstClr>
              </a:outerShdw>
            </a:effectLst>
          </p:spPr>
        </p:pic>
      </p:grpSp>
      <p:sp>
        <p:nvSpPr>
          <p:cNvPr id="344" name="Google Shape;344;p45"/>
          <p:cNvSpPr txBox="1"/>
          <p:nvPr/>
        </p:nvSpPr>
        <p:spPr>
          <a:xfrm>
            <a:off x="-1" y="1106239"/>
            <a:ext cx="9144001" cy="539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2"/>
              </a:buClr>
              <a:buSzPts val="1800"/>
              <a:buFont typeface="Arial"/>
              <a:buNone/>
            </a:pPr>
            <a:r>
              <a:rPr lang="en-US" altLang="zh-TW" sz="2500" b="1" dirty="0">
                <a:solidFill>
                  <a:schemeClr val="lt1"/>
                </a:solidFill>
                <a:latin typeface="+mj-lt"/>
                <a:ea typeface="微軟正黑體" panose="020B0604030504040204" pitchFamily="34" charset="-120"/>
              </a:rPr>
              <a:t>E-map</a:t>
            </a:r>
            <a:endParaRPr sz="2500" b="1" i="0" u="none" strike="noStrike" cap="none" dirty="0">
              <a:solidFill>
                <a:schemeClr val="lt1"/>
              </a:solidFill>
              <a:latin typeface="+mj-lt"/>
              <a:ea typeface="微軟正黑體" panose="020B0604030504040204" pitchFamily="34" charset="-120"/>
              <a:sym typeface="Arial"/>
            </a:endParaRPr>
          </a:p>
        </p:txBody>
      </p:sp>
      <p:pic>
        <p:nvPicPr>
          <p:cNvPr id="345" name="Google Shape;345;p45"/>
          <p:cNvPicPr preferRelativeResize="0"/>
          <p:nvPr/>
        </p:nvPicPr>
        <p:blipFill rotWithShape="1">
          <a:blip r:embed="rId5">
            <a:alphaModFix/>
          </a:blip>
          <a:srcRect/>
          <a:stretch/>
        </p:blipFill>
        <p:spPr>
          <a:xfrm>
            <a:off x="4783028" y="1667512"/>
            <a:ext cx="4360972" cy="3531634"/>
          </a:xfrm>
          <a:prstGeom prst="rect">
            <a:avLst/>
          </a:prstGeom>
          <a:noFill/>
          <a:ln>
            <a:noFill/>
          </a:ln>
        </p:spPr>
      </p:pic>
      <p:sp>
        <p:nvSpPr>
          <p:cNvPr id="346" name="Google Shape;346;p45"/>
          <p:cNvSpPr txBox="1">
            <a:spLocks noGrp="1"/>
          </p:cNvSpPr>
          <p:nvPr>
            <p:ph type="body" idx="1"/>
          </p:nvPr>
        </p:nvSpPr>
        <p:spPr>
          <a:xfrm>
            <a:off x="4954610" y="1880170"/>
            <a:ext cx="3646051" cy="1624048"/>
          </a:xfrm>
          <a:prstGeom prst="rect">
            <a:avLst/>
          </a:prstGeom>
          <a:noFill/>
          <a:ln>
            <a:noFill/>
          </a:ln>
        </p:spPr>
        <p:txBody>
          <a:bodyPr spcFirstLastPara="1" wrap="square" lIns="91425" tIns="91425" rIns="91425" bIns="91425" anchor="t" anchorCtr="0">
            <a:noAutofit/>
          </a:bodyPr>
          <a:lstStyle/>
          <a:p>
            <a:pPr marL="228600" indent="0" algn="l"/>
            <a:r>
              <a:rPr lang="en-US" altLang="zh-TW" sz="1600" b="1" dirty="0">
                <a:solidFill>
                  <a:schemeClr val="bg1"/>
                </a:solidFill>
                <a:latin typeface="+mj-lt"/>
              </a:rPr>
              <a:t>When event occurs, to ensure a timely response, you can quickly know the camera's location of every branch shops on the visualized e-map.</a:t>
            </a:r>
          </a:p>
          <a:p>
            <a:br>
              <a:rPr lang="en-US" altLang="zh-TW" sz="1600" dirty="0">
                <a:latin typeface="+mj-lt"/>
              </a:rPr>
            </a:br>
            <a:endParaRPr sz="1600" b="1" i="0" u="none" strike="noStrike" cap="none" dirty="0">
              <a:solidFill>
                <a:srgbClr val="FFC000"/>
              </a:solidFill>
              <a:latin typeface="+mj-lt"/>
              <a:ea typeface="微軟正黑體" panose="020B0604030504040204" pitchFamily="34" charset="-120"/>
            </a:endParaRPr>
          </a:p>
        </p:txBody>
      </p:sp>
      <p:pic>
        <p:nvPicPr>
          <p:cNvPr id="347" name="Google Shape;347;p45"/>
          <p:cNvPicPr preferRelativeResize="0"/>
          <p:nvPr/>
        </p:nvPicPr>
        <p:blipFill>
          <a:blip r:embed="rId6">
            <a:alphaModFix/>
          </a:blip>
          <a:stretch>
            <a:fillRect/>
          </a:stretch>
        </p:blipFill>
        <p:spPr>
          <a:xfrm>
            <a:off x="3254650" y="3241036"/>
            <a:ext cx="186350" cy="186350"/>
          </a:xfrm>
          <a:prstGeom prst="rect">
            <a:avLst/>
          </a:prstGeom>
          <a:noFill/>
          <a:ln>
            <a:noFill/>
          </a:ln>
        </p:spPr>
      </p:pic>
      <p:pic>
        <p:nvPicPr>
          <p:cNvPr id="17" name="圖形 16">
            <a:extLst>
              <a:ext uri="{FF2B5EF4-FFF2-40B4-BE49-F238E27FC236}">
                <a16:creationId xmlns:a16="http://schemas.microsoft.com/office/drawing/2014/main" id="{33CC84FD-1A8D-4DDB-AA2F-36ED3A15FD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11686" y="3386160"/>
            <a:ext cx="1911029" cy="1146617"/>
          </a:xfrm>
          <a:prstGeom prst="rect">
            <a:avLst/>
          </a:prstGeom>
        </p:spPr>
      </p:pic>
      <p:sp>
        <p:nvSpPr>
          <p:cNvPr id="12" name="Google Shape;213;p35">
            <a:extLst>
              <a:ext uri="{FF2B5EF4-FFF2-40B4-BE49-F238E27FC236}">
                <a16:creationId xmlns:a16="http://schemas.microsoft.com/office/drawing/2014/main" id="{9B0C7C38-1E79-4210-91B5-612EB354AF0C}"/>
              </a:ext>
            </a:extLst>
          </p:cNvPr>
          <p:cNvSpPr txBox="1">
            <a:spLocks/>
          </p:cNvSpPr>
          <p:nvPr/>
        </p:nvSpPr>
        <p:spPr>
          <a:xfrm>
            <a:off x="457200" y="109711"/>
            <a:ext cx="8143461"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ltLang="zh-TW" sz="3000" dirty="0">
                <a:solidFill>
                  <a:srgbClr val="FFFFFF"/>
                </a:solidFill>
                <a:latin typeface="+mj-lt"/>
                <a:ea typeface="微軟正黑體" panose="020B0604030504040204" pitchFamily="34" charset="-120"/>
              </a:rPr>
              <a:t>Retail chain business CMS solution</a:t>
            </a:r>
          </a:p>
          <a:p>
            <a:pPr algn="ctr"/>
            <a:r>
              <a:rPr lang="en-US" altLang="zh-TW" sz="1500" dirty="0">
                <a:solidFill>
                  <a:srgbClr val="FFFFFF"/>
                </a:solidFill>
                <a:latin typeface="+mj-lt"/>
                <a:ea typeface="微軟正黑體" panose="020B0604030504040204" pitchFamily="34" charset="-120"/>
              </a:rPr>
              <a:t>Can QNAP manage event notification from multiple points?</a:t>
            </a:r>
          </a:p>
        </p:txBody>
      </p:sp>
    </p:spTree>
    <p:extLst>
      <p:ext uri="{BB962C8B-B14F-4D97-AF65-F5344CB8AC3E}">
        <p14:creationId xmlns:p14="http://schemas.microsoft.com/office/powerpoint/2010/main" val="1840315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8"/>
          <p:cNvPicPr preferRelativeResize="0"/>
          <p:nvPr/>
        </p:nvPicPr>
        <p:blipFill>
          <a:blip r:embed="rId3" cstate="print">
            <a:extLst>
              <a:ext uri="{28A0092B-C50C-407E-A947-70E740481C1C}">
                <a14:useLocalDpi xmlns:a14="http://schemas.microsoft.com/office/drawing/2010/main"/>
              </a:ext>
            </a:extLst>
          </a:blip>
          <a:stretch>
            <a:fillRect/>
          </a:stretch>
        </p:blipFill>
        <p:spPr>
          <a:xfrm>
            <a:off x="-46232" y="0"/>
            <a:ext cx="9190232" cy="5143500"/>
          </a:xfrm>
          <a:prstGeom prst="rect">
            <a:avLst/>
          </a:prstGeom>
          <a:noFill/>
          <a:ln>
            <a:noFill/>
          </a:ln>
        </p:spPr>
      </p:pic>
      <p:sp>
        <p:nvSpPr>
          <p:cNvPr id="109" name="Google Shape;109;p28"/>
          <p:cNvSpPr/>
          <p:nvPr/>
        </p:nvSpPr>
        <p:spPr>
          <a:xfrm>
            <a:off x="-46233" y="4697128"/>
            <a:ext cx="9190233" cy="446400"/>
          </a:xfrm>
          <a:prstGeom prst="rect">
            <a:avLst/>
          </a:prstGeom>
          <a:solidFill>
            <a:srgbClr val="1736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 name="Google Shape;110;p28"/>
          <p:cNvSpPr txBox="1">
            <a:spLocks noGrp="1"/>
          </p:cNvSpPr>
          <p:nvPr>
            <p:ph type="body" idx="1"/>
          </p:nvPr>
        </p:nvSpPr>
        <p:spPr>
          <a:xfrm>
            <a:off x="383351" y="1044957"/>
            <a:ext cx="4724487" cy="2439154"/>
          </a:xfrm>
          <a:prstGeom prst="rect">
            <a:avLst/>
          </a:prstGeom>
          <a:noFill/>
          <a:ln>
            <a:noFill/>
          </a:ln>
        </p:spPr>
        <p:txBody>
          <a:bodyPr spcFirstLastPara="1" wrap="square" lIns="91425" tIns="45700" rIns="91425" bIns="45700" anchor="t" anchorCtr="0">
            <a:noAutofit/>
          </a:bodyPr>
          <a:lstStyle/>
          <a:p>
            <a:pPr marL="266700" lvl="0" indent="-238125" algn="l">
              <a:lnSpc>
                <a:spcPct val="150000"/>
              </a:lnSpc>
              <a:spcBef>
                <a:spcPts val="0"/>
              </a:spcBef>
              <a:buClr>
                <a:schemeClr val="lt1"/>
              </a:buClr>
              <a:buSzPct val="95000"/>
              <a:buFont typeface="+mj-lt"/>
              <a:buAutoNum type="arabicPeriod"/>
            </a:pPr>
            <a:r>
              <a:rPr lang="en-US" altLang="zh-TW" sz="1450" b="1" dirty="0">
                <a:solidFill>
                  <a:srgbClr val="FFFFFF"/>
                </a:solidFill>
                <a:latin typeface="+mj-lt"/>
                <a:ea typeface="微軟正黑體" panose="020B0604030504040204" pitchFamily="34" charset="-120"/>
              </a:rPr>
              <a:t>Retail chain business surveillance</a:t>
            </a:r>
            <a:r>
              <a:rPr lang="zh-TW" altLang="en-US" sz="1450" b="1" dirty="0">
                <a:solidFill>
                  <a:srgbClr val="FFFFFF"/>
                </a:solidFill>
                <a:latin typeface="+mj-lt"/>
                <a:ea typeface="微軟正黑體" panose="020B0604030504040204" pitchFamily="34" charset="-120"/>
              </a:rPr>
              <a:t> </a:t>
            </a:r>
            <a:r>
              <a:rPr lang="en-US" altLang="zh-TW" sz="1450" b="1" dirty="0">
                <a:solidFill>
                  <a:srgbClr val="FFFFFF"/>
                </a:solidFill>
                <a:latin typeface="+mj-lt"/>
                <a:ea typeface="微軟正黑體" panose="020B0604030504040204" pitchFamily="34" charset="-120"/>
              </a:rPr>
              <a:t>requirement</a:t>
            </a:r>
          </a:p>
          <a:p>
            <a:pPr marL="266700" lvl="0" indent="-238125" algn="l">
              <a:lnSpc>
                <a:spcPct val="150000"/>
              </a:lnSpc>
              <a:spcBef>
                <a:spcPts val="0"/>
              </a:spcBef>
              <a:buClr>
                <a:schemeClr val="lt1"/>
              </a:buClr>
              <a:buSzPct val="95000"/>
              <a:buFont typeface="+mj-lt"/>
              <a:buAutoNum type="arabicPeriod"/>
            </a:pPr>
            <a:r>
              <a:rPr lang="en-US" altLang="zh-TW" sz="1450" b="1" dirty="0">
                <a:solidFill>
                  <a:srgbClr val="FFFFFF"/>
                </a:solidFill>
                <a:latin typeface="+mj-lt"/>
                <a:ea typeface="微軟正黑體" panose="020B0604030504040204" pitchFamily="34" charset="-120"/>
              </a:rPr>
              <a:t>Retail chain business surveillance </a:t>
            </a:r>
            <a:r>
              <a:rPr lang="en-US" sz="1450" b="1" dirty="0">
                <a:solidFill>
                  <a:srgbClr val="FFFF00"/>
                </a:solidFill>
                <a:latin typeface="+mj-lt"/>
                <a:ea typeface="微軟正黑體" panose="020B0604030504040204" pitchFamily="34" charset="-120"/>
              </a:rPr>
              <a:t>Demo Video</a:t>
            </a:r>
          </a:p>
          <a:p>
            <a:pPr marL="266700" lvl="0" indent="-238125" algn="l">
              <a:lnSpc>
                <a:spcPct val="150000"/>
              </a:lnSpc>
              <a:spcBef>
                <a:spcPts val="0"/>
              </a:spcBef>
              <a:buClr>
                <a:schemeClr val="lt1"/>
              </a:buClr>
              <a:buSzPct val="95000"/>
              <a:buFont typeface="+mj-lt"/>
              <a:buAutoNum type="arabicPeriod"/>
            </a:pPr>
            <a:r>
              <a:rPr lang="en-US" altLang="zh-TW" sz="1450" b="1" dirty="0">
                <a:solidFill>
                  <a:srgbClr val="FFFFFF"/>
                </a:solidFill>
                <a:latin typeface="+mj-lt"/>
                <a:ea typeface="微軟正黑體" panose="020B0604030504040204" pitchFamily="34" charset="-120"/>
              </a:rPr>
              <a:t>Retail chain business surveillance</a:t>
            </a:r>
            <a:r>
              <a:rPr lang="zh-TW" altLang="en-US" sz="1450" b="1" dirty="0">
                <a:solidFill>
                  <a:srgbClr val="FFFFFF"/>
                </a:solidFill>
                <a:latin typeface="+mj-lt"/>
                <a:ea typeface="微軟正黑體" panose="020B0604030504040204" pitchFamily="34" charset="-120"/>
              </a:rPr>
              <a:t> </a:t>
            </a:r>
            <a:r>
              <a:rPr lang="en-US" altLang="zh-TW" sz="1450" b="1" dirty="0">
                <a:solidFill>
                  <a:srgbClr val="FFFFFF"/>
                </a:solidFill>
                <a:latin typeface="+mj-lt"/>
                <a:ea typeface="微軟正黑體" panose="020B0604030504040204" pitchFamily="34" charset="-120"/>
              </a:rPr>
              <a:t>solution</a:t>
            </a:r>
          </a:p>
          <a:p>
            <a:pPr marL="266700" lvl="0" indent="-238125" algn="l">
              <a:lnSpc>
                <a:spcPct val="150000"/>
              </a:lnSpc>
              <a:spcBef>
                <a:spcPts val="0"/>
              </a:spcBef>
              <a:buClr>
                <a:schemeClr val="lt1"/>
              </a:buClr>
              <a:buSzPct val="95000"/>
              <a:buFont typeface="+mj-lt"/>
              <a:buAutoNum type="arabicPeriod"/>
            </a:pPr>
            <a:r>
              <a:rPr lang="en-US" altLang="zh-TW" sz="1450" b="1" dirty="0">
                <a:solidFill>
                  <a:srgbClr val="FFFFFF"/>
                </a:solidFill>
                <a:latin typeface="+mj-lt"/>
                <a:ea typeface="微軟正黑體" panose="020B0604030504040204" pitchFamily="34" charset="-120"/>
              </a:rPr>
              <a:t>Retail chain business surveillance </a:t>
            </a:r>
          </a:p>
          <a:p>
            <a:pPr marL="28575" lvl="0" indent="0" algn="l">
              <a:lnSpc>
                <a:spcPct val="150000"/>
              </a:lnSpc>
              <a:spcBef>
                <a:spcPts val="0"/>
              </a:spcBef>
              <a:buClr>
                <a:schemeClr val="lt1"/>
              </a:buClr>
              <a:buSzPct val="95000"/>
            </a:pPr>
            <a:r>
              <a:rPr lang="en-US" sz="1450" b="1" dirty="0">
                <a:solidFill>
                  <a:srgbClr val="FFFFFF"/>
                </a:solidFill>
                <a:latin typeface="+mj-lt"/>
                <a:ea typeface="微軟正黑體" panose="020B0604030504040204" pitchFamily="34" charset="-120"/>
              </a:rPr>
              <a:t>     </a:t>
            </a:r>
            <a:r>
              <a:rPr lang="en-US" sz="1450" b="1" dirty="0">
                <a:solidFill>
                  <a:srgbClr val="FFFF00"/>
                </a:solidFill>
                <a:latin typeface="+mj-lt"/>
                <a:ea typeface="微軟正黑體" panose="020B0604030504040204" pitchFamily="34" charset="-120"/>
              </a:rPr>
              <a:t>Live Demo</a:t>
            </a:r>
          </a:p>
        </p:txBody>
      </p:sp>
      <p:sp>
        <p:nvSpPr>
          <p:cNvPr id="111" name="Google Shape;111;p28"/>
          <p:cNvSpPr txBox="1">
            <a:spLocks noGrp="1"/>
          </p:cNvSpPr>
          <p:nvPr>
            <p:ph type="title" idx="4294967295"/>
          </p:nvPr>
        </p:nvSpPr>
        <p:spPr>
          <a:xfrm>
            <a:off x="-292812" y="374386"/>
            <a:ext cx="3097978"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Arial"/>
              <a:buNone/>
            </a:pPr>
            <a:r>
              <a:rPr lang="en-US" altLang="zh-TW" sz="3200" b="1" i="0" u="none" strike="noStrike" cap="none" dirty="0">
                <a:solidFill>
                  <a:schemeClr val="lt1"/>
                </a:solidFill>
                <a:latin typeface="+mj-lt"/>
                <a:ea typeface="微軟正黑體" panose="020B0604030504040204" pitchFamily="34" charset="-120"/>
                <a:sym typeface="Arial"/>
              </a:rPr>
              <a:t>Agenda</a:t>
            </a:r>
            <a:endParaRPr sz="3200" b="1" i="0" u="none" strike="noStrike" cap="none" dirty="0">
              <a:solidFill>
                <a:schemeClr val="lt1"/>
              </a:solidFill>
              <a:latin typeface="+mj-lt"/>
              <a:ea typeface="微軟正黑體" panose="020B0604030504040204" pitchFamily="34" charset="-120"/>
              <a:sym typeface="Arial"/>
            </a:endParaRPr>
          </a:p>
        </p:txBody>
      </p:sp>
      <p:pic>
        <p:nvPicPr>
          <p:cNvPr id="112" name="Google Shape;112;p28" descr="一張含有 物件 的圖片&#10;&#10;描述是以非常高的可信度產生"/>
          <p:cNvPicPr preferRelativeResize="0"/>
          <p:nvPr/>
        </p:nvPicPr>
        <p:blipFill rotWithShape="1">
          <a:blip r:embed="rId4">
            <a:alphaModFix/>
          </a:blip>
          <a:srcRect/>
          <a:stretch/>
        </p:blipFill>
        <p:spPr>
          <a:xfrm flipH="1">
            <a:off x="4052699" y="2082169"/>
            <a:ext cx="1743464" cy="1090782"/>
          </a:xfrm>
          <a:prstGeom prst="rect">
            <a:avLst/>
          </a:prstGeom>
          <a:noFill/>
          <a:ln>
            <a:noFill/>
          </a:ln>
        </p:spPr>
      </p:pic>
      <p:pic>
        <p:nvPicPr>
          <p:cNvPr id="113" name="Google Shape;113;p28"/>
          <p:cNvPicPr preferRelativeResize="0"/>
          <p:nvPr/>
        </p:nvPicPr>
        <p:blipFill rotWithShape="1">
          <a:blip r:embed="rId5">
            <a:alphaModFix/>
          </a:blip>
          <a:srcRect/>
          <a:stretch/>
        </p:blipFill>
        <p:spPr>
          <a:xfrm>
            <a:off x="1683134" y="3458454"/>
            <a:ext cx="1418537" cy="1418537"/>
          </a:xfrm>
          <a:prstGeom prst="rect">
            <a:avLst/>
          </a:prstGeom>
          <a:noFill/>
          <a:ln>
            <a:noFill/>
          </a:ln>
        </p:spPr>
      </p:pic>
      <p:sp>
        <p:nvSpPr>
          <p:cNvPr id="115" name="Google Shape;115;p28"/>
          <p:cNvSpPr/>
          <p:nvPr/>
        </p:nvSpPr>
        <p:spPr>
          <a:xfrm>
            <a:off x="1502756" y="3717259"/>
            <a:ext cx="1805400" cy="1015800"/>
          </a:xfrm>
          <a:prstGeom prst="rect">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dirty="0">
                <a:solidFill>
                  <a:schemeClr val="lt1"/>
                </a:solidFill>
                <a:latin typeface="Arial"/>
                <a:ea typeface="Arial"/>
                <a:cs typeface="Arial"/>
                <a:sym typeface="Arial"/>
              </a:rPr>
              <a:t>QVR Center</a:t>
            </a:r>
            <a:endParaRPr sz="2600" b="0" i="0" u="none" strike="noStrike" cap="none" dirty="0">
              <a:solidFill>
                <a:srgbClr val="000000"/>
              </a:solidFill>
              <a:latin typeface="Arial"/>
              <a:ea typeface="Arial"/>
              <a:cs typeface="Arial"/>
              <a:sym typeface="Arial"/>
            </a:endParaRPr>
          </a:p>
        </p:txBody>
      </p:sp>
      <p:pic>
        <p:nvPicPr>
          <p:cNvPr id="3" name="圖片 2">
            <a:extLst>
              <a:ext uri="{FF2B5EF4-FFF2-40B4-BE49-F238E27FC236}">
                <a16:creationId xmlns:a16="http://schemas.microsoft.com/office/drawing/2014/main" id="{48E4E201-EBA9-4C02-974A-D03B06045D6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66915" y="3036998"/>
            <a:ext cx="2245590" cy="189261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9" name="圖片 8">
            <a:extLst>
              <a:ext uri="{FF2B5EF4-FFF2-40B4-BE49-F238E27FC236}">
                <a16:creationId xmlns:a16="http://schemas.microsoft.com/office/drawing/2014/main" id="{EAF62BED-A726-49E1-9B6E-E4E174DDDD8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33124" y="896555"/>
            <a:ext cx="4221840" cy="4221840"/>
          </a:xfrm>
          <a:prstGeom prst="rect">
            <a:avLst/>
          </a:prstGeom>
        </p:spPr>
      </p:pic>
      <p:sp>
        <p:nvSpPr>
          <p:cNvPr id="353" name="Google Shape;353;p46"/>
          <p:cNvSpPr txBox="1">
            <a:spLocks noGrp="1"/>
          </p:cNvSpPr>
          <p:nvPr>
            <p:ph type="body" idx="1"/>
          </p:nvPr>
        </p:nvSpPr>
        <p:spPr>
          <a:xfrm>
            <a:off x="83458" y="1031024"/>
            <a:ext cx="4523450" cy="970642"/>
          </a:xfrm>
          <a:prstGeom prst="rect">
            <a:avLst/>
          </a:prstGeom>
        </p:spPr>
        <p:txBody>
          <a:bodyPr spcFirstLastPara="1" wrap="square" lIns="91425" tIns="45700" rIns="91425" bIns="45700" anchor="t" anchorCtr="0">
            <a:noAutofit/>
          </a:bodyPr>
          <a:lstStyle/>
          <a:p>
            <a:pPr marL="228600" indent="0" algn="l"/>
            <a:r>
              <a:rPr lang="en-US" altLang="zh-TW" sz="1200" b="1" dirty="0">
                <a:solidFill>
                  <a:schemeClr val="bg1"/>
                </a:solidFill>
              </a:rPr>
              <a:t>QVR Pro's API and metadata supports third-party device integration. Allowing security monitoring systems bring more help to chain stores scenarios.</a:t>
            </a:r>
          </a:p>
          <a:p>
            <a:br>
              <a:rPr lang="en-US" altLang="zh-TW" sz="1400" dirty="0"/>
            </a:br>
            <a:endParaRPr sz="1800" b="1" dirty="0">
              <a:solidFill>
                <a:schemeClr val="lt1"/>
              </a:solidFill>
            </a:endParaRPr>
          </a:p>
          <a:p>
            <a:pPr marL="0" lvl="0" indent="0" algn="l" rtl="0">
              <a:spcBef>
                <a:spcPts val="480"/>
              </a:spcBef>
              <a:spcAft>
                <a:spcPts val="0"/>
              </a:spcAft>
              <a:buNone/>
            </a:pPr>
            <a:endParaRPr b="1" dirty="0"/>
          </a:p>
        </p:txBody>
      </p:sp>
      <p:sp>
        <p:nvSpPr>
          <p:cNvPr id="355" name="Google Shape;355;p46"/>
          <p:cNvSpPr txBox="1"/>
          <p:nvPr/>
        </p:nvSpPr>
        <p:spPr>
          <a:xfrm>
            <a:off x="5860032" y="3092274"/>
            <a:ext cx="1477384" cy="58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100" b="1" dirty="0">
                <a:latin typeface="+mj-lt"/>
                <a:ea typeface="微軟正黑體" panose="020B0604030504040204" pitchFamily="34" charset="-120"/>
              </a:rPr>
              <a:t>Live</a:t>
            </a:r>
            <a:r>
              <a:rPr lang="zh-TW" altLang="en-US" sz="1100" b="1" dirty="0">
                <a:latin typeface="+mj-lt"/>
                <a:ea typeface="微軟正黑體" panose="020B0604030504040204" pitchFamily="34" charset="-120"/>
              </a:rPr>
              <a:t> </a:t>
            </a:r>
            <a:r>
              <a:rPr lang="en-US" altLang="zh-TW" sz="1100" b="1" dirty="0">
                <a:latin typeface="+mj-lt"/>
                <a:ea typeface="微軟正黑體" panose="020B0604030504040204" pitchFamily="34" charset="-120"/>
              </a:rPr>
              <a:t>and</a:t>
            </a:r>
            <a:r>
              <a:rPr lang="zh-TW" altLang="en-US" sz="1100" b="1" dirty="0">
                <a:latin typeface="+mj-lt"/>
                <a:ea typeface="微軟正黑體" panose="020B0604030504040204" pitchFamily="34" charset="-120"/>
              </a:rPr>
              <a:t> </a:t>
            </a:r>
            <a:r>
              <a:rPr lang="en-US" altLang="zh-TW" sz="1100" b="1" dirty="0">
                <a:latin typeface="+mj-lt"/>
                <a:ea typeface="微軟正黑體" panose="020B0604030504040204" pitchFamily="34" charset="-120"/>
              </a:rPr>
              <a:t>recording</a:t>
            </a:r>
            <a:r>
              <a:rPr lang="zh-TW" altLang="en-US" sz="1100" b="1" dirty="0">
                <a:latin typeface="+mj-lt"/>
                <a:ea typeface="微軟正黑體" panose="020B0604030504040204" pitchFamily="34" charset="-120"/>
              </a:rPr>
              <a:t> </a:t>
            </a:r>
            <a:r>
              <a:rPr lang="en-US" altLang="zh-TW" sz="1100" b="1" dirty="0">
                <a:latin typeface="+mj-lt"/>
                <a:ea typeface="微軟正黑體" panose="020B0604030504040204" pitchFamily="34" charset="-120"/>
              </a:rPr>
              <a:t>playback</a:t>
            </a:r>
          </a:p>
        </p:txBody>
      </p:sp>
      <p:sp>
        <p:nvSpPr>
          <p:cNvPr id="356" name="Google Shape;356;p46"/>
          <p:cNvSpPr txBox="1"/>
          <p:nvPr/>
        </p:nvSpPr>
        <p:spPr>
          <a:xfrm>
            <a:off x="4771926" y="2397761"/>
            <a:ext cx="1080734" cy="586200"/>
          </a:xfrm>
          <a:prstGeom prst="rect">
            <a:avLst/>
          </a:prstGeom>
          <a:noFill/>
          <a:ln>
            <a:noFill/>
          </a:ln>
        </p:spPr>
        <p:txBody>
          <a:bodyPr spcFirstLastPara="1" wrap="square" lIns="91425" tIns="91425" rIns="91425" bIns="91425" anchor="ctr" anchorCtr="0">
            <a:noAutofit/>
          </a:bodyPr>
          <a:lstStyle/>
          <a:p>
            <a:pPr lvl="0" algn="ctr"/>
            <a:r>
              <a:rPr lang="en" sz="1100" b="1" dirty="0">
                <a:solidFill>
                  <a:schemeClr val="bg1"/>
                </a:solidFill>
                <a:latin typeface="+mj-lt"/>
                <a:ea typeface="微軟正黑體" panose="020B0604030504040204" pitchFamily="34" charset="-120"/>
              </a:rPr>
              <a:t>Customer analysis</a:t>
            </a:r>
            <a:endParaRPr sz="1100" b="1" dirty="0">
              <a:solidFill>
                <a:schemeClr val="bg1"/>
              </a:solidFill>
              <a:latin typeface="+mj-lt"/>
              <a:ea typeface="微軟正黑體" panose="020B0604030504040204" pitchFamily="34" charset="-120"/>
            </a:endParaRPr>
          </a:p>
        </p:txBody>
      </p:sp>
      <p:sp>
        <p:nvSpPr>
          <p:cNvPr id="357" name="Google Shape;357;p46"/>
          <p:cNvSpPr txBox="1"/>
          <p:nvPr/>
        </p:nvSpPr>
        <p:spPr>
          <a:xfrm>
            <a:off x="5902842" y="1627740"/>
            <a:ext cx="1416618" cy="58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100" b="1" dirty="0">
                <a:solidFill>
                  <a:schemeClr val="bg1"/>
                </a:solidFill>
                <a:latin typeface="+mj-lt"/>
                <a:ea typeface="微軟正黑體" panose="020B0604030504040204" pitchFamily="34" charset="-120"/>
              </a:rPr>
              <a:t>Headquarters</a:t>
            </a:r>
            <a:r>
              <a:rPr lang="zh-TW" altLang="en-US" sz="1100" b="1" dirty="0">
                <a:solidFill>
                  <a:schemeClr val="bg1"/>
                </a:solidFill>
                <a:latin typeface="+mj-lt"/>
                <a:ea typeface="微軟正黑體" panose="020B0604030504040204" pitchFamily="34" charset="-120"/>
              </a:rPr>
              <a:t> </a:t>
            </a:r>
            <a:r>
              <a:rPr lang="en-US" altLang="zh-TW" sz="1100" b="1" dirty="0">
                <a:solidFill>
                  <a:schemeClr val="bg1"/>
                </a:solidFill>
                <a:latin typeface="+mj-lt"/>
                <a:ea typeface="微軟正黑體" panose="020B0604030504040204" pitchFamily="34" charset="-120"/>
              </a:rPr>
              <a:t>central</a:t>
            </a:r>
            <a:r>
              <a:rPr lang="zh-TW" altLang="en-US" sz="1100" b="1" dirty="0">
                <a:solidFill>
                  <a:schemeClr val="bg1"/>
                </a:solidFill>
                <a:latin typeface="+mj-lt"/>
                <a:ea typeface="微軟正黑體" panose="020B0604030504040204" pitchFamily="34" charset="-120"/>
              </a:rPr>
              <a:t> </a:t>
            </a:r>
            <a:r>
              <a:rPr lang="en-US" altLang="zh-TW" sz="1100" b="1" dirty="0">
                <a:solidFill>
                  <a:schemeClr val="bg1"/>
                </a:solidFill>
                <a:latin typeface="+mj-lt"/>
                <a:ea typeface="微軟正黑體" panose="020B0604030504040204" pitchFamily="34" charset="-120"/>
              </a:rPr>
              <a:t>manage</a:t>
            </a:r>
            <a:endParaRPr sz="1100" b="1" dirty="0">
              <a:solidFill>
                <a:schemeClr val="bg1"/>
              </a:solidFill>
              <a:latin typeface="+mj-lt"/>
              <a:ea typeface="微軟正黑體" panose="020B0604030504040204" pitchFamily="34" charset="-120"/>
            </a:endParaRPr>
          </a:p>
        </p:txBody>
      </p:sp>
      <p:sp>
        <p:nvSpPr>
          <p:cNvPr id="358" name="Google Shape;358;p46"/>
          <p:cNvSpPr txBox="1"/>
          <p:nvPr/>
        </p:nvSpPr>
        <p:spPr>
          <a:xfrm>
            <a:off x="7440527" y="2401665"/>
            <a:ext cx="925500" cy="586200"/>
          </a:xfrm>
          <a:prstGeom prst="rect">
            <a:avLst/>
          </a:prstGeom>
          <a:noFill/>
          <a:ln>
            <a:noFill/>
          </a:ln>
        </p:spPr>
        <p:txBody>
          <a:bodyPr spcFirstLastPara="1" wrap="square" lIns="91425" tIns="91425" rIns="91425" bIns="91425" anchor="ctr" anchorCtr="0">
            <a:noAutofit/>
          </a:bodyPr>
          <a:lstStyle/>
          <a:p>
            <a:pPr lvl="0" algn="ctr"/>
            <a:r>
              <a:rPr lang="en" sz="1100" b="1" dirty="0">
                <a:solidFill>
                  <a:schemeClr val="bg1"/>
                </a:solidFill>
                <a:latin typeface="+mj-lt"/>
                <a:ea typeface="微軟正黑體" panose="020B0604030504040204" pitchFamily="34" charset="-120"/>
              </a:rPr>
              <a:t>Product display</a:t>
            </a:r>
            <a:endParaRPr sz="1100" b="1" dirty="0">
              <a:solidFill>
                <a:schemeClr val="bg1"/>
              </a:solidFill>
              <a:latin typeface="+mj-lt"/>
              <a:ea typeface="微軟正黑體" panose="020B0604030504040204" pitchFamily="34" charset="-120"/>
            </a:endParaRPr>
          </a:p>
        </p:txBody>
      </p:sp>
      <p:sp>
        <p:nvSpPr>
          <p:cNvPr id="359" name="Google Shape;359;p46"/>
          <p:cNvSpPr txBox="1"/>
          <p:nvPr/>
        </p:nvSpPr>
        <p:spPr>
          <a:xfrm>
            <a:off x="4706325" y="3801258"/>
            <a:ext cx="1369610" cy="586200"/>
          </a:xfrm>
          <a:prstGeom prst="rect">
            <a:avLst/>
          </a:prstGeom>
          <a:noFill/>
          <a:ln>
            <a:noFill/>
          </a:ln>
        </p:spPr>
        <p:txBody>
          <a:bodyPr spcFirstLastPara="1" wrap="square" lIns="91425" tIns="91425" rIns="91425" bIns="91425" anchor="ctr" anchorCtr="0">
            <a:noAutofit/>
          </a:bodyPr>
          <a:lstStyle/>
          <a:p>
            <a:pPr lvl="0" algn="ctr"/>
            <a:r>
              <a:rPr lang="en" sz="1100" b="1" dirty="0">
                <a:solidFill>
                  <a:schemeClr val="bg1"/>
                </a:solidFill>
                <a:latin typeface="+mj-lt"/>
                <a:ea typeface="微軟正黑體" panose="020B0604030504040204" pitchFamily="34" charset="-120"/>
              </a:rPr>
              <a:t>Data </a:t>
            </a:r>
          </a:p>
          <a:p>
            <a:pPr lvl="0" algn="ctr"/>
            <a:r>
              <a:rPr lang="en" sz="1100" b="1" dirty="0">
                <a:solidFill>
                  <a:schemeClr val="bg1"/>
                </a:solidFill>
                <a:latin typeface="+mj-lt"/>
                <a:ea typeface="微軟正黑體" panose="020B0604030504040204" pitchFamily="34" charset="-120"/>
              </a:rPr>
              <a:t>combination</a:t>
            </a:r>
            <a:endParaRPr sz="1100" b="1" dirty="0">
              <a:solidFill>
                <a:schemeClr val="bg1"/>
              </a:solidFill>
              <a:latin typeface="+mj-lt"/>
              <a:ea typeface="微軟正黑體" panose="020B0604030504040204" pitchFamily="34" charset="-120"/>
            </a:endParaRPr>
          </a:p>
        </p:txBody>
      </p:sp>
      <p:sp>
        <p:nvSpPr>
          <p:cNvPr id="360" name="Google Shape;360;p46"/>
          <p:cNvSpPr txBox="1"/>
          <p:nvPr/>
        </p:nvSpPr>
        <p:spPr>
          <a:xfrm>
            <a:off x="7302253" y="3801258"/>
            <a:ext cx="1163215" cy="586200"/>
          </a:xfrm>
          <a:prstGeom prst="rect">
            <a:avLst/>
          </a:prstGeom>
          <a:noFill/>
          <a:ln>
            <a:noFill/>
          </a:ln>
        </p:spPr>
        <p:txBody>
          <a:bodyPr spcFirstLastPara="1" wrap="square" lIns="91425" tIns="91425" rIns="91425" bIns="91425" anchor="ctr" anchorCtr="0">
            <a:noAutofit/>
          </a:bodyPr>
          <a:lstStyle/>
          <a:p>
            <a:pPr lvl="0" algn="ctr"/>
            <a:r>
              <a:rPr lang="en" sz="1100" b="1" dirty="0">
                <a:solidFill>
                  <a:schemeClr val="bg1"/>
                </a:solidFill>
                <a:latin typeface="+mj-lt"/>
                <a:ea typeface="微軟正黑體" panose="020B0604030504040204" pitchFamily="34" charset="-120"/>
              </a:rPr>
              <a:t>Online </a:t>
            </a:r>
          </a:p>
          <a:p>
            <a:pPr lvl="0" algn="ctr"/>
            <a:r>
              <a:rPr lang="en" sz="1100" b="1" dirty="0">
                <a:solidFill>
                  <a:schemeClr val="bg1"/>
                </a:solidFill>
                <a:latin typeface="+mj-lt"/>
                <a:ea typeface="微軟正黑體" panose="020B0604030504040204" pitchFamily="34" charset="-120"/>
              </a:rPr>
              <a:t>display</a:t>
            </a:r>
            <a:endParaRPr sz="1100" b="1" dirty="0">
              <a:solidFill>
                <a:schemeClr val="bg1"/>
              </a:solidFill>
              <a:latin typeface="+mj-lt"/>
              <a:ea typeface="微軟正黑體" panose="020B0604030504040204" pitchFamily="34" charset="-120"/>
            </a:endParaRPr>
          </a:p>
        </p:txBody>
      </p:sp>
      <p:sp>
        <p:nvSpPr>
          <p:cNvPr id="361" name="Google Shape;361;p46"/>
          <p:cNvSpPr txBox="1"/>
          <p:nvPr/>
        </p:nvSpPr>
        <p:spPr>
          <a:xfrm>
            <a:off x="6170256" y="4447589"/>
            <a:ext cx="925500" cy="58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TW" sz="1100" b="1" dirty="0">
                <a:solidFill>
                  <a:schemeClr val="bg1"/>
                </a:solidFill>
                <a:latin typeface="+mj-lt"/>
                <a:ea typeface="微軟正黑體" panose="020B0604030504040204" pitchFamily="34" charset="-120"/>
              </a:rPr>
              <a:t>Event</a:t>
            </a:r>
            <a:r>
              <a:rPr lang="zh-TW" altLang="en-US" sz="1100" b="1" dirty="0">
                <a:solidFill>
                  <a:schemeClr val="bg1"/>
                </a:solidFill>
                <a:latin typeface="+mj-lt"/>
                <a:ea typeface="微軟正黑體" panose="020B0604030504040204" pitchFamily="34" charset="-120"/>
              </a:rPr>
              <a:t> </a:t>
            </a:r>
            <a:r>
              <a:rPr lang="en-US" altLang="zh-TW" sz="1100" b="1" dirty="0">
                <a:solidFill>
                  <a:schemeClr val="bg1"/>
                </a:solidFill>
                <a:latin typeface="+mj-lt"/>
                <a:ea typeface="微軟正黑體" panose="020B0604030504040204" pitchFamily="34" charset="-120"/>
              </a:rPr>
              <a:t>alert</a:t>
            </a:r>
            <a:endParaRPr sz="1100" b="1" dirty="0">
              <a:solidFill>
                <a:schemeClr val="bg1"/>
              </a:solidFill>
              <a:latin typeface="+mj-lt"/>
              <a:ea typeface="微軟正黑體" panose="020B0604030504040204" pitchFamily="34" charset="-120"/>
            </a:endParaRPr>
          </a:p>
        </p:txBody>
      </p:sp>
      <p:pic>
        <p:nvPicPr>
          <p:cNvPr id="363" name="Google Shape;363;p46" descr="一張含有 文字 的圖片&#10;&#10;描述是以非常高的可信度產生"/>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993576" y="3261560"/>
            <a:ext cx="711623" cy="617545"/>
          </a:xfrm>
          <a:prstGeom prst="rect">
            <a:avLst/>
          </a:prstGeom>
          <a:noFill/>
          <a:ln>
            <a:noFill/>
          </a:ln>
        </p:spPr>
      </p:pic>
      <p:pic>
        <p:nvPicPr>
          <p:cNvPr id="365" name="Google Shape;365;p4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266598" y="1087723"/>
            <a:ext cx="712361" cy="621142"/>
          </a:xfrm>
          <a:prstGeom prst="rect">
            <a:avLst/>
          </a:prstGeom>
          <a:noFill/>
          <a:ln>
            <a:noFill/>
          </a:ln>
        </p:spPr>
      </p:pic>
      <p:pic>
        <p:nvPicPr>
          <p:cNvPr id="370" name="Google Shape;370;p46"/>
          <p:cNvPicPr preferRelativeResize="0"/>
          <p:nvPr/>
        </p:nvPicPr>
        <p:blipFill>
          <a:blip r:embed="rId6" cstate="print">
            <a:extLst>
              <a:ext uri="{28A0092B-C50C-407E-A947-70E740481C1C}">
                <a14:useLocalDpi xmlns:a14="http://schemas.microsoft.com/office/drawing/2010/main"/>
              </a:ext>
            </a:extLst>
          </a:blip>
          <a:stretch>
            <a:fillRect/>
          </a:stretch>
        </p:blipFill>
        <p:spPr>
          <a:xfrm>
            <a:off x="502134" y="3009462"/>
            <a:ext cx="2627130" cy="1923669"/>
          </a:xfrm>
          <a:prstGeom prst="rect">
            <a:avLst/>
          </a:prstGeom>
          <a:noFill/>
          <a:ln>
            <a:noFill/>
          </a:ln>
        </p:spPr>
      </p:pic>
      <p:cxnSp>
        <p:nvCxnSpPr>
          <p:cNvPr id="371" name="Google Shape;371;p46"/>
          <p:cNvCxnSpPr>
            <a:cxnSpLocks/>
          </p:cNvCxnSpPr>
          <p:nvPr/>
        </p:nvCxnSpPr>
        <p:spPr>
          <a:xfrm rot="10800000" flipH="1">
            <a:off x="1852017" y="2203219"/>
            <a:ext cx="1316700" cy="1346700"/>
          </a:xfrm>
          <a:prstGeom prst="bentConnector3">
            <a:avLst>
              <a:gd name="adj1" fmla="val -91886"/>
            </a:avLst>
          </a:prstGeom>
          <a:noFill/>
          <a:ln w="28575" cap="flat" cmpd="sng">
            <a:solidFill>
              <a:schemeClr val="lt1"/>
            </a:solidFill>
            <a:prstDash val="solid"/>
            <a:round/>
            <a:headEnd type="none" w="sm" len="sm"/>
            <a:tailEnd type="none" w="sm" len="sm"/>
          </a:ln>
        </p:spPr>
      </p:cxnSp>
      <p:cxnSp>
        <p:nvCxnSpPr>
          <p:cNvPr id="372" name="Google Shape;372;p46"/>
          <p:cNvCxnSpPr/>
          <p:nvPr/>
        </p:nvCxnSpPr>
        <p:spPr>
          <a:xfrm>
            <a:off x="995924" y="2487109"/>
            <a:ext cx="5100" cy="799800"/>
          </a:xfrm>
          <a:prstGeom prst="straightConnector1">
            <a:avLst/>
          </a:prstGeom>
          <a:noFill/>
          <a:ln w="38100" cap="flat" cmpd="sng">
            <a:solidFill>
              <a:srgbClr val="F79646"/>
            </a:solidFill>
            <a:prstDash val="solid"/>
            <a:round/>
            <a:headEnd type="none" w="sm" len="sm"/>
            <a:tailEnd type="triangle" w="med" len="med"/>
          </a:ln>
        </p:spPr>
      </p:cxnSp>
      <p:sp>
        <p:nvSpPr>
          <p:cNvPr id="373" name="Google Shape;373;p46"/>
          <p:cNvSpPr/>
          <p:nvPr/>
        </p:nvSpPr>
        <p:spPr>
          <a:xfrm>
            <a:off x="1081172" y="2636636"/>
            <a:ext cx="756600" cy="185100"/>
          </a:xfrm>
          <a:prstGeom prst="rect">
            <a:avLst/>
          </a:prstGeom>
          <a:solidFill>
            <a:srgbClr val="F796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dirty="0">
                <a:solidFill>
                  <a:srgbClr val="FFFFFF"/>
                </a:solidFill>
                <a:latin typeface="Arial"/>
                <a:ea typeface="Arial"/>
                <a:cs typeface="Arial"/>
                <a:sym typeface="Arial"/>
              </a:rPr>
              <a:t>Metadata</a:t>
            </a:r>
            <a:endParaRPr sz="1400" b="0" i="0" u="none" strike="noStrike" cap="none" dirty="0">
              <a:solidFill>
                <a:srgbClr val="000000"/>
              </a:solidFill>
              <a:latin typeface="Arial"/>
              <a:ea typeface="Arial"/>
              <a:cs typeface="Arial"/>
              <a:sym typeface="Arial"/>
            </a:endParaRPr>
          </a:p>
        </p:txBody>
      </p:sp>
      <p:sp>
        <p:nvSpPr>
          <p:cNvPr id="374" name="Google Shape;374;p46"/>
          <p:cNvSpPr txBox="1"/>
          <p:nvPr/>
        </p:nvSpPr>
        <p:spPr>
          <a:xfrm>
            <a:off x="1035549" y="2774061"/>
            <a:ext cx="1132500" cy="2142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980" b="1" i="0" u="none" strike="noStrike" cap="none" dirty="0">
                <a:solidFill>
                  <a:srgbClr val="F79646"/>
                </a:solidFill>
                <a:latin typeface="Arial"/>
                <a:ea typeface="Arial"/>
                <a:cs typeface="Arial"/>
                <a:sym typeface="Arial"/>
              </a:rPr>
              <a:t>Metadata </a:t>
            </a:r>
            <a:r>
              <a:rPr lang="en-US" sz="980" b="1" i="0" u="none" strike="noStrike" cap="none" dirty="0">
                <a:solidFill>
                  <a:srgbClr val="F79646"/>
                </a:solidFill>
                <a:latin typeface="Arial"/>
                <a:ea typeface="Arial"/>
                <a:cs typeface="Arial"/>
                <a:sym typeface="Arial"/>
              </a:rPr>
              <a:t>URL</a:t>
            </a:r>
            <a:endParaRPr sz="980" b="1" i="0" u="none" strike="noStrike" cap="none" dirty="0">
              <a:solidFill>
                <a:srgbClr val="F79646"/>
              </a:solidFill>
              <a:latin typeface="Arial"/>
              <a:ea typeface="Arial"/>
              <a:cs typeface="Arial"/>
              <a:sym typeface="Arial"/>
            </a:endParaRPr>
          </a:p>
        </p:txBody>
      </p:sp>
      <p:grpSp>
        <p:nvGrpSpPr>
          <p:cNvPr id="375" name="Google Shape;375;p46"/>
          <p:cNvGrpSpPr/>
          <p:nvPr/>
        </p:nvGrpSpPr>
        <p:grpSpPr>
          <a:xfrm>
            <a:off x="722623" y="3288706"/>
            <a:ext cx="1290997" cy="1013306"/>
            <a:chOff x="-4141" y="2758328"/>
            <a:chExt cx="1456288" cy="1017300"/>
          </a:xfrm>
        </p:grpSpPr>
        <p:sp>
          <p:nvSpPr>
            <p:cNvPr id="376" name="Google Shape;376;p46"/>
            <p:cNvSpPr/>
            <p:nvPr/>
          </p:nvSpPr>
          <p:spPr>
            <a:xfrm>
              <a:off x="105300" y="2758328"/>
              <a:ext cx="1323600" cy="1017300"/>
            </a:xfrm>
            <a:prstGeom prst="roundRect">
              <a:avLst>
                <a:gd name="adj" fmla="val 3155"/>
              </a:avLst>
            </a:prstGeom>
            <a:solidFill>
              <a:srgbClr val="DAEEF3"/>
            </a:solid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 sz="1200" b="1" i="0" u="none" strike="noStrike" cap="none" dirty="0">
                  <a:solidFill>
                    <a:srgbClr val="000000"/>
                  </a:solidFill>
                  <a:latin typeface="Arial"/>
                  <a:ea typeface="Arial"/>
                  <a:cs typeface="Arial"/>
                  <a:sym typeface="Arial"/>
                </a:rPr>
                <a:t>QVR Pro</a:t>
              </a:r>
              <a:endParaRPr dirty="0"/>
            </a:p>
          </p:txBody>
        </p:sp>
        <p:pic>
          <p:nvPicPr>
            <p:cNvPr id="377" name="Google Shape;377;p46"/>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79124" y="3198183"/>
              <a:ext cx="373200" cy="283800"/>
            </a:xfrm>
            <a:prstGeom prst="rect">
              <a:avLst/>
            </a:prstGeom>
            <a:noFill/>
            <a:ln>
              <a:noFill/>
            </a:ln>
          </p:spPr>
        </p:pic>
        <p:pic>
          <p:nvPicPr>
            <p:cNvPr id="378" name="Google Shape;378;p46"/>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393163" y="2842448"/>
              <a:ext cx="299728" cy="280314"/>
            </a:xfrm>
            <a:prstGeom prst="rect">
              <a:avLst/>
            </a:prstGeom>
            <a:noFill/>
            <a:ln>
              <a:noFill/>
            </a:ln>
          </p:spPr>
        </p:pic>
        <p:pic>
          <p:nvPicPr>
            <p:cNvPr id="379" name="Google Shape;379;p46"/>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4141" y="2937268"/>
              <a:ext cx="360016" cy="360016"/>
            </a:xfrm>
            <a:prstGeom prst="rect">
              <a:avLst/>
            </a:prstGeom>
            <a:noFill/>
            <a:ln>
              <a:noFill/>
            </a:ln>
          </p:spPr>
        </p:pic>
        <p:sp>
          <p:nvSpPr>
            <p:cNvPr id="380" name="Google Shape;380;p46"/>
            <p:cNvSpPr txBox="1"/>
            <p:nvPr/>
          </p:nvSpPr>
          <p:spPr>
            <a:xfrm>
              <a:off x="655802" y="3187605"/>
              <a:ext cx="796345" cy="259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000000"/>
                  </a:solidFill>
                  <a:latin typeface="Arial"/>
                  <a:ea typeface="Arial"/>
                  <a:cs typeface="Arial"/>
                  <a:sym typeface="Arial"/>
                </a:rPr>
                <a:t>Recording Engine</a:t>
              </a:r>
              <a:endParaRPr sz="800" b="1" i="0" u="none" strike="noStrike" cap="none" dirty="0">
                <a:solidFill>
                  <a:srgbClr val="000000"/>
                </a:solidFill>
                <a:latin typeface="Arial"/>
                <a:ea typeface="Arial"/>
                <a:cs typeface="Arial"/>
                <a:sym typeface="Arial"/>
              </a:endParaRPr>
            </a:p>
          </p:txBody>
        </p:sp>
        <p:sp>
          <p:nvSpPr>
            <p:cNvPr id="381" name="Google Shape;381;p46"/>
            <p:cNvSpPr txBox="1"/>
            <p:nvPr/>
          </p:nvSpPr>
          <p:spPr>
            <a:xfrm>
              <a:off x="670308" y="2819650"/>
              <a:ext cx="740700" cy="259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000000"/>
                  </a:solidFill>
                  <a:latin typeface="Arial"/>
                  <a:ea typeface="Arial"/>
                  <a:cs typeface="Arial"/>
                  <a:sym typeface="Arial"/>
                </a:rPr>
                <a:t>Metadata Vault</a:t>
              </a:r>
              <a:endParaRPr sz="800" b="1" i="0" u="none" strike="noStrike" cap="none" dirty="0">
                <a:solidFill>
                  <a:srgbClr val="000000"/>
                </a:solidFill>
                <a:latin typeface="Arial"/>
                <a:ea typeface="Arial"/>
                <a:cs typeface="Arial"/>
                <a:sym typeface="Arial"/>
              </a:endParaRPr>
            </a:p>
          </p:txBody>
        </p:sp>
      </p:grpSp>
      <p:sp>
        <p:nvSpPr>
          <p:cNvPr id="382" name="Google Shape;382;p46"/>
          <p:cNvSpPr/>
          <p:nvPr/>
        </p:nvSpPr>
        <p:spPr>
          <a:xfrm>
            <a:off x="734573" y="2328565"/>
            <a:ext cx="551400" cy="185100"/>
          </a:xfrm>
          <a:prstGeom prst="rect">
            <a:avLst/>
          </a:prstGeom>
          <a:solidFill>
            <a:srgbClr val="F796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Arial"/>
                <a:ea typeface="Arial"/>
                <a:cs typeface="Arial"/>
                <a:sym typeface="Arial"/>
              </a:rPr>
              <a:t>POS</a:t>
            </a:r>
            <a:endParaRPr sz="1400" b="0" i="0" u="none" strike="noStrike" cap="none">
              <a:solidFill>
                <a:srgbClr val="000000"/>
              </a:solidFill>
              <a:latin typeface="Arial"/>
              <a:ea typeface="Arial"/>
              <a:cs typeface="Arial"/>
              <a:sym typeface="Arial"/>
            </a:endParaRPr>
          </a:p>
        </p:txBody>
      </p:sp>
      <p:grpSp>
        <p:nvGrpSpPr>
          <p:cNvPr id="383" name="Google Shape;383;p46"/>
          <p:cNvGrpSpPr/>
          <p:nvPr/>
        </p:nvGrpSpPr>
        <p:grpSpPr>
          <a:xfrm>
            <a:off x="2126402" y="3197663"/>
            <a:ext cx="843070" cy="1135237"/>
            <a:chOff x="2073622" y="2883308"/>
            <a:chExt cx="1065684" cy="1380654"/>
          </a:xfrm>
        </p:grpSpPr>
        <p:pic>
          <p:nvPicPr>
            <p:cNvPr id="384" name="Google Shape;384;p46"/>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073622" y="2883308"/>
              <a:ext cx="525194" cy="395294"/>
            </a:xfrm>
            <a:prstGeom prst="rect">
              <a:avLst/>
            </a:prstGeom>
            <a:noFill/>
            <a:ln>
              <a:noFill/>
            </a:ln>
          </p:spPr>
        </p:pic>
        <p:pic>
          <p:nvPicPr>
            <p:cNvPr id="385" name="Google Shape;385;p46"/>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346949" y="2883308"/>
              <a:ext cx="525194" cy="395294"/>
            </a:xfrm>
            <a:prstGeom prst="rect">
              <a:avLst/>
            </a:prstGeom>
            <a:noFill/>
            <a:ln>
              <a:noFill/>
            </a:ln>
          </p:spPr>
        </p:pic>
        <p:pic>
          <p:nvPicPr>
            <p:cNvPr id="386" name="Google Shape;386;p46"/>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614112" y="2883308"/>
              <a:ext cx="525194" cy="395294"/>
            </a:xfrm>
            <a:prstGeom prst="rect">
              <a:avLst/>
            </a:prstGeom>
            <a:noFill/>
            <a:ln>
              <a:noFill/>
            </a:ln>
          </p:spPr>
        </p:pic>
        <p:pic>
          <p:nvPicPr>
            <p:cNvPr id="387" name="Google Shape;387;p46"/>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073622" y="3133969"/>
              <a:ext cx="525194" cy="395294"/>
            </a:xfrm>
            <a:prstGeom prst="rect">
              <a:avLst/>
            </a:prstGeom>
            <a:noFill/>
            <a:ln>
              <a:noFill/>
            </a:ln>
          </p:spPr>
        </p:pic>
        <p:pic>
          <p:nvPicPr>
            <p:cNvPr id="388" name="Google Shape;388;p46"/>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346949" y="3133969"/>
              <a:ext cx="525194" cy="395294"/>
            </a:xfrm>
            <a:prstGeom prst="rect">
              <a:avLst/>
            </a:prstGeom>
            <a:noFill/>
            <a:ln>
              <a:noFill/>
            </a:ln>
          </p:spPr>
        </p:pic>
        <p:pic>
          <p:nvPicPr>
            <p:cNvPr id="389" name="Google Shape;389;p46"/>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614112" y="3133969"/>
              <a:ext cx="525194" cy="395294"/>
            </a:xfrm>
            <a:prstGeom prst="rect">
              <a:avLst/>
            </a:prstGeom>
            <a:noFill/>
            <a:ln>
              <a:noFill/>
            </a:ln>
          </p:spPr>
        </p:pic>
        <p:pic>
          <p:nvPicPr>
            <p:cNvPr id="390" name="Google Shape;390;p46"/>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073622" y="3386764"/>
              <a:ext cx="525194" cy="395294"/>
            </a:xfrm>
            <a:prstGeom prst="rect">
              <a:avLst/>
            </a:prstGeom>
            <a:noFill/>
            <a:ln>
              <a:noFill/>
            </a:ln>
          </p:spPr>
        </p:pic>
        <p:pic>
          <p:nvPicPr>
            <p:cNvPr id="391" name="Google Shape;391;p46"/>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346949" y="3386764"/>
              <a:ext cx="525194" cy="395294"/>
            </a:xfrm>
            <a:prstGeom prst="rect">
              <a:avLst/>
            </a:prstGeom>
            <a:noFill/>
            <a:ln>
              <a:noFill/>
            </a:ln>
          </p:spPr>
        </p:pic>
        <p:pic>
          <p:nvPicPr>
            <p:cNvPr id="392" name="Google Shape;392;p46"/>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614112" y="3386764"/>
              <a:ext cx="525194" cy="395294"/>
            </a:xfrm>
            <a:prstGeom prst="rect">
              <a:avLst/>
            </a:prstGeom>
            <a:noFill/>
            <a:ln>
              <a:noFill/>
            </a:ln>
          </p:spPr>
        </p:pic>
        <p:pic>
          <p:nvPicPr>
            <p:cNvPr id="393" name="Google Shape;393;p46"/>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073622" y="3646743"/>
              <a:ext cx="525194" cy="395294"/>
            </a:xfrm>
            <a:prstGeom prst="rect">
              <a:avLst/>
            </a:prstGeom>
            <a:noFill/>
            <a:ln>
              <a:noFill/>
            </a:ln>
          </p:spPr>
        </p:pic>
        <p:pic>
          <p:nvPicPr>
            <p:cNvPr id="394" name="Google Shape;394;p46"/>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346949" y="3646743"/>
              <a:ext cx="525194" cy="395294"/>
            </a:xfrm>
            <a:prstGeom prst="rect">
              <a:avLst/>
            </a:prstGeom>
            <a:noFill/>
            <a:ln>
              <a:noFill/>
            </a:ln>
          </p:spPr>
        </p:pic>
        <p:pic>
          <p:nvPicPr>
            <p:cNvPr id="395" name="Google Shape;395;p46"/>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614112" y="3646743"/>
              <a:ext cx="525194" cy="395294"/>
            </a:xfrm>
            <a:prstGeom prst="rect">
              <a:avLst/>
            </a:prstGeom>
            <a:noFill/>
            <a:ln>
              <a:noFill/>
            </a:ln>
          </p:spPr>
        </p:pic>
        <p:pic>
          <p:nvPicPr>
            <p:cNvPr id="396" name="Google Shape;396;p46"/>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073622" y="3868668"/>
              <a:ext cx="525194" cy="395294"/>
            </a:xfrm>
            <a:prstGeom prst="rect">
              <a:avLst/>
            </a:prstGeom>
            <a:noFill/>
            <a:ln>
              <a:noFill/>
            </a:ln>
          </p:spPr>
        </p:pic>
        <p:pic>
          <p:nvPicPr>
            <p:cNvPr id="397" name="Google Shape;397;p46"/>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346949" y="3868668"/>
              <a:ext cx="525194" cy="395294"/>
            </a:xfrm>
            <a:prstGeom prst="rect">
              <a:avLst/>
            </a:prstGeom>
            <a:noFill/>
            <a:ln>
              <a:noFill/>
            </a:ln>
          </p:spPr>
        </p:pic>
        <p:pic>
          <p:nvPicPr>
            <p:cNvPr id="398" name="Google Shape;398;p46"/>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2614112" y="3868668"/>
              <a:ext cx="525194" cy="395294"/>
            </a:xfrm>
            <a:prstGeom prst="rect">
              <a:avLst/>
            </a:prstGeom>
            <a:noFill/>
            <a:ln>
              <a:noFill/>
            </a:ln>
          </p:spPr>
        </p:pic>
      </p:grpSp>
      <p:grpSp>
        <p:nvGrpSpPr>
          <p:cNvPr id="399" name="Google Shape;399;p46"/>
          <p:cNvGrpSpPr/>
          <p:nvPr/>
        </p:nvGrpSpPr>
        <p:grpSpPr>
          <a:xfrm>
            <a:off x="1335418" y="1788894"/>
            <a:ext cx="1709209" cy="809992"/>
            <a:chOff x="1106116" y="789381"/>
            <a:chExt cx="2442426" cy="1113851"/>
          </a:xfrm>
        </p:grpSpPr>
        <p:pic>
          <p:nvPicPr>
            <p:cNvPr id="400" name="Google Shape;400;p46" descr="一張含有 監視器, 室內, 物件, 坐 的圖片&#10;&#10;描述是以非常高的可信度產生"/>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1106116" y="789381"/>
              <a:ext cx="1405878" cy="1048099"/>
            </a:xfrm>
            <a:prstGeom prst="rect">
              <a:avLst/>
            </a:prstGeom>
            <a:noFill/>
            <a:ln>
              <a:noFill/>
            </a:ln>
          </p:spPr>
        </p:pic>
        <p:pic>
          <p:nvPicPr>
            <p:cNvPr id="401" name="Google Shape;401;p46"/>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1389448" y="1609846"/>
              <a:ext cx="2031305" cy="262262"/>
            </a:xfrm>
            <a:prstGeom prst="rect">
              <a:avLst/>
            </a:prstGeom>
            <a:noFill/>
            <a:ln>
              <a:noFill/>
            </a:ln>
          </p:spPr>
        </p:pic>
        <p:sp>
          <p:nvSpPr>
            <p:cNvPr id="402" name="Google Shape;402;p46"/>
            <p:cNvSpPr txBox="1"/>
            <p:nvPr/>
          </p:nvSpPr>
          <p:spPr>
            <a:xfrm>
              <a:off x="1261659" y="1557026"/>
              <a:ext cx="2286883" cy="34620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50"/>
                <a:buFont typeface="Arial"/>
                <a:buNone/>
              </a:pPr>
              <a:r>
                <a:rPr lang="en" sz="1000" b="1" i="0" u="none" strike="noStrike" cap="none" dirty="0">
                  <a:solidFill>
                    <a:srgbClr val="FFFFFF"/>
                  </a:solidFill>
                  <a:latin typeface="Arial"/>
                  <a:ea typeface="Arial"/>
                  <a:cs typeface="Arial"/>
                  <a:sym typeface="Arial"/>
                </a:rPr>
                <a:t>3</a:t>
              </a:r>
              <a:r>
                <a:rPr lang="en-US" sz="1000" b="1" i="0" u="none" strike="noStrike" cap="none" dirty="0" err="1">
                  <a:solidFill>
                    <a:srgbClr val="FFFFFF"/>
                  </a:solidFill>
                  <a:latin typeface="Arial"/>
                  <a:ea typeface="Arial"/>
                  <a:cs typeface="Arial"/>
                  <a:sym typeface="Arial"/>
                </a:rPr>
                <a:t>rd</a:t>
              </a:r>
              <a:r>
                <a:rPr lang="en" sz="1000" b="1" i="0" u="none" strike="noStrike" cap="none" dirty="0">
                  <a:solidFill>
                    <a:srgbClr val="FFFFFF"/>
                  </a:solidFill>
                  <a:latin typeface="Arial"/>
                  <a:ea typeface="Arial"/>
                  <a:cs typeface="Arial"/>
                  <a:sym typeface="Arial"/>
                </a:rPr>
                <a:t>-Party AI Engine</a:t>
              </a:r>
              <a:endParaRPr sz="1000" b="0" i="0" u="none" strike="noStrike" cap="none" dirty="0">
                <a:solidFill>
                  <a:srgbClr val="FFFFFF"/>
                </a:solidFill>
                <a:latin typeface="Arial"/>
                <a:ea typeface="Arial"/>
                <a:cs typeface="Arial"/>
                <a:sym typeface="Arial"/>
              </a:endParaRPr>
            </a:p>
          </p:txBody>
        </p:sp>
      </p:grpSp>
      <p:sp>
        <p:nvSpPr>
          <p:cNvPr id="403" name="Google Shape;403;p46"/>
          <p:cNvSpPr txBox="1"/>
          <p:nvPr/>
        </p:nvSpPr>
        <p:spPr>
          <a:xfrm>
            <a:off x="726817" y="4459697"/>
            <a:ext cx="875400" cy="2784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r>
              <a:rPr lang="en" sz="1600" b="1" i="0" u="none" strike="noStrike" cap="none" dirty="0">
                <a:solidFill>
                  <a:schemeClr val="lt1"/>
                </a:solidFill>
                <a:latin typeface="Arial"/>
                <a:ea typeface="Arial"/>
                <a:cs typeface="Arial"/>
                <a:sym typeface="Arial"/>
              </a:rPr>
              <a:t>Store</a:t>
            </a:r>
            <a:endParaRPr sz="1600" b="1" i="0" u="none" strike="noStrike" cap="none" dirty="0">
              <a:solidFill>
                <a:schemeClr val="lt1"/>
              </a:solidFill>
              <a:latin typeface="Arial"/>
              <a:ea typeface="Arial"/>
              <a:cs typeface="Arial"/>
              <a:sym typeface="Arial"/>
            </a:endParaRPr>
          </a:p>
        </p:txBody>
      </p:sp>
      <p:pic>
        <p:nvPicPr>
          <p:cNvPr id="404" name="Google Shape;404;p46"/>
          <p:cNvPicPr preferRelativeResize="0"/>
          <p:nvPr/>
        </p:nvPicPr>
        <p:blipFill>
          <a:blip r:embed="rId13" cstate="print">
            <a:extLst>
              <a:ext uri="{28A0092B-C50C-407E-A947-70E740481C1C}">
                <a14:useLocalDpi xmlns:a14="http://schemas.microsoft.com/office/drawing/2010/main"/>
              </a:ext>
            </a:extLst>
          </a:blip>
          <a:stretch>
            <a:fillRect/>
          </a:stretch>
        </p:blipFill>
        <p:spPr>
          <a:xfrm>
            <a:off x="2517174" y="1623546"/>
            <a:ext cx="1658025" cy="1051961"/>
          </a:xfrm>
          <a:prstGeom prst="rect">
            <a:avLst/>
          </a:prstGeom>
          <a:noFill/>
          <a:ln>
            <a:noFill/>
          </a:ln>
        </p:spPr>
      </p:pic>
      <p:grpSp>
        <p:nvGrpSpPr>
          <p:cNvPr id="405" name="Google Shape;405;p46"/>
          <p:cNvGrpSpPr/>
          <p:nvPr/>
        </p:nvGrpSpPr>
        <p:grpSpPr>
          <a:xfrm>
            <a:off x="2881894" y="2353287"/>
            <a:ext cx="1516921" cy="283910"/>
            <a:chOff x="3195409" y="2089368"/>
            <a:chExt cx="2037776" cy="366951"/>
          </a:xfrm>
        </p:grpSpPr>
        <p:pic>
          <p:nvPicPr>
            <p:cNvPr id="406" name="Google Shape;406;p46"/>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3764948" y="2115033"/>
              <a:ext cx="1445348" cy="279286"/>
            </a:xfrm>
            <a:prstGeom prst="rect">
              <a:avLst/>
            </a:prstGeom>
            <a:noFill/>
            <a:ln>
              <a:noFill/>
            </a:ln>
          </p:spPr>
        </p:pic>
        <p:sp>
          <p:nvSpPr>
            <p:cNvPr id="407" name="Google Shape;407;p46"/>
            <p:cNvSpPr/>
            <p:nvPr/>
          </p:nvSpPr>
          <p:spPr>
            <a:xfrm>
              <a:off x="3195409" y="2089368"/>
              <a:ext cx="2037776" cy="366951"/>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 sz="1000" b="1" i="0" u="none" strike="noStrike" cap="none" dirty="0">
                  <a:solidFill>
                    <a:schemeClr val="lt1"/>
                  </a:solidFill>
                  <a:latin typeface="Arial"/>
                  <a:ea typeface="Arial"/>
                  <a:cs typeface="Arial"/>
                  <a:sym typeface="Arial"/>
                </a:rPr>
                <a:t>QVR Pro Client</a:t>
              </a:r>
              <a:endParaRPr sz="1000" dirty="0"/>
            </a:p>
          </p:txBody>
        </p:sp>
      </p:grpSp>
      <p:pic>
        <p:nvPicPr>
          <p:cNvPr id="65" name="Google Shape;123;p29">
            <a:extLst>
              <a:ext uri="{FF2B5EF4-FFF2-40B4-BE49-F238E27FC236}">
                <a16:creationId xmlns:a16="http://schemas.microsoft.com/office/drawing/2014/main" id="{46642C9D-9E15-4B07-8583-DD8C86DE4A35}"/>
              </a:ext>
            </a:extLst>
          </p:cNvPr>
          <p:cNvPicPr preferRelativeResize="0"/>
          <p:nvPr/>
        </p:nvPicPr>
        <p:blipFill>
          <a:blip r:embed="rId15" cstate="print">
            <a:extLst>
              <a:ext uri="{28A0092B-C50C-407E-A947-70E740481C1C}">
                <a14:useLocalDpi xmlns:a14="http://schemas.microsoft.com/office/drawing/2010/main"/>
              </a:ext>
            </a:extLst>
          </a:blip>
          <a:stretch>
            <a:fillRect/>
          </a:stretch>
        </p:blipFill>
        <p:spPr>
          <a:xfrm>
            <a:off x="2323476" y="4348892"/>
            <a:ext cx="523505" cy="523505"/>
          </a:xfrm>
          <a:prstGeom prst="rect">
            <a:avLst/>
          </a:prstGeom>
          <a:noFill/>
          <a:ln>
            <a:noFill/>
          </a:ln>
          <a:effectLst>
            <a:outerShdw blurRad="50800" dist="38100" dir="2700000" algn="tl" rotWithShape="0">
              <a:prstClr val="black">
                <a:alpha val="40000"/>
              </a:prstClr>
            </a:outerShdw>
          </a:effectLst>
        </p:spPr>
      </p:pic>
      <p:pic>
        <p:nvPicPr>
          <p:cNvPr id="10" name="圖形 9">
            <a:extLst>
              <a:ext uri="{FF2B5EF4-FFF2-40B4-BE49-F238E27FC236}">
                <a16:creationId xmlns:a16="http://schemas.microsoft.com/office/drawing/2014/main" id="{CE8E460A-0CB3-43A0-9080-315B30C56B6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182256" y="2400312"/>
            <a:ext cx="878364" cy="755085"/>
          </a:xfrm>
          <a:prstGeom prst="rect">
            <a:avLst/>
          </a:prstGeom>
        </p:spPr>
      </p:pic>
      <p:pic>
        <p:nvPicPr>
          <p:cNvPr id="11" name="圖形 10">
            <a:extLst>
              <a:ext uri="{FF2B5EF4-FFF2-40B4-BE49-F238E27FC236}">
                <a16:creationId xmlns:a16="http://schemas.microsoft.com/office/drawing/2014/main" id="{73AD19B5-0158-4FDB-97C2-E1D1EB23D01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266598" y="3966017"/>
            <a:ext cx="712361" cy="616312"/>
          </a:xfrm>
          <a:prstGeom prst="rect">
            <a:avLst/>
          </a:prstGeom>
        </p:spPr>
      </p:pic>
      <p:pic>
        <p:nvPicPr>
          <p:cNvPr id="12" name="圖形 11">
            <a:extLst>
              <a:ext uri="{FF2B5EF4-FFF2-40B4-BE49-F238E27FC236}">
                <a16:creationId xmlns:a16="http://schemas.microsoft.com/office/drawing/2014/main" id="{217DBEB8-2ED6-4C9D-91F0-CE54B0C5EF1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515992" y="3270929"/>
            <a:ext cx="702862" cy="604215"/>
          </a:xfrm>
          <a:prstGeom prst="rect">
            <a:avLst/>
          </a:prstGeom>
        </p:spPr>
      </p:pic>
      <p:pic>
        <p:nvPicPr>
          <p:cNvPr id="13" name="圖形 12">
            <a:extLst>
              <a:ext uri="{FF2B5EF4-FFF2-40B4-BE49-F238E27FC236}">
                <a16:creationId xmlns:a16="http://schemas.microsoft.com/office/drawing/2014/main" id="{6D68DBC6-E60A-4750-8D96-761074FACF5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514138" y="1873890"/>
            <a:ext cx="718369" cy="617545"/>
          </a:xfrm>
          <a:prstGeom prst="rect">
            <a:avLst/>
          </a:prstGeom>
        </p:spPr>
      </p:pic>
      <p:pic>
        <p:nvPicPr>
          <p:cNvPr id="14" name="圖形 13">
            <a:extLst>
              <a:ext uri="{FF2B5EF4-FFF2-40B4-BE49-F238E27FC236}">
                <a16:creationId xmlns:a16="http://schemas.microsoft.com/office/drawing/2014/main" id="{E5A7DE95-CBC8-478E-8600-3181C7776EF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960051" y="1884006"/>
            <a:ext cx="716933" cy="616311"/>
          </a:xfrm>
          <a:prstGeom prst="rect">
            <a:avLst/>
          </a:prstGeom>
        </p:spPr>
      </p:pic>
      <p:sp>
        <p:nvSpPr>
          <p:cNvPr id="59" name="Google Shape;213;p35">
            <a:extLst>
              <a:ext uri="{FF2B5EF4-FFF2-40B4-BE49-F238E27FC236}">
                <a16:creationId xmlns:a16="http://schemas.microsoft.com/office/drawing/2014/main" id="{233D8735-BE13-4623-8D30-6CF110AEFB3B}"/>
              </a:ext>
            </a:extLst>
          </p:cNvPr>
          <p:cNvSpPr txBox="1">
            <a:spLocks/>
          </p:cNvSpPr>
          <p:nvPr/>
        </p:nvSpPr>
        <p:spPr>
          <a:xfrm>
            <a:off x="457200" y="109711"/>
            <a:ext cx="8143461"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ltLang="zh-TW" sz="3000" dirty="0">
                <a:solidFill>
                  <a:srgbClr val="FFFFFF"/>
                </a:solidFill>
                <a:latin typeface="+mj-lt"/>
                <a:ea typeface="微軟正黑體" panose="020B0604030504040204" pitchFamily="34" charset="-120"/>
              </a:rPr>
              <a:t>Retail chain business CMS solution</a:t>
            </a:r>
          </a:p>
          <a:p>
            <a:pPr algn="ctr"/>
            <a:r>
              <a:rPr lang="en-US" altLang="zh-TW" sz="1500" dirty="0">
                <a:solidFill>
                  <a:srgbClr val="FFFFFF"/>
                </a:solidFill>
                <a:latin typeface="+mj-lt"/>
                <a:ea typeface="微軟正黑體" panose="020B0604030504040204" pitchFamily="34" charset="-120"/>
              </a:rPr>
              <a:t>Can QNAP integrate with other systems?</a:t>
            </a:r>
          </a:p>
        </p:txBody>
      </p:sp>
    </p:spTree>
    <p:extLst>
      <p:ext uri="{BB962C8B-B14F-4D97-AF65-F5344CB8AC3E}">
        <p14:creationId xmlns:p14="http://schemas.microsoft.com/office/powerpoint/2010/main" val="1417312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3" name="Google Shape;413;p47"/>
          <p:cNvPicPr preferRelativeResize="0"/>
          <p:nvPr/>
        </p:nvPicPr>
        <p:blipFill>
          <a:blip r:embed="rId3" cstate="print">
            <a:extLst>
              <a:ext uri="{28A0092B-C50C-407E-A947-70E740481C1C}">
                <a14:useLocalDpi xmlns:a14="http://schemas.microsoft.com/office/drawing/2010/main"/>
              </a:ext>
            </a:extLst>
          </a:blip>
          <a:stretch>
            <a:fillRect/>
          </a:stretch>
        </p:blipFill>
        <p:spPr>
          <a:xfrm>
            <a:off x="3791165" y="1965585"/>
            <a:ext cx="3950953" cy="2834151"/>
          </a:xfrm>
          <a:prstGeom prst="rect">
            <a:avLst/>
          </a:prstGeom>
          <a:noFill/>
          <a:ln>
            <a:noFill/>
          </a:ln>
        </p:spPr>
      </p:pic>
      <p:sp>
        <p:nvSpPr>
          <p:cNvPr id="115" name="Google Shape;510;p47">
            <a:extLst>
              <a:ext uri="{FF2B5EF4-FFF2-40B4-BE49-F238E27FC236}">
                <a16:creationId xmlns:a16="http://schemas.microsoft.com/office/drawing/2014/main" id="{454E4C01-68FE-4411-A12A-3DACE6D6C7A9}"/>
              </a:ext>
            </a:extLst>
          </p:cNvPr>
          <p:cNvSpPr txBox="1"/>
          <p:nvPr/>
        </p:nvSpPr>
        <p:spPr>
          <a:xfrm>
            <a:off x="4032562" y="4208012"/>
            <a:ext cx="1098466" cy="3600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Arial"/>
              <a:buNone/>
            </a:pPr>
            <a:r>
              <a:rPr lang="en-US" altLang="zh-TW" sz="2000" b="1" dirty="0">
                <a:solidFill>
                  <a:srgbClr val="FFFFFF"/>
                </a:solidFill>
                <a:latin typeface="+mj-lt"/>
                <a:ea typeface="微軟正黑體" panose="020B0604030504040204" pitchFamily="34" charset="-120"/>
              </a:rPr>
              <a:t>Shop1</a:t>
            </a:r>
            <a:endParaRPr sz="2000" b="1" i="0" u="none" strike="noStrike" cap="none" dirty="0">
              <a:solidFill>
                <a:srgbClr val="FFFFFF"/>
              </a:solidFill>
              <a:latin typeface="+mj-lt"/>
              <a:ea typeface="微軟正黑體" panose="020B0604030504040204" pitchFamily="34" charset="-120"/>
              <a:sym typeface="Arial"/>
            </a:endParaRPr>
          </a:p>
        </p:txBody>
      </p:sp>
      <p:sp>
        <p:nvSpPr>
          <p:cNvPr id="109" name="Google Shape;510;p47">
            <a:extLst>
              <a:ext uri="{FF2B5EF4-FFF2-40B4-BE49-F238E27FC236}">
                <a16:creationId xmlns:a16="http://schemas.microsoft.com/office/drawing/2014/main" id="{F6A6560E-070C-42C3-8357-2B0CD7BD636F}"/>
              </a:ext>
            </a:extLst>
          </p:cNvPr>
          <p:cNvSpPr txBox="1"/>
          <p:nvPr/>
        </p:nvSpPr>
        <p:spPr>
          <a:xfrm>
            <a:off x="5263317" y="4208747"/>
            <a:ext cx="1062756" cy="3600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lvl="0">
              <a:buClr>
                <a:srgbClr val="FFFFFF"/>
              </a:buClr>
              <a:buSzPts val="3600"/>
            </a:pPr>
            <a:r>
              <a:rPr lang="en-US" altLang="zh-TW" sz="2000" b="1" dirty="0">
                <a:solidFill>
                  <a:srgbClr val="FFFFFF"/>
                </a:solidFill>
                <a:latin typeface="+mj-lt"/>
                <a:ea typeface="微軟正黑體" panose="020B0604030504040204" pitchFamily="34" charset="-120"/>
              </a:rPr>
              <a:t>Shop2</a:t>
            </a:r>
            <a:endParaRPr sz="2000" b="1" i="0" u="none" strike="noStrike" cap="none" dirty="0">
              <a:solidFill>
                <a:srgbClr val="FFFFFF"/>
              </a:solidFill>
              <a:latin typeface="+mj-lt"/>
              <a:ea typeface="微軟正黑體" panose="020B0604030504040204" pitchFamily="34" charset="-120"/>
              <a:sym typeface="Arial"/>
            </a:endParaRPr>
          </a:p>
        </p:txBody>
      </p:sp>
      <p:sp>
        <p:nvSpPr>
          <p:cNvPr id="110" name="Google Shape;510;p47">
            <a:extLst>
              <a:ext uri="{FF2B5EF4-FFF2-40B4-BE49-F238E27FC236}">
                <a16:creationId xmlns:a16="http://schemas.microsoft.com/office/drawing/2014/main" id="{B75B133C-4C39-4C8B-B8C0-A98FD2746070}"/>
              </a:ext>
            </a:extLst>
          </p:cNvPr>
          <p:cNvSpPr txBox="1"/>
          <p:nvPr/>
        </p:nvSpPr>
        <p:spPr>
          <a:xfrm>
            <a:off x="6460351" y="4203874"/>
            <a:ext cx="974620" cy="3600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lvl="0">
              <a:buClr>
                <a:srgbClr val="FFFFFF"/>
              </a:buClr>
              <a:buSzPts val="3600"/>
            </a:pPr>
            <a:r>
              <a:rPr lang="en-US" altLang="zh-TW" sz="2000" b="1" dirty="0">
                <a:solidFill>
                  <a:srgbClr val="FFFFFF"/>
                </a:solidFill>
                <a:latin typeface="+mj-lt"/>
                <a:ea typeface="微軟正黑體" panose="020B0604030504040204" pitchFamily="34" charset="-120"/>
              </a:rPr>
              <a:t>Shop3</a:t>
            </a:r>
            <a:endParaRPr sz="2000" b="1" i="0" u="none" strike="noStrike" cap="none" dirty="0">
              <a:solidFill>
                <a:srgbClr val="FFFFFF"/>
              </a:solidFill>
              <a:latin typeface="+mj-lt"/>
              <a:ea typeface="微軟正黑體" panose="020B0604030504040204" pitchFamily="34" charset="-120"/>
              <a:sym typeface="Arial"/>
            </a:endParaRPr>
          </a:p>
        </p:txBody>
      </p:sp>
      <p:sp>
        <p:nvSpPr>
          <p:cNvPr id="116" name="矩形 11">
            <a:extLst>
              <a:ext uri="{FF2B5EF4-FFF2-40B4-BE49-F238E27FC236}">
                <a16:creationId xmlns:a16="http://schemas.microsoft.com/office/drawing/2014/main" id="{CB8305C7-DBB2-4F21-8DFC-7E1F05999AF5}"/>
              </a:ext>
            </a:extLst>
          </p:cNvPr>
          <p:cNvSpPr/>
          <p:nvPr/>
        </p:nvSpPr>
        <p:spPr>
          <a:xfrm>
            <a:off x="3205640" y="901601"/>
            <a:ext cx="787614" cy="3870250"/>
          </a:xfrm>
          <a:custGeom>
            <a:avLst/>
            <a:gdLst>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0 h 403412"/>
              <a:gd name="connsiteX1" fmla="*/ 4989429 w 4989429"/>
              <a:gd name="connsiteY1" fmla="*/ 0 h 403412"/>
              <a:gd name="connsiteX2" fmla="*/ 4989429 w 4989429"/>
              <a:gd name="connsiteY2" fmla="*/ 403412 h 403412"/>
              <a:gd name="connsiteX3" fmla="*/ 0 w 4989429"/>
              <a:gd name="connsiteY3" fmla="*/ 403412 h 403412"/>
              <a:gd name="connsiteX4" fmla="*/ 0 w 4989429"/>
              <a:gd name="connsiteY4" fmla="*/ 0 h 403412"/>
              <a:gd name="connsiteX0" fmla="*/ 0 w 4989429"/>
              <a:gd name="connsiteY0" fmla="*/ 161365 h 564777"/>
              <a:gd name="connsiteX1" fmla="*/ 4626359 w 4989429"/>
              <a:gd name="connsiteY1" fmla="*/ 0 h 564777"/>
              <a:gd name="connsiteX2" fmla="*/ 4989429 w 4989429"/>
              <a:gd name="connsiteY2" fmla="*/ 564777 h 564777"/>
              <a:gd name="connsiteX3" fmla="*/ 0 w 4989429"/>
              <a:gd name="connsiteY3" fmla="*/ 564777 h 564777"/>
              <a:gd name="connsiteX4" fmla="*/ 0 w 4989429"/>
              <a:gd name="connsiteY4" fmla="*/ 161365 h 564777"/>
              <a:gd name="connsiteX0" fmla="*/ 1297641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97641 w 4989429"/>
              <a:gd name="connsiteY4" fmla="*/ 0 h 591670"/>
              <a:gd name="connsiteX0" fmla="*/ 1210235 w 4989429"/>
              <a:gd name="connsiteY0" fmla="*/ 0 h 591670"/>
              <a:gd name="connsiteX1" fmla="*/ 4626359 w 4989429"/>
              <a:gd name="connsiteY1" fmla="*/ 26893 h 591670"/>
              <a:gd name="connsiteX2" fmla="*/ 4989429 w 4989429"/>
              <a:gd name="connsiteY2" fmla="*/ 591670 h 591670"/>
              <a:gd name="connsiteX3" fmla="*/ 0 w 4989429"/>
              <a:gd name="connsiteY3" fmla="*/ 591670 h 591670"/>
              <a:gd name="connsiteX4" fmla="*/ 1210235 w 4989429"/>
              <a:gd name="connsiteY4" fmla="*/ 0 h 591670"/>
              <a:gd name="connsiteX0" fmla="*/ 1210235 w 4989429"/>
              <a:gd name="connsiteY0" fmla="*/ 952 h 592622"/>
              <a:gd name="connsiteX1" fmla="*/ 4551296 w 4989429"/>
              <a:gd name="connsiteY1" fmla="*/ 0 h 592622"/>
              <a:gd name="connsiteX2" fmla="*/ 4989429 w 4989429"/>
              <a:gd name="connsiteY2" fmla="*/ 592622 h 592622"/>
              <a:gd name="connsiteX3" fmla="*/ 0 w 4989429"/>
              <a:gd name="connsiteY3" fmla="*/ 592622 h 592622"/>
              <a:gd name="connsiteX4" fmla="*/ 1210235 w 4989429"/>
              <a:gd name="connsiteY4" fmla="*/ 952 h 592622"/>
              <a:gd name="connsiteX0" fmla="*/ 274570 w 4053764"/>
              <a:gd name="connsiteY0" fmla="*/ 2815438 h 3407108"/>
              <a:gd name="connsiteX1" fmla="*/ 3615631 w 4053764"/>
              <a:gd name="connsiteY1" fmla="*/ 2814486 h 3407108"/>
              <a:gd name="connsiteX2" fmla="*/ 4053764 w 4053764"/>
              <a:gd name="connsiteY2" fmla="*/ 3407108 h 3407108"/>
              <a:gd name="connsiteX3" fmla="*/ 0 w 4053764"/>
              <a:gd name="connsiteY3" fmla="*/ 0 h 3407108"/>
              <a:gd name="connsiteX4" fmla="*/ 274570 w 4053764"/>
              <a:gd name="connsiteY4" fmla="*/ 2815438 h 3407108"/>
              <a:gd name="connsiteX0" fmla="*/ 274570 w 3615631"/>
              <a:gd name="connsiteY0" fmla="*/ 2815438 h 6112504"/>
              <a:gd name="connsiteX1" fmla="*/ 3615631 w 3615631"/>
              <a:gd name="connsiteY1" fmla="*/ 2814486 h 6112504"/>
              <a:gd name="connsiteX2" fmla="*/ 8077 w 3615631"/>
              <a:gd name="connsiteY2" fmla="*/ 6112504 h 6112504"/>
              <a:gd name="connsiteX3" fmla="*/ 0 w 3615631"/>
              <a:gd name="connsiteY3" fmla="*/ 0 h 6112504"/>
              <a:gd name="connsiteX4" fmla="*/ 274570 w 3615631"/>
              <a:gd name="connsiteY4" fmla="*/ 2815438 h 6112504"/>
              <a:gd name="connsiteX0" fmla="*/ 274570 w 277008"/>
              <a:gd name="connsiteY0" fmla="*/ 2815438 h 6112504"/>
              <a:gd name="connsiteX1" fmla="*/ 277008 w 277008"/>
              <a:gd name="connsiteY1" fmla="*/ 5951054 h 6112504"/>
              <a:gd name="connsiteX2" fmla="*/ 8077 w 277008"/>
              <a:gd name="connsiteY2" fmla="*/ 6112504 h 6112504"/>
              <a:gd name="connsiteX3" fmla="*/ 0 w 277008"/>
              <a:gd name="connsiteY3" fmla="*/ 0 h 6112504"/>
              <a:gd name="connsiteX4" fmla="*/ 274570 w 277008"/>
              <a:gd name="connsiteY4" fmla="*/ 2815438 h 6112504"/>
              <a:gd name="connsiteX0" fmla="*/ 325066 w 327504"/>
              <a:gd name="connsiteY0" fmla="*/ 2815438 h 6180139"/>
              <a:gd name="connsiteX1" fmla="*/ 327504 w 327504"/>
              <a:gd name="connsiteY1" fmla="*/ 5951054 h 6180139"/>
              <a:gd name="connsiteX2" fmla="*/ 94 w 327504"/>
              <a:gd name="connsiteY2" fmla="*/ 6180139 h 6180139"/>
              <a:gd name="connsiteX3" fmla="*/ 50496 w 327504"/>
              <a:gd name="connsiteY3" fmla="*/ 0 h 6180139"/>
              <a:gd name="connsiteX4" fmla="*/ 325066 w 327504"/>
              <a:gd name="connsiteY4" fmla="*/ 2815438 h 6180139"/>
              <a:gd name="connsiteX0" fmla="*/ 325052 w 327490"/>
              <a:gd name="connsiteY0" fmla="*/ 2790075 h 6154776"/>
              <a:gd name="connsiteX1" fmla="*/ 327490 w 327490"/>
              <a:gd name="connsiteY1" fmla="*/ 5925691 h 6154776"/>
              <a:gd name="connsiteX2" fmla="*/ 80 w 327490"/>
              <a:gd name="connsiteY2" fmla="*/ 6154776 h 6154776"/>
              <a:gd name="connsiteX3" fmla="*/ 61114 w 327490"/>
              <a:gd name="connsiteY3" fmla="*/ 0 h 6154776"/>
              <a:gd name="connsiteX4" fmla="*/ 325052 w 327490"/>
              <a:gd name="connsiteY4" fmla="*/ 2790075 h 6154776"/>
              <a:gd name="connsiteX0" fmla="*/ 638712 w 638713"/>
              <a:gd name="connsiteY0" fmla="*/ 2823894 h 6154776"/>
              <a:gd name="connsiteX1" fmla="*/ 327490 w 638713"/>
              <a:gd name="connsiteY1" fmla="*/ 5925691 h 6154776"/>
              <a:gd name="connsiteX2" fmla="*/ 80 w 638713"/>
              <a:gd name="connsiteY2" fmla="*/ 6154776 h 6154776"/>
              <a:gd name="connsiteX3" fmla="*/ 61114 w 638713"/>
              <a:gd name="connsiteY3" fmla="*/ 0 h 6154776"/>
              <a:gd name="connsiteX4" fmla="*/ 638712 w 638713"/>
              <a:gd name="connsiteY4" fmla="*/ 2823894 h 6154776"/>
              <a:gd name="connsiteX0" fmla="*/ 638712 w 678364"/>
              <a:gd name="connsiteY0" fmla="*/ 2823894 h 6154776"/>
              <a:gd name="connsiteX1" fmla="*/ 678364 w 678364"/>
              <a:gd name="connsiteY1" fmla="*/ 5951055 h 6154776"/>
              <a:gd name="connsiteX2" fmla="*/ 80 w 678364"/>
              <a:gd name="connsiteY2" fmla="*/ 6154776 h 6154776"/>
              <a:gd name="connsiteX3" fmla="*/ 61114 w 678364"/>
              <a:gd name="connsiteY3" fmla="*/ 0 h 6154776"/>
              <a:gd name="connsiteX4" fmla="*/ 638712 w 678364"/>
              <a:gd name="connsiteY4" fmla="*/ 2823894 h 6154776"/>
              <a:gd name="connsiteX0" fmla="*/ 628079 w 678364"/>
              <a:gd name="connsiteY0" fmla="*/ 2950710 h 6154776"/>
              <a:gd name="connsiteX1" fmla="*/ 678364 w 678364"/>
              <a:gd name="connsiteY1" fmla="*/ 5951055 h 6154776"/>
              <a:gd name="connsiteX2" fmla="*/ 80 w 678364"/>
              <a:gd name="connsiteY2" fmla="*/ 6154776 h 6154776"/>
              <a:gd name="connsiteX3" fmla="*/ 61114 w 678364"/>
              <a:gd name="connsiteY3" fmla="*/ 0 h 6154776"/>
              <a:gd name="connsiteX4" fmla="*/ 628079 w 678364"/>
              <a:gd name="connsiteY4" fmla="*/ 2950710 h 6154776"/>
              <a:gd name="connsiteX0" fmla="*/ 782251 w 782255"/>
              <a:gd name="connsiteY0" fmla="*/ 3424155 h 6154776"/>
              <a:gd name="connsiteX1" fmla="*/ 678364 w 782255"/>
              <a:gd name="connsiteY1" fmla="*/ 5951055 h 6154776"/>
              <a:gd name="connsiteX2" fmla="*/ 80 w 782255"/>
              <a:gd name="connsiteY2" fmla="*/ 6154776 h 6154776"/>
              <a:gd name="connsiteX3" fmla="*/ 61114 w 782255"/>
              <a:gd name="connsiteY3" fmla="*/ 0 h 6154776"/>
              <a:gd name="connsiteX4" fmla="*/ 782251 w 782255"/>
              <a:gd name="connsiteY4" fmla="*/ 3424155 h 6154776"/>
              <a:gd name="connsiteX0" fmla="*/ 782251 w 805955"/>
              <a:gd name="connsiteY0" fmla="*/ 3424155 h 6154776"/>
              <a:gd name="connsiteX1" fmla="*/ 805955 w 805955"/>
              <a:gd name="connsiteY1" fmla="*/ 5029528 h 6154776"/>
              <a:gd name="connsiteX2" fmla="*/ 80 w 805955"/>
              <a:gd name="connsiteY2" fmla="*/ 6154776 h 6154776"/>
              <a:gd name="connsiteX3" fmla="*/ 61114 w 805955"/>
              <a:gd name="connsiteY3" fmla="*/ 0 h 6154776"/>
              <a:gd name="connsiteX4" fmla="*/ 782251 w 805955"/>
              <a:gd name="connsiteY4" fmla="*/ 3424155 h 6154776"/>
              <a:gd name="connsiteX0" fmla="*/ 787567 w 805955"/>
              <a:gd name="connsiteY0" fmla="*/ 3407247 h 6154776"/>
              <a:gd name="connsiteX1" fmla="*/ 805955 w 805955"/>
              <a:gd name="connsiteY1" fmla="*/ 5029528 h 6154776"/>
              <a:gd name="connsiteX2" fmla="*/ 80 w 805955"/>
              <a:gd name="connsiteY2" fmla="*/ 6154776 h 6154776"/>
              <a:gd name="connsiteX3" fmla="*/ 61114 w 805955"/>
              <a:gd name="connsiteY3" fmla="*/ 0 h 6154776"/>
              <a:gd name="connsiteX4" fmla="*/ 787567 w 805955"/>
              <a:gd name="connsiteY4" fmla="*/ 3407247 h 6154776"/>
              <a:gd name="connsiteX0" fmla="*/ 787567 w 787614"/>
              <a:gd name="connsiteY0" fmla="*/ 3407247 h 6154776"/>
              <a:gd name="connsiteX1" fmla="*/ 779374 w 787614"/>
              <a:gd name="connsiteY1" fmla="*/ 5088709 h 6154776"/>
              <a:gd name="connsiteX2" fmla="*/ 80 w 787614"/>
              <a:gd name="connsiteY2" fmla="*/ 6154776 h 6154776"/>
              <a:gd name="connsiteX3" fmla="*/ 61114 w 787614"/>
              <a:gd name="connsiteY3" fmla="*/ 0 h 6154776"/>
              <a:gd name="connsiteX4" fmla="*/ 787567 w 787614"/>
              <a:gd name="connsiteY4" fmla="*/ 3407247 h 615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614" h="6154776">
                <a:moveTo>
                  <a:pt x="787567" y="3407247"/>
                </a:moveTo>
                <a:cubicBezTo>
                  <a:pt x="788380" y="4452452"/>
                  <a:pt x="778561" y="4043504"/>
                  <a:pt x="779374" y="5088709"/>
                </a:cubicBezTo>
                <a:lnTo>
                  <a:pt x="80" y="6154776"/>
                </a:lnTo>
                <a:cubicBezTo>
                  <a:pt x="-2612" y="4117275"/>
                  <a:pt x="63806" y="2037501"/>
                  <a:pt x="61114" y="0"/>
                </a:cubicBezTo>
                <a:lnTo>
                  <a:pt x="787567" y="3407247"/>
                </a:lnTo>
                <a:close/>
              </a:path>
            </a:pathLst>
          </a:custGeom>
          <a:gradFill flip="none" rotWithShape="1">
            <a:gsLst>
              <a:gs pos="0">
                <a:schemeClr val="accent1">
                  <a:tint val="66000"/>
                  <a:satMod val="160000"/>
                  <a:alpha val="37000"/>
                </a:schemeClr>
              </a:gs>
              <a:gs pos="50000">
                <a:schemeClr val="accent1">
                  <a:tint val="44500"/>
                  <a:satMod val="160000"/>
                  <a:alpha val="69000"/>
                </a:schemeClr>
              </a:gs>
              <a:gs pos="100000">
                <a:schemeClr val="accent1">
                  <a:tint val="23500"/>
                  <a:satMod val="160000"/>
                  <a:alpha val="0"/>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113" name="Google Shape;412;p47">
            <a:extLst>
              <a:ext uri="{FF2B5EF4-FFF2-40B4-BE49-F238E27FC236}">
                <a16:creationId xmlns:a16="http://schemas.microsoft.com/office/drawing/2014/main" id="{A46ED674-76B3-49E3-AB04-C56DCFF6CFBF}"/>
              </a:ext>
            </a:extLst>
          </p:cNvPr>
          <p:cNvPicPr preferRelativeResize="0"/>
          <p:nvPr/>
        </p:nvPicPr>
        <p:blipFill>
          <a:blip r:embed="rId4" cstate="print">
            <a:extLst>
              <a:ext uri="{28A0092B-C50C-407E-A947-70E740481C1C}">
                <a14:useLocalDpi xmlns:a14="http://schemas.microsoft.com/office/drawing/2010/main"/>
              </a:ext>
            </a:extLst>
          </a:blip>
          <a:stretch>
            <a:fillRect/>
          </a:stretch>
        </p:blipFill>
        <p:spPr>
          <a:xfrm>
            <a:off x="3630027" y="745848"/>
            <a:ext cx="4505184" cy="1392831"/>
          </a:xfrm>
          <a:prstGeom prst="rect">
            <a:avLst/>
          </a:prstGeom>
          <a:noFill/>
          <a:ln>
            <a:noFill/>
          </a:ln>
        </p:spPr>
      </p:pic>
      <p:pic>
        <p:nvPicPr>
          <p:cNvPr id="106" name="Google Shape;412;p47">
            <a:extLst>
              <a:ext uri="{FF2B5EF4-FFF2-40B4-BE49-F238E27FC236}">
                <a16:creationId xmlns:a16="http://schemas.microsoft.com/office/drawing/2014/main" id="{5BE382E3-DD42-413D-AAC3-57BF11B8A347}"/>
              </a:ext>
            </a:extLst>
          </p:cNvPr>
          <p:cNvPicPr preferRelativeResize="0"/>
          <p:nvPr/>
        </p:nvPicPr>
        <p:blipFill>
          <a:blip r:embed="rId5" cstate="print">
            <a:extLst>
              <a:ext uri="{28A0092B-C50C-407E-A947-70E740481C1C}">
                <a14:useLocalDpi xmlns:a14="http://schemas.microsoft.com/office/drawing/2010/main"/>
              </a:ext>
            </a:extLst>
          </a:blip>
          <a:stretch>
            <a:fillRect/>
          </a:stretch>
        </p:blipFill>
        <p:spPr>
          <a:xfrm>
            <a:off x="129703" y="779647"/>
            <a:ext cx="3200406" cy="4020089"/>
          </a:xfrm>
          <a:prstGeom prst="rect">
            <a:avLst/>
          </a:prstGeom>
          <a:noFill/>
          <a:ln>
            <a:noFill/>
          </a:ln>
        </p:spPr>
      </p:pic>
      <p:cxnSp>
        <p:nvCxnSpPr>
          <p:cNvPr id="414" name="Google Shape;414;p47"/>
          <p:cNvCxnSpPr>
            <a:cxnSpLocks/>
          </p:cNvCxnSpPr>
          <p:nvPr/>
        </p:nvCxnSpPr>
        <p:spPr>
          <a:xfrm rot="10800000" flipH="1">
            <a:off x="1934925" y="1340464"/>
            <a:ext cx="1768500" cy="1740600"/>
          </a:xfrm>
          <a:prstGeom prst="bentConnector3">
            <a:avLst>
              <a:gd name="adj1" fmla="val -81581"/>
            </a:avLst>
          </a:prstGeom>
          <a:noFill/>
          <a:ln w="28575" cap="flat" cmpd="sng">
            <a:solidFill>
              <a:srgbClr val="FFFFFF"/>
            </a:solidFill>
            <a:prstDash val="solid"/>
            <a:round/>
            <a:headEnd type="none" w="sm" len="sm"/>
            <a:tailEnd type="none" w="sm" len="sm"/>
          </a:ln>
        </p:spPr>
      </p:cxnSp>
      <p:grpSp>
        <p:nvGrpSpPr>
          <p:cNvPr id="449" name="Google Shape;449;p47"/>
          <p:cNvGrpSpPr/>
          <p:nvPr/>
        </p:nvGrpSpPr>
        <p:grpSpPr>
          <a:xfrm>
            <a:off x="4068217" y="1763303"/>
            <a:ext cx="1527278" cy="287330"/>
            <a:chOff x="3944043" y="1946924"/>
            <a:chExt cx="1527278" cy="287330"/>
          </a:xfrm>
        </p:grpSpPr>
        <p:pic>
          <p:nvPicPr>
            <p:cNvPr id="450" name="Google Shape;450;p47"/>
            <p:cNvPicPr preferRelativeResize="0"/>
            <p:nvPr/>
          </p:nvPicPr>
          <p:blipFill rotWithShape="1">
            <a:blip r:embed="rId6">
              <a:alphaModFix/>
            </a:blip>
            <a:srcRect/>
            <a:stretch/>
          </p:blipFill>
          <p:spPr>
            <a:xfrm>
              <a:off x="4025973" y="1954968"/>
              <a:ext cx="1445348" cy="279286"/>
            </a:xfrm>
            <a:prstGeom prst="rect">
              <a:avLst/>
            </a:prstGeom>
            <a:noFill/>
            <a:ln>
              <a:noFill/>
            </a:ln>
          </p:spPr>
        </p:pic>
        <p:sp>
          <p:nvSpPr>
            <p:cNvPr id="451" name="Google Shape;451;p47"/>
            <p:cNvSpPr/>
            <p:nvPr/>
          </p:nvSpPr>
          <p:spPr>
            <a:xfrm>
              <a:off x="3944043" y="1946924"/>
              <a:ext cx="1459800" cy="2847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 sz="1250" b="1" i="0" u="none" strike="noStrike" cap="none" dirty="0">
                  <a:solidFill>
                    <a:srgbClr val="FFFFFF"/>
                  </a:solidFill>
                  <a:latin typeface="Arial"/>
                  <a:ea typeface="Arial"/>
                  <a:cs typeface="Arial"/>
                  <a:sym typeface="Arial"/>
                </a:rPr>
                <a:t>QVR Pro Client</a:t>
              </a:r>
              <a:endParaRPr dirty="0"/>
            </a:p>
          </p:txBody>
        </p:sp>
      </p:grpSp>
      <p:cxnSp>
        <p:nvCxnSpPr>
          <p:cNvPr id="466" name="Google Shape;466;p47"/>
          <p:cNvCxnSpPr/>
          <p:nvPr/>
        </p:nvCxnSpPr>
        <p:spPr>
          <a:xfrm rot="10800000">
            <a:off x="1679442" y="2025263"/>
            <a:ext cx="0" cy="864000"/>
          </a:xfrm>
          <a:prstGeom prst="straightConnector1">
            <a:avLst/>
          </a:prstGeom>
          <a:noFill/>
          <a:ln w="38100" cap="flat" cmpd="sng">
            <a:solidFill>
              <a:srgbClr val="B6DDE7"/>
            </a:solidFill>
            <a:prstDash val="solid"/>
            <a:round/>
            <a:headEnd type="none" w="sm" len="sm"/>
            <a:tailEnd type="triangle" w="med" len="med"/>
          </a:ln>
          <a:effectLst>
            <a:outerShdw blurRad="40000" dist="23000" dir="5400000" rotWithShape="0">
              <a:srgbClr val="000000">
                <a:alpha val="34900"/>
              </a:srgbClr>
            </a:outerShdw>
          </a:effectLst>
        </p:spPr>
      </p:cxnSp>
      <p:cxnSp>
        <p:nvCxnSpPr>
          <p:cNvPr id="467" name="Google Shape;467;p47"/>
          <p:cNvCxnSpPr/>
          <p:nvPr/>
        </p:nvCxnSpPr>
        <p:spPr>
          <a:xfrm>
            <a:off x="1829734" y="2033349"/>
            <a:ext cx="0" cy="892800"/>
          </a:xfrm>
          <a:prstGeom prst="straightConnector1">
            <a:avLst/>
          </a:prstGeom>
          <a:noFill/>
          <a:ln w="38100" cap="flat" cmpd="sng">
            <a:solidFill>
              <a:srgbClr val="F79646"/>
            </a:solidFill>
            <a:prstDash val="solid"/>
            <a:round/>
            <a:headEnd type="none" w="sm" len="sm"/>
            <a:tailEnd type="triangle" w="med" len="med"/>
          </a:ln>
        </p:spPr>
      </p:cxnSp>
      <p:pic>
        <p:nvPicPr>
          <p:cNvPr id="468" name="Google Shape;468;p47"/>
          <p:cNvPicPr preferRelativeResize="0"/>
          <p:nvPr/>
        </p:nvPicPr>
        <p:blipFill rotWithShape="1">
          <a:blip r:embed="rId7">
            <a:alphaModFix/>
          </a:blip>
          <a:srcRect/>
          <a:stretch/>
        </p:blipFill>
        <p:spPr>
          <a:xfrm>
            <a:off x="1081584" y="1709886"/>
            <a:ext cx="1766876" cy="267882"/>
          </a:xfrm>
          <a:prstGeom prst="rect">
            <a:avLst/>
          </a:prstGeom>
          <a:noFill/>
          <a:ln>
            <a:noFill/>
          </a:ln>
        </p:spPr>
      </p:pic>
      <p:grpSp>
        <p:nvGrpSpPr>
          <p:cNvPr id="469" name="Google Shape;469;p47"/>
          <p:cNvGrpSpPr/>
          <p:nvPr/>
        </p:nvGrpSpPr>
        <p:grpSpPr>
          <a:xfrm>
            <a:off x="628580" y="2911256"/>
            <a:ext cx="2447455" cy="1503435"/>
            <a:chOff x="377024" y="2554277"/>
            <a:chExt cx="2729098" cy="1676444"/>
          </a:xfrm>
        </p:grpSpPr>
        <p:cxnSp>
          <p:nvCxnSpPr>
            <p:cNvPr id="470" name="Google Shape;470;p47"/>
            <p:cNvCxnSpPr>
              <a:cxnSpLocks/>
              <a:stCxn id="471" idx="2"/>
              <a:endCxn id="472" idx="0"/>
            </p:cNvCxnSpPr>
            <p:nvPr/>
          </p:nvCxnSpPr>
          <p:spPr>
            <a:xfrm>
              <a:off x="1109449" y="3579992"/>
              <a:ext cx="8725" cy="228030"/>
            </a:xfrm>
            <a:prstGeom prst="straightConnector1">
              <a:avLst/>
            </a:prstGeom>
            <a:noFill/>
            <a:ln w="28575" cap="flat" cmpd="sng">
              <a:solidFill>
                <a:srgbClr val="000000"/>
              </a:solidFill>
              <a:prstDash val="solid"/>
              <a:round/>
              <a:headEnd type="stealth" w="med" len="med"/>
              <a:tailEnd type="none" w="sm" len="sm"/>
            </a:ln>
          </p:spPr>
        </p:cxnSp>
        <p:sp>
          <p:nvSpPr>
            <p:cNvPr id="471" name="Google Shape;471;p47"/>
            <p:cNvSpPr/>
            <p:nvPr/>
          </p:nvSpPr>
          <p:spPr>
            <a:xfrm>
              <a:off x="378349" y="2584452"/>
              <a:ext cx="1462200" cy="995540"/>
            </a:xfrm>
            <a:prstGeom prst="roundRect">
              <a:avLst>
                <a:gd name="adj" fmla="val 8442"/>
              </a:avLst>
            </a:prstGeom>
            <a:solidFill>
              <a:srgbClr val="DAEE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 sz="1000" b="1" i="0" u="none" strike="noStrike" cap="none" dirty="0">
                  <a:solidFill>
                    <a:srgbClr val="000000"/>
                  </a:solidFill>
                  <a:latin typeface="Arial"/>
                  <a:ea typeface="Arial"/>
                  <a:cs typeface="Arial"/>
                  <a:sym typeface="Arial"/>
                </a:rPr>
                <a:t>QVR Pro</a:t>
              </a:r>
              <a:endParaRPr sz="1000" b="1" i="0" u="none" strike="noStrike" cap="none" dirty="0">
                <a:solidFill>
                  <a:srgbClr val="000000"/>
                </a:solidFill>
                <a:latin typeface="Arial"/>
                <a:ea typeface="Arial"/>
                <a:cs typeface="Arial"/>
                <a:sym typeface="Arial"/>
              </a:endParaRPr>
            </a:p>
          </p:txBody>
        </p:sp>
        <p:pic>
          <p:nvPicPr>
            <p:cNvPr id="473" name="Google Shape;473;p47"/>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867327" y="3064833"/>
              <a:ext cx="373200" cy="283800"/>
            </a:xfrm>
            <a:prstGeom prst="rect">
              <a:avLst/>
            </a:prstGeom>
            <a:noFill/>
            <a:ln>
              <a:noFill/>
            </a:ln>
          </p:spPr>
        </p:pic>
        <p:pic>
          <p:nvPicPr>
            <p:cNvPr id="474" name="Google Shape;474;p47"/>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881366" y="2709098"/>
              <a:ext cx="299728" cy="280314"/>
            </a:xfrm>
            <a:prstGeom prst="rect">
              <a:avLst/>
            </a:prstGeom>
            <a:noFill/>
            <a:ln>
              <a:noFill/>
            </a:ln>
          </p:spPr>
        </p:pic>
        <p:pic>
          <p:nvPicPr>
            <p:cNvPr id="475" name="Google Shape;475;p47"/>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453326" y="2742446"/>
              <a:ext cx="360016" cy="360016"/>
            </a:xfrm>
            <a:prstGeom prst="rect">
              <a:avLst/>
            </a:prstGeom>
            <a:noFill/>
            <a:ln>
              <a:noFill/>
            </a:ln>
          </p:spPr>
        </p:pic>
        <p:sp>
          <p:nvSpPr>
            <p:cNvPr id="476" name="Google Shape;476;p47"/>
            <p:cNvSpPr txBox="1"/>
            <p:nvPr/>
          </p:nvSpPr>
          <p:spPr>
            <a:xfrm>
              <a:off x="1063365" y="3022116"/>
              <a:ext cx="907800" cy="259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000000"/>
                  </a:solidFill>
                  <a:latin typeface="Arial"/>
                  <a:ea typeface="Arial"/>
                  <a:cs typeface="Arial"/>
                  <a:sym typeface="Arial"/>
                </a:rPr>
                <a:t>Recording Engine</a:t>
              </a:r>
              <a:endParaRPr sz="800" b="1" i="0" u="none" strike="noStrike" cap="none" dirty="0">
                <a:solidFill>
                  <a:srgbClr val="000000"/>
                </a:solidFill>
                <a:latin typeface="Arial"/>
                <a:ea typeface="Arial"/>
                <a:cs typeface="Arial"/>
                <a:sym typeface="Arial"/>
              </a:endParaRPr>
            </a:p>
          </p:txBody>
        </p:sp>
        <p:sp>
          <p:nvSpPr>
            <p:cNvPr id="477" name="Google Shape;477;p47"/>
            <p:cNvSpPr txBox="1"/>
            <p:nvPr/>
          </p:nvSpPr>
          <p:spPr>
            <a:xfrm>
              <a:off x="1077940" y="2673047"/>
              <a:ext cx="855900" cy="259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dirty="0">
                  <a:solidFill>
                    <a:srgbClr val="000000"/>
                  </a:solidFill>
                  <a:latin typeface="Arial"/>
                  <a:ea typeface="Arial"/>
                  <a:cs typeface="Arial"/>
                  <a:sym typeface="Arial"/>
                </a:rPr>
                <a:t>Metadata Vault</a:t>
              </a:r>
              <a:endParaRPr sz="800" b="1" i="0" u="none" strike="noStrike" cap="none" dirty="0">
                <a:solidFill>
                  <a:srgbClr val="000000"/>
                </a:solidFill>
                <a:latin typeface="Arial"/>
                <a:ea typeface="Arial"/>
                <a:cs typeface="Arial"/>
                <a:sym typeface="Arial"/>
              </a:endParaRPr>
            </a:p>
          </p:txBody>
        </p:sp>
        <p:sp>
          <p:nvSpPr>
            <p:cNvPr id="472" name="Google Shape;472;p47"/>
            <p:cNvSpPr/>
            <p:nvPr/>
          </p:nvSpPr>
          <p:spPr>
            <a:xfrm>
              <a:off x="377024" y="3808021"/>
              <a:ext cx="1482300" cy="422700"/>
            </a:xfrm>
            <a:prstGeom prst="roundRect">
              <a:avLst>
                <a:gd name="adj" fmla="val 11337"/>
              </a:avLst>
            </a:prstGeom>
            <a:solidFill>
              <a:srgbClr val="DAEE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dirty="0">
                  <a:solidFill>
                    <a:srgbClr val="000000"/>
                  </a:solidFill>
                  <a:latin typeface="Arial"/>
                  <a:ea typeface="Arial"/>
                  <a:cs typeface="Arial"/>
                  <a:sym typeface="Arial"/>
                </a:rPr>
                <a:t>        QVR Guard</a:t>
              </a:r>
              <a:endParaRPr sz="1100" b="1" i="0" u="none" strike="noStrike" cap="none" dirty="0">
                <a:solidFill>
                  <a:srgbClr val="000000"/>
                </a:solidFill>
                <a:latin typeface="Arial"/>
                <a:ea typeface="Arial"/>
                <a:cs typeface="Arial"/>
                <a:sym typeface="Arial"/>
              </a:endParaRPr>
            </a:p>
          </p:txBody>
        </p:sp>
        <p:pic>
          <p:nvPicPr>
            <p:cNvPr id="478" name="Google Shape;478;p47" descr="Guard_512.png"/>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flipH="1">
              <a:off x="470573" y="3867180"/>
              <a:ext cx="304800" cy="329178"/>
            </a:xfrm>
            <a:prstGeom prst="rect">
              <a:avLst/>
            </a:prstGeom>
            <a:noFill/>
            <a:ln>
              <a:noFill/>
            </a:ln>
          </p:spPr>
        </p:pic>
        <p:grpSp>
          <p:nvGrpSpPr>
            <p:cNvPr id="479" name="Google Shape;479;p47"/>
            <p:cNvGrpSpPr/>
            <p:nvPr/>
          </p:nvGrpSpPr>
          <p:grpSpPr>
            <a:xfrm>
              <a:off x="1966293" y="2554277"/>
              <a:ext cx="1139829" cy="422799"/>
              <a:chOff x="1593351" y="2772151"/>
              <a:chExt cx="1139829" cy="422799"/>
            </a:xfrm>
          </p:grpSpPr>
          <p:pic>
            <p:nvPicPr>
              <p:cNvPr id="480" name="Google Shape;480;p47"/>
              <p:cNvPicPr preferRelativeResize="0"/>
              <p:nvPr/>
            </p:nvPicPr>
            <p:blipFill rotWithShape="1">
              <a:blip r:embed="rId12">
                <a:alphaModFix/>
              </a:blip>
              <a:srcRect/>
              <a:stretch/>
            </p:blipFill>
            <p:spPr>
              <a:xfrm>
                <a:off x="1593351" y="2772151"/>
                <a:ext cx="561737" cy="422798"/>
              </a:xfrm>
              <a:prstGeom prst="rect">
                <a:avLst/>
              </a:prstGeom>
              <a:noFill/>
              <a:ln>
                <a:noFill/>
              </a:ln>
            </p:spPr>
          </p:pic>
          <p:pic>
            <p:nvPicPr>
              <p:cNvPr id="481" name="Google Shape;481;p47"/>
              <p:cNvPicPr preferRelativeResize="0"/>
              <p:nvPr/>
            </p:nvPicPr>
            <p:blipFill rotWithShape="1">
              <a:blip r:embed="rId12">
                <a:alphaModFix/>
              </a:blip>
              <a:srcRect/>
              <a:stretch/>
            </p:blipFill>
            <p:spPr>
              <a:xfrm>
                <a:off x="1885694" y="2772152"/>
                <a:ext cx="561736" cy="422798"/>
              </a:xfrm>
              <a:prstGeom prst="rect">
                <a:avLst/>
              </a:prstGeom>
              <a:noFill/>
              <a:ln>
                <a:noFill/>
              </a:ln>
            </p:spPr>
          </p:pic>
          <p:pic>
            <p:nvPicPr>
              <p:cNvPr id="482" name="Google Shape;482;p47"/>
              <p:cNvPicPr preferRelativeResize="0"/>
              <p:nvPr/>
            </p:nvPicPr>
            <p:blipFill rotWithShape="1">
              <a:blip r:embed="rId12">
                <a:alphaModFix/>
              </a:blip>
              <a:srcRect/>
              <a:stretch/>
            </p:blipFill>
            <p:spPr>
              <a:xfrm>
                <a:off x="2171444" y="2772152"/>
                <a:ext cx="561736" cy="422798"/>
              </a:xfrm>
              <a:prstGeom prst="rect">
                <a:avLst/>
              </a:prstGeom>
              <a:noFill/>
              <a:ln>
                <a:noFill/>
              </a:ln>
            </p:spPr>
          </p:pic>
        </p:grpSp>
        <p:grpSp>
          <p:nvGrpSpPr>
            <p:cNvPr id="483" name="Google Shape;483;p47"/>
            <p:cNvGrpSpPr/>
            <p:nvPr/>
          </p:nvGrpSpPr>
          <p:grpSpPr>
            <a:xfrm>
              <a:off x="1966291" y="2822380"/>
              <a:ext cx="1139830" cy="422799"/>
              <a:chOff x="1593349" y="2772152"/>
              <a:chExt cx="1139830" cy="422799"/>
            </a:xfrm>
          </p:grpSpPr>
          <p:pic>
            <p:nvPicPr>
              <p:cNvPr id="484" name="Google Shape;484;p47"/>
              <p:cNvPicPr preferRelativeResize="0"/>
              <p:nvPr/>
            </p:nvPicPr>
            <p:blipFill rotWithShape="1">
              <a:blip r:embed="rId12">
                <a:alphaModFix/>
              </a:blip>
              <a:srcRect/>
              <a:stretch/>
            </p:blipFill>
            <p:spPr>
              <a:xfrm>
                <a:off x="1593349" y="2772152"/>
                <a:ext cx="561736" cy="422799"/>
              </a:xfrm>
              <a:prstGeom prst="rect">
                <a:avLst/>
              </a:prstGeom>
              <a:noFill/>
              <a:ln>
                <a:noFill/>
              </a:ln>
            </p:spPr>
          </p:pic>
          <p:pic>
            <p:nvPicPr>
              <p:cNvPr id="485" name="Google Shape;485;p47"/>
              <p:cNvPicPr preferRelativeResize="0"/>
              <p:nvPr/>
            </p:nvPicPr>
            <p:blipFill rotWithShape="1">
              <a:blip r:embed="rId12">
                <a:alphaModFix/>
              </a:blip>
              <a:srcRect/>
              <a:stretch/>
            </p:blipFill>
            <p:spPr>
              <a:xfrm>
                <a:off x="1885693" y="2772152"/>
                <a:ext cx="561736" cy="422798"/>
              </a:xfrm>
              <a:prstGeom prst="rect">
                <a:avLst/>
              </a:prstGeom>
              <a:noFill/>
              <a:ln>
                <a:noFill/>
              </a:ln>
            </p:spPr>
          </p:pic>
          <p:pic>
            <p:nvPicPr>
              <p:cNvPr id="486" name="Google Shape;486;p47"/>
              <p:cNvPicPr preferRelativeResize="0"/>
              <p:nvPr/>
            </p:nvPicPr>
            <p:blipFill rotWithShape="1">
              <a:blip r:embed="rId12">
                <a:alphaModFix/>
              </a:blip>
              <a:srcRect/>
              <a:stretch/>
            </p:blipFill>
            <p:spPr>
              <a:xfrm>
                <a:off x="2171443" y="2772152"/>
                <a:ext cx="561736" cy="422799"/>
              </a:xfrm>
              <a:prstGeom prst="rect">
                <a:avLst/>
              </a:prstGeom>
              <a:noFill/>
              <a:ln>
                <a:noFill/>
              </a:ln>
            </p:spPr>
          </p:pic>
        </p:grpSp>
        <p:grpSp>
          <p:nvGrpSpPr>
            <p:cNvPr id="487" name="Google Shape;487;p47"/>
            <p:cNvGrpSpPr/>
            <p:nvPr/>
          </p:nvGrpSpPr>
          <p:grpSpPr>
            <a:xfrm>
              <a:off x="1966291" y="3092764"/>
              <a:ext cx="1139831" cy="422800"/>
              <a:chOff x="1593349" y="2772152"/>
              <a:chExt cx="1139831" cy="422800"/>
            </a:xfrm>
          </p:grpSpPr>
          <p:pic>
            <p:nvPicPr>
              <p:cNvPr id="488" name="Google Shape;488;p47"/>
              <p:cNvPicPr preferRelativeResize="0"/>
              <p:nvPr/>
            </p:nvPicPr>
            <p:blipFill rotWithShape="1">
              <a:blip r:embed="rId12">
                <a:alphaModFix/>
              </a:blip>
              <a:srcRect/>
              <a:stretch/>
            </p:blipFill>
            <p:spPr>
              <a:xfrm>
                <a:off x="1593349" y="2772152"/>
                <a:ext cx="561737" cy="422798"/>
              </a:xfrm>
              <a:prstGeom prst="rect">
                <a:avLst/>
              </a:prstGeom>
              <a:noFill/>
              <a:ln>
                <a:noFill/>
              </a:ln>
            </p:spPr>
          </p:pic>
          <p:pic>
            <p:nvPicPr>
              <p:cNvPr id="489" name="Google Shape;489;p47"/>
              <p:cNvPicPr preferRelativeResize="0"/>
              <p:nvPr/>
            </p:nvPicPr>
            <p:blipFill rotWithShape="1">
              <a:blip r:embed="rId12">
                <a:alphaModFix/>
              </a:blip>
              <a:srcRect/>
              <a:stretch/>
            </p:blipFill>
            <p:spPr>
              <a:xfrm>
                <a:off x="1885694" y="2772153"/>
                <a:ext cx="561737" cy="422799"/>
              </a:xfrm>
              <a:prstGeom prst="rect">
                <a:avLst/>
              </a:prstGeom>
              <a:noFill/>
              <a:ln>
                <a:noFill/>
              </a:ln>
            </p:spPr>
          </p:pic>
          <p:pic>
            <p:nvPicPr>
              <p:cNvPr id="490" name="Google Shape;490;p47"/>
              <p:cNvPicPr preferRelativeResize="0"/>
              <p:nvPr/>
            </p:nvPicPr>
            <p:blipFill rotWithShape="1">
              <a:blip r:embed="rId12">
                <a:alphaModFix/>
              </a:blip>
              <a:srcRect/>
              <a:stretch/>
            </p:blipFill>
            <p:spPr>
              <a:xfrm>
                <a:off x="2171443" y="2772153"/>
                <a:ext cx="561737" cy="422799"/>
              </a:xfrm>
              <a:prstGeom prst="rect">
                <a:avLst/>
              </a:prstGeom>
              <a:noFill/>
              <a:ln>
                <a:noFill/>
              </a:ln>
            </p:spPr>
          </p:pic>
        </p:grpSp>
      </p:grpSp>
      <p:pic>
        <p:nvPicPr>
          <p:cNvPr id="499" name="Google Shape;499;p47"/>
          <p:cNvPicPr preferRelativeResize="0"/>
          <p:nvPr/>
        </p:nvPicPr>
        <p:blipFill>
          <a:blip r:embed="rId13" cstate="print">
            <a:extLst>
              <a:ext uri="{28A0092B-C50C-407E-A947-70E740481C1C}">
                <a14:useLocalDpi xmlns:a14="http://schemas.microsoft.com/office/drawing/2010/main"/>
              </a:ext>
            </a:extLst>
          </a:blip>
          <a:stretch>
            <a:fillRect/>
          </a:stretch>
        </p:blipFill>
        <p:spPr>
          <a:xfrm>
            <a:off x="1314373" y="891963"/>
            <a:ext cx="1239081" cy="874283"/>
          </a:xfrm>
          <a:prstGeom prst="rect">
            <a:avLst/>
          </a:prstGeom>
          <a:noFill/>
          <a:ln>
            <a:noFill/>
          </a:ln>
        </p:spPr>
      </p:pic>
      <p:sp>
        <p:nvSpPr>
          <p:cNvPr id="500" name="Google Shape;500;p47"/>
          <p:cNvSpPr txBox="1"/>
          <p:nvPr/>
        </p:nvSpPr>
        <p:spPr>
          <a:xfrm>
            <a:off x="1090192" y="1696512"/>
            <a:ext cx="1771115" cy="2003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50"/>
              <a:buFont typeface="Arial"/>
              <a:buNone/>
            </a:pPr>
            <a:r>
              <a:rPr lang="en" sz="1200" b="1" i="0" u="none" strike="noStrike" cap="none" dirty="0">
                <a:solidFill>
                  <a:srgbClr val="FFFFFF"/>
                </a:solidFill>
                <a:latin typeface="Arial"/>
                <a:ea typeface="Arial"/>
                <a:cs typeface="Arial"/>
                <a:sym typeface="Arial"/>
              </a:rPr>
              <a:t>3</a:t>
            </a:r>
            <a:r>
              <a:rPr lang="en-US" sz="1200" b="1" i="0" u="none" strike="noStrike" cap="none" dirty="0" err="1">
                <a:solidFill>
                  <a:srgbClr val="FFFFFF"/>
                </a:solidFill>
                <a:latin typeface="Arial"/>
                <a:ea typeface="Arial"/>
                <a:cs typeface="Arial"/>
                <a:sym typeface="Arial"/>
              </a:rPr>
              <a:t>rd</a:t>
            </a:r>
            <a:r>
              <a:rPr lang="en" sz="1200" b="1" i="0" u="none" strike="noStrike" cap="none" dirty="0">
                <a:solidFill>
                  <a:srgbClr val="FFFFFF"/>
                </a:solidFill>
                <a:latin typeface="Arial"/>
                <a:ea typeface="Arial"/>
                <a:cs typeface="Arial"/>
                <a:sym typeface="Arial"/>
              </a:rPr>
              <a:t>-Party AI Engine</a:t>
            </a:r>
            <a:endParaRPr sz="1200" b="0" i="0" u="none" strike="noStrike" cap="none" dirty="0">
              <a:solidFill>
                <a:srgbClr val="FFFFFF"/>
              </a:solidFill>
              <a:latin typeface="Arial"/>
              <a:ea typeface="Arial"/>
              <a:cs typeface="Arial"/>
              <a:sym typeface="Arial"/>
            </a:endParaRPr>
          </a:p>
        </p:txBody>
      </p:sp>
      <p:pic>
        <p:nvPicPr>
          <p:cNvPr id="504" name="Google Shape;504;p47"/>
          <p:cNvPicPr preferRelativeResize="0"/>
          <p:nvPr/>
        </p:nvPicPr>
        <p:blipFill rotWithShape="1">
          <a:blip r:embed="rId14">
            <a:alphaModFix/>
          </a:blip>
          <a:srcRect/>
          <a:stretch/>
        </p:blipFill>
        <p:spPr>
          <a:xfrm>
            <a:off x="1932902" y="2060842"/>
            <a:ext cx="1061466" cy="536543"/>
          </a:xfrm>
          <a:prstGeom prst="rect">
            <a:avLst/>
          </a:prstGeom>
          <a:noFill/>
          <a:ln>
            <a:noFill/>
          </a:ln>
        </p:spPr>
      </p:pic>
      <p:sp>
        <p:nvSpPr>
          <p:cNvPr id="505" name="Google Shape;505;p47"/>
          <p:cNvSpPr/>
          <p:nvPr/>
        </p:nvSpPr>
        <p:spPr>
          <a:xfrm>
            <a:off x="1948676" y="2121586"/>
            <a:ext cx="1010400" cy="221400"/>
          </a:xfrm>
          <a:prstGeom prst="rect">
            <a:avLst/>
          </a:prstGeom>
          <a:solidFill>
            <a:srgbClr val="E36C0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Arial"/>
                <a:ea typeface="Arial"/>
                <a:cs typeface="Arial"/>
                <a:sym typeface="Arial"/>
              </a:rPr>
              <a:t>Metadata</a:t>
            </a:r>
            <a:endParaRPr sz="1400" b="0" i="0" u="none" strike="noStrike" cap="none">
              <a:solidFill>
                <a:srgbClr val="000000"/>
              </a:solidFill>
              <a:latin typeface="Arial"/>
              <a:ea typeface="Arial"/>
              <a:cs typeface="Arial"/>
              <a:sym typeface="Arial"/>
            </a:endParaRPr>
          </a:p>
        </p:txBody>
      </p:sp>
      <p:sp>
        <p:nvSpPr>
          <p:cNvPr id="506" name="Google Shape;506;p47"/>
          <p:cNvSpPr txBox="1"/>
          <p:nvPr/>
        </p:nvSpPr>
        <p:spPr>
          <a:xfrm>
            <a:off x="1949233" y="2340983"/>
            <a:ext cx="1010400" cy="22140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dirty="0">
                <a:solidFill>
                  <a:srgbClr val="E36C09"/>
                </a:solidFill>
                <a:latin typeface="Arial"/>
                <a:ea typeface="Arial"/>
                <a:cs typeface="Arial"/>
                <a:sym typeface="Arial"/>
              </a:rPr>
              <a:t>Metadata </a:t>
            </a:r>
            <a:r>
              <a:rPr lang="en-US" altLang="zh-TW" sz="900" b="1" dirty="0">
                <a:solidFill>
                  <a:srgbClr val="E36C09"/>
                </a:solidFill>
              </a:rPr>
              <a:t>URL</a:t>
            </a:r>
            <a:endParaRPr sz="900" b="1" i="0" u="none" strike="noStrike" cap="none" dirty="0">
              <a:solidFill>
                <a:srgbClr val="E36C09"/>
              </a:solidFill>
              <a:latin typeface="Arial"/>
              <a:ea typeface="Arial"/>
              <a:cs typeface="Arial"/>
              <a:sym typeface="Arial"/>
            </a:endParaRPr>
          </a:p>
        </p:txBody>
      </p:sp>
      <p:pic>
        <p:nvPicPr>
          <p:cNvPr id="507" name="Google Shape;507;p47"/>
          <p:cNvPicPr preferRelativeResize="0"/>
          <p:nvPr/>
        </p:nvPicPr>
        <p:blipFill rotWithShape="1">
          <a:blip r:embed="rId15">
            <a:alphaModFix/>
          </a:blip>
          <a:srcRect/>
          <a:stretch/>
        </p:blipFill>
        <p:spPr>
          <a:xfrm>
            <a:off x="568698" y="2051653"/>
            <a:ext cx="1040548" cy="543794"/>
          </a:xfrm>
          <a:prstGeom prst="rect">
            <a:avLst/>
          </a:prstGeom>
          <a:noFill/>
          <a:ln>
            <a:noFill/>
          </a:ln>
        </p:spPr>
      </p:pic>
      <p:sp>
        <p:nvSpPr>
          <p:cNvPr id="508" name="Google Shape;508;p47"/>
          <p:cNvSpPr/>
          <p:nvPr/>
        </p:nvSpPr>
        <p:spPr>
          <a:xfrm>
            <a:off x="592546" y="2097531"/>
            <a:ext cx="980400" cy="214500"/>
          </a:xfrm>
          <a:prstGeom prst="rect">
            <a:avLst/>
          </a:prstGeom>
          <a:solidFill>
            <a:srgbClr val="3185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1" i="0" u="none" strike="noStrike" cap="none" dirty="0">
                <a:solidFill>
                  <a:srgbClr val="FFFFFF"/>
                </a:solidFill>
                <a:latin typeface="Arial"/>
                <a:ea typeface="Arial"/>
                <a:cs typeface="Arial"/>
                <a:sym typeface="Arial"/>
              </a:rPr>
              <a:t>RTSP</a:t>
            </a:r>
            <a:endParaRPr sz="1000" b="1" i="0" u="none" strike="noStrike" cap="none" dirty="0">
              <a:solidFill>
                <a:srgbClr val="FFFFFF"/>
              </a:solidFill>
              <a:latin typeface="Arial"/>
              <a:ea typeface="Arial"/>
              <a:cs typeface="Arial"/>
              <a:sym typeface="Arial"/>
            </a:endParaRPr>
          </a:p>
        </p:txBody>
      </p:sp>
      <p:sp>
        <p:nvSpPr>
          <p:cNvPr id="509" name="Google Shape;509;p47"/>
          <p:cNvSpPr txBox="1"/>
          <p:nvPr/>
        </p:nvSpPr>
        <p:spPr>
          <a:xfrm>
            <a:off x="598765" y="2315344"/>
            <a:ext cx="985800" cy="249726"/>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 sz="900" b="1" i="0" u="none" strike="noStrike" cap="none">
                <a:solidFill>
                  <a:srgbClr val="31859B"/>
                </a:solidFill>
                <a:latin typeface="Arial"/>
                <a:ea typeface="Arial"/>
                <a:cs typeface="Arial"/>
                <a:sym typeface="Arial"/>
              </a:rPr>
              <a:t>QVR Pro API</a:t>
            </a:r>
            <a:endParaRPr sz="900" b="1" i="0" u="none" strike="noStrike" cap="none">
              <a:solidFill>
                <a:srgbClr val="31859B"/>
              </a:solidFill>
              <a:latin typeface="Arial"/>
              <a:ea typeface="Arial"/>
              <a:cs typeface="Arial"/>
              <a:sym typeface="Arial"/>
            </a:endParaRPr>
          </a:p>
        </p:txBody>
      </p:sp>
      <p:sp>
        <p:nvSpPr>
          <p:cNvPr id="510" name="Google Shape;510;p47"/>
          <p:cNvSpPr txBox="1"/>
          <p:nvPr/>
        </p:nvSpPr>
        <p:spPr>
          <a:xfrm>
            <a:off x="2273307" y="4203874"/>
            <a:ext cx="1176000" cy="3600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lvl="0">
              <a:buClr>
                <a:srgbClr val="FFFFFF"/>
              </a:buClr>
              <a:buSzPts val="3600"/>
            </a:pPr>
            <a:r>
              <a:rPr lang="en-US" altLang="zh-TW" sz="2000" b="1" dirty="0">
                <a:solidFill>
                  <a:srgbClr val="FFFFFF"/>
                </a:solidFill>
                <a:latin typeface="+mj-lt"/>
                <a:ea typeface="微軟正黑體" panose="020B0604030504040204" pitchFamily="34" charset="-120"/>
              </a:rPr>
              <a:t>Shop</a:t>
            </a:r>
            <a:endParaRPr sz="2000" b="1" i="0" u="none" strike="noStrike" cap="none" dirty="0">
              <a:solidFill>
                <a:srgbClr val="FFFFFF"/>
              </a:solidFill>
              <a:latin typeface="+mj-lt"/>
              <a:ea typeface="微軟正黑體" panose="020B0604030504040204" pitchFamily="34" charset="-120"/>
              <a:sym typeface="Arial"/>
            </a:endParaRPr>
          </a:p>
        </p:txBody>
      </p:sp>
      <p:sp>
        <p:nvSpPr>
          <p:cNvPr id="511" name="Google Shape;511;p47"/>
          <p:cNvSpPr txBox="1">
            <a:spLocks noGrp="1"/>
          </p:cNvSpPr>
          <p:nvPr>
            <p:ph type="title" idx="4294967295"/>
          </p:nvPr>
        </p:nvSpPr>
        <p:spPr>
          <a:xfrm>
            <a:off x="127436" y="138878"/>
            <a:ext cx="10135977" cy="584100"/>
          </a:xfrm>
          <a:prstGeom prst="rect">
            <a:avLst/>
          </a:prstGeom>
          <a:noFill/>
          <a:ln>
            <a:noFill/>
          </a:ln>
        </p:spPr>
        <p:txBody>
          <a:bodyPr spcFirstLastPara="1" wrap="square" lIns="91425" tIns="45700" rIns="91425" bIns="45700" anchor="ctr" anchorCtr="0">
            <a:noAutofit/>
          </a:bodyPr>
          <a:lstStyle/>
          <a:p>
            <a:r>
              <a:rPr lang="en-US" altLang="zh-TW" sz="2500" dirty="0">
                <a:solidFill>
                  <a:srgbClr val="FFFFFF"/>
                </a:solidFill>
                <a:latin typeface="+mj-lt"/>
                <a:ea typeface="微軟正黑體" panose="020B0604030504040204" pitchFamily="34" charset="-120"/>
              </a:rPr>
              <a:t>Retail chain business</a:t>
            </a:r>
            <a:r>
              <a:rPr lang="zh-TW" altLang="en-US" sz="2500" dirty="0">
                <a:solidFill>
                  <a:srgbClr val="FFFFFF"/>
                </a:solidFill>
                <a:latin typeface="+mj-lt"/>
                <a:ea typeface="微軟正黑體" panose="020B0604030504040204" pitchFamily="34" charset="-120"/>
              </a:rPr>
              <a:t> </a:t>
            </a:r>
            <a:r>
              <a:rPr lang="en-US" altLang="zh-TW" sz="2500" dirty="0">
                <a:solidFill>
                  <a:srgbClr val="FFFFFF"/>
                </a:solidFill>
                <a:latin typeface="+mj-lt"/>
                <a:ea typeface="微軟正黑體" panose="020B0604030504040204" pitchFamily="34" charset="-120"/>
              </a:rPr>
              <a:t>CMS</a:t>
            </a:r>
            <a:r>
              <a:rPr lang="zh-TW" altLang="en-US" sz="2500" dirty="0">
                <a:solidFill>
                  <a:srgbClr val="FFFFFF"/>
                </a:solidFill>
                <a:latin typeface="+mj-lt"/>
                <a:ea typeface="微軟正黑體" panose="020B0604030504040204" pitchFamily="34" charset="-120"/>
              </a:rPr>
              <a:t> </a:t>
            </a:r>
            <a:r>
              <a:rPr lang="en-US" altLang="zh-TW" sz="2500" dirty="0">
                <a:solidFill>
                  <a:srgbClr val="FFFFFF"/>
                </a:solidFill>
                <a:latin typeface="+mj-lt"/>
                <a:ea typeface="微軟正黑體" panose="020B0604030504040204" pitchFamily="34" charset="-120"/>
              </a:rPr>
              <a:t>solution</a:t>
            </a:r>
            <a:r>
              <a:rPr lang="en" sz="2500" dirty="0">
                <a:latin typeface="+mj-lt"/>
                <a:ea typeface="微軟正黑體" panose="020B0604030504040204" pitchFamily="34" charset="-120"/>
              </a:rPr>
              <a:t>- </a:t>
            </a:r>
            <a:r>
              <a:rPr lang="en-US" altLang="zh-TW" sz="2250" dirty="0">
                <a:latin typeface="+mj-lt"/>
                <a:ea typeface="微軟正黑體" panose="020B0604030504040204" pitchFamily="34" charset="-120"/>
              </a:rPr>
              <a:t>basic architecture</a:t>
            </a:r>
            <a:endParaRPr sz="2250" dirty="0">
              <a:latin typeface="+mj-lt"/>
              <a:ea typeface="微軟正黑體" panose="020B0604030504040204" pitchFamily="34" charset="-120"/>
            </a:endParaRPr>
          </a:p>
        </p:txBody>
      </p:sp>
      <p:sp>
        <p:nvSpPr>
          <p:cNvPr id="114" name="Google Shape;510;p47">
            <a:extLst>
              <a:ext uri="{FF2B5EF4-FFF2-40B4-BE49-F238E27FC236}">
                <a16:creationId xmlns:a16="http://schemas.microsoft.com/office/drawing/2014/main" id="{2839B918-314E-44D3-9E8B-C3BF322C5463}"/>
              </a:ext>
            </a:extLst>
          </p:cNvPr>
          <p:cNvSpPr txBox="1"/>
          <p:nvPr/>
        </p:nvSpPr>
        <p:spPr>
          <a:xfrm>
            <a:off x="6296431" y="1678457"/>
            <a:ext cx="1935481" cy="3600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3600"/>
              <a:buFont typeface="Arial"/>
              <a:buNone/>
            </a:pPr>
            <a:r>
              <a:rPr lang="en-US" altLang="zh-TW" sz="2000" b="1" dirty="0">
                <a:solidFill>
                  <a:srgbClr val="FFFFFF"/>
                </a:solidFill>
                <a:latin typeface="+mj-lt"/>
                <a:ea typeface="微軟正黑體" panose="020B0604030504040204" pitchFamily="34" charset="-120"/>
              </a:rPr>
              <a:t>Headquarters</a:t>
            </a:r>
            <a:endParaRPr sz="2000" b="1" i="0" u="none" strike="noStrike" cap="none" dirty="0">
              <a:solidFill>
                <a:srgbClr val="FFFFFF"/>
              </a:solidFill>
              <a:latin typeface="+mj-lt"/>
              <a:ea typeface="微軟正黑體" panose="020B0604030504040204" pitchFamily="34" charset="-120"/>
              <a:sym typeface="Arial"/>
            </a:endParaRPr>
          </a:p>
        </p:txBody>
      </p:sp>
      <p:cxnSp>
        <p:nvCxnSpPr>
          <p:cNvPr id="108" name="Google Shape;418;p47">
            <a:extLst>
              <a:ext uri="{FF2B5EF4-FFF2-40B4-BE49-F238E27FC236}">
                <a16:creationId xmlns:a16="http://schemas.microsoft.com/office/drawing/2014/main" id="{15A1E377-E015-4A40-A2FC-64AE1D2DCD6A}"/>
              </a:ext>
            </a:extLst>
          </p:cNvPr>
          <p:cNvCxnSpPr>
            <a:cxnSpLocks/>
          </p:cNvCxnSpPr>
          <p:nvPr/>
        </p:nvCxnSpPr>
        <p:spPr>
          <a:xfrm rot="16200000" flipH="1">
            <a:off x="6869049" y="1889338"/>
            <a:ext cx="2016234" cy="1134561"/>
          </a:xfrm>
          <a:prstGeom prst="bentConnector3">
            <a:avLst>
              <a:gd name="adj1" fmla="val -1153"/>
            </a:avLst>
          </a:prstGeom>
          <a:noFill/>
          <a:ln w="28575" cap="flat" cmpd="sng">
            <a:solidFill>
              <a:srgbClr val="FFFFFF"/>
            </a:solidFill>
            <a:prstDash val="solid"/>
            <a:round/>
            <a:headEnd type="none" w="sm" len="sm"/>
            <a:tailEnd type="none" w="sm" len="sm"/>
          </a:ln>
        </p:spPr>
      </p:cxnSp>
      <p:pic>
        <p:nvPicPr>
          <p:cNvPr id="453" name="Google Shape;453;p47" descr="一張含有 電腦, 牆, 建築物 的圖片&#10;&#10;描述是以高可信度產生"/>
          <p:cNvPicPr preferRelativeResize="0"/>
          <p:nvPr/>
        </p:nvPicPr>
        <p:blipFill rotWithShape="1">
          <a:blip r:embed="rId16">
            <a:alphaModFix/>
          </a:blip>
          <a:srcRect/>
          <a:stretch/>
        </p:blipFill>
        <p:spPr>
          <a:xfrm>
            <a:off x="7808645" y="2078173"/>
            <a:ext cx="1212308" cy="1130995"/>
          </a:xfrm>
          <a:prstGeom prst="rect">
            <a:avLst/>
          </a:prstGeom>
          <a:noFill/>
          <a:ln>
            <a:noFill/>
          </a:ln>
        </p:spPr>
      </p:pic>
      <p:pic>
        <p:nvPicPr>
          <p:cNvPr id="415" name="Google Shape;415;p47"/>
          <p:cNvPicPr preferRelativeResize="0"/>
          <p:nvPr/>
        </p:nvPicPr>
        <p:blipFill rotWithShape="1">
          <a:blip r:embed="rId17">
            <a:alphaModFix/>
          </a:blip>
          <a:srcRect/>
          <a:stretch/>
        </p:blipFill>
        <p:spPr>
          <a:xfrm>
            <a:off x="7796847" y="3313116"/>
            <a:ext cx="1275599" cy="1083877"/>
          </a:xfrm>
          <a:prstGeom prst="rect">
            <a:avLst/>
          </a:prstGeom>
          <a:noFill/>
          <a:ln>
            <a:noFill/>
          </a:ln>
        </p:spPr>
      </p:pic>
      <p:sp>
        <p:nvSpPr>
          <p:cNvPr id="416" name="Google Shape;416;p47"/>
          <p:cNvSpPr/>
          <p:nvPr/>
        </p:nvSpPr>
        <p:spPr>
          <a:xfrm>
            <a:off x="7790415" y="3683267"/>
            <a:ext cx="1333500" cy="669300"/>
          </a:xfrm>
          <a:prstGeom prst="rect">
            <a:avLst/>
          </a:prstGeom>
          <a:noFill/>
          <a:ln>
            <a:noFill/>
          </a:ln>
        </p:spPr>
        <p:txBody>
          <a:bodyPr spcFirstLastPara="1" wrap="square" lIns="91425" tIns="45700" rIns="91425" bIns="45700" anchor="t" anchorCtr="0">
            <a:noAutofit/>
          </a:bodyPr>
          <a:lstStyle/>
          <a:p>
            <a:pPr lvl="0" algn="ctr"/>
            <a:r>
              <a:rPr lang="en" sz="1000" b="1" dirty="0">
                <a:solidFill>
                  <a:srgbClr val="FFFFFF"/>
                </a:solidFill>
              </a:rPr>
              <a:t>Remote backup</a:t>
            </a:r>
            <a:endParaRPr lang="en-US" sz="1000" b="1" dirty="0">
              <a:solidFill>
                <a:srgbClr val="FFFFFF"/>
              </a:solidFill>
            </a:endParaRPr>
          </a:p>
          <a:p>
            <a:pPr lvl="0" algn="ctr"/>
            <a:r>
              <a:rPr lang="en" sz="1000" b="1" i="0" u="none" strike="noStrike" cap="none" dirty="0">
                <a:solidFill>
                  <a:srgbClr val="FFFFFF"/>
                </a:solidFill>
                <a:latin typeface="Arial"/>
                <a:ea typeface="Arial"/>
                <a:cs typeface="Arial"/>
                <a:sym typeface="Arial"/>
              </a:rPr>
              <a:t>Hybrid Backup Sync - RTRR</a:t>
            </a:r>
            <a:endParaRPr sz="1000" dirty="0"/>
          </a:p>
        </p:txBody>
      </p:sp>
      <p:grpSp>
        <p:nvGrpSpPr>
          <p:cNvPr id="501" name="Google Shape;501;p47"/>
          <p:cNvGrpSpPr/>
          <p:nvPr/>
        </p:nvGrpSpPr>
        <p:grpSpPr>
          <a:xfrm>
            <a:off x="8230112" y="3253680"/>
            <a:ext cx="419700" cy="417799"/>
            <a:chOff x="3298554" y="3623957"/>
            <a:chExt cx="419700" cy="417799"/>
          </a:xfrm>
        </p:grpSpPr>
        <p:sp>
          <p:nvSpPr>
            <p:cNvPr id="502" name="Google Shape;502;p47"/>
            <p:cNvSpPr/>
            <p:nvPr/>
          </p:nvSpPr>
          <p:spPr>
            <a:xfrm>
              <a:off x="3298554" y="3623957"/>
              <a:ext cx="419700" cy="414000"/>
            </a:xfrm>
            <a:prstGeom prst="roundRect">
              <a:avLst>
                <a:gd name="adj" fmla="val 16667"/>
              </a:avLst>
            </a:prstGeom>
            <a:solidFill>
              <a:srgbClr val="FFFFFF"/>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503" name="Google Shape;503;p47"/>
            <p:cNvPicPr preferRelativeResize="0"/>
            <p:nvPr/>
          </p:nvPicPr>
          <p:blipFill rotWithShape="1">
            <a:blip r:embed="rId18">
              <a:alphaModFix/>
            </a:blip>
            <a:srcRect/>
            <a:stretch/>
          </p:blipFill>
          <p:spPr>
            <a:xfrm>
              <a:off x="3302062" y="3627622"/>
              <a:ext cx="414134" cy="414134"/>
            </a:xfrm>
            <a:prstGeom prst="rect">
              <a:avLst/>
            </a:prstGeom>
            <a:noFill/>
            <a:ln>
              <a:noFill/>
            </a:ln>
          </p:spPr>
        </p:pic>
      </p:grpSp>
      <p:cxnSp>
        <p:nvCxnSpPr>
          <p:cNvPr id="123" name="Google Shape;418;p47">
            <a:extLst>
              <a:ext uri="{FF2B5EF4-FFF2-40B4-BE49-F238E27FC236}">
                <a16:creationId xmlns:a16="http://schemas.microsoft.com/office/drawing/2014/main" id="{3974FDE0-7F95-48F5-8A41-9F88CE73BA60}"/>
              </a:ext>
            </a:extLst>
          </p:cNvPr>
          <p:cNvCxnSpPr>
            <a:cxnSpLocks/>
          </p:cNvCxnSpPr>
          <p:nvPr/>
        </p:nvCxnSpPr>
        <p:spPr>
          <a:xfrm flipV="1">
            <a:off x="4634390" y="1340464"/>
            <a:ext cx="2047498" cy="12426"/>
          </a:xfrm>
          <a:prstGeom prst="bentConnector3">
            <a:avLst>
              <a:gd name="adj1" fmla="val 50000"/>
            </a:avLst>
          </a:prstGeom>
          <a:noFill/>
          <a:ln w="28575" cap="flat" cmpd="sng">
            <a:solidFill>
              <a:srgbClr val="FFFFFF"/>
            </a:solidFill>
            <a:prstDash val="solid"/>
            <a:round/>
            <a:headEnd type="none" w="sm" len="sm"/>
            <a:tailEnd type="none" w="sm" len="sm"/>
          </a:ln>
        </p:spPr>
      </p:cxnSp>
      <p:pic>
        <p:nvPicPr>
          <p:cNvPr id="448" name="Google Shape;448;p47" descr="一張含有 室內, 電子用品, 監視器 的圖片&#10;&#10;描述是以非常高的可信度產生"/>
          <p:cNvPicPr preferRelativeResize="0"/>
          <p:nvPr/>
        </p:nvPicPr>
        <p:blipFill rotWithShape="1">
          <a:blip r:embed="rId19">
            <a:alphaModFix/>
          </a:blip>
          <a:srcRect/>
          <a:stretch/>
        </p:blipFill>
        <p:spPr>
          <a:xfrm>
            <a:off x="2926785" y="446777"/>
            <a:ext cx="2346891" cy="1489025"/>
          </a:xfrm>
          <a:prstGeom prst="rect">
            <a:avLst/>
          </a:prstGeom>
          <a:noFill/>
          <a:ln>
            <a:noFill/>
          </a:ln>
        </p:spPr>
      </p:pic>
      <p:cxnSp>
        <p:nvCxnSpPr>
          <p:cNvPr id="126" name="Google Shape;418;p47">
            <a:extLst>
              <a:ext uri="{FF2B5EF4-FFF2-40B4-BE49-F238E27FC236}">
                <a16:creationId xmlns:a16="http://schemas.microsoft.com/office/drawing/2014/main" id="{ABB3FBE7-63AD-4AFE-9F76-732312EAEF61}"/>
              </a:ext>
            </a:extLst>
          </p:cNvPr>
          <p:cNvCxnSpPr>
            <a:cxnSpLocks/>
          </p:cNvCxnSpPr>
          <p:nvPr/>
        </p:nvCxnSpPr>
        <p:spPr>
          <a:xfrm rot="5400000">
            <a:off x="4853441" y="2157587"/>
            <a:ext cx="1776919" cy="590641"/>
          </a:xfrm>
          <a:prstGeom prst="bentConnector3">
            <a:avLst>
              <a:gd name="adj1" fmla="val 95152"/>
            </a:avLst>
          </a:prstGeom>
          <a:noFill/>
          <a:ln w="28575" cap="flat" cmpd="sng">
            <a:solidFill>
              <a:srgbClr val="FFFFFF"/>
            </a:solidFill>
            <a:prstDash val="solid"/>
            <a:round/>
            <a:headEnd type="none" w="sm" len="sm"/>
            <a:tailEnd type="none" w="sm" len="sm"/>
          </a:ln>
        </p:spPr>
      </p:cxnSp>
      <p:cxnSp>
        <p:nvCxnSpPr>
          <p:cNvPr id="129" name="Google Shape;418;p47">
            <a:extLst>
              <a:ext uri="{FF2B5EF4-FFF2-40B4-BE49-F238E27FC236}">
                <a16:creationId xmlns:a16="http://schemas.microsoft.com/office/drawing/2014/main" id="{A426EE7B-79CC-428C-A197-7A7128F13002}"/>
              </a:ext>
            </a:extLst>
          </p:cNvPr>
          <p:cNvCxnSpPr>
            <a:cxnSpLocks/>
          </p:cNvCxnSpPr>
          <p:nvPr/>
        </p:nvCxnSpPr>
        <p:spPr>
          <a:xfrm rot="5400000">
            <a:off x="4132802" y="1920129"/>
            <a:ext cx="2215453" cy="1298183"/>
          </a:xfrm>
          <a:prstGeom prst="bentConnector3">
            <a:avLst>
              <a:gd name="adj1" fmla="val 53195"/>
            </a:avLst>
          </a:prstGeom>
          <a:noFill/>
          <a:ln w="28575" cap="flat" cmpd="sng">
            <a:solidFill>
              <a:srgbClr val="FFFFFF"/>
            </a:solidFill>
            <a:prstDash val="solid"/>
            <a:round/>
            <a:headEnd type="none" w="sm" len="sm"/>
            <a:tailEnd type="none" w="sm" len="sm"/>
          </a:ln>
        </p:spPr>
      </p:cxnSp>
      <p:grpSp>
        <p:nvGrpSpPr>
          <p:cNvPr id="454" name="Google Shape;454;p47"/>
          <p:cNvGrpSpPr/>
          <p:nvPr/>
        </p:nvGrpSpPr>
        <p:grpSpPr>
          <a:xfrm>
            <a:off x="3977280" y="3042364"/>
            <a:ext cx="1097100" cy="1069800"/>
            <a:chOff x="3758675" y="3299600"/>
            <a:chExt cx="1097100" cy="1069800"/>
          </a:xfrm>
        </p:grpSpPr>
        <p:sp>
          <p:nvSpPr>
            <p:cNvPr id="455" name="Google Shape;455;p47"/>
            <p:cNvSpPr txBox="1"/>
            <p:nvPr/>
          </p:nvSpPr>
          <p:spPr>
            <a:xfrm>
              <a:off x="3758675" y="3299600"/>
              <a:ext cx="1097100" cy="1069800"/>
            </a:xfrm>
            <a:prstGeom prst="rect">
              <a:avLst/>
            </a:prstGeom>
            <a:solidFill>
              <a:srgbClr val="9FC5E8"/>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3F3F3"/>
                </a:solidFill>
                <a:latin typeface="Arial"/>
                <a:ea typeface="Arial"/>
                <a:cs typeface="Arial"/>
                <a:sym typeface="Arial"/>
              </a:endParaRPr>
            </a:p>
          </p:txBody>
        </p:sp>
        <p:sp>
          <p:nvSpPr>
            <p:cNvPr id="456" name="Google Shape;456;p47"/>
            <p:cNvSpPr txBox="1"/>
            <p:nvPr/>
          </p:nvSpPr>
          <p:spPr>
            <a:xfrm>
              <a:off x="3799472" y="3982475"/>
              <a:ext cx="997200" cy="3291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1" i="0" u="none" strike="noStrike" cap="none" dirty="0">
                  <a:solidFill>
                    <a:srgbClr val="000000"/>
                  </a:solidFill>
                  <a:latin typeface="Arial"/>
                  <a:ea typeface="Arial"/>
                  <a:cs typeface="Arial"/>
                  <a:sym typeface="Arial"/>
                </a:rPr>
                <a:t>QVR Pro</a:t>
              </a:r>
              <a:endParaRPr sz="1000" b="1" i="0" u="none" strike="noStrike" cap="none" dirty="0">
                <a:solidFill>
                  <a:srgbClr val="000000"/>
                </a:solidFill>
                <a:latin typeface="Arial"/>
                <a:ea typeface="Arial"/>
                <a:cs typeface="Arial"/>
                <a:sym typeface="Arial"/>
              </a:endParaRPr>
            </a:p>
          </p:txBody>
        </p:sp>
        <p:pic>
          <p:nvPicPr>
            <p:cNvPr id="457" name="Google Shape;457;p47"/>
            <p:cNvPicPr preferRelativeResize="0"/>
            <p:nvPr/>
          </p:nvPicPr>
          <p:blipFill rotWithShape="1">
            <a:blip r:embed="rId20">
              <a:alphaModFix/>
            </a:blip>
            <a:srcRect/>
            <a:stretch/>
          </p:blipFill>
          <p:spPr>
            <a:xfrm>
              <a:off x="3840440" y="4017586"/>
              <a:ext cx="258900" cy="258882"/>
            </a:xfrm>
            <a:prstGeom prst="rect">
              <a:avLst/>
            </a:prstGeom>
            <a:noFill/>
            <a:ln>
              <a:noFill/>
            </a:ln>
          </p:spPr>
        </p:pic>
        <p:grpSp>
          <p:nvGrpSpPr>
            <p:cNvPr id="458" name="Google Shape;458;p47"/>
            <p:cNvGrpSpPr/>
            <p:nvPr/>
          </p:nvGrpSpPr>
          <p:grpSpPr>
            <a:xfrm>
              <a:off x="3782968" y="3334426"/>
              <a:ext cx="1003280" cy="372147"/>
              <a:chOff x="1565012" y="2875152"/>
              <a:chExt cx="1139832" cy="422798"/>
            </a:xfrm>
          </p:grpSpPr>
          <p:pic>
            <p:nvPicPr>
              <p:cNvPr id="459" name="Google Shape;459;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1565012" y="2875152"/>
                <a:ext cx="561736" cy="422798"/>
              </a:xfrm>
              <a:prstGeom prst="rect">
                <a:avLst/>
              </a:prstGeom>
              <a:noFill/>
              <a:ln>
                <a:noFill/>
              </a:ln>
            </p:spPr>
          </p:pic>
          <p:pic>
            <p:nvPicPr>
              <p:cNvPr id="460" name="Google Shape;460;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1857356" y="2875152"/>
                <a:ext cx="561736" cy="422798"/>
              </a:xfrm>
              <a:prstGeom prst="rect">
                <a:avLst/>
              </a:prstGeom>
              <a:noFill/>
              <a:ln>
                <a:noFill/>
              </a:ln>
            </p:spPr>
          </p:pic>
          <p:pic>
            <p:nvPicPr>
              <p:cNvPr id="461" name="Google Shape;461;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2143108" y="2875152"/>
                <a:ext cx="561736" cy="422798"/>
              </a:xfrm>
              <a:prstGeom prst="rect">
                <a:avLst/>
              </a:prstGeom>
              <a:noFill/>
              <a:ln>
                <a:noFill/>
              </a:ln>
            </p:spPr>
          </p:pic>
        </p:grpSp>
        <p:grpSp>
          <p:nvGrpSpPr>
            <p:cNvPr id="462" name="Google Shape;462;p47"/>
            <p:cNvGrpSpPr/>
            <p:nvPr/>
          </p:nvGrpSpPr>
          <p:grpSpPr>
            <a:xfrm>
              <a:off x="3782968" y="3602528"/>
              <a:ext cx="1003280" cy="372147"/>
              <a:chOff x="1565012" y="2875152"/>
              <a:chExt cx="1139832" cy="422798"/>
            </a:xfrm>
          </p:grpSpPr>
          <p:pic>
            <p:nvPicPr>
              <p:cNvPr id="463" name="Google Shape;463;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1565012" y="2875152"/>
                <a:ext cx="561736" cy="422798"/>
              </a:xfrm>
              <a:prstGeom prst="rect">
                <a:avLst/>
              </a:prstGeom>
              <a:noFill/>
              <a:ln>
                <a:noFill/>
              </a:ln>
            </p:spPr>
          </p:pic>
          <p:pic>
            <p:nvPicPr>
              <p:cNvPr id="464" name="Google Shape;464;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1857356" y="2875152"/>
                <a:ext cx="561736" cy="422798"/>
              </a:xfrm>
              <a:prstGeom prst="rect">
                <a:avLst/>
              </a:prstGeom>
              <a:noFill/>
              <a:ln>
                <a:noFill/>
              </a:ln>
            </p:spPr>
          </p:pic>
          <p:pic>
            <p:nvPicPr>
              <p:cNvPr id="465" name="Google Shape;465;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2143108" y="2875152"/>
                <a:ext cx="561736" cy="422798"/>
              </a:xfrm>
              <a:prstGeom prst="rect">
                <a:avLst/>
              </a:prstGeom>
              <a:noFill/>
              <a:ln>
                <a:noFill/>
              </a:ln>
            </p:spPr>
          </p:pic>
        </p:grpSp>
      </p:grpSp>
      <p:grpSp>
        <p:nvGrpSpPr>
          <p:cNvPr id="426" name="Google Shape;426;p47"/>
          <p:cNvGrpSpPr/>
          <p:nvPr/>
        </p:nvGrpSpPr>
        <p:grpSpPr>
          <a:xfrm>
            <a:off x="5190022" y="3042364"/>
            <a:ext cx="1097100" cy="1069800"/>
            <a:chOff x="3758675" y="3299600"/>
            <a:chExt cx="1097100" cy="1069800"/>
          </a:xfrm>
        </p:grpSpPr>
        <p:sp>
          <p:nvSpPr>
            <p:cNvPr id="427" name="Google Shape;427;p47"/>
            <p:cNvSpPr txBox="1"/>
            <p:nvPr/>
          </p:nvSpPr>
          <p:spPr>
            <a:xfrm>
              <a:off x="3758675" y="3299600"/>
              <a:ext cx="1097100" cy="1069800"/>
            </a:xfrm>
            <a:prstGeom prst="rect">
              <a:avLst/>
            </a:prstGeom>
            <a:solidFill>
              <a:srgbClr val="9FC5E8"/>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3F3F3"/>
                </a:solidFill>
                <a:latin typeface="Arial"/>
                <a:ea typeface="Arial"/>
                <a:cs typeface="Arial"/>
                <a:sym typeface="Arial"/>
              </a:endParaRPr>
            </a:p>
          </p:txBody>
        </p:sp>
        <p:sp>
          <p:nvSpPr>
            <p:cNvPr id="428" name="Google Shape;428;p47"/>
            <p:cNvSpPr txBox="1"/>
            <p:nvPr/>
          </p:nvSpPr>
          <p:spPr>
            <a:xfrm>
              <a:off x="3799472" y="3982475"/>
              <a:ext cx="997200" cy="3291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None/>
              </a:pPr>
              <a:r>
                <a:rPr lang="en" sz="1000" b="1" i="0" u="none" strike="noStrike" cap="none" dirty="0">
                  <a:solidFill>
                    <a:srgbClr val="000000"/>
                  </a:solidFill>
                  <a:latin typeface="Arial"/>
                  <a:ea typeface="Arial"/>
                  <a:cs typeface="Arial"/>
                  <a:sym typeface="Arial"/>
                </a:rPr>
                <a:t>Surveillance Station 5.1.3</a:t>
              </a:r>
              <a:endParaRPr dirty="0"/>
            </a:p>
          </p:txBody>
        </p:sp>
        <p:grpSp>
          <p:nvGrpSpPr>
            <p:cNvPr id="429" name="Google Shape;429;p47"/>
            <p:cNvGrpSpPr/>
            <p:nvPr/>
          </p:nvGrpSpPr>
          <p:grpSpPr>
            <a:xfrm>
              <a:off x="3782968" y="3334426"/>
              <a:ext cx="1003280" cy="372147"/>
              <a:chOff x="1565012" y="2875152"/>
              <a:chExt cx="1139832" cy="422798"/>
            </a:xfrm>
          </p:grpSpPr>
          <p:pic>
            <p:nvPicPr>
              <p:cNvPr id="430" name="Google Shape;430;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1565012" y="2875152"/>
                <a:ext cx="561736" cy="422798"/>
              </a:xfrm>
              <a:prstGeom prst="rect">
                <a:avLst/>
              </a:prstGeom>
              <a:noFill/>
              <a:ln>
                <a:noFill/>
              </a:ln>
            </p:spPr>
          </p:pic>
          <p:pic>
            <p:nvPicPr>
              <p:cNvPr id="431" name="Google Shape;431;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1857356" y="2875152"/>
                <a:ext cx="561736" cy="422798"/>
              </a:xfrm>
              <a:prstGeom prst="rect">
                <a:avLst/>
              </a:prstGeom>
              <a:noFill/>
              <a:ln>
                <a:noFill/>
              </a:ln>
            </p:spPr>
          </p:pic>
          <p:pic>
            <p:nvPicPr>
              <p:cNvPr id="432" name="Google Shape;432;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2143108" y="2875152"/>
                <a:ext cx="561736" cy="422798"/>
              </a:xfrm>
              <a:prstGeom prst="rect">
                <a:avLst/>
              </a:prstGeom>
              <a:noFill/>
              <a:ln>
                <a:noFill/>
              </a:ln>
            </p:spPr>
          </p:pic>
        </p:grpSp>
        <p:grpSp>
          <p:nvGrpSpPr>
            <p:cNvPr id="433" name="Google Shape;433;p47"/>
            <p:cNvGrpSpPr/>
            <p:nvPr/>
          </p:nvGrpSpPr>
          <p:grpSpPr>
            <a:xfrm>
              <a:off x="3782968" y="3602528"/>
              <a:ext cx="1003280" cy="372147"/>
              <a:chOff x="1565012" y="2875152"/>
              <a:chExt cx="1139832" cy="422798"/>
            </a:xfrm>
          </p:grpSpPr>
          <p:pic>
            <p:nvPicPr>
              <p:cNvPr id="434" name="Google Shape;434;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1565012" y="2875152"/>
                <a:ext cx="561736" cy="422798"/>
              </a:xfrm>
              <a:prstGeom prst="rect">
                <a:avLst/>
              </a:prstGeom>
              <a:noFill/>
              <a:ln>
                <a:noFill/>
              </a:ln>
            </p:spPr>
          </p:pic>
          <p:pic>
            <p:nvPicPr>
              <p:cNvPr id="435" name="Google Shape;435;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1857356" y="2875152"/>
                <a:ext cx="561736" cy="422798"/>
              </a:xfrm>
              <a:prstGeom prst="rect">
                <a:avLst/>
              </a:prstGeom>
              <a:noFill/>
              <a:ln>
                <a:noFill/>
              </a:ln>
            </p:spPr>
          </p:pic>
          <p:pic>
            <p:nvPicPr>
              <p:cNvPr id="436" name="Google Shape;436;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2143108" y="2875152"/>
                <a:ext cx="561736" cy="422798"/>
              </a:xfrm>
              <a:prstGeom prst="rect">
                <a:avLst/>
              </a:prstGeom>
              <a:noFill/>
              <a:ln>
                <a:noFill/>
              </a:ln>
            </p:spPr>
          </p:pic>
        </p:grpSp>
      </p:grpSp>
      <p:cxnSp>
        <p:nvCxnSpPr>
          <p:cNvPr id="107" name="Google Shape;418;p47">
            <a:extLst>
              <a:ext uri="{FF2B5EF4-FFF2-40B4-BE49-F238E27FC236}">
                <a16:creationId xmlns:a16="http://schemas.microsoft.com/office/drawing/2014/main" id="{18128238-D514-4020-A0A7-114A6574DC00}"/>
              </a:ext>
            </a:extLst>
          </p:cNvPr>
          <p:cNvCxnSpPr>
            <a:cxnSpLocks/>
          </p:cNvCxnSpPr>
          <p:nvPr/>
        </p:nvCxnSpPr>
        <p:spPr>
          <a:xfrm rot="16200000" flipH="1">
            <a:off x="5778452" y="1923003"/>
            <a:ext cx="1662291" cy="843285"/>
          </a:xfrm>
          <a:prstGeom prst="bentConnector3">
            <a:avLst>
              <a:gd name="adj1" fmla="val 67744"/>
            </a:avLst>
          </a:prstGeom>
          <a:noFill/>
          <a:ln w="28575" cap="flat" cmpd="sng">
            <a:solidFill>
              <a:srgbClr val="FFFFFF"/>
            </a:solidFill>
            <a:prstDash val="solid"/>
            <a:round/>
            <a:headEnd type="none" w="sm" len="sm"/>
            <a:tailEnd type="none" w="sm" len="sm"/>
          </a:ln>
        </p:spPr>
      </p:cxnSp>
      <p:grpSp>
        <p:nvGrpSpPr>
          <p:cNvPr id="437" name="Google Shape;437;p47"/>
          <p:cNvGrpSpPr/>
          <p:nvPr/>
        </p:nvGrpSpPr>
        <p:grpSpPr>
          <a:xfrm>
            <a:off x="6402764" y="3042364"/>
            <a:ext cx="1097100" cy="1069800"/>
            <a:chOff x="3758675" y="3299600"/>
            <a:chExt cx="1097100" cy="1069800"/>
          </a:xfrm>
        </p:grpSpPr>
        <p:sp>
          <p:nvSpPr>
            <p:cNvPr id="438" name="Google Shape;438;p47"/>
            <p:cNvSpPr txBox="1"/>
            <p:nvPr/>
          </p:nvSpPr>
          <p:spPr>
            <a:xfrm>
              <a:off x="3758675" y="3299600"/>
              <a:ext cx="1097100" cy="1069800"/>
            </a:xfrm>
            <a:prstGeom prst="rect">
              <a:avLst/>
            </a:prstGeom>
            <a:solidFill>
              <a:srgbClr val="9FC5E8"/>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3F3F3"/>
                </a:solidFill>
                <a:latin typeface="Arial"/>
                <a:ea typeface="Arial"/>
                <a:cs typeface="Arial"/>
                <a:sym typeface="Arial"/>
              </a:endParaRPr>
            </a:p>
          </p:txBody>
        </p:sp>
        <p:sp>
          <p:nvSpPr>
            <p:cNvPr id="439" name="Google Shape;439;p47"/>
            <p:cNvSpPr txBox="1"/>
            <p:nvPr/>
          </p:nvSpPr>
          <p:spPr>
            <a:xfrm>
              <a:off x="3799472" y="3982475"/>
              <a:ext cx="997200" cy="329100"/>
            </a:xfrm>
            <a:prstGeom prst="rect">
              <a:avLst/>
            </a:prstGeom>
            <a:solidFill>
              <a:srgbClr val="D0E0E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000" b="1" i="0" u="none" strike="noStrike" cap="none" dirty="0">
                  <a:solidFill>
                    <a:srgbClr val="000000"/>
                  </a:solidFill>
                  <a:latin typeface="Arial"/>
                  <a:ea typeface="Arial"/>
                  <a:cs typeface="Arial"/>
                  <a:sym typeface="Arial"/>
                </a:rPr>
                <a:t>QVR 5.1.3</a:t>
              </a:r>
              <a:endParaRPr dirty="0"/>
            </a:p>
          </p:txBody>
        </p:sp>
        <p:grpSp>
          <p:nvGrpSpPr>
            <p:cNvPr id="440" name="Google Shape;440;p47"/>
            <p:cNvGrpSpPr/>
            <p:nvPr/>
          </p:nvGrpSpPr>
          <p:grpSpPr>
            <a:xfrm>
              <a:off x="3782968" y="3334426"/>
              <a:ext cx="1003280" cy="372147"/>
              <a:chOff x="1565012" y="2875152"/>
              <a:chExt cx="1139832" cy="422798"/>
            </a:xfrm>
          </p:grpSpPr>
          <p:pic>
            <p:nvPicPr>
              <p:cNvPr id="441" name="Google Shape;441;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1565012" y="2875152"/>
                <a:ext cx="561736" cy="422798"/>
              </a:xfrm>
              <a:prstGeom prst="rect">
                <a:avLst/>
              </a:prstGeom>
              <a:noFill/>
              <a:ln>
                <a:noFill/>
              </a:ln>
            </p:spPr>
          </p:pic>
          <p:pic>
            <p:nvPicPr>
              <p:cNvPr id="442" name="Google Shape;442;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1857356" y="2875152"/>
                <a:ext cx="561736" cy="422798"/>
              </a:xfrm>
              <a:prstGeom prst="rect">
                <a:avLst/>
              </a:prstGeom>
              <a:noFill/>
              <a:ln>
                <a:noFill/>
              </a:ln>
            </p:spPr>
          </p:pic>
          <p:pic>
            <p:nvPicPr>
              <p:cNvPr id="443" name="Google Shape;443;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2143108" y="2875152"/>
                <a:ext cx="561736" cy="422798"/>
              </a:xfrm>
              <a:prstGeom prst="rect">
                <a:avLst/>
              </a:prstGeom>
              <a:noFill/>
              <a:ln>
                <a:noFill/>
              </a:ln>
            </p:spPr>
          </p:pic>
        </p:grpSp>
        <p:grpSp>
          <p:nvGrpSpPr>
            <p:cNvPr id="444" name="Google Shape;444;p47"/>
            <p:cNvGrpSpPr/>
            <p:nvPr/>
          </p:nvGrpSpPr>
          <p:grpSpPr>
            <a:xfrm>
              <a:off x="3782968" y="3602528"/>
              <a:ext cx="1003280" cy="372147"/>
              <a:chOff x="1565012" y="2875152"/>
              <a:chExt cx="1139832" cy="422798"/>
            </a:xfrm>
          </p:grpSpPr>
          <p:pic>
            <p:nvPicPr>
              <p:cNvPr id="445" name="Google Shape;445;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1565012" y="2875152"/>
                <a:ext cx="561736" cy="422798"/>
              </a:xfrm>
              <a:prstGeom prst="rect">
                <a:avLst/>
              </a:prstGeom>
              <a:noFill/>
              <a:ln>
                <a:noFill/>
              </a:ln>
            </p:spPr>
          </p:pic>
          <p:pic>
            <p:nvPicPr>
              <p:cNvPr id="446" name="Google Shape;446;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1857356" y="2875152"/>
                <a:ext cx="561736" cy="422798"/>
              </a:xfrm>
              <a:prstGeom prst="rect">
                <a:avLst/>
              </a:prstGeom>
              <a:noFill/>
              <a:ln>
                <a:noFill/>
              </a:ln>
            </p:spPr>
          </p:pic>
          <p:pic>
            <p:nvPicPr>
              <p:cNvPr id="447" name="Google Shape;447;p47"/>
              <p:cNvPicPr preferRelativeResize="0"/>
              <p:nvPr/>
            </p:nvPicPr>
            <p:blipFill rotWithShape="1">
              <a:blip r:embed="rId21" cstate="print">
                <a:alphaModFix/>
                <a:extLst>
                  <a:ext uri="{28A0092B-C50C-407E-A947-70E740481C1C}">
                    <a14:useLocalDpi xmlns:a14="http://schemas.microsoft.com/office/drawing/2010/main"/>
                  </a:ext>
                </a:extLst>
              </a:blip>
              <a:srcRect/>
              <a:stretch/>
            </p:blipFill>
            <p:spPr>
              <a:xfrm>
                <a:off x="2143108" y="2875152"/>
                <a:ext cx="561736" cy="422798"/>
              </a:xfrm>
              <a:prstGeom prst="rect">
                <a:avLst/>
              </a:prstGeom>
              <a:noFill/>
              <a:ln>
                <a:noFill/>
              </a:ln>
            </p:spPr>
          </p:pic>
        </p:grpSp>
      </p:grpSp>
      <p:pic>
        <p:nvPicPr>
          <p:cNvPr id="421" name="Google Shape;421;p47"/>
          <p:cNvPicPr preferRelativeResize="0"/>
          <p:nvPr/>
        </p:nvPicPr>
        <p:blipFill rotWithShape="1">
          <a:blip r:embed="rId22">
            <a:alphaModFix/>
          </a:blip>
          <a:srcRect/>
          <a:stretch/>
        </p:blipFill>
        <p:spPr>
          <a:xfrm>
            <a:off x="5312756" y="1000259"/>
            <a:ext cx="2158876" cy="646540"/>
          </a:xfrm>
          <a:prstGeom prst="rect">
            <a:avLst/>
          </a:prstGeom>
          <a:noFill/>
          <a:ln>
            <a:noFill/>
          </a:ln>
        </p:spPr>
      </p:pic>
      <p:sp>
        <p:nvSpPr>
          <p:cNvPr id="422" name="Google Shape;422;p47"/>
          <p:cNvSpPr/>
          <p:nvPr/>
        </p:nvSpPr>
        <p:spPr>
          <a:xfrm>
            <a:off x="5328210" y="1033141"/>
            <a:ext cx="2567642" cy="49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altLang="zh-TW" sz="1500" b="1" i="0" u="none" strike="noStrike" cap="none" dirty="0">
                <a:solidFill>
                  <a:srgbClr val="FFFFFF"/>
                </a:solidFill>
                <a:latin typeface="Arial"/>
                <a:ea typeface="Arial"/>
                <a:cs typeface="Arial"/>
                <a:sym typeface="Arial"/>
              </a:rPr>
              <a:t>CMS</a:t>
            </a:r>
            <a:r>
              <a:rPr lang="en" sz="1500" b="1" i="0" u="none" strike="noStrike" cap="none" dirty="0">
                <a:solidFill>
                  <a:srgbClr val="FFFFFF"/>
                </a:solidFill>
                <a:latin typeface="Arial"/>
                <a:ea typeface="Arial"/>
                <a:cs typeface="Arial"/>
                <a:sym typeface="Arial"/>
              </a:rPr>
              <a:t> </a:t>
            </a:r>
          </a:p>
          <a:p>
            <a:pPr marL="0" marR="0" lvl="0" indent="0" algn="ctr" rtl="0">
              <a:lnSpc>
                <a:spcPct val="100000"/>
              </a:lnSpc>
              <a:spcBef>
                <a:spcPts val="0"/>
              </a:spcBef>
              <a:spcAft>
                <a:spcPts val="0"/>
              </a:spcAft>
              <a:buNone/>
            </a:pPr>
            <a:r>
              <a:rPr lang="en" sz="1500" b="1" i="0" u="none" strike="noStrike" cap="none" dirty="0">
                <a:solidFill>
                  <a:srgbClr val="FFFFFF"/>
                </a:solidFill>
                <a:latin typeface="Arial"/>
                <a:ea typeface="Arial"/>
                <a:cs typeface="Arial"/>
                <a:sym typeface="Arial"/>
              </a:rPr>
              <a:t>QVR Center</a:t>
            </a:r>
            <a:endParaRPr sz="1500" dirty="0"/>
          </a:p>
        </p:txBody>
      </p:sp>
      <p:grpSp>
        <p:nvGrpSpPr>
          <p:cNvPr id="423" name="Google Shape;423;p47"/>
          <p:cNvGrpSpPr/>
          <p:nvPr/>
        </p:nvGrpSpPr>
        <p:grpSpPr>
          <a:xfrm>
            <a:off x="5518503" y="1100041"/>
            <a:ext cx="428628" cy="428628"/>
            <a:chOff x="2936223" y="1228169"/>
            <a:chExt cx="669000" cy="669000"/>
          </a:xfrm>
        </p:grpSpPr>
        <p:sp>
          <p:nvSpPr>
            <p:cNvPr id="424" name="Google Shape;424;p47"/>
            <p:cNvSpPr/>
            <p:nvPr/>
          </p:nvSpPr>
          <p:spPr>
            <a:xfrm>
              <a:off x="2936223" y="1228169"/>
              <a:ext cx="669000" cy="669000"/>
            </a:xfrm>
            <a:prstGeom prst="roundRect">
              <a:avLst>
                <a:gd name="adj" fmla="val 16667"/>
              </a:avLst>
            </a:prstGeom>
            <a:solidFill>
              <a:srgbClr val="FFFFFF"/>
            </a:solid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425" name="Google Shape;425;p47"/>
            <p:cNvPicPr preferRelativeResize="0"/>
            <p:nvPr/>
          </p:nvPicPr>
          <p:blipFill rotWithShape="1">
            <a:blip r:embed="rId23" cstate="print">
              <a:alphaModFix/>
              <a:extLst>
                <a:ext uri="{28A0092B-C50C-407E-A947-70E740481C1C}">
                  <a14:useLocalDpi xmlns:a14="http://schemas.microsoft.com/office/drawing/2010/main"/>
                </a:ext>
              </a:extLst>
            </a:blip>
            <a:srcRect/>
            <a:stretch/>
          </p:blipFill>
          <p:spPr>
            <a:xfrm>
              <a:off x="2949013" y="1234520"/>
              <a:ext cx="653152" cy="653152"/>
            </a:xfrm>
            <a:prstGeom prst="rect">
              <a:avLst/>
            </a:prstGeom>
            <a:noFill/>
            <a:ln>
              <a:noFill/>
            </a:ln>
          </p:spPr>
        </p:pic>
      </p:grpSp>
    </p:spTree>
    <p:extLst>
      <p:ext uri="{BB962C8B-B14F-4D97-AF65-F5344CB8AC3E}">
        <p14:creationId xmlns:p14="http://schemas.microsoft.com/office/powerpoint/2010/main" val="3429268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32"/>
          <p:cNvPicPr preferRelativeResize="0"/>
          <p:nvPr/>
        </p:nvPicPr>
        <p:blipFill>
          <a:blip r:embed="rId3" cstate="print">
            <a:extLst>
              <a:ext uri="{28A0092B-C50C-407E-A947-70E740481C1C}">
                <a14:useLocalDpi xmlns:a14="http://schemas.microsoft.com/office/drawing/2010/main"/>
              </a:ext>
            </a:extLst>
          </a:blip>
          <a:stretch>
            <a:fillRect/>
          </a:stretch>
        </p:blipFill>
        <p:spPr>
          <a:xfrm>
            <a:off x="7840" y="0"/>
            <a:ext cx="9128321" cy="5143500"/>
          </a:xfrm>
          <a:prstGeom prst="rect">
            <a:avLst/>
          </a:prstGeom>
          <a:noFill/>
          <a:ln>
            <a:noFill/>
          </a:ln>
        </p:spPr>
      </p:pic>
      <p:grpSp>
        <p:nvGrpSpPr>
          <p:cNvPr id="164" name="Google Shape;164;p32"/>
          <p:cNvGrpSpPr/>
          <p:nvPr/>
        </p:nvGrpSpPr>
        <p:grpSpPr>
          <a:xfrm>
            <a:off x="3740737" y="2412243"/>
            <a:ext cx="4360809" cy="2274994"/>
            <a:chOff x="3761851" y="2446492"/>
            <a:chExt cx="4809539" cy="2509092"/>
          </a:xfrm>
        </p:grpSpPr>
        <p:pic>
          <p:nvPicPr>
            <p:cNvPr id="165" name="Google Shape;165;p32" descr="C:\Users\Han Tsai\Desktop\Cinema28直播發表會投影片\MONITOR.png"/>
            <p:cNvPicPr preferRelativeResize="0"/>
            <p:nvPr/>
          </p:nvPicPr>
          <p:blipFill rotWithShape="1">
            <a:blip r:embed="rId4">
              <a:alphaModFix/>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contrast="-40000"/>
                      </a14:imgEffect>
                    </a14:imgLayer>
                  </a14:imgProps>
                </a:ext>
              </a:extLst>
            </a:blip>
            <a:srcRect/>
            <a:stretch/>
          </p:blipFill>
          <p:spPr>
            <a:xfrm>
              <a:off x="4151776" y="2483114"/>
              <a:ext cx="3198637" cy="2472470"/>
            </a:xfrm>
            <a:prstGeom prst="rect">
              <a:avLst/>
            </a:prstGeom>
            <a:noFill/>
            <a:ln>
              <a:noFill/>
            </a:ln>
          </p:spPr>
        </p:pic>
        <p:pic>
          <p:nvPicPr>
            <p:cNvPr id="166" name="Google Shape;166;p32" descr="C:\Users\Han Tsai\Desktop\Cinema28直播發表會投影片\1.png"/>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brightnessContrast bright="40000" contrast="-20000"/>
                      </a14:imgEffect>
                    </a14:imgLayer>
                  </a14:imgProps>
                </a:ext>
              </a:extLst>
            </a:blip>
            <a:srcRect/>
            <a:stretch/>
          </p:blipFill>
          <p:spPr>
            <a:xfrm>
              <a:off x="7652238" y="3340369"/>
              <a:ext cx="912304" cy="1608364"/>
            </a:xfrm>
            <a:prstGeom prst="rect">
              <a:avLst/>
            </a:prstGeom>
            <a:noFill/>
            <a:ln>
              <a:noFill/>
            </a:ln>
          </p:spPr>
        </p:pic>
        <p:grpSp>
          <p:nvGrpSpPr>
            <p:cNvPr id="167" name="Google Shape;167;p32"/>
            <p:cNvGrpSpPr/>
            <p:nvPr/>
          </p:nvGrpSpPr>
          <p:grpSpPr>
            <a:xfrm>
              <a:off x="5123691" y="2806379"/>
              <a:ext cx="1230600" cy="1230600"/>
              <a:chOff x="1857356" y="2714626"/>
              <a:chExt cx="1230600" cy="1230600"/>
            </a:xfrm>
          </p:grpSpPr>
          <p:sp>
            <p:nvSpPr>
              <p:cNvPr id="168" name="Google Shape;168;p32"/>
              <p:cNvSpPr/>
              <p:nvPr/>
            </p:nvSpPr>
            <p:spPr>
              <a:xfrm>
                <a:off x="1857356" y="2714626"/>
                <a:ext cx="1230600" cy="1230600"/>
              </a:xfrm>
              <a:prstGeom prst="ellipse">
                <a:avLst/>
              </a:prstGeom>
              <a:solidFill>
                <a:srgbClr val="D6D6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9" name="Google Shape;169;p32"/>
              <p:cNvSpPr/>
              <p:nvPr/>
            </p:nvSpPr>
            <p:spPr>
              <a:xfrm rot="5400000">
                <a:off x="2240237" y="3040801"/>
                <a:ext cx="663000" cy="571500"/>
              </a:xfrm>
              <a:prstGeom prst="triangle">
                <a:avLst>
                  <a:gd name="adj" fmla="val 50000"/>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170" name="Google Shape;170;p32"/>
            <p:cNvGrpSpPr/>
            <p:nvPr/>
          </p:nvGrpSpPr>
          <p:grpSpPr>
            <a:xfrm>
              <a:off x="7782922" y="3877924"/>
              <a:ext cx="642989" cy="642988"/>
              <a:chOff x="1857356" y="2714626"/>
              <a:chExt cx="1230600" cy="1230600"/>
            </a:xfrm>
          </p:grpSpPr>
          <p:sp>
            <p:nvSpPr>
              <p:cNvPr id="171" name="Google Shape;171;p32"/>
              <p:cNvSpPr/>
              <p:nvPr/>
            </p:nvSpPr>
            <p:spPr>
              <a:xfrm>
                <a:off x="1857356" y="2714626"/>
                <a:ext cx="1230600" cy="1230600"/>
              </a:xfrm>
              <a:prstGeom prst="ellipse">
                <a:avLst/>
              </a:prstGeom>
              <a:solidFill>
                <a:srgbClr val="D6D6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 name="Google Shape;172;p32"/>
              <p:cNvSpPr/>
              <p:nvPr/>
            </p:nvSpPr>
            <p:spPr>
              <a:xfrm rot="5400000">
                <a:off x="2240237" y="3040801"/>
                <a:ext cx="663000" cy="571500"/>
              </a:xfrm>
              <a:prstGeom prst="triangle">
                <a:avLst>
                  <a:gd name="adj" fmla="val 50000"/>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73" name="Google Shape;173;p32"/>
            <p:cNvSpPr txBox="1"/>
            <p:nvPr/>
          </p:nvSpPr>
          <p:spPr>
            <a:xfrm>
              <a:off x="3761851" y="2446492"/>
              <a:ext cx="1928700" cy="1000200"/>
            </a:xfrm>
            <a:prstGeom prst="rect">
              <a:avLst/>
            </a:prstGeom>
            <a:noFill/>
            <a:ln>
              <a:noFill/>
            </a:ln>
          </p:spPr>
          <p:txBody>
            <a:bodyPr spcFirstLastPara="1" wrap="square" lIns="91425" tIns="91425" rIns="91425" bIns="91425" anchor="t" anchorCtr="0">
              <a:noAutofit/>
            </a:bodyPr>
            <a:lstStyle/>
            <a:p>
              <a:pPr marL="0" marR="0" lvl="0" indent="114300" algn="ctr" rtl="0">
                <a:lnSpc>
                  <a:spcPct val="150000"/>
                </a:lnSpc>
                <a:spcBef>
                  <a:spcPts val="0"/>
                </a:spcBef>
                <a:spcAft>
                  <a:spcPts val="0"/>
                </a:spcAft>
                <a:buClr>
                  <a:schemeClr val="dk2"/>
                </a:buClr>
                <a:buSzPts val="625"/>
                <a:buFont typeface="Arial"/>
                <a:buNone/>
              </a:pPr>
              <a:r>
                <a:rPr lang="en" sz="2500" b="1" i="0" u="none" strike="noStrike" cap="none" dirty="0">
                  <a:solidFill>
                    <a:srgbClr val="C00000"/>
                  </a:solidFill>
                  <a:latin typeface="Arial"/>
                  <a:ea typeface="Arial"/>
                  <a:cs typeface="Arial"/>
                  <a:sym typeface="Arial"/>
                </a:rPr>
                <a:t>Live</a:t>
              </a:r>
              <a:endParaRPr sz="1400" b="0" i="0" u="none" strike="noStrike" cap="none" dirty="0">
                <a:solidFill>
                  <a:srgbClr val="000000"/>
                </a:solidFill>
                <a:latin typeface="Arial"/>
                <a:ea typeface="Arial"/>
                <a:cs typeface="Arial"/>
                <a:sym typeface="Arial"/>
              </a:endParaRPr>
            </a:p>
          </p:txBody>
        </p:sp>
        <p:sp>
          <p:nvSpPr>
            <p:cNvPr id="174" name="Google Shape;174;p32"/>
            <p:cNvSpPr txBox="1"/>
            <p:nvPr/>
          </p:nvSpPr>
          <p:spPr>
            <a:xfrm>
              <a:off x="7499790" y="3400806"/>
              <a:ext cx="1071600" cy="285600"/>
            </a:xfrm>
            <a:prstGeom prst="rect">
              <a:avLst/>
            </a:prstGeom>
            <a:noFill/>
            <a:ln>
              <a:noFill/>
            </a:ln>
          </p:spPr>
          <p:txBody>
            <a:bodyPr spcFirstLastPara="1" wrap="square" lIns="91425" tIns="91425" rIns="91425" bIns="91425" anchor="t" anchorCtr="0">
              <a:noAutofit/>
            </a:bodyPr>
            <a:lstStyle/>
            <a:p>
              <a:pPr marL="0" marR="0" lvl="0" indent="114300" algn="ctr" rtl="0">
                <a:lnSpc>
                  <a:spcPct val="150000"/>
                </a:lnSpc>
                <a:spcBef>
                  <a:spcPts val="0"/>
                </a:spcBef>
                <a:spcAft>
                  <a:spcPts val="0"/>
                </a:spcAft>
                <a:buClr>
                  <a:schemeClr val="dk2"/>
                </a:buClr>
                <a:buSzPts val="400"/>
                <a:buFont typeface="Arial"/>
                <a:buNone/>
              </a:pPr>
              <a:r>
                <a:rPr lang="en" sz="1600" b="1" i="0" u="none" strike="noStrike" cap="none" dirty="0">
                  <a:solidFill>
                    <a:srgbClr val="C00000"/>
                  </a:solidFill>
                  <a:latin typeface="Arial"/>
                  <a:ea typeface="Arial"/>
                  <a:cs typeface="Arial"/>
                  <a:sym typeface="Arial"/>
                </a:rPr>
                <a:t>Live</a:t>
              </a:r>
              <a:endParaRPr sz="1400" b="0" i="0" u="none" strike="noStrike" cap="none" dirty="0">
                <a:solidFill>
                  <a:srgbClr val="000000"/>
                </a:solidFill>
                <a:latin typeface="Arial"/>
                <a:ea typeface="Arial"/>
                <a:cs typeface="Arial"/>
                <a:sym typeface="Arial"/>
              </a:endParaRPr>
            </a:p>
          </p:txBody>
        </p:sp>
      </p:grpSp>
      <p:pic>
        <p:nvPicPr>
          <p:cNvPr id="175" name="Google Shape;175;p32"/>
          <p:cNvPicPr preferRelativeResize="0"/>
          <p:nvPr/>
        </p:nvPicPr>
        <p:blipFill>
          <a:blip r:embed="rId8" cstate="print">
            <a:extLst>
              <a:ext uri="{28A0092B-C50C-407E-A947-70E740481C1C}">
                <a14:useLocalDpi xmlns:a14="http://schemas.microsoft.com/office/drawing/2010/main"/>
              </a:ext>
            </a:extLst>
          </a:blip>
          <a:stretch>
            <a:fillRect/>
          </a:stretch>
        </p:blipFill>
        <p:spPr>
          <a:xfrm>
            <a:off x="603786" y="768989"/>
            <a:ext cx="4882614" cy="1100307"/>
          </a:xfrm>
          <a:prstGeom prst="rect">
            <a:avLst/>
          </a:prstGeom>
          <a:noFill/>
          <a:ln>
            <a:noFill/>
          </a:ln>
        </p:spPr>
      </p:pic>
      <p:sp>
        <p:nvSpPr>
          <p:cNvPr id="177" name="Google Shape;177;p32"/>
          <p:cNvSpPr txBox="1"/>
          <p:nvPr/>
        </p:nvSpPr>
        <p:spPr>
          <a:xfrm>
            <a:off x="5304805" y="883728"/>
            <a:ext cx="3281175" cy="861600"/>
          </a:xfrm>
          <a:prstGeom prst="rect">
            <a:avLst/>
          </a:prstGeom>
          <a:noFill/>
          <a:ln>
            <a:noFill/>
          </a:ln>
        </p:spPr>
        <p:txBody>
          <a:bodyPr spcFirstLastPara="1" wrap="square" lIns="91425" tIns="45700" rIns="91425" bIns="45700" anchor="t" anchorCtr="0">
            <a:noAutofit/>
          </a:bodyPr>
          <a:lstStyle/>
          <a:p>
            <a:pPr lvl="0" algn="ctr"/>
            <a:r>
              <a:rPr lang="en-US" altLang="zh-TW" sz="2850" b="1" u="sng" dirty="0">
                <a:solidFill>
                  <a:srgbClr val="FFFFFF"/>
                </a:solidFill>
                <a:latin typeface="+mj-lt"/>
                <a:ea typeface="微軟正黑體" panose="020B0604030504040204" pitchFamily="34" charset="-120"/>
              </a:rPr>
              <a:t>Retail chain business security</a:t>
            </a:r>
          </a:p>
        </p:txBody>
      </p:sp>
      <p:sp>
        <p:nvSpPr>
          <p:cNvPr id="176" name="Google Shape;176;p32"/>
          <p:cNvSpPr/>
          <p:nvPr/>
        </p:nvSpPr>
        <p:spPr>
          <a:xfrm rot="-2703481">
            <a:off x="7498219" y="1594040"/>
            <a:ext cx="628548" cy="960110"/>
          </a:xfrm>
          <a:prstGeom prst="upArrow">
            <a:avLst>
              <a:gd name="adj1" fmla="val 33574"/>
              <a:gd name="adj2" fmla="val 85894"/>
            </a:avLst>
          </a:prstGeom>
          <a:solidFill>
            <a:srgbClr val="FFD4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864603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9"/>
          <p:cNvSpPr txBox="1">
            <a:spLocks noGrp="1"/>
          </p:cNvSpPr>
          <p:nvPr>
            <p:ph type="title"/>
          </p:nvPr>
        </p:nvSpPr>
        <p:spPr>
          <a:xfrm>
            <a:off x="456520" y="157950"/>
            <a:ext cx="7643294" cy="584400"/>
          </a:xfrm>
          <a:prstGeom prst="rect">
            <a:avLst/>
          </a:prstGeom>
          <a:noFill/>
          <a:ln>
            <a:noFill/>
          </a:ln>
        </p:spPr>
        <p:txBody>
          <a:bodyPr spcFirstLastPara="1" wrap="square" lIns="91425" tIns="45700" rIns="91425" bIns="45700" anchor="ctr" anchorCtr="0">
            <a:noAutofit/>
          </a:bodyPr>
          <a:lstStyle/>
          <a:p>
            <a:pPr lvl="0" algn="ctr"/>
            <a:r>
              <a:rPr lang="en" altLang="zh-TW" sz="2700" dirty="0">
                <a:ea typeface="微軟正黑體" panose="020B0604030504040204" pitchFamily="34" charset="-120"/>
              </a:rPr>
              <a:t>QNAP </a:t>
            </a:r>
            <a:r>
              <a:rPr lang="en-US" altLang="zh-TW" sz="2700" dirty="0">
                <a:ea typeface="微軟正黑體" panose="020B0604030504040204" pitchFamily="34" charset="-120"/>
              </a:rPr>
              <a:t>surveillance solution vs </a:t>
            </a:r>
            <a:br>
              <a:rPr lang="en-US" altLang="zh-TW" sz="2700" dirty="0">
                <a:ea typeface="微軟正黑體" panose="020B0604030504040204" pitchFamily="34" charset="-120"/>
              </a:rPr>
            </a:br>
            <a:r>
              <a:rPr lang="en-US" altLang="zh-TW" sz="2700" dirty="0">
                <a:ea typeface="微軟正黑體" panose="020B0604030504040204" pitchFamily="34" charset="-120"/>
              </a:rPr>
              <a:t>conventional surveillance solution</a:t>
            </a:r>
            <a:endParaRPr sz="2700" b="1" i="0" u="none" strike="noStrike" cap="none" dirty="0">
              <a:solidFill>
                <a:schemeClr val="lt1"/>
              </a:solidFill>
              <a:latin typeface="微軟正黑體" panose="020B0604030504040204" pitchFamily="34" charset="-120"/>
              <a:ea typeface="微軟正黑體" panose="020B0604030504040204" pitchFamily="34" charset="-120"/>
              <a:sym typeface="Arial"/>
            </a:endParaRPr>
          </a:p>
        </p:txBody>
      </p:sp>
      <p:graphicFrame>
        <p:nvGraphicFramePr>
          <p:cNvPr id="536" name="Google Shape;536;p49"/>
          <p:cNvGraphicFramePr/>
          <p:nvPr>
            <p:extLst>
              <p:ext uri="{D42A27DB-BD31-4B8C-83A1-F6EECF244321}">
                <p14:modId xmlns:p14="http://schemas.microsoft.com/office/powerpoint/2010/main" val="4084963450"/>
              </p:ext>
            </p:extLst>
          </p:nvPr>
        </p:nvGraphicFramePr>
        <p:xfrm>
          <a:off x="197140" y="1073018"/>
          <a:ext cx="8795857" cy="2706980"/>
        </p:xfrm>
        <a:graphic>
          <a:graphicData uri="http://schemas.openxmlformats.org/drawingml/2006/table">
            <a:tbl>
              <a:tblPr>
                <a:noFill/>
              </a:tblPr>
              <a:tblGrid>
                <a:gridCol w="1454679">
                  <a:extLst>
                    <a:ext uri="{9D8B030D-6E8A-4147-A177-3AD203B41FA5}">
                      <a16:colId xmlns:a16="http://schemas.microsoft.com/office/drawing/2014/main" val="20000"/>
                    </a:ext>
                  </a:extLst>
                </a:gridCol>
                <a:gridCol w="1787898">
                  <a:extLst>
                    <a:ext uri="{9D8B030D-6E8A-4147-A177-3AD203B41FA5}">
                      <a16:colId xmlns:a16="http://schemas.microsoft.com/office/drawing/2014/main" val="20001"/>
                    </a:ext>
                  </a:extLst>
                </a:gridCol>
                <a:gridCol w="1368257">
                  <a:extLst>
                    <a:ext uri="{9D8B030D-6E8A-4147-A177-3AD203B41FA5}">
                      <a16:colId xmlns:a16="http://schemas.microsoft.com/office/drawing/2014/main" val="20002"/>
                    </a:ext>
                  </a:extLst>
                </a:gridCol>
                <a:gridCol w="2324346">
                  <a:extLst>
                    <a:ext uri="{9D8B030D-6E8A-4147-A177-3AD203B41FA5}">
                      <a16:colId xmlns:a16="http://schemas.microsoft.com/office/drawing/2014/main" val="20003"/>
                    </a:ext>
                  </a:extLst>
                </a:gridCol>
                <a:gridCol w="1860677">
                  <a:extLst>
                    <a:ext uri="{9D8B030D-6E8A-4147-A177-3AD203B41FA5}">
                      <a16:colId xmlns:a16="http://schemas.microsoft.com/office/drawing/2014/main" val="20004"/>
                    </a:ext>
                  </a:extLst>
                </a:gridCol>
              </a:tblGrid>
              <a:tr h="272035">
                <a:tc>
                  <a:txBody>
                    <a:bodyPr/>
                    <a:lstStyle/>
                    <a:p>
                      <a:pPr marL="0" marR="0" lvl="0" indent="0" algn="ctr" rtl="0">
                        <a:lnSpc>
                          <a:spcPct val="100000"/>
                        </a:lnSpc>
                        <a:spcBef>
                          <a:spcPts val="0"/>
                        </a:spcBef>
                        <a:spcAft>
                          <a:spcPts val="0"/>
                        </a:spcAft>
                        <a:buClr>
                          <a:srgbClr val="000000"/>
                        </a:buClr>
                        <a:buSzPts val="1200"/>
                        <a:buFont typeface="Arial"/>
                        <a:buNone/>
                      </a:pPr>
                      <a:endParaRPr sz="1600" u="none" strike="noStrike" cap="none">
                        <a:solidFill>
                          <a:schemeClr val="lt1"/>
                        </a:solidFill>
                        <a:latin typeface="+mj-lt"/>
                        <a:ea typeface="微軟正黑體" panose="020B0604030504040204" pitchFamily="34" charset="-120"/>
                        <a:cs typeface="Arial"/>
                        <a:sym typeface="Arial"/>
                      </a:endParaRPr>
                    </a:p>
                  </a:txBody>
                  <a:tcPr marL="91425" marR="91425" marT="91425" marB="91425" anchor="ctr">
                    <a:lnL w="9525" cap="flat" cmpd="sng">
                      <a:solidFill>
                        <a:srgbClr val="B6DDE7"/>
                      </a:solidFill>
                      <a:prstDash val="solid"/>
                      <a:round/>
                      <a:headEnd type="none" w="sm" len="sm"/>
                      <a:tailEnd type="none" w="sm" len="sm"/>
                    </a:lnL>
                    <a:lnR w="9525" cap="flat" cmpd="sng">
                      <a:solidFill>
                        <a:srgbClr val="B6DDE7"/>
                      </a:solidFill>
                      <a:prstDash val="solid"/>
                      <a:round/>
                      <a:headEnd type="none" w="sm" len="sm"/>
                      <a:tailEnd type="none" w="sm" len="sm"/>
                    </a:lnR>
                    <a:lnT w="9525" cap="flat" cmpd="sng">
                      <a:solidFill>
                        <a:srgbClr val="B6DDE7"/>
                      </a:solidFill>
                      <a:prstDash val="solid"/>
                      <a:round/>
                      <a:headEnd type="none" w="sm" len="sm"/>
                      <a:tailEnd type="none" w="sm" len="sm"/>
                    </a:lnT>
                    <a:lnB w="9525" cap="flat" cmpd="sng">
                      <a:solidFill>
                        <a:srgbClr val="B6DDE7"/>
                      </a:solidFill>
                      <a:prstDash val="solid"/>
                      <a:round/>
                      <a:headEnd type="none" w="sm" len="sm"/>
                      <a:tailEnd type="none" w="sm" len="sm"/>
                    </a:lnB>
                    <a:solidFill>
                      <a:srgbClr val="0F243E"/>
                    </a:solidFill>
                  </a:tcPr>
                </a:tc>
                <a:tc>
                  <a:txBody>
                    <a:bodyPr/>
                    <a:lstStyle/>
                    <a:p>
                      <a:pPr marL="0" marR="0" lvl="0" indent="0" algn="ctr" rtl="0">
                        <a:lnSpc>
                          <a:spcPct val="100000"/>
                        </a:lnSpc>
                        <a:spcBef>
                          <a:spcPts val="0"/>
                        </a:spcBef>
                        <a:spcAft>
                          <a:spcPts val="0"/>
                        </a:spcAft>
                        <a:buNone/>
                      </a:pPr>
                      <a:r>
                        <a:rPr lang="en-US" altLang="zh-TW" sz="1600" b="1" dirty="0">
                          <a:solidFill>
                            <a:schemeClr val="lt1"/>
                          </a:solidFill>
                          <a:latin typeface="+mj-lt"/>
                          <a:ea typeface="微軟正黑體" panose="020B0604030504040204" pitchFamily="34" charset="-120"/>
                        </a:rPr>
                        <a:t>C</a:t>
                      </a:r>
                      <a:r>
                        <a:rPr lang="en" sz="1600" b="1" dirty="0" err="1">
                          <a:solidFill>
                            <a:schemeClr val="lt1"/>
                          </a:solidFill>
                          <a:latin typeface="+mj-lt"/>
                          <a:ea typeface="微軟正黑體" panose="020B0604030504040204" pitchFamily="34" charset="-120"/>
                        </a:rPr>
                        <a:t>ompatibility</a:t>
                      </a:r>
                      <a:endParaRPr sz="1600" b="1" u="none" strike="noStrike" cap="none" dirty="0">
                        <a:solidFill>
                          <a:schemeClr val="lt1"/>
                        </a:solidFill>
                        <a:latin typeface="+mj-lt"/>
                        <a:ea typeface="微軟正黑體" panose="020B0604030504040204" pitchFamily="34" charset="-120"/>
                        <a:cs typeface="Arial"/>
                        <a:sym typeface="Arial"/>
                      </a:endParaRPr>
                    </a:p>
                  </a:txBody>
                  <a:tcPr marL="91425" marR="91425" marT="91425" marB="91425" anchor="ctr">
                    <a:lnL w="9525" cap="flat" cmpd="sng">
                      <a:solidFill>
                        <a:srgbClr val="B6DDE7"/>
                      </a:solidFill>
                      <a:prstDash val="solid"/>
                      <a:round/>
                      <a:headEnd type="none" w="sm" len="sm"/>
                      <a:tailEnd type="none" w="sm" len="sm"/>
                    </a:lnL>
                    <a:lnR w="9525" cap="flat" cmpd="sng">
                      <a:solidFill>
                        <a:srgbClr val="B6DDE7"/>
                      </a:solidFill>
                      <a:prstDash val="solid"/>
                      <a:round/>
                      <a:headEnd type="none" w="sm" len="sm"/>
                      <a:tailEnd type="none" w="sm" len="sm"/>
                    </a:lnR>
                    <a:lnT w="9525" cap="flat" cmpd="sng">
                      <a:solidFill>
                        <a:srgbClr val="B6DDE7"/>
                      </a:solidFill>
                      <a:prstDash val="solid"/>
                      <a:round/>
                      <a:headEnd type="none" w="sm" len="sm"/>
                      <a:tailEnd type="none" w="sm" len="sm"/>
                    </a:lnT>
                    <a:lnB w="9525" cap="flat" cmpd="sng">
                      <a:solidFill>
                        <a:srgbClr val="B6DDE7"/>
                      </a:solidFill>
                      <a:prstDash val="solid"/>
                      <a:round/>
                      <a:headEnd type="none" w="sm" len="sm"/>
                      <a:tailEnd type="none" w="sm" len="sm"/>
                    </a:lnB>
                    <a:solidFill>
                      <a:srgbClr val="0F243E"/>
                    </a:solidFill>
                  </a:tcPr>
                </a:tc>
                <a:tc>
                  <a:txBody>
                    <a:bodyPr/>
                    <a:lstStyle/>
                    <a:p>
                      <a:pPr marL="0" lvl="0" indent="0" algn="ctr" rtl="0">
                        <a:spcBef>
                          <a:spcPts val="0"/>
                        </a:spcBef>
                        <a:spcAft>
                          <a:spcPts val="0"/>
                        </a:spcAft>
                        <a:buNone/>
                      </a:pPr>
                      <a:r>
                        <a:rPr lang="en-US" altLang="zh-TW" sz="1600" b="1" i="0" u="none" strike="noStrike" cap="none" dirty="0">
                          <a:solidFill>
                            <a:schemeClr val="bg1"/>
                          </a:solidFill>
                          <a:latin typeface="+mj-lt"/>
                          <a:ea typeface="微軟正黑體" panose="020B0604030504040204" pitchFamily="34" charset="-120"/>
                          <a:cs typeface="+mn-cs"/>
                          <a:sym typeface="Arial"/>
                        </a:rPr>
                        <a:t>Features</a:t>
                      </a:r>
                    </a:p>
                  </a:txBody>
                  <a:tcPr marL="91425" marR="91425" marT="91425" marB="91425" anchor="ctr">
                    <a:lnL w="9525" cap="flat" cmpd="sng">
                      <a:solidFill>
                        <a:srgbClr val="B6DDE7"/>
                      </a:solidFill>
                      <a:prstDash val="solid"/>
                      <a:round/>
                      <a:headEnd type="none" w="sm" len="sm"/>
                      <a:tailEnd type="none" w="sm" len="sm"/>
                    </a:lnL>
                    <a:lnR w="9525" cap="flat" cmpd="sng">
                      <a:solidFill>
                        <a:srgbClr val="B6DDE7"/>
                      </a:solidFill>
                      <a:prstDash val="solid"/>
                      <a:round/>
                      <a:headEnd type="none" w="sm" len="sm"/>
                      <a:tailEnd type="none" w="sm" len="sm"/>
                    </a:lnR>
                    <a:lnT w="9525" cap="flat" cmpd="sng">
                      <a:solidFill>
                        <a:srgbClr val="B6DDE7"/>
                      </a:solidFill>
                      <a:prstDash val="solid"/>
                      <a:round/>
                      <a:headEnd type="none" w="sm" len="sm"/>
                      <a:tailEnd type="none" w="sm" len="sm"/>
                    </a:lnT>
                    <a:lnB w="9525" cap="flat" cmpd="sng" algn="ctr">
                      <a:solidFill>
                        <a:srgbClr val="B6DDE7"/>
                      </a:solidFill>
                      <a:prstDash val="solid"/>
                      <a:round/>
                      <a:headEnd type="none" w="sm" len="sm"/>
                      <a:tailEnd type="none" w="sm" len="sm"/>
                    </a:lnB>
                    <a:solidFill>
                      <a:srgbClr val="0F243E"/>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 altLang="zh-TW" sz="1600" b="1" i="0" u="none" strike="noStrike" cap="none" dirty="0">
                          <a:solidFill>
                            <a:schemeClr val="lt1"/>
                          </a:solidFill>
                          <a:latin typeface="+mj-lt"/>
                          <a:ea typeface="微軟正黑體" panose="020B0604030504040204" pitchFamily="34" charset="-120"/>
                          <a:cs typeface="+mn-cs"/>
                          <a:sym typeface="Arial"/>
                        </a:rPr>
                        <a:t>Data security</a:t>
                      </a:r>
                      <a:endParaRPr lang="en" altLang="zh-TW" sz="1600" b="1" i="0" u="none" strike="noStrike" cap="none" dirty="0">
                        <a:solidFill>
                          <a:schemeClr val="lt1"/>
                        </a:solidFill>
                        <a:latin typeface="+mj-lt"/>
                        <a:ea typeface="微軟正黑體" panose="020B0604030504040204" pitchFamily="34" charset="-120"/>
                        <a:cs typeface="Arial"/>
                        <a:sym typeface="Arial"/>
                      </a:endParaRPr>
                    </a:p>
                  </a:txBody>
                  <a:tcPr marL="91425" marR="91425" marT="91425" marB="91425" anchor="ctr">
                    <a:lnL w="9525" cap="flat" cmpd="sng">
                      <a:solidFill>
                        <a:srgbClr val="B6DDE7"/>
                      </a:solidFill>
                      <a:prstDash val="solid"/>
                      <a:round/>
                      <a:headEnd type="none" w="sm" len="sm"/>
                      <a:tailEnd type="none" w="sm" len="sm"/>
                    </a:lnL>
                    <a:lnR w="9525" cap="flat" cmpd="sng">
                      <a:solidFill>
                        <a:srgbClr val="B6DDE7"/>
                      </a:solidFill>
                      <a:prstDash val="solid"/>
                      <a:round/>
                      <a:headEnd type="none" w="sm" len="sm"/>
                      <a:tailEnd type="none" w="sm" len="sm"/>
                    </a:lnR>
                    <a:lnT w="9525" cap="flat" cmpd="sng">
                      <a:solidFill>
                        <a:srgbClr val="B6DDE7"/>
                      </a:solidFill>
                      <a:prstDash val="solid"/>
                      <a:round/>
                      <a:headEnd type="none" w="sm" len="sm"/>
                      <a:tailEnd type="none" w="sm" len="sm"/>
                    </a:lnT>
                    <a:lnB w="9525" cap="flat" cmpd="sng" algn="ctr">
                      <a:solidFill>
                        <a:srgbClr val="B6DDE7"/>
                      </a:solidFill>
                      <a:prstDash val="solid"/>
                      <a:round/>
                      <a:headEnd type="none" w="sm" len="sm"/>
                      <a:tailEnd type="none" w="sm" len="sm"/>
                    </a:lnB>
                    <a:solidFill>
                      <a:srgbClr val="0F243E"/>
                    </a:solidFill>
                  </a:tcPr>
                </a:tc>
                <a:tc>
                  <a:txBody>
                    <a:bodyPr/>
                    <a:lstStyle/>
                    <a:p>
                      <a:pPr marL="0" lvl="0" indent="0" algn="ctr" rtl="0">
                        <a:spcBef>
                          <a:spcPts val="0"/>
                        </a:spcBef>
                        <a:spcAft>
                          <a:spcPts val="0"/>
                        </a:spcAft>
                        <a:buNone/>
                      </a:pPr>
                      <a:r>
                        <a:rPr lang="en-US" altLang="zh-TW" sz="1600" b="1" i="0" u="none" strike="noStrike" cap="none" dirty="0">
                          <a:solidFill>
                            <a:schemeClr val="bg1"/>
                          </a:solidFill>
                          <a:latin typeface="+mj-lt"/>
                          <a:ea typeface="微軟正黑體" panose="020B0604030504040204" pitchFamily="34" charset="-120"/>
                          <a:cs typeface="+mn-cs"/>
                          <a:sym typeface="Arial"/>
                        </a:rPr>
                        <a:t>Maintain</a:t>
                      </a:r>
                    </a:p>
                  </a:txBody>
                  <a:tcPr marL="91425" marR="91425" marT="91425" marB="91425" anchor="ctr">
                    <a:lnL w="9525" cap="flat" cmpd="sng">
                      <a:solidFill>
                        <a:srgbClr val="B6DDE7"/>
                      </a:solidFill>
                      <a:prstDash val="solid"/>
                      <a:round/>
                      <a:headEnd type="none" w="sm" len="sm"/>
                      <a:tailEnd type="none" w="sm" len="sm"/>
                    </a:lnL>
                    <a:lnR w="9525" cap="flat" cmpd="sng">
                      <a:solidFill>
                        <a:srgbClr val="B6DDE7"/>
                      </a:solidFill>
                      <a:prstDash val="solid"/>
                      <a:round/>
                      <a:headEnd type="none" w="sm" len="sm"/>
                      <a:tailEnd type="none" w="sm" len="sm"/>
                    </a:lnR>
                    <a:lnT w="9525" cap="flat" cmpd="sng">
                      <a:solidFill>
                        <a:srgbClr val="B6DDE7"/>
                      </a:solidFill>
                      <a:prstDash val="solid"/>
                      <a:round/>
                      <a:headEnd type="none" w="sm" len="sm"/>
                      <a:tailEnd type="none" w="sm" len="sm"/>
                    </a:lnT>
                    <a:lnB w="9525" cap="flat" cmpd="sng" algn="ctr">
                      <a:solidFill>
                        <a:srgbClr val="B6DDE7"/>
                      </a:solidFill>
                      <a:prstDash val="solid"/>
                      <a:round/>
                      <a:headEnd type="none" w="sm" len="sm"/>
                      <a:tailEnd type="none" w="sm" len="sm"/>
                    </a:lnB>
                    <a:solidFill>
                      <a:srgbClr val="0F243E"/>
                    </a:solidFill>
                  </a:tcPr>
                </a:tc>
                <a:extLst>
                  <a:ext uri="{0D108BD9-81ED-4DB2-BD59-A6C34878D82A}">
                    <a16:rowId xmlns:a16="http://schemas.microsoft.com/office/drawing/2014/main" val="10000"/>
                  </a:ext>
                </a:extLst>
              </a:tr>
              <a:tr h="830537">
                <a:tc>
                  <a:txBody>
                    <a:bodyPr/>
                    <a:lstStyle/>
                    <a:p>
                      <a:pPr marL="0" lvl="0" indent="0" algn="ctr" rtl="0">
                        <a:spcBef>
                          <a:spcPts val="0"/>
                        </a:spcBef>
                        <a:spcAft>
                          <a:spcPts val="0"/>
                        </a:spcAft>
                        <a:buNone/>
                      </a:pPr>
                      <a:r>
                        <a:rPr lang="en-US" altLang="zh-TW" sz="1400" b="1" i="0" u="none" strike="noStrike" cap="none" dirty="0">
                          <a:solidFill>
                            <a:schemeClr val="bg1"/>
                          </a:solidFill>
                          <a:latin typeface="+mj-lt"/>
                          <a:ea typeface="微軟正黑體" panose="020B0604030504040204" pitchFamily="34" charset="-120"/>
                          <a:cs typeface="+mn-cs"/>
                          <a:sym typeface="Arial"/>
                        </a:rPr>
                        <a:t>Conventional</a:t>
                      </a:r>
                      <a:r>
                        <a:rPr lang="en-US" altLang="zh-TW" sz="1400" b="1" i="0" u="none" strike="noStrike" cap="none" baseline="0" dirty="0">
                          <a:solidFill>
                            <a:schemeClr val="bg1"/>
                          </a:solidFill>
                          <a:latin typeface="+mj-lt"/>
                          <a:ea typeface="微軟正黑體" panose="020B0604030504040204" pitchFamily="34" charset="-120"/>
                          <a:cs typeface="+mn-cs"/>
                          <a:sym typeface="Arial"/>
                        </a:rPr>
                        <a:t> IP cam</a:t>
                      </a:r>
                      <a:r>
                        <a:rPr lang="en-US" altLang="zh-TW" sz="1400" b="1" i="0" u="none" strike="noStrike" cap="none" dirty="0">
                          <a:solidFill>
                            <a:schemeClr val="bg1"/>
                          </a:solidFill>
                          <a:latin typeface="+mj-lt"/>
                          <a:ea typeface="微軟正黑體" panose="020B0604030504040204" pitchFamily="34" charset="-120"/>
                          <a:cs typeface="+mn-cs"/>
                          <a:sym typeface="Arial"/>
                        </a:rPr>
                        <a:t>+ Surveillance</a:t>
                      </a:r>
                      <a:r>
                        <a:rPr lang="en-US" altLang="zh-TW" sz="1400" b="1" i="0" u="none" strike="noStrike" cap="none" baseline="0" dirty="0">
                          <a:solidFill>
                            <a:schemeClr val="bg1"/>
                          </a:solidFill>
                          <a:latin typeface="+mj-lt"/>
                          <a:ea typeface="微軟正黑體" panose="020B0604030504040204" pitchFamily="34" charset="-120"/>
                          <a:cs typeface="+mn-cs"/>
                          <a:sym typeface="Arial"/>
                        </a:rPr>
                        <a:t> system</a:t>
                      </a:r>
                      <a:endParaRPr lang="en-US" altLang="zh-TW" sz="1400" b="1" i="0" u="none" strike="noStrike" cap="none" dirty="0">
                        <a:solidFill>
                          <a:schemeClr val="bg1"/>
                        </a:solidFill>
                        <a:latin typeface="+mj-lt"/>
                        <a:ea typeface="微軟正黑體" panose="020B0604030504040204" pitchFamily="34" charset="-120"/>
                        <a:cs typeface="+mn-cs"/>
                        <a:sym typeface="Arial"/>
                      </a:endParaRPr>
                    </a:p>
                  </a:txBody>
                  <a:tcPr marL="91425" marR="91425" marT="91425" marB="91425" anchor="ctr">
                    <a:lnL w="9525" cap="flat" cmpd="sng">
                      <a:solidFill>
                        <a:srgbClr val="B6DDE7"/>
                      </a:solidFill>
                      <a:prstDash val="solid"/>
                      <a:round/>
                      <a:headEnd type="none" w="sm" len="sm"/>
                      <a:tailEnd type="none" w="sm" len="sm"/>
                    </a:lnL>
                    <a:lnR w="9525" cap="flat" cmpd="sng">
                      <a:solidFill>
                        <a:srgbClr val="B6DDE7"/>
                      </a:solidFill>
                      <a:prstDash val="solid"/>
                      <a:round/>
                      <a:headEnd type="none" w="sm" len="sm"/>
                      <a:tailEnd type="none" w="sm" len="sm"/>
                    </a:lnR>
                    <a:lnT w="9525" cap="flat" cmpd="sng">
                      <a:solidFill>
                        <a:srgbClr val="B6DDE7"/>
                      </a:solidFill>
                      <a:prstDash val="solid"/>
                      <a:round/>
                      <a:headEnd type="none" w="sm" len="sm"/>
                      <a:tailEnd type="none" w="sm" len="sm"/>
                    </a:lnT>
                    <a:lnB w="9525" cap="flat" cmpd="sng">
                      <a:solidFill>
                        <a:srgbClr val="B6DDE7"/>
                      </a:solidFill>
                      <a:prstDash val="solid"/>
                      <a:round/>
                      <a:headEnd type="none" w="sm" len="sm"/>
                      <a:tailEnd type="none" w="sm" len="sm"/>
                    </a:lnB>
                    <a:solidFill>
                      <a:srgbClr val="2B7589"/>
                    </a:solidFill>
                  </a:tcPr>
                </a:tc>
                <a:tc>
                  <a:txBody>
                    <a:bodyPr/>
                    <a:lstStyle/>
                    <a:p>
                      <a:pPr marL="0" marR="0" lvl="0" indent="0" algn="ctr" rtl="0">
                        <a:lnSpc>
                          <a:spcPct val="100000"/>
                        </a:lnSpc>
                        <a:spcBef>
                          <a:spcPts val="0"/>
                        </a:spcBef>
                        <a:spcAft>
                          <a:spcPts val="0"/>
                        </a:spcAft>
                        <a:buNone/>
                      </a:pPr>
                      <a:r>
                        <a:rPr lang="en-US" altLang="zh-TW" sz="2300" b="1" dirty="0">
                          <a:solidFill>
                            <a:schemeClr val="lt1"/>
                          </a:solidFill>
                          <a:latin typeface="+mj-lt"/>
                          <a:ea typeface="微軟正黑體" panose="020B0604030504040204" pitchFamily="34" charset="-120"/>
                        </a:rPr>
                        <a:t>Bad</a:t>
                      </a:r>
                      <a:br>
                        <a:rPr lang="en" b="1" dirty="0">
                          <a:solidFill>
                            <a:schemeClr val="lt1"/>
                          </a:solidFill>
                          <a:latin typeface="+mj-lt"/>
                          <a:ea typeface="微軟正黑體" panose="020B0604030504040204" pitchFamily="34" charset="-120"/>
                        </a:rPr>
                      </a:br>
                      <a:r>
                        <a:rPr lang="en" sz="1000" b="1" dirty="0">
                          <a:solidFill>
                            <a:schemeClr val="lt1"/>
                          </a:solidFill>
                          <a:latin typeface="+mj-lt"/>
                          <a:ea typeface="微軟正黑體" panose="020B0604030504040204" pitchFamily="34" charset="-120"/>
                        </a:rPr>
                        <a:t>（</a:t>
                      </a:r>
                      <a:r>
                        <a:rPr lang="en-US" altLang="zh-TW" sz="1000" b="1" dirty="0">
                          <a:solidFill>
                            <a:schemeClr val="lt1"/>
                          </a:solidFill>
                          <a:latin typeface="+mj-lt"/>
                          <a:ea typeface="微軟正黑體" panose="020B0604030504040204" pitchFamily="34" charset="-120"/>
                        </a:rPr>
                        <a:t>Need</a:t>
                      </a:r>
                      <a:r>
                        <a:rPr lang="zh-TW" altLang="en-US" sz="1000" b="1" dirty="0">
                          <a:solidFill>
                            <a:schemeClr val="lt1"/>
                          </a:solidFill>
                          <a:latin typeface="+mj-lt"/>
                          <a:ea typeface="微軟正黑體" panose="020B0604030504040204" pitchFamily="34" charset="-120"/>
                        </a:rPr>
                        <a:t> </a:t>
                      </a:r>
                      <a:r>
                        <a:rPr lang="en-US" altLang="zh-TW" sz="1000" b="1" dirty="0">
                          <a:solidFill>
                            <a:schemeClr val="lt1"/>
                          </a:solidFill>
                          <a:latin typeface="+mj-lt"/>
                          <a:ea typeface="微軟正黑體" panose="020B0604030504040204" pitchFamily="34" charset="-120"/>
                        </a:rPr>
                        <a:t>to</a:t>
                      </a:r>
                      <a:r>
                        <a:rPr lang="zh-TW" altLang="en-US" sz="1000" b="1" dirty="0">
                          <a:solidFill>
                            <a:schemeClr val="lt1"/>
                          </a:solidFill>
                          <a:latin typeface="+mj-lt"/>
                          <a:ea typeface="微軟正黑體" panose="020B0604030504040204" pitchFamily="34" charset="-120"/>
                        </a:rPr>
                        <a:t> </a:t>
                      </a:r>
                      <a:r>
                        <a:rPr lang="en-US" altLang="zh-TW" sz="1000" b="1" dirty="0">
                          <a:solidFill>
                            <a:schemeClr val="lt1"/>
                          </a:solidFill>
                          <a:latin typeface="+mj-lt"/>
                          <a:ea typeface="微軟正黑體" panose="020B0604030504040204" pitchFamily="34" charset="-120"/>
                        </a:rPr>
                        <a:t>change</a:t>
                      </a:r>
                      <a:r>
                        <a:rPr lang="zh-TW" altLang="en-US" sz="1000" b="1" dirty="0">
                          <a:solidFill>
                            <a:schemeClr val="lt1"/>
                          </a:solidFill>
                          <a:latin typeface="+mj-lt"/>
                          <a:ea typeface="微軟正黑體" panose="020B0604030504040204" pitchFamily="34" charset="-120"/>
                        </a:rPr>
                        <a:t> </a:t>
                      </a:r>
                      <a:r>
                        <a:rPr lang="en-US" altLang="zh-TW" sz="1000" b="1" dirty="0">
                          <a:solidFill>
                            <a:schemeClr val="lt1"/>
                          </a:solidFill>
                          <a:latin typeface="+mj-lt"/>
                          <a:ea typeface="微軟正黑體" panose="020B0604030504040204" pitchFamily="34" charset="-120"/>
                        </a:rPr>
                        <a:t>all</a:t>
                      </a:r>
                      <a:r>
                        <a:rPr lang="zh-TW" altLang="en-US" sz="1000" b="1" dirty="0">
                          <a:solidFill>
                            <a:schemeClr val="lt1"/>
                          </a:solidFill>
                          <a:latin typeface="+mj-lt"/>
                          <a:ea typeface="微軟正黑體" panose="020B0604030504040204" pitchFamily="34" charset="-120"/>
                        </a:rPr>
                        <a:t> </a:t>
                      </a:r>
                      <a:r>
                        <a:rPr lang="en-US" altLang="zh-TW" sz="1000" b="1" dirty="0">
                          <a:solidFill>
                            <a:schemeClr val="lt1"/>
                          </a:solidFill>
                          <a:latin typeface="+mj-lt"/>
                          <a:ea typeface="微軟正黑體" panose="020B0604030504040204" pitchFamily="34" charset="-120"/>
                        </a:rPr>
                        <a:t>the</a:t>
                      </a:r>
                      <a:r>
                        <a:rPr lang="zh-TW" altLang="en-US" sz="1000" b="1" dirty="0">
                          <a:solidFill>
                            <a:schemeClr val="lt1"/>
                          </a:solidFill>
                          <a:latin typeface="+mj-lt"/>
                          <a:ea typeface="微軟正黑體" panose="020B0604030504040204" pitchFamily="34" charset="-120"/>
                        </a:rPr>
                        <a:t> </a:t>
                      </a:r>
                      <a:r>
                        <a:rPr lang="en-US" altLang="zh-TW" sz="1000" b="1" dirty="0">
                          <a:solidFill>
                            <a:schemeClr val="lt1"/>
                          </a:solidFill>
                          <a:latin typeface="+mj-lt"/>
                          <a:ea typeface="微軟正黑體" panose="020B0604030504040204" pitchFamily="34" charset="-120"/>
                        </a:rPr>
                        <a:t>system</a:t>
                      </a:r>
                      <a:r>
                        <a:rPr lang="en" sz="1000" b="1" dirty="0">
                          <a:solidFill>
                            <a:schemeClr val="lt1"/>
                          </a:solidFill>
                          <a:latin typeface="+mj-lt"/>
                          <a:ea typeface="微軟正黑體" panose="020B0604030504040204" pitchFamily="34" charset="-120"/>
                        </a:rPr>
                        <a:t>）</a:t>
                      </a:r>
                      <a:endParaRPr sz="1000" b="1" u="none" strike="noStrike" cap="none" dirty="0">
                        <a:solidFill>
                          <a:schemeClr val="lt1"/>
                        </a:solidFill>
                        <a:latin typeface="+mj-lt"/>
                        <a:ea typeface="微軟正黑體" panose="020B0604030504040204" pitchFamily="34" charset="-120"/>
                        <a:cs typeface="Arial"/>
                        <a:sym typeface="Arial"/>
                      </a:endParaRPr>
                    </a:p>
                  </a:txBody>
                  <a:tcPr marL="91425" marR="91425" marT="91425" marB="91425" anchor="ctr">
                    <a:lnL w="9525" cap="flat" cmpd="sng">
                      <a:solidFill>
                        <a:srgbClr val="B6DDE7"/>
                      </a:solidFill>
                      <a:prstDash val="solid"/>
                      <a:round/>
                      <a:headEnd type="none" w="sm" len="sm"/>
                      <a:tailEnd type="none" w="sm" len="sm"/>
                    </a:lnL>
                    <a:lnR w="9525" cap="flat" cmpd="sng" algn="ctr">
                      <a:solidFill>
                        <a:srgbClr val="B6DDE7"/>
                      </a:solidFill>
                      <a:prstDash val="solid"/>
                      <a:round/>
                      <a:headEnd type="none" w="sm" len="sm"/>
                      <a:tailEnd type="none" w="sm" len="sm"/>
                    </a:lnR>
                    <a:lnT w="9525" cap="flat" cmpd="sng">
                      <a:solidFill>
                        <a:srgbClr val="B6DDE7"/>
                      </a:solidFill>
                      <a:prstDash val="solid"/>
                      <a:round/>
                      <a:headEnd type="none" w="sm" len="sm"/>
                      <a:tailEnd type="none" w="sm" len="sm"/>
                    </a:lnT>
                    <a:lnB w="9525" cap="flat" cmpd="sng">
                      <a:solidFill>
                        <a:srgbClr val="B6DDE7"/>
                      </a:solidFill>
                      <a:prstDash val="solid"/>
                      <a:round/>
                      <a:headEnd type="none" w="sm" len="sm"/>
                      <a:tailEnd type="none" w="sm" len="sm"/>
                    </a:lnB>
                    <a:solidFill>
                      <a:srgbClr val="2B7589"/>
                    </a:solidFill>
                  </a:tcPr>
                </a:tc>
                <a:tc>
                  <a:txBody>
                    <a:bodyPr/>
                    <a:lstStyle/>
                    <a:p>
                      <a:pPr marL="0" lvl="0" indent="0" algn="ctr" rtl="0">
                        <a:spcBef>
                          <a:spcPts val="0"/>
                        </a:spcBef>
                        <a:spcAft>
                          <a:spcPts val="0"/>
                        </a:spcAft>
                        <a:buNone/>
                      </a:pPr>
                      <a:r>
                        <a:rPr lang="en-US" altLang="zh-TW" sz="2300" b="1" dirty="0">
                          <a:solidFill>
                            <a:schemeClr val="bg1"/>
                          </a:solidFill>
                          <a:latin typeface="+mj-lt"/>
                          <a:ea typeface="微軟正黑體" panose="020B0604030504040204" pitchFamily="34" charset="-120"/>
                        </a:rPr>
                        <a:t>less</a:t>
                      </a:r>
                      <a:endParaRPr sz="2300" b="1" dirty="0">
                        <a:solidFill>
                          <a:schemeClr val="bg1"/>
                        </a:solidFill>
                        <a:latin typeface="+mj-lt"/>
                        <a:ea typeface="微軟正黑體" panose="020B0604030504040204" pitchFamily="34" charset="-120"/>
                      </a:endParaRPr>
                    </a:p>
                    <a:p>
                      <a:pPr marL="0" lvl="0" indent="0" algn="ctr" rtl="0">
                        <a:spcBef>
                          <a:spcPts val="0"/>
                        </a:spcBef>
                        <a:spcAft>
                          <a:spcPts val="0"/>
                        </a:spcAft>
                        <a:buNone/>
                      </a:pPr>
                      <a:r>
                        <a:rPr lang="en" sz="1000" b="1" dirty="0">
                          <a:solidFill>
                            <a:schemeClr val="bg1"/>
                          </a:solidFill>
                          <a:latin typeface="+mj-lt"/>
                          <a:ea typeface="微軟正黑體" panose="020B0604030504040204" pitchFamily="34" charset="-120"/>
                        </a:rPr>
                        <a:t>(</a:t>
                      </a:r>
                      <a:r>
                        <a:rPr lang="en-US" altLang="zh-TW" sz="1000" b="1" dirty="0">
                          <a:solidFill>
                            <a:schemeClr val="bg1"/>
                          </a:solidFill>
                          <a:latin typeface="+mj-lt"/>
                          <a:ea typeface="微軟正黑體" panose="020B0604030504040204" pitchFamily="34" charset="-120"/>
                        </a:rPr>
                        <a:t>only</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for</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surveillance</a:t>
                      </a:r>
                      <a:r>
                        <a:rPr lang="en" sz="1000" b="1" dirty="0">
                          <a:solidFill>
                            <a:schemeClr val="bg1"/>
                          </a:solidFill>
                          <a:latin typeface="+mj-lt"/>
                          <a:ea typeface="微軟正黑體" panose="020B0604030504040204" pitchFamily="34" charset="-120"/>
                        </a:rPr>
                        <a:t>)</a:t>
                      </a:r>
                      <a:endParaRPr sz="1000" b="1" dirty="0">
                        <a:solidFill>
                          <a:schemeClr val="bg1"/>
                        </a:solidFill>
                        <a:latin typeface="+mj-lt"/>
                        <a:ea typeface="微軟正黑體" panose="020B0604030504040204" pitchFamily="34" charset="-120"/>
                      </a:endParaRPr>
                    </a:p>
                  </a:txBody>
                  <a:tcPr marL="91425" marR="91425" marT="91425" marB="91425" anchor="ctr">
                    <a:lnL w="9525" cap="flat" cmpd="sng">
                      <a:solidFill>
                        <a:srgbClr val="B6DDE7"/>
                      </a:solidFill>
                      <a:prstDash val="solid"/>
                      <a:round/>
                      <a:headEnd type="none" w="sm" len="sm"/>
                      <a:tailEnd type="none" w="sm" len="sm"/>
                    </a:lnL>
                    <a:lnR w="9525" cap="flat" cmpd="sng">
                      <a:solidFill>
                        <a:srgbClr val="B6DDE7"/>
                      </a:solidFill>
                      <a:prstDash val="solid"/>
                      <a:round/>
                      <a:headEnd type="none" w="sm" len="sm"/>
                      <a:tailEnd type="none" w="sm" len="sm"/>
                    </a:lnR>
                    <a:lnT w="9525" cap="flat" cmpd="sng">
                      <a:solidFill>
                        <a:srgbClr val="B6DDE7"/>
                      </a:solidFill>
                      <a:prstDash val="solid"/>
                      <a:round/>
                      <a:headEnd type="none" w="sm" len="sm"/>
                      <a:tailEnd type="none" w="sm" len="sm"/>
                    </a:lnT>
                    <a:lnB w="9525" cap="flat" cmpd="sng" algn="ctr">
                      <a:solidFill>
                        <a:srgbClr val="B6DDE7"/>
                      </a:solidFill>
                      <a:prstDash val="solid"/>
                      <a:round/>
                      <a:headEnd type="none" w="sm" len="sm"/>
                      <a:tailEnd type="none" w="sm" len="sm"/>
                    </a:lnB>
                    <a:solidFill>
                      <a:srgbClr val="2B7589"/>
                    </a:solidFill>
                  </a:tcPr>
                </a:tc>
                <a:tc>
                  <a:txBody>
                    <a:bodyPr/>
                    <a:lstStyle/>
                    <a:p>
                      <a:pPr marL="0" lvl="0" indent="0" algn="ctr" rtl="0">
                        <a:spcBef>
                          <a:spcPts val="0"/>
                        </a:spcBef>
                        <a:spcAft>
                          <a:spcPts val="0"/>
                        </a:spcAft>
                        <a:buClr>
                          <a:schemeClr val="dk1"/>
                        </a:buClr>
                        <a:buSzPts val="2300"/>
                        <a:buFont typeface="Arial"/>
                        <a:buNone/>
                      </a:pPr>
                      <a:r>
                        <a:rPr lang="en" sz="2300" b="1" u="none" strike="noStrike" cap="none" dirty="0">
                          <a:solidFill>
                            <a:schemeClr val="lt1"/>
                          </a:solidFill>
                          <a:latin typeface="+mj-lt"/>
                          <a:ea typeface="微軟正黑體" panose="020B0604030504040204" pitchFamily="34" charset="-120"/>
                          <a:cs typeface="Arial"/>
                          <a:sym typeface="Arial"/>
                        </a:rPr>
                        <a:t>low</a:t>
                      </a:r>
                      <a:endParaRPr sz="2300" b="1" u="none" strike="noStrike" cap="none" dirty="0">
                        <a:solidFill>
                          <a:schemeClr val="lt1"/>
                        </a:solidFill>
                        <a:latin typeface="+mj-lt"/>
                        <a:ea typeface="微軟正黑體" panose="020B0604030504040204" pitchFamily="34" charset="-120"/>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 sz="1000" b="1" u="none" strike="noStrike" cap="none" dirty="0">
                          <a:solidFill>
                            <a:schemeClr val="lt1"/>
                          </a:solidFill>
                          <a:latin typeface="+mj-lt"/>
                          <a:ea typeface="微軟正黑體" panose="020B0604030504040204" pitchFamily="34" charset="-120"/>
                          <a:cs typeface="Arial"/>
                          <a:sym typeface="Arial"/>
                        </a:rPr>
                        <a:t>(</a:t>
                      </a:r>
                      <a:r>
                        <a:rPr lang="en-US" sz="1000" b="1" u="none" strike="noStrike" cap="none" dirty="0">
                          <a:solidFill>
                            <a:schemeClr val="lt1"/>
                          </a:solidFill>
                          <a:latin typeface="+mj-lt"/>
                          <a:ea typeface="微軟正黑體" panose="020B0604030504040204" pitchFamily="34" charset="-120"/>
                          <a:cs typeface="Arial"/>
                          <a:sym typeface="Arial"/>
                        </a:rPr>
                        <a:t>If hard disk fails, </a:t>
                      </a:r>
                      <a:r>
                        <a:rPr lang="en-US" altLang="zh-TW" sz="1000" b="1" u="none" strike="noStrike" cap="none" dirty="0">
                          <a:solidFill>
                            <a:schemeClr val="lt1"/>
                          </a:solidFill>
                          <a:latin typeface="+mj-lt"/>
                          <a:ea typeface="微軟正黑體" panose="020B0604030504040204" pitchFamily="34" charset="-120"/>
                          <a:cs typeface="Arial"/>
                          <a:sym typeface="Arial"/>
                        </a:rPr>
                        <a:t>data</a:t>
                      </a:r>
                      <a:r>
                        <a:rPr lang="en-US" sz="1000" b="1" u="none" strike="noStrike" cap="none" dirty="0">
                          <a:solidFill>
                            <a:schemeClr val="lt1"/>
                          </a:solidFill>
                          <a:latin typeface="+mj-lt"/>
                          <a:ea typeface="微軟正黑體" panose="020B0604030504040204" pitchFamily="34" charset="-120"/>
                          <a:cs typeface="Arial"/>
                          <a:sym typeface="Arial"/>
                        </a:rPr>
                        <a:t> is</a:t>
                      </a:r>
                      <a:r>
                        <a:rPr lang="zh-TW" altLang="en-US" sz="1000" b="1" u="none" strike="noStrike" cap="none" dirty="0">
                          <a:solidFill>
                            <a:schemeClr val="lt1"/>
                          </a:solidFill>
                          <a:latin typeface="+mj-lt"/>
                          <a:ea typeface="微軟正黑體" panose="020B0604030504040204" pitchFamily="34" charset="-120"/>
                          <a:cs typeface="Arial"/>
                          <a:sym typeface="Arial"/>
                        </a:rPr>
                        <a:t> </a:t>
                      </a:r>
                      <a:r>
                        <a:rPr lang="en-US" sz="1000" b="1" u="none" strike="noStrike" cap="none" dirty="0">
                          <a:solidFill>
                            <a:schemeClr val="lt1"/>
                          </a:solidFill>
                          <a:latin typeface="+mj-lt"/>
                          <a:ea typeface="微軟正黑體" panose="020B0604030504040204" pitchFamily="34" charset="-120"/>
                          <a:cs typeface="Arial"/>
                          <a:sym typeface="Arial"/>
                        </a:rPr>
                        <a:t>damaged and cannot be recovered)</a:t>
                      </a:r>
                      <a:endParaRPr sz="1000" b="1" u="none" strike="noStrike" cap="none" dirty="0">
                        <a:solidFill>
                          <a:schemeClr val="lt1"/>
                        </a:solidFill>
                        <a:latin typeface="+mj-lt"/>
                        <a:ea typeface="微軟正黑體" panose="020B0604030504040204" pitchFamily="34" charset="-120"/>
                        <a:cs typeface="Arial"/>
                        <a:sym typeface="Arial"/>
                      </a:endParaRPr>
                    </a:p>
                  </a:txBody>
                  <a:tcPr marL="91425" marR="91425" marT="91425" marB="91425" anchor="ctr">
                    <a:lnL w="9525" cap="flat" cmpd="sng">
                      <a:solidFill>
                        <a:srgbClr val="B6DDE7"/>
                      </a:solidFill>
                      <a:prstDash val="solid"/>
                      <a:round/>
                      <a:headEnd type="none" w="sm" len="sm"/>
                      <a:tailEnd type="none" w="sm" len="sm"/>
                    </a:lnL>
                    <a:lnR w="9525" cap="flat" cmpd="sng">
                      <a:solidFill>
                        <a:srgbClr val="B6DDE7"/>
                      </a:solidFill>
                      <a:prstDash val="solid"/>
                      <a:round/>
                      <a:headEnd type="none" w="sm" len="sm"/>
                      <a:tailEnd type="none" w="sm" len="sm"/>
                    </a:lnR>
                    <a:lnT w="9525" cap="flat" cmpd="sng">
                      <a:solidFill>
                        <a:srgbClr val="B6DDE7"/>
                      </a:solidFill>
                      <a:prstDash val="solid"/>
                      <a:round/>
                      <a:headEnd type="none" w="sm" len="sm"/>
                      <a:tailEnd type="none" w="sm" len="sm"/>
                    </a:lnT>
                    <a:lnB w="9525" cap="flat" cmpd="sng" algn="ctr">
                      <a:solidFill>
                        <a:srgbClr val="B6DDE7"/>
                      </a:solidFill>
                      <a:prstDash val="solid"/>
                      <a:round/>
                      <a:headEnd type="none" w="sm" len="sm"/>
                      <a:tailEnd type="none" w="sm" len="sm"/>
                    </a:lnB>
                    <a:solidFill>
                      <a:srgbClr val="2B7589"/>
                    </a:solidFill>
                  </a:tcPr>
                </a:tc>
                <a:tc>
                  <a:txBody>
                    <a:bodyPr/>
                    <a:lstStyle/>
                    <a:p>
                      <a:pPr marL="0" lvl="0" indent="0" algn="ctr" rtl="0">
                        <a:spcBef>
                          <a:spcPts val="0"/>
                        </a:spcBef>
                        <a:spcAft>
                          <a:spcPts val="0"/>
                        </a:spcAft>
                        <a:buNone/>
                      </a:pPr>
                      <a:r>
                        <a:rPr lang="en-US" altLang="zh-TW" sz="2300" b="1" dirty="0">
                          <a:solidFill>
                            <a:schemeClr val="bg1"/>
                          </a:solidFill>
                          <a:latin typeface="+mj-lt"/>
                          <a:ea typeface="微軟正黑體" panose="020B0604030504040204" pitchFamily="34" charset="-120"/>
                        </a:rPr>
                        <a:t>hard</a:t>
                      </a:r>
                      <a:endParaRPr sz="2300" b="1" dirty="0">
                        <a:solidFill>
                          <a:schemeClr val="bg1"/>
                        </a:solidFill>
                        <a:latin typeface="+mj-lt"/>
                        <a:ea typeface="微軟正黑體" panose="020B0604030504040204" pitchFamily="34" charset="-120"/>
                      </a:endParaRPr>
                    </a:p>
                    <a:p>
                      <a:pPr marL="0" lvl="0" indent="0" algn="ctr" rtl="0">
                        <a:spcBef>
                          <a:spcPts val="0"/>
                        </a:spcBef>
                        <a:spcAft>
                          <a:spcPts val="0"/>
                        </a:spcAft>
                        <a:buNone/>
                      </a:pPr>
                      <a:r>
                        <a:rPr lang="en" sz="1000" b="1" dirty="0">
                          <a:solidFill>
                            <a:schemeClr val="bg1"/>
                          </a:solidFill>
                          <a:latin typeface="+mj-lt"/>
                          <a:ea typeface="微軟正黑體" panose="020B0604030504040204" pitchFamily="34" charset="-120"/>
                        </a:rPr>
                        <a:t>(</a:t>
                      </a:r>
                      <a:r>
                        <a:rPr lang="en-US" altLang="zh-TW" sz="1000" b="1" dirty="0">
                          <a:solidFill>
                            <a:schemeClr val="bg1"/>
                          </a:solidFill>
                          <a:latin typeface="+mj-lt"/>
                          <a:ea typeface="微軟正黑體" panose="020B0604030504040204" pitchFamily="34" charset="-120"/>
                        </a:rPr>
                        <a:t>hard</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to</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maintain</a:t>
                      </a:r>
                      <a:r>
                        <a:rPr lang="zh-TW" altLang="en-US" sz="1000" b="1" baseline="0"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and</a:t>
                      </a:r>
                      <a:r>
                        <a:rPr lang="zh-TW" altLang="en-US" sz="1000" b="1" baseline="0"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control</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system</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status</a:t>
                      </a:r>
                      <a:r>
                        <a:rPr lang="en" sz="1000" b="1" dirty="0">
                          <a:solidFill>
                            <a:schemeClr val="bg1"/>
                          </a:solidFill>
                          <a:latin typeface="+mj-lt"/>
                          <a:ea typeface="微軟正黑體" panose="020B0604030504040204" pitchFamily="34" charset="-120"/>
                        </a:rPr>
                        <a:t>)</a:t>
                      </a:r>
                      <a:endParaRPr sz="1000" b="1" dirty="0">
                        <a:solidFill>
                          <a:schemeClr val="bg1"/>
                        </a:solidFill>
                        <a:latin typeface="+mj-lt"/>
                        <a:ea typeface="微軟正黑體" panose="020B0604030504040204" pitchFamily="34" charset="-120"/>
                      </a:endParaRPr>
                    </a:p>
                  </a:txBody>
                  <a:tcPr marL="91425" marR="91425" marT="91425" marB="91425" anchor="ctr">
                    <a:lnL w="9525" cap="flat" cmpd="sng">
                      <a:solidFill>
                        <a:srgbClr val="B6DDE7"/>
                      </a:solidFill>
                      <a:prstDash val="solid"/>
                      <a:round/>
                      <a:headEnd type="none" w="sm" len="sm"/>
                      <a:tailEnd type="none" w="sm" len="sm"/>
                    </a:lnL>
                    <a:lnR w="9525" cap="flat" cmpd="sng">
                      <a:solidFill>
                        <a:srgbClr val="B6DDE7"/>
                      </a:solidFill>
                      <a:prstDash val="solid"/>
                      <a:round/>
                      <a:headEnd type="none" w="sm" len="sm"/>
                      <a:tailEnd type="none" w="sm" len="sm"/>
                    </a:lnR>
                    <a:lnT w="9525" cap="flat" cmpd="sng">
                      <a:solidFill>
                        <a:srgbClr val="B6DDE7"/>
                      </a:solidFill>
                      <a:prstDash val="solid"/>
                      <a:round/>
                      <a:headEnd type="none" w="sm" len="sm"/>
                      <a:tailEnd type="none" w="sm" len="sm"/>
                    </a:lnT>
                    <a:lnB w="9525" cap="flat" cmpd="sng" algn="ctr">
                      <a:solidFill>
                        <a:srgbClr val="B6DDE7"/>
                      </a:solidFill>
                      <a:prstDash val="solid"/>
                      <a:round/>
                      <a:headEnd type="none" w="sm" len="sm"/>
                      <a:tailEnd type="none" w="sm" len="sm"/>
                    </a:lnB>
                    <a:solidFill>
                      <a:srgbClr val="2B7589"/>
                    </a:solidFill>
                  </a:tcPr>
                </a:tc>
                <a:extLst>
                  <a:ext uri="{0D108BD9-81ED-4DB2-BD59-A6C34878D82A}">
                    <a16:rowId xmlns:a16="http://schemas.microsoft.com/office/drawing/2014/main" val="10001"/>
                  </a:ext>
                </a:extLst>
              </a:tr>
              <a:tr h="1244000">
                <a:tc>
                  <a:txBody>
                    <a:bodyPr/>
                    <a:lstStyle/>
                    <a:p>
                      <a:pPr marL="0" marR="0" lvl="0" indent="0" algn="l" rtl="0">
                        <a:lnSpc>
                          <a:spcPct val="100000"/>
                        </a:lnSpc>
                        <a:spcBef>
                          <a:spcPts val="0"/>
                        </a:spcBef>
                        <a:spcAft>
                          <a:spcPts val="0"/>
                        </a:spcAft>
                        <a:buClr>
                          <a:srgbClr val="000000"/>
                        </a:buClr>
                        <a:buSzPts val="1500"/>
                        <a:buFont typeface="Arial"/>
                        <a:buNone/>
                      </a:pPr>
                      <a:r>
                        <a:rPr lang="en" sz="1400" b="1" u="none" strike="noStrike" cap="none" dirty="0">
                          <a:solidFill>
                            <a:schemeClr val="lt1"/>
                          </a:solidFill>
                          <a:latin typeface="+mj-lt"/>
                          <a:ea typeface="微軟正黑體" panose="020B0604030504040204" pitchFamily="34" charset="-120"/>
                          <a:cs typeface="Arial"/>
                          <a:sym typeface="Arial"/>
                        </a:rPr>
                        <a:t>QNAP NAS</a:t>
                      </a:r>
                      <a:endParaRPr sz="1400" b="1" u="none" strike="noStrike" cap="none" dirty="0">
                        <a:solidFill>
                          <a:schemeClr val="lt1"/>
                        </a:solidFill>
                        <a:latin typeface="+mj-lt"/>
                        <a:ea typeface="微軟正黑體" panose="020B0604030504040204" pitchFamily="34" charset="-120"/>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400" b="1" u="none" strike="noStrike" cap="none" dirty="0">
                          <a:solidFill>
                            <a:schemeClr val="lt1"/>
                          </a:solidFill>
                          <a:latin typeface="+mj-lt"/>
                          <a:ea typeface="微軟正黑體" panose="020B0604030504040204" pitchFamily="34" charset="-120"/>
                          <a:cs typeface="Arial"/>
                          <a:sym typeface="Arial"/>
                        </a:rPr>
                        <a:t>(</a:t>
                      </a:r>
                      <a:r>
                        <a:rPr lang="en" sz="1400" b="1" dirty="0">
                          <a:solidFill>
                            <a:schemeClr val="lt1"/>
                          </a:solidFill>
                          <a:latin typeface="+mj-lt"/>
                          <a:ea typeface="微軟正黑體" panose="020B0604030504040204" pitchFamily="34" charset="-120"/>
                        </a:rPr>
                        <a:t>QVR Pro + QVR Center</a:t>
                      </a:r>
                      <a:endParaRPr sz="1400" b="1" u="none" strike="noStrike" cap="none" dirty="0">
                        <a:solidFill>
                          <a:schemeClr val="lt1"/>
                        </a:solidFill>
                        <a:latin typeface="+mj-lt"/>
                        <a:ea typeface="微軟正黑體" panose="020B0604030504040204" pitchFamily="34" charset="-120"/>
                        <a:cs typeface="Arial"/>
                        <a:sym typeface="Arial"/>
                      </a:endParaRPr>
                    </a:p>
                  </a:txBody>
                  <a:tcPr marL="91425" marR="91425" marT="91425" marB="91425" anchor="ctr">
                    <a:lnL w="9525" cap="flat" cmpd="sng">
                      <a:solidFill>
                        <a:srgbClr val="B6DDE7"/>
                      </a:solidFill>
                      <a:prstDash val="solid"/>
                      <a:round/>
                      <a:headEnd type="none" w="sm" len="sm"/>
                      <a:tailEnd type="none" w="sm" len="sm"/>
                    </a:lnL>
                    <a:lnR w="9525" cap="flat" cmpd="sng">
                      <a:solidFill>
                        <a:srgbClr val="B6DDE7"/>
                      </a:solidFill>
                      <a:prstDash val="solid"/>
                      <a:round/>
                      <a:headEnd type="none" w="sm" len="sm"/>
                      <a:tailEnd type="none" w="sm" len="sm"/>
                    </a:lnR>
                    <a:lnT w="9525" cap="flat" cmpd="sng">
                      <a:solidFill>
                        <a:srgbClr val="B6DDE7"/>
                      </a:solidFill>
                      <a:prstDash val="solid"/>
                      <a:round/>
                      <a:headEnd type="none" w="sm" len="sm"/>
                      <a:tailEnd type="none" w="sm" len="sm"/>
                    </a:lnT>
                    <a:lnB w="9525" cap="flat" cmpd="sng">
                      <a:solidFill>
                        <a:srgbClr val="B6DDE7"/>
                      </a:solidFill>
                      <a:prstDash val="solid"/>
                      <a:round/>
                      <a:headEnd type="none" w="sm" len="sm"/>
                      <a:tailEnd type="none" w="sm" len="sm"/>
                    </a:lnB>
                    <a:solidFill>
                      <a:srgbClr val="1F5463"/>
                    </a:solidFill>
                  </a:tcPr>
                </a:tc>
                <a:tc>
                  <a:txBody>
                    <a:bodyPr/>
                    <a:lstStyle/>
                    <a:p>
                      <a:pPr marL="0" marR="0" lvl="0" indent="0" algn="ctr" rtl="0">
                        <a:lnSpc>
                          <a:spcPct val="100000"/>
                        </a:lnSpc>
                        <a:spcBef>
                          <a:spcPts val="0"/>
                        </a:spcBef>
                        <a:spcAft>
                          <a:spcPts val="0"/>
                        </a:spcAft>
                        <a:buNone/>
                      </a:pPr>
                      <a:r>
                        <a:rPr lang="en-US" altLang="zh-TW" sz="2300" b="1" dirty="0">
                          <a:solidFill>
                            <a:schemeClr val="lt1"/>
                          </a:solidFill>
                          <a:latin typeface="+mj-lt"/>
                          <a:ea typeface="微軟正黑體" panose="020B0604030504040204" pitchFamily="34" charset="-120"/>
                        </a:rPr>
                        <a:t>Awesome</a:t>
                      </a:r>
                      <a:br>
                        <a:rPr lang="en" sz="1200" b="1" dirty="0">
                          <a:solidFill>
                            <a:schemeClr val="lt1"/>
                          </a:solidFill>
                          <a:latin typeface="+mj-lt"/>
                          <a:ea typeface="微軟正黑體" panose="020B0604030504040204" pitchFamily="34" charset="-120"/>
                        </a:rPr>
                      </a:br>
                      <a:r>
                        <a:rPr lang="en" sz="1000" b="1" dirty="0">
                          <a:solidFill>
                            <a:schemeClr val="lt1"/>
                          </a:solidFill>
                          <a:latin typeface="+mj-lt"/>
                          <a:ea typeface="微軟正黑體" panose="020B0604030504040204" pitchFamily="34" charset="-120"/>
                        </a:rPr>
                        <a:t>(QVR Center </a:t>
                      </a:r>
                      <a:r>
                        <a:rPr lang="en-US" altLang="zh-TW" sz="1000" b="1" dirty="0">
                          <a:solidFill>
                            <a:schemeClr val="lt1"/>
                          </a:solidFill>
                          <a:latin typeface="+mj-lt"/>
                          <a:ea typeface="微軟正黑體" panose="020B0604030504040204" pitchFamily="34" charset="-120"/>
                        </a:rPr>
                        <a:t>can</a:t>
                      </a:r>
                      <a:r>
                        <a:rPr lang="zh-TW" altLang="en-US" sz="1000" b="1" dirty="0">
                          <a:solidFill>
                            <a:schemeClr val="lt1"/>
                          </a:solidFill>
                          <a:latin typeface="+mj-lt"/>
                          <a:ea typeface="微軟正黑體" panose="020B0604030504040204" pitchFamily="34" charset="-120"/>
                        </a:rPr>
                        <a:t> </a:t>
                      </a:r>
                      <a:r>
                        <a:rPr lang="en-US" altLang="zh-TW" sz="1000" b="1" dirty="0">
                          <a:solidFill>
                            <a:schemeClr val="lt1"/>
                          </a:solidFill>
                          <a:latin typeface="+mj-lt"/>
                          <a:ea typeface="微軟正黑體" panose="020B0604030504040204" pitchFamily="34" charset="-120"/>
                        </a:rPr>
                        <a:t>managed</a:t>
                      </a:r>
                      <a:r>
                        <a:rPr lang="en" sz="1000" b="1" dirty="0">
                          <a:solidFill>
                            <a:schemeClr val="lt1"/>
                          </a:solidFill>
                          <a:latin typeface="+mj-lt"/>
                          <a:ea typeface="微軟正黑體" panose="020B0604030504040204" pitchFamily="34" charset="-120"/>
                        </a:rPr>
                        <a:t> QVR 5.1 </a:t>
                      </a:r>
                      <a:r>
                        <a:rPr lang="en-US" altLang="zh-TW" sz="1000" b="1" dirty="0">
                          <a:solidFill>
                            <a:schemeClr val="lt1"/>
                          </a:solidFill>
                          <a:latin typeface="+mj-lt"/>
                          <a:ea typeface="微軟正黑體" panose="020B0604030504040204" pitchFamily="34" charset="-120"/>
                        </a:rPr>
                        <a:t>and</a:t>
                      </a:r>
                      <a:r>
                        <a:rPr lang="en" sz="1000" b="1" dirty="0">
                          <a:solidFill>
                            <a:schemeClr val="lt1"/>
                          </a:solidFill>
                          <a:latin typeface="+mj-lt"/>
                          <a:ea typeface="微軟正黑體" panose="020B0604030504040204" pitchFamily="34" charset="-120"/>
                        </a:rPr>
                        <a:t> Surveillance Station)</a:t>
                      </a:r>
                      <a:endParaRPr sz="1000" b="1" u="none" strike="noStrike" cap="none" dirty="0">
                        <a:solidFill>
                          <a:schemeClr val="lt1"/>
                        </a:solidFill>
                        <a:latin typeface="+mj-lt"/>
                        <a:ea typeface="微軟正黑體" panose="020B0604030504040204" pitchFamily="34" charset="-120"/>
                        <a:cs typeface="Arial"/>
                        <a:sym typeface="Arial"/>
                      </a:endParaRPr>
                    </a:p>
                  </a:txBody>
                  <a:tcPr marL="91425" marR="91425" marT="91425" marB="91425" anchor="ctr">
                    <a:lnL w="9525" cap="flat" cmpd="sng">
                      <a:solidFill>
                        <a:srgbClr val="B6DDE7"/>
                      </a:solidFill>
                      <a:prstDash val="solid"/>
                      <a:round/>
                      <a:headEnd type="none" w="sm" len="sm"/>
                      <a:tailEnd type="none" w="sm" len="sm"/>
                    </a:lnL>
                    <a:lnR w="9525" cap="flat" cmpd="sng" algn="ctr">
                      <a:solidFill>
                        <a:srgbClr val="B6DDE7"/>
                      </a:solidFill>
                      <a:prstDash val="solid"/>
                      <a:round/>
                      <a:headEnd type="none" w="sm" len="sm"/>
                      <a:tailEnd type="none" w="sm" len="sm"/>
                    </a:lnR>
                    <a:lnT w="9525" cap="flat" cmpd="sng">
                      <a:solidFill>
                        <a:srgbClr val="B6DDE7"/>
                      </a:solidFill>
                      <a:prstDash val="solid"/>
                      <a:round/>
                      <a:headEnd type="none" w="sm" len="sm"/>
                      <a:tailEnd type="none" w="sm" len="sm"/>
                    </a:lnT>
                    <a:lnB w="9525" cap="flat" cmpd="sng">
                      <a:solidFill>
                        <a:srgbClr val="B6DDE7"/>
                      </a:solidFill>
                      <a:prstDash val="solid"/>
                      <a:round/>
                      <a:headEnd type="none" w="sm" len="sm"/>
                      <a:tailEnd type="none" w="sm" len="sm"/>
                    </a:lnB>
                    <a:solidFill>
                      <a:srgbClr val="1F5463"/>
                    </a:solidFill>
                  </a:tcPr>
                </a:tc>
                <a:tc>
                  <a:txBody>
                    <a:bodyPr/>
                    <a:lstStyle/>
                    <a:p>
                      <a:pPr marL="0" lvl="0" indent="0" algn="ctr" rtl="0">
                        <a:spcBef>
                          <a:spcPts val="0"/>
                        </a:spcBef>
                        <a:spcAft>
                          <a:spcPts val="0"/>
                        </a:spcAft>
                        <a:buNone/>
                      </a:pPr>
                      <a:r>
                        <a:rPr lang="en-US" altLang="zh-TW" sz="2300" b="1" dirty="0">
                          <a:solidFill>
                            <a:schemeClr val="bg1"/>
                          </a:solidFill>
                          <a:latin typeface="+mj-lt"/>
                          <a:ea typeface="微軟正黑體" panose="020B0604030504040204" pitchFamily="34" charset="-120"/>
                        </a:rPr>
                        <a:t>versatile</a:t>
                      </a:r>
                      <a:endParaRPr sz="2300" b="1" dirty="0">
                        <a:solidFill>
                          <a:schemeClr val="bg1"/>
                        </a:solidFill>
                        <a:latin typeface="+mj-lt"/>
                        <a:ea typeface="微軟正黑體" panose="020B0604030504040204" pitchFamily="34" charset="-120"/>
                      </a:endParaRPr>
                    </a:p>
                    <a:p>
                      <a:pPr marL="0" lvl="0" indent="0" algn="ctr" rtl="0">
                        <a:spcBef>
                          <a:spcPts val="0"/>
                        </a:spcBef>
                        <a:spcAft>
                          <a:spcPts val="0"/>
                        </a:spcAft>
                        <a:buNone/>
                      </a:pPr>
                      <a:r>
                        <a:rPr lang="en" sz="1000" b="1" dirty="0">
                          <a:solidFill>
                            <a:schemeClr val="bg1"/>
                          </a:solidFill>
                          <a:latin typeface="+mj-lt"/>
                          <a:ea typeface="微軟正黑體" panose="020B0604030504040204" pitchFamily="34" charset="-120"/>
                        </a:rPr>
                        <a:t>(NAS </a:t>
                      </a:r>
                      <a:r>
                        <a:rPr lang="en-US" altLang="zh-TW" sz="1000" b="1" dirty="0">
                          <a:solidFill>
                            <a:schemeClr val="bg1"/>
                          </a:solidFill>
                          <a:latin typeface="+mj-lt"/>
                          <a:ea typeface="微軟正黑體" panose="020B0604030504040204" pitchFamily="34" charset="-120"/>
                        </a:rPr>
                        <a:t>features</a:t>
                      </a:r>
                      <a:r>
                        <a:rPr lang="en" sz="1000" b="1" dirty="0">
                          <a:solidFill>
                            <a:schemeClr val="bg1"/>
                          </a:solidFill>
                          <a:latin typeface="+mj-lt"/>
                          <a:ea typeface="微軟正黑體" panose="020B0604030504040204" pitchFamily="34" charset="-120"/>
                        </a:rPr>
                        <a:t>+</a:t>
                      </a:r>
                      <a:endParaRPr sz="1000" b="1" dirty="0">
                        <a:solidFill>
                          <a:schemeClr val="bg1"/>
                        </a:solidFill>
                        <a:latin typeface="+mj-lt"/>
                        <a:ea typeface="微軟正黑體" panose="020B0604030504040204" pitchFamily="34" charset="-120"/>
                      </a:endParaRPr>
                    </a:p>
                    <a:p>
                      <a:pPr marL="0" lvl="0" indent="0" algn="ctr" rtl="0">
                        <a:spcBef>
                          <a:spcPts val="0"/>
                        </a:spcBef>
                        <a:spcAft>
                          <a:spcPts val="0"/>
                        </a:spcAft>
                        <a:buNone/>
                      </a:pPr>
                      <a:r>
                        <a:rPr lang="en-US" altLang="zh-TW" sz="1000" b="1" dirty="0">
                          <a:solidFill>
                            <a:schemeClr val="bg1"/>
                          </a:solidFill>
                          <a:latin typeface="+mj-lt"/>
                          <a:ea typeface="微軟正黑體" panose="020B0604030504040204" pitchFamily="34" charset="-120"/>
                        </a:rPr>
                        <a:t>surveillance</a:t>
                      </a:r>
                      <a:r>
                        <a:rPr lang="en" sz="1000" b="1" dirty="0">
                          <a:solidFill>
                            <a:schemeClr val="bg1"/>
                          </a:solidFill>
                          <a:latin typeface="+mj-lt"/>
                          <a:ea typeface="微軟正黑體" panose="020B0604030504040204" pitchFamily="34" charset="-120"/>
                        </a:rPr>
                        <a:t>)</a:t>
                      </a:r>
                      <a:endParaRPr sz="1000" b="1" dirty="0">
                        <a:solidFill>
                          <a:schemeClr val="bg1"/>
                        </a:solidFill>
                        <a:latin typeface="+mj-lt"/>
                        <a:ea typeface="微軟正黑體" panose="020B0604030504040204" pitchFamily="34" charset="-120"/>
                      </a:endParaRPr>
                    </a:p>
                  </a:txBody>
                  <a:tcPr marL="91425" marR="91425" marT="91425" marB="91425" anchor="ctr">
                    <a:lnL w="9525" cap="flat" cmpd="sng">
                      <a:solidFill>
                        <a:srgbClr val="B6DDE7"/>
                      </a:solidFill>
                      <a:prstDash val="solid"/>
                      <a:round/>
                      <a:headEnd type="none" w="sm" len="sm"/>
                      <a:tailEnd type="none" w="sm" len="sm"/>
                    </a:lnL>
                    <a:lnR w="9525" cap="flat" cmpd="sng">
                      <a:solidFill>
                        <a:srgbClr val="B6DDE7"/>
                      </a:solidFill>
                      <a:prstDash val="solid"/>
                      <a:round/>
                      <a:headEnd type="none" w="sm" len="sm"/>
                      <a:tailEnd type="none" w="sm" len="sm"/>
                    </a:lnR>
                    <a:lnT w="9525" cap="flat" cmpd="sng" algn="ctr">
                      <a:solidFill>
                        <a:srgbClr val="B6DDE7"/>
                      </a:solidFill>
                      <a:prstDash val="solid"/>
                      <a:round/>
                      <a:headEnd type="none" w="sm" len="sm"/>
                      <a:tailEnd type="none" w="sm" len="sm"/>
                    </a:lnT>
                    <a:lnB w="9525" cap="flat" cmpd="sng">
                      <a:solidFill>
                        <a:srgbClr val="B6DDE7"/>
                      </a:solidFill>
                      <a:prstDash val="solid"/>
                      <a:round/>
                      <a:headEnd type="none" w="sm" len="sm"/>
                      <a:tailEnd type="none" w="sm" len="sm"/>
                    </a:lnB>
                    <a:solidFill>
                      <a:srgbClr val="1F5463"/>
                    </a:solidFill>
                  </a:tcPr>
                </a:tc>
                <a:tc>
                  <a:txBody>
                    <a:bodyPr/>
                    <a:lstStyle/>
                    <a:p>
                      <a:pPr marL="0" marR="0" lvl="0" indent="0" algn="ctr" rtl="0">
                        <a:lnSpc>
                          <a:spcPct val="100000"/>
                        </a:lnSpc>
                        <a:spcBef>
                          <a:spcPts val="0"/>
                        </a:spcBef>
                        <a:spcAft>
                          <a:spcPts val="0"/>
                        </a:spcAft>
                        <a:buClr>
                          <a:srgbClr val="000000"/>
                        </a:buClr>
                        <a:buSzPts val="2300"/>
                        <a:buFont typeface="Arial"/>
                        <a:buNone/>
                      </a:pPr>
                      <a:r>
                        <a:rPr lang="en" sz="2300" b="1" u="none" strike="noStrike" cap="none" dirty="0">
                          <a:solidFill>
                            <a:schemeClr val="lt1"/>
                          </a:solidFill>
                          <a:latin typeface="+mj-lt"/>
                          <a:ea typeface="微軟正黑體" panose="020B0604030504040204" pitchFamily="34" charset="-120"/>
                          <a:cs typeface="Arial"/>
                          <a:sym typeface="Arial"/>
                        </a:rPr>
                        <a:t>high</a:t>
                      </a:r>
                      <a:endParaRPr sz="2300" b="1" u="none" strike="noStrike" cap="none" dirty="0">
                        <a:solidFill>
                          <a:schemeClr val="lt1"/>
                        </a:solidFill>
                        <a:latin typeface="+mj-lt"/>
                        <a:ea typeface="微軟正黑體" panose="020B0604030504040204" pitchFamily="34" charset="-120"/>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 sz="1000" b="1" u="none" strike="noStrike" cap="none" dirty="0">
                          <a:solidFill>
                            <a:schemeClr val="lt1"/>
                          </a:solidFill>
                          <a:latin typeface="+mj-lt"/>
                          <a:ea typeface="微軟正黑體" panose="020B0604030504040204" pitchFamily="34" charset="-120"/>
                          <a:cs typeface="Arial"/>
                          <a:sym typeface="Arial"/>
                        </a:rPr>
                        <a:t>(</a:t>
                      </a:r>
                      <a:r>
                        <a:rPr lang="en-US" sz="1000" b="1" u="none" strike="noStrike" cap="none" dirty="0">
                          <a:solidFill>
                            <a:schemeClr val="lt1"/>
                          </a:solidFill>
                          <a:latin typeface="+mj-lt"/>
                          <a:ea typeface="微軟正黑體" panose="020B0604030504040204" pitchFamily="34" charset="-120"/>
                          <a:cs typeface="Arial"/>
                          <a:sym typeface="Arial"/>
                        </a:rPr>
                        <a:t>Support many backup functions, you do not need </a:t>
                      </a:r>
                      <a:r>
                        <a:rPr lang="en-US" altLang="zh-TW" sz="1000" b="1" u="none" strike="noStrike" cap="none" dirty="0">
                          <a:solidFill>
                            <a:schemeClr val="lt1"/>
                          </a:solidFill>
                          <a:latin typeface="+mj-lt"/>
                          <a:ea typeface="微軟正黑體" panose="020B0604030504040204" pitchFamily="34" charset="-120"/>
                          <a:cs typeface="Arial"/>
                          <a:sym typeface="Arial"/>
                        </a:rPr>
                        <a:t>to</a:t>
                      </a:r>
                      <a:r>
                        <a:rPr lang="zh-TW" altLang="en-US" sz="1000" b="1" u="none" strike="noStrike" cap="none" dirty="0">
                          <a:solidFill>
                            <a:schemeClr val="lt1"/>
                          </a:solidFill>
                          <a:latin typeface="+mj-lt"/>
                          <a:ea typeface="微軟正黑體" panose="020B0604030504040204" pitchFamily="34" charset="-120"/>
                          <a:cs typeface="Arial"/>
                          <a:sym typeface="Arial"/>
                        </a:rPr>
                        <a:t> </a:t>
                      </a:r>
                      <a:r>
                        <a:rPr lang="en-US" sz="1000" b="1" u="none" strike="noStrike" cap="none" dirty="0">
                          <a:solidFill>
                            <a:schemeClr val="lt1"/>
                          </a:solidFill>
                          <a:latin typeface="+mj-lt"/>
                          <a:ea typeface="微軟正黑體" panose="020B0604030504040204" pitchFamily="34" charset="-120"/>
                          <a:cs typeface="Arial"/>
                          <a:sym typeface="Arial"/>
                        </a:rPr>
                        <a:t>worry even th</a:t>
                      </a:r>
                      <a:r>
                        <a:rPr lang="en-US" altLang="zh-TW" sz="1000" b="1" u="none" strike="noStrike" cap="none" dirty="0">
                          <a:solidFill>
                            <a:schemeClr val="lt1"/>
                          </a:solidFill>
                          <a:latin typeface="+mj-lt"/>
                          <a:ea typeface="微軟正黑體" panose="020B0604030504040204" pitchFamily="34" charset="-120"/>
                          <a:cs typeface="Arial"/>
                          <a:sym typeface="Arial"/>
                        </a:rPr>
                        <a:t>e</a:t>
                      </a:r>
                      <a:r>
                        <a:rPr lang="en-US" sz="1000" b="1" u="none" strike="noStrike" cap="none" dirty="0">
                          <a:solidFill>
                            <a:schemeClr val="lt1"/>
                          </a:solidFill>
                          <a:latin typeface="+mj-lt"/>
                          <a:ea typeface="微軟正黑體" panose="020B0604030504040204" pitchFamily="34" charset="-120"/>
                          <a:cs typeface="Arial"/>
                          <a:sym typeface="Arial"/>
                        </a:rPr>
                        <a:t> hardware are damaged)</a:t>
                      </a:r>
                      <a:endParaRPr sz="1000" b="1" u="none" strike="noStrike" cap="none" dirty="0">
                        <a:solidFill>
                          <a:schemeClr val="lt1"/>
                        </a:solidFill>
                        <a:latin typeface="+mj-lt"/>
                        <a:ea typeface="微軟正黑體" panose="020B0604030504040204" pitchFamily="34" charset="-120"/>
                        <a:cs typeface="Arial"/>
                        <a:sym typeface="Arial"/>
                      </a:endParaRPr>
                    </a:p>
                  </a:txBody>
                  <a:tcPr marL="91425" marR="91425" marT="91425" marB="91425" anchor="ctr">
                    <a:lnL w="9525" cap="flat" cmpd="sng">
                      <a:solidFill>
                        <a:srgbClr val="B6DDE7"/>
                      </a:solidFill>
                      <a:prstDash val="solid"/>
                      <a:round/>
                      <a:headEnd type="none" w="sm" len="sm"/>
                      <a:tailEnd type="none" w="sm" len="sm"/>
                    </a:lnL>
                    <a:lnR w="9525" cap="flat" cmpd="sng">
                      <a:solidFill>
                        <a:srgbClr val="B6DDE7"/>
                      </a:solidFill>
                      <a:prstDash val="solid"/>
                      <a:round/>
                      <a:headEnd type="none" w="sm" len="sm"/>
                      <a:tailEnd type="none" w="sm" len="sm"/>
                    </a:lnR>
                    <a:lnT w="9525" cap="flat" cmpd="sng" algn="ctr">
                      <a:solidFill>
                        <a:srgbClr val="B6DDE7"/>
                      </a:solidFill>
                      <a:prstDash val="solid"/>
                      <a:round/>
                      <a:headEnd type="none" w="sm" len="sm"/>
                      <a:tailEnd type="none" w="sm" len="sm"/>
                    </a:lnT>
                    <a:lnB w="9525" cap="flat" cmpd="sng">
                      <a:solidFill>
                        <a:srgbClr val="B6DDE7"/>
                      </a:solidFill>
                      <a:prstDash val="solid"/>
                      <a:round/>
                      <a:headEnd type="none" w="sm" len="sm"/>
                      <a:tailEnd type="none" w="sm" len="sm"/>
                    </a:lnB>
                    <a:solidFill>
                      <a:srgbClr val="1F5463"/>
                    </a:solidFill>
                  </a:tcPr>
                </a:tc>
                <a:tc>
                  <a:txBody>
                    <a:bodyPr/>
                    <a:lstStyle/>
                    <a:p>
                      <a:pPr marL="0" lvl="0" indent="0" algn="ctr" rtl="0">
                        <a:spcBef>
                          <a:spcPts val="0"/>
                        </a:spcBef>
                        <a:spcAft>
                          <a:spcPts val="0"/>
                        </a:spcAft>
                        <a:buNone/>
                      </a:pPr>
                      <a:r>
                        <a:rPr lang="en-US" altLang="zh-TW" sz="2300" b="1" dirty="0">
                          <a:solidFill>
                            <a:schemeClr val="bg1"/>
                          </a:solidFill>
                          <a:latin typeface="+mj-lt"/>
                          <a:ea typeface="微軟正黑體" panose="020B0604030504040204" pitchFamily="34" charset="-120"/>
                        </a:rPr>
                        <a:t>easy</a:t>
                      </a:r>
                      <a:endParaRPr sz="2300" b="1" dirty="0">
                        <a:solidFill>
                          <a:schemeClr val="bg1"/>
                        </a:solidFill>
                        <a:latin typeface="+mj-lt"/>
                        <a:ea typeface="微軟正黑體" panose="020B0604030504040204" pitchFamily="34" charset="-120"/>
                      </a:endParaRPr>
                    </a:p>
                    <a:p>
                      <a:pPr marL="0" lvl="0" indent="0" algn="ctr" rtl="0">
                        <a:spcBef>
                          <a:spcPts val="0"/>
                        </a:spcBef>
                        <a:spcAft>
                          <a:spcPts val="0"/>
                        </a:spcAft>
                        <a:buNone/>
                      </a:pPr>
                      <a:r>
                        <a:rPr lang="en" sz="1000" b="1" dirty="0">
                          <a:solidFill>
                            <a:schemeClr val="bg1"/>
                          </a:solidFill>
                          <a:latin typeface="+mj-lt"/>
                          <a:ea typeface="微軟正黑體" panose="020B0604030504040204" pitchFamily="34" charset="-120"/>
                        </a:rPr>
                        <a:t>(QNAP NAS </a:t>
                      </a:r>
                      <a:r>
                        <a:rPr lang="en-US" altLang="zh-TW" sz="1000" b="1" dirty="0">
                          <a:solidFill>
                            <a:schemeClr val="bg1"/>
                          </a:solidFill>
                          <a:latin typeface="+mj-lt"/>
                          <a:ea typeface="微軟正黑體" panose="020B0604030504040204" pitchFamily="34" charset="-120"/>
                        </a:rPr>
                        <a:t>has</a:t>
                      </a:r>
                      <a:r>
                        <a:rPr lang="zh-TW" altLang="en-US" sz="1000" b="1" dirty="0">
                          <a:solidFill>
                            <a:schemeClr val="bg1"/>
                          </a:solidFill>
                          <a:latin typeface="+mj-lt"/>
                          <a:ea typeface="微軟正黑體" panose="020B0604030504040204" pitchFamily="34" charset="-120"/>
                        </a:rPr>
                        <a:t> </a:t>
                      </a:r>
                      <a:r>
                        <a:rPr lang="en-US" altLang="zh-TW" sz="1000" b="1" dirty="0">
                          <a:solidFill>
                            <a:schemeClr val="bg1"/>
                          </a:solidFill>
                          <a:latin typeface="+mj-lt"/>
                          <a:ea typeface="微軟正黑體" panose="020B0604030504040204" pitchFamily="34" charset="-120"/>
                        </a:rPr>
                        <a:t>it</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's own dashboard to</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control</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the</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system</a:t>
                      </a:r>
                      <a:r>
                        <a:rPr lang="zh-TW" altLang="en-US" sz="1000" b="1" baseline="0" dirty="0">
                          <a:solidFill>
                            <a:schemeClr val="bg1"/>
                          </a:solidFill>
                          <a:latin typeface="+mj-lt"/>
                          <a:ea typeface="微軟正黑體" panose="020B0604030504040204" pitchFamily="34" charset="-120"/>
                        </a:rPr>
                        <a:t> </a:t>
                      </a:r>
                      <a:r>
                        <a:rPr lang="en-US" altLang="zh-TW" sz="1000" b="1" baseline="0" dirty="0">
                          <a:solidFill>
                            <a:schemeClr val="bg1"/>
                          </a:solidFill>
                          <a:latin typeface="+mj-lt"/>
                          <a:ea typeface="微軟正黑體" panose="020B0604030504040204" pitchFamily="34" charset="-120"/>
                        </a:rPr>
                        <a:t>status</a:t>
                      </a:r>
                      <a:r>
                        <a:rPr lang="en" sz="1000" b="1" dirty="0">
                          <a:solidFill>
                            <a:schemeClr val="bg1"/>
                          </a:solidFill>
                          <a:latin typeface="+mj-lt"/>
                          <a:ea typeface="微軟正黑體" panose="020B0604030504040204" pitchFamily="34" charset="-120"/>
                        </a:rPr>
                        <a:t>)</a:t>
                      </a:r>
                      <a:endParaRPr sz="1000" b="1" dirty="0">
                        <a:solidFill>
                          <a:schemeClr val="bg1"/>
                        </a:solidFill>
                        <a:latin typeface="+mj-lt"/>
                        <a:ea typeface="微軟正黑體" panose="020B0604030504040204" pitchFamily="34" charset="-120"/>
                      </a:endParaRPr>
                    </a:p>
                  </a:txBody>
                  <a:tcPr marL="91425" marR="91425" marT="91425" marB="91425" anchor="ctr">
                    <a:lnL w="9525" cap="flat" cmpd="sng">
                      <a:solidFill>
                        <a:srgbClr val="B6DDE7"/>
                      </a:solidFill>
                      <a:prstDash val="solid"/>
                      <a:round/>
                      <a:headEnd type="none" w="sm" len="sm"/>
                      <a:tailEnd type="none" w="sm" len="sm"/>
                    </a:lnL>
                    <a:lnR w="9525" cap="flat" cmpd="sng">
                      <a:solidFill>
                        <a:srgbClr val="B6DDE7"/>
                      </a:solidFill>
                      <a:prstDash val="solid"/>
                      <a:round/>
                      <a:headEnd type="none" w="sm" len="sm"/>
                      <a:tailEnd type="none" w="sm" len="sm"/>
                    </a:lnR>
                    <a:lnT w="9525" cap="flat" cmpd="sng" algn="ctr">
                      <a:solidFill>
                        <a:srgbClr val="B6DDE7"/>
                      </a:solidFill>
                      <a:prstDash val="solid"/>
                      <a:round/>
                      <a:headEnd type="none" w="sm" len="sm"/>
                      <a:tailEnd type="none" w="sm" len="sm"/>
                    </a:lnT>
                    <a:lnB w="9525" cap="flat" cmpd="sng">
                      <a:solidFill>
                        <a:srgbClr val="B6DDE7"/>
                      </a:solidFill>
                      <a:prstDash val="solid"/>
                      <a:round/>
                      <a:headEnd type="none" w="sm" len="sm"/>
                      <a:tailEnd type="none" w="sm" len="sm"/>
                    </a:lnB>
                    <a:solidFill>
                      <a:srgbClr val="1F5463"/>
                    </a:solidFill>
                  </a:tcPr>
                </a:tc>
                <a:extLst>
                  <a:ext uri="{0D108BD9-81ED-4DB2-BD59-A6C34878D82A}">
                    <a16:rowId xmlns:a16="http://schemas.microsoft.com/office/drawing/2014/main" val="10002"/>
                  </a:ext>
                </a:extLst>
              </a:tr>
            </a:tbl>
          </a:graphicData>
        </a:graphic>
      </p:graphicFrame>
      <p:grpSp>
        <p:nvGrpSpPr>
          <p:cNvPr id="8" name="群組 7">
            <a:extLst>
              <a:ext uri="{FF2B5EF4-FFF2-40B4-BE49-F238E27FC236}">
                <a16:creationId xmlns:a16="http://schemas.microsoft.com/office/drawing/2014/main" id="{BB3BFC1E-367D-4653-B05F-CC92695665CA}"/>
              </a:ext>
            </a:extLst>
          </p:cNvPr>
          <p:cNvGrpSpPr/>
          <p:nvPr/>
        </p:nvGrpSpPr>
        <p:grpSpPr>
          <a:xfrm>
            <a:off x="3066194" y="2476262"/>
            <a:ext cx="369311" cy="369311"/>
            <a:chOff x="2931756" y="2667481"/>
            <a:chExt cx="369311" cy="369311"/>
          </a:xfrm>
          <a:effectLst>
            <a:outerShdw blurRad="50800" dist="38100" dir="2700000" algn="tl" rotWithShape="0">
              <a:prstClr val="black">
                <a:alpha val="40000"/>
              </a:prstClr>
            </a:outerShdw>
          </a:effectLst>
        </p:grpSpPr>
        <p:sp>
          <p:nvSpPr>
            <p:cNvPr id="7" name="橢圓 6">
              <a:extLst>
                <a:ext uri="{FF2B5EF4-FFF2-40B4-BE49-F238E27FC236}">
                  <a16:creationId xmlns:a16="http://schemas.microsoft.com/office/drawing/2014/main" id="{377C1197-BC7A-40E5-8028-D0E325D5D3BC}"/>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6" name="圖形 5">
              <a:extLst>
                <a:ext uri="{FF2B5EF4-FFF2-40B4-BE49-F238E27FC236}">
                  <a16:creationId xmlns:a16="http://schemas.microsoft.com/office/drawing/2014/main" id="{3967393A-0FC5-4067-8219-0883F86B87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27" name="群組 26">
            <a:extLst>
              <a:ext uri="{FF2B5EF4-FFF2-40B4-BE49-F238E27FC236}">
                <a16:creationId xmlns:a16="http://schemas.microsoft.com/office/drawing/2014/main" id="{1E564E2E-D1EF-4245-8C58-881660A4A186}"/>
              </a:ext>
            </a:extLst>
          </p:cNvPr>
          <p:cNvGrpSpPr/>
          <p:nvPr/>
        </p:nvGrpSpPr>
        <p:grpSpPr>
          <a:xfrm>
            <a:off x="4478267" y="2498938"/>
            <a:ext cx="369311" cy="369311"/>
            <a:chOff x="2931756" y="2667481"/>
            <a:chExt cx="369311" cy="369311"/>
          </a:xfrm>
          <a:effectLst>
            <a:outerShdw blurRad="50800" dist="38100" dir="2700000" algn="tl" rotWithShape="0">
              <a:prstClr val="black">
                <a:alpha val="40000"/>
              </a:prstClr>
            </a:outerShdw>
          </a:effectLst>
        </p:grpSpPr>
        <p:sp>
          <p:nvSpPr>
            <p:cNvPr id="28" name="橢圓 27">
              <a:extLst>
                <a:ext uri="{FF2B5EF4-FFF2-40B4-BE49-F238E27FC236}">
                  <a16:creationId xmlns:a16="http://schemas.microsoft.com/office/drawing/2014/main" id="{601C2139-015C-4D09-B5E1-03F120B2B758}"/>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29" name="圖形 28">
              <a:extLst>
                <a:ext uri="{FF2B5EF4-FFF2-40B4-BE49-F238E27FC236}">
                  <a16:creationId xmlns:a16="http://schemas.microsoft.com/office/drawing/2014/main" id="{149ED89D-C27F-40CD-B062-20D6626F8F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30" name="群組 29">
            <a:extLst>
              <a:ext uri="{FF2B5EF4-FFF2-40B4-BE49-F238E27FC236}">
                <a16:creationId xmlns:a16="http://schemas.microsoft.com/office/drawing/2014/main" id="{AAF7A2EC-4BDA-4DEC-9D0E-C9E40BCC0515}"/>
              </a:ext>
            </a:extLst>
          </p:cNvPr>
          <p:cNvGrpSpPr/>
          <p:nvPr/>
        </p:nvGrpSpPr>
        <p:grpSpPr>
          <a:xfrm>
            <a:off x="6317952" y="2508084"/>
            <a:ext cx="369311" cy="369311"/>
            <a:chOff x="2931756" y="2667481"/>
            <a:chExt cx="369311" cy="369311"/>
          </a:xfrm>
          <a:effectLst>
            <a:outerShdw blurRad="50800" dist="38100" dir="2700000" algn="tl" rotWithShape="0">
              <a:prstClr val="black">
                <a:alpha val="40000"/>
              </a:prstClr>
            </a:outerShdw>
          </a:effectLst>
        </p:grpSpPr>
        <p:sp>
          <p:nvSpPr>
            <p:cNvPr id="31" name="橢圓 30">
              <a:extLst>
                <a:ext uri="{FF2B5EF4-FFF2-40B4-BE49-F238E27FC236}">
                  <a16:creationId xmlns:a16="http://schemas.microsoft.com/office/drawing/2014/main" id="{69FC4694-1072-41AC-8DC3-14F943050B70}"/>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32" name="圖形 31">
              <a:extLst>
                <a:ext uri="{FF2B5EF4-FFF2-40B4-BE49-F238E27FC236}">
                  <a16:creationId xmlns:a16="http://schemas.microsoft.com/office/drawing/2014/main" id="{C7D79160-E2A1-473C-B935-83D56808C3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33" name="群組 32">
            <a:extLst>
              <a:ext uri="{FF2B5EF4-FFF2-40B4-BE49-F238E27FC236}">
                <a16:creationId xmlns:a16="http://schemas.microsoft.com/office/drawing/2014/main" id="{119E77C5-BB86-4542-A5CD-6A4D0251C458}"/>
              </a:ext>
            </a:extLst>
          </p:cNvPr>
          <p:cNvGrpSpPr/>
          <p:nvPr/>
        </p:nvGrpSpPr>
        <p:grpSpPr>
          <a:xfrm>
            <a:off x="8359429" y="2509007"/>
            <a:ext cx="369311" cy="369311"/>
            <a:chOff x="2931756" y="2667481"/>
            <a:chExt cx="369311" cy="369311"/>
          </a:xfrm>
          <a:effectLst>
            <a:outerShdw blurRad="50800" dist="38100" dir="2700000" algn="tl" rotWithShape="0">
              <a:prstClr val="black">
                <a:alpha val="40000"/>
              </a:prstClr>
            </a:outerShdw>
          </a:effectLst>
        </p:grpSpPr>
        <p:sp>
          <p:nvSpPr>
            <p:cNvPr id="34" name="橢圓 33">
              <a:extLst>
                <a:ext uri="{FF2B5EF4-FFF2-40B4-BE49-F238E27FC236}">
                  <a16:creationId xmlns:a16="http://schemas.microsoft.com/office/drawing/2014/main" id="{884F10C5-0D3F-4430-9890-F10C9821C0E9}"/>
                </a:ext>
              </a:extLst>
            </p:cNvPr>
            <p:cNvSpPr/>
            <p:nvPr/>
          </p:nvSpPr>
          <p:spPr>
            <a:xfrm>
              <a:off x="2931756" y="2667481"/>
              <a:ext cx="369311" cy="36931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35" name="圖形 34">
              <a:extLst>
                <a:ext uri="{FF2B5EF4-FFF2-40B4-BE49-F238E27FC236}">
                  <a16:creationId xmlns:a16="http://schemas.microsoft.com/office/drawing/2014/main" id="{EFB7FABE-1ED2-4FC0-B194-C7ED24F202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81894" y="2696056"/>
              <a:ext cx="260452" cy="272028"/>
            </a:xfrm>
            <a:prstGeom prst="rect">
              <a:avLst/>
            </a:prstGeom>
            <a:effectLst>
              <a:outerShdw blurRad="50800" dist="38100" dir="2700000" algn="tl" rotWithShape="0">
                <a:prstClr val="black">
                  <a:alpha val="40000"/>
                </a:prstClr>
              </a:outerShdw>
            </a:effectLst>
          </p:spPr>
        </p:pic>
      </p:grpSp>
      <p:grpSp>
        <p:nvGrpSpPr>
          <p:cNvPr id="2" name="群組 1">
            <a:extLst>
              <a:ext uri="{FF2B5EF4-FFF2-40B4-BE49-F238E27FC236}">
                <a16:creationId xmlns:a16="http://schemas.microsoft.com/office/drawing/2014/main" id="{6E7F2112-0F4C-41BD-9A3B-80E713079340}"/>
              </a:ext>
            </a:extLst>
          </p:cNvPr>
          <p:cNvGrpSpPr/>
          <p:nvPr/>
        </p:nvGrpSpPr>
        <p:grpSpPr>
          <a:xfrm>
            <a:off x="1498437" y="3541872"/>
            <a:ext cx="4442214" cy="1528190"/>
            <a:chOff x="1544948" y="3470596"/>
            <a:chExt cx="4676964" cy="1608948"/>
          </a:xfrm>
        </p:grpSpPr>
        <p:pic>
          <p:nvPicPr>
            <p:cNvPr id="20" name="Google Shape;217;p35">
              <a:extLst>
                <a:ext uri="{FF2B5EF4-FFF2-40B4-BE49-F238E27FC236}">
                  <a16:creationId xmlns:a16="http://schemas.microsoft.com/office/drawing/2014/main" id="{9E1CC75B-E3A4-43E2-AAC9-0C1D096A70B4}"/>
                </a:ext>
              </a:extLst>
            </p:cNvPr>
            <p:cNvPicPr preferRelativeResize="0"/>
            <p:nvPr/>
          </p:nvPicPr>
          <p:blipFill rotWithShape="1">
            <a:blip r:embed="rId5">
              <a:alphaModFix/>
            </a:blip>
            <a:srcRect r="2527"/>
            <a:stretch/>
          </p:blipFill>
          <p:spPr>
            <a:xfrm>
              <a:off x="1544948" y="3645904"/>
              <a:ext cx="2396513" cy="1341785"/>
            </a:xfrm>
            <a:prstGeom prst="rect">
              <a:avLst/>
            </a:prstGeom>
            <a:ln>
              <a:noFill/>
            </a:ln>
            <a:effectLst>
              <a:outerShdw blurRad="292100" dist="139700" dir="2700000" algn="tl" rotWithShape="0">
                <a:srgbClr val="333333">
                  <a:alpha val="65000"/>
                </a:srgbClr>
              </a:outerShdw>
            </a:effectLst>
          </p:spPr>
        </p:pic>
        <p:pic>
          <p:nvPicPr>
            <p:cNvPr id="21" name="Google Shape;112;p28" descr="一張含有 物件 的圖片&#10;&#10;描述是以非常高的可信度產生">
              <a:extLst>
                <a:ext uri="{FF2B5EF4-FFF2-40B4-BE49-F238E27FC236}">
                  <a16:creationId xmlns:a16="http://schemas.microsoft.com/office/drawing/2014/main" id="{4E1AE1DC-A531-4C6A-A775-E0DB7BDF5D87}"/>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flipH="1">
              <a:off x="4963470" y="3470596"/>
              <a:ext cx="1258442" cy="787333"/>
            </a:xfrm>
            <a:prstGeom prst="rect">
              <a:avLst/>
            </a:prstGeom>
            <a:noFill/>
            <a:ln>
              <a:noFill/>
            </a:ln>
          </p:spPr>
        </p:pic>
        <p:pic>
          <p:nvPicPr>
            <p:cNvPr id="22" name="圖片 21" descr="一張含有 遊戲, 影片, 室內, 坐 的圖片&#10;&#10;描述是以非常高的可信度產生">
              <a:extLst>
                <a:ext uri="{FF2B5EF4-FFF2-40B4-BE49-F238E27FC236}">
                  <a16:creationId xmlns:a16="http://schemas.microsoft.com/office/drawing/2014/main" id="{498274A6-2852-4BCC-9508-D01AA964378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958795" y="3532390"/>
              <a:ext cx="1346343" cy="1547154"/>
            </a:xfrm>
            <a:prstGeom prst="rect">
              <a:avLst/>
            </a:prstGeom>
          </p:spPr>
        </p:pic>
        <p:pic>
          <p:nvPicPr>
            <p:cNvPr id="23" name="Google Shape;238;p31">
              <a:extLst>
                <a:ext uri="{FF2B5EF4-FFF2-40B4-BE49-F238E27FC236}">
                  <a16:creationId xmlns:a16="http://schemas.microsoft.com/office/drawing/2014/main" id="{964839A1-C91E-4E64-9272-D076F9C9A61C}"/>
                </a:ext>
              </a:extLst>
            </p:cNvPr>
            <p:cNvPicPr preferRelativeResize="0"/>
            <p:nvPr/>
          </p:nvPicPr>
          <p:blipFill>
            <a:blip r:embed="rId8" cstate="print">
              <a:extLst>
                <a:ext uri="{28A0092B-C50C-407E-A947-70E740481C1C}">
                  <a14:useLocalDpi xmlns:a14="http://schemas.microsoft.com/office/drawing/2010/main"/>
                </a:ext>
              </a:extLst>
            </a:blip>
            <a:stretch>
              <a:fillRect/>
            </a:stretch>
          </p:blipFill>
          <p:spPr>
            <a:xfrm flipH="1">
              <a:off x="3691674" y="3525448"/>
              <a:ext cx="474730" cy="474730"/>
            </a:xfrm>
            <a:prstGeom prst="rect">
              <a:avLst/>
            </a:prstGeom>
            <a:noFill/>
            <a:ln>
              <a:no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821519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 name="圖片 4">
            <a:extLst>
              <a:ext uri="{FF2B5EF4-FFF2-40B4-BE49-F238E27FC236}">
                <a16:creationId xmlns:a16="http://schemas.microsoft.com/office/drawing/2014/main" id="{D4FB4BE3-95C7-4E56-B283-685C23FA202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752" y="0"/>
            <a:ext cx="9128320" cy="5143500"/>
          </a:xfrm>
          <a:prstGeom prst="rect">
            <a:avLst/>
          </a:prstGeom>
        </p:spPr>
      </p:pic>
      <p:pic>
        <p:nvPicPr>
          <p:cNvPr id="3" name="圖片 2" descr="一張含有 螢幕擷取畫面 的圖片&#10;&#10;描述是以非常高的可信度產生">
            <a:extLst>
              <a:ext uri="{FF2B5EF4-FFF2-40B4-BE49-F238E27FC236}">
                <a16:creationId xmlns:a16="http://schemas.microsoft.com/office/drawing/2014/main" id="{48618BD9-905B-4F96-9A20-B7E1F061907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0291" y="1043817"/>
            <a:ext cx="8649717" cy="4099683"/>
          </a:xfrm>
          <a:prstGeom prst="rect">
            <a:avLst/>
          </a:prstGeom>
        </p:spPr>
      </p:pic>
      <p:sp>
        <p:nvSpPr>
          <p:cNvPr id="547" name="Google Shape;547;p50"/>
          <p:cNvSpPr txBox="1">
            <a:spLocks noGrp="1"/>
          </p:cNvSpPr>
          <p:nvPr>
            <p:ph type="title"/>
          </p:nvPr>
        </p:nvSpPr>
        <p:spPr>
          <a:xfrm>
            <a:off x="-137382" y="434093"/>
            <a:ext cx="8444676" cy="3528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r>
              <a:rPr lang="en" sz="2700" b="1" i="0" u="none" strike="noStrike" cap="none" dirty="0">
                <a:solidFill>
                  <a:schemeClr val="lt1"/>
                </a:solidFill>
                <a:latin typeface="+mj-lt"/>
                <a:sym typeface="Arial"/>
              </a:rPr>
              <a:t>NAS </a:t>
            </a:r>
            <a:r>
              <a:rPr lang="en-US" altLang="zh-TW" sz="2700" b="1" i="0" u="none" strike="noStrike" cap="none" dirty="0">
                <a:solidFill>
                  <a:schemeClr val="lt1"/>
                </a:solidFill>
                <a:latin typeface="+mj-lt"/>
                <a:ea typeface="微軟正黑體" panose="020B0604030504040204" pitchFamily="34" charset="-120"/>
                <a:sym typeface="Arial"/>
              </a:rPr>
              <a:t>model</a:t>
            </a:r>
            <a:r>
              <a:rPr lang="zh-TW" altLang="en-US" sz="2700" b="1" i="0" u="none" strike="noStrike" cap="none" dirty="0">
                <a:solidFill>
                  <a:schemeClr val="lt1"/>
                </a:solidFill>
                <a:latin typeface="+mj-lt"/>
                <a:ea typeface="微軟正黑體" panose="020B0604030504040204" pitchFamily="34" charset="-120"/>
                <a:sym typeface="Arial"/>
              </a:rPr>
              <a:t> </a:t>
            </a:r>
            <a:r>
              <a:rPr lang="en-US" altLang="zh-TW" sz="2700" b="1" i="0" u="none" strike="noStrike" cap="none" dirty="0">
                <a:solidFill>
                  <a:schemeClr val="lt1"/>
                </a:solidFill>
                <a:latin typeface="+mj-lt"/>
                <a:ea typeface="微軟正黑體" panose="020B0604030504040204" pitchFamily="34" charset="-120"/>
                <a:sym typeface="Arial"/>
              </a:rPr>
              <a:t>for</a:t>
            </a:r>
            <a:r>
              <a:rPr lang="zh-TW" altLang="en-US" sz="2700" b="1" i="0" u="none" strike="noStrike" cap="none" dirty="0">
                <a:solidFill>
                  <a:schemeClr val="lt1"/>
                </a:solidFill>
                <a:latin typeface="+mj-lt"/>
                <a:ea typeface="微軟正黑體" panose="020B0604030504040204" pitchFamily="34" charset="-120"/>
                <a:sym typeface="Arial"/>
              </a:rPr>
              <a:t> </a:t>
            </a:r>
            <a:r>
              <a:rPr lang="en-US" altLang="zh-TW" sz="2700" dirty="0">
                <a:solidFill>
                  <a:srgbClr val="FFFFFF"/>
                </a:solidFill>
                <a:latin typeface="+mj-lt"/>
                <a:ea typeface="微軟正黑體" panose="020B0604030504040204" pitchFamily="34" charset="-120"/>
              </a:rPr>
              <a:t>retail </a:t>
            </a:r>
            <a:r>
              <a:rPr lang="en-US" altLang="zh-TW" sz="2700" dirty="0">
                <a:solidFill>
                  <a:srgbClr val="FFFFFF"/>
                </a:solidFill>
                <a:ea typeface="微軟正黑體" panose="020B0604030504040204" pitchFamily="34" charset="-120"/>
              </a:rPr>
              <a:t>chain </a:t>
            </a:r>
            <a:r>
              <a:rPr lang="en-US" altLang="zh-TW" sz="2700" dirty="0">
                <a:solidFill>
                  <a:srgbClr val="FFFFFF"/>
                </a:solidFill>
                <a:latin typeface="+mj-lt"/>
                <a:ea typeface="微軟正黑體" panose="020B0604030504040204" pitchFamily="34" charset="-120"/>
              </a:rPr>
              <a:t>business security</a:t>
            </a:r>
            <a:br>
              <a:rPr lang="en-US" altLang="zh-TW" sz="2700" u="sng" dirty="0">
                <a:latin typeface="微軟正黑體" panose="020B0604030504040204" pitchFamily="34" charset="-120"/>
                <a:ea typeface="微軟正黑體" panose="020B0604030504040204" pitchFamily="34" charset="-120"/>
              </a:rPr>
            </a:br>
            <a:r>
              <a:rPr lang="zh-TW" altLang="en-US" sz="2700" b="1" i="0" u="none" strike="noStrike" cap="none" dirty="0">
                <a:solidFill>
                  <a:schemeClr val="lt1"/>
                </a:solidFill>
                <a:latin typeface="微軟正黑體" panose="020B0604030504040204" pitchFamily="34" charset="-120"/>
                <a:ea typeface="微軟正黑體" panose="020B0604030504040204" pitchFamily="34" charset="-120"/>
                <a:sym typeface="Arial"/>
              </a:rPr>
              <a:t> </a:t>
            </a:r>
            <a:endParaRPr sz="2700" b="1" i="0" u="none" strike="noStrike" cap="none" dirty="0">
              <a:solidFill>
                <a:schemeClr val="lt1"/>
              </a:solidFill>
              <a:latin typeface="微軟正黑體" panose="020B0604030504040204" pitchFamily="34" charset="-120"/>
              <a:ea typeface="微軟正黑體" panose="020B0604030504040204" pitchFamily="34" charset="-120"/>
              <a:sym typeface="Arial"/>
            </a:endParaRPr>
          </a:p>
        </p:txBody>
      </p:sp>
      <p:grpSp>
        <p:nvGrpSpPr>
          <p:cNvPr id="548" name="Google Shape;548;p50"/>
          <p:cNvGrpSpPr/>
          <p:nvPr/>
        </p:nvGrpSpPr>
        <p:grpSpPr>
          <a:xfrm>
            <a:off x="409904" y="1214653"/>
            <a:ext cx="8422541" cy="963600"/>
            <a:chOff x="-357046" y="-3941674"/>
            <a:chExt cx="9541794" cy="1091652"/>
          </a:xfrm>
        </p:grpSpPr>
        <p:sp>
          <p:nvSpPr>
            <p:cNvPr id="549" name="Google Shape;549;p50"/>
            <p:cNvSpPr txBox="1"/>
            <p:nvPr/>
          </p:nvSpPr>
          <p:spPr>
            <a:xfrm>
              <a:off x="548716" y="-3344745"/>
              <a:ext cx="1328700" cy="488701"/>
            </a:xfrm>
            <a:prstGeom prst="rect">
              <a:avLst/>
            </a:prstGeom>
            <a:noFill/>
            <a:ln>
              <a:noFill/>
            </a:ln>
          </p:spPr>
          <p:txBody>
            <a:bodyPr spcFirstLastPara="1" wrap="square" lIns="91425" tIns="91425" rIns="91425" bIns="91425" anchor="ctr" anchorCtr="0">
              <a:noAutofit/>
            </a:bodyPr>
            <a:lstStyle/>
            <a:p>
              <a:pPr lvl="0">
                <a:buSzPts val="1050"/>
              </a:pPr>
              <a:r>
                <a:rPr lang="en-US" sz="1050" b="1" dirty="0">
                  <a:solidFill>
                    <a:schemeClr val="lt1"/>
                  </a:solidFill>
                </a:rPr>
                <a:t>TS-251B-4</a:t>
              </a:r>
              <a:r>
                <a:rPr lang="en" sz="1050" b="1" i="0" u="none" strike="noStrike" cap="none" dirty="0">
                  <a:solidFill>
                    <a:schemeClr val="lt1"/>
                  </a:solidFill>
                  <a:latin typeface="Arial"/>
                  <a:ea typeface="Arial"/>
                  <a:cs typeface="Arial"/>
                  <a:sym typeface="Arial"/>
                </a:rPr>
                <a:t>G</a:t>
              </a:r>
              <a:endParaRPr sz="1050" b="0" i="0" u="none" strike="noStrike" cap="none" dirty="0">
                <a:solidFill>
                  <a:schemeClr val="lt1"/>
                </a:solidFill>
                <a:latin typeface="Arial"/>
                <a:ea typeface="Arial"/>
                <a:cs typeface="Arial"/>
                <a:sym typeface="Arial"/>
              </a:endParaRPr>
            </a:p>
          </p:txBody>
        </p:sp>
        <p:sp>
          <p:nvSpPr>
            <p:cNvPr id="550" name="Google Shape;550;p50"/>
            <p:cNvSpPr txBox="1"/>
            <p:nvPr/>
          </p:nvSpPr>
          <p:spPr>
            <a:xfrm>
              <a:off x="3806376" y="-3338723"/>
              <a:ext cx="1589400" cy="48870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dirty="0">
                  <a:solidFill>
                    <a:schemeClr val="lt1"/>
                  </a:solidFill>
                  <a:latin typeface="Arial"/>
                  <a:ea typeface="Arial"/>
                  <a:cs typeface="Arial"/>
                  <a:sym typeface="Arial"/>
                </a:rPr>
                <a:t>TVS-951X-8G</a:t>
              </a:r>
              <a:endParaRPr sz="1050" b="0" i="0" u="none" strike="noStrike" cap="none" dirty="0">
                <a:solidFill>
                  <a:schemeClr val="lt1"/>
                </a:solidFill>
                <a:latin typeface="Arial"/>
                <a:ea typeface="Arial"/>
                <a:cs typeface="Arial"/>
                <a:sym typeface="Arial"/>
              </a:endParaRPr>
            </a:p>
          </p:txBody>
        </p:sp>
        <p:sp>
          <p:nvSpPr>
            <p:cNvPr id="551" name="Google Shape;551;p50"/>
            <p:cNvSpPr txBox="1"/>
            <p:nvPr/>
          </p:nvSpPr>
          <p:spPr>
            <a:xfrm>
              <a:off x="6887048" y="-3350767"/>
              <a:ext cx="2297700" cy="48870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1" i="0" u="none" strike="noStrike" cap="none" dirty="0">
                  <a:solidFill>
                    <a:schemeClr val="lt1"/>
                  </a:solidFill>
                  <a:latin typeface="Arial"/>
                  <a:ea typeface="Arial"/>
                  <a:cs typeface="Arial"/>
                  <a:sym typeface="Arial"/>
                </a:rPr>
                <a:t>TVS-1282-i7-64G</a:t>
              </a:r>
              <a:endParaRPr sz="1050" b="0" i="0" u="none" strike="noStrike" cap="none" dirty="0">
                <a:solidFill>
                  <a:schemeClr val="lt1"/>
                </a:solidFill>
                <a:latin typeface="Arial"/>
                <a:ea typeface="Arial"/>
                <a:cs typeface="Arial"/>
                <a:sym typeface="Arial"/>
              </a:endParaRPr>
            </a:p>
          </p:txBody>
        </p:sp>
        <p:sp>
          <p:nvSpPr>
            <p:cNvPr id="552" name="Google Shape;552;p50"/>
            <p:cNvSpPr txBox="1"/>
            <p:nvPr/>
          </p:nvSpPr>
          <p:spPr>
            <a:xfrm>
              <a:off x="6332664" y="-3927594"/>
              <a:ext cx="2547248" cy="488700"/>
            </a:xfrm>
            <a:prstGeom prst="rect">
              <a:avLst/>
            </a:prstGeom>
            <a:noFill/>
            <a:ln>
              <a:noFill/>
            </a:ln>
          </p:spPr>
          <p:txBody>
            <a:bodyPr spcFirstLastPara="1" wrap="square" lIns="91425" tIns="91425" rIns="91425" bIns="91425" anchor="ctr" anchorCtr="0">
              <a:noAutofit/>
            </a:bodyPr>
            <a:lstStyle/>
            <a:p>
              <a:pPr algn="ctr"/>
              <a:r>
                <a:rPr lang="en-US" altLang="zh-TW" sz="1450" b="1" dirty="0">
                  <a:solidFill>
                    <a:schemeClr val="bg1"/>
                  </a:solidFill>
                  <a:latin typeface="+mj-lt"/>
                </a:rPr>
                <a:t>3 HDMI for small scale Video Wall solution</a:t>
              </a:r>
              <a:endParaRPr lang="en-US" altLang="zh-TW" sz="1450" b="1" dirty="0">
                <a:solidFill>
                  <a:schemeClr val="bg1"/>
                </a:solidFill>
                <a:latin typeface="+mj-lt"/>
                <a:ea typeface="微軟正黑體" panose="020B0604030504040204" pitchFamily="34" charset="-120"/>
              </a:endParaRPr>
            </a:p>
          </p:txBody>
        </p:sp>
        <p:sp>
          <p:nvSpPr>
            <p:cNvPr id="553" name="Google Shape;553;p50"/>
            <p:cNvSpPr txBox="1"/>
            <p:nvPr/>
          </p:nvSpPr>
          <p:spPr>
            <a:xfrm>
              <a:off x="2807615" y="-3907967"/>
              <a:ext cx="3081003" cy="483600"/>
            </a:xfrm>
            <a:prstGeom prst="rect">
              <a:avLst/>
            </a:prstGeom>
            <a:noFill/>
            <a:ln>
              <a:noFill/>
            </a:ln>
          </p:spPr>
          <p:txBody>
            <a:bodyPr spcFirstLastPara="1" wrap="square" lIns="91425" tIns="91425" rIns="91425" bIns="91425" anchor="ctr" anchorCtr="0">
              <a:noAutofit/>
            </a:bodyPr>
            <a:lstStyle/>
            <a:p>
              <a:pPr lvl="0" algn="ctr">
                <a:buSzPts val="1200"/>
              </a:pPr>
              <a:r>
                <a:rPr lang="en-US" altLang="zh-TW" sz="1450" b="1" dirty="0">
                  <a:solidFill>
                    <a:schemeClr val="lt1"/>
                  </a:solidFill>
                  <a:latin typeface="+mj-lt"/>
                  <a:ea typeface="微軟正黑體" panose="020B0604030504040204" pitchFamily="34" charset="-120"/>
                </a:rPr>
                <a:t>Built-in HDMI </a:t>
              </a:r>
              <a:endParaRPr lang="en-US" altLang="zh-TW" sz="1450" b="1" dirty="0">
                <a:latin typeface="+mj-lt"/>
                <a:ea typeface="微軟正黑體" panose="020B0604030504040204" pitchFamily="34" charset="-120"/>
              </a:endParaRPr>
            </a:p>
            <a:p>
              <a:pPr lvl="0" algn="ctr">
                <a:buSzPts val="1200"/>
              </a:pPr>
              <a:r>
                <a:rPr lang="en-US" altLang="zh-TW" sz="1450" b="1" dirty="0">
                  <a:solidFill>
                    <a:schemeClr val="lt1"/>
                  </a:solidFill>
                  <a:latin typeface="+mj-lt"/>
                  <a:ea typeface="微軟正黑體" panose="020B0604030504040204" pitchFamily="34" charset="-120"/>
                </a:rPr>
                <a:t>Local Display</a:t>
              </a:r>
            </a:p>
          </p:txBody>
        </p:sp>
        <p:sp>
          <p:nvSpPr>
            <p:cNvPr id="554" name="Google Shape;554;p50"/>
            <p:cNvSpPr txBox="1"/>
            <p:nvPr/>
          </p:nvSpPr>
          <p:spPr>
            <a:xfrm>
              <a:off x="-357046" y="-3941674"/>
              <a:ext cx="2979200" cy="488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450" b="1" i="0" u="none" strike="noStrike" cap="none" dirty="0">
                  <a:solidFill>
                    <a:schemeClr val="lt1"/>
                  </a:solidFill>
                  <a:latin typeface="+mj-lt"/>
                  <a:ea typeface="Arial"/>
                  <a:cs typeface="Arial"/>
                  <a:sym typeface="Arial"/>
                </a:rPr>
                <a:t>QVR Pro </a:t>
              </a:r>
              <a:endParaRPr lang="en" sz="1450" dirty="0">
                <a:latin typeface="+mj-lt"/>
              </a:endParaRPr>
            </a:p>
            <a:p>
              <a:pPr marL="0" marR="0" lvl="0" indent="0" algn="ctr" rtl="0">
                <a:lnSpc>
                  <a:spcPct val="100000"/>
                </a:lnSpc>
                <a:spcBef>
                  <a:spcPts val="0"/>
                </a:spcBef>
                <a:spcAft>
                  <a:spcPts val="0"/>
                </a:spcAft>
                <a:buClr>
                  <a:srgbClr val="000000"/>
                </a:buClr>
                <a:buSzPts val="1200"/>
                <a:buFont typeface="Arial"/>
                <a:buNone/>
              </a:pPr>
              <a:r>
                <a:rPr lang="en" sz="1450" b="1" dirty="0">
                  <a:solidFill>
                    <a:schemeClr val="lt1"/>
                  </a:solidFill>
                  <a:latin typeface="+mj-lt"/>
                </a:rPr>
                <a:t>2-bay </a:t>
              </a:r>
              <a:r>
                <a:rPr lang="en-US" altLang="zh-TW" sz="1450" b="1" dirty="0">
                  <a:solidFill>
                    <a:schemeClr val="lt1"/>
                  </a:solidFill>
                  <a:latin typeface="+mj-lt"/>
                  <a:ea typeface="微軟正黑體" panose="020B0604030504040204" pitchFamily="34" charset="-120"/>
                </a:rPr>
                <a:t>model</a:t>
              </a:r>
              <a:r>
                <a:rPr lang="zh-TW" altLang="en-US" sz="1450" b="1" dirty="0">
                  <a:solidFill>
                    <a:schemeClr val="lt1"/>
                  </a:solidFill>
                  <a:latin typeface="+mj-lt"/>
                  <a:ea typeface="微軟正黑體" panose="020B0604030504040204" pitchFamily="34" charset="-120"/>
                </a:rPr>
                <a:t> </a:t>
              </a:r>
              <a:r>
                <a:rPr lang="en-US" altLang="zh-TW" sz="1450" b="1" dirty="0">
                  <a:solidFill>
                    <a:schemeClr val="lt1"/>
                  </a:solidFill>
                  <a:latin typeface="+mj-lt"/>
                  <a:ea typeface="微軟正黑體" panose="020B0604030504040204" pitchFamily="34" charset="-120"/>
                </a:rPr>
                <a:t>for</a:t>
              </a:r>
              <a:r>
                <a:rPr lang="zh-TW" altLang="en-US" sz="1450" b="1" dirty="0">
                  <a:solidFill>
                    <a:schemeClr val="lt1"/>
                  </a:solidFill>
                  <a:latin typeface="+mj-lt"/>
                  <a:ea typeface="微軟正黑體" panose="020B0604030504040204" pitchFamily="34" charset="-120"/>
                </a:rPr>
                <a:t> </a:t>
              </a:r>
              <a:r>
                <a:rPr lang="en-US" altLang="zh-TW" sz="1450" b="1" dirty="0">
                  <a:solidFill>
                    <a:schemeClr val="lt1"/>
                  </a:solidFill>
                  <a:latin typeface="+mj-lt"/>
                  <a:ea typeface="微軟正黑體" panose="020B0604030504040204" pitchFamily="34" charset="-120"/>
                </a:rPr>
                <a:t>Small</a:t>
              </a:r>
              <a:r>
                <a:rPr lang="zh-TW" altLang="en-US" sz="1450" b="1" dirty="0">
                  <a:solidFill>
                    <a:schemeClr val="lt1"/>
                  </a:solidFill>
                  <a:latin typeface="+mj-lt"/>
                  <a:ea typeface="微軟正黑體" panose="020B0604030504040204" pitchFamily="34" charset="-120"/>
                </a:rPr>
                <a:t> </a:t>
              </a:r>
              <a:r>
                <a:rPr lang="en-US" altLang="zh-TW" sz="1450" b="1" dirty="0">
                  <a:solidFill>
                    <a:schemeClr val="lt1"/>
                  </a:solidFill>
                  <a:latin typeface="+mj-lt"/>
                  <a:ea typeface="微軟正黑體" panose="020B0604030504040204" pitchFamily="34" charset="-120"/>
                </a:rPr>
                <a:t>shop</a:t>
              </a:r>
              <a:endParaRPr sz="1450" b="1" i="0" u="none" strike="noStrike" cap="none" dirty="0">
                <a:solidFill>
                  <a:schemeClr val="lt1"/>
                </a:solidFill>
                <a:latin typeface="+mj-lt"/>
                <a:ea typeface="微軟正黑體" panose="020B0604030504040204" pitchFamily="34" charset="-120"/>
                <a:sym typeface="Arial"/>
              </a:endParaRPr>
            </a:p>
          </p:txBody>
        </p:sp>
      </p:grpSp>
      <p:pic>
        <p:nvPicPr>
          <p:cNvPr id="555" name="Google Shape;555;p50"/>
          <p:cNvPicPr preferRelativeResize="0"/>
          <p:nvPr/>
        </p:nvPicPr>
        <p:blipFill rotWithShape="1">
          <a:blip r:embed="rId5">
            <a:alphaModFix/>
          </a:blip>
          <a:srcRect/>
          <a:stretch/>
        </p:blipFill>
        <p:spPr>
          <a:xfrm>
            <a:off x="6437497" y="3722237"/>
            <a:ext cx="1999288" cy="1066281"/>
          </a:xfrm>
          <a:prstGeom prst="rect">
            <a:avLst/>
          </a:prstGeom>
          <a:noFill/>
          <a:ln>
            <a:noFill/>
          </a:ln>
        </p:spPr>
      </p:pic>
      <p:pic>
        <p:nvPicPr>
          <p:cNvPr id="23" name="圖片 22" descr="一張含有 電子用品, 室內, 監視器 的圖片&#10;&#10;描述是以非常高的可信度產生">
            <a:extLst>
              <a:ext uri="{FF2B5EF4-FFF2-40B4-BE49-F238E27FC236}">
                <a16:creationId xmlns:a16="http://schemas.microsoft.com/office/drawing/2014/main" id="{372CB980-DF9B-4BB0-A560-292CB1EFAEC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15684" y="2107967"/>
            <a:ext cx="1798930" cy="1544050"/>
          </a:xfrm>
          <a:prstGeom prst="rect">
            <a:avLst/>
          </a:prstGeom>
        </p:spPr>
      </p:pic>
      <p:pic>
        <p:nvPicPr>
          <p:cNvPr id="24" name="圖片 23" descr="一張含有 監視器, 室內, 牆 的圖片&#10;&#10;描述是以高可信度產生">
            <a:extLst>
              <a:ext uri="{FF2B5EF4-FFF2-40B4-BE49-F238E27FC236}">
                <a16:creationId xmlns:a16="http://schemas.microsoft.com/office/drawing/2014/main" id="{8A5D8DC0-5EB5-4C60-A804-72E5470CC7E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14911" y="2116296"/>
            <a:ext cx="2248456" cy="1527393"/>
          </a:xfrm>
          <a:prstGeom prst="rect">
            <a:avLst/>
          </a:prstGeom>
        </p:spPr>
      </p:pic>
      <p:pic>
        <p:nvPicPr>
          <p:cNvPr id="7" name="圖片 6" descr="一張含有 遊戲, 控制器, 影片, 遙遠 的圖片&#10;&#10;描述是以非常高的可信度產生">
            <a:extLst>
              <a:ext uri="{FF2B5EF4-FFF2-40B4-BE49-F238E27FC236}">
                <a16:creationId xmlns:a16="http://schemas.microsoft.com/office/drawing/2014/main" id="{C68AD1E7-95AA-4BD0-8259-F91C584A79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6245" y="2033883"/>
            <a:ext cx="2621841" cy="1638651"/>
          </a:xfrm>
          <a:prstGeom prst="rect">
            <a:avLst/>
          </a:prstGeom>
        </p:spPr>
      </p:pic>
      <p:grpSp>
        <p:nvGrpSpPr>
          <p:cNvPr id="8" name="群組 7">
            <a:extLst>
              <a:ext uri="{FF2B5EF4-FFF2-40B4-BE49-F238E27FC236}">
                <a16:creationId xmlns:a16="http://schemas.microsoft.com/office/drawing/2014/main" id="{F5677430-FA35-4F46-8C0F-B5E0B59263EE}"/>
              </a:ext>
            </a:extLst>
          </p:cNvPr>
          <p:cNvGrpSpPr/>
          <p:nvPr/>
        </p:nvGrpSpPr>
        <p:grpSpPr>
          <a:xfrm>
            <a:off x="635975" y="3719614"/>
            <a:ext cx="1916871" cy="1109149"/>
            <a:chOff x="635975" y="3719614"/>
            <a:chExt cx="1916871" cy="1109149"/>
          </a:xfrm>
        </p:grpSpPr>
        <p:pic>
          <p:nvPicPr>
            <p:cNvPr id="27" name="圖片 26" descr="一張含有 電子用品, 顯示, 監視器, 室內 的圖片&#10;&#10;描述是以非常高的可信度產生">
              <a:extLst>
                <a:ext uri="{FF2B5EF4-FFF2-40B4-BE49-F238E27FC236}">
                  <a16:creationId xmlns:a16="http://schemas.microsoft.com/office/drawing/2014/main" id="{1FA8CB7C-DDBF-4013-893B-3108E790CC6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72208" y="3806116"/>
              <a:ext cx="1253258" cy="1022647"/>
            </a:xfrm>
            <a:prstGeom prst="rect">
              <a:avLst/>
            </a:prstGeom>
          </p:spPr>
        </p:pic>
        <p:pic>
          <p:nvPicPr>
            <p:cNvPr id="562" name="Google Shape;562;p50"/>
            <p:cNvPicPr preferRelativeResize="0"/>
            <p:nvPr/>
          </p:nvPicPr>
          <p:blipFill rotWithShape="1">
            <a:blip r:embed="rId10">
              <a:alphaModFix/>
            </a:blip>
            <a:srcRect/>
            <a:stretch/>
          </p:blipFill>
          <p:spPr>
            <a:xfrm>
              <a:off x="635975" y="3869735"/>
              <a:ext cx="706738" cy="803822"/>
            </a:xfrm>
            <a:prstGeom prst="rect">
              <a:avLst/>
            </a:prstGeom>
            <a:noFill/>
            <a:ln>
              <a:noFill/>
            </a:ln>
          </p:spPr>
        </p:pic>
        <p:pic>
          <p:nvPicPr>
            <p:cNvPr id="28" name="圖片 27">
              <a:extLst>
                <a:ext uri="{FF2B5EF4-FFF2-40B4-BE49-F238E27FC236}">
                  <a16:creationId xmlns:a16="http://schemas.microsoft.com/office/drawing/2014/main" id="{9C04E62D-6C55-4F39-9BF2-790509450D1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96851" y="3719614"/>
              <a:ext cx="355995" cy="355995"/>
            </a:xfrm>
            <a:prstGeom prst="rect">
              <a:avLst/>
            </a:prstGeom>
          </p:spPr>
        </p:pic>
      </p:grpSp>
      <p:grpSp>
        <p:nvGrpSpPr>
          <p:cNvPr id="30" name="群組 29">
            <a:extLst>
              <a:ext uri="{FF2B5EF4-FFF2-40B4-BE49-F238E27FC236}">
                <a16:creationId xmlns:a16="http://schemas.microsoft.com/office/drawing/2014/main" id="{90C5B0EE-CB12-4A43-9122-B8A6C7C44A5D}"/>
              </a:ext>
            </a:extLst>
          </p:cNvPr>
          <p:cNvGrpSpPr/>
          <p:nvPr/>
        </p:nvGrpSpPr>
        <p:grpSpPr>
          <a:xfrm>
            <a:off x="3610614" y="3719614"/>
            <a:ext cx="1916871" cy="1109149"/>
            <a:chOff x="635975" y="3719614"/>
            <a:chExt cx="1916871" cy="1109149"/>
          </a:xfrm>
        </p:grpSpPr>
        <p:pic>
          <p:nvPicPr>
            <p:cNvPr id="31" name="圖片 30" descr="一張含有 電子用品, 顯示, 監視器, 室內 的圖片&#10;&#10;描述是以非常高的可信度產生">
              <a:extLst>
                <a:ext uri="{FF2B5EF4-FFF2-40B4-BE49-F238E27FC236}">
                  <a16:creationId xmlns:a16="http://schemas.microsoft.com/office/drawing/2014/main" id="{E4E1A76D-F59F-4AB0-A28F-E3F231BCB0C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172208" y="3806116"/>
              <a:ext cx="1253258" cy="1022647"/>
            </a:xfrm>
            <a:prstGeom prst="rect">
              <a:avLst/>
            </a:prstGeom>
          </p:spPr>
        </p:pic>
        <p:pic>
          <p:nvPicPr>
            <p:cNvPr id="32" name="Google Shape;562;p50">
              <a:extLst>
                <a:ext uri="{FF2B5EF4-FFF2-40B4-BE49-F238E27FC236}">
                  <a16:creationId xmlns:a16="http://schemas.microsoft.com/office/drawing/2014/main" id="{E4CDF379-343C-4CA3-BD4A-301554899F86}"/>
                </a:ext>
              </a:extLst>
            </p:cNvPr>
            <p:cNvPicPr preferRelativeResize="0"/>
            <p:nvPr/>
          </p:nvPicPr>
          <p:blipFill rotWithShape="1">
            <a:blip r:embed="rId10">
              <a:alphaModFix/>
            </a:blip>
            <a:srcRect/>
            <a:stretch/>
          </p:blipFill>
          <p:spPr>
            <a:xfrm>
              <a:off x="635975" y="3869735"/>
              <a:ext cx="706738" cy="803822"/>
            </a:xfrm>
            <a:prstGeom prst="rect">
              <a:avLst/>
            </a:prstGeom>
            <a:noFill/>
            <a:ln>
              <a:noFill/>
            </a:ln>
          </p:spPr>
        </p:pic>
        <p:pic>
          <p:nvPicPr>
            <p:cNvPr id="33" name="圖片 32">
              <a:extLst>
                <a:ext uri="{FF2B5EF4-FFF2-40B4-BE49-F238E27FC236}">
                  <a16:creationId xmlns:a16="http://schemas.microsoft.com/office/drawing/2014/main" id="{F5CF0033-4B75-474E-B617-9038924EB8C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196851" y="3719614"/>
              <a:ext cx="355995" cy="355995"/>
            </a:xfrm>
            <a:prstGeom prst="rect">
              <a:avLst/>
            </a:prstGeom>
          </p:spPr>
        </p:pic>
      </p:grpSp>
    </p:spTree>
    <p:extLst>
      <p:ext uri="{BB962C8B-B14F-4D97-AF65-F5344CB8AC3E}">
        <p14:creationId xmlns:p14="http://schemas.microsoft.com/office/powerpoint/2010/main" val="2006047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 name="圖片 4">
            <a:extLst>
              <a:ext uri="{FF2B5EF4-FFF2-40B4-BE49-F238E27FC236}">
                <a16:creationId xmlns:a16="http://schemas.microsoft.com/office/drawing/2014/main" id="{ACF4F780-832B-4E04-9744-DB944467E7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 y="0"/>
            <a:ext cx="9143976" cy="5143500"/>
          </a:xfrm>
          <a:prstGeom prst="rect">
            <a:avLst/>
          </a:prstGeom>
        </p:spPr>
      </p:pic>
      <p:sp>
        <p:nvSpPr>
          <p:cNvPr id="4" name="副標題 16">
            <a:extLst>
              <a:ext uri="{FF2B5EF4-FFF2-40B4-BE49-F238E27FC236}">
                <a16:creationId xmlns:a16="http://schemas.microsoft.com/office/drawing/2014/main" id="{A583F6CC-C0DC-48FC-B6C9-38A1709C860F}"/>
              </a:ext>
            </a:extLst>
          </p:cNvPr>
          <p:cNvSpPr txBox="1">
            <a:spLocks/>
          </p:cNvSpPr>
          <p:nvPr/>
        </p:nvSpPr>
        <p:spPr>
          <a:xfrm>
            <a:off x="112469" y="4769148"/>
            <a:ext cx="4387566" cy="2249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500" dirty="0">
                <a:solidFill>
                  <a:schemeClr val="bg1">
                    <a:lumMod val="95000"/>
                  </a:schemeClr>
                </a:solidFill>
              </a:rPr>
              <a:t>Copyright © 2018 QNAP Systems, Inc. All rights reserved. QNAP® and other names of QNAP Products are proprietary marks or registered trademarks of QNAP Systems, Inc. Other products and company names mentioned herein are trademarks of their respective holders.</a:t>
            </a:r>
            <a:endParaRPr lang="zh-TW" altLang="en-US" sz="500" dirty="0">
              <a:solidFill>
                <a:schemeClr val="bg1">
                  <a:lumMod val="95000"/>
                </a:schemeClr>
              </a:solidFill>
            </a:endParaRPr>
          </a:p>
        </p:txBody>
      </p:sp>
    </p:spTree>
    <p:extLst>
      <p:ext uri="{BB962C8B-B14F-4D97-AF65-F5344CB8AC3E}">
        <p14:creationId xmlns:p14="http://schemas.microsoft.com/office/powerpoint/2010/main" val="1502724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9"/>
          <p:cNvPicPr preferRelativeResize="0"/>
          <p:nvPr/>
        </p:nvPicPr>
        <p:blipFill>
          <a:blip r:embed="rId3" cstate="print">
            <a:extLst>
              <a:ext uri="{28A0092B-C50C-407E-A947-70E740481C1C}">
                <a14:useLocalDpi xmlns:a14="http://schemas.microsoft.com/office/drawing/2010/main"/>
              </a:ext>
            </a:extLst>
          </a:blip>
          <a:stretch>
            <a:fillRect/>
          </a:stretch>
        </p:blipFill>
        <p:spPr>
          <a:xfrm>
            <a:off x="-34048" y="0"/>
            <a:ext cx="9178048" cy="5171183"/>
          </a:xfrm>
          <a:prstGeom prst="rect">
            <a:avLst/>
          </a:prstGeom>
          <a:noFill/>
          <a:ln>
            <a:noFill/>
          </a:ln>
        </p:spPr>
      </p:pic>
      <p:sp>
        <p:nvSpPr>
          <p:cNvPr id="121" name="Google Shape;121;p29"/>
          <p:cNvSpPr txBox="1">
            <a:spLocks noGrp="1"/>
          </p:cNvSpPr>
          <p:nvPr>
            <p:ph type="ctrTitle"/>
          </p:nvPr>
        </p:nvSpPr>
        <p:spPr>
          <a:xfrm>
            <a:off x="4050074" y="477574"/>
            <a:ext cx="4817832" cy="847500"/>
          </a:xfrm>
          <a:prstGeom prst="rect">
            <a:avLst/>
          </a:prstGeom>
          <a:noFill/>
          <a:ln>
            <a:noFill/>
          </a:ln>
        </p:spPr>
        <p:txBody>
          <a:bodyPr spcFirstLastPara="1" wrap="square" lIns="91425" tIns="45700" rIns="91425" bIns="45700" anchor="t" anchorCtr="0">
            <a:noAutofit/>
          </a:bodyPr>
          <a:lstStyle/>
          <a:p>
            <a:pPr lvl="0">
              <a:lnSpc>
                <a:spcPct val="115000"/>
              </a:lnSpc>
            </a:pPr>
            <a:r>
              <a:rPr lang="en-US" altLang="zh-TW" sz="2680" dirty="0">
                <a:solidFill>
                  <a:srgbClr val="FFFFFF"/>
                </a:solidFill>
                <a:latin typeface="+mj-lt"/>
                <a:ea typeface="微軟正黑體" panose="020B0604030504040204" pitchFamily="34" charset="-120"/>
              </a:rPr>
              <a:t>Retail chain business surveillance</a:t>
            </a:r>
            <a:r>
              <a:rPr lang="zh-TW" altLang="en-US" sz="2680" dirty="0">
                <a:solidFill>
                  <a:srgbClr val="FFFFFF"/>
                </a:solidFill>
                <a:latin typeface="+mj-lt"/>
                <a:ea typeface="微軟正黑體" panose="020B0604030504040204" pitchFamily="34" charset="-120"/>
              </a:rPr>
              <a:t> </a:t>
            </a:r>
            <a:r>
              <a:rPr lang="en-US" altLang="zh-TW" sz="2680" dirty="0">
                <a:latin typeface="+mj-lt"/>
                <a:ea typeface="微軟正黑體" panose="020B0604030504040204" pitchFamily="34" charset="-120"/>
              </a:rPr>
              <a:t>requirement</a:t>
            </a:r>
            <a:endParaRPr sz="2680" b="1" i="0" u="none" strike="noStrike" cap="none" dirty="0">
              <a:solidFill>
                <a:srgbClr val="FFFFFF"/>
              </a:solidFill>
              <a:latin typeface="+mj-lt"/>
              <a:ea typeface="微軟正黑體" panose="020B0604030504040204" pitchFamily="34" charset="-120"/>
              <a:sym typeface="Arial"/>
            </a:endParaRPr>
          </a:p>
        </p:txBody>
      </p:sp>
      <p:pic>
        <p:nvPicPr>
          <p:cNvPr id="123" name="Google Shape;123;p29"/>
          <p:cNvPicPr preferRelativeResize="0"/>
          <p:nvPr/>
        </p:nvPicPr>
        <p:blipFill>
          <a:blip r:embed="rId4" cstate="print">
            <a:extLst>
              <a:ext uri="{28A0092B-C50C-407E-A947-70E740481C1C}">
                <a14:useLocalDpi xmlns:a14="http://schemas.microsoft.com/office/drawing/2010/main"/>
              </a:ext>
            </a:extLst>
          </a:blip>
          <a:stretch>
            <a:fillRect/>
          </a:stretch>
        </p:blipFill>
        <p:spPr>
          <a:xfrm>
            <a:off x="3408499" y="703606"/>
            <a:ext cx="641575" cy="641575"/>
          </a:xfrm>
          <a:prstGeom prst="rect">
            <a:avLst/>
          </a:prstGeom>
          <a:noFill/>
          <a:ln>
            <a:noFill/>
          </a:ln>
        </p:spPr>
      </p:pic>
      <p:pic>
        <p:nvPicPr>
          <p:cNvPr id="3" name="圖片 2">
            <a:extLst>
              <a:ext uri="{FF2B5EF4-FFF2-40B4-BE49-F238E27FC236}">
                <a16:creationId xmlns:a16="http://schemas.microsoft.com/office/drawing/2014/main" id="{42DD5463-9C73-46D6-BE41-B56F3FA5449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85187" y="1532206"/>
            <a:ext cx="3122864" cy="1403915"/>
          </a:xfrm>
          <a:prstGeom prst="rect">
            <a:avLst/>
          </a:prstGeom>
        </p:spPr>
      </p:pic>
      <p:pic>
        <p:nvPicPr>
          <p:cNvPr id="6" name="圖片 5" descr="一張含有 電子用品, 顯示, 監視器, 室內 的圖片&#10;&#10;描述是以非常高的可信度產生">
            <a:extLst>
              <a:ext uri="{FF2B5EF4-FFF2-40B4-BE49-F238E27FC236}">
                <a16:creationId xmlns:a16="http://schemas.microsoft.com/office/drawing/2014/main" id="{38D05643-1CCD-4350-B107-83BB3ADCA9E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02483" y="2956669"/>
            <a:ext cx="2741517" cy="2237053"/>
          </a:xfrm>
          <a:prstGeom prst="rect">
            <a:avLst/>
          </a:prstGeom>
        </p:spPr>
      </p:pic>
      <p:pic>
        <p:nvPicPr>
          <p:cNvPr id="7" name="Google Shape;238;p31">
            <a:extLst>
              <a:ext uri="{FF2B5EF4-FFF2-40B4-BE49-F238E27FC236}">
                <a16:creationId xmlns:a16="http://schemas.microsoft.com/office/drawing/2014/main" id="{5A6C1B38-25CD-4AAD-BFDF-D82C43D0AEDD}"/>
              </a:ext>
            </a:extLst>
          </p:cNvPr>
          <p:cNvPicPr preferRelativeResize="0"/>
          <p:nvPr/>
        </p:nvPicPr>
        <p:blipFill>
          <a:blip r:embed="rId7" cstate="print">
            <a:extLst>
              <a:ext uri="{28A0092B-C50C-407E-A947-70E740481C1C}">
                <a14:useLocalDpi xmlns:a14="http://schemas.microsoft.com/office/drawing/2010/main"/>
              </a:ext>
            </a:extLst>
          </a:blip>
          <a:stretch>
            <a:fillRect/>
          </a:stretch>
        </p:blipFill>
        <p:spPr>
          <a:xfrm flipH="1">
            <a:off x="6364839" y="2756159"/>
            <a:ext cx="544530" cy="544530"/>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30"/>
          <p:cNvPicPr preferRelativeResize="0"/>
          <p:nvPr/>
        </p:nvPicPr>
        <p:blipFill rotWithShape="1">
          <a:blip r:embed="rId3" cstate="print">
            <a:alphaModFix/>
            <a:extLst>
              <a:ext uri="{28A0092B-C50C-407E-A947-70E740481C1C}">
                <a14:useLocalDpi xmlns:a14="http://schemas.microsoft.com/office/drawing/2010/main"/>
              </a:ext>
            </a:extLst>
          </a:blip>
          <a:srcRect t="22938"/>
          <a:stretch/>
        </p:blipFill>
        <p:spPr>
          <a:xfrm>
            <a:off x="6035865" y="1024276"/>
            <a:ext cx="2983335" cy="3856865"/>
          </a:xfrm>
          <a:prstGeom prst="rect">
            <a:avLst/>
          </a:prstGeom>
          <a:noFill/>
          <a:ln>
            <a:noFill/>
          </a:ln>
          <a:effectLst>
            <a:outerShdw blurRad="50800" dist="38100" dir="2700000" algn="tl" rotWithShape="0">
              <a:prstClr val="black">
                <a:alpha val="40000"/>
              </a:prstClr>
            </a:outerShdw>
          </a:effectLst>
        </p:spPr>
      </p:pic>
      <p:pic>
        <p:nvPicPr>
          <p:cNvPr id="130" name="Google Shape;130;p3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169466" y="1022663"/>
            <a:ext cx="2963002" cy="3865812"/>
          </a:xfrm>
          <a:prstGeom prst="rect">
            <a:avLst/>
          </a:prstGeom>
          <a:noFill/>
          <a:ln>
            <a:noFill/>
          </a:ln>
          <a:effectLst>
            <a:outerShdw blurRad="50800" dist="38100" dir="2700000" algn="tl" rotWithShape="0">
              <a:prstClr val="black">
                <a:alpha val="40000"/>
              </a:prstClr>
            </a:outerShdw>
          </a:effectLst>
        </p:spPr>
      </p:pic>
      <p:pic>
        <p:nvPicPr>
          <p:cNvPr id="131" name="Google Shape;131;p3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85067" y="1022663"/>
            <a:ext cx="2984399" cy="3864096"/>
          </a:xfrm>
          <a:prstGeom prst="rect">
            <a:avLst/>
          </a:prstGeom>
          <a:noFill/>
          <a:ln>
            <a:noFill/>
          </a:ln>
          <a:effectLst>
            <a:outerShdw blurRad="50800" dist="38100" dir="2700000" algn="tl" rotWithShape="0">
              <a:prstClr val="black">
                <a:alpha val="40000"/>
              </a:prstClr>
            </a:outerShdw>
          </a:effectLst>
        </p:spPr>
      </p:pic>
      <p:sp>
        <p:nvSpPr>
          <p:cNvPr id="132" name="Google Shape;132;p30"/>
          <p:cNvSpPr txBox="1">
            <a:spLocks noGrp="1"/>
          </p:cNvSpPr>
          <p:nvPr>
            <p:ph type="title"/>
          </p:nvPr>
        </p:nvSpPr>
        <p:spPr>
          <a:xfrm>
            <a:off x="56508" y="-26801"/>
            <a:ext cx="8332342" cy="857400"/>
          </a:xfrm>
          <a:prstGeom prst="rect">
            <a:avLst/>
          </a:prstGeom>
          <a:noFill/>
          <a:ln>
            <a:noFill/>
          </a:ln>
        </p:spPr>
        <p:txBody>
          <a:bodyPr spcFirstLastPara="1" wrap="square" lIns="91425" tIns="45700" rIns="91425" bIns="45700" anchor="ctr" anchorCtr="0">
            <a:noAutofit/>
          </a:bodyPr>
          <a:lstStyle/>
          <a:p>
            <a:pPr lvl="0" algn="ctr"/>
            <a:r>
              <a:rPr lang="en-US" altLang="zh-TW" sz="2800" dirty="0">
                <a:solidFill>
                  <a:srgbClr val="FFFFFF"/>
                </a:solidFill>
                <a:latin typeface="+mj-lt"/>
                <a:ea typeface="微軟正黑體" panose="020B0604030504040204" pitchFamily="34" charset="-120"/>
              </a:rPr>
              <a:t>Retail chain business surveillance</a:t>
            </a:r>
            <a:r>
              <a:rPr lang="zh-TW" altLang="en-US" sz="2800" dirty="0">
                <a:solidFill>
                  <a:srgbClr val="FFFFFF"/>
                </a:solidFill>
                <a:latin typeface="+mj-lt"/>
                <a:ea typeface="微軟正黑體" panose="020B0604030504040204" pitchFamily="34" charset="-120"/>
              </a:rPr>
              <a:t> </a:t>
            </a:r>
            <a:r>
              <a:rPr lang="en-US" altLang="zh-TW" sz="2800" dirty="0">
                <a:latin typeface="+mj-lt"/>
                <a:ea typeface="微軟正黑體" panose="020B0604030504040204" pitchFamily="34" charset="-120"/>
              </a:rPr>
              <a:t>requirement</a:t>
            </a:r>
            <a:endParaRPr sz="2800" b="1" i="0" u="none" strike="noStrike" cap="none" dirty="0">
              <a:solidFill>
                <a:schemeClr val="lt1"/>
              </a:solidFill>
              <a:latin typeface="+mj-lt"/>
              <a:ea typeface="微軟正黑體" panose="020B0604030504040204" pitchFamily="34" charset="-120"/>
              <a:sym typeface="Arial"/>
            </a:endParaRPr>
          </a:p>
        </p:txBody>
      </p:sp>
      <p:sp>
        <p:nvSpPr>
          <p:cNvPr id="133" name="Google Shape;133;p30"/>
          <p:cNvSpPr/>
          <p:nvPr/>
        </p:nvSpPr>
        <p:spPr>
          <a:xfrm>
            <a:off x="418691" y="1232396"/>
            <a:ext cx="2537700" cy="544342"/>
          </a:xfrm>
          <a:prstGeom prst="rect">
            <a:avLst/>
          </a:prstGeom>
          <a:noFill/>
          <a:ln>
            <a:noFill/>
          </a:ln>
        </p:spPr>
        <p:txBody>
          <a:bodyPr spcFirstLastPara="1" wrap="square" lIns="91425" tIns="45700" rIns="91425" bIns="45700" anchor="t" anchorCtr="0">
            <a:noAutofit/>
          </a:bodyPr>
          <a:lstStyle/>
          <a:p>
            <a:pPr lvl="0" algn="ctr">
              <a:buSzPts val="2000"/>
            </a:pPr>
            <a:r>
              <a:rPr lang="en-US" sz="1450" b="1" dirty="0">
                <a:solidFill>
                  <a:schemeClr val="lt1"/>
                </a:solidFill>
                <a:latin typeface="+mj-lt"/>
                <a:ea typeface="微軟正黑體" panose="020B0604030504040204" pitchFamily="34" charset="-120"/>
              </a:rPr>
              <a:t>How does the HQ centrally </a:t>
            </a:r>
            <a:r>
              <a:rPr lang="en-US" altLang="zh-TW" sz="1450" b="1" dirty="0">
                <a:solidFill>
                  <a:schemeClr val="lt1"/>
                </a:solidFill>
                <a:latin typeface="+mj-lt"/>
                <a:ea typeface="微軟正黑體" panose="020B0604030504040204" pitchFamily="34" charset="-120"/>
              </a:rPr>
              <a:t>manage</a:t>
            </a:r>
            <a:r>
              <a:rPr lang="zh-TW" altLang="en-US" sz="1450" b="1" dirty="0">
                <a:solidFill>
                  <a:schemeClr val="lt1"/>
                </a:solidFill>
                <a:latin typeface="+mj-lt"/>
                <a:ea typeface="微軟正黑體" panose="020B0604030504040204" pitchFamily="34" charset="-120"/>
              </a:rPr>
              <a:t> </a:t>
            </a:r>
            <a:r>
              <a:rPr lang="en" sz="1450" b="1" dirty="0">
                <a:solidFill>
                  <a:schemeClr val="lt1"/>
                </a:solidFill>
                <a:latin typeface="+mj-lt"/>
                <a:ea typeface="微軟正黑體" panose="020B0604030504040204" pitchFamily="34" charset="-120"/>
              </a:rPr>
              <a:t>multi</a:t>
            </a:r>
            <a:r>
              <a:rPr lang="en-US" sz="1450" b="1" dirty="0" err="1">
                <a:solidFill>
                  <a:schemeClr val="lt1"/>
                </a:solidFill>
                <a:latin typeface="+mj-lt"/>
                <a:ea typeface="微軟正黑體" panose="020B0604030504040204" pitchFamily="34" charset="-120"/>
              </a:rPr>
              <a:t>ple</a:t>
            </a:r>
            <a:r>
              <a:rPr lang="en-US" sz="1450" b="1" dirty="0">
                <a:solidFill>
                  <a:schemeClr val="lt1"/>
                </a:solidFill>
                <a:latin typeface="+mj-lt"/>
                <a:ea typeface="微軟正黑體" panose="020B0604030504040204" pitchFamily="34" charset="-120"/>
              </a:rPr>
              <a:t> </a:t>
            </a:r>
            <a:r>
              <a:rPr lang="en" sz="1450" b="1" dirty="0">
                <a:solidFill>
                  <a:schemeClr val="lt1"/>
                </a:solidFill>
                <a:latin typeface="+mj-lt"/>
                <a:ea typeface="微軟正黑體" panose="020B0604030504040204" pitchFamily="34" charset="-120"/>
              </a:rPr>
              <a:t>point</a:t>
            </a:r>
            <a:r>
              <a:rPr lang="en-US" sz="1450" b="1" dirty="0">
                <a:solidFill>
                  <a:schemeClr val="lt1"/>
                </a:solidFill>
                <a:latin typeface="+mj-lt"/>
                <a:ea typeface="微軟正黑體" panose="020B0604030504040204" pitchFamily="34" charset="-120"/>
              </a:rPr>
              <a:t>s</a:t>
            </a:r>
            <a:r>
              <a:rPr lang="en" sz="1450" b="1" dirty="0">
                <a:solidFill>
                  <a:schemeClr val="lt1"/>
                </a:solidFill>
                <a:latin typeface="+mj-lt"/>
                <a:ea typeface="微軟正黑體" panose="020B0604030504040204" pitchFamily="34" charset="-120"/>
              </a:rPr>
              <a:t>?</a:t>
            </a:r>
            <a:endParaRPr sz="1450" b="0" i="0" u="none" strike="noStrike" cap="none" dirty="0">
              <a:solidFill>
                <a:srgbClr val="000000"/>
              </a:solidFill>
              <a:latin typeface="+mj-lt"/>
              <a:ea typeface="微軟正黑體" panose="020B0604030504040204" pitchFamily="34" charset="-120"/>
              <a:sym typeface="Arial"/>
            </a:endParaRPr>
          </a:p>
        </p:txBody>
      </p:sp>
      <p:sp>
        <p:nvSpPr>
          <p:cNvPr id="134" name="Google Shape;134;p30"/>
          <p:cNvSpPr/>
          <p:nvPr/>
        </p:nvSpPr>
        <p:spPr>
          <a:xfrm>
            <a:off x="6212620" y="1077303"/>
            <a:ext cx="2664520" cy="964800"/>
          </a:xfrm>
          <a:prstGeom prst="rect">
            <a:avLst/>
          </a:prstGeom>
          <a:noFill/>
          <a:ln>
            <a:noFill/>
          </a:ln>
        </p:spPr>
        <p:txBody>
          <a:bodyPr spcFirstLastPara="1" wrap="square" lIns="91425" tIns="45700" rIns="91425" bIns="45700" anchor="t" anchorCtr="0">
            <a:noAutofit/>
          </a:bodyPr>
          <a:lstStyle/>
          <a:p>
            <a:pPr lvl="0" algn="ctr">
              <a:buClr>
                <a:schemeClr val="dk1"/>
              </a:buClr>
              <a:buSzPts val="1100"/>
            </a:pPr>
            <a:r>
              <a:rPr lang="en" sz="1450" b="1" dirty="0">
                <a:solidFill>
                  <a:schemeClr val="lt1"/>
                </a:solidFill>
                <a:latin typeface="+mj-lt"/>
                <a:ea typeface="微軟正黑體" panose="020B0604030504040204" pitchFamily="34" charset="-120"/>
              </a:rPr>
              <a:t>Can event notifications from branches be </a:t>
            </a:r>
            <a:r>
              <a:rPr lang="en-US" sz="1450" b="1" dirty="0">
                <a:solidFill>
                  <a:schemeClr val="lt1"/>
                </a:solidFill>
                <a:latin typeface="+mj-lt"/>
                <a:ea typeface="微軟正黑體" panose="020B0604030504040204" pitchFamily="34" charset="-120"/>
              </a:rPr>
              <a:t>seen in time </a:t>
            </a:r>
            <a:r>
              <a:rPr lang="en" sz="1450" b="1" dirty="0">
                <a:solidFill>
                  <a:schemeClr val="lt1"/>
                </a:solidFill>
                <a:latin typeface="+mj-lt"/>
                <a:ea typeface="微軟正黑體" panose="020B0604030504040204" pitchFamily="34" charset="-120"/>
              </a:rPr>
              <a:t>to </a:t>
            </a:r>
            <a:r>
              <a:rPr lang="en-US" sz="1450" b="1" dirty="0">
                <a:solidFill>
                  <a:schemeClr val="lt1"/>
                </a:solidFill>
                <a:latin typeface="+mj-lt"/>
                <a:ea typeface="微軟正黑體" panose="020B0604030504040204" pitchFamily="34" charset="-120"/>
              </a:rPr>
              <a:t>stay ahead of the </a:t>
            </a:r>
            <a:r>
              <a:rPr lang="en" sz="1450" b="1" dirty="0">
                <a:solidFill>
                  <a:schemeClr val="lt1"/>
                </a:solidFill>
                <a:latin typeface="+mj-lt"/>
                <a:ea typeface="微軟正黑體" panose="020B0604030504040204" pitchFamily="34" charset="-120"/>
              </a:rPr>
              <a:t>situation?</a:t>
            </a:r>
            <a:endParaRPr sz="1450" b="1" dirty="0">
              <a:solidFill>
                <a:srgbClr val="FFFFFF"/>
              </a:solidFill>
              <a:latin typeface="+mj-lt"/>
              <a:ea typeface="微軟正黑體" panose="020B0604030504040204" pitchFamily="34" charset="-120"/>
            </a:endParaRPr>
          </a:p>
        </p:txBody>
      </p:sp>
      <p:pic>
        <p:nvPicPr>
          <p:cNvPr id="136" name="Google Shape;136;p30"/>
          <p:cNvPicPr preferRelativeResize="0"/>
          <p:nvPr/>
        </p:nvPicPr>
        <p:blipFill>
          <a:blip r:embed="rId6" cstate="print">
            <a:extLst>
              <a:ext uri="{28A0092B-C50C-407E-A947-70E740481C1C}">
                <a14:useLocalDpi xmlns:a14="http://schemas.microsoft.com/office/drawing/2010/main"/>
              </a:ext>
            </a:extLst>
          </a:blip>
          <a:stretch>
            <a:fillRect/>
          </a:stretch>
        </p:blipFill>
        <p:spPr>
          <a:xfrm>
            <a:off x="1620082" y="3587687"/>
            <a:ext cx="1234543" cy="1069066"/>
          </a:xfrm>
          <a:prstGeom prst="rect">
            <a:avLst/>
          </a:prstGeom>
          <a:noFill/>
          <a:ln>
            <a:noFill/>
          </a:ln>
        </p:spPr>
      </p:pic>
      <p:pic>
        <p:nvPicPr>
          <p:cNvPr id="137" name="Google Shape;137;p30" descr="一張含有 文字 的圖片&#10;&#10;描述是以非常高的可信度產生"/>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295012" y="3013223"/>
            <a:ext cx="1530651" cy="1328305"/>
          </a:xfrm>
          <a:prstGeom prst="rect">
            <a:avLst/>
          </a:prstGeom>
          <a:noFill/>
          <a:ln>
            <a:noFill/>
          </a:ln>
        </p:spPr>
      </p:pic>
      <p:pic>
        <p:nvPicPr>
          <p:cNvPr id="138" name="Google Shape;138;p30" descr="一張含有 標誌, 停止 的圖片&#10;&#10;描述是以非常高的可信度產生"/>
          <p:cNvPicPr preferRelativeResize="0"/>
          <p:nvPr/>
        </p:nvPicPr>
        <p:blipFill rotWithShape="1">
          <a:blip r:embed="rId8">
            <a:alphaModFix/>
          </a:blip>
          <a:srcRect/>
          <a:stretch/>
        </p:blipFill>
        <p:spPr>
          <a:xfrm>
            <a:off x="4663371" y="3586115"/>
            <a:ext cx="1221155" cy="1061142"/>
          </a:xfrm>
          <a:prstGeom prst="rect">
            <a:avLst/>
          </a:prstGeom>
          <a:noFill/>
          <a:ln>
            <a:noFill/>
          </a:ln>
        </p:spPr>
      </p:pic>
      <p:pic>
        <p:nvPicPr>
          <p:cNvPr id="139" name="Google Shape;139;p30"/>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198779" y="3013223"/>
            <a:ext cx="1530651" cy="1334623"/>
          </a:xfrm>
          <a:prstGeom prst="rect">
            <a:avLst/>
          </a:prstGeom>
          <a:noFill/>
          <a:ln>
            <a:noFill/>
          </a:ln>
        </p:spPr>
      </p:pic>
      <p:pic>
        <p:nvPicPr>
          <p:cNvPr id="140" name="Google Shape;140;p30" descr="一張含有 文字 的圖片&#10;&#10;描述是以高可信度產生"/>
          <p:cNvPicPr preferRelativeResize="0"/>
          <p:nvPr/>
        </p:nvPicPr>
        <p:blipFill rotWithShape="1">
          <a:blip r:embed="rId10">
            <a:alphaModFix/>
          </a:blip>
          <a:srcRect/>
          <a:stretch/>
        </p:blipFill>
        <p:spPr>
          <a:xfrm>
            <a:off x="7578902" y="3584783"/>
            <a:ext cx="1227838" cy="1069066"/>
          </a:xfrm>
          <a:prstGeom prst="rect">
            <a:avLst/>
          </a:prstGeom>
          <a:noFill/>
          <a:ln>
            <a:noFill/>
          </a:ln>
        </p:spPr>
      </p:pic>
      <p:sp>
        <p:nvSpPr>
          <p:cNvPr id="141" name="Google Shape;141;p30"/>
          <p:cNvSpPr/>
          <p:nvPr/>
        </p:nvSpPr>
        <p:spPr>
          <a:xfrm>
            <a:off x="3436706" y="1216985"/>
            <a:ext cx="2420750" cy="670180"/>
          </a:xfrm>
          <a:prstGeom prst="rect">
            <a:avLst/>
          </a:prstGeom>
          <a:noFill/>
          <a:ln>
            <a:noFill/>
          </a:ln>
        </p:spPr>
        <p:txBody>
          <a:bodyPr spcFirstLastPara="1" wrap="square" lIns="91425" tIns="45700" rIns="91425" bIns="45700" anchor="t" anchorCtr="0">
            <a:noAutofit/>
          </a:bodyPr>
          <a:lstStyle/>
          <a:p>
            <a:pPr lvl="0" algn="ctr">
              <a:lnSpc>
                <a:spcPct val="115000"/>
              </a:lnSpc>
            </a:pPr>
            <a:r>
              <a:rPr lang="en" sz="1450" b="1" dirty="0">
                <a:solidFill>
                  <a:schemeClr val="lt1"/>
                </a:solidFill>
                <a:latin typeface="+mj-lt"/>
                <a:ea typeface="微軟正黑體" panose="020B0604030504040204" pitchFamily="34" charset="-120"/>
              </a:rPr>
              <a:t>Is integration with other systems </a:t>
            </a:r>
            <a:r>
              <a:rPr lang="en-US" altLang="zh-TW" sz="1450" b="1" dirty="0">
                <a:solidFill>
                  <a:schemeClr val="lt1"/>
                </a:solidFill>
                <a:latin typeface="+mj-lt"/>
                <a:ea typeface="微軟正黑體" panose="020B0604030504040204" pitchFamily="34" charset="-120"/>
              </a:rPr>
              <a:t>feasible</a:t>
            </a:r>
            <a:r>
              <a:rPr lang="en" sz="1450" b="1" dirty="0">
                <a:solidFill>
                  <a:schemeClr val="lt1"/>
                </a:solidFill>
                <a:latin typeface="+mj-lt"/>
                <a:ea typeface="微軟正黑體" panose="020B0604030504040204" pitchFamily="34" charset="-120"/>
              </a:rPr>
              <a:t>?</a:t>
            </a:r>
            <a:endParaRPr sz="1450" dirty="0">
              <a:latin typeface="+mj-lt"/>
              <a:ea typeface="微軟正黑體" panose="020B0604030504040204" pitchFamily="34" charset="-120"/>
            </a:endParaRPr>
          </a:p>
        </p:txBody>
      </p:sp>
      <p:pic>
        <p:nvPicPr>
          <p:cNvPr id="2" name="圖形 1">
            <a:extLst>
              <a:ext uri="{FF2B5EF4-FFF2-40B4-BE49-F238E27FC236}">
                <a16:creationId xmlns:a16="http://schemas.microsoft.com/office/drawing/2014/main" id="{FD90727A-31A5-4E0D-951A-592BBC0584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8707" y="2899046"/>
            <a:ext cx="1530650" cy="1324271"/>
          </a:xfrm>
          <a:prstGeom prst="rect">
            <a:avLst/>
          </a:prstGeom>
        </p:spPr>
      </p:pic>
      <p:pic>
        <p:nvPicPr>
          <p:cNvPr id="4" name="圖形 3">
            <a:extLst>
              <a:ext uri="{FF2B5EF4-FFF2-40B4-BE49-F238E27FC236}">
                <a16:creationId xmlns:a16="http://schemas.microsoft.com/office/drawing/2014/main" id="{8398553D-0DDB-4807-9937-7BCA71090D4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56887" y="2208305"/>
            <a:ext cx="1448187" cy="1252926"/>
          </a:xfrm>
          <a:prstGeom prst="rect">
            <a:avLst/>
          </a:prstGeom>
        </p:spPr>
      </p:pic>
      <p:pic>
        <p:nvPicPr>
          <p:cNvPr id="7" name="圖形 6">
            <a:extLst>
              <a:ext uri="{FF2B5EF4-FFF2-40B4-BE49-F238E27FC236}">
                <a16:creationId xmlns:a16="http://schemas.microsoft.com/office/drawing/2014/main" id="{116AA237-F04E-492D-A2A7-C4195B32D7C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89194" y="2205037"/>
            <a:ext cx="1452781" cy="1256900"/>
          </a:xfrm>
          <a:prstGeom prst="rect">
            <a:avLst/>
          </a:prstGeom>
        </p:spPr>
      </p:pic>
      <p:pic>
        <p:nvPicPr>
          <p:cNvPr id="9" name="圖形 8">
            <a:extLst>
              <a:ext uri="{FF2B5EF4-FFF2-40B4-BE49-F238E27FC236}">
                <a16:creationId xmlns:a16="http://schemas.microsoft.com/office/drawing/2014/main" id="{3AF05F0E-4B3F-4580-A698-87F06173510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548636" y="2205037"/>
            <a:ext cx="1448187" cy="125292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3" name="圖片 2">
            <a:extLst>
              <a:ext uri="{FF2B5EF4-FFF2-40B4-BE49-F238E27FC236}">
                <a16:creationId xmlns:a16="http://schemas.microsoft.com/office/drawing/2014/main" id="{E40BD9F3-1ECC-4D98-8DF3-AFBC0020EBDD}"/>
              </a:ext>
            </a:extLst>
          </p:cNvPr>
          <p:cNvPicPr>
            <a:picLocks noChangeAspect="1"/>
          </p:cNvPicPr>
          <p:nvPr/>
        </p:nvPicPr>
        <p:blipFill>
          <a:blip r:embed="rId3"/>
          <a:stretch>
            <a:fillRect/>
          </a:stretch>
        </p:blipFill>
        <p:spPr>
          <a:xfrm>
            <a:off x="-1741" y="7088"/>
            <a:ext cx="9145741" cy="5143500"/>
          </a:xfrm>
          <a:prstGeom prst="rect">
            <a:avLst/>
          </a:prstGeom>
        </p:spPr>
      </p:pic>
      <p:grpSp>
        <p:nvGrpSpPr>
          <p:cNvPr id="5" name="群組 4">
            <a:extLst>
              <a:ext uri="{FF2B5EF4-FFF2-40B4-BE49-F238E27FC236}">
                <a16:creationId xmlns:a16="http://schemas.microsoft.com/office/drawing/2014/main" id="{D32271B4-D014-4CD6-BFE5-3A91B49CD3AC}"/>
              </a:ext>
            </a:extLst>
          </p:cNvPr>
          <p:cNvGrpSpPr/>
          <p:nvPr/>
        </p:nvGrpSpPr>
        <p:grpSpPr>
          <a:xfrm>
            <a:off x="4798267" y="1029725"/>
            <a:ext cx="5135360" cy="1070582"/>
            <a:chOff x="4798267" y="1029725"/>
            <a:chExt cx="5135360" cy="1070582"/>
          </a:xfrm>
        </p:grpSpPr>
        <p:sp>
          <p:nvSpPr>
            <p:cNvPr id="22" name="矩形: 圓角 21">
              <a:extLst>
                <a:ext uri="{FF2B5EF4-FFF2-40B4-BE49-F238E27FC236}">
                  <a16:creationId xmlns:a16="http://schemas.microsoft.com/office/drawing/2014/main" id="{56323DB0-1C9F-49BB-87EF-CE230721B96B}"/>
                </a:ext>
              </a:extLst>
            </p:cNvPr>
            <p:cNvSpPr/>
            <p:nvPr/>
          </p:nvSpPr>
          <p:spPr>
            <a:xfrm>
              <a:off x="4872325" y="1394946"/>
              <a:ext cx="4032523" cy="267733"/>
            </a:xfrm>
            <a:prstGeom prst="roundRect">
              <a:avLst/>
            </a:prstGeom>
            <a:solidFill>
              <a:srgbClr val="006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 name="Google Shape;152;p31">
              <a:extLst>
                <a:ext uri="{FF2B5EF4-FFF2-40B4-BE49-F238E27FC236}">
                  <a16:creationId xmlns:a16="http://schemas.microsoft.com/office/drawing/2014/main" id="{04F5F998-034D-4A47-83EB-2DD3CE2CCFB3}"/>
                </a:ext>
              </a:extLst>
            </p:cNvPr>
            <p:cNvSpPr txBox="1"/>
            <p:nvPr/>
          </p:nvSpPr>
          <p:spPr>
            <a:xfrm>
              <a:off x="4798267" y="1029725"/>
              <a:ext cx="4052019" cy="388657"/>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altLang="zh-TW" sz="1500" dirty="0">
                  <a:solidFill>
                    <a:schemeClr val="bg1"/>
                  </a:solidFill>
                  <a:latin typeface="+mj-lt"/>
                </a:rPr>
                <a:t>Can QNAP</a:t>
              </a:r>
              <a:r>
                <a:rPr lang="zh-TW" altLang="en-US" sz="1500" dirty="0">
                  <a:solidFill>
                    <a:schemeClr val="bg1"/>
                  </a:solidFill>
                  <a:latin typeface="+mj-lt"/>
                </a:rPr>
                <a:t> </a:t>
              </a:r>
              <a:r>
                <a:rPr lang="en-US" altLang="zh-TW" sz="1500" dirty="0">
                  <a:solidFill>
                    <a:schemeClr val="bg1"/>
                  </a:solidFill>
                  <a:latin typeface="+mj-lt"/>
                </a:rPr>
                <a:t>manage multiple-point</a:t>
              </a:r>
              <a:endParaRPr sz="1500" b="1" dirty="0">
                <a:solidFill>
                  <a:schemeClr val="bg1"/>
                </a:solidFill>
                <a:latin typeface="+mj-lt"/>
                <a:ea typeface="微軟正黑體" panose="020B0604030504040204" pitchFamily="34" charset="-120"/>
              </a:endParaRPr>
            </a:p>
          </p:txBody>
        </p:sp>
        <p:sp>
          <p:nvSpPr>
            <p:cNvPr id="23" name="Google Shape;152;p31">
              <a:extLst>
                <a:ext uri="{FF2B5EF4-FFF2-40B4-BE49-F238E27FC236}">
                  <a16:creationId xmlns:a16="http://schemas.microsoft.com/office/drawing/2014/main" id="{71EC462E-D603-4856-B2C3-0B328241B9A5}"/>
                </a:ext>
              </a:extLst>
            </p:cNvPr>
            <p:cNvSpPr txBox="1"/>
            <p:nvPr/>
          </p:nvSpPr>
          <p:spPr>
            <a:xfrm>
              <a:off x="4824633" y="1289793"/>
              <a:ext cx="4146643" cy="257776"/>
            </a:xfrm>
            <a:prstGeom prst="rect">
              <a:avLst/>
            </a:prstGeom>
            <a:noFill/>
            <a:ln>
              <a:noFill/>
            </a:ln>
          </p:spPr>
          <p:txBody>
            <a:bodyPr spcFirstLastPara="1" wrap="square" lIns="91425" tIns="91425" rIns="91425" bIns="91425" anchor="t" anchorCtr="0">
              <a:noAutofit/>
            </a:bodyPr>
            <a:lstStyle/>
            <a:p>
              <a:r>
                <a:rPr lang="en-US" altLang="zh-TW" sz="1700" b="1" dirty="0">
                  <a:solidFill>
                    <a:schemeClr val="bg1"/>
                  </a:solidFill>
                  <a:latin typeface="+mj-lt"/>
                </a:rPr>
                <a:t>surveillance equipment maintenance?</a:t>
              </a:r>
            </a:p>
            <a:p>
              <a:br>
                <a:rPr lang="en-US" altLang="zh-TW" sz="1700" b="1" dirty="0">
                  <a:solidFill>
                    <a:schemeClr val="bg1"/>
                  </a:solidFill>
                  <a:latin typeface="+mj-lt"/>
                </a:rPr>
              </a:br>
              <a:endParaRPr sz="1700" b="1" dirty="0">
                <a:solidFill>
                  <a:schemeClr val="bg1"/>
                </a:solidFill>
                <a:latin typeface="+mj-lt"/>
                <a:ea typeface="微軟正黑體" panose="020B0604030504040204" pitchFamily="34" charset="-120"/>
              </a:endParaRPr>
            </a:p>
          </p:txBody>
        </p:sp>
        <p:sp>
          <p:nvSpPr>
            <p:cNvPr id="24" name="Google Shape;152;p31">
              <a:extLst>
                <a:ext uri="{FF2B5EF4-FFF2-40B4-BE49-F238E27FC236}">
                  <a16:creationId xmlns:a16="http://schemas.microsoft.com/office/drawing/2014/main" id="{C0824DEB-02F8-4307-AFB9-EB6876F80DCF}"/>
                </a:ext>
              </a:extLst>
            </p:cNvPr>
            <p:cNvSpPr txBox="1"/>
            <p:nvPr/>
          </p:nvSpPr>
          <p:spPr>
            <a:xfrm>
              <a:off x="4832676" y="1637205"/>
              <a:ext cx="5100951" cy="463102"/>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altLang="zh-TW" sz="1000" dirty="0">
                  <a:solidFill>
                    <a:schemeClr val="bg1"/>
                  </a:solidFill>
                  <a:latin typeface="+mj-lt"/>
                </a:rPr>
                <a:t>To be able to control, manage and maintain the recording servers.</a:t>
              </a:r>
              <a:br>
                <a:rPr lang="en-US" altLang="zh-TW" sz="1000" dirty="0">
                  <a:solidFill>
                    <a:schemeClr val="bg1"/>
                  </a:solidFill>
                  <a:latin typeface="+mj-lt"/>
                </a:rPr>
              </a:br>
              <a:endParaRPr sz="1000" b="1" dirty="0">
                <a:solidFill>
                  <a:schemeClr val="bg1"/>
                </a:solidFill>
                <a:latin typeface="+mj-lt"/>
                <a:ea typeface="微軟正黑體" panose="020B0604030504040204" pitchFamily="34" charset="-120"/>
              </a:endParaRPr>
            </a:p>
          </p:txBody>
        </p:sp>
      </p:grpSp>
      <p:sp>
        <p:nvSpPr>
          <p:cNvPr id="25" name="矩形: 圓角 24">
            <a:extLst>
              <a:ext uri="{FF2B5EF4-FFF2-40B4-BE49-F238E27FC236}">
                <a16:creationId xmlns:a16="http://schemas.microsoft.com/office/drawing/2014/main" id="{3A4D71C4-8BBA-4344-804F-0ACD701482C8}"/>
              </a:ext>
            </a:extLst>
          </p:cNvPr>
          <p:cNvSpPr/>
          <p:nvPr/>
        </p:nvSpPr>
        <p:spPr>
          <a:xfrm>
            <a:off x="220863" y="2305413"/>
            <a:ext cx="2072171" cy="266337"/>
          </a:xfrm>
          <a:prstGeom prst="roundRect">
            <a:avLst/>
          </a:prstGeom>
          <a:solidFill>
            <a:srgbClr val="003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矩形: 圓角 26">
            <a:extLst>
              <a:ext uri="{FF2B5EF4-FFF2-40B4-BE49-F238E27FC236}">
                <a16:creationId xmlns:a16="http://schemas.microsoft.com/office/drawing/2014/main" id="{2855FAD8-9A46-4F43-B5B4-3C6E1FE03F45}"/>
              </a:ext>
            </a:extLst>
          </p:cNvPr>
          <p:cNvSpPr/>
          <p:nvPr/>
        </p:nvSpPr>
        <p:spPr>
          <a:xfrm>
            <a:off x="250402" y="4223348"/>
            <a:ext cx="3214940" cy="266337"/>
          </a:xfrm>
          <a:prstGeom prst="round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8" name="Google Shape;152;p31">
            <a:extLst>
              <a:ext uri="{FF2B5EF4-FFF2-40B4-BE49-F238E27FC236}">
                <a16:creationId xmlns:a16="http://schemas.microsoft.com/office/drawing/2014/main" id="{F42575EB-9E7A-4C51-BEF8-760AF8C378C9}"/>
              </a:ext>
            </a:extLst>
          </p:cNvPr>
          <p:cNvSpPr txBox="1"/>
          <p:nvPr/>
        </p:nvSpPr>
        <p:spPr>
          <a:xfrm>
            <a:off x="180798" y="1952841"/>
            <a:ext cx="2867201" cy="388657"/>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altLang="zh-TW" sz="1500" dirty="0">
                <a:solidFill>
                  <a:schemeClr val="bg1"/>
                </a:solidFill>
                <a:latin typeface="+mj-lt"/>
              </a:rPr>
              <a:t>How does QNAP implement a</a:t>
            </a:r>
            <a:endParaRPr sz="1500" b="1" dirty="0">
              <a:solidFill>
                <a:schemeClr val="bg1"/>
              </a:solidFill>
              <a:latin typeface="+mj-lt"/>
              <a:ea typeface="微軟正黑體" panose="020B0604030504040204" pitchFamily="34" charset="-120"/>
            </a:endParaRPr>
          </a:p>
        </p:txBody>
      </p:sp>
      <p:sp>
        <p:nvSpPr>
          <p:cNvPr id="29" name="Google Shape;152;p31">
            <a:extLst>
              <a:ext uri="{FF2B5EF4-FFF2-40B4-BE49-F238E27FC236}">
                <a16:creationId xmlns:a16="http://schemas.microsoft.com/office/drawing/2014/main" id="{D6052528-946A-46FB-86D0-7E7FA5EE8AB1}"/>
              </a:ext>
            </a:extLst>
          </p:cNvPr>
          <p:cNvSpPr txBox="1"/>
          <p:nvPr/>
        </p:nvSpPr>
        <p:spPr>
          <a:xfrm>
            <a:off x="194866" y="2208525"/>
            <a:ext cx="2201331" cy="469619"/>
          </a:xfrm>
          <a:prstGeom prst="rect">
            <a:avLst/>
          </a:prstGeom>
          <a:noFill/>
          <a:ln>
            <a:noFill/>
          </a:ln>
        </p:spPr>
        <p:txBody>
          <a:bodyPr spcFirstLastPara="1" wrap="square" lIns="91425" tIns="91425" rIns="91425" bIns="91425" anchor="t" anchorCtr="0">
            <a:noAutofit/>
          </a:bodyPr>
          <a:lstStyle/>
          <a:p>
            <a:r>
              <a:rPr lang="en-US" altLang="zh-TW" sz="1700" b="1" dirty="0">
                <a:solidFill>
                  <a:schemeClr val="bg1"/>
                </a:solidFill>
                <a:latin typeface="+mj-lt"/>
              </a:rPr>
              <a:t>surveillance CMS?</a:t>
            </a:r>
            <a:br>
              <a:rPr lang="en-US" altLang="zh-TW" sz="1700" b="1" dirty="0">
                <a:solidFill>
                  <a:schemeClr val="bg1"/>
                </a:solidFill>
                <a:latin typeface="+mj-lt"/>
              </a:rPr>
            </a:br>
            <a:endParaRPr sz="1700" b="1" dirty="0">
              <a:solidFill>
                <a:schemeClr val="bg1"/>
              </a:solidFill>
              <a:latin typeface="+mj-lt"/>
              <a:ea typeface="微軟正黑體" panose="020B0604030504040204" pitchFamily="34" charset="-120"/>
            </a:endParaRPr>
          </a:p>
        </p:txBody>
      </p:sp>
      <p:sp>
        <p:nvSpPr>
          <p:cNvPr id="30" name="Google Shape;152;p31">
            <a:extLst>
              <a:ext uri="{FF2B5EF4-FFF2-40B4-BE49-F238E27FC236}">
                <a16:creationId xmlns:a16="http://schemas.microsoft.com/office/drawing/2014/main" id="{A9D689FD-C382-43C2-8116-0540392AC0C9}"/>
              </a:ext>
            </a:extLst>
          </p:cNvPr>
          <p:cNvSpPr txBox="1"/>
          <p:nvPr/>
        </p:nvSpPr>
        <p:spPr>
          <a:xfrm>
            <a:off x="194866" y="2523510"/>
            <a:ext cx="4402435" cy="455258"/>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altLang="zh-TW" sz="1000" dirty="0">
                <a:solidFill>
                  <a:schemeClr val="bg1"/>
                </a:solidFill>
                <a:latin typeface="+mj-lt"/>
              </a:rPr>
              <a:t>For different conditions, the live and recording playback of the cameras in each retail store need to be freely configurable to make sure the flexibility of monitoring.</a:t>
            </a:r>
            <a:endParaRPr sz="1000" b="1" dirty="0">
              <a:solidFill>
                <a:schemeClr val="bg1"/>
              </a:solidFill>
              <a:latin typeface="+mj-lt"/>
              <a:ea typeface="微軟正黑體" panose="020B0604030504040204" pitchFamily="34" charset="-120"/>
            </a:endParaRPr>
          </a:p>
        </p:txBody>
      </p:sp>
      <p:sp>
        <p:nvSpPr>
          <p:cNvPr id="35" name="Google Shape;152;p31">
            <a:extLst>
              <a:ext uri="{FF2B5EF4-FFF2-40B4-BE49-F238E27FC236}">
                <a16:creationId xmlns:a16="http://schemas.microsoft.com/office/drawing/2014/main" id="{3041FC99-19DA-4F94-B5C2-1B7D5015B0DB}"/>
              </a:ext>
            </a:extLst>
          </p:cNvPr>
          <p:cNvSpPr txBox="1"/>
          <p:nvPr/>
        </p:nvSpPr>
        <p:spPr>
          <a:xfrm>
            <a:off x="6021729" y="3697752"/>
            <a:ext cx="3124501" cy="1491934"/>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altLang="zh-TW" sz="950" dirty="0">
                <a:solidFill>
                  <a:schemeClr val="bg1"/>
                </a:solidFill>
                <a:latin typeface="+mj-lt"/>
                <a:ea typeface="微軟正黑體" panose="020B0604030504040204" pitchFamily="34" charset="-120"/>
              </a:rPr>
              <a:t>When an event occurs at the  branch, the headquarters needs to know the situation in time to understand the situation of each branch. If there is an incident at a certain branch, the headquarters should consider sending extra help.</a:t>
            </a:r>
            <a:endParaRPr sz="950" dirty="0">
              <a:solidFill>
                <a:schemeClr val="bg1"/>
              </a:solidFill>
              <a:latin typeface="+mj-lt"/>
              <a:ea typeface="微軟正黑體" panose="020B0604030504040204" pitchFamily="34" charset="-120"/>
            </a:endParaRPr>
          </a:p>
        </p:txBody>
      </p:sp>
      <p:sp>
        <p:nvSpPr>
          <p:cNvPr id="36" name="Google Shape;152;p31">
            <a:extLst>
              <a:ext uri="{FF2B5EF4-FFF2-40B4-BE49-F238E27FC236}">
                <a16:creationId xmlns:a16="http://schemas.microsoft.com/office/drawing/2014/main" id="{1D4AAD99-B1F9-4BE1-A84E-8534FAA0C7CF}"/>
              </a:ext>
            </a:extLst>
          </p:cNvPr>
          <p:cNvSpPr txBox="1"/>
          <p:nvPr/>
        </p:nvSpPr>
        <p:spPr>
          <a:xfrm>
            <a:off x="211486" y="3886302"/>
            <a:ext cx="1711175" cy="388657"/>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altLang="zh-TW" sz="1500" dirty="0">
                <a:solidFill>
                  <a:schemeClr val="bg1"/>
                </a:solidFill>
                <a:latin typeface="+mj-lt"/>
              </a:rPr>
              <a:t>Can QNAP</a:t>
            </a:r>
            <a:endParaRPr lang="en-US" altLang="zh-TW" sz="1500" b="1" dirty="0">
              <a:solidFill>
                <a:schemeClr val="bg1"/>
              </a:solidFill>
              <a:latin typeface="+mj-lt"/>
              <a:ea typeface="微軟正黑體" panose="020B0604030504040204" pitchFamily="34" charset="-120"/>
            </a:endParaRPr>
          </a:p>
        </p:txBody>
      </p:sp>
      <p:sp>
        <p:nvSpPr>
          <p:cNvPr id="37" name="Google Shape;152;p31">
            <a:extLst>
              <a:ext uri="{FF2B5EF4-FFF2-40B4-BE49-F238E27FC236}">
                <a16:creationId xmlns:a16="http://schemas.microsoft.com/office/drawing/2014/main" id="{D825297D-035A-4849-B379-EA8F4573ED06}"/>
              </a:ext>
            </a:extLst>
          </p:cNvPr>
          <p:cNvSpPr txBox="1"/>
          <p:nvPr/>
        </p:nvSpPr>
        <p:spPr>
          <a:xfrm>
            <a:off x="214409" y="4124542"/>
            <a:ext cx="4130211" cy="31822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altLang="zh-TW" sz="1700" b="1" dirty="0">
                <a:solidFill>
                  <a:schemeClr val="bg1"/>
                </a:solidFill>
                <a:latin typeface="+mj-lt"/>
                <a:ea typeface="微軟正黑體" panose="020B0604030504040204" pitchFamily="34" charset="-120"/>
              </a:rPr>
              <a:t>Integrate with other systems?</a:t>
            </a:r>
            <a:endParaRPr sz="1700" b="1" dirty="0">
              <a:solidFill>
                <a:schemeClr val="bg1"/>
              </a:solidFill>
              <a:latin typeface="+mj-lt"/>
              <a:ea typeface="微軟正黑體" panose="020B0604030504040204" pitchFamily="34" charset="-120"/>
            </a:endParaRPr>
          </a:p>
        </p:txBody>
      </p:sp>
      <p:sp>
        <p:nvSpPr>
          <p:cNvPr id="38" name="Google Shape;152;p31">
            <a:extLst>
              <a:ext uri="{FF2B5EF4-FFF2-40B4-BE49-F238E27FC236}">
                <a16:creationId xmlns:a16="http://schemas.microsoft.com/office/drawing/2014/main" id="{2ABAEF3D-57F6-4841-BCCE-A7F0A5B26E84}"/>
              </a:ext>
            </a:extLst>
          </p:cNvPr>
          <p:cNvSpPr txBox="1"/>
          <p:nvPr/>
        </p:nvSpPr>
        <p:spPr>
          <a:xfrm>
            <a:off x="212150" y="4419317"/>
            <a:ext cx="4358487" cy="463102"/>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altLang="zh-TW" sz="1000" dirty="0">
                <a:solidFill>
                  <a:schemeClr val="bg1"/>
                </a:solidFill>
                <a:latin typeface="+mj-lt"/>
                <a:ea typeface="微軟正黑體" panose="020B0604030504040204" pitchFamily="34" charset="-120"/>
              </a:rPr>
              <a:t>The surveillance system should provide API and URL for integration with existing POS (point of sale) and security systems.</a:t>
            </a:r>
            <a:endParaRPr sz="1000" dirty="0">
              <a:solidFill>
                <a:schemeClr val="bg1"/>
              </a:solidFill>
              <a:latin typeface="+mj-lt"/>
              <a:ea typeface="微軟正黑體" panose="020B0604030504040204" pitchFamily="34" charset="-120"/>
            </a:endParaRPr>
          </a:p>
        </p:txBody>
      </p:sp>
      <p:sp>
        <p:nvSpPr>
          <p:cNvPr id="32" name="Google Shape;132;p30">
            <a:extLst>
              <a:ext uri="{FF2B5EF4-FFF2-40B4-BE49-F238E27FC236}">
                <a16:creationId xmlns:a16="http://schemas.microsoft.com/office/drawing/2014/main" id="{084E30DC-E4E5-418F-B99B-EE891EA3D4A9}"/>
              </a:ext>
            </a:extLst>
          </p:cNvPr>
          <p:cNvSpPr txBox="1">
            <a:spLocks noGrp="1"/>
          </p:cNvSpPr>
          <p:nvPr>
            <p:ph type="title"/>
          </p:nvPr>
        </p:nvSpPr>
        <p:spPr>
          <a:xfrm>
            <a:off x="56508" y="-26801"/>
            <a:ext cx="8332342" cy="857400"/>
          </a:xfrm>
          <a:prstGeom prst="rect">
            <a:avLst/>
          </a:prstGeom>
          <a:noFill/>
          <a:ln>
            <a:noFill/>
          </a:ln>
        </p:spPr>
        <p:txBody>
          <a:bodyPr spcFirstLastPara="1" wrap="square" lIns="91425" tIns="45700" rIns="91425" bIns="45700" anchor="ctr" anchorCtr="0">
            <a:noAutofit/>
          </a:bodyPr>
          <a:lstStyle/>
          <a:p>
            <a:pPr lvl="0" algn="ctr"/>
            <a:r>
              <a:rPr lang="en-US" altLang="zh-TW" sz="2800" dirty="0">
                <a:solidFill>
                  <a:srgbClr val="FFFFFF"/>
                </a:solidFill>
                <a:latin typeface="+mj-lt"/>
                <a:ea typeface="微軟正黑體" panose="020B0604030504040204" pitchFamily="34" charset="-120"/>
              </a:rPr>
              <a:t>Retail chain business surveillance</a:t>
            </a:r>
            <a:r>
              <a:rPr lang="zh-TW" altLang="en-US" sz="2800" dirty="0">
                <a:solidFill>
                  <a:srgbClr val="FFFFFF"/>
                </a:solidFill>
                <a:latin typeface="+mj-lt"/>
                <a:ea typeface="微軟正黑體" panose="020B0604030504040204" pitchFamily="34" charset="-120"/>
              </a:rPr>
              <a:t> </a:t>
            </a:r>
            <a:r>
              <a:rPr lang="en-US" altLang="zh-TW" sz="2800" dirty="0">
                <a:latin typeface="+mj-lt"/>
                <a:ea typeface="微軟正黑體" panose="020B0604030504040204" pitchFamily="34" charset="-120"/>
              </a:rPr>
              <a:t>requirement</a:t>
            </a:r>
            <a:endParaRPr sz="2800" b="1" i="0" u="none" strike="noStrike" cap="none" dirty="0">
              <a:solidFill>
                <a:schemeClr val="lt1"/>
              </a:solidFill>
              <a:latin typeface="+mj-lt"/>
              <a:ea typeface="微軟正黑體" panose="020B0604030504040204" pitchFamily="34" charset="-120"/>
              <a:sym typeface="Arial"/>
            </a:endParaRPr>
          </a:p>
        </p:txBody>
      </p:sp>
      <p:grpSp>
        <p:nvGrpSpPr>
          <p:cNvPr id="6" name="群組 5">
            <a:extLst>
              <a:ext uri="{FF2B5EF4-FFF2-40B4-BE49-F238E27FC236}">
                <a16:creationId xmlns:a16="http://schemas.microsoft.com/office/drawing/2014/main" id="{187FBB0F-B56C-466F-A554-8E80E3C92629}"/>
              </a:ext>
            </a:extLst>
          </p:cNvPr>
          <p:cNvGrpSpPr/>
          <p:nvPr/>
        </p:nvGrpSpPr>
        <p:grpSpPr>
          <a:xfrm>
            <a:off x="4898659" y="3101789"/>
            <a:ext cx="4029632" cy="663895"/>
            <a:chOff x="4818946" y="3101789"/>
            <a:chExt cx="4029632" cy="663895"/>
          </a:xfrm>
        </p:grpSpPr>
        <p:sp>
          <p:nvSpPr>
            <p:cNvPr id="26" name="矩形: 圓角 25">
              <a:extLst>
                <a:ext uri="{FF2B5EF4-FFF2-40B4-BE49-F238E27FC236}">
                  <a16:creationId xmlns:a16="http://schemas.microsoft.com/office/drawing/2014/main" id="{9904313A-AAE4-4BDC-B31F-A10F68191597}"/>
                </a:ext>
              </a:extLst>
            </p:cNvPr>
            <p:cNvSpPr/>
            <p:nvPr/>
          </p:nvSpPr>
          <p:spPr>
            <a:xfrm>
              <a:off x="6539319" y="3202744"/>
              <a:ext cx="2054985" cy="266337"/>
            </a:xfrm>
            <a:prstGeom prst="roundRect">
              <a:avLst/>
            </a:prstGeom>
            <a:solidFill>
              <a:srgbClr val="A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1" name="Google Shape;152;p31">
              <a:extLst>
                <a:ext uri="{FF2B5EF4-FFF2-40B4-BE49-F238E27FC236}">
                  <a16:creationId xmlns:a16="http://schemas.microsoft.com/office/drawing/2014/main" id="{E9524A8E-6DF7-4EE6-85F1-97A82666784A}"/>
                </a:ext>
              </a:extLst>
            </p:cNvPr>
            <p:cNvSpPr txBox="1"/>
            <p:nvPr/>
          </p:nvSpPr>
          <p:spPr>
            <a:xfrm>
              <a:off x="4818946" y="3142011"/>
              <a:ext cx="2458781" cy="326492"/>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altLang="zh-TW" sz="1500" dirty="0">
                  <a:solidFill>
                    <a:schemeClr val="bg1"/>
                  </a:solidFill>
                  <a:latin typeface="+mj-lt"/>
                </a:rPr>
                <a:t>Can QNAP handle</a:t>
              </a:r>
              <a:endParaRPr lang="en-US" altLang="zh-TW" sz="1500" b="1" dirty="0">
                <a:solidFill>
                  <a:schemeClr val="bg1"/>
                </a:solidFill>
                <a:latin typeface="+mj-lt"/>
                <a:ea typeface="微軟正黑體" panose="020B0604030504040204" pitchFamily="34" charset="-120"/>
              </a:endParaRPr>
            </a:p>
          </p:txBody>
        </p:sp>
        <p:sp>
          <p:nvSpPr>
            <p:cNvPr id="31" name="Google Shape;152;p31">
              <a:extLst>
                <a:ext uri="{FF2B5EF4-FFF2-40B4-BE49-F238E27FC236}">
                  <a16:creationId xmlns:a16="http://schemas.microsoft.com/office/drawing/2014/main" id="{B349CF49-BF59-4E75-957D-E97B18B46396}"/>
                </a:ext>
              </a:extLst>
            </p:cNvPr>
            <p:cNvSpPr txBox="1"/>
            <p:nvPr/>
          </p:nvSpPr>
          <p:spPr>
            <a:xfrm>
              <a:off x="6539319" y="3101789"/>
              <a:ext cx="1997026" cy="295978"/>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altLang="zh-TW" sz="1700" b="1" dirty="0">
                  <a:solidFill>
                    <a:schemeClr val="bg1"/>
                  </a:solidFill>
                  <a:latin typeface="+mj-lt"/>
                  <a:ea typeface="微軟正黑體" panose="020B0604030504040204" pitchFamily="34" charset="-120"/>
                </a:rPr>
                <a:t>Event notification </a:t>
              </a:r>
            </a:p>
          </p:txBody>
        </p:sp>
        <p:sp>
          <p:nvSpPr>
            <p:cNvPr id="39" name="矩形: 圓角 38">
              <a:extLst>
                <a:ext uri="{FF2B5EF4-FFF2-40B4-BE49-F238E27FC236}">
                  <a16:creationId xmlns:a16="http://schemas.microsoft.com/office/drawing/2014/main" id="{EEFB548E-4FCD-4D9E-A2C1-11E25E3F541D}"/>
                </a:ext>
              </a:extLst>
            </p:cNvPr>
            <p:cNvSpPr/>
            <p:nvPr/>
          </p:nvSpPr>
          <p:spPr>
            <a:xfrm>
              <a:off x="4843811" y="3499347"/>
              <a:ext cx="3789063" cy="266337"/>
            </a:xfrm>
            <a:prstGeom prst="roundRect">
              <a:avLst/>
            </a:prstGeom>
            <a:solidFill>
              <a:srgbClr val="A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3" name="Google Shape;152;p31">
              <a:extLst>
                <a:ext uri="{FF2B5EF4-FFF2-40B4-BE49-F238E27FC236}">
                  <a16:creationId xmlns:a16="http://schemas.microsoft.com/office/drawing/2014/main" id="{3A051472-1356-47D6-97BC-ABB544993474}"/>
                </a:ext>
              </a:extLst>
            </p:cNvPr>
            <p:cNvSpPr txBox="1"/>
            <p:nvPr/>
          </p:nvSpPr>
          <p:spPr>
            <a:xfrm>
              <a:off x="4848047" y="3389633"/>
              <a:ext cx="4000531" cy="31276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altLang="zh-TW" sz="1700" b="1" dirty="0">
                  <a:solidFill>
                    <a:schemeClr val="bg1"/>
                  </a:solidFill>
                  <a:latin typeface="+mj-lt"/>
                  <a:ea typeface="微軟正黑體" panose="020B0604030504040204" pitchFamily="34" charset="-120"/>
                </a:rPr>
                <a:t>management from multiple points?</a:t>
              </a:r>
              <a:endParaRPr sz="1700" b="1" dirty="0">
                <a:solidFill>
                  <a:schemeClr val="bg1"/>
                </a:solidFill>
                <a:latin typeface="+mj-lt"/>
                <a:ea typeface="微軟正黑體" panose="020B0604030504040204" pitchFamily="34" charset="-120"/>
              </a:endParaRPr>
            </a:p>
          </p:txBody>
        </p:sp>
      </p:grpSp>
    </p:spTree>
    <p:extLst>
      <p:ext uri="{BB962C8B-B14F-4D97-AF65-F5344CB8AC3E}">
        <p14:creationId xmlns:p14="http://schemas.microsoft.com/office/powerpoint/2010/main" val="2864129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32"/>
          <p:cNvPicPr preferRelativeResize="0"/>
          <p:nvPr/>
        </p:nvPicPr>
        <p:blipFill>
          <a:blip r:embed="rId3" cstate="print">
            <a:extLst>
              <a:ext uri="{28A0092B-C50C-407E-A947-70E740481C1C}">
                <a14:useLocalDpi xmlns:a14="http://schemas.microsoft.com/office/drawing/2010/main"/>
              </a:ext>
            </a:extLst>
          </a:blip>
          <a:stretch>
            <a:fillRect/>
          </a:stretch>
        </p:blipFill>
        <p:spPr>
          <a:xfrm>
            <a:off x="7840" y="0"/>
            <a:ext cx="9128321" cy="5143500"/>
          </a:xfrm>
          <a:prstGeom prst="rect">
            <a:avLst/>
          </a:prstGeom>
          <a:noFill/>
          <a:ln>
            <a:noFill/>
          </a:ln>
        </p:spPr>
      </p:pic>
      <p:grpSp>
        <p:nvGrpSpPr>
          <p:cNvPr id="164" name="Google Shape;164;p32"/>
          <p:cNvGrpSpPr/>
          <p:nvPr/>
        </p:nvGrpSpPr>
        <p:grpSpPr>
          <a:xfrm>
            <a:off x="3740737" y="2412243"/>
            <a:ext cx="4360809" cy="2274994"/>
            <a:chOff x="3761851" y="2446492"/>
            <a:chExt cx="4809539" cy="2509092"/>
          </a:xfrm>
        </p:grpSpPr>
        <p:pic>
          <p:nvPicPr>
            <p:cNvPr id="165" name="Google Shape;165;p32" descr="C:\Users\Han Tsai\Desktop\Cinema28直播發表會投影片\MONITOR.png"/>
            <p:cNvPicPr preferRelativeResize="0"/>
            <p:nvPr/>
          </p:nvPicPr>
          <p:blipFill rotWithShape="1">
            <a:blip r:embed="rId4">
              <a:alphaModFix/>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contrast="-40000"/>
                      </a14:imgEffect>
                    </a14:imgLayer>
                  </a14:imgProps>
                </a:ext>
              </a:extLst>
            </a:blip>
            <a:srcRect/>
            <a:stretch/>
          </p:blipFill>
          <p:spPr>
            <a:xfrm>
              <a:off x="4151776" y="2483114"/>
              <a:ext cx="3198637" cy="2472470"/>
            </a:xfrm>
            <a:prstGeom prst="rect">
              <a:avLst/>
            </a:prstGeom>
            <a:noFill/>
            <a:ln>
              <a:noFill/>
            </a:ln>
          </p:spPr>
        </p:pic>
        <p:pic>
          <p:nvPicPr>
            <p:cNvPr id="166" name="Google Shape;166;p32" descr="C:\Users\Han Tsai\Desktop\Cinema28直播發表會投影片\1.png"/>
            <p:cNvPicPr preferRelativeResize="0"/>
            <p:nvPr/>
          </p:nvPicPr>
          <p:blipFill rotWithShape="1">
            <a:blip r:embed="rId6">
              <a:alphaModFix/>
              <a:duotone>
                <a:schemeClr val="accent1">
                  <a:shade val="45000"/>
                  <a:satMod val="135000"/>
                </a:schemeClr>
                <a:prstClr val="white"/>
              </a:duotone>
              <a:extLst>
                <a:ext uri="{BEBA8EAE-BF5A-486C-A8C5-ECC9F3942E4B}">
                  <a14:imgProps xmlns:a14="http://schemas.microsoft.com/office/drawing/2010/main">
                    <a14:imgLayer r:embed="rId7">
                      <a14:imgEffect>
                        <a14:brightnessContrast bright="40000" contrast="-20000"/>
                      </a14:imgEffect>
                    </a14:imgLayer>
                  </a14:imgProps>
                </a:ext>
              </a:extLst>
            </a:blip>
            <a:srcRect/>
            <a:stretch/>
          </p:blipFill>
          <p:spPr>
            <a:xfrm>
              <a:off x="7652238" y="3340369"/>
              <a:ext cx="912304" cy="1608364"/>
            </a:xfrm>
            <a:prstGeom prst="rect">
              <a:avLst/>
            </a:prstGeom>
            <a:noFill/>
            <a:ln>
              <a:noFill/>
            </a:ln>
          </p:spPr>
        </p:pic>
        <p:grpSp>
          <p:nvGrpSpPr>
            <p:cNvPr id="167" name="Google Shape;167;p32"/>
            <p:cNvGrpSpPr/>
            <p:nvPr/>
          </p:nvGrpSpPr>
          <p:grpSpPr>
            <a:xfrm>
              <a:off x="5123691" y="2806379"/>
              <a:ext cx="1230600" cy="1230600"/>
              <a:chOff x="1857356" y="2714626"/>
              <a:chExt cx="1230600" cy="1230600"/>
            </a:xfrm>
          </p:grpSpPr>
          <p:sp>
            <p:nvSpPr>
              <p:cNvPr id="168" name="Google Shape;168;p32"/>
              <p:cNvSpPr/>
              <p:nvPr/>
            </p:nvSpPr>
            <p:spPr>
              <a:xfrm>
                <a:off x="1857356" y="2714626"/>
                <a:ext cx="1230600" cy="1230600"/>
              </a:xfrm>
              <a:prstGeom prst="ellipse">
                <a:avLst/>
              </a:prstGeom>
              <a:solidFill>
                <a:srgbClr val="D6D6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9" name="Google Shape;169;p32"/>
              <p:cNvSpPr/>
              <p:nvPr/>
            </p:nvSpPr>
            <p:spPr>
              <a:xfrm rot="5400000">
                <a:off x="2240237" y="3040801"/>
                <a:ext cx="663000" cy="571500"/>
              </a:xfrm>
              <a:prstGeom prst="triangle">
                <a:avLst>
                  <a:gd name="adj" fmla="val 50000"/>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nvGrpSpPr>
            <p:cNvPr id="170" name="Google Shape;170;p32"/>
            <p:cNvGrpSpPr/>
            <p:nvPr/>
          </p:nvGrpSpPr>
          <p:grpSpPr>
            <a:xfrm>
              <a:off x="7782922" y="3877924"/>
              <a:ext cx="642989" cy="642988"/>
              <a:chOff x="1857356" y="2714626"/>
              <a:chExt cx="1230600" cy="1230600"/>
            </a:xfrm>
          </p:grpSpPr>
          <p:sp>
            <p:nvSpPr>
              <p:cNvPr id="171" name="Google Shape;171;p32"/>
              <p:cNvSpPr/>
              <p:nvPr/>
            </p:nvSpPr>
            <p:spPr>
              <a:xfrm>
                <a:off x="1857356" y="2714626"/>
                <a:ext cx="1230600" cy="1230600"/>
              </a:xfrm>
              <a:prstGeom prst="ellipse">
                <a:avLst/>
              </a:prstGeom>
              <a:solidFill>
                <a:srgbClr val="D6D6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2" name="Google Shape;172;p32"/>
              <p:cNvSpPr/>
              <p:nvPr/>
            </p:nvSpPr>
            <p:spPr>
              <a:xfrm rot="5400000">
                <a:off x="2240237" y="3040801"/>
                <a:ext cx="663000" cy="571500"/>
              </a:xfrm>
              <a:prstGeom prst="triangle">
                <a:avLst>
                  <a:gd name="adj" fmla="val 50000"/>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73" name="Google Shape;173;p32"/>
            <p:cNvSpPr txBox="1"/>
            <p:nvPr/>
          </p:nvSpPr>
          <p:spPr>
            <a:xfrm>
              <a:off x="3761851" y="2446492"/>
              <a:ext cx="1928700" cy="1000200"/>
            </a:xfrm>
            <a:prstGeom prst="rect">
              <a:avLst/>
            </a:prstGeom>
            <a:noFill/>
            <a:ln>
              <a:noFill/>
            </a:ln>
          </p:spPr>
          <p:txBody>
            <a:bodyPr spcFirstLastPara="1" wrap="square" lIns="91425" tIns="91425" rIns="91425" bIns="91425" anchor="t" anchorCtr="0">
              <a:noAutofit/>
            </a:bodyPr>
            <a:lstStyle/>
            <a:p>
              <a:pPr marL="0" marR="0" lvl="0" indent="114300" algn="ctr" rtl="0">
                <a:lnSpc>
                  <a:spcPct val="150000"/>
                </a:lnSpc>
                <a:spcBef>
                  <a:spcPts val="0"/>
                </a:spcBef>
                <a:spcAft>
                  <a:spcPts val="0"/>
                </a:spcAft>
                <a:buClr>
                  <a:schemeClr val="dk2"/>
                </a:buClr>
                <a:buSzPts val="625"/>
                <a:buFont typeface="Arial"/>
                <a:buNone/>
              </a:pPr>
              <a:r>
                <a:rPr lang="en" sz="2500" b="1" i="0" u="none" strike="noStrike" cap="none" dirty="0">
                  <a:solidFill>
                    <a:srgbClr val="C00000"/>
                  </a:solidFill>
                  <a:latin typeface="Arial"/>
                  <a:ea typeface="Arial"/>
                  <a:cs typeface="Arial"/>
                  <a:sym typeface="Arial"/>
                </a:rPr>
                <a:t>Live</a:t>
              </a:r>
              <a:endParaRPr sz="1400" b="0" i="0" u="none" strike="noStrike" cap="none" dirty="0">
                <a:solidFill>
                  <a:srgbClr val="000000"/>
                </a:solidFill>
                <a:latin typeface="Arial"/>
                <a:ea typeface="Arial"/>
                <a:cs typeface="Arial"/>
                <a:sym typeface="Arial"/>
              </a:endParaRPr>
            </a:p>
          </p:txBody>
        </p:sp>
        <p:sp>
          <p:nvSpPr>
            <p:cNvPr id="174" name="Google Shape;174;p32"/>
            <p:cNvSpPr txBox="1"/>
            <p:nvPr/>
          </p:nvSpPr>
          <p:spPr>
            <a:xfrm>
              <a:off x="7499790" y="3400806"/>
              <a:ext cx="1071600" cy="285600"/>
            </a:xfrm>
            <a:prstGeom prst="rect">
              <a:avLst/>
            </a:prstGeom>
            <a:noFill/>
            <a:ln>
              <a:noFill/>
            </a:ln>
          </p:spPr>
          <p:txBody>
            <a:bodyPr spcFirstLastPara="1" wrap="square" lIns="91425" tIns="91425" rIns="91425" bIns="91425" anchor="t" anchorCtr="0">
              <a:noAutofit/>
            </a:bodyPr>
            <a:lstStyle/>
            <a:p>
              <a:pPr marL="0" marR="0" lvl="0" indent="114300" algn="ctr" rtl="0">
                <a:lnSpc>
                  <a:spcPct val="150000"/>
                </a:lnSpc>
                <a:spcBef>
                  <a:spcPts val="0"/>
                </a:spcBef>
                <a:spcAft>
                  <a:spcPts val="0"/>
                </a:spcAft>
                <a:buClr>
                  <a:schemeClr val="dk2"/>
                </a:buClr>
                <a:buSzPts val="400"/>
                <a:buFont typeface="Arial"/>
                <a:buNone/>
              </a:pPr>
              <a:r>
                <a:rPr lang="en" sz="1600" b="1" i="0" u="none" strike="noStrike" cap="none" dirty="0">
                  <a:solidFill>
                    <a:srgbClr val="C00000"/>
                  </a:solidFill>
                  <a:latin typeface="Arial"/>
                  <a:ea typeface="Arial"/>
                  <a:cs typeface="Arial"/>
                  <a:sym typeface="Arial"/>
                </a:rPr>
                <a:t>Live</a:t>
              </a:r>
              <a:endParaRPr sz="1400" b="0" i="0" u="none" strike="noStrike" cap="none" dirty="0">
                <a:solidFill>
                  <a:srgbClr val="000000"/>
                </a:solidFill>
                <a:latin typeface="Arial"/>
                <a:ea typeface="Arial"/>
                <a:cs typeface="Arial"/>
                <a:sym typeface="Arial"/>
              </a:endParaRPr>
            </a:p>
          </p:txBody>
        </p:sp>
      </p:grpSp>
      <p:pic>
        <p:nvPicPr>
          <p:cNvPr id="175" name="Google Shape;175;p32"/>
          <p:cNvPicPr preferRelativeResize="0"/>
          <p:nvPr/>
        </p:nvPicPr>
        <p:blipFill>
          <a:blip r:embed="rId8" cstate="print">
            <a:extLst>
              <a:ext uri="{28A0092B-C50C-407E-A947-70E740481C1C}">
                <a14:useLocalDpi xmlns:a14="http://schemas.microsoft.com/office/drawing/2010/main"/>
              </a:ext>
            </a:extLst>
          </a:blip>
          <a:stretch>
            <a:fillRect/>
          </a:stretch>
        </p:blipFill>
        <p:spPr>
          <a:xfrm>
            <a:off x="603786" y="768989"/>
            <a:ext cx="4882614" cy="1100307"/>
          </a:xfrm>
          <a:prstGeom prst="rect">
            <a:avLst/>
          </a:prstGeom>
          <a:noFill/>
          <a:ln>
            <a:noFill/>
          </a:ln>
        </p:spPr>
      </p:pic>
      <p:sp>
        <p:nvSpPr>
          <p:cNvPr id="177" name="Google Shape;177;p32"/>
          <p:cNvSpPr txBox="1"/>
          <p:nvPr/>
        </p:nvSpPr>
        <p:spPr>
          <a:xfrm>
            <a:off x="5304805" y="883728"/>
            <a:ext cx="3281175" cy="861600"/>
          </a:xfrm>
          <a:prstGeom prst="rect">
            <a:avLst/>
          </a:prstGeom>
          <a:noFill/>
          <a:ln>
            <a:noFill/>
          </a:ln>
        </p:spPr>
        <p:txBody>
          <a:bodyPr spcFirstLastPara="1" wrap="square" lIns="91425" tIns="45700" rIns="91425" bIns="45700" anchor="t" anchorCtr="0">
            <a:noAutofit/>
          </a:bodyPr>
          <a:lstStyle/>
          <a:p>
            <a:pPr lvl="0" algn="ctr"/>
            <a:r>
              <a:rPr lang="en-US" altLang="zh-TW" sz="2850" b="1" u="sng" dirty="0">
                <a:solidFill>
                  <a:srgbClr val="FFFFFF"/>
                </a:solidFill>
                <a:latin typeface="+mj-lt"/>
                <a:ea typeface="微軟正黑體" panose="020B0604030504040204" pitchFamily="34" charset="-120"/>
              </a:rPr>
              <a:t>Retail chain business</a:t>
            </a:r>
            <a:r>
              <a:rPr lang="zh-TW" altLang="en-US" sz="2850" b="1" u="sng" dirty="0">
                <a:solidFill>
                  <a:srgbClr val="FFFFFF"/>
                </a:solidFill>
                <a:latin typeface="+mj-lt"/>
                <a:ea typeface="微軟正黑體" panose="020B0604030504040204" pitchFamily="34" charset="-120"/>
              </a:rPr>
              <a:t> </a:t>
            </a:r>
            <a:r>
              <a:rPr lang="en-US" altLang="zh-TW" sz="2850" b="1" u="sng" dirty="0">
                <a:solidFill>
                  <a:srgbClr val="FFFFFF"/>
                </a:solidFill>
                <a:latin typeface="+mj-lt"/>
                <a:ea typeface="微軟正黑體" panose="020B0604030504040204" pitchFamily="34" charset="-120"/>
              </a:rPr>
              <a:t>security</a:t>
            </a:r>
            <a:endParaRPr sz="2850" b="1" i="0" u="sng" strike="noStrike" cap="none" dirty="0">
              <a:solidFill>
                <a:schemeClr val="lt1"/>
              </a:solidFill>
              <a:latin typeface="+mj-lt"/>
              <a:ea typeface="微軟正黑體" panose="020B0604030504040204" pitchFamily="34" charset="-120"/>
              <a:sym typeface="Arial"/>
            </a:endParaRPr>
          </a:p>
        </p:txBody>
      </p:sp>
      <p:sp>
        <p:nvSpPr>
          <p:cNvPr id="176" name="Google Shape;176;p32"/>
          <p:cNvSpPr/>
          <p:nvPr/>
        </p:nvSpPr>
        <p:spPr>
          <a:xfrm rot="-2703481">
            <a:off x="7498219" y="1594040"/>
            <a:ext cx="628548" cy="960110"/>
          </a:xfrm>
          <a:prstGeom prst="upArrow">
            <a:avLst>
              <a:gd name="adj1" fmla="val 33574"/>
              <a:gd name="adj2" fmla="val 85894"/>
            </a:avLst>
          </a:prstGeom>
          <a:solidFill>
            <a:srgbClr val="FFD4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8" name="Google Shape;182;p33">
            <a:extLst>
              <a:ext uri="{FF2B5EF4-FFF2-40B4-BE49-F238E27FC236}">
                <a16:creationId xmlns:a16="http://schemas.microsoft.com/office/drawing/2014/main" id="{F7CFFF38-A028-4FA9-A81A-F38D0ECC1688}"/>
              </a:ext>
            </a:extLst>
          </p:cNvPr>
          <p:cNvPicPr preferRelativeResize="0"/>
          <p:nvPr/>
        </p:nvPicPr>
        <p:blipFill>
          <a:blip r:embed="rId3" cstate="print">
            <a:extLst>
              <a:ext uri="{28A0092B-C50C-407E-A947-70E740481C1C}">
                <a14:useLocalDpi xmlns:a14="http://schemas.microsoft.com/office/drawing/2010/main"/>
              </a:ext>
            </a:extLst>
          </a:blip>
          <a:stretch>
            <a:fillRect/>
          </a:stretch>
        </p:blipFill>
        <p:spPr>
          <a:xfrm>
            <a:off x="3308" y="0"/>
            <a:ext cx="9140692" cy="5143501"/>
          </a:xfrm>
          <a:prstGeom prst="rect">
            <a:avLst/>
          </a:prstGeom>
          <a:noFill/>
          <a:ln>
            <a:noFill/>
          </a:ln>
        </p:spPr>
      </p:pic>
      <p:sp>
        <p:nvSpPr>
          <p:cNvPr id="183" name="Google Shape;183;p33"/>
          <p:cNvSpPr txBox="1"/>
          <p:nvPr/>
        </p:nvSpPr>
        <p:spPr>
          <a:xfrm>
            <a:off x="195394" y="287587"/>
            <a:ext cx="9273058" cy="584100"/>
          </a:xfrm>
          <a:prstGeom prst="rect">
            <a:avLst/>
          </a:prstGeom>
          <a:noFill/>
          <a:ln>
            <a:noFill/>
          </a:ln>
        </p:spPr>
        <p:txBody>
          <a:bodyPr spcFirstLastPara="1" wrap="square" lIns="91425" tIns="45700" rIns="91425" bIns="45700" anchor="ctr" anchorCtr="0">
            <a:noAutofit/>
          </a:bodyPr>
          <a:lstStyle/>
          <a:p>
            <a:pPr>
              <a:buClr>
                <a:schemeClr val="lt1"/>
              </a:buClr>
              <a:buSzPts val="3600"/>
            </a:pPr>
            <a:r>
              <a:rPr lang="en-US" altLang="zh-TW" sz="2300" b="1" dirty="0">
                <a:solidFill>
                  <a:srgbClr val="FFFFFF"/>
                </a:solidFill>
                <a:latin typeface="+mj-lt"/>
                <a:ea typeface="微軟正黑體" panose="020B0604030504040204" pitchFamily="34" charset="-120"/>
              </a:rPr>
              <a:t>Retail chain business surveillance</a:t>
            </a:r>
            <a:r>
              <a:rPr lang="zh-TW" altLang="en-US" sz="2300" b="1" dirty="0">
                <a:solidFill>
                  <a:srgbClr val="FFFFFF"/>
                </a:solidFill>
                <a:latin typeface="+mj-lt"/>
                <a:ea typeface="微軟正黑體" panose="020B0604030504040204" pitchFamily="34" charset="-120"/>
              </a:rPr>
              <a:t> </a:t>
            </a:r>
            <a:r>
              <a:rPr lang="en-US" altLang="zh-TW" sz="2300" b="1" dirty="0">
                <a:solidFill>
                  <a:srgbClr val="FFFFFF"/>
                </a:solidFill>
                <a:latin typeface="+mj-lt"/>
                <a:ea typeface="微軟正黑體" panose="020B0604030504040204" pitchFamily="34" charset="-120"/>
              </a:rPr>
              <a:t>solution</a:t>
            </a:r>
            <a:r>
              <a:rPr lang="en" sz="2300" b="1" i="0" u="none" strike="noStrike" cap="none" dirty="0">
                <a:solidFill>
                  <a:schemeClr val="lt1"/>
                </a:solidFill>
                <a:latin typeface="+mj-lt"/>
                <a:ea typeface="微軟正黑體" panose="020B0604030504040204" pitchFamily="34" charset="-120"/>
                <a:sym typeface="Arial"/>
              </a:rPr>
              <a:t> </a:t>
            </a:r>
            <a:r>
              <a:rPr lang="en" sz="2100" b="1" i="0" u="none" strike="noStrike" cap="none" dirty="0">
                <a:solidFill>
                  <a:schemeClr val="lt1"/>
                </a:solidFill>
                <a:latin typeface="+mj-lt"/>
                <a:ea typeface="微軟正黑體" panose="020B0604030504040204" pitchFamily="34" charset="-120"/>
                <a:sym typeface="Arial"/>
              </a:rPr>
              <a:t>- </a:t>
            </a:r>
            <a:r>
              <a:rPr lang="en-US" altLang="zh-TW" sz="2100" b="1" i="0" u="none" strike="noStrike" cap="none" dirty="0">
                <a:solidFill>
                  <a:schemeClr val="lt1"/>
                </a:solidFill>
                <a:latin typeface="+mj-lt"/>
                <a:ea typeface="微軟正黑體" panose="020B0604030504040204" pitchFamily="34" charset="-120"/>
                <a:sym typeface="Arial"/>
              </a:rPr>
              <a:t>Case</a:t>
            </a:r>
            <a:r>
              <a:rPr lang="zh-TW" altLang="en-US" sz="2100" b="1" i="0" u="none" strike="noStrike" cap="none" dirty="0">
                <a:solidFill>
                  <a:schemeClr val="lt1"/>
                </a:solidFill>
                <a:latin typeface="+mj-lt"/>
                <a:ea typeface="微軟正黑體" panose="020B0604030504040204" pitchFamily="34" charset="-120"/>
                <a:sym typeface="Arial"/>
              </a:rPr>
              <a:t> </a:t>
            </a:r>
            <a:r>
              <a:rPr lang="en-US" altLang="zh-TW" sz="2100" b="1" i="0" u="none" strike="noStrike" cap="none" dirty="0">
                <a:solidFill>
                  <a:schemeClr val="lt1"/>
                </a:solidFill>
                <a:latin typeface="+mj-lt"/>
                <a:ea typeface="微軟正黑體" panose="020B0604030504040204" pitchFamily="34" charset="-120"/>
                <a:sym typeface="Arial"/>
              </a:rPr>
              <a:t>study</a:t>
            </a:r>
            <a:endParaRPr sz="2100" b="1" i="0" u="none" strike="noStrike" cap="none" dirty="0">
              <a:solidFill>
                <a:schemeClr val="lt1"/>
              </a:solidFill>
              <a:latin typeface="+mj-lt"/>
              <a:ea typeface="微軟正黑體" panose="020B0604030504040204" pitchFamily="34" charset="-120"/>
              <a:sym typeface="Arial"/>
            </a:endParaRPr>
          </a:p>
        </p:txBody>
      </p:sp>
      <p:sp>
        <p:nvSpPr>
          <p:cNvPr id="184" name="Google Shape;184;p33"/>
          <p:cNvSpPr/>
          <p:nvPr/>
        </p:nvSpPr>
        <p:spPr>
          <a:xfrm>
            <a:off x="731520" y="868807"/>
            <a:ext cx="5706794" cy="584100"/>
          </a:xfrm>
          <a:prstGeom prst="snip2DiagRect">
            <a:avLst>
              <a:gd name="adj1" fmla="val 0"/>
              <a:gd name="adj2" fmla="val 26760"/>
            </a:avLst>
          </a:prstGeom>
          <a:solidFill>
            <a:srgbClr val="9E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5" name="Google Shape;185;p33"/>
          <p:cNvSpPr txBox="1"/>
          <p:nvPr/>
        </p:nvSpPr>
        <p:spPr>
          <a:xfrm>
            <a:off x="889083" y="857759"/>
            <a:ext cx="5488270" cy="628727"/>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en" sz="1200" b="1" dirty="0">
                <a:solidFill>
                  <a:srgbClr val="FFFFFF"/>
                </a:solidFill>
                <a:latin typeface="+mj-lt"/>
                <a:ea typeface="微軟正黑體" panose="020B0604030504040204" pitchFamily="34" charset="-120"/>
              </a:rPr>
              <a:t>The cameras installed in each retail store are </a:t>
            </a:r>
            <a:r>
              <a:rPr lang="en-US" sz="1200" b="1" dirty="0">
                <a:solidFill>
                  <a:srgbClr val="FFFFFF"/>
                </a:solidFill>
                <a:latin typeface="+mj-lt"/>
                <a:ea typeface="微軟正黑體" panose="020B0604030504040204" pitchFamily="34" charset="-120"/>
              </a:rPr>
              <a:t>to be </a:t>
            </a:r>
            <a:r>
              <a:rPr lang="en" sz="1200" b="1" dirty="0">
                <a:solidFill>
                  <a:srgbClr val="FFFFFF"/>
                </a:solidFill>
                <a:latin typeface="+mj-lt"/>
                <a:ea typeface="微軟正黑體" panose="020B0604030504040204" pitchFamily="34" charset="-120"/>
              </a:rPr>
              <a:t>monitored</a:t>
            </a:r>
            <a:r>
              <a:rPr lang="en" altLang="zh-TW" sz="1200" b="1" dirty="0">
                <a:solidFill>
                  <a:srgbClr val="FFFFFF"/>
                </a:solidFill>
                <a:latin typeface="+mj-lt"/>
                <a:ea typeface="微軟正黑體" panose="020B0604030504040204" pitchFamily="34" charset="-120"/>
              </a:rPr>
              <a:t>, receive event notifications, and have the </a:t>
            </a:r>
            <a:r>
              <a:rPr lang="en-US" altLang="zh-TW" sz="1200" b="1" dirty="0">
                <a:solidFill>
                  <a:srgbClr val="FFFFFF"/>
                </a:solidFill>
                <a:latin typeface="+mj-lt"/>
                <a:ea typeface="微軟正黑體" panose="020B0604030504040204" pitchFamily="34" charset="-120"/>
              </a:rPr>
              <a:t>privilege</a:t>
            </a:r>
            <a:r>
              <a:rPr lang="en" altLang="zh-TW" sz="1200" b="1" dirty="0">
                <a:solidFill>
                  <a:srgbClr val="FFFFFF"/>
                </a:solidFill>
                <a:latin typeface="+mj-lt"/>
                <a:ea typeface="微軟正黑體" panose="020B0604030504040204" pitchFamily="34" charset="-120"/>
              </a:rPr>
              <a:t> to control</a:t>
            </a:r>
            <a:r>
              <a:rPr lang="en" sz="1200" b="1" dirty="0">
                <a:solidFill>
                  <a:srgbClr val="FFFFFF"/>
                </a:solidFill>
                <a:latin typeface="+mj-lt"/>
                <a:ea typeface="微軟正黑體" panose="020B0604030504040204" pitchFamily="34" charset="-120"/>
              </a:rPr>
              <a:t> at the headquarters</a:t>
            </a:r>
            <a:r>
              <a:rPr lang="en-US" altLang="zh-TW" sz="1200" b="1" dirty="0">
                <a:solidFill>
                  <a:srgbClr val="FFFFFF"/>
                </a:solidFill>
                <a:latin typeface="+mj-lt"/>
                <a:ea typeface="微軟正黑體" panose="020B0604030504040204" pitchFamily="34" charset="-120"/>
              </a:rPr>
              <a:t>.</a:t>
            </a:r>
            <a:endParaRPr sz="1200" b="1" i="0" u="none" strike="noStrike" cap="none" dirty="0">
              <a:solidFill>
                <a:schemeClr val="lt1"/>
              </a:solidFill>
              <a:latin typeface="+mj-lt"/>
              <a:ea typeface="微軟正黑體" panose="020B0604030504040204" pitchFamily="34" charset="-120"/>
              <a:sym typeface="Arial"/>
            </a:endParaRPr>
          </a:p>
        </p:txBody>
      </p:sp>
      <p:graphicFrame>
        <p:nvGraphicFramePr>
          <p:cNvPr id="186" name="Google Shape;186;p33"/>
          <p:cNvGraphicFramePr/>
          <p:nvPr>
            <p:extLst>
              <p:ext uri="{D42A27DB-BD31-4B8C-83A1-F6EECF244321}">
                <p14:modId xmlns:p14="http://schemas.microsoft.com/office/powerpoint/2010/main" val="3899209794"/>
              </p:ext>
            </p:extLst>
          </p:nvPr>
        </p:nvGraphicFramePr>
        <p:xfrm>
          <a:off x="148504" y="1605673"/>
          <a:ext cx="5706794" cy="3169054"/>
        </p:xfrm>
        <a:graphic>
          <a:graphicData uri="http://schemas.openxmlformats.org/drawingml/2006/table">
            <a:tbl>
              <a:tblPr>
                <a:noFill/>
              </a:tblPr>
              <a:tblGrid>
                <a:gridCol w="1410212">
                  <a:extLst>
                    <a:ext uri="{9D8B030D-6E8A-4147-A177-3AD203B41FA5}">
                      <a16:colId xmlns:a16="http://schemas.microsoft.com/office/drawing/2014/main" val="20000"/>
                    </a:ext>
                  </a:extLst>
                </a:gridCol>
                <a:gridCol w="4296582">
                  <a:extLst>
                    <a:ext uri="{9D8B030D-6E8A-4147-A177-3AD203B41FA5}">
                      <a16:colId xmlns:a16="http://schemas.microsoft.com/office/drawing/2014/main" val="20001"/>
                    </a:ext>
                  </a:extLst>
                </a:gridCol>
              </a:tblGrid>
              <a:tr h="359297">
                <a:tc>
                  <a:txBody>
                    <a:bodyPr/>
                    <a:lstStyle/>
                    <a:p>
                      <a:pPr marL="0" marR="0" lvl="0" indent="0" algn="l" rtl="0">
                        <a:lnSpc>
                          <a:spcPct val="100000"/>
                        </a:lnSpc>
                        <a:spcBef>
                          <a:spcPts val="0"/>
                        </a:spcBef>
                        <a:spcAft>
                          <a:spcPts val="0"/>
                        </a:spcAft>
                        <a:buClr>
                          <a:srgbClr val="000000"/>
                        </a:buClr>
                        <a:buSzPts val="1300"/>
                        <a:buFont typeface="Arial"/>
                        <a:buNone/>
                      </a:pPr>
                      <a:endParaRPr sz="1300" b="1" u="none" strike="noStrike" cap="none">
                        <a:latin typeface="+mj-lt"/>
                        <a:ea typeface="微軟正黑體" panose="020B0604030504040204" pitchFamily="34" charset="-120"/>
                        <a:cs typeface="Arial"/>
                        <a:sym typeface="Arial"/>
                      </a:endParaRPr>
                    </a:p>
                  </a:txBody>
                  <a:tcPr marL="91425" marR="91425" marT="91425" marB="91425" anchor="ctr">
                    <a:lnL w="12700" cap="flat" cmpd="sng">
                      <a:solidFill>
                        <a:srgbClr val="D1D1D1">
                          <a:alpha val="54120"/>
                        </a:srgbClr>
                      </a:solidFill>
                      <a:prstDash val="solid"/>
                      <a:round/>
                      <a:headEnd type="none" w="sm" len="sm"/>
                      <a:tailEnd type="none" w="sm" len="sm"/>
                    </a:lnL>
                    <a:lnR w="12700" cap="flat" cmpd="sng">
                      <a:solidFill>
                        <a:srgbClr val="D1D1D1">
                          <a:alpha val="54120"/>
                        </a:srgbClr>
                      </a:solidFill>
                      <a:prstDash val="solid"/>
                      <a:round/>
                      <a:headEnd type="none" w="sm" len="sm"/>
                      <a:tailEnd type="none" w="sm" len="sm"/>
                    </a:lnR>
                    <a:lnT w="12700" cap="flat" cmpd="sng">
                      <a:solidFill>
                        <a:srgbClr val="D1D1D1">
                          <a:alpha val="54120"/>
                        </a:srgbClr>
                      </a:solidFill>
                      <a:prstDash val="solid"/>
                      <a:round/>
                      <a:headEnd type="none" w="sm" len="sm"/>
                      <a:tailEnd type="none" w="sm" len="sm"/>
                    </a:lnT>
                    <a:lnB w="12700" cap="flat" cmpd="sng">
                      <a:solidFill>
                        <a:srgbClr val="D1D1D1">
                          <a:alpha val="54120"/>
                        </a:srgbClr>
                      </a:solidFill>
                      <a:prstDash val="solid"/>
                      <a:round/>
                      <a:headEnd type="none" w="sm" len="sm"/>
                      <a:tailEnd type="none" w="sm" len="sm"/>
                    </a:lnB>
                    <a:solidFill>
                      <a:srgbClr val="0F243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altLang="zh-TW" sz="1400" b="1" u="none" strike="noStrike" cap="none" dirty="0">
                          <a:solidFill>
                            <a:srgbClr val="FFFFFF"/>
                          </a:solidFill>
                          <a:latin typeface="+mj-lt"/>
                          <a:ea typeface="微軟正黑體" panose="020B0604030504040204" pitchFamily="34" charset="-120"/>
                          <a:cs typeface="Arial"/>
                          <a:sym typeface="Arial"/>
                        </a:rPr>
                        <a:t>Description</a:t>
                      </a:r>
                      <a:endParaRPr b="1" dirty="0">
                        <a:latin typeface="+mj-lt"/>
                        <a:ea typeface="微軟正黑體" panose="020B0604030504040204" pitchFamily="34" charset="-120"/>
                      </a:endParaRPr>
                    </a:p>
                  </a:txBody>
                  <a:tcPr marL="91425" marR="91425" marT="91425" marB="91425" anchor="ctr">
                    <a:lnL w="12700" cap="flat" cmpd="sng">
                      <a:solidFill>
                        <a:srgbClr val="D1D1D1">
                          <a:alpha val="54120"/>
                        </a:srgbClr>
                      </a:solidFill>
                      <a:prstDash val="solid"/>
                      <a:round/>
                      <a:headEnd type="none" w="sm" len="sm"/>
                      <a:tailEnd type="none" w="sm" len="sm"/>
                    </a:lnL>
                    <a:lnR w="12700" cap="flat" cmpd="sng">
                      <a:solidFill>
                        <a:srgbClr val="D1D1D1">
                          <a:alpha val="54120"/>
                        </a:srgbClr>
                      </a:solidFill>
                      <a:prstDash val="solid"/>
                      <a:round/>
                      <a:headEnd type="none" w="sm" len="sm"/>
                      <a:tailEnd type="none" w="sm" len="sm"/>
                    </a:lnR>
                    <a:lnT w="12700" cap="flat" cmpd="sng">
                      <a:solidFill>
                        <a:srgbClr val="D1D1D1">
                          <a:alpha val="54120"/>
                        </a:srgbClr>
                      </a:solidFill>
                      <a:prstDash val="solid"/>
                      <a:round/>
                      <a:headEnd type="none" w="sm" len="sm"/>
                      <a:tailEnd type="none" w="sm" len="sm"/>
                    </a:lnT>
                    <a:lnB w="12700" cap="flat" cmpd="sng">
                      <a:solidFill>
                        <a:srgbClr val="D1D1D1">
                          <a:alpha val="54120"/>
                        </a:srgbClr>
                      </a:solidFill>
                      <a:prstDash val="solid"/>
                      <a:round/>
                      <a:headEnd type="none" w="sm" len="sm"/>
                      <a:tailEnd type="none" w="sm" len="sm"/>
                    </a:lnB>
                    <a:solidFill>
                      <a:srgbClr val="0F243E"/>
                    </a:solidFill>
                  </a:tcPr>
                </a:tc>
                <a:extLst>
                  <a:ext uri="{0D108BD9-81ED-4DB2-BD59-A6C34878D82A}">
                    <a16:rowId xmlns:a16="http://schemas.microsoft.com/office/drawing/2014/main" val="10000"/>
                  </a:ext>
                </a:extLst>
              </a:tr>
              <a:tr h="396709">
                <a:tc>
                  <a:txBody>
                    <a:bodyPr/>
                    <a:lstStyle/>
                    <a:p>
                      <a:pPr marL="0" marR="0" lvl="0" indent="0" algn="l" rtl="0">
                        <a:lnSpc>
                          <a:spcPct val="100000"/>
                        </a:lnSpc>
                        <a:spcBef>
                          <a:spcPts val="0"/>
                        </a:spcBef>
                        <a:spcAft>
                          <a:spcPts val="0"/>
                        </a:spcAft>
                        <a:buNone/>
                      </a:pPr>
                      <a:r>
                        <a:rPr lang="en-US" altLang="zh-TW" sz="1500" b="1" dirty="0">
                          <a:solidFill>
                            <a:srgbClr val="FFFFFF"/>
                          </a:solidFill>
                          <a:latin typeface="+mj-lt"/>
                          <a:ea typeface="微軟正黑體" panose="020B0604030504040204" pitchFamily="34" charset="-120"/>
                        </a:rPr>
                        <a:t>HQ</a:t>
                      </a:r>
                      <a:endParaRPr sz="1500" b="1" dirty="0">
                        <a:solidFill>
                          <a:srgbClr val="FFFFFF"/>
                        </a:solidFill>
                        <a:latin typeface="+mj-lt"/>
                        <a:ea typeface="微軟正黑體" panose="020B0604030504040204" pitchFamily="34" charset="-120"/>
                      </a:endParaRPr>
                    </a:p>
                  </a:txBody>
                  <a:tcPr marL="91425" marR="91425" marT="91425" marB="91425" anchor="ctr">
                    <a:lnL w="12700" cap="flat" cmpd="sng">
                      <a:solidFill>
                        <a:srgbClr val="D1D1D1">
                          <a:alpha val="54120"/>
                        </a:srgbClr>
                      </a:solidFill>
                      <a:prstDash val="solid"/>
                      <a:round/>
                      <a:headEnd type="none" w="sm" len="sm"/>
                      <a:tailEnd type="none" w="sm" len="sm"/>
                    </a:lnL>
                    <a:lnR w="12700" cap="flat" cmpd="sng">
                      <a:solidFill>
                        <a:srgbClr val="D1D1D1">
                          <a:alpha val="54120"/>
                        </a:srgbClr>
                      </a:solidFill>
                      <a:prstDash val="solid"/>
                      <a:round/>
                      <a:headEnd type="none" w="sm" len="sm"/>
                      <a:tailEnd type="none" w="sm" len="sm"/>
                    </a:lnR>
                    <a:lnT w="12700" cap="flat" cmpd="sng">
                      <a:solidFill>
                        <a:srgbClr val="D1D1D1">
                          <a:alpha val="54120"/>
                        </a:srgbClr>
                      </a:solidFill>
                      <a:prstDash val="solid"/>
                      <a:round/>
                      <a:headEnd type="none" w="sm" len="sm"/>
                      <a:tailEnd type="none" w="sm" len="sm"/>
                    </a:lnT>
                    <a:lnB w="12700" cap="flat" cmpd="sng">
                      <a:solidFill>
                        <a:srgbClr val="D1D1D1">
                          <a:alpha val="54120"/>
                        </a:srgbClr>
                      </a:solidFill>
                      <a:prstDash val="solid"/>
                      <a:round/>
                      <a:headEnd type="none" w="sm" len="sm"/>
                      <a:tailEnd type="none" w="sm" len="sm"/>
                    </a:lnB>
                    <a:solidFill>
                      <a:srgbClr val="366092"/>
                    </a:solidFill>
                  </a:tcPr>
                </a:tc>
                <a:tc>
                  <a:txBody>
                    <a:bodyPr/>
                    <a:lstStyle/>
                    <a:p>
                      <a:pPr marL="0" lvl="0" indent="0" rtl="0">
                        <a:lnSpc>
                          <a:spcPct val="115000"/>
                        </a:lnSpc>
                        <a:spcBef>
                          <a:spcPts val="0"/>
                        </a:spcBef>
                        <a:spcAft>
                          <a:spcPts val="0"/>
                        </a:spcAft>
                        <a:buClr>
                          <a:schemeClr val="dk1"/>
                        </a:buClr>
                        <a:buSzPts val="1100"/>
                        <a:buFont typeface="Arial"/>
                        <a:buNone/>
                      </a:pPr>
                      <a:r>
                        <a:rPr lang="en" sz="900" b="1" dirty="0">
                          <a:solidFill>
                            <a:srgbClr val="FFFFFF"/>
                          </a:solidFill>
                          <a:latin typeface="+mj-lt"/>
                          <a:ea typeface="微軟正黑體" panose="020B0604030504040204" pitchFamily="34" charset="-120"/>
                        </a:rPr>
                        <a:t>Monitor the </a:t>
                      </a:r>
                      <a:r>
                        <a:rPr lang="en-US" altLang="zh-TW" sz="900" b="1" dirty="0">
                          <a:solidFill>
                            <a:srgbClr val="FFFFFF"/>
                          </a:solidFill>
                          <a:latin typeface="+mj-lt"/>
                          <a:ea typeface="微軟正黑體" panose="020B0604030504040204" pitchFamily="34" charset="-120"/>
                        </a:rPr>
                        <a:t>live</a:t>
                      </a:r>
                      <a:r>
                        <a:rPr lang="zh-TW" altLang="en-US" sz="900" b="1" dirty="0">
                          <a:solidFill>
                            <a:srgbClr val="FFFFFF"/>
                          </a:solidFill>
                          <a:latin typeface="+mj-lt"/>
                          <a:ea typeface="微軟正黑體" panose="020B0604030504040204" pitchFamily="34" charset="-120"/>
                        </a:rPr>
                        <a:t> </a:t>
                      </a:r>
                      <a:r>
                        <a:rPr lang="en-US" altLang="zh-TW" sz="900" b="1" dirty="0">
                          <a:solidFill>
                            <a:srgbClr val="FFFFFF"/>
                          </a:solidFill>
                          <a:latin typeface="+mj-lt"/>
                          <a:ea typeface="微軟正黑體" panose="020B0604030504040204" pitchFamily="34" charset="-120"/>
                        </a:rPr>
                        <a:t>feed and</a:t>
                      </a:r>
                      <a:r>
                        <a:rPr lang="zh-TW" altLang="en-US" sz="900" b="1" baseline="0" dirty="0">
                          <a:solidFill>
                            <a:srgbClr val="FFFFFF"/>
                          </a:solidFill>
                          <a:latin typeface="+mj-lt"/>
                          <a:ea typeface="微軟正黑體" panose="020B0604030504040204" pitchFamily="34" charset="-120"/>
                        </a:rPr>
                        <a:t> </a:t>
                      </a:r>
                      <a:r>
                        <a:rPr lang="en-US" altLang="zh-TW" sz="900" b="1" baseline="0" dirty="0">
                          <a:solidFill>
                            <a:srgbClr val="FFFFFF"/>
                          </a:solidFill>
                          <a:latin typeface="+mj-lt"/>
                          <a:ea typeface="微軟正黑體" panose="020B0604030504040204" pitchFamily="34" charset="-120"/>
                        </a:rPr>
                        <a:t>video </a:t>
                      </a:r>
                      <a:r>
                        <a:rPr lang="en" sz="900" b="1" dirty="0">
                          <a:solidFill>
                            <a:srgbClr val="FFFFFF"/>
                          </a:solidFill>
                          <a:latin typeface="+mj-lt"/>
                          <a:ea typeface="微軟正黑體" panose="020B0604030504040204" pitchFamily="34" charset="-120"/>
                        </a:rPr>
                        <a:t>playback of the cameras in each retail store</a:t>
                      </a:r>
                      <a:r>
                        <a:rPr lang="en-US" sz="900" b="1" dirty="0">
                          <a:solidFill>
                            <a:srgbClr val="FFFFFF"/>
                          </a:solidFill>
                          <a:latin typeface="+mj-lt"/>
                          <a:ea typeface="微軟正黑體" panose="020B0604030504040204" pitchFamily="34" charset="-120"/>
                        </a:rPr>
                        <a:t>,</a:t>
                      </a:r>
                      <a:r>
                        <a:rPr lang="en" sz="900" b="1" dirty="0">
                          <a:solidFill>
                            <a:srgbClr val="FFFFFF"/>
                          </a:solidFill>
                          <a:latin typeface="+mj-lt"/>
                          <a:ea typeface="微軟正黑體" panose="020B0604030504040204" pitchFamily="34" charset="-120"/>
                        </a:rPr>
                        <a:t> and freely configure the camera across the server to </a:t>
                      </a:r>
                      <a:r>
                        <a:rPr lang="en-US" altLang="zh-TW" sz="900" b="1" dirty="0">
                          <a:solidFill>
                            <a:srgbClr val="FFFFFF"/>
                          </a:solidFill>
                          <a:latin typeface="+mj-lt"/>
                          <a:ea typeface="微軟正黑體" panose="020B0604030504040204" pitchFamily="34" charset="-120"/>
                        </a:rPr>
                        <a:t>make</a:t>
                      </a:r>
                      <a:r>
                        <a:rPr lang="zh-TW" altLang="en-US" sz="900" b="1" dirty="0">
                          <a:solidFill>
                            <a:srgbClr val="FFFFFF"/>
                          </a:solidFill>
                          <a:latin typeface="+mj-lt"/>
                          <a:ea typeface="微軟正黑體" panose="020B0604030504040204" pitchFamily="34" charset="-120"/>
                        </a:rPr>
                        <a:t> </a:t>
                      </a:r>
                      <a:r>
                        <a:rPr lang="en-US" altLang="zh-TW" sz="900" b="1" dirty="0">
                          <a:solidFill>
                            <a:srgbClr val="FFFFFF"/>
                          </a:solidFill>
                          <a:latin typeface="+mj-lt"/>
                          <a:ea typeface="微軟正黑體" panose="020B0604030504040204" pitchFamily="34" charset="-120"/>
                        </a:rPr>
                        <a:t>sure</a:t>
                      </a:r>
                      <a:r>
                        <a:rPr lang="zh-TW" altLang="en-US" sz="900" b="1" dirty="0">
                          <a:solidFill>
                            <a:srgbClr val="FFFFFF"/>
                          </a:solidFill>
                          <a:latin typeface="+mj-lt"/>
                          <a:ea typeface="微軟正黑體" panose="020B0604030504040204" pitchFamily="34" charset="-120"/>
                        </a:rPr>
                        <a:t> </a:t>
                      </a:r>
                      <a:r>
                        <a:rPr lang="en" sz="900" b="1" dirty="0">
                          <a:solidFill>
                            <a:srgbClr val="FFFFFF"/>
                          </a:solidFill>
                          <a:latin typeface="+mj-lt"/>
                          <a:ea typeface="微軟正黑體" panose="020B0604030504040204" pitchFamily="34" charset="-120"/>
                        </a:rPr>
                        <a:t>the flexibility of monitoring. </a:t>
                      </a:r>
                      <a:br>
                        <a:rPr lang="en-US" sz="900" b="1" dirty="0">
                          <a:solidFill>
                            <a:srgbClr val="FFFFFF"/>
                          </a:solidFill>
                          <a:latin typeface="+mj-lt"/>
                          <a:ea typeface="微軟正黑體" panose="020B0604030504040204" pitchFamily="34" charset="-120"/>
                        </a:rPr>
                      </a:br>
                      <a:r>
                        <a:rPr lang="en" sz="900" b="1" dirty="0">
                          <a:solidFill>
                            <a:srgbClr val="FFFFFF"/>
                          </a:solidFill>
                          <a:latin typeface="+mj-lt"/>
                          <a:ea typeface="微軟正黑體" panose="020B0604030504040204" pitchFamily="34" charset="-120"/>
                        </a:rPr>
                        <a:t>Sometimes focus on the entrance of each store to understand the flow of </a:t>
                      </a:r>
                      <a:r>
                        <a:rPr lang="en-US" altLang="zh-TW" sz="900" b="1" dirty="0">
                          <a:solidFill>
                            <a:srgbClr val="FFFFFF"/>
                          </a:solidFill>
                          <a:latin typeface="+mj-lt"/>
                          <a:ea typeface="微軟正黑體" panose="020B0604030504040204" pitchFamily="34" charset="-120"/>
                        </a:rPr>
                        <a:t>customer</a:t>
                      </a:r>
                      <a:r>
                        <a:rPr lang="en" sz="900" b="1" dirty="0">
                          <a:solidFill>
                            <a:srgbClr val="FFFFFF"/>
                          </a:solidFill>
                          <a:latin typeface="+mj-lt"/>
                          <a:ea typeface="微軟正黑體" panose="020B0604030504040204" pitchFamily="34" charset="-120"/>
                        </a:rPr>
                        <a:t>, sometimes focusing on the checkout counter to</a:t>
                      </a:r>
                      <a:r>
                        <a:rPr lang="zh-TW" altLang="en-US" sz="900" b="1" dirty="0">
                          <a:solidFill>
                            <a:srgbClr val="FFFFFF"/>
                          </a:solidFill>
                          <a:latin typeface="+mj-lt"/>
                          <a:ea typeface="微軟正黑體" panose="020B0604030504040204" pitchFamily="34" charset="-120"/>
                        </a:rPr>
                        <a:t> </a:t>
                      </a:r>
                      <a:r>
                        <a:rPr lang="en-US" altLang="zh-TW" sz="900" b="1" dirty="0">
                          <a:solidFill>
                            <a:srgbClr val="FFFFFF"/>
                          </a:solidFill>
                          <a:latin typeface="+mj-lt"/>
                          <a:ea typeface="微軟正黑體" panose="020B0604030504040204" pitchFamily="34" charset="-120"/>
                        </a:rPr>
                        <a:t>make</a:t>
                      </a:r>
                      <a:r>
                        <a:rPr lang="zh-TW" altLang="en-US" sz="900" b="1" dirty="0">
                          <a:solidFill>
                            <a:srgbClr val="FFFFFF"/>
                          </a:solidFill>
                          <a:latin typeface="+mj-lt"/>
                          <a:ea typeface="微軟正黑體" panose="020B0604030504040204" pitchFamily="34" charset="-120"/>
                        </a:rPr>
                        <a:t> </a:t>
                      </a:r>
                      <a:r>
                        <a:rPr lang="en-US" altLang="zh-TW" sz="900" b="1" dirty="0">
                          <a:solidFill>
                            <a:srgbClr val="FFFFFF"/>
                          </a:solidFill>
                          <a:latin typeface="+mj-lt"/>
                          <a:ea typeface="微軟正黑體" panose="020B0604030504040204" pitchFamily="34" charset="-120"/>
                        </a:rPr>
                        <a:t>sure</a:t>
                      </a:r>
                      <a:r>
                        <a:rPr lang="zh-TW" altLang="en-US" sz="900" b="1" dirty="0">
                          <a:solidFill>
                            <a:srgbClr val="FFFFFF"/>
                          </a:solidFill>
                          <a:latin typeface="+mj-lt"/>
                          <a:ea typeface="微軟正黑體" panose="020B0604030504040204" pitchFamily="34" charset="-120"/>
                        </a:rPr>
                        <a:t> </a:t>
                      </a:r>
                      <a:r>
                        <a:rPr lang="en-US" altLang="zh-TW" sz="900" b="1" dirty="0">
                          <a:solidFill>
                            <a:srgbClr val="FFFFFF"/>
                          </a:solidFill>
                          <a:latin typeface="+mj-lt"/>
                          <a:ea typeface="微軟正黑體" panose="020B0604030504040204" pitchFamily="34" charset="-120"/>
                        </a:rPr>
                        <a:t>the</a:t>
                      </a:r>
                      <a:r>
                        <a:rPr lang="zh-TW" altLang="en-US" sz="900" b="1" dirty="0">
                          <a:solidFill>
                            <a:srgbClr val="FFFFFF"/>
                          </a:solidFill>
                          <a:latin typeface="+mj-lt"/>
                          <a:ea typeface="微軟正黑體" panose="020B0604030504040204" pitchFamily="34" charset="-120"/>
                        </a:rPr>
                        <a:t> </a:t>
                      </a:r>
                      <a:r>
                        <a:rPr lang="en-US" altLang="zh-TW" sz="900" b="1" dirty="0">
                          <a:solidFill>
                            <a:srgbClr val="FFFFFF"/>
                          </a:solidFill>
                          <a:latin typeface="+mj-lt"/>
                          <a:ea typeface="微軟正黑體" panose="020B0604030504040204" pitchFamily="34" charset="-120"/>
                        </a:rPr>
                        <a:t>checkout</a:t>
                      </a:r>
                      <a:r>
                        <a:rPr lang="zh-TW" altLang="en-US" sz="900" b="1" baseline="0" dirty="0">
                          <a:solidFill>
                            <a:srgbClr val="FFFFFF"/>
                          </a:solidFill>
                          <a:latin typeface="+mj-lt"/>
                          <a:ea typeface="微軟正黑體" panose="020B0604030504040204" pitchFamily="34" charset="-120"/>
                        </a:rPr>
                        <a:t> </a:t>
                      </a:r>
                      <a:r>
                        <a:rPr lang="en-US" altLang="zh-TW" sz="900" b="1" baseline="0" dirty="0">
                          <a:solidFill>
                            <a:srgbClr val="FFFFFF"/>
                          </a:solidFill>
                          <a:latin typeface="+mj-lt"/>
                          <a:ea typeface="微軟正黑體" panose="020B0604030504040204" pitchFamily="34" charset="-120"/>
                        </a:rPr>
                        <a:t>speed</a:t>
                      </a:r>
                      <a:r>
                        <a:rPr lang="en" sz="900" b="1" dirty="0">
                          <a:solidFill>
                            <a:srgbClr val="FFFFFF"/>
                          </a:solidFill>
                          <a:latin typeface="+mj-lt"/>
                          <a:ea typeface="微軟正黑體" panose="020B0604030504040204" pitchFamily="34" charset="-120"/>
                        </a:rPr>
                        <a:t>. </a:t>
                      </a:r>
                      <a:br>
                        <a:rPr lang="en-US" sz="900" b="1" dirty="0">
                          <a:solidFill>
                            <a:srgbClr val="FFFFFF"/>
                          </a:solidFill>
                          <a:latin typeface="+mj-lt"/>
                          <a:ea typeface="微軟正黑體" panose="020B0604030504040204" pitchFamily="34" charset="-120"/>
                        </a:rPr>
                      </a:br>
                      <a:r>
                        <a:rPr lang="en" sz="900" b="1" dirty="0">
                          <a:solidFill>
                            <a:srgbClr val="FFFFFF"/>
                          </a:solidFill>
                          <a:latin typeface="+mj-lt"/>
                          <a:ea typeface="微軟正黑體" panose="020B0604030504040204" pitchFamily="34" charset="-120"/>
                        </a:rPr>
                        <a:t>At the same time, event notification</a:t>
                      </a:r>
                      <a:r>
                        <a:rPr lang="en-US" sz="900" b="1" dirty="0">
                          <a:solidFill>
                            <a:srgbClr val="FFFFFF"/>
                          </a:solidFill>
                          <a:latin typeface="+mj-lt"/>
                          <a:ea typeface="微軟正黑體" panose="020B0604030504040204" pitchFamily="34" charset="-120"/>
                        </a:rPr>
                        <a:t>s</a:t>
                      </a:r>
                      <a:r>
                        <a:rPr lang="en" sz="900" b="1" dirty="0">
                          <a:solidFill>
                            <a:srgbClr val="FFFFFF"/>
                          </a:solidFill>
                          <a:latin typeface="+mj-lt"/>
                          <a:ea typeface="微軟正黑體" panose="020B0604030504040204" pitchFamily="34" charset="-120"/>
                        </a:rPr>
                        <a:t> </a:t>
                      </a:r>
                      <a:r>
                        <a:rPr lang="en-US" altLang="zh-TW" sz="900" b="1" dirty="0">
                          <a:solidFill>
                            <a:srgbClr val="FFFFFF"/>
                          </a:solidFill>
                          <a:latin typeface="+mj-lt"/>
                          <a:ea typeface="微軟正黑體" panose="020B0604030504040204" pitchFamily="34" charset="-120"/>
                        </a:rPr>
                        <a:t>help</a:t>
                      </a:r>
                      <a:r>
                        <a:rPr lang="en" sz="900" b="1" dirty="0">
                          <a:solidFill>
                            <a:srgbClr val="FFFFFF"/>
                          </a:solidFill>
                          <a:latin typeface="+mj-lt"/>
                          <a:ea typeface="微軟正黑體" panose="020B0604030504040204" pitchFamily="34" charset="-120"/>
                        </a:rPr>
                        <a:t> understand the status of each retail point, </a:t>
                      </a:r>
                      <a:r>
                        <a:rPr lang="en-US" altLang="zh-TW" sz="900" b="1" dirty="0">
                          <a:solidFill>
                            <a:srgbClr val="FFFFFF"/>
                          </a:solidFill>
                          <a:latin typeface="+mj-lt"/>
                          <a:ea typeface="微軟正黑體" panose="020B0604030504040204" pitchFamily="34" charset="-120"/>
                        </a:rPr>
                        <a:t>for</a:t>
                      </a:r>
                      <a:r>
                        <a:rPr lang="zh-TW" altLang="en-US" sz="900" b="1" dirty="0">
                          <a:solidFill>
                            <a:srgbClr val="FFFFFF"/>
                          </a:solidFill>
                          <a:latin typeface="+mj-lt"/>
                          <a:ea typeface="微軟正黑體" panose="020B0604030504040204" pitchFamily="34" charset="-120"/>
                        </a:rPr>
                        <a:t> </a:t>
                      </a:r>
                      <a:r>
                        <a:rPr lang="en" sz="900" b="1" dirty="0">
                          <a:solidFill>
                            <a:srgbClr val="FFFFFF"/>
                          </a:solidFill>
                          <a:latin typeface="+mj-lt"/>
                          <a:ea typeface="微軟正黑體" panose="020B0604030504040204" pitchFamily="34" charset="-120"/>
                        </a:rPr>
                        <a:t>adjust</a:t>
                      </a:r>
                      <a:r>
                        <a:rPr lang="en-US" altLang="zh-TW" sz="900" b="1" dirty="0" err="1">
                          <a:solidFill>
                            <a:srgbClr val="FFFFFF"/>
                          </a:solidFill>
                          <a:latin typeface="+mj-lt"/>
                          <a:ea typeface="微軟正黑體" panose="020B0604030504040204" pitchFamily="34" charset="-120"/>
                        </a:rPr>
                        <a:t>ing</a:t>
                      </a:r>
                      <a:r>
                        <a:rPr lang="en" sz="900" b="1" dirty="0">
                          <a:solidFill>
                            <a:srgbClr val="FFFFFF"/>
                          </a:solidFill>
                          <a:latin typeface="+mj-lt"/>
                          <a:ea typeface="微軟正黑體" panose="020B0604030504040204" pitchFamily="34" charset="-120"/>
                        </a:rPr>
                        <a:t> the company policy in a timely manner.</a:t>
                      </a:r>
                      <a:endParaRPr sz="900" b="1" u="none" strike="noStrike" cap="none" dirty="0">
                        <a:solidFill>
                          <a:srgbClr val="FFFFFF"/>
                        </a:solidFill>
                        <a:latin typeface="+mj-lt"/>
                        <a:ea typeface="微軟正黑體" panose="020B0604030504040204" pitchFamily="34" charset="-120"/>
                        <a:cs typeface="Arial"/>
                        <a:sym typeface="Arial"/>
                      </a:endParaRPr>
                    </a:p>
                  </a:txBody>
                  <a:tcPr marL="91425" marR="91425" marT="91425" marB="91425" anchor="ctr">
                    <a:lnL w="12700" cap="flat" cmpd="sng">
                      <a:solidFill>
                        <a:srgbClr val="D1D1D1">
                          <a:alpha val="54120"/>
                        </a:srgbClr>
                      </a:solidFill>
                      <a:prstDash val="solid"/>
                      <a:round/>
                      <a:headEnd type="none" w="sm" len="sm"/>
                      <a:tailEnd type="none" w="sm" len="sm"/>
                    </a:lnL>
                    <a:lnR w="12700" cap="flat" cmpd="sng">
                      <a:solidFill>
                        <a:srgbClr val="D1D1D1">
                          <a:alpha val="54120"/>
                        </a:srgbClr>
                      </a:solidFill>
                      <a:prstDash val="solid"/>
                      <a:round/>
                      <a:headEnd type="none" w="sm" len="sm"/>
                      <a:tailEnd type="none" w="sm" len="sm"/>
                    </a:lnR>
                    <a:lnT w="12700" cap="flat" cmpd="sng">
                      <a:solidFill>
                        <a:srgbClr val="D1D1D1">
                          <a:alpha val="54120"/>
                        </a:srgbClr>
                      </a:solidFill>
                      <a:prstDash val="solid"/>
                      <a:round/>
                      <a:headEnd type="none" w="sm" len="sm"/>
                      <a:tailEnd type="none" w="sm" len="sm"/>
                    </a:lnT>
                    <a:lnB w="12700" cap="flat" cmpd="sng">
                      <a:solidFill>
                        <a:srgbClr val="D1D1D1">
                          <a:alpha val="54120"/>
                        </a:srgbClr>
                      </a:solidFill>
                      <a:prstDash val="solid"/>
                      <a:round/>
                      <a:headEnd type="none" w="sm" len="sm"/>
                      <a:tailEnd type="none" w="sm" len="sm"/>
                    </a:lnB>
                    <a:solidFill>
                      <a:srgbClr val="366092"/>
                    </a:solidFill>
                  </a:tcPr>
                </a:tc>
                <a:extLst>
                  <a:ext uri="{0D108BD9-81ED-4DB2-BD59-A6C34878D82A}">
                    <a16:rowId xmlns:a16="http://schemas.microsoft.com/office/drawing/2014/main" val="10001"/>
                  </a:ext>
                </a:extLst>
              </a:tr>
              <a:tr h="498144">
                <a:tc>
                  <a:txBody>
                    <a:bodyPr/>
                    <a:lstStyle/>
                    <a:p>
                      <a:pPr marL="0" marR="0" lvl="0" indent="0" algn="l" rtl="0">
                        <a:lnSpc>
                          <a:spcPct val="100000"/>
                        </a:lnSpc>
                        <a:spcBef>
                          <a:spcPts val="0"/>
                        </a:spcBef>
                        <a:spcAft>
                          <a:spcPts val="0"/>
                        </a:spcAft>
                        <a:buClr>
                          <a:srgbClr val="000000"/>
                        </a:buClr>
                        <a:buSzPts val="1600"/>
                        <a:buFont typeface="Arial"/>
                        <a:buNone/>
                      </a:pPr>
                      <a:r>
                        <a:rPr lang="en-US" altLang="zh-TW" sz="1500" b="1" dirty="0">
                          <a:solidFill>
                            <a:srgbClr val="FFFFFF"/>
                          </a:solidFill>
                          <a:latin typeface="+mj-lt"/>
                          <a:ea typeface="微軟正黑體" panose="020B0604030504040204" pitchFamily="34" charset="-120"/>
                        </a:rPr>
                        <a:t>Branch</a:t>
                      </a:r>
                      <a:endParaRPr sz="1500" b="1" u="none" strike="noStrike" cap="none" dirty="0">
                        <a:latin typeface="+mj-lt"/>
                        <a:ea typeface="微軟正黑體" panose="020B0604030504040204" pitchFamily="34" charset="-120"/>
                        <a:cs typeface="Arial"/>
                        <a:sym typeface="Arial"/>
                      </a:endParaRPr>
                    </a:p>
                  </a:txBody>
                  <a:tcPr marL="91425" marR="91425" marT="91425" marB="91425" anchor="ctr">
                    <a:lnL w="12700" cap="flat" cmpd="sng">
                      <a:solidFill>
                        <a:srgbClr val="D1D1D1">
                          <a:alpha val="54120"/>
                        </a:srgbClr>
                      </a:solidFill>
                      <a:prstDash val="solid"/>
                      <a:round/>
                      <a:headEnd type="none" w="sm" len="sm"/>
                      <a:tailEnd type="none" w="sm" len="sm"/>
                    </a:lnL>
                    <a:lnR w="12700" cap="flat" cmpd="sng">
                      <a:solidFill>
                        <a:srgbClr val="D1D1D1">
                          <a:alpha val="54120"/>
                        </a:srgbClr>
                      </a:solidFill>
                      <a:prstDash val="solid"/>
                      <a:round/>
                      <a:headEnd type="none" w="sm" len="sm"/>
                      <a:tailEnd type="none" w="sm" len="sm"/>
                    </a:lnR>
                    <a:lnT w="12700" cap="flat" cmpd="sng">
                      <a:solidFill>
                        <a:srgbClr val="D1D1D1">
                          <a:alpha val="54120"/>
                        </a:srgbClr>
                      </a:solidFill>
                      <a:prstDash val="solid"/>
                      <a:round/>
                      <a:headEnd type="none" w="sm" len="sm"/>
                      <a:tailEnd type="none" w="sm" len="sm"/>
                    </a:lnT>
                    <a:lnB w="12700" cap="flat" cmpd="sng">
                      <a:solidFill>
                        <a:srgbClr val="D1D1D1">
                          <a:alpha val="54120"/>
                        </a:srgbClr>
                      </a:solidFill>
                      <a:prstDash val="solid"/>
                      <a:round/>
                      <a:headEnd type="none" w="sm" len="sm"/>
                      <a:tailEnd type="none" w="sm" len="sm"/>
                    </a:lnB>
                    <a:solidFill>
                      <a:srgbClr val="30527C"/>
                    </a:solidFill>
                  </a:tcPr>
                </a:tc>
                <a:tc>
                  <a:txBody>
                    <a:bodyPr/>
                    <a:lstStyle/>
                    <a:p>
                      <a:pPr marL="0" marR="0" lvl="0" indent="0" algn="l" rtl="0">
                        <a:lnSpc>
                          <a:spcPct val="100000"/>
                        </a:lnSpc>
                        <a:spcBef>
                          <a:spcPts val="0"/>
                        </a:spcBef>
                        <a:spcAft>
                          <a:spcPts val="0"/>
                        </a:spcAft>
                        <a:buClr>
                          <a:srgbClr val="000000"/>
                        </a:buClr>
                        <a:buSzPts val="1350"/>
                        <a:buFont typeface="Arial"/>
                        <a:buNone/>
                      </a:pPr>
                      <a:r>
                        <a:rPr lang="en" sz="900" b="1" dirty="0">
                          <a:solidFill>
                            <a:srgbClr val="FFFFFF"/>
                          </a:solidFill>
                          <a:latin typeface="+mj-lt"/>
                          <a:ea typeface="微軟正黑體" panose="020B0604030504040204" pitchFamily="34" charset="-120"/>
                        </a:rPr>
                        <a:t>Supports uninterrupted </a:t>
                      </a:r>
                      <a:r>
                        <a:rPr lang="en-US" altLang="zh-TW" sz="900" b="1" dirty="0">
                          <a:solidFill>
                            <a:srgbClr val="FFFFFF"/>
                          </a:solidFill>
                          <a:latin typeface="+mj-lt"/>
                          <a:ea typeface="微軟正黑體" panose="020B0604030504040204" pitchFamily="34" charset="-120"/>
                        </a:rPr>
                        <a:t>recording</a:t>
                      </a:r>
                      <a:r>
                        <a:rPr lang="zh-TW" altLang="en-US" sz="900" b="1" dirty="0">
                          <a:solidFill>
                            <a:srgbClr val="FFFFFF"/>
                          </a:solidFill>
                          <a:latin typeface="+mj-lt"/>
                          <a:ea typeface="微軟正黑體" panose="020B0604030504040204" pitchFamily="34" charset="-120"/>
                        </a:rPr>
                        <a:t> </a:t>
                      </a:r>
                      <a:r>
                        <a:rPr lang="en-US" altLang="zh-TW" sz="900" b="1" dirty="0">
                          <a:solidFill>
                            <a:srgbClr val="FFFFFF"/>
                          </a:solidFill>
                          <a:latin typeface="+mj-lt"/>
                          <a:ea typeface="微軟正黑體" panose="020B0604030504040204" pitchFamily="34" charset="-120"/>
                        </a:rPr>
                        <a:t>and</a:t>
                      </a:r>
                      <a:r>
                        <a:rPr lang="zh-TW" altLang="en-US" sz="900" b="1" dirty="0">
                          <a:solidFill>
                            <a:srgbClr val="FFFFFF"/>
                          </a:solidFill>
                          <a:latin typeface="+mj-lt"/>
                          <a:ea typeface="微軟正黑體" panose="020B0604030504040204" pitchFamily="34" charset="-120"/>
                        </a:rPr>
                        <a:t> </a:t>
                      </a:r>
                      <a:r>
                        <a:rPr lang="en" sz="900" b="1" dirty="0">
                          <a:solidFill>
                            <a:srgbClr val="FFFFFF"/>
                          </a:solidFill>
                          <a:latin typeface="+mj-lt"/>
                          <a:ea typeface="微軟正黑體" panose="020B0604030504040204" pitchFamily="34" charset="-120"/>
                        </a:rPr>
                        <a:t>monitoring</a:t>
                      </a:r>
                      <a:r>
                        <a:rPr lang="en-US" altLang="zh-TW" sz="900" b="1" dirty="0">
                          <a:solidFill>
                            <a:srgbClr val="FFFFFF"/>
                          </a:solidFill>
                          <a:latin typeface="+mj-lt"/>
                          <a:ea typeface="微軟正黑體" panose="020B0604030504040204" pitchFamily="34" charset="-120"/>
                        </a:rPr>
                        <a:t>.</a:t>
                      </a:r>
                      <a:br>
                        <a:rPr lang="en-US" altLang="zh-TW" sz="900" b="1" dirty="0">
                          <a:solidFill>
                            <a:srgbClr val="FFFFFF"/>
                          </a:solidFill>
                          <a:latin typeface="+mj-lt"/>
                          <a:ea typeface="微軟正黑體" panose="020B0604030504040204" pitchFamily="34" charset="-120"/>
                        </a:rPr>
                      </a:br>
                      <a:r>
                        <a:rPr lang="en-US" altLang="zh-TW" sz="900" b="1" dirty="0">
                          <a:solidFill>
                            <a:srgbClr val="FFFFFF"/>
                          </a:solidFill>
                          <a:latin typeface="+mj-lt"/>
                          <a:ea typeface="微軟正黑體" panose="020B0604030504040204" pitchFamily="34" charset="-120"/>
                        </a:rPr>
                        <a:t>Also,</a:t>
                      </a:r>
                      <a:r>
                        <a:rPr lang="zh-TW" altLang="en-US" sz="900" b="1" baseline="0" dirty="0">
                          <a:solidFill>
                            <a:srgbClr val="FFFFFF"/>
                          </a:solidFill>
                          <a:latin typeface="+mj-lt"/>
                          <a:ea typeface="微軟正黑體" panose="020B0604030504040204" pitchFamily="34" charset="-120"/>
                        </a:rPr>
                        <a:t> </a:t>
                      </a:r>
                      <a:r>
                        <a:rPr lang="en" sz="900" b="1" dirty="0">
                          <a:solidFill>
                            <a:srgbClr val="FFFFFF"/>
                          </a:solidFill>
                          <a:latin typeface="+mj-lt"/>
                          <a:ea typeface="微軟正黑體" panose="020B0604030504040204" pitchFamily="34" charset="-120"/>
                        </a:rPr>
                        <a:t>supports different types of cameras.</a:t>
                      </a:r>
                      <a:endParaRPr sz="900" b="1" dirty="0">
                        <a:latin typeface="+mj-lt"/>
                        <a:ea typeface="微軟正黑體" panose="020B0604030504040204" pitchFamily="34" charset="-120"/>
                      </a:endParaRPr>
                    </a:p>
                  </a:txBody>
                  <a:tcPr marL="91425" marR="91425" marT="91425" marB="91425" anchor="ctr">
                    <a:lnL w="12700" cap="flat" cmpd="sng">
                      <a:solidFill>
                        <a:srgbClr val="D1D1D1">
                          <a:alpha val="54120"/>
                        </a:srgbClr>
                      </a:solidFill>
                      <a:prstDash val="solid"/>
                      <a:round/>
                      <a:headEnd type="none" w="sm" len="sm"/>
                      <a:tailEnd type="none" w="sm" len="sm"/>
                    </a:lnL>
                    <a:lnR w="12700" cap="flat" cmpd="sng">
                      <a:solidFill>
                        <a:srgbClr val="D1D1D1">
                          <a:alpha val="54120"/>
                        </a:srgbClr>
                      </a:solidFill>
                      <a:prstDash val="solid"/>
                      <a:round/>
                      <a:headEnd type="none" w="sm" len="sm"/>
                      <a:tailEnd type="none" w="sm" len="sm"/>
                    </a:lnR>
                    <a:lnT w="12700" cap="flat" cmpd="sng">
                      <a:solidFill>
                        <a:srgbClr val="D1D1D1">
                          <a:alpha val="54120"/>
                        </a:srgbClr>
                      </a:solidFill>
                      <a:prstDash val="solid"/>
                      <a:round/>
                      <a:headEnd type="none" w="sm" len="sm"/>
                      <a:tailEnd type="none" w="sm" len="sm"/>
                    </a:lnT>
                    <a:lnB w="12700" cap="flat" cmpd="sng">
                      <a:solidFill>
                        <a:srgbClr val="D1D1D1">
                          <a:alpha val="54120"/>
                        </a:srgbClr>
                      </a:solidFill>
                      <a:prstDash val="solid"/>
                      <a:round/>
                      <a:headEnd type="none" w="sm" len="sm"/>
                      <a:tailEnd type="none" w="sm" len="sm"/>
                    </a:lnB>
                    <a:solidFill>
                      <a:srgbClr val="30527C"/>
                    </a:solidFill>
                  </a:tcPr>
                </a:tc>
                <a:extLst>
                  <a:ext uri="{0D108BD9-81ED-4DB2-BD59-A6C34878D82A}">
                    <a16:rowId xmlns:a16="http://schemas.microsoft.com/office/drawing/2014/main" val="10002"/>
                  </a:ext>
                </a:extLst>
              </a:tr>
              <a:tr h="829978">
                <a:tc>
                  <a:txBody>
                    <a:bodyPr/>
                    <a:lstStyle/>
                    <a:p>
                      <a:pPr marL="0" marR="0" lvl="0" indent="0" algn="l" rtl="0">
                        <a:lnSpc>
                          <a:spcPct val="100000"/>
                        </a:lnSpc>
                        <a:spcBef>
                          <a:spcPts val="0"/>
                        </a:spcBef>
                        <a:spcAft>
                          <a:spcPts val="0"/>
                        </a:spcAft>
                        <a:buClr>
                          <a:srgbClr val="000000"/>
                        </a:buClr>
                        <a:buSzPts val="1600"/>
                        <a:buFont typeface="Arial"/>
                        <a:buNone/>
                      </a:pPr>
                      <a:r>
                        <a:rPr lang="en-US" altLang="zh-TW" sz="1500" b="1" u="none" strike="noStrike" cap="none" dirty="0">
                          <a:solidFill>
                            <a:srgbClr val="FFFFFF"/>
                          </a:solidFill>
                          <a:latin typeface="+mj-lt"/>
                          <a:ea typeface="微軟正黑體" panose="020B0604030504040204" pitchFamily="34" charset="-120"/>
                          <a:cs typeface="Arial"/>
                          <a:sym typeface="Arial"/>
                        </a:rPr>
                        <a:t>Privilege</a:t>
                      </a:r>
                      <a:r>
                        <a:rPr lang="zh-TW" altLang="en-US" sz="1500" b="1" u="none" strike="noStrike" cap="none" dirty="0">
                          <a:solidFill>
                            <a:srgbClr val="FFFFFF"/>
                          </a:solidFill>
                          <a:latin typeface="+mj-lt"/>
                          <a:ea typeface="微軟正黑體" panose="020B0604030504040204" pitchFamily="34" charset="-120"/>
                          <a:cs typeface="Arial"/>
                          <a:sym typeface="Arial"/>
                        </a:rPr>
                        <a:t> </a:t>
                      </a:r>
                      <a:endParaRPr sz="1500" b="1" u="none" strike="noStrike" cap="none" dirty="0">
                        <a:latin typeface="+mj-lt"/>
                        <a:ea typeface="微軟正黑體" panose="020B0604030504040204" pitchFamily="34" charset="-120"/>
                        <a:cs typeface="Arial"/>
                        <a:sym typeface="Arial"/>
                      </a:endParaRPr>
                    </a:p>
                  </a:txBody>
                  <a:tcPr marL="91425" marR="91425" marT="91425" marB="91425" anchor="ctr">
                    <a:lnL w="12700" cap="flat" cmpd="sng">
                      <a:solidFill>
                        <a:srgbClr val="D1D1D1">
                          <a:alpha val="54120"/>
                        </a:srgbClr>
                      </a:solidFill>
                      <a:prstDash val="solid"/>
                      <a:round/>
                      <a:headEnd type="none" w="sm" len="sm"/>
                      <a:tailEnd type="none" w="sm" len="sm"/>
                    </a:lnL>
                    <a:lnR w="12700" cap="flat" cmpd="sng">
                      <a:solidFill>
                        <a:srgbClr val="D1D1D1">
                          <a:alpha val="54120"/>
                        </a:srgbClr>
                      </a:solidFill>
                      <a:prstDash val="solid"/>
                      <a:round/>
                      <a:headEnd type="none" w="sm" len="sm"/>
                      <a:tailEnd type="none" w="sm" len="sm"/>
                    </a:lnR>
                    <a:lnT w="12700" cap="flat" cmpd="sng">
                      <a:solidFill>
                        <a:srgbClr val="D1D1D1">
                          <a:alpha val="54120"/>
                        </a:srgbClr>
                      </a:solidFill>
                      <a:prstDash val="solid"/>
                      <a:round/>
                      <a:headEnd type="none" w="sm" len="sm"/>
                      <a:tailEnd type="none" w="sm" len="sm"/>
                    </a:lnT>
                    <a:lnB w="12700" cap="flat" cmpd="sng">
                      <a:solidFill>
                        <a:srgbClr val="D1D1D1">
                          <a:alpha val="54120"/>
                        </a:srgbClr>
                      </a:solidFill>
                      <a:prstDash val="solid"/>
                      <a:round/>
                      <a:headEnd type="none" w="sm" len="sm"/>
                      <a:tailEnd type="none" w="sm" len="sm"/>
                    </a:lnB>
                    <a:solidFill>
                      <a:srgbClr val="366092"/>
                    </a:solidFill>
                  </a:tcPr>
                </a:tc>
                <a:tc>
                  <a:txBody>
                    <a:bodyPr/>
                    <a:lstStyle/>
                    <a:p>
                      <a:pPr marL="0" marR="0" lvl="0" indent="0" algn="l" rtl="0">
                        <a:lnSpc>
                          <a:spcPct val="100000"/>
                        </a:lnSpc>
                        <a:spcBef>
                          <a:spcPts val="0"/>
                        </a:spcBef>
                        <a:spcAft>
                          <a:spcPts val="0"/>
                        </a:spcAft>
                        <a:buClr>
                          <a:srgbClr val="000000"/>
                        </a:buClr>
                        <a:buSzPts val="1350"/>
                        <a:buFont typeface="Arial"/>
                        <a:buNone/>
                      </a:pPr>
                      <a:r>
                        <a:rPr lang="en" sz="900" b="1" dirty="0">
                          <a:solidFill>
                            <a:srgbClr val="FFFFFF"/>
                          </a:solidFill>
                          <a:latin typeface="+mj-lt"/>
                          <a:ea typeface="微軟正黑體" panose="020B0604030504040204" pitchFamily="34" charset="-120"/>
                        </a:rPr>
                        <a:t>Head of Headquarters: View all camera </a:t>
                      </a:r>
                      <a:r>
                        <a:rPr lang="en-US" sz="900" b="1" dirty="0">
                          <a:solidFill>
                            <a:srgbClr val="FFFFFF"/>
                          </a:solidFill>
                          <a:latin typeface="+mj-lt"/>
                          <a:ea typeface="微軟正黑體" panose="020B0604030504040204" pitchFamily="34" charset="-120"/>
                        </a:rPr>
                        <a:t>feeds</a:t>
                      </a:r>
                      <a:r>
                        <a:rPr lang="en" sz="900" b="1" dirty="0">
                          <a:solidFill>
                            <a:srgbClr val="FFFFFF"/>
                          </a:solidFill>
                          <a:latin typeface="+mj-lt"/>
                          <a:ea typeface="微軟正黑體" panose="020B0604030504040204" pitchFamily="34" charset="-120"/>
                        </a:rPr>
                        <a:t> from all chain stores.</a:t>
                      </a:r>
                      <a:endParaRPr lang="en-US" sz="900" b="1" dirty="0">
                        <a:solidFill>
                          <a:srgbClr val="FFFFFF"/>
                        </a:solidFill>
                        <a:latin typeface="+mj-lt"/>
                        <a:ea typeface="微軟正黑體" panose="020B0604030504040204" pitchFamily="34" charset="-120"/>
                      </a:endParaRPr>
                    </a:p>
                    <a:p>
                      <a:pPr marL="0" marR="0" lvl="0" indent="0" algn="l" rtl="0">
                        <a:lnSpc>
                          <a:spcPct val="100000"/>
                        </a:lnSpc>
                        <a:spcBef>
                          <a:spcPts val="0"/>
                        </a:spcBef>
                        <a:spcAft>
                          <a:spcPts val="0"/>
                        </a:spcAft>
                        <a:buClr>
                          <a:srgbClr val="000000"/>
                        </a:buClr>
                        <a:buSzPts val="1350"/>
                        <a:buFont typeface="Arial"/>
                        <a:buNone/>
                      </a:pPr>
                      <a:r>
                        <a:rPr lang="en" sz="900" b="1" dirty="0">
                          <a:solidFill>
                            <a:srgbClr val="FFFFFF"/>
                          </a:solidFill>
                          <a:latin typeface="+mj-lt"/>
                          <a:ea typeface="微軟正黑體" panose="020B0604030504040204" pitchFamily="34" charset="-120"/>
                        </a:rPr>
                        <a:t>Store manager: </a:t>
                      </a:r>
                      <a:r>
                        <a:rPr lang="zh-TW" altLang="en-US" sz="900" b="1" baseline="0" dirty="0">
                          <a:solidFill>
                            <a:srgbClr val="FFFFFF"/>
                          </a:solidFill>
                          <a:latin typeface="+mj-lt"/>
                          <a:ea typeface="微軟正黑體" panose="020B0604030504040204" pitchFamily="34" charset="-120"/>
                        </a:rPr>
                        <a:t> </a:t>
                      </a:r>
                      <a:r>
                        <a:rPr lang="en-US" altLang="zh-TW" sz="900" b="1" baseline="0" dirty="0">
                          <a:solidFill>
                            <a:srgbClr val="FFFFFF"/>
                          </a:solidFill>
                          <a:latin typeface="+mj-lt"/>
                          <a:ea typeface="微軟正黑體" panose="020B0604030504040204" pitchFamily="34" charset="-120"/>
                        </a:rPr>
                        <a:t>V</a:t>
                      </a:r>
                      <a:r>
                        <a:rPr lang="en" sz="900" b="1" dirty="0">
                          <a:solidFill>
                            <a:srgbClr val="FFFFFF"/>
                          </a:solidFill>
                          <a:latin typeface="+mj-lt"/>
                          <a:ea typeface="微軟正黑體" panose="020B0604030504040204" pitchFamily="34" charset="-120"/>
                        </a:rPr>
                        <a:t>iew images of all areas inside and outside the </a:t>
                      </a:r>
                    </a:p>
                    <a:p>
                      <a:pPr marL="0" marR="0" lvl="0" indent="0" algn="l" rtl="0">
                        <a:lnSpc>
                          <a:spcPct val="100000"/>
                        </a:lnSpc>
                        <a:spcBef>
                          <a:spcPts val="0"/>
                        </a:spcBef>
                        <a:spcAft>
                          <a:spcPts val="0"/>
                        </a:spcAft>
                        <a:buClr>
                          <a:srgbClr val="000000"/>
                        </a:buClr>
                        <a:buSzPts val="1350"/>
                        <a:buFont typeface="Arial"/>
                        <a:buNone/>
                      </a:pPr>
                      <a:r>
                        <a:rPr lang="en" sz="900" b="1" dirty="0">
                          <a:solidFill>
                            <a:srgbClr val="FFFFFF"/>
                          </a:solidFill>
                          <a:latin typeface="+mj-lt"/>
                          <a:ea typeface="微軟正黑體" panose="020B0604030504040204" pitchFamily="34" charset="-120"/>
                        </a:rPr>
                        <a:t>store, warehouses, etc.</a:t>
                      </a:r>
                      <a:endParaRPr lang="en-US" sz="900" b="1" dirty="0">
                        <a:solidFill>
                          <a:srgbClr val="FFFFFF"/>
                        </a:solidFill>
                        <a:latin typeface="+mj-lt"/>
                        <a:ea typeface="微軟正黑體" panose="020B0604030504040204" pitchFamily="34" charset="-120"/>
                      </a:endParaRPr>
                    </a:p>
                    <a:p>
                      <a:pPr marL="0" marR="0" lvl="0" indent="0" algn="l" rtl="0">
                        <a:lnSpc>
                          <a:spcPct val="100000"/>
                        </a:lnSpc>
                        <a:spcBef>
                          <a:spcPts val="0"/>
                        </a:spcBef>
                        <a:spcAft>
                          <a:spcPts val="0"/>
                        </a:spcAft>
                        <a:buClr>
                          <a:srgbClr val="000000"/>
                        </a:buClr>
                        <a:buSzPts val="1350"/>
                        <a:buFont typeface="Arial"/>
                        <a:buNone/>
                      </a:pPr>
                      <a:r>
                        <a:rPr lang="en" sz="900" b="1" dirty="0">
                          <a:solidFill>
                            <a:srgbClr val="FFFFFF"/>
                          </a:solidFill>
                          <a:latin typeface="+mj-lt"/>
                          <a:ea typeface="微軟正黑體" panose="020B0604030504040204" pitchFamily="34" charset="-120"/>
                        </a:rPr>
                        <a:t>General clerk: </a:t>
                      </a:r>
                      <a:r>
                        <a:rPr lang="zh-TW" altLang="en-US" sz="900" b="1" dirty="0">
                          <a:solidFill>
                            <a:srgbClr val="FFFFFF"/>
                          </a:solidFill>
                          <a:latin typeface="+mj-lt"/>
                          <a:ea typeface="微軟正黑體" panose="020B0604030504040204" pitchFamily="34" charset="-120"/>
                        </a:rPr>
                        <a:t> </a:t>
                      </a:r>
                      <a:r>
                        <a:rPr lang="en-US" altLang="zh-TW" sz="900" b="1" dirty="0">
                          <a:solidFill>
                            <a:srgbClr val="FFFFFF"/>
                          </a:solidFill>
                          <a:latin typeface="+mj-lt"/>
                          <a:ea typeface="微軟正黑體" panose="020B0604030504040204" pitchFamily="34" charset="-120"/>
                        </a:rPr>
                        <a:t>Can</a:t>
                      </a:r>
                      <a:r>
                        <a:rPr lang="zh-TW" altLang="en-US" sz="900" b="1" dirty="0">
                          <a:solidFill>
                            <a:srgbClr val="FFFFFF"/>
                          </a:solidFill>
                          <a:latin typeface="+mj-lt"/>
                          <a:ea typeface="微軟正黑體" panose="020B0604030504040204" pitchFamily="34" charset="-120"/>
                        </a:rPr>
                        <a:t> </a:t>
                      </a:r>
                      <a:r>
                        <a:rPr lang="en" sz="900" b="1" dirty="0">
                          <a:solidFill>
                            <a:srgbClr val="FFFFFF"/>
                          </a:solidFill>
                          <a:latin typeface="+mj-lt"/>
                          <a:ea typeface="微軟正黑體" panose="020B0604030504040204" pitchFamily="34" charset="-120"/>
                        </a:rPr>
                        <a:t>only watch the images in the store.</a:t>
                      </a:r>
                      <a:endParaRPr sz="900" b="1" u="none" strike="noStrike" cap="none" dirty="0">
                        <a:latin typeface="+mj-lt"/>
                        <a:ea typeface="微軟正黑體" panose="020B0604030504040204" pitchFamily="34" charset="-120"/>
                        <a:cs typeface="Arial"/>
                        <a:sym typeface="Arial"/>
                      </a:endParaRPr>
                    </a:p>
                  </a:txBody>
                  <a:tcPr marL="91425" marR="91425" marT="91425" marB="91425" anchor="ctr">
                    <a:lnL w="12700" cap="flat" cmpd="sng">
                      <a:solidFill>
                        <a:srgbClr val="D1D1D1">
                          <a:alpha val="54120"/>
                        </a:srgbClr>
                      </a:solidFill>
                      <a:prstDash val="solid"/>
                      <a:round/>
                      <a:headEnd type="none" w="sm" len="sm"/>
                      <a:tailEnd type="none" w="sm" len="sm"/>
                    </a:lnL>
                    <a:lnR w="12700" cap="flat" cmpd="sng">
                      <a:solidFill>
                        <a:srgbClr val="D1D1D1">
                          <a:alpha val="54120"/>
                        </a:srgbClr>
                      </a:solidFill>
                      <a:prstDash val="solid"/>
                      <a:round/>
                      <a:headEnd type="none" w="sm" len="sm"/>
                      <a:tailEnd type="none" w="sm" len="sm"/>
                    </a:lnR>
                    <a:lnT w="12700" cap="flat" cmpd="sng">
                      <a:solidFill>
                        <a:srgbClr val="D1D1D1">
                          <a:alpha val="54120"/>
                        </a:srgbClr>
                      </a:solidFill>
                      <a:prstDash val="solid"/>
                      <a:round/>
                      <a:headEnd type="none" w="sm" len="sm"/>
                      <a:tailEnd type="none" w="sm" len="sm"/>
                    </a:lnT>
                    <a:lnB w="12700" cap="flat" cmpd="sng">
                      <a:solidFill>
                        <a:srgbClr val="D1D1D1">
                          <a:alpha val="54120"/>
                        </a:srgbClr>
                      </a:solidFill>
                      <a:prstDash val="solid"/>
                      <a:round/>
                      <a:headEnd type="none" w="sm" len="sm"/>
                      <a:tailEnd type="none" w="sm" len="sm"/>
                    </a:lnB>
                    <a:solidFill>
                      <a:srgbClr val="366092"/>
                    </a:solidFill>
                  </a:tcPr>
                </a:tc>
                <a:extLst>
                  <a:ext uri="{0D108BD9-81ED-4DB2-BD59-A6C34878D82A}">
                    <a16:rowId xmlns:a16="http://schemas.microsoft.com/office/drawing/2014/main" val="10003"/>
                  </a:ext>
                </a:extLst>
              </a:tr>
            </a:tbl>
          </a:graphicData>
        </a:graphic>
      </p:graphicFrame>
      <p:pic>
        <p:nvPicPr>
          <p:cNvPr id="187" name="Google Shape;187;p33" descr="一張含有 物件 的圖片&#10;&#10;描述是以非常高的可信度產生"/>
          <p:cNvPicPr preferRelativeResize="0"/>
          <p:nvPr/>
        </p:nvPicPr>
        <p:blipFill rotWithShape="1">
          <a:blip r:embed="rId4">
            <a:alphaModFix/>
          </a:blip>
          <a:srcRect/>
          <a:stretch/>
        </p:blipFill>
        <p:spPr>
          <a:xfrm flipH="1">
            <a:off x="116048" y="1129045"/>
            <a:ext cx="1352477" cy="846164"/>
          </a:xfrm>
          <a:prstGeom prst="rect">
            <a:avLst/>
          </a:prstGeom>
          <a:noFill/>
          <a:ln>
            <a:noFill/>
          </a:ln>
        </p:spPr>
      </p:pic>
      <p:pic>
        <p:nvPicPr>
          <p:cNvPr id="9" name="圖片 8" descr="一張含有 個人, 男人, 坐 的圖片&#10;&#10;描述是以非常高的可信度產生">
            <a:extLst>
              <a:ext uri="{FF2B5EF4-FFF2-40B4-BE49-F238E27FC236}">
                <a16:creationId xmlns:a16="http://schemas.microsoft.com/office/drawing/2014/main" id="{52917D05-A063-4105-8C55-B2C0191B57B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41583" y="2203807"/>
            <a:ext cx="2288374" cy="2939693"/>
          </a:xfrm>
          <a:prstGeom prst="rect">
            <a:avLst/>
          </a:prstGeom>
        </p:spPr>
      </p:pic>
    </p:spTree>
    <p:extLst>
      <p:ext uri="{BB962C8B-B14F-4D97-AF65-F5344CB8AC3E}">
        <p14:creationId xmlns:p14="http://schemas.microsoft.com/office/powerpoint/2010/main" val="1265240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3" name="圖片 2">
            <a:extLst>
              <a:ext uri="{FF2B5EF4-FFF2-40B4-BE49-F238E27FC236}">
                <a16:creationId xmlns:a16="http://schemas.microsoft.com/office/drawing/2014/main" id="{0F42264B-45E8-413D-A210-2F5E131C56F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06570" y="1012723"/>
            <a:ext cx="3062381" cy="3944919"/>
          </a:xfrm>
          <a:prstGeom prst="rect">
            <a:avLst/>
          </a:prstGeom>
        </p:spPr>
      </p:pic>
      <p:pic>
        <p:nvPicPr>
          <p:cNvPr id="7" name="圖片 6" descr="一張含有 螢幕擷取畫面 的圖片&#10;&#10;描述是以高可信度產生">
            <a:extLst>
              <a:ext uri="{FF2B5EF4-FFF2-40B4-BE49-F238E27FC236}">
                <a16:creationId xmlns:a16="http://schemas.microsoft.com/office/drawing/2014/main" id="{6A5BC8CD-E013-4465-9D85-792A8D334B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013407"/>
            <a:ext cx="3069371" cy="3943183"/>
          </a:xfrm>
          <a:prstGeom prst="rect">
            <a:avLst/>
          </a:prstGeom>
        </p:spPr>
      </p:pic>
      <p:pic>
        <p:nvPicPr>
          <p:cNvPr id="9" name="圖片 8" descr="一張含有 螢幕擷取畫面 的圖片&#10;&#10;描述是以非常高的可信度產生">
            <a:extLst>
              <a:ext uri="{FF2B5EF4-FFF2-40B4-BE49-F238E27FC236}">
                <a16:creationId xmlns:a16="http://schemas.microsoft.com/office/drawing/2014/main" id="{65C6BFD9-6EDE-4910-A563-280493DA365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6354" r="-2"/>
          <a:stretch/>
        </p:blipFill>
        <p:spPr>
          <a:xfrm>
            <a:off x="5521237" y="1008008"/>
            <a:ext cx="3674598" cy="3956331"/>
          </a:xfrm>
          <a:prstGeom prst="rect">
            <a:avLst/>
          </a:prstGeom>
        </p:spPr>
      </p:pic>
      <p:sp>
        <p:nvSpPr>
          <p:cNvPr id="172" name="Google Shape;172;p23"/>
          <p:cNvSpPr/>
          <p:nvPr/>
        </p:nvSpPr>
        <p:spPr>
          <a:xfrm>
            <a:off x="587265" y="1169096"/>
            <a:ext cx="1928919" cy="40011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2000" b="1" i="0" u="none" strike="noStrike" cap="none" dirty="0">
                <a:solidFill>
                  <a:srgbClr val="FFFFFF"/>
                </a:solidFill>
                <a:latin typeface="+mj-lt"/>
                <a:ea typeface="Arial"/>
                <a:cs typeface="Arial"/>
                <a:sym typeface="Arial"/>
              </a:rPr>
              <a:t>QVR Pro</a:t>
            </a:r>
            <a:endParaRPr sz="2000" b="0" i="0" u="none" strike="noStrike" cap="none" dirty="0">
              <a:solidFill>
                <a:srgbClr val="000000"/>
              </a:solidFill>
              <a:latin typeface="+mj-lt"/>
              <a:ea typeface="Arial"/>
              <a:cs typeface="Arial"/>
              <a:sym typeface="Arial"/>
            </a:endParaRPr>
          </a:p>
        </p:txBody>
      </p:sp>
      <p:sp>
        <p:nvSpPr>
          <p:cNvPr id="174" name="Google Shape;174;p23"/>
          <p:cNvSpPr/>
          <p:nvPr/>
        </p:nvSpPr>
        <p:spPr>
          <a:xfrm>
            <a:off x="3480216" y="1162949"/>
            <a:ext cx="2176173" cy="40011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2000" b="1" i="0" u="none" strike="noStrike" cap="none" dirty="0">
                <a:solidFill>
                  <a:srgbClr val="FFFFFF"/>
                </a:solidFill>
                <a:latin typeface="+mj-lt"/>
                <a:ea typeface="Arial"/>
                <a:cs typeface="Arial"/>
                <a:sym typeface="Arial"/>
              </a:rPr>
              <a:t>QVR Pro Client</a:t>
            </a:r>
            <a:endParaRPr dirty="0">
              <a:latin typeface="+mj-lt"/>
            </a:endParaRPr>
          </a:p>
        </p:txBody>
      </p:sp>
      <p:grpSp>
        <p:nvGrpSpPr>
          <p:cNvPr id="175" name="Google Shape;175;p23"/>
          <p:cNvGrpSpPr/>
          <p:nvPr/>
        </p:nvGrpSpPr>
        <p:grpSpPr>
          <a:xfrm>
            <a:off x="1095462" y="1836678"/>
            <a:ext cx="878445" cy="878241"/>
            <a:chOff x="1245153" y="1222403"/>
            <a:chExt cx="669349" cy="669193"/>
          </a:xfrm>
        </p:grpSpPr>
        <p:sp>
          <p:nvSpPr>
            <p:cNvPr id="176" name="Google Shape;176;p23"/>
            <p:cNvSpPr/>
            <p:nvPr/>
          </p:nvSpPr>
          <p:spPr>
            <a:xfrm>
              <a:off x="1245153" y="1222497"/>
              <a:ext cx="669099" cy="669099"/>
            </a:xfrm>
            <a:prstGeom prst="roundRect">
              <a:avLst>
                <a:gd name="adj" fmla="val 16667"/>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77" name="Google Shape;177;p23"/>
            <p:cNvPicPr preferRelativeResize="0"/>
            <p:nvPr/>
          </p:nvPicPr>
          <p:blipFill rotWithShape="1">
            <a:blip r:embed="rId6">
              <a:alphaModFix/>
            </a:blip>
            <a:srcRect/>
            <a:stretch/>
          </p:blipFill>
          <p:spPr>
            <a:xfrm>
              <a:off x="1245403" y="1222403"/>
              <a:ext cx="669099" cy="669099"/>
            </a:xfrm>
            <a:prstGeom prst="rect">
              <a:avLst/>
            </a:prstGeom>
            <a:noFill/>
            <a:ln>
              <a:noFill/>
            </a:ln>
          </p:spPr>
        </p:pic>
      </p:grpSp>
      <p:pic>
        <p:nvPicPr>
          <p:cNvPr id="182" name="Google Shape;182;p23"/>
          <p:cNvPicPr preferRelativeResize="0"/>
          <p:nvPr/>
        </p:nvPicPr>
        <p:blipFill rotWithShape="1">
          <a:blip r:embed="rId7">
            <a:alphaModFix/>
          </a:blip>
          <a:srcRect/>
          <a:stretch/>
        </p:blipFill>
        <p:spPr>
          <a:xfrm>
            <a:off x="4020638" y="1818455"/>
            <a:ext cx="890866" cy="890866"/>
          </a:xfrm>
          <a:prstGeom prst="rect">
            <a:avLst/>
          </a:prstGeom>
          <a:noFill/>
          <a:ln>
            <a:noFill/>
          </a:ln>
        </p:spPr>
      </p:pic>
      <p:sp>
        <p:nvSpPr>
          <p:cNvPr id="18" name="Google Shape;173;p23">
            <a:extLst>
              <a:ext uri="{FF2B5EF4-FFF2-40B4-BE49-F238E27FC236}">
                <a16:creationId xmlns:a16="http://schemas.microsoft.com/office/drawing/2014/main" id="{C8E9A75F-4284-4FCB-902B-5CD722086788}"/>
              </a:ext>
            </a:extLst>
          </p:cNvPr>
          <p:cNvSpPr/>
          <p:nvPr/>
        </p:nvSpPr>
        <p:spPr>
          <a:xfrm>
            <a:off x="6431163" y="1172731"/>
            <a:ext cx="2336595" cy="40011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lvl="0" algn="ctr"/>
            <a:r>
              <a:rPr lang="en-US" sz="2000" b="1" dirty="0">
                <a:solidFill>
                  <a:srgbClr val="FFFFFF"/>
                </a:solidFill>
                <a:latin typeface="+mj-lt"/>
              </a:rPr>
              <a:t>QVR Center</a:t>
            </a:r>
          </a:p>
        </p:txBody>
      </p:sp>
      <p:grpSp>
        <p:nvGrpSpPr>
          <p:cNvPr id="19" name="群組 18">
            <a:extLst>
              <a:ext uri="{FF2B5EF4-FFF2-40B4-BE49-F238E27FC236}">
                <a16:creationId xmlns:a16="http://schemas.microsoft.com/office/drawing/2014/main" id="{99586544-26E0-4C44-8991-60BA9769C41A}"/>
              </a:ext>
            </a:extLst>
          </p:cNvPr>
          <p:cNvGrpSpPr/>
          <p:nvPr/>
        </p:nvGrpSpPr>
        <p:grpSpPr>
          <a:xfrm>
            <a:off x="7154027" y="1831832"/>
            <a:ext cx="890866" cy="890866"/>
            <a:chOff x="4805020" y="1228169"/>
            <a:chExt cx="669099" cy="669099"/>
          </a:xfrm>
        </p:grpSpPr>
        <p:sp>
          <p:nvSpPr>
            <p:cNvPr id="20" name="矩形: 圓角 19">
              <a:extLst>
                <a:ext uri="{FF2B5EF4-FFF2-40B4-BE49-F238E27FC236}">
                  <a16:creationId xmlns:a16="http://schemas.microsoft.com/office/drawing/2014/main" id="{4815552A-23FC-4EAE-91F9-50C943E6268D}"/>
                </a:ext>
              </a:extLst>
            </p:cNvPr>
            <p:cNvSpPr/>
            <p:nvPr/>
          </p:nvSpPr>
          <p:spPr>
            <a:xfrm>
              <a:off x="4805020" y="1228169"/>
              <a:ext cx="669099" cy="66909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Google Shape;238;p31">
              <a:extLst>
                <a:ext uri="{FF2B5EF4-FFF2-40B4-BE49-F238E27FC236}">
                  <a16:creationId xmlns:a16="http://schemas.microsoft.com/office/drawing/2014/main" id="{0B1A5256-7E5D-40FE-BF47-F6B060EC0081}"/>
                </a:ext>
              </a:extLst>
            </p:cNvPr>
            <p:cNvPicPr preferRelativeResize="0"/>
            <p:nvPr/>
          </p:nvPicPr>
          <p:blipFill>
            <a:blip r:embed="rId8" cstate="print">
              <a:extLst>
                <a:ext uri="{28A0092B-C50C-407E-A947-70E740481C1C}">
                  <a14:useLocalDpi xmlns:a14="http://schemas.microsoft.com/office/drawing/2010/main"/>
                </a:ext>
              </a:extLst>
            </a:blip>
            <a:stretch>
              <a:fillRect/>
            </a:stretch>
          </p:blipFill>
          <p:spPr>
            <a:xfrm flipH="1">
              <a:off x="4824132" y="1246363"/>
              <a:ext cx="638731" cy="638731"/>
            </a:xfrm>
            <a:prstGeom prst="rect">
              <a:avLst/>
            </a:prstGeom>
            <a:noFill/>
            <a:ln>
              <a:noFill/>
            </a:ln>
            <a:effectLst>
              <a:outerShdw blurRad="50800" dist="38100" dir="2700000" algn="tl" rotWithShape="0">
                <a:prstClr val="black">
                  <a:alpha val="40000"/>
                </a:prstClr>
              </a:outerShdw>
            </a:effectLst>
          </p:spPr>
        </p:pic>
      </p:grpSp>
      <p:sp>
        <p:nvSpPr>
          <p:cNvPr id="24" name="Google Shape;213;p35">
            <a:extLst>
              <a:ext uri="{FF2B5EF4-FFF2-40B4-BE49-F238E27FC236}">
                <a16:creationId xmlns:a16="http://schemas.microsoft.com/office/drawing/2014/main" id="{18492932-CFFE-4F2B-9A72-09DD799D9009}"/>
              </a:ext>
            </a:extLst>
          </p:cNvPr>
          <p:cNvSpPr txBox="1">
            <a:spLocks noGrp="1"/>
          </p:cNvSpPr>
          <p:nvPr>
            <p:ph type="title"/>
          </p:nvPr>
        </p:nvSpPr>
        <p:spPr>
          <a:xfrm>
            <a:off x="318794" y="6350"/>
            <a:ext cx="7971765" cy="85725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ltLang="zh-TW" sz="3000" dirty="0">
                <a:solidFill>
                  <a:srgbClr val="FFFFFF"/>
                </a:solidFill>
                <a:latin typeface="+mj-lt"/>
                <a:ea typeface="微軟正黑體" panose="020B0604030504040204" pitchFamily="34" charset="-120"/>
              </a:rPr>
              <a:t>Retail chain business</a:t>
            </a:r>
            <a:r>
              <a:rPr lang="zh-TW" altLang="en-US" sz="3000" dirty="0">
                <a:solidFill>
                  <a:srgbClr val="FFFFFF"/>
                </a:solidFill>
                <a:latin typeface="+mj-lt"/>
                <a:ea typeface="微軟正黑體" panose="020B0604030504040204" pitchFamily="34" charset="-120"/>
              </a:rPr>
              <a:t> </a:t>
            </a:r>
            <a:r>
              <a:rPr lang="en-US" altLang="zh-TW" sz="3000" dirty="0">
                <a:solidFill>
                  <a:srgbClr val="FFFFFF"/>
                </a:solidFill>
                <a:latin typeface="+mj-lt"/>
                <a:ea typeface="微軟正黑體" panose="020B0604030504040204" pitchFamily="34" charset="-120"/>
              </a:rPr>
              <a:t>CMS</a:t>
            </a:r>
            <a:r>
              <a:rPr lang="zh-TW" altLang="en-US" sz="3000" dirty="0">
                <a:solidFill>
                  <a:srgbClr val="FFFFFF"/>
                </a:solidFill>
                <a:latin typeface="+mj-lt"/>
                <a:ea typeface="微軟正黑體" panose="020B0604030504040204" pitchFamily="34" charset="-120"/>
              </a:rPr>
              <a:t> </a:t>
            </a:r>
            <a:r>
              <a:rPr lang="en-US" altLang="zh-TW" sz="3000" dirty="0">
                <a:solidFill>
                  <a:srgbClr val="FFFFFF"/>
                </a:solidFill>
                <a:latin typeface="+mj-lt"/>
                <a:ea typeface="微軟正黑體" panose="020B0604030504040204" pitchFamily="34" charset="-120"/>
              </a:rPr>
              <a:t>solution</a:t>
            </a:r>
          </a:p>
        </p:txBody>
      </p:sp>
      <p:pic>
        <p:nvPicPr>
          <p:cNvPr id="22" name="Google Shape;179;p23">
            <a:extLst>
              <a:ext uri="{FF2B5EF4-FFF2-40B4-BE49-F238E27FC236}">
                <a16:creationId xmlns:a16="http://schemas.microsoft.com/office/drawing/2014/main" id="{D37BE37E-8B2F-43D0-A1B3-77A507EF171E}"/>
              </a:ext>
            </a:extLst>
          </p:cNvPr>
          <p:cNvPicPr preferRelativeResize="0"/>
          <p:nvPr/>
        </p:nvPicPr>
        <p:blipFill>
          <a:blip r:embed="rId9"/>
          <a:stretch>
            <a:fillRect/>
          </a:stretch>
        </p:blipFill>
        <p:spPr>
          <a:xfrm>
            <a:off x="234918" y="2939862"/>
            <a:ext cx="2589495" cy="1323559"/>
          </a:xfrm>
          <a:prstGeom prst="rect">
            <a:avLst/>
          </a:prstGeom>
          <a:noFill/>
          <a:ln>
            <a:noFill/>
          </a:ln>
          <a:effectLst>
            <a:outerShdw blurRad="292100" dist="139700" dir="2700000" algn="tl" rotWithShape="0">
              <a:srgbClr val="333333">
                <a:alpha val="64705"/>
              </a:srgbClr>
            </a:outerShdw>
          </a:effectLst>
        </p:spPr>
      </p:pic>
      <p:pic>
        <p:nvPicPr>
          <p:cNvPr id="25" name="Google Shape;180;p23">
            <a:extLst>
              <a:ext uri="{FF2B5EF4-FFF2-40B4-BE49-F238E27FC236}">
                <a16:creationId xmlns:a16="http://schemas.microsoft.com/office/drawing/2014/main" id="{4E170C37-C687-4131-8F90-078B3C537881}"/>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3418831" y="2939862"/>
            <a:ext cx="2237858" cy="1318844"/>
          </a:xfrm>
          <a:prstGeom prst="rect">
            <a:avLst/>
          </a:prstGeom>
          <a:noFill/>
          <a:ln>
            <a:noFill/>
          </a:ln>
          <a:effectLst>
            <a:outerShdw blurRad="292100" dist="139700" dir="2700000" algn="tl" rotWithShape="0">
              <a:srgbClr val="333333">
                <a:alpha val="64705"/>
              </a:srgbClr>
            </a:outerShdw>
          </a:effectLst>
        </p:spPr>
      </p:pic>
      <p:pic>
        <p:nvPicPr>
          <p:cNvPr id="26" name="Google Shape;206;p34">
            <a:extLst>
              <a:ext uri="{FF2B5EF4-FFF2-40B4-BE49-F238E27FC236}">
                <a16:creationId xmlns:a16="http://schemas.microsoft.com/office/drawing/2014/main" id="{01C8C08E-C850-495C-8896-B67132DAEF86}"/>
              </a:ext>
            </a:extLst>
          </p:cNvPr>
          <p:cNvPicPr preferRelativeResize="0"/>
          <p:nvPr/>
        </p:nvPicPr>
        <p:blipFill>
          <a:blip r:embed="rId11" cstate="print">
            <a:alphaModFix/>
            <a:extLst>
              <a:ext uri="{28A0092B-C50C-407E-A947-70E740481C1C}">
                <a14:useLocalDpi xmlns:a14="http://schemas.microsoft.com/office/drawing/2010/main"/>
              </a:ext>
            </a:extLst>
          </a:blip>
          <a:stretch>
            <a:fillRect/>
          </a:stretch>
        </p:blipFill>
        <p:spPr>
          <a:xfrm>
            <a:off x="6279131" y="2947176"/>
            <a:ext cx="2568602" cy="1306771"/>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409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15" name="Google Shape;217;p35">
            <a:extLst>
              <a:ext uri="{FF2B5EF4-FFF2-40B4-BE49-F238E27FC236}">
                <a16:creationId xmlns:a16="http://schemas.microsoft.com/office/drawing/2014/main" id="{D56EE4AE-6757-41DA-9E23-BC8B6D090111}"/>
              </a:ext>
            </a:extLst>
          </p:cNvPr>
          <p:cNvPicPr preferRelativeResize="0"/>
          <p:nvPr/>
        </p:nvPicPr>
        <p:blipFill>
          <a:blip r:embed="rId3">
            <a:alphaModFix/>
          </a:blip>
          <a:stretch>
            <a:fillRect/>
          </a:stretch>
        </p:blipFill>
        <p:spPr>
          <a:xfrm>
            <a:off x="98735" y="1152083"/>
            <a:ext cx="3106003" cy="1695080"/>
          </a:xfrm>
          <a:prstGeom prst="rect">
            <a:avLst/>
          </a:prstGeom>
          <a:ln>
            <a:noFill/>
          </a:ln>
          <a:effectLst>
            <a:outerShdw blurRad="292100" dist="139700" dir="2700000" algn="tl" rotWithShape="0">
              <a:srgbClr val="333333">
                <a:alpha val="65000"/>
              </a:srgbClr>
            </a:outerShdw>
          </a:effectLst>
        </p:spPr>
      </p:pic>
      <p:pic>
        <p:nvPicPr>
          <p:cNvPr id="211" name="Google Shape;211;p35"/>
          <p:cNvPicPr preferRelativeResize="0"/>
          <p:nvPr/>
        </p:nvPicPr>
        <p:blipFill rotWithShape="1">
          <a:blip r:embed="rId4">
            <a:alphaModFix/>
          </a:blip>
          <a:srcRect/>
          <a:stretch/>
        </p:blipFill>
        <p:spPr>
          <a:xfrm>
            <a:off x="4827328" y="1696938"/>
            <a:ext cx="4372125" cy="3367431"/>
          </a:xfrm>
          <a:prstGeom prst="rect">
            <a:avLst/>
          </a:prstGeom>
          <a:noFill/>
          <a:ln>
            <a:noFill/>
          </a:ln>
        </p:spPr>
      </p:pic>
      <p:sp>
        <p:nvSpPr>
          <p:cNvPr id="212" name="Google Shape;212;p35"/>
          <p:cNvSpPr txBox="1">
            <a:spLocks noGrp="1"/>
          </p:cNvSpPr>
          <p:nvPr>
            <p:ph type="body" idx="1"/>
          </p:nvPr>
        </p:nvSpPr>
        <p:spPr>
          <a:xfrm>
            <a:off x="5604025" y="1989432"/>
            <a:ext cx="3277377" cy="2298440"/>
          </a:xfrm>
          <a:prstGeom prst="rect">
            <a:avLst/>
          </a:prstGeom>
          <a:noFill/>
          <a:ln>
            <a:noFill/>
          </a:ln>
        </p:spPr>
        <p:txBody>
          <a:bodyPr spcFirstLastPara="1" wrap="square" lIns="91425" tIns="91425" rIns="91425" bIns="91425" anchor="t" anchorCtr="0">
            <a:noAutofit/>
          </a:bodyPr>
          <a:lstStyle/>
          <a:p>
            <a:pPr marL="0" lvl="0" indent="0" algn="l">
              <a:lnSpc>
                <a:spcPct val="115000"/>
              </a:lnSpc>
              <a:spcBef>
                <a:spcPts val="0"/>
              </a:spcBef>
              <a:buClr>
                <a:schemeClr val="dk1"/>
              </a:buClr>
              <a:buSzPts val="1100"/>
            </a:pPr>
            <a:r>
              <a:rPr lang="en-US" altLang="zh-TW" sz="1300" b="1" dirty="0">
                <a:solidFill>
                  <a:schemeClr val="bg1"/>
                </a:solidFill>
                <a:latin typeface="+mj-lt"/>
              </a:rPr>
              <a:t>The event dashboard on the server side, as well as the server status dashboard on the client side, allows headquarters or chain store operators to learn about event information for all</a:t>
            </a:r>
          </a:p>
          <a:p>
            <a:pPr marL="0" lvl="0" indent="0" algn="l">
              <a:lnSpc>
                <a:spcPct val="115000"/>
              </a:lnSpc>
              <a:spcBef>
                <a:spcPts val="0"/>
              </a:spcBef>
              <a:buClr>
                <a:schemeClr val="dk1"/>
              </a:buClr>
              <a:buSzPts val="1100"/>
            </a:pPr>
            <a:r>
              <a:rPr lang="en-US" altLang="zh-TW" sz="1300" b="1" dirty="0">
                <a:solidFill>
                  <a:schemeClr val="bg1"/>
                </a:solidFill>
                <a:latin typeface="+mj-lt"/>
              </a:rPr>
              <a:t>           stores under QVR Center or</a:t>
            </a:r>
          </a:p>
          <a:p>
            <a:pPr marL="0" lvl="0" indent="0" algn="l">
              <a:lnSpc>
                <a:spcPct val="115000"/>
              </a:lnSpc>
              <a:spcBef>
                <a:spcPts val="0"/>
              </a:spcBef>
              <a:buClr>
                <a:schemeClr val="dk1"/>
              </a:buClr>
              <a:buSzPts val="1100"/>
            </a:pPr>
            <a:r>
              <a:rPr lang="en-US" altLang="zh-TW" sz="1300" b="1" dirty="0">
                <a:solidFill>
                  <a:schemeClr val="bg1"/>
                </a:solidFill>
                <a:latin typeface="+mj-lt"/>
              </a:rPr>
              <a:t>             health information for all</a:t>
            </a:r>
          </a:p>
          <a:p>
            <a:pPr marL="0" lvl="0" indent="0" algn="l">
              <a:lnSpc>
                <a:spcPct val="115000"/>
              </a:lnSpc>
              <a:spcBef>
                <a:spcPts val="0"/>
              </a:spcBef>
              <a:buClr>
                <a:schemeClr val="dk1"/>
              </a:buClr>
              <a:buSzPts val="1100"/>
            </a:pPr>
            <a:r>
              <a:rPr lang="en-US" altLang="zh-TW" sz="1300" b="1" dirty="0">
                <a:solidFill>
                  <a:schemeClr val="bg1"/>
                </a:solidFill>
                <a:latin typeface="+mj-lt"/>
              </a:rPr>
              <a:t>              machines. The status is clear</a:t>
            </a:r>
          </a:p>
          <a:p>
            <a:pPr marL="0" lvl="0" indent="0" algn="l">
              <a:lnSpc>
                <a:spcPct val="115000"/>
              </a:lnSpc>
              <a:spcBef>
                <a:spcPts val="0"/>
              </a:spcBef>
              <a:buClr>
                <a:schemeClr val="dk1"/>
              </a:buClr>
              <a:buSzPts val="1100"/>
            </a:pPr>
            <a:r>
              <a:rPr lang="en-US" altLang="zh-TW" sz="1300" b="1" dirty="0">
                <a:solidFill>
                  <a:schemeClr val="bg1"/>
                </a:solidFill>
                <a:latin typeface="+mj-lt"/>
              </a:rPr>
              <a:t>              at a glance, no need to check</a:t>
            </a:r>
          </a:p>
          <a:p>
            <a:pPr marL="0" lvl="0" indent="0" algn="l">
              <a:lnSpc>
                <a:spcPct val="115000"/>
              </a:lnSpc>
              <a:spcBef>
                <a:spcPts val="0"/>
              </a:spcBef>
              <a:buClr>
                <a:schemeClr val="dk1"/>
              </a:buClr>
              <a:buSzPts val="1100"/>
            </a:pPr>
            <a:r>
              <a:rPr lang="en-US" altLang="zh-TW" sz="1300" b="1" dirty="0">
                <a:solidFill>
                  <a:schemeClr val="bg1"/>
                </a:solidFill>
                <a:latin typeface="+mj-lt"/>
              </a:rPr>
              <a:t>              them separately.</a:t>
            </a:r>
            <a:endParaRPr sz="1300" b="1" dirty="0">
              <a:solidFill>
                <a:schemeClr val="bg1"/>
              </a:solidFill>
              <a:latin typeface="+mj-lt"/>
              <a:ea typeface="微軟正黑體" panose="020B0604030504040204" pitchFamily="34" charset="-120"/>
            </a:endParaRPr>
          </a:p>
        </p:txBody>
      </p:sp>
      <p:sp>
        <p:nvSpPr>
          <p:cNvPr id="215" name="Google Shape;215;p35"/>
          <p:cNvSpPr txBox="1"/>
          <p:nvPr/>
        </p:nvSpPr>
        <p:spPr>
          <a:xfrm>
            <a:off x="55454" y="1161137"/>
            <a:ext cx="9144000" cy="539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2"/>
              </a:buClr>
              <a:buSzPts val="1800"/>
              <a:buFont typeface="Arial"/>
              <a:buNone/>
            </a:pPr>
            <a:r>
              <a:rPr lang="en-US" altLang="zh-TW" sz="2500" b="1" dirty="0">
                <a:solidFill>
                  <a:schemeClr val="lt1"/>
                </a:solidFill>
                <a:latin typeface="+mj-lt"/>
                <a:ea typeface="微軟正黑體" panose="020B0604030504040204" pitchFamily="34" charset="-120"/>
              </a:rPr>
              <a:t>Dashboard</a:t>
            </a:r>
            <a:endParaRPr sz="2500" b="1" i="0" u="none" strike="noStrike" cap="none" dirty="0">
              <a:solidFill>
                <a:schemeClr val="lt1"/>
              </a:solidFill>
              <a:latin typeface="+mj-lt"/>
              <a:ea typeface="微軟正黑體" panose="020B0604030504040204" pitchFamily="34" charset="-120"/>
              <a:sym typeface="Arial"/>
            </a:endParaRPr>
          </a:p>
        </p:txBody>
      </p:sp>
      <p:grpSp>
        <p:nvGrpSpPr>
          <p:cNvPr id="8" name="群組 7">
            <a:extLst>
              <a:ext uri="{FF2B5EF4-FFF2-40B4-BE49-F238E27FC236}">
                <a16:creationId xmlns:a16="http://schemas.microsoft.com/office/drawing/2014/main" id="{445696E3-7A3D-4C09-901E-2223F5C7087D}"/>
              </a:ext>
            </a:extLst>
          </p:cNvPr>
          <p:cNvGrpSpPr/>
          <p:nvPr/>
        </p:nvGrpSpPr>
        <p:grpSpPr>
          <a:xfrm>
            <a:off x="688639" y="2509995"/>
            <a:ext cx="4134001" cy="2231975"/>
            <a:chOff x="989278" y="2509995"/>
            <a:chExt cx="4134001" cy="2231975"/>
          </a:xfrm>
        </p:grpSpPr>
        <p:pic>
          <p:nvPicPr>
            <p:cNvPr id="216" name="Google Shape;216;p35"/>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989278" y="2509995"/>
              <a:ext cx="4134001" cy="2231975"/>
            </a:xfrm>
            <a:prstGeom prst="rect">
              <a:avLst/>
            </a:prstGeom>
            <a:ln>
              <a:noFill/>
            </a:ln>
            <a:effectLst>
              <a:outerShdw blurRad="292100" dist="139700" dir="2700000" algn="tl" rotWithShape="0">
                <a:srgbClr val="333333">
                  <a:alpha val="65000"/>
                </a:srgbClr>
              </a:outerShdw>
            </a:effectLst>
          </p:spPr>
        </p:pic>
        <p:pic>
          <p:nvPicPr>
            <p:cNvPr id="3" name="圖片 2">
              <a:extLst>
                <a:ext uri="{FF2B5EF4-FFF2-40B4-BE49-F238E27FC236}">
                  <a16:creationId xmlns:a16="http://schemas.microsoft.com/office/drawing/2014/main" id="{CD098672-E5C1-4778-BE8B-530154F6300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72000" y="2831818"/>
              <a:ext cx="535731" cy="357007"/>
            </a:xfrm>
            <a:prstGeom prst="rect">
              <a:avLst/>
            </a:prstGeom>
          </p:spPr>
        </p:pic>
        <p:pic>
          <p:nvPicPr>
            <p:cNvPr id="11" name="圖片 10">
              <a:extLst>
                <a:ext uri="{FF2B5EF4-FFF2-40B4-BE49-F238E27FC236}">
                  <a16:creationId xmlns:a16="http://schemas.microsoft.com/office/drawing/2014/main" id="{39742A4C-5EA9-48AB-B2F0-0879A054007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533326" y="2749650"/>
              <a:ext cx="972835" cy="841653"/>
            </a:xfrm>
            <a:prstGeom prst="rect">
              <a:avLst/>
            </a:prstGeom>
          </p:spPr>
        </p:pic>
        <p:pic>
          <p:nvPicPr>
            <p:cNvPr id="5" name="圖片 4" descr="一張含有 個人, 室內 的圖片&#10;&#10;描述是以非常高的可信度產生">
              <a:extLst>
                <a:ext uri="{FF2B5EF4-FFF2-40B4-BE49-F238E27FC236}">
                  <a16:creationId xmlns:a16="http://schemas.microsoft.com/office/drawing/2014/main" id="{28F35AA7-1836-49AF-B7E8-B863459D711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589084" y="3642447"/>
              <a:ext cx="1432411" cy="668870"/>
            </a:xfrm>
            <a:prstGeom prst="rect">
              <a:avLst/>
            </a:prstGeom>
          </p:spPr>
        </p:pic>
        <p:sp>
          <p:nvSpPr>
            <p:cNvPr id="217" name="Google Shape;217;p35"/>
            <p:cNvSpPr/>
            <p:nvPr/>
          </p:nvSpPr>
          <p:spPr>
            <a:xfrm>
              <a:off x="1541327" y="2523621"/>
              <a:ext cx="1992000" cy="1105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pic>
        <p:nvPicPr>
          <p:cNvPr id="7" name="圖片 6" descr="一張含有 個人, 男人, 握住 的圖片&#10;&#10;描述是以非常高的可信度產生">
            <a:extLst>
              <a:ext uri="{FF2B5EF4-FFF2-40B4-BE49-F238E27FC236}">
                <a16:creationId xmlns:a16="http://schemas.microsoft.com/office/drawing/2014/main" id="{13ECF3AF-C34F-4EF4-9D07-593EC573546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flipH="1">
            <a:off x="3917481" y="2269996"/>
            <a:ext cx="2385136" cy="2891457"/>
          </a:xfrm>
          <a:prstGeom prst="rect">
            <a:avLst/>
          </a:prstGeom>
        </p:spPr>
      </p:pic>
      <p:sp>
        <p:nvSpPr>
          <p:cNvPr id="14" name="Google Shape;213;p35">
            <a:extLst>
              <a:ext uri="{FF2B5EF4-FFF2-40B4-BE49-F238E27FC236}">
                <a16:creationId xmlns:a16="http://schemas.microsoft.com/office/drawing/2014/main" id="{18492932-CFFE-4F2B-9A72-09DD799D9009}"/>
              </a:ext>
            </a:extLst>
          </p:cNvPr>
          <p:cNvSpPr txBox="1">
            <a:spLocks/>
          </p:cNvSpPr>
          <p:nvPr/>
        </p:nvSpPr>
        <p:spPr>
          <a:xfrm>
            <a:off x="457200" y="109711"/>
            <a:ext cx="8143461"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altLang="zh-TW" sz="3000" dirty="0">
                <a:solidFill>
                  <a:srgbClr val="FFFFFF"/>
                </a:solidFill>
                <a:latin typeface="+mj-lt"/>
                <a:ea typeface="微軟正黑體" panose="020B0604030504040204" pitchFamily="34" charset="-120"/>
              </a:rPr>
              <a:t>Retail chain business</a:t>
            </a:r>
            <a:r>
              <a:rPr lang="zh-TW" altLang="en-US" sz="3000" dirty="0">
                <a:solidFill>
                  <a:srgbClr val="FFFFFF"/>
                </a:solidFill>
                <a:latin typeface="+mj-lt"/>
                <a:ea typeface="微軟正黑體" panose="020B0604030504040204" pitchFamily="34" charset="-120"/>
              </a:rPr>
              <a:t> </a:t>
            </a:r>
            <a:r>
              <a:rPr lang="en-US" altLang="zh-TW" sz="3000" dirty="0">
                <a:solidFill>
                  <a:srgbClr val="FFFFFF"/>
                </a:solidFill>
                <a:latin typeface="+mj-lt"/>
                <a:ea typeface="微軟正黑體" panose="020B0604030504040204" pitchFamily="34" charset="-120"/>
              </a:rPr>
              <a:t>CMS</a:t>
            </a:r>
            <a:r>
              <a:rPr lang="zh-TW" altLang="en-US" sz="3000" dirty="0">
                <a:solidFill>
                  <a:srgbClr val="FFFFFF"/>
                </a:solidFill>
                <a:latin typeface="+mj-lt"/>
                <a:ea typeface="微軟正黑體" panose="020B0604030504040204" pitchFamily="34" charset="-120"/>
              </a:rPr>
              <a:t> </a:t>
            </a:r>
            <a:r>
              <a:rPr lang="en-US" altLang="zh-TW" sz="3000" dirty="0">
                <a:solidFill>
                  <a:srgbClr val="FFFFFF"/>
                </a:solidFill>
                <a:latin typeface="+mj-lt"/>
                <a:ea typeface="微軟正黑體" panose="020B0604030504040204" pitchFamily="34" charset="-120"/>
              </a:rPr>
              <a:t>solution</a:t>
            </a:r>
          </a:p>
          <a:p>
            <a:pPr algn="ctr"/>
            <a:r>
              <a:rPr lang="en-US" altLang="zh-TW" sz="1500" dirty="0">
                <a:solidFill>
                  <a:srgbClr val="FFFFFF"/>
                </a:solidFill>
                <a:latin typeface="+mj-lt"/>
                <a:ea typeface="微軟正黑體" panose="020B0604030504040204" pitchFamily="34" charset="-120"/>
              </a:rPr>
              <a:t>How does QNAP implement a surveillance CMS?</a:t>
            </a:r>
            <a:endParaRPr lang="zh-TW" altLang="en-US" sz="1500" dirty="0">
              <a:latin typeface="+mj-lt"/>
              <a:ea typeface="微軟正黑體" panose="020B0604030504040204" pitchFamily="34" charset="-120"/>
            </a:endParaRPr>
          </a:p>
        </p:txBody>
      </p:sp>
    </p:spTree>
    <p:extLst>
      <p:ext uri="{BB962C8B-B14F-4D97-AF65-F5344CB8AC3E}">
        <p14:creationId xmlns:p14="http://schemas.microsoft.com/office/powerpoint/2010/main" val="2363006883"/>
      </p:ext>
    </p:extLst>
  </p:cSld>
  <p:clrMapOvr>
    <a:masterClrMapping/>
  </p:clrMapOvr>
</p:sld>
</file>

<file path=ppt/theme/theme1.xml><?xml version="1.0" encoding="utf-8"?>
<a:theme xmlns:a="http://schemas.openxmlformats.org/drawingml/2006/main" name="自訂設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3126</TotalTime>
  <Words>1333</Words>
  <Application>Microsoft Office PowerPoint</Application>
  <PresentationFormat>如螢幕大小 (16:9)</PresentationFormat>
  <Paragraphs>237</Paragraphs>
  <Slides>25</Slides>
  <Notes>25</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25</vt:i4>
      </vt:variant>
    </vt:vector>
  </HeadingPairs>
  <TitlesOfParts>
    <vt:vector size="31" baseType="lpstr">
      <vt:lpstr>微軟正黑體</vt:lpstr>
      <vt:lpstr>新細明體</vt:lpstr>
      <vt:lpstr>Arial</vt:lpstr>
      <vt:lpstr>Calibri</vt:lpstr>
      <vt:lpstr>Verdana</vt:lpstr>
      <vt:lpstr>自訂設計</vt:lpstr>
      <vt:lpstr>PowerPoint 簡報</vt:lpstr>
      <vt:lpstr>Agenda</vt:lpstr>
      <vt:lpstr>Retail chain business surveillance requirement</vt:lpstr>
      <vt:lpstr>Retail chain business surveillance requirement</vt:lpstr>
      <vt:lpstr>Retail chain business surveillance requirement</vt:lpstr>
      <vt:lpstr>PowerPoint 簡報</vt:lpstr>
      <vt:lpstr>PowerPoint 簡報</vt:lpstr>
      <vt:lpstr>Retail chain business CMS solution</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Retail chain business CMS solution- basic architecture</vt:lpstr>
      <vt:lpstr>PowerPoint 簡報</vt:lpstr>
      <vt:lpstr>QNAP surveillance solution vs  conventional surveillance solution</vt:lpstr>
      <vt:lpstr>NAS model for retail chain business security  </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Han Tsai</dc:creator>
  <cp:lastModifiedBy>明翰 蔡</cp:lastModifiedBy>
  <cp:revision>133</cp:revision>
  <dcterms:modified xsi:type="dcterms:W3CDTF">2018-08-16T07:28:47Z</dcterms:modified>
</cp:coreProperties>
</file>