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60" r:id="rId3"/>
    <p:sldId id="361" r:id="rId4"/>
    <p:sldId id="362" r:id="rId5"/>
    <p:sldId id="363" r:id="rId6"/>
    <p:sldId id="367" r:id="rId7"/>
    <p:sldId id="291" r:id="rId8"/>
    <p:sldId id="269" r:id="rId9"/>
    <p:sldId id="319" r:id="rId10"/>
    <p:sldId id="369" r:id="rId11"/>
    <p:sldId id="321" r:id="rId12"/>
    <p:sldId id="322" r:id="rId13"/>
    <p:sldId id="364" r:id="rId14"/>
    <p:sldId id="323" r:id="rId15"/>
    <p:sldId id="365" r:id="rId16"/>
    <p:sldId id="366" r:id="rId17"/>
    <p:sldId id="412" r:id="rId18"/>
    <p:sldId id="260" r:id="rId19"/>
    <p:sldId id="265" r:id="rId20"/>
    <p:sldId id="370" r:id="rId21"/>
    <p:sldId id="409" r:id="rId22"/>
    <p:sldId id="410" r:id="rId23"/>
    <p:sldId id="413" r:id="rId24"/>
    <p:sldId id="407" r:id="rId25"/>
    <p:sldId id="331" r:id="rId26"/>
    <p:sldId id="382" r:id="rId27"/>
    <p:sldId id="336" r:id="rId28"/>
    <p:sldId id="337" r:id="rId29"/>
    <p:sldId id="264" r:id="rId30"/>
    <p:sldId id="371" r:id="rId31"/>
    <p:sldId id="287" r:id="rId32"/>
    <p:sldId id="293" r:id="rId33"/>
    <p:sldId id="284" r:id="rId34"/>
    <p:sldId id="285" r:id="rId35"/>
    <p:sldId id="286" r:id="rId36"/>
    <p:sldId id="305" r:id="rId37"/>
    <p:sldId id="306" r:id="rId38"/>
    <p:sldId id="320" r:id="rId39"/>
    <p:sldId id="324" r:id="rId40"/>
    <p:sldId id="411" r:id="rId41"/>
    <p:sldId id="273" r:id="rId42"/>
    <p:sldId id="368" r:id="rId43"/>
    <p:sldId id="408" r:id="rId44"/>
    <p:sldId id="258" r:id="rId45"/>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CCFF"/>
    <a:srgbClr val="FF99CC"/>
    <a:srgbClr val="FF3399"/>
    <a:srgbClr val="FFDA27"/>
    <a:srgbClr val="062138"/>
    <a:srgbClr val="1CDDFF"/>
    <a:srgbClr val="03284B"/>
    <a:srgbClr val="003C64"/>
    <a:srgbClr val="003C5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0523" autoAdjust="0"/>
    <p:restoredTop sz="96376" autoAdjust="0"/>
  </p:normalViewPr>
  <p:slideViewPr>
    <p:cSldViewPr snapToGrid="0">
      <p:cViewPr varScale="1">
        <p:scale>
          <a:sx n="171" d="100"/>
          <a:sy n="171" d="100"/>
        </p:scale>
        <p:origin x="-90" y="-9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4596" y="-143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E25C96-7668-48A6-906E-60409CB4F0E2}" type="datetimeFigureOut">
              <a:rPr lang="zh-TW" altLang="en-US" smtClean="0"/>
              <a:pPr/>
              <a:t>2018/8/14</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7E37DA-B174-4061-859C-D3EB947C68FF}" type="slidenum">
              <a:rPr lang="zh-TW" altLang="en-US" smtClean="0"/>
              <a:pPr/>
              <a:t>‹#›</a:t>
            </a:fld>
            <a:endParaRPr lang="zh-TW" altLang="en-US"/>
          </a:p>
        </p:txBody>
      </p:sp>
    </p:spTree>
    <p:extLst>
      <p:ext uri="{BB962C8B-B14F-4D97-AF65-F5344CB8AC3E}">
        <p14:creationId xmlns="" xmlns:p14="http://schemas.microsoft.com/office/powerpoint/2010/main" val="3944469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C302E-FD06-FF4A-845C-7242F44AD2E4}" type="datetimeFigureOut">
              <a:rPr lang="en-US" smtClean="0"/>
              <a:pPr/>
              <a:t>8/14/2018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067F0-5D8C-C649-9E7E-E5C399B34C78}" type="slidenum">
              <a:rPr lang="en-US" smtClean="0"/>
              <a:pPr/>
              <a:t>‹#›</a:t>
            </a:fld>
            <a:endParaRPr lang="en-US"/>
          </a:p>
        </p:txBody>
      </p:sp>
    </p:spTree>
    <p:extLst>
      <p:ext uri="{BB962C8B-B14F-4D97-AF65-F5344CB8AC3E}">
        <p14:creationId xmlns="" xmlns:p14="http://schemas.microsoft.com/office/powerpoint/2010/main" val="428518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6067F0-5D8C-C649-9E7E-E5C399B34C78}" type="slidenum">
              <a:rPr lang="en-US" smtClean="0"/>
              <a:pPr/>
              <a:t>1</a:t>
            </a:fld>
            <a:endParaRPr lang="en-US"/>
          </a:p>
        </p:txBody>
      </p:sp>
    </p:spTree>
    <p:extLst>
      <p:ext uri="{BB962C8B-B14F-4D97-AF65-F5344CB8AC3E}">
        <p14:creationId xmlns="" xmlns:p14="http://schemas.microsoft.com/office/powerpoint/2010/main" val="400322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88899">
              <a:spcBef>
                <a:spcPts val="0"/>
              </a:spcBef>
              <a:buNone/>
            </a:pPr>
            <a:endParaRPr dirty="0"/>
          </a:p>
        </p:txBody>
      </p:sp>
    </p:spTree>
    <p:extLst>
      <p:ext uri="{BB962C8B-B14F-4D97-AF65-F5344CB8AC3E}">
        <p14:creationId xmlns="" xmlns:p14="http://schemas.microsoft.com/office/powerpoint/2010/main" val="376145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9" name="Shape 59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411298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9" name="Shape 60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211870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baseline="0"/>
          </a:p>
        </p:txBody>
      </p:sp>
    </p:spTree>
    <p:extLst>
      <p:ext uri="{BB962C8B-B14F-4D97-AF65-F5344CB8AC3E}">
        <p14:creationId xmlns="" xmlns:p14="http://schemas.microsoft.com/office/powerpoint/2010/main" val="3913930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3061822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346409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 xmlns:p14="http://schemas.microsoft.com/office/powerpoint/2010/main" val="1694072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3422457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81643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 xmlns:p14="http://schemas.microsoft.com/office/powerpoint/2010/main" val="422487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403111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25</a:t>
            </a:fld>
            <a:endParaRPr sz="1300" b="0" i="0" u="none" strike="noStrike" cap="none">
              <a:solidFill>
                <a:schemeClr val="dk1"/>
              </a:solidFill>
              <a:latin typeface="Calibri"/>
              <a:ea typeface="Calibri"/>
              <a:cs typeface="Calibri"/>
              <a:sym typeface="Calibri"/>
            </a:endParaRPr>
          </a:p>
        </p:txBody>
      </p:sp>
      <p:sp>
        <p:nvSpPr>
          <p:cNvPr id="132" name="Shape 13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 name="Shape 13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7879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26</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75027278</a:t>
            </a:r>
            <a:endParaRPr sz="1100" b="0" i="0" u="none" strike="noStrike" cap="none">
              <a:solidFill>
                <a:schemeClr val="dk1"/>
              </a:solidFill>
              <a:latin typeface="Arial"/>
              <a:ea typeface="Arial"/>
              <a:cs typeface="Arial"/>
              <a:sym typeface="Arial"/>
            </a:endParaRPr>
          </a:p>
          <a:p>
            <a:pPr marL="0" lvl="0" indent="0" rtl="0">
              <a:spcBef>
                <a:spcPts val="0"/>
              </a:spcBef>
              <a:spcAft>
                <a:spcPts val="0"/>
              </a:spcAft>
              <a:buNone/>
            </a:pPr>
            <a:r>
              <a:rPr lang="zh-TW" sz="1800">
                <a:solidFill>
                  <a:srgbClr val="262626"/>
                </a:solidFill>
                <a:latin typeface="Microsoft JhengHei"/>
                <a:ea typeface="Microsoft JhengHei"/>
                <a:cs typeface="Microsoft JhengHei"/>
                <a:sym typeface="Microsoft JhengHei"/>
              </a:rPr>
              <a:t>資料回寫的起始空間將會降低</a:t>
            </a:r>
            <a:endParaRPr/>
          </a:p>
        </p:txBody>
      </p:sp>
    </p:spTree>
    <p:extLst>
      <p:ext uri="{BB962C8B-B14F-4D97-AF65-F5344CB8AC3E}">
        <p14:creationId xmlns="" xmlns:p14="http://schemas.microsoft.com/office/powerpoint/2010/main" val="138957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27</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171236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28</a:t>
            </a:fld>
            <a:endParaRPr sz="1300" b="0" i="0" u="none" strike="noStrike" cap="none">
              <a:solidFill>
                <a:schemeClr val="dk1"/>
              </a:solidFill>
              <a:latin typeface="Calibri"/>
              <a:ea typeface="Calibri"/>
              <a:cs typeface="Calibri"/>
              <a:sym typeface="Calibri"/>
            </a:endParaRPr>
          </a:p>
        </p:txBody>
      </p:sp>
      <p:sp>
        <p:nvSpPr>
          <p:cNvPr id="213" name="Shape 2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 name="Shape 2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28874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422520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706755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476403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 xmlns:p14="http://schemas.microsoft.com/office/powerpoint/2010/main" val="395246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9714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47465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E6067F0-5D8C-C649-9E7E-E5C399B34C7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Shape 4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2659576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1233116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zh-TW" sz="1100" b="1" i="0" u="none" strike="noStrike" cap="none">
                <a:solidFill>
                  <a:schemeClr val="dk1"/>
                </a:solidFill>
                <a:latin typeface="Arial"/>
                <a:ea typeface="Arial"/>
                <a:cs typeface="Arial"/>
                <a:sym typeface="Arial"/>
              </a:rPr>
              <a:t>Works on all your devices</a:t>
            </a:r>
            <a:endParaRPr sz="1100" b="1" i="0" u="none" strike="noStrike" cap="none">
              <a:solidFill>
                <a:schemeClr val="dk1"/>
              </a:solidFill>
              <a:latin typeface="Arial"/>
              <a:ea typeface="Arial"/>
              <a:cs typeface="Arial"/>
              <a:sym typeface="Arial"/>
            </a:endParaRPr>
          </a:p>
          <a:p>
            <a:pPr marL="0" marR="0" lvl="0" indent="0" algn="l" rtl="0">
              <a:lnSpc>
                <a:spcPct val="161800"/>
              </a:lnSpc>
              <a:spcBef>
                <a:spcPts val="0"/>
              </a:spcBef>
              <a:spcAft>
                <a:spcPts val="0"/>
              </a:spcAft>
              <a:buClr>
                <a:schemeClr val="dk1"/>
              </a:buClr>
              <a:buSzPts val="1100"/>
              <a:buFont typeface="Arial"/>
              <a:buNone/>
            </a:pPr>
            <a:r>
              <a:rPr lang="zh-TW" sz="1200" b="0" i="0" u="none" strike="noStrike" cap="none">
                <a:solidFill>
                  <a:srgbClr val="000000"/>
                </a:solidFill>
                <a:latin typeface="Arial"/>
                <a:ea typeface="Arial"/>
                <a:cs typeface="Arial"/>
                <a:sym typeface="Arial"/>
              </a:rPr>
              <a:t>Protect your Internet connection across mobile devices or desktop with QNAP apps. Our app &amp; utility offer a variety of easy-to-configure, automatic features, ensuring your connection remains encrypted at all times. </a:t>
            </a:r>
            <a:endParaRPr sz="1200" b="0" i="0" u="none" strike="noStrike" cap="none">
              <a:solidFill>
                <a:srgbClr val="000000"/>
              </a:solidFill>
              <a:latin typeface="Arial"/>
              <a:ea typeface="Arial"/>
              <a:cs typeface="Arial"/>
              <a:sym typeface="Arial"/>
            </a:endParaRPr>
          </a:p>
          <a:p>
            <a:pPr marL="69850" marR="0" lvl="0" indent="0" algn="l" rtl="0">
              <a:spcBef>
                <a:spcPts val="0"/>
              </a:spcBef>
              <a:spcAft>
                <a:spcPts val="0"/>
              </a:spcAft>
              <a:buClr>
                <a:schemeClr val="dk1"/>
              </a:buClr>
              <a:buSzPts val="1100"/>
              <a:buFont typeface="Arial"/>
              <a:buNone/>
            </a:pPr>
            <a:endParaRPr sz="1100" b="1" i="0" u="none" strike="noStrike" cap="none">
              <a:solidFill>
                <a:srgbClr val="000000"/>
              </a:solidFill>
              <a:latin typeface="Arial"/>
              <a:ea typeface="Arial"/>
              <a:cs typeface="Arial"/>
              <a:sym typeface="Arial"/>
            </a:endParaRPr>
          </a:p>
        </p:txBody>
      </p:sp>
    </p:spTree>
    <p:extLst>
      <p:ext uri="{BB962C8B-B14F-4D97-AF65-F5344CB8AC3E}">
        <p14:creationId xmlns="" xmlns:p14="http://schemas.microsoft.com/office/powerpoint/2010/main" val="1404753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Shape 3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3936424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38CD5"/>
              </a:buClr>
              <a:buSzPts val="1600"/>
              <a:buFont typeface="Arial"/>
              <a:buNone/>
            </a:pPr>
            <a:endParaRPr sz="12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可搜尋出周遭的其他QNAP NAS,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以此安全連線去連線周遭其他NAS (需各自的密碼), </a:t>
            </a:r>
            <a:endParaRPr sz="1100" b="1" i="0" u="none" strike="noStrike" cap="none">
              <a:solidFill>
                <a:srgbClr val="FFFFFF"/>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再以NAS為媒介建立第三組連線 </a:t>
            </a:r>
            <a:endParaRPr/>
          </a:p>
          <a:p>
            <a:pPr marL="457200" marR="0" lvl="0" indent="-342900" algn="l" rtl="0">
              <a:lnSpc>
                <a:spcPct val="100000"/>
              </a:lnSpc>
              <a:spcBef>
                <a:spcPts val="0"/>
              </a:spcBef>
              <a:spcAft>
                <a:spcPts val="0"/>
              </a:spcAft>
              <a:buClr>
                <a:srgbClr val="FFFFFF"/>
              </a:buClr>
              <a:buSzPts val="1800"/>
              <a:buFont typeface="Noto Sans Symbols"/>
              <a:buChar char="◆"/>
            </a:pPr>
            <a:r>
              <a:rPr lang="zh-TW" sz="1100" b="1" i="0" u="none" strike="noStrike" cap="none">
                <a:solidFill>
                  <a:srgbClr val="FFFFFF"/>
                </a:solidFill>
                <a:latin typeface="Arial"/>
                <a:ea typeface="Arial"/>
                <a:cs typeface="Arial"/>
                <a:sym typeface="Arial"/>
              </a:rPr>
              <a:t>以VPN安全連線使用其他APP</a:t>
            </a:r>
            <a:endParaRPr sz="1100" b="1" i="0" u="none" strike="noStrike" cap="none">
              <a:solidFill>
                <a:srgbClr val="FFFFFF"/>
              </a:solidFill>
              <a:latin typeface="Arial"/>
              <a:ea typeface="Arial"/>
              <a:cs typeface="Arial"/>
              <a:sym typeface="Arial"/>
            </a:endParaRPr>
          </a:p>
          <a:p>
            <a:pPr marL="6985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1099838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1266407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186884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322153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E6067F0-5D8C-C649-9E7E-E5C399B34C78}" type="slidenum">
              <a:rPr lang="en-US" smtClean="0"/>
              <a:pPr/>
              <a:t>4</a:t>
            </a:fld>
            <a:endParaRPr lang="en-US"/>
          </a:p>
        </p:txBody>
      </p:sp>
    </p:spTree>
    <p:extLst>
      <p:ext uri="{BB962C8B-B14F-4D97-AF65-F5344CB8AC3E}">
        <p14:creationId xmlns="" xmlns:p14="http://schemas.microsoft.com/office/powerpoint/2010/main" val="261970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10"/>
          </p:nvPr>
        </p:nvSpPr>
        <p:spPr/>
        <p:txBody>
          <a:bodyPr/>
          <a:lstStyle/>
          <a:p>
            <a:fld id="{4E6067F0-5D8C-C649-9E7E-E5C399B34C78}" type="slidenum">
              <a:rPr lang="en-US" smtClean="0"/>
              <a:pPr/>
              <a:t>5</a:t>
            </a:fld>
            <a:endParaRPr lang="en-US"/>
          </a:p>
        </p:txBody>
      </p:sp>
    </p:spTree>
    <p:extLst>
      <p:ext uri="{BB962C8B-B14F-4D97-AF65-F5344CB8AC3E}">
        <p14:creationId xmlns="" xmlns:p14="http://schemas.microsoft.com/office/powerpoint/2010/main" val="267421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2678037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242370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4" name="Shape 324"/>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284500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8" name="Shape 358"/>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88899" algn="l" rtl="0">
              <a:spcBef>
                <a:spcPts val="0"/>
              </a:spcBef>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324203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2555776" y="1597820"/>
            <a:ext cx="6264696" cy="613890"/>
          </a:xfrm>
          <a:effectLst>
            <a:reflection blurRad="6350" stA="50000" endA="300" endPos="38500" dist="50800" dir="5400000" sy="-100000" algn="bl" rotWithShape="0"/>
          </a:effectLst>
        </p:spPr>
        <p:txBody>
          <a:bodyPr>
            <a:normAutofit/>
          </a:bodyPr>
          <a:lstStyle>
            <a:lvl1pPr>
              <a:lnSpc>
                <a:spcPct val="150000"/>
              </a:lnSpc>
              <a:defRPr sz="3600" b="1">
                <a:solidFill>
                  <a:srgbClr val="48DCD5"/>
                </a:solidFill>
                <a:latin typeface="Arial Unicode MS" pitchFamily="34" charset="-120"/>
                <a:ea typeface="Arial Unicode MS" pitchFamily="34" charset="-120"/>
                <a:cs typeface="Arial Unicode MS" pitchFamily="34" charset="-120"/>
              </a:defRPr>
            </a:lvl1pPr>
          </a:lstStyle>
          <a:p>
            <a:r>
              <a:rPr lang="zh-TW" altLang="en-US"/>
              <a:t>按一下以編輯母片標題樣式</a:t>
            </a:r>
          </a:p>
        </p:txBody>
      </p:sp>
      <p:sp>
        <p:nvSpPr>
          <p:cNvPr id="3" name="副標題 2"/>
          <p:cNvSpPr>
            <a:spLocks noGrp="1"/>
          </p:cNvSpPr>
          <p:nvPr>
            <p:ph type="subTitle" idx="1"/>
          </p:nvPr>
        </p:nvSpPr>
        <p:spPr>
          <a:xfrm>
            <a:off x="3059832" y="2355726"/>
            <a:ext cx="4968552" cy="665212"/>
          </a:xfrm>
        </p:spPr>
        <p:txBody>
          <a:bodyPr/>
          <a:lstStyle>
            <a:lvl1pPr marL="0" indent="0" algn="ctr">
              <a:buNone/>
              <a:defRPr sz="1800">
                <a:solidFill>
                  <a:schemeClr val="bg1"/>
                </a:solidFill>
                <a:latin typeface="Adobe 繁黑體 Std B" pitchFamily="34" charset="-120"/>
                <a:ea typeface="Adobe 繁黑體 Std B"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521C82A-52C7-4F3A-A1A0-991261602C80}" type="slidenum">
              <a:rPr lang="zh-TW" altLang="en-US" smtClean="0"/>
              <a:pPr/>
              <a:t>‹#›</a:t>
            </a:fld>
            <a:endParaRPr lang="zh-TW" altLang="en-US"/>
          </a:p>
        </p:txBody>
      </p:sp>
      <p:pic>
        <p:nvPicPr>
          <p:cNvPr id="9" name="圖片 8" descr="0814_16比9_封面母片_(ZH).jpg"/>
          <p:cNvPicPr>
            <a:picLocks noChangeAspect="1"/>
          </p:cNvPicPr>
          <p:nvPr userDrawn="1"/>
        </p:nvPicPr>
        <p:blipFill>
          <a:blip r:embed="rId2" cstate="print"/>
          <a:stretch>
            <a:fillRect/>
          </a:stretch>
        </p:blipFill>
        <p:spPr>
          <a:xfrm>
            <a:off x="0" y="0"/>
            <a:ext cx="9144000" cy="5143500"/>
          </a:xfrm>
          <a:prstGeom prst="rect">
            <a:avLst/>
          </a:prstGeom>
        </p:spPr>
      </p:pic>
    </p:spTree>
    <p:extLst>
      <p:ext uri="{BB962C8B-B14F-4D97-AF65-F5344CB8AC3E}">
        <p14:creationId xmlns="" xmlns:p14="http://schemas.microsoft.com/office/powerpoint/2010/main" val="71755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5"/>
        <p:cNvGrpSpPr/>
        <p:nvPr/>
      </p:nvGrpSpPr>
      <p:grpSpPr>
        <a:xfrm>
          <a:off x="0" y="0"/>
          <a:ext cx="0" cy="0"/>
          <a:chOff x="0" y="0"/>
          <a:chExt cx="0" cy="0"/>
        </a:xfrm>
      </p:grpSpPr>
      <p:pic>
        <p:nvPicPr>
          <p:cNvPr id="3" name="圖片 2" descr="BG_1.jpg"/>
          <p:cNvPicPr>
            <a:picLocks noChangeAspect="1"/>
          </p:cNvPicPr>
          <p:nvPr userDrawn="1"/>
        </p:nvPicPr>
        <p:blipFill>
          <a:blip r:embed="rId2" cstate="print"/>
          <a:stretch>
            <a:fillRect/>
          </a:stretch>
        </p:blipFill>
        <p:spPr>
          <a:xfrm>
            <a:off x="0" y="0"/>
            <a:ext cx="9144000" cy="5143500"/>
          </a:xfrm>
          <a:prstGeom prst="rect">
            <a:avLst/>
          </a:prstGeom>
        </p:spPr>
      </p:pic>
      <p:sp>
        <p:nvSpPr>
          <p:cNvPr id="6" name="Shape 183"/>
          <p:cNvSpPr txBox="1">
            <a:spLocks noGrp="1"/>
          </p:cNvSpPr>
          <p:nvPr userDrawn="1">
            <p:ph type="title"/>
          </p:nvPr>
        </p:nvSpPr>
        <p:spPr>
          <a:xfrm>
            <a:off x="323528" y="65780"/>
            <a:ext cx="7165459" cy="697312"/>
          </a:xfrm>
          <a:prstGeom prst="rect">
            <a:avLst/>
          </a:prstGeom>
          <a:noFill/>
          <a:ln>
            <a:noFill/>
          </a:ln>
        </p:spPr>
        <p:txBody>
          <a:bodyPr spcFirstLastPara="1" wrap="square" lIns="91425" tIns="91425" rIns="91425" bIns="91425" anchor="t" anchorCtr="0">
            <a:noAutofit/>
          </a:bodyPr>
          <a:lstStyle>
            <a:lvl1pP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4000" u="none" strike="noStrike" cap="none" dirty="0">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 xmlns:p14="http://schemas.microsoft.com/office/powerpoint/2010/main" val="330719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ctr">
              <a:defRPr>
                <a:solidFill>
                  <a:schemeClr val="bg1"/>
                </a:solidFill>
                <a:effectLst/>
                <a:latin typeface="Arial"/>
                <a:ea typeface="微軟正黑體" panose="020B0604030504040204" pitchFamily="34" charset="-120"/>
                <a:cs typeface="Arial"/>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36439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ctr">
              <a:defRPr>
                <a:effectLst/>
              </a:defRPr>
            </a:lvl1pPr>
          </a:lstStyle>
          <a:p>
            <a:r>
              <a:rPr lang="zh-TW" altLang="en-US" dirty="0"/>
              <a:t>按一下以編輯母片標題樣式</a:t>
            </a:r>
          </a:p>
        </p:txBody>
      </p:sp>
      <p:sp>
        <p:nvSpPr>
          <p:cNvPr id="3" name="內容版面配置區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226615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521C82A-52C7-4F3A-A1A0-991261602C80}" type="slidenum">
              <a:rPr lang="zh-TW" altLang="en-US" smtClean="0"/>
              <a:pPr/>
              <a:t>‹#›</a:t>
            </a:fld>
            <a:endParaRPr lang="zh-TW" altLang="en-US"/>
          </a:p>
        </p:txBody>
      </p:sp>
      <p:sp>
        <p:nvSpPr>
          <p:cNvPr id="10" name="標題版面配置區 1"/>
          <p:cNvSpPr>
            <a:spLocks noGrp="1"/>
          </p:cNvSpPr>
          <p:nvPr>
            <p:ph type="title"/>
          </p:nvPr>
        </p:nvSpPr>
        <p:spPr>
          <a:xfrm>
            <a:off x="323528" y="133971"/>
            <a:ext cx="8229600" cy="493563"/>
          </a:xfrm>
          <a:prstGeom prst="rect">
            <a:avLst/>
          </a:prstGeom>
        </p:spPr>
        <p:txBody>
          <a:bodyPr vert="horz" lIns="91440" tIns="45720" rIns="91440" bIns="45720" rtlCol="0" anchor="ctr">
            <a:normAutofit/>
          </a:bodyPr>
          <a:lstStyle>
            <a:lvl1pPr algn="ctr">
              <a:defRPr>
                <a:effectLst/>
              </a:defRPr>
            </a:lvl1pPr>
          </a:lstStyle>
          <a:p>
            <a:r>
              <a:rPr lang="zh-TW" altLang="en-US" dirty="0"/>
              <a:t>按一下以編輯母片標題樣式</a:t>
            </a:r>
          </a:p>
        </p:txBody>
      </p:sp>
    </p:spTree>
    <p:extLst>
      <p:ext uri="{BB962C8B-B14F-4D97-AF65-F5344CB8AC3E}">
        <p14:creationId xmlns="" xmlns:p14="http://schemas.microsoft.com/office/powerpoint/2010/main" val="393323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ctr">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148435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pic>
        <p:nvPicPr>
          <p:cNvPr id="7" name="圖片 6" descr="0814_16比9_分頁母片_(ZH+EN).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標題 1"/>
          <p:cNvSpPr>
            <a:spLocks noGrp="1"/>
          </p:cNvSpPr>
          <p:nvPr>
            <p:ph type="title"/>
          </p:nvPr>
        </p:nvSpPr>
        <p:spPr>
          <a:xfrm>
            <a:off x="323528" y="179546"/>
            <a:ext cx="8229600" cy="493563"/>
          </a:xfrm>
        </p:spPr>
        <p:txBody>
          <a:bodyPr/>
          <a:lstStyle>
            <a:lvl1pPr>
              <a:defRPr>
                <a:solidFill>
                  <a:schemeClr val="accent5">
                    <a:lumMod val="50000"/>
                  </a:schemeClr>
                </a:solidFill>
                <a:effectLst/>
                <a:latin typeface="微軟正黑體" panose="020B0604030504040204" pitchFamily="34" charset="-120"/>
                <a:ea typeface="微軟正黑體" panose="020B0604030504040204" pitchFamily="34" charset="-120"/>
              </a:defRPr>
            </a:lvl1pPr>
          </a:lstStyle>
          <a:p>
            <a:r>
              <a:rPr kumimoji="1" lang="zh-TW" altLang="en-US" dirty="0"/>
              <a:t>按一下以編輯母片標題樣式</a:t>
            </a:r>
          </a:p>
        </p:txBody>
      </p:sp>
      <p:sp>
        <p:nvSpPr>
          <p:cNvPr id="3" name="日期版面配置區 2"/>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315088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pic>
        <p:nvPicPr>
          <p:cNvPr id="8" name="圖片 7" descr="0724_16比9_機構頁母片_(ZH+EN).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標題 1"/>
          <p:cNvSpPr>
            <a:spLocks noGrp="1"/>
          </p:cNvSpPr>
          <p:nvPr>
            <p:ph type="title"/>
          </p:nvPr>
        </p:nvSpPr>
        <p:spPr>
          <a:xfrm>
            <a:off x="323528" y="179546"/>
            <a:ext cx="8229600" cy="493563"/>
          </a:xfrm>
        </p:spPr>
        <p:txBody>
          <a:bodyPr/>
          <a:lstStyle>
            <a:lvl1pPr algn="l">
              <a:defRPr>
                <a:solidFill>
                  <a:schemeClr val="bg1"/>
                </a:solidFill>
                <a:effectLst/>
                <a:latin typeface="微軟正黑體" panose="020B0604030504040204" pitchFamily="34" charset="-120"/>
                <a:ea typeface="微軟正黑體" panose="020B0604030504040204" pitchFamily="34" charset="-120"/>
              </a:defRPr>
            </a:lvl1pPr>
          </a:lstStyle>
          <a:p>
            <a:r>
              <a:rPr kumimoji="1" lang="zh-TW" altLang="en-US" dirty="0"/>
              <a:t>按一下以編輯母片標題樣式</a:t>
            </a:r>
          </a:p>
        </p:txBody>
      </p:sp>
      <p:sp>
        <p:nvSpPr>
          <p:cNvPr id="3" name="日期版面配置區 2"/>
          <p:cNvSpPr>
            <a:spLocks noGrp="1"/>
          </p:cNvSpPr>
          <p:nvPr>
            <p:ph type="dt" sz="half" idx="10"/>
          </p:nvPr>
        </p:nvSpPr>
        <p:spPr/>
        <p:txBody>
          <a:bodyPr/>
          <a:lstStyle/>
          <a:p>
            <a:fld id="{40970FA4-9E65-4971-979C-D8370CC7AC76}" type="datetimeFigureOut">
              <a:rPr lang="zh-TW" altLang="en-US" smtClean="0"/>
              <a:pPr/>
              <a:t>2018/8/14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315088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pic>
        <p:nvPicPr>
          <p:cNvPr id="5" name="Picture 2" descr="C:\Users\user\Desktop\20180411_QTS 4.3.5網路與虛擬交換器-02.png"/>
          <p:cNvPicPr>
            <a:picLocks noChangeAspect="1" noChangeArrowheads="1"/>
          </p:cNvPicPr>
          <p:nvPr userDrawn="1"/>
        </p:nvPicPr>
        <p:blipFill>
          <a:blip r:embed="rId2" cstate="print"/>
          <a:stretch>
            <a:fillRect/>
          </a:stretch>
        </p:blipFill>
        <p:spPr bwMode="auto">
          <a:xfrm>
            <a:off x="3675" y="56"/>
            <a:ext cx="9137368" cy="5143387"/>
          </a:xfrm>
          <a:prstGeom prst="rect">
            <a:avLst/>
          </a:prstGeom>
          <a:noFill/>
        </p:spPr>
      </p:pic>
      <p:pic>
        <p:nvPicPr>
          <p:cNvPr id="6" name="Picture 2" descr="C:\Users\user\Desktop\20180411_QTS 4.3.5網路與虛擬交換器-03.png"/>
          <p:cNvPicPr>
            <a:picLocks noChangeAspect="1" noChangeArrowheads="1"/>
          </p:cNvPicPr>
          <p:nvPr userDrawn="1"/>
        </p:nvPicPr>
        <p:blipFill>
          <a:blip r:embed="rId3" cstate="print"/>
          <a:srcRect t="11356"/>
          <a:stretch>
            <a:fillRect/>
          </a:stretch>
        </p:blipFill>
        <p:spPr bwMode="auto">
          <a:xfrm>
            <a:off x="1660" y="965451"/>
            <a:ext cx="9145562" cy="379790"/>
          </a:xfrm>
          <a:prstGeom prst="rect">
            <a:avLst/>
          </a:prstGeom>
          <a:noFill/>
        </p:spPr>
      </p:pic>
      <p:pic>
        <p:nvPicPr>
          <p:cNvPr id="7" name="Picture 2" descr="D:\工作進行中\20170911直播母版16比9\各場PPT元素\20180410\QNAP_LOGO-01.png"/>
          <p:cNvPicPr>
            <a:picLocks noChangeAspect="1" noChangeArrowheads="1"/>
          </p:cNvPicPr>
          <p:nvPr userDrawn="1"/>
        </p:nvPicPr>
        <p:blipFill>
          <a:blip r:embed="rId4" cstate="print"/>
          <a:srcRect/>
          <a:stretch>
            <a:fillRect/>
          </a:stretch>
        </p:blipFill>
        <p:spPr bwMode="auto">
          <a:xfrm>
            <a:off x="7929586" y="68104"/>
            <a:ext cx="1031566" cy="199390"/>
          </a:xfrm>
          <a:prstGeom prst="rect">
            <a:avLst/>
          </a:prstGeom>
          <a:noFill/>
        </p:spPr>
      </p:pic>
      <p:sp>
        <p:nvSpPr>
          <p:cNvPr id="2" name="標題 1"/>
          <p:cNvSpPr>
            <a:spLocks noGrp="1"/>
          </p:cNvSpPr>
          <p:nvPr>
            <p:ph type="title"/>
          </p:nvPr>
        </p:nvSpPr>
        <p:spPr>
          <a:xfrm>
            <a:off x="0" y="146923"/>
            <a:ext cx="9144000" cy="857250"/>
          </a:xfrm>
        </p:spPr>
        <p:txBody>
          <a:bodyPr>
            <a:normAutofit/>
          </a:bodyPr>
          <a:lstStyle>
            <a:lvl1pPr>
              <a:defRPr sz="4000">
                <a:solidFill>
                  <a:schemeClr val="bg1"/>
                </a:solidFill>
                <a:effectLst>
                  <a:outerShdw blurRad="50800" dist="38100" dir="2700000" algn="tl" rotWithShape="0">
                    <a:prstClr val="black">
                      <a:alpha val="40000"/>
                    </a:prstClr>
                  </a:outerShdw>
                </a:effectLst>
              </a:defRPr>
            </a:lvl1pPr>
          </a:lstStyle>
          <a:p>
            <a:r>
              <a:rPr lang="zh-TW" altLang="en-US" dirty="0"/>
              <a:t>按一下以編輯母片標題樣式</a:t>
            </a:r>
          </a:p>
        </p:txBody>
      </p:sp>
      <p:sp>
        <p:nvSpPr>
          <p:cNvPr id="3" name="文字版面配置區 2"/>
          <p:cNvSpPr>
            <a:spLocks noGrp="1"/>
          </p:cNvSpPr>
          <p:nvPr>
            <p:ph idx="1"/>
          </p:nvPr>
        </p:nvSpPr>
        <p:spPr>
          <a:xfrm>
            <a:off x="457200" y="1200151"/>
            <a:ext cx="8229600" cy="3394472"/>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defRPr lang="zh-TW" altLang="en-US" sz="2200" b="1" i="0" kern="1200" baseline="0" dirty="0" smtClean="0">
                <a:solidFill>
                  <a:schemeClr val="tx1"/>
                </a:solidFill>
                <a:latin typeface="Arial" pitchFamily="34" charset="0"/>
                <a:ea typeface="微軟正黑體" pitchFamily="34" charset="-120"/>
                <a:cs typeface="+mn-cs"/>
              </a:defRPr>
            </a:lvl1pPr>
            <a:lvl2pPr marL="0" algn="l" defTabSz="914400" rtl="0" eaLnBrk="1" latinLnBrk="0" hangingPunct="1">
              <a:spcBef>
                <a:spcPts val="0"/>
              </a:spcBef>
              <a:buFont typeface="Arial" pitchFamily="34" charset="0"/>
              <a:buChar char="•"/>
              <a:defRPr lang="zh-TW" altLang="en-US" sz="2200" b="1" i="0" kern="1200" baseline="0" dirty="0" smtClean="0">
                <a:solidFill>
                  <a:schemeClr val="tx1"/>
                </a:solidFill>
                <a:latin typeface="Arial" pitchFamily="34" charset="0"/>
                <a:ea typeface="微軟正黑體" pitchFamily="34" charset="-120"/>
                <a:cs typeface="+mn-cs"/>
              </a:defRPr>
            </a:lvl2pPr>
          </a:lstStyle>
          <a:p>
            <a:pPr lvl="0"/>
            <a:r>
              <a:rPr lang="zh-TW" altLang="en-US" dirty="0"/>
              <a:t>按一下以編輯母片文字樣式</a:t>
            </a:r>
          </a:p>
          <a:p>
            <a:pPr lvl="1"/>
            <a:r>
              <a:rPr lang="zh-TW" altLang="en-US" dirty="0"/>
              <a:t>第二層</a:t>
            </a:r>
          </a:p>
        </p:txBody>
      </p:sp>
    </p:spTree>
    <p:extLst>
      <p:ext uri="{BB962C8B-B14F-4D97-AF65-F5344CB8AC3E}">
        <p14:creationId xmlns="" xmlns:p14="http://schemas.microsoft.com/office/powerpoint/2010/main" val="315242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物件">
  <p:cSld name="1_標題及物件">
    <p:spTree>
      <p:nvGrpSpPr>
        <p:cNvPr id="1" name="Shape 34"/>
        <p:cNvGrpSpPr/>
        <p:nvPr/>
      </p:nvGrpSpPr>
      <p:grpSpPr>
        <a:xfrm>
          <a:off x="0" y="0"/>
          <a:ext cx="0" cy="0"/>
          <a:chOff x="0" y="0"/>
          <a:chExt cx="0" cy="0"/>
        </a:xfrm>
      </p:grpSpPr>
      <p:pic>
        <p:nvPicPr>
          <p:cNvPr id="7" name="圖片 6">
            <a:extLst>
              <a:ext uri="{FF2B5EF4-FFF2-40B4-BE49-F238E27FC236}">
                <a16:creationId xmlns="" xmlns:a16="http://schemas.microsoft.com/office/drawing/2014/main" id="{0D99D593-6976-4058-9BBF-9011F30F4C52}"/>
              </a:ext>
            </a:extLst>
          </p:cNvPr>
          <p:cNvPicPr>
            <a:picLocks noChangeAspect="1"/>
          </p:cNvPicPr>
          <p:nvPr userDrawn="1"/>
        </p:nvPicPr>
        <p:blipFill rotWithShape="1">
          <a:blip r:embed="rId2" cstate="screen">
            <a:extLst>
              <a:ext uri="{28A0092B-C50C-407E-A947-70E740481C1C}">
                <a14:useLocalDpi xmlns="" xmlns:a14="http://schemas.microsoft.com/office/drawing/2010/main"/>
              </a:ext>
            </a:extLst>
          </a:blip>
          <a:srcRect/>
          <a:stretch/>
        </p:blipFill>
        <p:spPr>
          <a:xfrm>
            <a:off x="0" y="1063624"/>
            <a:ext cx="9142564" cy="4078739"/>
          </a:xfrm>
          <a:prstGeom prst="rect">
            <a:avLst/>
          </a:prstGeom>
        </p:spPr>
      </p:pic>
      <p:sp>
        <p:nvSpPr>
          <p:cNvPr id="8" name="矩形 7">
            <a:extLst>
              <a:ext uri="{FF2B5EF4-FFF2-40B4-BE49-F238E27FC236}">
                <a16:creationId xmlns="" xmlns:a16="http://schemas.microsoft.com/office/drawing/2014/main" id="{6F50AA9E-82BC-46DA-8C69-719D63519587}"/>
              </a:ext>
            </a:extLst>
          </p:cNvPr>
          <p:cNvSpPr/>
          <p:nvPr userDrawn="1"/>
        </p:nvSpPr>
        <p:spPr>
          <a:xfrm>
            <a:off x="0" y="1166814"/>
            <a:ext cx="9144000" cy="3976686"/>
          </a:xfrm>
          <a:prstGeom prst="rect">
            <a:avLst/>
          </a:prstGeom>
          <a:gradFill>
            <a:gsLst>
              <a:gs pos="0">
                <a:schemeClr val="bg1">
                  <a:alpha val="0"/>
                </a:schemeClr>
              </a:gs>
              <a:gs pos="100000">
                <a:schemeClr val="bg1">
                  <a:alpha val="75000"/>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Shape 35"/>
          <p:cNvSpPr txBox="1">
            <a:spLocks noGrp="1"/>
          </p:cNvSpPr>
          <p:nvPr>
            <p:ph type="body" idx="1"/>
          </p:nvPr>
        </p:nvSpPr>
        <p:spPr>
          <a:xfrm>
            <a:off x="457200" y="1166813"/>
            <a:ext cx="8229600" cy="3436718"/>
          </a:xfrm>
          <a:prstGeom prst="rect">
            <a:avLst/>
          </a:prstGeom>
          <a:noFill/>
          <a:ln>
            <a:noFill/>
          </a:ln>
        </p:spPr>
        <p:txBody>
          <a:bodyPr spcFirstLastPara="1" wrap="square" lIns="91425" tIns="45700" rIns="91425" bIns="45700" anchor="t" anchorCtr="0"/>
          <a:lstStyle>
            <a:lvl1pPr marL="457200" marR="0" lvl="0" indent="-336550" algn="l" rtl="0">
              <a:spcBef>
                <a:spcPts val="400"/>
              </a:spcBef>
              <a:spcAft>
                <a:spcPts val="0"/>
              </a:spcAft>
              <a:buClr>
                <a:srgbClr val="3F3F3F"/>
              </a:buClr>
              <a:buSzPts val="1700"/>
              <a:buFont typeface="Noto Sans Symbols"/>
              <a:buChar char="●"/>
              <a:defRPr sz="1800" b="1" i="0" u="none" strike="noStrike" cap="none">
                <a:solidFill>
                  <a:srgbClr val="3F3F3F"/>
                </a:solidFill>
                <a:latin typeface="微軟正黑體" panose="020B0604030504040204" pitchFamily="34" charset="-120"/>
                <a:ea typeface="微軟正黑體" panose="020B0604030504040204" pitchFamily="34" charset="-120"/>
                <a:cs typeface="Arial"/>
                <a:sym typeface="Arial"/>
              </a:defRPr>
            </a:lvl1pPr>
            <a:lvl2pPr marL="914400" marR="0" lvl="1" indent="-342900" algn="l" rtl="0">
              <a:spcBef>
                <a:spcPts val="36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2pPr>
            <a:lvl3pPr marL="1371600" marR="0" lvl="2" indent="-330200" algn="l" rtl="0">
              <a:spcBef>
                <a:spcPts val="32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L="1828800" marR="0" lvl="3" indent="-304800" algn="l" rtl="0">
              <a:spcBef>
                <a:spcPts val="240"/>
              </a:spcBef>
              <a:spcAft>
                <a:spcPts val="0"/>
              </a:spcAft>
              <a:buClr>
                <a:srgbClr val="3F3F3F"/>
              </a:buClr>
              <a:buSzPts val="1200"/>
              <a:buFont typeface="Arial"/>
              <a:buChar char="–"/>
              <a:defRPr sz="1200" b="0" i="0" u="none" strike="noStrike" cap="none">
                <a:solidFill>
                  <a:srgbClr val="3F3F3F"/>
                </a:solidFill>
                <a:latin typeface="Arial"/>
                <a:ea typeface="Arial"/>
                <a:cs typeface="Arial"/>
                <a:sym typeface="Arial"/>
              </a:defRPr>
            </a:lvl4pPr>
            <a:lvl5pPr marL="2286000" marR="0" lvl="4" indent="-304800" algn="l" rtl="0">
              <a:spcBef>
                <a:spcPts val="240"/>
              </a:spcBef>
              <a:spcAft>
                <a:spcPts val="0"/>
              </a:spcAft>
              <a:buClr>
                <a:srgbClr val="3F3F3F"/>
              </a:buClr>
              <a:buSzPts val="1200"/>
              <a:buFont typeface="Arial"/>
              <a:buChar char="»"/>
              <a:defRPr sz="1200" b="0" i="0" u="none" strike="noStrike" cap="none">
                <a:solidFill>
                  <a:srgbClr val="3F3F3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9" name="Shape 39"/>
          <p:cNvSpPr txBox="1">
            <a:spLocks noGrp="1"/>
          </p:cNvSpPr>
          <p:nvPr>
            <p:ph type="title"/>
          </p:nvPr>
        </p:nvSpPr>
        <p:spPr>
          <a:xfrm>
            <a:off x="145775" y="206375"/>
            <a:ext cx="8892646" cy="857250"/>
          </a:xfrm>
          <a:prstGeom prst="rect">
            <a:avLst/>
          </a:prstGeom>
          <a:noFill/>
          <a:ln>
            <a:noFill/>
          </a:ln>
          <a:effectLst>
            <a:outerShdw blurRad="50800" dist="38100" dir="2700000" algn="tl" rotWithShape="0">
              <a:srgbClr val="000000">
                <a:alpha val="40000"/>
              </a:srgbClr>
            </a:outerShdw>
          </a:effectLst>
        </p:spPr>
        <p:txBody>
          <a:bodyPr spcFirstLastPara="1" wrap="square" lIns="72000" tIns="45700" rIns="72000" bIns="45700" anchor="ctr" anchorCtr="0"/>
          <a:lstStyle>
            <a:lvl1pPr marR="0" lvl="0" algn="ctr"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 xmlns:p14="http://schemas.microsoft.com/office/powerpoint/2010/main" val="369091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圖片 10" descr="0724_16比9_內頁母片_(ZH+EN).jpg"/>
          <p:cNvPicPr>
            <a:picLocks noChangeAspect="1"/>
          </p:cNvPicPr>
          <p:nvPr userDrawn="1"/>
        </p:nvPicPr>
        <p:blipFill>
          <a:blip r:embed="rId12" cstate="print"/>
          <a:stretch>
            <a:fillRect/>
          </a:stretch>
        </p:blipFill>
        <p:spPr>
          <a:xfrm>
            <a:off x="0" y="0"/>
            <a:ext cx="9144000" cy="5143500"/>
          </a:xfrm>
          <a:prstGeom prst="rect">
            <a:avLst/>
          </a:prstGeom>
        </p:spPr>
      </p:pic>
      <p:sp>
        <p:nvSpPr>
          <p:cNvPr id="2" name="標題版面配置區 1"/>
          <p:cNvSpPr>
            <a:spLocks noGrp="1"/>
          </p:cNvSpPr>
          <p:nvPr>
            <p:ph type="title"/>
          </p:nvPr>
        </p:nvSpPr>
        <p:spPr>
          <a:xfrm>
            <a:off x="323528" y="99851"/>
            <a:ext cx="8229600" cy="493563"/>
          </a:xfrm>
          <a:prstGeom prst="rect">
            <a:avLst/>
          </a:prstGeom>
        </p:spPr>
        <p:txBody>
          <a:bodyPr vert="horz" lIns="91440" tIns="45720" rIns="91440" bIns="45720" rtlCol="0" anchor="ctr">
            <a:noAutofit/>
          </a:bodyPr>
          <a:lstStyle/>
          <a:p>
            <a:r>
              <a:rPr kumimoji="1" lang="zh-TW" altLang="en-US" dirty="0"/>
              <a:t>按一下以編輯母片標題樣式</a:t>
            </a:r>
            <a:endParaRPr lang="zh-TW" altLang="en-US" dirty="0"/>
          </a:p>
        </p:txBody>
      </p:sp>
      <p:sp>
        <p:nvSpPr>
          <p:cNvPr id="3" name="文字版面配置區 2"/>
          <p:cNvSpPr>
            <a:spLocks noGrp="1"/>
          </p:cNvSpPr>
          <p:nvPr>
            <p:ph type="body" idx="1"/>
          </p:nvPr>
        </p:nvSpPr>
        <p:spPr>
          <a:xfrm>
            <a:off x="323528" y="915566"/>
            <a:ext cx="8363272" cy="3679057"/>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0970FA4-9E65-4971-979C-D8370CC7AC76}" type="datetimeFigureOut">
              <a:rPr lang="zh-TW" altLang="en-US" smtClean="0"/>
              <a:pPr/>
              <a:t>2018/8/14</a:t>
            </a:fld>
            <a:endParaRPr lang="zh-TW" altLang="en-US"/>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21C82A-52C7-4F3A-A1A0-991261602C80}" type="slidenum">
              <a:rPr lang="zh-TW" altLang="en-US" smtClean="0"/>
              <a:pPr/>
              <a:t>‹#›</a:t>
            </a:fld>
            <a:endParaRPr lang="zh-TW" altLang="en-US"/>
          </a:p>
        </p:txBody>
      </p:sp>
    </p:spTree>
    <p:extLst>
      <p:ext uri="{BB962C8B-B14F-4D97-AF65-F5344CB8AC3E}">
        <p14:creationId xmlns="" xmlns:p14="http://schemas.microsoft.com/office/powerpoint/2010/main" val="1797384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Lst>
  <p:txStyles>
    <p:titleStyle>
      <a:lvl1pPr algn="l" defTabSz="914400" rtl="0" eaLnBrk="1" latinLnBrk="0" hangingPunct="1">
        <a:spcBef>
          <a:spcPct val="0"/>
        </a:spcBef>
        <a:buNone/>
        <a:defRPr sz="2800" b="1" kern="1200">
          <a:solidFill>
            <a:srgbClr val="FFFFFF"/>
          </a:solidFill>
          <a:effectLst/>
          <a:latin typeface="Arial" pitchFamily="34" charset="0"/>
          <a:ea typeface="微軟正黑體" pitchFamily="34" charset="-120"/>
          <a:cs typeface="Arial"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tiff"/><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tiff"/><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tiff"/><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tiff"/><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jpeg"/><Relationship Id="rId7" Type="http://schemas.openxmlformats.org/officeDocument/2006/relationships/image" Target="../media/image121.emf"/><Relationship Id="rId12"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0.emf"/><Relationship Id="rId11" Type="http://schemas.openxmlformats.org/officeDocument/2006/relationships/image" Target="../media/image125.png"/><Relationship Id="rId5" Type="http://schemas.openxmlformats.org/officeDocument/2006/relationships/image" Target="../media/image119.emf"/><Relationship Id="rId10" Type="http://schemas.openxmlformats.org/officeDocument/2006/relationships/image" Target="../media/image124.png"/><Relationship Id="rId4" Type="http://schemas.openxmlformats.org/officeDocument/2006/relationships/image" Target="../media/image118.emf"/><Relationship Id="rId9" Type="http://schemas.openxmlformats.org/officeDocument/2006/relationships/image" Target="../media/image123.png"/><Relationship Id="rId14" Type="http://schemas.openxmlformats.org/officeDocument/2006/relationships/image" Target="../media/image12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2.tiff"/><Relationship Id="rId5" Type="http://schemas.openxmlformats.org/officeDocument/2006/relationships/image" Target="../media/image141.jpeg"/><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39.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tif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png"/></Relationships>
</file>

<file path=ppt/slides/_rels/slide42.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tiff"/><Relationship Id="rId4" Type="http://schemas.openxmlformats.org/officeDocument/2006/relationships/image" Target="../media/image168.png"/></Relationships>
</file>

<file path=ppt/slides/_rels/slide43.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tiff"/><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5088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3" name="Shape 383"/>
          <p:cNvSpPr txBox="1"/>
          <p:nvPr/>
        </p:nvSpPr>
        <p:spPr>
          <a:xfrm>
            <a:off x="945564" y="4260231"/>
            <a:ext cx="4775400" cy="448800"/>
          </a:xfrm>
          <a:prstGeom prst="rect">
            <a:avLst/>
          </a:prstGeom>
          <a:noFill/>
          <a:ln>
            <a:noFill/>
          </a:ln>
        </p:spPr>
        <p:txBody>
          <a:bodyPr wrap="square" lIns="91425" tIns="91425" rIns="91425" bIns="91425" anchor="t" anchorCtr="0">
            <a:noAutofit/>
          </a:bodyPr>
          <a:lstStyle/>
          <a:p>
            <a:pPr marL="0" lvl="0" indent="0">
              <a:spcBef>
                <a:spcPts val="0"/>
              </a:spcBef>
              <a:buNone/>
            </a:pPr>
            <a:r>
              <a:rPr lang="en-US" altLang="zh-TW" sz="800" dirty="0" err="1">
                <a:latin typeface="Arial" pitchFamily="34" charset="0"/>
                <a:ea typeface="Microsoft JhengHei" panose="020B0604030504040204" pitchFamily="34" charset="-120"/>
                <a:cs typeface="Arial" pitchFamily="34" charset="0"/>
                <a:sym typeface="Microsoft JhengHei"/>
              </a:rPr>
              <a:t>更多資料請參考</a:t>
            </a:r>
            <a:r>
              <a:rPr lang="en-US" altLang="zh-TW" sz="800" dirty="0">
                <a:latin typeface="Arial" pitchFamily="34" charset="0"/>
                <a:ea typeface="Microsoft JhengHei" panose="020B0604030504040204" pitchFamily="34" charset="-120"/>
                <a:cs typeface="Arial" pitchFamily="34" charset="0"/>
                <a:sym typeface="Microsoft JhengHei"/>
              </a:rPr>
              <a:t> PLEX </a:t>
            </a:r>
            <a:r>
              <a:rPr lang="en-US" altLang="zh-TW" sz="800" dirty="0" err="1">
                <a:latin typeface="Arial" pitchFamily="34" charset="0"/>
                <a:ea typeface="Microsoft JhengHei" panose="020B0604030504040204" pitchFamily="34" charset="-120"/>
                <a:cs typeface="Arial" pitchFamily="34" charset="0"/>
                <a:sym typeface="Microsoft JhengHei"/>
              </a:rPr>
              <a:t>官方網站</a:t>
            </a:r>
            <a:r>
              <a:rPr lang="en-US" altLang="zh-TW" sz="800" dirty="0">
                <a:latin typeface="Arial" pitchFamily="34" charset="0"/>
                <a:ea typeface="Microsoft JhengHei" panose="020B0604030504040204" pitchFamily="34" charset="-120"/>
                <a:cs typeface="Arial" pitchFamily="34" charset="0"/>
                <a:sym typeface="Microsoft JhengHei"/>
              </a:rPr>
              <a:t>： https://www.plex.tv/</a:t>
            </a:r>
          </a:p>
        </p:txBody>
      </p:sp>
      <p:sp>
        <p:nvSpPr>
          <p:cNvPr id="5" name="標題 4"/>
          <p:cNvSpPr>
            <a:spLocks noGrp="1"/>
          </p:cNvSpPr>
          <p:nvPr>
            <p:ph type="title"/>
          </p:nvPr>
        </p:nvSpPr>
        <p:spPr/>
        <p:txBody>
          <a:bodyPr/>
          <a:lstStyle/>
          <a:p>
            <a:pPr algn="ctr"/>
            <a:r>
              <a:rPr lang="en-US" altLang="zh-TW" dirty="0">
                <a:latin typeface="Arial" pitchFamily="34" charset="0"/>
                <a:ea typeface="Microsoft JhengHei" panose="020B0604030504040204" pitchFamily="34" charset="-120"/>
                <a:cs typeface="Arial" pitchFamily="34" charset="0"/>
              </a:rPr>
              <a:t>Plex Pass </a:t>
            </a:r>
            <a:r>
              <a:rPr lang="zh-CN" altLang="en-US" dirty="0">
                <a:latin typeface="Arial" pitchFamily="34" charset="0"/>
                <a:ea typeface="Microsoft JhengHei" panose="020B0604030504040204" pitchFamily="34" charset="-120"/>
                <a:cs typeface="Arial" pitchFamily="34" charset="0"/>
              </a:rPr>
              <a:t>付費會員</a:t>
            </a:r>
            <a:r>
              <a:rPr lang="zh-TW" altLang="en-US" dirty="0">
                <a:latin typeface="Arial" pitchFamily="34" charset="0"/>
                <a:ea typeface="Microsoft JhengHei" panose="020B0604030504040204" pitchFamily="34" charset="-120"/>
                <a:cs typeface="Arial" pitchFamily="34" charset="0"/>
              </a:rPr>
              <a:t>功能多更多</a:t>
            </a:r>
          </a:p>
        </p:txBody>
      </p:sp>
      <p:grpSp>
        <p:nvGrpSpPr>
          <p:cNvPr id="23" name="群組 22"/>
          <p:cNvGrpSpPr/>
          <p:nvPr/>
        </p:nvGrpSpPr>
        <p:grpSpPr>
          <a:xfrm>
            <a:off x="898668" y="756730"/>
            <a:ext cx="7350606" cy="3591113"/>
            <a:chOff x="1006882" y="1089591"/>
            <a:chExt cx="7350606" cy="3591113"/>
          </a:xfrm>
        </p:grpSpPr>
        <p:pic>
          <p:nvPicPr>
            <p:cNvPr id="21" name="Picture 3" descr="D:\直播專案\TS-1635AX_直播\a06.png"/>
            <p:cNvPicPr>
              <a:picLocks noChangeAspect="1" noChangeArrowheads="1"/>
            </p:cNvPicPr>
            <p:nvPr/>
          </p:nvPicPr>
          <p:blipFill>
            <a:blip r:embed="rId3"/>
            <a:srcRect t="5021"/>
            <a:stretch>
              <a:fillRect/>
            </a:stretch>
          </p:blipFill>
          <p:spPr bwMode="auto">
            <a:xfrm flipH="1" flipV="1">
              <a:off x="1006882" y="1089591"/>
              <a:ext cx="7350606" cy="3591113"/>
            </a:xfrm>
            <a:prstGeom prst="rect">
              <a:avLst/>
            </a:prstGeom>
            <a:noFill/>
          </p:spPr>
        </p:pic>
        <p:grpSp>
          <p:nvGrpSpPr>
            <p:cNvPr id="22" name="群組 21"/>
            <p:cNvGrpSpPr/>
            <p:nvPr/>
          </p:nvGrpSpPr>
          <p:grpSpPr>
            <a:xfrm>
              <a:off x="1079764" y="1299317"/>
              <a:ext cx="7213599" cy="3200190"/>
              <a:chOff x="1079764" y="1241771"/>
              <a:chExt cx="7213599" cy="3200190"/>
            </a:xfrm>
          </p:grpSpPr>
          <p:graphicFrame>
            <p:nvGraphicFramePr>
              <p:cNvPr id="382" name="Shape 382"/>
              <p:cNvGraphicFramePr/>
              <p:nvPr>
                <p:extLst/>
              </p:nvPr>
            </p:nvGraphicFramePr>
            <p:xfrm>
              <a:off x="1079764" y="1241771"/>
              <a:ext cx="7213599" cy="3200190"/>
            </p:xfrm>
            <a:graphic>
              <a:graphicData uri="http://schemas.openxmlformats.org/drawingml/2006/table">
                <a:tbl>
                  <a:tblPr>
                    <a:tableStyleId>{8A107856-5554-42FB-B03E-39F5DBC370BA}</a:tableStyleId>
                  </a:tblPr>
                  <a:tblGrid>
                    <a:gridCol w="5242765">
                      <a:extLst>
                        <a:ext uri="{9D8B030D-6E8A-4147-A177-3AD203B41FA5}">
                          <a16:colId xmlns="" xmlns:a16="http://schemas.microsoft.com/office/drawing/2014/main" val="20000"/>
                        </a:ext>
                      </a:extLst>
                    </a:gridCol>
                    <a:gridCol w="1008069">
                      <a:extLst>
                        <a:ext uri="{9D8B030D-6E8A-4147-A177-3AD203B41FA5}">
                          <a16:colId xmlns="" xmlns:a16="http://schemas.microsoft.com/office/drawing/2014/main" val="20001"/>
                        </a:ext>
                      </a:extLst>
                    </a:gridCol>
                    <a:gridCol w="962765">
                      <a:extLst>
                        <a:ext uri="{9D8B030D-6E8A-4147-A177-3AD203B41FA5}">
                          <a16:colId xmlns="" xmlns:a16="http://schemas.microsoft.com/office/drawing/2014/main" val="20002"/>
                        </a:ext>
                      </a:extLst>
                    </a:gridCol>
                  </a:tblGrid>
                  <a:tr h="447949">
                    <a:tc>
                      <a:txBody>
                        <a:bodyPr/>
                        <a:lstStyle/>
                        <a:p>
                          <a:pPr marL="0" lvl="0" indent="0">
                            <a:spcBef>
                              <a:spcPts val="0"/>
                            </a:spcBef>
                            <a:buNone/>
                          </a:pPr>
                          <a:r>
                            <a:rPr lang="en-US" b="1" dirty="0" err="1">
                              <a:solidFill>
                                <a:schemeClr val="bg1"/>
                              </a:solidFill>
                              <a:latin typeface="Arial" pitchFamily="34" charset="0"/>
                              <a:ea typeface="微軟正黑體" pitchFamily="34" charset="-120"/>
                              <a:cs typeface="Arial" pitchFamily="34" charset="0"/>
                            </a:rPr>
                            <a:t>功能</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rgbClr val="C00000"/>
                        </a:solidFill>
                      </a:tcPr>
                    </a:tc>
                    <a:tc>
                      <a:txBody>
                        <a:bodyPr/>
                        <a:lstStyle/>
                        <a:p>
                          <a:pPr marL="0" lvl="0" indent="0" algn="ctr">
                            <a:spcBef>
                              <a:spcPts val="0"/>
                            </a:spcBef>
                            <a:buNone/>
                          </a:pPr>
                          <a:r>
                            <a:rPr lang="en-US" sz="1800" b="1" kern="1200" dirty="0" err="1">
                              <a:solidFill>
                                <a:schemeClr val="bg1"/>
                              </a:solidFill>
                              <a:latin typeface="微軟正黑體" pitchFamily="34" charset="-120"/>
                              <a:ea typeface="微軟正黑體" pitchFamily="34" charset="-120"/>
                            </a:rPr>
                            <a:t>免費</a:t>
                          </a:r>
                          <a:endParaRPr lang="en-US" sz="1800" b="1" kern="1200" dirty="0">
                            <a:solidFill>
                              <a:schemeClr val="bg1"/>
                            </a:solidFill>
                            <a:latin typeface="微軟正黑體" pitchFamily="34" charset="-120"/>
                            <a:ea typeface="微軟正黑體" pitchFamily="34" charset="-120"/>
                            <a:cs typeface="+mn-cs"/>
                          </a:endParaRPr>
                        </a:p>
                      </a:txBody>
                      <a:tcPr marL="91425" marR="91425" marT="91425" marB="91425">
                        <a:solidFill>
                          <a:srgbClr val="C00000"/>
                        </a:solidFill>
                      </a:tcPr>
                    </a:tc>
                    <a:tc>
                      <a:txBody>
                        <a:bodyPr/>
                        <a:lstStyle/>
                        <a:p>
                          <a:pPr marL="0" lvl="0" indent="0" algn="ctr">
                            <a:spcBef>
                              <a:spcPts val="0"/>
                            </a:spcBef>
                            <a:buNone/>
                          </a:pPr>
                          <a:r>
                            <a:rPr lang="en-US" sz="1800" b="1" kern="1200" dirty="0" err="1">
                              <a:solidFill>
                                <a:schemeClr val="bg1"/>
                              </a:solidFill>
                              <a:latin typeface="微軟正黑體" pitchFamily="34" charset="-120"/>
                              <a:ea typeface="微軟正黑體" pitchFamily="34" charset="-120"/>
                            </a:rPr>
                            <a:t>付費</a:t>
                          </a:r>
                          <a:endParaRPr lang="en-US" sz="1800" b="1" kern="1200" dirty="0">
                            <a:solidFill>
                              <a:schemeClr val="bg1"/>
                            </a:solidFill>
                            <a:latin typeface="微軟正黑體" pitchFamily="34" charset="-120"/>
                            <a:ea typeface="微軟正黑體" pitchFamily="34" charset="-120"/>
                            <a:cs typeface="+mn-cs"/>
                          </a:endParaRPr>
                        </a:p>
                      </a:txBody>
                      <a:tcPr marL="91425" marR="91425" marT="91425" marB="91425">
                        <a:solidFill>
                          <a:srgbClr val="C00000"/>
                        </a:solidFill>
                      </a:tcPr>
                    </a:tc>
                    <a:extLst>
                      <a:ext uri="{0D108BD9-81ED-4DB2-BD59-A6C34878D82A}">
                        <a16:rowId xmlns="" xmlns:a16="http://schemas.microsoft.com/office/drawing/2014/main" val="10000"/>
                      </a:ext>
                    </a:extLst>
                  </a:tr>
                  <a:tr h="447949">
                    <a:tc>
                      <a:txBody>
                        <a:bodyPr/>
                        <a:lstStyle/>
                        <a:p>
                          <a:pPr marL="0" lvl="0" indent="0">
                            <a:spcBef>
                              <a:spcPts val="0"/>
                            </a:spcBef>
                            <a:buNone/>
                          </a:pPr>
                          <a:r>
                            <a:rPr lang="en-US" b="1" dirty="0" err="1">
                              <a:latin typeface="Arial" pitchFamily="34" charset="0"/>
                              <a:ea typeface="微軟正黑體" pitchFamily="34" charset="-120"/>
                              <a:cs typeface="Arial" pitchFamily="34" charset="0"/>
                            </a:rPr>
                            <a:t>支援各類媒體格式</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accent2">
                            <a:lumMod val="20000"/>
                            <a:lumOff val="80000"/>
                          </a:schemeClr>
                        </a:solidFill>
                      </a:tcPr>
                    </a:tc>
                    <a:tc>
                      <a:txBody>
                        <a:bodyPr/>
                        <a:lstStyle/>
                        <a:p>
                          <a:pPr marL="0" lvl="0" indent="0" algn="ctr">
                            <a:spcBef>
                              <a:spcPts val="0"/>
                            </a:spcBef>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extLst>
                      <a:ext uri="{0D108BD9-81ED-4DB2-BD59-A6C34878D82A}">
                        <a16:rowId xmlns="" xmlns:a16="http://schemas.microsoft.com/office/drawing/2014/main" val="10001"/>
                      </a:ext>
                    </a:extLst>
                  </a:tr>
                  <a:tr h="447949">
                    <a:tc>
                      <a:txBody>
                        <a:bodyPr/>
                        <a:lstStyle/>
                        <a:p>
                          <a:pPr marL="0" lvl="0" indent="0">
                            <a:spcBef>
                              <a:spcPts val="0"/>
                            </a:spcBef>
                            <a:buNone/>
                          </a:pPr>
                          <a:r>
                            <a:rPr lang="en-US" b="1" dirty="0" err="1">
                              <a:latin typeface="Arial" pitchFamily="34" charset="0"/>
                              <a:ea typeface="微軟正黑體" pitchFamily="34" charset="-120"/>
                              <a:cs typeface="Arial" pitchFamily="34" charset="0"/>
                            </a:rPr>
                            <a:t>支援各類裝置</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bg1"/>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extLst>
                      <a:ext uri="{0D108BD9-81ED-4DB2-BD59-A6C34878D82A}">
                        <a16:rowId xmlns="" xmlns:a16="http://schemas.microsoft.com/office/drawing/2014/main" val="10002"/>
                      </a:ext>
                    </a:extLst>
                  </a:tr>
                  <a:tr h="447949">
                    <a:tc>
                      <a:txBody>
                        <a:bodyPr/>
                        <a:lstStyle/>
                        <a:p>
                          <a:pPr marL="0" lvl="0" indent="0">
                            <a:spcBef>
                              <a:spcPts val="0"/>
                            </a:spcBef>
                            <a:buNone/>
                          </a:pPr>
                          <a:r>
                            <a:rPr lang="en-US" b="1" dirty="0" err="1">
                              <a:latin typeface="Arial" pitchFamily="34" charset="0"/>
                              <a:ea typeface="微軟正黑體" pitchFamily="34" charset="-120"/>
                              <a:cs typeface="Arial" pitchFamily="34" charset="0"/>
                            </a:rPr>
                            <a:t>媒體庫管理</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accent2">
                            <a:lumMod val="20000"/>
                            <a:lumOff val="80000"/>
                          </a:schemeClr>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extLst>
                      <a:ext uri="{0D108BD9-81ED-4DB2-BD59-A6C34878D82A}">
                        <a16:rowId xmlns="" xmlns:a16="http://schemas.microsoft.com/office/drawing/2014/main" val="10003"/>
                      </a:ext>
                    </a:extLst>
                  </a:tr>
                  <a:tr h="447949">
                    <a:tc>
                      <a:txBody>
                        <a:bodyPr/>
                        <a:lstStyle/>
                        <a:p>
                          <a:pPr marL="0" lvl="0" indent="0">
                            <a:spcBef>
                              <a:spcPts val="0"/>
                            </a:spcBef>
                            <a:buNone/>
                          </a:pPr>
                          <a:r>
                            <a:rPr lang="en-US" b="1" dirty="0" err="1">
                              <a:latin typeface="Arial" pitchFamily="34" charset="0"/>
                              <a:ea typeface="微軟正黑體" pitchFamily="34" charset="-120"/>
                              <a:cs typeface="Arial" pitchFamily="34" charset="0"/>
                            </a:rPr>
                            <a:t>串流至其他裝置，例如：Apple</a:t>
                          </a:r>
                          <a:r>
                            <a:rPr lang="en-US" b="1" dirty="0">
                              <a:latin typeface="Arial" pitchFamily="34" charset="0"/>
                              <a:ea typeface="微軟正黑體" pitchFamily="34" charset="-120"/>
                              <a:cs typeface="Arial" pitchFamily="34" charset="0"/>
                            </a:rPr>
                            <a:t> TV</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bg1"/>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extLst>
                      <a:ext uri="{0D108BD9-81ED-4DB2-BD59-A6C34878D82A}">
                        <a16:rowId xmlns="" xmlns:a16="http://schemas.microsoft.com/office/drawing/2014/main" val="10004"/>
                      </a:ext>
                    </a:extLst>
                  </a:tr>
                  <a:tr h="447949">
                    <a:tc>
                      <a:txBody>
                        <a:bodyPr/>
                        <a:lstStyle/>
                        <a:p>
                          <a:pPr marL="0" lvl="0" indent="0">
                            <a:spcBef>
                              <a:spcPts val="0"/>
                            </a:spcBef>
                            <a:buNone/>
                          </a:pPr>
                          <a:r>
                            <a:rPr lang="en-US" b="1" dirty="0" err="1">
                              <a:latin typeface="Arial" pitchFamily="34" charset="0"/>
                              <a:ea typeface="微軟正黑體" pitchFamily="34" charset="-120"/>
                              <a:cs typeface="Arial" pitchFamily="34" charset="0"/>
                            </a:rPr>
                            <a:t>預告片</a:t>
                          </a:r>
                          <a:r>
                            <a:rPr lang="en-US" b="1" dirty="0">
                              <a:latin typeface="Arial" pitchFamily="34" charset="0"/>
                              <a:ea typeface="微軟正黑體" pitchFamily="34" charset="-120"/>
                              <a:cs typeface="Arial" pitchFamily="34" charset="0"/>
                            </a:rPr>
                            <a:t>/</a:t>
                          </a:r>
                          <a:r>
                            <a:rPr lang="en-US" b="1" dirty="0" err="1">
                              <a:latin typeface="Arial" pitchFamily="34" charset="0"/>
                              <a:ea typeface="微軟正黑體" pitchFamily="34" charset="-120"/>
                              <a:cs typeface="Arial" pitchFamily="34" charset="0"/>
                            </a:rPr>
                            <a:t>花絮</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accent2">
                            <a:lumMod val="20000"/>
                            <a:lumOff val="80000"/>
                          </a:schemeClr>
                        </a:solidFill>
                      </a:tcPr>
                    </a:tc>
                    <a:tc>
                      <a:txBody>
                        <a:bodyPr/>
                        <a:lstStyle/>
                        <a:p>
                          <a:pPr marL="0" lvl="0" indent="0" algn="ctr">
                            <a:spcBef>
                              <a:spcPts val="0"/>
                            </a:spcBef>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accent2">
                            <a:lumMod val="20000"/>
                            <a:lumOff val="80000"/>
                          </a:schemeClr>
                        </a:solidFill>
                      </a:tcPr>
                    </a:tc>
                    <a:extLst>
                      <a:ext uri="{0D108BD9-81ED-4DB2-BD59-A6C34878D82A}">
                        <a16:rowId xmlns="" xmlns:a16="http://schemas.microsoft.com/office/drawing/2014/main" val="10005"/>
                      </a:ext>
                    </a:extLst>
                  </a:tr>
                  <a:tr h="447949">
                    <a:tc>
                      <a:txBody>
                        <a:bodyPr/>
                        <a:lstStyle/>
                        <a:p>
                          <a:pPr marL="0" lvl="0" indent="-127000" rtl="0">
                            <a:spcBef>
                              <a:spcPts val="0"/>
                            </a:spcBef>
                            <a:buClr>
                              <a:schemeClr val="lt1"/>
                            </a:buClr>
                            <a:buSzPts val="2000"/>
                            <a:buFont typeface="Arial"/>
                            <a:buNone/>
                          </a:pPr>
                          <a:r>
                            <a:rPr lang="en-US" b="1" dirty="0" err="1">
                              <a:latin typeface="Arial" pitchFamily="34" charset="0"/>
                              <a:ea typeface="微軟正黑體" pitchFamily="34" charset="-120"/>
                              <a:cs typeface="Arial" pitchFamily="34" charset="0"/>
                            </a:rPr>
                            <a:t>硬體加速轉檔</a:t>
                          </a:r>
                          <a:endParaRPr lang="en-US" b="1" dirty="0">
                            <a:solidFill>
                              <a:schemeClr val="bg1"/>
                            </a:solidFill>
                            <a:latin typeface="Arial" pitchFamily="34" charset="0"/>
                            <a:ea typeface="微軟正黑體" pitchFamily="34" charset="-120"/>
                            <a:cs typeface="Arial" pitchFamily="34" charset="0"/>
                          </a:endParaRPr>
                        </a:p>
                      </a:txBody>
                      <a:tcPr marL="91425" marR="91425" marT="91425" marB="91425">
                        <a:solidFill>
                          <a:schemeClr val="bg1"/>
                        </a:solidFill>
                      </a:tcPr>
                    </a:tc>
                    <a:tc>
                      <a:txBody>
                        <a:bodyPr/>
                        <a:lstStyle/>
                        <a:p>
                          <a:pPr marL="0" lvl="0" indent="0" algn="ctr">
                            <a:spcBef>
                              <a:spcPts val="0"/>
                            </a:spcBef>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tc>
                      <a:txBody>
                        <a:bodyPr/>
                        <a:lstStyle/>
                        <a:p>
                          <a:pPr marL="0" lvl="0" indent="-69850" algn="ctr">
                            <a:spcBef>
                              <a:spcPts val="0"/>
                            </a:spcBef>
                            <a:buClr>
                              <a:schemeClr val="dk1"/>
                            </a:buClr>
                            <a:buSzPts val="1100"/>
                            <a:buFont typeface="Arial"/>
                            <a:buNone/>
                          </a:pPr>
                          <a:endParaRPr lang="en-US" b="1" dirty="0">
                            <a:solidFill>
                              <a:schemeClr val="bg1"/>
                            </a:solidFill>
                            <a:latin typeface="微軟正黑體" pitchFamily="34" charset="-120"/>
                            <a:ea typeface="微軟正黑體" pitchFamily="34" charset="-120"/>
                          </a:endParaRPr>
                        </a:p>
                      </a:txBody>
                      <a:tcPr marL="91425" marR="91425" marT="91425" marB="91425">
                        <a:solidFill>
                          <a:schemeClr val="bg1"/>
                        </a:solidFill>
                      </a:tcPr>
                    </a:tc>
                    <a:extLst>
                      <a:ext uri="{0D108BD9-81ED-4DB2-BD59-A6C34878D82A}">
                        <a16:rowId xmlns="" xmlns:a16="http://schemas.microsoft.com/office/drawing/2014/main" val="10006"/>
                      </a:ext>
                    </a:extLst>
                  </a:tr>
                </a:tbl>
              </a:graphicData>
            </a:graphic>
          </p:graphicFrame>
          <p:grpSp>
            <p:nvGrpSpPr>
              <p:cNvPr id="20" name="群組 19"/>
              <p:cNvGrpSpPr/>
              <p:nvPr/>
            </p:nvGrpSpPr>
            <p:grpSpPr>
              <a:xfrm>
                <a:off x="6682880" y="1803287"/>
                <a:ext cx="1265946" cy="2547777"/>
                <a:chOff x="5719770" y="1687506"/>
                <a:chExt cx="1265946" cy="2547777"/>
              </a:xfrm>
            </p:grpSpPr>
            <p:sp>
              <p:nvSpPr>
                <p:cNvPr id="6" name="Shape 993"/>
                <p:cNvSpPr/>
                <p:nvPr/>
              </p:nvSpPr>
              <p:spPr>
                <a:xfrm>
                  <a:off x="5719770" y="16875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16" name="Shape 992"/>
                <p:cNvSpPr>
                  <a:spLocks noChangeAspect="1"/>
                </p:cNvSpPr>
                <p:nvPr/>
              </p:nvSpPr>
              <p:spPr>
                <a:xfrm>
                  <a:off x="5719770" y="3512989"/>
                  <a:ext cx="268996" cy="268996"/>
                </a:xfrm>
                <a:custGeom>
                  <a:avLst/>
                  <a:gdLst>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69506 w 120000"/>
                    <a:gd name="connsiteY18" fmla="*/ 630 h 120000"/>
                    <a:gd name="connsiteX19" fmla="*/ 100402 w 120000"/>
                    <a:gd name="connsiteY19" fmla="*/ 630 h 120000"/>
                    <a:gd name="connsiteX20" fmla="*/ 100402 w 120000"/>
                    <a:gd name="connsiteY20" fmla="*/ 630 h 120000"/>
                    <a:gd name="connsiteX21" fmla="*/ 69506 w 120000"/>
                    <a:gd name="connsiteY21" fmla="*/ 630 h 120000"/>
                    <a:gd name="connsiteX22" fmla="*/ 0 w 120000"/>
                    <a:gd name="connsiteY22" fmla="*/ 630 h 120000"/>
                    <a:gd name="connsiteX23" fmla="*/ 58294 w 120000"/>
                    <a:gd name="connsiteY23" fmla="*/ 630 h 120000"/>
                    <a:gd name="connsiteX24" fmla="*/ 58294 w 120000"/>
                    <a:gd name="connsiteY24" fmla="*/ 36893 h 120000"/>
                    <a:gd name="connsiteX25" fmla="*/ 100402 w 120000"/>
                    <a:gd name="connsiteY25" fmla="*/ 36893 h 120000"/>
                    <a:gd name="connsiteX26" fmla="*/ 100402 w 120000"/>
                    <a:gd name="connsiteY26" fmla="*/ 80006 h 120000"/>
                    <a:gd name="connsiteX27" fmla="*/ 76670 w 120000"/>
                    <a:gd name="connsiteY27" fmla="*/ 100000 h 120000"/>
                    <a:gd name="connsiteX28" fmla="*/ 100402 w 120000"/>
                    <a:gd name="connsiteY28" fmla="*/ 119993 h 120000"/>
                    <a:gd name="connsiteX29" fmla="*/ 100402 w 120000"/>
                    <a:gd name="connsiteY29" fmla="*/ 120000 h 120000"/>
                    <a:gd name="connsiteX30" fmla="*/ 0 w 120000"/>
                    <a:gd name="connsiteY30" fmla="*/ 120000 h 120000"/>
                    <a:gd name="connsiteX31" fmla="*/ 0 w 120000"/>
                    <a:gd name="connsiteY31" fmla="*/ 630 h 120000"/>
                    <a:gd name="connsiteX32" fmla="*/ 63330 w 120000"/>
                    <a:gd name="connsiteY32" fmla="*/ 0 h 120000"/>
                    <a:gd name="connsiteX33" fmla="*/ 63330 w 120000"/>
                    <a:gd name="connsiteY33" fmla="*/ 32918 h 120000"/>
                    <a:gd name="connsiteX34" fmla="*/ 63330 w 120000"/>
                    <a:gd name="connsiteY34"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69506 w 120000"/>
                    <a:gd name="connsiteY18" fmla="*/ 630 h 120000"/>
                    <a:gd name="connsiteX19" fmla="*/ 100402 w 120000"/>
                    <a:gd name="connsiteY19" fmla="*/ 630 h 120000"/>
                    <a:gd name="connsiteX20" fmla="*/ 100402 w 120000"/>
                    <a:gd name="connsiteY20" fmla="*/ 630 h 120000"/>
                    <a:gd name="connsiteX21" fmla="*/ 69506 w 120000"/>
                    <a:gd name="connsiteY21" fmla="*/ 630 h 120000"/>
                    <a:gd name="connsiteX22" fmla="*/ 0 w 120000"/>
                    <a:gd name="connsiteY22" fmla="*/ 630 h 120000"/>
                    <a:gd name="connsiteX23" fmla="*/ 58294 w 120000"/>
                    <a:gd name="connsiteY23" fmla="*/ 630 h 120000"/>
                    <a:gd name="connsiteX24" fmla="*/ 58294 w 120000"/>
                    <a:gd name="connsiteY24" fmla="*/ 36893 h 120000"/>
                    <a:gd name="connsiteX25" fmla="*/ 100402 w 120000"/>
                    <a:gd name="connsiteY25" fmla="*/ 80006 h 120000"/>
                    <a:gd name="connsiteX26" fmla="*/ 76670 w 120000"/>
                    <a:gd name="connsiteY26" fmla="*/ 100000 h 120000"/>
                    <a:gd name="connsiteX27" fmla="*/ 100402 w 120000"/>
                    <a:gd name="connsiteY27" fmla="*/ 119993 h 120000"/>
                    <a:gd name="connsiteX28" fmla="*/ 100402 w 120000"/>
                    <a:gd name="connsiteY28" fmla="*/ 120000 h 120000"/>
                    <a:gd name="connsiteX29" fmla="*/ 0 w 120000"/>
                    <a:gd name="connsiteY29" fmla="*/ 120000 h 120000"/>
                    <a:gd name="connsiteX30" fmla="*/ 0 w 120000"/>
                    <a:gd name="connsiteY30" fmla="*/ 630 h 120000"/>
                    <a:gd name="connsiteX31" fmla="*/ 63330 w 120000"/>
                    <a:gd name="connsiteY31" fmla="*/ 0 h 120000"/>
                    <a:gd name="connsiteX32" fmla="*/ 63330 w 120000"/>
                    <a:gd name="connsiteY32" fmla="*/ 32918 h 120000"/>
                    <a:gd name="connsiteX33" fmla="*/ 63330 w 120000"/>
                    <a:gd name="connsiteY33"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100402 w 120000"/>
                    <a:gd name="connsiteY18" fmla="*/ 630 h 120000"/>
                    <a:gd name="connsiteX19" fmla="*/ 100402 w 120000"/>
                    <a:gd name="connsiteY19" fmla="*/ 630 h 120000"/>
                    <a:gd name="connsiteX20" fmla="*/ 100402 w 120000"/>
                    <a:gd name="connsiteY20" fmla="*/ 630 h 120000"/>
                    <a:gd name="connsiteX21" fmla="*/ 0 w 120000"/>
                    <a:gd name="connsiteY21" fmla="*/ 630 h 120000"/>
                    <a:gd name="connsiteX22" fmla="*/ 58294 w 120000"/>
                    <a:gd name="connsiteY22" fmla="*/ 630 h 120000"/>
                    <a:gd name="connsiteX23" fmla="*/ 58294 w 120000"/>
                    <a:gd name="connsiteY23" fmla="*/ 36893 h 120000"/>
                    <a:gd name="connsiteX24" fmla="*/ 100402 w 120000"/>
                    <a:gd name="connsiteY24" fmla="*/ 80006 h 120000"/>
                    <a:gd name="connsiteX25" fmla="*/ 76670 w 120000"/>
                    <a:gd name="connsiteY25" fmla="*/ 100000 h 120000"/>
                    <a:gd name="connsiteX26" fmla="*/ 100402 w 120000"/>
                    <a:gd name="connsiteY26" fmla="*/ 119993 h 120000"/>
                    <a:gd name="connsiteX27" fmla="*/ 100402 w 120000"/>
                    <a:gd name="connsiteY27" fmla="*/ 120000 h 120000"/>
                    <a:gd name="connsiteX28" fmla="*/ 0 w 120000"/>
                    <a:gd name="connsiteY28" fmla="*/ 120000 h 120000"/>
                    <a:gd name="connsiteX29" fmla="*/ 0 w 120000"/>
                    <a:gd name="connsiteY29" fmla="*/ 630 h 120000"/>
                    <a:gd name="connsiteX30" fmla="*/ 63330 w 120000"/>
                    <a:gd name="connsiteY30" fmla="*/ 0 h 120000"/>
                    <a:gd name="connsiteX31" fmla="*/ 63330 w 120000"/>
                    <a:gd name="connsiteY31" fmla="*/ 32918 h 120000"/>
                    <a:gd name="connsiteX32" fmla="*/ 63330 w 120000"/>
                    <a:gd name="connsiteY32"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0 w 120000"/>
                    <a:gd name="connsiteY18" fmla="*/ 630 h 120000"/>
                    <a:gd name="connsiteX19" fmla="*/ 58294 w 120000"/>
                    <a:gd name="connsiteY19" fmla="*/ 630 h 120000"/>
                    <a:gd name="connsiteX20" fmla="*/ 58294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63330 w 120000"/>
                    <a:gd name="connsiteY28" fmla="*/ 32918 h 120000"/>
                    <a:gd name="connsiteX29" fmla="*/ 63330 w 120000"/>
                    <a:gd name="connsiteY29" fmla="*/ 0 h 12000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58294 w 120000"/>
                    <a:gd name="connsiteY19" fmla="*/ 0 h 119370"/>
                    <a:gd name="connsiteX20" fmla="*/ 58294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58294 w 120000"/>
                    <a:gd name="connsiteY19" fmla="*/ 0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100402 w 120000"/>
                    <a:gd name="connsiteY19" fmla="*/ 79376 h 119370"/>
                    <a:gd name="connsiteX20" fmla="*/ 76670 w 120000"/>
                    <a:gd name="connsiteY20" fmla="*/ 99370 h 119370"/>
                    <a:gd name="connsiteX21" fmla="*/ 100402 w 120000"/>
                    <a:gd name="connsiteY21" fmla="*/ 119363 h 119370"/>
                    <a:gd name="connsiteX22" fmla="*/ 100402 w 120000"/>
                    <a:gd name="connsiteY22" fmla="*/ 119370 h 119370"/>
                    <a:gd name="connsiteX23" fmla="*/ 0 w 120000"/>
                    <a:gd name="connsiteY23" fmla="*/ 119370 h 119370"/>
                    <a:gd name="connsiteX24" fmla="*/ 0 w 120000"/>
                    <a:gd name="connsiteY24" fmla="*/ 0 h 119370"/>
                    <a:gd name="connsiteX0" fmla="*/ 94227 w 120000"/>
                    <a:gd name="connsiteY0" fmla="*/ 10704 h 39994"/>
                    <a:gd name="connsiteX1" fmla="*/ 88946 w 120000"/>
                    <a:gd name="connsiteY1" fmla="*/ 15140 h 39994"/>
                    <a:gd name="connsiteX2" fmla="*/ 94556 w 120000"/>
                    <a:gd name="connsiteY2" fmla="*/ 19852 h 39994"/>
                    <a:gd name="connsiteX3" fmla="*/ 88946 w 120000"/>
                    <a:gd name="connsiteY3" fmla="*/ 24563 h 39994"/>
                    <a:gd name="connsiteX4" fmla="*/ 94227 w 120000"/>
                    <a:gd name="connsiteY4" fmla="*/ 28999 h 39994"/>
                    <a:gd name="connsiteX5" fmla="*/ 99837 w 120000"/>
                    <a:gd name="connsiteY5" fmla="*/ 24287 h 39994"/>
                    <a:gd name="connsiteX6" fmla="*/ 105447 w 120000"/>
                    <a:gd name="connsiteY6" fmla="*/ 28999 h 39994"/>
                    <a:gd name="connsiteX7" fmla="*/ 110729 w 120000"/>
                    <a:gd name="connsiteY7" fmla="*/ 24563 h 39994"/>
                    <a:gd name="connsiteX8" fmla="*/ 105118 w 120000"/>
                    <a:gd name="connsiteY8" fmla="*/ 19852 h 39994"/>
                    <a:gd name="connsiteX9" fmla="*/ 110729 w 120000"/>
                    <a:gd name="connsiteY9" fmla="*/ 15140 h 39994"/>
                    <a:gd name="connsiteX10" fmla="*/ 105447 w 120000"/>
                    <a:gd name="connsiteY10" fmla="*/ 10704 h 39994"/>
                    <a:gd name="connsiteX11" fmla="*/ 99837 w 120000"/>
                    <a:gd name="connsiteY11" fmla="*/ 15416 h 39994"/>
                    <a:gd name="connsiteX12" fmla="*/ 94227 w 120000"/>
                    <a:gd name="connsiteY12" fmla="*/ 10704 h 39994"/>
                    <a:gd name="connsiteX13" fmla="*/ 99837 w 120000"/>
                    <a:gd name="connsiteY13" fmla="*/ 2918 h 39994"/>
                    <a:gd name="connsiteX14" fmla="*/ 120000 w 120000"/>
                    <a:gd name="connsiteY14" fmla="*/ 19852 h 39994"/>
                    <a:gd name="connsiteX15" fmla="*/ 99837 w 120000"/>
                    <a:gd name="connsiteY15" fmla="*/ 36785 h 39994"/>
                    <a:gd name="connsiteX16" fmla="*/ 79675 w 120000"/>
                    <a:gd name="connsiteY16" fmla="*/ 19852 h 39994"/>
                    <a:gd name="connsiteX17" fmla="*/ 99837 w 120000"/>
                    <a:gd name="connsiteY17" fmla="*/ 2918 h 39994"/>
                    <a:gd name="connsiteX18" fmla="*/ 0 w 120000"/>
                    <a:gd name="connsiteY18" fmla="*/ 39994 h 39994"/>
                    <a:gd name="connsiteX19" fmla="*/ 100402 w 120000"/>
                    <a:gd name="connsiteY19" fmla="*/ 0 h 39994"/>
                    <a:gd name="connsiteX20" fmla="*/ 76670 w 120000"/>
                    <a:gd name="connsiteY20" fmla="*/ 19994 h 39994"/>
                    <a:gd name="connsiteX21" fmla="*/ 100402 w 120000"/>
                    <a:gd name="connsiteY21" fmla="*/ 39987 h 39994"/>
                    <a:gd name="connsiteX22" fmla="*/ 100402 w 120000"/>
                    <a:gd name="connsiteY22" fmla="*/ 39994 h 39994"/>
                    <a:gd name="connsiteX23" fmla="*/ 0 w 120000"/>
                    <a:gd name="connsiteY23" fmla="*/ 39994 h 39994"/>
                    <a:gd name="connsiteX0" fmla="*/ 94227 w 120000"/>
                    <a:gd name="connsiteY0" fmla="*/ 7786 h 37076"/>
                    <a:gd name="connsiteX1" fmla="*/ 88946 w 120000"/>
                    <a:gd name="connsiteY1" fmla="*/ 12222 h 37076"/>
                    <a:gd name="connsiteX2" fmla="*/ 94556 w 120000"/>
                    <a:gd name="connsiteY2" fmla="*/ 16934 h 37076"/>
                    <a:gd name="connsiteX3" fmla="*/ 88946 w 120000"/>
                    <a:gd name="connsiteY3" fmla="*/ 21645 h 37076"/>
                    <a:gd name="connsiteX4" fmla="*/ 94227 w 120000"/>
                    <a:gd name="connsiteY4" fmla="*/ 26081 h 37076"/>
                    <a:gd name="connsiteX5" fmla="*/ 99837 w 120000"/>
                    <a:gd name="connsiteY5" fmla="*/ 21369 h 37076"/>
                    <a:gd name="connsiteX6" fmla="*/ 105447 w 120000"/>
                    <a:gd name="connsiteY6" fmla="*/ 26081 h 37076"/>
                    <a:gd name="connsiteX7" fmla="*/ 110729 w 120000"/>
                    <a:gd name="connsiteY7" fmla="*/ 21645 h 37076"/>
                    <a:gd name="connsiteX8" fmla="*/ 105118 w 120000"/>
                    <a:gd name="connsiteY8" fmla="*/ 16934 h 37076"/>
                    <a:gd name="connsiteX9" fmla="*/ 110729 w 120000"/>
                    <a:gd name="connsiteY9" fmla="*/ 12222 h 37076"/>
                    <a:gd name="connsiteX10" fmla="*/ 105447 w 120000"/>
                    <a:gd name="connsiteY10" fmla="*/ 7786 h 37076"/>
                    <a:gd name="connsiteX11" fmla="*/ 99837 w 120000"/>
                    <a:gd name="connsiteY11" fmla="*/ 12498 h 37076"/>
                    <a:gd name="connsiteX12" fmla="*/ 94227 w 120000"/>
                    <a:gd name="connsiteY12" fmla="*/ 7786 h 37076"/>
                    <a:gd name="connsiteX13" fmla="*/ 99837 w 120000"/>
                    <a:gd name="connsiteY13" fmla="*/ 0 h 37076"/>
                    <a:gd name="connsiteX14" fmla="*/ 120000 w 120000"/>
                    <a:gd name="connsiteY14" fmla="*/ 16934 h 37076"/>
                    <a:gd name="connsiteX15" fmla="*/ 99837 w 120000"/>
                    <a:gd name="connsiteY15" fmla="*/ 33867 h 37076"/>
                    <a:gd name="connsiteX16" fmla="*/ 79675 w 120000"/>
                    <a:gd name="connsiteY16" fmla="*/ 16934 h 37076"/>
                    <a:gd name="connsiteX17" fmla="*/ 99837 w 120000"/>
                    <a:gd name="connsiteY17" fmla="*/ 0 h 37076"/>
                    <a:gd name="connsiteX18" fmla="*/ 0 w 120000"/>
                    <a:gd name="connsiteY18" fmla="*/ 37076 h 37076"/>
                    <a:gd name="connsiteX19" fmla="*/ 76670 w 120000"/>
                    <a:gd name="connsiteY19" fmla="*/ 17076 h 37076"/>
                    <a:gd name="connsiteX20" fmla="*/ 100402 w 120000"/>
                    <a:gd name="connsiteY20" fmla="*/ 37069 h 37076"/>
                    <a:gd name="connsiteX21" fmla="*/ 100402 w 120000"/>
                    <a:gd name="connsiteY21" fmla="*/ 37076 h 37076"/>
                    <a:gd name="connsiteX22" fmla="*/ 0 w 120000"/>
                    <a:gd name="connsiteY22" fmla="*/ 37076 h 37076"/>
                    <a:gd name="connsiteX0" fmla="*/ 94227 w 120000"/>
                    <a:gd name="connsiteY0" fmla="*/ 7786 h 37076"/>
                    <a:gd name="connsiteX1" fmla="*/ 88946 w 120000"/>
                    <a:gd name="connsiteY1" fmla="*/ 12222 h 37076"/>
                    <a:gd name="connsiteX2" fmla="*/ 94556 w 120000"/>
                    <a:gd name="connsiteY2" fmla="*/ 16934 h 37076"/>
                    <a:gd name="connsiteX3" fmla="*/ 88946 w 120000"/>
                    <a:gd name="connsiteY3" fmla="*/ 21645 h 37076"/>
                    <a:gd name="connsiteX4" fmla="*/ 94227 w 120000"/>
                    <a:gd name="connsiteY4" fmla="*/ 26081 h 37076"/>
                    <a:gd name="connsiteX5" fmla="*/ 99837 w 120000"/>
                    <a:gd name="connsiteY5" fmla="*/ 21369 h 37076"/>
                    <a:gd name="connsiteX6" fmla="*/ 105447 w 120000"/>
                    <a:gd name="connsiteY6" fmla="*/ 26081 h 37076"/>
                    <a:gd name="connsiteX7" fmla="*/ 110729 w 120000"/>
                    <a:gd name="connsiteY7" fmla="*/ 21645 h 37076"/>
                    <a:gd name="connsiteX8" fmla="*/ 105118 w 120000"/>
                    <a:gd name="connsiteY8" fmla="*/ 16934 h 37076"/>
                    <a:gd name="connsiteX9" fmla="*/ 110729 w 120000"/>
                    <a:gd name="connsiteY9" fmla="*/ 12222 h 37076"/>
                    <a:gd name="connsiteX10" fmla="*/ 105447 w 120000"/>
                    <a:gd name="connsiteY10" fmla="*/ 7786 h 37076"/>
                    <a:gd name="connsiteX11" fmla="*/ 99837 w 120000"/>
                    <a:gd name="connsiteY11" fmla="*/ 12498 h 37076"/>
                    <a:gd name="connsiteX12" fmla="*/ 94227 w 120000"/>
                    <a:gd name="connsiteY12" fmla="*/ 7786 h 37076"/>
                    <a:gd name="connsiteX13" fmla="*/ 99837 w 120000"/>
                    <a:gd name="connsiteY13" fmla="*/ 0 h 37076"/>
                    <a:gd name="connsiteX14" fmla="*/ 120000 w 120000"/>
                    <a:gd name="connsiteY14" fmla="*/ 16934 h 37076"/>
                    <a:gd name="connsiteX15" fmla="*/ 99837 w 120000"/>
                    <a:gd name="connsiteY15" fmla="*/ 33867 h 37076"/>
                    <a:gd name="connsiteX16" fmla="*/ 79675 w 120000"/>
                    <a:gd name="connsiteY16" fmla="*/ 16934 h 37076"/>
                    <a:gd name="connsiteX17" fmla="*/ 99837 w 120000"/>
                    <a:gd name="connsiteY17" fmla="*/ 0 h 37076"/>
                    <a:gd name="connsiteX18" fmla="*/ 0 w 120000"/>
                    <a:gd name="connsiteY18" fmla="*/ 37076 h 37076"/>
                    <a:gd name="connsiteX19" fmla="*/ 100402 w 120000"/>
                    <a:gd name="connsiteY19" fmla="*/ 37069 h 37076"/>
                    <a:gd name="connsiteX20" fmla="*/ 100402 w 120000"/>
                    <a:gd name="connsiteY20" fmla="*/ 37076 h 37076"/>
                    <a:gd name="connsiteX21" fmla="*/ 0 w 120000"/>
                    <a:gd name="connsiteY21" fmla="*/ 37076 h 37076"/>
                    <a:gd name="connsiteX0" fmla="*/ 14552 w 40325"/>
                    <a:gd name="connsiteY0" fmla="*/ 7786 h 37076"/>
                    <a:gd name="connsiteX1" fmla="*/ 9271 w 40325"/>
                    <a:gd name="connsiteY1" fmla="*/ 12222 h 37076"/>
                    <a:gd name="connsiteX2" fmla="*/ 14881 w 40325"/>
                    <a:gd name="connsiteY2" fmla="*/ 16934 h 37076"/>
                    <a:gd name="connsiteX3" fmla="*/ 9271 w 40325"/>
                    <a:gd name="connsiteY3" fmla="*/ 21645 h 37076"/>
                    <a:gd name="connsiteX4" fmla="*/ 14552 w 40325"/>
                    <a:gd name="connsiteY4" fmla="*/ 26081 h 37076"/>
                    <a:gd name="connsiteX5" fmla="*/ 20162 w 40325"/>
                    <a:gd name="connsiteY5" fmla="*/ 21369 h 37076"/>
                    <a:gd name="connsiteX6" fmla="*/ 25772 w 40325"/>
                    <a:gd name="connsiteY6" fmla="*/ 26081 h 37076"/>
                    <a:gd name="connsiteX7" fmla="*/ 31054 w 40325"/>
                    <a:gd name="connsiteY7" fmla="*/ 21645 h 37076"/>
                    <a:gd name="connsiteX8" fmla="*/ 25443 w 40325"/>
                    <a:gd name="connsiteY8" fmla="*/ 16934 h 37076"/>
                    <a:gd name="connsiteX9" fmla="*/ 31054 w 40325"/>
                    <a:gd name="connsiteY9" fmla="*/ 12222 h 37076"/>
                    <a:gd name="connsiteX10" fmla="*/ 25772 w 40325"/>
                    <a:gd name="connsiteY10" fmla="*/ 7786 h 37076"/>
                    <a:gd name="connsiteX11" fmla="*/ 20162 w 40325"/>
                    <a:gd name="connsiteY11" fmla="*/ 12498 h 37076"/>
                    <a:gd name="connsiteX12" fmla="*/ 14552 w 40325"/>
                    <a:gd name="connsiteY12" fmla="*/ 7786 h 37076"/>
                    <a:gd name="connsiteX13" fmla="*/ 20162 w 40325"/>
                    <a:gd name="connsiteY13" fmla="*/ 0 h 37076"/>
                    <a:gd name="connsiteX14" fmla="*/ 40325 w 40325"/>
                    <a:gd name="connsiteY14" fmla="*/ 16934 h 37076"/>
                    <a:gd name="connsiteX15" fmla="*/ 20162 w 40325"/>
                    <a:gd name="connsiteY15" fmla="*/ 33867 h 37076"/>
                    <a:gd name="connsiteX16" fmla="*/ 0 w 40325"/>
                    <a:gd name="connsiteY16" fmla="*/ 16934 h 37076"/>
                    <a:gd name="connsiteX17" fmla="*/ 20162 w 40325"/>
                    <a:gd name="connsiteY17" fmla="*/ 0 h 37076"/>
                    <a:gd name="connsiteX18" fmla="*/ 20727 w 40325"/>
                    <a:gd name="connsiteY18" fmla="*/ 37076 h 37076"/>
                    <a:gd name="connsiteX19" fmla="*/ 20727 w 40325"/>
                    <a:gd name="connsiteY19" fmla="*/ 37069 h 37076"/>
                    <a:gd name="connsiteX20" fmla="*/ 20727 w 40325"/>
                    <a:gd name="connsiteY20" fmla="*/ 37076 h 37076"/>
                    <a:gd name="connsiteX0" fmla="*/ 14552 w 40325"/>
                    <a:gd name="connsiteY0" fmla="*/ 7786 h 33867"/>
                    <a:gd name="connsiteX1" fmla="*/ 9271 w 40325"/>
                    <a:gd name="connsiteY1" fmla="*/ 12222 h 33867"/>
                    <a:gd name="connsiteX2" fmla="*/ 14881 w 40325"/>
                    <a:gd name="connsiteY2" fmla="*/ 16934 h 33867"/>
                    <a:gd name="connsiteX3" fmla="*/ 9271 w 40325"/>
                    <a:gd name="connsiteY3" fmla="*/ 21645 h 33867"/>
                    <a:gd name="connsiteX4" fmla="*/ 14552 w 40325"/>
                    <a:gd name="connsiteY4" fmla="*/ 26081 h 33867"/>
                    <a:gd name="connsiteX5" fmla="*/ 20162 w 40325"/>
                    <a:gd name="connsiteY5" fmla="*/ 21369 h 33867"/>
                    <a:gd name="connsiteX6" fmla="*/ 25772 w 40325"/>
                    <a:gd name="connsiteY6" fmla="*/ 26081 h 33867"/>
                    <a:gd name="connsiteX7" fmla="*/ 31054 w 40325"/>
                    <a:gd name="connsiteY7" fmla="*/ 21645 h 33867"/>
                    <a:gd name="connsiteX8" fmla="*/ 25443 w 40325"/>
                    <a:gd name="connsiteY8" fmla="*/ 16934 h 33867"/>
                    <a:gd name="connsiteX9" fmla="*/ 31054 w 40325"/>
                    <a:gd name="connsiteY9" fmla="*/ 12222 h 33867"/>
                    <a:gd name="connsiteX10" fmla="*/ 25772 w 40325"/>
                    <a:gd name="connsiteY10" fmla="*/ 7786 h 33867"/>
                    <a:gd name="connsiteX11" fmla="*/ 20162 w 40325"/>
                    <a:gd name="connsiteY11" fmla="*/ 12498 h 33867"/>
                    <a:gd name="connsiteX12" fmla="*/ 14552 w 40325"/>
                    <a:gd name="connsiteY12" fmla="*/ 7786 h 33867"/>
                    <a:gd name="connsiteX13" fmla="*/ 20162 w 40325"/>
                    <a:gd name="connsiteY13" fmla="*/ 0 h 33867"/>
                    <a:gd name="connsiteX14" fmla="*/ 40325 w 40325"/>
                    <a:gd name="connsiteY14" fmla="*/ 16934 h 33867"/>
                    <a:gd name="connsiteX15" fmla="*/ 20162 w 40325"/>
                    <a:gd name="connsiteY15" fmla="*/ 33867 h 33867"/>
                    <a:gd name="connsiteX16" fmla="*/ 0 w 40325"/>
                    <a:gd name="connsiteY16" fmla="*/ 16934 h 33867"/>
                    <a:gd name="connsiteX17" fmla="*/ 20162 w 40325"/>
                    <a:gd name="connsiteY17"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325" h="33867" extrusionOk="0">
                      <a:moveTo>
                        <a:pt x="14552" y="7786"/>
                      </a:moveTo>
                      <a:lnTo>
                        <a:pt x="9271" y="12222"/>
                      </a:lnTo>
                      <a:lnTo>
                        <a:pt x="14881" y="16934"/>
                      </a:lnTo>
                      <a:lnTo>
                        <a:pt x="9271" y="21645"/>
                      </a:lnTo>
                      <a:lnTo>
                        <a:pt x="14552" y="26081"/>
                      </a:lnTo>
                      <a:lnTo>
                        <a:pt x="20162" y="21369"/>
                      </a:lnTo>
                      <a:lnTo>
                        <a:pt x="25772" y="26081"/>
                      </a:lnTo>
                      <a:lnTo>
                        <a:pt x="31054" y="21645"/>
                      </a:lnTo>
                      <a:lnTo>
                        <a:pt x="25443" y="16934"/>
                      </a:lnTo>
                      <a:lnTo>
                        <a:pt x="31054" y="12222"/>
                      </a:lnTo>
                      <a:lnTo>
                        <a:pt x="25772" y="7786"/>
                      </a:lnTo>
                      <a:lnTo>
                        <a:pt x="20162" y="12498"/>
                      </a:lnTo>
                      <a:lnTo>
                        <a:pt x="14552" y="7786"/>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C0000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17" name="Shape 992"/>
                <p:cNvSpPr>
                  <a:spLocks noChangeAspect="1"/>
                </p:cNvSpPr>
                <p:nvPr/>
              </p:nvSpPr>
              <p:spPr>
                <a:xfrm>
                  <a:off x="5719770" y="3966287"/>
                  <a:ext cx="268996" cy="268996"/>
                </a:xfrm>
                <a:custGeom>
                  <a:avLst/>
                  <a:gdLst>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69506 w 120000"/>
                    <a:gd name="connsiteY18" fmla="*/ 630 h 120000"/>
                    <a:gd name="connsiteX19" fmla="*/ 100402 w 120000"/>
                    <a:gd name="connsiteY19" fmla="*/ 630 h 120000"/>
                    <a:gd name="connsiteX20" fmla="*/ 100402 w 120000"/>
                    <a:gd name="connsiteY20" fmla="*/ 630 h 120000"/>
                    <a:gd name="connsiteX21" fmla="*/ 69506 w 120000"/>
                    <a:gd name="connsiteY21" fmla="*/ 630 h 120000"/>
                    <a:gd name="connsiteX22" fmla="*/ 0 w 120000"/>
                    <a:gd name="connsiteY22" fmla="*/ 630 h 120000"/>
                    <a:gd name="connsiteX23" fmla="*/ 58294 w 120000"/>
                    <a:gd name="connsiteY23" fmla="*/ 630 h 120000"/>
                    <a:gd name="connsiteX24" fmla="*/ 58294 w 120000"/>
                    <a:gd name="connsiteY24" fmla="*/ 36893 h 120000"/>
                    <a:gd name="connsiteX25" fmla="*/ 100402 w 120000"/>
                    <a:gd name="connsiteY25" fmla="*/ 36893 h 120000"/>
                    <a:gd name="connsiteX26" fmla="*/ 100402 w 120000"/>
                    <a:gd name="connsiteY26" fmla="*/ 80006 h 120000"/>
                    <a:gd name="connsiteX27" fmla="*/ 76670 w 120000"/>
                    <a:gd name="connsiteY27" fmla="*/ 100000 h 120000"/>
                    <a:gd name="connsiteX28" fmla="*/ 100402 w 120000"/>
                    <a:gd name="connsiteY28" fmla="*/ 119993 h 120000"/>
                    <a:gd name="connsiteX29" fmla="*/ 100402 w 120000"/>
                    <a:gd name="connsiteY29" fmla="*/ 120000 h 120000"/>
                    <a:gd name="connsiteX30" fmla="*/ 0 w 120000"/>
                    <a:gd name="connsiteY30" fmla="*/ 120000 h 120000"/>
                    <a:gd name="connsiteX31" fmla="*/ 0 w 120000"/>
                    <a:gd name="connsiteY31" fmla="*/ 630 h 120000"/>
                    <a:gd name="connsiteX32" fmla="*/ 63330 w 120000"/>
                    <a:gd name="connsiteY32" fmla="*/ 0 h 120000"/>
                    <a:gd name="connsiteX33" fmla="*/ 63330 w 120000"/>
                    <a:gd name="connsiteY33" fmla="*/ 32918 h 120000"/>
                    <a:gd name="connsiteX34" fmla="*/ 63330 w 120000"/>
                    <a:gd name="connsiteY34"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69506 w 120000"/>
                    <a:gd name="connsiteY18" fmla="*/ 630 h 120000"/>
                    <a:gd name="connsiteX19" fmla="*/ 100402 w 120000"/>
                    <a:gd name="connsiteY19" fmla="*/ 630 h 120000"/>
                    <a:gd name="connsiteX20" fmla="*/ 100402 w 120000"/>
                    <a:gd name="connsiteY20" fmla="*/ 630 h 120000"/>
                    <a:gd name="connsiteX21" fmla="*/ 69506 w 120000"/>
                    <a:gd name="connsiteY21" fmla="*/ 630 h 120000"/>
                    <a:gd name="connsiteX22" fmla="*/ 0 w 120000"/>
                    <a:gd name="connsiteY22" fmla="*/ 630 h 120000"/>
                    <a:gd name="connsiteX23" fmla="*/ 58294 w 120000"/>
                    <a:gd name="connsiteY23" fmla="*/ 630 h 120000"/>
                    <a:gd name="connsiteX24" fmla="*/ 58294 w 120000"/>
                    <a:gd name="connsiteY24" fmla="*/ 36893 h 120000"/>
                    <a:gd name="connsiteX25" fmla="*/ 100402 w 120000"/>
                    <a:gd name="connsiteY25" fmla="*/ 80006 h 120000"/>
                    <a:gd name="connsiteX26" fmla="*/ 76670 w 120000"/>
                    <a:gd name="connsiteY26" fmla="*/ 100000 h 120000"/>
                    <a:gd name="connsiteX27" fmla="*/ 100402 w 120000"/>
                    <a:gd name="connsiteY27" fmla="*/ 119993 h 120000"/>
                    <a:gd name="connsiteX28" fmla="*/ 100402 w 120000"/>
                    <a:gd name="connsiteY28" fmla="*/ 120000 h 120000"/>
                    <a:gd name="connsiteX29" fmla="*/ 0 w 120000"/>
                    <a:gd name="connsiteY29" fmla="*/ 120000 h 120000"/>
                    <a:gd name="connsiteX30" fmla="*/ 0 w 120000"/>
                    <a:gd name="connsiteY30" fmla="*/ 630 h 120000"/>
                    <a:gd name="connsiteX31" fmla="*/ 63330 w 120000"/>
                    <a:gd name="connsiteY31" fmla="*/ 0 h 120000"/>
                    <a:gd name="connsiteX32" fmla="*/ 63330 w 120000"/>
                    <a:gd name="connsiteY32" fmla="*/ 32918 h 120000"/>
                    <a:gd name="connsiteX33" fmla="*/ 63330 w 120000"/>
                    <a:gd name="connsiteY33"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100402 w 120000"/>
                    <a:gd name="connsiteY18" fmla="*/ 630 h 120000"/>
                    <a:gd name="connsiteX19" fmla="*/ 100402 w 120000"/>
                    <a:gd name="connsiteY19" fmla="*/ 630 h 120000"/>
                    <a:gd name="connsiteX20" fmla="*/ 100402 w 120000"/>
                    <a:gd name="connsiteY20" fmla="*/ 630 h 120000"/>
                    <a:gd name="connsiteX21" fmla="*/ 0 w 120000"/>
                    <a:gd name="connsiteY21" fmla="*/ 630 h 120000"/>
                    <a:gd name="connsiteX22" fmla="*/ 58294 w 120000"/>
                    <a:gd name="connsiteY22" fmla="*/ 630 h 120000"/>
                    <a:gd name="connsiteX23" fmla="*/ 58294 w 120000"/>
                    <a:gd name="connsiteY23" fmla="*/ 36893 h 120000"/>
                    <a:gd name="connsiteX24" fmla="*/ 100402 w 120000"/>
                    <a:gd name="connsiteY24" fmla="*/ 80006 h 120000"/>
                    <a:gd name="connsiteX25" fmla="*/ 76670 w 120000"/>
                    <a:gd name="connsiteY25" fmla="*/ 100000 h 120000"/>
                    <a:gd name="connsiteX26" fmla="*/ 100402 w 120000"/>
                    <a:gd name="connsiteY26" fmla="*/ 119993 h 120000"/>
                    <a:gd name="connsiteX27" fmla="*/ 100402 w 120000"/>
                    <a:gd name="connsiteY27" fmla="*/ 120000 h 120000"/>
                    <a:gd name="connsiteX28" fmla="*/ 0 w 120000"/>
                    <a:gd name="connsiteY28" fmla="*/ 120000 h 120000"/>
                    <a:gd name="connsiteX29" fmla="*/ 0 w 120000"/>
                    <a:gd name="connsiteY29" fmla="*/ 630 h 120000"/>
                    <a:gd name="connsiteX30" fmla="*/ 63330 w 120000"/>
                    <a:gd name="connsiteY30" fmla="*/ 0 h 120000"/>
                    <a:gd name="connsiteX31" fmla="*/ 63330 w 120000"/>
                    <a:gd name="connsiteY31" fmla="*/ 32918 h 120000"/>
                    <a:gd name="connsiteX32" fmla="*/ 63330 w 120000"/>
                    <a:gd name="connsiteY32" fmla="*/ 0 h 120000"/>
                    <a:gd name="connsiteX0" fmla="*/ 94227 w 120000"/>
                    <a:gd name="connsiteY0" fmla="*/ 90710 h 120000"/>
                    <a:gd name="connsiteX1" fmla="*/ 88946 w 120000"/>
                    <a:gd name="connsiteY1" fmla="*/ 95146 h 120000"/>
                    <a:gd name="connsiteX2" fmla="*/ 94556 w 120000"/>
                    <a:gd name="connsiteY2" fmla="*/ 99858 h 120000"/>
                    <a:gd name="connsiteX3" fmla="*/ 88946 w 120000"/>
                    <a:gd name="connsiteY3" fmla="*/ 104569 h 120000"/>
                    <a:gd name="connsiteX4" fmla="*/ 94227 w 120000"/>
                    <a:gd name="connsiteY4" fmla="*/ 109005 h 120000"/>
                    <a:gd name="connsiteX5" fmla="*/ 99837 w 120000"/>
                    <a:gd name="connsiteY5" fmla="*/ 104293 h 120000"/>
                    <a:gd name="connsiteX6" fmla="*/ 105447 w 120000"/>
                    <a:gd name="connsiteY6" fmla="*/ 109005 h 120000"/>
                    <a:gd name="connsiteX7" fmla="*/ 110729 w 120000"/>
                    <a:gd name="connsiteY7" fmla="*/ 104569 h 120000"/>
                    <a:gd name="connsiteX8" fmla="*/ 105118 w 120000"/>
                    <a:gd name="connsiteY8" fmla="*/ 99858 h 120000"/>
                    <a:gd name="connsiteX9" fmla="*/ 110729 w 120000"/>
                    <a:gd name="connsiteY9" fmla="*/ 95146 h 120000"/>
                    <a:gd name="connsiteX10" fmla="*/ 105447 w 120000"/>
                    <a:gd name="connsiteY10" fmla="*/ 90710 h 120000"/>
                    <a:gd name="connsiteX11" fmla="*/ 99837 w 120000"/>
                    <a:gd name="connsiteY11" fmla="*/ 95422 h 120000"/>
                    <a:gd name="connsiteX12" fmla="*/ 94227 w 120000"/>
                    <a:gd name="connsiteY12" fmla="*/ 90710 h 120000"/>
                    <a:gd name="connsiteX13" fmla="*/ 99837 w 120000"/>
                    <a:gd name="connsiteY13" fmla="*/ 82924 h 120000"/>
                    <a:gd name="connsiteX14" fmla="*/ 120000 w 120000"/>
                    <a:gd name="connsiteY14" fmla="*/ 99858 h 120000"/>
                    <a:gd name="connsiteX15" fmla="*/ 99837 w 120000"/>
                    <a:gd name="connsiteY15" fmla="*/ 116791 h 120000"/>
                    <a:gd name="connsiteX16" fmla="*/ 79675 w 120000"/>
                    <a:gd name="connsiteY16" fmla="*/ 99858 h 120000"/>
                    <a:gd name="connsiteX17" fmla="*/ 99837 w 120000"/>
                    <a:gd name="connsiteY17" fmla="*/ 82924 h 120000"/>
                    <a:gd name="connsiteX18" fmla="*/ 0 w 120000"/>
                    <a:gd name="connsiteY18" fmla="*/ 630 h 120000"/>
                    <a:gd name="connsiteX19" fmla="*/ 58294 w 120000"/>
                    <a:gd name="connsiteY19" fmla="*/ 630 h 120000"/>
                    <a:gd name="connsiteX20" fmla="*/ 58294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63330 w 120000"/>
                    <a:gd name="connsiteY28" fmla="*/ 32918 h 120000"/>
                    <a:gd name="connsiteX29" fmla="*/ 63330 w 120000"/>
                    <a:gd name="connsiteY29" fmla="*/ 0 h 12000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58294 w 120000"/>
                    <a:gd name="connsiteY19" fmla="*/ 0 h 119370"/>
                    <a:gd name="connsiteX20" fmla="*/ 58294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58294 w 120000"/>
                    <a:gd name="connsiteY19" fmla="*/ 0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0" fmla="*/ 94227 w 120000"/>
                    <a:gd name="connsiteY0" fmla="*/ 90080 h 119370"/>
                    <a:gd name="connsiteX1" fmla="*/ 88946 w 120000"/>
                    <a:gd name="connsiteY1" fmla="*/ 94516 h 119370"/>
                    <a:gd name="connsiteX2" fmla="*/ 94556 w 120000"/>
                    <a:gd name="connsiteY2" fmla="*/ 99228 h 119370"/>
                    <a:gd name="connsiteX3" fmla="*/ 88946 w 120000"/>
                    <a:gd name="connsiteY3" fmla="*/ 103939 h 119370"/>
                    <a:gd name="connsiteX4" fmla="*/ 94227 w 120000"/>
                    <a:gd name="connsiteY4" fmla="*/ 108375 h 119370"/>
                    <a:gd name="connsiteX5" fmla="*/ 99837 w 120000"/>
                    <a:gd name="connsiteY5" fmla="*/ 103663 h 119370"/>
                    <a:gd name="connsiteX6" fmla="*/ 105447 w 120000"/>
                    <a:gd name="connsiteY6" fmla="*/ 108375 h 119370"/>
                    <a:gd name="connsiteX7" fmla="*/ 110729 w 120000"/>
                    <a:gd name="connsiteY7" fmla="*/ 103939 h 119370"/>
                    <a:gd name="connsiteX8" fmla="*/ 105118 w 120000"/>
                    <a:gd name="connsiteY8" fmla="*/ 99228 h 119370"/>
                    <a:gd name="connsiteX9" fmla="*/ 110729 w 120000"/>
                    <a:gd name="connsiteY9" fmla="*/ 94516 h 119370"/>
                    <a:gd name="connsiteX10" fmla="*/ 105447 w 120000"/>
                    <a:gd name="connsiteY10" fmla="*/ 90080 h 119370"/>
                    <a:gd name="connsiteX11" fmla="*/ 99837 w 120000"/>
                    <a:gd name="connsiteY11" fmla="*/ 94792 h 119370"/>
                    <a:gd name="connsiteX12" fmla="*/ 94227 w 120000"/>
                    <a:gd name="connsiteY12" fmla="*/ 90080 h 119370"/>
                    <a:gd name="connsiteX13" fmla="*/ 99837 w 120000"/>
                    <a:gd name="connsiteY13" fmla="*/ 82294 h 119370"/>
                    <a:gd name="connsiteX14" fmla="*/ 120000 w 120000"/>
                    <a:gd name="connsiteY14" fmla="*/ 99228 h 119370"/>
                    <a:gd name="connsiteX15" fmla="*/ 99837 w 120000"/>
                    <a:gd name="connsiteY15" fmla="*/ 116161 h 119370"/>
                    <a:gd name="connsiteX16" fmla="*/ 79675 w 120000"/>
                    <a:gd name="connsiteY16" fmla="*/ 99228 h 119370"/>
                    <a:gd name="connsiteX17" fmla="*/ 99837 w 120000"/>
                    <a:gd name="connsiteY17" fmla="*/ 82294 h 119370"/>
                    <a:gd name="connsiteX18" fmla="*/ 0 w 120000"/>
                    <a:gd name="connsiteY18" fmla="*/ 0 h 119370"/>
                    <a:gd name="connsiteX19" fmla="*/ 100402 w 120000"/>
                    <a:gd name="connsiteY19" fmla="*/ 79376 h 119370"/>
                    <a:gd name="connsiteX20" fmla="*/ 76670 w 120000"/>
                    <a:gd name="connsiteY20" fmla="*/ 99370 h 119370"/>
                    <a:gd name="connsiteX21" fmla="*/ 100402 w 120000"/>
                    <a:gd name="connsiteY21" fmla="*/ 119363 h 119370"/>
                    <a:gd name="connsiteX22" fmla="*/ 100402 w 120000"/>
                    <a:gd name="connsiteY22" fmla="*/ 119370 h 119370"/>
                    <a:gd name="connsiteX23" fmla="*/ 0 w 120000"/>
                    <a:gd name="connsiteY23" fmla="*/ 119370 h 119370"/>
                    <a:gd name="connsiteX24" fmla="*/ 0 w 120000"/>
                    <a:gd name="connsiteY24" fmla="*/ 0 h 119370"/>
                    <a:gd name="connsiteX0" fmla="*/ 94227 w 120000"/>
                    <a:gd name="connsiteY0" fmla="*/ 10704 h 39994"/>
                    <a:gd name="connsiteX1" fmla="*/ 88946 w 120000"/>
                    <a:gd name="connsiteY1" fmla="*/ 15140 h 39994"/>
                    <a:gd name="connsiteX2" fmla="*/ 94556 w 120000"/>
                    <a:gd name="connsiteY2" fmla="*/ 19852 h 39994"/>
                    <a:gd name="connsiteX3" fmla="*/ 88946 w 120000"/>
                    <a:gd name="connsiteY3" fmla="*/ 24563 h 39994"/>
                    <a:gd name="connsiteX4" fmla="*/ 94227 w 120000"/>
                    <a:gd name="connsiteY4" fmla="*/ 28999 h 39994"/>
                    <a:gd name="connsiteX5" fmla="*/ 99837 w 120000"/>
                    <a:gd name="connsiteY5" fmla="*/ 24287 h 39994"/>
                    <a:gd name="connsiteX6" fmla="*/ 105447 w 120000"/>
                    <a:gd name="connsiteY6" fmla="*/ 28999 h 39994"/>
                    <a:gd name="connsiteX7" fmla="*/ 110729 w 120000"/>
                    <a:gd name="connsiteY7" fmla="*/ 24563 h 39994"/>
                    <a:gd name="connsiteX8" fmla="*/ 105118 w 120000"/>
                    <a:gd name="connsiteY8" fmla="*/ 19852 h 39994"/>
                    <a:gd name="connsiteX9" fmla="*/ 110729 w 120000"/>
                    <a:gd name="connsiteY9" fmla="*/ 15140 h 39994"/>
                    <a:gd name="connsiteX10" fmla="*/ 105447 w 120000"/>
                    <a:gd name="connsiteY10" fmla="*/ 10704 h 39994"/>
                    <a:gd name="connsiteX11" fmla="*/ 99837 w 120000"/>
                    <a:gd name="connsiteY11" fmla="*/ 15416 h 39994"/>
                    <a:gd name="connsiteX12" fmla="*/ 94227 w 120000"/>
                    <a:gd name="connsiteY12" fmla="*/ 10704 h 39994"/>
                    <a:gd name="connsiteX13" fmla="*/ 99837 w 120000"/>
                    <a:gd name="connsiteY13" fmla="*/ 2918 h 39994"/>
                    <a:gd name="connsiteX14" fmla="*/ 120000 w 120000"/>
                    <a:gd name="connsiteY14" fmla="*/ 19852 h 39994"/>
                    <a:gd name="connsiteX15" fmla="*/ 99837 w 120000"/>
                    <a:gd name="connsiteY15" fmla="*/ 36785 h 39994"/>
                    <a:gd name="connsiteX16" fmla="*/ 79675 w 120000"/>
                    <a:gd name="connsiteY16" fmla="*/ 19852 h 39994"/>
                    <a:gd name="connsiteX17" fmla="*/ 99837 w 120000"/>
                    <a:gd name="connsiteY17" fmla="*/ 2918 h 39994"/>
                    <a:gd name="connsiteX18" fmla="*/ 0 w 120000"/>
                    <a:gd name="connsiteY18" fmla="*/ 39994 h 39994"/>
                    <a:gd name="connsiteX19" fmla="*/ 100402 w 120000"/>
                    <a:gd name="connsiteY19" fmla="*/ 0 h 39994"/>
                    <a:gd name="connsiteX20" fmla="*/ 76670 w 120000"/>
                    <a:gd name="connsiteY20" fmla="*/ 19994 h 39994"/>
                    <a:gd name="connsiteX21" fmla="*/ 100402 w 120000"/>
                    <a:gd name="connsiteY21" fmla="*/ 39987 h 39994"/>
                    <a:gd name="connsiteX22" fmla="*/ 100402 w 120000"/>
                    <a:gd name="connsiteY22" fmla="*/ 39994 h 39994"/>
                    <a:gd name="connsiteX23" fmla="*/ 0 w 120000"/>
                    <a:gd name="connsiteY23" fmla="*/ 39994 h 39994"/>
                    <a:gd name="connsiteX0" fmla="*/ 94227 w 120000"/>
                    <a:gd name="connsiteY0" fmla="*/ 7786 h 37076"/>
                    <a:gd name="connsiteX1" fmla="*/ 88946 w 120000"/>
                    <a:gd name="connsiteY1" fmla="*/ 12222 h 37076"/>
                    <a:gd name="connsiteX2" fmla="*/ 94556 w 120000"/>
                    <a:gd name="connsiteY2" fmla="*/ 16934 h 37076"/>
                    <a:gd name="connsiteX3" fmla="*/ 88946 w 120000"/>
                    <a:gd name="connsiteY3" fmla="*/ 21645 h 37076"/>
                    <a:gd name="connsiteX4" fmla="*/ 94227 w 120000"/>
                    <a:gd name="connsiteY4" fmla="*/ 26081 h 37076"/>
                    <a:gd name="connsiteX5" fmla="*/ 99837 w 120000"/>
                    <a:gd name="connsiteY5" fmla="*/ 21369 h 37076"/>
                    <a:gd name="connsiteX6" fmla="*/ 105447 w 120000"/>
                    <a:gd name="connsiteY6" fmla="*/ 26081 h 37076"/>
                    <a:gd name="connsiteX7" fmla="*/ 110729 w 120000"/>
                    <a:gd name="connsiteY7" fmla="*/ 21645 h 37076"/>
                    <a:gd name="connsiteX8" fmla="*/ 105118 w 120000"/>
                    <a:gd name="connsiteY8" fmla="*/ 16934 h 37076"/>
                    <a:gd name="connsiteX9" fmla="*/ 110729 w 120000"/>
                    <a:gd name="connsiteY9" fmla="*/ 12222 h 37076"/>
                    <a:gd name="connsiteX10" fmla="*/ 105447 w 120000"/>
                    <a:gd name="connsiteY10" fmla="*/ 7786 h 37076"/>
                    <a:gd name="connsiteX11" fmla="*/ 99837 w 120000"/>
                    <a:gd name="connsiteY11" fmla="*/ 12498 h 37076"/>
                    <a:gd name="connsiteX12" fmla="*/ 94227 w 120000"/>
                    <a:gd name="connsiteY12" fmla="*/ 7786 h 37076"/>
                    <a:gd name="connsiteX13" fmla="*/ 99837 w 120000"/>
                    <a:gd name="connsiteY13" fmla="*/ 0 h 37076"/>
                    <a:gd name="connsiteX14" fmla="*/ 120000 w 120000"/>
                    <a:gd name="connsiteY14" fmla="*/ 16934 h 37076"/>
                    <a:gd name="connsiteX15" fmla="*/ 99837 w 120000"/>
                    <a:gd name="connsiteY15" fmla="*/ 33867 h 37076"/>
                    <a:gd name="connsiteX16" fmla="*/ 79675 w 120000"/>
                    <a:gd name="connsiteY16" fmla="*/ 16934 h 37076"/>
                    <a:gd name="connsiteX17" fmla="*/ 99837 w 120000"/>
                    <a:gd name="connsiteY17" fmla="*/ 0 h 37076"/>
                    <a:gd name="connsiteX18" fmla="*/ 0 w 120000"/>
                    <a:gd name="connsiteY18" fmla="*/ 37076 h 37076"/>
                    <a:gd name="connsiteX19" fmla="*/ 76670 w 120000"/>
                    <a:gd name="connsiteY19" fmla="*/ 17076 h 37076"/>
                    <a:gd name="connsiteX20" fmla="*/ 100402 w 120000"/>
                    <a:gd name="connsiteY20" fmla="*/ 37069 h 37076"/>
                    <a:gd name="connsiteX21" fmla="*/ 100402 w 120000"/>
                    <a:gd name="connsiteY21" fmla="*/ 37076 h 37076"/>
                    <a:gd name="connsiteX22" fmla="*/ 0 w 120000"/>
                    <a:gd name="connsiteY22" fmla="*/ 37076 h 37076"/>
                    <a:gd name="connsiteX0" fmla="*/ 94227 w 120000"/>
                    <a:gd name="connsiteY0" fmla="*/ 7786 h 37076"/>
                    <a:gd name="connsiteX1" fmla="*/ 88946 w 120000"/>
                    <a:gd name="connsiteY1" fmla="*/ 12222 h 37076"/>
                    <a:gd name="connsiteX2" fmla="*/ 94556 w 120000"/>
                    <a:gd name="connsiteY2" fmla="*/ 16934 h 37076"/>
                    <a:gd name="connsiteX3" fmla="*/ 88946 w 120000"/>
                    <a:gd name="connsiteY3" fmla="*/ 21645 h 37076"/>
                    <a:gd name="connsiteX4" fmla="*/ 94227 w 120000"/>
                    <a:gd name="connsiteY4" fmla="*/ 26081 h 37076"/>
                    <a:gd name="connsiteX5" fmla="*/ 99837 w 120000"/>
                    <a:gd name="connsiteY5" fmla="*/ 21369 h 37076"/>
                    <a:gd name="connsiteX6" fmla="*/ 105447 w 120000"/>
                    <a:gd name="connsiteY6" fmla="*/ 26081 h 37076"/>
                    <a:gd name="connsiteX7" fmla="*/ 110729 w 120000"/>
                    <a:gd name="connsiteY7" fmla="*/ 21645 h 37076"/>
                    <a:gd name="connsiteX8" fmla="*/ 105118 w 120000"/>
                    <a:gd name="connsiteY8" fmla="*/ 16934 h 37076"/>
                    <a:gd name="connsiteX9" fmla="*/ 110729 w 120000"/>
                    <a:gd name="connsiteY9" fmla="*/ 12222 h 37076"/>
                    <a:gd name="connsiteX10" fmla="*/ 105447 w 120000"/>
                    <a:gd name="connsiteY10" fmla="*/ 7786 h 37076"/>
                    <a:gd name="connsiteX11" fmla="*/ 99837 w 120000"/>
                    <a:gd name="connsiteY11" fmla="*/ 12498 h 37076"/>
                    <a:gd name="connsiteX12" fmla="*/ 94227 w 120000"/>
                    <a:gd name="connsiteY12" fmla="*/ 7786 h 37076"/>
                    <a:gd name="connsiteX13" fmla="*/ 99837 w 120000"/>
                    <a:gd name="connsiteY13" fmla="*/ 0 h 37076"/>
                    <a:gd name="connsiteX14" fmla="*/ 120000 w 120000"/>
                    <a:gd name="connsiteY14" fmla="*/ 16934 h 37076"/>
                    <a:gd name="connsiteX15" fmla="*/ 99837 w 120000"/>
                    <a:gd name="connsiteY15" fmla="*/ 33867 h 37076"/>
                    <a:gd name="connsiteX16" fmla="*/ 79675 w 120000"/>
                    <a:gd name="connsiteY16" fmla="*/ 16934 h 37076"/>
                    <a:gd name="connsiteX17" fmla="*/ 99837 w 120000"/>
                    <a:gd name="connsiteY17" fmla="*/ 0 h 37076"/>
                    <a:gd name="connsiteX18" fmla="*/ 0 w 120000"/>
                    <a:gd name="connsiteY18" fmla="*/ 37076 h 37076"/>
                    <a:gd name="connsiteX19" fmla="*/ 100402 w 120000"/>
                    <a:gd name="connsiteY19" fmla="*/ 37069 h 37076"/>
                    <a:gd name="connsiteX20" fmla="*/ 100402 w 120000"/>
                    <a:gd name="connsiteY20" fmla="*/ 37076 h 37076"/>
                    <a:gd name="connsiteX21" fmla="*/ 0 w 120000"/>
                    <a:gd name="connsiteY21" fmla="*/ 37076 h 37076"/>
                    <a:gd name="connsiteX0" fmla="*/ 14552 w 40325"/>
                    <a:gd name="connsiteY0" fmla="*/ 7786 h 37076"/>
                    <a:gd name="connsiteX1" fmla="*/ 9271 w 40325"/>
                    <a:gd name="connsiteY1" fmla="*/ 12222 h 37076"/>
                    <a:gd name="connsiteX2" fmla="*/ 14881 w 40325"/>
                    <a:gd name="connsiteY2" fmla="*/ 16934 h 37076"/>
                    <a:gd name="connsiteX3" fmla="*/ 9271 w 40325"/>
                    <a:gd name="connsiteY3" fmla="*/ 21645 h 37076"/>
                    <a:gd name="connsiteX4" fmla="*/ 14552 w 40325"/>
                    <a:gd name="connsiteY4" fmla="*/ 26081 h 37076"/>
                    <a:gd name="connsiteX5" fmla="*/ 20162 w 40325"/>
                    <a:gd name="connsiteY5" fmla="*/ 21369 h 37076"/>
                    <a:gd name="connsiteX6" fmla="*/ 25772 w 40325"/>
                    <a:gd name="connsiteY6" fmla="*/ 26081 h 37076"/>
                    <a:gd name="connsiteX7" fmla="*/ 31054 w 40325"/>
                    <a:gd name="connsiteY7" fmla="*/ 21645 h 37076"/>
                    <a:gd name="connsiteX8" fmla="*/ 25443 w 40325"/>
                    <a:gd name="connsiteY8" fmla="*/ 16934 h 37076"/>
                    <a:gd name="connsiteX9" fmla="*/ 31054 w 40325"/>
                    <a:gd name="connsiteY9" fmla="*/ 12222 h 37076"/>
                    <a:gd name="connsiteX10" fmla="*/ 25772 w 40325"/>
                    <a:gd name="connsiteY10" fmla="*/ 7786 h 37076"/>
                    <a:gd name="connsiteX11" fmla="*/ 20162 w 40325"/>
                    <a:gd name="connsiteY11" fmla="*/ 12498 h 37076"/>
                    <a:gd name="connsiteX12" fmla="*/ 14552 w 40325"/>
                    <a:gd name="connsiteY12" fmla="*/ 7786 h 37076"/>
                    <a:gd name="connsiteX13" fmla="*/ 20162 w 40325"/>
                    <a:gd name="connsiteY13" fmla="*/ 0 h 37076"/>
                    <a:gd name="connsiteX14" fmla="*/ 40325 w 40325"/>
                    <a:gd name="connsiteY14" fmla="*/ 16934 h 37076"/>
                    <a:gd name="connsiteX15" fmla="*/ 20162 w 40325"/>
                    <a:gd name="connsiteY15" fmla="*/ 33867 h 37076"/>
                    <a:gd name="connsiteX16" fmla="*/ 0 w 40325"/>
                    <a:gd name="connsiteY16" fmla="*/ 16934 h 37076"/>
                    <a:gd name="connsiteX17" fmla="*/ 20162 w 40325"/>
                    <a:gd name="connsiteY17" fmla="*/ 0 h 37076"/>
                    <a:gd name="connsiteX18" fmla="*/ 20727 w 40325"/>
                    <a:gd name="connsiteY18" fmla="*/ 37076 h 37076"/>
                    <a:gd name="connsiteX19" fmla="*/ 20727 w 40325"/>
                    <a:gd name="connsiteY19" fmla="*/ 37069 h 37076"/>
                    <a:gd name="connsiteX20" fmla="*/ 20727 w 40325"/>
                    <a:gd name="connsiteY20" fmla="*/ 37076 h 37076"/>
                    <a:gd name="connsiteX0" fmla="*/ 14552 w 40325"/>
                    <a:gd name="connsiteY0" fmla="*/ 7786 h 33867"/>
                    <a:gd name="connsiteX1" fmla="*/ 9271 w 40325"/>
                    <a:gd name="connsiteY1" fmla="*/ 12222 h 33867"/>
                    <a:gd name="connsiteX2" fmla="*/ 14881 w 40325"/>
                    <a:gd name="connsiteY2" fmla="*/ 16934 h 33867"/>
                    <a:gd name="connsiteX3" fmla="*/ 9271 w 40325"/>
                    <a:gd name="connsiteY3" fmla="*/ 21645 h 33867"/>
                    <a:gd name="connsiteX4" fmla="*/ 14552 w 40325"/>
                    <a:gd name="connsiteY4" fmla="*/ 26081 h 33867"/>
                    <a:gd name="connsiteX5" fmla="*/ 20162 w 40325"/>
                    <a:gd name="connsiteY5" fmla="*/ 21369 h 33867"/>
                    <a:gd name="connsiteX6" fmla="*/ 25772 w 40325"/>
                    <a:gd name="connsiteY6" fmla="*/ 26081 h 33867"/>
                    <a:gd name="connsiteX7" fmla="*/ 31054 w 40325"/>
                    <a:gd name="connsiteY7" fmla="*/ 21645 h 33867"/>
                    <a:gd name="connsiteX8" fmla="*/ 25443 w 40325"/>
                    <a:gd name="connsiteY8" fmla="*/ 16934 h 33867"/>
                    <a:gd name="connsiteX9" fmla="*/ 31054 w 40325"/>
                    <a:gd name="connsiteY9" fmla="*/ 12222 h 33867"/>
                    <a:gd name="connsiteX10" fmla="*/ 25772 w 40325"/>
                    <a:gd name="connsiteY10" fmla="*/ 7786 h 33867"/>
                    <a:gd name="connsiteX11" fmla="*/ 20162 w 40325"/>
                    <a:gd name="connsiteY11" fmla="*/ 12498 h 33867"/>
                    <a:gd name="connsiteX12" fmla="*/ 14552 w 40325"/>
                    <a:gd name="connsiteY12" fmla="*/ 7786 h 33867"/>
                    <a:gd name="connsiteX13" fmla="*/ 20162 w 40325"/>
                    <a:gd name="connsiteY13" fmla="*/ 0 h 33867"/>
                    <a:gd name="connsiteX14" fmla="*/ 40325 w 40325"/>
                    <a:gd name="connsiteY14" fmla="*/ 16934 h 33867"/>
                    <a:gd name="connsiteX15" fmla="*/ 20162 w 40325"/>
                    <a:gd name="connsiteY15" fmla="*/ 33867 h 33867"/>
                    <a:gd name="connsiteX16" fmla="*/ 0 w 40325"/>
                    <a:gd name="connsiteY16" fmla="*/ 16934 h 33867"/>
                    <a:gd name="connsiteX17" fmla="*/ 20162 w 40325"/>
                    <a:gd name="connsiteY17"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325" h="33867" extrusionOk="0">
                      <a:moveTo>
                        <a:pt x="14552" y="7786"/>
                      </a:moveTo>
                      <a:lnTo>
                        <a:pt x="9271" y="12222"/>
                      </a:lnTo>
                      <a:lnTo>
                        <a:pt x="14881" y="16934"/>
                      </a:lnTo>
                      <a:lnTo>
                        <a:pt x="9271" y="21645"/>
                      </a:lnTo>
                      <a:lnTo>
                        <a:pt x="14552" y="26081"/>
                      </a:lnTo>
                      <a:lnTo>
                        <a:pt x="20162" y="21369"/>
                      </a:lnTo>
                      <a:lnTo>
                        <a:pt x="25772" y="26081"/>
                      </a:lnTo>
                      <a:lnTo>
                        <a:pt x="31054" y="21645"/>
                      </a:lnTo>
                      <a:lnTo>
                        <a:pt x="25443" y="16934"/>
                      </a:lnTo>
                      <a:lnTo>
                        <a:pt x="31054" y="12222"/>
                      </a:lnTo>
                      <a:lnTo>
                        <a:pt x="25772" y="7786"/>
                      </a:lnTo>
                      <a:lnTo>
                        <a:pt x="20162" y="12498"/>
                      </a:lnTo>
                      <a:lnTo>
                        <a:pt x="14552" y="7786"/>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C0000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24" name="Shape 993"/>
                <p:cNvSpPr/>
                <p:nvPr/>
              </p:nvSpPr>
              <p:spPr>
                <a:xfrm>
                  <a:off x="5719770" y="21320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25" name="Shape 993"/>
                <p:cNvSpPr/>
                <p:nvPr/>
              </p:nvSpPr>
              <p:spPr>
                <a:xfrm>
                  <a:off x="5719770" y="25892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36" name="Shape 993"/>
                <p:cNvSpPr/>
                <p:nvPr/>
              </p:nvSpPr>
              <p:spPr>
                <a:xfrm>
                  <a:off x="5719770" y="304005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2" name="Shape 993"/>
                <p:cNvSpPr/>
                <p:nvPr/>
              </p:nvSpPr>
              <p:spPr>
                <a:xfrm>
                  <a:off x="6716720" y="16875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3" name="Shape 993"/>
                <p:cNvSpPr/>
                <p:nvPr/>
              </p:nvSpPr>
              <p:spPr>
                <a:xfrm>
                  <a:off x="6716720" y="21320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4" name="Shape 993"/>
                <p:cNvSpPr/>
                <p:nvPr/>
              </p:nvSpPr>
              <p:spPr>
                <a:xfrm>
                  <a:off x="6716720" y="25892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5" name="Shape 993"/>
                <p:cNvSpPr/>
                <p:nvPr/>
              </p:nvSpPr>
              <p:spPr>
                <a:xfrm>
                  <a:off x="6716720" y="304005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6" name="Shape 993"/>
                <p:cNvSpPr/>
                <p:nvPr/>
              </p:nvSpPr>
              <p:spPr>
                <a:xfrm>
                  <a:off x="6716720" y="350360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47" name="Shape 993"/>
                <p:cNvSpPr/>
                <p:nvPr/>
              </p:nvSpPr>
              <p:spPr>
                <a:xfrm>
                  <a:off x="6716720" y="3954456"/>
                  <a:ext cx="268996" cy="268994"/>
                </a:xfrm>
                <a:custGeom>
                  <a:avLst/>
                  <a:gdLst>
                    <a:gd name="connsiteX0" fmla="*/ 111123 w 120000"/>
                    <a:gd name="connsiteY0" fmla="*/ 91467 h 120000"/>
                    <a:gd name="connsiteX1" fmla="*/ 97097 w 120000"/>
                    <a:gd name="connsiteY1" fmla="*/ 103247 h 120000"/>
                    <a:gd name="connsiteX2" fmla="*/ 88332 w 120000"/>
                    <a:gd name="connsiteY2" fmla="*/ 95886 h 120000"/>
                    <a:gd name="connsiteX3" fmla="*/ 83862 w 120000"/>
                    <a:gd name="connsiteY3" fmla="*/ 99640 h 120000"/>
                    <a:gd name="connsiteX4" fmla="*/ 97189 w 120000"/>
                    <a:gd name="connsiteY4" fmla="*/ 110832 h 120000"/>
                    <a:gd name="connsiteX5" fmla="*/ 101659 w 120000"/>
                    <a:gd name="connsiteY5" fmla="*/ 107078 h 120000"/>
                    <a:gd name="connsiteX6" fmla="*/ 101567 w 120000"/>
                    <a:gd name="connsiteY6" fmla="*/ 107001 h 120000"/>
                    <a:gd name="connsiteX7" fmla="*/ 115593 w 120000"/>
                    <a:gd name="connsiteY7" fmla="*/ 95221 h 120000"/>
                    <a:gd name="connsiteX8" fmla="*/ 111123 w 120000"/>
                    <a:gd name="connsiteY8" fmla="*/ 91467 h 120000"/>
                    <a:gd name="connsiteX9" fmla="*/ 99837 w 120000"/>
                    <a:gd name="connsiteY9" fmla="*/ 82924 h 120000"/>
                    <a:gd name="connsiteX10" fmla="*/ 120000 w 120000"/>
                    <a:gd name="connsiteY10" fmla="*/ 99858 h 120000"/>
                    <a:gd name="connsiteX11" fmla="*/ 99837 w 120000"/>
                    <a:gd name="connsiteY11" fmla="*/ 116791 h 120000"/>
                    <a:gd name="connsiteX12" fmla="*/ 79675 w 120000"/>
                    <a:gd name="connsiteY12" fmla="*/ 99858 h 120000"/>
                    <a:gd name="connsiteX13" fmla="*/ 99837 w 120000"/>
                    <a:gd name="connsiteY13" fmla="*/ 82924 h 120000"/>
                    <a:gd name="connsiteX14" fmla="*/ 69506 w 120000"/>
                    <a:gd name="connsiteY14" fmla="*/ 630 h 120000"/>
                    <a:gd name="connsiteX15" fmla="*/ 100402 w 120000"/>
                    <a:gd name="connsiteY15" fmla="*/ 630 h 120000"/>
                    <a:gd name="connsiteX16" fmla="*/ 100402 w 120000"/>
                    <a:gd name="connsiteY16" fmla="*/ 630 h 120000"/>
                    <a:gd name="connsiteX17" fmla="*/ 69506 w 120000"/>
                    <a:gd name="connsiteY17" fmla="*/ 630 h 120000"/>
                    <a:gd name="connsiteX18" fmla="*/ 0 w 120000"/>
                    <a:gd name="connsiteY18" fmla="*/ 630 h 120000"/>
                    <a:gd name="connsiteX19" fmla="*/ 58294 w 120000"/>
                    <a:gd name="connsiteY19" fmla="*/ 36893 h 120000"/>
                    <a:gd name="connsiteX20" fmla="*/ 100402 w 120000"/>
                    <a:gd name="connsiteY20" fmla="*/ 36893 h 120000"/>
                    <a:gd name="connsiteX21" fmla="*/ 100402 w 120000"/>
                    <a:gd name="connsiteY21" fmla="*/ 80006 h 120000"/>
                    <a:gd name="connsiteX22" fmla="*/ 76670 w 120000"/>
                    <a:gd name="connsiteY22" fmla="*/ 100000 h 120000"/>
                    <a:gd name="connsiteX23" fmla="*/ 100402 w 120000"/>
                    <a:gd name="connsiteY23" fmla="*/ 119993 h 120000"/>
                    <a:gd name="connsiteX24" fmla="*/ 100402 w 120000"/>
                    <a:gd name="connsiteY24" fmla="*/ 120000 h 120000"/>
                    <a:gd name="connsiteX25" fmla="*/ 0 w 120000"/>
                    <a:gd name="connsiteY25" fmla="*/ 120000 h 120000"/>
                    <a:gd name="connsiteX26" fmla="*/ 0 w 120000"/>
                    <a:gd name="connsiteY26" fmla="*/ 630 h 120000"/>
                    <a:gd name="connsiteX27" fmla="*/ 63330 w 120000"/>
                    <a:gd name="connsiteY27" fmla="*/ 0 h 120000"/>
                    <a:gd name="connsiteX28" fmla="*/ 100885 w 120000"/>
                    <a:gd name="connsiteY28" fmla="*/ 32918 h 120000"/>
                    <a:gd name="connsiteX29" fmla="*/ 63330 w 120000"/>
                    <a:gd name="connsiteY29" fmla="*/ 32918 h 120000"/>
                    <a:gd name="connsiteX30" fmla="*/ 63330 w 120000"/>
                    <a:gd name="connsiteY30" fmla="*/ 0 h 12000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69506 w 120000"/>
                    <a:gd name="connsiteY14" fmla="*/ 0 h 119370"/>
                    <a:gd name="connsiteX15" fmla="*/ 100402 w 120000"/>
                    <a:gd name="connsiteY15" fmla="*/ 0 h 119370"/>
                    <a:gd name="connsiteX16" fmla="*/ 100402 w 120000"/>
                    <a:gd name="connsiteY16" fmla="*/ 0 h 119370"/>
                    <a:gd name="connsiteX17" fmla="*/ 69506 w 120000"/>
                    <a:gd name="connsiteY17" fmla="*/ 0 h 119370"/>
                    <a:gd name="connsiteX18" fmla="*/ 0 w 120000"/>
                    <a:gd name="connsiteY18" fmla="*/ 0 h 119370"/>
                    <a:gd name="connsiteX19" fmla="*/ 58294 w 120000"/>
                    <a:gd name="connsiteY19" fmla="*/ 36263 h 119370"/>
                    <a:gd name="connsiteX20" fmla="*/ 100402 w 120000"/>
                    <a:gd name="connsiteY20" fmla="*/ 36263 h 119370"/>
                    <a:gd name="connsiteX21" fmla="*/ 100402 w 120000"/>
                    <a:gd name="connsiteY21" fmla="*/ 79376 h 119370"/>
                    <a:gd name="connsiteX22" fmla="*/ 76670 w 120000"/>
                    <a:gd name="connsiteY22" fmla="*/ 99370 h 119370"/>
                    <a:gd name="connsiteX23" fmla="*/ 100402 w 120000"/>
                    <a:gd name="connsiteY23" fmla="*/ 119363 h 119370"/>
                    <a:gd name="connsiteX24" fmla="*/ 100402 w 120000"/>
                    <a:gd name="connsiteY24" fmla="*/ 119370 h 119370"/>
                    <a:gd name="connsiteX25" fmla="*/ 0 w 120000"/>
                    <a:gd name="connsiteY25" fmla="*/ 119370 h 119370"/>
                    <a:gd name="connsiteX26" fmla="*/ 0 w 120000"/>
                    <a:gd name="connsiteY26" fmla="*/ 0 h 119370"/>
                    <a:gd name="connsiteX27" fmla="*/ 63330 w 120000"/>
                    <a:gd name="connsiteY27" fmla="*/ 32288 h 119370"/>
                    <a:gd name="connsiteX28" fmla="*/ 100885 w 120000"/>
                    <a:gd name="connsiteY28" fmla="*/ 32288 h 119370"/>
                    <a:gd name="connsiteX29" fmla="*/ 63330 w 120000"/>
                    <a:gd name="connsiteY29"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100402 w 120000"/>
                    <a:gd name="connsiteY14" fmla="*/ 0 h 119370"/>
                    <a:gd name="connsiteX15" fmla="*/ 100402 w 120000"/>
                    <a:gd name="connsiteY15" fmla="*/ 0 h 119370"/>
                    <a:gd name="connsiteX16" fmla="*/ 100402 w 120000"/>
                    <a:gd name="connsiteY16" fmla="*/ 0 h 119370"/>
                    <a:gd name="connsiteX17" fmla="*/ 0 w 120000"/>
                    <a:gd name="connsiteY17" fmla="*/ 0 h 119370"/>
                    <a:gd name="connsiteX18" fmla="*/ 58294 w 120000"/>
                    <a:gd name="connsiteY18" fmla="*/ 36263 h 119370"/>
                    <a:gd name="connsiteX19" fmla="*/ 100402 w 120000"/>
                    <a:gd name="connsiteY19" fmla="*/ 36263 h 119370"/>
                    <a:gd name="connsiteX20" fmla="*/ 100402 w 120000"/>
                    <a:gd name="connsiteY20" fmla="*/ 79376 h 119370"/>
                    <a:gd name="connsiteX21" fmla="*/ 76670 w 120000"/>
                    <a:gd name="connsiteY21" fmla="*/ 99370 h 119370"/>
                    <a:gd name="connsiteX22" fmla="*/ 100402 w 120000"/>
                    <a:gd name="connsiteY22" fmla="*/ 119363 h 119370"/>
                    <a:gd name="connsiteX23" fmla="*/ 100402 w 120000"/>
                    <a:gd name="connsiteY23" fmla="*/ 119370 h 119370"/>
                    <a:gd name="connsiteX24" fmla="*/ 0 w 120000"/>
                    <a:gd name="connsiteY24" fmla="*/ 119370 h 119370"/>
                    <a:gd name="connsiteX25" fmla="*/ 0 w 120000"/>
                    <a:gd name="connsiteY25" fmla="*/ 0 h 119370"/>
                    <a:gd name="connsiteX26" fmla="*/ 63330 w 120000"/>
                    <a:gd name="connsiteY26" fmla="*/ 32288 h 119370"/>
                    <a:gd name="connsiteX27" fmla="*/ 100885 w 120000"/>
                    <a:gd name="connsiteY27" fmla="*/ 32288 h 119370"/>
                    <a:gd name="connsiteX28" fmla="*/ 63330 w 120000"/>
                    <a:gd name="connsiteY28"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23" fmla="*/ 63330 w 120000"/>
                    <a:gd name="connsiteY23" fmla="*/ 32288 h 119370"/>
                    <a:gd name="connsiteX24" fmla="*/ 100885 w 120000"/>
                    <a:gd name="connsiteY24" fmla="*/ 32288 h 119370"/>
                    <a:gd name="connsiteX25" fmla="*/ 63330 w 120000"/>
                    <a:gd name="connsiteY25" fmla="*/ 32288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36263 h 119370"/>
                    <a:gd name="connsiteX17" fmla="*/ 100402 w 120000"/>
                    <a:gd name="connsiteY17" fmla="*/ 79376 h 119370"/>
                    <a:gd name="connsiteX18" fmla="*/ 76670 w 120000"/>
                    <a:gd name="connsiteY18" fmla="*/ 99370 h 119370"/>
                    <a:gd name="connsiteX19" fmla="*/ 100402 w 120000"/>
                    <a:gd name="connsiteY19" fmla="*/ 119363 h 119370"/>
                    <a:gd name="connsiteX20" fmla="*/ 100402 w 120000"/>
                    <a:gd name="connsiteY20" fmla="*/ 119370 h 119370"/>
                    <a:gd name="connsiteX21" fmla="*/ 0 w 120000"/>
                    <a:gd name="connsiteY21" fmla="*/ 119370 h 119370"/>
                    <a:gd name="connsiteX22" fmla="*/ 0 w 120000"/>
                    <a:gd name="connsiteY22"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58294 w 120000"/>
                    <a:gd name="connsiteY15" fmla="*/ 36263 h 119370"/>
                    <a:gd name="connsiteX16" fmla="*/ 100402 w 120000"/>
                    <a:gd name="connsiteY16" fmla="*/ 79376 h 119370"/>
                    <a:gd name="connsiteX17" fmla="*/ 76670 w 120000"/>
                    <a:gd name="connsiteY17" fmla="*/ 99370 h 119370"/>
                    <a:gd name="connsiteX18" fmla="*/ 100402 w 120000"/>
                    <a:gd name="connsiteY18" fmla="*/ 119363 h 119370"/>
                    <a:gd name="connsiteX19" fmla="*/ 100402 w 120000"/>
                    <a:gd name="connsiteY19" fmla="*/ 119370 h 119370"/>
                    <a:gd name="connsiteX20" fmla="*/ 0 w 120000"/>
                    <a:gd name="connsiteY20" fmla="*/ 119370 h 119370"/>
                    <a:gd name="connsiteX21" fmla="*/ 0 w 120000"/>
                    <a:gd name="connsiteY21"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100402 w 120000"/>
                    <a:gd name="connsiteY15" fmla="*/ 79376 h 119370"/>
                    <a:gd name="connsiteX16" fmla="*/ 76670 w 120000"/>
                    <a:gd name="connsiteY16" fmla="*/ 99370 h 119370"/>
                    <a:gd name="connsiteX17" fmla="*/ 100402 w 120000"/>
                    <a:gd name="connsiteY17" fmla="*/ 119363 h 119370"/>
                    <a:gd name="connsiteX18" fmla="*/ 100402 w 120000"/>
                    <a:gd name="connsiteY18" fmla="*/ 119370 h 119370"/>
                    <a:gd name="connsiteX19" fmla="*/ 0 w 120000"/>
                    <a:gd name="connsiteY19" fmla="*/ 119370 h 119370"/>
                    <a:gd name="connsiteX20" fmla="*/ 0 w 120000"/>
                    <a:gd name="connsiteY20"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100402 w 120000"/>
                    <a:gd name="connsiteY17" fmla="*/ 119370 h 119370"/>
                    <a:gd name="connsiteX18" fmla="*/ 0 w 120000"/>
                    <a:gd name="connsiteY18" fmla="*/ 119370 h 119370"/>
                    <a:gd name="connsiteX19" fmla="*/ 0 w 120000"/>
                    <a:gd name="connsiteY19" fmla="*/ 0 h 119370"/>
                    <a:gd name="connsiteX0" fmla="*/ 111123 w 120000"/>
                    <a:gd name="connsiteY0" fmla="*/ 90837 h 119370"/>
                    <a:gd name="connsiteX1" fmla="*/ 97097 w 120000"/>
                    <a:gd name="connsiteY1" fmla="*/ 102617 h 119370"/>
                    <a:gd name="connsiteX2" fmla="*/ 88332 w 120000"/>
                    <a:gd name="connsiteY2" fmla="*/ 95256 h 119370"/>
                    <a:gd name="connsiteX3" fmla="*/ 83862 w 120000"/>
                    <a:gd name="connsiteY3" fmla="*/ 99010 h 119370"/>
                    <a:gd name="connsiteX4" fmla="*/ 97189 w 120000"/>
                    <a:gd name="connsiteY4" fmla="*/ 110202 h 119370"/>
                    <a:gd name="connsiteX5" fmla="*/ 101659 w 120000"/>
                    <a:gd name="connsiteY5" fmla="*/ 106448 h 119370"/>
                    <a:gd name="connsiteX6" fmla="*/ 101567 w 120000"/>
                    <a:gd name="connsiteY6" fmla="*/ 106371 h 119370"/>
                    <a:gd name="connsiteX7" fmla="*/ 115593 w 120000"/>
                    <a:gd name="connsiteY7" fmla="*/ 94591 h 119370"/>
                    <a:gd name="connsiteX8" fmla="*/ 111123 w 120000"/>
                    <a:gd name="connsiteY8" fmla="*/ 90837 h 119370"/>
                    <a:gd name="connsiteX9" fmla="*/ 99837 w 120000"/>
                    <a:gd name="connsiteY9" fmla="*/ 82294 h 119370"/>
                    <a:gd name="connsiteX10" fmla="*/ 120000 w 120000"/>
                    <a:gd name="connsiteY10" fmla="*/ 99228 h 119370"/>
                    <a:gd name="connsiteX11" fmla="*/ 99837 w 120000"/>
                    <a:gd name="connsiteY11" fmla="*/ 116161 h 119370"/>
                    <a:gd name="connsiteX12" fmla="*/ 79675 w 120000"/>
                    <a:gd name="connsiteY12" fmla="*/ 99228 h 119370"/>
                    <a:gd name="connsiteX13" fmla="*/ 99837 w 120000"/>
                    <a:gd name="connsiteY13" fmla="*/ 82294 h 119370"/>
                    <a:gd name="connsiteX14" fmla="*/ 0 w 120000"/>
                    <a:gd name="connsiteY14" fmla="*/ 0 h 119370"/>
                    <a:gd name="connsiteX15" fmla="*/ 76670 w 120000"/>
                    <a:gd name="connsiteY15" fmla="*/ 99370 h 119370"/>
                    <a:gd name="connsiteX16" fmla="*/ 100402 w 120000"/>
                    <a:gd name="connsiteY16" fmla="*/ 119363 h 119370"/>
                    <a:gd name="connsiteX17" fmla="*/ 0 w 120000"/>
                    <a:gd name="connsiteY17" fmla="*/ 119370 h 119370"/>
                    <a:gd name="connsiteX18" fmla="*/ 0 w 120000"/>
                    <a:gd name="connsiteY18" fmla="*/ 0 h 119370"/>
                    <a:gd name="connsiteX0" fmla="*/ 111123 w 120000"/>
                    <a:gd name="connsiteY0" fmla="*/ 8543 h 37076"/>
                    <a:gd name="connsiteX1" fmla="*/ 97097 w 120000"/>
                    <a:gd name="connsiteY1" fmla="*/ 20323 h 37076"/>
                    <a:gd name="connsiteX2" fmla="*/ 88332 w 120000"/>
                    <a:gd name="connsiteY2" fmla="*/ 12962 h 37076"/>
                    <a:gd name="connsiteX3" fmla="*/ 83862 w 120000"/>
                    <a:gd name="connsiteY3" fmla="*/ 16716 h 37076"/>
                    <a:gd name="connsiteX4" fmla="*/ 97189 w 120000"/>
                    <a:gd name="connsiteY4" fmla="*/ 27908 h 37076"/>
                    <a:gd name="connsiteX5" fmla="*/ 101659 w 120000"/>
                    <a:gd name="connsiteY5" fmla="*/ 24154 h 37076"/>
                    <a:gd name="connsiteX6" fmla="*/ 101567 w 120000"/>
                    <a:gd name="connsiteY6" fmla="*/ 24077 h 37076"/>
                    <a:gd name="connsiteX7" fmla="*/ 115593 w 120000"/>
                    <a:gd name="connsiteY7" fmla="*/ 12297 h 37076"/>
                    <a:gd name="connsiteX8" fmla="*/ 111123 w 120000"/>
                    <a:gd name="connsiteY8" fmla="*/ 8543 h 37076"/>
                    <a:gd name="connsiteX9" fmla="*/ 99837 w 120000"/>
                    <a:gd name="connsiteY9" fmla="*/ 0 h 37076"/>
                    <a:gd name="connsiteX10" fmla="*/ 120000 w 120000"/>
                    <a:gd name="connsiteY10" fmla="*/ 16934 h 37076"/>
                    <a:gd name="connsiteX11" fmla="*/ 99837 w 120000"/>
                    <a:gd name="connsiteY11" fmla="*/ 33867 h 37076"/>
                    <a:gd name="connsiteX12" fmla="*/ 79675 w 120000"/>
                    <a:gd name="connsiteY12" fmla="*/ 16934 h 37076"/>
                    <a:gd name="connsiteX13" fmla="*/ 99837 w 120000"/>
                    <a:gd name="connsiteY13" fmla="*/ 0 h 37076"/>
                    <a:gd name="connsiteX14" fmla="*/ 0 w 120000"/>
                    <a:gd name="connsiteY14" fmla="*/ 37076 h 37076"/>
                    <a:gd name="connsiteX15" fmla="*/ 76670 w 120000"/>
                    <a:gd name="connsiteY15" fmla="*/ 17076 h 37076"/>
                    <a:gd name="connsiteX16" fmla="*/ 100402 w 120000"/>
                    <a:gd name="connsiteY16" fmla="*/ 37069 h 37076"/>
                    <a:gd name="connsiteX17" fmla="*/ 0 w 120000"/>
                    <a:gd name="connsiteY17" fmla="*/ 37076 h 37076"/>
                    <a:gd name="connsiteX0" fmla="*/ 34453 w 43330"/>
                    <a:gd name="connsiteY0" fmla="*/ 8543 h 37069"/>
                    <a:gd name="connsiteX1" fmla="*/ 20427 w 43330"/>
                    <a:gd name="connsiteY1" fmla="*/ 20323 h 37069"/>
                    <a:gd name="connsiteX2" fmla="*/ 11662 w 43330"/>
                    <a:gd name="connsiteY2" fmla="*/ 12962 h 37069"/>
                    <a:gd name="connsiteX3" fmla="*/ 7192 w 43330"/>
                    <a:gd name="connsiteY3" fmla="*/ 16716 h 37069"/>
                    <a:gd name="connsiteX4" fmla="*/ 20519 w 43330"/>
                    <a:gd name="connsiteY4" fmla="*/ 27908 h 37069"/>
                    <a:gd name="connsiteX5" fmla="*/ 24989 w 43330"/>
                    <a:gd name="connsiteY5" fmla="*/ 24154 h 37069"/>
                    <a:gd name="connsiteX6" fmla="*/ 24897 w 43330"/>
                    <a:gd name="connsiteY6" fmla="*/ 24077 h 37069"/>
                    <a:gd name="connsiteX7" fmla="*/ 38923 w 43330"/>
                    <a:gd name="connsiteY7" fmla="*/ 12297 h 37069"/>
                    <a:gd name="connsiteX8" fmla="*/ 34453 w 43330"/>
                    <a:gd name="connsiteY8" fmla="*/ 8543 h 37069"/>
                    <a:gd name="connsiteX9" fmla="*/ 23167 w 43330"/>
                    <a:gd name="connsiteY9" fmla="*/ 0 h 37069"/>
                    <a:gd name="connsiteX10" fmla="*/ 43330 w 43330"/>
                    <a:gd name="connsiteY10" fmla="*/ 16934 h 37069"/>
                    <a:gd name="connsiteX11" fmla="*/ 23167 w 43330"/>
                    <a:gd name="connsiteY11" fmla="*/ 33867 h 37069"/>
                    <a:gd name="connsiteX12" fmla="*/ 3005 w 43330"/>
                    <a:gd name="connsiteY12" fmla="*/ 16934 h 37069"/>
                    <a:gd name="connsiteX13" fmla="*/ 23167 w 43330"/>
                    <a:gd name="connsiteY13" fmla="*/ 0 h 37069"/>
                    <a:gd name="connsiteX14" fmla="*/ 23732 w 43330"/>
                    <a:gd name="connsiteY14" fmla="*/ 37069 h 37069"/>
                    <a:gd name="connsiteX15" fmla="*/ 0 w 43330"/>
                    <a:gd name="connsiteY15" fmla="*/ 17076 h 37069"/>
                    <a:gd name="connsiteX16" fmla="*/ 23732 w 43330"/>
                    <a:gd name="connsiteY16" fmla="*/ 37069 h 37069"/>
                    <a:gd name="connsiteX0" fmla="*/ 31448 w 40325"/>
                    <a:gd name="connsiteY0" fmla="*/ 8543 h 33867"/>
                    <a:gd name="connsiteX1" fmla="*/ 17422 w 40325"/>
                    <a:gd name="connsiteY1" fmla="*/ 20323 h 33867"/>
                    <a:gd name="connsiteX2" fmla="*/ 8657 w 40325"/>
                    <a:gd name="connsiteY2" fmla="*/ 12962 h 33867"/>
                    <a:gd name="connsiteX3" fmla="*/ 4187 w 40325"/>
                    <a:gd name="connsiteY3" fmla="*/ 16716 h 33867"/>
                    <a:gd name="connsiteX4" fmla="*/ 17514 w 40325"/>
                    <a:gd name="connsiteY4" fmla="*/ 27908 h 33867"/>
                    <a:gd name="connsiteX5" fmla="*/ 21984 w 40325"/>
                    <a:gd name="connsiteY5" fmla="*/ 24154 h 33867"/>
                    <a:gd name="connsiteX6" fmla="*/ 21892 w 40325"/>
                    <a:gd name="connsiteY6" fmla="*/ 24077 h 33867"/>
                    <a:gd name="connsiteX7" fmla="*/ 35918 w 40325"/>
                    <a:gd name="connsiteY7" fmla="*/ 12297 h 33867"/>
                    <a:gd name="connsiteX8" fmla="*/ 31448 w 40325"/>
                    <a:gd name="connsiteY8" fmla="*/ 8543 h 33867"/>
                    <a:gd name="connsiteX9" fmla="*/ 20162 w 40325"/>
                    <a:gd name="connsiteY9" fmla="*/ 0 h 33867"/>
                    <a:gd name="connsiteX10" fmla="*/ 40325 w 40325"/>
                    <a:gd name="connsiteY10" fmla="*/ 16934 h 33867"/>
                    <a:gd name="connsiteX11" fmla="*/ 20162 w 40325"/>
                    <a:gd name="connsiteY11" fmla="*/ 33867 h 33867"/>
                    <a:gd name="connsiteX12" fmla="*/ 0 w 40325"/>
                    <a:gd name="connsiteY12" fmla="*/ 16934 h 33867"/>
                    <a:gd name="connsiteX13" fmla="*/ 20162 w 40325"/>
                    <a:gd name="connsiteY13" fmla="*/ 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5" h="33867" extrusionOk="0">
                      <a:moveTo>
                        <a:pt x="31448" y="8543"/>
                      </a:moveTo>
                      <a:lnTo>
                        <a:pt x="17422" y="20323"/>
                      </a:lnTo>
                      <a:lnTo>
                        <a:pt x="8657" y="12962"/>
                      </a:lnTo>
                      <a:lnTo>
                        <a:pt x="4187" y="16716"/>
                      </a:lnTo>
                      <a:lnTo>
                        <a:pt x="17514" y="27908"/>
                      </a:lnTo>
                      <a:lnTo>
                        <a:pt x="21984" y="24154"/>
                      </a:lnTo>
                      <a:lnTo>
                        <a:pt x="21892" y="24077"/>
                      </a:lnTo>
                      <a:lnTo>
                        <a:pt x="35918" y="12297"/>
                      </a:lnTo>
                      <a:lnTo>
                        <a:pt x="31448" y="8543"/>
                      </a:lnTo>
                      <a:close/>
                      <a:moveTo>
                        <a:pt x="20162" y="0"/>
                      </a:moveTo>
                      <a:cubicBezTo>
                        <a:pt x="31298" y="0"/>
                        <a:pt x="40325" y="7582"/>
                        <a:pt x="40325" y="16934"/>
                      </a:cubicBezTo>
                      <a:cubicBezTo>
                        <a:pt x="40325" y="26286"/>
                        <a:pt x="31298" y="33867"/>
                        <a:pt x="20162" y="33867"/>
                      </a:cubicBezTo>
                      <a:cubicBezTo>
                        <a:pt x="9027" y="33867"/>
                        <a:pt x="0" y="26286"/>
                        <a:pt x="0" y="16934"/>
                      </a:cubicBezTo>
                      <a:cubicBezTo>
                        <a:pt x="0" y="7582"/>
                        <a:pt x="9027" y="0"/>
                        <a:pt x="20162" y="0"/>
                      </a:cubicBezTo>
                      <a:close/>
                    </a:path>
                  </a:pathLst>
                </a:custGeom>
                <a:solidFill>
                  <a:srgbClr val="00B050"/>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icrosoft JhengHei" panose="020B0604030504040204" pitchFamily="34" charset="-120"/>
                    <a:ea typeface="Microsoft JhengHei" panose="020B0604030504040204" pitchFamily="34" charset="-120"/>
                    <a:cs typeface="Arial"/>
                    <a:sym typeface="Arial"/>
                  </a:endParaRPr>
                </a:p>
              </p:txBody>
            </p:sp>
          </p:grpSp>
        </p:grpSp>
      </p:grpSp>
    </p:spTree>
    <p:extLst>
      <p:ext uri="{BB962C8B-B14F-4D97-AF65-F5344CB8AC3E}">
        <p14:creationId xmlns="" xmlns:p14="http://schemas.microsoft.com/office/powerpoint/2010/main" val="310881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10" name="標題 9"/>
          <p:cNvSpPr>
            <a:spLocks noGrp="1"/>
          </p:cNvSpPr>
          <p:nvPr>
            <p:ph type="title"/>
          </p:nvPr>
        </p:nvSpPr>
        <p:spPr/>
        <p:txBody>
          <a:bodyPr>
            <a:noAutofit/>
          </a:bodyPr>
          <a:lstStyle/>
          <a:p>
            <a:pPr algn="ctr"/>
            <a:r>
              <a:rPr lang="en-US" altLang="zh-TW" dirty="0">
                <a:latin typeface="Arial" pitchFamily="34" charset="0"/>
                <a:ea typeface="Microsoft JhengHei" panose="020B0604030504040204" pitchFamily="34" charset="-120"/>
                <a:cs typeface="Arial" pitchFamily="34" charset="0"/>
              </a:rPr>
              <a:t>Plex </a:t>
            </a:r>
            <a:r>
              <a:rPr lang="zh-TW" altLang="en-US" dirty="0">
                <a:latin typeface="Arial" pitchFamily="34" charset="0"/>
                <a:ea typeface="Microsoft JhengHei" panose="020B0604030504040204" pitchFamily="34" charset="-120"/>
                <a:cs typeface="Arial" pitchFamily="34" charset="0"/>
              </a:rPr>
              <a:t>即時影片轉檔</a:t>
            </a:r>
          </a:p>
        </p:txBody>
      </p:sp>
      <p:sp>
        <p:nvSpPr>
          <p:cNvPr id="601" name="Shape 601"/>
          <p:cNvSpPr/>
          <p:nvPr/>
        </p:nvSpPr>
        <p:spPr>
          <a:xfrm>
            <a:off x="5026790" y="1677951"/>
            <a:ext cx="3312368" cy="1296144"/>
          </a:xfrm>
          <a:prstGeom prst="roundRect">
            <a:avLst>
              <a:gd name="adj" fmla="val 11495"/>
            </a:avLst>
          </a:prstGeom>
          <a:noFill/>
          <a:ln w="88900" cap="flat" cmpd="sng">
            <a:noFill/>
            <a:prstDash val="solid"/>
            <a:round/>
            <a:headEnd type="none" w="med" len="med"/>
            <a:tailEnd type="none" w="med" len="med"/>
          </a:ln>
        </p:spPr>
        <p:txBody>
          <a:bodyPr wrap="square" lIns="91425" tIns="45700" rIns="91425" bIns="45700" anchor="ctr" anchorCtr="0">
            <a:noAutofit/>
          </a:bodyPr>
          <a:lstStyle/>
          <a:p>
            <a:pPr marL="0" marR="0" lvl="0" indent="-88900" rtl="0">
              <a:lnSpc>
                <a:spcPct val="100000"/>
              </a:lnSpc>
              <a:spcBef>
                <a:spcPts val="0"/>
              </a:spcBef>
              <a:spcAft>
                <a:spcPts val="0"/>
              </a:spcAft>
              <a:buClr>
                <a:srgbClr val="000000"/>
              </a:buClr>
              <a:buSzPts val="1400"/>
              <a:buFont typeface="Arial"/>
              <a:buNone/>
            </a:pPr>
            <a:endParaRPr lang="en-US" sz="2000" b="1" dirty="0">
              <a:solidFill>
                <a:schemeClr val="bg1"/>
              </a:solidFill>
              <a:latin typeface="Microsoft JhengHei" panose="020B0604030504040204" pitchFamily="34" charset="-120"/>
              <a:ea typeface="Microsoft JhengHei" panose="020B0604030504040204" pitchFamily="34" charset="-120"/>
            </a:endParaRPr>
          </a:p>
        </p:txBody>
      </p:sp>
      <p:pic>
        <p:nvPicPr>
          <p:cNvPr id="22" name="Picture 2" descr="D:\直播專案\TS-1635AX_直播\55.png"/>
          <p:cNvPicPr preferRelativeResize="0">
            <a:picLocks noChangeArrowheads="1"/>
          </p:cNvPicPr>
          <p:nvPr/>
        </p:nvPicPr>
        <p:blipFill>
          <a:blip r:embed="rId3" cstate="print"/>
          <a:stretch>
            <a:fillRect/>
          </a:stretch>
        </p:blipFill>
        <p:spPr bwMode="auto">
          <a:xfrm>
            <a:off x="1595295" y="1205153"/>
            <a:ext cx="3798000" cy="3499200"/>
          </a:xfrm>
          <a:prstGeom prst="rect">
            <a:avLst/>
          </a:prstGeom>
          <a:noFill/>
        </p:spPr>
      </p:pic>
      <p:grpSp>
        <p:nvGrpSpPr>
          <p:cNvPr id="23" name="群組 22"/>
          <p:cNvGrpSpPr/>
          <p:nvPr/>
        </p:nvGrpSpPr>
        <p:grpSpPr>
          <a:xfrm>
            <a:off x="1661869" y="1258200"/>
            <a:ext cx="6492198" cy="3384376"/>
            <a:chOff x="1869795" y="1321871"/>
            <a:chExt cx="6492198" cy="3384376"/>
          </a:xfrm>
        </p:grpSpPr>
        <p:grpSp>
          <p:nvGrpSpPr>
            <p:cNvPr id="4" name="群組 3"/>
            <p:cNvGrpSpPr/>
            <p:nvPr/>
          </p:nvGrpSpPr>
          <p:grpSpPr>
            <a:xfrm>
              <a:off x="1869795" y="1321871"/>
              <a:ext cx="3672408" cy="3384376"/>
              <a:chOff x="1619672" y="1481646"/>
              <a:chExt cx="3214710" cy="3178336"/>
            </a:xfrm>
          </p:grpSpPr>
          <p:pic>
            <p:nvPicPr>
              <p:cNvPr id="606" name="Shape 606"/>
              <p:cNvPicPr preferRelativeResize="0"/>
              <p:nvPr/>
            </p:nvPicPr>
            <p:blipFill>
              <a:blip r:embed="rId4" cstate="screen">
                <a:alphaModFix/>
                <a:extLst>
                  <a:ext uri="{28A0092B-C50C-407E-A947-70E740481C1C}">
                    <a14:useLocalDpi xmlns="" xmlns:a14="http://schemas.microsoft.com/office/drawing/2010/main"/>
                  </a:ext>
                </a:extLst>
              </a:blip>
              <a:srcRect t="2198" r="1877"/>
              <a:stretch>
                <a:fillRect/>
              </a:stretch>
            </p:blipFill>
            <p:spPr>
              <a:xfrm>
                <a:off x="1619672" y="1481646"/>
                <a:ext cx="3214710" cy="3178336"/>
              </a:xfrm>
              <a:prstGeom prst="rect">
                <a:avLst/>
              </a:prstGeom>
              <a:noFill/>
              <a:ln w="88900" cap="flat" cmpd="sng">
                <a:noFill/>
                <a:prstDash val="solid"/>
                <a:round/>
                <a:headEnd type="none" w="med" len="med"/>
                <a:tailEnd type="none" w="med" len="med"/>
              </a:ln>
              <a:effectLst/>
            </p:spPr>
          </p:pic>
          <p:sp>
            <p:nvSpPr>
              <p:cNvPr id="9" name="圓角矩形 8"/>
              <p:cNvSpPr/>
              <p:nvPr/>
            </p:nvSpPr>
            <p:spPr>
              <a:xfrm>
                <a:off x="2771800" y="2489758"/>
                <a:ext cx="2016224" cy="216024"/>
              </a:xfrm>
              <a:prstGeom prst="roundRect">
                <a:avLst>
                  <a:gd name="adj" fmla="val 45878"/>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grpSp>
        <p:pic>
          <p:nvPicPr>
            <p:cNvPr id="20" name="圖片 19" descr="0013.png"/>
            <p:cNvPicPr>
              <a:picLocks noChangeAspect="1"/>
            </p:cNvPicPr>
            <p:nvPr/>
          </p:nvPicPr>
          <p:blipFill>
            <a:blip r:embed="rId5" cstate="print"/>
            <a:stretch>
              <a:fillRect/>
            </a:stretch>
          </p:blipFill>
          <p:spPr>
            <a:xfrm>
              <a:off x="5489244" y="1650075"/>
              <a:ext cx="422435" cy="1684104"/>
            </a:xfrm>
            <a:prstGeom prst="rect">
              <a:avLst/>
            </a:prstGeom>
          </p:spPr>
        </p:pic>
        <p:grpSp>
          <p:nvGrpSpPr>
            <p:cNvPr id="21" name="群組 20"/>
            <p:cNvGrpSpPr/>
            <p:nvPr/>
          </p:nvGrpSpPr>
          <p:grpSpPr>
            <a:xfrm>
              <a:off x="5898101" y="1653016"/>
              <a:ext cx="2463892" cy="1780863"/>
              <a:chOff x="5968435" y="1653016"/>
              <a:chExt cx="2463892" cy="1780863"/>
            </a:xfrm>
          </p:grpSpPr>
          <p:pic>
            <p:nvPicPr>
              <p:cNvPr id="7172" name="Picture 4" descr="D:\直播專案\TS-1635AX_直播\a06.png"/>
              <p:cNvPicPr>
                <a:picLocks noChangeAspect="1" noChangeArrowheads="1"/>
              </p:cNvPicPr>
              <p:nvPr/>
            </p:nvPicPr>
            <p:blipFill>
              <a:blip r:embed="rId6"/>
              <a:srcRect/>
              <a:stretch>
                <a:fillRect/>
              </a:stretch>
            </p:blipFill>
            <p:spPr bwMode="auto">
              <a:xfrm>
                <a:off x="5968435" y="1653016"/>
                <a:ext cx="2463892" cy="1780863"/>
              </a:xfrm>
              <a:prstGeom prst="rect">
                <a:avLst/>
              </a:prstGeom>
              <a:noFill/>
            </p:spPr>
          </p:pic>
          <p:sp>
            <p:nvSpPr>
              <p:cNvPr id="19" name="矩形 18"/>
              <p:cNvSpPr/>
              <p:nvPr/>
            </p:nvSpPr>
            <p:spPr>
              <a:xfrm>
                <a:off x="6039187" y="1902088"/>
                <a:ext cx="2393140" cy="1431161"/>
              </a:xfrm>
              <a:prstGeom prst="rect">
                <a:avLst/>
              </a:prstGeom>
            </p:spPr>
            <p:txBody>
              <a:bodyPr wrap="square">
                <a:spAutoFit/>
              </a:bodyPr>
              <a:lstStyle/>
              <a:p>
                <a:r>
                  <a:rPr lang="zh-TW" altLang="en-US" sz="2400" b="1" dirty="0">
                    <a:solidFill>
                      <a:schemeClr val="bg1"/>
                    </a:solidFill>
                    <a:latin typeface="Microsoft JhengHei" panose="020B0604030504040204" pitchFamily="34" charset="-120"/>
                    <a:ea typeface="Microsoft JhengHei" panose="020B0604030504040204" pitchFamily="34" charset="-120"/>
                  </a:rPr>
                  <a:t>品質：</a:t>
                </a:r>
              </a:p>
              <a:p>
                <a:pPr lvl="0"/>
                <a:r>
                  <a:rPr lang="zh-TW" altLang="en-US" b="1" dirty="0">
                    <a:solidFill>
                      <a:schemeClr val="bg1"/>
                    </a:solidFill>
                    <a:latin typeface="Microsoft JhengHei" panose="020B0604030504040204" pitchFamily="34" charset="-120"/>
                    <a:ea typeface="Microsoft JhengHei" panose="020B0604030504040204" pitchFamily="34" charset="-120"/>
                  </a:rPr>
                  <a:t>選擇轉檔品質，</a:t>
                </a:r>
                <a:endParaRPr lang="en-US" altLang="zh-TW" b="1" dirty="0">
                  <a:solidFill>
                    <a:schemeClr val="bg1"/>
                  </a:solidFill>
                  <a:latin typeface="Microsoft JhengHei" panose="020B0604030504040204" pitchFamily="34" charset="-120"/>
                  <a:ea typeface="Microsoft JhengHei" panose="020B0604030504040204" pitchFamily="34" charset="-120"/>
                </a:endParaRPr>
              </a:p>
              <a:p>
                <a:pPr lvl="0"/>
                <a:r>
                  <a:rPr lang="ja-JP" altLang="en-US" b="1" dirty="0">
                    <a:solidFill>
                      <a:schemeClr val="bg1"/>
                    </a:solidFill>
                    <a:latin typeface="Microsoft JhengHei" panose="020B0604030504040204" pitchFamily="34" charset="-120"/>
                    <a:ea typeface="Microsoft JhengHei" panose="020B0604030504040204" pitchFamily="34" charset="-120"/>
                  </a:rPr>
                  <a:t>畫面品質越高需要的</a:t>
                </a:r>
                <a:endParaRPr lang="en-US" altLang="ja-JP" b="1" dirty="0">
                  <a:solidFill>
                    <a:schemeClr val="bg1"/>
                  </a:solidFill>
                  <a:latin typeface="Microsoft JhengHei" panose="020B0604030504040204" pitchFamily="34" charset="-120"/>
                  <a:ea typeface="Microsoft JhengHei" panose="020B0604030504040204" pitchFamily="34" charset="-120"/>
                </a:endParaRPr>
              </a:p>
              <a:p>
                <a:pPr lvl="0"/>
                <a:r>
                  <a:rPr lang="ja-JP" altLang="en-US" sz="2700" b="1" dirty="0">
                    <a:solidFill>
                      <a:srgbClr val="FFC000"/>
                    </a:solidFill>
                    <a:latin typeface="Microsoft JhengHei" panose="020B0604030504040204" pitchFamily="34" charset="-120"/>
                    <a:ea typeface="Microsoft JhengHei" panose="020B0604030504040204" pitchFamily="34" charset="-120"/>
                  </a:rPr>
                  <a:t>網路頻寬越大</a:t>
                </a:r>
                <a:endParaRPr lang="zh-TW" altLang="en-US" sz="2700" b="1" dirty="0">
                  <a:solidFill>
                    <a:srgbClr val="FFC000"/>
                  </a:solidFill>
                  <a:latin typeface="Microsoft JhengHei" panose="020B0604030504040204" pitchFamily="34" charset="-120"/>
                  <a:ea typeface="Microsoft JhengHei" panose="020B0604030504040204" pitchFamily="34" charset="-120"/>
                </a:endParaRPr>
              </a:p>
            </p:txBody>
          </p:sp>
        </p:grpSp>
      </p:grpSp>
      <p:pic>
        <p:nvPicPr>
          <p:cNvPr id="16" name="圖片 15" descr="highlight.png">
            <a:extLst>
              <a:ext uri="{FF2B5EF4-FFF2-40B4-BE49-F238E27FC236}">
                <a16:creationId xmlns="" xmlns:a16="http://schemas.microsoft.com/office/drawing/2014/main" id="{7E464911-F746-4352-8391-D8F53E488852}"/>
              </a:ext>
            </a:extLst>
          </p:cNvPr>
          <p:cNvPicPr>
            <a:picLocks noChangeAspect="1"/>
          </p:cNvPicPr>
          <p:nvPr/>
        </p:nvPicPr>
        <p:blipFill>
          <a:blip r:embed="rId7" cstate="print"/>
          <a:stretch>
            <a:fillRect/>
          </a:stretch>
        </p:blipFill>
        <p:spPr>
          <a:xfrm>
            <a:off x="989817" y="820222"/>
            <a:ext cx="4771313" cy="485571"/>
          </a:xfrm>
          <a:prstGeom prst="rect">
            <a:avLst/>
          </a:prstGeom>
        </p:spPr>
      </p:pic>
      <p:sp>
        <p:nvSpPr>
          <p:cNvPr id="605" name="Shape 605"/>
          <p:cNvSpPr/>
          <p:nvPr/>
        </p:nvSpPr>
        <p:spPr>
          <a:xfrm>
            <a:off x="1741695" y="917625"/>
            <a:ext cx="3003551" cy="400191"/>
          </a:xfrm>
          <a:prstGeom prst="rect">
            <a:avLst/>
          </a:prstGeom>
          <a:noFill/>
          <a:ln>
            <a:noFill/>
          </a:ln>
          <a:effectLst>
            <a:outerShdw blurRad="50800" dist="38100" dir="2700000" algn="tl" rotWithShape="0">
              <a:prstClr val="black">
                <a:alpha val="40000"/>
              </a:prstClr>
            </a:outerShdw>
          </a:effectLst>
        </p:spPr>
        <p:txBody>
          <a:bodyPr wrap="square" lIns="91425" tIns="45700" rIns="91425" bIns="45700" anchor="t" anchorCtr="0">
            <a:noAutofit/>
          </a:bodyPr>
          <a:lstStyle/>
          <a:p>
            <a:pPr marL="0" marR="0" lvl="0" indent="-127000" algn="ctr" rtl="0">
              <a:lnSpc>
                <a:spcPct val="100000"/>
              </a:lnSpc>
              <a:spcBef>
                <a:spcPts val="0"/>
              </a:spcBef>
              <a:spcAft>
                <a:spcPts val="0"/>
              </a:spcAft>
              <a:buClr>
                <a:schemeClr val="lt1"/>
              </a:buClr>
              <a:buSzPts val="2000"/>
              <a:buFont typeface="Arial"/>
              <a:buNone/>
            </a:pPr>
            <a:r>
              <a:rPr lang="en-US" sz="2000" b="1" dirty="0">
                <a:solidFill>
                  <a:schemeClr val="lt1"/>
                </a:solidFill>
                <a:latin typeface="Arial" pitchFamily="34" charset="0"/>
                <a:ea typeface="Microsoft JhengHei" panose="020B0604030504040204" pitchFamily="34" charset="-120"/>
                <a:cs typeface="Arial" pitchFamily="34" charset="0"/>
              </a:rPr>
              <a:t>PLEX </a:t>
            </a:r>
            <a:r>
              <a:rPr lang="en-US" sz="2000" b="1" dirty="0" err="1">
                <a:solidFill>
                  <a:schemeClr val="lt1"/>
                </a:solidFill>
                <a:latin typeface="Arial" pitchFamily="34" charset="0"/>
                <a:ea typeface="Microsoft JhengHei" panose="020B0604030504040204" pitchFamily="34" charset="-120"/>
                <a:cs typeface="Arial" pitchFamily="34" charset="0"/>
              </a:rPr>
              <a:t>即時轉檔選擇</a:t>
            </a:r>
            <a:endParaRPr lang="en-US" sz="2000" b="1" dirty="0">
              <a:solidFill>
                <a:schemeClr val="lt1"/>
              </a:solidFill>
              <a:latin typeface="Arial" pitchFamily="34" charset="0"/>
              <a:ea typeface="Microsoft JhengHei" panose="020B0604030504040204" pitchFamily="34" charset="-120"/>
              <a:cs typeface="Arial" pitchFamily="34" charset="0"/>
            </a:endParaRPr>
          </a:p>
        </p:txBody>
      </p:sp>
      <p:sp>
        <p:nvSpPr>
          <p:cNvPr id="15" name="矩形 14">
            <a:extLst>
              <a:ext uri="{FF2B5EF4-FFF2-40B4-BE49-F238E27FC236}">
                <a16:creationId xmlns="" xmlns:a16="http://schemas.microsoft.com/office/drawing/2014/main" id="{777E62B6-1225-41AD-97A5-8DC71D8ED6B9}"/>
              </a:ext>
            </a:extLst>
          </p:cNvPr>
          <p:cNvSpPr/>
          <p:nvPr/>
        </p:nvSpPr>
        <p:spPr>
          <a:xfrm>
            <a:off x="9679382" y="1908899"/>
            <a:ext cx="2816371" cy="1354217"/>
          </a:xfrm>
          <a:prstGeom prst="rect">
            <a:avLst/>
          </a:prstGeom>
        </p:spPr>
        <p:txBody>
          <a:bodyPr wrap="square">
            <a:spAutoFit/>
          </a:bodyPr>
          <a:lstStyle/>
          <a:p>
            <a:pPr lvl="0"/>
            <a:endParaRPr lang="en-US" altLang="zh-TW" sz="2000" b="1" dirty="0">
              <a:solidFill>
                <a:schemeClr val="bg1"/>
              </a:solidFill>
              <a:latin typeface="微軟正黑體" pitchFamily="34" charset="-120"/>
              <a:ea typeface="微軟正黑體" pitchFamily="34" charset="-120"/>
            </a:endParaRPr>
          </a:p>
          <a:p>
            <a:pPr lvl="0"/>
            <a:endParaRPr lang="zh-TW" altLang="en-US" b="1" dirty="0">
              <a:solidFill>
                <a:schemeClr val="lt1"/>
              </a:solidFill>
              <a:latin typeface="微軟正黑體" pitchFamily="34" charset="-120"/>
              <a:ea typeface="微軟正黑體" pitchFamily="34" charset="-120"/>
            </a:endParaRPr>
          </a:p>
          <a:p>
            <a:pPr lvl="0"/>
            <a:r>
              <a:rPr lang="zh-TW" altLang="en-US" sz="2000" b="1" dirty="0">
                <a:solidFill>
                  <a:schemeClr val="bg1"/>
                </a:solidFill>
                <a:latin typeface="微軟正黑體" pitchFamily="34" charset="-120"/>
                <a:ea typeface="微軟正黑體" pitchFamily="34" charset="-120"/>
              </a:rPr>
              <a:t>畫面品質越高</a:t>
            </a:r>
            <a:r>
              <a:rPr lang="zh-TW" altLang="en-US" sz="2000" b="1" dirty="0">
                <a:solidFill>
                  <a:schemeClr val="lt1"/>
                </a:solidFill>
                <a:latin typeface="微軟正黑體" pitchFamily="34" charset="-120"/>
                <a:ea typeface="微軟正黑體" pitchFamily="34" charset="-120"/>
              </a:rPr>
              <a:t>需要的</a:t>
            </a:r>
            <a:endParaRPr lang="en-US" altLang="zh-TW" b="1" dirty="0">
              <a:solidFill>
                <a:schemeClr val="lt1"/>
              </a:solidFill>
              <a:latin typeface="微軟正黑體" pitchFamily="34" charset="-120"/>
              <a:ea typeface="微軟正黑體" pitchFamily="34" charset="-120"/>
            </a:endParaRPr>
          </a:p>
          <a:p>
            <a:pPr lvl="0"/>
            <a:r>
              <a:rPr lang="zh-TW" altLang="en-US" sz="2400" b="1" dirty="0">
                <a:solidFill>
                  <a:srgbClr val="FFC000"/>
                </a:solidFill>
                <a:latin typeface="微軟正黑體" pitchFamily="34" charset="-120"/>
                <a:ea typeface="微軟正黑體" pitchFamily="34" charset="-120"/>
              </a:rPr>
              <a:t>網路頻寬越大</a:t>
            </a:r>
            <a:endParaRPr lang="zh-TW" altLang="en-US" sz="1600" b="1" dirty="0">
              <a:solidFill>
                <a:srgbClr val="FFC000"/>
              </a:solidFill>
              <a:latin typeface="微軟正黑體" pitchFamily="34" charset="-120"/>
              <a:ea typeface="微軟正黑體" pitchFamily="34" charset="-120"/>
            </a:endParaRPr>
          </a:p>
        </p:txBody>
      </p:sp>
      <p:sp>
        <p:nvSpPr>
          <p:cNvPr id="17" name="矩形: 圓角 16">
            <a:extLst>
              <a:ext uri="{FF2B5EF4-FFF2-40B4-BE49-F238E27FC236}">
                <a16:creationId xmlns="" xmlns:a16="http://schemas.microsoft.com/office/drawing/2014/main" id="{9B94EF78-2647-45E6-A78F-DFDBE75EF764}"/>
              </a:ext>
            </a:extLst>
          </p:cNvPr>
          <p:cNvSpPr/>
          <p:nvPr/>
        </p:nvSpPr>
        <p:spPr>
          <a:xfrm>
            <a:off x="9711673" y="2068826"/>
            <a:ext cx="2353260" cy="3609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 xmlns:a16="http://schemas.microsoft.com/office/drawing/2014/main" id="{D6440CCA-B15F-43D9-80CA-3C2B1BA49368}"/>
              </a:ext>
            </a:extLst>
          </p:cNvPr>
          <p:cNvPicPr>
            <a:picLocks noChangeAspect="1"/>
          </p:cNvPicPr>
          <p:nvPr/>
        </p:nvPicPr>
        <p:blipFill>
          <a:blip r:embed="rId8"/>
          <a:stretch>
            <a:fillRect/>
          </a:stretch>
        </p:blipFill>
        <p:spPr>
          <a:xfrm>
            <a:off x="9641755" y="2016586"/>
            <a:ext cx="2353260" cy="536494"/>
          </a:xfrm>
          <a:prstGeom prst="rect">
            <a:avLst/>
          </a:prstGeom>
        </p:spPr>
      </p:pic>
    </p:spTree>
    <p:extLst>
      <p:ext uri="{BB962C8B-B14F-4D97-AF65-F5344CB8AC3E}">
        <p14:creationId xmlns="" xmlns:p14="http://schemas.microsoft.com/office/powerpoint/2010/main" val="64425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7" name="Picture 2" descr="D:\直播專案\TS-1635AX_直播\55.png"/>
          <p:cNvPicPr preferRelativeResize="0">
            <a:picLocks noChangeArrowheads="1"/>
          </p:cNvPicPr>
          <p:nvPr/>
        </p:nvPicPr>
        <p:blipFill>
          <a:blip r:embed="rId3" cstate="print"/>
          <a:stretch>
            <a:fillRect/>
          </a:stretch>
        </p:blipFill>
        <p:spPr bwMode="auto">
          <a:xfrm>
            <a:off x="419100" y="1716324"/>
            <a:ext cx="4752000" cy="2412000"/>
          </a:xfrm>
          <a:prstGeom prst="rect">
            <a:avLst/>
          </a:prstGeom>
          <a:noFill/>
        </p:spPr>
      </p:pic>
      <p:sp>
        <p:nvSpPr>
          <p:cNvPr id="14" name="標題 13"/>
          <p:cNvSpPr>
            <a:spLocks noGrp="1"/>
          </p:cNvSpPr>
          <p:nvPr>
            <p:ph type="title"/>
          </p:nvPr>
        </p:nvSpPr>
        <p:spPr/>
        <p:txBody>
          <a:bodyPr>
            <a:normAutofit fontScale="90000"/>
          </a:bodyPr>
          <a:lstStyle/>
          <a:p>
            <a:pPr algn="ctr"/>
            <a:r>
              <a:rPr lang="en-US" altLang="zh-TW" sz="3200" dirty="0">
                <a:latin typeface="Microsoft JhengHei" panose="020B0604030504040204" pitchFamily="34" charset="-120"/>
                <a:ea typeface="Microsoft JhengHei" panose="020B0604030504040204" pitchFamily="34" charset="-120"/>
                <a:cs typeface="Arial" pitchFamily="34" charset="0"/>
              </a:rPr>
              <a:t>Plex </a:t>
            </a:r>
            <a:r>
              <a:rPr lang="zh-TW" altLang="en-US" sz="3200" dirty="0">
                <a:latin typeface="Microsoft JhengHei" panose="020B0604030504040204" pitchFamily="34" charset="-120"/>
                <a:ea typeface="Microsoft JhengHei" panose="020B0604030504040204" pitchFamily="34" charset="-120"/>
                <a:cs typeface="Arial" pitchFamily="34" charset="0"/>
              </a:rPr>
              <a:t>離線轉檔</a:t>
            </a:r>
          </a:p>
        </p:txBody>
      </p:sp>
      <p:grpSp>
        <p:nvGrpSpPr>
          <p:cNvPr id="11" name="群組 10"/>
          <p:cNvGrpSpPr/>
          <p:nvPr/>
        </p:nvGrpSpPr>
        <p:grpSpPr>
          <a:xfrm>
            <a:off x="501452" y="1754688"/>
            <a:ext cx="4598906" cy="2335624"/>
            <a:chOff x="539552" y="1754688"/>
            <a:chExt cx="4598906" cy="2335624"/>
          </a:xfrm>
        </p:grpSpPr>
        <p:pic>
          <p:nvPicPr>
            <p:cNvPr id="617" name="Shape 617"/>
            <p:cNvPicPr preferRelativeResize="0"/>
            <p:nvPr/>
          </p:nvPicPr>
          <p:blipFill>
            <a:blip r:embed="rId4" cstate="screen">
              <a:alphaModFix/>
              <a:extLst>
                <a:ext uri="{28A0092B-C50C-407E-A947-70E740481C1C}">
                  <a14:useLocalDpi xmlns="" xmlns:a14="http://schemas.microsoft.com/office/drawing/2010/main"/>
                </a:ext>
              </a:extLst>
            </a:blip>
            <a:stretch>
              <a:fillRect/>
            </a:stretch>
          </p:blipFill>
          <p:spPr>
            <a:xfrm>
              <a:off x="539552" y="1754688"/>
              <a:ext cx="4598906" cy="2335624"/>
            </a:xfrm>
            <a:prstGeom prst="rect">
              <a:avLst/>
            </a:prstGeom>
            <a:noFill/>
            <a:ln>
              <a:noFill/>
            </a:ln>
          </p:spPr>
        </p:pic>
        <p:grpSp>
          <p:nvGrpSpPr>
            <p:cNvPr id="10" name="群組 9"/>
            <p:cNvGrpSpPr/>
            <p:nvPr/>
          </p:nvGrpSpPr>
          <p:grpSpPr>
            <a:xfrm>
              <a:off x="4430835" y="2174125"/>
              <a:ext cx="695764" cy="1359419"/>
              <a:chOff x="4430835" y="2174125"/>
              <a:chExt cx="695764" cy="1359419"/>
            </a:xfrm>
          </p:grpSpPr>
          <p:pic>
            <p:nvPicPr>
              <p:cNvPr id="12" name="Shape 617"/>
              <p:cNvPicPr preferRelativeResize="0"/>
              <p:nvPr/>
            </p:nvPicPr>
            <p:blipFill rotWithShape="1">
              <a:blip r:embed="rId5" cstate="screen">
                <a:alphaModFix/>
                <a:extLst>
                  <a:ext uri="{28A0092B-C50C-407E-A947-70E740481C1C}">
                    <a14:useLocalDpi xmlns="" xmlns:a14="http://schemas.microsoft.com/office/drawing/2010/main"/>
                  </a:ext>
                </a:extLst>
              </a:blip>
              <a:srcRect/>
              <a:stretch/>
            </p:blipFill>
            <p:spPr>
              <a:xfrm>
                <a:off x="4449365" y="2174125"/>
                <a:ext cx="677234" cy="1359419"/>
              </a:xfrm>
              <a:prstGeom prst="rect">
                <a:avLst/>
              </a:prstGeom>
              <a:noFill/>
              <a:ln>
                <a:noFill/>
              </a:ln>
            </p:spPr>
          </p:pic>
          <p:sp>
            <p:nvSpPr>
              <p:cNvPr id="2" name="圓角矩形 1"/>
              <p:cNvSpPr/>
              <p:nvPr/>
            </p:nvSpPr>
            <p:spPr>
              <a:xfrm>
                <a:off x="4430835" y="2925925"/>
                <a:ext cx="458466" cy="14041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grpSp>
      </p:grpSp>
      <p:pic>
        <p:nvPicPr>
          <p:cNvPr id="21" name="圖片 20" descr="0013.png"/>
          <p:cNvPicPr>
            <a:picLocks noChangeAspect="1"/>
          </p:cNvPicPr>
          <p:nvPr/>
        </p:nvPicPr>
        <p:blipFill>
          <a:blip r:embed="rId6" cstate="print"/>
          <a:stretch>
            <a:fillRect/>
          </a:stretch>
        </p:blipFill>
        <p:spPr>
          <a:xfrm>
            <a:off x="4857595" y="1771812"/>
            <a:ext cx="422435" cy="2407862"/>
          </a:xfrm>
          <a:prstGeom prst="rect">
            <a:avLst/>
          </a:prstGeom>
        </p:spPr>
      </p:pic>
      <p:pic>
        <p:nvPicPr>
          <p:cNvPr id="616" name="Shape 616"/>
          <p:cNvPicPr preferRelativeResize="0"/>
          <p:nvPr/>
        </p:nvPicPr>
        <p:blipFill>
          <a:blip r:embed="rId7" cstate="screen">
            <a:alphaModFix/>
            <a:extLst>
              <a:ext uri="{28A0092B-C50C-407E-A947-70E740481C1C}">
                <a14:useLocalDpi xmlns="" xmlns:a14="http://schemas.microsoft.com/office/drawing/2010/main"/>
              </a:ext>
            </a:extLst>
          </a:blip>
          <a:stretch>
            <a:fillRect/>
          </a:stretch>
        </p:blipFill>
        <p:spPr>
          <a:xfrm>
            <a:off x="5260848" y="1684964"/>
            <a:ext cx="3489002" cy="2494710"/>
          </a:xfrm>
          <a:prstGeom prst="roundRect">
            <a:avLst>
              <a:gd name="adj" fmla="val 3585"/>
            </a:avLst>
          </a:prstGeom>
          <a:solidFill>
            <a:srgbClr val="FFFFFF">
              <a:shade val="85000"/>
            </a:srgbClr>
          </a:solidFill>
          <a:ln w="19050">
            <a:solidFill>
              <a:srgbClr val="FF0000"/>
            </a:solidFill>
          </a:ln>
          <a:effectLst/>
        </p:spPr>
      </p:pic>
      <p:pic>
        <p:nvPicPr>
          <p:cNvPr id="22" name="圖片 21" descr="highlight.png">
            <a:extLst>
              <a:ext uri="{FF2B5EF4-FFF2-40B4-BE49-F238E27FC236}">
                <a16:creationId xmlns="" xmlns:a16="http://schemas.microsoft.com/office/drawing/2014/main" id="{7E464911-F746-4352-8391-D8F53E488852}"/>
              </a:ext>
            </a:extLst>
          </p:cNvPr>
          <p:cNvPicPr>
            <a:picLocks noChangeAspect="1"/>
          </p:cNvPicPr>
          <p:nvPr/>
        </p:nvPicPr>
        <p:blipFill>
          <a:blip r:embed="rId8" cstate="print"/>
          <a:stretch>
            <a:fillRect/>
          </a:stretch>
        </p:blipFill>
        <p:spPr>
          <a:xfrm>
            <a:off x="422872" y="933746"/>
            <a:ext cx="5182504" cy="527418"/>
          </a:xfrm>
          <a:prstGeom prst="rect">
            <a:avLst/>
          </a:prstGeom>
        </p:spPr>
      </p:pic>
      <p:sp>
        <p:nvSpPr>
          <p:cNvPr id="20" name="Shape 605"/>
          <p:cNvSpPr/>
          <p:nvPr/>
        </p:nvSpPr>
        <p:spPr>
          <a:xfrm>
            <a:off x="1222094" y="1049903"/>
            <a:ext cx="3286406" cy="400191"/>
          </a:xfrm>
          <a:prstGeom prst="rect">
            <a:avLst/>
          </a:prstGeom>
          <a:noFill/>
          <a:ln>
            <a:noFill/>
          </a:ln>
          <a:effectLst>
            <a:outerShdw blurRad="50800" dist="38100" dir="2700000" algn="tl" rotWithShape="0">
              <a:prstClr val="black">
                <a:alpha val="40000"/>
              </a:prstClr>
            </a:outerShdw>
          </a:effectLst>
        </p:spPr>
        <p:txBody>
          <a:bodyPr wrap="square" lIns="91425" tIns="45700" rIns="91425" bIns="45700" anchor="t" anchorCtr="0">
            <a:noAutofit/>
          </a:bodyPr>
          <a:lstStyle/>
          <a:p>
            <a:pPr lvl="0" indent="-127000" algn="ctr">
              <a:buClr>
                <a:schemeClr val="lt1"/>
              </a:buClr>
              <a:buSzPts val="2000"/>
            </a:pPr>
            <a:r>
              <a:rPr lang="en-US" altLang="zh-TW" sz="2000" b="1" dirty="0" err="1">
                <a:solidFill>
                  <a:schemeClr val="lt1"/>
                </a:solidFill>
                <a:latin typeface="Microsoft JhengHei" panose="020B0604030504040204" pitchFamily="34" charset="-120"/>
                <a:ea typeface="Microsoft JhengHei" panose="020B0604030504040204" pitchFamily="34" charset="-120"/>
              </a:rPr>
              <a:t>Plex</a:t>
            </a:r>
            <a:r>
              <a:rPr lang="en-US" altLang="zh-TW" sz="2000" b="1" dirty="0">
                <a:solidFill>
                  <a:schemeClr val="lt1"/>
                </a:solidFill>
                <a:latin typeface="Microsoft JhengHei" panose="020B0604030504040204" pitchFamily="34" charset="-120"/>
                <a:ea typeface="Microsoft JhengHei" panose="020B0604030504040204" pitchFamily="34" charset="-120"/>
              </a:rPr>
              <a:t> </a:t>
            </a:r>
            <a:r>
              <a:rPr lang="zh-TW" altLang="en-US" sz="2000" b="1" dirty="0">
                <a:solidFill>
                  <a:schemeClr val="lt1"/>
                </a:solidFill>
                <a:latin typeface="Microsoft JhengHei" panose="020B0604030504040204" pitchFamily="34" charset="-120"/>
                <a:ea typeface="Microsoft JhengHei" panose="020B0604030504040204" pitchFamily="34" charset="-120"/>
              </a:rPr>
              <a:t>離線轉檔使用方式</a:t>
            </a:r>
          </a:p>
        </p:txBody>
      </p:sp>
    </p:spTree>
    <p:extLst>
      <p:ext uri="{BB962C8B-B14F-4D97-AF65-F5344CB8AC3E}">
        <p14:creationId xmlns="" xmlns:p14="http://schemas.microsoft.com/office/powerpoint/2010/main" val="86379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圓角矩形 71">
            <a:extLst>
              <a:ext uri="{FF2B5EF4-FFF2-40B4-BE49-F238E27FC236}">
                <a16:creationId xmlns="" xmlns:a16="http://schemas.microsoft.com/office/drawing/2014/main" id="{BF33A6D3-C194-494F-B1B1-6D1B970DA085}"/>
              </a:ext>
            </a:extLst>
          </p:cNvPr>
          <p:cNvSpPr/>
          <p:nvPr/>
        </p:nvSpPr>
        <p:spPr>
          <a:xfrm>
            <a:off x="840945" y="915566"/>
            <a:ext cx="2253038" cy="2448272"/>
          </a:xfrm>
          <a:prstGeom prst="roundRect">
            <a:avLst>
              <a:gd name="adj" fmla="val 10311"/>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圓角矩形 71">
            <a:extLst>
              <a:ext uri="{FF2B5EF4-FFF2-40B4-BE49-F238E27FC236}">
                <a16:creationId xmlns="" xmlns:a16="http://schemas.microsoft.com/office/drawing/2014/main" id="{BF33A6D3-C194-494F-B1B1-6D1B970DA085}"/>
              </a:ext>
            </a:extLst>
          </p:cNvPr>
          <p:cNvSpPr/>
          <p:nvPr/>
        </p:nvSpPr>
        <p:spPr>
          <a:xfrm>
            <a:off x="6115803" y="915566"/>
            <a:ext cx="2253038" cy="2448272"/>
          </a:xfrm>
          <a:prstGeom prst="roundRect">
            <a:avLst>
              <a:gd name="adj" fmla="val 10311"/>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標題 55"/>
          <p:cNvSpPr>
            <a:spLocks noGrp="1"/>
          </p:cNvSpPr>
          <p:nvPr>
            <p:ph type="title"/>
          </p:nvPr>
        </p:nvSpPr>
        <p:spPr/>
        <p:txBody>
          <a:bodyPr/>
          <a:lstStyle/>
          <a:p>
            <a:r>
              <a:rPr lang="ja-JP" altLang="en-US" dirty="0">
                <a:latin typeface="Arial" pitchFamily="34" charset="0"/>
                <a:cs typeface="Arial" pitchFamily="34" charset="0"/>
              </a:rPr>
              <a:t>會 "增值" 的高 CP 值</a:t>
            </a:r>
            <a:r>
              <a:rPr lang="en-US" dirty="0">
                <a:latin typeface="Arial" pitchFamily="34" charset="0"/>
                <a:cs typeface="Arial" pitchFamily="34" charset="0"/>
              </a:rPr>
              <a:t> NAS</a:t>
            </a:r>
          </a:p>
        </p:txBody>
      </p:sp>
      <p:grpSp>
        <p:nvGrpSpPr>
          <p:cNvPr id="9" name="群組 8">
            <a:extLst>
              <a:ext uri="{FF2B5EF4-FFF2-40B4-BE49-F238E27FC236}">
                <a16:creationId xmlns="" xmlns:a16="http://schemas.microsoft.com/office/drawing/2014/main" id="{F614ED82-407C-4888-8621-1874B47BEB2B}"/>
              </a:ext>
            </a:extLst>
          </p:cNvPr>
          <p:cNvGrpSpPr/>
          <p:nvPr/>
        </p:nvGrpSpPr>
        <p:grpSpPr>
          <a:xfrm>
            <a:off x="3663777" y="2827567"/>
            <a:ext cx="3031564" cy="2315933"/>
            <a:chOff x="3131344" y="3023857"/>
            <a:chExt cx="3031564" cy="2315933"/>
          </a:xfrm>
        </p:grpSpPr>
        <p:pic>
          <p:nvPicPr>
            <p:cNvPr id="38" name="Content Placeholder 4">
              <a:extLst>
                <a:ext uri="{FF2B5EF4-FFF2-40B4-BE49-F238E27FC236}">
                  <a16:creationId xmlns="" xmlns:a16="http://schemas.microsoft.com/office/drawing/2014/main" id="{7AB150DE-3E09-4DDA-9817-1BE359F4B634}"/>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48382"/>
            <a:stretch/>
          </p:blipFill>
          <p:spPr>
            <a:xfrm>
              <a:off x="3131344" y="3023857"/>
              <a:ext cx="3031564" cy="2315933"/>
            </a:xfrm>
            <a:prstGeom prst="rect">
              <a:avLst/>
            </a:prstGeom>
          </p:spPr>
        </p:pic>
        <p:sp>
          <p:nvSpPr>
            <p:cNvPr id="93" name="圓角矩形 92"/>
            <p:cNvSpPr/>
            <p:nvPr/>
          </p:nvSpPr>
          <p:spPr>
            <a:xfrm>
              <a:off x="3261642" y="3956249"/>
              <a:ext cx="1746913" cy="545910"/>
            </a:xfrm>
            <a:prstGeom prst="roundRect">
              <a:avLst>
                <a:gd name="adj" fmla="val 27709"/>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85" name="直線接點 84"/>
          <p:cNvCxnSpPr/>
          <p:nvPr/>
        </p:nvCxnSpPr>
        <p:spPr>
          <a:xfrm rot="10800000" flipV="1">
            <a:off x="1937983" y="3575712"/>
            <a:ext cx="5322627" cy="682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cxnSpLocks/>
          </p:cNvCxnSpPr>
          <p:nvPr/>
        </p:nvCxnSpPr>
        <p:spPr>
          <a:xfrm>
            <a:off x="4642506" y="3267207"/>
            <a:ext cx="0" cy="52121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圓角矩形 71">
            <a:extLst>
              <a:ext uri="{FF2B5EF4-FFF2-40B4-BE49-F238E27FC236}">
                <a16:creationId xmlns="" xmlns:a16="http://schemas.microsoft.com/office/drawing/2014/main" id="{BF33A6D3-C194-494F-B1B1-6D1B970DA085}"/>
              </a:ext>
            </a:extLst>
          </p:cNvPr>
          <p:cNvSpPr/>
          <p:nvPr/>
        </p:nvSpPr>
        <p:spPr>
          <a:xfrm>
            <a:off x="3481788" y="915566"/>
            <a:ext cx="2253038" cy="2448272"/>
          </a:xfrm>
          <a:prstGeom prst="roundRect">
            <a:avLst>
              <a:gd name="adj" fmla="val 10311"/>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TextBox 14"/>
          <p:cNvSpPr txBox="1"/>
          <p:nvPr/>
        </p:nvSpPr>
        <p:spPr>
          <a:xfrm>
            <a:off x="1133356" y="2848091"/>
            <a:ext cx="1959173" cy="461657"/>
          </a:xfrm>
          <a:prstGeom prst="rect">
            <a:avLst/>
          </a:prstGeom>
          <a:noFill/>
        </p:spPr>
        <p:txBody>
          <a:bodyPr wrap="square" lIns="91431" tIns="45716" rIns="91431" bIns="45716" rtlCol="0" anchor="t">
            <a:spAutoFit/>
          </a:bodyPr>
          <a:lstStyle/>
          <a:p>
            <a:r>
              <a:rPr lang="en-US" sz="1200" b="1" dirty="0">
                <a:latin typeface="Arial" pitchFamily="34" charset="0"/>
                <a:ea typeface="微軟正黑體" pitchFamily="34" charset="-120"/>
                <a:cs typeface="Arial" pitchFamily="34" charset="0"/>
              </a:rPr>
              <a:t>QM2 M.2 SSD / 10GbE </a:t>
            </a:r>
          </a:p>
          <a:p>
            <a:r>
              <a:rPr lang="en-US" altLang="zh-TW" sz="1200" b="1" dirty="0" err="1">
                <a:latin typeface="Arial"/>
                <a:ea typeface="微軟正黑體" pitchFamily="34" charset="-120"/>
                <a:cs typeface="Arial"/>
              </a:rPr>
              <a:t>網路擴充卡</a:t>
            </a:r>
            <a:endParaRPr lang="en-US" altLang="zh-TW" sz="1200" b="1" dirty="0">
              <a:latin typeface="Arial"/>
              <a:ea typeface="微軟正黑體" pitchFamily="34" charset="-120"/>
              <a:cs typeface="Arial"/>
            </a:endParaRPr>
          </a:p>
        </p:txBody>
      </p:sp>
      <p:sp>
        <p:nvSpPr>
          <p:cNvPr id="29" name="TextBox 14"/>
          <p:cNvSpPr txBox="1"/>
          <p:nvPr/>
        </p:nvSpPr>
        <p:spPr>
          <a:xfrm>
            <a:off x="3707576" y="2848091"/>
            <a:ext cx="2016902" cy="461657"/>
          </a:xfrm>
          <a:prstGeom prst="rect">
            <a:avLst/>
          </a:prstGeom>
          <a:noFill/>
        </p:spPr>
        <p:txBody>
          <a:bodyPr wrap="square" lIns="91431" tIns="45716" rIns="91431" bIns="45716" rtlCol="0" anchor="t">
            <a:spAutoFit/>
          </a:bodyPr>
          <a:lstStyle/>
          <a:p>
            <a:r>
              <a:rPr lang="en-US" altLang="zh-TW" sz="1200" b="1" dirty="0">
                <a:latin typeface="Arial" pitchFamily="34" charset="0"/>
                <a:ea typeface="微軟正黑體" pitchFamily="34" charset="-120"/>
                <a:cs typeface="Arial" pitchFamily="34" charset="0"/>
              </a:rPr>
              <a:t>2 埠 </a:t>
            </a:r>
            <a:r>
              <a:rPr lang="en-US" sz="1200" b="1" dirty="0">
                <a:latin typeface="Arial" pitchFamily="34" charset="0"/>
                <a:ea typeface="微軟正黑體" pitchFamily="34" charset="-120"/>
                <a:cs typeface="Arial" pitchFamily="34" charset="0"/>
              </a:rPr>
              <a:t>USB A </a:t>
            </a:r>
            <a:r>
              <a:rPr lang="zh-CN" altLang="en-US" sz="1200" b="1" dirty="0">
                <a:latin typeface="Arial"/>
                <a:ea typeface="微軟正黑體" pitchFamily="34" charset="-120"/>
                <a:cs typeface="Arial"/>
              </a:rPr>
              <a:t>型</a:t>
            </a:r>
            <a:r>
              <a:rPr lang="zh-CN" altLang="en-US" sz="1200" b="1" dirty="0">
                <a:latin typeface="微軟正黑體"/>
                <a:ea typeface="微軟正黑體"/>
                <a:cs typeface="Arial" pitchFamily="34" charset="0"/>
              </a:rPr>
              <a:t> </a:t>
            </a:r>
            <a:r>
              <a:rPr lang="en-US" sz="1200" b="1" dirty="0">
                <a:latin typeface="Arial" pitchFamily="34" charset="0"/>
                <a:ea typeface="微軟正黑體" pitchFamily="34" charset="-120"/>
                <a:cs typeface="Arial" pitchFamily="34" charset="0"/>
              </a:rPr>
              <a:t>3.1 Gen 2 </a:t>
            </a:r>
          </a:p>
          <a:p>
            <a:r>
              <a:rPr lang="en-US" sz="1200" b="1" dirty="0">
                <a:latin typeface="Arial" pitchFamily="34" charset="0"/>
                <a:ea typeface="微軟正黑體" pitchFamily="34" charset="-120"/>
                <a:cs typeface="Arial" pitchFamily="34" charset="0"/>
              </a:rPr>
              <a:t>10Gbps </a:t>
            </a:r>
            <a:r>
              <a:rPr lang="ja-JP" altLang="en-US" sz="1200" b="1" dirty="0">
                <a:latin typeface="Arial"/>
                <a:ea typeface="微軟正黑體" pitchFamily="34" charset="-120"/>
                <a:cs typeface="Arial"/>
              </a:rPr>
              <a:t>擴充卡</a:t>
            </a:r>
            <a:endParaRPr lang="en-US" sz="1200" b="1" dirty="0">
              <a:latin typeface="Arial"/>
              <a:ea typeface="微軟正黑體" pitchFamily="34" charset="-120"/>
              <a:cs typeface="Arial"/>
            </a:endParaRPr>
          </a:p>
        </p:txBody>
      </p:sp>
      <p:sp>
        <p:nvSpPr>
          <p:cNvPr id="31" name="TextBox 14"/>
          <p:cNvSpPr txBox="1"/>
          <p:nvPr/>
        </p:nvSpPr>
        <p:spPr>
          <a:xfrm>
            <a:off x="6274517" y="2848091"/>
            <a:ext cx="1944216" cy="461657"/>
          </a:xfrm>
          <a:prstGeom prst="rect">
            <a:avLst/>
          </a:prstGeom>
          <a:noFill/>
        </p:spPr>
        <p:txBody>
          <a:bodyPr wrap="square" lIns="91431" tIns="45716" rIns="91431" bIns="45716" rtlCol="0" anchor="t">
            <a:spAutoFit/>
          </a:bodyPr>
          <a:lstStyle/>
          <a:p>
            <a:r>
              <a:rPr lang="en-US" altLang="zh-TW" sz="1200" b="1" dirty="0" err="1">
                <a:latin typeface="Arial"/>
                <a:ea typeface="微軟正黑體" pitchFamily="34" charset="-120"/>
                <a:cs typeface="Arial"/>
              </a:rPr>
              <a:t>雙頻併發</a:t>
            </a:r>
            <a:r>
              <a:rPr lang="en-US" altLang="zh-TW" sz="1200" b="1" dirty="0">
                <a:latin typeface="Arial"/>
                <a:ea typeface="微軟正黑體" pitchFamily="34" charset="-120"/>
                <a:cs typeface="Arial"/>
              </a:rPr>
              <a:t> 2.4 GHz/5 GHz</a:t>
            </a:r>
          </a:p>
          <a:p>
            <a:r>
              <a:rPr lang="en-US" altLang="zh-TW" sz="1200" b="1" dirty="0" err="1">
                <a:latin typeface="Arial"/>
                <a:ea typeface="微軟正黑體" pitchFamily="34" charset="-120"/>
                <a:cs typeface="Arial"/>
              </a:rPr>
              <a:t>無線擴充卡</a:t>
            </a:r>
            <a:r>
              <a:rPr lang="en-US" altLang="zh-TW" sz="1200" b="1" dirty="0">
                <a:latin typeface="Arial"/>
                <a:ea typeface="微軟正黑體" pitchFamily="34" charset="-120"/>
                <a:cs typeface="Arial"/>
              </a:rPr>
              <a:t>(AP </a:t>
            </a:r>
            <a:r>
              <a:rPr lang="en-US" altLang="zh-TW" sz="1200" b="1" dirty="0" err="1">
                <a:latin typeface="Arial"/>
                <a:ea typeface="微軟正黑體" pitchFamily="34" charset="-120"/>
                <a:cs typeface="Arial"/>
              </a:rPr>
              <a:t>功能</a:t>
            </a:r>
            <a:r>
              <a:rPr lang="en-US" altLang="zh-TW" sz="1200" b="1" dirty="0">
                <a:latin typeface="Arial" pitchFamily="34" charset="0"/>
                <a:ea typeface="微軟正黑體" pitchFamily="34" charset="-120"/>
                <a:cs typeface="Arial" pitchFamily="34" charset="0"/>
              </a:rPr>
              <a:t>)</a:t>
            </a:r>
          </a:p>
        </p:txBody>
      </p:sp>
      <p:pic>
        <p:nvPicPr>
          <p:cNvPr id="45" name="Picture 7"/>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6635869" y="1108204"/>
            <a:ext cx="1584176" cy="619602"/>
          </a:xfrm>
          <a:prstGeom prst="rect">
            <a:avLst/>
          </a:prstGeom>
        </p:spPr>
      </p:pic>
      <p:pic>
        <p:nvPicPr>
          <p:cNvPr id="46" name="Picture 4"/>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flipH="1">
            <a:off x="6091160" y="1353013"/>
            <a:ext cx="746821" cy="487594"/>
          </a:xfrm>
          <a:prstGeom prst="rect">
            <a:avLst/>
          </a:prstGeom>
        </p:spPr>
      </p:pic>
      <p:grpSp>
        <p:nvGrpSpPr>
          <p:cNvPr id="74" name="群組 73"/>
          <p:cNvGrpSpPr/>
          <p:nvPr/>
        </p:nvGrpSpPr>
        <p:grpSpPr>
          <a:xfrm>
            <a:off x="3559287" y="1059599"/>
            <a:ext cx="1366134" cy="1642592"/>
            <a:chOff x="3699520" y="1419622"/>
            <a:chExt cx="1366134" cy="1642592"/>
          </a:xfrm>
        </p:grpSpPr>
        <p:pic>
          <p:nvPicPr>
            <p:cNvPr id="5" name="Picture 4"/>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3779912" y="1419622"/>
              <a:ext cx="1285742" cy="1319605"/>
            </a:xfrm>
            <a:prstGeom prst="rect">
              <a:avLst/>
            </a:prstGeom>
          </p:spPr>
        </p:pic>
        <p:sp>
          <p:nvSpPr>
            <p:cNvPr id="30" name="TextBox 14"/>
            <p:cNvSpPr txBox="1"/>
            <p:nvPr/>
          </p:nvSpPr>
          <p:spPr>
            <a:xfrm>
              <a:off x="3699520" y="1551771"/>
              <a:ext cx="862719" cy="292380"/>
            </a:xfrm>
            <a:prstGeom prst="rect">
              <a:avLst/>
            </a:prstGeom>
            <a:noFill/>
          </p:spPr>
          <p:txBody>
            <a:bodyPr wrap="square" lIns="91431" tIns="45716" rIns="91431" bIns="45716" rtlCol="0">
              <a:spAutoFit/>
            </a:bodyPr>
            <a:lstStyle/>
            <a:p>
              <a:r>
                <a:rPr lang="en-US" sz="1300" b="1">
                  <a:solidFill>
                    <a:schemeClr val="bg1"/>
                  </a:solidFill>
                  <a:latin typeface="微軟正黑體" pitchFamily="34" charset="-120"/>
                  <a:ea typeface="微軟正黑體" pitchFamily="34" charset="-120"/>
                </a:rPr>
                <a:t>2X</a:t>
              </a:r>
              <a:r>
                <a:rPr lang="en-US" altLang="zh-TW" sz="600" b="1">
                  <a:solidFill>
                    <a:schemeClr val="bg1"/>
                  </a:solidFill>
                  <a:latin typeface="Arial" pitchFamily="34" charset="0"/>
                  <a:ea typeface="微軟正黑體" pitchFamily="34" charset="-120"/>
                  <a:cs typeface="Arial" pitchFamily="34" charset="0"/>
                </a:rPr>
                <a:t>performance</a:t>
              </a:r>
              <a:endParaRPr lang="en-US" sz="600" b="1">
                <a:solidFill>
                  <a:schemeClr val="bg1"/>
                </a:solidFill>
                <a:latin typeface="Arial" pitchFamily="34" charset="0"/>
                <a:ea typeface="微軟正黑體" pitchFamily="34" charset="-120"/>
                <a:cs typeface="Arial" pitchFamily="34" charset="0"/>
              </a:endParaRPr>
            </a:p>
          </p:txBody>
        </p:sp>
        <p:sp>
          <p:nvSpPr>
            <p:cNvPr id="34" name="TextBox 14"/>
            <p:cNvSpPr txBox="1"/>
            <p:nvPr/>
          </p:nvSpPr>
          <p:spPr>
            <a:xfrm>
              <a:off x="4342068" y="2739057"/>
              <a:ext cx="558583" cy="323157"/>
            </a:xfrm>
            <a:prstGeom prst="rect">
              <a:avLst/>
            </a:prstGeom>
            <a:noFill/>
          </p:spPr>
          <p:txBody>
            <a:bodyPr wrap="square" lIns="91431" tIns="45716" rIns="91431" bIns="45716" rtlCol="0">
              <a:spAutoFit/>
            </a:bodyPr>
            <a:lstStyle/>
            <a:p>
              <a:r>
                <a:rPr lang="en-US" sz="750" b="1">
                  <a:solidFill>
                    <a:srgbClr val="00B0F0"/>
                  </a:solidFill>
                  <a:latin typeface="Arial" pitchFamily="34" charset="0"/>
                  <a:ea typeface="Microsoft JhengHei" charset="-120"/>
                  <a:cs typeface="Arial" pitchFamily="34" charset="0"/>
                </a:rPr>
                <a:t>USB 3.1 Gen 2</a:t>
              </a:r>
            </a:p>
          </p:txBody>
        </p:sp>
        <p:sp>
          <p:nvSpPr>
            <p:cNvPr id="36" name="TextBox 14"/>
            <p:cNvSpPr txBox="1"/>
            <p:nvPr/>
          </p:nvSpPr>
          <p:spPr>
            <a:xfrm>
              <a:off x="3821284" y="2734973"/>
              <a:ext cx="619189" cy="207741"/>
            </a:xfrm>
            <a:prstGeom prst="rect">
              <a:avLst/>
            </a:prstGeom>
            <a:noFill/>
          </p:spPr>
          <p:txBody>
            <a:bodyPr wrap="square" lIns="91431" tIns="45716" rIns="91431" bIns="45716" rtlCol="0">
              <a:spAutoFit/>
            </a:bodyPr>
            <a:lstStyle/>
            <a:p>
              <a:r>
                <a:rPr lang="en-US" sz="750" b="1">
                  <a:solidFill>
                    <a:schemeClr val="tx1">
                      <a:lumMod val="75000"/>
                      <a:lumOff val="25000"/>
                    </a:schemeClr>
                  </a:solidFill>
                  <a:latin typeface="Arial" pitchFamily="34" charset="0"/>
                  <a:ea typeface="Microsoft JhengHei" charset="-120"/>
                  <a:cs typeface="Arial" pitchFamily="34" charset="0"/>
                </a:rPr>
                <a:t>USB 3.0</a:t>
              </a:r>
            </a:p>
          </p:txBody>
        </p:sp>
        <p:sp>
          <p:nvSpPr>
            <p:cNvPr id="40" name="TextBox 14"/>
            <p:cNvSpPr txBox="1"/>
            <p:nvPr/>
          </p:nvSpPr>
          <p:spPr>
            <a:xfrm>
              <a:off x="3883551" y="2244397"/>
              <a:ext cx="455556" cy="207741"/>
            </a:xfrm>
            <a:prstGeom prst="rect">
              <a:avLst/>
            </a:prstGeom>
            <a:noFill/>
          </p:spPr>
          <p:txBody>
            <a:bodyPr wrap="none" lIns="91431" tIns="45716" rIns="91431" bIns="45716" rtlCol="0">
              <a:spAutoFit/>
            </a:bodyPr>
            <a:lstStyle/>
            <a:p>
              <a:r>
                <a:rPr lang="en-US" sz="750" b="1">
                  <a:solidFill>
                    <a:schemeClr val="tx1">
                      <a:lumMod val="65000"/>
                      <a:lumOff val="35000"/>
                    </a:schemeClr>
                  </a:solidFill>
                  <a:latin typeface="Arial" pitchFamily="34" charset="0"/>
                  <a:ea typeface="Microsoft JhengHei" charset="-120"/>
                  <a:cs typeface="Arial" pitchFamily="34" charset="0"/>
                </a:rPr>
                <a:t>5Gb/s</a:t>
              </a:r>
            </a:p>
          </p:txBody>
        </p:sp>
        <p:sp>
          <p:nvSpPr>
            <p:cNvPr id="41" name="TextBox 14"/>
            <p:cNvSpPr txBox="1"/>
            <p:nvPr/>
          </p:nvSpPr>
          <p:spPr>
            <a:xfrm>
              <a:off x="4358287" y="1753820"/>
              <a:ext cx="511660" cy="207741"/>
            </a:xfrm>
            <a:prstGeom prst="rect">
              <a:avLst/>
            </a:prstGeom>
            <a:noFill/>
          </p:spPr>
          <p:txBody>
            <a:bodyPr wrap="none" lIns="91431" tIns="45716" rIns="91431" bIns="45716" rtlCol="0">
              <a:spAutoFit/>
            </a:bodyPr>
            <a:lstStyle/>
            <a:p>
              <a:r>
                <a:rPr lang="en-US" sz="750" b="1">
                  <a:solidFill>
                    <a:srgbClr val="00B0F0"/>
                  </a:solidFill>
                  <a:latin typeface="Arial" pitchFamily="34" charset="0"/>
                  <a:ea typeface="Microsoft JhengHei" charset="-120"/>
                  <a:cs typeface="Arial" pitchFamily="34" charset="0"/>
                </a:rPr>
                <a:t>10Gb/s</a:t>
              </a:r>
            </a:p>
          </p:txBody>
        </p:sp>
      </p:grpSp>
      <p:pic>
        <p:nvPicPr>
          <p:cNvPr id="4" name="Picture 3"/>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194137" y="984714"/>
            <a:ext cx="1541546" cy="1357042"/>
          </a:xfrm>
          <a:prstGeom prst="rect">
            <a:avLst/>
          </a:prstGeom>
        </p:spPr>
      </p:pic>
      <p:sp>
        <p:nvSpPr>
          <p:cNvPr id="42" name="TextBox 14"/>
          <p:cNvSpPr txBox="1"/>
          <p:nvPr/>
        </p:nvSpPr>
        <p:spPr>
          <a:xfrm>
            <a:off x="1531403" y="1683706"/>
            <a:ext cx="817834" cy="215436"/>
          </a:xfrm>
          <a:prstGeom prst="rect">
            <a:avLst/>
          </a:prstGeom>
          <a:noFill/>
        </p:spPr>
        <p:txBody>
          <a:bodyPr wrap="none" lIns="91431" tIns="45716" rIns="91431" bIns="45716" rtlCol="0">
            <a:spAutoFit/>
          </a:bodyPr>
          <a:lstStyle/>
          <a:p>
            <a:r>
              <a:rPr lang="en-US" sz="800" b="1" dirty="0">
                <a:solidFill>
                  <a:schemeClr val="bg1"/>
                </a:solidFill>
                <a:latin typeface="微軟正黑體" pitchFamily="34" charset="-120"/>
                <a:ea typeface="微軟正黑體" pitchFamily="34" charset="-120"/>
              </a:rPr>
              <a:t>Tiered</a:t>
            </a:r>
            <a:r>
              <a:rPr lang="zh-TW" altLang="en-US" sz="800" b="1" dirty="0">
                <a:solidFill>
                  <a:schemeClr val="bg1"/>
                </a:solidFill>
                <a:latin typeface="微軟正黑體" pitchFamily="34" charset="-120"/>
                <a:ea typeface="微軟正黑體" pitchFamily="34" charset="-120"/>
              </a:rPr>
              <a:t> </a:t>
            </a:r>
            <a:r>
              <a:rPr lang="en-US" altLang="zh-TW" sz="800" b="1" dirty="0">
                <a:solidFill>
                  <a:schemeClr val="bg1"/>
                </a:solidFill>
                <a:latin typeface="微軟正黑體" pitchFamily="34" charset="-120"/>
                <a:ea typeface="微軟正黑體" pitchFamily="34" charset="-120"/>
              </a:rPr>
              <a:t>Space</a:t>
            </a:r>
            <a:endParaRPr lang="en-US" sz="800" b="1" dirty="0">
              <a:solidFill>
                <a:schemeClr val="bg1"/>
              </a:solidFill>
              <a:latin typeface="微軟正黑體" pitchFamily="34" charset="-120"/>
              <a:ea typeface="微軟正黑體" pitchFamily="34" charset="-120"/>
            </a:endParaRPr>
          </a:p>
        </p:txBody>
      </p:sp>
      <p:sp>
        <p:nvSpPr>
          <p:cNvPr id="47" name="TextBox 14"/>
          <p:cNvSpPr txBox="1"/>
          <p:nvPr/>
        </p:nvSpPr>
        <p:spPr>
          <a:xfrm>
            <a:off x="1353467" y="1365209"/>
            <a:ext cx="381818" cy="215436"/>
          </a:xfrm>
          <a:prstGeom prst="rect">
            <a:avLst/>
          </a:prstGeom>
          <a:noFill/>
        </p:spPr>
        <p:txBody>
          <a:bodyPr wrap="none" lIns="91431" tIns="45716" rIns="91431" bIns="45716" rtlCol="0">
            <a:spAutoFit/>
          </a:bodyPr>
          <a:lstStyle/>
          <a:p>
            <a:r>
              <a:rPr lang="en-US" altLang="zh-TW" sz="800" b="1" dirty="0">
                <a:solidFill>
                  <a:schemeClr val="bg1"/>
                </a:solidFill>
                <a:latin typeface="微軟正黑體" pitchFamily="34" charset="-120"/>
                <a:ea typeface="微軟正黑體" pitchFamily="34" charset="-120"/>
              </a:rPr>
              <a:t>SSD</a:t>
            </a:r>
            <a:endParaRPr lang="en-US" sz="800" b="1" dirty="0">
              <a:solidFill>
                <a:schemeClr val="bg1"/>
              </a:solidFill>
              <a:latin typeface="微軟正黑體" pitchFamily="34" charset="-120"/>
              <a:ea typeface="微軟正黑體" pitchFamily="34" charset="-120"/>
            </a:endParaRPr>
          </a:p>
        </p:txBody>
      </p:sp>
      <p:sp>
        <p:nvSpPr>
          <p:cNvPr id="48" name="TextBox 14"/>
          <p:cNvSpPr txBox="1"/>
          <p:nvPr/>
        </p:nvSpPr>
        <p:spPr>
          <a:xfrm>
            <a:off x="1294115" y="1143020"/>
            <a:ext cx="486012" cy="215436"/>
          </a:xfrm>
          <a:prstGeom prst="rect">
            <a:avLst/>
          </a:prstGeom>
          <a:noFill/>
        </p:spPr>
        <p:txBody>
          <a:bodyPr wrap="none" lIns="91431" tIns="45716" rIns="91431" bIns="45716" rtlCol="0">
            <a:spAutoFit/>
          </a:bodyPr>
          <a:lstStyle/>
          <a:p>
            <a:r>
              <a:rPr lang="en-US" altLang="zh-TW" sz="800" b="1" dirty="0">
                <a:solidFill>
                  <a:schemeClr val="bg1"/>
                </a:solidFill>
                <a:latin typeface="微軟正黑體" pitchFamily="34" charset="-120"/>
                <a:ea typeface="微軟正黑體" pitchFamily="34" charset="-120"/>
              </a:rPr>
              <a:t>Cache</a:t>
            </a:r>
            <a:endParaRPr lang="en-US" sz="800" b="1" dirty="0">
              <a:solidFill>
                <a:schemeClr val="bg1"/>
              </a:solidFill>
              <a:latin typeface="微軟正黑體" pitchFamily="34" charset="-120"/>
              <a:ea typeface="微軟正黑體" pitchFamily="34" charset="-120"/>
            </a:endParaRPr>
          </a:p>
        </p:txBody>
      </p:sp>
      <p:sp>
        <p:nvSpPr>
          <p:cNvPr id="49" name="TextBox 14"/>
          <p:cNvSpPr txBox="1"/>
          <p:nvPr/>
        </p:nvSpPr>
        <p:spPr>
          <a:xfrm>
            <a:off x="1877893" y="1342142"/>
            <a:ext cx="832261" cy="215436"/>
          </a:xfrm>
          <a:prstGeom prst="rect">
            <a:avLst/>
          </a:prstGeom>
          <a:noFill/>
        </p:spPr>
        <p:txBody>
          <a:bodyPr wrap="none" lIns="91431" tIns="45716" rIns="91431" bIns="45716" rtlCol="0">
            <a:spAutoFit/>
          </a:bodyPr>
          <a:lstStyle/>
          <a:p>
            <a:r>
              <a:rPr lang="en-US" altLang="zh-TW" sz="800" b="1" dirty="0">
                <a:solidFill>
                  <a:schemeClr val="bg1"/>
                </a:solidFill>
                <a:latin typeface="微軟正黑體" pitchFamily="34" charset="-120"/>
                <a:ea typeface="微軟正黑體" pitchFamily="34" charset="-120"/>
              </a:rPr>
              <a:t>Volume/LUN</a:t>
            </a:r>
            <a:endParaRPr lang="en-US" sz="800" b="1" dirty="0">
              <a:solidFill>
                <a:schemeClr val="bg1"/>
              </a:solidFill>
              <a:latin typeface="微軟正黑體" pitchFamily="34" charset="-120"/>
              <a:ea typeface="微軟正黑體" pitchFamily="34" charset="-120"/>
            </a:endParaRPr>
          </a:p>
        </p:txBody>
      </p:sp>
      <p:sp>
        <p:nvSpPr>
          <p:cNvPr id="51" name="TextBox 14"/>
          <p:cNvSpPr txBox="1"/>
          <p:nvPr/>
        </p:nvSpPr>
        <p:spPr>
          <a:xfrm>
            <a:off x="1528197" y="2016517"/>
            <a:ext cx="824247" cy="215436"/>
          </a:xfrm>
          <a:prstGeom prst="rect">
            <a:avLst/>
          </a:prstGeom>
          <a:noFill/>
        </p:spPr>
        <p:txBody>
          <a:bodyPr wrap="none" lIns="91431" tIns="45716" rIns="91431" bIns="45716" rtlCol="0">
            <a:spAutoFit/>
          </a:bodyPr>
          <a:lstStyle/>
          <a:p>
            <a:r>
              <a:rPr lang="en-US" altLang="zh-TW" sz="800" b="1">
                <a:solidFill>
                  <a:schemeClr val="bg1"/>
                </a:solidFill>
                <a:latin typeface="微軟正黑體" pitchFamily="34" charset="-120"/>
                <a:ea typeface="微軟正黑體" pitchFamily="34" charset="-120"/>
              </a:rPr>
              <a:t>Storage pool</a:t>
            </a:r>
            <a:endParaRPr lang="en-US" sz="800" b="1">
              <a:solidFill>
                <a:schemeClr val="bg1"/>
              </a:solidFill>
              <a:latin typeface="微軟正黑體" pitchFamily="34" charset="-120"/>
              <a:ea typeface="微軟正黑體" pitchFamily="34" charset="-120"/>
            </a:endParaRPr>
          </a:p>
        </p:txBody>
      </p:sp>
      <p:pic>
        <p:nvPicPr>
          <p:cNvPr id="8" name="Picture 7"/>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4561008" y="1502274"/>
            <a:ext cx="1159412" cy="998548"/>
          </a:xfrm>
          <a:prstGeom prst="rect">
            <a:avLst/>
          </a:prstGeom>
        </p:spPr>
      </p:pic>
      <p:pic>
        <p:nvPicPr>
          <p:cNvPr id="9219"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6191082" y="1592535"/>
            <a:ext cx="2104340" cy="1315210"/>
          </a:xfrm>
          <a:prstGeom prst="rect">
            <a:avLst/>
          </a:prstGeom>
          <a:noFill/>
        </p:spPr>
      </p:pic>
      <p:cxnSp>
        <p:nvCxnSpPr>
          <p:cNvPr id="80" name="直線接點 79"/>
          <p:cNvCxnSpPr/>
          <p:nvPr/>
        </p:nvCxnSpPr>
        <p:spPr>
          <a:xfrm flipV="1">
            <a:off x="1944568" y="3363838"/>
            <a:ext cx="0" cy="2160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V="1">
            <a:off x="7258602" y="3363838"/>
            <a:ext cx="0" cy="2160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35373" y="3857056"/>
            <a:ext cx="2172650" cy="338546"/>
          </a:xfrm>
          <a:prstGeom prst="rect">
            <a:avLst/>
          </a:prstGeom>
          <a:solidFill>
            <a:srgbClr val="00B0F0"/>
          </a:solidFill>
        </p:spPr>
        <p:txBody>
          <a:bodyPr wrap="square" lIns="91431" tIns="45716" rIns="91431" bIns="45716" rtlCol="0" anchor="t">
            <a:spAutoFit/>
          </a:bodyPr>
          <a:lstStyle/>
          <a:p>
            <a:pPr algn="ctr"/>
            <a:r>
              <a:rPr lang="en-US" sz="1600" b="1" dirty="0">
                <a:solidFill>
                  <a:schemeClr val="bg1"/>
                </a:solidFill>
                <a:latin typeface="Arial" panose="020B0604020202020204" pitchFamily="34" charset="0"/>
                <a:ea typeface="微軟正黑體" pitchFamily="34" charset="-120"/>
                <a:cs typeface="Arial" panose="020B0604020202020204" pitchFamily="34" charset="0"/>
              </a:rPr>
              <a:t>1 </a:t>
            </a:r>
            <a:r>
              <a:rPr lang="ja-JP" altLang="en-US" sz="1600" b="1" dirty="0">
                <a:solidFill>
                  <a:schemeClr val="bg1"/>
                </a:solidFill>
                <a:latin typeface="Arial" panose="020B0604020202020204" pitchFamily="34" charset="0"/>
                <a:ea typeface="微軟正黑體" pitchFamily="34" charset="-120"/>
                <a:cs typeface="Arial" panose="020B0604020202020204" pitchFamily="34" charset="0"/>
              </a:rPr>
              <a:t>個</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a:t>
            </a:r>
            <a:r>
              <a:rPr lang="en-US" sz="1600" b="1" dirty="0" err="1">
                <a:solidFill>
                  <a:schemeClr val="bg1"/>
                </a:solidFill>
                <a:latin typeface="Arial" panose="020B0604020202020204" pitchFamily="34" charset="0"/>
                <a:ea typeface="微軟正黑體" pitchFamily="34" charset="-120"/>
                <a:cs typeface="Arial" panose="020B0604020202020204" pitchFamily="34" charset="0"/>
              </a:rPr>
              <a:t>PCIe</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2.0 x2 </a:t>
            </a:r>
            <a:r>
              <a:rPr lang="ja-JP" altLang="en-US" sz="1600" b="1" dirty="0">
                <a:solidFill>
                  <a:schemeClr val="bg1"/>
                </a:solidFill>
                <a:latin typeface="Arial" panose="020B0604020202020204" pitchFamily="34" charset="0"/>
                <a:ea typeface="微軟正黑體" pitchFamily="34" charset="-120"/>
                <a:cs typeface="Arial" panose="020B0604020202020204" pitchFamily="34" charset="0"/>
              </a:rPr>
              <a:t>插槽</a:t>
            </a:r>
            <a:endParaRPr lang="en-US" sz="1600" b="1" dirty="0">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39" name="Picture 49">
            <a:extLst>
              <a:ext uri="{FF2B5EF4-FFF2-40B4-BE49-F238E27FC236}">
                <a16:creationId xmlns="" xmlns:a16="http://schemas.microsoft.com/office/drawing/2014/main" id="{0AB087E6-AD21-48E4-B3E1-DC8EEADC4B6C}"/>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433967" y="2220606"/>
            <a:ext cx="1210158" cy="756348"/>
          </a:xfrm>
          <a:prstGeom prst="rect">
            <a:avLst/>
          </a:prstGeom>
        </p:spPr>
      </p:pic>
      <p:pic>
        <p:nvPicPr>
          <p:cNvPr id="53" name="Picture 6">
            <a:extLst>
              <a:ext uri="{FF2B5EF4-FFF2-40B4-BE49-F238E27FC236}">
                <a16:creationId xmlns="" xmlns:a16="http://schemas.microsoft.com/office/drawing/2014/main" id="{4E38DEC7-6945-47F0-8659-10D4B9A52737}"/>
              </a:ext>
            </a:extLst>
          </p:cNvPr>
          <p:cNvPicPr>
            <a:picLocks noChangeAspect="1"/>
          </p:cNvPicPr>
          <p:nvPr/>
        </p:nvPicPr>
        <p:blipFill rotWithShape="1">
          <a:blip r:embed="rId11" cstate="print">
            <a:extLst>
              <a:ext uri="{28A0092B-C50C-407E-A947-70E740481C1C}">
                <a14:useLocalDpi xmlns="" xmlns:a14="http://schemas.microsoft.com/office/drawing/2010/main" val="0"/>
              </a:ext>
            </a:extLst>
          </a:blip>
          <a:srcRect r="67056"/>
          <a:stretch/>
        </p:blipFill>
        <p:spPr>
          <a:xfrm>
            <a:off x="1095280" y="2275196"/>
            <a:ext cx="324138" cy="614938"/>
          </a:xfrm>
          <a:prstGeom prst="rect">
            <a:avLst/>
          </a:prstGeom>
        </p:spPr>
      </p:pic>
    </p:spTree>
    <p:extLst>
      <p:ext uri="{BB962C8B-B14F-4D97-AF65-F5344CB8AC3E}">
        <p14:creationId xmlns="" xmlns:p14="http://schemas.microsoft.com/office/powerpoint/2010/main" val="6220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Shape 316"/>
          <p:cNvSpPr>
            <a:spLocks noChangeArrowheads="1"/>
          </p:cNvSpPr>
          <p:nvPr/>
        </p:nvSpPr>
        <p:spPr bwMode="auto">
          <a:xfrm>
            <a:off x="1767086" y="2290182"/>
            <a:ext cx="1557755" cy="1572244"/>
          </a:xfrm>
          <a:prstGeom prst="ellipse">
            <a:avLst/>
          </a:prstGeom>
          <a:solidFill>
            <a:schemeClr val="accent5">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13" rIns="91425" bIns="45713"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a:solidFill>
                <a:srgbClr val="FFFFFF"/>
              </a:solidFill>
              <a:latin typeface="Microsoft JhengHei" panose="020B0604030504040204" pitchFamily="34" charset="-120"/>
              <a:ea typeface="Microsoft JhengHei" panose="020B0604030504040204" pitchFamily="34" charset="-120"/>
              <a:sym typeface="Arial" charset="0"/>
            </a:endParaRPr>
          </a:p>
        </p:txBody>
      </p:sp>
      <p:sp>
        <p:nvSpPr>
          <p:cNvPr id="5" name="五邊形 4">
            <a:extLst>
              <a:ext uri="{FF2B5EF4-FFF2-40B4-BE49-F238E27FC236}">
                <a16:creationId xmlns="" xmlns:a16="http://schemas.microsoft.com/office/drawing/2014/main" id="{A5752569-98D9-A94B-98F4-C83017D83494}"/>
              </a:ext>
            </a:extLst>
          </p:cNvPr>
          <p:cNvSpPr/>
          <p:nvPr/>
        </p:nvSpPr>
        <p:spPr>
          <a:xfrm>
            <a:off x="0" y="855878"/>
            <a:ext cx="2400300" cy="600075"/>
          </a:xfrm>
          <a:prstGeom prst="homePlate">
            <a:avLst>
              <a:gd name="adj" fmla="val 30720"/>
            </a:avLst>
          </a:prstGeom>
          <a:gradFill>
            <a:gsLst>
              <a:gs pos="0">
                <a:schemeClr val="bg1">
                  <a:alpha val="0"/>
                </a:schemeClr>
              </a:gs>
              <a:gs pos="16000">
                <a:schemeClr val="accent5">
                  <a:lumMod val="60000"/>
                  <a:lumOff val="40000"/>
                </a:schemeClr>
              </a:gs>
              <a:gs pos="60000">
                <a:schemeClr val="accent5">
                  <a:lumMod val="75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87" name="Shape 287"/>
          <p:cNvSpPr txBox="1">
            <a:spLocks noGrp="1"/>
          </p:cNvSpPr>
          <p:nvPr>
            <p:ph type="title"/>
          </p:nvPr>
        </p:nvSpPr>
        <p:spPr>
          <a:xfrm>
            <a:off x="466725" y="716147"/>
            <a:ext cx="4972050" cy="1687354"/>
          </a:xfrm>
          <a:prstGeom prst="rect">
            <a:avLst/>
          </a:prstGeom>
          <a:noFill/>
          <a:ln>
            <a:noFill/>
          </a:ln>
          <a:effectLst/>
        </p:spPr>
        <p:txBody>
          <a:bodyPr spcFirstLastPara="1" wrap="square" lIns="91425" tIns="91425" rIns="91425" bIns="91425" anchor="t" anchorCtr="0">
            <a:noAutofit/>
          </a:bodyPr>
          <a:lstStyle/>
          <a:p>
            <a:pPr>
              <a:buSzPts val="3200"/>
            </a:pPr>
            <a:r>
              <a:rPr lang="en-US" altLang="zh-CN" sz="4400" u="none" strike="noStrike" cap="none" dirty="0">
                <a:solidFill>
                  <a:schemeClr val="bg1"/>
                </a:solidFill>
                <a:effectLst>
                  <a:outerShdw blurRad="38100" dist="38100" dir="2700000" algn="tl">
                    <a:srgbClr val="000000">
                      <a:alpha val="43137"/>
                    </a:srgbClr>
                  </a:outerShdw>
                </a:effectLst>
                <a:latin typeface="Arial" panose="020B0604020202020204" pitchFamily="34" charset="0"/>
                <a:ea typeface="Microsoft JhengHei" panose="020B0604030504040204" pitchFamily="34" charset="-120"/>
                <a:sym typeface="Arial"/>
              </a:rPr>
              <a:t>Demo</a:t>
            </a:r>
            <a:r>
              <a:rPr lang="en-US" altLang="zh-CN" sz="4400" u="none" strike="noStrike" cap="none" dirty="0">
                <a:latin typeface="Microsoft JhengHei" panose="020B0604030504040204" pitchFamily="34" charset="-120"/>
                <a:ea typeface="Microsoft JhengHei" panose="020B0604030504040204" pitchFamily="34" charset="-120"/>
                <a:sym typeface="Arial"/>
              </a:rPr>
              <a:t/>
            </a:r>
            <a:br>
              <a:rPr lang="en-US" altLang="zh-CN" sz="4400" u="none" strike="noStrike" cap="none" dirty="0">
                <a:latin typeface="Microsoft JhengHei" panose="020B0604030504040204" pitchFamily="34" charset="-120"/>
                <a:ea typeface="Microsoft JhengHei" panose="020B0604030504040204" pitchFamily="34" charset="-120"/>
                <a:sym typeface="Arial"/>
              </a:rPr>
            </a:br>
            <a:r>
              <a:rPr lang="zh-CN" altLang="en-US" sz="4400" u="none" strike="noStrike" cap="none" dirty="0">
                <a:latin typeface="Microsoft JhengHei" panose="020B0604030504040204" pitchFamily="34" charset="-120"/>
                <a:ea typeface="Microsoft JhengHei" panose="020B0604030504040204" pitchFamily="34" charset="-120"/>
                <a:sym typeface="Arial"/>
              </a:rPr>
              <a:t>安裝</a:t>
            </a:r>
            <a:r>
              <a:rPr lang="en-US" altLang="zh-CN" sz="4400" u="none" strike="noStrike" cap="none" dirty="0">
                <a:latin typeface="Microsoft JhengHei" panose="020B0604030504040204" pitchFamily="34" charset="-120"/>
                <a:ea typeface="Microsoft JhengHei" panose="020B0604030504040204" pitchFamily="34" charset="-120"/>
                <a:sym typeface="Arial"/>
              </a:rPr>
              <a:t> </a:t>
            </a:r>
            <a:r>
              <a:rPr lang="en-US" altLang="zh-CN" sz="4400" u="none" strike="noStrike" cap="none" dirty="0">
                <a:latin typeface="Arial" panose="020B0604020202020204" pitchFamily="34" charset="0"/>
                <a:ea typeface="Microsoft JhengHei" panose="020B0604030504040204" pitchFamily="34" charset="-120"/>
                <a:sym typeface="Arial"/>
              </a:rPr>
              <a:t>PCIe</a:t>
            </a:r>
            <a:r>
              <a:rPr lang="en-US" altLang="zh-CN" sz="4400" u="none" strike="noStrike" cap="none" dirty="0">
                <a:latin typeface="Microsoft JhengHei" panose="020B0604030504040204" pitchFamily="34" charset="-120"/>
                <a:ea typeface="Microsoft JhengHei" panose="020B0604030504040204" pitchFamily="34" charset="-120"/>
                <a:sym typeface="Arial"/>
              </a:rPr>
              <a:t> </a:t>
            </a:r>
            <a:r>
              <a:rPr lang="zh-CN" altLang="en-US" sz="4400" u="none" strike="noStrike" cap="none" dirty="0">
                <a:latin typeface="Microsoft JhengHei" panose="020B0604030504040204" pitchFamily="34" charset="-120"/>
                <a:ea typeface="Microsoft JhengHei" panose="020B0604030504040204" pitchFamily="34" charset="-120"/>
                <a:sym typeface="Arial"/>
              </a:rPr>
              <a:t>擴充卡</a:t>
            </a:r>
            <a:endParaRPr sz="4400" u="none" strike="noStrike" cap="none" dirty="0">
              <a:latin typeface="Microsoft JhengHei" panose="020B0604030504040204" pitchFamily="34" charset="-120"/>
              <a:ea typeface="Microsoft JhengHei" panose="020B0604030504040204" pitchFamily="34" charset="-120"/>
              <a:sym typeface="Arial"/>
            </a:endParaRPr>
          </a:p>
        </p:txBody>
      </p:sp>
      <p:pic>
        <p:nvPicPr>
          <p:cNvPr id="3" name="Picture 2">
            <a:extLst>
              <a:ext uri="{FF2B5EF4-FFF2-40B4-BE49-F238E27FC236}">
                <a16:creationId xmlns="" xmlns:a16="http://schemas.microsoft.com/office/drawing/2014/main" id="{9CC5C23F-55B3-F44B-A39B-B8A52E274E86}"/>
              </a:ext>
            </a:extLst>
          </p:cNvPr>
          <p:cNvPicPr>
            <a:picLocks noChangeAspect="1"/>
          </p:cNvPicPr>
          <p:nvPr/>
        </p:nvPicPr>
        <p:blipFill>
          <a:blip r:embed="rId3" cstate="print"/>
          <a:stretch>
            <a:fillRect/>
          </a:stretch>
        </p:blipFill>
        <p:spPr>
          <a:xfrm>
            <a:off x="1467993" y="2359051"/>
            <a:ext cx="2699766" cy="1687354"/>
          </a:xfrm>
          <a:prstGeom prst="rect">
            <a:avLst/>
          </a:prstGeom>
        </p:spPr>
      </p:pic>
    </p:spTree>
    <p:extLst>
      <p:ext uri="{BB962C8B-B14F-4D97-AF65-F5344CB8AC3E}">
        <p14:creationId xmlns="" xmlns:p14="http://schemas.microsoft.com/office/powerpoint/2010/main" val="33484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nvSpPr>
        <p:spPr>
          <a:xfrm>
            <a:off x="4716016" y="3330047"/>
            <a:ext cx="4057194"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0" name="矩形 59"/>
          <p:cNvSpPr/>
          <p:nvPr/>
        </p:nvSpPr>
        <p:spPr>
          <a:xfrm>
            <a:off x="388032" y="3330047"/>
            <a:ext cx="4111960"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9" name="矩形 58"/>
          <p:cNvSpPr/>
          <p:nvPr/>
        </p:nvSpPr>
        <p:spPr>
          <a:xfrm>
            <a:off x="5699586" y="2025587"/>
            <a:ext cx="3080725"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8" name="矩形 57"/>
          <p:cNvSpPr/>
          <p:nvPr/>
        </p:nvSpPr>
        <p:spPr>
          <a:xfrm>
            <a:off x="388032" y="2025587"/>
            <a:ext cx="5120072"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7" name="矩形 46"/>
          <p:cNvSpPr/>
          <p:nvPr/>
        </p:nvSpPr>
        <p:spPr>
          <a:xfrm>
            <a:off x="388032" y="794703"/>
            <a:ext cx="3290257"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8" name="矩形 47"/>
          <p:cNvSpPr/>
          <p:nvPr/>
        </p:nvSpPr>
        <p:spPr>
          <a:xfrm>
            <a:off x="3854152" y="794703"/>
            <a:ext cx="2692697" cy="1152128"/>
          </a:xfrm>
          <a:prstGeom prst="rect">
            <a:avLst/>
          </a:prstGeom>
          <a:noFill/>
          <a:ln cap="rnd">
            <a:gradFill>
              <a:gsLst>
                <a:gs pos="0">
                  <a:schemeClr val="accent1">
                    <a:lumMod val="5000"/>
                    <a:lumOff val="95000"/>
                    <a:alpha val="0"/>
                  </a:schemeClr>
                </a:gs>
                <a:gs pos="100000">
                  <a:srgbClr val="002060"/>
                </a:gs>
                <a:gs pos="64000">
                  <a:srgbClr val="0070C0"/>
                </a:gs>
              </a:gsLst>
              <a:lin ang="16200000" scaled="0"/>
            </a:gra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3" name="TextBox 32"/>
          <p:cNvSpPr txBox="1"/>
          <p:nvPr/>
        </p:nvSpPr>
        <p:spPr>
          <a:xfrm>
            <a:off x="2572359" y="2929027"/>
            <a:ext cx="998991" cy="261610"/>
          </a:xfrm>
          <a:prstGeom prst="rect">
            <a:avLst/>
          </a:prstGeom>
          <a:noFill/>
        </p:spPr>
        <p:txBody>
          <a:bodyPr wrap="none" rtlCol="0">
            <a:spAutoFit/>
          </a:bodyPr>
          <a:lstStyle/>
          <a:p>
            <a:r>
              <a:rPr lang="en-US" sz="1100" b="1">
                <a:latin typeface="Arial" pitchFamily="34" charset="0"/>
                <a:ea typeface="Microsoft JhengHei" panose="020B0604030504040204" pitchFamily="34" charset="-120"/>
                <a:cs typeface="Arial" pitchFamily="34" charset="0"/>
              </a:rPr>
              <a:t>QXG-10G1T</a:t>
            </a:r>
          </a:p>
        </p:txBody>
      </p:sp>
      <p:sp>
        <p:nvSpPr>
          <p:cNvPr id="34" name="TextBox 33"/>
          <p:cNvSpPr txBox="1"/>
          <p:nvPr/>
        </p:nvSpPr>
        <p:spPr>
          <a:xfrm>
            <a:off x="4207402" y="2929027"/>
            <a:ext cx="1196161" cy="261610"/>
          </a:xfrm>
          <a:prstGeom prst="rect">
            <a:avLst/>
          </a:prstGeom>
          <a:noFill/>
        </p:spPr>
        <p:txBody>
          <a:bodyPr wrap="none" rtlCol="0">
            <a:spAutoFit/>
          </a:bodyPr>
          <a:lstStyle/>
          <a:p>
            <a:r>
              <a:rPr lang="en-US" sz="1100" b="1" dirty="0">
                <a:latin typeface="Arial" pitchFamily="34" charset="0"/>
                <a:ea typeface="Microsoft JhengHei" panose="020B0604030504040204" pitchFamily="34" charset="-120"/>
                <a:cs typeface="Arial" pitchFamily="34" charset="0"/>
              </a:rPr>
              <a:t>LAN-1G2T-I210</a:t>
            </a:r>
          </a:p>
        </p:txBody>
      </p:sp>
      <p:pic>
        <p:nvPicPr>
          <p:cNvPr id="16" name="Picture 1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716016" y="3562451"/>
            <a:ext cx="1296144" cy="864096"/>
          </a:xfrm>
          <a:prstGeom prst="rect">
            <a:avLst/>
          </a:prstGeom>
        </p:spPr>
      </p:pic>
      <p:sp>
        <p:nvSpPr>
          <p:cNvPr id="2" name="Title 1"/>
          <p:cNvSpPr>
            <a:spLocks noGrp="1"/>
          </p:cNvSpPr>
          <p:nvPr>
            <p:ph type="title"/>
          </p:nvPr>
        </p:nvSpPr>
        <p:spPr/>
        <p:txBody>
          <a:bodyPr>
            <a:noAutofit/>
          </a:bodyPr>
          <a:lstStyle/>
          <a:p>
            <a:r>
              <a:rPr lang="en-US" altLang="zh-TW" dirty="0">
                <a:latin typeface="Arial" pitchFamily="34" charset="0"/>
                <a:ea typeface="Microsoft JhengHei" panose="020B0604030504040204" pitchFamily="34" charset="-120"/>
                <a:cs typeface="Arial" pitchFamily="34" charset="0"/>
              </a:rPr>
              <a:t>TS-251B </a:t>
            </a:r>
            <a:r>
              <a:rPr lang="en-US" altLang="zh-TW" dirty="0" err="1">
                <a:latin typeface="Arial" pitchFamily="34" charset="0"/>
                <a:ea typeface="Microsoft JhengHei" panose="020B0604030504040204" pitchFamily="34" charset="-120"/>
                <a:cs typeface="Arial" pitchFamily="34" charset="0"/>
              </a:rPr>
              <a:t>選購配件</a:t>
            </a:r>
            <a:endParaRPr lang="en-US" dirty="0">
              <a:latin typeface="Arial" pitchFamily="34" charset="0"/>
              <a:ea typeface="Microsoft JhengHei" panose="020B0604030504040204" pitchFamily="34" charset="-120"/>
              <a:cs typeface="Arial" pitchFamily="34" charset="0"/>
            </a:endParaRPr>
          </a:p>
        </p:txBody>
      </p:sp>
      <p:sp>
        <p:nvSpPr>
          <p:cNvPr id="19" name="TextBox 18"/>
          <p:cNvSpPr txBox="1"/>
          <p:nvPr/>
        </p:nvSpPr>
        <p:spPr>
          <a:xfrm>
            <a:off x="353709" y="792323"/>
            <a:ext cx="1050269" cy="300074"/>
          </a:xfrm>
          <a:prstGeom prst="rect">
            <a:avLst/>
          </a:prstGeom>
          <a:noFill/>
        </p:spPr>
        <p:txBody>
          <a:bodyPr wrap="none" lIns="91431" tIns="45716" rIns="91431" bIns="45716" rtlCol="0" anchor="t">
            <a:spAutoFit/>
          </a:bodyPr>
          <a:lstStyle/>
          <a:p>
            <a:r>
              <a:rPr lang="ja-JP" altLang="en-US" sz="1350" b="1" dirty="0">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rPr>
              <a:t>記憶體模組</a:t>
            </a:r>
            <a:endParaRPr lang="en-US" sz="1350" b="1" dirty="0">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endParaRPr>
          </a:p>
        </p:txBody>
      </p:sp>
      <p:sp>
        <p:nvSpPr>
          <p:cNvPr id="21" name="Rectangle 20"/>
          <p:cNvSpPr/>
          <p:nvPr/>
        </p:nvSpPr>
        <p:spPr>
          <a:xfrm>
            <a:off x="1539789" y="1205196"/>
            <a:ext cx="1967187" cy="261602"/>
          </a:xfrm>
          <a:prstGeom prst="rect">
            <a:avLst/>
          </a:prstGeom>
        </p:spPr>
        <p:txBody>
          <a:bodyPr wrap="none" lIns="91431" tIns="45716" rIns="91431" bIns="45716">
            <a:spAutoFit/>
          </a:bodyPr>
          <a:lstStyle/>
          <a:p>
            <a:r>
              <a:rPr lang="da-DK" sz="1100" b="1" dirty="0">
                <a:latin typeface="Arial" pitchFamily="34" charset="0"/>
                <a:ea typeface="Microsoft JhengHei" panose="020B0604030504040204" pitchFamily="34" charset="-120"/>
                <a:cs typeface="Arial" pitchFamily="34" charset="0"/>
              </a:rPr>
              <a:t>RAM-4GDR3LA0-SO-1866</a:t>
            </a:r>
          </a:p>
        </p:txBody>
      </p:sp>
      <p:sp>
        <p:nvSpPr>
          <p:cNvPr id="23" name="Rectangle 22"/>
          <p:cNvSpPr/>
          <p:nvPr/>
        </p:nvSpPr>
        <p:spPr>
          <a:xfrm>
            <a:off x="1539789" y="1419510"/>
            <a:ext cx="1967187" cy="261602"/>
          </a:xfrm>
          <a:prstGeom prst="rect">
            <a:avLst/>
          </a:prstGeom>
        </p:spPr>
        <p:txBody>
          <a:bodyPr wrap="none" lIns="91431" tIns="45716" rIns="91431" bIns="45716">
            <a:spAutoFit/>
          </a:bodyPr>
          <a:lstStyle/>
          <a:p>
            <a:r>
              <a:rPr lang="da-DK" sz="1100" b="1" dirty="0">
                <a:latin typeface="Arial" pitchFamily="34" charset="0"/>
                <a:ea typeface="Microsoft JhengHei" panose="020B0604030504040204" pitchFamily="34" charset="-120"/>
                <a:cs typeface="Arial" pitchFamily="34" charset="0"/>
              </a:rPr>
              <a:t>RAM-2GDR3LA0-SO-1866</a:t>
            </a:r>
          </a:p>
        </p:txBody>
      </p:sp>
      <p:sp>
        <p:nvSpPr>
          <p:cNvPr id="25" name="TextBox 24"/>
          <p:cNvSpPr txBox="1"/>
          <p:nvPr/>
        </p:nvSpPr>
        <p:spPr>
          <a:xfrm>
            <a:off x="391827" y="2019191"/>
            <a:ext cx="1050269" cy="300074"/>
          </a:xfrm>
          <a:prstGeom prst="rect">
            <a:avLst/>
          </a:prstGeom>
          <a:noFill/>
        </p:spPr>
        <p:txBody>
          <a:bodyPr wrap="none" lIns="91431" tIns="45716" rIns="91431" bIns="45716" rtlCol="0" anchor="t">
            <a:spAutoFit/>
          </a:bodyPr>
          <a:lstStyle/>
          <a:p>
            <a:r>
              <a:rPr lang="en-US" altLang="zh-TW" sz="1350" b="1" dirty="0" err="1">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rPr>
              <a:t>有線網路卡</a:t>
            </a:r>
            <a:endParaRPr lang="en-US" altLang="zh-TW" sz="1350" b="1" dirty="0">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endParaRPr>
          </a:p>
        </p:txBody>
      </p:sp>
      <p:sp>
        <p:nvSpPr>
          <p:cNvPr id="26" name="TextBox 25"/>
          <p:cNvSpPr txBox="1"/>
          <p:nvPr/>
        </p:nvSpPr>
        <p:spPr>
          <a:xfrm>
            <a:off x="399824" y="3346427"/>
            <a:ext cx="2868075" cy="300074"/>
          </a:xfrm>
          <a:prstGeom prst="rect">
            <a:avLst/>
          </a:prstGeom>
          <a:noFill/>
        </p:spPr>
        <p:txBody>
          <a:bodyPr wrap="none" lIns="91431" tIns="45716" rIns="91431" bIns="45716" rtlCol="0" anchor="t">
            <a:spAutoFit/>
          </a:bodyPr>
          <a:lstStyle/>
          <a:p>
            <a:r>
              <a:rPr lang="en-US" sz="1350" b="1" dirty="0">
                <a:solidFill>
                  <a:schemeClr val="accent5">
                    <a:lumMod val="50000"/>
                  </a:schemeClr>
                </a:solidFill>
                <a:latin typeface="Arial" pitchFamily="34" charset="0"/>
                <a:ea typeface="Microsoft JhengHei" panose="020B0604030504040204" pitchFamily="34" charset="-120"/>
                <a:cs typeface="Arial" pitchFamily="34" charset="0"/>
              </a:rPr>
              <a:t>QM2 </a:t>
            </a:r>
            <a:r>
              <a:rPr lang="en-US" altLang="zh-TW" sz="1350" b="1" dirty="0">
                <a:solidFill>
                  <a:schemeClr val="accent5">
                    <a:lumMod val="50000"/>
                  </a:schemeClr>
                </a:solidFill>
                <a:latin typeface="Arial" pitchFamily="34" charset="0"/>
                <a:ea typeface="Microsoft JhengHei" panose="020B0604030504040204" pitchFamily="34" charset="-120"/>
                <a:cs typeface="Arial" pitchFamily="34" charset="0"/>
              </a:rPr>
              <a:t>M.2 SSD/10GbE </a:t>
            </a:r>
            <a:r>
              <a:rPr lang="en-US" altLang="zh-TW" sz="1350" b="1" dirty="0" err="1">
                <a:solidFill>
                  <a:schemeClr val="accent5">
                    <a:lumMod val="50000"/>
                  </a:schemeClr>
                </a:solidFill>
                <a:latin typeface="Arial" pitchFamily="34" charset="0"/>
                <a:ea typeface="Microsoft JhengHei" panose="020B0604030504040204" pitchFamily="34" charset="-120"/>
                <a:cs typeface="Arial" pitchFamily="34" charset="0"/>
              </a:rPr>
              <a:t>網路擴充卡</a:t>
            </a:r>
            <a:endParaRPr lang="en-US" sz="1350" b="1" dirty="0">
              <a:solidFill>
                <a:schemeClr val="accent5">
                  <a:lumMod val="50000"/>
                </a:schemeClr>
              </a:solidFill>
              <a:latin typeface="Arial" pitchFamily="34" charset="0"/>
              <a:ea typeface="Microsoft JhengHei" panose="020B0604030504040204" pitchFamily="34" charset="-120"/>
              <a:cs typeface="Arial" pitchFamily="34" charset="0"/>
            </a:endParaRPr>
          </a:p>
        </p:txBody>
      </p:sp>
      <p:sp>
        <p:nvSpPr>
          <p:cNvPr id="27" name="TextBox 26"/>
          <p:cNvSpPr txBox="1"/>
          <p:nvPr/>
        </p:nvSpPr>
        <p:spPr>
          <a:xfrm>
            <a:off x="4716016" y="3346427"/>
            <a:ext cx="2597168" cy="300074"/>
          </a:xfrm>
          <a:prstGeom prst="rect">
            <a:avLst/>
          </a:prstGeom>
          <a:noFill/>
        </p:spPr>
        <p:txBody>
          <a:bodyPr wrap="none" lIns="91431" tIns="45716" rIns="91431" bIns="45716" rtlCol="0">
            <a:spAutoFit/>
          </a:bodyPr>
          <a:lstStyle/>
          <a:p>
            <a:r>
              <a:rPr lang="en-US" sz="1350" b="1" dirty="0">
                <a:solidFill>
                  <a:schemeClr val="accent5">
                    <a:lumMod val="50000"/>
                  </a:schemeClr>
                </a:solidFill>
                <a:latin typeface="Arial" pitchFamily="34" charset="0"/>
                <a:ea typeface="Microsoft JhengHei" panose="020B0604030504040204" pitchFamily="34" charset="-120"/>
                <a:cs typeface="Arial" pitchFamily="34" charset="0"/>
              </a:rPr>
              <a:t>256GB M.2 SATA 6Gb/s SSD*</a:t>
            </a:r>
          </a:p>
        </p:txBody>
      </p:sp>
      <p:sp>
        <p:nvSpPr>
          <p:cNvPr id="35" name="TextBox 34"/>
          <p:cNvSpPr txBox="1"/>
          <p:nvPr/>
        </p:nvSpPr>
        <p:spPr>
          <a:xfrm>
            <a:off x="2286000" y="3664657"/>
            <a:ext cx="1972984" cy="1015655"/>
          </a:xfrm>
          <a:prstGeom prst="rect">
            <a:avLst/>
          </a:prstGeom>
          <a:noFill/>
        </p:spPr>
        <p:txBody>
          <a:bodyPr wrap="square" lIns="91431" tIns="45716" rIns="91431" bIns="45716" rtlCol="0" anchor="t">
            <a:spAutoFit/>
          </a:bodyPr>
          <a:lstStyle/>
          <a:p>
            <a:r>
              <a:rPr lang="en-US" sz="1200" b="1" dirty="0">
                <a:latin typeface="Arial" pitchFamily="34" charset="0"/>
                <a:ea typeface="Microsoft JhengHei" panose="020B0604030504040204" pitchFamily="34" charset="-120"/>
                <a:cs typeface="Arial" pitchFamily="34" charset="0"/>
              </a:rPr>
              <a:t>QM2-2S</a:t>
            </a:r>
          </a:p>
          <a:p>
            <a:r>
              <a:rPr lang="en-US" sz="1200" b="1" dirty="0">
                <a:latin typeface="Arial" pitchFamily="34" charset="0"/>
                <a:ea typeface="Microsoft JhengHei" panose="020B0604030504040204" pitchFamily="34" charset="-120"/>
                <a:cs typeface="Arial" pitchFamily="34" charset="0"/>
              </a:rPr>
              <a:t>QM2-2P</a:t>
            </a:r>
          </a:p>
          <a:p>
            <a:r>
              <a:rPr lang="en-US" sz="1200" b="1" dirty="0">
                <a:latin typeface="Arial" pitchFamily="34" charset="0"/>
                <a:ea typeface="Microsoft JhengHei" panose="020B0604030504040204" pitchFamily="34" charset="-120"/>
                <a:cs typeface="Arial" pitchFamily="34" charset="0"/>
              </a:rPr>
              <a:t>QM2-2S10G1T</a:t>
            </a:r>
          </a:p>
          <a:p>
            <a:r>
              <a:rPr lang="en-US" sz="1200" b="1" dirty="0">
                <a:latin typeface="Arial" pitchFamily="34" charset="0"/>
                <a:ea typeface="Microsoft JhengHei" panose="020B0604030504040204" pitchFamily="34" charset="-120"/>
                <a:cs typeface="Arial" pitchFamily="34" charset="0"/>
              </a:rPr>
              <a:t>QM2-2P10G1T</a:t>
            </a:r>
          </a:p>
          <a:p>
            <a:r>
              <a:rPr lang="en-US" sz="1200" b="1" dirty="0">
                <a:latin typeface="Arial" pitchFamily="34" charset="0"/>
                <a:ea typeface="Microsoft JhengHei" panose="020B0604030504040204" pitchFamily="34" charset="-120"/>
                <a:cs typeface="Arial" pitchFamily="34" charset="0"/>
              </a:rPr>
              <a:t>… </a:t>
            </a:r>
            <a:r>
              <a:rPr lang="zh-CN" altLang="en-US" sz="1200" b="1" dirty="0">
                <a:latin typeface="Arial" pitchFamily="34" charset="0"/>
                <a:ea typeface="Microsoft JhengHei" panose="020B0604030504040204" pitchFamily="34" charset="-120"/>
                <a:cs typeface="Arial" pitchFamily="34" charset="0"/>
              </a:rPr>
              <a:t>等</a:t>
            </a:r>
            <a:endParaRPr lang="en-US" sz="1200" b="1" dirty="0">
              <a:latin typeface="Arial" pitchFamily="34" charset="0"/>
              <a:ea typeface="Microsoft JhengHei" panose="020B0604030504040204" pitchFamily="34" charset="-120"/>
              <a:cs typeface="Arial" pitchFamily="34" charset="0"/>
            </a:endParaRPr>
          </a:p>
        </p:txBody>
      </p:sp>
      <p:pic>
        <p:nvPicPr>
          <p:cNvPr id="50" name="圖片 49" descr="LAN-10G2SF-MLX.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94862" y="2226398"/>
            <a:ext cx="1090434" cy="817932"/>
          </a:xfrm>
          <a:prstGeom prst="rect">
            <a:avLst/>
          </a:prstGeom>
        </p:spPr>
      </p:pic>
      <p:sp>
        <p:nvSpPr>
          <p:cNvPr id="51" name="TextBox 29"/>
          <p:cNvSpPr txBox="1"/>
          <p:nvPr/>
        </p:nvSpPr>
        <p:spPr>
          <a:xfrm>
            <a:off x="643423" y="2929031"/>
            <a:ext cx="1415754" cy="261602"/>
          </a:xfrm>
          <a:prstGeom prst="rect">
            <a:avLst/>
          </a:prstGeom>
          <a:noFill/>
        </p:spPr>
        <p:txBody>
          <a:bodyPr wrap="none" lIns="91431" tIns="45716" rIns="91431" bIns="45716" rtlCol="0">
            <a:spAutoFit/>
          </a:bodyPr>
          <a:lstStyle/>
          <a:p>
            <a:r>
              <a:rPr lang="en-US" sz="1100" b="1" dirty="0">
                <a:latin typeface="Arial" pitchFamily="34" charset="0"/>
                <a:ea typeface="Microsoft JhengHei" panose="020B0604030504040204" pitchFamily="34" charset="-120"/>
                <a:cs typeface="Arial" pitchFamily="34" charset="0"/>
              </a:rPr>
              <a:t>LAN-10G2SF-MLX</a:t>
            </a:r>
          </a:p>
        </p:txBody>
      </p:sp>
      <p:sp>
        <p:nvSpPr>
          <p:cNvPr id="41" name="TextBox 40"/>
          <p:cNvSpPr txBox="1"/>
          <p:nvPr/>
        </p:nvSpPr>
        <p:spPr>
          <a:xfrm>
            <a:off x="3849601" y="792323"/>
            <a:ext cx="2624351" cy="300074"/>
          </a:xfrm>
          <a:prstGeom prst="rect">
            <a:avLst/>
          </a:prstGeom>
          <a:noFill/>
        </p:spPr>
        <p:txBody>
          <a:bodyPr wrap="square" lIns="91431" tIns="45716" rIns="91431" bIns="45716" rtlCol="0" anchor="t">
            <a:spAutoFit/>
          </a:bodyPr>
          <a:lstStyle/>
          <a:p>
            <a:r>
              <a:rPr lang="en-US" altLang="zh-TW" sz="1350" b="1" dirty="0">
                <a:solidFill>
                  <a:schemeClr val="accent5">
                    <a:lumMod val="50000"/>
                  </a:schemeClr>
                </a:solidFill>
                <a:latin typeface="Arial" pitchFamily="34" charset="0"/>
                <a:ea typeface="Microsoft JhengHei" panose="020B0604030504040204" pitchFamily="34" charset="-120"/>
                <a:cs typeface="Arial" pitchFamily="34" charset="0"/>
              </a:rPr>
              <a:t>USB 3.1 Gen 2 10Gbps </a:t>
            </a:r>
            <a:r>
              <a:rPr lang="en-US" altLang="zh-TW" sz="1350" b="1" dirty="0" err="1">
                <a:solidFill>
                  <a:schemeClr val="accent5">
                    <a:lumMod val="50000"/>
                  </a:schemeClr>
                </a:solidFill>
                <a:latin typeface="Arial" pitchFamily="34" charset="0"/>
                <a:ea typeface="Microsoft JhengHei" panose="020B0604030504040204" pitchFamily="34" charset="-120"/>
                <a:cs typeface="Arial" pitchFamily="34" charset="0"/>
              </a:rPr>
              <a:t>擴充卡</a:t>
            </a:r>
            <a:endParaRPr lang="en-US" sz="1350" b="1" dirty="0">
              <a:solidFill>
                <a:schemeClr val="accent5">
                  <a:lumMod val="50000"/>
                </a:schemeClr>
              </a:solidFill>
              <a:latin typeface="Arial" pitchFamily="34" charset="0"/>
              <a:ea typeface="Microsoft JhengHei" panose="020B0604030504040204" pitchFamily="34" charset="-120"/>
              <a:cs typeface="Arial" pitchFamily="34" charset="0"/>
            </a:endParaRPr>
          </a:p>
        </p:txBody>
      </p:sp>
      <p:sp>
        <p:nvSpPr>
          <p:cNvPr id="42" name="Rectangle 41"/>
          <p:cNvSpPr/>
          <p:nvPr/>
        </p:nvSpPr>
        <p:spPr>
          <a:xfrm>
            <a:off x="4572720" y="1659282"/>
            <a:ext cx="1239424" cy="261602"/>
          </a:xfrm>
          <a:prstGeom prst="rect">
            <a:avLst/>
          </a:prstGeom>
        </p:spPr>
        <p:txBody>
          <a:bodyPr wrap="none" lIns="91431" tIns="45716" rIns="91431" bIns="45716">
            <a:spAutoFit/>
          </a:bodyPr>
          <a:lstStyle/>
          <a:p>
            <a:r>
              <a:rPr lang="da-DK" sz="1100" b="1" dirty="0">
                <a:latin typeface="Arial" pitchFamily="34" charset="0"/>
                <a:ea typeface="Microsoft JhengHei" panose="020B0604030504040204" pitchFamily="34" charset="-120"/>
                <a:cs typeface="Arial" pitchFamily="34" charset="0"/>
              </a:rPr>
              <a:t>USB-U31A2P01</a:t>
            </a:r>
          </a:p>
        </p:txBody>
      </p:sp>
      <p:pic>
        <p:nvPicPr>
          <p:cNvPr id="43" name="Picture 42"/>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650246" y="961032"/>
            <a:ext cx="927491" cy="798806"/>
          </a:xfrm>
          <a:prstGeom prst="rect">
            <a:avLst/>
          </a:prstGeom>
        </p:spPr>
      </p:pic>
      <p:sp>
        <p:nvSpPr>
          <p:cNvPr id="46" name="TextBox 45">
            <a:extLst>
              <a:ext uri="{FF2B5EF4-FFF2-40B4-BE49-F238E27FC236}">
                <a16:creationId xmlns="" xmlns:a16="http://schemas.microsoft.com/office/drawing/2014/main" id="{924EB762-5522-B147-94BF-5B52D69CDCF5}"/>
              </a:ext>
            </a:extLst>
          </p:cNvPr>
          <p:cNvSpPr txBox="1"/>
          <p:nvPr/>
        </p:nvSpPr>
        <p:spPr>
          <a:xfrm>
            <a:off x="5708063" y="2019191"/>
            <a:ext cx="1050269" cy="300074"/>
          </a:xfrm>
          <a:prstGeom prst="rect">
            <a:avLst/>
          </a:prstGeom>
          <a:noFill/>
        </p:spPr>
        <p:txBody>
          <a:bodyPr wrap="none" lIns="91431" tIns="45716" rIns="91431" bIns="45716" rtlCol="0" anchor="t">
            <a:spAutoFit/>
          </a:bodyPr>
          <a:lstStyle/>
          <a:p>
            <a:r>
              <a:rPr lang="ja-JP" altLang="en-US" sz="1350" b="1" dirty="0">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rPr>
              <a:t>無線網路卡</a:t>
            </a:r>
            <a:endParaRPr lang="en-US" sz="1350" b="1" dirty="0">
              <a:solidFill>
                <a:schemeClr val="accent5">
                  <a:lumMod val="50000"/>
                </a:schemeClr>
              </a:solidFill>
              <a:latin typeface="Microsoft JhengHei" panose="020B0604030504040204" pitchFamily="34" charset="-120"/>
              <a:ea typeface="Microsoft JhengHei" panose="020B0604030504040204" pitchFamily="34" charset="-120"/>
              <a:cs typeface="Arial" pitchFamily="34" charset="0"/>
            </a:endParaRPr>
          </a:p>
        </p:txBody>
      </p:sp>
      <p:sp>
        <p:nvSpPr>
          <p:cNvPr id="56" name="TextBox 55">
            <a:extLst>
              <a:ext uri="{FF2B5EF4-FFF2-40B4-BE49-F238E27FC236}">
                <a16:creationId xmlns="" xmlns:a16="http://schemas.microsoft.com/office/drawing/2014/main" id="{02AAB11F-436B-A147-9685-AB9DCC4B47B4}"/>
              </a:ext>
            </a:extLst>
          </p:cNvPr>
          <p:cNvSpPr txBox="1"/>
          <p:nvPr/>
        </p:nvSpPr>
        <p:spPr>
          <a:xfrm>
            <a:off x="5762466" y="2923213"/>
            <a:ext cx="1136850" cy="261610"/>
          </a:xfrm>
          <a:prstGeom prst="rect">
            <a:avLst/>
          </a:prstGeom>
          <a:noFill/>
        </p:spPr>
        <p:txBody>
          <a:bodyPr wrap="none" rtlCol="0">
            <a:spAutoFit/>
          </a:bodyPr>
          <a:lstStyle/>
          <a:p>
            <a:r>
              <a:rPr lang="en-US" sz="1100" b="1" dirty="0">
                <a:latin typeface="Arial" pitchFamily="34" charset="0"/>
                <a:ea typeface="Microsoft JhengHei" panose="020B0604030504040204" pitchFamily="34" charset="-120"/>
                <a:cs typeface="Arial" pitchFamily="34" charset="0"/>
              </a:rPr>
              <a:t>QWA-AC2600</a:t>
            </a:r>
          </a:p>
        </p:txBody>
      </p:sp>
      <p:pic>
        <p:nvPicPr>
          <p:cNvPr id="1027" name="Picture 3" descr="C:\Users\user\Desktop\0306_x53Be PPT\QXG-10G1T_Top.pn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2555776" y="2328790"/>
            <a:ext cx="1008112" cy="630070"/>
          </a:xfrm>
          <a:prstGeom prst="rect">
            <a:avLst/>
          </a:prstGeom>
          <a:noFill/>
        </p:spPr>
      </p:pic>
      <p:pic>
        <p:nvPicPr>
          <p:cNvPr id="1028" name="Picture 4" descr="C:\Users\user\Desktop\照片\On-line-shop\LAN-卡\LAN-1G2T-D正面.png"/>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4283968" y="2093716"/>
            <a:ext cx="1008112" cy="1008112"/>
          </a:xfrm>
          <a:prstGeom prst="rect">
            <a:avLst/>
          </a:prstGeom>
          <a:noFill/>
        </p:spPr>
      </p:pic>
      <p:sp>
        <p:nvSpPr>
          <p:cNvPr id="3" name="TextBox 2">
            <a:extLst>
              <a:ext uri="{FF2B5EF4-FFF2-40B4-BE49-F238E27FC236}">
                <a16:creationId xmlns="" xmlns:a16="http://schemas.microsoft.com/office/drawing/2014/main" id="{C00C7509-D858-4205-839C-DE22591FB061}"/>
              </a:ext>
            </a:extLst>
          </p:cNvPr>
          <p:cNvSpPr txBox="1"/>
          <p:nvPr/>
        </p:nvSpPr>
        <p:spPr>
          <a:xfrm>
            <a:off x="5877678" y="3975971"/>
            <a:ext cx="3071470"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latin typeface="Arial" pitchFamily="34" charset="0"/>
                <a:ea typeface="Microsoft JhengHei" panose="020B0604030504040204" pitchFamily="34" charset="-120"/>
                <a:cs typeface="Arial" pitchFamily="34" charset="0"/>
              </a:rPr>
              <a:t>*</a:t>
            </a:r>
            <a:r>
              <a:rPr lang="zh-TW" altLang="en-US" sz="900" b="1" dirty="0">
                <a:latin typeface="Arial" pitchFamily="34" charset="0"/>
                <a:ea typeface="Microsoft JhengHei" panose="020B0604030504040204" pitchFamily="34" charset="-120"/>
                <a:cs typeface="Arial" pitchFamily="34" charset="0"/>
              </a:rPr>
              <a:t> 欲安裝</a:t>
            </a:r>
            <a:r>
              <a:rPr lang="en-US" sz="900" b="1" dirty="0">
                <a:latin typeface="Arial" pitchFamily="34" charset="0"/>
                <a:ea typeface="Microsoft JhengHei" panose="020B0604030504040204" pitchFamily="34" charset="-120"/>
                <a:cs typeface="Arial" pitchFamily="34" charset="0"/>
              </a:rPr>
              <a:t> M.2 SSD </a:t>
            </a:r>
            <a:r>
              <a:rPr lang="zh-CN" altLang="en-US" sz="900" b="1" dirty="0">
                <a:latin typeface="Arial" pitchFamily="34" charset="0"/>
                <a:ea typeface="Microsoft JhengHei" panose="020B0604030504040204" pitchFamily="34" charset="-120"/>
                <a:cs typeface="Arial" pitchFamily="34" charset="0"/>
              </a:rPr>
              <a:t>到</a:t>
            </a:r>
            <a:r>
              <a:rPr lang="en-US" sz="900" b="1" dirty="0">
                <a:latin typeface="Arial" pitchFamily="34" charset="0"/>
                <a:ea typeface="Microsoft JhengHei" panose="020B0604030504040204" pitchFamily="34" charset="-120"/>
                <a:cs typeface="Arial" pitchFamily="34" charset="0"/>
              </a:rPr>
              <a:t> TS-251B, </a:t>
            </a:r>
            <a:r>
              <a:rPr lang="ja-JP" altLang="en-US" sz="900" b="1" dirty="0">
                <a:latin typeface="Arial" pitchFamily="34" charset="0"/>
                <a:ea typeface="Microsoft JhengHei" panose="020B0604030504040204" pitchFamily="34" charset="-120"/>
                <a:cs typeface="Arial" pitchFamily="34" charset="0"/>
              </a:rPr>
              <a:t>需安裝</a:t>
            </a:r>
            <a:r>
              <a:rPr lang="en-US" sz="900" b="1" dirty="0">
                <a:latin typeface="Arial" pitchFamily="34" charset="0"/>
                <a:ea typeface="Microsoft JhengHei" panose="020B0604030504040204" pitchFamily="34" charset="-120"/>
                <a:cs typeface="Arial" pitchFamily="34" charset="0"/>
              </a:rPr>
              <a:t> QM2 </a:t>
            </a:r>
            <a:r>
              <a:rPr lang="ja-JP" altLang="en-US" sz="900" b="1" dirty="0">
                <a:latin typeface="Arial" pitchFamily="34" charset="0"/>
                <a:ea typeface="Microsoft JhengHei" panose="020B0604030504040204" pitchFamily="34" charset="-120"/>
                <a:cs typeface="Arial" pitchFamily="34" charset="0"/>
              </a:rPr>
              <a:t>擴充卡</a:t>
            </a:r>
            <a:endParaRPr lang="en-US" sz="900" b="1" dirty="0">
              <a:latin typeface="Arial" pitchFamily="34" charset="0"/>
              <a:ea typeface="Microsoft JhengHei" panose="020B0604030504040204" pitchFamily="34" charset="-120"/>
              <a:cs typeface="Arial" pitchFamily="34" charset="0"/>
            </a:endParaRPr>
          </a:p>
        </p:txBody>
      </p:sp>
      <p:pic>
        <p:nvPicPr>
          <p:cNvPr id="37" name="Picture 6">
            <a:extLst>
              <a:ext uri="{FF2B5EF4-FFF2-40B4-BE49-F238E27FC236}">
                <a16:creationId xmlns="" xmlns:a16="http://schemas.microsoft.com/office/drawing/2014/main" id="{451449A3-29D3-4AC0-8E50-E37866080BDF}"/>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86045" y="3662881"/>
            <a:ext cx="1553298" cy="970810"/>
          </a:xfrm>
          <a:prstGeom prst="rect">
            <a:avLst/>
          </a:prstGeom>
        </p:spPr>
      </p:pic>
      <p:pic>
        <p:nvPicPr>
          <p:cNvPr id="38" name="Picture 3">
            <a:extLst>
              <a:ext uri="{FF2B5EF4-FFF2-40B4-BE49-F238E27FC236}">
                <a16:creationId xmlns="" xmlns:a16="http://schemas.microsoft.com/office/drawing/2014/main" id="{E8E630AD-F3D1-4377-A0DB-EBB1ED7C3183}"/>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6695636" y="2097823"/>
            <a:ext cx="1906694" cy="1191680"/>
          </a:xfrm>
          <a:prstGeom prst="rect">
            <a:avLst/>
          </a:prstGeom>
          <a:noFill/>
        </p:spPr>
      </p:pic>
      <p:sp>
        <p:nvSpPr>
          <p:cNvPr id="4" name="矩形 3">
            <a:extLst>
              <a:ext uri="{FF2B5EF4-FFF2-40B4-BE49-F238E27FC236}">
                <a16:creationId xmlns="" xmlns:a16="http://schemas.microsoft.com/office/drawing/2014/main" id="{2023CF0D-014C-43DF-B28A-38856BF3A920}"/>
              </a:ext>
            </a:extLst>
          </p:cNvPr>
          <p:cNvSpPr/>
          <p:nvPr/>
        </p:nvSpPr>
        <p:spPr>
          <a:xfrm>
            <a:off x="5863288" y="3756727"/>
            <a:ext cx="1888659" cy="276999"/>
          </a:xfrm>
          <a:prstGeom prst="rect">
            <a:avLst/>
          </a:prstGeom>
        </p:spPr>
        <p:txBody>
          <a:bodyPr wrap="none" anchor="t">
            <a:spAutoFit/>
          </a:bodyPr>
          <a:lstStyle/>
          <a:p>
            <a:pPr algn="ctr"/>
            <a:r>
              <a:rPr lang="en-US" altLang="zh-TW" sz="1200" b="1">
                <a:latin typeface="Arial" pitchFamily="34" charset="0"/>
                <a:ea typeface="Microsoft JhengHei" panose="020B0604030504040204" pitchFamily="34" charset="-120"/>
                <a:cs typeface="Arial" pitchFamily="34" charset="0"/>
              </a:rPr>
              <a:t>SSD-M2080-256GB-B01</a:t>
            </a:r>
          </a:p>
        </p:txBody>
      </p:sp>
      <p:pic>
        <p:nvPicPr>
          <p:cNvPr id="6" name="圖片 5">
            <a:extLst>
              <a:ext uri="{FF2B5EF4-FFF2-40B4-BE49-F238E27FC236}">
                <a16:creationId xmlns="" xmlns:a16="http://schemas.microsoft.com/office/drawing/2014/main" id="{C4DB47E6-6CE6-4E4A-8E52-815A936D5C3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09938" y="1216241"/>
            <a:ext cx="1069065" cy="546773"/>
          </a:xfrm>
          <a:prstGeom prst="rect">
            <a:avLst/>
          </a:prstGeom>
        </p:spPr>
      </p:pic>
      <p:pic>
        <p:nvPicPr>
          <p:cNvPr id="39" name="Picture 5">
            <a:extLst>
              <a:ext uri="{FF2B5EF4-FFF2-40B4-BE49-F238E27FC236}">
                <a16:creationId xmlns="" xmlns:a16="http://schemas.microsoft.com/office/drawing/2014/main" id="{6E610433-28A8-D04B-9399-54A6154FBE75}"/>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009925" y="361950"/>
            <a:ext cx="1481539" cy="1803976"/>
          </a:xfrm>
          <a:prstGeom prst="rect">
            <a:avLst/>
          </a:prstGeom>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55348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圓角矩形 65"/>
          <p:cNvSpPr/>
          <p:nvPr/>
        </p:nvSpPr>
        <p:spPr>
          <a:xfrm>
            <a:off x="5841368" y="2607199"/>
            <a:ext cx="1585071" cy="108012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71" name="平行四邊形 70"/>
          <p:cNvSpPr/>
          <p:nvPr/>
        </p:nvSpPr>
        <p:spPr>
          <a:xfrm>
            <a:off x="5841368" y="2391175"/>
            <a:ext cx="1603486"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3" name="TextBox 12"/>
          <p:cNvSpPr txBox="1"/>
          <p:nvPr/>
        </p:nvSpPr>
        <p:spPr>
          <a:xfrm>
            <a:off x="5822238" y="2384136"/>
            <a:ext cx="1622615" cy="300082"/>
          </a:xfrm>
          <a:prstGeom prst="rect">
            <a:avLst/>
          </a:prstGeom>
          <a:noFill/>
        </p:spPr>
        <p:txBody>
          <a:bodyPr wrap="square" rtlCol="0">
            <a:spAutoFit/>
          </a:bodyPr>
          <a:lstStyle/>
          <a:p>
            <a:pPr algn="ctr"/>
            <a:r>
              <a:rPr lang="en-US" altLang="zh-TW" sz="1350" b="1" dirty="0">
                <a:solidFill>
                  <a:schemeClr val="bg1"/>
                </a:solidFill>
                <a:latin typeface="Arial" pitchFamily="34" charset="0"/>
                <a:ea typeface="Microsoft JhengHei" panose="020B0604030504040204" pitchFamily="34" charset="-120"/>
                <a:cs typeface="Arial" pitchFamily="34" charset="0"/>
              </a:rPr>
              <a:t>1 x 10GBASE-T</a:t>
            </a:r>
          </a:p>
        </p:txBody>
      </p:sp>
      <p:sp>
        <p:nvSpPr>
          <p:cNvPr id="61" name="圓角矩形 60"/>
          <p:cNvSpPr/>
          <p:nvPr/>
        </p:nvSpPr>
        <p:spPr>
          <a:xfrm>
            <a:off x="6879700" y="1127982"/>
            <a:ext cx="1585071" cy="108012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2" name="平行四邊形 61"/>
          <p:cNvSpPr/>
          <p:nvPr/>
        </p:nvSpPr>
        <p:spPr>
          <a:xfrm>
            <a:off x="6879699" y="911958"/>
            <a:ext cx="1588737"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5" name="圓角矩形 54"/>
          <p:cNvSpPr/>
          <p:nvPr/>
        </p:nvSpPr>
        <p:spPr>
          <a:xfrm>
            <a:off x="4979338" y="1127982"/>
            <a:ext cx="1571206" cy="108012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65" name="圖片 64" descr="LAN-10G2SF-MLX.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5042492" y="1247696"/>
            <a:ext cx="1439813" cy="1080000"/>
          </a:xfrm>
          <a:prstGeom prst="rect">
            <a:avLst/>
          </a:prstGeom>
        </p:spPr>
      </p:pic>
      <p:sp>
        <p:nvSpPr>
          <p:cNvPr id="11" name="Rectangle 2"/>
          <p:cNvSpPr>
            <a:spLocks noChangeArrowheads="1"/>
          </p:cNvSpPr>
          <p:nvPr/>
        </p:nvSpPr>
        <p:spPr bwMode="auto">
          <a:xfrm>
            <a:off x="780753" y="3951337"/>
            <a:ext cx="3981159" cy="584767"/>
          </a:xfrm>
          <a:prstGeom prst="rect">
            <a:avLst/>
          </a:prstGeom>
          <a:noFill/>
          <a:ln w="9525">
            <a:noFill/>
            <a:miter lim="800000"/>
            <a:headEnd/>
            <a:tailEnd/>
          </a:ln>
        </p:spPr>
        <p:txBody>
          <a:bodyPr wrap="square" lIns="91431" tIns="45716" rIns="91431" bIns="45716">
            <a:spAutoFit/>
          </a:bodyPr>
          <a:lstStyle/>
          <a:p>
            <a:r>
              <a:rPr lang="en-US" altLang="zh-TW" sz="800" dirty="0">
                <a:latin typeface="Arial" pitchFamily="34" charset="0"/>
                <a:ea typeface="Microsoft JhengHei" panose="020B0604030504040204" pitchFamily="34" charset="-120"/>
                <a:cs typeface="Arial" pitchFamily="34" charset="0"/>
                <a:sym typeface="Microsoft JhengHei"/>
              </a:rPr>
              <a:t>Tested in QNAP lab. Results vary depending on the environment.</a:t>
            </a:r>
            <a:r>
              <a:rPr lang="zh-TW" altLang="en-US" sz="800" dirty="0">
                <a:latin typeface="Arial" pitchFamily="34" charset="0"/>
                <a:ea typeface="Microsoft JhengHei" panose="020B0604030504040204" pitchFamily="34" charset="-120"/>
                <a:cs typeface="Arial" pitchFamily="34" charset="0"/>
                <a:sym typeface="Microsoft JhengHei"/>
              </a:rPr>
              <a:t/>
            </a:r>
            <a:br>
              <a:rPr lang="zh-TW" altLang="en-US" sz="800" dirty="0">
                <a:latin typeface="Arial" pitchFamily="34" charset="0"/>
                <a:ea typeface="Microsoft JhengHei" panose="020B0604030504040204" pitchFamily="34" charset="-120"/>
                <a:cs typeface="Arial" pitchFamily="34" charset="0"/>
                <a:sym typeface="Microsoft JhengHei"/>
              </a:rPr>
            </a:br>
            <a:r>
              <a:rPr lang="en-US" altLang="zh-TW" sz="800" dirty="0">
                <a:latin typeface="Arial" pitchFamily="34" charset="0"/>
                <a:ea typeface="Microsoft JhengHei" panose="020B0604030504040204" pitchFamily="34" charset="-120"/>
                <a:cs typeface="Arial" pitchFamily="34" charset="0"/>
                <a:sym typeface="Microsoft JhengHei"/>
              </a:rPr>
              <a:t>Test Configurations: NAS: TS-251B, QTS 4.3.4</a:t>
            </a:r>
            <a:br>
              <a:rPr lang="en-US" altLang="zh-TW" sz="800" dirty="0">
                <a:latin typeface="Arial" pitchFamily="34" charset="0"/>
                <a:ea typeface="Microsoft JhengHei" panose="020B0604030504040204" pitchFamily="34" charset="-120"/>
                <a:cs typeface="Arial" pitchFamily="34" charset="0"/>
                <a:sym typeface="Microsoft JhengHei"/>
              </a:rPr>
            </a:br>
            <a:r>
              <a:rPr lang="en-US" altLang="zh-TW" sz="800" dirty="0">
                <a:latin typeface="Arial" pitchFamily="34" charset="0"/>
                <a:ea typeface="Microsoft JhengHei" panose="020B0604030504040204" pitchFamily="34" charset="-120"/>
                <a:cs typeface="Arial" pitchFamily="34" charset="0"/>
                <a:sym typeface="Microsoft JhengHei"/>
              </a:rPr>
              <a:t>RAID Configuration: RAID 0; 2 x Intel S3500 240GB SSDs (SSDSC2BB240G4); QNAP LAN-10G2SF-MLX 2 port 10GbE SFP+</a:t>
            </a:r>
            <a:endParaRPr lang="zh-TW" altLang="en-US" sz="800" dirty="0">
              <a:latin typeface="Arial" pitchFamily="34" charset="0"/>
              <a:ea typeface="Microsoft JhengHei" panose="020B0604030504040204" pitchFamily="34" charset="-120"/>
              <a:cs typeface="Arial" pitchFamily="34" charset="0"/>
              <a:sym typeface="Microsoft JhengHei"/>
            </a:endParaRPr>
          </a:p>
        </p:txBody>
      </p:sp>
      <p:sp>
        <p:nvSpPr>
          <p:cNvPr id="12" name="Rectangle 3"/>
          <p:cNvSpPr>
            <a:spLocks noChangeArrowheads="1"/>
          </p:cNvSpPr>
          <p:nvPr/>
        </p:nvSpPr>
        <p:spPr bwMode="auto">
          <a:xfrm>
            <a:off x="4901363" y="3940128"/>
            <a:ext cx="3363529" cy="461657"/>
          </a:xfrm>
          <a:prstGeom prst="rect">
            <a:avLst/>
          </a:prstGeom>
          <a:noFill/>
          <a:ln w="9525">
            <a:noFill/>
            <a:miter lim="800000"/>
            <a:headEnd/>
            <a:tailEnd/>
          </a:ln>
        </p:spPr>
        <p:txBody>
          <a:bodyPr wrap="square" lIns="91431" tIns="45716" rIns="91431" bIns="45716">
            <a:spAutoFit/>
          </a:bodyPr>
          <a:lstStyle/>
          <a:p>
            <a:r>
              <a:rPr lang="en-US" altLang="en-US" sz="800" dirty="0">
                <a:latin typeface="Arial" pitchFamily="34" charset="0"/>
                <a:ea typeface="Microsoft JhengHei" panose="020B0604030504040204" pitchFamily="34" charset="-120"/>
                <a:cs typeface="Arial" pitchFamily="34" charset="0"/>
                <a:sym typeface="Microsoft JhengHei"/>
              </a:rPr>
              <a:t>Client PC: Intel® Core TM i7-4770 3.40GHz CPU; DDR3L 1600Hz 16GB; WD 1TB WD10EZEX; Intel Gigabit CT( MTU 1500 ) ; Windows® 7 Professional 64bit SP1 &amp; Windows 8.1 Pro 64-bit </a:t>
            </a:r>
          </a:p>
        </p:txBody>
      </p:sp>
      <p:sp>
        <p:nvSpPr>
          <p:cNvPr id="15" name="TextBox 14"/>
          <p:cNvSpPr txBox="1"/>
          <p:nvPr/>
        </p:nvSpPr>
        <p:spPr>
          <a:xfrm>
            <a:off x="6160050" y="2669014"/>
            <a:ext cx="998991" cy="261610"/>
          </a:xfrm>
          <a:prstGeom prst="rect">
            <a:avLst/>
          </a:prstGeom>
          <a:noFill/>
        </p:spPr>
        <p:txBody>
          <a:bodyPr wrap="none" rtlCol="0" anchor="t">
            <a:spAutoFit/>
          </a:bodyPr>
          <a:lstStyle/>
          <a:p>
            <a:r>
              <a:rPr lang="en-US" sz="1100" b="1" dirty="0">
                <a:latin typeface="Arial" pitchFamily="34" charset="0"/>
                <a:ea typeface="Microsoft JhengHei" panose="020B0604030504040204" pitchFamily="34" charset="-120"/>
                <a:cs typeface="Arial" pitchFamily="34" charset="0"/>
              </a:rPr>
              <a:t>QXG-10G1T</a:t>
            </a:r>
          </a:p>
        </p:txBody>
      </p:sp>
      <p:sp>
        <p:nvSpPr>
          <p:cNvPr id="21" name="TextBox 20"/>
          <p:cNvSpPr txBox="1"/>
          <p:nvPr/>
        </p:nvSpPr>
        <p:spPr>
          <a:xfrm>
            <a:off x="5091163" y="1195121"/>
            <a:ext cx="1415772" cy="261610"/>
          </a:xfrm>
          <a:prstGeom prst="rect">
            <a:avLst/>
          </a:prstGeom>
          <a:noFill/>
        </p:spPr>
        <p:txBody>
          <a:bodyPr wrap="none" rtlCol="0">
            <a:spAutoFit/>
          </a:bodyPr>
          <a:lstStyle/>
          <a:p>
            <a:r>
              <a:rPr lang="en-US" sz="1100" b="1" dirty="0">
                <a:latin typeface="Arial" pitchFamily="34" charset="0"/>
                <a:ea typeface="Microsoft JhengHei" panose="020B0604030504040204" pitchFamily="34" charset="-120"/>
                <a:cs typeface="Arial" pitchFamily="34" charset="0"/>
              </a:rPr>
              <a:t>LAN-10G2SF-MLX</a:t>
            </a:r>
          </a:p>
        </p:txBody>
      </p:sp>
      <p:sp>
        <p:nvSpPr>
          <p:cNvPr id="25" name="矩形 24"/>
          <p:cNvSpPr/>
          <p:nvPr/>
        </p:nvSpPr>
        <p:spPr>
          <a:xfrm flipV="1">
            <a:off x="632033" y="3823099"/>
            <a:ext cx="7839269"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grpSp>
        <p:nvGrpSpPr>
          <p:cNvPr id="6" name="群組 39"/>
          <p:cNvGrpSpPr/>
          <p:nvPr/>
        </p:nvGrpSpPr>
        <p:grpSpPr>
          <a:xfrm>
            <a:off x="931903" y="1337047"/>
            <a:ext cx="3357149" cy="300082"/>
            <a:chOff x="928662" y="1643056"/>
            <a:chExt cx="3357586" cy="300082"/>
          </a:xfrm>
        </p:grpSpPr>
        <p:sp>
          <p:nvSpPr>
            <p:cNvPr id="33" name="TextBox 20"/>
            <p:cNvSpPr txBox="1"/>
            <p:nvPr/>
          </p:nvSpPr>
          <p:spPr>
            <a:xfrm>
              <a:off x="928662" y="1643056"/>
              <a:ext cx="488682" cy="300082"/>
            </a:xfrm>
            <a:prstGeom prst="rect">
              <a:avLst/>
            </a:prstGeom>
            <a:noFill/>
            <a:ln>
              <a:noFill/>
            </a:ln>
          </p:spPr>
          <p:txBody>
            <a:bodyPr wrap="square" rtlCol="0">
              <a:spAutoFit/>
            </a:bodyPr>
            <a:lstStyle/>
            <a:p>
              <a:r>
                <a:rPr lang="en-US" altLang="zh-TW" sz="1350" dirty="0">
                  <a:latin typeface="Microsoft JhengHei" panose="020B0604030504040204" pitchFamily="34" charset="-120"/>
                  <a:ea typeface="Microsoft JhengHei" panose="020B0604030504040204" pitchFamily="34" charset="-120"/>
                </a:rPr>
                <a:t>720</a:t>
              </a:r>
              <a:endParaRPr lang="en-US" sz="1350" dirty="0">
                <a:latin typeface="Microsoft JhengHei" panose="020B0604030504040204" pitchFamily="34" charset="-120"/>
                <a:ea typeface="Microsoft JhengHei" panose="020B0604030504040204" pitchFamily="34" charset="-120"/>
              </a:endParaRPr>
            </a:p>
          </p:txBody>
        </p:sp>
        <p:cxnSp>
          <p:nvCxnSpPr>
            <p:cNvPr id="37" name="直線接點 36"/>
            <p:cNvCxnSpPr/>
            <p:nvPr/>
          </p:nvCxnSpPr>
          <p:spPr>
            <a:xfrm>
              <a:off x="1428728" y="1785932"/>
              <a:ext cx="285752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群組 40"/>
          <p:cNvGrpSpPr/>
          <p:nvPr/>
        </p:nvGrpSpPr>
        <p:grpSpPr>
          <a:xfrm>
            <a:off x="931903" y="1819254"/>
            <a:ext cx="3357149" cy="300082"/>
            <a:chOff x="928662" y="1643056"/>
            <a:chExt cx="3357586" cy="300082"/>
          </a:xfrm>
        </p:grpSpPr>
        <p:sp>
          <p:nvSpPr>
            <p:cNvPr id="42" name="TextBox 20"/>
            <p:cNvSpPr txBox="1"/>
            <p:nvPr/>
          </p:nvSpPr>
          <p:spPr>
            <a:xfrm>
              <a:off x="928662" y="1643056"/>
              <a:ext cx="488682" cy="300082"/>
            </a:xfrm>
            <a:prstGeom prst="rect">
              <a:avLst/>
            </a:prstGeom>
            <a:noFill/>
            <a:ln>
              <a:noFill/>
            </a:ln>
          </p:spPr>
          <p:txBody>
            <a:bodyPr wrap="square" rtlCol="0">
              <a:spAutoFit/>
            </a:bodyPr>
            <a:lstStyle/>
            <a:p>
              <a:r>
                <a:rPr lang="en-US" altLang="zh-TW" sz="1350" dirty="0">
                  <a:latin typeface="Microsoft JhengHei" panose="020B0604030504040204" pitchFamily="34" charset="-120"/>
                  <a:ea typeface="Microsoft JhengHei" panose="020B0604030504040204" pitchFamily="34" charset="-120"/>
                </a:rPr>
                <a:t>540</a:t>
              </a:r>
              <a:endParaRPr lang="en-US" sz="1350" dirty="0">
                <a:latin typeface="Microsoft JhengHei" panose="020B0604030504040204" pitchFamily="34" charset="-120"/>
                <a:ea typeface="Microsoft JhengHei" panose="020B0604030504040204" pitchFamily="34" charset="-120"/>
              </a:endParaRPr>
            </a:p>
          </p:txBody>
        </p:sp>
        <p:cxnSp>
          <p:nvCxnSpPr>
            <p:cNvPr id="43" name="直線接點 42"/>
            <p:cNvCxnSpPr/>
            <p:nvPr/>
          </p:nvCxnSpPr>
          <p:spPr>
            <a:xfrm>
              <a:off x="1428728" y="1785932"/>
              <a:ext cx="285752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群組 43"/>
          <p:cNvGrpSpPr/>
          <p:nvPr/>
        </p:nvGrpSpPr>
        <p:grpSpPr>
          <a:xfrm>
            <a:off x="931903" y="2301461"/>
            <a:ext cx="3357149" cy="300082"/>
            <a:chOff x="928662" y="1643056"/>
            <a:chExt cx="3357586" cy="300082"/>
          </a:xfrm>
        </p:grpSpPr>
        <p:sp>
          <p:nvSpPr>
            <p:cNvPr id="45" name="TextBox 20"/>
            <p:cNvSpPr txBox="1"/>
            <p:nvPr/>
          </p:nvSpPr>
          <p:spPr>
            <a:xfrm>
              <a:off x="928662" y="1643056"/>
              <a:ext cx="488682" cy="300082"/>
            </a:xfrm>
            <a:prstGeom prst="rect">
              <a:avLst/>
            </a:prstGeom>
            <a:noFill/>
            <a:ln>
              <a:noFill/>
            </a:ln>
          </p:spPr>
          <p:txBody>
            <a:bodyPr wrap="square" rtlCol="0">
              <a:spAutoFit/>
            </a:bodyPr>
            <a:lstStyle/>
            <a:p>
              <a:r>
                <a:rPr lang="en-US" altLang="zh-TW" sz="1350" dirty="0">
                  <a:latin typeface="Microsoft JhengHei" panose="020B0604030504040204" pitchFamily="34" charset="-120"/>
                  <a:ea typeface="Microsoft JhengHei" panose="020B0604030504040204" pitchFamily="34" charset="-120"/>
                </a:rPr>
                <a:t>360</a:t>
              </a:r>
              <a:endParaRPr lang="en-US" sz="1350" dirty="0">
                <a:latin typeface="Microsoft JhengHei" panose="020B0604030504040204" pitchFamily="34" charset="-120"/>
                <a:ea typeface="Microsoft JhengHei" panose="020B0604030504040204" pitchFamily="34" charset="-120"/>
              </a:endParaRPr>
            </a:p>
          </p:txBody>
        </p:sp>
        <p:cxnSp>
          <p:nvCxnSpPr>
            <p:cNvPr id="46" name="直線接點 45"/>
            <p:cNvCxnSpPr/>
            <p:nvPr/>
          </p:nvCxnSpPr>
          <p:spPr>
            <a:xfrm>
              <a:off x="1428728" y="1785932"/>
              <a:ext cx="285752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群組 46"/>
          <p:cNvGrpSpPr/>
          <p:nvPr/>
        </p:nvGrpSpPr>
        <p:grpSpPr>
          <a:xfrm>
            <a:off x="931903" y="2783668"/>
            <a:ext cx="3357149" cy="300082"/>
            <a:chOff x="928662" y="1643056"/>
            <a:chExt cx="3357586" cy="300082"/>
          </a:xfrm>
        </p:grpSpPr>
        <p:sp>
          <p:nvSpPr>
            <p:cNvPr id="48" name="TextBox 20"/>
            <p:cNvSpPr txBox="1"/>
            <p:nvPr/>
          </p:nvSpPr>
          <p:spPr>
            <a:xfrm>
              <a:off x="928662" y="1643056"/>
              <a:ext cx="488682" cy="300082"/>
            </a:xfrm>
            <a:prstGeom prst="rect">
              <a:avLst/>
            </a:prstGeom>
            <a:noFill/>
            <a:ln>
              <a:noFill/>
            </a:ln>
          </p:spPr>
          <p:txBody>
            <a:bodyPr wrap="square" rtlCol="0">
              <a:spAutoFit/>
            </a:bodyPr>
            <a:lstStyle/>
            <a:p>
              <a:r>
                <a:rPr lang="en-US" altLang="zh-TW" sz="1350" dirty="0">
                  <a:latin typeface="Microsoft JhengHei" panose="020B0604030504040204" pitchFamily="34" charset="-120"/>
                  <a:ea typeface="Microsoft JhengHei" panose="020B0604030504040204" pitchFamily="34" charset="-120"/>
                </a:rPr>
                <a:t>180</a:t>
              </a:r>
              <a:endParaRPr lang="en-US" sz="1350" dirty="0">
                <a:latin typeface="Microsoft JhengHei" panose="020B0604030504040204" pitchFamily="34" charset="-120"/>
                <a:ea typeface="Microsoft JhengHei" panose="020B0604030504040204" pitchFamily="34" charset="-120"/>
              </a:endParaRPr>
            </a:p>
          </p:txBody>
        </p:sp>
        <p:cxnSp>
          <p:nvCxnSpPr>
            <p:cNvPr id="49" name="直線接點 48"/>
            <p:cNvCxnSpPr/>
            <p:nvPr/>
          </p:nvCxnSpPr>
          <p:spPr>
            <a:xfrm>
              <a:off x="1428728" y="1785932"/>
              <a:ext cx="285752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群組 49"/>
          <p:cNvGrpSpPr/>
          <p:nvPr/>
        </p:nvGrpSpPr>
        <p:grpSpPr>
          <a:xfrm>
            <a:off x="931903" y="3265873"/>
            <a:ext cx="3357149" cy="300082"/>
            <a:chOff x="928662" y="1643056"/>
            <a:chExt cx="3357586" cy="300082"/>
          </a:xfrm>
        </p:grpSpPr>
        <p:sp>
          <p:nvSpPr>
            <p:cNvPr id="51" name="TextBox 20"/>
            <p:cNvSpPr txBox="1"/>
            <p:nvPr/>
          </p:nvSpPr>
          <p:spPr>
            <a:xfrm>
              <a:off x="928662" y="1643056"/>
              <a:ext cx="488682" cy="300082"/>
            </a:xfrm>
            <a:prstGeom prst="rect">
              <a:avLst/>
            </a:prstGeom>
            <a:noFill/>
            <a:ln>
              <a:noFill/>
            </a:ln>
          </p:spPr>
          <p:txBody>
            <a:bodyPr wrap="square" rtlCol="0">
              <a:spAutoFit/>
            </a:bodyPr>
            <a:lstStyle/>
            <a:p>
              <a:pPr algn="ctr"/>
              <a:r>
                <a:rPr lang="en-US" altLang="zh-TW" sz="1350" dirty="0">
                  <a:latin typeface="Microsoft JhengHei" panose="020B0604030504040204" pitchFamily="34" charset="-120"/>
                  <a:ea typeface="Microsoft JhengHei" panose="020B0604030504040204" pitchFamily="34" charset="-120"/>
                </a:rPr>
                <a:t>0</a:t>
              </a:r>
              <a:endParaRPr lang="en-US" sz="1350" dirty="0">
                <a:latin typeface="Microsoft JhengHei" panose="020B0604030504040204" pitchFamily="34" charset="-120"/>
                <a:ea typeface="Microsoft JhengHei" panose="020B0604030504040204" pitchFamily="34" charset="-120"/>
              </a:endParaRPr>
            </a:p>
          </p:txBody>
        </p:sp>
        <p:cxnSp>
          <p:nvCxnSpPr>
            <p:cNvPr id="52" name="直線接點 51"/>
            <p:cNvCxnSpPr/>
            <p:nvPr/>
          </p:nvCxnSpPr>
          <p:spPr>
            <a:xfrm>
              <a:off x="1428728" y="1785932"/>
              <a:ext cx="285752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3" name="矩形 52"/>
          <p:cNvSpPr/>
          <p:nvPr/>
        </p:nvSpPr>
        <p:spPr>
          <a:xfrm>
            <a:off x="1860476" y="1647372"/>
            <a:ext cx="571430" cy="176137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54" name="矩形 53"/>
          <p:cNvSpPr/>
          <p:nvPr/>
        </p:nvSpPr>
        <p:spPr>
          <a:xfrm>
            <a:off x="3003335" y="2181885"/>
            <a:ext cx="571430" cy="1226860"/>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58" name="TextBox 16"/>
          <p:cNvSpPr txBox="1"/>
          <p:nvPr/>
        </p:nvSpPr>
        <p:spPr>
          <a:xfrm>
            <a:off x="6960358" y="899908"/>
            <a:ext cx="1494430" cy="300082"/>
          </a:xfrm>
          <a:prstGeom prst="rect">
            <a:avLst/>
          </a:prstGeom>
          <a:noFill/>
        </p:spPr>
        <p:txBody>
          <a:bodyPr wrap="square" rtlCol="0">
            <a:spAutoFit/>
          </a:bodyPr>
          <a:lstStyle/>
          <a:p>
            <a:r>
              <a:rPr lang="en-US" altLang="zh-TW" sz="1350" b="1" dirty="0">
                <a:solidFill>
                  <a:schemeClr val="bg1"/>
                </a:solidFill>
                <a:latin typeface="Arial" pitchFamily="34" charset="0"/>
                <a:ea typeface="Microsoft JhengHei" panose="020B0604030504040204" pitchFamily="34" charset="-120"/>
                <a:cs typeface="Arial" pitchFamily="34" charset="0"/>
              </a:rPr>
              <a:t>1 x 10GBASE-T</a:t>
            </a:r>
            <a:endParaRPr lang="en-US" sz="1350" b="1" dirty="0">
              <a:solidFill>
                <a:schemeClr val="bg1"/>
              </a:solidFill>
              <a:latin typeface="Arial" pitchFamily="34" charset="0"/>
              <a:ea typeface="Microsoft JhengHei" panose="020B0604030504040204" pitchFamily="34" charset="-120"/>
              <a:cs typeface="Arial" pitchFamily="34" charset="0"/>
            </a:endParaRPr>
          </a:p>
        </p:txBody>
      </p:sp>
      <p:sp>
        <p:nvSpPr>
          <p:cNvPr id="59" name="TextBox 18"/>
          <p:cNvSpPr txBox="1"/>
          <p:nvPr/>
        </p:nvSpPr>
        <p:spPr>
          <a:xfrm>
            <a:off x="7084821" y="1187082"/>
            <a:ext cx="1140056" cy="430887"/>
          </a:xfrm>
          <a:prstGeom prst="rect">
            <a:avLst/>
          </a:prstGeom>
          <a:noFill/>
        </p:spPr>
        <p:txBody>
          <a:bodyPr wrap="none" rtlCol="0">
            <a:spAutoFit/>
          </a:bodyPr>
          <a:lstStyle/>
          <a:p>
            <a:r>
              <a:rPr lang="en-US" sz="1100" b="1" dirty="0">
                <a:latin typeface="Arial" pitchFamily="34" charset="0"/>
                <a:ea typeface="Microsoft JhengHei" panose="020B0604030504040204" pitchFamily="34" charset="-120"/>
                <a:cs typeface="Arial" pitchFamily="34" charset="0"/>
              </a:rPr>
              <a:t>QM2-2S10G1T</a:t>
            </a:r>
          </a:p>
          <a:p>
            <a:r>
              <a:rPr lang="en-US" sz="1100" b="1" dirty="0">
                <a:latin typeface="Arial" pitchFamily="34" charset="0"/>
                <a:ea typeface="Microsoft JhengHei" panose="020B0604030504040204" pitchFamily="34" charset="-120"/>
                <a:cs typeface="Arial" pitchFamily="34" charset="0"/>
              </a:rPr>
              <a:t>QM2-2P10G1T</a:t>
            </a:r>
          </a:p>
        </p:txBody>
      </p:sp>
      <p:sp>
        <p:nvSpPr>
          <p:cNvPr id="67" name="TextBox 6"/>
          <p:cNvSpPr txBox="1"/>
          <p:nvPr/>
        </p:nvSpPr>
        <p:spPr>
          <a:xfrm>
            <a:off x="1568405" y="3443279"/>
            <a:ext cx="1142859" cy="276991"/>
          </a:xfrm>
          <a:prstGeom prst="rect">
            <a:avLst/>
          </a:prstGeom>
          <a:noFill/>
        </p:spPr>
        <p:txBody>
          <a:bodyPr wrap="square" lIns="91431" tIns="45716" rIns="91431" bIns="45716" anchor="t">
            <a:spAutoFit/>
          </a:bodyPr>
          <a:lstStyle/>
          <a:p>
            <a:pPr algn="ctr" eaLnBrk="1" hangingPunct="1">
              <a:defRPr/>
            </a:pPr>
            <a:r>
              <a:rPr lang="zh-CN" altLang="en-US" sz="1200" b="1">
                <a:latin typeface="Microsoft JhengHei" panose="020B0604030504040204" pitchFamily="34" charset="-120"/>
                <a:ea typeface="Microsoft JhengHei" panose="020B0604030504040204" pitchFamily="34" charset="-120"/>
                <a:cs typeface="Arial"/>
              </a:rPr>
              <a:t>讀取</a:t>
            </a:r>
            <a:endParaRPr lang="en-US" sz="1200" b="1">
              <a:latin typeface="Microsoft JhengHei" panose="020B0604030504040204" pitchFamily="34" charset="-120"/>
              <a:ea typeface="Microsoft JhengHei" panose="020B0604030504040204" pitchFamily="34" charset="-120"/>
              <a:cs typeface="Arial"/>
            </a:endParaRPr>
          </a:p>
        </p:txBody>
      </p:sp>
      <p:sp>
        <p:nvSpPr>
          <p:cNvPr id="68" name="TextBox 6"/>
          <p:cNvSpPr txBox="1"/>
          <p:nvPr/>
        </p:nvSpPr>
        <p:spPr>
          <a:xfrm>
            <a:off x="2722878" y="3443279"/>
            <a:ext cx="1142859" cy="276991"/>
          </a:xfrm>
          <a:prstGeom prst="rect">
            <a:avLst/>
          </a:prstGeom>
          <a:noFill/>
        </p:spPr>
        <p:txBody>
          <a:bodyPr wrap="square" lIns="91431" tIns="45716" rIns="91431" bIns="45716" anchor="t">
            <a:spAutoFit/>
          </a:bodyPr>
          <a:lstStyle/>
          <a:p>
            <a:pPr algn="ctr" eaLnBrk="1" hangingPunct="1">
              <a:defRPr/>
            </a:pPr>
            <a:r>
              <a:rPr lang="en-US" altLang="zh-TW" sz="1200" b="1" dirty="0" err="1">
                <a:latin typeface="Microsoft JhengHei" panose="020B0604030504040204" pitchFamily="34" charset="-120"/>
                <a:ea typeface="Microsoft JhengHei" panose="020B0604030504040204" pitchFamily="34" charset="-120"/>
                <a:cs typeface="Arial"/>
              </a:rPr>
              <a:t>寫入</a:t>
            </a:r>
            <a:endParaRPr lang="en-US" altLang="zh-TW" sz="1200" b="1" dirty="0">
              <a:latin typeface="Microsoft JhengHei" panose="020B0604030504040204" pitchFamily="34" charset="-120"/>
              <a:ea typeface="Microsoft JhengHei" panose="020B0604030504040204" pitchFamily="34" charset="-120"/>
              <a:cs typeface="Arial" pitchFamily="34" charset="0"/>
            </a:endParaRPr>
          </a:p>
        </p:txBody>
      </p:sp>
      <p:sp>
        <p:nvSpPr>
          <p:cNvPr id="69" name="TextBox 6"/>
          <p:cNvSpPr txBox="1"/>
          <p:nvPr/>
        </p:nvSpPr>
        <p:spPr>
          <a:xfrm>
            <a:off x="1574762" y="1650102"/>
            <a:ext cx="1142859" cy="400101"/>
          </a:xfrm>
          <a:prstGeom prst="rect">
            <a:avLst/>
          </a:prstGeom>
          <a:noFill/>
        </p:spPr>
        <p:txBody>
          <a:bodyPr wrap="square" lIns="91431" tIns="45716" rIns="91431" bIns="45716">
            <a:spAutoFit/>
          </a:bodyPr>
          <a:lstStyle/>
          <a:p>
            <a:pPr algn="ctr" eaLnBrk="1" hangingPunct="1">
              <a:defRPr/>
            </a:pPr>
            <a:r>
              <a:rPr lang="en-US" altLang="zh-TW"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672</a:t>
            </a:r>
            <a:endParaRPr lang="en-US"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endParaRPr>
          </a:p>
        </p:txBody>
      </p:sp>
      <p:sp>
        <p:nvSpPr>
          <p:cNvPr id="70" name="TextBox 6"/>
          <p:cNvSpPr txBox="1"/>
          <p:nvPr/>
        </p:nvSpPr>
        <p:spPr>
          <a:xfrm>
            <a:off x="2724310" y="2207405"/>
            <a:ext cx="1142859" cy="400101"/>
          </a:xfrm>
          <a:prstGeom prst="rect">
            <a:avLst/>
          </a:prstGeom>
          <a:noFill/>
        </p:spPr>
        <p:txBody>
          <a:bodyPr wrap="square" lIns="91431" tIns="45716" rIns="91431" bIns="45716">
            <a:spAutoFit/>
          </a:bodyPr>
          <a:lstStyle/>
          <a:p>
            <a:pPr algn="ctr" eaLnBrk="1" hangingPunct="1">
              <a:defRPr/>
            </a:pPr>
            <a:r>
              <a:rPr lang="en-US"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435</a:t>
            </a:r>
          </a:p>
        </p:txBody>
      </p:sp>
      <p:sp>
        <p:nvSpPr>
          <p:cNvPr id="47" name="TextBox 6"/>
          <p:cNvSpPr txBox="1"/>
          <p:nvPr/>
        </p:nvSpPr>
        <p:spPr>
          <a:xfrm>
            <a:off x="1431904" y="865287"/>
            <a:ext cx="2635772" cy="369324"/>
          </a:xfrm>
          <a:prstGeom prst="rect">
            <a:avLst/>
          </a:prstGeom>
          <a:noFill/>
        </p:spPr>
        <p:txBody>
          <a:bodyPr wrap="square" lIns="91431" tIns="45716" rIns="91431" bIns="45716">
            <a:spAutoFit/>
          </a:bodyPr>
          <a:lstStyle/>
          <a:p>
            <a:pPr algn="ctr" eaLnBrk="1" hangingPunct="1">
              <a:defRPr/>
            </a:pPr>
            <a:r>
              <a:rPr lang="en-US" altLang="zh-TW" b="1" dirty="0">
                <a:solidFill>
                  <a:schemeClr val="accent5">
                    <a:lumMod val="50000"/>
                  </a:schemeClr>
                </a:solidFill>
                <a:latin typeface="Arial" pitchFamily="34" charset="0"/>
                <a:ea typeface="Microsoft JhengHei" panose="020B0604030504040204" pitchFamily="34" charset="-120"/>
                <a:cs typeface="Arial" pitchFamily="34" charset="0"/>
              </a:rPr>
              <a:t>2 x 10GbE, TS-251B</a:t>
            </a:r>
            <a:endParaRPr lang="en-US" b="1" dirty="0">
              <a:solidFill>
                <a:schemeClr val="accent5">
                  <a:lumMod val="50000"/>
                </a:schemeClr>
              </a:solidFill>
              <a:latin typeface="Arial" pitchFamily="34" charset="0"/>
              <a:ea typeface="Microsoft JhengHei" panose="020B0604030504040204" pitchFamily="34" charset="-120"/>
              <a:cs typeface="Arial" pitchFamily="34" charset="0"/>
            </a:endParaRPr>
          </a:p>
        </p:txBody>
      </p:sp>
      <p:pic>
        <p:nvPicPr>
          <p:cNvPr id="50" name="Picture 4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86836" y="1473364"/>
            <a:ext cx="1273164" cy="795726"/>
          </a:xfrm>
          <a:prstGeom prst="rect">
            <a:avLst/>
          </a:prstGeom>
        </p:spPr>
      </p:pic>
      <p:sp>
        <p:nvSpPr>
          <p:cNvPr id="57" name="平行四邊形 56"/>
          <p:cNvSpPr/>
          <p:nvPr/>
        </p:nvSpPr>
        <p:spPr>
          <a:xfrm>
            <a:off x="4979338" y="911958"/>
            <a:ext cx="1080120" cy="288032"/>
          </a:xfrm>
          <a:prstGeom prst="parallelogram">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0" name="TextBox 19"/>
          <p:cNvSpPr txBox="1"/>
          <p:nvPr/>
        </p:nvSpPr>
        <p:spPr>
          <a:xfrm>
            <a:off x="5086880" y="899908"/>
            <a:ext cx="910827" cy="300082"/>
          </a:xfrm>
          <a:prstGeom prst="rect">
            <a:avLst/>
          </a:prstGeom>
          <a:noFill/>
        </p:spPr>
        <p:txBody>
          <a:bodyPr wrap="none" rtlCol="0">
            <a:spAutoFit/>
          </a:bodyPr>
          <a:lstStyle/>
          <a:p>
            <a:r>
              <a:rPr lang="en-US" sz="1350" b="1" dirty="0">
                <a:solidFill>
                  <a:schemeClr val="bg1"/>
                </a:solidFill>
                <a:latin typeface="Arial" pitchFamily="34" charset="0"/>
                <a:ea typeface="Microsoft JhengHei" panose="020B0604030504040204" pitchFamily="34" charset="-120"/>
                <a:cs typeface="Arial" pitchFamily="34" charset="0"/>
              </a:rPr>
              <a:t>2 x SFP+</a:t>
            </a:r>
          </a:p>
        </p:txBody>
      </p:sp>
      <p:pic>
        <p:nvPicPr>
          <p:cNvPr id="1024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961953" y="2894801"/>
            <a:ext cx="1302108" cy="813816"/>
          </a:xfrm>
          <a:prstGeom prst="rect">
            <a:avLst/>
          </a:prstGeom>
          <a:noFill/>
        </p:spPr>
      </p:pic>
      <p:sp>
        <p:nvSpPr>
          <p:cNvPr id="56" name="文字方塊 55"/>
          <p:cNvSpPr txBox="1"/>
          <p:nvPr/>
        </p:nvSpPr>
        <p:spPr>
          <a:xfrm rot="16200000">
            <a:off x="302828" y="2223811"/>
            <a:ext cx="792088" cy="276999"/>
          </a:xfrm>
          <a:prstGeom prst="rect">
            <a:avLst/>
          </a:prstGeom>
          <a:noFill/>
        </p:spPr>
        <p:txBody>
          <a:bodyPr wrap="square" rtlCol="0">
            <a:spAutoFit/>
          </a:bodyPr>
          <a:lstStyle/>
          <a:p>
            <a:r>
              <a:rPr lang="en-US" altLang="zh-TW" sz="1200">
                <a:solidFill>
                  <a:schemeClr val="tx1">
                    <a:lumMod val="50000"/>
                    <a:lumOff val="50000"/>
                  </a:schemeClr>
                </a:solidFill>
                <a:latin typeface="Microsoft JhengHei" panose="020B0604030504040204" pitchFamily="34" charset="-120"/>
                <a:ea typeface="Microsoft JhengHei" panose="020B0604030504040204" pitchFamily="34" charset="-120"/>
                <a:cs typeface="Arial" pitchFamily="34" charset="0"/>
              </a:rPr>
              <a:t>(MB/s)</a:t>
            </a:r>
            <a:endParaRPr lang="zh-TW" altLang="en-US" sz="1200">
              <a:solidFill>
                <a:schemeClr val="tx1">
                  <a:lumMod val="50000"/>
                  <a:lumOff val="50000"/>
                </a:schemeClr>
              </a:solidFill>
              <a:latin typeface="Microsoft JhengHei" panose="020B0604030504040204" pitchFamily="34" charset="-120"/>
              <a:ea typeface="Microsoft JhengHei" panose="020B0604030504040204" pitchFamily="34" charset="-120"/>
              <a:cs typeface="Arial" pitchFamily="34" charset="0"/>
            </a:endParaRPr>
          </a:p>
        </p:txBody>
      </p:sp>
      <p:sp>
        <p:nvSpPr>
          <p:cNvPr id="63" name="標題 62"/>
          <p:cNvSpPr>
            <a:spLocks noGrp="1"/>
          </p:cNvSpPr>
          <p:nvPr>
            <p:ph type="title"/>
          </p:nvPr>
        </p:nvSpPr>
        <p:spPr>
          <a:xfrm>
            <a:off x="222250" y="99851"/>
            <a:ext cx="8718550" cy="493563"/>
          </a:xfrm>
        </p:spPr>
        <p:txBody>
          <a:bodyPr/>
          <a:lstStyle/>
          <a:p>
            <a:r>
              <a:rPr lang="en-US" altLang="zh-TW" dirty="0" err="1">
                <a:latin typeface="Arial" pitchFamily="34" charset="0"/>
                <a:ea typeface="Microsoft JhengHei" panose="020B0604030504040204" pitchFamily="34" charset="-120"/>
                <a:cs typeface="Arial" pitchFamily="34" charset="0"/>
              </a:rPr>
              <a:t>透過</a:t>
            </a:r>
            <a:r>
              <a:rPr lang="en-US" altLang="zh-TW" dirty="0">
                <a:latin typeface="Arial" pitchFamily="34" charset="0"/>
                <a:ea typeface="Microsoft JhengHei" panose="020B0604030504040204" pitchFamily="34" charset="-120"/>
                <a:cs typeface="Arial" pitchFamily="34" charset="0"/>
              </a:rPr>
              <a:t> </a:t>
            </a:r>
            <a:r>
              <a:rPr lang="en-US" altLang="zh-TW" dirty="0" err="1">
                <a:latin typeface="Arial" pitchFamily="34" charset="0"/>
                <a:ea typeface="Microsoft JhengHei" panose="020B0604030504040204" pitchFamily="34" charset="-120"/>
                <a:cs typeface="Arial" pitchFamily="34" charset="0"/>
              </a:rPr>
              <a:t>PCIe</a:t>
            </a:r>
            <a:r>
              <a:rPr lang="en-US" altLang="zh-TW" dirty="0">
                <a:latin typeface="Arial" pitchFamily="34" charset="0"/>
                <a:ea typeface="Microsoft JhengHei" panose="020B0604030504040204" pitchFamily="34" charset="-120"/>
                <a:cs typeface="Arial" pitchFamily="34" charset="0"/>
              </a:rPr>
              <a:t> </a:t>
            </a:r>
            <a:r>
              <a:rPr lang="en-US" altLang="zh-TW" dirty="0" err="1">
                <a:latin typeface="Arial" pitchFamily="34" charset="0"/>
                <a:ea typeface="Microsoft JhengHei" panose="020B0604030504040204" pitchFamily="34" charset="-120"/>
                <a:cs typeface="Arial" pitchFamily="34" charset="0"/>
              </a:rPr>
              <a:t>擴充</a:t>
            </a:r>
            <a:r>
              <a:rPr lang="en-US" altLang="zh-TW" dirty="0">
                <a:latin typeface="Arial" pitchFamily="34" charset="0"/>
                <a:ea typeface="Microsoft JhengHei" panose="020B0604030504040204" pitchFamily="34" charset="-120"/>
                <a:cs typeface="Arial" pitchFamily="34" charset="0"/>
              </a:rPr>
              <a:t> 10GbE </a:t>
            </a:r>
            <a:r>
              <a:rPr lang="en-US" altLang="zh-TW" dirty="0" err="1">
                <a:latin typeface="Arial" pitchFamily="34" charset="0"/>
                <a:ea typeface="Microsoft JhengHei" panose="020B0604030504040204" pitchFamily="34" charset="-120"/>
                <a:cs typeface="Arial" pitchFamily="34" charset="0"/>
              </a:rPr>
              <a:t>網路</a:t>
            </a:r>
            <a:endParaRPr lang="en-US" altLang="zh-TW" dirty="0">
              <a:latin typeface="Arial" pitchFamily="34" charset="0"/>
              <a:ea typeface="Microsoft JhengHei" panose="020B0604030504040204" pitchFamily="34" charset="-120"/>
              <a:cs typeface="Arial" pitchFamily="34" charset="0"/>
            </a:endParaRPr>
          </a:p>
        </p:txBody>
      </p:sp>
    </p:spTree>
    <p:extLst>
      <p:ext uri="{BB962C8B-B14F-4D97-AF65-F5344CB8AC3E}">
        <p14:creationId xmlns="" xmlns:p14="http://schemas.microsoft.com/office/powerpoint/2010/main" val="10377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 name="Picture 1">
            <a:extLst>
              <a:ext uri="{FF2B5EF4-FFF2-40B4-BE49-F238E27FC236}">
                <a16:creationId xmlns="" xmlns:a16="http://schemas.microsoft.com/office/drawing/2014/main" id="{7AFC7E2E-1406-B54E-9CC4-E5AECA10D304}"/>
              </a:ext>
            </a:extLst>
          </p:cNvPr>
          <p:cNvPicPr>
            <a:picLocks noChangeAspect="1"/>
          </p:cNvPicPr>
          <p:nvPr/>
        </p:nvPicPr>
        <p:blipFill>
          <a:blip r:embed="rId3" cstate="print"/>
          <a:stretch>
            <a:fillRect/>
          </a:stretch>
        </p:blipFill>
        <p:spPr>
          <a:xfrm>
            <a:off x="2856637" y="2055176"/>
            <a:ext cx="2077911" cy="2077911"/>
          </a:xfrm>
          <a:prstGeom prst="rect">
            <a:avLst/>
          </a:prstGeom>
        </p:spPr>
      </p:pic>
      <p:sp>
        <p:nvSpPr>
          <p:cNvPr id="4" name="TextBox 3">
            <a:extLst>
              <a:ext uri="{FF2B5EF4-FFF2-40B4-BE49-F238E27FC236}">
                <a16:creationId xmlns="" xmlns:a16="http://schemas.microsoft.com/office/drawing/2014/main" id="{B2061FDE-8884-0D4F-A2ED-3D949C03F74D}"/>
              </a:ext>
            </a:extLst>
          </p:cNvPr>
          <p:cNvSpPr txBox="1"/>
          <p:nvPr/>
        </p:nvSpPr>
        <p:spPr>
          <a:xfrm>
            <a:off x="595713" y="2839276"/>
            <a:ext cx="2133918" cy="584775"/>
          </a:xfrm>
          <a:prstGeom prst="rect">
            <a:avLst/>
          </a:prstGeom>
          <a:noFill/>
        </p:spPr>
        <p:txBody>
          <a:bodyPr wrap="none" rtlCol="0">
            <a:spAutoFit/>
          </a:bodyPr>
          <a:lstStyle/>
          <a:p>
            <a:r>
              <a:rPr lang="en-US" sz="1600" b="1" dirty="0">
                <a:latin typeface="Arial" pitchFamily="34" charset="0"/>
                <a:ea typeface="Microsoft JhengHei" panose="020B0604030504040204" pitchFamily="34" charset="-120"/>
                <a:cs typeface="Arial" pitchFamily="34" charset="0"/>
              </a:rPr>
              <a:t>1 x 10GBASE-T</a:t>
            </a:r>
          </a:p>
          <a:p>
            <a:r>
              <a:rPr lang="en-US" sz="1600" b="1" dirty="0">
                <a:latin typeface="Arial" pitchFamily="34" charset="0"/>
                <a:ea typeface="Microsoft JhengHei" panose="020B0604030504040204" pitchFamily="34" charset="-120"/>
                <a:cs typeface="Arial" pitchFamily="34" charset="0"/>
              </a:rPr>
              <a:t>2 x 2.5”SSD: RAID 0</a:t>
            </a:r>
          </a:p>
        </p:txBody>
      </p:sp>
      <p:sp>
        <p:nvSpPr>
          <p:cNvPr id="5" name="Shape 318">
            <a:extLst>
              <a:ext uri="{FF2B5EF4-FFF2-40B4-BE49-F238E27FC236}">
                <a16:creationId xmlns="" xmlns:a16="http://schemas.microsoft.com/office/drawing/2014/main" id="{A3D290D3-4B11-A54E-8447-7E78D81F764D}"/>
              </a:ext>
            </a:extLst>
          </p:cNvPr>
          <p:cNvSpPr txBox="1">
            <a:spLocks noChangeArrowheads="1"/>
          </p:cNvSpPr>
          <p:nvPr/>
        </p:nvSpPr>
        <p:spPr bwMode="auto">
          <a:xfrm>
            <a:off x="550144" y="2438878"/>
            <a:ext cx="2137844" cy="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rPr>
              <a:t>Q</a:t>
            </a:r>
            <a:r>
              <a:rPr lang="en-US"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rPr>
              <a:t>XG-10G1T</a:t>
            </a:r>
            <a:endParaRPr lang="zh-TW"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endParaRPr>
          </a:p>
        </p:txBody>
      </p:sp>
      <p:sp>
        <p:nvSpPr>
          <p:cNvPr id="6" name="五邊形 5">
            <a:extLst>
              <a:ext uri="{FF2B5EF4-FFF2-40B4-BE49-F238E27FC236}">
                <a16:creationId xmlns="" xmlns:a16="http://schemas.microsoft.com/office/drawing/2014/main" id="{A5752569-98D9-A94B-98F4-C83017D83494}"/>
              </a:ext>
            </a:extLst>
          </p:cNvPr>
          <p:cNvSpPr/>
          <p:nvPr/>
        </p:nvSpPr>
        <p:spPr>
          <a:xfrm>
            <a:off x="0" y="855878"/>
            <a:ext cx="2400300" cy="600075"/>
          </a:xfrm>
          <a:prstGeom prst="homePlate">
            <a:avLst>
              <a:gd name="adj" fmla="val 30720"/>
            </a:avLst>
          </a:prstGeom>
          <a:gradFill>
            <a:gsLst>
              <a:gs pos="0">
                <a:schemeClr val="bg1">
                  <a:alpha val="0"/>
                </a:schemeClr>
              </a:gs>
              <a:gs pos="16000">
                <a:schemeClr val="accent5">
                  <a:lumMod val="60000"/>
                  <a:lumOff val="40000"/>
                </a:schemeClr>
              </a:gs>
              <a:gs pos="60000">
                <a:schemeClr val="accent5">
                  <a:lumMod val="75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7" name="Shape 287"/>
          <p:cNvSpPr txBox="1">
            <a:spLocks/>
          </p:cNvSpPr>
          <p:nvPr/>
        </p:nvSpPr>
        <p:spPr>
          <a:xfrm>
            <a:off x="466725" y="716147"/>
            <a:ext cx="4972050" cy="1687354"/>
          </a:xfrm>
          <a:prstGeom prst="rect">
            <a:avLst/>
          </a:prstGeom>
          <a:noFill/>
          <a:ln>
            <a:noFill/>
          </a:ln>
          <a:effectLst/>
        </p:spPr>
        <p:txBody>
          <a:bodyPr spcFirstLastPara="1" vert="horz" wrap="square" lIns="91425" tIns="91425" rIns="91425" bIns="91425" rtlCol="0" anchor="t" anchorCtr="0">
            <a:noAutofit/>
          </a:bodyPr>
          <a:lstStyle/>
          <a:p>
            <a:pPr lvl="0">
              <a:spcBef>
                <a:spcPct val="0"/>
              </a:spcBef>
              <a:buSzPts val="3200"/>
            </a:pPr>
            <a:r>
              <a:rPr kumimoji="0" lang="en-US" altLang="zh-CN"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icrosoft JhengHei" panose="020B0604030504040204" pitchFamily="34" charset="-120"/>
                <a:cs typeface="Arial" pitchFamily="34" charset="0"/>
                <a:sym typeface="Arial"/>
              </a:rPr>
              <a:t>Demo</a:t>
            </a:r>
            <a:r>
              <a:rPr kumimoji="0" lang="en-US" altLang="zh-CN" sz="4400" b="1" i="0" u="none" strike="noStrike" kern="1200" cap="none" spc="0" normalizeH="0" baseline="0" noProof="0" dirty="0">
                <a:ln>
                  <a:noFill/>
                </a:ln>
                <a:solidFill>
                  <a:schemeClr val="accent5">
                    <a:lumMod val="50000"/>
                  </a:schemeClr>
                </a:solidFill>
                <a:effectLst/>
                <a:uLnTx/>
                <a:uFillTx/>
                <a:latin typeface="Microsoft JhengHei" panose="020B0604030504040204" pitchFamily="34" charset="-120"/>
                <a:ea typeface="Microsoft JhengHei" panose="020B0604030504040204" pitchFamily="34" charset="-120"/>
                <a:cs typeface="Arial" pitchFamily="34" charset="0"/>
                <a:sym typeface="Arial"/>
              </a:rPr>
              <a:t/>
            </a:r>
            <a:br>
              <a:rPr kumimoji="0" lang="en-US" altLang="zh-CN" sz="4400" b="1" i="0" u="none" strike="noStrike" kern="1200" cap="none" spc="0" normalizeH="0" baseline="0" noProof="0" dirty="0">
                <a:ln>
                  <a:noFill/>
                </a:ln>
                <a:solidFill>
                  <a:schemeClr val="accent5">
                    <a:lumMod val="50000"/>
                  </a:schemeClr>
                </a:solidFill>
                <a:effectLst/>
                <a:uLnTx/>
                <a:uFillTx/>
                <a:latin typeface="Microsoft JhengHei" panose="020B0604030504040204" pitchFamily="34" charset="-120"/>
                <a:ea typeface="Microsoft JhengHei" panose="020B0604030504040204" pitchFamily="34" charset="-120"/>
                <a:cs typeface="Arial" pitchFamily="34" charset="0"/>
                <a:sym typeface="Arial"/>
              </a:rPr>
            </a:br>
            <a:r>
              <a:rPr lang="en-US" altLang="zh-CN" sz="4400" b="1" dirty="0">
                <a:solidFill>
                  <a:schemeClr val="accent5">
                    <a:lumMod val="50000"/>
                  </a:schemeClr>
                </a:solidFill>
                <a:latin typeface="Arial" pitchFamily="34" charset="0"/>
                <a:ea typeface="Microsoft JhengHei" panose="020B0604030504040204" pitchFamily="34" charset="-120"/>
                <a:cs typeface="Arial" pitchFamily="34" charset="0"/>
                <a:sym typeface="Arial"/>
              </a:rPr>
              <a:t>10GbE </a:t>
            </a:r>
            <a:r>
              <a:rPr lang="zh-CN" altLang="en-US" sz="4400" b="1" dirty="0">
                <a:solidFill>
                  <a:schemeClr val="accent5">
                    <a:lumMod val="50000"/>
                  </a:schemeClr>
                </a:solidFill>
                <a:latin typeface="Arial" pitchFamily="34" charset="0"/>
                <a:ea typeface="Microsoft JhengHei" panose="020B0604030504040204" pitchFamily="34" charset="-120"/>
                <a:cs typeface="Arial" pitchFamily="34" charset="0"/>
                <a:sym typeface="Arial"/>
              </a:rPr>
              <a:t>網路效能</a:t>
            </a:r>
            <a:endParaRPr lang="zh-TW" altLang="en-US" sz="4400" b="1" dirty="0">
              <a:solidFill>
                <a:schemeClr val="accent5">
                  <a:lumMod val="50000"/>
                </a:schemeClr>
              </a:solidFill>
              <a:latin typeface="Arial" pitchFamily="34" charset="0"/>
              <a:ea typeface="Microsoft JhengHei" panose="020B0604030504040204" pitchFamily="34" charset="-120"/>
              <a:cs typeface="Arial" pitchFamily="34" charset="0"/>
              <a:sym typeface="Arial"/>
            </a:endParaRPr>
          </a:p>
        </p:txBody>
      </p:sp>
    </p:spTree>
    <p:extLst>
      <p:ext uri="{BB962C8B-B14F-4D97-AF65-F5344CB8AC3E}">
        <p14:creationId xmlns="" xmlns:p14="http://schemas.microsoft.com/office/powerpoint/2010/main" val="48181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Content Placeholder 4">
            <a:extLst>
              <a:ext uri="{FF2B5EF4-FFF2-40B4-BE49-F238E27FC236}">
                <a16:creationId xmlns="" xmlns:a16="http://schemas.microsoft.com/office/drawing/2014/main" id="{CF79EF38-4A15-EC4B-B618-6F25DC03CE21}"/>
              </a:ext>
            </a:extLst>
          </p:cNvPr>
          <p:cNvPicPr>
            <a:picLocks noChangeAspect="1"/>
          </p:cNvPicPr>
          <p:nvPr/>
        </p:nvPicPr>
        <p:blipFill>
          <a:blip r:embed="rId2" cstate="print"/>
          <a:stretch>
            <a:fillRect/>
          </a:stretch>
        </p:blipFill>
        <p:spPr>
          <a:xfrm>
            <a:off x="1355879" y="2003134"/>
            <a:ext cx="1382140" cy="2388341"/>
          </a:xfrm>
          <a:prstGeom prst="rect">
            <a:avLst/>
          </a:prstGeom>
          <a:effectLst>
            <a:outerShdw blurRad="50800" dist="38100" dir="5400000" algn="t" rotWithShape="0">
              <a:prstClr val="black">
                <a:alpha val="40000"/>
              </a:prstClr>
            </a:outerShdw>
          </a:effectLst>
        </p:spPr>
      </p:pic>
      <p:sp>
        <p:nvSpPr>
          <p:cNvPr id="33" name="矩形圖說文字 32">
            <a:extLst>
              <a:ext uri="{FF2B5EF4-FFF2-40B4-BE49-F238E27FC236}">
                <a16:creationId xmlns="" xmlns:a16="http://schemas.microsoft.com/office/drawing/2014/main" id="{8D0EB010-748E-B84A-A482-B1D66556FB34}"/>
              </a:ext>
            </a:extLst>
          </p:cNvPr>
          <p:cNvSpPr/>
          <p:nvPr/>
        </p:nvSpPr>
        <p:spPr>
          <a:xfrm>
            <a:off x="2227050" y="1334413"/>
            <a:ext cx="1790303" cy="901230"/>
          </a:xfrm>
          <a:prstGeom prst="wedgeRectCallout">
            <a:avLst>
              <a:gd name="adj1" fmla="val -56426"/>
              <a:gd name="adj2" fmla="val 6947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sp>
        <p:nvSpPr>
          <p:cNvPr id="3" name="標題 2"/>
          <p:cNvSpPr>
            <a:spLocks noGrp="1"/>
          </p:cNvSpPr>
          <p:nvPr>
            <p:ph type="title"/>
          </p:nvPr>
        </p:nvSpPr>
        <p:spPr>
          <a:xfrm>
            <a:off x="171450" y="99851"/>
            <a:ext cx="8731250" cy="493563"/>
          </a:xfrm>
        </p:spPr>
        <p:txBody>
          <a:bodyPr/>
          <a:lstStyle/>
          <a:p>
            <a:r>
              <a:rPr kumimoji="1" lang="zh-TW" altLang="en-US" dirty="0">
                <a:ea typeface="Microsoft JhengHei" panose="020B0604030504040204" pitchFamily="34" charset="-120"/>
              </a:rPr>
              <a:t>用 </a:t>
            </a:r>
            <a:r>
              <a:rPr kumimoji="1" lang="en" altLang="zh-TW" dirty="0">
                <a:ea typeface="Microsoft JhengHei" panose="020B0604030504040204" pitchFamily="34" charset="-120"/>
              </a:rPr>
              <a:t>QM2 </a:t>
            </a:r>
            <a:r>
              <a:rPr kumimoji="1" lang="zh-TW" altLang="en-US" dirty="0">
                <a:ea typeface="Microsoft JhengHei" panose="020B0604030504040204" pitchFamily="34" charset="-120"/>
              </a:rPr>
              <a:t>卡為無 </a:t>
            </a:r>
            <a:r>
              <a:rPr kumimoji="1" lang="en" altLang="zh-TW" dirty="0">
                <a:ea typeface="Microsoft JhengHei" panose="020B0604030504040204" pitchFamily="34" charset="-120"/>
              </a:rPr>
              <a:t>SSD </a:t>
            </a:r>
            <a:r>
              <a:rPr kumimoji="1" lang="zh-TW" altLang="en-US" dirty="0">
                <a:ea typeface="Microsoft JhengHei" panose="020B0604030504040204" pitchFamily="34" charset="-120"/>
              </a:rPr>
              <a:t>專用槽的 </a:t>
            </a:r>
            <a:r>
              <a:rPr kumimoji="1" lang="en" altLang="zh-TW" dirty="0">
                <a:ea typeface="Microsoft JhengHei" panose="020B0604030504040204" pitchFamily="34" charset="-120"/>
              </a:rPr>
              <a:t>TS-251B </a:t>
            </a:r>
            <a:r>
              <a:rPr kumimoji="1" lang="zh-TW" altLang="en-US" dirty="0">
                <a:ea typeface="Microsoft JhengHei" panose="020B0604030504040204" pitchFamily="34" charset="-120"/>
              </a:rPr>
              <a:t>擴充應用</a:t>
            </a:r>
          </a:p>
        </p:txBody>
      </p:sp>
      <p:pic>
        <p:nvPicPr>
          <p:cNvPr id="9" name="Picture 33" descr="\\MARKETING\Marketing\TO 明俐\直播PPT\20171208_SATA M.2 SSD 與 NVMe M.2 SSD 有什麼不一樣\素材\P13.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 r="-75" b="58275"/>
          <a:stretch/>
        </p:blipFill>
        <p:spPr bwMode="auto">
          <a:xfrm>
            <a:off x="4222731" y="3249304"/>
            <a:ext cx="4445654" cy="1171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0" descr="\\MARKETING\Marketing\MarketingMaterials\素材\_icons\ICON_Sabrina\QNAP Auto Tiering logo_512x512.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74043" y="3784145"/>
            <a:ext cx="799591" cy="79959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矩形 18">
            <a:extLst>
              <a:ext uri="{FF2B5EF4-FFF2-40B4-BE49-F238E27FC236}">
                <a16:creationId xmlns="" xmlns:a16="http://schemas.microsoft.com/office/drawing/2014/main" id="{F834A7C6-D153-C940-AF35-71C1A1706F86}"/>
              </a:ext>
            </a:extLst>
          </p:cNvPr>
          <p:cNvSpPr/>
          <p:nvPr/>
        </p:nvSpPr>
        <p:spPr>
          <a:xfrm>
            <a:off x="4216401" y="971505"/>
            <a:ext cx="3498850" cy="369332"/>
          </a:xfrm>
          <a:prstGeom prst="rect">
            <a:avLst/>
          </a:prstGeom>
        </p:spPr>
        <p:txBody>
          <a:bodyPr wrap="square">
            <a:spAutoFit/>
          </a:bodyPr>
          <a:lstStyle/>
          <a:p>
            <a:pPr algn="ctr"/>
            <a:r>
              <a:rPr lang="zh-TW" altLang="en-US" b="1" dirty="0">
                <a:solidFill>
                  <a:schemeClr val="accent6">
                    <a:lumMod val="75000"/>
                  </a:schemeClr>
                </a:solidFill>
                <a:latin typeface="Microsoft JhengHei" panose="020B0604030504040204" pitchFamily="34" charset="-120"/>
                <a:ea typeface="Microsoft JhengHei" panose="020B0604030504040204" pitchFamily="34" charset="-120"/>
              </a:rPr>
              <a:t>隨機存取</a:t>
            </a:r>
            <a:r>
              <a:rPr lang="zh-TW" altLang="zh-TW" b="1" dirty="0">
                <a:solidFill>
                  <a:schemeClr val="accent6">
                    <a:lumMod val="75000"/>
                  </a:schemeClr>
                </a:solidFill>
                <a:latin typeface="Microsoft JhengHei" panose="020B0604030504040204" pitchFamily="34" charset="-120"/>
                <a:ea typeface="Microsoft JhengHei" panose="020B0604030504040204" pitchFamily="34" charset="-120"/>
              </a:rPr>
              <a:t>效能</a:t>
            </a:r>
            <a:r>
              <a:rPr lang="zh-TW" altLang="en-US" b="1" dirty="0">
                <a:solidFill>
                  <a:schemeClr val="accent6">
                    <a:lumMod val="75000"/>
                  </a:schemeClr>
                </a:solidFill>
                <a:latin typeface="Microsoft JhengHei" panose="020B0604030504040204" pitchFamily="34" charset="-120"/>
                <a:ea typeface="Microsoft JhengHei" panose="020B0604030504040204" pitchFamily="34" charset="-120"/>
              </a:rPr>
              <a:t>大幅提升</a:t>
            </a:r>
          </a:p>
        </p:txBody>
      </p:sp>
      <p:grpSp>
        <p:nvGrpSpPr>
          <p:cNvPr id="5" name="Shape 297"/>
          <p:cNvGrpSpPr>
            <a:grpSpLocks/>
          </p:cNvGrpSpPr>
          <p:nvPr/>
        </p:nvGrpSpPr>
        <p:grpSpPr bwMode="auto">
          <a:xfrm>
            <a:off x="2230615" y="689028"/>
            <a:ext cx="1781175" cy="1659731"/>
            <a:chOff x="-2024847" y="2448708"/>
            <a:chExt cx="2714749" cy="2481249"/>
          </a:xfrm>
        </p:grpSpPr>
        <p:pic>
          <p:nvPicPr>
            <p:cNvPr id="6" name="Shape 298" descr="D:\工作進行中\20170911直播母版16比9\20171012直播ppt元素\QM2爆炸圖_coco.png"/>
            <p:cNvPicPr preferRelativeResize="0">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24847" y="2448708"/>
              <a:ext cx="2714749" cy="248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299"/>
            <p:cNvSpPr txBox="1">
              <a:spLocks noChangeArrowheads="1"/>
            </p:cNvSpPr>
            <p:nvPr/>
          </p:nvSpPr>
          <p:spPr bwMode="auto">
            <a:xfrm>
              <a:off x="-1465664" y="3261497"/>
              <a:ext cx="2034248" cy="623448"/>
            </a:xfrm>
            <a:prstGeom prst="rect">
              <a:avLst/>
            </a:prstGeom>
            <a:noFill/>
            <a:ln w="9525">
              <a:noFill/>
              <a:miter lim="800000"/>
              <a:headEnd/>
              <a:tailEnd/>
            </a:ln>
          </p:spPr>
          <p:txBody>
            <a:bodyPr lIns="68569" tIns="68569" rIns="68569" bIns="68569"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FFFF"/>
                </a:buClr>
                <a:buSzPts val="1400"/>
              </a:pPr>
              <a:r>
                <a:rPr lang="zh-TW" altLang="zh-TW" b="1" dirty="0">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QM2 SSD RAID</a:t>
              </a:r>
              <a:r>
                <a:rPr lang="en-US" altLang="zh-TW" b="1" dirty="0">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 0/1</a:t>
              </a:r>
              <a:endParaRPr lang="zh-TW" altLang="zh-TW" b="1" dirty="0">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endParaRPr>
            </a:p>
          </p:txBody>
        </p:sp>
      </p:grpSp>
      <p:sp>
        <p:nvSpPr>
          <p:cNvPr id="8" name="Shape 302"/>
          <p:cNvSpPr txBox="1">
            <a:spLocks noChangeArrowheads="1"/>
          </p:cNvSpPr>
          <p:nvPr/>
        </p:nvSpPr>
        <p:spPr bwMode="auto">
          <a:xfrm>
            <a:off x="3071779" y="2296313"/>
            <a:ext cx="1028518" cy="242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1400" b="1" dirty="0">
                <a:latin typeface="Arial" pitchFamily="34" charset="0"/>
                <a:ea typeface="Microsoft JhengHei" panose="020B0604030504040204" pitchFamily="34" charset="-120"/>
                <a:cs typeface="Arial" pitchFamily="34" charset="0"/>
                <a:sym typeface="Arial" charset="0"/>
              </a:rPr>
              <a:t>QM2-2S</a:t>
            </a:r>
          </a:p>
        </p:txBody>
      </p:sp>
      <p:sp>
        <p:nvSpPr>
          <p:cNvPr id="27" name="矩形 26">
            <a:extLst>
              <a:ext uri="{FF2B5EF4-FFF2-40B4-BE49-F238E27FC236}">
                <a16:creationId xmlns="" xmlns:a16="http://schemas.microsoft.com/office/drawing/2014/main" id="{6136B7CA-374F-DF44-90F0-B9D8574AB428}"/>
              </a:ext>
            </a:extLst>
          </p:cNvPr>
          <p:cNvSpPr/>
          <p:nvPr/>
        </p:nvSpPr>
        <p:spPr>
          <a:xfrm>
            <a:off x="5207000" y="2781300"/>
            <a:ext cx="3543300" cy="369332"/>
          </a:xfrm>
          <a:prstGeom prst="rect">
            <a:avLst/>
          </a:prstGeom>
        </p:spPr>
        <p:txBody>
          <a:bodyPr wrap="square">
            <a:spAutoFit/>
          </a:bodyPr>
          <a:lstStyle/>
          <a:p>
            <a:pPr algn="ctr"/>
            <a:r>
              <a:rPr lang="zh-TW" altLang="en-US" b="1" dirty="0">
                <a:solidFill>
                  <a:schemeClr val="accent2">
                    <a:lumMod val="75000"/>
                  </a:schemeClr>
                </a:solidFill>
                <a:latin typeface="Microsoft JhengHei" panose="020B0604030504040204" pitchFamily="34" charset="-120"/>
                <a:ea typeface="Microsoft JhengHei" panose="020B0604030504040204" pitchFamily="34" charset="-120"/>
              </a:rPr>
              <a:t>效能與總儲存空間擴充雙重效益</a:t>
            </a:r>
          </a:p>
        </p:txBody>
      </p:sp>
      <p:pic>
        <p:nvPicPr>
          <p:cNvPr id="30" name="Shape 83">
            <a:extLst>
              <a:ext uri="{FF2B5EF4-FFF2-40B4-BE49-F238E27FC236}">
                <a16:creationId xmlns="" xmlns:a16="http://schemas.microsoft.com/office/drawing/2014/main" id="{506D2161-2D74-994B-805E-1A93AD53D989}"/>
              </a:ext>
            </a:extLst>
          </p:cNvPr>
          <p:cNvPicPr preferRelativeResize="0">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798" b="49948"/>
          <a:stretch/>
        </p:blipFill>
        <p:spPr bwMode="auto">
          <a:xfrm>
            <a:off x="4225323" y="1438791"/>
            <a:ext cx="4526072" cy="1100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round/>
                <a:headEnd/>
                <a:tailEnd/>
              </a14:hiddenLine>
            </a:ext>
          </a:extLst>
        </p:spPr>
      </p:pic>
      <p:grpSp>
        <p:nvGrpSpPr>
          <p:cNvPr id="35" name="群組 34">
            <a:extLst>
              <a:ext uri="{FF2B5EF4-FFF2-40B4-BE49-F238E27FC236}">
                <a16:creationId xmlns="" xmlns:a16="http://schemas.microsoft.com/office/drawing/2014/main" id="{8A92147D-573B-4C47-8C36-665B9BFFC3DE}"/>
              </a:ext>
            </a:extLst>
          </p:cNvPr>
          <p:cNvGrpSpPr/>
          <p:nvPr/>
        </p:nvGrpSpPr>
        <p:grpSpPr>
          <a:xfrm>
            <a:off x="4208793" y="929616"/>
            <a:ext cx="4543516" cy="497074"/>
            <a:chOff x="3201090" y="2357147"/>
            <a:chExt cx="6058021" cy="662765"/>
          </a:xfrm>
        </p:grpSpPr>
        <p:sp>
          <p:nvSpPr>
            <p:cNvPr id="31" name="剪去並圓角化單一角落矩形 30">
              <a:extLst>
                <a:ext uri="{FF2B5EF4-FFF2-40B4-BE49-F238E27FC236}">
                  <a16:creationId xmlns="" xmlns:a16="http://schemas.microsoft.com/office/drawing/2014/main" id="{89923FD1-A9EF-2B47-BCD9-CA61B6CFC05F}"/>
                </a:ext>
              </a:extLst>
            </p:cNvPr>
            <p:cNvSpPr/>
            <p:nvPr/>
          </p:nvSpPr>
          <p:spPr>
            <a:xfrm>
              <a:off x="7884834" y="2357147"/>
              <a:ext cx="1374277" cy="604434"/>
            </a:xfrm>
            <a:prstGeom prst="snip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dirty="0">
                  <a:latin typeface="Microsoft JhengHei" panose="020B0604030504040204" pitchFamily="34" charset="-120"/>
                  <a:ea typeface="Microsoft JhengHei" panose="020B0604030504040204" pitchFamily="34" charset="-120"/>
                  <a:cs typeface="Arial" pitchFamily="34" charset="0"/>
                </a:rPr>
                <a:t>SSD</a:t>
              </a:r>
              <a:r>
                <a:rPr kumimoji="1" lang="zh-TW" altLang="en-US" sz="1400" b="1" dirty="0">
                  <a:latin typeface="Microsoft JhengHei" panose="020B0604030504040204" pitchFamily="34" charset="-120"/>
                  <a:ea typeface="Microsoft JhengHei" panose="020B0604030504040204" pitchFamily="34" charset="-120"/>
                  <a:cs typeface="Arial" pitchFamily="34" charset="0"/>
                </a:rPr>
                <a:t> 快取</a:t>
              </a:r>
            </a:p>
          </p:txBody>
        </p:sp>
        <p:sp>
          <p:nvSpPr>
            <p:cNvPr id="34" name="五邊形 33">
              <a:extLst>
                <a:ext uri="{FF2B5EF4-FFF2-40B4-BE49-F238E27FC236}">
                  <a16:creationId xmlns="" xmlns:a16="http://schemas.microsoft.com/office/drawing/2014/main" id="{A77AF980-9D79-1149-9760-18E64B6E868B}"/>
                </a:ext>
              </a:extLst>
            </p:cNvPr>
            <p:cNvSpPr/>
            <p:nvPr/>
          </p:nvSpPr>
          <p:spPr>
            <a:xfrm>
              <a:off x="3201090" y="2924779"/>
              <a:ext cx="6056802" cy="9513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grpSp>
      <p:grpSp>
        <p:nvGrpSpPr>
          <p:cNvPr id="37" name="群組 36">
            <a:extLst>
              <a:ext uri="{FF2B5EF4-FFF2-40B4-BE49-F238E27FC236}">
                <a16:creationId xmlns="" xmlns:a16="http://schemas.microsoft.com/office/drawing/2014/main" id="{D5C507FA-3770-4F4F-848D-82C3AD9166FD}"/>
              </a:ext>
            </a:extLst>
          </p:cNvPr>
          <p:cNvGrpSpPr/>
          <p:nvPr/>
        </p:nvGrpSpPr>
        <p:grpSpPr>
          <a:xfrm>
            <a:off x="4222432" y="2773504"/>
            <a:ext cx="4542602" cy="485450"/>
            <a:chOff x="4538369" y="4614884"/>
            <a:chExt cx="6056802" cy="647266"/>
          </a:xfrm>
        </p:grpSpPr>
        <p:sp>
          <p:nvSpPr>
            <p:cNvPr id="32" name="剪去並圓角化單一角落矩形 31">
              <a:extLst>
                <a:ext uri="{FF2B5EF4-FFF2-40B4-BE49-F238E27FC236}">
                  <a16:creationId xmlns="" xmlns:a16="http://schemas.microsoft.com/office/drawing/2014/main" id="{EE6334DE-3E46-C746-AF71-CA1DE8AA3CF0}"/>
                </a:ext>
              </a:extLst>
            </p:cNvPr>
            <p:cNvSpPr/>
            <p:nvPr/>
          </p:nvSpPr>
          <p:spPr>
            <a:xfrm>
              <a:off x="4538369" y="4614884"/>
              <a:ext cx="1324001" cy="604434"/>
            </a:xfrm>
            <a:prstGeom prst="snip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dirty="0">
                  <a:latin typeface="Microsoft JhengHei" panose="020B0604030504040204" pitchFamily="34" charset="-120"/>
                  <a:ea typeface="Microsoft JhengHei" panose="020B0604030504040204" pitchFamily="34" charset="-120"/>
                  <a:cs typeface="Arial" pitchFamily="34" charset="0"/>
                </a:rPr>
                <a:t>SSD</a:t>
              </a:r>
              <a:r>
                <a:rPr kumimoji="1" lang="zh-TW" altLang="en-US" sz="1400" b="1" dirty="0">
                  <a:latin typeface="Microsoft JhengHei" panose="020B0604030504040204" pitchFamily="34" charset="-120"/>
                  <a:ea typeface="Microsoft JhengHei" panose="020B0604030504040204" pitchFamily="34" charset="-120"/>
                  <a:cs typeface="Arial" pitchFamily="34" charset="0"/>
                </a:rPr>
                <a:t> </a:t>
              </a:r>
              <a:r>
                <a:rPr kumimoji="1" lang="en-US" altLang="zh-TW" sz="1400" b="1" dirty="0">
                  <a:latin typeface="Microsoft JhengHei" panose="020B0604030504040204" pitchFamily="34" charset="-120"/>
                  <a:ea typeface="Microsoft JhengHei" panose="020B0604030504040204" pitchFamily="34" charset="-120"/>
                  <a:cs typeface="Arial" pitchFamily="34" charset="0"/>
                </a:rPr>
                <a:t>tier</a:t>
              </a:r>
              <a:endParaRPr kumimoji="1" lang="zh-TW" altLang="en-US" sz="1400" b="1" dirty="0">
                <a:latin typeface="Microsoft JhengHei" panose="020B0604030504040204" pitchFamily="34" charset="-120"/>
                <a:ea typeface="Microsoft JhengHei" panose="020B0604030504040204" pitchFamily="34" charset="-120"/>
                <a:cs typeface="Arial" pitchFamily="34" charset="0"/>
              </a:endParaRPr>
            </a:p>
          </p:txBody>
        </p:sp>
        <p:sp>
          <p:nvSpPr>
            <p:cNvPr id="36" name="五邊形 35">
              <a:extLst>
                <a:ext uri="{FF2B5EF4-FFF2-40B4-BE49-F238E27FC236}">
                  <a16:creationId xmlns="" xmlns:a16="http://schemas.microsoft.com/office/drawing/2014/main" id="{19205D8B-11EC-C14C-86B0-4740FA7F95AC}"/>
                </a:ext>
              </a:extLst>
            </p:cNvPr>
            <p:cNvSpPr/>
            <p:nvPr/>
          </p:nvSpPr>
          <p:spPr>
            <a:xfrm>
              <a:off x="4538369" y="5167017"/>
              <a:ext cx="6056802" cy="95133"/>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grpSp>
      <p:pic>
        <p:nvPicPr>
          <p:cNvPr id="38" name="圖片 5">
            <a:extLst>
              <a:ext uri="{FF2B5EF4-FFF2-40B4-BE49-F238E27FC236}">
                <a16:creationId xmlns="" xmlns:a16="http://schemas.microsoft.com/office/drawing/2014/main" id="{B1D3A5BF-1FEC-1E4C-8BDD-7035AFE7B84F}"/>
              </a:ext>
            </a:extLst>
          </p:cNvPr>
          <p:cNvPicPr>
            <a:picLocks noChangeAspect="1"/>
          </p:cNvPicPr>
          <p:nvPr/>
        </p:nvPicPr>
        <p:blipFill rotWithShape="1">
          <a:blip r:embed="rId7" cstate="screen">
            <a:extLst>
              <a:ext uri="{28A0092B-C50C-407E-A947-70E740481C1C}">
                <a14:useLocalDpi xmlns="" xmlns:a14="http://schemas.microsoft.com/office/drawing/2010/main"/>
              </a:ext>
            </a:extLst>
          </a:blip>
          <a:srcRect/>
          <a:stretch/>
        </p:blipFill>
        <p:spPr>
          <a:xfrm>
            <a:off x="869860" y="1077863"/>
            <a:ext cx="1105833" cy="327417"/>
          </a:xfrm>
          <a:prstGeom prst="rect">
            <a:avLst/>
          </a:prstGeom>
        </p:spPr>
      </p:pic>
      <p:pic>
        <p:nvPicPr>
          <p:cNvPr id="39" name="圖片 5">
            <a:extLst>
              <a:ext uri="{FF2B5EF4-FFF2-40B4-BE49-F238E27FC236}">
                <a16:creationId xmlns="" xmlns:a16="http://schemas.microsoft.com/office/drawing/2014/main" id="{3BFAF6D1-2246-A04F-B92E-B0AA1D4458F9}"/>
              </a:ext>
            </a:extLst>
          </p:cNvPr>
          <p:cNvPicPr>
            <a:picLocks noChangeAspect="1"/>
          </p:cNvPicPr>
          <p:nvPr/>
        </p:nvPicPr>
        <p:blipFill rotWithShape="1">
          <a:blip r:embed="rId7" cstate="screen">
            <a:extLst>
              <a:ext uri="{28A0092B-C50C-407E-A947-70E740481C1C}">
                <a14:useLocalDpi xmlns="" xmlns:a14="http://schemas.microsoft.com/office/drawing/2010/main"/>
              </a:ext>
            </a:extLst>
          </a:blip>
          <a:srcRect/>
          <a:stretch/>
        </p:blipFill>
        <p:spPr>
          <a:xfrm>
            <a:off x="869859" y="1475312"/>
            <a:ext cx="1105833" cy="327417"/>
          </a:xfrm>
          <a:prstGeom prst="rect">
            <a:avLst/>
          </a:prstGeom>
        </p:spPr>
      </p:pic>
      <p:pic>
        <p:nvPicPr>
          <p:cNvPr id="40" name="Content Placeholder 4">
            <a:extLst>
              <a:ext uri="{FF2B5EF4-FFF2-40B4-BE49-F238E27FC236}">
                <a16:creationId xmlns="" xmlns:a16="http://schemas.microsoft.com/office/drawing/2014/main" id="{B0D3314F-554B-B742-A3E8-19C851EBAFBD}"/>
              </a:ext>
            </a:extLst>
          </p:cNvPr>
          <p:cNvPicPr>
            <a:picLocks noChangeAspect="1"/>
          </p:cNvPicPr>
          <p:nvPr/>
        </p:nvPicPr>
        <p:blipFill>
          <a:blip r:embed="rId8" cstate="print"/>
          <a:stretch>
            <a:fillRect/>
          </a:stretch>
        </p:blipFill>
        <p:spPr>
          <a:xfrm>
            <a:off x="394617" y="2823024"/>
            <a:ext cx="880409" cy="1559205"/>
          </a:xfrm>
          <a:prstGeom prst="rect">
            <a:avLst/>
          </a:prstGeom>
          <a:effectLst>
            <a:outerShdw blurRad="50800" dist="38100" dir="5400000" algn="t" rotWithShape="0">
              <a:prstClr val="black">
                <a:alpha val="40000"/>
              </a:prstClr>
            </a:outerShdw>
          </a:effectLst>
        </p:spPr>
      </p:pic>
    </p:spTree>
    <p:extLst>
      <p:ext uri="{BB962C8B-B14F-4D97-AF65-F5344CB8AC3E}">
        <p14:creationId xmlns="" xmlns:p14="http://schemas.microsoft.com/office/powerpoint/2010/main" val="3913152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 xmlns:a16="http://schemas.microsoft.com/office/drawing/2014/main" id="{172874FE-CC3A-EB43-B053-32F052A893F7}"/>
              </a:ext>
            </a:extLst>
          </p:cNvPr>
          <p:cNvPicPr>
            <a:picLocks noChangeAspect="1"/>
          </p:cNvPicPr>
          <p:nvPr/>
        </p:nvPicPr>
        <p:blipFill rotWithShape="1">
          <a:blip r:embed="rId2"/>
          <a:srcRect l="3785" t="28429" r="8023" b="21044"/>
          <a:stretch/>
        </p:blipFill>
        <p:spPr>
          <a:xfrm>
            <a:off x="1867269" y="1655786"/>
            <a:ext cx="6640055" cy="2896285"/>
          </a:xfrm>
          <a:prstGeom prst="rect">
            <a:avLst/>
          </a:prstGeom>
        </p:spPr>
      </p:pic>
      <p:sp>
        <p:nvSpPr>
          <p:cNvPr id="2" name="標題 1"/>
          <p:cNvSpPr>
            <a:spLocks noGrp="1"/>
          </p:cNvSpPr>
          <p:nvPr>
            <p:ph type="title"/>
          </p:nvPr>
        </p:nvSpPr>
        <p:spPr>
          <a:xfrm>
            <a:off x="323527" y="99851"/>
            <a:ext cx="8494651" cy="493563"/>
          </a:xfrm>
        </p:spPr>
        <p:txBody>
          <a:bodyPr/>
          <a:lstStyle/>
          <a:p>
            <a:r>
              <a:rPr kumimoji="1" lang="zh-CN" altLang="en-US" dirty="0">
                <a:ea typeface="Microsoft JhengHei" panose="020B0604030504040204" pitchFamily="34" charset="-120"/>
              </a:rPr>
              <a:t>透過</a:t>
            </a:r>
            <a:r>
              <a:rPr kumimoji="1" lang="en-US" altLang="zh-CN" dirty="0">
                <a:ea typeface="Microsoft JhengHei" panose="020B0604030504040204" pitchFamily="34" charset="-120"/>
              </a:rPr>
              <a:t> </a:t>
            </a:r>
            <a:r>
              <a:rPr kumimoji="1" lang="en-US" altLang="zh-TW" dirty="0">
                <a:ea typeface="Microsoft JhengHei" panose="020B0604030504040204" pitchFamily="34" charset="-120"/>
              </a:rPr>
              <a:t>QM2-2S-220A </a:t>
            </a:r>
            <a:r>
              <a:rPr kumimoji="1" lang="zh-CN" altLang="en-US" dirty="0">
                <a:ea typeface="Microsoft JhengHei" panose="020B0604030504040204" pitchFamily="34" charset="-120"/>
              </a:rPr>
              <a:t>卡新增兩個</a:t>
            </a:r>
            <a:r>
              <a:rPr kumimoji="1" lang="en-US" altLang="zh-CN" dirty="0">
                <a:ea typeface="Microsoft JhengHei" panose="020B0604030504040204" pitchFamily="34" charset="-120"/>
              </a:rPr>
              <a:t> M.2 SATA SSD </a:t>
            </a:r>
            <a:r>
              <a:rPr kumimoji="1" lang="zh-CN" altLang="en-US" dirty="0">
                <a:ea typeface="Microsoft JhengHei" panose="020B0604030504040204" pitchFamily="34" charset="-120"/>
              </a:rPr>
              <a:t>埠</a:t>
            </a:r>
            <a:endParaRPr kumimoji="1" lang="zh-TW" altLang="en-US" dirty="0">
              <a:ea typeface="Microsoft JhengHei" panose="020B0604030504040204" pitchFamily="34" charset="-120"/>
            </a:endParaRPr>
          </a:p>
        </p:txBody>
      </p:sp>
      <p:sp>
        <p:nvSpPr>
          <p:cNvPr id="29" name="Shape 318"/>
          <p:cNvSpPr txBox="1">
            <a:spLocks noChangeArrowheads="1"/>
          </p:cNvSpPr>
          <p:nvPr/>
        </p:nvSpPr>
        <p:spPr bwMode="auto">
          <a:xfrm>
            <a:off x="514980" y="833653"/>
            <a:ext cx="2137844" cy="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dirty="0">
                <a:latin typeface="Arial" pitchFamily="34" charset="0"/>
                <a:ea typeface="Microsoft JhengHei" panose="020B0604030504040204" pitchFamily="34" charset="-120"/>
                <a:cs typeface="Arial" pitchFamily="34" charset="0"/>
                <a:sym typeface="Arial" charset="0"/>
              </a:rPr>
              <a:t>QM2-2S</a:t>
            </a:r>
            <a:r>
              <a:rPr lang="en-US" altLang="zh-TW" sz="2000" b="1" dirty="0">
                <a:latin typeface="Arial" pitchFamily="34" charset="0"/>
                <a:ea typeface="Microsoft JhengHei" panose="020B0604030504040204" pitchFamily="34" charset="-120"/>
                <a:cs typeface="Arial" pitchFamily="34" charset="0"/>
                <a:sym typeface="Arial" charset="0"/>
              </a:rPr>
              <a:t>-220A</a:t>
            </a:r>
            <a:endParaRPr lang="zh-TW" altLang="zh-TW" sz="2000" b="1" dirty="0">
              <a:latin typeface="Arial" pitchFamily="34" charset="0"/>
              <a:ea typeface="Microsoft JhengHei" panose="020B0604030504040204" pitchFamily="34" charset="-120"/>
              <a:cs typeface="Arial" pitchFamily="34" charset="0"/>
              <a:sym typeface="Arial" charset="0"/>
            </a:endParaRPr>
          </a:p>
        </p:txBody>
      </p:sp>
      <p:grpSp>
        <p:nvGrpSpPr>
          <p:cNvPr id="24" name="群組 29">
            <a:extLst>
              <a:ext uri="{FF2B5EF4-FFF2-40B4-BE49-F238E27FC236}">
                <a16:creationId xmlns="" xmlns:a16="http://schemas.microsoft.com/office/drawing/2014/main" id="{9C72ECFE-2BD5-E041-BBD8-12E5C1C49432}"/>
              </a:ext>
            </a:extLst>
          </p:cNvPr>
          <p:cNvGrpSpPr/>
          <p:nvPr/>
        </p:nvGrpSpPr>
        <p:grpSpPr>
          <a:xfrm>
            <a:off x="2527535" y="859845"/>
            <a:ext cx="3606821" cy="369332"/>
            <a:chOff x="2717840" y="757464"/>
            <a:chExt cx="2298490" cy="552990"/>
          </a:xfrm>
        </p:grpSpPr>
        <p:sp>
          <p:nvSpPr>
            <p:cNvPr id="25" name="平行四邊形 24">
              <a:extLst>
                <a:ext uri="{FF2B5EF4-FFF2-40B4-BE49-F238E27FC236}">
                  <a16:creationId xmlns="" xmlns:a16="http://schemas.microsoft.com/office/drawing/2014/main" id="{7BB6CC2E-606E-174B-B6B2-F562AB334B14}"/>
                </a:ext>
              </a:extLst>
            </p:cNvPr>
            <p:cNvSpPr/>
            <p:nvPr/>
          </p:nvSpPr>
          <p:spPr>
            <a:xfrm>
              <a:off x="2717840" y="794309"/>
              <a:ext cx="2146627" cy="492023"/>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dirty="0">
                <a:latin typeface="Microsoft JhengHei" panose="020B0604030504040204" pitchFamily="34" charset="-120"/>
                <a:ea typeface="Microsoft JhengHei" panose="020B0604030504040204" pitchFamily="34" charset="-120"/>
              </a:endParaRPr>
            </a:p>
          </p:txBody>
        </p:sp>
        <p:sp>
          <p:nvSpPr>
            <p:cNvPr id="30" name="矩形 29">
              <a:extLst>
                <a:ext uri="{FF2B5EF4-FFF2-40B4-BE49-F238E27FC236}">
                  <a16:creationId xmlns="" xmlns:a16="http://schemas.microsoft.com/office/drawing/2014/main" id="{63C924B0-D949-0F4C-94FE-FBC7AE4559AA}"/>
                </a:ext>
              </a:extLst>
            </p:cNvPr>
            <p:cNvSpPr/>
            <p:nvPr/>
          </p:nvSpPr>
          <p:spPr>
            <a:xfrm>
              <a:off x="2879038" y="757464"/>
              <a:ext cx="2137292" cy="552990"/>
            </a:xfrm>
            <a:prstGeom prst="rect">
              <a:avLst/>
            </a:prstGeom>
          </p:spPr>
          <p:txBody>
            <a:bodyPr wrap="square">
              <a:spAutoFit/>
            </a:bodyPr>
            <a:lstStyle/>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2280 SATA 6Gb/s</a:t>
              </a:r>
              <a:endParaRPr lang="en-US" altLang="zh-TW" b="1" kern="0"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grpSp>
        <p:nvGrpSpPr>
          <p:cNvPr id="19" name="群組 18"/>
          <p:cNvGrpSpPr/>
          <p:nvPr/>
        </p:nvGrpSpPr>
        <p:grpSpPr>
          <a:xfrm>
            <a:off x="446019" y="1514770"/>
            <a:ext cx="1852023" cy="1308022"/>
            <a:chOff x="222158" y="2028160"/>
            <a:chExt cx="2469364" cy="1744029"/>
          </a:xfrm>
        </p:grpSpPr>
        <p:sp>
          <p:nvSpPr>
            <p:cNvPr id="27" name="Shape 316"/>
            <p:cNvSpPr>
              <a:spLocks noChangeArrowheads="1"/>
            </p:cNvSpPr>
            <p:nvPr/>
          </p:nvSpPr>
          <p:spPr bwMode="auto">
            <a:xfrm>
              <a:off x="624017" y="2028160"/>
              <a:ext cx="1719940" cy="1735937"/>
            </a:xfrm>
            <a:prstGeom prst="ellipse">
              <a:avLst/>
            </a:pr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13" rIns="91425" bIns="45713"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22" name="圖片 21" descr="QM2-2S-220A_Front_left-angle.png"/>
            <p:cNvPicPr>
              <a:picLocks noChangeAspect="1"/>
            </p:cNvPicPr>
            <p:nvPr/>
          </p:nvPicPr>
          <p:blipFill>
            <a:blip r:embed="rId3" cstate="print"/>
            <a:stretch>
              <a:fillRect/>
            </a:stretch>
          </p:blipFill>
          <p:spPr>
            <a:xfrm>
              <a:off x="222158" y="2228562"/>
              <a:ext cx="2469364" cy="1543627"/>
            </a:xfrm>
            <a:prstGeom prst="rect">
              <a:avLst/>
            </a:prstGeom>
          </p:spPr>
        </p:pic>
      </p:grpSp>
      <p:cxnSp>
        <p:nvCxnSpPr>
          <p:cNvPr id="13" name="Shape 164">
            <a:extLst>
              <a:ext uri="{FF2B5EF4-FFF2-40B4-BE49-F238E27FC236}">
                <a16:creationId xmlns="" xmlns:a16="http://schemas.microsoft.com/office/drawing/2014/main" id="{EEAB6421-3E68-4541-A46F-FD993D4B09B0}"/>
              </a:ext>
            </a:extLst>
          </p:cNvPr>
          <p:cNvCxnSpPr>
            <a:cxnSpLocks noChangeShapeType="1"/>
          </p:cNvCxnSpPr>
          <p:nvPr/>
        </p:nvCxnSpPr>
        <p:spPr bwMode="auto">
          <a:xfrm flipV="1">
            <a:off x="2933700" y="1708990"/>
            <a:ext cx="5430679" cy="11860"/>
          </a:xfrm>
          <a:prstGeom prst="straightConnector1">
            <a:avLst/>
          </a:prstGeom>
          <a:noFill/>
          <a:ln w="28575">
            <a:solidFill>
              <a:srgbClr val="C00000"/>
            </a:solidFill>
            <a:prstDash val="sysDot"/>
            <a:round/>
            <a:headEnd type="stealth" w="lg" len="lg"/>
            <a:tailEnd type="stealth" w="lg" len="lg"/>
          </a:ln>
          <a:extLst>
            <a:ext uri="{909E8E84-426E-40DD-AFC4-6F175D3DCCD1}">
              <a14:hiddenFill xmlns="" xmlns:a14="http://schemas.microsoft.com/office/drawing/2010/main">
                <a:noFill/>
              </a14:hiddenFill>
            </a:ext>
          </a:extLst>
        </p:spPr>
      </p:cxnSp>
      <p:sp>
        <p:nvSpPr>
          <p:cNvPr id="15" name="文字方塊 30">
            <a:extLst>
              <a:ext uri="{FF2B5EF4-FFF2-40B4-BE49-F238E27FC236}">
                <a16:creationId xmlns="" xmlns:a16="http://schemas.microsoft.com/office/drawing/2014/main" id="{989A7073-0B9A-D44D-AB3C-BE8B20E515B9}"/>
              </a:ext>
            </a:extLst>
          </p:cNvPr>
          <p:cNvSpPr txBox="1">
            <a:spLocks noChangeArrowheads="1"/>
          </p:cNvSpPr>
          <p:nvPr/>
        </p:nvSpPr>
        <p:spPr bwMode="auto">
          <a:xfrm>
            <a:off x="5001314" y="1303966"/>
            <a:ext cx="15216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b="1" dirty="0">
                <a:solidFill>
                  <a:srgbClr val="C00000"/>
                </a:solidFill>
                <a:ea typeface="Microsoft JhengHei" panose="020B0604030504040204" pitchFamily="34" charset="-120"/>
                <a:cs typeface="Arial" pitchFamily="34" charset="0"/>
              </a:rPr>
              <a:t>147 mm</a:t>
            </a:r>
            <a:endParaRPr lang="zh-TW" altLang="en-US" b="1" dirty="0">
              <a:solidFill>
                <a:srgbClr val="C00000"/>
              </a:solidFill>
              <a:ea typeface="Microsoft JhengHei" panose="020B0604030504040204" pitchFamily="34" charset="-120"/>
              <a:cs typeface="Arial" pitchFamily="34" charset="0"/>
            </a:endParaRPr>
          </a:p>
        </p:txBody>
      </p:sp>
    </p:spTree>
    <p:extLst>
      <p:ext uri="{BB962C8B-B14F-4D97-AF65-F5344CB8AC3E}">
        <p14:creationId xmlns="" xmlns:p14="http://schemas.microsoft.com/office/powerpoint/2010/main" val="322112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4871A144-5741-4F9E-AE12-8BAB190DDA8B}"/>
              </a:ext>
            </a:extLst>
          </p:cNvPr>
          <p:cNvSpPr>
            <a:spLocks noGrp="1"/>
          </p:cNvSpPr>
          <p:nvPr>
            <p:ph type="title"/>
          </p:nvPr>
        </p:nvSpPr>
        <p:spPr>
          <a:xfrm>
            <a:off x="388961" y="250336"/>
            <a:ext cx="8071097" cy="837708"/>
          </a:xfrm>
        </p:spPr>
        <p:txBody>
          <a:bodyPr/>
          <a:lstStyle/>
          <a:p>
            <a:r>
              <a:rPr lang="en-US" altLang="zh-TW" dirty="0" err="1">
                <a:solidFill>
                  <a:schemeClr val="accent5">
                    <a:lumMod val="50000"/>
                  </a:schemeClr>
                </a:solidFill>
                <a:latin typeface="Arial" pitchFamily="34" charset="0"/>
                <a:ea typeface="Microsoft JhengHei" panose="020B0604030504040204" pitchFamily="34" charset="-120"/>
              </a:rPr>
              <a:t>全民版多媒體</a:t>
            </a:r>
            <a:r>
              <a:rPr lang="en-US" altLang="zh-TW" dirty="0">
                <a:solidFill>
                  <a:schemeClr val="accent5">
                    <a:lumMod val="50000"/>
                  </a:schemeClr>
                </a:solidFill>
                <a:latin typeface="Arial" pitchFamily="34" charset="0"/>
                <a:ea typeface="Microsoft JhengHei" panose="020B0604030504040204" pitchFamily="34" charset="-120"/>
              </a:rPr>
              <a:t> NAS </a:t>
            </a:r>
            <a:br>
              <a:rPr lang="en-US" altLang="zh-TW" dirty="0">
                <a:solidFill>
                  <a:schemeClr val="accent5">
                    <a:lumMod val="50000"/>
                  </a:schemeClr>
                </a:solidFill>
                <a:latin typeface="Arial" pitchFamily="34" charset="0"/>
                <a:ea typeface="Microsoft JhengHei" panose="020B0604030504040204" pitchFamily="34" charset="-120"/>
              </a:rPr>
            </a:br>
            <a:r>
              <a:rPr lang="en-US" altLang="zh-TW" dirty="0" err="1">
                <a:solidFill>
                  <a:schemeClr val="accent5">
                    <a:lumMod val="50000"/>
                  </a:schemeClr>
                </a:solidFill>
                <a:latin typeface="Arial" pitchFamily="34" charset="0"/>
                <a:ea typeface="Microsoft JhengHei" panose="020B0604030504040204" pitchFamily="34" charset="-120"/>
              </a:rPr>
              <a:t>搭載</a:t>
            </a:r>
            <a:r>
              <a:rPr lang="en-US" altLang="zh-TW" dirty="0">
                <a:solidFill>
                  <a:schemeClr val="accent5">
                    <a:lumMod val="50000"/>
                  </a:schemeClr>
                </a:solidFill>
                <a:latin typeface="Arial" pitchFamily="34" charset="0"/>
                <a:ea typeface="Microsoft JhengHei" panose="020B0604030504040204" pitchFamily="34" charset="-120"/>
              </a:rPr>
              <a:t> Intel 2.0GHz </a:t>
            </a:r>
            <a:r>
              <a:rPr lang="en-US" altLang="zh-TW" dirty="0" err="1">
                <a:solidFill>
                  <a:schemeClr val="accent5">
                    <a:lumMod val="50000"/>
                  </a:schemeClr>
                </a:solidFill>
                <a:latin typeface="Arial" pitchFamily="34" charset="0"/>
                <a:ea typeface="Microsoft JhengHei" panose="020B0604030504040204" pitchFamily="34" charset="-120"/>
              </a:rPr>
              <a:t>處理器</a:t>
            </a:r>
            <a:endParaRPr lang="en-US" altLang="zh-TW" dirty="0">
              <a:solidFill>
                <a:schemeClr val="accent5">
                  <a:lumMod val="50000"/>
                </a:schemeClr>
              </a:solidFill>
              <a:latin typeface="Arial" pitchFamily="34" charset="0"/>
              <a:ea typeface="Microsoft JhengHei" panose="020B0604030504040204" pitchFamily="34" charset="-120"/>
            </a:endParaRPr>
          </a:p>
        </p:txBody>
      </p:sp>
      <p:sp>
        <p:nvSpPr>
          <p:cNvPr id="68" name="TextBox 10"/>
          <p:cNvSpPr txBox="1"/>
          <p:nvPr/>
        </p:nvSpPr>
        <p:spPr>
          <a:xfrm>
            <a:off x="3131138" y="2984293"/>
            <a:ext cx="2433810" cy="1077210"/>
          </a:xfrm>
          <a:prstGeom prst="rect">
            <a:avLst/>
          </a:prstGeom>
          <a:noFill/>
        </p:spPr>
        <p:txBody>
          <a:bodyPr wrap="square" lIns="91431" tIns="45716" rIns="91431" bIns="45716" rtlCol="0">
            <a:spAutoFit/>
          </a:bodyPr>
          <a:lstStyle/>
          <a:p>
            <a:r>
              <a:rPr lang="en-US" sz="2000" b="1" dirty="0">
                <a:solidFill>
                  <a:schemeClr val="accent5">
                    <a:lumMod val="50000"/>
                  </a:schemeClr>
                </a:solidFill>
                <a:latin typeface="Arial" pitchFamily="34" charset="0"/>
                <a:ea typeface="Microsoft JhengHei" panose="020B0604030504040204" pitchFamily="34" charset="-120"/>
                <a:cs typeface="Arial" pitchFamily="34" charset="0"/>
              </a:rPr>
              <a:t>TS-251B-</a:t>
            </a:r>
            <a:r>
              <a:rPr lang="en-US" sz="2000" b="1" dirty="0">
                <a:solidFill>
                  <a:srgbClr val="C00000"/>
                </a:solidFill>
                <a:latin typeface="Arial" pitchFamily="34" charset="0"/>
                <a:ea typeface="Microsoft JhengHei" panose="020B0604030504040204" pitchFamily="34" charset="-120"/>
                <a:cs typeface="Arial" pitchFamily="34" charset="0"/>
              </a:rPr>
              <a:t>2G</a:t>
            </a:r>
          </a:p>
          <a:p>
            <a:r>
              <a:rPr lang="en-US" sz="1200" b="1" dirty="0">
                <a:latin typeface="Arial" pitchFamily="34" charset="0"/>
                <a:ea typeface="Microsoft JhengHei" panose="020B0604030504040204" pitchFamily="34" charset="-120"/>
                <a:cs typeface="Arial" pitchFamily="34" charset="0"/>
              </a:rPr>
              <a:t>2 GB RAM (</a:t>
            </a:r>
            <a:r>
              <a:rPr lang="en-US" altLang="zh-TW" sz="1200" b="1" dirty="0">
                <a:latin typeface="Arial" pitchFamily="34" charset="0"/>
                <a:ea typeface="Microsoft JhengHei" panose="020B0604030504040204" pitchFamily="34" charset="-120"/>
                <a:cs typeface="Arial" pitchFamily="34" charset="0"/>
              </a:rPr>
              <a:t>1 x </a:t>
            </a:r>
            <a:r>
              <a:rPr lang="en-US" altLang="zh-TW" sz="1200" b="1" dirty="0">
                <a:solidFill>
                  <a:srgbClr val="C00000"/>
                </a:solidFill>
                <a:latin typeface="Arial" pitchFamily="34" charset="0"/>
                <a:ea typeface="Microsoft JhengHei" panose="020B0604030504040204" pitchFamily="34" charset="-120"/>
                <a:cs typeface="Arial" pitchFamily="34" charset="0"/>
              </a:rPr>
              <a:t>2 GB</a:t>
            </a:r>
            <a:r>
              <a:rPr lang="en-US" sz="1200" b="1" dirty="0">
                <a:latin typeface="Arial" pitchFamily="34" charset="0"/>
                <a:ea typeface="Microsoft JhengHei" panose="020B0604030504040204" pitchFamily="34" charset="-120"/>
                <a:cs typeface="Arial" pitchFamily="34" charset="0"/>
              </a:rPr>
              <a:t>)</a:t>
            </a:r>
          </a:p>
          <a:p>
            <a:r>
              <a:rPr lang="en-US" sz="2000" b="1" dirty="0">
                <a:solidFill>
                  <a:schemeClr val="accent5">
                    <a:lumMod val="50000"/>
                  </a:schemeClr>
                </a:solidFill>
                <a:latin typeface="Arial" pitchFamily="34" charset="0"/>
                <a:ea typeface="Microsoft JhengHei" panose="020B0604030504040204" pitchFamily="34" charset="-120"/>
                <a:cs typeface="Arial" pitchFamily="34" charset="0"/>
              </a:rPr>
              <a:t>TS-251B-</a:t>
            </a:r>
            <a:r>
              <a:rPr lang="en-US" sz="2000" b="1" dirty="0">
                <a:solidFill>
                  <a:srgbClr val="C00000"/>
                </a:solidFill>
                <a:latin typeface="Arial" pitchFamily="34" charset="0"/>
                <a:ea typeface="Microsoft JhengHei" panose="020B0604030504040204" pitchFamily="34" charset="-120"/>
                <a:cs typeface="Arial" pitchFamily="34" charset="0"/>
              </a:rPr>
              <a:t>4G</a:t>
            </a:r>
            <a:r>
              <a:rPr lang="en-US" sz="2000" b="1" dirty="0">
                <a:solidFill>
                  <a:schemeClr val="accent5">
                    <a:lumMod val="50000"/>
                  </a:schemeClr>
                </a:solidFill>
                <a:latin typeface="Arial" pitchFamily="34" charset="0"/>
                <a:ea typeface="Microsoft JhengHei" panose="020B0604030504040204" pitchFamily="34" charset="-120"/>
                <a:cs typeface="Arial" pitchFamily="34" charset="0"/>
              </a:rPr>
              <a:t> </a:t>
            </a:r>
          </a:p>
          <a:p>
            <a:r>
              <a:rPr lang="en-US" sz="1200" b="1" dirty="0">
                <a:latin typeface="Arial" pitchFamily="34" charset="0"/>
                <a:ea typeface="Microsoft JhengHei" panose="020B0604030504040204" pitchFamily="34" charset="-120"/>
                <a:cs typeface="Arial" pitchFamily="34" charset="0"/>
              </a:rPr>
              <a:t>4 GB RAM (1 x </a:t>
            </a:r>
            <a:r>
              <a:rPr lang="en-US" sz="1200" b="1" dirty="0">
                <a:solidFill>
                  <a:srgbClr val="C00000"/>
                </a:solidFill>
                <a:latin typeface="Arial" pitchFamily="34" charset="0"/>
                <a:ea typeface="Microsoft JhengHei" panose="020B0604030504040204" pitchFamily="34" charset="-120"/>
                <a:cs typeface="Arial" pitchFamily="34" charset="0"/>
              </a:rPr>
              <a:t>4 GB</a:t>
            </a:r>
            <a:r>
              <a:rPr lang="en-US" sz="1200" b="1" dirty="0">
                <a:latin typeface="Arial" pitchFamily="34" charset="0"/>
                <a:ea typeface="Microsoft JhengHei" panose="020B0604030504040204" pitchFamily="34" charset="-120"/>
                <a:cs typeface="Arial" pitchFamily="34" charset="0"/>
              </a:rPr>
              <a:t>)</a:t>
            </a:r>
          </a:p>
        </p:txBody>
      </p:sp>
      <p:sp>
        <p:nvSpPr>
          <p:cNvPr id="47" name="TextBox 46">
            <a:extLst>
              <a:ext uri="{FF2B5EF4-FFF2-40B4-BE49-F238E27FC236}">
                <a16:creationId xmlns="" xmlns:a16="http://schemas.microsoft.com/office/drawing/2014/main" id="{00B63E5E-F563-D044-9385-B2B1788C8280}"/>
              </a:ext>
            </a:extLst>
          </p:cNvPr>
          <p:cNvSpPr txBox="1"/>
          <p:nvPr/>
        </p:nvSpPr>
        <p:spPr>
          <a:xfrm>
            <a:off x="3332108" y="1261241"/>
            <a:ext cx="968735" cy="584767"/>
          </a:xfrm>
          <a:prstGeom prst="rect">
            <a:avLst/>
          </a:prstGeom>
          <a:noFill/>
        </p:spPr>
        <p:txBody>
          <a:bodyPr wrap="square" lIns="91431" tIns="45716" rIns="91431" bIns="45716" anchor="t">
            <a:spAutoFit/>
          </a:bodyPr>
          <a:lstStyle/>
          <a:p>
            <a:pPr eaLnBrk="1" hangingPunct="1">
              <a:defRPr/>
            </a:pPr>
            <a:r>
              <a:rPr lang="en-US" altLang="zh-TW" sz="2000" b="1" dirty="0">
                <a:solidFill>
                  <a:schemeClr val="tx1">
                    <a:lumMod val="95000"/>
                    <a:lumOff val="5000"/>
                  </a:schemeClr>
                </a:solidFill>
                <a:latin typeface="Arial" pitchFamily="34" charset="0"/>
                <a:ea typeface="Microsoft JhengHei" panose="020B0604030504040204" pitchFamily="34" charset="-120"/>
                <a:cs typeface="Arial" pitchFamily="34" charset="0"/>
              </a:rPr>
              <a:t>2.0</a:t>
            </a:r>
            <a:r>
              <a:rPr lang="en-US" altLang="zh-TW" sz="1200" b="1" dirty="0">
                <a:solidFill>
                  <a:schemeClr val="tx1">
                    <a:lumMod val="95000"/>
                    <a:lumOff val="5000"/>
                  </a:schemeClr>
                </a:solidFill>
                <a:latin typeface="Arial" pitchFamily="34" charset="0"/>
                <a:ea typeface="Microsoft JhengHei" panose="020B0604030504040204" pitchFamily="34" charset="-120"/>
                <a:cs typeface="Arial" pitchFamily="34" charset="0"/>
              </a:rPr>
              <a:t>GHz</a:t>
            </a:r>
          </a:p>
          <a:p>
            <a:pPr eaLnBrk="1" hangingPunct="1">
              <a:defRPr/>
            </a:pPr>
            <a:r>
              <a:rPr lang="ja-JP" altLang="en-US" sz="1200" b="1" dirty="0">
                <a:latin typeface="Arial" pitchFamily="34" charset="0"/>
                <a:ea typeface="Microsoft JhengHei" panose="020B0604030504040204" pitchFamily="34" charset="-120"/>
                <a:cs typeface="Arial" pitchFamily="34" charset="0"/>
              </a:rPr>
              <a:t>基頻</a:t>
            </a:r>
            <a:endParaRPr lang="en-US" sz="1200" b="1" dirty="0">
              <a:latin typeface="Arial" pitchFamily="34" charset="0"/>
              <a:ea typeface="Microsoft JhengHei" panose="020B0604030504040204" pitchFamily="34" charset="-120"/>
              <a:cs typeface="Arial" pitchFamily="34" charset="0"/>
            </a:endParaRPr>
          </a:p>
        </p:txBody>
      </p:sp>
      <p:sp>
        <p:nvSpPr>
          <p:cNvPr id="48" name="TextBox 22">
            <a:extLst>
              <a:ext uri="{FF2B5EF4-FFF2-40B4-BE49-F238E27FC236}">
                <a16:creationId xmlns="" xmlns:a16="http://schemas.microsoft.com/office/drawing/2014/main" id="{C54BCACF-62B4-CE4C-B279-E2D65C30A3C7}"/>
              </a:ext>
            </a:extLst>
          </p:cNvPr>
          <p:cNvSpPr txBox="1"/>
          <p:nvPr/>
        </p:nvSpPr>
        <p:spPr>
          <a:xfrm>
            <a:off x="4200822" y="1261241"/>
            <a:ext cx="1152981" cy="584767"/>
          </a:xfrm>
          <a:prstGeom prst="rect">
            <a:avLst/>
          </a:prstGeom>
          <a:noFill/>
        </p:spPr>
        <p:txBody>
          <a:bodyPr wrap="square" lIns="91431" tIns="45716" rIns="91431" bIns="45716" anchor="t">
            <a:spAutoFit/>
          </a:bodyPr>
          <a:lstStyle/>
          <a:p>
            <a:pPr eaLnBrk="1" hangingPunct="1">
              <a:defRPr/>
            </a:pPr>
            <a:r>
              <a:rPr lang="en-US" altLang="zh-TW" sz="2000" b="1" dirty="0">
                <a:solidFill>
                  <a:schemeClr val="tx1">
                    <a:lumMod val="95000"/>
                    <a:lumOff val="5000"/>
                  </a:schemeClr>
                </a:solidFill>
                <a:latin typeface="Arial" pitchFamily="34" charset="0"/>
                <a:ea typeface="Microsoft JhengHei" panose="020B0604030504040204" pitchFamily="34" charset="-120"/>
                <a:cs typeface="Arial" pitchFamily="34" charset="0"/>
              </a:rPr>
              <a:t>2.5</a:t>
            </a:r>
            <a:r>
              <a:rPr lang="en-US" altLang="zh-TW" sz="1200" b="1" dirty="0">
                <a:solidFill>
                  <a:schemeClr val="tx1">
                    <a:lumMod val="95000"/>
                    <a:lumOff val="5000"/>
                  </a:schemeClr>
                </a:solidFill>
                <a:latin typeface="Arial" pitchFamily="34" charset="0"/>
                <a:ea typeface="Microsoft JhengHei" panose="020B0604030504040204" pitchFamily="34" charset="-120"/>
                <a:cs typeface="Arial" pitchFamily="34" charset="0"/>
              </a:rPr>
              <a:t>GHz</a:t>
            </a:r>
          </a:p>
          <a:p>
            <a:pPr eaLnBrk="1" hangingPunct="1">
              <a:defRPr/>
            </a:pPr>
            <a:r>
              <a:rPr lang="zh-CN" altLang="en-US" sz="1200" b="1" dirty="0">
                <a:latin typeface="Arial" pitchFamily="34" charset="0"/>
                <a:ea typeface="Microsoft JhengHei" panose="020B0604030504040204" pitchFamily="34" charset="-120"/>
                <a:cs typeface="Arial" pitchFamily="34" charset="0"/>
              </a:rPr>
              <a:t>突頻</a:t>
            </a:r>
          </a:p>
        </p:txBody>
      </p:sp>
      <p:sp>
        <p:nvSpPr>
          <p:cNvPr id="49" name="TextBox 22">
            <a:extLst>
              <a:ext uri="{FF2B5EF4-FFF2-40B4-BE49-F238E27FC236}">
                <a16:creationId xmlns="" xmlns:a16="http://schemas.microsoft.com/office/drawing/2014/main" id="{8FAF83BC-E9C1-FD42-A5F5-3335D6C6108A}"/>
              </a:ext>
            </a:extLst>
          </p:cNvPr>
          <p:cNvSpPr txBox="1"/>
          <p:nvPr/>
        </p:nvSpPr>
        <p:spPr>
          <a:xfrm>
            <a:off x="1416152" y="1261241"/>
            <a:ext cx="2033844" cy="584767"/>
          </a:xfrm>
          <a:prstGeom prst="rect">
            <a:avLst/>
          </a:prstGeom>
          <a:noFill/>
        </p:spPr>
        <p:txBody>
          <a:bodyPr wrap="square" lIns="91431" tIns="45716" rIns="91431" bIns="45716" anchor="t">
            <a:spAutoFit/>
          </a:bodyPr>
          <a:lstStyle/>
          <a:p>
            <a:pPr>
              <a:defRPr/>
            </a:pPr>
            <a:r>
              <a:rPr lang="en-US" altLang="zh-TW" b="1" dirty="0" err="1">
                <a:solidFill>
                  <a:schemeClr val="tx1">
                    <a:lumMod val="95000"/>
                    <a:lumOff val="5000"/>
                  </a:schemeClr>
                </a:solidFill>
                <a:latin typeface="Arial" pitchFamily="34" charset="0"/>
                <a:ea typeface="Microsoft JhengHei" panose="020B0604030504040204" pitchFamily="34" charset="-120"/>
                <a:cs typeface="Arial" pitchFamily="34" charset="0"/>
              </a:rPr>
              <a:t>雙核心</a:t>
            </a:r>
            <a:r>
              <a:rPr lang="en-US" altLang="zh-TW" b="1" dirty="0">
                <a:solidFill>
                  <a:schemeClr val="tx1">
                    <a:lumMod val="95000"/>
                    <a:lumOff val="5000"/>
                  </a:schemeClr>
                </a:solidFill>
                <a:latin typeface="Arial" pitchFamily="34" charset="0"/>
                <a:ea typeface="Microsoft JhengHei" panose="020B0604030504040204" pitchFamily="34" charset="-120"/>
                <a:cs typeface="Arial" pitchFamily="34" charset="0"/>
              </a:rPr>
              <a:t> </a:t>
            </a:r>
            <a:r>
              <a:rPr lang="en-US" altLang="zh-TW" sz="2000" b="1" dirty="0">
                <a:solidFill>
                  <a:srgbClr val="C00000"/>
                </a:solidFill>
                <a:latin typeface="Arial" pitchFamily="34" charset="0"/>
                <a:ea typeface="Microsoft JhengHei" panose="020B0604030504040204" pitchFamily="34" charset="-120"/>
                <a:cs typeface="Arial" pitchFamily="34" charset="0"/>
              </a:rPr>
              <a:t>J3355</a:t>
            </a:r>
            <a:r>
              <a:rPr lang="en-US" altLang="zh-TW" b="1" dirty="0">
                <a:solidFill>
                  <a:schemeClr val="tx1">
                    <a:lumMod val="95000"/>
                    <a:lumOff val="5000"/>
                  </a:schemeClr>
                </a:solidFill>
                <a:latin typeface="Arial" pitchFamily="34" charset="0"/>
                <a:ea typeface="Microsoft JhengHei" panose="020B0604030504040204" pitchFamily="34" charset="-120"/>
                <a:cs typeface="Arial" pitchFamily="34" charset="0"/>
              </a:rPr>
              <a:t> </a:t>
            </a:r>
            <a:endParaRPr lang="en-US" altLang="zh-CN" sz="1200" b="1" dirty="0">
              <a:solidFill>
                <a:srgbClr val="000000"/>
              </a:solidFill>
              <a:latin typeface="Arial" pitchFamily="34" charset="0"/>
              <a:ea typeface="Microsoft JhengHei" panose="020B0604030504040204" pitchFamily="34" charset="-120"/>
              <a:cs typeface="Arial" pitchFamily="34" charset="0"/>
            </a:endParaRPr>
          </a:p>
          <a:p>
            <a:pPr>
              <a:defRPr/>
            </a:pPr>
            <a:r>
              <a:rPr lang="ja-JP" altLang="en-US" sz="1200" b="1" dirty="0">
                <a:solidFill>
                  <a:srgbClr val="000000"/>
                </a:solidFill>
                <a:latin typeface="Arial" pitchFamily="34" charset="0"/>
                <a:ea typeface="Microsoft JhengHei" panose="020B0604030504040204" pitchFamily="34" charset="-120"/>
                <a:cs typeface="Arial" pitchFamily="34" charset="0"/>
              </a:rPr>
              <a:t>代號 A</a:t>
            </a:r>
            <a:r>
              <a:rPr lang="en-US" sz="1200" b="1" dirty="0" err="1">
                <a:solidFill>
                  <a:srgbClr val="000000"/>
                </a:solidFill>
                <a:latin typeface="Arial" pitchFamily="34" charset="0"/>
                <a:ea typeface="Microsoft JhengHei" panose="020B0604030504040204" pitchFamily="34" charset="-120"/>
                <a:cs typeface="Arial" pitchFamily="34" charset="0"/>
              </a:rPr>
              <a:t>pollo</a:t>
            </a:r>
            <a:r>
              <a:rPr lang="en-US" sz="1200" b="1" dirty="0">
                <a:latin typeface="Arial" pitchFamily="34" charset="0"/>
                <a:ea typeface="Microsoft JhengHei" panose="020B0604030504040204" pitchFamily="34" charset="-120"/>
                <a:cs typeface="Arial" pitchFamily="34" charset="0"/>
              </a:rPr>
              <a:t> Lake </a:t>
            </a:r>
            <a:r>
              <a:rPr lang="ja-JP" altLang="en-US" sz="1200" b="1" dirty="0">
                <a:latin typeface="Arial" pitchFamily="34" charset="0"/>
                <a:ea typeface="Microsoft JhengHei" panose="020B0604030504040204" pitchFamily="34" charset="-120"/>
                <a:cs typeface="Arial" pitchFamily="34" charset="0"/>
              </a:rPr>
              <a:t>處理器</a:t>
            </a:r>
            <a:endParaRPr lang="en-US" altLang="zh-CN" sz="1200" b="1" dirty="0">
              <a:latin typeface="Arial" pitchFamily="34" charset="0"/>
              <a:ea typeface="Microsoft JhengHei" panose="020B0604030504040204" pitchFamily="34" charset="-120"/>
              <a:cs typeface="Arial" pitchFamily="34" charset="0"/>
            </a:endParaRPr>
          </a:p>
        </p:txBody>
      </p:sp>
      <p:pic>
        <p:nvPicPr>
          <p:cNvPr id="51" name="圖片 17" descr="cp_k_ww_4c_075.png">
            <a:extLst>
              <a:ext uri="{FF2B5EF4-FFF2-40B4-BE49-F238E27FC236}">
                <a16:creationId xmlns="" xmlns:a16="http://schemas.microsoft.com/office/drawing/2014/main" id="{A3C1374A-F3DA-814E-8FAD-42A783B032CE}"/>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75797" y="1195138"/>
            <a:ext cx="689204" cy="689292"/>
          </a:xfrm>
          <a:prstGeom prst="rect">
            <a:avLst/>
          </a:prstGeom>
        </p:spPr>
      </p:pic>
      <p:sp>
        <p:nvSpPr>
          <p:cNvPr id="54" name="TextBox 6">
            <a:extLst>
              <a:ext uri="{FF2B5EF4-FFF2-40B4-BE49-F238E27FC236}">
                <a16:creationId xmlns="" xmlns:a16="http://schemas.microsoft.com/office/drawing/2014/main" id="{759F1DFE-B30A-D74F-A383-42EF78DF0A3D}"/>
              </a:ext>
            </a:extLst>
          </p:cNvPr>
          <p:cNvSpPr txBox="1"/>
          <p:nvPr/>
        </p:nvSpPr>
        <p:spPr>
          <a:xfrm>
            <a:off x="2045091" y="2053765"/>
            <a:ext cx="3220877" cy="584767"/>
          </a:xfrm>
          <a:prstGeom prst="rect">
            <a:avLst/>
          </a:prstGeom>
          <a:noFill/>
        </p:spPr>
        <p:txBody>
          <a:bodyPr wrap="square" lIns="91431" tIns="45716" rIns="91431" bIns="45716" anchor="t">
            <a:spAutoFit/>
          </a:bodyPr>
          <a:lstStyle/>
          <a:p>
            <a:pPr eaLnBrk="1" hangingPunct="1">
              <a:defRPr/>
            </a:pPr>
            <a:r>
              <a:rPr lang="en-US" altLang="zh-TW" sz="2000" b="1" dirty="0" err="1">
                <a:solidFill>
                  <a:schemeClr val="tx1">
                    <a:lumMod val="95000"/>
                    <a:lumOff val="5000"/>
                  </a:schemeClr>
                </a:solidFill>
                <a:latin typeface="Arial" pitchFamily="34" charset="0"/>
                <a:ea typeface="Microsoft JhengHei" panose="020B0604030504040204" pitchFamily="34" charset="-120"/>
                <a:cs typeface="Arial" pitchFamily="34" charset="0"/>
              </a:rPr>
              <a:t>雙通道記憶體支援</a:t>
            </a:r>
            <a:endParaRPr lang="en-US" altLang="zh-TW" sz="2000" b="1" dirty="0">
              <a:solidFill>
                <a:schemeClr val="tx1">
                  <a:lumMod val="95000"/>
                  <a:lumOff val="5000"/>
                </a:schemeClr>
              </a:solidFill>
              <a:latin typeface="Arial" pitchFamily="34" charset="0"/>
              <a:ea typeface="Microsoft JhengHei" panose="020B0604030504040204" pitchFamily="34" charset="-120"/>
              <a:cs typeface="Arial" pitchFamily="34" charset="0"/>
            </a:endParaRPr>
          </a:p>
          <a:p>
            <a:pPr>
              <a:defRPr/>
            </a:pPr>
            <a:r>
              <a:rPr lang="en-US" altLang="zh-TW" sz="1200" b="1" dirty="0" err="1">
                <a:solidFill>
                  <a:schemeClr val="tx1">
                    <a:lumMod val="95000"/>
                    <a:lumOff val="5000"/>
                  </a:schemeClr>
                </a:solidFill>
                <a:latin typeface="Arial" pitchFamily="34" charset="0"/>
                <a:ea typeface="Microsoft JhengHei" panose="020B0604030504040204" pitchFamily="34" charset="-120"/>
                <a:cs typeface="Arial" pitchFamily="34" charset="0"/>
              </a:rPr>
              <a:t>最高</a:t>
            </a:r>
            <a:r>
              <a:rPr lang="en-US" altLang="zh-TW" sz="1200" b="1" dirty="0">
                <a:solidFill>
                  <a:schemeClr val="tx1">
                    <a:lumMod val="95000"/>
                    <a:lumOff val="5000"/>
                  </a:schemeClr>
                </a:solidFill>
                <a:latin typeface="Arial" pitchFamily="34" charset="0"/>
                <a:ea typeface="Microsoft JhengHei" panose="020B0604030504040204" pitchFamily="34" charset="-120"/>
                <a:cs typeface="Arial" pitchFamily="34" charset="0"/>
              </a:rPr>
              <a:t> DDR3L-1866</a:t>
            </a:r>
            <a:endParaRPr lang="en-US" altLang="zh-TW" sz="2000" b="1" dirty="0">
              <a:solidFill>
                <a:schemeClr val="tx1">
                  <a:lumMod val="95000"/>
                  <a:lumOff val="5000"/>
                </a:schemeClr>
              </a:solidFill>
              <a:latin typeface="Arial" pitchFamily="34" charset="0"/>
              <a:ea typeface="Microsoft JhengHei" panose="020B0604030504040204" pitchFamily="34" charset="-120"/>
              <a:cs typeface="Arial" pitchFamily="34" charset="0"/>
            </a:endParaRPr>
          </a:p>
        </p:txBody>
      </p:sp>
      <p:pic>
        <p:nvPicPr>
          <p:cNvPr id="56" name="圖片 37" descr="HDMI.png">
            <a:extLst>
              <a:ext uri="{FF2B5EF4-FFF2-40B4-BE49-F238E27FC236}">
                <a16:creationId xmlns="" xmlns:a16="http://schemas.microsoft.com/office/drawing/2014/main" id="{61B2933B-013E-3043-9921-5992154ECE52}"/>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1235316" y="3089047"/>
            <a:ext cx="1016545" cy="236788"/>
          </a:xfrm>
          <a:prstGeom prst="rect">
            <a:avLst/>
          </a:prstGeom>
        </p:spPr>
      </p:pic>
      <p:pic>
        <p:nvPicPr>
          <p:cNvPr id="57" name="Picture 14">
            <a:extLst>
              <a:ext uri="{FF2B5EF4-FFF2-40B4-BE49-F238E27FC236}">
                <a16:creationId xmlns="" xmlns:a16="http://schemas.microsoft.com/office/drawing/2014/main" id="{F7BE61F7-7107-DA48-85BC-A6E02B584AA7}"/>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1680737" y="3389690"/>
            <a:ext cx="531854" cy="260747"/>
          </a:xfrm>
          <a:prstGeom prst="rect">
            <a:avLst/>
          </a:prstGeom>
        </p:spPr>
      </p:pic>
      <p:pic>
        <p:nvPicPr>
          <p:cNvPr id="58" name="圖片 33" descr="PCIe icon.png">
            <a:extLst>
              <a:ext uri="{FF2B5EF4-FFF2-40B4-BE49-F238E27FC236}">
                <a16:creationId xmlns="" xmlns:a16="http://schemas.microsoft.com/office/drawing/2014/main" id="{1B358C5A-EB77-3741-8D4D-4E04EFBB3492}"/>
              </a:ext>
            </a:extLst>
          </p:cNvPr>
          <p:cNvPicPr>
            <a:picLocks noChangeAspect="1"/>
          </p:cNvPicPr>
          <p:nvPr/>
        </p:nvPicPr>
        <p:blipFill>
          <a:blip r:embed="rId6" cstate="screen">
            <a:extLst>
              <a:ext uri="{28A0092B-C50C-407E-A947-70E740481C1C}">
                <a14:useLocalDpi xmlns="" xmlns:a14="http://schemas.microsoft.com/office/drawing/2010/main"/>
              </a:ext>
            </a:extLst>
          </a:blip>
          <a:srcRect/>
          <a:stretch>
            <a:fillRect/>
          </a:stretch>
        </p:blipFill>
        <p:spPr>
          <a:xfrm>
            <a:off x="1176681" y="3350306"/>
            <a:ext cx="482120" cy="397845"/>
          </a:xfrm>
          <a:prstGeom prst="rect">
            <a:avLst/>
          </a:prstGeom>
        </p:spPr>
      </p:pic>
      <p:pic>
        <p:nvPicPr>
          <p:cNvPr id="59" name="Picture 22">
            <a:extLst>
              <a:ext uri="{FF2B5EF4-FFF2-40B4-BE49-F238E27FC236}">
                <a16:creationId xmlns="" xmlns:a16="http://schemas.microsoft.com/office/drawing/2014/main" id="{AA66EB27-4EAD-9143-939C-D784B3B04CA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309134" y="3112097"/>
            <a:ext cx="559157" cy="534632"/>
          </a:xfrm>
          <a:prstGeom prst="rect">
            <a:avLst/>
          </a:prstGeom>
        </p:spPr>
      </p:pic>
      <p:pic>
        <p:nvPicPr>
          <p:cNvPr id="61" name="圖片 81">
            <a:extLst>
              <a:ext uri="{FF2B5EF4-FFF2-40B4-BE49-F238E27FC236}">
                <a16:creationId xmlns="" xmlns:a16="http://schemas.microsoft.com/office/drawing/2014/main" id="{AB7A31C8-63AA-6E42-A891-BBABE51395B9}"/>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01109" y="3086818"/>
            <a:ext cx="464604" cy="554684"/>
          </a:xfrm>
          <a:prstGeom prst="rect">
            <a:avLst/>
          </a:prstGeom>
        </p:spPr>
      </p:pic>
      <p:pic>
        <p:nvPicPr>
          <p:cNvPr id="5122"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617082" y="2195838"/>
            <a:ext cx="1270270" cy="649680"/>
          </a:xfrm>
          <a:prstGeom prst="rect">
            <a:avLst/>
          </a:prstGeom>
          <a:noFill/>
        </p:spPr>
      </p:pic>
      <p:sp>
        <p:nvSpPr>
          <p:cNvPr id="26" name="TextBox 6">
            <a:extLst>
              <a:ext uri="{FF2B5EF4-FFF2-40B4-BE49-F238E27FC236}">
                <a16:creationId xmlns="" xmlns:a16="http://schemas.microsoft.com/office/drawing/2014/main" id="{759F1DFE-B30A-D74F-A383-42EF78DF0A3D}"/>
              </a:ext>
            </a:extLst>
          </p:cNvPr>
          <p:cNvSpPr txBox="1"/>
          <p:nvPr/>
        </p:nvSpPr>
        <p:spPr>
          <a:xfrm>
            <a:off x="2057672" y="2578962"/>
            <a:ext cx="3239057" cy="276991"/>
          </a:xfrm>
          <a:prstGeom prst="rect">
            <a:avLst/>
          </a:prstGeom>
          <a:noFill/>
        </p:spPr>
        <p:txBody>
          <a:bodyPr wrap="square" lIns="91431" tIns="45716" rIns="91431" bIns="45716" anchor="t">
            <a:spAutoFit/>
          </a:bodyPr>
          <a:lstStyle/>
          <a:p>
            <a:pPr>
              <a:defRPr/>
            </a:pPr>
            <a:r>
              <a:rPr lang="en-US" altLang="zh-TW" sz="1200" b="1" dirty="0">
                <a:solidFill>
                  <a:srgbClr val="C00000"/>
                </a:solidFill>
                <a:latin typeface="Arial" pitchFamily="34" charset="0"/>
                <a:ea typeface="Microsoft JhengHei" panose="020B0604030504040204" pitchFamily="34" charset="-120"/>
                <a:cs typeface="Arial" pitchFamily="34" charset="0"/>
              </a:rPr>
              <a:t>2 x SODIMM </a:t>
            </a:r>
            <a:r>
              <a:rPr lang="en-US" altLang="zh-TW" sz="1200" b="1" dirty="0" err="1">
                <a:solidFill>
                  <a:schemeClr val="tx1">
                    <a:lumMod val="95000"/>
                    <a:lumOff val="5000"/>
                  </a:schemeClr>
                </a:solidFill>
                <a:latin typeface="Arial" pitchFamily="34" charset="0"/>
                <a:ea typeface="Microsoft JhengHei" panose="020B0604030504040204" pitchFamily="34" charset="-120"/>
                <a:cs typeface="Arial" pitchFamily="34" charset="0"/>
              </a:rPr>
              <a:t>插槽，最高總和</a:t>
            </a:r>
            <a:r>
              <a:rPr lang="en-US" altLang="zh-TW" sz="1200" b="1" dirty="0">
                <a:solidFill>
                  <a:schemeClr val="tx1">
                    <a:lumMod val="95000"/>
                    <a:lumOff val="5000"/>
                  </a:schemeClr>
                </a:solidFill>
                <a:latin typeface="Arial" pitchFamily="34" charset="0"/>
                <a:ea typeface="Microsoft JhengHei" panose="020B0604030504040204" pitchFamily="34" charset="-120"/>
                <a:cs typeface="Arial" pitchFamily="34" charset="0"/>
              </a:rPr>
              <a:t> </a:t>
            </a:r>
            <a:r>
              <a:rPr lang="en-US" altLang="zh-TW" sz="1200" b="1" dirty="0">
                <a:solidFill>
                  <a:srgbClr val="C00000"/>
                </a:solidFill>
                <a:latin typeface="Arial" pitchFamily="34" charset="0"/>
                <a:ea typeface="Microsoft JhengHei" panose="020B0604030504040204" pitchFamily="34" charset="-120"/>
                <a:cs typeface="Arial" pitchFamily="34" charset="0"/>
              </a:rPr>
              <a:t>8 GB</a:t>
            </a:r>
          </a:p>
        </p:txBody>
      </p:sp>
      <p:cxnSp>
        <p:nvCxnSpPr>
          <p:cNvPr id="33" name="直線接點 32"/>
          <p:cNvCxnSpPr/>
          <p:nvPr/>
        </p:nvCxnSpPr>
        <p:spPr>
          <a:xfrm>
            <a:off x="3297568" y="1237477"/>
            <a:ext cx="0" cy="672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 xmlns:a16="http://schemas.microsoft.com/office/drawing/2014/main" id="{1CFF0944-5A79-4D0B-9193-5A362BD25866}"/>
              </a:ext>
            </a:extLst>
          </p:cNvPr>
          <p:cNvCxnSpPr>
            <a:cxnSpLocks/>
          </p:cNvCxnSpPr>
          <p:nvPr/>
        </p:nvCxnSpPr>
        <p:spPr>
          <a:xfrm>
            <a:off x="491479" y="2927967"/>
            <a:ext cx="4645636" cy="0"/>
          </a:xfrm>
          <a:prstGeom prst="line">
            <a:avLst/>
          </a:prstGeom>
          <a:ln w="19050">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 xmlns:a16="http://schemas.microsoft.com/office/drawing/2014/main" id="{1CFF0944-5A79-4D0B-9193-5A362BD25866}"/>
              </a:ext>
            </a:extLst>
          </p:cNvPr>
          <p:cNvCxnSpPr>
            <a:cxnSpLocks/>
          </p:cNvCxnSpPr>
          <p:nvPr/>
        </p:nvCxnSpPr>
        <p:spPr>
          <a:xfrm>
            <a:off x="491479" y="1999378"/>
            <a:ext cx="4645636" cy="0"/>
          </a:xfrm>
          <a:prstGeom prst="line">
            <a:avLst/>
          </a:prstGeom>
          <a:ln w="19050">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190023" y="1237477"/>
            <a:ext cx="0" cy="672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54406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 xmlns:a16="http://schemas.microsoft.com/office/drawing/2014/main" id="{B32BEFBC-B46F-7C40-B6F0-ECD1E3B399D7}"/>
              </a:ext>
            </a:extLst>
          </p:cNvPr>
          <p:cNvPicPr>
            <a:picLocks noChangeAspect="1"/>
          </p:cNvPicPr>
          <p:nvPr/>
        </p:nvPicPr>
        <p:blipFill rotWithShape="1">
          <a:blip r:embed="rId2"/>
          <a:srcRect t="30510" b="22051"/>
          <a:stretch/>
        </p:blipFill>
        <p:spPr>
          <a:xfrm>
            <a:off x="1657600" y="1789469"/>
            <a:ext cx="7486400" cy="2703898"/>
          </a:xfrm>
          <a:prstGeom prst="rect">
            <a:avLst/>
          </a:prstGeom>
        </p:spPr>
      </p:pic>
      <p:sp>
        <p:nvSpPr>
          <p:cNvPr id="2" name="標題 1"/>
          <p:cNvSpPr>
            <a:spLocks noGrp="1"/>
          </p:cNvSpPr>
          <p:nvPr>
            <p:ph type="title"/>
          </p:nvPr>
        </p:nvSpPr>
        <p:spPr>
          <a:xfrm>
            <a:off x="323528" y="99851"/>
            <a:ext cx="8505162" cy="493563"/>
          </a:xfrm>
        </p:spPr>
        <p:txBody>
          <a:bodyPr/>
          <a:lstStyle/>
          <a:p>
            <a:r>
              <a:rPr kumimoji="1" lang="zh-CN" altLang="en-US" dirty="0">
                <a:ea typeface="Microsoft JhengHei" panose="020B0604030504040204" pitchFamily="34" charset="-120"/>
              </a:rPr>
              <a:t>透過</a:t>
            </a:r>
            <a:r>
              <a:rPr kumimoji="1" lang="en-US" altLang="zh-CN" dirty="0">
                <a:ea typeface="Microsoft JhengHei" panose="020B0604030504040204" pitchFamily="34" charset="-120"/>
              </a:rPr>
              <a:t> </a:t>
            </a:r>
            <a:r>
              <a:rPr kumimoji="1" lang="en-US" altLang="zh-TW" dirty="0">
                <a:ea typeface="Microsoft JhengHei" panose="020B0604030504040204" pitchFamily="34" charset="-120"/>
              </a:rPr>
              <a:t>QM2-2P-244A </a:t>
            </a:r>
            <a:r>
              <a:rPr kumimoji="1" lang="zh-CN" altLang="en-US" dirty="0">
                <a:ea typeface="Microsoft JhengHei" panose="020B0604030504040204" pitchFamily="34" charset="-120"/>
              </a:rPr>
              <a:t>卡新增兩個</a:t>
            </a:r>
            <a:r>
              <a:rPr kumimoji="1" lang="en-US" altLang="zh-CN" dirty="0">
                <a:ea typeface="Microsoft JhengHei" panose="020B0604030504040204" pitchFamily="34" charset="-120"/>
              </a:rPr>
              <a:t> M.2 </a:t>
            </a:r>
            <a:r>
              <a:rPr kumimoji="1" lang="en-US" altLang="zh-CN" dirty="0" err="1">
                <a:ea typeface="Microsoft JhengHei" panose="020B0604030504040204" pitchFamily="34" charset="-120"/>
              </a:rPr>
              <a:t>NVMe</a:t>
            </a:r>
            <a:r>
              <a:rPr kumimoji="1" lang="en-US" altLang="zh-CN" dirty="0">
                <a:ea typeface="Microsoft JhengHei" panose="020B0604030504040204" pitchFamily="34" charset="-120"/>
              </a:rPr>
              <a:t> SSD </a:t>
            </a:r>
            <a:r>
              <a:rPr kumimoji="1" lang="zh-CN" altLang="en-US" dirty="0">
                <a:ea typeface="Microsoft JhengHei" panose="020B0604030504040204" pitchFamily="34" charset="-120"/>
              </a:rPr>
              <a:t>埠</a:t>
            </a:r>
            <a:endParaRPr kumimoji="1" lang="zh-TW" altLang="en-US" dirty="0">
              <a:ea typeface="Microsoft JhengHei" panose="020B0604030504040204" pitchFamily="34" charset="-120"/>
            </a:endParaRPr>
          </a:p>
        </p:txBody>
      </p:sp>
      <p:sp>
        <p:nvSpPr>
          <p:cNvPr id="27" name="Shape 316"/>
          <p:cNvSpPr>
            <a:spLocks noChangeArrowheads="1"/>
          </p:cNvSpPr>
          <p:nvPr/>
        </p:nvSpPr>
        <p:spPr bwMode="auto">
          <a:xfrm>
            <a:off x="850742" y="1521120"/>
            <a:ext cx="1289955" cy="1301953"/>
          </a:xfrm>
          <a:prstGeom prst="ellipse">
            <a:avLst/>
          </a:pr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13" rIns="91425" bIns="45713"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a:solidFill>
                <a:srgbClr val="FFFFFF"/>
              </a:solidFill>
              <a:latin typeface="Microsoft JhengHei" panose="020B0604030504040204" pitchFamily="34" charset="-120"/>
              <a:ea typeface="Microsoft JhengHei" panose="020B0604030504040204" pitchFamily="34" charset="-120"/>
              <a:sym typeface="Arial" charset="0"/>
            </a:endParaRPr>
          </a:p>
        </p:txBody>
      </p:sp>
      <p:cxnSp>
        <p:nvCxnSpPr>
          <p:cNvPr id="42" name="Shape 164">
            <a:extLst>
              <a:ext uri="{FF2B5EF4-FFF2-40B4-BE49-F238E27FC236}">
                <a16:creationId xmlns="" xmlns:a16="http://schemas.microsoft.com/office/drawing/2014/main" id="{EEAB6421-3E68-4541-A46F-FD993D4B09B0}"/>
              </a:ext>
            </a:extLst>
          </p:cNvPr>
          <p:cNvCxnSpPr>
            <a:cxnSpLocks noChangeShapeType="1"/>
          </p:cNvCxnSpPr>
          <p:nvPr/>
        </p:nvCxnSpPr>
        <p:spPr bwMode="auto">
          <a:xfrm flipV="1">
            <a:off x="2933700" y="1708990"/>
            <a:ext cx="5430679" cy="11860"/>
          </a:xfrm>
          <a:prstGeom prst="straightConnector1">
            <a:avLst/>
          </a:prstGeom>
          <a:noFill/>
          <a:ln w="28575">
            <a:solidFill>
              <a:srgbClr val="C00000"/>
            </a:solidFill>
            <a:prstDash val="sysDot"/>
            <a:round/>
            <a:headEnd type="stealth" w="lg" len="lg"/>
            <a:tailEnd type="stealth" w="lg" len="lg"/>
          </a:ln>
          <a:extLst>
            <a:ext uri="{909E8E84-426E-40DD-AFC4-6F175D3DCCD1}">
              <a14:hiddenFill xmlns="" xmlns:a14="http://schemas.microsoft.com/office/drawing/2010/main">
                <a:noFill/>
              </a14:hiddenFill>
            </a:ext>
          </a:extLst>
        </p:spPr>
      </p:cxnSp>
      <p:sp>
        <p:nvSpPr>
          <p:cNvPr id="44" name="文字方塊 30">
            <a:extLst>
              <a:ext uri="{FF2B5EF4-FFF2-40B4-BE49-F238E27FC236}">
                <a16:creationId xmlns="" xmlns:a16="http://schemas.microsoft.com/office/drawing/2014/main" id="{989A7073-0B9A-D44D-AB3C-BE8B20E515B9}"/>
              </a:ext>
            </a:extLst>
          </p:cNvPr>
          <p:cNvSpPr txBox="1">
            <a:spLocks noChangeArrowheads="1"/>
          </p:cNvSpPr>
          <p:nvPr/>
        </p:nvSpPr>
        <p:spPr bwMode="auto">
          <a:xfrm>
            <a:off x="5001314" y="1303966"/>
            <a:ext cx="15216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b="1" dirty="0">
                <a:solidFill>
                  <a:srgbClr val="C00000"/>
                </a:solidFill>
                <a:ea typeface="Microsoft JhengHei" panose="020B0604030504040204" pitchFamily="34" charset="-120"/>
                <a:cs typeface="Arial" pitchFamily="34" charset="0"/>
              </a:rPr>
              <a:t>147 mm</a:t>
            </a:r>
            <a:endParaRPr lang="zh-TW" altLang="en-US" b="1" dirty="0">
              <a:solidFill>
                <a:srgbClr val="C00000"/>
              </a:solidFill>
              <a:ea typeface="Microsoft JhengHei" panose="020B0604030504040204" pitchFamily="34" charset="-120"/>
              <a:cs typeface="Arial" pitchFamily="34" charset="0"/>
            </a:endParaRPr>
          </a:p>
        </p:txBody>
      </p:sp>
      <p:pic>
        <p:nvPicPr>
          <p:cNvPr id="22" name="圖片 21" descr="QM2-2P-244A_Front_left-angle.png"/>
          <p:cNvPicPr>
            <a:picLocks noChangeAspect="1"/>
          </p:cNvPicPr>
          <p:nvPr/>
        </p:nvPicPr>
        <p:blipFill>
          <a:blip r:embed="rId3" cstate="print"/>
          <a:stretch>
            <a:fillRect/>
          </a:stretch>
        </p:blipFill>
        <p:spPr>
          <a:xfrm>
            <a:off x="478608" y="1615122"/>
            <a:ext cx="1864417" cy="1165468"/>
          </a:xfrm>
          <a:prstGeom prst="rect">
            <a:avLst/>
          </a:prstGeom>
        </p:spPr>
      </p:pic>
      <p:sp>
        <p:nvSpPr>
          <p:cNvPr id="16" name="Shape 318"/>
          <p:cNvSpPr txBox="1">
            <a:spLocks noChangeArrowheads="1"/>
          </p:cNvSpPr>
          <p:nvPr/>
        </p:nvSpPr>
        <p:spPr bwMode="auto">
          <a:xfrm>
            <a:off x="514980" y="833653"/>
            <a:ext cx="2137844" cy="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dirty="0">
                <a:latin typeface="Arial" pitchFamily="34" charset="0"/>
                <a:ea typeface="Microsoft JhengHei" panose="020B0604030504040204" pitchFamily="34" charset="-120"/>
                <a:cs typeface="Arial" pitchFamily="34" charset="0"/>
                <a:sym typeface="Arial" charset="0"/>
              </a:rPr>
              <a:t>QM2-2</a:t>
            </a:r>
            <a:r>
              <a:rPr lang="en-US" altLang="zh-TW" sz="2000" b="1" dirty="0">
                <a:latin typeface="Arial" pitchFamily="34" charset="0"/>
                <a:ea typeface="Microsoft JhengHei" panose="020B0604030504040204" pitchFamily="34" charset="-120"/>
                <a:cs typeface="Arial" pitchFamily="34" charset="0"/>
                <a:sym typeface="Arial" charset="0"/>
              </a:rPr>
              <a:t>P-244A</a:t>
            </a:r>
            <a:endParaRPr lang="zh-TW" altLang="zh-TW" sz="2000" b="1" dirty="0">
              <a:latin typeface="Arial" pitchFamily="34" charset="0"/>
              <a:ea typeface="Microsoft JhengHei" panose="020B0604030504040204" pitchFamily="34" charset="-120"/>
              <a:cs typeface="Arial" pitchFamily="34" charset="0"/>
              <a:sym typeface="Arial" charset="0"/>
            </a:endParaRPr>
          </a:p>
        </p:txBody>
      </p:sp>
      <p:grpSp>
        <p:nvGrpSpPr>
          <p:cNvPr id="12" name="群組 29">
            <a:extLst>
              <a:ext uri="{FF2B5EF4-FFF2-40B4-BE49-F238E27FC236}">
                <a16:creationId xmlns="" xmlns:a16="http://schemas.microsoft.com/office/drawing/2014/main" id="{9C72ECFE-2BD5-E041-BBD8-12E5C1C49432}"/>
              </a:ext>
            </a:extLst>
          </p:cNvPr>
          <p:cNvGrpSpPr/>
          <p:nvPr/>
        </p:nvGrpSpPr>
        <p:grpSpPr>
          <a:xfrm>
            <a:off x="2527535" y="859845"/>
            <a:ext cx="3606821" cy="369332"/>
            <a:chOff x="2717840" y="757464"/>
            <a:chExt cx="2298490" cy="552990"/>
          </a:xfrm>
        </p:grpSpPr>
        <p:sp>
          <p:nvSpPr>
            <p:cNvPr id="13" name="平行四邊形 12">
              <a:extLst>
                <a:ext uri="{FF2B5EF4-FFF2-40B4-BE49-F238E27FC236}">
                  <a16:creationId xmlns="" xmlns:a16="http://schemas.microsoft.com/office/drawing/2014/main" id="{7BB6CC2E-606E-174B-B6B2-F562AB334B14}"/>
                </a:ext>
              </a:extLst>
            </p:cNvPr>
            <p:cNvSpPr/>
            <p:nvPr/>
          </p:nvSpPr>
          <p:spPr>
            <a:xfrm>
              <a:off x="2717840" y="794309"/>
              <a:ext cx="2146627" cy="492023"/>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dirty="0">
                <a:latin typeface="Microsoft JhengHei" panose="020B0604030504040204" pitchFamily="34" charset="-120"/>
                <a:ea typeface="Microsoft JhengHei" panose="020B0604030504040204" pitchFamily="34" charset="-120"/>
              </a:endParaRPr>
            </a:p>
          </p:txBody>
        </p:sp>
        <p:sp>
          <p:nvSpPr>
            <p:cNvPr id="14" name="矩形 13">
              <a:extLst>
                <a:ext uri="{FF2B5EF4-FFF2-40B4-BE49-F238E27FC236}">
                  <a16:creationId xmlns="" xmlns:a16="http://schemas.microsoft.com/office/drawing/2014/main" id="{63C924B0-D949-0F4C-94FE-FBC7AE4559AA}"/>
                </a:ext>
              </a:extLst>
            </p:cNvPr>
            <p:cNvSpPr/>
            <p:nvPr/>
          </p:nvSpPr>
          <p:spPr>
            <a:xfrm>
              <a:off x="2879038" y="757464"/>
              <a:ext cx="2137292" cy="552990"/>
            </a:xfrm>
            <a:prstGeom prst="rect">
              <a:avLst/>
            </a:prstGeom>
          </p:spPr>
          <p:txBody>
            <a:bodyPr wrap="square">
              <a:spAutoFit/>
            </a:bodyPr>
            <a:lstStyle/>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2280 </a:t>
              </a:r>
              <a:r>
                <a:rPr lang="en-US" altLang="zh-TW" b="1" dirty="0"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NVMe</a:t>
              </a:r>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a:t>
              </a:r>
              <a:r>
                <a:rPr lang="en-US" altLang="zh-TW" b="1" dirty="0"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PCIe</a:t>
              </a:r>
              <a:endPar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spTree>
    <p:extLst>
      <p:ext uri="{BB962C8B-B14F-4D97-AF65-F5344CB8AC3E}">
        <p14:creationId xmlns="" xmlns:p14="http://schemas.microsoft.com/office/powerpoint/2010/main" val="290494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851"/>
            <a:ext cx="9144000" cy="493563"/>
          </a:xfrm>
        </p:spPr>
        <p:txBody>
          <a:bodyPr/>
          <a:lstStyle/>
          <a:p>
            <a:pPr algn="ctr"/>
            <a:r>
              <a:rPr kumimoji="1" lang="zh-CN" altLang="en-US" sz="2300" dirty="0">
                <a:ea typeface="Microsoft JhengHei" panose="020B0604030504040204" pitchFamily="34" charset="-120"/>
              </a:rPr>
              <a:t>透過</a:t>
            </a:r>
            <a:r>
              <a:rPr kumimoji="1" lang="en-US" altLang="zh-CN" sz="2300" dirty="0">
                <a:ea typeface="Microsoft JhengHei" panose="020B0604030504040204" pitchFamily="34" charset="-120"/>
              </a:rPr>
              <a:t> </a:t>
            </a:r>
            <a:r>
              <a:rPr kumimoji="1" lang="en-US" altLang="zh-TW" sz="2300" dirty="0">
                <a:ea typeface="Microsoft JhengHei" panose="020B0604030504040204" pitchFamily="34" charset="-120"/>
              </a:rPr>
              <a:t>QM2-2S10G1T </a:t>
            </a:r>
            <a:r>
              <a:rPr kumimoji="1" lang="zh-CN" altLang="en-US" sz="2300" dirty="0">
                <a:ea typeface="Microsoft JhengHei" panose="020B0604030504040204" pitchFamily="34" charset="-120"/>
              </a:rPr>
              <a:t>卡新增兩個</a:t>
            </a:r>
            <a:r>
              <a:rPr kumimoji="1" lang="en-US" altLang="zh-CN" sz="2300" dirty="0">
                <a:ea typeface="Microsoft JhengHei" panose="020B0604030504040204" pitchFamily="34" charset="-120"/>
              </a:rPr>
              <a:t> M.2 SATA SSD </a:t>
            </a:r>
            <a:r>
              <a:rPr kumimoji="1" lang="zh-CN" altLang="en-US" sz="2300" dirty="0">
                <a:ea typeface="Microsoft JhengHei" panose="020B0604030504040204" pitchFamily="34" charset="-120"/>
              </a:rPr>
              <a:t>埠與</a:t>
            </a:r>
            <a:r>
              <a:rPr kumimoji="1" lang="en-US" altLang="zh-CN" sz="2300" dirty="0">
                <a:ea typeface="Microsoft JhengHei" panose="020B0604030504040204" pitchFamily="34" charset="-120"/>
              </a:rPr>
              <a:t> 10GBASE-T</a:t>
            </a:r>
            <a:endParaRPr kumimoji="1" lang="zh-TW" altLang="en-US" sz="2300" dirty="0">
              <a:ea typeface="Microsoft JhengHei" panose="020B0604030504040204" pitchFamily="34" charset="-120"/>
            </a:endParaRPr>
          </a:p>
        </p:txBody>
      </p:sp>
      <p:sp>
        <p:nvSpPr>
          <p:cNvPr id="29" name="Shape 318"/>
          <p:cNvSpPr txBox="1">
            <a:spLocks noChangeArrowheads="1"/>
          </p:cNvSpPr>
          <p:nvPr/>
        </p:nvSpPr>
        <p:spPr bwMode="auto">
          <a:xfrm>
            <a:off x="438780" y="897153"/>
            <a:ext cx="2137844" cy="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dirty="0">
                <a:latin typeface="Arial" pitchFamily="34" charset="0"/>
                <a:ea typeface="Microsoft JhengHei" panose="020B0604030504040204" pitchFamily="34" charset="-120"/>
                <a:cs typeface="Arial" pitchFamily="34" charset="0"/>
                <a:sym typeface="Arial" charset="0"/>
              </a:rPr>
              <a:t>QM2-</a:t>
            </a:r>
            <a:r>
              <a:rPr lang="en-US" altLang="zh-TW" sz="2000" b="1" dirty="0">
                <a:latin typeface="Arial" pitchFamily="34" charset="0"/>
                <a:ea typeface="Microsoft JhengHei" panose="020B0604030504040204" pitchFamily="34" charset="-120"/>
                <a:cs typeface="Arial" pitchFamily="34" charset="0"/>
                <a:sym typeface="Arial" charset="0"/>
              </a:rPr>
              <a:t>2S10G1T</a:t>
            </a:r>
            <a:endParaRPr lang="zh-TW" altLang="zh-TW" sz="2000" b="1" dirty="0">
              <a:latin typeface="Arial" pitchFamily="34" charset="0"/>
              <a:ea typeface="Microsoft JhengHei" panose="020B0604030504040204" pitchFamily="34" charset="-120"/>
              <a:cs typeface="Arial" pitchFamily="34" charset="0"/>
              <a:sym typeface="Arial" charset="0"/>
            </a:endParaRPr>
          </a:p>
        </p:txBody>
      </p:sp>
      <p:grpSp>
        <p:nvGrpSpPr>
          <p:cNvPr id="18" name="群組 29">
            <a:extLst>
              <a:ext uri="{FF2B5EF4-FFF2-40B4-BE49-F238E27FC236}">
                <a16:creationId xmlns="" xmlns:a16="http://schemas.microsoft.com/office/drawing/2014/main" id="{38C3CEF3-4045-4A45-B11D-024B9EE255A0}"/>
              </a:ext>
            </a:extLst>
          </p:cNvPr>
          <p:cNvGrpSpPr/>
          <p:nvPr/>
        </p:nvGrpSpPr>
        <p:grpSpPr>
          <a:xfrm>
            <a:off x="2448136" y="759644"/>
            <a:ext cx="5771940" cy="659548"/>
            <a:chOff x="2712579" y="948230"/>
            <a:chExt cx="2585008" cy="987522"/>
          </a:xfrm>
          <a:solidFill>
            <a:srgbClr val="00B0F0"/>
          </a:solidFill>
        </p:grpSpPr>
        <p:sp>
          <p:nvSpPr>
            <p:cNvPr id="23" name="平行四邊形 24">
              <a:extLst>
                <a:ext uri="{FF2B5EF4-FFF2-40B4-BE49-F238E27FC236}">
                  <a16:creationId xmlns="" xmlns:a16="http://schemas.microsoft.com/office/drawing/2014/main" id="{8FB3D79D-E73E-FB4E-99DB-7F5239D5A414}"/>
                </a:ext>
              </a:extLst>
            </p:cNvPr>
            <p:cNvSpPr/>
            <p:nvPr/>
          </p:nvSpPr>
          <p:spPr>
            <a:xfrm>
              <a:off x="2712579" y="948230"/>
              <a:ext cx="2585008" cy="973311"/>
            </a:xfrm>
            <a:prstGeom prst="parallelogram">
              <a:avLst>
                <a:gd name="adj" fmla="val 55727"/>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dirty="0">
                <a:latin typeface="Microsoft JhengHei" panose="020B0604030504040204" pitchFamily="34" charset="-120"/>
                <a:ea typeface="Microsoft JhengHei" panose="020B0604030504040204" pitchFamily="34" charset="-120"/>
              </a:endParaRPr>
            </a:p>
          </p:txBody>
        </p:sp>
        <p:sp>
          <p:nvSpPr>
            <p:cNvPr id="24" name="矩形 29">
              <a:extLst>
                <a:ext uri="{FF2B5EF4-FFF2-40B4-BE49-F238E27FC236}">
                  <a16:creationId xmlns="" xmlns:a16="http://schemas.microsoft.com/office/drawing/2014/main" id="{F97FCE19-1710-5845-B69B-7B5C97D09815}"/>
                </a:ext>
              </a:extLst>
            </p:cNvPr>
            <p:cNvSpPr/>
            <p:nvPr/>
          </p:nvSpPr>
          <p:spPr>
            <a:xfrm>
              <a:off x="2909791" y="968019"/>
              <a:ext cx="2342924" cy="967733"/>
            </a:xfrm>
            <a:prstGeom prst="rect">
              <a:avLst/>
            </a:prstGeom>
            <a:grpFill/>
          </p:spPr>
          <p:txBody>
            <a:bodyPr wrap="square">
              <a:spAutoFit/>
            </a:bodyPr>
            <a:lstStyle/>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2280 SATA 6Gb/s SSD + </a:t>
              </a:r>
            </a:p>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1 x 10GBASE-T (10G/5G/2.5G/1G/100M)</a:t>
              </a:r>
              <a:endPar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pic>
        <p:nvPicPr>
          <p:cNvPr id="3" name="Picture 2">
            <a:extLst>
              <a:ext uri="{FF2B5EF4-FFF2-40B4-BE49-F238E27FC236}">
                <a16:creationId xmlns="" xmlns:a16="http://schemas.microsoft.com/office/drawing/2014/main" id="{EDEB6A97-4569-4747-85D1-FEF552E66004}"/>
              </a:ext>
            </a:extLst>
          </p:cNvPr>
          <p:cNvPicPr>
            <a:picLocks noChangeAspect="1"/>
          </p:cNvPicPr>
          <p:nvPr/>
        </p:nvPicPr>
        <p:blipFill>
          <a:blip r:embed="rId2"/>
          <a:stretch>
            <a:fillRect/>
          </a:stretch>
        </p:blipFill>
        <p:spPr>
          <a:xfrm>
            <a:off x="2532027" y="1425124"/>
            <a:ext cx="6354329" cy="3304251"/>
          </a:xfrm>
          <a:prstGeom prst="rect">
            <a:avLst/>
          </a:prstGeom>
        </p:spPr>
      </p:pic>
      <p:pic>
        <p:nvPicPr>
          <p:cNvPr id="14" name="Shape 271" descr="D:\Users\Joan Hsieh\Desktop\QM2_QIG\04\JPEG\DSC_2984.jpg">
            <a:extLst>
              <a:ext uri="{FF2B5EF4-FFF2-40B4-BE49-F238E27FC236}">
                <a16:creationId xmlns="" xmlns:a16="http://schemas.microsoft.com/office/drawing/2014/main" id="{586C299A-E3A5-5D44-A033-743B809750BC}"/>
              </a:ext>
            </a:extLst>
          </p:cNvPr>
          <p:cNvPicPr preferRelativeResize="0">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08731" y="1949753"/>
            <a:ext cx="2312987"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群組 29">
            <a:extLst>
              <a:ext uri="{FF2B5EF4-FFF2-40B4-BE49-F238E27FC236}">
                <a16:creationId xmlns="" xmlns:a16="http://schemas.microsoft.com/office/drawing/2014/main" id="{EEB5DE28-32C6-FA49-B7B2-27A7BBA1C702}"/>
              </a:ext>
            </a:extLst>
          </p:cNvPr>
          <p:cNvGrpSpPr>
            <a:grpSpLocks/>
          </p:cNvGrpSpPr>
          <p:nvPr/>
        </p:nvGrpSpPr>
        <p:grpSpPr bwMode="auto">
          <a:xfrm>
            <a:off x="667506" y="1560815"/>
            <a:ext cx="2635250" cy="1711325"/>
            <a:chOff x="7297125" y="1460500"/>
            <a:chExt cx="2636052" cy="1711324"/>
          </a:xfrm>
        </p:grpSpPr>
        <p:sp>
          <p:nvSpPr>
            <p:cNvPr id="16" name="Shape 273">
              <a:extLst>
                <a:ext uri="{FF2B5EF4-FFF2-40B4-BE49-F238E27FC236}">
                  <a16:creationId xmlns="" xmlns:a16="http://schemas.microsoft.com/office/drawing/2014/main" id="{BA7C861D-9439-4E4C-B14D-C78DC621D6B9}"/>
                </a:ext>
              </a:extLst>
            </p:cNvPr>
            <p:cNvSpPr>
              <a:spLocks noChangeArrowheads="1"/>
            </p:cNvSpPr>
            <p:nvPr/>
          </p:nvSpPr>
          <p:spPr bwMode="auto">
            <a:xfrm>
              <a:off x="7926408" y="1460500"/>
              <a:ext cx="1619520" cy="1619063"/>
            </a:xfrm>
            <a:prstGeom prst="ellipse">
              <a:avLst/>
            </a:prstGeom>
            <a:solidFill>
              <a:srgbClr val="92D050"/>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17" name="圖片 26" descr="QM2-2S10G1T_Front_left-angle.png">
              <a:extLst>
                <a:ext uri="{FF2B5EF4-FFF2-40B4-BE49-F238E27FC236}">
                  <a16:creationId xmlns="" xmlns:a16="http://schemas.microsoft.com/office/drawing/2014/main" id="{547C9639-7F52-6B45-9CDB-75452ABA4ECC}"/>
                </a:ext>
              </a:extLst>
            </p:cNvPr>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7297125" y="1523999"/>
              <a:ext cx="2636052"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 name="Picture 2" descr="D:\Users\Joan Hsieh\Desktop\10GbE.png">
            <a:extLst>
              <a:ext uri="{FF2B5EF4-FFF2-40B4-BE49-F238E27FC236}">
                <a16:creationId xmlns="" xmlns:a16="http://schemas.microsoft.com/office/drawing/2014/main" id="{2F9EE5AB-84CB-1E4F-BF07-5611348DDEDA}"/>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392930" y="627789"/>
            <a:ext cx="1520825"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477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99851"/>
            <a:ext cx="9144000" cy="493563"/>
          </a:xfrm>
        </p:spPr>
        <p:txBody>
          <a:bodyPr/>
          <a:lstStyle/>
          <a:p>
            <a:r>
              <a:rPr kumimoji="1" lang="zh-CN" altLang="en-US" sz="2300" dirty="0">
                <a:ea typeface="Microsoft JhengHei" panose="020B0604030504040204" pitchFamily="34" charset="-120"/>
              </a:rPr>
              <a:t>透過</a:t>
            </a:r>
            <a:r>
              <a:rPr kumimoji="1" lang="en-US" altLang="zh-CN" sz="2300" dirty="0">
                <a:ea typeface="Microsoft JhengHei" panose="020B0604030504040204" pitchFamily="34" charset="-120"/>
              </a:rPr>
              <a:t> </a:t>
            </a:r>
            <a:r>
              <a:rPr kumimoji="1" lang="en-US" altLang="zh-TW" sz="2300" dirty="0">
                <a:ea typeface="Microsoft JhengHei" panose="020B0604030504040204" pitchFamily="34" charset="-120"/>
              </a:rPr>
              <a:t>QM2-2P10G1T </a:t>
            </a:r>
            <a:r>
              <a:rPr kumimoji="1" lang="zh-CN" altLang="en-US" sz="2300" dirty="0">
                <a:ea typeface="Microsoft JhengHei" panose="020B0604030504040204" pitchFamily="34" charset="-120"/>
              </a:rPr>
              <a:t>卡新增兩個</a:t>
            </a:r>
            <a:r>
              <a:rPr kumimoji="1" lang="en-US" altLang="zh-CN" sz="2300" dirty="0">
                <a:ea typeface="Microsoft JhengHei" panose="020B0604030504040204" pitchFamily="34" charset="-120"/>
              </a:rPr>
              <a:t> M.2 </a:t>
            </a:r>
            <a:r>
              <a:rPr kumimoji="1" lang="en-US" altLang="zh-CN" sz="2300" dirty="0" err="1">
                <a:ea typeface="Microsoft JhengHei" panose="020B0604030504040204" pitchFamily="34" charset="-120"/>
              </a:rPr>
              <a:t>NVMe</a:t>
            </a:r>
            <a:r>
              <a:rPr kumimoji="1" lang="en-US" altLang="zh-CN" sz="2300" dirty="0">
                <a:ea typeface="Microsoft JhengHei" panose="020B0604030504040204" pitchFamily="34" charset="-120"/>
              </a:rPr>
              <a:t> SSD </a:t>
            </a:r>
            <a:r>
              <a:rPr kumimoji="1" lang="zh-CN" altLang="en-US" sz="2300" dirty="0">
                <a:ea typeface="Microsoft JhengHei" panose="020B0604030504040204" pitchFamily="34" charset="-120"/>
              </a:rPr>
              <a:t>埠與</a:t>
            </a:r>
            <a:r>
              <a:rPr kumimoji="1" lang="en-US" altLang="zh-CN" sz="2300" dirty="0">
                <a:ea typeface="Microsoft JhengHei" panose="020B0604030504040204" pitchFamily="34" charset="-120"/>
              </a:rPr>
              <a:t> 10GBASE-T</a:t>
            </a:r>
            <a:endParaRPr kumimoji="1" lang="zh-TW" altLang="en-US" sz="2300" dirty="0">
              <a:ea typeface="Microsoft JhengHei" panose="020B0604030504040204" pitchFamily="34" charset="-120"/>
            </a:endParaRPr>
          </a:p>
        </p:txBody>
      </p:sp>
      <p:pic>
        <p:nvPicPr>
          <p:cNvPr id="4" name="Picture 3">
            <a:extLst>
              <a:ext uri="{FF2B5EF4-FFF2-40B4-BE49-F238E27FC236}">
                <a16:creationId xmlns="" xmlns:a16="http://schemas.microsoft.com/office/drawing/2014/main" id="{BF8A6B0B-3101-4F4D-AB25-CEBB6FB88851}"/>
              </a:ext>
            </a:extLst>
          </p:cNvPr>
          <p:cNvPicPr>
            <a:picLocks noChangeAspect="1"/>
          </p:cNvPicPr>
          <p:nvPr/>
        </p:nvPicPr>
        <p:blipFill>
          <a:blip r:embed="rId2"/>
          <a:stretch>
            <a:fillRect/>
          </a:stretch>
        </p:blipFill>
        <p:spPr>
          <a:xfrm>
            <a:off x="2563569" y="1431892"/>
            <a:ext cx="6306090" cy="3279167"/>
          </a:xfrm>
          <a:prstGeom prst="rect">
            <a:avLst/>
          </a:prstGeom>
        </p:spPr>
      </p:pic>
      <p:sp>
        <p:nvSpPr>
          <p:cNvPr id="16" name="Shape 318"/>
          <p:cNvSpPr txBox="1">
            <a:spLocks noChangeArrowheads="1"/>
          </p:cNvSpPr>
          <p:nvPr/>
        </p:nvSpPr>
        <p:spPr bwMode="auto">
          <a:xfrm>
            <a:off x="438780" y="897153"/>
            <a:ext cx="2137844" cy="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dirty="0">
                <a:latin typeface="Arial" pitchFamily="34" charset="0"/>
                <a:ea typeface="Microsoft JhengHei" panose="020B0604030504040204" pitchFamily="34" charset="-120"/>
                <a:cs typeface="Arial" pitchFamily="34" charset="0"/>
                <a:sym typeface="Arial" charset="0"/>
              </a:rPr>
              <a:t>QM2-</a:t>
            </a:r>
            <a:r>
              <a:rPr lang="en-US" altLang="zh-TW" sz="2000" b="1" dirty="0">
                <a:latin typeface="Arial" pitchFamily="34" charset="0"/>
                <a:ea typeface="Microsoft JhengHei" panose="020B0604030504040204" pitchFamily="34" charset="-120"/>
                <a:cs typeface="Arial" pitchFamily="34" charset="0"/>
                <a:sym typeface="Arial" charset="0"/>
              </a:rPr>
              <a:t>2P10G1T</a:t>
            </a:r>
            <a:endParaRPr lang="zh-TW" altLang="zh-TW" sz="2000" b="1" dirty="0">
              <a:latin typeface="Arial" pitchFamily="34" charset="0"/>
              <a:ea typeface="Microsoft JhengHei" panose="020B0604030504040204" pitchFamily="34" charset="-120"/>
              <a:cs typeface="Arial" pitchFamily="34" charset="0"/>
              <a:sym typeface="Arial" charset="0"/>
            </a:endParaRPr>
          </a:p>
        </p:txBody>
      </p:sp>
      <p:grpSp>
        <p:nvGrpSpPr>
          <p:cNvPr id="17" name="群組 29">
            <a:extLst>
              <a:ext uri="{FF2B5EF4-FFF2-40B4-BE49-F238E27FC236}">
                <a16:creationId xmlns="" xmlns:a16="http://schemas.microsoft.com/office/drawing/2014/main" id="{38C3CEF3-4045-4A45-B11D-024B9EE255A0}"/>
              </a:ext>
            </a:extLst>
          </p:cNvPr>
          <p:cNvGrpSpPr/>
          <p:nvPr/>
        </p:nvGrpSpPr>
        <p:grpSpPr>
          <a:xfrm>
            <a:off x="2448136" y="759644"/>
            <a:ext cx="5771940" cy="659548"/>
            <a:chOff x="2712579" y="948230"/>
            <a:chExt cx="2585008" cy="987522"/>
          </a:xfrm>
          <a:solidFill>
            <a:srgbClr val="00B0F0"/>
          </a:solidFill>
        </p:grpSpPr>
        <p:sp>
          <p:nvSpPr>
            <p:cNvPr id="19" name="平行四邊形 24">
              <a:extLst>
                <a:ext uri="{FF2B5EF4-FFF2-40B4-BE49-F238E27FC236}">
                  <a16:creationId xmlns="" xmlns:a16="http://schemas.microsoft.com/office/drawing/2014/main" id="{8FB3D79D-E73E-FB4E-99DB-7F5239D5A414}"/>
                </a:ext>
              </a:extLst>
            </p:cNvPr>
            <p:cNvSpPr/>
            <p:nvPr/>
          </p:nvSpPr>
          <p:spPr>
            <a:xfrm>
              <a:off x="2712579" y="948230"/>
              <a:ext cx="2585008" cy="973311"/>
            </a:xfrm>
            <a:prstGeom prst="parallelogram">
              <a:avLst>
                <a:gd name="adj" fmla="val 55727"/>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dirty="0">
                <a:latin typeface="Arial" pitchFamily="34" charset="0"/>
                <a:ea typeface="Microsoft JhengHei" panose="020B0604030504040204" pitchFamily="34" charset="-120"/>
                <a:cs typeface="Arial" pitchFamily="34" charset="0"/>
              </a:endParaRPr>
            </a:p>
          </p:txBody>
        </p:sp>
        <p:sp>
          <p:nvSpPr>
            <p:cNvPr id="20" name="矩形 29">
              <a:extLst>
                <a:ext uri="{FF2B5EF4-FFF2-40B4-BE49-F238E27FC236}">
                  <a16:creationId xmlns="" xmlns:a16="http://schemas.microsoft.com/office/drawing/2014/main" id="{F97FCE19-1710-5845-B69B-7B5C97D09815}"/>
                </a:ext>
              </a:extLst>
            </p:cNvPr>
            <p:cNvSpPr/>
            <p:nvPr/>
          </p:nvSpPr>
          <p:spPr>
            <a:xfrm>
              <a:off x="2909791" y="968019"/>
              <a:ext cx="2342924" cy="967733"/>
            </a:xfrm>
            <a:prstGeom prst="rect">
              <a:avLst/>
            </a:prstGeom>
            <a:grpFill/>
          </p:spPr>
          <p:txBody>
            <a:bodyPr wrap="square">
              <a:spAutoFit/>
            </a:bodyPr>
            <a:lstStyle/>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2280 </a:t>
              </a:r>
              <a:r>
                <a:rPr lang="en-US" altLang="zh-TW" b="1" dirty="0"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NVMe</a:t>
              </a:r>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a:t>
              </a:r>
              <a:r>
                <a:rPr lang="en-US" altLang="zh-TW" b="1" dirty="0"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PCIe</a:t>
              </a:r>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SSD + </a:t>
              </a:r>
            </a:p>
            <a:p>
              <a:r>
                <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1 x 10GBASE-T (10G/5G/2.5G/1G/100M)</a:t>
              </a:r>
              <a:endParaRPr lang="en-US" altLang="zh-TW"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pic>
        <p:nvPicPr>
          <p:cNvPr id="21" name="Picture 2" descr="D:\Users\Joan Hsieh\Desktop\10GbE.png">
            <a:extLst>
              <a:ext uri="{FF2B5EF4-FFF2-40B4-BE49-F238E27FC236}">
                <a16:creationId xmlns="" xmlns:a16="http://schemas.microsoft.com/office/drawing/2014/main" id="{2F9EE5AB-84CB-1E4F-BF07-5611348DDED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403440" y="627789"/>
            <a:ext cx="1520825"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Shape 271" descr="D:\Users\Joan Hsieh\Desktop\QM2_QIG\04\JPEG\DSC_2984.jpg">
            <a:extLst>
              <a:ext uri="{FF2B5EF4-FFF2-40B4-BE49-F238E27FC236}">
                <a16:creationId xmlns="" xmlns:a16="http://schemas.microsoft.com/office/drawing/2014/main" id="{586C299A-E3A5-5D44-A033-743B809750BC}"/>
              </a:ext>
            </a:extLst>
          </p:cNvPr>
          <p:cNvPicPr preferRelativeResize="0">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08731" y="1949753"/>
            <a:ext cx="2312987"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群組 29">
            <a:extLst>
              <a:ext uri="{FF2B5EF4-FFF2-40B4-BE49-F238E27FC236}">
                <a16:creationId xmlns="" xmlns:a16="http://schemas.microsoft.com/office/drawing/2014/main" id="{EEB5DE28-32C6-FA49-B7B2-27A7BBA1C702}"/>
              </a:ext>
            </a:extLst>
          </p:cNvPr>
          <p:cNvGrpSpPr>
            <a:grpSpLocks/>
          </p:cNvGrpSpPr>
          <p:nvPr/>
        </p:nvGrpSpPr>
        <p:grpSpPr bwMode="auto">
          <a:xfrm>
            <a:off x="667506" y="1560815"/>
            <a:ext cx="2635250" cy="1711325"/>
            <a:chOff x="7297125" y="1460500"/>
            <a:chExt cx="2636052" cy="1711324"/>
          </a:xfrm>
        </p:grpSpPr>
        <p:sp>
          <p:nvSpPr>
            <p:cNvPr id="26" name="Shape 273">
              <a:extLst>
                <a:ext uri="{FF2B5EF4-FFF2-40B4-BE49-F238E27FC236}">
                  <a16:creationId xmlns="" xmlns:a16="http://schemas.microsoft.com/office/drawing/2014/main" id="{BA7C861D-9439-4E4C-B14D-C78DC621D6B9}"/>
                </a:ext>
              </a:extLst>
            </p:cNvPr>
            <p:cNvSpPr>
              <a:spLocks noChangeArrowheads="1"/>
            </p:cNvSpPr>
            <p:nvPr/>
          </p:nvSpPr>
          <p:spPr bwMode="auto">
            <a:xfrm>
              <a:off x="7926408" y="1460500"/>
              <a:ext cx="1619520" cy="1619063"/>
            </a:xfrm>
            <a:prstGeom prst="ellipse">
              <a:avLst/>
            </a:prstGeom>
            <a:solidFill>
              <a:schemeClr val="accent4">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27" name="圖片 26" descr="QM2-2S10G1T_Front_left-angle.png">
              <a:extLst>
                <a:ext uri="{FF2B5EF4-FFF2-40B4-BE49-F238E27FC236}">
                  <a16:creationId xmlns="" xmlns:a16="http://schemas.microsoft.com/office/drawing/2014/main" id="{547C9639-7F52-6B45-9CDB-75452ABA4ECC}"/>
                </a:ext>
              </a:extLst>
            </p:cNvPr>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7297125" y="1523999"/>
              <a:ext cx="2636052"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128627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5" name="Shape 271" descr="D:\Users\Joan Hsieh\Desktop\QM2_QIG\04\JPEG\DSC_2984.jpg">
            <a:extLst>
              <a:ext uri="{FF2B5EF4-FFF2-40B4-BE49-F238E27FC236}">
                <a16:creationId xmlns="" xmlns:a16="http://schemas.microsoft.com/office/drawing/2014/main" id="{18FB470F-518A-1341-9BC1-BF74FC615D66}"/>
              </a:ext>
            </a:extLst>
          </p:cNvPr>
          <p:cNvPicPr preferRelativeResize="0">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41096" y="2668046"/>
            <a:ext cx="1847336" cy="90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圖片 26" descr="QM2-2S10G1T_Front_left-angle.png">
            <a:extLst>
              <a:ext uri="{FF2B5EF4-FFF2-40B4-BE49-F238E27FC236}">
                <a16:creationId xmlns="" xmlns:a16="http://schemas.microsoft.com/office/drawing/2014/main" id="{7DDDC78F-784E-9443-800E-AEA636077EC8}"/>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02813" y="2348180"/>
            <a:ext cx="2459955" cy="1538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五邊形 6">
            <a:extLst>
              <a:ext uri="{FF2B5EF4-FFF2-40B4-BE49-F238E27FC236}">
                <a16:creationId xmlns="" xmlns:a16="http://schemas.microsoft.com/office/drawing/2014/main" id="{A5752569-98D9-A94B-98F4-C83017D83494}"/>
              </a:ext>
            </a:extLst>
          </p:cNvPr>
          <p:cNvSpPr/>
          <p:nvPr/>
        </p:nvSpPr>
        <p:spPr>
          <a:xfrm>
            <a:off x="0" y="855878"/>
            <a:ext cx="2400300" cy="600075"/>
          </a:xfrm>
          <a:prstGeom prst="homePlate">
            <a:avLst>
              <a:gd name="adj" fmla="val 30720"/>
            </a:avLst>
          </a:prstGeom>
          <a:gradFill>
            <a:gsLst>
              <a:gs pos="0">
                <a:schemeClr val="bg1">
                  <a:alpha val="0"/>
                </a:schemeClr>
              </a:gs>
              <a:gs pos="16000">
                <a:schemeClr val="accent5">
                  <a:lumMod val="60000"/>
                  <a:lumOff val="40000"/>
                </a:schemeClr>
              </a:gs>
              <a:gs pos="60000">
                <a:schemeClr val="accent5">
                  <a:lumMod val="75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10" name="Shape 287"/>
          <p:cNvSpPr txBox="1">
            <a:spLocks/>
          </p:cNvSpPr>
          <p:nvPr/>
        </p:nvSpPr>
        <p:spPr>
          <a:xfrm>
            <a:off x="466725" y="716147"/>
            <a:ext cx="4972050" cy="1687354"/>
          </a:xfrm>
          <a:prstGeom prst="rect">
            <a:avLst/>
          </a:prstGeom>
          <a:noFill/>
          <a:ln>
            <a:noFill/>
          </a:ln>
          <a:effectLst/>
        </p:spPr>
        <p:txBody>
          <a:bodyPr spcFirstLastPara="1" vert="horz" wrap="square" lIns="91425" tIns="91425" rIns="91425" bIns="91425" rtlCol="0" anchor="t" anchorCtr="0">
            <a:noAutofit/>
          </a:bodyPr>
          <a:lstStyle/>
          <a:p>
            <a:pPr lvl="0">
              <a:spcBef>
                <a:spcPct val="0"/>
              </a:spcBef>
              <a:buSzPts val="3200"/>
            </a:pPr>
            <a:r>
              <a:rPr kumimoji="0" lang="en-US" altLang="zh-CN"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icrosoft JhengHei" panose="020B0604030504040204" pitchFamily="34" charset="-120"/>
                <a:cs typeface="Arial" pitchFamily="34" charset="0"/>
                <a:sym typeface="Arial"/>
              </a:rPr>
              <a:t>Demo</a:t>
            </a:r>
            <a:r>
              <a:rPr kumimoji="0" lang="en-US" altLang="zh-CN" sz="4400" b="1" i="0" u="none" strike="noStrike" kern="1200" cap="none" spc="0" normalizeH="0" baseline="0" noProof="0" dirty="0">
                <a:ln>
                  <a:noFill/>
                </a:ln>
                <a:solidFill>
                  <a:schemeClr val="accent5">
                    <a:lumMod val="50000"/>
                  </a:schemeClr>
                </a:solidFill>
                <a:effectLst/>
                <a:uLnTx/>
                <a:uFillTx/>
                <a:latin typeface="Microsoft JhengHei" panose="020B0604030504040204" pitchFamily="34" charset="-120"/>
                <a:ea typeface="Microsoft JhengHei" panose="020B0604030504040204" pitchFamily="34" charset="-120"/>
                <a:cs typeface="Arial" pitchFamily="34" charset="0"/>
                <a:sym typeface="Arial"/>
              </a:rPr>
              <a:t/>
            </a:r>
            <a:br>
              <a:rPr kumimoji="0" lang="en-US" altLang="zh-CN" sz="4400" b="1" i="0" u="none" strike="noStrike" kern="1200" cap="none" spc="0" normalizeH="0" baseline="0" noProof="0" dirty="0">
                <a:ln>
                  <a:noFill/>
                </a:ln>
                <a:solidFill>
                  <a:schemeClr val="accent5">
                    <a:lumMod val="50000"/>
                  </a:schemeClr>
                </a:solidFill>
                <a:effectLst/>
                <a:uLnTx/>
                <a:uFillTx/>
                <a:latin typeface="Microsoft JhengHei" panose="020B0604030504040204" pitchFamily="34" charset="-120"/>
                <a:ea typeface="Microsoft JhengHei" panose="020B0604030504040204" pitchFamily="34" charset="-120"/>
                <a:cs typeface="Arial" pitchFamily="34" charset="0"/>
                <a:sym typeface="Arial"/>
              </a:rPr>
            </a:br>
            <a:r>
              <a:rPr lang="en-US" altLang="zh-CN" sz="4400" b="1" dirty="0" err="1">
                <a:solidFill>
                  <a:schemeClr val="accent5">
                    <a:lumMod val="50000"/>
                  </a:schemeClr>
                </a:solidFill>
                <a:latin typeface="Arial" pitchFamily="34" charset="0"/>
                <a:ea typeface="Microsoft JhengHei" panose="020B0604030504040204" pitchFamily="34" charset="-120"/>
                <a:cs typeface="Arial" pitchFamily="34" charset="0"/>
                <a:sym typeface="Arial"/>
              </a:rPr>
              <a:t>Qtier</a:t>
            </a:r>
            <a:r>
              <a:rPr lang="en-US" altLang="zh-CN" sz="4400" b="1" dirty="0">
                <a:solidFill>
                  <a:schemeClr val="accent5">
                    <a:lumMod val="50000"/>
                  </a:schemeClr>
                </a:solidFill>
                <a:latin typeface="Arial" pitchFamily="34" charset="0"/>
                <a:ea typeface="Microsoft JhengHei" panose="020B0604030504040204" pitchFamily="34" charset="-120"/>
                <a:cs typeface="Arial" pitchFamily="34" charset="0"/>
                <a:sym typeface="Arial"/>
              </a:rPr>
              <a:t> 10GbE </a:t>
            </a:r>
            <a:r>
              <a:rPr lang="zh-CN" altLang="en-US" sz="4400" b="1" dirty="0">
                <a:solidFill>
                  <a:schemeClr val="accent5">
                    <a:lumMod val="50000"/>
                  </a:schemeClr>
                </a:solidFill>
                <a:latin typeface="Arial" pitchFamily="34" charset="0"/>
                <a:ea typeface="Microsoft JhengHei" panose="020B0604030504040204" pitchFamily="34" charset="-120"/>
                <a:cs typeface="Arial" pitchFamily="34" charset="0"/>
                <a:sym typeface="Arial"/>
              </a:rPr>
              <a:t>效能</a:t>
            </a:r>
            <a:endParaRPr lang="zh-TW" altLang="en-US" sz="4400" b="1" dirty="0">
              <a:solidFill>
                <a:schemeClr val="accent5">
                  <a:lumMod val="50000"/>
                </a:schemeClr>
              </a:solidFill>
              <a:latin typeface="Arial" pitchFamily="34" charset="0"/>
              <a:ea typeface="Microsoft JhengHei" panose="020B0604030504040204" pitchFamily="34" charset="-120"/>
              <a:cs typeface="Arial" pitchFamily="34" charset="0"/>
              <a:sym typeface="Arial"/>
            </a:endParaRPr>
          </a:p>
        </p:txBody>
      </p:sp>
      <p:sp>
        <p:nvSpPr>
          <p:cNvPr id="12" name="TextBox 3">
            <a:extLst>
              <a:ext uri="{FF2B5EF4-FFF2-40B4-BE49-F238E27FC236}">
                <a16:creationId xmlns="" xmlns:a16="http://schemas.microsoft.com/office/drawing/2014/main" id="{B2061FDE-8884-0D4F-A2ED-3D949C03F74D}"/>
              </a:ext>
            </a:extLst>
          </p:cNvPr>
          <p:cNvSpPr txBox="1"/>
          <p:nvPr/>
        </p:nvSpPr>
        <p:spPr>
          <a:xfrm>
            <a:off x="595713" y="2758809"/>
            <a:ext cx="2722540" cy="861774"/>
          </a:xfrm>
          <a:prstGeom prst="rect">
            <a:avLst/>
          </a:prstGeom>
          <a:noFill/>
        </p:spPr>
        <p:txBody>
          <a:bodyPr wrap="none" rtlCol="0">
            <a:spAutoFit/>
          </a:bodyPr>
          <a:lstStyle/>
          <a:p>
            <a:r>
              <a:rPr lang="en-US" sz="1600" b="1" dirty="0">
                <a:latin typeface="Arial" pitchFamily="34" charset="0"/>
                <a:ea typeface="Microsoft JhengHei" panose="020B0604030504040204" pitchFamily="34" charset="-120"/>
                <a:cs typeface="Arial" pitchFamily="34" charset="0"/>
              </a:rPr>
              <a:t>1 x 10GBASE-T</a:t>
            </a:r>
          </a:p>
          <a:p>
            <a:r>
              <a:rPr lang="en-US" sz="1600" b="1" dirty="0">
                <a:latin typeface="Arial" pitchFamily="34" charset="0"/>
                <a:ea typeface="Microsoft JhengHei" panose="020B0604030504040204" pitchFamily="34" charset="-120"/>
                <a:cs typeface="Arial" pitchFamily="34" charset="0"/>
              </a:rPr>
              <a:t>2 x M.2 SATA SSD: RAID 1</a:t>
            </a:r>
          </a:p>
          <a:p>
            <a:r>
              <a:rPr lang="en-US" sz="1600" b="1" dirty="0">
                <a:latin typeface="Arial" pitchFamily="34" charset="0"/>
                <a:ea typeface="Microsoft JhengHei" panose="020B0604030504040204" pitchFamily="34" charset="-120"/>
                <a:cs typeface="Arial" pitchFamily="34" charset="0"/>
              </a:rPr>
              <a:t>2 x HDD: RAID 1</a:t>
            </a:r>
          </a:p>
        </p:txBody>
      </p:sp>
      <p:sp>
        <p:nvSpPr>
          <p:cNvPr id="13" name="Shape 318">
            <a:extLst>
              <a:ext uri="{FF2B5EF4-FFF2-40B4-BE49-F238E27FC236}">
                <a16:creationId xmlns="" xmlns:a16="http://schemas.microsoft.com/office/drawing/2014/main" id="{A3D290D3-4B11-A54E-8447-7E78D81F764D}"/>
              </a:ext>
            </a:extLst>
          </p:cNvPr>
          <p:cNvSpPr txBox="1">
            <a:spLocks noChangeArrowheads="1"/>
          </p:cNvSpPr>
          <p:nvPr/>
        </p:nvSpPr>
        <p:spPr bwMode="auto">
          <a:xfrm>
            <a:off x="550144" y="2358410"/>
            <a:ext cx="2332045" cy="450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rPr>
              <a:t>QM2-</a:t>
            </a:r>
            <a:r>
              <a:rPr lang="en-US"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rPr>
              <a:t>2S10G1T</a:t>
            </a:r>
            <a:endParaRPr lang="zh-TW" altLang="zh-TW" sz="2400" b="1" dirty="0">
              <a:solidFill>
                <a:schemeClr val="accent6">
                  <a:lumMod val="75000"/>
                </a:schemeClr>
              </a:solidFill>
              <a:latin typeface="Arial" pitchFamily="34" charset="0"/>
              <a:ea typeface="Microsoft JhengHei" panose="020B0604030504040204" pitchFamily="34" charset="-120"/>
              <a:cs typeface="Arial" pitchFamily="34" charset="0"/>
              <a:sym typeface="Arial" charset="0"/>
            </a:endParaRPr>
          </a:p>
        </p:txBody>
      </p:sp>
    </p:spTree>
    <p:extLst>
      <p:ext uri="{BB962C8B-B14F-4D97-AF65-F5344CB8AC3E}">
        <p14:creationId xmlns="" xmlns:p14="http://schemas.microsoft.com/office/powerpoint/2010/main" val="3577979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 xmlns:a16="http://schemas.microsoft.com/office/drawing/2014/main" id="{40554143-6723-46C4-A8C9-CC4DE72AFB6E}"/>
              </a:ext>
            </a:extLst>
          </p:cNvPr>
          <p:cNvSpPr>
            <a:spLocks noGrp="1"/>
          </p:cNvSpPr>
          <p:nvPr>
            <p:ph type="title"/>
          </p:nvPr>
        </p:nvSpPr>
        <p:spPr/>
        <p:txBody>
          <a:bodyPr/>
          <a:lstStyle/>
          <a:p>
            <a:pPr algn="ctr"/>
            <a:r>
              <a:rPr lang="zh-TW" altLang="en-US" dirty="0">
                <a:latin typeface="Arial" pitchFamily="34" charset="0"/>
                <a:ea typeface="Microsoft JhengHei" panose="020B0604030504040204" pitchFamily="34" charset="-120"/>
                <a:cs typeface="Arial" pitchFamily="34" charset="0"/>
              </a:rPr>
              <a:t>SSD 固態硬碟在高速網路時代的重要性</a:t>
            </a:r>
          </a:p>
        </p:txBody>
      </p:sp>
      <p:sp>
        <p:nvSpPr>
          <p:cNvPr id="2" name="內容版面配置區 1">
            <a:extLst>
              <a:ext uri="{FF2B5EF4-FFF2-40B4-BE49-F238E27FC236}">
                <a16:creationId xmlns="" xmlns:a16="http://schemas.microsoft.com/office/drawing/2014/main" id="{6F286F3D-5343-4C89-8CCE-A86136270D67}"/>
              </a:ext>
            </a:extLst>
          </p:cNvPr>
          <p:cNvSpPr>
            <a:spLocks noGrp="1"/>
          </p:cNvSpPr>
          <p:nvPr>
            <p:ph idx="1"/>
          </p:nvPr>
        </p:nvSpPr>
        <p:spPr>
          <a:xfrm>
            <a:off x="323528" y="718716"/>
            <a:ext cx="8363272" cy="3679057"/>
          </a:xfrm>
        </p:spPr>
        <p:txBody>
          <a:bodyPr vert="horz" lIns="91440" tIns="45720" rIns="91440" bIns="45720" rtlCol="0" anchor="t">
            <a:normAutofit/>
          </a:bodyPr>
          <a:lstStyle/>
          <a:p>
            <a:pPr marL="182563" indent="-182563"/>
            <a:r>
              <a:rPr lang="zh-TW" altLang="en-US" sz="1800" b="1" dirty="0">
                <a:solidFill>
                  <a:schemeClr val="tx1"/>
                </a:solidFill>
                <a:latin typeface="Arial" pitchFamily="34" charset="0"/>
                <a:ea typeface="Microsoft JhengHei" panose="020B0604030504040204" pitchFamily="34" charset="-120"/>
                <a:cs typeface="Arial" pitchFamily="34" charset="0"/>
              </a:rPr>
              <a:t>SSD 用在儲存設備，除了加速檔案存取，更重要是為多個用戶或企業應用提供傳統機械式硬碟難以企及的隨機讀寫效能 (IOPS)</a:t>
            </a:r>
            <a:r>
              <a:rPr lang="zh-TW" altLang="en" sz="1800" b="1" dirty="0">
                <a:solidFill>
                  <a:schemeClr val="tx1"/>
                </a:solidFill>
                <a:latin typeface="Arial" pitchFamily="34" charset="0"/>
                <a:ea typeface="Microsoft JhengHei" panose="020B0604030504040204" pitchFamily="34" charset="-120"/>
                <a:cs typeface="Arial" pitchFamily="34" charset="0"/>
              </a:rPr>
              <a:t> 。</a:t>
            </a:r>
            <a:endParaRPr lang="zh-TW" sz="1800" b="1" dirty="0">
              <a:solidFill>
                <a:schemeClr val="tx1"/>
              </a:solidFill>
              <a:latin typeface="Arial" pitchFamily="34" charset="0"/>
              <a:ea typeface="Microsoft JhengHei" panose="020B0604030504040204" pitchFamily="34" charset="-120"/>
              <a:cs typeface="Arial" pitchFamily="34" charset="0"/>
            </a:endParaRPr>
          </a:p>
          <a:p>
            <a:pPr marL="182563" indent="-182563">
              <a:tabLst>
                <a:tab pos="182563" algn="l"/>
              </a:tabLst>
            </a:pPr>
            <a:r>
              <a:rPr lang="zh-TW" altLang="en-US" sz="1800" b="1" dirty="0">
                <a:solidFill>
                  <a:schemeClr val="tx1"/>
                </a:solidFill>
                <a:latin typeface="Arial" pitchFamily="34" charset="0"/>
                <a:ea typeface="Microsoft JhengHei" panose="020B0604030504040204" pitchFamily="34" charset="-120"/>
                <a:cs typeface="Arial" pitchFamily="34" charset="0"/>
              </a:rPr>
              <a:t>在 2018 年，</a:t>
            </a:r>
            <a:r>
              <a:rPr lang="en-US" altLang="zh-TW" sz="1800" b="1" dirty="0">
                <a:solidFill>
                  <a:schemeClr val="tx1"/>
                </a:solidFill>
                <a:latin typeface="Arial" pitchFamily="34" charset="0"/>
                <a:ea typeface="Microsoft JhengHei" panose="020B0604030504040204" pitchFamily="34" charset="-120"/>
                <a:cs typeface="Arial" pitchFamily="34" charset="0"/>
              </a:rPr>
              <a:t>10GbE</a:t>
            </a:r>
            <a:r>
              <a:rPr lang="zh-TW" altLang="en-US" sz="1800" b="1" dirty="0">
                <a:solidFill>
                  <a:schemeClr val="tx1"/>
                </a:solidFill>
                <a:latin typeface="Arial" pitchFamily="34" charset="0"/>
                <a:ea typeface="Microsoft JhengHei" panose="020B0604030504040204" pitchFamily="34" charset="-120"/>
                <a:cs typeface="Arial" pitchFamily="34" charset="0"/>
              </a:rPr>
              <a:t> 網路以及 </a:t>
            </a:r>
            <a:r>
              <a:rPr lang="en-US" altLang="zh-TW" sz="1800" b="1" dirty="0">
                <a:solidFill>
                  <a:schemeClr val="tx1"/>
                </a:solidFill>
                <a:latin typeface="Arial" pitchFamily="34" charset="0"/>
                <a:ea typeface="Microsoft JhengHei" panose="020B0604030504040204" pitchFamily="34" charset="-120"/>
                <a:cs typeface="Arial" pitchFamily="34" charset="0"/>
              </a:rPr>
              <a:t>SSD</a:t>
            </a:r>
            <a:r>
              <a:rPr lang="zh-TW" altLang="en-US" sz="1800" b="1" dirty="0">
                <a:solidFill>
                  <a:schemeClr val="tx1"/>
                </a:solidFill>
                <a:latin typeface="Arial" pitchFamily="34" charset="0"/>
                <a:ea typeface="Microsoft JhengHei" panose="020B0604030504040204" pitchFamily="34" charset="-120"/>
                <a:cs typeface="Arial" pitchFamily="34" charset="0"/>
              </a:rPr>
              <a:t> 價位雙雙來到新低點</a:t>
            </a:r>
            <a:r>
              <a:rPr lang="zh-TW" altLang="en" sz="1800" b="1" dirty="0">
                <a:solidFill>
                  <a:schemeClr val="tx1"/>
                </a:solidFill>
                <a:latin typeface="Arial" pitchFamily="34" charset="0"/>
                <a:ea typeface="Microsoft JhengHei" panose="020B0604030504040204" pitchFamily="34" charset="-120"/>
                <a:cs typeface="Arial" pitchFamily="34" charset="0"/>
              </a:rPr>
              <a:t>。</a:t>
            </a:r>
            <a:endParaRPr lang="zh-TW" altLang="en-US" sz="1800" b="1" dirty="0">
              <a:solidFill>
                <a:schemeClr val="tx1"/>
              </a:solidFill>
              <a:latin typeface="Arial" pitchFamily="34" charset="0"/>
              <a:ea typeface="Microsoft JhengHei" panose="020B0604030504040204" pitchFamily="34" charset="-120"/>
              <a:cs typeface="Arial" pitchFamily="34" charset="0"/>
            </a:endParaRPr>
          </a:p>
          <a:p>
            <a:pPr marL="182563" indent="-182563"/>
            <a:r>
              <a:rPr lang="zh-TW" altLang="en-US" sz="1800" b="1" dirty="0">
                <a:solidFill>
                  <a:schemeClr val="tx1"/>
                </a:solidFill>
                <a:latin typeface="Arial" pitchFamily="34" charset="0"/>
                <a:ea typeface="Microsoft JhengHei" panose="020B0604030504040204" pitchFamily="34" charset="-120"/>
                <a:cs typeface="Arial" pitchFamily="34" charset="0"/>
              </a:rPr>
              <a:t>選好 SSD 後，更要選對儲存設備！</a:t>
            </a:r>
          </a:p>
        </p:txBody>
      </p:sp>
      <p:graphicFrame>
        <p:nvGraphicFramePr>
          <p:cNvPr id="16" name="表格 15">
            <a:extLst>
              <a:ext uri="{FF2B5EF4-FFF2-40B4-BE49-F238E27FC236}">
                <a16:creationId xmlns="" xmlns:a16="http://schemas.microsoft.com/office/drawing/2014/main" id="{9ED209BC-FC8A-3C45-A739-F03545E44A3C}"/>
              </a:ext>
            </a:extLst>
          </p:cNvPr>
          <p:cNvGraphicFramePr>
            <a:graphicFrameLocks noGrp="1"/>
          </p:cNvGraphicFramePr>
          <p:nvPr>
            <p:extLst/>
          </p:nvPr>
        </p:nvGraphicFramePr>
        <p:xfrm>
          <a:off x="567307" y="2103378"/>
          <a:ext cx="4036443" cy="1195604"/>
        </p:xfrm>
        <a:graphic>
          <a:graphicData uri="http://schemas.openxmlformats.org/drawingml/2006/table">
            <a:tbl>
              <a:tblPr firstRow="1" bandRow="1"/>
              <a:tblGrid>
                <a:gridCol w="1022520">
                  <a:extLst>
                    <a:ext uri="{9D8B030D-6E8A-4147-A177-3AD203B41FA5}">
                      <a16:colId xmlns="" xmlns:a16="http://schemas.microsoft.com/office/drawing/2014/main" val="649002736"/>
                    </a:ext>
                  </a:extLst>
                </a:gridCol>
                <a:gridCol w="1645575">
                  <a:extLst>
                    <a:ext uri="{9D8B030D-6E8A-4147-A177-3AD203B41FA5}">
                      <a16:colId xmlns="" xmlns:a16="http://schemas.microsoft.com/office/drawing/2014/main" val="3895754092"/>
                    </a:ext>
                  </a:extLst>
                </a:gridCol>
                <a:gridCol w="1368348">
                  <a:extLst>
                    <a:ext uri="{9D8B030D-6E8A-4147-A177-3AD203B41FA5}">
                      <a16:colId xmlns="" xmlns:a16="http://schemas.microsoft.com/office/drawing/2014/main" val="2874247263"/>
                    </a:ext>
                  </a:extLst>
                </a:gridCol>
              </a:tblGrid>
              <a:tr h="634132">
                <a:tc>
                  <a:txBody>
                    <a:bodyPr/>
                    <a:lstStyle/>
                    <a:p>
                      <a:pPr algn="ctr">
                        <a:buNone/>
                      </a:pPr>
                      <a:r>
                        <a:rPr lang="zh-TW" altLang="en-US" sz="1500" b="1" dirty="0">
                          <a:solidFill>
                            <a:schemeClr val="bg1"/>
                          </a:solidFill>
                          <a:effectLst/>
                          <a:latin typeface="Arial" pitchFamily="34" charset="0"/>
                          <a:ea typeface="Microsoft JhengHei"/>
                          <a:cs typeface="Arial" pitchFamily="34" charset="0"/>
                        </a:rPr>
                        <a:t>磁碟種類</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buNone/>
                      </a:pPr>
                      <a:r>
                        <a:rPr lang="zh-TW" altLang="af-ZA" sz="1500" b="1" dirty="0">
                          <a:solidFill>
                            <a:schemeClr val="bg1"/>
                          </a:solidFill>
                          <a:effectLst/>
                          <a:latin typeface="Arial" pitchFamily="34" charset="0"/>
                          <a:ea typeface="Microsoft JhengHei"/>
                          <a:cs typeface="Arial" pitchFamily="34" charset="0"/>
                        </a:rPr>
                        <a:t>連續寫入</a:t>
                      </a:r>
                      <a:r>
                        <a:rPr lang="af-ZA" sz="1500" b="1" dirty="0">
                          <a:solidFill>
                            <a:schemeClr val="bg1"/>
                          </a:solidFill>
                          <a:effectLst/>
                          <a:latin typeface="Arial" pitchFamily="34" charset="0"/>
                          <a:cs typeface="Arial" pitchFamily="34" charset="0"/>
                        </a:rPr>
                        <a:t>(MB/</a:t>
                      </a:r>
                      <a:r>
                        <a:rPr lang="af-ZA" sz="1500" b="1" dirty="0" err="1">
                          <a:solidFill>
                            <a:schemeClr val="bg1"/>
                          </a:solidFill>
                          <a:effectLst/>
                          <a:latin typeface="Arial" pitchFamily="34" charset="0"/>
                          <a:cs typeface="Arial" pitchFamily="34" charset="0"/>
                        </a:rPr>
                        <a:t>s</a:t>
                      </a:r>
                      <a:r>
                        <a:rPr lang="af-ZA" sz="1500" b="1" dirty="0">
                          <a:solidFill>
                            <a:schemeClr val="bg1"/>
                          </a:solidFill>
                          <a:effectLst/>
                          <a:latin typeface="Arial" pitchFamily="34" charset="0"/>
                          <a:cs typeface="Arial" pitchFamily="34" charset="0"/>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buNone/>
                      </a:pPr>
                      <a:r>
                        <a:rPr lang="zh-TW" altLang="af-ZA" sz="1500" b="1" dirty="0">
                          <a:solidFill>
                            <a:schemeClr val="bg1"/>
                          </a:solidFill>
                          <a:effectLst/>
                          <a:latin typeface="Arial" pitchFamily="34" charset="0"/>
                          <a:ea typeface="Microsoft JhengHei"/>
                          <a:cs typeface="Arial" pitchFamily="34" charset="0"/>
                        </a:rPr>
                        <a:t>隨機寫入</a:t>
                      </a:r>
                      <a:endParaRPr lang="en-US" altLang="zh-TW" sz="1500" b="1" dirty="0">
                        <a:solidFill>
                          <a:schemeClr val="bg1"/>
                        </a:solidFill>
                        <a:effectLst/>
                        <a:latin typeface="Arial" pitchFamily="34" charset="0"/>
                        <a:ea typeface="Microsoft JhengHei"/>
                        <a:cs typeface="Arial" pitchFamily="34" charset="0"/>
                      </a:endParaRPr>
                    </a:p>
                    <a:p>
                      <a:pPr algn="ctr">
                        <a:buNone/>
                      </a:pPr>
                      <a:r>
                        <a:rPr lang="af-ZA" sz="1500" b="1" dirty="0">
                          <a:solidFill>
                            <a:schemeClr val="bg1"/>
                          </a:solidFill>
                          <a:effectLst/>
                          <a:latin typeface="Arial" pitchFamily="34" charset="0"/>
                          <a:cs typeface="Arial" pitchFamily="34" charset="0"/>
                        </a:rPr>
                        <a:t> (IOPS)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 xmlns:a16="http://schemas.microsoft.com/office/drawing/2014/main" val="3734476119"/>
                  </a:ext>
                </a:extLst>
              </a:tr>
              <a:tr h="280736">
                <a:tc>
                  <a:txBody>
                    <a:bodyPr/>
                    <a:lstStyle/>
                    <a:p>
                      <a:pPr algn="ctr">
                        <a:buNone/>
                      </a:pPr>
                      <a:r>
                        <a:rPr lang="af-ZA" sz="1500" b="1" dirty="0">
                          <a:effectLst/>
                          <a:latin typeface="Arial" pitchFamily="34" charset="0"/>
                          <a:cs typeface="Arial" pitchFamily="34" charset="0"/>
                        </a:rPr>
                        <a:t>HDD</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500" b="1" dirty="0">
                          <a:latin typeface="Arial" pitchFamily="34" charset="0"/>
                          <a:cs typeface="Arial" pitchFamily="34" charset="0"/>
                        </a:rPr>
                        <a:t>100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500" b="1" dirty="0">
                          <a:latin typeface="Arial" pitchFamily="34" charset="0"/>
                          <a:cs typeface="Arial" pitchFamily="34" charset="0"/>
                        </a:rPr>
                        <a:t>350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97564727"/>
                  </a:ext>
                </a:extLst>
              </a:tr>
              <a:tr h="280736">
                <a:tc>
                  <a:txBody>
                    <a:bodyPr/>
                    <a:lstStyle/>
                    <a:p>
                      <a:pPr algn="ctr">
                        <a:buNone/>
                      </a:pPr>
                      <a:r>
                        <a:rPr lang="af-ZA" sz="1500" b="1">
                          <a:effectLst/>
                          <a:latin typeface="Arial" pitchFamily="34" charset="0"/>
                          <a:cs typeface="Arial" pitchFamily="34" charset="0"/>
                        </a:rPr>
                        <a:t>SSD </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500" b="1" dirty="0">
                          <a:latin typeface="Arial" pitchFamily="34" charset="0"/>
                          <a:cs typeface="Arial" pitchFamily="34" charset="0"/>
                        </a:rPr>
                        <a:t>300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500" b="1" dirty="0">
                          <a:latin typeface="Arial" pitchFamily="34" charset="0"/>
                          <a:cs typeface="Arial" pitchFamily="34" charset="0"/>
                        </a:rPr>
                        <a:t>60000</a:t>
                      </a:r>
                    </a:p>
                  </a:txBody>
                  <a:tcPr marL="0" marR="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94179924"/>
                  </a:ext>
                </a:extLst>
              </a:tr>
            </a:tbl>
          </a:graphicData>
        </a:graphic>
      </p:graphicFrame>
      <p:pic>
        <p:nvPicPr>
          <p:cNvPr id="17" name="圖片 13">
            <a:extLst>
              <a:ext uri="{FF2B5EF4-FFF2-40B4-BE49-F238E27FC236}">
                <a16:creationId xmlns="" xmlns:a16="http://schemas.microsoft.com/office/drawing/2014/main" id="{3A8038A9-188F-7C41-AC7B-5AF5C9603613}"/>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r="-528"/>
          <a:stretch/>
        </p:blipFill>
        <p:spPr>
          <a:xfrm>
            <a:off x="248633" y="3524249"/>
            <a:ext cx="2434123" cy="633289"/>
          </a:xfrm>
          <a:prstGeom prst="rect">
            <a:avLst/>
          </a:prstGeom>
        </p:spPr>
      </p:pic>
      <p:pic>
        <p:nvPicPr>
          <p:cNvPr id="18" name="圖片 13">
            <a:extLst>
              <a:ext uri="{FF2B5EF4-FFF2-40B4-BE49-F238E27FC236}">
                <a16:creationId xmlns="" xmlns:a16="http://schemas.microsoft.com/office/drawing/2014/main" id="{2BCFA0DD-F76D-794E-B163-981D8FDC0E4F}"/>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r="-264"/>
          <a:stretch/>
        </p:blipFill>
        <p:spPr>
          <a:xfrm>
            <a:off x="2438356" y="3426199"/>
            <a:ext cx="2536869" cy="865595"/>
          </a:xfrm>
          <a:prstGeom prst="rect">
            <a:avLst/>
          </a:prstGeom>
        </p:spPr>
      </p:pic>
      <p:sp>
        <p:nvSpPr>
          <p:cNvPr id="19" name="Shape 141">
            <a:extLst>
              <a:ext uri="{FF2B5EF4-FFF2-40B4-BE49-F238E27FC236}">
                <a16:creationId xmlns="" xmlns:a16="http://schemas.microsoft.com/office/drawing/2014/main" id="{583B6497-BFD1-234E-BDDB-F29AD4D3088E}"/>
              </a:ext>
            </a:extLst>
          </p:cNvPr>
          <p:cNvSpPr txBox="1"/>
          <p:nvPr/>
        </p:nvSpPr>
        <p:spPr>
          <a:xfrm>
            <a:off x="437192" y="4269320"/>
            <a:ext cx="4178699" cy="358692"/>
          </a:xfrm>
          <a:prstGeom prst="rect">
            <a:avLst/>
          </a:prstGeom>
          <a:noFill/>
          <a:ln>
            <a:noFill/>
          </a:ln>
        </p:spPr>
        <p:txBody>
          <a:bodyPr spcFirstLastPara="1" wrap="square" lIns="91425" tIns="45700" rIns="91425" bIns="45700" anchor="t" anchorCtr="0">
            <a:noAutofit/>
          </a:bodyPr>
          <a:lstStyle/>
          <a:p>
            <a:r>
              <a:rPr lang="zh-TW" altLang="zh-TW" sz="800" dirty="0">
                <a:latin typeface="Arial" pitchFamily="34" charset="0"/>
                <a:ea typeface="Microsoft JhengHei" panose="020B0604030504040204" pitchFamily="34" charset="-120"/>
                <a:cs typeface="Arial" pitchFamily="34" charset="0"/>
                <a:sym typeface="Microsoft JhengHei"/>
              </a:rPr>
              <a:t>資料來源:</a:t>
            </a:r>
            <a:r>
              <a:rPr lang="zh-TW" altLang="en-US" sz="800" dirty="0">
                <a:latin typeface="Arial" pitchFamily="34" charset="0"/>
                <a:ea typeface="Microsoft JhengHei" panose="020B0604030504040204" pitchFamily="34" charset="-120"/>
                <a:cs typeface="Arial" pitchFamily="34" charset="0"/>
                <a:sym typeface="Microsoft JhengHei"/>
              </a:rPr>
              <a:t> </a:t>
            </a:r>
            <a:r>
              <a:rPr lang="zh-TW" altLang="zh-TW" sz="800" dirty="0">
                <a:latin typeface="Arial" pitchFamily="34" charset="0"/>
                <a:ea typeface="Microsoft JhengHei" panose="020B0604030504040204" pitchFamily="34" charset="-120"/>
                <a:cs typeface="Arial" pitchFamily="34" charset="0"/>
                <a:sym typeface="Microsoft JhengHei"/>
              </a:rPr>
              <a:t>https://w</a:t>
            </a:r>
            <a:r>
              <a:rPr lang="en-US" altLang="zh-TW" sz="800" dirty="0" err="1">
                <a:latin typeface="Arial" pitchFamily="34" charset="0"/>
                <a:ea typeface="Microsoft JhengHei" panose="020B0604030504040204" pitchFamily="34" charset="-120"/>
                <a:cs typeface="Arial" pitchFamily="34" charset="0"/>
                <a:sym typeface="Microsoft JhengHei"/>
              </a:rPr>
              <a:t>ww.sandisk</a:t>
            </a:r>
            <a:r>
              <a:rPr lang="zh-TW"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a:latin typeface="Arial" pitchFamily="34" charset="0"/>
                <a:ea typeface="Microsoft JhengHei" panose="020B0604030504040204" pitchFamily="34" charset="-120"/>
                <a:cs typeface="Arial" pitchFamily="34" charset="0"/>
                <a:sym typeface="Microsoft JhengHei"/>
              </a:rPr>
              <a:t>c</a:t>
            </a:r>
            <a:r>
              <a:rPr lang="zh-TW" altLang="zh-TW" sz="800" dirty="0">
                <a:latin typeface="Arial" pitchFamily="34" charset="0"/>
                <a:ea typeface="Microsoft JhengHei" panose="020B0604030504040204" pitchFamily="34" charset="-120"/>
                <a:cs typeface="Arial" pitchFamily="34" charset="0"/>
                <a:sym typeface="Microsoft JhengHei"/>
              </a:rPr>
              <a:t>o</a:t>
            </a:r>
            <a:r>
              <a:rPr lang="en-US" altLang="zh-TW" sz="800" dirty="0">
                <a:latin typeface="Arial" pitchFamily="34" charset="0"/>
                <a:ea typeface="Microsoft JhengHei" panose="020B0604030504040204" pitchFamily="34" charset="-120"/>
                <a:cs typeface="Arial" pitchFamily="34" charset="0"/>
                <a:sym typeface="Microsoft JhengHei"/>
              </a:rPr>
              <a:t>m</a:t>
            </a:r>
            <a:r>
              <a:rPr lang="zh-TW"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a:latin typeface="Arial" pitchFamily="34" charset="0"/>
                <a:ea typeface="Microsoft JhengHei" panose="020B0604030504040204" pitchFamily="34" charset="-120"/>
                <a:cs typeface="Arial" pitchFamily="34" charset="0"/>
                <a:sym typeface="Microsoft JhengHei"/>
              </a:rPr>
              <a:t>business</a:t>
            </a:r>
            <a:r>
              <a:rPr lang="zh-TW"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a:latin typeface="Arial" pitchFamily="34" charset="0"/>
                <a:ea typeface="Microsoft JhengHei" panose="020B0604030504040204" pitchFamily="34" charset="-120"/>
                <a:cs typeface="Arial" pitchFamily="34" charset="0"/>
                <a:sym typeface="Microsoft JhengHei"/>
              </a:rPr>
              <a:t>da</a:t>
            </a:r>
            <a:r>
              <a:rPr lang="zh-TW" altLang="zh-TW" sz="800" dirty="0">
                <a:latin typeface="Arial" pitchFamily="34" charset="0"/>
                <a:ea typeface="Microsoft JhengHei" panose="020B0604030504040204" pitchFamily="34" charset="-120"/>
                <a:cs typeface="Arial" pitchFamily="34" charset="0"/>
                <a:sym typeface="Microsoft JhengHei"/>
              </a:rPr>
              <a:t>ta</a:t>
            </a:r>
            <a:r>
              <a:rPr lang="en-US" altLang="zh-TW" sz="800" dirty="0">
                <a:latin typeface="Arial" pitchFamily="34" charset="0"/>
                <a:ea typeface="Microsoft JhengHei" panose="020B0604030504040204" pitchFamily="34" charset="-120"/>
                <a:cs typeface="Arial" pitchFamily="34" charset="0"/>
                <a:sym typeface="Microsoft JhengHei"/>
              </a:rPr>
              <a:t>center/</a:t>
            </a:r>
            <a:r>
              <a:rPr lang="en-US" altLang="zh-TW" sz="800" dirty="0" err="1">
                <a:latin typeface="Arial" pitchFamily="34" charset="0"/>
                <a:ea typeface="Microsoft JhengHei" panose="020B0604030504040204" pitchFamily="34" charset="-120"/>
                <a:cs typeface="Arial" pitchFamily="34" charset="0"/>
                <a:sym typeface="Microsoft JhengHei"/>
              </a:rPr>
              <a:t>resou</a:t>
            </a:r>
            <a:r>
              <a:rPr lang="zh-TW" altLang="zh-TW" sz="800" dirty="0">
                <a:latin typeface="Arial" pitchFamily="34" charset="0"/>
                <a:ea typeface="Microsoft JhengHei" panose="020B0604030504040204" pitchFamily="34" charset="-120"/>
                <a:cs typeface="Arial" pitchFamily="34" charset="0"/>
                <a:sym typeface="Microsoft JhengHei"/>
              </a:rPr>
              <a:t>r</a:t>
            </a:r>
            <a:r>
              <a:rPr lang="en-US" altLang="zh-TW" sz="800" dirty="0" err="1">
                <a:latin typeface="Arial" pitchFamily="34" charset="0"/>
                <a:ea typeface="Microsoft JhengHei" panose="020B0604030504040204" pitchFamily="34" charset="-120"/>
                <a:cs typeface="Arial" pitchFamily="34" charset="0"/>
                <a:sym typeface="Microsoft JhengHei"/>
              </a:rPr>
              <a:t>ces</a:t>
            </a:r>
            <a:r>
              <a:rPr lang="en-US"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err="1">
                <a:latin typeface="Arial" pitchFamily="34" charset="0"/>
                <a:ea typeface="Microsoft JhengHei" panose="020B0604030504040204" pitchFamily="34" charset="-120"/>
                <a:cs typeface="Arial" pitchFamily="34" charset="0"/>
                <a:sym typeface="Microsoft JhengHei"/>
              </a:rPr>
              <a:t>wh</a:t>
            </a:r>
            <a:r>
              <a:rPr lang="zh-TW" altLang="zh-TW" sz="800" dirty="0">
                <a:latin typeface="Arial" pitchFamily="34" charset="0"/>
                <a:ea typeface="Microsoft JhengHei" panose="020B0604030504040204" pitchFamily="34" charset="-120"/>
                <a:cs typeface="Arial" pitchFamily="34" charset="0"/>
                <a:sym typeface="Microsoft JhengHei"/>
              </a:rPr>
              <a:t>i</a:t>
            </a:r>
            <a:r>
              <a:rPr lang="en-US" altLang="zh-TW" sz="800" dirty="0" err="1">
                <a:latin typeface="Arial" pitchFamily="34" charset="0"/>
                <a:ea typeface="Microsoft JhengHei" panose="020B0604030504040204" pitchFamily="34" charset="-120"/>
                <a:cs typeface="Arial" pitchFamily="34" charset="0"/>
                <a:sym typeface="Microsoft JhengHei"/>
              </a:rPr>
              <a:t>te</a:t>
            </a:r>
            <a:r>
              <a:rPr lang="en-US" altLang="zh-TW" sz="800" dirty="0">
                <a:latin typeface="Arial" pitchFamily="34" charset="0"/>
                <a:ea typeface="Microsoft JhengHei" panose="020B0604030504040204" pitchFamily="34" charset="-120"/>
                <a:cs typeface="Arial" pitchFamily="34" charset="0"/>
                <a:sym typeface="Microsoft JhengHei"/>
              </a:rPr>
              <a:t>-pap</a:t>
            </a:r>
            <a:r>
              <a:rPr lang="zh-TW" altLang="zh-TW" sz="800" dirty="0">
                <a:latin typeface="Arial" pitchFamily="34" charset="0"/>
                <a:ea typeface="Microsoft JhengHei" panose="020B0604030504040204" pitchFamily="34" charset="-120"/>
                <a:cs typeface="Arial" pitchFamily="34" charset="0"/>
                <a:sym typeface="Microsoft JhengHei"/>
              </a:rPr>
              <a:t>e</a:t>
            </a:r>
            <a:r>
              <a:rPr lang="en-US" altLang="zh-TW" sz="800" dirty="0">
                <a:latin typeface="Arial" pitchFamily="34" charset="0"/>
                <a:ea typeface="Microsoft JhengHei" panose="020B0604030504040204" pitchFamily="34" charset="-120"/>
                <a:cs typeface="Arial" pitchFamily="34" charset="0"/>
                <a:sym typeface="Microsoft JhengHei"/>
              </a:rPr>
              <a:t>r</a:t>
            </a:r>
            <a:r>
              <a:rPr lang="zh-TW" altLang="zh-TW" sz="800" dirty="0">
                <a:latin typeface="Arial" pitchFamily="34" charset="0"/>
                <a:ea typeface="Microsoft JhengHei" panose="020B0604030504040204" pitchFamily="34" charset="-120"/>
                <a:cs typeface="Arial" pitchFamily="34" charset="0"/>
                <a:sym typeface="Microsoft JhengHei"/>
              </a:rPr>
              <a:t>s/the-ssd-enabled-pc-total-cost-of-ownership</a:t>
            </a:r>
            <a:endParaRPr lang="zh-TW" altLang="en-US" sz="800" dirty="0">
              <a:latin typeface="Arial" pitchFamily="34" charset="0"/>
              <a:ea typeface="Microsoft JhengHei" panose="020B0604030504040204" pitchFamily="34" charset="-120"/>
              <a:cs typeface="Arial" pitchFamily="34" charset="0"/>
              <a:sym typeface="Microsoft JhengHei"/>
            </a:endParaRPr>
          </a:p>
        </p:txBody>
      </p:sp>
      <p:grpSp>
        <p:nvGrpSpPr>
          <p:cNvPr id="6" name="群組 5">
            <a:extLst>
              <a:ext uri="{FF2B5EF4-FFF2-40B4-BE49-F238E27FC236}">
                <a16:creationId xmlns="" xmlns:a16="http://schemas.microsoft.com/office/drawing/2014/main" id="{4387CE50-510A-9E46-8298-A302D0E0BFFF}"/>
              </a:ext>
            </a:extLst>
          </p:cNvPr>
          <p:cNvGrpSpPr/>
          <p:nvPr/>
        </p:nvGrpSpPr>
        <p:grpSpPr>
          <a:xfrm>
            <a:off x="4838862" y="2059809"/>
            <a:ext cx="4008846" cy="2755399"/>
            <a:chOff x="4838862" y="2396359"/>
            <a:chExt cx="4008846" cy="2755399"/>
          </a:xfrm>
        </p:grpSpPr>
        <p:sp>
          <p:nvSpPr>
            <p:cNvPr id="4" name="圓角矩形 3">
              <a:extLst>
                <a:ext uri="{FF2B5EF4-FFF2-40B4-BE49-F238E27FC236}">
                  <a16:creationId xmlns=""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pic>
          <p:nvPicPr>
            <p:cNvPr id="11" name="圖片 5" descr="一張含有 文字, 地圖 的圖片&#10;&#10;描述是以非常高的可信度產生">
              <a:extLst>
                <a:ext uri="{FF2B5EF4-FFF2-40B4-BE49-F238E27FC236}">
                  <a16:creationId xmlns="" xmlns:a16="http://schemas.microsoft.com/office/drawing/2014/main" id="{452FD0ED-2BFE-554E-A006-F7D7A3062924}"/>
                </a:ext>
              </a:extLst>
            </p:cNvPr>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 xmlns:a16="http://schemas.microsoft.com/office/drawing/2014/main" id="{C59E2C35-FB5B-B342-BA9F-EFC29A585934}"/>
                </a:ext>
              </a:extLst>
            </p:cNvPr>
            <p:cNvSpPr txBox="1"/>
            <p:nvPr/>
          </p:nvSpPr>
          <p:spPr>
            <a:xfrm>
              <a:off x="4838862" y="4849840"/>
              <a:ext cx="2908454" cy="301918"/>
            </a:xfrm>
            <a:prstGeom prst="rect">
              <a:avLst/>
            </a:prstGeom>
            <a:noFill/>
            <a:ln>
              <a:noFill/>
            </a:ln>
          </p:spPr>
          <p:txBody>
            <a:bodyPr spcFirstLastPara="1" wrap="square" lIns="91425" tIns="45700" rIns="91425" bIns="45700" anchor="t" anchorCtr="0">
              <a:noAutofit/>
            </a:bodyPr>
            <a:lstStyle/>
            <a:p>
              <a:r>
                <a:rPr lang="zh-TW" altLang="zh-TW" sz="800" dirty="0">
                  <a:latin typeface="Arial" pitchFamily="34" charset="0"/>
                  <a:ea typeface="Microsoft JhengHei" panose="020B0604030504040204" pitchFamily="34" charset="-120"/>
                  <a:cs typeface="Arial" pitchFamily="34" charset="0"/>
                  <a:sym typeface="Microsoft JhengHei"/>
                </a:rPr>
                <a:t>SSD 廠商 S</a:t>
              </a:r>
              <a:r>
                <a:rPr lang="en-US" altLang="zh-TW" sz="800" dirty="0" err="1">
                  <a:latin typeface="Arial" pitchFamily="34" charset="0"/>
                  <a:ea typeface="Microsoft JhengHei" panose="020B0604030504040204" pitchFamily="34" charset="-120"/>
                  <a:cs typeface="Arial" pitchFamily="34" charset="0"/>
                  <a:sym typeface="Microsoft JhengHei"/>
                </a:rPr>
                <a:t>anDisk</a:t>
              </a:r>
              <a:r>
                <a:rPr lang="en-US" altLang="zh-TW" sz="800" dirty="0">
                  <a:latin typeface="Arial" pitchFamily="34" charset="0"/>
                  <a:ea typeface="Microsoft JhengHei" panose="020B0604030504040204" pitchFamily="34" charset="-120"/>
                  <a:cs typeface="Arial" pitchFamily="34" charset="0"/>
                  <a:sym typeface="Microsoft JhengHei"/>
                </a:rPr>
                <a:t> </a:t>
              </a:r>
              <a:r>
                <a:rPr lang="en-US" altLang="zh-TW" sz="800" dirty="0" err="1">
                  <a:latin typeface="Arial" pitchFamily="34" charset="0"/>
                  <a:ea typeface="Microsoft JhengHei" panose="020B0604030504040204" pitchFamily="34" charset="-120"/>
                  <a:cs typeface="Arial" pitchFamily="34" charset="0"/>
                  <a:sym typeface="Microsoft JhengHei"/>
                </a:rPr>
                <a:t>蒐集全球特定</a:t>
              </a:r>
              <a:r>
                <a:rPr lang="en-US" altLang="zh-TW" sz="800" dirty="0">
                  <a:latin typeface="Arial" pitchFamily="34" charset="0"/>
                  <a:ea typeface="Microsoft JhengHei" panose="020B0604030504040204" pitchFamily="34" charset="-120"/>
                  <a:cs typeface="Arial" pitchFamily="34" charset="0"/>
                  <a:sym typeface="Microsoft JhengHei"/>
                </a:rPr>
                <a:t> SSD </a:t>
              </a:r>
              <a:r>
                <a:rPr lang="en-US" altLang="zh-TW" sz="800" dirty="0" err="1">
                  <a:latin typeface="Arial" pitchFamily="34" charset="0"/>
                  <a:ea typeface="Microsoft JhengHei" panose="020B0604030504040204" pitchFamily="34" charset="-120"/>
                  <a:cs typeface="Arial" pitchFamily="34" charset="0"/>
                  <a:sym typeface="Microsoft JhengHei"/>
                </a:rPr>
                <a:t>與</a:t>
              </a:r>
              <a:r>
                <a:rPr lang="en-US" altLang="zh-TW" sz="800" dirty="0">
                  <a:latin typeface="Arial" pitchFamily="34" charset="0"/>
                  <a:ea typeface="Microsoft JhengHei" panose="020B0604030504040204" pitchFamily="34" charset="-120"/>
                  <a:cs typeface="Arial" pitchFamily="34" charset="0"/>
                  <a:sym typeface="Microsoft JhengHei"/>
                </a:rPr>
                <a:t> HDD </a:t>
              </a:r>
              <a:r>
                <a:rPr lang="en-US" altLang="zh-TW" sz="800" dirty="0" err="1">
                  <a:latin typeface="Arial" pitchFamily="34" charset="0"/>
                  <a:ea typeface="Microsoft JhengHei" panose="020B0604030504040204" pitchFamily="34" charset="-120"/>
                  <a:cs typeface="Arial" pitchFamily="34" charset="0"/>
                  <a:sym typeface="Microsoft JhengHei"/>
                </a:rPr>
                <a:t>價格走勢</a:t>
              </a:r>
              <a:endParaRPr lang="en-US" altLang="zh-TW" sz="800" dirty="0">
                <a:latin typeface="Arial" pitchFamily="34" charset="0"/>
                <a:ea typeface="Microsoft JhengHei" panose="020B0604030504040204" pitchFamily="34" charset="-120"/>
                <a:cs typeface="Arial" pitchFamily="34" charset="0"/>
                <a:sym typeface="Microsoft JhengHei"/>
              </a:endParaRPr>
            </a:p>
          </p:txBody>
        </p:sp>
      </p:grpSp>
      <p:pic>
        <p:nvPicPr>
          <p:cNvPr id="14" name="圖片 13" descr="對話框-03.png">
            <a:extLst>
              <a:ext uri="{FF2B5EF4-FFF2-40B4-BE49-F238E27FC236}">
                <a16:creationId xmlns="" xmlns:a16="http://schemas.microsoft.com/office/drawing/2014/main" id="{8707F947-ACCB-974E-B8CA-36E76CDDC69D}"/>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flipH="1">
            <a:off x="5751173" y="1399499"/>
            <a:ext cx="3431464" cy="1782198"/>
          </a:xfrm>
          <a:prstGeom prst="rect">
            <a:avLst/>
          </a:prstGeom>
        </p:spPr>
      </p:pic>
      <p:sp>
        <p:nvSpPr>
          <p:cNvPr id="5" name="矩形 4">
            <a:extLst>
              <a:ext uri="{FF2B5EF4-FFF2-40B4-BE49-F238E27FC236}">
                <a16:creationId xmlns="" xmlns:a16="http://schemas.microsoft.com/office/drawing/2014/main" id="{309A5A9E-30C3-E247-805F-0B75AD994EE2}"/>
              </a:ext>
            </a:extLst>
          </p:cNvPr>
          <p:cNvSpPr/>
          <p:nvPr/>
        </p:nvSpPr>
        <p:spPr>
          <a:xfrm>
            <a:off x="5462430" y="1810825"/>
            <a:ext cx="3906222" cy="800219"/>
          </a:xfrm>
          <a:prstGeom prst="rect">
            <a:avLst/>
          </a:prstGeom>
        </p:spPr>
        <p:txBody>
          <a:bodyPr wrap="square">
            <a:spAutoFit/>
          </a:bodyPr>
          <a:lstStyle/>
          <a:p>
            <a:pPr algn="ctr"/>
            <a:r>
              <a:rPr lang="zh-TW" altLang="en-US" sz="1400" b="1" dirty="0">
                <a:solidFill>
                  <a:schemeClr val="tx1"/>
                </a:solidFill>
                <a:latin typeface="Arial" pitchFamily="34" charset="0"/>
                <a:ea typeface="Microsoft JhengHei" panose="020B0604030504040204" pitchFamily="34" charset="-120"/>
                <a:cs typeface="Arial" pitchFamily="34" charset="0"/>
              </a:rPr>
              <a:t>SSD 廠商自行統計價格趨勢圖</a:t>
            </a:r>
            <a:br>
              <a:rPr lang="zh-TW" altLang="en-US" sz="1400" b="1" dirty="0">
                <a:solidFill>
                  <a:schemeClr val="tx1"/>
                </a:solidFill>
                <a:latin typeface="Arial" pitchFamily="34" charset="0"/>
                <a:ea typeface="Microsoft JhengHei" panose="020B0604030504040204" pitchFamily="34" charset="-120"/>
                <a:cs typeface="Arial" pitchFamily="34" charset="0"/>
              </a:rPr>
            </a:br>
            <a:r>
              <a:rPr lang="zh-TW" altLang="en-US" sz="1400" b="1" dirty="0">
                <a:solidFill>
                  <a:schemeClr val="tx1"/>
                </a:solidFill>
                <a:latin typeface="Arial" pitchFamily="34" charset="0"/>
                <a:ea typeface="Microsoft JhengHei" panose="020B0604030504040204" pitchFamily="34" charset="-120"/>
                <a:cs typeface="Arial" pitchFamily="34" charset="0"/>
              </a:rPr>
              <a:t>256 GB SSD 2018 年 </a:t>
            </a:r>
            <a:br>
              <a:rPr lang="zh-TW" altLang="en-US" sz="1400" b="1" dirty="0">
                <a:solidFill>
                  <a:schemeClr val="tx1"/>
                </a:solidFill>
                <a:latin typeface="Arial" pitchFamily="34" charset="0"/>
                <a:ea typeface="Microsoft JhengHei" panose="020B0604030504040204" pitchFamily="34" charset="-120"/>
                <a:cs typeface="Arial" pitchFamily="34" charset="0"/>
              </a:rPr>
            </a:br>
            <a:r>
              <a:rPr lang="zh-TW" altLang="en-US" sz="1400" b="1" dirty="0">
                <a:solidFill>
                  <a:schemeClr val="tx1"/>
                </a:solidFill>
                <a:latin typeface="Arial" pitchFamily="34" charset="0"/>
                <a:ea typeface="Microsoft JhengHei" panose="020B0604030504040204" pitchFamily="34" charset="-120"/>
                <a:cs typeface="Arial" pitchFamily="34" charset="0"/>
              </a:rPr>
              <a:t>每 GB 價格僅為 2013 年的 </a:t>
            </a:r>
            <a:r>
              <a:rPr lang="zh-TW" altLang="en-US" b="1" dirty="0">
                <a:solidFill>
                  <a:srgbClr val="C00000"/>
                </a:solidFill>
                <a:latin typeface="Arial" pitchFamily="34" charset="0"/>
                <a:ea typeface="Microsoft JhengHei" panose="020B0604030504040204" pitchFamily="34" charset="-120"/>
                <a:cs typeface="Arial" pitchFamily="34" charset="0"/>
              </a:rPr>
              <a:t>30%</a:t>
            </a:r>
            <a:endParaRPr lang="zh-TW" altLang="en-US" sz="1400" b="1" dirty="0">
              <a:solidFill>
                <a:srgbClr val="C00000"/>
              </a:solidFill>
              <a:latin typeface="Arial" pitchFamily="34" charset="0"/>
              <a:ea typeface="Microsoft JhengHei" panose="020B0604030504040204" pitchFamily="34" charset="-120"/>
              <a:cs typeface="Arial" pitchFamily="34" charset="0"/>
            </a:endParaRPr>
          </a:p>
        </p:txBody>
      </p:sp>
    </p:spTree>
    <p:extLst>
      <p:ext uri="{BB962C8B-B14F-4D97-AF65-F5344CB8AC3E}">
        <p14:creationId xmlns="" xmlns:p14="http://schemas.microsoft.com/office/powerpoint/2010/main" val="2809557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Clr>
                <a:schemeClr val="lt1"/>
              </a:buClr>
              <a:buSzPts val="800"/>
            </a:pPr>
            <a:r>
              <a:rPr lang="zh-TW" dirty="0">
                <a:latin typeface="Arial" pitchFamily="34" charset="0"/>
                <a:ea typeface="Microsoft JhengHei" panose="020B0604030504040204" pitchFamily="34" charset="-120"/>
                <a:cs typeface="Arial" pitchFamily="34" charset="0"/>
                <a:sym typeface="Microsoft JhengHei"/>
              </a:rPr>
              <a:t>SSD</a:t>
            </a:r>
            <a:r>
              <a:rPr lang="en-US" altLang="zh-TW" dirty="0">
                <a:latin typeface="Arial" pitchFamily="34" charset="0"/>
                <a:ea typeface="Microsoft JhengHei" panose="020B0604030504040204" pitchFamily="34" charset="-120"/>
                <a:cs typeface="Arial" pitchFamily="34" charset="0"/>
                <a:sym typeface="Microsoft JhengHei"/>
              </a:rPr>
              <a:t> </a:t>
            </a:r>
            <a:r>
              <a:rPr lang="zh-TW" dirty="0">
                <a:latin typeface="Arial" pitchFamily="34" charset="0"/>
                <a:ea typeface="Microsoft JhengHei" panose="020B0604030504040204" pitchFamily="34" charset="-120"/>
                <a:cs typeface="Arial" pitchFamily="34" charset="0"/>
                <a:sym typeface="Microsoft JhengHei"/>
              </a:rPr>
              <a:t>內建</a:t>
            </a:r>
            <a:r>
              <a:rPr lang="zh-TW" altLang="en-US" dirty="0">
                <a:latin typeface="Arial" pitchFamily="34" charset="0"/>
                <a:ea typeface="Microsoft JhengHei" panose="020B0604030504040204" pitchFamily="34" charset="-120"/>
                <a:cs typeface="Arial" pitchFamily="34" charset="0"/>
                <a:sym typeface="Microsoft JhengHei"/>
              </a:rPr>
              <a:t>預</a:t>
            </a:r>
            <a:r>
              <a:rPr lang="zh-TW" dirty="0">
                <a:latin typeface="Arial" pitchFamily="34" charset="0"/>
                <a:ea typeface="Microsoft JhengHei" panose="020B0604030504040204" pitchFamily="34" charset="-120"/>
                <a:cs typeface="Arial" pitchFamily="34" charset="0"/>
                <a:sym typeface="Microsoft JhengHei"/>
              </a:rPr>
              <a:t>留空間</a:t>
            </a:r>
            <a:r>
              <a:rPr lang="zh-TW" altLang="en-US" dirty="0">
                <a:latin typeface="Arial" pitchFamily="34" charset="0"/>
                <a:ea typeface="Microsoft JhengHei" panose="020B0604030504040204" pitchFamily="34" charset="-120"/>
                <a:cs typeface="Arial" pitchFamily="34" charset="0"/>
                <a:sym typeface="Microsoft JhengHei"/>
              </a:rPr>
              <a:t>配置 </a:t>
            </a:r>
            <a:r>
              <a:rPr lang="zh-TW" dirty="0">
                <a:latin typeface="Arial" pitchFamily="34" charset="0"/>
                <a:ea typeface="Microsoft JhengHei" panose="020B0604030504040204" pitchFamily="34" charset="-120"/>
                <a:cs typeface="Arial" pitchFamily="34" charset="0"/>
                <a:sym typeface="Microsoft JhengHei"/>
              </a:rPr>
              <a:t>(</a:t>
            </a:r>
            <a:r>
              <a:rPr lang="zh-TW" i="0" u="none" strike="noStrike" cap="none" dirty="0">
                <a:solidFill>
                  <a:schemeClr val="lt1"/>
                </a:solidFill>
                <a:latin typeface="Arial" pitchFamily="34" charset="0"/>
                <a:ea typeface="Microsoft JhengHei" panose="020B0604030504040204" pitchFamily="34" charset="-120"/>
                <a:cs typeface="Arial" pitchFamily="34" charset="0"/>
                <a:sym typeface="Microsoft JhengHei"/>
              </a:rPr>
              <a:t>Over</a:t>
            </a:r>
            <a:r>
              <a:rPr lang="zh-TW" dirty="0">
                <a:latin typeface="Arial" pitchFamily="34" charset="0"/>
                <a:ea typeface="Microsoft JhengHei" panose="020B0604030504040204" pitchFamily="34" charset="-120"/>
                <a:cs typeface="Arial" pitchFamily="34" charset="0"/>
                <a:sym typeface="Microsoft JhengHei"/>
              </a:rPr>
              <a:t> </a:t>
            </a:r>
            <a:r>
              <a:rPr lang="zh-TW" i="0" u="none" strike="noStrike" cap="none" dirty="0">
                <a:solidFill>
                  <a:schemeClr val="lt1"/>
                </a:solidFill>
                <a:latin typeface="Arial" pitchFamily="34" charset="0"/>
                <a:ea typeface="Microsoft JhengHei" panose="020B0604030504040204" pitchFamily="34" charset="-120"/>
                <a:cs typeface="Arial" pitchFamily="34" charset="0"/>
                <a:sym typeface="Microsoft JhengHei"/>
              </a:rPr>
              <a:t>Provisioning</a:t>
            </a:r>
            <a:r>
              <a:rPr lang="zh-TW" dirty="0">
                <a:latin typeface="Arial" pitchFamily="34" charset="0"/>
                <a:ea typeface="Microsoft JhengHei" panose="020B0604030504040204" pitchFamily="34" charset="-120"/>
                <a:cs typeface="Arial" pitchFamily="34" charset="0"/>
                <a:sym typeface="Microsoft JhengHei"/>
              </a:rPr>
              <a:t>)  </a:t>
            </a:r>
            <a:endParaRPr i="0" u="none" strike="noStrike" cap="none" dirty="0">
              <a:solidFill>
                <a:schemeClr val="lt1"/>
              </a:solidFill>
              <a:latin typeface="Arial" pitchFamily="34" charset="0"/>
              <a:ea typeface="Microsoft JhengHei" panose="020B0604030504040204" pitchFamily="34" charset="-120"/>
              <a:cs typeface="Arial" pitchFamily="34" charset="0"/>
              <a:sym typeface="Microsoft JhengHei"/>
            </a:endParaRPr>
          </a:p>
        </p:txBody>
      </p:sp>
      <p:sp>
        <p:nvSpPr>
          <p:cNvPr id="2" name="內容版面配置區 1">
            <a:extLst>
              <a:ext uri="{FF2B5EF4-FFF2-40B4-BE49-F238E27FC236}">
                <a16:creationId xmlns="" xmlns:a16="http://schemas.microsoft.com/office/drawing/2014/main" id="{CF55D1C7-53A6-9D4E-A1D7-FCB18130C590}"/>
              </a:ext>
            </a:extLst>
          </p:cNvPr>
          <p:cNvSpPr>
            <a:spLocks noGrp="1"/>
          </p:cNvSpPr>
          <p:nvPr>
            <p:ph idx="1"/>
          </p:nvPr>
        </p:nvSpPr>
        <p:spPr>
          <a:xfrm>
            <a:off x="323527" y="725066"/>
            <a:ext cx="8520550" cy="3679057"/>
          </a:xfrm>
        </p:spPr>
        <p:txBody>
          <a:bodyPr vert="horz" lIns="91440" tIns="45720" rIns="91440" bIns="45720" rtlCol="0" anchor="t">
            <a:normAutofit/>
          </a:bodyPr>
          <a:lstStyle/>
          <a:p>
            <a:pPr marL="182563" indent="-182563"/>
            <a:r>
              <a:rPr lang="en" altLang="zh-TW" sz="1800" b="1" dirty="0">
                <a:solidFill>
                  <a:schemeClr val="tx1"/>
                </a:solidFill>
                <a:latin typeface="Arial" pitchFamily="34" charset="0"/>
                <a:ea typeface="Microsoft JhengHei" panose="020B0604030504040204" pitchFamily="34" charset="-120"/>
                <a:cs typeface="Arial" pitchFamily="34" charset="0"/>
              </a:rPr>
              <a:t>SSD </a:t>
            </a:r>
            <a:r>
              <a:rPr lang="zh-TW" altLang="en-US" sz="1800" b="1" dirty="0">
                <a:solidFill>
                  <a:schemeClr val="tx1"/>
                </a:solidFill>
                <a:latin typeface="Arial" pitchFamily="34" charset="0"/>
                <a:ea typeface="Microsoft JhengHei" panose="020B0604030504040204" pitchFamily="34" charset="-120"/>
                <a:cs typeface="Arial" pitchFamily="34" charset="0"/>
              </a:rPr>
              <a:t>作為 </a:t>
            </a:r>
            <a:r>
              <a:rPr lang="en" altLang="zh-TW" sz="1800" b="1" dirty="0">
                <a:solidFill>
                  <a:schemeClr val="tx1"/>
                </a:solidFill>
                <a:latin typeface="Arial" pitchFamily="34" charset="0"/>
                <a:ea typeface="Microsoft JhengHei" panose="020B0604030504040204" pitchFamily="34" charset="-120"/>
                <a:cs typeface="Arial" pitchFamily="34" charset="0"/>
              </a:rPr>
              <a:t>Flash </a:t>
            </a:r>
            <a:r>
              <a:rPr lang="zh-TW" altLang="en-US" sz="1800" b="1" dirty="0">
                <a:solidFill>
                  <a:schemeClr val="tx1"/>
                </a:solidFill>
                <a:latin typeface="Arial" pitchFamily="34" charset="0"/>
                <a:ea typeface="Microsoft JhengHei" panose="020B0604030504040204" pitchFamily="34" charset="-120"/>
                <a:cs typeface="Arial" pitchFamily="34" charset="0"/>
              </a:rPr>
              <a:t>記憶體，應以 G</a:t>
            </a:r>
            <a:r>
              <a:rPr lang="en-US" altLang="zh-TW" sz="1800" b="1" dirty="0" err="1">
                <a:solidFill>
                  <a:schemeClr val="tx1"/>
                </a:solidFill>
                <a:latin typeface="Arial" pitchFamily="34" charset="0"/>
                <a:ea typeface="Microsoft JhengHei" panose="020B0604030504040204" pitchFamily="34" charset="-120"/>
                <a:cs typeface="Arial" pitchFamily="34" charset="0"/>
              </a:rPr>
              <a:t>ibibyte</a:t>
            </a:r>
            <a:r>
              <a:rPr lang="en-US" altLang="zh-TW" sz="1800" b="1" dirty="0">
                <a:solidFill>
                  <a:schemeClr val="tx1"/>
                </a:solidFill>
                <a:latin typeface="Arial" pitchFamily="34" charset="0"/>
                <a:ea typeface="Microsoft JhengHei" panose="020B0604030504040204" pitchFamily="34" charset="-120"/>
                <a:cs typeface="Arial" pitchFamily="34" charset="0"/>
              </a:rPr>
              <a:t> (</a:t>
            </a:r>
            <a:r>
              <a:rPr lang="en" altLang="zh-TW" sz="1800" b="1" dirty="0" err="1">
                <a:solidFill>
                  <a:schemeClr val="tx1"/>
                </a:solidFill>
                <a:latin typeface="Arial" pitchFamily="34" charset="0"/>
                <a:ea typeface="Microsoft JhengHei" panose="020B0604030504040204" pitchFamily="34" charset="-120"/>
                <a:cs typeface="Arial" pitchFamily="34" charset="0"/>
              </a:rPr>
              <a:t>GiB</a:t>
            </a:r>
            <a:r>
              <a:rPr lang="en" altLang="zh-TW" sz="1800" b="1" dirty="0">
                <a:solidFill>
                  <a:schemeClr val="tx1"/>
                </a:solidFill>
                <a:latin typeface="Arial" pitchFamily="34" charset="0"/>
                <a:ea typeface="Microsoft JhengHei" panose="020B0604030504040204" pitchFamily="34" charset="-120"/>
                <a:cs typeface="Arial" pitchFamily="34" charset="0"/>
              </a:rPr>
              <a:t>) </a:t>
            </a:r>
            <a:r>
              <a:rPr lang="en" altLang="zh-TW" sz="1800" b="1" dirty="0" err="1">
                <a:solidFill>
                  <a:schemeClr val="tx1"/>
                </a:solidFill>
                <a:latin typeface="Arial" pitchFamily="34" charset="0"/>
                <a:ea typeface="Microsoft JhengHei" panose="020B0604030504040204" pitchFamily="34" charset="-120"/>
                <a:cs typeface="Arial" pitchFamily="34" charset="0"/>
              </a:rPr>
              <a:t>二進位計算原始容量</a:t>
            </a:r>
            <a:r>
              <a:rPr lang="zh-TW" altLang="en" sz="1800" b="1" dirty="0">
                <a:solidFill>
                  <a:schemeClr val="tx1"/>
                </a:solidFill>
                <a:latin typeface="Arial" pitchFamily="34" charset="0"/>
                <a:ea typeface="Microsoft JhengHei" panose="020B0604030504040204" pitchFamily="34" charset="-120"/>
                <a:cs typeface="Arial" pitchFamily="34" charset="0"/>
              </a:rPr>
              <a:t>，</a:t>
            </a:r>
            <a:r>
              <a:rPr lang="zh-TW" altLang="en-US" sz="1800" b="1" dirty="0">
                <a:solidFill>
                  <a:schemeClr val="tx1"/>
                </a:solidFill>
                <a:latin typeface="Arial" pitchFamily="34" charset="0"/>
                <a:ea typeface="Microsoft JhengHei" panose="020B0604030504040204" pitchFamily="34" charset="-120"/>
                <a:cs typeface="Arial" pitchFamily="34" charset="0"/>
              </a:rPr>
              <a:t>每 </a:t>
            </a:r>
            <a:r>
              <a:rPr lang="en" altLang="zh-TW" sz="1800" b="1" dirty="0">
                <a:solidFill>
                  <a:schemeClr val="tx1"/>
                </a:solidFill>
                <a:latin typeface="Arial" pitchFamily="34" charset="0"/>
                <a:ea typeface="Microsoft JhengHei" panose="020B0604030504040204" pitchFamily="34" charset="-120"/>
                <a:cs typeface="Arial" pitchFamily="34" charset="0"/>
              </a:rPr>
              <a:t>GB </a:t>
            </a:r>
            <a:r>
              <a:rPr lang="zh-TW" altLang="en-US" sz="1800" b="1" dirty="0">
                <a:solidFill>
                  <a:schemeClr val="tx1"/>
                </a:solidFill>
                <a:latin typeface="Arial" pitchFamily="34" charset="0"/>
                <a:ea typeface="Microsoft JhengHei" panose="020B0604030504040204" pitchFamily="34" charset="-120"/>
                <a:cs typeface="Arial" pitchFamily="34" charset="0"/>
              </a:rPr>
              <a:t>有</a:t>
            </a:r>
            <a:r>
              <a:rPr lang="en" altLang="zh-TW" sz="1800" b="1" dirty="0">
                <a:solidFill>
                  <a:schemeClr val="tx1"/>
                </a:solidFill>
                <a:latin typeface="Arial" pitchFamily="34" charset="0"/>
                <a:ea typeface="Microsoft JhengHei" panose="020B0604030504040204" pitchFamily="34" charset="-120"/>
                <a:cs typeface="Arial" pitchFamily="34" charset="0"/>
              </a:rPr>
              <a:t> </a:t>
            </a:r>
            <a:br>
              <a:rPr lang="en" altLang="zh-TW" sz="1800" b="1" dirty="0">
                <a:solidFill>
                  <a:schemeClr val="tx1"/>
                </a:solidFill>
                <a:latin typeface="Arial" pitchFamily="34" charset="0"/>
                <a:ea typeface="Microsoft JhengHei" panose="020B0604030504040204" pitchFamily="34" charset="-120"/>
                <a:cs typeface="Arial" pitchFamily="34" charset="0"/>
              </a:rPr>
            </a:br>
            <a:r>
              <a:rPr lang="en" altLang="en-US" sz="1800" b="1" dirty="0">
                <a:solidFill>
                  <a:schemeClr val="tx1"/>
                </a:solidFill>
                <a:latin typeface="Arial" pitchFamily="34" charset="0"/>
                <a:ea typeface="Microsoft JhengHei" panose="020B0604030504040204" pitchFamily="34" charset="-120"/>
                <a:cs typeface="Arial" pitchFamily="34" charset="0"/>
              </a:rPr>
              <a:t>2^30 = 1,073,741,824 Bytes</a:t>
            </a:r>
            <a:r>
              <a:rPr lang="zh-TW" altLang="en" sz="1800" b="1" dirty="0">
                <a:solidFill>
                  <a:schemeClr val="tx1"/>
                </a:solidFill>
                <a:latin typeface="Arial" pitchFamily="34" charset="0"/>
                <a:ea typeface="Microsoft JhengHei" panose="020B0604030504040204" pitchFamily="34" charset="-120"/>
                <a:cs typeface="Arial" pitchFamily="34" charset="0"/>
              </a:rPr>
              <a:t>。</a:t>
            </a:r>
            <a:endParaRPr lang="en" altLang="en-US" sz="1800" b="1" dirty="0">
              <a:solidFill>
                <a:schemeClr val="tx1"/>
              </a:solidFill>
              <a:latin typeface="Arial" pitchFamily="34" charset="0"/>
              <a:ea typeface="Microsoft JhengHei" panose="020B0604030504040204" pitchFamily="34" charset="-120"/>
              <a:cs typeface="Arial" pitchFamily="34" charset="0"/>
            </a:endParaRPr>
          </a:p>
          <a:p>
            <a:pPr marL="182563" indent="-182563"/>
            <a:r>
              <a:rPr lang="zh-TW" altLang="en" sz="1800" b="1" dirty="0">
                <a:solidFill>
                  <a:schemeClr val="tx1"/>
                </a:solidFill>
                <a:latin typeface="Arial" pitchFamily="34" charset="0"/>
                <a:ea typeface="Microsoft JhengHei" panose="020B0604030504040204" pitchFamily="34" charset="-120"/>
                <a:cs typeface="Arial" pitchFamily="34" charset="0"/>
              </a:rPr>
              <a:t>但作為儲存裝置，SSD 以 G</a:t>
            </a:r>
            <a:r>
              <a:rPr lang="en-US" altLang="zh-TW" sz="1800" b="1" dirty="0" err="1">
                <a:solidFill>
                  <a:schemeClr val="tx1"/>
                </a:solidFill>
                <a:latin typeface="Arial" pitchFamily="34" charset="0"/>
                <a:ea typeface="Microsoft JhengHei" panose="020B0604030504040204" pitchFamily="34" charset="-120"/>
                <a:cs typeface="Arial" pitchFamily="34" charset="0"/>
              </a:rPr>
              <a:t>igabyte</a:t>
            </a:r>
            <a:r>
              <a:rPr lang="zh-TW" altLang="en-US" sz="1800" b="1" dirty="0">
                <a:solidFill>
                  <a:schemeClr val="tx1"/>
                </a:solidFill>
                <a:latin typeface="Arial" pitchFamily="34" charset="0"/>
                <a:ea typeface="Microsoft JhengHei" panose="020B0604030504040204" pitchFamily="34" charset="-120"/>
                <a:cs typeface="Arial" pitchFamily="34" charset="0"/>
              </a:rPr>
              <a:t> </a:t>
            </a:r>
            <a:r>
              <a:rPr lang="en-US" altLang="zh-TW" sz="1800" b="1" dirty="0">
                <a:solidFill>
                  <a:schemeClr val="tx1"/>
                </a:solidFill>
                <a:latin typeface="Arial" pitchFamily="34" charset="0"/>
                <a:ea typeface="Microsoft JhengHei" panose="020B0604030504040204" pitchFamily="34" charset="-120"/>
                <a:cs typeface="Arial" pitchFamily="34" charset="0"/>
              </a:rPr>
              <a:t>(GB) </a:t>
            </a:r>
            <a:r>
              <a:rPr lang="en-US" altLang="zh-TW" sz="1800" b="1" dirty="0" err="1">
                <a:solidFill>
                  <a:schemeClr val="tx1"/>
                </a:solidFill>
                <a:latin typeface="Arial" pitchFamily="34" charset="0"/>
                <a:ea typeface="Microsoft JhengHei" panose="020B0604030504040204" pitchFamily="34" charset="-120"/>
                <a:cs typeface="Arial" pitchFamily="34" charset="0"/>
              </a:rPr>
              <a:t>十進位</a:t>
            </a:r>
            <a:r>
              <a:rPr lang="zh-TW" altLang="en-US" sz="1800" b="1" dirty="0">
                <a:solidFill>
                  <a:schemeClr val="tx1"/>
                </a:solidFill>
                <a:latin typeface="Arial" pitchFamily="34" charset="0"/>
                <a:ea typeface="Microsoft JhengHei" panose="020B0604030504040204" pitchFamily="34" charset="-120"/>
                <a:cs typeface="Arial" pitchFamily="34" charset="0"/>
              </a:rPr>
              <a:t>回報</a:t>
            </a:r>
            <a:r>
              <a:rPr lang="en-US" altLang="zh-TW" sz="1800" b="1" dirty="0" err="1">
                <a:solidFill>
                  <a:schemeClr val="tx1"/>
                </a:solidFill>
                <a:latin typeface="Arial" pitchFamily="34" charset="0"/>
                <a:ea typeface="Microsoft JhengHei" panose="020B0604030504040204" pitchFamily="34" charset="-120"/>
                <a:cs typeface="Arial" pitchFamily="34" charset="0"/>
              </a:rPr>
              <a:t>容量，每</a:t>
            </a:r>
            <a:r>
              <a:rPr lang="en-US" altLang="zh-TW" sz="1800" b="1" dirty="0">
                <a:solidFill>
                  <a:schemeClr val="tx1"/>
                </a:solidFill>
                <a:latin typeface="Arial" pitchFamily="34" charset="0"/>
                <a:ea typeface="Microsoft JhengHei" panose="020B0604030504040204" pitchFamily="34" charset="-120"/>
                <a:cs typeface="Arial" pitchFamily="34" charset="0"/>
              </a:rPr>
              <a:t> GB </a:t>
            </a:r>
            <a:r>
              <a:rPr lang="zh-TW" altLang="en-US" sz="1800" b="1" dirty="0">
                <a:solidFill>
                  <a:schemeClr val="tx1"/>
                </a:solidFill>
                <a:latin typeface="Arial" pitchFamily="34" charset="0"/>
                <a:ea typeface="Microsoft JhengHei" panose="020B0604030504040204" pitchFamily="34" charset="-120"/>
                <a:cs typeface="Arial" pitchFamily="34" charset="0"/>
              </a:rPr>
              <a:t>有</a:t>
            </a:r>
            <a:r>
              <a:rPr lang="en-US" altLang="zh-TW" sz="1800" b="1" dirty="0">
                <a:solidFill>
                  <a:schemeClr val="tx1"/>
                </a:solidFill>
                <a:latin typeface="Arial" pitchFamily="34" charset="0"/>
                <a:ea typeface="Microsoft JhengHei" panose="020B0604030504040204" pitchFamily="34" charset="-120"/>
                <a:cs typeface="Arial" pitchFamily="34" charset="0"/>
              </a:rPr>
              <a:t/>
            </a:r>
            <a:br>
              <a:rPr lang="en-US" altLang="zh-TW" sz="1800" b="1" dirty="0">
                <a:solidFill>
                  <a:schemeClr val="tx1"/>
                </a:solidFill>
                <a:latin typeface="Arial" pitchFamily="34" charset="0"/>
                <a:ea typeface="Microsoft JhengHei" panose="020B0604030504040204" pitchFamily="34" charset="-120"/>
                <a:cs typeface="Arial" pitchFamily="34" charset="0"/>
              </a:rPr>
            </a:br>
            <a:r>
              <a:rPr lang="en-US" altLang="zh-TW" sz="1800" b="1" dirty="0">
                <a:solidFill>
                  <a:schemeClr val="tx1"/>
                </a:solidFill>
                <a:latin typeface="Arial" pitchFamily="34" charset="0"/>
                <a:ea typeface="Microsoft JhengHei" panose="020B0604030504040204" pitchFamily="34" charset="-120"/>
                <a:cs typeface="Arial" pitchFamily="34" charset="0"/>
              </a:rPr>
              <a:t>10^9 = </a:t>
            </a:r>
            <a:r>
              <a:rPr lang="en-US" altLang="en-US" sz="1800" b="1" dirty="0">
                <a:solidFill>
                  <a:schemeClr val="tx1"/>
                </a:solidFill>
                <a:latin typeface="Arial" pitchFamily="34" charset="0"/>
                <a:ea typeface="Microsoft JhengHei" panose="020B0604030504040204" pitchFamily="34" charset="-120"/>
                <a:cs typeface="Arial" pitchFamily="34" charset="0"/>
              </a:rPr>
              <a:t>1,000,000,000 Bytes</a:t>
            </a:r>
            <a:r>
              <a:rPr lang="zh-TW" altLang="en-US" sz="1800" b="1" dirty="0">
                <a:solidFill>
                  <a:schemeClr val="tx1"/>
                </a:solidFill>
                <a:latin typeface="Arial" pitchFamily="34" charset="0"/>
                <a:ea typeface="Microsoft JhengHei" panose="020B0604030504040204" pitchFamily="34" charset="-120"/>
                <a:cs typeface="Arial" pitchFamily="34" charset="0"/>
              </a:rPr>
              <a:t>。</a:t>
            </a:r>
          </a:p>
          <a:p>
            <a:pPr marL="182563" indent="-182563"/>
            <a:r>
              <a:rPr lang="zh-TW" altLang="en-US" sz="1800" b="1" dirty="0">
                <a:solidFill>
                  <a:schemeClr val="tx1"/>
                </a:solidFill>
                <a:latin typeface="Arial" pitchFamily="34" charset="0"/>
                <a:ea typeface="Microsoft JhengHei" panose="020B0604030504040204" pitchFamily="34" charset="-120"/>
                <a:cs typeface="Arial" pitchFamily="34" charset="0"/>
              </a:rPr>
              <a:t>也就是 SSD 每 GB 至少均有 73,741,824 Bytes (7.37%) 的自帶預留空間配置，做為 Gar</a:t>
            </a:r>
            <a:r>
              <a:rPr lang="en-US" altLang="zh-TW" sz="1800" b="1" dirty="0" err="1">
                <a:solidFill>
                  <a:schemeClr val="tx1"/>
                </a:solidFill>
                <a:latin typeface="Arial" pitchFamily="34" charset="0"/>
                <a:ea typeface="Microsoft JhengHei" panose="020B0604030504040204" pitchFamily="34" charset="-120"/>
                <a:cs typeface="Arial" pitchFamily="34" charset="0"/>
              </a:rPr>
              <a:t>ba</a:t>
            </a:r>
            <a:r>
              <a:rPr lang="en-US" altLang="en-US" sz="1800" b="1" dirty="0" err="1">
                <a:solidFill>
                  <a:schemeClr val="tx1"/>
                </a:solidFill>
                <a:latin typeface="Arial" pitchFamily="34" charset="0"/>
                <a:ea typeface="Microsoft JhengHei" panose="020B0604030504040204" pitchFamily="34" charset="-120"/>
                <a:cs typeface="Arial" pitchFamily="34" charset="0"/>
              </a:rPr>
              <a:t>ge</a:t>
            </a:r>
            <a:r>
              <a:rPr lang="zh-TW" altLang="en-US" sz="1800" b="1" dirty="0">
                <a:solidFill>
                  <a:schemeClr val="tx1"/>
                </a:solidFill>
                <a:latin typeface="Arial" pitchFamily="34" charset="0"/>
                <a:ea typeface="Microsoft JhengHei" panose="020B0604030504040204" pitchFamily="34" charset="-120"/>
                <a:cs typeface="Arial" pitchFamily="34" charset="0"/>
              </a:rPr>
              <a:t> Collection，而企業級的 SSD 可能預留更多。</a:t>
            </a:r>
          </a:p>
        </p:txBody>
      </p:sp>
      <p:sp>
        <p:nvSpPr>
          <p:cNvPr id="138" name="Shape 138"/>
          <p:cNvSpPr txBox="1"/>
          <p:nvPr/>
        </p:nvSpPr>
        <p:spPr>
          <a:xfrm>
            <a:off x="1917863" y="4620684"/>
            <a:ext cx="4092411" cy="232799"/>
          </a:xfrm>
          <a:prstGeom prst="rect">
            <a:avLst/>
          </a:prstGeom>
          <a:noFill/>
          <a:ln>
            <a:noFill/>
          </a:ln>
        </p:spPr>
        <p:txBody>
          <a:bodyPr spcFirstLastPara="1" wrap="square" lIns="91425" tIns="45700" rIns="91425" bIns="45700" anchor="t" anchorCtr="0">
            <a:noAutofit/>
          </a:bodyPr>
          <a:lstStyle/>
          <a:p>
            <a:r>
              <a:rPr lang="zh-TW" altLang="en-US" sz="800" dirty="0">
                <a:latin typeface="Arial" pitchFamily="34" charset="0"/>
                <a:ea typeface="Microsoft JhengHei" panose="020B0604030504040204" pitchFamily="34" charset="-120"/>
                <a:cs typeface="Arial" pitchFamily="34" charset="0"/>
                <a:sym typeface="Arial"/>
              </a:rPr>
              <a:t>Data Source: https://www.kingston.com/us/ssd/maintaining</a:t>
            </a:r>
          </a:p>
        </p:txBody>
      </p:sp>
      <p:graphicFrame>
        <p:nvGraphicFramePr>
          <p:cNvPr id="3" name="表格 3">
            <a:extLst>
              <a:ext uri="{FF2B5EF4-FFF2-40B4-BE49-F238E27FC236}">
                <a16:creationId xmlns="" xmlns:a16="http://schemas.microsoft.com/office/drawing/2014/main" id="{533F84D9-32DD-47A6-85C1-EFCD373FBC8C}"/>
              </a:ext>
            </a:extLst>
          </p:cNvPr>
          <p:cNvGraphicFramePr>
            <a:graphicFrameLocks noGrp="1"/>
          </p:cNvGraphicFramePr>
          <p:nvPr>
            <p:extLst>
              <p:ext uri="{D42A27DB-BD31-4B8C-83A1-F6EECF244321}">
                <p14:modId xmlns="" xmlns:p14="http://schemas.microsoft.com/office/powerpoint/2010/main" val="4104919571"/>
              </p:ext>
            </p:extLst>
          </p:nvPr>
        </p:nvGraphicFramePr>
        <p:xfrm>
          <a:off x="415818" y="2662264"/>
          <a:ext cx="8274339" cy="1618541"/>
        </p:xfrm>
        <a:graphic>
          <a:graphicData uri="http://schemas.openxmlformats.org/drawingml/2006/table">
            <a:tbl>
              <a:tblPr firstRow="1" bandRow="1"/>
              <a:tblGrid>
                <a:gridCol w="1574907">
                  <a:extLst>
                    <a:ext uri="{9D8B030D-6E8A-4147-A177-3AD203B41FA5}">
                      <a16:colId xmlns="" xmlns:a16="http://schemas.microsoft.com/office/drawing/2014/main" val="2714073669"/>
                    </a:ext>
                  </a:extLst>
                </a:gridCol>
                <a:gridCol w="1571625">
                  <a:extLst>
                    <a:ext uri="{9D8B030D-6E8A-4147-A177-3AD203B41FA5}">
                      <a16:colId xmlns="" xmlns:a16="http://schemas.microsoft.com/office/drawing/2014/main" val="1342336146"/>
                    </a:ext>
                  </a:extLst>
                </a:gridCol>
                <a:gridCol w="1939816">
                  <a:extLst>
                    <a:ext uri="{9D8B030D-6E8A-4147-A177-3AD203B41FA5}">
                      <a16:colId xmlns="" xmlns:a16="http://schemas.microsoft.com/office/drawing/2014/main" val="3829529322"/>
                    </a:ext>
                  </a:extLst>
                </a:gridCol>
                <a:gridCol w="1545020">
                  <a:extLst>
                    <a:ext uri="{9D8B030D-6E8A-4147-A177-3AD203B41FA5}">
                      <a16:colId xmlns="" xmlns:a16="http://schemas.microsoft.com/office/drawing/2014/main" val="3150085459"/>
                    </a:ext>
                  </a:extLst>
                </a:gridCol>
                <a:gridCol w="1642971">
                  <a:extLst>
                    <a:ext uri="{9D8B030D-6E8A-4147-A177-3AD203B41FA5}">
                      <a16:colId xmlns="" xmlns:a16="http://schemas.microsoft.com/office/drawing/2014/main" val="3052055792"/>
                    </a:ext>
                  </a:extLst>
                </a:gridCol>
              </a:tblGrid>
              <a:tr h="658421">
                <a:tc>
                  <a:txBody>
                    <a:bodyPr/>
                    <a:lstStyle/>
                    <a:p>
                      <a:pPr mar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SSD </a:t>
                      </a:r>
                      <a:endParaRPr lang="en-US" altLang="zh-TW" sz="1500" b="1" kern="1200" dirty="0">
                        <a:solidFill>
                          <a:schemeClr val="bg1"/>
                        </a:solidFill>
                        <a:effectLst/>
                        <a:latin typeface="Arial" pitchFamily="34" charset="0"/>
                        <a:ea typeface="Microsoft JhengHei"/>
                        <a:cs typeface="Arial" pitchFamily="34" charset="0"/>
                      </a:endParaRPr>
                    </a:p>
                    <a:p>
                      <a:pPr mar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實際容量(GiB)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lv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SSD </a:t>
                      </a:r>
                      <a:endParaRPr lang="en-US" altLang="zh-TW" sz="1500" b="1" kern="1200" dirty="0">
                        <a:solidFill>
                          <a:schemeClr val="bg1"/>
                        </a:solidFill>
                        <a:effectLst/>
                        <a:latin typeface="Arial" pitchFamily="34" charset="0"/>
                        <a:ea typeface="Microsoft JhengHei"/>
                        <a:cs typeface="Arial" pitchFamily="34" charset="0"/>
                      </a:endParaRPr>
                    </a:p>
                    <a:p>
                      <a:pPr marL="0" lv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標示容量 (GB)</a:t>
                      </a:r>
                      <a:endParaRPr lang="zh-TW" altLang="zh-TW" sz="1500" b="1" kern="1200" dirty="0">
                        <a:solidFill>
                          <a:schemeClr val="bg1"/>
                        </a:solidFill>
                        <a:effectLst/>
                        <a:latin typeface="Arial" pitchFamily="34" charset="0"/>
                        <a:ea typeface="Microsoft JhengHei"/>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lv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SSD韌體設計</a:t>
                      </a:r>
                      <a:endParaRPr lang="en-US" altLang="zh-TW" sz="1500" b="1" kern="1200" dirty="0">
                        <a:solidFill>
                          <a:schemeClr val="bg1"/>
                        </a:solidFill>
                        <a:effectLst/>
                        <a:latin typeface="Arial" pitchFamily="34" charset="0"/>
                        <a:ea typeface="Microsoft JhengHei"/>
                        <a:cs typeface="Arial" pitchFamily="34" charset="0"/>
                      </a:endParaRPr>
                    </a:p>
                    <a:p>
                      <a:pPr marL="0" lvl="0" algn="ctr" defTabSz="914400" rtl="0" eaLnBrk="1" latinLnBrk="0" hangingPunct="1">
                        <a:buNone/>
                      </a:pPr>
                      <a:r>
                        <a:rPr lang="zh-TW" altLang="en-US" sz="1500" b="1" kern="1200" dirty="0">
                          <a:solidFill>
                            <a:schemeClr val="bg1"/>
                          </a:solidFill>
                          <a:effectLst/>
                          <a:latin typeface="Arial" pitchFamily="34" charset="0"/>
                          <a:ea typeface="Microsoft JhengHei"/>
                          <a:cs typeface="Arial" pitchFamily="34" charset="0"/>
                        </a:rPr>
                        <a:t>內建預留空間 OP%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lvl="0" algn="ctr" defTabSz="914400" rtl="0" eaLnBrk="1" latinLnBrk="0" hangingPunct="1">
                        <a:buNone/>
                      </a:pPr>
                      <a:r>
                        <a:rPr lang="zh-TW" altLang="en-US" sz="1500" b="1" kern="1200" noProof="0" dirty="0">
                          <a:solidFill>
                            <a:schemeClr val="bg1"/>
                          </a:solidFill>
                          <a:effectLst/>
                          <a:latin typeface="Arial" pitchFamily="34" charset="0"/>
                          <a:ea typeface="Microsoft JhengHei"/>
                          <a:cs typeface="Arial" pitchFamily="34" charset="0"/>
                        </a:rPr>
                        <a:t>實際</a:t>
                      </a:r>
                      <a:endParaRPr lang="en-US" altLang="zh-TW" sz="1500" b="1" kern="1200" noProof="0" dirty="0">
                        <a:solidFill>
                          <a:schemeClr val="bg1"/>
                        </a:solidFill>
                        <a:effectLst/>
                        <a:latin typeface="Arial" pitchFamily="34" charset="0"/>
                        <a:ea typeface="Microsoft JhengHei"/>
                        <a:cs typeface="Arial" pitchFamily="34" charset="0"/>
                      </a:endParaRPr>
                    </a:p>
                    <a:p>
                      <a:pPr marL="0" lvl="0" algn="ctr" defTabSz="914400" rtl="0" eaLnBrk="1" latinLnBrk="0" hangingPunct="1">
                        <a:buNone/>
                      </a:pPr>
                      <a:r>
                        <a:rPr lang="zh-TW" altLang="en-US" sz="1500" b="1" kern="1200" noProof="0" dirty="0">
                          <a:solidFill>
                            <a:schemeClr val="bg1"/>
                          </a:solidFill>
                          <a:effectLst/>
                          <a:latin typeface="Arial" pitchFamily="34" charset="0"/>
                          <a:ea typeface="Microsoft JhengHei"/>
                          <a:cs typeface="Arial" pitchFamily="34" charset="0"/>
                        </a:rPr>
                        <a:t>預留空間 </a:t>
                      </a:r>
                      <a:r>
                        <a:rPr lang="en-US" altLang="zh-TW" sz="1500" b="1" kern="1200" noProof="0" dirty="0">
                          <a:solidFill>
                            <a:schemeClr val="bg1"/>
                          </a:solidFill>
                          <a:effectLst/>
                          <a:latin typeface="Arial" pitchFamily="34" charset="0"/>
                          <a:ea typeface="Microsoft JhengHei"/>
                          <a:cs typeface="Arial" pitchFamily="34" charset="0"/>
                        </a:rPr>
                        <a:t>OP</a:t>
                      </a:r>
                      <a:r>
                        <a:rPr lang="zh-TW" altLang="zh-TW" sz="1500" b="1" kern="1200" noProof="0" dirty="0">
                          <a:solidFill>
                            <a:schemeClr val="bg1"/>
                          </a:solidFill>
                          <a:effectLst/>
                          <a:latin typeface="Arial" pitchFamily="34" charset="0"/>
                          <a:ea typeface="Microsoft JhengHei"/>
                          <a:cs typeface="Arial" pitchFamily="34" charset="0"/>
                        </a:rPr>
                        <a:t>%</a:t>
                      </a:r>
                      <a:endParaRPr lang="zh-TW" altLang="zh-TW" sz="1500" b="1" kern="1200" dirty="0">
                        <a:solidFill>
                          <a:schemeClr val="bg1"/>
                        </a:solidFill>
                        <a:effectLst/>
                        <a:latin typeface="Arial" pitchFamily="34" charset="0"/>
                        <a:ea typeface="Microsoft JhengHei"/>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lvl="0" algn="ctr" defTabSz="914400" rtl="0" eaLnBrk="1" latinLnBrk="0" hangingPunct="1">
                        <a:buNone/>
                      </a:pPr>
                      <a:r>
                        <a:rPr lang="zh-TW" altLang="en-US" sz="1500" b="1" kern="1200" noProof="0" dirty="0">
                          <a:solidFill>
                            <a:schemeClr val="bg1"/>
                          </a:solidFill>
                          <a:effectLst/>
                          <a:latin typeface="Arial" pitchFamily="34" charset="0"/>
                          <a:ea typeface="Microsoft JhengHei"/>
                          <a:cs typeface="Arial" pitchFamily="34" charset="0"/>
                        </a:rPr>
                        <a:t>NAS </a:t>
                      </a:r>
                      <a:endParaRPr lang="en-US" altLang="zh-TW" sz="1500" b="1" kern="1200" noProof="0" dirty="0">
                        <a:solidFill>
                          <a:schemeClr val="bg1"/>
                        </a:solidFill>
                        <a:effectLst/>
                        <a:latin typeface="Arial" pitchFamily="34" charset="0"/>
                        <a:ea typeface="Microsoft JhengHei"/>
                        <a:cs typeface="Arial" pitchFamily="34" charset="0"/>
                      </a:endParaRPr>
                    </a:p>
                    <a:p>
                      <a:pPr marL="0" lvl="0" algn="ctr" defTabSz="914400" rtl="0" eaLnBrk="1" latinLnBrk="0" hangingPunct="1">
                        <a:buNone/>
                      </a:pPr>
                      <a:r>
                        <a:rPr lang="zh-TW" altLang="en-US" sz="1500" b="1" kern="1200" noProof="0" dirty="0">
                          <a:solidFill>
                            <a:schemeClr val="bg1"/>
                          </a:solidFill>
                          <a:effectLst/>
                          <a:latin typeface="Arial" pitchFamily="34" charset="0"/>
                          <a:ea typeface="Microsoft JhengHei"/>
                          <a:cs typeface="Arial" pitchFamily="34" charset="0"/>
                        </a:rPr>
                        <a:t>中顯示容量 </a:t>
                      </a:r>
                      <a:r>
                        <a:rPr lang="zh-TW" altLang="zh-TW" sz="1500" b="1" kern="1200" noProof="0" dirty="0">
                          <a:solidFill>
                            <a:schemeClr val="bg1"/>
                          </a:solidFill>
                          <a:effectLst/>
                          <a:latin typeface="Arial" pitchFamily="34" charset="0"/>
                          <a:ea typeface="Microsoft JhengHei"/>
                          <a:cs typeface="Arial" pitchFamily="34" charset="0"/>
                        </a:rPr>
                        <a:t>(GiB)</a:t>
                      </a:r>
                      <a:endParaRPr lang="zh-TW" altLang="en-US" sz="1500" b="1" kern="1200" noProof="0" dirty="0">
                        <a:solidFill>
                          <a:schemeClr val="bg1"/>
                        </a:solidFill>
                        <a:effectLst/>
                        <a:latin typeface="Arial" pitchFamily="34" charset="0"/>
                        <a:ea typeface="Microsoft JhengHei"/>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2364017304"/>
                  </a:ext>
                </a:extLst>
              </a:tr>
              <a:tr h="293764">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256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256 GB </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0%</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7%</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238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437663603"/>
                  </a:ext>
                </a:extLst>
              </a:tr>
              <a:tr h="293764">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256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240 GB</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7%</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15%</a:t>
                      </a:r>
                      <a:endParaRPr lang="zh-TW" altLang="zh-TW" sz="1500" b="1" kern="1200" dirty="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223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extLst>
                  <a:ext uri="{0D108BD9-81ED-4DB2-BD59-A6C34878D82A}">
                    <a16:rowId xmlns="" xmlns:a16="http://schemas.microsoft.com/office/drawing/2014/main" val="4105057157"/>
                  </a:ext>
                </a:extLst>
              </a:tr>
              <a:tr h="293765">
                <a:tc>
                  <a:txBody>
                    <a:bodyPr/>
                    <a:lstStyle/>
                    <a:p>
                      <a:pPr marL="0" algn="ctr" defTabSz="914400" rtl="0" eaLnBrk="1" latinLnBrk="0" hangingPunct="1">
                        <a:buNone/>
                      </a:pPr>
                      <a:r>
                        <a:rPr lang="zh-TW" altLang="en-US" sz="1500" b="1" kern="1200">
                          <a:solidFill>
                            <a:schemeClr val="tx1"/>
                          </a:solidFill>
                          <a:latin typeface="Arial" pitchFamily="34" charset="0"/>
                          <a:ea typeface="+mn-ea"/>
                          <a:cs typeface="Arial" pitchFamily="34" charset="0"/>
                        </a:rPr>
                        <a:t>256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a:solidFill>
                            <a:schemeClr val="tx1"/>
                          </a:solidFill>
                          <a:latin typeface="Arial" pitchFamily="34" charset="0"/>
                          <a:ea typeface="+mn-ea"/>
                          <a:cs typeface="Arial" pitchFamily="34" charset="0"/>
                        </a:rPr>
                        <a:t>200 GB</a:t>
                      </a:r>
                      <a:endParaRPr lang="zh-TW" altLang="zh-TW" sz="1500" b="1" kern="1200">
                        <a:solidFill>
                          <a:schemeClr val="tx1"/>
                        </a:solidFill>
                        <a:latin typeface="Arial" pitchFamily="34" charset="0"/>
                        <a:ea typeface="+mn-ea"/>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defTabSz="914400" rtl="0" eaLnBrk="1" latinLnBrk="0" hangingPunct="1">
                        <a:buNone/>
                      </a:pPr>
                      <a:r>
                        <a:rPr lang="zh-TW" altLang="en-US" sz="1500" b="1" kern="1200">
                          <a:solidFill>
                            <a:schemeClr val="tx1"/>
                          </a:solidFill>
                          <a:latin typeface="Arial" pitchFamily="34" charset="0"/>
                          <a:ea typeface="+mn-ea"/>
                          <a:cs typeface="Arial" pitchFamily="34" charset="0"/>
                        </a:rPr>
                        <a:t>28%</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37%</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lvl="0" algn="ctr" defTabSz="914400" rtl="0" eaLnBrk="1" latinLnBrk="0" hangingPunct="1">
                        <a:buNone/>
                      </a:pPr>
                      <a:r>
                        <a:rPr lang="zh-TW" altLang="en-US" sz="1500" b="1" kern="1200" dirty="0">
                          <a:solidFill>
                            <a:schemeClr val="tx1"/>
                          </a:solidFill>
                          <a:latin typeface="Arial" pitchFamily="34" charset="0"/>
                          <a:ea typeface="+mn-ea"/>
                          <a:cs typeface="Arial" pitchFamily="34" charset="0"/>
                        </a:rPr>
                        <a:t>186 GB</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515846709"/>
                  </a:ext>
                </a:extLst>
              </a:tr>
            </a:tbl>
          </a:graphicData>
        </a:graphic>
      </p:graphicFrame>
      <p:sp>
        <p:nvSpPr>
          <p:cNvPr id="15" name="Shape 141">
            <a:extLst>
              <a:ext uri="{FF2B5EF4-FFF2-40B4-BE49-F238E27FC236}">
                <a16:creationId xmlns="" xmlns:a16="http://schemas.microsoft.com/office/drawing/2014/main" id="{D52583A3-C604-5240-95E4-9B38E4205973}"/>
              </a:ext>
            </a:extLst>
          </p:cNvPr>
          <p:cNvSpPr txBox="1"/>
          <p:nvPr/>
        </p:nvSpPr>
        <p:spPr>
          <a:xfrm>
            <a:off x="1908339" y="4375963"/>
            <a:ext cx="7321386" cy="349276"/>
          </a:xfrm>
          <a:prstGeom prst="rect">
            <a:avLst/>
          </a:prstGeom>
          <a:noFill/>
          <a:ln>
            <a:noFill/>
          </a:ln>
        </p:spPr>
        <p:txBody>
          <a:bodyPr spcFirstLastPara="1" wrap="square" lIns="91425" tIns="45700" rIns="91425" bIns="45700" anchor="t" anchorCtr="0">
            <a:noAutofit/>
          </a:bodyPr>
          <a:lstStyle/>
          <a:p>
            <a:pPr marR="0" lvl="0" indent="0">
              <a:lnSpc>
                <a:spcPct val="100000"/>
              </a:lnSpc>
              <a:spcBef>
                <a:spcPts val="0"/>
              </a:spcBef>
              <a:spcAft>
                <a:spcPts val="0"/>
              </a:spcAft>
              <a:buNone/>
            </a:pPr>
            <a:r>
              <a:rPr lang="zh-TW" altLang="en-US" sz="800" dirty="0">
                <a:latin typeface="Arial" pitchFamily="34" charset="0"/>
                <a:ea typeface="Microsoft JhengHei" panose="020B0604030504040204" pitchFamily="34" charset="-120"/>
                <a:cs typeface="Arial" pitchFamily="34" charset="0"/>
                <a:sym typeface="Microsoft JhengHei"/>
              </a:rPr>
              <a:t>在 </a:t>
            </a:r>
            <a:r>
              <a:rPr lang="en-US" altLang="zh-TW" sz="800" dirty="0">
                <a:latin typeface="Arial" pitchFamily="34" charset="0"/>
                <a:ea typeface="Microsoft JhengHei" panose="020B0604030504040204" pitchFamily="34" charset="-120"/>
                <a:cs typeface="Arial" pitchFamily="34" charset="0"/>
                <a:sym typeface="Microsoft JhengHei"/>
              </a:rPr>
              <a:t>NAS</a:t>
            </a:r>
            <a:r>
              <a:rPr lang="zh-TW" altLang="en-US" sz="800" dirty="0">
                <a:latin typeface="Arial" pitchFamily="34" charset="0"/>
                <a:ea typeface="Microsoft JhengHei" panose="020B0604030504040204" pitchFamily="34" charset="-120"/>
                <a:cs typeface="Arial" pitchFamily="34" charset="0"/>
                <a:sym typeface="Microsoft JhengHei"/>
              </a:rPr>
              <a:t> 系統中的容量顯示實際上均是以</a:t>
            </a:r>
            <a:r>
              <a:rPr lang="en-US" altLang="zh-TW" sz="800" dirty="0" err="1">
                <a:latin typeface="Arial" pitchFamily="34" charset="0"/>
                <a:ea typeface="Microsoft JhengHei" panose="020B0604030504040204" pitchFamily="34" charset="-120"/>
                <a:cs typeface="Arial" pitchFamily="34" charset="0"/>
                <a:sym typeface="Microsoft JhengHei"/>
              </a:rPr>
              <a:t>GiB</a:t>
            </a:r>
            <a:r>
              <a:rPr lang="zh-TW" altLang="en-US" sz="800" dirty="0">
                <a:latin typeface="Arial" pitchFamily="34" charset="0"/>
                <a:ea typeface="Microsoft JhengHei" panose="020B0604030504040204" pitchFamily="34" charset="-120"/>
                <a:cs typeface="Arial" pitchFamily="34" charset="0"/>
                <a:sym typeface="Microsoft JhengHei"/>
              </a:rPr>
              <a:t>計算</a:t>
            </a:r>
            <a:endParaRPr lang="en-US" altLang="zh-TW" sz="800" dirty="0">
              <a:latin typeface="Arial" pitchFamily="34" charset="0"/>
              <a:ea typeface="Microsoft JhengHei" panose="020B0604030504040204" pitchFamily="34" charset="-120"/>
              <a:cs typeface="Arial" pitchFamily="34" charset="0"/>
              <a:sym typeface="Microsoft JhengHei"/>
            </a:endParaRPr>
          </a:p>
          <a:p>
            <a:pPr marR="0" lvl="0" indent="0">
              <a:lnSpc>
                <a:spcPct val="100000"/>
              </a:lnSpc>
              <a:spcBef>
                <a:spcPts val="0"/>
              </a:spcBef>
              <a:spcAft>
                <a:spcPts val="0"/>
              </a:spcAft>
              <a:buNone/>
            </a:pPr>
            <a:r>
              <a:rPr lang="zh-TW" altLang="zh-TW" sz="800" dirty="0">
                <a:latin typeface="Arial" pitchFamily="34" charset="0"/>
                <a:ea typeface="Microsoft JhengHei" panose="020B0604030504040204" pitchFamily="34" charset="-120"/>
                <a:cs typeface="Arial" pitchFamily="34" charset="0"/>
                <a:sym typeface="Microsoft JhengHei"/>
              </a:rPr>
              <a:t>資料來源: https://www.s</a:t>
            </a:r>
            <a:r>
              <a:rPr lang="en-US" altLang="zh-TW" sz="800" dirty="0" err="1">
                <a:latin typeface="Arial" pitchFamily="34" charset="0"/>
                <a:ea typeface="Microsoft JhengHei" panose="020B0604030504040204" pitchFamily="34" charset="-120"/>
                <a:cs typeface="Arial" pitchFamily="34" charset="0"/>
                <a:sym typeface="Microsoft JhengHei"/>
              </a:rPr>
              <a:t>eaga</a:t>
            </a:r>
            <a:r>
              <a:rPr lang="zh-TW" altLang="zh-TW" sz="800" dirty="0">
                <a:latin typeface="Arial" pitchFamily="34" charset="0"/>
                <a:ea typeface="Microsoft JhengHei" panose="020B0604030504040204" pitchFamily="34" charset="-120"/>
                <a:cs typeface="Arial" pitchFamily="34" charset="0"/>
                <a:sym typeface="Microsoft JhengHei"/>
              </a:rPr>
              <a:t>t</a:t>
            </a:r>
            <a:r>
              <a:rPr lang="en-US" altLang="zh-TW" sz="800" dirty="0">
                <a:latin typeface="Arial" pitchFamily="34" charset="0"/>
                <a:ea typeface="Microsoft JhengHei" panose="020B0604030504040204" pitchFamily="34" charset="-120"/>
                <a:cs typeface="Arial" pitchFamily="34" charset="0"/>
                <a:sym typeface="Microsoft JhengHei"/>
              </a:rPr>
              <a:t>e</a:t>
            </a:r>
            <a:r>
              <a:rPr lang="zh-TW" altLang="zh-TW" sz="800" dirty="0">
                <a:latin typeface="Arial" pitchFamily="34" charset="0"/>
                <a:ea typeface="Microsoft JhengHei" panose="020B0604030504040204" pitchFamily="34" charset="-120"/>
                <a:cs typeface="Arial" pitchFamily="34" charset="0"/>
                <a:sym typeface="Microsoft JhengHei"/>
              </a:rPr>
              <a:t>.com/</a:t>
            </a:r>
            <a:r>
              <a:rPr lang="en-US" altLang="zh-TW" sz="800" dirty="0" err="1">
                <a:latin typeface="Arial" pitchFamily="34" charset="0"/>
                <a:ea typeface="Microsoft JhengHei" panose="020B0604030504040204" pitchFamily="34" charset="-120"/>
                <a:cs typeface="Arial" pitchFamily="34" charset="0"/>
                <a:sym typeface="Microsoft JhengHei"/>
              </a:rPr>
              <a:t>tw</a:t>
            </a:r>
            <a:r>
              <a:rPr lang="en-US"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err="1">
                <a:latin typeface="Arial" pitchFamily="34" charset="0"/>
                <a:ea typeface="Microsoft JhengHei" panose="020B0604030504040204" pitchFamily="34" charset="-120"/>
                <a:cs typeface="Arial" pitchFamily="34" charset="0"/>
                <a:sym typeface="Microsoft JhengHei"/>
              </a:rPr>
              <a:t>zh</a:t>
            </a:r>
            <a:r>
              <a:rPr lang="en-US" altLang="zh-TW" sz="800" dirty="0">
                <a:latin typeface="Arial" pitchFamily="34" charset="0"/>
                <a:ea typeface="Microsoft JhengHei" panose="020B0604030504040204" pitchFamily="34" charset="-120"/>
                <a:cs typeface="Arial" pitchFamily="34" charset="0"/>
                <a:sym typeface="Microsoft JhengHei"/>
              </a:rPr>
              <a:t>/tech-insight</a:t>
            </a:r>
            <a:r>
              <a:rPr lang="zh-TW" altLang="zh-TW" sz="800" dirty="0">
                <a:latin typeface="Arial" pitchFamily="34" charset="0"/>
                <a:ea typeface="Microsoft JhengHei" panose="020B0604030504040204" pitchFamily="34" charset="-120"/>
                <a:cs typeface="Arial" pitchFamily="34" charset="0"/>
                <a:sym typeface="Microsoft JhengHei"/>
              </a:rPr>
              <a:t>s/ssd</a:t>
            </a:r>
            <a:r>
              <a:rPr lang="en-US" altLang="zh-TW" sz="800" dirty="0">
                <a:latin typeface="Arial" pitchFamily="34" charset="0"/>
                <a:ea typeface="Microsoft JhengHei" panose="020B0604030504040204" pitchFamily="34" charset="-120"/>
                <a:cs typeface="Arial" pitchFamily="34" charset="0"/>
                <a:sym typeface="Microsoft JhengHei"/>
              </a:rPr>
              <a:t>-over-</a:t>
            </a:r>
            <a:r>
              <a:rPr lang="en-US" altLang="zh-TW" sz="800" dirty="0" err="1">
                <a:latin typeface="Arial" pitchFamily="34" charset="0"/>
                <a:ea typeface="Microsoft JhengHei" panose="020B0604030504040204" pitchFamily="34" charset="-120"/>
                <a:cs typeface="Arial" pitchFamily="34" charset="0"/>
                <a:sym typeface="Microsoft JhengHei"/>
              </a:rPr>
              <a:t>prov</a:t>
            </a:r>
            <a:r>
              <a:rPr lang="zh-TW" altLang="zh-TW" sz="800" dirty="0">
                <a:latin typeface="Arial" pitchFamily="34" charset="0"/>
                <a:ea typeface="Microsoft JhengHei" panose="020B0604030504040204" pitchFamily="34" charset="-120"/>
                <a:cs typeface="Arial" pitchFamily="34" charset="0"/>
                <a:sym typeface="Microsoft JhengHei"/>
              </a:rPr>
              <a:t>i</a:t>
            </a:r>
            <a:r>
              <a:rPr lang="en-US" altLang="zh-TW" sz="800" dirty="0">
                <a:latin typeface="Arial" pitchFamily="34" charset="0"/>
                <a:ea typeface="Microsoft JhengHei" panose="020B0604030504040204" pitchFamily="34" charset="-120"/>
                <a:cs typeface="Arial" pitchFamily="34" charset="0"/>
                <a:sym typeface="Microsoft JhengHei"/>
              </a:rPr>
              <a:t>s</a:t>
            </a:r>
            <a:r>
              <a:rPr lang="zh-TW" altLang="zh-TW" sz="800" dirty="0">
                <a:latin typeface="Arial" pitchFamily="34" charset="0"/>
                <a:ea typeface="Microsoft JhengHei" panose="020B0604030504040204" pitchFamily="34" charset="-120"/>
                <a:cs typeface="Arial" pitchFamily="34" charset="0"/>
                <a:sym typeface="Microsoft JhengHei"/>
              </a:rPr>
              <a:t>i</a:t>
            </a:r>
            <a:r>
              <a:rPr lang="en-US" altLang="zh-TW" sz="800" dirty="0">
                <a:latin typeface="Arial" pitchFamily="34" charset="0"/>
                <a:ea typeface="Microsoft JhengHei" panose="020B0604030504040204" pitchFamily="34" charset="-120"/>
                <a:cs typeface="Arial" pitchFamily="34" charset="0"/>
                <a:sym typeface="Microsoft JhengHei"/>
              </a:rPr>
              <a:t>o</a:t>
            </a:r>
            <a:r>
              <a:rPr lang="zh-TW" altLang="zh-TW" sz="800" dirty="0">
                <a:latin typeface="Arial" pitchFamily="34" charset="0"/>
                <a:ea typeface="Microsoft JhengHei" panose="020B0604030504040204" pitchFamily="34" charset="-120"/>
                <a:cs typeface="Arial" pitchFamily="34" charset="0"/>
                <a:sym typeface="Microsoft JhengHei"/>
              </a:rPr>
              <a:t>ning</a:t>
            </a:r>
            <a:r>
              <a:rPr lang="en-US" altLang="zh-TW" sz="800" dirty="0">
                <a:latin typeface="Arial" pitchFamily="34" charset="0"/>
                <a:ea typeface="Microsoft JhengHei" panose="020B0604030504040204" pitchFamily="34" charset="-120"/>
                <a:cs typeface="Arial" pitchFamily="34" charset="0"/>
                <a:sym typeface="Microsoft JhengHei"/>
              </a:rPr>
              <a:t>-benefits-master-</a:t>
            </a:r>
            <a:r>
              <a:rPr lang="en-US" altLang="zh-TW" sz="800" dirty="0" err="1">
                <a:latin typeface="Arial" pitchFamily="34" charset="0"/>
                <a:ea typeface="Microsoft JhengHei" panose="020B0604030504040204" pitchFamily="34" charset="-120"/>
                <a:cs typeface="Arial" pitchFamily="34" charset="0"/>
                <a:sym typeface="Microsoft JhengHei"/>
              </a:rPr>
              <a:t>ti</a:t>
            </a:r>
            <a:r>
              <a:rPr lang="en-US" altLang="zh-TW" sz="800" dirty="0">
                <a:latin typeface="Arial" pitchFamily="34" charset="0"/>
                <a:ea typeface="Microsoft JhengHei" panose="020B0604030504040204" pitchFamily="34" charset="-120"/>
                <a:cs typeface="Arial" pitchFamily="34" charset="0"/>
                <a:sym typeface="Microsoft JhengHei"/>
              </a:rPr>
              <a:t>/</a:t>
            </a:r>
            <a:endParaRPr lang="zh-TW" altLang="zh-TW" sz="800" dirty="0">
              <a:latin typeface="Arial" pitchFamily="34" charset="0"/>
              <a:ea typeface="Microsoft JhengHei" panose="020B0604030504040204" pitchFamily="34" charset="-120"/>
              <a:cs typeface="Arial" pitchFamily="34" charset="0"/>
              <a:sym typeface="Microsoft JhengHei"/>
            </a:endParaRPr>
          </a:p>
        </p:txBody>
      </p:sp>
    </p:spTree>
    <p:extLst>
      <p:ext uri="{BB962C8B-B14F-4D97-AF65-F5344CB8AC3E}">
        <p14:creationId xmlns="" xmlns:p14="http://schemas.microsoft.com/office/powerpoint/2010/main" val="4025315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Shape 17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Clr>
                <a:schemeClr val="lt1"/>
              </a:buClr>
              <a:buSzPts val="800"/>
              <a:buFont typeface="Arial"/>
            </a:pPr>
            <a:r>
              <a:rPr lang="en-US" altLang="zh-TW" dirty="0">
                <a:latin typeface="Arial" pitchFamily="34" charset="0"/>
                <a:ea typeface="Microsoft JhengHei" panose="020B0604030504040204" pitchFamily="34" charset="-120"/>
                <a:cs typeface="Arial" pitchFamily="34" charset="0"/>
              </a:rPr>
              <a:t>SSD </a:t>
            </a:r>
            <a:r>
              <a:rPr lang="en-US" altLang="zh-TW" dirty="0" err="1">
                <a:latin typeface="Arial" pitchFamily="34" charset="0"/>
                <a:ea typeface="Microsoft JhengHei" panose="020B0604030504040204" pitchFamily="34" charset="-120"/>
                <a:cs typeface="Arial" pitchFamily="34" charset="0"/>
              </a:rPr>
              <a:t>外掛</a:t>
            </a:r>
            <a:r>
              <a:rPr lang="zh-TW" dirty="0">
                <a:latin typeface="Arial" pitchFamily="34" charset="0"/>
                <a:ea typeface="Microsoft JhengHei" panose="020B0604030504040204" pitchFamily="34" charset="-120"/>
                <a:cs typeface="Arial" pitchFamily="34" charset="0"/>
              </a:rPr>
              <a:t>預留空間配置</a:t>
            </a:r>
            <a:endParaRPr lang="zh-TW" altLang="en-US" dirty="0">
              <a:latin typeface="Arial" pitchFamily="34" charset="0"/>
              <a:ea typeface="Microsoft JhengHei" panose="020B0604030504040204" pitchFamily="34" charset="-120"/>
              <a:cs typeface="Arial" pitchFamily="34" charset="0"/>
            </a:endParaRPr>
          </a:p>
        </p:txBody>
      </p:sp>
      <p:sp>
        <p:nvSpPr>
          <p:cNvPr id="12" name="內容版面配置區 11">
            <a:extLst>
              <a:ext uri="{FF2B5EF4-FFF2-40B4-BE49-F238E27FC236}">
                <a16:creationId xmlns="" xmlns:a16="http://schemas.microsoft.com/office/drawing/2014/main" id="{6C18C840-812D-42D6-A797-3C7AA77A8A77}"/>
              </a:ext>
            </a:extLst>
          </p:cNvPr>
          <p:cNvSpPr>
            <a:spLocks noGrp="1"/>
          </p:cNvSpPr>
          <p:nvPr>
            <p:ph idx="1"/>
          </p:nvPr>
        </p:nvSpPr>
        <p:spPr>
          <a:xfrm>
            <a:off x="323528" y="839366"/>
            <a:ext cx="8468047" cy="3679057"/>
          </a:xfrm>
        </p:spPr>
        <p:txBody>
          <a:bodyPr vert="horz" lIns="91440" tIns="45720" rIns="91440" bIns="45720" rtlCol="0" anchor="t">
            <a:normAutofit/>
          </a:bodyPr>
          <a:lstStyle/>
          <a:p>
            <a:pPr marL="182563" indent="-182563"/>
            <a:r>
              <a:rPr lang="zh-TW" altLang="en-US" sz="1800" b="1" dirty="0">
                <a:solidFill>
                  <a:schemeClr val="tx1"/>
                </a:solidFill>
                <a:latin typeface="Arial" pitchFamily="34" charset="0"/>
                <a:ea typeface="Microsoft JhengHei" panose="020B0604030504040204" pitchFamily="34" charset="-120"/>
                <a:cs typeface="Arial" pitchFamily="34" charset="0"/>
              </a:rPr>
              <a:t>除了在 </a:t>
            </a:r>
            <a:r>
              <a:rPr lang="en" altLang="zh-TW" sz="1800" b="1" dirty="0">
                <a:solidFill>
                  <a:schemeClr val="tx1"/>
                </a:solidFill>
                <a:latin typeface="Arial" pitchFamily="34" charset="0"/>
                <a:ea typeface="Microsoft JhengHei" panose="020B0604030504040204" pitchFamily="34" charset="-120"/>
                <a:cs typeface="Arial" pitchFamily="34" charset="0"/>
              </a:rPr>
              <a:t>SSD</a:t>
            </a:r>
            <a:r>
              <a:rPr lang="zh-TW" altLang="en-US" sz="1800" b="1" dirty="0">
                <a:solidFill>
                  <a:schemeClr val="tx1"/>
                </a:solidFill>
                <a:latin typeface="Arial" pitchFamily="34" charset="0"/>
                <a:ea typeface="Microsoft JhengHei" panose="020B0604030504040204" pitchFamily="34" charset="-120"/>
                <a:cs typeface="Arial" pitchFamily="34" charset="0"/>
              </a:rPr>
              <a:t> 硬體上有固定的內建預留空間配置，QTS </a:t>
            </a:r>
            <a:r>
              <a:rPr lang="en-US" altLang="zh-TW" sz="1800" b="1" dirty="0">
                <a:solidFill>
                  <a:schemeClr val="tx1"/>
                </a:solidFill>
                <a:latin typeface="Arial" pitchFamily="34" charset="0"/>
                <a:ea typeface="Microsoft JhengHei" panose="020B0604030504040204" pitchFamily="34" charset="-120"/>
                <a:cs typeface="Arial" pitchFamily="34" charset="0"/>
              </a:rPr>
              <a:t>4.3.5 </a:t>
            </a:r>
            <a:r>
              <a:rPr lang="zh-TW" altLang="en-US" sz="1800" b="1" dirty="0">
                <a:solidFill>
                  <a:schemeClr val="tx1"/>
                </a:solidFill>
                <a:latin typeface="Arial" pitchFamily="34" charset="0"/>
                <a:ea typeface="Microsoft JhengHei" panose="020B0604030504040204" pitchFamily="34" charset="-120"/>
                <a:cs typeface="Arial" pitchFamily="34" charset="0"/>
              </a:rPr>
              <a:t>導入軟體定義的 SSD 外掛預留空間配置</a:t>
            </a:r>
            <a:r>
              <a:rPr lang="zh-TW" altLang="zh-TW" sz="1800" b="1" dirty="0">
                <a:solidFill>
                  <a:schemeClr val="tx1"/>
                </a:solidFill>
                <a:latin typeface="Arial" pitchFamily="34" charset="0"/>
                <a:ea typeface="Microsoft JhengHei" panose="020B0604030504040204" pitchFamily="34" charset="-120"/>
                <a:cs typeface="Arial" pitchFamily="34" charset="0"/>
              </a:rPr>
              <a:t>，可因應</a:t>
            </a:r>
            <a:r>
              <a:rPr lang="zh-TW" altLang="en-US" sz="1800" b="1" dirty="0">
                <a:solidFill>
                  <a:schemeClr val="tx1"/>
                </a:solidFill>
                <a:latin typeface="Arial" pitchFamily="34" charset="0"/>
                <a:ea typeface="Microsoft JhengHei" panose="020B0604030504040204" pitchFamily="34" charset="-120"/>
                <a:cs typeface="Arial" pitchFamily="34" charset="0"/>
              </a:rPr>
              <a:t>不同</a:t>
            </a:r>
            <a:r>
              <a:rPr lang="zh-TW" altLang="zh-TW" sz="1800" b="1" dirty="0">
                <a:solidFill>
                  <a:schemeClr val="tx1"/>
                </a:solidFill>
                <a:latin typeface="Arial" pitchFamily="34" charset="0"/>
                <a:ea typeface="Microsoft JhengHei" panose="020B0604030504040204" pitchFamily="34" charset="-120"/>
                <a:cs typeface="Arial" pitchFamily="34" charset="0"/>
              </a:rPr>
              <a:t>應用彈性調整設定</a:t>
            </a:r>
            <a:r>
              <a:rPr lang="zh-TW" altLang="en" sz="1800" b="1" dirty="0">
                <a:solidFill>
                  <a:schemeClr val="tx1"/>
                </a:solidFill>
                <a:latin typeface="Arial" pitchFamily="34" charset="0"/>
                <a:ea typeface="Microsoft JhengHei" panose="020B0604030504040204" pitchFamily="34" charset="-120"/>
                <a:cs typeface="Arial" pitchFamily="34" charset="0"/>
              </a:rPr>
              <a:t>。 </a:t>
            </a:r>
            <a:r>
              <a:rPr lang="zh-TW" altLang="zh-TW" sz="1800" b="1" dirty="0">
                <a:solidFill>
                  <a:schemeClr val="tx1"/>
                </a:solidFill>
                <a:latin typeface="Arial" pitchFamily="34" charset="0"/>
                <a:ea typeface="Microsoft JhengHei" panose="020B0604030504040204" pitchFamily="34" charset="-120"/>
                <a:cs typeface="Arial" pitchFamily="34" charset="0"/>
              </a:rPr>
              <a:t> </a:t>
            </a:r>
            <a:endParaRPr lang="zh-TW" altLang="en-US" sz="1800" b="1" dirty="0">
              <a:solidFill>
                <a:schemeClr val="tx1"/>
              </a:solidFill>
              <a:latin typeface="Arial" pitchFamily="34" charset="0"/>
              <a:ea typeface="Microsoft JhengHei" panose="020B0604030504040204" pitchFamily="34" charset="-120"/>
              <a:cs typeface="Arial" pitchFamily="34" charset="0"/>
            </a:endParaRPr>
          </a:p>
          <a:p>
            <a:pPr marL="182563" indent="-182563"/>
            <a:r>
              <a:rPr lang="en" altLang="zh-TW" sz="1800" b="1" dirty="0">
                <a:solidFill>
                  <a:srgbClr val="0070C0"/>
                </a:solidFill>
                <a:latin typeface="Arial" pitchFamily="34" charset="0"/>
                <a:ea typeface="Microsoft JhengHei" panose="020B0604030504040204" pitchFamily="34" charset="-120"/>
                <a:cs typeface="Arial" pitchFamily="34" charset="0"/>
              </a:rPr>
              <a:t>SSD</a:t>
            </a:r>
            <a:r>
              <a:rPr lang="zh-TW" altLang="en-US" sz="1800" b="1" dirty="0">
                <a:solidFill>
                  <a:srgbClr val="0070C0"/>
                </a:solidFill>
                <a:latin typeface="Arial" pitchFamily="34" charset="0"/>
                <a:ea typeface="Microsoft JhengHei" panose="020B0604030504040204" pitchFamily="34" charset="-120"/>
                <a:cs typeface="Arial" pitchFamily="34" charset="0"/>
              </a:rPr>
              <a:t> 預留空間配置有內建、有外掛，效果更好</a:t>
            </a:r>
            <a:r>
              <a:rPr lang="zh-TW" altLang="en" sz="1800" b="1" dirty="0">
                <a:solidFill>
                  <a:srgbClr val="0070C0"/>
                </a:solidFill>
                <a:latin typeface="Arial" pitchFamily="34" charset="0"/>
                <a:ea typeface="Microsoft JhengHei" panose="020B0604030504040204" pitchFamily="34" charset="-120"/>
                <a:cs typeface="Arial" pitchFamily="34" charset="0"/>
              </a:rPr>
              <a:t>。</a:t>
            </a:r>
            <a:endParaRPr lang="en-US" altLang="zh-TW" sz="1800" b="1" dirty="0">
              <a:solidFill>
                <a:srgbClr val="0070C0"/>
              </a:solidFill>
              <a:latin typeface="Arial" pitchFamily="34" charset="0"/>
              <a:ea typeface="Microsoft JhengHei" panose="020B0604030504040204" pitchFamily="34" charset="-120"/>
              <a:cs typeface="Arial" pitchFamily="34" charset="0"/>
            </a:endParaRPr>
          </a:p>
          <a:p>
            <a:pPr>
              <a:buClr>
                <a:schemeClr val="tx1">
                  <a:lumMod val="75000"/>
                  <a:lumOff val="25000"/>
                </a:schemeClr>
              </a:buClr>
            </a:pPr>
            <a:endParaRPr lang="zh-TW" altLang="en-US" dirty="0">
              <a:latin typeface="Arial" pitchFamily="34" charset="0"/>
              <a:ea typeface="Microsoft JhengHei" panose="020B0604030504040204" pitchFamily="34" charset="-120"/>
              <a:cs typeface="Arial" pitchFamily="34" charset="0"/>
            </a:endParaRPr>
          </a:p>
        </p:txBody>
      </p:sp>
      <p:sp>
        <p:nvSpPr>
          <p:cNvPr id="4" name="矩形 3">
            <a:extLst>
              <a:ext uri="{FF2B5EF4-FFF2-40B4-BE49-F238E27FC236}">
                <a16:creationId xmlns="" xmlns:a16="http://schemas.microsoft.com/office/drawing/2014/main" id="{B05758C8-DEAB-4433-A9F0-9584951460EF}"/>
              </a:ext>
            </a:extLst>
          </p:cNvPr>
          <p:cNvSpPr/>
          <p:nvPr/>
        </p:nvSpPr>
        <p:spPr>
          <a:xfrm>
            <a:off x="934762" y="3988487"/>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latin typeface="Arial" pitchFamily="34" charset="0"/>
                <a:ea typeface="Microsoft JhengHei" panose="020B0604030504040204" pitchFamily="34" charset="-120"/>
                <a:cs typeface="Arial" pitchFamily="34" charset="0"/>
              </a:rPr>
              <a:t>SSD 自帶 OP 7.37%</a:t>
            </a:r>
            <a:endParaRPr lang="en-US" altLang="zh-TW" sz="1400" b="1" dirty="0">
              <a:latin typeface="Arial" pitchFamily="34" charset="0"/>
              <a:ea typeface="Microsoft JhengHei" panose="020B0604030504040204" pitchFamily="34" charset="-120"/>
              <a:cs typeface="Arial" pitchFamily="34" charset="0"/>
            </a:endParaRPr>
          </a:p>
        </p:txBody>
      </p:sp>
      <p:sp>
        <p:nvSpPr>
          <p:cNvPr id="7" name="矩形 6">
            <a:extLst>
              <a:ext uri="{FF2B5EF4-FFF2-40B4-BE49-F238E27FC236}">
                <a16:creationId xmlns="" xmlns:a16="http://schemas.microsoft.com/office/drawing/2014/main" id="{32977642-6755-4E8A-AC18-EF96ECBFD4AE}"/>
              </a:ext>
            </a:extLst>
          </p:cNvPr>
          <p:cNvSpPr/>
          <p:nvPr/>
        </p:nvSpPr>
        <p:spPr>
          <a:xfrm>
            <a:off x="934762" y="3618858"/>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latin typeface="Arial" pitchFamily="34" charset="0"/>
                <a:ea typeface="Microsoft JhengHei" panose="020B0604030504040204" pitchFamily="34" charset="-120"/>
                <a:cs typeface="Arial" pitchFamily="34" charset="0"/>
              </a:rPr>
              <a:t>廠商定義 OP 0%~28+%</a:t>
            </a:r>
            <a:endParaRPr lang="en-US" altLang="zh-TW" sz="1400" b="1" dirty="0">
              <a:latin typeface="Arial" pitchFamily="34" charset="0"/>
              <a:ea typeface="Microsoft JhengHei" panose="020B0604030504040204" pitchFamily="34" charset="-120"/>
              <a:cs typeface="Arial" pitchFamily="34" charset="0"/>
            </a:endParaRPr>
          </a:p>
        </p:txBody>
      </p:sp>
      <p:sp>
        <p:nvSpPr>
          <p:cNvPr id="8" name="矩形 7">
            <a:extLst>
              <a:ext uri="{FF2B5EF4-FFF2-40B4-BE49-F238E27FC236}">
                <a16:creationId xmlns="" xmlns:a16="http://schemas.microsoft.com/office/drawing/2014/main" id="{DF12E358-BD0F-40E6-A895-5462F877F5CA}"/>
              </a:ext>
            </a:extLst>
          </p:cNvPr>
          <p:cNvSpPr/>
          <p:nvPr/>
        </p:nvSpPr>
        <p:spPr>
          <a:xfrm>
            <a:off x="927523" y="3025108"/>
            <a:ext cx="7358438" cy="37811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Arial" pitchFamily="34" charset="0"/>
                <a:ea typeface="Microsoft JhengHei" panose="020B0604030504040204" pitchFamily="34" charset="-120"/>
                <a:cs typeface="Arial" pitchFamily="34" charset="0"/>
              </a:rPr>
              <a:t>QNAP 軟體定義 RAID 層級 SSD 外掛預留空間配置</a:t>
            </a:r>
            <a:endParaRPr lang="en-US" altLang="zh-TW" sz="1600" b="1" dirty="0">
              <a:latin typeface="Arial" pitchFamily="34" charset="0"/>
              <a:ea typeface="Microsoft JhengHei" panose="020B0604030504040204" pitchFamily="34" charset="-120"/>
              <a:cs typeface="Arial" pitchFamily="34" charset="0"/>
            </a:endParaRPr>
          </a:p>
        </p:txBody>
      </p:sp>
      <p:sp>
        <p:nvSpPr>
          <p:cNvPr id="9" name="矩形 8">
            <a:extLst>
              <a:ext uri="{FF2B5EF4-FFF2-40B4-BE49-F238E27FC236}">
                <a16:creationId xmlns="" xmlns:a16="http://schemas.microsoft.com/office/drawing/2014/main" id="{292178A0-6E73-4703-804F-463DB1947C7B}"/>
              </a:ext>
            </a:extLst>
          </p:cNvPr>
          <p:cNvSpPr/>
          <p:nvPr/>
        </p:nvSpPr>
        <p:spPr>
          <a:xfrm>
            <a:off x="927523" y="2286540"/>
            <a:ext cx="7358438" cy="732727"/>
          </a:xfrm>
          <a:prstGeom prst="rect">
            <a:avLst/>
          </a:prstGeom>
          <a:solidFill>
            <a:schemeClr val="bg1">
              <a:lumMod val="9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000000"/>
                </a:solidFill>
                <a:latin typeface="Arial" pitchFamily="34" charset="0"/>
                <a:ea typeface="Microsoft JhengHei" panose="020B0604030504040204" pitchFamily="34" charset="-120"/>
                <a:cs typeface="Arial" pitchFamily="34" charset="0"/>
              </a:rPr>
              <a:t>具備 Trim 功能的 SSD 閒置空間，均可作彈性 OP</a:t>
            </a:r>
          </a:p>
        </p:txBody>
      </p:sp>
      <p:sp>
        <p:nvSpPr>
          <p:cNvPr id="10" name="矩形 9">
            <a:extLst>
              <a:ext uri="{FF2B5EF4-FFF2-40B4-BE49-F238E27FC236}">
                <a16:creationId xmlns="" xmlns:a16="http://schemas.microsoft.com/office/drawing/2014/main" id="{04A9E009-E742-430C-B20E-EBC29D18E052}"/>
              </a:ext>
            </a:extLst>
          </p:cNvPr>
          <p:cNvSpPr/>
          <p:nvPr/>
        </p:nvSpPr>
        <p:spPr>
          <a:xfrm>
            <a:off x="913056" y="1978472"/>
            <a:ext cx="7378114" cy="30577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Microsoft JhengHei" panose="020B0604030504040204" pitchFamily="34" charset="-120"/>
                <a:ea typeface="Microsoft JhengHei" panose="020B0604030504040204" pitchFamily="34" charset="-120"/>
              </a:rPr>
              <a:t>使用者資料</a:t>
            </a:r>
          </a:p>
        </p:txBody>
      </p:sp>
      <p:sp>
        <p:nvSpPr>
          <p:cNvPr id="5" name="箭號: 上-下雙向 4">
            <a:extLst>
              <a:ext uri="{FF2B5EF4-FFF2-40B4-BE49-F238E27FC236}">
                <a16:creationId xmlns="" xmlns:a16="http://schemas.microsoft.com/office/drawing/2014/main" id="{80B8D109-003D-4622-9F0E-130CC492C06E}"/>
              </a:ext>
            </a:extLst>
          </p:cNvPr>
          <p:cNvSpPr/>
          <p:nvPr/>
        </p:nvSpPr>
        <p:spPr>
          <a:xfrm>
            <a:off x="8388586" y="1975055"/>
            <a:ext cx="411304" cy="1046637"/>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1400" b="1" dirty="0">
                <a:latin typeface="Microsoft JhengHei" panose="020B0604030504040204" pitchFamily="34" charset="-120"/>
                <a:ea typeface="Microsoft JhengHei" panose="020B0604030504040204" pitchFamily="34" charset="-120"/>
              </a:rPr>
              <a:t>可用空間</a:t>
            </a:r>
            <a:r>
              <a:rPr lang="zh-TW" altLang="en-US" sz="1050" b="1" dirty="0">
                <a:latin typeface="Microsoft JhengHei" panose="020B0604030504040204" pitchFamily="34" charset="-120"/>
                <a:ea typeface="Microsoft JhengHei" panose="020B0604030504040204" pitchFamily="34" charset="-120"/>
              </a:rPr>
              <a:t> </a:t>
            </a:r>
          </a:p>
        </p:txBody>
      </p:sp>
      <p:sp>
        <p:nvSpPr>
          <p:cNvPr id="11" name="箭號: 上-下雙向 10">
            <a:extLst>
              <a:ext uri="{FF2B5EF4-FFF2-40B4-BE49-F238E27FC236}">
                <a16:creationId xmlns="" xmlns:a16="http://schemas.microsoft.com/office/drawing/2014/main" id="{0756300B-0661-43FD-B04C-7B112C50CAC2}"/>
              </a:ext>
            </a:extLst>
          </p:cNvPr>
          <p:cNvSpPr/>
          <p:nvPr/>
        </p:nvSpPr>
        <p:spPr>
          <a:xfrm>
            <a:off x="347359" y="2298715"/>
            <a:ext cx="420198" cy="2082758"/>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1400" b="1" dirty="0">
                <a:latin typeface="Microsoft JhengHei" panose="020B0604030504040204" pitchFamily="34" charset="-120"/>
                <a:ea typeface="Microsoft JhengHei" panose="020B0604030504040204" pitchFamily="34" charset="-120"/>
              </a:rPr>
              <a:t>預留空間配置 </a:t>
            </a:r>
          </a:p>
        </p:txBody>
      </p:sp>
      <p:sp>
        <p:nvSpPr>
          <p:cNvPr id="15" name="矩形 14">
            <a:extLst>
              <a:ext uri="{FF2B5EF4-FFF2-40B4-BE49-F238E27FC236}">
                <a16:creationId xmlns="" xmlns:a16="http://schemas.microsoft.com/office/drawing/2014/main" id="{61179AD4-E5EE-4930-A650-F81F9D30D252}"/>
              </a:ext>
            </a:extLst>
          </p:cNvPr>
          <p:cNvSpPr/>
          <p:nvPr/>
        </p:nvSpPr>
        <p:spPr>
          <a:xfrm>
            <a:off x="3473957" y="3981254"/>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Arial" pitchFamily="34" charset="0"/>
                <a:ea typeface="Microsoft JhengHei" panose="020B0604030504040204" pitchFamily="34" charset="-120"/>
                <a:cs typeface="Arial" pitchFamily="34" charset="0"/>
              </a:rPr>
              <a:t>SSD 自帶 OP 7.37%</a:t>
            </a:r>
            <a:endParaRPr lang="en-US" altLang="zh-TW" sz="1400" b="1">
              <a:latin typeface="Arial" pitchFamily="34" charset="0"/>
              <a:ea typeface="Microsoft JhengHei" panose="020B0604030504040204" pitchFamily="34" charset="-120"/>
              <a:cs typeface="Arial" pitchFamily="34" charset="0"/>
            </a:endParaRPr>
          </a:p>
        </p:txBody>
      </p:sp>
      <p:sp>
        <p:nvSpPr>
          <p:cNvPr id="16" name="矩形 15">
            <a:extLst>
              <a:ext uri="{FF2B5EF4-FFF2-40B4-BE49-F238E27FC236}">
                <a16:creationId xmlns="" xmlns:a16="http://schemas.microsoft.com/office/drawing/2014/main" id="{C9817B24-FACD-476E-AD32-6DB6D7693486}"/>
              </a:ext>
            </a:extLst>
          </p:cNvPr>
          <p:cNvSpPr/>
          <p:nvPr/>
        </p:nvSpPr>
        <p:spPr>
          <a:xfrm>
            <a:off x="3473957" y="3611623"/>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Arial" pitchFamily="34" charset="0"/>
                <a:ea typeface="Microsoft JhengHei" panose="020B0604030504040204" pitchFamily="34" charset="-120"/>
                <a:cs typeface="Arial" pitchFamily="34" charset="0"/>
              </a:rPr>
              <a:t>廠商定義 OP 0%~28+%</a:t>
            </a:r>
            <a:endParaRPr lang="en-US" altLang="zh-TW" sz="1400" b="1">
              <a:latin typeface="Arial" pitchFamily="34" charset="0"/>
              <a:ea typeface="Microsoft JhengHei" panose="020B0604030504040204" pitchFamily="34" charset="-120"/>
              <a:cs typeface="Arial" pitchFamily="34" charset="0"/>
            </a:endParaRPr>
          </a:p>
        </p:txBody>
      </p:sp>
      <p:sp>
        <p:nvSpPr>
          <p:cNvPr id="17" name="矩形 16">
            <a:extLst>
              <a:ext uri="{FF2B5EF4-FFF2-40B4-BE49-F238E27FC236}">
                <a16:creationId xmlns="" xmlns:a16="http://schemas.microsoft.com/office/drawing/2014/main" id="{287F5440-EAA4-4D6D-AF3F-E2B6D3346C8F}"/>
              </a:ext>
            </a:extLst>
          </p:cNvPr>
          <p:cNvSpPr/>
          <p:nvPr/>
        </p:nvSpPr>
        <p:spPr>
          <a:xfrm>
            <a:off x="6027621" y="3981254"/>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Arial" pitchFamily="34" charset="0"/>
                <a:ea typeface="Microsoft JhengHei" panose="020B0604030504040204" pitchFamily="34" charset="-120"/>
                <a:cs typeface="Arial" pitchFamily="34" charset="0"/>
              </a:rPr>
              <a:t>SSD 自帶 OP 7.37%</a:t>
            </a:r>
            <a:endParaRPr lang="en-US" altLang="zh-TW" sz="1400" b="1">
              <a:latin typeface="Arial" pitchFamily="34" charset="0"/>
              <a:ea typeface="Microsoft JhengHei" panose="020B0604030504040204" pitchFamily="34" charset="-120"/>
              <a:cs typeface="Arial" pitchFamily="34" charset="0"/>
            </a:endParaRPr>
          </a:p>
        </p:txBody>
      </p:sp>
      <p:sp>
        <p:nvSpPr>
          <p:cNvPr id="18" name="矩形 17">
            <a:extLst>
              <a:ext uri="{FF2B5EF4-FFF2-40B4-BE49-F238E27FC236}">
                <a16:creationId xmlns="" xmlns:a16="http://schemas.microsoft.com/office/drawing/2014/main" id="{8F12233C-6DE5-467A-B149-5B6ECD4B4B88}"/>
              </a:ext>
            </a:extLst>
          </p:cNvPr>
          <p:cNvSpPr/>
          <p:nvPr/>
        </p:nvSpPr>
        <p:spPr>
          <a:xfrm>
            <a:off x="6027621" y="3611622"/>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Arial" pitchFamily="34" charset="0"/>
                <a:ea typeface="Microsoft JhengHei" panose="020B0604030504040204" pitchFamily="34" charset="-120"/>
                <a:cs typeface="Arial" pitchFamily="34" charset="0"/>
              </a:rPr>
              <a:t>廠商定義 OP 0%~28+%</a:t>
            </a:r>
            <a:endParaRPr lang="en-US" altLang="zh-TW" sz="1400" b="1">
              <a:latin typeface="Arial" pitchFamily="34" charset="0"/>
              <a:ea typeface="Microsoft JhengHei" panose="020B0604030504040204" pitchFamily="34" charset="-120"/>
              <a:cs typeface="Arial" pitchFamily="34" charset="0"/>
            </a:endParaRPr>
          </a:p>
        </p:txBody>
      </p:sp>
      <p:sp>
        <p:nvSpPr>
          <p:cNvPr id="2" name="矩形 1">
            <a:extLst>
              <a:ext uri="{FF2B5EF4-FFF2-40B4-BE49-F238E27FC236}">
                <a16:creationId xmlns="" xmlns:a16="http://schemas.microsoft.com/office/drawing/2014/main" id="{EE388DEB-42BC-4C41-8A15-272B7CD3AABE}"/>
              </a:ext>
            </a:extLst>
          </p:cNvPr>
          <p:cNvSpPr/>
          <p:nvPr/>
        </p:nvSpPr>
        <p:spPr>
          <a:xfrm>
            <a:off x="927380" y="3608527"/>
            <a:ext cx="2267191" cy="76248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sz="1400">
              <a:latin typeface="Microsoft JhengHei" panose="020B0604030504040204" pitchFamily="34" charset="-120"/>
              <a:ea typeface="Microsoft JhengHei" panose="020B0604030504040204" pitchFamily="34" charset="-120"/>
            </a:endParaRPr>
          </a:p>
        </p:txBody>
      </p:sp>
      <p:sp>
        <p:nvSpPr>
          <p:cNvPr id="19" name="矩形 18">
            <a:extLst>
              <a:ext uri="{FF2B5EF4-FFF2-40B4-BE49-F238E27FC236}">
                <a16:creationId xmlns="" xmlns:a16="http://schemas.microsoft.com/office/drawing/2014/main" id="{19455E0D-3608-47AD-8271-418E4BBC05E0}"/>
              </a:ext>
            </a:extLst>
          </p:cNvPr>
          <p:cNvSpPr/>
          <p:nvPr/>
        </p:nvSpPr>
        <p:spPr>
          <a:xfrm>
            <a:off x="3473810" y="3608527"/>
            <a:ext cx="2267191" cy="76248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sz="1400">
              <a:latin typeface="Arial" pitchFamily="34" charset="0"/>
              <a:ea typeface="Microsoft JhengHei" panose="020B0604030504040204" pitchFamily="34" charset="-120"/>
              <a:cs typeface="Arial" pitchFamily="34" charset="0"/>
            </a:endParaRPr>
          </a:p>
        </p:txBody>
      </p:sp>
      <p:sp>
        <p:nvSpPr>
          <p:cNvPr id="20" name="矩形 19">
            <a:extLst>
              <a:ext uri="{FF2B5EF4-FFF2-40B4-BE49-F238E27FC236}">
                <a16:creationId xmlns="" xmlns:a16="http://schemas.microsoft.com/office/drawing/2014/main" id="{5A655129-3102-4687-85C6-5C7CFF85C6AF}"/>
              </a:ext>
            </a:extLst>
          </p:cNvPr>
          <p:cNvSpPr/>
          <p:nvPr/>
        </p:nvSpPr>
        <p:spPr>
          <a:xfrm>
            <a:off x="6020240" y="3601293"/>
            <a:ext cx="2267191" cy="76248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sz="1400">
              <a:latin typeface="Arial" pitchFamily="34" charset="0"/>
              <a:ea typeface="Microsoft JhengHei" panose="020B0604030504040204" pitchFamily="34" charset="-120"/>
              <a:cs typeface="Arial" pitchFamily="34" charset="0"/>
            </a:endParaRPr>
          </a:p>
        </p:txBody>
      </p:sp>
      <p:grpSp>
        <p:nvGrpSpPr>
          <p:cNvPr id="21" name="群組 20">
            <a:extLst>
              <a:ext uri="{FF2B5EF4-FFF2-40B4-BE49-F238E27FC236}">
                <a16:creationId xmlns="" xmlns:a16="http://schemas.microsoft.com/office/drawing/2014/main" id="{57C8C991-50D8-0A42-8370-2FE8DA4E316D}"/>
              </a:ext>
            </a:extLst>
          </p:cNvPr>
          <p:cNvGrpSpPr/>
          <p:nvPr/>
        </p:nvGrpSpPr>
        <p:grpSpPr>
          <a:xfrm>
            <a:off x="0" y="0"/>
            <a:ext cx="2400300" cy="600075"/>
            <a:chOff x="211943" y="-14023"/>
            <a:chExt cx="2172002" cy="685459"/>
          </a:xfrm>
        </p:grpSpPr>
        <p:sp>
          <p:nvSpPr>
            <p:cNvPr id="22" name="五邊形 21">
              <a:extLst>
                <a:ext uri="{FF2B5EF4-FFF2-40B4-BE49-F238E27FC236}">
                  <a16:creationId xmlns="" xmlns:a16="http://schemas.microsoft.com/office/drawing/2014/main" id="{A5752569-98D9-A94B-98F4-C83017D83494}"/>
                </a:ext>
              </a:extLst>
            </p:cNvPr>
            <p:cNvSpPr/>
            <p:nvPr/>
          </p:nvSpPr>
          <p:spPr>
            <a:xfrm>
              <a:off x="211943" y="-14023"/>
              <a:ext cx="2172002" cy="685459"/>
            </a:xfrm>
            <a:prstGeom prst="homePlate">
              <a:avLst>
                <a:gd name="adj" fmla="val 30720"/>
              </a:avLst>
            </a:prstGeom>
            <a:gradFill>
              <a:gsLst>
                <a:gs pos="0">
                  <a:schemeClr val="accent5">
                    <a:lumMod val="75000"/>
                    <a:alpha val="50000"/>
                  </a:schemeClr>
                </a:gs>
                <a:gs pos="10000">
                  <a:schemeClr val="accent5">
                    <a:lumMod val="75000"/>
                    <a:alpha val="80000"/>
                  </a:schemeClr>
                </a:gs>
                <a:gs pos="60000">
                  <a:schemeClr val="accent5">
                    <a:lumMod val="75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23" name="矩形 22">
              <a:extLst>
                <a:ext uri="{FF2B5EF4-FFF2-40B4-BE49-F238E27FC236}">
                  <a16:creationId xmlns="" xmlns:a16="http://schemas.microsoft.com/office/drawing/2014/main" id="{05FF1201-0614-7943-898A-E65E38B260E4}"/>
                </a:ext>
              </a:extLst>
            </p:cNvPr>
            <p:cNvSpPr/>
            <p:nvPr/>
          </p:nvSpPr>
          <p:spPr>
            <a:xfrm>
              <a:off x="332610" y="155557"/>
              <a:ext cx="1930668" cy="457041"/>
            </a:xfrm>
            <a:prstGeom prst="rect">
              <a:avLst/>
            </a:prstGeom>
            <a:noFill/>
          </p:spPr>
          <p:txBody>
            <a:bodyPr wrap="square">
              <a:spAutoFit/>
            </a:bodyPr>
            <a:lstStyle/>
            <a:p>
              <a:pPr algn="ctr"/>
              <a:r>
                <a:rPr lang="en" altLang="zh-TW"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Microsoft JhengHei"/>
                </a:rPr>
                <a:t>QNAP </a:t>
              </a:r>
              <a:r>
                <a:rPr lang="zh-TW" altLang="en-US"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Microsoft JhengHei"/>
                </a:rPr>
                <a:t>軟體定義</a:t>
              </a:r>
              <a:endParaRPr lang="zh-TW" altLang="en-US" sz="2000" b="1" dirty="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endParaRPr>
            </a:p>
          </p:txBody>
        </p:sp>
      </p:grpSp>
    </p:spTree>
    <p:extLst>
      <p:ext uri="{BB962C8B-B14F-4D97-AF65-F5344CB8AC3E}">
        <p14:creationId xmlns="" xmlns:p14="http://schemas.microsoft.com/office/powerpoint/2010/main" val="3205299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4" name="群組 3">
            <a:extLst>
              <a:ext uri="{FF2B5EF4-FFF2-40B4-BE49-F238E27FC236}">
                <a16:creationId xmlns="" xmlns:a16="http://schemas.microsoft.com/office/drawing/2014/main" id="{9782FF96-1B57-C44F-A075-EA03259E128A}"/>
              </a:ext>
            </a:extLst>
          </p:cNvPr>
          <p:cNvGrpSpPr/>
          <p:nvPr/>
        </p:nvGrpSpPr>
        <p:grpSpPr>
          <a:xfrm>
            <a:off x="4943666" y="2199858"/>
            <a:ext cx="3467665" cy="2051249"/>
            <a:chOff x="4873936" y="2575828"/>
            <a:chExt cx="4133268" cy="2444978"/>
          </a:xfrm>
        </p:grpSpPr>
        <p:pic>
          <p:nvPicPr>
            <p:cNvPr id="3" name="圖片 4" descr="一張含有 螢幕擷取畫面 的圖片&#10;&#10;描述是以非常高的可信度產生">
              <a:extLst>
                <a:ext uri="{FF2B5EF4-FFF2-40B4-BE49-F238E27FC236}">
                  <a16:creationId xmlns="" xmlns:a16="http://schemas.microsoft.com/office/drawing/2014/main" id="{3471E414-4FAE-4C0D-95AB-5080679C8864}"/>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4873936" y="2575828"/>
              <a:ext cx="4133268" cy="2444978"/>
            </a:xfrm>
            <a:prstGeom prst="rect">
              <a:avLst/>
            </a:prstGeom>
          </p:spPr>
        </p:pic>
        <p:sp>
          <p:nvSpPr>
            <p:cNvPr id="6" name="矩形 5">
              <a:extLst>
                <a:ext uri="{FF2B5EF4-FFF2-40B4-BE49-F238E27FC236}">
                  <a16:creationId xmlns="" xmlns:a16="http://schemas.microsoft.com/office/drawing/2014/main" id="{161D6729-1702-424A-99CD-D4904464FB3C}"/>
                </a:ext>
              </a:extLst>
            </p:cNvPr>
            <p:cNvSpPr/>
            <p:nvPr/>
          </p:nvSpPr>
          <p:spPr>
            <a:xfrm>
              <a:off x="6346887" y="3047282"/>
              <a:ext cx="2488720" cy="1011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2" name="群組 1">
            <a:extLst>
              <a:ext uri="{FF2B5EF4-FFF2-40B4-BE49-F238E27FC236}">
                <a16:creationId xmlns="" xmlns:a16="http://schemas.microsoft.com/office/drawing/2014/main" id="{5CA3CB76-EDC7-5C44-B903-DCE8A50067ED}"/>
              </a:ext>
            </a:extLst>
          </p:cNvPr>
          <p:cNvGrpSpPr/>
          <p:nvPr/>
        </p:nvGrpSpPr>
        <p:grpSpPr>
          <a:xfrm>
            <a:off x="769259" y="2273605"/>
            <a:ext cx="3654357" cy="2051249"/>
            <a:chOff x="256501" y="2594208"/>
            <a:chExt cx="4468482" cy="2508231"/>
          </a:xfrm>
        </p:grpSpPr>
        <p:pic>
          <p:nvPicPr>
            <p:cNvPr id="29" name="圖片 29" descr="一張含有 文字, 地圖 的圖片&#10;&#10;描述是以非常高的可信度產生">
              <a:extLst>
                <a:ext uri="{FF2B5EF4-FFF2-40B4-BE49-F238E27FC236}">
                  <a16:creationId xmlns="" xmlns:a16="http://schemas.microsoft.com/office/drawing/2014/main" id="{F874B82C-BAFA-4196-9D39-EF9201D87831}"/>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56501" y="2594208"/>
              <a:ext cx="4468482" cy="2508231"/>
            </a:xfrm>
            <a:prstGeom prst="rect">
              <a:avLst/>
            </a:prstGeom>
          </p:spPr>
        </p:pic>
        <p:sp>
          <p:nvSpPr>
            <p:cNvPr id="37" name="矩形 36">
              <a:extLst>
                <a:ext uri="{FF2B5EF4-FFF2-40B4-BE49-F238E27FC236}">
                  <a16:creationId xmlns="" xmlns:a16="http://schemas.microsoft.com/office/drawing/2014/main" id="{53F6E59F-C943-479D-86F8-5B3B0A209337}"/>
                </a:ext>
              </a:extLst>
            </p:cNvPr>
            <p:cNvSpPr/>
            <p:nvPr/>
          </p:nvSpPr>
          <p:spPr>
            <a:xfrm>
              <a:off x="1355847" y="2986079"/>
              <a:ext cx="2887690" cy="4183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0" name="矩形 39">
              <a:extLst>
                <a:ext uri="{FF2B5EF4-FFF2-40B4-BE49-F238E27FC236}">
                  <a16:creationId xmlns="" xmlns:a16="http://schemas.microsoft.com/office/drawing/2014/main" id="{A8456137-CC80-4CB7-9B7E-F5AD27E3D866}"/>
                </a:ext>
              </a:extLst>
            </p:cNvPr>
            <p:cNvSpPr/>
            <p:nvPr/>
          </p:nvSpPr>
          <p:spPr>
            <a:xfrm>
              <a:off x="1258934" y="3988631"/>
              <a:ext cx="2963171" cy="439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198" name="Shape 19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Clr>
                <a:schemeClr val="lt1"/>
              </a:buClr>
              <a:buSzPts val="800"/>
            </a:pPr>
            <a:r>
              <a:rPr lang="zh-TW" altLang="en-US" dirty="0">
                <a:latin typeface="Arial" pitchFamily="34" charset="0"/>
                <a:ea typeface="Microsoft JhengHei" panose="020B0604030504040204" pitchFamily="34" charset="-120"/>
                <a:cs typeface="Arial" pitchFamily="34" charset="0"/>
              </a:rPr>
              <a:t>軟體定義 SSD 外掛預留空間配置的優勢 </a:t>
            </a:r>
            <a:endParaRPr lang="zh-TW" altLang="en-US" i="0" u="none" strike="noStrike" cap="none" dirty="0">
              <a:solidFill>
                <a:schemeClr val="lt1"/>
              </a:solidFill>
              <a:latin typeface="Arial" pitchFamily="34" charset="0"/>
              <a:ea typeface="Microsoft JhengHei" panose="020B0604030504040204" pitchFamily="34" charset="-120"/>
              <a:cs typeface="Arial" pitchFamily="34" charset="0"/>
            </a:endParaRPr>
          </a:p>
        </p:txBody>
      </p:sp>
      <p:sp>
        <p:nvSpPr>
          <p:cNvPr id="5" name="內容版面配置區 4">
            <a:extLst>
              <a:ext uri="{FF2B5EF4-FFF2-40B4-BE49-F238E27FC236}">
                <a16:creationId xmlns="" xmlns:a16="http://schemas.microsoft.com/office/drawing/2014/main" id="{DFDC7D5E-3CAD-9B4E-B3CD-0020F6DA0268}"/>
              </a:ext>
            </a:extLst>
          </p:cNvPr>
          <p:cNvSpPr>
            <a:spLocks noGrp="1"/>
          </p:cNvSpPr>
          <p:nvPr>
            <p:ph idx="1"/>
          </p:nvPr>
        </p:nvSpPr>
        <p:spPr>
          <a:xfrm>
            <a:off x="323528" y="758325"/>
            <a:ext cx="8363272" cy="3489825"/>
          </a:xfrm>
        </p:spPr>
        <p:txBody>
          <a:bodyPr vert="horz" lIns="91440" tIns="45720" rIns="91440" bIns="45720" rtlCol="0" anchor="t">
            <a:normAutofit/>
          </a:bodyPr>
          <a:lstStyle/>
          <a:p>
            <a:pPr marL="182563" indent="-182563">
              <a:buClr>
                <a:schemeClr val="tx1">
                  <a:lumMod val="75000"/>
                  <a:lumOff val="25000"/>
                </a:schemeClr>
              </a:buClr>
            </a:pPr>
            <a:r>
              <a:rPr lang="zh-TW" altLang="en-US" sz="1800" b="1" dirty="0">
                <a:solidFill>
                  <a:schemeClr val="tx1"/>
                </a:solidFill>
                <a:latin typeface="Arial" pitchFamily="34" charset="0"/>
                <a:ea typeface="Microsoft JhengHei" panose="020B0604030504040204" pitchFamily="34" charset="-120"/>
                <a:cs typeface="Arial" pitchFamily="34" charset="0"/>
              </a:rPr>
              <a:t>在壽命和持續寫入效能上帶來巨大優勢，使消費級別 </a:t>
            </a:r>
            <a:r>
              <a:rPr lang="en" altLang="zh-TW" sz="1800" b="1" dirty="0">
                <a:solidFill>
                  <a:schemeClr val="tx1"/>
                </a:solidFill>
                <a:latin typeface="Arial" pitchFamily="34" charset="0"/>
                <a:ea typeface="Microsoft JhengHei" panose="020B0604030504040204" pitchFamily="34" charset="-120"/>
                <a:cs typeface="Arial" pitchFamily="34" charset="0"/>
              </a:rPr>
              <a:t>SSD </a:t>
            </a:r>
            <a:r>
              <a:rPr lang="zh-TW" altLang="en-US" sz="1800" b="1" dirty="0">
                <a:solidFill>
                  <a:schemeClr val="tx1"/>
                </a:solidFill>
                <a:latin typeface="Arial" pitchFamily="34" charset="0"/>
                <a:ea typeface="Microsoft JhengHei" panose="020B0604030504040204" pitchFamily="34" charset="-120"/>
                <a:cs typeface="Arial" pitchFamily="34" charset="0"/>
              </a:rPr>
              <a:t>可接近企業級 </a:t>
            </a:r>
            <a:r>
              <a:rPr lang="en" altLang="zh-TW" sz="1800" b="1" dirty="0">
                <a:solidFill>
                  <a:schemeClr val="tx1"/>
                </a:solidFill>
                <a:latin typeface="Arial" pitchFamily="34" charset="0"/>
                <a:ea typeface="Microsoft JhengHei" panose="020B0604030504040204" pitchFamily="34" charset="-120"/>
                <a:cs typeface="Arial" pitchFamily="34" charset="0"/>
              </a:rPr>
              <a:t>SSD </a:t>
            </a:r>
            <a:r>
              <a:rPr lang="zh-TW" altLang="en-US" sz="1800" b="1" dirty="0">
                <a:solidFill>
                  <a:schemeClr val="tx1"/>
                </a:solidFill>
                <a:latin typeface="Arial" pitchFamily="34" charset="0"/>
                <a:ea typeface="Microsoft JhengHei" panose="020B0604030504040204" pitchFamily="34" charset="-120"/>
                <a:cs typeface="Arial" pitchFamily="34" charset="0"/>
              </a:rPr>
              <a:t>的壽命與效能，如果使用企業級 </a:t>
            </a:r>
            <a:r>
              <a:rPr lang="en" altLang="zh-TW" sz="1800" b="1" dirty="0">
                <a:solidFill>
                  <a:schemeClr val="tx1"/>
                </a:solidFill>
                <a:latin typeface="Arial" pitchFamily="34" charset="0"/>
                <a:ea typeface="Microsoft JhengHei" panose="020B0604030504040204" pitchFamily="34" charset="-120"/>
                <a:cs typeface="Arial" pitchFamily="34" charset="0"/>
              </a:rPr>
              <a:t>SSD 則</a:t>
            </a:r>
            <a:r>
              <a:rPr lang="zh-TW" altLang="en-US" sz="1800" b="1" dirty="0">
                <a:solidFill>
                  <a:schemeClr val="tx1"/>
                </a:solidFill>
                <a:latin typeface="Arial" pitchFamily="34" charset="0"/>
                <a:ea typeface="Microsoft JhengHei" panose="020B0604030504040204" pitchFamily="34" charset="-120"/>
                <a:cs typeface="Arial" pitchFamily="34" charset="0"/>
              </a:rPr>
              <a:t>優勢更上一層</a:t>
            </a:r>
            <a:r>
              <a:rPr lang="zh-TW" altLang="en" sz="1800" b="1" dirty="0">
                <a:solidFill>
                  <a:schemeClr val="tx1"/>
                </a:solidFill>
                <a:latin typeface="Arial" pitchFamily="34" charset="0"/>
                <a:ea typeface="Microsoft JhengHei" panose="020B0604030504040204" pitchFamily="34" charset="-120"/>
                <a:cs typeface="Arial" pitchFamily="34" charset="0"/>
              </a:rPr>
              <a:t>。 </a:t>
            </a:r>
            <a:r>
              <a:rPr lang="zh-TW" altLang="en-US" sz="1800" b="1" dirty="0">
                <a:solidFill>
                  <a:schemeClr val="tx1"/>
                </a:solidFill>
                <a:latin typeface="Arial" pitchFamily="34" charset="0"/>
                <a:ea typeface="Microsoft JhengHei" panose="020B0604030504040204" pitchFamily="34" charset="-120"/>
                <a:cs typeface="Arial" pitchFamily="34" charset="0"/>
              </a:rPr>
              <a:t> </a:t>
            </a:r>
            <a:endParaRPr lang="en-US" altLang="zh-TW" sz="1800" b="1" dirty="0">
              <a:solidFill>
                <a:schemeClr val="tx1"/>
              </a:solidFill>
              <a:latin typeface="Arial" pitchFamily="34" charset="0"/>
              <a:ea typeface="Microsoft JhengHei" panose="020B0604030504040204" pitchFamily="34" charset="-120"/>
              <a:cs typeface="Arial" pitchFamily="34" charset="0"/>
            </a:endParaRPr>
          </a:p>
          <a:p>
            <a:pPr marL="182563" indent="-182563">
              <a:buClr>
                <a:schemeClr val="tx1">
                  <a:lumMod val="75000"/>
                  <a:lumOff val="25000"/>
                </a:schemeClr>
              </a:buClr>
            </a:pPr>
            <a:r>
              <a:rPr lang="zh-TW" altLang="en-US" sz="1800" b="1" dirty="0">
                <a:solidFill>
                  <a:schemeClr val="tx1"/>
                </a:solidFill>
                <a:latin typeface="Arial" pitchFamily="34" charset="0"/>
                <a:ea typeface="Microsoft JhengHei" panose="020B0604030504040204" pitchFamily="34" charset="-120"/>
                <a:cs typeface="Arial" pitchFamily="34" charset="0"/>
              </a:rPr>
              <a:t>降低了使用者的 </a:t>
            </a:r>
            <a:r>
              <a:rPr lang="en" altLang="zh-TW" sz="1800" b="1" dirty="0">
                <a:solidFill>
                  <a:schemeClr val="tx1"/>
                </a:solidFill>
                <a:latin typeface="Arial" pitchFamily="34" charset="0"/>
                <a:ea typeface="Microsoft JhengHei" panose="020B0604030504040204" pitchFamily="34" charset="-120"/>
                <a:cs typeface="Arial" pitchFamily="34" charset="0"/>
              </a:rPr>
              <a:t>TCO (Total Cost of Ownership)</a:t>
            </a:r>
            <a:r>
              <a:rPr lang="zh-TW" altLang="en" sz="1800" b="1" dirty="0">
                <a:solidFill>
                  <a:schemeClr val="tx1"/>
                </a:solidFill>
                <a:latin typeface="Arial" pitchFamily="34" charset="0"/>
                <a:ea typeface="Microsoft JhengHei" panose="020B0604030504040204" pitchFamily="34" charset="-120"/>
                <a:cs typeface="Arial" pitchFamily="34" charset="0"/>
              </a:rPr>
              <a:t> 。</a:t>
            </a:r>
            <a:endParaRPr lang="zh-TW" altLang="en-US" sz="1800" b="1" dirty="0">
              <a:solidFill>
                <a:schemeClr val="tx1"/>
              </a:solidFill>
              <a:latin typeface="Arial" pitchFamily="34" charset="0"/>
              <a:ea typeface="Microsoft JhengHei" panose="020B0604030504040204" pitchFamily="34" charset="-120"/>
              <a:cs typeface="Arial" pitchFamily="34" charset="0"/>
            </a:endParaRPr>
          </a:p>
          <a:p>
            <a:pPr>
              <a:buClr>
                <a:schemeClr val="tx1">
                  <a:lumMod val="75000"/>
                  <a:lumOff val="25000"/>
                </a:schemeClr>
              </a:buClr>
              <a:buNone/>
            </a:pPr>
            <a:r>
              <a:rPr lang="en-US" altLang="zh-TW" sz="1800" b="1" dirty="0">
                <a:solidFill>
                  <a:srgbClr val="0070C0"/>
                </a:solidFill>
                <a:latin typeface="Arial" pitchFamily="34" charset="0"/>
                <a:ea typeface="Microsoft JhengHei" panose="020B0604030504040204" pitchFamily="34" charset="-120"/>
                <a:cs typeface="Arial" pitchFamily="34" charset="0"/>
              </a:rPr>
              <a:t>(</a:t>
            </a:r>
            <a:r>
              <a:rPr lang="zh-TW" altLang="en-US" sz="1800" b="1" dirty="0">
                <a:solidFill>
                  <a:srgbClr val="0070C0"/>
                </a:solidFill>
                <a:latin typeface="Arial" pitchFamily="34" charset="0"/>
                <a:ea typeface="Microsoft JhengHei" panose="020B0604030504040204" pitchFamily="34" charset="-120"/>
                <a:cs typeface="Arial" pitchFamily="34" charset="0"/>
              </a:rPr>
              <a:t>註：雖然直接可用空間減少，但實際使用到的 </a:t>
            </a:r>
            <a:r>
              <a:rPr lang="en" altLang="zh-TW" sz="1800" b="1" dirty="0">
                <a:solidFill>
                  <a:srgbClr val="0070C0"/>
                </a:solidFill>
                <a:latin typeface="Arial" pitchFamily="34" charset="0"/>
                <a:ea typeface="Microsoft JhengHei" panose="020B0604030504040204" pitchFamily="34" charset="-120"/>
                <a:cs typeface="Arial" pitchFamily="34" charset="0"/>
              </a:rPr>
              <a:t>SSD </a:t>
            </a:r>
            <a:r>
              <a:rPr lang="zh-TW" altLang="en-US" sz="1800" b="1" dirty="0">
                <a:solidFill>
                  <a:srgbClr val="0070C0"/>
                </a:solidFill>
                <a:latin typeface="Arial" pitchFamily="34" charset="0"/>
                <a:ea typeface="Microsoft JhengHei" panose="020B0604030504040204" pitchFamily="34" charset="-120"/>
                <a:cs typeface="Arial" pitchFamily="34" charset="0"/>
              </a:rPr>
              <a:t>空間仍不變</a:t>
            </a:r>
            <a:r>
              <a:rPr lang="zh-TW" altLang="en" sz="1800" b="1" dirty="0">
                <a:solidFill>
                  <a:srgbClr val="0070C0"/>
                </a:solidFill>
                <a:latin typeface="Arial" pitchFamily="34" charset="0"/>
                <a:ea typeface="Microsoft JhengHei" panose="020B0604030504040204" pitchFamily="34" charset="-120"/>
                <a:cs typeface="Arial" pitchFamily="34" charset="0"/>
              </a:rPr>
              <a:t>。</a:t>
            </a:r>
            <a:r>
              <a:rPr lang="en-US" altLang="zh-TW" sz="1800" b="1" dirty="0">
                <a:solidFill>
                  <a:srgbClr val="0070C0"/>
                </a:solidFill>
                <a:latin typeface="Arial" pitchFamily="34" charset="0"/>
                <a:ea typeface="Microsoft JhengHei" panose="020B0604030504040204" pitchFamily="34" charset="-120"/>
                <a:cs typeface="Arial" pitchFamily="34" charset="0"/>
              </a:rPr>
              <a:t>)</a:t>
            </a:r>
            <a:endParaRPr lang="zh-TW" altLang="en-US" sz="1800" b="1" dirty="0">
              <a:solidFill>
                <a:srgbClr val="0070C0"/>
              </a:solidFill>
              <a:latin typeface="Arial" pitchFamily="34" charset="0"/>
              <a:ea typeface="Microsoft JhengHei" panose="020B0604030504040204" pitchFamily="34" charset="-120"/>
              <a:cs typeface="Arial" pitchFamily="34" charset="0"/>
            </a:endParaRPr>
          </a:p>
          <a:p>
            <a:pPr>
              <a:buClr>
                <a:schemeClr val="tx1">
                  <a:lumMod val="75000"/>
                  <a:lumOff val="25000"/>
                </a:schemeClr>
              </a:buClr>
            </a:pPr>
            <a:endParaRPr kumimoji="1" lang="zh-TW" altLang="en-US" dirty="0">
              <a:solidFill>
                <a:schemeClr val="tx1">
                  <a:lumMod val="75000"/>
                  <a:lumOff val="25000"/>
                </a:schemeClr>
              </a:solidFill>
              <a:latin typeface="Arial" pitchFamily="34" charset="0"/>
              <a:ea typeface="Microsoft JhengHei" panose="020B0604030504040204" pitchFamily="34" charset="-120"/>
              <a:cs typeface="Arial" pitchFamily="34" charset="0"/>
            </a:endParaRPr>
          </a:p>
        </p:txBody>
      </p:sp>
      <p:sp>
        <p:nvSpPr>
          <p:cNvPr id="209" name="Shape 209"/>
          <p:cNvSpPr txBox="1"/>
          <p:nvPr/>
        </p:nvSpPr>
        <p:spPr>
          <a:xfrm>
            <a:off x="1074820" y="4462523"/>
            <a:ext cx="7140147" cy="271401"/>
          </a:xfrm>
          <a:prstGeom prst="rect">
            <a:avLst/>
          </a:prstGeom>
          <a:noFill/>
          <a:ln>
            <a:noFill/>
          </a:ln>
        </p:spPr>
        <p:txBody>
          <a:bodyPr spcFirstLastPara="1" wrap="square" lIns="91425" tIns="45700" rIns="91425" bIns="45700" anchor="t" anchorCtr="0">
            <a:noAutofit/>
          </a:bodyPr>
          <a:lstStyle/>
          <a:p>
            <a:pPr algn="ctr"/>
            <a:r>
              <a:rPr lang="en-US" altLang="zh-TW" sz="800" dirty="0" err="1">
                <a:latin typeface="Arial" pitchFamily="34" charset="0"/>
                <a:ea typeface="Microsoft JhengHei" panose="020B0604030504040204" pitchFamily="34" charset="-120"/>
                <a:cs typeface="Arial" pitchFamily="34" charset="0"/>
                <a:sym typeface="Microsoft JhengHei"/>
              </a:rPr>
              <a:t>參考資料</a:t>
            </a:r>
            <a:r>
              <a:rPr lang="en-US" altLang="zh-TW" sz="800" dirty="0">
                <a:latin typeface="Arial" pitchFamily="34" charset="0"/>
                <a:ea typeface="Microsoft JhengHei" panose="020B0604030504040204" pitchFamily="34" charset="-120"/>
                <a:cs typeface="Arial" pitchFamily="34" charset="0"/>
                <a:sym typeface="Microsoft JhengHei"/>
              </a:rPr>
              <a:t> </a:t>
            </a:r>
            <a:r>
              <a:rPr lang="en-US" altLang="zh-TW" sz="800" dirty="0" err="1">
                <a:latin typeface="Arial" pitchFamily="34" charset="0"/>
                <a:ea typeface="Microsoft JhengHei" panose="020B0604030504040204" pitchFamily="34" charset="-120"/>
                <a:cs typeface="Arial" pitchFamily="34" charset="0"/>
                <a:sym typeface="Microsoft JhengHei"/>
              </a:rPr>
              <a:t>ht</a:t>
            </a:r>
            <a:r>
              <a:rPr lang="zh-TW" altLang="en-US" sz="800" dirty="0">
                <a:latin typeface="Arial" pitchFamily="34" charset="0"/>
                <a:ea typeface="Microsoft JhengHei" panose="020B0604030504040204" pitchFamily="34" charset="-120"/>
                <a:cs typeface="Arial" pitchFamily="34" charset="0"/>
                <a:sym typeface="Arial"/>
              </a:rPr>
              <a:t>t</a:t>
            </a:r>
            <a:r>
              <a:rPr lang="en-US" altLang="zh-TW" sz="800" dirty="0">
                <a:latin typeface="Arial" pitchFamily="34" charset="0"/>
                <a:ea typeface="Microsoft JhengHei" panose="020B0604030504040204" pitchFamily="34" charset="-120"/>
                <a:cs typeface="Arial" pitchFamily="34" charset="0"/>
                <a:sym typeface="Microsoft JhengHei"/>
              </a:rPr>
              <a:t>p://www.</a:t>
            </a:r>
            <a:r>
              <a:rPr lang="zh-TW" altLang="en-US" sz="800" dirty="0">
                <a:latin typeface="Arial" pitchFamily="34" charset="0"/>
                <a:ea typeface="Microsoft JhengHei" panose="020B0604030504040204" pitchFamily="34" charset="-120"/>
                <a:cs typeface="Arial" pitchFamily="34" charset="0"/>
                <a:sym typeface="Arial"/>
              </a:rPr>
              <a:t>a</a:t>
            </a:r>
            <a:r>
              <a:rPr lang="en-US" altLang="zh-TW" sz="800" dirty="0" err="1">
                <a:latin typeface="Arial" pitchFamily="34" charset="0"/>
                <a:ea typeface="Microsoft JhengHei" panose="020B0604030504040204" pitchFamily="34" charset="-120"/>
                <a:cs typeface="Arial" pitchFamily="34" charset="0"/>
                <a:sym typeface="Microsoft JhengHei"/>
              </a:rPr>
              <a:t>tpi</a:t>
            </a:r>
            <a:r>
              <a:rPr lang="zh-TW" altLang="en-US" sz="800" dirty="0">
                <a:latin typeface="Arial" pitchFamily="34" charset="0"/>
                <a:ea typeface="Microsoft JhengHei" panose="020B0604030504040204" pitchFamily="34" charset="-120"/>
                <a:cs typeface="Arial" pitchFamily="34" charset="0"/>
                <a:sym typeface="Arial"/>
              </a:rPr>
              <a:t>n</a:t>
            </a:r>
            <a:r>
              <a:rPr lang="en-US" altLang="zh-TW" sz="800" dirty="0" err="1">
                <a:latin typeface="Arial" pitchFamily="34" charset="0"/>
                <a:ea typeface="Microsoft JhengHei" panose="020B0604030504040204" pitchFamily="34" charset="-120"/>
                <a:cs typeface="Arial" pitchFamily="34" charset="0"/>
                <a:sym typeface="Microsoft JhengHei"/>
              </a:rPr>
              <a:t>c.c</a:t>
            </a:r>
            <a:r>
              <a:rPr lang="zh-TW" altLang="en-US" sz="800" dirty="0">
                <a:latin typeface="Arial" pitchFamily="34" charset="0"/>
                <a:ea typeface="Microsoft JhengHei" panose="020B0604030504040204" pitchFamily="34" charset="-120"/>
                <a:cs typeface="Arial" pitchFamily="34" charset="0"/>
                <a:sym typeface="Arial"/>
              </a:rPr>
              <a:t>om</a:t>
            </a:r>
            <a:r>
              <a:rPr lang="en-US" altLang="zh-TW" sz="800" dirty="0">
                <a:latin typeface="Arial" pitchFamily="34" charset="0"/>
                <a:ea typeface="Microsoft JhengHei" panose="020B0604030504040204" pitchFamily="34" charset="-120"/>
                <a:cs typeface="Arial" pitchFamily="34" charset="0"/>
                <a:sym typeface="Microsoft JhengHei"/>
              </a:rPr>
              <a:t>/t</a:t>
            </a:r>
            <a:r>
              <a:rPr lang="zh-TW" altLang="en-US" sz="800" dirty="0">
                <a:latin typeface="Arial" pitchFamily="34" charset="0"/>
                <a:ea typeface="Microsoft JhengHei" panose="020B0604030504040204" pitchFamily="34" charset="-120"/>
                <a:cs typeface="Arial" pitchFamily="34" charset="0"/>
                <a:sym typeface="Microsoft JhengHei"/>
              </a:rPr>
              <a:t>e</a:t>
            </a:r>
            <a:r>
              <a:rPr lang="en-US" altLang="zh-TW" sz="800" dirty="0" err="1">
                <a:latin typeface="Arial" pitchFamily="34" charset="0"/>
                <a:ea typeface="Microsoft JhengHei" panose="020B0604030504040204" pitchFamily="34" charset="-120"/>
                <a:cs typeface="Arial" pitchFamily="34" charset="0"/>
                <a:sym typeface="Microsoft JhengHei"/>
              </a:rPr>
              <a:t>ch</a:t>
            </a:r>
            <a:r>
              <a:rPr lang="zh-TW" altLang="en-US" sz="800" dirty="0">
                <a:latin typeface="Arial" pitchFamily="34" charset="0"/>
                <a:ea typeface="Microsoft JhengHei" panose="020B0604030504040204" pitchFamily="34" charset="-120"/>
                <a:cs typeface="Arial" pitchFamily="34" charset="0"/>
                <a:sym typeface="Microsoft JhengHei"/>
              </a:rPr>
              <a:t>n</a:t>
            </a:r>
            <a:r>
              <a:rPr lang="en-US" altLang="zh-TW" sz="800" dirty="0">
                <a:latin typeface="Arial" pitchFamily="34" charset="0"/>
                <a:ea typeface="Microsoft JhengHei" panose="020B0604030504040204" pitchFamily="34" charset="-120"/>
                <a:cs typeface="Arial" pitchFamily="34" charset="0"/>
                <a:sym typeface="Microsoft JhengHei"/>
              </a:rPr>
              <a:t>o</a:t>
            </a:r>
            <a:r>
              <a:rPr lang="zh-TW" altLang="en-US" sz="800" dirty="0">
                <a:latin typeface="Arial" pitchFamily="34" charset="0"/>
                <a:ea typeface="Microsoft JhengHei" panose="020B0604030504040204" pitchFamily="34" charset="-120"/>
                <a:cs typeface="Arial" pitchFamily="34" charset="0"/>
                <a:sym typeface="Microsoft JhengHei"/>
              </a:rPr>
              <a:t>l</a:t>
            </a:r>
            <a:r>
              <a:rPr lang="en-US" altLang="zh-TW" sz="800" dirty="0" err="1">
                <a:latin typeface="Arial" pitchFamily="34" charset="0"/>
                <a:ea typeface="Microsoft JhengHei" panose="020B0604030504040204" pitchFamily="34" charset="-120"/>
                <a:cs typeface="Arial" pitchFamily="34" charset="0"/>
                <a:sym typeface="Microsoft JhengHei"/>
              </a:rPr>
              <a:t>ogy</a:t>
            </a:r>
            <a:r>
              <a:rPr lang="en-US"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err="1">
                <a:latin typeface="Arial" pitchFamily="34" charset="0"/>
                <a:ea typeface="Microsoft JhengHei" panose="020B0604030504040204" pitchFamily="34" charset="-120"/>
                <a:cs typeface="Arial" pitchFamily="34" charset="0"/>
                <a:sym typeface="Microsoft JhengHei"/>
              </a:rPr>
              <a:t>ssd</a:t>
            </a:r>
            <a:r>
              <a:rPr lang="zh-TW" altLang="en-US" sz="800" dirty="0">
                <a:latin typeface="Arial" pitchFamily="34" charset="0"/>
                <a:ea typeface="Microsoft JhengHei" panose="020B0604030504040204" pitchFamily="34" charset="-120"/>
                <a:cs typeface="Arial" pitchFamily="34" charset="0"/>
                <a:sym typeface="Arial"/>
              </a:rPr>
              <a:t>-o</a:t>
            </a:r>
            <a:r>
              <a:rPr lang="en-US" altLang="zh-TW" sz="800" dirty="0">
                <a:latin typeface="Arial" pitchFamily="34" charset="0"/>
                <a:ea typeface="Microsoft JhengHei" panose="020B0604030504040204" pitchFamily="34" charset="-120"/>
                <a:cs typeface="Arial" pitchFamily="34" charset="0"/>
                <a:sym typeface="Microsoft JhengHei"/>
              </a:rPr>
              <a:t>v</a:t>
            </a:r>
            <a:r>
              <a:rPr lang="zh-TW" altLang="en-US" sz="800" dirty="0">
                <a:latin typeface="Arial" pitchFamily="34" charset="0"/>
                <a:ea typeface="Microsoft JhengHei" panose="020B0604030504040204" pitchFamily="34" charset="-120"/>
                <a:cs typeface="Arial" pitchFamily="34" charset="0"/>
                <a:sym typeface="Arial"/>
              </a:rPr>
              <a:t>e</a:t>
            </a:r>
            <a:r>
              <a:rPr lang="en-US" altLang="zh-TW" sz="800" dirty="0">
                <a:latin typeface="Arial" pitchFamily="34" charset="0"/>
                <a:ea typeface="Microsoft JhengHei" panose="020B0604030504040204" pitchFamily="34" charset="-120"/>
                <a:cs typeface="Arial" pitchFamily="34" charset="0"/>
                <a:sym typeface="Microsoft JhengHei"/>
              </a:rPr>
              <a:t>r-</a:t>
            </a:r>
            <a:r>
              <a:rPr lang="zh-TW" altLang="en-US" sz="800" dirty="0">
                <a:latin typeface="Arial" pitchFamily="34" charset="0"/>
                <a:ea typeface="Microsoft JhengHei" panose="020B0604030504040204" pitchFamily="34" charset="-120"/>
                <a:cs typeface="Arial" pitchFamily="34" charset="0"/>
                <a:sym typeface="Arial"/>
              </a:rPr>
              <a:t>p</a:t>
            </a:r>
            <a:r>
              <a:rPr lang="zh-TW" altLang="en-US" sz="800" dirty="0">
                <a:latin typeface="Arial" pitchFamily="34" charset="0"/>
                <a:ea typeface="Microsoft JhengHei" panose="020B0604030504040204" pitchFamily="34" charset="-120"/>
                <a:cs typeface="Arial" pitchFamily="34" charset="0"/>
                <a:sym typeface="Microsoft JhengHei"/>
              </a:rPr>
              <a:t>ro</a:t>
            </a:r>
            <a:r>
              <a:rPr lang="en-US" altLang="zh-TW" sz="800" dirty="0">
                <a:latin typeface="Arial" pitchFamily="34" charset="0"/>
                <a:ea typeface="Microsoft JhengHei" panose="020B0604030504040204" pitchFamily="34" charset="-120"/>
                <a:cs typeface="Arial" pitchFamily="34" charset="0"/>
                <a:sym typeface="Microsoft JhengHei"/>
              </a:rPr>
              <a:t>vi</a:t>
            </a:r>
            <a:r>
              <a:rPr lang="zh-TW" altLang="en-US" sz="800" dirty="0">
                <a:latin typeface="Arial" pitchFamily="34" charset="0"/>
                <a:ea typeface="Microsoft JhengHei" panose="020B0604030504040204" pitchFamily="34" charset="-120"/>
                <a:cs typeface="Arial" pitchFamily="34" charset="0"/>
                <a:sym typeface="Microsoft JhengHei"/>
              </a:rPr>
              <a:t>s</a:t>
            </a:r>
            <a:r>
              <a:rPr lang="en-US" altLang="zh-TW" sz="800" dirty="0" err="1">
                <a:latin typeface="Arial" pitchFamily="34" charset="0"/>
                <a:ea typeface="Microsoft JhengHei" panose="020B0604030504040204" pitchFamily="34" charset="-120"/>
                <a:cs typeface="Arial" pitchFamily="34" charset="0"/>
                <a:sym typeface="Microsoft JhengHei"/>
              </a:rPr>
              <a:t>io</a:t>
            </a:r>
            <a:r>
              <a:rPr lang="zh-TW" altLang="en-US" sz="800" dirty="0">
                <a:latin typeface="Arial" pitchFamily="34" charset="0"/>
                <a:ea typeface="Microsoft JhengHei" panose="020B0604030504040204" pitchFamily="34" charset="-120"/>
                <a:cs typeface="Arial" pitchFamily="34" charset="0"/>
                <a:sym typeface="Microsoft JhengHei"/>
              </a:rPr>
              <a:t>ni</a:t>
            </a:r>
            <a:r>
              <a:rPr lang="en-US" altLang="zh-TW" sz="800" dirty="0">
                <a:latin typeface="Arial" pitchFamily="34" charset="0"/>
                <a:ea typeface="Microsoft JhengHei" panose="020B0604030504040204" pitchFamily="34" charset="-120"/>
                <a:cs typeface="Arial" pitchFamily="34" charset="0"/>
                <a:sym typeface="Microsoft JhengHei"/>
              </a:rPr>
              <a:t>ng</a:t>
            </a:r>
            <a:r>
              <a:rPr lang="zh-TW" altLang="en-US" sz="800" dirty="0">
                <a:latin typeface="Arial" pitchFamily="34" charset="0"/>
                <a:ea typeface="Microsoft JhengHei" panose="020B0604030504040204" pitchFamily="34" charset="-120"/>
                <a:cs typeface="Arial" pitchFamily="34" charset="0"/>
                <a:sym typeface="Microsoft JhengHei"/>
              </a:rPr>
              <a:t>-</a:t>
            </a:r>
            <a:r>
              <a:rPr lang="en-US" altLang="zh-TW" sz="800" dirty="0">
                <a:latin typeface="Arial" pitchFamily="34" charset="0"/>
                <a:ea typeface="Microsoft JhengHei" panose="020B0604030504040204" pitchFamily="34" charset="-120"/>
                <a:cs typeface="Arial" pitchFamily="34" charset="0"/>
                <a:sym typeface="Microsoft JhengHei"/>
              </a:rPr>
              <a:t>bene</a:t>
            </a:r>
            <a:r>
              <a:rPr lang="zh-TW" altLang="en-US" sz="800" dirty="0">
                <a:latin typeface="Arial" pitchFamily="34" charset="0"/>
                <a:ea typeface="Microsoft JhengHei" panose="020B0604030504040204" pitchFamily="34" charset="-120"/>
                <a:cs typeface="Arial" pitchFamily="34" charset="0"/>
                <a:sym typeface="Microsoft JhengHei"/>
              </a:rPr>
              <a:t>fi</a:t>
            </a:r>
            <a:r>
              <a:rPr lang="en-US" altLang="zh-TW" sz="800" dirty="0">
                <a:latin typeface="Arial" pitchFamily="34" charset="0"/>
                <a:ea typeface="Microsoft JhengHei" panose="020B0604030504040204" pitchFamily="34" charset="-120"/>
                <a:cs typeface="Arial" pitchFamily="34" charset="0"/>
                <a:sym typeface="Microsoft JhengHei"/>
              </a:rPr>
              <a:t>t</a:t>
            </a:r>
            <a:r>
              <a:rPr lang="zh-TW" altLang="en-US" sz="800" dirty="0">
                <a:latin typeface="Arial" pitchFamily="34" charset="0"/>
                <a:ea typeface="Microsoft JhengHei" panose="020B0604030504040204" pitchFamily="34" charset="-120"/>
                <a:cs typeface="Arial" pitchFamily="34" charset="0"/>
                <a:sym typeface="Microsoft JhengHei"/>
              </a:rPr>
              <a:t>s</a:t>
            </a:r>
            <a:r>
              <a:rPr lang="en-US" altLang="zh-TW" sz="800" dirty="0">
                <a:latin typeface="Arial" pitchFamily="34" charset="0"/>
                <a:ea typeface="Microsoft JhengHei" panose="020B0604030504040204" pitchFamily="34" charset="-120"/>
                <a:cs typeface="Arial" pitchFamily="34" charset="0"/>
                <a:sym typeface="Microsoft JhengHei"/>
              </a:rPr>
              <a:t>-</a:t>
            </a:r>
            <a:r>
              <a:rPr lang="en-US" altLang="zh-TW" sz="800" dirty="0" err="1">
                <a:latin typeface="Arial" pitchFamily="34" charset="0"/>
                <a:ea typeface="Microsoft JhengHei" panose="020B0604030504040204" pitchFamily="34" charset="-120"/>
                <a:cs typeface="Arial" pitchFamily="34" charset="0"/>
                <a:sym typeface="Microsoft JhengHei"/>
              </a:rPr>
              <a:t>conf</a:t>
            </a:r>
            <a:r>
              <a:rPr lang="zh-TW" altLang="en-US" sz="800" dirty="0">
                <a:latin typeface="Arial" pitchFamily="34" charset="0"/>
                <a:ea typeface="Microsoft JhengHei" panose="020B0604030504040204" pitchFamily="34" charset="-120"/>
                <a:cs typeface="Arial" pitchFamily="34" charset="0"/>
                <a:sym typeface="Microsoft JhengHei"/>
              </a:rPr>
              <a:t>i</a:t>
            </a:r>
            <a:r>
              <a:rPr lang="en-US" altLang="zh-TW" sz="800" dirty="0" err="1">
                <a:latin typeface="Arial" pitchFamily="34" charset="0"/>
                <a:ea typeface="Microsoft JhengHei" panose="020B0604030504040204" pitchFamily="34" charset="-120"/>
                <a:cs typeface="Arial" pitchFamily="34" charset="0"/>
                <a:sym typeface="Microsoft JhengHei"/>
              </a:rPr>
              <a:t>gur</a:t>
            </a:r>
            <a:r>
              <a:rPr lang="zh-TW" altLang="en-US" sz="800" dirty="0">
                <a:latin typeface="Arial" pitchFamily="34" charset="0"/>
                <a:ea typeface="Microsoft JhengHei" panose="020B0604030504040204" pitchFamily="34" charset="-120"/>
                <a:cs typeface="Arial" pitchFamily="34" charset="0"/>
                <a:sym typeface="Microsoft JhengHei"/>
              </a:rPr>
              <a:t>e</a:t>
            </a:r>
          </a:p>
        </p:txBody>
      </p:sp>
      <p:sp>
        <p:nvSpPr>
          <p:cNvPr id="16" name="Shape 209">
            <a:extLst>
              <a:ext uri="{FF2B5EF4-FFF2-40B4-BE49-F238E27FC236}">
                <a16:creationId xmlns="" xmlns:a16="http://schemas.microsoft.com/office/drawing/2014/main" id="{B04E9F3E-7260-714E-A243-09A15688677F}"/>
              </a:ext>
            </a:extLst>
          </p:cNvPr>
          <p:cNvSpPr txBox="1"/>
          <p:nvPr/>
        </p:nvSpPr>
        <p:spPr>
          <a:xfrm>
            <a:off x="3635629" y="8014978"/>
            <a:ext cx="474527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600" b="1" dirty="0">
                <a:solidFill>
                  <a:schemeClr val="tx1">
                    <a:lumMod val="85000"/>
                    <a:lumOff val="15000"/>
                  </a:schemeClr>
                </a:solidFill>
              </a:rPr>
              <a:t>以 </a:t>
            </a:r>
            <a:r>
              <a:rPr lang="zh-TW" sz="600" b="1" i="0" u="none" strike="noStrike" cap="none" dirty="0">
                <a:solidFill>
                  <a:schemeClr val="tx1">
                    <a:lumMod val="85000"/>
                    <a:lumOff val="15000"/>
                  </a:schemeClr>
                </a:solidFill>
                <a:latin typeface="Arial"/>
                <a:ea typeface="Arial"/>
                <a:cs typeface="Arial"/>
                <a:sym typeface="Arial"/>
              </a:rPr>
              <a:t>FIO </a:t>
            </a:r>
            <a:r>
              <a:rPr lang="zh-TW" sz="600" b="1" dirty="0">
                <a:solidFill>
                  <a:schemeClr val="tx1">
                    <a:lumMod val="85000"/>
                    <a:lumOff val="15000"/>
                  </a:schemeClr>
                </a:solidFill>
              </a:rPr>
              <a:t>進行測試，測試參數：</a:t>
            </a:r>
            <a:r>
              <a:rPr lang="zh-TW" sz="600" b="1" i="0" u="none" strike="noStrike" cap="none" dirty="0">
                <a:solidFill>
                  <a:schemeClr val="tx1">
                    <a:lumMod val="85000"/>
                    <a:lumOff val="15000"/>
                  </a:schemeClr>
                </a:solidFill>
                <a:latin typeface="Arial"/>
                <a:ea typeface="Arial"/>
                <a:cs typeface="Arial"/>
                <a:sym typeface="Arial"/>
              </a:rPr>
              <a:t>  --direct=0 --bs=</a:t>
            </a:r>
            <a:r>
              <a:rPr lang="zh-TW" sz="600" b="1" dirty="0">
                <a:solidFill>
                  <a:schemeClr val="tx1">
                    <a:lumMod val="85000"/>
                    <a:lumOff val="15000"/>
                  </a:schemeClr>
                </a:solidFill>
              </a:rPr>
              <a:t> </a:t>
            </a:r>
            <a:r>
              <a:rPr lang="zh-TW" sz="600" b="1" i="0" u="none" strike="noStrike" cap="none" dirty="0">
                <a:solidFill>
                  <a:schemeClr val="tx1">
                    <a:lumMod val="85000"/>
                    <a:lumOff val="15000"/>
                  </a:schemeClr>
                </a:solidFill>
                <a:latin typeface="Arial"/>
                <a:ea typeface="Arial"/>
                <a:cs typeface="Arial"/>
                <a:sym typeface="Arial"/>
              </a:rPr>
              <a:t>4k</a:t>
            </a:r>
            <a:r>
              <a:rPr lang="zh-TW" sz="600" b="1" dirty="0">
                <a:solidFill>
                  <a:schemeClr val="tx1">
                    <a:lumMod val="85000"/>
                    <a:lumOff val="15000"/>
                  </a:schemeClr>
                </a:solidFill>
              </a:rPr>
              <a:t>(</a:t>
            </a:r>
            <a:r>
              <a:rPr lang="zh-TW" sz="600" b="1" i="0" u="none" strike="noStrike" cap="none" dirty="0">
                <a:solidFill>
                  <a:schemeClr val="tx1">
                    <a:lumMod val="85000"/>
                    <a:lumOff val="15000"/>
                  </a:schemeClr>
                </a:solidFill>
                <a:latin typeface="Arial"/>
                <a:ea typeface="Arial"/>
                <a:cs typeface="Arial"/>
                <a:sym typeface="Arial"/>
              </a:rPr>
              <a:t>random</a:t>
            </a:r>
            <a:r>
              <a:rPr lang="zh-TW" sz="600" b="1" dirty="0">
                <a:solidFill>
                  <a:schemeClr val="tx1">
                    <a:lumMod val="85000"/>
                    <a:lumOff val="15000"/>
                  </a:schemeClr>
                </a:solidFill>
              </a:rPr>
              <a:t>)1M(sequential)</a:t>
            </a:r>
            <a:r>
              <a:rPr lang="zh-TW" sz="600" b="1" i="0" u="none" strike="noStrike" cap="none" dirty="0">
                <a:solidFill>
                  <a:schemeClr val="tx1">
                    <a:lumMod val="85000"/>
                    <a:lumOff val="15000"/>
                  </a:schemeClr>
                </a:solidFill>
                <a:latin typeface="Arial"/>
                <a:ea typeface="Arial"/>
                <a:cs typeface="Arial"/>
                <a:sym typeface="Arial"/>
              </a:rPr>
              <a:t>, --io depth=1(</a:t>
            </a:r>
            <a:r>
              <a:rPr lang="zh-TW" sz="600" b="1" dirty="0">
                <a:solidFill>
                  <a:schemeClr val="tx1">
                    <a:lumMod val="85000"/>
                    <a:lumOff val="15000"/>
                  </a:schemeClr>
                </a:solidFill>
              </a:rPr>
              <a:t>r</a:t>
            </a:r>
            <a:r>
              <a:rPr lang="zh-TW" sz="600" b="1" i="0" u="none" strike="noStrike" cap="none" dirty="0">
                <a:solidFill>
                  <a:schemeClr val="tx1">
                    <a:lumMod val="85000"/>
                    <a:lumOff val="15000"/>
                  </a:schemeClr>
                </a:solidFill>
                <a:latin typeface="Arial"/>
                <a:ea typeface="Arial"/>
                <a:cs typeface="Arial"/>
                <a:sym typeface="Arial"/>
              </a:rPr>
              <a:t>a</a:t>
            </a:r>
            <a:r>
              <a:rPr lang="zh-TW" sz="600" b="1" dirty="0">
                <a:solidFill>
                  <a:schemeClr val="tx1">
                    <a:lumMod val="85000"/>
                    <a:lumOff val="15000"/>
                  </a:schemeClr>
                </a:solidFill>
              </a:rPr>
              <a:t>ndom) 32(sequential), --file size= 90G  </a:t>
            </a:r>
            <a:endParaRPr sz="600" b="1" i="0" u="none" strike="noStrike" cap="none" dirty="0">
              <a:solidFill>
                <a:schemeClr val="tx1">
                  <a:lumMod val="85000"/>
                  <a:lumOff val="15000"/>
                </a:schemeClr>
              </a:solidFill>
              <a:sym typeface="Arial"/>
            </a:endParaRPr>
          </a:p>
        </p:txBody>
      </p:sp>
      <p:cxnSp>
        <p:nvCxnSpPr>
          <p:cNvPr id="9" name="直線接點 8">
            <a:extLst>
              <a:ext uri="{FF2B5EF4-FFF2-40B4-BE49-F238E27FC236}">
                <a16:creationId xmlns="" xmlns:a16="http://schemas.microsoft.com/office/drawing/2014/main" id="{36DEB765-CFF5-AB45-B52D-B5A68EB26294}"/>
              </a:ext>
            </a:extLst>
          </p:cNvPr>
          <p:cNvCxnSpPr/>
          <p:nvPr/>
        </p:nvCxnSpPr>
        <p:spPr>
          <a:xfrm flipV="1">
            <a:off x="4634493" y="2273605"/>
            <a:ext cx="0" cy="187101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57333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圖片 3" descr="一張含有 螢幕擷取畫面 的圖片&#10;&#10;描述是以非常高的可信度產生">
            <a:extLst>
              <a:ext uri="{FF2B5EF4-FFF2-40B4-BE49-F238E27FC236}">
                <a16:creationId xmlns="" xmlns:a16="http://schemas.microsoft.com/office/drawing/2014/main" id="{CC7F04A5-016C-4B46-8D8E-B45C348DBC37}"/>
              </a:ext>
            </a:extLst>
          </p:cNvPr>
          <p:cNvPicPr>
            <a:picLocks noChangeAspect="1"/>
          </p:cNvPicPr>
          <p:nvPr/>
        </p:nvPicPr>
        <p:blipFill rotWithShape="1">
          <a:blip r:embed="rId3" cstate="screen">
            <a:extLst>
              <a:ext uri="{28A0092B-C50C-407E-A947-70E740481C1C}">
                <a14:useLocalDpi xmlns="" xmlns:a14="http://schemas.microsoft.com/office/drawing/2010/main"/>
              </a:ext>
            </a:extLst>
          </a:blip>
          <a:stretch/>
        </p:blipFill>
        <p:spPr>
          <a:xfrm>
            <a:off x="1612747" y="1833492"/>
            <a:ext cx="4734274" cy="2944003"/>
          </a:xfrm>
          <a:prstGeom prst="roundRect">
            <a:avLst>
              <a:gd name="adj" fmla="val 3396"/>
            </a:avLst>
          </a:prstGeom>
          <a:noFill/>
          <a:ln>
            <a:noFill/>
          </a:ln>
          <a:effectLst>
            <a:outerShdw blurRad="50800" dist="38100" dir="2700000" algn="tl" rotWithShape="0">
              <a:prstClr val="black">
                <a:alpha val="40000"/>
              </a:prstClr>
            </a:outerShdw>
          </a:effectLst>
        </p:spPr>
      </p:pic>
      <p:sp>
        <p:nvSpPr>
          <p:cNvPr id="216" name="Shape 2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Clr>
                <a:schemeClr val="lt1"/>
              </a:buClr>
              <a:buSzPts val="800"/>
            </a:pPr>
            <a:r>
              <a:rPr lang="zh-TW" altLang="en-US" dirty="0">
                <a:latin typeface="Arial" pitchFamily="34" charset="0"/>
                <a:ea typeface="Microsoft JhengHei" panose="020B0604030504040204" pitchFamily="34" charset="-120"/>
                <a:cs typeface="Arial" pitchFamily="34" charset="0"/>
                <a:sym typeface="Microsoft JhengHei"/>
              </a:rPr>
              <a:t>建立</a:t>
            </a:r>
            <a:r>
              <a:rPr lang="zh-TW" dirty="0">
                <a:latin typeface="Arial" pitchFamily="34" charset="0"/>
                <a:ea typeface="Microsoft JhengHei" panose="020B0604030504040204" pitchFamily="34" charset="-120"/>
                <a:cs typeface="Arial" pitchFamily="34" charset="0"/>
              </a:rPr>
              <a:t>軟體</a:t>
            </a:r>
            <a:r>
              <a:rPr lang="zh-TW" altLang="en-US" dirty="0">
                <a:latin typeface="Arial" pitchFamily="34" charset="0"/>
                <a:ea typeface="Microsoft JhengHei" panose="020B0604030504040204" pitchFamily="34" charset="-120"/>
                <a:cs typeface="Arial" pitchFamily="34" charset="0"/>
              </a:rPr>
              <a:t>定義 </a:t>
            </a:r>
            <a:r>
              <a:rPr lang="en-US" altLang="zh-TW" dirty="0">
                <a:latin typeface="Arial" pitchFamily="34" charset="0"/>
                <a:ea typeface="Microsoft JhengHei" panose="020B0604030504040204" pitchFamily="34" charset="-120"/>
                <a:cs typeface="Arial" pitchFamily="34" charset="0"/>
              </a:rPr>
              <a:t>SSD</a:t>
            </a:r>
            <a:r>
              <a:rPr lang="zh-TW" altLang="en-US" dirty="0">
                <a:latin typeface="Arial" pitchFamily="34" charset="0"/>
                <a:ea typeface="Microsoft JhengHei" panose="020B0604030504040204" pitchFamily="34" charset="-120"/>
                <a:cs typeface="Arial" pitchFamily="34" charset="0"/>
              </a:rPr>
              <a:t> </a:t>
            </a:r>
            <a:r>
              <a:rPr lang="en-US" altLang="zh-TW" dirty="0" err="1">
                <a:latin typeface="Arial" pitchFamily="34" charset="0"/>
                <a:ea typeface="Microsoft JhengHei" panose="020B0604030504040204" pitchFamily="34" charset="-120"/>
                <a:cs typeface="Arial" pitchFamily="34" charset="0"/>
              </a:rPr>
              <a:t>外掛預留空間配置</a:t>
            </a:r>
            <a:endParaRPr lang="en-US" altLang="zh-TW" i="0" u="none" strike="noStrike" cap="none" dirty="0">
              <a:solidFill>
                <a:schemeClr val="lt1"/>
              </a:solidFill>
              <a:latin typeface="Arial" pitchFamily="34" charset="0"/>
              <a:ea typeface="Microsoft JhengHei" panose="020B0604030504040204" pitchFamily="34" charset="-120"/>
              <a:cs typeface="Arial" pitchFamily="34" charset="0"/>
            </a:endParaRPr>
          </a:p>
        </p:txBody>
      </p:sp>
      <p:sp>
        <p:nvSpPr>
          <p:cNvPr id="2" name="內容版面配置區 1">
            <a:extLst>
              <a:ext uri="{FF2B5EF4-FFF2-40B4-BE49-F238E27FC236}">
                <a16:creationId xmlns="" xmlns:a16="http://schemas.microsoft.com/office/drawing/2014/main" id="{6FE5704B-1A82-2048-8A90-2BADAEB988DD}"/>
              </a:ext>
            </a:extLst>
          </p:cNvPr>
          <p:cNvSpPr>
            <a:spLocks noGrp="1"/>
          </p:cNvSpPr>
          <p:nvPr>
            <p:ph idx="1"/>
          </p:nvPr>
        </p:nvSpPr>
        <p:spPr>
          <a:xfrm>
            <a:off x="323528" y="791741"/>
            <a:ext cx="8513234" cy="3679057"/>
          </a:xfrm>
        </p:spPr>
        <p:txBody>
          <a:bodyPr vert="horz" lIns="91440" tIns="45720" rIns="91440" bIns="45720" rtlCol="0" anchor="t">
            <a:normAutofit/>
          </a:bodyPr>
          <a:lstStyle/>
          <a:p>
            <a:pPr marL="182563" indent="-182563">
              <a:buClr>
                <a:schemeClr val="tx1">
                  <a:lumMod val="75000"/>
                  <a:lumOff val="25000"/>
                </a:schemeClr>
              </a:buClr>
            </a:pPr>
            <a:r>
              <a:rPr lang="ja-JP" altLang="en-US" sz="1800" b="1" dirty="0">
                <a:solidFill>
                  <a:schemeClr val="tx1"/>
                </a:solidFill>
                <a:latin typeface="Arial" pitchFamily="34" charset="0"/>
                <a:ea typeface="Microsoft JhengHei" panose="020B0604030504040204" pitchFamily="34" charset="-120"/>
                <a:cs typeface="Arial" pitchFamily="34" charset="0"/>
              </a:rPr>
              <a:t>在升級到 </a:t>
            </a:r>
            <a:r>
              <a:rPr lang="en-US" altLang="en-US" sz="1800" b="1" dirty="0">
                <a:solidFill>
                  <a:schemeClr val="tx1"/>
                </a:solidFill>
                <a:latin typeface="Arial" pitchFamily="34" charset="0"/>
                <a:ea typeface="Microsoft JhengHei" panose="020B0604030504040204" pitchFamily="34" charset="-120"/>
                <a:cs typeface="Arial" pitchFamily="34" charset="0"/>
              </a:rPr>
              <a:t>QTS 4.3.5 </a:t>
            </a:r>
            <a:r>
              <a:rPr lang="ja-JP" altLang="en-US" sz="1800" b="1" dirty="0">
                <a:solidFill>
                  <a:schemeClr val="tx1"/>
                </a:solidFill>
                <a:latin typeface="Arial" pitchFamily="34" charset="0"/>
                <a:ea typeface="Microsoft JhengHei" panose="020B0604030504040204" pitchFamily="34" charset="-120"/>
                <a:cs typeface="Arial" pitchFamily="34" charset="0"/>
              </a:rPr>
              <a:t>後，新建立的 </a:t>
            </a:r>
            <a:r>
              <a:rPr lang="en-US" altLang="en-US" sz="1800" b="1" dirty="0">
                <a:solidFill>
                  <a:schemeClr val="tx1"/>
                </a:solidFill>
                <a:latin typeface="Arial" pitchFamily="34" charset="0"/>
                <a:ea typeface="Microsoft JhengHei" panose="020B0604030504040204" pitchFamily="34" charset="-120"/>
                <a:cs typeface="Arial" pitchFamily="34" charset="0"/>
              </a:rPr>
              <a:t>SSD </a:t>
            </a:r>
            <a:r>
              <a:rPr lang="ja-JP" altLang="en-US" sz="1800" b="1" dirty="0">
                <a:solidFill>
                  <a:schemeClr val="tx1"/>
                </a:solidFill>
                <a:latin typeface="Arial" pitchFamily="34" charset="0"/>
                <a:ea typeface="Microsoft JhengHei" panose="020B0604030504040204" pitchFamily="34" charset="-120"/>
                <a:cs typeface="Arial" pitchFamily="34" charset="0"/>
              </a:rPr>
              <a:t>全域快取、</a:t>
            </a:r>
            <a:r>
              <a:rPr lang="en-US" altLang="en-US" sz="1800" b="1" dirty="0" err="1">
                <a:solidFill>
                  <a:schemeClr val="tx1"/>
                </a:solidFill>
                <a:latin typeface="Arial" pitchFamily="34" charset="0"/>
                <a:ea typeface="Microsoft JhengHei" panose="020B0604030504040204" pitchFamily="34" charset="-120"/>
                <a:cs typeface="Arial" pitchFamily="34" charset="0"/>
              </a:rPr>
              <a:t>Qtier</a:t>
            </a:r>
            <a:r>
              <a:rPr lang="en-US" altLang="en-US" sz="1800" b="1" dirty="0">
                <a:solidFill>
                  <a:schemeClr val="tx1"/>
                </a:solidFill>
                <a:latin typeface="Arial" pitchFamily="34" charset="0"/>
                <a:ea typeface="Microsoft JhengHei" panose="020B0604030504040204" pitchFamily="34" charset="-120"/>
                <a:cs typeface="Arial" pitchFamily="34" charset="0"/>
              </a:rPr>
              <a:t> </a:t>
            </a:r>
            <a:r>
              <a:rPr lang="ja-JP" altLang="en-US" sz="1800" b="1" dirty="0">
                <a:solidFill>
                  <a:schemeClr val="tx1"/>
                </a:solidFill>
                <a:latin typeface="Arial" pitchFamily="34" charset="0"/>
                <a:ea typeface="Microsoft JhengHei" panose="020B0604030504040204" pitchFamily="34" charset="-120"/>
                <a:cs typeface="Arial" pitchFamily="34" charset="0"/>
              </a:rPr>
              <a:t>儲存池或靜態磁碟區，均可設置</a:t>
            </a:r>
            <a:r>
              <a:rPr lang="en-US" altLang="ja-JP" sz="1800" b="1" dirty="0">
                <a:solidFill>
                  <a:schemeClr val="tx1"/>
                </a:solidFill>
                <a:latin typeface="Arial" pitchFamily="34" charset="0"/>
                <a:ea typeface="Microsoft JhengHei" panose="020B0604030504040204" pitchFamily="34" charset="-120"/>
                <a:cs typeface="Arial" pitchFamily="34" charset="0"/>
              </a:rPr>
              <a:t>1%~60%</a:t>
            </a:r>
            <a:r>
              <a:rPr lang="ja-JP" altLang="en-US" sz="1800" b="1" dirty="0">
                <a:solidFill>
                  <a:schemeClr val="tx1"/>
                </a:solidFill>
                <a:latin typeface="Arial" pitchFamily="34" charset="0"/>
                <a:ea typeface="Microsoft JhengHei" panose="020B0604030504040204" pitchFamily="34" charset="-120"/>
                <a:cs typeface="Arial" pitchFamily="34" charset="0"/>
              </a:rPr>
              <a:t>的外掛預留空間</a:t>
            </a:r>
            <a:endParaRPr lang="en-US" altLang="ja-JP" sz="1800" b="1" dirty="0">
              <a:solidFill>
                <a:schemeClr val="tx1"/>
              </a:solidFill>
              <a:latin typeface="Arial" pitchFamily="34" charset="0"/>
              <a:ea typeface="Microsoft JhengHei" panose="020B0604030504040204" pitchFamily="34" charset="-120"/>
              <a:cs typeface="Arial" pitchFamily="34" charset="0"/>
            </a:endParaRPr>
          </a:p>
          <a:p>
            <a:pPr marL="182563" indent="-182563">
              <a:buClr>
                <a:schemeClr val="tx1">
                  <a:lumMod val="75000"/>
                  <a:lumOff val="25000"/>
                </a:schemeClr>
              </a:buClr>
            </a:pPr>
            <a:r>
              <a:rPr lang="zh-TW" altLang="en-US" sz="1800" b="1" dirty="0">
                <a:solidFill>
                  <a:schemeClr val="tx1"/>
                </a:solidFill>
                <a:latin typeface="Arial" pitchFamily="34" charset="0"/>
                <a:ea typeface="Microsoft JhengHei" panose="020B0604030504040204" pitchFamily="34" charset="-120"/>
                <a:cs typeface="Arial" pitchFamily="34" charset="0"/>
              </a:rPr>
              <a:t>獨立於 </a:t>
            </a:r>
            <a:r>
              <a:rPr lang="en" altLang="zh-TW" sz="1800" b="1" dirty="0">
                <a:solidFill>
                  <a:schemeClr val="tx1"/>
                </a:solidFill>
                <a:latin typeface="Arial" pitchFamily="34" charset="0"/>
                <a:ea typeface="Microsoft JhengHei" panose="020B0604030504040204" pitchFamily="34" charset="-120"/>
                <a:cs typeface="Arial" pitchFamily="34" charset="0"/>
              </a:rPr>
              <a:t>SSD </a:t>
            </a:r>
            <a:r>
              <a:rPr lang="zh-TW" altLang="en-US" sz="1800" b="1" dirty="0">
                <a:solidFill>
                  <a:schemeClr val="tx1"/>
                </a:solidFill>
                <a:latin typeface="Arial" pitchFamily="34" charset="0"/>
                <a:ea typeface="Microsoft JhengHei" panose="020B0604030504040204" pitchFamily="34" charset="-120"/>
                <a:cs typeface="Arial" pitchFamily="34" charset="0"/>
              </a:rPr>
              <a:t>供應商規格外的設定，操作簡單便利。</a:t>
            </a:r>
            <a:endParaRPr lang="en-US" altLang="zh-TW" sz="1800" b="1" dirty="0">
              <a:solidFill>
                <a:schemeClr val="tx1"/>
              </a:solidFill>
              <a:latin typeface="Arial" pitchFamily="34" charset="0"/>
              <a:ea typeface="Microsoft JhengHei" panose="020B0604030504040204" pitchFamily="34" charset="-120"/>
              <a:cs typeface="Arial" pitchFamily="34" charset="0"/>
            </a:endParaRPr>
          </a:p>
          <a:p>
            <a:endParaRPr kumimoji="1" lang="zh-TW" altLang="en-US" sz="1800" dirty="0">
              <a:latin typeface="Arial" pitchFamily="34" charset="0"/>
              <a:ea typeface="Microsoft JhengHei" panose="020B0604030504040204" pitchFamily="34" charset="-120"/>
              <a:cs typeface="Arial" pitchFamily="34" charset="0"/>
            </a:endParaRPr>
          </a:p>
        </p:txBody>
      </p:sp>
      <p:sp>
        <p:nvSpPr>
          <p:cNvPr id="218" name="Shape 218"/>
          <p:cNvSpPr/>
          <p:nvPr/>
        </p:nvSpPr>
        <p:spPr>
          <a:xfrm>
            <a:off x="1873847" y="2401083"/>
            <a:ext cx="3496006" cy="107363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panose="020B0604030504040204" pitchFamily="34" charset="-120"/>
              <a:ea typeface="Microsoft JhengHei" panose="020B0604030504040204" pitchFamily="34" charset="-120"/>
              <a:cs typeface="Arial"/>
              <a:sym typeface="Arial"/>
            </a:endParaRPr>
          </a:p>
        </p:txBody>
      </p:sp>
      <p:grpSp>
        <p:nvGrpSpPr>
          <p:cNvPr id="10" name="群組 9">
            <a:extLst>
              <a:ext uri="{FF2B5EF4-FFF2-40B4-BE49-F238E27FC236}">
                <a16:creationId xmlns="" xmlns:a16="http://schemas.microsoft.com/office/drawing/2014/main" id="{D81424F9-3E75-164A-A6E3-431E1E25950C}"/>
              </a:ext>
            </a:extLst>
          </p:cNvPr>
          <p:cNvGrpSpPr/>
          <p:nvPr/>
        </p:nvGrpSpPr>
        <p:grpSpPr>
          <a:xfrm>
            <a:off x="5004879" y="1894051"/>
            <a:ext cx="3294622" cy="1776172"/>
            <a:chOff x="1208097" y="3932572"/>
            <a:chExt cx="3294622" cy="1637730"/>
          </a:xfrm>
        </p:grpSpPr>
        <p:pic>
          <p:nvPicPr>
            <p:cNvPr id="11" name="圖片 10" descr="對話框-03.png">
              <a:extLst>
                <a:ext uri="{FF2B5EF4-FFF2-40B4-BE49-F238E27FC236}">
                  <a16:creationId xmlns="" xmlns:a16="http://schemas.microsoft.com/office/drawing/2014/main" id="{D283C52E-A2F2-F740-8539-72DB8D7912C7}"/>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flipH="1">
              <a:off x="1208097" y="3932572"/>
              <a:ext cx="3294622" cy="1637730"/>
            </a:xfrm>
            <a:prstGeom prst="rect">
              <a:avLst/>
            </a:prstGeom>
          </p:spPr>
        </p:pic>
        <p:sp>
          <p:nvSpPr>
            <p:cNvPr id="12" name="剪去對角線角落矩形 2">
              <a:extLst>
                <a:ext uri="{FF2B5EF4-FFF2-40B4-BE49-F238E27FC236}">
                  <a16:creationId xmlns="" xmlns:a16="http://schemas.microsoft.com/office/drawing/2014/main" id="{F8E57039-0457-6A4E-886C-477FF4FBF7CB}"/>
                </a:ext>
              </a:extLst>
            </p:cNvPr>
            <p:cNvSpPr/>
            <p:nvPr/>
          </p:nvSpPr>
          <p:spPr>
            <a:xfrm>
              <a:off x="1624556" y="4233618"/>
              <a:ext cx="2461703" cy="80730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注意</a:t>
              </a:r>
              <a:r>
                <a:rPr lang="en-US" altLang="zh-TW"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 </a:t>
              </a:r>
              <a:r>
                <a:rPr lang="zh-TW" altLang="en-US"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已經存在的</a:t>
              </a:r>
              <a:r>
                <a:rPr lang="en" altLang="zh-TW"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SSD</a:t>
              </a:r>
              <a:r>
                <a:rPr lang="zh-TW" altLang="en-US"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快取或資料儲存空間，需要移除 </a:t>
              </a:r>
              <a:r>
                <a:rPr lang="en-US" altLang="zh-TW"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a:t>
              </a:r>
              <a:r>
                <a:rPr lang="zh-TW" altLang="en-US"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若為儲存空間應先備份資料</a:t>
              </a:r>
              <a:r>
                <a:rPr lang="en-US" altLang="zh-TW"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 </a:t>
              </a:r>
              <a:r>
                <a:rPr lang="zh-TW" altLang="en-US" sz="1200" b="1" dirty="0">
                  <a:solidFill>
                    <a:schemeClr val="tx1">
                      <a:lumMod val="85000"/>
                      <a:lumOff val="15000"/>
                    </a:schemeClr>
                  </a:solidFill>
                  <a:latin typeface="Microsoft JhengHei" panose="020B0604030504040204" pitchFamily="34" charset="-120"/>
                  <a:ea typeface="Microsoft JhengHei" panose="020B0604030504040204" pitchFamily="34" charset="-120"/>
                  <a:cs typeface="Arial" pitchFamily="34" charset="0"/>
                </a:rPr>
                <a:t>後重新建立，才可啟用外掛預留空間配置。</a:t>
              </a:r>
            </a:p>
          </p:txBody>
        </p:sp>
      </p:grpSp>
    </p:spTree>
    <p:extLst>
      <p:ext uri="{BB962C8B-B14F-4D97-AF65-F5344CB8AC3E}">
        <p14:creationId xmlns="" xmlns:p14="http://schemas.microsoft.com/office/powerpoint/2010/main" val="159889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4" name="Shape 226">
            <a:extLst>
              <a:ext uri="{FF2B5EF4-FFF2-40B4-BE49-F238E27FC236}">
                <a16:creationId xmlns="" xmlns:a16="http://schemas.microsoft.com/office/drawing/2014/main" id="{8972C7FF-6B4C-4BE2-986E-7C404F78883A}"/>
              </a:ext>
            </a:extLst>
          </p:cNvPr>
          <p:cNvSpPr txBox="1"/>
          <p:nvPr/>
        </p:nvSpPr>
        <p:spPr>
          <a:xfrm>
            <a:off x="1599040" y="2935883"/>
            <a:ext cx="3020085" cy="443536"/>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226" name="Shape 226"/>
          <p:cNvSpPr txBox="1"/>
          <p:nvPr/>
        </p:nvSpPr>
        <p:spPr>
          <a:xfrm>
            <a:off x="534960" y="2935883"/>
            <a:ext cx="1539588" cy="3078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rPr>
              <a:t>檔案層級</a:t>
            </a: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236" name="Shape 236"/>
          <p:cNvSpPr txBox="1"/>
          <p:nvPr/>
        </p:nvSpPr>
        <p:spPr>
          <a:xfrm>
            <a:off x="534960" y="3471388"/>
            <a:ext cx="1152822" cy="307800"/>
          </a:xfrm>
          <a:prstGeom prst="rect">
            <a:avLst/>
          </a:prstGeom>
          <a:solidFill>
            <a:srgbClr val="31859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rPr>
              <a:t>區塊層級</a:t>
            </a: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223" name="Shape 223"/>
          <p:cNvSpPr txBox="1">
            <a:spLocks noGrp="1"/>
          </p:cNvSpPr>
          <p:nvPr>
            <p:ph type="title"/>
          </p:nvPr>
        </p:nvSpPr>
        <p:spPr>
          <a:prstGeom prst="rect">
            <a:avLst/>
          </a:prstGeom>
          <a:noFill/>
          <a:ln>
            <a:noFill/>
          </a:ln>
          <a:effectLst/>
        </p:spPr>
        <p:txBody>
          <a:bodyPr spcFirstLastPara="1" wrap="square" lIns="72000" tIns="45700" rIns="72000" bIns="45700" anchor="ctr" anchorCtr="0">
            <a:noAutofit/>
          </a:bodyPr>
          <a:lstStyle/>
          <a:p>
            <a:pPr marL="0" marR="0" lvl="0" indent="0">
              <a:spcAft>
                <a:spcPts val="0"/>
              </a:spcAft>
              <a:buClr>
                <a:schemeClr val="lt1"/>
              </a:buClr>
              <a:buSzPts val="800"/>
            </a:pPr>
            <a:r>
              <a:rPr lang="zh-TW" altLang="en-US" dirty="0">
                <a:latin typeface="Arial" pitchFamily="34" charset="0"/>
                <a:ea typeface="Microsoft JhengHei" panose="020B0604030504040204" pitchFamily="34" charset="-120"/>
                <a:cs typeface="Arial" pitchFamily="34" charset="0"/>
                <a:sym typeface="Microsoft JhengHei"/>
              </a:rPr>
              <a:t>為什麼要使用快照：阻擋勒索軟體攻擊</a:t>
            </a:r>
          </a:p>
        </p:txBody>
      </p:sp>
      <p:sp>
        <p:nvSpPr>
          <p:cNvPr id="222" name="Shape 222"/>
          <p:cNvSpPr txBox="1">
            <a:spLocks noGrp="1"/>
          </p:cNvSpPr>
          <p:nvPr>
            <p:ph idx="1"/>
          </p:nvPr>
        </p:nvSpPr>
        <p:spPr>
          <a:xfrm>
            <a:off x="323528" y="750676"/>
            <a:ext cx="8115622" cy="3679057"/>
          </a:xfrm>
          <a:prstGeom prst="rect">
            <a:avLst/>
          </a:prstGeom>
          <a:noFill/>
          <a:ln>
            <a:noFill/>
          </a:ln>
        </p:spPr>
        <p:txBody>
          <a:bodyPr spcFirstLastPara="1" wrap="square" lIns="91425" tIns="45700" rIns="91425" bIns="45700" anchor="t" anchorCtr="0">
            <a:noAutofit/>
          </a:bodyPr>
          <a:lstStyle/>
          <a:p>
            <a:pPr marL="285750" indent="-285750">
              <a:spcBef>
                <a:spcPts val="0"/>
              </a:spcBef>
            </a:pP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以區塊為特性的備份方式，讓一般快照不會在檔案系統上(如檔案總管) 直接可見</a:t>
            </a:r>
            <a:r>
              <a:rPr lang="zh-TW" altLang="en-US" sz="1900" b="1" dirty="0">
                <a:solidFill>
                  <a:schemeClr val="tx1"/>
                </a:solidFill>
                <a:latin typeface="Arial" pitchFamily="34" charset="0"/>
                <a:ea typeface="Microsoft JhengHei" panose="020B0604030504040204" pitchFamily="34" charset="-120"/>
                <a:cs typeface="Arial" pitchFamily="34" charset="0"/>
              </a:rPr>
              <a:t>。</a:t>
            </a:r>
            <a:endPar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endParaRPr>
          </a:p>
          <a:p>
            <a:pPr marL="285750" indent="-285750"/>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不僅可解決人為意外修改或刪除備份資料的問題，更使備份 NAS 在受到惡意勒索軟體攻擊時，有可快速回復的方法</a:t>
            </a:r>
            <a:r>
              <a:rPr lang="zh-TW" altLang="en-US" sz="1900" b="1" dirty="0">
                <a:solidFill>
                  <a:schemeClr val="tx1"/>
                </a:solidFill>
                <a:latin typeface="Arial" pitchFamily="34" charset="0"/>
                <a:ea typeface="Microsoft JhengHei" panose="020B0604030504040204" pitchFamily="34" charset="-120"/>
                <a:cs typeface="Arial" pitchFamily="34" charset="0"/>
              </a:rPr>
              <a:t>。</a:t>
            </a:r>
            <a:endPar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endParaRPr>
          </a:p>
        </p:txBody>
      </p:sp>
      <p:sp>
        <p:nvSpPr>
          <p:cNvPr id="225" name="Shape 225"/>
          <p:cNvSpPr/>
          <p:nvPr/>
        </p:nvSpPr>
        <p:spPr>
          <a:xfrm>
            <a:off x="1599040" y="3471388"/>
            <a:ext cx="3020086" cy="1244421"/>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227" name="Shape 227"/>
          <p:cNvSpPr/>
          <p:nvPr/>
        </p:nvSpPr>
        <p:spPr>
          <a:xfrm>
            <a:off x="1761807" y="4020917"/>
            <a:ext cx="2698836" cy="533100"/>
          </a:xfrm>
          <a:prstGeom prst="rect">
            <a:avLst/>
          </a:prstGeom>
          <a:blipFill rotWithShape="1">
            <a:blip r:embed="rId3" cstate="screen">
              <a:alphaModFix/>
              <a:extLst>
                <a:ext uri="{28A0092B-C50C-407E-A947-70E740481C1C}">
                  <a14:useLocalDpi xmlns=""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229" name="Shape 229"/>
          <p:cNvSpPr/>
          <p:nvPr/>
        </p:nvSpPr>
        <p:spPr>
          <a:xfrm>
            <a:off x="1874690" y="414649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0" name="Shape 230"/>
          <p:cNvSpPr/>
          <p:nvPr/>
        </p:nvSpPr>
        <p:spPr>
          <a:xfrm>
            <a:off x="2395685" y="414649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B</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1" name="Shape 231"/>
          <p:cNvSpPr/>
          <p:nvPr/>
        </p:nvSpPr>
        <p:spPr>
          <a:xfrm>
            <a:off x="2916680" y="414649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3" name="Shape 233"/>
          <p:cNvSpPr/>
          <p:nvPr/>
        </p:nvSpPr>
        <p:spPr>
          <a:xfrm>
            <a:off x="2404259" y="3592814"/>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Arial" pitchFamily="34" charset="0"/>
                <a:ea typeface="Microsoft JhengHei" panose="020B0604030504040204" pitchFamily="34" charset="-120"/>
                <a:cs typeface="Arial" pitchFamily="34" charset="0"/>
                <a:sym typeface="Arial"/>
              </a:rPr>
              <a:t>B’</a:t>
            </a:r>
            <a:endParaRPr sz="1400" b="1" i="0" u="none" strike="noStrike" cap="none" dirty="0">
              <a:solidFill>
                <a:schemeClr val="lt1"/>
              </a:solidFill>
              <a:latin typeface="Arial" pitchFamily="34" charset="0"/>
              <a:ea typeface="Microsoft JhengHei" panose="020B0604030504040204" pitchFamily="34" charset="-120"/>
              <a:cs typeface="Arial" pitchFamily="34" charset="0"/>
              <a:sym typeface="Arial"/>
            </a:endParaRPr>
          </a:p>
        </p:txBody>
      </p:sp>
      <p:sp>
        <p:nvSpPr>
          <p:cNvPr id="234" name="Shape 234"/>
          <p:cNvSpPr/>
          <p:nvPr/>
        </p:nvSpPr>
        <p:spPr>
          <a:xfrm>
            <a:off x="2948537" y="3592814"/>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5" name="Shape 235"/>
          <p:cNvSpPr/>
          <p:nvPr/>
        </p:nvSpPr>
        <p:spPr>
          <a:xfrm>
            <a:off x="1856146" y="3592814"/>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7" name="Shape 237"/>
          <p:cNvSpPr/>
          <p:nvPr/>
        </p:nvSpPr>
        <p:spPr>
          <a:xfrm>
            <a:off x="3461989" y="3592814"/>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38" name="Shape 238"/>
          <p:cNvSpPr/>
          <p:nvPr/>
        </p:nvSpPr>
        <p:spPr>
          <a:xfrm>
            <a:off x="3982984" y="3592814"/>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Arial" pitchFamily="34" charset="0"/>
                <a:ea typeface="Microsoft JhengHei" panose="020B0604030504040204" pitchFamily="34" charset="-120"/>
                <a:cs typeface="Arial" pitchFamily="34" charset="0"/>
                <a:sym typeface="Arial"/>
              </a:rPr>
              <a:t>E’</a:t>
            </a:r>
            <a:endParaRPr sz="1400" b="1" i="0" u="none" strike="noStrike" cap="none" dirty="0">
              <a:solidFill>
                <a:schemeClr val="lt1"/>
              </a:solidFill>
              <a:latin typeface="Arial" pitchFamily="34" charset="0"/>
              <a:ea typeface="Microsoft JhengHei" panose="020B0604030504040204" pitchFamily="34" charset="-120"/>
              <a:cs typeface="Arial" pitchFamily="34" charset="0"/>
              <a:sym typeface="Arial"/>
            </a:endParaRPr>
          </a:p>
        </p:txBody>
      </p:sp>
      <p:sp>
        <p:nvSpPr>
          <p:cNvPr id="242" name="Shape 242"/>
          <p:cNvSpPr/>
          <p:nvPr/>
        </p:nvSpPr>
        <p:spPr>
          <a:xfrm>
            <a:off x="3471218" y="414234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43" name="Shape 243"/>
          <p:cNvSpPr/>
          <p:nvPr/>
        </p:nvSpPr>
        <p:spPr>
          <a:xfrm>
            <a:off x="3992213" y="414234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E</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pic>
        <p:nvPicPr>
          <p:cNvPr id="6" name="圖片 5">
            <a:extLst>
              <a:ext uri="{FF2B5EF4-FFF2-40B4-BE49-F238E27FC236}">
                <a16:creationId xmlns="" xmlns:a16="http://schemas.microsoft.com/office/drawing/2014/main" id="{C8070B64-B79B-4E0A-9E28-A6EFE847FFD4}"/>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079186" y="2714318"/>
            <a:ext cx="699186" cy="526749"/>
          </a:xfrm>
          <a:prstGeom prst="rect">
            <a:avLst/>
          </a:prstGeom>
        </p:spPr>
      </p:pic>
      <p:grpSp>
        <p:nvGrpSpPr>
          <p:cNvPr id="9" name="群組 8">
            <a:extLst>
              <a:ext uri="{FF2B5EF4-FFF2-40B4-BE49-F238E27FC236}">
                <a16:creationId xmlns="" xmlns:a16="http://schemas.microsoft.com/office/drawing/2014/main" id="{5C28E952-4003-4DD8-BA4C-73BEA0440EAA}"/>
              </a:ext>
            </a:extLst>
          </p:cNvPr>
          <p:cNvGrpSpPr/>
          <p:nvPr/>
        </p:nvGrpSpPr>
        <p:grpSpPr>
          <a:xfrm>
            <a:off x="1483212" y="2830353"/>
            <a:ext cx="468863" cy="468863"/>
            <a:chOff x="889317" y="2537938"/>
            <a:chExt cx="556036" cy="556036"/>
          </a:xfrm>
        </p:grpSpPr>
        <p:sp>
          <p:nvSpPr>
            <p:cNvPr id="8" name="橢圓 7">
              <a:extLst>
                <a:ext uri="{FF2B5EF4-FFF2-40B4-BE49-F238E27FC236}">
                  <a16:creationId xmlns="" xmlns:a16="http://schemas.microsoft.com/office/drawing/2014/main" id="{4414D48E-9866-4D4F-BB32-4E02C31AEFD7}"/>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7" name="圖片 6">
              <a:extLst>
                <a:ext uri="{FF2B5EF4-FFF2-40B4-BE49-F238E27FC236}">
                  <a16:creationId xmlns="" xmlns:a16="http://schemas.microsoft.com/office/drawing/2014/main" id="{FA076AE1-8C99-4CE0-B67D-DE3099CEF696}"/>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973260" y="2663193"/>
              <a:ext cx="386386" cy="305526"/>
            </a:xfrm>
            <a:prstGeom prst="rect">
              <a:avLst/>
            </a:prstGeom>
          </p:spPr>
        </p:pic>
      </p:grpSp>
      <p:pic>
        <p:nvPicPr>
          <p:cNvPr id="10" name="圖片 9">
            <a:extLst>
              <a:ext uri="{FF2B5EF4-FFF2-40B4-BE49-F238E27FC236}">
                <a16:creationId xmlns="" xmlns:a16="http://schemas.microsoft.com/office/drawing/2014/main" id="{3D23285C-0FED-411D-A84D-D67C5F28BEC3}"/>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2318699" y="2975089"/>
            <a:ext cx="250057" cy="347240"/>
          </a:xfrm>
          <a:prstGeom prst="rect">
            <a:avLst/>
          </a:prstGeom>
          <a:effectLst>
            <a:outerShdw blurRad="63500" sx="102000" sy="102000" algn="ctr" rotWithShape="0">
              <a:prstClr val="black">
                <a:alpha val="40000"/>
              </a:prstClr>
            </a:outerShdw>
          </a:effectLst>
        </p:spPr>
      </p:pic>
      <p:pic>
        <p:nvPicPr>
          <p:cNvPr id="35" name="圖片 34">
            <a:extLst>
              <a:ext uri="{FF2B5EF4-FFF2-40B4-BE49-F238E27FC236}">
                <a16:creationId xmlns="" xmlns:a16="http://schemas.microsoft.com/office/drawing/2014/main" id="{4F30CE39-E789-418F-812A-D010757BB5F7}"/>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939991" y="2714318"/>
            <a:ext cx="699186" cy="526749"/>
          </a:xfrm>
          <a:prstGeom prst="rect">
            <a:avLst/>
          </a:prstGeom>
        </p:spPr>
      </p:pic>
      <p:pic>
        <p:nvPicPr>
          <p:cNvPr id="36" name="圖片 35">
            <a:extLst>
              <a:ext uri="{FF2B5EF4-FFF2-40B4-BE49-F238E27FC236}">
                <a16:creationId xmlns="" xmlns:a16="http://schemas.microsoft.com/office/drawing/2014/main" id="{DB397B58-74F2-4A7E-AB7B-7CF9C5C3728D}"/>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3179504" y="2975089"/>
            <a:ext cx="250057" cy="347240"/>
          </a:xfrm>
          <a:prstGeom prst="rect">
            <a:avLst/>
          </a:prstGeom>
          <a:effectLst>
            <a:outerShdw blurRad="63500" sx="102000" sy="102000" algn="ctr" rotWithShape="0">
              <a:prstClr val="black">
                <a:alpha val="40000"/>
              </a:prstClr>
            </a:outerShdw>
          </a:effectLst>
        </p:spPr>
      </p:pic>
      <p:pic>
        <p:nvPicPr>
          <p:cNvPr id="37" name="圖片 36">
            <a:extLst>
              <a:ext uri="{FF2B5EF4-FFF2-40B4-BE49-F238E27FC236}">
                <a16:creationId xmlns="" xmlns:a16="http://schemas.microsoft.com/office/drawing/2014/main" id="{1A2284CA-6679-43CB-AD0E-49AEEE00F322}"/>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3776981" y="2714318"/>
            <a:ext cx="699186" cy="526749"/>
          </a:xfrm>
          <a:prstGeom prst="rect">
            <a:avLst/>
          </a:prstGeom>
        </p:spPr>
      </p:pic>
      <p:pic>
        <p:nvPicPr>
          <p:cNvPr id="38" name="圖片 37">
            <a:extLst>
              <a:ext uri="{FF2B5EF4-FFF2-40B4-BE49-F238E27FC236}">
                <a16:creationId xmlns="" xmlns:a16="http://schemas.microsoft.com/office/drawing/2014/main" id="{A3878C86-31CF-4A71-8F45-B877B284FC60}"/>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016494" y="2975089"/>
            <a:ext cx="250057" cy="347240"/>
          </a:xfrm>
          <a:prstGeom prst="rect">
            <a:avLst/>
          </a:prstGeom>
          <a:effectLst>
            <a:outerShdw blurRad="63500" sx="102000" sy="102000" algn="ctr" rotWithShape="0">
              <a:prstClr val="black">
                <a:alpha val="40000"/>
              </a:prstClr>
            </a:outerShdw>
          </a:effectLst>
        </p:spPr>
      </p:pic>
      <p:pic>
        <p:nvPicPr>
          <p:cNvPr id="12" name="圖片 11">
            <a:extLst>
              <a:ext uri="{FF2B5EF4-FFF2-40B4-BE49-F238E27FC236}">
                <a16:creationId xmlns="" xmlns:a16="http://schemas.microsoft.com/office/drawing/2014/main" id="{5902A5DC-CD76-49E2-A478-A24C1E44BF21}"/>
              </a:ext>
            </a:extLst>
          </p:cNvPr>
          <p:cNvPicPr>
            <a:picLocks noChangeAspect="1"/>
          </p:cNvPicPr>
          <p:nvPr/>
        </p:nvPicPr>
        <p:blipFill>
          <a:blip r:embed="rId7"/>
          <a:stretch>
            <a:fillRect/>
          </a:stretch>
        </p:blipFill>
        <p:spPr>
          <a:xfrm>
            <a:off x="5910854" y="3817023"/>
            <a:ext cx="1370586" cy="940887"/>
          </a:xfrm>
          <a:prstGeom prst="rect">
            <a:avLst/>
          </a:prstGeom>
          <a:effectLst>
            <a:outerShdw blurRad="50800" dist="38100" dir="5400000" algn="t" rotWithShape="0">
              <a:prstClr val="black">
                <a:alpha val="40000"/>
              </a:prstClr>
            </a:outerShdw>
          </a:effectLst>
        </p:spPr>
      </p:pic>
      <p:pic>
        <p:nvPicPr>
          <p:cNvPr id="19" name="圖片 18">
            <a:extLst>
              <a:ext uri="{FF2B5EF4-FFF2-40B4-BE49-F238E27FC236}">
                <a16:creationId xmlns="" xmlns:a16="http://schemas.microsoft.com/office/drawing/2014/main" id="{90BC6D16-5012-4634-A379-539A07475CEB}"/>
              </a:ext>
            </a:extLst>
          </p:cNvPr>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4888283" y="3285827"/>
            <a:ext cx="651730" cy="811844"/>
          </a:xfrm>
          <a:prstGeom prst="rect">
            <a:avLst/>
          </a:prstGeom>
          <a:effectLst>
            <a:outerShdw blurRad="50800" dist="38100" dir="5400000" algn="t" rotWithShape="0">
              <a:prstClr val="black">
                <a:alpha val="40000"/>
              </a:prstClr>
            </a:outerShdw>
          </a:effectLst>
        </p:spPr>
      </p:pic>
      <p:grpSp>
        <p:nvGrpSpPr>
          <p:cNvPr id="22" name="群組 21">
            <a:extLst>
              <a:ext uri="{FF2B5EF4-FFF2-40B4-BE49-F238E27FC236}">
                <a16:creationId xmlns="" xmlns:a16="http://schemas.microsoft.com/office/drawing/2014/main" id="{10C5D92D-4962-4E3F-882A-845659E01F0A}"/>
              </a:ext>
            </a:extLst>
          </p:cNvPr>
          <p:cNvGrpSpPr/>
          <p:nvPr/>
        </p:nvGrpSpPr>
        <p:grpSpPr>
          <a:xfrm>
            <a:off x="5995711" y="2668417"/>
            <a:ext cx="1087182" cy="671519"/>
            <a:chOff x="5296072" y="2438860"/>
            <a:chExt cx="1269089" cy="783879"/>
          </a:xfrm>
        </p:grpSpPr>
        <p:pic>
          <p:nvPicPr>
            <p:cNvPr id="21" name="圖片 20">
              <a:extLst>
                <a:ext uri="{FF2B5EF4-FFF2-40B4-BE49-F238E27FC236}">
                  <a16:creationId xmlns="" xmlns:a16="http://schemas.microsoft.com/office/drawing/2014/main" id="{152D9479-6E9B-467F-9F68-FE13A0D86874}"/>
                </a:ext>
              </a:extLst>
            </p:cNvPr>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17" name="圖片 16">
              <a:extLst>
                <a:ext uri="{FF2B5EF4-FFF2-40B4-BE49-F238E27FC236}">
                  <a16:creationId xmlns="" xmlns:a16="http://schemas.microsoft.com/office/drawing/2014/main" id="{3A0D99F2-C926-4D56-93AD-3788EEE427BF}"/>
                </a:ext>
              </a:extLst>
            </p:cNvPr>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pic>
        <p:nvPicPr>
          <p:cNvPr id="5" name="圖片 4">
            <a:extLst>
              <a:ext uri="{FF2B5EF4-FFF2-40B4-BE49-F238E27FC236}">
                <a16:creationId xmlns="" xmlns:a16="http://schemas.microsoft.com/office/drawing/2014/main" id="{2F12DD97-19A3-406D-85A6-614FD7405C5C}"/>
              </a:ext>
            </a:extLst>
          </p:cNvPr>
          <p:cNvPicPr>
            <a:picLocks noChangeAspect="1"/>
          </p:cNvPicPr>
          <p:nvPr/>
        </p:nvPicPr>
        <p:blipFill>
          <a:blip r:embed="rId11" cstate="screen">
            <a:extLst>
              <a:ext uri="{28A0092B-C50C-407E-A947-70E740481C1C}">
                <a14:useLocalDpi xmlns="" xmlns:a14="http://schemas.microsoft.com/office/drawing/2010/main"/>
              </a:ext>
            </a:extLst>
          </a:blip>
          <a:stretch>
            <a:fillRect/>
          </a:stretch>
        </p:blipFill>
        <p:spPr>
          <a:xfrm>
            <a:off x="1707848" y="2101598"/>
            <a:ext cx="5248002" cy="565518"/>
          </a:xfrm>
          <a:prstGeom prst="rect">
            <a:avLst/>
          </a:prstGeom>
        </p:spPr>
      </p:pic>
      <p:sp>
        <p:nvSpPr>
          <p:cNvPr id="241" name="Shape 241"/>
          <p:cNvSpPr txBox="1"/>
          <p:nvPr/>
        </p:nvSpPr>
        <p:spPr>
          <a:xfrm>
            <a:off x="2062743" y="2216812"/>
            <a:ext cx="497376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sym typeface="Arial"/>
              </a:rPr>
              <a:t>經由使用者電腦或外接裝置入侵的勒索軟體，無法覆蓋快照</a:t>
            </a:r>
            <a:endParaRPr sz="1400" b="1" i="0" u="none" strike="noStrike" cap="none"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sym typeface="Arial"/>
            </a:endParaRPr>
          </a:p>
        </p:txBody>
      </p:sp>
      <p:grpSp>
        <p:nvGrpSpPr>
          <p:cNvPr id="31" name="群組 30">
            <a:extLst>
              <a:ext uri="{FF2B5EF4-FFF2-40B4-BE49-F238E27FC236}">
                <a16:creationId xmlns="" xmlns:a16="http://schemas.microsoft.com/office/drawing/2014/main" id="{7AC93CCC-56D0-47CD-8585-CCA4E2F66116}"/>
              </a:ext>
            </a:extLst>
          </p:cNvPr>
          <p:cNvGrpSpPr/>
          <p:nvPr/>
        </p:nvGrpSpPr>
        <p:grpSpPr>
          <a:xfrm>
            <a:off x="7331744" y="3192141"/>
            <a:ext cx="1227669" cy="800348"/>
            <a:chOff x="7307786" y="3362271"/>
            <a:chExt cx="1168039" cy="761474"/>
          </a:xfrm>
        </p:grpSpPr>
        <p:grpSp>
          <p:nvGrpSpPr>
            <p:cNvPr id="30" name="群組 29">
              <a:extLst>
                <a:ext uri="{FF2B5EF4-FFF2-40B4-BE49-F238E27FC236}">
                  <a16:creationId xmlns="" xmlns:a16="http://schemas.microsoft.com/office/drawing/2014/main" id="{C268BEA4-D19E-40BE-9DFA-EB5278D5341B}"/>
                </a:ext>
              </a:extLst>
            </p:cNvPr>
            <p:cNvGrpSpPr/>
            <p:nvPr/>
          </p:nvGrpSpPr>
          <p:grpSpPr>
            <a:xfrm>
              <a:off x="7307786" y="3556203"/>
              <a:ext cx="1168039" cy="567542"/>
              <a:chOff x="6990085" y="3443536"/>
              <a:chExt cx="1525161" cy="741066"/>
            </a:xfrm>
          </p:grpSpPr>
          <p:pic>
            <p:nvPicPr>
              <p:cNvPr id="27" name="圖片 26">
                <a:extLst>
                  <a:ext uri="{FF2B5EF4-FFF2-40B4-BE49-F238E27FC236}">
                    <a16:creationId xmlns="" xmlns:a16="http://schemas.microsoft.com/office/drawing/2014/main" id="{01816C57-9015-4EFF-A37F-283F45E8CE91}"/>
                  </a:ext>
                </a:extLst>
              </p:cNvPr>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29" name="圖片 28">
                <a:extLst>
                  <a:ext uri="{FF2B5EF4-FFF2-40B4-BE49-F238E27FC236}">
                    <a16:creationId xmlns="" xmlns:a16="http://schemas.microsoft.com/office/drawing/2014/main" id="{BA474E2E-6992-48DB-9F0F-118DD237C198}"/>
                  </a:ext>
                </a:extLst>
              </p:cNvPr>
              <p:cNvPicPr>
                <a:picLocks noChangeAspect="1"/>
              </p:cNvPicPr>
              <p:nvPr/>
            </p:nvPicPr>
            <p:blipFill>
              <a:blip r:embed="rId13" cstate="screen">
                <a:extLst>
                  <a:ext uri="{28A0092B-C50C-407E-A947-70E740481C1C}">
                    <a14:useLocalDpi xmlns=""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24" name="圖片 23">
              <a:extLst>
                <a:ext uri="{FF2B5EF4-FFF2-40B4-BE49-F238E27FC236}">
                  <a16:creationId xmlns="" xmlns:a16="http://schemas.microsoft.com/office/drawing/2014/main" id="{2A1C5395-0A88-4917-951A-8C26F17410A9}"/>
                </a:ext>
              </a:extLst>
            </p:cNvPr>
            <p:cNvPicPr>
              <a:picLocks noChangeAspect="1"/>
            </p:cNvPicPr>
            <p:nvPr/>
          </p:nvPicPr>
          <p:blipFill>
            <a:blip r:embed="rId14" cstate="screen">
              <a:extLst>
                <a:ext uri="{28A0092B-C50C-407E-A947-70E740481C1C}">
                  <a14:useLocalDpi xmlns=""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244" name="文字方塊 243">
            <a:extLst>
              <a:ext uri="{FF2B5EF4-FFF2-40B4-BE49-F238E27FC236}">
                <a16:creationId xmlns="" xmlns:a16="http://schemas.microsoft.com/office/drawing/2014/main" id="{FE5396A3-8FFB-47AB-A501-B30B55A9BB60}"/>
              </a:ext>
            </a:extLst>
          </p:cNvPr>
          <p:cNvSpPr txBox="1"/>
          <p:nvPr/>
        </p:nvSpPr>
        <p:spPr>
          <a:xfrm>
            <a:off x="5866401" y="3323379"/>
            <a:ext cx="1347743" cy="230832"/>
          </a:xfrm>
          <a:prstGeom prst="rect">
            <a:avLst/>
          </a:prstGeom>
          <a:noFill/>
        </p:spPr>
        <p:txBody>
          <a:bodyPr wrap="square" rtlCol="0" anchor="t">
            <a:spAutoFit/>
          </a:bodyPr>
          <a:lstStyle/>
          <a:p>
            <a:pPr algn="ctr"/>
            <a:r>
              <a:rPr lang="en-US" altLang="zh-TW" sz="900" b="1" err="1">
                <a:solidFill>
                  <a:srgbClr val="002060"/>
                </a:solidFill>
                <a:latin typeface="Microsoft JhengHei" panose="020B0604030504040204" pitchFamily="34" charset="-120"/>
                <a:ea typeface="Microsoft JhengHei" panose="020B0604030504040204" pitchFamily="34" charset="-120"/>
              </a:rPr>
              <a:t>外接儲存裝置</a:t>
            </a:r>
            <a:endParaRPr lang="zh-TW" altLang="en-US" sz="900" b="1" err="1">
              <a:solidFill>
                <a:srgbClr val="002060"/>
              </a:solidFill>
              <a:latin typeface="Microsoft JhengHei" panose="020B0604030504040204" pitchFamily="34" charset="-120"/>
              <a:ea typeface="Microsoft JhengHei" panose="020B0604030504040204" pitchFamily="34" charset="-120"/>
            </a:endParaRPr>
          </a:p>
        </p:txBody>
      </p:sp>
      <p:sp>
        <p:nvSpPr>
          <p:cNvPr id="60" name="文字方塊 59">
            <a:extLst>
              <a:ext uri="{FF2B5EF4-FFF2-40B4-BE49-F238E27FC236}">
                <a16:creationId xmlns="" xmlns:a16="http://schemas.microsoft.com/office/drawing/2014/main" id="{20D34D65-FEC4-44DB-AF8A-898B4A4DC84B}"/>
              </a:ext>
            </a:extLst>
          </p:cNvPr>
          <p:cNvSpPr txBox="1"/>
          <p:nvPr/>
        </p:nvSpPr>
        <p:spPr>
          <a:xfrm>
            <a:off x="4769564" y="4064122"/>
            <a:ext cx="976290" cy="369332"/>
          </a:xfrm>
          <a:prstGeom prst="rect">
            <a:avLst/>
          </a:prstGeom>
          <a:noFill/>
        </p:spPr>
        <p:txBody>
          <a:bodyPr wrap="square" rtlCol="0" anchor="t">
            <a:spAutoFit/>
          </a:bodyPr>
          <a:lstStyle/>
          <a:p>
            <a:pPr algn="ctr"/>
            <a:r>
              <a:rPr lang="en-US" altLang="zh-TW" sz="900" b="1" err="1">
                <a:solidFill>
                  <a:srgbClr val="002060"/>
                </a:solidFill>
                <a:latin typeface="Microsoft JhengHei" panose="020B0604030504040204" pitchFamily="34" charset="-120"/>
                <a:ea typeface="Microsoft JhengHei" panose="020B0604030504040204" pitchFamily="34" charset="-120"/>
              </a:rPr>
              <a:t>電腦或伺服器上的硬碟空間</a:t>
            </a:r>
          </a:p>
        </p:txBody>
      </p:sp>
      <p:sp>
        <p:nvSpPr>
          <p:cNvPr id="61" name="文字方塊 60">
            <a:extLst>
              <a:ext uri="{FF2B5EF4-FFF2-40B4-BE49-F238E27FC236}">
                <a16:creationId xmlns="" xmlns:a16="http://schemas.microsoft.com/office/drawing/2014/main" id="{AC898B28-23B0-484E-B782-74D739C7F3AF}"/>
              </a:ext>
            </a:extLst>
          </p:cNvPr>
          <p:cNvSpPr txBox="1"/>
          <p:nvPr/>
        </p:nvSpPr>
        <p:spPr>
          <a:xfrm>
            <a:off x="7373284" y="3993618"/>
            <a:ext cx="1199216" cy="230832"/>
          </a:xfrm>
          <a:prstGeom prst="rect">
            <a:avLst/>
          </a:prstGeom>
          <a:noFill/>
        </p:spPr>
        <p:txBody>
          <a:bodyPr wrap="square" rtlCol="0" anchor="t">
            <a:spAutoFit/>
          </a:bodyPr>
          <a:lstStyle/>
          <a:p>
            <a:pPr algn="ctr"/>
            <a:r>
              <a:rPr lang="en-US" altLang="zh-TW" sz="900" b="1" dirty="0" err="1">
                <a:solidFill>
                  <a:srgbClr val="002060"/>
                </a:solidFill>
                <a:latin typeface="Microsoft JhengHei" panose="020B0604030504040204" pitchFamily="34" charset="-120"/>
                <a:ea typeface="Microsoft JhengHei" panose="020B0604030504040204" pitchFamily="34" charset="-120"/>
              </a:rPr>
              <a:t>雲端空間</a:t>
            </a:r>
            <a:r>
              <a:rPr lang="en-US" altLang="zh-TW" sz="900" b="1" dirty="0">
                <a:solidFill>
                  <a:srgbClr val="002060"/>
                </a:solidFill>
                <a:latin typeface="Microsoft JhengHei" panose="020B0604030504040204" pitchFamily="34" charset="-120"/>
                <a:ea typeface="Microsoft JhengHei" panose="020B0604030504040204" pitchFamily="34" charset="-120"/>
              </a:rPr>
              <a:t> / NAS</a:t>
            </a:r>
            <a:endParaRPr lang="zh-TW" altLang="en-US" sz="900" b="1" dirty="0">
              <a:solidFill>
                <a:srgbClr val="002060"/>
              </a:solidFill>
              <a:latin typeface="Microsoft JhengHei" panose="020B0604030504040204" pitchFamily="34" charset="-120"/>
              <a:ea typeface="Microsoft JhengHei" panose="020B0604030504040204" pitchFamily="34" charset="-120"/>
            </a:endParaRPr>
          </a:p>
        </p:txBody>
      </p:sp>
      <p:sp>
        <p:nvSpPr>
          <p:cNvPr id="245" name="弧形 244">
            <a:extLst>
              <a:ext uri="{FF2B5EF4-FFF2-40B4-BE49-F238E27FC236}">
                <a16:creationId xmlns="" xmlns:a16="http://schemas.microsoft.com/office/drawing/2014/main" id="{DF828AF2-11BD-4057-BF7F-75C1E05FC10B}"/>
              </a:ext>
            </a:extLst>
          </p:cNvPr>
          <p:cNvSpPr/>
          <p:nvPr/>
        </p:nvSpPr>
        <p:spPr>
          <a:xfrm rot="17557318">
            <a:off x="5317362" y="2878151"/>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3" name="弧形 62">
            <a:extLst>
              <a:ext uri="{FF2B5EF4-FFF2-40B4-BE49-F238E27FC236}">
                <a16:creationId xmlns="" xmlns:a16="http://schemas.microsoft.com/office/drawing/2014/main" id="{262FCB07-7346-40E0-A290-AECAF824BC8B}"/>
              </a:ext>
            </a:extLst>
          </p:cNvPr>
          <p:cNvSpPr/>
          <p:nvPr/>
        </p:nvSpPr>
        <p:spPr>
          <a:xfrm rot="20575507">
            <a:off x="6720964" y="2864505"/>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4" name="弧形 63">
            <a:extLst>
              <a:ext uri="{FF2B5EF4-FFF2-40B4-BE49-F238E27FC236}">
                <a16:creationId xmlns="" xmlns:a16="http://schemas.microsoft.com/office/drawing/2014/main" id="{8ECE0CB8-1A2E-4177-B3B4-D9146EEF3FBA}"/>
              </a:ext>
            </a:extLst>
          </p:cNvPr>
          <p:cNvSpPr/>
          <p:nvPr/>
        </p:nvSpPr>
        <p:spPr>
          <a:xfrm rot="9448614">
            <a:off x="5246456" y="3767544"/>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Tree>
    <p:extLst>
      <p:ext uri="{BB962C8B-B14F-4D97-AF65-F5344CB8AC3E}">
        <p14:creationId xmlns="" xmlns:p14="http://schemas.microsoft.com/office/powerpoint/2010/main" val="160526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圓角矩形 27"/>
          <p:cNvSpPr/>
          <p:nvPr/>
        </p:nvSpPr>
        <p:spPr>
          <a:xfrm>
            <a:off x="993311" y="2536411"/>
            <a:ext cx="2520100" cy="2074096"/>
          </a:xfrm>
          <a:prstGeom prst="roundRect">
            <a:avLst>
              <a:gd name="adj" fmla="val 11155"/>
            </a:avLst>
          </a:prstGeom>
          <a:solidFill>
            <a:schemeClr val="tx2"/>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9" name="圓角矩形 28"/>
          <p:cNvSpPr/>
          <p:nvPr/>
        </p:nvSpPr>
        <p:spPr>
          <a:xfrm>
            <a:off x="1013081" y="767570"/>
            <a:ext cx="2500330" cy="1682201"/>
          </a:xfrm>
          <a:prstGeom prst="roundRect">
            <a:avLst>
              <a:gd name="adj" fmla="val 11155"/>
            </a:avLst>
          </a:prstGeom>
          <a:solidFill>
            <a:schemeClr val="tx2"/>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30" name="Picture 6">
            <a:extLst>
              <a:ext uri="{FF2B5EF4-FFF2-40B4-BE49-F238E27FC236}">
                <a16:creationId xmlns="" xmlns:a16="http://schemas.microsoft.com/office/drawing/2014/main" id="{2C83C76A-12BB-3C43-A221-108E5F2E891C}"/>
              </a:ext>
            </a:extLst>
          </p:cNvPr>
          <p:cNvPicPr>
            <a:picLocks noChangeAspect="1"/>
          </p:cNvPicPr>
          <p:nvPr/>
        </p:nvPicPr>
        <p:blipFill>
          <a:blip r:embed="rId3" cstate="print"/>
          <a:srcRect t="12412" r="31952"/>
          <a:stretch>
            <a:fillRect/>
          </a:stretch>
        </p:blipFill>
        <p:spPr>
          <a:xfrm>
            <a:off x="2101925" y="940472"/>
            <a:ext cx="1398727" cy="1512290"/>
          </a:xfrm>
          <a:prstGeom prst="rect">
            <a:avLst/>
          </a:prstGeom>
        </p:spPr>
      </p:pic>
      <p:sp>
        <p:nvSpPr>
          <p:cNvPr id="31" name="TextBox 7">
            <a:extLst>
              <a:ext uri="{FF2B5EF4-FFF2-40B4-BE49-F238E27FC236}">
                <a16:creationId xmlns="" xmlns:a16="http://schemas.microsoft.com/office/drawing/2014/main" id="{38F44AEB-6C52-B040-A9FD-B13A011DF046}"/>
              </a:ext>
            </a:extLst>
          </p:cNvPr>
          <p:cNvSpPr txBox="1"/>
          <p:nvPr/>
        </p:nvSpPr>
        <p:spPr>
          <a:xfrm>
            <a:off x="1098654" y="839009"/>
            <a:ext cx="1308371" cy="738664"/>
          </a:xfrm>
          <a:prstGeom prst="rect">
            <a:avLst/>
          </a:prstGeom>
          <a:noFill/>
        </p:spPr>
        <p:txBody>
          <a:bodyPr wrap="none" rtlCol="0">
            <a:spAutoFit/>
          </a:bodyPr>
          <a:lstStyle/>
          <a:p>
            <a:r>
              <a:rPr lang="en-US" sz="1400" b="1" dirty="0">
                <a:solidFill>
                  <a:schemeClr val="bg1"/>
                </a:solidFill>
                <a:latin typeface="Arial" pitchFamily="34" charset="0"/>
                <a:ea typeface="Microsoft JhengHei" panose="020B0604030504040204" pitchFamily="34" charset="-120"/>
                <a:cs typeface="Arial" pitchFamily="34" charset="0"/>
              </a:rPr>
              <a:t>2 x 3.5”/ 2.5” </a:t>
            </a:r>
          </a:p>
          <a:p>
            <a:r>
              <a:rPr lang="en-US" sz="1400" b="1" dirty="0">
                <a:solidFill>
                  <a:schemeClr val="bg1"/>
                </a:solidFill>
                <a:latin typeface="Arial" pitchFamily="34" charset="0"/>
                <a:ea typeface="Microsoft JhengHei" panose="020B0604030504040204" pitchFamily="34" charset="-120"/>
                <a:cs typeface="Arial" pitchFamily="34" charset="0"/>
              </a:rPr>
              <a:t>SATA 6Gb/s </a:t>
            </a:r>
          </a:p>
          <a:p>
            <a:r>
              <a:rPr lang="en-US" sz="1400" b="1" dirty="0">
                <a:solidFill>
                  <a:schemeClr val="bg1"/>
                </a:solidFill>
                <a:latin typeface="Arial" pitchFamily="34" charset="0"/>
                <a:ea typeface="Microsoft JhengHei" panose="020B0604030504040204" pitchFamily="34" charset="-120"/>
                <a:cs typeface="Arial" pitchFamily="34" charset="0"/>
              </a:rPr>
              <a:t>HDD/SSD</a:t>
            </a:r>
          </a:p>
        </p:txBody>
      </p:sp>
      <p:pic>
        <p:nvPicPr>
          <p:cNvPr id="32" name="圖片 11" descr="開鎖.png">
            <a:extLst>
              <a:ext uri="{FF2B5EF4-FFF2-40B4-BE49-F238E27FC236}">
                <a16:creationId xmlns="" xmlns:a16="http://schemas.microsoft.com/office/drawing/2014/main" id="{33107F73-ECAD-104F-B7CF-CA4AD14C14F9}"/>
              </a:ext>
            </a:extLst>
          </p:cNvPr>
          <p:cNvPicPr>
            <a:picLocks noChangeAspect="1"/>
          </p:cNvPicPr>
          <p:nvPr/>
        </p:nvPicPr>
        <p:blipFill>
          <a:blip r:embed="rId4" cstate="print"/>
          <a:srcRect l="60545"/>
          <a:stretch>
            <a:fillRect/>
          </a:stretch>
        </p:blipFill>
        <p:spPr>
          <a:xfrm>
            <a:off x="1007905" y="2630658"/>
            <a:ext cx="948648" cy="1911479"/>
          </a:xfrm>
          <a:prstGeom prst="rect">
            <a:avLst/>
          </a:prstGeom>
        </p:spPr>
      </p:pic>
      <p:sp>
        <p:nvSpPr>
          <p:cNvPr id="33" name="TextBox 13">
            <a:extLst>
              <a:ext uri="{FF2B5EF4-FFF2-40B4-BE49-F238E27FC236}">
                <a16:creationId xmlns="" xmlns:a16="http://schemas.microsoft.com/office/drawing/2014/main" id="{56D17950-2F57-794A-93DC-100B41707EC5}"/>
              </a:ext>
            </a:extLst>
          </p:cNvPr>
          <p:cNvSpPr txBox="1">
            <a:spLocks noChangeArrowheads="1"/>
          </p:cNvSpPr>
          <p:nvPr/>
        </p:nvSpPr>
        <p:spPr bwMode="auto">
          <a:xfrm>
            <a:off x="2019869" y="4041386"/>
            <a:ext cx="1473958" cy="307768"/>
          </a:xfrm>
          <a:prstGeom prst="rect">
            <a:avLst/>
          </a:prstGeom>
          <a:noFill/>
          <a:ln w="9525">
            <a:noFill/>
            <a:miter lim="800000"/>
            <a:headEnd/>
            <a:tailEnd/>
          </a:ln>
        </p:spPr>
        <p:txBody>
          <a:bodyPr wrap="square" lIns="91431" tIns="45716" rIns="91431" bIns="45716" anchor="t">
            <a:spAutoFit/>
          </a:bodyPr>
          <a:lstStyle/>
          <a:p>
            <a:pPr eaLnBrk="1" hangingPunct="1">
              <a:defRPr/>
            </a:pPr>
            <a:r>
              <a:rPr lang="ja-JP" altLang="en-US" sz="1400" b="1" dirty="0">
                <a:solidFill>
                  <a:schemeClr val="bg1"/>
                </a:solidFill>
                <a:latin typeface="Microsoft JhengHei" panose="020B0604030504040204" pitchFamily="34" charset="-120"/>
                <a:ea typeface="Microsoft JhengHei" panose="020B0604030504040204" pitchFamily="34" charset="-120"/>
                <a:cs typeface="Arial"/>
              </a:rPr>
              <a:t>可鎖式磁吸前蓋</a:t>
            </a:r>
            <a:endParaRPr lang="en-US" sz="1400" b="1" dirty="0">
              <a:solidFill>
                <a:schemeClr val="bg1"/>
              </a:solidFill>
              <a:latin typeface="Microsoft JhengHei" panose="020B0604030504040204" pitchFamily="34" charset="-120"/>
              <a:ea typeface="Microsoft JhengHei" panose="020B0604030504040204" pitchFamily="34" charset="-120"/>
              <a:cs typeface="Arial"/>
            </a:endParaRPr>
          </a:p>
        </p:txBody>
      </p:sp>
      <p:pic>
        <p:nvPicPr>
          <p:cNvPr id="34" name="圖片 11" descr="開鎖.png">
            <a:extLst>
              <a:ext uri="{FF2B5EF4-FFF2-40B4-BE49-F238E27FC236}">
                <a16:creationId xmlns="" xmlns:a16="http://schemas.microsoft.com/office/drawing/2014/main" id="{33107F73-ECAD-104F-B7CF-CA4AD14C14F9}"/>
              </a:ext>
            </a:extLst>
          </p:cNvPr>
          <p:cNvPicPr>
            <a:picLocks noChangeAspect="1"/>
          </p:cNvPicPr>
          <p:nvPr/>
        </p:nvPicPr>
        <p:blipFill>
          <a:blip r:embed="rId5" cstate="print"/>
          <a:srcRect l="60545" t="31123" r="-133" b="19080"/>
          <a:stretch>
            <a:fillRect/>
          </a:stretch>
        </p:blipFill>
        <p:spPr>
          <a:xfrm>
            <a:off x="1197363" y="3083996"/>
            <a:ext cx="977871" cy="977871"/>
          </a:xfrm>
          <a:prstGeom prst="ellipse">
            <a:avLst/>
          </a:prstGeom>
          <a:ln w="28575" cmpd="sng">
            <a:solidFill>
              <a:srgbClr val="00B0F0"/>
            </a:solidFill>
          </a:ln>
        </p:spPr>
      </p:pic>
      <p:cxnSp>
        <p:nvCxnSpPr>
          <p:cNvPr id="37" name="直線單箭頭接點 55">
            <a:extLst>
              <a:ext uri="{FF2B5EF4-FFF2-40B4-BE49-F238E27FC236}">
                <a16:creationId xmlns="" xmlns:a16="http://schemas.microsoft.com/office/drawing/2014/main" id="{383F60E9-7FBA-ED42-AEA1-DB4BA718C09B}"/>
              </a:ext>
            </a:extLst>
          </p:cNvPr>
          <p:cNvCxnSpPr>
            <a:cxnSpLocks/>
          </p:cNvCxnSpPr>
          <p:nvPr/>
        </p:nvCxnSpPr>
        <p:spPr>
          <a:xfrm rot="10800000">
            <a:off x="2511188" y="3541592"/>
            <a:ext cx="1282890" cy="1588"/>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D23F0FA3-5738-0040-98A6-21C06D1203D9}"/>
              </a:ext>
            </a:extLst>
          </p:cNvPr>
          <p:cNvSpPr>
            <a:spLocks noGrp="1"/>
          </p:cNvSpPr>
          <p:nvPr>
            <p:ph type="title"/>
          </p:nvPr>
        </p:nvSpPr>
        <p:spPr/>
        <p:txBody>
          <a:bodyPr/>
          <a:lstStyle/>
          <a:p>
            <a:r>
              <a:rPr lang="en-US" dirty="0">
                <a:latin typeface="Arial" pitchFamily="34" charset="0"/>
                <a:ea typeface="Microsoft JhengHei" panose="020B0604030504040204" pitchFamily="34" charset="-120"/>
              </a:rPr>
              <a:t>TS-251B </a:t>
            </a:r>
            <a:r>
              <a:rPr lang="ja-JP" altLang="en-US" dirty="0">
                <a:latin typeface="Arial" pitchFamily="34" charset="0"/>
                <a:ea typeface="Microsoft JhengHei" panose="020B0604030504040204" pitchFamily="34" charset="-120"/>
              </a:rPr>
              <a:t>前方配置</a:t>
            </a:r>
          </a:p>
        </p:txBody>
      </p:sp>
      <p:pic>
        <p:nvPicPr>
          <p:cNvPr id="20" name="Content Placeholder 4">
            <a:extLst>
              <a:ext uri="{FF2B5EF4-FFF2-40B4-BE49-F238E27FC236}">
                <a16:creationId xmlns="" xmlns:a16="http://schemas.microsoft.com/office/drawing/2014/main" id="{026AA637-41E8-5D41-A59B-033BB5438AF7}"/>
              </a:ext>
            </a:extLst>
          </p:cNvPr>
          <p:cNvPicPr>
            <a:picLocks noChangeAspect="1"/>
          </p:cNvPicPr>
          <p:nvPr/>
        </p:nvPicPr>
        <p:blipFill>
          <a:blip r:embed="rId6" cstate="print"/>
          <a:stretch>
            <a:fillRect/>
          </a:stretch>
        </p:blipFill>
        <p:spPr>
          <a:xfrm>
            <a:off x="3734102" y="532416"/>
            <a:ext cx="2499692" cy="4426956"/>
          </a:xfrm>
          <a:prstGeom prst="rect">
            <a:avLst/>
          </a:prstGeom>
          <a:effectLst>
            <a:outerShdw blurRad="50800" dist="38100" dir="5400000" algn="t" rotWithShape="0">
              <a:prstClr val="black">
                <a:alpha val="40000"/>
              </a:prstClr>
            </a:outerShdw>
          </a:effectLst>
        </p:spPr>
      </p:pic>
      <p:grpSp>
        <p:nvGrpSpPr>
          <p:cNvPr id="23" name="群組 22"/>
          <p:cNvGrpSpPr/>
          <p:nvPr/>
        </p:nvGrpSpPr>
        <p:grpSpPr>
          <a:xfrm>
            <a:off x="6087017" y="1779535"/>
            <a:ext cx="2198549" cy="523220"/>
            <a:chOff x="6087017" y="1779535"/>
            <a:chExt cx="2198549" cy="523220"/>
          </a:xfrm>
        </p:grpSpPr>
        <p:sp>
          <p:nvSpPr>
            <p:cNvPr id="10" name="TextBox 9">
              <a:extLst>
                <a:ext uri="{FF2B5EF4-FFF2-40B4-BE49-F238E27FC236}">
                  <a16:creationId xmlns="" xmlns:a16="http://schemas.microsoft.com/office/drawing/2014/main" id="{473279C3-5A3A-EE48-B94E-9DAD46DDFC41}"/>
                </a:ext>
              </a:extLst>
            </p:cNvPr>
            <p:cNvSpPr txBox="1"/>
            <p:nvPr/>
          </p:nvSpPr>
          <p:spPr>
            <a:xfrm>
              <a:off x="6603695" y="1779535"/>
              <a:ext cx="1681871" cy="523220"/>
            </a:xfrm>
            <a:prstGeom prst="rect">
              <a:avLst/>
            </a:prstGeom>
            <a:noFill/>
          </p:spPr>
          <p:txBody>
            <a:bodyPr wrap="none" rtlCol="0">
              <a:spAutoFit/>
            </a:bodyPr>
            <a:lstStyle/>
            <a:p>
              <a:r>
                <a:rPr lang="en-US" sz="1400" b="1" dirty="0">
                  <a:solidFill>
                    <a:srgbClr val="FFFFFF"/>
                  </a:solidFill>
                  <a:latin typeface="Microsoft JhengHei" panose="020B0604030504040204" pitchFamily="34" charset="-120"/>
                  <a:ea typeface="Microsoft JhengHei" panose="020B0604030504040204" pitchFamily="34" charset="-120"/>
                  <a:cs typeface="Arial"/>
                </a:rPr>
                <a:t>LED</a:t>
              </a:r>
              <a:r>
                <a:rPr lang="zh-TW" altLang="en-US" sz="1400" b="1" dirty="0">
                  <a:solidFill>
                    <a:srgbClr val="FFFFFF"/>
                  </a:solidFill>
                  <a:latin typeface="Microsoft JhengHei" panose="020B0604030504040204" pitchFamily="34" charset="-120"/>
                  <a:ea typeface="Microsoft JhengHei" panose="020B0604030504040204" pitchFamily="34" charset="-120"/>
                  <a:cs typeface="Arial"/>
                </a:rPr>
                <a:t>狀態燈</a:t>
              </a:r>
              <a:r>
                <a:rPr lang="en-US" sz="1400" b="1" dirty="0">
                  <a:solidFill>
                    <a:srgbClr val="FFFFFF"/>
                  </a:solidFill>
                  <a:latin typeface="Microsoft JhengHei" panose="020B0604030504040204" pitchFamily="34" charset="-120"/>
                  <a:ea typeface="Microsoft JhengHei" panose="020B0604030504040204" pitchFamily="34" charset="-120"/>
                  <a:cs typeface="Arial"/>
                </a:rPr>
                <a:t>: </a:t>
              </a:r>
            </a:p>
            <a:p>
              <a:r>
                <a:rPr lang="zh-TW" altLang="en-US" sz="1400" b="1" dirty="0">
                  <a:solidFill>
                    <a:srgbClr val="FFFFFF"/>
                  </a:solidFill>
                  <a:latin typeface="Microsoft JhengHei" panose="020B0604030504040204" pitchFamily="34" charset="-120"/>
                  <a:ea typeface="Microsoft JhengHei" panose="020B0604030504040204" pitchFamily="34" charset="-120"/>
                  <a:cs typeface="Arial"/>
                </a:rPr>
                <a:t>系統、網路、</a:t>
              </a:r>
              <a:r>
                <a:rPr lang="en-US" sz="1400" b="1" dirty="0">
                  <a:solidFill>
                    <a:srgbClr val="FFFFFF"/>
                  </a:solidFill>
                  <a:latin typeface="Microsoft JhengHei" panose="020B0604030504040204" pitchFamily="34" charset="-120"/>
                  <a:ea typeface="Microsoft JhengHei" panose="020B0604030504040204" pitchFamily="34" charset="-120"/>
                  <a:cs typeface="Arial"/>
                </a:rPr>
                <a:t> USB</a:t>
              </a:r>
            </a:p>
          </p:txBody>
        </p:sp>
        <p:cxnSp>
          <p:nvCxnSpPr>
            <p:cNvPr id="38" name="直線單箭頭接點 55">
              <a:extLst>
                <a:ext uri="{FF2B5EF4-FFF2-40B4-BE49-F238E27FC236}">
                  <a16:creationId xmlns="" xmlns:a16="http://schemas.microsoft.com/office/drawing/2014/main" id="{E636178D-B042-4FBE-A8E4-94362A5164CE}"/>
                </a:ext>
              </a:extLst>
            </p:cNvPr>
            <p:cNvCxnSpPr>
              <a:cxnSpLocks/>
            </p:cNvCxnSpPr>
            <p:nvPr/>
          </p:nvCxnSpPr>
          <p:spPr>
            <a:xfrm flipH="1">
              <a:off x="6087017" y="2043514"/>
              <a:ext cx="551822" cy="1"/>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4" name="群組 23"/>
          <p:cNvGrpSpPr/>
          <p:nvPr/>
        </p:nvGrpSpPr>
        <p:grpSpPr>
          <a:xfrm>
            <a:off x="6087017" y="2539501"/>
            <a:ext cx="2010292" cy="523220"/>
            <a:chOff x="6087017" y="2539501"/>
            <a:chExt cx="2010292" cy="523220"/>
          </a:xfrm>
        </p:grpSpPr>
        <p:sp>
          <p:nvSpPr>
            <p:cNvPr id="11" name="TextBox 10">
              <a:extLst>
                <a:ext uri="{FF2B5EF4-FFF2-40B4-BE49-F238E27FC236}">
                  <a16:creationId xmlns="" xmlns:a16="http://schemas.microsoft.com/office/drawing/2014/main" id="{DD7A3A68-8868-5446-9C34-D1DF05127E39}"/>
                </a:ext>
              </a:extLst>
            </p:cNvPr>
            <p:cNvSpPr txBox="1"/>
            <p:nvPr/>
          </p:nvSpPr>
          <p:spPr>
            <a:xfrm>
              <a:off x="6603695" y="2539501"/>
              <a:ext cx="1493614" cy="523220"/>
            </a:xfrm>
            <a:prstGeom prst="rect">
              <a:avLst/>
            </a:prstGeom>
            <a:noFill/>
          </p:spPr>
          <p:txBody>
            <a:bodyPr wrap="none" rtlCol="0">
              <a:spAutoFit/>
            </a:bodyPr>
            <a:lstStyle/>
            <a:p>
              <a:r>
                <a:rPr lang="en-US" sz="1400" b="1" dirty="0">
                  <a:solidFill>
                    <a:srgbClr val="FFFFFF"/>
                  </a:solidFill>
                  <a:latin typeface="Microsoft JhengHei" panose="020B0604030504040204" pitchFamily="34" charset="-120"/>
                  <a:ea typeface="Microsoft JhengHei" panose="020B0604030504040204" pitchFamily="34" charset="-120"/>
                  <a:cs typeface="Arial"/>
                </a:rPr>
                <a:t>LED</a:t>
              </a:r>
              <a:r>
                <a:rPr lang="zh-TW" altLang="en-US" sz="1400" b="1" dirty="0">
                  <a:solidFill>
                    <a:srgbClr val="FFFFFF"/>
                  </a:solidFill>
                  <a:latin typeface="Microsoft JhengHei" panose="020B0604030504040204" pitchFamily="34" charset="-120"/>
                  <a:ea typeface="Microsoft JhengHei" panose="020B0604030504040204" pitchFamily="34" charset="-120"/>
                  <a:cs typeface="Arial"/>
                </a:rPr>
                <a:t>狀態燈</a:t>
              </a:r>
              <a:r>
                <a:rPr lang="en-US" sz="1400" b="1" dirty="0">
                  <a:solidFill>
                    <a:srgbClr val="FFFFFF"/>
                  </a:solidFill>
                  <a:latin typeface="Microsoft JhengHei" panose="020B0604030504040204" pitchFamily="34" charset="-120"/>
                  <a:ea typeface="Microsoft JhengHei" panose="020B0604030504040204" pitchFamily="34" charset="-120"/>
                  <a:cs typeface="Arial"/>
                </a:rPr>
                <a:t>: </a:t>
              </a:r>
            </a:p>
            <a:p>
              <a:r>
                <a:rPr lang="en-US" sz="1400" b="1" dirty="0">
                  <a:solidFill>
                    <a:srgbClr val="FFFFFF"/>
                  </a:solidFill>
                  <a:latin typeface="Microsoft JhengHei" panose="020B0604030504040204" pitchFamily="34" charset="-120"/>
                  <a:ea typeface="Microsoft JhengHei" panose="020B0604030504040204" pitchFamily="34" charset="-120"/>
                  <a:cs typeface="Arial"/>
                </a:rPr>
                <a:t>Drive 1, Drive 2</a:t>
              </a:r>
            </a:p>
          </p:txBody>
        </p:sp>
        <p:cxnSp>
          <p:nvCxnSpPr>
            <p:cNvPr id="39" name="直線單箭頭接點 55">
              <a:extLst>
                <a:ext uri="{FF2B5EF4-FFF2-40B4-BE49-F238E27FC236}">
                  <a16:creationId xmlns="" xmlns:a16="http://schemas.microsoft.com/office/drawing/2014/main" id="{E9F48538-5BE8-4F67-8E65-3952AF9D065E}"/>
                </a:ext>
              </a:extLst>
            </p:cNvPr>
            <p:cNvCxnSpPr>
              <a:cxnSpLocks/>
            </p:cNvCxnSpPr>
            <p:nvPr/>
          </p:nvCxnSpPr>
          <p:spPr>
            <a:xfrm flipH="1">
              <a:off x="6087017" y="2803911"/>
              <a:ext cx="551822" cy="1"/>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 name="群組 24"/>
          <p:cNvGrpSpPr/>
          <p:nvPr/>
        </p:nvGrpSpPr>
        <p:grpSpPr>
          <a:xfrm>
            <a:off x="5929957" y="3491474"/>
            <a:ext cx="2044626" cy="307777"/>
            <a:chOff x="5929957" y="3491474"/>
            <a:chExt cx="2044626" cy="307777"/>
          </a:xfrm>
        </p:grpSpPr>
        <p:sp>
          <p:nvSpPr>
            <p:cNvPr id="12" name="TextBox 11">
              <a:extLst>
                <a:ext uri="{FF2B5EF4-FFF2-40B4-BE49-F238E27FC236}">
                  <a16:creationId xmlns="" xmlns:a16="http://schemas.microsoft.com/office/drawing/2014/main" id="{F5438C91-9F8B-7042-8A34-B3E59C01E72B}"/>
                </a:ext>
              </a:extLst>
            </p:cNvPr>
            <p:cNvSpPr txBox="1"/>
            <p:nvPr/>
          </p:nvSpPr>
          <p:spPr>
            <a:xfrm>
              <a:off x="6603695" y="3491474"/>
              <a:ext cx="1370888" cy="307777"/>
            </a:xfrm>
            <a:prstGeom prst="rect">
              <a:avLst/>
            </a:prstGeom>
            <a:noFill/>
          </p:spPr>
          <p:txBody>
            <a:bodyPr wrap="none" rtlCol="0">
              <a:spAutoFit/>
            </a:bodyPr>
            <a:lstStyle/>
            <a:p>
              <a:r>
                <a:rPr lang="en-US" sz="1400" b="1" dirty="0">
                  <a:solidFill>
                    <a:srgbClr val="FFFFFF"/>
                  </a:solidFill>
                  <a:latin typeface="Microsoft JhengHei" panose="020B0604030504040204" pitchFamily="34" charset="-120"/>
                  <a:ea typeface="Microsoft JhengHei" panose="020B0604030504040204" pitchFamily="34" charset="-120"/>
                  <a:cs typeface="Arial"/>
                </a:rPr>
                <a:t>1 x USB 3.0 </a:t>
              </a:r>
              <a:r>
                <a:rPr lang="zh-TW" altLang="en-US" sz="1400" b="1" dirty="0">
                  <a:solidFill>
                    <a:srgbClr val="FFFFFF"/>
                  </a:solidFill>
                  <a:latin typeface="Microsoft JhengHei" panose="020B0604030504040204" pitchFamily="34" charset="-120"/>
                  <a:ea typeface="Microsoft JhengHei" panose="020B0604030504040204" pitchFamily="34" charset="-120"/>
                  <a:cs typeface="Arial"/>
                </a:rPr>
                <a:t>埠</a:t>
              </a:r>
              <a:endParaRPr lang="en-US" sz="1400" b="1" dirty="0">
                <a:solidFill>
                  <a:srgbClr val="FFFFFF"/>
                </a:solidFill>
                <a:latin typeface="Microsoft JhengHei" panose="020B0604030504040204" pitchFamily="34" charset="-120"/>
                <a:ea typeface="Microsoft JhengHei" panose="020B0604030504040204" pitchFamily="34" charset="-120"/>
                <a:cs typeface="Arial"/>
              </a:endParaRPr>
            </a:p>
          </p:txBody>
        </p:sp>
        <p:cxnSp>
          <p:nvCxnSpPr>
            <p:cNvPr id="40" name="直線單箭頭接點 55">
              <a:extLst>
                <a:ext uri="{FF2B5EF4-FFF2-40B4-BE49-F238E27FC236}">
                  <a16:creationId xmlns="" xmlns:a16="http://schemas.microsoft.com/office/drawing/2014/main" id="{2CA9A6D7-DB11-4AC6-8684-89778CF0A412}"/>
                </a:ext>
              </a:extLst>
            </p:cNvPr>
            <p:cNvCxnSpPr>
              <a:cxnSpLocks/>
              <a:stCxn id="12" idx="1"/>
            </p:cNvCxnSpPr>
            <p:nvPr/>
          </p:nvCxnSpPr>
          <p:spPr>
            <a:xfrm rot="10800000" flipV="1">
              <a:off x="5929957" y="3645363"/>
              <a:ext cx="673739" cy="135064"/>
            </a:xfrm>
            <a:prstGeom prst="bentConnector3">
              <a:avLst>
                <a:gd name="adj1" fmla="val 99629"/>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6087033" y="4007778"/>
            <a:ext cx="1239937" cy="387347"/>
            <a:chOff x="6087033" y="4007778"/>
            <a:chExt cx="1239937" cy="387347"/>
          </a:xfrm>
        </p:grpSpPr>
        <p:sp>
          <p:nvSpPr>
            <p:cNvPr id="13" name="TextBox 12">
              <a:extLst>
                <a:ext uri="{FF2B5EF4-FFF2-40B4-BE49-F238E27FC236}">
                  <a16:creationId xmlns="" xmlns:a16="http://schemas.microsoft.com/office/drawing/2014/main" id="{15E5058C-5ECA-9E4B-BAA1-021E92CBF9C8}"/>
                </a:ext>
              </a:extLst>
            </p:cNvPr>
            <p:cNvSpPr txBox="1"/>
            <p:nvPr/>
          </p:nvSpPr>
          <p:spPr>
            <a:xfrm>
              <a:off x="6603695" y="4007778"/>
              <a:ext cx="723275" cy="307777"/>
            </a:xfrm>
            <a:prstGeom prst="rect">
              <a:avLst/>
            </a:prstGeom>
            <a:noFill/>
          </p:spPr>
          <p:txBody>
            <a:bodyPr wrap="none" rtlCol="0" anchor="t">
              <a:spAutoFit/>
            </a:bodyPr>
            <a:lstStyle/>
            <a:p>
              <a:r>
                <a:rPr lang="zh-TW" altLang="en-US" sz="1400" b="1" dirty="0">
                  <a:solidFill>
                    <a:srgbClr val="FFFFFF"/>
                  </a:solidFill>
                  <a:latin typeface="Microsoft JhengHei" panose="020B0604030504040204" pitchFamily="34" charset="-120"/>
                  <a:ea typeface="Microsoft JhengHei" panose="020B0604030504040204" pitchFamily="34" charset="-120"/>
                  <a:cs typeface="Arial"/>
                </a:rPr>
                <a:t>備份鍵</a:t>
              </a:r>
              <a:endParaRPr lang="ja-JP" altLang="en-US" sz="1400" b="1" dirty="0">
                <a:solidFill>
                  <a:srgbClr val="FFFFFF"/>
                </a:solidFill>
                <a:latin typeface="Microsoft JhengHei" panose="020B0604030504040204" pitchFamily="34" charset="-120"/>
                <a:ea typeface="Microsoft JhengHei" panose="020B0604030504040204" pitchFamily="34" charset="-120"/>
                <a:cs typeface="Arial"/>
              </a:endParaRPr>
            </a:p>
          </p:txBody>
        </p:sp>
        <p:cxnSp>
          <p:nvCxnSpPr>
            <p:cNvPr id="41" name="直線單箭頭接點 55">
              <a:extLst>
                <a:ext uri="{FF2B5EF4-FFF2-40B4-BE49-F238E27FC236}">
                  <a16:creationId xmlns="" xmlns:a16="http://schemas.microsoft.com/office/drawing/2014/main" id="{BB02E5E6-C375-4FE7-BCC2-A0345F0B9D55}"/>
                </a:ext>
              </a:extLst>
            </p:cNvPr>
            <p:cNvCxnSpPr>
              <a:cxnSpLocks/>
              <a:stCxn id="13" idx="1"/>
            </p:cNvCxnSpPr>
            <p:nvPr/>
          </p:nvCxnSpPr>
          <p:spPr>
            <a:xfrm rot="10800000" flipV="1">
              <a:off x="6087033" y="4161667"/>
              <a:ext cx="516662" cy="233458"/>
            </a:xfrm>
            <a:prstGeom prst="bentConnector3">
              <a:avLst>
                <a:gd name="adj1" fmla="val 50000"/>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2" name="群組 21"/>
          <p:cNvGrpSpPr/>
          <p:nvPr/>
        </p:nvGrpSpPr>
        <p:grpSpPr>
          <a:xfrm>
            <a:off x="6041813" y="1265807"/>
            <a:ext cx="1285157" cy="307777"/>
            <a:chOff x="6041813" y="1265807"/>
            <a:chExt cx="1285157" cy="307777"/>
          </a:xfrm>
        </p:grpSpPr>
        <p:sp>
          <p:nvSpPr>
            <p:cNvPr id="9" name="TextBox 8">
              <a:extLst>
                <a:ext uri="{FF2B5EF4-FFF2-40B4-BE49-F238E27FC236}">
                  <a16:creationId xmlns="" xmlns:a16="http://schemas.microsoft.com/office/drawing/2014/main" id="{7C8F1FDA-0BA7-B542-825F-76C2D0450489}"/>
                </a:ext>
              </a:extLst>
            </p:cNvPr>
            <p:cNvSpPr txBox="1"/>
            <p:nvPr/>
          </p:nvSpPr>
          <p:spPr>
            <a:xfrm>
              <a:off x="6603695" y="1265807"/>
              <a:ext cx="723275" cy="307777"/>
            </a:xfrm>
            <a:prstGeom prst="rect">
              <a:avLst/>
            </a:prstGeom>
            <a:noFill/>
          </p:spPr>
          <p:txBody>
            <a:bodyPr wrap="none" rtlCol="0" anchor="t">
              <a:spAutoFit/>
            </a:bodyPr>
            <a:lstStyle/>
            <a:p>
              <a:r>
                <a:rPr lang="ja-JP" altLang="en-US" sz="1400" b="1" dirty="0">
                  <a:solidFill>
                    <a:srgbClr val="FFFFFF"/>
                  </a:solidFill>
                  <a:latin typeface="Microsoft JhengHei" panose="020B0604030504040204" pitchFamily="34" charset="-120"/>
                  <a:ea typeface="Microsoft JhengHei" panose="020B0604030504040204" pitchFamily="34" charset="-120"/>
                  <a:cs typeface="Arial"/>
                </a:rPr>
                <a:t>電源鍵</a:t>
              </a:r>
              <a:endParaRPr lang="en-US" sz="1400" b="1" dirty="0">
                <a:solidFill>
                  <a:srgbClr val="FFFFFF"/>
                </a:solidFill>
                <a:latin typeface="Microsoft JhengHei" panose="020B0604030504040204" pitchFamily="34" charset="-120"/>
                <a:ea typeface="Microsoft JhengHei" panose="020B0604030504040204" pitchFamily="34" charset="-120"/>
                <a:cs typeface="Arial"/>
              </a:endParaRPr>
            </a:p>
          </p:txBody>
        </p:sp>
        <p:cxnSp>
          <p:nvCxnSpPr>
            <p:cNvPr id="42" name="直線單箭頭接點 55">
              <a:extLst>
                <a:ext uri="{FF2B5EF4-FFF2-40B4-BE49-F238E27FC236}">
                  <a16:creationId xmlns="" xmlns:a16="http://schemas.microsoft.com/office/drawing/2014/main" id="{366403D0-B64F-4308-A20B-E7FE75F4F9AE}"/>
                </a:ext>
              </a:extLst>
            </p:cNvPr>
            <p:cNvCxnSpPr>
              <a:cxnSpLocks/>
            </p:cNvCxnSpPr>
            <p:nvPr/>
          </p:nvCxnSpPr>
          <p:spPr>
            <a:xfrm flipH="1">
              <a:off x="6041813" y="1422458"/>
              <a:ext cx="551822" cy="1"/>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5167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Shape 249"/>
          <p:cNvSpPr txBox="1">
            <a:spLocks noGrp="1"/>
          </p:cNvSpPr>
          <p:nvPr>
            <p:ph type="title"/>
          </p:nvPr>
        </p:nvSpPr>
        <p:spPr>
          <a:prstGeom prst="rect">
            <a:avLst/>
          </a:prstGeom>
          <a:noFill/>
          <a:ln>
            <a:noFill/>
          </a:ln>
          <a:effectLst/>
        </p:spPr>
        <p:txBody>
          <a:bodyPr spcFirstLastPara="1" wrap="square" lIns="72000" tIns="45700" rIns="72000" bIns="45700" anchor="ctr" anchorCtr="0">
            <a:noAutofit/>
          </a:bodyPr>
          <a:lstStyle/>
          <a:p>
            <a:pPr>
              <a:buClr>
                <a:schemeClr val="lt1"/>
              </a:buClr>
              <a:buSzPts val="800"/>
            </a:pPr>
            <a:r>
              <a:rPr lang="zh-TW" altLang="en-US" dirty="0">
                <a:latin typeface="Arial" pitchFamily="34" charset="0"/>
                <a:ea typeface="Microsoft JhengHei" panose="020B0604030504040204" pitchFamily="34" charset="-120"/>
                <a:cs typeface="Arial" pitchFamily="34" charset="0"/>
                <a:sym typeface="Microsoft JhengHei"/>
              </a:rPr>
              <a:t>QNAP 快照技術特色</a:t>
            </a:r>
          </a:p>
        </p:txBody>
      </p:sp>
      <p:sp>
        <p:nvSpPr>
          <p:cNvPr id="248" name="Shape 248"/>
          <p:cNvSpPr txBox="1">
            <a:spLocks noGrp="1"/>
          </p:cNvSpPr>
          <p:nvPr>
            <p:ph idx="1"/>
          </p:nvPr>
        </p:nvSpPr>
        <p:spPr>
          <a:xfrm>
            <a:off x="323528" y="791741"/>
            <a:ext cx="8363272" cy="3679057"/>
          </a:xfrm>
          <a:prstGeom prst="rect">
            <a:avLst/>
          </a:prstGeom>
          <a:noFill/>
          <a:ln>
            <a:noFill/>
          </a:ln>
        </p:spPr>
        <p:txBody>
          <a:bodyPr spcFirstLastPara="1" wrap="square" lIns="91425" tIns="45700" rIns="91425" bIns="45700" anchor="t" anchorCtr="0">
            <a:noAutofit/>
          </a:bodyPr>
          <a:lstStyle/>
          <a:p>
            <a:pPr marL="0" marR="0" lvl="0" indent="0">
              <a:spcBef>
                <a:spcPts val="0"/>
              </a:spcBef>
              <a:spcAft>
                <a:spcPts val="0"/>
              </a:spcAft>
              <a:buClr>
                <a:srgbClr val="3F3F3F"/>
              </a:buClr>
              <a:buSzPts val="1700"/>
              <a:buNone/>
            </a:pP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1. 完整支援儲存池上的磁碟區(及其檔案層級 LUN)，及區塊層級LUN。 </a:t>
            </a:r>
          </a:p>
          <a:p>
            <a:pPr marL="0" marR="0" lvl="0" indent="0">
              <a:spcBef>
                <a:spcPts val="400"/>
              </a:spcBef>
              <a:spcAft>
                <a:spcPts val="0"/>
              </a:spcAft>
              <a:buClr>
                <a:srgbClr val="3F3F3F"/>
              </a:buClr>
              <a:buSzPts val="1700"/>
              <a:buNone/>
            </a:pPr>
            <a:r>
              <a:rPr lang="en-US" altLang="zh-TW" sz="1900" b="1" dirty="0">
                <a:solidFill>
                  <a:schemeClr val="tx1"/>
                </a:solidFill>
                <a:latin typeface="Arial" pitchFamily="34" charset="0"/>
                <a:ea typeface="Microsoft JhengHei" panose="020B0604030504040204" pitchFamily="34" charset="-120"/>
                <a:cs typeface="Arial" pitchFamily="34" charset="0"/>
                <a:sym typeface="Microsoft JhengHei"/>
              </a:rPr>
              <a:t>2. </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輕而易舉的快照擷取、管理與還原方式。</a:t>
            </a:r>
          </a:p>
          <a:p>
            <a:pPr marL="0" marR="0" lvl="0" indent="0">
              <a:spcBef>
                <a:spcPts val="400"/>
              </a:spcBef>
              <a:spcAft>
                <a:spcPts val="0"/>
              </a:spcAft>
              <a:buClr>
                <a:srgbClr val="3F3F3F"/>
              </a:buClr>
              <a:buSzPts val="1700"/>
              <a:buNone/>
            </a:pPr>
            <a:r>
              <a:rPr lang="en-US" altLang="zh-TW" sz="1900" b="1" dirty="0">
                <a:solidFill>
                  <a:schemeClr val="tx1"/>
                </a:solidFill>
                <a:latin typeface="Arial" pitchFamily="34" charset="0"/>
                <a:ea typeface="Microsoft JhengHei" panose="020B0604030504040204" pitchFamily="34" charset="-120"/>
                <a:cs typeface="Arial" pitchFamily="34" charset="0"/>
                <a:sym typeface="Microsoft JhengHei"/>
              </a:rPr>
              <a:t>3. </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以市場上穩定的 </a:t>
            </a:r>
            <a:r>
              <a:rPr lang="af-ZA" altLang="zh-TW" sz="1900" b="1" dirty="0">
                <a:solidFill>
                  <a:schemeClr val="tx1"/>
                </a:solidFill>
                <a:latin typeface="Arial" pitchFamily="34" charset="0"/>
                <a:ea typeface="Microsoft JhengHei" panose="020B0604030504040204" pitchFamily="34" charset="-120"/>
                <a:cs typeface="Arial" pitchFamily="34" charset="0"/>
                <a:sym typeface="Microsoft JhengHei"/>
              </a:rPr>
              <a:t>EXT4 </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檔案系統開發「磁碟區外」快照。</a:t>
            </a:r>
          </a:p>
          <a:p>
            <a:pPr marL="0" marR="0" lvl="0" indent="0">
              <a:spcBef>
                <a:spcPts val="400"/>
              </a:spcBef>
              <a:spcAft>
                <a:spcPts val="0"/>
              </a:spcAft>
              <a:buClr>
                <a:srgbClr val="3F3F3F"/>
              </a:buClr>
              <a:buSzPts val="1700"/>
              <a:buNone/>
            </a:pPr>
            <a:r>
              <a:rPr lang="en-US" altLang="zh-TW" sz="1900" b="1" dirty="0">
                <a:solidFill>
                  <a:schemeClr val="tx1"/>
                </a:solidFill>
                <a:latin typeface="Arial" pitchFamily="34" charset="0"/>
                <a:ea typeface="Microsoft JhengHei" panose="020B0604030504040204" pitchFamily="34" charset="-120"/>
                <a:cs typeface="Arial" pitchFamily="34" charset="0"/>
                <a:sym typeface="Microsoft JhengHei"/>
              </a:rPr>
              <a:t>4. </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機種彈性依記憶體數量決定快照數量。</a:t>
            </a:r>
            <a:endParaRPr lang="en-US" altLang="zh-TW" sz="1900" b="1" dirty="0">
              <a:solidFill>
                <a:schemeClr val="tx1"/>
              </a:solidFill>
              <a:latin typeface="Arial" pitchFamily="34" charset="0"/>
              <a:ea typeface="Microsoft JhengHei" panose="020B0604030504040204" pitchFamily="34" charset="-120"/>
              <a:cs typeface="Arial" pitchFamily="34" charset="0"/>
              <a:sym typeface="Microsoft JhengHei"/>
            </a:endParaRPr>
          </a:p>
          <a:p>
            <a:pPr marL="269875" lvl="0" indent="0">
              <a:buNone/>
            </a:pP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a:t>
            </a:r>
            <a:r>
              <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每個 </a:t>
            </a: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1TB </a:t>
            </a:r>
            <a:r>
              <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磁碟區</a:t>
            </a: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/LUN</a:t>
            </a:r>
            <a:r>
              <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 的快照約需</a:t>
            </a: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 0.5 MB </a:t>
            </a:r>
            <a:r>
              <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的 </a:t>
            </a: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RAM</a:t>
            </a:r>
            <a:r>
              <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 保持掛載 </a:t>
            </a:r>
            <a:r>
              <a:rPr lang="en-US" altLang="zh-TW"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rPr>
              <a:t>Snapshot)</a:t>
            </a:r>
            <a:endParaRPr lang="zh-TW" altLang="en-US" sz="1800" b="1" dirty="0">
              <a:solidFill>
                <a:schemeClr val="accent5">
                  <a:lumMod val="50000"/>
                </a:schemeClr>
              </a:solidFill>
              <a:latin typeface="Arial" pitchFamily="34" charset="0"/>
              <a:ea typeface="Microsoft JhengHei" panose="020B0604030504040204" pitchFamily="34" charset="-120"/>
              <a:cs typeface="Arial" pitchFamily="34" charset="0"/>
              <a:sym typeface="Microsoft JhengHei"/>
            </a:endParaRPr>
          </a:p>
        </p:txBody>
      </p:sp>
      <p:graphicFrame>
        <p:nvGraphicFramePr>
          <p:cNvPr id="5" name="表格 3">
            <a:extLst>
              <a:ext uri="{FF2B5EF4-FFF2-40B4-BE49-F238E27FC236}">
                <a16:creationId xmlns="" xmlns:a16="http://schemas.microsoft.com/office/drawing/2014/main" id="{533F84D9-32DD-47A6-85C1-EFCD373FBC8C}"/>
              </a:ext>
            </a:extLst>
          </p:cNvPr>
          <p:cNvGraphicFramePr>
            <a:graphicFrameLocks noGrp="1"/>
          </p:cNvGraphicFramePr>
          <p:nvPr>
            <p:extLst>
              <p:ext uri="{D42A27DB-BD31-4B8C-83A1-F6EECF244321}">
                <p14:modId xmlns="" xmlns:p14="http://schemas.microsoft.com/office/powerpoint/2010/main" val="4104919571"/>
              </p:ext>
            </p:extLst>
          </p:nvPr>
        </p:nvGraphicFramePr>
        <p:xfrm>
          <a:off x="733425" y="2788146"/>
          <a:ext cx="7715250" cy="1298521"/>
        </p:xfrm>
        <a:graphic>
          <a:graphicData uri="http://schemas.openxmlformats.org/drawingml/2006/table">
            <a:tbl>
              <a:tblPr firstRow="1" bandRow="1"/>
              <a:tblGrid>
                <a:gridCol w="1832322">
                  <a:extLst>
                    <a:ext uri="{9D8B030D-6E8A-4147-A177-3AD203B41FA5}">
                      <a16:colId xmlns="" xmlns:a16="http://schemas.microsoft.com/office/drawing/2014/main" val="2714073669"/>
                    </a:ext>
                  </a:extLst>
                </a:gridCol>
                <a:gridCol w="1828503">
                  <a:extLst>
                    <a:ext uri="{9D8B030D-6E8A-4147-A177-3AD203B41FA5}">
                      <a16:colId xmlns="" xmlns:a16="http://schemas.microsoft.com/office/drawing/2014/main" val="1342336146"/>
                    </a:ext>
                  </a:extLst>
                </a:gridCol>
                <a:gridCol w="2256874">
                  <a:extLst>
                    <a:ext uri="{9D8B030D-6E8A-4147-A177-3AD203B41FA5}">
                      <a16:colId xmlns="" xmlns:a16="http://schemas.microsoft.com/office/drawing/2014/main" val="3829529322"/>
                    </a:ext>
                  </a:extLst>
                </a:gridCol>
                <a:gridCol w="1797551">
                  <a:extLst>
                    <a:ext uri="{9D8B030D-6E8A-4147-A177-3AD203B41FA5}">
                      <a16:colId xmlns="" xmlns:a16="http://schemas.microsoft.com/office/drawing/2014/main" val="3150085459"/>
                    </a:ext>
                  </a:extLst>
                </a:gridCol>
              </a:tblGrid>
              <a:tr h="658421">
                <a:tc>
                  <a:txBody>
                    <a:bodyPr/>
                    <a:lstStyle/>
                    <a:p>
                      <a:pPr marL="0" marR="0" lvl="0" indent="0" algn="ctr" defTabSz="914400" rtl="0" eaLnBrk="1" latinLnBrk="0" hangingPunct="1">
                        <a:spcBef>
                          <a:spcPts val="0"/>
                        </a:spcBef>
                        <a:spcAft>
                          <a:spcPts val="0"/>
                        </a:spcAft>
                        <a:buNone/>
                      </a:pPr>
                      <a:r>
                        <a:rPr lang="en-US" altLang="zh-TW" sz="1500" b="1" kern="1200" dirty="0">
                          <a:solidFill>
                            <a:schemeClr val="bg1"/>
                          </a:solidFill>
                          <a:effectLst/>
                          <a:latin typeface="Arial" pitchFamily="34" charset="0"/>
                          <a:ea typeface="Microsoft JhengHei"/>
                          <a:cs typeface="Arial" pitchFamily="34" charset="0"/>
                          <a:sym typeface="Microsoft JhengHei"/>
                        </a:rPr>
                        <a:t>RAM </a:t>
                      </a:r>
                      <a:r>
                        <a:rPr lang="zh-TW" altLang="en-US" sz="1500" b="1" kern="1200" dirty="0">
                          <a:solidFill>
                            <a:schemeClr val="bg1"/>
                          </a:solidFill>
                          <a:effectLst/>
                          <a:latin typeface="Arial" pitchFamily="34" charset="0"/>
                          <a:ea typeface="Microsoft JhengHei"/>
                          <a:cs typeface="Arial" pitchFamily="34" charset="0"/>
                          <a:sym typeface="Microsoft JhengHei"/>
                        </a:rPr>
                        <a:t>大小</a:t>
                      </a: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bg1"/>
                          </a:solidFill>
                          <a:effectLst/>
                          <a:latin typeface="Arial" pitchFamily="34" charset="0"/>
                          <a:ea typeface="Microsoft JhengHei"/>
                          <a:cs typeface="Arial" pitchFamily="34" charset="0"/>
                          <a:sym typeface="Microsoft JhengHei"/>
                        </a:rPr>
                        <a:t>NAS </a:t>
                      </a:r>
                      <a:r>
                        <a:rPr lang="zh-CN" altLang="en-US" sz="1500" b="1" kern="1200" dirty="0">
                          <a:solidFill>
                            <a:schemeClr val="bg1"/>
                          </a:solidFill>
                          <a:effectLst/>
                          <a:latin typeface="Arial" pitchFamily="34" charset="0"/>
                          <a:ea typeface="Microsoft JhengHei"/>
                          <a:cs typeface="Arial" pitchFamily="34" charset="0"/>
                          <a:sym typeface="Microsoft JhengHei"/>
                        </a:rPr>
                        <a:t>代表型號</a:t>
                      </a:r>
                      <a:endParaRPr lang="en-US" altLang="en-US" sz="1500" b="1" kern="1200" dirty="0">
                        <a:solidFill>
                          <a:schemeClr val="bg1"/>
                        </a:solidFill>
                        <a:effectLst/>
                        <a:latin typeface="Arial" pitchFamily="34" charset="0"/>
                        <a:ea typeface="Microsoft JhengHei"/>
                        <a:cs typeface="Arial" pitchFamily="34" charset="0"/>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latinLnBrk="0" hangingPunct="1">
                        <a:spcBef>
                          <a:spcPts val="0"/>
                        </a:spcBef>
                        <a:spcAft>
                          <a:spcPts val="0"/>
                        </a:spcAft>
                        <a:buNone/>
                      </a:pPr>
                      <a:r>
                        <a:rPr lang="zh-TW" altLang="en-US" sz="1500" b="1" kern="1200" dirty="0">
                          <a:solidFill>
                            <a:schemeClr val="bg1"/>
                          </a:solidFill>
                          <a:effectLst/>
                          <a:latin typeface="Arial" pitchFamily="34" charset="0"/>
                          <a:ea typeface="Microsoft JhengHei"/>
                          <a:cs typeface="Arial" pitchFamily="34" charset="0"/>
                          <a:sym typeface="Microsoft JhengHei"/>
                        </a:rPr>
                        <a:t>整台 </a:t>
                      </a:r>
                      <a:r>
                        <a:rPr lang="en-US" altLang="zh-TW" sz="1500" b="1" kern="1200" dirty="0">
                          <a:solidFill>
                            <a:schemeClr val="bg1"/>
                          </a:solidFill>
                          <a:effectLst/>
                          <a:latin typeface="Arial" pitchFamily="34" charset="0"/>
                          <a:ea typeface="Microsoft JhengHei"/>
                          <a:cs typeface="Arial" pitchFamily="34" charset="0"/>
                          <a:sym typeface="Microsoft JhengHei"/>
                        </a:rPr>
                        <a:t>NAS </a:t>
                      </a:r>
                      <a:r>
                        <a:rPr lang="zh-TW" altLang="en-US" sz="1500" b="1" kern="1200" dirty="0">
                          <a:solidFill>
                            <a:schemeClr val="bg1"/>
                          </a:solidFill>
                          <a:effectLst/>
                          <a:latin typeface="Arial" pitchFamily="34" charset="0"/>
                          <a:ea typeface="Microsoft JhengHei"/>
                          <a:cs typeface="Arial" pitchFamily="34" charset="0"/>
                          <a:sym typeface="Microsoft JhengHei"/>
                        </a:rPr>
                        <a:t>可具有</a:t>
                      </a:r>
                      <a:br>
                        <a:rPr lang="zh-TW" altLang="en-US" sz="1500" b="1" kern="1200" dirty="0">
                          <a:solidFill>
                            <a:schemeClr val="bg1"/>
                          </a:solidFill>
                          <a:effectLst/>
                          <a:latin typeface="Arial" pitchFamily="34" charset="0"/>
                          <a:ea typeface="Microsoft JhengHei"/>
                          <a:cs typeface="Arial" pitchFamily="34" charset="0"/>
                          <a:sym typeface="Microsoft JhengHei"/>
                        </a:rPr>
                      </a:br>
                      <a:r>
                        <a:rPr lang="zh-TW" altLang="en-US" sz="1500" b="1" kern="1200" dirty="0">
                          <a:solidFill>
                            <a:schemeClr val="bg1"/>
                          </a:solidFill>
                          <a:effectLst/>
                          <a:latin typeface="Arial" pitchFamily="34" charset="0"/>
                          <a:ea typeface="Microsoft JhengHei"/>
                          <a:cs typeface="Arial" pitchFamily="34" charset="0"/>
                          <a:sym typeface="Microsoft JhengHei"/>
                        </a:rPr>
                        <a:t>快照數量</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latinLnBrk="0" hangingPunct="1">
                        <a:spcBef>
                          <a:spcPts val="0"/>
                        </a:spcBef>
                        <a:spcAft>
                          <a:spcPts val="0"/>
                        </a:spcAft>
                        <a:buNone/>
                      </a:pPr>
                      <a:r>
                        <a:rPr lang="zh-TW" altLang="en-US" sz="1500" b="1" kern="1200" dirty="0">
                          <a:solidFill>
                            <a:schemeClr val="bg1"/>
                          </a:solidFill>
                          <a:effectLst/>
                          <a:latin typeface="Arial" pitchFamily="34" charset="0"/>
                          <a:ea typeface="Microsoft JhengHei"/>
                          <a:cs typeface="Arial" pitchFamily="34" charset="0"/>
                          <a:sym typeface="Microsoft JhengHei"/>
                        </a:rPr>
                        <a:t>每個 </a:t>
                      </a:r>
                      <a:r>
                        <a:rPr lang="en-US" altLang="zh-TW" sz="1500" b="1" kern="1200" dirty="0">
                          <a:solidFill>
                            <a:schemeClr val="bg1"/>
                          </a:solidFill>
                          <a:effectLst/>
                          <a:latin typeface="Arial" pitchFamily="34" charset="0"/>
                          <a:ea typeface="Microsoft JhengHei"/>
                          <a:cs typeface="Arial" pitchFamily="34" charset="0"/>
                          <a:sym typeface="Microsoft JhengHei"/>
                        </a:rPr>
                        <a:t>Volume/</a:t>
                      </a:r>
                      <a:endParaRPr lang="zh-TW" altLang="en-US" sz="1500" b="1" kern="1200" dirty="0">
                        <a:solidFill>
                          <a:schemeClr val="bg1"/>
                        </a:solidFill>
                        <a:effectLst/>
                        <a:latin typeface="Arial" pitchFamily="34" charset="0"/>
                        <a:ea typeface="Microsoft JhengHei"/>
                        <a:cs typeface="Arial" pitchFamily="34" charset="0"/>
                        <a:sym typeface="Microsoft JhengHei"/>
                      </a:endParaRPr>
                    </a:p>
                    <a:p>
                      <a:pPr marL="0" marR="0" lvl="0" indent="0" algn="ctr" defTabSz="914400" rtl="0" eaLnBrk="1" latinLnBrk="0" hangingPunct="1">
                        <a:spcBef>
                          <a:spcPts val="0"/>
                        </a:spcBef>
                        <a:spcAft>
                          <a:spcPts val="0"/>
                        </a:spcAft>
                        <a:buNone/>
                      </a:pPr>
                      <a:r>
                        <a:rPr lang="en-US" altLang="zh-TW" sz="1500" b="1" kern="1200" dirty="0">
                          <a:solidFill>
                            <a:schemeClr val="bg1"/>
                          </a:solidFill>
                          <a:effectLst/>
                          <a:latin typeface="Arial" pitchFamily="34" charset="0"/>
                          <a:ea typeface="Microsoft JhengHei"/>
                          <a:cs typeface="Arial" pitchFamily="34" charset="0"/>
                          <a:sym typeface="Microsoft JhengHei"/>
                        </a:rPr>
                        <a:t>LUN </a:t>
                      </a:r>
                      <a:r>
                        <a:rPr lang="zh-TW" altLang="en-US" sz="1500" b="1" kern="1200" dirty="0">
                          <a:solidFill>
                            <a:schemeClr val="bg1"/>
                          </a:solidFill>
                          <a:effectLst/>
                          <a:latin typeface="Arial" pitchFamily="34" charset="0"/>
                          <a:ea typeface="Microsoft JhengHei"/>
                          <a:cs typeface="Arial" pitchFamily="34" charset="0"/>
                          <a:sym typeface="Microsoft JhengHei"/>
                        </a:rPr>
                        <a:t>快照數量</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 xmlns:a16="http://schemas.microsoft.com/office/drawing/2014/main" val="2364017304"/>
                  </a:ext>
                </a:extLst>
              </a:tr>
              <a:tr h="293764">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2GB</a:t>
                      </a:r>
                      <a:endParaRPr lang="en-US"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TS-251B-2G</a:t>
                      </a:r>
                      <a:endParaRPr lang="en-US"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64</a:t>
                      </a:r>
                      <a:endParaRPr lang="zh-TW"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32</a:t>
                      </a:r>
                      <a:endParaRPr lang="zh-TW"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437663603"/>
                  </a:ext>
                </a:extLst>
              </a:tr>
              <a:tr h="293764">
                <a:tc>
                  <a:txBody>
                    <a:bodyPr/>
                    <a:lstStyle/>
                    <a:p>
                      <a:pPr marL="0" marR="0" lvl="0" indent="0" algn="ctr" defTabSz="914400" rtl="0" eaLnBrk="1" latinLnBrk="0" hangingPunct="1">
                        <a:spcBef>
                          <a:spcPts val="0"/>
                        </a:spcBef>
                        <a:spcAft>
                          <a:spcPts val="0"/>
                        </a:spcAft>
                        <a:buNone/>
                      </a:pPr>
                      <a:r>
                        <a:rPr lang="zh-TW" altLang="en-US" sz="1500" b="1" kern="1200" dirty="0">
                          <a:solidFill>
                            <a:schemeClr val="tx1"/>
                          </a:solidFill>
                          <a:latin typeface="Arial" pitchFamily="34" charset="0"/>
                          <a:ea typeface="微軟正黑體" pitchFamily="34" charset="-120"/>
                          <a:cs typeface="Arial" pitchFamily="34" charset="0"/>
                          <a:sym typeface="Microsoft JhengHei"/>
                        </a:rPr>
                        <a:t>4GB </a:t>
                      </a:r>
                      <a:r>
                        <a:rPr lang="zh-TW" altLang="en-US" sz="1500" b="1" kern="1200">
                          <a:solidFill>
                            <a:schemeClr val="tx1"/>
                          </a:solidFill>
                          <a:latin typeface="Arial" pitchFamily="34" charset="0"/>
                          <a:ea typeface="微軟正黑體" pitchFamily="34" charset="-120"/>
                          <a:cs typeface="Arial" pitchFamily="34" charset="0"/>
                          <a:sym typeface="Microsoft JhengHei"/>
                        </a:rPr>
                        <a:t>及以上</a:t>
                      </a:r>
                      <a:endParaRPr lang="zh-TW"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TS-251B-4G</a:t>
                      </a:r>
                      <a:endParaRPr lang="zh-TW"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500" b="1" kern="1200" dirty="0">
                          <a:solidFill>
                            <a:schemeClr val="tx1"/>
                          </a:solidFill>
                          <a:latin typeface="Arial" pitchFamily="34" charset="0"/>
                          <a:ea typeface="微軟正黑體" pitchFamily="34" charset="-120"/>
                          <a:cs typeface="Arial" pitchFamily="34" charset="0"/>
                          <a:sym typeface="Microsoft JhengHei"/>
                        </a:rPr>
                        <a:t>1024</a:t>
                      </a:r>
                      <a:endParaRPr lang="zh-TW" altLang="en-US" sz="1500" b="1" kern="1200" dirty="0">
                        <a:solidFill>
                          <a:schemeClr val="tx1"/>
                        </a:solidFill>
                        <a:latin typeface="Arial" pitchFamily="34" charset="0"/>
                        <a:ea typeface="微軟正黑體" pitchFamily="34" charset="-120"/>
                        <a:cs typeface="Arial" pitchFamily="34" charset="0"/>
                        <a:sym typeface="Microsoft JhengHei"/>
                      </a:endParaRP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zh-TW" altLang="en-US" sz="1500" b="1" kern="1200" dirty="0">
                          <a:solidFill>
                            <a:schemeClr val="tx1"/>
                          </a:solidFill>
                          <a:latin typeface="Arial" pitchFamily="34" charset="0"/>
                          <a:ea typeface="微軟正黑體" pitchFamily="34" charset="-120"/>
                          <a:cs typeface="Arial" pitchFamily="34" charset="0"/>
                          <a:sym typeface="Microsoft JhengHei"/>
                        </a:rPr>
                        <a:t>256</a:t>
                      </a:r>
                    </a:p>
                  </a:txBody>
                  <a:tcPr marL="91450" marR="91450" marT="45725" marB="45725"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E599">
                        <a:alpha val="0"/>
                      </a:srgbClr>
                    </a:solidFill>
                  </a:tcPr>
                </a:tc>
                <a:extLst>
                  <a:ext uri="{0D108BD9-81ED-4DB2-BD59-A6C34878D82A}">
                    <a16:rowId xmlns="" xmlns:a16="http://schemas.microsoft.com/office/drawing/2014/main" val="4105057157"/>
                  </a:ext>
                </a:extLst>
              </a:tr>
            </a:tbl>
          </a:graphicData>
        </a:graphic>
      </p:graphicFrame>
    </p:spTree>
    <p:extLst>
      <p:ext uri="{BB962C8B-B14F-4D97-AF65-F5344CB8AC3E}">
        <p14:creationId xmlns="" xmlns:p14="http://schemas.microsoft.com/office/powerpoint/2010/main" val="2811402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圖片 3">
            <a:extLst>
              <a:ext uri="{FF2B5EF4-FFF2-40B4-BE49-F238E27FC236}">
                <a16:creationId xmlns="" xmlns:a16="http://schemas.microsoft.com/office/drawing/2014/main" id="{F4A740CD-C160-485C-BB86-2194C62B15E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2782" b="18818"/>
          <a:stretch/>
        </p:blipFill>
        <p:spPr>
          <a:xfrm>
            <a:off x="-1209676" y="0"/>
            <a:ext cx="11264161" cy="5143500"/>
          </a:xfrm>
          <a:prstGeom prst="rect">
            <a:avLst/>
          </a:prstGeom>
        </p:spPr>
      </p:pic>
      <p:sp>
        <p:nvSpPr>
          <p:cNvPr id="11" name="平行四邊形 10">
            <a:extLst>
              <a:ext uri="{FF2B5EF4-FFF2-40B4-BE49-F238E27FC236}">
                <a16:creationId xmlns="" xmlns:a16="http://schemas.microsoft.com/office/drawing/2014/main" id="{09ADD58F-CEA8-441A-937D-A497F0C2838B}"/>
              </a:ext>
            </a:extLst>
          </p:cNvPr>
          <p:cNvSpPr/>
          <p:nvPr/>
        </p:nvSpPr>
        <p:spPr>
          <a:xfrm>
            <a:off x="1193251" y="3823359"/>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5"/>
          <p:cNvSpPr>
            <a:spLocks noGrp="1"/>
          </p:cNvSpPr>
          <p:nvPr>
            <p:ph type="title"/>
          </p:nvPr>
        </p:nvSpPr>
        <p:spPr/>
        <p:txBody>
          <a:bodyPr/>
          <a:lstStyle/>
          <a:p>
            <a:pPr algn="ctr"/>
            <a:r>
              <a:rPr lang="en-US" altLang="zh-TW" dirty="0">
                <a:latin typeface="Arial" pitchFamily="34" charset="0"/>
                <a:ea typeface="Microsoft JhengHei" panose="020B0604030504040204" pitchFamily="34" charset="-120"/>
                <a:cs typeface="Arial" pitchFamily="34" charset="0"/>
              </a:rPr>
              <a:t>QNAP NVS (</a:t>
            </a:r>
            <a:r>
              <a:rPr lang="zh-TW" altLang="en-US" dirty="0">
                <a:latin typeface="Arial" pitchFamily="34" charset="0"/>
                <a:ea typeface="Microsoft JhengHei" panose="020B0604030504040204" pitchFamily="34" charset="-120"/>
                <a:cs typeface="Arial" pitchFamily="34" charset="0"/>
              </a:rPr>
              <a:t>網路與虛擬交換器</a:t>
            </a:r>
            <a:r>
              <a:rPr lang="en-US" altLang="zh-TW" dirty="0">
                <a:latin typeface="Arial" pitchFamily="34" charset="0"/>
                <a:ea typeface="Microsoft JhengHei" panose="020B0604030504040204" pitchFamily="34" charset="-120"/>
                <a:cs typeface="Arial" pitchFamily="34" charset="0"/>
              </a:rPr>
              <a:t>)</a:t>
            </a:r>
            <a:endParaRPr lang="zh-TW" altLang="en-US" dirty="0">
              <a:latin typeface="Arial" pitchFamily="34" charset="0"/>
              <a:ea typeface="Microsoft JhengHei" panose="020B0604030504040204" pitchFamily="34" charset="-120"/>
              <a:cs typeface="Arial" pitchFamily="34" charset="0"/>
            </a:endParaRPr>
          </a:p>
        </p:txBody>
      </p:sp>
      <p:sp>
        <p:nvSpPr>
          <p:cNvPr id="7" name="文字方塊 6"/>
          <p:cNvSpPr txBox="1"/>
          <p:nvPr/>
        </p:nvSpPr>
        <p:spPr>
          <a:xfrm>
            <a:off x="1" y="598484"/>
            <a:ext cx="9144000" cy="369332"/>
          </a:xfrm>
          <a:prstGeom prst="rect">
            <a:avLst/>
          </a:prstGeom>
          <a:noFill/>
        </p:spPr>
        <p:txBody>
          <a:bodyPr wrap="square" rtlCol="0" anchor="t">
            <a:spAutoFit/>
          </a:bodyPr>
          <a:lstStyle/>
          <a:p>
            <a:pPr algn="ctr"/>
            <a:r>
              <a:rPr lang="en-US" altLang="zh-TW" b="1" dirty="0">
                <a:solidFill>
                  <a:schemeClr val="bg1"/>
                </a:solidFill>
                <a:latin typeface="Arial" pitchFamily="34" charset="0"/>
                <a:ea typeface="Microsoft JhengHei" panose="020B0604030504040204" pitchFamily="34" charset="-120"/>
                <a:cs typeface="Arial" pitchFamily="34" charset="0"/>
              </a:rPr>
              <a:t>QNAP NVS</a:t>
            </a:r>
            <a:r>
              <a:rPr lang="zh-TW" altLang="en-US" b="1" dirty="0">
                <a:solidFill>
                  <a:schemeClr val="bg1"/>
                </a:solidFill>
                <a:latin typeface="Arial" pitchFamily="34" charset="0"/>
                <a:ea typeface="Microsoft JhengHei" panose="020B0604030504040204" pitchFamily="34" charset="-120"/>
                <a:cs typeface="Arial" pitchFamily="34" charset="0"/>
              </a:rPr>
              <a:t> 以高速串接虛擬與實體網路，是連接您裝置與 </a:t>
            </a:r>
            <a:r>
              <a:rPr lang="en-US" altLang="zh-TW" b="1" dirty="0">
                <a:solidFill>
                  <a:schemeClr val="bg1"/>
                </a:solidFill>
                <a:latin typeface="Arial" pitchFamily="34" charset="0"/>
                <a:ea typeface="Microsoft JhengHei" panose="020B0604030504040204" pitchFamily="34" charset="-120"/>
                <a:cs typeface="Arial" pitchFamily="34" charset="0"/>
              </a:rPr>
              <a:t>NAS</a:t>
            </a:r>
            <a:r>
              <a:rPr lang="zh-TW" altLang="en-US" b="1" dirty="0">
                <a:solidFill>
                  <a:schemeClr val="bg1"/>
                </a:solidFill>
                <a:latin typeface="Arial" pitchFamily="34" charset="0"/>
                <a:ea typeface="Microsoft JhengHei" panose="020B0604030504040204" pitchFamily="34" charset="-120"/>
                <a:cs typeface="Arial" pitchFamily="34" charset="0"/>
              </a:rPr>
              <a:t> 的最佳利器</a:t>
            </a:r>
            <a:r>
              <a:rPr lang="en-US" altLang="zh-TW" b="1" dirty="0">
                <a:solidFill>
                  <a:schemeClr val="bg1"/>
                </a:solidFill>
                <a:latin typeface="Arial" pitchFamily="34" charset="0"/>
                <a:ea typeface="Microsoft JhengHei" panose="020B0604030504040204" pitchFamily="34" charset="-120"/>
                <a:cs typeface="Arial" pitchFamily="34" charset="0"/>
              </a:rPr>
              <a:t>!</a:t>
            </a:r>
            <a:endParaRPr lang="zh-TW" altLang="en-US" dirty="0">
              <a:solidFill>
                <a:schemeClr val="bg1"/>
              </a:solidFill>
              <a:latin typeface="Arial" pitchFamily="34" charset="0"/>
              <a:ea typeface="Microsoft JhengHei" panose="020B0604030504040204" pitchFamily="34" charset="-120"/>
              <a:cs typeface="Arial" pitchFamily="34" charset="0"/>
            </a:endParaRPr>
          </a:p>
        </p:txBody>
      </p:sp>
      <p:sp>
        <p:nvSpPr>
          <p:cNvPr id="5" name="平行四邊形 4">
            <a:extLst>
              <a:ext uri="{FF2B5EF4-FFF2-40B4-BE49-F238E27FC236}">
                <a16:creationId xmlns="" xmlns:a16="http://schemas.microsoft.com/office/drawing/2014/main" id="{2B92BDB8-862B-4C3F-B579-289DFBBDB964}"/>
              </a:ext>
            </a:extLst>
          </p:cNvPr>
          <p:cNvSpPr/>
          <p:nvPr/>
        </p:nvSpPr>
        <p:spPr>
          <a:xfrm>
            <a:off x="6404968" y="3821215"/>
            <a:ext cx="1244311" cy="2880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 xmlns:a16="http://schemas.microsoft.com/office/drawing/2014/main" id="{A71C7A01-DEEB-471E-84A1-57055D0EE80D}"/>
              </a:ext>
            </a:extLst>
          </p:cNvPr>
          <p:cNvSpPr txBox="1"/>
          <p:nvPr/>
        </p:nvSpPr>
        <p:spPr>
          <a:xfrm>
            <a:off x="1334270" y="3771553"/>
            <a:ext cx="936104" cy="369332"/>
          </a:xfrm>
          <a:prstGeom prst="rect">
            <a:avLst/>
          </a:prstGeom>
          <a:noFill/>
        </p:spPr>
        <p:txBody>
          <a:bodyPr wrap="square" rtlCol="0">
            <a:spAutoFit/>
          </a:bodyPr>
          <a:lstStyle/>
          <a:p>
            <a:pPr algn="ctr"/>
            <a:r>
              <a:rPr lang="en-US" altLang="zh-TW" b="1" dirty="0">
                <a:solidFill>
                  <a:srgbClr val="002060"/>
                </a:solidFill>
                <a:latin typeface="Arial" panose="020B0604020202020204" pitchFamily="34" charset="0"/>
                <a:cs typeface="Arial" panose="020B0604020202020204" pitchFamily="34" charset="0"/>
              </a:rPr>
              <a:t>Virtual</a:t>
            </a:r>
            <a:endParaRPr lang="zh-TW" altLang="en-US" b="1" dirty="0">
              <a:solidFill>
                <a:srgbClr val="002060"/>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 xmlns:a16="http://schemas.microsoft.com/office/drawing/2014/main" id="{B5E6C677-73BD-4367-B33E-0C4D5242ECC9}"/>
              </a:ext>
            </a:extLst>
          </p:cNvPr>
          <p:cNvSpPr txBox="1"/>
          <p:nvPr/>
        </p:nvSpPr>
        <p:spPr>
          <a:xfrm>
            <a:off x="6420952" y="3782709"/>
            <a:ext cx="1199048" cy="369332"/>
          </a:xfrm>
          <a:prstGeom prst="rect">
            <a:avLst/>
          </a:prstGeom>
          <a:noFill/>
        </p:spPr>
        <p:txBody>
          <a:bodyPr wrap="square" rtlCol="0">
            <a:spAutoFit/>
          </a:bodyPr>
          <a:lstStyle/>
          <a:p>
            <a:pPr algn="ctr"/>
            <a:r>
              <a:rPr lang="en-US" altLang="zh-TW" b="1" dirty="0">
                <a:solidFill>
                  <a:srgbClr val="002060"/>
                </a:solidFill>
                <a:latin typeface="Arial" panose="020B0604020202020204" pitchFamily="34" charset="0"/>
                <a:cs typeface="Arial" panose="020B0604020202020204" pitchFamily="34" charset="0"/>
              </a:rPr>
              <a:t>Physical</a:t>
            </a:r>
            <a:endParaRPr lang="zh-TW" alt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05901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1">
            <a:extLst>
              <a:ext uri="{FF2B5EF4-FFF2-40B4-BE49-F238E27FC236}">
                <a16:creationId xmlns="" xmlns:a16="http://schemas.microsoft.com/office/drawing/2014/main" id="{7D386917-27B8-4ED6-A41E-DF91453DEB07}"/>
              </a:ext>
            </a:extLst>
          </p:cNvPr>
          <p:cNvPicPr>
            <a:picLocks noChangeAspect="1"/>
          </p:cNvPicPr>
          <p:nvPr/>
        </p:nvPicPr>
        <p:blipFill>
          <a:blip r:embed="rId3" cstate="print"/>
          <a:stretch>
            <a:fillRect/>
          </a:stretch>
        </p:blipFill>
        <p:spPr>
          <a:xfrm>
            <a:off x="264118" y="1580813"/>
            <a:ext cx="4465368" cy="2403903"/>
          </a:xfrm>
          <a:prstGeom prst="rect">
            <a:avLst/>
          </a:prstGeom>
        </p:spPr>
      </p:pic>
      <p:sp>
        <p:nvSpPr>
          <p:cNvPr id="19" name="梯形 18">
            <a:extLst>
              <a:ext uri="{FF2B5EF4-FFF2-40B4-BE49-F238E27FC236}">
                <a16:creationId xmlns="" xmlns:a16="http://schemas.microsoft.com/office/drawing/2014/main" id="{44422114-9A78-41CB-AA33-C1E0971F4ED8}"/>
              </a:ext>
            </a:extLst>
          </p:cNvPr>
          <p:cNvSpPr/>
          <p:nvPr/>
        </p:nvSpPr>
        <p:spPr>
          <a:xfrm rot="17100000">
            <a:off x="2235896" y="1993910"/>
            <a:ext cx="648801" cy="310627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7" name="梯形 16">
            <a:extLst>
              <a:ext uri="{FF2B5EF4-FFF2-40B4-BE49-F238E27FC236}">
                <a16:creationId xmlns="" xmlns:a16="http://schemas.microsoft.com/office/drawing/2014/main" id="{E10F1848-5A7C-4C61-9CE2-5BEEE00993CA}"/>
              </a:ext>
            </a:extLst>
          </p:cNvPr>
          <p:cNvSpPr/>
          <p:nvPr/>
        </p:nvSpPr>
        <p:spPr>
          <a:xfrm rot="15016588">
            <a:off x="1798483" y="923200"/>
            <a:ext cx="1151877" cy="2990993"/>
          </a:xfrm>
          <a:prstGeom prst="trapezoid">
            <a:avLst/>
          </a:prstGeom>
          <a:gradFill flip="none" rotWithShape="1">
            <a:gsLst>
              <a:gs pos="0">
                <a:srgbClr val="23BDE1">
                  <a:tint val="66000"/>
                  <a:satMod val="160000"/>
                </a:srgbClr>
              </a:gs>
              <a:gs pos="50000">
                <a:srgbClr val="23BDE1">
                  <a:tint val="44500"/>
                  <a:satMod val="160000"/>
                </a:srgbClr>
              </a:gs>
              <a:gs pos="100000">
                <a:srgbClr val="23BDE1">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 xmlns:a16="http://schemas.microsoft.com/office/drawing/2014/main" id="{869D71F5-EF40-475D-AB32-098E37955DFA}"/>
              </a:ext>
            </a:extLst>
          </p:cNvPr>
          <p:cNvPicPr>
            <a:picLocks noChangeAspect="1"/>
          </p:cNvPicPr>
          <p:nvPr/>
        </p:nvPicPr>
        <p:blipFill>
          <a:blip r:embed="rId4"/>
          <a:stretch>
            <a:fillRect/>
          </a:stretch>
        </p:blipFill>
        <p:spPr>
          <a:xfrm>
            <a:off x="1026413" y="3075806"/>
            <a:ext cx="7796504" cy="1190964"/>
          </a:xfrm>
          <a:prstGeom prst="rect">
            <a:avLst/>
          </a:prstGeom>
          <a:ln w="88900" cap="sq" cmpd="thickThin">
            <a:noFill/>
            <a:prstDash val="solid"/>
            <a:miter lim="800000"/>
          </a:ln>
          <a:effectLst>
            <a:glow rad="101600">
              <a:schemeClr val="accent1">
                <a:satMod val="175000"/>
                <a:alpha val="40000"/>
              </a:schemeClr>
            </a:glow>
          </a:effectLst>
        </p:spPr>
      </p:pic>
      <p:pic>
        <p:nvPicPr>
          <p:cNvPr id="15" name="圖片 14">
            <a:extLst>
              <a:ext uri="{FF2B5EF4-FFF2-40B4-BE49-F238E27FC236}">
                <a16:creationId xmlns="" xmlns:a16="http://schemas.microsoft.com/office/drawing/2014/main" id="{D60F4D20-AE20-4D79-8F94-4FA211A5DCF4}"/>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r="16840"/>
          <a:stretch/>
        </p:blipFill>
        <p:spPr>
          <a:xfrm>
            <a:off x="4127576" y="3747493"/>
            <a:ext cx="4782338" cy="474335"/>
          </a:xfrm>
          <a:prstGeom prst="rect">
            <a:avLst/>
          </a:prstGeom>
        </p:spPr>
      </p:pic>
      <p:sp>
        <p:nvSpPr>
          <p:cNvPr id="189" name="Shape 189"/>
          <p:cNvSpPr txBox="1">
            <a:spLocks noGrp="1"/>
          </p:cNvSpPr>
          <p:nvPr>
            <p:ph type="title"/>
          </p:nvPr>
        </p:nvSpPr>
        <p:spPr/>
        <p:txBody>
          <a:bodyPr>
            <a:noAutofit/>
          </a:bodyPr>
          <a:lstStyle/>
          <a:p>
            <a:pPr lvl="0" algn="ctr"/>
            <a:r>
              <a:rPr lang="zh-TW" altLang="en-US" dirty="0">
                <a:latin typeface="Microsoft JhengHei" panose="020B0604030504040204" pitchFamily="34" charset="-120"/>
                <a:ea typeface="Microsoft JhengHei" panose="020B0604030504040204" pitchFamily="34" charset="-120"/>
                <a:sym typeface="Microsoft JhengHei"/>
              </a:rPr>
              <a:t>總覽畫面讓</a:t>
            </a:r>
            <a:r>
              <a:rPr lang="zh-TW" altLang="en-US" dirty="0">
                <a:latin typeface="Microsoft JhengHei" panose="020B0604030504040204" pitchFamily="34" charset="-120"/>
                <a:ea typeface="Microsoft JhengHei" panose="020B0604030504040204" pitchFamily="34" charset="-120"/>
              </a:rPr>
              <a:t>網路配置一目瞭然</a:t>
            </a:r>
            <a:endParaRPr lang="zh-TW" altLang="en-US" dirty="0">
              <a:latin typeface="Microsoft JhengHei" panose="020B0604030504040204" pitchFamily="34" charset="-120"/>
              <a:ea typeface="Microsoft JhengHei" panose="020B0604030504040204" pitchFamily="34" charset="-120"/>
              <a:sym typeface="Microsoft JhengHei"/>
            </a:endParaRPr>
          </a:p>
        </p:txBody>
      </p:sp>
      <p:pic>
        <p:nvPicPr>
          <p:cNvPr id="3" name="Picture 2">
            <a:extLst>
              <a:ext uri="{FF2B5EF4-FFF2-40B4-BE49-F238E27FC236}">
                <a16:creationId xmlns="" xmlns:a16="http://schemas.microsoft.com/office/drawing/2014/main" id="{CBBEA571-B1AB-4F21-BA26-1A048629A108}"/>
              </a:ext>
            </a:extLst>
          </p:cNvPr>
          <p:cNvPicPr>
            <a:picLocks noChangeAspect="1"/>
          </p:cNvPicPr>
          <p:nvPr/>
        </p:nvPicPr>
        <p:blipFill>
          <a:blip r:embed="rId6"/>
          <a:stretch>
            <a:fillRect/>
          </a:stretch>
        </p:blipFill>
        <p:spPr>
          <a:xfrm>
            <a:off x="1021507" y="1225161"/>
            <a:ext cx="7791060" cy="1305561"/>
          </a:xfrm>
          <a:prstGeom prst="rect">
            <a:avLst/>
          </a:prstGeom>
          <a:ln w="88900" cap="sq" cmpd="thickThin">
            <a:noFill/>
            <a:prstDash val="solid"/>
            <a:miter lim="800000"/>
          </a:ln>
          <a:effectLst>
            <a:glow rad="101600">
              <a:schemeClr val="accent1">
                <a:satMod val="175000"/>
                <a:alpha val="40000"/>
              </a:schemeClr>
            </a:glow>
          </a:effectLst>
        </p:spPr>
      </p:pic>
      <p:pic>
        <p:nvPicPr>
          <p:cNvPr id="6" name="圖片 5">
            <a:extLst>
              <a:ext uri="{FF2B5EF4-FFF2-40B4-BE49-F238E27FC236}">
                <a16:creationId xmlns="" xmlns:a16="http://schemas.microsoft.com/office/drawing/2014/main" id="{4EC64B0F-53A2-47FA-9F42-2584EAA3AA5B}"/>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r="16840"/>
          <a:stretch/>
        </p:blipFill>
        <p:spPr>
          <a:xfrm>
            <a:off x="4127576" y="2056385"/>
            <a:ext cx="4767707" cy="474335"/>
          </a:xfrm>
          <a:prstGeom prst="rect">
            <a:avLst/>
          </a:prstGeom>
        </p:spPr>
      </p:pic>
      <p:sp>
        <p:nvSpPr>
          <p:cNvPr id="18" name="Shape 199">
            <a:extLst>
              <a:ext uri="{FF2B5EF4-FFF2-40B4-BE49-F238E27FC236}">
                <a16:creationId xmlns="" xmlns:a16="http://schemas.microsoft.com/office/drawing/2014/main" id="{38CFE2A7-ADFA-495D-80BB-DE77013D948C}"/>
              </a:ext>
            </a:extLst>
          </p:cNvPr>
          <p:cNvSpPr txBox="1"/>
          <p:nvPr/>
        </p:nvSpPr>
        <p:spPr>
          <a:xfrm>
            <a:off x="4333875" y="2056638"/>
            <a:ext cx="4517517" cy="561848"/>
          </a:xfrm>
          <a:prstGeom prst="rect">
            <a:avLst/>
          </a:prstGeom>
          <a:noFill/>
          <a:ln>
            <a:noFill/>
          </a:ln>
        </p:spPr>
        <p:txBody>
          <a:bodyPr spcFirstLastPara="1" wrap="square" lIns="91425" tIns="45700" rIns="91425" bIns="45700" anchor="t" anchorCtr="0">
            <a:noAutofit/>
          </a:bodyPr>
          <a:lstStyle/>
          <a:p>
            <a:pPr>
              <a:lnSpc>
                <a:spcPts val="1500"/>
              </a:lnSpc>
              <a:buClr>
                <a:srgbClr val="FFFFFF"/>
              </a:buClr>
              <a:buSzPts val="1600"/>
            </a:pP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透過虛擬交換器</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3</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橋接到實體</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1G</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網路埠的外部網路環境，</a:t>
            </a:r>
            <a:endParaRPr lang="en-US" altLang="zh-TW" sz="1400" b="1" dirty="0">
              <a:solidFill>
                <a:schemeClr val="bg1"/>
              </a:solidFill>
              <a:latin typeface="Arial" pitchFamily="34" charset="0"/>
              <a:ea typeface="Microsoft JhengHei" panose="020B0604030504040204" pitchFamily="34" charset="-120"/>
              <a:cs typeface="Arial" pitchFamily="34" charset="0"/>
            </a:endParaRPr>
          </a:p>
          <a:p>
            <a:pPr marL="0" marR="0" lvl="0" indent="0" algn="l" rtl="0">
              <a:lnSpc>
                <a:spcPts val="1500"/>
              </a:lnSpc>
              <a:spcBef>
                <a:spcPts val="0"/>
              </a:spcBef>
              <a:spcAft>
                <a:spcPts val="0"/>
              </a:spcAft>
              <a:buClr>
                <a:srgbClr val="FFFFFF"/>
              </a:buClr>
              <a:buSzPts val="1600"/>
              <a:buFont typeface="Arial"/>
              <a:buNone/>
            </a:pP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地球符號顯示該環境可以上網</a:t>
            </a:r>
            <a:r>
              <a:rPr lang="zh-TW" altLang="en-US" sz="1400" b="1" dirty="0">
                <a:solidFill>
                  <a:schemeClr val="bg1"/>
                </a:solidFill>
                <a:latin typeface="Arial" pitchFamily="34" charset="0"/>
                <a:ea typeface="Microsoft JhengHei" panose="020B0604030504040204" pitchFamily="34" charset="-120"/>
                <a:cs typeface="Arial" pitchFamily="34" charset="0"/>
              </a:rPr>
              <a:t>。</a:t>
            </a:r>
            <a:endParaRPr lang="en-US" altLang="zh-TW" sz="1400" b="1" dirty="0">
              <a:solidFill>
                <a:schemeClr val="bg1"/>
              </a:solidFill>
              <a:latin typeface="Arial" pitchFamily="34" charset="0"/>
              <a:ea typeface="Microsoft JhengHei" panose="020B0604030504040204" pitchFamily="34" charset="-120"/>
              <a:cs typeface="Arial" pitchFamily="34" charset="0"/>
            </a:endParaRPr>
          </a:p>
        </p:txBody>
      </p:sp>
      <p:sp>
        <p:nvSpPr>
          <p:cNvPr id="11" name="Shape 199">
            <a:extLst>
              <a:ext uri="{FF2B5EF4-FFF2-40B4-BE49-F238E27FC236}">
                <a16:creationId xmlns="" xmlns:a16="http://schemas.microsoft.com/office/drawing/2014/main" id="{2643CB11-3C24-49CF-9F9F-9582E8447F00}"/>
              </a:ext>
            </a:extLst>
          </p:cNvPr>
          <p:cNvSpPr txBox="1"/>
          <p:nvPr/>
        </p:nvSpPr>
        <p:spPr>
          <a:xfrm>
            <a:off x="4333875" y="3767202"/>
            <a:ext cx="4632595" cy="561848"/>
          </a:xfrm>
          <a:prstGeom prst="rect">
            <a:avLst/>
          </a:prstGeom>
          <a:noFill/>
          <a:ln>
            <a:noFill/>
          </a:ln>
        </p:spPr>
        <p:txBody>
          <a:bodyPr spcFirstLastPara="1" wrap="square" lIns="91425" tIns="45700" rIns="91425" bIns="45700" anchor="t" anchorCtr="0">
            <a:noAutofit/>
          </a:bodyPr>
          <a:lstStyle/>
          <a:p>
            <a:pPr>
              <a:lnSpc>
                <a:spcPts val="1500"/>
              </a:lnSpc>
              <a:buClr>
                <a:srgbClr val="FFFFFF"/>
              </a:buClr>
              <a:buSzPts val="1600"/>
            </a:pP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此組</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VM</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透過虛擬交換器</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4</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與</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NAS</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溝通，未顯示地球符號、</a:t>
            </a:r>
            <a:r>
              <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rPr>
              <a:t>NAT</a:t>
            </a:r>
            <a:r>
              <a:rPr lang="zh-TW" altLang="en-US" sz="1400" b="1" dirty="0">
                <a:solidFill>
                  <a:schemeClr val="bg1"/>
                </a:solidFill>
                <a:latin typeface="Arial" pitchFamily="34" charset="0"/>
                <a:ea typeface="Microsoft JhengHei" panose="020B0604030504040204" pitchFamily="34" charset="-120"/>
                <a:cs typeface="Arial" pitchFamily="34" charset="0"/>
                <a:sym typeface="Microsoft JhengHei"/>
              </a:rPr>
              <a:t>符號，顯示該環境封閉不可上網。</a:t>
            </a:r>
            <a:endParaRPr lang="en-US" altLang="zh-TW" sz="1400" b="1" dirty="0">
              <a:solidFill>
                <a:schemeClr val="bg1"/>
              </a:solidFill>
              <a:latin typeface="Arial" pitchFamily="34" charset="0"/>
              <a:ea typeface="Microsoft JhengHei" panose="020B0604030504040204" pitchFamily="34" charset="-120"/>
              <a:cs typeface="Arial" pitchFamily="34" charset="0"/>
              <a:sym typeface="Microsoft JhengHei"/>
            </a:endParaRPr>
          </a:p>
        </p:txBody>
      </p:sp>
      <p:sp>
        <p:nvSpPr>
          <p:cNvPr id="7" name="橢圓 6">
            <a:extLst>
              <a:ext uri="{FF2B5EF4-FFF2-40B4-BE49-F238E27FC236}">
                <a16:creationId xmlns="" xmlns:a16="http://schemas.microsoft.com/office/drawing/2014/main" id="{B09F0085-91DD-44BC-9FB6-AE43833B621A}"/>
              </a:ext>
            </a:extLst>
          </p:cNvPr>
          <p:cNvSpPr/>
          <p:nvPr/>
        </p:nvSpPr>
        <p:spPr>
          <a:xfrm>
            <a:off x="3797496" y="2011696"/>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nvGrpSpPr>
          <p:cNvPr id="10" name="群組 9">
            <a:extLst>
              <a:ext uri="{FF2B5EF4-FFF2-40B4-BE49-F238E27FC236}">
                <a16:creationId xmlns="" xmlns:a16="http://schemas.microsoft.com/office/drawing/2014/main" id="{97E6AC13-39DE-4F01-A33C-EFB6043AE896}"/>
              </a:ext>
            </a:extLst>
          </p:cNvPr>
          <p:cNvGrpSpPr/>
          <p:nvPr/>
        </p:nvGrpSpPr>
        <p:grpSpPr>
          <a:xfrm>
            <a:off x="3890320" y="2096097"/>
            <a:ext cx="410145" cy="415458"/>
            <a:chOff x="3563888" y="2067694"/>
            <a:chExt cx="410145" cy="415458"/>
          </a:xfrm>
        </p:grpSpPr>
        <p:pic>
          <p:nvPicPr>
            <p:cNvPr id="12" name="圖片 11">
              <a:extLst>
                <a:ext uri="{FF2B5EF4-FFF2-40B4-BE49-F238E27FC236}">
                  <a16:creationId xmlns="" xmlns:a16="http://schemas.microsoft.com/office/drawing/2014/main" id="{AC4E8DA2-D4A1-485B-9471-3A3C465AA584}"/>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563888" y="2067694"/>
              <a:ext cx="358810" cy="358810"/>
            </a:xfrm>
            <a:prstGeom prst="rect">
              <a:avLst/>
            </a:prstGeom>
          </p:spPr>
        </p:pic>
        <p:pic>
          <p:nvPicPr>
            <p:cNvPr id="13" name="圖片 12">
              <a:extLst>
                <a:ext uri="{FF2B5EF4-FFF2-40B4-BE49-F238E27FC236}">
                  <a16:creationId xmlns="" xmlns:a16="http://schemas.microsoft.com/office/drawing/2014/main" id="{B764A63B-FEFE-4B76-88F6-472A78C1B7B6}"/>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64875" y="2276108"/>
              <a:ext cx="209158" cy="207044"/>
            </a:xfrm>
            <a:prstGeom prst="rect">
              <a:avLst/>
            </a:prstGeom>
          </p:spPr>
        </p:pic>
      </p:grpSp>
      <p:sp>
        <p:nvSpPr>
          <p:cNvPr id="20" name="橢圓 19">
            <a:extLst>
              <a:ext uri="{FF2B5EF4-FFF2-40B4-BE49-F238E27FC236}">
                <a16:creationId xmlns="" xmlns:a16="http://schemas.microsoft.com/office/drawing/2014/main" id="{9591AD5B-A90B-427F-B70B-CD54B7B06CC1}"/>
              </a:ext>
            </a:extLst>
          </p:cNvPr>
          <p:cNvSpPr/>
          <p:nvPr/>
        </p:nvSpPr>
        <p:spPr>
          <a:xfrm>
            <a:off x="3797496" y="3677118"/>
            <a:ext cx="579592" cy="5795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nvGrpSpPr>
          <p:cNvPr id="4" name="群組 3">
            <a:extLst>
              <a:ext uri="{FF2B5EF4-FFF2-40B4-BE49-F238E27FC236}">
                <a16:creationId xmlns="" xmlns:a16="http://schemas.microsoft.com/office/drawing/2014/main" id="{9D31D197-6183-481C-AEFD-AADBA56B2923}"/>
              </a:ext>
            </a:extLst>
          </p:cNvPr>
          <p:cNvGrpSpPr/>
          <p:nvPr/>
        </p:nvGrpSpPr>
        <p:grpSpPr>
          <a:xfrm>
            <a:off x="3896208" y="3763430"/>
            <a:ext cx="387346" cy="408522"/>
            <a:chOff x="-785285" y="2923545"/>
            <a:chExt cx="387346" cy="408522"/>
          </a:xfrm>
        </p:grpSpPr>
        <p:pic>
          <p:nvPicPr>
            <p:cNvPr id="14" name="圖片 13">
              <a:extLst>
                <a:ext uri="{FF2B5EF4-FFF2-40B4-BE49-F238E27FC236}">
                  <a16:creationId xmlns="" xmlns:a16="http://schemas.microsoft.com/office/drawing/2014/main" id="{1712A1C6-8E51-48BF-9D39-3CEBA062EDB1}"/>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85285" y="2923545"/>
              <a:ext cx="358810" cy="358810"/>
            </a:xfrm>
            <a:prstGeom prst="rect">
              <a:avLst/>
            </a:prstGeom>
          </p:spPr>
        </p:pic>
        <p:pic>
          <p:nvPicPr>
            <p:cNvPr id="16" name="圖片 15">
              <a:extLst>
                <a:ext uri="{FF2B5EF4-FFF2-40B4-BE49-F238E27FC236}">
                  <a16:creationId xmlns="" xmlns:a16="http://schemas.microsoft.com/office/drawing/2014/main" id="{E3985F43-41E2-4EBD-8A08-BBA641C733DB}"/>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99011" y="3112717"/>
              <a:ext cx="201072" cy="219350"/>
            </a:xfrm>
            <a:prstGeom prst="rect">
              <a:avLst/>
            </a:prstGeom>
          </p:spPr>
        </p:pic>
      </p:grpSp>
    </p:spTree>
    <p:extLst>
      <p:ext uri="{BB962C8B-B14F-4D97-AF65-F5344CB8AC3E}">
        <p14:creationId xmlns="" xmlns:p14="http://schemas.microsoft.com/office/powerpoint/2010/main" val="1037748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Shape 415"/>
          <p:cNvSpPr txBox="1">
            <a:spLocks noGrp="1"/>
          </p:cNvSpPr>
          <p:nvPr>
            <p:ph type="title"/>
          </p:nvPr>
        </p:nvSpPr>
        <p:spPr>
          <a:xfrm>
            <a:off x="323527" y="179546"/>
            <a:ext cx="5229547" cy="1258729"/>
          </a:xfrm>
        </p:spPr>
        <p:txBody>
          <a:bodyPr>
            <a:noAutofit/>
          </a:bodyPr>
          <a:lstStyle/>
          <a:p>
            <a:r>
              <a:rPr lang="zh-TW" altLang="en-US" dirty="0">
                <a:latin typeface="Arial" pitchFamily="34" charset="0"/>
                <a:sym typeface="Arial"/>
              </a:rPr>
              <a:t>無線也要高速</a:t>
            </a:r>
            <a:r>
              <a:rPr lang="en-US" altLang="zh-TW" dirty="0">
                <a:latin typeface="Arial" pitchFamily="34" charset="0"/>
                <a:sym typeface="Arial"/>
              </a:rPr>
              <a:t/>
            </a:r>
            <a:br>
              <a:rPr lang="en-US" altLang="zh-TW" dirty="0">
                <a:latin typeface="Arial" pitchFamily="34" charset="0"/>
                <a:sym typeface="Arial"/>
              </a:rPr>
            </a:br>
            <a:r>
              <a:rPr lang="en-US" altLang="zh-TW" dirty="0">
                <a:latin typeface="Arial" pitchFamily="34" charset="0"/>
                <a:sym typeface="Arial"/>
              </a:rPr>
              <a:t>QNAP </a:t>
            </a:r>
            <a:r>
              <a:rPr lang="zh-TW" altLang="en-US" dirty="0">
                <a:latin typeface="Arial" pitchFamily="34" charset="0"/>
              </a:rPr>
              <a:t>出品 </a:t>
            </a:r>
            <a:r>
              <a:rPr lang="en-US" altLang="zh-TW" dirty="0">
                <a:latin typeface="Arial" pitchFamily="34" charset="0"/>
                <a:sym typeface="Arial"/>
              </a:rPr>
              <a:t>Wireless </a:t>
            </a:r>
            <a:r>
              <a:rPr lang="zh-TW" altLang="en-US" dirty="0">
                <a:latin typeface="Arial" pitchFamily="34" charset="0"/>
                <a:sym typeface="Arial"/>
              </a:rPr>
              <a:t>擴充卡</a:t>
            </a:r>
            <a:endParaRPr lang="zh-TW" altLang="en-US" dirty="0">
              <a:latin typeface="Arial" pitchFamily="34" charset="0"/>
            </a:endParaRPr>
          </a:p>
        </p:txBody>
      </p:sp>
      <p:sp>
        <p:nvSpPr>
          <p:cNvPr id="424" name="Shape 424"/>
          <p:cNvSpPr txBox="1"/>
          <p:nvPr/>
        </p:nvSpPr>
        <p:spPr>
          <a:xfrm>
            <a:off x="906715" y="3611829"/>
            <a:ext cx="4455859" cy="442915"/>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0"/>
              </a:spcBef>
              <a:spcAft>
                <a:spcPts val="0"/>
              </a:spcAft>
              <a:buClr>
                <a:schemeClr val="dk1"/>
              </a:buClr>
              <a:buSzPts val="2200"/>
              <a:buFont typeface="Arial"/>
              <a:buNone/>
            </a:pPr>
            <a:r>
              <a:rPr lang="zh-TW" sz="2000" b="1" i="0" u="none" strike="noStrike" cap="none" dirty="0">
                <a:solidFill>
                  <a:srgbClr val="0070C0"/>
                </a:solidFill>
                <a:latin typeface="Arial" pitchFamily="34" charset="0"/>
                <a:ea typeface="Microsoft JhengHei"/>
                <a:cs typeface="Arial" pitchFamily="34" charset="0"/>
                <a:sym typeface="Microsoft JhengHei"/>
              </a:rPr>
              <a:t>QW</a:t>
            </a:r>
            <a:r>
              <a:rPr lang="en-US" altLang="zh-TW" sz="2000" b="1" dirty="0">
                <a:solidFill>
                  <a:srgbClr val="0070C0"/>
                </a:solidFill>
                <a:latin typeface="Arial" pitchFamily="34" charset="0"/>
                <a:ea typeface="Microsoft JhengHei"/>
                <a:cs typeface="Arial" pitchFamily="34" charset="0"/>
                <a:sym typeface="Microsoft JhengHei"/>
              </a:rPr>
              <a:t>A</a:t>
            </a:r>
            <a:r>
              <a:rPr lang="zh-TW" sz="2000" b="1" i="0" u="none" strike="noStrike" cap="none" dirty="0">
                <a:solidFill>
                  <a:srgbClr val="0070C0"/>
                </a:solidFill>
                <a:latin typeface="Arial" pitchFamily="34" charset="0"/>
                <a:ea typeface="Microsoft JhengHei"/>
                <a:cs typeface="Arial" pitchFamily="34" charset="0"/>
                <a:sym typeface="Microsoft JhengHei"/>
              </a:rPr>
              <a:t>-AC2600 PCIe AC 無線擴充卡</a:t>
            </a:r>
            <a:endParaRPr sz="2000" b="1" i="0" u="none" strike="noStrike" cap="none" dirty="0">
              <a:solidFill>
                <a:srgbClr val="0070C0"/>
              </a:solidFill>
              <a:latin typeface="Arial" pitchFamily="34" charset="0"/>
              <a:ea typeface="Microsoft JhengHei"/>
              <a:cs typeface="Arial" pitchFamily="34" charset="0"/>
              <a:sym typeface="Microsoft JhengHei"/>
            </a:endParaRPr>
          </a:p>
        </p:txBody>
      </p:sp>
      <p:pic>
        <p:nvPicPr>
          <p:cNvPr id="10" name="圖片 9">
            <a:extLst>
              <a:ext uri="{FF2B5EF4-FFF2-40B4-BE49-F238E27FC236}">
                <a16:creationId xmlns="" xmlns:a16="http://schemas.microsoft.com/office/drawing/2014/main" id="{4C57E57F-EB1A-486E-BCD4-5330101DC63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8675" y="1196299"/>
            <a:ext cx="3891669" cy="2432726"/>
          </a:xfrm>
          <a:prstGeom prst="rect">
            <a:avLst/>
          </a:prstGeom>
          <a:effectLst>
            <a:glow rad="25400">
              <a:schemeClr val="bg1">
                <a:alpha val="12000"/>
              </a:schemeClr>
            </a:glow>
            <a:outerShdw blurRad="825500" dist="685800" dir="2940000" sx="24000" sy="24000" algn="ctr" rotWithShape="0">
              <a:srgbClr val="000000">
                <a:alpha val="81000"/>
              </a:srgbClr>
            </a:outerShdw>
          </a:effectLst>
        </p:spPr>
      </p:pic>
      <p:sp>
        <p:nvSpPr>
          <p:cNvPr id="7" name="Shape 162"/>
          <p:cNvSpPr/>
          <p:nvPr/>
        </p:nvSpPr>
        <p:spPr>
          <a:xfrm>
            <a:off x="496087" y="3581412"/>
            <a:ext cx="469166" cy="469166"/>
          </a:xfrm>
          <a:prstGeom prst="ellipse">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8" name="Shape 168"/>
          <p:cNvSpPr txBox="1"/>
          <p:nvPr/>
        </p:nvSpPr>
        <p:spPr>
          <a:xfrm>
            <a:off x="445225" y="3602727"/>
            <a:ext cx="604638" cy="430886"/>
          </a:xfrm>
          <a:prstGeom prst="rect">
            <a:avLst/>
          </a:prstGeom>
          <a:noFill/>
          <a:ln>
            <a:noFill/>
          </a:ln>
        </p:spPr>
        <p:txBody>
          <a:bodyPr wrap="square" lIns="91425" tIns="0" rIns="91425" bIns="0" anchor="ctr" anchorCtr="0">
            <a:noAutofit/>
          </a:bodyPr>
          <a:lstStyle/>
          <a:p>
            <a:pPr marL="0" marR="0" lvl="0" indent="0" algn="ctr" rtl="0">
              <a:spcBef>
                <a:spcPts val="0"/>
              </a:spcBef>
              <a:buSzPct val="25000"/>
              <a:buNone/>
            </a:pPr>
            <a:r>
              <a:rPr lang="en-US" sz="2800" b="1" dirty="0">
                <a:solidFill>
                  <a:schemeClr val="lt1"/>
                </a:solidFill>
                <a:latin typeface="Arial"/>
                <a:ea typeface="Arial"/>
                <a:cs typeface="Arial"/>
                <a:sym typeface="Arial"/>
              </a:rPr>
              <a:t>+</a:t>
            </a:r>
          </a:p>
        </p:txBody>
      </p:sp>
      <p:pic>
        <p:nvPicPr>
          <p:cNvPr id="9" name="圖片 8" descr="訊號.png"/>
          <p:cNvPicPr>
            <a:picLocks noChangeAspect="1"/>
          </p:cNvPicPr>
          <p:nvPr/>
        </p:nvPicPr>
        <p:blipFill>
          <a:blip r:embed="rId4" cstate="print"/>
          <a:stretch>
            <a:fillRect/>
          </a:stretch>
        </p:blipFill>
        <p:spPr>
          <a:xfrm>
            <a:off x="3235831" y="1618626"/>
            <a:ext cx="740853" cy="624703"/>
          </a:xfrm>
          <a:prstGeom prst="rect">
            <a:avLst/>
          </a:prstGeom>
        </p:spPr>
      </p:pic>
    </p:spTree>
    <p:extLst>
      <p:ext uri="{BB962C8B-B14F-4D97-AF65-F5344CB8AC3E}">
        <p14:creationId xmlns="" xmlns:p14="http://schemas.microsoft.com/office/powerpoint/2010/main" val="192552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8" name="圖片 7">
            <a:extLst>
              <a:ext uri="{FF2B5EF4-FFF2-40B4-BE49-F238E27FC236}">
                <a16:creationId xmlns="" xmlns:a16="http://schemas.microsoft.com/office/drawing/2014/main" id="{BE40358F-3AC8-423B-B064-E22D948A9FF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17801"/>
          <a:stretch/>
        </p:blipFill>
        <p:spPr>
          <a:xfrm>
            <a:off x="0" y="915566"/>
            <a:ext cx="9144000" cy="4227934"/>
          </a:xfrm>
          <a:prstGeom prst="rect">
            <a:avLst/>
          </a:prstGeom>
        </p:spPr>
      </p:pic>
      <p:sp>
        <p:nvSpPr>
          <p:cNvPr id="431" name="Shape 431"/>
          <p:cNvSpPr txBox="1">
            <a:spLocks noGrp="1"/>
          </p:cNvSpPr>
          <p:nvPr>
            <p:ph type="title"/>
          </p:nvPr>
        </p:nvSpPr>
        <p:spPr/>
        <p:txBody>
          <a:bodyPr/>
          <a:lstStyle/>
          <a:p>
            <a:pPr algn="ctr"/>
            <a:r>
              <a:rPr lang="zh-CN" altLang="en-US" dirty="0">
                <a:sym typeface="Arial"/>
              </a:rPr>
              <a:t>無線</a:t>
            </a:r>
            <a:r>
              <a:rPr lang="zh-TW" altLang="en-US" dirty="0">
                <a:sym typeface="Arial"/>
              </a:rPr>
              <a:t>連線能力</a:t>
            </a:r>
          </a:p>
        </p:txBody>
      </p:sp>
      <p:sp>
        <p:nvSpPr>
          <p:cNvPr id="12" name="內容版面配置區 11"/>
          <p:cNvSpPr>
            <a:spLocks noGrp="1"/>
          </p:cNvSpPr>
          <p:nvPr>
            <p:ph idx="1"/>
          </p:nvPr>
        </p:nvSpPr>
        <p:spPr>
          <a:xfrm>
            <a:off x="2679859" y="711607"/>
            <a:ext cx="4531558" cy="980690"/>
          </a:xfrm>
        </p:spPr>
        <p:txBody>
          <a:bodyPr vert="horz" lIns="91440" tIns="45720" rIns="91440" bIns="45720" rtlCol="0" anchor="t">
            <a:normAutofit/>
          </a:bodyPr>
          <a:lstStyle/>
          <a:p>
            <a:pPr marL="0" indent="0">
              <a:buClr>
                <a:srgbClr val="3F3F3F"/>
              </a:buClr>
              <a:buSzPts val="1700"/>
              <a:buNone/>
            </a:pP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當 </a:t>
            </a:r>
            <a:r>
              <a:rPr lang="en-US" altLang="zh-TW" sz="1900" b="1" dirty="0">
                <a:solidFill>
                  <a:schemeClr val="tx1"/>
                </a:solidFill>
                <a:latin typeface="Arial" pitchFamily="34" charset="0"/>
                <a:ea typeface="Microsoft JhengHei" panose="020B0604030504040204" pitchFamily="34" charset="-120"/>
                <a:cs typeface="Arial" pitchFamily="34" charset="0"/>
                <a:sym typeface="Microsoft JhengHei"/>
              </a:rPr>
              <a:t>NAS </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所在的環境不便佈建網路線時，可用</a:t>
            </a:r>
            <a:r>
              <a:rPr lang="en-US" altLang="zh-TW" sz="1900" b="1" dirty="0" err="1">
                <a:solidFill>
                  <a:schemeClr val="tx1"/>
                </a:solidFill>
                <a:latin typeface="Arial" pitchFamily="34" charset="0"/>
                <a:ea typeface="Microsoft JhengHei" panose="020B0604030504040204" pitchFamily="34" charset="-120"/>
                <a:cs typeface="Arial" pitchFamily="34" charset="0"/>
                <a:sym typeface="Microsoft JhengHei"/>
              </a:rPr>
              <a:t>無線網路</a:t>
            </a:r>
            <a:r>
              <a:rPr lang="zh-TW" altLang="en-US" sz="1900" b="1" dirty="0">
                <a:solidFill>
                  <a:schemeClr val="tx1"/>
                </a:solidFill>
                <a:latin typeface="Arial" pitchFamily="34" charset="0"/>
                <a:ea typeface="Microsoft JhengHei" panose="020B0604030504040204" pitchFamily="34" charset="-120"/>
                <a:cs typeface="Arial" pitchFamily="34" charset="0"/>
                <a:sym typeface="Microsoft JhengHei"/>
              </a:rPr>
              <a:t>來連結。</a:t>
            </a:r>
          </a:p>
        </p:txBody>
      </p:sp>
      <p:pic>
        <p:nvPicPr>
          <p:cNvPr id="436" name="Shape 436" descr="C:\Users\user\Desktop\0110\20.png"/>
          <p:cNvPicPr preferRelativeResize="0"/>
          <p:nvPr/>
        </p:nvPicPr>
        <p:blipFill rotWithShape="1">
          <a:blip r:embed="rId4" cstate="print">
            <a:alphaModFix/>
          </a:blip>
          <a:srcRect/>
          <a:stretch/>
        </p:blipFill>
        <p:spPr>
          <a:xfrm>
            <a:off x="3451379" y="1243878"/>
            <a:ext cx="4711038" cy="3788403"/>
          </a:xfrm>
          <a:prstGeom prst="rect">
            <a:avLst/>
          </a:prstGeom>
          <a:noFill/>
          <a:ln>
            <a:noFill/>
          </a:ln>
        </p:spPr>
      </p:pic>
      <p:pic>
        <p:nvPicPr>
          <p:cNvPr id="5" name="圖片 4">
            <a:extLst>
              <a:ext uri="{FF2B5EF4-FFF2-40B4-BE49-F238E27FC236}">
                <a16:creationId xmlns="" xmlns:a16="http://schemas.microsoft.com/office/drawing/2014/main" id="{3FE92E34-43FC-4D11-AC9A-59C2B85F7118}"/>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 t="19523" r="45700"/>
          <a:stretch/>
        </p:blipFill>
        <p:spPr>
          <a:xfrm>
            <a:off x="-1" y="603890"/>
            <a:ext cx="2581276" cy="4539610"/>
          </a:xfrm>
          <a:prstGeom prst="rect">
            <a:avLst/>
          </a:prstGeom>
        </p:spPr>
      </p:pic>
      <p:pic>
        <p:nvPicPr>
          <p:cNvPr id="2" name="Picture 1">
            <a:extLst>
              <a:ext uri="{FF2B5EF4-FFF2-40B4-BE49-F238E27FC236}">
                <a16:creationId xmlns="" xmlns:a16="http://schemas.microsoft.com/office/drawing/2014/main" id="{7F1F73B3-6235-B947-A98D-21A222489EB4}"/>
              </a:ext>
            </a:extLst>
          </p:cNvPr>
          <p:cNvPicPr>
            <a:picLocks noChangeAspect="1"/>
          </p:cNvPicPr>
          <p:nvPr/>
        </p:nvPicPr>
        <p:blipFill>
          <a:blip r:embed="rId6" cstate="print"/>
          <a:stretch>
            <a:fillRect/>
          </a:stretch>
        </p:blipFill>
        <p:spPr>
          <a:xfrm>
            <a:off x="1509324" y="3412553"/>
            <a:ext cx="1608848" cy="1005530"/>
          </a:xfrm>
          <a:prstGeom prst="rect">
            <a:avLst/>
          </a:prstGeom>
          <a:effectLst>
            <a:outerShdw blurRad="50800" dist="38100" dir="5400000" algn="t" rotWithShape="0">
              <a:prstClr val="black">
                <a:alpha val="40000"/>
              </a:prstClr>
            </a:outerShdw>
          </a:effectLst>
        </p:spPr>
      </p:pic>
      <p:pic>
        <p:nvPicPr>
          <p:cNvPr id="7" name="圖片 6" descr="訊號.png"/>
          <p:cNvPicPr>
            <a:picLocks noChangeAspect="1"/>
          </p:cNvPicPr>
          <p:nvPr/>
        </p:nvPicPr>
        <p:blipFill>
          <a:blip r:embed="rId7" cstate="print"/>
          <a:stretch>
            <a:fillRect/>
          </a:stretch>
        </p:blipFill>
        <p:spPr>
          <a:xfrm>
            <a:off x="7117640" y="1346721"/>
            <a:ext cx="740853" cy="624703"/>
          </a:xfrm>
          <a:prstGeom prst="rect">
            <a:avLst/>
          </a:prstGeom>
        </p:spPr>
      </p:pic>
    </p:spTree>
    <p:extLst>
      <p:ext uri="{BB962C8B-B14F-4D97-AF65-F5344CB8AC3E}">
        <p14:creationId xmlns="" xmlns:p14="http://schemas.microsoft.com/office/powerpoint/2010/main" val="38094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p:txBody>
          <a:bodyPr/>
          <a:lstStyle/>
          <a:p>
            <a:pPr lvl="0" algn="ctr"/>
            <a:r>
              <a:rPr lang="zh-TW" altLang="en-US" dirty="0">
                <a:sym typeface="Arial"/>
              </a:rPr>
              <a:t>簡單易懂的無線網路連線設定介面</a:t>
            </a:r>
          </a:p>
        </p:txBody>
      </p:sp>
      <p:pic>
        <p:nvPicPr>
          <p:cNvPr id="442" name="Shape 442"/>
          <p:cNvPicPr preferRelativeResize="0"/>
          <p:nvPr/>
        </p:nvPicPr>
        <p:blipFill rotWithShape="1">
          <a:blip r:embed="rId3" cstate="print">
            <a:alphaModFix/>
          </a:blip>
          <a:srcRect/>
          <a:stretch/>
        </p:blipFill>
        <p:spPr>
          <a:xfrm>
            <a:off x="1290314" y="880805"/>
            <a:ext cx="6472542" cy="3775650"/>
          </a:xfrm>
          <a:prstGeom prst="roundRect">
            <a:avLst>
              <a:gd name="adj" fmla="val 1531"/>
            </a:avLst>
          </a:prstGeom>
          <a:noFill/>
          <a:ln>
            <a:no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1507511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p:txBody>
          <a:bodyPr/>
          <a:lstStyle/>
          <a:p>
            <a:pPr lvl="0" algn="ctr"/>
            <a:r>
              <a:rPr lang="en-US" altLang="zh-TW" dirty="0">
                <a:latin typeface="Arial" pitchFamily="34" charset="0"/>
                <a:ea typeface="Microsoft JhengHei" panose="020B0604030504040204" pitchFamily="34" charset="-120"/>
                <a:cs typeface="Arial" pitchFamily="34" charset="0"/>
              </a:rPr>
              <a:t>QVPN </a:t>
            </a:r>
            <a:r>
              <a:rPr lang="zh-TW" altLang="en-US" dirty="0">
                <a:latin typeface="Arial" pitchFamily="34" charset="0"/>
                <a:ea typeface="Microsoft JhengHei" panose="020B0604030504040204" pitchFamily="34" charset="-120"/>
                <a:cs typeface="Arial" pitchFamily="34" charset="0"/>
                <a:sym typeface="Microsoft JhengHei"/>
              </a:rPr>
              <a:t>狀態總覽，一目瞭然</a:t>
            </a:r>
          </a:p>
        </p:txBody>
      </p:sp>
      <p:pic>
        <p:nvPicPr>
          <p:cNvPr id="2" name="Picture 1">
            <a:extLst>
              <a:ext uri="{FF2B5EF4-FFF2-40B4-BE49-F238E27FC236}">
                <a16:creationId xmlns="" xmlns:a16="http://schemas.microsoft.com/office/drawing/2014/main" id="{1DC68CF0-BFB0-488A-8F83-45EFBC1CD8B1}"/>
              </a:ext>
            </a:extLst>
          </p:cNvPr>
          <p:cNvPicPr>
            <a:picLocks noChangeAspect="1"/>
          </p:cNvPicPr>
          <p:nvPr/>
        </p:nvPicPr>
        <p:blipFill>
          <a:blip r:embed="rId3"/>
          <a:stretch>
            <a:fillRect/>
          </a:stretch>
        </p:blipFill>
        <p:spPr>
          <a:xfrm>
            <a:off x="1486444" y="912957"/>
            <a:ext cx="6133578" cy="3722086"/>
          </a:xfrm>
          <a:prstGeom prst="roundRect">
            <a:avLst>
              <a:gd name="adj" fmla="val 2232"/>
            </a:avLst>
          </a:prstGeom>
          <a:ln w="3175">
            <a:no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8561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6" name="圖片 25">
            <a:extLst>
              <a:ext uri="{FF2B5EF4-FFF2-40B4-BE49-F238E27FC236}">
                <a16:creationId xmlns="" xmlns:a16="http://schemas.microsoft.com/office/drawing/2014/main" id="{2B3F0A9C-A658-4E3E-A2F3-FC4AFC0ACCEB}"/>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202"/>
          <a:stretch/>
        </p:blipFill>
        <p:spPr>
          <a:xfrm>
            <a:off x="6760928" y="889453"/>
            <a:ext cx="2084980" cy="3437058"/>
          </a:xfrm>
          <a:prstGeom prst="rect">
            <a:avLst/>
          </a:prstGeom>
        </p:spPr>
      </p:pic>
      <p:pic>
        <p:nvPicPr>
          <p:cNvPr id="25" name="圖片 24">
            <a:extLst>
              <a:ext uri="{FF2B5EF4-FFF2-40B4-BE49-F238E27FC236}">
                <a16:creationId xmlns="" xmlns:a16="http://schemas.microsoft.com/office/drawing/2014/main" id="{2A8F2904-638B-4075-928C-C1EDE3A63B9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202"/>
          <a:stretch/>
        </p:blipFill>
        <p:spPr>
          <a:xfrm>
            <a:off x="4615877" y="889453"/>
            <a:ext cx="2084980" cy="3437058"/>
          </a:xfrm>
          <a:prstGeom prst="rect">
            <a:avLst/>
          </a:prstGeom>
        </p:spPr>
      </p:pic>
      <p:pic>
        <p:nvPicPr>
          <p:cNvPr id="23" name="圖片 22">
            <a:extLst>
              <a:ext uri="{FF2B5EF4-FFF2-40B4-BE49-F238E27FC236}">
                <a16:creationId xmlns="" xmlns:a16="http://schemas.microsoft.com/office/drawing/2014/main" id="{F6CD3A2F-939E-463B-B366-23B079D91DC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202"/>
          <a:stretch/>
        </p:blipFill>
        <p:spPr>
          <a:xfrm>
            <a:off x="2489127" y="889453"/>
            <a:ext cx="2084980" cy="3437058"/>
          </a:xfrm>
          <a:prstGeom prst="rect">
            <a:avLst/>
          </a:prstGeom>
        </p:spPr>
      </p:pic>
      <p:pic>
        <p:nvPicPr>
          <p:cNvPr id="3" name="圖片 2">
            <a:extLst>
              <a:ext uri="{FF2B5EF4-FFF2-40B4-BE49-F238E27FC236}">
                <a16:creationId xmlns="" xmlns:a16="http://schemas.microsoft.com/office/drawing/2014/main" id="{A398E268-F445-4282-A64E-D7F3BC27EBD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202"/>
          <a:stretch/>
        </p:blipFill>
        <p:spPr>
          <a:xfrm>
            <a:off x="352103" y="889453"/>
            <a:ext cx="2084980" cy="3437058"/>
          </a:xfrm>
          <a:prstGeom prst="rect">
            <a:avLst/>
          </a:prstGeom>
        </p:spPr>
      </p:pic>
      <p:sp>
        <p:nvSpPr>
          <p:cNvPr id="196" name="Shape 196"/>
          <p:cNvSpPr txBox="1">
            <a:spLocks noGrp="1"/>
          </p:cNvSpPr>
          <p:nvPr>
            <p:ph type="title"/>
          </p:nvPr>
        </p:nvSpPr>
        <p:spPr/>
        <p:txBody>
          <a:bodyPr/>
          <a:lstStyle/>
          <a:p>
            <a:pPr lvl="0" algn="ctr"/>
            <a:r>
              <a:rPr lang="en-US" altLang="zh-TW" dirty="0">
                <a:latin typeface="Arial" pitchFamily="34" charset="0"/>
                <a:ea typeface="Microsoft JhengHei" panose="020B0604030504040204" pitchFamily="34" charset="-120"/>
                <a:cs typeface="Arial" pitchFamily="34" charset="0"/>
              </a:rPr>
              <a:t>QNAP </a:t>
            </a:r>
            <a:r>
              <a:rPr lang="zh-TW" altLang="en-US" dirty="0">
                <a:latin typeface="Arial" pitchFamily="34" charset="0"/>
                <a:ea typeface="Microsoft JhengHei" panose="020B0604030504040204" pitchFamily="34" charset="-120"/>
                <a:cs typeface="Arial" pitchFamily="34" charset="0"/>
                <a:sym typeface="Microsoft JhengHei"/>
              </a:rPr>
              <a:t>專屬</a:t>
            </a:r>
            <a:r>
              <a:rPr lang="en-US" altLang="zh-TW" dirty="0">
                <a:latin typeface="Arial" pitchFamily="34" charset="0"/>
                <a:ea typeface="Microsoft JhengHei" panose="020B0604030504040204" pitchFamily="34" charset="-120"/>
                <a:cs typeface="Arial" pitchFamily="34" charset="0"/>
                <a:sym typeface="Microsoft JhengHei"/>
              </a:rPr>
              <a:t> VPN </a:t>
            </a:r>
            <a:r>
              <a:rPr lang="zh-TW" altLang="en-US" dirty="0">
                <a:latin typeface="Arial" pitchFamily="34" charset="0"/>
                <a:ea typeface="Microsoft JhengHei" panose="020B0604030504040204" pitchFamily="34" charset="-120"/>
                <a:cs typeface="Arial" pitchFamily="34" charset="0"/>
                <a:sym typeface="Microsoft JhengHei"/>
              </a:rPr>
              <a:t>協定</a:t>
            </a:r>
            <a:r>
              <a:rPr lang="en-US" altLang="zh-TW" dirty="0">
                <a:latin typeface="Arial" pitchFamily="34" charset="0"/>
                <a:ea typeface="Microsoft JhengHei" panose="020B0604030504040204" pitchFamily="34" charset="-120"/>
                <a:cs typeface="Arial" pitchFamily="34" charset="0"/>
                <a:sym typeface="Microsoft JhengHei"/>
              </a:rPr>
              <a:t> - </a:t>
            </a:r>
            <a:r>
              <a:rPr lang="en-US" altLang="zh-TW" dirty="0" err="1">
                <a:latin typeface="Arial" pitchFamily="34" charset="0"/>
                <a:ea typeface="Microsoft JhengHei" panose="020B0604030504040204" pitchFamily="34" charset="-120"/>
                <a:cs typeface="Arial" pitchFamily="34" charset="0"/>
              </a:rPr>
              <a:t>QBelt</a:t>
            </a:r>
            <a:endParaRPr lang="zh-TW" altLang="en-US" dirty="0">
              <a:latin typeface="Arial" pitchFamily="34" charset="0"/>
              <a:ea typeface="Microsoft JhengHei" panose="020B0604030504040204" pitchFamily="34" charset="-120"/>
              <a:cs typeface="Arial" pitchFamily="34" charset="0"/>
            </a:endParaRPr>
          </a:p>
        </p:txBody>
      </p:sp>
      <p:sp>
        <p:nvSpPr>
          <p:cNvPr id="199" name="Shape 199"/>
          <p:cNvSpPr txBox="1"/>
          <p:nvPr/>
        </p:nvSpPr>
        <p:spPr>
          <a:xfrm>
            <a:off x="342900" y="3070241"/>
            <a:ext cx="2057399" cy="1254109"/>
          </a:xfrm>
          <a:prstGeom prst="rect">
            <a:avLst/>
          </a:prstGeom>
          <a:solidFill>
            <a:schemeClr val="accent5">
              <a:lumMod val="7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3F3F3"/>
              </a:buClr>
              <a:buSzPts val="1600"/>
              <a:buFont typeface="Arial"/>
              <a:buNone/>
            </a:pP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安全的加密連線: </a:t>
            </a:r>
            <a:endParaRPr sz="1500" dirty="0">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L="0" marR="0" lvl="0" indent="0" algn="l" rtl="0">
              <a:spcBef>
                <a:spcPts val="700"/>
              </a:spcBef>
              <a:spcAft>
                <a:spcPts val="0"/>
              </a:spcAft>
              <a:buClr>
                <a:srgbClr val="F3F3F3"/>
              </a:buClr>
              <a:buSzPts val="1400"/>
              <a:buFont typeface="Arial"/>
              <a:buNone/>
            </a:pP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利用</a:t>
            </a:r>
            <a:r>
              <a:rPr lang="zh-TW" altLang="en-US"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DTLS</a:t>
            </a:r>
            <a:r>
              <a:rPr lang="zh-TW" altLang="en-US"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建立</a:t>
            </a:r>
            <a:r>
              <a:rPr lang="zh-TW" altLang="en-US"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SSL連線,  底層採用</a:t>
            </a:r>
            <a:r>
              <a:rPr lang="zh-TW" altLang="en-US"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AES-256 bit </a:t>
            </a:r>
            <a:r>
              <a:rPr lang="zh-TW" altLang="en-US"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i="0" u="none" strike="noStrike" cap="none"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加密</a:t>
            </a:r>
            <a:endParaRPr sz="1500" dirty="0">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L="0" marR="0" lvl="0" indent="0" algn="l" rtl="0">
              <a:spcBef>
                <a:spcPts val="0"/>
              </a:spcBef>
              <a:spcAft>
                <a:spcPts val="0"/>
              </a:spcAft>
              <a:buClr>
                <a:srgbClr val="000000"/>
              </a:buClr>
              <a:buSzPts val="1400"/>
              <a:buFont typeface="Arial"/>
              <a:buNone/>
            </a:pPr>
            <a:endParaRPr sz="1500" i="0" u="none" strike="noStrike" cap="none" dirty="0">
              <a:solidFill>
                <a:srgbClr val="00000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p:txBody>
      </p:sp>
      <p:pic>
        <p:nvPicPr>
          <p:cNvPr id="200" name="Shape 200"/>
          <p:cNvPicPr preferRelativeResize="0"/>
          <p:nvPr/>
        </p:nvPicPr>
        <p:blipFill rotWithShape="1">
          <a:blip r:embed="rId4" cstate="print">
            <a:alphaModFix/>
          </a:blip>
          <a:srcRect/>
          <a:stretch/>
        </p:blipFill>
        <p:spPr>
          <a:xfrm>
            <a:off x="615636" y="1574146"/>
            <a:ext cx="1438390" cy="1108355"/>
          </a:xfrm>
          <a:prstGeom prst="rect">
            <a:avLst/>
          </a:prstGeom>
          <a:noFill/>
          <a:ln>
            <a:noFill/>
          </a:ln>
        </p:spPr>
      </p:pic>
      <p:pic>
        <p:nvPicPr>
          <p:cNvPr id="204" name="Shape 204" descr="cross-platform.png"/>
          <p:cNvPicPr preferRelativeResize="0"/>
          <p:nvPr/>
        </p:nvPicPr>
        <p:blipFill rotWithShape="1">
          <a:blip r:embed="rId5" cstate="print">
            <a:alphaModFix/>
          </a:blip>
          <a:srcRect/>
          <a:stretch/>
        </p:blipFill>
        <p:spPr>
          <a:xfrm>
            <a:off x="4856666" y="1589895"/>
            <a:ext cx="1603401" cy="972874"/>
          </a:xfrm>
          <a:prstGeom prst="rect">
            <a:avLst/>
          </a:prstGeom>
          <a:noFill/>
          <a:ln>
            <a:noFill/>
          </a:ln>
        </p:spPr>
      </p:pic>
      <p:pic>
        <p:nvPicPr>
          <p:cNvPr id="208" name="Shape 208"/>
          <p:cNvPicPr preferRelativeResize="0"/>
          <p:nvPr/>
        </p:nvPicPr>
        <p:blipFill rotWithShape="1">
          <a:blip r:embed="rId6" cstate="print">
            <a:alphaModFix/>
          </a:blip>
          <a:srcRect/>
          <a:stretch/>
        </p:blipFill>
        <p:spPr>
          <a:xfrm>
            <a:off x="7045708" y="1753549"/>
            <a:ext cx="1482692" cy="974051"/>
          </a:xfrm>
          <a:prstGeom prst="rect">
            <a:avLst/>
          </a:prstGeom>
          <a:noFill/>
          <a:ln>
            <a:noFill/>
          </a:ln>
        </p:spPr>
      </p:pic>
      <p:pic>
        <p:nvPicPr>
          <p:cNvPr id="209" name="Shape 209" descr="P10-1-10.png"/>
          <p:cNvPicPr preferRelativeResize="0"/>
          <p:nvPr/>
        </p:nvPicPr>
        <p:blipFill rotWithShape="1">
          <a:blip r:embed="rId7" cstate="print">
            <a:alphaModFix/>
          </a:blip>
          <a:srcRect/>
          <a:stretch/>
        </p:blipFill>
        <p:spPr>
          <a:xfrm>
            <a:off x="7045708" y="1393509"/>
            <a:ext cx="1313316" cy="779856"/>
          </a:xfrm>
          <a:prstGeom prst="rect">
            <a:avLst/>
          </a:prstGeom>
          <a:noFill/>
          <a:ln>
            <a:noFill/>
          </a:ln>
        </p:spPr>
      </p:pic>
      <p:pic>
        <p:nvPicPr>
          <p:cNvPr id="212" name="Shape 212"/>
          <p:cNvPicPr preferRelativeResize="0"/>
          <p:nvPr/>
        </p:nvPicPr>
        <p:blipFill rotWithShape="1">
          <a:blip r:embed="rId8" cstate="print">
            <a:alphaModFix/>
          </a:blip>
          <a:srcRect/>
          <a:stretch/>
        </p:blipFill>
        <p:spPr>
          <a:xfrm>
            <a:off x="2551693" y="1215643"/>
            <a:ext cx="1684186" cy="1351753"/>
          </a:xfrm>
          <a:prstGeom prst="rect">
            <a:avLst/>
          </a:prstGeom>
          <a:noFill/>
          <a:ln>
            <a:noFill/>
          </a:ln>
        </p:spPr>
      </p:pic>
      <p:sp>
        <p:nvSpPr>
          <p:cNvPr id="213" name="Shape 213"/>
          <p:cNvSpPr txBox="1"/>
          <p:nvPr/>
        </p:nvSpPr>
        <p:spPr>
          <a:xfrm>
            <a:off x="2473486" y="3070240"/>
            <a:ext cx="2079464" cy="1254109"/>
          </a:xfrm>
          <a:prstGeom prst="rect">
            <a:avLst/>
          </a:prstGeom>
          <a:solidFill>
            <a:schemeClr val="accent5">
              <a:lumMod val="75000"/>
            </a:schemeClr>
          </a:solidFill>
          <a:ln>
            <a:noFill/>
          </a:ln>
        </p:spPr>
        <p:txBody>
          <a:bodyPr spcFirstLastPara="1" wrap="square" lIns="91425" tIns="91425" rIns="91425" bIns="91425" anchor="t" anchorCtr="0">
            <a:noAutofit/>
          </a:bodyPr>
          <a:lstStyle/>
          <a:p>
            <a:pPr>
              <a:spcBef>
                <a:spcPts val="0"/>
              </a:spcBef>
              <a:buClr>
                <a:srgbClr val="F3F3F3"/>
              </a:buClr>
              <a:buSzPts val="1600"/>
            </a:pP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全新的</a:t>
            </a: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VPN</a:t>
            </a: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專屬協定: </a:t>
            </a:r>
          </a:p>
          <a:p>
            <a:pPr>
              <a:spcBef>
                <a:spcPts val="700"/>
              </a:spcBef>
              <a:buClr>
                <a:srgbClr val="F3F3F3"/>
              </a:buClr>
              <a:buSzPts val="1400"/>
            </a:pP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減少既有的</a:t>
            </a: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VPN</a:t>
            </a: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特徵值, 降低被偵測的機會</a:t>
            </a:r>
          </a:p>
        </p:txBody>
      </p:sp>
      <p:pic>
        <p:nvPicPr>
          <p:cNvPr id="214" name="Shape 214" descr="P10-1-11.png"/>
          <p:cNvPicPr preferRelativeResize="0"/>
          <p:nvPr/>
        </p:nvPicPr>
        <p:blipFill rotWithShape="1">
          <a:blip r:embed="rId9" cstate="print">
            <a:alphaModFix/>
          </a:blip>
          <a:srcRect/>
          <a:stretch/>
        </p:blipFill>
        <p:spPr>
          <a:xfrm>
            <a:off x="3775830" y="2223544"/>
            <a:ext cx="463770" cy="576064"/>
          </a:xfrm>
          <a:prstGeom prst="rect">
            <a:avLst/>
          </a:prstGeom>
          <a:noFill/>
          <a:ln>
            <a:noFill/>
          </a:ln>
        </p:spPr>
      </p:pic>
      <p:sp>
        <p:nvSpPr>
          <p:cNvPr id="17" name="Shape 213"/>
          <p:cNvSpPr txBox="1"/>
          <p:nvPr/>
        </p:nvSpPr>
        <p:spPr>
          <a:xfrm>
            <a:off x="4607086" y="3070240"/>
            <a:ext cx="2079464" cy="1254109"/>
          </a:xfrm>
          <a:prstGeom prst="rect">
            <a:avLst/>
          </a:prstGeom>
          <a:solidFill>
            <a:schemeClr val="accent5">
              <a:lumMod val="75000"/>
            </a:schemeClr>
          </a:solidFill>
          <a:ln>
            <a:noFill/>
          </a:ln>
        </p:spPr>
        <p:txBody>
          <a:bodyPr spcFirstLastPara="1" wrap="square" lIns="91425" tIns="91425" rIns="91425" bIns="91425" anchor="ctr" anchorCtr="0">
            <a:noAutofit/>
          </a:bodyPr>
          <a:lstStyle/>
          <a:p>
            <a:pPr marR="0" lvl="0" indent="0" algn="ctr">
              <a:spcBef>
                <a:spcPts val="0"/>
              </a:spcBef>
              <a:spcAft>
                <a:spcPts val="700"/>
              </a:spcAft>
              <a:buClr>
                <a:srgbClr val="F3F3F3"/>
              </a:buClr>
              <a:buSzPts val="1600"/>
              <a:buFont typeface="Arial"/>
              <a:buNone/>
            </a:pP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各種裝置上的</a:t>
            </a:r>
            <a:endParaRPr lang="en-US" altLang="zh-TW"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R="0" lvl="0" indent="0" algn="ctr">
              <a:spcBef>
                <a:spcPts val="0"/>
              </a:spcBef>
              <a:spcAft>
                <a:spcPts val="700"/>
              </a:spcAft>
              <a:buClr>
                <a:srgbClr val="F3F3F3"/>
              </a:buClr>
              <a:buSzPts val="1600"/>
              <a:buFont typeface="Arial"/>
              <a:buNone/>
            </a:pP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專屬連線工具</a:t>
            </a:r>
          </a:p>
        </p:txBody>
      </p:sp>
      <p:sp>
        <p:nvSpPr>
          <p:cNvPr id="18" name="Shape 213"/>
          <p:cNvSpPr txBox="1"/>
          <p:nvPr/>
        </p:nvSpPr>
        <p:spPr>
          <a:xfrm>
            <a:off x="6759736" y="3070240"/>
            <a:ext cx="2060414" cy="1254109"/>
          </a:xfrm>
          <a:prstGeom prst="rect">
            <a:avLst/>
          </a:prstGeom>
          <a:solidFill>
            <a:schemeClr val="accent5">
              <a:lumMod val="75000"/>
            </a:schemeClr>
          </a:solidFill>
          <a:ln>
            <a:noFill/>
          </a:ln>
        </p:spPr>
        <p:txBody>
          <a:bodyPr spcFirstLastPara="1" wrap="square" lIns="91425" tIns="91425" rIns="91425" bIns="91425" anchor="ctr" anchorCtr="0">
            <a:noAutofit/>
          </a:bodyPr>
          <a:lstStyle/>
          <a:p>
            <a:pPr algn="ctr">
              <a:spcAft>
                <a:spcPts val="700"/>
              </a:spcAft>
              <a:buClr>
                <a:srgbClr val="F3F3F3"/>
              </a:buClr>
              <a:buSzPts val="1600"/>
            </a:pPr>
            <a:r>
              <a:rPr lang="zh-TW" altLang="en-US" sz="1500" b="1" dirty="0">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操作容易 快速上手</a:t>
            </a:r>
          </a:p>
        </p:txBody>
      </p:sp>
    </p:spTree>
    <p:extLst>
      <p:ext uri="{BB962C8B-B14F-4D97-AF65-F5344CB8AC3E}">
        <p14:creationId xmlns="" xmlns:p14="http://schemas.microsoft.com/office/powerpoint/2010/main" val="4266065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p:txBody>
          <a:bodyPr/>
          <a:lstStyle/>
          <a:p>
            <a:pPr lvl="0" algn="ctr"/>
            <a:r>
              <a:rPr lang="zh-TW" altLang="en-US" dirty="0">
                <a:sym typeface="Microsoft JhengHei"/>
              </a:rPr>
              <a:t>即將推出的全新桌面連線工具</a:t>
            </a:r>
          </a:p>
        </p:txBody>
      </p:sp>
      <p:pic>
        <p:nvPicPr>
          <p:cNvPr id="403" name="Shape 403"/>
          <p:cNvPicPr preferRelativeResize="0"/>
          <p:nvPr/>
        </p:nvPicPr>
        <p:blipFill>
          <a:blip r:embed="rId3"/>
          <a:stretch>
            <a:fillRect/>
          </a:stretch>
        </p:blipFill>
        <p:spPr>
          <a:xfrm>
            <a:off x="5367139" y="1153415"/>
            <a:ext cx="3384376" cy="3269743"/>
          </a:xfrm>
          <a:prstGeom prst="rect">
            <a:avLst/>
          </a:prstGeom>
          <a:noFill/>
          <a:ln>
            <a:noFill/>
          </a:ln>
        </p:spPr>
      </p:pic>
      <p:pic>
        <p:nvPicPr>
          <p:cNvPr id="8" name="Shape 423">
            <a:extLst>
              <a:ext uri="{FF2B5EF4-FFF2-40B4-BE49-F238E27FC236}">
                <a16:creationId xmlns="" xmlns:a16="http://schemas.microsoft.com/office/drawing/2014/main" id="{F32F5597-AF82-4BCE-AF9D-080ABD195371}"/>
              </a:ext>
            </a:extLst>
          </p:cNvPr>
          <p:cNvPicPr preferRelativeResize="0"/>
          <p:nvPr/>
        </p:nvPicPr>
        <p:blipFill>
          <a:blip r:embed="rId4"/>
          <a:stretch>
            <a:fillRect/>
          </a:stretch>
        </p:blipFill>
        <p:spPr>
          <a:xfrm>
            <a:off x="395307" y="1153415"/>
            <a:ext cx="4823417" cy="3125727"/>
          </a:xfrm>
          <a:prstGeom prst="rect">
            <a:avLst/>
          </a:prstGeom>
          <a:noFill/>
          <a:ln>
            <a:noFill/>
          </a:ln>
        </p:spPr>
      </p:pic>
      <p:pic>
        <p:nvPicPr>
          <p:cNvPr id="6" name="圖片 5">
            <a:extLst>
              <a:ext uri="{FF2B5EF4-FFF2-40B4-BE49-F238E27FC236}">
                <a16:creationId xmlns="" xmlns:a16="http://schemas.microsoft.com/office/drawing/2014/main" id="{045EF8D2-ACF0-459B-BE67-6FE291A675A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60040" y="882805"/>
            <a:ext cx="2663957" cy="377953"/>
          </a:xfrm>
          <a:prstGeom prst="rect">
            <a:avLst/>
          </a:prstGeom>
        </p:spPr>
      </p:pic>
      <p:sp>
        <p:nvSpPr>
          <p:cNvPr id="9" name="Shape 222">
            <a:extLst>
              <a:ext uri="{FF2B5EF4-FFF2-40B4-BE49-F238E27FC236}">
                <a16:creationId xmlns="" xmlns:a16="http://schemas.microsoft.com/office/drawing/2014/main" id="{9965284B-8E1F-4945-9320-E0D6C0BD1FA3}"/>
              </a:ext>
            </a:extLst>
          </p:cNvPr>
          <p:cNvSpPr/>
          <p:nvPr/>
        </p:nvSpPr>
        <p:spPr>
          <a:xfrm>
            <a:off x="297404" y="876631"/>
            <a:ext cx="2265914"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r>
              <a:rPr lang="en-US" altLang="zh-TW" sz="2000" b="1" dirty="0">
                <a:solidFill>
                  <a:srgbClr val="FFFFFF"/>
                </a:solidFill>
                <a:latin typeface="Arial" pitchFamily="34" charset="0"/>
                <a:ea typeface="Microsoft JhengHei"/>
                <a:cs typeface="Arial" pitchFamily="34" charset="0"/>
                <a:sym typeface="Microsoft JhengHei"/>
              </a:rPr>
              <a:t>macOS</a:t>
            </a:r>
          </a:p>
        </p:txBody>
      </p:sp>
      <p:pic>
        <p:nvPicPr>
          <p:cNvPr id="17" name="圖片 16">
            <a:extLst>
              <a:ext uri="{FF2B5EF4-FFF2-40B4-BE49-F238E27FC236}">
                <a16:creationId xmlns="" xmlns:a16="http://schemas.microsoft.com/office/drawing/2014/main" id="{BD7DB5A0-B3EE-4EE7-895E-9810511B6BF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36257" y="882805"/>
            <a:ext cx="2663957" cy="377953"/>
          </a:xfrm>
          <a:prstGeom prst="rect">
            <a:avLst/>
          </a:prstGeom>
        </p:spPr>
      </p:pic>
      <p:sp>
        <p:nvSpPr>
          <p:cNvPr id="18" name="Shape 222">
            <a:extLst>
              <a:ext uri="{FF2B5EF4-FFF2-40B4-BE49-F238E27FC236}">
                <a16:creationId xmlns="" xmlns:a16="http://schemas.microsoft.com/office/drawing/2014/main" id="{5B580F92-32A7-4639-B93C-6C3050834165}"/>
              </a:ext>
            </a:extLst>
          </p:cNvPr>
          <p:cNvSpPr/>
          <p:nvPr/>
        </p:nvSpPr>
        <p:spPr>
          <a:xfrm>
            <a:off x="5153699" y="876631"/>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2000" b="1" dirty="0">
                <a:solidFill>
                  <a:srgbClr val="FFFFFF"/>
                </a:solidFill>
                <a:latin typeface="Arial" pitchFamily="34" charset="0"/>
                <a:ea typeface="Microsoft JhengHei"/>
                <a:cs typeface="Arial" pitchFamily="34" charset="0"/>
                <a:sym typeface="Microsoft JhengHei"/>
              </a:rPr>
              <a:t>Windows</a:t>
            </a:r>
          </a:p>
        </p:txBody>
      </p:sp>
    </p:spTree>
    <p:extLst>
      <p:ext uri="{BB962C8B-B14F-4D97-AF65-F5344CB8AC3E}">
        <p14:creationId xmlns="" xmlns:p14="http://schemas.microsoft.com/office/powerpoint/2010/main" val="2023673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p:txBody>
          <a:bodyPr/>
          <a:lstStyle/>
          <a:p>
            <a:pPr lvl="0" algn="ctr"/>
            <a:r>
              <a:rPr lang="zh-TW" altLang="en-US" dirty="0">
                <a:sym typeface="Microsoft JhengHei"/>
              </a:rPr>
              <a:t>即將推出的手機連線</a:t>
            </a:r>
            <a:r>
              <a:rPr lang="en-US" altLang="zh-TW" dirty="0">
                <a:sym typeface="Microsoft JhengHei"/>
              </a:rPr>
              <a:t> App</a:t>
            </a:r>
            <a:endParaRPr lang="zh-TW" altLang="en-US" dirty="0">
              <a:sym typeface="Microsoft JhengHei"/>
            </a:endParaRPr>
          </a:p>
        </p:txBody>
      </p:sp>
      <p:pic>
        <p:nvPicPr>
          <p:cNvPr id="446" name="Shape 446"/>
          <p:cNvPicPr preferRelativeResize="0"/>
          <p:nvPr/>
        </p:nvPicPr>
        <p:blipFill rotWithShape="1">
          <a:blip r:embed="rId3" cstate="print">
            <a:alphaModFix/>
          </a:blip>
          <a:srcRect/>
          <a:stretch/>
        </p:blipFill>
        <p:spPr>
          <a:xfrm>
            <a:off x="425790" y="1031350"/>
            <a:ext cx="1978474" cy="3517278"/>
          </a:xfrm>
          <a:prstGeom prst="rect">
            <a:avLst/>
          </a:prstGeom>
          <a:noFill/>
          <a:ln>
            <a:noFill/>
          </a:ln>
        </p:spPr>
      </p:pic>
      <p:pic>
        <p:nvPicPr>
          <p:cNvPr id="447" name="Shape 447"/>
          <p:cNvPicPr preferRelativeResize="0"/>
          <p:nvPr/>
        </p:nvPicPr>
        <p:blipFill rotWithShape="1">
          <a:blip r:embed="rId4" cstate="print">
            <a:alphaModFix/>
          </a:blip>
          <a:srcRect/>
          <a:stretch/>
        </p:blipFill>
        <p:spPr>
          <a:xfrm>
            <a:off x="2490100" y="1031350"/>
            <a:ext cx="1988568" cy="3517278"/>
          </a:xfrm>
          <a:prstGeom prst="rect">
            <a:avLst/>
          </a:prstGeom>
          <a:noFill/>
          <a:ln>
            <a:noFill/>
          </a:ln>
        </p:spPr>
      </p:pic>
      <p:pic>
        <p:nvPicPr>
          <p:cNvPr id="11" name="Shape 468">
            <a:extLst>
              <a:ext uri="{FF2B5EF4-FFF2-40B4-BE49-F238E27FC236}">
                <a16:creationId xmlns="" xmlns:a16="http://schemas.microsoft.com/office/drawing/2014/main" id="{F7DBDD74-92D3-43B8-B154-1069CFD2B559}"/>
              </a:ext>
            </a:extLst>
          </p:cNvPr>
          <p:cNvPicPr preferRelativeResize="0"/>
          <p:nvPr/>
        </p:nvPicPr>
        <p:blipFill rotWithShape="1">
          <a:blip r:embed="rId5" cstate="print">
            <a:alphaModFix/>
          </a:blip>
          <a:srcRect/>
          <a:stretch/>
        </p:blipFill>
        <p:spPr>
          <a:xfrm>
            <a:off x="4732903" y="1036259"/>
            <a:ext cx="1978472" cy="3517282"/>
          </a:xfrm>
          <a:prstGeom prst="rect">
            <a:avLst/>
          </a:prstGeom>
          <a:noFill/>
          <a:ln>
            <a:noFill/>
          </a:ln>
        </p:spPr>
      </p:pic>
      <p:pic>
        <p:nvPicPr>
          <p:cNvPr id="12" name="Shape 469">
            <a:extLst>
              <a:ext uri="{FF2B5EF4-FFF2-40B4-BE49-F238E27FC236}">
                <a16:creationId xmlns="" xmlns:a16="http://schemas.microsoft.com/office/drawing/2014/main" id="{B263C8AA-A23C-4FD5-AC00-99776D32FAA3}"/>
              </a:ext>
            </a:extLst>
          </p:cNvPr>
          <p:cNvPicPr preferRelativeResize="0"/>
          <p:nvPr/>
        </p:nvPicPr>
        <p:blipFill rotWithShape="1">
          <a:blip r:embed="rId6" cstate="print">
            <a:alphaModFix/>
          </a:blip>
          <a:srcRect/>
          <a:stretch/>
        </p:blipFill>
        <p:spPr>
          <a:xfrm>
            <a:off x="6797900" y="1031346"/>
            <a:ext cx="1978472" cy="3517282"/>
          </a:xfrm>
          <a:prstGeom prst="rect">
            <a:avLst/>
          </a:prstGeom>
          <a:noFill/>
          <a:ln>
            <a:noFill/>
          </a:ln>
        </p:spPr>
      </p:pic>
      <p:pic>
        <p:nvPicPr>
          <p:cNvPr id="15" name="圖片 14">
            <a:extLst>
              <a:ext uri="{FF2B5EF4-FFF2-40B4-BE49-F238E27FC236}">
                <a16:creationId xmlns="" xmlns:a16="http://schemas.microsoft.com/office/drawing/2014/main" id="{0987B427-1890-4DE1-9B72-2FC9237E9FA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19013" y="771911"/>
            <a:ext cx="2663957" cy="377953"/>
          </a:xfrm>
          <a:prstGeom prst="rect">
            <a:avLst/>
          </a:prstGeom>
        </p:spPr>
      </p:pic>
      <p:sp>
        <p:nvSpPr>
          <p:cNvPr id="16" name="Shape 222">
            <a:extLst>
              <a:ext uri="{FF2B5EF4-FFF2-40B4-BE49-F238E27FC236}">
                <a16:creationId xmlns="" xmlns:a16="http://schemas.microsoft.com/office/drawing/2014/main" id="{AD6295CB-84BC-47AD-AD05-2DB3BD3C86F9}"/>
              </a:ext>
            </a:extLst>
          </p:cNvPr>
          <p:cNvSpPr/>
          <p:nvPr/>
        </p:nvSpPr>
        <p:spPr>
          <a:xfrm>
            <a:off x="1036455" y="765737"/>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lvl="0" algn="ctr">
              <a:buClr>
                <a:srgbClr val="538CD5"/>
              </a:buClr>
              <a:buSzPts val="1600"/>
            </a:pPr>
            <a:r>
              <a:rPr lang="en-US" altLang="zh-TW" sz="2000" b="1" dirty="0">
                <a:solidFill>
                  <a:srgbClr val="FFFFFF"/>
                </a:solidFill>
                <a:latin typeface="Arial" pitchFamily="34" charset="0"/>
                <a:ea typeface="Microsoft JhengHei"/>
                <a:cs typeface="Arial" pitchFamily="34" charset="0"/>
                <a:sym typeface="Microsoft JhengHei"/>
              </a:rPr>
              <a:t>Android</a:t>
            </a:r>
          </a:p>
        </p:txBody>
      </p:sp>
      <p:pic>
        <p:nvPicPr>
          <p:cNvPr id="17" name="圖片 16">
            <a:extLst>
              <a:ext uri="{FF2B5EF4-FFF2-40B4-BE49-F238E27FC236}">
                <a16:creationId xmlns="" xmlns:a16="http://schemas.microsoft.com/office/drawing/2014/main" id="{67B2FA31-2D48-47D3-846B-C2426875A8C2}"/>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449732" y="771911"/>
            <a:ext cx="2663957" cy="377953"/>
          </a:xfrm>
          <a:prstGeom prst="rect">
            <a:avLst/>
          </a:prstGeom>
        </p:spPr>
      </p:pic>
      <p:sp>
        <p:nvSpPr>
          <p:cNvPr id="18" name="Shape 222">
            <a:extLst>
              <a:ext uri="{FF2B5EF4-FFF2-40B4-BE49-F238E27FC236}">
                <a16:creationId xmlns="" xmlns:a16="http://schemas.microsoft.com/office/drawing/2014/main" id="{CC9A3077-4AE3-4CE6-8B3C-9237675755F2}"/>
              </a:ext>
            </a:extLst>
          </p:cNvPr>
          <p:cNvSpPr/>
          <p:nvPr/>
        </p:nvSpPr>
        <p:spPr>
          <a:xfrm>
            <a:off x="5467174" y="765737"/>
            <a:ext cx="2592288" cy="390300"/>
          </a:xfrm>
          <a:prstGeom prst="roundRect">
            <a:avLst>
              <a:gd name="adj" fmla="val 16667"/>
            </a:avLst>
          </a:prstGeom>
          <a:noFill/>
          <a:ln w="38100" cap="flat" cmpd="sng">
            <a:no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buClr>
                <a:srgbClr val="538CD5"/>
              </a:buClr>
              <a:buSzPts val="1600"/>
            </a:pPr>
            <a:r>
              <a:rPr lang="en-US" altLang="zh-TW" sz="2000" b="1" dirty="0">
                <a:solidFill>
                  <a:srgbClr val="FFFFFF"/>
                </a:solidFill>
                <a:latin typeface="Arial" pitchFamily="34" charset="0"/>
                <a:ea typeface="Microsoft JhengHei"/>
                <a:cs typeface="Arial" pitchFamily="34" charset="0"/>
                <a:sym typeface="Microsoft JhengHei"/>
              </a:rPr>
              <a:t>iOS</a:t>
            </a:r>
          </a:p>
        </p:txBody>
      </p:sp>
    </p:spTree>
    <p:extLst>
      <p:ext uri="{BB962C8B-B14F-4D97-AF65-F5344CB8AC3E}">
        <p14:creationId xmlns="" xmlns:p14="http://schemas.microsoft.com/office/powerpoint/2010/main" val="58086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 xmlns:a16="http://schemas.microsoft.com/office/drawing/2014/main" id="{0BB83377-E603-4FB0-9D7D-6B3E1D844672}"/>
              </a:ext>
            </a:extLst>
          </p:cNvPr>
          <p:cNvSpPr>
            <a:spLocks noGrp="1"/>
          </p:cNvSpPr>
          <p:nvPr>
            <p:ph type="title"/>
          </p:nvPr>
        </p:nvSpPr>
        <p:spPr/>
        <p:txBody>
          <a:bodyPr/>
          <a:lstStyle/>
          <a:p>
            <a:r>
              <a:rPr lang="en-US" altLang="zh-TW" dirty="0">
                <a:latin typeface="Arial" pitchFamily="34" charset="0"/>
                <a:ea typeface="Microsoft JhengHei" panose="020B0604030504040204" pitchFamily="34" charset="-120"/>
              </a:rPr>
              <a:t>TS-251B </a:t>
            </a:r>
            <a:r>
              <a:rPr lang="en-US" altLang="zh-TW" dirty="0" err="1">
                <a:latin typeface="Arial" pitchFamily="34" charset="0"/>
                <a:ea typeface="Microsoft JhengHei" panose="020B0604030504040204" pitchFamily="34" charset="-120"/>
              </a:rPr>
              <a:t>後方配置</a:t>
            </a:r>
            <a:endParaRPr lang="en-US" altLang="zh-TW" dirty="0">
              <a:latin typeface="Arial" pitchFamily="34" charset="0"/>
              <a:ea typeface="Microsoft JhengHei" panose="020B0604030504040204" pitchFamily="34" charset="-120"/>
            </a:endParaRPr>
          </a:p>
        </p:txBody>
      </p:sp>
      <p:pic>
        <p:nvPicPr>
          <p:cNvPr id="17" name="Content Placeholder 4">
            <a:extLst>
              <a:ext uri="{FF2B5EF4-FFF2-40B4-BE49-F238E27FC236}">
                <a16:creationId xmlns="" xmlns:a16="http://schemas.microsoft.com/office/drawing/2014/main" id="{DD120B81-123F-4149-8353-F5A54040BEB6}"/>
              </a:ext>
            </a:extLst>
          </p:cNvPr>
          <p:cNvPicPr>
            <a:picLocks noChangeAspect="1"/>
          </p:cNvPicPr>
          <p:nvPr/>
        </p:nvPicPr>
        <p:blipFill>
          <a:blip r:embed="rId3" cstate="print"/>
          <a:stretch>
            <a:fillRect/>
          </a:stretch>
        </p:blipFill>
        <p:spPr>
          <a:xfrm>
            <a:off x="3238603" y="524464"/>
            <a:ext cx="2575343" cy="4450197"/>
          </a:xfrm>
          <a:prstGeom prst="rect">
            <a:avLst/>
          </a:prstGeom>
          <a:effectLst>
            <a:outerShdw blurRad="50800" dist="38100" dir="5400000" algn="t" rotWithShape="0">
              <a:prstClr val="black">
                <a:alpha val="40000"/>
              </a:prstClr>
            </a:outerShdw>
          </a:effectLst>
        </p:spPr>
      </p:pic>
      <p:grpSp>
        <p:nvGrpSpPr>
          <p:cNvPr id="31" name="群組 30"/>
          <p:cNvGrpSpPr/>
          <p:nvPr/>
        </p:nvGrpSpPr>
        <p:grpSpPr>
          <a:xfrm>
            <a:off x="1158586" y="3635269"/>
            <a:ext cx="2858861" cy="719833"/>
            <a:chOff x="1158586" y="3635269"/>
            <a:chExt cx="2858861" cy="719833"/>
          </a:xfrm>
        </p:grpSpPr>
        <p:sp>
          <p:nvSpPr>
            <p:cNvPr id="12" name="TextBox 11">
              <a:extLst>
                <a:ext uri="{FF2B5EF4-FFF2-40B4-BE49-F238E27FC236}">
                  <a16:creationId xmlns="" xmlns:a16="http://schemas.microsoft.com/office/drawing/2014/main" id="{6BD25454-B2C6-1F4F-8D11-274AD85FBF97}"/>
                </a:ext>
              </a:extLst>
            </p:cNvPr>
            <p:cNvSpPr txBox="1"/>
            <p:nvPr/>
          </p:nvSpPr>
          <p:spPr>
            <a:xfrm>
              <a:off x="1158586" y="4047325"/>
              <a:ext cx="1888659" cy="307777"/>
            </a:xfrm>
            <a:prstGeom prst="rect">
              <a:avLst/>
            </a:prstGeom>
            <a:noFill/>
          </p:spPr>
          <p:txBody>
            <a:bodyPr wrap="none" rtlCol="0" anchor="t">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RJ45 </a:t>
              </a:r>
              <a:r>
                <a:rPr lang="en-US" sz="1400" b="1" dirty="0"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GbE</a:t>
              </a: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網路埠</a:t>
              </a:r>
              <a:endPar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22" name="直線單箭頭接點 55">
              <a:extLst>
                <a:ext uri="{FF2B5EF4-FFF2-40B4-BE49-F238E27FC236}">
                  <a16:creationId xmlns="" xmlns:a16="http://schemas.microsoft.com/office/drawing/2014/main" id="{DF947984-8F06-4E95-92CA-41AF720851E3}"/>
                </a:ext>
              </a:extLst>
            </p:cNvPr>
            <p:cNvCxnSpPr>
              <a:cxnSpLocks/>
            </p:cNvCxnSpPr>
            <p:nvPr/>
          </p:nvCxnSpPr>
          <p:spPr>
            <a:xfrm flipV="1">
              <a:off x="3047245" y="3635269"/>
              <a:ext cx="970202" cy="575670"/>
            </a:xfrm>
            <a:prstGeom prst="bentConnector3">
              <a:avLst>
                <a:gd name="adj1" fmla="val 100370"/>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6" name="群組 35"/>
          <p:cNvGrpSpPr/>
          <p:nvPr/>
        </p:nvGrpSpPr>
        <p:grpSpPr>
          <a:xfrm>
            <a:off x="1466364" y="4509259"/>
            <a:ext cx="2191236" cy="307777"/>
            <a:chOff x="1466364" y="4509259"/>
            <a:chExt cx="2191236" cy="307777"/>
          </a:xfrm>
        </p:grpSpPr>
        <p:sp>
          <p:nvSpPr>
            <p:cNvPr id="10" name="TextBox 9">
              <a:extLst>
                <a:ext uri="{FF2B5EF4-FFF2-40B4-BE49-F238E27FC236}">
                  <a16:creationId xmlns="" xmlns:a16="http://schemas.microsoft.com/office/drawing/2014/main" id="{81FA812E-D0AD-FA48-9D2E-7CB0EADED7E5}"/>
                </a:ext>
              </a:extLst>
            </p:cNvPr>
            <p:cNvSpPr txBox="1"/>
            <p:nvPr/>
          </p:nvSpPr>
          <p:spPr>
            <a:xfrm>
              <a:off x="1466364" y="4509259"/>
              <a:ext cx="1580882" cy="307777"/>
            </a:xfrm>
            <a:prstGeom prst="rect">
              <a:avLst/>
            </a:prstGeom>
            <a:noFill/>
          </p:spPr>
          <p:txBody>
            <a:bodyPr wrap="none" rtlCol="0" anchor="t">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DC 12V </a:t>
              </a:r>
              <a:r>
                <a:rPr lang="zh-CN" alt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電源輸入</a:t>
              </a:r>
              <a:endPar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3" name="直線單箭頭接點 55">
              <a:extLst>
                <a:ext uri="{FF2B5EF4-FFF2-40B4-BE49-F238E27FC236}">
                  <a16:creationId xmlns="" xmlns:a16="http://schemas.microsoft.com/office/drawing/2014/main" id="{2633642E-F67B-4C2B-8B56-E8DFE456C3FF}"/>
                </a:ext>
              </a:extLst>
            </p:cNvPr>
            <p:cNvCxnSpPr>
              <a:cxnSpLocks/>
            </p:cNvCxnSpPr>
            <p:nvPr/>
          </p:nvCxnSpPr>
          <p:spPr>
            <a:xfrm flipV="1">
              <a:off x="3047245" y="4524233"/>
              <a:ext cx="610355" cy="137482"/>
            </a:xfrm>
            <a:prstGeom prst="bentConnector3">
              <a:avLst>
                <a:gd name="adj1" fmla="val 10031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9" name="群組 28"/>
          <p:cNvGrpSpPr/>
          <p:nvPr/>
        </p:nvGrpSpPr>
        <p:grpSpPr>
          <a:xfrm>
            <a:off x="1889935" y="3060776"/>
            <a:ext cx="1625095" cy="401466"/>
            <a:chOff x="1889935" y="3060776"/>
            <a:chExt cx="1625095" cy="401466"/>
          </a:xfrm>
        </p:grpSpPr>
        <p:sp>
          <p:nvSpPr>
            <p:cNvPr id="13" name="TextBox 12">
              <a:extLst>
                <a:ext uri="{FF2B5EF4-FFF2-40B4-BE49-F238E27FC236}">
                  <a16:creationId xmlns="" xmlns:a16="http://schemas.microsoft.com/office/drawing/2014/main" id="{0F8280FA-9CD5-1640-80C4-7D1967282937}"/>
                </a:ext>
              </a:extLst>
            </p:cNvPr>
            <p:cNvSpPr txBox="1"/>
            <p:nvPr/>
          </p:nvSpPr>
          <p:spPr>
            <a:xfrm>
              <a:off x="1889935" y="3060776"/>
              <a:ext cx="1142661" cy="307777"/>
            </a:xfrm>
            <a:prstGeom prst="rect">
              <a:avLst/>
            </a:prstGeom>
            <a:noFill/>
          </p:spPr>
          <p:txBody>
            <a:bodyPr wrap="none" rtlCol="0">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USB 3.0</a:t>
              </a:r>
            </a:p>
          </p:txBody>
        </p:sp>
        <p:cxnSp>
          <p:nvCxnSpPr>
            <p:cNvPr id="37" name="直線單箭頭接點 55">
              <a:extLst>
                <a:ext uri="{FF2B5EF4-FFF2-40B4-BE49-F238E27FC236}">
                  <a16:creationId xmlns="" xmlns:a16="http://schemas.microsoft.com/office/drawing/2014/main" id="{A62A55DB-91CE-4FD6-A418-043D9345F5A6}"/>
                </a:ext>
              </a:extLst>
            </p:cNvPr>
            <p:cNvCxnSpPr>
              <a:cxnSpLocks/>
            </p:cNvCxnSpPr>
            <p:nvPr/>
          </p:nvCxnSpPr>
          <p:spPr>
            <a:xfrm>
              <a:off x="3027962" y="3213109"/>
              <a:ext cx="487068" cy="249133"/>
            </a:xfrm>
            <a:prstGeom prst="bentConnector3">
              <a:avLst>
                <a:gd name="adj1" fmla="val 50000"/>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8" name="群組 27"/>
          <p:cNvGrpSpPr/>
          <p:nvPr/>
        </p:nvGrpSpPr>
        <p:grpSpPr>
          <a:xfrm>
            <a:off x="781882" y="2675621"/>
            <a:ext cx="2702620" cy="307777"/>
            <a:chOff x="781882" y="2675621"/>
            <a:chExt cx="2702620" cy="307777"/>
          </a:xfrm>
        </p:grpSpPr>
        <p:sp>
          <p:nvSpPr>
            <p:cNvPr id="9" name="TextBox 8">
              <a:extLst>
                <a:ext uri="{FF2B5EF4-FFF2-40B4-BE49-F238E27FC236}">
                  <a16:creationId xmlns="" xmlns:a16="http://schemas.microsoft.com/office/drawing/2014/main" id="{7D9286DF-06C9-0441-B8E7-2074C803CDFE}"/>
                </a:ext>
              </a:extLst>
            </p:cNvPr>
            <p:cNvSpPr txBox="1"/>
            <p:nvPr/>
          </p:nvSpPr>
          <p:spPr>
            <a:xfrm>
              <a:off x="781882" y="2675621"/>
              <a:ext cx="2265364" cy="307777"/>
            </a:xfrm>
            <a:prstGeom prst="rect">
              <a:avLst/>
            </a:prstGeom>
            <a:noFill/>
          </p:spPr>
          <p:txBody>
            <a:bodyPr wrap="none" rtlCol="0">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4K HDMI v1.4b 30Hz</a:t>
              </a:r>
            </a:p>
          </p:txBody>
        </p:sp>
        <p:cxnSp>
          <p:nvCxnSpPr>
            <p:cNvPr id="64" name="直線單箭頭接點 55">
              <a:extLst>
                <a:ext uri="{FF2B5EF4-FFF2-40B4-BE49-F238E27FC236}">
                  <a16:creationId xmlns="" xmlns:a16="http://schemas.microsoft.com/office/drawing/2014/main" id="{4EB7BF2A-5D8A-429A-BD2D-D8FF9E4870BF}"/>
                </a:ext>
              </a:extLst>
            </p:cNvPr>
            <p:cNvCxnSpPr>
              <a:cxnSpLocks/>
            </p:cNvCxnSpPr>
            <p:nvPr/>
          </p:nvCxnSpPr>
          <p:spPr>
            <a:xfrm>
              <a:off x="3058489" y="2829182"/>
              <a:ext cx="426013" cy="0"/>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 name="群組 26"/>
          <p:cNvGrpSpPr/>
          <p:nvPr/>
        </p:nvGrpSpPr>
        <p:grpSpPr>
          <a:xfrm>
            <a:off x="804672" y="2075396"/>
            <a:ext cx="2710358" cy="422599"/>
            <a:chOff x="804672" y="2075396"/>
            <a:chExt cx="2710358" cy="422599"/>
          </a:xfrm>
        </p:grpSpPr>
        <p:sp>
          <p:nvSpPr>
            <p:cNvPr id="8" name="TextBox 7">
              <a:extLst>
                <a:ext uri="{FF2B5EF4-FFF2-40B4-BE49-F238E27FC236}">
                  <a16:creationId xmlns="" xmlns:a16="http://schemas.microsoft.com/office/drawing/2014/main" id="{4C8F0395-5607-8848-BAED-ADBADA05F780}"/>
                </a:ext>
              </a:extLst>
            </p:cNvPr>
            <p:cNvSpPr txBox="1"/>
            <p:nvPr/>
          </p:nvSpPr>
          <p:spPr>
            <a:xfrm>
              <a:off x="804672" y="2075396"/>
              <a:ext cx="2205367" cy="307777"/>
            </a:xfrm>
            <a:prstGeom prst="rect">
              <a:avLst/>
            </a:prstGeom>
            <a:noFill/>
          </p:spPr>
          <p:txBody>
            <a:bodyPr wrap="square" rtlCol="0" anchor="t">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3.5mm </a:t>
              </a:r>
              <a:r>
                <a:rPr lang="ja-JP" altLang="en-US" sz="1400" b="1" dirty="0">
                  <a:solidFill>
                    <a:srgbClr val="FFFFFF"/>
                  </a:solidFill>
                  <a:latin typeface="Microsoft JhengHei" panose="020B0604030504040204" pitchFamily="34" charset="-120"/>
                  <a:ea typeface="Microsoft JhengHei" panose="020B0604030504040204" pitchFamily="34" charset="-120"/>
                  <a:cs typeface="Arial"/>
                </a:rPr>
                <a:t>音效 </a:t>
              </a:r>
              <a:r>
                <a:rPr lang="en-US" sz="1400" b="1" dirty="0">
                  <a:solidFill>
                    <a:srgbClr val="FFFFFF"/>
                  </a:solidFill>
                  <a:latin typeface="Microsoft JhengHei" panose="020B0604030504040204" pitchFamily="34" charset="-120"/>
                  <a:ea typeface="Microsoft JhengHei" panose="020B0604030504040204" pitchFamily="34" charset="-120"/>
                  <a:cs typeface="Arial"/>
                </a:rPr>
                <a:t>line out</a:t>
              </a:r>
            </a:p>
          </p:txBody>
        </p:sp>
        <p:cxnSp>
          <p:nvCxnSpPr>
            <p:cNvPr id="65" name="直線單箭頭接點 55">
              <a:extLst>
                <a:ext uri="{FF2B5EF4-FFF2-40B4-BE49-F238E27FC236}">
                  <a16:creationId xmlns="" xmlns:a16="http://schemas.microsoft.com/office/drawing/2014/main" id="{F7603B17-1216-4FEA-B16F-52D6065F32BD}"/>
                </a:ext>
              </a:extLst>
            </p:cNvPr>
            <p:cNvCxnSpPr>
              <a:cxnSpLocks/>
            </p:cNvCxnSpPr>
            <p:nvPr/>
          </p:nvCxnSpPr>
          <p:spPr>
            <a:xfrm>
              <a:off x="3027962" y="2248862"/>
              <a:ext cx="487068" cy="249133"/>
            </a:xfrm>
            <a:prstGeom prst="bentConnector3">
              <a:avLst>
                <a:gd name="adj1" fmla="val 50000"/>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0" name="群組 39"/>
          <p:cNvGrpSpPr/>
          <p:nvPr/>
        </p:nvGrpSpPr>
        <p:grpSpPr>
          <a:xfrm>
            <a:off x="4810836" y="2242932"/>
            <a:ext cx="3021787" cy="307777"/>
            <a:chOff x="4810836" y="2242932"/>
            <a:chExt cx="3021787" cy="307777"/>
          </a:xfrm>
        </p:grpSpPr>
        <p:sp>
          <p:nvSpPr>
            <p:cNvPr id="14" name="TextBox 13">
              <a:extLst>
                <a:ext uri="{FF2B5EF4-FFF2-40B4-BE49-F238E27FC236}">
                  <a16:creationId xmlns="" xmlns:a16="http://schemas.microsoft.com/office/drawing/2014/main" id="{3940EA99-680C-C44F-9306-0B0531340FB7}"/>
                </a:ext>
              </a:extLst>
            </p:cNvPr>
            <p:cNvSpPr txBox="1"/>
            <p:nvPr/>
          </p:nvSpPr>
          <p:spPr>
            <a:xfrm>
              <a:off x="6044954" y="2242932"/>
              <a:ext cx="1787669" cy="307777"/>
            </a:xfrm>
            <a:prstGeom prst="rect">
              <a:avLst/>
            </a:prstGeom>
            <a:noFill/>
          </p:spPr>
          <p:txBody>
            <a:bodyPr wrap="none" rtlCol="0" anchor="t">
              <a:spAutoFit/>
            </a:bodyPr>
            <a:lstStyle/>
            <a:p>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7cm </a:t>
              </a:r>
              <a:r>
                <a:rPr lang="zh-CN" alt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智慧型風扇</a:t>
              </a:r>
              <a:endPar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2" name="直線單箭頭接點 55">
              <a:extLst>
                <a:ext uri="{FF2B5EF4-FFF2-40B4-BE49-F238E27FC236}">
                  <a16:creationId xmlns="" xmlns:a16="http://schemas.microsoft.com/office/drawing/2014/main" id="{4EB7BF2A-5D8A-429A-BD2D-D8FF9E4870BF}"/>
                </a:ext>
              </a:extLst>
            </p:cNvPr>
            <p:cNvCxnSpPr>
              <a:cxnSpLocks/>
            </p:cNvCxnSpPr>
            <p:nvPr/>
          </p:nvCxnSpPr>
          <p:spPr>
            <a:xfrm rot="10800000" flipV="1">
              <a:off x="4810836" y="2381534"/>
              <a:ext cx="1228298" cy="6824"/>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1" name="群組 40"/>
          <p:cNvGrpSpPr/>
          <p:nvPr/>
        </p:nvGrpSpPr>
        <p:grpSpPr>
          <a:xfrm>
            <a:off x="5194119" y="3580678"/>
            <a:ext cx="1862650" cy="307777"/>
            <a:chOff x="5194119" y="3580678"/>
            <a:chExt cx="1862650" cy="307777"/>
          </a:xfrm>
        </p:grpSpPr>
        <p:sp>
          <p:nvSpPr>
            <p:cNvPr id="15" name="TextBox 14">
              <a:extLst>
                <a:ext uri="{FF2B5EF4-FFF2-40B4-BE49-F238E27FC236}">
                  <a16:creationId xmlns="" xmlns:a16="http://schemas.microsoft.com/office/drawing/2014/main" id="{AA106C2E-EE2B-0A4B-8DC3-ECB5C2F5192C}"/>
                </a:ext>
              </a:extLst>
            </p:cNvPr>
            <p:cNvSpPr txBox="1"/>
            <p:nvPr/>
          </p:nvSpPr>
          <p:spPr>
            <a:xfrm>
              <a:off x="6044954" y="3580678"/>
              <a:ext cx="1011815" cy="307777"/>
            </a:xfrm>
            <a:prstGeom prst="rect">
              <a:avLst/>
            </a:prstGeom>
            <a:noFill/>
          </p:spPr>
          <p:txBody>
            <a:bodyPr wrap="none" rtlCol="0" anchor="t">
              <a:spAutoFit/>
            </a:bodyPr>
            <a:lstStyle/>
            <a:p>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a:t>
              </a:r>
              <a:r>
                <a:rPr lang="ja-JP" alt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揚聲器</a:t>
              </a:r>
              <a:endPar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4" name="直線單箭頭接點 55">
              <a:extLst>
                <a:ext uri="{FF2B5EF4-FFF2-40B4-BE49-F238E27FC236}">
                  <a16:creationId xmlns="" xmlns:a16="http://schemas.microsoft.com/office/drawing/2014/main" id="{4EB7BF2A-5D8A-429A-BD2D-D8FF9E4870BF}"/>
                </a:ext>
              </a:extLst>
            </p:cNvPr>
            <p:cNvCxnSpPr>
              <a:cxnSpLocks/>
            </p:cNvCxnSpPr>
            <p:nvPr/>
          </p:nvCxnSpPr>
          <p:spPr>
            <a:xfrm rot="10800000" flipV="1">
              <a:off x="5194119" y="3739486"/>
              <a:ext cx="817720" cy="3191"/>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群組 37"/>
          <p:cNvGrpSpPr/>
          <p:nvPr/>
        </p:nvGrpSpPr>
        <p:grpSpPr>
          <a:xfrm>
            <a:off x="5194119" y="1133202"/>
            <a:ext cx="3110432" cy="307777"/>
            <a:chOff x="5194119" y="1133202"/>
            <a:chExt cx="3110432" cy="307777"/>
          </a:xfrm>
        </p:grpSpPr>
        <p:sp>
          <p:nvSpPr>
            <p:cNvPr id="6" name="TextBox 5">
              <a:extLst>
                <a:ext uri="{FF2B5EF4-FFF2-40B4-BE49-F238E27FC236}">
                  <a16:creationId xmlns="" xmlns:a16="http://schemas.microsoft.com/office/drawing/2014/main" id="{C46FAFEF-BBDC-734E-8004-0F6D04237A40}"/>
                </a:ext>
              </a:extLst>
            </p:cNvPr>
            <p:cNvSpPr txBox="1"/>
            <p:nvPr/>
          </p:nvSpPr>
          <p:spPr>
            <a:xfrm>
              <a:off x="6044953" y="1133202"/>
              <a:ext cx="2259598" cy="307777"/>
            </a:xfrm>
            <a:prstGeom prst="rect">
              <a:avLst/>
            </a:prstGeom>
            <a:noFill/>
          </p:spPr>
          <p:txBody>
            <a:bodyPr wrap="square" rtlCol="0" anchor="t">
              <a:spAutoFit/>
            </a:bodyPr>
            <a:lstStyle/>
            <a:p>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1 x PCIe 2.0 x2 </a:t>
              </a:r>
              <a:r>
                <a:rPr lang="ja-JP" alt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插槽</a:t>
              </a:r>
              <a:endPar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5" name="直線單箭頭接點 55">
              <a:extLst>
                <a:ext uri="{FF2B5EF4-FFF2-40B4-BE49-F238E27FC236}">
                  <a16:creationId xmlns="" xmlns:a16="http://schemas.microsoft.com/office/drawing/2014/main" id="{4EB7BF2A-5D8A-429A-BD2D-D8FF9E4870BF}"/>
                </a:ext>
              </a:extLst>
            </p:cNvPr>
            <p:cNvCxnSpPr>
              <a:cxnSpLocks/>
            </p:cNvCxnSpPr>
            <p:nvPr/>
          </p:nvCxnSpPr>
          <p:spPr>
            <a:xfrm rot="10800000" flipV="1">
              <a:off x="5194119" y="1371600"/>
              <a:ext cx="790424" cy="3044"/>
            </a:xfrm>
            <a:prstGeom prst="straightConnector1">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群組 29"/>
          <p:cNvGrpSpPr/>
          <p:nvPr/>
        </p:nvGrpSpPr>
        <p:grpSpPr>
          <a:xfrm>
            <a:off x="1768710" y="3207224"/>
            <a:ext cx="2168669" cy="943975"/>
            <a:chOff x="1768710" y="3207224"/>
            <a:chExt cx="2168669" cy="943975"/>
          </a:xfrm>
        </p:grpSpPr>
        <p:sp>
          <p:nvSpPr>
            <p:cNvPr id="11" name="TextBox 10">
              <a:extLst>
                <a:ext uri="{FF2B5EF4-FFF2-40B4-BE49-F238E27FC236}">
                  <a16:creationId xmlns="" xmlns:a16="http://schemas.microsoft.com/office/drawing/2014/main" id="{B61DDF32-8BE4-F948-B9E4-2AAA56CE01F6}"/>
                </a:ext>
              </a:extLst>
            </p:cNvPr>
            <p:cNvSpPr txBox="1"/>
            <p:nvPr/>
          </p:nvSpPr>
          <p:spPr>
            <a:xfrm>
              <a:off x="1768710" y="3548924"/>
              <a:ext cx="1263885" cy="307777"/>
            </a:xfrm>
            <a:prstGeom prst="rect">
              <a:avLst/>
            </a:prstGeom>
            <a:noFill/>
          </p:spPr>
          <p:txBody>
            <a:bodyPr wrap="square" rtlCol="0">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3 x USB 2.0</a:t>
              </a:r>
            </a:p>
          </p:txBody>
        </p:sp>
        <p:sp>
          <p:nvSpPr>
            <p:cNvPr id="89" name="L 圖案 88">
              <a:extLst>
                <a:ext uri="{FF2B5EF4-FFF2-40B4-BE49-F238E27FC236}">
                  <a16:creationId xmlns="" xmlns:a16="http://schemas.microsoft.com/office/drawing/2014/main" id="{8493FEC6-E1D9-499A-BDA0-D9C785EC4851}"/>
                </a:ext>
              </a:extLst>
            </p:cNvPr>
            <p:cNvSpPr/>
            <p:nvPr/>
          </p:nvSpPr>
          <p:spPr>
            <a:xfrm flipH="1">
              <a:off x="3523643" y="3207224"/>
              <a:ext cx="413736" cy="943975"/>
            </a:xfrm>
            <a:custGeom>
              <a:avLst/>
              <a:gdLst>
                <a:gd name="connsiteX0" fmla="*/ 0 w 288032"/>
                <a:gd name="connsiteY0" fmla="*/ 0 h 741315"/>
                <a:gd name="connsiteX1" fmla="*/ 144016 w 288032"/>
                <a:gd name="connsiteY1" fmla="*/ 0 h 741315"/>
                <a:gd name="connsiteX2" fmla="*/ 144016 w 288032"/>
                <a:gd name="connsiteY2" fmla="*/ 597299 h 741315"/>
                <a:gd name="connsiteX3" fmla="*/ 288032 w 288032"/>
                <a:gd name="connsiteY3" fmla="*/ 597299 h 741315"/>
                <a:gd name="connsiteX4" fmla="*/ 288032 w 288032"/>
                <a:gd name="connsiteY4" fmla="*/ 741315 h 741315"/>
                <a:gd name="connsiteX5" fmla="*/ 0 w 288032"/>
                <a:gd name="connsiteY5" fmla="*/ 741315 h 741315"/>
                <a:gd name="connsiteX6" fmla="*/ 0 w 288032"/>
                <a:gd name="connsiteY6" fmla="*/ 0 h 741315"/>
                <a:gd name="connsiteX0" fmla="*/ 0 w 288032"/>
                <a:gd name="connsiteY0" fmla="*/ 0 h 741315"/>
                <a:gd name="connsiteX1" fmla="*/ 144016 w 288032"/>
                <a:gd name="connsiteY1" fmla="*/ 0 h 741315"/>
                <a:gd name="connsiteX2" fmla="*/ 147427 w 288032"/>
                <a:gd name="connsiteY2" fmla="*/ 450585 h 741315"/>
                <a:gd name="connsiteX3" fmla="*/ 288032 w 288032"/>
                <a:gd name="connsiteY3" fmla="*/ 597299 h 741315"/>
                <a:gd name="connsiteX4" fmla="*/ 288032 w 288032"/>
                <a:gd name="connsiteY4" fmla="*/ 741315 h 741315"/>
                <a:gd name="connsiteX5" fmla="*/ 0 w 288032"/>
                <a:gd name="connsiteY5" fmla="*/ 741315 h 741315"/>
                <a:gd name="connsiteX6" fmla="*/ 0 w 288032"/>
                <a:gd name="connsiteY6" fmla="*/ 0 h 741315"/>
                <a:gd name="connsiteX0" fmla="*/ 0 w 288032"/>
                <a:gd name="connsiteY0" fmla="*/ 0 h 741315"/>
                <a:gd name="connsiteX1" fmla="*/ 144016 w 288032"/>
                <a:gd name="connsiteY1" fmla="*/ 0 h 741315"/>
                <a:gd name="connsiteX2" fmla="*/ 147427 w 288032"/>
                <a:gd name="connsiteY2" fmla="*/ 450585 h 741315"/>
                <a:gd name="connsiteX3" fmla="*/ 288032 w 288032"/>
                <a:gd name="connsiteY3" fmla="*/ 460821 h 741315"/>
                <a:gd name="connsiteX4" fmla="*/ 288032 w 288032"/>
                <a:gd name="connsiteY4" fmla="*/ 741315 h 741315"/>
                <a:gd name="connsiteX5" fmla="*/ 0 w 288032"/>
                <a:gd name="connsiteY5" fmla="*/ 741315 h 741315"/>
                <a:gd name="connsiteX6" fmla="*/ 0 w 288032"/>
                <a:gd name="connsiteY6" fmla="*/ 0 h 741315"/>
                <a:gd name="connsiteX0" fmla="*/ 0 w 288032"/>
                <a:gd name="connsiteY0" fmla="*/ 0 h 741315"/>
                <a:gd name="connsiteX1" fmla="*/ 144016 w 288032"/>
                <a:gd name="connsiteY1" fmla="*/ 0 h 741315"/>
                <a:gd name="connsiteX2" fmla="*/ 147427 w 288032"/>
                <a:gd name="connsiteY2" fmla="*/ 450585 h 741315"/>
                <a:gd name="connsiteX3" fmla="*/ 288032 w 288032"/>
                <a:gd name="connsiteY3" fmla="*/ 447173 h 741315"/>
                <a:gd name="connsiteX4" fmla="*/ 288032 w 288032"/>
                <a:gd name="connsiteY4" fmla="*/ 741315 h 741315"/>
                <a:gd name="connsiteX5" fmla="*/ 0 w 288032"/>
                <a:gd name="connsiteY5" fmla="*/ 741315 h 741315"/>
                <a:gd name="connsiteX6" fmla="*/ 0 w 288032"/>
                <a:gd name="connsiteY6" fmla="*/ 0 h 7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2" h="741315">
                  <a:moveTo>
                    <a:pt x="0" y="0"/>
                  </a:moveTo>
                  <a:lnTo>
                    <a:pt x="144016" y="0"/>
                  </a:lnTo>
                  <a:lnTo>
                    <a:pt x="147427" y="450585"/>
                  </a:lnTo>
                  <a:lnTo>
                    <a:pt x="288032" y="447173"/>
                  </a:lnTo>
                  <a:lnTo>
                    <a:pt x="288032" y="741315"/>
                  </a:lnTo>
                  <a:lnTo>
                    <a:pt x="0" y="741315"/>
                  </a:lnTo>
                  <a:lnTo>
                    <a:pt x="0" y="0"/>
                  </a:lnTo>
                  <a:close/>
                </a:path>
              </a:pathLst>
            </a:custGeom>
            <a:noFill/>
            <a:ln cap="rnd">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3E7F0"/>
                </a:solidFill>
                <a:latin typeface="Microsoft JhengHei" panose="020B0604030504040204" pitchFamily="34" charset="-120"/>
                <a:ea typeface="Microsoft JhengHei" panose="020B0604030504040204" pitchFamily="34" charset="-120"/>
              </a:endParaRPr>
            </a:p>
          </p:txBody>
        </p:sp>
        <p:cxnSp>
          <p:nvCxnSpPr>
            <p:cNvPr id="39" name="直線單箭頭接點 55">
              <a:extLst>
                <a:ext uri="{FF2B5EF4-FFF2-40B4-BE49-F238E27FC236}">
                  <a16:creationId xmlns="" xmlns:a16="http://schemas.microsoft.com/office/drawing/2014/main" id="{A62A55DB-91CE-4FD6-A418-043D9345F5A6}"/>
                </a:ext>
              </a:extLst>
            </p:cNvPr>
            <p:cNvCxnSpPr>
              <a:cxnSpLocks/>
            </p:cNvCxnSpPr>
            <p:nvPr/>
          </p:nvCxnSpPr>
          <p:spPr>
            <a:xfrm>
              <a:off x="3027962" y="3704429"/>
              <a:ext cx="487068" cy="249133"/>
            </a:xfrm>
            <a:prstGeom prst="bentConnector3">
              <a:avLst>
                <a:gd name="adj1" fmla="val 50000"/>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951875" y="1342551"/>
            <a:ext cx="2896794" cy="929801"/>
            <a:chOff x="951875" y="1342551"/>
            <a:chExt cx="2896794" cy="929801"/>
          </a:xfrm>
        </p:grpSpPr>
        <p:sp>
          <p:nvSpPr>
            <p:cNvPr id="7" name="TextBox 6">
              <a:extLst>
                <a:ext uri="{FF2B5EF4-FFF2-40B4-BE49-F238E27FC236}">
                  <a16:creationId xmlns="" xmlns:a16="http://schemas.microsoft.com/office/drawing/2014/main" id="{B2335F2D-C2CC-8E4B-BFA2-7263B76712E1}"/>
                </a:ext>
              </a:extLst>
            </p:cNvPr>
            <p:cNvSpPr txBox="1"/>
            <p:nvPr/>
          </p:nvSpPr>
          <p:spPr>
            <a:xfrm>
              <a:off x="951875" y="1342551"/>
              <a:ext cx="2095371" cy="307777"/>
            </a:xfrm>
            <a:prstGeom prst="rect">
              <a:avLst/>
            </a:prstGeom>
            <a:noFill/>
          </p:spPr>
          <p:txBody>
            <a:bodyPr wrap="square" rtlCol="0" anchor="t">
              <a:spAutoFit/>
            </a:bodyPr>
            <a:lstStyle/>
            <a:p>
              <a:pPr algn="r"/>
              <a:r>
                <a:rPr lang="en-US" sz="14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2 x 3.5mm </a:t>
              </a:r>
              <a:r>
                <a:rPr lang="zh-CN" altLang="en-US" sz="1400" b="1" dirty="0">
                  <a:solidFill>
                    <a:schemeClr val="bg1"/>
                  </a:solidFill>
                  <a:latin typeface="Microsoft JhengHei" panose="020B0604030504040204" pitchFamily="34" charset="-120"/>
                  <a:ea typeface="Microsoft JhengHei" panose="020B0604030504040204" pitchFamily="34" charset="-120"/>
                  <a:cs typeface="Arial"/>
                </a:rPr>
                <a:t>麥克風輸入</a:t>
              </a:r>
              <a:endParaRPr lang="en-US" sz="1400" b="1" dirty="0">
                <a:solidFill>
                  <a:schemeClr val="bg1"/>
                </a:solidFill>
                <a:latin typeface="Microsoft JhengHei" panose="020B0604030504040204" pitchFamily="34" charset="-120"/>
                <a:ea typeface="Microsoft JhengHei" panose="020B0604030504040204" pitchFamily="34" charset="-120"/>
                <a:cs typeface="Arial"/>
              </a:endParaRPr>
            </a:p>
          </p:txBody>
        </p:sp>
        <p:sp>
          <p:nvSpPr>
            <p:cNvPr id="84" name="矩形: 圓角 83">
              <a:extLst>
                <a:ext uri="{FF2B5EF4-FFF2-40B4-BE49-F238E27FC236}">
                  <a16:creationId xmlns="" xmlns:a16="http://schemas.microsoft.com/office/drawing/2014/main" id="{92B479BC-3EDD-4A9B-994B-D781F2F4358C}"/>
                </a:ext>
              </a:extLst>
            </p:cNvPr>
            <p:cNvSpPr/>
            <p:nvPr/>
          </p:nvSpPr>
          <p:spPr>
            <a:xfrm>
              <a:off x="3515029" y="1678867"/>
              <a:ext cx="333640" cy="593485"/>
            </a:xfrm>
            <a:prstGeom prst="roundRect">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3E7F0"/>
                </a:solidFill>
                <a:latin typeface="Microsoft JhengHei" panose="020B0604030504040204" pitchFamily="34" charset="-120"/>
                <a:ea typeface="Microsoft JhengHei" panose="020B0604030504040204" pitchFamily="34" charset="-120"/>
              </a:endParaRPr>
            </a:p>
          </p:txBody>
        </p:sp>
        <p:cxnSp>
          <p:nvCxnSpPr>
            <p:cNvPr id="72" name="直線單箭頭接點 55">
              <a:extLst>
                <a:ext uri="{FF2B5EF4-FFF2-40B4-BE49-F238E27FC236}">
                  <a16:creationId xmlns="" xmlns:a16="http://schemas.microsoft.com/office/drawing/2014/main" id="{2EF75D96-24E5-48A3-9117-C2BC111825B3}"/>
                </a:ext>
              </a:extLst>
            </p:cNvPr>
            <p:cNvCxnSpPr>
              <a:cxnSpLocks/>
              <a:endCxn id="84" idx="1"/>
            </p:cNvCxnSpPr>
            <p:nvPr/>
          </p:nvCxnSpPr>
          <p:spPr>
            <a:xfrm rot="16200000" flipH="1">
              <a:off x="3031826" y="1492406"/>
              <a:ext cx="528947" cy="437459"/>
            </a:xfrm>
            <a:prstGeom prst="bentConnector2">
              <a:avLst/>
            </a:prstGeom>
            <a:ln w="28575">
              <a:solidFill>
                <a:srgbClr val="FFC000"/>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5705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23528" y="52226"/>
            <a:ext cx="8229600" cy="493563"/>
          </a:xfrm>
          <a:prstGeom prst="rect">
            <a:avLst/>
          </a:prstGeom>
          <a:noFill/>
          <a:ln>
            <a:noFill/>
          </a:ln>
        </p:spPr>
        <p:txBody>
          <a:bodyPr spcFirstLastPara="1" wrap="square" lIns="91425" tIns="91425" rIns="91425" bIns="91425" anchor="t" anchorCtr="0">
            <a:noAutofit/>
          </a:bodyPr>
          <a:lstStyle/>
          <a:p>
            <a:pPr>
              <a:buSzPts val="3400"/>
            </a:pPr>
            <a:r>
              <a:rPr lang="en-US" dirty="0">
                <a:solidFill>
                  <a:schemeClr val="bg1"/>
                </a:solidFill>
                <a:latin typeface="Microsoft JhengHei" panose="020B0604030504040204" pitchFamily="34" charset="-120"/>
                <a:ea typeface="Microsoft JhengHei" panose="020B0604030504040204" pitchFamily="34" charset="-120"/>
              </a:rPr>
              <a:t> </a:t>
            </a:r>
            <a:r>
              <a:rPr lang="en-US" dirty="0">
                <a:solidFill>
                  <a:schemeClr val="bg1"/>
                </a:solidFill>
              </a:rPr>
              <a:t>QTS </a:t>
            </a:r>
            <a:r>
              <a:rPr lang="zh-TW" altLang="en-US" dirty="0">
                <a:solidFill>
                  <a:schemeClr val="bg1"/>
                </a:solidFill>
              </a:rPr>
              <a:t>與虛擬化應用提升生產力</a:t>
            </a:r>
            <a:endParaRPr u="none" strike="noStrike" cap="none" dirty="0">
              <a:solidFill>
                <a:schemeClr val="bg1"/>
              </a:solidFill>
              <a:latin typeface="Microsoft JhengHei" panose="020B0604030504040204" pitchFamily="34" charset="-120"/>
              <a:ea typeface="Microsoft JhengHei" panose="020B0604030504040204" pitchFamily="34" charset="-120"/>
              <a:sym typeface="Arial"/>
            </a:endParaRPr>
          </a:p>
        </p:txBody>
      </p:sp>
      <p:sp>
        <p:nvSpPr>
          <p:cNvPr id="28" name="平行四邊形 15">
            <a:extLst>
              <a:ext uri="{FF2B5EF4-FFF2-40B4-BE49-F238E27FC236}">
                <a16:creationId xmlns="" xmlns:a16="http://schemas.microsoft.com/office/drawing/2014/main" id="{ECC15470-E78D-9A43-88AD-29506A7AA480}"/>
              </a:ext>
            </a:extLst>
          </p:cNvPr>
          <p:cNvSpPr/>
          <p:nvPr/>
        </p:nvSpPr>
        <p:spPr>
          <a:xfrm>
            <a:off x="3753969" y="3010426"/>
            <a:ext cx="6143668" cy="1030080"/>
          </a:xfrm>
          <a:prstGeom prst="parallelogram">
            <a:avLst>
              <a:gd name="adj" fmla="val 55727"/>
            </a:avLst>
          </a:prstGeom>
          <a:solidFill>
            <a:schemeClr val="accent5">
              <a:lumMod val="50000"/>
            </a:schemeClr>
          </a:solidFill>
          <a:ln>
            <a:solidFill>
              <a:schemeClr val="lt1">
                <a:alpha val="4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latin typeface="Calibri" pitchFamily="34" charset="0"/>
            </a:endParaRPr>
          </a:p>
        </p:txBody>
      </p:sp>
      <p:grpSp>
        <p:nvGrpSpPr>
          <p:cNvPr id="29" name="群組 11">
            <a:extLst>
              <a:ext uri="{FF2B5EF4-FFF2-40B4-BE49-F238E27FC236}">
                <a16:creationId xmlns="" xmlns:a16="http://schemas.microsoft.com/office/drawing/2014/main" id="{00C8FB1F-2AEE-8046-9FF0-94732145351B}"/>
              </a:ext>
            </a:extLst>
          </p:cNvPr>
          <p:cNvGrpSpPr/>
          <p:nvPr/>
        </p:nvGrpSpPr>
        <p:grpSpPr>
          <a:xfrm>
            <a:off x="3753969" y="1754490"/>
            <a:ext cx="6143668" cy="1071570"/>
            <a:chOff x="4857752" y="1337487"/>
            <a:chExt cx="2329260" cy="511841"/>
          </a:xfrm>
        </p:grpSpPr>
        <p:sp>
          <p:nvSpPr>
            <p:cNvPr id="30" name="平行四邊形 12">
              <a:extLst>
                <a:ext uri="{FF2B5EF4-FFF2-40B4-BE49-F238E27FC236}">
                  <a16:creationId xmlns="" xmlns:a16="http://schemas.microsoft.com/office/drawing/2014/main" id="{36A04886-2BAC-A844-9344-DFFFEDF62BE6}"/>
                </a:ext>
              </a:extLst>
            </p:cNvPr>
            <p:cNvSpPr/>
            <p:nvPr/>
          </p:nvSpPr>
          <p:spPr>
            <a:xfrm>
              <a:off x="4857752" y="1357305"/>
              <a:ext cx="2329260" cy="492023"/>
            </a:xfrm>
            <a:prstGeom prst="parallelogram">
              <a:avLst>
                <a:gd name="adj" fmla="val 55727"/>
              </a:avLst>
            </a:prstGeom>
            <a:solidFill>
              <a:schemeClr val="accent5">
                <a:lumMod val="50000"/>
              </a:schemeClr>
            </a:solidFill>
            <a:ln>
              <a:solidFill>
                <a:schemeClr val="lt1">
                  <a:alpha val="4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latin typeface="Calibri" pitchFamily="34" charset="0"/>
              </a:endParaRPr>
            </a:p>
          </p:txBody>
        </p:sp>
        <p:sp>
          <p:nvSpPr>
            <p:cNvPr id="31" name="矩形 13">
              <a:extLst>
                <a:ext uri="{FF2B5EF4-FFF2-40B4-BE49-F238E27FC236}">
                  <a16:creationId xmlns="" xmlns:a16="http://schemas.microsoft.com/office/drawing/2014/main" id="{BFABA964-2E55-0944-AE85-277C76E7ECC2}"/>
                </a:ext>
              </a:extLst>
            </p:cNvPr>
            <p:cNvSpPr/>
            <p:nvPr/>
          </p:nvSpPr>
          <p:spPr>
            <a:xfrm>
              <a:off x="5021429" y="1337487"/>
              <a:ext cx="2089628" cy="501147"/>
            </a:xfrm>
            <a:prstGeom prst="rect">
              <a:avLst/>
            </a:prstGeom>
          </p:spPr>
          <p:txBody>
            <a:bodyPr wrap="square">
              <a:spAutoFit/>
            </a:bodyPr>
            <a:lstStyle/>
            <a:p>
              <a:pPr algn="ctr"/>
              <a:endParaRPr lang="zh-TW" altLang="en-US" sz="2300" b="1" dirty="0">
                <a:solidFill>
                  <a:schemeClr val="bg1"/>
                </a:solidFill>
                <a:latin typeface="Calibri" pitchFamily="34" charset="0"/>
                <a:ea typeface="微軟正黑體" pitchFamily="34" charset="-120"/>
              </a:endParaRPr>
            </a:p>
          </p:txBody>
        </p:sp>
      </p:grpSp>
      <p:sp>
        <p:nvSpPr>
          <p:cNvPr id="32" name="TextBox 31">
            <a:extLst>
              <a:ext uri="{FF2B5EF4-FFF2-40B4-BE49-F238E27FC236}">
                <a16:creationId xmlns="" xmlns:a16="http://schemas.microsoft.com/office/drawing/2014/main" id="{38C5B8FA-302A-F849-95B5-4672CD0D3576}"/>
              </a:ext>
            </a:extLst>
          </p:cNvPr>
          <p:cNvSpPr txBox="1"/>
          <p:nvPr/>
        </p:nvSpPr>
        <p:spPr>
          <a:xfrm>
            <a:off x="4390787" y="874280"/>
            <a:ext cx="4171928" cy="784818"/>
          </a:xfrm>
          <a:prstGeom prst="rect">
            <a:avLst/>
          </a:prstGeom>
          <a:noFill/>
          <a:effectLst/>
        </p:spPr>
        <p:txBody>
          <a:bodyPr wrap="square" lIns="121908" tIns="60954" rIns="121908" bIns="60954">
            <a:spAutoFit/>
          </a:bodyPr>
          <a:lstStyle/>
          <a:p>
            <a:pPr algn="ctr" eaLnBrk="1" hangingPunct="1">
              <a:defRPr/>
            </a:pPr>
            <a:r>
              <a:rPr lang="zh-TW" altLang="en-US" sz="2800" b="1" dirty="0">
                <a:solidFill>
                  <a:schemeClr val="accent5">
                    <a:lumMod val="50000"/>
                  </a:schemeClr>
                </a:solidFill>
                <a:latin typeface="Arial" pitchFamily="34" charset="0"/>
                <a:ea typeface="Microsoft JhengHei" panose="020B0604030504040204" pitchFamily="34" charset="-120"/>
                <a:cs typeface="Arial" pitchFamily="34" charset="0"/>
              </a:rPr>
              <a:t>一機多系統</a:t>
            </a:r>
            <a:endParaRPr lang="en-US" altLang="zh-TW" sz="2800" b="1" dirty="0">
              <a:solidFill>
                <a:schemeClr val="accent5">
                  <a:lumMod val="50000"/>
                </a:schemeClr>
              </a:solidFill>
              <a:latin typeface="Arial" pitchFamily="34" charset="0"/>
              <a:ea typeface="Microsoft JhengHei" panose="020B0604030504040204" pitchFamily="34" charset="-120"/>
              <a:cs typeface="Arial" pitchFamily="34" charset="0"/>
            </a:endParaRPr>
          </a:p>
          <a:p>
            <a:pPr algn="ctr" eaLnBrk="1" hangingPunct="1">
              <a:defRPr/>
            </a:pPr>
            <a:r>
              <a:rPr lang="zh-TW" altLang="en-US" sz="1500" b="1" dirty="0">
                <a:latin typeface="Arial" pitchFamily="34" charset="0"/>
                <a:ea typeface="Microsoft JhengHei" panose="020B0604030504040204" pitchFamily="34" charset="-120"/>
                <a:cs typeface="Arial" pitchFamily="34" charset="0"/>
              </a:rPr>
              <a:t>運行</a:t>
            </a:r>
            <a:r>
              <a:rPr lang="en-US" altLang="zh-TW" sz="1500" b="1" dirty="0">
                <a:latin typeface="Arial" pitchFamily="34" charset="0"/>
                <a:ea typeface="Microsoft JhengHei" panose="020B0604030504040204" pitchFamily="34" charset="-120"/>
                <a:cs typeface="Arial" pitchFamily="34" charset="0"/>
              </a:rPr>
              <a:t> Windows/Linux </a:t>
            </a:r>
            <a:r>
              <a:rPr lang="zh-TW" altLang="en-US" sz="1500" b="1" dirty="0">
                <a:latin typeface="Arial" pitchFamily="34" charset="0"/>
                <a:ea typeface="Microsoft JhengHei" panose="020B0604030504040204" pitchFamily="34" charset="-120"/>
                <a:cs typeface="Arial" pitchFamily="34" charset="0"/>
              </a:rPr>
              <a:t>虛擬機與各式軟體容器</a:t>
            </a:r>
            <a:endParaRPr lang="en-US" sz="1500" b="1" dirty="0">
              <a:latin typeface="Arial" pitchFamily="34" charset="0"/>
              <a:ea typeface="Microsoft JhengHei" panose="020B0604030504040204" pitchFamily="34" charset="-120"/>
              <a:cs typeface="Arial" pitchFamily="34" charset="0"/>
            </a:endParaRPr>
          </a:p>
        </p:txBody>
      </p:sp>
      <p:sp>
        <p:nvSpPr>
          <p:cNvPr id="33" name="TextBox 32">
            <a:extLst>
              <a:ext uri="{FF2B5EF4-FFF2-40B4-BE49-F238E27FC236}">
                <a16:creationId xmlns="" xmlns:a16="http://schemas.microsoft.com/office/drawing/2014/main" id="{F10EFB4F-A89E-A045-9AA8-4179B01D79A1}"/>
              </a:ext>
            </a:extLst>
          </p:cNvPr>
          <p:cNvSpPr txBox="1"/>
          <p:nvPr/>
        </p:nvSpPr>
        <p:spPr>
          <a:xfrm>
            <a:off x="5041890" y="1988790"/>
            <a:ext cx="2786050" cy="646319"/>
          </a:xfrm>
          <a:prstGeom prst="rect">
            <a:avLst/>
          </a:prstGeom>
          <a:noFill/>
        </p:spPr>
        <p:txBody>
          <a:bodyPr wrap="square" lIns="121908" tIns="60954" rIns="121908" bIns="60954">
            <a:spAutoFit/>
          </a:bodyPr>
          <a:lstStyle/>
          <a:p>
            <a:pPr algn="ctr" eaLnBrk="1" hangingPunct="1">
              <a:defRPr/>
            </a:pPr>
            <a:r>
              <a:rPr lang="zh-TW" altLang="en-US" sz="2000" b="1" dirty="0">
                <a:solidFill>
                  <a:srgbClr val="FFC000"/>
                </a:solidFill>
                <a:latin typeface="Arial" pitchFamily="34" charset="0"/>
                <a:ea typeface="Microsoft JhengHei" charset="-120"/>
                <a:cs typeface="Arial" pitchFamily="34" charset="0"/>
              </a:rPr>
              <a:t>虛擬機工作站</a:t>
            </a:r>
            <a:endParaRPr lang="en-US" altLang="zh-TW" sz="2000" b="1" dirty="0">
              <a:solidFill>
                <a:srgbClr val="FFC000"/>
              </a:solidFill>
              <a:latin typeface="Arial" pitchFamily="34" charset="0"/>
              <a:ea typeface="Microsoft JhengHei" charset="-120"/>
              <a:cs typeface="Arial" pitchFamily="34" charset="0"/>
            </a:endParaRPr>
          </a:p>
          <a:p>
            <a:pPr algn="ctr" eaLnBrk="1" hangingPunct="1">
              <a:defRPr/>
            </a:pPr>
            <a:r>
              <a:rPr lang="en-US" sz="1400" b="1" dirty="0">
                <a:solidFill>
                  <a:schemeClr val="bg1"/>
                </a:solidFill>
                <a:latin typeface="Arial" pitchFamily="34" charset="0"/>
                <a:ea typeface="Microsoft JhengHei" charset="-120"/>
                <a:cs typeface="Arial" pitchFamily="34" charset="0"/>
              </a:rPr>
              <a:t>(Virtualization Station)</a:t>
            </a:r>
          </a:p>
        </p:txBody>
      </p:sp>
      <p:pic>
        <p:nvPicPr>
          <p:cNvPr id="35" name="Picture 3" descr="\\MARKETING\Marketing\MarketingMaterials\素材\_icons\ICON_Sabrina\Virtualization Station.png">
            <a:extLst>
              <a:ext uri="{FF2B5EF4-FFF2-40B4-BE49-F238E27FC236}">
                <a16:creationId xmlns="" xmlns:a16="http://schemas.microsoft.com/office/drawing/2014/main" id="{EFD06409-7767-0D43-AAA7-CA6D747E0FA9}"/>
              </a:ext>
            </a:extLst>
          </p:cNvPr>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558449" y="1897366"/>
            <a:ext cx="785818" cy="785818"/>
          </a:xfrm>
          <a:prstGeom prst="rect">
            <a:avLst/>
          </a:prstGeom>
          <a:noFill/>
        </p:spPr>
      </p:pic>
      <p:pic>
        <p:nvPicPr>
          <p:cNvPr id="39" name="Picture 13">
            <a:extLst>
              <a:ext uri="{FF2B5EF4-FFF2-40B4-BE49-F238E27FC236}">
                <a16:creationId xmlns="" xmlns:a16="http://schemas.microsoft.com/office/drawing/2014/main" id="{1CAA55F0-AEA9-1B42-BCBB-A083A6C0E9AF}"/>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7545618" y="1777018"/>
            <a:ext cx="1131657" cy="1020529"/>
          </a:xfrm>
          <a:prstGeom prst="rect">
            <a:avLst/>
          </a:prstGeom>
        </p:spPr>
      </p:pic>
      <p:sp>
        <p:nvSpPr>
          <p:cNvPr id="34" name="TextBox 33">
            <a:extLst>
              <a:ext uri="{FF2B5EF4-FFF2-40B4-BE49-F238E27FC236}">
                <a16:creationId xmlns="" xmlns:a16="http://schemas.microsoft.com/office/drawing/2014/main" id="{ECCAA5E7-2640-3446-B5B6-4CAD3D0A0B47}"/>
              </a:ext>
            </a:extLst>
          </p:cNvPr>
          <p:cNvSpPr txBox="1"/>
          <p:nvPr/>
        </p:nvSpPr>
        <p:spPr>
          <a:xfrm>
            <a:off x="5109476" y="3192009"/>
            <a:ext cx="2714612" cy="646319"/>
          </a:xfrm>
          <a:prstGeom prst="rect">
            <a:avLst/>
          </a:prstGeom>
          <a:noFill/>
        </p:spPr>
        <p:txBody>
          <a:bodyPr wrap="square" lIns="121908" tIns="60954" rIns="121908" bIns="60954">
            <a:spAutoFit/>
          </a:bodyPr>
          <a:lstStyle/>
          <a:p>
            <a:pPr algn="ctr">
              <a:defRPr/>
            </a:pPr>
            <a:r>
              <a:rPr lang="zh-TW" altLang="en-US" sz="2000" b="1" dirty="0">
                <a:solidFill>
                  <a:srgbClr val="FFC000"/>
                </a:solidFill>
                <a:latin typeface="Arial" pitchFamily="34" charset="0"/>
                <a:ea typeface="Microsoft JhengHei" charset="-120"/>
                <a:cs typeface="Arial" pitchFamily="34" charset="0"/>
              </a:rPr>
              <a:t>軟體容器工作站</a:t>
            </a:r>
            <a:endParaRPr lang="en-US" altLang="zh-TW" sz="2000" b="1" dirty="0">
              <a:solidFill>
                <a:srgbClr val="FFC000"/>
              </a:solidFill>
              <a:latin typeface="Arial" pitchFamily="34" charset="0"/>
              <a:ea typeface="Microsoft JhengHei" charset="-120"/>
              <a:cs typeface="Arial" pitchFamily="34" charset="0"/>
            </a:endParaRPr>
          </a:p>
          <a:p>
            <a:pPr algn="ctr" eaLnBrk="1" hangingPunct="1">
              <a:defRPr/>
            </a:pPr>
            <a:r>
              <a:rPr lang="en-US" sz="1400" b="1" dirty="0">
                <a:solidFill>
                  <a:schemeClr val="bg1"/>
                </a:solidFill>
                <a:latin typeface="Arial" pitchFamily="34" charset="0"/>
                <a:ea typeface="Microsoft JhengHei" charset="-120"/>
                <a:cs typeface="Arial" pitchFamily="34" charset="0"/>
              </a:rPr>
              <a:t>(Container</a:t>
            </a:r>
            <a:r>
              <a:rPr lang="zh-TW" altLang="en-US" sz="1400" b="1" dirty="0">
                <a:solidFill>
                  <a:schemeClr val="bg1"/>
                </a:solidFill>
                <a:latin typeface="Arial" pitchFamily="34" charset="0"/>
                <a:ea typeface="Microsoft JhengHei" charset="-120"/>
                <a:cs typeface="Arial" pitchFamily="34" charset="0"/>
              </a:rPr>
              <a:t>  </a:t>
            </a:r>
            <a:r>
              <a:rPr lang="en-US" sz="1400" b="1" dirty="0">
                <a:solidFill>
                  <a:schemeClr val="bg1"/>
                </a:solidFill>
                <a:latin typeface="Arial" pitchFamily="34" charset="0"/>
                <a:ea typeface="Microsoft JhengHei" charset="-120"/>
                <a:cs typeface="Arial" pitchFamily="34" charset="0"/>
              </a:rPr>
              <a:t>Station)</a:t>
            </a:r>
          </a:p>
        </p:txBody>
      </p:sp>
      <p:pic>
        <p:nvPicPr>
          <p:cNvPr id="36" name="Picture 4" descr="\\MARKETING\Marketing\MarketingMaterials\素材\_icons\00_4.2iconPNG\Container-Station-icon.png">
            <a:extLst>
              <a:ext uri="{FF2B5EF4-FFF2-40B4-BE49-F238E27FC236}">
                <a16:creationId xmlns="" xmlns:a16="http://schemas.microsoft.com/office/drawing/2014/main" id="{288B7891-3CE4-9F40-A4B8-02074797A49D}"/>
              </a:ext>
            </a:extLst>
          </p:cNvPr>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558449" y="3138244"/>
            <a:ext cx="785818" cy="785818"/>
          </a:xfrm>
          <a:prstGeom prst="rect">
            <a:avLst/>
          </a:prstGeom>
          <a:noFill/>
        </p:spPr>
      </p:pic>
      <p:pic>
        <p:nvPicPr>
          <p:cNvPr id="38" name="Picture 12">
            <a:extLst>
              <a:ext uri="{FF2B5EF4-FFF2-40B4-BE49-F238E27FC236}">
                <a16:creationId xmlns="" xmlns:a16="http://schemas.microsoft.com/office/drawing/2014/main" id="{BAB572D8-456B-1947-A505-CF93054EEA07}"/>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7545618" y="3029808"/>
            <a:ext cx="1105573" cy="1020529"/>
          </a:xfrm>
          <a:prstGeom prst="rect">
            <a:avLst/>
          </a:prstGeom>
        </p:spPr>
      </p:pic>
      <p:pic>
        <p:nvPicPr>
          <p:cNvPr id="37" name="Picture 36">
            <a:extLst>
              <a:ext uri="{FF2B5EF4-FFF2-40B4-BE49-F238E27FC236}">
                <a16:creationId xmlns="" xmlns:a16="http://schemas.microsoft.com/office/drawing/2014/main" id="{102D47B7-614B-9C48-920E-C3376F649F5D}"/>
              </a:ext>
            </a:extLst>
          </p:cNvPr>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279102" y="1666875"/>
            <a:ext cx="4525260" cy="2705100"/>
          </a:xfrm>
          <a:prstGeom prst="rect">
            <a:avLst/>
          </a:prstGeom>
        </p:spPr>
      </p:pic>
    </p:spTree>
    <p:extLst>
      <p:ext uri="{BB962C8B-B14F-4D97-AF65-F5344CB8AC3E}">
        <p14:creationId xmlns="" xmlns:p14="http://schemas.microsoft.com/office/powerpoint/2010/main" val="2501795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4" name="圓角矩形 53"/>
          <p:cNvSpPr/>
          <p:nvPr/>
        </p:nvSpPr>
        <p:spPr>
          <a:xfrm>
            <a:off x="4038601" y="3657600"/>
            <a:ext cx="3518002" cy="933450"/>
          </a:xfrm>
          <a:prstGeom prst="roundRect">
            <a:avLst>
              <a:gd name="adj" fmla="val 1054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77" name="Shape 277"/>
          <p:cNvSpPr txBox="1">
            <a:spLocks noGrp="1"/>
          </p:cNvSpPr>
          <p:nvPr>
            <p:ph type="title"/>
          </p:nvPr>
        </p:nvSpPr>
        <p:spPr>
          <a:xfrm>
            <a:off x="323528" y="52226"/>
            <a:ext cx="8229600" cy="493563"/>
          </a:xfrm>
          <a:prstGeom prst="rect">
            <a:avLst/>
          </a:prstGeom>
          <a:noFill/>
          <a:ln>
            <a:noFill/>
          </a:ln>
        </p:spPr>
        <p:txBody>
          <a:bodyPr spcFirstLastPara="1" wrap="square" lIns="91425" tIns="91425" rIns="91425" bIns="91425" anchor="t" anchorCtr="0">
            <a:noAutofit/>
          </a:bodyPr>
          <a:lstStyle/>
          <a:p>
            <a:pPr>
              <a:buSzPts val="3400"/>
            </a:pPr>
            <a:r>
              <a:rPr lang="en-US" dirty="0">
                <a:solidFill>
                  <a:schemeClr val="lt1"/>
                </a:solidFill>
                <a:ea typeface="Microsoft JhengHei" panose="020B0604030504040204" pitchFamily="34" charset="-120"/>
              </a:rPr>
              <a:t>QVR Pro </a:t>
            </a:r>
            <a:r>
              <a:rPr lang="zh-TW" altLang="en-US" dirty="0">
                <a:solidFill>
                  <a:schemeClr val="lt1"/>
                </a:solidFill>
                <a:ea typeface="Microsoft JhengHei" panose="020B0604030504040204" pitchFamily="34" charset="-120"/>
              </a:rPr>
              <a:t>監控應用，守護環境安全</a:t>
            </a:r>
            <a:r>
              <a:rPr lang="zh-TW" altLang="en-US" b="0" dirty="0"/>
              <a:t/>
            </a:r>
            <a:br>
              <a:rPr lang="zh-TW" altLang="en-US" b="0" dirty="0"/>
            </a:br>
            <a:r>
              <a:rPr lang="zh-TW" altLang="en-US" b="0" dirty="0"/>
              <a:t/>
            </a:r>
            <a:br>
              <a:rPr lang="zh-TW" altLang="en-US" b="0" dirty="0"/>
            </a:br>
            <a:endParaRPr u="none" strike="noStrike" cap="none" dirty="0">
              <a:solidFill>
                <a:schemeClr val="lt1"/>
              </a:solidFill>
              <a:ea typeface="Microsoft JhengHei" panose="020B0604030504040204" pitchFamily="34" charset="-120"/>
              <a:sym typeface="Arial"/>
            </a:endParaRPr>
          </a:p>
        </p:txBody>
      </p:sp>
      <p:sp>
        <p:nvSpPr>
          <p:cNvPr id="14" name="TextBox 6">
            <a:extLst>
              <a:ext uri="{FF2B5EF4-FFF2-40B4-BE49-F238E27FC236}">
                <a16:creationId xmlns="" xmlns:a16="http://schemas.microsoft.com/office/drawing/2014/main" id="{E0495728-5284-2243-8533-B93F68E25479}"/>
              </a:ext>
            </a:extLst>
          </p:cNvPr>
          <p:cNvSpPr txBox="1"/>
          <p:nvPr/>
        </p:nvSpPr>
        <p:spPr>
          <a:xfrm>
            <a:off x="4368876" y="3664933"/>
            <a:ext cx="3632123" cy="923330"/>
          </a:xfrm>
          <a:prstGeom prst="rect">
            <a:avLst/>
          </a:prstGeom>
          <a:noFill/>
        </p:spPr>
        <p:txBody>
          <a:bodyPr wrap="square" rtlCol="0">
            <a:spAutoFit/>
          </a:bodyPr>
          <a:lstStyle/>
          <a:p>
            <a:pPr marL="180975" indent="-180975" fontAlgn="base">
              <a:buFont typeface="Arial" pitchFamily="34" charset="0"/>
              <a:buChar char="•"/>
            </a:pPr>
            <a:r>
              <a:rPr lang="en-US" altLang="zh-Hant" b="1" dirty="0">
                <a:latin typeface="Arial" pitchFamily="34" charset="0"/>
                <a:ea typeface="Microsoft JhengHei" panose="020B0604030504040204" pitchFamily="34" charset="-120"/>
                <a:cs typeface="Arial" pitchFamily="34" charset="0"/>
              </a:rPr>
              <a:t>Surveillance Station 5.1</a:t>
            </a:r>
          </a:p>
          <a:p>
            <a:pPr marL="180975" indent="-180975" fontAlgn="base">
              <a:buFont typeface="Arial" pitchFamily="34" charset="0"/>
              <a:buChar char="•"/>
            </a:pPr>
            <a:r>
              <a:rPr lang="en-US" altLang="zh-TW" b="1" dirty="0">
                <a:latin typeface="Arial" pitchFamily="34" charset="0"/>
                <a:ea typeface="Microsoft JhengHei" panose="020B0604030504040204" pitchFamily="34" charset="-120"/>
                <a:cs typeface="Arial" pitchFamily="34" charset="0"/>
              </a:rPr>
              <a:t>2 </a:t>
            </a:r>
            <a:r>
              <a:rPr lang="zh-Hant" altLang="en-US" b="1" dirty="0">
                <a:latin typeface="Arial" pitchFamily="34" charset="0"/>
                <a:ea typeface="Microsoft JhengHei" panose="020B0604030504040204" pitchFamily="34" charset="-120"/>
                <a:cs typeface="Arial" pitchFamily="34" charset="0"/>
              </a:rPr>
              <a:t>路免費頻道</a:t>
            </a:r>
            <a:endParaRPr lang="en-US" altLang="zh-Hant" b="1" dirty="0">
              <a:latin typeface="Arial" pitchFamily="34" charset="0"/>
              <a:ea typeface="Microsoft JhengHei" panose="020B0604030504040204" pitchFamily="34" charset="-120"/>
              <a:cs typeface="Arial" pitchFamily="34" charset="0"/>
            </a:endParaRPr>
          </a:p>
          <a:p>
            <a:pPr marL="180975" indent="-180975" fontAlgn="base">
              <a:buFont typeface="Arial" pitchFamily="34" charset="0"/>
              <a:buChar char="•"/>
            </a:pPr>
            <a:r>
              <a:rPr lang="en-US" altLang="zh-Hant" b="1" dirty="0">
                <a:latin typeface="Arial" pitchFamily="34" charset="0"/>
                <a:ea typeface="Microsoft JhengHei" panose="020B0604030504040204" pitchFamily="34" charset="-120"/>
                <a:cs typeface="Arial" pitchFamily="34" charset="0"/>
              </a:rPr>
              <a:t>32 </a:t>
            </a:r>
            <a:r>
              <a:rPr lang="zh-Hant" altLang="en-US" b="1" dirty="0">
                <a:latin typeface="Arial" pitchFamily="34" charset="0"/>
                <a:ea typeface="Microsoft JhengHei" panose="020B0604030504040204" pitchFamily="34" charset="-120"/>
                <a:cs typeface="Arial" pitchFamily="34" charset="0"/>
              </a:rPr>
              <a:t>路最高總頻道數擴充</a:t>
            </a:r>
            <a:endParaRPr lang="en-US" altLang="zh-TW" b="1" dirty="0">
              <a:latin typeface="Arial" pitchFamily="34" charset="0"/>
              <a:ea typeface="Microsoft JhengHei" panose="020B0604030504040204" pitchFamily="34" charset="-120"/>
              <a:cs typeface="Arial" pitchFamily="34" charset="0"/>
            </a:endParaRPr>
          </a:p>
        </p:txBody>
      </p:sp>
      <p:pic>
        <p:nvPicPr>
          <p:cNvPr id="24" name="圖片 23" descr="002.pn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495675" y="3725553"/>
            <a:ext cx="791433" cy="791433"/>
          </a:xfrm>
          <a:prstGeom prst="rect">
            <a:avLst/>
          </a:prstGeom>
        </p:spPr>
      </p:pic>
      <p:pic>
        <p:nvPicPr>
          <p:cNvPr id="2" name="Picture 1">
            <a:extLst>
              <a:ext uri="{FF2B5EF4-FFF2-40B4-BE49-F238E27FC236}">
                <a16:creationId xmlns="" xmlns:a16="http://schemas.microsoft.com/office/drawing/2014/main" id="{4A10C3E9-C1DD-A44A-ACA2-B606F0B7A135}"/>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27472" y="781049"/>
            <a:ext cx="3507603" cy="3164469"/>
          </a:xfrm>
          <a:prstGeom prst="rect">
            <a:avLst/>
          </a:prstGeom>
        </p:spPr>
      </p:pic>
      <p:grpSp>
        <p:nvGrpSpPr>
          <p:cNvPr id="42" name="群組 41"/>
          <p:cNvGrpSpPr/>
          <p:nvPr/>
        </p:nvGrpSpPr>
        <p:grpSpPr>
          <a:xfrm>
            <a:off x="4054487" y="1177699"/>
            <a:ext cx="4643215" cy="472643"/>
            <a:chOff x="224706" y="3342380"/>
            <a:chExt cx="4643215" cy="472643"/>
          </a:xfrm>
        </p:grpSpPr>
        <p:sp>
          <p:nvSpPr>
            <p:cNvPr id="43" name="五邊形 42"/>
            <p:cNvSpPr/>
            <p:nvPr/>
          </p:nvSpPr>
          <p:spPr>
            <a:xfrm>
              <a:off x="224706" y="3342380"/>
              <a:ext cx="4643215" cy="47264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itchFamily="34" charset="0"/>
                <a:ea typeface="Microsoft JhengHei" panose="020B0604030504040204" pitchFamily="34" charset="-120"/>
                <a:cs typeface="Arial" pitchFamily="34" charset="0"/>
              </a:endParaRPr>
            </a:p>
          </p:txBody>
        </p:sp>
        <p:sp>
          <p:nvSpPr>
            <p:cNvPr id="44" name="矩形 43">
              <a:extLst>
                <a:ext uri="{FF2B5EF4-FFF2-40B4-BE49-F238E27FC236}">
                  <a16:creationId xmlns="" xmlns:a16="http://schemas.microsoft.com/office/drawing/2014/main" id="{041CDBB1-8D82-8F41-B72E-F86A635A9676}"/>
                </a:ext>
              </a:extLst>
            </p:cNvPr>
            <p:cNvSpPr/>
            <p:nvPr/>
          </p:nvSpPr>
          <p:spPr>
            <a:xfrm>
              <a:off x="499270" y="3393540"/>
              <a:ext cx="4200401" cy="369332"/>
            </a:xfrm>
            <a:prstGeom prst="rect">
              <a:avLst/>
            </a:prstGeom>
          </p:spPr>
          <p:txBody>
            <a:bodyPr wrap="square">
              <a:spAutoFit/>
            </a:bodyPr>
            <a:lstStyle/>
            <a:p>
              <a:pPr fontAlgn="base"/>
              <a:r>
                <a:rPr lang="en-US" altLang="zh-TW" b="1" dirty="0">
                  <a:solidFill>
                    <a:schemeClr val="bg1"/>
                  </a:solidFill>
                  <a:latin typeface="Arial" pitchFamily="34" charset="0"/>
                  <a:ea typeface="Microsoft JhengHei" panose="020B0604030504040204" pitchFamily="34" charset="-120"/>
                  <a:cs typeface="Arial" pitchFamily="34" charset="0"/>
                </a:rPr>
                <a:t>5,000+ </a:t>
              </a:r>
              <a:r>
                <a:rPr lang="zh-TW" altLang="en-US" b="1" dirty="0">
                  <a:solidFill>
                    <a:schemeClr val="bg1"/>
                  </a:solidFill>
                  <a:latin typeface="Arial" pitchFamily="34" charset="0"/>
                  <a:ea typeface="Microsoft JhengHei" panose="020B0604030504040204" pitchFamily="34" charset="-120"/>
                  <a:cs typeface="Arial" pitchFamily="34" charset="0"/>
                </a:rPr>
                <a:t>支相容網路攝影機</a:t>
              </a:r>
              <a:endParaRPr lang="en-US" altLang="zh-TW" b="1" dirty="0">
                <a:solidFill>
                  <a:schemeClr val="bg1"/>
                </a:solidFill>
                <a:latin typeface="Arial" pitchFamily="34" charset="0"/>
                <a:ea typeface="Microsoft JhengHei" panose="020B0604030504040204" pitchFamily="34" charset="-120"/>
                <a:cs typeface="Arial" pitchFamily="34" charset="0"/>
              </a:endParaRPr>
            </a:p>
          </p:txBody>
        </p:sp>
      </p:grpSp>
      <p:grpSp>
        <p:nvGrpSpPr>
          <p:cNvPr id="45" name="群組 44"/>
          <p:cNvGrpSpPr/>
          <p:nvPr/>
        </p:nvGrpSpPr>
        <p:grpSpPr>
          <a:xfrm>
            <a:off x="4054487" y="1779866"/>
            <a:ext cx="4643215" cy="472643"/>
            <a:chOff x="224706" y="3342380"/>
            <a:chExt cx="4643215" cy="472643"/>
          </a:xfrm>
        </p:grpSpPr>
        <p:sp>
          <p:nvSpPr>
            <p:cNvPr id="46" name="五邊形 45"/>
            <p:cNvSpPr/>
            <p:nvPr/>
          </p:nvSpPr>
          <p:spPr>
            <a:xfrm>
              <a:off x="224706" y="3342380"/>
              <a:ext cx="4643215" cy="47264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itchFamily="34" charset="0"/>
                <a:ea typeface="Microsoft JhengHei" panose="020B0604030504040204" pitchFamily="34" charset="-120"/>
                <a:cs typeface="Arial" pitchFamily="34" charset="0"/>
              </a:endParaRPr>
            </a:p>
          </p:txBody>
        </p:sp>
        <p:sp>
          <p:nvSpPr>
            <p:cNvPr id="47" name="矩形 46">
              <a:extLst>
                <a:ext uri="{FF2B5EF4-FFF2-40B4-BE49-F238E27FC236}">
                  <a16:creationId xmlns="" xmlns:a16="http://schemas.microsoft.com/office/drawing/2014/main" id="{041CDBB1-8D82-8F41-B72E-F86A635A9676}"/>
                </a:ext>
              </a:extLst>
            </p:cNvPr>
            <p:cNvSpPr/>
            <p:nvPr/>
          </p:nvSpPr>
          <p:spPr>
            <a:xfrm>
              <a:off x="499270" y="3393540"/>
              <a:ext cx="4200401" cy="369332"/>
            </a:xfrm>
            <a:prstGeom prst="rect">
              <a:avLst/>
            </a:prstGeom>
          </p:spPr>
          <p:txBody>
            <a:bodyPr wrap="square">
              <a:spAutoFit/>
            </a:bodyPr>
            <a:lstStyle/>
            <a:p>
              <a:pPr fontAlgn="base"/>
              <a:r>
                <a:rPr lang="en-US" altLang="zh-TW" b="1" dirty="0">
                  <a:solidFill>
                    <a:schemeClr val="bg1"/>
                  </a:solidFill>
                  <a:latin typeface="Arial" pitchFamily="34" charset="0"/>
                  <a:ea typeface="Microsoft JhengHei" panose="020B0604030504040204" pitchFamily="34" charset="-120"/>
                  <a:cs typeface="Arial" pitchFamily="34" charset="0"/>
                </a:rPr>
                <a:t>8 </a:t>
              </a:r>
              <a:r>
                <a:rPr lang="zh-TW" altLang="en-US" b="1" dirty="0">
                  <a:solidFill>
                    <a:schemeClr val="bg1"/>
                  </a:solidFill>
                  <a:latin typeface="Arial" pitchFamily="34" charset="0"/>
                  <a:ea typeface="Microsoft JhengHei" panose="020B0604030504040204" pitchFamily="34" charset="-120"/>
                  <a:cs typeface="Arial" pitchFamily="34" charset="0"/>
                </a:rPr>
                <a:t>路免費攝影機頻道</a:t>
              </a:r>
              <a:endParaRPr lang="en-US" altLang="zh-TW" b="1" dirty="0">
                <a:solidFill>
                  <a:schemeClr val="bg1"/>
                </a:solidFill>
                <a:latin typeface="Arial" pitchFamily="34" charset="0"/>
                <a:ea typeface="Microsoft JhengHei" panose="020B0604030504040204" pitchFamily="34" charset="-120"/>
                <a:cs typeface="Arial" pitchFamily="34" charset="0"/>
              </a:endParaRPr>
            </a:p>
          </p:txBody>
        </p:sp>
      </p:grpSp>
      <p:grpSp>
        <p:nvGrpSpPr>
          <p:cNvPr id="48" name="群組 47"/>
          <p:cNvGrpSpPr/>
          <p:nvPr/>
        </p:nvGrpSpPr>
        <p:grpSpPr>
          <a:xfrm>
            <a:off x="4054487" y="2400043"/>
            <a:ext cx="4643215" cy="472643"/>
            <a:chOff x="224706" y="3342380"/>
            <a:chExt cx="4643215" cy="472643"/>
          </a:xfrm>
        </p:grpSpPr>
        <p:sp>
          <p:nvSpPr>
            <p:cNvPr id="49" name="五邊形 48"/>
            <p:cNvSpPr/>
            <p:nvPr/>
          </p:nvSpPr>
          <p:spPr>
            <a:xfrm>
              <a:off x="224706" y="3342380"/>
              <a:ext cx="4643215" cy="47264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itchFamily="34" charset="0"/>
                <a:ea typeface="Microsoft JhengHei" panose="020B0604030504040204" pitchFamily="34" charset="-120"/>
                <a:cs typeface="Arial" pitchFamily="34" charset="0"/>
              </a:endParaRPr>
            </a:p>
          </p:txBody>
        </p:sp>
        <p:sp>
          <p:nvSpPr>
            <p:cNvPr id="50" name="矩形 49">
              <a:extLst>
                <a:ext uri="{FF2B5EF4-FFF2-40B4-BE49-F238E27FC236}">
                  <a16:creationId xmlns="" xmlns:a16="http://schemas.microsoft.com/office/drawing/2014/main" id="{041CDBB1-8D82-8F41-B72E-F86A635A9676}"/>
                </a:ext>
              </a:extLst>
            </p:cNvPr>
            <p:cNvSpPr/>
            <p:nvPr/>
          </p:nvSpPr>
          <p:spPr>
            <a:xfrm>
              <a:off x="499270" y="3393540"/>
              <a:ext cx="4200401" cy="369332"/>
            </a:xfrm>
            <a:prstGeom prst="rect">
              <a:avLst/>
            </a:prstGeom>
          </p:spPr>
          <p:txBody>
            <a:bodyPr wrap="square">
              <a:spAutoFit/>
            </a:bodyPr>
            <a:lstStyle/>
            <a:p>
              <a:pPr fontAlgn="base"/>
              <a:r>
                <a:rPr lang="en-US" altLang="zh-Hant" b="1" dirty="0">
                  <a:solidFill>
                    <a:schemeClr val="bg1"/>
                  </a:solidFill>
                  <a:latin typeface="Arial" pitchFamily="34" charset="0"/>
                  <a:ea typeface="Microsoft JhengHei" panose="020B0604030504040204" pitchFamily="34" charset="-120"/>
                  <a:cs typeface="Arial" pitchFamily="34" charset="0"/>
                </a:rPr>
                <a:t>128</a:t>
              </a:r>
              <a:r>
                <a:rPr lang="en-US" altLang="zh-TW" b="1" dirty="0">
                  <a:solidFill>
                    <a:schemeClr val="bg1"/>
                  </a:solidFill>
                  <a:latin typeface="Arial" pitchFamily="34" charset="0"/>
                  <a:ea typeface="Microsoft JhengHei" panose="020B0604030504040204" pitchFamily="34" charset="-120"/>
                  <a:cs typeface="Arial" pitchFamily="34" charset="0"/>
                </a:rPr>
                <a:t> </a:t>
              </a:r>
              <a:r>
                <a:rPr lang="zh-TW" altLang="en-US" b="1" dirty="0">
                  <a:solidFill>
                    <a:schemeClr val="bg1"/>
                  </a:solidFill>
                  <a:latin typeface="Arial" pitchFamily="34" charset="0"/>
                  <a:ea typeface="Microsoft JhengHei" panose="020B0604030504040204" pitchFamily="34" charset="-120"/>
                  <a:cs typeface="Arial" pitchFamily="34" charset="0"/>
                </a:rPr>
                <a:t>路</a:t>
              </a:r>
              <a:r>
                <a:rPr lang="zh-Hant" altLang="en-US" b="1" dirty="0">
                  <a:solidFill>
                    <a:schemeClr val="bg1"/>
                  </a:solidFill>
                  <a:latin typeface="Arial" pitchFamily="34" charset="0"/>
                  <a:ea typeface="Microsoft JhengHei" panose="020B0604030504040204" pitchFamily="34" charset="-120"/>
                  <a:cs typeface="Arial" pitchFamily="34" charset="0"/>
                </a:rPr>
                <a:t>最高</a:t>
              </a:r>
              <a:r>
                <a:rPr lang="zh-TW" altLang="en-US" b="1" dirty="0">
                  <a:solidFill>
                    <a:schemeClr val="bg1"/>
                  </a:solidFill>
                  <a:latin typeface="Arial" pitchFamily="34" charset="0"/>
                  <a:ea typeface="Microsoft JhengHei" panose="020B0604030504040204" pitchFamily="34" charset="-120"/>
                  <a:cs typeface="Arial" pitchFamily="34" charset="0"/>
                </a:rPr>
                <a:t>攝影機頻道支援總數</a:t>
              </a:r>
              <a:endParaRPr lang="en-US" altLang="zh-TW" b="1" dirty="0">
                <a:solidFill>
                  <a:schemeClr val="bg1"/>
                </a:solidFill>
                <a:latin typeface="Arial" pitchFamily="34" charset="0"/>
                <a:ea typeface="Microsoft JhengHei" panose="020B0604030504040204" pitchFamily="34" charset="-120"/>
                <a:cs typeface="Arial" pitchFamily="34" charset="0"/>
              </a:endParaRPr>
            </a:p>
          </p:txBody>
        </p:sp>
      </p:grpSp>
      <p:grpSp>
        <p:nvGrpSpPr>
          <p:cNvPr id="51" name="群組 50"/>
          <p:cNvGrpSpPr/>
          <p:nvPr/>
        </p:nvGrpSpPr>
        <p:grpSpPr>
          <a:xfrm>
            <a:off x="4054487" y="3013361"/>
            <a:ext cx="4643215" cy="472643"/>
            <a:chOff x="224706" y="3342380"/>
            <a:chExt cx="4643215" cy="472643"/>
          </a:xfrm>
          <a:solidFill>
            <a:schemeClr val="accent5">
              <a:lumMod val="75000"/>
            </a:schemeClr>
          </a:solidFill>
        </p:grpSpPr>
        <p:sp>
          <p:nvSpPr>
            <p:cNvPr id="52" name="五邊形 51"/>
            <p:cNvSpPr/>
            <p:nvPr/>
          </p:nvSpPr>
          <p:spPr>
            <a:xfrm>
              <a:off x="224706" y="3342380"/>
              <a:ext cx="4643215" cy="472643"/>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itchFamily="34" charset="0"/>
                <a:ea typeface="Microsoft JhengHei" panose="020B0604030504040204" pitchFamily="34" charset="-120"/>
                <a:cs typeface="Arial" pitchFamily="34" charset="0"/>
              </a:endParaRPr>
            </a:p>
          </p:txBody>
        </p:sp>
        <p:sp>
          <p:nvSpPr>
            <p:cNvPr id="53" name="矩形 52">
              <a:extLst>
                <a:ext uri="{FF2B5EF4-FFF2-40B4-BE49-F238E27FC236}">
                  <a16:creationId xmlns="" xmlns:a16="http://schemas.microsoft.com/office/drawing/2014/main" id="{041CDBB1-8D82-8F41-B72E-F86A635A9676}"/>
                </a:ext>
              </a:extLst>
            </p:cNvPr>
            <p:cNvSpPr/>
            <p:nvPr/>
          </p:nvSpPr>
          <p:spPr>
            <a:xfrm>
              <a:off x="499270" y="3393540"/>
              <a:ext cx="4200401" cy="369332"/>
            </a:xfrm>
            <a:prstGeom prst="rect">
              <a:avLst/>
            </a:prstGeom>
            <a:noFill/>
          </p:spPr>
          <p:txBody>
            <a:bodyPr wrap="square">
              <a:spAutoFit/>
            </a:bodyPr>
            <a:lstStyle/>
            <a:p>
              <a:pPr fontAlgn="base"/>
              <a:r>
                <a:rPr lang="en-US" b="1" dirty="0">
                  <a:solidFill>
                    <a:schemeClr val="bg1"/>
                  </a:solidFill>
                  <a:latin typeface="Arial" pitchFamily="34" charset="0"/>
                  <a:ea typeface="Microsoft JhengHei" panose="020B0604030504040204" pitchFamily="34" charset="-120"/>
                  <a:cs typeface="Arial" pitchFamily="34" charset="0"/>
                </a:rPr>
                <a:t>QUSBCam2 </a:t>
              </a:r>
              <a:r>
                <a:rPr lang="zh-TW" altLang="en-US" b="1" dirty="0">
                  <a:solidFill>
                    <a:schemeClr val="bg1"/>
                  </a:solidFill>
                  <a:latin typeface="Arial" pitchFamily="34" charset="0"/>
                  <a:ea typeface="Microsoft JhengHei" panose="020B0604030504040204" pitchFamily="34" charset="-120"/>
                  <a:cs typeface="Arial" pitchFamily="34" charset="0"/>
                </a:rPr>
                <a:t>觀看 </a:t>
              </a:r>
              <a:r>
                <a:rPr lang="en-US" b="1" dirty="0">
                  <a:solidFill>
                    <a:schemeClr val="bg1"/>
                  </a:solidFill>
                  <a:latin typeface="Arial" pitchFamily="34" charset="0"/>
                  <a:ea typeface="Microsoft JhengHei" panose="020B0604030504040204" pitchFamily="34" charset="-120"/>
                  <a:cs typeface="Arial" pitchFamily="34" charset="0"/>
                </a:rPr>
                <a:t>USB </a:t>
              </a:r>
              <a:r>
                <a:rPr lang="zh-TW" altLang="en-US" b="1" dirty="0">
                  <a:solidFill>
                    <a:schemeClr val="bg1"/>
                  </a:solidFill>
                  <a:latin typeface="Arial" pitchFamily="34" charset="0"/>
                  <a:ea typeface="Microsoft JhengHei" panose="020B0604030504040204" pitchFamily="34" charset="-120"/>
                  <a:cs typeface="Arial" pitchFamily="34" charset="0"/>
                </a:rPr>
                <a:t>攝影機影像</a:t>
              </a:r>
              <a:endParaRPr lang="en-US" dirty="0">
                <a:latin typeface="Arial" pitchFamily="34" charset="0"/>
                <a:ea typeface="Microsoft JhengHei" panose="020B0604030504040204" pitchFamily="34" charset="-120"/>
                <a:cs typeface="Arial" pitchFamily="34" charset="0"/>
              </a:endParaRPr>
            </a:p>
          </p:txBody>
        </p:sp>
      </p:grpSp>
      <p:pic>
        <p:nvPicPr>
          <p:cNvPr id="25" name="圖片 24" descr="003.png"/>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3457575" y="843004"/>
            <a:ext cx="803398" cy="801867"/>
          </a:xfrm>
          <a:prstGeom prst="rect">
            <a:avLst/>
          </a:prstGeom>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7941384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92FD433A-24A6-4932-8BDD-D0E6E90D7F35}"/>
              </a:ext>
            </a:extLst>
          </p:cNvPr>
          <p:cNvSpPr>
            <a:spLocks noGrp="1"/>
          </p:cNvSpPr>
          <p:nvPr>
            <p:ph type="title"/>
          </p:nvPr>
        </p:nvSpPr>
        <p:spPr/>
        <p:txBody>
          <a:bodyPr/>
          <a:lstStyle/>
          <a:p>
            <a:pPr algn="ctr"/>
            <a:r>
              <a:rPr lang="en-US" altLang="zh-TW" dirty="0" err="1">
                <a:latin typeface="Arial" pitchFamily="34" charset="0"/>
                <a:ea typeface="Microsoft JhengHei" panose="020B0604030504040204" pitchFamily="34" charset="-120"/>
                <a:cs typeface="Arial" pitchFamily="34" charset="0"/>
              </a:rPr>
              <a:t>利用</a:t>
            </a:r>
            <a:r>
              <a:rPr lang="en-US" altLang="zh-TW" dirty="0">
                <a:latin typeface="Arial" pitchFamily="34" charset="0"/>
                <a:ea typeface="Microsoft JhengHei" panose="020B0604030504040204" pitchFamily="34" charset="-120"/>
                <a:cs typeface="Arial" pitchFamily="34" charset="0"/>
              </a:rPr>
              <a:t> Virtual JBOD </a:t>
            </a:r>
            <a:r>
              <a:rPr lang="en-US" altLang="zh-TW" dirty="0" err="1">
                <a:latin typeface="Arial" pitchFamily="34" charset="0"/>
                <a:ea typeface="Microsoft JhengHei" panose="020B0604030504040204" pitchFamily="34" charset="-120"/>
                <a:cs typeface="Arial" pitchFamily="34" charset="0"/>
              </a:rPr>
              <a:t>擴充</a:t>
            </a:r>
            <a:r>
              <a:rPr lang="en-US" altLang="zh-TW" dirty="0">
                <a:latin typeface="Arial" pitchFamily="34" charset="0"/>
                <a:ea typeface="Microsoft JhengHei" panose="020B0604030504040204" pitchFamily="34" charset="-120"/>
                <a:cs typeface="Arial" pitchFamily="34" charset="0"/>
              </a:rPr>
              <a:t> NAS </a:t>
            </a:r>
            <a:r>
              <a:rPr lang="en-US" altLang="zh-TW" dirty="0" err="1">
                <a:latin typeface="Arial" pitchFamily="34" charset="0"/>
                <a:ea typeface="Microsoft JhengHei" panose="020B0604030504040204" pitchFamily="34" charset="-120"/>
                <a:cs typeface="Arial" pitchFamily="34" charset="0"/>
              </a:rPr>
              <a:t>容量</a:t>
            </a:r>
            <a:endParaRPr lang="en-US" altLang="zh-TW" dirty="0">
              <a:latin typeface="Arial" pitchFamily="34" charset="0"/>
              <a:ea typeface="Microsoft JhengHei" panose="020B0604030504040204" pitchFamily="34" charset="-120"/>
              <a:cs typeface="Arial" pitchFamily="34" charset="0"/>
            </a:endParaRPr>
          </a:p>
        </p:txBody>
      </p:sp>
      <p:cxnSp>
        <p:nvCxnSpPr>
          <p:cNvPr id="23" name="肘形接點 22"/>
          <p:cNvCxnSpPr>
            <a:cxnSpLocks/>
          </p:cNvCxnSpPr>
          <p:nvPr/>
        </p:nvCxnSpPr>
        <p:spPr>
          <a:xfrm>
            <a:off x="2828459" y="3025615"/>
            <a:ext cx="3374665" cy="285743"/>
          </a:xfrm>
          <a:prstGeom prst="bentConnector3">
            <a:avLst>
              <a:gd name="adj1" fmla="val 50000"/>
            </a:avLst>
          </a:prstGeom>
          <a:ln w="19050" cap="flat" cmpd="sng">
            <a:solidFill>
              <a:srgbClr val="000090"/>
            </a:solidFill>
            <a:prstDash val="sysDash"/>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flipV="1">
            <a:off x="2838450" y="2037519"/>
            <a:ext cx="2943893" cy="734256"/>
          </a:xfrm>
          <a:prstGeom prst="bentConnector3">
            <a:avLst>
              <a:gd name="adj1" fmla="val 50000"/>
            </a:avLst>
          </a:prstGeom>
          <a:ln w="19050" cmpd="sng">
            <a:solidFill>
              <a:srgbClr val="00009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77543" y="2250817"/>
            <a:ext cx="2088232" cy="461657"/>
          </a:xfrm>
          <a:prstGeom prst="rect">
            <a:avLst/>
          </a:prstGeom>
          <a:noFill/>
        </p:spPr>
        <p:txBody>
          <a:bodyPr wrap="square" lIns="91431" tIns="45716" rIns="91431" bIns="45716" rtlCol="0" anchor="t">
            <a:spAutoFit/>
          </a:bodyPr>
          <a:lstStyle/>
          <a:p>
            <a:r>
              <a:rPr lang="en-US" sz="1200" b="1" dirty="0">
                <a:solidFill>
                  <a:srgbClr val="0070C0"/>
                </a:solidFill>
                <a:latin typeface="Arial" pitchFamily="34" charset="0"/>
                <a:ea typeface="Microsoft JhengHei" panose="020B0604030504040204" pitchFamily="34" charset="-120"/>
                <a:cs typeface="Arial" pitchFamily="34" charset="0"/>
              </a:rPr>
              <a:t>1GbE / 10GbE</a:t>
            </a:r>
          </a:p>
          <a:p>
            <a:r>
              <a:rPr lang="en-US" sz="1200" b="1" dirty="0" err="1">
                <a:solidFill>
                  <a:srgbClr val="0070C0"/>
                </a:solidFill>
                <a:latin typeface="Arial" pitchFamily="34" charset="0"/>
                <a:ea typeface="Microsoft JhengHei" panose="020B0604030504040204" pitchFamily="34" charset="-120"/>
                <a:cs typeface="Arial" pitchFamily="34" charset="0"/>
              </a:rPr>
              <a:t>iSCSI</a:t>
            </a:r>
            <a:r>
              <a:rPr lang="en-US" sz="1200" b="1" dirty="0">
                <a:solidFill>
                  <a:srgbClr val="0070C0"/>
                </a:solidFill>
                <a:latin typeface="Arial" pitchFamily="34" charset="0"/>
                <a:ea typeface="Microsoft JhengHei" panose="020B0604030504040204" pitchFamily="34" charset="-120"/>
                <a:cs typeface="Arial" pitchFamily="34" charset="0"/>
              </a:rPr>
              <a:t> VJBOD </a:t>
            </a:r>
            <a:r>
              <a:rPr lang="zh-CN" altLang="en-US" sz="1200" b="1" dirty="0">
                <a:solidFill>
                  <a:srgbClr val="0070C0"/>
                </a:solidFill>
                <a:latin typeface="Arial" pitchFamily="34" charset="0"/>
                <a:ea typeface="Microsoft JhengHei" panose="020B0604030504040204" pitchFamily="34" charset="-120"/>
                <a:cs typeface="Arial" pitchFamily="34" charset="0"/>
              </a:rPr>
              <a:t>連線</a:t>
            </a:r>
            <a:endParaRPr lang="en-US" sz="1200" b="1" dirty="0">
              <a:solidFill>
                <a:srgbClr val="0070C0"/>
              </a:solidFill>
              <a:latin typeface="Arial" pitchFamily="34" charset="0"/>
              <a:ea typeface="Microsoft JhengHei" panose="020B0604030504040204" pitchFamily="34" charset="-120"/>
              <a:cs typeface="Arial" pitchFamily="34" charset="0"/>
            </a:endParaRPr>
          </a:p>
        </p:txBody>
      </p:sp>
      <p:pic>
        <p:nvPicPr>
          <p:cNvPr id="4100" name="Picture 4" descr="C:\Users\user\Desktop\0306_x53Be PPT\TS-853BU-Front.png"/>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t="25475" b="22228"/>
          <a:stretch/>
        </p:blipFill>
        <p:spPr bwMode="auto">
          <a:xfrm>
            <a:off x="5244333" y="1599536"/>
            <a:ext cx="2181848" cy="713154"/>
          </a:xfrm>
          <a:prstGeom prst="rect">
            <a:avLst/>
          </a:prstGeom>
          <a:noFill/>
        </p:spPr>
      </p:pic>
      <p:sp>
        <p:nvSpPr>
          <p:cNvPr id="33" name="圓角矩形 32"/>
          <p:cNvSpPr/>
          <p:nvPr/>
        </p:nvSpPr>
        <p:spPr>
          <a:xfrm>
            <a:off x="2933700" y="1055406"/>
            <a:ext cx="2581275" cy="43204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err="1">
                <a:solidFill>
                  <a:schemeClr val="bg1"/>
                </a:solidFill>
                <a:latin typeface="Arial" pitchFamily="34" charset="0"/>
                <a:ea typeface="Microsoft JhengHei" panose="020B0604030504040204" pitchFamily="34" charset="-120"/>
                <a:cs typeface="Arial" pitchFamily="34" charset="0"/>
              </a:rPr>
              <a:t>最高</a:t>
            </a:r>
            <a:r>
              <a:rPr lang="en-US" altLang="zh-TW" b="1" dirty="0">
                <a:solidFill>
                  <a:schemeClr val="bg1"/>
                </a:solidFill>
                <a:latin typeface="Arial" pitchFamily="34" charset="0"/>
                <a:ea typeface="Microsoft JhengHei" panose="020B0604030504040204" pitchFamily="34" charset="-120"/>
                <a:cs typeface="Arial" pitchFamily="34" charset="0"/>
              </a:rPr>
              <a:t> 8 </a:t>
            </a:r>
            <a:r>
              <a:rPr lang="en-US" altLang="zh-TW" b="1" dirty="0" err="1">
                <a:solidFill>
                  <a:schemeClr val="bg1"/>
                </a:solidFill>
                <a:latin typeface="Arial" pitchFamily="34" charset="0"/>
                <a:ea typeface="Microsoft JhengHei" panose="020B0604030504040204" pitchFamily="34" charset="-120"/>
                <a:cs typeface="Arial" pitchFamily="34" charset="0"/>
              </a:rPr>
              <a:t>個</a:t>
            </a:r>
            <a:r>
              <a:rPr lang="en-US" altLang="zh-TW" b="1" dirty="0">
                <a:solidFill>
                  <a:schemeClr val="bg1"/>
                </a:solidFill>
                <a:latin typeface="Arial" pitchFamily="34" charset="0"/>
                <a:ea typeface="Microsoft JhengHei" panose="020B0604030504040204" pitchFamily="34" charset="-120"/>
                <a:cs typeface="Arial" pitchFamily="34" charset="0"/>
              </a:rPr>
              <a:t> VJBOD </a:t>
            </a:r>
            <a:r>
              <a:rPr lang="en-US" altLang="zh-TW" b="1" dirty="0" err="1">
                <a:solidFill>
                  <a:schemeClr val="bg1"/>
                </a:solidFill>
                <a:latin typeface="Arial" pitchFamily="34" charset="0"/>
                <a:ea typeface="Microsoft JhengHei" panose="020B0604030504040204" pitchFamily="34" charset="-120"/>
                <a:cs typeface="Arial" pitchFamily="34" charset="0"/>
              </a:rPr>
              <a:t>連線</a:t>
            </a:r>
            <a:endParaRPr lang="zh-TW" altLang="en-US" b="1" dirty="0">
              <a:solidFill>
                <a:schemeClr val="bg1"/>
              </a:solidFill>
              <a:latin typeface="Arial" pitchFamily="34" charset="0"/>
              <a:ea typeface="Microsoft JhengHei" panose="020B0604030504040204" pitchFamily="34" charset="-120"/>
              <a:cs typeface="Arial" pitchFamily="34" charset="0"/>
            </a:endParaRPr>
          </a:p>
        </p:txBody>
      </p:sp>
      <p:pic>
        <p:nvPicPr>
          <p:cNvPr id="4101" name="Picture 5" descr="D:\結案\20170110_PPTNetwork Management and virtual switch\Links\46.pn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432393" y="2438761"/>
            <a:ext cx="1552412" cy="431225"/>
          </a:xfrm>
          <a:prstGeom prst="rect">
            <a:avLst/>
          </a:prstGeom>
          <a:noFill/>
        </p:spPr>
      </p:pic>
      <p:pic>
        <p:nvPicPr>
          <p:cNvPr id="7" name="Picture 6">
            <a:extLst>
              <a:ext uri="{FF2B5EF4-FFF2-40B4-BE49-F238E27FC236}">
                <a16:creationId xmlns="" xmlns:a16="http://schemas.microsoft.com/office/drawing/2014/main" id="{F080330E-D7C2-ED48-B97D-1BDBA0CBBCF9}"/>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5840762" y="2678919"/>
            <a:ext cx="1459920" cy="912450"/>
          </a:xfrm>
          <a:prstGeom prst="rect">
            <a:avLst/>
          </a:prstGeom>
        </p:spPr>
      </p:pic>
      <p:sp>
        <p:nvSpPr>
          <p:cNvPr id="8" name="TextBox 7">
            <a:extLst>
              <a:ext uri="{FF2B5EF4-FFF2-40B4-BE49-F238E27FC236}">
                <a16:creationId xmlns="" xmlns:a16="http://schemas.microsoft.com/office/drawing/2014/main" id="{230CC35B-65BC-5B4D-8F25-29BFD1CA7E15}"/>
              </a:ext>
            </a:extLst>
          </p:cNvPr>
          <p:cNvSpPr txBox="1"/>
          <p:nvPr/>
        </p:nvSpPr>
        <p:spPr>
          <a:xfrm>
            <a:off x="7265427" y="3286651"/>
            <a:ext cx="914033" cy="307777"/>
          </a:xfrm>
          <a:prstGeom prst="rect">
            <a:avLst/>
          </a:prstGeom>
          <a:noFill/>
        </p:spPr>
        <p:txBody>
          <a:bodyPr wrap="none" rtlCol="0">
            <a:spAutoFit/>
          </a:bodyPr>
          <a:lstStyle/>
          <a:p>
            <a:r>
              <a:rPr lang="en-US" sz="1400" b="1" dirty="0">
                <a:latin typeface="Arial" pitchFamily="34" charset="0"/>
                <a:ea typeface="Microsoft JhengHei" panose="020B0604030504040204" pitchFamily="34" charset="-120"/>
                <a:cs typeface="Arial" pitchFamily="34" charset="0"/>
              </a:rPr>
              <a:t>TS-832X</a:t>
            </a:r>
          </a:p>
        </p:txBody>
      </p:sp>
      <p:sp>
        <p:nvSpPr>
          <p:cNvPr id="31" name="TextBox 30">
            <a:extLst>
              <a:ext uri="{FF2B5EF4-FFF2-40B4-BE49-F238E27FC236}">
                <a16:creationId xmlns="" xmlns:a16="http://schemas.microsoft.com/office/drawing/2014/main" id="{E315037C-D429-4040-9216-570E94FD4B65}"/>
              </a:ext>
            </a:extLst>
          </p:cNvPr>
          <p:cNvSpPr txBox="1"/>
          <p:nvPr/>
        </p:nvSpPr>
        <p:spPr>
          <a:xfrm>
            <a:off x="7378532" y="1994570"/>
            <a:ext cx="1050288" cy="307777"/>
          </a:xfrm>
          <a:prstGeom prst="rect">
            <a:avLst/>
          </a:prstGeom>
          <a:noFill/>
        </p:spPr>
        <p:txBody>
          <a:bodyPr wrap="none" rtlCol="0">
            <a:spAutoFit/>
          </a:bodyPr>
          <a:lstStyle/>
          <a:p>
            <a:r>
              <a:rPr lang="en-US" sz="1400" b="1" dirty="0">
                <a:latin typeface="Arial" pitchFamily="34" charset="0"/>
                <a:ea typeface="Microsoft JhengHei" panose="020B0604030504040204" pitchFamily="34" charset="-120"/>
                <a:cs typeface="Arial" pitchFamily="34" charset="0"/>
              </a:rPr>
              <a:t>TS-832XU</a:t>
            </a:r>
          </a:p>
        </p:txBody>
      </p:sp>
      <p:grpSp>
        <p:nvGrpSpPr>
          <p:cNvPr id="4" name="群組 10"/>
          <p:cNvGrpSpPr/>
          <p:nvPr/>
        </p:nvGrpSpPr>
        <p:grpSpPr>
          <a:xfrm>
            <a:off x="3762375" y="1620134"/>
            <a:ext cx="879317" cy="879431"/>
            <a:chOff x="428596" y="2143809"/>
            <a:chExt cx="1613420" cy="1613420"/>
          </a:xfrm>
        </p:grpSpPr>
        <p:sp>
          <p:nvSpPr>
            <p:cNvPr id="9" name="橢圓 8"/>
            <p:cNvSpPr/>
            <p:nvPr/>
          </p:nvSpPr>
          <p:spPr>
            <a:xfrm>
              <a:off x="428596" y="2143809"/>
              <a:ext cx="1613420" cy="161342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pic>
          <p:nvPicPr>
            <p:cNvPr id="13" name="圖片 12" descr="VJBOD.png"/>
            <p:cNvPicPr>
              <a:picLocks noChangeAspect="1"/>
            </p:cNvPicPr>
            <p:nvPr/>
          </p:nvPicPr>
          <p:blipFill>
            <a:blip r:embed="rId6" cstate="screen">
              <a:extLst>
                <a:ext uri="{28A0092B-C50C-407E-A947-70E740481C1C}">
                  <a14:useLocalDpi xmlns="" xmlns:a14="http://schemas.microsoft.com/office/drawing/2010/main"/>
                </a:ext>
              </a:extLst>
            </a:blip>
            <a:srcRect/>
            <a:stretch>
              <a:fillRect/>
            </a:stretch>
          </p:blipFill>
          <p:spPr>
            <a:xfrm>
              <a:off x="571472" y="2500306"/>
              <a:ext cx="1095943" cy="963170"/>
            </a:xfrm>
            <a:prstGeom prst="rect">
              <a:avLst/>
            </a:prstGeom>
          </p:spPr>
        </p:pic>
      </p:grpSp>
      <p:pic>
        <p:nvPicPr>
          <p:cNvPr id="29" name="Content Placeholder 4">
            <a:extLst>
              <a:ext uri="{FF2B5EF4-FFF2-40B4-BE49-F238E27FC236}">
                <a16:creationId xmlns="" xmlns:a16="http://schemas.microsoft.com/office/drawing/2014/main" id="{026AA637-41E8-5D41-A59B-033BB5438AF7}"/>
              </a:ext>
            </a:extLst>
          </p:cNvPr>
          <p:cNvPicPr>
            <a:picLocks noGrp="1" noChangeAspect="1"/>
          </p:cNvPicPr>
          <p:nvPr>
            <p:ph idx="1"/>
          </p:nvPr>
        </p:nvPicPr>
        <p:blipFill rotWithShape="1">
          <a:blip r:embed="rId7" cstate="print">
            <a:extLst>
              <a:ext uri="{28A0092B-C50C-407E-A947-70E740481C1C}">
                <a14:useLocalDpi xmlns="" xmlns:a14="http://schemas.microsoft.com/office/drawing/2010/main" val="0"/>
              </a:ext>
            </a:extLst>
          </a:blip>
          <a:stretch/>
        </p:blipFill>
        <p:spPr>
          <a:xfrm>
            <a:off x="752755" y="1362336"/>
            <a:ext cx="2148518" cy="2790563"/>
          </a:xfrm>
          <a:effectLst>
            <a:outerShdw blurRad="50800" dist="38100" dir="10800000" algn="r" rotWithShape="0">
              <a:prstClr val="black">
                <a:alpha val="40000"/>
              </a:prstClr>
            </a:outerShdw>
          </a:effectLst>
        </p:spPr>
      </p:pic>
    </p:spTree>
    <p:extLst>
      <p:ext uri="{BB962C8B-B14F-4D97-AF65-F5344CB8AC3E}">
        <p14:creationId xmlns="" xmlns:p14="http://schemas.microsoft.com/office/powerpoint/2010/main" val="43663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04422A-31D1-A247-B885-CB59E561C27C}"/>
              </a:ext>
            </a:extLst>
          </p:cNvPr>
          <p:cNvSpPr>
            <a:spLocks noGrp="1"/>
          </p:cNvSpPr>
          <p:nvPr>
            <p:ph type="title"/>
          </p:nvPr>
        </p:nvSpPr>
        <p:spPr>
          <a:xfrm>
            <a:off x="0" y="99851"/>
            <a:ext cx="9144000" cy="493563"/>
          </a:xfrm>
        </p:spPr>
        <p:txBody>
          <a:bodyPr/>
          <a:lstStyle/>
          <a:p>
            <a:pPr algn="ctr"/>
            <a:r>
              <a:rPr lang="zh-CN" altLang="en-US" dirty="0">
                <a:latin typeface="Microsoft JhengHei" panose="020B0604030504040204" pitchFamily="34" charset="-120"/>
                <a:ea typeface="Microsoft JhengHei" panose="020B0604030504040204" pitchFamily="34" charset="-120"/>
                <a:cs typeface="Arial" pitchFamily="34" charset="0"/>
              </a:rPr>
              <a:t>新一代萬元內超值神機</a:t>
            </a:r>
            <a:endParaRPr lang="en-US" dirty="0">
              <a:latin typeface="Microsoft JhengHei" panose="020B0604030504040204" pitchFamily="34" charset="-120"/>
              <a:ea typeface="Microsoft JhengHei" panose="020B0604030504040204" pitchFamily="34" charset="-120"/>
              <a:cs typeface="Arial" pitchFamily="34" charset="0"/>
            </a:endParaRPr>
          </a:p>
        </p:txBody>
      </p:sp>
      <p:graphicFrame>
        <p:nvGraphicFramePr>
          <p:cNvPr id="4" name="Table 3">
            <a:extLst>
              <a:ext uri="{FF2B5EF4-FFF2-40B4-BE49-F238E27FC236}">
                <a16:creationId xmlns="" xmlns:a16="http://schemas.microsoft.com/office/drawing/2014/main" id="{A1ADFE6E-404E-0342-B8BE-F26A99C86F46}"/>
              </a:ext>
            </a:extLst>
          </p:cNvPr>
          <p:cNvGraphicFramePr>
            <a:graphicFrameLocks noGrp="1"/>
          </p:cNvGraphicFramePr>
          <p:nvPr>
            <p:extLst>
              <p:ext uri="{D42A27DB-BD31-4B8C-83A1-F6EECF244321}">
                <p14:modId xmlns="" xmlns:p14="http://schemas.microsoft.com/office/powerpoint/2010/main" val="2797173735"/>
              </p:ext>
            </p:extLst>
          </p:nvPr>
        </p:nvGraphicFramePr>
        <p:xfrm>
          <a:off x="422995" y="776699"/>
          <a:ext cx="7317388" cy="3708764"/>
        </p:xfrm>
        <a:graphic>
          <a:graphicData uri="http://schemas.openxmlformats.org/drawingml/2006/table">
            <a:tbl>
              <a:tblPr firstRow="1" bandRow="1">
                <a:tableStyleId>{3C2FFA5D-87B4-456A-9821-1D502468CF0F}</a:tableStyleId>
              </a:tblPr>
              <a:tblGrid>
                <a:gridCol w="1451845">
                  <a:extLst>
                    <a:ext uri="{9D8B030D-6E8A-4147-A177-3AD203B41FA5}">
                      <a16:colId xmlns="" xmlns:a16="http://schemas.microsoft.com/office/drawing/2014/main" val="20000"/>
                    </a:ext>
                  </a:extLst>
                </a:gridCol>
                <a:gridCol w="3442010">
                  <a:extLst>
                    <a:ext uri="{9D8B030D-6E8A-4147-A177-3AD203B41FA5}">
                      <a16:colId xmlns="" xmlns:a16="http://schemas.microsoft.com/office/drawing/2014/main" val="2737457840"/>
                    </a:ext>
                  </a:extLst>
                </a:gridCol>
                <a:gridCol w="2423533">
                  <a:extLst>
                    <a:ext uri="{9D8B030D-6E8A-4147-A177-3AD203B41FA5}">
                      <a16:colId xmlns="" xmlns:a16="http://schemas.microsoft.com/office/drawing/2014/main" val="1342297380"/>
                    </a:ext>
                  </a:extLst>
                </a:gridCol>
              </a:tblGrid>
              <a:tr h="299902">
                <a:tc>
                  <a:txBody>
                    <a:bodyPr/>
                    <a:lstStyle/>
                    <a:p>
                      <a:pPr algn="ctr"/>
                      <a:r>
                        <a:rPr lang="en-US" altLang="zh-Hant" sz="1200" b="1" dirty="0">
                          <a:latin typeface="Arial" pitchFamily="34" charset="0"/>
                          <a:ea typeface="Microsoft JhengHei" panose="020B0604030504040204" pitchFamily="34" charset="-120"/>
                          <a:cs typeface="Arial" pitchFamily="34" charset="0"/>
                        </a:rPr>
                        <a:t>NAS </a:t>
                      </a:r>
                      <a:r>
                        <a:rPr lang="zh-Hant" altLang="en-US" sz="1200" b="1" dirty="0">
                          <a:latin typeface="Arial" pitchFamily="34" charset="0"/>
                          <a:ea typeface="Microsoft JhengHei" panose="020B0604030504040204" pitchFamily="34" charset="-120"/>
                          <a:cs typeface="Arial" pitchFamily="34" charset="0"/>
                        </a:rPr>
                        <a:t>型號</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ea typeface="Microsoft JhengHei" panose="020B0604030504040204" pitchFamily="34" charset="-120"/>
                          <a:cs typeface="Arial" pitchFamily="34" charset="0"/>
                        </a:rPr>
                        <a:t>QNAP TS-251B</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ea typeface="Microsoft JhengHei" panose="020B0604030504040204" pitchFamily="34" charset="-120"/>
                          <a:cs typeface="Arial" pitchFamily="34" charset="0"/>
                        </a:rPr>
                        <a:t>Synology</a:t>
                      </a:r>
                      <a:r>
                        <a:rPr lang="en-US" sz="1200" baseline="0" dirty="0">
                          <a:latin typeface="Arial" pitchFamily="34" charset="0"/>
                          <a:ea typeface="Microsoft JhengHei" panose="020B0604030504040204" pitchFamily="34" charset="-120"/>
                          <a:cs typeface="Arial" pitchFamily="34" charset="0"/>
                        </a:rPr>
                        <a:t> DS218+</a:t>
                      </a:r>
                      <a:endParaRPr lang="en-US" sz="1200" dirty="0">
                        <a:latin typeface="Arial" pitchFamily="34" charset="0"/>
                        <a:ea typeface="Microsoft JhengHei" panose="020B0604030504040204" pitchFamily="34" charset="-120"/>
                        <a:cs typeface="Arial" pitchFamily="34" charset="0"/>
                      </a:endParaRPr>
                    </a:p>
                  </a:txBody>
                  <a:tcPr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 xmlns:a16="http://schemas.microsoft.com/office/drawing/2014/main" val="10000"/>
                  </a:ext>
                </a:extLst>
              </a:tr>
              <a:tr h="299902">
                <a:tc>
                  <a:txBody>
                    <a:bodyPr/>
                    <a:lstStyle/>
                    <a:p>
                      <a:pPr algn="ctr"/>
                      <a:r>
                        <a:rPr lang="zh-Hant" altLang="en-US" sz="1200" b="1" dirty="0">
                          <a:latin typeface="Arial" pitchFamily="34" charset="0"/>
                          <a:ea typeface="Microsoft JhengHei" panose="020B0604030504040204" pitchFamily="34" charset="-120"/>
                          <a:cs typeface="Arial" pitchFamily="34" charset="0"/>
                        </a:rPr>
                        <a:t>處理器</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rial" pitchFamily="34" charset="0"/>
                          <a:ea typeface="Microsoft JhengHei" panose="020B0604030504040204" pitchFamily="34" charset="-120"/>
                          <a:cs typeface="Arial" pitchFamily="34" charset="0"/>
                        </a:rPr>
                        <a:t>Intel x86 Celeron J3355 </a:t>
                      </a:r>
                      <a:r>
                        <a:rPr lang="zh-CN" altLang="en-US" sz="1200" b="1" dirty="0">
                          <a:latin typeface="Arial" pitchFamily="34" charset="0"/>
                          <a:ea typeface="Microsoft JhengHei" panose="020B0604030504040204" pitchFamily="34" charset="-120"/>
                          <a:cs typeface="Arial" pitchFamily="34" charset="0"/>
                        </a:rPr>
                        <a:t>雙核心</a:t>
                      </a:r>
                      <a:r>
                        <a:rPr lang="en-US" altLang="zh-CN" sz="1200" b="1" dirty="0">
                          <a:latin typeface="Arial" pitchFamily="34" charset="0"/>
                          <a:ea typeface="Microsoft JhengHei" panose="020B0604030504040204" pitchFamily="34" charset="-120"/>
                          <a:cs typeface="Arial" pitchFamily="34" charset="0"/>
                        </a:rPr>
                        <a:t> 2.0 GHz</a:t>
                      </a:r>
                      <a:r>
                        <a:rPr lang="zh-CN" altLang="en-US" sz="1200" b="1" dirty="0">
                          <a:latin typeface="Arial" pitchFamily="34" charset="0"/>
                          <a:ea typeface="Microsoft JhengHei" panose="020B0604030504040204" pitchFamily="34" charset="-120"/>
                          <a:cs typeface="Arial" pitchFamily="34" charset="0"/>
                        </a:rPr>
                        <a:t>，突增頻率至</a:t>
                      </a:r>
                      <a:r>
                        <a:rPr lang="en-US" altLang="zh-CN" sz="1200" b="1" dirty="0">
                          <a:latin typeface="Arial" pitchFamily="34" charset="0"/>
                          <a:ea typeface="Microsoft JhengHei" panose="020B0604030504040204" pitchFamily="34" charset="-120"/>
                          <a:cs typeface="Arial" pitchFamily="34" charset="0"/>
                        </a:rPr>
                        <a:t> 2.5 GHz</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Microsoft JhengHei" panose="020B0604030504040204" pitchFamily="34" charset="-12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68091">
                <a:tc>
                  <a:txBody>
                    <a:bodyPr/>
                    <a:lstStyle/>
                    <a:p>
                      <a:pPr algn="ctr"/>
                      <a:r>
                        <a:rPr lang="zh-Hant" altLang="en-US" sz="1200" b="1" dirty="0">
                          <a:latin typeface="Arial" pitchFamily="34" charset="0"/>
                          <a:ea typeface="Microsoft JhengHei" panose="020B0604030504040204" pitchFamily="34" charset="-120"/>
                          <a:cs typeface="Arial" pitchFamily="34" charset="0"/>
                        </a:rPr>
                        <a:t>記憶體</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Arial" pitchFamily="34" charset="0"/>
                          <a:ea typeface="Microsoft JhengHei" panose="020B0604030504040204" pitchFamily="34" charset="-120"/>
                          <a:cs typeface="Arial" pitchFamily="34" charset="0"/>
                        </a:rPr>
                        <a:t>TS-251B-2G: 2GB (</a:t>
                      </a:r>
                      <a:r>
                        <a:rPr lang="zh-CN" altLang="en-US" sz="1200" b="1" dirty="0">
                          <a:solidFill>
                            <a:schemeClr val="tx1"/>
                          </a:solidFill>
                          <a:latin typeface="Arial" pitchFamily="34" charset="0"/>
                          <a:ea typeface="Microsoft JhengHei" panose="020B0604030504040204" pitchFamily="34" charset="-120"/>
                          <a:cs typeface="Arial" pitchFamily="34" charset="0"/>
                        </a:rPr>
                        <a:t>可擴充至</a:t>
                      </a:r>
                      <a:r>
                        <a:rPr lang="en-US" altLang="zh-CN" sz="1200" b="1" dirty="0">
                          <a:solidFill>
                            <a:schemeClr val="tx1"/>
                          </a:solidFill>
                          <a:latin typeface="Arial" pitchFamily="34" charset="0"/>
                          <a:ea typeface="Microsoft JhengHei" panose="020B0604030504040204" pitchFamily="34" charset="-120"/>
                          <a:cs typeface="Arial" pitchFamily="34" charset="0"/>
                        </a:rPr>
                        <a:t> </a:t>
                      </a:r>
                      <a:r>
                        <a:rPr lang="en-US" altLang="zh-CN" sz="1200" b="1" dirty="0">
                          <a:solidFill>
                            <a:srgbClr val="C00000"/>
                          </a:solidFill>
                          <a:latin typeface="Arial" pitchFamily="34" charset="0"/>
                          <a:ea typeface="Microsoft JhengHei" panose="020B0604030504040204" pitchFamily="34" charset="-120"/>
                          <a:cs typeface="Arial" pitchFamily="34" charset="0"/>
                        </a:rPr>
                        <a:t>8GB</a:t>
                      </a:r>
                      <a:r>
                        <a:rPr lang="en-US" altLang="zh-CN" sz="1200" b="1" dirty="0">
                          <a:solidFill>
                            <a:schemeClr val="tx1"/>
                          </a:solidFill>
                          <a:latin typeface="Arial" pitchFamily="34" charset="0"/>
                          <a:ea typeface="Microsoft JhengHei" panose="020B0604030504040204" pitchFamily="34" charset="-120"/>
                          <a:cs typeface="Arial" pitchFamily="34" charset="0"/>
                        </a:rPr>
                        <a:t>)</a:t>
                      </a:r>
                      <a:endParaRPr lang="en-US" sz="1200" b="1" dirty="0">
                        <a:solidFill>
                          <a:schemeClr val="tx1"/>
                        </a:solidFill>
                        <a:latin typeface="Arial" pitchFamily="34" charset="0"/>
                        <a:ea typeface="Microsoft JhengHei" panose="020B0604030504040204" pitchFamily="34" charset="-12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itchFamily="34" charset="0"/>
                          <a:ea typeface="Microsoft JhengHei" panose="020B0604030504040204" pitchFamily="34" charset="-120"/>
                          <a:cs typeface="Arial" pitchFamily="34" charset="0"/>
                        </a:rPr>
                        <a:t>TS-251B-4G: 4GB (</a:t>
                      </a:r>
                      <a:r>
                        <a:rPr lang="zh-CN" altLang="en-US" sz="1200" b="1" dirty="0">
                          <a:solidFill>
                            <a:schemeClr val="tx1"/>
                          </a:solidFill>
                          <a:latin typeface="Arial" pitchFamily="34" charset="0"/>
                          <a:ea typeface="Microsoft JhengHei" panose="020B0604030504040204" pitchFamily="34" charset="-120"/>
                          <a:cs typeface="Arial" pitchFamily="34" charset="0"/>
                        </a:rPr>
                        <a:t>可擴充至</a:t>
                      </a:r>
                      <a:r>
                        <a:rPr lang="en-US" altLang="zh-CN" sz="1200" b="1" dirty="0">
                          <a:solidFill>
                            <a:schemeClr val="tx1"/>
                          </a:solidFill>
                          <a:latin typeface="Arial" pitchFamily="34" charset="0"/>
                          <a:ea typeface="Microsoft JhengHei" panose="020B0604030504040204" pitchFamily="34" charset="-120"/>
                          <a:cs typeface="Arial" pitchFamily="34" charset="0"/>
                        </a:rPr>
                        <a:t> </a:t>
                      </a:r>
                      <a:r>
                        <a:rPr lang="en-US" altLang="zh-CN" sz="1200" b="1" dirty="0">
                          <a:solidFill>
                            <a:srgbClr val="C00000"/>
                          </a:solidFill>
                          <a:latin typeface="Arial" pitchFamily="34" charset="0"/>
                          <a:ea typeface="Microsoft JhengHei" panose="020B0604030504040204" pitchFamily="34" charset="-120"/>
                          <a:cs typeface="Arial" pitchFamily="34" charset="0"/>
                        </a:rPr>
                        <a:t>8GB</a:t>
                      </a:r>
                      <a:r>
                        <a:rPr lang="en-US" altLang="zh-CN" sz="1200" b="1" dirty="0">
                          <a:solidFill>
                            <a:schemeClr val="tx1"/>
                          </a:solidFill>
                          <a:latin typeface="Arial" pitchFamily="34" charset="0"/>
                          <a:ea typeface="Microsoft JhengHei" panose="020B0604030504040204" pitchFamily="34" charset="-120"/>
                          <a:cs typeface="Arial" pitchFamily="34" charset="0"/>
                        </a:rPr>
                        <a:t>)</a:t>
                      </a:r>
                      <a:endParaRPr lang="en-US" sz="1200" b="1" dirty="0">
                        <a:solidFill>
                          <a:schemeClr val="tx1"/>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itchFamily="34" charset="0"/>
                          <a:ea typeface="Microsoft JhengHei" panose="020B0604030504040204" pitchFamily="34" charset="-120"/>
                          <a:cs typeface="Arial" pitchFamily="34" charset="0"/>
                        </a:rPr>
                        <a:t>2GB (</a:t>
                      </a:r>
                      <a:r>
                        <a:rPr lang="zh-CN" altLang="en-US" sz="1200" b="1" dirty="0">
                          <a:solidFill>
                            <a:schemeClr val="bg1"/>
                          </a:solidFill>
                          <a:latin typeface="Arial" pitchFamily="34" charset="0"/>
                          <a:ea typeface="Microsoft JhengHei" panose="020B0604030504040204" pitchFamily="34" charset="-120"/>
                          <a:cs typeface="Arial" pitchFamily="34" charset="0"/>
                        </a:rPr>
                        <a:t>可擴充至</a:t>
                      </a:r>
                      <a:r>
                        <a:rPr lang="en-US" altLang="zh-CN" sz="1200" b="1" dirty="0">
                          <a:solidFill>
                            <a:schemeClr val="bg1"/>
                          </a:solidFill>
                          <a:latin typeface="Arial" pitchFamily="34" charset="0"/>
                          <a:ea typeface="Microsoft JhengHei" panose="020B0604030504040204" pitchFamily="34" charset="-120"/>
                          <a:cs typeface="Arial" pitchFamily="34" charset="0"/>
                        </a:rPr>
                        <a:t> 6GB)</a:t>
                      </a:r>
                      <a:endParaRPr lang="en-US" sz="1200" b="1" dirty="0">
                        <a:solidFill>
                          <a:schemeClr val="tx1"/>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2"/>
                  </a:ext>
                </a:extLst>
              </a:tr>
              <a:tr h="0">
                <a:tc>
                  <a:txBody>
                    <a:bodyPr/>
                    <a:lstStyle/>
                    <a:p>
                      <a:pPr algn="ctr"/>
                      <a:r>
                        <a:rPr lang="en-US" sz="1200" b="1" dirty="0" err="1">
                          <a:latin typeface="Arial" pitchFamily="34" charset="0"/>
                          <a:ea typeface="Microsoft JhengHei" panose="020B0604030504040204" pitchFamily="34" charset="-120"/>
                          <a:cs typeface="Arial" pitchFamily="34" charset="0"/>
                        </a:rPr>
                        <a:t>PCIe</a:t>
                      </a:r>
                      <a:r>
                        <a:rPr lang="en-US" sz="1200" b="1" dirty="0">
                          <a:latin typeface="Arial" pitchFamily="34" charset="0"/>
                          <a:ea typeface="Microsoft JhengHei" panose="020B0604030504040204" pitchFamily="34" charset="-120"/>
                          <a:cs typeface="Arial" pitchFamily="34" charset="0"/>
                        </a:rPr>
                        <a:t> </a:t>
                      </a:r>
                      <a:r>
                        <a:rPr lang="zh-Hant" altLang="en-US" sz="1200" b="1" dirty="0">
                          <a:latin typeface="Arial" pitchFamily="34" charset="0"/>
                          <a:ea typeface="Microsoft JhengHei" panose="020B0604030504040204" pitchFamily="34" charset="-120"/>
                          <a:cs typeface="Arial" pitchFamily="34" charset="0"/>
                        </a:rPr>
                        <a:t>插槽</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rgbClr val="C00000"/>
                          </a:solidFill>
                          <a:latin typeface="Arial" pitchFamily="34" charset="0"/>
                          <a:ea typeface="Microsoft JhengHei" panose="020B0604030504040204" pitchFamily="34" charset="-120"/>
                          <a:cs typeface="Arial" pitchFamily="34" charset="0"/>
                        </a:rPr>
                        <a:t>1 x Gen2 (x2) </a:t>
                      </a:r>
                      <a:r>
                        <a:rPr lang="zh-Hant" altLang="en-US" sz="1200" b="1" dirty="0">
                          <a:latin typeface="Arial" pitchFamily="34" charset="0"/>
                          <a:ea typeface="Microsoft JhengHei" panose="020B0604030504040204" pitchFamily="34" charset="-120"/>
                          <a:cs typeface="Arial" pitchFamily="34" charset="0"/>
                        </a:rPr>
                        <a:t>插槽</a:t>
                      </a:r>
                      <a:endParaRPr lang="en-US" sz="1200" b="1" dirty="0">
                        <a:solidFill>
                          <a:srgbClr val="FF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chemeClr val="bg1"/>
                          </a:solidFill>
                          <a:latin typeface="Arial" pitchFamily="34" charset="0"/>
                          <a:ea typeface="Microsoft JhengHei" panose="020B0604030504040204" pitchFamily="34" charset="-120"/>
                          <a:cs typeface="Arial" pitchFamily="34" charset="0"/>
                        </a:rPr>
                        <a:t>---</a:t>
                      </a:r>
                      <a:endParaRPr lang="en-US" sz="1200" b="1" dirty="0">
                        <a:solidFill>
                          <a:srgbClr val="FF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2036865204"/>
                  </a:ext>
                </a:extLst>
              </a:tr>
              <a:tr h="226288">
                <a:tc>
                  <a:txBody>
                    <a:bodyPr/>
                    <a:lstStyle/>
                    <a:p>
                      <a:pPr algn="ctr"/>
                      <a:r>
                        <a:rPr lang="en-US" sz="1200" b="1" dirty="0">
                          <a:latin typeface="Arial" pitchFamily="34" charset="0"/>
                          <a:ea typeface="Microsoft JhengHei" panose="020B0604030504040204" pitchFamily="34" charset="-120"/>
                          <a:cs typeface="Arial" pitchFamily="34" charset="0"/>
                        </a:rPr>
                        <a:t>10GbE </a:t>
                      </a:r>
                      <a:r>
                        <a:rPr lang="zh-CN" altLang="en-US" sz="1200" b="1" dirty="0">
                          <a:latin typeface="Arial" pitchFamily="34" charset="0"/>
                          <a:ea typeface="Microsoft JhengHei" panose="020B0604030504040204" pitchFamily="34" charset="-120"/>
                          <a:cs typeface="Arial" pitchFamily="34" charset="0"/>
                        </a:rPr>
                        <a:t>網路</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zh-CN" altLang="en-US" sz="1200" b="1" dirty="0">
                          <a:solidFill>
                            <a:srgbClr val="C00000"/>
                          </a:solidFill>
                          <a:latin typeface="Arial" pitchFamily="34" charset="0"/>
                          <a:ea typeface="Microsoft JhengHei" panose="020B0604030504040204" pitchFamily="34" charset="-120"/>
                          <a:cs typeface="Arial" pitchFamily="34" charset="0"/>
                        </a:rPr>
                        <a:t>可透過</a:t>
                      </a:r>
                      <a:r>
                        <a:rPr lang="en-US" altLang="zh-CN" sz="1200" b="1" dirty="0">
                          <a:solidFill>
                            <a:srgbClr val="C00000"/>
                          </a:solidFill>
                          <a:latin typeface="Arial" pitchFamily="34" charset="0"/>
                          <a:ea typeface="Microsoft JhengHei" panose="020B0604030504040204" pitchFamily="34" charset="-120"/>
                          <a:cs typeface="Arial" pitchFamily="34" charset="0"/>
                        </a:rPr>
                        <a:t> PCIe </a:t>
                      </a:r>
                      <a:r>
                        <a:rPr lang="zh-CN" altLang="en-US" sz="1200" b="1" dirty="0">
                          <a:solidFill>
                            <a:srgbClr val="C00000"/>
                          </a:solidFill>
                          <a:latin typeface="Arial" pitchFamily="34" charset="0"/>
                          <a:ea typeface="Microsoft JhengHei" panose="020B0604030504040204" pitchFamily="34" charset="-120"/>
                          <a:cs typeface="Arial" pitchFamily="34" charset="0"/>
                        </a:rPr>
                        <a:t>網卡擴充</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chemeClr val="bg1"/>
                          </a:solidFill>
                          <a:latin typeface="Arial" pitchFamily="34" charset="0"/>
                          <a:ea typeface="Microsoft JhengHei" panose="020B0604030504040204" pitchFamily="34" charset="-120"/>
                          <a:cs typeface="Arial" pitchFamily="34" charset="0"/>
                        </a:rPr>
                        <a:t>---</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682236103"/>
                  </a:ext>
                </a:extLst>
              </a:tr>
              <a:tr h="226288">
                <a:tc>
                  <a:txBody>
                    <a:bodyPr/>
                    <a:lstStyle/>
                    <a:p>
                      <a:pPr algn="ctr"/>
                      <a:r>
                        <a:rPr lang="zh-CN" altLang="en-US" sz="1200" b="1" dirty="0">
                          <a:latin typeface="Arial" pitchFamily="34" charset="0"/>
                          <a:ea typeface="Microsoft JhengHei" panose="020B0604030504040204" pitchFamily="34" charset="-120"/>
                          <a:cs typeface="Arial" pitchFamily="34" charset="0"/>
                        </a:rPr>
                        <a:t>讀寫效能</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Arial" pitchFamily="34" charset="0"/>
                          <a:ea typeface="Microsoft JhengHei" panose="020B0604030504040204" pitchFamily="34" charset="-120"/>
                          <a:cs typeface="Arial" pitchFamily="34" charset="0"/>
                        </a:rPr>
                        <a:t>讀取</a:t>
                      </a:r>
                      <a:r>
                        <a:rPr lang="en-US" altLang="zh-CN" sz="1200" b="1" dirty="0">
                          <a:solidFill>
                            <a:srgbClr val="C00000"/>
                          </a:solidFill>
                          <a:latin typeface="Arial" pitchFamily="34" charset="0"/>
                          <a:ea typeface="Microsoft JhengHei" panose="020B0604030504040204" pitchFamily="34" charset="-120"/>
                          <a:cs typeface="Arial" pitchFamily="34" charset="0"/>
                        </a:rPr>
                        <a:t> 672 MB/s; </a:t>
                      </a:r>
                      <a:r>
                        <a:rPr lang="zh-CN" altLang="en-US" sz="1200" b="1" dirty="0">
                          <a:solidFill>
                            <a:srgbClr val="C00000"/>
                          </a:solidFill>
                          <a:latin typeface="Arial" pitchFamily="34" charset="0"/>
                          <a:ea typeface="Microsoft JhengHei" panose="020B0604030504040204" pitchFamily="34" charset="-120"/>
                          <a:cs typeface="Arial" pitchFamily="34" charset="0"/>
                        </a:rPr>
                        <a:t>寫入</a:t>
                      </a:r>
                      <a:r>
                        <a:rPr lang="en-US" altLang="zh-CN" sz="1200" b="1" dirty="0">
                          <a:solidFill>
                            <a:srgbClr val="C00000"/>
                          </a:solidFill>
                          <a:latin typeface="Arial" pitchFamily="34" charset="0"/>
                          <a:ea typeface="Microsoft JhengHei" panose="020B0604030504040204" pitchFamily="34" charset="-120"/>
                          <a:cs typeface="Arial" pitchFamily="34" charset="0"/>
                        </a:rPr>
                        <a:t> 435 MB/s</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Arial" pitchFamily="34" charset="0"/>
                          <a:ea typeface="Microsoft JhengHei" panose="020B0604030504040204" pitchFamily="34" charset="-120"/>
                          <a:cs typeface="Arial" pitchFamily="34" charset="0"/>
                        </a:rPr>
                        <a:t>讀寫最高</a:t>
                      </a:r>
                      <a:r>
                        <a:rPr lang="en-US" sz="1200" b="1" dirty="0">
                          <a:solidFill>
                            <a:schemeClr val="bg1"/>
                          </a:solidFill>
                          <a:latin typeface="Arial" pitchFamily="34" charset="0"/>
                          <a:ea typeface="Microsoft JhengHei" panose="020B0604030504040204" pitchFamily="34" charset="-120"/>
                          <a:cs typeface="Arial" pitchFamily="34" charset="0"/>
                        </a:rPr>
                        <a:t> 113MB/s</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2383905578"/>
                  </a:ext>
                </a:extLst>
              </a:tr>
              <a:tr h="226288">
                <a:tc>
                  <a:txBody>
                    <a:bodyPr/>
                    <a:lstStyle/>
                    <a:p>
                      <a:pPr algn="ctr"/>
                      <a:r>
                        <a:rPr lang="en-US" sz="1200" b="1" dirty="0">
                          <a:latin typeface="Arial" pitchFamily="34" charset="0"/>
                          <a:ea typeface="Microsoft JhengHei" panose="020B0604030504040204" pitchFamily="34" charset="-120"/>
                          <a:cs typeface="Arial" pitchFamily="34" charset="0"/>
                        </a:rPr>
                        <a:t>M.2 SSD </a:t>
                      </a:r>
                      <a:r>
                        <a:rPr lang="zh-CN" altLang="en-US" sz="1200" b="1" dirty="0">
                          <a:latin typeface="Arial" pitchFamily="34" charset="0"/>
                          <a:ea typeface="Microsoft JhengHei" panose="020B0604030504040204" pitchFamily="34" charset="-120"/>
                          <a:cs typeface="Arial" pitchFamily="34" charset="0"/>
                        </a:rPr>
                        <a:t>加速</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Arial" pitchFamily="34" charset="0"/>
                          <a:ea typeface="Microsoft JhengHei" panose="020B0604030504040204" pitchFamily="34" charset="-120"/>
                          <a:cs typeface="Arial" pitchFamily="34" charset="0"/>
                        </a:rPr>
                        <a:t>可透過</a:t>
                      </a:r>
                      <a:r>
                        <a:rPr lang="en-US" altLang="zh-CN" sz="1200" b="1" dirty="0">
                          <a:solidFill>
                            <a:srgbClr val="C00000"/>
                          </a:solidFill>
                          <a:latin typeface="Arial" pitchFamily="34" charset="0"/>
                          <a:ea typeface="Microsoft JhengHei" panose="020B0604030504040204" pitchFamily="34" charset="-120"/>
                          <a:cs typeface="Arial" pitchFamily="34" charset="0"/>
                        </a:rPr>
                        <a:t> PCIe QM2 </a:t>
                      </a:r>
                      <a:r>
                        <a:rPr lang="zh-CN" altLang="en-US" sz="1200" b="1" dirty="0">
                          <a:solidFill>
                            <a:srgbClr val="C00000"/>
                          </a:solidFill>
                          <a:latin typeface="Arial" pitchFamily="34" charset="0"/>
                          <a:ea typeface="Microsoft JhengHei" panose="020B0604030504040204" pitchFamily="34" charset="-120"/>
                          <a:cs typeface="Arial" pitchFamily="34" charset="0"/>
                        </a:rPr>
                        <a:t>卡擴充</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itchFamily="34" charset="0"/>
                          <a:ea typeface="Microsoft JhengHei" panose="020B0604030504040204" pitchFamily="34" charset="-120"/>
                          <a:cs typeface="Arial" pitchFamily="34" charset="0"/>
                        </a:rPr>
                        <a:t>---</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2971634908"/>
                  </a:ext>
                </a:extLst>
              </a:tr>
              <a:tr h="226288">
                <a:tc>
                  <a:txBody>
                    <a:bodyPr/>
                    <a:lstStyle/>
                    <a:p>
                      <a:pPr algn="ctr"/>
                      <a:r>
                        <a:rPr lang="zh-Hant" altLang="en-US" sz="1200" b="1" dirty="0">
                          <a:latin typeface="Arial" pitchFamily="34" charset="0"/>
                          <a:ea typeface="Microsoft JhengHei" panose="020B0604030504040204" pitchFamily="34" charset="-120"/>
                          <a:cs typeface="Arial" pitchFamily="34" charset="0"/>
                        </a:rPr>
                        <a:t>硬體加速轉檔</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zh-Hant" altLang="en-US" sz="1200" b="1" dirty="0">
                          <a:latin typeface="Arial" pitchFamily="34" charset="0"/>
                          <a:ea typeface="Microsoft JhengHei" panose="020B0604030504040204" pitchFamily="34" charset="-120"/>
                          <a:cs typeface="Arial" pitchFamily="34" charset="0"/>
                        </a:rPr>
                        <a:t>有</a:t>
                      </a:r>
                      <a:endParaRPr lang="en-US" sz="1200" b="1" dirty="0">
                        <a:solidFill>
                          <a:srgbClr val="FF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zh-Hant" altLang="en-US" sz="1200" b="1" dirty="0">
                          <a:solidFill>
                            <a:schemeClr val="bg1"/>
                          </a:solidFill>
                          <a:latin typeface="Arial" pitchFamily="34" charset="0"/>
                          <a:ea typeface="Microsoft JhengHei" panose="020B0604030504040204" pitchFamily="34" charset="-120"/>
                          <a:cs typeface="Arial" pitchFamily="34" charset="0"/>
                        </a:rPr>
                        <a:t>有</a:t>
                      </a:r>
                      <a:endParaRPr lang="en-US" sz="1200" b="1" dirty="0">
                        <a:solidFill>
                          <a:srgbClr val="FF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612676778"/>
                  </a:ext>
                </a:extLst>
              </a:tr>
              <a:tr h="209520">
                <a:tc>
                  <a:txBody>
                    <a:bodyPr/>
                    <a:lstStyle/>
                    <a:p>
                      <a:pPr algn="ctr"/>
                      <a:r>
                        <a:rPr lang="en-US" sz="1200" b="1" dirty="0">
                          <a:latin typeface="Arial" pitchFamily="34" charset="0"/>
                          <a:ea typeface="Microsoft JhengHei" panose="020B0604030504040204" pitchFamily="34" charset="-120"/>
                          <a:cs typeface="Arial" pitchFamily="34" charset="0"/>
                        </a:rPr>
                        <a:t>HDMI </a:t>
                      </a:r>
                      <a:r>
                        <a:rPr lang="zh-CN" altLang="en-US" sz="1200" b="1" dirty="0">
                          <a:latin typeface="Arial" pitchFamily="34" charset="0"/>
                          <a:ea typeface="Microsoft JhengHei" panose="020B0604030504040204" pitchFamily="34" charset="-120"/>
                          <a:cs typeface="Arial" pitchFamily="34" charset="0"/>
                        </a:rPr>
                        <a:t>輸出</a:t>
                      </a:r>
                      <a:endParaRPr lang="en-US" sz="1200" b="1" dirty="0">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rgbClr val="C00000"/>
                          </a:solidFill>
                          <a:latin typeface="Arial" pitchFamily="34" charset="0"/>
                          <a:ea typeface="Microsoft JhengHei" panose="020B0604030504040204" pitchFamily="34" charset="-120"/>
                          <a:cs typeface="Arial" pitchFamily="34" charset="0"/>
                        </a:rPr>
                        <a:t>4K HDMI v1.4b 30Hz</a:t>
                      </a:r>
                      <a:r>
                        <a:rPr lang="zh-CN" altLang="en-US" sz="1200" b="1" dirty="0">
                          <a:solidFill>
                            <a:srgbClr val="C00000"/>
                          </a:solidFill>
                          <a:latin typeface="Arial" pitchFamily="34" charset="0"/>
                          <a:ea typeface="Microsoft JhengHei" panose="020B0604030504040204" pitchFamily="34" charset="-120"/>
                          <a:cs typeface="Arial" pitchFamily="34" charset="0"/>
                        </a:rPr>
                        <a:t>，支援紅外線遙控器</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r>
                        <a:rPr lang="en-US" sz="1200" b="1" dirty="0">
                          <a:solidFill>
                            <a:schemeClr val="bg1"/>
                          </a:solidFill>
                          <a:latin typeface="Arial" pitchFamily="34" charset="0"/>
                          <a:ea typeface="Microsoft JhengHei" panose="020B0604030504040204" pitchFamily="34" charset="-120"/>
                          <a:cs typeface="Arial" pitchFamily="34" charset="0"/>
                        </a:rPr>
                        <a:t>---</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6"/>
                  </a:ext>
                </a:extLst>
              </a:tr>
              <a:tr h="259309">
                <a:tc>
                  <a:txBody>
                    <a:bodyPr/>
                    <a:lstStyle/>
                    <a:p>
                      <a:pPr algn="ctr"/>
                      <a:r>
                        <a:rPr lang="en-US" sz="1200" b="1" dirty="0">
                          <a:latin typeface="Arial" pitchFamily="34" charset="0"/>
                          <a:ea typeface="Microsoft JhengHei" panose="020B0604030504040204" pitchFamily="34" charset="-120"/>
                          <a:cs typeface="Arial" pitchFamily="34" charset="0"/>
                        </a:rPr>
                        <a:t>USB 3.0 / 2.0</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pitchFamily="34" charset="0"/>
                          <a:ea typeface="Microsoft JhengHei" panose="020B0604030504040204" pitchFamily="34" charset="-120"/>
                          <a:cs typeface="Arial" pitchFamily="34" charset="0"/>
                        </a:rPr>
                        <a:t>USB 3.0: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pitchFamily="34" charset="0"/>
                          <a:ea typeface="Microsoft JhengHei" panose="020B0604030504040204" pitchFamily="34" charset="-120"/>
                          <a:cs typeface="Arial" pitchFamily="34" charset="0"/>
                        </a:rPr>
                        <a:t>USB 2.0: 3</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itchFamily="34" charset="0"/>
                          <a:ea typeface="Microsoft JhengHei" panose="020B0604030504040204" pitchFamily="34" charset="-120"/>
                          <a:cs typeface="Arial" pitchFamily="34" charset="0"/>
                        </a:rPr>
                        <a:t>USB 3.0: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itchFamily="34" charset="0"/>
                          <a:ea typeface="Microsoft JhengHei" panose="020B0604030504040204" pitchFamily="34" charset="-120"/>
                          <a:cs typeface="Arial" pitchFamily="34" charset="0"/>
                        </a:rPr>
                        <a:t>USB 2.0: 0</a:t>
                      </a:r>
                      <a:endParaRPr lang="en-US" sz="1200" b="1" dirty="0">
                        <a:solidFill>
                          <a:srgbClr val="C00000"/>
                        </a:solidFill>
                        <a:latin typeface="Arial" pitchFamily="34" charset="0"/>
                        <a:ea typeface="Microsoft JhengHei" panose="020B0604030504040204" pitchFamily="34" charset="-120"/>
                        <a:cs typeface="Arial"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10"/>
                  </a:ext>
                </a:extLst>
              </a:tr>
              <a:tr h="259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ant" altLang="en-US" sz="1200" b="1" u="none" strike="noStrike" kern="0" cap="none" spc="0" normalizeH="0" baseline="0" noProof="0" dirty="0">
                          <a:ln>
                            <a:noFill/>
                          </a:ln>
                          <a:effectLst/>
                          <a:uLnTx/>
                          <a:uFillTx/>
                          <a:latin typeface="Arial" pitchFamily="34" charset="0"/>
                          <a:ea typeface="Microsoft JhengHei" panose="020B0604030504040204" pitchFamily="34" charset="-120"/>
                          <a:cs typeface="Arial" pitchFamily="34" charset="0"/>
                          <a:sym typeface="Arial"/>
                        </a:rPr>
                        <a:t>音效輸出輸入</a:t>
                      </a:r>
                      <a:endParaRPr kumimoji="0" lang="en-US" sz="1200" b="1" i="0" u="none" strike="noStrike" kern="0" cap="none" spc="0" normalizeH="0" baseline="0" noProof="0" dirty="0">
                        <a:ln>
                          <a:noFill/>
                        </a:ln>
                        <a:solidFill>
                          <a:srgbClr val="FF0000"/>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rPr>
                        <a:t>2 x 3.5mm MIC in + 3.5mm line out + </a:t>
                      </a:r>
                      <a:r>
                        <a:rPr kumimoji="0" lang="zh-Hant" altLang="en-US" sz="1200" b="1"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rPr>
                        <a:t>揚聲器</a:t>
                      </a:r>
                      <a:endParaRPr kumimoji="0" lang="en-US"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itchFamily="34" charset="0"/>
                          <a:ea typeface="Microsoft JhengHei" panose="020B0604030504040204" pitchFamily="34" charset="-120"/>
                          <a:cs typeface="Arial" pitchFamily="34" charset="0"/>
                        </a:rPr>
                        <a:t>---</a:t>
                      </a:r>
                      <a:endParaRPr kumimoji="0" lang="en-US"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17484379"/>
                  </a:ext>
                </a:extLst>
              </a:tr>
              <a:tr h="259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攝影機頻道授權數</a:t>
                      </a:r>
                      <a:endParaRPr kumimoji="0" lang="en-US"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免費</a:t>
                      </a:r>
                      <a:r>
                        <a:rPr kumimoji="0" lang="en-US" altLang="zh-CN"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 </a:t>
                      </a:r>
                      <a:r>
                        <a:rPr kumimoji="0" lang="en-US" altLang="zh-CN"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rPr>
                        <a:t>8</a:t>
                      </a:r>
                      <a:r>
                        <a:rPr kumimoji="0" lang="en-US" altLang="zh-CN"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 / </a:t>
                      </a:r>
                      <a:r>
                        <a:rPr kumimoji="0" lang="zh-CN" altLang="en-US"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最高</a:t>
                      </a:r>
                      <a:r>
                        <a:rPr kumimoji="0" lang="en-US" altLang="zh-CN" sz="1200" b="1" i="0" u="none" strike="noStrike" kern="0" cap="none" spc="0" normalizeH="0" baseline="0" noProof="0" dirty="0">
                          <a:ln>
                            <a:noFill/>
                          </a:ln>
                          <a:solidFill>
                            <a:schemeClr val="tx1"/>
                          </a:solidFill>
                          <a:effectLst/>
                          <a:uLnTx/>
                          <a:uFillTx/>
                          <a:latin typeface="Arial" pitchFamily="34" charset="0"/>
                          <a:ea typeface="Microsoft JhengHei" panose="020B0604030504040204" pitchFamily="34" charset="-120"/>
                          <a:cs typeface="Arial" pitchFamily="34" charset="0"/>
                          <a:sym typeface="Arial"/>
                        </a:rPr>
                        <a:t>: </a:t>
                      </a:r>
                      <a:r>
                        <a:rPr kumimoji="0" lang="en-US" altLang="zh-CN"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rPr>
                        <a:t>128</a:t>
                      </a:r>
                      <a:endParaRPr kumimoji="0" lang="en-US"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sym typeface="Arial"/>
                        </a:rPr>
                        <a:t>免費</a:t>
                      </a:r>
                      <a:r>
                        <a:rPr kumimoji="0" lang="en-US" altLang="zh-CN" sz="1200" b="1" i="0" u="none" strike="noStrike" kern="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sym typeface="Arial"/>
                        </a:rPr>
                        <a:t>: 2 / </a:t>
                      </a:r>
                      <a:r>
                        <a:rPr kumimoji="0" lang="zh-CN" altLang="en-US" sz="1200" b="1" i="0" u="none" strike="noStrike" kern="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sym typeface="Arial"/>
                        </a:rPr>
                        <a:t>最高</a:t>
                      </a:r>
                      <a:r>
                        <a:rPr kumimoji="0" lang="en-US" altLang="zh-CN" sz="1200" b="1" i="0" u="none" strike="noStrike" kern="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sym typeface="Arial"/>
                        </a:rPr>
                        <a:t>: 25</a:t>
                      </a:r>
                      <a:endParaRPr kumimoji="0" lang="en-US" sz="1200" b="1" i="0" u="none" strike="noStrike" kern="0" cap="none" spc="0" normalizeH="0" baseline="0" noProof="0" dirty="0">
                        <a:ln>
                          <a:noFill/>
                        </a:ln>
                        <a:solidFill>
                          <a:srgbClr val="C00000"/>
                        </a:solidFill>
                        <a:effectLst/>
                        <a:uLnTx/>
                        <a:uFillTx/>
                        <a:latin typeface="Arial" pitchFamily="34" charset="0"/>
                        <a:ea typeface="Microsoft JhengHei" panose="020B0604030504040204" pitchFamily="34" charset="-120"/>
                        <a:cs typeface="Arial" pitchFamily="34" charset="0"/>
                        <a:sym typeface="Arial"/>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2202495005"/>
                  </a:ext>
                </a:extLst>
              </a:tr>
            </a:tbl>
          </a:graphicData>
        </a:graphic>
      </p:graphicFrame>
      <p:pic>
        <p:nvPicPr>
          <p:cNvPr id="7" name="Picture 6">
            <a:extLst>
              <a:ext uri="{FF2B5EF4-FFF2-40B4-BE49-F238E27FC236}">
                <a16:creationId xmlns="" xmlns:a16="http://schemas.microsoft.com/office/drawing/2014/main" id="{8B8BA23C-53E6-624F-BA44-2A98CB4BABF5}"/>
              </a:ext>
            </a:extLst>
          </p:cNvPr>
          <p:cNvPicPr>
            <a:picLocks noChangeAspect="1"/>
          </p:cNvPicPr>
          <p:nvPr/>
        </p:nvPicPr>
        <p:blipFill>
          <a:blip r:embed="rId2" cstate="print"/>
          <a:stretch>
            <a:fillRect/>
          </a:stretch>
        </p:blipFill>
        <p:spPr>
          <a:xfrm>
            <a:off x="1659650" y="256226"/>
            <a:ext cx="1287506" cy="804690"/>
          </a:xfrm>
          <a:prstGeom prst="rect">
            <a:avLst/>
          </a:prstGeom>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557084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 xmlns:a16="http://schemas.microsoft.com/office/drawing/2014/main" id="{A204686D-6A8C-43D7-86E9-15770725688D}"/>
              </a:ext>
            </a:extLst>
          </p:cNvPr>
          <p:cNvSpPr txBox="1"/>
          <p:nvPr/>
        </p:nvSpPr>
        <p:spPr>
          <a:xfrm>
            <a:off x="536385" y="4594708"/>
            <a:ext cx="4039738" cy="276999"/>
          </a:xfrm>
          <a:prstGeom prst="rect">
            <a:avLst/>
          </a:prstGeom>
          <a:solidFill>
            <a:schemeClr val="accent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©2018</a:t>
            </a:r>
            <a:r>
              <a:rPr lang="zh-TW" altLang="en-US" sz="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著作權為威聯通科技股份有限公司所有。威聯通科技並保留所有權利。</a:t>
            </a:r>
            <a:endParaRPr lang="en-US" altLang="zh-TW" sz="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威聯通科技股份有限公司所使用或註冊之商標或標章。檔案中所提及之產品及公司名稱可能為其他公司所有之商標 。</a:t>
            </a:r>
          </a:p>
        </p:txBody>
      </p:sp>
    </p:spTree>
    <p:extLst>
      <p:ext uri="{BB962C8B-B14F-4D97-AF65-F5344CB8AC3E}">
        <p14:creationId xmlns="" xmlns:p14="http://schemas.microsoft.com/office/powerpoint/2010/main" val="41357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標題 31"/>
          <p:cNvSpPr>
            <a:spLocks noGrp="1"/>
          </p:cNvSpPr>
          <p:nvPr>
            <p:ph type="title"/>
          </p:nvPr>
        </p:nvSpPr>
        <p:spPr/>
        <p:txBody>
          <a:bodyPr/>
          <a:lstStyle/>
          <a:p>
            <a:pPr algn="ctr"/>
            <a:r>
              <a:rPr lang="en-US" altLang="zh-TW" dirty="0" err="1">
                <a:solidFill>
                  <a:srgbClr val="FFFFFF"/>
                </a:solidFill>
                <a:latin typeface="Arial" pitchFamily="34" charset="0"/>
                <a:ea typeface="Microsoft JhengHei" panose="020B0604030504040204" pitchFamily="34" charset="-120"/>
                <a:cs typeface="Arial" pitchFamily="34" charset="0"/>
              </a:rPr>
              <a:t>快速上手的硬碟與</a:t>
            </a:r>
            <a:r>
              <a:rPr lang="en-US" altLang="zh-TW" dirty="0">
                <a:solidFill>
                  <a:srgbClr val="FFFFFF"/>
                </a:solidFill>
                <a:latin typeface="Arial" pitchFamily="34" charset="0"/>
                <a:ea typeface="Microsoft JhengHei" panose="020B0604030504040204" pitchFamily="34" charset="-120"/>
                <a:cs typeface="Arial" pitchFamily="34" charset="0"/>
              </a:rPr>
              <a:t> </a:t>
            </a:r>
            <a:r>
              <a:rPr lang="en-US" altLang="zh-TW" dirty="0" err="1">
                <a:solidFill>
                  <a:srgbClr val="FFFFFF"/>
                </a:solidFill>
                <a:latin typeface="Arial" pitchFamily="34" charset="0"/>
                <a:ea typeface="Microsoft JhengHei" panose="020B0604030504040204" pitchFamily="34" charset="-120"/>
                <a:cs typeface="Arial" pitchFamily="34" charset="0"/>
              </a:rPr>
              <a:t>PCIe</a:t>
            </a:r>
            <a:r>
              <a:rPr lang="en-US" altLang="zh-TW" dirty="0">
                <a:solidFill>
                  <a:srgbClr val="FFFFFF"/>
                </a:solidFill>
                <a:latin typeface="Arial" pitchFamily="34" charset="0"/>
                <a:ea typeface="Microsoft JhengHei" panose="020B0604030504040204" pitchFamily="34" charset="-120"/>
                <a:cs typeface="Arial" pitchFamily="34" charset="0"/>
              </a:rPr>
              <a:t> </a:t>
            </a:r>
            <a:r>
              <a:rPr lang="en-US" altLang="zh-TW" dirty="0" err="1">
                <a:solidFill>
                  <a:srgbClr val="FFFFFF"/>
                </a:solidFill>
                <a:latin typeface="Arial" pitchFamily="34" charset="0"/>
                <a:ea typeface="Microsoft JhengHei" panose="020B0604030504040204" pitchFamily="34" charset="-120"/>
                <a:cs typeface="Arial" pitchFamily="34" charset="0"/>
              </a:rPr>
              <a:t>擴充卡安裝</a:t>
            </a:r>
            <a:endParaRPr lang="en-US" altLang="zh-TW" dirty="0">
              <a:solidFill>
                <a:srgbClr val="FFFFFF"/>
              </a:solidFill>
              <a:latin typeface="Arial" pitchFamily="34" charset="0"/>
              <a:ea typeface="Microsoft JhengHei" panose="020B0604030504040204" pitchFamily="34" charset="-120"/>
              <a:cs typeface="Arial" pitchFamily="34" charset="0"/>
            </a:endParaRPr>
          </a:p>
        </p:txBody>
      </p:sp>
      <p:pic>
        <p:nvPicPr>
          <p:cNvPr id="24" name="Picture 7" descr="C:\Users\user\Desktop\0306_x53Be PPT\TS-x53B_UG-07.pn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51325" y="1393639"/>
            <a:ext cx="2011871" cy="1347428"/>
          </a:xfrm>
          <a:prstGeom prst="rect">
            <a:avLst/>
          </a:prstGeom>
          <a:noFill/>
        </p:spPr>
      </p:pic>
      <p:pic>
        <p:nvPicPr>
          <p:cNvPr id="25" name="Picture 9" descr="C:\Users\user\Desktop\0306_x53Be PPT\TS-x53B_UG-09.pn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2521900" y="1393639"/>
            <a:ext cx="2011871" cy="1344338"/>
          </a:xfrm>
          <a:prstGeom prst="rect">
            <a:avLst/>
          </a:prstGeom>
          <a:noFill/>
        </p:spPr>
      </p:pic>
      <p:sp>
        <p:nvSpPr>
          <p:cNvPr id="26" name="矩形 69"/>
          <p:cNvSpPr/>
          <p:nvPr/>
        </p:nvSpPr>
        <p:spPr>
          <a:xfrm>
            <a:off x="385376" y="966638"/>
            <a:ext cx="4101537" cy="3312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altLang="zh-TW" b="1" dirty="0">
                <a:solidFill>
                  <a:schemeClr val="bg1"/>
                </a:solidFill>
                <a:latin typeface="Arial" pitchFamily="34" charset="0"/>
                <a:ea typeface="Microsoft JhengHei" panose="020B0604030504040204" pitchFamily="34" charset="-120"/>
                <a:cs typeface="Arial" pitchFamily="34" charset="0"/>
              </a:rPr>
              <a:t>3.5 吋 HDD</a:t>
            </a:r>
            <a:r>
              <a:rPr lang="zh-TW" altLang="en-US" b="1" dirty="0">
                <a:solidFill>
                  <a:schemeClr val="bg1"/>
                </a:solidFill>
                <a:latin typeface="Arial" pitchFamily="34" charset="0"/>
                <a:ea typeface="Microsoft JhengHei" panose="020B0604030504040204" pitchFamily="34" charset="-120"/>
                <a:cs typeface="Arial" pitchFamily="34" charset="0"/>
              </a:rPr>
              <a:t>：免工具安裝</a:t>
            </a:r>
            <a:endParaRPr lang="en-US" altLang="en-US" b="1" dirty="0">
              <a:solidFill>
                <a:schemeClr val="bg1"/>
              </a:solidFill>
              <a:latin typeface="Arial" pitchFamily="34" charset="0"/>
              <a:ea typeface="Microsoft JhengHei" panose="020B0604030504040204" pitchFamily="34" charset="-120"/>
              <a:cs typeface="Arial" pitchFamily="34" charset="0"/>
            </a:endParaRPr>
          </a:p>
        </p:txBody>
      </p:sp>
      <p:pic>
        <p:nvPicPr>
          <p:cNvPr id="28" name="Picture 10" descr="C:\Users\user\Desktop\0306_x53Be PPT\TS-x53B_UG-10.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4729081" y="1330888"/>
            <a:ext cx="2011871" cy="1344338"/>
          </a:xfrm>
          <a:prstGeom prst="rect">
            <a:avLst/>
          </a:prstGeom>
          <a:noFill/>
        </p:spPr>
      </p:pic>
      <p:pic>
        <p:nvPicPr>
          <p:cNvPr id="29" name="Picture 11" descr="C:\Users\user\Desktop\0306_x53Be PPT\TS-x53B_UG-11.pn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7070886" y="1254178"/>
            <a:ext cx="1609090" cy="1513930"/>
          </a:xfrm>
          <a:prstGeom prst="rect">
            <a:avLst/>
          </a:prstGeom>
          <a:noFill/>
        </p:spPr>
      </p:pic>
      <p:sp>
        <p:nvSpPr>
          <p:cNvPr id="30" name="矩形 69"/>
          <p:cNvSpPr/>
          <p:nvPr/>
        </p:nvSpPr>
        <p:spPr>
          <a:xfrm>
            <a:off x="4605999" y="966638"/>
            <a:ext cx="4128817" cy="3312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spcBef>
                <a:spcPct val="0"/>
              </a:spcBef>
            </a:pPr>
            <a:r>
              <a:rPr lang="en-US" altLang="zh-TW" b="1" dirty="0">
                <a:solidFill>
                  <a:schemeClr val="bg1"/>
                </a:solidFill>
                <a:latin typeface="Arial" pitchFamily="34" charset="0"/>
                <a:ea typeface="Microsoft JhengHei" panose="020B0604030504040204" pitchFamily="34" charset="-120"/>
                <a:cs typeface="Arial" pitchFamily="34" charset="0"/>
              </a:rPr>
              <a:t>2.5 吋 HDD/SSD</a:t>
            </a:r>
            <a:r>
              <a:rPr lang="zh-TW" altLang="en-US" b="1" dirty="0">
                <a:solidFill>
                  <a:schemeClr val="bg1"/>
                </a:solidFill>
                <a:latin typeface="Arial" pitchFamily="34" charset="0"/>
                <a:ea typeface="Microsoft JhengHei" panose="020B0604030504040204" pitchFamily="34" charset="-120"/>
                <a:cs typeface="Arial" pitchFamily="34" charset="0"/>
              </a:rPr>
              <a:t>：螺絲固定</a:t>
            </a:r>
            <a:endParaRPr lang="en-US" altLang="en-US" b="1" dirty="0">
              <a:solidFill>
                <a:schemeClr val="bg1"/>
              </a:solidFill>
              <a:latin typeface="Arial" pitchFamily="34" charset="0"/>
              <a:ea typeface="Microsoft JhengHei" panose="020B0604030504040204" pitchFamily="34" charset="-120"/>
              <a:cs typeface="Arial" pitchFamily="34" charset="0"/>
            </a:endParaRPr>
          </a:p>
        </p:txBody>
      </p:sp>
      <p:pic>
        <p:nvPicPr>
          <p:cNvPr id="40" name="Picture 12" descr="C:\Users\user\Desktop\0306_x53Be PPT\111-20.png"/>
          <p:cNvPicPr>
            <a:picLocks noChangeAspect="1" noChangeArrowheads="1"/>
          </p:cNvPicPr>
          <p:nvPr/>
        </p:nvPicPr>
        <p:blipFill>
          <a:blip r:embed="rId7" cstate="print"/>
          <a:srcRect r="14162" b="8830"/>
          <a:stretch>
            <a:fillRect/>
          </a:stretch>
        </p:blipFill>
        <p:spPr bwMode="auto">
          <a:xfrm>
            <a:off x="6816953" y="3163080"/>
            <a:ext cx="1853773" cy="1313089"/>
          </a:xfrm>
          <a:prstGeom prst="rect">
            <a:avLst/>
          </a:prstGeom>
          <a:noFill/>
        </p:spPr>
      </p:pic>
      <p:pic>
        <p:nvPicPr>
          <p:cNvPr id="41" name="Picture 13" descr="C:\Users\user\Desktop\0306_x53Be PPT\111-05.png"/>
          <p:cNvPicPr>
            <a:picLocks noChangeAspect="1" noChangeArrowheads="1"/>
          </p:cNvPicPr>
          <p:nvPr/>
        </p:nvPicPr>
        <p:blipFill>
          <a:blip r:embed="rId8" cstate="print"/>
          <a:stretch>
            <a:fillRect/>
          </a:stretch>
        </p:blipFill>
        <p:spPr bwMode="auto">
          <a:xfrm>
            <a:off x="422604" y="3152633"/>
            <a:ext cx="2118033" cy="1412544"/>
          </a:xfrm>
          <a:prstGeom prst="rect">
            <a:avLst/>
          </a:prstGeom>
          <a:noFill/>
        </p:spPr>
      </p:pic>
      <p:pic>
        <p:nvPicPr>
          <p:cNvPr id="47" name="Picture 14" descr="C:\Users\user\Desktop\0306_x53Be PPT\111-15.png"/>
          <p:cNvPicPr>
            <a:picLocks noChangeAspect="1" noChangeArrowheads="1"/>
          </p:cNvPicPr>
          <p:nvPr/>
        </p:nvPicPr>
        <p:blipFill>
          <a:blip r:embed="rId9" cstate="print"/>
          <a:stretch>
            <a:fillRect/>
          </a:stretch>
        </p:blipFill>
        <p:spPr bwMode="auto">
          <a:xfrm>
            <a:off x="2420899" y="3192474"/>
            <a:ext cx="2081065" cy="1386350"/>
          </a:xfrm>
          <a:prstGeom prst="rect">
            <a:avLst/>
          </a:prstGeom>
          <a:noFill/>
        </p:spPr>
      </p:pic>
      <p:pic>
        <p:nvPicPr>
          <p:cNvPr id="48" name="Picture 15" descr="C:\Users\user\Desktop\0306_x53Be PPT\111-16.png"/>
          <p:cNvPicPr>
            <a:picLocks noChangeAspect="1" noChangeArrowheads="1"/>
          </p:cNvPicPr>
          <p:nvPr/>
        </p:nvPicPr>
        <p:blipFill rotWithShape="1">
          <a:blip r:embed="rId10" cstate="print"/>
          <a:srcRect b="11806"/>
          <a:stretch/>
        </p:blipFill>
        <p:spPr bwMode="auto">
          <a:xfrm>
            <a:off x="4517547" y="3190268"/>
            <a:ext cx="2349172" cy="1381732"/>
          </a:xfrm>
          <a:prstGeom prst="rect">
            <a:avLst/>
          </a:prstGeom>
          <a:noFill/>
        </p:spPr>
      </p:pic>
      <p:sp>
        <p:nvSpPr>
          <p:cNvPr id="49" name="矩形 69"/>
          <p:cNvSpPr/>
          <p:nvPr/>
        </p:nvSpPr>
        <p:spPr>
          <a:xfrm>
            <a:off x="402609" y="2749356"/>
            <a:ext cx="8332207" cy="3312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spcBef>
                <a:spcPct val="0"/>
              </a:spcBef>
            </a:pPr>
            <a:r>
              <a:rPr lang="en-US" altLang="en-US" b="1" dirty="0" err="1">
                <a:solidFill>
                  <a:schemeClr val="bg1"/>
                </a:solidFill>
                <a:latin typeface="Arial" pitchFamily="34" charset="0"/>
                <a:ea typeface="Microsoft JhengHei" panose="020B0604030504040204" pitchFamily="34" charset="-120"/>
                <a:cs typeface="Arial" pitchFamily="34" charset="0"/>
              </a:rPr>
              <a:t>移除前蓋與後方螺絲即可移除單邊側蓋以安裝</a:t>
            </a:r>
            <a:r>
              <a:rPr lang="en-US" altLang="en-US" b="1" dirty="0">
                <a:solidFill>
                  <a:schemeClr val="bg1"/>
                </a:solidFill>
                <a:latin typeface="Arial" pitchFamily="34" charset="0"/>
                <a:ea typeface="Microsoft JhengHei" panose="020B0604030504040204" pitchFamily="34" charset="-120"/>
                <a:cs typeface="Arial" pitchFamily="34" charset="0"/>
              </a:rPr>
              <a:t> </a:t>
            </a:r>
            <a:r>
              <a:rPr lang="en-US" altLang="en-US" b="1" dirty="0" err="1">
                <a:solidFill>
                  <a:schemeClr val="bg1"/>
                </a:solidFill>
                <a:latin typeface="Arial" pitchFamily="34" charset="0"/>
                <a:ea typeface="Microsoft JhengHei" panose="020B0604030504040204" pitchFamily="34" charset="-120"/>
                <a:cs typeface="Arial" pitchFamily="34" charset="0"/>
              </a:rPr>
              <a:t>PCIe</a:t>
            </a:r>
            <a:r>
              <a:rPr lang="en-US" altLang="en-US" b="1" dirty="0">
                <a:solidFill>
                  <a:schemeClr val="bg1"/>
                </a:solidFill>
                <a:latin typeface="Arial" pitchFamily="34" charset="0"/>
                <a:ea typeface="Microsoft JhengHei" panose="020B0604030504040204" pitchFamily="34" charset="-120"/>
                <a:cs typeface="Arial" pitchFamily="34" charset="0"/>
              </a:rPr>
              <a:t> </a:t>
            </a:r>
            <a:r>
              <a:rPr lang="en-US" altLang="en-US" b="1" dirty="0" err="1">
                <a:solidFill>
                  <a:schemeClr val="bg1"/>
                </a:solidFill>
                <a:latin typeface="Arial" pitchFamily="34" charset="0"/>
                <a:ea typeface="Microsoft JhengHei" panose="020B0604030504040204" pitchFamily="34" charset="-120"/>
                <a:cs typeface="Arial" pitchFamily="34" charset="0"/>
              </a:rPr>
              <a:t>擴充卡</a:t>
            </a:r>
            <a:endParaRPr lang="en-US" altLang="en-US" b="1" dirty="0">
              <a:solidFill>
                <a:schemeClr val="bg1"/>
              </a:solidFill>
              <a:latin typeface="Arial" pitchFamily="34" charset="0"/>
              <a:ea typeface="Microsoft JhengHei" panose="020B0604030504040204" pitchFamily="34" charset="-120"/>
              <a:cs typeface="Arial" pitchFamily="34" charset="0"/>
            </a:endParaRPr>
          </a:p>
        </p:txBody>
      </p:sp>
      <p:sp>
        <p:nvSpPr>
          <p:cNvPr id="3" name="矩形 2"/>
          <p:cNvSpPr/>
          <p:nvPr/>
        </p:nvSpPr>
        <p:spPr>
          <a:xfrm>
            <a:off x="412826" y="1386341"/>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dirty="0">
                <a:solidFill>
                  <a:schemeClr val="accent5">
                    <a:lumMod val="50000"/>
                  </a:schemeClr>
                </a:solidFill>
                <a:latin typeface="Microsoft JhengHei" panose="020B0604030504040204" pitchFamily="34" charset="-120"/>
                <a:ea typeface="Microsoft JhengHei" panose="020B0604030504040204" pitchFamily="34" charset="-120"/>
                <a:cs typeface="Arial"/>
              </a:rPr>
              <a:t>1</a:t>
            </a:r>
            <a:endParaRPr kumimoji="1" lang="zh-TW" altLang="en-US" dirty="0">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36" name="矩形 35"/>
          <p:cNvSpPr/>
          <p:nvPr/>
        </p:nvSpPr>
        <p:spPr>
          <a:xfrm>
            <a:off x="2484973" y="1386341"/>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dirty="0">
                <a:solidFill>
                  <a:schemeClr val="accent5">
                    <a:lumMod val="50000"/>
                  </a:schemeClr>
                </a:solidFill>
                <a:latin typeface="Microsoft JhengHei" panose="020B0604030504040204" pitchFamily="34" charset="-120"/>
                <a:ea typeface="Microsoft JhengHei" panose="020B0604030504040204" pitchFamily="34" charset="-120"/>
                <a:cs typeface="Arial"/>
              </a:rPr>
              <a:t>2</a:t>
            </a:r>
            <a:endParaRPr kumimoji="1" lang="zh-TW" altLang="en-US" dirty="0">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44" name="矩形 43"/>
          <p:cNvSpPr/>
          <p:nvPr/>
        </p:nvSpPr>
        <p:spPr>
          <a:xfrm>
            <a:off x="412826" y="3200774"/>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dirty="0">
                <a:solidFill>
                  <a:schemeClr val="accent5">
                    <a:lumMod val="50000"/>
                  </a:schemeClr>
                </a:solidFill>
                <a:latin typeface="Microsoft JhengHei" panose="020B0604030504040204" pitchFamily="34" charset="-120"/>
                <a:ea typeface="Microsoft JhengHei" panose="020B0604030504040204" pitchFamily="34" charset="-120"/>
                <a:cs typeface="Arial"/>
              </a:rPr>
              <a:t>1</a:t>
            </a:r>
            <a:endParaRPr kumimoji="1" lang="zh-TW" altLang="en-US" dirty="0">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46" name="矩形 45"/>
          <p:cNvSpPr/>
          <p:nvPr/>
        </p:nvSpPr>
        <p:spPr>
          <a:xfrm>
            <a:off x="4618575" y="3200774"/>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a:solidFill>
                  <a:schemeClr val="accent5">
                    <a:lumMod val="50000"/>
                  </a:schemeClr>
                </a:solidFill>
                <a:latin typeface="Microsoft JhengHei" panose="020B0604030504040204" pitchFamily="34" charset="-120"/>
                <a:ea typeface="Microsoft JhengHei" panose="020B0604030504040204" pitchFamily="34" charset="-120"/>
                <a:cs typeface="Arial"/>
              </a:rPr>
              <a:t>3</a:t>
            </a:r>
            <a:endParaRPr kumimoji="1" lang="zh-TW" altLang="en-US">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55" name="矩形 54"/>
          <p:cNvSpPr/>
          <p:nvPr/>
        </p:nvSpPr>
        <p:spPr>
          <a:xfrm>
            <a:off x="6905853" y="3191004"/>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a:solidFill>
                  <a:schemeClr val="accent5">
                    <a:lumMod val="50000"/>
                  </a:schemeClr>
                </a:solidFill>
                <a:latin typeface="Microsoft JhengHei" panose="020B0604030504040204" pitchFamily="34" charset="-120"/>
                <a:ea typeface="Microsoft JhengHei" panose="020B0604030504040204" pitchFamily="34" charset="-120"/>
                <a:cs typeface="Arial"/>
              </a:rPr>
              <a:t>4</a:t>
            </a:r>
            <a:endParaRPr kumimoji="1" lang="zh-TW" altLang="en-US">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56" name="矩形 55"/>
          <p:cNvSpPr/>
          <p:nvPr/>
        </p:nvSpPr>
        <p:spPr>
          <a:xfrm>
            <a:off x="2484973" y="3200774"/>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a:solidFill>
                  <a:schemeClr val="accent5">
                    <a:lumMod val="50000"/>
                  </a:schemeClr>
                </a:solidFill>
                <a:latin typeface="Microsoft JhengHei" panose="020B0604030504040204" pitchFamily="34" charset="-120"/>
                <a:ea typeface="Microsoft JhengHei" panose="020B0604030504040204" pitchFamily="34" charset="-120"/>
                <a:cs typeface="Arial"/>
              </a:rPr>
              <a:t>2</a:t>
            </a:r>
            <a:endParaRPr kumimoji="1" lang="zh-TW" altLang="en-US">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57" name="矩形 56"/>
          <p:cNvSpPr/>
          <p:nvPr/>
        </p:nvSpPr>
        <p:spPr>
          <a:xfrm>
            <a:off x="4618575" y="1386341"/>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dirty="0">
                <a:solidFill>
                  <a:schemeClr val="accent5">
                    <a:lumMod val="50000"/>
                  </a:schemeClr>
                </a:solidFill>
                <a:latin typeface="Microsoft JhengHei" panose="020B0604030504040204" pitchFamily="34" charset="-120"/>
                <a:ea typeface="Microsoft JhengHei" panose="020B0604030504040204" pitchFamily="34" charset="-120"/>
                <a:cs typeface="Arial"/>
              </a:rPr>
              <a:t>1</a:t>
            </a:r>
            <a:endParaRPr kumimoji="1" lang="zh-TW" altLang="en-US" dirty="0">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sp>
        <p:nvSpPr>
          <p:cNvPr id="58" name="矩形 57"/>
          <p:cNvSpPr/>
          <p:nvPr/>
        </p:nvSpPr>
        <p:spPr>
          <a:xfrm>
            <a:off x="6847707" y="1386341"/>
            <a:ext cx="290699" cy="290699"/>
          </a:xfrm>
          <a:prstGeom prst="rect">
            <a:avLst/>
          </a:prstGeom>
          <a:solidFill>
            <a:schemeClr val="bg1"/>
          </a:solidFill>
          <a:ln w="19050">
            <a:solidFill>
              <a:schemeClr val="accent5">
                <a:lumMod val="50000"/>
              </a:schemeClr>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TW" dirty="0">
                <a:solidFill>
                  <a:schemeClr val="accent5">
                    <a:lumMod val="50000"/>
                  </a:schemeClr>
                </a:solidFill>
                <a:latin typeface="Microsoft JhengHei" panose="020B0604030504040204" pitchFamily="34" charset="-120"/>
                <a:ea typeface="Microsoft JhengHei" panose="020B0604030504040204" pitchFamily="34" charset="-120"/>
                <a:cs typeface="Arial"/>
              </a:rPr>
              <a:t>2</a:t>
            </a:r>
            <a:endParaRPr kumimoji="1" lang="zh-TW" altLang="en-US" dirty="0">
              <a:solidFill>
                <a:schemeClr val="accent5">
                  <a:lumMod val="50000"/>
                </a:schemeClr>
              </a:solidFill>
              <a:latin typeface="Microsoft JhengHei" panose="020B0604030504040204" pitchFamily="34" charset="-120"/>
              <a:ea typeface="Microsoft JhengHei" panose="020B0604030504040204" pitchFamily="34" charset="-120"/>
              <a:cs typeface="Arial"/>
            </a:endParaRPr>
          </a:p>
        </p:txBody>
      </p:sp>
      <p:cxnSp>
        <p:nvCxnSpPr>
          <p:cNvPr id="38" name="直線接點 37"/>
          <p:cNvCxnSpPr/>
          <p:nvPr/>
        </p:nvCxnSpPr>
        <p:spPr>
          <a:xfrm rot="5400000">
            <a:off x="3723221" y="1791268"/>
            <a:ext cx="1643761" cy="794"/>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451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圓角矩形 34"/>
          <p:cNvSpPr/>
          <p:nvPr/>
        </p:nvSpPr>
        <p:spPr>
          <a:xfrm>
            <a:off x="4978400" y="3479632"/>
            <a:ext cx="3340100"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4" name="圓角矩形 23"/>
          <p:cNvSpPr/>
          <p:nvPr/>
        </p:nvSpPr>
        <p:spPr>
          <a:xfrm>
            <a:off x="696733" y="1252665"/>
            <a:ext cx="3672408"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1" name="圓角矩形 20"/>
          <p:cNvSpPr/>
          <p:nvPr/>
        </p:nvSpPr>
        <p:spPr>
          <a:xfrm>
            <a:off x="696733" y="2003307"/>
            <a:ext cx="3672408"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0" name="圓角矩形 19"/>
          <p:cNvSpPr/>
          <p:nvPr/>
        </p:nvSpPr>
        <p:spPr>
          <a:xfrm>
            <a:off x="696733" y="2748142"/>
            <a:ext cx="3672408"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6" name="圓角矩形 15"/>
          <p:cNvSpPr/>
          <p:nvPr/>
        </p:nvSpPr>
        <p:spPr>
          <a:xfrm>
            <a:off x="696733" y="3479632"/>
            <a:ext cx="3672408"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2" name="TextBox 11">
            <a:extLst>
              <a:ext uri="{FF2B5EF4-FFF2-40B4-BE49-F238E27FC236}">
                <a16:creationId xmlns="" xmlns:a16="http://schemas.microsoft.com/office/drawing/2014/main" id="{8AD5473D-B7CD-FF4E-984C-8D3633D04E85}"/>
              </a:ext>
            </a:extLst>
          </p:cNvPr>
          <p:cNvSpPr txBox="1"/>
          <p:nvPr/>
        </p:nvSpPr>
        <p:spPr>
          <a:xfrm>
            <a:off x="1236307" y="1355684"/>
            <a:ext cx="2691763" cy="338554"/>
          </a:xfrm>
          <a:prstGeom prst="rect">
            <a:avLst/>
          </a:prstGeom>
          <a:noFill/>
        </p:spPr>
        <p:txBody>
          <a:bodyPr wrap="none" rtlCol="0" anchor="t">
            <a:spAutoFit/>
          </a:bodyPr>
          <a:lstStyle/>
          <a:p>
            <a:r>
              <a:rPr lang="en-US" sz="1600" b="1" dirty="0">
                <a:solidFill>
                  <a:schemeClr val="accent5">
                    <a:lumMod val="50000"/>
                  </a:schemeClr>
                </a:solidFill>
                <a:latin typeface="Arial" pitchFamily="34" charset="0"/>
                <a:ea typeface="Microsoft JhengHei" panose="020B0604030504040204" pitchFamily="34" charset="-120"/>
                <a:cs typeface="Arial" pitchFamily="34" charset="0"/>
              </a:rPr>
              <a:t>4K HDMI v1.4b 30Hz </a:t>
            </a:r>
            <a:r>
              <a:rPr lang="zh-CN" altLang="en-US" sz="1600" b="1" dirty="0">
                <a:solidFill>
                  <a:schemeClr val="accent5">
                    <a:lumMod val="50000"/>
                  </a:schemeClr>
                </a:solidFill>
                <a:latin typeface="Arial" pitchFamily="34" charset="0"/>
                <a:ea typeface="Microsoft JhengHei" panose="020B0604030504040204" pitchFamily="34" charset="-120"/>
                <a:cs typeface="Arial" pitchFamily="34" charset="0"/>
              </a:rPr>
              <a:t>輸出</a:t>
            </a:r>
            <a:endParaRPr lang="en-US" b="1" dirty="0">
              <a:solidFill>
                <a:schemeClr val="accent5">
                  <a:lumMod val="50000"/>
                </a:schemeClr>
              </a:solidFill>
              <a:latin typeface="Arial" pitchFamily="34" charset="0"/>
              <a:ea typeface="Microsoft JhengHei" panose="020B0604030504040204" pitchFamily="34" charset="-120"/>
              <a:cs typeface="Arial" pitchFamily="34" charset="0"/>
            </a:endParaRPr>
          </a:p>
        </p:txBody>
      </p:sp>
      <p:sp>
        <p:nvSpPr>
          <p:cNvPr id="39" name="TextBox 38">
            <a:extLst>
              <a:ext uri="{FF2B5EF4-FFF2-40B4-BE49-F238E27FC236}">
                <a16:creationId xmlns="" xmlns:a16="http://schemas.microsoft.com/office/drawing/2014/main" id="{BF0CC3EE-3A12-D140-80C3-DC70163FB86A}"/>
              </a:ext>
            </a:extLst>
          </p:cNvPr>
          <p:cNvSpPr txBox="1"/>
          <p:nvPr/>
        </p:nvSpPr>
        <p:spPr>
          <a:xfrm>
            <a:off x="5203894" y="3598485"/>
            <a:ext cx="2922595" cy="338554"/>
          </a:xfrm>
          <a:prstGeom prst="rect">
            <a:avLst/>
          </a:prstGeom>
          <a:noFill/>
        </p:spPr>
        <p:txBody>
          <a:bodyPr wrap="none" rtlCol="0" anchor="t">
            <a:spAutoFit/>
          </a:bodyPr>
          <a:lstStyle/>
          <a:p>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選購</a:t>
            </a:r>
            <a:r>
              <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rPr>
              <a:t> RM-IR004 </a:t>
            </a:r>
            <a:r>
              <a:rPr lang="zh-CN" altLang="en-US" sz="1600" b="1" dirty="0">
                <a:solidFill>
                  <a:schemeClr val="accent5">
                    <a:lumMod val="50000"/>
                  </a:schemeClr>
                </a:solidFill>
                <a:latin typeface="Arial" pitchFamily="34" charset="0"/>
                <a:ea typeface="Microsoft JhengHei" panose="020B0604030504040204" pitchFamily="34" charset="-120"/>
                <a:cs typeface="Arial" pitchFamily="34" charset="0"/>
              </a:rPr>
              <a:t>紅外線遙控器</a:t>
            </a:r>
            <a:endPar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endParaRPr>
          </a:p>
        </p:txBody>
      </p:sp>
      <p:sp>
        <p:nvSpPr>
          <p:cNvPr id="17" name="TextBox 16">
            <a:extLst>
              <a:ext uri="{FF2B5EF4-FFF2-40B4-BE49-F238E27FC236}">
                <a16:creationId xmlns="" xmlns:a16="http://schemas.microsoft.com/office/drawing/2014/main" id="{BF644836-3424-8940-BE3F-3E0B6DDA96B2}"/>
              </a:ext>
            </a:extLst>
          </p:cNvPr>
          <p:cNvSpPr txBox="1"/>
          <p:nvPr/>
        </p:nvSpPr>
        <p:spPr>
          <a:xfrm>
            <a:off x="1151721" y="2871095"/>
            <a:ext cx="2916810" cy="338554"/>
          </a:xfrm>
          <a:prstGeom prst="rect">
            <a:avLst/>
          </a:prstGeom>
          <a:noFill/>
        </p:spPr>
        <p:txBody>
          <a:bodyPr wrap="square" rtlCol="0" anchor="t">
            <a:spAutoFit/>
          </a:bodyPr>
          <a:lstStyle/>
          <a:p>
            <a:r>
              <a:rPr lang="en-US" altLang="en-US" sz="1600" b="1" dirty="0" err="1">
                <a:solidFill>
                  <a:schemeClr val="accent5">
                    <a:lumMod val="50000"/>
                  </a:schemeClr>
                </a:solidFill>
                <a:latin typeface="Arial" pitchFamily="34" charset="0"/>
                <a:ea typeface="Microsoft JhengHei" panose="020B0604030504040204" pitchFamily="34" charset="-120"/>
                <a:cs typeface="Arial" pitchFamily="34" charset="0"/>
              </a:rPr>
              <a:t>最高</a:t>
            </a:r>
            <a:r>
              <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rPr>
              <a:t> 2 </a:t>
            </a:r>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路 </a:t>
            </a:r>
            <a:r>
              <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rPr>
              <a:t>4K </a:t>
            </a:r>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影片</a:t>
            </a:r>
            <a:r>
              <a:rPr lang="zh-TW" altLang="en-US" sz="1600" b="1" dirty="0">
                <a:solidFill>
                  <a:schemeClr val="accent5">
                    <a:lumMod val="50000"/>
                  </a:schemeClr>
                </a:solidFill>
                <a:latin typeface="Arial" pitchFamily="34" charset="0"/>
                <a:ea typeface="Microsoft JhengHei" panose="020B0604030504040204" pitchFamily="34" charset="-120"/>
                <a:cs typeface="Arial" pitchFamily="34" charset="0"/>
              </a:rPr>
              <a:t>即時</a:t>
            </a:r>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轉檔</a:t>
            </a:r>
            <a:endPar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endParaRPr>
          </a:p>
        </p:txBody>
      </p:sp>
      <p:sp>
        <p:nvSpPr>
          <p:cNvPr id="19" name="TextBox 18">
            <a:extLst>
              <a:ext uri="{FF2B5EF4-FFF2-40B4-BE49-F238E27FC236}">
                <a16:creationId xmlns="" xmlns:a16="http://schemas.microsoft.com/office/drawing/2014/main" id="{9AE8CFAE-55BB-7D4A-A30C-64AFF186971D}"/>
              </a:ext>
            </a:extLst>
          </p:cNvPr>
          <p:cNvSpPr txBox="1"/>
          <p:nvPr/>
        </p:nvSpPr>
        <p:spPr>
          <a:xfrm>
            <a:off x="1187461" y="2002969"/>
            <a:ext cx="2852063" cy="584775"/>
          </a:xfrm>
          <a:prstGeom prst="rect">
            <a:avLst/>
          </a:prstGeom>
          <a:noFill/>
        </p:spPr>
        <p:txBody>
          <a:bodyPr wrap="none" rtlCol="0" anchor="t">
            <a:spAutoFit/>
          </a:bodyPr>
          <a:lstStyle/>
          <a:p>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整合揚聲器供智慧語音提示與</a:t>
            </a:r>
            <a:endParaRPr lang="en-US" altLang="ja-JP" sz="1600" b="1" dirty="0">
              <a:solidFill>
                <a:schemeClr val="accent5">
                  <a:lumMod val="50000"/>
                </a:schemeClr>
              </a:solidFill>
              <a:latin typeface="Arial" pitchFamily="34" charset="0"/>
              <a:ea typeface="Microsoft JhengHei" panose="020B0604030504040204" pitchFamily="34" charset="-120"/>
              <a:cs typeface="Arial" pitchFamily="34" charset="0"/>
            </a:endParaRPr>
          </a:p>
          <a:p>
            <a:r>
              <a:rPr lang="ja-JP" altLang="en-US" sz="1600" b="1" dirty="0">
                <a:solidFill>
                  <a:schemeClr val="accent5">
                    <a:lumMod val="50000"/>
                  </a:schemeClr>
                </a:solidFill>
                <a:latin typeface="Arial" pitchFamily="34" charset="0"/>
                <a:ea typeface="Microsoft JhengHei" panose="020B0604030504040204" pitchFamily="34" charset="-120"/>
                <a:cs typeface="Arial" pitchFamily="34" charset="0"/>
              </a:rPr>
              <a:t>音樂播放、雙麥克風輸入插孔</a:t>
            </a:r>
          </a:p>
        </p:txBody>
      </p:sp>
      <p:pic>
        <p:nvPicPr>
          <p:cNvPr id="4" name="Picture 3">
            <a:extLst>
              <a:ext uri="{FF2B5EF4-FFF2-40B4-BE49-F238E27FC236}">
                <a16:creationId xmlns="" xmlns:a16="http://schemas.microsoft.com/office/drawing/2014/main" id="{0398EFDD-F6B1-5145-9D5B-BD6FF00E52C7}"/>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38659" y="2708792"/>
            <a:ext cx="628246" cy="62824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 xmlns:a16="http://schemas.microsoft.com/office/drawing/2014/main" id="{4D497F24-3268-9B45-BC34-7411393F3B6B}"/>
              </a:ext>
            </a:extLst>
          </p:cNvPr>
          <p:cNvSpPr txBox="1"/>
          <p:nvPr/>
        </p:nvSpPr>
        <p:spPr>
          <a:xfrm>
            <a:off x="1158155" y="3487898"/>
            <a:ext cx="3275710" cy="584775"/>
          </a:xfrm>
          <a:prstGeom prst="rect">
            <a:avLst/>
          </a:prstGeom>
          <a:noFill/>
        </p:spPr>
        <p:txBody>
          <a:bodyPr wrap="square" rtlCol="0" anchor="t">
            <a:spAutoFit/>
          </a:bodyPr>
          <a:lstStyle/>
          <a:p>
            <a:r>
              <a:rPr lang="zh-CN" altLang="en-US" sz="1600" b="1" dirty="0">
                <a:solidFill>
                  <a:schemeClr val="accent5">
                    <a:lumMod val="50000"/>
                  </a:schemeClr>
                </a:solidFill>
                <a:latin typeface="Arial" pitchFamily="34" charset="0"/>
                <a:ea typeface="Microsoft JhengHei" panose="020B0604030504040204" pitchFamily="34" charset="-120"/>
                <a:cs typeface="Arial" pitchFamily="34" charset="0"/>
              </a:rPr>
              <a:t>使用</a:t>
            </a:r>
            <a:r>
              <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rPr>
              <a:t> Cinema28 </a:t>
            </a:r>
            <a:r>
              <a:rPr lang="zh-CN" altLang="en-US" sz="1600" b="1" dirty="0">
                <a:solidFill>
                  <a:schemeClr val="accent5">
                    <a:lumMod val="50000"/>
                  </a:schemeClr>
                </a:solidFill>
                <a:latin typeface="Arial" pitchFamily="34" charset="0"/>
                <a:ea typeface="Microsoft JhengHei" panose="020B0604030504040204" pitchFamily="34" charset="-120"/>
                <a:cs typeface="Arial" pitchFamily="34" charset="0"/>
              </a:rPr>
              <a:t>串流多媒體至各</a:t>
            </a:r>
            <a:endParaRPr lang="en-US" altLang="zh-CN" sz="1600" b="1" dirty="0">
              <a:solidFill>
                <a:schemeClr val="accent5">
                  <a:lumMod val="50000"/>
                </a:schemeClr>
              </a:solidFill>
              <a:latin typeface="Arial" pitchFamily="34" charset="0"/>
              <a:ea typeface="Microsoft JhengHei" panose="020B0604030504040204" pitchFamily="34" charset="-120"/>
              <a:cs typeface="Arial" pitchFamily="34" charset="0"/>
            </a:endParaRPr>
          </a:p>
          <a:p>
            <a:r>
              <a:rPr lang="zh-CN" altLang="en-US" sz="1600" b="1" dirty="0">
                <a:solidFill>
                  <a:schemeClr val="accent5">
                    <a:lumMod val="50000"/>
                  </a:schemeClr>
                </a:solidFill>
                <a:latin typeface="Arial" pitchFamily="34" charset="0"/>
                <a:ea typeface="Microsoft JhengHei" panose="020B0604030504040204" pitchFamily="34" charset="-120"/>
                <a:cs typeface="Arial" pitchFamily="34" charset="0"/>
              </a:rPr>
              <a:t>房間的影音播放裝置</a:t>
            </a:r>
            <a:endParaRPr lang="en-US" altLang="en-US" sz="1600" b="1" dirty="0">
              <a:solidFill>
                <a:schemeClr val="accent5">
                  <a:lumMod val="50000"/>
                </a:schemeClr>
              </a:solidFill>
              <a:latin typeface="Arial" pitchFamily="34" charset="0"/>
              <a:ea typeface="Microsoft JhengHei" panose="020B0604030504040204" pitchFamily="34" charset="-120"/>
              <a:cs typeface="Arial" pitchFamily="34" charset="0"/>
            </a:endParaRPr>
          </a:p>
        </p:txBody>
      </p:sp>
      <p:pic>
        <p:nvPicPr>
          <p:cNvPr id="3074" name="Picture 2" descr="C:\Users\user\Desktop\0306_x53Be PPT\1.png"/>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435905" y="1965007"/>
            <a:ext cx="739420" cy="648072"/>
          </a:xfrm>
          <a:prstGeom prst="rect">
            <a:avLst/>
          </a:prstGeom>
          <a:noFill/>
          <a:effectLst>
            <a:outerShdw blurRad="50800" dist="38100" dir="2700000" algn="tl" rotWithShape="0">
              <a:prstClr val="black">
                <a:alpha val="40000"/>
              </a:prstClr>
            </a:outerShdw>
          </a:effectLst>
        </p:spPr>
      </p:pic>
      <p:sp>
        <p:nvSpPr>
          <p:cNvPr id="25" name="圓角矩形 24"/>
          <p:cNvSpPr/>
          <p:nvPr/>
        </p:nvSpPr>
        <p:spPr>
          <a:xfrm>
            <a:off x="408701" y="1199129"/>
            <a:ext cx="648072" cy="64807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1" name="標題 30"/>
          <p:cNvSpPr>
            <a:spLocks noGrp="1"/>
          </p:cNvSpPr>
          <p:nvPr>
            <p:ph type="title"/>
          </p:nvPr>
        </p:nvSpPr>
        <p:spPr/>
        <p:txBody>
          <a:bodyPr/>
          <a:lstStyle/>
          <a:p>
            <a:pPr algn="ctr"/>
            <a:r>
              <a:rPr lang="zh-CN" altLang="en-US" dirty="0">
                <a:latin typeface="Microsoft JhengHei" panose="020B0604030504040204" pitchFamily="34" charset="-120"/>
                <a:ea typeface="Microsoft JhengHei" panose="020B0604030504040204" pitchFamily="34" charset="-120"/>
              </a:rPr>
              <a:t>全方位多媒體專家</a:t>
            </a:r>
            <a:endParaRPr lang="en-US" dirty="0">
              <a:latin typeface="Microsoft JhengHei" panose="020B0604030504040204" pitchFamily="34" charset="-120"/>
              <a:ea typeface="Microsoft JhengHei" panose="020B0604030504040204" pitchFamily="34" charset="-120"/>
            </a:endParaRPr>
          </a:p>
        </p:txBody>
      </p:sp>
      <p:grpSp>
        <p:nvGrpSpPr>
          <p:cNvPr id="27" name="群組 26"/>
          <p:cNvGrpSpPr/>
          <p:nvPr/>
        </p:nvGrpSpPr>
        <p:grpSpPr>
          <a:xfrm>
            <a:off x="4450867" y="697664"/>
            <a:ext cx="4474770" cy="2859164"/>
            <a:chOff x="4450867" y="754814"/>
            <a:chExt cx="4474770" cy="2859164"/>
          </a:xfrm>
        </p:grpSpPr>
        <p:grpSp>
          <p:nvGrpSpPr>
            <p:cNvPr id="29" name="群組 28"/>
            <p:cNvGrpSpPr/>
            <p:nvPr/>
          </p:nvGrpSpPr>
          <p:grpSpPr>
            <a:xfrm>
              <a:off x="4450867" y="754814"/>
              <a:ext cx="4474770" cy="2859164"/>
              <a:chOff x="5004048" y="1857370"/>
              <a:chExt cx="3095911" cy="1978139"/>
            </a:xfrm>
          </p:grpSpPr>
          <p:pic>
            <p:nvPicPr>
              <p:cNvPr id="15" name="圖片 10" descr="Linux Station.png">
                <a:extLst>
                  <a:ext uri="{FF2B5EF4-FFF2-40B4-BE49-F238E27FC236}">
                    <a16:creationId xmlns="" xmlns:a16="http://schemas.microsoft.com/office/drawing/2014/main" id="{8DC9EB42-8715-CB4D-A401-A6D969B29EAB}"/>
                  </a:ext>
                </a:extLst>
              </p:cNvPr>
              <p:cNvPicPr>
                <a:picLocks noChangeAspect="1"/>
              </p:cNvPicPr>
              <p:nvPr/>
            </p:nvPicPr>
            <p:blipFill>
              <a:blip r:embed="rId5" cstate="screen">
                <a:extLst>
                  <a:ext uri="{28A0092B-C50C-407E-A947-70E740481C1C}">
                    <a14:useLocalDpi xmlns="" xmlns:a14="http://schemas.microsoft.com/office/drawing/2010/main"/>
                  </a:ext>
                </a:extLst>
              </a:blip>
              <a:srcRect r="23251"/>
              <a:stretch>
                <a:fillRect/>
              </a:stretch>
            </p:blipFill>
            <p:spPr>
              <a:xfrm>
                <a:off x="5004048" y="1857370"/>
                <a:ext cx="2782662" cy="1978139"/>
              </a:xfrm>
              <a:prstGeom prst="rect">
                <a:avLst/>
              </a:prstGeom>
            </p:spPr>
          </p:pic>
          <p:pic>
            <p:nvPicPr>
              <p:cNvPr id="28" name="Picture 5">
                <a:extLst>
                  <a:ext uri="{FF2B5EF4-FFF2-40B4-BE49-F238E27FC236}">
                    <a16:creationId xmlns="" xmlns:a16="http://schemas.microsoft.com/office/drawing/2014/main" id="{6E610433-28A8-D04B-9399-54A6154FBE75}"/>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35016" y="2160150"/>
                <a:ext cx="1364943" cy="1662004"/>
              </a:xfrm>
              <a:prstGeom prst="rect">
                <a:avLst/>
              </a:prstGeom>
            </p:spPr>
          </p:pic>
        </p:grpSp>
        <p:pic>
          <p:nvPicPr>
            <p:cNvPr id="26" name="圖片 25" descr="HD.png"/>
            <p:cNvPicPr>
              <a:picLocks noChangeAspect="1"/>
            </p:cNvPicPr>
            <p:nvPr/>
          </p:nvPicPr>
          <p:blipFill>
            <a:blip r:embed="rId7" cstate="print"/>
            <a:stretch>
              <a:fillRect/>
            </a:stretch>
          </p:blipFill>
          <p:spPr>
            <a:xfrm>
              <a:off x="4575277" y="2265037"/>
              <a:ext cx="782097" cy="793920"/>
            </a:xfrm>
            <a:prstGeom prst="rect">
              <a:avLst/>
            </a:prstGeom>
          </p:spPr>
        </p:pic>
      </p:grpSp>
      <p:pic>
        <p:nvPicPr>
          <p:cNvPr id="30" name="圖片 29" descr="RM-IR004_front.png"/>
          <p:cNvPicPr>
            <a:picLocks noChangeAspect="1"/>
          </p:cNvPicPr>
          <p:nvPr/>
        </p:nvPicPr>
        <p:blipFill>
          <a:blip r:embed="rId8" cstate="print"/>
          <a:stretch>
            <a:fillRect/>
          </a:stretch>
        </p:blipFill>
        <p:spPr>
          <a:xfrm rot="499265">
            <a:off x="4826001" y="3117851"/>
            <a:ext cx="348736" cy="1038282"/>
          </a:xfrm>
          <a:prstGeom prst="rect">
            <a:avLst/>
          </a:prstGeom>
        </p:spPr>
      </p:pic>
      <p:pic>
        <p:nvPicPr>
          <p:cNvPr id="32" name="圖片 31" descr="HDMI.png"/>
          <p:cNvPicPr>
            <a:picLocks noChangeAspect="1"/>
          </p:cNvPicPr>
          <p:nvPr/>
        </p:nvPicPr>
        <p:blipFill>
          <a:blip r:embed="rId9" cstate="print"/>
          <a:stretch>
            <a:fillRect/>
          </a:stretch>
        </p:blipFill>
        <p:spPr>
          <a:xfrm>
            <a:off x="459735" y="1462134"/>
            <a:ext cx="562615" cy="131462"/>
          </a:xfrm>
          <a:prstGeom prst="rect">
            <a:avLst/>
          </a:prstGeom>
        </p:spPr>
      </p:pic>
      <p:pic>
        <p:nvPicPr>
          <p:cNvPr id="34" name="圖片 33" descr="Cinema28_512.png"/>
          <p:cNvPicPr>
            <a:picLocks noChangeAspect="1"/>
          </p:cNvPicPr>
          <p:nvPr/>
        </p:nvPicPr>
        <p:blipFill>
          <a:blip r:embed="rId10"/>
          <a:stretch>
            <a:fillRect/>
          </a:stretch>
        </p:blipFill>
        <p:spPr>
          <a:xfrm>
            <a:off x="438150" y="3435350"/>
            <a:ext cx="635000" cy="635000"/>
          </a:xfrm>
          <a:prstGeom prst="rect">
            <a:avLst/>
          </a:prstGeom>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39274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BG_4.jpg"/>
          <p:cNvPicPr>
            <a:picLocks noChangeAspect="1"/>
          </p:cNvPicPr>
          <p:nvPr/>
        </p:nvPicPr>
        <p:blipFill>
          <a:blip r:embed="rId3" cstate="print"/>
          <a:stretch>
            <a:fillRect/>
          </a:stretch>
        </p:blipFill>
        <p:spPr>
          <a:xfrm>
            <a:off x="0" y="0"/>
            <a:ext cx="9144000" cy="5143500"/>
          </a:xfrm>
          <a:prstGeom prst="rect">
            <a:avLst/>
          </a:prstGeom>
        </p:spPr>
      </p:pic>
      <p:pic>
        <p:nvPicPr>
          <p:cNvPr id="8" name="Picture 2" descr="D:\直播專案\TS-1635AX_直播\55.png"/>
          <p:cNvPicPr preferRelativeResize="0">
            <a:picLocks noChangeArrowheads="1"/>
          </p:cNvPicPr>
          <p:nvPr/>
        </p:nvPicPr>
        <p:blipFill>
          <a:blip r:embed="rId4"/>
          <a:srcRect t="6447"/>
          <a:stretch>
            <a:fillRect/>
          </a:stretch>
        </p:blipFill>
        <p:spPr bwMode="auto">
          <a:xfrm>
            <a:off x="1400378" y="1638485"/>
            <a:ext cx="5697417" cy="3163714"/>
          </a:xfrm>
          <a:prstGeom prst="rect">
            <a:avLst/>
          </a:prstGeom>
          <a:noFill/>
        </p:spPr>
      </p:pic>
      <p:sp>
        <p:nvSpPr>
          <p:cNvPr id="2" name="Title 1">
            <a:extLst>
              <a:ext uri="{FF2B5EF4-FFF2-40B4-BE49-F238E27FC236}">
                <a16:creationId xmlns="" xmlns:a16="http://schemas.microsoft.com/office/drawing/2014/main" id="{0E923420-1A77-8248-A6FD-5CF6A22B804E}"/>
              </a:ext>
            </a:extLst>
          </p:cNvPr>
          <p:cNvSpPr>
            <a:spLocks noGrp="1"/>
          </p:cNvSpPr>
          <p:nvPr>
            <p:ph type="title"/>
          </p:nvPr>
        </p:nvSpPr>
        <p:spPr>
          <a:xfrm>
            <a:off x="0" y="125641"/>
            <a:ext cx="9144000" cy="697312"/>
          </a:xfrm>
        </p:spPr>
        <p:txBody>
          <a:bodyPr/>
          <a:lstStyle/>
          <a:p>
            <a:pPr algn="ctr"/>
            <a:r>
              <a:rPr lang="en-US" altLang="zh-CN" dirty="0">
                <a:solidFill>
                  <a:srgbClr val="FFFFFF"/>
                </a:solidFill>
                <a:latin typeface="Arial" pitchFamily="34" charset="0"/>
                <a:ea typeface="Microsoft JhengHei"/>
                <a:sym typeface="Microsoft JhengHei"/>
              </a:rPr>
              <a:t>4K </a:t>
            </a:r>
            <a:r>
              <a:rPr lang="zh-CN" altLang="en-US" dirty="0">
                <a:solidFill>
                  <a:srgbClr val="FFFFFF"/>
                </a:solidFill>
                <a:latin typeface="Arial" pitchFamily="34" charset="0"/>
                <a:ea typeface="Microsoft JhengHei"/>
                <a:sym typeface="Microsoft JhengHei"/>
              </a:rPr>
              <a:t>影片即時轉檔</a:t>
            </a:r>
            <a:endParaRPr lang="en-US" dirty="0">
              <a:solidFill>
                <a:srgbClr val="FFFFFF"/>
              </a:solidFill>
              <a:latin typeface="Arial" pitchFamily="34" charset="0"/>
              <a:ea typeface="Microsoft JhengHei"/>
            </a:endParaRPr>
          </a:p>
        </p:txBody>
      </p:sp>
      <p:pic>
        <p:nvPicPr>
          <p:cNvPr id="3" name="Picture 2">
            <a:extLst>
              <a:ext uri="{FF2B5EF4-FFF2-40B4-BE49-F238E27FC236}">
                <a16:creationId xmlns="" xmlns:a16="http://schemas.microsoft.com/office/drawing/2014/main" id="{8282358A-863A-024B-B5B4-0E7C033A9040}"/>
              </a:ext>
            </a:extLst>
          </p:cNvPr>
          <p:cNvPicPr>
            <a:picLocks noChangeAspect="1"/>
          </p:cNvPicPr>
          <p:nvPr/>
        </p:nvPicPr>
        <p:blipFill>
          <a:blip r:embed="rId5"/>
          <a:stretch>
            <a:fillRect/>
          </a:stretch>
        </p:blipFill>
        <p:spPr>
          <a:xfrm>
            <a:off x="1163462" y="1504950"/>
            <a:ext cx="4914900" cy="3390900"/>
          </a:xfrm>
          <a:prstGeom prst="rect">
            <a:avLst/>
          </a:prstGeom>
        </p:spPr>
      </p:pic>
      <p:sp>
        <p:nvSpPr>
          <p:cNvPr id="5" name="Rectangle 4">
            <a:extLst>
              <a:ext uri="{FF2B5EF4-FFF2-40B4-BE49-F238E27FC236}">
                <a16:creationId xmlns="" xmlns:a16="http://schemas.microsoft.com/office/drawing/2014/main" id="{ABADDD2E-3600-DA44-940F-7610CA33A72B}"/>
              </a:ext>
            </a:extLst>
          </p:cNvPr>
          <p:cNvSpPr/>
          <p:nvPr/>
        </p:nvSpPr>
        <p:spPr>
          <a:xfrm>
            <a:off x="2108199" y="739458"/>
            <a:ext cx="4885131" cy="830997"/>
          </a:xfrm>
          <a:prstGeom prst="rect">
            <a:avLst/>
          </a:prstGeom>
          <a:effectLst>
            <a:outerShdw blurRad="50800" dist="38100" dir="2700000" algn="tl" rotWithShape="0">
              <a:prstClr val="black">
                <a:alpha val="40000"/>
              </a:prstClr>
            </a:outerShdw>
          </a:effectLst>
        </p:spPr>
        <p:txBody>
          <a:bodyPr wrap="square">
            <a:spAutoFit/>
          </a:bodyPr>
          <a:lstStyle/>
          <a:p>
            <a:r>
              <a:rPr lang="zh-CN" altLang="en-US" sz="1600" b="1" dirty="0">
                <a:solidFill>
                  <a:schemeClr val="bg1"/>
                </a:solidFill>
                <a:latin typeface="Arial" pitchFamily="34" charset="0"/>
                <a:ea typeface="Microsoft JhengHei" panose="020B0604030504040204" pitchFamily="34" charset="-120"/>
                <a:cs typeface="Arial" pitchFamily="34" charset="0"/>
              </a:rPr>
              <a:t>整合高達</a:t>
            </a:r>
            <a:r>
              <a:rPr lang="en-US" altLang="zh-CN" sz="1600" b="1" dirty="0">
                <a:solidFill>
                  <a:schemeClr val="bg1"/>
                </a:solidFill>
                <a:latin typeface="Arial" pitchFamily="34" charset="0"/>
                <a:ea typeface="Microsoft JhengHei" panose="020B0604030504040204" pitchFamily="34" charset="-120"/>
                <a:cs typeface="Arial" pitchFamily="34" charset="0"/>
              </a:rPr>
              <a:t> 700MHz </a:t>
            </a:r>
            <a:r>
              <a:rPr lang="zh-CN" altLang="en-US" sz="1600" b="1" dirty="0">
                <a:solidFill>
                  <a:schemeClr val="bg1"/>
                </a:solidFill>
                <a:latin typeface="Arial" pitchFamily="34" charset="0"/>
                <a:ea typeface="Microsoft JhengHei" panose="020B0604030504040204" pitchFamily="34" charset="-120"/>
                <a:cs typeface="Arial" pitchFamily="34" charset="0"/>
              </a:rPr>
              <a:t>的</a:t>
            </a:r>
            <a:r>
              <a:rPr lang="en-US" altLang="zh-CN" sz="1600" b="1" dirty="0">
                <a:solidFill>
                  <a:schemeClr val="bg1"/>
                </a:solidFill>
                <a:latin typeface="Arial" pitchFamily="34" charset="0"/>
                <a:ea typeface="Microsoft JhengHei" panose="020B0604030504040204" pitchFamily="34" charset="-120"/>
                <a:cs typeface="Arial" pitchFamily="34" charset="0"/>
              </a:rPr>
              <a:t> </a:t>
            </a:r>
            <a:r>
              <a:rPr lang="en-US" sz="1600" b="1" dirty="0">
                <a:solidFill>
                  <a:schemeClr val="bg1"/>
                </a:solidFill>
                <a:latin typeface="Arial" pitchFamily="34" charset="0"/>
                <a:ea typeface="Microsoft JhengHei" panose="020B0604030504040204" pitchFamily="34" charset="-120"/>
                <a:cs typeface="Arial" pitchFamily="34" charset="0"/>
              </a:rPr>
              <a:t>Intel® HD Graphics 500 </a:t>
            </a:r>
            <a:r>
              <a:rPr lang="ja-JP" altLang="en-US" sz="1600" b="1" dirty="0">
                <a:solidFill>
                  <a:schemeClr val="bg1"/>
                </a:solidFill>
                <a:latin typeface="Arial" pitchFamily="34" charset="0"/>
                <a:ea typeface="Microsoft JhengHei" panose="020B0604030504040204" pitchFamily="34" charset="-120"/>
                <a:cs typeface="Arial" pitchFamily="34" charset="0"/>
              </a:rPr>
              <a:t>繪圖晶片</a:t>
            </a:r>
            <a:r>
              <a:rPr lang="en-US" altLang="ja-JP" sz="1600" b="1" dirty="0">
                <a:solidFill>
                  <a:schemeClr val="bg1"/>
                </a:solidFill>
                <a:latin typeface="Arial" pitchFamily="34" charset="0"/>
                <a:ea typeface="Microsoft JhengHei" panose="020B0604030504040204" pitchFamily="34" charset="-120"/>
                <a:cs typeface="Arial" pitchFamily="34" charset="0"/>
              </a:rPr>
              <a:t>,</a:t>
            </a:r>
            <a:r>
              <a:rPr lang="ja-JP" altLang="en-US" sz="1600" b="1" dirty="0">
                <a:solidFill>
                  <a:schemeClr val="bg1"/>
                </a:solidFill>
                <a:latin typeface="Arial" pitchFamily="34" charset="0"/>
                <a:ea typeface="Microsoft JhengHei" panose="020B0604030504040204" pitchFamily="34" charset="-120"/>
                <a:cs typeface="Arial" pitchFamily="34" charset="0"/>
              </a:rPr>
              <a:t>提供 </a:t>
            </a:r>
            <a:r>
              <a:rPr lang="en-US" altLang="ja-JP" sz="1600" b="1" dirty="0">
                <a:solidFill>
                  <a:srgbClr val="FFFF00"/>
                </a:solidFill>
                <a:latin typeface="Arial" pitchFamily="34" charset="0"/>
                <a:ea typeface="Microsoft JhengHei" panose="020B0604030504040204" pitchFamily="34" charset="-120"/>
                <a:cs typeface="Arial" pitchFamily="34" charset="0"/>
              </a:rPr>
              <a:t>2</a:t>
            </a:r>
            <a:r>
              <a:rPr lang="en-US" altLang="ja-JP" sz="1600" b="1" dirty="0">
                <a:solidFill>
                  <a:schemeClr val="bg1"/>
                </a:solidFill>
                <a:latin typeface="Arial" pitchFamily="34" charset="0"/>
                <a:ea typeface="Microsoft JhengHei" panose="020B0604030504040204" pitchFamily="34" charset="-120"/>
                <a:cs typeface="Arial" pitchFamily="34" charset="0"/>
              </a:rPr>
              <a:t> </a:t>
            </a:r>
            <a:r>
              <a:rPr lang="ja-JP" altLang="en-US" sz="1600" b="1" dirty="0">
                <a:solidFill>
                  <a:schemeClr val="bg1"/>
                </a:solidFill>
                <a:latin typeface="Arial" pitchFamily="34" charset="0"/>
                <a:ea typeface="Microsoft JhengHei" panose="020B0604030504040204" pitchFamily="34" charset="-120"/>
                <a:cs typeface="Arial" pitchFamily="34" charset="0"/>
              </a:rPr>
              <a:t>路 </a:t>
            </a:r>
            <a:r>
              <a:rPr lang="en-US" altLang="ja-JP" sz="1600" b="1" dirty="0">
                <a:solidFill>
                  <a:schemeClr val="bg1"/>
                </a:solidFill>
                <a:latin typeface="Arial" pitchFamily="34" charset="0"/>
                <a:ea typeface="Microsoft JhengHei" panose="020B0604030504040204" pitchFamily="34" charset="-120"/>
                <a:cs typeface="Arial" pitchFamily="34" charset="0"/>
              </a:rPr>
              <a:t> 4K </a:t>
            </a:r>
            <a:r>
              <a:rPr lang="ja-JP" altLang="en-US" sz="1600" b="1" dirty="0">
                <a:solidFill>
                  <a:schemeClr val="bg1"/>
                </a:solidFill>
                <a:latin typeface="Arial" pitchFamily="34" charset="0"/>
                <a:ea typeface="Microsoft JhengHei" panose="020B0604030504040204" pitchFamily="34" charset="-120"/>
                <a:cs typeface="Arial" pitchFamily="34" charset="0"/>
              </a:rPr>
              <a:t>影片硬體解碼播放與轉檔，可即時將 </a:t>
            </a:r>
            <a:r>
              <a:rPr lang="en-US" altLang="ja-JP" sz="1600" b="1" dirty="0">
                <a:solidFill>
                  <a:schemeClr val="bg1"/>
                </a:solidFill>
                <a:latin typeface="Arial" pitchFamily="34" charset="0"/>
                <a:ea typeface="Microsoft JhengHei" panose="020B0604030504040204" pitchFamily="34" charset="-120"/>
                <a:cs typeface="Arial" pitchFamily="34" charset="0"/>
              </a:rPr>
              <a:t>4</a:t>
            </a:r>
            <a:r>
              <a:rPr lang="en-US" sz="1600" b="1" dirty="0">
                <a:solidFill>
                  <a:schemeClr val="bg1"/>
                </a:solidFill>
                <a:latin typeface="Arial" pitchFamily="34" charset="0"/>
                <a:ea typeface="Microsoft JhengHei" panose="020B0604030504040204" pitchFamily="34" charset="-120"/>
                <a:cs typeface="Arial" pitchFamily="34" charset="0"/>
              </a:rPr>
              <a:t>K </a:t>
            </a:r>
            <a:r>
              <a:rPr lang="ja-JP" altLang="en-US" sz="1600" b="1" dirty="0">
                <a:solidFill>
                  <a:schemeClr val="bg1"/>
                </a:solidFill>
                <a:latin typeface="Arial" pitchFamily="34" charset="0"/>
                <a:ea typeface="Microsoft JhengHei" panose="020B0604030504040204" pitchFamily="34" charset="-120"/>
                <a:cs typeface="Arial" pitchFamily="34" charset="0"/>
              </a:rPr>
              <a:t>影片轉檔為在各裝置上順暢播放的格式</a:t>
            </a:r>
            <a:r>
              <a:rPr lang="zh-TW" altLang="en-US" sz="1600" b="1" dirty="0">
                <a:solidFill>
                  <a:schemeClr val="bg1"/>
                </a:solidFill>
                <a:latin typeface="Arial" pitchFamily="34" charset="0"/>
                <a:ea typeface="Microsoft JhengHei" panose="020B0604030504040204" pitchFamily="34" charset="-120"/>
                <a:cs typeface="Arial" pitchFamily="34" charset="0"/>
              </a:rPr>
              <a:t>。</a:t>
            </a:r>
            <a:endParaRPr lang="en-US" sz="1600" b="1" dirty="0">
              <a:solidFill>
                <a:schemeClr val="bg1"/>
              </a:solidFill>
              <a:latin typeface="Arial" pitchFamily="34" charset="0"/>
              <a:ea typeface="Microsoft JhengHei" panose="020B0604030504040204" pitchFamily="34" charset="-120"/>
              <a:cs typeface="Arial" pitchFamily="34" charset="0"/>
            </a:endParaRPr>
          </a:p>
        </p:txBody>
      </p:sp>
      <p:pic>
        <p:nvPicPr>
          <p:cNvPr id="4" name="Picture 3">
            <a:extLst>
              <a:ext uri="{FF2B5EF4-FFF2-40B4-BE49-F238E27FC236}">
                <a16:creationId xmlns="" xmlns:a16="http://schemas.microsoft.com/office/drawing/2014/main" id="{3DBD1D94-95C5-C94C-A37C-889B10CCA30A}"/>
              </a:ext>
            </a:extLst>
          </p:cNvPr>
          <p:cNvPicPr>
            <a:picLocks noChangeAspect="1"/>
          </p:cNvPicPr>
          <p:nvPr/>
        </p:nvPicPr>
        <p:blipFill>
          <a:blip r:embed="rId6"/>
          <a:stretch>
            <a:fillRect/>
          </a:stretch>
        </p:blipFill>
        <p:spPr>
          <a:xfrm>
            <a:off x="5077636" y="2305050"/>
            <a:ext cx="3460294" cy="2162684"/>
          </a:xfrm>
          <a:prstGeom prst="rect">
            <a:avLst/>
          </a:prstGeom>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195453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44" name="群組 43"/>
          <p:cNvGrpSpPr/>
          <p:nvPr/>
        </p:nvGrpSpPr>
        <p:grpSpPr>
          <a:xfrm>
            <a:off x="2502948" y="1481420"/>
            <a:ext cx="3014164" cy="3014164"/>
            <a:chOff x="2500298" y="1500180"/>
            <a:chExt cx="3014164" cy="3014164"/>
          </a:xfrm>
        </p:grpSpPr>
        <p:sp>
          <p:nvSpPr>
            <p:cNvPr id="41" name="橢圓 40"/>
            <p:cNvSpPr/>
            <p:nvPr/>
          </p:nvSpPr>
          <p:spPr>
            <a:xfrm>
              <a:off x="2500298" y="1500180"/>
              <a:ext cx="3014164" cy="3014164"/>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3" name="橢圓 42"/>
            <p:cNvSpPr/>
            <p:nvPr/>
          </p:nvSpPr>
          <p:spPr>
            <a:xfrm>
              <a:off x="2618572" y="1714494"/>
              <a:ext cx="2739246" cy="2739246"/>
            </a:xfrm>
            <a:prstGeom prst="ellipse">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49" name="群組 48"/>
          <p:cNvGrpSpPr/>
          <p:nvPr/>
        </p:nvGrpSpPr>
        <p:grpSpPr>
          <a:xfrm flipH="1">
            <a:off x="4804027" y="1409982"/>
            <a:ext cx="3666574" cy="2871577"/>
            <a:chOff x="5657331" y="1669520"/>
            <a:chExt cx="3346340" cy="2620777"/>
          </a:xfrm>
        </p:grpSpPr>
        <p:pic>
          <p:nvPicPr>
            <p:cNvPr id="6147" name="Picture 3" descr="C:\Users\Han Tsai\Desktop\TVS-951X_直播\021.png"/>
            <p:cNvPicPr>
              <a:picLocks noChangeAspect="1" noChangeArrowheads="1"/>
            </p:cNvPicPr>
            <p:nvPr/>
          </p:nvPicPr>
          <p:blipFill>
            <a:blip r:embed="rId3" cstate="print"/>
            <a:srcRect/>
            <a:stretch>
              <a:fillRect/>
            </a:stretch>
          </p:blipFill>
          <p:spPr bwMode="auto">
            <a:xfrm>
              <a:off x="5657332" y="1669520"/>
              <a:ext cx="3346339" cy="617323"/>
            </a:xfrm>
            <a:prstGeom prst="rect">
              <a:avLst/>
            </a:prstGeom>
            <a:noFill/>
          </p:spPr>
        </p:pic>
        <p:pic>
          <p:nvPicPr>
            <p:cNvPr id="46" name="Picture 3" descr="C:\Users\Han Tsai\Desktop\TVS-951X_直播\021.png"/>
            <p:cNvPicPr>
              <a:picLocks noChangeAspect="1" noChangeArrowheads="1"/>
            </p:cNvPicPr>
            <p:nvPr/>
          </p:nvPicPr>
          <p:blipFill>
            <a:blip r:embed="rId3" cstate="print"/>
            <a:srcRect/>
            <a:stretch>
              <a:fillRect/>
            </a:stretch>
          </p:blipFill>
          <p:spPr bwMode="auto">
            <a:xfrm>
              <a:off x="5657332" y="2328621"/>
              <a:ext cx="3346339" cy="617323"/>
            </a:xfrm>
            <a:prstGeom prst="rect">
              <a:avLst/>
            </a:prstGeom>
            <a:noFill/>
          </p:spPr>
        </p:pic>
        <p:pic>
          <p:nvPicPr>
            <p:cNvPr id="47" name="Picture 3" descr="C:\Users\Han Tsai\Desktop\TVS-951X_直播\021.png"/>
            <p:cNvPicPr>
              <a:picLocks noChangeAspect="1" noChangeArrowheads="1"/>
            </p:cNvPicPr>
            <p:nvPr/>
          </p:nvPicPr>
          <p:blipFill>
            <a:blip r:embed="rId3" cstate="print"/>
            <a:srcRect/>
            <a:stretch>
              <a:fillRect/>
            </a:stretch>
          </p:blipFill>
          <p:spPr bwMode="auto">
            <a:xfrm>
              <a:off x="5657331" y="2998762"/>
              <a:ext cx="3346339" cy="617323"/>
            </a:xfrm>
            <a:prstGeom prst="rect">
              <a:avLst/>
            </a:prstGeom>
            <a:noFill/>
          </p:spPr>
        </p:pic>
        <p:pic>
          <p:nvPicPr>
            <p:cNvPr id="48" name="Picture 3" descr="C:\Users\Han Tsai\Desktop\TVS-951X_直播\021.png"/>
            <p:cNvPicPr>
              <a:picLocks noChangeAspect="1" noChangeArrowheads="1"/>
            </p:cNvPicPr>
            <p:nvPr/>
          </p:nvPicPr>
          <p:blipFill>
            <a:blip r:embed="rId3" cstate="print"/>
            <a:srcRect/>
            <a:stretch>
              <a:fillRect/>
            </a:stretch>
          </p:blipFill>
          <p:spPr bwMode="auto">
            <a:xfrm>
              <a:off x="5657332" y="3672974"/>
              <a:ext cx="3346339" cy="617323"/>
            </a:xfrm>
            <a:prstGeom prst="rect">
              <a:avLst/>
            </a:prstGeom>
            <a:noFill/>
          </p:spPr>
        </p:pic>
      </p:grpSp>
      <p:sp>
        <p:nvSpPr>
          <p:cNvPr id="35" name="Shape 301"/>
          <p:cNvSpPr/>
          <p:nvPr/>
        </p:nvSpPr>
        <p:spPr>
          <a:xfrm>
            <a:off x="716998" y="1052792"/>
            <a:ext cx="1475134" cy="867710"/>
          </a:xfrm>
          <a:custGeom>
            <a:avLst/>
            <a:gdLst/>
            <a:ahLst/>
            <a:cxnLst/>
            <a:rect l="0" t="0" r="0" b="0"/>
            <a:pathLst>
              <a:path w="120000" h="120000" extrusionOk="0">
                <a:moveTo>
                  <a:pt x="49325" y="0"/>
                </a:moveTo>
                <a:cubicBezTo>
                  <a:pt x="57674" y="0"/>
                  <a:pt x="65058" y="7019"/>
                  <a:pt x="69179" y="18219"/>
                </a:cubicBezTo>
                <a:cubicBezTo>
                  <a:pt x="71776" y="14188"/>
                  <a:pt x="75252" y="11987"/>
                  <a:pt x="79031" y="11987"/>
                </a:cubicBezTo>
                <a:cubicBezTo>
                  <a:pt x="87238" y="11987"/>
                  <a:pt x="94019" y="22369"/>
                  <a:pt x="94791" y="35895"/>
                </a:cubicBezTo>
                <a:cubicBezTo>
                  <a:pt x="94933" y="35750"/>
                  <a:pt x="95076" y="35747"/>
                  <a:pt x="95220" y="35747"/>
                </a:cubicBezTo>
                <a:cubicBezTo>
                  <a:pt x="108905" y="35747"/>
                  <a:pt x="120000" y="54608"/>
                  <a:pt x="120000" y="77873"/>
                </a:cubicBezTo>
                <a:cubicBezTo>
                  <a:pt x="120000" y="99840"/>
                  <a:pt x="110109" y="117880"/>
                  <a:pt x="97485" y="119805"/>
                </a:cubicBezTo>
                <a:lnTo>
                  <a:pt x="97485" y="120000"/>
                </a:lnTo>
                <a:lnTo>
                  <a:pt x="95220" y="120000"/>
                </a:lnTo>
                <a:lnTo>
                  <a:pt x="27654" y="120000"/>
                </a:lnTo>
                <a:lnTo>
                  <a:pt x="27654" y="119685"/>
                </a:lnTo>
                <a:cubicBezTo>
                  <a:pt x="26712" y="119904"/>
                  <a:pt x="25752" y="120000"/>
                  <a:pt x="24779" y="120000"/>
                </a:cubicBezTo>
                <a:cubicBezTo>
                  <a:pt x="11094" y="120000"/>
                  <a:pt x="0" y="101139"/>
                  <a:pt x="0" y="77873"/>
                </a:cubicBezTo>
                <a:cubicBezTo>
                  <a:pt x="0" y="54608"/>
                  <a:pt x="11094" y="35747"/>
                  <a:pt x="24779" y="35747"/>
                </a:cubicBezTo>
                <a:lnTo>
                  <a:pt x="25282" y="35920"/>
                </a:lnTo>
                <a:cubicBezTo>
                  <a:pt x="26617" y="15537"/>
                  <a:pt x="36904" y="0"/>
                  <a:pt x="49325" y="0"/>
                </a:cubicBezTo>
                <a:close/>
              </a:path>
            </a:pathLst>
          </a:custGeom>
          <a:solidFill>
            <a:srgbClr val="0070C0"/>
          </a:solidFill>
          <a:ln>
            <a:noFill/>
          </a:ln>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342" name="Shape 342"/>
          <p:cNvSpPr txBox="1"/>
          <p:nvPr/>
        </p:nvSpPr>
        <p:spPr>
          <a:xfrm>
            <a:off x="931312" y="1409982"/>
            <a:ext cx="1071570" cy="250800"/>
          </a:xfrm>
          <a:prstGeom prst="rect">
            <a:avLst/>
          </a:prstGeom>
          <a:noFill/>
          <a:ln>
            <a:noFill/>
          </a:ln>
        </p:spPr>
        <p:txBody>
          <a:bodyPr wrap="square" lIns="91425" tIns="91425" rIns="91425" bIns="91425" anchor="t" anchorCtr="0">
            <a:noAutofit/>
          </a:bodyPr>
          <a:lstStyle/>
          <a:p>
            <a:pPr marL="0" lvl="0" indent="0">
              <a:spcBef>
                <a:spcPts val="0"/>
              </a:spcBef>
              <a:buNone/>
            </a:pPr>
            <a:r>
              <a:rPr lang="en-US" sz="1800" b="1" dirty="0">
                <a:solidFill>
                  <a:schemeClr val="bg1"/>
                </a:solidFill>
                <a:latin typeface="Microsoft JhengHei" panose="020B0604030504040204" pitchFamily="34" charset="-120"/>
                <a:ea typeface="Microsoft JhengHei" panose="020B0604030504040204" pitchFamily="34" charset="-120"/>
                <a:cs typeface="Arial" pitchFamily="34" charset="0"/>
              </a:rPr>
              <a:t>Internet</a:t>
            </a:r>
          </a:p>
        </p:txBody>
      </p:sp>
      <p:sp>
        <p:nvSpPr>
          <p:cNvPr id="32" name="標題 31"/>
          <p:cNvSpPr>
            <a:spLocks noGrp="1"/>
          </p:cNvSpPr>
          <p:nvPr>
            <p:ph type="title"/>
          </p:nvPr>
        </p:nvSpPr>
        <p:spPr/>
        <p:txBody>
          <a:bodyPr/>
          <a:lstStyle/>
          <a:p>
            <a:pPr algn="ctr"/>
            <a:r>
              <a:rPr lang="en-US" altLang="zh-TW" dirty="0">
                <a:latin typeface="Arial" pitchFamily="34" charset="0"/>
                <a:ea typeface="Microsoft JhengHei" panose="020B0604030504040204" pitchFamily="34" charset="-120"/>
                <a:cs typeface="Arial" pitchFamily="34" charset="0"/>
              </a:rPr>
              <a:t>Plex Media Server </a:t>
            </a:r>
            <a:r>
              <a:rPr lang="zh-CN" altLang="en-US" dirty="0">
                <a:latin typeface="Arial" pitchFamily="34" charset="0"/>
                <a:ea typeface="Microsoft JhengHei" panose="020B0604030504040204" pitchFamily="34" charset="-120"/>
                <a:cs typeface="Arial" pitchFamily="34" charset="0"/>
              </a:rPr>
              <a:t>媒體伺服器</a:t>
            </a:r>
            <a:endParaRPr lang="zh-TW" altLang="en-US" dirty="0">
              <a:latin typeface="Arial" pitchFamily="34" charset="0"/>
              <a:ea typeface="Microsoft JhengHei" panose="020B0604030504040204" pitchFamily="34" charset="-120"/>
              <a:cs typeface="Arial" pitchFamily="34" charset="0"/>
            </a:endParaRPr>
          </a:p>
        </p:txBody>
      </p:sp>
      <p:sp>
        <p:nvSpPr>
          <p:cNvPr id="33" name="Shape 298"/>
          <p:cNvSpPr/>
          <p:nvPr/>
        </p:nvSpPr>
        <p:spPr>
          <a:xfrm>
            <a:off x="1103258" y="2267238"/>
            <a:ext cx="515140" cy="430614"/>
          </a:xfrm>
          <a:custGeom>
            <a:avLst/>
            <a:gdLst/>
            <a:ahLst/>
            <a:cxnLst/>
            <a:rect l="0" t="0" r="0" b="0"/>
            <a:pathLst>
              <a:path w="120000" h="120000" extrusionOk="0">
                <a:moveTo>
                  <a:pt x="98823" y="107034"/>
                </a:moveTo>
                <a:lnTo>
                  <a:pt x="98823" y="113520"/>
                </a:lnTo>
                <a:lnTo>
                  <a:pt x="111175" y="113520"/>
                </a:lnTo>
                <a:lnTo>
                  <a:pt x="111175" y="107034"/>
                </a:lnTo>
                <a:close/>
                <a:moveTo>
                  <a:pt x="7941" y="107034"/>
                </a:moveTo>
                <a:lnTo>
                  <a:pt x="7941" y="113520"/>
                </a:lnTo>
                <a:lnTo>
                  <a:pt x="20293" y="113520"/>
                </a:lnTo>
                <a:lnTo>
                  <a:pt x="20293" y="107034"/>
                </a:lnTo>
                <a:close/>
                <a:moveTo>
                  <a:pt x="98823" y="94383"/>
                </a:moveTo>
                <a:lnTo>
                  <a:pt x="98823" y="100870"/>
                </a:lnTo>
                <a:lnTo>
                  <a:pt x="111175" y="100870"/>
                </a:lnTo>
                <a:lnTo>
                  <a:pt x="111175" y="94383"/>
                </a:lnTo>
                <a:close/>
                <a:moveTo>
                  <a:pt x="7941" y="94383"/>
                </a:moveTo>
                <a:lnTo>
                  <a:pt x="7941" y="100870"/>
                </a:lnTo>
                <a:lnTo>
                  <a:pt x="20293" y="100870"/>
                </a:lnTo>
                <a:lnTo>
                  <a:pt x="20293" y="94383"/>
                </a:lnTo>
                <a:close/>
                <a:moveTo>
                  <a:pt x="98823" y="81733"/>
                </a:moveTo>
                <a:lnTo>
                  <a:pt x="98823" y="88219"/>
                </a:lnTo>
                <a:lnTo>
                  <a:pt x="111175" y="88219"/>
                </a:lnTo>
                <a:lnTo>
                  <a:pt x="111175" y="81733"/>
                </a:lnTo>
                <a:close/>
                <a:moveTo>
                  <a:pt x="7941" y="81733"/>
                </a:moveTo>
                <a:lnTo>
                  <a:pt x="7941" y="88219"/>
                </a:lnTo>
                <a:lnTo>
                  <a:pt x="20293" y="88219"/>
                </a:lnTo>
                <a:lnTo>
                  <a:pt x="20293" y="81733"/>
                </a:lnTo>
                <a:close/>
                <a:moveTo>
                  <a:pt x="98823" y="69082"/>
                </a:moveTo>
                <a:lnTo>
                  <a:pt x="98823" y="75569"/>
                </a:lnTo>
                <a:lnTo>
                  <a:pt x="111175" y="75569"/>
                </a:lnTo>
                <a:lnTo>
                  <a:pt x="111175" y="69082"/>
                </a:lnTo>
                <a:close/>
                <a:moveTo>
                  <a:pt x="7941" y="69082"/>
                </a:moveTo>
                <a:lnTo>
                  <a:pt x="7941" y="75569"/>
                </a:lnTo>
                <a:lnTo>
                  <a:pt x="20293" y="75569"/>
                </a:lnTo>
                <a:lnTo>
                  <a:pt x="20293" y="69082"/>
                </a:lnTo>
                <a:close/>
                <a:moveTo>
                  <a:pt x="98823" y="56432"/>
                </a:moveTo>
                <a:lnTo>
                  <a:pt x="98823" y="62919"/>
                </a:lnTo>
                <a:lnTo>
                  <a:pt x="111175" y="62919"/>
                </a:lnTo>
                <a:lnTo>
                  <a:pt x="111175" y="56432"/>
                </a:lnTo>
                <a:close/>
                <a:moveTo>
                  <a:pt x="7941" y="56432"/>
                </a:moveTo>
                <a:lnTo>
                  <a:pt x="7941" y="62919"/>
                </a:lnTo>
                <a:lnTo>
                  <a:pt x="20293" y="62919"/>
                </a:lnTo>
                <a:lnTo>
                  <a:pt x="20293" y="56432"/>
                </a:lnTo>
                <a:close/>
                <a:moveTo>
                  <a:pt x="98823" y="43781"/>
                </a:moveTo>
                <a:lnTo>
                  <a:pt x="98823" y="50268"/>
                </a:lnTo>
                <a:lnTo>
                  <a:pt x="111175" y="50268"/>
                </a:lnTo>
                <a:lnTo>
                  <a:pt x="111175" y="43781"/>
                </a:lnTo>
                <a:close/>
                <a:moveTo>
                  <a:pt x="7941" y="43781"/>
                </a:moveTo>
                <a:lnTo>
                  <a:pt x="7941" y="50268"/>
                </a:lnTo>
                <a:lnTo>
                  <a:pt x="20293" y="50268"/>
                </a:lnTo>
                <a:lnTo>
                  <a:pt x="20293" y="43781"/>
                </a:lnTo>
                <a:close/>
                <a:moveTo>
                  <a:pt x="98823" y="31131"/>
                </a:moveTo>
                <a:lnTo>
                  <a:pt x="98823" y="37618"/>
                </a:lnTo>
                <a:lnTo>
                  <a:pt x="111175" y="37618"/>
                </a:lnTo>
                <a:lnTo>
                  <a:pt x="111175" y="31131"/>
                </a:lnTo>
                <a:close/>
                <a:moveTo>
                  <a:pt x="7941" y="31131"/>
                </a:moveTo>
                <a:lnTo>
                  <a:pt x="7941" y="37618"/>
                </a:lnTo>
                <a:lnTo>
                  <a:pt x="20293" y="37618"/>
                </a:lnTo>
                <a:lnTo>
                  <a:pt x="20293" y="31131"/>
                </a:lnTo>
                <a:close/>
                <a:moveTo>
                  <a:pt x="37203" y="24881"/>
                </a:moveTo>
                <a:lnTo>
                  <a:pt x="37203" y="95118"/>
                </a:lnTo>
                <a:lnTo>
                  <a:pt x="87817" y="60000"/>
                </a:lnTo>
                <a:close/>
                <a:moveTo>
                  <a:pt x="98823" y="18481"/>
                </a:moveTo>
                <a:lnTo>
                  <a:pt x="98823" y="24967"/>
                </a:lnTo>
                <a:lnTo>
                  <a:pt x="111175" y="24967"/>
                </a:lnTo>
                <a:lnTo>
                  <a:pt x="111175" y="18481"/>
                </a:lnTo>
                <a:close/>
                <a:moveTo>
                  <a:pt x="7941" y="18481"/>
                </a:moveTo>
                <a:lnTo>
                  <a:pt x="7941" y="24967"/>
                </a:lnTo>
                <a:lnTo>
                  <a:pt x="20293" y="24967"/>
                </a:lnTo>
                <a:lnTo>
                  <a:pt x="20293" y="18481"/>
                </a:lnTo>
                <a:close/>
                <a:moveTo>
                  <a:pt x="98823" y="5830"/>
                </a:moveTo>
                <a:lnTo>
                  <a:pt x="98823" y="12317"/>
                </a:lnTo>
                <a:lnTo>
                  <a:pt x="111175" y="12317"/>
                </a:lnTo>
                <a:lnTo>
                  <a:pt x="111175" y="5830"/>
                </a:lnTo>
                <a:close/>
                <a:moveTo>
                  <a:pt x="7941" y="5830"/>
                </a:moveTo>
                <a:lnTo>
                  <a:pt x="7941" y="12317"/>
                </a:lnTo>
                <a:lnTo>
                  <a:pt x="20293" y="12317"/>
                </a:lnTo>
                <a:lnTo>
                  <a:pt x="20293" y="5830"/>
                </a:lnTo>
                <a:close/>
                <a:moveTo>
                  <a:pt x="0" y="0"/>
                </a:moveTo>
                <a:lnTo>
                  <a:pt x="120000" y="0"/>
                </a:lnTo>
                <a:lnTo>
                  <a:pt x="120000" y="120000"/>
                </a:lnTo>
                <a:lnTo>
                  <a:pt x="0" y="120000"/>
                </a:lnTo>
                <a:close/>
              </a:path>
            </a:pathLst>
          </a:custGeom>
          <a:solidFill>
            <a:schemeClr val="accent6">
              <a:lumMod val="50000"/>
            </a:schemeClr>
          </a:solidFill>
          <a:ln>
            <a:noFill/>
          </a:ln>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34" name="Shape 299"/>
          <p:cNvSpPr/>
          <p:nvPr/>
        </p:nvSpPr>
        <p:spPr>
          <a:xfrm>
            <a:off x="1066370" y="3129624"/>
            <a:ext cx="582716" cy="382968"/>
          </a:xfrm>
          <a:custGeom>
            <a:avLst/>
            <a:gdLst/>
            <a:ahLst/>
            <a:cxnLst/>
            <a:rect l="0" t="0" r="0" b="0"/>
            <a:pathLst>
              <a:path w="120000" h="120000" extrusionOk="0">
                <a:moveTo>
                  <a:pt x="70993" y="25616"/>
                </a:moveTo>
                <a:cubicBezTo>
                  <a:pt x="74756" y="25616"/>
                  <a:pt x="77806" y="30257"/>
                  <a:pt x="77806" y="35981"/>
                </a:cubicBezTo>
                <a:cubicBezTo>
                  <a:pt x="77806" y="41706"/>
                  <a:pt x="74756" y="46347"/>
                  <a:pt x="70993" y="46347"/>
                </a:cubicBezTo>
                <a:cubicBezTo>
                  <a:pt x="67231" y="46347"/>
                  <a:pt x="64181" y="41706"/>
                  <a:pt x="64181" y="35981"/>
                </a:cubicBezTo>
                <a:cubicBezTo>
                  <a:pt x="64181" y="30257"/>
                  <a:pt x="67231" y="25616"/>
                  <a:pt x="70993" y="25616"/>
                </a:cubicBezTo>
                <a:close/>
                <a:moveTo>
                  <a:pt x="44353" y="15369"/>
                </a:moveTo>
                <a:lnTo>
                  <a:pt x="68961" y="82195"/>
                </a:lnTo>
                <a:lnTo>
                  <a:pt x="83818" y="47833"/>
                </a:lnTo>
                <a:lnTo>
                  <a:pt x="108131" y="104068"/>
                </a:lnTo>
                <a:lnTo>
                  <a:pt x="77016" y="104068"/>
                </a:lnTo>
                <a:lnTo>
                  <a:pt x="59504" y="104068"/>
                </a:lnTo>
                <a:lnTo>
                  <a:pt x="11689" y="104068"/>
                </a:lnTo>
                <a:close/>
                <a:moveTo>
                  <a:pt x="6666" y="9280"/>
                </a:moveTo>
                <a:lnTo>
                  <a:pt x="6666" y="110719"/>
                </a:lnTo>
                <a:lnTo>
                  <a:pt x="113333" y="110719"/>
                </a:lnTo>
                <a:lnTo>
                  <a:pt x="113333" y="9280"/>
                </a:lnTo>
                <a:close/>
                <a:moveTo>
                  <a:pt x="0" y="0"/>
                </a:moveTo>
                <a:lnTo>
                  <a:pt x="120000" y="0"/>
                </a:lnTo>
                <a:lnTo>
                  <a:pt x="120000" y="120000"/>
                </a:lnTo>
                <a:lnTo>
                  <a:pt x="0" y="120000"/>
                </a:lnTo>
                <a:close/>
              </a:path>
            </a:pathLst>
          </a:custGeom>
          <a:solidFill>
            <a:srgbClr val="00B050"/>
          </a:solidFill>
          <a:ln>
            <a:noFill/>
          </a:ln>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36" name="Shape 417"/>
          <p:cNvSpPr/>
          <p:nvPr/>
        </p:nvSpPr>
        <p:spPr>
          <a:xfrm rot="-900000">
            <a:off x="1115557" y="3909783"/>
            <a:ext cx="515273" cy="387511"/>
          </a:xfrm>
          <a:custGeom>
            <a:avLst/>
            <a:gdLst/>
            <a:ahLst/>
            <a:cxnLst/>
            <a:rect l="0" t="0" r="0" b="0"/>
            <a:pathLst>
              <a:path w="120000" h="120000" extrusionOk="0">
                <a:moveTo>
                  <a:pt x="120000" y="426"/>
                </a:moveTo>
                <a:lnTo>
                  <a:pt x="119341" y="3367"/>
                </a:lnTo>
                <a:lnTo>
                  <a:pt x="119546" y="3431"/>
                </a:lnTo>
                <a:lnTo>
                  <a:pt x="96423" y="104174"/>
                </a:lnTo>
                <a:lnTo>
                  <a:pt x="96051" y="104058"/>
                </a:lnTo>
                <a:cubicBezTo>
                  <a:pt x="95616" y="112947"/>
                  <a:pt x="88002" y="120000"/>
                  <a:pt x="78684" y="120000"/>
                </a:cubicBezTo>
                <a:cubicBezTo>
                  <a:pt x="69039" y="120000"/>
                  <a:pt x="61219" y="112443"/>
                  <a:pt x="61219" y="103121"/>
                </a:cubicBezTo>
                <a:cubicBezTo>
                  <a:pt x="61219" y="93799"/>
                  <a:pt x="69039" y="86242"/>
                  <a:pt x="78684" y="86242"/>
                </a:cubicBezTo>
                <a:cubicBezTo>
                  <a:pt x="83798" y="86242"/>
                  <a:pt x="88398" y="88366"/>
                  <a:pt x="91556" y="91798"/>
                </a:cubicBezTo>
                <a:lnTo>
                  <a:pt x="106992" y="24547"/>
                </a:lnTo>
                <a:lnTo>
                  <a:pt x="53077" y="24547"/>
                </a:lnTo>
                <a:lnTo>
                  <a:pt x="35073" y="102992"/>
                </a:lnTo>
                <a:lnTo>
                  <a:pt x="34816" y="102912"/>
                </a:lnTo>
                <a:cubicBezTo>
                  <a:pt x="34312" y="111733"/>
                  <a:pt x="26731" y="118708"/>
                  <a:pt x="17464" y="118708"/>
                </a:cubicBezTo>
                <a:cubicBezTo>
                  <a:pt x="7819" y="118708"/>
                  <a:pt x="0" y="111151"/>
                  <a:pt x="0" y="101829"/>
                </a:cubicBezTo>
                <a:cubicBezTo>
                  <a:pt x="0" y="92507"/>
                  <a:pt x="7819" y="84950"/>
                  <a:pt x="17464" y="84950"/>
                </a:cubicBezTo>
                <a:cubicBezTo>
                  <a:pt x="22532" y="84950"/>
                  <a:pt x="27095" y="87036"/>
                  <a:pt x="30253" y="90409"/>
                </a:cubicBezTo>
                <a:lnTo>
                  <a:pt x="51004" y="0"/>
                </a:lnTo>
                <a:lnTo>
                  <a:pt x="52367" y="426"/>
                </a:lnTo>
                <a:close/>
              </a:path>
            </a:pathLst>
          </a:custGeom>
          <a:solidFill>
            <a:srgbClr val="7030A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38" name="向右箭號 37"/>
          <p:cNvSpPr/>
          <p:nvPr/>
        </p:nvSpPr>
        <p:spPr>
          <a:xfrm rot="810592">
            <a:off x="1685199" y="2423510"/>
            <a:ext cx="792088" cy="432048"/>
          </a:xfrm>
          <a:prstGeom prst="rightArrow">
            <a:avLst/>
          </a:prstGeom>
          <a:gradFill flip="none" rotWithShape="1">
            <a:gsLst>
              <a:gs pos="0">
                <a:srgbClr val="00CCFF">
                  <a:alpha val="0"/>
                </a:srgbClr>
              </a:gs>
              <a:gs pos="61000">
                <a:srgbClr val="00CC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39" name="向右箭號 38"/>
          <p:cNvSpPr/>
          <p:nvPr/>
        </p:nvSpPr>
        <p:spPr>
          <a:xfrm>
            <a:off x="1645692" y="3160532"/>
            <a:ext cx="792088" cy="432048"/>
          </a:xfrm>
          <a:prstGeom prst="rightArrow">
            <a:avLst/>
          </a:prstGeom>
          <a:gradFill flip="none" rotWithShape="1">
            <a:gsLst>
              <a:gs pos="0">
                <a:srgbClr val="00CCFF">
                  <a:alpha val="0"/>
                </a:srgbClr>
              </a:gs>
              <a:gs pos="61000">
                <a:srgbClr val="00CC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0" name="向右箭號 39"/>
          <p:cNvSpPr/>
          <p:nvPr/>
        </p:nvSpPr>
        <p:spPr>
          <a:xfrm rot="20591150">
            <a:off x="1691249" y="3810445"/>
            <a:ext cx="792088" cy="432048"/>
          </a:xfrm>
          <a:prstGeom prst="rightArrow">
            <a:avLst/>
          </a:prstGeom>
          <a:gradFill flip="none" rotWithShape="1">
            <a:gsLst>
              <a:gs pos="0">
                <a:srgbClr val="00CCFF">
                  <a:alpha val="0"/>
                </a:srgbClr>
              </a:gs>
              <a:gs pos="61000">
                <a:srgbClr val="00CC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grpSp>
        <p:nvGrpSpPr>
          <p:cNvPr id="29" name="群組 2">
            <a:extLst>
              <a:ext uri="{FF2B5EF4-FFF2-40B4-BE49-F238E27FC236}">
                <a16:creationId xmlns="" xmlns:a16="http://schemas.microsoft.com/office/drawing/2014/main" id="{CEF0ED9A-7183-3748-8BD6-2DCBF5FA8DC0}"/>
              </a:ext>
            </a:extLst>
          </p:cNvPr>
          <p:cNvGrpSpPr/>
          <p:nvPr/>
        </p:nvGrpSpPr>
        <p:grpSpPr>
          <a:xfrm>
            <a:off x="2666293" y="1310304"/>
            <a:ext cx="1878398" cy="1026662"/>
            <a:chOff x="305908" y="1768107"/>
            <a:chExt cx="4770148" cy="2853330"/>
          </a:xfrm>
        </p:grpSpPr>
        <p:pic>
          <p:nvPicPr>
            <p:cNvPr id="30" name="Shape 400">
              <a:extLst>
                <a:ext uri="{FF2B5EF4-FFF2-40B4-BE49-F238E27FC236}">
                  <a16:creationId xmlns="" xmlns:a16="http://schemas.microsoft.com/office/drawing/2014/main" id="{A4E4EDDC-7404-0C42-AE3D-CE7F0216EFAF}"/>
                </a:ext>
              </a:extLst>
            </p:cNvPr>
            <p:cNvPicPr preferRelativeResize="0"/>
            <p:nvPr/>
          </p:nvPicPr>
          <p:blipFill>
            <a:blip r:embed="rId4" cstate="screen">
              <a:alphaModFix/>
              <a:extLst>
                <a:ext uri="{28A0092B-C50C-407E-A947-70E740481C1C}">
                  <a14:useLocalDpi xmlns="" xmlns:a14="http://schemas.microsoft.com/office/drawing/2010/main"/>
                </a:ext>
              </a:extLst>
            </a:blip>
            <a:stretch>
              <a:fillRect/>
            </a:stretch>
          </p:blipFill>
          <p:spPr>
            <a:xfrm>
              <a:off x="305908" y="1768107"/>
              <a:ext cx="4770148" cy="2675851"/>
            </a:xfrm>
            <a:prstGeom prst="rect">
              <a:avLst/>
            </a:prstGeom>
            <a:noFill/>
            <a:ln>
              <a:noFill/>
            </a:ln>
          </p:spPr>
        </p:pic>
        <p:sp>
          <p:nvSpPr>
            <p:cNvPr id="31" name="圓角矩形 1">
              <a:extLst>
                <a:ext uri="{FF2B5EF4-FFF2-40B4-BE49-F238E27FC236}">
                  <a16:creationId xmlns="" xmlns:a16="http://schemas.microsoft.com/office/drawing/2014/main" id="{B8A98EE4-93B0-8143-A1D5-20EF2315AB32}"/>
                </a:ext>
              </a:extLst>
            </p:cNvPr>
            <p:cNvSpPr/>
            <p:nvPr/>
          </p:nvSpPr>
          <p:spPr>
            <a:xfrm>
              <a:off x="2915816" y="3003798"/>
              <a:ext cx="360000" cy="288032"/>
            </a:xfrm>
            <a:prstGeom prst="roundRect">
              <a:avLst>
                <a:gd name="adj" fmla="val 14947"/>
              </a:avLst>
            </a:prstGeom>
            <a:noFill/>
            <a:ln w="12700" cmpd="sng">
              <a:solidFill>
                <a:srgbClr val="FF6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2" name="矩形 2">
              <a:extLst>
                <a:ext uri="{FF2B5EF4-FFF2-40B4-BE49-F238E27FC236}">
                  <a16:creationId xmlns="" xmlns:a16="http://schemas.microsoft.com/office/drawing/2014/main" id="{14004F6E-50B0-5E4A-98F1-4172EEC8D41C}"/>
                </a:ext>
              </a:extLst>
            </p:cNvPr>
            <p:cNvSpPr/>
            <p:nvPr/>
          </p:nvSpPr>
          <p:spPr>
            <a:xfrm>
              <a:off x="3291728" y="1878659"/>
              <a:ext cx="921372" cy="2742778"/>
            </a:xfrm>
            <a:custGeom>
              <a:avLst/>
              <a:gdLst>
                <a:gd name="connsiteX0" fmla="*/ 0 w 360040"/>
                <a:gd name="connsiteY0" fmla="*/ 0 h 2304256"/>
                <a:gd name="connsiteX1" fmla="*/ 360040 w 360040"/>
                <a:gd name="connsiteY1" fmla="*/ 0 h 2304256"/>
                <a:gd name="connsiteX2" fmla="*/ 360040 w 360040"/>
                <a:gd name="connsiteY2" fmla="*/ 2304256 h 2304256"/>
                <a:gd name="connsiteX3" fmla="*/ 0 w 360040"/>
                <a:gd name="connsiteY3" fmla="*/ 2304256 h 2304256"/>
                <a:gd name="connsiteX4" fmla="*/ 0 w 360040"/>
                <a:gd name="connsiteY4" fmla="*/ 0 h 2304256"/>
                <a:gd name="connsiteX0" fmla="*/ 0 w 367510"/>
                <a:gd name="connsiteY0" fmla="*/ 971176 h 2304256"/>
                <a:gd name="connsiteX1" fmla="*/ 367510 w 367510"/>
                <a:gd name="connsiteY1" fmla="*/ 0 h 2304256"/>
                <a:gd name="connsiteX2" fmla="*/ 367510 w 367510"/>
                <a:gd name="connsiteY2" fmla="*/ 2304256 h 2304256"/>
                <a:gd name="connsiteX3" fmla="*/ 7470 w 367510"/>
                <a:gd name="connsiteY3" fmla="*/ 2304256 h 2304256"/>
                <a:gd name="connsiteX4" fmla="*/ 0 w 367510"/>
                <a:gd name="connsiteY4" fmla="*/ 971176 h 2304256"/>
                <a:gd name="connsiteX0" fmla="*/ 0 w 367510"/>
                <a:gd name="connsiteY0" fmla="*/ 971176 h 2304256"/>
                <a:gd name="connsiteX1" fmla="*/ 367510 w 367510"/>
                <a:gd name="connsiteY1" fmla="*/ 0 h 2304256"/>
                <a:gd name="connsiteX2" fmla="*/ 367510 w 367510"/>
                <a:gd name="connsiteY2" fmla="*/ 2304256 h 2304256"/>
                <a:gd name="connsiteX3" fmla="*/ 0 w 367510"/>
                <a:gd name="connsiteY3" fmla="*/ 1161256 h 2304256"/>
                <a:gd name="connsiteX4" fmla="*/ 0 w 367510"/>
                <a:gd name="connsiteY4" fmla="*/ 971176 h 230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10" h="2304256">
                  <a:moveTo>
                    <a:pt x="0" y="971176"/>
                  </a:moveTo>
                  <a:lnTo>
                    <a:pt x="367510" y="0"/>
                  </a:lnTo>
                  <a:lnTo>
                    <a:pt x="367510" y="2304256"/>
                  </a:lnTo>
                  <a:lnTo>
                    <a:pt x="0" y="1161256"/>
                  </a:lnTo>
                  <a:lnTo>
                    <a:pt x="0" y="971176"/>
                  </a:lnTo>
                  <a:close/>
                </a:path>
              </a:pathLst>
            </a:custGeom>
            <a:gradFill>
              <a:gsLst>
                <a:gs pos="0">
                  <a:srgbClr val="FF6400"/>
                </a:gs>
                <a:gs pos="100000">
                  <a:srgbClr val="FF6400">
                    <a:alpha val="0"/>
                  </a:srgb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grpSp>
      <p:pic>
        <p:nvPicPr>
          <p:cNvPr id="45" name="Shape 401">
            <a:extLst>
              <a:ext uri="{FF2B5EF4-FFF2-40B4-BE49-F238E27FC236}">
                <a16:creationId xmlns="" xmlns:a16="http://schemas.microsoft.com/office/drawing/2014/main" id="{8B47DC3D-9931-C544-AAA6-A99FC9124FB0}"/>
              </a:ext>
            </a:extLst>
          </p:cNvPr>
          <p:cNvPicPr preferRelativeResize="0"/>
          <p:nvPr/>
        </p:nvPicPr>
        <p:blipFill>
          <a:blip r:embed="rId5" cstate="screen">
            <a:extLst>
              <a:ext uri="{28A0092B-C50C-407E-A947-70E740481C1C}">
                <a14:useLocalDpi xmlns="" xmlns:a14="http://schemas.microsoft.com/office/drawing/2010/main"/>
              </a:ext>
            </a:extLst>
          </a:blip>
          <a:stretch>
            <a:fillRect/>
          </a:stretch>
        </p:blipFill>
        <p:spPr>
          <a:xfrm>
            <a:off x="3994149" y="1308015"/>
            <a:ext cx="1532624" cy="975945"/>
          </a:xfrm>
          <a:prstGeom prst="rect">
            <a:avLst/>
          </a:prstGeom>
          <a:noFill/>
          <a:ln w="19050">
            <a:solidFill>
              <a:srgbClr val="FF6400"/>
            </a:solidFill>
          </a:ln>
        </p:spPr>
      </p:pic>
      <p:pic>
        <p:nvPicPr>
          <p:cNvPr id="328" name="Shape 328"/>
          <p:cNvPicPr preferRelativeResize="0"/>
          <p:nvPr/>
        </p:nvPicPr>
        <p:blipFill>
          <a:blip r:embed="rId6" cstate="screen">
            <a:alphaModFix/>
            <a:extLst>
              <a:ext uri="{28A0092B-C50C-407E-A947-70E740481C1C}">
                <a14:useLocalDpi xmlns="" xmlns:a14="http://schemas.microsoft.com/office/drawing/2010/main"/>
              </a:ext>
            </a:extLst>
          </a:blip>
          <a:stretch>
            <a:fillRect/>
          </a:stretch>
        </p:blipFill>
        <p:spPr>
          <a:xfrm>
            <a:off x="4347841" y="688740"/>
            <a:ext cx="841528" cy="841528"/>
          </a:xfrm>
          <a:prstGeom prst="rect">
            <a:avLst/>
          </a:prstGeom>
          <a:noFill/>
          <a:ln>
            <a:noFill/>
          </a:ln>
        </p:spPr>
      </p:pic>
      <p:sp>
        <p:nvSpPr>
          <p:cNvPr id="346" name="Shape 346"/>
          <p:cNvSpPr/>
          <p:nvPr/>
        </p:nvSpPr>
        <p:spPr>
          <a:xfrm>
            <a:off x="5861204" y="1481555"/>
            <a:ext cx="2585948" cy="537347"/>
          </a:xfrm>
          <a:prstGeom prst="rect">
            <a:avLst/>
          </a:prstGeom>
          <a:noFill/>
          <a:ln w="19050">
            <a:noFill/>
          </a:ln>
          <a:effectLst>
            <a:outerShdw blurRad="50800" dist="38100" dir="2700000" algn="tl" rotWithShape="0">
              <a:prstClr val="black">
                <a:alpha val="40000"/>
              </a:prstClr>
            </a:outerShdw>
          </a:effectLst>
        </p:spPr>
        <p:txBody>
          <a:bodyPr wrap="square" lIns="91425" tIns="45700" rIns="91425" bIns="45700" anchor="ctr" anchorCtr="0">
            <a:noAutofit/>
          </a:bodyPr>
          <a:lstStyle/>
          <a:p>
            <a:pPr marL="0" marR="0" lvl="0" indent="-127000" rtl="0">
              <a:lnSpc>
                <a:spcPct val="100000"/>
              </a:lnSpc>
              <a:spcBef>
                <a:spcPts val="0"/>
              </a:spcBef>
              <a:spcAft>
                <a:spcPts val="0"/>
              </a:spcAft>
              <a:buClr>
                <a:schemeClr val="lt1"/>
              </a:buClr>
              <a:buSzPts val="2000"/>
              <a:buFont typeface="Arial"/>
              <a:buNone/>
            </a:pPr>
            <a:r>
              <a:rPr lang="en-US" sz="2000" b="1" dirty="0" err="1">
                <a:solidFill>
                  <a:srgbClr val="FFFFFF"/>
                </a:solidFill>
                <a:latin typeface="Microsoft JhengHei" panose="020B0604030504040204" pitchFamily="34" charset="-120"/>
                <a:ea typeface="Microsoft JhengHei" panose="020B0604030504040204" pitchFamily="34" charset="-120"/>
              </a:rPr>
              <a:t>多媒體集中管理</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sp>
        <p:nvSpPr>
          <p:cNvPr id="349" name="Shape 349"/>
          <p:cNvSpPr/>
          <p:nvPr/>
        </p:nvSpPr>
        <p:spPr>
          <a:xfrm>
            <a:off x="5861204" y="2186445"/>
            <a:ext cx="2585948" cy="537347"/>
          </a:xfrm>
          <a:prstGeom prst="rect">
            <a:avLst/>
          </a:prstGeom>
          <a:noFill/>
          <a:ln w="19050">
            <a:noFill/>
          </a:ln>
          <a:effectLst>
            <a:outerShdw blurRad="50800" dist="38100" dir="2700000" algn="tl" rotWithShape="0">
              <a:prstClr val="black">
                <a:alpha val="40000"/>
              </a:prstClr>
            </a:outerShdw>
          </a:effectLst>
        </p:spPr>
        <p:txBody>
          <a:bodyPr wrap="square" lIns="91425" tIns="45700" rIns="91425" bIns="45700" anchor="ctr" anchorCtr="0">
            <a:noAutofit/>
          </a:bodyPr>
          <a:lstStyle/>
          <a:p>
            <a:pPr marL="0" lvl="0" indent="-127000" rtl="0">
              <a:spcBef>
                <a:spcPts val="0"/>
              </a:spcBef>
              <a:buClr>
                <a:schemeClr val="lt1"/>
              </a:buClr>
              <a:buSzPts val="2000"/>
              <a:buFont typeface="Arial"/>
              <a:buNone/>
            </a:pPr>
            <a:r>
              <a:rPr lang="en-US" sz="2000" b="1" dirty="0" err="1">
                <a:solidFill>
                  <a:srgbClr val="FFFFFF"/>
                </a:solidFill>
                <a:latin typeface="Microsoft JhengHei" panose="020B0604030504040204" pitchFamily="34" charset="-120"/>
                <a:ea typeface="Microsoft JhengHei" panose="020B0604030504040204" pitchFamily="34" charset="-120"/>
              </a:rPr>
              <a:t>多媒體資訊</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sp>
        <p:nvSpPr>
          <p:cNvPr id="352" name="Shape 352"/>
          <p:cNvSpPr/>
          <p:nvPr/>
        </p:nvSpPr>
        <p:spPr>
          <a:xfrm>
            <a:off x="5861204" y="2904828"/>
            <a:ext cx="2585948" cy="537347"/>
          </a:xfrm>
          <a:prstGeom prst="rect">
            <a:avLst/>
          </a:prstGeom>
          <a:noFill/>
          <a:ln w="19050">
            <a:noFill/>
          </a:ln>
          <a:effectLst>
            <a:outerShdw blurRad="50800" dist="38100" dir="2700000" algn="tl" rotWithShape="0">
              <a:prstClr val="black">
                <a:alpha val="40000"/>
              </a:prstClr>
            </a:outerShdw>
          </a:effectLst>
        </p:spPr>
        <p:txBody>
          <a:bodyPr wrap="square" lIns="91425" tIns="45700" rIns="91425" bIns="45700" anchor="ctr" anchorCtr="0">
            <a:noAutofit/>
          </a:bodyPr>
          <a:lstStyle/>
          <a:p>
            <a:pPr marL="0" lvl="0" indent="-127000" rtl="0">
              <a:spcBef>
                <a:spcPts val="0"/>
              </a:spcBef>
              <a:buClr>
                <a:schemeClr val="lt1"/>
              </a:buClr>
              <a:buSzPts val="2000"/>
              <a:buFont typeface="Arial"/>
              <a:buNone/>
            </a:pPr>
            <a:r>
              <a:rPr lang="en-US" sz="2000" b="1" dirty="0" err="1">
                <a:solidFill>
                  <a:srgbClr val="FFFFFF"/>
                </a:solidFill>
                <a:latin typeface="Microsoft JhengHei" panose="020B0604030504040204" pitchFamily="34" charset="-120"/>
                <a:ea typeface="Microsoft JhengHei" panose="020B0604030504040204" pitchFamily="34" charset="-120"/>
              </a:rPr>
              <a:t>支援各類格式</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sp>
        <p:nvSpPr>
          <p:cNvPr id="355" name="Shape 355"/>
          <p:cNvSpPr/>
          <p:nvPr/>
        </p:nvSpPr>
        <p:spPr>
          <a:xfrm>
            <a:off x="5861204" y="3662850"/>
            <a:ext cx="2585948" cy="537347"/>
          </a:xfrm>
          <a:prstGeom prst="rect">
            <a:avLst/>
          </a:prstGeom>
          <a:noFill/>
          <a:ln w="19050">
            <a:noFill/>
          </a:ln>
          <a:effectLst>
            <a:outerShdw blurRad="50800" dist="38100" dir="2700000" algn="tl" rotWithShape="0">
              <a:prstClr val="black">
                <a:alpha val="40000"/>
              </a:prstClr>
            </a:outerShdw>
          </a:effectLst>
        </p:spPr>
        <p:txBody>
          <a:bodyPr wrap="square" lIns="91425" tIns="45700" rIns="91425" bIns="45700" anchor="ctr" anchorCtr="0">
            <a:noAutofit/>
          </a:bodyPr>
          <a:lstStyle/>
          <a:p>
            <a:pPr marL="0" lvl="0" indent="-127000" rtl="0">
              <a:spcBef>
                <a:spcPts val="0"/>
              </a:spcBef>
              <a:buClr>
                <a:schemeClr val="lt1"/>
              </a:buClr>
              <a:buSzPts val="2000"/>
              <a:buFont typeface="Arial"/>
              <a:buNone/>
            </a:pPr>
            <a:r>
              <a:rPr lang="en-US" sz="2000" b="1" dirty="0" err="1">
                <a:solidFill>
                  <a:srgbClr val="FFFFFF"/>
                </a:solidFill>
                <a:latin typeface="Microsoft JhengHei" panose="020B0604030504040204" pitchFamily="34" charset="-120"/>
                <a:ea typeface="Microsoft JhengHei" panose="020B0604030504040204" pitchFamily="34" charset="-120"/>
              </a:rPr>
              <a:t>共享管理</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 xmlns:a16="http://schemas.microsoft.com/office/drawing/2014/main" id="{8D18B5A1-B0FB-2340-B570-67334E6A5248}"/>
              </a:ext>
            </a:extLst>
          </p:cNvPr>
          <p:cNvPicPr>
            <a:picLocks noChangeAspect="1"/>
          </p:cNvPicPr>
          <p:nvPr/>
        </p:nvPicPr>
        <p:blipFill>
          <a:blip r:embed="rId7"/>
          <a:stretch>
            <a:fillRect/>
          </a:stretch>
        </p:blipFill>
        <p:spPr>
          <a:xfrm>
            <a:off x="1946616" y="2314209"/>
            <a:ext cx="4063660" cy="2539788"/>
          </a:xfrm>
          <a:prstGeom prst="rect">
            <a:avLst/>
          </a:prstGeom>
          <a:effectLst>
            <a:outerShdw blurRad="50800" dist="38100" dir="5400000" algn="t" rotWithShape="0">
              <a:prstClr val="black">
                <a:alpha val="40000"/>
              </a:prstClr>
            </a:outerShdw>
          </a:effectLst>
        </p:spPr>
      </p:pic>
      <p:sp>
        <p:nvSpPr>
          <p:cNvPr id="52" name="向右箭號 51"/>
          <p:cNvSpPr/>
          <p:nvPr/>
        </p:nvSpPr>
        <p:spPr>
          <a:xfrm rot="1704805">
            <a:off x="1837599" y="1756760"/>
            <a:ext cx="792088" cy="432048"/>
          </a:xfrm>
          <a:prstGeom prst="rightArrow">
            <a:avLst/>
          </a:prstGeom>
          <a:gradFill flip="none" rotWithShape="1">
            <a:gsLst>
              <a:gs pos="0">
                <a:srgbClr val="00CCFF">
                  <a:alpha val="0"/>
                </a:srgbClr>
              </a:gs>
              <a:gs pos="61000">
                <a:srgbClr val="00CC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Tree>
    <p:extLst>
      <p:ext uri="{BB962C8B-B14F-4D97-AF65-F5344CB8AC3E}">
        <p14:creationId xmlns="" xmlns:p14="http://schemas.microsoft.com/office/powerpoint/2010/main" val="1448865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pSp>
        <p:nvGrpSpPr>
          <p:cNvPr id="53" name="群組 52"/>
          <p:cNvGrpSpPr/>
          <p:nvPr/>
        </p:nvGrpSpPr>
        <p:grpSpPr>
          <a:xfrm>
            <a:off x="474131" y="970502"/>
            <a:ext cx="3014164" cy="3014164"/>
            <a:chOff x="2500298" y="1500180"/>
            <a:chExt cx="3014164" cy="3014164"/>
          </a:xfrm>
        </p:grpSpPr>
        <p:sp>
          <p:nvSpPr>
            <p:cNvPr id="56" name="橢圓 55"/>
            <p:cNvSpPr/>
            <p:nvPr/>
          </p:nvSpPr>
          <p:spPr>
            <a:xfrm>
              <a:off x="2500298" y="1500180"/>
              <a:ext cx="3014164" cy="3014164"/>
            </a:xfrm>
            <a:prstGeom prst="ellipse">
              <a:avLst/>
            </a:prstGeom>
            <a:solidFill>
              <a:srgbClr val="FFDA2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6" name="橢圓 65"/>
            <p:cNvSpPr/>
            <p:nvPr/>
          </p:nvSpPr>
          <p:spPr>
            <a:xfrm>
              <a:off x="2618572" y="1714494"/>
              <a:ext cx="2739246" cy="2739246"/>
            </a:xfrm>
            <a:prstGeom prst="ellipse">
              <a:avLst/>
            </a:prstGeom>
            <a:solidFill>
              <a:srgbClr val="FFDA2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6" name="群組 5"/>
          <p:cNvGrpSpPr/>
          <p:nvPr/>
        </p:nvGrpSpPr>
        <p:grpSpPr>
          <a:xfrm>
            <a:off x="3044847" y="2756452"/>
            <a:ext cx="1584176" cy="576064"/>
            <a:chOff x="2483768" y="3071816"/>
            <a:chExt cx="1584176" cy="576064"/>
          </a:xfrm>
        </p:grpSpPr>
        <p:sp>
          <p:nvSpPr>
            <p:cNvPr id="35" name="向右箭號 34"/>
            <p:cNvSpPr/>
            <p:nvPr/>
          </p:nvSpPr>
          <p:spPr>
            <a:xfrm>
              <a:off x="2483768" y="3071816"/>
              <a:ext cx="1584176" cy="576064"/>
            </a:xfrm>
            <a:prstGeom prst="rightArrow">
              <a:avLst/>
            </a:prstGeom>
            <a:gradFill flip="none" rotWithShape="1">
              <a:gsLst>
                <a:gs pos="0">
                  <a:schemeClr val="bg1">
                    <a:alpha val="0"/>
                  </a:schemeClr>
                </a:gs>
                <a:gs pos="25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39" name="矩形 38"/>
            <p:cNvSpPr/>
            <p:nvPr/>
          </p:nvSpPr>
          <p:spPr>
            <a:xfrm>
              <a:off x="2771800" y="3196087"/>
              <a:ext cx="1107996" cy="369332"/>
            </a:xfrm>
            <a:prstGeom prst="rect">
              <a:avLst/>
            </a:prstGeom>
          </p:spPr>
          <p:txBody>
            <a:bodyPr wrap="none">
              <a:spAutoFit/>
            </a:bodyPr>
            <a:lstStyle/>
            <a:p>
              <a:pPr lvl="0" indent="-69850">
                <a:buClr>
                  <a:schemeClr val="dk1"/>
                </a:buClr>
                <a:buSzPts val="1100"/>
              </a:pPr>
              <a:r>
                <a:rPr lang="en-US" altLang="zh-TW" b="1" dirty="0">
                  <a:solidFill>
                    <a:srgbClr val="FFFFFF"/>
                  </a:solidFill>
                  <a:latin typeface="Microsoft JhengHei" panose="020B0604030504040204" pitchFamily="34" charset="-120"/>
                  <a:ea typeface="Microsoft JhengHei" panose="020B0604030504040204" pitchFamily="34" charset="-120"/>
                </a:rPr>
                <a:t>網路串流</a:t>
              </a:r>
            </a:p>
          </p:txBody>
        </p:sp>
      </p:grpSp>
      <p:grpSp>
        <p:nvGrpSpPr>
          <p:cNvPr id="41" name="群組 40"/>
          <p:cNvGrpSpPr/>
          <p:nvPr/>
        </p:nvGrpSpPr>
        <p:grpSpPr>
          <a:xfrm>
            <a:off x="3044847" y="1919968"/>
            <a:ext cx="1584176" cy="576064"/>
            <a:chOff x="2483768" y="3147814"/>
            <a:chExt cx="1584176" cy="576064"/>
          </a:xfrm>
        </p:grpSpPr>
        <p:sp>
          <p:nvSpPr>
            <p:cNvPr id="42" name="向右箭號 41"/>
            <p:cNvSpPr/>
            <p:nvPr/>
          </p:nvSpPr>
          <p:spPr>
            <a:xfrm>
              <a:off x="2483768" y="3147814"/>
              <a:ext cx="1584176" cy="576064"/>
            </a:xfrm>
            <a:prstGeom prst="rightArrow">
              <a:avLst/>
            </a:prstGeom>
            <a:gradFill flip="none" rotWithShape="1">
              <a:gsLst>
                <a:gs pos="0">
                  <a:schemeClr val="bg1">
                    <a:alpha val="0"/>
                  </a:schemeClr>
                </a:gs>
                <a:gs pos="25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3" name="矩形 42"/>
            <p:cNvSpPr/>
            <p:nvPr/>
          </p:nvSpPr>
          <p:spPr>
            <a:xfrm>
              <a:off x="2771800" y="3272085"/>
              <a:ext cx="1107996" cy="369332"/>
            </a:xfrm>
            <a:prstGeom prst="rect">
              <a:avLst/>
            </a:prstGeom>
          </p:spPr>
          <p:txBody>
            <a:bodyPr wrap="none">
              <a:spAutoFit/>
            </a:bodyPr>
            <a:lstStyle/>
            <a:p>
              <a:pPr lvl="0" indent="-69850">
                <a:buClr>
                  <a:schemeClr val="dk1"/>
                </a:buClr>
                <a:buSzPts val="1100"/>
              </a:pPr>
              <a:r>
                <a:rPr lang="en-US" altLang="zh-TW" b="1" dirty="0">
                  <a:solidFill>
                    <a:srgbClr val="FFFFFF"/>
                  </a:solidFill>
                  <a:latin typeface="Microsoft JhengHei" panose="020B0604030504040204" pitchFamily="34" charset="-120"/>
                  <a:ea typeface="Microsoft JhengHei" panose="020B0604030504040204" pitchFamily="34" charset="-120"/>
                </a:rPr>
                <a:t>網路串流</a:t>
              </a:r>
            </a:p>
          </p:txBody>
        </p:sp>
      </p:grpSp>
      <p:sp>
        <p:nvSpPr>
          <p:cNvPr id="22" name="圓角矩形 21"/>
          <p:cNvSpPr/>
          <p:nvPr/>
        </p:nvSpPr>
        <p:spPr>
          <a:xfrm>
            <a:off x="4774179" y="2615164"/>
            <a:ext cx="2928958" cy="785818"/>
          </a:xfrm>
          <a:prstGeom prst="roundRect">
            <a:avLst/>
          </a:prstGeom>
          <a:gradFill>
            <a:gsLst>
              <a:gs pos="0">
                <a:schemeClr val="accent6"/>
              </a:gs>
              <a:gs pos="100000">
                <a:schemeClr val="bg1">
                  <a:alpha val="0"/>
                </a:schemeClr>
              </a:gs>
            </a:gsLst>
            <a:lin ang="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dirty="0">
              <a:latin typeface="Microsoft JhengHei" panose="020B0604030504040204" pitchFamily="34" charset="-120"/>
              <a:ea typeface="Microsoft JhengHei" panose="020B0604030504040204" pitchFamily="34" charset="-120"/>
            </a:endParaRPr>
          </a:p>
        </p:txBody>
      </p:sp>
      <p:sp>
        <p:nvSpPr>
          <p:cNvPr id="23" name="圓角矩形 22"/>
          <p:cNvSpPr/>
          <p:nvPr/>
        </p:nvSpPr>
        <p:spPr>
          <a:xfrm>
            <a:off x="4774179" y="3472420"/>
            <a:ext cx="2500330" cy="785818"/>
          </a:xfrm>
          <a:prstGeom prst="roundRect">
            <a:avLst/>
          </a:prstGeom>
          <a:gradFill>
            <a:gsLst>
              <a:gs pos="0">
                <a:srgbClr val="00B0F0"/>
              </a:gs>
              <a:gs pos="100000">
                <a:schemeClr val="bg1"/>
              </a:gs>
            </a:gsLst>
            <a:lin ang="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6" name="圓角矩形 35"/>
          <p:cNvSpPr/>
          <p:nvPr/>
        </p:nvSpPr>
        <p:spPr>
          <a:xfrm>
            <a:off x="4774179" y="1719375"/>
            <a:ext cx="3571900" cy="828000"/>
          </a:xfrm>
          <a:prstGeom prst="roundRect">
            <a:avLst/>
          </a:prstGeom>
          <a:gradFill>
            <a:gsLst>
              <a:gs pos="0">
                <a:schemeClr val="accent6"/>
              </a:gs>
              <a:gs pos="100000">
                <a:schemeClr val="bg1">
                  <a:alpha val="0"/>
                </a:schemeClr>
              </a:gs>
            </a:gsLst>
            <a:lin ang="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7" name="圓角矩形 36"/>
          <p:cNvSpPr/>
          <p:nvPr/>
        </p:nvSpPr>
        <p:spPr>
          <a:xfrm>
            <a:off x="4774179" y="848704"/>
            <a:ext cx="4000528" cy="785818"/>
          </a:xfrm>
          <a:prstGeom prst="roundRect">
            <a:avLst/>
          </a:prstGeom>
          <a:gradFill>
            <a:gsLst>
              <a:gs pos="0">
                <a:schemeClr val="accent6"/>
              </a:gs>
              <a:gs pos="100000">
                <a:schemeClr val="bg1">
                  <a:alpha val="0"/>
                </a:schemeClr>
              </a:gs>
            </a:gsLst>
            <a:lin ang="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369" name="Shape 369" descr="「streaming device icon png」的圖片搜尋結果"/>
          <p:cNvPicPr preferRelativeResize="0"/>
          <p:nvPr/>
        </p:nvPicPr>
        <p:blipFill rotWithShape="1">
          <a:blip r:embed="rId3" cstate="screen">
            <a:alphaModFix/>
            <a:extLst>
              <a:ext uri="{28A0092B-C50C-407E-A947-70E740481C1C}">
                <a14:useLocalDpi xmlns="" xmlns:a14="http://schemas.microsoft.com/office/drawing/2010/main"/>
              </a:ext>
            </a:extLst>
          </a:blip>
          <a:srcRect/>
          <a:stretch/>
        </p:blipFill>
        <p:spPr>
          <a:xfrm>
            <a:off x="5042036" y="982078"/>
            <a:ext cx="2996740" cy="636756"/>
          </a:xfrm>
          <a:prstGeom prst="rect">
            <a:avLst/>
          </a:prstGeom>
          <a:noFill/>
          <a:ln>
            <a:noFill/>
          </a:ln>
        </p:spPr>
      </p:pic>
      <p:sp>
        <p:nvSpPr>
          <p:cNvPr id="372" name="Shape 372"/>
          <p:cNvSpPr txBox="1"/>
          <p:nvPr/>
        </p:nvSpPr>
        <p:spPr>
          <a:xfrm>
            <a:off x="5155837" y="3115230"/>
            <a:ext cx="64294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dirty="0" err="1">
                <a:solidFill>
                  <a:schemeClr val="tx1"/>
                </a:solidFill>
                <a:latin typeface="Microsoft JhengHei" panose="020B0604030504040204" pitchFamily="34" charset="-120"/>
                <a:ea typeface="Microsoft JhengHei" panose="020B0604030504040204" pitchFamily="34" charset="-120"/>
              </a:rPr>
              <a:t>手機</a:t>
            </a:r>
            <a:endParaRPr lang="en-US" sz="1000" b="1" dirty="0">
              <a:solidFill>
                <a:schemeClr val="tx1"/>
              </a:solidFill>
              <a:latin typeface="Microsoft JhengHei" panose="020B0604030504040204" pitchFamily="34" charset="-120"/>
              <a:ea typeface="Microsoft JhengHei" panose="020B0604030504040204" pitchFamily="34" charset="-120"/>
            </a:endParaRPr>
          </a:p>
        </p:txBody>
      </p:sp>
      <p:sp>
        <p:nvSpPr>
          <p:cNvPr id="373" name="Shape 373"/>
          <p:cNvSpPr txBox="1"/>
          <p:nvPr/>
        </p:nvSpPr>
        <p:spPr>
          <a:xfrm>
            <a:off x="6582299" y="2287864"/>
            <a:ext cx="1049400"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dirty="0" err="1">
                <a:solidFill>
                  <a:schemeClr val="tx1"/>
                </a:solidFill>
                <a:latin typeface="Microsoft JhengHei" panose="020B0604030504040204" pitchFamily="34" charset="-120"/>
                <a:ea typeface="Microsoft JhengHei" panose="020B0604030504040204" pitchFamily="34" charset="-120"/>
              </a:rPr>
              <a:t>電腦</a:t>
            </a:r>
            <a:endParaRPr lang="en-US" sz="1000" b="1" dirty="0">
              <a:solidFill>
                <a:schemeClr val="tx1"/>
              </a:solidFill>
              <a:latin typeface="Microsoft JhengHei" panose="020B0604030504040204" pitchFamily="34" charset="-120"/>
              <a:ea typeface="Microsoft JhengHei" panose="020B0604030504040204" pitchFamily="34" charset="-120"/>
            </a:endParaRPr>
          </a:p>
        </p:txBody>
      </p:sp>
      <p:sp>
        <p:nvSpPr>
          <p:cNvPr id="374" name="Shape 374"/>
          <p:cNvSpPr txBox="1"/>
          <p:nvPr/>
        </p:nvSpPr>
        <p:spPr>
          <a:xfrm>
            <a:off x="3404887" y="3924860"/>
            <a:ext cx="885300" cy="3503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US" b="1" dirty="0">
                <a:solidFill>
                  <a:srgbClr val="0070C0"/>
                </a:solidFill>
                <a:latin typeface="Arial" pitchFamily="34" charset="0"/>
                <a:ea typeface="Microsoft JhengHei" panose="020B0604030504040204" pitchFamily="34" charset="-120"/>
                <a:cs typeface="Arial" pitchFamily="34" charset="0"/>
              </a:rPr>
              <a:t>HDMI</a:t>
            </a:r>
          </a:p>
        </p:txBody>
      </p:sp>
      <p:sp>
        <p:nvSpPr>
          <p:cNvPr id="376" name="Shape 376"/>
          <p:cNvSpPr txBox="1"/>
          <p:nvPr/>
        </p:nvSpPr>
        <p:spPr>
          <a:xfrm>
            <a:off x="5011233" y="2287864"/>
            <a:ext cx="1644984"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dirty="0" err="1">
                <a:solidFill>
                  <a:schemeClr val="tx1"/>
                </a:solidFill>
                <a:latin typeface="Arial" pitchFamily="34" charset="0"/>
                <a:ea typeface="Microsoft JhengHei" panose="020B0604030504040204" pitchFamily="34" charset="-120"/>
                <a:cs typeface="Arial" pitchFamily="34" charset="0"/>
              </a:rPr>
              <a:t>智慧電視</a:t>
            </a:r>
            <a:r>
              <a:rPr lang="en-US" sz="1000" b="1" dirty="0">
                <a:solidFill>
                  <a:schemeClr val="tx1"/>
                </a:solidFill>
                <a:latin typeface="Arial" pitchFamily="34" charset="0"/>
                <a:ea typeface="Microsoft JhengHei" panose="020B0604030504040204" pitchFamily="34" charset="-120"/>
                <a:cs typeface="Arial" pitchFamily="34" charset="0"/>
              </a:rPr>
              <a:t>(Smart TV)</a:t>
            </a:r>
          </a:p>
        </p:txBody>
      </p:sp>
      <p:pic>
        <p:nvPicPr>
          <p:cNvPr id="65" name="Shape 65" descr="D:\Fullppt\PNG이미지\핸드폰2.png"/>
          <p:cNvPicPr preferRelativeResize="0"/>
          <p:nvPr/>
        </p:nvPicPr>
        <p:blipFill>
          <a:blip r:embed="rId4" cstate="screen">
            <a:extLst>
              <a:ext uri="{28A0092B-C50C-407E-A947-70E740481C1C}">
                <a14:useLocalDpi xmlns="" xmlns:a14="http://schemas.microsoft.com/office/drawing/2010/main"/>
              </a:ext>
            </a:extLst>
          </a:blip>
          <a:stretch>
            <a:fillRect/>
          </a:stretch>
        </p:blipFill>
        <p:spPr>
          <a:xfrm>
            <a:off x="5274245" y="2758040"/>
            <a:ext cx="226446" cy="411246"/>
          </a:xfrm>
          <a:prstGeom prst="rect">
            <a:avLst/>
          </a:prstGeom>
          <a:noFill/>
          <a:ln>
            <a:noFill/>
          </a:ln>
        </p:spPr>
      </p:pic>
      <p:grpSp>
        <p:nvGrpSpPr>
          <p:cNvPr id="44" name="群組 43"/>
          <p:cNvGrpSpPr/>
          <p:nvPr/>
        </p:nvGrpSpPr>
        <p:grpSpPr>
          <a:xfrm>
            <a:off x="3044847" y="1056810"/>
            <a:ext cx="1584176" cy="576064"/>
            <a:chOff x="2483768" y="3147814"/>
            <a:chExt cx="1584176" cy="576064"/>
          </a:xfrm>
        </p:grpSpPr>
        <p:sp>
          <p:nvSpPr>
            <p:cNvPr id="45" name="向右箭號 44"/>
            <p:cNvSpPr/>
            <p:nvPr/>
          </p:nvSpPr>
          <p:spPr>
            <a:xfrm>
              <a:off x="2483768" y="3147814"/>
              <a:ext cx="1584176" cy="576064"/>
            </a:xfrm>
            <a:prstGeom prst="rightArrow">
              <a:avLst/>
            </a:prstGeom>
            <a:gradFill flip="none" rotWithShape="1">
              <a:gsLst>
                <a:gs pos="0">
                  <a:schemeClr val="bg1">
                    <a:alpha val="0"/>
                  </a:schemeClr>
                </a:gs>
                <a:gs pos="25000">
                  <a:schemeClr val="accent6">
                    <a:lumMod val="75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46" name="矩形 45"/>
            <p:cNvSpPr/>
            <p:nvPr/>
          </p:nvSpPr>
          <p:spPr>
            <a:xfrm>
              <a:off x="2771800" y="3265735"/>
              <a:ext cx="1107996" cy="369332"/>
            </a:xfrm>
            <a:prstGeom prst="rect">
              <a:avLst/>
            </a:prstGeom>
          </p:spPr>
          <p:txBody>
            <a:bodyPr wrap="none">
              <a:spAutoFit/>
            </a:bodyPr>
            <a:lstStyle/>
            <a:p>
              <a:pPr lvl="0" indent="-69850">
                <a:buClr>
                  <a:schemeClr val="dk1"/>
                </a:buClr>
                <a:buSzPts val="1100"/>
              </a:pPr>
              <a:r>
                <a:rPr lang="en-US" altLang="zh-TW" b="1" dirty="0">
                  <a:solidFill>
                    <a:srgbClr val="FFFFFF"/>
                  </a:solidFill>
                  <a:latin typeface="Microsoft JhengHei" panose="020B0604030504040204" pitchFamily="34" charset="-120"/>
                  <a:ea typeface="Microsoft JhengHei" panose="020B0604030504040204" pitchFamily="34" charset="-120"/>
                </a:rPr>
                <a:t>網路串流</a:t>
              </a:r>
            </a:p>
          </p:txBody>
        </p:sp>
      </p:grpSp>
      <p:grpSp>
        <p:nvGrpSpPr>
          <p:cNvPr id="49" name="群組 7"/>
          <p:cNvGrpSpPr/>
          <p:nvPr/>
        </p:nvGrpSpPr>
        <p:grpSpPr>
          <a:xfrm>
            <a:off x="6417253" y="1900784"/>
            <a:ext cx="775862" cy="458810"/>
            <a:chOff x="5669477" y="2620125"/>
            <a:chExt cx="3474523" cy="2256184"/>
          </a:xfrm>
        </p:grpSpPr>
        <p:pic>
          <p:nvPicPr>
            <p:cNvPr id="50" name="Picture 4" descr="相關圖片"/>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圖片 50"/>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292025" y="2913430"/>
              <a:ext cx="2240417" cy="1451593"/>
            </a:xfrm>
            <a:prstGeom prst="rect">
              <a:avLst/>
            </a:prstGeom>
          </p:spPr>
        </p:pic>
      </p:grpSp>
      <p:sp>
        <p:nvSpPr>
          <p:cNvPr id="47" name="矩形 46"/>
          <p:cNvSpPr/>
          <p:nvPr/>
        </p:nvSpPr>
        <p:spPr>
          <a:xfrm>
            <a:off x="5783963" y="3154761"/>
            <a:ext cx="441146" cy="246221"/>
          </a:xfrm>
          <a:prstGeom prst="rect">
            <a:avLst/>
          </a:prstGeom>
        </p:spPr>
        <p:txBody>
          <a:bodyPr wrap="none">
            <a:spAutoFit/>
          </a:bodyPr>
          <a:lstStyle/>
          <a:p>
            <a:pPr lvl="0"/>
            <a:r>
              <a:rPr lang="en-US" sz="1000" b="1" dirty="0" err="1">
                <a:solidFill>
                  <a:schemeClr val="tx1"/>
                </a:solidFill>
                <a:latin typeface="Microsoft JhengHei" panose="020B0604030504040204" pitchFamily="34" charset="-120"/>
                <a:ea typeface="Microsoft JhengHei" panose="020B0604030504040204" pitchFamily="34" charset="-120"/>
              </a:rPr>
              <a:t>平板</a:t>
            </a:r>
            <a:endParaRPr lang="en-US" sz="1000" b="1" dirty="0">
              <a:solidFill>
                <a:schemeClr val="tx1"/>
              </a:solidFill>
              <a:latin typeface="Microsoft JhengHei" panose="020B0604030504040204" pitchFamily="34" charset="-120"/>
              <a:ea typeface="Microsoft JhengHei" panose="020B0604030504040204" pitchFamily="34" charset="-120"/>
            </a:endParaRPr>
          </a:p>
        </p:txBody>
      </p:sp>
      <p:grpSp>
        <p:nvGrpSpPr>
          <p:cNvPr id="64" name="群組 63"/>
          <p:cNvGrpSpPr/>
          <p:nvPr/>
        </p:nvGrpSpPr>
        <p:grpSpPr>
          <a:xfrm>
            <a:off x="5084399" y="3529949"/>
            <a:ext cx="1497900" cy="785818"/>
            <a:chOff x="4739344" y="3929072"/>
            <a:chExt cx="1497900" cy="785818"/>
          </a:xfrm>
        </p:grpSpPr>
        <p:sp>
          <p:nvSpPr>
            <p:cNvPr id="371" name="Shape 371"/>
            <p:cNvSpPr txBox="1"/>
            <p:nvPr/>
          </p:nvSpPr>
          <p:spPr>
            <a:xfrm>
              <a:off x="4739344" y="4387590"/>
              <a:ext cx="1497900"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dirty="0">
                  <a:solidFill>
                    <a:schemeClr val="tx1"/>
                  </a:solidFill>
                  <a:latin typeface="Microsoft JhengHei" panose="020B0604030504040204" pitchFamily="34" charset="-120"/>
                  <a:ea typeface="Microsoft JhengHei" panose="020B0604030504040204" pitchFamily="34" charset="-120"/>
                </a:rPr>
                <a:t>電視 / 螢幕</a:t>
              </a:r>
            </a:p>
          </p:txBody>
        </p:sp>
        <p:pic>
          <p:nvPicPr>
            <p:cNvPr id="57" name="Shape 224"/>
            <p:cNvPicPr preferRelativeResize="0"/>
            <p:nvPr/>
          </p:nvPicPr>
          <p:blipFill>
            <a:blip r:embed="rId7" cstate="screen">
              <a:extLst>
                <a:ext uri="{28A0092B-C50C-407E-A947-70E740481C1C}">
                  <a14:useLocalDpi xmlns="" xmlns:a14="http://schemas.microsoft.com/office/drawing/2010/main"/>
                </a:ext>
              </a:extLst>
            </a:blip>
            <a:stretch>
              <a:fillRect/>
            </a:stretch>
          </p:blipFill>
          <p:spPr>
            <a:xfrm>
              <a:off x="4765086" y="3929072"/>
              <a:ext cx="807046" cy="563426"/>
            </a:xfrm>
            <a:prstGeom prst="rect">
              <a:avLst/>
            </a:prstGeom>
            <a:noFill/>
            <a:ln>
              <a:noFill/>
            </a:ln>
          </p:spPr>
        </p:pic>
      </p:grpSp>
      <p:pic>
        <p:nvPicPr>
          <p:cNvPr id="58" name="Shape 65" descr="D:\Fullppt\PNG이미지\핸드폰2.png"/>
          <p:cNvPicPr preferRelativeResize="0"/>
          <p:nvPr/>
        </p:nvPicPr>
        <p:blipFill>
          <a:blip r:embed="rId8" cstate="screen">
            <a:extLst>
              <a:ext uri="{28A0092B-C50C-407E-A947-70E740481C1C}">
                <a14:useLocalDpi xmlns="" xmlns:a14="http://schemas.microsoft.com/office/drawing/2010/main"/>
              </a:ext>
            </a:extLst>
          </a:blip>
          <a:stretch>
            <a:fillRect/>
          </a:stretch>
        </p:blipFill>
        <p:spPr>
          <a:xfrm>
            <a:off x="5761793" y="2615164"/>
            <a:ext cx="430774" cy="568620"/>
          </a:xfrm>
          <a:prstGeom prst="rect">
            <a:avLst/>
          </a:prstGeom>
          <a:noFill/>
          <a:ln>
            <a:noFill/>
          </a:ln>
        </p:spPr>
      </p:pic>
      <p:grpSp>
        <p:nvGrpSpPr>
          <p:cNvPr id="7" name="群組 6"/>
          <p:cNvGrpSpPr/>
          <p:nvPr/>
        </p:nvGrpSpPr>
        <p:grpSpPr>
          <a:xfrm>
            <a:off x="2972839" y="3542270"/>
            <a:ext cx="1656184" cy="576064"/>
            <a:chOff x="2411760" y="4083918"/>
            <a:chExt cx="1656184" cy="576064"/>
          </a:xfrm>
        </p:grpSpPr>
        <p:sp>
          <p:nvSpPr>
            <p:cNvPr id="38" name="向右箭號 37"/>
            <p:cNvSpPr/>
            <p:nvPr/>
          </p:nvSpPr>
          <p:spPr>
            <a:xfrm>
              <a:off x="2411760" y="4083918"/>
              <a:ext cx="1656184" cy="576064"/>
            </a:xfrm>
            <a:prstGeom prst="rightArrow">
              <a:avLst/>
            </a:prstGeom>
            <a:gradFill>
              <a:gsLst>
                <a:gs pos="0">
                  <a:schemeClr val="bg1">
                    <a:alpha val="0"/>
                  </a:schemeClr>
                </a:gs>
                <a:gs pos="25000">
                  <a:srgbClr val="0070C0"/>
                </a:gs>
              </a:gsLst>
              <a:lin ang="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Microsoft JhengHei" panose="020B0604030504040204" pitchFamily="34" charset="-120"/>
                <a:ea typeface="Microsoft JhengHei" panose="020B0604030504040204" pitchFamily="34" charset="-120"/>
              </a:endParaRPr>
            </a:p>
          </p:txBody>
        </p:sp>
        <p:sp>
          <p:nvSpPr>
            <p:cNvPr id="5" name="矩形 4"/>
            <p:cNvSpPr/>
            <p:nvPr/>
          </p:nvSpPr>
          <p:spPr>
            <a:xfrm>
              <a:off x="2738785" y="4196184"/>
              <a:ext cx="1272032" cy="369332"/>
            </a:xfrm>
            <a:prstGeom prst="rect">
              <a:avLst/>
            </a:prstGeom>
          </p:spPr>
          <p:txBody>
            <a:bodyPr wrap="square">
              <a:spAutoFit/>
            </a:bodyPr>
            <a:lstStyle/>
            <a:p>
              <a:pPr lvl="0"/>
              <a:r>
                <a:rPr lang="en-US" altLang="zh-TW" b="1" dirty="0">
                  <a:solidFill>
                    <a:srgbClr val="FFFFFF"/>
                  </a:solidFill>
                  <a:latin typeface="Microsoft JhengHei" panose="020B0604030504040204" pitchFamily="34" charset="-120"/>
                  <a:ea typeface="Microsoft JhengHei" panose="020B0604030504040204" pitchFamily="34" charset="-120"/>
                </a:rPr>
                <a:t>本地播放</a:t>
              </a:r>
            </a:p>
          </p:txBody>
        </p:sp>
      </p:grpSp>
      <p:pic>
        <p:nvPicPr>
          <p:cNvPr id="52" name="Shape 215"/>
          <p:cNvPicPr preferRelativeResize="0"/>
          <p:nvPr/>
        </p:nvPicPr>
        <p:blipFill>
          <a:blip r:embed="rId9" cstate="screen">
            <a:extLst>
              <a:ext uri="{28A0092B-C50C-407E-A947-70E740481C1C}">
                <a14:useLocalDpi xmlns="" xmlns:a14="http://schemas.microsoft.com/office/drawing/2010/main"/>
              </a:ext>
            </a:extLst>
          </a:blip>
          <a:stretch>
            <a:fillRect/>
          </a:stretch>
        </p:blipFill>
        <p:spPr>
          <a:xfrm rot="10800000" flipV="1">
            <a:off x="5184799" y="1757908"/>
            <a:ext cx="1018140" cy="640154"/>
          </a:xfrm>
          <a:prstGeom prst="rect">
            <a:avLst/>
          </a:prstGeom>
          <a:noFill/>
          <a:ln>
            <a:noFill/>
          </a:ln>
        </p:spPr>
      </p:pic>
      <p:pic>
        <p:nvPicPr>
          <p:cNvPr id="362" name="Shape 362"/>
          <p:cNvPicPr preferRelativeResize="0"/>
          <p:nvPr/>
        </p:nvPicPr>
        <p:blipFill>
          <a:blip r:embed="rId10" cstate="screen">
            <a:alphaModFix/>
            <a:extLst>
              <a:ext uri="{28A0092B-C50C-407E-A947-70E740481C1C}">
                <a14:useLocalDpi xmlns="" xmlns:a14="http://schemas.microsoft.com/office/drawing/2010/main"/>
              </a:ext>
            </a:extLst>
          </a:blip>
          <a:stretch>
            <a:fillRect/>
          </a:stretch>
        </p:blipFill>
        <p:spPr>
          <a:xfrm>
            <a:off x="1649231" y="885441"/>
            <a:ext cx="753452" cy="753452"/>
          </a:xfrm>
          <a:prstGeom prst="rect">
            <a:avLst/>
          </a:prstGeom>
          <a:noFill/>
          <a:ln>
            <a:noFill/>
          </a:ln>
        </p:spPr>
      </p:pic>
      <p:sp>
        <p:nvSpPr>
          <p:cNvPr id="48" name="標題 31"/>
          <p:cNvSpPr txBox="1">
            <a:spLocks/>
          </p:cNvSpPr>
          <p:nvPr/>
        </p:nvSpPr>
        <p:spPr>
          <a:xfrm>
            <a:off x="323528" y="99851"/>
            <a:ext cx="8229600" cy="49356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err="1">
                <a:ln>
                  <a:noFill/>
                </a:ln>
                <a:solidFill>
                  <a:schemeClr val="bg1"/>
                </a:solidFill>
                <a:effectLst/>
                <a:uLnTx/>
                <a:uFillTx/>
                <a:latin typeface="Arial" pitchFamily="34" charset="0"/>
                <a:ea typeface="Microsoft JhengHei" panose="020B0604030504040204" pitchFamily="34" charset="-120"/>
                <a:cs typeface="Arial" pitchFamily="34" charset="0"/>
              </a:rPr>
              <a:t>Plex</a:t>
            </a:r>
            <a:r>
              <a:rPr kumimoji="0" lang="en-US" altLang="zh-TW" sz="2800" b="1" i="0" u="none" strike="noStrike" kern="120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rPr>
              <a:t> App</a:t>
            </a:r>
            <a:r>
              <a:rPr kumimoji="0" lang="zh-TW" altLang="en-US" sz="2800" b="1" i="0" u="none" strike="noStrike" kern="1200" cap="none" spc="0" normalizeH="0" noProof="0" dirty="0">
                <a:ln>
                  <a:noFill/>
                </a:ln>
                <a:solidFill>
                  <a:schemeClr val="bg1"/>
                </a:solidFill>
                <a:effectLst/>
                <a:uLnTx/>
                <a:uFillTx/>
                <a:latin typeface="Arial" pitchFamily="34" charset="0"/>
                <a:ea typeface="Microsoft JhengHei" panose="020B0604030504040204" pitchFamily="34" charset="-120"/>
                <a:cs typeface="Arial" pitchFamily="34" charset="0"/>
              </a:rPr>
              <a:t> 多元使用方式</a:t>
            </a:r>
            <a:endParaRPr kumimoji="0" lang="zh-TW" altLang="en-US" sz="2800" b="1" i="0" u="none" strike="noStrike" kern="1200" cap="none" spc="0" normalizeH="0" baseline="0" noProof="0" dirty="0">
              <a:ln>
                <a:noFill/>
              </a:ln>
              <a:solidFill>
                <a:schemeClr val="bg1"/>
              </a:solidFill>
              <a:effectLst/>
              <a:uLnTx/>
              <a:uFillTx/>
              <a:latin typeface="Arial" pitchFamily="34" charset="0"/>
              <a:ea typeface="Microsoft JhengHei" panose="020B0604030504040204" pitchFamily="34" charset="-120"/>
              <a:cs typeface="Arial" pitchFamily="34" charset="0"/>
            </a:endParaRPr>
          </a:p>
        </p:txBody>
      </p:sp>
      <p:pic>
        <p:nvPicPr>
          <p:cNvPr id="40" name="Picture 39">
            <a:extLst>
              <a:ext uri="{FF2B5EF4-FFF2-40B4-BE49-F238E27FC236}">
                <a16:creationId xmlns="" xmlns:a16="http://schemas.microsoft.com/office/drawing/2014/main" id="{DC214008-2A89-8D40-98E7-90C08921EC45}"/>
              </a:ext>
            </a:extLst>
          </p:cNvPr>
          <p:cNvPicPr>
            <a:picLocks noChangeAspect="1"/>
          </p:cNvPicPr>
          <p:nvPr/>
        </p:nvPicPr>
        <p:blipFill>
          <a:blip r:embed="rId11"/>
          <a:stretch>
            <a:fillRect/>
          </a:stretch>
        </p:blipFill>
        <p:spPr>
          <a:xfrm>
            <a:off x="-328205" y="1657703"/>
            <a:ext cx="4581596" cy="2863498"/>
          </a:xfrm>
          <a:prstGeom prst="rect">
            <a:avLst/>
          </a:prstGeom>
          <a:effectLst>
            <a:outerShdw blurRad="50800" dist="38100" dir="8100000" algn="tr" rotWithShape="0">
              <a:prstClr val="black">
                <a:alpha val="40000"/>
              </a:prstClr>
            </a:outerShdw>
          </a:effectLst>
        </p:spPr>
      </p:pic>
    </p:spTree>
    <p:extLst>
      <p:ext uri="{BB962C8B-B14F-4D97-AF65-F5344CB8AC3E}">
        <p14:creationId xmlns="" xmlns:p14="http://schemas.microsoft.com/office/powerpoint/2010/main" val="376832017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1474</TotalTime>
  <Words>2140</Words>
  <Application>Microsoft Macintosh PowerPoint</Application>
  <PresentationFormat>如螢幕大小 (16:9)</PresentationFormat>
  <Paragraphs>412</Paragraphs>
  <Slides>44</Slides>
  <Notes>37</Notes>
  <HiddenSlides>0</HiddenSlides>
  <MMClips>0</MMClips>
  <ScaleCrop>false</ScaleCrop>
  <HeadingPairs>
    <vt:vector size="4" baseType="variant">
      <vt:variant>
        <vt:lpstr>佈景主題</vt:lpstr>
      </vt:variant>
      <vt:variant>
        <vt:i4>1</vt:i4>
      </vt:variant>
      <vt:variant>
        <vt:lpstr>投影片標題</vt:lpstr>
      </vt:variant>
      <vt:variant>
        <vt:i4>44</vt:i4>
      </vt:variant>
    </vt:vector>
  </HeadingPairs>
  <TitlesOfParts>
    <vt:vector size="45" baseType="lpstr">
      <vt:lpstr>Office 佈景主題</vt:lpstr>
      <vt:lpstr>投影片 1</vt:lpstr>
      <vt:lpstr>全民版多媒體 NAS  搭載 Intel 2.0GHz 處理器</vt:lpstr>
      <vt:lpstr>TS-251B 前方配置</vt:lpstr>
      <vt:lpstr>TS-251B 後方配置</vt:lpstr>
      <vt:lpstr>快速上手的硬碟與 PCIe 擴充卡安裝</vt:lpstr>
      <vt:lpstr>全方位多媒體專家</vt:lpstr>
      <vt:lpstr>4K 影片即時轉檔</vt:lpstr>
      <vt:lpstr>Plex Media Server 媒體伺服器</vt:lpstr>
      <vt:lpstr>投影片 9</vt:lpstr>
      <vt:lpstr>Plex Pass 付費會員功能多更多</vt:lpstr>
      <vt:lpstr>Plex 即時影片轉檔</vt:lpstr>
      <vt:lpstr>Plex 離線轉檔</vt:lpstr>
      <vt:lpstr>會 "增值" 的高 CP 值 NAS</vt:lpstr>
      <vt:lpstr>Demo 安裝 PCIe 擴充卡</vt:lpstr>
      <vt:lpstr>TS-251B 選購配件</vt:lpstr>
      <vt:lpstr>透過 PCIe 擴充 10GbE 網路</vt:lpstr>
      <vt:lpstr>投影片 17</vt:lpstr>
      <vt:lpstr>用 QM2 卡為無 SSD 專用槽的 TS-251B 擴充應用</vt:lpstr>
      <vt:lpstr>透過 QM2-2S-220A 卡新增兩個 M.2 SATA SSD 埠</vt:lpstr>
      <vt:lpstr>透過 QM2-2P-244A 卡新增兩個 M.2 NVMe SSD 埠</vt:lpstr>
      <vt:lpstr>透過 QM2-2S10G1T 卡新增兩個 M.2 SATA SSD 埠與 10GBASE-T</vt:lpstr>
      <vt:lpstr>透過 QM2-2P10G1T 卡新增兩個 M.2 NVMe SSD 埠與 10GBASE-T</vt:lpstr>
      <vt:lpstr>投影片 23</vt:lpstr>
      <vt:lpstr>SSD 固態硬碟在高速網路時代的重要性</vt:lpstr>
      <vt:lpstr>SSD 內建預留空間配置 (Over Provisioning)  </vt:lpstr>
      <vt:lpstr>SSD 外掛預留空間配置</vt:lpstr>
      <vt:lpstr>軟體定義 SSD 外掛預留空間配置的優勢 </vt:lpstr>
      <vt:lpstr>建立軟體定義 SSD 外掛預留空間配置</vt:lpstr>
      <vt:lpstr>為什麼要使用快照：阻擋勒索軟體攻擊</vt:lpstr>
      <vt:lpstr>QNAP 快照技術特色</vt:lpstr>
      <vt:lpstr>QNAP NVS (網路與虛擬交換器)</vt:lpstr>
      <vt:lpstr>總覽畫面讓網路配置一目瞭然</vt:lpstr>
      <vt:lpstr>無線也要高速 QNAP 出品 Wireless 擴充卡</vt:lpstr>
      <vt:lpstr>無線連線能力</vt:lpstr>
      <vt:lpstr>簡單易懂的無線網路連線設定介面</vt:lpstr>
      <vt:lpstr>QVPN 狀態總覽，一目瞭然</vt:lpstr>
      <vt:lpstr>QNAP 專屬 VPN 協定 - QBelt</vt:lpstr>
      <vt:lpstr>即將推出的全新桌面連線工具</vt:lpstr>
      <vt:lpstr>即將推出的手機連線 App</vt:lpstr>
      <vt:lpstr> QTS 與虛擬化應用提升生產力</vt:lpstr>
      <vt:lpstr>QVR Pro 監控應用，守護環境安全  </vt:lpstr>
      <vt:lpstr>利用 Virtual JBOD 擴充 NAS 容量</vt:lpstr>
      <vt:lpstr>新一代萬元內超值神機</vt:lpstr>
      <vt:lpstr>投影片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胡燕蓉</dc:creator>
  <cp:lastModifiedBy>ChrisTest</cp:lastModifiedBy>
  <cp:revision>149</cp:revision>
  <dcterms:modified xsi:type="dcterms:W3CDTF">2018-08-14T06:11:14Z</dcterms:modified>
</cp:coreProperties>
</file>