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60" r:id="rId3"/>
    <p:sldId id="361" r:id="rId4"/>
    <p:sldId id="362" r:id="rId5"/>
    <p:sldId id="363" r:id="rId6"/>
    <p:sldId id="367" r:id="rId7"/>
    <p:sldId id="291" r:id="rId8"/>
    <p:sldId id="269" r:id="rId9"/>
    <p:sldId id="319" r:id="rId10"/>
    <p:sldId id="369" r:id="rId11"/>
    <p:sldId id="321" r:id="rId12"/>
    <p:sldId id="322" r:id="rId13"/>
    <p:sldId id="364" r:id="rId14"/>
    <p:sldId id="323" r:id="rId15"/>
    <p:sldId id="365" r:id="rId16"/>
    <p:sldId id="366" r:id="rId17"/>
    <p:sldId id="412" r:id="rId18"/>
    <p:sldId id="260" r:id="rId19"/>
    <p:sldId id="265" r:id="rId20"/>
    <p:sldId id="370" r:id="rId21"/>
    <p:sldId id="409" r:id="rId22"/>
    <p:sldId id="410" r:id="rId23"/>
    <p:sldId id="413" r:id="rId24"/>
    <p:sldId id="407" r:id="rId25"/>
    <p:sldId id="331" r:id="rId26"/>
    <p:sldId id="382" r:id="rId27"/>
    <p:sldId id="336" r:id="rId28"/>
    <p:sldId id="337" r:id="rId29"/>
    <p:sldId id="264" r:id="rId30"/>
    <p:sldId id="371" r:id="rId31"/>
    <p:sldId id="287" r:id="rId32"/>
    <p:sldId id="293" r:id="rId33"/>
    <p:sldId id="284" r:id="rId34"/>
    <p:sldId id="285" r:id="rId35"/>
    <p:sldId id="286" r:id="rId36"/>
    <p:sldId id="305" r:id="rId37"/>
    <p:sldId id="306" r:id="rId38"/>
    <p:sldId id="320" r:id="rId39"/>
    <p:sldId id="324" r:id="rId40"/>
    <p:sldId id="411" r:id="rId41"/>
    <p:sldId id="273" r:id="rId42"/>
    <p:sldId id="368" r:id="rId43"/>
    <p:sldId id="408" r:id="rId44"/>
    <p:sldId id="258" r:id="rId45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99CC"/>
    <a:srgbClr val="FF3399"/>
    <a:srgbClr val="FFDA27"/>
    <a:srgbClr val="062138"/>
    <a:srgbClr val="1CDDFF"/>
    <a:srgbClr val="03284B"/>
    <a:srgbClr val="003C64"/>
    <a:srgbClr val="003C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9" autoAdjust="0"/>
    <p:restoredTop sz="83221" autoAdjust="0"/>
  </p:normalViewPr>
  <p:slideViewPr>
    <p:cSldViewPr snapToGrid="0">
      <p:cViewPr varScale="1">
        <p:scale>
          <a:sx n="112" d="100"/>
          <a:sy n="112" d="100"/>
        </p:scale>
        <p:origin x="52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-4596" y="-143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8/14/18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11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Shape 5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981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700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3913930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182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1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07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57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94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6438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87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79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573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27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236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28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744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5200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755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6403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460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7144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465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576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116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on all your devices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424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可搜尋出周遭的其他QNAP NAS, 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以此安全連線去連線周遭其他NAS (需各自的密碼), 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再以NAS為媒介建立第三組連線 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以VPN安全連線使用其他APP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838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6407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40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18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37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703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00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036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88899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1458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 descr="0814_16比9_封面母片_(EN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G_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323528" y="65780"/>
            <a:ext cx="7165459" cy="6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40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19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effectLst/>
                <a:latin typeface="Arial"/>
                <a:ea typeface="微軟正黑體" panose="020B0604030504040204" pitchFamily="34" charset="-120"/>
                <a:cs typeface="Arial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effectLst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15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1"/>
          <p:cNvSpPr>
            <a:spLocks noGrp="1"/>
          </p:cNvSpPr>
          <p:nvPr>
            <p:ph type="title"/>
          </p:nvPr>
        </p:nvSpPr>
        <p:spPr>
          <a:xfrm>
            <a:off x="323528" y="13397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effectLst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323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814_16比9_分頁母片_(ZH+EN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79546"/>
            <a:ext cx="8229600" cy="493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724_16比9_機構頁母片_(ZH+EN)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79546"/>
            <a:ext cx="8229600" cy="493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20180411_QTS 4.3.5網路與虛擬交換器-02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3675" y="56"/>
            <a:ext cx="9137368" cy="5143387"/>
          </a:xfrm>
          <a:prstGeom prst="rect">
            <a:avLst/>
          </a:prstGeom>
          <a:noFill/>
        </p:spPr>
      </p:pic>
      <p:pic>
        <p:nvPicPr>
          <p:cNvPr id="6" name="Picture 2" descr="C:\Users\user\Desktop\20180411_QTS 4.3.5網路與虛擬交換器-03.png"/>
          <p:cNvPicPr>
            <a:picLocks noChangeAspect="1" noChangeArrowheads="1"/>
          </p:cNvPicPr>
          <p:nvPr userDrawn="1"/>
        </p:nvPicPr>
        <p:blipFill>
          <a:blip r:embed="rId3" cstate="print"/>
          <a:srcRect t="11356"/>
          <a:stretch>
            <a:fillRect/>
          </a:stretch>
        </p:blipFill>
        <p:spPr bwMode="auto">
          <a:xfrm>
            <a:off x="1660" y="965451"/>
            <a:ext cx="9145562" cy="379790"/>
          </a:xfrm>
          <a:prstGeom prst="rect">
            <a:avLst/>
          </a:prstGeom>
          <a:noFill/>
        </p:spPr>
      </p:pic>
      <p:pic>
        <p:nvPicPr>
          <p:cNvPr id="7" name="Picture 2" descr="D:\工作進行中\20170911直播母版16比9\各場PPT元素\20180410\QNAP_LOGO-01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68104"/>
            <a:ext cx="1031566" cy="19939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6923"/>
            <a:ext cx="91440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defRPr lang="zh-TW" altLang="en-US" sz="2200" b="1" i="0" kern="1200" baseline="0" dirty="0" smtClean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lang="zh-TW" altLang="en-US" sz="2200" b="1" i="0" kern="1200" baseline="0" dirty="0" smtClean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315242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1_標題及物件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D99D593-6976-4058-9BBF-9011F30F4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624"/>
            <a:ext cx="9142564" cy="407873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F50AA9E-82BC-46DA-8C69-719D63519587}"/>
              </a:ext>
            </a:extLst>
          </p:cNvPr>
          <p:cNvSpPr/>
          <p:nvPr userDrawn="1"/>
        </p:nvSpPr>
        <p:spPr>
          <a:xfrm>
            <a:off x="0" y="1166814"/>
            <a:ext cx="9144000" cy="397668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5000"/>
                  <a:lumMod val="0"/>
                  <a:lumOff val="10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166813"/>
            <a:ext cx="8229600" cy="343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6550" algn="l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Noto Sans Symbols"/>
              <a:buChar char="●"/>
              <a:defRPr sz="1800" b="1" i="0" u="none" strike="noStrike" cap="none">
                <a:solidFill>
                  <a:srgbClr val="3F3F3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45775" y="206375"/>
            <a:ext cx="8892646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72000" tIns="45700" rIns="72000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91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724_16比9_內頁母片_(ZH+EN)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9985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 dirty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2018/8/14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60" r:id="rId9"/>
    <p:sldLayoutId id="2147483661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tiff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jpeg"/><Relationship Id="rId7" Type="http://schemas.openxmlformats.org/officeDocument/2006/relationships/image" Target="../media/image118.emf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emf"/><Relationship Id="rId11" Type="http://schemas.openxmlformats.org/officeDocument/2006/relationships/image" Target="../media/image122.png"/><Relationship Id="rId5" Type="http://schemas.openxmlformats.org/officeDocument/2006/relationships/image" Target="../media/image116.emf"/><Relationship Id="rId10" Type="http://schemas.openxmlformats.org/officeDocument/2006/relationships/image" Target="../media/image121.png"/><Relationship Id="rId4" Type="http://schemas.openxmlformats.org/officeDocument/2006/relationships/image" Target="../media/image115.emf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tiff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tiff"/><Relationship Id="rId4" Type="http://schemas.openxmlformats.org/officeDocument/2006/relationships/image" Target="../media/image16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tiff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Get more with Plex Pass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Shape 383"/>
          <p:cNvSpPr txBox="1"/>
          <p:nvPr/>
        </p:nvSpPr>
        <p:spPr>
          <a:xfrm>
            <a:off x="945564" y="4260231"/>
            <a:ext cx="4775400" cy="44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For details, please visit: https://www.plex.tv/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898668" y="756730"/>
            <a:ext cx="7350606" cy="3591113"/>
            <a:chOff x="1006882" y="1089591"/>
            <a:chExt cx="7350606" cy="3591113"/>
          </a:xfrm>
        </p:grpSpPr>
        <p:pic>
          <p:nvPicPr>
            <p:cNvPr id="24" name="Picture 3" descr="D:\直播專案\TS-1635AX_直播\a06.png"/>
            <p:cNvPicPr>
              <a:picLocks noChangeAspect="1" noChangeArrowheads="1"/>
            </p:cNvPicPr>
            <p:nvPr/>
          </p:nvPicPr>
          <p:blipFill>
            <a:blip r:embed="rId3"/>
            <a:srcRect t="5021"/>
            <a:stretch>
              <a:fillRect/>
            </a:stretch>
          </p:blipFill>
          <p:spPr bwMode="auto">
            <a:xfrm flipH="1" flipV="1">
              <a:off x="1006882" y="1089591"/>
              <a:ext cx="7350606" cy="3591113"/>
            </a:xfrm>
            <a:prstGeom prst="rect">
              <a:avLst/>
            </a:prstGeom>
            <a:noFill/>
          </p:spPr>
        </p:pic>
        <p:grpSp>
          <p:nvGrpSpPr>
            <p:cNvPr id="25" name="群組 21"/>
            <p:cNvGrpSpPr/>
            <p:nvPr/>
          </p:nvGrpSpPr>
          <p:grpSpPr>
            <a:xfrm>
              <a:off x="1079764" y="1299317"/>
              <a:ext cx="7213599" cy="3200190"/>
              <a:chOff x="1079764" y="1241771"/>
              <a:chExt cx="7213599" cy="3200190"/>
            </a:xfrm>
          </p:grpSpPr>
          <p:graphicFrame>
            <p:nvGraphicFramePr>
              <p:cNvPr id="36" name="Shape 382"/>
              <p:cNvGraphicFramePr/>
              <p:nvPr>
                <p:extLst/>
              </p:nvPr>
            </p:nvGraphicFramePr>
            <p:xfrm>
              <a:off x="1079764" y="1241771"/>
              <a:ext cx="7213599" cy="3200190"/>
            </p:xfrm>
            <a:graphic>
              <a:graphicData uri="http://schemas.openxmlformats.org/drawingml/2006/table">
                <a:tbl>
                  <a:tblPr>
                    <a:tableStyleId>{8A107856-5554-42FB-B03E-39F5DBC370BA}</a:tableStyleId>
                  </a:tblPr>
                  <a:tblGrid>
                    <a:gridCol w="52427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712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8370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7949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微軟正黑體" pitchFamily="34" charset="-120"/>
                              <a:cs typeface="+mn-cs"/>
                            </a:rPr>
                            <a:t>Feature</a:t>
                          </a:r>
                        </a:p>
                      </a:txBody>
                      <a:tcPr marL="91425" marR="91425" marT="91425" marB="91425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微軟正黑體" pitchFamily="34" charset="-120"/>
                              <a:cs typeface="+mn-cs"/>
                            </a:rPr>
                            <a:t>Free</a:t>
                          </a:r>
                        </a:p>
                      </a:txBody>
                      <a:tcPr marL="91425" marR="91425" marT="91425" marB="91425"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 err="1">
                              <a:solidFill>
                                <a:schemeClr val="bg1"/>
                              </a:solidFill>
                              <a:latin typeface="+mn-lt"/>
                              <a:ea typeface="微軟正黑體" pitchFamily="34" charset="-120"/>
                              <a:cs typeface="+mn-cs"/>
                            </a:rPr>
                            <a:t>Plex</a:t>
                          </a:r>
                          <a:r>
                            <a:rPr lang="en-US" sz="1800" b="1" kern="1200" dirty="0">
                              <a:solidFill>
                                <a:schemeClr val="bg1"/>
                              </a:solidFill>
                              <a:latin typeface="+mn-lt"/>
                              <a:ea typeface="微軟正黑體" pitchFamily="34" charset="-120"/>
                              <a:cs typeface="+mn-cs"/>
                            </a:rPr>
                            <a:t> Pass</a:t>
                          </a:r>
                        </a:p>
                      </a:txBody>
                      <a:tcPr marL="91425" marR="91425" marT="91425" marB="91425">
                        <a:solidFill>
                          <a:srgbClr val="C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7949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Arial" pitchFamily="34" charset="0"/>
                            </a:rPr>
                            <a:t>Supports most media formats</a:t>
                          </a:r>
                          <a:endParaRPr lang="en-US" b="1" dirty="0">
                            <a:solidFill>
                              <a:schemeClr val="tx1"/>
                            </a:solidFill>
                            <a:latin typeface="Arial" pitchFamily="34" charset="0"/>
                            <a:ea typeface="微軟正黑體" pitchFamily="34" charset="-120"/>
                            <a:cs typeface="Arial" pitchFamily="34" charset="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7949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Arial" pitchFamily="34" charset="0"/>
                            </a:rPr>
                            <a:t>Support various devices, such as Apple TV</a:t>
                          </a: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7949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Arial" pitchFamily="34" charset="0"/>
                            </a:rPr>
                            <a:t>Library Organization</a:t>
                          </a: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7949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Arial" pitchFamily="34" charset="0"/>
                            </a:rPr>
                            <a:t>Sharing</a:t>
                          </a: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7949">
                    <a:tc>
                      <a:txBody>
                        <a:bodyPr/>
                        <a:lstStyle/>
                        <a:p>
                          <a:pPr marL="0" lvl="0" indent="0">
                            <a:spcBef>
                              <a:spcPts val="0"/>
                            </a:spcBef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Arial" pitchFamily="34" charset="0"/>
                            </a:rPr>
                            <a:t>Trailers and Extras</a:t>
                          </a: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7949">
                    <a:tc>
                      <a:txBody>
                        <a:bodyPr/>
                        <a:lstStyle/>
                        <a:p>
                          <a:pPr marL="0" lvl="0" indent="-127000" rtl="0">
                            <a:spcBef>
                              <a:spcPts val="0"/>
                            </a:spcBef>
                            <a:buClr>
                              <a:schemeClr val="lt1"/>
                            </a:buClr>
                            <a:buSzPts val="2000"/>
                            <a:buFont typeface="Arial"/>
                            <a:buNone/>
                          </a:pPr>
                          <a:r>
                            <a:rPr lang="en-US" sz="18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Arial" pitchFamily="34" charset="0"/>
                            </a:rPr>
                            <a:t>Hardware Acceleration</a:t>
                          </a: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>
                            <a:spcBef>
                              <a:spcPts val="0"/>
                            </a:spcBef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-69850" algn="ctr">
                            <a:spcBef>
                              <a:spcPts val="0"/>
                            </a:spcBef>
                            <a:buClr>
                              <a:schemeClr val="dk1"/>
                            </a:buClr>
                            <a:buSzPts val="1100"/>
                            <a:buFont typeface="Arial"/>
                            <a:buNone/>
                          </a:pPr>
                          <a:endParaRPr lang="en-US" b="1" dirty="0">
                            <a:solidFill>
                              <a:schemeClr val="bg1"/>
                            </a:solidFill>
                            <a:latin typeface="微軟正黑體" pitchFamily="34" charset="-120"/>
                            <a:ea typeface="微軟正黑體" pitchFamily="34" charset="-120"/>
                          </a:endParaRPr>
                        </a:p>
                      </a:txBody>
                      <a:tcPr marL="91425" marR="91425" marT="91425" marB="91425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  <p:grpSp>
            <p:nvGrpSpPr>
              <p:cNvPr id="42" name="群組 19"/>
              <p:cNvGrpSpPr/>
              <p:nvPr/>
            </p:nvGrpSpPr>
            <p:grpSpPr>
              <a:xfrm>
                <a:off x="6635380" y="1803287"/>
                <a:ext cx="1265946" cy="2547777"/>
                <a:chOff x="5672270" y="1687506"/>
                <a:chExt cx="1265946" cy="2547777"/>
              </a:xfrm>
            </p:grpSpPr>
            <p:sp>
              <p:nvSpPr>
                <p:cNvPr id="43" name="Shape 993"/>
                <p:cNvSpPr/>
                <p:nvPr/>
              </p:nvSpPr>
              <p:spPr>
                <a:xfrm>
                  <a:off x="5672270" y="16875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Shape 992"/>
                <p:cNvSpPr>
                  <a:spLocks noChangeAspect="1"/>
                </p:cNvSpPr>
                <p:nvPr/>
              </p:nvSpPr>
              <p:spPr>
                <a:xfrm>
                  <a:off x="5672270" y="3512989"/>
                  <a:ext cx="268996" cy="268996"/>
                </a:xfrm>
                <a:custGeom>
                  <a:avLst/>
                  <a:gdLst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36893 h 120000"/>
                    <a:gd name="connsiteX26" fmla="*/ 100402 w 120000"/>
                    <a:gd name="connsiteY26" fmla="*/ 80006 h 120000"/>
                    <a:gd name="connsiteX27" fmla="*/ 76670 w 120000"/>
                    <a:gd name="connsiteY27" fmla="*/ 100000 h 120000"/>
                    <a:gd name="connsiteX28" fmla="*/ 100402 w 120000"/>
                    <a:gd name="connsiteY28" fmla="*/ 119993 h 120000"/>
                    <a:gd name="connsiteX29" fmla="*/ 100402 w 120000"/>
                    <a:gd name="connsiteY29" fmla="*/ 120000 h 120000"/>
                    <a:gd name="connsiteX30" fmla="*/ 0 w 120000"/>
                    <a:gd name="connsiteY30" fmla="*/ 120000 h 120000"/>
                    <a:gd name="connsiteX31" fmla="*/ 0 w 120000"/>
                    <a:gd name="connsiteY31" fmla="*/ 630 h 120000"/>
                    <a:gd name="connsiteX32" fmla="*/ 63330 w 120000"/>
                    <a:gd name="connsiteY32" fmla="*/ 0 h 120000"/>
                    <a:gd name="connsiteX33" fmla="*/ 63330 w 120000"/>
                    <a:gd name="connsiteY33" fmla="*/ 32918 h 120000"/>
                    <a:gd name="connsiteX34" fmla="*/ 63330 w 120000"/>
                    <a:gd name="connsiteY34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80006 h 120000"/>
                    <a:gd name="connsiteX26" fmla="*/ 76670 w 120000"/>
                    <a:gd name="connsiteY26" fmla="*/ 100000 h 120000"/>
                    <a:gd name="connsiteX27" fmla="*/ 100402 w 120000"/>
                    <a:gd name="connsiteY27" fmla="*/ 119993 h 120000"/>
                    <a:gd name="connsiteX28" fmla="*/ 100402 w 120000"/>
                    <a:gd name="connsiteY28" fmla="*/ 120000 h 120000"/>
                    <a:gd name="connsiteX29" fmla="*/ 0 w 120000"/>
                    <a:gd name="connsiteY29" fmla="*/ 120000 h 120000"/>
                    <a:gd name="connsiteX30" fmla="*/ 0 w 120000"/>
                    <a:gd name="connsiteY30" fmla="*/ 630 h 120000"/>
                    <a:gd name="connsiteX31" fmla="*/ 63330 w 120000"/>
                    <a:gd name="connsiteY31" fmla="*/ 0 h 120000"/>
                    <a:gd name="connsiteX32" fmla="*/ 63330 w 120000"/>
                    <a:gd name="connsiteY32" fmla="*/ 32918 h 120000"/>
                    <a:gd name="connsiteX33" fmla="*/ 63330 w 120000"/>
                    <a:gd name="connsiteY33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100402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0 w 120000"/>
                    <a:gd name="connsiteY21" fmla="*/ 630 h 120000"/>
                    <a:gd name="connsiteX22" fmla="*/ 58294 w 120000"/>
                    <a:gd name="connsiteY22" fmla="*/ 630 h 120000"/>
                    <a:gd name="connsiteX23" fmla="*/ 58294 w 120000"/>
                    <a:gd name="connsiteY23" fmla="*/ 36893 h 120000"/>
                    <a:gd name="connsiteX24" fmla="*/ 100402 w 120000"/>
                    <a:gd name="connsiteY24" fmla="*/ 80006 h 120000"/>
                    <a:gd name="connsiteX25" fmla="*/ 76670 w 120000"/>
                    <a:gd name="connsiteY25" fmla="*/ 100000 h 120000"/>
                    <a:gd name="connsiteX26" fmla="*/ 100402 w 120000"/>
                    <a:gd name="connsiteY26" fmla="*/ 119993 h 120000"/>
                    <a:gd name="connsiteX27" fmla="*/ 100402 w 120000"/>
                    <a:gd name="connsiteY27" fmla="*/ 120000 h 120000"/>
                    <a:gd name="connsiteX28" fmla="*/ 0 w 120000"/>
                    <a:gd name="connsiteY28" fmla="*/ 120000 h 120000"/>
                    <a:gd name="connsiteX29" fmla="*/ 0 w 120000"/>
                    <a:gd name="connsiteY29" fmla="*/ 630 h 120000"/>
                    <a:gd name="connsiteX30" fmla="*/ 63330 w 120000"/>
                    <a:gd name="connsiteY30" fmla="*/ 0 h 120000"/>
                    <a:gd name="connsiteX31" fmla="*/ 63330 w 120000"/>
                    <a:gd name="connsiteY31" fmla="*/ 32918 h 120000"/>
                    <a:gd name="connsiteX32" fmla="*/ 63330 w 120000"/>
                    <a:gd name="connsiteY32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0 w 120000"/>
                    <a:gd name="connsiteY18" fmla="*/ 630 h 120000"/>
                    <a:gd name="connsiteX19" fmla="*/ 58294 w 120000"/>
                    <a:gd name="connsiteY19" fmla="*/ 630 h 120000"/>
                    <a:gd name="connsiteX20" fmla="*/ 58294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63330 w 120000"/>
                    <a:gd name="connsiteY28" fmla="*/ 32918 h 120000"/>
                    <a:gd name="connsiteX29" fmla="*/ 63330 w 120000"/>
                    <a:gd name="connsiteY29" fmla="*/ 0 h 12000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58294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100402 w 120000"/>
                    <a:gd name="connsiteY19" fmla="*/ 79376 h 119370"/>
                    <a:gd name="connsiteX20" fmla="*/ 76670 w 120000"/>
                    <a:gd name="connsiteY20" fmla="*/ 99370 h 119370"/>
                    <a:gd name="connsiteX21" fmla="*/ 100402 w 120000"/>
                    <a:gd name="connsiteY21" fmla="*/ 119363 h 119370"/>
                    <a:gd name="connsiteX22" fmla="*/ 100402 w 120000"/>
                    <a:gd name="connsiteY22" fmla="*/ 119370 h 119370"/>
                    <a:gd name="connsiteX23" fmla="*/ 0 w 120000"/>
                    <a:gd name="connsiteY23" fmla="*/ 119370 h 119370"/>
                    <a:gd name="connsiteX24" fmla="*/ 0 w 120000"/>
                    <a:gd name="connsiteY24" fmla="*/ 0 h 119370"/>
                    <a:gd name="connsiteX0" fmla="*/ 94227 w 120000"/>
                    <a:gd name="connsiteY0" fmla="*/ 10704 h 39994"/>
                    <a:gd name="connsiteX1" fmla="*/ 88946 w 120000"/>
                    <a:gd name="connsiteY1" fmla="*/ 15140 h 39994"/>
                    <a:gd name="connsiteX2" fmla="*/ 94556 w 120000"/>
                    <a:gd name="connsiteY2" fmla="*/ 19852 h 39994"/>
                    <a:gd name="connsiteX3" fmla="*/ 88946 w 120000"/>
                    <a:gd name="connsiteY3" fmla="*/ 24563 h 39994"/>
                    <a:gd name="connsiteX4" fmla="*/ 94227 w 120000"/>
                    <a:gd name="connsiteY4" fmla="*/ 28999 h 39994"/>
                    <a:gd name="connsiteX5" fmla="*/ 99837 w 120000"/>
                    <a:gd name="connsiteY5" fmla="*/ 24287 h 39994"/>
                    <a:gd name="connsiteX6" fmla="*/ 105447 w 120000"/>
                    <a:gd name="connsiteY6" fmla="*/ 28999 h 39994"/>
                    <a:gd name="connsiteX7" fmla="*/ 110729 w 120000"/>
                    <a:gd name="connsiteY7" fmla="*/ 24563 h 39994"/>
                    <a:gd name="connsiteX8" fmla="*/ 105118 w 120000"/>
                    <a:gd name="connsiteY8" fmla="*/ 19852 h 39994"/>
                    <a:gd name="connsiteX9" fmla="*/ 110729 w 120000"/>
                    <a:gd name="connsiteY9" fmla="*/ 15140 h 39994"/>
                    <a:gd name="connsiteX10" fmla="*/ 105447 w 120000"/>
                    <a:gd name="connsiteY10" fmla="*/ 10704 h 39994"/>
                    <a:gd name="connsiteX11" fmla="*/ 99837 w 120000"/>
                    <a:gd name="connsiteY11" fmla="*/ 15416 h 39994"/>
                    <a:gd name="connsiteX12" fmla="*/ 94227 w 120000"/>
                    <a:gd name="connsiteY12" fmla="*/ 10704 h 39994"/>
                    <a:gd name="connsiteX13" fmla="*/ 99837 w 120000"/>
                    <a:gd name="connsiteY13" fmla="*/ 2918 h 39994"/>
                    <a:gd name="connsiteX14" fmla="*/ 120000 w 120000"/>
                    <a:gd name="connsiteY14" fmla="*/ 19852 h 39994"/>
                    <a:gd name="connsiteX15" fmla="*/ 99837 w 120000"/>
                    <a:gd name="connsiteY15" fmla="*/ 36785 h 39994"/>
                    <a:gd name="connsiteX16" fmla="*/ 79675 w 120000"/>
                    <a:gd name="connsiteY16" fmla="*/ 19852 h 39994"/>
                    <a:gd name="connsiteX17" fmla="*/ 99837 w 120000"/>
                    <a:gd name="connsiteY17" fmla="*/ 2918 h 39994"/>
                    <a:gd name="connsiteX18" fmla="*/ 0 w 120000"/>
                    <a:gd name="connsiteY18" fmla="*/ 39994 h 39994"/>
                    <a:gd name="connsiteX19" fmla="*/ 100402 w 120000"/>
                    <a:gd name="connsiteY19" fmla="*/ 0 h 39994"/>
                    <a:gd name="connsiteX20" fmla="*/ 76670 w 120000"/>
                    <a:gd name="connsiteY20" fmla="*/ 19994 h 39994"/>
                    <a:gd name="connsiteX21" fmla="*/ 100402 w 120000"/>
                    <a:gd name="connsiteY21" fmla="*/ 39987 h 39994"/>
                    <a:gd name="connsiteX22" fmla="*/ 100402 w 120000"/>
                    <a:gd name="connsiteY22" fmla="*/ 39994 h 39994"/>
                    <a:gd name="connsiteX23" fmla="*/ 0 w 120000"/>
                    <a:gd name="connsiteY23" fmla="*/ 39994 h 39994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76670 w 120000"/>
                    <a:gd name="connsiteY19" fmla="*/ 17076 h 37076"/>
                    <a:gd name="connsiteX20" fmla="*/ 100402 w 120000"/>
                    <a:gd name="connsiteY20" fmla="*/ 37069 h 37076"/>
                    <a:gd name="connsiteX21" fmla="*/ 100402 w 120000"/>
                    <a:gd name="connsiteY21" fmla="*/ 37076 h 37076"/>
                    <a:gd name="connsiteX22" fmla="*/ 0 w 120000"/>
                    <a:gd name="connsiteY22" fmla="*/ 37076 h 37076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100402 w 120000"/>
                    <a:gd name="connsiteY19" fmla="*/ 37069 h 37076"/>
                    <a:gd name="connsiteX20" fmla="*/ 100402 w 120000"/>
                    <a:gd name="connsiteY20" fmla="*/ 37076 h 37076"/>
                    <a:gd name="connsiteX21" fmla="*/ 0 w 120000"/>
                    <a:gd name="connsiteY21" fmla="*/ 37076 h 37076"/>
                    <a:gd name="connsiteX0" fmla="*/ 14552 w 40325"/>
                    <a:gd name="connsiteY0" fmla="*/ 7786 h 37076"/>
                    <a:gd name="connsiteX1" fmla="*/ 9271 w 40325"/>
                    <a:gd name="connsiteY1" fmla="*/ 12222 h 37076"/>
                    <a:gd name="connsiteX2" fmla="*/ 14881 w 40325"/>
                    <a:gd name="connsiteY2" fmla="*/ 16934 h 37076"/>
                    <a:gd name="connsiteX3" fmla="*/ 9271 w 40325"/>
                    <a:gd name="connsiteY3" fmla="*/ 21645 h 37076"/>
                    <a:gd name="connsiteX4" fmla="*/ 14552 w 40325"/>
                    <a:gd name="connsiteY4" fmla="*/ 26081 h 37076"/>
                    <a:gd name="connsiteX5" fmla="*/ 20162 w 40325"/>
                    <a:gd name="connsiteY5" fmla="*/ 21369 h 37076"/>
                    <a:gd name="connsiteX6" fmla="*/ 25772 w 40325"/>
                    <a:gd name="connsiteY6" fmla="*/ 26081 h 37076"/>
                    <a:gd name="connsiteX7" fmla="*/ 31054 w 40325"/>
                    <a:gd name="connsiteY7" fmla="*/ 21645 h 37076"/>
                    <a:gd name="connsiteX8" fmla="*/ 25443 w 40325"/>
                    <a:gd name="connsiteY8" fmla="*/ 16934 h 37076"/>
                    <a:gd name="connsiteX9" fmla="*/ 31054 w 40325"/>
                    <a:gd name="connsiteY9" fmla="*/ 12222 h 37076"/>
                    <a:gd name="connsiteX10" fmla="*/ 25772 w 40325"/>
                    <a:gd name="connsiteY10" fmla="*/ 7786 h 37076"/>
                    <a:gd name="connsiteX11" fmla="*/ 20162 w 40325"/>
                    <a:gd name="connsiteY11" fmla="*/ 12498 h 37076"/>
                    <a:gd name="connsiteX12" fmla="*/ 14552 w 40325"/>
                    <a:gd name="connsiteY12" fmla="*/ 7786 h 37076"/>
                    <a:gd name="connsiteX13" fmla="*/ 20162 w 40325"/>
                    <a:gd name="connsiteY13" fmla="*/ 0 h 37076"/>
                    <a:gd name="connsiteX14" fmla="*/ 40325 w 40325"/>
                    <a:gd name="connsiteY14" fmla="*/ 16934 h 37076"/>
                    <a:gd name="connsiteX15" fmla="*/ 20162 w 40325"/>
                    <a:gd name="connsiteY15" fmla="*/ 33867 h 37076"/>
                    <a:gd name="connsiteX16" fmla="*/ 0 w 40325"/>
                    <a:gd name="connsiteY16" fmla="*/ 16934 h 37076"/>
                    <a:gd name="connsiteX17" fmla="*/ 20162 w 40325"/>
                    <a:gd name="connsiteY17" fmla="*/ 0 h 37076"/>
                    <a:gd name="connsiteX18" fmla="*/ 20727 w 40325"/>
                    <a:gd name="connsiteY18" fmla="*/ 37076 h 37076"/>
                    <a:gd name="connsiteX19" fmla="*/ 20727 w 40325"/>
                    <a:gd name="connsiteY19" fmla="*/ 37069 h 37076"/>
                    <a:gd name="connsiteX20" fmla="*/ 20727 w 40325"/>
                    <a:gd name="connsiteY20" fmla="*/ 37076 h 37076"/>
                    <a:gd name="connsiteX0" fmla="*/ 14552 w 40325"/>
                    <a:gd name="connsiteY0" fmla="*/ 7786 h 33867"/>
                    <a:gd name="connsiteX1" fmla="*/ 9271 w 40325"/>
                    <a:gd name="connsiteY1" fmla="*/ 12222 h 33867"/>
                    <a:gd name="connsiteX2" fmla="*/ 14881 w 40325"/>
                    <a:gd name="connsiteY2" fmla="*/ 16934 h 33867"/>
                    <a:gd name="connsiteX3" fmla="*/ 9271 w 40325"/>
                    <a:gd name="connsiteY3" fmla="*/ 21645 h 33867"/>
                    <a:gd name="connsiteX4" fmla="*/ 14552 w 40325"/>
                    <a:gd name="connsiteY4" fmla="*/ 26081 h 33867"/>
                    <a:gd name="connsiteX5" fmla="*/ 20162 w 40325"/>
                    <a:gd name="connsiteY5" fmla="*/ 21369 h 33867"/>
                    <a:gd name="connsiteX6" fmla="*/ 25772 w 40325"/>
                    <a:gd name="connsiteY6" fmla="*/ 26081 h 33867"/>
                    <a:gd name="connsiteX7" fmla="*/ 31054 w 40325"/>
                    <a:gd name="connsiteY7" fmla="*/ 21645 h 33867"/>
                    <a:gd name="connsiteX8" fmla="*/ 25443 w 40325"/>
                    <a:gd name="connsiteY8" fmla="*/ 16934 h 33867"/>
                    <a:gd name="connsiteX9" fmla="*/ 31054 w 40325"/>
                    <a:gd name="connsiteY9" fmla="*/ 12222 h 33867"/>
                    <a:gd name="connsiteX10" fmla="*/ 25772 w 40325"/>
                    <a:gd name="connsiteY10" fmla="*/ 7786 h 33867"/>
                    <a:gd name="connsiteX11" fmla="*/ 20162 w 40325"/>
                    <a:gd name="connsiteY11" fmla="*/ 12498 h 33867"/>
                    <a:gd name="connsiteX12" fmla="*/ 14552 w 40325"/>
                    <a:gd name="connsiteY12" fmla="*/ 7786 h 33867"/>
                    <a:gd name="connsiteX13" fmla="*/ 20162 w 40325"/>
                    <a:gd name="connsiteY13" fmla="*/ 0 h 33867"/>
                    <a:gd name="connsiteX14" fmla="*/ 40325 w 40325"/>
                    <a:gd name="connsiteY14" fmla="*/ 16934 h 33867"/>
                    <a:gd name="connsiteX15" fmla="*/ 20162 w 40325"/>
                    <a:gd name="connsiteY15" fmla="*/ 33867 h 33867"/>
                    <a:gd name="connsiteX16" fmla="*/ 0 w 40325"/>
                    <a:gd name="connsiteY16" fmla="*/ 16934 h 33867"/>
                    <a:gd name="connsiteX17" fmla="*/ 20162 w 40325"/>
                    <a:gd name="connsiteY17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325" h="33867" extrusionOk="0">
                      <a:moveTo>
                        <a:pt x="14552" y="7786"/>
                      </a:moveTo>
                      <a:lnTo>
                        <a:pt x="9271" y="12222"/>
                      </a:lnTo>
                      <a:lnTo>
                        <a:pt x="14881" y="16934"/>
                      </a:lnTo>
                      <a:lnTo>
                        <a:pt x="9271" y="21645"/>
                      </a:lnTo>
                      <a:lnTo>
                        <a:pt x="14552" y="26081"/>
                      </a:lnTo>
                      <a:lnTo>
                        <a:pt x="20162" y="21369"/>
                      </a:lnTo>
                      <a:lnTo>
                        <a:pt x="25772" y="26081"/>
                      </a:lnTo>
                      <a:lnTo>
                        <a:pt x="31054" y="21645"/>
                      </a:lnTo>
                      <a:lnTo>
                        <a:pt x="25443" y="16934"/>
                      </a:lnTo>
                      <a:lnTo>
                        <a:pt x="31054" y="12222"/>
                      </a:lnTo>
                      <a:lnTo>
                        <a:pt x="25772" y="7786"/>
                      </a:lnTo>
                      <a:lnTo>
                        <a:pt x="20162" y="12498"/>
                      </a:lnTo>
                      <a:lnTo>
                        <a:pt x="14552" y="7786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Shape 992"/>
                <p:cNvSpPr>
                  <a:spLocks noChangeAspect="1"/>
                </p:cNvSpPr>
                <p:nvPr/>
              </p:nvSpPr>
              <p:spPr>
                <a:xfrm>
                  <a:off x="5672270" y="3966287"/>
                  <a:ext cx="268996" cy="268996"/>
                </a:xfrm>
                <a:custGeom>
                  <a:avLst/>
                  <a:gdLst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36893 h 120000"/>
                    <a:gd name="connsiteX26" fmla="*/ 100402 w 120000"/>
                    <a:gd name="connsiteY26" fmla="*/ 80006 h 120000"/>
                    <a:gd name="connsiteX27" fmla="*/ 76670 w 120000"/>
                    <a:gd name="connsiteY27" fmla="*/ 100000 h 120000"/>
                    <a:gd name="connsiteX28" fmla="*/ 100402 w 120000"/>
                    <a:gd name="connsiteY28" fmla="*/ 119993 h 120000"/>
                    <a:gd name="connsiteX29" fmla="*/ 100402 w 120000"/>
                    <a:gd name="connsiteY29" fmla="*/ 120000 h 120000"/>
                    <a:gd name="connsiteX30" fmla="*/ 0 w 120000"/>
                    <a:gd name="connsiteY30" fmla="*/ 120000 h 120000"/>
                    <a:gd name="connsiteX31" fmla="*/ 0 w 120000"/>
                    <a:gd name="connsiteY31" fmla="*/ 630 h 120000"/>
                    <a:gd name="connsiteX32" fmla="*/ 63330 w 120000"/>
                    <a:gd name="connsiteY32" fmla="*/ 0 h 120000"/>
                    <a:gd name="connsiteX33" fmla="*/ 63330 w 120000"/>
                    <a:gd name="connsiteY33" fmla="*/ 32918 h 120000"/>
                    <a:gd name="connsiteX34" fmla="*/ 63330 w 120000"/>
                    <a:gd name="connsiteY34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69506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69506 w 120000"/>
                    <a:gd name="connsiteY21" fmla="*/ 630 h 120000"/>
                    <a:gd name="connsiteX22" fmla="*/ 0 w 120000"/>
                    <a:gd name="connsiteY22" fmla="*/ 630 h 120000"/>
                    <a:gd name="connsiteX23" fmla="*/ 58294 w 120000"/>
                    <a:gd name="connsiteY23" fmla="*/ 630 h 120000"/>
                    <a:gd name="connsiteX24" fmla="*/ 58294 w 120000"/>
                    <a:gd name="connsiteY24" fmla="*/ 36893 h 120000"/>
                    <a:gd name="connsiteX25" fmla="*/ 100402 w 120000"/>
                    <a:gd name="connsiteY25" fmla="*/ 80006 h 120000"/>
                    <a:gd name="connsiteX26" fmla="*/ 76670 w 120000"/>
                    <a:gd name="connsiteY26" fmla="*/ 100000 h 120000"/>
                    <a:gd name="connsiteX27" fmla="*/ 100402 w 120000"/>
                    <a:gd name="connsiteY27" fmla="*/ 119993 h 120000"/>
                    <a:gd name="connsiteX28" fmla="*/ 100402 w 120000"/>
                    <a:gd name="connsiteY28" fmla="*/ 120000 h 120000"/>
                    <a:gd name="connsiteX29" fmla="*/ 0 w 120000"/>
                    <a:gd name="connsiteY29" fmla="*/ 120000 h 120000"/>
                    <a:gd name="connsiteX30" fmla="*/ 0 w 120000"/>
                    <a:gd name="connsiteY30" fmla="*/ 630 h 120000"/>
                    <a:gd name="connsiteX31" fmla="*/ 63330 w 120000"/>
                    <a:gd name="connsiteY31" fmla="*/ 0 h 120000"/>
                    <a:gd name="connsiteX32" fmla="*/ 63330 w 120000"/>
                    <a:gd name="connsiteY32" fmla="*/ 32918 h 120000"/>
                    <a:gd name="connsiteX33" fmla="*/ 63330 w 120000"/>
                    <a:gd name="connsiteY33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100402 w 120000"/>
                    <a:gd name="connsiteY18" fmla="*/ 630 h 120000"/>
                    <a:gd name="connsiteX19" fmla="*/ 100402 w 120000"/>
                    <a:gd name="connsiteY19" fmla="*/ 630 h 120000"/>
                    <a:gd name="connsiteX20" fmla="*/ 100402 w 120000"/>
                    <a:gd name="connsiteY20" fmla="*/ 630 h 120000"/>
                    <a:gd name="connsiteX21" fmla="*/ 0 w 120000"/>
                    <a:gd name="connsiteY21" fmla="*/ 630 h 120000"/>
                    <a:gd name="connsiteX22" fmla="*/ 58294 w 120000"/>
                    <a:gd name="connsiteY22" fmla="*/ 630 h 120000"/>
                    <a:gd name="connsiteX23" fmla="*/ 58294 w 120000"/>
                    <a:gd name="connsiteY23" fmla="*/ 36893 h 120000"/>
                    <a:gd name="connsiteX24" fmla="*/ 100402 w 120000"/>
                    <a:gd name="connsiteY24" fmla="*/ 80006 h 120000"/>
                    <a:gd name="connsiteX25" fmla="*/ 76670 w 120000"/>
                    <a:gd name="connsiteY25" fmla="*/ 100000 h 120000"/>
                    <a:gd name="connsiteX26" fmla="*/ 100402 w 120000"/>
                    <a:gd name="connsiteY26" fmla="*/ 119993 h 120000"/>
                    <a:gd name="connsiteX27" fmla="*/ 100402 w 120000"/>
                    <a:gd name="connsiteY27" fmla="*/ 120000 h 120000"/>
                    <a:gd name="connsiteX28" fmla="*/ 0 w 120000"/>
                    <a:gd name="connsiteY28" fmla="*/ 120000 h 120000"/>
                    <a:gd name="connsiteX29" fmla="*/ 0 w 120000"/>
                    <a:gd name="connsiteY29" fmla="*/ 630 h 120000"/>
                    <a:gd name="connsiteX30" fmla="*/ 63330 w 120000"/>
                    <a:gd name="connsiteY30" fmla="*/ 0 h 120000"/>
                    <a:gd name="connsiteX31" fmla="*/ 63330 w 120000"/>
                    <a:gd name="connsiteY31" fmla="*/ 32918 h 120000"/>
                    <a:gd name="connsiteX32" fmla="*/ 63330 w 120000"/>
                    <a:gd name="connsiteY32" fmla="*/ 0 h 120000"/>
                    <a:gd name="connsiteX0" fmla="*/ 94227 w 120000"/>
                    <a:gd name="connsiteY0" fmla="*/ 90710 h 120000"/>
                    <a:gd name="connsiteX1" fmla="*/ 88946 w 120000"/>
                    <a:gd name="connsiteY1" fmla="*/ 95146 h 120000"/>
                    <a:gd name="connsiteX2" fmla="*/ 94556 w 120000"/>
                    <a:gd name="connsiteY2" fmla="*/ 99858 h 120000"/>
                    <a:gd name="connsiteX3" fmla="*/ 88946 w 120000"/>
                    <a:gd name="connsiteY3" fmla="*/ 104569 h 120000"/>
                    <a:gd name="connsiteX4" fmla="*/ 94227 w 120000"/>
                    <a:gd name="connsiteY4" fmla="*/ 109005 h 120000"/>
                    <a:gd name="connsiteX5" fmla="*/ 99837 w 120000"/>
                    <a:gd name="connsiteY5" fmla="*/ 104293 h 120000"/>
                    <a:gd name="connsiteX6" fmla="*/ 105447 w 120000"/>
                    <a:gd name="connsiteY6" fmla="*/ 109005 h 120000"/>
                    <a:gd name="connsiteX7" fmla="*/ 110729 w 120000"/>
                    <a:gd name="connsiteY7" fmla="*/ 104569 h 120000"/>
                    <a:gd name="connsiteX8" fmla="*/ 105118 w 120000"/>
                    <a:gd name="connsiteY8" fmla="*/ 99858 h 120000"/>
                    <a:gd name="connsiteX9" fmla="*/ 110729 w 120000"/>
                    <a:gd name="connsiteY9" fmla="*/ 95146 h 120000"/>
                    <a:gd name="connsiteX10" fmla="*/ 105447 w 120000"/>
                    <a:gd name="connsiteY10" fmla="*/ 90710 h 120000"/>
                    <a:gd name="connsiteX11" fmla="*/ 99837 w 120000"/>
                    <a:gd name="connsiteY11" fmla="*/ 95422 h 120000"/>
                    <a:gd name="connsiteX12" fmla="*/ 94227 w 120000"/>
                    <a:gd name="connsiteY12" fmla="*/ 90710 h 120000"/>
                    <a:gd name="connsiteX13" fmla="*/ 99837 w 120000"/>
                    <a:gd name="connsiteY13" fmla="*/ 82924 h 120000"/>
                    <a:gd name="connsiteX14" fmla="*/ 120000 w 120000"/>
                    <a:gd name="connsiteY14" fmla="*/ 99858 h 120000"/>
                    <a:gd name="connsiteX15" fmla="*/ 99837 w 120000"/>
                    <a:gd name="connsiteY15" fmla="*/ 116791 h 120000"/>
                    <a:gd name="connsiteX16" fmla="*/ 79675 w 120000"/>
                    <a:gd name="connsiteY16" fmla="*/ 99858 h 120000"/>
                    <a:gd name="connsiteX17" fmla="*/ 99837 w 120000"/>
                    <a:gd name="connsiteY17" fmla="*/ 82924 h 120000"/>
                    <a:gd name="connsiteX18" fmla="*/ 0 w 120000"/>
                    <a:gd name="connsiteY18" fmla="*/ 630 h 120000"/>
                    <a:gd name="connsiteX19" fmla="*/ 58294 w 120000"/>
                    <a:gd name="connsiteY19" fmla="*/ 630 h 120000"/>
                    <a:gd name="connsiteX20" fmla="*/ 58294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63330 w 120000"/>
                    <a:gd name="connsiteY28" fmla="*/ 32918 h 120000"/>
                    <a:gd name="connsiteX29" fmla="*/ 63330 w 120000"/>
                    <a:gd name="connsiteY29" fmla="*/ 0 h 12000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58294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58294 w 120000"/>
                    <a:gd name="connsiteY19" fmla="*/ 0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0" fmla="*/ 94227 w 120000"/>
                    <a:gd name="connsiteY0" fmla="*/ 90080 h 119370"/>
                    <a:gd name="connsiteX1" fmla="*/ 88946 w 120000"/>
                    <a:gd name="connsiteY1" fmla="*/ 94516 h 119370"/>
                    <a:gd name="connsiteX2" fmla="*/ 94556 w 120000"/>
                    <a:gd name="connsiteY2" fmla="*/ 99228 h 119370"/>
                    <a:gd name="connsiteX3" fmla="*/ 88946 w 120000"/>
                    <a:gd name="connsiteY3" fmla="*/ 103939 h 119370"/>
                    <a:gd name="connsiteX4" fmla="*/ 94227 w 120000"/>
                    <a:gd name="connsiteY4" fmla="*/ 108375 h 119370"/>
                    <a:gd name="connsiteX5" fmla="*/ 99837 w 120000"/>
                    <a:gd name="connsiteY5" fmla="*/ 103663 h 119370"/>
                    <a:gd name="connsiteX6" fmla="*/ 105447 w 120000"/>
                    <a:gd name="connsiteY6" fmla="*/ 108375 h 119370"/>
                    <a:gd name="connsiteX7" fmla="*/ 110729 w 120000"/>
                    <a:gd name="connsiteY7" fmla="*/ 103939 h 119370"/>
                    <a:gd name="connsiteX8" fmla="*/ 105118 w 120000"/>
                    <a:gd name="connsiteY8" fmla="*/ 99228 h 119370"/>
                    <a:gd name="connsiteX9" fmla="*/ 110729 w 120000"/>
                    <a:gd name="connsiteY9" fmla="*/ 94516 h 119370"/>
                    <a:gd name="connsiteX10" fmla="*/ 105447 w 120000"/>
                    <a:gd name="connsiteY10" fmla="*/ 90080 h 119370"/>
                    <a:gd name="connsiteX11" fmla="*/ 99837 w 120000"/>
                    <a:gd name="connsiteY11" fmla="*/ 94792 h 119370"/>
                    <a:gd name="connsiteX12" fmla="*/ 94227 w 120000"/>
                    <a:gd name="connsiteY12" fmla="*/ 90080 h 119370"/>
                    <a:gd name="connsiteX13" fmla="*/ 99837 w 120000"/>
                    <a:gd name="connsiteY13" fmla="*/ 82294 h 119370"/>
                    <a:gd name="connsiteX14" fmla="*/ 120000 w 120000"/>
                    <a:gd name="connsiteY14" fmla="*/ 99228 h 119370"/>
                    <a:gd name="connsiteX15" fmla="*/ 99837 w 120000"/>
                    <a:gd name="connsiteY15" fmla="*/ 116161 h 119370"/>
                    <a:gd name="connsiteX16" fmla="*/ 79675 w 120000"/>
                    <a:gd name="connsiteY16" fmla="*/ 99228 h 119370"/>
                    <a:gd name="connsiteX17" fmla="*/ 99837 w 120000"/>
                    <a:gd name="connsiteY17" fmla="*/ 82294 h 119370"/>
                    <a:gd name="connsiteX18" fmla="*/ 0 w 120000"/>
                    <a:gd name="connsiteY18" fmla="*/ 0 h 119370"/>
                    <a:gd name="connsiteX19" fmla="*/ 100402 w 120000"/>
                    <a:gd name="connsiteY19" fmla="*/ 79376 h 119370"/>
                    <a:gd name="connsiteX20" fmla="*/ 76670 w 120000"/>
                    <a:gd name="connsiteY20" fmla="*/ 99370 h 119370"/>
                    <a:gd name="connsiteX21" fmla="*/ 100402 w 120000"/>
                    <a:gd name="connsiteY21" fmla="*/ 119363 h 119370"/>
                    <a:gd name="connsiteX22" fmla="*/ 100402 w 120000"/>
                    <a:gd name="connsiteY22" fmla="*/ 119370 h 119370"/>
                    <a:gd name="connsiteX23" fmla="*/ 0 w 120000"/>
                    <a:gd name="connsiteY23" fmla="*/ 119370 h 119370"/>
                    <a:gd name="connsiteX24" fmla="*/ 0 w 120000"/>
                    <a:gd name="connsiteY24" fmla="*/ 0 h 119370"/>
                    <a:gd name="connsiteX0" fmla="*/ 94227 w 120000"/>
                    <a:gd name="connsiteY0" fmla="*/ 10704 h 39994"/>
                    <a:gd name="connsiteX1" fmla="*/ 88946 w 120000"/>
                    <a:gd name="connsiteY1" fmla="*/ 15140 h 39994"/>
                    <a:gd name="connsiteX2" fmla="*/ 94556 w 120000"/>
                    <a:gd name="connsiteY2" fmla="*/ 19852 h 39994"/>
                    <a:gd name="connsiteX3" fmla="*/ 88946 w 120000"/>
                    <a:gd name="connsiteY3" fmla="*/ 24563 h 39994"/>
                    <a:gd name="connsiteX4" fmla="*/ 94227 w 120000"/>
                    <a:gd name="connsiteY4" fmla="*/ 28999 h 39994"/>
                    <a:gd name="connsiteX5" fmla="*/ 99837 w 120000"/>
                    <a:gd name="connsiteY5" fmla="*/ 24287 h 39994"/>
                    <a:gd name="connsiteX6" fmla="*/ 105447 w 120000"/>
                    <a:gd name="connsiteY6" fmla="*/ 28999 h 39994"/>
                    <a:gd name="connsiteX7" fmla="*/ 110729 w 120000"/>
                    <a:gd name="connsiteY7" fmla="*/ 24563 h 39994"/>
                    <a:gd name="connsiteX8" fmla="*/ 105118 w 120000"/>
                    <a:gd name="connsiteY8" fmla="*/ 19852 h 39994"/>
                    <a:gd name="connsiteX9" fmla="*/ 110729 w 120000"/>
                    <a:gd name="connsiteY9" fmla="*/ 15140 h 39994"/>
                    <a:gd name="connsiteX10" fmla="*/ 105447 w 120000"/>
                    <a:gd name="connsiteY10" fmla="*/ 10704 h 39994"/>
                    <a:gd name="connsiteX11" fmla="*/ 99837 w 120000"/>
                    <a:gd name="connsiteY11" fmla="*/ 15416 h 39994"/>
                    <a:gd name="connsiteX12" fmla="*/ 94227 w 120000"/>
                    <a:gd name="connsiteY12" fmla="*/ 10704 h 39994"/>
                    <a:gd name="connsiteX13" fmla="*/ 99837 w 120000"/>
                    <a:gd name="connsiteY13" fmla="*/ 2918 h 39994"/>
                    <a:gd name="connsiteX14" fmla="*/ 120000 w 120000"/>
                    <a:gd name="connsiteY14" fmla="*/ 19852 h 39994"/>
                    <a:gd name="connsiteX15" fmla="*/ 99837 w 120000"/>
                    <a:gd name="connsiteY15" fmla="*/ 36785 h 39994"/>
                    <a:gd name="connsiteX16" fmla="*/ 79675 w 120000"/>
                    <a:gd name="connsiteY16" fmla="*/ 19852 h 39994"/>
                    <a:gd name="connsiteX17" fmla="*/ 99837 w 120000"/>
                    <a:gd name="connsiteY17" fmla="*/ 2918 h 39994"/>
                    <a:gd name="connsiteX18" fmla="*/ 0 w 120000"/>
                    <a:gd name="connsiteY18" fmla="*/ 39994 h 39994"/>
                    <a:gd name="connsiteX19" fmla="*/ 100402 w 120000"/>
                    <a:gd name="connsiteY19" fmla="*/ 0 h 39994"/>
                    <a:gd name="connsiteX20" fmla="*/ 76670 w 120000"/>
                    <a:gd name="connsiteY20" fmla="*/ 19994 h 39994"/>
                    <a:gd name="connsiteX21" fmla="*/ 100402 w 120000"/>
                    <a:gd name="connsiteY21" fmla="*/ 39987 h 39994"/>
                    <a:gd name="connsiteX22" fmla="*/ 100402 w 120000"/>
                    <a:gd name="connsiteY22" fmla="*/ 39994 h 39994"/>
                    <a:gd name="connsiteX23" fmla="*/ 0 w 120000"/>
                    <a:gd name="connsiteY23" fmla="*/ 39994 h 39994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76670 w 120000"/>
                    <a:gd name="connsiteY19" fmla="*/ 17076 h 37076"/>
                    <a:gd name="connsiteX20" fmla="*/ 100402 w 120000"/>
                    <a:gd name="connsiteY20" fmla="*/ 37069 h 37076"/>
                    <a:gd name="connsiteX21" fmla="*/ 100402 w 120000"/>
                    <a:gd name="connsiteY21" fmla="*/ 37076 h 37076"/>
                    <a:gd name="connsiteX22" fmla="*/ 0 w 120000"/>
                    <a:gd name="connsiteY22" fmla="*/ 37076 h 37076"/>
                    <a:gd name="connsiteX0" fmla="*/ 94227 w 120000"/>
                    <a:gd name="connsiteY0" fmla="*/ 7786 h 37076"/>
                    <a:gd name="connsiteX1" fmla="*/ 88946 w 120000"/>
                    <a:gd name="connsiteY1" fmla="*/ 12222 h 37076"/>
                    <a:gd name="connsiteX2" fmla="*/ 94556 w 120000"/>
                    <a:gd name="connsiteY2" fmla="*/ 16934 h 37076"/>
                    <a:gd name="connsiteX3" fmla="*/ 88946 w 120000"/>
                    <a:gd name="connsiteY3" fmla="*/ 21645 h 37076"/>
                    <a:gd name="connsiteX4" fmla="*/ 94227 w 120000"/>
                    <a:gd name="connsiteY4" fmla="*/ 26081 h 37076"/>
                    <a:gd name="connsiteX5" fmla="*/ 99837 w 120000"/>
                    <a:gd name="connsiteY5" fmla="*/ 21369 h 37076"/>
                    <a:gd name="connsiteX6" fmla="*/ 105447 w 120000"/>
                    <a:gd name="connsiteY6" fmla="*/ 26081 h 37076"/>
                    <a:gd name="connsiteX7" fmla="*/ 110729 w 120000"/>
                    <a:gd name="connsiteY7" fmla="*/ 21645 h 37076"/>
                    <a:gd name="connsiteX8" fmla="*/ 105118 w 120000"/>
                    <a:gd name="connsiteY8" fmla="*/ 16934 h 37076"/>
                    <a:gd name="connsiteX9" fmla="*/ 110729 w 120000"/>
                    <a:gd name="connsiteY9" fmla="*/ 12222 h 37076"/>
                    <a:gd name="connsiteX10" fmla="*/ 105447 w 120000"/>
                    <a:gd name="connsiteY10" fmla="*/ 7786 h 37076"/>
                    <a:gd name="connsiteX11" fmla="*/ 99837 w 120000"/>
                    <a:gd name="connsiteY11" fmla="*/ 12498 h 37076"/>
                    <a:gd name="connsiteX12" fmla="*/ 94227 w 120000"/>
                    <a:gd name="connsiteY12" fmla="*/ 7786 h 37076"/>
                    <a:gd name="connsiteX13" fmla="*/ 99837 w 120000"/>
                    <a:gd name="connsiteY13" fmla="*/ 0 h 37076"/>
                    <a:gd name="connsiteX14" fmla="*/ 120000 w 120000"/>
                    <a:gd name="connsiteY14" fmla="*/ 16934 h 37076"/>
                    <a:gd name="connsiteX15" fmla="*/ 99837 w 120000"/>
                    <a:gd name="connsiteY15" fmla="*/ 33867 h 37076"/>
                    <a:gd name="connsiteX16" fmla="*/ 79675 w 120000"/>
                    <a:gd name="connsiteY16" fmla="*/ 16934 h 37076"/>
                    <a:gd name="connsiteX17" fmla="*/ 99837 w 120000"/>
                    <a:gd name="connsiteY17" fmla="*/ 0 h 37076"/>
                    <a:gd name="connsiteX18" fmla="*/ 0 w 120000"/>
                    <a:gd name="connsiteY18" fmla="*/ 37076 h 37076"/>
                    <a:gd name="connsiteX19" fmla="*/ 100402 w 120000"/>
                    <a:gd name="connsiteY19" fmla="*/ 37069 h 37076"/>
                    <a:gd name="connsiteX20" fmla="*/ 100402 w 120000"/>
                    <a:gd name="connsiteY20" fmla="*/ 37076 h 37076"/>
                    <a:gd name="connsiteX21" fmla="*/ 0 w 120000"/>
                    <a:gd name="connsiteY21" fmla="*/ 37076 h 37076"/>
                    <a:gd name="connsiteX0" fmla="*/ 14552 w 40325"/>
                    <a:gd name="connsiteY0" fmla="*/ 7786 h 37076"/>
                    <a:gd name="connsiteX1" fmla="*/ 9271 w 40325"/>
                    <a:gd name="connsiteY1" fmla="*/ 12222 h 37076"/>
                    <a:gd name="connsiteX2" fmla="*/ 14881 w 40325"/>
                    <a:gd name="connsiteY2" fmla="*/ 16934 h 37076"/>
                    <a:gd name="connsiteX3" fmla="*/ 9271 w 40325"/>
                    <a:gd name="connsiteY3" fmla="*/ 21645 h 37076"/>
                    <a:gd name="connsiteX4" fmla="*/ 14552 w 40325"/>
                    <a:gd name="connsiteY4" fmla="*/ 26081 h 37076"/>
                    <a:gd name="connsiteX5" fmla="*/ 20162 w 40325"/>
                    <a:gd name="connsiteY5" fmla="*/ 21369 h 37076"/>
                    <a:gd name="connsiteX6" fmla="*/ 25772 w 40325"/>
                    <a:gd name="connsiteY6" fmla="*/ 26081 h 37076"/>
                    <a:gd name="connsiteX7" fmla="*/ 31054 w 40325"/>
                    <a:gd name="connsiteY7" fmla="*/ 21645 h 37076"/>
                    <a:gd name="connsiteX8" fmla="*/ 25443 w 40325"/>
                    <a:gd name="connsiteY8" fmla="*/ 16934 h 37076"/>
                    <a:gd name="connsiteX9" fmla="*/ 31054 w 40325"/>
                    <a:gd name="connsiteY9" fmla="*/ 12222 h 37076"/>
                    <a:gd name="connsiteX10" fmla="*/ 25772 w 40325"/>
                    <a:gd name="connsiteY10" fmla="*/ 7786 h 37076"/>
                    <a:gd name="connsiteX11" fmla="*/ 20162 w 40325"/>
                    <a:gd name="connsiteY11" fmla="*/ 12498 h 37076"/>
                    <a:gd name="connsiteX12" fmla="*/ 14552 w 40325"/>
                    <a:gd name="connsiteY12" fmla="*/ 7786 h 37076"/>
                    <a:gd name="connsiteX13" fmla="*/ 20162 w 40325"/>
                    <a:gd name="connsiteY13" fmla="*/ 0 h 37076"/>
                    <a:gd name="connsiteX14" fmla="*/ 40325 w 40325"/>
                    <a:gd name="connsiteY14" fmla="*/ 16934 h 37076"/>
                    <a:gd name="connsiteX15" fmla="*/ 20162 w 40325"/>
                    <a:gd name="connsiteY15" fmla="*/ 33867 h 37076"/>
                    <a:gd name="connsiteX16" fmla="*/ 0 w 40325"/>
                    <a:gd name="connsiteY16" fmla="*/ 16934 h 37076"/>
                    <a:gd name="connsiteX17" fmla="*/ 20162 w 40325"/>
                    <a:gd name="connsiteY17" fmla="*/ 0 h 37076"/>
                    <a:gd name="connsiteX18" fmla="*/ 20727 w 40325"/>
                    <a:gd name="connsiteY18" fmla="*/ 37076 h 37076"/>
                    <a:gd name="connsiteX19" fmla="*/ 20727 w 40325"/>
                    <a:gd name="connsiteY19" fmla="*/ 37069 h 37076"/>
                    <a:gd name="connsiteX20" fmla="*/ 20727 w 40325"/>
                    <a:gd name="connsiteY20" fmla="*/ 37076 h 37076"/>
                    <a:gd name="connsiteX0" fmla="*/ 14552 w 40325"/>
                    <a:gd name="connsiteY0" fmla="*/ 7786 h 33867"/>
                    <a:gd name="connsiteX1" fmla="*/ 9271 w 40325"/>
                    <a:gd name="connsiteY1" fmla="*/ 12222 h 33867"/>
                    <a:gd name="connsiteX2" fmla="*/ 14881 w 40325"/>
                    <a:gd name="connsiteY2" fmla="*/ 16934 h 33867"/>
                    <a:gd name="connsiteX3" fmla="*/ 9271 w 40325"/>
                    <a:gd name="connsiteY3" fmla="*/ 21645 h 33867"/>
                    <a:gd name="connsiteX4" fmla="*/ 14552 w 40325"/>
                    <a:gd name="connsiteY4" fmla="*/ 26081 h 33867"/>
                    <a:gd name="connsiteX5" fmla="*/ 20162 w 40325"/>
                    <a:gd name="connsiteY5" fmla="*/ 21369 h 33867"/>
                    <a:gd name="connsiteX6" fmla="*/ 25772 w 40325"/>
                    <a:gd name="connsiteY6" fmla="*/ 26081 h 33867"/>
                    <a:gd name="connsiteX7" fmla="*/ 31054 w 40325"/>
                    <a:gd name="connsiteY7" fmla="*/ 21645 h 33867"/>
                    <a:gd name="connsiteX8" fmla="*/ 25443 w 40325"/>
                    <a:gd name="connsiteY8" fmla="*/ 16934 h 33867"/>
                    <a:gd name="connsiteX9" fmla="*/ 31054 w 40325"/>
                    <a:gd name="connsiteY9" fmla="*/ 12222 h 33867"/>
                    <a:gd name="connsiteX10" fmla="*/ 25772 w 40325"/>
                    <a:gd name="connsiteY10" fmla="*/ 7786 h 33867"/>
                    <a:gd name="connsiteX11" fmla="*/ 20162 w 40325"/>
                    <a:gd name="connsiteY11" fmla="*/ 12498 h 33867"/>
                    <a:gd name="connsiteX12" fmla="*/ 14552 w 40325"/>
                    <a:gd name="connsiteY12" fmla="*/ 7786 h 33867"/>
                    <a:gd name="connsiteX13" fmla="*/ 20162 w 40325"/>
                    <a:gd name="connsiteY13" fmla="*/ 0 h 33867"/>
                    <a:gd name="connsiteX14" fmla="*/ 40325 w 40325"/>
                    <a:gd name="connsiteY14" fmla="*/ 16934 h 33867"/>
                    <a:gd name="connsiteX15" fmla="*/ 20162 w 40325"/>
                    <a:gd name="connsiteY15" fmla="*/ 33867 h 33867"/>
                    <a:gd name="connsiteX16" fmla="*/ 0 w 40325"/>
                    <a:gd name="connsiteY16" fmla="*/ 16934 h 33867"/>
                    <a:gd name="connsiteX17" fmla="*/ 20162 w 40325"/>
                    <a:gd name="connsiteY17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325" h="33867" extrusionOk="0">
                      <a:moveTo>
                        <a:pt x="14552" y="7786"/>
                      </a:moveTo>
                      <a:lnTo>
                        <a:pt x="9271" y="12222"/>
                      </a:lnTo>
                      <a:lnTo>
                        <a:pt x="14881" y="16934"/>
                      </a:lnTo>
                      <a:lnTo>
                        <a:pt x="9271" y="21645"/>
                      </a:lnTo>
                      <a:lnTo>
                        <a:pt x="14552" y="26081"/>
                      </a:lnTo>
                      <a:lnTo>
                        <a:pt x="20162" y="21369"/>
                      </a:lnTo>
                      <a:lnTo>
                        <a:pt x="25772" y="26081"/>
                      </a:lnTo>
                      <a:lnTo>
                        <a:pt x="31054" y="21645"/>
                      </a:lnTo>
                      <a:lnTo>
                        <a:pt x="25443" y="16934"/>
                      </a:lnTo>
                      <a:lnTo>
                        <a:pt x="31054" y="12222"/>
                      </a:lnTo>
                      <a:lnTo>
                        <a:pt x="25772" y="7786"/>
                      </a:lnTo>
                      <a:lnTo>
                        <a:pt x="20162" y="12498"/>
                      </a:lnTo>
                      <a:lnTo>
                        <a:pt x="14552" y="7786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Shape 993"/>
                <p:cNvSpPr/>
                <p:nvPr/>
              </p:nvSpPr>
              <p:spPr>
                <a:xfrm>
                  <a:off x="5672270" y="21320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Shape 993"/>
                <p:cNvSpPr/>
                <p:nvPr/>
              </p:nvSpPr>
              <p:spPr>
                <a:xfrm>
                  <a:off x="5672270" y="25892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Shape 993"/>
                <p:cNvSpPr/>
                <p:nvPr/>
              </p:nvSpPr>
              <p:spPr>
                <a:xfrm>
                  <a:off x="5672270" y="304005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Shape 993"/>
                <p:cNvSpPr/>
                <p:nvPr/>
              </p:nvSpPr>
              <p:spPr>
                <a:xfrm>
                  <a:off x="6669220" y="16875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Shape 993"/>
                <p:cNvSpPr/>
                <p:nvPr/>
              </p:nvSpPr>
              <p:spPr>
                <a:xfrm>
                  <a:off x="6669220" y="21320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Shape 993"/>
                <p:cNvSpPr/>
                <p:nvPr/>
              </p:nvSpPr>
              <p:spPr>
                <a:xfrm>
                  <a:off x="6669220" y="25892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Shape 993"/>
                <p:cNvSpPr/>
                <p:nvPr/>
              </p:nvSpPr>
              <p:spPr>
                <a:xfrm>
                  <a:off x="6669220" y="304005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Shape 993"/>
                <p:cNvSpPr/>
                <p:nvPr/>
              </p:nvSpPr>
              <p:spPr>
                <a:xfrm>
                  <a:off x="6669220" y="350360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Shape 993"/>
                <p:cNvSpPr/>
                <p:nvPr/>
              </p:nvSpPr>
              <p:spPr>
                <a:xfrm>
                  <a:off x="6669220" y="3954456"/>
                  <a:ext cx="268996" cy="268994"/>
                </a:xfrm>
                <a:custGeom>
                  <a:avLst/>
                  <a:gdLst>
                    <a:gd name="connsiteX0" fmla="*/ 111123 w 120000"/>
                    <a:gd name="connsiteY0" fmla="*/ 91467 h 120000"/>
                    <a:gd name="connsiteX1" fmla="*/ 97097 w 120000"/>
                    <a:gd name="connsiteY1" fmla="*/ 103247 h 120000"/>
                    <a:gd name="connsiteX2" fmla="*/ 88332 w 120000"/>
                    <a:gd name="connsiteY2" fmla="*/ 95886 h 120000"/>
                    <a:gd name="connsiteX3" fmla="*/ 83862 w 120000"/>
                    <a:gd name="connsiteY3" fmla="*/ 99640 h 120000"/>
                    <a:gd name="connsiteX4" fmla="*/ 97189 w 120000"/>
                    <a:gd name="connsiteY4" fmla="*/ 110832 h 120000"/>
                    <a:gd name="connsiteX5" fmla="*/ 101659 w 120000"/>
                    <a:gd name="connsiteY5" fmla="*/ 107078 h 120000"/>
                    <a:gd name="connsiteX6" fmla="*/ 101567 w 120000"/>
                    <a:gd name="connsiteY6" fmla="*/ 107001 h 120000"/>
                    <a:gd name="connsiteX7" fmla="*/ 115593 w 120000"/>
                    <a:gd name="connsiteY7" fmla="*/ 95221 h 120000"/>
                    <a:gd name="connsiteX8" fmla="*/ 111123 w 120000"/>
                    <a:gd name="connsiteY8" fmla="*/ 91467 h 120000"/>
                    <a:gd name="connsiteX9" fmla="*/ 99837 w 120000"/>
                    <a:gd name="connsiteY9" fmla="*/ 82924 h 120000"/>
                    <a:gd name="connsiteX10" fmla="*/ 120000 w 120000"/>
                    <a:gd name="connsiteY10" fmla="*/ 99858 h 120000"/>
                    <a:gd name="connsiteX11" fmla="*/ 99837 w 120000"/>
                    <a:gd name="connsiteY11" fmla="*/ 116791 h 120000"/>
                    <a:gd name="connsiteX12" fmla="*/ 79675 w 120000"/>
                    <a:gd name="connsiteY12" fmla="*/ 99858 h 120000"/>
                    <a:gd name="connsiteX13" fmla="*/ 99837 w 120000"/>
                    <a:gd name="connsiteY13" fmla="*/ 82924 h 120000"/>
                    <a:gd name="connsiteX14" fmla="*/ 69506 w 120000"/>
                    <a:gd name="connsiteY14" fmla="*/ 630 h 120000"/>
                    <a:gd name="connsiteX15" fmla="*/ 100402 w 120000"/>
                    <a:gd name="connsiteY15" fmla="*/ 630 h 120000"/>
                    <a:gd name="connsiteX16" fmla="*/ 100402 w 120000"/>
                    <a:gd name="connsiteY16" fmla="*/ 630 h 120000"/>
                    <a:gd name="connsiteX17" fmla="*/ 69506 w 120000"/>
                    <a:gd name="connsiteY17" fmla="*/ 630 h 120000"/>
                    <a:gd name="connsiteX18" fmla="*/ 0 w 120000"/>
                    <a:gd name="connsiteY18" fmla="*/ 630 h 120000"/>
                    <a:gd name="connsiteX19" fmla="*/ 58294 w 120000"/>
                    <a:gd name="connsiteY19" fmla="*/ 36893 h 120000"/>
                    <a:gd name="connsiteX20" fmla="*/ 100402 w 120000"/>
                    <a:gd name="connsiteY20" fmla="*/ 36893 h 120000"/>
                    <a:gd name="connsiteX21" fmla="*/ 100402 w 120000"/>
                    <a:gd name="connsiteY21" fmla="*/ 80006 h 120000"/>
                    <a:gd name="connsiteX22" fmla="*/ 76670 w 120000"/>
                    <a:gd name="connsiteY22" fmla="*/ 100000 h 120000"/>
                    <a:gd name="connsiteX23" fmla="*/ 100402 w 120000"/>
                    <a:gd name="connsiteY23" fmla="*/ 119993 h 120000"/>
                    <a:gd name="connsiteX24" fmla="*/ 100402 w 120000"/>
                    <a:gd name="connsiteY24" fmla="*/ 120000 h 120000"/>
                    <a:gd name="connsiteX25" fmla="*/ 0 w 120000"/>
                    <a:gd name="connsiteY25" fmla="*/ 120000 h 120000"/>
                    <a:gd name="connsiteX26" fmla="*/ 0 w 120000"/>
                    <a:gd name="connsiteY26" fmla="*/ 630 h 120000"/>
                    <a:gd name="connsiteX27" fmla="*/ 63330 w 120000"/>
                    <a:gd name="connsiteY27" fmla="*/ 0 h 120000"/>
                    <a:gd name="connsiteX28" fmla="*/ 100885 w 120000"/>
                    <a:gd name="connsiteY28" fmla="*/ 32918 h 120000"/>
                    <a:gd name="connsiteX29" fmla="*/ 63330 w 120000"/>
                    <a:gd name="connsiteY29" fmla="*/ 32918 h 120000"/>
                    <a:gd name="connsiteX30" fmla="*/ 63330 w 120000"/>
                    <a:gd name="connsiteY30" fmla="*/ 0 h 12000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69506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69506 w 120000"/>
                    <a:gd name="connsiteY17" fmla="*/ 0 h 119370"/>
                    <a:gd name="connsiteX18" fmla="*/ 0 w 120000"/>
                    <a:gd name="connsiteY18" fmla="*/ 0 h 119370"/>
                    <a:gd name="connsiteX19" fmla="*/ 58294 w 120000"/>
                    <a:gd name="connsiteY19" fmla="*/ 36263 h 119370"/>
                    <a:gd name="connsiteX20" fmla="*/ 100402 w 120000"/>
                    <a:gd name="connsiteY20" fmla="*/ 36263 h 119370"/>
                    <a:gd name="connsiteX21" fmla="*/ 100402 w 120000"/>
                    <a:gd name="connsiteY21" fmla="*/ 79376 h 119370"/>
                    <a:gd name="connsiteX22" fmla="*/ 76670 w 120000"/>
                    <a:gd name="connsiteY22" fmla="*/ 99370 h 119370"/>
                    <a:gd name="connsiteX23" fmla="*/ 100402 w 120000"/>
                    <a:gd name="connsiteY23" fmla="*/ 119363 h 119370"/>
                    <a:gd name="connsiteX24" fmla="*/ 100402 w 120000"/>
                    <a:gd name="connsiteY24" fmla="*/ 119370 h 119370"/>
                    <a:gd name="connsiteX25" fmla="*/ 0 w 120000"/>
                    <a:gd name="connsiteY25" fmla="*/ 119370 h 119370"/>
                    <a:gd name="connsiteX26" fmla="*/ 0 w 120000"/>
                    <a:gd name="connsiteY26" fmla="*/ 0 h 119370"/>
                    <a:gd name="connsiteX27" fmla="*/ 63330 w 120000"/>
                    <a:gd name="connsiteY27" fmla="*/ 32288 h 119370"/>
                    <a:gd name="connsiteX28" fmla="*/ 100885 w 120000"/>
                    <a:gd name="connsiteY28" fmla="*/ 32288 h 119370"/>
                    <a:gd name="connsiteX29" fmla="*/ 63330 w 120000"/>
                    <a:gd name="connsiteY29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100402 w 120000"/>
                    <a:gd name="connsiteY14" fmla="*/ 0 h 119370"/>
                    <a:gd name="connsiteX15" fmla="*/ 100402 w 120000"/>
                    <a:gd name="connsiteY15" fmla="*/ 0 h 119370"/>
                    <a:gd name="connsiteX16" fmla="*/ 100402 w 120000"/>
                    <a:gd name="connsiteY16" fmla="*/ 0 h 119370"/>
                    <a:gd name="connsiteX17" fmla="*/ 0 w 120000"/>
                    <a:gd name="connsiteY17" fmla="*/ 0 h 119370"/>
                    <a:gd name="connsiteX18" fmla="*/ 58294 w 120000"/>
                    <a:gd name="connsiteY18" fmla="*/ 36263 h 119370"/>
                    <a:gd name="connsiteX19" fmla="*/ 100402 w 120000"/>
                    <a:gd name="connsiteY19" fmla="*/ 36263 h 119370"/>
                    <a:gd name="connsiteX20" fmla="*/ 100402 w 120000"/>
                    <a:gd name="connsiteY20" fmla="*/ 79376 h 119370"/>
                    <a:gd name="connsiteX21" fmla="*/ 76670 w 120000"/>
                    <a:gd name="connsiteY21" fmla="*/ 99370 h 119370"/>
                    <a:gd name="connsiteX22" fmla="*/ 100402 w 120000"/>
                    <a:gd name="connsiteY22" fmla="*/ 119363 h 119370"/>
                    <a:gd name="connsiteX23" fmla="*/ 100402 w 120000"/>
                    <a:gd name="connsiteY23" fmla="*/ 119370 h 119370"/>
                    <a:gd name="connsiteX24" fmla="*/ 0 w 120000"/>
                    <a:gd name="connsiteY24" fmla="*/ 119370 h 119370"/>
                    <a:gd name="connsiteX25" fmla="*/ 0 w 120000"/>
                    <a:gd name="connsiteY25" fmla="*/ 0 h 119370"/>
                    <a:gd name="connsiteX26" fmla="*/ 63330 w 120000"/>
                    <a:gd name="connsiteY26" fmla="*/ 32288 h 119370"/>
                    <a:gd name="connsiteX27" fmla="*/ 100885 w 120000"/>
                    <a:gd name="connsiteY27" fmla="*/ 32288 h 119370"/>
                    <a:gd name="connsiteX28" fmla="*/ 63330 w 120000"/>
                    <a:gd name="connsiteY28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23" fmla="*/ 63330 w 120000"/>
                    <a:gd name="connsiteY23" fmla="*/ 32288 h 119370"/>
                    <a:gd name="connsiteX24" fmla="*/ 100885 w 120000"/>
                    <a:gd name="connsiteY24" fmla="*/ 32288 h 119370"/>
                    <a:gd name="connsiteX25" fmla="*/ 63330 w 120000"/>
                    <a:gd name="connsiteY25" fmla="*/ 32288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36263 h 119370"/>
                    <a:gd name="connsiteX17" fmla="*/ 100402 w 120000"/>
                    <a:gd name="connsiteY17" fmla="*/ 79376 h 119370"/>
                    <a:gd name="connsiteX18" fmla="*/ 76670 w 120000"/>
                    <a:gd name="connsiteY18" fmla="*/ 99370 h 119370"/>
                    <a:gd name="connsiteX19" fmla="*/ 100402 w 120000"/>
                    <a:gd name="connsiteY19" fmla="*/ 119363 h 119370"/>
                    <a:gd name="connsiteX20" fmla="*/ 100402 w 120000"/>
                    <a:gd name="connsiteY20" fmla="*/ 119370 h 119370"/>
                    <a:gd name="connsiteX21" fmla="*/ 0 w 120000"/>
                    <a:gd name="connsiteY21" fmla="*/ 119370 h 119370"/>
                    <a:gd name="connsiteX22" fmla="*/ 0 w 120000"/>
                    <a:gd name="connsiteY22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58294 w 120000"/>
                    <a:gd name="connsiteY15" fmla="*/ 36263 h 119370"/>
                    <a:gd name="connsiteX16" fmla="*/ 100402 w 120000"/>
                    <a:gd name="connsiteY16" fmla="*/ 79376 h 119370"/>
                    <a:gd name="connsiteX17" fmla="*/ 76670 w 120000"/>
                    <a:gd name="connsiteY17" fmla="*/ 99370 h 119370"/>
                    <a:gd name="connsiteX18" fmla="*/ 100402 w 120000"/>
                    <a:gd name="connsiteY18" fmla="*/ 119363 h 119370"/>
                    <a:gd name="connsiteX19" fmla="*/ 100402 w 120000"/>
                    <a:gd name="connsiteY19" fmla="*/ 119370 h 119370"/>
                    <a:gd name="connsiteX20" fmla="*/ 0 w 120000"/>
                    <a:gd name="connsiteY20" fmla="*/ 119370 h 119370"/>
                    <a:gd name="connsiteX21" fmla="*/ 0 w 120000"/>
                    <a:gd name="connsiteY21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100402 w 120000"/>
                    <a:gd name="connsiteY15" fmla="*/ 79376 h 119370"/>
                    <a:gd name="connsiteX16" fmla="*/ 76670 w 120000"/>
                    <a:gd name="connsiteY16" fmla="*/ 99370 h 119370"/>
                    <a:gd name="connsiteX17" fmla="*/ 100402 w 120000"/>
                    <a:gd name="connsiteY17" fmla="*/ 119363 h 119370"/>
                    <a:gd name="connsiteX18" fmla="*/ 100402 w 120000"/>
                    <a:gd name="connsiteY18" fmla="*/ 119370 h 119370"/>
                    <a:gd name="connsiteX19" fmla="*/ 0 w 120000"/>
                    <a:gd name="connsiteY19" fmla="*/ 119370 h 119370"/>
                    <a:gd name="connsiteX20" fmla="*/ 0 w 120000"/>
                    <a:gd name="connsiteY20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100402 w 120000"/>
                    <a:gd name="connsiteY17" fmla="*/ 119370 h 119370"/>
                    <a:gd name="connsiteX18" fmla="*/ 0 w 120000"/>
                    <a:gd name="connsiteY18" fmla="*/ 119370 h 119370"/>
                    <a:gd name="connsiteX19" fmla="*/ 0 w 120000"/>
                    <a:gd name="connsiteY19" fmla="*/ 0 h 119370"/>
                    <a:gd name="connsiteX0" fmla="*/ 111123 w 120000"/>
                    <a:gd name="connsiteY0" fmla="*/ 90837 h 119370"/>
                    <a:gd name="connsiteX1" fmla="*/ 97097 w 120000"/>
                    <a:gd name="connsiteY1" fmla="*/ 102617 h 119370"/>
                    <a:gd name="connsiteX2" fmla="*/ 88332 w 120000"/>
                    <a:gd name="connsiteY2" fmla="*/ 95256 h 119370"/>
                    <a:gd name="connsiteX3" fmla="*/ 83862 w 120000"/>
                    <a:gd name="connsiteY3" fmla="*/ 99010 h 119370"/>
                    <a:gd name="connsiteX4" fmla="*/ 97189 w 120000"/>
                    <a:gd name="connsiteY4" fmla="*/ 110202 h 119370"/>
                    <a:gd name="connsiteX5" fmla="*/ 101659 w 120000"/>
                    <a:gd name="connsiteY5" fmla="*/ 106448 h 119370"/>
                    <a:gd name="connsiteX6" fmla="*/ 101567 w 120000"/>
                    <a:gd name="connsiteY6" fmla="*/ 106371 h 119370"/>
                    <a:gd name="connsiteX7" fmla="*/ 115593 w 120000"/>
                    <a:gd name="connsiteY7" fmla="*/ 94591 h 119370"/>
                    <a:gd name="connsiteX8" fmla="*/ 111123 w 120000"/>
                    <a:gd name="connsiteY8" fmla="*/ 90837 h 119370"/>
                    <a:gd name="connsiteX9" fmla="*/ 99837 w 120000"/>
                    <a:gd name="connsiteY9" fmla="*/ 82294 h 119370"/>
                    <a:gd name="connsiteX10" fmla="*/ 120000 w 120000"/>
                    <a:gd name="connsiteY10" fmla="*/ 99228 h 119370"/>
                    <a:gd name="connsiteX11" fmla="*/ 99837 w 120000"/>
                    <a:gd name="connsiteY11" fmla="*/ 116161 h 119370"/>
                    <a:gd name="connsiteX12" fmla="*/ 79675 w 120000"/>
                    <a:gd name="connsiteY12" fmla="*/ 99228 h 119370"/>
                    <a:gd name="connsiteX13" fmla="*/ 99837 w 120000"/>
                    <a:gd name="connsiteY13" fmla="*/ 82294 h 119370"/>
                    <a:gd name="connsiteX14" fmla="*/ 0 w 120000"/>
                    <a:gd name="connsiteY14" fmla="*/ 0 h 119370"/>
                    <a:gd name="connsiteX15" fmla="*/ 76670 w 120000"/>
                    <a:gd name="connsiteY15" fmla="*/ 99370 h 119370"/>
                    <a:gd name="connsiteX16" fmla="*/ 100402 w 120000"/>
                    <a:gd name="connsiteY16" fmla="*/ 119363 h 119370"/>
                    <a:gd name="connsiteX17" fmla="*/ 0 w 120000"/>
                    <a:gd name="connsiteY17" fmla="*/ 119370 h 119370"/>
                    <a:gd name="connsiteX18" fmla="*/ 0 w 120000"/>
                    <a:gd name="connsiteY18" fmla="*/ 0 h 119370"/>
                    <a:gd name="connsiteX0" fmla="*/ 111123 w 120000"/>
                    <a:gd name="connsiteY0" fmla="*/ 8543 h 37076"/>
                    <a:gd name="connsiteX1" fmla="*/ 97097 w 120000"/>
                    <a:gd name="connsiteY1" fmla="*/ 20323 h 37076"/>
                    <a:gd name="connsiteX2" fmla="*/ 88332 w 120000"/>
                    <a:gd name="connsiteY2" fmla="*/ 12962 h 37076"/>
                    <a:gd name="connsiteX3" fmla="*/ 83862 w 120000"/>
                    <a:gd name="connsiteY3" fmla="*/ 16716 h 37076"/>
                    <a:gd name="connsiteX4" fmla="*/ 97189 w 120000"/>
                    <a:gd name="connsiteY4" fmla="*/ 27908 h 37076"/>
                    <a:gd name="connsiteX5" fmla="*/ 101659 w 120000"/>
                    <a:gd name="connsiteY5" fmla="*/ 24154 h 37076"/>
                    <a:gd name="connsiteX6" fmla="*/ 101567 w 120000"/>
                    <a:gd name="connsiteY6" fmla="*/ 24077 h 37076"/>
                    <a:gd name="connsiteX7" fmla="*/ 115593 w 120000"/>
                    <a:gd name="connsiteY7" fmla="*/ 12297 h 37076"/>
                    <a:gd name="connsiteX8" fmla="*/ 111123 w 120000"/>
                    <a:gd name="connsiteY8" fmla="*/ 8543 h 37076"/>
                    <a:gd name="connsiteX9" fmla="*/ 99837 w 120000"/>
                    <a:gd name="connsiteY9" fmla="*/ 0 h 37076"/>
                    <a:gd name="connsiteX10" fmla="*/ 120000 w 120000"/>
                    <a:gd name="connsiteY10" fmla="*/ 16934 h 37076"/>
                    <a:gd name="connsiteX11" fmla="*/ 99837 w 120000"/>
                    <a:gd name="connsiteY11" fmla="*/ 33867 h 37076"/>
                    <a:gd name="connsiteX12" fmla="*/ 79675 w 120000"/>
                    <a:gd name="connsiteY12" fmla="*/ 16934 h 37076"/>
                    <a:gd name="connsiteX13" fmla="*/ 99837 w 120000"/>
                    <a:gd name="connsiteY13" fmla="*/ 0 h 37076"/>
                    <a:gd name="connsiteX14" fmla="*/ 0 w 120000"/>
                    <a:gd name="connsiteY14" fmla="*/ 37076 h 37076"/>
                    <a:gd name="connsiteX15" fmla="*/ 76670 w 120000"/>
                    <a:gd name="connsiteY15" fmla="*/ 17076 h 37076"/>
                    <a:gd name="connsiteX16" fmla="*/ 100402 w 120000"/>
                    <a:gd name="connsiteY16" fmla="*/ 37069 h 37076"/>
                    <a:gd name="connsiteX17" fmla="*/ 0 w 120000"/>
                    <a:gd name="connsiteY17" fmla="*/ 37076 h 37076"/>
                    <a:gd name="connsiteX0" fmla="*/ 34453 w 43330"/>
                    <a:gd name="connsiteY0" fmla="*/ 8543 h 37069"/>
                    <a:gd name="connsiteX1" fmla="*/ 20427 w 43330"/>
                    <a:gd name="connsiteY1" fmla="*/ 20323 h 37069"/>
                    <a:gd name="connsiteX2" fmla="*/ 11662 w 43330"/>
                    <a:gd name="connsiteY2" fmla="*/ 12962 h 37069"/>
                    <a:gd name="connsiteX3" fmla="*/ 7192 w 43330"/>
                    <a:gd name="connsiteY3" fmla="*/ 16716 h 37069"/>
                    <a:gd name="connsiteX4" fmla="*/ 20519 w 43330"/>
                    <a:gd name="connsiteY4" fmla="*/ 27908 h 37069"/>
                    <a:gd name="connsiteX5" fmla="*/ 24989 w 43330"/>
                    <a:gd name="connsiteY5" fmla="*/ 24154 h 37069"/>
                    <a:gd name="connsiteX6" fmla="*/ 24897 w 43330"/>
                    <a:gd name="connsiteY6" fmla="*/ 24077 h 37069"/>
                    <a:gd name="connsiteX7" fmla="*/ 38923 w 43330"/>
                    <a:gd name="connsiteY7" fmla="*/ 12297 h 37069"/>
                    <a:gd name="connsiteX8" fmla="*/ 34453 w 43330"/>
                    <a:gd name="connsiteY8" fmla="*/ 8543 h 37069"/>
                    <a:gd name="connsiteX9" fmla="*/ 23167 w 43330"/>
                    <a:gd name="connsiteY9" fmla="*/ 0 h 37069"/>
                    <a:gd name="connsiteX10" fmla="*/ 43330 w 43330"/>
                    <a:gd name="connsiteY10" fmla="*/ 16934 h 37069"/>
                    <a:gd name="connsiteX11" fmla="*/ 23167 w 43330"/>
                    <a:gd name="connsiteY11" fmla="*/ 33867 h 37069"/>
                    <a:gd name="connsiteX12" fmla="*/ 3005 w 43330"/>
                    <a:gd name="connsiteY12" fmla="*/ 16934 h 37069"/>
                    <a:gd name="connsiteX13" fmla="*/ 23167 w 43330"/>
                    <a:gd name="connsiteY13" fmla="*/ 0 h 37069"/>
                    <a:gd name="connsiteX14" fmla="*/ 23732 w 43330"/>
                    <a:gd name="connsiteY14" fmla="*/ 37069 h 37069"/>
                    <a:gd name="connsiteX15" fmla="*/ 0 w 43330"/>
                    <a:gd name="connsiteY15" fmla="*/ 17076 h 37069"/>
                    <a:gd name="connsiteX16" fmla="*/ 23732 w 43330"/>
                    <a:gd name="connsiteY16" fmla="*/ 37069 h 37069"/>
                    <a:gd name="connsiteX0" fmla="*/ 31448 w 40325"/>
                    <a:gd name="connsiteY0" fmla="*/ 8543 h 33867"/>
                    <a:gd name="connsiteX1" fmla="*/ 17422 w 40325"/>
                    <a:gd name="connsiteY1" fmla="*/ 20323 h 33867"/>
                    <a:gd name="connsiteX2" fmla="*/ 8657 w 40325"/>
                    <a:gd name="connsiteY2" fmla="*/ 12962 h 33867"/>
                    <a:gd name="connsiteX3" fmla="*/ 4187 w 40325"/>
                    <a:gd name="connsiteY3" fmla="*/ 16716 h 33867"/>
                    <a:gd name="connsiteX4" fmla="*/ 17514 w 40325"/>
                    <a:gd name="connsiteY4" fmla="*/ 27908 h 33867"/>
                    <a:gd name="connsiteX5" fmla="*/ 21984 w 40325"/>
                    <a:gd name="connsiteY5" fmla="*/ 24154 h 33867"/>
                    <a:gd name="connsiteX6" fmla="*/ 21892 w 40325"/>
                    <a:gd name="connsiteY6" fmla="*/ 24077 h 33867"/>
                    <a:gd name="connsiteX7" fmla="*/ 35918 w 40325"/>
                    <a:gd name="connsiteY7" fmla="*/ 12297 h 33867"/>
                    <a:gd name="connsiteX8" fmla="*/ 31448 w 40325"/>
                    <a:gd name="connsiteY8" fmla="*/ 8543 h 33867"/>
                    <a:gd name="connsiteX9" fmla="*/ 20162 w 40325"/>
                    <a:gd name="connsiteY9" fmla="*/ 0 h 33867"/>
                    <a:gd name="connsiteX10" fmla="*/ 40325 w 40325"/>
                    <a:gd name="connsiteY10" fmla="*/ 16934 h 33867"/>
                    <a:gd name="connsiteX11" fmla="*/ 20162 w 40325"/>
                    <a:gd name="connsiteY11" fmla="*/ 33867 h 33867"/>
                    <a:gd name="connsiteX12" fmla="*/ 0 w 40325"/>
                    <a:gd name="connsiteY12" fmla="*/ 16934 h 33867"/>
                    <a:gd name="connsiteX13" fmla="*/ 20162 w 40325"/>
                    <a:gd name="connsiteY13" fmla="*/ 0 h 33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325" h="33867" extrusionOk="0">
                      <a:moveTo>
                        <a:pt x="31448" y="8543"/>
                      </a:moveTo>
                      <a:lnTo>
                        <a:pt x="17422" y="20323"/>
                      </a:lnTo>
                      <a:lnTo>
                        <a:pt x="8657" y="12962"/>
                      </a:lnTo>
                      <a:lnTo>
                        <a:pt x="4187" y="16716"/>
                      </a:lnTo>
                      <a:lnTo>
                        <a:pt x="17514" y="27908"/>
                      </a:lnTo>
                      <a:lnTo>
                        <a:pt x="21984" y="24154"/>
                      </a:lnTo>
                      <a:lnTo>
                        <a:pt x="21892" y="24077"/>
                      </a:lnTo>
                      <a:lnTo>
                        <a:pt x="35918" y="12297"/>
                      </a:lnTo>
                      <a:lnTo>
                        <a:pt x="31448" y="8543"/>
                      </a:lnTo>
                      <a:close/>
                      <a:moveTo>
                        <a:pt x="20162" y="0"/>
                      </a:moveTo>
                      <a:cubicBezTo>
                        <a:pt x="31298" y="0"/>
                        <a:pt x="40325" y="7582"/>
                        <a:pt x="40325" y="16934"/>
                      </a:cubicBezTo>
                      <a:cubicBezTo>
                        <a:pt x="40325" y="26286"/>
                        <a:pt x="31298" y="33867"/>
                        <a:pt x="20162" y="33867"/>
                      </a:cubicBezTo>
                      <a:cubicBezTo>
                        <a:pt x="9027" y="33867"/>
                        <a:pt x="0" y="26286"/>
                        <a:pt x="0" y="16934"/>
                      </a:cubicBezTo>
                      <a:cubicBezTo>
                        <a:pt x="0" y="7582"/>
                        <a:pt x="9027" y="0"/>
                        <a:pt x="20162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chemeClr val="lt1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0881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Plex real-time transcoding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4966862" y="1595572"/>
            <a:ext cx="3312368" cy="1296144"/>
          </a:xfrm>
          <a:prstGeom prst="roundRect">
            <a:avLst>
              <a:gd name="adj" fmla="val 11495"/>
            </a:avLst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35367" y="1122774"/>
            <a:ext cx="3798000" cy="3499200"/>
          </a:xfrm>
          <a:prstGeom prst="rect">
            <a:avLst/>
          </a:prstGeom>
          <a:noFill/>
        </p:spPr>
      </p:pic>
      <p:grpSp>
        <p:nvGrpSpPr>
          <p:cNvPr id="23" name="群組 22"/>
          <p:cNvGrpSpPr/>
          <p:nvPr/>
        </p:nvGrpSpPr>
        <p:grpSpPr>
          <a:xfrm>
            <a:off x="1601941" y="1175821"/>
            <a:ext cx="7022492" cy="3384376"/>
            <a:chOff x="1869795" y="1321871"/>
            <a:chExt cx="7022492" cy="3384376"/>
          </a:xfrm>
        </p:grpSpPr>
        <p:grpSp>
          <p:nvGrpSpPr>
            <p:cNvPr id="4" name="群組 3"/>
            <p:cNvGrpSpPr/>
            <p:nvPr/>
          </p:nvGrpSpPr>
          <p:grpSpPr>
            <a:xfrm>
              <a:off x="1869795" y="1321871"/>
              <a:ext cx="3672408" cy="3384376"/>
              <a:chOff x="1619672" y="1481646"/>
              <a:chExt cx="3214710" cy="3178336"/>
            </a:xfrm>
          </p:grpSpPr>
          <p:pic>
            <p:nvPicPr>
              <p:cNvPr id="606" name="Shape 606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98" r="1877"/>
              <a:stretch>
                <a:fillRect/>
              </a:stretch>
            </p:blipFill>
            <p:spPr>
              <a:xfrm>
                <a:off x="1619672" y="1481646"/>
                <a:ext cx="3214710" cy="3178336"/>
              </a:xfrm>
              <a:prstGeom prst="rect">
                <a:avLst/>
              </a:prstGeom>
              <a:noFill/>
              <a:ln w="8890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9" name="圓角矩形 8"/>
              <p:cNvSpPr/>
              <p:nvPr/>
            </p:nvSpPr>
            <p:spPr>
              <a:xfrm>
                <a:off x="2771800" y="2489758"/>
                <a:ext cx="2016224" cy="216024"/>
              </a:xfrm>
              <a:prstGeom prst="roundRect">
                <a:avLst>
                  <a:gd name="adj" fmla="val 45878"/>
                </a:avLst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圖片 19" descr="001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9244" y="1650075"/>
              <a:ext cx="422435" cy="1684104"/>
            </a:xfrm>
            <a:prstGeom prst="rect">
              <a:avLst/>
            </a:prstGeom>
          </p:spPr>
        </p:pic>
        <p:grpSp>
          <p:nvGrpSpPr>
            <p:cNvPr id="21" name="群組 20"/>
            <p:cNvGrpSpPr/>
            <p:nvPr/>
          </p:nvGrpSpPr>
          <p:grpSpPr>
            <a:xfrm>
              <a:off x="5898102" y="1653015"/>
              <a:ext cx="2994185" cy="1733415"/>
              <a:chOff x="5968436" y="1653015"/>
              <a:chExt cx="2994185" cy="1733415"/>
            </a:xfrm>
          </p:grpSpPr>
          <p:pic>
            <p:nvPicPr>
              <p:cNvPr id="7172" name="Picture 4" descr="D:\直播專案\TS-1635AX_直播\a06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968436" y="1653015"/>
                <a:ext cx="2994185" cy="1733415"/>
              </a:xfrm>
              <a:prstGeom prst="rect">
                <a:avLst/>
              </a:prstGeom>
              <a:noFill/>
            </p:spPr>
          </p:pic>
          <p:sp>
            <p:nvSpPr>
              <p:cNvPr id="19" name="矩形 18"/>
              <p:cNvSpPr/>
              <p:nvPr/>
            </p:nvSpPr>
            <p:spPr>
              <a:xfrm>
                <a:off x="6074298" y="1873490"/>
                <a:ext cx="278246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-88900">
                  <a:buSzPts val="1400"/>
                </a:pPr>
                <a:r>
                  <a:rPr 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Video quality: </a:t>
                </a:r>
              </a:p>
              <a:p>
                <a:pPr lvl="0" indent="-88900">
                  <a:buSzPts val="1400"/>
                </a:pPr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higher the resolution selection, the greater the network bandwidth requirement.</a:t>
                </a:r>
              </a:p>
            </p:txBody>
          </p:sp>
        </p:grpSp>
      </p:grpSp>
      <p:pic>
        <p:nvPicPr>
          <p:cNvPr id="16" name="圖片 15" descr="highlight.png">
            <a:extLst>
              <a:ext uri="{FF2B5EF4-FFF2-40B4-BE49-F238E27FC236}">
                <a16:creationId xmlns:a16="http://schemas.microsoft.com/office/drawing/2014/main" id="{7E464911-F746-4352-8391-D8F53E4888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640" y="698500"/>
            <a:ext cx="4358540" cy="485571"/>
          </a:xfrm>
          <a:prstGeom prst="rect">
            <a:avLst/>
          </a:prstGeom>
        </p:spPr>
      </p:pic>
      <p:sp>
        <p:nvSpPr>
          <p:cNvPr id="605" name="Shape 605"/>
          <p:cNvSpPr/>
          <p:nvPr/>
        </p:nvSpPr>
        <p:spPr>
          <a:xfrm>
            <a:off x="1051625" y="795903"/>
            <a:ext cx="3003551" cy="400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Transcode options</a:t>
            </a:r>
          </a:p>
        </p:txBody>
      </p:sp>
    </p:spTree>
    <p:extLst>
      <p:ext uri="{BB962C8B-B14F-4D97-AF65-F5344CB8AC3E}">
        <p14:creationId xmlns:p14="http://schemas.microsoft.com/office/powerpoint/2010/main" val="644258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0350" y="1716324"/>
            <a:ext cx="4752000" cy="2412000"/>
          </a:xfrm>
          <a:prstGeom prst="rect">
            <a:avLst/>
          </a:prstGeom>
          <a:noFill/>
        </p:spPr>
      </p:pic>
      <p:sp>
        <p:nvSpPr>
          <p:cNvPr id="14" name="標題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Offline transcoding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 descr="highlight.png">
            <a:extLst>
              <a:ext uri="{FF2B5EF4-FFF2-40B4-BE49-F238E27FC236}">
                <a16:creationId xmlns:a16="http://schemas.microsoft.com/office/drawing/2014/main" id="{7E464911-F746-4352-8391-D8F53E4888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372" y="847939"/>
            <a:ext cx="6405440" cy="651875"/>
          </a:xfrm>
          <a:prstGeom prst="rect">
            <a:avLst/>
          </a:prstGeom>
        </p:spPr>
      </p:pic>
      <p:sp>
        <p:nvSpPr>
          <p:cNvPr id="20" name="Shape 605"/>
          <p:cNvSpPr/>
          <p:nvPr/>
        </p:nvSpPr>
        <p:spPr>
          <a:xfrm>
            <a:off x="1188941" y="1072649"/>
            <a:ext cx="4523088" cy="4001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indent="-127000" algn="ctr">
              <a:buClr>
                <a:schemeClr val="lt1"/>
              </a:buClr>
              <a:buSzPts val="2000"/>
            </a:pPr>
            <a:r>
              <a:rPr lang="en-US" b="1" dirty="0">
                <a:solidFill>
                  <a:schemeClr val="lt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Set up a offline transcoding process</a:t>
            </a:r>
          </a:p>
        </p:txBody>
      </p:sp>
      <p:pic>
        <p:nvPicPr>
          <p:cNvPr id="13" name="Shape 624">
            <a:extLst>
              <a:ext uri="{FF2B5EF4-FFF2-40B4-BE49-F238E27FC236}">
                <a16:creationId xmlns:a16="http://schemas.microsoft.com/office/drawing/2014/main" id="{A5B908D4-8273-6643-B82A-C161BE6BF290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533105" y="1779000"/>
            <a:ext cx="4670065" cy="2258609"/>
          </a:xfrm>
          <a:prstGeom prst="rect">
            <a:avLst/>
          </a:prstGeom>
          <a:noFill/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DF23F5D-6314-B543-9424-56FD2723A793}"/>
              </a:ext>
            </a:extLst>
          </p:cNvPr>
          <p:cNvGrpSpPr/>
          <p:nvPr/>
        </p:nvGrpSpPr>
        <p:grpSpPr>
          <a:xfrm>
            <a:off x="4367767" y="2159645"/>
            <a:ext cx="4098647" cy="2374588"/>
            <a:chOff x="4430835" y="1755387"/>
            <a:chExt cx="4098647" cy="2374588"/>
          </a:xfrm>
        </p:grpSpPr>
        <p:sp>
          <p:nvSpPr>
            <p:cNvPr id="16" name="圓角矩形 1">
              <a:extLst>
                <a:ext uri="{FF2B5EF4-FFF2-40B4-BE49-F238E27FC236}">
                  <a16:creationId xmlns:a16="http://schemas.microsoft.com/office/drawing/2014/main" id="{093EE358-68CA-B146-85F1-1EB17EE71312}"/>
                </a:ext>
              </a:extLst>
            </p:cNvPr>
            <p:cNvSpPr/>
            <p:nvPr/>
          </p:nvSpPr>
          <p:spPr>
            <a:xfrm>
              <a:off x="4430835" y="2925925"/>
              <a:ext cx="458466" cy="1404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圖片 20" descr="0013.png">
              <a:extLst>
                <a:ext uri="{FF2B5EF4-FFF2-40B4-BE49-F238E27FC236}">
                  <a16:creationId xmlns:a16="http://schemas.microsoft.com/office/drawing/2014/main" id="{5B73F463-9DE5-E24D-B44E-59DFEF2E3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5695" y="1826562"/>
              <a:ext cx="422435" cy="2269071"/>
            </a:xfrm>
            <a:prstGeom prst="rect">
              <a:avLst/>
            </a:prstGeom>
          </p:spPr>
        </p:pic>
        <p:pic>
          <p:nvPicPr>
            <p:cNvPr id="19" name="Shape 623">
              <a:extLst>
                <a:ext uri="{FF2B5EF4-FFF2-40B4-BE49-F238E27FC236}">
                  <a16:creationId xmlns:a16="http://schemas.microsoft.com/office/drawing/2014/main" id="{E856BCE3-CCD2-5940-9DAA-63B17B77C78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rcRect b="1144"/>
            <a:stretch>
              <a:fillRect/>
            </a:stretch>
          </p:blipFill>
          <p:spPr>
            <a:xfrm>
              <a:off x="5269931" y="1755387"/>
              <a:ext cx="3259551" cy="2374588"/>
            </a:xfrm>
            <a:prstGeom prst="roundRect">
              <a:avLst>
                <a:gd name="adj" fmla="val 4872"/>
              </a:avLst>
            </a:prstGeom>
            <a:noFill/>
            <a:ln w="28575">
              <a:solidFill>
                <a:srgbClr val="C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6379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標題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A versatile NAS that moves forward with you</a:t>
            </a:r>
            <a:endParaRPr lang="zh-TW" altLang="en-US" dirty="0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37" name="群組 8">
            <a:extLst>
              <a:ext uri="{FF2B5EF4-FFF2-40B4-BE49-F238E27FC236}">
                <a16:creationId xmlns:a16="http://schemas.microsoft.com/office/drawing/2014/main" id="{3CCC674C-8726-6F4A-B50A-CB03421F96E7}"/>
              </a:ext>
            </a:extLst>
          </p:cNvPr>
          <p:cNvGrpSpPr/>
          <p:nvPr/>
        </p:nvGrpSpPr>
        <p:grpSpPr>
          <a:xfrm>
            <a:off x="3786608" y="2827567"/>
            <a:ext cx="3031564" cy="2315933"/>
            <a:chOff x="3131344" y="3023857"/>
            <a:chExt cx="3031564" cy="2315933"/>
          </a:xfrm>
        </p:grpSpPr>
        <p:pic>
          <p:nvPicPr>
            <p:cNvPr id="43" name="Content Placeholder 4">
              <a:extLst>
                <a:ext uri="{FF2B5EF4-FFF2-40B4-BE49-F238E27FC236}">
                  <a16:creationId xmlns:a16="http://schemas.microsoft.com/office/drawing/2014/main" id="{CB0F5175-31DD-3442-A84C-7B8D0EAC0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382"/>
            <a:stretch/>
          </p:blipFill>
          <p:spPr>
            <a:xfrm>
              <a:off x="3131344" y="3023857"/>
              <a:ext cx="3031564" cy="2315933"/>
            </a:xfrm>
            <a:prstGeom prst="rect">
              <a:avLst/>
            </a:prstGeom>
          </p:spPr>
        </p:pic>
        <p:sp>
          <p:nvSpPr>
            <p:cNvPr id="50" name="圓角矩形 92">
              <a:extLst>
                <a:ext uri="{FF2B5EF4-FFF2-40B4-BE49-F238E27FC236}">
                  <a16:creationId xmlns:a16="http://schemas.microsoft.com/office/drawing/2014/main" id="{BF8CC965-0D85-B149-B978-22CE4886BA7D}"/>
                </a:ext>
              </a:extLst>
            </p:cNvPr>
            <p:cNvSpPr/>
            <p:nvPr/>
          </p:nvSpPr>
          <p:spPr>
            <a:xfrm>
              <a:off x="3307245" y="4010092"/>
              <a:ext cx="1655686" cy="378597"/>
            </a:xfrm>
            <a:prstGeom prst="roundRect">
              <a:avLst>
                <a:gd name="adj" fmla="val 27709"/>
              </a:avLst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4" name="直線接點 84">
            <a:extLst>
              <a:ext uri="{FF2B5EF4-FFF2-40B4-BE49-F238E27FC236}">
                <a16:creationId xmlns:a16="http://schemas.microsoft.com/office/drawing/2014/main" id="{B41F8D46-1FE2-3C49-AC5F-3A1F5D9E7525}"/>
              </a:ext>
            </a:extLst>
          </p:cNvPr>
          <p:cNvCxnSpPr/>
          <p:nvPr/>
        </p:nvCxnSpPr>
        <p:spPr>
          <a:xfrm flipH="1">
            <a:off x="1936618" y="3579862"/>
            <a:ext cx="584059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81">
            <a:extLst>
              <a:ext uri="{FF2B5EF4-FFF2-40B4-BE49-F238E27FC236}">
                <a16:creationId xmlns:a16="http://schemas.microsoft.com/office/drawing/2014/main" id="{C1BAA369-A28D-C44D-8A6D-96A0AD15CE32}"/>
              </a:ext>
            </a:extLst>
          </p:cNvPr>
          <p:cNvCxnSpPr>
            <a:cxnSpLocks/>
          </p:cNvCxnSpPr>
          <p:nvPr/>
        </p:nvCxnSpPr>
        <p:spPr>
          <a:xfrm>
            <a:off x="4396847" y="3267207"/>
            <a:ext cx="0" cy="52121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圓角矩形 71">
            <a:extLst>
              <a:ext uri="{FF2B5EF4-FFF2-40B4-BE49-F238E27FC236}">
                <a16:creationId xmlns:a16="http://schemas.microsoft.com/office/drawing/2014/main" id="{735422BE-1DD3-2C46-BA04-9D33E0D42D77}"/>
              </a:ext>
            </a:extLst>
          </p:cNvPr>
          <p:cNvSpPr/>
          <p:nvPr/>
        </p:nvSpPr>
        <p:spPr>
          <a:xfrm>
            <a:off x="6336843" y="915566"/>
            <a:ext cx="2088232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圓角矩形 71">
            <a:extLst>
              <a:ext uri="{FF2B5EF4-FFF2-40B4-BE49-F238E27FC236}">
                <a16:creationId xmlns:a16="http://schemas.microsoft.com/office/drawing/2014/main" id="{E9A33DA5-170F-3C43-B65C-F3F03D6CE2CD}"/>
              </a:ext>
            </a:extLst>
          </p:cNvPr>
          <p:cNvSpPr/>
          <p:nvPr/>
        </p:nvSpPr>
        <p:spPr>
          <a:xfrm>
            <a:off x="1078971" y="915566"/>
            <a:ext cx="2088232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圓角矩形 71">
            <a:extLst>
              <a:ext uri="{FF2B5EF4-FFF2-40B4-BE49-F238E27FC236}">
                <a16:creationId xmlns:a16="http://schemas.microsoft.com/office/drawing/2014/main" id="{234BA92A-DB0F-C547-B167-7C32C91F06B9}"/>
              </a:ext>
            </a:extLst>
          </p:cNvPr>
          <p:cNvSpPr/>
          <p:nvPr/>
        </p:nvSpPr>
        <p:spPr>
          <a:xfrm>
            <a:off x="3669133" y="915566"/>
            <a:ext cx="2263585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圓角矩形 71">
            <a:extLst>
              <a:ext uri="{FF2B5EF4-FFF2-40B4-BE49-F238E27FC236}">
                <a16:creationId xmlns:a16="http://schemas.microsoft.com/office/drawing/2014/main" id="{B205381F-39B0-9141-AAF3-668C762E1D99}"/>
              </a:ext>
            </a:extLst>
          </p:cNvPr>
          <p:cNvSpPr/>
          <p:nvPr/>
        </p:nvSpPr>
        <p:spPr>
          <a:xfrm>
            <a:off x="1223114" y="915566"/>
            <a:ext cx="2088232" cy="2448272"/>
          </a:xfrm>
          <a:prstGeom prst="roundRect">
            <a:avLst>
              <a:gd name="adj" fmla="val 103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14">
            <a:extLst>
              <a:ext uri="{FF2B5EF4-FFF2-40B4-BE49-F238E27FC236}">
                <a16:creationId xmlns:a16="http://schemas.microsoft.com/office/drawing/2014/main" id="{ECDC193C-28BD-3F48-B83D-74EA204F1283}"/>
              </a:ext>
            </a:extLst>
          </p:cNvPr>
          <p:cNvSpPr txBox="1"/>
          <p:nvPr/>
        </p:nvSpPr>
        <p:spPr>
          <a:xfrm>
            <a:off x="1301752" y="2902181"/>
            <a:ext cx="1959173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QM2 M.2 SSD / 10GbE </a:t>
            </a:r>
          </a:p>
          <a:p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network expansion card</a:t>
            </a:r>
            <a:endParaRPr lang="en-US" sz="1200" b="1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4" name="TextBox 14">
            <a:extLst>
              <a:ext uri="{FF2B5EF4-FFF2-40B4-BE49-F238E27FC236}">
                <a16:creationId xmlns:a16="http://schemas.microsoft.com/office/drawing/2014/main" id="{B469366F-E849-DD4C-B502-2CFA1EE96FBE}"/>
              </a:ext>
            </a:extLst>
          </p:cNvPr>
          <p:cNvSpPr txBox="1"/>
          <p:nvPr/>
        </p:nvSpPr>
        <p:spPr>
          <a:xfrm>
            <a:off x="3958948" y="2856015"/>
            <a:ext cx="2127626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2-port </a:t>
            </a:r>
            <a:r>
              <a:rPr lang="en-US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USB 3.1 Gen 2 Type-A </a:t>
            </a:r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expansion card</a:t>
            </a:r>
            <a:endParaRPr lang="en-US" sz="1200" b="1"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5" name="TextBox 14">
            <a:extLst>
              <a:ext uri="{FF2B5EF4-FFF2-40B4-BE49-F238E27FC236}">
                <a16:creationId xmlns:a16="http://schemas.microsoft.com/office/drawing/2014/main" id="{6DA2890D-B511-9B46-B87E-106C703081EE}"/>
              </a:ext>
            </a:extLst>
          </p:cNvPr>
          <p:cNvSpPr txBox="1"/>
          <p:nvPr/>
        </p:nvSpPr>
        <p:spPr>
          <a:xfrm>
            <a:off x="6472409" y="2701833"/>
            <a:ext cx="1944216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DBDC 2.4 GHz/5 GHz</a:t>
            </a:r>
          </a:p>
          <a:p>
            <a:r>
              <a:rPr lang="en-US" altLang="zh-TW" sz="12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wireless expansion card (AP function)</a:t>
            </a:r>
          </a:p>
        </p:txBody>
      </p:sp>
      <p:pic>
        <p:nvPicPr>
          <p:cNvPr id="66" name="Picture 7">
            <a:extLst>
              <a:ext uri="{FF2B5EF4-FFF2-40B4-BE49-F238E27FC236}">
                <a16:creationId xmlns:a16="http://schemas.microsoft.com/office/drawing/2014/main" id="{53DFAF39-0732-9549-ACA7-3DC039C6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5051" y="1142324"/>
            <a:ext cx="1584176" cy="619602"/>
          </a:xfrm>
          <a:prstGeom prst="rect">
            <a:avLst/>
          </a:prstGeom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028651BC-1909-1C46-803E-2A64C0B9F8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98234" y="1428076"/>
            <a:ext cx="746821" cy="487594"/>
          </a:xfrm>
          <a:prstGeom prst="rect">
            <a:avLst/>
          </a:prstGeom>
        </p:spPr>
      </p:pic>
      <p:grpSp>
        <p:nvGrpSpPr>
          <p:cNvPr id="68" name="群組 73">
            <a:extLst>
              <a:ext uri="{FF2B5EF4-FFF2-40B4-BE49-F238E27FC236}">
                <a16:creationId xmlns:a16="http://schemas.microsoft.com/office/drawing/2014/main" id="{050327A1-3F20-2F41-B898-2C99EEB81FDA}"/>
              </a:ext>
            </a:extLst>
          </p:cNvPr>
          <p:cNvGrpSpPr/>
          <p:nvPr/>
        </p:nvGrpSpPr>
        <p:grpSpPr>
          <a:xfrm>
            <a:off x="3695764" y="1011832"/>
            <a:ext cx="1366134" cy="1642592"/>
            <a:chOff x="3699520" y="1419622"/>
            <a:chExt cx="1366134" cy="1642592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B9FFE1-5EE4-F24E-80F2-8BD40B605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9912" y="1419622"/>
              <a:ext cx="1285742" cy="1319605"/>
            </a:xfrm>
            <a:prstGeom prst="rect">
              <a:avLst/>
            </a:prstGeom>
          </p:spPr>
        </p:pic>
        <p:sp>
          <p:nvSpPr>
            <p:cNvPr id="70" name="TextBox 14">
              <a:extLst>
                <a:ext uri="{FF2B5EF4-FFF2-40B4-BE49-F238E27FC236}">
                  <a16:creationId xmlns:a16="http://schemas.microsoft.com/office/drawing/2014/main" id="{1C987F0C-E944-F34B-A1DA-91CE22D4E85F}"/>
                </a:ext>
              </a:extLst>
            </p:cNvPr>
            <p:cNvSpPr txBox="1"/>
            <p:nvPr/>
          </p:nvSpPr>
          <p:spPr>
            <a:xfrm>
              <a:off x="3699520" y="1551771"/>
              <a:ext cx="862719" cy="292380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13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2X</a:t>
              </a:r>
              <a:r>
                <a:rPr lang="en-US" altLang="zh-TW" sz="6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itchFamily="34" charset="0"/>
                </a:rPr>
                <a:t>performance</a:t>
              </a:r>
              <a:endParaRPr lang="en-US" sz="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endParaRPr>
            </a:p>
          </p:txBody>
        </p:sp>
        <p:sp>
          <p:nvSpPr>
            <p:cNvPr id="71" name="TextBox 14">
              <a:extLst>
                <a:ext uri="{FF2B5EF4-FFF2-40B4-BE49-F238E27FC236}">
                  <a16:creationId xmlns:a16="http://schemas.microsoft.com/office/drawing/2014/main" id="{6F4F2221-C8B6-E44F-BD5B-E93E8B22D1BF}"/>
                </a:ext>
              </a:extLst>
            </p:cNvPr>
            <p:cNvSpPr txBox="1"/>
            <p:nvPr/>
          </p:nvSpPr>
          <p:spPr>
            <a:xfrm>
              <a:off x="4342068" y="2739057"/>
              <a:ext cx="558583" cy="323157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rgbClr val="00B0F0"/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USB 3.1 Gen 2</a:t>
              </a:r>
            </a:p>
          </p:txBody>
        </p:sp>
        <p:sp>
          <p:nvSpPr>
            <p:cNvPr id="72" name="TextBox 14">
              <a:extLst>
                <a:ext uri="{FF2B5EF4-FFF2-40B4-BE49-F238E27FC236}">
                  <a16:creationId xmlns:a16="http://schemas.microsoft.com/office/drawing/2014/main" id="{15E41386-1A58-3149-95C1-19B459BD3C66}"/>
                </a:ext>
              </a:extLst>
            </p:cNvPr>
            <p:cNvSpPr txBox="1"/>
            <p:nvPr/>
          </p:nvSpPr>
          <p:spPr>
            <a:xfrm>
              <a:off x="3821284" y="2734973"/>
              <a:ext cx="619189" cy="207741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USB 3.0</a:t>
              </a:r>
            </a:p>
          </p:txBody>
        </p:sp>
        <p:sp>
          <p:nvSpPr>
            <p:cNvPr id="73" name="TextBox 14">
              <a:extLst>
                <a:ext uri="{FF2B5EF4-FFF2-40B4-BE49-F238E27FC236}">
                  <a16:creationId xmlns:a16="http://schemas.microsoft.com/office/drawing/2014/main" id="{D9C3C8B2-F473-9449-9431-E2679BDF111C}"/>
                </a:ext>
              </a:extLst>
            </p:cNvPr>
            <p:cNvSpPr txBox="1"/>
            <p:nvPr/>
          </p:nvSpPr>
          <p:spPr>
            <a:xfrm>
              <a:off x="3883551" y="2244397"/>
              <a:ext cx="455556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5Gb/s</a:t>
              </a:r>
            </a:p>
          </p:txBody>
        </p:sp>
        <p:sp>
          <p:nvSpPr>
            <p:cNvPr id="75" name="TextBox 14">
              <a:extLst>
                <a:ext uri="{FF2B5EF4-FFF2-40B4-BE49-F238E27FC236}">
                  <a16:creationId xmlns:a16="http://schemas.microsoft.com/office/drawing/2014/main" id="{9B962A32-8E91-214F-BC44-46AADD7808F1}"/>
                </a:ext>
              </a:extLst>
            </p:cNvPr>
            <p:cNvSpPr txBox="1"/>
            <p:nvPr/>
          </p:nvSpPr>
          <p:spPr>
            <a:xfrm>
              <a:off x="4358287" y="1753820"/>
              <a:ext cx="511660" cy="207741"/>
            </a:xfrm>
            <a:prstGeom prst="rect">
              <a:avLst/>
            </a:prstGeom>
            <a:noFill/>
          </p:spPr>
          <p:txBody>
            <a:bodyPr wrap="none" lIns="91431" tIns="45716" rIns="91431" bIns="45716" rtlCol="0">
              <a:spAutoFit/>
            </a:bodyPr>
            <a:lstStyle/>
            <a:p>
              <a:r>
                <a:rPr lang="en-US" sz="750" b="1">
                  <a:solidFill>
                    <a:srgbClr val="00B0F0"/>
                  </a:solidFill>
                  <a:latin typeface="Arial" panose="020B0604020202020204" pitchFamily="34" charset="0"/>
                  <a:ea typeface="Microsoft JhengHei" charset="-120"/>
                  <a:cs typeface="Arial" pitchFamily="34" charset="0"/>
                </a:rPr>
                <a:t>10Gb/s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4C066A23-0F37-1748-A0EA-0D7016CFC2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438" y="998362"/>
            <a:ext cx="1541546" cy="1357042"/>
          </a:xfrm>
          <a:prstGeom prst="rect">
            <a:avLst/>
          </a:prstGeom>
        </p:spPr>
      </p:pic>
      <p:sp>
        <p:nvSpPr>
          <p:cNvPr id="77" name="TextBox 14">
            <a:extLst>
              <a:ext uri="{FF2B5EF4-FFF2-40B4-BE49-F238E27FC236}">
                <a16:creationId xmlns:a16="http://schemas.microsoft.com/office/drawing/2014/main" id="{D828F257-9C87-5048-B750-DE000971FF0B}"/>
              </a:ext>
            </a:extLst>
          </p:cNvPr>
          <p:cNvSpPr txBox="1"/>
          <p:nvPr/>
        </p:nvSpPr>
        <p:spPr>
          <a:xfrm>
            <a:off x="1632217" y="1676882"/>
            <a:ext cx="827452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Tiered</a:t>
            </a:r>
            <a:r>
              <a:rPr lang="zh-TW" altLang="en-US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Space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8" name="TextBox 14">
            <a:extLst>
              <a:ext uri="{FF2B5EF4-FFF2-40B4-BE49-F238E27FC236}">
                <a16:creationId xmlns:a16="http://schemas.microsoft.com/office/drawing/2014/main" id="{410AA547-5370-8F40-AC2E-8D1C6411B4A0}"/>
              </a:ext>
            </a:extLst>
          </p:cNvPr>
          <p:cNvSpPr txBox="1"/>
          <p:nvPr/>
        </p:nvSpPr>
        <p:spPr>
          <a:xfrm>
            <a:off x="1455823" y="1317441"/>
            <a:ext cx="396244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SSD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9" name="TextBox 14">
            <a:extLst>
              <a:ext uri="{FF2B5EF4-FFF2-40B4-BE49-F238E27FC236}">
                <a16:creationId xmlns:a16="http://schemas.microsoft.com/office/drawing/2014/main" id="{28FF8D6B-C7CB-6A44-9B11-D24A849C5592}"/>
              </a:ext>
            </a:extLst>
          </p:cNvPr>
          <p:cNvSpPr txBox="1"/>
          <p:nvPr/>
        </p:nvSpPr>
        <p:spPr>
          <a:xfrm>
            <a:off x="1396471" y="1136196"/>
            <a:ext cx="494028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Cache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1" name="TextBox 14">
            <a:extLst>
              <a:ext uri="{FF2B5EF4-FFF2-40B4-BE49-F238E27FC236}">
                <a16:creationId xmlns:a16="http://schemas.microsoft.com/office/drawing/2014/main" id="{3127BE53-6400-6747-A977-4FCFB9BD608E}"/>
              </a:ext>
            </a:extLst>
          </p:cNvPr>
          <p:cNvSpPr txBox="1"/>
          <p:nvPr/>
        </p:nvSpPr>
        <p:spPr>
          <a:xfrm>
            <a:off x="2034642" y="1320358"/>
            <a:ext cx="795392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Volume/LUN</a:t>
            </a: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3" name="TextBox 14">
            <a:extLst>
              <a:ext uri="{FF2B5EF4-FFF2-40B4-BE49-F238E27FC236}">
                <a16:creationId xmlns:a16="http://schemas.microsoft.com/office/drawing/2014/main" id="{70675F16-7460-C147-9596-5EB7E6D5D8CF}"/>
              </a:ext>
            </a:extLst>
          </p:cNvPr>
          <p:cNvSpPr txBox="1"/>
          <p:nvPr/>
        </p:nvSpPr>
        <p:spPr>
          <a:xfrm>
            <a:off x="1792665" y="2009693"/>
            <a:ext cx="824247" cy="215436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Storage pool</a:t>
            </a:r>
            <a:endParaRPr lang="en-US" sz="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35751C1-F47A-6F4A-9176-F93A0AB788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96" y="1454507"/>
            <a:ext cx="1159412" cy="998548"/>
          </a:xfrm>
          <a:prstGeom prst="rect">
            <a:avLst/>
          </a:prstGeom>
        </p:spPr>
      </p:pic>
      <p:pic>
        <p:nvPicPr>
          <p:cNvPr id="86" name="Picture 3">
            <a:extLst>
              <a:ext uri="{FF2B5EF4-FFF2-40B4-BE49-F238E27FC236}">
                <a16:creationId xmlns:a16="http://schemas.microsoft.com/office/drawing/2014/main" id="{CF308BD9-D7CC-4944-9D30-C8081627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0735" y="1483353"/>
            <a:ext cx="2104340" cy="1315210"/>
          </a:xfrm>
          <a:prstGeom prst="rect">
            <a:avLst/>
          </a:prstGeom>
          <a:noFill/>
        </p:spPr>
      </p:pic>
      <p:cxnSp>
        <p:nvCxnSpPr>
          <p:cNvPr id="87" name="直線接點 79">
            <a:extLst>
              <a:ext uri="{FF2B5EF4-FFF2-40B4-BE49-F238E27FC236}">
                <a16:creationId xmlns:a16="http://schemas.microsoft.com/office/drawing/2014/main" id="{ACEF0ABF-330D-F94B-80E7-EB6AE60408CA}"/>
              </a:ext>
            </a:extLst>
          </p:cNvPr>
          <p:cNvCxnSpPr/>
          <p:nvPr/>
        </p:nvCxnSpPr>
        <p:spPr>
          <a:xfrm flipV="1">
            <a:off x="1944568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51">
            <a:extLst>
              <a:ext uri="{FF2B5EF4-FFF2-40B4-BE49-F238E27FC236}">
                <a16:creationId xmlns:a16="http://schemas.microsoft.com/office/drawing/2014/main" id="{ED635367-D8D6-0E46-8B21-F36839C40AE8}"/>
              </a:ext>
            </a:extLst>
          </p:cNvPr>
          <p:cNvCxnSpPr/>
          <p:nvPr/>
        </p:nvCxnSpPr>
        <p:spPr>
          <a:xfrm flipV="1">
            <a:off x="7777216" y="3363838"/>
            <a:ext cx="0" cy="2160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1ECA11A1-7F6E-504B-A724-E4761C815CA4}"/>
              </a:ext>
            </a:extLst>
          </p:cNvPr>
          <p:cNvSpPr txBox="1"/>
          <p:nvPr/>
        </p:nvSpPr>
        <p:spPr>
          <a:xfrm>
            <a:off x="1827917" y="3860334"/>
            <a:ext cx="1996109" cy="353935"/>
          </a:xfrm>
          <a:prstGeom prst="rect">
            <a:avLst/>
          </a:prstGeom>
          <a:solidFill>
            <a:srgbClr val="00B0F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en-US" sz="17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PCIe</a:t>
            </a:r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2.0 x2 slot</a:t>
            </a:r>
            <a:endParaRPr lang="en-US" altLang="zh-TW" sz="17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90" name="Picture 49">
            <a:extLst>
              <a:ext uri="{FF2B5EF4-FFF2-40B4-BE49-F238E27FC236}">
                <a16:creationId xmlns:a16="http://schemas.microsoft.com/office/drawing/2014/main" id="{AA11CC5E-7E98-8E42-B9EB-F95D18C0D2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64" y="2186487"/>
            <a:ext cx="1210158" cy="756348"/>
          </a:xfrm>
          <a:prstGeom prst="rect">
            <a:avLst/>
          </a:prstGeom>
        </p:spPr>
      </p:pic>
      <p:pic>
        <p:nvPicPr>
          <p:cNvPr id="91" name="Picture 6">
            <a:extLst>
              <a:ext uri="{FF2B5EF4-FFF2-40B4-BE49-F238E27FC236}">
                <a16:creationId xmlns:a16="http://schemas.microsoft.com/office/drawing/2014/main" id="{FE72CC05-413F-6547-B59C-077FB22E2D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56"/>
          <a:stretch/>
        </p:blipFill>
        <p:spPr>
          <a:xfrm>
            <a:off x="1265877" y="2241077"/>
            <a:ext cx="324138" cy="6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1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6"/>
          <p:cNvSpPr>
            <a:spLocks noChangeArrowheads="1"/>
          </p:cNvSpPr>
          <p:nvPr/>
        </p:nvSpPr>
        <p:spPr bwMode="auto">
          <a:xfrm>
            <a:off x="2016467" y="2290182"/>
            <a:ext cx="1557755" cy="157224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425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 charset="0"/>
            </a:endParaRPr>
          </a:p>
        </p:txBody>
      </p:sp>
      <p:sp>
        <p:nvSpPr>
          <p:cNvPr id="5" name="五邊形 4">
            <a:extLst>
              <a:ext uri="{FF2B5EF4-FFF2-40B4-BE49-F238E27FC236}">
                <a16:creationId xmlns:a16="http://schemas.microsoft.com/office/drawing/2014/main" id="{A5752569-98D9-A94B-98F4-C83017D83494}"/>
              </a:ext>
            </a:extLst>
          </p:cNvPr>
          <p:cNvSpPr/>
          <p:nvPr/>
        </p:nvSpPr>
        <p:spPr>
          <a:xfrm>
            <a:off x="0" y="547121"/>
            <a:ext cx="2400300" cy="600075"/>
          </a:xfrm>
          <a:prstGeom prst="homePlate">
            <a:avLst>
              <a:gd name="adj" fmla="val 3072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6000">
                <a:schemeClr val="accent5">
                  <a:lumMod val="60000"/>
                  <a:lumOff val="40000"/>
                </a:schemeClr>
              </a:gs>
              <a:gs pos="6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hape 287"/>
          <p:cNvSpPr txBox="1">
            <a:spLocks/>
          </p:cNvSpPr>
          <p:nvPr/>
        </p:nvSpPr>
        <p:spPr>
          <a:xfrm>
            <a:off x="466725" y="407390"/>
            <a:ext cx="3274002" cy="16873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Demo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Arial"/>
              </a:rPr>
            </a:b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Install a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PCIe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 expansion card</a:t>
            </a:r>
            <a:endParaRPr lang="zh-TW" altLang="en-US" sz="3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CC5C23F-55B3-F44B-A39B-B8A52E274E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374" y="2359051"/>
            <a:ext cx="2699766" cy="168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4716016" y="3330047"/>
            <a:ext cx="4057194" cy="1152128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2060"/>
                </a:gs>
                <a:gs pos="64000">
                  <a:srgbClr val="0070C0"/>
                </a:gs>
              </a:gsLst>
              <a:lin ang="162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88032" y="3330047"/>
            <a:ext cx="4111960" cy="1152128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2060"/>
                </a:gs>
                <a:gs pos="64000">
                  <a:srgbClr val="0070C0"/>
                </a:gs>
              </a:gsLst>
              <a:lin ang="162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699586" y="2025587"/>
            <a:ext cx="3080725" cy="1152128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2060"/>
                </a:gs>
                <a:gs pos="64000">
                  <a:srgbClr val="0070C0"/>
                </a:gs>
              </a:gsLst>
              <a:lin ang="162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88032" y="2025587"/>
            <a:ext cx="5120072" cy="1152128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2060"/>
                </a:gs>
                <a:gs pos="64000">
                  <a:srgbClr val="0070C0"/>
                </a:gs>
              </a:gsLst>
              <a:lin ang="162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88032" y="794703"/>
            <a:ext cx="3290257" cy="1152128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2060"/>
                </a:gs>
                <a:gs pos="64000">
                  <a:srgbClr val="0070C0"/>
                </a:gs>
              </a:gsLst>
              <a:lin ang="162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854152" y="794703"/>
            <a:ext cx="2692697" cy="1152128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002060"/>
                </a:gs>
                <a:gs pos="64000">
                  <a:srgbClr val="0070C0"/>
                </a:gs>
              </a:gsLst>
              <a:lin ang="1620000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72359" y="2929027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QXG-10G1T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07402" y="2929027"/>
            <a:ext cx="11961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LAN-1G2T-I210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562451"/>
            <a:ext cx="1296144" cy="86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Accessories for TS-251B</a:t>
            </a:r>
            <a:endParaRPr 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709" y="792323"/>
            <a:ext cx="1608114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Memory modules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9789" y="1205196"/>
            <a:ext cx="1967187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RAM-4GDR3LA0-SO-1866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39789" y="1419510"/>
            <a:ext cx="1967187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RAM-2GDR3LA0-SO-1866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1827" y="2019191"/>
            <a:ext cx="2145184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Wired network adapters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9824" y="3346427"/>
            <a:ext cx="4087960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en-US" sz="13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 </a:t>
            </a:r>
            <a:r>
              <a:rPr lang="en-US" altLang="zh-TW" sz="13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M.2 SSD/10GbE network expansion cards</a:t>
            </a:r>
            <a:endParaRPr lang="en-US" sz="135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16016" y="3346427"/>
            <a:ext cx="2597168" cy="300074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3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256GB M.2 SATA 6Gb/s SSD*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0" y="3664657"/>
            <a:ext cx="1972984" cy="1015655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QM2-2S</a:t>
            </a:r>
          </a:p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QM2-2P</a:t>
            </a:r>
          </a:p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QM2-2S10G1T</a:t>
            </a:r>
          </a:p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QM2-2P10G1T</a:t>
            </a:r>
          </a:p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…and many more</a:t>
            </a:r>
          </a:p>
        </p:txBody>
      </p:sp>
      <p:pic>
        <p:nvPicPr>
          <p:cNvPr id="50" name="圖片 49" descr="LAN-10G2SF-MLX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62" y="2226398"/>
            <a:ext cx="1090434" cy="817932"/>
          </a:xfrm>
          <a:prstGeom prst="rect">
            <a:avLst/>
          </a:prstGeom>
        </p:spPr>
      </p:pic>
      <p:sp>
        <p:nvSpPr>
          <p:cNvPr id="51" name="TextBox 29"/>
          <p:cNvSpPr txBox="1"/>
          <p:nvPr/>
        </p:nvSpPr>
        <p:spPr>
          <a:xfrm>
            <a:off x="643423" y="2929031"/>
            <a:ext cx="1415754" cy="261602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LAN-10G2SF-MLX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49601" y="792323"/>
            <a:ext cx="2692697" cy="300074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altLang="zh-TW" sz="135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USB 3.1 Gen 2 expansion card</a:t>
            </a:r>
            <a:endParaRPr lang="en-US" sz="135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72720" y="1659282"/>
            <a:ext cx="1239424" cy="26160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1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USB-U31A2P01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46" y="961032"/>
            <a:ext cx="927491" cy="79880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24EB762-5522-B147-94BF-5B52D69CDCF5}"/>
              </a:ext>
            </a:extLst>
          </p:cNvPr>
          <p:cNvSpPr txBox="1"/>
          <p:nvPr/>
        </p:nvSpPr>
        <p:spPr>
          <a:xfrm>
            <a:off x="5708063" y="2019191"/>
            <a:ext cx="2324657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en-US" altLang="ja-JP" sz="13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Wireless network adapter</a:t>
            </a:r>
            <a:endParaRPr lang="en-US" sz="135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AAB11F-436B-A147-9685-AB9DCC4B47B4}"/>
              </a:ext>
            </a:extLst>
          </p:cNvPr>
          <p:cNvSpPr txBox="1"/>
          <p:nvPr/>
        </p:nvSpPr>
        <p:spPr>
          <a:xfrm>
            <a:off x="5762466" y="2923213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QWA-AC2600</a:t>
            </a:r>
          </a:p>
        </p:txBody>
      </p:sp>
      <p:pic>
        <p:nvPicPr>
          <p:cNvPr id="1027" name="Picture 3" descr="C:\Users\user\Desktop\0306_x53Be PPT\QXG-10G1T_Top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328790"/>
            <a:ext cx="1008112" cy="630070"/>
          </a:xfrm>
          <a:prstGeom prst="rect">
            <a:avLst/>
          </a:prstGeom>
          <a:noFill/>
        </p:spPr>
      </p:pic>
      <p:pic>
        <p:nvPicPr>
          <p:cNvPr id="1028" name="Picture 4" descr="C:\Users\user\Desktop\照片\On-line-shop\LAN-卡\LAN-1G2T-D正面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093716"/>
            <a:ext cx="1008112" cy="100811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C7509-D858-4205-839C-DE22591FB061}"/>
              </a:ext>
            </a:extLst>
          </p:cNvPr>
          <p:cNvSpPr txBox="1"/>
          <p:nvPr/>
        </p:nvSpPr>
        <p:spPr>
          <a:xfrm>
            <a:off x="5892308" y="3975971"/>
            <a:ext cx="28598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*</a:t>
            </a:r>
            <a:r>
              <a:rPr lang="zh-TW" altLang="en-US" sz="9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To install M.2 SSD to TS-251B, a QM2 expansion card is required.</a:t>
            </a:r>
            <a:endParaRPr lang="en-US" sz="9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451449A3-29D3-4AC0-8E50-E37866080B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45" y="3662881"/>
            <a:ext cx="1553298" cy="970810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E8E630AD-F3D1-4377-A0DB-EBB1ED7C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9047" y="2181503"/>
            <a:ext cx="1906694" cy="1191680"/>
          </a:xfrm>
          <a:prstGeom prst="rect">
            <a:avLst/>
          </a:prstGeom>
          <a:noFill/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023CF0D-014C-43DF-B28A-38856BF3A920}"/>
              </a:ext>
            </a:extLst>
          </p:cNvPr>
          <p:cNvSpPr/>
          <p:nvPr/>
        </p:nvSpPr>
        <p:spPr>
          <a:xfrm>
            <a:off x="5905767" y="3756727"/>
            <a:ext cx="1888659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SSD-M2080-256GB-B01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DB47E6-6CE6-4E4A-8E52-815A936D5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8" y="1216241"/>
            <a:ext cx="1069065" cy="546773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6E610433-28A8-D04B-9399-54A6154FBE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25" y="361950"/>
            <a:ext cx="1481539" cy="1803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487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圓角矩形 65"/>
          <p:cNvSpPr/>
          <p:nvPr/>
        </p:nvSpPr>
        <p:spPr>
          <a:xfrm>
            <a:off x="5841368" y="2607199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1" name="平行四邊形 70"/>
          <p:cNvSpPr/>
          <p:nvPr/>
        </p:nvSpPr>
        <p:spPr>
          <a:xfrm>
            <a:off x="5841368" y="2391175"/>
            <a:ext cx="1603486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2238" y="2384136"/>
            <a:ext cx="16226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10GBASE-T</a:t>
            </a:r>
          </a:p>
        </p:txBody>
      </p:sp>
      <p:sp>
        <p:nvSpPr>
          <p:cNvPr id="61" name="圓角矩形 60"/>
          <p:cNvSpPr/>
          <p:nvPr/>
        </p:nvSpPr>
        <p:spPr>
          <a:xfrm>
            <a:off x="6879700" y="1127982"/>
            <a:ext cx="1585071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平行四邊形 61"/>
          <p:cNvSpPr/>
          <p:nvPr/>
        </p:nvSpPr>
        <p:spPr>
          <a:xfrm>
            <a:off x="6879699" y="911958"/>
            <a:ext cx="1588737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圓角矩形 54"/>
          <p:cNvSpPr/>
          <p:nvPr/>
        </p:nvSpPr>
        <p:spPr>
          <a:xfrm>
            <a:off x="4979338" y="1127982"/>
            <a:ext cx="1571206" cy="10801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5" name="圖片 64" descr="LAN-10G2SF-MLX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492" y="1247696"/>
            <a:ext cx="1439813" cy="1080000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80753" y="3951337"/>
            <a:ext cx="3981159" cy="58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Tested in QNAP lab. Results vary depending on the environment.</a:t>
            </a:r>
            <a:br>
              <a:rPr lang="zh-TW" altLang="en-US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Test Configurations: NAS: TS-251B, QTS 4.3.4</a:t>
            </a:r>
            <a:b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RAID Configuration: RAID 0; 2 x Intel S3500 240GB SSDs (SSDSC2BB240G4); QNAP LAN-10G2SF-MLX 2 port 10GbE SFP+</a:t>
            </a:r>
            <a:endParaRPr lang="zh-TW" altLang="en-US" sz="8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901363" y="3940128"/>
            <a:ext cx="3363529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altLang="en-US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Client PC: Intel® Core TM i7-4770 3.40GHz CPU; DDR3L 1600Hz 16GB; WD 1TB WD10EZEX; Intel Gigabit CT( MTU 1500 ) ; Windows® 7 Professional 64bit SP1 &amp; Windows 8.1 Pro 64-bit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60050" y="2669014"/>
            <a:ext cx="998991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QXG-10G1T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1163" y="1195121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LAN-10G2SF-MLX</a:t>
            </a:r>
          </a:p>
        </p:txBody>
      </p:sp>
      <p:sp>
        <p:nvSpPr>
          <p:cNvPr id="25" name="矩形 24"/>
          <p:cNvSpPr/>
          <p:nvPr/>
        </p:nvSpPr>
        <p:spPr>
          <a:xfrm flipV="1">
            <a:off x="632033" y="3823099"/>
            <a:ext cx="7839269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TextBox 16"/>
          <p:cNvSpPr txBox="1"/>
          <p:nvPr/>
        </p:nvSpPr>
        <p:spPr>
          <a:xfrm>
            <a:off x="6960358" y="899908"/>
            <a:ext cx="14944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10GBASE-T</a:t>
            </a:r>
            <a:endParaRPr lang="en-US" sz="135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7084821" y="1187082"/>
            <a:ext cx="1140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QM2-2S10G1T</a:t>
            </a:r>
          </a:p>
          <a:p>
            <a:r>
              <a:rPr lang="en-US" sz="11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QM2-2P10G1T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36" y="1473364"/>
            <a:ext cx="1273164" cy="795726"/>
          </a:xfrm>
          <a:prstGeom prst="rect">
            <a:avLst/>
          </a:prstGeom>
        </p:spPr>
      </p:pic>
      <p:sp>
        <p:nvSpPr>
          <p:cNvPr id="57" name="平行四邊形 56"/>
          <p:cNvSpPr/>
          <p:nvPr/>
        </p:nvSpPr>
        <p:spPr>
          <a:xfrm>
            <a:off x="4979338" y="911958"/>
            <a:ext cx="1080120" cy="288032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6880" y="899908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SFP+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1953" y="2894801"/>
            <a:ext cx="1302108" cy="813816"/>
          </a:xfrm>
          <a:prstGeom prst="rect">
            <a:avLst/>
          </a:prstGeom>
          <a:noFill/>
        </p:spPr>
      </p:pic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222250" y="99851"/>
            <a:ext cx="8718550" cy="493563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10GbE via PCIe expansion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群組 39">
            <a:extLst>
              <a:ext uri="{FF2B5EF4-FFF2-40B4-BE49-F238E27FC236}">
                <a16:creationId xmlns:a16="http://schemas.microsoft.com/office/drawing/2014/main" id="{71738CD2-E489-5B43-856C-511A3BE68C2C}"/>
              </a:ext>
            </a:extLst>
          </p:cNvPr>
          <p:cNvGrpSpPr/>
          <p:nvPr/>
        </p:nvGrpSpPr>
        <p:grpSpPr>
          <a:xfrm>
            <a:off x="911430" y="1227863"/>
            <a:ext cx="3357149" cy="300082"/>
            <a:chOff x="928662" y="1643056"/>
            <a:chExt cx="3357586" cy="300082"/>
          </a:xfrm>
        </p:grpSpPr>
        <p:sp>
          <p:nvSpPr>
            <p:cNvPr id="60" name="TextBox 20">
              <a:extLst>
                <a:ext uri="{FF2B5EF4-FFF2-40B4-BE49-F238E27FC236}">
                  <a16:creationId xmlns:a16="http://schemas.microsoft.com/office/drawing/2014/main" id="{378D1094-7337-384D-AC3F-1387B914FE8E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720</a:t>
              </a:r>
              <a:endParaRPr lang="en-US" sz="135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4" name="直線接點 36">
              <a:extLst>
                <a:ext uri="{FF2B5EF4-FFF2-40B4-BE49-F238E27FC236}">
                  <a16:creationId xmlns:a16="http://schemas.microsoft.com/office/drawing/2014/main" id="{EB7E638C-1702-7A4F-B5AE-4593F84C306B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群組 40">
            <a:extLst>
              <a:ext uri="{FF2B5EF4-FFF2-40B4-BE49-F238E27FC236}">
                <a16:creationId xmlns:a16="http://schemas.microsoft.com/office/drawing/2014/main" id="{DF057047-549C-0549-97E7-63DF1C6B431F}"/>
              </a:ext>
            </a:extLst>
          </p:cNvPr>
          <p:cNvGrpSpPr/>
          <p:nvPr/>
        </p:nvGrpSpPr>
        <p:grpSpPr>
          <a:xfrm>
            <a:off x="911430" y="1710070"/>
            <a:ext cx="3357149" cy="300082"/>
            <a:chOff x="928662" y="1643056"/>
            <a:chExt cx="3357586" cy="300082"/>
          </a:xfrm>
        </p:grpSpPr>
        <p:sp>
          <p:nvSpPr>
            <p:cNvPr id="73" name="TextBox 20">
              <a:extLst>
                <a:ext uri="{FF2B5EF4-FFF2-40B4-BE49-F238E27FC236}">
                  <a16:creationId xmlns:a16="http://schemas.microsoft.com/office/drawing/2014/main" id="{A92596A9-D3F9-144B-B82B-E8220E7BBB25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直線接點 42">
              <a:extLst>
                <a:ext uri="{FF2B5EF4-FFF2-40B4-BE49-F238E27FC236}">
                  <a16:creationId xmlns:a16="http://schemas.microsoft.com/office/drawing/2014/main" id="{B839FB14-6E92-AD47-9B84-CBA620508463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群組 43">
            <a:extLst>
              <a:ext uri="{FF2B5EF4-FFF2-40B4-BE49-F238E27FC236}">
                <a16:creationId xmlns:a16="http://schemas.microsoft.com/office/drawing/2014/main" id="{E003AB80-88C5-2947-B41A-8388AB295A71}"/>
              </a:ext>
            </a:extLst>
          </p:cNvPr>
          <p:cNvGrpSpPr/>
          <p:nvPr/>
        </p:nvGrpSpPr>
        <p:grpSpPr>
          <a:xfrm>
            <a:off x="911430" y="2192277"/>
            <a:ext cx="3357149" cy="300082"/>
            <a:chOff x="928662" y="1643056"/>
            <a:chExt cx="3357586" cy="300082"/>
          </a:xfrm>
        </p:grpSpPr>
        <p:sp>
          <p:nvSpPr>
            <p:cNvPr id="76" name="TextBox 20">
              <a:extLst>
                <a:ext uri="{FF2B5EF4-FFF2-40B4-BE49-F238E27FC236}">
                  <a16:creationId xmlns:a16="http://schemas.microsoft.com/office/drawing/2014/main" id="{A5FB912A-0F78-1F46-BA34-C6089136AC99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直線接點 45">
              <a:extLst>
                <a:ext uri="{FF2B5EF4-FFF2-40B4-BE49-F238E27FC236}">
                  <a16:creationId xmlns:a16="http://schemas.microsoft.com/office/drawing/2014/main" id="{FAC57D6F-95B3-4048-9C24-8890C4E50BEF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群組 46">
            <a:extLst>
              <a:ext uri="{FF2B5EF4-FFF2-40B4-BE49-F238E27FC236}">
                <a16:creationId xmlns:a16="http://schemas.microsoft.com/office/drawing/2014/main" id="{F55A86B3-A392-9E4F-91F1-A980C98F485E}"/>
              </a:ext>
            </a:extLst>
          </p:cNvPr>
          <p:cNvGrpSpPr/>
          <p:nvPr/>
        </p:nvGrpSpPr>
        <p:grpSpPr>
          <a:xfrm>
            <a:off x="911430" y="2674484"/>
            <a:ext cx="3357149" cy="300082"/>
            <a:chOff x="928662" y="1643056"/>
            <a:chExt cx="3357586" cy="300082"/>
          </a:xfrm>
        </p:grpSpPr>
        <p:sp>
          <p:nvSpPr>
            <p:cNvPr id="79" name="TextBox 20">
              <a:extLst>
                <a:ext uri="{FF2B5EF4-FFF2-40B4-BE49-F238E27FC236}">
                  <a16:creationId xmlns:a16="http://schemas.microsoft.com/office/drawing/2014/main" id="{0DCC3D29-590E-2546-9876-E2753AEA21C2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  <a:endParaRPr lang="en-US" sz="135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0" name="直線接點 48">
              <a:extLst>
                <a:ext uri="{FF2B5EF4-FFF2-40B4-BE49-F238E27FC236}">
                  <a16:creationId xmlns:a16="http://schemas.microsoft.com/office/drawing/2014/main" id="{5E4884ED-74C9-F44C-89ED-BA48D29EF997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群組 49">
            <a:extLst>
              <a:ext uri="{FF2B5EF4-FFF2-40B4-BE49-F238E27FC236}">
                <a16:creationId xmlns:a16="http://schemas.microsoft.com/office/drawing/2014/main" id="{0E088D01-88F7-0840-BA20-A3E81EFE22C1}"/>
              </a:ext>
            </a:extLst>
          </p:cNvPr>
          <p:cNvGrpSpPr/>
          <p:nvPr/>
        </p:nvGrpSpPr>
        <p:grpSpPr>
          <a:xfrm>
            <a:off x="911430" y="3156689"/>
            <a:ext cx="3357149" cy="300082"/>
            <a:chOff x="928662" y="1643056"/>
            <a:chExt cx="3357586" cy="300082"/>
          </a:xfrm>
        </p:grpSpPr>
        <p:sp>
          <p:nvSpPr>
            <p:cNvPr id="82" name="TextBox 20">
              <a:extLst>
                <a:ext uri="{FF2B5EF4-FFF2-40B4-BE49-F238E27FC236}">
                  <a16:creationId xmlns:a16="http://schemas.microsoft.com/office/drawing/2014/main" id="{8B1E2943-D046-B04F-BEA9-59210C9FCFBC}"/>
                </a:ext>
              </a:extLst>
            </p:cNvPr>
            <p:cNvSpPr txBox="1"/>
            <p:nvPr/>
          </p:nvSpPr>
          <p:spPr>
            <a:xfrm>
              <a:off x="928662" y="1643056"/>
              <a:ext cx="488682" cy="300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35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0</a:t>
              </a:r>
              <a:endParaRPr lang="en-US" sz="135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直線接點 51">
              <a:extLst>
                <a:ext uri="{FF2B5EF4-FFF2-40B4-BE49-F238E27FC236}">
                  <a16:creationId xmlns:a16="http://schemas.microsoft.com/office/drawing/2014/main" id="{DDCE87FE-0C59-354F-9BD3-8C42E03D92FD}"/>
                </a:ext>
              </a:extLst>
            </p:cNvPr>
            <p:cNvCxnSpPr/>
            <p:nvPr/>
          </p:nvCxnSpPr>
          <p:spPr>
            <a:xfrm>
              <a:off x="1428728" y="1785932"/>
              <a:ext cx="2857520" cy="158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矩形 52">
            <a:extLst>
              <a:ext uri="{FF2B5EF4-FFF2-40B4-BE49-F238E27FC236}">
                <a16:creationId xmlns:a16="http://schemas.microsoft.com/office/drawing/2014/main" id="{AE65278F-3217-8948-BB50-74EFACC8D0DE}"/>
              </a:ext>
            </a:extLst>
          </p:cNvPr>
          <p:cNvSpPr/>
          <p:nvPr/>
        </p:nvSpPr>
        <p:spPr>
          <a:xfrm>
            <a:off x="1840003" y="1538188"/>
            <a:ext cx="571430" cy="1761373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矩形 53">
            <a:extLst>
              <a:ext uri="{FF2B5EF4-FFF2-40B4-BE49-F238E27FC236}">
                <a16:creationId xmlns:a16="http://schemas.microsoft.com/office/drawing/2014/main" id="{6AA0683C-235B-BC45-8C67-AD82A49261FC}"/>
              </a:ext>
            </a:extLst>
          </p:cNvPr>
          <p:cNvSpPr/>
          <p:nvPr/>
        </p:nvSpPr>
        <p:spPr>
          <a:xfrm>
            <a:off x="2982862" y="2010151"/>
            <a:ext cx="571430" cy="12894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6">
            <a:extLst>
              <a:ext uri="{FF2B5EF4-FFF2-40B4-BE49-F238E27FC236}">
                <a16:creationId xmlns:a16="http://schemas.microsoft.com/office/drawing/2014/main" id="{3E5ED326-95A9-164D-8437-D1235BC17793}"/>
              </a:ext>
            </a:extLst>
          </p:cNvPr>
          <p:cNvSpPr txBox="1"/>
          <p:nvPr/>
        </p:nvSpPr>
        <p:spPr>
          <a:xfrm>
            <a:off x="1547932" y="333409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Windows</a:t>
            </a:r>
          </a:p>
          <a:p>
            <a:pPr algn="ctr" eaLnBrk="1" hangingPunct="1">
              <a:defRPr/>
            </a:pP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Download</a:t>
            </a:r>
          </a:p>
        </p:txBody>
      </p:sp>
      <p:sp>
        <p:nvSpPr>
          <p:cNvPr id="87" name="TextBox 6">
            <a:extLst>
              <a:ext uri="{FF2B5EF4-FFF2-40B4-BE49-F238E27FC236}">
                <a16:creationId xmlns:a16="http://schemas.microsoft.com/office/drawing/2014/main" id="{9CBFB0C3-C23B-1C4B-9948-0CE4E39F6D07}"/>
              </a:ext>
            </a:extLst>
          </p:cNvPr>
          <p:cNvSpPr txBox="1"/>
          <p:nvPr/>
        </p:nvSpPr>
        <p:spPr>
          <a:xfrm>
            <a:off x="2702405" y="3334095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1000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Windows</a:t>
            </a:r>
          </a:p>
          <a:p>
            <a:pPr algn="ctr" eaLnBrk="1" hangingPunct="1">
              <a:defRPr/>
            </a:pPr>
            <a:r>
              <a:rPr lang="en-US" sz="1000" b="1" dirty="0"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Upload</a:t>
            </a:r>
          </a:p>
        </p:txBody>
      </p:sp>
      <p:sp>
        <p:nvSpPr>
          <p:cNvPr id="88" name="TextBox 6">
            <a:extLst>
              <a:ext uri="{FF2B5EF4-FFF2-40B4-BE49-F238E27FC236}">
                <a16:creationId xmlns:a16="http://schemas.microsoft.com/office/drawing/2014/main" id="{90AFEE78-8D4E-9446-8C0B-97130163EC2E}"/>
              </a:ext>
            </a:extLst>
          </p:cNvPr>
          <p:cNvSpPr txBox="1"/>
          <p:nvPr/>
        </p:nvSpPr>
        <p:spPr>
          <a:xfrm>
            <a:off x="1554289" y="1540918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672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9" name="TextBox 6">
            <a:extLst>
              <a:ext uri="{FF2B5EF4-FFF2-40B4-BE49-F238E27FC236}">
                <a16:creationId xmlns:a16="http://schemas.microsoft.com/office/drawing/2014/main" id="{45312CAD-BC46-A040-9DAD-54D504AE00C7}"/>
              </a:ext>
            </a:extLst>
          </p:cNvPr>
          <p:cNvSpPr txBox="1"/>
          <p:nvPr/>
        </p:nvSpPr>
        <p:spPr>
          <a:xfrm>
            <a:off x="2677915" y="2013433"/>
            <a:ext cx="1142859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435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90" name="TextBox 6">
            <a:extLst>
              <a:ext uri="{FF2B5EF4-FFF2-40B4-BE49-F238E27FC236}">
                <a16:creationId xmlns:a16="http://schemas.microsoft.com/office/drawing/2014/main" id="{26897DF4-17AD-9C4E-BA24-60B72D4BDE4D}"/>
              </a:ext>
            </a:extLst>
          </p:cNvPr>
          <p:cNvSpPr txBox="1"/>
          <p:nvPr/>
        </p:nvSpPr>
        <p:spPr>
          <a:xfrm>
            <a:off x="1340181" y="803603"/>
            <a:ext cx="2635772" cy="369324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 eaLnBrk="1" hangingPunct="1">
              <a:defRPr/>
            </a:pP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1 x 10GbE, TS-251B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91" name="文字方塊 55">
            <a:extLst>
              <a:ext uri="{FF2B5EF4-FFF2-40B4-BE49-F238E27FC236}">
                <a16:creationId xmlns:a16="http://schemas.microsoft.com/office/drawing/2014/main" id="{1D2A2CE8-61D8-1C40-A3E3-7183F1F8EFF3}"/>
              </a:ext>
            </a:extLst>
          </p:cNvPr>
          <p:cNvSpPr txBox="1"/>
          <p:nvPr/>
        </p:nvSpPr>
        <p:spPr>
          <a:xfrm rot="16200000">
            <a:off x="282355" y="211462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(MB/s)</a:t>
            </a:r>
            <a:endParaRPr lang="zh-TW" altLang="en-US" sz="12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71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7AFC7E2E-1406-B54E-9CC4-E5AECA10D3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6637" y="2055176"/>
            <a:ext cx="2077911" cy="207791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2061FDE-8884-0D4F-A2ED-3D949C03F74D}"/>
              </a:ext>
            </a:extLst>
          </p:cNvPr>
          <p:cNvSpPr txBox="1"/>
          <p:nvPr/>
        </p:nvSpPr>
        <p:spPr>
          <a:xfrm>
            <a:off x="595713" y="2839276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</a:p>
          <a:p>
            <a:r>
              <a:rPr lang="en-US" sz="16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2.5”SSD: RAID 0</a:t>
            </a:r>
          </a:p>
        </p:txBody>
      </p:sp>
      <p:sp>
        <p:nvSpPr>
          <p:cNvPr id="8" name="Shape 318">
            <a:extLst>
              <a:ext uri="{FF2B5EF4-FFF2-40B4-BE49-F238E27FC236}">
                <a16:creationId xmlns:a16="http://schemas.microsoft.com/office/drawing/2014/main" id="{A3D290D3-4B11-A54E-8447-7E78D81F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44" y="2438878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XG-10G1T</a:t>
            </a:r>
            <a:endParaRPr lang="zh-TW" altLang="zh-TW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  <p:sp>
        <p:nvSpPr>
          <p:cNvPr id="9" name="五邊形 8">
            <a:extLst>
              <a:ext uri="{FF2B5EF4-FFF2-40B4-BE49-F238E27FC236}">
                <a16:creationId xmlns:a16="http://schemas.microsoft.com/office/drawing/2014/main" id="{A5752569-98D9-A94B-98F4-C83017D83494}"/>
              </a:ext>
            </a:extLst>
          </p:cNvPr>
          <p:cNvSpPr/>
          <p:nvPr/>
        </p:nvSpPr>
        <p:spPr>
          <a:xfrm>
            <a:off x="0" y="855878"/>
            <a:ext cx="2400300" cy="600075"/>
          </a:xfrm>
          <a:prstGeom prst="homePlate">
            <a:avLst>
              <a:gd name="adj" fmla="val 3072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6000">
                <a:schemeClr val="accent5">
                  <a:lumMod val="60000"/>
                  <a:lumOff val="40000"/>
                </a:schemeClr>
              </a:gs>
              <a:gs pos="6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Shape 287"/>
          <p:cNvSpPr txBox="1">
            <a:spLocks/>
          </p:cNvSpPr>
          <p:nvPr/>
        </p:nvSpPr>
        <p:spPr>
          <a:xfrm>
            <a:off x="466725" y="716147"/>
            <a:ext cx="4972050" cy="16873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Demo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Arial"/>
              </a:rPr>
            </a:b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 10GbE performance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814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32" descr="IMG_08122017_163426_0.png">
            <a:extLst>
              <a:ext uri="{FF2B5EF4-FFF2-40B4-BE49-F238E27FC236}">
                <a16:creationId xmlns:a16="http://schemas.microsoft.com/office/drawing/2014/main" id="{2022E106-8FAF-9343-9709-A62FE316B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2639" r="47643" b="58792"/>
          <a:stretch/>
        </p:blipFill>
        <p:spPr bwMode="auto">
          <a:xfrm>
            <a:off x="4225324" y="3239181"/>
            <a:ext cx="3145206" cy="16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ontent Placeholder 4">
            <a:extLst>
              <a:ext uri="{FF2B5EF4-FFF2-40B4-BE49-F238E27FC236}">
                <a16:creationId xmlns:a16="http://schemas.microsoft.com/office/drawing/2014/main" id="{CF79EF38-4A15-EC4B-B618-6F25DC03CE2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5879" y="1980459"/>
            <a:ext cx="1382140" cy="23883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圖說文字 32">
            <a:extLst>
              <a:ext uri="{FF2B5EF4-FFF2-40B4-BE49-F238E27FC236}">
                <a16:creationId xmlns:a16="http://schemas.microsoft.com/office/drawing/2014/main" id="{8D0EB010-748E-B84A-A482-B1D66556FB34}"/>
              </a:ext>
            </a:extLst>
          </p:cNvPr>
          <p:cNvSpPr/>
          <p:nvPr/>
        </p:nvSpPr>
        <p:spPr>
          <a:xfrm>
            <a:off x="2227050" y="1334413"/>
            <a:ext cx="1790303" cy="901230"/>
          </a:xfrm>
          <a:prstGeom prst="wedgeRectCallout">
            <a:avLst>
              <a:gd name="adj1" fmla="val -56426"/>
              <a:gd name="adj2" fmla="val 6947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1450" y="99851"/>
            <a:ext cx="8731250" cy="493563"/>
          </a:xfrm>
        </p:spPr>
        <p:txBody>
          <a:bodyPr/>
          <a:lstStyle/>
          <a:p>
            <a:r>
              <a:rPr kumimoji="1" lang="en-US" altLang="zh-TW" dirty="0"/>
              <a:t>Add M.2 SSD slots to TS-251B with a QM2 card</a:t>
            </a:r>
            <a:endParaRPr kumimoji="1" lang="zh-TW" altLang="en-US" dirty="0">
              <a:ea typeface="Microsoft JhengHei" panose="020B0604030504040204" pitchFamily="34" charset="-120"/>
            </a:endParaRPr>
          </a:p>
        </p:txBody>
      </p:sp>
      <p:pic>
        <p:nvPicPr>
          <p:cNvPr id="10" name="Picture 30" descr="\\MARKETING\Marketing\MarketingMaterials\素材\_icons\ICON_Sabrina\QNAP Auto Tiering logo_512x5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43" y="3784145"/>
            <a:ext cx="799591" cy="7995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834A7C6-D153-C940-AF35-71C1A1706F86}"/>
              </a:ext>
            </a:extLst>
          </p:cNvPr>
          <p:cNvSpPr/>
          <p:nvPr/>
        </p:nvSpPr>
        <p:spPr>
          <a:xfrm>
            <a:off x="4216401" y="971505"/>
            <a:ext cx="34988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Accelerates random IOPS</a:t>
            </a:r>
            <a:endParaRPr lang="zh-TW" altLang="en-US" sz="17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Shape 297"/>
          <p:cNvGrpSpPr>
            <a:grpSpLocks/>
          </p:cNvGrpSpPr>
          <p:nvPr/>
        </p:nvGrpSpPr>
        <p:grpSpPr bwMode="auto">
          <a:xfrm>
            <a:off x="2230615" y="689028"/>
            <a:ext cx="1781175" cy="1659731"/>
            <a:chOff x="-2024847" y="2448708"/>
            <a:chExt cx="2714749" cy="2481249"/>
          </a:xfrm>
        </p:grpSpPr>
        <p:pic>
          <p:nvPicPr>
            <p:cNvPr id="6" name="Shape 298" descr="D:\工作進行中\20170911直播母版16比9\20171012直播ppt元素\QM2爆炸圖_coco.png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4847" y="2448708"/>
              <a:ext cx="2714749" cy="248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hape 299"/>
            <p:cNvSpPr txBox="1">
              <a:spLocks noChangeArrowheads="1"/>
            </p:cNvSpPr>
            <p:nvPr/>
          </p:nvSpPr>
          <p:spPr bwMode="auto">
            <a:xfrm>
              <a:off x="-1465664" y="3261497"/>
              <a:ext cx="2034248" cy="623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69" tIns="68569" rIns="68569" bIns="68569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>
                <a:buClr>
                  <a:srgbClr val="FFFFFF"/>
                </a:buClr>
                <a:buSzPts val="1400"/>
              </a:pPr>
              <a:r>
                <a:rPr lang="zh-TW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 charset="0"/>
                </a:rPr>
                <a:t>QM2 SSD RAID</a:t>
              </a:r>
              <a: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  <a:sym typeface="Arial" charset="0"/>
                </a:rPr>
                <a:t> 0/1</a:t>
              </a:r>
              <a:endParaRPr lang="zh-TW" altLang="zh-TW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endParaRPr>
            </a:p>
          </p:txBody>
        </p:sp>
      </p:grpSp>
      <p:sp>
        <p:nvSpPr>
          <p:cNvPr id="8" name="Shape 302"/>
          <p:cNvSpPr txBox="1">
            <a:spLocks noChangeArrowheads="1"/>
          </p:cNvSpPr>
          <p:nvPr/>
        </p:nvSpPr>
        <p:spPr bwMode="auto">
          <a:xfrm>
            <a:off x="3071779" y="2296313"/>
            <a:ext cx="1028518" cy="24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QM2-2S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136B7CA-374F-DF44-90F0-B9D8574AB428}"/>
              </a:ext>
            </a:extLst>
          </p:cNvPr>
          <p:cNvSpPr/>
          <p:nvPr/>
        </p:nvSpPr>
        <p:spPr>
          <a:xfrm>
            <a:off x="5206999" y="2781300"/>
            <a:ext cx="377074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7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Performance and storage capacity</a:t>
            </a:r>
            <a:endParaRPr lang="zh-TW" altLang="en-US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Shape 83">
            <a:extLst>
              <a:ext uri="{FF2B5EF4-FFF2-40B4-BE49-F238E27FC236}">
                <a16:creationId xmlns:a16="http://schemas.microsoft.com/office/drawing/2014/main" id="{506D2161-2D74-994B-805E-1A93AD53D989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 b="49948"/>
          <a:stretch/>
        </p:blipFill>
        <p:spPr bwMode="auto">
          <a:xfrm>
            <a:off x="4225323" y="1438791"/>
            <a:ext cx="4526072" cy="11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8A92147D-573B-4C47-8C36-665B9BFFC3DE}"/>
              </a:ext>
            </a:extLst>
          </p:cNvPr>
          <p:cNvGrpSpPr/>
          <p:nvPr/>
        </p:nvGrpSpPr>
        <p:grpSpPr>
          <a:xfrm>
            <a:off x="4208793" y="929616"/>
            <a:ext cx="4543516" cy="497074"/>
            <a:chOff x="3201090" y="2357147"/>
            <a:chExt cx="6058021" cy="662765"/>
          </a:xfrm>
        </p:grpSpPr>
        <p:sp>
          <p:nvSpPr>
            <p:cNvPr id="31" name="剪去並圓角化單一角落矩形 30">
              <a:extLst>
                <a:ext uri="{FF2B5EF4-FFF2-40B4-BE49-F238E27FC236}">
                  <a16:creationId xmlns:a16="http://schemas.microsoft.com/office/drawing/2014/main" id="{89923FD1-A9EF-2B47-BCD9-CA61B6CFC05F}"/>
                </a:ext>
              </a:extLst>
            </p:cNvPr>
            <p:cNvSpPr/>
            <p:nvPr/>
          </p:nvSpPr>
          <p:spPr>
            <a:xfrm>
              <a:off x="7884834" y="2357147"/>
              <a:ext cx="1374277" cy="604434"/>
            </a:xfrm>
            <a:prstGeom prst="snip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SSD</a:t>
              </a:r>
              <a:r>
                <a:rPr kumimoji="1" lang="zh-TW" altLang="en-US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cache</a:t>
              </a:r>
              <a:endParaRPr kumimoji="1" lang="zh-TW" altLang="en-US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4" name="五邊形 33">
              <a:extLst>
                <a:ext uri="{FF2B5EF4-FFF2-40B4-BE49-F238E27FC236}">
                  <a16:creationId xmlns:a16="http://schemas.microsoft.com/office/drawing/2014/main" id="{A77AF980-9D79-1149-9760-18E64B6E868B}"/>
                </a:ext>
              </a:extLst>
            </p:cNvPr>
            <p:cNvSpPr/>
            <p:nvPr/>
          </p:nvSpPr>
          <p:spPr>
            <a:xfrm>
              <a:off x="3201090" y="2924779"/>
              <a:ext cx="6056802" cy="95133"/>
            </a:xfrm>
            <a:prstGeom prst="homePlat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D5C507FA-3770-4F4F-848D-82C3AD9166FD}"/>
              </a:ext>
            </a:extLst>
          </p:cNvPr>
          <p:cNvGrpSpPr/>
          <p:nvPr/>
        </p:nvGrpSpPr>
        <p:grpSpPr>
          <a:xfrm>
            <a:off x="4222432" y="2773504"/>
            <a:ext cx="4542602" cy="485450"/>
            <a:chOff x="4538369" y="4614884"/>
            <a:chExt cx="6056802" cy="647266"/>
          </a:xfrm>
        </p:grpSpPr>
        <p:sp>
          <p:nvSpPr>
            <p:cNvPr id="32" name="剪去並圓角化單一角落矩形 31">
              <a:extLst>
                <a:ext uri="{FF2B5EF4-FFF2-40B4-BE49-F238E27FC236}">
                  <a16:creationId xmlns:a16="http://schemas.microsoft.com/office/drawing/2014/main" id="{EE6334DE-3E46-C746-AF71-CA1DE8AA3CF0}"/>
                </a:ext>
              </a:extLst>
            </p:cNvPr>
            <p:cNvSpPr/>
            <p:nvPr/>
          </p:nvSpPr>
          <p:spPr>
            <a:xfrm>
              <a:off x="4538369" y="4614884"/>
              <a:ext cx="1324001" cy="604434"/>
            </a:xfrm>
            <a:prstGeom prst="snip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b="1" dirty="0"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SSD tier</a:t>
              </a:r>
              <a:endParaRPr kumimoji="1" lang="zh-TW" altLang="en-US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6" name="五邊形 35">
              <a:extLst>
                <a:ext uri="{FF2B5EF4-FFF2-40B4-BE49-F238E27FC236}">
                  <a16:creationId xmlns:a16="http://schemas.microsoft.com/office/drawing/2014/main" id="{19205D8B-11EC-C14C-86B0-4740FA7F95AC}"/>
                </a:ext>
              </a:extLst>
            </p:cNvPr>
            <p:cNvSpPr/>
            <p:nvPr/>
          </p:nvSpPr>
          <p:spPr>
            <a:xfrm>
              <a:off x="4538369" y="5167017"/>
              <a:ext cx="6056802" cy="9513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8" name="圖片 5">
            <a:extLst>
              <a:ext uri="{FF2B5EF4-FFF2-40B4-BE49-F238E27FC236}">
                <a16:creationId xmlns:a16="http://schemas.microsoft.com/office/drawing/2014/main" id="{B1D3A5BF-1FEC-1E4C-8BDD-7035AFE7B8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60" y="1077863"/>
            <a:ext cx="1105833" cy="327417"/>
          </a:xfrm>
          <a:prstGeom prst="rect">
            <a:avLst/>
          </a:prstGeom>
        </p:spPr>
      </p:pic>
      <p:pic>
        <p:nvPicPr>
          <p:cNvPr id="39" name="圖片 5">
            <a:extLst>
              <a:ext uri="{FF2B5EF4-FFF2-40B4-BE49-F238E27FC236}">
                <a16:creationId xmlns:a16="http://schemas.microsoft.com/office/drawing/2014/main" id="{3BFAF6D1-2246-A04F-B92E-B0AA1D4458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59" y="1475312"/>
            <a:ext cx="1105833" cy="327417"/>
          </a:xfrm>
          <a:prstGeom prst="rect">
            <a:avLst/>
          </a:prstGeom>
        </p:spPr>
      </p:pic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B0D3314F-554B-B742-A3E8-19C851EBAFB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617" y="2800349"/>
            <a:ext cx="880409" cy="1559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315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72874FE-CC3A-EB43-B053-32F052A89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5" t="28429" r="8023" b="21044"/>
          <a:stretch/>
        </p:blipFill>
        <p:spPr>
          <a:xfrm>
            <a:off x="1867269" y="1655786"/>
            <a:ext cx="6640055" cy="289628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7" y="99851"/>
            <a:ext cx="8494651" cy="493563"/>
          </a:xfrm>
        </p:spPr>
        <p:txBody>
          <a:bodyPr/>
          <a:lstStyle/>
          <a:p>
            <a:r>
              <a:rPr kumimoji="1" lang="en-US" altLang="zh-TW" dirty="0">
                <a:ea typeface="Microsoft JhengHei" panose="020B0604030504040204" pitchFamily="34" charset="-120"/>
              </a:rPr>
              <a:t>QM2-2S-220A: Add two </a:t>
            </a:r>
            <a:r>
              <a:rPr kumimoji="1" lang="en-US" altLang="zh-CN" dirty="0">
                <a:ea typeface="Microsoft JhengHei" panose="020B0604030504040204" pitchFamily="34" charset="-120"/>
              </a:rPr>
              <a:t>M.2 SATA SSD slots</a:t>
            </a:r>
            <a:endParaRPr kumimoji="1" lang="zh-TW" altLang="en-US" dirty="0">
              <a:ea typeface="Microsoft JhengHei" panose="020B0604030504040204" pitchFamily="34" charset="-120"/>
            </a:endParaRPr>
          </a:p>
        </p:txBody>
      </p:sp>
      <p:sp>
        <p:nvSpPr>
          <p:cNvPr id="29" name="Shape 318"/>
          <p:cNvSpPr txBox="1">
            <a:spLocks noChangeArrowheads="1"/>
          </p:cNvSpPr>
          <p:nvPr/>
        </p:nvSpPr>
        <p:spPr bwMode="auto">
          <a:xfrm>
            <a:off x="514980" y="833653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QM2-2S</a:t>
            </a:r>
            <a:r>
              <a:rPr lang="en-US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-220A</a:t>
            </a:r>
            <a:endParaRPr lang="zh-TW" altLang="zh-TW" sz="20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 charset="0"/>
            </a:endParaRPr>
          </a:p>
        </p:txBody>
      </p:sp>
      <p:grpSp>
        <p:nvGrpSpPr>
          <p:cNvPr id="24" name="群組 29">
            <a:extLst>
              <a:ext uri="{FF2B5EF4-FFF2-40B4-BE49-F238E27FC236}">
                <a16:creationId xmlns:a16="http://schemas.microsoft.com/office/drawing/2014/main" id="{9C72ECFE-2BD5-E041-BBD8-12E5C1C49432}"/>
              </a:ext>
            </a:extLst>
          </p:cNvPr>
          <p:cNvGrpSpPr/>
          <p:nvPr/>
        </p:nvGrpSpPr>
        <p:grpSpPr>
          <a:xfrm>
            <a:off x="2527536" y="859845"/>
            <a:ext cx="3606819" cy="369332"/>
            <a:chOff x="2717841" y="757464"/>
            <a:chExt cx="2298489" cy="552990"/>
          </a:xfrm>
        </p:grpSpPr>
        <p:sp>
          <p:nvSpPr>
            <p:cNvPr id="25" name="平行四邊形 24">
              <a:extLst>
                <a:ext uri="{FF2B5EF4-FFF2-40B4-BE49-F238E27FC236}">
                  <a16:creationId xmlns:a16="http://schemas.microsoft.com/office/drawing/2014/main" id="{7BB6CC2E-606E-174B-B6B2-F562AB334B14}"/>
                </a:ext>
              </a:extLst>
            </p:cNvPr>
            <p:cNvSpPr/>
            <p:nvPr/>
          </p:nvSpPr>
          <p:spPr>
            <a:xfrm>
              <a:off x="2717841" y="794309"/>
              <a:ext cx="2176928" cy="492023"/>
            </a:xfrm>
            <a:prstGeom prst="parallelogram">
              <a:avLst>
                <a:gd name="adj" fmla="val 5572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3C924B0-D949-0F4C-94FE-FBC7AE4559AA}"/>
                </a:ext>
              </a:extLst>
            </p:cNvPr>
            <p:cNvSpPr/>
            <p:nvPr/>
          </p:nvSpPr>
          <p:spPr>
            <a:xfrm>
              <a:off x="2879038" y="757464"/>
              <a:ext cx="2137292" cy="55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 x M.2 2280 SATA 6Gb/s</a:t>
              </a:r>
              <a:endParaRPr lang="en-US" altLang="zh-TW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Verdana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46019" y="1514770"/>
            <a:ext cx="1852023" cy="1308022"/>
            <a:chOff x="222158" y="2028160"/>
            <a:chExt cx="2469364" cy="1744029"/>
          </a:xfrm>
        </p:grpSpPr>
        <p:sp>
          <p:nvSpPr>
            <p:cNvPr id="27" name="Shape 316"/>
            <p:cNvSpPr>
              <a:spLocks noChangeArrowheads="1"/>
            </p:cNvSpPr>
            <p:nvPr/>
          </p:nvSpPr>
          <p:spPr bwMode="auto">
            <a:xfrm>
              <a:off x="624017" y="2028160"/>
              <a:ext cx="1719940" cy="17359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13" rIns="91425" bIns="45713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endParaRPr>
            </a:p>
          </p:txBody>
        </p:sp>
        <p:pic>
          <p:nvPicPr>
            <p:cNvPr id="22" name="圖片 21" descr="QM2-2S-220A_Front_left-angl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158" y="2228562"/>
              <a:ext cx="2469364" cy="1543627"/>
            </a:xfrm>
            <a:prstGeom prst="rect">
              <a:avLst/>
            </a:prstGeom>
          </p:spPr>
        </p:pic>
      </p:grpSp>
      <p:cxnSp>
        <p:nvCxnSpPr>
          <p:cNvPr id="13" name="Shape 164">
            <a:extLst>
              <a:ext uri="{FF2B5EF4-FFF2-40B4-BE49-F238E27FC236}">
                <a16:creationId xmlns:a16="http://schemas.microsoft.com/office/drawing/2014/main" id="{EEAB6421-3E68-4541-A46F-FD993D4B09B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33700" y="1708990"/>
            <a:ext cx="5430679" cy="11860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文字方塊 30">
            <a:extLst>
              <a:ext uri="{FF2B5EF4-FFF2-40B4-BE49-F238E27FC236}">
                <a16:creationId xmlns:a16="http://schemas.microsoft.com/office/drawing/2014/main" id="{989A7073-0B9A-D44D-AB3C-BE8B20E5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314" y="1303966"/>
            <a:ext cx="1521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solidFill>
                  <a:srgbClr val="C0000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147 mm</a:t>
            </a:r>
            <a:endParaRPr lang="zh-TW" altLang="en-US" b="1" dirty="0">
              <a:solidFill>
                <a:srgbClr val="C00000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2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61" y="250336"/>
            <a:ext cx="4914559" cy="846944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</a:rPr>
              <a:t>Affordable dual-core multimedia NAS w/ PCIe</a:t>
            </a:r>
            <a:endParaRPr lang="en-US" altLang="zh-TW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68" name="TextBox 10"/>
          <p:cNvSpPr txBox="1"/>
          <p:nvPr/>
        </p:nvSpPr>
        <p:spPr>
          <a:xfrm>
            <a:off x="3131138" y="2984293"/>
            <a:ext cx="2433810" cy="10772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TS-251B-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2G</a:t>
            </a:r>
          </a:p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GB RAM (</a:t>
            </a:r>
            <a:r>
              <a:rPr lang="en-US" altLang="zh-TW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</a:t>
            </a:r>
            <a:r>
              <a:rPr lang="en-US" altLang="zh-TW" sz="1200" b="1" dirty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GB</a:t>
            </a:r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TS-251B-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4G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 GB RAM (1 x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 GB</a:t>
            </a:r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B63E5E-F563-D044-9385-B2B1788C8280}"/>
              </a:ext>
            </a:extLst>
          </p:cNvPr>
          <p:cNvSpPr txBox="1"/>
          <p:nvPr/>
        </p:nvSpPr>
        <p:spPr>
          <a:xfrm>
            <a:off x="3451377" y="1261241"/>
            <a:ext cx="968735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2.0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</a:t>
            </a:r>
          </a:p>
          <a:p>
            <a:pPr eaLnBrk="1" hangingPunct="1">
              <a:defRPr/>
            </a:pPr>
            <a:r>
              <a:rPr lang="en-US" altLang="ja-JP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Base</a:t>
            </a:r>
            <a:endParaRPr lang="en-US" sz="12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C54BCACF-62B4-CE4C-B279-E2D65C30A3C7}"/>
              </a:ext>
            </a:extLst>
          </p:cNvPr>
          <p:cNvSpPr txBox="1"/>
          <p:nvPr/>
        </p:nvSpPr>
        <p:spPr>
          <a:xfrm>
            <a:off x="4312140" y="1261241"/>
            <a:ext cx="1152981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GHz</a:t>
            </a:r>
          </a:p>
          <a:p>
            <a:pPr eaLnBrk="1" hangingPunct="1">
              <a:defRPr/>
            </a:pPr>
            <a:r>
              <a:rPr lang="en-US" altLang="zh-CN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burst</a:t>
            </a:r>
            <a:endParaRPr lang="zh-CN" altLang="en-US" sz="12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1416152" y="1261241"/>
            <a:ext cx="2033844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Dual-core 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J3355</a:t>
            </a:r>
            <a:r>
              <a:rPr lang="en-US" altLang="zh-TW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CN" sz="1200" b="1" dirty="0">
              <a:solidFill>
                <a:srgbClr val="C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ja-JP" alt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pollo</a:t>
            </a:r>
            <a:r>
              <a:rPr lang="en-US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Lake SoC</a:t>
            </a:r>
            <a:endParaRPr lang="en-US" altLang="zh-CN" sz="12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1" name="圖片 17" descr="cp_k_ww_4c_075.png">
            <a:extLst>
              <a:ext uri="{FF2B5EF4-FFF2-40B4-BE49-F238E27FC236}">
                <a16:creationId xmlns:a16="http://schemas.microsoft.com/office/drawing/2014/main" id="{A3C1374A-F3DA-814E-8FAD-42A783B032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97" y="1195138"/>
            <a:ext cx="689204" cy="689292"/>
          </a:xfrm>
          <a:prstGeom prst="rect">
            <a:avLst/>
          </a:prstGeom>
        </p:spPr>
      </p:pic>
      <p:sp>
        <p:nvSpPr>
          <p:cNvPr id="54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2045091" y="2053765"/>
            <a:ext cx="3220877" cy="58476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Dual-channel RAM</a:t>
            </a:r>
          </a:p>
          <a:p>
            <a:pPr>
              <a:defRPr/>
            </a:pP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 to DDR3L-1866</a:t>
            </a:r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6" name="圖片 37" descr="HDMI.png">
            <a:extLst>
              <a:ext uri="{FF2B5EF4-FFF2-40B4-BE49-F238E27FC236}">
                <a16:creationId xmlns:a16="http://schemas.microsoft.com/office/drawing/2014/main" id="{61B2933B-013E-3043-9921-5992154ECE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316" y="3089047"/>
            <a:ext cx="1016545" cy="236788"/>
          </a:xfrm>
          <a:prstGeom prst="rect">
            <a:avLst/>
          </a:prstGeom>
        </p:spPr>
      </p:pic>
      <p:pic>
        <p:nvPicPr>
          <p:cNvPr id="57" name="Picture 14">
            <a:extLst>
              <a:ext uri="{FF2B5EF4-FFF2-40B4-BE49-F238E27FC236}">
                <a16:creationId xmlns:a16="http://schemas.microsoft.com/office/drawing/2014/main" id="{F7BE61F7-7107-DA48-85BC-A6E02B584A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737" y="3389690"/>
            <a:ext cx="531854" cy="260747"/>
          </a:xfrm>
          <a:prstGeom prst="rect">
            <a:avLst/>
          </a:prstGeom>
        </p:spPr>
      </p:pic>
      <p:pic>
        <p:nvPicPr>
          <p:cNvPr id="58" name="圖片 33" descr="PCIe icon.png">
            <a:extLst>
              <a:ext uri="{FF2B5EF4-FFF2-40B4-BE49-F238E27FC236}">
                <a16:creationId xmlns:a16="http://schemas.microsoft.com/office/drawing/2014/main" id="{1B358C5A-EB77-3741-8D4D-4E04EFBB34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6681" y="3350306"/>
            <a:ext cx="482120" cy="397845"/>
          </a:xfrm>
          <a:prstGeom prst="rect">
            <a:avLst/>
          </a:prstGeom>
        </p:spPr>
      </p:pic>
      <p:pic>
        <p:nvPicPr>
          <p:cNvPr id="59" name="Picture 22">
            <a:extLst>
              <a:ext uri="{FF2B5EF4-FFF2-40B4-BE49-F238E27FC236}">
                <a16:creationId xmlns:a16="http://schemas.microsoft.com/office/drawing/2014/main" id="{AA66EB27-4EAD-9143-939C-D784B3B0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34" y="3112097"/>
            <a:ext cx="559157" cy="534632"/>
          </a:xfrm>
          <a:prstGeom prst="rect">
            <a:avLst/>
          </a:prstGeom>
        </p:spPr>
      </p:pic>
      <p:pic>
        <p:nvPicPr>
          <p:cNvPr id="61" name="圖片 81">
            <a:extLst>
              <a:ext uri="{FF2B5EF4-FFF2-40B4-BE49-F238E27FC236}">
                <a16:creationId xmlns:a16="http://schemas.microsoft.com/office/drawing/2014/main" id="{AB7A31C8-63AA-6E42-A891-BBABE51395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" y="3086818"/>
            <a:ext cx="464604" cy="55468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82" y="2195838"/>
            <a:ext cx="1270270" cy="649680"/>
          </a:xfrm>
          <a:prstGeom prst="rect">
            <a:avLst/>
          </a:prstGeom>
          <a:noFill/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759F1DFE-B30A-D74F-A383-42EF78DF0A3D}"/>
              </a:ext>
            </a:extLst>
          </p:cNvPr>
          <p:cNvSpPr txBox="1"/>
          <p:nvPr/>
        </p:nvSpPr>
        <p:spPr>
          <a:xfrm>
            <a:off x="2057672" y="2578962"/>
            <a:ext cx="3239057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12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SODIMM 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slots, up to </a:t>
            </a:r>
            <a:r>
              <a:rPr lang="en-US" altLang="zh-TW" sz="1200" b="1" dirty="0">
                <a:solidFill>
                  <a:srgbClr val="C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8 GB </a:t>
            </a:r>
            <a:r>
              <a:rPr lang="en-US" altLang="zh-TW" sz="12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total </a:t>
            </a:r>
            <a:r>
              <a:rPr lang="en-US" altLang="zh-TW" sz="1200" b="1" dirty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(4+4)</a:t>
            </a:r>
          </a:p>
        </p:txBody>
      </p:sp>
      <p:cxnSp>
        <p:nvCxnSpPr>
          <p:cNvPr id="33" name="直線接點 32"/>
          <p:cNvCxnSpPr/>
          <p:nvPr/>
        </p:nvCxnSpPr>
        <p:spPr>
          <a:xfrm>
            <a:off x="3424788" y="1237477"/>
            <a:ext cx="0" cy="672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1CFF0944-5A79-4D0B-9193-5A362BD25866}"/>
              </a:ext>
            </a:extLst>
          </p:cNvPr>
          <p:cNvCxnSpPr>
            <a:cxnSpLocks/>
          </p:cNvCxnSpPr>
          <p:nvPr/>
        </p:nvCxnSpPr>
        <p:spPr>
          <a:xfrm>
            <a:off x="491479" y="2927967"/>
            <a:ext cx="464563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1CFF0944-5A79-4D0B-9193-5A362BD25866}"/>
              </a:ext>
            </a:extLst>
          </p:cNvPr>
          <p:cNvCxnSpPr>
            <a:cxnSpLocks/>
          </p:cNvCxnSpPr>
          <p:nvPr/>
        </p:nvCxnSpPr>
        <p:spPr>
          <a:xfrm>
            <a:off x="491479" y="1999378"/>
            <a:ext cx="464563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4307384" y="1237477"/>
            <a:ext cx="0" cy="672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06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B32BEFBC-B46F-7C40-B6F0-ECD1E3B3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10" b="22051"/>
          <a:stretch/>
        </p:blipFill>
        <p:spPr>
          <a:xfrm>
            <a:off x="1657600" y="1789469"/>
            <a:ext cx="7486400" cy="27038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99851"/>
            <a:ext cx="8505162" cy="493563"/>
          </a:xfrm>
        </p:spPr>
        <p:txBody>
          <a:bodyPr/>
          <a:lstStyle/>
          <a:p>
            <a:r>
              <a:rPr kumimoji="1" lang="en-US" altLang="zh-TW" dirty="0">
                <a:ea typeface="Microsoft JhengHei" panose="020B0604030504040204" pitchFamily="34" charset="-120"/>
              </a:rPr>
              <a:t>QM2-2P-244A: add two </a:t>
            </a:r>
            <a:r>
              <a:rPr kumimoji="1" lang="en-US" altLang="zh-CN" dirty="0">
                <a:ea typeface="Microsoft JhengHei" panose="020B0604030504040204" pitchFamily="34" charset="-120"/>
              </a:rPr>
              <a:t>M.2 </a:t>
            </a:r>
            <a:r>
              <a:rPr kumimoji="1" lang="en-US" altLang="zh-CN" dirty="0" err="1">
                <a:ea typeface="Microsoft JhengHei" panose="020B0604030504040204" pitchFamily="34" charset="-120"/>
              </a:rPr>
              <a:t>NVMe</a:t>
            </a:r>
            <a:r>
              <a:rPr kumimoji="1" lang="en-US" altLang="zh-CN" dirty="0">
                <a:ea typeface="Microsoft JhengHei" panose="020B0604030504040204" pitchFamily="34" charset="-120"/>
              </a:rPr>
              <a:t> SSD slots</a:t>
            </a:r>
            <a:endParaRPr kumimoji="1" lang="zh-TW" altLang="en-US" dirty="0">
              <a:ea typeface="Microsoft JhengHei" panose="020B0604030504040204" pitchFamily="34" charset="-120"/>
            </a:endParaRPr>
          </a:p>
        </p:txBody>
      </p:sp>
      <p:sp>
        <p:nvSpPr>
          <p:cNvPr id="27" name="Shape 316"/>
          <p:cNvSpPr>
            <a:spLocks noChangeArrowheads="1"/>
          </p:cNvSpPr>
          <p:nvPr/>
        </p:nvSpPr>
        <p:spPr bwMode="auto">
          <a:xfrm>
            <a:off x="850742" y="1521120"/>
            <a:ext cx="1289955" cy="1301953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425">
              <a:solidFill>
                <a:srgbClr val="FFFFFF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 charset="0"/>
            </a:endParaRPr>
          </a:p>
        </p:txBody>
      </p:sp>
      <p:cxnSp>
        <p:nvCxnSpPr>
          <p:cNvPr id="42" name="Shape 164">
            <a:extLst>
              <a:ext uri="{FF2B5EF4-FFF2-40B4-BE49-F238E27FC236}">
                <a16:creationId xmlns:a16="http://schemas.microsoft.com/office/drawing/2014/main" id="{EEAB6421-3E68-4541-A46F-FD993D4B09B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33700" y="1708990"/>
            <a:ext cx="5430679" cy="11860"/>
          </a:xfrm>
          <a:prstGeom prst="straightConnector1">
            <a:avLst/>
          </a:prstGeom>
          <a:noFill/>
          <a:ln w="28575">
            <a:solidFill>
              <a:srgbClr val="C00000"/>
            </a:solidFill>
            <a:prstDash val="sysDot"/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文字方塊 30">
            <a:extLst>
              <a:ext uri="{FF2B5EF4-FFF2-40B4-BE49-F238E27FC236}">
                <a16:creationId xmlns:a16="http://schemas.microsoft.com/office/drawing/2014/main" id="{989A7073-0B9A-D44D-AB3C-BE8B20E51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314" y="1303966"/>
            <a:ext cx="1521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 dirty="0">
                <a:solidFill>
                  <a:srgbClr val="C00000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147 mm</a:t>
            </a:r>
            <a:endParaRPr lang="zh-TW" altLang="en-US" b="1" dirty="0">
              <a:solidFill>
                <a:srgbClr val="C00000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 descr="QM2-2P-244A_Front_left-an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08" y="1615122"/>
            <a:ext cx="1864417" cy="1165468"/>
          </a:xfrm>
          <a:prstGeom prst="rect">
            <a:avLst/>
          </a:prstGeom>
        </p:spPr>
      </p:pic>
      <p:sp>
        <p:nvSpPr>
          <p:cNvPr id="16" name="Shape 318"/>
          <p:cNvSpPr txBox="1">
            <a:spLocks noChangeArrowheads="1"/>
          </p:cNvSpPr>
          <p:nvPr/>
        </p:nvSpPr>
        <p:spPr bwMode="auto">
          <a:xfrm>
            <a:off x="514980" y="833653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QM2-2</a:t>
            </a:r>
            <a:r>
              <a:rPr lang="en-US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P-244A</a:t>
            </a:r>
            <a:endParaRPr lang="zh-TW" altLang="zh-TW" sz="20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 charset="0"/>
            </a:endParaRPr>
          </a:p>
        </p:txBody>
      </p:sp>
      <p:grpSp>
        <p:nvGrpSpPr>
          <p:cNvPr id="17" name="群組 29">
            <a:extLst>
              <a:ext uri="{FF2B5EF4-FFF2-40B4-BE49-F238E27FC236}">
                <a16:creationId xmlns:a16="http://schemas.microsoft.com/office/drawing/2014/main" id="{9C72ECFE-2BD5-E041-BBD8-12E5C1C49432}"/>
              </a:ext>
            </a:extLst>
          </p:cNvPr>
          <p:cNvGrpSpPr/>
          <p:nvPr/>
        </p:nvGrpSpPr>
        <p:grpSpPr>
          <a:xfrm>
            <a:off x="2527536" y="859845"/>
            <a:ext cx="3606819" cy="369332"/>
            <a:chOff x="2717841" y="757464"/>
            <a:chExt cx="2298489" cy="552990"/>
          </a:xfrm>
        </p:grpSpPr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7BB6CC2E-606E-174B-B6B2-F562AB334B14}"/>
                </a:ext>
              </a:extLst>
            </p:cNvPr>
            <p:cNvSpPr/>
            <p:nvPr/>
          </p:nvSpPr>
          <p:spPr>
            <a:xfrm>
              <a:off x="2717841" y="794309"/>
              <a:ext cx="2176928" cy="492023"/>
            </a:xfrm>
            <a:prstGeom prst="parallelogram">
              <a:avLst>
                <a:gd name="adj" fmla="val 5572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3C924B0-D949-0F4C-94FE-FBC7AE4559AA}"/>
                </a:ext>
              </a:extLst>
            </p:cNvPr>
            <p:cNvSpPr/>
            <p:nvPr/>
          </p:nvSpPr>
          <p:spPr>
            <a:xfrm>
              <a:off x="2879038" y="757464"/>
              <a:ext cx="2137292" cy="552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 x M.2 2280 PCIe </a:t>
              </a:r>
              <a:r>
                <a:rPr lang="en-US" altLang="zh-TW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NVMe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4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</p:spPr>
        <p:txBody>
          <a:bodyPr/>
          <a:lstStyle/>
          <a:p>
            <a:pPr algn="ctr"/>
            <a:r>
              <a:rPr kumimoji="1" lang="en-US" altLang="zh-TW" sz="2400" dirty="0">
                <a:ea typeface="Microsoft JhengHei" panose="020B0604030504040204" pitchFamily="34" charset="-120"/>
              </a:rPr>
              <a:t>QM2-2S10G1T: add two</a:t>
            </a:r>
            <a:r>
              <a:rPr kumimoji="1" lang="en-US" altLang="zh-CN" sz="2400" dirty="0">
                <a:ea typeface="Microsoft JhengHei" panose="020B0604030504040204" pitchFamily="34" charset="-120"/>
              </a:rPr>
              <a:t> M.2 SATA SSD slots + 10GBASE-T</a:t>
            </a:r>
            <a:endParaRPr kumimoji="1" lang="zh-TW" altLang="en-US" sz="2400" dirty="0">
              <a:ea typeface="Microsoft JhengHei" panose="020B0604030504040204" pitchFamily="34" charset="-120"/>
            </a:endParaRPr>
          </a:p>
        </p:txBody>
      </p:sp>
      <p:sp>
        <p:nvSpPr>
          <p:cNvPr id="29" name="Shape 318"/>
          <p:cNvSpPr txBox="1">
            <a:spLocks noChangeArrowheads="1"/>
          </p:cNvSpPr>
          <p:nvPr/>
        </p:nvSpPr>
        <p:spPr bwMode="auto">
          <a:xfrm>
            <a:off x="438780" y="897153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QM2-</a:t>
            </a:r>
            <a:r>
              <a:rPr lang="en-US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2S10G1T</a:t>
            </a:r>
            <a:endParaRPr lang="zh-TW" altLang="zh-TW" sz="20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 charset="0"/>
            </a:endParaRPr>
          </a:p>
        </p:txBody>
      </p:sp>
      <p:grpSp>
        <p:nvGrpSpPr>
          <p:cNvPr id="18" name="群組 29">
            <a:extLst>
              <a:ext uri="{FF2B5EF4-FFF2-40B4-BE49-F238E27FC236}">
                <a16:creationId xmlns:a16="http://schemas.microsoft.com/office/drawing/2014/main" id="{38C3CEF3-4045-4A45-B11D-024B9EE255A0}"/>
              </a:ext>
            </a:extLst>
          </p:cNvPr>
          <p:cNvGrpSpPr/>
          <p:nvPr/>
        </p:nvGrpSpPr>
        <p:grpSpPr>
          <a:xfrm>
            <a:off x="2448136" y="759644"/>
            <a:ext cx="5771940" cy="659548"/>
            <a:chOff x="2712579" y="948230"/>
            <a:chExt cx="2585008" cy="987522"/>
          </a:xfrm>
          <a:solidFill>
            <a:srgbClr val="00B0F0"/>
          </a:solidFill>
        </p:grpSpPr>
        <p:sp>
          <p:nvSpPr>
            <p:cNvPr id="23" name="平行四邊形 24">
              <a:extLst>
                <a:ext uri="{FF2B5EF4-FFF2-40B4-BE49-F238E27FC236}">
                  <a16:creationId xmlns:a16="http://schemas.microsoft.com/office/drawing/2014/main" id="{8FB3D79D-E73E-FB4E-99DB-7F5239D5A414}"/>
                </a:ext>
              </a:extLst>
            </p:cNvPr>
            <p:cNvSpPr/>
            <p:nvPr/>
          </p:nvSpPr>
          <p:spPr>
            <a:xfrm>
              <a:off x="2712579" y="948230"/>
              <a:ext cx="2585008" cy="973311"/>
            </a:xfrm>
            <a:prstGeom prst="parallelogram">
              <a:avLst>
                <a:gd name="adj" fmla="val 55727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4" name="矩形 29">
              <a:extLst>
                <a:ext uri="{FF2B5EF4-FFF2-40B4-BE49-F238E27FC236}">
                  <a16:creationId xmlns:a16="http://schemas.microsoft.com/office/drawing/2014/main" id="{F97FCE19-1710-5845-B69B-7B5C97D09815}"/>
                </a:ext>
              </a:extLst>
            </p:cNvPr>
            <p:cNvSpPr/>
            <p:nvPr/>
          </p:nvSpPr>
          <p:spPr>
            <a:xfrm>
              <a:off x="2909791" y="968019"/>
              <a:ext cx="2342924" cy="967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 x M.2 2280 SATA 6Gb/s SSD + </a:t>
              </a:r>
            </a:p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10GBASE-T (10G/5G/2.5G/1G/100M)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Verdan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EB6A97-4569-4747-85D1-FEF552E66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027" y="1425124"/>
            <a:ext cx="6354329" cy="3304251"/>
          </a:xfrm>
          <a:prstGeom prst="rect">
            <a:avLst/>
          </a:prstGeom>
        </p:spPr>
      </p:pic>
      <p:pic>
        <p:nvPicPr>
          <p:cNvPr id="14" name="Shape 271" descr="D:\Users\Joan Hsieh\Desktop\QM2_QIG\04\JPEG\DSC_2984.jpg">
            <a:extLst>
              <a:ext uri="{FF2B5EF4-FFF2-40B4-BE49-F238E27FC236}">
                <a16:creationId xmlns:a16="http://schemas.microsoft.com/office/drawing/2014/main" id="{586C299A-E3A5-5D44-A033-743B809750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1" y="1949753"/>
            <a:ext cx="23129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群組 29">
            <a:extLst>
              <a:ext uri="{FF2B5EF4-FFF2-40B4-BE49-F238E27FC236}">
                <a16:creationId xmlns:a16="http://schemas.microsoft.com/office/drawing/2014/main" id="{EEB5DE28-32C6-FA49-B7B2-27A7BBA1C702}"/>
              </a:ext>
            </a:extLst>
          </p:cNvPr>
          <p:cNvGrpSpPr>
            <a:grpSpLocks/>
          </p:cNvGrpSpPr>
          <p:nvPr/>
        </p:nvGrpSpPr>
        <p:grpSpPr bwMode="auto">
          <a:xfrm>
            <a:off x="667506" y="1560815"/>
            <a:ext cx="2635250" cy="1711325"/>
            <a:chOff x="7297125" y="1460500"/>
            <a:chExt cx="2636052" cy="1711324"/>
          </a:xfrm>
        </p:grpSpPr>
        <p:sp>
          <p:nvSpPr>
            <p:cNvPr id="16" name="Shape 273">
              <a:extLst>
                <a:ext uri="{FF2B5EF4-FFF2-40B4-BE49-F238E27FC236}">
                  <a16:creationId xmlns:a16="http://schemas.microsoft.com/office/drawing/2014/main" id="{BA7C861D-9439-4E4C-B14D-C78DC621D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08" y="1460500"/>
              <a:ext cx="1619520" cy="16190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endParaRPr>
            </a:p>
          </p:txBody>
        </p:sp>
        <p:pic>
          <p:nvPicPr>
            <p:cNvPr id="17" name="圖片 26" descr="QM2-2S10G1T_Front_left-angle.png">
              <a:extLst>
                <a:ext uri="{FF2B5EF4-FFF2-40B4-BE49-F238E27FC236}">
                  <a16:creationId xmlns:a16="http://schemas.microsoft.com/office/drawing/2014/main" id="{547C9639-7F52-6B45-9CDB-75452ABA4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125" y="1523999"/>
              <a:ext cx="2636052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圖片 25" descr="圖片1.png">
            <a:extLst>
              <a:ext uri="{FF2B5EF4-FFF2-40B4-BE49-F238E27FC236}">
                <a16:creationId xmlns:a16="http://schemas.microsoft.com/office/drawing/2014/main" id="{0D76CBC7-51A7-6542-A632-C87D201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1" y="621252"/>
            <a:ext cx="15303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77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73">
            <a:extLst>
              <a:ext uri="{FF2B5EF4-FFF2-40B4-BE49-F238E27FC236}">
                <a16:creationId xmlns:a16="http://schemas.microsoft.com/office/drawing/2014/main" id="{BA7C861D-9439-4E4C-B14D-C78DC621D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598" y="1560815"/>
            <a:ext cx="1619027" cy="16190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</p:spPr>
        <p:txBody>
          <a:bodyPr/>
          <a:lstStyle/>
          <a:p>
            <a:r>
              <a:rPr kumimoji="1" lang="en-US" altLang="zh-TW" sz="2400" dirty="0">
                <a:ea typeface="Microsoft JhengHei" panose="020B0604030504040204" pitchFamily="34" charset="-120"/>
              </a:rPr>
              <a:t>QM2-2P10G1T: add two</a:t>
            </a:r>
            <a:r>
              <a:rPr kumimoji="1" lang="en-US" altLang="zh-CN" sz="2400" dirty="0">
                <a:ea typeface="Microsoft JhengHei" panose="020B0604030504040204" pitchFamily="34" charset="-120"/>
              </a:rPr>
              <a:t> M.2 </a:t>
            </a:r>
            <a:r>
              <a:rPr kumimoji="1" lang="en-US" altLang="zh-CN" sz="2400" dirty="0" err="1">
                <a:ea typeface="Microsoft JhengHei" panose="020B0604030504040204" pitchFamily="34" charset="-120"/>
              </a:rPr>
              <a:t>NVMe</a:t>
            </a:r>
            <a:r>
              <a:rPr kumimoji="1" lang="en-US" altLang="zh-CN" sz="2400" dirty="0">
                <a:ea typeface="Microsoft JhengHei" panose="020B0604030504040204" pitchFamily="34" charset="-120"/>
              </a:rPr>
              <a:t> SSD slots + 10GBASE-T</a:t>
            </a:r>
            <a:endParaRPr kumimoji="1" lang="zh-TW" altLang="en-US" sz="2400" dirty="0"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A6B0B-3101-4F4D-AB25-CEBB6FB8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569" y="1431892"/>
            <a:ext cx="6306090" cy="3279167"/>
          </a:xfrm>
          <a:prstGeom prst="rect">
            <a:avLst/>
          </a:prstGeom>
        </p:spPr>
      </p:pic>
      <p:sp>
        <p:nvSpPr>
          <p:cNvPr id="16" name="Shape 318"/>
          <p:cNvSpPr txBox="1">
            <a:spLocks noChangeArrowheads="1"/>
          </p:cNvSpPr>
          <p:nvPr/>
        </p:nvSpPr>
        <p:spPr bwMode="auto">
          <a:xfrm>
            <a:off x="438780" y="897153"/>
            <a:ext cx="2137844" cy="4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QM2-</a:t>
            </a:r>
            <a:r>
              <a:rPr lang="en-US" altLang="zh-TW" sz="20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 charset="0"/>
              </a:rPr>
              <a:t>2P10G1T</a:t>
            </a:r>
            <a:endParaRPr lang="zh-TW" altLang="zh-TW" sz="20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 charset="0"/>
            </a:endParaRPr>
          </a:p>
        </p:txBody>
      </p:sp>
      <p:grpSp>
        <p:nvGrpSpPr>
          <p:cNvPr id="17" name="群組 29">
            <a:extLst>
              <a:ext uri="{FF2B5EF4-FFF2-40B4-BE49-F238E27FC236}">
                <a16:creationId xmlns:a16="http://schemas.microsoft.com/office/drawing/2014/main" id="{38C3CEF3-4045-4A45-B11D-024B9EE255A0}"/>
              </a:ext>
            </a:extLst>
          </p:cNvPr>
          <p:cNvGrpSpPr/>
          <p:nvPr/>
        </p:nvGrpSpPr>
        <p:grpSpPr>
          <a:xfrm>
            <a:off x="2448136" y="759644"/>
            <a:ext cx="5771940" cy="659548"/>
            <a:chOff x="2712579" y="948230"/>
            <a:chExt cx="2585008" cy="987522"/>
          </a:xfrm>
          <a:solidFill>
            <a:srgbClr val="00B0F0"/>
          </a:solidFill>
        </p:grpSpPr>
        <p:sp>
          <p:nvSpPr>
            <p:cNvPr id="19" name="平行四邊形 24">
              <a:extLst>
                <a:ext uri="{FF2B5EF4-FFF2-40B4-BE49-F238E27FC236}">
                  <a16:creationId xmlns:a16="http://schemas.microsoft.com/office/drawing/2014/main" id="{8FB3D79D-E73E-FB4E-99DB-7F5239D5A414}"/>
                </a:ext>
              </a:extLst>
            </p:cNvPr>
            <p:cNvSpPr/>
            <p:nvPr/>
          </p:nvSpPr>
          <p:spPr>
            <a:xfrm>
              <a:off x="2712579" y="948230"/>
              <a:ext cx="2585008" cy="973311"/>
            </a:xfrm>
            <a:prstGeom prst="parallelogram">
              <a:avLst>
                <a:gd name="adj" fmla="val 55727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0" name="矩形 29">
              <a:extLst>
                <a:ext uri="{FF2B5EF4-FFF2-40B4-BE49-F238E27FC236}">
                  <a16:creationId xmlns:a16="http://schemas.microsoft.com/office/drawing/2014/main" id="{F97FCE19-1710-5845-B69B-7B5C97D09815}"/>
                </a:ext>
              </a:extLst>
            </p:cNvPr>
            <p:cNvSpPr/>
            <p:nvPr/>
          </p:nvSpPr>
          <p:spPr>
            <a:xfrm>
              <a:off x="2909791" y="968019"/>
              <a:ext cx="2342924" cy="967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 x M.2 2280 PCIe </a:t>
              </a:r>
              <a:r>
                <a:rPr lang="en-US" altLang="zh-TW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NVMe</a:t>
              </a:r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 SSD + </a:t>
              </a:r>
            </a:p>
            <a:p>
              <a:r>
                <a:rPr lang="en-US" altLang="zh-TW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10GBASE-T (10G/5G/2.5G/1G/100M)</a:t>
              </a:r>
              <a:endPara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Verdana"/>
              </a:endParaRPr>
            </a:p>
          </p:txBody>
        </p:sp>
      </p:grpSp>
      <p:pic>
        <p:nvPicPr>
          <p:cNvPr id="22" name="Shape 271" descr="D:\Users\Joan Hsieh\Desktop\QM2_QIG\04\JPEG\DSC_2984.jpg">
            <a:extLst>
              <a:ext uri="{FF2B5EF4-FFF2-40B4-BE49-F238E27FC236}">
                <a16:creationId xmlns:a16="http://schemas.microsoft.com/office/drawing/2014/main" id="{586C299A-E3A5-5D44-A033-743B809750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31" y="1949753"/>
            <a:ext cx="23129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 descr="QM2-2S10G1T_Front_left-angle.png">
            <a:extLst>
              <a:ext uri="{FF2B5EF4-FFF2-40B4-BE49-F238E27FC236}">
                <a16:creationId xmlns:a16="http://schemas.microsoft.com/office/drawing/2014/main" id="{547C9639-7F52-6B45-9CDB-75452ABA4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6" y="1624314"/>
            <a:ext cx="2635250" cy="164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25" descr="圖片1.png">
            <a:extLst>
              <a:ext uri="{FF2B5EF4-FFF2-40B4-BE49-F238E27FC236}">
                <a16:creationId xmlns:a16="http://schemas.microsoft.com/office/drawing/2014/main" id="{0D76CBC7-51A7-6542-A632-C87D201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1" y="621252"/>
            <a:ext cx="15303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272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71" descr="D:\Users\Joan Hsieh\Desktop\QM2_QIG\04\JPEG\DSC_2984.jpg">
            <a:extLst>
              <a:ext uri="{FF2B5EF4-FFF2-40B4-BE49-F238E27FC236}">
                <a16:creationId xmlns:a16="http://schemas.microsoft.com/office/drawing/2014/main" id="{18FB470F-518A-1341-9BC1-BF74FC615D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96" y="2668046"/>
            <a:ext cx="1847336" cy="90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26" descr="QM2-2S10G1T_Front_left-angle.png">
            <a:extLst>
              <a:ext uri="{FF2B5EF4-FFF2-40B4-BE49-F238E27FC236}">
                <a16:creationId xmlns:a16="http://schemas.microsoft.com/office/drawing/2014/main" id="{7DDDC78F-784E-9443-800E-AEA636077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813" y="2348180"/>
            <a:ext cx="2459955" cy="153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五邊形 10">
            <a:extLst>
              <a:ext uri="{FF2B5EF4-FFF2-40B4-BE49-F238E27FC236}">
                <a16:creationId xmlns:a16="http://schemas.microsoft.com/office/drawing/2014/main" id="{A5752569-98D9-A94B-98F4-C83017D83494}"/>
              </a:ext>
            </a:extLst>
          </p:cNvPr>
          <p:cNvSpPr/>
          <p:nvPr/>
        </p:nvSpPr>
        <p:spPr>
          <a:xfrm>
            <a:off x="0" y="855878"/>
            <a:ext cx="2400300" cy="600075"/>
          </a:xfrm>
          <a:prstGeom prst="homePlate">
            <a:avLst>
              <a:gd name="adj" fmla="val 3072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16000">
                <a:schemeClr val="accent5">
                  <a:lumMod val="60000"/>
                  <a:lumOff val="40000"/>
                </a:schemeClr>
              </a:gs>
              <a:gs pos="6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Shape 287"/>
          <p:cNvSpPr txBox="1">
            <a:spLocks/>
          </p:cNvSpPr>
          <p:nvPr/>
        </p:nvSpPr>
        <p:spPr>
          <a:xfrm>
            <a:off x="466725" y="716147"/>
            <a:ext cx="5767820" cy="16873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lvl="0">
              <a:spcBef>
                <a:spcPct val="0"/>
              </a:spcBef>
              <a:buSzPts val="3200"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Demo</a:t>
            </a:r>
            <a:b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  <a:sym typeface="Arial"/>
              </a:rPr>
            </a:b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Qtier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 10GbE performance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2061FDE-8884-0D4F-A2ED-3D949C03F74D}"/>
              </a:ext>
            </a:extLst>
          </p:cNvPr>
          <p:cNvSpPr txBox="1"/>
          <p:nvPr/>
        </p:nvSpPr>
        <p:spPr>
          <a:xfrm>
            <a:off x="595713" y="2758809"/>
            <a:ext cx="27225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 x 10GBASE-T</a:t>
            </a:r>
          </a:p>
          <a:p>
            <a:r>
              <a:rPr lang="en-US" sz="16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M.2 SATA SSD: RAID 1</a:t>
            </a:r>
          </a:p>
          <a:p>
            <a:r>
              <a:rPr lang="en-US" sz="1600" b="1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HDD: RAID 1</a:t>
            </a:r>
          </a:p>
        </p:txBody>
      </p:sp>
      <p:sp>
        <p:nvSpPr>
          <p:cNvPr id="14" name="Shape 318">
            <a:extLst>
              <a:ext uri="{FF2B5EF4-FFF2-40B4-BE49-F238E27FC236}">
                <a16:creationId xmlns:a16="http://schemas.microsoft.com/office/drawing/2014/main" id="{A3D290D3-4B11-A54E-8447-7E78D81F7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44" y="2358410"/>
            <a:ext cx="2332045" cy="45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 indent="-84138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buClr>
                <a:srgbClr val="3F3F3F"/>
              </a:buClr>
              <a:buSzPts val="1000"/>
            </a:pPr>
            <a:r>
              <a:rPr lang="zh-TW" altLang="zh-TW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QM2-</a:t>
            </a:r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 charset="0"/>
              </a:rPr>
              <a:t>2S10G1T</a:t>
            </a:r>
            <a:endParaRPr lang="zh-TW" altLang="zh-TW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979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usage in Network Attached Storage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1" name="群組 10">
            <a:extLst>
              <a:ext uri="{FF2B5EF4-FFF2-40B4-BE49-F238E27FC236}">
                <a16:creationId xmlns:a16="http://schemas.microsoft.com/office/drawing/2014/main" id="{E3BC5E53-BF5C-804B-B448-3F0A308AF44F}"/>
              </a:ext>
            </a:extLst>
          </p:cNvPr>
          <p:cNvGrpSpPr/>
          <p:nvPr/>
        </p:nvGrpSpPr>
        <p:grpSpPr>
          <a:xfrm>
            <a:off x="4971986" y="2409950"/>
            <a:ext cx="3422198" cy="2108909"/>
            <a:chOff x="4880596" y="2396359"/>
            <a:chExt cx="3967112" cy="2444710"/>
          </a:xfrm>
        </p:grpSpPr>
        <p:sp>
          <p:nvSpPr>
            <p:cNvPr id="22" name="圓角矩形 3">
              <a:extLst>
                <a:ext uri="{FF2B5EF4-FFF2-40B4-BE49-F238E27FC236}">
                  <a16:creationId xmlns:a16="http://schemas.microsoft.com/office/drawing/2014/main" id="{1634C614-2884-114A-A4A2-1A1C7D94B112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FA1583E-6185-994F-BC86-E9D201EC9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71" b="3672"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</p:grp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38B5B765-3444-784A-BE2F-1DA29750F433}"/>
              </a:ext>
            </a:extLst>
          </p:cNvPr>
          <p:cNvSpPr txBox="1">
            <a:spLocks/>
          </p:cNvSpPr>
          <p:nvPr/>
        </p:nvSpPr>
        <p:spPr>
          <a:xfrm>
            <a:off x="336489" y="674413"/>
            <a:ext cx="8568604" cy="17719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SSD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can provide high random IOPS for multi-client sync and business applications that can not be achieved with HDD.</a:t>
            </a:r>
            <a:endParaRPr lang="zh-TW" altLang="en-US" sz="1800" b="1" dirty="0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In 2018, SSD price also comes close to the sweet spot.</a:t>
            </a: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You need not only choose the right SSD, but also choose the right NAS!  </a:t>
            </a:r>
            <a:endParaRPr lang="zh-TW" altLang="en-US" sz="1800" b="1" dirty="0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28" name="圖片 13">
            <a:extLst>
              <a:ext uri="{FF2B5EF4-FFF2-40B4-BE49-F238E27FC236}">
                <a16:creationId xmlns:a16="http://schemas.microsoft.com/office/drawing/2014/main" id="{52E88E03-0C5F-C041-BBC5-34317DE607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28" b="56409"/>
          <a:stretch/>
        </p:blipFill>
        <p:spPr>
          <a:xfrm>
            <a:off x="192789" y="3579361"/>
            <a:ext cx="2622230" cy="682230"/>
          </a:xfrm>
          <a:prstGeom prst="rect">
            <a:avLst/>
          </a:prstGeom>
        </p:spPr>
      </p:pic>
      <p:pic>
        <p:nvPicPr>
          <p:cNvPr id="29" name="圖片 13">
            <a:extLst>
              <a:ext uri="{FF2B5EF4-FFF2-40B4-BE49-F238E27FC236}">
                <a16:creationId xmlns:a16="http://schemas.microsoft.com/office/drawing/2014/main" id="{D215047F-9C7F-F04E-AED3-6317C6E60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44" r="-264" b="438"/>
          <a:stretch/>
        </p:blipFill>
        <p:spPr>
          <a:xfrm>
            <a:off x="2516242" y="3503221"/>
            <a:ext cx="2615351" cy="892374"/>
          </a:xfrm>
          <a:prstGeom prst="rect">
            <a:avLst/>
          </a:prstGeom>
        </p:spPr>
      </p:pic>
      <p:sp>
        <p:nvSpPr>
          <p:cNvPr id="30" name="Shape 141">
            <a:extLst>
              <a:ext uri="{FF2B5EF4-FFF2-40B4-BE49-F238E27FC236}">
                <a16:creationId xmlns:a16="http://schemas.microsoft.com/office/drawing/2014/main" id="{550B7264-6DDC-5641-A663-5DA906EDC3CE}"/>
              </a:ext>
            </a:extLst>
          </p:cNvPr>
          <p:cNvSpPr txBox="1"/>
          <p:nvPr/>
        </p:nvSpPr>
        <p:spPr>
          <a:xfrm>
            <a:off x="1187532" y="4419346"/>
            <a:ext cx="3669476" cy="36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https://w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ww.sandisk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.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c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m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business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da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ta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center/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resou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ces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wh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i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te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-pap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e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s/the-ssd-enabled-pc-total-cost-of-ownership</a:t>
            </a:r>
            <a:endParaRPr lang="zh-TW" altLang="en-US" sz="8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Shape 141">
            <a:extLst>
              <a:ext uri="{FF2B5EF4-FFF2-40B4-BE49-F238E27FC236}">
                <a16:creationId xmlns:a16="http://schemas.microsoft.com/office/drawing/2014/main" id="{64533269-6A97-C940-BBC0-4881993341AE}"/>
              </a:ext>
            </a:extLst>
          </p:cNvPr>
          <p:cNvSpPr txBox="1"/>
          <p:nvPr/>
        </p:nvSpPr>
        <p:spPr>
          <a:xfrm>
            <a:off x="4935486" y="4605364"/>
            <a:ext cx="2785849" cy="17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anDisk's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 Statistic for Global SSD/HDD Price Trend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803" y="2103378"/>
          <a:ext cx="4550958" cy="1195604"/>
        </p:xfrm>
        <a:graphic>
          <a:graphicData uri="http://schemas.openxmlformats.org/drawingml/2006/table">
            <a:tbl>
              <a:tblPr firstRow="1" bandRow="1"/>
              <a:tblGrid>
                <a:gridCol w="1083363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840675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626920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34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5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</a:rPr>
                        <a:t>Drive Type</a:t>
                      </a:r>
                      <a:endParaRPr lang="zh-TW" altLang="en-US" sz="15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JhengHe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5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</a:rPr>
                        <a:t>Sequential</a:t>
                      </a:r>
                      <a:r>
                        <a:rPr lang="en-US" altLang="zh-TW" sz="1500" b="1" baseline="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</a:rPr>
                        <a:t> Access </a:t>
                      </a:r>
                      <a:r>
                        <a:rPr lang="af-ZA" sz="15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5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</a:rPr>
                        <a:t>Random Access </a:t>
                      </a:r>
                      <a:r>
                        <a:rPr lang="af-ZA" sz="15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500" b="1">
                          <a:effectLst/>
                          <a:latin typeface="+mj-lt"/>
                        </a:rPr>
                        <a:t>HDD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+mj-lt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latin typeface="+mj-lt"/>
                        </a:rPr>
                        <a:t>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500" b="1" dirty="0">
                          <a:effectLst/>
                          <a:latin typeface="+mj-lt"/>
                        </a:rPr>
                        <a:t>SSD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>
                          <a:latin typeface="+mj-lt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500" b="1" dirty="0">
                          <a:solidFill>
                            <a:schemeClr val="tx1"/>
                          </a:solidFill>
                          <a:latin typeface="+mj-lt"/>
                        </a:rPr>
                        <a:t>60000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15" name="圖片 14" descr="對話框-03.png">
            <a:extLst>
              <a:ext uri="{FF2B5EF4-FFF2-40B4-BE49-F238E27FC236}">
                <a16:creationId xmlns:a16="http://schemas.microsoft.com/office/drawing/2014/main" id="{8707F947-ACCB-974E-B8CA-36E76CDDC6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51173" y="1672633"/>
            <a:ext cx="3431464" cy="1782198"/>
          </a:xfrm>
          <a:prstGeom prst="rect">
            <a:avLst/>
          </a:prstGeom>
        </p:spPr>
      </p:pic>
      <p:sp>
        <p:nvSpPr>
          <p:cNvPr id="25" name="語音泡泡: 圓角矩形 18">
            <a:extLst>
              <a:ext uri="{FF2B5EF4-FFF2-40B4-BE49-F238E27FC236}">
                <a16:creationId xmlns:a16="http://schemas.microsoft.com/office/drawing/2014/main" id="{29B15902-5478-2F4B-9E7F-F8E85B53705A}"/>
              </a:ext>
            </a:extLst>
          </p:cNvPr>
          <p:cNvSpPr/>
          <p:nvPr/>
        </p:nvSpPr>
        <p:spPr>
          <a:xfrm>
            <a:off x="5998002" y="2111433"/>
            <a:ext cx="2837239" cy="752827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SanDisk estimates the </a:t>
            </a:r>
            <a:br>
              <a:rPr lang="en-US" altLang="zh-TW" sz="14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</a:br>
            <a:r>
              <a:rPr lang="en-US" altLang="zh-TW" sz="14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256 GB SSD per GB price in 2018 is only </a:t>
            </a:r>
            <a:r>
              <a:rPr lang="en-US" altLang="zh-TW" b="1" dirty="0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30%</a:t>
            </a:r>
            <a:r>
              <a:rPr lang="en-US" altLang="zh-TW" sz="1400" b="1" dirty="0">
                <a:solidFill>
                  <a:srgbClr val="C0000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compared to that of 2013</a:t>
            </a:r>
          </a:p>
        </p:txBody>
      </p:sp>
    </p:spTree>
    <p:extLst>
      <p:ext uri="{BB962C8B-B14F-4D97-AF65-F5344CB8AC3E}">
        <p14:creationId xmlns:p14="http://schemas.microsoft.com/office/powerpoint/2010/main" val="2809557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SSD internal over-provisioning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  </a:t>
            </a:r>
            <a:endParaRPr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7B7FE503-FCD6-B543-A6F2-2B7521C47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37" y="691873"/>
            <a:ext cx="8710665" cy="18864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563" indent="-182563"/>
            <a:r>
              <a:rPr lang="en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SSD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as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Flash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storage, its capacity should be presented with 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</a:t>
            </a:r>
            <a:r>
              <a:rPr lang="en-US" altLang="zh-TW" sz="1800" b="1" dirty="0" err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ibibyte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(</a:t>
            </a:r>
            <a:r>
              <a:rPr lang="en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GiB)  </a:t>
            </a:r>
            <a:br>
              <a:rPr lang="en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</a:br>
            <a:r>
              <a:rPr lang="en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2^30 = 1,073,741,824 Bytes</a:t>
            </a:r>
            <a:r>
              <a:rPr lang="zh-TW" altLang="en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。</a:t>
            </a:r>
            <a:endParaRPr lang="en" altLang="zh-TW" sz="1800" b="1" dirty="0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As storage device, SSD actually reports it's capacity back with </a:t>
            </a:r>
            <a:r>
              <a:rPr lang="zh-TW" altLang="en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</a:t>
            </a:r>
            <a:r>
              <a:rPr lang="en-US" altLang="zh-TW" sz="1800" b="1" dirty="0" err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igabyte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(GB) </a:t>
            </a:r>
            <a:b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</a:b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10^9 = 1,000,000,000 Bytes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。</a:t>
            </a: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Every 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GB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in SSD contains 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73,741,824 Bytes(7.37%)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for the 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Gar</a:t>
            </a:r>
            <a:r>
              <a:rPr lang="en-US" altLang="zh-TW" sz="1800" b="1" dirty="0" err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ba</a:t>
            </a:r>
            <a:r>
              <a:rPr lang="en-US" altLang="en-US" sz="1800" b="1" dirty="0" err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ge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 Collection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operation, and enterprise SSD may reserve more!</a:t>
            </a:r>
            <a:endParaRPr lang="zh-TW" altLang="en-US" sz="1800" b="1" dirty="0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0" name="Shape 138">
            <a:extLst>
              <a:ext uri="{FF2B5EF4-FFF2-40B4-BE49-F238E27FC236}">
                <a16:creationId xmlns:a16="http://schemas.microsoft.com/office/drawing/2014/main" id="{C91F0325-B125-CD4B-8E5D-981881A16124}"/>
              </a:ext>
            </a:extLst>
          </p:cNvPr>
          <p:cNvSpPr txBox="1"/>
          <p:nvPr/>
        </p:nvSpPr>
        <p:spPr>
          <a:xfrm>
            <a:off x="2081791" y="4715988"/>
            <a:ext cx="286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Data Source: https://www.kingston.com/us/ssd/maintaining</a:t>
            </a:r>
            <a:endParaRPr lang="en-US" altLang="zh-TW" sz="800" dirty="0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1" name="Shape 141">
            <a:extLst>
              <a:ext uri="{FF2B5EF4-FFF2-40B4-BE49-F238E27FC236}">
                <a16:creationId xmlns:a16="http://schemas.microsoft.com/office/drawing/2014/main" id="{339F6293-06C5-F84E-8278-3FF1D5E71D86}"/>
              </a:ext>
            </a:extLst>
          </p:cNvPr>
          <p:cNvSpPr txBox="1"/>
          <p:nvPr/>
        </p:nvSpPr>
        <p:spPr>
          <a:xfrm>
            <a:off x="2081858" y="4436601"/>
            <a:ext cx="7321386" cy="38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In the NAS system, all capacity are actually be calculated and showed in the </a:t>
            </a:r>
            <a:r>
              <a:rPr lang="en-US" altLang="zh-TW" sz="800" dirty="0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GiB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format</a:t>
            </a:r>
          </a:p>
          <a:p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https://www.s</a:t>
            </a:r>
            <a:r>
              <a:rPr lang="en-US" altLang="zh-TW" sz="800" dirty="0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eaga</a:t>
            </a:r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e</a:t>
            </a:r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.com/</a:t>
            </a:r>
            <a:r>
              <a:rPr lang="en-US" altLang="zh-TW" sz="800" dirty="0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tw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/</a:t>
            </a:r>
            <a:r>
              <a:rPr lang="en-US" altLang="zh-TW" sz="800" dirty="0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zh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/tech-insight</a:t>
            </a:r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s/ssd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-over-</a:t>
            </a:r>
            <a:r>
              <a:rPr lang="en-US" altLang="zh-TW" sz="800" dirty="0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prov</a:t>
            </a:r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i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s</a:t>
            </a:r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i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o</a:t>
            </a:r>
            <a:r>
              <a:rPr lang="zh-TW" altLang="en-US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ning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-benefits-master-</a:t>
            </a:r>
            <a:r>
              <a:rPr lang="en-US" altLang="zh-TW" sz="800" dirty="0" err="1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ti</a:t>
            </a:r>
            <a:r>
              <a:rPr lang="en-US" altLang="zh-TW" sz="8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/</a:t>
            </a:r>
            <a:endParaRPr lang="zh-TW" altLang="en-US" sz="800" dirty="0"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</p:txBody>
      </p:sp>
      <p:graphicFrame>
        <p:nvGraphicFramePr>
          <p:cNvPr id="7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919571"/>
              </p:ext>
            </p:extLst>
          </p:nvPr>
        </p:nvGraphicFramePr>
        <p:xfrm>
          <a:off x="415818" y="2626639"/>
          <a:ext cx="8274339" cy="1737360"/>
        </p:xfrm>
        <a:graphic>
          <a:graphicData uri="http://schemas.openxmlformats.org/drawingml/2006/table">
            <a:tbl>
              <a:tblPr firstRow="1" bandRow="1"/>
              <a:tblGrid>
                <a:gridCol w="1709865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531917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1852551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1662545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  <a:gridCol w="1517461">
                  <a:extLst>
                    <a:ext uri="{9D8B030D-6E8A-4147-A177-3AD203B41FA5}">
                      <a16:colId xmlns:a16="http://schemas.microsoft.com/office/drawing/2014/main" val="3052055792"/>
                    </a:ext>
                  </a:extLst>
                </a:gridCol>
              </a:tblGrid>
              <a:tr h="686577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SSD </a:t>
                      </a:r>
                      <a:r>
                        <a:rPr lang="en-US" altLang="zh-TW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actual size</a:t>
                      </a:r>
                      <a:endParaRPr lang="zh-TW" altLang="en-US" sz="1500" b="1" i="0" u="none" strike="noStrike" kern="1200" noProof="0" dirty="0">
                        <a:solidFill>
                          <a:srgbClr val="FFFF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(GiB)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SSD </a:t>
                      </a:r>
                      <a:r>
                        <a:rPr lang="en-US" altLang="zh-TW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present size </a:t>
                      </a:r>
                      <a:r>
                        <a:rPr lang="zh-TW" altLang="en-US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(GB)</a:t>
                      </a:r>
                      <a:endParaRPr lang="zh-TW" altLang="zh-TW" sz="1500" b="1" i="0" u="none" strike="noStrike" kern="1200" noProof="0" dirty="0">
                        <a:solidFill>
                          <a:srgbClr val="FFFF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Vendor designed</a:t>
                      </a:r>
                      <a:r>
                        <a:rPr lang="zh-TW" altLang="en-US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 </a:t>
                      </a:r>
                      <a:endParaRPr lang="en-US" altLang="zh-TW" sz="1500" b="1" i="0" u="none" strike="noStrike" kern="1200" noProof="0" dirty="0">
                        <a:solidFill>
                          <a:srgbClr val="FFFFFF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500" b="1" i="0" u="none" strike="noStrike" kern="1200" noProof="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+mn-cs"/>
                        </a:rPr>
                        <a:t>OP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Actual internal 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OP</a:t>
                      </a:r>
                      <a:r>
                        <a:rPr lang="zh-TW" altLang="en-US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 </a:t>
                      </a:r>
                      <a:r>
                        <a:rPr lang="zh-TW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%</a:t>
                      </a:r>
                      <a:endParaRPr lang="zh-TW" sz="1500" b="1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Size</a:t>
                      </a:r>
                      <a:r>
                        <a:rPr lang="en-US" altLang="zh-TW" sz="1500" b="1" i="0" u="none" strike="noStrike" baseline="0" noProof="0" dirty="0">
                          <a:solidFill>
                            <a:srgbClr val="FFFFFF"/>
                          </a:solidFill>
                          <a:latin typeface="Arial"/>
                        </a:rPr>
                        <a:t> show in </a:t>
                      </a:r>
                      <a:br>
                        <a:rPr lang="en-US" altLang="zh-TW" sz="1500" b="1" i="0" u="none" strike="noStrike" baseline="0" noProof="0" dirty="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en-US" altLang="zh-TW" sz="1500" b="1" i="0" u="none" strike="noStrike" baseline="0" noProof="0" dirty="0">
                          <a:solidFill>
                            <a:srgbClr val="FFFFFF"/>
                          </a:solidFill>
                          <a:latin typeface="Arial"/>
                        </a:rPr>
                        <a:t>the NAS</a:t>
                      </a:r>
                      <a:r>
                        <a:rPr lang="zh-TW" altLang="en-US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 </a:t>
                      </a:r>
                      <a:br>
                        <a:rPr lang="zh-TW" altLang="en-US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</a:br>
                      <a:r>
                        <a:rPr lang="zh-TW" sz="15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(GiB)</a:t>
                      </a:r>
                      <a:endParaRPr lang="zh-TW" altLang="en-US" sz="15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256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256 GB </a:t>
                      </a:r>
                      <a:endParaRPr lang="zh-TW" sz="1500" b="1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/>
                        <a:t>0%</a:t>
                      </a:r>
                      <a:endParaRPr lang="zh-TW" sz="1500" b="1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7%</a:t>
                      </a:r>
                      <a:endParaRPr lang="zh-TW" sz="1500" b="1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/>
                        <a:t>238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256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240 GB</a:t>
                      </a:r>
                      <a:endParaRPr lang="zh-TW" sz="1500" b="1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/>
                        <a:t>7%</a:t>
                      </a:r>
                      <a:endParaRPr lang="zh-TW" sz="1500" b="1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15%</a:t>
                      </a:r>
                      <a:endParaRPr lang="zh-TW" sz="1500" b="1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223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293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500" b="1" dirty="0"/>
                        <a:t>256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200 GB</a:t>
                      </a:r>
                      <a:endParaRPr lang="zh-TW" sz="1500" b="1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500" b="1" dirty="0"/>
                        <a:t>28%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500" b="1"/>
                        <a:t>37%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500" b="1" dirty="0"/>
                        <a:t>186 GB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846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315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051957" y="99851"/>
            <a:ext cx="6092043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  <a:buFont typeface="Arial"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SSD extra over-provisioning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" name="內容版面配置區 11">
            <a:extLst>
              <a:ext uri="{FF2B5EF4-FFF2-40B4-BE49-F238E27FC236}">
                <a16:creationId xmlns:a16="http://schemas.microsoft.com/office/drawing/2014/main" id="{3BB51828-1C17-FA4B-BCD2-2703586D29E4}"/>
              </a:ext>
            </a:extLst>
          </p:cNvPr>
          <p:cNvSpPr txBox="1">
            <a:spLocks/>
          </p:cNvSpPr>
          <p:nvPr/>
        </p:nvSpPr>
        <p:spPr>
          <a:xfrm>
            <a:off x="322263" y="693265"/>
            <a:ext cx="8322973" cy="1127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US" altLang="zh-TW" sz="19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Having more over-provisioning is proven to be beneficial.</a:t>
            </a:r>
          </a:p>
          <a:p>
            <a:pPr marL="182563" indent="-182563"/>
            <a:r>
              <a:rPr lang="en-US" altLang="zh-TW" sz="19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Besides SSD internal over-provisioning (OP), QTS introduces the extra over-provisioning that can be adjusted based on usage.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箭號: 上-下雙向 4">
            <a:extLst>
              <a:ext uri="{FF2B5EF4-FFF2-40B4-BE49-F238E27FC236}">
                <a16:creationId xmlns:a16="http://schemas.microsoft.com/office/drawing/2014/main" id="{4DDB7299-35DE-3747-833F-40EE1C50C0AE}"/>
              </a:ext>
            </a:extLst>
          </p:cNvPr>
          <p:cNvSpPr/>
          <p:nvPr/>
        </p:nvSpPr>
        <p:spPr>
          <a:xfrm>
            <a:off x="8353084" y="1892092"/>
            <a:ext cx="503749" cy="1326121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1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Usable Space</a:t>
            </a:r>
            <a:r>
              <a:rPr lang="zh-TW" altLang="en-US" sz="1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箭號: 上-下雙向 10">
            <a:extLst>
              <a:ext uri="{FF2B5EF4-FFF2-40B4-BE49-F238E27FC236}">
                <a16:creationId xmlns:a16="http://schemas.microsoft.com/office/drawing/2014/main" id="{A31E82DB-4C48-F34C-92F3-758E947EC0D4}"/>
              </a:ext>
            </a:extLst>
          </p:cNvPr>
          <p:cNvSpPr/>
          <p:nvPr/>
        </p:nvSpPr>
        <p:spPr>
          <a:xfrm>
            <a:off x="308759" y="2244056"/>
            <a:ext cx="565800" cy="2126063"/>
          </a:xfrm>
          <a:prstGeom prst="upDownArrow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1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Over-provisioning Space</a:t>
            </a:r>
            <a:endParaRPr lang="zh-TW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內容版面配置區 11">
            <a:extLst>
              <a:ext uri="{FF2B5EF4-FFF2-40B4-BE49-F238E27FC236}">
                <a16:creationId xmlns:a16="http://schemas.microsoft.com/office/drawing/2014/main" id="{EB6FAE81-63D3-4B40-B7B2-8E673CF4950C}"/>
              </a:ext>
            </a:extLst>
          </p:cNvPr>
          <p:cNvSpPr txBox="1">
            <a:spLocks/>
          </p:cNvSpPr>
          <p:nvPr/>
        </p:nvSpPr>
        <p:spPr>
          <a:xfrm>
            <a:off x="119134" y="1359841"/>
            <a:ext cx="9276354" cy="794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85000"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57C8C991-50D8-0A42-8370-2FE8DA4E316D}"/>
              </a:ext>
            </a:extLst>
          </p:cNvPr>
          <p:cNvGrpSpPr/>
          <p:nvPr/>
        </p:nvGrpSpPr>
        <p:grpSpPr>
          <a:xfrm>
            <a:off x="-32901" y="0"/>
            <a:ext cx="3393617" cy="600075"/>
            <a:chOff x="182170" y="-14023"/>
            <a:chExt cx="3070842" cy="685459"/>
          </a:xfrm>
        </p:grpSpPr>
        <p:sp>
          <p:nvSpPr>
            <p:cNvPr id="20" name="五邊形 19">
              <a:extLst>
                <a:ext uri="{FF2B5EF4-FFF2-40B4-BE49-F238E27FC236}">
                  <a16:creationId xmlns:a16="http://schemas.microsoft.com/office/drawing/2014/main" id="{A5752569-98D9-A94B-98F4-C83017D83494}"/>
                </a:ext>
              </a:extLst>
            </p:cNvPr>
            <p:cNvSpPr/>
            <p:nvPr/>
          </p:nvSpPr>
          <p:spPr>
            <a:xfrm>
              <a:off x="211941" y="-14023"/>
              <a:ext cx="3041071" cy="685459"/>
            </a:xfrm>
            <a:prstGeom prst="homePlate">
              <a:avLst>
                <a:gd name="adj" fmla="val 30720"/>
              </a:avLst>
            </a:prstGeom>
            <a:gradFill>
              <a:gsLst>
                <a:gs pos="0">
                  <a:schemeClr val="accent5">
                    <a:lumMod val="75000"/>
                    <a:alpha val="50000"/>
                  </a:schemeClr>
                </a:gs>
                <a:gs pos="10000">
                  <a:schemeClr val="accent5">
                    <a:lumMod val="75000"/>
                    <a:alpha val="80000"/>
                  </a:schemeClr>
                </a:gs>
                <a:gs pos="6000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5FF1201-0614-7943-898A-E65E38B260E4}"/>
                </a:ext>
              </a:extLst>
            </p:cNvPr>
            <p:cNvSpPr/>
            <p:nvPr/>
          </p:nvSpPr>
          <p:spPr>
            <a:xfrm>
              <a:off x="182170" y="155557"/>
              <a:ext cx="3017117" cy="4570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Q</a:t>
              </a:r>
              <a:r>
                <a:rPr lang="en-US" altLang="zh-TW" sz="2000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NAP Software-defined</a:t>
              </a:r>
              <a:endPara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B05758C8-DEAB-4433-A9F0-9584951460EF}"/>
              </a:ext>
            </a:extLst>
          </p:cNvPr>
          <p:cNvSpPr/>
          <p:nvPr/>
        </p:nvSpPr>
        <p:spPr>
          <a:xfrm>
            <a:off x="934762" y="3988487"/>
            <a:ext cx="2258343" cy="3891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OP 7.37%</a:t>
            </a:r>
            <a:endParaRPr lang="en-US" altLang="zh-TW" sz="14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977642-6755-4E8A-AC18-EF96ECBFD4AE}"/>
              </a:ext>
            </a:extLst>
          </p:cNvPr>
          <p:cNvSpPr/>
          <p:nvPr/>
        </p:nvSpPr>
        <p:spPr>
          <a:xfrm>
            <a:off x="934762" y="3618858"/>
            <a:ext cx="2258344" cy="3637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Additional 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 0%~28+%</a:t>
            </a:r>
            <a:endParaRPr lang="en-US" altLang="zh-TW" sz="14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F12E358-BD0F-40E6-A895-5462F877F5CA}"/>
              </a:ext>
            </a:extLst>
          </p:cNvPr>
          <p:cNvSpPr/>
          <p:nvPr/>
        </p:nvSpPr>
        <p:spPr>
          <a:xfrm>
            <a:off x="927523" y="3025108"/>
            <a:ext cx="7358438" cy="3781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</a:t>
            </a:r>
            <a:r>
              <a:rPr lang="zh-TW" altLang="zh-TW" sz="16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NAP</a:t>
            </a:r>
            <a:r>
              <a:rPr lang="en-US" altLang="zh-TW" sz="16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Software-defined, RAID Level, SSD extra Over-Provisioning</a:t>
            </a:r>
            <a:endParaRPr lang="en-US" altLang="zh-TW" sz="16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92178A0-6E73-4703-804F-463DB1947C7B}"/>
              </a:ext>
            </a:extLst>
          </p:cNvPr>
          <p:cNvSpPr/>
          <p:nvPr/>
        </p:nvSpPr>
        <p:spPr>
          <a:xfrm>
            <a:off x="927523" y="2286540"/>
            <a:ext cx="7358438" cy="73272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Free Space (Can also be deemed as OP with Trim)</a:t>
            </a:r>
            <a:endParaRPr lang="zh-TW" alt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04A9E009-E742-430C-B20E-EBC29D18E052}"/>
              </a:ext>
            </a:extLst>
          </p:cNvPr>
          <p:cNvSpPr/>
          <p:nvPr/>
        </p:nvSpPr>
        <p:spPr>
          <a:xfrm>
            <a:off x="913056" y="1978472"/>
            <a:ext cx="7378114" cy="30577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</a:t>
            </a:r>
            <a:endParaRPr lang="zh-TW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1179AD4-E5EE-4930-A650-F81F9D30D252}"/>
              </a:ext>
            </a:extLst>
          </p:cNvPr>
          <p:cNvSpPr/>
          <p:nvPr/>
        </p:nvSpPr>
        <p:spPr>
          <a:xfrm>
            <a:off x="3473957" y="3981254"/>
            <a:ext cx="2258343" cy="3891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OP 7.37%</a:t>
            </a:r>
            <a:endParaRPr lang="en-US" altLang="zh-TW" sz="14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9817B24-FACD-476E-AD32-6DB6D7693486}"/>
              </a:ext>
            </a:extLst>
          </p:cNvPr>
          <p:cNvSpPr/>
          <p:nvPr/>
        </p:nvSpPr>
        <p:spPr>
          <a:xfrm>
            <a:off x="3473957" y="3611623"/>
            <a:ext cx="2258344" cy="3637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Additional 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 0%~28+%</a:t>
            </a:r>
            <a:endParaRPr lang="en-US" altLang="zh-TW" sz="14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87F5440-EAA4-4D6D-AF3F-E2B6D3346C8F}"/>
              </a:ext>
            </a:extLst>
          </p:cNvPr>
          <p:cNvSpPr/>
          <p:nvPr/>
        </p:nvSpPr>
        <p:spPr>
          <a:xfrm>
            <a:off x="6027621" y="3981254"/>
            <a:ext cx="2258343" cy="3891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internal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OP 7.37%</a:t>
            </a:r>
            <a:endParaRPr lang="en-US" altLang="zh-TW" sz="14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F12233C-6DE5-467A-B149-5B6ECD4B4B88}"/>
              </a:ext>
            </a:extLst>
          </p:cNvPr>
          <p:cNvSpPr/>
          <p:nvPr/>
        </p:nvSpPr>
        <p:spPr>
          <a:xfrm>
            <a:off x="6027621" y="3611622"/>
            <a:ext cx="2258344" cy="36378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Additional 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 0%~28+%</a:t>
            </a:r>
            <a:endParaRPr lang="en-US" altLang="zh-TW" sz="14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E388DEB-42BC-4C41-8A15-272B7CD3AABE}"/>
              </a:ext>
            </a:extLst>
          </p:cNvPr>
          <p:cNvSpPr/>
          <p:nvPr/>
        </p:nvSpPr>
        <p:spPr>
          <a:xfrm>
            <a:off x="927380" y="3608527"/>
            <a:ext cx="2267191" cy="76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9455E0D-3608-47AD-8271-418E4BBC05E0}"/>
              </a:ext>
            </a:extLst>
          </p:cNvPr>
          <p:cNvSpPr/>
          <p:nvPr/>
        </p:nvSpPr>
        <p:spPr>
          <a:xfrm>
            <a:off x="3473810" y="3608527"/>
            <a:ext cx="2267191" cy="76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5A655129-3102-4687-85C6-5C7CFF85C6AF}"/>
              </a:ext>
            </a:extLst>
          </p:cNvPr>
          <p:cNvSpPr/>
          <p:nvPr/>
        </p:nvSpPr>
        <p:spPr>
          <a:xfrm>
            <a:off x="6020240" y="3601293"/>
            <a:ext cx="2267191" cy="762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400"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299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The advantage of software-defined over-provisioning</a:t>
            </a:r>
            <a:endParaRPr lang="zh-TW" altLang="en-US" sz="26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3">
            <a:extLst>
              <a:ext uri="{FF2B5EF4-FFF2-40B4-BE49-F238E27FC236}">
                <a16:creationId xmlns:a16="http://schemas.microsoft.com/office/drawing/2014/main" id="{09E4BD47-F202-B14A-84F5-3F4C63B4AAE8}"/>
              </a:ext>
            </a:extLst>
          </p:cNvPr>
          <p:cNvGrpSpPr/>
          <p:nvPr/>
        </p:nvGrpSpPr>
        <p:grpSpPr>
          <a:xfrm>
            <a:off x="4998030" y="2215375"/>
            <a:ext cx="3373040" cy="2066883"/>
            <a:chOff x="4774583" y="2458985"/>
            <a:chExt cx="4371435" cy="2678666"/>
          </a:xfrm>
        </p:grpSpPr>
        <p:pic>
          <p:nvPicPr>
            <p:cNvPr id="20" name="圖片 4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321D245C-73B1-EF40-9C69-471DCD761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4583" y="2458985"/>
              <a:ext cx="4371435" cy="2678666"/>
            </a:xfrm>
            <a:prstGeom prst="rect">
              <a:avLst/>
            </a:prstGeom>
          </p:spPr>
        </p:pic>
        <p:sp>
          <p:nvSpPr>
            <p:cNvPr id="21" name="矩形 5">
              <a:extLst>
                <a:ext uri="{FF2B5EF4-FFF2-40B4-BE49-F238E27FC236}">
                  <a16:creationId xmlns:a16="http://schemas.microsoft.com/office/drawing/2014/main" id="{04660489-D968-6B49-B727-EE7FEB91C731}"/>
                </a:ext>
              </a:extLst>
            </p:cNvPr>
            <p:cNvSpPr/>
            <p:nvPr/>
          </p:nvSpPr>
          <p:spPr>
            <a:xfrm>
              <a:off x="6346887" y="3047282"/>
              <a:ext cx="2488720" cy="10114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1">
            <a:extLst>
              <a:ext uri="{FF2B5EF4-FFF2-40B4-BE49-F238E27FC236}">
                <a16:creationId xmlns:a16="http://schemas.microsoft.com/office/drawing/2014/main" id="{83D6DEF0-FB5C-8249-B3CC-DEA5AB531326}"/>
              </a:ext>
            </a:extLst>
          </p:cNvPr>
          <p:cNvGrpSpPr/>
          <p:nvPr/>
        </p:nvGrpSpPr>
        <p:grpSpPr>
          <a:xfrm>
            <a:off x="813463" y="2206259"/>
            <a:ext cx="3698450" cy="2075999"/>
            <a:chOff x="256501" y="2594208"/>
            <a:chExt cx="4468482" cy="2508231"/>
          </a:xfrm>
        </p:grpSpPr>
        <p:pic>
          <p:nvPicPr>
            <p:cNvPr id="23" name="圖片 29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207C6954-1D7B-7544-8C2F-DFB813F7A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501" y="2594208"/>
              <a:ext cx="4468482" cy="2508231"/>
            </a:xfrm>
            <a:prstGeom prst="rect">
              <a:avLst/>
            </a:prstGeom>
          </p:spPr>
        </p:pic>
        <p:sp>
          <p:nvSpPr>
            <p:cNvPr id="24" name="矩形 36">
              <a:extLst>
                <a:ext uri="{FF2B5EF4-FFF2-40B4-BE49-F238E27FC236}">
                  <a16:creationId xmlns:a16="http://schemas.microsoft.com/office/drawing/2014/main" id="{4B8F11C9-89E8-A245-A425-D14AE581A9D6}"/>
                </a:ext>
              </a:extLst>
            </p:cNvPr>
            <p:cNvSpPr/>
            <p:nvPr/>
          </p:nvSpPr>
          <p:spPr>
            <a:xfrm>
              <a:off x="1355847" y="2986079"/>
              <a:ext cx="2887690" cy="4183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39">
              <a:extLst>
                <a:ext uri="{FF2B5EF4-FFF2-40B4-BE49-F238E27FC236}">
                  <a16:creationId xmlns:a16="http://schemas.microsoft.com/office/drawing/2014/main" id="{48D693CF-E446-6B47-80AF-4ED2D5B49A0C}"/>
                </a:ext>
              </a:extLst>
            </p:cNvPr>
            <p:cNvSpPr/>
            <p:nvPr/>
          </p:nvSpPr>
          <p:spPr>
            <a:xfrm>
              <a:off x="1258934" y="3988631"/>
              <a:ext cx="2963171" cy="4399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內容版面配置區 4">
            <a:extLst>
              <a:ext uri="{FF2B5EF4-FFF2-40B4-BE49-F238E27FC236}">
                <a16:creationId xmlns:a16="http://schemas.microsoft.com/office/drawing/2014/main" id="{90A9CD5E-91F6-EE45-874F-97DC0436096F}"/>
              </a:ext>
            </a:extLst>
          </p:cNvPr>
          <p:cNvSpPr txBox="1">
            <a:spLocks/>
          </p:cNvSpPr>
          <p:nvPr/>
        </p:nvSpPr>
        <p:spPr>
          <a:xfrm>
            <a:off x="308758" y="702375"/>
            <a:ext cx="8721495" cy="13758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Performance and endurance of SSD can be increased.</a:t>
            </a:r>
            <a:endParaRPr lang="zh-TW" altLang="en-US" sz="1800" b="1" dirty="0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Let consumer-grade SSD reach near enterprise-grade SSD performance &amp; reliability, and further enhance enterprise SSD advantages with reduced TCO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(</a:t>
            </a:r>
            <a:r>
              <a:rPr lang="en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Total Cost of Ownership)</a:t>
            </a:r>
          </a:p>
          <a:p>
            <a:pPr marL="273050" indent="-95250">
              <a:buNone/>
            </a:pPr>
            <a:r>
              <a:rPr lang="en-US" altLang="zh-TW" sz="1800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(Although usable space is reduced, actual used space is unchanged.)</a:t>
            </a:r>
            <a:endParaRPr lang="zh-TW" altLang="en-US" sz="1800" b="1" dirty="0">
              <a:solidFill>
                <a:srgbClr val="0070C0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7" name="Shape 209">
            <a:extLst>
              <a:ext uri="{FF2B5EF4-FFF2-40B4-BE49-F238E27FC236}">
                <a16:creationId xmlns:a16="http://schemas.microsoft.com/office/drawing/2014/main" id="{0EA95001-FB41-304B-9DA1-E7183FF50553}"/>
              </a:ext>
            </a:extLst>
          </p:cNvPr>
          <p:cNvSpPr txBox="1"/>
          <p:nvPr/>
        </p:nvSpPr>
        <p:spPr>
          <a:xfrm>
            <a:off x="2888641" y="4394660"/>
            <a:ext cx="3559660" cy="31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ht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t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p://www.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a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tpi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n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c.c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om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/t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e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ch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n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l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ogy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/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-o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v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e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r-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p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ro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vi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io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ni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ng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-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bene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fi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s</a:t>
            </a:r>
            <a:r>
              <a:rPr lang="en-US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-conf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i</a:t>
            </a:r>
            <a:r>
              <a:rPr lang="en-US" altLang="zh-TW" sz="800" dirty="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gur</a:t>
            </a:r>
            <a:r>
              <a:rPr lang="zh-TW" altLang="zh-TW" sz="800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e</a:t>
            </a:r>
            <a:endParaRPr lang="zh-TW" altLang="en-US" sz="8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6DEB765-CFF5-AB45-B52D-B5A68EB26294}"/>
              </a:ext>
            </a:extLst>
          </p:cNvPr>
          <p:cNvCxnSpPr/>
          <p:nvPr/>
        </p:nvCxnSpPr>
        <p:spPr>
          <a:xfrm flipV="1">
            <a:off x="4670119" y="2309232"/>
            <a:ext cx="0" cy="18710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33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3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Configure the software-defined SSD extra over-provisioning</a:t>
            </a:r>
            <a:r>
              <a:rPr lang="zh-TW" altLang="en-US" sz="23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endParaRPr lang="en-US" altLang="zh-TW" sz="230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2C4305-7422-CF49-BC9E-415922A7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5338" y="1861200"/>
            <a:ext cx="4598583" cy="2854883"/>
          </a:xfrm>
          <a:prstGeom prst="roundRect">
            <a:avLst>
              <a:gd name="adj" fmla="val 3772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18C79303-CA25-2742-BC6C-BF7FDAE2F19E}"/>
              </a:ext>
            </a:extLst>
          </p:cNvPr>
          <p:cNvSpPr txBox="1">
            <a:spLocks/>
          </p:cNvSpPr>
          <p:nvPr/>
        </p:nvSpPr>
        <p:spPr>
          <a:xfrm>
            <a:off x="368136" y="753682"/>
            <a:ext cx="8277100" cy="220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Since 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QTS 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4.3.5, user can decide OP amount for SSD cache, Qtier pool and static volume.</a:t>
            </a:r>
            <a:endParaRPr lang="zh-TW" altLang="en-US" sz="1800" b="1" dirty="0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A number between 1% to 60% in addition to vendor defined amount. </a:t>
            </a:r>
          </a:p>
        </p:txBody>
      </p:sp>
      <p:sp>
        <p:nvSpPr>
          <p:cNvPr id="15" name="Shape 218">
            <a:extLst>
              <a:ext uri="{FF2B5EF4-FFF2-40B4-BE49-F238E27FC236}">
                <a16:creationId xmlns:a16="http://schemas.microsoft.com/office/drawing/2014/main" id="{B691AD7F-9C32-434E-9772-9DB06D412569}"/>
              </a:ext>
            </a:extLst>
          </p:cNvPr>
          <p:cNvSpPr/>
          <p:nvPr/>
        </p:nvSpPr>
        <p:spPr>
          <a:xfrm>
            <a:off x="1449886" y="2465957"/>
            <a:ext cx="4179028" cy="115601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圖片 7" descr="對話框-03.png">
            <a:extLst>
              <a:ext uri="{FF2B5EF4-FFF2-40B4-BE49-F238E27FC236}">
                <a16:creationId xmlns:a16="http://schemas.microsoft.com/office/drawing/2014/main" id="{D283C52E-A2F2-F740-8539-72DB8D7912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66146" y="1840676"/>
            <a:ext cx="3294622" cy="2031428"/>
          </a:xfrm>
          <a:prstGeom prst="rect">
            <a:avLst/>
          </a:prstGeom>
        </p:spPr>
      </p:pic>
      <p:sp>
        <p:nvSpPr>
          <p:cNvPr id="9" name="剪去對角線角落矩形 2">
            <a:extLst>
              <a:ext uri="{FF2B5EF4-FFF2-40B4-BE49-F238E27FC236}">
                <a16:creationId xmlns:a16="http://schemas.microsoft.com/office/drawing/2014/main" id="{F8E57039-0457-6A4E-886C-477FF4FBF7CB}"/>
              </a:ext>
            </a:extLst>
          </p:cNvPr>
          <p:cNvSpPr/>
          <p:nvPr/>
        </p:nvSpPr>
        <p:spPr>
          <a:xfrm>
            <a:off x="5694481" y="2327424"/>
            <a:ext cx="2461703" cy="875548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000" b="1" dirty="0">
                <a:solidFill>
                  <a:schemeClr val="tx1"/>
                </a:solidFill>
                <a:latin typeface="Arial" pitchFamily="34" charset="0"/>
                <a:ea typeface="Microsoft JhengHei"/>
                <a:cs typeface="Arial" pitchFamily="34" charset="0"/>
              </a:rPr>
              <a:t>Note:</a:t>
            </a:r>
          </a:p>
          <a:p>
            <a:r>
              <a:rPr lang="en-US" altLang="zh-TW" sz="1000" b="1" dirty="0">
                <a:solidFill>
                  <a:schemeClr val="tx1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The over-provisioning can only be configured when a storage space is created and cannot be enabled for existing cache/volume unless recreating the storage.</a:t>
            </a:r>
            <a:endParaRPr lang="zh-TW" altLang="en-US" sz="1000" b="1" dirty="0">
              <a:solidFill>
                <a:schemeClr val="tx1"/>
              </a:solidFill>
              <a:latin typeface="Arial" pitchFamily="34" charset="0"/>
              <a:ea typeface="Microsoft JhengHe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95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marL="0" marR="0" lvl="0" indent="0">
              <a:spcAft>
                <a:spcPts val="0"/>
              </a:spcAft>
              <a:buClr>
                <a:schemeClr val="lt1"/>
              </a:buClr>
              <a:buSzPts val="800"/>
            </a:pPr>
            <a:r>
              <a:rPr lang="en-US" altLang="zh-TW" sz="2600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How Snapshots protect data from ransomware</a:t>
            </a:r>
            <a:r>
              <a:rPr lang="en-US" altLang="zh-TW" sz="2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attack</a:t>
            </a:r>
            <a:endParaRPr lang="zh-TW" altLang="en-US" sz="2600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5" name="Shape 226">
            <a:extLst>
              <a:ext uri="{FF2B5EF4-FFF2-40B4-BE49-F238E27FC236}">
                <a16:creationId xmlns:a16="http://schemas.microsoft.com/office/drawing/2014/main" id="{CFD2338E-2A13-4A49-AAB3-424845CF7FED}"/>
              </a:ext>
            </a:extLst>
          </p:cNvPr>
          <p:cNvSpPr txBox="1"/>
          <p:nvPr/>
        </p:nvSpPr>
        <p:spPr>
          <a:xfrm>
            <a:off x="1589192" y="2944257"/>
            <a:ext cx="3020085" cy="443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6" name="Shape 226">
            <a:extLst>
              <a:ext uri="{FF2B5EF4-FFF2-40B4-BE49-F238E27FC236}">
                <a16:creationId xmlns:a16="http://schemas.microsoft.com/office/drawing/2014/main" id="{DFBB6F33-CD01-9241-B61C-F75B6780F710}"/>
              </a:ext>
            </a:extLst>
          </p:cNvPr>
          <p:cNvSpPr txBox="1"/>
          <p:nvPr/>
        </p:nvSpPr>
        <p:spPr>
          <a:xfrm>
            <a:off x="525112" y="2944257"/>
            <a:ext cx="1539588" cy="307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File Level</a:t>
            </a:r>
            <a:endParaRPr lang="en-US" sz="12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7" name="Shape 236">
            <a:extLst>
              <a:ext uri="{FF2B5EF4-FFF2-40B4-BE49-F238E27FC236}">
                <a16:creationId xmlns:a16="http://schemas.microsoft.com/office/drawing/2014/main" id="{60830C7A-CA32-6C45-B890-896813853D24}"/>
              </a:ext>
            </a:extLst>
          </p:cNvPr>
          <p:cNvSpPr txBox="1"/>
          <p:nvPr/>
        </p:nvSpPr>
        <p:spPr>
          <a:xfrm>
            <a:off x="525112" y="3479762"/>
            <a:ext cx="1152822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Block Level</a:t>
            </a:r>
            <a:endParaRPr lang="en-US" sz="12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8" name="Shape 222">
            <a:extLst>
              <a:ext uri="{FF2B5EF4-FFF2-40B4-BE49-F238E27FC236}">
                <a16:creationId xmlns:a16="http://schemas.microsoft.com/office/drawing/2014/main" id="{8570C614-8804-6340-B789-27E3B74A94E6}"/>
              </a:ext>
            </a:extLst>
          </p:cNvPr>
          <p:cNvSpPr txBox="1">
            <a:spLocks/>
          </p:cNvSpPr>
          <p:nvPr/>
        </p:nvSpPr>
        <p:spPr>
          <a:xfrm>
            <a:off x="380010" y="727710"/>
            <a:ext cx="8407729" cy="11328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Snapshots are stored out of volume and cannot be seem normally at the file system level.</a:t>
            </a:r>
          </a:p>
          <a:p>
            <a:pPr marL="182563" indent="-182563"/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This not only keeps snapshots from accidental modifications, but   </a:t>
            </a:r>
            <a:b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further from </a:t>
            </a:r>
            <a:r>
              <a:rPr lang="en-US" altLang="zh-TW" sz="1800" b="1" dirty="0" err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ransomware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attacks.</a:t>
            </a:r>
          </a:p>
        </p:txBody>
      </p:sp>
      <p:sp>
        <p:nvSpPr>
          <p:cNvPr id="99" name="Shape 225">
            <a:extLst>
              <a:ext uri="{FF2B5EF4-FFF2-40B4-BE49-F238E27FC236}">
                <a16:creationId xmlns:a16="http://schemas.microsoft.com/office/drawing/2014/main" id="{3EE40271-E167-CD48-81A6-E623B8640281}"/>
              </a:ext>
            </a:extLst>
          </p:cNvPr>
          <p:cNvSpPr/>
          <p:nvPr/>
        </p:nvSpPr>
        <p:spPr>
          <a:xfrm>
            <a:off x="1589192" y="3479762"/>
            <a:ext cx="3020086" cy="1244421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0" name="Shape 227">
            <a:extLst>
              <a:ext uri="{FF2B5EF4-FFF2-40B4-BE49-F238E27FC236}">
                <a16:creationId xmlns:a16="http://schemas.microsoft.com/office/drawing/2014/main" id="{080A0132-1C6C-8446-A4A3-80E20FBF897C}"/>
              </a:ext>
            </a:extLst>
          </p:cNvPr>
          <p:cNvSpPr/>
          <p:nvPr/>
        </p:nvSpPr>
        <p:spPr>
          <a:xfrm>
            <a:off x="1751959" y="4029291"/>
            <a:ext cx="2698836" cy="533100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1" name="Shape 229">
            <a:extLst>
              <a:ext uri="{FF2B5EF4-FFF2-40B4-BE49-F238E27FC236}">
                <a16:creationId xmlns:a16="http://schemas.microsoft.com/office/drawing/2014/main" id="{79DA4ABA-5BDA-E844-9071-1125A6F69379}"/>
              </a:ext>
            </a:extLst>
          </p:cNvPr>
          <p:cNvSpPr/>
          <p:nvPr/>
        </p:nvSpPr>
        <p:spPr>
          <a:xfrm>
            <a:off x="1864842" y="4154871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2" name="Shape 230">
            <a:extLst>
              <a:ext uri="{FF2B5EF4-FFF2-40B4-BE49-F238E27FC236}">
                <a16:creationId xmlns:a16="http://schemas.microsoft.com/office/drawing/2014/main" id="{549B30AC-CAEF-9646-A7A3-4196E9C1E145}"/>
              </a:ext>
            </a:extLst>
          </p:cNvPr>
          <p:cNvSpPr/>
          <p:nvPr/>
        </p:nvSpPr>
        <p:spPr>
          <a:xfrm>
            <a:off x="2385837" y="4154871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3" name="Shape 231">
            <a:extLst>
              <a:ext uri="{FF2B5EF4-FFF2-40B4-BE49-F238E27FC236}">
                <a16:creationId xmlns:a16="http://schemas.microsoft.com/office/drawing/2014/main" id="{B678D893-DA10-054C-B0A5-B53121407DF3}"/>
              </a:ext>
            </a:extLst>
          </p:cNvPr>
          <p:cNvSpPr/>
          <p:nvPr/>
        </p:nvSpPr>
        <p:spPr>
          <a:xfrm>
            <a:off x="2906832" y="4154871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4" name="Shape 233">
            <a:extLst>
              <a:ext uri="{FF2B5EF4-FFF2-40B4-BE49-F238E27FC236}">
                <a16:creationId xmlns:a16="http://schemas.microsoft.com/office/drawing/2014/main" id="{A0BC3211-C87F-2F4E-B23F-F318F1D1C610}"/>
              </a:ext>
            </a:extLst>
          </p:cNvPr>
          <p:cNvSpPr/>
          <p:nvPr/>
        </p:nvSpPr>
        <p:spPr>
          <a:xfrm>
            <a:off x="2394411" y="3601188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5" name="Shape 234">
            <a:extLst>
              <a:ext uri="{FF2B5EF4-FFF2-40B4-BE49-F238E27FC236}">
                <a16:creationId xmlns:a16="http://schemas.microsoft.com/office/drawing/2014/main" id="{DE178F82-5FE5-8D4B-B648-575B6E3B7A8E}"/>
              </a:ext>
            </a:extLst>
          </p:cNvPr>
          <p:cNvSpPr/>
          <p:nvPr/>
        </p:nvSpPr>
        <p:spPr>
          <a:xfrm>
            <a:off x="2938689" y="3601188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6" name="Shape 235">
            <a:extLst>
              <a:ext uri="{FF2B5EF4-FFF2-40B4-BE49-F238E27FC236}">
                <a16:creationId xmlns:a16="http://schemas.microsoft.com/office/drawing/2014/main" id="{C7D6B3C3-1150-E54F-AFCE-02E0E7AAF792}"/>
              </a:ext>
            </a:extLst>
          </p:cNvPr>
          <p:cNvSpPr/>
          <p:nvPr/>
        </p:nvSpPr>
        <p:spPr>
          <a:xfrm>
            <a:off x="1846298" y="3601188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A’</a:t>
            </a:r>
            <a:endParaRPr sz="14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Shape 237">
            <a:extLst>
              <a:ext uri="{FF2B5EF4-FFF2-40B4-BE49-F238E27FC236}">
                <a16:creationId xmlns:a16="http://schemas.microsoft.com/office/drawing/2014/main" id="{8956C145-5345-1041-84C9-43305DCFFFEF}"/>
              </a:ext>
            </a:extLst>
          </p:cNvPr>
          <p:cNvSpPr/>
          <p:nvPr/>
        </p:nvSpPr>
        <p:spPr>
          <a:xfrm>
            <a:off x="3452141" y="3601188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8" name="Shape 238">
            <a:extLst>
              <a:ext uri="{FF2B5EF4-FFF2-40B4-BE49-F238E27FC236}">
                <a16:creationId xmlns:a16="http://schemas.microsoft.com/office/drawing/2014/main" id="{7B0D8B7D-B786-9540-9625-DA1299CBEE2A}"/>
              </a:ext>
            </a:extLst>
          </p:cNvPr>
          <p:cNvSpPr/>
          <p:nvPr/>
        </p:nvSpPr>
        <p:spPr>
          <a:xfrm>
            <a:off x="3973136" y="3601188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242">
            <a:extLst>
              <a:ext uri="{FF2B5EF4-FFF2-40B4-BE49-F238E27FC236}">
                <a16:creationId xmlns:a16="http://schemas.microsoft.com/office/drawing/2014/main" id="{F90C1945-A516-9B49-B4BC-776287863618}"/>
              </a:ext>
            </a:extLst>
          </p:cNvPr>
          <p:cNvSpPr/>
          <p:nvPr/>
        </p:nvSpPr>
        <p:spPr>
          <a:xfrm>
            <a:off x="3461370" y="4150717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243">
            <a:extLst>
              <a:ext uri="{FF2B5EF4-FFF2-40B4-BE49-F238E27FC236}">
                <a16:creationId xmlns:a16="http://schemas.microsoft.com/office/drawing/2014/main" id="{42BFE4D5-2C3F-2649-AB95-E0FB818B421C}"/>
              </a:ext>
            </a:extLst>
          </p:cNvPr>
          <p:cNvSpPr/>
          <p:nvPr/>
        </p:nvSpPr>
        <p:spPr>
          <a:xfrm>
            <a:off x="3982365" y="4150717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圖片 5">
            <a:extLst>
              <a:ext uri="{FF2B5EF4-FFF2-40B4-BE49-F238E27FC236}">
                <a16:creationId xmlns:a16="http://schemas.microsoft.com/office/drawing/2014/main" id="{B0414CBE-AE63-A748-BEEF-815AF54125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338" y="2722692"/>
            <a:ext cx="699186" cy="526749"/>
          </a:xfrm>
          <a:prstGeom prst="rect">
            <a:avLst/>
          </a:prstGeom>
        </p:spPr>
      </p:pic>
      <p:grpSp>
        <p:nvGrpSpPr>
          <p:cNvPr id="112" name="群組 8">
            <a:extLst>
              <a:ext uri="{FF2B5EF4-FFF2-40B4-BE49-F238E27FC236}">
                <a16:creationId xmlns:a16="http://schemas.microsoft.com/office/drawing/2014/main" id="{B2D33741-7815-3E4F-AE17-B0A9276C9FC0}"/>
              </a:ext>
            </a:extLst>
          </p:cNvPr>
          <p:cNvGrpSpPr/>
          <p:nvPr/>
        </p:nvGrpSpPr>
        <p:grpSpPr>
          <a:xfrm>
            <a:off x="1473364" y="2838727"/>
            <a:ext cx="468863" cy="468863"/>
            <a:chOff x="889317" y="2537938"/>
            <a:chExt cx="556036" cy="556036"/>
          </a:xfrm>
        </p:grpSpPr>
        <p:sp>
          <p:nvSpPr>
            <p:cNvPr id="113" name="橢圓 7">
              <a:extLst>
                <a:ext uri="{FF2B5EF4-FFF2-40B4-BE49-F238E27FC236}">
                  <a16:creationId xmlns:a16="http://schemas.microsoft.com/office/drawing/2014/main" id="{183320D3-D0FA-3749-A4B0-1AEA17262675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4" name="圖片 6">
              <a:extLst>
                <a:ext uri="{FF2B5EF4-FFF2-40B4-BE49-F238E27FC236}">
                  <a16:creationId xmlns:a16="http://schemas.microsoft.com/office/drawing/2014/main" id="{21DF345F-60B7-F540-BD90-63424D621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pic>
        <p:nvPicPr>
          <p:cNvPr id="115" name="圖片 9">
            <a:extLst>
              <a:ext uri="{FF2B5EF4-FFF2-40B4-BE49-F238E27FC236}">
                <a16:creationId xmlns:a16="http://schemas.microsoft.com/office/drawing/2014/main" id="{0BBFBCAE-6388-B14E-9A39-95F1FD8C75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851" y="2983463"/>
            <a:ext cx="250057" cy="347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6" name="圖片 34">
            <a:extLst>
              <a:ext uri="{FF2B5EF4-FFF2-40B4-BE49-F238E27FC236}">
                <a16:creationId xmlns:a16="http://schemas.microsoft.com/office/drawing/2014/main" id="{6FC6FAED-CC1D-F643-A042-6A0DEA343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143" y="2722692"/>
            <a:ext cx="699186" cy="526749"/>
          </a:xfrm>
          <a:prstGeom prst="rect">
            <a:avLst/>
          </a:prstGeom>
        </p:spPr>
      </p:pic>
      <p:pic>
        <p:nvPicPr>
          <p:cNvPr id="117" name="圖片 35">
            <a:extLst>
              <a:ext uri="{FF2B5EF4-FFF2-40B4-BE49-F238E27FC236}">
                <a16:creationId xmlns:a16="http://schemas.microsoft.com/office/drawing/2014/main" id="{87395D32-6E0C-BC41-8C67-AC0A0B6DCE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656" y="2983463"/>
            <a:ext cx="250057" cy="347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8" name="圖片 36">
            <a:extLst>
              <a:ext uri="{FF2B5EF4-FFF2-40B4-BE49-F238E27FC236}">
                <a16:creationId xmlns:a16="http://schemas.microsoft.com/office/drawing/2014/main" id="{5EB5A5F8-FDFE-B641-9032-5F23F9EDF9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133" y="2722692"/>
            <a:ext cx="699186" cy="526749"/>
          </a:xfrm>
          <a:prstGeom prst="rect">
            <a:avLst/>
          </a:prstGeom>
        </p:spPr>
      </p:pic>
      <p:pic>
        <p:nvPicPr>
          <p:cNvPr id="119" name="圖片 37">
            <a:extLst>
              <a:ext uri="{FF2B5EF4-FFF2-40B4-BE49-F238E27FC236}">
                <a16:creationId xmlns:a16="http://schemas.microsoft.com/office/drawing/2014/main" id="{DECB2F26-D6C6-F040-9E39-26A5364F1E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646" y="2983463"/>
            <a:ext cx="250057" cy="347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0" name="圖片 11">
            <a:extLst>
              <a:ext uri="{FF2B5EF4-FFF2-40B4-BE49-F238E27FC236}">
                <a16:creationId xmlns:a16="http://schemas.microsoft.com/office/drawing/2014/main" id="{052C26D8-0219-444A-B002-B168E6CC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006" y="3825397"/>
            <a:ext cx="1370586" cy="940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1" name="圖片 18">
            <a:extLst>
              <a:ext uri="{FF2B5EF4-FFF2-40B4-BE49-F238E27FC236}">
                <a16:creationId xmlns:a16="http://schemas.microsoft.com/office/drawing/2014/main" id="{585A874B-0BCD-414B-945F-7F5AFB1E3E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35" y="3294201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2" name="群組 21">
            <a:extLst>
              <a:ext uri="{FF2B5EF4-FFF2-40B4-BE49-F238E27FC236}">
                <a16:creationId xmlns:a16="http://schemas.microsoft.com/office/drawing/2014/main" id="{518AAB90-F75C-8A42-849B-F6C4485B072D}"/>
              </a:ext>
            </a:extLst>
          </p:cNvPr>
          <p:cNvGrpSpPr/>
          <p:nvPr/>
        </p:nvGrpSpPr>
        <p:grpSpPr>
          <a:xfrm>
            <a:off x="5985858" y="2621378"/>
            <a:ext cx="1087183" cy="726935"/>
            <a:chOff x="5296070" y="2374173"/>
            <a:chExt cx="1269091" cy="848566"/>
          </a:xfrm>
        </p:grpSpPr>
        <p:pic>
          <p:nvPicPr>
            <p:cNvPr id="123" name="圖片 20">
              <a:extLst>
                <a:ext uri="{FF2B5EF4-FFF2-40B4-BE49-F238E27FC236}">
                  <a16:creationId xmlns:a16="http://schemas.microsoft.com/office/drawing/2014/main" id="{9F9B3BBD-944B-EA40-8954-1F8830CCA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295008"/>
              <a:ext cx="769402" cy="92773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圖片 16">
              <a:extLst>
                <a:ext uri="{FF2B5EF4-FFF2-40B4-BE49-F238E27FC236}">
                  <a16:creationId xmlns:a16="http://schemas.microsoft.com/office/drawing/2014/main" id="{32E3523D-2608-FE47-A89C-6356FEF8B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5" name="圖片 4">
            <a:extLst>
              <a:ext uri="{FF2B5EF4-FFF2-40B4-BE49-F238E27FC236}">
                <a16:creationId xmlns:a16="http://schemas.microsoft.com/office/drawing/2014/main" id="{458CF7AD-5706-0E43-B5CA-194D8E561B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949" y="2109972"/>
            <a:ext cx="6053123" cy="565518"/>
          </a:xfrm>
          <a:prstGeom prst="rect">
            <a:avLst/>
          </a:prstGeom>
        </p:spPr>
      </p:pic>
      <p:sp>
        <p:nvSpPr>
          <p:cNvPr id="126" name="Shape 241">
            <a:extLst>
              <a:ext uri="{FF2B5EF4-FFF2-40B4-BE49-F238E27FC236}">
                <a16:creationId xmlns:a16="http://schemas.microsoft.com/office/drawing/2014/main" id="{5A2088FC-63B8-904D-9D8E-B7B4D682C829}"/>
              </a:ext>
            </a:extLst>
          </p:cNvPr>
          <p:cNvSpPr txBox="1"/>
          <p:nvPr/>
        </p:nvSpPr>
        <p:spPr>
          <a:xfrm>
            <a:off x="2128530" y="2246586"/>
            <a:ext cx="62559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sz="1200" b="1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Ransomware</a:t>
            </a:r>
            <a:r>
              <a:rPr lang="en-US" altLang="zh-TW" sz="12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cannot overwrite snapshots which are stored out of volume</a:t>
            </a:r>
            <a:endParaRPr sz="12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27" name="群組 30">
            <a:extLst>
              <a:ext uri="{FF2B5EF4-FFF2-40B4-BE49-F238E27FC236}">
                <a16:creationId xmlns:a16="http://schemas.microsoft.com/office/drawing/2014/main" id="{A34FD1AF-8EA8-714F-B37A-B4143194E69D}"/>
              </a:ext>
            </a:extLst>
          </p:cNvPr>
          <p:cNvGrpSpPr/>
          <p:nvPr/>
        </p:nvGrpSpPr>
        <p:grpSpPr>
          <a:xfrm>
            <a:off x="7321896" y="3200519"/>
            <a:ext cx="1227669" cy="800349"/>
            <a:chOff x="7307786" y="3362271"/>
            <a:chExt cx="1168039" cy="761474"/>
          </a:xfrm>
        </p:grpSpPr>
        <p:grpSp>
          <p:nvGrpSpPr>
            <p:cNvPr id="128" name="群組 29">
              <a:extLst>
                <a:ext uri="{FF2B5EF4-FFF2-40B4-BE49-F238E27FC236}">
                  <a16:creationId xmlns:a16="http://schemas.microsoft.com/office/drawing/2014/main" id="{90087CE8-3BA9-494F-B08E-2FBECD583DE9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130" name="圖片 26">
                <a:extLst>
                  <a:ext uri="{FF2B5EF4-FFF2-40B4-BE49-F238E27FC236}">
                    <a16:creationId xmlns:a16="http://schemas.microsoft.com/office/drawing/2014/main" id="{609E7E3E-C8D8-2642-B879-1CC6B36A26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31" name="圖片 28">
                <a:extLst>
                  <a:ext uri="{FF2B5EF4-FFF2-40B4-BE49-F238E27FC236}">
                    <a16:creationId xmlns:a16="http://schemas.microsoft.com/office/drawing/2014/main" id="{9463546E-44B3-954E-B05F-A71E9653C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29" name="圖片 23">
              <a:extLst>
                <a:ext uri="{FF2B5EF4-FFF2-40B4-BE49-F238E27FC236}">
                  <a16:creationId xmlns:a16="http://schemas.microsoft.com/office/drawing/2014/main" id="{12CEBDFE-3FB7-F044-8668-8C679E405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2" name="文字方塊 243">
            <a:extLst>
              <a:ext uri="{FF2B5EF4-FFF2-40B4-BE49-F238E27FC236}">
                <a16:creationId xmlns:a16="http://schemas.microsoft.com/office/drawing/2014/main" id="{F47ABDF7-1A47-B44A-A563-9A747DC3AEEE}"/>
              </a:ext>
            </a:extLst>
          </p:cNvPr>
          <p:cNvSpPr txBox="1"/>
          <p:nvPr/>
        </p:nvSpPr>
        <p:spPr>
          <a:xfrm>
            <a:off x="5856553" y="3355503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dirty="0">
                <a:latin typeface="Arial" panose="020B0604020202020204" pitchFamily="34" charset="0"/>
                <a:cs typeface="Arial" panose="020B0604020202020204" pitchFamily="34" charset="0"/>
              </a:rPr>
              <a:t>Removable Drives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文字方塊 59">
            <a:extLst>
              <a:ext uri="{FF2B5EF4-FFF2-40B4-BE49-F238E27FC236}">
                <a16:creationId xmlns:a16="http://schemas.microsoft.com/office/drawing/2014/main" id="{2660ABF8-5BED-6246-9719-AB6EB369A1FE}"/>
              </a:ext>
            </a:extLst>
          </p:cNvPr>
          <p:cNvSpPr txBox="1"/>
          <p:nvPr/>
        </p:nvSpPr>
        <p:spPr>
          <a:xfrm>
            <a:off x="4724091" y="4096246"/>
            <a:ext cx="926284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dirty="0">
                <a:latin typeface="Arial" panose="020B0604020202020204" pitchFamily="34" charset="0"/>
                <a:cs typeface="Arial" panose="020B0604020202020204" pitchFamily="34" charset="0"/>
              </a:rPr>
              <a:t>Local Drives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文字方塊 60">
            <a:extLst>
              <a:ext uri="{FF2B5EF4-FFF2-40B4-BE49-F238E27FC236}">
                <a16:creationId xmlns:a16="http://schemas.microsoft.com/office/drawing/2014/main" id="{3B42673C-9B13-644A-A5EC-7BC2C226903A}"/>
              </a:ext>
            </a:extLst>
          </p:cNvPr>
          <p:cNvSpPr txBox="1"/>
          <p:nvPr/>
        </p:nvSpPr>
        <p:spPr>
          <a:xfrm>
            <a:off x="7463511" y="4030442"/>
            <a:ext cx="9262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>
                <a:latin typeface="Arial" panose="020B0604020202020204" pitchFamily="34" charset="0"/>
                <a:cs typeface="Arial" panose="020B0604020202020204" pitchFamily="34" charset="0"/>
              </a:rPr>
              <a:t>Cloud / NAS</a:t>
            </a:r>
            <a:endParaRPr lang="zh-TW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弧形 244">
            <a:extLst>
              <a:ext uri="{FF2B5EF4-FFF2-40B4-BE49-F238E27FC236}">
                <a16:creationId xmlns:a16="http://schemas.microsoft.com/office/drawing/2014/main" id="{20EBEC23-80C7-3049-A4F7-BA68066FD03A}"/>
              </a:ext>
            </a:extLst>
          </p:cNvPr>
          <p:cNvSpPr/>
          <p:nvPr/>
        </p:nvSpPr>
        <p:spPr>
          <a:xfrm rot="17557318">
            <a:off x="5307514" y="2886525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弧形 62">
            <a:extLst>
              <a:ext uri="{FF2B5EF4-FFF2-40B4-BE49-F238E27FC236}">
                <a16:creationId xmlns:a16="http://schemas.microsoft.com/office/drawing/2014/main" id="{1F7738AF-27AE-5740-841E-112963FB67C7}"/>
              </a:ext>
            </a:extLst>
          </p:cNvPr>
          <p:cNvSpPr/>
          <p:nvPr/>
        </p:nvSpPr>
        <p:spPr>
          <a:xfrm rot="20575507">
            <a:off x="6711116" y="2872879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弧形 63">
            <a:extLst>
              <a:ext uri="{FF2B5EF4-FFF2-40B4-BE49-F238E27FC236}">
                <a16:creationId xmlns:a16="http://schemas.microsoft.com/office/drawing/2014/main" id="{90EE34F2-B2CB-C94B-8BBC-0A4967B4BBC4}"/>
              </a:ext>
            </a:extLst>
          </p:cNvPr>
          <p:cNvSpPr/>
          <p:nvPr/>
        </p:nvSpPr>
        <p:spPr>
          <a:xfrm rot="9448614">
            <a:off x="5186602" y="3711624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63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圓角矩形 27"/>
          <p:cNvSpPr/>
          <p:nvPr/>
        </p:nvSpPr>
        <p:spPr>
          <a:xfrm>
            <a:off x="993311" y="2536411"/>
            <a:ext cx="2520100" cy="2074096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1013081" y="767570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2412" r="31952"/>
          <a:stretch>
            <a:fillRect/>
          </a:stretch>
        </p:blipFill>
        <p:spPr>
          <a:xfrm>
            <a:off x="2101925" y="940472"/>
            <a:ext cx="1398727" cy="151229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38F44AEB-6C52-B040-A9FD-B13A011DF046}"/>
              </a:ext>
            </a:extLst>
          </p:cNvPr>
          <p:cNvSpPr txBox="1"/>
          <p:nvPr/>
        </p:nvSpPr>
        <p:spPr>
          <a:xfrm>
            <a:off x="1106924" y="886718"/>
            <a:ext cx="1308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3.5”/ 2.5” 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 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HDD/SSD</a:t>
            </a:r>
          </a:p>
        </p:txBody>
      </p:sp>
      <p:pic>
        <p:nvPicPr>
          <p:cNvPr id="32" name="圖片 11" descr="開鎖.png">
            <a:extLst>
              <a:ext uri="{FF2B5EF4-FFF2-40B4-BE49-F238E27FC236}">
                <a16:creationId xmlns:a16="http://schemas.microsoft.com/office/drawing/2014/main" id="{33107F73-ECAD-104F-B7CF-CA4AD14C14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60545"/>
          <a:stretch>
            <a:fillRect/>
          </a:stretch>
        </p:blipFill>
        <p:spPr>
          <a:xfrm>
            <a:off x="1007905" y="2630658"/>
            <a:ext cx="948648" cy="1911479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56D17950-2F57-794A-93DC-100B417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188" y="3716016"/>
            <a:ext cx="1321509" cy="73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pPr eaLnBrk="1" hangingPunct="1">
              <a:defRPr/>
            </a:pPr>
            <a:r>
              <a:rPr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Lockable magnetic front cover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片 11" descr="開鎖.png">
            <a:extLst>
              <a:ext uri="{FF2B5EF4-FFF2-40B4-BE49-F238E27FC236}">
                <a16:creationId xmlns:a16="http://schemas.microsoft.com/office/drawing/2014/main" id="{33107F73-ECAD-104F-B7CF-CA4AD14C14F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0545" t="31123" r="-133" b="19080"/>
          <a:stretch>
            <a:fillRect/>
          </a:stretch>
        </p:blipFill>
        <p:spPr>
          <a:xfrm>
            <a:off x="1197363" y="3083996"/>
            <a:ext cx="977871" cy="977871"/>
          </a:xfrm>
          <a:prstGeom prst="ellipse">
            <a:avLst/>
          </a:prstGeom>
          <a:ln w="28575" cmpd="sng">
            <a:solidFill>
              <a:srgbClr val="00B0F0"/>
            </a:solidFill>
          </a:ln>
        </p:spPr>
      </p:pic>
      <p:cxnSp>
        <p:nvCxnSpPr>
          <p:cNvPr id="37" name="直線單箭頭接點 55">
            <a:extLst>
              <a:ext uri="{FF2B5EF4-FFF2-40B4-BE49-F238E27FC236}">
                <a16:creationId xmlns:a16="http://schemas.microsoft.com/office/drawing/2014/main" id="{383F60E9-7FBA-ED42-AEA1-DB4BA718C09B}"/>
              </a:ext>
            </a:extLst>
          </p:cNvPr>
          <p:cNvCxnSpPr>
            <a:cxnSpLocks/>
          </p:cNvCxnSpPr>
          <p:nvPr/>
        </p:nvCxnSpPr>
        <p:spPr>
          <a:xfrm rot="10800000">
            <a:off x="2511188" y="3541592"/>
            <a:ext cx="1282890" cy="1588"/>
          </a:xfrm>
          <a:prstGeom prst="straightConnector1">
            <a:avLst/>
          </a:prstGeom>
          <a:ln w="28575">
            <a:solidFill>
              <a:srgbClr val="FFC0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TS-251B </a:t>
            </a:r>
            <a:r>
              <a:rPr lang="en-US" altLang="ja-JP" dirty="0">
                <a:latin typeface="Arial" panose="020B0604020202020204" pitchFamily="34" charset="0"/>
                <a:ea typeface="Microsoft JhengHei" panose="020B0604030504040204" pitchFamily="34" charset="-120"/>
              </a:rPr>
              <a:t>front view</a:t>
            </a:r>
            <a:endParaRPr lang="ja-JP" altLang="en-US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4102" y="532416"/>
            <a:ext cx="2499692" cy="4426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群組 22"/>
          <p:cNvGrpSpPr/>
          <p:nvPr/>
        </p:nvGrpSpPr>
        <p:grpSpPr>
          <a:xfrm>
            <a:off x="6087017" y="1779535"/>
            <a:ext cx="2340191" cy="523220"/>
            <a:chOff x="6087017" y="1779535"/>
            <a:chExt cx="2340191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3279C3-5A3A-EE48-B94E-9DAD46DDFC41}"/>
                </a:ext>
              </a:extLst>
            </p:cNvPr>
            <p:cNvSpPr txBox="1"/>
            <p:nvPr/>
          </p:nvSpPr>
          <p:spPr>
            <a:xfrm>
              <a:off x="6603695" y="1779535"/>
              <a:ext cx="18235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LED</a:t>
              </a:r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</a:t>
              </a: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: </a:t>
              </a:r>
            </a:p>
            <a:p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STATUS, LAN, USB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38" name="直線單箭頭接點 55">
              <a:extLst>
                <a:ext uri="{FF2B5EF4-FFF2-40B4-BE49-F238E27FC236}">
                  <a16:creationId xmlns:a16="http://schemas.microsoft.com/office/drawing/2014/main" id="{E636178D-B042-4FBE-A8E4-94362A5164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017" y="2043514"/>
              <a:ext cx="551822" cy="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6087017" y="2539501"/>
            <a:ext cx="1996570" cy="523220"/>
            <a:chOff x="6087017" y="2539501"/>
            <a:chExt cx="1996570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7A3A68-8868-5446-9C34-D1DF05127E39}"/>
                </a:ext>
              </a:extLst>
            </p:cNvPr>
            <p:cNvSpPr txBox="1"/>
            <p:nvPr/>
          </p:nvSpPr>
          <p:spPr>
            <a:xfrm>
              <a:off x="6603695" y="2539501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LED</a:t>
              </a:r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</a:t>
              </a:r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: </a:t>
              </a:r>
            </a:p>
            <a:p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Drive 1, Drive 2</a:t>
              </a:r>
            </a:p>
          </p:txBody>
        </p:sp>
        <p:cxnSp>
          <p:nvCxnSpPr>
            <p:cNvPr id="39" name="直線單箭頭接點 55">
              <a:extLst>
                <a:ext uri="{FF2B5EF4-FFF2-40B4-BE49-F238E27FC236}">
                  <a16:creationId xmlns:a16="http://schemas.microsoft.com/office/drawing/2014/main" id="{E9F48538-5BE8-4F67-8E65-3952AF9D0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7017" y="2803911"/>
              <a:ext cx="551822" cy="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/>
          <p:cNvGrpSpPr/>
          <p:nvPr/>
        </p:nvGrpSpPr>
        <p:grpSpPr>
          <a:xfrm>
            <a:off x="5929971" y="3491474"/>
            <a:ext cx="2232164" cy="307777"/>
            <a:chOff x="5929971" y="3491474"/>
            <a:chExt cx="2232164" cy="3077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438C91-9F8B-7042-8A34-B3E59C01E72B}"/>
                </a:ext>
              </a:extLst>
            </p:cNvPr>
            <p:cNvSpPr txBox="1"/>
            <p:nvPr/>
          </p:nvSpPr>
          <p:spPr>
            <a:xfrm>
              <a:off x="6603695" y="3491474"/>
              <a:ext cx="15584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 x USB 3.0 </a:t>
              </a:r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port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40" name="直線單箭頭接點 55">
              <a:extLst>
                <a:ext uri="{FF2B5EF4-FFF2-40B4-BE49-F238E27FC236}">
                  <a16:creationId xmlns:a16="http://schemas.microsoft.com/office/drawing/2014/main" id="{2CA9A6D7-DB11-4AC6-8684-89778CF0A41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rot="10800000" flipV="1">
              <a:off x="5929971" y="3645363"/>
              <a:ext cx="673725" cy="1350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/>
          <p:cNvGrpSpPr/>
          <p:nvPr/>
        </p:nvGrpSpPr>
        <p:grpSpPr>
          <a:xfrm>
            <a:off x="6087033" y="4007778"/>
            <a:ext cx="1752898" cy="387347"/>
            <a:chOff x="6087033" y="4007778"/>
            <a:chExt cx="1752898" cy="38734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E5058C-5ECA-9E4B-BAA1-021E92CBF9C8}"/>
                </a:ext>
              </a:extLst>
            </p:cNvPr>
            <p:cNvSpPr txBox="1"/>
            <p:nvPr/>
          </p:nvSpPr>
          <p:spPr>
            <a:xfrm>
              <a:off x="6603695" y="4007778"/>
              <a:ext cx="1236236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Copy button</a:t>
              </a:r>
              <a:endParaRPr lang="ja-JP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41" name="直線單箭頭接點 55">
              <a:extLst>
                <a:ext uri="{FF2B5EF4-FFF2-40B4-BE49-F238E27FC236}">
                  <a16:creationId xmlns:a16="http://schemas.microsoft.com/office/drawing/2014/main" id="{BB02E5E6-C375-4FE7-BCC2-A0345F0B9D55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rot="10800000" flipV="1">
              <a:off x="6087033" y="4161667"/>
              <a:ext cx="516662" cy="23345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6041813" y="1265807"/>
            <a:ext cx="1889490" cy="307777"/>
            <a:chOff x="6041813" y="1265807"/>
            <a:chExt cx="1889490" cy="307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8F1FDA-0BA7-B542-825F-76C2D0450489}"/>
                </a:ext>
              </a:extLst>
            </p:cNvPr>
            <p:cNvSpPr txBox="1"/>
            <p:nvPr/>
          </p:nvSpPr>
          <p:spPr>
            <a:xfrm>
              <a:off x="6603695" y="1265807"/>
              <a:ext cx="1327608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ja-JP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Power button</a:t>
              </a: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42" name="直線單箭頭接點 55">
              <a:extLst>
                <a:ext uri="{FF2B5EF4-FFF2-40B4-BE49-F238E27FC236}">
                  <a16:creationId xmlns:a16="http://schemas.microsoft.com/office/drawing/2014/main" id="{366403D0-B64F-4308-A20B-E7FE75F4F9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1813" y="1422458"/>
              <a:ext cx="551822" cy="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QNAP Snapshot features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idx="1"/>
          </p:nvPr>
        </p:nvSpPr>
        <p:spPr>
          <a:xfrm>
            <a:off x="391886" y="791742"/>
            <a:ext cx="8455231" cy="207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lvl="0" indent="-182563">
              <a:buClr>
                <a:srgbClr val="3F3F3F"/>
              </a:buClr>
              <a:buSzPts val="1700"/>
              <a:buNone/>
            </a:pP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1. Fully supports all storage configurations at the storage pool level.</a:t>
            </a:r>
          </a:p>
          <a:p>
            <a:pPr marL="182563" lvl="0" indent="-182563">
              <a:buClr>
                <a:srgbClr val="3F3F3F"/>
              </a:buClr>
              <a:buSzPts val="1700"/>
              <a:buNone/>
            </a:pP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2. Easily take, manage and restore snapshots.</a:t>
            </a:r>
          </a:p>
          <a:p>
            <a:pPr marL="182563" lvl="0" indent="-182563">
              <a:buClr>
                <a:srgbClr val="3F3F3F"/>
              </a:buClr>
              <a:buSzPts val="1700"/>
              <a:buNone/>
            </a:pP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3. Using the mature Ext4 file system for “out of volume” snapshots</a:t>
            </a:r>
          </a:p>
          <a:p>
            <a:pPr marL="182563" lvl="0" indent="-182563">
              <a:buNone/>
            </a:pP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4. Supports all latest QNAP with flexible snapshot number. </a:t>
            </a:r>
            <a:b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</a:br>
            <a:r>
              <a:rPr lang="en-US" altLang="zh-TW" sz="1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(Every 1 TB of Volume/LUN need 0.5 MB of RAM for mounting each Snapshot)</a:t>
            </a: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911231"/>
              </p:ext>
            </p:extLst>
          </p:nvPr>
        </p:nvGraphicFramePr>
        <p:xfrm>
          <a:off x="715730" y="2844079"/>
          <a:ext cx="7715250" cy="1463070"/>
        </p:xfrm>
        <a:graphic>
          <a:graphicData uri="http://schemas.openxmlformats.org/drawingml/2006/table">
            <a:tbl>
              <a:tblPr firstRow="1" bandRow="1"/>
              <a:tblGrid>
                <a:gridCol w="1832322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828503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256874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1797551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658421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RAM Size</a:t>
                      </a:r>
                      <a:endParaRPr lang="zh-TW" altLang="en-US" sz="1500" b="1" kern="1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icrosoft JhengHei"/>
                          <a:cs typeface="Arial" pitchFamily="34" charset="0"/>
                          <a:sym typeface="Microsoft JhengHei"/>
                        </a:rPr>
                        <a:t>TS-251B SKU</a:t>
                      </a:r>
                      <a:endParaRPr lang="en-US" altLang="en-US" sz="1500" b="1" kern="12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Maximum Total Snapshot Number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Maximum</a:t>
                      </a:r>
                      <a:r>
                        <a:rPr lang="en-US" altLang="zh-TW" sz="1600" b="1" kern="1200" baseline="0" dirty="0">
                          <a:solidFill>
                            <a:schemeClr val="bg1"/>
                          </a:solidFill>
                          <a:latin typeface="+mn-lt"/>
                          <a:ea typeface="微軟正黑體" panose="020B0604030504040204" pitchFamily="34" charset="-120"/>
                          <a:cs typeface="+mn-cs"/>
                          <a:sym typeface="Microsoft JhengHei"/>
                        </a:rPr>
                        <a:t> Snapshot Number per Volume/LUN</a:t>
                      </a:r>
                      <a:endParaRPr lang="en-US" sz="1600" b="1" kern="1200" dirty="0">
                        <a:solidFill>
                          <a:schemeClr val="bg1"/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TS-251B-2G</a:t>
                      </a:r>
                      <a:endParaRPr lang="en-US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and more</a:t>
                      </a:r>
                      <a:endParaRPr lang="zh-TW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TS-251B-4G</a:t>
                      </a:r>
                      <a:endParaRPr lang="zh-TW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5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5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402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4A740CD-C160-485C-BB86-2194C62B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 b="18818"/>
          <a:stretch/>
        </p:blipFill>
        <p:spPr>
          <a:xfrm>
            <a:off x="-1209676" y="0"/>
            <a:ext cx="11264161" cy="5143500"/>
          </a:xfrm>
          <a:prstGeom prst="rect">
            <a:avLst/>
          </a:prstGeom>
        </p:spPr>
      </p:pic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09ADD58F-CEA8-441A-937D-A497F0C2838B}"/>
              </a:ext>
            </a:extLst>
          </p:cNvPr>
          <p:cNvSpPr/>
          <p:nvPr/>
        </p:nvSpPr>
        <p:spPr>
          <a:xfrm>
            <a:off x="1193251" y="3823359"/>
            <a:ext cx="1244311" cy="28803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 NVS (Network &amp; Virtual Switch)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2509" y="491609"/>
            <a:ext cx="838397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NVS strings the high speed network between physical and virtual interfaces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.  </a:t>
            </a:r>
          </a:p>
          <a:p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It's the best tool to bridge your versatile devices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and NAS!</a:t>
            </a:r>
            <a:endParaRPr lang="zh-TW" altLang="en-US" sz="1600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" name="平行四邊形 4">
            <a:extLst>
              <a:ext uri="{FF2B5EF4-FFF2-40B4-BE49-F238E27FC236}">
                <a16:creationId xmlns:a16="http://schemas.microsoft.com/office/drawing/2014/main" id="{2B92BDB8-862B-4C3F-B579-289DFBBDB964}"/>
              </a:ext>
            </a:extLst>
          </p:cNvPr>
          <p:cNvSpPr/>
          <p:nvPr/>
        </p:nvSpPr>
        <p:spPr>
          <a:xfrm>
            <a:off x="6404968" y="3821215"/>
            <a:ext cx="1244311" cy="28803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1C7A01-DEEB-471E-84A1-57055D0EE80D}"/>
              </a:ext>
            </a:extLst>
          </p:cNvPr>
          <p:cNvSpPr txBox="1"/>
          <p:nvPr/>
        </p:nvSpPr>
        <p:spPr>
          <a:xfrm>
            <a:off x="1334270" y="377155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lang="zh-TW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5E6C677-73BD-4367-B33E-0C4D5242ECC9}"/>
              </a:ext>
            </a:extLst>
          </p:cNvPr>
          <p:cNvSpPr txBox="1"/>
          <p:nvPr/>
        </p:nvSpPr>
        <p:spPr>
          <a:xfrm>
            <a:off x="6420952" y="3782709"/>
            <a:ext cx="119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endParaRPr lang="zh-TW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0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86917-27B8-4ED6-A41E-DF91453DEB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18" y="1580813"/>
            <a:ext cx="4465368" cy="2403903"/>
          </a:xfrm>
          <a:prstGeom prst="rect">
            <a:avLst/>
          </a:prstGeom>
        </p:spPr>
      </p:pic>
      <p:sp>
        <p:nvSpPr>
          <p:cNvPr id="19" name="梯形 18">
            <a:extLst>
              <a:ext uri="{FF2B5EF4-FFF2-40B4-BE49-F238E27FC236}">
                <a16:creationId xmlns:a16="http://schemas.microsoft.com/office/drawing/2014/main" id="{44422114-9A78-41CB-AA33-C1E0971F4ED8}"/>
              </a:ext>
            </a:extLst>
          </p:cNvPr>
          <p:cNvSpPr/>
          <p:nvPr/>
        </p:nvSpPr>
        <p:spPr>
          <a:xfrm rot="17100000">
            <a:off x="2235896" y="1993910"/>
            <a:ext cx="648801" cy="3106273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梯形 16">
            <a:extLst>
              <a:ext uri="{FF2B5EF4-FFF2-40B4-BE49-F238E27FC236}">
                <a16:creationId xmlns:a16="http://schemas.microsoft.com/office/drawing/2014/main" id="{E10F1848-5A7C-4C61-9CE2-5BEEE00993CA}"/>
              </a:ext>
            </a:extLst>
          </p:cNvPr>
          <p:cNvSpPr/>
          <p:nvPr/>
        </p:nvSpPr>
        <p:spPr>
          <a:xfrm rot="15016588">
            <a:off x="1798483" y="923200"/>
            <a:ext cx="1151877" cy="2990993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D71F5-EF40-475D-AB32-098E37955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13" y="3075806"/>
            <a:ext cx="7796504" cy="1190964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60F4D20-AE20-4D79-8F94-4FA211A5D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/>
          <a:stretch/>
        </p:blipFill>
        <p:spPr>
          <a:xfrm>
            <a:off x="3904090" y="3723640"/>
            <a:ext cx="4985469" cy="522357"/>
          </a:xfrm>
          <a:prstGeom prst="rect">
            <a:avLst/>
          </a:prstGeom>
        </p:spPr>
      </p:pic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</p:spPr>
        <p:txBody>
          <a:bodyPr>
            <a:noAutofit/>
          </a:bodyPr>
          <a:lstStyle/>
          <a:p>
            <a:pPr lvl="0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Overview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 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helps you quickly check overall status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EA571-B1AB-4F21-BA26-1A048629A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507" y="1225161"/>
            <a:ext cx="7791060" cy="130556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EC64B0F-53A2-47FA-9F42-2584EAA3AA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/>
          <a:stretch/>
        </p:blipFill>
        <p:spPr>
          <a:xfrm>
            <a:off x="3975652" y="2056385"/>
            <a:ext cx="4913907" cy="519838"/>
          </a:xfrm>
          <a:prstGeom prst="rect">
            <a:avLst/>
          </a:prstGeom>
        </p:spPr>
      </p:pic>
      <p:sp>
        <p:nvSpPr>
          <p:cNvPr id="18" name="Shape 199">
            <a:extLst>
              <a:ext uri="{FF2B5EF4-FFF2-40B4-BE49-F238E27FC236}">
                <a16:creationId xmlns:a16="http://schemas.microsoft.com/office/drawing/2014/main" id="{38CFE2A7-ADFA-495D-80BB-DE77013D948C}"/>
              </a:ext>
            </a:extLst>
          </p:cNvPr>
          <p:cNvSpPr txBox="1"/>
          <p:nvPr/>
        </p:nvSpPr>
        <p:spPr>
          <a:xfrm>
            <a:off x="4365679" y="2056638"/>
            <a:ext cx="4632595" cy="5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200"/>
              </a:lnSpc>
              <a:buClr>
                <a:srgbClr val="FFFFFF"/>
              </a:buClr>
              <a:buSzPts val="1600"/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Connected to external network by the physical 1G adapter through the virtual switch 3. Earth symbol shows that the environment can access the Internet.</a:t>
            </a:r>
            <a:endParaRPr lang="zh-TW" altLang="zh-TW" sz="12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1" name="Shape 199">
            <a:extLst>
              <a:ext uri="{FF2B5EF4-FFF2-40B4-BE49-F238E27FC236}">
                <a16:creationId xmlns:a16="http://schemas.microsoft.com/office/drawing/2014/main" id="{2643CB11-3C24-49CF-9F9F-9582E8447F00}"/>
              </a:ext>
            </a:extLst>
          </p:cNvPr>
          <p:cNvSpPr txBox="1"/>
          <p:nvPr/>
        </p:nvSpPr>
        <p:spPr>
          <a:xfrm>
            <a:off x="4365679" y="3711545"/>
            <a:ext cx="4632595" cy="5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200"/>
              </a:lnSpc>
              <a:buClr>
                <a:srgbClr val="FFFFFF"/>
              </a:buClr>
              <a:buSzPts val="1600"/>
            </a:pPr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This group of VM is connected by virtual switch 4. Without earth and NAT symbols, this indicates the environment is a independent network.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09F0085-91DD-44BC-9FB6-AE43833B621A}"/>
              </a:ext>
            </a:extLst>
          </p:cNvPr>
          <p:cNvSpPr/>
          <p:nvPr/>
        </p:nvSpPr>
        <p:spPr>
          <a:xfrm>
            <a:off x="3797496" y="2011696"/>
            <a:ext cx="579592" cy="57959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7E6AC13-39DE-4F01-A33C-EFB6043AE896}"/>
              </a:ext>
            </a:extLst>
          </p:cNvPr>
          <p:cNvGrpSpPr/>
          <p:nvPr/>
        </p:nvGrpSpPr>
        <p:grpSpPr>
          <a:xfrm>
            <a:off x="3890320" y="2096097"/>
            <a:ext cx="410145" cy="415458"/>
            <a:chOff x="3563888" y="2067694"/>
            <a:chExt cx="410145" cy="415458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C4E8DA2-D4A1-485B-9471-3A3C465A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2067694"/>
              <a:ext cx="358810" cy="35881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764A63B-FEFE-4B76-88F6-472A78C1B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875" y="2276108"/>
              <a:ext cx="209158" cy="207044"/>
            </a:xfrm>
            <a:prstGeom prst="rect">
              <a:avLst/>
            </a:prstGeom>
          </p:spPr>
        </p:pic>
      </p:grpSp>
      <p:sp>
        <p:nvSpPr>
          <p:cNvPr id="20" name="橢圓 19">
            <a:extLst>
              <a:ext uri="{FF2B5EF4-FFF2-40B4-BE49-F238E27FC236}">
                <a16:creationId xmlns:a16="http://schemas.microsoft.com/office/drawing/2014/main" id="{9591AD5B-A90B-427F-B70B-CD54B7B06CC1}"/>
              </a:ext>
            </a:extLst>
          </p:cNvPr>
          <p:cNvSpPr/>
          <p:nvPr/>
        </p:nvSpPr>
        <p:spPr>
          <a:xfrm>
            <a:off x="3797496" y="3677118"/>
            <a:ext cx="579592" cy="57959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D31D197-6183-481C-AEFD-AADBA56B2923}"/>
              </a:ext>
            </a:extLst>
          </p:cNvPr>
          <p:cNvGrpSpPr/>
          <p:nvPr/>
        </p:nvGrpSpPr>
        <p:grpSpPr>
          <a:xfrm>
            <a:off x="3896208" y="3763430"/>
            <a:ext cx="387346" cy="408522"/>
            <a:chOff x="-785285" y="2923545"/>
            <a:chExt cx="387346" cy="40852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712A1C6-8E51-48BF-9D39-3CEBA062E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5285" y="2923545"/>
              <a:ext cx="358810" cy="35881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E3985F43-41E2-4EBD-8A08-BBA641C7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011" y="3112717"/>
              <a:ext cx="201072" cy="21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748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323527" y="179546"/>
            <a:ext cx="5440665" cy="1258729"/>
          </a:xfrm>
        </p:spPr>
        <p:txBody>
          <a:bodyPr>
            <a:no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sym typeface="Arial"/>
              </a:rPr>
              <a:t>Faster wireless AP network</a:t>
            </a:r>
            <a:br>
              <a:rPr lang="en-US" altLang="zh-TW" sz="2400" dirty="0">
                <a:latin typeface="Arial" panose="020B0604020202020204" pitchFamily="34" charset="0"/>
                <a:sym typeface="Arial"/>
              </a:rPr>
            </a:br>
            <a:r>
              <a:rPr lang="en-US" altLang="zh-TW" sz="2400" dirty="0">
                <a:latin typeface="Arial" panose="020B0604020202020204" pitchFamily="34" charset="0"/>
                <a:sym typeface="Arial"/>
              </a:rPr>
              <a:t>delivered</a:t>
            </a:r>
            <a:r>
              <a:rPr lang="zh-TW" altLang="en-US" sz="2400" dirty="0">
                <a:latin typeface="Arial" panose="020B0604020202020204" pitchFamily="34" charset="0"/>
                <a:sym typeface="Arial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sym typeface="Arial"/>
              </a:rPr>
              <a:t>with new QNAP</a:t>
            </a:r>
            <a:r>
              <a:rPr lang="en-US" altLang="zh-TW" sz="2400" dirty="0">
                <a:latin typeface="Arial" panose="020B0604020202020204" pitchFamily="34" charset="0"/>
              </a:rPr>
              <a:t> so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sym typeface="Arial"/>
              </a:rPr>
              <a:t>lution</a:t>
            </a:r>
            <a:endParaRPr lang="zh-TW" altLang="en-US" sz="2400" dirty="0">
              <a:latin typeface="Arial" panose="020B0604020202020204" pitchFamily="34" charset="0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906715" y="3611829"/>
            <a:ext cx="4722189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zh-TW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QW</a:t>
            </a:r>
            <a:r>
              <a:rPr lang="en-US" altLang="zh-TW" b="1" dirty="0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A</a:t>
            </a:r>
            <a:r>
              <a:rPr lang="zh-TW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-AC2600 PCIe AC</a:t>
            </a:r>
            <a:r>
              <a:rPr lang="en-US" altLang="zh-TW" b="1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 wireless adapter</a:t>
            </a:r>
            <a:endParaRPr b="1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C57E57F-EB1A-486E-BCD4-5330101DC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1196299"/>
            <a:ext cx="3891669" cy="2432726"/>
          </a:xfrm>
          <a:prstGeom prst="rect">
            <a:avLst/>
          </a:prstGeom>
          <a:effectLst>
            <a:glow rad="25400">
              <a:schemeClr val="bg1">
                <a:alpha val="12000"/>
              </a:schemeClr>
            </a:glow>
            <a:outerShdw blurRad="825500" dist="685800" dir="2940000" sx="24000" sy="24000" algn="ctr" rotWithShape="0">
              <a:srgbClr val="000000">
                <a:alpha val="81000"/>
              </a:srgbClr>
            </a:outerShdw>
          </a:effectLst>
        </p:spPr>
      </p:pic>
      <p:sp>
        <p:nvSpPr>
          <p:cNvPr id="7" name="Shape 162"/>
          <p:cNvSpPr/>
          <p:nvPr/>
        </p:nvSpPr>
        <p:spPr>
          <a:xfrm>
            <a:off x="496087" y="3581412"/>
            <a:ext cx="469166" cy="46916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Shape 168"/>
          <p:cNvSpPr txBox="1"/>
          <p:nvPr/>
        </p:nvSpPr>
        <p:spPr>
          <a:xfrm>
            <a:off x="445225" y="3602727"/>
            <a:ext cx="604638" cy="430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+</a:t>
            </a:r>
          </a:p>
        </p:txBody>
      </p:sp>
      <p:pic>
        <p:nvPicPr>
          <p:cNvPr id="9" name="圖片 8" descr="訊號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831" y="1618626"/>
            <a:ext cx="740853" cy="6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7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E40358F-3AC8-423B-B064-E22D948A9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1"/>
          <a:stretch/>
        </p:blipFill>
        <p:spPr>
          <a:xfrm>
            <a:off x="0" y="915566"/>
            <a:ext cx="9144000" cy="4227934"/>
          </a:xfrm>
          <a:prstGeom prst="rect">
            <a:avLst/>
          </a:prstGeom>
        </p:spPr>
      </p:pic>
      <p:sp>
        <p:nvSpPr>
          <p:cNvPr id="431" name="Shape 43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Wireless 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makes things easier…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內容版面配置區 11"/>
          <p:cNvSpPr>
            <a:spLocks noGrp="1"/>
          </p:cNvSpPr>
          <p:nvPr>
            <p:ph idx="1"/>
          </p:nvPr>
        </p:nvSpPr>
        <p:spPr>
          <a:xfrm>
            <a:off x="2733915" y="720823"/>
            <a:ext cx="6077576" cy="980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When physical wiring for</a:t>
            </a:r>
            <a:r>
              <a:rPr lang="zh-TW" altLang="en-US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your home is not 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f</a:t>
            </a:r>
            <a:r>
              <a:rPr lang="en-US" altLang="zh-TW" sz="1800" b="1" dirty="0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easible.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E92E34-43FC-4D11-AC9A-59C2B85F71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523" r="45700"/>
          <a:stretch/>
        </p:blipFill>
        <p:spPr>
          <a:xfrm>
            <a:off x="-1" y="603890"/>
            <a:ext cx="2581276" cy="4539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F73B3-6235-B947-A98D-21A222489E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9324" y="3412553"/>
            <a:ext cx="1608848" cy="1005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Shape 436" descr="C:\Users\user\Desktop\0110\20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451379" y="1243878"/>
            <a:ext cx="4711038" cy="378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訊號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17640" y="1346721"/>
            <a:ext cx="740853" cy="6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88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altLang="zh-TW" dirty="0">
                <a:sym typeface="Arial"/>
              </a:rPr>
              <a:t>Wireless setup made easy</a:t>
            </a:r>
            <a:endParaRPr lang="zh-TW" altLang="en-US" dirty="0">
              <a:sym typeface="Arial"/>
            </a:endParaRPr>
          </a:p>
        </p:txBody>
      </p:sp>
      <p:pic>
        <p:nvPicPr>
          <p:cNvPr id="4" name="Picture 2" descr="C:\Users\Sam Lin\Desktop\Network PPT img\NVS\2018-01-04_171902.png">
            <a:extLst>
              <a:ext uri="{FF2B5EF4-FFF2-40B4-BE49-F238E27FC236}">
                <a16:creationId xmlns:a16="http://schemas.microsoft.com/office/drawing/2014/main" id="{4DA0E1E4-E76B-9D44-852A-981538FB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68" y="857610"/>
            <a:ext cx="6553915" cy="3808912"/>
          </a:xfrm>
          <a:prstGeom prst="roundRect">
            <a:avLst>
              <a:gd name="adj" fmla="val 2013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511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QVPN </a:t>
            </a:r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Microsoft JhengHei"/>
              </a:rPr>
              <a:t>topology map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C68CF0-BFB0-488A-8F83-45EFBC1C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83" y="798234"/>
            <a:ext cx="6324762" cy="3838104"/>
          </a:xfrm>
          <a:prstGeom prst="roundRect">
            <a:avLst>
              <a:gd name="adj" fmla="val 1506"/>
            </a:avLst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1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2B3F0A9C-A658-4E3E-A2F3-FC4AFC0AC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2"/>
          <a:stretch/>
        </p:blipFill>
        <p:spPr>
          <a:xfrm>
            <a:off x="6760928" y="889453"/>
            <a:ext cx="2084980" cy="343705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2"/>
          <a:stretch/>
        </p:blipFill>
        <p:spPr>
          <a:xfrm>
            <a:off x="4615877" y="889453"/>
            <a:ext cx="2084980" cy="343705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2"/>
          <a:stretch/>
        </p:blipFill>
        <p:spPr>
          <a:xfrm>
            <a:off x="2489127" y="889453"/>
            <a:ext cx="2084980" cy="343705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2"/>
          <a:stretch/>
        </p:blipFill>
        <p:spPr>
          <a:xfrm>
            <a:off x="352103" y="889453"/>
            <a:ext cx="2084980" cy="3437058"/>
          </a:xfrm>
          <a:prstGeom prst="rect">
            <a:avLst/>
          </a:prstGeom>
        </p:spPr>
      </p:pic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</p:spPr>
        <p:txBody>
          <a:bodyPr/>
          <a:lstStyle/>
          <a:p>
            <a:pPr lvl="0"/>
            <a:r>
              <a:rPr lang="en-US" altLang="zh-TW" dirty="0">
                <a:sym typeface="Microsoft JhengHei"/>
              </a:rPr>
              <a:t>QNAP's new proprietary VPN protocol  - </a:t>
            </a:r>
            <a:r>
              <a:rPr lang="en-US" altLang="zh-TW" dirty="0" err="1">
                <a:sym typeface="Microsoft JhengHei"/>
              </a:rPr>
              <a:t>QBelt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42900" y="3070241"/>
            <a:ext cx="2057399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Secure Encrypted Connection:</a:t>
            </a:r>
          </a:p>
          <a:p>
            <a:pPr lvl="0" algn="ctr">
              <a:buSzPts val="1600"/>
            </a:pPr>
            <a:r>
              <a:rPr lang="en-US" altLang="zh-TW" sz="10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br>
              <a:rPr lang="en-US" altLang="zh-TW" sz="1000" dirty="0">
                <a:solidFill>
                  <a:srgbClr val="F3F3F3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</a:br>
            <a:r>
              <a:rPr lang="en-US" altLang="zh-TW" sz="14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DTLS + SSL + AES-256 encryption</a:t>
            </a:r>
            <a:endParaRPr sz="1400" i="0" u="none" strike="noStrike" cap="non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615636" y="1574146"/>
            <a:ext cx="1438390" cy="110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856666" y="1589895"/>
            <a:ext cx="1603401" cy="97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7045708" y="1753549"/>
            <a:ext cx="1482692" cy="97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 descr="P10-1-10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7045708" y="1393509"/>
            <a:ext cx="1313316" cy="779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551693" y="1215643"/>
            <a:ext cx="1684186" cy="135175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473486" y="3070240"/>
            <a:ext cx="2079464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New protocol:</a:t>
            </a:r>
          </a:p>
          <a:p>
            <a:pPr algn="ctr">
              <a:buSzPts val="1600"/>
            </a:pPr>
            <a:r>
              <a:rPr lang="en-US" altLang="zh-TW" sz="10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  <a:p>
            <a:pPr lvl="0" algn="ctr">
              <a:buSzPts val="1600"/>
            </a:pPr>
            <a:r>
              <a:rPr lang="en-US" altLang="zh-TW" sz="14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Decreases the chance of being detected</a:t>
            </a:r>
          </a:p>
        </p:txBody>
      </p:sp>
      <p:pic>
        <p:nvPicPr>
          <p:cNvPr id="214" name="Shape 214" descr="P10-1-11.png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3775830" y="2223544"/>
            <a:ext cx="463770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213"/>
          <p:cNvSpPr txBox="1"/>
          <p:nvPr/>
        </p:nvSpPr>
        <p:spPr>
          <a:xfrm>
            <a:off x="4607086" y="3070240"/>
            <a:ext cx="2079464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Works on (almost) all your devices</a:t>
            </a:r>
          </a:p>
        </p:txBody>
      </p:sp>
      <p:sp>
        <p:nvSpPr>
          <p:cNvPr id="18" name="Shape 213"/>
          <p:cNvSpPr txBox="1"/>
          <p:nvPr/>
        </p:nvSpPr>
        <p:spPr>
          <a:xfrm>
            <a:off x="6759736" y="3070240"/>
            <a:ext cx="2060414" cy="1254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1600"/>
            </a:pPr>
            <a:r>
              <a:rPr lang="en-US" altLang="zh-TW" sz="1600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Easy to Use</a:t>
            </a:r>
          </a:p>
        </p:txBody>
      </p:sp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</p:spPr>
        <p:txBody>
          <a:bodyPr/>
          <a:lstStyle/>
          <a:p>
            <a:pPr lvl="0"/>
            <a:r>
              <a:rPr lang="en-US" altLang="zh-TW" dirty="0">
                <a:sym typeface="Microsoft JhengHei"/>
              </a:rPr>
              <a:t>New </a:t>
            </a:r>
            <a:r>
              <a:rPr lang="en-US" dirty="0">
                <a:sym typeface="Microsoft JhengHei"/>
              </a:rPr>
              <a:t>desktop</a:t>
            </a:r>
            <a:r>
              <a:rPr lang="en-US" altLang="zh-TW" dirty="0">
                <a:sym typeface="Microsoft JhengHei"/>
              </a:rPr>
              <a:t> app will soon be available</a:t>
            </a:r>
            <a:endParaRPr lang="zh-TW" altLang="en-US" dirty="0">
              <a:sym typeface="Microsoft JhengHei"/>
            </a:endParaRPr>
          </a:p>
        </p:txBody>
      </p:sp>
      <p:pic>
        <p:nvPicPr>
          <p:cNvPr id="403" name="Shape 4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67139" y="1153415"/>
            <a:ext cx="3384376" cy="326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23">
            <a:extLst>
              <a:ext uri="{FF2B5EF4-FFF2-40B4-BE49-F238E27FC236}">
                <a16:creationId xmlns:a16="http://schemas.microsoft.com/office/drawing/2014/main" id="{F32F5597-AF82-4BCE-AF9D-080ABD195371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95307" y="1153415"/>
            <a:ext cx="4823417" cy="312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45EF8D2-ACF0-459B-BE67-6FE291A67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0" y="882805"/>
            <a:ext cx="2663957" cy="377953"/>
          </a:xfrm>
          <a:prstGeom prst="rect">
            <a:avLst/>
          </a:prstGeom>
        </p:spPr>
      </p:pic>
      <p:sp>
        <p:nvSpPr>
          <p:cNvPr id="9" name="Shape 222">
            <a:extLst>
              <a:ext uri="{FF2B5EF4-FFF2-40B4-BE49-F238E27FC236}">
                <a16:creationId xmlns:a16="http://schemas.microsoft.com/office/drawing/2014/main" id="{9965284B-8E1F-4945-9320-E0D6C0BD1FA3}"/>
              </a:ext>
            </a:extLst>
          </p:cNvPr>
          <p:cNvSpPr/>
          <p:nvPr/>
        </p:nvSpPr>
        <p:spPr>
          <a:xfrm>
            <a:off x="297404" y="876631"/>
            <a:ext cx="2265914" cy="3903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TW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macOS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D7DB5A0-B3EE-4EE7-895E-9810511B6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257" y="882805"/>
            <a:ext cx="2663957" cy="377953"/>
          </a:xfrm>
          <a:prstGeom prst="rect">
            <a:avLst/>
          </a:prstGeom>
        </p:spPr>
      </p:pic>
      <p:sp>
        <p:nvSpPr>
          <p:cNvPr id="18" name="Shape 222">
            <a:extLst>
              <a:ext uri="{FF2B5EF4-FFF2-40B4-BE49-F238E27FC236}">
                <a16:creationId xmlns:a16="http://schemas.microsoft.com/office/drawing/2014/main" id="{5B580F92-32A7-4639-B93C-6C3050834165}"/>
              </a:ext>
            </a:extLst>
          </p:cNvPr>
          <p:cNvSpPr/>
          <p:nvPr/>
        </p:nvSpPr>
        <p:spPr>
          <a:xfrm>
            <a:off x="5153699" y="876631"/>
            <a:ext cx="2592288" cy="3903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en-US" altLang="zh-TW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Windows</a:t>
            </a:r>
          </a:p>
        </p:txBody>
      </p:sp>
    </p:spTree>
    <p:extLst>
      <p:ext uri="{BB962C8B-B14F-4D97-AF65-F5344CB8AC3E}">
        <p14:creationId xmlns:p14="http://schemas.microsoft.com/office/powerpoint/2010/main" val="2023673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xfrm>
            <a:off x="0" y="99851"/>
            <a:ext cx="9144000" cy="493563"/>
          </a:xfrm>
        </p:spPr>
        <p:txBody>
          <a:bodyPr/>
          <a:lstStyle/>
          <a:p>
            <a:pPr lvl="0"/>
            <a:r>
              <a:rPr lang="en-US" altLang="zh-TW" dirty="0">
                <a:sym typeface="Microsoft JhengHei"/>
              </a:rPr>
              <a:t>New mobile app will soon be</a:t>
            </a:r>
            <a:r>
              <a:rPr lang="en-US" dirty="0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dirty="0">
                <a:sym typeface="Microsoft JhengHei"/>
              </a:rPr>
              <a:t>available</a:t>
            </a:r>
            <a:endParaRPr lang="zh-TW" altLang="en-US" dirty="0">
              <a:sym typeface="Microsoft JhengHei"/>
            </a:endParaRPr>
          </a:p>
        </p:txBody>
      </p:sp>
      <p:pic>
        <p:nvPicPr>
          <p:cNvPr id="446" name="Shape 446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425790" y="1031350"/>
            <a:ext cx="1978474" cy="35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2490100" y="1031350"/>
            <a:ext cx="1988568" cy="351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468">
            <a:extLst>
              <a:ext uri="{FF2B5EF4-FFF2-40B4-BE49-F238E27FC236}">
                <a16:creationId xmlns:a16="http://schemas.microsoft.com/office/drawing/2014/main" id="{F7DBDD74-92D3-43B8-B154-1069CFD2B559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4732903" y="1036259"/>
            <a:ext cx="1978472" cy="35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469">
            <a:extLst>
              <a:ext uri="{FF2B5EF4-FFF2-40B4-BE49-F238E27FC236}">
                <a16:creationId xmlns:a16="http://schemas.microsoft.com/office/drawing/2014/main" id="{B263C8AA-A23C-4FD5-AC00-99776D32FAA3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797900" y="1031346"/>
            <a:ext cx="1978472" cy="351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987B427-1890-4DE1-9B72-2FC9237E9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3" y="771911"/>
            <a:ext cx="2663957" cy="377953"/>
          </a:xfrm>
          <a:prstGeom prst="rect">
            <a:avLst/>
          </a:prstGeom>
        </p:spPr>
      </p:pic>
      <p:sp>
        <p:nvSpPr>
          <p:cNvPr id="16" name="Shape 222">
            <a:extLst>
              <a:ext uri="{FF2B5EF4-FFF2-40B4-BE49-F238E27FC236}">
                <a16:creationId xmlns:a16="http://schemas.microsoft.com/office/drawing/2014/main" id="{AD6295CB-84BC-47AD-AD05-2DB3BD3C86F9}"/>
              </a:ext>
            </a:extLst>
          </p:cNvPr>
          <p:cNvSpPr/>
          <p:nvPr/>
        </p:nvSpPr>
        <p:spPr>
          <a:xfrm>
            <a:off x="1036455" y="765737"/>
            <a:ext cx="2592288" cy="3903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538CD5"/>
              </a:buClr>
              <a:buSzPts val="1600"/>
            </a:pPr>
            <a:r>
              <a:rPr lang="en-US" altLang="zh-TW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Android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7B2FA31-2D48-47D3-846B-C2426875A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32" y="771911"/>
            <a:ext cx="2663957" cy="377953"/>
          </a:xfrm>
          <a:prstGeom prst="rect">
            <a:avLst/>
          </a:prstGeom>
        </p:spPr>
      </p:pic>
      <p:sp>
        <p:nvSpPr>
          <p:cNvPr id="18" name="Shape 222">
            <a:extLst>
              <a:ext uri="{FF2B5EF4-FFF2-40B4-BE49-F238E27FC236}">
                <a16:creationId xmlns:a16="http://schemas.microsoft.com/office/drawing/2014/main" id="{CC9A3077-4AE3-4CE6-8B3C-9237675755F2}"/>
              </a:ext>
            </a:extLst>
          </p:cNvPr>
          <p:cNvSpPr/>
          <p:nvPr/>
        </p:nvSpPr>
        <p:spPr>
          <a:xfrm>
            <a:off x="5467174" y="765737"/>
            <a:ext cx="2592288" cy="3903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538CD5"/>
              </a:buClr>
              <a:buSzPts val="1600"/>
            </a:pPr>
            <a:r>
              <a:rPr lang="en-US" altLang="zh-TW" sz="2000" b="1" dirty="0">
                <a:solidFill>
                  <a:srgbClr val="FFFFFF"/>
                </a:solidFill>
                <a:latin typeface="Arial" pitchFamily="34" charset="0"/>
                <a:ea typeface="Microsoft JhengHei"/>
                <a:cs typeface="Arial" pitchFamily="34" charset="0"/>
                <a:sym typeface="Microsoft JhengHei"/>
              </a:rPr>
              <a:t>iOS</a:t>
            </a:r>
          </a:p>
        </p:txBody>
      </p:sp>
    </p:spTree>
    <p:extLst>
      <p:ext uri="{BB962C8B-B14F-4D97-AF65-F5344CB8AC3E}">
        <p14:creationId xmlns:p14="http://schemas.microsoft.com/office/powerpoint/2010/main" val="58086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itchFamily="34" charset="0"/>
                <a:ea typeface="Microsoft JhengHei" panose="020B0604030504040204" pitchFamily="34" charset="-120"/>
              </a:rPr>
              <a:t>TS-251B rear view</a:t>
            </a:r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DD120B81-123F-4149-8353-F5A54040BE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603" y="524464"/>
            <a:ext cx="2575343" cy="44501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群組 30"/>
          <p:cNvGrpSpPr/>
          <p:nvPr/>
        </p:nvGrpSpPr>
        <p:grpSpPr>
          <a:xfrm>
            <a:off x="1299651" y="3635269"/>
            <a:ext cx="2717796" cy="719833"/>
            <a:chOff x="1299651" y="3635269"/>
            <a:chExt cx="2717796" cy="7198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25454-B2C6-1F4F-8D11-274AD85FBF97}"/>
                </a:ext>
              </a:extLst>
            </p:cNvPr>
            <p:cNvSpPr txBox="1"/>
            <p:nvPr/>
          </p:nvSpPr>
          <p:spPr>
            <a:xfrm>
              <a:off x="1299651" y="4047325"/>
              <a:ext cx="1747594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RJ45 </a:t>
              </a:r>
              <a:r>
                <a:rPr lang="en-US" sz="1400" b="1" dirty="0" err="1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GbE</a:t>
              </a:r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 </a:t>
              </a:r>
              <a:r>
                <a:rPr lang="en-US" altLang="zh-CN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LAN</a:t>
              </a:r>
              <a:endParaRPr lang="en-US" sz="14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cxnSp>
          <p:nvCxnSpPr>
            <p:cNvPr id="22" name="直線單箭頭接點 55">
              <a:extLst>
                <a:ext uri="{FF2B5EF4-FFF2-40B4-BE49-F238E27FC236}">
                  <a16:creationId xmlns:a16="http://schemas.microsoft.com/office/drawing/2014/main" id="{DF947984-8F06-4E95-92CA-41AF72085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245" y="3635269"/>
              <a:ext cx="970202" cy="575670"/>
            </a:xfrm>
            <a:prstGeom prst="bentConnector3">
              <a:avLst>
                <a:gd name="adj1" fmla="val 10037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群組 35"/>
          <p:cNvGrpSpPr/>
          <p:nvPr/>
        </p:nvGrpSpPr>
        <p:grpSpPr>
          <a:xfrm>
            <a:off x="1171412" y="4509259"/>
            <a:ext cx="2486188" cy="307777"/>
            <a:chOff x="1171412" y="4509259"/>
            <a:chExt cx="2486188" cy="307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FA812E-D0AD-FA48-9D2E-7CB0EADED7E5}"/>
                </a:ext>
              </a:extLst>
            </p:cNvPr>
            <p:cNvSpPr txBox="1"/>
            <p:nvPr/>
          </p:nvSpPr>
          <p:spPr>
            <a:xfrm>
              <a:off x="1171412" y="4509259"/>
              <a:ext cx="1875835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DC 12V </a:t>
              </a:r>
              <a:r>
                <a:rPr lang="en-US" altLang="zh-CN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power input</a:t>
              </a:r>
              <a:endParaRPr lang="en-US" sz="14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cxnSp>
          <p:nvCxnSpPr>
            <p:cNvPr id="33" name="直線單箭頭接點 55">
              <a:extLst>
                <a:ext uri="{FF2B5EF4-FFF2-40B4-BE49-F238E27FC236}">
                  <a16:creationId xmlns:a16="http://schemas.microsoft.com/office/drawing/2014/main" id="{2633642E-F67B-4C2B-8B56-E8DFE456C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245" y="4524233"/>
              <a:ext cx="610355" cy="137482"/>
            </a:xfrm>
            <a:prstGeom prst="bentConnector3">
              <a:avLst>
                <a:gd name="adj1" fmla="val 100311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群組 28"/>
          <p:cNvGrpSpPr/>
          <p:nvPr/>
        </p:nvGrpSpPr>
        <p:grpSpPr>
          <a:xfrm>
            <a:off x="1871701" y="3060776"/>
            <a:ext cx="1643329" cy="401466"/>
            <a:chOff x="1871701" y="3060776"/>
            <a:chExt cx="1643329" cy="4014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8280FA-9CD5-1640-80C4-7D1967282937}"/>
                </a:ext>
              </a:extLst>
            </p:cNvPr>
            <p:cNvSpPr txBox="1"/>
            <p:nvPr/>
          </p:nvSpPr>
          <p:spPr>
            <a:xfrm>
              <a:off x="1871701" y="3060776"/>
              <a:ext cx="1160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USB 3.0</a:t>
              </a:r>
            </a:p>
          </p:txBody>
        </p:sp>
        <p:cxnSp>
          <p:nvCxnSpPr>
            <p:cNvPr id="37" name="直線單箭頭接點 55">
              <a:extLst>
                <a:ext uri="{FF2B5EF4-FFF2-40B4-BE49-F238E27FC236}">
                  <a16:creationId xmlns:a16="http://schemas.microsoft.com/office/drawing/2014/main" id="{A62A55DB-91CE-4FD6-A418-043D9345F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27962" y="3213109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>
            <a:off x="852414" y="2675621"/>
            <a:ext cx="2632088" cy="307777"/>
            <a:chOff x="852414" y="2675621"/>
            <a:chExt cx="2632088" cy="307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286DF-06C9-0441-B8E7-2074C803CDFE}"/>
                </a:ext>
              </a:extLst>
            </p:cNvPr>
            <p:cNvSpPr txBox="1"/>
            <p:nvPr/>
          </p:nvSpPr>
          <p:spPr>
            <a:xfrm>
              <a:off x="852414" y="2675621"/>
              <a:ext cx="2194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4K HDMI v1.4b 30Hz</a:t>
              </a:r>
            </a:p>
          </p:txBody>
        </p:sp>
        <p:cxnSp>
          <p:nvCxnSpPr>
            <p:cNvPr id="64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>
              <a:off x="3058489" y="2829182"/>
              <a:ext cx="426013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群組 26"/>
          <p:cNvGrpSpPr/>
          <p:nvPr/>
        </p:nvGrpSpPr>
        <p:grpSpPr>
          <a:xfrm>
            <a:off x="238540" y="2075396"/>
            <a:ext cx="3276490" cy="422599"/>
            <a:chOff x="238540" y="2075396"/>
            <a:chExt cx="3276490" cy="4225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8F0395-5607-8848-BAED-ADBADA05F780}"/>
                </a:ext>
              </a:extLst>
            </p:cNvPr>
            <p:cNvSpPr txBox="1"/>
            <p:nvPr/>
          </p:nvSpPr>
          <p:spPr>
            <a:xfrm>
              <a:off x="238540" y="2075396"/>
              <a:ext cx="2771500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3.5mm </a:t>
              </a:r>
              <a:r>
                <a:rPr lang="en-US" altLang="ja-JP" sz="1400" b="1" dirty="0">
                  <a:solidFill>
                    <a:srgbClr val="FFFFFF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audio </a:t>
              </a:r>
              <a:r>
                <a:rPr lang="en-US" sz="1400" b="1" dirty="0">
                  <a:solidFill>
                    <a:srgbClr val="FFFFFF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line out</a:t>
              </a:r>
            </a:p>
          </p:txBody>
        </p:sp>
        <p:cxnSp>
          <p:nvCxnSpPr>
            <p:cNvPr id="65" name="直線單箭頭接點 55">
              <a:extLst>
                <a:ext uri="{FF2B5EF4-FFF2-40B4-BE49-F238E27FC236}">
                  <a16:creationId xmlns:a16="http://schemas.microsoft.com/office/drawing/2014/main" id="{F7603B17-1216-4FEA-B16F-52D6065F32BD}"/>
                </a:ext>
              </a:extLst>
            </p:cNvPr>
            <p:cNvCxnSpPr>
              <a:cxnSpLocks/>
            </p:cNvCxnSpPr>
            <p:nvPr/>
          </p:nvCxnSpPr>
          <p:spPr>
            <a:xfrm>
              <a:off x="3027962" y="2248862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/>
          <p:cNvGrpSpPr/>
          <p:nvPr/>
        </p:nvGrpSpPr>
        <p:grpSpPr>
          <a:xfrm>
            <a:off x="4810836" y="2234981"/>
            <a:ext cx="2932019" cy="307777"/>
            <a:chOff x="4810836" y="2234981"/>
            <a:chExt cx="2932019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40EA99-680C-C44F-9306-0B0531340FB7}"/>
                </a:ext>
              </a:extLst>
            </p:cNvPr>
            <p:cNvSpPr txBox="1"/>
            <p:nvPr/>
          </p:nvSpPr>
          <p:spPr>
            <a:xfrm>
              <a:off x="6044954" y="2234981"/>
              <a:ext cx="1697901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7cm </a:t>
              </a:r>
              <a:r>
                <a:rPr lang="en-US" altLang="zh-CN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smart fan</a:t>
              </a:r>
              <a:endParaRPr lang="en-US" sz="14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cxnSp>
          <p:nvCxnSpPr>
            <p:cNvPr id="32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10836" y="2381534"/>
              <a:ext cx="1228298" cy="682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群組 40"/>
          <p:cNvGrpSpPr/>
          <p:nvPr/>
        </p:nvGrpSpPr>
        <p:grpSpPr>
          <a:xfrm>
            <a:off x="5194119" y="3580678"/>
            <a:ext cx="2010127" cy="307777"/>
            <a:chOff x="5194119" y="3580678"/>
            <a:chExt cx="2010127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106C2E-EE2B-0A4B-8DC3-ECB5C2F5192C}"/>
                </a:ext>
              </a:extLst>
            </p:cNvPr>
            <p:cNvSpPr txBox="1"/>
            <p:nvPr/>
          </p:nvSpPr>
          <p:spPr>
            <a:xfrm>
              <a:off x="6044954" y="3580678"/>
              <a:ext cx="1159292" cy="30777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</a:t>
              </a:r>
              <a:r>
                <a:rPr lang="en-US" altLang="ja-JP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speaker</a:t>
              </a:r>
              <a:endParaRPr lang="en-US" sz="14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cxnSp>
          <p:nvCxnSpPr>
            <p:cNvPr id="34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94119" y="3739486"/>
              <a:ext cx="817720" cy="3191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群組 37"/>
          <p:cNvGrpSpPr/>
          <p:nvPr/>
        </p:nvGrpSpPr>
        <p:grpSpPr>
          <a:xfrm>
            <a:off x="5194119" y="1204763"/>
            <a:ext cx="3110432" cy="307777"/>
            <a:chOff x="5194119" y="1204763"/>
            <a:chExt cx="3110432" cy="3077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46FAFEF-BBDC-734E-8004-0F6D04237A40}"/>
                </a:ext>
              </a:extLst>
            </p:cNvPr>
            <p:cNvSpPr txBox="1"/>
            <p:nvPr/>
          </p:nvSpPr>
          <p:spPr>
            <a:xfrm>
              <a:off x="6044953" y="1204763"/>
              <a:ext cx="2259598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1 x PCIe 2.0 (x2) slot</a:t>
              </a:r>
            </a:p>
          </p:txBody>
        </p:sp>
        <p:cxnSp>
          <p:nvCxnSpPr>
            <p:cNvPr id="35" name="直線單箭頭接點 55">
              <a:extLst>
                <a:ext uri="{FF2B5EF4-FFF2-40B4-BE49-F238E27FC236}">
                  <a16:creationId xmlns:a16="http://schemas.microsoft.com/office/drawing/2014/main" id="{4EB7BF2A-5D8A-429A-BD2D-D8FF9E4870B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94119" y="1371600"/>
              <a:ext cx="790424" cy="304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1768710" y="3207224"/>
            <a:ext cx="2168669" cy="943975"/>
            <a:chOff x="1768710" y="3207224"/>
            <a:chExt cx="2168669" cy="9439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DDF32-8BE4-F948-B9E4-2AAA56CE01F6}"/>
                </a:ext>
              </a:extLst>
            </p:cNvPr>
            <p:cNvSpPr txBox="1"/>
            <p:nvPr/>
          </p:nvSpPr>
          <p:spPr>
            <a:xfrm>
              <a:off x="1768710" y="3548924"/>
              <a:ext cx="1263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3 x USB 2.0</a:t>
              </a:r>
            </a:p>
          </p:txBody>
        </p:sp>
        <p:sp>
          <p:nvSpPr>
            <p:cNvPr id="89" name="L 圖案 88">
              <a:extLst>
                <a:ext uri="{FF2B5EF4-FFF2-40B4-BE49-F238E27FC236}">
                  <a16:creationId xmlns:a16="http://schemas.microsoft.com/office/drawing/2014/main" id="{8493FEC6-E1D9-499A-BDA0-D9C785EC4851}"/>
                </a:ext>
              </a:extLst>
            </p:cNvPr>
            <p:cNvSpPr/>
            <p:nvPr/>
          </p:nvSpPr>
          <p:spPr>
            <a:xfrm flipH="1">
              <a:off x="3523643" y="3207224"/>
              <a:ext cx="413736" cy="943975"/>
            </a:xfrm>
            <a:custGeom>
              <a:avLst/>
              <a:gdLst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4016 w 288032"/>
                <a:gd name="connsiteY2" fmla="*/ 597299 h 741315"/>
                <a:gd name="connsiteX3" fmla="*/ 288032 w 288032"/>
                <a:gd name="connsiteY3" fmla="*/ 597299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597299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460821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  <a:gd name="connsiteX0" fmla="*/ 0 w 288032"/>
                <a:gd name="connsiteY0" fmla="*/ 0 h 741315"/>
                <a:gd name="connsiteX1" fmla="*/ 144016 w 288032"/>
                <a:gd name="connsiteY1" fmla="*/ 0 h 741315"/>
                <a:gd name="connsiteX2" fmla="*/ 147427 w 288032"/>
                <a:gd name="connsiteY2" fmla="*/ 450585 h 741315"/>
                <a:gd name="connsiteX3" fmla="*/ 288032 w 288032"/>
                <a:gd name="connsiteY3" fmla="*/ 447173 h 741315"/>
                <a:gd name="connsiteX4" fmla="*/ 288032 w 288032"/>
                <a:gd name="connsiteY4" fmla="*/ 741315 h 741315"/>
                <a:gd name="connsiteX5" fmla="*/ 0 w 288032"/>
                <a:gd name="connsiteY5" fmla="*/ 741315 h 741315"/>
                <a:gd name="connsiteX6" fmla="*/ 0 w 288032"/>
                <a:gd name="connsiteY6" fmla="*/ 0 h 74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32" h="741315">
                  <a:moveTo>
                    <a:pt x="0" y="0"/>
                  </a:moveTo>
                  <a:lnTo>
                    <a:pt x="144016" y="0"/>
                  </a:lnTo>
                  <a:lnTo>
                    <a:pt x="147427" y="450585"/>
                  </a:lnTo>
                  <a:lnTo>
                    <a:pt x="288032" y="447173"/>
                  </a:lnTo>
                  <a:lnTo>
                    <a:pt x="288032" y="741315"/>
                  </a:lnTo>
                  <a:lnTo>
                    <a:pt x="0" y="741315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rgbClr val="23E7F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cxnSp>
          <p:nvCxnSpPr>
            <p:cNvPr id="39" name="直線單箭頭接點 55">
              <a:extLst>
                <a:ext uri="{FF2B5EF4-FFF2-40B4-BE49-F238E27FC236}">
                  <a16:creationId xmlns:a16="http://schemas.microsoft.com/office/drawing/2014/main" id="{A62A55DB-91CE-4FD6-A418-043D9345F5A6}"/>
                </a:ext>
              </a:extLst>
            </p:cNvPr>
            <p:cNvCxnSpPr>
              <a:cxnSpLocks/>
            </p:cNvCxnSpPr>
            <p:nvPr/>
          </p:nvCxnSpPr>
          <p:spPr>
            <a:xfrm>
              <a:off x="3027962" y="3704429"/>
              <a:ext cx="487068" cy="24913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群組 25"/>
          <p:cNvGrpSpPr/>
          <p:nvPr/>
        </p:nvGrpSpPr>
        <p:grpSpPr>
          <a:xfrm>
            <a:off x="381664" y="1302159"/>
            <a:ext cx="3467005" cy="970193"/>
            <a:chOff x="381664" y="1302159"/>
            <a:chExt cx="3467005" cy="9701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35F2D-C2CC-8E4B-BFA2-7263B76712E1}"/>
                </a:ext>
              </a:extLst>
            </p:cNvPr>
            <p:cNvSpPr txBox="1"/>
            <p:nvPr/>
          </p:nvSpPr>
          <p:spPr>
            <a:xfrm>
              <a:off x="381664" y="1302159"/>
              <a:ext cx="2665584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2 x 3.5mm </a:t>
              </a:r>
              <a:r>
                <a:rPr lang="en-US" altLang="zh-CN" sz="1400" b="1" dirty="0">
                  <a:solidFill>
                    <a:schemeClr val="bg1"/>
                  </a:solidFill>
                  <a:latin typeface="Arial" pitchFamily="34" charset="0"/>
                  <a:ea typeface="Microsoft JhengHei" panose="020B0604030504040204" pitchFamily="34" charset="-120"/>
                  <a:cs typeface="Arial" pitchFamily="34" charset="0"/>
                </a:rPr>
                <a:t>microphone input</a:t>
              </a:r>
              <a:endParaRPr lang="en-US" sz="14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92B479BC-3EDD-4A9B-994B-D781F2F4358C}"/>
                </a:ext>
              </a:extLst>
            </p:cNvPr>
            <p:cNvSpPr/>
            <p:nvPr/>
          </p:nvSpPr>
          <p:spPr>
            <a:xfrm>
              <a:off x="3515029" y="1678867"/>
              <a:ext cx="333640" cy="593485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rgbClr val="23E7F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endParaRPr>
            </a:p>
          </p:txBody>
        </p:sp>
        <p:cxnSp>
          <p:nvCxnSpPr>
            <p:cNvPr id="72" name="直線單箭頭接點 55">
              <a:extLst>
                <a:ext uri="{FF2B5EF4-FFF2-40B4-BE49-F238E27FC236}">
                  <a16:creationId xmlns:a16="http://schemas.microsoft.com/office/drawing/2014/main" id="{2EF75D96-24E5-48A3-9117-C2BC111825B3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 rot="16200000" flipH="1">
              <a:off x="3031826" y="1492406"/>
              <a:ext cx="528947" cy="437459"/>
            </a:xfrm>
            <a:prstGeom prst="bentConnector2">
              <a:avLst/>
            </a:prstGeom>
            <a:ln w="28575">
              <a:solidFill>
                <a:srgbClr val="FFC000"/>
              </a:solidFill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0" y="52226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dirty="0">
                <a:solidFill>
                  <a:schemeClr val="bg1"/>
                </a:solidFill>
                <a:ea typeface="Microsoft JhengHei" panose="020B0604030504040204" pitchFamily="34" charset="-12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QTS </a:t>
            </a:r>
            <a:r>
              <a:rPr lang="en-US" altLang="zh-TW" dirty="0">
                <a:solidFill>
                  <a:schemeClr val="bg1"/>
                </a:solidFill>
              </a:rPr>
              <a:t>and virtualization applications</a:t>
            </a:r>
            <a:endParaRPr u="none" strike="noStrike" cap="none" dirty="0">
              <a:solidFill>
                <a:schemeClr val="bg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8" name="平行四邊形 15">
            <a:extLst>
              <a:ext uri="{FF2B5EF4-FFF2-40B4-BE49-F238E27FC236}">
                <a16:creationId xmlns:a16="http://schemas.microsoft.com/office/drawing/2014/main" id="{ECC15470-E78D-9A43-88AD-29506A7AA480}"/>
              </a:ext>
            </a:extLst>
          </p:cNvPr>
          <p:cNvSpPr/>
          <p:nvPr/>
        </p:nvSpPr>
        <p:spPr>
          <a:xfrm>
            <a:off x="3753969" y="3010426"/>
            <a:ext cx="6143668" cy="1030080"/>
          </a:xfrm>
          <a:prstGeom prst="parallelogram">
            <a:avLst>
              <a:gd name="adj" fmla="val 55727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lt1">
                <a:alpha val="4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群組 11">
            <a:extLst>
              <a:ext uri="{FF2B5EF4-FFF2-40B4-BE49-F238E27FC236}">
                <a16:creationId xmlns:a16="http://schemas.microsoft.com/office/drawing/2014/main" id="{00C8FB1F-2AEE-8046-9FF0-94732145351B}"/>
              </a:ext>
            </a:extLst>
          </p:cNvPr>
          <p:cNvGrpSpPr/>
          <p:nvPr/>
        </p:nvGrpSpPr>
        <p:grpSpPr>
          <a:xfrm>
            <a:off x="3753969" y="1754490"/>
            <a:ext cx="6143668" cy="1071570"/>
            <a:chOff x="4857752" y="1337487"/>
            <a:chExt cx="2329260" cy="511841"/>
          </a:xfrm>
        </p:grpSpPr>
        <p:sp>
          <p:nvSpPr>
            <p:cNvPr id="30" name="平行四邊形 12">
              <a:extLst>
                <a:ext uri="{FF2B5EF4-FFF2-40B4-BE49-F238E27FC236}">
                  <a16:creationId xmlns:a16="http://schemas.microsoft.com/office/drawing/2014/main" id="{36A04886-2BAC-A844-9344-DFFFEDF62BE6}"/>
                </a:ext>
              </a:extLst>
            </p:cNvPr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chemeClr val="lt1">
                  <a:alpha val="4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矩形 13">
              <a:extLst>
                <a:ext uri="{FF2B5EF4-FFF2-40B4-BE49-F238E27FC236}">
                  <a16:creationId xmlns:a16="http://schemas.microsoft.com/office/drawing/2014/main" id="{BFABA964-2E55-0944-AE85-277C76E7ECC2}"/>
                </a:ext>
              </a:extLst>
            </p:cNvPr>
            <p:cNvSpPr/>
            <p:nvPr/>
          </p:nvSpPr>
          <p:spPr>
            <a:xfrm>
              <a:off x="5021429" y="1337487"/>
              <a:ext cx="2089628" cy="213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8C5B8FA-302A-F849-95B5-4672CD0D3576}"/>
              </a:ext>
            </a:extLst>
          </p:cNvPr>
          <p:cNvSpPr txBox="1"/>
          <p:nvPr/>
        </p:nvSpPr>
        <p:spPr>
          <a:xfrm>
            <a:off x="4390787" y="874280"/>
            <a:ext cx="4171928" cy="784818"/>
          </a:xfrm>
          <a:prstGeom prst="rect">
            <a:avLst/>
          </a:prstGeom>
          <a:noFill/>
          <a:effectLst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Many OS in one NAS</a:t>
            </a:r>
          </a:p>
          <a:p>
            <a:pPr algn="ctr" eaLnBrk="1" hangingPunct="1">
              <a:defRPr/>
            </a:pPr>
            <a:r>
              <a:rPr lang="en-US" altLang="zh-TW" sz="15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Run Windows/Linux VMs and containers</a:t>
            </a:r>
            <a:endParaRPr lang="en-US" sz="1500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0EFB4F-A89E-A045-9AA8-4179B01D79A1}"/>
              </a:ext>
            </a:extLst>
          </p:cNvPr>
          <p:cNvSpPr txBox="1"/>
          <p:nvPr/>
        </p:nvSpPr>
        <p:spPr>
          <a:xfrm>
            <a:off x="5053765" y="1988790"/>
            <a:ext cx="2786050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5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EFD06409-7767-0D43-AAA7-CA6D747E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579" y="1897366"/>
            <a:ext cx="785818" cy="785818"/>
          </a:xfrm>
          <a:prstGeom prst="rect">
            <a:avLst/>
          </a:prstGeom>
          <a:noFill/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1CAA55F0-AEA9-1B42-BCBB-A083A6C0E9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368" y="1777018"/>
            <a:ext cx="1131657" cy="102052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CCAA5E7-2640-3446-B5B6-4CAD3D0A0B47}"/>
              </a:ext>
            </a:extLst>
          </p:cNvPr>
          <p:cNvSpPr txBox="1"/>
          <p:nvPr/>
        </p:nvSpPr>
        <p:spPr>
          <a:xfrm>
            <a:off x="5121351" y="3192009"/>
            <a:ext cx="2714612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</a:t>
            </a:r>
          </a:p>
          <a:p>
            <a:pPr algn="ctr">
              <a:defRPr/>
            </a:pPr>
            <a:r>
              <a:rPr lang="en-US" altLang="zh-TW" sz="2000" b="1" dirty="0">
                <a:solidFill>
                  <a:srgbClr val="FFC000"/>
                </a:solidFill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6" name="Picture 4" descr="\\MARKETING\Marketing\MarketingMaterials\素材\_icons\00_4.2iconPNG\Container-Station-icon.png">
            <a:extLst>
              <a:ext uri="{FF2B5EF4-FFF2-40B4-BE49-F238E27FC236}">
                <a16:creationId xmlns:a16="http://schemas.microsoft.com/office/drawing/2014/main" id="{288B7891-3CE4-9F40-A4B8-02074797A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579" y="3138244"/>
            <a:ext cx="785818" cy="785818"/>
          </a:xfrm>
          <a:prstGeom prst="rect">
            <a:avLst/>
          </a:prstGeom>
          <a:noFill/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BAB572D8-456B-1947-A505-CF93054EEA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368" y="3029808"/>
            <a:ext cx="1105573" cy="10205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02D47B7-614B-9C48-920E-C3376F649F5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02" y="1666875"/>
            <a:ext cx="452526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95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圓角矩形 53"/>
          <p:cNvSpPr/>
          <p:nvPr/>
        </p:nvSpPr>
        <p:spPr>
          <a:xfrm>
            <a:off x="2414735" y="3825363"/>
            <a:ext cx="4514528" cy="933450"/>
          </a:xfrm>
          <a:prstGeom prst="roundRect">
            <a:avLst>
              <a:gd name="adj" fmla="val 10545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23528" y="52226"/>
            <a:ext cx="82296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400"/>
            </a:pPr>
            <a:r>
              <a:rPr lang="en-US" dirty="0">
                <a:solidFill>
                  <a:schemeClr val="lt1"/>
                </a:solidFill>
                <a:ea typeface="Microsoft JhengHei" panose="020B0604030504040204" pitchFamily="34" charset="-120"/>
              </a:rPr>
              <a:t>QVR Pro </a:t>
            </a:r>
            <a:r>
              <a:rPr lang="en-US" altLang="zh-TW" dirty="0">
                <a:solidFill>
                  <a:schemeClr val="lt1"/>
                </a:solidFill>
                <a:ea typeface="Microsoft JhengHei" panose="020B0604030504040204" pitchFamily="34" charset="-120"/>
              </a:rPr>
              <a:t>surveillance solution</a:t>
            </a:r>
            <a:br>
              <a:rPr lang="zh-TW" altLang="en-US" b="0" dirty="0"/>
            </a:br>
            <a:endParaRPr u="none" strike="noStrike" cap="none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E0495728-5284-2243-8533-B93F68E25479}"/>
              </a:ext>
            </a:extLst>
          </p:cNvPr>
          <p:cNvSpPr txBox="1"/>
          <p:nvPr/>
        </p:nvSpPr>
        <p:spPr>
          <a:xfrm>
            <a:off x="2704127" y="3823212"/>
            <a:ext cx="4184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Hant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Surveillance Station 5.1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TW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en-US" altLang="zh-Hant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free channels</a:t>
            </a:r>
          </a:p>
          <a:p>
            <a:pPr marL="180975" indent="-180975" fontAlgn="base">
              <a:buFont typeface="Arial" pitchFamily="34" charset="0"/>
              <a:buChar char="•"/>
            </a:pPr>
            <a:r>
              <a:rPr lang="en-US" altLang="zh-Hant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32 channels max. (optional license)</a:t>
            </a:r>
            <a:endParaRPr lang="en-US" altLang="zh-TW" b="1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 descr="00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10" y="3893316"/>
            <a:ext cx="791433" cy="7914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10C3E9-C1DD-A44A-ACA2-B606F0B7A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2" y="781049"/>
            <a:ext cx="3507603" cy="3164469"/>
          </a:xfrm>
          <a:prstGeom prst="rect">
            <a:avLst/>
          </a:prstGeom>
        </p:spPr>
      </p:pic>
      <p:grpSp>
        <p:nvGrpSpPr>
          <p:cNvPr id="42" name="群組 41"/>
          <p:cNvGrpSpPr/>
          <p:nvPr/>
        </p:nvGrpSpPr>
        <p:grpSpPr>
          <a:xfrm>
            <a:off x="4054487" y="1177699"/>
            <a:ext cx="4643215" cy="472643"/>
            <a:chOff x="224706" y="3342380"/>
            <a:chExt cx="4643215" cy="472643"/>
          </a:xfrm>
        </p:grpSpPr>
        <p:sp>
          <p:nvSpPr>
            <p:cNvPr id="43" name="五邊形 42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5,000+ compatible IP cameras</a:t>
              </a: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4054487" y="1779866"/>
            <a:ext cx="4643215" cy="472643"/>
            <a:chOff x="224706" y="3342380"/>
            <a:chExt cx="4643215" cy="472643"/>
          </a:xfrm>
        </p:grpSpPr>
        <p:sp>
          <p:nvSpPr>
            <p:cNvPr id="46" name="五邊形 45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8 free camera channels</a:t>
              </a: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4054487" y="2400043"/>
            <a:ext cx="4643215" cy="472643"/>
            <a:chOff x="224706" y="3342380"/>
            <a:chExt cx="4643215" cy="472643"/>
          </a:xfrm>
        </p:grpSpPr>
        <p:sp>
          <p:nvSpPr>
            <p:cNvPr id="49" name="五邊形 48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Hant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128 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channels max. (optional license)</a:t>
              </a: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4054487" y="3013361"/>
            <a:ext cx="4643215" cy="472643"/>
            <a:chOff x="224706" y="3342380"/>
            <a:chExt cx="4643215" cy="472643"/>
          </a:xfrm>
          <a:solidFill>
            <a:schemeClr val="accent5">
              <a:lumMod val="75000"/>
            </a:schemeClr>
          </a:solidFill>
        </p:grpSpPr>
        <p:sp>
          <p:nvSpPr>
            <p:cNvPr id="52" name="五邊形 51"/>
            <p:cNvSpPr/>
            <p:nvPr/>
          </p:nvSpPr>
          <p:spPr>
            <a:xfrm>
              <a:off x="224706" y="3342380"/>
              <a:ext cx="4643215" cy="472643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41CDBB1-8D82-8F41-B72E-F86A635A9676}"/>
                </a:ext>
              </a:extLst>
            </p:cNvPr>
            <p:cNvSpPr/>
            <p:nvPr/>
          </p:nvSpPr>
          <p:spPr>
            <a:xfrm>
              <a:off x="499270" y="3393540"/>
              <a:ext cx="42004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QUSBCam2 </a:t>
              </a:r>
              <a:r>
                <a:rPr lang="en-US" altLang="zh-TW" b="1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for webcam recording</a:t>
              </a:r>
              <a:endParaRPr 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25" name="圖片 24" descr="00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75" y="843004"/>
            <a:ext cx="803398" cy="80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13840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Use Virtual JBOD to expand NAS capacity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2828459" y="3025615"/>
            <a:ext cx="3374665" cy="285743"/>
          </a:xfrm>
          <a:prstGeom prst="bentConnector3">
            <a:avLst>
              <a:gd name="adj1" fmla="val 50000"/>
            </a:avLst>
          </a:prstGeom>
          <a:ln w="19050" cap="flat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2838450" y="2037519"/>
            <a:ext cx="2943893" cy="734256"/>
          </a:xfrm>
          <a:prstGeom prst="bentConnector3">
            <a:avLst>
              <a:gd name="adj1" fmla="val 50000"/>
            </a:avLst>
          </a:prstGeom>
          <a:ln w="19050" cmpd="sng">
            <a:solidFill>
              <a:srgbClr val="0000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77543" y="2250817"/>
            <a:ext cx="2287884" cy="461657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1GbE / 10GbE</a:t>
            </a:r>
          </a:p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iSCSI VJBOD </a:t>
            </a:r>
            <a:r>
              <a:rPr lang="en-US" altLang="zh-CN" sz="1200" b="1" dirty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connections</a:t>
            </a:r>
            <a:endParaRPr lang="en-US" sz="1200" b="1" dirty="0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00" name="Picture 4" descr="C:\Users\user\Desktop\0306_x53Be PPT\TS-853BU-Fron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475" b="22228"/>
          <a:stretch/>
        </p:blipFill>
        <p:spPr bwMode="auto">
          <a:xfrm>
            <a:off x="5244333" y="1599536"/>
            <a:ext cx="2181848" cy="713154"/>
          </a:xfrm>
          <a:prstGeom prst="rect">
            <a:avLst/>
          </a:prstGeom>
          <a:noFill/>
        </p:spPr>
      </p:pic>
      <p:sp>
        <p:nvSpPr>
          <p:cNvPr id="33" name="圓角矩形 32"/>
          <p:cNvSpPr/>
          <p:nvPr/>
        </p:nvSpPr>
        <p:spPr>
          <a:xfrm>
            <a:off x="2636826" y="1007906"/>
            <a:ext cx="3158341" cy="4320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Max 8 VJBOD connections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393" y="2438761"/>
            <a:ext cx="1552412" cy="43122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0330E-D7C2-ED48-B97D-1BDBA0CBBC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762" y="2678919"/>
            <a:ext cx="1459920" cy="912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7265427" y="3286651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TS-832X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7378532" y="199457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TS-832XU</a:t>
            </a:r>
          </a:p>
        </p:txBody>
      </p:sp>
      <p:grpSp>
        <p:nvGrpSpPr>
          <p:cNvPr id="4" name="群組 10"/>
          <p:cNvGrpSpPr/>
          <p:nvPr/>
        </p:nvGrpSpPr>
        <p:grpSpPr>
          <a:xfrm>
            <a:off x="3762375" y="1620134"/>
            <a:ext cx="879317" cy="879431"/>
            <a:chOff x="428596" y="2143809"/>
            <a:chExt cx="1613420" cy="1613420"/>
          </a:xfrm>
        </p:grpSpPr>
        <p:sp>
          <p:nvSpPr>
            <p:cNvPr id="9" name="橢圓 8"/>
            <p:cNvSpPr/>
            <p:nvPr/>
          </p:nvSpPr>
          <p:spPr>
            <a:xfrm>
              <a:off x="428596" y="2143809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13" name="圖片 12" descr="VJBOD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1472" y="2500306"/>
              <a:ext cx="1095943" cy="963170"/>
            </a:xfrm>
            <a:prstGeom prst="rect">
              <a:avLst/>
            </a:prstGeom>
          </p:spPr>
        </p:pic>
      </p:grp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026AA637-41E8-5D41-A59B-033BB5438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2755" y="1362336"/>
            <a:ext cx="2148518" cy="2790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6634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409" y="99851"/>
            <a:ext cx="7454591" cy="493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TS-251B sets the new standard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050982"/>
              </p:ext>
            </p:extLst>
          </p:nvPr>
        </p:nvGraphicFramePr>
        <p:xfrm>
          <a:off x="422995" y="733277"/>
          <a:ext cx="7317388" cy="3840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010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  <a:gridCol w="2423533">
                  <a:extLst>
                    <a:ext uri="{9D8B030D-6E8A-4147-A177-3AD203B41FA5}">
                      <a16:colId xmlns:a16="http://schemas.microsoft.com/office/drawing/2014/main" val="1342297380"/>
                    </a:ext>
                  </a:extLst>
                </a:gridCol>
              </a:tblGrid>
              <a:tr h="175550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NAS model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QNAP TS-251B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Synology</a:t>
                      </a:r>
                      <a:r>
                        <a:rPr lang="en-US" sz="1200" baseline="0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 DS218+</a:t>
                      </a:r>
                      <a:endParaRPr lang="en-US" sz="1200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Processor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Intel x86 Celeron J3355 </a:t>
                      </a:r>
                      <a:r>
                        <a:rPr lang="en-US" altLang="zh-CN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dual-core 2.0 GHz</a:t>
                      </a:r>
                      <a:r>
                        <a:rPr lang="zh-CN" alt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，</a:t>
                      </a:r>
                      <a:r>
                        <a:rPr lang="en-US" altLang="zh-CN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burst up to 2.5 GHz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617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Memory (</a:t>
                      </a:r>
                      <a:r>
                        <a:rPr lang="en-US" altLang="zh-CN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expandable)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TS-251B-2G: 2 GB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TS-251B-4G: 4 GB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Max. 8 GB (4 GB + 4 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2 GB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Max. 6 GB (2 GB + 4 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4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PCIe </a:t>
                      </a:r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1 x Gen2 (x2) </a:t>
                      </a:r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10GbE </a:t>
                      </a:r>
                      <a:r>
                        <a:rPr lang="en-US" altLang="zh-CN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LAN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Expandable via a PCIe adapter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Performance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Read 672 MB/s; Write 435 MB/s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Read/Write 113 MB/s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782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M.2 SSD </a:t>
                      </a:r>
                      <a:r>
                        <a:rPr lang="en-US" altLang="zh-CN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slots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Expandable via a QM2 PCIe adapter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HW transcoding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Yes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Yes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34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HDMI </a:t>
                      </a:r>
                      <a:r>
                        <a:rPr lang="en-US" altLang="zh-CN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output</a:t>
                      </a:r>
                      <a:endParaRPr lang="en-US" sz="1200" b="1" dirty="0"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4K HDMI v1.4b 30Hz, </a:t>
                      </a:r>
                      <a:r>
                        <a:rPr lang="en-US" altLang="zh-CN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optional remote</a:t>
                      </a:r>
                      <a:endParaRPr lang="en-US" sz="1200" b="1" dirty="0">
                        <a:solidFill>
                          <a:srgbClr val="C00000"/>
                        </a:solidFill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6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3.0 / 2.0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3.0: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2.0: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3.0: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USB 2.0: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ant" sz="12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Audio in/out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2 x 3.5mm MIC in + 3.5mm line out + </a:t>
                      </a:r>
                      <a:r>
                        <a:rPr kumimoji="0" lang="en-US" altLang="zh-Hant" sz="12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speaker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Camera licenses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free: </a:t>
                      </a:r>
                      <a:r>
                        <a:rPr kumimoji="0" lang="en-US" altLang="zh-CN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8</a:t>
                      </a:r>
                      <a:r>
                        <a:rPr kumimoji="0" lang="en-US" altLang="zh-CN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 / max: </a:t>
                      </a:r>
                      <a:r>
                        <a:rPr kumimoji="0" lang="en-US" altLang="zh-CN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128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icrosoft JhengHei" panose="020B0604030504040204" pitchFamily="34" charset="-120"/>
                          <a:cs typeface="Arial" pitchFamily="34" charset="0"/>
                          <a:sym typeface="Arial"/>
                        </a:rPr>
                        <a:t>free: 2 / max: 25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itchFamily="34" charset="0"/>
                        <a:ea typeface="Microsoft JhengHei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43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B8BA23C-53E6-624F-BA44-2A98CB4BAB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9645" y="50184"/>
            <a:ext cx="1558144" cy="973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536385" y="4594708"/>
            <a:ext cx="403973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34" charset="-120"/>
                <a:cs typeface="Arial" pitchFamily="34" charset="0"/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</p:spTree>
    <p:extLst>
      <p:ext uri="{BB962C8B-B14F-4D97-AF65-F5344CB8AC3E}">
        <p14:creationId xmlns:p14="http://schemas.microsoft.com/office/powerpoint/2010/main" val="413573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Easy to get started</a:t>
            </a:r>
          </a:p>
        </p:txBody>
      </p:sp>
      <p:pic>
        <p:nvPicPr>
          <p:cNvPr id="24" name="Picture 7" descr="C:\Users\user\Desktop\0306_x53Be PPT\TS-x53B_UG-07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25" y="1393639"/>
            <a:ext cx="2011871" cy="1347428"/>
          </a:xfrm>
          <a:prstGeom prst="rect">
            <a:avLst/>
          </a:prstGeom>
          <a:noFill/>
        </p:spPr>
      </p:pic>
      <p:pic>
        <p:nvPicPr>
          <p:cNvPr id="25" name="Picture 9" descr="C:\Users\user\Desktop\0306_x53Be PPT\TS-x53B_UG-0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900" y="1393639"/>
            <a:ext cx="2011871" cy="1344338"/>
          </a:xfrm>
          <a:prstGeom prst="rect">
            <a:avLst/>
          </a:prstGeom>
          <a:noFill/>
        </p:spPr>
      </p:pic>
      <p:sp>
        <p:nvSpPr>
          <p:cNvPr id="26" name="矩形 69"/>
          <p:cNvSpPr/>
          <p:nvPr/>
        </p:nvSpPr>
        <p:spPr>
          <a:xfrm>
            <a:off x="385376" y="966638"/>
            <a:ext cx="410153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3.5-inch HDD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tool-less installation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Picture 10" descr="C:\Users\user\Desktop\0306_x53Be PPT\TS-x53B_UG-1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081" y="1330888"/>
            <a:ext cx="2011871" cy="1344338"/>
          </a:xfrm>
          <a:prstGeom prst="rect">
            <a:avLst/>
          </a:prstGeom>
          <a:noFill/>
        </p:spPr>
      </p:pic>
      <p:pic>
        <p:nvPicPr>
          <p:cNvPr id="29" name="Picture 11" descr="C:\Users\user\Desktop\0306_x53Be PPT\TS-x53B_UG-1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0886" y="1254178"/>
            <a:ext cx="1609090" cy="1513930"/>
          </a:xfrm>
          <a:prstGeom prst="rect">
            <a:avLst/>
          </a:prstGeom>
          <a:noFill/>
        </p:spPr>
      </p:pic>
      <p:sp>
        <p:nvSpPr>
          <p:cNvPr id="30" name="矩形 69"/>
          <p:cNvSpPr/>
          <p:nvPr/>
        </p:nvSpPr>
        <p:spPr>
          <a:xfrm>
            <a:off x="4605999" y="966638"/>
            <a:ext cx="412881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2.5-inch HDD/SSD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screw installation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Picture 12" descr="C:\Users\user\Desktop\0306_x53Be PPT\111-20.png"/>
          <p:cNvPicPr>
            <a:picLocks noChangeAspect="1" noChangeArrowheads="1"/>
          </p:cNvPicPr>
          <p:nvPr/>
        </p:nvPicPr>
        <p:blipFill>
          <a:blip r:embed="rId7" cstate="print"/>
          <a:srcRect r="14162" b="8830"/>
          <a:stretch>
            <a:fillRect/>
          </a:stretch>
        </p:blipFill>
        <p:spPr bwMode="auto">
          <a:xfrm>
            <a:off x="6816953" y="3163080"/>
            <a:ext cx="1853773" cy="1313089"/>
          </a:xfrm>
          <a:prstGeom prst="rect">
            <a:avLst/>
          </a:prstGeom>
          <a:noFill/>
        </p:spPr>
      </p:pic>
      <p:pic>
        <p:nvPicPr>
          <p:cNvPr id="41" name="Picture 13" descr="C:\Users\user\Desktop\0306_x53Be PPT\111-05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2604" y="3152633"/>
            <a:ext cx="2118033" cy="1412544"/>
          </a:xfrm>
          <a:prstGeom prst="rect">
            <a:avLst/>
          </a:prstGeom>
          <a:noFill/>
        </p:spPr>
      </p:pic>
      <p:pic>
        <p:nvPicPr>
          <p:cNvPr id="47" name="Picture 14" descr="C:\Users\user\Desktop\0306_x53Be PPT\111-15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20899" y="3192474"/>
            <a:ext cx="2081065" cy="1386350"/>
          </a:xfrm>
          <a:prstGeom prst="rect">
            <a:avLst/>
          </a:prstGeom>
          <a:noFill/>
        </p:spPr>
      </p:pic>
      <p:pic>
        <p:nvPicPr>
          <p:cNvPr id="48" name="Picture 15" descr="C:\Users\user\Desktop\0306_x53Be PPT\111-16.png"/>
          <p:cNvPicPr>
            <a:picLocks noChangeAspect="1" noChangeArrowheads="1"/>
          </p:cNvPicPr>
          <p:nvPr/>
        </p:nvPicPr>
        <p:blipFill rotWithShape="1">
          <a:blip r:embed="rId10" cstate="print"/>
          <a:srcRect b="11806"/>
          <a:stretch/>
        </p:blipFill>
        <p:spPr bwMode="auto">
          <a:xfrm>
            <a:off x="4517547" y="3190268"/>
            <a:ext cx="2349172" cy="1381732"/>
          </a:xfrm>
          <a:prstGeom prst="rect">
            <a:avLst/>
          </a:prstGeom>
          <a:noFill/>
        </p:spPr>
      </p:pic>
      <p:sp>
        <p:nvSpPr>
          <p:cNvPr id="49" name="矩形 69"/>
          <p:cNvSpPr/>
          <p:nvPr/>
        </p:nvSpPr>
        <p:spPr>
          <a:xfrm>
            <a:off x="402609" y="2749356"/>
            <a:ext cx="8332207" cy="33123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Install a PCIe card by removing a few screws and the cover</a:t>
            </a:r>
          </a:p>
        </p:txBody>
      </p:sp>
      <p:sp>
        <p:nvSpPr>
          <p:cNvPr id="3" name="矩形 2"/>
          <p:cNvSpPr/>
          <p:nvPr/>
        </p:nvSpPr>
        <p:spPr>
          <a:xfrm>
            <a:off x="412826" y="1386341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484973" y="1386341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12826" y="3200774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618575" y="3200774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905853" y="3191004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484973" y="3200774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618575" y="1386341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847707" y="1386341"/>
            <a:ext cx="290699" cy="290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8" name="直線接點 37"/>
          <p:cNvCxnSpPr/>
          <p:nvPr/>
        </p:nvCxnSpPr>
        <p:spPr>
          <a:xfrm rot="5400000">
            <a:off x="3723221" y="1791268"/>
            <a:ext cx="1643761" cy="79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1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4978400" y="3479632"/>
            <a:ext cx="3340100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696733" y="1252665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696733" y="2003307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696733" y="2748142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96733" y="3479632"/>
            <a:ext cx="3672408" cy="576064"/>
          </a:xfrm>
          <a:prstGeom prst="roundRect">
            <a:avLst/>
          </a:prstGeom>
          <a:solidFill>
            <a:schemeClr val="accent5">
              <a:alpha val="33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1236307" y="1355684"/>
            <a:ext cx="2840842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4K HDMI v1.4b 30Hz 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output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0CC3EE-3A12-D140-80C3-DC70163FB86A}"/>
              </a:ext>
            </a:extLst>
          </p:cNvPr>
          <p:cNvSpPr txBox="1"/>
          <p:nvPr/>
        </p:nvSpPr>
        <p:spPr>
          <a:xfrm>
            <a:off x="5203894" y="3598485"/>
            <a:ext cx="2752677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Hant" sz="1600" b="1" dirty="0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Optional RM-IR004 remote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1152684" y="2743786"/>
            <a:ext cx="333185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 dirty="0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Up to 2-ch 4K real-time transcoding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8CFAE-55BB-7D4A-A30C-64AFF186971D}"/>
              </a:ext>
            </a:extLst>
          </p:cNvPr>
          <p:cNvSpPr txBox="1"/>
          <p:nvPr/>
        </p:nvSpPr>
        <p:spPr>
          <a:xfrm>
            <a:off x="1187461" y="2002969"/>
            <a:ext cx="267092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Hant" sz="1600" b="1" dirty="0">
                <a:solidFill>
                  <a:schemeClr val="tx2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Integrated speaker for </a:t>
            </a:r>
          </a:p>
          <a:p>
            <a:r>
              <a:rPr lang="en-US" altLang="zh-Hant" sz="1600" b="1" dirty="0">
                <a:solidFill>
                  <a:schemeClr val="tx2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system events and music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8EFDD-F6B1-5145-9D5B-BD6FF00E5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59" y="2708792"/>
            <a:ext cx="628246" cy="628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1158155" y="3487898"/>
            <a:ext cx="327571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 dirty="0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Use</a:t>
            </a:r>
            <a:r>
              <a:rPr lang="zh-Hant" altLang="en-US" sz="1600" b="1" dirty="0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Hant" sz="1600" b="1" dirty="0">
                <a:solidFill>
                  <a:schemeClr val="tx2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</a:rPr>
              <a:t>Cinema28 for multi-room streaming </a:t>
            </a:r>
            <a:endParaRPr lang="en-US" sz="1600" b="1" dirty="0">
              <a:solidFill>
                <a:schemeClr val="tx2"/>
              </a:solidFill>
              <a:latin typeface="Arial" panose="020B0604020202020204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074" name="Picture 2" descr="C:\Users\user\Desktop\0306_x53Be PPT\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05" y="1965007"/>
            <a:ext cx="739420" cy="6480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圓角矩形 24"/>
          <p:cNvSpPr/>
          <p:nvPr/>
        </p:nvSpPr>
        <p:spPr>
          <a:xfrm>
            <a:off x="408701" y="1199129"/>
            <a:ext cx="648072" cy="64807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multimedia experience over competitors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4450867" y="697664"/>
            <a:ext cx="4474770" cy="2859164"/>
            <a:chOff x="4450867" y="754814"/>
            <a:chExt cx="4474770" cy="2859164"/>
          </a:xfrm>
        </p:grpSpPr>
        <p:grpSp>
          <p:nvGrpSpPr>
            <p:cNvPr id="29" name="群組 28"/>
            <p:cNvGrpSpPr/>
            <p:nvPr/>
          </p:nvGrpSpPr>
          <p:grpSpPr>
            <a:xfrm>
              <a:off x="4450867" y="754814"/>
              <a:ext cx="4474770" cy="2859164"/>
              <a:chOff x="5004048" y="1857370"/>
              <a:chExt cx="3095911" cy="1978139"/>
            </a:xfrm>
          </p:grpSpPr>
          <p:pic>
            <p:nvPicPr>
              <p:cNvPr id="15" name="圖片 10" descr="Linux Station.png">
                <a:extLst>
                  <a:ext uri="{FF2B5EF4-FFF2-40B4-BE49-F238E27FC236}">
                    <a16:creationId xmlns:a16="http://schemas.microsoft.com/office/drawing/2014/main" id="{8DC9EB42-8715-CB4D-A401-A6D969B29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3251"/>
              <a:stretch>
                <a:fillRect/>
              </a:stretch>
            </p:blipFill>
            <p:spPr>
              <a:xfrm>
                <a:off x="5004048" y="1857370"/>
                <a:ext cx="2782662" cy="1978139"/>
              </a:xfrm>
              <a:prstGeom prst="rect">
                <a:avLst/>
              </a:prstGeom>
            </p:spPr>
          </p:pic>
          <p:pic>
            <p:nvPicPr>
              <p:cNvPr id="28" name="Picture 5">
                <a:extLst>
                  <a:ext uri="{FF2B5EF4-FFF2-40B4-BE49-F238E27FC236}">
                    <a16:creationId xmlns:a16="http://schemas.microsoft.com/office/drawing/2014/main" id="{6E610433-28A8-D04B-9399-54A6154FB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016" y="2160150"/>
                <a:ext cx="1364943" cy="1662004"/>
              </a:xfrm>
              <a:prstGeom prst="rect">
                <a:avLst/>
              </a:prstGeom>
            </p:spPr>
          </p:pic>
        </p:grpSp>
        <p:pic>
          <p:nvPicPr>
            <p:cNvPr id="26" name="圖片 25" descr="HD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5277" y="2265037"/>
              <a:ext cx="782097" cy="793920"/>
            </a:xfrm>
            <a:prstGeom prst="rect">
              <a:avLst/>
            </a:prstGeom>
          </p:spPr>
        </p:pic>
      </p:grpSp>
      <p:pic>
        <p:nvPicPr>
          <p:cNvPr id="30" name="圖片 29" descr="RM-IR004_fron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99265">
            <a:off x="4826001" y="3117851"/>
            <a:ext cx="348736" cy="1038282"/>
          </a:xfrm>
          <a:prstGeom prst="rect">
            <a:avLst/>
          </a:prstGeom>
        </p:spPr>
      </p:pic>
      <p:pic>
        <p:nvPicPr>
          <p:cNvPr id="32" name="圖片 31" descr="HDM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9735" y="1462134"/>
            <a:ext cx="562615" cy="131462"/>
          </a:xfrm>
          <a:prstGeom prst="rect">
            <a:avLst/>
          </a:prstGeom>
        </p:spPr>
      </p:pic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150" y="3435350"/>
            <a:ext cx="6350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4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2" descr="D:\直播專案\TS-1635AX_直播\55.png"/>
          <p:cNvPicPr preferRelativeResize="0">
            <a:picLocks noChangeArrowheads="1"/>
          </p:cNvPicPr>
          <p:nvPr/>
        </p:nvPicPr>
        <p:blipFill>
          <a:blip r:embed="rId4"/>
          <a:srcRect t="6447"/>
          <a:stretch>
            <a:fillRect/>
          </a:stretch>
        </p:blipFill>
        <p:spPr bwMode="auto">
          <a:xfrm>
            <a:off x="1400378" y="1638485"/>
            <a:ext cx="5697417" cy="316371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41"/>
            <a:ext cx="9144000" cy="697312"/>
          </a:xfrm>
        </p:spPr>
        <p:txBody>
          <a:bodyPr/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Microsoft JhengHei"/>
                <a:sym typeface="Microsoft JhengHei"/>
              </a:rPr>
              <a:t>2-channel 4K video real-time transcoding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ea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2358A-863A-024B-B5B4-0E7C033A9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62" y="1504950"/>
            <a:ext cx="4914900" cy="3390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ADDD2E-3600-DA44-940F-7610CA33A72B}"/>
              </a:ext>
            </a:extLst>
          </p:cNvPr>
          <p:cNvSpPr/>
          <p:nvPr/>
        </p:nvSpPr>
        <p:spPr>
          <a:xfrm>
            <a:off x="1749285" y="658521"/>
            <a:ext cx="5620951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58750" lvl="0">
              <a:buClr>
                <a:schemeClr val="dk1"/>
              </a:buClr>
              <a:buSzPts val="1100"/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Integrates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Intel® HD Graphics 500 graphics processor, up to 700 MHz, providing up to </a:t>
            </a:r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channels of video playback and transcoding for smooth playback on versatile client devices.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D1D94-95C5-C94C-A37C-889B10CCA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636" y="2305050"/>
            <a:ext cx="3460294" cy="216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537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群組 43"/>
          <p:cNvGrpSpPr/>
          <p:nvPr/>
        </p:nvGrpSpPr>
        <p:grpSpPr>
          <a:xfrm>
            <a:off x="2502948" y="1481420"/>
            <a:ext cx="3014164" cy="3014164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 flipH="1">
            <a:off x="4804027" y="1409982"/>
            <a:ext cx="3666574" cy="2871577"/>
            <a:chOff x="5657331" y="1669520"/>
            <a:chExt cx="3346340" cy="2620777"/>
          </a:xfrm>
        </p:grpSpPr>
        <p:pic>
          <p:nvPicPr>
            <p:cNvPr id="61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1669520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6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2328621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7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1" y="2998762"/>
              <a:ext cx="3346339" cy="617323"/>
            </a:xfrm>
            <a:prstGeom prst="rect">
              <a:avLst/>
            </a:prstGeom>
            <a:noFill/>
          </p:spPr>
        </p:pic>
        <p:pic>
          <p:nvPicPr>
            <p:cNvPr id="48" name="Picture 3" descr="C:\Users\Han Tsai\Desktop\TVS-951X_直播\02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7332" y="3672974"/>
              <a:ext cx="3346339" cy="617323"/>
            </a:xfrm>
            <a:prstGeom prst="rect">
              <a:avLst/>
            </a:prstGeom>
            <a:noFill/>
          </p:spPr>
        </p:pic>
      </p:grpSp>
      <p:sp>
        <p:nvSpPr>
          <p:cNvPr id="35" name="Shape 301"/>
          <p:cNvSpPr/>
          <p:nvPr/>
        </p:nvSpPr>
        <p:spPr>
          <a:xfrm>
            <a:off x="716998" y="1052792"/>
            <a:ext cx="1475134" cy="86771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325" y="0"/>
                </a:moveTo>
                <a:cubicBezTo>
                  <a:pt x="57674" y="0"/>
                  <a:pt x="65058" y="7019"/>
                  <a:pt x="69179" y="18219"/>
                </a:cubicBezTo>
                <a:cubicBezTo>
                  <a:pt x="71776" y="14188"/>
                  <a:pt x="75252" y="11987"/>
                  <a:pt x="79031" y="11987"/>
                </a:cubicBezTo>
                <a:cubicBezTo>
                  <a:pt x="87238" y="11987"/>
                  <a:pt x="94019" y="22369"/>
                  <a:pt x="94791" y="35895"/>
                </a:cubicBezTo>
                <a:cubicBezTo>
                  <a:pt x="94933" y="35750"/>
                  <a:pt x="95076" y="35747"/>
                  <a:pt x="95220" y="35747"/>
                </a:cubicBezTo>
                <a:cubicBezTo>
                  <a:pt x="108905" y="35747"/>
                  <a:pt x="120000" y="54608"/>
                  <a:pt x="120000" y="77873"/>
                </a:cubicBezTo>
                <a:cubicBezTo>
                  <a:pt x="120000" y="99840"/>
                  <a:pt x="110109" y="117880"/>
                  <a:pt x="97485" y="119805"/>
                </a:cubicBezTo>
                <a:lnTo>
                  <a:pt x="97485" y="120000"/>
                </a:lnTo>
                <a:lnTo>
                  <a:pt x="95220" y="120000"/>
                </a:lnTo>
                <a:lnTo>
                  <a:pt x="27654" y="120000"/>
                </a:lnTo>
                <a:lnTo>
                  <a:pt x="27654" y="119685"/>
                </a:lnTo>
                <a:cubicBezTo>
                  <a:pt x="26712" y="119904"/>
                  <a:pt x="25752" y="120000"/>
                  <a:pt x="24779" y="120000"/>
                </a:cubicBezTo>
                <a:cubicBezTo>
                  <a:pt x="11094" y="120000"/>
                  <a:pt x="0" y="101139"/>
                  <a:pt x="0" y="77873"/>
                </a:cubicBezTo>
                <a:cubicBezTo>
                  <a:pt x="0" y="54608"/>
                  <a:pt x="11094" y="35747"/>
                  <a:pt x="24779" y="35747"/>
                </a:cubicBezTo>
                <a:lnTo>
                  <a:pt x="25282" y="35920"/>
                </a:lnTo>
                <a:cubicBezTo>
                  <a:pt x="26617" y="15537"/>
                  <a:pt x="36904" y="0"/>
                  <a:pt x="4932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931312" y="1409982"/>
            <a:ext cx="1071570" cy="2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Plex Media Server</a:t>
            </a:r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Shape 298"/>
          <p:cNvSpPr/>
          <p:nvPr/>
        </p:nvSpPr>
        <p:spPr>
          <a:xfrm>
            <a:off x="1103258" y="2267238"/>
            <a:ext cx="515140" cy="4306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1066370" y="3129624"/>
            <a:ext cx="582716" cy="38296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1115557" y="3909783"/>
            <a:ext cx="515273" cy="38751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向右箭號 37"/>
          <p:cNvSpPr/>
          <p:nvPr/>
        </p:nvSpPr>
        <p:spPr>
          <a:xfrm rot="810592">
            <a:off x="1685199" y="242351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645692" y="3160532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691249" y="3810445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9" name="群組 2">
            <a:extLst>
              <a:ext uri="{FF2B5EF4-FFF2-40B4-BE49-F238E27FC236}">
                <a16:creationId xmlns:a16="http://schemas.microsoft.com/office/drawing/2014/main" id="{CEF0ED9A-7183-3748-8BD6-2DCBF5FA8DC0}"/>
              </a:ext>
            </a:extLst>
          </p:cNvPr>
          <p:cNvGrpSpPr/>
          <p:nvPr/>
        </p:nvGrpSpPr>
        <p:grpSpPr>
          <a:xfrm>
            <a:off x="2666293" y="1310304"/>
            <a:ext cx="1878398" cy="1026662"/>
            <a:chOff x="305908" y="1768107"/>
            <a:chExt cx="4770148" cy="2853330"/>
          </a:xfrm>
        </p:grpSpPr>
        <p:pic>
          <p:nvPicPr>
            <p:cNvPr id="30" name="Shape 400">
              <a:extLst>
                <a:ext uri="{FF2B5EF4-FFF2-40B4-BE49-F238E27FC236}">
                  <a16:creationId xmlns:a16="http://schemas.microsoft.com/office/drawing/2014/main" id="{A4E4EDDC-7404-0C42-AE3D-CE7F0216EFA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908" y="1768107"/>
              <a:ext cx="4770148" cy="2675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圓角矩形 1">
              <a:extLst>
                <a:ext uri="{FF2B5EF4-FFF2-40B4-BE49-F238E27FC236}">
                  <a16:creationId xmlns:a16="http://schemas.microsoft.com/office/drawing/2014/main" id="{B8A98EE4-93B0-8143-A1D5-20EF2315AB32}"/>
                </a:ext>
              </a:extLst>
            </p:cNvPr>
            <p:cNvSpPr/>
            <p:nvPr/>
          </p:nvSpPr>
          <p:spPr>
            <a:xfrm>
              <a:off x="2915816" y="3003798"/>
              <a:ext cx="360000" cy="288032"/>
            </a:xfrm>
            <a:prstGeom prst="roundRect">
              <a:avLst>
                <a:gd name="adj" fmla="val 14947"/>
              </a:avLst>
            </a:prstGeom>
            <a:noFill/>
            <a:ln w="12700" cmpd="sng">
              <a:solidFill>
                <a:srgbClr val="FF6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2" name="矩形 2">
              <a:extLst>
                <a:ext uri="{FF2B5EF4-FFF2-40B4-BE49-F238E27FC236}">
                  <a16:creationId xmlns:a16="http://schemas.microsoft.com/office/drawing/2014/main" id="{14004F6E-50B0-5E4A-98F1-4172EEC8D41C}"/>
                </a:ext>
              </a:extLst>
            </p:cNvPr>
            <p:cNvSpPr/>
            <p:nvPr/>
          </p:nvSpPr>
          <p:spPr>
            <a:xfrm>
              <a:off x="3291728" y="1878659"/>
              <a:ext cx="921372" cy="2742778"/>
            </a:xfrm>
            <a:custGeom>
              <a:avLst/>
              <a:gdLst>
                <a:gd name="connsiteX0" fmla="*/ 0 w 360040"/>
                <a:gd name="connsiteY0" fmla="*/ 0 h 2304256"/>
                <a:gd name="connsiteX1" fmla="*/ 360040 w 360040"/>
                <a:gd name="connsiteY1" fmla="*/ 0 h 2304256"/>
                <a:gd name="connsiteX2" fmla="*/ 360040 w 360040"/>
                <a:gd name="connsiteY2" fmla="*/ 2304256 h 2304256"/>
                <a:gd name="connsiteX3" fmla="*/ 0 w 360040"/>
                <a:gd name="connsiteY3" fmla="*/ 2304256 h 2304256"/>
                <a:gd name="connsiteX4" fmla="*/ 0 w 360040"/>
                <a:gd name="connsiteY4" fmla="*/ 0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7470 w 367510"/>
                <a:gd name="connsiteY3" fmla="*/ 2304256 h 2304256"/>
                <a:gd name="connsiteX4" fmla="*/ 0 w 367510"/>
                <a:gd name="connsiteY4" fmla="*/ 971176 h 2304256"/>
                <a:gd name="connsiteX0" fmla="*/ 0 w 367510"/>
                <a:gd name="connsiteY0" fmla="*/ 971176 h 2304256"/>
                <a:gd name="connsiteX1" fmla="*/ 367510 w 367510"/>
                <a:gd name="connsiteY1" fmla="*/ 0 h 2304256"/>
                <a:gd name="connsiteX2" fmla="*/ 367510 w 367510"/>
                <a:gd name="connsiteY2" fmla="*/ 2304256 h 2304256"/>
                <a:gd name="connsiteX3" fmla="*/ 0 w 367510"/>
                <a:gd name="connsiteY3" fmla="*/ 1161256 h 2304256"/>
                <a:gd name="connsiteX4" fmla="*/ 0 w 367510"/>
                <a:gd name="connsiteY4" fmla="*/ 971176 h 23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510" h="2304256">
                  <a:moveTo>
                    <a:pt x="0" y="971176"/>
                  </a:moveTo>
                  <a:lnTo>
                    <a:pt x="367510" y="0"/>
                  </a:lnTo>
                  <a:lnTo>
                    <a:pt x="367510" y="2304256"/>
                  </a:lnTo>
                  <a:lnTo>
                    <a:pt x="0" y="1161256"/>
                  </a:lnTo>
                  <a:lnTo>
                    <a:pt x="0" y="971176"/>
                  </a:lnTo>
                  <a:close/>
                </a:path>
              </a:pathLst>
            </a:custGeom>
            <a:gradFill>
              <a:gsLst>
                <a:gs pos="0">
                  <a:srgbClr val="FF6400"/>
                </a:gs>
                <a:gs pos="100000">
                  <a:srgbClr val="FF640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149" y="1308015"/>
            <a:ext cx="1532624" cy="975945"/>
          </a:xfrm>
          <a:prstGeom prst="rect">
            <a:avLst/>
          </a:prstGeom>
          <a:noFill/>
          <a:ln w="19050">
            <a:solidFill>
              <a:srgbClr val="FF6400"/>
            </a:solidFill>
          </a:ln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841" y="688740"/>
            <a:ext cx="841528" cy="841528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5557964" y="1481555"/>
            <a:ext cx="2989691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27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Media management</a:t>
            </a:r>
          </a:p>
        </p:txBody>
      </p:sp>
      <p:sp>
        <p:nvSpPr>
          <p:cNvPr id="349" name="Shape 349"/>
          <p:cNvSpPr/>
          <p:nvPr/>
        </p:nvSpPr>
        <p:spPr>
          <a:xfrm>
            <a:off x="5557964" y="2186445"/>
            <a:ext cx="2989691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Media information</a:t>
            </a:r>
          </a:p>
        </p:txBody>
      </p:sp>
      <p:sp>
        <p:nvSpPr>
          <p:cNvPr id="352" name="Shape 352"/>
          <p:cNvSpPr/>
          <p:nvPr/>
        </p:nvSpPr>
        <p:spPr>
          <a:xfrm>
            <a:off x="5557964" y="2904828"/>
            <a:ext cx="2989691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Supports many media types</a:t>
            </a:r>
          </a:p>
        </p:txBody>
      </p:sp>
      <p:sp>
        <p:nvSpPr>
          <p:cNvPr id="355" name="Shape 355"/>
          <p:cNvSpPr/>
          <p:nvPr/>
        </p:nvSpPr>
        <p:spPr>
          <a:xfrm>
            <a:off x="5557964" y="3662850"/>
            <a:ext cx="2989691" cy="537347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lvl="0" indent="-127000" rtl="0">
              <a:spcBef>
                <a:spcPts val="0"/>
              </a:spcBef>
              <a:buClr>
                <a:schemeClr val="lt1"/>
              </a:buClr>
              <a:buSzPts val="2000"/>
              <a:buFont typeface="Arial"/>
              <a:buNone/>
            </a:pPr>
            <a:r>
              <a:rPr lang="en-US" sz="1500" b="1" dirty="0">
                <a:solidFill>
                  <a:srgbClr val="FFFF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Sharing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6616" y="2314209"/>
            <a:ext cx="4063660" cy="2539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2" name="向右箭號 51"/>
          <p:cNvSpPr/>
          <p:nvPr/>
        </p:nvSpPr>
        <p:spPr>
          <a:xfrm rot="1704805">
            <a:off x="1837599" y="1756760"/>
            <a:ext cx="792088" cy="432048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00CC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65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群組 52"/>
          <p:cNvGrpSpPr/>
          <p:nvPr/>
        </p:nvGrpSpPr>
        <p:grpSpPr>
          <a:xfrm>
            <a:off x="474131" y="970502"/>
            <a:ext cx="3014164" cy="3014164"/>
            <a:chOff x="2500298" y="1500180"/>
            <a:chExt cx="3014164" cy="3014164"/>
          </a:xfrm>
        </p:grpSpPr>
        <p:sp>
          <p:nvSpPr>
            <p:cNvPr id="56" name="橢圓 55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rgbClr val="FFDA27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6" name="橢圓 65"/>
            <p:cNvSpPr/>
            <p:nvPr/>
          </p:nvSpPr>
          <p:spPr>
            <a:xfrm>
              <a:off x="2618572" y="1714494"/>
              <a:ext cx="2739246" cy="2739246"/>
            </a:xfrm>
            <a:prstGeom prst="ellipse">
              <a:avLst/>
            </a:prstGeom>
            <a:solidFill>
              <a:srgbClr val="FFDA2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044847" y="2756452"/>
            <a:ext cx="1584176" cy="576064"/>
            <a:chOff x="2483768" y="3071816"/>
            <a:chExt cx="1584176" cy="576064"/>
          </a:xfrm>
        </p:grpSpPr>
        <p:sp>
          <p:nvSpPr>
            <p:cNvPr id="35" name="向右箭號 34"/>
            <p:cNvSpPr/>
            <p:nvPr/>
          </p:nvSpPr>
          <p:spPr>
            <a:xfrm>
              <a:off x="2483768" y="3071816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771800" y="3196087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Streaming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3044847" y="1919968"/>
            <a:ext cx="1584176" cy="576064"/>
            <a:chOff x="2483768" y="3147814"/>
            <a:chExt cx="1584176" cy="576064"/>
          </a:xfrm>
        </p:grpSpPr>
        <p:sp>
          <p:nvSpPr>
            <p:cNvPr id="42" name="向右箭號 41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771800" y="3272085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Streaming</a:t>
              </a:r>
            </a:p>
          </p:txBody>
        </p:sp>
      </p:grpSp>
      <p:sp>
        <p:nvSpPr>
          <p:cNvPr id="22" name="圓角矩形 21"/>
          <p:cNvSpPr/>
          <p:nvPr/>
        </p:nvSpPr>
        <p:spPr>
          <a:xfrm>
            <a:off x="4774179" y="2615164"/>
            <a:ext cx="2928958" cy="785818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4774179" y="3472420"/>
            <a:ext cx="2500330" cy="785818"/>
          </a:xfrm>
          <a:prstGeom prst="roundRect">
            <a:avLst/>
          </a:prstGeom>
          <a:gradFill>
            <a:gsLst>
              <a:gs pos="0">
                <a:srgbClr val="00B0F0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4774179" y="1719375"/>
            <a:ext cx="3571900" cy="828000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4774179" y="848704"/>
            <a:ext cx="4000528" cy="785818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9" name="Shape 369" descr="「streaming device icon png」的圖片搜尋結果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036" y="982078"/>
            <a:ext cx="2996740" cy="63675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5108131" y="3115230"/>
            <a:ext cx="64294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Phone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6434313" y="2281757"/>
            <a:ext cx="10494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404887" y="3924860"/>
            <a:ext cx="885300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HDMI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5353971" y="2270749"/>
            <a:ext cx="75056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65" name="Shape 65" descr="D:\Fullppt\PNG이미지\핸드폰2.png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245" y="2758040"/>
            <a:ext cx="226446" cy="41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群組 43"/>
          <p:cNvGrpSpPr/>
          <p:nvPr/>
        </p:nvGrpSpPr>
        <p:grpSpPr>
          <a:xfrm>
            <a:off x="3044847" y="1056810"/>
            <a:ext cx="1584176" cy="576064"/>
            <a:chOff x="2483768" y="3147814"/>
            <a:chExt cx="1584176" cy="576064"/>
          </a:xfrm>
        </p:grpSpPr>
        <p:sp>
          <p:nvSpPr>
            <p:cNvPr id="45" name="向右箭號 44"/>
            <p:cNvSpPr/>
            <p:nvPr/>
          </p:nvSpPr>
          <p:spPr>
            <a:xfrm>
              <a:off x="2483768" y="3147814"/>
              <a:ext cx="1584176" cy="57606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25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771800" y="3265735"/>
              <a:ext cx="10791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sz="14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Streaming</a:t>
              </a:r>
            </a:p>
          </p:txBody>
        </p:sp>
      </p:grpSp>
      <p:grpSp>
        <p:nvGrpSpPr>
          <p:cNvPr id="49" name="群組 7"/>
          <p:cNvGrpSpPr/>
          <p:nvPr/>
        </p:nvGrpSpPr>
        <p:grpSpPr>
          <a:xfrm>
            <a:off x="6417253" y="1900784"/>
            <a:ext cx="775862" cy="458810"/>
            <a:chOff x="5669477" y="2620125"/>
            <a:chExt cx="3474523" cy="2256184"/>
          </a:xfrm>
        </p:grpSpPr>
        <p:pic>
          <p:nvPicPr>
            <p:cNvPr id="50" name="Picture 4" descr="相關圖片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0"/>
              <a:ext cx="2240417" cy="1451593"/>
            </a:xfrm>
            <a:prstGeom prst="rect">
              <a:avLst/>
            </a:prstGeom>
          </p:spPr>
        </p:pic>
      </p:grpSp>
      <p:sp>
        <p:nvSpPr>
          <p:cNvPr id="47" name="矩形 46"/>
          <p:cNvSpPr/>
          <p:nvPr/>
        </p:nvSpPr>
        <p:spPr>
          <a:xfrm>
            <a:off x="5705463" y="3156477"/>
            <a:ext cx="574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Tablet</a:t>
            </a:r>
          </a:p>
        </p:txBody>
      </p:sp>
      <p:grpSp>
        <p:nvGrpSpPr>
          <p:cNvPr id="64" name="群組 63"/>
          <p:cNvGrpSpPr/>
          <p:nvPr/>
        </p:nvGrpSpPr>
        <p:grpSpPr>
          <a:xfrm>
            <a:off x="5060546" y="3529949"/>
            <a:ext cx="1497900" cy="785818"/>
            <a:chOff x="4715491" y="3929072"/>
            <a:chExt cx="1497900" cy="785818"/>
          </a:xfrm>
        </p:grpSpPr>
        <p:sp>
          <p:nvSpPr>
            <p:cNvPr id="371" name="Shape 371"/>
            <p:cNvSpPr txBox="1"/>
            <p:nvPr/>
          </p:nvSpPr>
          <p:spPr>
            <a:xfrm>
              <a:off x="4715491" y="4387590"/>
              <a:ext cx="14979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dirty="0">
                  <a:solidFill>
                    <a:schemeClr val="tx1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TV / monitor</a:t>
              </a:r>
            </a:p>
          </p:txBody>
        </p:sp>
        <p:pic>
          <p:nvPicPr>
            <p:cNvPr id="57" name="Shape 224"/>
            <p:cNvPicPr preferRelativeResize="0"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5086" y="3929072"/>
              <a:ext cx="807046" cy="563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Shape 65" descr="D:\Fullppt\PNG이미지\핸드폰2.png"/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793" y="2615164"/>
            <a:ext cx="430774" cy="5686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2972839" y="3542270"/>
            <a:ext cx="1656184" cy="576064"/>
            <a:chOff x="2411760" y="4083918"/>
            <a:chExt cx="1656184" cy="576064"/>
          </a:xfrm>
        </p:grpSpPr>
        <p:sp>
          <p:nvSpPr>
            <p:cNvPr id="38" name="向右箭號 37"/>
            <p:cNvSpPr/>
            <p:nvPr/>
          </p:nvSpPr>
          <p:spPr>
            <a:xfrm>
              <a:off x="2411760" y="4083918"/>
              <a:ext cx="1656184" cy="576064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5000">
                  <a:srgbClr val="0070C0"/>
                </a:gs>
              </a:gsLst>
              <a:lin ang="0" scaled="1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738785" y="4220037"/>
              <a:ext cx="12720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TW" sz="1200" b="1" dirty="0">
                  <a:solidFill>
                    <a:srgbClr val="FFFFFF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Local display</a:t>
              </a:r>
            </a:p>
          </p:txBody>
        </p:sp>
      </p:grpSp>
      <p:pic>
        <p:nvPicPr>
          <p:cNvPr id="52" name="Shape 215"/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184799" y="1757908"/>
            <a:ext cx="1018140" cy="6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231" y="885441"/>
            <a:ext cx="753452" cy="75345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標題 31"/>
          <p:cNvSpPr txBox="1">
            <a:spLocks/>
          </p:cNvSpPr>
          <p:nvPr/>
        </p:nvSpPr>
        <p:spPr>
          <a:xfrm>
            <a:off x="323528" y="99851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Play content via network or HDMI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C214008-2A89-8D40-98E7-90C08921EC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8205" y="1657703"/>
            <a:ext cx="4581596" cy="28634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320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1950</Words>
  <Application>Microsoft Macintosh PowerPoint</Application>
  <PresentationFormat>On-screen Show (16:9)</PresentationFormat>
  <Paragraphs>400</Paragraphs>
  <Slides>44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Adobe 繁黑體 Std B</vt:lpstr>
      <vt:lpstr>Arial Unicode MS</vt:lpstr>
      <vt:lpstr>微軟正黑體</vt:lpstr>
      <vt:lpstr>微軟正黑體</vt:lpstr>
      <vt:lpstr>Noto Sans Symbols</vt:lpstr>
      <vt:lpstr>新細明體</vt:lpstr>
      <vt:lpstr>Arial</vt:lpstr>
      <vt:lpstr>Calibri</vt:lpstr>
      <vt:lpstr>Verdana</vt:lpstr>
      <vt:lpstr>Office 佈景主題</vt:lpstr>
      <vt:lpstr>PowerPoint Presentation</vt:lpstr>
      <vt:lpstr>Affordable dual-core multimedia NAS w/ PCIe</vt:lpstr>
      <vt:lpstr>TS-251B front view</vt:lpstr>
      <vt:lpstr>TS-251B rear view</vt:lpstr>
      <vt:lpstr>Easy to get started</vt:lpstr>
      <vt:lpstr>Full multimedia experience over competitors</vt:lpstr>
      <vt:lpstr>2-channel 4K video real-time transcoding</vt:lpstr>
      <vt:lpstr>Plex Media Server</vt:lpstr>
      <vt:lpstr>PowerPoint Presentation</vt:lpstr>
      <vt:lpstr>Get more with Plex Pass</vt:lpstr>
      <vt:lpstr>Plex real-time transcoding</vt:lpstr>
      <vt:lpstr>Offline transcoding</vt:lpstr>
      <vt:lpstr>A versatile NAS that moves forward with you</vt:lpstr>
      <vt:lpstr>PowerPoint Presentation</vt:lpstr>
      <vt:lpstr> Accessories for TS-251B</vt:lpstr>
      <vt:lpstr>10GbE via PCIe expansion</vt:lpstr>
      <vt:lpstr>PowerPoint Presentation</vt:lpstr>
      <vt:lpstr>Add M.2 SSD slots to TS-251B with a QM2 card</vt:lpstr>
      <vt:lpstr>QM2-2S-220A: Add two M.2 SATA SSD slots</vt:lpstr>
      <vt:lpstr>QM2-2P-244A: add two M.2 NVMe SSD slots</vt:lpstr>
      <vt:lpstr>QM2-2S10G1T: add two M.2 SATA SSD slots + 10GBASE-T</vt:lpstr>
      <vt:lpstr>QM2-2P10G1T: add two M.2 NVMe SSD slots + 10GBASE-T</vt:lpstr>
      <vt:lpstr>PowerPoint Presentation</vt:lpstr>
      <vt:lpstr>SSD usage in Network Attached Storage</vt:lpstr>
      <vt:lpstr>SSD internal over-provisioning  </vt:lpstr>
      <vt:lpstr>SSD extra over-provisioning</vt:lpstr>
      <vt:lpstr>The advantage of software-defined over-provisioning</vt:lpstr>
      <vt:lpstr>Configure the software-defined SSD extra over-provisioning </vt:lpstr>
      <vt:lpstr>How Snapshots protect data from ransomware attack</vt:lpstr>
      <vt:lpstr>QNAP Snapshot features</vt:lpstr>
      <vt:lpstr>QNAP NVS (Network &amp; Virtual Switch)</vt:lpstr>
      <vt:lpstr>Overview helps you quickly check overall status</vt:lpstr>
      <vt:lpstr>Faster wireless AP network delivered with new QNAP solution</vt:lpstr>
      <vt:lpstr>Wireless makes things easier…</vt:lpstr>
      <vt:lpstr>Wireless setup made easy</vt:lpstr>
      <vt:lpstr>QVPN topology map</vt:lpstr>
      <vt:lpstr>QNAP's new proprietary VPN protocol  - QBelt</vt:lpstr>
      <vt:lpstr>New desktop app will soon be available</vt:lpstr>
      <vt:lpstr>New mobile app will soon be available</vt:lpstr>
      <vt:lpstr> QTS and virtualization applications</vt:lpstr>
      <vt:lpstr>QVR Pro surveillance solution </vt:lpstr>
      <vt:lpstr>Use Virtual JBOD to expand NAS capacity</vt:lpstr>
      <vt:lpstr>TS-251B sets the new standard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Office</cp:lastModifiedBy>
  <cp:revision>165</cp:revision>
  <dcterms:modified xsi:type="dcterms:W3CDTF">2018-08-14T10:44:15Z</dcterms:modified>
</cp:coreProperties>
</file>