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322" r:id="rId5"/>
    <p:sldId id="299" r:id="rId6"/>
    <p:sldId id="323" r:id="rId7"/>
    <p:sldId id="298" r:id="rId8"/>
    <p:sldId id="321" r:id="rId9"/>
    <p:sldId id="264" r:id="rId10"/>
    <p:sldId id="32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24" r:id="rId36"/>
    <p:sldId id="317" r:id="rId37"/>
    <p:sldId id="292" r:id="rId38"/>
    <p:sldId id="319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4FB4FF"/>
    <a:srgbClr val="3EAFCE"/>
    <a:srgbClr val="030043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46685F-3AE2-48CB-9BB4-A12542F6DC3E}">
  <a:tblStyle styleId="{CE46685F-3AE2-48CB-9BB4-A12542F6DC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470645-020E-4702-A21E-067CF51A8DD9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3" autoAdjust="0"/>
    <p:restoredTop sz="94631"/>
  </p:normalViewPr>
  <p:slideViewPr>
    <p:cSldViewPr snapToGrid="0">
      <p:cViewPr varScale="1">
        <p:scale>
          <a:sx n="106" d="100"/>
          <a:sy n="106" d="100"/>
        </p:scale>
        <p:origin x="98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583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52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a23d0ff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3ea23d0ff6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096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161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a23d0ff6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3ea23d0ff6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141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51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422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a23d0ff6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3ea23d0ff6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366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a23d0ff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3ea23d0ff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890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ea23d0ff6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3ea23d0ff6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88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ea23d0ff6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3ea23d0ff6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554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a23d0ff6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3ea23d0ff6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881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034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068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624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ea23d0f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3ea23d0f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513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ea23d0ff6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3ea23d0ff6_2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725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072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ea23d0ff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3ea23d0ff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775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239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53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ea23d0ff6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3ea23d0ff6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78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ea23d0ff6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g3ea23d0ff6_4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1575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505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2126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50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8518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e2e74f18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g3e2e74f18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487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503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a23d0ff6_2_161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ea23d0ff6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g3ea23d0ff6_2_1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423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829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2083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ea23d0ff6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3ea23d0ff6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23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11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63565" y="216"/>
            <a:ext cx="9203786" cy="5186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44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4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23B57B-5597-46EE-83BF-F710153F7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"/>
          <p:cNvPicPr preferRelativeResize="0"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827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4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6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46.png"/><Relationship Id="rId7" Type="http://schemas.openxmlformats.org/officeDocument/2006/relationships/image" Target="../media/image98.png"/><Relationship Id="rId12" Type="http://schemas.openxmlformats.org/officeDocument/2006/relationships/image" Target="../media/image10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40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40.png"/><Relationship Id="rId10" Type="http://schemas.openxmlformats.org/officeDocument/2006/relationships/image" Target="../media/image137.jpe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紅色 的圖片&#10;&#10;描述是以高可信度產生">
            <a:extLst>
              <a:ext uri="{FF2B5EF4-FFF2-40B4-BE49-F238E27FC236}">
                <a16:creationId xmlns:a16="http://schemas.microsoft.com/office/drawing/2014/main" id="{A1E2802B-649C-4909-9ABB-DD72C6FAE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15" y="2589798"/>
            <a:ext cx="4195133" cy="814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42264B-45E8-413D-A210-2F5E131C5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3"/>
          <a:stretch/>
        </p:blipFill>
        <p:spPr>
          <a:xfrm>
            <a:off x="2291673" y="1012723"/>
            <a:ext cx="2263003" cy="3944919"/>
          </a:xfrm>
          <a:prstGeom prst="rect">
            <a:avLst/>
          </a:prstGeom>
        </p:spPr>
      </p:pic>
      <p:pic>
        <p:nvPicPr>
          <p:cNvPr id="5" name="圖片 4" descr="一張含有 電子用品, 顯示, 螢幕擷取畫面 的圖片&#10;&#10;描述是以非常高的可信度產生">
            <a:extLst>
              <a:ext uri="{FF2B5EF4-FFF2-40B4-BE49-F238E27FC236}">
                <a16:creationId xmlns:a16="http://schemas.microsoft.com/office/drawing/2014/main" id="{BF5F12B1-A704-468C-83F1-152444BB5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"/>
          <a:stretch/>
        </p:blipFill>
        <p:spPr>
          <a:xfrm>
            <a:off x="76879" y="1012358"/>
            <a:ext cx="2249818" cy="3945283"/>
          </a:xfrm>
          <a:prstGeom prst="rect">
            <a:avLst/>
          </a:prstGeom>
        </p:spPr>
      </p:pic>
      <p:pic>
        <p:nvPicPr>
          <p:cNvPr id="7" name="圖片 6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6A5BC8CD-E013-4465-9D85-792A8D334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596" y="1013407"/>
            <a:ext cx="2268169" cy="3943183"/>
          </a:xfrm>
          <a:prstGeom prst="rect">
            <a:avLst/>
          </a:prstGeom>
        </p:spPr>
      </p:pic>
      <p:pic>
        <p:nvPicPr>
          <p:cNvPr id="9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5C6BFD9-6EDE-4910-A563-280493DA36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54" r="-2"/>
          <a:stretch/>
        </p:blipFill>
        <p:spPr>
          <a:xfrm>
            <a:off x="6441148" y="1008008"/>
            <a:ext cx="2715412" cy="3956331"/>
          </a:xfrm>
          <a:prstGeom prst="rect">
            <a:avLst/>
          </a:prstGeom>
        </p:spPr>
      </p:pic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299924" y="5899"/>
            <a:ext cx="837714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000" dirty="0">
                <a:latin typeface="+mj-lt"/>
                <a:ea typeface="微軟正黑體" panose="020B0604030504040204" pitchFamily="34" charset="-120"/>
              </a:rPr>
              <a:t>Business security solution</a:t>
            </a:r>
            <a:endParaRPr sz="3000" b="1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203897" y="1169096"/>
            <a:ext cx="1928919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4589326" y="1173899"/>
            <a:ext cx="219557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" sz="2000" b="1" dirty="0">
                <a:solidFill>
                  <a:srgbClr val="FFFFFF"/>
                </a:solidFill>
              </a:rPr>
              <a:t>Pro </a:t>
            </a: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dirty="0"/>
          </a:p>
        </p:txBody>
      </p:sp>
      <p:sp>
        <p:nvSpPr>
          <p:cNvPr id="174" name="Google Shape;174;p23"/>
          <p:cNvSpPr/>
          <p:nvPr/>
        </p:nvSpPr>
        <p:spPr>
          <a:xfrm>
            <a:off x="2341027" y="1162949"/>
            <a:ext cx="217617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dirty="0"/>
          </a:p>
        </p:txBody>
      </p:sp>
      <p:grpSp>
        <p:nvGrpSpPr>
          <p:cNvPr id="175" name="Google Shape;175;p23"/>
          <p:cNvGrpSpPr/>
          <p:nvPr/>
        </p:nvGrpSpPr>
        <p:grpSpPr>
          <a:xfrm>
            <a:off x="717441" y="1836678"/>
            <a:ext cx="878445" cy="878241"/>
            <a:chOff x="1245153" y="1222403"/>
            <a:chExt cx="669349" cy="669193"/>
          </a:xfrm>
        </p:grpSpPr>
        <p:sp>
          <p:nvSpPr>
            <p:cNvPr id="176" name="Google Shape;176;p23"/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5403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2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210300" y="1845767"/>
            <a:ext cx="878118" cy="87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41" y="2939862"/>
            <a:ext cx="2092066" cy="11441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541" y="2939862"/>
            <a:ext cx="2049530" cy="12078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424" y="2731024"/>
            <a:ext cx="1980475" cy="1814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58270" y="1818455"/>
            <a:ext cx="890866" cy="89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43" y="2947177"/>
            <a:ext cx="2070817" cy="106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Google Shape;173;p23">
            <a:extLst>
              <a:ext uri="{FF2B5EF4-FFF2-40B4-BE49-F238E27FC236}">
                <a16:creationId xmlns:a16="http://schemas.microsoft.com/office/drawing/2014/main" id="{C8E9A75F-4284-4FCB-902B-5CD722086788}"/>
              </a:ext>
            </a:extLst>
          </p:cNvPr>
          <p:cNvSpPr/>
          <p:nvPr/>
        </p:nvSpPr>
        <p:spPr>
          <a:xfrm>
            <a:off x="6777612" y="1172731"/>
            <a:ext cx="2336595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FFFFFF"/>
                </a:solidFill>
              </a:rPr>
              <a:t>QVR Guard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9586544-26E0-4C44-8991-60BA9769C41A}"/>
              </a:ext>
            </a:extLst>
          </p:cNvPr>
          <p:cNvGrpSpPr/>
          <p:nvPr/>
        </p:nvGrpSpPr>
        <p:grpSpPr>
          <a:xfrm>
            <a:off x="7500409" y="1831832"/>
            <a:ext cx="890866" cy="890866"/>
            <a:chOff x="4805020" y="1228169"/>
            <a:chExt cx="669099" cy="669099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4815552A-23FC-4EAE-91F9-50C943E6268D}"/>
                </a:ext>
              </a:extLst>
            </p:cNvPr>
            <p:cNvSpPr/>
            <p:nvPr/>
          </p:nvSpPr>
          <p:spPr>
            <a:xfrm>
              <a:off x="4805020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Google Shape;238;p31" descr="Guard_512.png">
              <a:extLst>
                <a:ext uri="{FF2B5EF4-FFF2-40B4-BE49-F238E27FC236}">
                  <a16:creationId xmlns:a16="http://schemas.microsoft.com/office/drawing/2014/main" id="{0B1A5256-7E5D-40FE-BF47-F6B060EC0081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819650" y="1246363"/>
              <a:ext cx="647696" cy="6387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140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3987" y="1733937"/>
            <a:ext cx="4144235" cy="311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897" y="1870007"/>
            <a:ext cx="4852090" cy="227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92" name="Google Shape;192;p24"/>
          <p:cNvSpPr txBox="1"/>
          <p:nvPr/>
        </p:nvSpPr>
        <p:spPr>
          <a:xfrm>
            <a:off x="643283" y="1148746"/>
            <a:ext cx="7758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1</a:t>
            </a:r>
            <a:r>
              <a:rPr lang="en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.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Eight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default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channels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for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free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body" idx="1"/>
          </p:nvPr>
        </p:nvSpPr>
        <p:spPr>
          <a:xfrm>
            <a:off x="5399217" y="2100521"/>
            <a:ext cx="3533774" cy="22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Built-in 8-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channel </a:t>
            </a:r>
            <a:r>
              <a:rPr 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license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for playback of video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within 14 days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with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Pro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Client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. If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users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have a larger number of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cameras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or playback days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requirement,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QVR Pro Gold (the maximum number of channels is 16 channels, and the number of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playback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days is unlimited) </a:t>
            </a:r>
            <a:r>
              <a:rPr 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can be purchased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. And additional camera channel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extension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license </a:t>
            </a:r>
            <a:r>
              <a:rPr lang="en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(up to 128 channels).</a:t>
            </a:r>
            <a:endParaRPr sz="12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B919208-B2CA-4904-AF59-AD24CDC1786C}"/>
              </a:ext>
            </a:extLst>
          </p:cNvPr>
          <p:cNvGrpSpPr/>
          <p:nvPr/>
        </p:nvGrpSpPr>
        <p:grpSpPr>
          <a:xfrm>
            <a:off x="152953" y="3576565"/>
            <a:ext cx="2627428" cy="1178560"/>
            <a:chOff x="212408" y="3527618"/>
            <a:chExt cx="2753625" cy="1235167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861B9A2-3884-4660-A40B-7B13A098E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0220" y="3527618"/>
              <a:ext cx="1235167" cy="1235167"/>
            </a:xfrm>
            <a:prstGeom prst="rect">
              <a:avLst/>
            </a:prstGeom>
          </p:spPr>
        </p:pic>
        <p:pic>
          <p:nvPicPr>
            <p:cNvPr id="14" name="圖片 13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9250DC4A-9C5E-4AFA-9691-9B3080BD2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12408" y="3565230"/>
              <a:ext cx="1743464" cy="1090782"/>
            </a:xfrm>
            <a:prstGeom prst="rect">
              <a:avLst/>
            </a:prstGeom>
          </p:spPr>
        </p:pic>
        <p:sp>
          <p:nvSpPr>
            <p:cNvPr id="17" name="Google Shape;501;p49">
              <a:extLst>
                <a:ext uri="{FF2B5EF4-FFF2-40B4-BE49-F238E27FC236}">
                  <a16:creationId xmlns:a16="http://schemas.microsoft.com/office/drawing/2014/main" id="{2084655C-899D-41E2-A3F2-E121FC2CBC53}"/>
                </a:ext>
              </a:extLst>
            </p:cNvPr>
            <p:cNvSpPr/>
            <p:nvPr/>
          </p:nvSpPr>
          <p:spPr>
            <a:xfrm>
              <a:off x="1815705" y="3841301"/>
              <a:ext cx="1150328" cy="807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" altLang="zh-TW" sz="1500" b="1" dirty="0"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rPr>
                <a:t>8 built-in channel</a:t>
              </a:r>
              <a:r>
                <a:rPr lang="en-US" altLang="zh-TW" sz="1500" b="1" dirty="0"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rPr>
                <a:t>s</a:t>
              </a:r>
              <a:endParaRPr sz="15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61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90;p24">
            <a:extLst>
              <a:ext uri="{FF2B5EF4-FFF2-40B4-BE49-F238E27FC236}">
                <a16:creationId xmlns:a16="http://schemas.microsoft.com/office/drawing/2014/main" id="{D664610F-606A-4C1F-8C2C-9FF811B1751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6" r="5277"/>
          <a:stretch/>
        </p:blipFill>
        <p:spPr>
          <a:xfrm>
            <a:off x="4385594" y="1071555"/>
            <a:ext cx="4298435" cy="161645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4597755" y="1149966"/>
            <a:ext cx="4011769" cy="143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sz="12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QVR Pro </a:t>
            </a:r>
            <a:r>
              <a:rPr lang="en-US" altLang="zh-TW" sz="1200" dirty="0">
                <a:solidFill>
                  <a:schemeClr val="bg1"/>
                </a:solidFill>
                <a:latin typeface="+mj-lt"/>
              </a:rPr>
              <a:t>records the video and sound.</a:t>
            </a:r>
            <a:r>
              <a:rPr lang="zh-TW" alt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+mj-lt"/>
              </a:rPr>
              <a:t>Support</a:t>
            </a:r>
            <a:r>
              <a:rPr lang="zh-TW" alt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+mj-lt"/>
              </a:rPr>
              <a:t>more</a:t>
            </a:r>
            <a:r>
              <a:rPr lang="zh-TW" alt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+mj-lt"/>
              </a:rPr>
              <a:t>than</a:t>
            </a:r>
            <a:r>
              <a:rPr lang="zh-TW" altLang="en-US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" sz="1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5,000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different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IP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camera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models.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Pro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Client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supports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6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platforms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(Windows, Mac, Ubuntu, HDMI Local Display, iOS, Android) you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can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switch between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live and playback with</a:t>
            </a:r>
            <a:r>
              <a:rPr lang="zh-TW" altLang="en-US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just one click.</a:t>
            </a:r>
            <a:endParaRPr lang="zh-TW" altLang="en-US" sz="12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3CE2DBD8-D479-4192-8166-548055F0D8D8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3" name="Google Shape;192;p24">
            <a:extLst>
              <a:ext uri="{FF2B5EF4-FFF2-40B4-BE49-F238E27FC236}">
                <a16:creationId xmlns:a16="http://schemas.microsoft.com/office/drawing/2014/main" id="{2217E628-A8AC-42E7-8B72-E55A37A4129B}"/>
              </a:ext>
            </a:extLst>
          </p:cNvPr>
          <p:cNvSpPr txBox="1"/>
          <p:nvPr/>
        </p:nvSpPr>
        <p:spPr>
          <a:xfrm>
            <a:off x="15237" y="1302895"/>
            <a:ext cx="4367929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5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2.</a:t>
            </a:r>
            <a:r>
              <a:rPr lang="zh-TW" altLang="en-US" sz="25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and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surveillance</a:t>
            </a:r>
            <a:endParaRPr lang="zh-TW" altLang="en-US" sz="25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9FC27BD-B152-45E1-BFE4-0BD989CB5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4" y="2334551"/>
            <a:ext cx="2831857" cy="282637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5F60972-6342-42FA-A202-28395EEC9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26" y="1936738"/>
            <a:ext cx="1960474" cy="5391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4614197-E56D-4301-B8C0-FD7D84B7C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7147" y="2319983"/>
            <a:ext cx="3279056" cy="285382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47FDD8F-E319-477C-8E16-A3129488C7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5298" y="2507660"/>
            <a:ext cx="1075357" cy="5572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8152BAE5-AC91-4F7B-905C-F664981A7D25}"/>
              </a:ext>
            </a:extLst>
          </p:cNvPr>
          <p:cNvGrpSpPr/>
          <p:nvPr/>
        </p:nvGrpSpPr>
        <p:grpSpPr>
          <a:xfrm>
            <a:off x="4769502" y="2369260"/>
            <a:ext cx="1098027" cy="2727966"/>
            <a:chOff x="5127254" y="1867255"/>
            <a:chExt cx="1215140" cy="3018923"/>
          </a:xfrm>
        </p:grpSpPr>
        <p:sp>
          <p:nvSpPr>
            <p:cNvPr id="18" name="語音泡泡: 矩形 17">
              <a:extLst>
                <a:ext uri="{FF2B5EF4-FFF2-40B4-BE49-F238E27FC236}">
                  <a16:creationId xmlns:a16="http://schemas.microsoft.com/office/drawing/2014/main" id="{F06478E4-087F-4375-9E35-B9C592B5C249}"/>
                </a:ext>
              </a:extLst>
            </p:cNvPr>
            <p:cNvSpPr/>
            <p:nvPr/>
          </p:nvSpPr>
          <p:spPr>
            <a:xfrm>
              <a:off x="5127254" y="1867255"/>
              <a:ext cx="1215140" cy="3018923"/>
            </a:xfrm>
            <a:prstGeom prst="wedgeRectCallout">
              <a:avLst>
                <a:gd name="adj1" fmla="val 76095"/>
                <a:gd name="adj2" fmla="val -2336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6F8157E0-C1FE-4F56-B314-390C295B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4939" y="1985709"/>
              <a:ext cx="753268" cy="1344029"/>
            </a:xfrm>
            <a:prstGeom prst="rect">
              <a:avLst/>
            </a:prstGeom>
          </p:spPr>
        </p:pic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14BF300A-968C-43E0-AC6F-A2CF6F7A9681}"/>
                </a:ext>
              </a:extLst>
            </p:cNvPr>
            <p:cNvGrpSpPr/>
            <p:nvPr/>
          </p:nvGrpSpPr>
          <p:grpSpPr>
            <a:xfrm rot="5400000">
              <a:off x="5073424" y="3771552"/>
              <a:ext cx="1223098" cy="811004"/>
              <a:chOff x="429357" y="284632"/>
              <a:chExt cx="1579727" cy="1047478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7F4B4D1-B45E-4E15-92B9-7B07FFB9778C}"/>
                  </a:ext>
                </a:extLst>
              </p:cNvPr>
              <p:cNvSpPr/>
              <p:nvPr/>
            </p:nvSpPr>
            <p:spPr>
              <a:xfrm>
                <a:off x="429357" y="284632"/>
                <a:ext cx="1579727" cy="10474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77A6A308-DCED-4E40-9113-B97DF8DF8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6346" y="318909"/>
                <a:ext cx="1514947" cy="983055"/>
              </a:xfrm>
              <a:prstGeom prst="rect">
                <a:avLst/>
              </a:prstGeom>
            </p:spPr>
          </p:pic>
        </p:grpSp>
        <p:pic>
          <p:nvPicPr>
            <p:cNvPr id="31" name="圖片 15">
              <a:extLst>
                <a:ext uri="{FF2B5EF4-FFF2-40B4-BE49-F238E27FC236}">
                  <a16:creationId xmlns:a16="http://schemas.microsoft.com/office/drawing/2014/main" id="{C8C01241-726C-4538-A61A-E964664C6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5761" y="3431006"/>
              <a:ext cx="387989" cy="387989"/>
            </a:xfrm>
            <a:prstGeom prst="rect">
              <a:avLst/>
            </a:prstGeom>
          </p:spPr>
        </p:pic>
        <p:pic>
          <p:nvPicPr>
            <p:cNvPr id="32" name="圖片 19">
              <a:extLst>
                <a:ext uri="{FF2B5EF4-FFF2-40B4-BE49-F238E27FC236}">
                  <a16:creationId xmlns:a16="http://schemas.microsoft.com/office/drawing/2014/main" id="{90812B8E-F6DD-4956-ACDE-68132F410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>
              <a:off x="5744349" y="1894876"/>
              <a:ext cx="482074" cy="482074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EF2C0E2-9F8A-488A-BBD1-2556D22E2E6A}"/>
              </a:ext>
            </a:extLst>
          </p:cNvPr>
          <p:cNvGrpSpPr/>
          <p:nvPr/>
        </p:nvGrpSpPr>
        <p:grpSpPr>
          <a:xfrm>
            <a:off x="3159631" y="2370670"/>
            <a:ext cx="1258992" cy="2726556"/>
            <a:chOff x="2996384" y="1856340"/>
            <a:chExt cx="1393993" cy="3018923"/>
          </a:xfrm>
        </p:grpSpPr>
        <p:sp>
          <p:nvSpPr>
            <p:cNvPr id="19" name="語音泡泡: 矩形 18">
              <a:extLst>
                <a:ext uri="{FF2B5EF4-FFF2-40B4-BE49-F238E27FC236}">
                  <a16:creationId xmlns:a16="http://schemas.microsoft.com/office/drawing/2014/main" id="{418790B4-7E3C-4E5B-8D04-0EC314F6497D}"/>
                </a:ext>
              </a:extLst>
            </p:cNvPr>
            <p:cNvSpPr/>
            <p:nvPr/>
          </p:nvSpPr>
          <p:spPr>
            <a:xfrm>
              <a:off x="2996384" y="1856340"/>
              <a:ext cx="1393993" cy="3018923"/>
            </a:xfrm>
            <a:prstGeom prst="wedgeRectCallout">
              <a:avLst>
                <a:gd name="adj1" fmla="val -76173"/>
                <a:gd name="adj2" fmla="val -318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A0FA6BA0-EE27-4D3E-A932-BF6DDD3B9CB9}"/>
                </a:ext>
              </a:extLst>
            </p:cNvPr>
            <p:cNvGrpSpPr/>
            <p:nvPr/>
          </p:nvGrpSpPr>
          <p:grpSpPr>
            <a:xfrm>
              <a:off x="3117904" y="1973252"/>
              <a:ext cx="1108035" cy="1089351"/>
              <a:chOff x="841447" y="1281790"/>
              <a:chExt cx="1504219" cy="1478855"/>
            </a:xfrm>
          </p:grpSpPr>
          <p:pic>
            <p:nvPicPr>
              <p:cNvPr id="21" name="圖片 26" descr="一張含有 標誌, 建築物 的圖片&#10;&#10;描述是以非常高的可信度產生">
                <a:extLst>
                  <a:ext uri="{FF2B5EF4-FFF2-40B4-BE49-F238E27FC236}">
                    <a16:creationId xmlns:a16="http://schemas.microsoft.com/office/drawing/2014/main" id="{010A5238-A03F-4D9A-BFE0-CCC154DAF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1447" y="1281790"/>
                <a:ext cx="1504219" cy="1478855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11B94D62-461D-45E5-8A61-579F4C7706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18"/>
              <a:stretch/>
            </p:blipFill>
            <p:spPr>
              <a:xfrm>
                <a:off x="924448" y="1831236"/>
                <a:ext cx="1346478" cy="791385"/>
              </a:xfrm>
              <a:prstGeom prst="rect">
                <a:avLst/>
              </a:prstGeom>
            </p:spPr>
          </p:pic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BACA225-2640-4F59-8AA8-00DC18C5853F}"/>
                </a:ext>
              </a:extLst>
            </p:cNvPr>
            <p:cNvGrpSpPr/>
            <p:nvPr/>
          </p:nvGrpSpPr>
          <p:grpSpPr>
            <a:xfrm rot="5400000">
              <a:off x="2819932" y="3433844"/>
              <a:ext cx="1717832" cy="1094181"/>
              <a:chOff x="377467" y="870602"/>
              <a:chExt cx="1539158" cy="980374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2B0104C-4820-4DEF-AF3A-F21A7522DE6F}"/>
                  </a:ext>
                </a:extLst>
              </p:cNvPr>
              <p:cNvSpPr/>
              <p:nvPr/>
            </p:nvSpPr>
            <p:spPr>
              <a:xfrm>
                <a:off x="377467" y="870602"/>
                <a:ext cx="1539158" cy="9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82F3B60C-10B9-412E-8A74-2C342B46C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098" y="900749"/>
                <a:ext cx="1417894" cy="920079"/>
              </a:xfrm>
              <a:prstGeom prst="rect">
                <a:avLst/>
              </a:prstGeom>
            </p:spPr>
          </p:pic>
        </p:grpSp>
        <p:pic>
          <p:nvPicPr>
            <p:cNvPr id="33" name="圖片 15">
              <a:extLst>
                <a:ext uri="{FF2B5EF4-FFF2-40B4-BE49-F238E27FC236}">
                  <a16:creationId xmlns:a16="http://schemas.microsoft.com/office/drawing/2014/main" id="{D18A3E74-5225-4AC3-8833-FC2077E7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913" y="3390831"/>
              <a:ext cx="387989" cy="387989"/>
            </a:xfrm>
            <a:prstGeom prst="rect">
              <a:avLst/>
            </a:prstGeom>
          </p:spPr>
        </p:pic>
        <p:pic>
          <p:nvPicPr>
            <p:cNvPr id="34" name="圖片 19">
              <a:extLst>
                <a:ext uri="{FF2B5EF4-FFF2-40B4-BE49-F238E27FC236}">
                  <a16:creationId xmlns:a16="http://schemas.microsoft.com/office/drawing/2014/main" id="{E61761DA-9FB8-4C38-961E-CAC3B394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>
              <a:off x="3854131" y="1883961"/>
              <a:ext cx="482074" cy="482074"/>
            </a:xfrm>
            <a:prstGeom prst="rect">
              <a:avLst/>
            </a:prstGeom>
          </p:spPr>
        </p:pic>
      </p:grpSp>
      <p:pic>
        <p:nvPicPr>
          <p:cNvPr id="35" name="Google Shape;178;p23">
            <a:extLst>
              <a:ext uri="{FF2B5EF4-FFF2-40B4-BE49-F238E27FC236}">
                <a16:creationId xmlns:a16="http://schemas.microsoft.com/office/drawing/2014/main" id="{670ADA80-3A6A-4407-90B7-17D112A67738}"/>
              </a:ext>
            </a:extLst>
          </p:cNvPr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6218407" y="2329739"/>
            <a:ext cx="468255" cy="4682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01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46B5BE0A-61E8-468D-8EAD-4F201AAEA7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733" y="1688864"/>
            <a:ext cx="4100293" cy="320457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0" y="1131194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3</a:t>
            </a:r>
            <a:r>
              <a:rPr lang="en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.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F</a:t>
            </a:r>
            <a:r>
              <a:rPr lang="en-US" altLang="zh-TW" sz="25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lexible</a:t>
            </a:r>
            <a:r>
              <a:rPr lang="zh-TW" altLang="en-US" sz="25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view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layout</a:t>
            </a:r>
            <a:r>
              <a:rPr lang="en" sz="2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and </a:t>
            </a:r>
            <a:r>
              <a:rPr lang="en-US" altLang="zh-TW" sz="2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sequential</a:t>
            </a:r>
            <a:endParaRPr sz="2500" b="1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498" y="1782811"/>
            <a:ext cx="4788466" cy="26290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12" name="Google Shape;212;p26"/>
          <p:cNvSpPr txBox="1">
            <a:spLocks noGrp="1"/>
          </p:cNvSpPr>
          <p:nvPr>
            <p:ph type="body" idx="1"/>
          </p:nvPr>
        </p:nvSpPr>
        <p:spPr>
          <a:xfrm>
            <a:off x="5526895" y="2065490"/>
            <a:ext cx="3301573" cy="162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If you want to enlarge the camera screen of important locations (such as counters and gates), you can adjust the display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camera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channel scale and position. You can also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use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sequential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mode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rotate</a:t>
            </a: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different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views</a:t>
            </a: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 so that you can monitor a large number of camera screens in turn.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7" name="Google Shape;194;p24">
            <a:extLst>
              <a:ext uri="{FF2B5EF4-FFF2-40B4-BE49-F238E27FC236}">
                <a16:creationId xmlns:a16="http://schemas.microsoft.com/office/drawing/2014/main" id="{FF082AE6-C730-4A81-A7B9-BB7EACC33CAB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517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90;p24">
            <a:extLst>
              <a:ext uri="{FF2B5EF4-FFF2-40B4-BE49-F238E27FC236}">
                <a16:creationId xmlns:a16="http://schemas.microsoft.com/office/drawing/2014/main" id="{69E9DD08-4B10-4530-A879-5521B8D0D2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4959" y="1708181"/>
            <a:ext cx="4176824" cy="33596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0;p26">
            <a:extLst>
              <a:ext uri="{FF2B5EF4-FFF2-40B4-BE49-F238E27FC236}">
                <a16:creationId xmlns:a16="http://schemas.microsoft.com/office/drawing/2014/main" id="{4BBA6ED2-4B89-416D-AE03-151FC253DB57}"/>
              </a:ext>
            </a:extLst>
          </p:cNvPr>
          <p:cNvSpPr txBox="1"/>
          <p:nvPr/>
        </p:nvSpPr>
        <p:spPr>
          <a:xfrm>
            <a:off x="4509" y="1144073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4.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Flexible storage settings 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22" name="Google Shape;222;p27" descr="一張含有 室內, 杯子 的圖片&#10;&#10;描述是以高可信度產生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8933" y="3083389"/>
            <a:ext cx="1403130" cy="168766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>
            <a:off x="5471117" y="2044899"/>
            <a:ext cx="3277862" cy="921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 user can configure the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volume</a:t>
            </a: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to create a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space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.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And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specify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cameras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at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different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space.</a:t>
            </a:r>
            <a:endParaRPr lang="en-US" sz="13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0" y="1834395"/>
            <a:ext cx="4852949" cy="25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" name="Google Shape;225;p27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776" y="2711545"/>
            <a:ext cx="2226225" cy="113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194;p24">
            <a:extLst>
              <a:ext uri="{FF2B5EF4-FFF2-40B4-BE49-F238E27FC236}">
                <a16:creationId xmlns:a16="http://schemas.microsoft.com/office/drawing/2014/main" id="{DC9CE126-4A7B-424B-800F-1B612345E983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" name="Google Shape;223;p27">
            <a:extLst>
              <a:ext uri="{FF2B5EF4-FFF2-40B4-BE49-F238E27FC236}">
                <a16:creationId xmlns:a16="http://schemas.microsoft.com/office/drawing/2014/main" id="{3A2E89AB-6B4D-47DE-AC3A-90447E8636EE}"/>
              </a:ext>
            </a:extLst>
          </p:cNvPr>
          <p:cNvSpPr txBox="1"/>
          <p:nvPr/>
        </p:nvSpPr>
        <p:spPr>
          <a:xfrm>
            <a:off x="5471117" y="3089828"/>
            <a:ext cx="2279753" cy="110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As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long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as</a:t>
            </a: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the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volume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has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not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been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fully configured, </a:t>
            </a:r>
            <a:r>
              <a:rPr lang="en" sz="1300" b="1" dirty="0" err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space can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always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be </a:t>
            </a: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expand</a:t>
            </a:r>
            <a:r>
              <a:rPr lang="en-US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ed</a:t>
            </a:r>
            <a:r>
              <a:rPr lang="en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afterwards.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13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90;p24">
            <a:extLst>
              <a:ext uri="{FF2B5EF4-FFF2-40B4-BE49-F238E27FC236}">
                <a16:creationId xmlns:a16="http://schemas.microsoft.com/office/drawing/2014/main" id="{F2AF304F-9D2A-481C-A7E4-B66A2285DC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20457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10;p26">
            <a:extLst>
              <a:ext uri="{FF2B5EF4-FFF2-40B4-BE49-F238E27FC236}">
                <a16:creationId xmlns:a16="http://schemas.microsoft.com/office/drawing/2014/main" id="{53E9FB8F-D783-4C63-AE53-B1466A83DE20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5.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Normal/Event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031" y="1905716"/>
            <a:ext cx="4967206" cy="23893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235" name="Google Shape;235;p28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404" y="2985748"/>
            <a:ext cx="1393104" cy="16876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71;p52">
            <a:extLst>
              <a:ext uri="{FF2B5EF4-FFF2-40B4-BE49-F238E27FC236}">
                <a16:creationId xmlns:a16="http://schemas.microsoft.com/office/drawing/2014/main" id="{E881AA26-7D92-4FD7-95E6-76301FC93211}"/>
              </a:ext>
            </a:extLst>
          </p:cNvPr>
          <p:cNvSpPr txBox="1">
            <a:spLocks/>
          </p:cNvSpPr>
          <p:nvPr/>
        </p:nvSpPr>
        <p:spPr>
          <a:xfrm>
            <a:off x="5518397" y="2028617"/>
            <a:ext cx="3499184" cy="109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If the capacity of the hard disk allows, select ”normal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recording</a:t>
            </a:r>
          </a:p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“ in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case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you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don</a:t>
            </a:r>
            <a:r>
              <a:rPr lang="mr-IN" altLang="zh-TW" sz="1300" b="1" dirty="0">
                <a:solidFill>
                  <a:schemeClr val="lt1"/>
                </a:solidFill>
                <a:latin typeface="+mj-lt"/>
              </a:rPr>
              <a:t>’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t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want to miss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endParaRPr lang="en-US" altLang="zh-TW" sz="1300" b="1" dirty="0">
              <a:solidFill>
                <a:schemeClr val="lt1"/>
              </a:solidFill>
              <a:latin typeface="+mj-lt"/>
            </a:endParaRPr>
          </a:p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any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second.</a:t>
            </a:r>
          </a:p>
        </p:txBody>
      </p:sp>
      <p:sp>
        <p:nvSpPr>
          <p:cNvPr id="8" name="Google Shape;194;p24">
            <a:extLst>
              <a:ext uri="{FF2B5EF4-FFF2-40B4-BE49-F238E27FC236}">
                <a16:creationId xmlns:a16="http://schemas.microsoft.com/office/drawing/2014/main" id="{FB4DD513-25D3-46C6-B8B7-F631B2FC27D3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" name="Google Shape;271;p52">
            <a:extLst>
              <a:ext uri="{FF2B5EF4-FFF2-40B4-BE49-F238E27FC236}">
                <a16:creationId xmlns:a16="http://schemas.microsoft.com/office/drawing/2014/main" id="{6AEA99F0-DFB8-4CCC-97C3-02A658F96682}"/>
              </a:ext>
            </a:extLst>
          </p:cNvPr>
          <p:cNvSpPr txBox="1">
            <a:spLocks/>
          </p:cNvSpPr>
          <p:nvPr/>
        </p:nvSpPr>
        <p:spPr>
          <a:xfrm>
            <a:off x="5518397" y="3016249"/>
            <a:ext cx="3499184" cy="126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If the hard disk capacity is </a:t>
            </a:r>
          </a:p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not large but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you still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want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endParaRPr lang="en-US" altLang="zh-TW" sz="1300" b="1" dirty="0">
              <a:solidFill>
                <a:schemeClr val="lt1"/>
              </a:solidFill>
              <a:latin typeface="+mj-lt"/>
            </a:endParaRPr>
          </a:p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to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record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when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things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endParaRPr lang="en-US" altLang="zh-TW" sz="1300" b="1" dirty="0">
              <a:solidFill>
                <a:schemeClr val="lt1"/>
              </a:solidFill>
              <a:latin typeface="+mj-lt"/>
            </a:endParaRPr>
          </a:p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happened,</a:t>
            </a:r>
            <a:r>
              <a:rPr lang="zh-TW" altLang="en-US" sz="1300" b="1" dirty="0">
                <a:solidFill>
                  <a:schemeClr val="lt1"/>
                </a:solidFill>
                <a:latin typeface="+mj-lt"/>
              </a:rPr>
              <a:t> </a:t>
            </a: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select</a:t>
            </a:r>
          </a:p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</a:rPr>
              <a:t> "Event Recording".</a:t>
            </a:r>
            <a:endParaRPr lang="zh-TW" alt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541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0;p24">
            <a:extLst>
              <a:ext uri="{FF2B5EF4-FFF2-40B4-BE49-F238E27FC236}">
                <a16:creationId xmlns:a16="http://schemas.microsoft.com/office/drawing/2014/main" id="{2D4D7454-EC9F-47C5-9E61-8D43474930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21059"/>
            <a:ext cx="4100293" cy="2818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080AF848-C40E-4BA9-8E9E-0F638D82834E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6.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Schedule recording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42" name="Google Shape;24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012" y="1850667"/>
            <a:ext cx="4952815" cy="23736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45" name="Google Shape;245;p29"/>
          <p:cNvSpPr txBox="1">
            <a:spLocks noGrp="1"/>
          </p:cNvSpPr>
          <p:nvPr>
            <p:ph type="body" idx="1"/>
          </p:nvPr>
        </p:nvSpPr>
        <p:spPr>
          <a:xfrm>
            <a:off x="5509178" y="2068609"/>
            <a:ext cx="3360813" cy="19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Whether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normal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or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event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, you can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all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specify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endParaRPr lang="en-US" altLang="zh-TW" sz="1300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time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(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detailed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hours), especially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time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that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store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is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clos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7" name="圖片 6" descr="一張含有 物件, 手錶, 時鐘, 室內 的圖片&#10;&#10;描述是以非常高的可信度產生">
            <a:extLst>
              <a:ext uri="{FF2B5EF4-FFF2-40B4-BE49-F238E27FC236}">
                <a16:creationId xmlns:a16="http://schemas.microsoft.com/office/drawing/2014/main" id="{C0E372A6-B64D-4448-9307-F20B21AC0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660" y="2847925"/>
            <a:ext cx="1501654" cy="1916537"/>
          </a:xfrm>
          <a:prstGeom prst="rect">
            <a:avLst/>
          </a:prstGeom>
        </p:spPr>
      </p:pic>
      <p:sp>
        <p:nvSpPr>
          <p:cNvPr id="8" name="Google Shape;194;p24">
            <a:extLst>
              <a:ext uri="{FF2B5EF4-FFF2-40B4-BE49-F238E27FC236}">
                <a16:creationId xmlns:a16="http://schemas.microsoft.com/office/drawing/2014/main" id="{689C3F24-321C-4CD2-A083-CF2735E95178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204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0;p24">
            <a:extLst>
              <a:ext uri="{FF2B5EF4-FFF2-40B4-BE49-F238E27FC236}">
                <a16:creationId xmlns:a16="http://schemas.microsoft.com/office/drawing/2014/main" id="{72AE1FC6-98EC-4F54-BAB6-A1F4182155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77" y="1714620"/>
            <a:ext cx="4212130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9F4BFC1D-8427-4D6E-9517-C5689AB51631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7.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Privilege setting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159" y="1808760"/>
            <a:ext cx="4797321" cy="269884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54" name="Google Shape;254;p30"/>
          <p:cNvSpPr txBox="1">
            <a:spLocks noGrp="1"/>
          </p:cNvSpPr>
          <p:nvPr>
            <p:ph type="body" idx="1"/>
          </p:nvPr>
        </p:nvSpPr>
        <p:spPr>
          <a:xfrm>
            <a:off x="5472543" y="2022455"/>
            <a:ext cx="3231360" cy="175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 company can 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specify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different p</a:t>
            </a:r>
            <a:r>
              <a:rPr lang="en-US" altLang="zh-TW" sz="1300" dirty="0" err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rivilege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settings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base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on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positions and department (for example, the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staff has the right to change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 settings, and the senior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supervisor has the right to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view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all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camera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endParaRPr lang="en-US" altLang="zh-TW" sz="1300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recordings</a:t>
            </a:r>
            <a:r>
              <a:rPr lang="en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).</a:t>
            </a:r>
            <a:endParaRPr sz="130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9" name="圖片 8" descr="一張含有 室內, 坐 的圖片&#10;&#10;描述是以高可信度產生">
            <a:extLst>
              <a:ext uri="{FF2B5EF4-FFF2-40B4-BE49-F238E27FC236}">
                <a16:creationId xmlns:a16="http://schemas.microsoft.com/office/drawing/2014/main" id="{E72ADC0A-47C2-4E85-9CC2-65BFA8627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028" y="2819416"/>
            <a:ext cx="1434675" cy="1885920"/>
          </a:xfrm>
          <a:prstGeom prst="rect">
            <a:avLst/>
          </a:prstGeom>
        </p:spPr>
      </p:pic>
      <p:sp>
        <p:nvSpPr>
          <p:cNvPr id="8" name="Google Shape;194;p24">
            <a:extLst>
              <a:ext uri="{FF2B5EF4-FFF2-40B4-BE49-F238E27FC236}">
                <a16:creationId xmlns:a16="http://schemas.microsoft.com/office/drawing/2014/main" id="{C83A378F-EE05-44AC-8056-46D9B6B353DA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656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49E25AB0-2D93-4A7B-A40C-9E22BD708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02" y="3201708"/>
            <a:ext cx="1841295" cy="123224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05520AF-EBC3-4156-957C-175B0BB50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4" y="1836887"/>
            <a:ext cx="3085255" cy="260801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8299C4C-9B85-43B8-9460-604B3FE56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121" y="1825937"/>
            <a:ext cx="1858051" cy="1316663"/>
          </a:xfrm>
          <a:prstGeom prst="rect">
            <a:avLst/>
          </a:prstGeom>
        </p:spPr>
      </p:pic>
      <p:pic>
        <p:nvPicPr>
          <p:cNvPr id="23" name="Google Shape;190;p24">
            <a:extLst>
              <a:ext uri="{FF2B5EF4-FFF2-40B4-BE49-F238E27FC236}">
                <a16:creationId xmlns:a16="http://schemas.microsoft.com/office/drawing/2014/main" id="{3B01459C-4613-4902-82CB-8A1C37F50B3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2172" y="1714621"/>
            <a:ext cx="4100293" cy="223083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>
            <a:spLocks noGrp="1"/>
          </p:cNvSpPr>
          <p:nvPr>
            <p:ph type="body" idx="1"/>
          </p:nvPr>
        </p:nvSpPr>
        <p:spPr>
          <a:xfrm>
            <a:off x="5585188" y="2125711"/>
            <a:ext cx="3180016" cy="162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Use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network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interface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assignment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</a:t>
            </a: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o avoid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video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stop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due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the camera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live feeds</a:t>
            </a: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need</a:t>
            </a:r>
            <a:r>
              <a:rPr lang="en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large bandwidth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.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endParaRPr sz="1300" i="0" u="none" strike="noStrike" cap="none" dirty="0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4" name="Google Shape;210;p26">
            <a:extLst>
              <a:ext uri="{FF2B5EF4-FFF2-40B4-BE49-F238E27FC236}">
                <a16:creationId xmlns:a16="http://schemas.microsoft.com/office/drawing/2014/main" id="{0DAD80FE-D35D-49C9-9F15-A6B87D385DE5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8.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Live feed routing distribution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895D0FA-A95A-453D-8CF2-3FA9DB3607D6}"/>
              </a:ext>
            </a:extLst>
          </p:cNvPr>
          <p:cNvGrpSpPr/>
          <p:nvPr/>
        </p:nvGrpSpPr>
        <p:grpSpPr>
          <a:xfrm>
            <a:off x="208010" y="1964497"/>
            <a:ext cx="4759702" cy="2296570"/>
            <a:chOff x="770428" y="1043329"/>
            <a:chExt cx="2899988" cy="1399253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4712176B-7167-4D05-B580-B4EDD3815A75}"/>
                </a:ext>
              </a:extLst>
            </p:cNvPr>
            <p:cNvGrpSpPr/>
            <p:nvPr/>
          </p:nvGrpSpPr>
          <p:grpSpPr>
            <a:xfrm>
              <a:off x="770428" y="1043329"/>
              <a:ext cx="2899988" cy="1399253"/>
              <a:chOff x="112425" y="878325"/>
              <a:chExt cx="3255153" cy="1570621"/>
            </a:xfrm>
          </p:grpSpPr>
          <p:pic>
            <p:nvPicPr>
              <p:cNvPr id="32" name="Google Shape;337;p36">
                <a:extLst>
                  <a:ext uri="{FF2B5EF4-FFF2-40B4-BE49-F238E27FC236}">
                    <a16:creationId xmlns:a16="http://schemas.microsoft.com/office/drawing/2014/main" id="{FB017F12-40D9-462E-BED0-D8B1D3562800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2425" y="878325"/>
                <a:ext cx="1609100" cy="15565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3" name="Google Shape;345;p36">
                <a:extLst>
                  <a:ext uri="{FF2B5EF4-FFF2-40B4-BE49-F238E27FC236}">
                    <a16:creationId xmlns:a16="http://schemas.microsoft.com/office/drawing/2014/main" id="{7AF97AF5-4D24-4B49-BFC1-3C8876768703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>
              <a:xfrm flipH="1">
                <a:off x="2235135" y="1215032"/>
                <a:ext cx="836176" cy="609486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6;p36">
                <a:extLst>
                  <a:ext uri="{FF2B5EF4-FFF2-40B4-BE49-F238E27FC236}">
                    <a16:creationId xmlns:a16="http://schemas.microsoft.com/office/drawing/2014/main" id="{90E9C1DA-D33D-4830-BFFC-B5C703F72052}"/>
                  </a:ext>
                </a:extLst>
              </p:cNvPr>
              <p:cNvCxnSpPr>
                <a:cxnSpLocks/>
                <a:endCxn id="30" idx="3"/>
              </p:cNvCxnSpPr>
              <p:nvPr/>
            </p:nvCxnSpPr>
            <p:spPr>
              <a:xfrm flipH="1" flipV="1">
                <a:off x="1258863" y="1843323"/>
                <a:ext cx="855566" cy="83763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47;p36">
                <a:extLst>
                  <a:ext uri="{FF2B5EF4-FFF2-40B4-BE49-F238E27FC236}">
                    <a16:creationId xmlns:a16="http://schemas.microsoft.com/office/drawing/2014/main" id="{56BD399D-124A-4329-A613-800B1B2F476E}"/>
                  </a:ext>
                </a:extLst>
              </p:cNvPr>
              <p:cNvCxnSpPr>
                <a:cxnSpLocks/>
                <a:endCxn id="31" idx="3"/>
              </p:cNvCxnSpPr>
              <p:nvPr/>
            </p:nvCxnSpPr>
            <p:spPr>
              <a:xfrm flipH="1">
                <a:off x="1253822" y="1947325"/>
                <a:ext cx="1008076" cy="18057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48;p36">
                <a:extLst>
                  <a:ext uri="{FF2B5EF4-FFF2-40B4-BE49-F238E27FC236}">
                    <a16:creationId xmlns:a16="http://schemas.microsoft.com/office/drawing/2014/main" id="{99F22BF1-9C6E-48B0-8648-4476DC3232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4481" y="1981417"/>
                <a:ext cx="646431" cy="251682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37" name="Google Shape;340;p36">
                <a:extLst>
                  <a:ext uri="{FF2B5EF4-FFF2-40B4-BE49-F238E27FC236}">
                    <a16:creationId xmlns:a16="http://schemas.microsoft.com/office/drawing/2014/main" id="{69A4217F-7254-4A2B-971C-EB8BD9AAC5C0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57860" y="1725476"/>
                <a:ext cx="1016987" cy="368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38;p36">
                <a:extLst>
                  <a:ext uri="{FF2B5EF4-FFF2-40B4-BE49-F238E27FC236}">
                    <a16:creationId xmlns:a16="http://schemas.microsoft.com/office/drawing/2014/main" id="{B5069069-D7BD-46A4-A297-41FF40D2E6B9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1858" y="889971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339;p36">
                <a:extLst>
                  <a:ext uri="{FF2B5EF4-FFF2-40B4-BE49-F238E27FC236}">
                    <a16:creationId xmlns:a16="http://schemas.microsoft.com/office/drawing/2014/main" id="{A3D14125-684C-431E-BA45-0412472945B2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31062" y="999382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341;p36">
                <a:extLst>
                  <a:ext uri="{FF2B5EF4-FFF2-40B4-BE49-F238E27FC236}">
                    <a16:creationId xmlns:a16="http://schemas.microsoft.com/office/drawing/2014/main" id="{7EA876D7-D0CB-4051-B0E1-46E338AC448C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22258" y="1105621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342;p36">
                <a:extLst>
                  <a:ext uri="{FF2B5EF4-FFF2-40B4-BE49-F238E27FC236}">
                    <a16:creationId xmlns:a16="http://schemas.microsoft.com/office/drawing/2014/main" id="{6BB69A66-CFD6-4F7A-8B0E-3D9ACAB1C564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1461" y="1215032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Google Shape;344;p36">
                <a:extLst>
                  <a:ext uri="{FF2B5EF4-FFF2-40B4-BE49-F238E27FC236}">
                    <a16:creationId xmlns:a16="http://schemas.microsoft.com/office/drawing/2014/main" id="{98F8906D-45AC-404A-AAE6-FFBD336E9493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7878" y="2120146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343;p36">
                <a:extLst>
                  <a:ext uri="{FF2B5EF4-FFF2-40B4-BE49-F238E27FC236}">
                    <a16:creationId xmlns:a16="http://schemas.microsoft.com/office/drawing/2014/main" id="{89D3F828-1BA8-4B89-9098-ADBA94130CC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12615" y="1981417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D1A42BF-4848-4214-AEB3-881DD7325F98}"/>
                </a:ext>
              </a:extLst>
            </p:cNvPr>
            <p:cNvSpPr/>
            <p:nvPr/>
          </p:nvSpPr>
          <p:spPr>
            <a:xfrm>
              <a:off x="1643813" y="1817777"/>
              <a:ext cx="147967" cy="170522"/>
            </a:xfrm>
            <a:prstGeom prst="rect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967A1B6-B07D-4663-B493-63C31C94F895}"/>
                </a:ext>
              </a:extLst>
            </p:cNvPr>
            <p:cNvSpPr/>
            <p:nvPr/>
          </p:nvSpPr>
          <p:spPr>
            <a:xfrm>
              <a:off x="1639322" y="2071307"/>
              <a:ext cx="147967" cy="170522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Google Shape;194;p24">
            <a:extLst>
              <a:ext uri="{FF2B5EF4-FFF2-40B4-BE49-F238E27FC236}">
                <a16:creationId xmlns:a16="http://schemas.microsoft.com/office/drawing/2014/main" id="{FB68FADC-09D1-4539-B5A6-19CAD4E6A262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</a:t>
            </a:r>
            <a:r>
              <a:rPr lang="en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”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513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907BE980-7DB9-4812-8C5F-2038A7E0A0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0;p26">
            <a:extLst>
              <a:ext uri="{FF2B5EF4-FFF2-40B4-BE49-F238E27FC236}">
                <a16:creationId xmlns:a16="http://schemas.microsoft.com/office/drawing/2014/main" id="{92B0CD86-1205-4BA8-A5B6-FEE569300B1C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1. Region of Interest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82" name="Google Shape;282;p32"/>
          <p:cNvSpPr txBox="1">
            <a:spLocks noGrp="1"/>
          </p:cNvSpPr>
          <p:nvPr>
            <p:ph type="body" idx="1"/>
          </p:nvPr>
        </p:nvSpPr>
        <p:spPr>
          <a:xfrm>
            <a:off x="5521979" y="2112129"/>
            <a:ext cx="3113305" cy="235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In the convenience store, when a dispute occurs,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use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region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of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interest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focus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on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video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area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to clarify the situation.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83" name="Google Shape;2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5" y="1767836"/>
            <a:ext cx="5228064" cy="269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 descr="一張含有 鏡, 室內, 女性 的圖片&#10;&#10;描述是以高可信度產生">
            <a:extLst>
              <a:ext uri="{FF2B5EF4-FFF2-40B4-BE49-F238E27FC236}">
                <a16:creationId xmlns:a16="http://schemas.microsoft.com/office/drawing/2014/main" id="{51226BD6-FBFA-48B7-8E28-35F405769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905" y="2946731"/>
            <a:ext cx="2215119" cy="2215119"/>
          </a:xfrm>
          <a:prstGeom prst="rect">
            <a:avLst/>
          </a:prstGeom>
        </p:spPr>
      </p:pic>
      <p:sp>
        <p:nvSpPr>
          <p:cNvPr id="9" name="Google Shape;194;p24">
            <a:extLst>
              <a:ext uri="{FF2B5EF4-FFF2-40B4-BE49-F238E27FC236}">
                <a16:creationId xmlns:a16="http://schemas.microsoft.com/office/drawing/2014/main" id="{81C55D2A-E299-4807-B5EF-A3E9A8078D49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“Convenient and practical functions “, Can QVR Pro make it?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608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" y="0"/>
            <a:ext cx="91283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>
            <a:off x="-693019" y="4697128"/>
            <a:ext cx="10727356" cy="446372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4981072" y="1095618"/>
            <a:ext cx="5301504" cy="24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requirement</a:t>
            </a:r>
            <a:endParaRPr lang="zh-TW" altLang="en-US" sz="18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 Demo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</a:rPr>
              <a:t> Video</a:t>
            </a:r>
          </a:p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 </a:t>
            </a:r>
            <a:r>
              <a:rPr lang="en-US" altLang="zh-TW" sz="1800" b="1" dirty="0">
                <a:solidFill>
                  <a:schemeClr val="lt1"/>
                </a:solidFill>
                <a:latin typeface="+mj-lt"/>
              </a:rPr>
              <a:t>Live Demo</a:t>
            </a:r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4294967295"/>
          </p:nvPr>
        </p:nvSpPr>
        <p:spPr>
          <a:xfrm>
            <a:off x="1565690" y="40440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dirty="0">
                <a:latin typeface="+mj-lt"/>
                <a:ea typeface="微軟正黑體" panose="020B0604030504040204" pitchFamily="34" charset="-120"/>
              </a:rPr>
              <a:t>Agenda</a:t>
            </a:r>
            <a:endParaRPr sz="3600" b="1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" name="圖片 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84D530B9-CACE-4966-8C8A-34AA6D9AB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529" y="2187809"/>
            <a:ext cx="1743464" cy="10907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73C5D88-CC6D-4DF0-AABD-79E432B74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727" y="3077150"/>
            <a:ext cx="1418537" cy="1418537"/>
          </a:xfrm>
          <a:prstGeom prst="rect">
            <a:avLst/>
          </a:prstGeom>
        </p:spPr>
      </p:pic>
      <p:pic>
        <p:nvPicPr>
          <p:cNvPr id="65" name="Google Shape;65;p15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575" y="3114515"/>
            <a:ext cx="2052021" cy="176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94714" y="2832459"/>
            <a:ext cx="648026" cy="64802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/>
        </p:nvSpPr>
        <p:spPr>
          <a:xfrm>
            <a:off x="5530095" y="3376762"/>
            <a:ext cx="180526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lt1"/>
                </a:solidFill>
                <a:latin typeface="+mj-lt"/>
              </a:rPr>
              <a:t>QVR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lt1"/>
                </a:solidFill>
                <a:latin typeface="+mj-lt"/>
              </a:rPr>
              <a:t>Pro</a:t>
            </a:r>
            <a:endParaRPr sz="26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5F61F791-47C3-460B-A11A-77C6C5E90E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3"/>
          <p:cNvSpPr txBox="1">
            <a:spLocks noGrp="1"/>
          </p:cNvSpPr>
          <p:nvPr>
            <p:ph type="body" idx="1"/>
          </p:nvPr>
        </p:nvSpPr>
        <p:spPr>
          <a:xfrm>
            <a:off x="5484844" y="2143252"/>
            <a:ext cx="3393583" cy="190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Fisheye camera is suitable for large-scale monitoring, QVR Pro is not limited to camera models and enables users to view standard fisheye camera recordings in proportional ratios and sizes without affecting original recordings.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292" name="Google Shape;292;p33"/>
          <p:cNvGrpSpPr/>
          <p:nvPr/>
        </p:nvGrpSpPr>
        <p:grpSpPr>
          <a:xfrm>
            <a:off x="317646" y="1805945"/>
            <a:ext cx="4794526" cy="2820269"/>
            <a:chOff x="141071" y="2144745"/>
            <a:chExt cx="4931981" cy="2901123"/>
          </a:xfrm>
        </p:grpSpPr>
        <p:pic>
          <p:nvPicPr>
            <p:cNvPr id="293" name="Google Shape;293;p3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071" y="2144745"/>
              <a:ext cx="4931981" cy="29011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4" name="Google Shape;294;p33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293" y="2641463"/>
              <a:ext cx="1930658" cy="1615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33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2444" y="2652483"/>
              <a:ext cx="1939131" cy="1600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210;p26">
            <a:extLst>
              <a:ext uri="{FF2B5EF4-FFF2-40B4-BE49-F238E27FC236}">
                <a16:creationId xmlns:a16="http://schemas.microsoft.com/office/drawing/2014/main" id="{554E15EF-5C04-4D32-A61C-D8596FE162FE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2. Fisheye </a:t>
            </a:r>
            <a:r>
              <a:rPr lang="en-US" altLang="zh-TW" sz="2500" b="1" dirty="0" err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dewarp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technology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037A997B-0618-4AB1-99A9-8BC95EA6ECE5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“Convenient and practical functions “, Can QVR Pro make it?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0439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90;p24">
            <a:extLst>
              <a:ext uri="{FF2B5EF4-FFF2-40B4-BE49-F238E27FC236}">
                <a16:creationId xmlns:a16="http://schemas.microsoft.com/office/drawing/2014/main" id="{1300DFDF-22C2-4091-B6D5-E325F1A671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3024" y="1714621"/>
            <a:ext cx="4100293" cy="26706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0;p26">
            <a:extLst>
              <a:ext uri="{FF2B5EF4-FFF2-40B4-BE49-F238E27FC236}">
                <a16:creationId xmlns:a16="http://schemas.microsoft.com/office/drawing/2014/main" id="{02635A56-F879-4A40-81A3-BEDB6245AFDE}"/>
              </a:ext>
            </a:extLst>
          </p:cNvPr>
          <p:cNvSpPr txBox="1"/>
          <p:nvPr/>
        </p:nvSpPr>
        <p:spPr>
          <a:xfrm>
            <a:off x="1980381" y="1149464"/>
            <a:ext cx="6410203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3. Monitoring video wall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03" name="Google Shape;303;p34"/>
          <p:cNvSpPr txBox="1">
            <a:spLocks noGrp="1"/>
          </p:cNvSpPr>
          <p:nvPr>
            <p:ph type="body" idx="1"/>
          </p:nvPr>
        </p:nvSpPr>
        <p:spPr>
          <a:xfrm>
            <a:off x="5243734" y="2122277"/>
            <a:ext cx="3256140" cy="184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When you need to focus on the specific camera screen, you can directly use a single computer to operate, and with the monitoring video wall function, up to 8 screens can be supported at the same time.</a:t>
            </a:r>
            <a:endParaRPr sz="1300" i="0" u="none" strike="noStrike" cap="none" dirty="0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樂高, 玩具 的圖片&#10;&#10;描述是以非常高的可信度產生">
            <a:extLst>
              <a:ext uri="{FF2B5EF4-FFF2-40B4-BE49-F238E27FC236}">
                <a16:creationId xmlns:a16="http://schemas.microsoft.com/office/drawing/2014/main" id="{C1701D88-3E63-4690-83EC-AC41102BA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98" y="882206"/>
            <a:ext cx="4749970" cy="4261298"/>
          </a:xfrm>
          <a:prstGeom prst="rect">
            <a:avLst/>
          </a:prstGeom>
        </p:spPr>
      </p:pic>
      <p:sp>
        <p:nvSpPr>
          <p:cNvPr id="9" name="Google Shape;194;p24">
            <a:extLst>
              <a:ext uri="{FF2B5EF4-FFF2-40B4-BE49-F238E27FC236}">
                <a16:creationId xmlns:a16="http://schemas.microsoft.com/office/drawing/2014/main" id="{7C356474-8264-4772-908A-F6049B9C7C33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“Convenient and practical functions “, Can QVR Pro make it?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7646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8BBB6F4A-F29F-4D29-8867-BF34552867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89" y="1751596"/>
            <a:ext cx="5027227" cy="279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2" name="Google Shape;312;p35"/>
          <p:cNvSpPr txBox="1">
            <a:spLocks noGrp="1"/>
          </p:cNvSpPr>
          <p:nvPr>
            <p:ph type="body" idx="1"/>
          </p:nvPr>
        </p:nvSpPr>
        <p:spPr>
          <a:xfrm>
            <a:off x="5590480" y="2111448"/>
            <a:ext cx="3187520" cy="226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Monitor the live view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or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check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recordings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playback ?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Y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ou do not need to choose one.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Pro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Client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can monitor them at the same time in a single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view.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Also,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Pro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Client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can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one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click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switch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between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live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and</a:t>
            </a:r>
            <a:r>
              <a:rPr lang="zh-TW" alt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playback.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endParaRPr sz="130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Google Shape;210;p26">
            <a:extLst>
              <a:ext uri="{FF2B5EF4-FFF2-40B4-BE49-F238E27FC236}">
                <a16:creationId xmlns:a16="http://schemas.microsoft.com/office/drawing/2014/main" id="{5E714FEE-0A3F-4F80-B81F-CB242783751D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4. Flexible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monitor mode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" name="Google Shape;194;p24">
            <a:extLst>
              <a:ext uri="{FF2B5EF4-FFF2-40B4-BE49-F238E27FC236}">
                <a16:creationId xmlns:a16="http://schemas.microsoft.com/office/drawing/2014/main" id="{36600D1D-3875-4EFE-8EEB-25F4D1CE5FB7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“Convenient and practical functions “, Can QVR Pro make it?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028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769A484-C07E-4FC4-AED9-8A170AFE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11" name="Google Shape;190;p24">
            <a:extLst>
              <a:ext uri="{FF2B5EF4-FFF2-40B4-BE49-F238E27FC236}">
                <a16:creationId xmlns:a16="http://schemas.microsoft.com/office/drawing/2014/main" id="{2BDC3E09-4043-4AE1-9E61-26997F1A89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8003" y="1798332"/>
            <a:ext cx="4100293" cy="26513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18C5E209-3577-4BAB-A22A-30FE6C61960F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5. Monitor with mobile device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18" name="Google Shape;318;p36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310" y="1670595"/>
            <a:ext cx="3559300" cy="3261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2" name="Google Shape;322;p36"/>
          <p:cNvSpPr txBox="1">
            <a:spLocks noGrp="1"/>
          </p:cNvSpPr>
          <p:nvPr>
            <p:ph type="body" idx="1"/>
          </p:nvPr>
        </p:nvSpPr>
        <p:spPr>
          <a:xfrm>
            <a:off x="5238035" y="2263245"/>
            <a:ext cx="3230382" cy="124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Just use QVR Pro Client for </a:t>
            </a:r>
            <a:r>
              <a:rPr lang="en-US" sz="1300" dirty="0" err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iOS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and Android on your mobile device, and you can watch the live video or playback anytime, anywhere.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Google Shape;194;p24">
            <a:extLst>
              <a:ext uri="{FF2B5EF4-FFF2-40B4-BE49-F238E27FC236}">
                <a16:creationId xmlns:a16="http://schemas.microsoft.com/office/drawing/2014/main" id="{CA944707-DF3C-4BA8-8B54-992910771A42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“Convenient and practical functions “, Can QVR Pro make it?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461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10" y="1810980"/>
            <a:ext cx="2604051" cy="15827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" name="Google Shape;210;p26">
            <a:extLst>
              <a:ext uri="{FF2B5EF4-FFF2-40B4-BE49-F238E27FC236}">
                <a16:creationId xmlns:a16="http://schemas.microsoft.com/office/drawing/2014/main" id="{84F4D795-9003-4BFF-B886-733A23B1AE72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6. Easy to share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5" name="Google Shape;190;p24">
            <a:extLst>
              <a:ext uri="{FF2B5EF4-FFF2-40B4-BE49-F238E27FC236}">
                <a16:creationId xmlns:a16="http://schemas.microsoft.com/office/drawing/2014/main" id="{98BC9C7A-63C4-4401-B16D-9A85A8279B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7961" y="1772576"/>
            <a:ext cx="4357402" cy="285738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7"/>
          <p:cNvSpPr txBox="1">
            <a:spLocks noGrp="1"/>
          </p:cNvSpPr>
          <p:nvPr>
            <p:ph type="body" idx="1"/>
          </p:nvPr>
        </p:nvSpPr>
        <p:spPr>
          <a:xfrm>
            <a:off x="5150075" y="2164336"/>
            <a:ext cx="2545352" cy="196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Just provide a short URL.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one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can immediately enjoy the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live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video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with web browsers. For example, pet in the hotel,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pet owner can see them anytime, anywhere.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3B6D992-08E4-4EFC-A93B-33A5BE907D89}"/>
              </a:ext>
            </a:extLst>
          </p:cNvPr>
          <p:cNvGrpSpPr/>
          <p:nvPr/>
        </p:nvGrpSpPr>
        <p:grpSpPr>
          <a:xfrm>
            <a:off x="1525846" y="2497309"/>
            <a:ext cx="3292058" cy="2305668"/>
            <a:chOff x="1751648" y="2516628"/>
            <a:chExt cx="3292058" cy="2305668"/>
          </a:xfrm>
        </p:grpSpPr>
        <p:pic>
          <p:nvPicPr>
            <p:cNvPr id="328" name="Google Shape;328;p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1648" y="2516628"/>
              <a:ext cx="3292058" cy="230566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0" name="圖片 9" descr="一張含有 室內, 狗, 鋪設, 動物 的圖片&#10;&#10;描述是以非常高的可信度產生">
              <a:extLst>
                <a:ext uri="{FF2B5EF4-FFF2-40B4-BE49-F238E27FC236}">
                  <a16:creationId xmlns:a16="http://schemas.microsoft.com/office/drawing/2014/main" id="{8959F6D7-07F5-4E59-B35E-102D6D8AB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9851" y="3052293"/>
              <a:ext cx="3084594" cy="1667813"/>
            </a:xfrm>
            <a:prstGeom prst="rect">
              <a:avLst/>
            </a:prstGeom>
          </p:spPr>
        </p:pic>
      </p:grpSp>
      <p:pic>
        <p:nvPicPr>
          <p:cNvPr id="12" name="圖片 11" descr="一張含有 狗, 室內, 坐, 白色 的圖片&#10;&#10;描述是以非常高的可信度產生">
            <a:extLst>
              <a:ext uri="{FF2B5EF4-FFF2-40B4-BE49-F238E27FC236}">
                <a16:creationId xmlns:a16="http://schemas.microsoft.com/office/drawing/2014/main" id="{8A318443-0834-41C6-8AF0-AF4445E5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253" y="2164336"/>
            <a:ext cx="2179502" cy="2668651"/>
          </a:xfrm>
          <a:prstGeom prst="rect">
            <a:avLst/>
          </a:prstGeom>
        </p:spPr>
      </p:pic>
      <p:sp>
        <p:nvSpPr>
          <p:cNvPr id="11" name="Google Shape;194;p24">
            <a:extLst>
              <a:ext uri="{FF2B5EF4-FFF2-40B4-BE49-F238E27FC236}">
                <a16:creationId xmlns:a16="http://schemas.microsoft.com/office/drawing/2014/main" id="{BF28D29B-F4A7-4933-815C-E1ECC364F378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“Convenient and practical functions “, Can QVR Pro make it?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0741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90;p24">
            <a:extLst>
              <a:ext uri="{FF2B5EF4-FFF2-40B4-BE49-F238E27FC236}">
                <a16:creationId xmlns:a16="http://schemas.microsoft.com/office/drawing/2014/main" id="{895AF44A-E8C7-45B5-B3EF-C2C598DE7F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5083" y="1772576"/>
            <a:ext cx="4357402" cy="2406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38"/>
          <p:cNvGrpSpPr/>
          <p:nvPr/>
        </p:nvGrpSpPr>
        <p:grpSpPr>
          <a:xfrm>
            <a:off x="663262" y="1786015"/>
            <a:ext cx="3875037" cy="2640175"/>
            <a:chOff x="2913194" y="3303901"/>
            <a:chExt cx="2582436" cy="1759488"/>
          </a:xfrm>
        </p:grpSpPr>
        <p:pic>
          <p:nvPicPr>
            <p:cNvPr id="339" name="Google Shape;339;p38" descr="一張含有 螢幕擷取畫面 的圖片&#10;&#10;描述是以非常高的可信度產生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13194" y="3303901"/>
              <a:ext cx="2582436" cy="175948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341" name="Google Shape;341;p38"/>
            <p:cNvSpPr/>
            <p:nvPr/>
          </p:nvSpPr>
          <p:spPr>
            <a:xfrm rot="-60000">
              <a:off x="4297573" y="4255901"/>
              <a:ext cx="475251" cy="243218"/>
            </a:xfrm>
            <a:prstGeom prst="rect">
              <a:avLst/>
            </a:prstGeom>
            <a:solidFill>
              <a:srgbClr val="31859B">
                <a:alpha val="5176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38"/>
          <p:cNvSpPr txBox="1">
            <a:spLocks noGrp="1"/>
          </p:cNvSpPr>
          <p:nvPr>
            <p:ph type="body" idx="1"/>
          </p:nvPr>
        </p:nvSpPr>
        <p:spPr>
          <a:xfrm>
            <a:off x="5378849" y="2188132"/>
            <a:ext cx="3290800" cy="218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 webcam, which is easy-to-buy and affordable, does not support motion detection by itself. But with QVR Pro video analysis you can still set up motion detection rules.</a:t>
            </a:r>
            <a:endParaRPr sz="1300" b="1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46" name="Google Shape;346;p38"/>
          <p:cNvSpPr/>
          <p:nvPr/>
        </p:nvSpPr>
        <p:spPr>
          <a:xfrm rot="10800000">
            <a:off x="575256" y="3976617"/>
            <a:ext cx="2532844" cy="775687"/>
          </a:xfrm>
          <a:prstGeom prst="roundRect">
            <a:avLst>
              <a:gd name="adj" fmla="val 3813"/>
            </a:avLst>
          </a:prstGeom>
          <a:gradFill>
            <a:gsLst>
              <a:gs pos="0">
                <a:srgbClr val="F4F8FB">
                  <a:alpha val="0"/>
                </a:srgbClr>
              </a:gs>
              <a:gs pos="100000">
                <a:srgbClr val="DAEEF3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8"/>
          <p:cNvSpPr txBox="1"/>
          <p:nvPr/>
        </p:nvSpPr>
        <p:spPr>
          <a:xfrm>
            <a:off x="349122" y="4429125"/>
            <a:ext cx="16928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Motion Detection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8"/>
          <p:cNvSpPr txBox="1"/>
          <p:nvPr/>
        </p:nvSpPr>
        <p:spPr>
          <a:xfrm>
            <a:off x="1641001" y="4425798"/>
            <a:ext cx="161943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 Management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339" y="3790267"/>
            <a:ext cx="780995" cy="62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4168" y="3848498"/>
            <a:ext cx="712148" cy="56939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10;p26">
            <a:extLst>
              <a:ext uri="{FF2B5EF4-FFF2-40B4-BE49-F238E27FC236}">
                <a16:creationId xmlns:a16="http://schemas.microsoft.com/office/drawing/2014/main" id="{10E4BE7A-024E-4EEA-8593-8022C57ACCB8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7. Motion detection with webcam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室內, 地板, 天花板, 男人 的圖片&#10;&#10;描述是以非常高的可信度產生">
            <a:extLst>
              <a:ext uri="{FF2B5EF4-FFF2-40B4-BE49-F238E27FC236}">
                <a16:creationId xmlns:a16="http://schemas.microsoft.com/office/drawing/2014/main" id="{68F91034-225A-43CF-896F-93D51087DF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090" y="2465171"/>
            <a:ext cx="1896815" cy="1396026"/>
          </a:xfrm>
          <a:prstGeom prst="rect">
            <a:avLst/>
          </a:prstGeom>
        </p:spPr>
      </p:pic>
      <p:pic>
        <p:nvPicPr>
          <p:cNvPr id="351" name="Google Shape;351;p38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53" y="2660042"/>
            <a:ext cx="952910" cy="191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B0F5AB8-4D9D-445B-A512-748DF1291E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54" y="2240421"/>
            <a:ext cx="807508" cy="1203071"/>
          </a:xfrm>
          <a:prstGeom prst="rect">
            <a:avLst/>
          </a:prstGeom>
        </p:spPr>
      </p:pic>
      <p:sp>
        <p:nvSpPr>
          <p:cNvPr id="17" name="Google Shape;194;p24">
            <a:extLst>
              <a:ext uri="{FF2B5EF4-FFF2-40B4-BE49-F238E27FC236}">
                <a16:creationId xmlns:a16="http://schemas.microsoft.com/office/drawing/2014/main" id="{A50E2B32-474E-4ADB-A34C-EB5970F5C8B9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“Convenient and practical functions “, Can QVR Pro make it?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3584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595B483A-302D-40E4-8FF0-F2F6000A22BC}"/>
              </a:ext>
            </a:extLst>
          </p:cNvPr>
          <p:cNvCxnSpPr>
            <a:cxnSpLocks/>
          </p:cNvCxnSpPr>
          <p:nvPr/>
        </p:nvCxnSpPr>
        <p:spPr>
          <a:xfrm>
            <a:off x="846468" y="2813824"/>
            <a:ext cx="0" cy="7748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A54BAAC-A20B-4BA5-9151-C27CACC07B33}"/>
              </a:ext>
            </a:extLst>
          </p:cNvPr>
          <p:cNvCxnSpPr/>
          <p:nvPr/>
        </p:nvCxnSpPr>
        <p:spPr>
          <a:xfrm>
            <a:off x="2625213" y="2477203"/>
            <a:ext cx="766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90;p24">
            <a:extLst>
              <a:ext uri="{FF2B5EF4-FFF2-40B4-BE49-F238E27FC236}">
                <a16:creationId xmlns:a16="http://schemas.microsoft.com/office/drawing/2014/main" id="{A705F01D-565A-4AB9-9244-EE3C9AE46C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7116" y="1748980"/>
            <a:ext cx="3893575" cy="285738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9"/>
          <p:cNvSpPr txBox="1">
            <a:spLocks noGrp="1"/>
          </p:cNvSpPr>
          <p:nvPr>
            <p:ph type="body" idx="1"/>
          </p:nvPr>
        </p:nvSpPr>
        <p:spPr>
          <a:xfrm>
            <a:off x="5760863" y="2143759"/>
            <a:ext cx="3135508" cy="266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In addition to RAID support &amp; snapshot function, you can also back up data to a remote NAS.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When the main volume of QVR Pro is abnormal, you can also enable the spare volume  to record, ensur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video recording are saved.</a:t>
            </a:r>
            <a:endParaRPr sz="13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158D9C09-B176-48F6-A2D7-9DEC42259714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1.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Support data protected methods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C3E68EE-C13A-47BE-BF89-A03B889E8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12" y="1823863"/>
            <a:ext cx="2781152" cy="132670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893C4EB-1A79-4A8C-9D1E-53373A8473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029" y="1828217"/>
            <a:ext cx="2358880" cy="132670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42A05BC3-2A30-4EEF-B7E4-1D107A2B6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86" y="3320945"/>
            <a:ext cx="2780778" cy="1326708"/>
          </a:xfrm>
          <a:prstGeom prst="rect">
            <a:avLst/>
          </a:prstGeom>
        </p:spPr>
      </p:pic>
      <p:sp>
        <p:nvSpPr>
          <p:cNvPr id="27" name="Google Shape;210;p26">
            <a:extLst>
              <a:ext uri="{FF2B5EF4-FFF2-40B4-BE49-F238E27FC236}">
                <a16:creationId xmlns:a16="http://schemas.microsoft.com/office/drawing/2014/main" id="{52AAC8ED-1AC0-4D28-981C-2531691EEAF3}"/>
              </a:ext>
            </a:extLst>
          </p:cNvPr>
          <p:cNvSpPr txBox="1"/>
          <p:nvPr/>
        </p:nvSpPr>
        <p:spPr>
          <a:xfrm>
            <a:off x="1877124" y="1904672"/>
            <a:ext cx="1109184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05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</a:t>
            </a:r>
          </a:p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05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Main volume</a:t>
            </a:r>
            <a:endParaRPr lang="zh-TW" altLang="en-US" sz="105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1" name="Google Shape;65;p15">
            <a:extLst>
              <a:ext uri="{FF2B5EF4-FFF2-40B4-BE49-F238E27FC236}">
                <a16:creationId xmlns:a16="http://schemas.microsoft.com/office/drawing/2014/main" id="{125F7468-95E9-44F8-82F4-A62B6F2BEF7D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68" y="3431668"/>
            <a:ext cx="1227401" cy="105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5;p15">
            <a:extLst>
              <a:ext uri="{FF2B5EF4-FFF2-40B4-BE49-F238E27FC236}">
                <a16:creationId xmlns:a16="http://schemas.microsoft.com/office/drawing/2014/main" id="{6D040C46-2355-4E6C-B922-15022627F16D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026" y="1966899"/>
            <a:ext cx="1227401" cy="105774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10;p26">
            <a:extLst>
              <a:ext uri="{FF2B5EF4-FFF2-40B4-BE49-F238E27FC236}">
                <a16:creationId xmlns:a16="http://schemas.microsoft.com/office/drawing/2014/main" id="{661459C1-8E36-4E06-ABC0-0DEA413ED6B0}"/>
              </a:ext>
            </a:extLst>
          </p:cNvPr>
          <p:cNvSpPr txBox="1"/>
          <p:nvPr/>
        </p:nvSpPr>
        <p:spPr>
          <a:xfrm>
            <a:off x="4360763" y="2416057"/>
            <a:ext cx="1109184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05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Guard</a:t>
            </a:r>
          </a:p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05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Backup</a:t>
            </a:r>
            <a:endParaRPr lang="zh-TW" altLang="en-US" sz="105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4" name="Google Shape;210;p26">
            <a:extLst>
              <a:ext uri="{FF2B5EF4-FFF2-40B4-BE49-F238E27FC236}">
                <a16:creationId xmlns:a16="http://schemas.microsoft.com/office/drawing/2014/main" id="{552A086B-5010-44EF-8521-B26FB986CB0C}"/>
              </a:ext>
            </a:extLst>
          </p:cNvPr>
          <p:cNvSpPr txBox="1"/>
          <p:nvPr/>
        </p:nvSpPr>
        <p:spPr>
          <a:xfrm>
            <a:off x="1247503" y="3700137"/>
            <a:ext cx="1780686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sz="1050" b="1" dirty="0">
                <a:solidFill>
                  <a:schemeClr val="bg1"/>
                </a:solidFill>
                <a:latin typeface="+mj-lt"/>
              </a:rPr>
              <a:t>Real-time Remote Replication</a:t>
            </a:r>
          </a:p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0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(RTRR)</a:t>
            </a:r>
            <a:endParaRPr lang="zh-TW" altLang="en-US" sz="105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CDBAE7EB-5E46-4824-B775-22C24C244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770" y="2041801"/>
            <a:ext cx="1066800" cy="857250"/>
          </a:xfrm>
          <a:prstGeom prst="rect">
            <a:avLst/>
          </a:prstGeom>
        </p:spPr>
      </p:pic>
      <p:pic>
        <p:nvPicPr>
          <p:cNvPr id="26" name="Google Shape;66;p15">
            <a:extLst>
              <a:ext uri="{FF2B5EF4-FFF2-40B4-BE49-F238E27FC236}">
                <a16:creationId xmlns:a16="http://schemas.microsoft.com/office/drawing/2014/main" id="{633812E0-BD75-427D-9AE2-F390951206B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968" y="2515762"/>
            <a:ext cx="465200" cy="4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10;p26">
            <a:extLst>
              <a:ext uri="{FF2B5EF4-FFF2-40B4-BE49-F238E27FC236}">
                <a16:creationId xmlns:a16="http://schemas.microsoft.com/office/drawing/2014/main" id="{EE353ED2-8AFE-4F36-BF75-7B35A6F19A9B}"/>
              </a:ext>
            </a:extLst>
          </p:cNvPr>
          <p:cNvSpPr txBox="1"/>
          <p:nvPr/>
        </p:nvSpPr>
        <p:spPr>
          <a:xfrm>
            <a:off x="1890002" y="2493533"/>
            <a:ext cx="1109184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05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</a:t>
            </a:r>
          </a:p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05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Spare volume</a:t>
            </a:r>
            <a:endParaRPr lang="zh-TW" altLang="en-US" sz="105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4" name="Google Shape;65;p15">
            <a:extLst>
              <a:ext uri="{FF2B5EF4-FFF2-40B4-BE49-F238E27FC236}">
                <a16:creationId xmlns:a16="http://schemas.microsoft.com/office/drawing/2014/main" id="{AD56ECF1-7F17-4033-8440-C6207D7124B4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4" y="1948333"/>
            <a:ext cx="1227401" cy="105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6;p15">
            <a:extLst>
              <a:ext uri="{FF2B5EF4-FFF2-40B4-BE49-F238E27FC236}">
                <a16:creationId xmlns:a16="http://schemas.microsoft.com/office/drawing/2014/main" id="{D66DEC7C-7020-4548-8BA5-4B576453BFA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968" y="1929937"/>
            <a:ext cx="465200" cy="4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10;p26">
            <a:extLst>
              <a:ext uri="{FF2B5EF4-FFF2-40B4-BE49-F238E27FC236}">
                <a16:creationId xmlns:a16="http://schemas.microsoft.com/office/drawing/2014/main" id="{53AD055C-BABC-4557-89EC-6AEABA11546F}"/>
              </a:ext>
            </a:extLst>
          </p:cNvPr>
          <p:cNvSpPr txBox="1"/>
          <p:nvPr/>
        </p:nvSpPr>
        <p:spPr>
          <a:xfrm>
            <a:off x="423825" y="2266564"/>
            <a:ext cx="908874" cy="343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500" b="1" dirty="0">
                <a:solidFill>
                  <a:srgbClr val="00FFFF"/>
                </a:solidFill>
              </a:rPr>
              <a:t>RAID</a:t>
            </a:r>
            <a:endParaRPr lang="zh-TW" altLang="en-US" sz="1500" b="1" dirty="0">
              <a:solidFill>
                <a:srgbClr val="00FFFF"/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1C0D825F-57FA-4B86-B468-89F8D854FBEE}"/>
              </a:ext>
            </a:extLst>
          </p:cNvPr>
          <p:cNvSpPr/>
          <p:nvPr/>
        </p:nvSpPr>
        <p:spPr>
          <a:xfrm>
            <a:off x="719628" y="2103865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1</a:t>
            </a:r>
            <a:endParaRPr lang="zh-TW" altLang="en-US" sz="1700" b="1" dirty="0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3DC28E11-0CF0-44D7-B1FD-57AB4CD0F0CE}"/>
              </a:ext>
            </a:extLst>
          </p:cNvPr>
          <p:cNvSpPr/>
          <p:nvPr/>
        </p:nvSpPr>
        <p:spPr>
          <a:xfrm>
            <a:off x="1851368" y="2384241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2</a:t>
            </a:r>
            <a:endParaRPr lang="zh-TW" altLang="en-US" sz="1700" b="1" dirty="0"/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15548EE3-112C-4364-9E47-B96F24497E31}"/>
              </a:ext>
            </a:extLst>
          </p:cNvPr>
          <p:cNvSpPr/>
          <p:nvPr/>
        </p:nvSpPr>
        <p:spPr>
          <a:xfrm>
            <a:off x="4371708" y="2049309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3</a:t>
            </a:r>
            <a:endParaRPr lang="zh-TW" altLang="en-US" sz="1700" b="1" dirty="0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0885C644-61BC-48E9-B444-1DE6794A43B3}"/>
              </a:ext>
            </a:extLst>
          </p:cNvPr>
          <p:cNvSpPr/>
          <p:nvPr/>
        </p:nvSpPr>
        <p:spPr>
          <a:xfrm>
            <a:off x="1526283" y="3459467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4</a:t>
            </a:r>
            <a:endParaRPr lang="zh-TW" altLang="en-US" sz="1700" b="1" dirty="0"/>
          </a:p>
        </p:txBody>
      </p:sp>
      <p:pic>
        <p:nvPicPr>
          <p:cNvPr id="42" name="Google Shape;238;p31" descr="Guard_512.png">
            <a:extLst>
              <a:ext uri="{FF2B5EF4-FFF2-40B4-BE49-F238E27FC236}">
                <a16:creationId xmlns:a16="http://schemas.microsoft.com/office/drawing/2014/main" id="{7B44A23E-0AB7-4D80-A52E-544316D616DD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81527" y="1950913"/>
            <a:ext cx="465201" cy="45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86CCF312-99FD-4EDA-B988-B354EF292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63697" y="3413640"/>
            <a:ext cx="1228617" cy="1171574"/>
          </a:xfrm>
          <a:prstGeom prst="rect">
            <a:avLst/>
          </a:prstGeom>
        </p:spPr>
      </p:pic>
      <p:sp>
        <p:nvSpPr>
          <p:cNvPr id="35" name="Google Shape;194;p24">
            <a:extLst>
              <a:ext uri="{FF2B5EF4-FFF2-40B4-BE49-F238E27FC236}">
                <a16:creationId xmlns:a16="http://schemas.microsoft.com/office/drawing/2014/main" id="{024B2550-FC42-4A80-B520-7E666045CDD3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"System stability", How does QVR Pro make it 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9250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8F82F30-F2A6-4BE9-8A64-B0A4742D03A2}"/>
              </a:ext>
            </a:extLst>
          </p:cNvPr>
          <p:cNvSpPr/>
          <p:nvPr/>
        </p:nvSpPr>
        <p:spPr>
          <a:xfrm>
            <a:off x="97195" y="1893693"/>
            <a:ext cx="4799270" cy="2277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Google Shape;190;p24">
            <a:extLst>
              <a:ext uri="{FF2B5EF4-FFF2-40B4-BE49-F238E27FC236}">
                <a16:creationId xmlns:a16="http://schemas.microsoft.com/office/drawing/2014/main" id="{217A4F80-4E9E-4FA8-A203-9480EE62E2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4295" y="1772575"/>
            <a:ext cx="4357402" cy="3082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449159FC-1495-4328-AC5D-4CC1770C7321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2. QVR Guard failover management</a:t>
            </a:r>
            <a:endParaRPr lang="zh-TW" altLang="en-US" sz="25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69" name="Google Shape;369;p40"/>
          <p:cNvSpPr txBox="1">
            <a:spLocks noGrp="1"/>
          </p:cNvSpPr>
          <p:nvPr>
            <p:ph type="body" idx="1"/>
          </p:nvPr>
        </p:nvSpPr>
        <p:spPr>
          <a:xfrm>
            <a:off x="5242331" y="2169785"/>
            <a:ext cx="3494208" cy="166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When the NAS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was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damaged, you don't need to worry about the recording stopped. QVR Guard will take over and ensure that important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are not missed.</a:t>
            </a:r>
          </a:p>
        </p:txBody>
      </p:sp>
      <p:pic>
        <p:nvPicPr>
          <p:cNvPr id="370" name="Google Shape;37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90" y="2087774"/>
            <a:ext cx="4717942" cy="181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571257D-F093-4F2C-BB9C-7E4E28F20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381" y="3279934"/>
            <a:ext cx="1860957" cy="903788"/>
          </a:xfrm>
          <a:prstGeom prst="rect">
            <a:avLst/>
          </a:prstGeom>
        </p:spPr>
      </p:pic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D6BA7970-5E58-4083-A3DE-E9106F70CC94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"System stability", How does QVR Pro make it 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566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82D55137-BAD1-4B00-94F2-DC937A59E56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295" y="1754878"/>
            <a:ext cx="4357402" cy="2145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41"/>
          <p:cNvGrpSpPr/>
          <p:nvPr/>
        </p:nvGrpSpPr>
        <p:grpSpPr>
          <a:xfrm>
            <a:off x="3278231" y="1742581"/>
            <a:ext cx="1602755" cy="3282617"/>
            <a:chOff x="3352668" y="1738801"/>
            <a:chExt cx="1219332" cy="2497325"/>
          </a:xfrm>
        </p:grpSpPr>
        <p:pic>
          <p:nvPicPr>
            <p:cNvPr id="377" name="Google Shape;377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668" y="1738801"/>
              <a:ext cx="1219324" cy="208622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378" name="Google Shape;378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2674" y="3791377"/>
              <a:ext cx="1219326" cy="44474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  <p:sp>
        <p:nvSpPr>
          <p:cNvPr id="381" name="Google Shape;381;p41"/>
          <p:cNvSpPr txBox="1">
            <a:spLocks noGrp="1"/>
          </p:cNvSpPr>
          <p:nvPr>
            <p:ph type="body" idx="1"/>
          </p:nvPr>
        </p:nvSpPr>
        <p:spPr>
          <a:xfrm>
            <a:off x="5300205" y="2206401"/>
            <a:ext cx="3365582" cy="1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Through the dashboard, you can clearly control the current system/hard disk health, hardware usage, camera status.</a:t>
            </a:r>
            <a:endParaRPr sz="130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82" name="Google Shape;38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88" y="1743419"/>
            <a:ext cx="3064183" cy="19657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1" name="Google Shape;210;p26">
            <a:extLst>
              <a:ext uri="{FF2B5EF4-FFF2-40B4-BE49-F238E27FC236}">
                <a16:creationId xmlns:a16="http://schemas.microsoft.com/office/drawing/2014/main" id="{52DA2DA9-3FCC-447B-9735-F75D075927B7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3. Clear dashboard interface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3" name="Google Shape;194;p24">
            <a:extLst>
              <a:ext uri="{FF2B5EF4-FFF2-40B4-BE49-F238E27FC236}">
                <a16:creationId xmlns:a16="http://schemas.microsoft.com/office/drawing/2014/main" id="{DFF497EB-9D5E-4B07-BDA7-D1DC5EE0E563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"Maintain operating system", How does QVR Pro make it better?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121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37CEF64-E64B-4610-95B5-AADC67AFF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8509" cy="5143500"/>
          </a:xfrm>
          <a:prstGeom prst="rect">
            <a:avLst/>
          </a:prstGeom>
        </p:spPr>
      </p:pic>
      <p:pic>
        <p:nvPicPr>
          <p:cNvPr id="391" name="Google Shape;391;p4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704" y="1803600"/>
            <a:ext cx="1649499" cy="281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2" name="Google Shape;39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7925" y="2846900"/>
            <a:ext cx="186350" cy="1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8" y="1803600"/>
            <a:ext cx="3122052" cy="19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4" name="Google Shape;39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3841" y="2892025"/>
            <a:ext cx="219020" cy="219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10;p26">
            <a:extLst>
              <a:ext uri="{FF2B5EF4-FFF2-40B4-BE49-F238E27FC236}">
                <a16:creationId xmlns:a16="http://schemas.microsoft.com/office/drawing/2014/main" id="{65C6CA79-F80A-45A9-B29F-C0650F1427C6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1. E-map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98514B45-7083-409C-A4D4-AE31BACD4AA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87" y="1707686"/>
            <a:ext cx="4357402" cy="221393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2"/>
          <p:cNvSpPr txBox="1">
            <a:spLocks noGrp="1"/>
          </p:cNvSpPr>
          <p:nvPr>
            <p:ph type="body" idx="1"/>
          </p:nvPr>
        </p:nvSpPr>
        <p:spPr>
          <a:xfrm>
            <a:off x="5303176" y="2188759"/>
            <a:ext cx="3420047" cy="141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If an event occurs, you can quickly know the camera</a:t>
            </a:r>
            <a:r>
              <a:rPr lang="en-US" altLang="zh-TW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'</a:t>
            </a:r>
            <a:r>
              <a:rPr lang="en-US" sz="13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 location on the visualized e-map to ensure a timely response.</a:t>
            </a:r>
            <a:endParaRPr sz="1300" b="1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C6C3AF07-5B08-469D-ABF9-30E53E49575B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“Event management” , How does QVR Pro make a awesome job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？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455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0725" cy="517118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3702856" y="749470"/>
            <a:ext cx="6572318" cy="84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245" lvl="0">
              <a:spcBef>
                <a:spcPts val="480"/>
              </a:spcBef>
              <a:buSzPts val="1800"/>
            </a:pPr>
            <a:r>
              <a:rPr lang="en-US" altLang="zh-TW" sz="2680" dirty="0"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268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680" dirty="0"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268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680" dirty="0">
                <a:latin typeface="+mj-lt"/>
                <a:ea typeface="微軟正黑體" panose="020B0604030504040204" pitchFamily="34" charset="-120"/>
              </a:rPr>
              <a:t>requirement</a:t>
            </a:r>
            <a:endParaRPr lang="zh-TW" altLang="en-US" sz="268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5134" y="2891010"/>
            <a:ext cx="562317" cy="5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83" y="746586"/>
            <a:ext cx="641575" cy="6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9A25C97B-5008-46FC-9A16-48EFC257AF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1847" y="1642180"/>
            <a:ext cx="4543448" cy="317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295" y="1798783"/>
            <a:ext cx="4392552" cy="32774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1" name="Google Shape;401;p43"/>
          <p:cNvSpPr txBox="1">
            <a:spLocks noGrp="1"/>
          </p:cNvSpPr>
          <p:nvPr>
            <p:ph type="body" idx="1"/>
          </p:nvPr>
        </p:nvSpPr>
        <p:spPr>
          <a:xfrm>
            <a:off x="5145310" y="2049281"/>
            <a:ext cx="3665301" cy="172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Face the camera to the exit and set up motion detection, alarm input.. etc. When the alarm is triggered, security guard can check the video see if someone breaks in.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Google Shape;210;p26">
            <a:extLst>
              <a:ext uri="{FF2B5EF4-FFF2-40B4-BE49-F238E27FC236}">
                <a16:creationId xmlns:a16="http://schemas.microsoft.com/office/drawing/2014/main" id="{6A44B260-0F4A-43F8-BD81-F35972A5EA96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2. Smart event engine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C106892C-EBC8-44C8-96FC-0353FDCC0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1704" y="3155324"/>
            <a:ext cx="1436711" cy="1102134"/>
          </a:xfrm>
          <a:prstGeom prst="rect">
            <a:avLst/>
          </a:prstGeom>
        </p:spPr>
      </p:pic>
      <p:sp>
        <p:nvSpPr>
          <p:cNvPr id="8" name="Google Shape;194;p24">
            <a:extLst>
              <a:ext uri="{FF2B5EF4-FFF2-40B4-BE49-F238E27FC236}">
                <a16:creationId xmlns:a16="http://schemas.microsoft.com/office/drawing/2014/main" id="{00834912-CD5D-48A1-916F-59928EEED023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“Event management” , How does QVR Pro make a awesome job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？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1272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室內, 地板, 窗戶, 大 的圖片&#10;&#10;描述是以非常高的可信度產生">
            <a:extLst>
              <a:ext uri="{FF2B5EF4-FFF2-40B4-BE49-F238E27FC236}">
                <a16:creationId xmlns:a16="http://schemas.microsoft.com/office/drawing/2014/main" id="{10509952-85E8-4DDE-814D-9B5A096FA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4241" y="1231930"/>
            <a:ext cx="3366839" cy="3581940"/>
          </a:xfrm>
          <a:prstGeom prst="rect">
            <a:avLst/>
          </a:prstGeom>
        </p:spPr>
      </p:pic>
      <p:sp>
        <p:nvSpPr>
          <p:cNvPr id="15" name="Google Shape;210;p26">
            <a:extLst>
              <a:ext uri="{FF2B5EF4-FFF2-40B4-BE49-F238E27FC236}">
                <a16:creationId xmlns:a16="http://schemas.microsoft.com/office/drawing/2014/main" id="{3B13308D-DBDB-42F9-97F1-53804CF4CD91}"/>
              </a:ext>
            </a:extLst>
          </p:cNvPr>
          <p:cNvSpPr txBox="1"/>
          <p:nvPr/>
        </p:nvSpPr>
        <p:spPr>
          <a:xfrm>
            <a:off x="-400311" y="1262049"/>
            <a:ext cx="3902438" cy="132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3. Various notification</a:t>
            </a:r>
          </a:p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methods</a:t>
            </a:r>
            <a:endParaRPr lang="zh-TW" altLang="en-US" sz="22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09" name="Google Shape;409;p44"/>
          <p:cNvSpPr txBox="1">
            <a:spLocks noGrp="1"/>
          </p:cNvSpPr>
          <p:nvPr>
            <p:ph type="body" idx="1"/>
          </p:nvPr>
        </p:nvSpPr>
        <p:spPr>
          <a:xfrm>
            <a:off x="230205" y="2303311"/>
            <a:ext cx="2738348" cy="254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With the QVR Pro event engine, you can set up various notifications methods such as mobile push notification, Email &amp; SMS. If necessary, set up the rule “IF motion detection THEN alarm output” to deter the intruder.</a:t>
            </a:r>
            <a:endParaRPr sz="13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C5E0338-ABBA-4AAE-B0AD-12D266FAE3A4}"/>
              </a:ext>
            </a:extLst>
          </p:cNvPr>
          <p:cNvSpPr/>
          <p:nvPr/>
        </p:nvSpPr>
        <p:spPr>
          <a:xfrm>
            <a:off x="5377295" y="1232570"/>
            <a:ext cx="1679402" cy="3581299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2E15215-8742-4C24-BFE6-B35710C4F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446" y="1150870"/>
            <a:ext cx="4234419" cy="4715477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900DB946-E69B-45D5-B13A-33268F442BEB}"/>
              </a:ext>
            </a:extLst>
          </p:cNvPr>
          <p:cNvGrpSpPr/>
          <p:nvPr/>
        </p:nvGrpSpPr>
        <p:grpSpPr>
          <a:xfrm>
            <a:off x="5469466" y="1209617"/>
            <a:ext cx="1123842" cy="3427732"/>
            <a:chOff x="5477271" y="1301218"/>
            <a:chExt cx="908405" cy="2770646"/>
          </a:xfrm>
        </p:grpSpPr>
        <p:pic>
          <p:nvPicPr>
            <p:cNvPr id="22" name="圖片 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8E2C53B6-0B60-4C4A-90AC-538724CFB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110" y="1388354"/>
              <a:ext cx="722604" cy="1289317"/>
            </a:xfrm>
            <a:prstGeom prst="rect">
              <a:avLst/>
            </a:prstGeom>
          </p:spPr>
        </p:pic>
        <p:pic>
          <p:nvPicPr>
            <p:cNvPr id="23" name="圖片 9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B03BC996-BE04-40AE-B81C-B4D9FC625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5839" y="2787591"/>
              <a:ext cx="717761" cy="1284273"/>
            </a:xfrm>
            <a:prstGeom prst="rect">
              <a:avLst/>
            </a:prstGeom>
          </p:spPr>
        </p:pic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366C3853-9EA1-44A5-A3A2-B5FFF459C9A6}"/>
                </a:ext>
              </a:extLst>
            </p:cNvPr>
            <p:cNvGrpSpPr/>
            <p:nvPr/>
          </p:nvGrpSpPr>
          <p:grpSpPr>
            <a:xfrm rot="5400000">
              <a:off x="5292275" y="3060768"/>
              <a:ext cx="1098143" cy="728151"/>
              <a:chOff x="377467" y="870602"/>
              <a:chExt cx="1478525" cy="980374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3FAF62C-7608-4216-8426-4CE3044B5F28}"/>
                  </a:ext>
                </a:extLst>
              </p:cNvPr>
              <p:cNvSpPr/>
              <p:nvPr/>
            </p:nvSpPr>
            <p:spPr>
              <a:xfrm>
                <a:off x="377467" y="870602"/>
                <a:ext cx="1478525" cy="9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0C57F65E-5D4B-4155-9697-157928A5B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456" y="900750"/>
                <a:ext cx="1417895" cy="920078"/>
              </a:xfrm>
              <a:prstGeom prst="rect">
                <a:avLst/>
              </a:prstGeom>
            </p:spPr>
          </p:pic>
        </p:grp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14BED326-E844-40F0-AF0A-184F053A1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918" y="2746748"/>
              <a:ext cx="372195" cy="372195"/>
            </a:xfrm>
            <a:prstGeom prst="rect">
              <a:avLst/>
            </a:prstGeom>
          </p:spPr>
        </p:pic>
        <p:pic>
          <p:nvPicPr>
            <p:cNvPr id="26" name="圖片 19">
              <a:extLst>
                <a:ext uri="{FF2B5EF4-FFF2-40B4-BE49-F238E27FC236}">
                  <a16:creationId xmlns:a16="http://schemas.microsoft.com/office/drawing/2014/main" id="{59CC65BD-3AD0-4C8B-ACCE-D684F299D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>
              <a:off x="5923226" y="1301218"/>
              <a:ext cx="462450" cy="462450"/>
            </a:xfrm>
            <a:prstGeom prst="rect">
              <a:avLst/>
            </a:prstGeom>
          </p:spPr>
        </p:pic>
      </p:grpSp>
      <p:sp>
        <p:nvSpPr>
          <p:cNvPr id="18" name="Google Shape;413;p64">
            <a:extLst>
              <a:ext uri="{FF2B5EF4-FFF2-40B4-BE49-F238E27FC236}">
                <a16:creationId xmlns:a16="http://schemas.microsoft.com/office/drawing/2014/main" id="{E7793683-FC86-4106-81B7-5DE99620759F}"/>
              </a:ext>
            </a:extLst>
          </p:cNvPr>
          <p:cNvSpPr/>
          <p:nvPr/>
        </p:nvSpPr>
        <p:spPr>
          <a:xfrm>
            <a:off x="3292456" y="1681316"/>
            <a:ext cx="1972500" cy="292607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94;p24">
            <a:extLst>
              <a:ext uri="{FF2B5EF4-FFF2-40B4-BE49-F238E27FC236}">
                <a16:creationId xmlns:a16="http://schemas.microsoft.com/office/drawing/2014/main" id="{458FDBB6-639D-440C-ABEA-34F0365B9DD3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“Event management” , How does QVR Pro make a awesome job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？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0" name="Google Shape;178;p23">
            <a:extLst>
              <a:ext uri="{FF2B5EF4-FFF2-40B4-BE49-F238E27FC236}">
                <a16:creationId xmlns:a16="http://schemas.microsoft.com/office/drawing/2014/main" id="{FAF795E7-DB82-4139-B701-2FDB1514FBC2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6581209" y="917636"/>
            <a:ext cx="564776" cy="56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42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086C41AD-EDE6-4D8A-9CCB-570BAA68B7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4880" y="1707686"/>
            <a:ext cx="4501208" cy="322438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5"/>
          <p:cNvSpPr txBox="1">
            <a:spLocks noGrp="1"/>
          </p:cNvSpPr>
          <p:nvPr>
            <p:ph type="body" idx="1"/>
          </p:nvPr>
        </p:nvSpPr>
        <p:spPr>
          <a:xfrm>
            <a:off x="5185706" y="2039498"/>
            <a:ext cx="3526850" cy="151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If IT staff want to check whether cameras are disconnected or other type of events in this month, they can search quickly via event logs interface.</a:t>
            </a:r>
            <a:endParaRPr sz="1300" b="0" i="0" u="none" strike="noStrike" cap="none" dirty="0">
              <a:solidFill>
                <a:srgbClr val="FFC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23" name="Google Shape;423;p4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97" y="1843173"/>
            <a:ext cx="4643810" cy="232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210;p26">
            <a:extLst>
              <a:ext uri="{FF2B5EF4-FFF2-40B4-BE49-F238E27FC236}">
                <a16:creationId xmlns:a16="http://schemas.microsoft.com/office/drawing/2014/main" id="{0D64B363-2D0C-4B68-9C6C-44ECB9C76EF4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4. Event logs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AD4BAD22-E25E-44ED-9412-8D06C60A4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4611" y="3157504"/>
            <a:ext cx="1863807" cy="1118283"/>
          </a:xfrm>
          <a:prstGeom prst="rect">
            <a:avLst/>
          </a:prstGeom>
        </p:spPr>
      </p:pic>
      <p:sp>
        <p:nvSpPr>
          <p:cNvPr id="10" name="Google Shape;194;p24">
            <a:extLst>
              <a:ext uri="{FF2B5EF4-FFF2-40B4-BE49-F238E27FC236}">
                <a16:creationId xmlns:a16="http://schemas.microsoft.com/office/drawing/2014/main" id="{83757EA0-51C8-4AF6-AE87-80CED05E0F24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“Event management” , How does QVR Pro make a awesome job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？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8703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5" y="1785303"/>
            <a:ext cx="4581636" cy="242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210;p26">
            <a:extLst>
              <a:ext uri="{FF2B5EF4-FFF2-40B4-BE49-F238E27FC236}">
                <a16:creationId xmlns:a16="http://schemas.microsoft.com/office/drawing/2014/main" id="{CB5A48F8-767E-4479-97A0-F3ECE30917F3}"/>
              </a:ext>
            </a:extLst>
          </p:cNvPr>
          <p:cNvSpPr txBox="1"/>
          <p:nvPr/>
        </p:nvSpPr>
        <p:spPr>
          <a:xfrm>
            <a:off x="4509" y="1101700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5. Bookmark</a:t>
            </a:r>
            <a:r>
              <a:rPr lang="zh-TW" altLang="en-US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&amp; Export recordings</a:t>
            </a:r>
            <a:endParaRPr lang="zh-TW" altLang="en-US" sz="2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BF16B5EB-8A2F-4B76-82A1-5C9E42341A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1847" y="1642179"/>
            <a:ext cx="4543448" cy="328989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6"/>
          <p:cNvSpPr txBox="1">
            <a:spLocks noGrp="1"/>
          </p:cNvSpPr>
          <p:nvPr>
            <p:ph type="body" idx="1"/>
          </p:nvPr>
        </p:nvSpPr>
        <p:spPr>
          <a:xfrm>
            <a:off x="5063591" y="1978082"/>
            <a:ext cx="3672510" cy="1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When a store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is broken into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, you can add a bookmark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on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the timeline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time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period.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asy to search for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specific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robbery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video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when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needed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. You can also export </a:t>
            </a:r>
            <a:r>
              <a:rPr lang="en-US" altLang="zh-TW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300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video files for the police.</a:t>
            </a:r>
            <a:endParaRPr sz="1300" b="1" i="0" u="none" strike="noStrike" cap="none" dirty="0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5957C8F5-36A9-481F-B531-A2F3C0807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3825" y="3280688"/>
            <a:ext cx="1479313" cy="131062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1D3C19C-94A9-4186-9ED7-6B0796A67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5541" y="3336131"/>
            <a:ext cx="1213237" cy="785035"/>
          </a:xfrm>
          <a:prstGeom prst="rect">
            <a:avLst/>
          </a:prstGeom>
        </p:spPr>
      </p:pic>
      <p:sp>
        <p:nvSpPr>
          <p:cNvPr id="13" name="Google Shape;194;p24">
            <a:extLst>
              <a:ext uri="{FF2B5EF4-FFF2-40B4-BE49-F238E27FC236}">
                <a16:creationId xmlns:a16="http://schemas.microsoft.com/office/drawing/2014/main" id="{FA4CDE98-B56A-421F-B230-9F42D0A5D9AD}"/>
              </a:ext>
            </a:extLst>
          </p:cNvPr>
          <p:cNvSpPr txBox="1"/>
          <p:nvPr/>
        </p:nvSpPr>
        <p:spPr>
          <a:xfrm>
            <a:off x="0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</a:p>
          <a:p>
            <a:pPr algn="ctr">
              <a:buClr>
                <a:schemeClr val="lt1"/>
              </a:buClr>
              <a:buSzPts val="3600"/>
            </a:pPr>
            <a:r>
              <a:rPr lang="en-US" altLang="zh-TW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“Event management” , How does QVR Pro make a awesome job</a:t>
            </a:r>
            <a:r>
              <a:rPr lang="zh-TW" altLang="en-US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？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0330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8A7778-C14E-410B-B5DE-B1997EADD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8" y="962524"/>
            <a:ext cx="8225018" cy="3922817"/>
          </a:xfrm>
          <a:prstGeom prst="rect">
            <a:avLst/>
          </a:prstGeom>
        </p:spPr>
      </p:pic>
      <p:sp>
        <p:nvSpPr>
          <p:cNvPr id="438" name="Google Shape;438;p47"/>
          <p:cNvSpPr txBox="1"/>
          <p:nvPr/>
        </p:nvSpPr>
        <p:spPr>
          <a:xfrm>
            <a:off x="684763" y="1614924"/>
            <a:ext cx="3421686" cy="2939877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7"/>
          <p:cNvSpPr txBox="1"/>
          <p:nvPr/>
        </p:nvSpPr>
        <p:spPr>
          <a:xfrm>
            <a:off x="526416" y="98548"/>
            <a:ext cx="8427888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  <a:r>
              <a:rPr lang="zh-TW" altLang="en-US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mr-IN" altLang="zh-TW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–</a:t>
            </a:r>
            <a:r>
              <a:rPr lang="zh-TW" altLang="en-US" sz="3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architecture</a:t>
            </a:r>
            <a:endParaRPr lang="zh-TW" altLang="en-US" sz="24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40" name="Google Shape;440;p47"/>
          <p:cNvSpPr/>
          <p:nvPr/>
        </p:nvSpPr>
        <p:spPr>
          <a:xfrm>
            <a:off x="621400" y="1183432"/>
            <a:ext cx="2946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 (With QNAP NAS)</a:t>
            </a:r>
            <a:endParaRPr sz="1400" b="1" i="0" u="none" strike="noStrike" cap="none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441" name="Google Shape;441;p47"/>
          <p:cNvCxnSpPr/>
          <p:nvPr/>
        </p:nvCxnSpPr>
        <p:spPr>
          <a:xfrm>
            <a:off x="2305251" y="2423411"/>
            <a:ext cx="0" cy="1510291"/>
          </a:xfrm>
          <a:prstGeom prst="straightConnector1">
            <a:avLst/>
          </a:prstGeom>
          <a:noFill/>
          <a:ln w="381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2" name="Google Shape;44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658" y="1764601"/>
            <a:ext cx="1850320" cy="2372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47"/>
          <p:cNvGrpSpPr/>
          <p:nvPr/>
        </p:nvGrpSpPr>
        <p:grpSpPr>
          <a:xfrm>
            <a:off x="803471" y="1674417"/>
            <a:ext cx="3200737" cy="2743487"/>
            <a:chOff x="803471" y="1674417"/>
            <a:chExt cx="3200737" cy="2743487"/>
          </a:xfrm>
        </p:grpSpPr>
        <p:grpSp>
          <p:nvGrpSpPr>
            <p:cNvPr id="444" name="Google Shape;444;p47"/>
            <p:cNvGrpSpPr/>
            <p:nvPr/>
          </p:nvGrpSpPr>
          <p:grpSpPr>
            <a:xfrm>
              <a:off x="803471" y="1752886"/>
              <a:ext cx="3189199" cy="2665018"/>
              <a:chOff x="808284" y="1772138"/>
              <a:chExt cx="3189199" cy="2556921"/>
            </a:xfrm>
          </p:grpSpPr>
          <p:sp>
            <p:nvSpPr>
              <p:cNvPr id="445" name="Google Shape;445;p47"/>
              <p:cNvSpPr txBox="1"/>
              <p:nvPr/>
            </p:nvSpPr>
            <p:spPr>
              <a:xfrm>
                <a:off x="808285" y="1772138"/>
                <a:ext cx="3187983" cy="790886"/>
              </a:xfrm>
              <a:prstGeom prst="rect">
                <a:avLst/>
              </a:prstGeom>
              <a:solidFill>
                <a:srgbClr val="FDE9D8"/>
              </a:solidFill>
              <a:ln w="9525" cap="flat" cmpd="sng">
                <a:solidFill>
                  <a:srgbClr val="9748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3F3F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47"/>
              <p:cNvSpPr txBox="1"/>
              <p:nvPr/>
            </p:nvSpPr>
            <p:spPr>
              <a:xfrm>
                <a:off x="808284" y="2663227"/>
                <a:ext cx="3187983" cy="790886"/>
              </a:xfrm>
              <a:prstGeom prst="rect">
                <a:avLst/>
              </a:prstGeom>
              <a:solidFill>
                <a:srgbClr val="FDE9D8"/>
              </a:solidFill>
              <a:ln w="9525" cap="flat" cmpd="sng">
                <a:solidFill>
                  <a:srgbClr val="9748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3F3F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7"/>
              <p:cNvSpPr txBox="1"/>
              <p:nvPr/>
            </p:nvSpPr>
            <p:spPr>
              <a:xfrm>
                <a:off x="809383" y="3538259"/>
                <a:ext cx="3188100" cy="790800"/>
              </a:xfrm>
              <a:prstGeom prst="rect">
                <a:avLst/>
              </a:prstGeom>
              <a:solidFill>
                <a:srgbClr val="FDE9D8"/>
              </a:solidFill>
              <a:ln w="9525" cap="flat" cmpd="sng">
                <a:solidFill>
                  <a:srgbClr val="9748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3F3F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48" name="Google Shape;448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5319" y="1674417"/>
              <a:ext cx="666835" cy="6668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52" name="Google Shape;452;p47"/>
            <p:cNvSpPr/>
            <p:nvPr/>
          </p:nvSpPr>
          <p:spPr>
            <a:xfrm>
              <a:off x="2756734" y="1777733"/>
              <a:ext cx="11929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QUSBCam2</a:t>
              </a:r>
              <a:endParaRPr dirty="0"/>
            </a:p>
          </p:txBody>
        </p:sp>
        <p:sp>
          <p:nvSpPr>
            <p:cNvPr id="453" name="Google Shape;453;p47"/>
            <p:cNvSpPr/>
            <p:nvPr/>
          </p:nvSpPr>
          <p:spPr>
            <a:xfrm>
              <a:off x="2661537" y="2881618"/>
              <a:ext cx="13019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IP </a:t>
              </a:r>
              <a:r>
                <a:rPr lang="en" sz="1400" b="1" i="0" u="none" strike="noStrike" cap="none" dirty="0">
                  <a:solidFill>
                    <a:srgbClr val="000000"/>
                  </a:solidFill>
                  <a:latin typeface="+mj-lt"/>
                  <a:ea typeface="微軟正黑體" panose="020B0604030504040204" pitchFamily="34" charset="-120"/>
                  <a:sym typeface="Arial"/>
                </a:rPr>
                <a:t>camera</a:t>
              </a:r>
              <a:endParaRPr b="1" dirty="0"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454" name="Google Shape;454;p47"/>
            <p:cNvSpPr/>
            <p:nvPr/>
          </p:nvSpPr>
          <p:spPr>
            <a:xfrm>
              <a:off x="2702208" y="3670261"/>
              <a:ext cx="1302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QVR Pro </a:t>
              </a:r>
              <a:r>
                <a:rPr lang="en" sz="1400" b="1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(</a:t>
              </a:r>
              <a:r>
                <a:rPr lang="en" b="1" dirty="0">
                  <a:latin typeface="+mj-lt"/>
                  <a:ea typeface="微軟正黑體" panose="020B0604030504040204" pitchFamily="34" charset="-120"/>
                </a:rPr>
                <a:t>Max. 128 channels</a:t>
              </a:r>
              <a:r>
                <a:rPr lang="en" sz="1400" b="1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)</a:t>
              </a:r>
              <a:endParaRPr b="1" dirty="0">
                <a:latin typeface="+mj-lt"/>
              </a:endParaRPr>
            </a:p>
          </p:txBody>
        </p:sp>
        <p:pic>
          <p:nvPicPr>
            <p:cNvPr id="455" name="Google Shape;455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56523" y="3676701"/>
              <a:ext cx="666835" cy="6668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56" name="Google Shape;456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586" y="2763771"/>
              <a:ext cx="777535" cy="585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20741" y="2763771"/>
              <a:ext cx="777535" cy="585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47"/>
          <p:cNvSpPr txBox="1"/>
          <p:nvPr/>
        </p:nvSpPr>
        <p:spPr>
          <a:xfrm>
            <a:off x="4781941" y="2896969"/>
            <a:ext cx="3492527" cy="1556024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7"/>
          <p:cNvSpPr txBox="1"/>
          <p:nvPr/>
        </p:nvSpPr>
        <p:spPr>
          <a:xfrm>
            <a:off x="4781942" y="1145965"/>
            <a:ext cx="3492528" cy="1556025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47"/>
          <p:cNvPicPr preferRelativeResize="0"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994" y="768313"/>
            <a:ext cx="1156876" cy="19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97422" y="1224527"/>
            <a:ext cx="2040972" cy="10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7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280" y="2961645"/>
            <a:ext cx="3293180" cy="126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70;p61">
            <a:extLst>
              <a:ext uri="{FF2B5EF4-FFF2-40B4-BE49-F238E27FC236}">
                <a16:creationId xmlns:a16="http://schemas.microsoft.com/office/drawing/2014/main" id="{F3F8B693-317A-49C6-A1FE-D66CC65F056D}"/>
              </a:ext>
            </a:extLst>
          </p:cNvPr>
          <p:cNvPicPr preferRelativeResize="0"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929" y="2136806"/>
            <a:ext cx="500903" cy="32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70;p61">
            <a:extLst>
              <a:ext uri="{FF2B5EF4-FFF2-40B4-BE49-F238E27FC236}">
                <a16:creationId xmlns:a16="http://schemas.microsoft.com/office/drawing/2014/main" id="{AF28CA64-BDD2-4F0B-9AC6-3350D47A47A6}"/>
              </a:ext>
            </a:extLst>
          </p:cNvPr>
          <p:cNvPicPr preferRelativeResize="0"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547" y="2136805"/>
            <a:ext cx="500903" cy="32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70;p61">
            <a:extLst>
              <a:ext uri="{FF2B5EF4-FFF2-40B4-BE49-F238E27FC236}">
                <a16:creationId xmlns:a16="http://schemas.microsoft.com/office/drawing/2014/main" id="{348808C5-2F6B-4E04-AAFF-5FC6763933BB}"/>
              </a:ext>
            </a:extLst>
          </p:cNvPr>
          <p:cNvPicPr preferRelativeResize="0"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34" y="2136804"/>
            <a:ext cx="500903" cy="32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25181" y="2335465"/>
            <a:ext cx="2660039" cy="41798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7"/>
          <p:cNvSpPr/>
          <p:nvPr/>
        </p:nvSpPr>
        <p:spPr>
          <a:xfrm>
            <a:off x="6275159" y="2360474"/>
            <a:ext cx="2204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sz="15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9F068F-70E5-47FE-8EAF-E82E152281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517" y="1073001"/>
            <a:ext cx="455676" cy="471634"/>
          </a:xfrm>
          <a:prstGeom prst="rect">
            <a:avLst/>
          </a:prstGeom>
        </p:spPr>
      </p:pic>
      <p:pic>
        <p:nvPicPr>
          <p:cNvPr id="35" name="Google Shape;182;p23">
            <a:extLst>
              <a:ext uri="{FF2B5EF4-FFF2-40B4-BE49-F238E27FC236}">
                <a16:creationId xmlns:a16="http://schemas.microsoft.com/office/drawing/2014/main" id="{15776BB7-7B2C-47FD-9392-4529631FA46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24906" y="2227285"/>
            <a:ext cx="594982" cy="59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oogle Shape;178;p23">
            <a:extLst>
              <a:ext uri="{FF2B5EF4-FFF2-40B4-BE49-F238E27FC236}">
                <a16:creationId xmlns:a16="http://schemas.microsoft.com/office/drawing/2014/main" id="{AB9BC0C4-921B-4FF3-800D-0C40122FDC8C}"/>
              </a:ext>
            </a:extLst>
          </p:cNvPr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5679896" y="2242913"/>
            <a:ext cx="563726" cy="5637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1" name="Google Shape;461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82006" y="4166468"/>
            <a:ext cx="2660039" cy="41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38;p31" descr="Guard_512.png">
            <a:extLst>
              <a:ext uri="{FF2B5EF4-FFF2-40B4-BE49-F238E27FC236}">
                <a16:creationId xmlns:a16="http://schemas.microsoft.com/office/drawing/2014/main" id="{DE0843CE-78C3-4740-BC2C-F9F95029F3BB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26244" y="4061800"/>
            <a:ext cx="553032" cy="54537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7"/>
          <p:cNvSpPr/>
          <p:nvPr/>
        </p:nvSpPr>
        <p:spPr>
          <a:xfrm>
            <a:off x="5937343" y="4214915"/>
            <a:ext cx="1888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" sz="1500" b="1" dirty="0">
                <a:solidFill>
                  <a:schemeClr val="lt1"/>
                </a:solidFill>
              </a:rPr>
              <a:t>Guard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012713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20"/>
          <p:cNvGrpSpPr/>
          <p:nvPr/>
        </p:nvGrpSpPr>
        <p:grpSpPr>
          <a:xfrm>
            <a:off x="3678100" y="2401037"/>
            <a:ext cx="4360955" cy="2275069"/>
            <a:chOff x="3761851" y="2446492"/>
            <a:chExt cx="4809539" cy="2509092"/>
          </a:xfrm>
        </p:grpSpPr>
        <p:pic>
          <p:nvPicPr>
            <p:cNvPr id="138" name="Google Shape;138;p20" descr="C:\Users\Han Tsai\Desktop\Cinema28直播發表會投影片\MONITOR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51776" y="2483114"/>
              <a:ext cx="3198636" cy="2472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0" descr="C:\Users\Han Tsai\Desktop\Cinema28直播發表會投影片\1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2238" y="3340369"/>
              <a:ext cx="912304" cy="16083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140;p20"/>
            <p:cNvGrpSpPr/>
            <p:nvPr/>
          </p:nvGrpSpPr>
          <p:grpSpPr>
            <a:xfrm>
              <a:off x="5123691" y="2806379"/>
              <a:ext cx="1230489" cy="1230489"/>
              <a:chOff x="1857356" y="2714626"/>
              <a:chExt cx="1230489" cy="1230489"/>
            </a:xfrm>
          </p:grpSpPr>
          <p:sp>
            <p:nvSpPr>
              <p:cNvPr id="141" name="Google Shape;141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0"/>
            <p:cNvGrpSpPr/>
            <p:nvPr/>
          </p:nvGrpSpPr>
          <p:grpSpPr>
            <a:xfrm>
              <a:off x="7782940" y="3877949"/>
              <a:ext cx="642942" cy="642942"/>
              <a:chOff x="1857356" y="2714626"/>
              <a:chExt cx="1230489" cy="1230489"/>
            </a:xfrm>
          </p:grpSpPr>
          <p:sp>
            <p:nvSpPr>
              <p:cNvPr id="144" name="Google Shape;144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20"/>
            <p:cNvSpPr txBox="1"/>
            <p:nvPr/>
          </p:nvSpPr>
          <p:spPr>
            <a:xfrm>
              <a:off x="3761851" y="2446492"/>
              <a:ext cx="1928700" cy="1000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25"/>
                <a:buFont typeface="Arial"/>
                <a:buNone/>
              </a:pPr>
              <a:r>
                <a:rPr lang="en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  <p:sp>
          <p:nvSpPr>
            <p:cNvPr id="147" name="Google Shape;147;p20"/>
            <p:cNvSpPr txBox="1"/>
            <p:nvPr/>
          </p:nvSpPr>
          <p:spPr>
            <a:xfrm>
              <a:off x="7499790" y="3400806"/>
              <a:ext cx="10716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</p:grpSp>
      <p:pic>
        <p:nvPicPr>
          <p:cNvPr id="148" name="Google Shape;148;p2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17" y="953319"/>
            <a:ext cx="4866876" cy="109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4820087" y="1476687"/>
            <a:ext cx="4276734" cy="86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480"/>
              </a:spcBef>
              <a:buClr>
                <a:schemeClr val="dk1"/>
              </a:buClr>
              <a:buSzPts val="3600"/>
            </a:pPr>
            <a:r>
              <a:rPr lang="en-US" altLang="zh-TW" sz="3000" b="1" u="sng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u="sng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u="sng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endParaRPr sz="3000" b="1" i="0" u="sng" strike="noStrike" cap="none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50" name="Google Shape;150;p20"/>
          <p:cNvSpPr/>
          <p:nvPr/>
        </p:nvSpPr>
        <p:spPr>
          <a:xfrm rot="-2702762">
            <a:off x="7559593" y="1834320"/>
            <a:ext cx="628520" cy="960061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345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17179F9-E654-4AEB-86EF-326EE7A9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95" name="Google Shape;495;p49"/>
          <p:cNvSpPr txBox="1">
            <a:spLocks noGrp="1"/>
          </p:cNvSpPr>
          <p:nvPr>
            <p:ph type="title"/>
          </p:nvPr>
        </p:nvSpPr>
        <p:spPr>
          <a:xfrm>
            <a:off x="449921" y="216606"/>
            <a:ext cx="7884833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" sz="2700" dirty="0">
                <a:ea typeface="微軟正黑體" panose="020B0604030504040204" pitchFamily="34" charset="-120"/>
              </a:rPr>
              <a:t>QNAP </a:t>
            </a:r>
            <a:r>
              <a:rPr lang="en-US" sz="2700" dirty="0">
                <a:ea typeface="微軟正黑體" panose="020B0604030504040204" pitchFamily="34" charset="-120"/>
              </a:rPr>
              <a:t>surveillance solution </a:t>
            </a:r>
            <a:r>
              <a:rPr lang="en-US" sz="2700" dirty="0" err="1">
                <a:ea typeface="微軟正黑體" panose="020B0604030504040204" pitchFamily="34" charset="-120"/>
              </a:rPr>
              <a:t>vs</a:t>
            </a:r>
            <a:r>
              <a:rPr lang="en-US" sz="2700" dirty="0">
                <a:ea typeface="微軟正黑體" panose="020B0604030504040204" pitchFamily="34" charset="-120"/>
              </a:rPr>
              <a:t> </a:t>
            </a:r>
            <a:br>
              <a:rPr lang="en-US" sz="2700" dirty="0">
                <a:ea typeface="微軟正黑體" panose="020B0604030504040204" pitchFamily="34" charset="-120"/>
              </a:rPr>
            </a:br>
            <a:r>
              <a:rPr lang="en-US" sz="2700" dirty="0">
                <a:ea typeface="微軟正黑體" panose="020B0604030504040204" pitchFamily="34" charset="-120"/>
              </a:rPr>
              <a:t>conventional surveillance solution</a:t>
            </a:r>
            <a:endParaRPr sz="27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aphicFrame>
        <p:nvGraphicFramePr>
          <p:cNvPr id="496" name="Google Shape;496;p49"/>
          <p:cNvGraphicFramePr/>
          <p:nvPr>
            <p:extLst>
              <p:ext uri="{D42A27DB-BD31-4B8C-83A1-F6EECF244321}">
                <p14:modId xmlns:p14="http://schemas.microsoft.com/office/powerpoint/2010/main" val="4292395444"/>
              </p:ext>
            </p:extLst>
          </p:nvPr>
        </p:nvGraphicFramePr>
        <p:xfrm>
          <a:off x="255212" y="1180969"/>
          <a:ext cx="8581325" cy="25925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2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8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Features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Data security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Maintain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Conventional</a:t>
                      </a:r>
                      <a:r>
                        <a:rPr lang="zh-TW" altLang="en-US" sz="15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IP</a:t>
                      </a:r>
                      <a:r>
                        <a:rPr lang="zh-TW" altLang="en-US" sz="15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cam</a:t>
                      </a:r>
                      <a:r>
                        <a:rPr lang="en" sz="12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+ </a:t>
                      </a:r>
                      <a:r>
                        <a:rPr lang="en-US" altLang="zh-TW" sz="12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Surveillance</a:t>
                      </a:r>
                      <a:r>
                        <a:rPr lang="zh-TW" altLang="en-US" sz="12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system</a:t>
                      </a:r>
                      <a:endParaRPr sz="12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3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less</a:t>
                      </a:r>
                      <a:endParaRPr sz="23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only</a:t>
                      </a:r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for</a:t>
                      </a:r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surveillance</a:t>
                      </a: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)</a:t>
                      </a:r>
                      <a:endParaRPr sz="10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low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If hard disk broke, </a:t>
                      </a:r>
                      <a:r>
                        <a:rPr lang="en-US" altLang="zh-TW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data</a:t>
                      </a:r>
                      <a:r>
                        <a:rPr 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is</a:t>
                      </a:r>
                      <a:r>
                        <a:rPr lang="zh-TW" alt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damaged and cannot be recovered)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3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hard</a:t>
                      </a:r>
                      <a:endParaRPr sz="23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hard</a:t>
                      </a:r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to</a:t>
                      </a:r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maintain</a:t>
                      </a:r>
                      <a:r>
                        <a:rPr lang="zh-TW" altLang="en-US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and</a:t>
                      </a:r>
                      <a:r>
                        <a:rPr lang="zh-TW" altLang="en-US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control</a:t>
                      </a:r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system</a:t>
                      </a:r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status</a:t>
                      </a: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)</a:t>
                      </a:r>
                      <a:endParaRPr sz="10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432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QNAP NAS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(With QVR Pro App)</a:t>
                      </a:r>
                      <a:endParaRPr sz="12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3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versatile</a:t>
                      </a:r>
                      <a:endParaRPr sz="23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(NAS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features</a:t>
                      </a: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+</a:t>
                      </a:r>
                      <a:endParaRPr sz="10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surveillance</a:t>
                      </a: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)</a:t>
                      </a:r>
                      <a:endParaRPr sz="10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high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Support many backup functions, you do not need </a:t>
                      </a:r>
                      <a:r>
                        <a:rPr lang="en-US" altLang="zh-TW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to</a:t>
                      </a:r>
                      <a:r>
                        <a:rPr lang="zh-TW" alt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worry even th</a:t>
                      </a:r>
                      <a:r>
                        <a:rPr lang="en-US" altLang="zh-TW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e</a:t>
                      </a:r>
                      <a:r>
                        <a:rPr lang="en-US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hardware are damaged)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3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easy</a:t>
                      </a:r>
                      <a:endParaRPr sz="23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(QNAP NAS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has</a:t>
                      </a:r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it</a:t>
                      </a:r>
                      <a:r>
                        <a:rPr lang="zh-TW" altLang="en-US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's own dashboard to</a:t>
                      </a:r>
                      <a:r>
                        <a:rPr lang="zh-TW" altLang="en-US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control</a:t>
                      </a:r>
                      <a:r>
                        <a:rPr lang="zh-TW" altLang="en-US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</a:t>
                      </a:r>
                      <a:r>
                        <a:rPr lang="zh-TW" altLang="en-US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system</a:t>
                      </a:r>
                      <a:r>
                        <a:rPr lang="zh-TW" altLang="en-US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b="1" baseline="0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status</a:t>
                      </a:r>
                      <a:r>
                        <a:rPr lang="en" sz="1000" b="1" dirty="0">
                          <a:solidFill>
                            <a:schemeClr val="bg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)</a:t>
                      </a:r>
                      <a:endParaRPr sz="1000" b="1" dirty="0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1389FC15-05BB-40AD-BD28-5B26CBCB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17" y="3745306"/>
            <a:ext cx="1219646" cy="1219646"/>
          </a:xfrm>
          <a:prstGeom prst="rect">
            <a:avLst/>
          </a:prstGeom>
        </p:spPr>
      </p:pic>
      <p:pic>
        <p:nvPicPr>
          <p:cNvPr id="13" name="圖片 1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D579F0B0-FA8F-41C0-AEDF-CA0A9602A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085" y="3886102"/>
            <a:ext cx="1663562" cy="104079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FDC3FEA2-695F-42C1-8C33-562BE81BFFBE}"/>
              </a:ext>
            </a:extLst>
          </p:cNvPr>
          <p:cNvGrpSpPr/>
          <p:nvPr/>
        </p:nvGrpSpPr>
        <p:grpSpPr>
          <a:xfrm>
            <a:off x="3297341" y="3696875"/>
            <a:ext cx="1725419" cy="1391180"/>
            <a:chOff x="843679" y="3064862"/>
            <a:chExt cx="2411556" cy="1944403"/>
          </a:xfrm>
        </p:grpSpPr>
        <p:pic>
          <p:nvPicPr>
            <p:cNvPr id="15" name="Google Shape;65;p15">
              <a:extLst>
                <a:ext uri="{FF2B5EF4-FFF2-40B4-BE49-F238E27FC236}">
                  <a16:creationId xmlns:a16="http://schemas.microsoft.com/office/drawing/2014/main" id="{1576218F-2A68-4003-A9F8-3AD88554CD1C}"/>
                </a:ext>
              </a:extLst>
            </p:cNvPr>
            <p:cNvPicPr preferRelativeResize="0"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679" y="3123039"/>
              <a:ext cx="2188773" cy="1886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6;p15">
              <a:extLst>
                <a:ext uri="{FF2B5EF4-FFF2-40B4-BE49-F238E27FC236}">
                  <a16:creationId xmlns:a16="http://schemas.microsoft.com/office/drawing/2014/main" id="{3725E579-6255-44AC-9F1A-32DF330EC0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38146" y="3064862"/>
              <a:ext cx="717089" cy="7170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501;p49">
            <a:extLst>
              <a:ext uri="{FF2B5EF4-FFF2-40B4-BE49-F238E27FC236}">
                <a16:creationId xmlns:a16="http://schemas.microsoft.com/office/drawing/2014/main" id="{C16D9FB6-42F4-4D4B-9D48-41A05477B471}"/>
              </a:ext>
            </a:extLst>
          </p:cNvPr>
          <p:cNvSpPr/>
          <p:nvPr/>
        </p:nvSpPr>
        <p:spPr>
          <a:xfrm>
            <a:off x="905117" y="4092167"/>
            <a:ext cx="1097609" cy="77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build-in channels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1157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8F8742B6-4559-492A-9D99-6A593C100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" y="0"/>
            <a:ext cx="9142510" cy="5143500"/>
          </a:xfrm>
          <a:prstGeom prst="rect">
            <a:avLst/>
          </a:prstGeom>
        </p:spPr>
      </p:pic>
      <p:pic>
        <p:nvPicPr>
          <p:cNvPr id="10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404428D-2B6C-4403-9F8C-3216D3576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3" y="992610"/>
            <a:ext cx="3003092" cy="4301624"/>
          </a:xfrm>
          <a:prstGeom prst="rect">
            <a:avLst/>
          </a:prstGeom>
        </p:spPr>
      </p:pic>
      <p:pic>
        <p:nvPicPr>
          <p:cNvPr id="12" name="圖片 1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E17AF2D-9CAF-4C49-B5B1-F6E304266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628" y="992610"/>
            <a:ext cx="3023673" cy="4301623"/>
          </a:xfrm>
          <a:prstGeom prst="rect">
            <a:avLst/>
          </a:prstGeom>
        </p:spPr>
      </p:pic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CB26C5B-C04C-4FDF-9945-433141C59A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974" y="992610"/>
            <a:ext cx="3077935" cy="4301624"/>
          </a:xfrm>
          <a:prstGeom prst="rect">
            <a:avLst/>
          </a:prstGeom>
        </p:spPr>
      </p:pic>
      <p:sp>
        <p:nvSpPr>
          <p:cNvPr id="510" name="Google Shape;510;p50"/>
          <p:cNvSpPr txBox="1"/>
          <p:nvPr/>
        </p:nvSpPr>
        <p:spPr>
          <a:xfrm>
            <a:off x="697572" y="1652719"/>
            <a:ext cx="1742713" cy="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TVS-951X-8G</a:t>
            </a:r>
            <a:endParaRPr sz="1500" b="0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1" name="Google Shape;511;p50"/>
          <p:cNvSpPr txBox="1"/>
          <p:nvPr/>
        </p:nvSpPr>
        <p:spPr>
          <a:xfrm>
            <a:off x="3672051" y="1669124"/>
            <a:ext cx="1845226" cy="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TVS-1282-i7-64G</a:t>
            </a:r>
            <a:endParaRPr sz="1500" b="0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15" name="Google Shape;515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01581" y="3723651"/>
            <a:ext cx="2209207" cy="11782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50"/>
          <p:cNvGrpSpPr/>
          <p:nvPr/>
        </p:nvGrpSpPr>
        <p:grpSpPr>
          <a:xfrm>
            <a:off x="521038" y="3785655"/>
            <a:ext cx="2018060" cy="1135696"/>
            <a:chOff x="3759091" y="3839624"/>
            <a:chExt cx="1675744" cy="943052"/>
          </a:xfrm>
        </p:grpSpPr>
        <p:pic>
          <p:nvPicPr>
            <p:cNvPr id="517" name="Google Shape;517;p50" descr="一張含有 監視器, 電子用品, 螢幕, 顯示 的圖片&#10;&#10;描述是以非常高的可信度產生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13035" y="3839624"/>
              <a:ext cx="1221800" cy="943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5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59091" y="3926102"/>
              <a:ext cx="651732" cy="741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308;p34">
            <a:extLst>
              <a:ext uri="{FF2B5EF4-FFF2-40B4-BE49-F238E27FC236}">
                <a16:creationId xmlns:a16="http://schemas.microsoft.com/office/drawing/2014/main" id="{B8B66EED-1945-4273-AD74-19DAE7EE74B9}"/>
              </a:ext>
            </a:extLst>
          </p:cNvPr>
          <p:cNvSpPr txBox="1"/>
          <p:nvPr/>
        </p:nvSpPr>
        <p:spPr>
          <a:xfrm>
            <a:off x="6152482" y="1660242"/>
            <a:ext cx="2869977" cy="4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Verdana"/>
                <a:sym typeface="Verdana"/>
              </a:rPr>
              <a:t>TDS-16489U-SA1</a:t>
            </a:r>
            <a:endParaRPr sz="15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5" name="Google Shape;309;p34">
            <a:extLst>
              <a:ext uri="{FF2B5EF4-FFF2-40B4-BE49-F238E27FC236}">
                <a16:creationId xmlns:a16="http://schemas.microsoft.com/office/drawing/2014/main" id="{FA4D803D-C06A-46D9-8E4E-811A8F9632FA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705" y="3208971"/>
            <a:ext cx="2112179" cy="16810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64986CB-4EE4-43F5-9DC1-492CFBC12B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489" y="3723651"/>
            <a:ext cx="355995" cy="355995"/>
          </a:xfrm>
          <a:prstGeom prst="rect">
            <a:avLst/>
          </a:prstGeom>
        </p:spPr>
      </p:pic>
      <p:pic>
        <p:nvPicPr>
          <p:cNvPr id="4" name="圖片 3" descr="一張含有 電子用品, 室內, 監視器 的圖片&#10;&#10;描述是以非常高的可信度產生">
            <a:extLst>
              <a:ext uri="{FF2B5EF4-FFF2-40B4-BE49-F238E27FC236}">
                <a16:creationId xmlns:a16="http://schemas.microsoft.com/office/drawing/2014/main" id="{19D9063E-0DB7-408D-A778-8C4B451F92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68" y="2123457"/>
            <a:ext cx="1798930" cy="1544050"/>
          </a:xfrm>
          <a:prstGeom prst="rect">
            <a:avLst/>
          </a:prstGeom>
        </p:spPr>
      </p:pic>
      <p:pic>
        <p:nvPicPr>
          <p:cNvPr id="6" name="圖片 5" descr="一張含有 監視器, 室內, 牆 的圖片&#10;&#10;描述是以高可信度產生">
            <a:extLst>
              <a:ext uri="{FF2B5EF4-FFF2-40B4-BE49-F238E27FC236}">
                <a16:creationId xmlns:a16="http://schemas.microsoft.com/office/drawing/2014/main" id="{E448C51F-DA37-45CB-89C4-65FDBE9E5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93" y="2132244"/>
            <a:ext cx="2248456" cy="1527393"/>
          </a:xfrm>
          <a:prstGeom prst="rect">
            <a:avLst/>
          </a:prstGeom>
        </p:spPr>
      </p:pic>
      <p:pic>
        <p:nvPicPr>
          <p:cNvPr id="8" name="圖片 7" descr="一張含有 室內, 牆, 電子用品 的圖片&#10;&#10;描述是以高可信度產生">
            <a:extLst>
              <a:ext uri="{FF2B5EF4-FFF2-40B4-BE49-F238E27FC236}">
                <a16:creationId xmlns:a16="http://schemas.microsoft.com/office/drawing/2014/main" id="{650DE52F-A9EC-4E4D-838A-4C6E32112A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819" y="2180573"/>
            <a:ext cx="2715304" cy="909388"/>
          </a:xfrm>
          <a:prstGeom prst="rect">
            <a:avLst/>
          </a:prstGeom>
        </p:spPr>
      </p:pic>
      <p:sp>
        <p:nvSpPr>
          <p:cNvPr id="24" name="Google Shape;507;p50">
            <a:extLst>
              <a:ext uri="{FF2B5EF4-FFF2-40B4-BE49-F238E27FC236}">
                <a16:creationId xmlns:a16="http://schemas.microsoft.com/office/drawing/2014/main" id="{1461865E-C864-4E69-9FDB-2C8EC47EC0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4302" y="261870"/>
            <a:ext cx="7070469" cy="352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" sz="3000" dirty="0">
                <a:latin typeface="+mj-lt"/>
                <a:ea typeface="微軟正黑體" panose="020B0604030504040204" pitchFamily="34" charset="-120"/>
              </a:rPr>
              <a:t>NAS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for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your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dirty="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surveillance</a:t>
            </a:r>
            <a:endParaRPr sz="3000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5" name="Google Shape;512;p50">
            <a:extLst>
              <a:ext uri="{FF2B5EF4-FFF2-40B4-BE49-F238E27FC236}">
                <a16:creationId xmlns:a16="http://schemas.microsoft.com/office/drawing/2014/main" id="{3E9192F0-B2E3-44C6-8119-D404D11F8372}"/>
              </a:ext>
            </a:extLst>
          </p:cNvPr>
          <p:cNvSpPr txBox="1"/>
          <p:nvPr/>
        </p:nvSpPr>
        <p:spPr>
          <a:xfrm>
            <a:off x="3135210" y="1113652"/>
            <a:ext cx="2849386" cy="43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lt"/>
              </a:rPr>
              <a:t>3 HDMI for small scale Video Wall solution</a:t>
            </a:r>
            <a:endParaRPr b="1" i="0" u="none" strike="noStrike" cap="none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6" name="Google Shape;513;p50">
            <a:extLst>
              <a:ext uri="{FF2B5EF4-FFF2-40B4-BE49-F238E27FC236}">
                <a16:creationId xmlns:a16="http://schemas.microsoft.com/office/drawing/2014/main" id="{2653A983-510F-45AE-954D-E02D6A095BAA}"/>
              </a:ext>
            </a:extLst>
          </p:cNvPr>
          <p:cNvSpPr txBox="1"/>
          <p:nvPr/>
        </p:nvSpPr>
        <p:spPr>
          <a:xfrm>
            <a:off x="144236" y="1130977"/>
            <a:ext cx="2849386" cy="42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altLang="zh-TW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Built-in </a:t>
            </a:r>
            <a:r>
              <a:rPr lang="en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HDMI </a:t>
            </a:r>
            <a:endParaRPr b="1" i="0" u="none" strike="noStrike" cap="none" dirty="0">
              <a:solidFill>
                <a:srgbClr val="000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Local Display</a:t>
            </a:r>
            <a:endParaRPr b="1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7" name="Google Shape;310;p34">
            <a:extLst>
              <a:ext uri="{FF2B5EF4-FFF2-40B4-BE49-F238E27FC236}">
                <a16:creationId xmlns:a16="http://schemas.microsoft.com/office/drawing/2014/main" id="{03D76510-0EEB-40E7-841A-4A49546ABB4F}"/>
              </a:ext>
            </a:extLst>
          </p:cNvPr>
          <p:cNvSpPr txBox="1"/>
          <p:nvPr/>
        </p:nvSpPr>
        <p:spPr>
          <a:xfrm>
            <a:off x="6519359" y="1113655"/>
            <a:ext cx="2257496" cy="4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j-lt"/>
              </a:rPr>
              <a:t>Expansion Unit support for PB Level Storage</a:t>
            </a:r>
            <a:endParaRPr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7300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9877BEC-428C-4AB3-83F3-04610B106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632F8F36-2783-4465-BC28-8C4D1DECA792}"/>
              </a:ext>
            </a:extLst>
          </p:cNvPr>
          <p:cNvSpPr txBox="1">
            <a:spLocks/>
          </p:cNvSpPr>
          <p:nvPr/>
        </p:nvSpPr>
        <p:spPr>
          <a:xfrm>
            <a:off x="118368" y="4810443"/>
            <a:ext cx="4387566" cy="22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dirty="0">
                <a:solidFill>
                  <a:schemeClr val="bg1">
                    <a:lumMod val="95000"/>
                  </a:schemeClr>
                </a:solidFill>
              </a:rPr>
              <a:t>Copyright © 2018 QNAP Systems, Inc. All rights reserved. </a:t>
            </a:r>
            <a:r>
              <a:rPr lang="en-US" altLang="zh-TW" sz="500">
                <a:solidFill>
                  <a:schemeClr val="bg1">
                    <a:lumMod val="95000"/>
                  </a:schemeClr>
                </a:solidFill>
              </a:rPr>
              <a:t>QNAP® and other names of QNAP Products are proprietary marks or registered trademarks of QNAP Systems, Inc. </a:t>
            </a:r>
            <a:r>
              <a:rPr lang="en-US" altLang="zh-TW" sz="500" dirty="0">
                <a:solidFill>
                  <a:schemeClr val="bg1">
                    <a:lumMod val="95000"/>
                  </a:schemeClr>
                </a:solidFill>
              </a:rPr>
              <a:t>Other products and company names mentioned herein are trademarks of their respective holders.</a:t>
            </a:r>
            <a:endParaRPr lang="zh-TW" altLang="en-US" sz="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B0C02B0-753D-4438-9488-562C423B6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728" y="993596"/>
            <a:ext cx="2983334" cy="38875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A53BE6-51F6-47BF-B9CC-AD09EA1F6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51" y="1000092"/>
            <a:ext cx="2963002" cy="388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AFC5FA3-2590-4CFC-8DF7-5476ECD8B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42" y="988047"/>
            <a:ext cx="2984400" cy="3898761"/>
          </a:xfrm>
          <a:prstGeom prst="rect">
            <a:avLst/>
          </a:prstGeom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0" y="4569"/>
            <a:ext cx="7735785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000" dirty="0">
                <a:latin typeface="+mj-lt"/>
                <a:ea typeface="微軟正黑體" panose="020B0604030504040204" pitchFamily="34" charset="-120"/>
              </a:rPr>
              <a:t>Business security major requirements</a:t>
            </a:r>
            <a:endParaRPr sz="3000" b="1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91F6935-D7B6-4B8A-A9C9-D9DBB70A0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80" y="3146615"/>
            <a:ext cx="1700555" cy="147245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9F6BC5F-5AA6-4F0F-B67E-6260C1A7B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69" y="2762507"/>
            <a:ext cx="1057079" cy="915390"/>
          </a:xfrm>
          <a:prstGeom prst="rect">
            <a:avLst/>
          </a:prstGeom>
        </p:spPr>
      </p:pic>
      <p:pic>
        <p:nvPicPr>
          <p:cNvPr id="17" name="圖片 16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8105C859-1147-4DF5-B61D-54766B3CC6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877" y="2782677"/>
            <a:ext cx="1766361" cy="1532855"/>
          </a:xfrm>
          <a:prstGeom prst="rect">
            <a:avLst/>
          </a:prstGeom>
        </p:spPr>
      </p:pic>
      <p:pic>
        <p:nvPicPr>
          <p:cNvPr id="19" name="圖片 18" descr="一張含有 標誌, 停止 的圖片&#10;&#10;描述是以非常高的可信度產生">
            <a:extLst>
              <a:ext uri="{FF2B5EF4-FFF2-40B4-BE49-F238E27FC236}">
                <a16:creationId xmlns:a16="http://schemas.microsoft.com/office/drawing/2014/main" id="{D0F84232-CD3C-4459-9921-882894B9C4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392" y="3711388"/>
            <a:ext cx="1110275" cy="96479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7001A0C-7F27-42BF-B8E7-0D1D585040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707" y="2775386"/>
            <a:ext cx="1766361" cy="1540146"/>
          </a:xfrm>
          <a:prstGeom prst="rect">
            <a:avLst/>
          </a:prstGeom>
        </p:spPr>
      </p:pic>
      <p:pic>
        <p:nvPicPr>
          <p:cNvPr id="23" name="圖片 22" descr="一張含有 文字 的圖片&#10;&#10;描述是以高可信度產生">
            <a:extLst>
              <a:ext uri="{FF2B5EF4-FFF2-40B4-BE49-F238E27FC236}">
                <a16:creationId xmlns:a16="http://schemas.microsoft.com/office/drawing/2014/main" id="{D5C90FA6-3040-49F9-9445-95CB783068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785" y="3732498"/>
            <a:ext cx="1108078" cy="964792"/>
          </a:xfrm>
          <a:prstGeom prst="rect">
            <a:avLst/>
          </a:prstGeom>
        </p:spPr>
      </p:pic>
      <p:sp>
        <p:nvSpPr>
          <p:cNvPr id="18" name="Google Shape;84;p17">
            <a:extLst>
              <a:ext uri="{FF2B5EF4-FFF2-40B4-BE49-F238E27FC236}">
                <a16:creationId xmlns:a16="http://schemas.microsoft.com/office/drawing/2014/main" id="{D1D9C275-B461-4973-AF95-692885FFACF8}"/>
              </a:ext>
            </a:extLst>
          </p:cNvPr>
          <p:cNvSpPr/>
          <p:nvPr/>
        </p:nvSpPr>
        <p:spPr>
          <a:xfrm>
            <a:off x="298667" y="1366783"/>
            <a:ext cx="2739147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" sz="1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Is the function complete enough to meet the needs of different scenarios?</a:t>
            </a:r>
            <a:endParaRPr sz="16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0" name="Google Shape;85;p17">
            <a:extLst>
              <a:ext uri="{FF2B5EF4-FFF2-40B4-BE49-F238E27FC236}">
                <a16:creationId xmlns:a16="http://schemas.microsoft.com/office/drawing/2014/main" id="{E6CB9975-3B89-4568-93F1-4A35DD5B0F86}"/>
              </a:ext>
            </a:extLst>
          </p:cNvPr>
          <p:cNvSpPr/>
          <p:nvPr/>
        </p:nvSpPr>
        <p:spPr>
          <a:xfrm>
            <a:off x="3249679" y="1366783"/>
            <a:ext cx="2695808" cy="1197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</a:pPr>
            <a:r>
              <a:rPr lang="en" sz="1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Is </a:t>
            </a:r>
            <a:r>
              <a:rPr lang="en-US" sz="1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system and data </a:t>
            </a:r>
            <a:r>
              <a:rPr lang="en" sz="1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protection</a:t>
            </a:r>
            <a:r>
              <a:rPr lang="en-US" sz="1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 solid enough</a:t>
            </a:r>
            <a:r>
              <a:rPr lang="en" sz="1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?</a:t>
            </a:r>
            <a:endParaRPr sz="16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2" name="Google Shape;86;p17">
            <a:extLst>
              <a:ext uri="{FF2B5EF4-FFF2-40B4-BE49-F238E27FC236}">
                <a16:creationId xmlns:a16="http://schemas.microsoft.com/office/drawing/2014/main" id="{305191AF-6803-4B29-9668-2FFC8CCFE970}"/>
              </a:ext>
            </a:extLst>
          </p:cNvPr>
          <p:cNvSpPr/>
          <p:nvPr/>
        </p:nvSpPr>
        <p:spPr>
          <a:xfrm>
            <a:off x="6093085" y="1366783"/>
            <a:ext cx="2841209" cy="121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Can event</a:t>
            </a:r>
            <a:r>
              <a:rPr lang="en-US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</a:t>
            </a:r>
            <a:r>
              <a:rPr lang="en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be </a:t>
            </a:r>
            <a:r>
              <a:rPr lang="en-US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elevated</a:t>
            </a:r>
            <a:r>
              <a:rPr lang="en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in time</a:t>
            </a:r>
            <a:r>
              <a:rPr lang="en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when the</a:t>
            </a:r>
            <a:r>
              <a:rPr lang="en-US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y</a:t>
            </a:r>
            <a:r>
              <a:rPr lang="en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occur </a:t>
            </a: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for</a:t>
            </a:r>
            <a:r>
              <a:rPr lang="zh-TW" altLang="en-US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immediate responses</a:t>
            </a:r>
            <a:r>
              <a:rPr lang="en" sz="16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?</a:t>
            </a:r>
            <a:endParaRPr sz="16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612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3336AA2-3106-430E-9E75-A7FEF9180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28"/>
            <a:ext cx="9131936" cy="514350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D5F26F33-5F05-40E5-A9A2-11ED57E5C316}"/>
              </a:ext>
            </a:extLst>
          </p:cNvPr>
          <p:cNvSpPr/>
          <p:nvPr/>
        </p:nvSpPr>
        <p:spPr>
          <a:xfrm>
            <a:off x="4722395" y="1365146"/>
            <a:ext cx="2255921" cy="273571"/>
          </a:xfrm>
          <a:prstGeom prst="roundRect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012FC2-C1B2-489E-AFAF-7DEDB378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" y="-577"/>
            <a:ext cx="7928778" cy="857400"/>
          </a:xfrm>
        </p:spPr>
        <p:txBody>
          <a:bodyPr/>
          <a:lstStyle/>
          <a:p>
            <a:pPr algn="ctr"/>
            <a:r>
              <a:rPr lang="en" altLang="zh-TW" sz="3000" dirty="0">
                <a:latin typeface="+mj-lt"/>
                <a:ea typeface="微軟正黑體" panose="020B0604030504040204" pitchFamily="34" charset="-120"/>
              </a:rPr>
              <a:t>Four major </a:t>
            </a: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concerns</a:t>
            </a:r>
            <a:r>
              <a:rPr lang="en" altLang="zh-TW" sz="3000" dirty="0">
                <a:latin typeface="+mj-lt"/>
                <a:ea typeface="微軟正黑體" panose="020B0604030504040204" pitchFamily="34" charset="-120"/>
              </a:rPr>
              <a:t> for business users</a:t>
            </a:r>
            <a:endParaRPr lang="zh-TW" altLang="en-US" sz="30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1" name="Google Shape;103;p18">
            <a:extLst>
              <a:ext uri="{FF2B5EF4-FFF2-40B4-BE49-F238E27FC236}">
                <a16:creationId xmlns:a16="http://schemas.microsoft.com/office/drawing/2014/main" id="{E1BD044A-5765-420F-89A7-CBFD2BC51816}"/>
              </a:ext>
            </a:extLst>
          </p:cNvPr>
          <p:cNvSpPr txBox="1">
            <a:spLocks/>
          </p:cNvSpPr>
          <p:nvPr/>
        </p:nvSpPr>
        <p:spPr>
          <a:xfrm>
            <a:off x="4680269" y="1261390"/>
            <a:ext cx="4397442" cy="14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3600"/>
              <a:buNone/>
            </a:pPr>
            <a:r>
              <a:rPr lang="en-US" altLang="zh-TW" sz="18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 deployment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Instant recording and recording playback need to be</a:t>
            </a:r>
            <a:r>
              <a:rPr lang="zh-TW" altLang="en-US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configurable. Also,</a:t>
            </a:r>
            <a:r>
              <a:rPr lang="zh-TW" altLang="en-US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support specific camera models, cross-platform devices and</a:t>
            </a:r>
            <a:r>
              <a:rPr lang="zh-TW" altLang="en-US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flexible settings.</a:t>
            </a:r>
            <a:endParaRPr lang="zh-TW" altLang="en-US" sz="10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625BEC6-DB3E-4C7F-9C21-31BA827801B8}"/>
              </a:ext>
            </a:extLst>
          </p:cNvPr>
          <p:cNvSpPr/>
          <p:nvPr/>
        </p:nvSpPr>
        <p:spPr>
          <a:xfrm>
            <a:off x="4653245" y="1057370"/>
            <a:ext cx="3171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556A401-B2CF-466B-A5A9-0CDD28451F50}"/>
              </a:ext>
            </a:extLst>
          </p:cNvPr>
          <p:cNvSpPr/>
          <p:nvPr/>
        </p:nvSpPr>
        <p:spPr>
          <a:xfrm>
            <a:off x="240642" y="2205679"/>
            <a:ext cx="3892116" cy="2857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Google Shape;102;p18">
            <a:extLst>
              <a:ext uri="{FF2B5EF4-FFF2-40B4-BE49-F238E27FC236}">
                <a16:creationId xmlns:a16="http://schemas.microsoft.com/office/drawing/2014/main" id="{18F9F342-33D1-4A49-AEA5-AD69EE751E21}"/>
              </a:ext>
            </a:extLst>
          </p:cNvPr>
          <p:cNvSpPr txBox="1">
            <a:spLocks/>
          </p:cNvSpPr>
          <p:nvPr/>
        </p:nvSpPr>
        <p:spPr>
          <a:xfrm>
            <a:off x="194683" y="2116226"/>
            <a:ext cx="4770407" cy="103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altLang="zh-TW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Convenient and practical functions</a:t>
            </a:r>
            <a:r>
              <a:rPr lang="zh-TW" altLang="en-US" sz="18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endParaRPr lang="en-US" altLang="zh-TW" sz="18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altLang="zh-TW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Can</a:t>
            </a:r>
            <a:r>
              <a:rPr lang="zh-TW" altLang="en-US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</a:t>
            </a:r>
            <a:r>
              <a:rPr lang="zh-TW" altLang="en-US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Pro</a:t>
            </a:r>
            <a:r>
              <a:rPr lang="zh-TW" altLang="en-US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make</a:t>
            </a:r>
            <a:r>
              <a:rPr lang="zh-TW" altLang="en-US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？</a:t>
            </a:r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Is the function of the surveillance system complete and meet</a:t>
            </a:r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the needs of the</a:t>
            </a:r>
            <a:r>
              <a:rPr lang="zh-TW" altLang="en-US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users? It</a:t>
            </a:r>
            <a:r>
              <a:rPr lang="zh-TW" altLang="en-US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has</a:t>
            </a:r>
            <a:r>
              <a:rPr lang="zh-TW" altLang="en-US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be able to view surveillance </a:t>
            </a:r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altLang="zh-TW" sz="1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images easily and clearly.</a:t>
            </a:r>
            <a:endParaRPr lang="zh-TW" altLang="en-US" sz="10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72823E5-8F83-4559-8493-B0ED6CF41B78}"/>
              </a:ext>
            </a:extLst>
          </p:cNvPr>
          <p:cNvSpPr/>
          <p:nvPr/>
        </p:nvSpPr>
        <p:spPr>
          <a:xfrm>
            <a:off x="5891491" y="3401894"/>
            <a:ext cx="1826767" cy="2897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Google Shape;104;p18">
            <a:extLst>
              <a:ext uri="{FF2B5EF4-FFF2-40B4-BE49-F238E27FC236}">
                <a16:creationId xmlns:a16="http://schemas.microsoft.com/office/drawing/2014/main" id="{0165A98F-6E02-4BFA-9E05-8CBB32B4536E}"/>
              </a:ext>
            </a:extLst>
          </p:cNvPr>
          <p:cNvSpPr txBox="1">
            <a:spLocks/>
          </p:cNvSpPr>
          <p:nvPr/>
        </p:nvSpPr>
        <p:spPr>
          <a:xfrm>
            <a:off x="5850355" y="3293528"/>
            <a:ext cx="3171062" cy="14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altLang="zh-TW" sz="18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System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stability</a:t>
            </a:r>
            <a:endParaRPr lang="zh-TW" altLang="en-US" sz="18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altLang="zh-TW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Data</a:t>
            </a:r>
            <a:r>
              <a:rPr lang="zh-TW" altLang="en-US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is extremely important for</a:t>
            </a:r>
            <a:r>
              <a:rPr lang="zh-TW" altLang="en-US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enterprises. The system needs to be operational without interruption. The failover</a:t>
            </a:r>
            <a:r>
              <a:rPr lang="zh-TW" altLang="en-US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system</a:t>
            </a:r>
            <a:r>
              <a:rPr lang="zh-TW" altLang="en-US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is a required</a:t>
            </a:r>
            <a:r>
              <a:rPr lang="zh-TW" altLang="en-US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too.</a:t>
            </a:r>
            <a:endParaRPr lang="zh-TW" altLang="en-US" sz="10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546FE4E-5899-44D1-9970-746BE19214E0}"/>
              </a:ext>
            </a:extLst>
          </p:cNvPr>
          <p:cNvSpPr/>
          <p:nvPr/>
        </p:nvSpPr>
        <p:spPr>
          <a:xfrm>
            <a:off x="5821866" y="3100133"/>
            <a:ext cx="3171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How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does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make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zh-TW" altLang="en-US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better?</a:t>
            </a:r>
            <a:endParaRPr lang="zh-TW" altLang="en-US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8D5C56F-C4DF-4327-BCDE-7DB34F9A7110}"/>
              </a:ext>
            </a:extLst>
          </p:cNvPr>
          <p:cNvSpPr/>
          <p:nvPr/>
        </p:nvSpPr>
        <p:spPr>
          <a:xfrm>
            <a:off x="240642" y="4426581"/>
            <a:ext cx="2255911" cy="249712"/>
          </a:xfrm>
          <a:prstGeom prst="roundRect">
            <a:avLst/>
          </a:prstGeom>
          <a:solidFill>
            <a:srgbClr val="E24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Google Shape;105;p18">
            <a:extLst>
              <a:ext uri="{FF2B5EF4-FFF2-40B4-BE49-F238E27FC236}">
                <a16:creationId xmlns:a16="http://schemas.microsoft.com/office/drawing/2014/main" id="{97A96A5C-EA26-4098-B5A4-889C31DFD5C3}"/>
              </a:ext>
            </a:extLst>
          </p:cNvPr>
          <p:cNvSpPr txBox="1">
            <a:spLocks/>
          </p:cNvSpPr>
          <p:nvPr/>
        </p:nvSpPr>
        <p:spPr>
          <a:xfrm>
            <a:off x="198622" y="4318079"/>
            <a:ext cx="4770407" cy="128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altLang="zh-TW" sz="18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Event</a:t>
            </a:r>
            <a:r>
              <a:rPr lang="zh-TW" altLang="en-US" sz="18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management</a:t>
            </a:r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en-US" altLang="zh-TW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When emergency</a:t>
            </a:r>
            <a:r>
              <a:rPr lang="zh-TW" altLang="en-US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happens, the security staff must be informed immediately to</a:t>
            </a:r>
            <a:r>
              <a:rPr lang="zh-TW" altLang="en-US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prevent</a:t>
            </a:r>
            <a:r>
              <a:rPr lang="zh-TW" altLang="en-US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the significant losses</a:t>
            </a:r>
            <a:r>
              <a:rPr lang="zh-TW" altLang="en-US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due</a:t>
            </a:r>
            <a:r>
              <a:rPr lang="zh-TW" altLang="en-US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handling were delayed.</a:t>
            </a:r>
            <a:endParaRPr lang="zh-TW" altLang="en-US" sz="1000" b="1" dirty="0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6DD8719-870B-4E20-882C-13E460941295}"/>
              </a:ext>
            </a:extLst>
          </p:cNvPr>
          <p:cNvSpPr/>
          <p:nvPr/>
        </p:nvSpPr>
        <p:spPr>
          <a:xfrm>
            <a:off x="198622" y="3939915"/>
            <a:ext cx="2939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en-US" altLang="zh-TW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How does QVR Pro make an awesome job</a:t>
            </a:r>
            <a:r>
              <a:rPr lang="zh-TW" altLang="en-US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？</a:t>
            </a:r>
            <a:endParaRPr lang="en-US" altLang="zh-TW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453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1880C0-14A2-4C69-AA7D-9C5BDD9C5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44000" cy="5143500"/>
          </a:xfrm>
          <a:prstGeom prst="rect">
            <a:avLst/>
          </a:prstGeom>
        </p:spPr>
      </p:pic>
      <p:sp>
        <p:nvSpPr>
          <p:cNvPr id="34" name="矩形: 剪去對角角落 33">
            <a:extLst>
              <a:ext uri="{FF2B5EF4-FFF2-40B4-BE49-F238E27FC236}">
                <a16:creationId xmlns:a16="http://schemas.microsoft.com/office/drawing/2014/main" id="{8C0C0AD4-5638-4AAC-A8A5-15960AF649A0}"/>
              </a:ext>
            </a:extLst>
          </p:cNvPr>
          <p:cNvSpPr/>
          <p:nvPr/>
        </p:nvSpPr>
        <p:spPr>
          <a:xfrm>
            <a:off x="4648575" y="1935005"/>
            <a:ext cx="4353205" cy="686676"/>
          </a:xfrm>
          <a:prstGeom prst="snip2DiagRect">
            <a:avLst>
              <a:gd name="adj1" fmla="val 0"/>
              <a:gd name="adj2" fmla="val 31806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5" name="矩形: 剪去對角角落 34">
            <a:extLst>
              <a:ext uri="{FF2B5EF4-FFF2-40B4-BE49-F238E27FC236}">
                <a16:creationId xmlns:a16="http://schemas.microsoft.com/office/drawing/2014/main" id="{BD960ECA-70CC-4DCD-9806-EDDBEEEDB89B}"/>
              </a:ext>
            </a:extLst>
          </p:cNvPr>
          <p:cNvSpPr/>
          <p:nvPr/>
        </p:nvSpPr>
        <p:spPr>
          <a:xfrm>
            <a:off x="4648575" y="3349919"/>
            <a:ext cx="4353205" cy="686676"/>
          </a:xfrm>
          <a:prstGeom prst="snip2DiagRect">
            <a:avLst>
              <a:gd name="adj1" fmla="val 0"/>
              <a:gd name="adj2" fmla="val 31806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4" name="Google Shape;114;p1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矩形: 剪去對角角落 30">
            <a:extLst>
              <a:ext uri="{FF2B5EF4-FFF2-40B4-BE49-F238E27FC236}">
                <a16:creationId xmlns:a16="http://schemas.microsoft.com/office/drawing/2014/main" id="{02C9EE16-66D3-49AC-AC7F-53E96EE60E11}"/>
              </a:ext>
            </a:extLst>
          </p:cNvPr>
          <p:cNvSpPr/>
          <p:nvPr/>
        </p:nvSpPr>
        <p:spPr>
          <a:xfrm>
            <a:off x="4656414" y="2657507"/>
            <a:ext cx="4353205" cy="656539"/>
          </a:xfrm>
          <a:prstGeom prst="snip2DiagRect">
            <a:avLst>
              <a:gd name="adj1" fmla="val 0"/>
              <a:gd name="adj2" fmla="val 31806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9" name="Google Shape;65;p15">
            <a:extLst>
              <a:ext uri="{FF2B5EF4-FFF2-40B4-BE49-F238E27FC236}">
                <a16:creationId xmlns:a16="http://schemas.microsoft.com/office/drawing/2014/main" id="{7959661D-01D3-4117-B0F3-A7741EF261CD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41" y="1781492"/>
            <a:ext cx="3076634" cy="265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7178" y="1193417"/>
            <a:ext cx="691802" cy="69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FB84FF39-67B8-4123-A56B-618E281A1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195" y="1192742"/>
            <a:ext cx="691802" cy="691802"/>
          </a:xfrm>
          <a:prstGeom prst="rect">
            <a:avLst/>
          </a:prstGeom>
        </p:spPr>
      </p:pic>
      <p:pic>
        <p:nvPicPr>
          <p:cNvPr id="38" name="Google Shape;238;p31" descr="Guard_512.png">
            <a:extLst>
              <a:ext uri="{FF2B5EF4-FFF2-40B4-BE49-F238E27FC236}">
                <a16:creationId xmlns:a16="http://schemas.microsoft.com/office/drawing/2014/main" id="{D102FF1D-61C1-4C36-8DD4-2594D8810F0F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31493" y="1213285"/>
            <a:ext cx="683218" cy="6737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16;p19">
            <a:extLst>
              <a:ext uri="{FF2B5EF4-FFF2-40B4-BE49-F238E27FC236}">
                <a16:creationId xmlns:a16="http://schemas.microsoft.com/office/drawing/2014/main" id="{650FFCE4-0357-4BBB-A2F2-2195CADF51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7307" y="18781"/>
            <a:ext cx="8497042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000" dirty="0">
                <a:latin typeface="+mj-lt"/>
                <a:ea typeface="微軟正黑體" panose="020B0604030504040204" pitchFamily="34" charset="-120"/>
              </a:rPr>
              <a:t>Why</a:t>
            </a:r>
            <a:r>
              <a:rPr lang="en" sz="3000" dirty="0">
                <a:latin typeface="+mj-lt"/>
                <a:ea typeface="微軟正黑體" panose="020B0604030504040204" pitchFamily="34" charset="-120"/>
              </a:rPr>
              <a:t> QNAP QVR Pro？</a:t>
            </a:r>
            <a:endParaRPr sz="3000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9" name="Google Shape;124;p19">
            <a:extLst>
              <a:ext uri="{FF2B5EF4-FFF2-40B4-BE49-F238E27FC236}">
                <a16:creationId xmlns:a16="http://schemas.microsoft.com/office/drawing/2014/main" id="{1B387FDF-42B4-42CA-858D-A52FA8A87351}"/>
              </a:ext>
            </a:extLst>
          </p:cNvPr>
          <p:cNvSpPr txBox="1">
            <a:spLocks/>
          </p:cNvSpPr>
          <p:nvPr/>
        </p:nvSpPr>
        <p:spPr>
          <a:xfrm>
            <a:off x="5277399" y="2036997"/>
            <a:ext cx="472282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Complete surveillance features 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0" name="Google Shape;126;p19">
            <a:extLst>
              <a:ext uri="{FF2B5EF4-FFF2-40B4-BE49-F238E27FC236}">
                <a16:creationId xmlns:a16="http://schemas.microsoft.com/office/drawing/2014/main" id="{F1F85263-66A4-45EC-8059-1792804642C7}"/>
              </a:ext>
            </a:extLst>
          </p:cNvPr>
          <p:cNvSpPr txBox="1">
            <a:spLocks/>
          </p:cNvSpPr>
          <p:nvPr/>
        </p:nvSpPr>
        <p:spPr>
          <a:xfrm>
            <a:off x="5301441" y="2615713"/>
            <a:ext cx="3738258" cy="7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Powerful data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protection/ failover system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1" name="Google Shape;128;p19">
            <a:extLst>
              <a:ext uri="{FF2B5EF4-FFF2-40B4-BE49-F238E27FC236}">
                <a16:creationId xmlns:a16="http://schemas.microsoft.com/office/drawing/2014/main" id="{C962B363-2C11-41AC-993E-6F67F537C372}"/>
              </a:ext>
            </a:extLst>
          </p:cNvPr>
          <p:cNvSpPr txBox="1">
            <a:spLocks/>
          </p:cNvSpPr>
          <p:nvPr/>
        </p:nvSpPr>
        <p:spPr>
          <a:xfrm>
            <a:off x="5301463" y="3320326"/>
            <a:ext cx="3537535" cy="76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NAS +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Surveillance system two in one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8356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20"/>
          <p:cNvGrpSpPr/>
          <p:nvPr/>
        </p:nvGrpSpPr>
        <p:grpSpPr>
          <a:xfrm>
            <a:off x="3678100" y="2401037"/>
            <a:ext cx="4360955" cy="2275069"/>
            <a:chOff x="3761851" y="2446492"/>
            <a:chExt cx="4809539" cy="2509092"/>
          </a:xfrm>
        </p:grpSpPr>
        <p:pic>
          <p:nvPicPr>
            <p:cNvPr id="138" name="Google Shape;138;p20" descr="C:\Users\Han Tsai\Desktop\Cinema28直播發表會投影片\MONITOR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51776" y="2483114"/>
              <a:ext cx="3198636" cy="2472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0" descr="C:\Users\Han Tsai\Desktop\Cinema28直播發表會投影片\1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2238" y="3340369"/>
              <a:ext cx="912304" cy="16083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140;p20"/>
            <p:cNvGrpSpPr/>
            <p:nvPr/>
          </p:nvGrpSpPr>
          <p:grpSpPr>
            <a:xfrm>
              <a:off x="5123691" y="2806379"/>
              <a:ext cx="1230489" cy="1230489"/>
              <a:chOff x="1857356" y="2714626"/>
              <a:chExt cx="1230489" cy="1230489"/>
            </a:xfrm>
          </p:grpSpPr>
          <p:sp>
            <p:nvSpPr>
              <p:cNvPr id="141" name="Google Shape;141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0"/>
            <p:cNvGrpSpPr/>
            <p:nvPr/>
          </p:nvGrpSpPr>
          <p:grpSpPr>
            <a:xfrm>
              <a:off x="7782940" y="3877949"/>
              <a:ext cx="642942" cy="642942"/>
              <a:chOff x="1857356" y="2714626"/>
              <a:chExt cx="1230489" cy="1230489"/>
            </a:xfrm>
          </p:grpSpPr>
          <p:sp>
            <p:nvSpPr>
              <p:cNvPr id="144" name="Google Shape;144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20"/>
            <p:cNvSpPr txBox="1"/>
            <p:nvPr/>
          </p:nvSpPr>
          <p:spPr>
            <a:xfrm>
              <a:off x="3761851" y="2446492"/>
              <a:ext cx="1928700" cy="1000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25"/>
                <a:buFont typeface="Arial"/>
                <a:buNone/>
              </a:pPr>
              <a:r>
                <a:rPr lang="en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  <p:sp>
          <p:nvSpPr>
            <p:cNvPr id="147" name="Google Shape;147;p20"/>
            <p:cNvSpPr txBox="1"/>
            <p:nvPr/>
          </p:nvSpPr>
          <p:spPr>
            <a:xfrm>
              <a:off x="7499790" y="3400806"/>
              <a:ext cx="10716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</p:grpSp>
      <p:pic>
        <p:nvPicPr>
          <p:cNvPr id="148" name="Google Shape;148;p2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17" y="953319"/>
            <a:ext cx="4866876" cy="109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4820087" y="1476687"/>
            <a:ext cx="4276734" cy="86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480"/>
              </a:spcBef>
              <a:buClr>
                <a:schemeClr val="dk1"/>
              </a:buClr>
              <a:buSzPts val="3600"/>
            </a:pPr>
            <a:r>
              <a:rPr lang="en-US" altLang="zh-TW" sz="3000" b="1" u="sng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u="sng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u="sng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endParaRPr sz="3000" b="1" i="0" u="sng" strike="noStrike" cap="none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50" name="Google Shape;150;p20"/>
          <p:cNvSpPr/>
          <p:nvPr/>
        </p:nvSpPr>
        <p:spPr>
          <a:xfrm rot="-2702762">
            <a:off x="7559593" y="1834320"/>
            <a:ext cx="628520" cy="960061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64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0725" cy="517118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4099474" y="749470"/>
            <a:ext cx="6572318" cy="84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245" lvl="0">
              <a:spcBef>
                <a:spcPts val="480"/>
              </a:spcBef>
              <a:buSzPts val="1800"/>
            </a:pPr>
            <a:r>
              <a:rPr lang="en-US" altLang="zh-TW" sz="2680" dirty="0">
                <a:latin typeface="+mj-lt"/>
                <a:ea typeface="微軟正黑體" panose="020B0604030504040204" pitchFamily="34" charset="-120"/>
              </a:rPr>
              <a:t>Business security solution</a:t>
            </a:r>
            <a:endParaRPr lang="zh-TW" altLang="en-US" sz="2680" dirty="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5134" y="2891010"/>
            <a:ext cx="562317" cy="5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667" y="746586"/>
            <a:ext cx="641575" cy="64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21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網球 的圖片&#10;&#10;描述是以高可信度產生">
            <a:extLst>
              <a:ext uri="{FF2B5EF4-FFF2-40B4-BE49-F238E27FC236}">
                <a16:creationId xmlns:a16="http://schemas.microsoft.com/office/drawing/2014/main" id="{0FD3372B-A865-4D26-A86F-2A9DA0FCD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" y="0"/>
            <a:ext cx="9142786" cy="5143500"/>
          </a:xfrm>
          <a:prstGeom prst="rect">
            <a:avLst/>
          </a:prstGeom>
        </p:spPr>
      </p:pic>
      <p:sp>
        <p:nvSpPr>
          <p:cNvPr id="164" name="Google Shape;164;p22"/>
          <p:cNvSpPr txBox="1"/>
          <p:nvPr/>
        </p:nvSpPr>
        <p:spPr>
          <a:xfrm>
            <a:off x="-318507" y="145907"/>
            <a:ext cx="8429865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Business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security</a:t>
            </a:r>
            <a:r>
              <a:rPr lang="zh-TW" altLang="en-US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solution</a:t>
            </a:r>
            <a:r>
              <a:rPr lang="en" sz="30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mr-IN" sz="2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–</a:t>
            </a:r>
            <a:r>
              <a:rPr lang="en" sz="2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Case</a:t>
            </a:r>
            <a:r>
              <a:rPr lang="zh-TW" altLang="en-US" sz="2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6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study</a:t>
            </a:r>
            <a:endParaRPr sz="26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780D1817-28FD-4839-A3D6-532D547DBEEA}"/>
              </a:ext>
            </a:extLst>
          </p:cNvPr>
          <p:cNvSpPr/>
          <p:nvPr/>
        </p:nvSpPr>
        <p:spPr>
          <a:xfrm>
            <a:off x="700775" y="726425"/>
            <a:ext cx="5963372" cy="580488"/>
          </a:xfrm>
          <a:prstGeom prst="snip2DiagRect">
            <a:avLst>
              <a:gd name="adj1" fmla="val 0"/>
              <a:gd name="adj2" fmla="val 26760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3" name="Google Shape;163;p22"/>
          <p:cNvSpPr txBox="1"/>
          <p:nvPr/>
        </p:nvSpPr>
        <p:spPr>
          <a:xfrm>
            <a:off x="759474" y="722124"/>
            <a:ext cx="6184816" cy="74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altLang="zh-TW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P</a:t>
            </a:r>
            <a:r>
              <a:rPr lang="en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et supplies stores need to install 32 cameras, which require playback of video </a:t>
            </a:r>
            <a:r>
              <a:rPr lang="en-US" altLang="zh-TW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en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 within 30 days, and a </a:t>
            </a:r>
            <a:r>
              <a:rPr lang="en-US" altLang="zh-TW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failover</a:t>
            </a:r>
            <a:r>
              <a:rPr lang="zh-TW" altLang="en-US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solution</a:t>
            </a:r>
            <a:r>
              <a:rPr lang="zh-TW" altLang="en-US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to avoid </a:t>
            </a:r>
            <a:r>
              <a:rPr lang="en-US" altLang="zh-TW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recording</a:t>
            </a:r>
            <a:r>
              <a:rPr lang="en" sz="115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interruptions.</a:t>
            </a:r>
            <a:endParaRPr sz="115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C9D63829-75A0-4625-8611-C193E547D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779834"/>
              </p:ext>
            </p:extLst>
          </p:nvPr>
        </p:nvGraphicFramePr>
        <p:xfrm>
          <a:off x="201039" y="1504208"/>
          <a:ext cx="5616102" cy="307074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200074">
                  <a:extLst>
                    <a:ext uri="{9D8B030D-6E8A-4147-A177-3AD203B41FA5}">
                      <a16:colId xmlns:a16="http://schemas.microsoft.com/office/drawing/2014/main" val="3711058669"/>
                    </a:ext>
                  </a:extLst>
                </a:gridCol>
                <a:gridCol w="4416028">
                  <a:extLst>
                    <a:ext uri="{9D8B030D-6E8A-4147-A177-3AD203B41FA5}">
                      <a16:colId xmlns:a16="http://schemas.microsoft.com/office/drawing/2014/main" val="4071069544"/>
                    </a:ext>
                  </a:extLst>
                </a:gridCol>
              </a:tblGrid>
              <a:tr h="269661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3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Description</a:t>
                      </a:r>
                      <a:endParaRPr lang="zh-TW" altLang="en-US" sz="1400" b="1" dirty="0">
                        <a:solidFill>
                          <a:srgbClr val="FFFFFF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54416"/>
                  </a:ext>
                </a:extLst>
              </a:tr>
              <a:tr h="90248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In</a:t>
                      </a:r>
                      <a:r>
                        <a:rPr lang="zh-TW" altLang="en-US" sz="15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</a:t>
                      </a:r>
                      <a:r>
                        <a:rPr lang="zh-TW" altLang="en-US" sz="15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store</a:t>
                      </a:r>
                      <a:endParaRPr lang="zh-TW" altLang="en-US" sz="1500" dirty="0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There are lots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of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pet product orders in the office, which need 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to be kept properly. In addition, 24/7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recording is required to ensure uninterrupted monitoring and protection.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12 fisheye cameras: installed at the counter and store area.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12 regular cameras: installed in the entrance and exit, pet grooming area.</a:t>
                      </a:r>
                      <a:endParaRPr lang="zh-TW" altLang="en-US" sz="1100" b="1" dirty="0">
                        <a:solidFill>
                          <a:srgbClr val="FFFFFF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359788"/>
                  </a:ext>
                </a:extLst>
              </a:tr>
              <a:tr h="46386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Outside</a:t>
                      </a:r>
                      <a:r>
                        <a:rPr lang="zh-TW" altLang="en-US" sz="15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of</a:t>
                      </a:r>
                      <a:r>
                        <a:rPr lang="zh-TW" altLang="en-US" sz="15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</a:t>
                      </a:r>
                      <a:r>
                        <a:rPr lang="zh-TW" altLang="en-US" sz="15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store</a:t>
                      </a:r>
                      <a:endParaRPr lang="zh-TW" altLang="en-US" sz="1500" dirty="0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8 regular cameras: only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need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to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do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recording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1100" b="1" baseline="0" dirty="0">
                        <a:solidFill>
                          <a:srgbClr val="FFFFFF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task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when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someone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pass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by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at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20:00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～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10:00.</a:t>
                      </a:r>
                      <a:endParaRPr lang="zh-TW" altLang="en-US" sz="1100" dirty="0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99957"/>
                  </a:ext>
                </a:extLst>
              </a:tr>
              <a:tr h="671424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Privilege</a:t>
                      </a:r>
                      <a:endParaRPr lang="zh-TW" altLang="en-US" sz="1500" dirty="0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Managers who often go abroad: can watch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1100" b="1" dirty="0">
                        <a:solidFill>
                          <a:srgbClr val="FFFFFF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</a:t>
                      </a:r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video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of all areas.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Including</a:t>
                      </a:r>
                      <a:r>
                        <a:rPr lang="zh-TW" altLang="en-US" sz="1100" b="1" baseline="0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the inside 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and outside of the store, warehouses, etc.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rgbClr val="FFFFFF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Clerk: can only watch the video inside the store.</a:t>
                      </a:r>
                      <a:endParaRPr lang="zh-TW" altLang="en-US" sz="1050" dirty="0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40310"/>
                  </a:ext>
                </a:extLst>
              </a:tr>
            </a:tbl>
          </a:graphicData>
        </a:graphic>
      </p:graphicFrame>
      <p:pic>
        <p:nvPicPr>
          <p:cNvPr id="5" name="圖片 4" descr="一張含有 狗, 室內, 坐, 小 的圖片&#10;&#10;描述是以非常高的可信度產生">
            <a:extLst>
              <a:ext uri="{FF2B5EF4-FFF2-40B4-BE49-F238E27FC236}">
                <a16:creationId xmlns:a16="http://schemas.microsoft.com/office/drawing/2014/main" id="{5B59D77D-1815-47B4-AD50-CDAA70E376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773" y="2798761"/>
            <a:ext cx="1740470" cy="2345456"/>
          </a:xfrm>
          <a:prstGeom prst="rect">
            <a:avLst/>
          </a:prstGeom>
        </p:spPr>
      </p:pic>
      <p:pic>
        <p:nvPicPr>
          <p:cNvPr id="12" name="圖片 11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2AAFDB29-F257-4DE8-9B09-211AE11A9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598" y="1025618"/>
            <a:ext cx="1352477" cy="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8947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1977</Words>
  <Application>Microsoft Office PowerPoint</Application>
  <PresentationFormat>如螢幕大小 (16:9)</PresentationFormat>
  <Paragraphs>224</Paragraphs>
  <Slides>38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4" baseType="lpstr">
      <vt:lpstr>微軟正黑體</vt:lpstr>
      <vt:lpstr>新細明體</vt:lpstr>
      <vt:lpstr>Arial</vt:lpstr>
      <vt:lpstr>Calibri</vt:lpstr>
      <vt:lpstr>Verdana</vt:lpstr>
      <vt:lpstr>自訂設計</vt:lpstr>
      <vt:lpstr>PowerPoint 簡報</vt:lpstr>
      <vt:lpstr>Agenda</vt:lpstr>
      <vt:lpstr>Business security requirement</vt:lpstr>
      <vt:lpstr>Business security major requirements</vt:lpstr>
      <vt:lpstr>Four major concerns for business users</vt:lpstr>
      <vt:lpstr>Why QNAP QVR Pro？</vt:lpstr>
      <vt:lpstr>PowerPoint 簡報</vt:lpstr>
      <vt:lpstr>Business security solution</vt:lpstr>
      <vt:lpstr>PowerPoint 簡報</vt:lpstr>
      <vt:lpstr>Business security solution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QNAP surveillance solution vs  conventional surveillance solution</vt:lpstr>
      <vt:lpstr>NAS for your business surveillance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130</cp:revision>
  <dcterms:modified xsi:type="dcterms:W3CDTF">2018-08-09T06:28:09Z</dcterms:modified>
</cp:coreProperties>
</file>