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99" r:id="rId6"/>
    <p:sldId id="261" r:id="rId7"/>
    <p:sldId id="298" r:id="rId8"/>
    <p:sldId id="296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7" r:id="rId36"/>
    <p:sldId id="291" r:id="rId37"/>
    <p:sldId id="292" r:id="rId38"/>
    <p:sldId id="293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4FB4FF"/>
    <a:srgbClr val="3EAFCE"/>
    <a:srgbClr val="030043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46685F-3AE2-48CB-9BB4-A12542F6DC3E}">
  <a:tblStyle styleId="{CE46685F-3AE2-48CB-9BB4-A12542F6DC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470645-020E-4702-A21E-067CF51A8DD9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6" autoAdjust="0"/>
    <p:restoredTop sz="94660"/>
  </p:normalViewPr>
  <p:slideViewPr>
    <p:cSldViewPr snapToGrid="0">
      <p:cViewPr>
        <p:scale>
          <a:sx n="108" d="100"/>
          <a:sy n="108" d="100"/>
        </p:scale>
        <p:origin x="3308" y="1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583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529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ea23d0ff6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3ea23d0ff6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096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9161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ea23d0ff6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3ea23d0ff6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141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513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422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ea23d0ff6_2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3ea23d0ff6_2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366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ea23d0ff6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3ea23d0ff6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3979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ea23d0ff6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3ea23d0ff6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433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ea23d0ff6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3ea23d0ff6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262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ea23d0ff6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3ea23d0ff6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2569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171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695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126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ea23d0f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3ea23d0f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710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ea23d0ff6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3ea23d0ff6_2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906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139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ea23d0ff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g3ea23d0ff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92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616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5089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ea23d0ff6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g3ea23d0ff6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0806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ea23d0ff6_4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g3ea23d0ff6_4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8096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57312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6068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7056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7561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0374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a23d0ff6_2_161:notes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3ea23d0ff6_2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2" name="Google Shape;112;g3ea23d0ff6_2_1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942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829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435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ea23d0ff6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3ea23d0ff6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236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022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66" y="216"/>
            <a:ext cx="9203788" cy="51860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>
            <a:spLocks noGrp="1"/>
          </p:cNvSpPr>
          <p:nvPr>
            <p:ph type="pic" idx="2"/>
          </p:nvPr>
        </p:nvSpPr>
        <p:spPr>
          <a:xfrm>
            <a:off x="1792288" y="1125130"/>
            <a:ext cx="54864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443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94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ctrTitle"/>
          </p:nvPr>
        </p:nvSpPr>
        <p:spPr>
          <a:xfrm>
            <a:off x="685800" y="2196701"/>
            <a:ext cx="77724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>
            <a:off x="1371600" y="1768073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457200" y="964395"/>
            <a:ext cx="8229600" cy="3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>
  <p:cSld name="1_Title and 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000" b="1" i="0" u="none" strike="noStrike" cap="none">
                <a:solidFill>
                  <a:srgbClr val="91640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23B57B-5597-46EE-83BF-F710153F7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457201" y="910816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1117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2"/>
          </p:nvPr>
        </p:nvSpPr>
        <p:spPr>
          <a:xfrm>
            <a:off x="457201" y="1875230"/>
            <a:ext cx="3008400" cy="2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1"/>
          <p:cNvPicPr preferRelativeResize="0"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8273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910817"/>
            <a:ext cx="8229600" cy="3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1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4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5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47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47.png"/><Relationship Id="rId7" Type="http://schemas.openxmlformats.org/officeDocument/2006/relationships/image" Target="../media/image99.png"/><Relationship Id="rId12" Type="http://schemas.openxmlformats.org/officeDocument/2006/relationships/image" Target="../media/image103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41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8.svg"/><Relationship Id="rId5" Type="http://schemas.openxmlformats.org/officeDocument/2006/relationships/image" Target="../media/image127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29.png"/><Relationship Id="rId10" Type="http://schemas.openxmlformats.org/officeDocument/2006/relationships/image" Target="../media/image138.jpe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42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143.jpe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個人, 男人, 文字 的圖片&#10;&#10;描述是以非常高的可信度產生">
            <a:extLst>
              <a:ext uri="{FF2B5EF4-FFF2-40B4-BE49-F238E27FC236}">
                <a16:creationId xmlns:a16="http://schemas.microsoft.com/office/drawing/2014/main" id="{8EE46C4F-9B24-4BBB-8FB9-562214EDA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120" y="-1"/>
            <a:ext cx="9210119" cy="5189591"/>
          </a:xfrm>
          <a:prstGeom prst="rect">
            <a:avLst/>
          </a:prstGeom>
        </p:spPr>
      </p:pic>
      <p:pic>
        <p:nvPicPr>
          <p:cNvPr id="7" name="圖片 6" descr="一張含有 美工圖案, 紅色 的圖片&#10;&#10;描述是以高可信度產生">
            <a:extLst>
              <a:ext uri="{FF2B5EF4-FFF2-40B4-BE49-F238E27FC236}">
                <a16:creationId xmlns:a16="http://schemas.microsoft.com/office/drawing/2014/main" id="{F59DE5F6-8832-44B5-9F88-23E7EB0879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009" y="2494429"/>
            <a:ext cx="4068043" cy="8955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F42264B-45E8-413D-A210-2F5E131C5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3"/>
          <a:stretch/>
        </p:blipFill>
        <p:spPr>
          <a:xfrm>
            <a:off x="2291673" y="1012723"/>
            <a:ext cx="2263003" cy="3944919"/>
          </a:xfrm>
          <a:prstGeom prst="rect">
            <a:avLst/>
          </a:prstGeom>
        </p:spPr>
      </p:pic>
      <p:pic>
        <p:nvPicPr>
          <p:cNvPr id="5" name="圖片 4" descr="一張含有 電子用品, 顯示, 螢幕擷取畫面 的圖片&#10;&#10;描述是以非常高的可信度產生">
            <a:extLst>
              <a:ext uri="{FF2B5EF4-FFF2-40B4-BE49-F238E27FC236}">
                <a16:creationId xmlns:a16="http://schemas.microsoft.com/office/drawing/2014/main" id="{BF5F12B1-A704-468C-83F1-152444BB57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0"/>
          <a:stretch/>
        </p:blipFill>
        <p:spPr>
          <a:xfrm>
            <a:off x="76879" y="1012358"/>
            <a:ext cx="2249818" cy="3945283"/>
          </a:xfrm>
          <a:prstGeom prst="rect">
            <a:avLst/>
          </a:prstGeom>
        </p:spPr>
      </p:pic>
      <p:pic>
        <p:nvPicPr>
          <p:cNvPr id="7" name="圖片 6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6A5BC8CD-E013-4465-9D85-792A8D334B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596" y="1013407"/>
            <a:ext cx="2268169" cy="3943183"/>
          </a:xfrm>
          <a:prstGeom prst="rect">
            <a:avLst/>
          </a:prstGeom>
        </p:spPr>
      </p:pic>
      <p:pic>
        <p:nvPicPr>
          <p:cNvPr id="9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5C6BFD9-6EDE-4910-A563-280493DA36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354" r="-2"/>
          <a:stretch/>
        </p:blipFill>
        <p:spPr>
          <a:xfrm>
            <a:off x="6441148" y="1008008"/>
            <a:ext cx="2715412" cy="3956331"/>
          </a:xfrm>
          <a:prstGeom prst="rect">
            <a:avLst/>
          </a:prstGeom>
        </p:spPr>
      </p:pic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299924" y="5899"/>
            <a:ext cx="8339328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解決方案</a:t>
            </a:r>
            <a:endParaRPr sz="3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72" name="Google Shape;172;p23"/>
          <p:cNvSpPr/>
          <p:nvPr/>
        </p:nvSpPr>
        <p:spPr>
          <a:xfrm>
            <a:off x="203897" y="1169096"/>
            <a:ext cx="1928919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3"/>
          <p:cNvSpPr/>
          <p:nvPr/>
        </p:nvSpPr>
        <p:spPr>
          <a:xfrm>
            <a:off x="4589326" y="1173899"/>
            <a:ext cx="2195573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</a:t>
            </a:r>
            <a:r>
              <a:rPr lang="en" sz="2000" b="1" dirty="0">
                <a:solidFill>
                  <a:srgbClr val="FFFFFF"/>
                </a:solidFill>
              </a:rPr>
              <a:t>Pro </a:t>
            </a:r>
            <a:r>
              <a:rPr lang="en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dirty="0"/>
          </a:p>
        </p:txBody>
      </p:sp>
      <p:sp>
        <p:nvSpPr>
          <p:cNvPr id="174" name="Google Shape;174;p23"/>
          <p:cNvSpPr/>
          <p:nvPr/>
        </p:nvSpPr>
        <p:spPr>
          <a:xfrm>
            <a:off x="2341027" y="1162949"/>
            <a:ext cx="2176173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Client</a:t>
            </a:r>
            <a:endParaRPr dirty="0"/>
          </a:p>
        </p:txBody>
      </p:sp>
      <p:grpSp>
        <p:nvGrpSpPr>
          <p:cNvPr id="175" name="Google Shape;175;p23"/>
          <p:cNvGrpSpPr/>
          <p:nvPr/>
        </p:nvGrpSpPr>
        <p:grpSpPr>
          <a:xfrm>
            <a:off x="717441" y="1836678"/>
            <a:ext cx="878445" cy="878241"/>
            <a:chOff x="1245153" y="1222403"/>
            <a:chExt cx="669349" cy="669193"/>
          </a:xfrm>
        </p:grpSpPr>
        <p:sp>
          <p:nvSpPr>
            <p:cNvPr id="176" name="Google Shape;176;p23"/>
            <p:cNvSpPr/>
            <p:nvPr/>
          </p:nvSpPr>
          <p:spPr>
            <a:xfrm>
              <a:off x="1245153" y="1222497"/>
              <a:ext cx="669099" cy="66909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7" name="Google Shape;177;p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45403" y="1222403"/>
              <a:ext cx="669099" cy="6690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8" name="Google Shape;178;p2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5210300" y="1845767"/>
            <a:ext cx="878118" cy="878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41" y="2939862"/>
            <a:ext cx="2092066" cy="11441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6541" y="2939862"/>
            <a:ext cx="2049530" cy="120785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424" y="2731024"/>
            <a:ext cx="1980475" cy="1814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2" name="Google Shape;182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58270" y="1818455"/>
            <a:ext cx="890866" cy="89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143" y="2947177"/>
            <a:ext cx="2070817" cy="106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Google Shape;173;p23">
            <a:extLst>
              <a:ext uri="{FF2B5EF4-FFF2-40B4-BE49-F238E27FC236}">
                <a16:creationId xmlns:a16="http://schemas.microsoft.com/office/drawing/2014/main" id="{C8E9A75F-4284-4FCB-902B-5CD722086788}"/>
              </a:ext>
            </a:extLst>
          </p:cNvPr>
          <p:cNvSpPr/>
          <p:nvPr/>
        </p:nvSpPr>
        <p:spPr>
          <a:xfrm>
            <a:off x="6777612" y="1172731"/>
            <a:ext cx="2336595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FFFFFF"/>
                </a:solidFill>
              </a:rPr>
              <a:t>QVR Guard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9586544-26E0-4C44-8991-60BA9769C41A}"/>
              </a:ext>
            </a:extLst>
          </p:cNvPr>
          <p:cNvGrpSpPr/>
          <p:nvPr/>
        </p:nvGrpSpPr>
        <p:grpSpPr>
          <a:xfrm>
            <a:off x="7500409" y="1831832"/>
            <a:ext cx="890866" cy="890866"/>
            <a:chOff x="4805020" y="1228169"/>
            <a:chExt cx="669099" cy="669099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4815552A-23FC-4EAE-91F9-50C943E6268D}"/>
                </a:ext>
              </a:extLst>
            </p:cNvPr>
            <p:cNvSpPr/>
            <p:nvPr/>
          </p:nvSpPr>
          <p:spPr>
            <a:xfrm>
              <a:off x="4805020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Google Shape;238;p31" descr="Guard_512.png">
              <a:extLst>
                <a:ext uri="{FF2B5EF4-FFF2-40B4-BE49-F238E27FC236}">
                  <a16:creationId xmlns:a16="http://schemas.microsoft.com/office/drawing/2014/main" id="{0B1A5256-7E5D-40FE-BF47-F6B060EC0081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819650" y="1246363"/>
              <a:ext cx="647696" cy="63873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62491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1489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484" y="1870007"/>
            <a:ext cx="4852090" cy="22703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92" name="Google Shape;192;p24"/>
          <p:cNvSpPr txBox="1"/>
          <p:nvPr/>
        </p:nvSpPr>
        <p:spPr>
          <a:xfrm>
            <a:off x="411636" y="1150792"/>
            <a:ext cx="7758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en" sz="28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免費內建 8 路頻道授權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3" name="Google Shape;193;p24"/>
          <p:cNvSpPr txBox="1">
            <a:spLocks noGrp="1"/>
          </p:cNvSpPr>
          <p:nvPr>
            <p:ph type="body" idx="1"/>
          </p:nvPr>
        </p:nvSpPr>
        <p:spPr>
          <a:xfrm>
            <a:off x="5468049" y="2121310"/>
            <a:ext cx="3427171" cy="136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內建 8 路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頻道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授權，可回放 14 天內的錄影影像</a:t>
            </a: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，如有更大的頻道數或回放天數需求，可再購買 QVR Pro Gold (頻道數上限為16 路，可回放天數無限制)，以及額外攝影機頻道授權 (最高支援至 128路)。</a:t>
            </a:r>
            <a:endParaRPr sz="40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94" name="Google Shape;194;p24"/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endParaRPr sz="265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“事前系統建置"，QVR Pro 如何做好？</a:t>
            </a:r>
            <a:endParaRPr sz="32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B919208-B2CA-4904-AF59-AD24CDC1786C}"/>
              </a:ext>
            </a:extLst>
          </p:cNvPr>
          <p:cNvGrpSpPr/>
          <p:nvPr/>
        </p:nvGrpSpPr>
        <p:grpSpPr>
          <a:xfrm>
            <a:off x="133498" y="3557110"/>
            <a:ext cx="2502910" cy="1178560"/>
            <a:chOff x="192020" y="3507229"/>
            <a:chExt cx="2623126" cy="1235167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861B9A2-3884-4660-A40B-7B13A098E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3901" y="3507229"/>
              <a:ext cx="1235167" cy="1235167"/>
            </a:xfrm>
            <a:prstGeom prst="rect">
              <a:avLst/>
            </a:prstGeom>
          </p:spPr>
        </p:pic>
        <p:pic>
          <p:nvPicPr>
            <p:cNvPr id="14" name="圖片 13" descr="一張含有 物件 的圖片&#10;&#10;描述是以非常高的可信度產生">
              <a:extLst>
                <a:ext uri="{FF2B5EF4-FFF2-40B4-BE49-F238E27FC236}">
                  <a16:creationId xmlns:a16="http://schemas.microsoft.com/office/drawing/2014/main" id="{9250DC4A-9C5E-4AFA-9691-9B3080BD2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92020" y="3558433"/>
              <a:ext cx="1743464" cy="1090782"/>
            </a:xfrm>
            <a:prstGeom prst="rect">
              <a:avLst/>
            </a:prstGeom>
          </p:spPr>
        </p:pic>
        <p:sp>
          <p:nvSpPr>
            <p:cNvPr id="17" name="Google Shape;501;p49">
              <a:extLst>
                <a:ext uri="{FF2B5EF4-FFF2-40B4-BE49-F238E27FC236}">
                  <a16:creationId xmlns:a16="http://schemas.microsoft.com/office/drawing/2014/main" id="{2084655C-899D-41E2-A3F2-E121FC2CBC53}"/>
                </a:ext>
              </a:extLst>
            </p:cNvPr>
            <p:cNvSpPr/>
            <p:nvPr/>
          </p:nvSpPr>
          <p:spPr>
            <a:xfrm>
              <a:off x="1664818" y="3726554"/>
              <a:ext cx="1150328" cy="807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8個內建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5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en" sz="15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攝影機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頻道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529611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90;p24">
            <a:extLst>
              <a:ext uri="{FF2B5EF4-FFF2-40B4-BE49-F238E27FC236}">
                <a16:creationId xmlns:a16="http://schemas.microsoft.com/office/drawing/2014/main" id="{D664610F-606A-4C1F-8C2C-9FF811B17519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6" r="5277"/>
          <a:stretch/>
        </p:blipFill>
        <p:spPr>
          <a:xfrm>
            <a:off x="3577135" y="1077288"/>
            <a:ext cx="5303520" cy="161645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 txBox="1">
            <a:spLocks noGrp="1"/>
          </p:cNvSpPr>
          <p:nvPr>
            <p:ph type="body" idx="1"/>
          </p:nvPr>
        </p:nvSpPr>
        <p:spPr>
          <a:xfrm>
            <a:off x="3740091" y="1162298"/>
            <a:ext cx="5162509" cy="143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QVR Pro 可錄製影像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"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聲音檔，且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支援超過 5000 款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不同的網路攝影機型號</a:t>
            </a:r>
            <a:r>
              <a:rPr lang="en"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，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en"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您在不同平台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 (</a:t>
            </a:r>
            <a:r>
              <a:rPr lang="en"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包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"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Windows、Mac、Ubuntu、HDMI Local</a:t>
            </a:r>
            <a:r>
              <a:rPr lang="zh-TW" altLang="en-US"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</a:t>
            </a:r>
            <a:r>
              <a:rPr lang="en"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Display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、iOS、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zh-TW" altLang="en-US" sz="1500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en-US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Android) </a:t>
            </a:r>
            <a:r>
              <a:rPr lang="zh-TW" altLang="en-US"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均可</a:t>
            </a:r>
            <a:r>
              <a:rPr lang="zh-TW" altLang="en-US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一鍵切換 </a:t>
            </a:r>
            <a:r>
              <a:rPr lang="en-US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live </a:t>
            </a:r>
            <a:r>
              <a:rPr lang="zh-TW" altLang="en-US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和回放畫面</a:t>
            </a:r>
            <a:r>
              <a:rPr lang="zh-TW" altLang="en-US"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。  </a:t>
            </a:r>
            <a:endParaRPr lang="zh-TW" altLang="en-US" sz="15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2" name="Google Shape;194;p24">
            <a:extLst>
              <a:ext uri="{FF2B5EF4-FFF2-40B4-BE49-F238E27FC236}">
                <a16:creationId xmlns:a16="http://schemas.microsoft.com/office/drawing/2014/main" id="{3CE2DBD8-D479-4192-8166-548055F0D8D8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endParaRPr sz="265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“事前系統建置"，QVR Pro 如何做好？</a:t>
            </a:r>
            <a:endParaRPr sz="32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192;p24">
            <a:extLst>
              <a:ext uri="{FF2B5EF4-FFF2-40B4-BE49-F238E27FC236}">
                <a16:creationId xmlns:a16="http://schemas.microsoft.com/office/drawing/2014/main" id="{2217E628-A8AC-42E7-8B72-E55A37A4129B}"/>
              </a:ext>
            </a:extLst>
          </p:cNvPr>
          <p:cNvSpPr txBox="1"/>
          <p:nvPr/>
        </p:nvSpPr>
        <p:spPr>
          <a:xfrm>
            <a:off x="31576" y="1252592"/>
            <a:ext cx="3672409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二、全面監控錄影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9FC27BD-B152-45E1-BFE4-0BD989CB5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4" y="2334551"/>
            <a:ext cx="2831857" cy="282637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5F60972-6342-42FA-A202-28395EEC9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26" y="1936738"/>
            <a:ext cx="1960474" cy="5391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4614197-E56D-4301-B8C0-FD7D84B7CC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7147" y="2307105"/>
            <a:ext cx="3279056" cy="285382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47FDD8F-E319-477C-8E16-A3129488C7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5298" y="2507660"/>
            <a:ext cx="1075357" cy="5572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8152BAE5-AC91-4F7B-905C-F664981A7D25}"/>
              </a:ext>
            </a:extLst>
          </p:cNvPr>
          <p:cNvGrpSpPr/>
          <p:nvPr/>
        </p:nvGrpSpPr>
        <p:grpSpPr>
          <a:xfrm>
            <a:off x="4769502" y="2369260"/>
            <a:ext cx="1098027" cy="2727966"/>
            <a:chOff x="5127254" y="1867255"/>
            <a:chExt cx="1215140" cy="3018923"/>
          </a:xfrm>
        </p:grpSpPr>
        <p:sp>
          <p:nvSpPr>
            <p:cNvPr id="18" name="語音泡泡: 矩形 17">
              <a:extLst>
                <a:ext uri="{FF2B5EF4-FFF2-40B4-BE49-F238E27FC236}">
                  <a16:creationId xmlns:a16="http://schemas.microsoft.com/office/drawing/2014/main" id="{F06478E4-087F-4375-9E35-B9C592B5C249}"/>
                </a:ext>
              </a:extLst>
            </p:cNvPr>
            <p:cNvSpPr/>
            <p:nvPr/>
          </p:nvSpPr>
          <p:spPr>
            <a:xfrm>
              <a:off x="5127254" y="1867255"/>
              <a:ext cx="1215140" cy="3018923"/>
            </a:xfrm>
            <a:prstGeom prst="wedgeRectCallout">
              <a:avLst>
                <a:gd name="adj1" fmla="val 76095"/>
                <a:gd name="adj2" fmla="val -2336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圖片 6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6F8157E0-C1FE-4F56-B314-390C295BF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4939" y="1985709"/>
              <a:ext cx="753268" cy="1344029"/>
            </a:xfrm>
            <a:prstGeom prst="rect">
              <a:avLst/>
            </a:prstGeom>
          </p:spPr>
        </p:pic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14BF300A-968C-43E0-AC6F-A2CF6F7A9681}"/>
                </a:ext>
              </a:extLst>
            </p:cNvPr>
            <p:cNvGrpSpPr/>
            <p:nvPr/>
          </p:nvGrpSpPr>
          <p:grpSpPr>
            <a:xfrm rot="5400000">
              <a:off x="5073424" y="3771552"/>
              <a:ext cx="1223098" cy="811004"/>
              <a:chOff x="429357" y="284632"/>
              <a:chExt cx="1579727" cy="1047478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A7F4B4D1-B45E-4E15-92B9-7B07FFB9778C}"/>
                  </a:ext>
                </a:extLst>
              </p:cNvPr>
              <p:cNvSpPr/>
              <p:nvPr/>
            </p:nvSpPr>
            <p:spPr>
              <a:xfrm>
                <a:off x="429357" y="284632"/>
                <a:ext cx="1579727" cy="10474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77A6A308-DCED-4E40-9113-B97DF8DF8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6346" y="318909"/>
                <a:ext cx="1514947" cy="983055"/>
              </a:xfrm>
              <a:prstGeom prst="rect">
                <a:avLst/>
              </a:prstGeom>
            </p:spPr>
          </p:pic>
        </p:grpSp>
        <p:pic>
          <p:nvPicPr>
            <p:cNvPr id="31" name="圖片 15">
              <a:extLst>
                <a:ext uri="{FF2B5EF4-FFF2-40B4-BE49-F238E27FC236}">
                  <a16:creationId xmlns:a16="http://schemas.microsoft.com/office/drawing/2014/main" id="{C8C01241-726C-4538-A61A-E964664C6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5761" y="3431006"/>
              <a:ext cx="387989" cy="387989"/>
            </a:xfrm>
            <a:prstGeom prst="rect">
              <a:avLst/>
            </a:prstGeom>
          </p:spPr>
        </p:pic>
        <p:pic>
          <p:nvPicPr>
            <p:cNvPr id="32" name="圖片 19">
              <a:extLst>
                <a:ext uri="{FF2B5EF4-FFF2-40B4-BE49-F238E27FC236}">
                  <a16:creationId xmlns:a16="http://schemas.microsoft.com/office/drawing/2014/main" id="{90812B8E-F6DD-4956-ACDE-68132F410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00000">
              <a:off x="5744349" y="1894876"/>
              <a:ext cx="482074" cy="482074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EF2C0E2-9F8A-488A-BBD1-2556D22E2E6A}"/>
              </a:ext>
            </a:extLst>
          </p:cNvPr>
          <p:cNvGrpSpPr/>
          <p:nvPr/>
        </p:nvGrpSpPr>
        <p:grpSpPr>
          <a:xfrm>
            <a:off x="3159631" y="2370670"/>
            <a:ext cx="1258992" cy="2726556"/>
            <a:chOff x="2996384" y="1856340"/>
            <a:chExt cx="1393993" cy="3018923"/>
          </a:xfrm>
        </p:grpSpPr>
        <p:sp>
          <p:nvSpPr>
            <p:cNvPr id="19" name="語音泡泡: 矩形 18">
              <a:extLst>
                <a:ext uri="{FF2B5EF4-FFF2-40B4-BE49-F238E27FC236}">
                  <a16:creationId xmlns:a16="http://schemas.microsoft.com/office/drawing/2014/main" id="{418790B4-7E3C-4E5B-8D04-0EC314F6497D}"/>
                </a:ext>
              </a:extLst>
            </p:cNvPr>
            <p:cNvSpPr/>
            <p:nvPr/>
          </p:nvSpPr>
          <p:spPr>
            <a:xfrm>
              <a:off x="2996384" y="1856340"/>
              <a:ext cx="1393993" cy="3018923"/>
            </a:xfrm>
            <a:prstGeom prst="wedgeRectCallout">
              <a:avLst>
                <a:gd name="adj1" fmla="val -76173"/>
                <a:gd name="adj2" fmla="val -318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A0FA6BA0-EE27-4D3E-A932-BF6DDD3B9CB9}"/>
                </a:ext>
              </a:extLst>
            </p:cNvPr>
            <p:cNvGrpSpPr/>
            <p:nvPr/>
          </p:nvGrpSpPr>
          <p:grpSpPr>
            <a:xfrm>
              <a:off x="3117904" y="1973252"/>
              <a:ext cx="1108035" cy="1089351"/>
              <a:chOff x="841447" y="1281790"/>
              <a:chExt cx="1504219" cy="1478855"/>
            </a:xfrm>
          </p:grpSpPr>
          <p:pic>
            <p:nvPicPr>
              <p:cNvPr id="21" name="圖片 26" descr="一張含有 標誌, 建築物 的圖片&#10;&#10;描述是以非常高的可信度產生">
                <a:extLst>
                  <a:ext uri="{FF2B5EF4-FFF2-40B4-BE49-F238E27FC236}">
                    <a16:creationId xmlns:a16="http://schemas.microsoft.com/office/drawing/2014/main" id="{010A5238-A03F-4D9A-BFE0-CCC154DAF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1447" y="1281790"/>
                <a:ext cx="1504219" cy="1478855"/>
              </a:xfrm>
              <a:prstGeom prst="rect">
                <a:avLst/>
              </a:prstGeom>
            </p:spPr>
          </p:pic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11B94D62-461D-45E5-8A61-579F4C7706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18"/>
              <a:stretch/>
            </p:blipFill>
            <p:spPr>
              <a:xfrm>
                <a:off x="924448" y="1831236"/>
                <a:ext cx="1346478" cy="791385"/>
              </a:xfrm>
              <a:prstGeom prst="rect">
                <a:avLst/>
              </a:prstGeom>
            </p:spPr>
          </p:pic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BBACA225-2640-4F59-8AA8-00DC18C5853F}"/>
                </a:ext>
              </a:extLst>
            </p:cNvPr>
            <p:cNvGrpSpPr/>
            <p:nvPr/>
          </p:nvGrpSpPr>
          <p:grpSpPr>
            <a:xfrm rot="5400000">
              <a:off x="2819932" y="3433844"/>
              <a:ext cx="1717832" cy="1094181"/>
              <a:chOff x="377467" y="870602"/>
              <a:chExt cx="1539158" cy="980374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2B0104C-4820-4DEF-AF3A-F21A7522DE6F}"/>
                  </a:ext>
                </a:extLst>
              </p:cNvPr>
              <p:cNvSpPr/>
              <p:nvPr/>
            </p:nvSpPr>
            <p:spPr>
              <a:xfrm>
                <a:off x="377467" y="870602"/>
                <a:ext cx="1539158" cy="9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82F3B60C-10B9-412E-8A74-2C342B46C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8098" y="900749"/>
                <a:ext cx="1417894" cy="920079"/>
              </a:xfrm>
              <a:prstGeom prst="rect">
                <a:avLst/>
              </a:prstGeom>
            </p:spPr>
          </p:pic>
        </p:grpSp>
        <p:pic>
          <p:nvPicPr>
            <p:cNvPr id="33" name="圖片 15">
              <a:extLst>
                <a:ext uri="{FF2B5EF4-FFF2-40B4-BE49-F238E27FC236}">
                  <a16:creationId xmlns:a16="http://schemas.microsoft.com/office/drawing/2014/main" id="{D18A3E74-5225-4AC3-8833-FC2077E78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0913" y="3390831"/>
              <a:ext cx="387989" cy="387989"/>
            </a:xfrm>
            <a:prstGeom prst="rect">
              <a:avLst/>
            </a:prstGeom>
          </p:spPr>
        </p:pic>
        <p:pic>
          <p:nvPicPr>
            <p:cNvPr id="34" name="圖片 19">
              <a:extLst>
                <a:ext uri="{FF2B5EF4-FFF2-40B4-BE49-F238E27FC236}">
                  <a16:creationId xmlns:a16="http://schemas.microsoft.com/office/drawing/2014/main" id="{E61761DA-9FB8-4C38-961E-CAC3B3944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00000">
              <a:off x="3854131" y="1883961"/>
              <a:ext cx="482074" cy="482074"/>
            </a:xfrm>
            <a:prstGeom prst="rect">
              <a:avLst/>
            </a:prstGeom>
          </p:spPr>
        </p:pic>
      </p:grpSp>
      <p:pic>
        <p:nvPicPr>
          <p:cNvPr id="35" name="Google Shape;178;p23">
            <a:extLst>
              <a:ext uri="{FF2B5EF4-FFF2-40B4-BE49-F238E27FC236}">
                <a16:creationId xmlns:a16="http://schemas.microsoft.com/office/drawing/2014/main" id="{D42C5139-8F35-478E-A6AB-A08EE4478CD9}"/>
              </a:ext>
            </a:extLst>
          </p:cNvPr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6285033" y="2345268"/>
            <a:ext cx="428334" cy="4283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010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90;p24">
            <a:extLst>
              <a:ext uri="{FF2B5EF4-FFF2-40B4-BE49-F238E27FC236}">
                <a16:creationId xmlns:a16="http://schemas.microsoft.com/office/drawing/2014/main" id="{46B5BE0A-61E8-468D-8EAD-4F201AAEA7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1489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" sz="28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、</a:t>
            </a:r>
            <a:r>
              <a:rPr lang="en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影像顯示自由配置及輪播</a:t>
            </a:r>
            <a:endParaRPr sz="28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13" name="Google Shape;21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498" y="1782811"/>
            <a:ext cx="4788466" cy="26290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12" name="Google Shape;194;p24">
            <a:extLst>
              <a:ext uri="{FF2B5EF4-FFF2-40B4-BE49-F238E27FC236}">
                <a16:creationId xmlns:a16="http://schemas.microsoft.com/office/drawing/2014/main" id="{90EA3FDE-C7E7-4D54-9972-86F7B0C7C551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endParaRPr sz="265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“事前系統建置"，QVR Pro 如何做好？</a:t>
            </a:r>
            <a:endParaRPr sz="32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2" name="Google Shape;212;p26"/>
          <p:cNvSpPr txBox="1">
            <a:spLocks noGrp="1"/>
          </p:cNvSpPr>
          <p:nvPr>
            <p:ph type="body" idx="1"/>
          </p:nvPr>
        </p:nvSpPr>
        <p:spPr>
          <a:xfrm>
            <a:off x="5604294" y="2123442"/>
            <a:ext cx="3072158" cy="162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如需將重要地點的攝影機畫面放大時 (如櫃台、大門口)，可自由調整監控頻道顯示比例及位置，也可針對不同攝影機或不同畫面配置進行輪播，便於輪流監看大量攝影機畫面。</a:t>
            </a:r>
            <a:endParaRPr sz="16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171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90;p24">
            <a:extLst>
              <a:ext uri="{FF2B5EF4-FFF2-40B4-BE49-F238E27FC236}">
                <a16:creationId xmlns:a16="http://schemas.microsoft.com/office/drawing/2014/main" id="{69E9DD08-4B10-4530-A879-5521B8D0D2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1489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10;p26">
            <a:extLst>
              <a:ext uri="{FF2B5EF4-FFF2-40B4-BE49-F238E27FC236}">
                <a16:creationId xmlns:a16="http://schemas.microsoft.com/office/drawing/2014/main" id="{4BBA6ED2-4B89-416D-AE03-151FC253DB57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四、錄影空間靈活配置</a:t>
            </a:r>
          </a:p>
        </p:txBody>
      </p:sp>
      <p:sp>
        <p:nvSpPr>
          <p:cNvPr id="221" name="Google Shape;221;p27"/>
          <p:cNvSpPr txBox="1">
            <a:spLocks noGrp="1"/>
          </p:cNvSpPr>
          <p:nvPr>
            <p:ph type="body" idx="1"/>
          </p:nvPr>
        </p:nvSpPr>
        <p:spPr>
          <a:xfrm>
            <a:off x="5540408" y="3032164"/>
            <a:ext cx="2289293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當磁碟區空間尚未完全配置時，事後亦可再擴充磁碟空間。</a:t>
            </a:r>
            <a:endParaRPr sz="16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22" name="Google Shape;222;p27" descr="一張含有 室內, 杯子 的圖片&#10;&#10;描述是以高可信度產生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5122" y="2986257"/>
            <a:ext cx="1403130" cy="168766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 txBox="1"/>
          <p:nvPr/>
        </p:nvSpPr>
        <p:spPr>
          <a:xfrm>
            <a:off x="5517656" y="2057314"/>
            <a:ext cx="30723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使用者可自由配置磁碟區來建立錄影空間，並決定各別攝影機的錄影影像存放位置。</a:t>
            </a:r>
            <a:endParaRPr sz="16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40" y="1834395"/>
            <a:ext cx="4852949" cy="254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" name="Google Shape;225;p27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776" y="2711545"/>
            <a:ext cx="2226225" cy="113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Google Shape;194;p24">
            <a:extLst>
              <a:ext uri="{FF2B5EF4-FFF2-40B4-BE49-F238E27FC236}">
                <a16:creationId xmlns:a16="http://schemas.microsoft.com/office/drawing/2014/main" id="{40A55443-4DA9-40D8-8EC5-79B1BEBDBC13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endParaRPr sz="265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“事前系統建置"，QVR Pro 如何做好？</a:t>
            </a:r>
            <a:endParaRPr sz="32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0135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90;p24">
            <a:extLst>
              <a:ext uri="{FF2B5EF4-FFF2-40B4-BE49-F238E27FC236}">
                <a16:creationId xmlns:a16="http://schemas.microsoft.com/office/drawing/2014/main" id="{F2AF304F-9D2A-481C-A7E4-B66A2285DC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172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10;p26">
            <a:extLst>
              <a:ext uri="{FF2B5EF4-FFF2-40B4-BE49-F238E27FC236}">
                <a16:creationId xmlns:a16="http://schemas.microsoft.com/office/drawing/2014/main" id="{53E9FB8F-D783-4C63-AE53-B1466A83DE20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五、全時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事件錄影模式</a:t>
            </a:r>
          </a:p>
        </p:txBody>
      </p:sp>
      <p:pic>
        <p:nvPicPr>
          <p:cNvPr id="231" name="Google Shape;23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031" y="1905716"/>
            <a:ext cx="4967206" cy="23893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234" name="Google Shape;234;p28"/>
          <p:cNvSpPr txBox="1">
            <a:spLocks noGrp="1"/>
          </p:cNvSpPr>
          <p:nvPr>
            <p:ph type="body" idx="1"/>
          </p:nvPr>
        </p:nvSpPr>
        <p:spPr>
          <a:xfrm>
            <a:off x="5547926" y="2940675"/>
            <a:ext cx="2267622" cy="100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如硬碟容量不大，且需要有事件發生時再進行錄影即可，建議選擇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0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「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事件錄影</a:t>
            </a:r>
            <a:r>
              <a:rPr lang="en" sz="1600" b="0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」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。</a:t>
            </a:r>
            <a:endParaRPr sz="16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35" name="Google Shape;235;p28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404" y="2947114"/>
            <a:ext cx="1393104" cy="168766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8"/>
          <p:cNvSpPr txBox="1"/>
          <p:nvPr/>
        </p:nvSpPr>
        <p:spPr>
          <a:xfrm>
            <a:off x="5536975" y="2024017"/>
            <a:ext cx="30723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如硬碟容量允許，且不希望遺漏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24 小時內的任何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錄影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影像，建議選擇</a:t>
            </a:r>
            <a:r>
              <a:rPr lang="en" sz="1600" b="0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「</a:t>
            </a:r>
            <a:r>
              <a:rPr lang="en" sz="16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全時錄影</a:t>
            </a:r>
            <a:r>
              <a:rPr lang="en" sz="1600" b="0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」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。</a:t>
            </a:r>
            <a:endParaRPr sz="16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3" name="Google Shape;194;p24">
            <a:extLst>
              <a:ext uri="{FF2B5EF4-FFF2-40B4-BE49-F238E27FC236}">
                <a16:creationId xmlns:a16="http://schemas.microsoft.com/office/drawing/2014/main" id="{5077F6FE-9A6B-4E2D-BC10-359B2D7F1E94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endParaRPr sz="265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“事前系統建置"，QVR Pro 如何做好？</a:t>
            </a:r>
            <a:endParaRPr sz="32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541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0;p24">
            <a:extLst>
              <a:ext uri="{FF2B5EF4-FFF2-40B4-BE49-F238E27FC236}">
                <a16:creationId xmlns:a16="http://schemas.microsoft.com/office/drawing/2014/main" id="{2D4D7454-EC9F-47C5-9E61-8D43474930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172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10;p26">
            <a:extLst>
              <a:ext uri="{FF2B5EF4-FFF2-40B4-BE49-F238E27FC236}">
                <a16:creationId xmlns:a16="http://schemas.microsoft.com/office/drawing/2014/main" id="{080AF848-C40E-4BA9-8E9E-0F638D82834E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六、排程監控</a:t>
            </a:r>
          </a:p>
        </p:txBody>
      </p:sp>
      <p:pic>
        <p:nvPicPr>
          <p:cNvPr id="242" name="Google Shape;24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012" y="1850667"/>
            <a:ext cx="4952815" cy="23736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245" name="Google Shape;245;p29"/>
          <p:cNvSpPr txBox="1">
            <a:spLocks noGrp="1"/>
          </p:cNvSpPr>
          <p:nvPr>
            <p:ph type="body" idx="1"/>
          </p:nvPr>
        </p:nvSpPr>
        <p:spPr>
          <a:xfrm>
            <a:off x="5552032" y="2075766"/>
            <a:ext cx="3010204" cy="158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無論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錄影管理或事件管理，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均可自行選擇監控的排程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時間 (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可設定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包括星期、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小時)，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特別針對商店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關門時段加強監控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。</a:t>
            </a:r>
            <a:endParaRPr sz="40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1" name="Google Shape;194;p24">
            <a:extLst>
              <a:ext uri="{FF2B5EF4-FFF2-40B4-BE49-F238E27FC236}">
                <a16:creationId xmlns:a16="http://schemas.microsoft.com/office/drawing/2014/main" id="{5253CA16-248E-4F75-A993-A8BD02021258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endParaRPr sz="265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“事前系統建置"，QVR Pro 如何做好？</a:t>
            </a:r>
            <a:endParaRPr sz="32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 descr="一張含有 物件, 手錶, 時鐘, 室內 的圖片&#10;&#10;描述是以非常高的可信度產生">
            <a:extLst>
              <a:ext uri="{FF2B5EF4-FFF2-40B4-BE49-F238E27FC236}">
                <a16:creationId xmlns:a16="http://schemas.microsoft.com/office/drawing/2014/main" id="{C0E372A6-B64D-4448-9307-F20B21AC0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029" y="2565311"/>
            <a:ext cx="1501654" cy="19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42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0;p24">
            <a:extLst>
              <a:ext uri="{FF2B5EF4-FFF2-40B4-BE49-F238E27FC236}">
                <a16:creationId xmlns:a16="http://schemas.microsoft.com/office/drawing/2014/main" id="{72AE1FC6-98EC-4F54-BAB6-A1F4182155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172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10;p26">
            <a:extLst>
              <a:ext uri="{FF2B5EF4-FFF2-40B4-BE49-F238E27FC236}">
                <a16:creationId xmlns:a16="http://schemas.microsoft.com/office/drawing/2014/main" id="{9F4BFC1D-8427-4D6E-9517-C5689AB51631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七、權限控管</a:t>
            </a:r>
          </a:p>
        </p:txBody>
      </p:sp>
      <p:pic>
        <p:nvPicPr>
          <p:cNvPr id="251" name="Google Shape;25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159" y="1808760"/>
            <a:ext cx="4797321" cy="269884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54" name="Google Shape;254;p30"/>
          <p:cNvSpPr txBox="1">
            <a:spLocks noGrp="1"/>
          </p:cNvSpPr>
          <p:nvPr>
            <p:ph type="body" idx="1"/>
          </p:nvPr>
        </p:nvSpPr>
        <p:spPr>
          <a:xfrm>
            <a:off x="5517619" y="2044809"/>
            <a:ext cx="2937052" cy="175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公司可針對不同職位、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部門人員，給予不同的權限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(如資訊人員擁有可更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改設定的權限，而高層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主管擁有可觀看全區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域影像的權限)。</a:t>
            </a:r>
            <a:endParaRPr sz="40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1" name="Google Shape;194;p24">
            <a:extLst>
              <a:ext uri="{FF2B5EF4-FFF2-40B4-BE49-F238E27FC236}">
                <a16:creationId xmlns:a16="http://schemas.microsoft.com/office/drawing/2014/main" id="{928B9277-E2D8-47A1-88EB-E0691C2670AB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endParaRPr sz="265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“事前系統建置"，QVR Pro 如何做好？</a:t>
            </a:r>
            <a:endParaRPr sz="32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室內, 坐 的圖片&#10;&#10;描述是以高可信度產生">
            <a:extLst>
              <a:ext uri="{FF2B5EF4-FFF2-40B4-BE49-F238E27FC236}">
                <a16:creationId xmlns:a16="http://schemas.microsoft.com/office/drawing/2014/main" id="{E72ADC0A-47C2-4E85-9CC2-65BFA8627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125" y="2671601"/>
            <a:ext cx="1434675" cy="18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63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49E25AB0-2D93-4A7B-A40C-9E22BD708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402" y="3201708"/>
            <a:ext cx="1841295" cy="123224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05520AF-EBC3-4156-957C-175B0BB50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4" y="1836887"/>
            <a:ext cx="3085255" cy="260801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8299C4C-9B85-43B8-9460-604B3FE56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121" y="1825937"/>
            <a:ext cx="1858051" cy="1316663"/>
          </a:xfrm>
          <a:prstGeom prst="rect">
            <a:avLst/>
          </a:prstGeom>
        </p:spPr>
      </p:pic>
      <p:pic>
        <p:nvPicPr>
          <p:cNvPr id="23" name="Google Shape;190;p24">
            <a:extLst>
              <a:ext uri="{FF2B5EF4-FFF2-40B4-BE49-F238E27FC236}">
                <a16:creationId xmlns:a16="http://schemas.microsoft.com/office/drawing/2014/main" id="{3B01459C-4613-4902-82CB-8A1C37F50B3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2172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1"/>
          <p:cNvSpPr txBox="1">
            <a:spLocks noGrp="1"/>
          </p:cNvSpPr>
          <p:nvPr>
            <p:ph type="body" idx="1"/>
          </p:nvPr>
        </p:nvSpPr>
        <p:spPr>
          <a:xfrm>
            <a:off x="5640484" y="2173866"/>
            <a:ext cx="3180016" cy="185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當攝影機串流佔用較大頻寬時，可將不同攝影機進行分流分配，再將影像存入 QNAP NAS 內，避免網路過於擁塞，而導致影像延遲和停頓狀況發生。</a:t>
            </a:r>
            <a:endParaRPr sz="16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Google Shape;194;p24">
            <a:extLst>
              <a:ext uri="{FF2B5EF4-FFF2-40B4-BE49-F238E27FC236}">
                <a16:creationId xmlns:a16="http://schemas.microsoft.com/office/drawing/2014/main" id="{746200DE-BA55-47B9-AB79-7129B5F7DEE5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endParaRPr sz="265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“事前系統建置"，QVR Pro 如何做好？</a:t>
            </a:r>
            <a:endParaRPr sz="32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Google Shape;210;p26">
            <a:extLst>
              <a:ext uri="{FF2B5EF4-FFF2-40B4-BE49-F238E27FC236}">
                <a16:creationId xmlns:a16="http://schemas.microsoft.com/office/drawing/2014/main" id="{0DAD80FE-D35D-49C9-9F15-A6B87D385DE5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八、攝影機串流分配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895D0FA-A95A-453D-8CF2-3FA9DB3607D6}"/>
              </a:ext>
            </a:extLst>
          </p:cNvPr>
          <p:cNvGrpSpPr/>
          <p:nvPr/>
        </p:nvGrpSpPr>
        <p:grpSpPr>
          <a:xfrm>
            <a:off x="208010" y="1964497"/>
            <a:ext cx="4759702" cy="2296570"/>
            <a:chOff x="770428" y="1043329"/>
            <a:chExt cx="2899988" cy="1399253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4712176B-7167-4D05-B580-B4EDD3815A75}"/>
                </a:ext>
              </a:extLst>
            </p:cNvPr>
            <p:cNvGrpSpPr/>
            <p:nvPr/>
          </p:nvGrpSpPr>
          <p:grpSpPr>
            <a:xfrm>
              <a:off x="770428" y="1043329"/>
              <a:ext cx="2899988" cy="1399253"/>
              <a:chOff x="112425" y="878325"/>
              <a:chExt cx="3255153" cy="1570621"/>
            </a:xfrm>
          </p:grpSpPr>
          <p:pic>
            <p:nvPicPr>
              <p:cNvPr id="32" name="Google Shape;337;p36">
                <a:extLst>
                  <a:ext uri="{FF2B5EF4-FFF2-40B4-BE49-F238E27FC236}">
                    <a16:creationId xmlns:a16="http://schemas.microsoft.com/office/drawing/2014/main" id="{FB017F12-40D9-462E-BED0-D8B1D3562800}"/>
                  </a:ext>
                </a:extLst>
              </p:cNvPr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2425" y="878325"/>
                <a:ext cx="1609100" cy="155652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3" name="Google Shape;345;p36">
                <a:extLst>
                  <a:ext uri="{FF2B5EF4-FFF2-40B4-BE49-F238E27FC236}">
                    <a16:creationId xmlns:a16="http://schemas.microsoft.com/office/drawing/2014/main" id="{7AF97AF5-4D24-4B49-BFC1-3C8876768703}"/>
                  </a:ext>
                </a:extLst>
              </p:cNvPr>
              <p:cNvCxnSpPr>
                <a:cxnSpLocks/>
                <a:stCxn id="41" idx="0"/>
              </p:cNvCxnSpPr>
              <p:nvPr/>
            </p:nvCxnSpPr>
            <p:spPr>
              <a:xfrm flipH="1">
                <a:off x="2235135" y="1215032"/>
                <a:ext cx="836176" cy="609486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6;p36">
                <a:extLst>
                  <a:ext uri="{FF2B5EF4-FFF2-40B4-BE49-F238E27FC236}">
                    <a16:creationId xmlns:a16="http://schemas.microsoft.com/office/drawing/2014/main" id="{90E9C1DA-D33D-4830-BFFC-B5C703F72052}"/>
                  </a:ext>
                </a:extLst>
              </p:cNvPr>
              <p:cNvCxnSpPr>
                <a:cxnSpLocks/>
                <a:endCxn id="30" idx="3"/>
              </p:cNvCxnSpPr>
              <p:nvPr/>
            </p:nvCxnSpPr>
            <p:spPr>
              <a:xfrm flipH="1" flipV="1">
                <a:off x="1258863" y="1843323"/>
                <a:ext cx="855566" cy="83763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47;p36">
                <a:extLst>
                  <a:ext uri="{FF2B5EF4-FFF2-40B4-BE49-F238E27FC236}">
                    <a16:creationId xmlns:a16="http://schemas.microsoft.com/office/drawing/2014/main" id="{56BD399D-124A-4329-A613-800B1B2F476E}"/>
                  </a:ext>
                </a:extLst>
              </p:cNvPr>
              <p:cNvCxnSpPr>
                <a:cxnSpLocks/>
                <a:endCxn id="31" idx="3"/>
              </p:cNvCxnSpPr>
              <p:nvPr/>
            </p:nvCxnSpPr>
            <p:spPr>
              <a:xfrm flipH="1">
                <a:off x="1253822" y="1947325"/>
                <a:ext cx="1008076" cy="18057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48;p36">
                <a:extLst>
                  <a:ext uri="{FF2B5EF4-FFF2-40B4-BE49-F238E27FC236}">
                    <a16:creationId xmlns:a16="http://schemas.microsoft.com/office/drawing/2014/main" id="{99F22BF1-9C6E-48B0-8648-4476DC3232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94481" y="1981417"/>
                <a:ext cx="646431" cy="251682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37" name="Google Shape;340;p36">
                <a:extLst>
                  <a:ext uri="{FF2B5EF4-FFF2-40B4-BE49-F238E27FC236}">
                    <a16:creationId xmlns:a16="http://schemas.microsoft.com/office/drawing/2014/main" id="{69A4217F-7254-4A2B-971C-EB8BD9AAC5C0}"/>
                  </a:ext>
                </a:extLst>
              </p:cNvPr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57860" y="1725476"/>
                <a:ext cx="1016987" cy="3688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38;p36">
                <a:extLst>
                  <a:ext uri="{FF2B5EF4-FFF2-40B4-BE49-F238E27FC236}">
                    <a16:creationId xmlns:a16="http://schemas.microsoft.com/office/drawing/2014/main" id="{B5069069-D7BD-46A4-A297-41FF40D2E6B9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91858" y="889971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339;p36">
                <a:extLst>
                  <a:ext uri="{FF2B5EF4-FFF2-40B4-BE49-F238E27FC236}">
                    <a16:creationId xmlns:a16="http://schemas.microsoft.com/office/drawing/2014/main" id="{A3D14125-684C-431E-BA45-0412472945B2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31062" y="999382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341;p36">
                <a:extLst>
                  <a:ext uri="{FF2B5EF4-FFF2-40B4-BE49-F238E27FC236}">
                    <a16:creationId xmlns:a16="http://schemas.microsoft.com/office/drawing/2014/main" id="{7EA876D7-D0CB-4051-B0E1-46E338AC448C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22258" y="1105621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Google Shape;342;p36">
                <a:extLst>
                  <a:ext uri="{FF2B5EF4-FFF2-40B4-BE49-F238E27FC236}">
                    <a16:creationId xmlns:a16="http://schemas.microsoft.com/office/drawing/2014/main" id="{6BB69A66-CFD6-4F7A-8B0E-3D9ACAB1C564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61461" y="1215032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" name="Google Shape;344;p36">
                <a:extLst>
                  <a:ext uri="{FF2B5EF4-FFF2-40B4-BE49-F238E27FC236}">
                    <a16:creationId xmlns:a16="http://schemas.microsoft.com/office/drawing/2014/main" id="{98F8906D-45AC-404A-AAE6-FFBD336E9493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47878" y="2120146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Google Shape;343;p36">
                <a:extLst>
                  <a:ext uri="{FF2B5EF4-FFF2-40B4-BE49-F238E27FC236}">
                    <a16:creationId xmlns:a16="http://schemas.microsoft.com/office/drawing/2014/main" id="{89D3F828-1BA8-4B89-9098-ADBA94130CC6}"/>
                  </a:ext>
                </a:extLst>
              </p:cNvPr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12615" y="1981417"/>
                <a:ext cx="419700" cy="328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D1A42BF-4848-4214-AEB3-881DD7325F98}"/>
                </a:ext>
              </a:extLst>
            </p:cNvPr>
            <p:cNvSpPr/>
            <p:nvPr/>
          </p:nvSpPr>
          <p:spPr>
            <a:xfrm>
              <a:off x="1643813" y="1817777"/>
              <a:ext cx="147967" cy="170522"/>
            </a:xfrm>
            <a:prstGeom prst="rect">
              <a:avLst/>
            </a:pr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E967A1B6-B07D-4663-B493-63C31C94F895}"/>
                </a:ext>
              </a:extLst>
            </p:cNvPr>
            <p:cNvSpPr/>
            <p:nvPr/>
          </p:nvSpPr>
          <p:spPr>
            <a:xfrm>
              <a:off x="1639322" y="2071307"/>
              <a:ext cx="147967" cy="170522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5135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90;p24">
            <a:extLst>
              <a:ext uri="{FF2B5EF4-FFF2-40B4-BE49-F238E27FC236}">
                <a16:creationId xmlns:a16="http://schemas.microsoft.com/office/drawing/2014/main" id="{907BE980-7DB9-4812-8C5F-2038A7E0A0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172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10;p26">
            <a:extLst>
              <a:ext uri="{FF2B5EF4-FFF2-40B4-BE49-F238E27FC236}">
                <a16:creationId xmlns:a16="http://schemas.microsoft.com/office/drawing/2014/main" id="{92B0CD86-1205-4BA8-A5B6-FEE569300B1C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一、重點監看區域</a:t>
            </a:r>
          </a:p>
        </p:txBody>
      </p:sp>
      <p:sp>
        <p:nvSpPr>
          <p:cNvPr id="282" name="Google Shape;282;p32"/>
          <p:cNvSpPr txBox="1">
            <a:spLocks noGrp="1"/>
          </p:cNvSpPr>
          <p:nvPr>
            <p:ph type="body" idx="1"/>
          </p:nvPr>
        </p:nvSpPr>
        <p:spPr>
          <a:xfrm>
            <a:off x="5521981" y="2112129"/>
            <a:ext cx="2611027" cy="144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在便利商店的應用情境中，當發生找零糾紛時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，可將畫面局部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放大，讓影像細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節更清楚，有助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於釐清狀況。</a:t>
            </a:r>
            <a:endParaRPr sz="16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83" name="Google Shape;2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5" y="1767836"/>
            <a:ext cx="5228064" cy="2697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oogle Shape;194;p24">
            <a:extLst>
              <a:ext uri="{FF2B5EF4-FFF2-40B4-BE49-F238E27FC236}">
                <a16:creationId xmlns:a16="http://schemas.microsoft.com/office/drawing/2014/main" id="{715629A2-AEC0-4A39-928D-1F68A287A693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“便利實用功能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是否可做到？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鏡, 室內, 女性 的圖片&#10;&#10;描述是以高可信度產生">
            <a:extLst>
              <a:ext uri="{FF2B5EF4-FFF2-40B4-BE49-F238E27FC236}">
                <a16:creationId xmlns:a16="http://schemas.microsoft.com/office/drawing/2014/main" id="{51226BD6-FBFA-48B7-8E28-35F405769D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420" y="2494535"/>
            <a:ext cx="2456857" cy="24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0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" y="0"/>
            <a:ext cx="91283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/>
          <p:nvPr/>
        </p:nvSpPr>
        <p:spPr>
          <a:xfrm>
            <a:off x="-693019" y="4697128"/>
            <a:ext cx="10727356" cy="446372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5283334" y="1032186"/>
            <a:ext cx="4590170" cy="24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363" lvl="0" indent="-305118" algn="l">
              <a:spcBef>
                <a:spcPts val="480"/>
              </a:spcBef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zh-TW" altLang="en-US" sz="2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企業用戶監控需求</a:t>
            </a:r>
          </a:p>
          <a:p>
            <a:pPr marL="360363" lvl="0" indent="-305118" algn="l">
              <a:spcBef>
                <a:spcPts val="480"/>
              </a:spcBef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zh-TW" altLang="en-US" sz="2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 </a:t>
            </a:r>
            <a:r>
              <a:rPr lang="en-US" altLang="zh-TW" sz="22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Demo</a:t>
            </a:r>
            <a:r>
              <a:rPr lang="en-US" altLang="zh-TW" sz="2200" b="1" dirty="0">
                <a:solidFill>
                  <a:schemeClr val="lt1"/>
                </a:solidFill>
                <a:latin typeface="+mj-lt"/>
              </a:rPr>
              <a:t> Video</a:t>
            </a:r>
          </a:p>
          <a:p>
            <a:pPr marL="360363" lvl="0" indent="-305118" algn="l">
              <a:spcBef>
                <a:spcPts val="480"/>
              </a:spcBef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zh-TW" altLang="en-US" sz="2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</a:p>
          <a:p>
            <a:pPr marL="360363" lvl="0" indent="-305118" algn="l">
              <a:spcBef>
                <a:spcPts val="480"/>
              </a:spcBef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zh-TW" altLang="en-US" sz="2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 </a:t>
            </a:r>
            <a:r>
              <a:rPr lang="en-US" altLang="zh-TW" sz="2200" b="1" dirty="0">
                <a:solidFill>
                  <a:schemeClr val="lt1"/>
                </a:solidFill>
                <a:latin typeface="+mj-lt"/>
              </a:rPr>
              <a:t>Live Demo</a:t>
            </a:r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 idx="4294967295"/>
          </p:nvPr>
        </p:nvSpPr>
        <p:spPr>
          <a:xfrm>
            <a:off x="1355562" y="33732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大綱</a:t>
            </a:r>
            <a:endParaRPr sz="36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3" name="圖片 2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84D530B9-CACE-4966-8C8A-34AA6D9AB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577" y="2187809"/>
            <a:ext cx="1743464" cy="109078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73C5D88-CC6D-4DF0-AABD-79E432B74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727" y="3077150"/>
            <a:ext cx="1418537" cy="1418537"/>
          </a:xfrm>
          <a:prstGeom prst="rect">
            <a:avLst/>
          </a:prstGeom>
        </p:spPr>
      </p:pic>
      <p:pic>
        <p:nvPicPr>
          <p:cNvPr id="65" name="Google Shape;65;p15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575" y="3114515"/>
            <a:ext cx="2052021" cy="176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94714" y="2832459"/>
            <a:ext cx="648026" cy="64802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/>
          <p:nvPr/>
        </p:nvSpPr>
        <p:spPr>
          <a:xfrm>
            <a:off x="5530095" y="3376762"/>
            <a:ext cx="180526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chemeClr val="lt1"/>
                </a:solidFill>
                <a:latin typeface="+mj-lt"/>
              </a:rPr>
              <a:t>QVR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chemeClr val="lt1"/>
                </a:solidFill>
                <a:latin typeface="+mj-lt"/>
              </a:rPr>
              <a:t>Pro</a:t>
            </a:r>
            <a:endParaRPr sz="2600"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90;p24">
            <a:extLst>
              <a:ext uri="{FF2B5EF4-FFF2-40B4-BE49-F238E27FC236}">
                <a16:creationId xmlns:a16="http://schemas.microsoft.com/office/drawing/2014/main" id="{5F61F791-47C3-460B-A11A-77C6C5E90E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172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94;p24">
            <a:extLst>
              <a:ext uri="{FF2B5EF4-FFF2-40B4-BE49-F238E27FC236}">
                <a16:creationId xmlns:a16="http://schemas.microsoft.com/office/drawing/2014/main" id="{174FE50E-B38A-4B7E-B99A-6B81EB43072C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“便利實用功能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是否可做到？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1" name="Google Shape;291;p33"/>
          <p:cNvSpPr txBox="1">
            <a:spLocks noGrp="1"/>
          </p:cNvSpPr>
          <p:nvPr>
            <p:ph type="body" idx="1"/>
          </p:nvPr>
        </p:nvSpPr>
        <p:spPr>
          <a:xfrm>
            <a:off x="5518597" y="2195080"/>
            <a:ext cx="3419474" cy="190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魚眼攝影機適用於大範圍監看，QVR Pro 不限定攝影機廠牌，均可將魚眼畫面還原成標準比例，且不影響進行中的監控錄影畫面品質。</a:t>
            </a:r>
            <a:endParaRPr sz="16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292" name="Google Shape;292;p33"/>
          <p:cNvGrpSpPr/>
          <p:nvPr/>
        </p:nvGrpSpPr>
        <p:grpSpPr>
          <a:xfrm>
            <a:off x="317646" y="1805945"/>
            <a:ext cx="4794526" cy="2820269"/>
            <a:chOff x="141071" y="2144745"/>
            <a:chExt cx="4931981" cy="2901123"/>
          </a:xfrm>
        </p:grpSpPr>
        <p:pic>
          <p:nvPicPr>
            <p:cNvPr id="293" name="Google Shape;293;p33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071" y="2144745"/>
              <a:ext cx="4931981" cy="29011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4" name="Google Shape;294;p33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6293" y="2641463"/>
              <a:ext cx="1930658" cy="1615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33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2444" y="2652483"/>
              <a:ext cx="1939131" cy="16006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210;p26">
            <a:extLst>
              <a:ext uri="{FF2B5EF4-FFF2-40B4-BE49-F238E27FC236}">
                <a16:creationId xmlns:a16="http://schemas.microsoft.com/office/drawing/2014/main" id="{554E15EF-5C04-4D32-A61C-D8596FE162FE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二、魚眼影像解析還原</a:t>
            </a:r>
          </a:p>
        </p:txBody>
      </p:sp>
    </p:spTree>
    <p:extLst>
      <p:ext uri="{BB962C8B-B14F-4D97-AF65-F5344CB8AC3E}">
        <p14:creationId xmlns:p14="http://schemas.microsoft.com/office/powerpoint/2010/main" val="1225640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90;p24">
            <a:extLst>
              <a:ext uri="{FF2B5EF4-FFF2-40B4-BE49-F238E27FC236}">
                <a16:creationId xmlns:a16="http://schemas.microsoft.com/office/drawing/2014/main" id="{1300DFDF-22C2-4091-B6D5-E325F1A671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4162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10;p26">
            <a:extLst>
              <a:ext uri="{FF2B5EF4-FFF2-40B4-BE49-F238E27FC236}">
                <a16:creationId xmlns:a16="http://schemas.microsoft.com/office/drawing/2014/main" id="{02635A56-F879-4A40-81A3-BEDB6245AFDE}"/>
              </a:ext>
            </a:extLst>
          </p:cNvPr>
          <p:cNvSpPr txBox="1"/>
          <p:nvPr/>
        </p:nvSpPr>
        <p:spPr>
          <a:xfrm>
            <a:off x="2933420" y="1175220"/>
            <a:ext cx="6996191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三、監控影像牆</a:t>
            </a:r>
          </a:p>
        </p:txBody>
      </p:sp>
      <p:sp>
        <p:nvSpPr>
          <p:cNvPr id="303" name="Google Shape;303;p34"/>
          <p:cNvSpPr txBox="1">
            <a:spLocks noGrp="1"/>
          </p:cNvSpPr>
          <p:nvPr>
            <p:ph type="body" idx="1"/>
          </p:nvPr>
        </p:nvSpPr>
        <p:spPr>
          <a:xfrm>
            <a:off x="5414829" y="2092050"/>
            <a:ext cx="3256140" cy="184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當需要針對特定攝影機畫面做重點監控時，您可直接使用單台電腦操作，並搭配監控影像牆功能，最多可支援到 8 台螢幕同時進行影像監看。</a:t>
            </a:r>
            <a:endParaRPr sz="16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194;p24">
            <a:extLst>
              <a:ext uri="{FF2B5EF4-FFF2-40B4-BE49-F238E27FC236}">
                <a16:creationId xmlns:a16="http://schemas.microsoft.com/office/drawing/2014/main" id="{67995C41-59CB-443D-8A47-3905C461A6A2}"/>
              </a:ext>
            </a:extLst>
          </p:cNvPr>
          <p:cNvSpPr txBox="1"/>
          <p:nvPr/>
        </p:nvSpPr>
        <p:spPr>
          <a:xfrm>
            <a:off x="404793" y="211425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“便利實用功能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是否可做到？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樂高, 玩具 的圖片&#10;&#10;描述是以非常高的可信度產生">
            <a:extLst>
              <a:ext uri="{FF2B5EF4-FFF2-40B4-BE49-F238E27FC236}">
                <a16:creationId xmlns:a16="http://schemas.microsoft.com/office/drawing/2014/main" id="{C1701D88-3E63-4690-83EC-AC41102BA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4" y="513536"/>
            <a:ext cx="5160913" cy="462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55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90;p24">
            <a:extLst>
              <a:ext uri="{FF2B5EF4-FFF2-40B4-BE49-F238E27FC236}">
                <a16:creationId xmlns:a16="http://schemas.microsoft.com/office/drawing/2014/main" id="{8BBB6F4A-F29F-4D29-8867-BF34552867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172" y="1714620"/>
            <a:ext cx="4100293" cy="304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789" y="1751596"/>
            <a:ext cx="5027227" cy="279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oogle Shape;194;p24">
            <a:extLst>
              <a:ext uri="{FF2B5EF4-FFF2-40B4-BE49-F238E27FC236}">
                <a16:creationId xmlns:a16="http://schemas.microsoft.com/office/drawing/2014/main" id="{A24589C6-6D3D-4719-A3FF-18DF7A42928E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“便利實用功能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是否可做到？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2" name="Google Shape;312;p35"/>
          <p:cNvSpPr txBox="1">
            <a:spLocks noGrp="1"/>
          </p:cNvSpPr>
          <p:nvPr>
            <p:ph type="body" idx="1"/>
          </p:nvPr>
        </p:nvSpPr>
        <p:spPr>
          <a:xfrm>
            <a:off x="5568558" y="2105009"/>
            <a:ext cx="3187520" cy="226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多頻道的即時影像和錄影檔回放不再只能二擇一，您可於單一視窗內自由配置同時監看。當發生事件時，即使在調閱過往影像，也不會影響到當下的即時監看。</a:t>
            </a:r>
            <a:endParaRPr sz="16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4" name="Google Shape;210;p26">
            <a:extLst>
              <a:ext uri="{FF2B5EF4-FFF2-40B4-BE49-F238E27FC236}">
                <a16:creationId xmlns:a16="http://schemas.microsoft.com/office/drawing/2014/main" id="{5E714FEE-0A3F-4F80-B81F-CB242783751D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四、一鍵切換監看模式</a:t>
            </a:r>
          </a:p>
        </p:txBody>
      </p:sp>
    </p:spTree>
    <p:extLst>
      <p:ext uri="{BB962C8B-B14F-4D97-AF65-F5344CB8AC3E}">
        <p14:creationId xmlns:p14="http://schemas.microsoft.com/office/powerpoint/2010/main" val="2579338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769A484-C07E-4FC4-AED9-8A170AFE7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11" name="Google Shape;190;p24">
            <a:extLst>
              <a:ext uri="{FF2B5EF4-FFF2-40B4-BE49-F238E27FC236}">
                <a16:creationId xmlns:a16="http://schemas.microsoft.com/office/drawing/2014/main" id="{2BDC3E09-4043-4AE1-9E61-26997F1A89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8003" y="1772575"/>
            <a:ext cx="4100293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94;p24">
            <a:extLst>
              <a:ext uri="{FF2B5EF4-FFF2-40B4-BE49-F238E27FC236}">
                <a16:creationId xmlns:a16="http://schemas.microsoft.com/office/drawing/2014/main" id="{25016865-A379-4FA5-9918-55D3209180F1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“便利實用功能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是否可做到？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210;p26">
            <a:extLst>
              <a:ext uri="{FF2B5EF4-FFF2-40B4-BE49-F238E27FC236}">
                <a16:creationId xmlns:a16="http://schemas.microsoft.com/office/drawing/2014/main" id="{18C5E209-3577-4BAB-A22A-30FE6C61960F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五、遠端輕鬆觀看</a:t>
            </a:r>
          </a:p>
        </p:txBody>
      </p:sp>
      <p:pic>
        <p:nvPicPr>
          <p:cNvPr id="318" name="Google Shape;318;p36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996" y="1617264"/>
            <a:ext cx="3304071" cy="30276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22" name="Google Shape;322;p36"/>
          <p:cNvSpPr txBox="1">
            <a:spLocks noGrp="1"/>
          </p:cNvSpPr>
          <p:nvPr>
            <p:ph type="body" idx="1"/>
          </p:nvPr>
        </p:nvSpPr>
        <p:spPr>
          <a:xfrm>
            <a:off x="5164428" y="2147336"/>
            <a:ext cx="3230382" cy="208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因巡邏而無法一直待在電腦前進行監看嗎？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直接使用人手一支的智慧型手機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(iOS 和 Android)，透過 QVR Pro Client App，不受限於時間地點，即可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隨時監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看即時影像或錄影回放</a:t>
            </a:r>
            <a:r>
              <a:rPr lang="en" sz="16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。</a:t>
            </a:r>
            <a:endParaRPr sz="40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416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10" y="1823858"/>
            <a:ext cx="2604051" cy="15827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3" name="Google Shape;194;p24">
            <a:extLst>
              <a:ext uri="{FF2B5EF4-FFF2-40B4-BE49-F238E27FC236}">
                <a16:creationId xmlns:a16="http://schemas.microsoft.com/office/drawing/2014/main" id="{7046AACB-0054-4E9E-8302-E897355414B8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“便利實用功能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是否可做到？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Google Shape;210;p26">
            <a:extLst>
              <a:ext uri="{FF2B5EF4-FFF2-40B4-BE49-F238E27FC236}">
                <a16:creationId xmlns:a16="http://schemas.microsoft.com/office/drawing/2014/main" id="{84F4D795-9003-4BFF-B886-733A23B1AE72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六、簡單分享觀看連結</a:t>
            </a:r>
          </a:p>
        </p:txBody>
      </p:sp>
      <p:pic>
        <p:nvPicPr>
          <p:cNvPr id="15" name="Google Shape;190;p24">
            <a:extLst>
              <a:ext uri="{FF2B5EF4-FFF2-40B4-BE49-F238E27FC236}">
                <a16:creationId xmlns:a16="http://schemas.microsoft.com/office/drawing/2014/main" id="{98BC9C7A-63C4-4401-B16D-9A85A8279B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5766" y="1772576"/>
            <a:ext cx="4357402" cy="285738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7"/>
          <p:cNvSpPr txBox="1">
            <a:spLocks noGrp="1"/>
          </p:cNvSpPr>
          <p:nvPr>
            <p:ph type="body" idx="1"/>
          </p:nvPr>
        </p:nvSpPr>
        <p:spPr>
          <a:xfrm>
            <a:off x="5072802" y="2164336"/>
            <a:ext cx="2727558" cy="196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不需額外設定，只需提供一個簡短的 URL 網址，即可透過瀏覽器觀看即時影像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畫面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(如主人可自由觀看寄放在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寵物旅館內的寵物狀況)。</a:t>
            </a:r>
            <a:endParaRPr sz="40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23B6D992-08E4-4EFC-A93B-33A5BE907D89}"/>
              </a:ext>
            </a:extLst>
          </p:cNvPr>
          <p:cNvGrpSpPr/>
          <p:nvPr/>
        </p:nvGrpSpPr>
        <p:grpSpPr>
          <a:xfrm>
            <a:off x="1525846" y="2497309"/>
            <a:ext cx="3292058" cy="2305668"/>
            <a:chOff x="1751648" y="2516628"/>
            <a:chExt cx="3292058" cy="2305668"/>
          </a:xfrm>
        </p:grpSpPr>
        <p:pic>
          <p:nvPicPr>
            <p:cNvPr id="328" name="Google Shape;328;p3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1648" y="2516628"/>
              <a:ext cx="3292058" cy="230566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10" name="圖片 9" descr="一張含有 室內, 狗, 鋪設, 動物 的圖片&#10;&#10;描述是以非常高的可信度產生">
              <a:extLst>
                <a:ext uri="{FF2B5EF4-FFF2-40B4-BE49-F238E27FC236}">
                  <a16:creationId xmlns:a16="http://schemas.microsoft.com/office/drawing/2014/main" id="{8959F6D7-07F5-4E59-B35E-102D6D8AB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69851" y="3052293"/>
              <a:ext cx="3084594" cy="1667813"/>
            </a:xfrm>
            <a:prstGeom prst="rect">
              <a:avLst/>
            </a:prstGeom>
          </p:spPr>
        </p:pic>
      </p:grpSp>
      <p:pic>
        <p:nvPicPr>
          <p:cNvPr id="12" name="圖片 11" descr="一張含有 狗, 室內, 坐, 白色 的圖片&#10;&#10;描述是以非常高的可信度產生">
            <a:extLst>
              <a:ext uri="{FF2B5EF4-FFF2-40B4-BE49-F238E27FC236}">
                <a16:creationId xmlns:a16="http://schemas.microsoft.com/office/drawing/2014/main" id="{8A318443-0834-41C6-8AF0-AF4445E56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450" y="2164336"/>
            <a:ext cx="2179502" cy="26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60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190;p24">
            <a:extLst>
              <a:ext uri="{FF2B5EF4-FFF2-40B4-BE49-F238E27FC236}">
                <a16:creationId xmlns:a16="http://schemas.microsoft.com/office/drawing/2014/main" id="{895AF44A-E8C7-45B5-B3EF-C2C598DE7F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5766" y="1772576"/>
            <a:ext cx="4357402" cy="2857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38"/>
          <p:cNvGrpSpPr/>
          <p:nvPr/>
        </p:nvGrpSpPr>
        <p:grpSpPr>
          <a:xfrm>
            <a:off x="663262" y="1786015"/>
            <a:ext cx="3875037" cy="2640175"/>
            <a:chOff x="2913194" y="3303901"/>
            <a:chExt cx="2582436" cy="1759488"/>
          </a:xfrm>
        </p:grpSpPr>
        <p:pic>
          <p:nvPicPr>
            <p:cNvPr id="339" name="Google Shape;339;p38" descr="一張含有 螢幕擷取畫面 的圖片&#10;&#10;描述是以非常高的可信度產生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13194" y="3303901"/>
              <a:ext cx="2582436" cy="175948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341" name="Google Shape;341;p38"/>
            <p:cNvSpPr/>
            <p:nvPr/>
          </p:nvSpPr>
          <p:spPr>
            <a:xfrm rot="-60000">
              <a:off x="4297573" y="4255901"/>
              <a:ext cx="475251" cy="243218"/>
            </a:xfrm>
            <a:prstGeom prst="rect">
              <a:avLst/>
            </a:prstGeom>
            <a:solidFill>
              <a:srgbClr val="31859B">
                <a:alpha val="5176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Google Shape;345;p38"/>
          <p:cNvSpPr txBox="1">
            <a:spLocks noGrp="1"/>
          </p:cNvSpPr>
          <p:nvPr>
            <p:ph type="body" idx="1"/>
          </p:nvPr>
        </p:nvSpPr>
        <p:spPr>
          <a:xfrm>
            <a:off x="5383121" y="2123012"/>
            <a:ext cx="3290800" cy="218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支援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將價格實惠又易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入手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的 Webcam 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錄製的影像傳到 QVR Pro 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儲存。連 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Webcam 本身不支援的移動偵測功能，也可透過 QVR Pro 直接幫您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影像分析，同時您仍然可以進行事件錄影</a:t>
            </a:r>
            <a:r>
              <a:rPr lang="en" sz="16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。</a:t>
            </a:r>
            <a:endParaRPr sz="16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46" name="Google Shape;346;p38"/>
          <p:cNvSpPr/>
          <p:nvPr/>
        </p:nvSpPr>
        <p:spPr>
          <a:xfrm rot="10800000">
            <a:off x="575256" y="3976617"/>
            <a:ext cx="2532844" cy="775687"/>
          </a:xfrm>
          <a:prstGeom prst="roundRect">
            <a:avLst>
              <a:gd name="adj" fmla="val 3813"/>
            </a:avLst>
          </a:prstGeom>
          <a:gradFill>
            <a:gsLst>
              <a:gs pos="0">
                <a:srgbClr val="F4F8FB">
                  <a:alpha val="0"/>
                </a:srgbClr>
              </a:gs>
              <a:gs pos="100000">
                <a:srgbClr val="DAEEF3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8"/>
          <p:cNvSpPr txBox="1"/>
          <p:nvPr/>
        </p:nvSpPr>
        <p:spPr>
          <a:xfrm>
            <a:off x="349122" y="4429125"/>
            <a:ext cx="169280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Motion Detection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8"/>
          <p:cNvSpPr txBox="1"/>
          <p:nvPr/>
        </p:nvSpPr>
        <p:spPr>
          <a:xfrm>
            <a:off x="1641001" y="4425798"/>
            <a:ext cx="161943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 Management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339" y="3790267"/>
            <a:ext cx="780995" cy="62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4168" y="3848498"/>
            <a:ext cx="712148" cy="56939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94;p24">
            <a:extLst>
              <a:ext uri="{FF2B5EF4-FFF2-40B4-BE49-F238E27FC236}">
                <a16:creationId xmlns:a16="http://schemas.microsoft.com/office/drawing/2014/main" id="{63C4BE05-8441-46D2-8FCE-9ECC1E785874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“便利實用功能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是否可做到？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Google Shape;210;p26">
            <a:extLst>
              <a:ext uri="{FF2B5EF4-FFF2-40B4-BE49-F238E27FC236}">
                <a16:creationId xmlns:a16="http://schemas.microsoft.com/office/drawing/2014/main" id="{10E4BE7A-024E-4EEA-8593-8022C57ACCB8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七、物美價廉 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Webcam </a:t>
            </a: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搭配本機智能移動偵測</a:t>
            </a:r>
          </a:p>
        </p:txBody>
      </p:sp>
      <p:pic>
        <p:nvPicPr>
          <p:cNvPr id="9" name="圖片 8" descr="一張含有 室內, 地板, 天花板, 男人 的圖片&#10;&#10;描述是以非常高的可信度產生">
            <a:extLst>
              <a:ext uri="{FF2B5EF4-FFF2-40B4-BE49-F238E27FC236}">
                <a16:creationId xmlns:a16="http://schemas.microsoft.com/office/drawing/2014/main" id="{68F91034-225A-43CF-896F-93D51087DF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6090" y="2465171"/>
            <a:ext cx="1896815" cy="1396026"/>
          </a:xfrm>
          <a:prstGeom prst="rect">
            <a:avLst/>
          </a:prstGeom>
        </p:spPr>
      </p:pic>
      <p:pic>
        <p:nvPicPr>
          <p:cNvPr id="351" name="Google Shape;351;p38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953" y="2660042"/>
            <a:ext cx="952910" cy="1910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B0F5AB8-4D9D-445B-A512-748DF1291E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954" y="2240421"/>
            <a:ext cx="807508" cy="120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07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595B483A-302D-40E4-8FF0-F2F6000A22BC}"/>
              </a:ext>
            </a:extLst>
          </p:cNvPr>
          <p:cNvCxnSpPr>
            <a:cxnSpLocks/>
          </p:cNvCxnSpPr>
          <p:nvPr/>
        </p:nvCxnSpPr>
        <p:spPr>
          <a:xfrm>
            <a:off x="846468" y="2813824"/>
            <a:ext cx="0" cy="7748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A54BAAC-A20B-4BA5-9151-C27CACC07B33}"/>
              </a:ext>
            </a:extLst>
          </p:cNvPr>
          <p:cNvCxnSpPr/>
          <p:nvPr/>
        </p:nvCxnSpPr>
        <p:spPr>
          <a:xfrm>
            <a:off x="2625213" y="2477203"/>
            <a:ext cx="7669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190;p24">
            <a:extLst>
              <a:ext uri="{FF2B5EF4-FFF2-40B4-BE49-F238E27FC236}">
                <a16:creationId xmlns:a16="http://schemas.microsoft.com/office/drawing/2014/main" id="{A705F01D-565A-4AB9-9244-EE3C9AE46C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7116" y="1748980"/>
            <a:ext cx="3893575" cy="285738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9"/>
          <p:cNvSpPr txBox="1">
            <a:spLocks noGrp="1"/>
          </p:cNvSpPr>
          <p:nvPr>
            <p:ph type="body" idx="1"/>
          </p:nvPr>
        </p:nvSpPr>
        <p:spPr>
          <a:xfrm>
            <a:off x="5733046" y="1806165"/>
            <a:ext cx="3135508" cy="2665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 NAS 本機已有支援 RAID 陣列、快照功能，也可即時遠端備份資料至異地的 NAS 上，當QVR Pro 主要磁碟區異常時，亦可啟用備用磁碟區進行錄影，確保錄影資料妥善保存。</a:t>
            </a:r>
            <a:endParaRPr sz="1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194;p24">
            <a:extLst>
              <a:ext uri="{FF2B5EF4-FFF2-40B4-BE49-F238E27FC236}">
                <a16:creationId xmlns:a16="http://schemas.microsoft.com/office/drawing/2014/main" id="{F48F0EA6-21EA-4F55-90D2-A15ED06E31A8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運作中的系統維護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210;p26">
            <a:extLst>
              <a:ext uri="{FF2B5EF4-FFF2-40B4-BE49-F238E27FC236}">
                <a16:creationId xmlns:a16="http://schemas.microsoft.com/office/drawing/2014/main" id="{158D9C09-B176-48F6-A2D7-9DEC42259714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一、支援多項資料防護機制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C3E68EE-C13A-47BE-BF89-A03B889E8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12" y="1823863"/>
            <a:ext cx="2781152" cy="132670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893C4EB-1A79-4A8C-9D1E-53373A8473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029" y="1828217"/>
            <a:ext cx="2358880" cy="132670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42A05BC3-2A30-4EEF-B7E4-1D107A2B6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86" y="3320945"/>
            <a:ext cx="2780778" cy="1326708"/>
          </a:xfrm>
          <a:prstGeom prst="rect">
            <a:avLst/>
          </a:prstGeom>
        </p:spPr>
      </p:pic>
      <p:sp>
        <p:nvSpPr>
          <p:cNvPr id="27" name="Google Shape;210;p26">
            <a:extLst>
              <a:ext uri="{FF2B5EF4-FFF2-40B4-BE49-F238E27FC236}">
                <a16:creationId xmlns:a16="http://schemas.microsoft.com/office/drawing/2014/main" id="{52AAC8ED-1AC0-4D28-981C-2531691EEAF3}"/>
              </a:ext>
            </a:extLst>
          </p:cNvPr>
          <p:cNvSpPr txBox="1"/>
          <p:nvPr/>
        </p:nvSpPr>
        <p:spPr>
          <a:xfrm>
            <a:off x="1851368" y="1872476"/>
            <a:ext cx="1109184" cy="5683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2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Pro</a:t>
            </a:r>
          </a:p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1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主要磁碟區</a:t>
            </a:r>
          </a:p>
        </p:txBody>
      </p:sp>
      <p:pic>
        <p:nvPicPr>
          <p:cNvPr id="31" name="Google Shape;65;p15">
            <a:extLst>
              <a:ext uri="{FF2B5EF4-FFF2-40B4-BE49-F238E27FC236}">
                <a16:creationId xmlns:a16="http://schemas.microsoft.com/office/drawing/2014/main" id="{125F7468-95E9-44F8-82F4-A62B6F2BEF7D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68" y="3431668"/>
            <a:ext cx="1227401" cy="105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65;p15">
            <a:extLst>
              <a:ext uri="{FF2B5EF4-FFF2-40B4-BE49-F238E27FC236}">
                <a16:creationId xmlns:a16="http://schemas.microsoft.com/office/drawing/2014/main" id="{6D040C46-2355-4E6C-B922-15022627F16D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026" y="1966899"/>
            <a:ext cx="1227401" cy="105774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210;p26">
            <a:extLst>
              <a:ext uri="{FF2B5EF4-FFF2-40B4-BE49-F238E27FC236}">
                <a16:creationId xmlns:a16="http://schemas.microsoft.com/office/drawing/2014/main" id="{661459C1-8E36-4E06-ABC0-0DEA413ED6B0}"/>
              </a:ext>
            </a:extLst>
          </p:cNvPr>
          <p:cNvSpPr txBox="1"/>
          <p:nvPr/>
        </p:nvSpPr>
        <p:spPr>
          <a:xfrm>
            <a:off x="4288725" y="2337586"/>
            <a:ext cx="1109184" cy="5683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3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Guard</a:t>
            </a:r>
            <a:r>
              <a:rPr lang="zh-TW" altLang="en-US" sz="13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備源管理</a:t>
            </a:r>
          </a:p>
        </p:txBody>
      </p:sp>
      <p:sp>
        <p:nvSpPr>
          <p:cNvPr id="34" name="Google Shape;210;p26">
            <a:extLst>
              <a:ext uri="{FF2B5EF4-FFF2-40B4-BE49-F238E27FC236}">
                <a16:creationId xmlns:a16="http://schemas.microsoft.com/office/drawing/2014/main" id="{552A086B-5010-44EF-8521-B26FB986CB0C}"/>
              </a:ext>
            </a:extLst>
          </p:cNvPr>
          <p:cNvSpPr txBox="1"/>
          <p:nvPr/>
        </p:nvSpPr>
        <p:spPr>
          <a:xfrm>
            <a:off x="1433569" y="3639652"/>
            <a:ext cx="1362725" cy="5683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即時遠端備份</a:t>
            </a:r>
            <a:r>
              <a:rPr lang="en-US" altLang="zh-TW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(RTRR)</a:t>
            </a:r>
            <a:endParaRPr lang="zh-TW" altLang="en-US"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CDBAE7EB-5E46-4824-B775-22C24C244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770" y="2041801"/>
            <a:ext cx="1066800" cy="857250"/>
          </a:xfrm>
          <a:prstGeom prst="rect">
            <a:avLst/>
          </a:prstGeom>
        </p:spPr>
      </p:pic>
      <p:pic>
        <p:nvPicPr>
          <p:cNvPr id="26" name="Google Shape;66;p15">
            <a:extLst>
              <a:ext uri="{FF2B5EF4-FFF2-40B4-BE49-F238E27FC236}">
                <a16:creationId xmlns:a16="http://schemas.microsoft.com/office/drawing/2014/main" id="{633812E0-BD75-427D-9AE2-F390951206B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4968" y="2515762"/>
            <a:ext cx="465200" cy="4652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10;p26">
            <a:extLst>
              <a:ext uri="{FF2B5EF4-FFF2-40B4-BE49-F238E27FC236}">
                <a16:creationId xmlns:a16="http://schemas.microsoft.com/office/drawing/2014/main" id="{EE353ED2-8AFE-4F36-BF75-7B35A6F19A9B}"/>
              </a:ext>
            </a:extLst>
          </p:cNvPr>
          <p:cNvSpPr txBox="1"/>
          <p:nvPr/>
        </p:nvSpPr>
        <p:spPr>
          <a:xfrm>
            <a:off x="1851368" y="2467777"/>
            <a:ext cx="1109184" cy="5683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2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Pro</a:t>
            </a:r>
          </a:p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1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備用磁碟區</a:t>
            </a:r>
          </a:p>
        </p:txBody>
      </p:sp>
      <p:pic>
        <p:nvPicPr>
          <p:cNvPr id="24" name="Google Shape;65;p15">
            <a:extLst>
              <a:ext uri="{FF2B5EF4-FFF2-40B4-BE49-F238E27FC236}">
                <a16:creationId xmlns:a16="http://schemas.microsoft.com/office/drawing/2014/main" id="{AD56ECF1-7F17-4033-8440-C6207D7124B4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94" y="1948333"/>
            <a:ext cx="1227401" cy="105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6;p15">
            <a:extLst>
              <a:ext uri="{FF2B5EF4-FFF2-40B4-BE49-F238E27FC236}">
                <a16:creationId xmlns:a16="http://schemas.microsoft.com/office/drawing/2014/main" id="{D66DEC7C-7020-4548-8BA5-4B576453BFA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4968" y="1929937"/>
            <a:ext cx="465200" cy="465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210;p26">
            <a:extLst>
              <a:ext uri="{FF2B5EF4-FFF2-40B4-BE49-F238E27FC236}">
                <a16:creationId xmlns:a16="http://schemas.microsoft.com/office/drawing/2014/main" id="{53AD055C-BABC-4557-89EC-6AEABA11546F}"/>
              </a:ext>
            </a:extLst>
          </p:cNvPr>
          <p:cNvSpPr txBox="1"/>
          <p:nvPr/>
        </p:nvSpPr>
        <p:spPr>
          <a:xfrm>
            <a:off x="423825" y="2266564"/>
            <a:ext cx="908874" cy="3434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altLang="zh-TW" sz="1500" b="1" dirty="0">
                <a:solidFill>
                  <a:srgbClr val="00FFFF"/>
                </a:solidFill>
              </a:rPr>
              <a:t>RAID</a:t>
            </a:r>
            <a:endParaRPr lang="zh-TW" altLang="en-US" sz="1500" b="1" dirty="0">
              <a:solidFill>
                <a:srgbClr val="00FFFF"/>
              </a:solidFill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1C0D825F-57FA-4B86-B468-89F8D854FBEE}"/>
              </a:ext>
            </a:extLst>
          </p:cNvPr>
          <p:cNvSpPr/>
          <p:nvPr/>
        </p:nvSpPr>
        <p:spPr>
          <a:xfrm>
            <a:off x="719628" y="2103865"/>
            <a:ext cx="270075" cy="270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700" b="1" dirty="0"/>
              <a:t>1</a:t>
            </a:r>
            <a:endParaRPr lang="zh-TW" altLang="en-US" sz="1700" b="1" dirty="0"/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3DC28E11-0CF0-44D7-B1FD-57AB4CD0F0CE}"/>
              </a:ext>
            </a:extLst>
          </p:cNvPr>
          <p:cNvSpPr/>
          <p:nvPr/>
        </p:nvSpPr>
        <p:spPr>
          <a:xfrm>
            <a:off x="1851368" y="2384241"/>
            <a:ext cx="270075" cy="270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700" b="1" dirty="0"/>
              <a:t>2</a:t>
            </a:r>
            <a:endParaRPr lang="zh-TW" altLang="en-US" sz="1700" b="1" dirty="0"/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15548EE3-112C-4364-9E47-B96F24497E31}"/>
              </a:ext>
            </a:extLst>
          </p:cNvPr>
          <p:cNvSpPr/>
          <p:nvPr/>
        </p:nvSpPr>
        <p:spPr>
          <a:xfrm>
            <a:off x="4371708" y="2049309"/>
            <a:ext cx="270075" cy="270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700" b="1" dirty="0"/>
              <a:t>3</a:t>
            </a:r>
            <a:endParaRPr lang="zh-TW" altLang="en-US" sz="1700" b="1" dirty="0"/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0885C644-61BC-48E9-B444-1DE6794A43B3}"/>
              </a:ext>
            </a:extLst>
          </p:cNvPr>
          <p:cNvSpPr/>
          <p:nvPr/>
        </p:nvSpPr>
        <p:spPr>
          <a:xfrm>
            <a:off x="1526283" y="3433711"/>
            <a:ext cx="270075" cy="2700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700" b="1" dirty="0"/>
              <a:t>4</a:t>
            </a:r>
            <a:endParaRPr lang="zh-TW" altLang="en-US" sz="1700" b="1" dirty="0"/>
          </a:p>
        </p:txBody>
      </p:sp>
      <p:pic>
        <p:nvPicPr>
          <p:cNvPr id="42" name="Google Shape;238;p31" descr="Guard_512.png">
            <a:extLst>
              <a:ext uri="{FF2B5EF4-FFF2-40B4-BE49-F238E27FC236}">
                <a16:creationId xmlns:a16="http://schemas.microsoft.com/office/drawing/2014/main" id="{7B44A23E-0AB7-4D80-A52E-544316D616DD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81527" y="1950913"/>
            <a:ext cx="465201" cy="45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86CCF312-99FD-4EDA-B988-B354EF292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70136" y="3426518"/>
            <a:ext cx="1228617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48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8F82F30-F2A6-4BE9-8A64-B0A4742D03A2}"/>
              </a:ext>
            </a:extLst>
          </p:cNvPr>
          <p:cNvSpPr/>
          <p:nvPr/>
        </p:nvSpPr>
        <p:spPr>
          <a:xfrm>
            <a:off x="97195" y="1893693"/>
            <a:ext cx="4799270" cy="2277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1" name="Google Shape;190;p24">
            <a:extLst>
              <a:ext uri="{FF2B5EF4-FFF2-40B4-BE49-F238E27FC236}">
                <a16:creationId xmlns:a16="http://schemas.microsoft.com/office/drawing/2014/main" id="{217A4F80-4E9E-4FA8-A203-9480EE62E2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4295" y="1772575"/>
            <a:ext cx="4357402" cy="3082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94;p24">
            <a:extLst>
              <a:ext uri="{FF2B5EF4-FFF2-40B4-BE49-F238E27FC236}">
                <a16:creationId xmlns:a16="http://schemas.microsoft.com/office/drawing/2014/main" id="{149D2CFC-94D7-4C97-885C-3CCE8D72099B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運作中的系統維護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Google Shape;210;p26">
            <a:extLst>
              <a:ext uri="{FF2B5EF4-FFF2-40B4-BE49-F238E27FC236}">
                <a16:creationId xmlns:a16="http://schemas.microsoft.com/office/drawing/2014/main" id="{449159FC-1495-4328-AC5D-4CC1770C7321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Guard </a:t>
            </a: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備援管理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9" name="Google Shape;369;p40"/>
          <p:cNvSpPr txBox="1">
            <a:spLocks noGrp="1"/>
          </p:cNvSpPr>
          <p:nvPr>
            <p:ph type="body" idx="1"/>
          </p:nvPr>
        </p:nvSpPr>
        <p:spPr>
          <a:xfrm>
            <a:off x="5296501" y="2175313"/>
            <a:ext cx="3265139" cy="1326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 NAS 硬體因故發生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損壞</a:t>
            </a: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時，無需擔心錄影停止，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Guard 會進行接管，確保不會錯失重要的監控畫面。</a:t>
            </a:r>
            <a:endParaRPr sz="28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70" name="Google Shape;37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690" y="2087774"/>
            <a:ext cx="4717942" cy="181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571257D-F093-4F2C-BB9C-7E4E28F20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005" y="3211022"/>
            <a:ext cx="2000629" cy="97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2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90;p24">
            <a:extLst>
              <a:ext uri="{FF2B5EF4-FFF2-40B4-BE49-F238E27FC236}">
                <a16:creationId xmlns:a16="http://schemas.microsoft.com/office/drawing/2014/main" id="{82D55137-BAD1-4B00-94F2-DC937A59E56B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295" y="1754878"/>
            <a:ext cx="4357402" cy="24926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41"/>
          <p:cNvGrpSpPr/>
          <p:nvPr/>
        </p:nvGrpSpPr>
        <p:grpSpPr>
          <a:xfrm>
            <a:off x="3278231" y="1742581"/>
            <a:ext cx="1602755" cy="3282617"/>
            <a:chOff x="3352668" y="1738801"/>
            <a:chExt cx="1219332" cy="2497325"/>
          </a:xfrm>
        </p:grpSpPr>
        <p:pic>
          <p:nvPicPr>
            <p:cNvPr id="377" name="Google Shape;377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52668" y="1738801"/>
              <a:ext cx="1219324" cy="208622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378" name="Google Shape;378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52674" y="3791377"/>
              <a:ext cx="1219326" cy="444749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</p:grpSp>
      <p:sp>
        <p:nvSpPr>
          <p:cNvPr id="381" name="Google Shape;381;p41"/>
          <p:cNvSpPr txBox="1">
            <a:spLocks noGrp="1"/>
          </p:cNvSpPr>
          <p:nvPr>
            <p:ph type="body" idx="1"/>
          </p:nvPr>
        </p:nvSpPr>
        <p:spPr>
          <a:xfrm>
            <a:off x="5312003" y="2225720"/>
            <a:ext cx="3365582" cy="1538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透過簡單明瞭的資源儀表板介面，能清楚了解當下的系統/硬碟健康度、硬體資訊、硬體資源使用率。</a:t>
            </a:r>
            <a:endParaRPr sz="40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382" name="Google Shape;382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188" y="1743419"/>
            <a:ext cx="3064183" cy="196577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8" name="Google Shape;194;p24">
            <a:extLst>
              <a:ext uri="{FF2B5EF4-FFF2-40B4-BE49-F238E27FC236}">
                <a16:creationId xmlns:a16="http://schemas.microsoft.com/office/drawing/2014/main" id="{4C868163-1426-4DC2-BCBE-15710879D4A2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運作中的系統維護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Google Shape;210;p26">
            <a:extLst>
              <a:ext uri="{FF2B5EF4-FFF2-40B4-BE49-F238E27FC236}">
                <a16:creationId xmlns:a16="http://schemas.microsoft.com/office/drawing/2014/main" id="{52DA2DA9-3FCC-447B-9735-F75D075927B7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三、清晰資源監控介面</a:t>
            </a:r>
          </a:p>
        </p:txBody>
      </p:sp>
    </p:spTree>
    <p:extLst>
      <p:ext uri="{BB962C8B-B14F-4D97-AF65-F5344CB8AC3E}">
        <p14:creationId xmlns:p14="http://schemas.microsoft.com/office/powerpoint/2010/main" val="366856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37CEF64-E64B-4610-95B5-AADC67AFF3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pic>
        <p:nvPicPr>
          <p:cNvPr id="391" name="Google Shape;391;p4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704" y="1803600"/>
            <a:ext cx="1649499" cy="2814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2" name="Google Shape;39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7925" y="2846900"/>
            <a:ext cx="186350" cy="1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2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68" y="1803600"/>
            <a:ext cx="3122052" cy="19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4" name="Google Shape;39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3841" y="2892025"/>
            <a:ext cx="219020" cy="2190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94;p24">
            <a:extLst>
              <a:ext uri="{FF2B5EF4-FFF2-40B4-BE49-F238E27FC236}">
                <a16:creationId xmlns:a16="http://schemas.microsoft.com/office/drawing/2014/main" id="{B02C076D-5987-4E98-8FD0-1F945E861E06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“事件管理”，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Google Shape;210;p26">
            <a:extLst>
              <a:ext uri="{FF2B5EF4-FFF2-40B4-BE49-F238E27FC236}">
                <a16:creationId xmlns:a16="http://schemas.microsoft.com/office/drawing/2014/main" id="{65C6CA79-F80A-45A9-B29F-C0650F1427C6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一、電子地圖</a:t>
            </a:r>
          </a:p>
        </p:txBody>
      </p:sp>
      <p:pic>
        <p:nvPicPr>
          <p:cNvPr id="13" name="Google Shape;190;p24">
            <a:extLst>
              <a:ext uri="{FF2B5EF4-FFF2-40B4-BE49-F238E27FC236}">
                <a16:creationId xmlns:a16="http://schemas.microsoft.com/office/drawing/2014/main" id="{98514B45-7083-409C-A4D4-AE31BACD4AA0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487" y="1707686"/>
            <a:ext cx="4357402" cy="2492657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2"/>
          <p:cNvSpPr txBox="1">
            <a:spLocks noGrp="1"/>
          </p:cNvSpPr>
          <p:nvPr>
            <p:ph type="body" idx="1"/>
          </p:nvPr>
        </p:nvSpPr>
        <p:spPr>
          <a:xfrm>
            <a:off x="5277850" y="2108407"/>
            <a:ext cx="3518321" cy="141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當事件發生時，您可直接透過圖形化的電子地圖，快速了解事件發生的攝影機位置，幫助您妥善判斷並即時處理。</a:t>
            </a:r>
            <a:endParaRPr sz="1600" b="1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4862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26" y="0"/>
            <a:ext cx="9177451" cy="517118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4215747" y="829556"/>
            <a:ext cx="4458437" cy="84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</a:t>
            </a:r>
            <a:r>
              <a:rPr lang="en" sz="40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監控需求</a:t>
            </a:r>
            <a:endParaRPr sz="40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5134" y="2891010"/>
            <a:ext cx="562317" cy="5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167" y="928006"/>
            <a:ext cx="641575" cy="64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90;p24">
            <a:extLst>
              <a:ext uri="{FF2B5EF4-FFF2-40B4-BE49-F238E27FC236}">
                <a16:creationId xmlns:a16="http://schemas.microsoft.com/office/drawing/2014/main" id="{9A25C97B-5008-46FC-9A16-48EFC257AF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1847" y="1616424"/>
            <a:ext cx="4543448" cy="317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295" y="1798783"/>
            <a:ext cx="4392552" cy="32774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1" name="Google Shape;401;p43"/>
          <p:cNvSpPr txBox="1">
            <a:spLocks noGrp="1"/>
          </p:cNvSpPr>
          <p:nvPr>
            <p:ph type="body" idx="1"/>
          </p:nvPr>
        </p:nvSpPr>
        <p:spPr>
          <a:xfrm>
            <a:off x="5148072" y="2002179"/>
            <a:ext cx="3472006" cy="172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將攝影機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架設於出入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大門口，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進行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不同的事件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偵測、警報輸入偵測，當有異常事件發生時，可立即觀看影像了解狀況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sz="40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1" name="Google Shape;194;p24">
            <a:extLst>
              <a:ext uri="{FF2B5EF4-FFF2-40B4-BE49-F238E27FC236}">
                <a16:creationId xmlns:a16="http://schemas.microsoft.com/office/drawing/2014/main" id="{743E38AA-E440-4C20-81DB-56340F33F2A2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“事件管理”，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210;p26">
            <a:extLst>
              <a:ext uri="{FF2B5EF4-FFF2-40B4-BE49-F238E27FC236}">
                <a16:creationId xmlns:a16="http://schemas.microsoft.com/office/drawing/2014/main" id="{6A44B260-0F4A-43F8-BD81-F35972A5EA96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二、智能事件偵測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C106892C-EBC8-44C8-96FC-0353FDCC0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2017" y="3081827"/>
            <a:ext cx="1476214" cy="11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69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室內, 地板, 窗戶, 大 的圖片&#10;&#10;描述是以非常高的可信度產生">
            <a:extLst>
              <a:ext uri="{FF2B5EF4-FFF2-40B4-BE49-F238E27FC236}">
                <a16:creationId xmlns:a16="http://schemas.microsoft.com/office/drawing/2014/main" id="{10509952-85E8-4DDE-814D-9B5A096FAD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2046" y="1231930"/>
            <a:ext cx="3366839" cy="3581940"/>
          </a:xfrm>
          <a:prstGeom prst="rect">
            <a:avLst/>
          </a:prstGeom>
        </p:spPr>
      </p:pic>
      <p:sp>
        <p:nvSpPr>
          <p:cNvPr id="14" name="Google Shape;194;p24">
            <a:extLst>
              <a:ext uri="{FF2B5EF4-FFF2-40B4-BE49-F238E27FC236}">
                <a16:creationId xmlns:a16="http://schemas.microsoft.com/office/drawing/2014/main" id="{8646BEE4-4FAB-4CAF-90DE-8473CDF9DA3E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“事件管理”，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Google Shape;210;p26">
            <a:extLst>
              <a:ext uri="{FF2B5EF4-FFF2-40B4-BE49-F238E27FC236}">
                <a16:creationId xmlns:a16="http://schemas.microsoft.com/office/drawing/2014/main" id="{3B13308D-DBDB-42F9-97F1-53804CF4CD91}"/>
              </a:ext>
            </a:extLst>
          </p:cNvPr>
          <p:cNvSpPr txBox="1"/>
          <p:nvPr/>
        </p:nvSpPr>
        <p:spPr>
          <a:xfrm>
            <a:off x="-626440" y="1202991"/>
            <a:ext cx="4328967" cy="132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三、多元事件回報</a:t>
            </a:r>
          </a:p>
        </p:txBody>
      </p:sp>
      <p:sp>
        <p:nvSpPr>
          <p:cNvPr id="409" name="Google Shape;409;p44"/>
          <p:cNvSpPr txBox="1">
            <a:spLocks noGrp="1"/>
          </p:cNvSpPr>
          <p:nvPr>
            <p:ph type="body" idx="1"/>
          </p:nvPr>
        </p:nvSpPr>
        <p:spPr>
          <a:xfrm>
            <a:off x="187763" y="1846033"/>
            <a:ext cx="2738348" cy="254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當偵測到有異常事件時，QVR Pro 可透過多種方式來提醒您(包括：手機即時推播、email、SMS 簡訊)，亦可直接觸發輸出裝置的警鈴，嚇阻入侵者，亦可控制 PTZ 攝影機至特定預設點作進一步監看。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3C5E0338-ABBA-4AAE-B0AD-12D266FAE3A4}"/>
              </a:ext>
            </a:extLst>
          </p:cNvPr>
          <p:cNvSpPr/>
          <p:nvPr/>
        </p:nvSpPr>
        <p:spPr>
          <a:xfrm>
            <a:off x="5377295" y="1232570"/>
            <a:ext cx="1679402" cy="3581299"/>
          </a:xfrm>
          <a:prstGeom prst="wedgeRectCallout">
            <a:avLst>
              <a:gd name="adj1" fmla="val 40322"/>
              <a:gd name="adj2" fmla="val -43723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2E15215-8742-4C24-BFE6-B35710C4F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446" y="1150870"/>
            <a:ext cx="4234419" cy="4715477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900DB946-E69B-45D5-B13A-33268F442BEB}"/>
              </a:ext>
            </a:extLst>
          </p:cNvPr>
          <p:cNvGrpSpPr/>
          <p:nvPr/>
        </p:nvGrpSpPr>
        <p:grpSpPr>
          <a:xfrm>
            <a:off x="5469466" y="1209617"/>
            <a:ext cx="1123842" cy="3427732"/>
            <a:chOff x="5477271" y="1301218"/>
            <a:chExt cx="908405" cy="2770646"/>
          </a:xfrm>
        </p:grpSpPr>
        <p:pic>
          <p:nvPicPr>
            <p:cNvPr id="22" name="圖片 6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8E2C53B6-0B60-4C4A-90AC-538724CFB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110" y="1388354"/>
              <a:ext cx="722604" cy="1289317"/>
            </a:xfrm>
            <a:prstGeom prst="rect">
              <a:avLst/>
            </a:prstGeom>
          </p:spPr>
        </p:pic>
        <p:pic>
          <p:nvPicPr>
            <p:cNvPr id="23" name="圖片 9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B03BC996-BE04-40AE-B81C-B4D9FC625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5839" y="2787591"/>
              <a:ext cx="717761" cy="1284273"/>
            </a:xfrm>
            <a:prstGeom prst="rect">
              <a:avLst/>
            </a:prstGeom>
          </p:spPr>
        </p:pic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366C3853-9EA1-44A5-A3A2-B5FFF459C9A6}"/>
                </a:ext>
              </a:extLst>
            </p:cNvPr>
            <p:cNvGrpSpPr/>
            <p:nvPr/>
          </p:nvGrpSpPr>
          <p:grpSpPr>
            <a:xfrm rot="5400000">
              <a:off x="5292275" y="3060768"/>
              <a:ext cx="1098143" cy="728151"/>
              <a:chOff x="377467" y="870602"/>
              <a:chExt cx="1478525" cy="980374"/>
            </a:xfrm>
          </p:grpSpPr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F3FAF62C-7608-4216-8426-4CE3044B5F28}"/>
                  </a:ext>
                </a:extLst>
              </p:cNvPr>
              <p:cNvSpPr/>
              <p:nvPr/>
            </p:nvSpPr>
            <p:spPr>
              <a:xfrm>
                <a:off x="377467" y="870602"/>
                <a:ext cx="1478525" cy="9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0C57F65E-5D4B-4155-9697-157928A5B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456" y="900750"/>
                <a:ext cx="1417895" cy="920078"/>
              </a:xfrm>
              <a:prstGeom prst="rect">
                <a:avLst/>
              </a:prstGeom>
            </p:spPr>
          </p:pic>
        </p:grp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14BED326-E844-40F0-AF0A-184F053A1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8918" y="2746748"/>
              <a:ext cx="372195" cy="372195"/>
            </a:xfrm>
            <a:prstGeom prst="rect">
              <a:avLst/>
            </a:prstGeom>
          </p:spPr>
        </p:pic>
        <p:pic>
          <p:nvPicPr>
            <p:cNvPr id="26" name="圖片 19">
              <a:extLst>
                <a:ext uri="{FF2B5EF4-FFF2-40B4-BE49-F238E27FC236}">
                  <a16:creationId xmlns:a16="http://schemas.microsoft.com/office/drawing/2014/main" id="{59CC65BD-3AD0-4C8B-ACCE-D684F299D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00000">
              <a:off x="5923226" y="1301218"/>
              <a:ext cx="462450" cy="462450"/>
            </a:xfrm>
            <a:prstGeom prst="rect">
              <a:avLst/>
            </a:prstGeom>
          </p:spPr>
        </p:pic>
      </p:grpSp>
      <p:sp>
        <p:nvSpPr>
          <p:cNvPr id="18" name="Google Shape;413;p64">
            <a:extLst>
              <a:ext uri="{FF2B5EF4-FFF2-40B4-BE49-F238E27FC236}">
                <a16:creationId xmlns:a16="http://schemas.microsoft.com/office/drawing/2014/main" id="{E7793683-FC86-4106-81B7-5DE99620759F}"/>
              </a:ext>
            </a:extLst>
          </p:cNvPr>
          <p:cNvSpPr/>
          <p:nvPr/>
        </p:nvSpPr>
        <p:spPr>
          <a:xfrm>
            <a:off x="3292456" y="1681316"/>
            <a:ext cx="1972500" cy="292607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178;p23">
            <a:extLst>
              <a:ext uri="{FF2B5EF4-FFF2-40B4-BE49-F238E27FC236}">
                <a16:creationId xmlns:a16="http://schemas.microsoft.com/office/drawing/2014/main" id="{83FAE326-8618-472A-9705-6CB444EDC3CD}"/>
              </a:ext>
            </a:extLst>
          </p:cNvPr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6628362" y="960500"/>
            <a:ext cx="498305" cy="4983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675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90;p24">
            <a:extLst>
              <a:ext uri="{FF2B5EF4-FFF2-40B4-BE49-F238E27FC236}">
                <a16:creationId xmlns:a16="http://schemas.microsoft.com/office/drawing/2014/main" id="{086C41AD-EDE6-4D8A-9CCB-570BAA68B7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4880" y="1707686"/>
            <a:ext cx="4501208" cy="309438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5"/>
          <p:cNvSpPr txBox="1">
            <a:spLocks noGrp="1"/>
          </p:cNvSpPr>
          <p:nvPr>
            <p:ph type="body" idx="1"/>
          </p:nvPr>
        </p:nvSpPr>
        <p:spPr>
          <a:xfrm>
            <a:off x="5241767" y="2033059"/>
            <a:ext cx="3595468" cy="151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如資訊人員想調閱過去一個月內是否有發生攝影機斷線的紀錄，或是其他類型事件即可透過事件紀錄介面快速搜尋。</a:t>
            </a:r>
            <a:endParaRPr sz="40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423" name="Google Shape;423;p4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97" y="1843173"/>
            <a:ext cx="4643810" cy="2327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194;p24">
            <a:extLst>
              <a:ext uri="{FF2B5EF4-FFF2-40B4-BE49-F238E27FC236}">
                <a16:creationId xmlns:a16="http://schemas.microsoft.com/office/drawing/2014/main" id="{15847FB3-69E0-42E9-A928-7A766C9042E0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“事件管理”，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210;p26">
            <a:extLst>
              <a:ext uri="{FF2B5EF4-FFF2-40B4-BE49-F238E27FC236}">
                <a16:creationId xmlns:a16="http://schemas.microsoft.com/office/drawing/2014/main" id="{0D64B363-2D0C-4B68-9C6C-44ECB9C76EF4}"/>
              </a:ext>
            </a:extLst>
          </p:cNvPr>
          <p:cNvSpPr txBox="1"/>
          <p:nvPr/>
        </p:nvSpPr>
        <p:spPr>
          <a:xfrm>
            <a:off x="4509" y="11311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四、事件紀錄調閱</a:t>
            </a: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AD4BAD22-E25E-44ED-9412-8D06C60A4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2468" y="3058231"/>
            <a:ext cx="1795364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07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4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05" y="1785303"/>
            <a:ext cx="4581636" cy="242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194;p24">
            <a:extLst>
              <a:ext uri="{FF2B5EF4-FFF2-40B4-BE49-F238E27FC236}">
                <a16:creationId xmlns:a16="http://schemas.microsoft.com/office/drawing/2014/main" id="{EA9D1ED0-1925-4329-98A4-439D95FDA566}"/>
              </a:ext>
            </a:extLst>
          </p:cNvPr>
          <p:cNvSpPr txBox="1"/>
          <p:nvPr/>
        </p:nvSpPr>
        <p:spPr>
          <a:xfrm>
            <a:off x="0" y="224303"/>
            <a:ext cx="874897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3600"/>
            </a:pPr>
            <a: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br>
              <a:rPr lang="zh-TW" altLang="en-US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“事件管理”，</a:t>
            </a:r>
            <a:r>
              <a:rPr lang="en-US" altLang="zh-TW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如何做好？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Google Shape;210;p26">
            <a:extLst>
              <a:ext uri="{FF2B5EF4-FFF2-40B4-BE49-F238E27FC236}">
                <a16:creationId xmlns:a16="http://schemas.microsoft.com/office/drawing/2014/main" id="{CB5A48F8-767E-4479-97A0-F3ECE30917F3}"/>
              </a:ext>
            </a:extLst>
          </p:cNvPr>
          <p:cNvSpPr txBox="1"/>
          <p:nvPr/>
        </p:nvSpPr>
        <p:spPr>
          <a:xfrm>
            <a:off x="4509" y="1101700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五、書籤標記 </a:t>
            </a:r>
            <a:r>
              <a:rPr lang="en-US" altLang="zh-TW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錄影回放輸出</a:t>
            </a:r>
          </a:p>
        </p:txBody>
      </p:sp>
      <p:pic>
        <p:nvPicPr>
          <p:cNvPr id="10" name="Google Shape;190;p24">
            <a:extLst>
              <a:ext uri="{FF2B5EF4-FFF2-40B4-BE49-F238E27FC236}">
                <a16:creationId xmlns:a16="http://schemas.microsoft.com/office/drawing/2014/main" id="{BF16B5EB-8A2F-4B76-82A1-5C9E42341A0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1847" y="1616423"/>
            <a:ext cx="4543448" cy="338033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6"/>
          <p:cNvSpPr txBox="1">
            <a:spLocks noGrp="1"/>
          </p:cNvSpPr>
          <p:nvPr>
            <p:ph type="body" idx="1"/>
          </p:nvPr>
        </p:nvSpPr>
        <p:spPr>
          <a:xfrm>
            <a:off x="5023375" y="2002025"/>
            <a:ext cx="3672510" cy="1779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當商店發生搶劫，在事後調閱影像時可在檔案</a:t>
            </a: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時間軸上加入書籤標記，方便未來搜尋特定的錄影時段。您亦可將錄影檔輸出，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以提供影片證據給警方。</a:t>
            </a:r>
            <a:endParaRPr sz="16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5957C8F5-36A9-481F-B531-A2F3C0807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5412" y="3235210"/>
            <a:ext cx="1534652" cy="1359648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61D3C19C-94A9-4186-9ED7-6B0796A670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75460" y="3352649"/>
            <a:ext cx="1398430" cy="90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72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8A7778-C14E-410B-B5DE-B1997EADD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18" y="962524"/>
            <a:ext cx="8225018" cy="3922817"/>
          </a:xfrm>
          <a:prstGeom prst="rect">
            <a:avLst/>
          </a:prstGeom>
        </p:spPr>
      </p:pic>
      <p:sp>
        <p:nvSpPr>
          <p:cNvPr id="438" name="Google Shape;438;p47"/>
          <p:cNvSpPr txBox="1"/>
          <p:nvPr/>
        </p:nvSpPr>
        <p:spPr>
          <a:xfrm>
            <a:off x="684763" y="1614924"/>
            <a:ext cx="3421686" cy="2939877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7"/>
          <p:cNvSpPr txBox="1"/>
          <p:nvPr/>
        </p:nvSpPr>
        <p:spPr>
          <a:xfrm>
            <a:off x="255962" y="146026"/>
            <a:ext cx="8427888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解決方案 - </a:t>
            </a:r>
            <a:r>
              <a:rPr lang="en" sz="265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簡易架構圖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0" name="Google Shape;440;p47"/>
          <p:cNvSpPr/>
          <p:nvPr/>
        </p:nvSpPr>
        <p:spPr>
          <a:xfrm>
            <a:off x="621400" y="1183432"/>
            <a:ext cx="22381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QNAP NAS</a:t>
            </a:r>
            <a:endParaRPr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1" name="Google Shape;441;p47"/>
          <p:cNvCxnSpPr/>
          <p:nvPr/>
        </p:nvCxnSpPr>
        <p:spPr>
          <a:xfrm>
            <a:off x="2305251" y="2423411"/>
            <a:ext cx="0" cy="1510291"/>
          </a:xfrm>
          <a:prstGeom prst="straightConnector1">
            <a:avLst/>
          </a:prstGeom>
          <a:noFill/>
          <a:ln w="381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2" name="Google Shape;44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658" y="1764601"/>
            <a:ext cx="1850320" cy="2372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47"/>
          <p:cNvGrpSpPr/>
          <p:nvPr/>
        </p:nvGrpSpPr>
        <p:grpSpPr>
          <a:xfrm>
            <a:off x="803471" y="1674417"/>
            <a:ext cx="3200737" cy="2743487"/>
            <a:chOff x="803471" y="1674417"/>
            <a:chExt cx="3200737" cy="2743487"/>
          </a:xfrm>
        </p:grpSpPr>
        <p:grpSp>
          <p:nvGrpSpPr>
            <p:cNvPr id="444" name="Google Shape;444;p47"/>
            <p:cNvGrpSpPr/>
            <p:nvPr/>
          </p:nvGrpSpPr>
          <p:grpSpPr>
            <a:xfrm>
              <a:off x="803471" y="1752886"/>
              <a:ext cx="3189199" cy="2665018"/>
              <a:chOff x="808284" y="1772138"/>
              <a:chExt cx="3189199" cy="2556921"/>
            </a:xfrm>
          </p:grpSpPr>
          <p:sp>
            <p:nvSpPr>
              <p:cNvPr id="445" name="Google Shape;445;p47"/>
              <p:cNvSpPr txBox="1"/>
              <p:nvPr/>
            </p:nvSpPr>
            <p:spPr>
              <a:xfrm>
                <a:off x="808285" y="1772138"/>
                <a:ext cx="3187983" cy="790886"/>
              </a:xfrm>
              <a:prstGeom prst="rect">
                <a:avLst/>
              </a:prstGeom>
              <a:solidFill>
                <a:srgbClr val="FDE9D8"/>
              </a:solidFill>
              <a:ln w="9525" cap="flat" cmpd="sng">
                <a:solidFill>
                  <a:srgbClr val="9748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3F3F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47"/>
              <p:cNvSpPr txBox="1"/>
              <p:nvPr/>
            </p:nvSpPr>
            <p:spPr>
              <a:xfrm>
                <a:off x="808284" y="2663227"/>
                <a:ext cx="3187983" cy="790886"/>
              </a:xfrm>
              <a:prstGeom prst="rect">
                <a:avLst/>
              </a:prstGeom>
              <a:solidFill>
                <a:srgbClr val="FDE9D8"/>
              </a:solidFill>
              <a:ln w="9525" cap="flat" cmpd="sng">
                <a:solidFill>
                  <a:srgbClr val="9748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3F3F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47"/>
              <p:cNvSpPr txBox="1"/>
              <p:nvPr/>
            </p:nvSpPr>
            <p:spPr>
              <a:xfrm>
                <a:off x="809383" y="3538259"/>
                <a:ext cx="3188100" cy="790800"/>
              </a:xfrm>
              <a:prstGeom prst="rect">
                <a:avLst/>
              </a:prstGeom>
              <a:solidFill>
                <a:srgbClr val="FDE9D8"/>
              </a:solidFill>
              <a:ln w="9525" cap="flat" cmpd="sng">
                <a:solidFill>
                  <a:srgbClr val="9748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3F3F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48" name="Google Shape;448;p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5319" y="1674417"/>
              <a:ext cx="666835" cy="66683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52" name="Google Shape;452;p47"/>
            <p:cNvSpPr/>
            <p:nvPr/>
          </p:nvSpPr>
          <p:spPr>
            <a:xfrm>
              <a:off x="2756734" y="1777733"/>
              <a:ext cx="119295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QUSBCam2</a:t>
              </a:r>
              <a:endParaRPr/>
            </a:p>
          </p:txBody>
        </p:sp>
        <p:sp>
          <p:nvSpPr>
            <p:cNvPr id="453" name="Google Shape;453;p47"/>
            <p:cNvSpPr/>
            <p:nvPr/>
          </p:nvSpPr>
          <p:spPr>
            <a:xfrm>
              <a:off x="2661537" y="2881618"/>
              <a:ext cx="13019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IP </a:t>
              </a:r>
              <a:r>
                <a:rPr lang="en" sz="1400" b="1" i="0" u="none" strike="noStrike" cap="none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網路攝影機</a:t>
              </a:r>
              <a:endParaRPr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4" name="Google Shape;454;p47"/>
            <p:cNvSpPr/>
            <p:nvPr/>
          </p:nvSpPr>
          <p:spPr>
            <a:xfrm>
              <a:off x="2702208" y="3676700"/>
              <a:ext cx="1302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QVR Pro (</a:t>
              </a:r>
              <a:r>
                <a:rPr lang="en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最高支援</a:t>
              </a:r>
              <a:r>
                <a:rPr lang="en" b="1" dirty="0"/>
                <a:t> </a:t>
              </a: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128</a:t>
              </a:r>
              <a:r>
                <a:rPr lang="en" b="1" dirty="0"/>
                <a:t> </a:t>
              </a:r>
              <a:r>
                <a:rPr lang="en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頻道</a:t>
              </a: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dirty="0"/>
            </a:p>
          </p:txBody>
        </p:sp>
        <p:pic>
          <p:nvPicPr>
            <p:cNvPr id="455" name="Google Shape;455;p4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56523" y="3676701"/>
              <a:ext cx="666835" cy="66683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56" name="Google Shape;456;p4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1586" y="2763771"/>
              <a:ext cx="777535" cy="585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4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20741" y="2763771"/>
              <a:ext cx="777535" cy="585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47"/>
          <p:cNvSpPr txBox="1"/>
          <p:nvPr/>
        </p:nvSpPr>
        <p:spPr>
          <a:xfrm>
            <a:off x="4781941" y="2896969"/>
            <a:ext cx="3492527" cy="1556024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7"/>
          <p:cNvSpPr txBox="1"/>
          <p:nvPr/>
        </p:nvSpPr>
        <p:spPr>
          <a:xfrm>
            <a:off x="4781942" y="1145965"/>
            <a:ext cx="3492528" cy="1556025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47"/>
          <p:cNvPicPr preferRelativeResize="0"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7656" y="768313"/>
            <a:ext cx="1156876" cy="193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43960" y="1212517"/>
            <a:ext cx="1953758" cy="109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7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0280" y="2961645"/>
            <a:ext cx="3293180" cy="126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70;p61">
            <a:extLst>
              <a:ext uri="{FF2B5EF4-FFF2-40B4-BE49-F238E27FC236}">
                <a16:creationId xmlns:a16="http://schemas.microsoft.com/office/drawing/2014/main" id="{F3F8B693-317A-49C6-A1FE-D66CC65F056D}"/>
              </a:ext>
            </a:extLst>
          </p:cNvPr>
          <p:cNvPicPr preferRelativeResize="0"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929" y="2136806"/>
            <a:ext cx="500903" cy="32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370;p61">
            <a:extLst>
              <a:ext uri="{FF2B5EF4-FFF2-40B4-BE49-F238E27FC236}">
                <a16:creationId xmlns:a16="http://schemas.microsoft.com/office/drawing/2014/main" id="{AF28CA64-BDD2-4F0B-9AC6-3350D47A47A6}"/>
              </a:ext>
            </a:extLst>
          </p:cNvPr>
          <p:cNvPicPr preferRelativeResize="0"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547" y="2136805"/>
            <a:ext cx="500903" cy="32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370;p61">
            <a:extLst>
              <a:ext uri="{FF2B5EF4-FFF2-40B4-BE49-F238E27FC236}">
                <a16:creationId xmlns:a16="http://schemas.microsoft.com/office/drawing/2014/main" id="{348808C5-2F6B-4E04-AAFF-5FC6763933BB}"/>
              </a:ext>
            </a:extLst>
          </p:cNvPr>
          <p:cNvPicPr preferRelativeResize="0"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234" y="2136804"/>
            <a:ext cx="500903" cy="32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273053" y="2335465"/>
            <a:ext cx="2773667" cy="417987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7"/>
          <p:cNvSpPr/>
          <p:nvPr/>
        </p:nvSpPr>
        <p:spPr>
          <a:xfrm>
            <a:off x="6259048" y="2373352"/>
            <a:ext cx="22044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QVR Pro Client</a:t>
            </a:r>
            <a:endParaRPr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59F068F-70E5-47FE-8EAF-E82E152281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517" y="1073001"/>
            <a:ext cx="455676" cy="471634"/>
          </a:xfrm>
          <a:prstGeom prst="rect">
            <a:avLst/>
          </a:prstGeom>
        </p:spPr>
      </p:pic>
      <p:pic>
        <p:nvPicPr>
          <p:cNvPr id="37" name="Google Shape;182;p23">
            <a:extLst>
              <a:ext uri="{FF2B5EF4-FFF2-40B4-BE49-F238E27FC236}">
                <a16:creationId xmlns:a16="http://schemas.microsoft.com/office/drawing/2014/main" id="{12EDBC3C-0381-4CD3-B84C-B5B6FE8F14B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24906" y="2227285"/>
            <a:ext cx="594982" cy="5949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1" name="Google Shape;461;p4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97703" y="4137364"/>
            <a:ext cx="2660039" cy="417987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7"/>
          <p:cNvSpPr/>
          <p:nvPr/>
        </p:nvSpPr>
        <p:spPr>
          <a:xfrm>
            <a:off x="5930904" y="4227793"/>
            <a:ext cx="18886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QVR </a:t>
            </a:r>
            <a:r>
              <a:rPr lang="en" b="1" dirty="0">
                <a:solidFill>
                  <a:schemeClr val="lt1"/>
                </a:solidFill>
              </a:rPr>
              <a:t>Guard</a:t>
            </a:r>
            <a:endParaRPr dirty="0"/>
          </a:p>
        </p:txBody>
      </p:sp>
      <p:pic>
        <p:nvPicPr>
          <p:cNvPr id="36" name="Google Shape;238;p31" descr="Guard_512.png">
            <a:extLst>
              <a:ext uri="{FF2B5EF4-FFF2-40B4-BE49-F238E27FC236}">
                <a16:creationId xmlns:a16="http://schemas.microsoft.com/office/drawing/2014/main" id="{DE0843CE-78C3-4740-BC2C-F9F95029F3BB}"/>
              </a:ext>
            </a:extLst>
          </p:cNvPr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26244" y="4061800"/>
            <a:ext cx="553032" cy="5453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oogle Shape;178;p23">
            <a:extLst>
              <a:ext uri="{FF2B5EF4-FFF2-40B4-BE49-F238E27FC236}">
                <a16:creationId xmlns:a16="http://schemas.microsoft.com/office/drawing/2014/main" id="{2A3C9F97-94CB-43BD-B31E-37BEAEE406C8}"/>
              </a:ext>
            </a:extLst>
          </p:cNvPr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5679896" y="2242913"/>
            <a:ext cx="563726" cy="5637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649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20"/>
          <p:cNvGrpSpPr/>
          <p:nvPr/>
        </p:nvGrpSpPr>
        <p:grpSpPr>
          <a:xfrm>
            <a:off x="3678100" y="2401037"/>
            <a:ext cx="4360955" cy="2275069"/>
            <a:chOff x="3761851" y="2446492"/>
            <a:chExt cx="4809539" cy="2509092"/>
          </a:xfrm>
        </p:grpSpPr>
        <p:pic>
          <p:nvPicPr>
            <p:cNvPr id="138" name="Google Shape;138;p20" descr="C:\Users\Han Tsai\Desktop\Cinema28直播發表會投影片\MONITOR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51776" y="2483114"/>
              <a:ext cx="3198636" cy="2472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0" descr="C:\Users\Han Tsai\Desktop\Cinema28直播發表會投影片\1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52238" y="3340369"/>
              <a:ext cx="912304" cy="16083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0" name="Google Shape;140;p20"/>
            <p:cNvGrpSpPr/>
            <p:nvPr/>
          </p:nvGrpSpPr>
          <p:grpSpPr>
            <a:xfrm>
              <a:off x="5123691" y="2806379"/>
              <a:ext cx="1230489" cy="1230489"/>
              <a:chOff x="1857356" y="2714626"/>
              <a:chExt cx="1230489" cy="1230489"/>
            </a:xfrm>
          </p:grpSpPr>
          <p:sp>
            <p:nvSpPr>
              <p:cNvPr id="141" name="Google Shape;141;p20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0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20"/>
            <p:cNvGrpSpPr/>
            <p:nvPr/>
          </p:nvGrpSpPr>
          <p:grpSpPr>
            <a:xfrm>
              <a:off x="7782940" y="3877949"/>
              <a:ext cx="642942" cy="642942"/>
              <a:chOff x="1857356" y="2714626"/>
              <a:chExt cx="1230489" cy="1230489"/>
            </a:xfrm>
          </p:grpSpPr>
          <p:sp>
            <p:nvSpPr>
              <p:cNvPr id="144" name="Google Shape;144;p20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20"/>
            <p:cNvSpPr txBox="1"/>
            <p:nvPr/>
          </p:nvSpPr>
          <p:spPr>
            <a:xfrm>
              <a:off x="3761851" y="2446492"/>
              <a:ext cx="1928700" cy="1000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25"/>
                <a:buFont typeface="Arial"/>
                <a:buNone/>
              </a:pPr>
              <a:r>
                <a:rPr lang="en" sz="25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  <a:endParaRPr/>
            </a:p>
          </p:txBody>
        </p:sp>
        <p:sp>
          <p:nvSpPr>
            <p:cNvPr id="147" name="Google Shape;147;p20"/>
            <p:cNvSpPr txBox="1"/>
            <p:nvPr/>
          </p:nvSpPr>
          <p:spPr>
            <a:xfrm>
              <a:off x="7499790" y="3400806"/>
              <a:ext cx="1071600" cy="28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  <a:endParaRPr/>
            </a:p>
          </p:txBody>
        </p:sp>
      </p:grpSp>
      <p:pic>
        <p:nvPicPr>
          <p:cNvPr id="148" name="Google Shape;148;p20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17" y="953319"/>
            <a:ext cx="4866876" cy="109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5011645" y="1430105"/>
            <a:ext cx="3166479" cy="86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lang="en" sz="4500" b="1" u="sng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</a:t>
            </a:r>
            <a:endParaRPr sz="4500" b="1" i="0" u="sng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50" name="Google Shape;150;p20"/>
          <p:cNvSpPr/>
          <p:nvPr/>
        </p:nvSpPr>
        <p:spPr>
          <a:xfrm rot="-2702762">
            <a:off x="7263286" y="1987150"/>
            <a:ext cx="628520" cy="960061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7275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9"/>
          <p:cNvSpPr txBox="1">
            <a:spLocks noGrp="1"/>
          </p:cNvSpPr>
          <p:nvPr>
            <p:ph type="title"/>
          </p:nvPr>
        </p:nvSpPr>
        <p:spPr>
          <a:xfrm>
            <a:off x="391962" y="132992"/>
            <a:ext cx="7884833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QNAP 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解決方案與傳統方案比較</a:t>
            </a:r>
            <a:endParaRPr sz="3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aphicFrame>
        <p:nvGraphicFramePr>
          <p:cNvPr id="496" name="Google Shape;496;p49"/>
          <p:cNvGraphicFramePr/>
          <p:nvPr>
            <p:extLst>
              <p:ext uri="{D42A27DB-BD31-4B8C-83A1-F6EECF244321}">
                <p14:modId xmlns:p14="http://schemas.microsoft.com/office/powerpoint/2010/main" val="1512092716"/>
              </p:ext>
            </p:extLst>
          </p:nvPr>
        </p:nvGraphicFramePr>
        <p:xfrm>
          <a:off x="255212" y="1110133"/>
          <a:ext cx="8581325" cy="27405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2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功能</a:t>
                      </a:r>
                      <a:endParaRPr sz="18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資料安全性</a:t>
                      </a:r>
                      <a:endParaRPr sz="18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維護難易度</a:t>
                      </a:r>
                      <a:endParaRPr sz="18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7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傳統網路攝影機</a:t>
                      </a:r>
                      <a:r>
                        <a:rPr lang="en" sz="12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 +</a:t>
                      </a:r>
                      <a:endParaRPr sz="12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監控系統</a:t>
                      </a:r>
                      <a:endParaRPr sz="15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少</a:t>
                      </a:r>
                      <a:endParaRPr sz="23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(僅有監控功能)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  <a:endParaRPr sz="23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</a:t>
                      </a: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當硬碟損壞時，資料即毀損無法還原</a:t>
                      </a: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)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困難</a:t>
                      </a:r>
                      <a:endParaRPr sz="23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(設備維護繁瑣，也較難掌控各硬體的穩定性)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QNAP NAS</a:t>
                      </a:r>
                      <a:endParaRPr sz="15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搭配</a:t>
                      </a:r>
                      <a:r>
                        <a:rPr lang="en" sz="12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 QVR Pro App)</a:t>
                      </a:r>
                      <a:endParaRPr sz="12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多</a:t>
                      </a:r>
                      <a:endParaRPr sz="23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(NAS 本身多功能</a:t>
                      </a:r>
                      <a:r>
                        <a:rPr lang="en" sz="1000" b="1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" sz="10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+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監控功能)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endParaRPr sz="23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</a:t>
                      </a:r>
                      <a:r>
                        <a:rPr lang="en" sz="1000" b="1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支援多項資料備援功能，即使硬體臨時故障也無需擔心</a:t>
                      </a:r>
                      <a:r>
                        <a:rPr lang="en" sz="10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)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容易</a:t>
                      </a:r>
                      <a:endParaRPr sz="23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(QNAP NAS 系統狀態均有資源監視器介面可供觀看</a:t>
                      </a: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，無論 NAS 或監控系統均是同一公司作為客服窗口</a:t>
                      </a: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)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1389FC15-05BB-40AD-BD28-5B26CBCBE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03" y="3790381"/>
            <a:ext cx="1219646" cy="1219646"/>
          </a:xfrm>
          <a:prstGeom prst="rect">
            <a:avLst/>
          </a:prstGeom>
        </p:spPr>
      </p:pic>
      <p:sp>
        <p:nvSpPr>
          <p:cNvPr id="10" name="Google Shape;501;p49">
            <a:extLst>
              <a:ext uri="{FF2B5EF4-FFF2-40B4-BE49-F238E27FC236}">
                <a16:creationId xmlns:a16="http://schemas.microsoft.com/office/drawing/2014/main" id="{C16D9FB6-42F4-4D4B-9D48-41A05477B471}"/>
              </a:ext>
            </a:extLst>
          </p:cNvPr>
          <p:cNvSpPr/>
          <p:nvPr/>
        </p:nvSpPr>
        <p:spPr>
          <a:xfrm>
            <a:off x="1088356" y="4009256"/>
            <a:ext cx="1097609" cy="77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8個內建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攝影機</a:t>
            </a:r>
            <a:endParaRPr lang="en" sz="1550" b="1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頻道</a:t>
            </a:r>
            <a:endParaRPr dirty="0"/>
          </a:p>
        </p:txBody>
      </p:sp>
      <p:pic>
        <p:nvPicPr>
          <p:cNvPr id="13" name="圖片 12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D579F0B0-FA8F-41C0-AEDF-CA0A9602A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132" y="3886102"/>
            <a:ext cx="1663562" cy="1040792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FDC3FEA2-695F-42C1-8C33-562BE81BFFBE}"/>
              </a:ext>
            </a:extLst>
          </p:cNvPr>
          <p:cNvGrpSpPr/>
          <p:nvPr/>
        </p:nvGrpSpPr>
        <p:grpSpPr>
          <a:xfrm>
            <a:off x="3200753" y="3722632"/>
            <a:ext cx="1660314" cy="1338687"/>
            <a:chOff x="843679" y="3064862"/>
            <a:chExt cx="2411556" cy="1944403"/>
          </a:xfrm>
        </p:grpSpPr>
        <p:pic>
          <p:nvPicPr>
            <p:cNvPr id="15" name="Google Shape;65;p15">
              <a:extLst>
                <a:ext uri="{FF2B5EF4-FFF2-40B4-BE49-F238E27FC236}">
                  <a16:creationId xmlns:a16="http://schemas.microsoft.com/office/drawing/2014/main" id="{1576218F-2A68-4003-A9F8-3AD88554CD1C}"/>
                </a:ext>
              </a:extLst>
            </p:cNvPr>
            <p:cNvPicPr preferRelativeResize="0"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679" y="3123039"/>
              <a:ext cx="2188773" cy="1886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66;p15">
              <a:extLst>
                <a:ext uri="{FF2B5EF4-FFF2-40B4-BE49-F238E27FC236}">
                  <a16:creationId xmlns:a16="http://schemas.microsoft.com/office/drawing/2014/main" id="{3725E579-6255-44AC-9F1A-32DF330EC01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38146" y="3064862"/>
              <a:ext cx="717089" cy="7170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87933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8F8742B6-4559-492A-9D99-6A593C100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" y="0"/>
            <a:ext cx="9142510" cy="5143500"/>
          </a:xfrm>
          <a:prstGeom prst="rect">
            <a:avLst/>
          </a:prstGeom>
        </p:spPr>
      </p:pic>
      <p:pic>
        <p:nvPicPr>
          <p:cNvPr id="10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404428D-2B6C-4403-9F8C-3216D3576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3" y="992610"/>
            <a:ext cx="3003092" cy="4301624"/>
          </a:xfrm>
          <a:prstGeom prst="rect">
            <a:avLst/>
          </a:prstGeom>
        </p:spPr>
      </p:pic>
      <p:pic>
        <p:nvPicPr>
          <p:cNvPr id="12" name="圖片 1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E17AF2D-9CAF-4C49-B5B1-F6E304266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628" y="992610"/>
            <a:ext cx="3023673" cy="4301623"/>
          </a:xfrm>
          <a:prstGeom prst="rect">
            <a:avLst/>
          </a:prstGeom>
        </p:spPr>
      </p:pic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CB26C5B-C04C-4FDF-9945-433141C59A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974" y="992610"/>
            <a:ext cx="3077935" cy="4301624"/>
          </a:xfrm>
          <a:prstGeom prst="rect">
            <a:avLst/>
          </a:prstGeom>
        </p:spPr>
      </p:pic>
      <p:sp>
        <p:nvSpPr>
          <p:cNvPr id="507" name="Google Shape;507;p50"/>
          <p:cNvSpPr txBox="1">
            <a:spLocks noGrp="1"/>
          </p:cNvSpPr>
          <p:nvPr>
            <p:ph type="title"/>
          </p:nvPr>
        </p:nvSpPr>
        <p:spPr>
          <a:xfrm>
            <a:off x="504302" y="247087"/>
            <a:ext cx="7070469" cy="352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適合</a:t>
            </a: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監控的 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NAS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機種</a:t>
            </a:r>
            <a:endParaRPr sz="3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10" name="Google Shape;510;p50"/>
          <p:cNvSpPr txBox="1"/>
          <p:nvPr/>
        </p:nvSpPr>
        <p:spPr>
          <a:xfrm>
            <a:off x="707435" y="1686126"/>
            <a:ext cx="1742713" cy="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500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TVS-951X-8G</a:t>
            </a:r>
            <a:endParaRPr sz="1500" b="0" i="0" u="none" strike="noStrike" cap="none" dirty="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11" name="Google Shape;511;p50"/>
          <p:cNvSpPr txBox="1"/>
          <p:nvPr/>
        </p:nvSpPr>
        <p:spPr>
          <a:xfrm>
            <a:off x="3672051" y="1669124"/>
            <a:ext cx="1845226" cy="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500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TVS-1282-i7-64G</a:t>
            </a:r>
            <a:endParaRPr sz="1500" b="0" i="0" u="none" strike="noStrike" cap="none" dirty="0">
              <a:solidFill>
                <a:schemeClr val="lt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12" name="Google Shape;512;p50"/>
          <p:cNvSpPr txBox="1"/>
          <p:nvPr/>
        </p:nvSpPr>
        <p:spPr>
          <a:xfrm>
            <a:off x="3147910" y="1105931"/>
            <a:ext cx="2849386" cy="43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3 x HDMI 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埠建構</a:t>
            </a:r>
            <a:endParaRPr sz="16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小規模監控影像牆方案</a:t>
            </a:r>
            <a:endParaRPr sz="16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13" name="Google Shape;513;p50"/>
          <p:cNvSpPr txBox="1"/>
          <p:nvPr/>
        </p:nvSpPr>
        <p:spPr>
          <a:xfrm>
            <a:off x="131536" y="1123256"/>
            <a:ext cx="2849386" cy="42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內建 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HDMI </a:t>
            </a:r>
            <a:endParaRPr sz="1600" b="0" i="0" u="none" strike="noStrike" cap="none" dirty="0">
              <a:solidFill>
                <a:srgbClr val="000000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直接播放</a:t>
            </a:r>
            <a:endParaRPr sz="16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515" name="Google Shape;515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01581" y="3723651"/>
            <a:ext cx="2209207" cy="11782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6" name="Google Shape;516;p50"/>
          <p:cNvGrpSpPr/>
          <p:nvPr/>
        </p:nvGrpSpPr>
        <p:grpSpPr>
          <a:xfrm>
            <a:off x="521038" y="3785655"/>
            <a:ext cx="2018060" cy="1135696"/>
            <a:chOff x="3759091" y="3839624"/>
            <a:chExt cx="1675744" cy="943052"/>
          </a:xfrm>
        </p:grpSpPr>
        <p:pic>
          <p:nvPicPr>
            <p:cNvPr id="517" name="Google Shape;517;p50" descr="一張含有 監視器, 電子用品, 螢幕, 顯示 的圖片&#10;&#10;描述是以非常高的可信度產生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213035" y="3839624"/>
              <a:ext cx="1221800" cy="9430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5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759091" y="3926102"/>
              <a:ext cx="651732" cy="7412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Google Shape;308;p34">
            <a:extLst>
              <a:ext uri="{FF2B5EF4-FFF2-40B4-BE49-F238E27FC236}">
                <a16:creationId xmlns:a16="http://schemas.microsoft.com/office/drawing/2014/main" id="{B8B66EED-1945-4273-AD74-19DAE7EE74B9}"/>
              </a:ext>
            </a:extLst>
          </p:cNvPr>
          <p:cNvSpPr txBox="1"/>
          <p:nvPr/>
        </p:nvSpPr>
        <p:spPr>
          <a:xfrm>
            <a:off x="6139759" y="1680747"/>
            <a:ext cx="2869977" cy="43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Verdana"/>
                <a:sym typeface="Verdana"/>
              </a:rPr>
              <a:t>TDS-16489U-SA1</a:t>
            </a:r>
            <a:endParaRPr sz="1500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1" name="Google Shape;310;p34">
            <a:extLst>
              <a:ext uri="{FF2B5EF4-FFF2-40B4-BE49-F238E27FC236}">
                <a16:creationId xmlns:a16="http://schemas.microsoft.com/office/drawing/2014/main" id="{D749CE17-67DB-4CBB-9A38-6FE3FA4A640A}"/>
              </a:ext>
            </a:extLst>
          </p:cNvPr>
          <p:cNvSpPr txBox="1"/>
          <p:nvPr/>
        </p:nvSpPr>
        <p:spPr>
          <a:xfrm>
            <a:off x="6139759" y="1118634"/>
            <a:ext cx="2878883" cy="43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擴展櫃海量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Verdana"/>
                <a:sym typeface="Verdana"/>
              </a:rPr>
              <a:t>PB</a:t>
            </a:r>
            <a:r>
              <a:rPr lang="en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級儲存</a:t>
            </a:r>
            <a:endParaRPr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5" name="Google Shape;309;p34">
            <a:extLst>
              <a:ext uri="{FF2B5EF4-FFF2-40B4-BE49-F238E27FC236}">
                <a16:creationId xmlns:a16="http://schemas.microsoft.com/office/drawing/2014/main" id="{FA4D803D-C06A-46D9-8E4E-811A8F9632FA}"/>
              </a:ext>
            </a:extLst>
          </p:cNvPr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705" y="3208971"/>
            <a:ext cx="2112179" cy="16810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64986CB-4EE4-43F5-9DC1-492CFBC12B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489" y="3723651"/>
            <a:ext cx="355995" cy="355995"/>
          </a:xfrm>
          <a:prstGeom prst="rect">
            <a:avLst/>
          </a:prstGeom>
        </p:spPr>
      </p:pic>
      <p:pic>
        <p:nvPicPr>
          <p:cNvPr id="4" name="圖片 3" descr="一張含有 電子用品, 室內, 監視器 的圖片&#10;&#10;描述是以非常高的可信度產生">
            <a:extLst>
              <a:ext uri="{FF2B5EF4-FFF2-40B4-BE49-F238E27FC236}">
                <a16:creationId xmlns:a16="http://schemas.microsoft.com/office/drawing/2014/main" id="{19D9063E-0DB7-408D-A778-8C4B451F92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68" y="2123457"/>
            <a:ext cx="1798930" cy="1544050"/>
          </a:xfrm>
          <a:prstGeom prst="rect">
            <a:avLst/>
          </a:prstGeom>
        </p:spPr>
      </p:pic>
      <p:pic>
        <p:nvPicPr>
          <p:cNvPr id="6" name="圖片 5" descr="一張含有 監視器, 室內, 牆 的圖片&#10;&#10;描述是以高可信度產生">
            <a:extLst>
              <a:ext uri="{FF2B5EF4-FFF2-40B4-BE49-F238E27FC236}">
                <a16:creationId xmlns:a16="http://schemas.microsoft.com/office/drawing/2014/main" id="{E448C51F-DA37-45CB-89C4-65FDBE9E5B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593" y="2132244"/>
            <a:ext cx="2248456" cy="1527393"/>
          </a:xfrm>
          <a:prstGeom prst="rect">
            <a:avLst/>
          </a:prstGeom>
        </p:spPr>
      </p:pic>
      <p:pic>
        <p:nvPicPr>
          <p:cNvPr id="8" name="圖片 7" descr="一張含有 室內, 牆, 電子用品 的圖片&#10;&#10;描述是以高可信度產生">
            <a:extLst>
              <a:ext uri="{FF2B5EF4-FFF2-40B4-BE49-F238E27FC236}">
                <a16:creationId xmlns:a16="http://schemas.microsoft.com/office/drawing/2014/main" id="{650DE52F-A9EC-4E4D-838A-4C6E32112A7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819" y="2180573"/>
            <a:ext cx="2715304" cy="9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00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51" descr="一張含有 雷射 的圖片&#10;&#10;描述是以非常高的可信度產生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0" y="0"/>
            <a:ext cx="91283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51"/>
          <p:cNvSpPr txBox="1"/>
          <p:nvPr/>
        </p:nvSpPr>
        <p:spPr>
          <a:xfrm>
            <a:off x="70456" y="4689187"/>
            <a:ext cx="31434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©2018著作權為威聯通科技股份有限公司所有。威聯通科技並保留所有權利。威聯通科技股份有限公司所使用或註冊之商標或標章。檔案中所提及之產品及公司名稱可能為其他公司所有之商標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4467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B0C02B0-753D-4438-9488-562C423B6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728" y="993596"/>
            <a:ext cx="2983334" cy="38875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FA53BE6-51F6-47BF-B9CC-AD09EA1F6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051" y="1000092"/>
            <a:ext cx="2963002" cy="388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AFC5FA3-2590-4CFC-8DF7-5476ECD8BF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42" y="988047"/>
            <a:ext cx="2984400" cy="3898761"/>
          </a:xfrm>
          <a:prstGeom prst="rect">
            <a:avLst/>
          </a:prstGeom>
        </p:spPr>
      </p:pic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0" y="22617"/>
            <a:ext cx="9063533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企業用戶核心需求</a:t>
            </a:r>
            <a:endParaRPr sz="3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4" name="Google Shape;84;p17">
            <a:extLst>
              <a:ext uri="{FF2B5EF4-FFF2-40B4-BE49-F238E27FC236}">
                <a16:creationId xmlns:a16="http://schemas.microsoft.com/office/drawing/2014/main" id="{3E72CD90-7E6B-4F81-9ABB-9DC35724D7D6}"/>
              </a:ext>
            </a:extLst>
          </p:cNvPr>
          <p:cNvSpPr/>
          <p:nvPr/>
        </p:nvSpPr>
        <p:spPr>
          <a:xfrm>
            <a:off x="416271" y="1341902"/>
            <a:ext cx="2537791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功能是否齊全，可滿足不同安裝場景的需求？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Google Shape;85;p17">
            <a:extLst>
              <a:ext uri="{FF2B5EF4-FFF2-40B4-BE49-F238E27FC236}">
                <a16:creationId xmlns:a16="http://schemas.microsoft.com/office/drawing/2014/main" id="{99E876AC-4381-46D4-ABB2-8424A414E0E1}"/>
              </a:ext>
            </a:extLst>
          </p:cNvPr>
          <p:cNvSpPr/>
          <p:nvPr/>
        </p:nvSpPr>
        <p:spPr>
          <a:xfrm>
            <a:off x="3348296" y="1372775"/>
            <a:ext cx="2481098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0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系統及資料的保護是否穩固？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Google Shape;86;p17">
            <a:extLst>
              <a:ext uri="{FF2B5EF4-FFF2-40B4-BE49-F238E27FC236}">
                <a16:creationId xmlns:a16="http://schemas.microsoft.com/office/drawing/2014/main" id="{51C3B1F5-9BAE-4B30-A16A-E7861AB1330E}"/>
              </a:ext>
            </a:extLst>
          </p:cNvPr>
          <p:cNvSpPr/>
          <p:nvPr/>
        </p:nvSpPr>
        <p:spPr>
          <a:xfrm>
            <a:off x="6226432" y="1350125"/>
            <a:ext cx="2599458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事件發生當下是否能即時通報，以迅速了解狀況？</a:t>
            </a:r>
            <a:endParaRPr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91F6935-D7B6-4B8A-A9C9-D9DBB70A04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780" y="3146615"/>
            <a:ext cx="1700555" cy="147245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9F6BC5F-5AA6-4F0F-B67E-6260C1A7B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69" y="2762507"/>
            <a:ext cx="1057079" cy="915390"/>
          </a:xfrm>
          <a:prstGeom prst="rect">
            <a:avLst/>
          </a:prstGeom>
        </p:spPr>
      </p:pic>
      <p:pic>
        <p:nvPicPr>
          <p:cNvPr id="17" name="圖片 16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8105C859-1147-4DF5-B61D-54766B3CC6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877" y="2782677"/>
            <a:ext cx="1766361" cy="1532855"/>
          </a:xfrm>
          <a:prstGeom prst="rect">
            <a:avLst/>
          </a:prstGeom>
        </p:spPr>
      </p:pic>
      <p:pic>
        <p:nvPicPr>
          <p:cNvPr id="19" name="圖片 18" descr="一張含有 標誌, 停止 的圖片&#10;&#10;描述是以非常高的可信度產生">
            <a:extLst>
              <a:ext uri="{FF2B5EF4-FFF2-40B4-BE49-F238E27FC236}">
                <a16:creationId xmlns:a16="http://schemas.microsoft.com/office/drawing/2014/main" id="{D0F84232-CD3C-4459-9921-882894B9C4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392" y="3711388"/>
            <a:ext cx="1110275" cy="96479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7001A0C-7F27-42BF-B8E7-0D1D585040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707" y="2775386"/>
            <a:ext cx="1766361" cy="1540146"/>
          </a:xfrm>
          <a:prstGeom prst="rect">
            <a:avLst/>
          </a:prstGeom>
        </p:spPr>
      </p:pic>
      <p:pic>
        <p:nvPicPr>
          <p:cNvPr id="23" name="圖片 22" descr="一張含有 文字 的圖片&#10;&#10;描述是以高可信度產生">
            <a:extLst>
              <a:ext uri="{FF2B5EF4-FFF2-40B4-BE49-F238E27FC236}">
                <a16:creationId xmlns:a16="http://schemas.microsoft.com/office/drawing/2014/main" id="{D5C90FA6-3040-49F9-9445-95CB783068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785" y="3732498"/>
            <a:ext cx="1108078" cy="9647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3336AA2-3106-430E-9E75-A7FEF9180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4" y="0"/>
            <a:ext cx="9131936" cy="5143500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D5F26F33-5F05-40E5-A9A2-11ED57E5C316}"/>
              </a:ext>
            </a:extLst>
          </p:cNvPr>
          <p:cNvSpPr/>
          <p:nvPr/>
        </p:nvSpPr>
        <p:spPr>
          <a:xfrm>
            <a:off x="4634491" y="1057704"/>
            <a:ext cx="1967191" cy="361872"/>
          </a:xfrm>
          <a:prstGeom prst="roundRect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2012FC2-C1B2-489E-AFAF-7DEDB378F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4" y="53566"/>
            <a:ext cx="8707654" cy="857400"/>
          </a:xfrm>
        </p:spPr>
        <p:txBody>
          <a:bodyPr/>
          <a:lstStyle/>
          <a:p>
            <a:pPr algn="ctr"/>
            <a:r>
              <a:rPr lang="en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企業用戶的四大疑慮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Google Shape;103;p18">
            <a:extLst>
              <a:ext uri="{FF2B5EF4-FFF2-40B4-BE49-F238E27FC236}">
                <a16:creationId xmlns:a16="http://schemas.microsoft.com/office/drawing/2014/main" id="{E1BD044A-5765-420F-89A7-CBFD2BC51816}"/>
              </a:ext>
            </a:extLst>
          </p:cNvPr>
          <p:cNvSpPr txBox="1">
            <a:spLocks/>
          </p:cNvSpPr>
          <p:nvPr/>
        </p:nvSpPr>
        <p:spPr>
          <a:xfrm>
            <a:off x="4628516" y="977087"/>
            <a:ext cx="4397442" cy="14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lt1"/>
              </a:buClr>
              <a:buSzPts val="3600"/>
              <a:buFont typeface="Arial"/>
              <a:buNone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事前系統建置</a:t>
            </a:r>
            <a:endParaRPr lang="en-US" altLang="zh-TW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3600"/>
              <a:buFont typeface="Arial"/>
              <a:buNone/>
            </a:pPr>
            <a:r>
              <a:rPr lang="zh-TW" altLang="en-US" sz="13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即時影像和錄影回放需能自由配置，且要能支援特定的攝影機型號、以及跨平台裝置，設定需具備客製化的彈性。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625BEC6-DB3E-4C7F-9C21-31BA827801B8}"/>
              </a:ext>
            </a:extLst>
          </p:cNvPr>
          <p:cNvSpPr/>
          <p:nvPr/>
        </p:nvSpPr>
        <p:spPr>
          <a:xfrm>
            <a:off x="6562483" y="1125051"/>
            <a:ext cx="1859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lt1"/>
              </a:buClr>
              <a:buSzPts val="3600"/>
            </a:pPr>
            <a:r>
              <a:rPr lang="en-US" altLang="zh-TW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如何做好？</a:t>
            </a:r>
            <a:endParaRPr lang="zh-TW" altLang="en-US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556A401-B2CF-466B-A5A9-0CDD28451F50}"/>
              </a:ext>
            </a:extLst>
          </p:cNvPr>
          <p:cNvSpPr/>
          <p:nvPr/>
        </p:nvSpPr>
        <p:spPr>
          <a:xfrm>
            <a:off x="364565" y="2216898"/>
            <a:ext cx="1921215" cy="36187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Google Shape;102;p18">
            <a:extLst>
              <a:ext uri="{FF2B5EF4-FFF2-40B4-BE49-F238E27FC236}">
                <a16:creationId xmlns:a16="http://schemas.microsoft.com/office/drawing/2014/main" id="{18F9F342-33D1-4A49-AEA5-AD69EE751E21}"/>
              </a:ext>
            </a:extLst>
          </p:cNvPr>
          <p:cNvSpPr txBox="1">
            <a:spLocks/>
          </p:cNvSpPr>
          <p:nvPr/>
        </p:nvSpPr>
        <p:spPr>
          <a:xfrm>
            <a:off x="312133" y="2128449"/>
            <a:ext cx="3986490" cy="1037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zh-TW" altLang="en-US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便利實用功能  </a:t>
            </a:r>
            <a:r>
              <a:rPr lang="en-US" altLang="zh-TW" sz="1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sz="1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是否可做到？</a:t>
            </a:r>
          </a:p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zh-TW" altLang="en-US" sz="13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監控系統的功能是否完整，可符合使用者需求？需要能輕易且清楚的觀看監控影像。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72823E5-8F83-4559-8493-B0ED6CF41B78}"/>
              </a:ext>
            </a:extLst>
          </p:cNvPr>
          <p:cNvSpPr/>
          <p:nvPr/>
        </p:nvSpPr>
        <p:spPr>
          <a:xfrm>
            <a:off x="5139517" y="3302809"/>
            <a:ext cx="2295211" cy="36187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Google Shape;104;p18">
            <a:extLst>
              <a:ext uri="{FF2B5EF4-FFF2-40B4-BE49-F238E27FC236}">
                <a16:creationId xmlns:a16="http://schemas.microsoft.com/office/drawing/2014/main" id="{0165A98F-6E02-4BFA-9E05-8CBB32B4536E}"/>
              </a:ext>
            </a:extLst>
          </p:cNvPr>
          <p:cNvSpPr txBox="1">
            <a:spLocks/>
          </p:cNvSpPr>
          <p:nvPr/>
        </p:nvSpPr>
        <p:spPr>
          <a:xfrm>
            <a:off x="5110328" y="3217951"/>
            <a:ext cx="3940437" cy="14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運作中系統維護</a:t>
            </a:r>
            <a:endParaRPr lang="zh-TW" altLang="en-US" sz="24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zh-TW" altLang="en-US" sz="13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企業資料重要性極高，且系統需不中斷運作，備援</a:t>
            </a:r>
            <a:endParaRPr lang="en-US" altLang="zh-TW" sz="13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en-US" altLang="zh-TW" sz="13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zh-TW" altLang="en-US" sz="13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機制是必備條件。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546FE4E-5899-44D1-9970-746BE19214E0}"/>
              </a:ext>
            </a:extLst>
          </p:cNvPr>
          <p:cNvSpPr/>
          <p:nvPr/>
        </p:nvSpPr>
        <p:spPr>
          <a:xfrm>
            <a:off x="7393795" y="3359588"/>
            <a:ext cx="1859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lt1"/>
              </a:buClr>
              <a:buSzPts val="3600"/>
            </a:pPr>
            <a:r>
              <a:rPr lang="en-US" altLang="zh-TW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如何做好？</a:t>
            </a:r>
            <a:endParaRPr lang="zh-TW" altLang="en-US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8D5C56F-C4DF-4327-BCDE-7DB34F9A7110}"/>
              </a:ext>
            </a:extLst>
          </p:cNvPr>
          <p:cNvSpPr/>
          <p:nvPr/>
        </p:nvSpPr>
        <p:spPr>
          <a:xfrm>
            <a:off x="174558" y="4037320"/>
            <a:ext cx="1462995" cy="361872"/>
          </a:xfrm>
          <a:prstGeom prst="roundRect">
            <a:avLst/>
          </a:prstGeom>
          <a:solidFill>
            <a:srgbClr val="E24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Google Shape;105;p18">
            <a:extLst>
              <a:ext uri="{FF2B5EF4-FFF2-40B4-BE49-F238E27FC236}">
                <a16:creationId xmlns:a16="http://schemas.microsoft.com/office/drawing/2014/main" id="{97A96A5C-EA26-4098-B5A4-889C31DFD5C3}"/>
              </a:ext>
            </a:extLst>
          </p:cNvPr>
          <p:cNvSpPr txBox="1">
            <a:spLocks/>
          </p:cNvSpPr>
          <p:nvPr/>
        </p:nvSpPr>
        <p:spPr>
          <a:xfrm>
            <a:off x="174558" y="3953325"/>
            <a:ext cx="4446528" cy="987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事件管理 </a:t>
            </a:r>
            <a:endParaRPr lang="en-US" altLang="zh-TW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r>
              <a:rPr lang="zh-TW" altLang="en-US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當企業發生突發事件時，若處理稍有延遲將可能造成重大損失，管理</a:t>
            </a:r>
            <a:r>
              <a:rPr lang="en-US" altLang="zh-TW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3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保安人員需在第一時間獲知事件狀況。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6DD8719-870B-4E20-882C-13E460941295}"/>
              </a:ext>
            </a:extLst>
          </p:cNvPr>
          <p:cNvSpPr/>
          <p:nvPr/>
        </p:nvSpPr>
        <p:spPr>
          <a:xfrm>
            <a:off x="1580951" y="4113528"/>
            <a:ext cx="1859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lt1"/>
              </a:buClr>
              <a:buSzPts val="3600"/>
            </a:pPr>
            <a:r>
              <a:rPr lang="en-US" altLang="zh-TW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</a:t>
            </a:r>
            <a:r>
              <a:rPr lang="zh-TW" altLang="en-US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如何做好？</a:t>
            </a:r>
            <a:endParaRPr lang="zh-TW" altLang="en-US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453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71880C0-14A2-4C69-AA7D-9C5BDD9C5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44000" cy="5143500"/>
          </a:xfrm>
          <a:prstGeom prst="rect">
            <a:avLst/>
          </a:prstGeom>
        </p:spPr>
      </p:pic>
      <p:sp>
        <p:nvSpPr>
          <p:cNvPr id="34" name="矩形: 剪去對角角落 33">
            <a:extLst>
              <a:ext uri="{FF2B5EF4-FFF2-40B4-BE49-F238E27FC236}">
                <a16:creationId xmlns:a16="http://schemas.microsoft.com/office/drawing/2014/main" id="{8C0C0AD4-5638-4AAC-A8A5-15960AF649A0}"/>
              </a:ext>
            </a:extLst>
          </p:cNvPr>
          <p:cNvSpPr/>
          <p:nvPr/>
        </p:nvSpPr>
        <p:spPr>
          <a:xfrm>
            <a:off x="4648575" y="1910941"/>
            <a:ext cx="4353205" cy="656539"/>
          </a:xfrm>
          <a:prstGeom prst="snip2DiagRect">
            <a:avLst>
              <a:gd name="adj1" fmla="val 0"/>
              <a:gd name="adj2" fmla="val 31806"/>
            </a:avLst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5" name="矩形: 剪去對角角落 34">
            <a:extLst>
              <a:ext uri="{FF2B5EF4-FFF2-40B4-BE49-F238E27FC236}">
                <a16:creationId xmlns:a16="http://schemas.microsoft.com/office/drawing/2014/main" id="{BD960ECA-70CC-4DCD-9806-EDDBEEEDB89B}"/>
              </a:ext>
            </a:extLst>
          </p:cNvPr>
          <p:cNvSpPr/>
          <p:nvPr/>
        </p:nvSpPr>
        <p:spPr>
          <a:xfrm>
            <a:off x="4648575" y="3331871"/>
            <a:ext cx="4353205" cy="656539"/>
          </a:xfrm>
          <a:prstGeom prst="snip2DiagRect">
            <a:avLst>
              <a:gd name="adj1" fmla="val 0"/>
              <a:gd name="adj2" fmla="val 31806"/>
            </a:avLst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4" name="Google Shape;114;p19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9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b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277307" y="368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為什麼選擇 </a:t>
            </a:r>
            <a:r>
              <a:rPr lang="en" sz="3200" dirty="0">
                <a:latin typeface="+mj-lt"/>
                <a:ea typeface="微軟正黑體" panose="020B0604030504040204" pitchFamily="34" charset="-120"/>
              </a:rPr>
              <a:t>QNAP QVR Pro？</a:t>
            </a:r>
            <a:endParaRPr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1" name="矩形: 剪去對角角落 30">
            <a:extLst>
              <a:ext uri="{FF2B5EF4-FFF2-40B4-BE49-F238E27FC236}">
                <a16:creationId xmlns:a16="http://schemas.microsoft.com/office/drawing/2014/main" id="{02C9EE16-66D3-49AC-AC7F-53E96EE60E11}"/>
              </a:ext>
            </a:extLst>
          </p:cNvPr>
          <p:cNvSpPr/>
          <p:nvPr/>
        </p:nvSpPr>
        <p:spPr>
          <a:xfrm>
            <a:off x="4618517" y="2614780"/>
            <a:ext cx="4353205" cy="656539"/>
          </a:xfrm>
          <a:prstGeom prst="snip2DiagRect">
            <a:avLst>
              <a:gd name="adj1" fmla="val 0"/>
              <a:gd name="adj2" fmla="val 31806"/>
            </a:avLst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294967295"/>
          </p:nvPr>
        </p:nvSpPr>
        <p:spPr>
          <a:xfrm>
            <a:off x="5246346" y="1959487"/>
            <a:ext cx="307274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監控軟體功能完整</a:t>
            </a:r>
            <a:endParaRPr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4294967295"/>
          </p:nvPr>
        </p:nvSpPr>
        <p:spPr>
          <a:xfrm>
            <a:off x="5242540" y="2684894"/>
            <a:ext cx="4450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強大的資料維護/備援機制</a:t>
            </a:r>
            <a:endParaRPr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4294967295"/>
          </p:nvPr>
        </p:nvSpPr>
        <p:spPr>
          <a:xfrm>
            <a:off x="5229317" y="3430178"/>
            <a:ext cx="4450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硬體 + 監控軟體二合一</a:t>
            </a:r>
            <a:endParaRPr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Google Shape;65;p15">
            <a:extLst>
              <a:ext uri="{FF2B5EF4-FFF2-40B4-BE49-F238E27FC236}">
                <a16:creationId xmlns:a16="http://schemas.microsoft.com/office/drawing/2014/main" id="{7959661D-01D3-4117-B0F3-A7741EF261CD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141" y="1781492"/>
            <a:ext cx="3076634" cy="265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7178" y="1193417"/>
            <a:ext cx="691802" cy="69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FB84FF39-67B8-4123-A56B-618E281A11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195" y="1192742"/>
            <a:ext cx="691802" cy="691802"/>
          </a:xfrm>
          <a:prstGeom prst="rect">
            <a:avLst/>
          </a:prstGeom>
        </p:spPr>
      </p:pic>
      <p:pic>
        <p:nvPicPr>
          <p:cNvPr id="38" name="Google Shape;238;p31" descr="Guard_512.png">
            <a:extLst>
              <a:ext uri="{FF2B5EF4-FFF2-40B4-BE49-F238E27FC236}">
                <a16:creationId xmlns:a16="http://schemas.microsoft.com/office/drawing/2014/main" id="{D102FF1D-61C1-4C36-8DD4-2594D8810F0F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31493" y="1213285"/>
            <a:ext cx="683218" cy="673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186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20"/>
          <p:cNvGrpSpPr/>
          <p:nvPr/>
        </p:nvGrpSpPr>
        <p:grpSpPr>
          <a:xfrm>
            <a:off x="3678100" y="2401037"/>
            <a:ext cx="4360955" cy="2275069"/>
            <a:chOff x="3761851" y="2446492"/>
            <a:chExt cx="4809539" cy="2509092"/>
          </a:xfrm>
        </p:grpSpPr>
        <p:pic>
          <p:nvPicPr>
            <p:cNvPr id="138" name="Google Shape;138;p20" descr="C:\Users\Han Tsai\Desktop\Cinema28直播發表會投影片\MONITOR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51776" y="2483114"/>
              <a:ext cx="3198636" cy="2472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0" descr="C:\Users\Han Tsai\Desktop\Cinema28直播發表會投影片\1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52238" y="3340369"/>
              <a:ext cx="912304" cy="16083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0" name="Google Shape;140;p20"/>
            <p:cNvGrpSpPr/>
            <p:nvPr/>
          </p:nvGrpSpPr>
          <p:grpSpPr>
            <a:xfrm>
              <a:off x="5123691" y="2806379"/>
              <a:ext cx="1230489" cy="1230489"/>
              <a:chOff x="1857356" y="2714626"/>
              <a:chExt cx="1230489" cy="1230489"/>
            </a:xfrm>
          </p:grpSpPr>
          <p:sp>
            <p:nvSpPr>
              <p:cNvPr id="141" name="Google Shape;141;p20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0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20"/>
            <p:cNvGrpSpPr/>
            <p:nvPr/>
          </p:nvGrpSpPr>
          <p:grpSpPr>
            <a:xfrm>
              <a:off x="7782940" y="3877949"/>
              <a:ext cx="642942" cy="642942"/>
              <a:chOff x="1857356" y="2714626"/>
              <a:chExt cx="1230489" cy="1230489"/>
            </a:xfrm>
          </p:grpSpPr>
          <p:sp>
            <p:nvSpPr>
              <p:cNvPr id="144" name="Google Shape;144;p20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20"/>
            <p:cNvSpPr txBox="1"/>
            <p:nvPr/>
          </p:nvSpPr>
          <p:spPr>
            <a:xfrm>
              <a:off x="3761851" y="2446492"/>
              <a:ext cx="1928700" cy="1000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25"/>
                <a:buFont typeface="Arial"/>
                <a:buNone/>
              </a:pPr>
              <a:r>
                <a:rPr lang="en" sz="25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  <a:endParaRPr/>
            </a:p>
          </p:txBody>
        </p:sp>
        <p:sp>
          <p:nvSpPr>
            <p:cNvPr id="147" name="Google Shape;147;p20"/>
            <p:cNvSpPr txBox="1"/>
            <p:nvPr/>
          </p:nvSpPr>
          <p:spPr>
            <a:xfrm>
              <a:off x="7499790" y="3400806"/>
              <a:ext cx="1071600" cy="28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  <a:endParaRPr/>
            </a:p>
          </p:txBody>
        </p:sp>
      </p:grpSp>
      <p:pic>
        <p:nvPicPr>
          <p:cNvPr id="148" name="Google Shape;148;p20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17" y="953319"/>
            <a:ext cx="4866876" cy="109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5011645" y="1430105"/>
            <a:ext cx="3166479" cy="86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lang="en" sz="4500" b="1" u="sng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</a:t>
            </a:r>
            <a:endParaRPr sz="4500" b="1" i="0" u="sng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50" name="Google Shape;150;p20"/>
          <p:cNvSpPr/>
          <p:nvPr/>
        </p:nvSpPr>
        <p:spPr>
          <a:xfrm rot="-2702762">
            <a:off x="7263286" y="1987150"/>
            <a:ext cx="628520" cy="960061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642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26" y="0"/>
            <a:ext cx="9177451" cy="517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5134" y="2891010"/>
            <a:ext cx="562317" cy="5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167" y="928006"/>
            <a:ext cx="641575" cy="6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3;p16">
            <a:extLst>
              <a:ext uri="{FF2B5EF4-FFF2-40B4-BE49-F238E27FC236}">
                <a16:creationId xmlns:a16="http://schemas.microsoft.com/office/drawing/2014/main" id="{0EE19B27-24B9-4C47-93C2-178B49B682F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15747" y="829556"/>
            <a:ext cx="4458437" cy="84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480"/>
              </a:spcBef>
            </a:pPr>
            <a:r>
              <a:rPr lang="zh-TW" altLang="en-US" sz="4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endParaRPr sz="40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5448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網球 的圖片&#10;&#10;描述是以高可信度產生">
            <a:extLst>
              <a:ext uri="{FF2B5EF4-FFF2-40B4-BE49-F238E27FC236}">
                <a16:creationId xmlns:a16="http://schemas.microsoft.com/office/drawing/2014/main" id="{0FD3372B-A865-4D26-A86F-2A9DA0FCD5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" y="0"/>
            <a:ext cx="9142786" cy="5143500"/>
          </a:xfrm>
          <a:prstGeom prst="rect">
            <a:avLst/>
          </a:prstGeom>
        </p:spPr>
      </p:pic>
      <p:sp>
        <p:nvSpPr>
          <p:cNvPr id="164" name="Google Shape;164;p22"/>
          <p:cNvSpPr txBox="1"/>
          <p:nvPr/>
        </p:nvSpPr>
        <p:spPr>
          <a:xfrm>
            <a:off x="312114" y="163119"/>
            <a:ext cx="6644641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企業用戶解決方案</a:t>
            </a:r>
            <a:r>
              <a:rPr lang="en" sz="265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- 案例導引</a:t>
            </a:r>
            <a:endParaRPr sz="32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剪去對角角落 6">
            <a:extLst>
              <a:ext uri="{FF2B5EF4-FFF2-40B4-BE49-F238E27FC236}">
                <a16:creationId xmlns:a16="http://schemas.microsoft.com/office/drawing/2014/main" id="{780D1817-28FD-4839-A3D6-532D547DBEEA}"/>
              </a:ext>
            </a:extLst>
          </p:cNvPr>
          <p:cNvSpPr/>
          <p:nvPr/>
        </p:nvSpPr>
        <p:spPr>
          <a:xfrm>
            <a:off x="700775" y="789488"/>
            <a:ext cx="5963372" cy="656539"/>
          </a:xfrm>
          <a:prstGeom prst="snip2DiagRect">
            <a:avLst>
              <a:gd name="adj1" fmla="val 0"/>
              <a:gd name="adj2" fmla="val 26760"/>
            </a:avLst>
          </a:pr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3" name="Google Shape;163;p22"/>
          <p:cNvSpPr txBox="1"/>
          <p:nvPr/>
        </p:nvSpPr>
        <p:spPr>
          <a:xfrm>
            <a:off x="824177" y="747220"/>
            <a:ext cx="5766818" cy="74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多樓層寵物用品賣場需安裝 32 支攝影機，要求可回放 30 天內的錄影檔，且需有錄影備援機制，以避免發生錄影中斷狀況。</a:t>
            </a:r>
            <a:endParaRPr sz="1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C9D63829-75A0-4625-8611-C193E547D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686986"/>
              </p:ext>
            </p:extLst>
          </p:nvPr>
        </p:nvGraphicFramePr>
        <p:xfrm>
          <a:off x="225287" y="1609781"/>
          <a:ext cx="5585102" cy="279642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193450">
                  <a:extLst>
                    <a:ext uri="{9D8B030D-6E8A-4147-A177-3AD203B41FA5}">
                      <a16:colId xmlns:a16="http://schemas.microsoft.com/office/drawing/2014/main" val="3711058669"/>
                    </a:ext>
                  </a:extLst>
                </a:gridCol>
                <a:gridCol w="4391652">
                  <a:extLst>
                    <a:ext uri="{9D8B030D-6E8A-4147-A177-3AD203B41FA5}">
                      <a16:colId xmlns:a16="http://schemas.microsoft.com/office/drawing/2014/main" val="4071069544"/>
                    </a:ext>
                  </a:extLst>
                </a:gridCol>
              </a:tblGrid>
              <a:tr h="269661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3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054416"/>
                  </a:ext>
                </a:extLst>
              </a:tr>
              <a:tr h="90248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賣場內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辦公室內有日積月累的寵物商品訂單資料，需妥善保存。此外，需</a:t>
                      </a:r>
                      <a:r>
                        <a:rPr lang="en-US" altLang="zh-TW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 </a:t>
                      </a:r>
                      <a:r>
                        <a:rPr lang="zh-TW" altLang="en-US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小時不中斷錄影，確保不間斷的監控與防護。</a:t>
                      </a: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 </a:t>
                      </a:r>
                      <a:r>
                        <a:rPr lang="zh-TW" altLang="en-US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支魚眼攝影機：安裝於櫃台、賣場區域。</a:t>
                      </a: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 </a:t>
                      </a:r>
                      <a:r>
                        <a:rPr lang="zh-TW" altLang="en-US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支一般攝影機：安裝於出入口、寵物美容寄放區。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359788"/>
                  </a:ext>
                </a:extLst>
              </a:tr>
              <a:tr h="463866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賣場外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 </a:t>
                      </a:r>
                      <a:r>
                        <a:rPr lang="zh-TW" altLang="en-US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支一般攝影機：只需在 </a:t>
                      </a:r>
                      <a:r>
                        <a:rPr lang="en-US" altLang="zh-TW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20:00~10:00 </a:t>
                      </a:r>
                      <a:r>
                        <a:rPr lang="zh-TW" altLang="en-US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時段</a:t>
                      </a:r>
                      <a:endParaRPr lang="en-US" altLang="zh-TW" sz="1350" b="1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，有人經過時進行錄影。</a:t>
                      </a:r>
                      <a:endParaRPr lang="zh-TW" altLang="en-US" sz="135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199957"/>
                  </a:ext>
                </a:extLst>
              </a:tr>
              <a:tr h="671424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權限控管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常出國的店長：可觀看賣場內外、倉庫等</a:t>
                      </a:r>
                      <a:endParaRPr lang="en-US" altLang="zh-TW" sz="1350" b="1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所有區域的影像。</a:t>
                      </a:r>
                    </a:p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一般店員：只能觀看賣場內的影像。</a:t>
                      </a:r>
                      <a:endParaRPr lang="zh-TW" altLang="en-US" sz="135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D1D1">
                          <a:alpha val="5411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440310"/>
                  </a:ext>
                </a:extLst>
              </a:tr>
            </a:tbl>
          </a:graphicData>
        </a:graphic>
      </p:graphicFrame>
      <p:pic>
        <p:nvPicPr>
          <p:cNvPr id="5" name="圖片 4" descr="一張含有 狗, 室內, 坐, 小 的圖片&#10;&#10;描述是以非常高的可信度產生">
            <a:extLst>
              <a:ext uri="{FF2B5EF4-FFF2-40B4-BE49-F238E27FC236}">
                <a16:creationId xmlns:a16="http://schemas.microsoft.com/office/drawing/2014/main" id="{5B59D77D-1815-47B4-AD50-CDAA70E376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425" y="2837505"/>
            <a:ext cx="1740470" cy="2345456"/>
          </a:xfrm>
          <a:prstGeom prst="rect">
            <a:avLst/>
          </a:prstGeom>
        </p:spPr>
      </p:pic>
      <p:pic>
        <p:nvPicPr>
          <p:cNvPr id="12" name="圖片 11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2AAFDB29-F257-4DE8-9B09-211AE11A9A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598" y="1151745"/>
            <a:ext cx="1352477" cy="8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89472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</TotalTime>
  <Words>1068</Words>
  <Application>Microsoft Office PowerPoint</Application>
  <PresentationFormat>如螢幕大小 (16:9)</PresentationFormat>
  <Paragraphs>212</Paragraphs>
  <Slides>38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4" baseType="lpstr">
      <vt:lpstr>微軟正黑體</vt:lpstr>
      <vt:lpstr>新細明體</vt:lpstr>
      <vt:lpstr>Arial</vt:lpstr>
      <vt:lpstr>Calibri</vt:lpstr>
      <vt:lpstr>Verdana</vt:lpstr>
      <vt:lpstr>自訂設計</vt:lpstr>
      <vt:lpstr>PowerPoint 簡報</vt:lpstr>
      <vt:lpstr>大綱</vt:lpstr>
      <vt:lpstr>企業用戶監控需求</vt:lpstr>
      <vt:lpstr>企業用戶核心需求</vt:lpstr>
      <vt:lpstr>企業用戶的四大疑慮</vt:lpstr>
      <vt:lpstr>為什麼選擇 QNAP QVR Pro？</vt:lpstr>
      <vt:lpstr>PowerPoint 簡報</vt:lpstr>
      <vt:lpstr>企業用戶解決方案</vt:lpstr>
      <vt:lpstr>PowerPoint 簡報</vt:lpstr>
      <vt:lpstr>企業用戶解決方案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QNAP 解決方案與傳統方案比較</vt:lpstr>
      <vt:lpstr>適合企業用戶監控的 NAS 機種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 Tsai</dc:creator>
  <cp:lastModifiedBy>明翰 蔡</cp:lastModifiedBy>
  <cp:revision>75</cp:revision>
  <dcterms:modified xsi:type="dcterms:W3CDTF">2018-08-08T05:32:10Z</dcterms:modified>
</cp:coreProperties>
</file>