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454" r:id="rId3"/>
    <p:sldId id="465" r:id="rId4"/>
    <p:sldId id="466" r:id="rId5"/>
    <p:sldId id="290" r:id="rId6"/>
    <p:sldId id="289" r:id="rId7"/>
    <p:sldId id="463" r:id="rId8"/>
    <p:sldId id="464" r:id="rId9"/>
    <p:sldId id="296" r:id="rId10"/>
    <p:sldId id="462" r:id="rId11"/>
    <p:sldId id="453" r:id="rId12"/>
    <p:sldId id="317" r:id="rId13"/>
    <p:sldId id="319" r:id="rId14"/>
    <p:sldId id="467" r:id="rId15"/>
    <p:sldId id="423" r:id="rId16"/>
    <p:sldId id="447" r:id="rId17"/>
    <p:sldId id="456" r:id="rId18"/>
    <p:sldId id="457" r:id="rId19"/>
    <p:sldId id="299" r:id="rId20"/>
    <p:sldId id="452" r:id="rId21"/>
    <p:sldId id="468" r:id="rId22"/>
    <p:sldId id="281" r:id="rId2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C300"/>
    <a:srgbClr val="FFCB32"/>
    <a:srgbClr val="21A0FF"/>
    <a:srgbClr val="0070C0"/>
    <a:srgbClr val="068CF0"/>
    <a:srgbClr val="E26100"/>
    <a:srgbClr val="DC6000"/>
    <a:srgbClr val="990000"/>
    <a:srgbClr val="9D4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5" autoAdjust="0"/>
    <p:restoredTop sz="96301"/>
  </p:normalViewPr>
  <p:slideViewPr>
    <p:cSldViewPr>
      <p:cViewPr varScale="1">
        <p:scale>
          <a:sx n="151" d="100"/>
          <a:sy n="151" d="100"/>
        </p:scale>
        <p:origin x="1330" y="10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2024/9/30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9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732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9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475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13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01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947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022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8804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52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USB &amp; network connection</a:t>
            </a:r>
          </a:p>
        </p:txBody>
      </p:sp>
    </p:spTree>
    <p:extLst>
      <p:ext uri="{BB962C8B-B14F-4D97-AF65-F5344CB8AC3E}">
        <p14:creationId xmlns:p14="http://schemas.microsoft.com/office/powerpoint/2010/main" val="98084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64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69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64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97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06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04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25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73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封面_移除TS-x77X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BG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079" cy="5143500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pic>
        <p:nvPicPr>
          <p:cNvPr id="4" name="圖片 3" descr="BG_4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00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1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7" Type="http://schemas.openxmlformats.org/officeDocument/2006/relationships/image" Target="../media/image7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tiff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6.jpeg"/><Relationship Id="rId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tiff"/><Relationship Id="rId5" Type="http://schemas.openxmlformats.org/officeDocument/2006/relationships/image" Target="../media/image64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tiff"/><Relationship Id="rId12" Type="http://schemas.openxmlformats.org/officeDocument/2006/relationships/image" Target="../media/image107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11" Type="http://schemas.openxmlformats.org/officeDocument/2006/relationships/image" Target="../media/image106.tiff"/><Relationship Id="rId5" Type="http://schemas.openxmlformats.org/officeDocument/2006/relationships/image" Target="../media/image100.tiff"/><Relationship Id="rId10" Type="http://schemas.openxmlformats.org/officeDocument/2006/relationships/image" Target="../media/image105.tiff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tiff"/><Relationship Id="rId11" Type="http://schemas.openxmlformats.org/officeDocument/2006/relationships/image" Target="../media/image15.png"/><Relationship Id="rId5" Type="http://schemas.openxmlformats.org/officeDocument/2006/relationships/image" Target="../media/image110.tiff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6.png"/><Relationship Id="rId7" Type="http://schemas.openxmlformats.org/officeDocument/2006/relationships/image" Target="../media/image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39">
            <a:extLst>
              <a:ext uri="{FF2B5EF4-FFF2-40B4-BE49-F238E27FC236}">
                <a16:creationId xmlns:a16="http://schemas.microsoft.com/office/drawing/2014/main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3886329" y="4714890"/>
            <a:ext cx="1257175" cy="3571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TS-1635AX</a:t>
            </a:r>
            <a:endParaRPr lang="zh-TW" sz="1200" dirty="0"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4055A-BD81-2C4C-AE90-506B9EF024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9644" y="3394077"/>
            <a:ext cx="1586464" cy="1377849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5429258" y="3857634"/>
            <a:ext cx="1739442" cy="718906"/>
            <a:chOff x="5429257" y="3929072"/>
            <a:chExt cx="1220894" cy="504592"/>
          </a:xfrm>
        </p:grpSpPr>
        <p:pic>
          <p:nvPicPr>
            <p:cNvPr id="13" name="圖片 12" descr="10Gb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29257" y="3929072"/>
              <a:ext cx="577954" cy="504592"/>
            </a:xfrm>
            <a:prstGeom prst="rect">
              <a:avLst/>
            </a:prstGeom>
          </p:spPr>
        </p:pic>
        <p:pic>
          <p:nvPicPr>
            <p:cNvPr id="14" name="圖片 13" descr="ssd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2197" y="3929072"/>
              <a:ext cx="577954" cy="504592"/>
            </a:xfrm>
            <a:prstGeom prst="rect">
              <a:avLst/>
            </a:prstGeom>
          </p:spPr>
        </p:pic>
      </p:grpSp>
      <p:sp>
        <p:nvSpPr>
          <p:cNvPr id="16" name="Shape 50"/>
          <p:cNvSpPr/>
          <p:nvPr/>
        </p:nvSpPr>
        <p:spPr>
          <a:xfrm>
            <a:off x="5367336" y="4290788"/>
            <a:ext cx="886709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8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Hant" sz="8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Hant" sz="8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 slots</a:t>
            </a:r>
            <a:endParaRPr lang="zh-TW" sz="8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2" name="Shape 50">
            <a:extLst>
              <a:ext uri="{FF2B5EF4-FFF2-40B4-BE49-F238E27FC236}">
                <a16:creationId xmlns:a16="http://schemas.microsoft.com/office/drawing/2014/main" id="{71D08727-032C-1B40-BA5B-1822054BF91B}"/>
              </a:ext>
            </a:extLst>
          </p:cNvPr>
          <p:cNvSpPr/>
          <p:nvPr/>
        </p:nvSpPr>
        <p:spPr>
          <a:xfrm>
            <a:off x="6170591" y="4214824"/>
            <a:ext cx="1137713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8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2 x M.2 SSD 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8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slots</a:t>
            </a:r>
            <a:endParaRPr lang="zh-TW" altLang="en-US" sz="8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026" name="Picture 2" descr="D:\DM\QTS4.3_P12_(FRA)_5100-024350-RS-201707_A\Links\QNAP-Auto-Tiering-logo_512x5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7186" y="3857634"/>
            <a:ext cx="662400" cy="662400"/>
          </a:xfrm>
          <a:prstGeom prst="rect">
            <a:avLst/>
          </a:prstGeom>
          <a:noFill/>
        </p:spPr>
      </p:pic>
      <p:sp>
        <p:nvSpPr>
          <p:cNvPr id="21" name="Shape 50">
            <a:extLst>
              <a:ext uri="{FF2B5EF4-FFF2-40B4-BE49-F238E27FC236}">
                <a16:creationId xmlns:a16="http://schemas.microsoft.com/office/drawing/2014/main" id="{E836B6E5-A895-9A48-9FEE-5FADF60F1D71}"/>
              </a:ext>
            </a:extLst>
          </p:cNvPr>
          <p:cNvSpPr/>
          <p:nvPr/>
        </p:nvSpPr>
        <p:spPr>
          <a:xfrm>
            <a:off x="7524016" y="4329005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3" name="Shape 50">
            <a:extLst>
              <a:ext uri="{FF2B5EF4-FFF2-40B4-BE49-F238E27FC236}">
                <a16:creationId xmlns:a16="http://schemas.microsoft.com/office/drawing/2014/main" id="{CCBC1BC5-5679-9045-AB11-502590C41F7F}"/>
              </a:ext>
            </a:extLst>
          </p:cNvPr>
          <p:cNvSpPr/>
          <p:nvPr/>
        </p:nvSpPr>
        <p:spPr>
          <a:xfrm>
            <a:off x="684000" y="1080000"/>
            <a:ext cx="7632847" cy="8682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28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Launching ARMv8 64-bit NAS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28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that supports</a:t>
            </a:r>
            <a:r>
              <a:rPr lang="en-US" altLang="zh-Hant" sz="285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containers &amp; 10GbE</a:t>
            </a:r>
            <a:endParaRPr lang="zh-TW" sz="285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7B7730FC-245E-A440-8AC0-4A7763F09C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2000246"/>
            <a:ext cx="834127" cy="502930"/>
          </a:xfrm>
          <a:prstGeom prst="rect">
            <a:avLst/>
          </a:prstGeom>
        </p:spPr>
      </p:pic>
      <p:sp>
        <p:nvSpPr>
          <p:cNvPr id="25" name="Shape 50"/>
          <p:cNvSpPr/>
          <p:nvPr/>
        </p:nvSpPr>
        <p:spPr>
          <a:xfrm>
            <a:off x="467543" y="2500312"/>
            <a:ext cx="7704856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2400" b="1" i="1" u="none" strike="noStrike" cap="none" dirty="0">
                <a:solidFill>
                  <a:srgbClr val="FFCB32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Quad-core, 16-bay,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2400" b="1" i="1" u="none" strike="noStrike" cap="none" dirty="0">
                <a:solidFill>
                  <a:srgbClr val="FFCB32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with h</a:t>
            </a:r>
            <a:r>
              <a:rPr lang="en-US" altLang="zh-Hant" sz="2400" b="1" i="1" dirty="0">
                <a:solidFill>
                  <a:srgbClr val="FFCB32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igh capacity &amp; high expandability</a:t>
            </a:r>
            <a:endParaRPr lang="zh-TW" sz="2400" b="1" i="1" u="none" strike="noStrike" cap="none" dirty="0">
              <a:solidFill>
                <a:srgbClr val="FFCB32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493092" y="21402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collaboration with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49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6"/>
            <a:ext cx="3357586" cy="2000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944DBE-873C-104F-BB58-957275852A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54100"/>
          <a:stretch>
            <a:fillRect/>
          </a:stretch>
        </p:blipFill>
        <p:spPr>
          <a:xfrm>
            <a:off x="6948000" y="1000114"/>
            <a:ext cx="2267470" cy="4214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24" y="-1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Dual</a:t>
            </a:r>
            <a:r>
              <a:rPr lang="zh-Hant" altLang="en-US" sz="3200" dirty="0"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10GbE SFP+ ports &amp; 10G</a:t>
            </a:r>
            <a:r>
              <a:rPr lang="zh-Hant" altLang="en-US" sz="3200" dirty="0"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PC</a:t>
            </a:r>
            <a:endParaRPr lang="en-US" sz="3200" dirty="0"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34" name="Shape 225">
            <a:extLst>
              <a:ext uri="{FF2B5EF4-FFF2-40B4-BE49-F238E27FC236}">
                <a16:creationId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7931069" y="2611040"/>
            <a:ext cx="313339" cy="74652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群組 32"/>
          <p:cNvGrpSpPr/>
          <p:nvPr/>
        </p:nvGrpSpPr>
        <p:grpSpPr>
          <a:xfrm>
            <a:off x="6357950" y="2783068"/>
            <a:ext cx="1571636" cy="431623"/>
            <a:chOff x="5643570" y="3143254"/>
            <a:chExt cx="1571636" cy="500069"/>
          </a:xfrm>
        </p:grpSpPr>
        <p:cxnSp>
          <p:nvCxnSpPr>
            <p:cNvPr id="36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70" y="3357570"/>
              <a:ext cx="1571636" cy="28575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1" name="圖片 20" descr="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2304000"/>
            <a:ext cx="3786214" cy="857256"/>
          </a:xfrm>
          <a:prstGeom prst="rect">
            <a:avLst/>
          </a:prstGeom>
        </p:spPr>
      </p:pic>
      <p:sp>
        <p:nvSpPr>
          <p:cNvPr id="17" name="Shape 207">
            <a:extLst>
              <a:ext uri="{FF2B5EF4-FFF2-40B4-BE49-F238E27FC236}">
                <a16:creationId xmlns:a16="http://schemas.microsoft.com/office/drawing/2014/main" id="{132E52FD-1DD7-0048-8BA4-7BC85C5A90C6}"/>
              </a:ext>
            </a:extLst>
          </p:cNvPr>
          <p:cNvSpPr txBox="1"/>
          <p:nvPr/>
        </p:nvSpPr>
        <p:spPr>
          <a:xfrm>
            <a:off x="3714744" y="2370484"/>
            <a:ext cx="3571900" cy="701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Connect to a 10G PC/Server with a</a:t>
            </a:r>
            <a:r>
              <a:rPr lang="zh-TW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DAC cable</a:t>
            </a:r>
          </a:p>
        </p:txBody>
      </p:sp>
      <p:grpSp>
        <p:nvGrpSpPr>
          <p:cNvPr id="8" name="群組 39"/>
          <p:cNvGrpSpPr/>
          <p:nvPr/>
        </p:nvGrpSpPr>
        <p:grpSpPr>
          <a:xfrm>
            <a:off x="3786182" y="3143254"/>
            <a:ext cx="2714644" cy="1428759"/>
            <a:chOff x="357158" y="3143254"/>
            <a:chExt cx="2714644" cy="1428759"/>
          </a:xfrm>
        </p:grpSpPr>
        <p:pic>
          <p:nvPicPr>
            <p:cNvPr id="25" name="圖片 24" descr="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3143254"/>
              <a:ext cx="2714644" cy="1428759"/>
            </a:xfrm>
            <a:prstGeom prst="rect">
              <a:avLst/>
            </a:prstGeom>
          </p:spPr>
        </p:pic>
        <p:pic>
          <p:nvPicPr>
            <p:cNvPr id="24" name="圖片 23" descr="1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0100" y="3286130"/>
              <a:ext cx="1500198" cy="1136433"/>
            </a:xfrm>
            <a:prstGeom prst="rect">
              <a:avLst/>
            </a:prstGeom>
          </p:spPr>
        </p:pic>
      </p:grpSp>
      <p:pic>
        <p:nvPicPr>
          <p:cNvPr id="30" name="圖片 29" descr="未命名-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1643056"/>
            <a:ext cx="2428892" cy="1444439"/>
          </a:xfrm>
          <a:prstGeom prst="rect">
            <a:avLst/>
          </a:prstGeom>
        </p:spPr>
      </p:pic>
      <p:grpSp>
        <p:nvGrpSpPr>
          <p:cNvPr id="33" name="Shape 407">
            <a:extLst>
              <a:ext uri="{FF2B5EF4-FFF2-40B4-BE49-F238E27FC236}">
                <a16:creationId xmlns:a16="http://schemas.microsoft.com/office/drawing/2014/main" id="{10EAFFB6-972E-F843-B989-B13031B71EFE}"/>
              </a:ext>
            </a:extLst>
          </p:cNvPr>
          <p:cNvGrpSpPr/>
          <p:nvPr/>
        </p:nvGrpSpPr>
        <p:grpSpPr>
          <a:xfrm>
            <a:off x="2071670" y="3694961"/>
            <a:ext cx="1958487" cy="1162805"/>
            <a:chOff x="668450" y="4766673"/>
            <a:chExt cx="2963938" cy="1760227"/>
          </a:xfrm>
        </p:grpSpPr>
        <p:pic>
          <p:nvPicPr>
            <p:cNvPr id="35" name="Shape 408">
              <a:extLst>
                <a:ext uri="{FF2B5EF4-FFF2-40B4-BE49-F238E27FC236}">
                  <a16:creationId xmlns:a16="http://schemas.microsoft.com/office/drawing/2014/main" id="{FB8773C5-58A7-D044-A6BD-6D0AE2B2195B}"/>
                </a:ext>
              </a:extLst>
            </p:cNvPr>
            <p:cNvPicPr preferRelativeResize="0"/>
            <p:nvPr/>
          </p:nvPicPr>
          <p:blipFill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409">
              <a:extLst>
                <a:ext uri="{FF2B5EF4-FFF2-40B4-BE49-F238E27FC236}">
                  <a16:creationId xmlns:a16="http://schemas.microsoft.com/office/drawing/2014/main" id="{3FA0E312-1641-0048-91D5-BDBC36F73F5C}"/>
                </a:ext>
              </a:extLst>
            </p:cNvPr>
            <p:cNvPicPr preferRelativeResize="0"/>
            <p:nvPr/>
          </p:nvPicPr>
          <p:blipFill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410">
              <a:extLst>
                <a:ext uri="{FF2B5EF4-FFF2-40B4-BE49-F238E27FC236}">
                  <a16:creationId xmlns:a16="http://schemas.microsoft.com/office/drawing/2014/main" id="{62D0223A-E3F8-BF4F-9B17-D756FE566F6A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Shape 411">
            <a:extLst>
              <a:ext uri="{FF2B5EF4-FFF2-40B4-BE49-F238E27FC236}">
                <a16:creationId xmlns:a16="http://schemas.microsoft.com/office/drawing/2014/main" id="{637C80CE-6204-6E40-9223-237CB487D68B}"/>
              </a:ext>
            </a:extLst>
          </p:cNvPr>
          <p:cNvGrpSpPr/>
          <p:nvPr/>
        </p:nvGrpSpPr>
        <p:grpSpPr>
          <a:xfrm>
            <a:off x="214282" y="3071816"/>
            <a:ext cx="1928826" cy="1130361"/>
            <a:chOff x="781450" y="2678441"/>
            <a:chExt cx="2942888" cy="1725087"/>
          </a:xfrm>
        </p:grpSpPr>
        <p:pic>
          <p:nvPicPr>
            <p:cNvPr id="43" name="Shape 412">
              <a:extLst>
                <a:ext uri="{FF2B5EF4-FFF2-40B4-BE49-F238E27FC236}">
                  <a16:creationId xmlns:a16="http://schemas.microsoft.com/office/drawing/2014/main" id="{C135679B-DF69-134B-A8FD-9D07F8E5157F}"/>
                </a:ext>
              </a:extLst>
            </p:cNvPr>
            <p:cNvPicPr preferRelativeResize="0"/>
            <p:nvPr/>
          </p:nvPicPr>
          <p:blipFill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Shape 413">
              <a:extLst>
                <a:ext uri="{FF2B5EF4-FFF2-40B4-BE49-F238E27FC236}">
                  <a16:creationId xmlns:a16="http://schemas.microsoft.com/office/drawing/2014/main" id="{150E1F93-7ABD-EE45-9EB9-91E416D69532}"/>
                </a:ext>
              </a:extLst>
            </p:cNvPr>
            <p:cNvPicPr preferRelativeResize="0"/>
            <p:nvPr/>
          </p:nvPicPr>
          <p:blipFill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414">
              <a:extLst>
                <a:ext uri="{FF2B5EF4-FFF2-40B4-BE49-F238E27FC236}">
                  <a16:creationId xmlns:a16="http://schemas.microsoft.com/office/drawing/2014/main" id="{56938183-AB36-0448-AC05-0BDFBFF562C7}"/>
                </a:ext>
              </a:extLst>
            </p:cNvPr>
            <p:cNvPicPr preferRelativeResize="0"/>
            <p:nvPr/>
          </p:nvPicPr>
          <p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" name="圖片 37" descr="ba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5786" y="1071552"/>
            <a:ext cx="2357454" cy="500066"/>
          </a:xfrm>
          <a:prstGeom prst="rect">
            <a:avLst/>
          </a:prstGeom>
        </p:spPr>
      </p:pic>
      <p:sp>
        <p:nvSpPr>
          <p:cNvPr id="20" name="文字方塊 16">
            <a:extLst>
              <a:ext uri="{FF2B5EF4-FFF2-40B4-BE49-F238E27FC236}">
                <a16:creationId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755926" y="1142991"/>
            <a:ext cx="2601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LAN-10G2SF-MLX</a:t>
            </a:r>
          </a:p>
        </p:txBody>
      </p:sp>
      <p:pic>
        <p:nvPicPr>
          <p:cNvPr id="39" name="圖片 38" descr="ba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80000" y="1071552"/>
            <a:ext cx="1643074" cy="500066"/>
          </a:xfrm>
          <a:prstGeom prst="rect">
            <a:avLst/>
          </a:prstGeom>
        </p:spPr>
      </p:pic>
      <p:sp>
        <p:nvSpPr>
          <p:cNvPr id="32" name="文字方塊 16">
            <a:extLst>
              <a:ext uri="{FF2B5EF4-FFF2-40B4-BE49-F238E27FC236}">
                <a16:creationId xmlns:a16="http://schemas.microsoft.com/office/drawing/2014/main" id="{F7110C8A-4965-AE4C-9DD9-414CD6E69BDA}"/>
              </a:ext>
            </a:extLst>
          </p:cNvPr>
          <p:cNvSpPr txBox="1"/>
          <p:nvPr/>
        </p:nvSpPr>
        <p:spPr>
          <a:xfrm>
            <a:off x="5643570" y="1142990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TS-1635AX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片 45" descr="ba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00496" y="4464000"/>
            <a:ext cx="2357454" cy="357190"/>
          </a:xfrm>
          <a:prstGeom prst="rect">
            <a:avLst/>
          </a:prstGeom>
        </p:spPr>
      </p:pic>
      <p:sp>
        <p:nvSpPr>
          <p:cNvPr id="16" name="Shape 207">
            <a:extLst>
              <a:ext uri="{FF2B5EF4-FFF2-40B4-BE49-F238E27FC236}">
                <a16:creationId xmlns:a16="http://schemas.microsoft.com/office/drawing/2014/main" id="{6FB4E5E7-73D0-CE4A-8169-8659932408D9}"/>
              </a:ext>
            </a:extLst>
          </p:cNvPr>
          <p:cNvSpPr txBox="1"/>
          <p:nvPr/>
        </p:nvSpPr>
        <p:spPr>
          <a:xfrm>
            <a:off x="4041586" y="4537141"/>
            <a:ext cx="227093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CAB-DAC15M-SFPP-DEC01</a:t>
            </a:r>
            <a:endParaRPr lang="zh-TW" sz="12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77746" y="4572000"/>
            <a:ext cx="166154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6152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957266" y="214296"/>
            <a:ext cx="8472518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Hant" sz="2700" dirty="0">
                <a:cs typeface="Arial" panose="020B0604020202020204" pitchFamily="34" charset="0"/>
                <a:sym typeface="Arial"/>
              </a:rPr>
              <a:t>10GbE VJBOD expands capacity of other NAS</a:t>
            </a:r>
            <a:endParaRPr lang="zh-TW" altLang="en-US" sz="2700" dirty="0"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5AA3A-CD1D-A44C-90B0-AA1289DBE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46" y="2531803"/>
            <a:ext cx="4289826" cy="246883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4282" y="1142989"/>
            <a:ext cx="8715436" cy="1144137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B56708-40D4-C241-BE6A-13C7CFB2E5D9}"/>
              </a:ext>
            </a:extLst>
          </p:cNvPr>
          <p:cNvSpPr/>
          <p:nvPr/>
        </p:nvSpPr>
        <p:spPr>
          <a:xfrm>
            <a:off x="285720" y="1148354"/>
            <a:ext cx="860619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QNAP VJBOD (Virtual JBOD) is network-based JBOD, allowing you to expand the storage of a QNAP NAS with multiple QNAP NAS units. The TS-1635AX can provide virtual storage pools and volumes on virtual disks for operating NAS services.</a:t>
            </a:r>
            <a:endParaRPr lang="en-US" altLang="ja-JP" sz="17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4282" y="2430584"/>
            <a:ext cx="8715436" cy="357190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0B56708-40D4-C241-BE6A-13C7CFB2E5D9}"/>
              </a:ext>
            </a:extLst>
          </p:cNvPr>
          <p:cNvSpPr/>
          <p:nvPr/>
        </p:nvSpPr>
        <p:spPr>
          <a:xfrm>
            <a:off x="285720" y="2433831"/>
            <a:ext cx="857256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altLang="zh-Hant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Using VJBOD over 10GbE iSCSI networks is faster than USB /</a:t>
            </a:r>
            <a:r>
              <a:rPr lang="en-US" altLang="zh-Hant" sz="17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eSATA</a:t>
            </a:r>
            <a:r>
              <a:rPr lang="en-US" altLang="zh-Hant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connections!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63CE32D-AF9A-3F49-9BE4-83A21CFD24C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110784"/>
            <a:ext cx="2131437" cy="18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BG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142976" y="142864"/>
            <a:ext cx="7643866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Hant" sz="3200" dirty="0">
                <a:cs typeface="Arial" panose="020B0604020202020204" pitchFamily="34" charset="0"/>
                <a:sym typeface="Arial"/>
              </a:rPr>
              <a:t>Born with 10GbE performance</a:t>
            </a:r>
            <a:endParaRPr lang="zh-TW" altLang="en-US" sz="3200" dirty="0"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173899" y="4049141"/>
            <a:ext cx="2859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in QNAP Labs. Figures may vary by environment.</a:t>
            </a:r>
          </a:p>
          <a:p>
            <a:endParaRPr lang="en-US" sz="8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 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x 10GbE iSCSI  test environment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b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</a:b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NAS： TS-1635AX</a:t>
            </a:r>
            <a:b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</a:b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OS：QTS 4.3.4</a:t>
            </a:r>
            <a:b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</a:br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Volume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：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RAID 5; 12 x Intel SSDSC2BB240G4 SSD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203848" y="434507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Client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en-US" sz="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PC：Windows</a:t>
            </a:r>
            <a:r>
              <a:rPr lang="en-US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10, Intel Core i7-6700 3.4 GHz, 32GB RAM, QNAP LAN-10G2SF-MLX</a:t>
            </a:r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</a:t>
            </a:r>
            <a:r>
              <a:rPr lang="en-US" altLang="en-US" sz="800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IOMeter</a:t>
            </a:r>
            <a:r>
              <a:rPr lang="en-US" altLang="en-US" sz="8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iSCSI 2M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358082" y="270248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1018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00892" y="341686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831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4348" y="235743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Read</a:t>
            </a:r>
            <a:endParaRPr lang="zh-TW" altLang="en-US" sz="1400" dirty="0">
              <a:solidFill>
                <a:srgbClr val="FF00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13111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D3FF"/>
                </a:solidFill>
                <a:latin typeface="Arial" panose="020B0604020202020204" pitchFamily="34" charset="0"/>
                <a:cs typeface="Arial" pitchFamily="34" charset="0"/>
              </a:rPr>
              <a:t>Write</a:t>
            </a:r>
            <a:endParaRPr lang="zh-TW" altLang="en-US" sz="1400" dirty="0">
              <a:solidFill>
                <a:srgbClr val="57D3FF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5" name="圖片 14" descr="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1157837"/>
            <a:ext cx="7858180" cy="857256"/>
          </a:xfrm>
          <a:prstGeom prst="rect">
            <a:avLst/>
          </a:prstGeom>
        </p:spPr>
      </p:pic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857224" y="1142990"/>
            <a:ext cx="8229600" cy="14436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TS-1635AX </a:t>
            </a:r>
            <a:r>
              <a:rPr lang="en-US" altLang="zh-Hant" sz="18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integrates</a:t>
            </a:r>
            <a:r>
              <a:rPr lang="zh-Hant" altLang="en-US" sz="18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18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2 x 10GbE SFP+ ports already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Hant" sz="18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Dual </a:t>
            </a:r>
            <a:r>
              <a:rPr lang="en-US" altLang="zh-Hant" sz="1800" dirty="0" err="1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Hant" sz="18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 slots supporting QNAP QXG-10G1T 10GBASE-T card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109916" y="2015093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iSCSI</a:t>
            </a:r>
            <a:r>
              <a:rPr lang="en-US" altLang="zh-Hant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6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7E569-700B-2D49-8F75-94AF227C56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1958928"/>
            <a:ext cx="3027685" cy="2684524"/>
          </a:xfrm>
          <a:prstGeom prst="rect">
            <a:avLst/>
          </a:prstGeom>
        </p:spPr>
      </p:pic>
      <p:pic>
        <p:nvPicPr>
          <p:cNvPr id="9" name="圖片 8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857370"/>
            <a:ext cx="4143404" cy="2714643"/>
          </a:xfrm>
          <a:prstGeom prst="rect">
            <a:avLst/>
          </a:prstGeom>
        </p:spPr>
      </p:pic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857224" y="2214560"/>
            <a:ext cx="4714908" cy="15093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266700" lvl="0" indent="-190500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altLang="zh-TW" sz="23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Upgrade</a:t>
            </a:r>
            <a:r>
              <a:rPr lang="zh-TW" altLang="en-US" sz="23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300" dirty="0">
                <a:solidFill>
                  <a:srgbClr val="FF0000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memory</a:t>
            </a:r>
            <a:endParaRPr lang="zh-TW" altLang="en-US" sz="2300" dirty="0">
              <a:solidFill>
                <a:srgbClr val="FF0000"/>
              </a:solidFill>
              <a:ea typeface="Arial Unicode MS" pitchFamily="34" charset="-120"/>
              <a:cs typeface="Arial" panose="020B0604020202020204" pitchFamily="34" charset="0"/>
              <a:sym typeface="Arial"/>
            </a:endParaRPr>
          </a:p>
          <a:p>
            <a:pPr marL="266700" lvl="0" indent="-190500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altLang="zh-Hant" sz="23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Install</a:t>
            </a:r>
            <a:r>
              <a:rPr lang="en-US" altLang="zh-Hant" sz="2300" dirty="0"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Hant" sz="2300" dirty="0">
                <a:solidFill>
                  <a:srgbClr val="FF0000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M.2 SATA SSD</a:t>
            </a:r>
          </a:p>
          <a:p>
            <a:pPr marL="266700" lvl="0" indent="-190500">
              <a:lnSpc>
                <a:spcPct val="115000"/>
              </a:lnSpc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altLang="zh-TW" sz="2300" dirty="0">
                <a:solidFill>
                  <a:srgbClr val="FF0000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10GbE</a:t>
            </a:r>
            <a:r>
              <a:rPr lang="en-US" altLang="zh-TW" sz="2300" dirty="0"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23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iSCSI </a:t>
            </a:r>
            <a:r>
              <a:rPr lang="en-US" altLang="zh-Hant" sz="23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performance</a:t>
            </a:r>
          </a:p>
          <a:p>
            <a:pPr marL="76200" lv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-US" altLang="zh-Hant" sz="2300" dirty="0">
                <a:solidFill>
                  <a:schemeClr val="bg1"/>
                </a:solidFill>
                <a:ea typeface="Arial Unicode MS" pitchFamily="34" charset="-120"/>
                <a:cs typeface="Arial" panose="020B0604020202020204" pitchFamily="34" charset="0"/>
                <a:sym typeface="Arial"/>
              </a:rPr>
              <a:t>   test</a:t>
            </a:r>
          </a:p>
        </p:txBody>
      </p:sp>
      <p:pic>
        <p:nvPicPr>
          <p:cNvPr id="4" name="圖片 34" descr="資源區隔.png">
            <a:extLst>
              <a:ext uri="{FF2B5EF4-FFF2-40B4-BE49-F238E27FC236}">
                <a16:creationId xmlns:a16="http://schemas.microsoft.com/office/drawing/2014/main" id="{88C4F528-73A3-884D-BB69-9819FD8D2C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14744" y="1785932"/>
            <a:ext cx="1071570" cy="896444"/>
          </a:xfrm>
          <a:prstGeom prst="rect">
            <a:avLst/>
          </a:prstGeom>
        </p:spPr>
      </p:pic>
      <p:pic>
        <p:nvPicPr>
          <p:cNvPr id="8" name="圖片 7" descr="b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85918" y="571486"/>
            <a:ext cx="6500858" cy="1214446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857356" y="642924"/>
            <a:ext cx="5929354" cy="8572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000" dirty="0">
                <a:cs typeface="Arial" panose="020B0604020202020204" pitchFamily="34" charset="0"/>
                <a:sym typeface="Arial"/>
              </a:rPr>
              <a:t>Components upgrade and </a:t>
            </a:r>
            <a:br>
              <a:rPr lang="en-US" altLang="zh-TW" sz="3000" dirty="0">
                <a:cs typeface="Arial" panose="020B0604020202020204" pitchFamily="34" charset="0"/>
                <a:sym typeface="Arial"/>
              </a:rPr>
            </a:br>
            <a:r>
              <a:rPr lang="en-US" altLang="zh-TW" sz="3000" dirty="0">
                <a:cs typeface="Arial" panose="020B0604020202020204" pitchFamily="34" charset="0"/>
                <a:sym typeface="Arial"/>
              </a:rPr>
              <a:t>10GbE performance</a:t>
            </a:r>
            <a:endParaRPr lang="zh-TW" altLang="en-US" sz="3000" dirty="0"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87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143254"/>
            <a:ext cx="3786214" cy="1643074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4572000" y="3071816"/>
            <a:ext cx="2357454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7500958" y="3071816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2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5" name="圖片 54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285866"/>
            <a:ext cx="3786214" cy="1643074"/>
          </a:xfrm>
          <a:prstGeom prst="rect">
            <a:avLst/>
          </a:prstGeom>
        </p:spPr>
      </p:pic>
      <p:pic>
        <p:nvPicPr>
          <p:cNvPr id="51" name="圖片 50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286130"/>
            <a:ext cx="3786214" cy="1643074"/>
          </a:xfrm>
          <a:prstGeom prst="rect">
            <a:avLst/>
          </a:prstGeom>
        </p:spPr>
      </p:pic>
      <p:pic>
        <p:nvPicPr>
          <p:cNvPr id="40" name="圖片 39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85866"/>
            <a:ext cx="3786214" cy="16430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6" y="7142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2</a:t>
            </a:r>
            <a:r>
              <a:rPr lang="zh-TW" altLang="en-US" sz="3200" dirty="0"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3200" dirty="0" err="1">
                <a:ea typeface="Arial Unicode MS" pitchFamily="34" charset="-120"/>
                <a:cs typeface="Arial" panose="020B0604020202020204" pitchFamily="34" charset="0"/>
              </a:rPr>
              <a:t>PCIe</a:t>
            </a:r>
            <a:r>
              <a:rPr lang="zh-Hant" altLang="en-US" sz="3200" dirty="0"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3.0 slots for expansion</a:t>
            </a:r>
            <a:endParaRPr lang="en-US" sz="3200" dirty="0"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id="{7E2C1919-D553-774F-9823-1C1A9723131F}"/>
              </a:ext>
            </a:extLst>
          </p:cNvPr>
          <p:cNvSpPr/>
          <p:nvPr/>
        </p:nvSpPr>
        <p:spPr>
          <a:xfrm>
            <a:off x="454837" y="1571618"/>
            <a:ext cx="2331213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Provides 2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x M.2 SSD ports and </a:t>
            </a:r>
            <a:r>
              <a:rPr lang="en-US" altLang="zh-Hant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10GBASE-T LAN port for Qtier and SSD cache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870853" y="1262502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1381664"/>
            <a:ext cx="2158753" cy="13504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D809E5C-E5D7-7F48-9D66-FB4874ADC2B6}"/>
              </a:ext>
            </a:extLst>
          </p:cNvPr>
          <p:cNvSpPr/>
          <p:nvPr/>
        </p:nvSpPr>
        <p:spPr>
          <a:xfrm>
            <a:off x="468000" y="3566234"/>
            <a:ext cx="2477501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Hant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Up to 10Gb/s with USB Type-A ports for legacy USB 3.1 Gen 1/2.0 device compatibility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13">
            <a:extLst>
              <a:ext uri="{FF2B5EF4-FFF2-40B4-BE49-F238E27FC236}">
                <a16:creationId xmlns:a16="http://schemas.microsoft.com/office/drawing/2014/main" id="{D14B2F8D-9403-6B45-A74B-CBF0A5253170}"/>
              </a:ext>
            </a:extLst>
          </p:cNvPr>
          <p:cNvSpPr/>
          <p:nvPr/>
        </p:nvSpPr>
        <p:spPr>
          <a:xfrm>
            <a:off x="4741117" y="3494796"/>
            <a:ext cx="2474089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Hant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QWA-AC2600 + </a:t>
            </a:r>
            <a:r>
              <a:rPr lang="en-US" altLang="zh-Hant" sz="16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WirelessAP</a:t>
            </a:r>
            <a:r>
              <a:rPr lang="en-US" altLang="zh-Hant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Station turn NAS into 2.4 GHz /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Hant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5 GHz access point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49F3CBC3-0C54-2A40-83D9-CFB3032ADE95}"/>
              </a:ext>
            </a:extLst>
          </p:cNvPr>
          <p:cNvSpPr/>
          <p:nvPr/>
        </p:nvSpPr>
        <p:spPr>
          <a:xfrm>
            <a:off x="4752000" y="1637408"/>
            <a:ext cx="2331213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Hant" sz="1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Provides high bandwidth, lower latency for efficient business productivity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714875" y="3059674"/>
            <a:ext cx="22860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DBDC wireless card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Picture 2" descr="C:\Users\Han Tsai\Desktop\TVS-x73e_直播\未命名-19.png">
            <a:extLst>
              <a:ext uri="{FF2B5EF4-FFF2-40B4-BE49-F238E27FC236}">
                <a16:creationId xmlns:a16="http://schemas.microsoft.com/office/drawing/2014/main" id="{99CD029E-64FC-C148-A6D9-B836909F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214" y="3286130"/>
            <a:ext cx="527576" cy="857963"/>
          </a:xfrm>
          <a:prstGeom prst="rect">
            <a:avLst/>
          </a:prstGeom>
          <a:noFill/>
        </p:spPr>
      </p:pic>
      <p:pic>
        <p:nvPicPr>
          <p:cNvPr id="41" name="Picture 2" descr="C:\Users\Han Tsai\Desktop\TVS-x73e_直播\card_1.png">
            <a:extLst>
              <a:ext uri="{FF2B5EF4-FFF2-40B4-BE49-F238E27FC236}">
                <a16:creationId xmlns:a16="http://schemas.microsoft.com/office/drawing/2014/main" id="{8832E294-1021-1146-AF4E-11DA5B42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697604">
            <a:off x="6910859" y="3218114"/>
            <a:ext cx="1478467" cy="928694"/>
          </a:xfrm>
          <a:prstGeom prst="rect">
            <a:avLst/>
          </a:prstGeom>
          <a:noFill/>
        </p:spPr>
      </p:pic>
      <p:sp>
        <p:nvSpPr>
          <p:cNvPr id="49" name="矩形 48"/>
          <p:cNvSpPr/>
          <p:nvPr/>
        </p:nvSpPr>
        <p:spPr>
          <a:xfrm>
            <a:off x="285720" y="1142990"/>
            <a:ext cx="2286016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19868" y="1144508"/>
            <a:ext cx="171451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QM2 card</a:t>
            </a:r>
            <a:endParaRPr lang="zh-TW" altLang="en-US" sz="170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85720" y="3071816"/>
            <a:ext cx="2286016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324000" y="3071816"/>
            <a:ext cx="27478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USB 3.1 Gen 2 </a:t>
            </a:r>
            <a:r>
              <a:rPr lang="en-US" altLang="zh-Hant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card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5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857488" y="3143254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662" y="3280715"/>
            <a:ext cx="1297538" cy="1285884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4572000" y="1214428"/>
            <a:ext cx="2286016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4646826" y="1202286"/>
            <a:ext cx="235406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10G/ 1G NIC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7429520" y="1285866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9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圖片 46" descr="LAN-10G2T_x550+bracket.png">
            <a:extLst>
              <a:ext uri="{FF2B5EF4-FFF2-40B4-BE49-F238E27FC236}">
                <a16:creationId xmlns:a16="http://schemas.microsoft.com/office/drawing/2014/main" id="{CFE780EC-3712-AE4D-9225-2B7B759589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44" y="1571618"/>
            <a:ext cx="1632362" cy="9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8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3533644B-5099-CF47-9E00-DF5ACF6F2B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r="30821" b="43244"/>
          <a:stretch>
            <a:fillRect/>
          </a:stretch>
        </p:blipFill>
        <p:spPr>
          <a:xfrm>
            <a:off x="7000892" y="3643320"/>
            <a:ext cx="2143108" cy="1500180"/>
          </a:xfrm>
          <a:prstGeom prst="rect">
            <a:avLst/>
          </a:prstGeom>
        </p:spPr>
      </p:pic>
      <p:pic>
        <p:nvPicPr>
          <p:cNvPr id="56" name="圖片 55" descr="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3071816"/>
            <a:ext cx="7500990" cy="1928826"/>
          </a:xfrm>
          <a:prstGeom prst="rect">
            <a:avLst/>
          </a:prstGeom>
        </p:spPr>
      </p:pic>
      <p:pic>
        <p:nvPicPr>
          <p:cNvPr id="59" name="圖片 58" descr="back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568492"/>
            <a:ext cx="2571768" cy="2575008"/>
          </a:xfrm>
          <a:prstGeom prst="rect">
            <a:avLst/>
          </a:prstGeom>
        </p:spPr>
      </p:pic>
      <p:pic>
        <p:nvPicPr>
          <p:cNvPr id="35" name="圖片 34" descr="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214428"/>
            <a:ext cx="7500990" cy="1643074"/>
          </a:xfrm>
          <a:prstGeom prst="rect">
            <a:avLst/>
          </a:prstGeom>
        </p:spPr>
      </p:pic>
      <p:sp>
        <p:nvSpPr>
          <p:cNvPr id="43" name="Shape 529"/>
          <p:cNvSpPr/>
          <p:nvPr/>
        </p:nvSpPr>
        <p:spPr>
          <a:xfrm>
            <a:off x="3865913" y="3575540"/>
            <a:ext cx="1643074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2297909" y="1562094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4012421" y="1562094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529"/>
          <p:cNvSpPr/>
          <p:nvPr/>
        </p:nvSpPr>
        <p:spPr>
          <a:xfrm>
            <a:off x="5726933" y="1562094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445749" y="1553453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421409" y="196686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Plenty of </a:t>
            </a:r>
            <a:r>
              <a:rPr lang="en-US" altLang="zh-TW" sz="3200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PCIe</a:t>
            </a:r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expansion cards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14638" y="2448000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LAN-10G1TA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64208" y="2448000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QXG-10G1T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5138" y="1574559"/>
            <a:ext cx="1050490" cy="85839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768489" y="2448000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LAN-1G2T-I210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7224" y="4572000"/>
            <a:ext cx="1544629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QWA-AC2600</a:t>
            </a:r>
          </a:p>
        </p:txBody>
      </p:sp>
      <p:pic>
        <p:nvPicPr>
          <p:cNvPr id="82" name="圖片 49" descr="LAN-10G2SF-MLX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5" y="1428742"/>
            <a:ext cx="1523812" cy="1143008"/>
          </a:xfrm>
          <a:prstGeom prst="rect">
            <a:avLst/>
          </a:prstGeom>
        </p:spPr>
      </p:pic>
      <p:sp>
        <p:nvSpPr>
          <p:cNvPr id="83" name="TextBox 29"/>
          <p:cNvSpPr txBox="1"/>
          <p:nvPr/>
        </p:nvSpPr>
        <p:spPr>
          <a:xfrm>
            <a:off x="285720" y="2448000"/>
            <a:ext cx="197744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LAN-10G2SF-MLX</a:t>
            </a:r>
          </a:p>
        </p:txBody>
      </p:sp>
      <p:sp>
        <p:nvSpPr>
          <p:cNvPr id="41" name="Shape 529"/>
          <p:cNvSpPr/>
          <p:nvPr/>
        </p:nvSpPr>
        <p:spPr>
          <a:xfrm>
            <a:off x="350848" y="3574034"/>
            <a:ext cx="2720953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57620" y="4572000"/>
            <a:ext cx="1724166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USB-U31A2P01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2286767" y="3032396"/>
            <a:ext cx="1071570" cy="1071570"/>
            <a:chOff x="7847615" y="785800"/>
            <a:chExt cx="1428728" cy="1428728"/>
          </a:xfrm>
        </p:grpSpPr>
        <p:pic>
          <p:nvPicPr>
            <p:cNvPr id="50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7615" y="785800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51" name="矩形 50"/>
            <p:cNvSpPr/>
            <p:nvPr/>
          </p:nvSpPr>
          <p:spPr>
            <a:xfrm>
              <a:off x="8145940" y="1262043"/>
              <a:ext cx="844657" cy="43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NEW</a:t>
              </a:r>
              <a:endParaRPr lang="zh-TW" altLang="en-US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4414" y="3688121"/>
            <a:ext cx="1478467" cy="928694"/>
          </a:xfrm>
          <a:prstGeom prst="rect">
            <a:avLst/>
          </a:prstGeom>
          <a:noFill/>
        </p:spPr>
      </p:pic>
      <p:pic>
        <p:nvPicPr>
          <p:cNvPr id="2050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616683"/>
            <a:ext cx="571504" cy="92940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40" y="1571618"/>
            <a:ext cx="1116048" cy="8731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E46A3B-84E3-AC4D-AB96-BEA9FF1935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116" y="1646567"/>
            <a:ext cx="1282577" cy="801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E6B6A-74E8-924E-8D0A-284C50ACB6C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686" y="3616683"/>
            <a:ext cx="1514843" cy="946777"/>
          </a:xfrm>
          <a:prstGeom prst="rect">
            <a:avLst/>
          </a:prstGeom>
        </p:spPr>
      </p:pic>
      <p:pic>
        <p:nvPicPr>
          <p:cNvPr id="45" name="圖片 44" descr="0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406" y="1071552"/>
            <a:ext cx="3000396" cy="42862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1406" y="1080000"/>
            <a:ext cx="2137740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10GbE/1GbE NIC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片 51" descr="0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406" y="3000378"/>
            <a:ext cx="2643206" cy="428628"/>
          </a:xfrm>
          <a:prstGeom prst="rect">
            <a:avLst/>
          </a:prstGeom>
        </p:spPr>
      </p:pic>
      <p:sp>
        <p:nvSpPr>
          <p:cNvPr id="53" name="TextBox 66"/>
          <p:cNvSpPr txBox="1"/>
          <p:nvPr/>
        </p:nvSpPr>
        <p:spPr>
          <a:xfrm>
            <a:off x="108000" y="3013318"/>
            <a:ext cx="2693534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Wireless network card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60" name="圖片 59" descr="0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28992" y="3000378"/>
            <a:ext cx="2571768" cy="428628"/>
          </a:xfrm>
          <a:prstGeom prst="rect">
            <a:avLst/>
          </a:prstGeom>
        </p:spPr>
      </p:pic>
      <p:sp>
        <p:nvSpPr>
          <p:cNvPr id="47" name="TextBox 66">
            <a:extLst>
              <a:ext uri="{FF2B5EF4-FFF2-40B4-BE49-F238E27FC236}">
                <a16:creationId xmlns:a16="http://schemas.microsoft.com/office/drawing/2014/main" id="{EA5A28C7-07E3-E349-917A-76EEB9C53509}"/>
              </a:ext>
            </a:extLst>
          </p:cNvPr>
          <p:cNvSpPr txBox="1"/>
          <p:nvPr/>
        </p:nvSpPr>
        <p:spPr>
          <a:xfrm>
            <a:off x="3428992" y="3024000"/>
            <a:ext cx="2413393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USB-A 3.1 10G </a:t>
            </a:r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card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22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571750"/>
            <a:ext cx="5143504" cy="2357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59733F-017C-E34A-B2C2-58F5923D61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8260" y="2571513"/>
            <a:ext cx="2985910" cy="2571987"/>
          </a:xfrm>
          <a:prstGeom prst="rect">
            <a:avLst/>
          </a:prstGeom>
        </p:spPr>
      </p:pic>
      <p:sp>
        <p:nvSpPr>
          <p:cNvPr id="29" name="平行四邊形 28"/>
          <p:cNvSpPr/>
          <p:nvPr/>
        </p:nvSpPr>
        <p:spPr>
          <a:xfrm>
            <a:off x="-635368" y="2019914"/>
            <a:ext cx="8512583" cy="366713"/>
          </a:xfrm>
          <a:prstGeom prst="parallelogram">
            <a:avLst>
              <a:gd name="adj" fmla="val 5572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平行四邊形 26"/>
          <p:cNvSpPr/>
          <p:nvPr/>
        </p:nvSpPr>
        <p:spPr>
          <a:xfrm>
            <a:off x="-571535" y="1591286"/>
            <a:ext cx="8715435" cy="366713"/>
          </a:xfrm>
          <a:prstGeom prst="parallelogram">
            <a:avLst>
              <a:gd name="adj" fmla="val 55727"/>
            </a:avLst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2" name="Picture 8" descr="C:\Users\Han Tsai\Desktop\TVS-x73e_直播\未命名-1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177912"/>
            <a:ext cx="857256" cy="1394102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357158" y="142858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Turn into a wireless access point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357158" y="1568910"/>
            <a:ext cx="7408637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Independent traffic, bandwidth reservation</a:t>
            </a:r>
            <a:r>
              <a:rPr lang="zh-TW" altLang="en-US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( I</a:t>
            </a:r>
            <a:r>
              <a:rPr lang="de-DE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oT/VM/Container)</a:t>
            </a:r>
            <a:endParaRPr lang="en-US" altLang="zh-TW" sz="19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357158" y="2013376"/>
            <a:ext cx="6858047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High-performing quad-core</a:t>
            </a:r>
            <a:r>
              <a:rPr lang="en-US" altLang="zh-Hant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1.6GHz, </a:t>
            </a: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supporting 2 cards</a:t>
            </a:r>
          </a:p>
        </p:txBody>
      </p:sp>
      <p:sp>
        <p:nvSpPr>
          <p:cNvPr id="31" name="平行四邊形 30"/>
          <p:cNvSpPr/>
          <p:nvPr/>
        </p:nvSpPr>
        <p:spPr>
          <a:xfrm>
            <a:off x="-733620" y="1178990"/>
            <a:ext cx="9152048" cy="357190"/>
          </a:xfrm>
          <a:prstGeom prst="parallelogram">
            <a:avLst>
              <a:gd name="adj" fmla="val 5572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357158" y="1142990"/>
            <a:ext cx="835824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Install</a:t>
            </a:r>
            <a:r>
              <a:rPr lang="zh-TW" altLang="en-US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TW" sz="1900" b="1" dirty="0" err="1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WirelessAP</a:t>
            </a:r>
            <a:r>
              <a:rPr lang="en-US" altLang="zh-TW" sz="19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Station</a:t>
            </a:r>
            <a:r>
              <a:rPr lang="en-US" altLang="zh-TW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, and let wireless devices connect to </a:t>
            </a:r>
            <a:r>
              <a:rPr lang="en-US" altLang="zh-TW" sz="19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NAS</a:t>
            </a:r>
            <a:endParaRPr lang="zh-TW" altLang="en-US" sz="1900" b="1" dirty="0">
              <a:solidFill>
                <a:srgbClr val="FFFF00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730599" y="3097951"/>
            <a:ext cx="3305897" cy="1974129"/>
            <a:chOff x="5241635" y="2719604"/>
            <a:chExt cx="3902397" cy="233033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71" y="2719604"/>
              <a:ext cx="3135119" cy="230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241635" y="4214824"/>
              <a:ext cx="401935" cy="811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 descr="C:\Users\Han Tsai\Desktop\TVS-x73e_直播\NB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44155" y="3943474"/>
              <a:ext cx="1699877" cy="1106461"/>
            </a:xfrm>
            <a:prstGeom prst="rect">
              <a:avLst/>
            </a:prstGeom>
            <a:noFill/>
          </p:spPr>
        </p:pic>
      </p:grpSp>
      <p:sp>
        <p:nvSpPr>
          <p:cNvPr id="23" name="橢圓 23">
            <a:extLst>
              <a:ext uri="{FF2B5EF4-FFF2-40B4-BE49-F238E27FC236}">
                <a16:creationId xmlns:a16="http://schemas.microsoft.com/office/drawing/2014/main" id="{5981CAF0-49A2-CE4D-8154-FE70E5429903}"/>
              </a:ext>
            </a:extLst>
          </p:cNvPr>
          <p:cNvSpPr/>
          <p:nvPr/>
        </p:nvSpPr>
        <p:spPr>
          <a:xfrm>
            <a:off x="119642" y="2655391"/>
            <a:ext cx="1523400" cy="636440"/>
          </a:xfrm>
          <a:prstGeom prst="ellipse">
            <a:avLst/>
          </a:prstGeom>
          <a:noFill/>
          <a:ln w="28575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 descr="WIFI-0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07" y="2783816"/>
            <a:ext cx="359077" cy="288000"/>
          </a:xfrm>
          <a:prstGeom prst="rect">
            <a:avLst/>
          </a:prstGeom>
        </p:spPr>
      </p:pic>
      <p:pic>
        <p:nvPicPr>
          <p:cNvPr id="26" name="圖片 25" descr="3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71736" y="2500312"/>
            <a:ext cx="2143140" cy="1214446"/>
          </a:xfrm>
          <a:prstGeom prst="rect">
            <a:avLst/>
          </a:prstGeom>
        </p:spPr>
      </p:pic>
      <p:sp>
        <p:nvSpPr>
          <p:cNvPr id="41" name="Shape 404"/>
          <p:cNvSpPr txBox="1">
            <a:spLocks noChangeArrowheads="1"/>
          </p:cNvSpPr>
          <p:nvPr/>
        </p:nvSpPr>
        <p:spPr bwMode="auto">
          <a:xfrm>
            <a:off x="2400948" y="2844758"/>
            <a:ext cx="2456804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 algn="ctr">
              <a:buClr>
                <a:srgbClr val="3F3F3F"/>
              </a:buClr>
              <a:buSzPts val="1000"/>
            </a:pPr>
            <a:r>
              <a:rPr lang="zh-TW" altLang="zh-TW" sz="19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Q</a:t>
            </a:r>
            <a:r>
              <a:rPr lang="en-US" altLang="zh-TW" sz="19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WA-AC2600 </a:t>
            </a: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9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wireless card</a:t>
            </a:r>
            <a:endParaRPr lang="zh-TW" altLang="en-US" sz="1900" b="1" dirty="0">
              <a:solidFill>
                <a:srgbClr val="FFFF00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Arial" charset="0"/>
            </a:endParaRP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4 x 4 MIMO</a:t>
            </a:r>
            <a:r>
              <a:rPr lang="zh-TW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AC2600 2.4G/5G</a:t>
            </a: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 charset="0"/>
              </a:rPr>
              <a:t>Dual Band Dual Concurrent</a:t>
            </a:r>
          </a:p>
        </p:txBody>
      </p:sp>
      <p:sp>
        <p:nvSpPr>
          <p:cNvPr id="45" name="Shape 402"/>
          <p:cNvSpPr>
            <a:spLocks noChangeArrowheads="1"/>
          </p:cNvSpPr>
          <p:nvPr/>
        </p:nvSpPr>
        <p:spPr bwMode="auto">
          <a:xfrm>
            <a:off x="3034900" y="3612347"/>
            <a:ext cx="1307315" cy="130799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charset="0"/>
            </a:endParaRPr>
          </a:p>
        </p:txBody>
      </p:sp>
      <p:pic>
        <p:nvPicPr>
          <p:cNvPr id="30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1478">
            <a:off x="2404521" y="3668070"/>
            <a:ext cx="2100525" cy="1319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155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BG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1" name="Picture 3" descr="C:\Users\Han Tsai\Desktop\TS-1635AX_直播\a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857238"/>
            <a:ext cx="1071570" cy="730246"/>
          </a:xfrm>
          <a:prstGeom prst="rect">
            <a:avLst/>
          </a:prstGeom>
          <a:noFill/>
        </p:spPr>
      </p:pic>
      <p:pic>
        <p:nvPicPr>
          <p:cNvPr id="20" name="圖片 19" descr="9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1857370"/>
            <a:ext cx="3456217" cy="2903591"/>
          </a:xfrm>
          <a:prstGeom prst="rect">
            <a:avLst/>
          </a:prstGeom>
        </p:spPr>
      </p:pic>
      <p:pic>
        <p:nvPicPr>
          <p:cNvPr id="3074" name="Picture 2" descr="D:\直播專案\TS-963X_直播_0327\未命名-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142990"/>
            <a:ext cx="4286280" cy="3424674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785786" y="142858"/>
            <a:ext cx="8072315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en-US" sz="3200" dirty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Snapshot for data security</a:t>
            </a:r>
            <a:endParaRPr lang="ja-JP" altLang="en-US" sz="3200" b="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36" name="Shape 326">
            <a:extLst>
              <a:ext uri="{FF2B5EF4-FFF2-40B4-BE49-F238E27FC236}">
                <a16:creationId xmlns:a16="http://schemas.microsoft.com/office/drawing/2014/main" id="{E2DA7710-8E68-7D43-832D-CA3F0DE9041F}"/>
              </a:ext>
            </a:extLst>
          </p:cNvPr>
          <p:cNvSpPr/>
          <p:nvPr/>
        </p:nvSpPr>
        <p:spPr>
          <a:xfrm>
            <a:off x="5362590" y="1497921"/>
            <a:ext cx="1852616" cy="1466064"/>
          </a:xfrm>
          <a:prstGeom prst="wedgeRectCallout">
            <a:avLst>
              <a:gd name="adj1" fmla="val -20485"/>
              <a:gd name="adj2" fmla="val 69801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327">
            <a:extLst>
              <a:ext uri="{FF2B5EF4-FFF2-40B4-BE49-F238E27FC236}">
                <a16:creationId xmlns:a16="http://schemas.microsoft.com/office/drawing/2014/main" id="{00EE52A9-A6CB-2044-A1DE-B61A91C2E7F4}"/>
              </a:ext>
            </a:extLst>
          </p:cNvPr>
          <p:cNvSpPr txBox="1"/>
          <p:nvPr/>
        </p:nvSpPr>
        <p:spPr>
          <a:xfrm>
            <a:off x="5256000" y="2235506"/>
            <a:ext cx="20717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en-US" sz="1700" b="1" dirty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Max snapshot 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sz="1700" b="1" dirty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per Volume/LUN</a:t>
            </a: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id="{506C114B-6523-2840-9B88-F9C7E3F92650}"/>
              </a:ext>
            </a:extLst>
          </p:cNvPr>
          <p:cNvSpPr txBox="1"/>
          <p:nvPr/>
        </p:nvSpPr>
        <p:spPr>
          <a:xfrm>
            <a:off x="5463235" y="1575845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Max snapshot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per NAS</a:t>
            </a:r>
          </a:p>
        </p:txBody>
      </p:sp>
      <p:sp>
        <p:nvSpPr>
          <p:cNvPr id="49" name="矩形 29">
            <a:extLst>
              <a:ext uri="{FF2B5EF4-FFF2-40B4-BE49-F238E27FC236}">
                <a16:creationId xmlns:a16="http://schemas.microsoft.com/office/drawing/2014/main" id="{22F35B2E-3E6D-5549-9DCD-6C1D14F042D5}"/>
              </a:ext>
            </a:extLst>
          </p:cNvPr>
          <p:cNvSpPr/>
          <p:nvPr/>
        </p:nvSpPr>
        <p:spPr>
          <a:xfrm>
            <a:off x="850173" y="4202316"/>
            <a:ext cx="4650521" cy="655450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14">
            <a:extLst>
              <a:ext uri="{FF2B5EF4-FFF2-40B4-BE49-F238E27FC236}">
                <a16:creationId xmlns:a16="http://schemas.microsoft.com/office/drawing/2014/main" id="{6DF86952-5118-C24C-ACE9-96760BDD774A}"/>
              </a:ext>
            </a:extLst>
          </p:cNvPr>
          <p:cNvSpPr txBox="1"/>
          <p:nvPr/>
        </p:nvSpPr>
        <p:spPr>
          <a:xfrm>
            <a:off x="996689" y="4176000"/>
            <a:ext cx="45754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9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Block level; data recovery &amp; protection from ransomware threats!</a:t>
            </a:r>
            <a:endParaRPr lang="zh-TW" altLang="en-US" sz="19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51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8DC387C3-31F6-C447-A7BE-DC0C2424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351" y="3987579"/>
            <a:ext cx="941625" cy="941625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798A84-8A45-0F4B-85FD-950179E4095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10534" y="3290452"/>
            <a:ext cx="1928802" cy="1710190"/>
          </a:xfrm>
          <a:prstGeom prst="rect">
            <a:avLst/>
          </a:prstGeom>
        </p:spPr>
      </p:pic>
      <p:pic>
        <p:nvPicPr>
          <p:cNvPr id="2050" name="Picture 2" descr="C:\Users\Han Tsai\Desktop\TS-1635AX_直播\55.png"/>
          <p:cNvPicPr>
            <a:picLocks noChangeAspect="1" noChangeArrowheads="1"/>
          </p:cNvPicPr>
          <p:nvPr/>
        </p:nvPicPr>
        <p:blipFill>
          <a:blip r:embed="rId9" cstate="print"/>
          <a:srcRect t="4348"/>
          <a:stretch>
            <a:fillRect/>
          </a:stretch>
        </p:blipFill>
        <p:spPr bwMode="auto">
          <a:xfrm>
            <a:off x="7286644" y="1428742"/>
            <a:ext cx="1071570" cy="1571636"/>
          </a:xfrm>
          <a:prstGeom prst="rect">
            <a:avLst/>
          </a:prstGeom>
          <a:noFill/>
        </p:spPr>
      </p:pic>
      <p:sp>
        <p:nvSpPr>
          <p:cNvPr id="43" name="Shape 330">
            <a:extLst>
              <a:ext uri="{FF2B5EF4-FFF2-40B4-BE49-F238E27FC236}">
                <a16:creationId xmlns:a16="http://schemas.microsoft.com/office/drawing/2014/main" id="{85E77D41-1397-1540-8D3F-1FBC6EC60837}"/>
              </a:ext>
            </a:extLst>
          </p:cNvPr>
          <p:cNvSpPr txBox="1"/>
          <p:nvPr/>
        </p:nvSpPr>
        <p:spPr>
          <a:xfrm>
            <a:off x="7059790" y="157161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330">
            <a:extLst>
              <a:ext uri="{FF2B5EF4-FFF2-40B4-BE49-F238E27FC236}">
                <a16:creationId xmlns:a16="http://schemas.microsoft.com/office/drawing/2014/main" id="{23575281-D4AE-6F48-B229-7376529F8B81}"/>
              </a:ext>
            </a:extLst>
          </p:cNvPr>
          <p:cNvSpPr txBox="1"/>
          <p:nvPr/>
        </p:nvSpPr>
        <p:spPr>
          <a:xfrm>
            <a:off x="7047250" y="228599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Shape 328">
            <a:extLst>
              <a:ext uri="{FF2B5EF4-FFF2-40B4-BE49-F238E27FC236}">
                <a16:creationId xmlns:a16="http://schemas.microsoft.com/office/drawing/2014/main" id="{B931363A-4B37-8B45-81BC-B5D5B849940D}"/>
              </a:ext>
            </a:extLst>
          </p:cNvPr>
          <p:cNvSpPr txBox="1"/>
          <p:nvPr/>
        </p:nvSpPr>
        <p:spPr>
          <a:xfrm>
            <a:off x="5324782" y="2023204"/>
            <a:ext cx="37478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279461" y="900000"/>
            <a:ext cx="12041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4GB/8GB 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endParaRPr 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" y="1142990"/>
            <a:ext cx="8643998" cy="3714776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000100" y="142858"/>
            <a:ext cx="8072315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en-US" sz="32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Container Station </a:t>
            </a:r>
            <a:r>
              <a:rPr lang="en-US" altLang="ja-JP" sz="32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for </a:t>
            </a:r>
            <a:r>
              <a:rPr lang="en-US" sz="3200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IoT</a:t>
            </a:r>
            <a:r>
              <a:rPr lang="en-US" sz="32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ja-JP" sz="32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deployment</a:t>
            </a:r>
            <a:endParaRPr lang="ja-JP" altLang="en-US" sz="3200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E7BA8F-7747-D643-814B-C4EAC712B4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3041" y="3214692"/>
            <a:ext cx="1691967" cy="1500198"/>
          </a:xfrm>
          <a:prstGeom prst="rect">
            <a:avLst/>
          </a:prstGeom>
        </p:spPr>
      </p:pic>
      <p:pic>
        <p:nvPicPr>
          <p:cNvPr id="11" name="圖片 10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1071552"/>
            <a:ext cx="5357850" cy="5715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10CB34-F590-7744-B682-D347EB808A44}"/>
              </a:ext>
            </a:extLst>
          </p:cNvPr>
          <p:cNvSpPr/>
          <p:nvPr/>
        </p:nvSpPr>
        <p:spPr>
          <a:xfrm>
            <a:off x="315636" y="1142990"/>
            <a:ext cx="4985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Integrates</a:t>
            </a:r>
            <a:r>
              <a:rPr lang="ja-JP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Docker</a:t>
            </a:r>
            <a:r>
              <a:rPr lang="en-US" sz="2200" b="1" baseline="3000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®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container &amp;</a:t>
            </a:r>
            <a:r>
              <a:rPr lang="zh-Hant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2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LXC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7224" y="1714494"/>
            <a:ext cx="7143800" cy="32147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12AE9-A832-E84D-9310-75ED0FC03B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98" y="1779428"/>
            <a:ext cx="7015088" cy="3221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A6682-F79F-D14E-94CB-8DA5FBC987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804621"/>
            <a:ext cx="3312368" cy="13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2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42"/>
            <a:ext cx="8215370" cy="3357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308" y="71420"/>
            <a:ext cx="8229600" cy="857250"/>
          </a:xfrm>
        </p:spPr>
        <p:txBody>
          <a:bodyPr>
            <a:noAutofit/>
          </a:bodyPr>
          <a:lstStyle/>
          <a:p>
            <a:pPr fontAlgn="base"/>
            <a:r>
              <a:rPr lang="en-US" altLang="zh-Hant" sz="2650" dirty="0"/>
              <a:t>Surveillance with super-high capacity potential </a:t>
            </a:r>
            <a:endParaRPr lang="zh-TW" altLang="en-US" sz="26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24" y="2749555"/>
            <a:ext cx="3159866" cy="206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540" y="2565176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445" y="3715773"/>
            <a:ext cx="1213273" cy="1213431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4201" y="3643320"/>
            <a:ext cx="1339699" cy="1187856"/>
          </a:xfrm>
          <a:prstGeom prst="rect">
            <a:avLst/>
          </a:prstGeom>
        </p:spPr>
      </p:pic>
      <p:pic>
        <p:nvPicPr>
          <p:cNvPr id="26" name="圖片 25" descr="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1142990"/>
            <a:ext cx="2786082" cy="1500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28" y="1071468"/>
            <a:ext cx="642942" cy="643026"/>
          </a:xfrm>
          <a:prstGeom prst="rect">
            <a:avLst/>
          </a:prstGeom>
        </p:spPr>
      </p:pic>
      <p:pic>
        <p:nvPicPr>
          <p:cNvPr id="24" name="圖片 23" descr="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4678" y="1142990"/>
            <a:ext cx="2786082" cy="1500198"/>
          </a:xfrm>
          <a:prstGeom prst="rect">
            <a:avLst/>
          </a:prstGeom>
        </p:spPr>
      </p:pic>
      <p:pic>
        <p:nvPicPr>
          <p:cNvPr id="25" name="圖片 24" descr="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1142990"/>
            <a:ext cx="2786082" cy="15001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1071552"/>
            <a:ext cx="642942" cy="6429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06" y="1071552"/>
            <a:ext cx="642942" cy="642942"/>
          </a:xfrm>
          <a:prstGeom prst="rect">
            <a:avLst/>
          </a:prstGeom>
        </p:spPr>
      </p:pic>
      <p:sp>
        <p:nvSpPr>
          <p:cNvPr id="19" name="Rectangle 2"/>
          <p:cNvSpPr/>
          <p:nvPr/>
        </p:nvSpPr>
        <p:spPr>
          <a:xfrm>
            <a:off x="571472" y="1764000"/>
            <a:ext cx="2357454" cy="7386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Surveillance Station 5.1</a:t>
            </a:r>
          </a:p>
          <a:p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Free</a:t>
            </a:r>
            <a:r>
              <a:rPr lang="en-US" alt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: </a:t>
            </a:r>
            <a:r>
              <a:rPr lang="en-US" altLang="zh-TW" sz="1500" b="1" dirty="0">
                <a:solidFill>
                  <a:srgbClr val="E261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 </a:t>
            </a:r>
            <a:r>
              <a:rPr lang="en-US" altLang="zh-Hant" sz="1500" b="1" dirty="0">
                <a:solidFill>
                  <a:srgbClr val="E261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channel licenses</a:t>
            </a:r>
            <a:endParaRPr lang="en-US" sz="1500" b="1" dirty="0">
              <a:solidFill>
                <a:srgbClr val="E261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Max</a:t>
            </a:r>
            <a:r>
              <a:rPr 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: 40 </a:t>
            </a:r>
            <a:r>
              <a:rPr lang="en-US" altLang="zh-TW" sz="1200" b="1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ch</a:t>
            </a:r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(optional license)</a:t>
            </a:r>
            <a:endParaRPr lang="en-US" sz="1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3428992" y="1764000"/>
            <a:ext cx="2440292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QVR Pro</a:t>
            </a:r>
          </a:p>
          <a:p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Free</a:t>
            </a:r>
            <a:r>
              <a:rPr lang="en-US" alt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:</a:t>
            </a:r>
            <a:r>
              <a:rPr 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sz="1500" b="1" dirty="0">
                <a:solidFill>
                  <a:srgbClr val="E261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 channel licenses</a:t>
            </a:r>
          </a:p>
          <a:p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Max</a:t>
            </a:r>
            <a:r>
              <a:rPr lang="en-US" alt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: 16 </a:t>
            </a:r>
            <a:r>
              <a:rPr lang="en-US" altLang="zh-TW" sz="1200" b="1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ch</a:t>
            </a:r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(optional license)</a:t>
            </a:r>
            <a:endParaRPr lang="en-US" altLang="en-US" sz="1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1" name="Rectangle 15"/>
          <p:cNvSpPr/>
          <p:nvPr/>
        </p:nvSpPr>
        <p:spPr>
          <a:xfrm>
            <a:off x="6286512" y="1800000"/>
            <a:ext cx="2571768" cy="69248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QUSBCam2</a:t>
            </a:r>
          </a:p>
          <a:p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Up to 1080p USB Webcam</a:t>
            </a:r>
            <a:r>
              <a:rPr lang="zh-TW" alt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recording</a:t>
            </a:r>
            <a:endParaRPr lang="en-US" sz="1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098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3929072"/>
            <a:ext cx="5038024" cy="891484"/>
          </a:xfrm>
          <a:prstGeom prst="rect">
            <a:avLst/>
          </a:prstGeom>
        </p:spPr>
      </p:pic>
      <p:pic>
        <p:nvPicPr>
          <p:cNvPr id="30" name="圖片 29" descr="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6042" y="1860380"/>
            <a:ext cx="3429024" cy="1023934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557242" y="7142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200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QNAP x Marvell </a:t>
            </a:r>
            <a:r>
              <a:rPr lang="en-US" altLang="zh-Hant" sz="3200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excels</a:t>
            </a:r>
            <a:endParaRPr lang="zh-TW" sz="3200" b="1" i="0" u="none" strike="noStrike" cap="none" dirty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B15200-6B1B-684F-806D-2E623EA585E4}"/>
              </a:ext>
            </a:extLst>
          </p:cNvPr>
          <p:cNvSpPr/>
          <p:nvPr/>
        </p:nvSpPr>
        <p:spPr>
          <a:xfrm>
            <a:off x="3041728" y="1912696"/>
            <a:ext cx="3429024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12 x 3.5”</a:t>
            </a:r>
            <a:r>
              <a:rPr lang="zh-Hant" altLang="en-US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SATA HDD + </a:t>
            </a:r>
          </a:p>
          <a:p>
            <a:pPr lvl="1"/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4 x 2.5”</a:t>
            </a:r>
            <a:r>
              <a:rPr lang="zh-Hant" altLang="en-US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SATA SSD + </a:t>
            </a:r>
          </a:p>
          <a:p>
            <a:pPr lvl="1"/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2 x M.2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SATA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SSD</a:t>
            </a:r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(</a:t>
            </a:r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2280</a:t>
            </a: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)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 descr="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504" y="3180464"/>
            <a:ext cx="5038024" cy="891484"/>
          </a:xfrm>
          <a:prstGeom prst="rect">
            <a:avLst/>
          </a:prstGeom>
        </p:spPr>
      </p:pic>
      <p:sp>
        <p:nvSpPr>
          <p:cNvPr id="39" name="Shape 132">
            <a:extLst>
              <a:ext uri="{FF2B5EF4-FFF2-40B4-BE49-F238E27FC236}">
                <a16:creationId xmlns:a16="http://schemas.microsoft.com/office/drawing/2014/main" id="{2F06B363-3EA2-6547-89D3-F186790E8CE9}"/>
              </a:ext>
            </a:extLst>
          </p:cNvPr>
          <p:cNvSpPr/>
          <p:nvPr/>
        </p:nvSpPr>
        <p:spPr>
          <a:xfrm>
            <a:off x="4000496" y="3286130"/>
            <a:ext cx="385862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TS-16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35A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X-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4C</a:t>
            </a:r>
            <a:r>
              <a:rPr lang="en-US" altLang="zh-Hant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Cortex-A72 1.6GHz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4GB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RAM (1x 4GB</a:t>
            </a:r>
            <a:endParaRPr lang="en-US" sz="14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132">
            <a:extLst>
              <a:ext uri="{FF2B5EF4-FFF2-40B4-BE49-F238E27FC236}">
                <a16:creationId xmlns:a16="http://schemas.microsoft.com/office/drawing/2014/main" id="{6555F15C-7211-F441-9D84-98DC759012CB}"/>
              </a:ext>
            </a:extLst>
          </p:cNvPr>
          <p:cNvSpPr/>
          <p:nvPr/>
        </p:nvSpPr>
        <p:spPr>
          <a:xfrm>
            <a:off x="4070957" y="4037782"/>
            <a:ext cx="385862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TS-16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35A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X-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8G</a:t>
            </a:r>
          </a:p>
          <a:p>
            <a:pPr lvl="0" algn="ctr">
              <a:buClr>
                <a:srgbClr val="595959"/>
              </a:buClr>
              <a:buSzPct val="25000"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4C</a:t>
            </a:r>
            <a:r>
              <a:rPr lang="en-US" altLang="zh-Hant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Cortex-A72 1.6GHz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</a:t>
            </a:r>
            <a:r>
              <a:rPr lang="en-US" sz="1400" b="1" dirty="0">
                <a:solidFill>
                  <a:srgbClr val="FFFF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8GB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RAM (1x 8GB)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7B7730FC-245E-A440-8AC0-4A7763F09C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000510"/>
            <a:ext cx="1303307" cy="785818"/>
          </a:xfrm>
          <a:prstGeom prst="rect">
            <a:avLst/>
          </a:prstGeom>
        </p:spPr>
      </p:pic>
      <p:pic>
        <p:nvPicPr>
          <p:cNvPr id="25" name="圖片 24" descr="produc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3143254"/>
            <a:ext cx="2345349" cy="1785950"/>
          </a:xfrm>
          <a:prstGeom prst="rect">
            <a:avLst/>
          </a:prstGeom>
        </p:spPr>
      </p:pic>
      <p:pic>
        <p:nvPicPr>
          <p:cNvPr id="34" name="圖片 33" descr="b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4604" y="1408696"/>
            <a:ext cx="3429024" cy="500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79C38B-E3B7-0D4E-A72B-6F8EDBC081F1}"/>
              </a:ext>
            </a:extLst>
          </p:cNvPr>
          <p:cNvSpPr/>
          <p:nvPr/>
        </p:nvSpPr>
        <p:spPr>
          <a:xfrm>
            <a:off x="3203848" y="1480696"/>
            <a:ext cx="3409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Huge 12 + 4 + 2 bay capacity</a:t>
            </a:r>
          </a:p>
        </p:txBody>
      </p:sp>
    </p:spTree>
    <p:extLst>
      <p:ext uri="{BB962C8B-B14F-4D97-AF65-F5344CB8AC3E}">
        <p14:creationId xmlns:p14="http://schemas.microsoft.com/office/powerpoint/2010/main" val="164377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619" y="1236718"/>
            <a:ext cx="8215370" cy="3500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70" y="71420"/>
            <a:ext cx="8229600" cy="857250"/>
          </a:xfrm>
        </p:spPr>
        <p:txBody>
          <a:bodyPr>
            <a:noAutofit/>
          </a:bodyPr>
          <a:lstStyle/>
          <a:p>
            <a:r>
              <a:rPr lang="en-US" altLang="zh-TW" sz="3200" dirty="0">
                <a:ea typeface="Arial Unicode MS" pitchFamily="34" charset="-120"/>
                <a:cs typeface="Arial" panose="020B0604020202020204" pitchFamily="34" charset="0"/>
              </a:rPr>
              <a:t>Expand NAS capacity with a UX unit</a:t>
            </a:r>
            <a:endParaRPr lang="en-US" sz="3200" dirty="0"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15"/>
          <p:cNvGrpSpPr/>
          <p:nvPr/>
        </p:nvGrpSpPr>
        <p:grpSpPr>
          <a:xfrm>
            <a:off x="3669497" y="1383975"/>
            <a:ext cx="1209908" cy="1210065"/>
            <a:chOff x="6959108" y="2066980"/>
            <a:chExt cx="1613420" cy="1613420"/>
          </a:xfrm>
        </p:grpSpPr>
        <p:sp>
          <p:nvSpPr>
            <p:cNvPr id="10" name="橢圓 9"/>
            <p:cNvSpPr/>
            <p:nvPr/>
          </p:nvSpPr>
          <p:spPr>
            <a:xfrm>
              <a:off x="6959108" y="2066980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圖片 11" descr="VJBOD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86644" y="2560504"/>
              <a:ext cx="1071570" cy="90297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E5CF521-3371-C44E-B598-E57B97BA33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47" y="1000114"/>
            <a:ext cx="2887893" cy="18049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4E1829-C3C1-2740-90EA-1BBCA55D64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81" y="2962539"/>
            <a:ext cx="2886841" cy="1804276"/>
          </a:xfrm>
          <a:prstGeom prst="rect">
            <a:avLst/>
          </a:prstGeom>
        </p:spPr>
      </p:pic>
      <p:pic>
        <p:nvPicPr>
          <p:cNvPr id="29" name="Picture 5" descr="C:\Users\user\Desktop\RAID 50.60 進階功能介紹\未命名3-1.png">
            <a:extLst>
              <a:ext uri="{FF2B5EF4-FFF2-40B4-BE49-F238E27FC236}">
                <a16:creationId xmlns:a16="http://schemas.microsoft.com/office/drawing/2014/main" id="{65FE3CFA-DDCB-394B-A8C8-E84CF048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4650" y="2928940"/>
            <a:ext cx="373350" cy="504057"/>
          </a:xfrm>
          <a:prstGeom prst="rect">
            <a:avLst/>
          </a:prstGeom>
          <a:noFill/>
        </p:spPr>
      </p:pic>
      <p:pic>
        <p:nvPicPr>
          <p:cNvPr id="30" name="Picture 4" descr="C:\Users\user\Desktop\RAID 50.60 進階功能介紹\未命名3-3.png">
            <a:extLst>
              <a:ext uri="{FF2B5EF4-FFF2-40B4-BE49-F238E27FC236}">
                <a16:creationId xmlns:a16="http://schemas.microsoft.com/office/drawing/2014/main" id="{B3179289-E462-AC4D-B7C7-15B0F0F5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602" y="2928940"/>
            <a:ext cx="373206" cy="504057"/>
          </a:xfrm>
          <a:prstGeom prst="rect">
            <a:avLst/>
          </a:prstGeom>
          <a:noFill/>
        </p:spPr>
      </p:pic>
      <p:pic>
        <p:nvPicPr>
          <p:cNvPr id="31" name="Picture 3" descr="C:\Users\user\Desktop\RAID 50.60 進階功能介紹\未命名3-2.png">
            <a:extLst>
              <a:ext uri="{FF2B5EF4-FFF2-40B4-BE49-F238E27FC236}">
                <a16:creationId xmlns:a16="http://schemas.microsoft.com/office/drawing/2014/main" id="{9C5F7F74-02F2-A04A-AED4-4749750B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837" y="2928940"/>
            <a:ext cx="373206" cy="504057"/>
          </a:xfrm>
          <a:prstGeom prst="rect">
            <a:avLst/>
          </a:prstGeom>
          <a:noFill/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4E5350-5E5C-B548-B11C-C498F5FC5D5E}"/>
              </a:ext>
            </a:extLst>
          </p:cNvPr>
          <p:cNvCxnSpPr/>
          <p:nvPr/>
        </p:nvCxnSpPr>
        <p:spPr>
          <a:xfrm>
            <a:off x="3272840" y="2772000"/>
            <a:ext cx="2988945" cy="0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  <a:alpha val="72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92940-947E-5745-B44E-1B26C49DD2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496" y="2075910"/>
            <a:ext cx="381728" cy="304630"/>
          </a:xfrm>
          <a:prstGeom prst="rect">
            <a:avLst/>
          </a:prstGeom>
        </p:spPr>
      </p:pic>
      <p:sp>
        <p:nvSpPr>
          <p:cNvPr id="19" name="圓角化對角線角落矩形 18"/>
          <p:cNvSpPr/>
          <p:nvPr/>
        </p:nvSpPr>
        <p:spPr>
          <a:xfrm>
            <a:off x="1389751" y="2650852"/>
            <a:ext cx="857256" cy="21431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13">
            <a:extLst>
              <a:ext uri="{FF2B5EF4-FFF2-40B4-BE49-F238E27FC236}">
                <a16:creationId xmlns:a16="http://schemas.microsoft.com/office/drawing/2014/main" id="{61296BB8-92DC-3B4F-A6AD-BD26DDDE27F5}"/>
              </a:ext>
            </a:extLst>
          </p:cNvPr>
          <p:cNvSpPr/>
          <p:nvPr/>
        </p:nvSpPr>
        <p:spPr>
          <a:xfrm>
            <a:off x="1445946" y="2614852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UX-800P</a:t>
            </a:r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圓角化對角線角落矩形 19"/>
          <p:cNvSpPr/>
          <p:nvPr/>
        </p:nvSpPr>
        <p:spPr>
          <a:xfrm>
            <a:off x="1389751" y="4558852"/>
            <a:ext cx="857256" cy="21431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14">
            <a:extLst>
              <a:ext uri="{FF2B5EF4-FFF2-40B4-BE49-F238E27FC236}">
                <a16:creationId xmlns:a16="http://schemas.microsoft.com/office/drawing/2014/main" id="{BB4AE858-4B91-254E-B609-F51E52227EFC}"/>
              </a:ext>
            </a:extLst>
          </p:cNvPr>
          <p:cNvSpPr/>
          <p:nvPr/>
        </p:nvSpPr>
        <p:spPr>
          <a:xfrm>
            <a:off x="1414383" y="4531619"/>
            <a:ext cx="806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UX-500P</a:t>
            </a:r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22" descr="bar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28926" y="3714758"/>
            <a:ext cx="3857652" cy="7858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04405" y="3813858"/>
            <a:ext cx="3925049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Connect max 1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UX-800P/UX-500P expansion unit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A29984-94D5-854D-89EE-9FA442D5CB7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59157" y="1409714"/>
            <a:ext cx="3027685" cy="26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1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214282" y="1142990"/>
            <a:ext cx="8715436" cy="3929090"/>
          </a:xfrm>
          <a:prstGeom prst="rect">
            <a:avLst/>
          </a:prstGeom>
        </p:spPr>
      </p:pic>
      <p:pic>
        <p:nvPicPr>
          <p:cNvPr id="9" name="圖片 8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6"/>
            <a:ext cx="8715436" cy="35719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71426"/>
            <a:ext cx="8429684" cy="857250"/>
          </a:xfrm>
        </p:spPr>
        <p:txBody>
          <a:bodyPr>
            <a:normAutofit/>
          </a:bodyPr>
          <a:lstStyle/>
          <a:p>
            <a:r>
              <a:rPr lang="en-US" altLang="zh-Hant" sz="3200" dirty="0"/>
              <a:t>A solid leap from the predecessor </a:t>
            </a:r>
            <a:endParaRPr lang="zh-TW" altLang="en-US" sz="3200" dirty="0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75AD0057-88C8-A444-934B-64A34F220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491776"/>
              </p:ext>
            </p:extLst>
          </p:nvPr>
        </p:nvGraphicFramePr>
        <p:xfrm>
          <a:off x="288000" y="1368000"/>
          <a:ext cx="8543398" cy="270399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5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748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  <a:gridCol w="3304647">
                  <a:extLst>
                    <a:ext uri="{9D8B030D-6E8A-4147-A177-3AD203B41FA5}">
                      <a16:colId xmlns:a16="http://schemas.microsoft.com/office/drawing/2014/main" val="1740470450"/>
                    </a:ext>
                  </a:extLst>
                </a:gridCol>
              </a:tblGrid>
              <a:tr h="351244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6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NAS model</a:t>
                      </a:r>
                      <a:endParaRPr lang="en-US" sz="1600" b="1" dirty="0"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TS-1635AX</a:t>
                      </a:r>
                    </a:p>
                  </a:txBody>
                  <a:tcPr marL="95794" marR="95794" marT="47897" marB="4789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TS-1635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83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Processor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64-bit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ARMv8 </a:t>
                      </a:r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Cortex-A72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Marvell ARMADA 8040 4C</a:t>
                      </a:r>
                      <a:r>
                        <a:rPr lang="zh-Hant" alt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1.6 GHz</a:t>
                      </a:r>
                    </a:p>
                  </a:txBody>
                  <a:tcPr marL="95794" marR="95794" marT="47897" marB="478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32-bit</a:t>
                      </a:r>
                      <a:r>
                        <a:rPr lang="zh-Hant" alt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ARMv7 Cortex-A15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Annapurna Labs 4C</a:t>
                      </a:r>
                      <a:r>
                        <a:rPr lang="zh-Hant" alt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AL-514 1.7 GHz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Memory</a:t>
                      </a:r>
                      <a:endParaRPr lang="en-US" sz="1400" b="1" dirty="0"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Up to 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16GB</a:t>
                      </a: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DDR4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Up to</a:t>
                      </a:r>
                      <a:r>
                        <a:rPr lang="zh-Hant" alt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16GB DDR3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83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en-US" altLang="zh-TW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slot</a:t>
                      </a: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2</a:t>
                      </a:r>
                      <a:endParaRPr lang="en-US" altLang="zh-Hant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( 1 x 3.0 x2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, 1 x 3.0 x1)</a:t>
                      </a:r>
                      <a:endParaRPr lang="en-US" altLang="zh-TW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(1 x Gen2 x2)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1GbE </a:t>
                      </a: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LAN port</a:t>
                      </a:r>
                      <a:endParaRPr lang="en-US" sz="1400" b="1" dirty="0"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2 x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RJ45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2 x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RJ45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6778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10GbE </a:t>
                      </a:r>
                      <a:r>
                        <a:rPr lang="en-US" altLang="zh-Hant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LAN port</a:t>
                      </a:r>
                      <a:endParaRPr lang="en-US" sz="1400" b="1" dirty="0"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2 x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SFP+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2 x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SFP+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90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Qtier</a:t>
                      </a:r>
                      <a:r>
                        <a:rPr lang="en-US" sz="1400" b="1" dirty="0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 auto </a:t>
                      </a:r>
                      <a:r>
                        <a:rPr lang="en-US" sz="1400" b="1" dirty="0" err="1"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tiering</a:t>
                      </a:r>
                      <a:endParaRPr lang="en-US" sz="1400" b="1" dirty="0">
                        <a:latin typeface="Arial" panose="020B0604020202020204" pitchFamily="34" charset="0"/>
                        <a:ea typeface="Microsoft JhengHei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95794" marR="95794" marT="47897" marB="4789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Microsoft JhengHei" panose="020B0604030504040204" pitchFamily="34" charset="-120"/>
                          <a:cs typeface="Arial" panose="020B0604020202020204" pitchFamily="34" charset="0"/>
                        </a:rPr>
                        <a:t>Yes (since QTS 4.3.4)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BG_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" y="0"/>
            <a:ext cx="9136159" cy="5143500"/>
          </a:xfrm>
          <a:prstGeom prst="rect">
            <a:avLst/>
          </a:prstGeom>
        </p:spPr>
      </p:pic>
      <p:pic>
        <p:nvPicPr>
          <p:cNvPr id="28" name="圖片 27" descr="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5421" y="888831"/>
            <a:ext cx="6357982" cy="1820157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1071569" y="823031"/>
            <a:ext cx="7000893" cy="20344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Clr>
                <a:srgbClr val="002060"/>
              </a:buClr>
              <a:buSzPct val="25000"/>
            </a:pPr>
            <a:r>
              <a:rPr lang="en-US" altLang="zh-Hant" sz="32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The flagship ARM quad-core </a:t>
            </a:r>
            <a:br>
              <a:rPr lang="en-US" altLang="zh-Hant" sz="32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</a:br>
            <a:r>
              <a:rPr lang="en-US" altLang="zh-Hant" sz="32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processor NAS &amp; the new era of containers &amp; 10GbE SFP+</a:t>
            </a:r>
            <a:endParaRPr lang="zh-TW" altLang="en-US" sz="3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7B7730FC-245E-A440-8AC0-4A7763F09C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3781" y="2928940"/>
            <a:ext cx="1184825" cy="714380"/>
          </a:xfrm>
          <a:prstGeom prst="rect">
            <a:avLst/>
          </a:prstGeom>
        </p:spPr>
      </p:pic>
      <p:pic>
        <p:nvPicPr>
          <p:cNvPr id="23" name="圖片 9" descr="bar.png">
            <a:extLst>
              <a:ext uri="{FF2B5EF4-FFF2-40B4-BE49-F238E27FC236}">
                <a16:creationId xmlns:a16="http://schemas.microsoft.com/office/drawing/2014/main" id="{CD2AAB7C-6CF7-FC44-B711-435231EAAF7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068000"/>
            <a:ext cx="2928958" cy="500066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134055A-BD81-2C4C-AE90-506B9EF024A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1288" y="3214692"/>
            <a:ext cx="1586464" cy="1406653"/>
          </a:xfrm>
          <a:prstGeom prst="rect">
            <a:avLst/>
          </a:prstGeom>
        </p:spPr>
      </p:pic>
      <p:sp>
        <p:nvSpPr>
          <p:cNvPr id="11" name="Shape 39">
            <a:extLst>
              <a:ext uri="{FF2B5EF4-FFF2-40B4-BE49-F238E27FC236}">
                <a16:creationId xmlns:a16="http://schemas.microsoft.com/office/drawing/2014/main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3457701" y="4572014"/>
            <a:ext cx="1257175" cy="357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TS-1635AX</a:t>
            </a:r>
            <a:endParaRPr lang="zh-TW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5045020" y="3786196"/>
            <a:ext cx="1739442" cy="718906"/>
            <a:chOff x="5429257" y="3929072"/>
            <a:chExt cx="1220894" cy="504592"/>
          </a:xfrm>
        </p:grpSpPr>
        <p:pic>
          <p:nvPicPr>
            <p:cNvPr id="30" name="圖片 29" descr="10Gb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9257" y="3929072"/>
              <a:ext cx="577954" cy="504592"/>
            </a:xfrm>
            <a:prstGeom prst="rect">
              <a:avLst/>
            </a:prstGeom>
          </p:spPr>
        </p:pic>
        <p:pic>
          <p:nvPicPr>
            <p:cNvPr id="31" name="圖片 30" descr="ss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72197" y="3929072"/>
              <a:ext cx="577954" cy="504592"/>
            </a:xfrm>
            <a:prstGeom prst="rect">
              <a:avLst/>
            </a:prstGeom>
          </p:spPr>
        </p:pic>
      </p:grpSp>
      <p:sp>
        <p:nvSpPr>
          <p:cNvPr id="32" name="Shape 50"/>
          <p:cNvSpPr/>
          <p:nvPr/>
        </p:nvSpPr>
        <p:spPr>
          <a:xfrm>
            <a:off x="4983098" y="4219350"/>
            <a:ext cx="886709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8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2 x </a:t>
            </a:r>
            <a:r>
              <a:rPr lang="en-US" altLang="zh-Hant" sz="800" b="1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PCIe</a:t>
            </a:r>
            <a:r>
              <a:rPr lang="en-US" altLang="zh-Hant" sz="8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 slots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sp>
        <p:nvSpPr>
          <p:cNvPr id="33" name="Shape 50">
            <a:extLst>
              <a:ext uri="{FF2B5EF4-FFF2-40B4-BE49-F238E27FC236}">
                <a16:creationId xmlns:a16="http://schemas.microsoft.com/office/drawing/2014/main" id="{71D08727-032C-1B40-BA5B-1822054BF91B}"/>
              </a:ext>
            </a:extLst>
          </p:cNvPr>
          <p:cNvSpPr/>
          <p:nvPr/>
        </p:nvSpPr>
        <p:spPr>
          <a:xfrm>
            <a:off x="5786353" y="4143386"/>
            <a:ext cx="1137713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8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2 x M.2 SSD 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-US" altLang="zh-Hant" sz="8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slots</a:t>
            </a:r>
            <a:endParaRPr lang="zh-TW" altLang="en-US" sz="8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34" name="Picture 2" descr="D:\DM\QTS4.3_P12_(FRA)_5100-024350-RS-201707_A\Links\QNAP-Auto-Tiering-logo_512x51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82948" y="3786196"/>
            <a:ext cx="662400" cy="662400"/>
          </a:xfrm>
          <a:prstGeom prst="rect">
            <a:avLst/>
          </a:prstGeom>
          <a:noFill/>
        </p:spPr>
      </p:pic>
      <p:sp>
        <p:nvSpPr>
          <p:cNvPr id="35" name="Shape 50">
            <a:extLst>
              <a:ext uri="{FF2B5EF4-FFF2-40B4-BE49-F238E27FC236}">
                <a16:creationId xmlns:a16="http://schemas.microsoft.com/office/drawing/2014/main" id="{E836B6E5-A895-9A48-9FEE-5FADF60F1D71}"/>
              </a:ext>
            </a:extLst>
          </p:cNvPr>
          <p:cNvSpPr/>
          <p:nvPr/>
        </p:nvSpPr>
        <p:spPr>
          <a:xfrm>
            <a:off x="7139778" y="4257567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985870" y="7142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3200" b="1" i="0" u="none" strike="noStrike" cap="none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The</a:t>
            </a:r>
            <a:r>
              <a:rPr lang="en-US" altLang="zh-Hant" sz="3200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 best </a:t>
            </a:r>
            <a:r>
              <a:rPr lang="en-US" altLang="zh-Hant" sz="3200" b="1" i="0" u="none" strike="noStrike" cap="none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ARM NAS to date</a:t>
            </a:r>
            <a:endParaRPr lang="zh-TW" sz="3200" b="1" i="0" u="none" strike="noStrike" cap="none" dirty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A6C16-26AE-8848-9CA8-8F1732C27890}"/>
              </a:ext>
            </a:extLst>
          </p:cNvPr>
          <p:cNvSpPr/>
          <p:nvPr/>
        </p:nvSpPr>
        <p:spPr>
          <a:xfrm>
            <a:off x="214282" y="4800587"/>
            <a:ext cx="363615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7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Source: </a:t>
            </a:r>
            <a:r>
              <a:rPr lang="en-US" altLang="zh-Hant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2018.04.13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https://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www.marvell.com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/documents/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zjpkrnvwlqmrkdfcmbwb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759C3-336E-D448-A9D6-353483FB20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6787" y="1033388"/>
            <a:ext cx="4573576" cy="3824378"/>
          </a:xfrm>
          <a:prstGeom prst="rect">
            <a:avLst/>
          </a:prstGeom>
        </p:spPr>
      </p:pic>
      <p:cxnSp>
        <p:nvCxnSpPr>
          <p:cNvPr id="27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>
            <a:off x="1824017" y="3786196"/>
            <a:ext cx="357190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6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>
            <a:off x="1824017" y="2427286"/>
            <a:ext cx="357190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5" name="肘形接點 44"/>
          <p:cNvCxnSpPr>
            <a:endCxn id="38" idx="3"/>
          </p:cNvCxnSpPr>
          <p:nvPr/>
        </p:nvCxnSpPr>
        <p:spPr>
          <a:xfrm rot="10800000">
            <a:off x="1824018" y="1428742"/>
            <a:ext cx="390531" cy="285752"/>
          </a:xfrm>
          <a:prstGeom prst="bentConnector3">
            <a:avLst>
              <a:gd name="adj1" fmla="val -598"/>
            </a:avLst>
          </a:prstGeom>
          <a:ln w="19050">
            <a:solidFill>
              <a:srgbClr val="FF000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86512" y="3571882"/>
            <a:ext cx="571504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2" name="矩形 51"/>
          <p:cNvSpPr/>
          <p:nvPr/>
        </p:nvSpPr>
        <p:spPr>
          <a:xfrm>
            <a:off x="6824676" y="3429006"/>
            <a:ext cx="2176480" cy="785818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1F8583-D903-1340-9C55-E822BB502011}"/>
              </a:ext>
            </a:extLst>
          </p:cNvPr>
          <p:cNvSpPr/>
          <p:nvPr/>
        </p:nvSpPr>
        <p:spPr>
          <a:xfrm>
            <a:off x="6824677" y="3429006"/>
            <a:ext cx="22479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Unique </a:t>
            </a:r>
            <a:r>
              <a:rPr lang="en-US" altLang="zh-Hant" sz="1100" b="1" dirty="0" err="1">
                <a:solidFill>
                  <a:srgbClr val="F0EA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MoChi</a:t>
            </a:r>
            <a:r>
              <a:rPr lang="en-US" altLang="zh-Hant" sz="1100" b="1" dirty="0">
                <a:solidFill>
                  <a:srgbClr val="F0EA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modular </a:t>
            </a:r>
            <a:r>
              <a:rPr lang="en-US" altLang="zh-Hant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technology can agilely support various functional customization requirements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cxnSp>
        <p:nvCxnSpPr>
          <p:cNvPr id="72" name="肘形接點 71"/>
          <p:cNvCxnSpPr>
            <a:stCxn id="20" idx="1"/>
          </p:cNvCxnSpPr>
          <p:nvPr/>
        </p:nvCxnSpPr>
        <p:spPr>
          <a:xfrm rot="10800000" flipV="1">
            <a:off x="4429127" y="3049792"/>
            <a:ext cx="2395551" cy="307776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6824676" y="2857502"/>
            <a:ext cx="2176480" cy="500066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6CDD74-DBFC-4C4A-9B9F-506D5AF5AF55}"/>
              </a:ext>
            </a:extLst>
          </p:cNvPr>
          <p:cNvSpPr/>
          <p:nvPr/>
        </p:nvSpPr>
        <p:spPr>
          <a:xfrm>
            <a:off x="6824677" y="2834348"/>
            <a:ext cx="2173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t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Up to</a:t>
            </a:r>
            <a:r>
              <a:rPr lang="en-US" altLang="zh-Hant" sz="11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100" b="1" dirty="0">
                <a:solidFill>
                  <a:srgbClr val="F0EA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AES 256-bit </a:t>
            </a:r>
          </a:p>
          <a:p>
            <a:r>
              <a:rPr lang="en-US" altLang="zh-Hant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encryption engine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57"/>
          <p:cNvGrpSpPr/>
          <p:nvPr/>
        </p:nvGrpSpPr>
        <p:grpSpPr>
          <a:xfrm>
            <a:off x="287188" y="1142990"/>
            <a:ext cx="1807496" cy="3500462"/>
            <a:chOff x="287188" y="1142990"/>
            <a:chExt cx="1807496" cy="3500462"/>
          </a:xfrm>
        </p:grpSpPr>
        <p:sp>
          <p:nvSpPr>
            <p:cNvPr id="32" name="矩形 31"/>
            <p:cNvSpPr/>
            <p:nvPr/>
          </p:nvSpPr>
          <p:spPr>
            <a:xfrm>
              <a:off x="323819" y="3643320"/>
              <a:ext cx="1500198" cy="1000132"/>
            </a:xfrm>
            <a:prstGeom prst="rect">
              <a:avLst/>
            </a:prstGeom>
            <a:solidFill>
              <a:srgbClr val="692725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22D3D7-D524-804D-A4C2-ACE175B75D34}"/>
                </a:ext>
              </a:extLst>
            </p:cNvPr>
            <p:cNvSpPr/>
            <p:nvPr/>
          </p:nvSpPr>
          <p:spPr>
            <a:xfrm>
              <a:off x="323819" y="3689345"/>
              <a:ext cx="177086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12 high speed </a:t>
              </a:r>
            </a:p>
            <a:p>
              <a:pPr marL="285750" indent="-285750"/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lanes for 10GbE,    </a:t>
              </a:r>
            </a:p>
            <a:p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PCIe slots, USB  and drive bays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323819" y="1857370"/>
              <a:ext cx="1500198" cy="1571636"/>
            </a:xfrm>
            <a:prstGeom prst="rect">
              <a:avLst/>
            </a:prstGeom>
            <a:solidFill>
              <a:srgbClr val="692725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3B80D6-D5CF-664F-8A87-D18C1B7E9184}"/>
                </a:ext>
              </a:extLst>
            </p:cNvPr>
            <p:cNvSpPr/>
            <p:nvPr/>
          </p:nvSpPr>
          <p:spPr>
            <a:xfrm>
              <a:off x="287188" y="1851670"/>
              <a:ext cx="162051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2</a:t>
              </a:r>
              <a:r>
                <a:rPr lang="en-US" altLang="zh-Hant" sz="1100" b="1" baseline="3000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nd</a:t>
              </a:r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 generation </a:t>
              </a:r>
              <a:r>
                <a:rPr lang="en-US" altLang="zh-Hant" sz="11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Aurora2 high speed, coherency sync </a:t>
              </a:r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can effectively combine the CPU clusters and MCI interface to achieve higher performance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23819" y="1142990"/>
              <a:ext cx="1500198" cy="571504"/>
            </a:xfrm>
            <a:prstGeom prst="rect">
              <a:avLst/>
            </a:prstGeom>
            <a:solidFill>
              <a:srgbClr val="692725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1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7EC93-71FF-A64D-A3AE-4D06BFF8CA67}"/>
                </a:ext>
              </a:extLst>
            </p:cNvPr>
            <p:cNvSpPr/>
            <p:nvPr/>
          </p:nvSpPr>
          <p:spPr>
            <a:xfrm>
              <a:off x="323820" y="1191274"/>
              <a:ext cx="14287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DDR4 </a:t>
              </a:r>
              <a:r>
                <a:rPr lang="en-US" altLang="zh-Hant" sz="11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high-speed memory controller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</p:grpSp>
      <p:cxnSp>
        <p:nvCxnSpPr>
          <p:cNvPr id="80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86512" y="1357304"/>
            <a:ext cx="571504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8" name="矩形 47"/>
          <p:cNvSpPr/>
          <p:nvPr/>
        </p:nvSpPr>
        <p:spPr>
          <a:xfrm>
            <a:off x="6824676" y="1071552"/>
            <a:ext cx="2176480" cy="714380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D9F3A-84B2-CD45-8CF1-57ACCD009C3F}"/>
              </a:ext>
            </a:extLst>
          </p:cNvPr>
          <p:cNvSpPr/>
          <p:nvPr/>
        </p:nvSpPr>
        <p:spPr>
          <a:xfrm>
            <a:off x="6824677" y="1114330"/>
            <a:ext cx="24482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4 x </a:t>
            </a:r>
            <a:r>
              <a:rPr lang="en-US" sz="11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64-bit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ARMv8 </a:t>
            </a:r>
          </a:p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Cortex-</a:t>
            </a:r>
            <a:r>
              <a:rPr lang="en-US" sz="1100" b="1" dirty="0">
                <a:solidFill>
                  <a:srgbClr val="F0EA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A72</a:t>
            </a:r>
            <a:r>
              <a:rPr lang="en-US" sz="11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1.6 GHz</a:t>
            </a:r>
          </a:p>
          <a:p>
            <a:r>
              <a:rPr lang="en-US" altLang="zh-Hant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embedded processor (</a:t>
            </a:r>
            <a:r>
              <a:rPr lang="en-US" altLang="zh-Hant" sz="11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SoC</a:t>
            </a:r>
            <a:r>
              <a:rPr lang="en-US" altLang="zh-Hant" sz="11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)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58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CE32D-AF9A-3F49-9BE4-83A21CFD24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1142990"/>
            <a:ext cx="4387394" cy="3890122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642910" y="1080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200" b="1" i="0" u="none" strike="noStrike" cap="none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TS-1635AX front view</a:t>
            </a:r>
            <a:endParaRPr lang="zh-TW" sz="3200" b="1" i="0" u="none" strike="noStrike" cap="none" dirty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圖片 19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214428"/>
            <a:ext cx="2285984" cy="935713"/>
          </a:xfrm>
          <a:prstGeom prst="rect">
            <a:avLst/>
          </a:prstGeom>
        </p:spPr>
      </p:pic>
      <p:grpSp>
        <p:nvGrpSpPr>
          <p:cNvPr id="2" name="群組 34"/>
          <p:cNvGrpSpPr/>
          <p:nvPr/>
        </p:nvGrpSpPr>
        <p:grpSpPr>
          <a:xfrm>
            <a:off x="180000" y="1428742"/>
            <a:ext cx="4968064" cy="734412"/>
            <a:chOff x="180000" y="1428742"/>
            <a:chExt cx="4968064" cy="734412"/>
          </a:xfrm>
        </p:grpSpPr>
        <p:cxnSp>
          <p:nvCxnSpPr>
            <p:cNvPr id="33" name="Shape 184"/>
            <p:cNvCxnSpPr>
              <a:cxnSpLocks/>
            </p:cNvCxnSpPr>
            <p:nvPr/>
          </p:nvCxnSpPr>
          <p:spPr>
            <a:xfrm>
              <a:off x="2428860" y="1571618"/>
              <a:ext cx="2719204" cy="158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89" name="Shape 189"/>
            <p:cNvSpPr txBox="1"/>
            <p:nvPr/>
          </p:nvSpPr>
          <p:spPr>
            <a:xfrm>
              <a:off x="180000" y="1428742"/>
              <a:ext cx="2214578" cy="734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LCD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with 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endParaRPr lang="en-US" altLang="zh-TW" sz="13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Enter &amp; Select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buttons</a:t>
              </a:r>
              <a:endParaRPr lang="zh-TW" altLang="en-US" sz="13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2" name="圖片 21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285998"/>
            <a:ext cx="2285984" cy="935713"/>
          </a:xfrm>
          <a:prstGeom prst="rect">
            <a:avLst/>
          </a:prstGeom>
        </p:spPr>
      </p:pic>
      <p:grpSp>
        <p:nvGrpSpPr>
          <p:cNvPr id="3" name="Shape 182"/>
          <p:cNvGrpSpPr/>
          <p:nvPr/>
        </p:nvGrpSpPr>
        <p:grpSpPr>
          <a:xfrm>
            <a:off x="144000" y="2357436"/>
            <a:ext cx="4396976" cy="860263"/>
            <a:chOff x="-252318" y="2245374"/>
            <a:chExt cx="4396976" cy="860263"/>
          </a:xfrm>
        </p:grpSpPr>
        <p:sp>
          <p:nvSpPr>
            <p:cNvPr id="183" name="Shape 183"/>
            <p:cNvSpPr txBox="1"/>
            <p:nvPr/>
          </p:nvSpPr>
          <p:spPr>
            <a:xfrm>
              <a:off x="-252318" y="2245374"/>
              <a:ext cx="2427736" cy="86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4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x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2.5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"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SATA 6 </a:t>
              </a:r>
              <a:r>
                <a:rPr lang="en-US" altLang="zh-TW" sz="135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Gbps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SSD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slots, supporting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Qtier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auto </a:t>
              </a:r>
              <a:r>
                <a:rPr lang="en-US" altLang="zh-TW" sz="135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tiering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&amp; 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SSD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cache</a:t>
              </a:r>
              <a:endParaRPr lang="zh-TW" altLang="en-US" sz="13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84" name="Shape 184"/>
            <p:cNvCxnSpPr>
              <a:cxnSpLocks/>
            </p:cNvCxnSpPr>
            <p:nvPr/>
          </p:nvCxnSpPr>
          <p:spPr>
            <a:xfrm>
              <a:off x="2032542" y="2572900"/>
              <a:ext cx="2112116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6" name="圖片 25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786196"/>
            <a:ext cx="2285984" cy="935713"/>
          </a:xfrm>
          <a:prstGeom prst="rect">
            <a:avLst/>
          </a:prstGeom>
        </p:spPr>
      </p:pic>
      <p:grpSp>
        <p:nvGrpSpPr>
          <p:cNvPr id="4" name="Shape 185"/>
          <p:cNvGrpSpPr/>
          <p:nvPr/>
        </p:nvGrpSpPr>
        <p:grpSpPr>
          <a:xfrm>
            <a:off x="107504" y="3867894"/>
            <a:ext cx="3250050" cy="523200"/>
            <a:chOff x="-562057" y="3152675"/>
            <a:chExt cx="4022830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-562057" y="3152675"/>
              <a:ext cx="3118935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12 x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3.5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"/2.5" SATA 6 </a:t>
              </a:r>
              <a:r>
                <a:rPr lang="en-US" altLang="zh-TW" sz="135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Gbps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HDD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/SSD</a:t>
              </a:r>
              <a:r>
                <a:rPr lang="zh-TW" altLang="en-US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slot (3.5" HDD installation is </a:t>
              </a:r>
              <a:r>
                <a:rPr lang="en-US" altLang="zh-TW" sz="1350" b="1" dirty="0" err="1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toolless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)</a:t>
              </a:r>
              <a:endParaRPr lang="zh-TW" altLang="en-US" sz="13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2311259" y="3393063"/>
              <a:ext cx="1149514" cy="158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7" name="圖片 26" descr="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00891" y="2500312"/>
            <a:ext cx="1928826" cy="578524"/>
          </a:xfrm>
          <a:prstGeom prst="rect">
            <a:avLst/>
          </a:prstGeom>
        </p:spPr>
      </p:pic>
      <p:sp>
        <p:nvSpPr>
          <p:cNvPr id="192" name="Shape 192"/>
          <p:cNvSpPr txBox="1"/>
          <p:nvPr/>
        </p:nvSpPr>
        <p:spPr>
          <a:xfrm>
            <a:off x="7143768" y="2628183"/>
            <a:ext cx="160469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3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Power button</a:t>
            </a:r>
            <a:endParaRPr lang="zh-TW" altLang="zh-TW" sz="135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8" name="肘形接點 27"/>
          <p:cNvCxnSpPr>
            <a:stCxn id="27" idx="3"/>
          </p:cNvCxnSpPr>
          <p:nvPr/>
        </p:nvCxnSpPr>
        <p:spPr>
          <a:xfrm rot="10800000" flipV="1">
            <a:off x="6000761" y="2789574"/>
            <a:ext cx="1000131" cy="1068060"/>
          </a:xfrm>
          <a:prstGeom prst="bentConnector2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000892" y="3166605"/>
            <a:ext cx="1928826" cy="864276"/>
          </a:xfrm>
          <a:prstGeom prst="rect">
            <a:avLst/>
          </a:prstGeom>
        </p:spPr>
      </p:pic>
      <p:grpSp>
        <p:nvGrpSpPr>
          <p:cNvPr id="6" name="Shape 194"/>
          <p:cNvGrpSpPr/>
          <p:nvPr/>
        </p:nvGrpSpPr>
        <p:grpSpPr>
          <a:xfrm>
            <a:off x="6143637" y="3245063"/>
            <a:ext cx="3429026" cy="1112636"/>
            <a:chOff x="6314745" y="-22990353"/>
            <a:chExt cx="3033715" cy="30980046"/>
          </a:xfrm>
        </p:grpSpPr>
        <p:cxnSp>
          <p:nvCxnSpPr>
            <p:cNvPr id="196" name="Shape 196"/>
            <p:cNvCxnSpPr>
              <a:stCxn id="34" idx="3"/>
            </p:cNvCxnSpPr>
            <p:nvPr/>
          </p:nvCxnSpPr>
          <p:spPr>
            <a:xfrm rot="10800000" flipV="1">
              <a:off x="6314745" y="-13142576"/>
              <a:ext cx="758428" cy="21132269"/>
            </a:xfrm>
            <a:prstGeom prst="bentConnector3">
              <a:avLst>
                <a:gd name="adj1" fmla="val 100241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95" name="Shape 195"/>
            <p:cNvSpPr txBox="1"/>
            <p:nvPr/>
          </p:nvSpPr>
          <p:spPr>
            <a:xfrm>
              <a:off x="7221418" y="-22990353"/>
              <a:ext cx="2127042" cy="270018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USB 3.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 Gen 1</a:t>
              </a:r>
              <a:r>
                <a:rPr lang="zh-TW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&amp;</a:t>
              </a: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One Touch Copy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3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button</a:t>
              </a:r>
              <a:endParaRPr lang="zh-TW" altLang="zh-TW" sz="13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16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0BADFE-01B7-A041-B94D-057BB12B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127794"/>
            <a:ext cx="3580786" cy="3658534"/>
          </a:xfrm>
          <a:prstGeom prst="rect">
            <a:avLst/>
          </a:prstGeom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457200" y="7142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200" dirty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TS-1635AX internal view</a:t>
            </a:r>
            <a:endParaRPr lang="zh-TW" sz="3200" b="1" i="0" u="none" strike="noStrike" cap="none" dirty="0">
              <a:solidFill>
                <a:srgbClr val="FFFFFF"/>
              </a:solidFill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357950" y="3620852"/>
            <a:ext cx="1714512" cy="1653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圖片 29" descr="4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142990"/>
            <a:ext cx="4286280" cy="1217686"/>
          </a:xfrm>
          <a:prstGeom prst="rect">
            <a:avLst/>
          </a:prstGeom>
        </p:spPr>
      </p:pic>
      <p:sp>
        <p:nvSpPr>
          <p:cNvPr id="31" name="Shape 239"/>
          <p:cNvSpPr txBox="1"/>
          <p:nvPr/>
        </p:nvSpPr>
        <p:spPr>
          <a:xfrm>
            <a:off x="571472" y="1296000"/>
            <a:ext cx="3500598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ja-JP" sz="20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2 x M.2 SATA SSD slots (2280 form factor)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571472" y="1980000"/>
            <a:ext cx="350059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Thermal sensor &amp; </a:t>
            </a:r>
            <a:r>
              <a:rPr lang="en-US" altLang="zh-Hant" sz="1500" b="1" dirty="0" err="1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Qtier</a:t>
            </a:r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/ SSD cache</a:t>
            </a:r>
            <a:endParaRPr lang="ja-JP" altLang="en-US" sz="15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cxnSp>
        <p:nvCxnSpPr>
          <p:cNvPr id="33" name="肘形接點 32"/>
          <p:cNvCxnSpPr/>
          <p:nvPr/>
        </p:nvCxnSpPr>
        <p:spPr>
          <a:xfrm>
            <a:off x="4214810" y="3071816"/>
            <a:ext cx="2643206" cy="428628"/>
          </a:xfrm>
          <a:prstGeom prst="bentConnector3">
            <a:avLst>
              <a:gd name="adj1" fmla="val 50902"/>
            </a:avLst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652120" y="2714626"/>
            <a:ext cx="1134458" cy="642942"/>
          </a:xfrm>
          <a:prstGeom prst="rect">
            <a:avLst/>
          </a:prstGeom>
          <a:noFill/>
          <a:ln w="28575">
            <a:solidFill>
              <a:srgbClr val="21A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肘形接點 40"/>
          <p:cNvCxnSpPr/>
          <p:nvPr/>
        </p:nvCxnSpPr>
        <p:spPr>
          <a:xfrm>
            <a:off x="4429260" y="1656000"/>
            <a:ext cx="2214443" cy="1022769"/>
          </a:xfrm>
          <a:prstGeom prst="bentConnector3">
            <a:avLst>
              <a:gd name="adj1" fmla="val 100652"/>
            </a:avLst>
          </a:prstGeom>
          <a:ln w="19050">
            <a:solidFill>
              <a:srgbClr val="21A0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6858016" y="2931790"/>
            <a:ext cx="714380" cy="64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肘形接點 47"/>
          <p:cNvCxnSpPr/>
          <p:nvPr/>
        </p:nvCxnSpPr>
        <p:spPr>
          <a:xfrm flipV="1">
            <a:off x="3643306" y="3714758"/>
            <a:ext cx="2714644" cy="642942"/>
          </a:xfrm>
          <a:prstGeom prst="bentConnector3">
            <a:avLst>
              <a:gd name="adj1" fmla="val 87951"/>
            </a:avLst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428596" y="2428874"/>
            <a:ext cx="4643470" cy="1285884"/>
            <a:chOff x="785786" y="4929204"/>
            <a:chExt cx="4643470" cy="1217686"/>
          </a:xfrm>
        </p:grpSpPr>
        <p:pic>
          <p:nvPicPr>
            <p:cNvPr id="26" name="圖片 25" descr="4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786" y="4929204"/>
              <a:ext cx="4286280" cy="1217686"/>
            </a:xfrm>
            <a:prstGeom prst="rect">
              <a:avLst/>
            </a:prstGeom>
          </p:spPr>
        </p:pic>
        <p:sp>
          <p:nvSpPr>
            <p:cNvPr id="29" name="Shape 241"/>
            <p:cNvSpPr txBox="1"/>
            <p:nvPr/>
          </p:nvSpPr>
          <p:spPr>
            <a:xfrm>
              <a:off x="857224" y="5030446"/>
              <a:ext cx="4572032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Hant" sz="20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Compartmentalized smart cooling</a:t>
              </a:r>
              <a:endPara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x="900000" y="5380330"/>
              <a:ext cx="3886314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50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Separately detects the CPU and hard drive temperatures to dynamically control fan speeds for more quiet operations.</a:t>
              </a:r>
              <a:endPara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428596" y="3782956"/>
            <a:ext cx="4286280" cy="1217686"/>
            <a:chOff x="785786" y="2500590"/>
            <a:chExt cx="3643338" cy="1217686"/>
          </a:xfrm>
        </p:grpSpPr>
        <p:pic>
          <p:nvPicPr>
            <p:cNvPr id="23" name="圖片 22" descr="4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786" y="2500590"/>
              <a:ext cx="3643338" cy="1149766"/>
            </a:xfrm>
            <a:prstGeom prst="rect">
              <a:avLst/>
            </a:prstGeom>
          </p:spPr>
        </p:pic>
        <p:sp>
          <p:nvSpPr>
            <p:cNvPr id="25" name="Shape 241">
              <a:extLst>
                <a:ext uri="{FF2B5EF4-FFF2-40B4-BE49-F238E27FC236}">
                  <a16:creationId xmlns:a16="http://schemas.microsoft.com/office/drawing/2014/main" id="{5C79640D-E675-4141-B275-B3BEC65D7088}"/>
                </a:ext>
              </a:extLst>
            </p:cNvPr>
            <p:cNvSpPr txBox="1"/>
            <p:nvPr/>
          </p:nvSpPr>
          <p:spPr>
            <a:xfrm>
              <a:off x="880288" y="2608590"/>
              <a:ext cx="3477398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20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Up to</a:t>
              </a:r>
              <a:r>
                <a:rPr lang="zh-TW" altLang="en-US" sz="20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TW" sz="20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16 </a:t>
              </a:r>
              <a:r>
                <a:rPr lang="zh-TW" altLang="en-US" sz="20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GB </a:t>
              </a:r>
              <a:r>
                <a:rPr lang="en-US" altLang="zh-TW" sz="2000" b="1" dirty="0">
                  <a:solidFill>
                    <a:srgbClr val="FFFF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DDR4</a:t>
              </a:r>
              <a:endPara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Shape 241">
              <a:extLst>
                <a:ext uri="{FF2B5EF4-FFF2-40B4-BE49-F238E27FC236}">
                  <a16:creationId xmlns:a16="http://schemas.microsoft.com/office/drawing/2014/main" id="{5C79640D-E675-4141-B275-B3BEC65D7088}"/>
                </a:ext>
              </a:extLst>
            </p:cNvPr>
            <p:cNvSpPr txBox="1"/>
            <p:nvPr/>
          </p:nvSpPr>
          <p:spPr>
            <a:xfrm>
              <a:off x="928662" y="3003896"/>
              <a:ext cx="3477398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</a:t>
              </a:r>
              <a:r>
                <a:rPr lang="zh-TW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x DDR4 </a:t>
              </a:r>
              <a:r>
                <a:rPr lang="en-US" altLang="zh-TW" sz="15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Long-</a:t>
              </a:r>
              <a:r>
                <a:rPr lang="zh-TW" altLang="en-US" sz="15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DIMM  </a:t>
              </a:r>
              <a:endPara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Hant" sz="15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memory slot</a:t>
              </a:r>
              <a:endPara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3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7142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3200" dirty="0">
                <a:solidFill>
                  <a:schemeClr val="lt1"/>
                </a:solidFill>
                <a:cs typeface="Arial" panose="020B0604020202020204" pitchFamily="34" charset="0"/>
                <a:sym typeface="Arial"/>
              </a:rPr>
              <a:t>TS-1635AX rear view</a:t>
            </a:r>
            <a:endParaRPr lang="zh-TW" sz="3200" b="1" i="0" u="none" strike="noStrike" cap="none" dirty="0">
              <a:solidFill>
                <a:schemeClr val="lt1"/>
              </a:solidFill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32988-E372-E94B-8C24-F5C5390FB4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06150" y="1062994"/>
            <a:ext cx="4427456" cy="3813698"/>
          </a:xfrm>
          <a:prstGeom prst="rect">
            <a:avLst/>
          </a:prstGeom>
        </p:spPr>
      </p:pic>
      <p:sp>
        <p:nvSpPr>
          <p:cNvPr id="45" name="Shape 212"/>
          <p:cNvSpPr/>
          <p:nvPr/>
        </p:nvSpPr>
        <p:spPr>
          <a:xfrm>
            <a:off x="3357554" y="1407669"/>
            <a:ext cx="1143008" cy="22797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3214678" y="2571750"/>
            <a:ext cx="269459" cy="56826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9F59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214"/>
          <p:cNvSpPr/>
          <p:nvPr/>
        </p:nvSpPr>
        <p:spPr>
          <a:xfrm>
            <a:off x="3357554" y="4392000"/>
            <a:ext cx="304588" cy="32289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3214678" y="3744000"/>
            <a:ext cx="303835" cy="21431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2" name="Shape 218"/>
          <p:cNvCxnSpPr>
            <a:cxnSpLocks/>
          </p:cNvCxnSpPr>
          <p:nvPr/>
        </p:nvCxnSpPr>
        <p:spPr>
          <a:xfrm>
            <a:off x="1942314" y="3672000"/>
            <a:ext cx="1252367" cy="161262"/>
          </a:xfrm>
          <a:prstGeom prst="bentConnector3">
            <a:avLst>
              <a:gd name="adj1" fmla="val 54233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3" name="Shape 219"/>
          <p:cNvCxnSpPr>
            <a:cxnSpLocks/>
          </p:cNvCxnSpPr>
          <p:nvPr/>
        </p:nvCxnSpPr>
        <p:spPr>
          <a:xfrm>
            <a:off x="2000232" y="3000378"/>
            <a:ext cx="1200605" cy="401606"/>
          </a:xfrm>
          <a:prstGeom prst="bentConnector3">
            <a:avLst>
              <a:gd name="adj1" fmla="val 52943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6" name="Shape 222"/>
          <p:cNvSpPr/>
          <p:nvPr/>
        </p:nvSpPr>
        <p:spPr>
          <a:xfrm>
            <a:off x="3214678" y="3190751"/>
            <a:ext cx="257451" cy="42246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223"/>
          <p:cNvSpPr/>
          <p:nvPr/>
        </p:nvSpPr>
        <p:spPr>
          <a:xfrm>
            <a:off x="6088158" y="4071949"/>
            <a:ext cx="500066" cy="500066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59" name="Shape 225"/>
          <p:cNvSpPr/>
          <p:nvPr/>
        </p:nvSpPr>
        <p:spPr>
          <a:xfrm>
            <a:off x="3214678" y="4068000"/>
            <a:ext cx="241113" cy="20740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2" name="Shape 228"/>
          <p:cNvCxnSpPr/>
          <p:nvPr/>
        </p:nvCxnSpPr>
        <p:spPr>
          <a:xfrm rot="10800000" flipV="1">
            <a:off x="4500562" y="1491631"/>
            <a:ext cx="2500330" cy="1512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3" name="Shape 226">
            <a:extLst>
              <a:ext uri="{FF2B5EF4-FFF2-40B4-BE49-F238E27FC236}">
                <a16:creationId xmlns:a16="http://schemas.microsoft.com/office/drawing/2014/main" id="{CEBF2C29-78F3-1F4B-8E9A-9C12974986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32647" y="3478556"/>
            <a:ext cx="1232223" cy="799145"/>
          </a:xfrm>
          <a:prstGeom prst="bentConnector3">
            <a:avLst>
              <a:gd name="adj1" fmla="val 99472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0" name="Shape 226">
            <a:extLst>
              <a:ext uri="{FF2B5EF4-FFF2-40B4-BE49-F238E27FC236}">
                <a16:creationId xmlns:a16="http://schemas.microsoft.com/office/drawing/2014/main" id="{D60C0D87-219C-374B-ABBA-941D628C0BF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43638" y="2274712"/>
            <a:ext cx="928693" cy="582790"/>
          </a:xfrm>
          <a:prstGeom prst="bentConnector3">
            <a:avLst>
              <a:gd name="adj1" fmla="val 101311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55" name="群組 54"/>
          <p:cNvGrpSpPr/>
          <p:nvPr/>
        </p:nvGrpSpPr>
        <p:grpSpPr>
          <a:xfrm>
            <a:off x="294405" y="1305690"/>
            <a:ext cx="2920273" cy="452246"/>
            <a:chOff x="357158" y="1285866"/>
            <a:chExt cx="2920273" cy="452246"/>
          </a:xfrm>
        </p:grpSpPr>
        <p:sp>
          <p:nvSpPr>
            <p:cNvPr id="44" name="Shape 211"/>
            <p:cNvSpPr/>
            <p:nvPr/>
          </p:nvSpPr>
          <p:spPr>
            <a:xfrm>
              <a:off x="2428860" y="1363586"/>
              <a:ext cx="848571" cy="252236"/>
            </a:xfrm>
            <a:prstGeom prst="rect">
              <a:avLst/>
            </a:prstGeom>
            <a:noFill/>
            <a:ln w="19050" cap="flat" cmpd="sng">
              <a:solidFill>
                <a:srgbClr val="E6001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55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68" name="Shape 184"/>
            <p:cNvCxnSpPr>
              <a:cxnSpLocks/>
            </p:cNvCxnSpPr>
            <p:nvPr/>
          </p:nvCxnSpPr>
          <p:spPr>
            <a:xfrm>
              <a:off x="2000232" y="1500180"/>
              <a:ext cx="397604" cy="158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pic>
          <p:nvPicPr>
            <p:cNvPr id="33" name="圖片 32" descr="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58" y="1285866"/>
              <a:ext cx="1785950" cy="452246"/>
            </a:xfrm>
            <a:prstGeom prst="rect">
              <a:avLst/>
            </a:prstGeom>
          </p:spPr>
        </p:pic>
        <p:sp>
          <p:nvSpPr>
            <p:cNvPr id="41" name="Shape 208"/>
            <p:cNvSpPr txBox="1"/>
            <p:nvPr/>
          </p:nvSpPr>
          <p:spPr>
            <a:xfrm>
              <a:off x="419911" y="1349924"/>
              <a:ext cx="1665230" cy="269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 x PCIe 3.0 x</a:t>
              </a: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</a:t>
              </a:r>
              <a:endParaRPr lang="zh-TW" sz="15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cxnSp>
        <p:nvCxnSpPr>
          <p:cNvPr id="72" name="肘形接點 71"/>
          <p:cNvCxnSpPr>
            <a:stCxn id="48" idx="0"/>
          </p:cNvCxnSpPr>
          <p:nvPr/>
        </p:nvCxnSpPr>
        <p:spPr>
          <a:xfrm rot="16200000" flipV="1">
            <a:off x="2460506" y="1682848"/>
            <a:ext cx="142876" cy="1634928"/>
          </a:xfrm>
          <a:prstGeom prst="bentConnector2">
            <a:avLst/>
          </a:prstGeom>
          <a:ln w="19050">
            <a:solidFill>
              <a:srgbClr val="FF000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>
          <a:xfrm>
            <a:off x="1857356" y="4176000"/>
            <a:ext cx="1357322" cy="1588"/>
          </a:xfrm>
          <a:prstGeom prst="line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>
            <a:off x="2000232" y="4500576"/>
            <a:ext cx="1357322" cy="1588"/>
          </a:xfrm>
          <a:prstGeom prst="line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圖片 97" descr="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929454" y="1260000"/>
            <a:ext cx="2143140" cy="489932"/>
          </a:xfrm>
          <a:prstGeom prst="rect">
            <a:avLst/>
          </a:prstGeom>
        </p:spPr>
      </p:pic>
      <p:sp>
        <p:nvSpPr>
          <p:cNvPr id="39" name="Shape 207"/>
          <p:cNvSpPr txBox="1"/>
          <p:nvPr/>
        </p:nvSpPr>
        <p:spPr>
          <a:xfrm>
            <a:off x="7000892" y="1357304"/>
            <a:ext cx="2059069" cy="2693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1 x PCIe 3.0 x</a:t>
            </a:r>
            <a:r>
              <a:rPr lang="en-US" altLang="zh-TW" sz="15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2</a:t>
            </a:r>
            <a:endParaRPr lang="zh-TW" sz="155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1" name="圖片 100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29454" y="2000246"/>
            <a:ext cx="2143140" cy="500066"/>
          </a:xfrm>
          <a:prstGeom prst="rect">
            <a:avLst/>
          </a:prstGeom>
        </p:spPr>
      </p:pic>
      <p:sp>
        <p:nvSpPr>
          <p:cNvPr id="42" name="Shape 209">
            <a:extLst>
              <a:ext uri="{FF2B5EF4-FFF2-40B4-BE49-F238E27FC236}">
                <a16:creationId xmlns:a16="http://schemas.microsoft.com/office/drawing/2014/main" id="{36D0D18B-45D9-AE42-AEFB-413CC246D5CE}"/>
              </a:ext>
            </a:extLst>
          </p:cNvPr>
          <p:cNvSpPr txBox="1"/>
          <p:nvPr/>
        </p:nvSpPr>
        <p:spPr>
          <a:xfrm>
            <a:off x="7000892" y="2088000"/>
            <a:ext cx="2214578" cy="4619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3 x 9.2cm system fan</a:t>
            </a:r>
          </a:p>
        </p:txBody>
      </p:sp>
      <p:cxnSp>
        <p:nvCxnSpPr>
          <p:cNvPr id="107" name="Shape 226">
            <a:extLst>
              <a:ext uri="{FF2B5EF4-FFF2-40B4-BE49-F238E27FC236}">
                <a16:creationId xmlns:a16="http://schemas.microsoft.com/office/drawing/2014/main" id="{CEBF2C29-78F3-1F4B-8E9A-9C1297498641}"/>
              </a:ext>
            </a:extLst>
          </p:cNvPr>
          <p:cNvCxnSpPr>
            <a:cxnSpLocks/>
            <a:endCxn id="57" idx="0"/>
          </p:cNvCxnSpPr>
          <p:nvPr/>
        </p:nvCxnSpPr>
        <p:spPr>
          <a:xfrm rot="10800000" flipV="1">
            <a:off x="6338192" y="3929071"/>
            <a:ext cx="964415" cy="142877"/>
          </a:xfrm>
          <a:prstGeom prst="bentConnector2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54" name="群組 53"/>
          <p:cNvGrpSpPr/>
          <p:nvPr/>
        </p:nvGrpSpPr>
        <p:grpSpPr>
          <a:xfrm>
            <a:off x="294405" y="2143122"/>
            <a:ext cx="1785950" cy="452246"/>
            <a:chOff x="357158" y="2214560"/>
            <a:chExt cx="1785950" cy="452246"/>
          </a:xfrm>
        </p:grpSpPr>
        <p:pic>
          <p:nvPicPr>
            <p:cNvPr id="51" name="圖片 50" descr="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58" y="2214560"/>
              <a:ext cx="1785950" cy="452246"/>
            </a:xfrm>
            <a:prstGeom prst="rect">
              <a:avLst/>
            </a:prstGeom>
          </p:spPr>
        </p:pic>
        <p:sp>
          <p:nvSpPr>
            <p:cNvPr id="66" name="Shape 203">
              <a:extLst>
                <a:ext uri="{FF2B5EF4-FFF2-40B4-BE49-F238E27FC236}">
                  <a16:creationId xmlns:a16="http://schemas.microsoft.com/office/drawing/2014/main" id="{8AA572D1-5C6C-6243-8180-5E09388A17F3}"/>
                </a:ext>
              </a:extLst>
            </p:cNvPr>
            <p:cNvSpPr txBox="1"/>
            <p:nvPr/>
          </p:nvSpPr>
          <p:spPr>
            <a:xfrm>
              <a:off x="419911" y="2285998"/>
              <a:ext cx="1687120" cy="269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2</a:t>
              </a:r>
              <a:r>
                <a:rPr 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x </a:t>
              </a: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10GbE SFP+</a:t>
              </a:r>
              <a:endParaRPr lang="zh-TW" sz="15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294405" y="2643188"/>
            <a:ext cx="1785950" cy="452246"/>
            <a:chOff x="357158" y="2714626"/>
            <a:chExt cx="1785950" cy="452246"/>
          </a:xfrm>
        </p:grpSpPr>
        <p:pic>
          <p:nvPicPr>
            <p:cNvPr id="60" name="圖片 59" descr="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58" y="2714626"/>
              <a:ext cx="1785950" cy="452246"/>
            </a:xfrm>
            <a:prstGeom prst="rect">
              <a:avLst/>
            </a:prstGeom>
          </p:spPr>
        </p:pic>
        <p:sp>
          <p:nvSpPr>
            <p:cNvPr id="35" name="Shape 203"/>
            <p:cNvSpPr txBox="1"/>
            <p:nvPr/>
          </p:nvSpPr>
          <p:spPr>
            <a:xfrm>
              <a:off x="419911" y="2772000"/>
              <a:ext cx="1428760" cy="269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2</a:t>
              </a:r>
              <a:r>
                <a:rPr 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x GbE LAN</a:t>
              </a:r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294405" y="3143254"/>
            <a:ext cx="2563083" cy="714380"/>
            <a:chOff x="357158" y="3214692"/>
            <a:chExt cx="2563083" cy="714380"/>
          </a:xfrm>
        </p:grpSpPr>
        <p:pic>
          <p:nvPicPr>
            <p:cNvPr id="65" name="圖片 64" descr="0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158" y="3214692"/>
              <a:ext cx="1785950" cy="714380"/>
            </a:xfrm>
            <a:prstGeom prst="rect">
              <a:avLst/>
            </a:prstGeom>
          </p:spPr>
        </p:pic>
        <p:sp>
          <p:nvSpPr>
            <p:cNvPr id="36" name="Shape 204"/>
            <p:cNvSpPr txBox="1"/>
            <p:nvPr/>
          </p:nvSpPr>
          <p:spPr>
            <a:xfrm>
              <a:off x="419911" y="3286130"/>
              <a:ext cx="2500330" cy="5296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5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2</a:t>
              </a:r>
              <a:r>
                <a:rPr lang="zh-TW" sz="155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x USB 3.</a:t>
              </a:r>
              <a:r>
                <a:rPr lang="en-US" altLang="zh-TW" sz="155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0</a:t>
              </a:r>
              <a:r>
                <a:rPr lang="zh-TW" altLang="en-US" sz="155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 </a:t>
              </a:r>
              <a:endParaRPr lang="en-US" altLang="zh-TW" sz="1550" b="1" i="0" u="none" strike="noStrike" cap="none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550" b="1" i="0" u="none" strike="noStrike" cap="none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Type-A</a:t>
              </a:r>
            </a:p>
          </p:txBody>
        </p:sp>
      </p:grpSp>
      <p:grpSp>
        <p:nvGrpSpPr>
          <p:cNvPr id="73" name="群組 72"/>
          <p:cNvGrpSpPr/>
          <p:nvPr/>
        </p:nvGrpSpPr>
        <p:grpSpPr>
          <a:xfrm>
            <a:off x="294405" y="3857634"/>
            <a:ext cx="1785950" cy="428628"/>
            <a:chOff x="357158" y="3929072"/>
            <a:chExt cx="1785950" cy="428628"/>
          </a:xfrm>
        </p:grpSpPr>
        <p:pic>
          <p:nvPicPr>
            <p:cNvPr id="71" name="圖片 70" descr="0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7158" y="3929072"/>
              <a:ext cx="1785950" cy="428628"/>
            </a:xfrm>
            <a:prstGeom prst="rect">
              <a:avLst/>
            </a:prstGeom>
          </p:spPr>
        </p:pic>
        <p:sp>
          <p:nvSpPr>
            <p:cNvPr id="38" name="Shape 206"/>
            <p:cNvSpPr txBox="1"/>
            <p:nvPr/>
          </p:nvSpPr>
          <p:spPr>
            <a:xfrm>
              <a:off x="389138" y="3978399"/>
              <a:ext cx="1673847" cy="2673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1 x </a:t>
              </a: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l</a:t>
              </a:r>
              <a:r>
                <a:rPr 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ine out</a:t>
              </a: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294405" y="4286262"/>
            <a:ext cx="1920141" cy="642942"/>
            <a:chOff x="357158" y="4357700"/>
            <a:chExt cx="1920141" cy="642942"/>
          </a:xfrm>
        </p:grpSpPr>
        <p:pic>
          <p:nvPicPr>
            <p:cNvPr id="74" name="圖片 73" descr="0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58" y="4357700"/>
              <a:ext cx="1785950" cy="642942"/>
            </a:xfrm>
            <a:prstGeom prst="rect">
              <a:avLst/>
            </a:prstGeom>
          </p:spPr>
        </p:pic>
        <p:sp>
          <p:nvSpPr>
            <p:cNvPr id="34" name="Shape 202"/>
            <p:cNvSpPr txBox="1"/>
            <p:nvPr/>
          </p:nvSpPr>
          <p:spPr>
            <a:xfrm>
              <a:off x="391309" y="4406065"/>
              <a:ext cx="1885990" cy="4517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Kensington  security slot</a:t>
              </a:r>
              <a:endParaRPr lang="zh-TW" altLang="zh-TW" sz="155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6929454" y="3214692"/>
            <a:ext cx="2286016" cy="580046"/>
            <a:chOff x="6929454" y="3214692"/>
            <a:chExt cx="2286016" cy="580046"/>
          </a:xfrm>
        </p:grpSpPr>
        <p:pic>
          <p:nvPicPr>
            <p:cNvPr id="76" name="圖片 75" descr="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6929454" y="3214692"/>
              <a:ext cx="2143140" cy="489932"/>
            </a:xfrm>
            <a:prstGeom prst="rect">
              <a:avLst/>
            </a:prstGeom>
          </p:spPr>
        </p:pic>
        <p:sp>
          <p:nvSpPr>
            <p:cNvPr id="64" name="Shape 209">
              <a:extLst>
                <a:ext uri="{FF2B5EF4-FFF2-40B4-BE49-F238E27FC236}">
                  <a16:creationId xmlns:a16="http://schemas.microsoft.com/office/drawing/2014/main" id="{A70154D1-F820-5A48-8146-E5E0358CDDC7}"/>
                </a:ext>
              </a:extLst>
            </p:cNvPr>
            <p:cNvSpPr txBox="1"/>
            <p:nvPr/>
          </p:nvSpPr>
          <p:spPr>
            <a:xfrm>
              <a:off x="7000892" y="3286130"/>
              <a:ext cx="2214578" cy="5086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250 W power supply</a:t>
              </a: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6929454" y="3714758"/>
            <a:ext cx="2143140" cy="489932"/>
            <a:chOff x="6929454" y="3714758"/>
            <a:chExt cx="2143140" cy="489932"/>
          </a:xfrm>
        </p:grpSpPr>
        <p:pic>
          <p:nvPicPr>
            <p:cNvPr id="78" name="圖片 77" descr="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6929454" y="3714758"/>
              <a:ext cx="2143140" cy="489932"/>
            </a:xfrm>
            <a:prstGeom prst="rect">
              <a:avLst/>
            </a:prstGeom>
          </p:spPr>
        </p:pic>
        <p:sp>
          <p:nvSpPr>
            <p:cNvPr id="43" name="Shape 209"/>
            <p:cNvSpPr txBox="1"/>
            <p:nvPr/>
          </p:nvSpPr>
          <p:spPr>
            <a:xfrm>
              <a:off x="7005140" y="3780000"/>
              <a:ext cx="1138760" cy="269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5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Arial"/>
                </a:rPr>
                <a:t>Speaker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939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948000" y="1571618"/>
            <a:ext cx="1910280" cy="70751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6933B-E641-9E4E-8D58-D6DA9AF88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847" y="1131590"/>
            <a:ext cx="4387394" cy="3890122"/>
          </a:xfrm>
          <a:prstGeom prst="rect">
            <a:avLst/>
          </a:prstGeom>
        </p:spPr>
      </p:pic>
      <p:pic>
        <p:nvPicPr>
          <p:cNvPr id="19" name="圖片 18" descr="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000" y="1000114"/>
            <a:ext cx="2571768" cy="571504"/>
          </a:xfrm>
          <a:prstGeom prst="rect">
            <a:avLst/>
          </a:prstGeom>
        </p:spPr>
      </p:pic>
      <p:pic>
        <p:nvPicPr>
          <p:cNvPr id="16" name="圖片 15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67798" y="2285998"/>
            <a:ext cx="1890481" cy="571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24" y="71426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200" dirty="0" err="1">
                <a:cs typeface="Arial" panose="020B0604020202020204" pitchFamily="34" charset="0"/>
              </a:rPr>
              <a:t>Qtier</a:t>
            </a:r>
            <a:r>
              <a:rPr lang="en-US" altLang="zh-Hant" sz="3200" dirty="0">
                <a:cs typeface="Arial" panose="020B0604020202020204" pitchFamily="34" charset="0"/>
              </a:rPr>
              <a:t> with hybrid HDD/SSD design</a:t>
            </a:r>
            <a:endParaRPr lang="en-US" sz="3200" dirty="0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5A1FF89-1F9D-9B4B-A5DB-DB67BF96141F}"/>
              </a:ext>
            </a:extLst>
          </p:cNvPr>
          <p:cNvSpPr/>
          <p:nvPr/>
        </p:nvSpPr>
        <p:spPr>
          <a:xfrm>
            <a:off x="3917055" y="1995686"/>
            <a:ext cx="1080120" cy="1115660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Arrow Connector 8">
            <a:extLst>
              <a:ext uri="{FF2B5EF4-FFF2-40B4-BE49-F238E27FC236}">
                <a16:creationId xmlns:a16="http://schemas.microsoft.com/office/drawing/2014/main" id="{39AC8FC8-06E4-444A-A898-BB7F4C53E9DA}"/>
              </a:ext>
            </a:extLst>
          </p:cNvPr>
          <p:cNvCxnSpPr>
            <a:cxnSpLocks/>
          </p:cNvCxnSpPr>
          <p:nvPr/>
        </p:nvCxnSpPr>
        <p:spPr>
          <a:xfrm flipV="1">
            <a:off x="5000628" y="2490991"/>
            <a:ext cx="1955768" cy="9321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46BCA8B-2E27-9542-8219-C1D1E2B94C08}"/>
              </a:ext>
            </a:extLst>
          </p:cNvPr>
          <p:cNvSpPr/>
          <p:nvPr/>
        </p:nvSpPr>
        <p:spPr>
          <a:xfrm>
            <a:off x="2044847" y="3111346"/>
            <a:ext cx="3240360" cy="15486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F11DFCB-1468-3540-8398-41E3908D2B3E}"/>
              </a:ext>
            </a:extLst>
          </p:cNvPr>
          <p:cNvSpPr/>
          <p:nvPr/>
        </p:nvSpPr>
        <p:spPr>
          <a:xfrm>
            <a:off x="2044847" y="1491630"/>
            <a:ext cx="1728192" cy="158502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251C249-4304-4542-9FA1-5A36817D2DEB}"/>
              </a:ext>
            </a:extLst>
          </p:cNvPr>
          <p:cNvSpPr/>
          <p:nvPr/>
        </p:nvSpPr>
        <p:spPr>
          <a:xfrm>
            <a:off x="3917055" y="1765425"/>
            <a:ext cx="473564" cy="2302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Arrow Connector 8">
            <a:extLst>
              <a:ext uri="{FF2B5EF4-FFF2-40B4-BE49-F238E27FC236}">
                <a16:creationId xmlns:a16="http://schemas.microsoft.com/office/drawing/2014/main" id="{B9D66C3A-BCD7-954D-BCE8-BCF0D7102B4C}"/>
              </a:ext>
            </a:extLst>
          </p:cNvPr>
          <p:cNvCxnSpPr>
            <a:cxnSpLocks/>
          </p:cNvCxnSpPr>
          <p:nvPr/>
        </p:nvCxnSpPr>
        <p:spPr>
          <a:xfrm>
            <a:off x="4397827" y="1879139"/>
            <a:ext cx="2538470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8">
            <a:extLst>
              <a:ext uri="{FF2B5EF4-FFF2-40B4-BE49-F238E27FC236}">
                <a16:creationId xmlns:a16="http://schemas.microsoft.com/office/drawing/2014/main" id="{27076031-681C-7F43-8D44-B14272CFE65A}"/>
              </a:ext>
            </a:extLst>
          </p:cNvPr>
          <p:cNvCxnSpPr>
            <a:cxnSpLocks/>
          </p:cNvCxnSpPr>
          <p:nvPr/>
        </p:nvCxnSpPr>
        <p:spPr>
          <a:xfrm rot="10800000">
            <a:off x="1643042" y="1814736"/>
            <a:ext cx="401805" cy="3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8BF29BD-DCD9-3548-89D6-10DE1CEF5B97}"/>
              </a:ext>
            </a:extLst>
          </p:cNvPr>
          <p:cNvSpPr txBox="1"/>
          <p:nvPr/>
        </p:nvSpPr>
        <p:spPr>
          <a:xfrm>
            <a:off x="6500826" y="1000114"/>
            <a:ext cx="2808312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Boost both performance </a:t>
            </a:r>
          </a:p>
          <a:p>
            <a:r>
              <a:rPr lang="en-US" altLang="zh-Hant" sz="15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and capacity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51" name="Shape 208">
            <a:extLst>
              <a:ext uri="{FF2B5EF4-FFF2-40B4-BE49-F238E27FC236}">
                <a16:creationId xmlns:a16="http://schemas.microsoft.com/office/drawing/2014/main" id="{54AEB2E7-59B3-8243-9B75-DD2B4F932186}"/>
              </a:ext>
            </a:extLst>
          </p:cNvPr>
          <p:cNvSpPr txBox="1"/>
          <p:nvPr/>
        </p:nvSpPr>
        <p:spPr>
          <a:xfrm>
            <a:off x="7045391" y="1656000"/>
            <a:ext cx="2168905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M.2 SATA SSD (2280)</a:t>
            </a:r>
            <a:endParaRPr lang="zh-TW" altLang="en-US" sz="15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Shape 208">
            <a:extLst>
              <a:ext uri="{FF2B5EF4-FFF2-40B4-BE49-F238E27FC236}">
                <a16:creationId xmlns:a16="http://schemas.microsoft.com/office/drawing/2014/main" id="{F4235698-F735-644B-A097-DA516A985166}"/>
              </a:ext>
            </a:extLst>
          </p:cNvPr>
          <p:cNvSpPr txBox="1"/>
          <p:nvPr/>
        </p:nvSpPr>
        <p:spPr>
          <a:xfrm>
            <a:off x="7121543" y="2411438"/>
            <a:ext cx="1665230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2.5”SSD</a:t>
            </a:r>
            <a:endParaRPr lang="zh-TW" sz="15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圖片 16" descr="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070" y="1500180"/>
            <a:ext cx="1529972" cy="618793"/>
          </a:xfrm>
          <a:prstGeom prst="rect">
            <a:avLst/>
          </a:prstGeom>
        </p:spPr>
      </p:pic>
      <p:sp>
        <p:nvSpPr>
          <p:cNvPr id="50" name="Shape 208">
            <a:extLst>
              <a:ext uri="{FF2B5EF4-FFF2-40B4-BE49-F238E27FC236}">
                <a16:creationId xmlns:a16="http://schemas.microsoft.com/office/drawing/2014/main" id="{96E499F1-5337-D640-AF08-0FD3E6B6E950}"/>
              </a:ext>
            </a:extLst>
          </p:cNvPr>
          <p:cNvSpPr txBox="1"/>
          <p:nvPr/>
        </p:nvSpPr>
        <p:spPr>
          <a:xfrm>
            <a:off x="120688" y="1659294"/>
            <a:ext cx="1665230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12 x 3.5”HDD</a:t>
            </a:r>
            <a:endParaRPr lang="zh-TW" altLang="en-US" sz="1500" b="1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" descr="D:\DM\QTS4.3_P12_(FRA)_5100-024350-RS-201707_A\Links\QNAP-Auto-Tiering-logo_512x512.png">
            <a:extLst>
              <a:ext uri="{FF2B5EF4-FFF2-40B4-BE49-F238E27FC236}">
                <a16:creationId xmlns:a16="http://schemas.microsoft.com/office/drawing/2014/main" id="{4344C4B5-AE2A-EC4D-AF09-FBE6E7A3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347" y="2448946"/>
            <a:ext cx="662400" cy="662400"/>
          </a:xfrm>
          <a:prstGeom prst="rect">
            <a:avLst/>
          </a:prstGeom>
          <a:noFill/>
        </p:spPr>
      </p:pic>
      <p:sp>
        <p:nvSpPr>
          <p:cNvPr id="24" name="Shape 50">
            <a:extLst>
              <a:ext uri="{FF2B5EF4-FFF2-40B4-BE49-F238E27FC236}">
                <a16:creationId xmlns:a16="http://schemas.microsoft.com/office/drawing/2014/main" id="{BFBEECDC-BBF3-B147-AE37-6ADB0C816060}"/>
              </a:ext>
            </a:extLst>
          </p:cNvPr>
          <p:cNvSpPr/>
          <p:nvPr/>
        </p:nvSpPr>
        <p:spPr>
          <a:xfrm>
            <a:off x="54097" y="3157786"/>
            <a:ext cx="1873115" cy="18639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a multi-tier storage management system, automatically moves the most active data to high-performance drives while less active data is migrated to high-capacity drives.</a:t>
            </a:r>
            <a:endParaRPr lang="zh-TW" sz="12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2639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2">
            <a:extLst>
              <a:ext uri="{FF2B5EF4-FFF2-40B4-BE49-F238E27FC236}">
                <a16:creationId xmlns:a16="http://schemas.microsoft.com/office/drawing/2014/main" id="{9650A89D-6409-DF4D-8925-D7C232291864}"/>
              </a:ext>
            </a:extLst>
          </p:cNvPr>
          <p:cNvSpPr/>
          <p:nvPr/>
        </p:nvSpPr>
        <p:spPr>
          <a:xfrm>
            <a:off x="0" y="928676"/>
            <a:ext cx="9144000" cy="4071966"/>
          </a:xfrm>
          <a:prstGeom prst="roundRect">
            <a:avLst>
              <a:gd name="adj" fmla="val 0"/>
            </a:avLst>
          </a:prstGeom>
          <a:solidFill>
            <a:srgbClr val="0070C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圖片 34" descr="a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14560"/>
            <a:ext cx="3071834" cy="1500198"/>
          </a:xfrm>
          <a:prstGeom prst="rect">
            <a:avLst/>
          </a:prstGeom>
        </p:spPr>
      </p:pic>
      <p:pic>
        <p:nvPicPr>
          <p:cNvPr id="34" name="圖片 33" descr="a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9216"/>
            <a:ext cx="3071834" cy="993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71420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200" dirty="0" err="1">
                <a:cs typeface="Arial" panose="020B0604020202020204" pitchFamily="34" charset="0"/>
              </a:rPr>
              <a:t>Qtier</a:t>
            </a:r>
            <a:r>
              <a:rPr lang="en-US" altLang="zh-Hant" sz="3200" dirty="0">
                <a:cs typeface="Arial" panose="020B0604020202020204" pitchFamily="34" charset="0"/>
              </a:rPr>
              <a:t> with hybrid HDD/SSD design</a:t>
            </a:r>
            <a:endParaRPr lang="en-US" sz="3460" dirty="0">
              <a:cs typeface="Arial" panose="020B0604020202020204" pitchFamily="34" charset="0"/>
            </a:endParaRPr>
          </a:p>
        </p:txBody>
      </p:sp>
      <p:grpSp>
        <p:nvGrpSpPr>
          <p:cNvPr id="5" name="群組 23">
            <a:extLst>
              <a:ext uri="{FF2B5EF4-FFF2-40B4-BE49-F238E27FC236}">
                <a16:creationId xmlns:a16="http://schemas.microsoft.com/office/drawing/2014/main" id="{127D6565-1050-C54E-A59E-64536F1C9541}"/>
              </a:ext>
            </a:extLst>
          </p:cNvPr>
          <p:cNvGrpSpPr/>
          <p:nvPr/>
        </p:nvGrpSpPr>
        <p:grpSpPr>
          <a:xfrm>
            <a:off x="-32" y="1142990"/>
            <a:ext cx="3438637" cy="1752656"/>
            <a:chOff x="283514" y="1114238"/>
            <a:chExt cx="3669374" cy="18702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矩形 22">
              <a:extLst>
                <a:ext uri="{FF2B5EF4-FFF2-40B4-BE49-F238E27FC236}">
                  <a16:creationId xmlns:a16="http://schemas.microsoft.com/office/drawing/2014/main" id="{68693D1E-23C0-E046-86FE-6F7CA4FB38F2}"/>
                </a:ext>
              </a:extLst>
            </p:cNvPr>
            <p:cNvSpPr/>
            <p:nvPr/>
          </p:nvSpPr>
          <p:spPr>
            <a:xfrm>
              <a:off x="283514" y="2164631"/>
              <a:ext cx="3118263" cy="819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12D83EF6-89FD-3940-ADF5-FD613DFA8316}"/>
                </a:ext>
              </a:extLst>
            </p:cNvPr>
            <p:cNvSpPr/>
            <p:nvPr/>
          </p:nvSpPr>
          <p:spPr>
            <a:xfrm>
              <a:off x="395799" y="1114238"/>
              <a:ext cx="3118265" cy="923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  <p:sp>
          <p:nvSpPr>
            <p:cNvPr id="8" name="Shape 448">
              <a:extLst>
                <a:ext uri="{FF2B5EF4-FFF2-40B4-BE49-F238E27FC236}">
                  <a16:creationId xmlns:a16="http://schemas.microsoft.com/office/drawing/2014/main" id="{8339D57D-EC9F-9541-AE5C-7A0AB25BA26C}"/>
                </a:ext>
              </a:extLst>
            </p:cNvPr>
            <p:cNvSpPr txBox="1"/>
            <p:nvPr/>
          </p:nvSpPr>
          <p:spPr>
            <a:xfrm>
              <a:off x="552250" y="1327264"/>
              <a:ext cx="3400638" cy="1082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50" rIns="68550" bIns="34250" anchor="t" anchorCtr="0">
              <a:noAutofit/>
            </a:bodyPr>
            <a:lstStyle/>
            <a:p>
              <a:pPr marL="88900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en-US" altLang="zh-TW" b="1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  <a:sym typeface="Microsoft JhengHei"/>
                </a:rPr>
                <a:t>Automatically moves data between different tiers</a:t>
              </a:r>
            </a:p>
            <a:p>
              <a:pPr marL="88900">
                <a:spcBef>
                  <a:spcPts val="450"/>
                </a:spcBef>
                <a:buClr>
                  <a:srgbClr val="044981"/>
                </a:buClr>
                <a:buSzPct val="100000"/>
              </a:pPr>
              <a:br>
                <a:rPr lang="en-US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endParaRPr lang="en-US" altLang="zh-TW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3" name="Shape 206">
            <a:extLst>
              <a:ext uri="{FF2B5EF4-FFF2-40B4-BE49-F238E27FC236}">
                <a16:creationId xmlns:a16="http://schemas.microsoft.com/office/drawing/2014/main" id="{C40A5362-01B5-EB4E-86A6-FD7859832F1A}"/>
              </a:ext>
            </a:extLst>
          </p:cNvPr>
          <p:cNvSpPr/>
          <p:nvPr/>
        </p:nvSpPr>
        <p:spPr>
          <a:xfrm>
            <a:off x="6175931" y="1466841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</a:p>
        </p:txBody>
      </p:sp>
      <p:pic>
        <p:nvPicPr>
          <p:cNvPr id="14" name="Shape 207" descr="1_Qtier-01-01.png">
            <a:extLst>
              <a:ext uri="{FF2B5EF4-FFF2-40B4-BE49-F238E27FC236}">
                <a16:creationId xmlns:a16="http://schemas.microsoft.com/office/drawing/2014/main" id="{9E762751-C170-7745-9AE9-1F298BE58B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513" b="3523"/>
          <a:stretch/>
        </p:blipFill>
        <p:spPr>
          <a:xfrm>
            <a:off x="3237448" y="1121603"/>
            <a:ext cx="5826300" cy="38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216">
            <a:extLst>
              <a:ext uri="{FF2B5EF4-FFF2-40B4-BE49-F238E27FC236}">
                <a16:creationId xmlns:a16="http://schemas.microsoft.com/office/drawing/2014/main" id="{A24238CD-8D3D-E64C-9F15-EFDA9990DDE3}"/>
              </a:ext>
            </a:extLst>
          </p:cNvPr>
          <p:cNvSpPr txBox="1"/>
          <p:nvPr/>
        </p:nvSpPr>
        <p:spPr>
          <a:xfrm>
            <a:off x="5281973" y="2941753"/>
            <a:ext cx="1772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200" b="1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9">
            <a:extLst>
              <a:ext uri="{FF2B5EF4-FFF2-40B4-BE49-F238E27FC236}">
                <a16:creationId xmlns:a16="http://schemas.microsoft.com/office/drawing/2014/main" id="{D818E3D6-E0D8-7C45-98FA-82748DAF9531}"/>
              </a:ext>
            </a:extLst>
          </p:cNvPr>
          <p:cNvSpPr/>
          <p:nvPr/>
        </p:nvSpPr>
        <p:spPr>
          <a:xfrm>
            <a:off x="5601209" y="2768133"/>
            <a:ext cx="1211072" cy="51256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215">
            <a:extLst>
              <a:ext uri="{FF2B5EF4-FFF2-40B4-BE49-F238E27FC236}">
                <a16:creationId xmlns:a16="http://schemas.microsoft.com/office/drawing/2014/main" id="{DD90B772-5A56-4A4B-B013-21233CCCDBD3}"/>
              </a:ext>
            </a:extLst>
          </p:cNvPr>
          <p:cNvSpPr txBox="1"/>
          <p:nvPr/>
        </p:nvSpPr>
        <p:spPr>
          <a:xfrm>
            <a:off x="5405063" y="2801738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Qtier Works</a:t>
            </a:r>
          </a:p>
        </p:txBody>
      </p:sp>
      <p:sp>
        <p:nvSpPr>
          <p:cNvPr id="29" name="Shape 448">
            <a:extLst>
              <a:ext uri="{FF2B5EF4-FFF2-40B4-BE49-F238E27FC236}">
                <a16:creationId xmlns:a16="http://schemas.microsoft.com/office/drawing/2014/main" id="{30612485-54DB-CF45-BFDD-551858C1137B}"/>
              </a:ext>
            </a:extLst>
          </p:cNvPr>
          <p:cNvSpPr txBox="1"/>
          <p:nvPr/>
        </p:nvSpPr>
        <p:spPr>
          <a:xfrm>
            <a:off x="142844" y="2376000"/>
            <a:ext cx="2245343" cy="14382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50" tIns="34250" rIns="68550" bIns="34250" anchor="t" anchorCtr="0">
            <a:noAutofit/>
          </a:bodyPr>
          <a:lstStyle/>
          <a:p>
            <a:pPr marL="180975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Calibri"/>
              </a:rPr>
              <a:t>SSD cache capacity will not be limited by </a:t>
            </a:r>
          </a:p>
          <a:p>
            <a:pPr marL="180975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Calibri"/>
              </a:rPr>
              <a:t>the RAM size</a:t>
            </a:r>
            <a:endParaRPr lang="zh-TW" altLang="zh-TW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br>
              <a:rPr lang="zh-TW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endParaRPr lang="zh-TW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1" name="Picture 3" descr="C:\Users\Han Tsai\Desktop\TS-932X_直播_0320\P21.png">
            <a:extLst>
              <a:ext uri="{FF2B5EF4-FFF2-40B4-BE49-F238E27FC236}">
                <a16:creationId xmlns:a16="http://schemas.microsoft.com/office/drawing/2014/main" id="{27228B9A-6F78-8D47-A9B0-F38DA83F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3745"/>
          <a:stretch>
            <a:fillRect/>
          </a:stretch>
        </p:blipFill>
        <p:spPr bwMode="auto">
          <a:xfrm>
            <a:off x="1984148" y="2211710"/>
            <a:ext cx="2165768" cy="2922318"/>
          </a:xfrm>
          <a:prstGeom prst="rect">
            <a:avLst/>
          </a:prstGeom>
          <a:noFill/>
        </p:spPr>
      </p:pic>
      <p:pic>
        <p:nvPicPr>
          <p:cNvPr id="36" name="圖片 35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643570" y="1142990"/>
            <a:ext cx="1500198" cy="500066"/>
          </a:xfrm>
          <a:prstGeom prst="rect">
            <a:avLst/>
          </a:prstGeom>
        </p:spPr>
      </p:pic>
      <p:pic>
        <p:nvPicPr>
          <p:cNvPr id="39" name="圖片 38" descr="b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643834" y="2268000"/>
            <a:ext cx="1071570" cy="428628"/>
          </a:xfrm>
          <a:prstGeom prst="rect">
            <a:avLst/>
          </a:prstGeom>
        </p:spPr>
      </p:pic>
      <p:pic>
        <p:nvPicPr>
          <p:cNvPr id="40" name="圖片 39" descr="ba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715008" y="3643320"/>
            <a:ext cx="1428792" cy="529308"/>
          </a:xfrm>
          <a:prstGeom prst="rect">
            <a:avLst/>
          </a:prstGeom>
        </p:spPr>
      </p:pic>
      <p:pic>
        <p:nvPicPr>
          <p:cNvPr id="41" name="圖片 40" descr="ba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929058" y="2232000"/>
            <a:ext cx="1214446" cy="428628"/>
          </a:xfrm>
          <a:prstGeom prst="rect">
            <a:avLst/>
          </a:prstGeom>
        </p:spPr>
      </p:pic>
      <p:sp>
        <p:nvSpPr>
          <p:cNvPr id="37" name="Shape 208">
            <a:extLst>
              <a:ext uri="{FF2B5EF4-FFF2-40B4-BE49-F238E27FC236}">
                <a16:creationId xmlns:a16="http://schemas.microsoft.com/office/drawing/2014/main" id="{33AB27D3-1338-094C-BAC6-4F295843A56E}"/>
              </a:ext>
            </a:extLst>
          </p:cNvPr>
          <p:cNvSpPr txBox="1"/>
          <p:nvPr/>
        </p:nvSpPr>
        <p:spPr>
          <a:xfrm>
            <a:off x="3571868" y="1401128"/>
            <a:ext cx="17724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Frequently-accessed data</a:t>
            </a:r>
          </a:p>
        </p:txBody>
      </p:sp>
      <p:sp>
        <p:nvSpPr>
          <p:cNvPr id="38" name="Shape 209">
            <a:extLst>
              <a:ext uri="{FF2B5EF4-FFF2-40B4-BE49-F238E27FC236}">
                <a16:creationId xmlns:a16="http://schemas.microsoft.com/office/drawing/2014/main" id="{3CA64A23-FB40-7547-BC4D-98E746757EE6}"/>
              </a:ext>
            </a:extLst>
          </p:cNvPr>
          <p:cNvSpPr txBox="1"/>
          <p:nvPr/>
        </p:nvSpPr>
        <p:spPr>
          <a:xfrm>
            <a:off x="3571868" y="1595228"/>
            <a:ext cx="17724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Infrequently-accessed data</a:t>
            </a:r>
          </a:p>
        </p:txBody>
      </p:sp>
      <p:sp>
        <p:nvSpPr>
          <p:cNvPr id="42" name="Shape 210">
            <a:extLst>
              <a:ext uri="{FF2B5EF4-FFF2-40B4-BE49-F238E27FC236}">
                <a16:creationId xmlns:a16="http://schemas.microsoft.com/office/drawing/2014/main" id="{80C20AB9-B3C3-A740-9B37-EADFD5EC60E3}"/>
              </a:ext>
            </a:extLst>
          </p:cNvPr>
          <p:cNvSpPr txBox="1"/>
          <p:nvPr/>
        </p:nvSpPr>
        <p:spPr>
          <a:xfrm>
            <a:off x="3571868" y="1797403"/>
            <a:ext cx="17724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Rarely-accessed data</a:t>
            </a:r>
          </a:p>
        </p:txBody>
      </p:sp>
      <p:sp>
        <p:nvSpPr>
          <p:cNvPr id="49" name="Shape 212">
            <a:extLst>
              <a:ext uri="{FF2B5EF4-FFF2-40B4-BE49-F238E27FC236}">
                <a16:creationId xmlns:a16="http://schemas.microsoft.com/office/drawing/2014/main" id="{CB3F1F33-65C1-764A-9BE7-8C9C6C0B521D}"/>
              </a:ext>
            </a:extLst>
          </p:cNvPr>
          <p:cNvSpPr txBox="1"/>
          <p:nvPr/>
        </p:nvSpPr>
        <p:spPr>
          <a:xfrm>
            <a:off x="5652000" y="1260000"/>
            <a:ext cx="2627851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tiering:</a:t>
            </a:r>
            <a:b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Frequently-accessed data </a:t>
            </a:r>
            <a:br>
              <a:rPr lang="e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is not optimized</a:t>
            </a:r>
            <a:br>
              <a:rPr lang="en" sz="9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" sz="9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hape 211">
            <a:extLst>
              <a:ext uri="{FF2B5EF4-FFF2-40B4-BE49-F238E27FC236}">
                <a16:creationId xmlns:a16="http://schemas.microsoft.com/office/drawing/2014/main" id="{3EB99AD3-EAC5-E642-8B68-9A6A138FB9B0}"/>
              </a:ext>
            </a:extLst>
          </p:cNvPr>
          <p:cNvSpPr txBox="1"/>
          <p:nvPr/>
        </p:nvSpPr>
        <p:spPr>
          <a:xfrm>
            <a:off x="3960000" y="2232000"/>
            <a:ext cx="1416600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data</a:t>
            </a:r>
            <a:b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patterns</a:t>
            </a:r>
          </a:p>
        </p:txBody>
      </p:sp>
      <p:sp>
        <p:nvSpPr>
          <p:cNvPr id="51" name="Shape 213">
            <a:extLst>
              <a:ext uri="{FF2B5EF4-FFF2-40B4-BE49-F238E27FC236}">
                <a16:creationId xmlns:a16="http://schemas.microsoft.com/office/drawing/2014/main" id="{453904A3-6785-7C4E-8553-05205407FDAF}"/>
              </a:ext>
            </a:extLst>
          </p:cNvPr>
          <p:cNvSpPr txBox="1"/>
          <p:nvPr/>
        </p:nvSpPr>
        <p:spPr>
          <a:xfrm>
            <a:off x="7668000" y="2427734"/>
            <a:ext cx="1601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data tiering</a:t>
            </a:r>
          </a:p>
        </p:txBody>
      </p:sp>
      <p:sp>
        <p:nvSpPr>
          <p:cNvPr id="52" name="Shape 214">
            <a:extLst>
              <a:ext uri="{FF2B5EF4-FFF2-40B4-BE49-F238E27FC236}">
                <a16:creationId xmlns:a16="http://schemas.microsoft.com/office/drawing/2014/main" id="{EC1AA1AD-77FD-9C43-BEDE-EB0356205C10}"/>
              </a:ext>
            </a:extLst>
          </p:cNvPr>
          <p:cNvSpPr txBox="1"/>
          <p:nvPr/>
        </p:nvSpPr>
        <p:spPr>
          <a:xfrm>
            <a:off x="5760000" y="3852000"/>
            <a:ext cx="2039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tiering:</a:t>
            </a:r>
            <a:b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Frequently-accessed data </a:t>
            </a:r>
            <a:br>
              <a:rPr lang="e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is optimized</a:t>
            </a:r>
            <a:br>
              <a:rPr lang="en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1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743"/>
            <a:ext cx="3500462" cy="13573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944DBE-873C-104F-BB58-957275852A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54100"/>
          <a:stretch>
            <a:fillRect/>
          </a:stretch>
        </p:blipFill>
        <p:spPr>
          <a:xfrm>
            <a:off x="6948000" y="1000114"/>
            <a:ext cx="2267470" cy="4214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-18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Dual</a:t>
            </a:r>
            <a:r>
              <a:rPr lang="zh-Hant" altLang="en-US" sz="3200" dirty="0"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10GbE SFP+ ports &amp; 10G</a:t>
            </a:r>
            <a:r>
              <a:rPr lang="zh-Hant" altLang="en-US" sz="3200" dirty="0"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3200" dirty="0">
                <a:ea typeface="Arial Unicode MS" pitchFamily="34" charset="-120"/>
                <a:cs typeface="Arial" panose="020B0604020202020204" pitchFamily="34" charset="0"/>
              </a:rPr>
              <a:t>switch</a:t>
            </a:r>
            <a:endParaRPr lang="en-US" sz="3200" dirty="0">
              <a:ea typeface="Arial Unicode MS" pitchFamily="34" charset="-120"/>
              <a:cs typeface="Arial" panose="020B0604020202020204" pitchFamily="34" charset="0"/>
            </a:endParaRPr>
          </a:p>
        </p:txBody>
      </p:sp>
      <p:sp>
        <p:nvSpPr>
          <p:cNvPr id="34" name="Shape 225">
            <a:extLst>
              <a:ext uri="{FF2B5EF4-FFF2-40B4-BE49-F238E27FC236}">
                <a16:creationId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7931069" y="2611040"/>
            <a:ext cx="313339" cy="74652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6357950" y="2783068"/>
            <a:ext cx="1571636" cy="431623"/>
            <a:chOff x="5643570" y="3143254"/>
            <a:chExt cx="1571636" cy="500069"/>
          </a:xfrm>
        </p:grpSpPr>
        <p:cxnSp>
          <p:nvCxnSpPr>
            <p:cNvPr id="36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70" y="3357570"/>
              <a:ext cx="1571636" cy="28575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63C9C2-F453-C747-A393-E992CF41B52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00" y="1785933"/>
            <a:ext cx="3294232" cy="707851"/>
          </a:xfrm>
          <a:prstGeom prst="rect">
            <a:avLst/>
          </a:prstGeom>
        </p:spPr>
      </p:pic>
      <p:pic>
        <p:nvPicPr>
          <p:cNvPr id="21" name="圖片 20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2190477"/>
            <a:ext cx="3357586" cy="1024215"/>
          </a:xfrm>
          <a:prstGeom prst="rect">
            <a:avLst/>
          </a:prstGeom>
        </p:spPr>
      </p:pic>
      <p:sp>
        <p:nvSpPr>
          <p:cNvPr id="17" name="Shape 207">
            <a:extLst>
              <a:ext uri="{FF2B5EF4-FFF2-40B4-BE49-F238E27FC236}">
                <a16:creationId xmlns:a16="http://schemas.microsoft.com/office/drawing/2014/main" id="{132E52FD-1DD7-0048-8BA4-7BC85C5A90C6}"/>
              </a:ext>
            </a:extLst>
          </p:cNvPr>
          <p:cNvSpPr txBox="1"/>
          <p:nvPr/>
        </p:nvSpPr>
        <p:spPr>
          <a:xfrm>
            <a:off x="3643306" y="2211710"/>
            <a:ext cx="3500462" cy="791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Connect to a 10G switch</a:t>
            </a:r>
          </a:p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with a</a:t>
            </a:r>
            <a:r>
              <a:rPr lang="zh-TW" altLang="en-US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 </a:t>
            </a:r>
            <a:r>
              <a:rPr lang="en-US" altLang="zh-Hant" sz="17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DAC cable or a transceiver module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571472" y="4500576"/>
            <a:ext cx="2312026" cy="357207"/>
            <a:chOff x="642910" y="4643435"/>
            <a:chExt cx="2312026" cy="357207"/>
          </a:xfrm>
        </p:grpSpPr>
        <p:pic>
          <p:nvPicPr>
            <p:cNvPr id="26" name="圖片 25" descr="0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10" y="4643435"/>
              <a:ext cx="2286016" cy="357207"/>
            </a:xfrm>
            <a:prstGeom prst="rect">
              <a:avLst/>
            </a:prstGeom>
          </p:spPr>
        </p:pic>
        <p:sp>
          <p:nvSpPr>
            <p:cNvPr id="16" name="Shape 207">
              <a:extLst>
                <a:ext uri="{FF2B5EF4-FFF2-40B4-BE49-F238E27FC236}">
                  <a16:creationId xmlns:a16="http://schemas.microsoft.com/office/drawing/2014/main" id="{6FB4E5E7-73D0-CE4A-8169-8659932408D9}"/>
                </a:ext>
              </a:extLst>
            </p:cNvPr>
            <p:cNvSpPr txBox="1"/>
            <p:nvPr/>
          </p:nvSpPr>
          <p:spPr>
            <a:xfrm>
              <a:off x="684000" y="4680000"/>
              <a:ext cx="22709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CAB-DAC15M-SFPP-DEC01</a:t>
              </a:r>
              <a:endParaRPr lang="zh-TW" sz="1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3500430" y="4500576"/>
            <a:ext cx="2312026" cy="357207"/>
            <a:chOff x="642910" y="4643435"/>
            <a:chExt cx="2312026" cy="357207"/>
          </a:xfrm>
        </p:grpSpPr>
        <p:pic>
          <p:nvPicPr>
            <p:cNvPr id="38" name="圖片 37" descr="0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10" y="4643435"/>
              <a:ext cx="2286016" cy="357207"/>
            </a:xfrm>
            <a:prstGeom prst="rect">
              <a:avLst/>
            </a:prstGeom>
          </p:spPr>
        </p:pic>
        <p:sp>
          <p:nvSpPr>
            <p:cNvPr id="39" name="Shape 207">
              <a:extLst>
                <a:ext uri="{FF2B5EF4-FFF2-40B4-BE49-F238E27FC236}">
                  <a16:creationId xmlns:a16="http://schemas.microsoft.com/office/drawing/2014/main" id="{6FB4E5E7-73D0-CE4A-8169-8659932408D9}"/>
                </a:ext>
              </a:extLst>
            </p:cNvPr>
            <p:cNvSpPr txBox="1"/>
            <p:nvPr/>
          </p:nvSpPr>
          <p:spPr>
            <a:xfrm>
              <a:off x="684000" y="4680000"/>
              <a:ext cx="22709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rPr>
                <a:t>TRX-10GSFP-SR-MLX</a:t>
              </a:r>
            </a:p>
            <a:p>
              <a:pPr lvl="0">
                <a:buClr>
                  <a:srgbClr val="595959"/>
                </a:buClr>
                <a:buSzPct val="25000"/>
              </a:pP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357158" y="3143254"/>
            <a:ext cx="2714644" cy="1428759"/>
            <a:chOff x="357158" y="3143254"/>
            <a:chExt cx="2714644" cy="1428759"/>
          </a:xfrm>
        </p:grpSpPr>
        <p:pic>
          <p:nvPicPr>
            <p:cNvPr id="25" name="圖片 24" descr="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3143254"/>
              <a:ext cx="2714644" cy="1428759"/>
            </a:xfrm>
            <a:prstGeom prst="rect">
              <a:avLst/>
            </a:prstGeom>
          </p:spPr>
        </p:pic>
        <p:pic>
          <p:nvPicPr>
            <p:cNvPr id="24" name="圖片 23" descr="1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8662" y="3312000"/>
              <a:ext cx="1500198" cy="1136433"/>
            </a:xfrm>
            <a:prstGeom prst="rect">
              <a:avLst/>
            </a:prstGeom>
          </p:spPr>
        </p:pic>
      </p:grpSp>
      <p:grpSp>
        <p:nvGrpSpPr>
          <p:cNvPr id="41" name="群組 40"/>
          <p:cNvGrpSpPr/>
          <p:nvPr/>
        </p:nvGrpSpPr>
        <p:grpSpPr>
          <a:xfrm>
            <a:off x="3286116" y="3143254"/>
            <a:ext cx="2714644" cy="1428759"/>
            <a:chOff x="3286116" y="3143254"/>
            <a:chExt cx="2714644" cy="1428759"/>
          </a:xfrm>
        </p:grpSpPr>
        <p:pic>
          <p:nvPicPr>
            <p:cNvPr id="28" name="圖片 27" descr="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6116" y="3143254"/>
              <a:ext cx="2714644" cy="14287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598BF9-CFD0-D340-A2CE-2A91522CF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7620" y="3500444"/>
              <a:ext cx="1587500" cy="831727"/>
            </a:xfrm>
            <a:prstGeom prst="rect">
              <a:avLst/>
            </a:prstGeom>
          </p:spPr>
        </p:pic>
      </p:grpSp>
      <p:pic>
        <p:nvPicPr>
          <p:cNvPr id="30" name="圖片 29" descr="ba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910" y="1142990"/>
            <a:ext cx="2357454" cy="500066"/>
          </a:xfrm>
          <a:prstGeom prst="rect">
            <a:avLst/>
          </a:prstGeom>
        </p:spPr>
      </p:pic>
      <p:sp>
        <p:nvSpPr>
          <p:cNvPr id="20" name="文字方塊 16">
            <a:extLst>
              <a:ext uri="{FF2B5EF4-FFF2-40B4-BE49-F238E27FC236}">
                <a16:creationId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857224" y="1214429"/>
            <a:ext cx="2101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QSW-1208-8C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35" name="圖片 34" descr="ba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2132" y="1071552"/>
            <a:ext cx="1714512" cy="500066"/>
          </a:xfrm>
          <a:prstGeom prst="rect">
            <a:avLst/>
          </a:prstGeom>
        </p:spPr>
      </p:pic>
      <p:sp>
        <p:nvSpPr>
          <p:cNvPr id="32" name="文字方塊 16">
            <a:extLst>
              <a:ext uri="{FF2B5EF4-FFF2-40B4-BE49-F238E27FC236}">
                <a16:creationId xmlns:a16="http://schemas.microsoft.com/office/drawing/2014/main" id="{F7110C8A-4965-AE4C-9DD9-414CD6E69BDA}"/>
              </a:ext>
            </a:extLst>
          </p:cNvPr>
          <p:cNvSpPr txBox="1"/>
          <p:nvPr/>
        </p:nvSpPr>
        <p:spPr>
          <a:xfrm>
            <a:off x="5643570" y="1142990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TS-1635AX</a:t>
            </a:r>
            <a:endParaRPr lang="zh-TW" altLang="en-US" sz="2000" b="1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77746" y="4572000"/>
            <a:ext cx="166154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9615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1099</Words>
  <Application>Microsoft Office PowerPoint</Application>
  <PresentationFormat>如螢幕大小 (16:9)</PresentationFormat>
  <Paragraphs>212</Paragraphs>
  <Slides>22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0" baseType="lpstr">
      <vt:lpstr>Arial Unicode MS</vt:lpstr>
      <vt:lpstr>Microsoft JhengHei</vt:lpstr>
      <vt:lpstr>Microsoft JhengHei</vt:lpstr>
      <vt:lpstr>Arial</vt:lpstr>
      <vt:lpstr>Calibri</vt:lpstr>
      <vt:lpstr>Corbel</vt:lpstr>
      <vt:lpstr>Verdana</vt:lpstr>
      <vt:lpstr>Office 佈景主題</vt:lpstr>
      <vt:lpstr>PowerPoint 簡報</vt:lpstr>
      <vt:lpstr>QNAP x Marvell excels</vt:lpstr>
      <vt:lpstr>The best ARM NAS to date</vt:lpstr>
      <vt:lpstr>TS-1635AX front view</vt:lpstr>
      <vt:lpstr>TS-1635AX internal view</vt:lpstr>
      <vt:lpstr>TS-1635AX rear view</vt:lpstr>
      <vt:lpstr>Qtier with hybrid HDD/SSD design</vt:lpstr>
      <vt:lpstr>Qtier with hybrid HDD/SSD design</vt:lpstr>
      <vt:lpstr>Dual 10GbE SFP+ ports &amp; 10G switch</vt:lpstr>
      <vt:lpstr>Dual 10GbE SFP+ ports &amp; 10G PC</vt:lpstr>
      <vt:lpstr>10GbE VJBOD expands capacity of other NAS</vt:lpstr>
      <vt:lpstr>Born with 10GbE performance</vt:lpstr>
      <vt:lpstr>Components upgrade and  10GbE performance</vt:lpstr>
      <vt:lpstr>2 PCIe 3.0 slots for expansion</vt:lpstr>
      <vt:lpstr>PowerPoint 簡報</vt:lpstr>
      <vt:lpstr>PowerPoint 簡報</vt:lpstr>
      <vt:lpstr>PowerPoint 簡報</vt:lpstr>
      <vt:lpstr>PowerPoint 簡報</vt:lpstr>
      <vt:lpstr>Surveillance with super-high capacity potential </vt:lpstr>
      <vt:lpstr>Expand NAS capacity with a UX unit</vt:lpstr>
      <vt:lpstr>A solid leap from the predecessor </vt:lpstr>
      <vt:lpstr>The flagship ARM quad-core  processor NAS &amp; the new era of containers &amp; 10GbE SFP+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Sabrina Wang 王儷蓉</cp:lastModifiedBy>
  <cp:revision>366</cp:revision>
  <cp:lastPrinted>2018-04-12T12:16:35Z</cp:lastPrinted>
  <dcterms:created xsi:type="dcterms:W3CDTF">2018-01-29T03:04:07Z</dcterms:created>
  <dcterms:modified xsi:type="dcterms:W3CDTF">2024-09-30T02:23:19Z</dcterms:modified>
</cp:coreProperties>
</file>