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4" r:id="rId2"/>
    <p:sldId id="454" r:id="rId3"/>
    <p:sldId id="455" r:id="rId4"/>
    <p:sldId id="288" r:id="rId5"/>
    <p:sldId id="290" r:id="rId6"/>
    <p:sldId id="289" r:id="rId7"/>
    <p:sldId id="463" r:id="rId8"/>
    <p:sldId id="464" r:id="rId9"/>
    <p:sldId id="296" r:id="rId10"/>
    <p:sldId id="462" r:id="rId11"/>
    <p:sldId id="453" r:id="rId12"/>
    <p:sldId id="317" r:id="rId13"/>
    <p:sldId id="319" r:id="rId14"/>
    <p:sldId id="300" r:id="rId15"/>
    <p:sldId id="423" r:id="rId16"/>
    <p:sldId id="447" r:id="rId17"/>
    <p:sldId id="456" r:id="rId18"/>
    <p:sldId id="457" r:id="rId19"/>
    <p:sldId id="299" r:id="rId20"/>
    <p:sldId id="452" r:id="rId21"/>
    <p:sldId id="316" r:id="rId22"/>
    <p:sldId id="281" r:id="rId23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C300"/>
    <a:srgbClr val="FFCB32"/>
    <a:srgbClr val="21A0FF"/>
    <a:srgbClr val="0070C0"/>
    <a:srgbClr val="068CF0"/>
    <a:srgbClr val="E26100"/>
    <a:srgbClr val="DC6000"/>
    <a:srgbClr val="990000"/>
    <a:srgbClr val="9D44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04" autoAdjust="0"/>
    <p:restoredTop sz="92916"/>
  </p:normalViewPr>
  <p:slideViewPr>
    <p:cSldViewPr>
      <p:cViewPr varScale="1">
        <p:scale>
          <a:sx n="184" d="100"/>
          <a:sy n="184" d="100"/>
        </p:scale>
        <p:origin x="728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2024/9/27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5914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7732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592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475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5138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5019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809470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2022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88048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552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USB &amp; network connection</a:t>
            </a:r>
          </a:p>
        </p:txBody>
      </p:sp>
    </p:spTree>
    <p:extLst>
      <p:ext uri="{BB962C8B-B14F-4D97-AF65-F5344CB8AC3E}">
        <p14:creationId xmlns:p14="http://schemas.microsoft.com/office/powerpoint/2010/main" val="980841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64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3698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2642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974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064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5043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4259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7732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封面_移除TS-x77XU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BG_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6159" cy="5143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21_PPT對稿QNAP AQC107 10G網卡\BG_main-3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"/>
            <a:ext cx="9143999" cy="515112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只有標題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BG_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1142108" y="285750"/>
            <a:ext cx="685978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orbel"/>
              <a:buNone/>
              <a:defRPr sz="27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1142107" y="4800600"/>
            <a:ext cx="4916180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171424" y="4800600"/>
            <a:ext cx="108732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7373078" y="4800600"/>
            <a:ext cx="628815" cy="207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BG_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0079" cy="5143500"/>
          </a:xfrm>
          <a:prstGeom prst="rect">
            <a:avLst/>
          </a:prstGeom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66055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5446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</p:txBody>
      </p:sp>
      <p:pic>
        <p:nvPicPr>
          <p:cNvPr id="4" name="圖片 3" descr="BG_4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0079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90000"/>
        <a:buFont typeface="Arial" pitchFamily="34" charset="0"/>
        <a:buChar char="♦"/>
        <a:defRPr sz="28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♦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0" kern="1200" baseline="0">
          <a:solidFill>
            <a:schemeClr val="tx1"/>
          </a:solidFill>
          <a:latin typeface="Arial" pitchFamily="34" charset="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2.png"/><Relationship Id="rId5" Type="http://schemas.openxmlformats.org/officeDocument/2006/relationships/image" Target="../media/image44.png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7" Type="http://schemas.openxmlformats.org/officeDocument/2006/relationships/image" Target="../media/image6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7.tiff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5.jpeg"/><Relationship Id="rId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1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tiff"/><Relationship Id="rId5" Type="http://schemas.openxmlformats.org/officeDocument/2006/relationships/image" Target="../media/image63.png"/><Relationship Id="rId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tiff"/><Relationship Id="rId12" Type="http://schemas.openxmlformats.org/officeDocument/2006/relationships/image" Target="../media/image10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tiff"/><Relationship Id="rId11" Type="http://schemas.openxmlformats.org/officeDocument/2006/relationships/image" Target="../media/image105.tiff"/><Relationship Id="rId5" Type="http://schemas.openxmlformats.org/officeDocument/2006/relationships/image" Target="../media/image99.tiff"/><Relationship Id="rId10" Type="http://schemas.openxmlformats.org/officeDocument/2006/relationships/image" Target="../media/image104.tiff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tiff"/><Relationship Id="rId11" Type="http://schemas.openxmlformats.org/officeDocument/2006/relationships/image" Target="../media/image15.png"/><Relationship Id="rId5" Type="http://schemas.openxmlformats.org/officeDocument/2006/relationships/image" Target="../media/image109.tiff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6.png"/><Relationship Id="rId7" Type="http://schemas.openxmlformats.org/officeDocument/2006/relationships/image" Target="../media/image11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15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39">
            <a:extLst>
              <a:ext uri="{FF2B5EF4-FFF2-40B4-BE49-F238E27FC236}">
                <a16:creationId xmlns:a16="http://schemas.microsoft.com/office/drawing/2014/main" id="{7F7BF488-66A8-8747-B5C2-DDAFE1A45D3D}"/>
              </a:ext>
            </a:extLst>
          </p:cNvPr>
          <p:cNvSpPr txBox="1">
            <a:spLocks/>
          </p:cNvSpPr>
          <p:nvPr/>
        </p:nvSpPr>
        <p:spPr>
          <a:xfrm>
            <a:off x="3886329" y="4714890"/>
            <a:ext cx="1257175" cy="35719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12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Microsoft JhengHei"/>
              </a:rPr>
              <a:t>TS-1635AX</a:t>
            </a:r>
            <a:endParaRPr lang="zh-TW" sz="1200" dirty="0">
              <a:latin typeface="Arial Unicode MS" pitchFamily="34" charset="-120"/>
              <a:ea typeface="Arial Unicode MS" pitchFamily="34" charset="-120"/>
              <a:cs typeface="Arial Unicode MS" pitchFamily="34" charset="-120"/>
              <a:sym typeface="Microsoft JhengHe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4055A-BD81-2C4C-AE90-506B9EF024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9644" y="3394077"/>
            <a:ext cx="1586464" cy="1377849"/>
          </a:xfrm>
          <a:prstGeom prst="rect">
            <a:avLst/>
          </a:prstGeom>
        </p:spPr>
      </p:pic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2531290" y="2500312"/>
            <a:ext cx="3967251" cy="61396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zh-Hant" altLang="en-US" sz="2400" i="1" u="none" strike="noStrike" cap="none" dirty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雙</a:t>
            </a:r>
            <a:r>
              <a:rPr lang="en-US" altLang="zh-Hant" sz="2400" i="1" u="none" strike="noStrike" cap="none" dirty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Hant" sz="2400" i="1" u="none" strike="noStrike" cap="none" dirty="0">
                <a:solidFill>
                  <a:srgbClr val="FFC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Microsoft JhengHei"/>
              </a:rPr>
              <a:t>10GbE SFP+ </a:t>
            </a:r>
            <a:r>
              <a:rPr lang="zh-Hant" altLang="en-US" sz="2400" i="1" u="none" strike="noStrike" cap="none" dirty="0">
                <a:solidFill>
                  <a:srgbClr val="FFC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埠</a:t>
            </a:r>
            <a:endParaRPr lang="zh-TW" sz="2400" i="1" u="none" strike="noStrike" cap="none" dirty="0">
              <a:solidFill>
                <a:srgbClr val="FFC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1" name="Shape 50">
            <a:extLst>
              <a:ext uri="{FF2B5EF4-FFF2-40B4-BE49-F238E27FC236}">
                <a16:creationId xmlns:a16="http://schemas.microsoft.com/office/drawing/2014/main" id="{CCBC1BC5-5679-9045-AB11-502590C41F7F}"/>
              </a:ext>
            </a:extLst>
          </p:cNvPr>
          <p:cNvSpPr/>
          <p:nvPr/>
        </p:nvSpPr>
        <p:spPr>
          <a:xfrm>
            <a:off x="714348" y="1142990"/>
            <a:ext cx="7632847" cy="8682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Hant" altLang="en-US" sz="3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Microsoft JhengHei"/>
              </a:rPr>
              <a:t>攜手</a:t>
            </a:r>
            <a:r>
              <a:rPr lang="en-US" altLang="zh-Hant" sz="3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Microsoft JhengHei"/>
              </a:rPr>
              <a:t>          </a:t>
            </a:r>
            <a:r>
              <a:rPr lang="zh-Hant" altLang="en-US" sz="3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Microsoft JhengHei"/>
              </a:rPr>
              <a:t>推出</a:t>
            </a:r>
            <a:r>
              <a:rPr lang="zh-Hant" altLang="en-US" sz="3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Microsoft JhengHei"/>
              </a:rPr>
              <a:t>首款支援</a:t>
            </a:r>
            <a:r>
              <a:rPr lang="en-US" altLang="zh-Hant" sz="3000" b="1" i="0" u="none" strike="noStrike" cap="none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Microsoft JhengHei"/>
              </a:rPr>
              <a:t> containers</a:t>
            </a:r>
            <a:endParaRPr lang="en-US" altLang="zh-Hant" sz="30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Hant" altLang="en-US" sz="3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Microsoft JhengHei"/>
              </a:rPr>
              <a:t>的</a:t>
            </a:r>
            <a:r>
              <a:rPr lang="en-US" altLang="zh-Hant" sz="30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Microsoft JhengHei"/>
              </a:rPr>
              <a:t> </a:t>
            </a:r>
            <a:r>
              <a:rPr lang="en-US" altLang="zh-Hant" sz="3000" b="1" i="0" u="none" strike="noStrike" cap="none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Microsoft JhengHei"/>
              </a:rPr>
              <a:t>64-bit ARMv8 10GbE NAS</a:t>
            </a:r>
            <a:endParaRPr lang="zh-TW" sz="3000" b="1" i="0" u="none" strike="noStrike" cap="none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  <a:sym typeface="Microsoft JhengHe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7730FC-245E-A440-8AC0-4A7763F09C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074186"/>
            <a:ext cx="834127" cy="502930"/>
          </a:xfrm>
          <a:prstGeom prst="rect">
            <a:avLst/>
          </a:prstGeom>
        </p:spPr>
      </p:pic>
      <p:sp>
        <p:nvSpPr>
          <p:cNvPr id="50" name="Shape 50"/>
          <p:cNvSpPr/>
          <p:nvPr/>
        </p:nvSpPr>
        <p:spPr>
          <a:xfrm>
            <a:off x="1115616" y="2214560"/>
            <a:ext cx="6951572" cy="6429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zh-Hant" altLang="en-US" sz="2400" b="1" i="1" u="none" strike="noStrike" cap="none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四核</a:t>
            </a:r>
            <a:r>
              <a:rPr lang="en-US" altLang="zh-Hant" sz="2400" b="1" i="1" u="none" strike="noStrike" cap="none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 </a:t>
            </a:r>
            <a:r>
              <a:rPr lang="en-US" altLang="zh-Hant" sz="2400" b="1" i="1" u="none" strike="noStrike" cap="none" dirty="0">
                <a:solidFill>
                  <a:srgbClr val="FFC0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16-bay</a:t>
            </a:r>
            <a:r>
              <a:rPr lang="en-US" altLang="zh-Hant" sz="2400" b="1" i="1" u="none" strike="noStrike" cap="none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en-US" altLang="zh-Hant" sz="2400" b="1" i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 </a:t>
            </a:r>
            <a:r>
              <a:rPr lang="zh-Hant" altLang="en-US" sz="2400" b="1" i="1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大容量與</a:t>
            </a:r>
            <a:r>
              <a:rPr lang="zh-Hant" altLang="en-US" sz="2400" b="1" i="1" u="none" strike="noStrike" cap="none" dirty="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高擴充性</a:t>
            </a:r>
            <a:endParaRPr lang="zh-TW" sz="2400" b="1" i="1" u="none" strike="noStrike" cap="none" dirty="0">
              <a:solidFill>
                <a:srgbClr val="FFC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Microsoft JhengHei"/>
            </a:endParaRPr>
          </a:p>
        </p:txBody>
      </p:sp>
      <p:grpSp>
        <p:nvGrpSpPr>
          <p:cNvPr id="15" name="群組 14"/>
          <p:cNvGrpSpPr/>
          <p:nvPr/>
        </p:nvGrpSpPr>
        <p:grpSpPr>
          <a:xfrm>
            <a:off x="5429258" y="3857634"/>
            <a:ext cx="1739442" cy="718906"/>
            <a:chOff x="5429257" y="3929072"/>
            <a:chExt cx="1220894" cy="504592"/>
          </a:xfrm>
        </p:grpSpPr>
        <p:pic>
          <p:nvPicPr>
            <p:cNvPr id="13" name="圖片 12" descr="10GbE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9257" y="3929072"/>
              <a:ext cx="577954" cy="504592"/>
            </a:xfrm>
            <a:prstGeom prst="rect">
              <a:avLst/>
            </a:prstGeom>
          </p:spPr>
        </p:pic>
        <p:pic>
          <p:nvPicPr>
            <p:cNvPr id="14" name="圖片 13" descr="ssd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2197" y="3929072"/>
              <a:ext cx="577954" cy="504592"/>
            </a:xfrm>
            <a:prstGeom prst="rect">
              <a:avLst/>
            </a:prstGeom>
          </p:spPr>
        </p:pic>
      </p:grpSp>
      <p:sp>
        <p:nvSpPr>
          <p:cNvPr id="16" name="Shape 50"/>
          <p:cNvSpPr/>
          <p:nvPr/>
        </p:nvSpPr>
        <p:spPr>
          <a:xfrm>
            <a:off x="5367336" y="4290788"/>
            <a:ext cx="886709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800" b="1" i="0" u="none" strike="noStrike" cap="none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2 x </a:t>
            </a:r>
            <a:r>
              <a:rPr lang="en-US" altLang="zh-Hant" sz="800" b="1" i="0" u="none" strike="noStrike" cap="none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PCIe</a:t>
            </a:r>
            <a:r>
              <a:rPr lang="en-US" altLang="zh-Hant" sz="800" b="1" i="0" u="none" strike="noStrike" cap="none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 </a:t>
            </a:r>
            <a:r>
              <a:rPr lang="zh-Hant" altLang="en-US" sz="8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Arial"/>
              </a:rPr>
              <a:t>插槽</a:t>
            </a:r>
            <a:endParaRPr lang="zh-TW" sz="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  <p:sp>
        <p:nvSpPr>
          <p:cNvPr id="12" name="Shape 50">
            <a:extLst>
              <a:ext uri="{FF2B5EF4-FFF2-40B4-BE49-F238E27FC236}">
                <a16:creationId xmlns:a16="http://schemas.microsoft.com/office/drawing/2014/main" id="{71D08727-032C-1B40-BA5B-1822054BF91B}"/>
              </a:ext>
            </a:extLst>
          </p:cNvPr>
          <p:cNvSpPr/>
          <p:nvPr/>
        </p:nvSpPr>
        <p:spPr>
          <a:xfrm>
            <a:off x="6170591" y="4290788"/>
            <a:ext cx="1137713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800" b="1" i="0" u="none" strike="noStrike" cap="none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2 x M.2 SSD </a:t>
            </a:r>
            <a:r>
              <a:rPr lang="zh-Hant" altLang="en-US" sz="8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Arial"/>
              </a:rPr>
              <a:t>埠</a:t>
            </a:r>
            <a:endParaRPr lang="zh-TW" sz="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  <p:pic>
        <p:nvPicPr>
          <p:cNvPr id="1026" name="Picture 2" descr="D:\DM\QTS4.3_P12_(FRA)_5100-024350-RS-201707_A\Links\QNAP-Auto-Tiering-logo_512x51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7186" y="3857634"/>
            <a:ext cx="662400" cy="662400"/>
          </a:xfrm>
          <a:prstGeom prst="rect">
            <a:avLst/>
          </a:prstGeom>
          <a:noFill/>
        </p:spPr>
      </p:pic>
      <p:sp>
        <p:nvSpPr>
          <p:cNvPr id="21" name="Shape 50">
            <a:extLst>
              <a:ext uri="{FF2B5EF4-FFF2-40B4-BE49-F238E27FC236}">
                <a16:creationId xmlns:a16="http://schemas.microsoft.com/office/drawing/2014/main" id="{E836B6E5-A895-9A48-9FEE-5FADF60F1D71}"/>
              </a:ext>
            </a:extLst>
          </p:cNvPr>
          <p:cNvSpPr/>
          <p:nvPr/>
        </p:nvSpPr>
        <p:spPr>
          <a:xfrm>
            <a:off x="7524016" y="4329005"/>
            <a:ext cx="50405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800" b="1" i="0" u="none" strike="noStrike" cap="none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Qtier</a:t>
            </a:r>
            <a:endParaRPr lang="zh-TW" sz="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1174955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285866"/>
            <a:ext cx="3357586" cy="2000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0944DBE-873C-104F-BB58-957275852A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54100"/>
          <a:stretch>
            <a:fillRect/>
          </a:stretch>
        </p:blipFill>
        <p:spPr>
          <a:xfrm>
            <a:off x="6948000" y="1000114"/>
            <a:ext cx="2267470" cy="4214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32" y="71426"/>
            <a:ext cx="8229600" cy="857250"/>
          </a:xfrm>
        </p:spPr>
        <p:txBody>
          <a:bodyPr>
            <a:normAutofit/>
          </a:bodyPr>
          <a:lstStyle/>
          <a:p>
            <a:r>
              <a:rPr lang="zh-Hant" altLang="en-US" sz="3600" dirty="0"/>
              <a:t>雙 </a:t>
            </a:r>
            <a:r>
              <a:rPr lang="en-US" altLang="zh-Hant" sz="3600" dirty="0"/>
              <a:t>10GbE SFP+ </a:t>
            </a:r>
            <a:r>
              <a:rPr lang="zh-Hant" altLang="en-US" sz="3600" dirty="0"/>
              <a:t>埠與</a:t>
            </a:r>
            <a:r>
              <a:rPr lang="en-US" altLang="zh-Hant" sz="3600" dirty="0"/>
              <a:t> 10G</a:t>
            </a:r>
            <a:r>
              <a:rPr lang="zh-Hant" altLang="en-US" sz="3600" dirty="0"/>
              <a:t> </a:t>
            </a:r>
            <a:r>
              <a:rPr lang="en-US" altLang="zh-Hant" sz="3600" dirty="0"/>
              <a:t>PC</a:t>
            </a:r>
            <a:endParaRPr lang="en-US" sz="3600" dirty="0"/>
          </a:p>
        </p:txBody>
      </p:sp>
      <p:sp>
        <p:nvSpPr>
          <p:cNvPr id="34" name="Shape 225">
            <a:extLst>
              <a:ext uri="{FF2B5EF4-FFF2-40B4-BE49-F238E27FC236}">
                <a16:creationId xmlns:a16="http://schemas.microsoft.com/office/drawing/2014/main" id="{A29A12B8-70D4-D04D-81D8-EF0BEDA8F0B4}"/>
              </a:ext>
            </a:extLst>
          </p:cNvPr>
          <p:cNvSpPr/>
          <p:nvPr/>
        </p:nvSpPr>
        <p:spPr>
          <a:xfrm>
            <a:off x="7931069" y="2611040"/>
            <a:ext cx="313339" cy="74652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群組 32"/>
          <p:cNvGrpSpPr/>
          <p:nvPr/>
        </p:nvGrpSpPr>
        <p:grpSpPr>
          <a:xfrm>
            <a:off x="6357950" y="2783068"/>
            <a:ext cx="1571636" cy="431623"/>
            <a:chOff x="5643570" y="3143254"/>
            <a:chExt cx="1571636" cy="500069"/>
          </a:xfrm>
        </p:grpSpPr>
        <p:cxnSp>
          <p:nvCxnSpPr>
            <p:cNvPr id="36" name="Shape 218">
              <a:extLst>
                <a:ext uri="{FF2B5EF4-FFF2-40B4-BE49-F238E27FC236}">
                  <a16:creationId xmlns:a16="http://schemas.microsoft.com/office/drawing/2014/main" id="{8606360B-08BA-674C-9EF7-4422CB5DCC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3570" y="3143254"/>
              <a:ext cx="1571636" cy="214314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31" name="Shape 218">
              <a:extLst>
                <a:ext uri="{FF2B5EF4-FFF2-40B4-BE49-F238E27FC236}">
                  <a16:creationId xmlns:a16="http://schemas.microsoft.com/office/drawing/2014/main" id="{8606360B-08BA-674C-9EF7-4422CB5DCC2B}"/>
                </a:ext>
              </a:extLst>
            </p:cNvPr>
            <p:cNvCxnSpPr>
              <a:cxnSpLocks/>
            </p:cNvCxnSpPr>
            <p:nvPr/>
          </p:nvCxnSpPr>
          <p:spPr>
            <a:xfrm>
              <a:off x="5643570" y="3357570"/>
              <a:ext cx="1571636" cy="285753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pic>
        <p:nvPicPr>
          <p:cNvPr id="21" name="圖片 20" descr="ba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14744" y="2071684"/>
            <a:ext cx="3786214" cy="1143008"/>
          </a:xfrm>
          <a:prstGeom prst="rect">
            <a:avLst/>
          </a:prstGeom>
        </p:spPr>
      </p:pic>
      <p:sp>
        <p:nvSpPr>
          <p:cNvPr id="17" name="Shape 207">
            <a:extLst>
              <a:ext uri="{FF2B5EF4-FFF2-40B4-BE49-F238E27FC236}">
                <a16:creationId xmlns:a16="http://schemas.microsoft.com/office/drawing/2014/main" id="{132E52FD-1DD7-0048-8BA4-7BC85C5A90C6}"/>
              </a:ext>
            </a:extLst>
          </p:cNvPr>
          <p:cNvSpPr txBox="1"/>
          <p:nvPr/>
        </p:nvSpPr>
        <p:spPr>
          <a:xfrm>
            <a:off x="3643306" y="2143122"/>
            <a:ext cx="3357586" cy="701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rgbClr val="595959"/>
              </a:buClr>
              <a:buSzPct val="25000"/>
              <a:buFont typeface="Arial" panose="020B0604020202020204" pitchFamily="34" charset="0"/>
              <a:buChar char="•"/>
            </a:pPr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 </a:t>
            </a:r>
            <a:r>
              <a:rPr lang="en-US" altLang="zh-Hant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DAC </a:t>
            </a:r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線連接到安裝 </a:t>
            </a:r>
          </a:p>
          <a:p>
            <a:pPr marL="342900" lvl="0" indent="-342900">
              <a:buClr>
                <a:srgbClr val="595959"/>
              </a:buClr>
              <a:buSzPct val="25000"/>
              <a:buFont typeface="Arial" panose="020B0604020202020204" pitchFamily="34" charset="0"/>
              <a:buChar char="•"/>
            </a:pPr>
            <a:r>
              <a:rPr lang="en-US" altLang="zh-Hant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 LAN-10G2SF-MLX </a:t>
            </a:r>
            <a:r>
              <a:rPr lang="zh-TW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網卡的 </a:t>
            </a:r>
            <a:r>
              <a:rPr lang="en-US" altLang="zh-Hant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Windows/Linux PC</a:t>
            </a:r>
          </a:p>
        </p:txBody>
      </p:sp>
      <p:grpSp>
        <p:nvGrpSpPr>
          <p:cNvPr id="8" name="群組 39"/>
          <p:cNvGrpSpPr/>
          <p:nvPr/>
        </p:nvGrpSpPr>
        <p:grpSpPr>
          <a:xfrm>
            <a:off x="3786182" y="3143254"/>
            <a:ext cx="2714644" cy="1428759"/>
            <a:chOff x="357158" y="3143254"/>
            <a:chExt cx="2714644" cy="1428759"/>
          </a:xfrm>
        </p:grpSpPr>
        <p:pic>
          <p:nvPicPr>
            <p:cNvPr id="25" name="圖片 24" descr="0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3143254"/>
              <a:ext cx="2714644" cy="1428759"/>
            </a:xfrm>
            <a:prstGeom prst="rect">
              <a:avLst/>
            </a:prstGeom>
          </p:spPr>
        </p:pic>
        <p:pic>
          <p:nvPicPr>
            <p:cNvPr id="24" name="圖片 23" descr="11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0100" y="3286130"/>
              <a:ext cx="1500198" cy="1136433"/>
            </a:xfrm>
            <a:prstGeom prst="rect">
              <a:avLst/>
            </a:prstGeom>
          </p:spPr>
        </p:pic>
      </p:grpSp>
      <p:pic>
        <p:nvPicPr>
          <p:cNvPr id="30" name="圖片 29" descr="未命名-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48" y="1643056"/>
            <a:ext cx="2428892" cy="1444439"/>
          </a:xfrm>
          <a:prstGeom prst="rect">
            <a:avLst/>
          </a:prstGeom>
        </p:spPr>
      </p:pic>
      <p:grpSp>
        <p:nvGrpSpPr>
          <p:cNvPr id="33" name="Shape 407">
            <a:extLst>
              <a:ext uri="{FF2B5EF4-FFF2-40B4-BE49-F238E27FC236}">
                <a16:creationId xmlns:a16="http://schemas.microsoft.com/office/drawing/2014/main" id="{10EAFFB6-972E-F843-B989-B13031B71EFE}"/>
              </a:ext>
            </a:extLst>
          </p:cNvPr>
          <p:cNvGrpSpPr/>
          <p:nvPr/>
        </p:nvGrpSpPr>
        <p:grpSpPr>
          <a:xfrm>
            <a:off x="2071670" y="3694961"/>
            <a:ext cx="1958487" cy="1162805"/>
            <a:chOff x="668450" y="4766673"/>
            <a:chExt cx="2963938" cy="1760227"/>
          </a:xfrm>
        </p:grpSpPr>
        <p:pic>
          <p:nvPicPr>
            <p:cNvPr id="35" name="Shape 408">
              <a:extLst>
                <a:ext uri="{FF2B5EF4-FFF2-40B4-BE49-F238E27FC236}">
                  <a16:creationId xmlns:a16="http://schemas.microsoft.com/office/drawing/2014/main" id="{FB8773C5-58A7-D044-A6BD-6D0AE2B2195B}"/>
                </a:ext>
              </a:extLst>
            </p:cNvPr>
            <p:cNvPicPr preferRelativeResize="0"/>
            <p:nvPr/>
          </p:nvPicPr>
          <p:blipFill>
            <a:blip r:embed="rId8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4775" y="4766673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Shape 409">
              <a:extLst>
                <a:ext uri="{FF2B5EF4-FFF2-40B4-BE49-F238E27FC236}">
                  <a16:creationId xmlns:a16="http://schemas.microsoft.com/office/drawing/2014/main" id="{3FA0E312-1641-0048-91D5-BDBC36F73F5C}"/>
                </a:ext>
              </a:extLst>
            </p:cNvPr>
            <p:cNvPicPr preferRelativeResize="0"/>
            <p:nvPr/>
          </p:nvPicPr>
          <p:blipFill>
            <a:blip r:embed="rId9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450" y="5064353"/>
              <a:ext cx="2051125" cy="146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Shape 410">
              <a:extLst>
                <a:ext uri="{FF2B5EF4-FFF2-40B4-BE49-F238E27FC236}">
                  <a16:creationId xmlns:a16="http://schemas.microsoft.com/office/drawing/2014/main" id="{62D0223A-E3F8-BF4F-9B17-D756FE566F6A}"/>
                </a:ext>
              </a:extLst>
            </p:cNvPr>
            <p:cNvPicPr preferRelativeResize="0"/>
            <p:nvPr/>
          </p:nvPicPr>
          <p:blipFill rotWithShape="1">
            <a:blip r:embed="rId10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635" y="5114856"/>
              <a:ext cx="1497519" cy="92299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" name="Shape 411">
            <a:extLst>
              <a:ext uri="{FF2B5EF4-FFF2-40B4-BE49-F238E27FC236}">
                <a16:creationId xmlns:a16="http://schemas.microsoft.com/office/drawing/2014/main" id="{637C80CE-6204-6E40-9223-237CB487D68B}"/>
              </a:ext>
            </a:extLst>
          </p:cNvPr>
          <p:cNvGrpSpPr/>
          <p:nvPr/>
        </p:nvGrpSpPr>
        <p:grpSpPr>
          <a:xfrm>
            <a:off x="214282" y="3071816"/>
            <a:ext cx="1928826" cy="1130361"/>
            <a:chOff x="781450" y="2678441"/>
            <a:chExt cx="2942888" cy="1725087"/>
          </a:xfrm>
        </p:grpSpPr>
        <p:pic>
          <p:nvPicPr>
            <p:cNvPr id="43" name="Shape 412">
              <a:extLst>
                <a:ext uri="{FF2B5EF4-FFF2-40B4-BE49-F238E27FC236}">
                  <a16:creationId xmlns:a16="http://schemas.microsoft.com/office/drawing/2014/main" id="{C135679B-DF69-134B-A8FD-9D07F8E5157F}"/>
                </a:ext>
              </a:extLst>
            </p:cNvPr>
            <p:cNvPicPr preferRelativeResize="0"/>
            <p:nvPr/>
          </p:nvPicPr>
          <p:blipFill>
            <a:blip r:embed="rId11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6725" y="2678441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Shape 413">
              <a:extLst>
                <a:ext uri="{FF2B5EF4-FFF2-40B4-BE49-F238E27FC236}">
                  <a16:creationId xmlns:a16="http://schemas.microsoft.com/office/drawing/2014/main" id="{150E1F93-7ABD-EE45-9EB9-91E416D69532}"/>
                </a:ext>
              </a:extLst>
            </p:cNvPr>
            <p:cNvPicPr preferRelativeResize="0"/>
            <p:nvPr/>
          </p:nvPicPr>
          <p:blipFill>
            <a:blip r:embed="rId12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50" y="3031928"/>
              <a:ext cx="1923605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" name="Shape 414">
              <a:extLst>
                <a:ext uri="{FF2B5EF4-FFF2-40B4-BE49-F238E27FC236}">
                  <a16:creationId xmlns:a16="http://schemas.microsoft.com/office/drawing/2014/main" id="{56938183-AB36-0448-AC05-0BDFBFF562C7}"/>
                </a:ext>
              </a:extLst>
            </p:cNvPr>
            <p:cNvPicPr preferRelativeResize="0"/>
            <p:nvPr/>
          </p:nvPicPr>
          <p:blipFill rotWithShape="1">
            <a:blip r:embed="rId1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519" y="3078517"/>
              <a:ext cx="1367700" cy="87141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" name="圖片 37" descr="bar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85786" y="1071552"/>
            <a:ext cx="2357454" cy="500066"/>
          </a:xfrm>
          <a:prstGeom prst="rect">
            <a:avLst/>
          </a:prstGeom>
        </p:spPr>
      </p:pic>
      <p:sp>
        <p:nvSpPr>
          <p:cNvPr id="20" name="文字方塊 16">
            <a:extLst>
              <a:ext uri="{FF2B5EF4-FFF2-40B4-BE49-F238E27FC236}">
                <a16:creationId xmlns:a16="http://schemas.microsoft.com/office/drawing/2014/main" id="{464CEB2C-C6BB-1A4B-8BF5-7FA2DE175CE2}"/>
              </a:ext>
            </a:extLst>
          </p:cNvPr>
          <p:cNvSpPr txBox="1"/>
          <p:nvPr/>
        </p:nvSpPr>
        <p:spPr>
          <a:xfrm>
            <a:off x="755926" y="1142991"/>
            <a:ext cx="2601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0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LAN-10G2SF-MLX</a:t>
            </a:r>
          </a:p>
        </p:txBody>
      </p:sp>
      <p:pic>
        <p:nvPicPr>
          <p:cNvPr id="39" name="圖片 38" descr="bar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580000" y="1071552"/>
            <a:ext cx="1643074" cy="500066"/>
          </a:xfrm>
          <a:prstGeom prst="rect">
            <a:avLst/>
          </a:prstGeom>
        </p:spPr>
      </p:pic>
      <p:sp>
        <p:nvSpPr>
          <p:cNvPr id="32" name="文字方塊 16">
            <a:extLst>
              <a:ext uri="{FF2B5EF4-FFF2-40B4-BE49-F238E27FC236}">
                <a16:creationId xmlns:a16="http://schemas.microsoft.com/office/drawing/2014/main" id="{F7110C8A-4965-AE4C-9DD9-414CD6E69BDA}"/>
              </a:ext>
            </a:extLst>
          </p:cNvPr>
          <p:cNvSpPr txBox="1"/>
          <p:nvPr/>
        </p:nvSpPr>
        <p:spPr>
          <a:xfrm>
            <a:off x="5643570" y="1142990"/>
            <a:ext cx="164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0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TS-1635AX</a:t>
            </a:r>
            <a:endParaRPr lang="zh-TW" altLang="en-US" sz="20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46" name="圖片 45" descr="bar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000496" y="4464000"/>
            <a:ext cx="2357454" cy="357190"/>
          </a:xfrm>
          <a:prstGeom prst="rect">
            <a:avLst/>
          </a:prstGeom>
        </p:spPr>
      </p:pic>
      <p:sp>
        <p:nvSpPr>
          <p:cNvPr id="16" name="Shape 207">
            <a:extLst>
              <a:ext uri="{FF2B5EF4-FFF2-40B4-BE49-F238E27FC236}">
                <a16:creationId xmlns:a16="http://schemas.microsoft.com/office/drawing/2014/main" id="{6FB4E5E7-73D0-CE4A-8169-8659932408D9}"/>
              </a:ext>
            </a:extLst>
          </p:cNvPr>
          <p:cNvSpPr txBox="1"/>
          <p:nvPr/>
        </p:nvSpPr>
        <p:spPr>
          <a:xfrm>
            <a:off x="4041586" y="4537141"/>
            <a:ext cx="2270936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CAB-DAC15M-SFPP-DEC01</a:t>
            </a:r>
            <a:endParaRPr lang="zh-TW" sz="12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6152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BG_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0" y="0"/>
            <a:ext cx="9140080" cy="5143500"/>
          </a:xfrm>
          <a:prstGeom prst="rect">
            <a:avLst/>
          </a:prstGeom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885828" y="142864"/>
            <a:ext cx="8472518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Hant" sz="3600" dirty="0">
                <a:sym typeface="Arial"/>
              </a:rPr>
              <a:t>10GbE VJBOD </a:t>
            </a:r>
            <a:r>
              <a:rPr lang="zh-Hant" altLang="en-US" sz="3600" dirty="0">
                <a:sym typeface="Arial"/>
              </a:rPr>
              <a:t>擴充其他</a:t>
            </a:r>
            <a:r>
              <a:rPr lang="en-US" altLang="zh-Hant" sz="3600" dirty="0">
                <a:sym typeface="Arial"/>
              </a:rPr>
              <a:t> NAS </a:t>
            </a:r>
            <a:r>
              <a:rPr lang="zh-Hant" altLang="en-US" sz="3600" dirty="0">
                <a:sym typeface="Arial"/>
              </a:rPr>
              <a:t>空間</a:t>
            </a:r>
            <a:endParaRPr lang="zh-TW" altLang="en-US" sz="3600" dirty="0"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15AA3A-CD1D-A44C-90B0-AA1289DBEB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546" y="2531803"/>
            <a:ext cx="4289826" cy="246883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14282" y="1142990"/>
            <a:ext cx="8715436" cy="928694"/>
          </a:xfrm>
          <a:prstGeom prst="rect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B56708-40D4-C241-BE6A-13C7CFB2E5D9}"/>
              </a:ext>
            </a:extLst>
          </p:cNvPr>
          <p:cNvSpPr/>
          <p:nvPr/>
        </p:nvSpPr>
        <p:spPr>
          <a:xfrm>
            <a:off x="285720" y="1148354"/>
            <a:ext cx="8606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 VJBOD (Virtual JBOD) </a:t>
            </a:r>
            <a:r>
              <a:rPr lang="ja-JP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網路虛擬儲存擴充櫃允許</a:t>
            </a:r>
            <a:r>
              <a:rPr lang="zh-Hant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使用</a:t>
            </a:r>
            <a:r>
              <a:rPr lang="en-US" altLang="zh-Hant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TS-1635AX </a:t>
            </a:r>
            <a:r>
              <a:rPr lang="ja-JP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的閒置儲存空間透過 </a:t>
            </a:r>
            <a:r>
              <a:rPr 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VJBOD </a:t>
            </a:r>
            <a:r>
              <a:rPr lang="ja-JP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擴充為其他 </a:t>
            </a:r>
            <a:r>
              <a:rPr 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 NAS </a:t>
            </a:r>
            <a:r>
              <a:rPr lang="ja-JP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的虛擬硬碟，並直接在上面建立虛擬儲存池和磁碟區，將此虛擬儲存空間當作本機般使用各項功能。</a:t>
            </a:r>
            <a:endParaRPr lang="en-US" altLang="ja-JP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4282" y="2143122"/>
            <a:ext cx="8715436" cy="357190"/>
          </a:xfrm>
          <a:prstGeom prst="rect">
            <a:avLst/>
          </a:prstGeom>
          <a:solidFill>
            <a:srgbClr val="692725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0B56708-40D4-C241-BE6A-13C7CFB2E5D9}"/>
              </a:ext>
            </a:extLst>
          </p:cNvPr>
          <p:cNvSpPr/>
          <p:nvPr/>
        </p:nvSpPr>
        <p:spPr>
          <a:xfrm>
            <a:off x="285720" y="2130980"/>
            <a:ext cx="6858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/>
            <a:r>
              <a:rPr lang="zh-Hant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</a:t>
            </a:r>
            <a:r>
              <a:rPr lang="en-US" altLang="zh-Hant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10GbE </a:t>
            </a:r>
            <a:r>
              <a:rPr lang="zh-Hant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網路更能提供遠比</a:t>
            </a:r>
            <a:r>
              <a:rPr lang="en-US" altLang="zh-Hant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USB 3.0/</a:t>
            </a:r>
            <a:r>
              <a:rPr lang="en-US" altLang="zh-Hant" b="1" dirty="0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eSATA</a:t>
            </a:r>
            <a:r>
              <a:rPr lang="en-US" altLang="zh-Hant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Hant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更高的傳輸效能</a:t>
            </a:r>
            <a:r>
              <a:rPr lang="en-US" altLang="zh-Hant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!</a:t>
            </a:r>
            <a:endParaRPr 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363CE32D-AF9A-3F49-9BE4-83A21CFD24C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110784"/>
            <a:ext cx="2131437" cy="188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29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BG_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0" y="0"/>
            <a:ext cx="9140080" cy="5143500"/>
          </a:xfrm>
          <a:prstGeom prst="rect">
            <a:avLst/>
          </a:prstGeom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1142976" y="142864"/>
            <a:ext cx="7643866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3600" dirty="0">
                <a:sym typeface="Arial"/>
              </a:rPr>
              <a:t>與生俱來的</a:t>
            </a:r>
            <a:r>
              <a:rPr lang="en-US" altLang="zh-Hant" sz="3600" dirty="0">
                <a:sym typeface="Arial"/>
              </a:rPr>
              <a:t> 10GbE </a:t>
            </a:r>
            <a:r>
              <a:rPr lang="zh-Hant" altLang="en-US" sz="3600" dirty="0">
                <a:sym typeface="Arial"/>
              </a:rPr>
              <a:t>高速效能</a:t>
            </a:r>
            <a:endParaRPr lang="zh-TW" altLang="en-US" sz="3600" dirty="0"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457E03-CE34-3045-BDBB-F2BC7E9D0144}"/>
              </a:ext>
            </a:extLst>
          </p:cNvPr>
          <p:cNvSpPr/>
          <p:nvPr/>
        </p:nvSpPr>
        <p:spPr>
          <a:xfrm>
            <a:off x="428596" y="3929072"/>
            <a:ext cx="2610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測試於 </a:t>
            </a:r>
            <a: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QNAP </a:t>
            </a:r>
            <a: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實驗室，數據會因實際環境而有所不同。</a:t>
            </a:r>
            <a:b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br>
              <a:rPr lang="ja-JP" altLang="en-US" sz="80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ja-JP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 </a:t>
            </a:r>
            <a: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x 10GbE iSCSI </a:t>
            </a:r>
            <a:r>
              <a:rPr lang="ja-JP" altLang="en-US" sz="80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傳輸</a:t>
            </a:r>
            <a: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測試環境：</a:t>
            </a:r>
            <a:b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NAS： TS-1635AX</a:t>
            </a:r>
            <a:b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OS：QTS 4.3.4</a:t>
            </a:r>
            <a:b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磁碟群組：</a:t>
            </a:r>
            <a:r>
              <a:rPr lang="en-US" altLang="zh-Hant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RAID 5; 16 x Intel SSDSC2BB240G4 SSD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C02794-210B-754D-A6D6-51B7453A1B53}"/>
              </a:ext>
            </a:extLst>
          </p:cNvPr>
          <p:cNvSpPr/>
          <p:nvPr/>
        </p:nvSpPr>
        <p:spPr>
          <a:xfrm>
            <a:off x="3205897" y="426762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客戶端 </a:t>
            </a:r>
            <a:r>
              <a:rPr lang="en-US" altLang="en-US" sz="800" dirty="0" err="1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PC：Windows</a:t>
            </a:r>
            <a:r>
              <a:rPr lang="en-US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10, Intel Core i7-6700 3.4 GHz, 32GB RAM, QNAP LAN-10G2T-X550 </a:t>
            </a:r>
            <a: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網路卡</a:t>
            </a:r>
            <a:r>
              <a:rPr lang="en-US" altLang="ja-JP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en-US" altLang="en-US" sz="800" dirty="0" err="1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IOMeter</a:t>
            </a:r>
            <a:r>
              <a:rPr lang="en-US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2M </a:t>
            </a:r>
            <a:r>
              <a:rPr lang="ja-JP" altLang="en-US" sz="80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持續</a:t>
            </a:r>
            <a:r>
              <a:rPr lang="ja-JP" altLang="en-US" sz="800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傳輸</a:t>
            </a:r>
            <a:endParaRPr lang="en-US" altLang="en-US" sz="800" dirty="0">
              <a:solidFill>
                <a:schemeClr val="bg1">
                  <a:lumMod val="8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358082" y="270248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1018 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000892" y="3416864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831 </a:t>
            </a:r>
            <a:r>
              <a:rPr lang="en-US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MB/s</a:t>
            </a:r>
            <a:endParaRPr lang="zh-TW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14348" y="2357436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Read</a:t>
            </a:r>
            <a:endParaRPr lang="zh-TW" altLang="en-US" sz="1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14348" y="3131112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7D3FF"/>
                </a:solidFill>
                <a:latin typeface="Arial" pitchFamily="34" charset="0"/>
                <a:cs typeface="Arial" pitchFamily="34" charset="0"/>
              </a:rPr>
              <a:t>Write</a:t>
            </a:r>
            <a:endParaRPr lang="zh-TW" altLang="en-US" sz="1400" dirty="0">
              <a:solidFill>
                <a:srgbClr val="57D3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圖片 14" descr="1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1157837"/>
            <a:ext cx="7215238" cy="857256"/>
          </a:xfrm>
          <a:prstGeom prst="rect">
            <a:avLst/>
          </a:prstGeom>
        </p:spPr>
      </p:pic>
      <p:sp>
        <p:nvSpPr>
          <p:cNvPr id="299" name="Shape 299"/>
          <p:cNvSpPr txBox="1">
            <a:spLocks noGrp="1"/>
          </p:cNvSpPr>
          <p:nvPr>
            <p:ph idx="1"/>
          </p:nvPr>
        </p:nvSpPr>
        <p:spPr>
          <a:xfrm>
            <a:off x="1214414" y="1142990"/>
            <a:ext cx="8229600" cy="144360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indent="-342900"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en-US" altLang="zh-TW" sz="1800" dirty="0">
                <a:solidFill>
                  <a:schemeClr val="bg1"/>
                </a:solidFill>
                <a:latin typeface="微軟正黑體" pitchFamily="34" charset="-120"/>
                <a:sym typeface="Arial"/>
              </a:rPr>
              <a:t>TS-1635AX </a:t>
            </a:r>
            <a:r>
              <a:rPr lang="zh-Hant" altLang="en-US" sz="1800" dirty="0">
                <a:solidFill>
                  <a:schemeClr val="bg1"/>
                </a:solidFill>
                <a:latin typeface="微軟正黑體" pitchFamily="34" charset="-120"/>
                <a:sym typeface="Arial"/>
              </a:rPr>
              <a:t>內建 </a:t>
            </a:r>
            <a:r>
              <a:rPr lang="en-US" altLang="zh-Hant" sz="1800" dirty="0">
                <a:solidFill>
                  <a:schemeClr val="bg1"/>
                </a:solidFill>
                <a:latin typeface="微軟正黑體" pitchFamily="34" charset="-120"/>
                <a:sym typeface="Arial"/>
              </a:rPr>
              <a:t>2 x 10GbE SFP+ </a:t>
            </a:r>
            <a:r>
              <a:rPr lang="zh-Hant" altLang="en-US" sz="1800" dirty="0">
                <a:solidFill>
                  <a:schemeClr val="bg1"/>
                </a:solidFill>
                <a:latin typeface="微軟正黑體" pitchFamily="34" charset="-120"/>
                <a:sym typeface="Arial"/>
              </a:rPr>
              <a:t>埠，無需額外花費</a:t>
            </a:r>
            <a:endParaRPr lang="en-US" altLang="zh-Hant" sz="1800" dirty="0">
              <a:solidFill>
                <a:schemeClr val="bg1"/>
              </a:solidFill>
              <a:latin typeface="微軟正黑體" pitchFamily="34" charset="-120"/>
              <a:sym typeface="Arial"/>
            </a:endParaRPr>
          </a:p>
          <a:p>
            <a:pPr indent="-342900">
              <a:lnSpc>
                <a:spcPct val="115000"/>
              </a:lnSpc>
              <a:spcBef>
                <a:spcPts val="0"/>
              </a:spcBef>
              <a:buSzPct val="100000"/>
              <a:buFont typeface="Arial" pitchFamily="34" charset="0"/>
              <a:buChar char="•"/>
            </a:pPr>
            <a:r>
              <a:rPr lang="zh-Hant" altLang="en-US" sz="1800" dirty="0">
                <a:solidFill>
                  <a:schemeClr val="bg1"/>
                </a:solidFill>
                <a:latin typeface="微軟正黑體" pitchFamily="34" charset="-120"/>
                <a:sym typeface="Arial"/>
              </a:rPr>
              <a:t>雙</a:t>
            </a:r>
            <a:r>
              <a:rPr lang="en-US" altLang="zh-Hant" sz="1800" dirty="0">
                <a:solidFill>
                  <a:schemeClr val="bg1"/>
                </a:solidFill>
                <a:latin typeface="微軟正黑體" pitchFamily="34" charset="-120"/>
                <a:sym typeface="Arial"/>
              </a:rPr>
              <a:t> </a:t>
            </a:r>
            <a:r>
              <a:rPr lang="en-US" altLang="zh-Hant" sz="1800" dirty="0" err="1">
                <a:solidFill>
                  <a:schemeClr val="bg1"/>
                </a:solidFill>
                <a:latin typeface="微軟正黑體" pitchFamily="34" charset="-120"/>
                <a:sym typeface="Arial"/>
              </a:rPr>
              <a:t>PCIe</a:t>
            </a:r>
            <a:r>
              <a:rPr lang="en-US" altLang="zh-Hant" sz="1800" dirty="0">
                <a:solidFill>
                  <a:schemeClr val="bg1"/>
                </a:solidFill>
                <a:latin typeface="微軟正黑體" pitchFamily="34" charset="-120"/>
                <a:sym typeface="Arial"/>
              </a:rPr>
              <a:t> </a:t>
            </a:r>
            <a:r>
              <a:rPr lang="zh-Hant" altLang="en-US" sz="1800" dirty="0">
                <a:solidFill>
                  <a:schemeClr val="bg1"/>
                </a:solidFill>
                <a:latin typeface="微軟正黑體" pitchFamily="34" charset="-120"/>
                <a:sym typeface="Arial"/>
              </a:rPr>
              <a:t>插槽更支援</a:t>
            </a:r>
            <a:r>
              <a:rPr lang="en-US" altLang="zh-Hant" sz="1800" dirty="0">
                <a:solidFill>
                  <a:schemeClr val="bg1"/>
                </a:solidFill>
                <a:latin typeface="微軟正黑體" pitchFamily="34" charset="-120"/>
                <a:sym typeface="Arial"/>
              </a:rPr>
              <a:t> QNAP QXG-10G1T 10GBASE-T </a:t>
            </a:r>
            <a:r>
              <a:rPr lang="zh-Hant" altLang="en-US" sz="1800" dirty="0">
                <a:solidFill>
                  <a:schemeClr val="bg1"/>
                </a:solidFill>
                <a:latin typeface="微軟正黑體" pitchFamily="34" charset="-120"/>
                <a:sym typeface="Arial"/>
              </a:rPr>
              <a:t>網卡</a:t>
            </a:r>
            <a:endParaRPr lang="en-US" altLang="zh-Hant" sz="1800" dirty="0">
              <a:solidFill>
                <a:schemeClr val="bg1"/>
              </a:solidFill>
              <a:latin typeface="微軟正黑體" pitchFamily="34" charset="-12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28EA1E-6FA6-7545-86F9-F7CF2597449B}"/>
              </a:ext>
            </a:extLst>
          </p:cNvPr>
          <p:cNvSpPr/>
          <p:nvPr/>
        </p:nvSpPr>
        <p:spPr>
          <a:xfrm>
            <a:off x="109916" y="2015093"/>
            <a:ext cx="80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t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iSCSI</a:t>
            </a:r>
            <a:r>
              <a:rPr lang="en-US" altLang="zh-Hant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61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BG_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36159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B7E569-700B-2D49-8F75-94AF227C560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0529" y="1500180"/>
            <a:ext cx="3027685" cy="2684524"/>
          </a:xfrm>
          <a:prstGeom prst="rect">
            <a:avLst/>
          </a:prstGeom>
        </p:spPr>
      </p:pic>
      <p:pic>
        <p:nvPicPr>
          <p:cNvPr id="9" name="圖片 8" descr="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1500180"/>
            <a:ext cx="4143404" cy="2714643"/>
          </a:xfrm>
          <a:prstGeom prst="rect">
            <a:avLst/>
          </a:prstGeom>
        </p:spPr>
      </p:pic>
      <p:sp>
        <p:nvSpPr>
          <p:cNvPr id="299" name="Shape 299"/>
          <p:cNvSpPr txBox="1">
            <a:spLocks noGrp="1"/>
          </p:cNvSpPr>
          <p:nvPr>
            <p:ph idx="1"/>
          </p:nvPr>
        </p:nvSpPr>
        <p:spPr>
          <a:xfrm>
            <a:off x="1000100" y="1785932"/>
            <a:ext cx="4714908" cy="285752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zh-TW" sz="2500" i="0" u="none" strike="noStrike" cap="none" dirty="0">
                <a:solidFill>
                  <a:schemeClr val="bg1"/>
                </a:solidFill>
                <a:cs typeface="Arial"/>
                <a:sym typeface="Arial"/>
              </a:rPr>
              <a:t>升級 </a:t>
            </a:r>
            <a:r>
              <a:rPr lang="zh-TW" sz="2500" i="0" u="none" strike="noStrike" cap="none" dirty="0">
                <a:solidFill>
                  <a:srgbClr val="FF0000"/>
                </a:solidFill>
                <a:cs typeface="Arial"/>
                <a:sym typeface="Arial"/>
              </a:rPr>
              <a:t>記憶體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zh-Hant" altLang="en-US" sz="2500" i="0" u="none" strike="noStrike" cap="none" dirty="0">
                <a:solidFill>
                  <a:schemeClr val="bg1"/>
                </a:solidFill>
                <a:cs typeface="Arial"/>
                <a:sym typeface="Arial"/>
              </a:rPr>
              <a:t>安裝</a:t>
            </a:r>
            <a:r>
              <a:rPr lang="en-US" altLang="zh-Hant" sz="2500" i="0" u="none" strike="noStrike" cap="none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altLang="zh-Hant" sz="2500" i="0" u="none" strike="noStrike" cap="none" dirty="0">
                <a:solidFill>
                  <a:srgbClr val="FF0000"/>
                </a:solidFill>
                <a:cs typeface="Arial"/>
                <a:sym typeface="Arial"/>
              </a:rPr>
              <a:t>M.2 SATA SSD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altLang="zh-TW" sz="2500" dirty="0">
                <a:solidFill>
                  <a:srgbClr val="FF0000"/>
                </a:solidFill>
                <a:cs typeface="Arial"/>
                <a:sym typeface="Arial"/>
              </a:rPr>
              <a:t>10GbE</a:t>
            </a:r>
            <a:r>
              <a:rPr lang="en-US" altLang="zh-TW" sz="2500" dirty="0">
                <a:cs typeface="Arial"/>
                <a:sym typeface="Arial"/>
              </a:rPr>
              <a:t> </a:t>
            </a:r>
            <a:r>
              <a:rPr lang="en-US" altLang="zh-TW" sz="2500" dirty="0">
                <a:solidFill>
                  <a:schemeClr val="bg1"/>
                </a:solidFill>
                <a:cs typeface="Arial"/>
                <a:sym typeface="Arial"/>
              </a:rPr>
              <a:t>iSCSI </a:t>
            </a:r>
            <a:r>
              <a:rPr lang="zh-Hant" altLang="en-US" sz="2500" dirty="0">
                <a:solidFill>
                  <a:schemeClr val="bg1"/>
                </a:solidFill>
                <a:cs typeface="Arial"/>
                <a:sym typeface="Arial"/>
              </a:rPr>
              <a:t>效能測試</a:t>
            </a:r>
            <a:endParaRPr lang="en-US" altLang="zh-Hant" sz="2500" dirty="0">
              <a:solidFill>
                <a:schemeClr val="bg1"/>
              </a:solidFill>
              <a:cs typeface="Arial"/>
              <a:sym typeface="Arial"/>
            </a:endParaRPr>
          </a:p>
        </p:txBody>
      </p:sp>
      <p:pic>
        <p:nvPicPr>
          <p:cNvPr id="4" name="圖片 34" descr="資源區隔.png">
            <a:extLst>
              <a:ext uri="{FF2B5EF4-FFF2-40B4-BE49-F238E27FC236}">
                <a16:creationId xmlns:a16="http://schemas.microsoft.com/office/drawing/2014/main" id="{88C4F528-73A3-884D-BB69-9819FD8D2C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8992" y="1389554"/>
            <a:ext cx="1071570" cy="896444"/>
          </a:xfrm>
          <a:prstGeom prst="rect">
            <a:avLst/>
          </a:prstGeom>
        </p:spPr>
      </p:pic>
      <p:pic>
        <p:nvPicPr>
          <p:cNvPr id="8" name="圖片 7" descr="ba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57258" y="714362"/>
            <a:ext cx="6500858" cy="642942"/>
          </a:xfrm>
          <a:prstGeom prst="rect">
            <a:avLst/>
          </a:prstGeom>
        </p:spPr>
      </p:pic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71406" y="714368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3600" dirty="0">
                <a:sym typeface="Arial"/>
              </a:rPr>
              <a:t>現場硬體擴充與</a:t>
            </a:r>
            <a:r>
              <a:rPr lang="en-US" altLang="zh-Hant" sz="3600" dirty="0">
                <a:sym typeface="Arial"/>
              </a:rPr>
              <a:t> 10G </a:t>
            </a:r>
            <a:r>
              <a:rPr lang="zh-Hant" altLang="en-US" sz="3600" dirty="0">
                <a:sym typeface="Arial"/>
              </a:rPr>
              <a:t>效能</a:t>
            </a:r>
            <a:r>
              <a:rPr lang="zh-TW" altLang="en-US" sz="3600" dirty="0">
                <a:sym typeface="Arial"/>
              </a:rPr>
              <a:t>展示</a:t>
            </a:r>
          </a:p>
        </p:txBody>
      </p:sp>
    </p:spTree>
    <p:extLst>
      <p:ext uri="{BB962C8B-B14F-4D97-AF65-F5344CB8AC3E}">
        <p14:creationId xmlns:p14="http://schemas.microsoft.com/office/powerpoint/2010/main" val="3120872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圖片 62" descr="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3143254"/>
            <a:ext cx="3786214" cy="1643074"/>
          </a:xfrm>
          <a:prstGeom prst="rect">
            <a:avLst/>
          </a:prstGeom>
        </p:spPr>
      </p:pic>
      <p:sp>
        <p:nvSpPr>
          <p:cNvPr id="65" name="矩形 64"/>
          <p:cNvSpPr/>
          <p:nvPr/>
        </p:nvSpPr>
        <p:spPr>
          <a:xfrm>
            <a:off x="4572000" y="3071816"/>
            <a:ext cx="2357454" cy="35719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0" name="群組 25">
            <a:extLst>
              <a:ext uri="{FF2B5EF4-FFF2-40B4-BE49-F238E27FC236}">
                <a16:creationId xmlns:a16="http://schemas.microsoft.com/office/drawing/2014/main" id="{8C8F4960-4255-D348-A199-579A28092A60}"/>
              </a:ext>
            </a:extLst>
          </p:cNvPr>
          <p:cNvGrpSpPr/>
          <p:nvPr/>
        </p:nvGrpSpPr>
        <p:grpSpPr>
          <a:xfrm>
            <a:off x="7500958" y="3071816"/>
            <a:ext cx="1428760" cy="1428760"/>
            <a:chOff x="5786447" y="3500444"/>
            <a:chExt cx="711185" cy="711185"/>
          </a:xfrm>
          <a:solidFill>
            <a:srgbClr val="3773E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1" name="Shape 715">
              <a:extLst>
                <a:ext uri="{FF2B5EF4-FFF2-40B4-BE49-F238E27FC236}">
                  <a16:creationId xmlns:a16="http://schemas.microsoft.com/office/drawing/2014/main" id="{6D370564-67D3-C249-ACC6-005D81CD650D}"/>
                </a:ext>
              </a:extLst>
            </p:cNvPr>
            <p:cNvSpPr/>
            <p:nvPr/>
          </p:nvSpPr>
          <p:spPr>
            <a:xfrm>
              <a:off x="5786447" y="3500444"/>
              <a:ext cx="711185" cy="711185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716">
              <a:extLst>
                <a:ext uri="{FF2B5EF4-FFF2-40B4-BE49-F238E27FC236}">
                  <a16:creationId xmlns:a16="http://schemas.microsoft.com/office/drawing/2014/main" id="{C5194052-C208-3E4C-8342-E958D7922774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5" name="圖片 54" descr="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1285866"/>
            <a:ext cx="3786214" cy="1643074"/>
          </a:xfrm>
          <a:prstGeom prst="rect">
            <a:avLst/>
          </a:prstGeom>
        </p:spPr>
      </p:pic>
      <p:pic>
        <p:nvPicPr>
          <p:cNvPr id="51" name="圖片 50" descr="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3286130"/>
            <a:ext cx="3786214" cy="1643074"/>
          </a:xfrm>
          <a:prstGeom prst="rect">
            <a:avLst/>
          </a:prstGeom>
        </p:spPr>
      </p:pic>
      <p:pic>
        <p:nvPicPr>
          <p:cNvPr id="40" name="圖片 39" descr="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285866"/>
            <a:ext cx="3786214" cy="164307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47ED4E-21D0-344B-AB91-8C0374894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24" y="71420"/>
            <a:ext cx="8229600" cy="857250"/>
          </a:xfrm>
        </p:spPr>
        <p:txBody>
          <a:bodyPr>
            <a:normAutofit/>
          </a:bodyPr>
          <a:lstStyle/>
          <a:p>
            <a:r>
              <a:rPr lang="zh-Hant" altLang="en-US" sz="3600" dirty="0"/>
              <a:t>提供 </a:t>
            </a:r>
            <a:r>
              <a:rPr lang="en-US" altLang="zh-Hant" sz="3600" dirty="0"/>
              <a:t>2</a:t>
            </a:r>
            <a:r>
              <a:rPr lang="zh-TW" altLang="en-US" sz="3600" dirty="0"/>
              <a:t> 個 </a:t>
            </a:r>
            <a:r>
              <a:rPr lang="en-US" altLang="zh-Hant" sz="3600" dirty="0" err="1"/>
              <a:t>PCIe</a:t>
            </a:r>
            <a:r>
              <a:rPr lang="zh-Hant" altLang="en-US" sz="3600" dirty="0"/>
              <a:t> </a:t>
            </a:r>
            <a:r>
              <a:rPr lang="en-US" altLang="zh-Hant" sz="3600" dirty="0"/>
              <a:t>3.0 </a:t>
            </a:r>
            <a:r>
              <a:rPr lang="zh-Hant" altLang="en-US" sz="3600" dirty="0"/>
              <a:t>擴充插槽</a:t>
            </a:r>
            <a:endParaRPr lang="en-US" sz="3600" dirty="0"/>
          </a:p>
        </p:txBody>
      </p:sp>
      <p:sp>
        <p:nvSpPr>
          <p:cNvPr id="7" name="矩形 13">
            <a:extLst>
              <a:ext uri="{FF2B5EF4-FFF2-40B4-BE49-F238E27FC236}">
                <a16:creationId xmlns:a16="http://schemas.microsoft.com/office/drawing/2014/main" id="{7E2C1919-D553-774F-9823-1C1A9723131F}"/>
              </a:ext>
            </a:extLst>
          </p:cNvPr>
          <p:cNvSpPr/>
          <p:nvPr/>
        </p:nvSpPr>
        <p:spPr>
          <a:xfrm>
            <a:off x="454837" y="1500180"/>
            <a:ext cx="2331213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提供</a:t>
            </a:r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2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x M.2 SSD 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插槽</a:t>
            </a:r>
            <a:r>
              <a:rPr lang="zh-Hant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與 </a:t>
            </a:r>
            <a:r>
              <a:rPr lang="en-US" altLang="zh-Hant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10GBASE-T </a:t>
            </a:r>
            <a:r>
              <a:rPr lang="zh-Hant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網路埠，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啟用 </a:t>
            </a:r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快取或 </a:t>
            </a:r>
            <a:r>
              <a:rPr lang="en-US" altLang="zh-TW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Qtier 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自動分層分區儲存，最佳化儲存效能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" name="群組 25">
            <a:extLst>
              <a:ext uri="{FF2B5EF4-FFF2-40B4-BE49-F238E27FC236}">
                <a16:creationId xmlns:a16="http://schemas.microsoft.com/office/drawing/2014/main" id="{8C8F4960-4255-D348-A199-579A28092A60}"/>
              </a:ext>
            </a:extLst>
          </p:cNvPr>
          <p:cNvGrpSpPr/>
          <p:nvPr/>
        </p:nvGrpSpPr>
        <p:grpSpPr>
          <a:xfrm>
            <a:off x="2870853" y="1262502"/>
            <a:ext cx="1428760" cy="1428760"/>
            <a:chOff x="5786447" y="3500444"/>
            <a:chExt cx="711185" cy="711185"/>
          </a:xfrm>
          <a:solidFill>
            <a:srgbClr val="3773E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Shape 715">
              <a:extLst>
                <a:ext uri="{FF2B5EF4-FFF2-40B4-BE49-F238E27FC236}">
                  <a16:creationId xmlns:a16="http://schemas.microsoft.com/office/drawing/2014/main" id="{6D370564-67D3-C249-ACC6-005D81CD650D}"/>
                </a:ext>
              </a:extLst>
            </p:cNvPr>
            <p:cNvSpPr/>
            <p:nvPr/>
          </p:nvSpPr>
          <p:spPr>
            <a:xfrm>
              <a:off x="5786447" y="3500444"/>
              <a:ext cx="711185" cy="711185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Shape 716">
              <a:extLst>
                <a:ext uri="{FF2B5EF4-FFF2-40B4-BE49-F238E27FC236}">
                  <a16:creationId xmlns:a16="http://schemas.microsoft.com/office/drawing/2014/main" id="{C5194052-C208-3E4C-8342-E958D7922774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F7824B9-CF22-6D4C-A798-15E3643001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36" y="1381664"/>
            <a:ext cx="2158753" cy="135042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7D809E5C-E5D7-7F48-9D66-FB4874ADC2B6}"/>
              </a:ext>
            </a:extLst>
          </p:cNvPr>
          <p:cNvSpPr/>
          <p:nvPr/>
        </p:nvSpPr>
        <p:spPr>
          <a:xfrm>
            <a:off x="431870" y="3566234"/>
            <a:ext cx="2425617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Hant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提供高達 </a:t>
            </a:r>
            <a:r>
              <a:rPr lang="en-US" altLang="zh-Hant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10Gb/s </a:t>
            </a:r>
            <a:r>
              <a:rPr lang="zh-Hant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外接裝置的傳輸速度， </a:t>
            </a:r>
            <a:r>
              <a:rPr lang="en-US" altLang="zh-Hant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Type-A </a:t>
            </a:r>
            <a:r>
              <a:rPr lang="zh-Hant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埠更可向下相容 </a:t>
            </a:r>
            <a:r>
              <a:rPr lang="en-US" altLang="zh-Hant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USB 3.0/2.0 </a:t>
            </a:r>
            <a:r>
              <a:rPr lang="zh-Hant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3" name="矩形 13">
            <a:extLst>
              <a:ext uri="{FF2B5EF4-FFF2-40B4-BE49-F238E27FC236}">
                <a16:creationId xmlns:a16="http://schemas.microsoft.com/office/drawing/2014/main" id="{D14B2F8D-9403-6B45-A74B-CBF0A5253170}"/>
              </a:ext>
            </a:extLst>
          </p:cNvPr>
          <p:cNvSpPr/>
          <p:nvPr/>
        </p:nvSpPr>
        <p:spPr>
          <a:xfrm>
            <a:off x="4741117" y="3494796"/>
            <a:ext cx="2474089" cy="1077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Hant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搭配</a:t>
            </a:r>
            <a:r>
              <a:rPr lang="en-US" altLang="zh-Hant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1600" b="1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WirelessAP</a:t>
            </a:r>
            <a:r>
              <a:rPr lang="en-US" altLang="zh-Hant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Station </a:t>
            </a:r>
            <a:r>
              <a:rPr lang="zh-Hant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替 </a:t>
            </a:r>
            <a:r>
              <a:rPr lang="en-US" altLang="zh-Hant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Hant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新增</a:t>
            </a:r>
            <a:r>
              <a:rPr lang="en-US" altLang="zh-Hant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2.4GHz / 5GHz </a:t>
            </a:r>
            <a:r>
              <a:rPr lang="zh-Hant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雙頻併發無線存取點</a:t>
            </a:r>
            <a:r>
              <a:rPr lang="en-US" altLang="zh-Hant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矩形 13">
            <a:extLst>
              <a:ext uri="{FF2B5EF4-FFF2-40B4-BE49-F238E27FC236}">
                <a16:creationId xmlns:a16="http://schemas.microsoft.com/office/drawing/2014/main" id="{49F3CBC3-0C54-2A40-83D9-CFB3032ADE95}"/>
              </a:ext>
            </a:extLst>
          </p:cNvPr>
          <p:cNvSpPr/>
          <p:nvPr/>
        </p:nvSpPr>
        <p:spPr>
          <a:xfrm>
            <a:off x="4741117" y="1669315"/>
            <a:ext cx="2331213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zh-Hant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提供高吞吐量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zh-Hant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低延遲性</a:t>
            </a:r>
            <a:r>
              <a:rPr lang="zh-TW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或無線存取點服務</a:t>
            </a:r>
            <a:r>
              <a:rPr lang="zh-Hant" altLang="en-US" sz="16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，讓企業快速完成任務</a:t>
            </a:r>
            <a:endParaRPr lang="en-US" altLang="zh-TW" sz="1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8" name="文字方塊 47"/>
          <p:cNvSpPr txBox="1"/>
          <p:nvPr/>
        </p:nvSpPr>
        <p:spPr>
          <a:xfrm>
            <a:off x="4714875" y="3059674"/>
            <a:ext cx="2286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t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雙頻無線</a:t>
            </a:r>
            <a:r>
              <a:rPr lang="en-US" altLang="zh-Hant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 AP </a:t>
            </a:r>
            <a:r>
              <a:rPr lang="zh-Hant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擴充卡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39" name="Picture 2" descr="C:\Users\Han Tsai\Desktop\TVS-x73e_直播\未命名-19.png">
            <a:extLst>
              <a:ext uri="{FF2B5EF4-FFF2-40B4-BE49-F238E27FC236}">
                <a16:creationId xmlns:a16="http://schemas.microsoft.com/office/drawing/2014/main" id="{99CD029E-64FC-C148-A6D9-B836909F0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8214" y="3286130"/>
            <a:ext cx="527576" cy="857963"/>
          </a:xfrm>
          <a:prstGeom prst="rect">
            <a:avLst/>
          </a:prstGeom>
          <a:noFill/>
        </p:spPr>
      </p:pic>
      <p:pic>
        <p:nvPicPr>
          <p:cNvPr id="41" name="Picture 2" descr="C:\Users\Han Tsai\Desktop\TVS-x73e_直播\card_1.png">
            <a:extLst>
              <a:ext uri="{FF2B5EF4-FFF2-40B4-BE49-F238E27FC236}">
                <a16:creationId xmlns:a16="http://schemas.microsoft.com/office/drawing/2014/main" id="{8832E294-1021-1146-AF4E-11DA5B424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697604">
            <a:off x="6910859" y="3218114"/>
            <a:ext cx="1478467" cy="928694"/>
          </a:xfrm>
          <a:prstGeom prst="rect">
            <a:avLst/>
          </a:prstGeom>
          <a:noFill/>
        </p:spPr>
      </p:pic>
      <p:sp>
        <p:nvSpPr>
          <p:cNvPr id="49" name="矩形 48"/>
          <p:cNvSpPr/>
          <p:nvPr/>
        </p:nvSpPr>
        <p:spPr>
          <a:xfrm>
            <a:off x="285720" y="1142990"/>
            <a:ext cx="1285884" cy="35719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34"/>
          <p:cNvSpPr txBox="1"/>
          <p:nvPr/>
        </p:nvSpPr>
        <p:spPr>
          <a:xfrm>
            <a:off x="428596" y="1142990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QM2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卡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285720" y="3071816"/>
            <a:ext cx="1857388" cy="35719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/>
          <p:cNvSpPr txBox="1"/>
          <p:nvPr/>
        </p:nvSpPr>
        <p:spPr>
          <a:xfrm>
            <a:off x="324000" y="3071816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USB 3.1 </a:t>
            </a:r>
            <a:r>
              <a:rPr lang="zh-Hant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擴充卡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52" name="群組 25">
            <a:extLst>
              <a:ext uri="{FF2B5EF4-FFF2-40B4-BE49-F238E27FC236}">
                <a16:creationId xmlns:a16="http://schemas.microsoft.com/office/drawing/2014/main" id="{8C8F4960-4255-D348-A199-579A28092A60}"/>
              </a:ext>
            </a:extLst>
          </p:cNvPr>
          <p:cNvGrpSpPr/>
          <p:nvPr/>
        </p:nvGrpSpPr>
        <p:grpSpPr>
          <a:xfrm>
            <a:off x="2857488" y="3143254"/>
            <a:ext cx="1428760" cy="1428760"/>
            <a:chOff x="5786447" y="3500444"/>
            <a:chExt cx="711185" cy="711185"/>
          </a:xfrm>
          <a:solidFill>
            <a:srgbClr val="3773E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Shape 715">
              <a:extLst>
                <a:ext uri="{FF2B5EF4-FFF2-40B4-BE49-F238E27FC236}">
                  <a16:creationId xmlns:a16="http://schemas.microsoft.com/office/drawing/2014/main" id="{6D370564-67D3-C249-ACC6-005D81CD650D}"/>
                </a:ext>
              </a:extLst>
            </p:cNvPr>
            <p:cNvSpPr/>
            <p:nvPr/>
          </p:nvSpPr>
          <p:spPr>
            <a:xfrm>
              <a:off x="5786447" y="3500444"/>
              <a:ext cx="711185" cy="711185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716">
              <a:extLst>
                <a:ext uri="{FF2B5EF4-FFF2-40B4-BE49-F238E27FC236}">
                  <a16:creationId xmlns:a16="http://schemas.microsoft.com/office/drawing/2014/main" id="{C5194052-C208-3E4C-8342-E958D7922774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4" name="圖片 43" descr="USB 3.1 Type-A_側面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662" y="3280715"/>
            <a:ext cx="1297538" cy="1285884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4572000" y="1214428"/>
            <a:ext cx="2286016" cy="35719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/>
          <p:cNvSpPr txBox="1"/>
          <p:nvPr/>
        </p:nvSpPr>
        <p:spPr>
          <a:xfrm>
            <a:off x="4575388" y="1202286"/>
            <a:ext cx="235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10G / 1G </a:t>
            </a:r>
            <a:r>
              <a:rPr lang="zh-Hant" altLang="en-US" b="1" dirty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Arial" pitchFamily="34" charset="0"/>
              </a:rPr>
              <a:t>網路擴充卡</a:t>
            </a:r>
            <a:endParaRPr lang="zh-TW" altLang="en-US" b="1" dirty="0">
              <a:solidFill>
                <a:schemeClr val="bg1"/>
              </a:solidFill>
              <a:latin typeface="Arial" pitchFamily="34" charset="0"/>
              <a:ea typeface="微軟正黑體" pitchFamily="34" charset="-120"/>
              <a:cs typeface="Arial" pitchFamily="34" charset="0"/>
            </a:endParaRPr>
          </a:p>
        </p:txBody>
      </p:sp>
      <p:grpSp>
        <p:nvGrpSpPr>
          <p:cNvPr id="57" name="群組 25">
            <a:extLst>
              <a:ext uri="{FF2B5EF4-FFF2-40B4-BE49-F238E27FC236}">
                <a16:creationId xmlns:a16="http://schemas.microsoft.com/office/drawing/2014/main" id="{8C8F4960-4255-D348-A199-579A28092A60}"/>
              </a:ext>
            </a:extLst>
          </p:cNvPr>
          <p:cNvGrpSpPr/>
          <p:nvPr/>
        </p:nvGrpSpPr>
        <p:grpSpPr>
          <a:xfrm>
            <a:off x="7429520" y="1285866"/>
            <a:ext cx="1428760" cy="1428760"/>
            <a:chOff x="5786447" y="3500444"/>
            <a:chExt cx="711185" cy="711185"/>
          </a:xfrm>
          <a:solidFill>
            <a:srgbClr val="3773E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8" name="Shape 715">
              <a:extLst>
                <a:ext uri="{FF2B5EF4-FFF2-40B4-BE49-F238E27FC236}">
                  <a16:creationId xmlns:a16="http://schemas.microsoft.com/office/drawing/2014/main" id="{6D370564-67D3-C249-ACC6-005D81CD650D}"/>
                </a:ext>
              </a:extLst>
            </p:cNvPr>
            <p:cNvSpPr/>
            <p:nvPr/>
          </p:nvSpPr>
          <p:spPr>
            <a:xfrm>
              <a:off x="5786447" y="3500444"/>
              <a:ext cx="711185" cy="711185"/>
            </a:xfrm>
            <a:prstGeom prst="ellipse">
              <a:avLst/>
            </a:prstGeom>
            <a:solidFill>
              <a:srgbClr val="C00000"/>
            </a:solidFill>
            <a:ln w="25400" cap="flat" cmpd="sng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716">
              <a:extLst>
                <a:ext uri="{FF2B5EF4-FFF2-40B4-BE49-F238E27FC236}">
                  <a16:creationId xmlns:a16="http://schemas.microsoft.com/office/drawing/2014/main" id="{C5194052-C208-3E4C-8342-E958D7922774}"/>
                </a:ext>
              </a:extLst>
            </p:cNvPr>
            <p:cNvSpPr/>
            <p:nvPr/>
          </p:nvSpPr>
          <p:spPr>
            <a:xfrm>
              <a:off x="5823604" y="3541692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" name="圖片 46" descr="LAN-10G2T_x550+bracket.png">
            <a:extLst>
              <a:ext uri="{FF2B5EF4-FFF2-40B4-BE49-F238E27FC236}">
                <a16:creationId xmlns:a16="http://schemas.microsoft.com/office/drawing/2014/main" id="{CFE780EC-3712-AE4D-9225-2B7B759589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6644" y="1571618"/>
            <a:ext cx="1632362" cy="9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68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3533644B-5099-CF47-9E00-DF5ACF6F2B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3643320"/>
            <a:ext cx="3097930" cy="2643188"/>
          </a:xfrm>
          <a:prstGeom prst="rect">
            <a:avLst/>
          </a:prstGeom>
        </p:spPr>
      </p:pic>
      <p:pic>
        <p:nvPicPr>
          <p:cNvPr id="56" name="圖片 55" descr="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3071816"/>
            <a:ext cx="7500990" cy="1928826"/>
          </a:xfrm>
          <a:prstGeom prst="rect">
            <a:avLst/>
          </a:prstGeom>
        </p:spPr>
      </p:pic>
      <p:pic>
        <p:nvPicPr>
          <p:cNvPr id="59" name="圖片 58" descr="back_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9322" y="2568492"/>
            <a:ext cx="2571768" cy="2575008"/>
          </a:xfrm>
          <a:prstGeom prst="rect">
            <a:avLst/>
          </a:prstGeom>
        </p:spPr>
      </p:pic>
      <p:pic>
        <p:nvPicPr>
          <p:cNvPr id="35" name="圖片 34" descr="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44" y="1214428"/>
            <a:ext cx="7500990" cy="1643074"/>
          </a:xfrm>
          <a:prstGeom prst="rect">
            <a:avLst/>
          </a:prstGeom>
        </p:spPr>
      </p:pic>
      <p:sp>
        <p:nvSpPr>
          <p:cNvPr id="43" name="Shape 529"/>
          <p:cNvSpPr/>
          <p:nvPr/>
        </p:nvSpPr>
        <p:spPr>
          <a:xfrm>
            <a:off x="3865913" y="3575540"/>
            <a:ext cx="1643074" cy="1041275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529"/>
          <p:cNvSpPr/>
          <p:nvPr/>
        </p:nvSpPr>
        <p:spPr>
          <a:xfrm>
            <a:off x="2297909" y="1562094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529"/>
          <p:cNvSpPr/>
          <p:nvPr/>
        </p:nvSpPr>
        <p:spPr>
          <a:xfrm>
            <a:off x="4012421" y="1562094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529"/>
          <p:cNvSpPr/>
          <p:nvPr/>
        </p:nvSpPr>
        <p:spPr>
          <a:xfrm>
            <a:off x="5726933" y="1562094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529"/>
          <p:cNvSpPr/>
          <p:nvPr/>
        </p:nvSpPr>
        <p:spPr>
          <a:xfrm>
            <a:off x="445749" y="1553453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421409" y="214296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600" dirty="0">
                <a:solidFill>
                  <a:schemeClr val="bg1"/>
                </a:solidFill>
              </a:rPr>
              <a:t>豐富的各式網路相關擴充卡配件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14638" y="2448000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LAN-10G1TA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464208" y="2448000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QXG-10G1T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25138" y="1574559"/>
            <a:ext cx="1050490" cy="858396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5768489" y="2448000"/>
            <a:ext cx="1632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LAN-1G2T-I210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57224" y="4572000"/>
            <a:ext cx="1544629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ea"/>
                <a:ea typeface="+mn-ea"/>
              </a:rPr>
              <a:t>QWA-AC2600</a:t>
            </a:r>
          </a:p>
        </p:txBody>
      </p:sp>
      <p:pic>
        <p:nvPicPr>
          <p:cNvPr id="82" name="圖片 49" descr="LAN-10G2SF-MLX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485" y="1428742"/>
            <a:ext cx="1523812" cy="1143008"/>
          </a:xfrm>
          <a:prstGeom prst="rect">
            <a:avLst/>
          </a:prstGeom>
        </p:spPr>
      </p:pic>
      <p:sp>
        <p:nvSpPr>
          <p:cNvPr id="83" name="TextBox 29"/>
          <p:cNvSpPr txBox="1"/>
          <p:nvPr/>
        </p:nvSpPr>
        <p:spPr>
          <a:xfrm>
            <a:off x="285720" y="2448000"/>
            <a:ext cx="1977440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LAN-10G2SF-MLX</a:t>
            </a:r>
          </a:p>
        </p:txBody>
      </p:sp>
      <p:sp>
        <p:nvSpPr>
          <p:cNvPr id="41" name="Shape 529"/>
          <p:cNvSpPr/>
          <p:nvPr/>
        </p:nvSpPr>
        <p:spPr>
          <a:xfrm>
            <a:off x="350848" y="3574034"/>
            <a:ext cx="2720953" cy="1041275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857620" y="4572000"/>
            <a:ext cx="1724166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ea"/>
                <a:ea typeface="+mn-ea"/>
              </a:rPr>
              <a:t>USB-U31A2P01</a:t>
            </a:r>
          </a:p>
        </p:txBody>
      </p:sp>
      <p:grpSp>
        <p:nvGrpSpPr>
          <p:cNvPr id="44" name="群組 43"/>
          <p:cNvGrpSpPr/>
          <p:nvPr/>
        </p:nvGrpSpPr>
        <p:grpSpPr>
          <a:xfrm>
            <a:off x="2286767" y="3032396"/>
            <a:ext cx="1071570" cy="1071570"/>
            <a:chOff x="7847615" y="785800"/>
            <a:chExt cx="1428728" cy="1428728"/>
          </a:xfrm>
        </p:grpSpPr>
        <p:pic>
          <p:nvPicPr>
            <p:cNvPr id="50" name="Picture 9" descr="C:\Users\Han Tsai\Desktop\AFOBOT _PPT\orange_light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847615" y="785800"/>
              <a:ext cx="1428728" cy="1428728"/>
            </a:xfrm>
            <a:prstGeom prst="rect">
              <a:avLst/>
            </a:prstGeom>
            <a:noFill/>
          </p:spPr>
        </p:pic>
        <p:sp>
          <p:nvSpPr>
            <p:cNvPr id="51" name="矩形 50"/>
            <p:cNvSpPr/>
            <p:nvPr/>
          </p:nvSpPr>
          <p:spPr>
            <a:xfrm>
              <a:off x="8145940" y="1262043"/>
              <a:ext cx="844657" cy="4308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27000" algn="ctr">
                <a:buClr>
                  <a:srgbClr val="0070C0"/>
                </a:buClr>
                <a:buSzPts val="2000"/>
              </a:pPr>
              <a:r>
                <a:rPr lang="en-US" altLang="zh-TW" sz="15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NEW</a:t>
              </a:r>
              <a:endParaRPr lang="zh-TW" altLang="en-US" sz="15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026" name="Picture 2" descr="C:\Users\Han Tsai\Desktop\TVS-x73e_直播\card_1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4414" y="3688121"/>
            <a:ext cx="1478467" cy="928694"/>
          </a:xfrm>
          <a:prstGeom prst="rect">
            <a:avLst/>
          </a:prstGeom>
          <a:noFill/>
        </p:spPr>
      </p:pic>
      <p:pic>
        <p:nvPicPr>
          <p:cNvPr id="2050" name="Picture 2" descr="C:\Users\Han Tsai\Desktop\TVS-x73e_直播\未命名-19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3616683"/>
            <a:ext cx="571504" cy="929401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040" y="1571618"/>
            <a:ext cx="1116048" cy="87314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AE46A3B-84E3-AC4D-AB96-BEA9FF19350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116" y="1646567"/>
            <a:ext cx="1282577" cy="8017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2E6B6A-74E8-924E-8D0A-284C50ACB6C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686" y="3616683"/>
            <a:ext cx="1514843" cy="946777"/>
          </a:xfrm>
          <a:prstGeom prst="rect">
            <a:avLst/>
          </a:prstGeom>
        </p:spPr>
      </p:pic>
      <p:pic>
        <p:nvPicPr>
          <p:cNvPr id="45" name="圖片 44" descr="0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1406" y="1071552"/>
            <a:ext cx="3000396" cy="428628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42844" y="1080000"/>
            <a:ext cx="2875122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10GbE/1GbE </a:t>
            </a:r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網路擴充卡</a:t>
            </a:r>
            <a:endParaRPr 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2" name="圖片 51" descr="0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28596" y="3000378"/>
            <a:ext cx="2000264" cy="428628"/>
          </a:xfrm>
          <a:prstGeom prst="rect">
            <a:avLst/>
          </a:prstGeom>
        </p:spPr>
      </p:pic>
      <p:sp>
        <p:nvSpPr>
          <p:cNvPr id="53" name="TextBox 66"/>
          <p:cNvSpPr txBox="1"/>
          <p:nvPr/>
        </p:nvSpPr>
        <p:spPr>
          <a:xfrm>
            <a:off x="500034" y="3013318"/>
            <a:ext cx="1862024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zh-TW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無線網路擴充卡</a:t>
            </a:r>
          </a:p>
        </p:txBody>
      </p:sp>
      <p:pic>
        <p:nvPicPr>
          <p:cNvPr id="60" name="圖片 59" descr="04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428992" y="3000378"/>
            <a:ext cx="2571768" cy="428628"/>
          </a:xfrm>
          <a:prstGeom prst="rect">
            <a:avLst/>
          </a:prstGeom>
        </p:spPr>
      </p:pic>
      <p:sp>
        <p:nvSpPr>
          <p:cNvPr id="47" name="TextBox 66">
            <a:extLst>
              <a:ext uri="{FF2B5EF4-FFF2-40B4-BE49-F238E27FC236}">
                <a16:creationId xmlns:a16="http://schemas.microsoft.com/office/drawing/2014/main" id="{EA5A28C7-07E3-E349-917A-76EEB9C53509}"/>
              </a:ext>
            </a:extLst>
          </p:cNvPr>
          <p:cNvSpPr txBox="1"/>
          <p:nvPr/>
        </p:nvSpPr>
        <p:spPr>
          <a:xfrm>
            <a:off x="3428992" y="3024000"/>
            <a:ext cx="2621847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en-US" altLang="zh-TW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USB-A 3.1 10G </a:t>
            </a:r>
            <a:r>
              <a:rPr lang="zh-Hant" altLang="en-US" sz="18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擴充卡</a:t>
            </a:r>
            <a:endParaRPr lang="zh-TW" altLang="en-US" sz="1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2222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0496" y="2571750"/>
            <a:ext cx="5143504" cy="23574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A59733F-017C-E34A-B2C2-58F5923D61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2544" y="2571513"/>
            <a:ext cx="3014479" cy="2571987"/>
          </a:xfrm>
          <a:prstGeom prst="rect">
            <a:avLst/>
          </a:prstGeom>
        </p:spPr>
      </p:pic>
      <p:sp>
        <p:nvSpPr>
          <p:cNvPr id="29" name="平行四邊形 28"/>
          <p:cNvSpPr/>
          <p:nvPr/>
        </p:nvSpPr>
        <p:spPr>
          <a:xfrm>
            <a:off x="-523468" y="2019914"/>
            <a:ext cx="7731834" cy="366713"/>
          </a:xfrm>
          <a:prstGeom prst="parallelogram">
            <a:avLst>
              <a:gd name="adj" fmla="val 5572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平行四邊形 26"/>
          <p:cNvSpPr/>
          <p:nvPr/>
        </p:nvSpPr>
        <p:spPr>
          <a:xfrm>
            <a:off x="-428660" y="1591286"/>
            <a:ext cx="8049125" cy="366713"/>
          </a:xfrm>
          <a:prstGeom prst="parallelogram">
            <a:avLst>
              <a:gd name="adj" fmla="val 55727"/>
            </a:avLst>
          </a:prstGeom>
          <a:solidFill>
            <a:srgbClr val="692725"/>
          </a:solidFill>
          <a:ln w="190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32" name="Picture 8" descr="C:\Users\Han Tsai\Desktop\TVS-x73e_直播\未命名-19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3177912"/>
            <a:ext cx="857256" cy="1394102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357158" y="125248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zh-TW" altLang="en-US" sz="3600" dirty="0">
                <a:solidFill>
                  <a:schemeClr val="bg1"/>
                </a:solidFill>
                <a:latin typeface="+mj-lt"/>
              </a:rPr>
              <a:t>搖身成為無線 </a:t>
            </a:r>
            <a:r>
              <a:rPr lang="en-US" altLang="zh-TW" sz="3600" dirty="0">
                <a:solidFill>
                  <a:schemeClr val="bg1"/>
                </a:solidFill>
                <a:latin typeface="+mj-lt"/>
              </a:rPr>
              <a:t>AP </a:t>
            </a:r>
            <a:r>
              <a:rPr lang="zh-TW" altLang="en-US" sz="3600" dirty="0">
                <a:solidFill>
                  <a:schemeClr val="bg1"/>
                </a:solidFill>
                <a:latin typeface="+mj-lt"/>
              </a:rPr>
              <a:t>基地台</a:t>
            </a:r>
            <a:endParaRPr 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Rectangle 3"/>
          <p:cNvSpPr>
            <a:spLocks noChangeArrowheads="1"/>
          </p:cNvSpPr>
          <p:nvPr/>
        </p:nvSpPr>
        <p:spPr bwMode="auto">
          <a:xfrm>
            <a:off x="796377" y="1568910"/>
            <a:ext cx="690857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zh-TW" altLang="en-US" sz="2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設定獨立的無線連接，流量分流 </a:t>
            </a:r>
            <a:r>
              <a:rPr lang="en-US" altLang="zh-TW" sz="2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( I</a:t>
            </a:r>
            <a:r>
              <a:rPr lang="de-DE" altLang="zh-TW" sz="2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oT/VM/Container)</a:t>
            </a:r>
            <a:endParaRPr lang="en-US" altLang="zh-TW" sz="21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4" name="Rectangle 3"/>
          <p:cNvSpPr>
            <a:spLocks noChangeArrowheads="1"/>
          </p:cNvSpPr>
          <p:nvPr/>
        </p:nvSpPr>
        <p:spPr bwMode="auto">
          <a:xfrm>
            <a:off x="796377" y="2013376"/>
            <a:ext cx="634177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altLang="zh-TW" sz="2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4 </a:t>
            </a:r>
            <a:r>
              <a:rPr lang="zh-Hant" altLang="en-US" sz="2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核</a:t>
            </a:r>
            <a:r>
              <a:rPr lang="en-US" altLang="zh-Hant" sz="2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1.6GHz</a:t>
            </a:r>
            <a:r>
              <a:rPr lang="en-US" altLang="zh-TW" sz="2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2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硬體效能，並可隨時新增網卡擴充頻寬</a:t>
            </a:r>
            <a:endParaRPr lang="en-US" altLang="zh-TW" sz="21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1" name="平行四邊形 30"/>
          <p:cNvSpPr/>
          <p:nvPr/>
        </p:nvSpPr>
        <p:spPr>
          <a:xfrm>
            <a:off x="-544559" y="1178990"/>
            <a:ext cx="8522213" cy="357190"/>
          </a:xfrm>
          <a:prstGeom prst="parallelogram">
            <a:avLst>
              <a:gd name="adj" fmla="val 5572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796377" y="1142990"/>
            <a:ext cx="727608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安裝 </a:t>
            </a:r>
            <a:r>
              <a:rPr lang="en-US" altLang="zh-TW" sz="2100" b="1" dirty="0" err="1">
                <a:solidFill>
                  <a:srgbClr val="FFFF00"/>
                </a:solidFill>
                <a:latin typeface="+mj-lt"/>
                <a:ea typeface="微軟正黑體" pitchFamily="34" charset="-120"/>
              </a:rPr>
              <a:t>WirelessAP</a:t>
            </a:r>
            <a:r>
              <a:rPr lang="en-US" altLang="zh-TW" sz="21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 Station</a:t>
            </a:r>
            <a:r>
              <a:rPr lang="zh-TW" altLang="en-US" sz="21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，讓裝置</a:t>
            </a:r>
            <a:r>
              <a:rPr lang="zh-TW" altLang="en-US" sz="21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透過無線網路直連</a:t>
            </a:r>
            <a:r>
              <a:rPr lang="zh-TW" altLang="en-US" sz="21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100" b="1" dirty="0">
                <a:solidFill>
                  <a:srgbClr val="FFFF00"/>
                </a:solidFill>
                <a:latin typeface="+mj-lt"/>
                <a:ea typeface="微軟正黑體" pitchFamily="34" charset="-120"/>
              </a:rPr>
              <a:t>NAS</a:t>
            </a:r>
            <a:endParaRPr lang="zh-TW" altLang="en-US" sz="2100" b="1" dirty="0">
              <a:solidFill>
                <a:srgbClr val="FFFF00"/>
              </a:solidFill>
              <a:latin typeface="+mj-lt"/>
              <a:ea typeface="微軟正黑體" pitchFamily="34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5730599" y="3097951"/>
            <a:ext cx="3305897" cy="1974129"/>
            <a:chOff x="5241635" y="2719604"/>
            <a:chExt cx="3902397" cy="233033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971" y="2719604"/>
              <a:ext cx="3135119" cy="2300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241635" y="4214824"/>
              <a:ext cx="401935" cy="811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1" name="Picture 7" descr="C:\Users\Han Tsai\Desktop\TVS-x73e_直播\NB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44155" y="3943474"/>
              <a:ext cx="1699877" cy="1106461"/>
            </a:xfrm>
            <a:prstGeom prst="rect">
              <a:avLst/>
            </a:prstGeom>
            <a:noFill/>
          </p:spPr>
        </p:pic>
      </p:grpSp>
      <p:sp>
        <p:nvSpPr>
          <p:cNvPr id="23" name="橢圓 23">
            <a:extLst>
              <a:ext uri="{FF2B5EF4-FFF2-40B4-BE49-F238E27FC236}">
                <a16:creationId xmlns:a16="http://schemas.microsoft.com/office/drawing/2014/main" id="{5981CAF0-49A2-CE4D-8154-FE70E5429903}"/>
              </a:ext>
            </a:extLst>
          </p:cNvPr>
          <p:cNvSpPr/>
          <p:nvPr/>
        </p:nvSpPr>
        <p:spPr>
          <a:xfrm>
            <a:off x="119642" y="2655391"/>
            <a:ext cx="1523400" cy="636440"/>
          </a:xfrm>
          <a:prstGeom prst="ellipse">
            <a:avLst/>
          </a:prstGeom>
          <a:noFill/>
          <a:ln w="28575">
            <a:solidFill>
              <a:srgbClr val="FF000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1" name="圖片 20" descr="WIFI-01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807" y="2783816"/>
            <a:ext cx="359077" cy="288000"/>
          </a:xfrm>
          <a:prstGeom prst="rect">
            <a:avLst/>
          </a:prstGeom>
        </p:spPr>
      </p:pic>
      <p:pic>
        <p:nvPicPr>
          <p:cNvPr id="26" name="圖片 25" descr="3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71736" y="2500312"/>
            <a:ext cx="2143140" cy="1214446"/>
          </a:xfrm>
          <a:prstGeom prst="rect">
            <a:avLst/>
          </a:prstGeom>
        </p:spPr>
      </p:pic>
      <p:sp>
        <p:nvSpPr>
          <p:cNvPr id="41" name="Shape 404"/>
          <p:cNvSpPr txBox="1">
            <a:spLocks noChangeArrowheads="1"/>
          </p:cNvSpPr>
          <p:nvPr/>
        </p:nvSpPr>
        <p:spPr bwMode="auto">
          <a:xfrm>
            <a:off x="2400948" y="2844758"/>
            <a:ext cx="2456804" cy="512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121897" rIns="121897" bIns="121897" anchor="ctr"/>
          <a:lstStyle/>
          <a:p>
            <a:pPr indent="-84138" algn="ctr">
              <a:buClr>
                <a:srgbClr val="3F3F3F"/>
              </a:buClr>
              <a:buSzPts val="1000"/>
            </a:pPr>
            <a:r>
              <a:rPr lang="zh-TW" altLang="zh-TW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 charset="0"/>
              </a:rPr>
              <a:t>Q</a:t>
            </a:r>
            <a:r>
              <a:rPr lang="en-US" altLang="zh-TW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 charset="0"/>
              </a:rPr>
              <a:t>WA-AC2600 </a:t>
            </a:r>
          </a:p>
          <a:p>
            <a:pPr indent="-84138" algn="ctr">
              <a:buClr>
                <a:srgbClr val="3F3F3F"/>
              </a:buClr>
              <a:buSzPts val="1000"/>
            </a:pPr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 charset="0"/>
              </a:rPr>
              <a:t>無線網卡</a:t>
            </a:r>
          </a:p>
          <a:p>
            <a:pPr indent="-84138" algn="ctr">
              <a:buClr>
                <a:srgbClr val="3F3F3F"/>
              </a:buClr>
              <a:buSzPts val="1000"/>
            </a:pPr>
            <a:r>
              <a:rPr lang="en-US" altLang="zh-TW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 charset="0"/>
              </a:rPr>
              <a:t>4 x 4 MIMO</a:t>
            </a:r>
            <a:r>
              <a:rPr lang="zh-TW" altLang="en-US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 charset="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 charset="0"/>
              </a:rPr>
              <a:t>AC2600 </a:t>
            </a:r>
            <a:r>
              <a:rPr lang="zh-TW" altLang="en-US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 charset="0"/>
              </a:rPr>
              <a:t>極速傳輸</a:t>
            </a:r>
            <a:endParaRPr lang="en-US" altLang="zh-TW" sz="1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 charset="0"/>
            </a:endParaRPr>
          </a:p>
          <a:p>
            <a:pPr indent="-84138" algn="ctr">
              <a:buClr>
                <a:srgbClr val="3F3F3F"/>
              </a:buClr>
              <a:buSzPts val="1000"/>
            </a:pPr>
            <a:r>
              <a:rPr lang="en-US" altLang="zh-TW" sz="1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 charset="0"/>
              </a:rPr>
              <a:t>Dual Band Dual Concurrent</a:t>
            </a:r>
          </a:p>
        </p:txBody>
      </p:sp>
      <p:sp>
        <p:nvSpPr>
          <p:cNvPr id="45" name="Shape 402"/>
          <p:cNvSpPr>
            <a:spLocks noChangeArrowheads="1"/>
          </p:cNvSpPr>
          <p:nvPr/>
        </p:nvSpPr>
        <p:spPr bwMode="auto">
          <a:xfrm>
            <a:off x="3034900" y="3612347"/>
            <a:ext cx="1307315" cy="1307994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900" tIns="60950" rIns="121900" bIns="60950" anchor="ctr"/>
          <a:lstStyle/>
          <a:p>
            <a:pPr indent="-117475"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pic>
        <p:nvPicPr>
          <p:cNvPr id="30" name="Picture 2" descr="C:\Users\Han Tsai\Desktop\TVS-x73e_直播\card_1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901478">
            <a:off x="2404521" y="3668070"/>
            <a:ext cx="2100525" cy="1319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0155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BG_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1" name="Picture 3" descr="C:\Users\Han Tsai\Desktop\TS-1635AX_直播\a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857238"/>
            <a:ext cx="1071570" cy="730246"/>
          </a:xfrm>
          <a:prstGeom prst="rect">
            <a:avLst/>
          </a:prstGeom>
          <a:noFill/>
        </p:spPr>
      </p:pic>
      <p:pic>
        <p:nvPicPr>
          <p:cNvPr id="20" name="圖片 19" descr="9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1857370"/>
            <a:ext cx="3456217" cy="2903591"/>
          </a:xfrm>
          <a:prstGeom prst="rect">
            <a:avLst/>
          </a:prstGeom>
        </p:spPr>
      </p:pic>
      <p:pic>
        <p:nvPicPr>
          <p:cNvPr id="3074" name="Picture 2" descr="D:\直播專案\TS-963X_直播_0327\未命名-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72" y="1142990"/>
            <a:ext cx="4286280" cy="3424674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785786" y="142858"/>
            <a:ext cx="8072315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fontAlgn="base"/>
            <a:r>
              <a:rPr lang="en-US" sz="3600" dirty="0" err="1">
                <a:solidFill>
                  <a:schemeClr val="lt1"/>
                </a:solidFill>
              </a:rPr>
              <a:t>最實惠的企業級快照</a:t>
            </a:r>
            <a:r>
              <a:rPr lang="zh-TW" altLang="en-US" sz="3600" dirty="0">
                <a:solidFill>
                  <a:schemeClr val="lt1"/>
                </a:solidFill>
              </a:rPr>
              <a:t>保</a:t>
            </a:r>
            <a:r>
              <a:rPr lang="en-US" sz="3600" dirty="0" err="1">
                <a:solidFill>
                  <a:schemeClr val="lt1"/>
                </a:solidFill>
              </a:rPr>
              <a:t>護</a:t>
            </a:r>
            <a:endParaRPr lang="ja-JP" altLang="en-US" sz="3600" b="0" dirty="0">
              <a:solidFill>
                <a:schemeClr val="bg1"/>
              </a:solidFill>
            </a:endParaRPr>
          </a:p>
        </p:txBody>
      </p:sp>
      <p:sp>
        <p:nvSpPr>
          <p:cNvPr id="36" name="Shape 326">
            <a:extLst>
              <a:ext uri="{FF2B5EF4-FFF2-40B4-BE49-F238E27FC236}">
                <a16:creationId xmlns:a16="http://schemas.microsoft.com/office/drawing/2014/main" id="{E2DA7710-8E68-7D43-832D-CA3F0DE9041F}"/>
              </a:ext>
            </a:extLst>
          </p:cNvPr>
          <p:cNvSpPr/>
          <p:nvPr/>
        </p:nvSpPr>
        <p:spPr>
          <a:xfrm>
            <a:off x="5362590" y="1497921"/>
            <a:ext cx="1805577" cy="1466064"/>
          </a:xfrm>
          <a:prstGeom prst="wedgeRectCallout">
            <a:avLst>
              <a:gd name="adj1" fmla="val -20485"/>
              <a:gd name="adj2" fmla="val 69801"/>
            </a:avLst>
          </a:prstGeom>
          <a:solidFill>
            <a:schemeClr val="tx1">
              <a:lumMod val="85000"/>
              <a:lumOff val="15000"/>
            </a:schemeClr>
          </a:solidFill>
          <a:ln w="19050">
            <a:solidFill>
              <a:srgbClr val="FF0000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27">
            <a:extLst>
              <a:ext uri="{FF2B5EF4-FFF2-40B4-BE49-F238E27FC236}">
                <a16:creationId xmlns:a16="http://schemas.microsoft.com/office/drawing/2014/main" id="{00EE52A9-A6CB-2044-A1DE-B61A91C2E7F4}"/>
              </a:ext>
            </a:extLst>
          </p:cNvPr>
          <p:cNvSpPr txBox="1"/>
          <p:nvPr/>
        </p:nvSpPr>
        <p:spPr>
          <a:xfrm>
            <a:off x="5487540" y="2235506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sym typeface="Arial"/>
              </a:rPr>
              <a:t>單磁碟區</a:t>
            </a:r>
            <a:r>
              <a:rPr lang="en-US" sz="1600" b="1" u="none" strike="noStrike" cap="none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sym typeface="Arial"/>
              </a:rPr>
              <a:t>/LU</a:t>
            </a:r>
            <a:r>
              <a:rPr lang="en-US" altLang="zh-TW" sz="1600" b="1" u="none" strike="noStrike" cap="none" dirty="0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sym typeface="Arial"/>
              </a:rPr>
              <a:t>N</a:t>
            </a:r>
            <a:endParaRPr lang="en-US" sz="1600" b="1" u="none" strike="noStrike" cap="none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  <a:sym typeface="Arial"/>
              </a:rPr>
              <a:t>最大快照數量</a:t>
            </a:r>
            <a:endParaRPr sz="1600" b="1" u="none" strike="noStrike" cap="none" dirty="0">
              <a:solidFill>
                <a:schemeClr val="lt1"/>
              </a:solidFill>
              <a:latin typeface="+mn-lt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0" name="Shape 332">
            <a:extLst>
              <a:ext uri="{FF2B5EF4-FFF2-40B4-BE49-F238E27FC236}">
                <a16:creationId xmlns:a16="http://schemas.microsoft.com/office/drawing/2014/main" id="{506C114B-6523-2840-9B88-F9C7E3F92650}"/>
              </a:ext>
            </a:extLst>
          </p:cNvPr>
          <p:cNvSpPr txBox="1"/>
          <p:nvPr/>
        </p:nvSpPr>
        <p:spPr>
          <a:xfrm>
            <a:off x="5463235" y="1575845"/>
            <a:ext cx="158417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整機最大</a:t>
            </a:r>
            <a:endParaRPr lang="en-US"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1" u="none" strike="noStrike" cap="none" dirty="0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快照數量</a:t>
            </a:r>
            <a:endParaRPr sz="1600" b="1" u="none" strike="noStrike" cap="none" dirty="0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49" name="矩形 29">
            <a:extLst>
              <a:ext uri="{FF2B5EF4-FFF2-40B4-BE49-F238E27FC236}">
                <a16:creationId xmlns:a16="http://schemas.microsoft.com/office/drawing/2014/main" id="{22F35B2E-3E6D-5549-9DCD-6C1D14F042D5}"/>
              </a:ext>
            </a:extLst>
          </p:cNvPr>
          <p:cNvSpPr/>
          <p:nvPr/>
        </p:nvSpPr>
        <p:spPr>
          <a:xfrm>
            <a:off x="850173" y="4202316"/>
            <a:ext cx="4551205" cy="553984"/>
          </a:xfrm>
          <a:prstGeom prst="rect">
            <a:avLst/>
          </a:prstGeom>
          <a:solidFill>
            <a:srgbClr val="C00000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文字方塊 14">
            <a:extLst>
              <a:ext uri="{FF2B5EF4-FFF2-40B4-BE49-F238E27FC236}">
                <a16:creationId xmlns:a16="http://schemas.microsoft.com/office/drawing/2014/main" id="{6DF86952-5118-C24C-ACE9-96760BDD774A}"/>
              </a:ext>
            </a:extLst>
          </p:cNvPr>
          <p:cNvSpPr txBox="1"/>
          <p:nvPr/>
        </p:nvSpPr>
        <p:spPr>
          <a:xfrm>
            <a:off x="996689" y="4276398"/>
            <a:ext cx="4116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ant" altLang="en-US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區塊層級，對抗加密勒索軟體威脅</a:t>
            </a:r>
            <a:r>
              <a:rPr lang="en-US" altLang="zh-TW" sz="2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" name="Picture 3" descr="\\Marketing\Marketing\MarketingMaterials\DM\NAS\Software_Section_brochure\QNAP product icon_20170816-assets\Snapshot.png">
            <a:extLst>
              <a:ext uri="{FF2B5EF4-FFF2-40B4-BE49-F238E27FC236}">
                <a16:creationId xmlns:a16="http://schemas.microsoft.com/office/drawing/2014/main" id="{8DC387C3-31F6-C447-A7BE-DC0C24242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3987579"/>
            <a:ext cx="941625" cy="941625"/>
          </a:xfrm>
          <a:prstGeom prst="rect">
            <a:avLst/>
          </a:prstGeom>
          <a:noFill/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2798A84-8A45-0F4B-85FD-950179E4095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10534" y="3290452"/>
            <a:ext cx="1928802" cy="1710190"/>
          </a:xfrm>
          <a:prstGeom prst="rect">
            <a:avLst/>
          </a:prstGeom>
        </p:spPr>
      </p:pic>
      <p:pic>
        <p:nvPicPr>
          <p:cNvPr id="2050" name="Picture 2" descr="C:\Users\Han Tsai\Desktop\TS-1635AX_直播\55.png"/>
          <p:cNvPicPr>
            <a:picLocks noChangeAspect="1" noChangeArrowheads="1"/>
          </p:cNvPicPr>
          <p:nvPr/>
        </p:nvPicPr>
        <p:blipFill>
          <a:blip r:embed="rId9" cstate="print"/>
          <a:srcRect t="4348"/>
          <a:stretch>
            <a:fillRect/>
          </a:stretch>
        </p:blipFill>
        <p:spPr bwMode="auto">
          <a:xfrm>
            <a:off x="7286644" y="1428742"/>
            <a:ext cx="1071570" cy="1571636"/>
          </a:xfrm>
          <a:prstGeom prst="rect">
            <a:avLst/>
          </a:prstGeom>
          <a:noFill/>
        </p:spPr>
      </p:pic>
      <p:sp>
        <p:nvSpPr>
          <p:cNvPr id="43" name="Shape 330">
            <a:extLst>
              <a:ext uri="{FF2B5EF4-FFF2-40B4-BE49-F238E27FC236}">
                <a16:creationId xmlns:a16="http://schemas.microsoft.com/office/drawing/2014/main" id="{85E77D41-1397-1540-8D3F-1FBC6EC60837}"/>
              </a:ext>
            </a:extLst>
          </p:cNvPr>
          <p:cNvSpPr txBox="1"/>
          <p:nvPr/>
        </p:nvSpPr>
        <p:spPr>
          <a:xfrm>
            <a:off x="7059790" y="1571618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Shape 330">
            <a:extLst>
              <a:ext uri="{FF2B5EF4-FFF2-40B4-BE49-F238E27FC236}">
                <a16:creationId xmlns:a16="http://schemas.microsoft.com/office/drawing/2014/main" id="{23575281-D4AE-6F48-B229-7376529F8B81}"/>
              </a:ext>
            </a:extLst>
          </p:cNvPr>
          <p:cNvSpPr txBox="1"/>
          <p:nvPr/>
        </p:nvSpPr>
        <p:spPr>
          <a:xfrm>
            <a:off x="7047250" y="2285998"/>
            <a:ext cx="158417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328">
            <a:extLst>
              <a:ext uri="{FF2B5EF4-FFF2-40B4-BE49-F238E27FC236}">
                <a16:creationId xmlns:a16="http://schemas.microsoft.com/office/drawing/2014/main" id="{B931363A-4B37-8B45-81BC-B5D5B849940D}"/>
              </a:ext>
            </a:extLst>
          </p:cNvPr>
          <p:cNvSpPr txBox="1"/>
          <p:nvPr/>
        </p:nvSpPr>
        <p:spPr>
          <a:xfrm>
            <a:off x="5324782" y="2023204"/>
            <a:ext cx="37478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 dirty="0">
                <a:solidFill>
                  <a:schemeClr val="lt1"/>
                </a:solidFill>
              </a:rPr>
              <a:t>----------------------------------------------</a:t>
            </a:r>
            <a:endParaRPr sz="16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345985" y="900000"/>
            <a:ext cx="107112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700" b="1" dirty="0">
                <a:solidFill>
                  <a:schemeClr val="bg1"/>
                </a:solidFill>
              </a:rPr>
              <a:t>4GB/8GB </a:t>
            </a:r>
          </a:p>
          <a:p>
            <a:pPr algn="ctr"/>
            <a:r>
              <a:rPr lang="en-US" sz="1700" b="1" dirty="0">
                <a:solidFill>
                  <a:schemeClr val="bg1"/>
                </a:solidFill>
              </a:rPr>
              <a:t>RAM</a:t>
            </a:r>
            <a:endParaRPr lang="en-US" sz="17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467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000" y="1142990"/>
            <a:ext cx="8643998" cy="3714776"/>
          </a:xfrm>
          <a:prstGeom prst="rect">
            <a:avLst/>
          </a:prstGeom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1071717" y="214296"/>
            <a:ext cx="8072315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pPr fontAlgn="base"/>
            <a:r>
              <a:rPr lang="ja-JP" altLang="en-US" sz="3200" dirty="0">
                <a:solidFill>
                  <a:schemeClr val="bg1"/>
                </a:solidFill>
              </a:rPr>
              <a:t>用 </a:t>
            </a:r>
            <a:r>
              <a:rPr lang="en-US" sz="3200" dirty="0">
                <a:solidFill>
                  <a:schemeClr val="bg1"/>
                </a:solidFill>
              </a:rPr>
              <a:t>Container Station </a:t>
            </a:r>
            <a:r>
              <a:rPr lang="ja-JP" altLang="en-US" sz="3200" dirty="0">
                <a:solidFill>
                  <a:schemeClr val="bg1"/>
                </a:solidFill>
              </a:rPr>
              <a:t>快速部署 </a:t>
            </a:r>
            <a:r>
              <a:rPr lang="en-US" sz="3200" dirty="0" err="1">
                <a:solidFill>
                  <a:schemeClr val="bg1"/>
                </a:solidFill>
              </a:rPr>
              <a:t>IoT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ja-JP" altLang="en-US" sz="3200" dirty="0">
                <a:solidFill>
                  <a:schemeClr val="bg1"/>
                </a:solidFill>
              </a:rPr>
              <a:t>應用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3E7BA8F-7747-D643-814B-C4EAC712B4C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3041" y="3214692"/>
            <a:ext cx="1691967" cy="1500198"/>
          </a:xfrm>
          <a:prstGeom prst="rect">
            <a:avLst/>
          </a:prstGeom>
        </p:spPr>
      </p:pic>
      <p:pic>
        <p:nvPicPr>
          <p:cNvPr id="11" name="圖片 10" descr="3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44" y="1071552"/>
            <a:ext cx="5357850" cy="5715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A10CB34-F590-7744-B682-D347EB808A44}"/>
              </a:ext>
            </a:extLst>
          </p:cNvPr>
          <p:cNvSpPr/>
          <p:nvPr/>
        </p:nvSpPr>
        <p:spPr>
          <a:xfrm>
            <a:off x="214282" y="1188000"/>
            <a:ext cx="5279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整合 </a:t>
            </a:r>
            <a:r>
              <a:rPr 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Docker® container </a:t>
            </a:r>
            <a:r>
              <a:rPr lang="ja-JP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與</a:t>
            </a:r>
            <a:r>
              <a:rPr lang="zh-Hant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LXC</a:t>
            </a:r>
            <a:r>
              <a:rPr lang="ja-JP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兩項輕量級技術</a:t>
            </a:r>
            <a:endParaRPr lang="en-US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57224" y="1714494"/>
            <a:ext cx="7143800" cy="32147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12AE9-A832-E84D-9310-75ED0FC03B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98" y="1779428"/>
            <a:ext cx="7015088" cy="3221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A6682-F79F-D14E-94CB-8DA5FBC9875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0694" y="804621"/>
            <a:ext cx="3312368" cy="13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29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742"/>
            <a:ext cx="8215370" cy="3357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118" y="71426"/>
            <a:ext cx="8229600" cy="857250"/>
          </a:xfrm>
        </p:spPr>
        <p:txBody>
          <a:bodyPr>
            <a:noAutofit/>
          </a:bodyPr>
          <a:lstStyle/>
          <a:p>
            <a:pPr fontAlgn="base"/>
            <a:r>
              <a:rPr lang="zh-Hant" altLang="en-US" sz="3600" dirty="0"/>
              <a:t>超大肚量的專業智慧型監控</a:t>
            </a:r>
            <a:endParaRPr lang="zh-TW" alt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6006" y="3382566"/>
            <a:ext cx="1215352" cy="1254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224" y="2749555"/>
            <a:ext cx="3159866" cy="20649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540" y="2565176"/>
            <a:ext cx="4188872" cy="23640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445" y="3715773"/>
            <a:ext cx="1213273" cy="1213431"/>
          </a:xfrm>
          <a:prstGeom prst="rect">
            <a:avLst/>
          </a:prstGeom>
        </p:spPr>
      </p:pic>
      <p:pic>
        <p:nvPicPr>
          <p:cNvPr id="22" name="圖片 21" descr="TS-1677X_fon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04201" y="3643320"/>
            <a:ext cx="1339699" cy="1187856"/>
          </a:xfrm>
          <a:prstGeom prst="rect">
            <a:avLst/>
          </a:prstGeom>
        </p:spPr>
      </p:pic>
      <p:pic>
        <p:nvPicPr>
          <p:cNvPr id="26" name="圖片 25" descr="3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7158" y="1142990"/>
            <a:ext cx="2786082" cy="15001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28" y="1071468"/>
            <a:ext cx="642942" cy="6430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1472" y="1714494"/>
            <a:ext cx="2357454" cy="738656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Surveillance Station 5.1</a:t>
            </a:r>
          </a:p>
          <a:p>
            <a:r>
              <a:rPr lang="zh-TW" alt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預設</a:t>
            </a:r>
            <a:r>
              <a:rPr lang="en-US" alt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 </a:t>
            </a:r>
            <a:r>
              <a:rPr lang="en-US" altLang="zh-TW" sz="1500" b="1" dirty="0">
                <a:solidFill>
                  <a:srgbClr val="E261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8 </a:t>
            </a:r>
            <a:r>
              <a:rPr lang="zh-Hant" altLang="en-US" sz="1500" b="1" dirty="0">
                <a:solidFill>
                  <a:srgbClr val="E261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路</a:t>
            </a:r>
            <a:r>
              <a:rPr lang="zh-TW" altLang="en-US" sz="1500" b="1" dirty="0">
                <a:solidFill>
                  <a:srgbClr val="E261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免費頻道授權</a:t>
            </a:r>
            <a:endParaRPr lang="en-US" sz="1500" b="1" dirty="0">
              <a:solidFill>
                <a:srgbClr val="E261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r>
              <a:rPr lang="zh-TW" alt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最高</a:t>
            </a:r>
            <a:r>
              <a:rPr 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 40 </a:t>
            </a:r>
            <a:r>
              <a:rPr lang="zh-TW" alt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路</a:t>
            </a:r>
            <a:r>
              <a:rPr lang="en-US" altLang="zh-TW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(</a:t>
            </a:r>
            <a:r>
              <a:rPr lang="zh-TW" alt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額外購買授權</a:t>
            </a:r>
            <a:r>
              <a:rPr lang="en-US" altLang="zh-TW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)</a:t>
            </a:r>
            <a:endParaRPr lang="en-US" sz="1200" b="1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24" name="圖片 23" descr="3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14678" y="1142990"/>
            <a:ext cx="2786082" cy="1500198"/>
          </a:xfrm>
          <a:prstGeom prst="rect">
            <a:avLst/>
          </a:prstGeom>
        </p:spPr>
      </p:pic>
      <p:pic>
        <p:nvPicPr>
          <p:cNvPr id="25" name="圖片 24" descr="3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72198" y="1142990"/>
            <a:ext cx="2786082" cy="150019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71868" y="1719866"/>
            <a:ext cx="2214578" cy="92332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QVR Pro</a:t>
            </a:r>
          </a:p>
          <a:p>
            <a:r>
              <a:rPr lang="zh-TW" alt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預設</a:t>
            </a:r>
            <a:r>
              <a:rPr lang="en-US" alt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</a:t>
            </a:r>
            <a:r>
              <a:rPr 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</a:t>
            </a:r>
            <a:r>
              <a:rPr lang="en-US" sz="1500" b="1" dirty="0">
                <a:solidFill>
                  <a:srgbClr val="E261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8 </a:t>
            </a:r>
            <a:r>
              <a:rPr lang="zh-TW" altLang="en-US" sz="1500" b="1" dirty="0">
                <a:solidFill>
                  <a:srgbClr val="E261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路免費頻道授權</a:t>
            </a:r>
            <a:endParaRPr lang="en-US" sz="1500" b="1" dirty="0">
              <a:solidFill>
                <a:srgbClr val="E26100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r>
              <a:rPr lang="zh-TW" alt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最高</a:t>
            </a:r>
            <a:r>
              <a:rPr lang="en-US" alt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: 16 </a:t>
            </a:r>
            <a:r>
              <a:rPr lang="zh-TW" alt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路</a:t>
            </a:r>
            <a:r>
              <a:rPr lang="en-US" altLang="zh-TW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(</a:t>
            </a:r>
            <a:r>
              <a:rPr lang="zh-TW" alt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額外購買授權</a:t>
            </a:r>
            <a:r>
              <a:rPr lang="en-US" altLang="zh-TW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)</a:t>
            </a:r>
            <a:endParaRPr lang="en-US" altLang="en-US" sz="1200" b="1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  <a:p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2017FC-970C-CA49-B08A-10CA3EA60FF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686" y="1071552"/>
            <a:ext cx="642942" cy="6429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215074" y="1785932"/>
            <a:ext cx="2571768" cy="507823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FFFF00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QUSBCam2</a:t>
            </a:r>
          </a:p>
          <a:p>
            <a:r>
              <a:rPr lang="zh-TW" alt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高達</a:t>
            </a:r>
            <a:r>
              <a:rPr lang="en-US" altLang="zh-TW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1080p </a:t>
            </a:r>
            <a:r>
              <a:rPr lang="zh-TW" alt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的</a:t>
            </a:r>
            <a:r>
              <a:rPr lang="en-US" altLang="zh-TW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USB Webcam</a:t>
            </a:r>
            <a:r>
              <a:rPr lang="zh-TW" altLang="en-US" sz="1200" b="1" dirty="0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錄影</a:t>
            </a:r>
            <a:endParaRPr lang="en-US" sz="1200" b="1" dirty="0">
              <a:solidFill>
                <a:schemeClr val="bg1"/>
              </a:solidFill>
              <a:latin typeface="Microsoft JhengHei" charset="-120"/>
              <a:ea typeface="Microsoft JhengHei" charset="-120"/>
              <a:cs typeface="Microsoft JhengHei" charset="-12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206" y="1071552"/>
            <a:ext cx="642942" cy="64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84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 descr="b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3929072"/>
            <a:ext cx="5038024" cy="891484"/>
          </a:xfrm>
          <a:prstGeom prst="rect">
            <a:avLst/>
          </a:prstGeom>
        </p:spPr>
      </p:pic>
      <p:pic>
        <p:nvPicPr>
          <p:cNvPr id="30" name="圖片 29" descr="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294" y="1915509"/>
            <a:ext cx="3286148" cy="1023934"/>
          </a:xfrm>
          <a:prstGeom prst="rect">
            <a:avLst/>
          </a:prstGeom>
        </p:spPr>
      </p:pic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771556" y="1080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36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QNAP x Marvell </a:t>
            </a:r>
            <a:r>
              <a:rPr lang="zh-Hant" altLang="en-US" sz="36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技術合作之巔</a:t>
            </a:r>
            <a:endParaRPr lang="zh-TW" sz="3600" b="1" i="0" u="none" strike="noStrike" cap="none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B15200-6B1B-684F-806D-2E623EA585E4}"/>
              </a:ext>
            </a:extLst>
          </p:cNvPr>
          <p:cNvSpPr/>
          <p:nvPr/>
        </p:nvSpPr>
        <p:spPr>
          <a:xfrm>
            <a:off x="3132980" y="1967825"/>
            <a:ext cx="3429024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1"/>
            <a:r>
              <a:rPr lang="en-US" altLang="zh-Hant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12 x 3.5”</a:t>
            </a:r>
            <a:r>
              <a:rPr lang="zh-Hant" altLang="en-US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SATA HDD + </a:t>
            </a:r>
          </a:p>
          <a:p>
            <a:pPr lvl="1"/>
            <a:r>
              <a:rPr lang="en-US" altLang="zh-Hant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4 x 2.5”</a:t>
            </a:r>
            <a:r>
              <a:rPr lang="zh-Hant" altLang="en-US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altLang="zh-Hant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SATA SSD + </a:t>
            </a:r>
          </a:p>
          <a:p>
            <a:pPr lvl="1"/>
            <a:r>
              <a:rPr lang="en-US" altLang="zh-Hant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 x M.2 2280 SATA SSD</a:t>
            </a:r>
            <a:endParaRPr lang="en-US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20" name="圖片 19" descr="b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504" y="3180464"/>
            <a:ext cx="5038024" cy="891484"/>
          </a:xfrm>
          <a:prstGeom prst="rect">
            <a:avLst/>
          </a:prstGeom>
        </p:spPr>
      </p:pic>
      <p:sp>
        <p:nvSpPr>
          <p:cNvPr id="39" name="Shape 132">
            <a:extLst>
              <a:ext uri="{FF2B5EF4-FFF2-40B4-BE49-F238E27FC236}">
                <a16:creationId xmlns:a16="http://schemas.microsoft.com/office/drawing/2014/main" id="{2F06B363-3EA2-6547-89D3-F186790E8CE9}"/>
              </a:ext>
            </a:extLst>
          </p:cNvPr>
          <p:cNvSpPr/>
          <p:nvPr/>
        </p:nvSpPr>
        <p:spPr>
          <a:xfrm>
            <a:off x="4000496" y="3286130"/>
            <a:ext cx="385862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TS-16</a:t>
            </a:r>
            <a:r>
              <a:rPr lang="en-US" sz="2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35A</a:t>
            </a:r>
            <a:r>
              <a:rPr lang="en-US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X-</a:t>
            </a:r>
            <a:r>
              <a:rPr lang="en-US" sz="2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zh-Hant" altLang="en-US" sz="14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核</a:t>
            </a:r>
            <a:r>
              <a:rPr lang="en-US" altLang="zh-Hant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Cortex-A72 1.6GHz</a:t>
            </a:r>
            <a:r>
              <a:rPr lang="en-U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en-US" sz="1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GB</a:t>
            </a:r>
            <a:r>
              <a:rPr lang="en-U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RAM (1x 4GB)</a:t>
            </a:r>
          </a:p>
        </p:txBody>
      </p:sp>
      <p:sp>
        <p:nvSpPr>
          <p:cNvPr id="38" name="Shape 132">
            <a:extLst>
              <a:ext uri="{FF2B5EF4-FFF2-40B4-BE49-F238E27FC236}">
                <a16:creationId xmlns:a16="http://schemas.microsoft.com/office/drawing/2014/main" id="{6555F15C-7211-F441-9D84-98DC759012CB}"/>
              </a:ext>
            </a:extLst>
          </p:cNvPr>
          <p:cNvSpPr/>
          <p:nvPr/>
        </p:nvSpPr>
        <p:spPr>
          <a:xfrm>
            <a:off x="4070957" y="4037782"/>
            <a:ext cx="3858629" cy="67710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TS-16</a:t>
            </a:r>
            <a:r>
              <a:rPr lang="en-US" sz="2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35A</a:t>
            </a:r>
            <a:r>
              <a:rPr lang="en-US" sz="2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X-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8G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zh-Hant" altLang="en-US" sz="14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核</a:t>
            </a:r>
            <a:r>
              <a:rPr lang="en-US" altLang="zh-Hant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Cortex-A72 1.6GHz</a:t>
            </a:r>
            <a:r>
              <a:rPr lang="en-U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8GB</a:t>
            </a:r>
            <a:r>
              <a:rPr lang="en-U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 RAM (1x </a:t>
            </a:r>
            <a:r>
              <a:rPr lang="en-US" sz="14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lang="en-US" sz="1400" b="1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GB)</a:t>
            </a:r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7B7730FC-245E-A440-8AC0-4A7763F09C0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4000510"/>
            <a:ext cx="1303307" cy="785818"/>
          </a:xfrm>
          <a:prstGeom prst="rect">
            <a:avLst/>
          </a:prstGeom>
        </p:spPr>
      </p:pic>
      <p:pic>
        <p:nvPicPr>
          <p:cNvPr id="25" name="圖片 24" descr="produc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042" y="3143254"/>
            <a:ext cx="2345349" cy="1785950"/>
          </a:xfrm>
          <a:prstGeom prst="rect">
            <a:avLst/>
          </a:prstGeom>
        </p:spPr>
      </p:pic>
      <p:pic>
        <p:nvPicPr>
          <p:cNvPr id="34" name="圖片 33" descr="ba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1463825"/>
            <a:ext cx="3429024" cy="5000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79C38B-E3B7-0D4E-A72B-6F8EDBC081F1}"/>
              </a:ext>
            </a:extLst>
          </p:cNvPr>
          <p:cNvSpPr/>
          <p:nvPr/>
        </p:nvSpPr>
        <p:spPr>
          <a:xfrm>
            <a:off x="3358186" y="1535825"/>
            <a:ext cx="3275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Hant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超大</a:t>
            </a:r>
            <a:r>
              <a:rPr lang="en-US" altLang="zh-Hant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12 + 4 + 2 bay </a:t>
            </a:r>
            <a:r>
              <a:rPr lang="zh-Hant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儲存容量</a:t>
            </a:r>
            <a:endParaRPr lang="en-US" altLang="zh-Hant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3778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619" y="1236718"/>
            <a:ext cx="8215370" cy="35004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870" y="71420"/>
            <a:ext cx="8229600" cy="857250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微軟正黑體" pitchFamily="34" charset="-120"/>
              </a:rPr>
              <a:t>透過</a:t>
            </a:r>
            <a:r>
              <a:rPr lang="en-US" altLang="zh-TW" sz="3600" dirty="0">
                <a:latin typeface="微軟正黑體" pitchFamily="34" charset="-120"/>
              </a:rPr>
              <a:t> UX </a:t>
            </a:r>
            <a:r>
              <a:rPr lang="zh-TW" altLang="en-US" sz="3600" dirty="0">
                <a:latin typeface="微軟正黑體" pitchFamily="34" charset="-120"/>
              </a:rPr>
              <a:t>擴充</a:t>
            </a:r>
            <a:r>
              <a:rPr lang="zh-Hant" altLang="en-US" sz="3600" dirty="0">
                <a:latin typeface="微軟正黑體" pitchFamily="34" charset="-120"/>
              </a:rPr>
              <a:t>櫃</a:t>
            </a:r>
            <a:r>
              <a:rPr lang="zh-TW" altLang="en-US" sz="3600" dirty="0">
                <a:latin typeface="微軟正黑體" pitchFamily="34" charset="-120"/>
              </a:rPr>
              <a:t>彈性擴充空間</a:t>
            </a:r>
            <a:endParaRPr lang="en-US" sz="3600" dirty="0">
              <a:latin typeface="微軟正黑體" pitchFamily="34" charset="-120"/>
            </a:endParaRPr>
          </a:p>
        </p:txBody>
      </p:sp>
      <p:grpSp>
        <p:nvGrpSpPr>
          <p:cNvPr id="3" name="群組 15"/>
          <p:cNvGrpSpPr/>
          <p:nvPr/>
        </p:nvGrpSpPr>
        <p:grpSpPr>
          <a:xfrm>
            <a:off x="3669497" y="1383975"/>
            <a:ext cx="1209908" cy="1210065"/>
            <a:chOff x="6959108" y="2066980"/>
            <a:chExt cx="1613420" cy="1613420"/>
          </a:xfrm>
        </p:grpSpPr>
        <p:sp>
          <p:nvSpPr>
            <p:cNvPr id="10" name="橢圓 9"/>
            <p:cNvSpPr/>
            <p:nvPr/>
          </p:nvSpPr>
          <p:spPr>
            <a:xfrm>
              <a:off x="6959108" y="2066980"/>
              <a:ext cx="1613420" cy="161342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12" name="圖片 11" descr="VJBOD.pn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86644" y="2560504"/>
              <a:ext cx="1071570" cy="902972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E5CF521-3371-C44E-B598-E57B97BA33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47" y="1000114"/>
            <a:ext cx="2887893" cy="180493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D4E1829-C3C1-2740-90EA-1BBCA55D642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81" y="2962539"/>
            <a:ext cx="2886841" cy="1804276"/>
          </a:xfrm>
          <a:prstGeom prst="rect">
            <a:avLst/>
          </a:prstGeom>
        </p:spPr>
      </p:pic>
      <p:pic>
        <p:nvPicPr>
          <p:cNvPr id="29" name="Picture 5" descr="C:\Users\user\Desktop\RAID 50.60 進階功能介紹\未命名3-1.png">
            <a:extLst>
              <a:ext uri="{FF2B5EF4-FFF2-40B4-BE49-F238E27FC236}">
                <a16:creationId xmlns:a16="http://schemas.microsoft.com/office/drawing/2014/main" id="{65FE3CFA-DDCB-394B-A8C8-E84CF0486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4650" y="2928940"/>
            <a:ext cx="373350" cy="504057"/>
          </a:xfrm>
          <a:prstGeom prst="rect">
            <a:avLst/>
          </a:prstGeom>
          <a:noFill/>
        </p:spPr>
      </p:pic>
      <p:pic>
        <p:nvPicPr>
          <p:cNvPr id="30" name="Picture 4" descr="C:\Users\user\Desktop\RAID 50.60 進階功能介紹\未命名3-3.png">
            <a:extLst>
              <a:ext uri="{FF2B5EF4-FFF2-40B4-BE49-F238E27FC236}">
                <a16:creationId xmlns:a16="http://schemas.microsoft.com/office/drawing/2014/main" id="{B3179289-E462-AC4D-B7C7-15B0F0F5B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2602" y="2928940"/>
            <a:ext cx="373206" cy="504057"/>
          </a:xfrm>
          <a:prstGeom prst="rect">
            <a:avLst/>
          </a:prstGeom>
          <a:noFill/>
        </p:spPr>
      </p:pic>
      <p:pic>
        <p:nvPicPr>
          <p:cNvPr id="31" name="Picture 3" descr="C:\Users\user\Desktop\RAID 50.60 進階功能介紹\未命名3-2.png">
            <a:extLst>
              <a:ext uri="{FF2B5EF4-FFF2-40B4-BE49-F238E27FC236}">
                <a16:creationId xmlns:a16="http://schemas.microsoft.com/office/drawing/2014/main" id="{9C5F7F74-02F2-A04A-AED4-4749750B2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837" y="2928940"/>
            <a:ext cx="373206" cy="504057"/>
          </a:xfrm>
          <a:prstGeom prst="rect">
            <a:avLst/>
          </a:prstGeom>
          <a:noFill/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04E5350-5E5C-B548-B11C-C498F5FC5D5E}"/>
              </a:ext>
            </a:extLst>
          </p:cNvPr>
          <p:cNvCxnSpPr/>
          <p:nvPr/>
        </p:nvCxnSpPr>
        <p:spPr>
          <a:xfrm>
            <a:off x="3272840" y="2772000"/>
            <a:ext cx="2988945" cy="0"/>
          </a:xfrm>
          <a:prstGeom prst="line">
            <a:avLst/>
          </a:prstGeom>
          <a:ln w="31750">
            <a:solidFill>
              <a:schemeClr val="tx1">
                <a:lumMod val="85000"/>
                <a:lumOff val="15000"/>
                <a:alpha val="72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92940-947E-5745-B44E-1B26C49DD20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6496" y="2075910"/>
            <a:ext cx="381728" cy="304630"/>
          </a:xfrm>
          <a:prstGeom prst="rect">
            <a:avLst/>
          </a:prstGeom>
        </p:spPr>
      </p:pic>
      <p:sp>
        <p:nvSpPr>
          <p:cNvPr id="19" name="圓角化對角線角落矩形 18"/>
          <p:cNvSpPr/>
          <p:nvPr/>
        </p:nvSpPr>
        <p:spPr>
          <a:xfrm>
            <a:off x="1389751" y="2650852"/>
            <a:ext cx="857256" cy="214314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13">
            <a:extLst>
              <a:ext uri="{FF2B5EF4-FFF2-40B4-BE49-F238E27FC236}">
                <a16:creationId xmlns:a16="http://schemas.microsoft.com/office/drawing/2014/main" id="{61296BB8-92DC-3B4F-A6AD-BD26DDDE27F5}"/>
              </a:ext>
            </a:extLst>
          </p:cNvPr>
          <p:cNvSpPr/>
          <p:nvPr/>
        </p:nvSpPr>
        <p:spPr>
          <a:xfrm>
            <a:off x="1445946" y="2614852"/>
            <a:ext cx="7296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</a:rPr>
              <a:t>UX-800P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sp>
        <p:nvSpPr>
          <p:cNvPr id="20" name="圓角化對角線角落矩形 19"/>
          <p:cNvSpPr/>
          <p:nvPr/>
        </p:nvSpPr>
        <p:spPr>
          <a:xfrm>
            <a:off x="1389751" y="4558852"/>
            <a:ext cx="857256" cy="214314"/>
          </a:xfrm>
          <a:prstGeom prst="round2DiagRect">
            <a:avLst>
              <a:gd name="adj1" fmla="val 0"/>
              <a:gd name="adj2" fmla="val 0"/>
            </a:avLst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14">
            <a:extLst>
              <a:ext uri="{FF2B5EF4-FFF2-40B4-BE49-F238E27FC236}">
                <a16:creationId xmlns:a16="http://schemas.microsoft.com/office/drawing/2014/main" id="{BB4AE858-4B91-254E-B609-F51E52227EFC}"/>
              </a:ext>
            </a:extLst>
          </p:cNvPr>
          <p:cNvSpPr/>
          <p:nvPr/>
        </p:nvSpPr>
        <p:spPr>
          <a:xfrm>
            <a:off x="1414383" y="4531619"/>
            <a:ext cx="7296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chemeClr val="bg1"/>
                </a:solidFill>
              </a:rPr>
              <a:t>UX-500P</a:t>
            </a:r>
            <a:endParaRPr lang="zh-TW" altLang="en-US" sz="1200" b="1" dirty="0">
              <a:solidFill>
                <a:schemeClr val="bg1"/>
              </a:solidFill>
            </a:endParaRPr>
          </a:p>
        </p:txBody>
      </p:sp>
      <p:pic>
        <p:nvPicPr>
          <p:cNvPr id="23" name="圖片 22" descr="bar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28926" y="3714758"/>
            <a:ext cx="3286148" cy="78581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04263" y="3813858"/>
            <a:ext cx="3925049" cy="64632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最高連接</a:t>
            </a:r>
            <a:r>
              <a:rPr 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 1</a:t>
            </a:r>
            <a:r>
              <a:rPr lang="zh-TW" altLang="en-US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rPr>
              <a:t>台</a:t>
            </a:r>
            <a:endParaRPr lang="en-US" altLang="zh-TW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UX-800P/UX-500P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裝置</a:t>
            </a: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A29984-94D5-854D-89EE-9FA442D5CB78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59157" y="1409714"/>
            <a:ext cx="3027685" cy="268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15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214282" y="1142990"/>
            <a:ext cx="8715436" cy="3714776"/>
          </a:xfrm>
          <a:prstGeom prst="rect">
            <a:avLst/>
          </a:prstGeom>
        </p:spPr>
      </p:pic>
      <p:pic>
        <p:nvPicPr>
          <p:cNvPr id="9" name="圖片 8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6"/>
            <a:ext cx="8715436" cy="34290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5786" y="71426"/>
            <a:ext cx="8429684" cy="857250"/>
          </a:xfrm>
        </p:spPr>
        <p:txBody>
          <a:bodyPr>
            <a:normAutofit/>
          </a:bodyPr>
          <a:lstStyle/>
          <a:p>
            <a:r>
              <a:rPr lang="zh-Hant" altLang="en-US" sz="3200" dirty="0"/>
              <a:t>有感升級的超值大容量</a:t>
            </a:r>
            <a:r>
              <a:rPr lang="en-US" altLang="zh-Hant" sz="3200" dirty="0"/>
              <a:t> 16-bay NAS</a:t>
            </a:r>
            <a:endParaRPr lang="zh-TW" altLang="en-US" sz="3200" dirty="0"/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75AD0057-88C8-A444-934B-64A34F220B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353586"/>
              </p:ext>
            </p:extLst>
          </p:nvPr>
        </p:nvGraphicFramePr>
        <p:xfrm>
          <a:off x="292979" y="1357304"/>
          <a:ext cx="8543398" cy="279862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57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1748">
                  <a:extLst>
                    <a:ext uri="{9D8B030D-6E8A-4147-A177-3AD203B41FA5}">
                      <a16:colId xmlns:a16="http://schemas.microsoft.com/office/drawing/2014/main" val="2737457840"/>
                    </a:ext>
                  </a:extLst>
                </a:gridCol>
                <a:gridCol w="3304647">
                  <a:extLst>
                    <a:ext uri="{9D8B030D-6E8A-4147-A177-3AD203B41FA5}">
                      <a16:colId xmlns:a16="http://schemas.microsoft.com/office/drawing/2014/main" val="1740470450"/>
                    </a:ext>
                  </a:extLst>
                </a:gridCol>
              </a:tblGrid>
              <a:tr h="351244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600" b="1" dirty="0">
                          <a:latin typeface="+mn-lt"/>
                          <a:ea typeface="Microsoft JhengHei" panose="020B0604030504040204" pitchFamily="34" charset="-120"/>
                        </a:rPr>
                        <a:t>NAS </a:t>
                      </a:r>
                      <a:r>
                        <a:rPr lang="zh-Hant" altLang="en-US" sz="1600" b="1" dirty="0">
                          <a:latin typeface="+mn-lt"/>
                          <a:ea typeface="Microsoft JhengHei" panose="020B0604030504040204" pitchFamily="34" charset="-120"/>
                        </a:rPr>
                        <a:t>型號</a:t>
                      </a:r>
                      <a:endParaRPr lang="en-US" sz="16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n-lt"/>
                          <a:ea typeface="Microsoft JhengHei" panose="020B0604030504040204" pitchFamily="34" charset="-120"/>
                        </a:rPr>
                        <a:t>TS-1635AX</a:t>
                      </a:r>
                    </a:p>
                  </a:txBody>
                  <a:tcPr marL="95794" marR="95794" marT="47897" marB="47897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  <a:ea typeface="Microsoft JhengHei" panose="020B0604030504040204" pitchFamily="34" charset="-120"/>
                        </a:rPr>
                        <a:t>TS-1635</a:t>
                      </a:r>
                    </a:p>
                  </a:txBody>
                  <a:tcPr marL="95794" marR="95794" marT="47897" marB="47897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2831"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400" b="1" dirty="0">
                          <a:latin typeface="+mn-lt"/>
                          <a:ea typeface="Microsoft JhengHei" panose="020B0604030504040204" pitchFamily="34" charset="-120"/>
                        </a:rPr>
                        <a:t>處理器</a:t>
                      </a:r>
                      <a:endParaRPr lang="en-US" sz="14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4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64 </a:t>
                      </a:r>
                      <a:r>
                        <a:rPr lang="zh-Hant" altLang="en-US" sz="14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位元 </a:t>
                      </a:r>
                      <a:r>
                        <a:rPr lang="en-US" altLang="zh-TW" sz="1400" b="1" dirty="0">
                          <a:latin typeface="+mn-lt"/>
                          <a:ea typeface="Microsoft JhengHei" panose="020B0604030504040204" pitchFamily="34" charset="-120"/>
                        </a:rPr>
                        <a:t>ARMv8 </a:t>
                      </a:r>
                      <a:r>
                        <a:rPr lang="en-US" altLang="zh-TW" sz="14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Cortex-A72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400" b="1" dirty="0">
                          <a:latin typeface="+mn-lt"/>
                          <a:ea typeface="Microsoft JhengHei" panose="020B0604030504040204" pitchFamily="34" charset="-120"/>
                        </a:rPr>
                        <a:t>Marvell ARMADA 8040 </a:t>
                      </a:r>
                      <a:r>
                        <a:rPr lang="zh-Hant" altLang="en-US" sz="1400" b="1" dirty="0">
                          <a:latin typeface="+mn-lt"/>
                          <a:ea typeface="Microsoft JhengHei" panose="020B0604030504040204" pitchFamily="34" charset="-120"/>
                        </a:rPr>
                        <a:t>四核 </a:t>
                      </a:r>
                      <a:r>
                        <a:rPr lang="en-US" altLang="zh-Hant" sz="1400" b="1" dirty="0">
                          <a:latin typeface="+mn-lt"/>
                          <a:ea typeface="Microsoft JhengHei" panose="020B0604030504040204" pitchFamily="34" charset="-120"/>
                        </a:rPr>
                        <a:t>1.6 GHz</a:t>
                      </a:r>
                    </a:p>
                  </a:txBody>
                  <a:tcPr marL="95794" marR="95794" marT="47897" marB="478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latin typeface="+mn-lt"/>
                          <a:ea typeface="Microsoft JhengHei" panose="020B0604030504040204" pitchFamily="34" charset="-120"/>
                        </a:rPr>
                        <a:t>32 </a:t>
                      </a:r>
                      <a:r>
                        <a:rPr lang="zh-Hant" altLang="en-US" sz="1400" b="1" dirty="0">
                          <a:latin typeface="+mn-lt"/>
                          <a:ea typeface="Microsoft JhengHei" panose="020B0604030504040204" pitchFamily="34" charset="-120"/>
                        </a:rPr>
                        <a:t>位元 </a:t>
                      </a:r>
                      <a:r>
                        <a:rPr lang="en-US" altLang="zh-TW" sz="1400" b="1" dirty="0">
                          <a:latin typeface="+mn-lt"/>
                          <a:ea typeface="Microsoft JhengHei" panose="020B0604030504040204" pitchFamily="34" charset="-120"/>
                        </a:rPr>
                        <a:t>ARMv7 Cortex-A15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400" b="1" dirty="0" err="1">
                          <a:latin typeface="+mn-lt"/>
                          <a:ea typeface="Microsoft JhengHei" panose="020B0604030504040204" pitchFamily="34" charset="-120"/>
                        </a:rPr>
                        <a:t>AnnapurnaLabs</a:t>
                      </a:r>
                      <a:r>
                        <a:rPr lang="en-US" altLang="zh-Hant" sz="1400" b="1" dirty="0">
                          <a:latin typeface="+mn-lt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lang="zh-Hant" altLang="en-US" sz="1400" b="1" dirty="0">
                          <a:latin typeface="+mn-lt"/>
                          <a:ea typeface="Microsoft JhengHei" panose="020B0604030504040204" pitchFamily="34" charset="-120"/>
                        </a:rPr>
                        <a:t>四核 </a:t>
                      </a:r>
                      <a:r>
                        <a:rPr lang="en-US" altLang="zh-Hant" sz="1400" b="1" dirty="0">
                          <a:latin typeface="+mn-lt"/>
                          <a:ea typeface="Microsoft JhengHei" panose="020B0604030504040204" pitchFamily="34" charset="-120"/>
                        </a:rPr>
                        <a:t>AL-514 1.7 GHz</a:t>
                      </a:r>
                    </a:p>
                  </a:txBody>
                  <a:tcPr marL="95794" marR="95794" marT="47897" marB="47897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400" b="1" dirty="0">
                          <a:latin typeface="+mn-lt"/>
                          <a:ea typeface="Microsoft JhengHei" panose="020B0604030504040204" pitchFamily="34" charset="-120"/>
                        </a:rPr>
                        <a:t>記憶體</a:t>
                      </a:r>
                      <a:endParaRPr lang="en-US" sz="14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400" b="1" dirty="0">
                          <a:latin typeface="+mn-lt"/>
                          <a:ea typeface="Microsoft JhengHei" panose="020B0604030504040204" pitchFamily="34" charset="-120"/>
                        </a:rPr>
                        <a:t>最高 </a:t>
                      </a:r>
                      <a:r>
                        <a:rPr lang="en-US" altLang="zh-Hant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16GB</a:t>
                      </a:r>
                      <a:r>
                        <a:rPr lang="en-US" altLang="zh-Hant" sz="1400" b="1" dirty="0">
                          <a:latin typeface="+mn-lt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lang="en-US" altLang="zh-Hant" sz="14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DDR4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Hant" altLang="en-US" sz="1400" b="1" dirty="0">
                          <a:latin typeface="+mn-lt"/>
                          <a:ea typeface="Microsoft JhengHei" panose="020B0604030504040204" pitchFamily="34" charset="-120"/>
                        </a:rPr>
                        <a:t>最高 </a:t>
                      </a:r>
                      <a:r>
                        <a:rPr lang="en-US" altLang="zh-Hant" sz="1400" b="1" dirty="0">
                          <a:latin typeface="+mn-lt"/>
                          <a:ea typeface="Microsoft JhengHei" panose="020B0604030504040204" pitchFamily="34" charset="-120"/>
                        </a:rPr>
                        <a:t>16GB DDR3</a:t>
                      </a:r>
                    </a:p>
                  </a:txBody>
                  <a:tcPr marL="95794" marR="95794" marT="47897" marB="47897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2831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 err="1">
                          <a:latin typeface="+mn-lt"/>
                          <a:ea typeface="Microsoft JhengHei" panose="020B0604030504040204" pitchFamily="34" charset="-120"/>
                        </a:rPr>
                        <a:t>PCIe</a:t>
                      </a:r>
                      <a:r>
                        <a:rPr lang="en-US" altLang="zh-TW" sz="1400" b="1" dirty="0">
                          <a:latin typeface="+mn-lt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lang="zh-Hant" altLang="en-US" sz="1400" b="1" dirty="0">
                          <a:latin typeface="+mn-lt"/>
                          <a:ea typeface="Microsoft JhengHei" panose="020B0604030504040204" pitchFamily="34" charset="-120"/>
                        </a:rPr>
                        <a:t>插槽</a:t>
                      </a:r>
                      <a:endParaRPr lang="en-US" altLang="zh-TW" sz="14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2 </a:t>
                      </a:r>
                      <a:r>
                        <a:rPr lang="zh-Hant" altLang="en-US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個</a:t>
                      </a:r>
                      <a:endParaRPr lang="en-US" altLang="zh-Hant" sz="1400" b="1" dirty="0">
                        <a:solidFill>
                          <a:schemeClr val="tx1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( 1 x Gen3 x2</a:t>
                      </a:r>
                      <a:r>
                        <a:rPr lang="zh-Hant" altLang="en-US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、</a:t>
                      </a:r>
                      <a:r>
                        <a:rPr lang="en-US" altLang="zh-Hant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1 x Gen3 x1)</a:t>
                      </a:r>
                      <a:endParaRPr lang="en-US" altLang="zh-TW" sz="14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1 </a:t>
                      </a:r>
                      <a:r>
                        <a:rPr lang="zh-Hant" altLang="en-US" sz="14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個</a:t>
                      </a:r>
                      <a:r>
                        <a:rPr lang="en-US" altLang="zh-Hant" sz="14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 (1 x Gen2 x2)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865204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n-lt"/>
                          <a:ea typeface="Microsoft JhengHei" panose="020B0604030504040204" pitchFamily="34" charset="-120"/>
                        </a:rPr>
                        <a:t>1GbE </a:t>
                      </a:r>
                      <a:r>
                        <a:rPr lang="zh-Hant" altLang="en-US" sz="1400" b="1" dirty="0">
                          <a:latin typeface="+mn-lt"/>
                          <a:ea typeface="Microsoft JhengHei" panose="020B0604030504040204" pitchFamily="34" charset="-120"/>
                        </a:rPr>
                        <a:t>網路埠</a:t>
                      </a:r>
                      <a:endParaRPr lang="en-US" sz="14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2 </a:t>
                      </a:r>
                      <a:r>
                        <a:rPr lang="zh-Hant" altLang="en-US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個</a:t>
                      </a:r>
                      <a:r>
                        <a:rPr lang="en-US" altLang="zh-Hant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 RJ45</a:t>
                      </a:r>
                      <a:endParaRPr lang="en-US" altLang="zh-TW" sz="1400" b="1" dirty="0">
                        <a:solidFill>
                          <a:schemeClr val="tx1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2 </a:t>
                      </a:r>
                      <a:r>
                        <a:rPr lang="zh-Hant" altLang="en-US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個</a:t>
                      </a:r>
                      <a:r>
                        <a:rPr lang="en-US" altLang="zh-Hant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 RJ45</a:t>
                      </a:r>
                      <a:endParaRPr lang="en-US" altLang="zh-TW" sz="1400" b="1" dirty="0">
                        <a:solidFill>
                          <a:schemeClr val="tx1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676778"/>
                  </a:ext>
                </a:extLst>
              </a:tr>
              <a:tr h="31931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+mn-lt"/>
                          <a:ea typeface="Microsoft JhengHei" panose="020B0604030504040204" pitchFamily="34" charset="-120"/>
                        </a:rPr>
                        <a:t>10GbE </a:t>
                      </a:r>
                      <a:r>
                        <a:rPr lang="zh-Hant" altLang="en-US" sz="1400" b="1" dirty="0">
                          <a:latin typeface="+mn-lt"/>
                          <a:ea typeface="Microsoft JhengHei" panose="020B0604030504040204" pitchFamily="34" charset="-120"/>
                        </a:rPr>
                        <a:t>網路埠</a:t>
                      </a:r>
                      <a:endParaRPr lang="en-US" sz="14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2 </a:t>
                      </a:r>
                      <a:r>
                        <a:rPr lang="zh-Hant" altLang="en-US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個</a:t>
                      </a:r>
                      <a:r>
                        <a:rPr lang="en-US" altLang="zh-Hant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 SFP+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2 </a:t>
                      </a:r>
                      <a:r>
                        <a:rPr lang="zh-Hant" altLang="en-US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個</a:t>
                      </a:r>
                      <a:r>
                        <a:rPr lang="en-US" altLang="zh-Hant" sz="1400" b="1" dirty="0">
                          <a:solidFill>
                            <a:schemeClr val="tx1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 SFP+</a:t>
                      </a:r>
                      <a:endParaRPr lang="en-US" altLang="zh-TW" sz="1400" b="1" dirty="0">
                        <a:solidFill>
                          <a:schemeClr val="tx1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37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latin typeface="+mn-lt"/>
                          <a:ea typeface="Microsoft JhengHei" panose="020B0604030504040204" pitchFamily="34" charset="-120"/>
                        </a:rPr>
                        <a:t>Qtier</a:t>
                      </a:r>
                      <a:r>
                        <a:rPr lang="en-US" sz="1400" b="1" dirty="0">
                          <a:latin typeface="+mn-lt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lang="zh-Hant" altLang="en-US" sz="1400" b="1" dirty="0">
                          <a:latin typeface="+mn-lt"/>
                          <a:ea typeface="Microsoft JhengHei" panose="020B0604030504040204" pitchFamily="34" charset="-120"/>
                        </a:rPr>
                        <a:t>分層分區</a:t>
                      </a:r>
                      <a:endParaRPr lang="en-US" sz="14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zh-Hant" altLang="en-US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Microsoft JhengHei" panose="020B0604030504040204" pitchFamily="34" charset="-120"/>
                          <a:sym typeface="Arial"/>
                        </a:rPr>
                        <a:t>有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zh-Hant" altLang="en-US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Microsoft JhengHei" panose="020B0604030504040204" pitchFamily="34" charset="-120"/>
                          <a:sym typeface="Arial"/>
                        </a:rPr>
                        <a:t>有 </a:t>
                      </a:r>
                      <a:r>
                        <a:rPr kumimoji="0" lang="en-US" altLang="zh-Hant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Microsoft JhengHei" panose="020B0604030504040204" pitchFamily="34" charset="-120"/>
                          <a:sym typeface="Arial"/>
                        </a:rPr>
                        <a:t>(QTS</a:t>
                      </a:r>
                      <a:r>
                        <a:rPr kumimoji="0" lang="zh-TW" altLang="en-US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Microsoft JhengHei" panose="020B0604030504040204" pitchFamily="34" charset="-120"/>
                          <a:sym typeface="Arial"/>
                        </a:rPr>
                        <a:t>需升級</a:t>
                      </a:r>
                      <a:r>
                        <a:rPr kumimoji="0" lang="en-US" altLang="zh-TW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Microsoft JhengHei" panose="020B0604030504040204" pitchFamily="34" charset="-120"/>
                          <a:sym typeface="Arial"/>
                        </a:rPr>
                        <a:t>4.3.4</a:t>
                      </a:r>
                      <a:r>
                        <a:rPr kumimoji="0" lang="zh-TW" altLang="en-US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Microsoft JhengHei" panose="020B0604030504040204" pitchFamily="34" charset="-120"/>
                          <a:sym typeface="Arial"/>
                        </a:rPr>
                        <a:t>版本</a:t>
                      </a:r>
                      <a:r>
                        <a:rPr kumimoji="0" lang="en-US" altLang="zh-TW" sz="14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Microsoft JhengHei" panose="020B0604030504040204" pitchFamily="34" charset="-120"/>
                          <a:sym typeface="Arial"/>
                        </a:rPr>
                        <a:t>)</a:t>
                      </a:r>
                      <a:endParaRPr lang="en-US" altLang="zh-TW" sz="1400" b="1" dirty="0">
                        <a:solidFill>
                          <a:schemeClr val="tx1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marL="95794" marR="95794" marT="47897" marB="47897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6" name="Picture 2" descr="「勝」的圖片搜尋結果">
            <a:extLst>
              <a:ext uri="{FF2B5EF4-FFF2-40B4-BE49-F238E27FC236}">
                <a16:creationId xmlns:a16="http://schemas.microsoft.com/office/drawing/2014/main" id="{3DC1E224-1218-5F4E-8383-A44FA531A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171" y="1573101"/>
            <a:ext cx="413147" cy="4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「勝」的圖片搜尋結果">
            <a:extLst>
              <a:ext uri="{FF2B5EF4-FFF2-40B4-BE49-F238E27FC236}">
                <a16:creationId xmlns:a16="http://schemas.microsoft.com/office/drawing/2014/main" id="{E30A0884-FAEA-3F4F-BC79-31831B5DB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029" y="2157747"/>
            <a:ext cx="413147" cy="4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「勝」的圖片搜尋結果">
            <a:extLst>
              <a:ext uri="{FF2B5EF4-FFF2-40B4-BE49-F238E27FC236}">
                <a16:creationId xmlns:a16="http://schemas.microsoft.com/office/drawing/2014/main" id="{19C32D2C-3BFA-114E-BA4E-451A5F83F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169" y="2629744"/>
            <a:ext cx="413147" cy="4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BG_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41" y="0"/>
            <a:ext cx="9136159" cy="5143500"/>
          </a:xfrm>
          <a:prstGeom prst="rect">
            <a:avLst/>
          </a:prstGeom>
        </p:spPr>
      </p:pic>
      <p:pic>
        <p:nvPicPr>
          <p:cNvPr id="28" name="圖片 27" descr="0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1034320"/>
            <a:ext cx="7358114" cy="1571637"/>
          </a:xfrm>
          <a:prstGeom prst="rect">
            <a:avLst/>
          </a:prstGeom>
        </p:spPr>
      </p:pic>
      <p:sp>
        <p:nvSpPr>
          <p:cNvPr id="18" name="標題 17"/>
          <p:cNvSpPr>
            <a:spLocks noGrp="1"/>
          </p:cNvSpPr>
          <p:nvPr>
            <p:ph type="title"/>
          </p:nvPr>
        </p:nvSpPr>
        <p:spPr>
          <a:xfrm>
            <a:off x="-1" y="857238"/>
            <a:ext cx="9144001" cy="203447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buClr>
                <a:srgbClr val="002060"/>
              </a:buClr>
              <a:buSzPct val="25000"/>
            </a:pPr>
            <a:r>
              <a:rPr lang="en-US" altLang="zh-Hant" sz="4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ARM NAS </a:t>
            </a:r>
            <a:r>
              <a:rPr lang="zh-Hant" altLang="en-US" sz="4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四核旗艦機</a:t>
            </a:r>
            <a:br>
              <a:rPr lang="en-US" altLang="zh-Hant" sz="4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</a:br>
            <a:r>
              <a:rPr lang="en-US" altLang="zh-Hant" sz="4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10GbE &amp; containers </a:t>
            </a:r>
            <a:r>
              <a:rPr lang="zh-Hant" altLang="en-US" sz="40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全面來臨</a:t>
            </a:r>
            <a:endParaRPr lang="zh-TW" altLang="en-US" sz="4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Microsoft JhengHei"/>
            </a:endParaRP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7B7730FC-245E-A440-8AC0-4A7763F09C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3781" y="2928940"/>
            <a:ext cx="1184825" cy="714380"/>
          </a:xfrm>
          <a:prstGeom prst="rect">
            <a:avLst/>
          </a:prstGeom>
        </p:spPr>
      </p:pic>
      <p:grpSp>
        <p:nvGrpSpPr>
          <p:cNvPr id="10" name="群組 14">
            <a:extLst>
              <a:ext uri="{FF2B5EF4-FFF2-40B4-BE49-F238E27FC236}">
                <a16:creationId xmlns:a16="http://schemas.microsoft.com/office/drawing/2014/main" id="{1C94994F-305C-104B-9226-9D444C34A03D}"/>
              </a:ext>
            </a:extLst>
          </p:cNvPr>
          <p:cNvGrpSpPr/>
          <p:nvPr/>
        </p:nvGrpSpPr>
        <p:grpSpPr>
          <a:xfrm>
            <a:off x="4982310" y="3795886"/>
            <a:ext cx="1739442" cy="718906"/>
            <a:chOff x="5429257" y="3929072"/>
            <a:chExt cx="1220894" cy="504592"/>
          </a:xfrm>
        </p:grpSpPr>
        <p:pic>
          <p:nvPicPr>
            <p:cNvPr id="19" name="圖片 12" descr="10GbE.png">
              <a:extLst>
                <a:ext uri="{FF2B5EF4-FFF2-40B4-BE49-F238E27FC236}">
                  <a16:creationId xmlns:a16="http://schemas.microsoft.com/office/drawing/2014/main" id="{B1157B75-E86B-6549-A371-C2435E455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29257" y="3929072"/>
              <a:ext cx="577954" cy="504592"/>
            </a:xfrm>
            <a:prstGeom prst="rect">
              <a:avLst/>
            </a:prstGeom>
          </p:spPr>
        </p:pic>
        <p:pic>
          <p:nvPicPr>
            <p:cNvPr id="20" name="圖片 13" descr="ssd.png">
              <a:extLst>
                <a:ext uri="{FF2B5EF4-FFF2-40B4-BE49-F238E27FC236}">
                  <a16:creationId xmlns:a16="http://schemas.microsoft.com/office/drawing/2014/main" id="{BD18B9C4-43C2-BE4E-A02A-32BA1ACEE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072197" y="3929072"/>
              <a:ext cx="577954" cy="504592"/>
            </a:xfrm>
            <a:prstGeom prst="rect">
              <a:avLst/>
            </a:prstGeom>
          </p:spPr>
        </p:pic>
      </p:grpSp>
      <p:sp>
        <p:nvSpPr>
          <p:cNvPr id="21" name="Shape 50">
            <a:extLst>
              <a:ext uri="{FF2B5EF4-FFF2-40B4-BE49-F238E27FC236}">
                <a16:creationId xmlns:a16="http://schemas.microsoft.com/office/drawing/2014/main" id="{800E48F8-D9C7-E647-966F-66BE3B1EBFFB}"/>
              </a:ext>
            </a:extLst>
          </p:cNvPr>
          <p:cNvSpPr/>
          <p:nvPr/>
        </p:nvSpPr>
        <p:spPr>
          <a:xfrm>
            <a:off x="4920388" y="4229040"/>
            <a:ext cx="886709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800" b="1" i="0" u="none" strike="noStrike" cap="none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2 x </a:t>
            </a:r>
            <a:r>
              <a:rPr lang="en-US" altLang="zh-Hant" sz="800" b="1" i="0" u="none" strike="noStrike" cap="none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PCIe</a:t>
            </a:r>
            <a:r>
              <a:rPr lang="en-US" altLang="zh-Hant" sz="800" b="1" i="0" u="none" strike="noStrike" cap="none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 </a:t>
            </a:r>
            <a:r>
              <a:rPr lang="zh-Hant" altLang="en-US" sz="8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Arial"/>
              </a:rPr>
              <a:t>插槽</a:t>
            </a:r>
            <a:endParaRPr lang="zh-TW" sz="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  <p:sp>
        <p:nvSpPr>
          <p:cNvPr id="22" name="Shape 50">
            <a:extLst>
              <a:ext uri="{FF2B5EF4-FFF2-40B4-BE49-F238E27FC236}">
                <a16:creationId xmlns:a16="http://schemas.microsoft.com/office/drawing/2014/main" id="{856D3C8E-6E86-E048-BD21-9ECDAC38686E}"/>
              </a:ext>
            </a:extLst>
          </p:cNvPr>
          <p:cNvSpPr/>
          <p:nvPr/>
        </p:nvSpPr>
        <p:spPr>
          <a:xfrm>
            <a:off x="5741181" y="4229040"/>
            <a:ext cx="1137713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800" b="1" i="0" u="none" strike="noStrike" cap="none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2 x M.2 SSD </a:t>
            </a:r>
            <a:r>
              <a:rPr lang="zh-Hant" altLang="en-US" sz="8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  <a:sym typeface="Arial"/>
              </a:rPr>
              <a:t>埠</a:t>
            </a:r>
            <a:endParaRPr lang="zh-TW" sz="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  <p:pic>
        <p:nvPicPr>
          <p:cNvPr id="25" name="Picture 2" descr="D:\DM\QTS4.3_P12_(FRA)_5100-024350-RS-201707_A\Links\QNAP-Auto-Tiering-logo_512x51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8558" y="3786196"/>
            <a:ext cx="662400" cy="662400"/>
          </a:xfrm>
          <a:prstGeom prst="rect">
            <a:avLst/>
          </a:prstGeom>
          <a:noFill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134055A-BD81-2C4C-AE90-506B9EF024A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71288" y="3214692"/>
            <a:ext cx="1586464" cy="1406653"/>
          </a:xfrm>
          <a:prstGeom prst="rect">
            <a:avLst/>
          </a:prstGeom>
        </p:spPr>
      </p:pic>
      <p:sp>
        <p:nvSpPr>
          <p:cNvPr id="11" name="Shape 39">
            <a:extLst>
              <a:ext uri="{FF2B5EF4-FFF2-40B4-BE49-F238E27FC236}">
                <a16:creationId xmlns:a16="http://schemas.microsoft.com/office/drawing/2014/main" id="{7F7BF488-66A8-8747-B5C2-DDAFE1A45D3D}"/>
              </a:ext>
            </a:extLst>
          </p:cNvPr>
          <p:cNvSpPr txBox="1">
            <a:spLocks/>
          </p:cNvSpPr>
          <p:nvPr/>
        </p:nvSpPr>
        <p:spPr>
          <a:xfrm>
            <a:off x="3457701" y="4572014"/>
            <a:ext cx="1257175" cy="35719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25" tIns="91425" rIns="91425" bIns="91425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0" kern="1200" baseline="0">
                <a:solidFill>
                  <a:schemeClr val="bg1"/>
                </a:solidFill>
                <a:latin typeface="Arial" pitchFamily="34" charset="0"/>
                <a:ea typeface="微軟正黑體" pitchFamily="34" charset="-120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1200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Microsoft JhengHei"/>
              </a:rPr>
              <a:t>TS-1635AX</a:t>
            </a:r>
            <a:endParaRPr lang="zh-TW" sz="1200" dirty="0">
              <a:latin typeface="Arial Unicode MS" pitchFamily="34" charset="-120"/>
              <a:ea typeface="Arial Unicode MS" pitchFamily="34" charset="-120"/>
              <a:cs typeface="Arial Unicode MS" pitchFamily="34" charset="-120"/>
              <a:sym typeface="Microsoft JhengHei"/>
            </a:endParaRPr>
          </a:p>
        </p:txBody>
      </p:sp>
      <p:sp>
        <p:nvSpPr>
          <p:cNvPr id="27" name="Shape 50">
            <a:extLst>
              <a:ext uri="{FF2B5EF4-FFF2-40B4-BE49-F238E27FC236}">
                <a16:creationId xmlns:a16="http://schemas.microsoft.com/office/drawing/2014/main" id="{98D1AB72-DFC4-A147-B7F0-D7AEF8C2657E}"/>
              </a:ext>
            </a:extLst>
          </p:cNvPr>
          <p:cNvSpPr/>
          <p:nvPr/>
        </p:nvSpPr>
        <p:spPr>
          <a:xfrm>
            <a:off x="7113708" y="4282314"/>
            <a:ext cx="504056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-US" altLang="zh-Hant" sz="800" b="1" i="0" u="none" strike="noStrike" cap="none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rPr>
              <a:t>Qtier</a:t>
            </a:r>
            <a:endParaRPr lang="zh-TW" sz="8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457200" y="1080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zh-Hant" altLang="en-US" sz="36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至今</a:t>
            </a:r>
            <a:r>
              <a:rPr lang="en-US" altLang="zh-Hant" sz="36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 ARM NAS </a:t>
            </a:r>
            <a:r>
              <a:rPr lang="zh-Hant" altLang="en-US" sz="36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最強芯</a:t>
            </a:r>
            <a:endParaRPr lang="zh-TW" sz="3600" b="1" i="0" u="none" strike="noStrike" cap="none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8A6C16-26AE-8848-9CA8-8F1732C27890}"/>
              </a:ext>
            </a:extLst>
          </p:cNvPr>
          <p:cNvSpPr/>
          <p:nvPr/>
        </p:nvSpPr>
        <p:spPr>
          <a:xfrm>
            <a:off x="214282" y="4800587"/>
            <a:ext cx="363615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sz="700" b="1" dirty="0">
                <a:solidFill>
                  <a:schemeClr val="bg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來源</a:t>
            </a:r>
            <a:r>
              <a:rPr lang="en-US" altLang="zh-Hant" sz="700" b="1" dirty="0">
                <a:solidFill>
                  <a:schemeClr val="bg1">
                    <a:lumMod val="5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en-US" altLang="zh-Hant" sz="700" dirty="0">
                <a:solidFill>
                  <a:schemeClr val="bg1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2018.04.10 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https://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www.marvell.com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/documents/</a:t>
            </a:r>
            <a:r>
              <a:rPr lang="en-US" sz="700" dirty="0" err="1">
                <a:solidFill>
                  <a:schemeClr val="bg1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zjpkrnvwlqmrkdfcmbwb</a:t>
            </a:r>
            <a:r>
              <a:rPr lang="en-US" sz="700" dirty="0">
                <a:solidFill>
                  <a:schemeClr val="bg1">
                    <a:lumMod val="50000"/>
                  </a:schemeClr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7759C3-336E-D448-A9D6-353483FB20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6787" y="1033388"/>
            <a:ext cx="4573576" cy="3824378"/>
          </a:xfrm>
          <a:prstGeom prst="rect">
            <a:avLst/>
          </a:prstGeom>
        </p:spPr>
      </p:pic>
      <p:cxnSp>
        <p:nvCxnSpPr>
          <p:cNvPr id="27" name="Shape 184">
            <a:extLst>
              <a:ext uri="{FF2B5EF4-FFF2-40B4-BE49-F238E27FC236}">
                <a16:creationId xmlns:a16="http://schemas.microsoft.com/office/drawing/2014/main" id="{8DFF45AD-6C86-BC4C-9517-55FD00C76BBC}"/>
              </a:ext>
            </a:extLst>
          </p:cNvPr>
          <p:cNvCxnSpPr>
            <a:cxnSpLocks/>
          </p:cNvCxnSpPr>
          <p:nvPr/>
        </p:nvCxnSpPr>
        <p:spPr>
          <a:xfrm>
            <a:off x="1824017" y="3786196"/>
            <a:ext cx="357190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36" name="Shape 184">
            <a:extLst>
              <a:ext uri="{FF2B5EF4-FFF2-40B4-BE49-F238E27FC236}">
                <a16:creationId xmlns:a16="http://schemas.microsoft.com/office/drawing/2014/main" id="{8DFF45AD-6C86-BC4C-9517-55FD00C76BBC}"/>
              </a:ext>
            </a:extLst>
          </p:cNvPr>
          <p:cNvCxnSpPr>
            <a:cxnSpLocks/>
          </p:cNvCxnSpPr>
          <p:nvPr/>
        </p:nvCxnSpPr>
        <p:spPr>
          <a:xfrm>
            <a:off x="1824017" y="2427286"/>
            <a:ext cx="357190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5" name="肘形接點 44"/>
          <p:cNvCxnSpPr>
            <a:endCxn id="38" idx="3"/>
          </p:cNvCxnSpPr>
          <p:nvPr/>
        </p:nvCxnSpPr>
        <p:spPr>
          <a:xfrm rot="10800000">
            <a:off x="1824018" y="1428742"/>
            <a:ext cx="390531" cy="285752"/>
          </a:xfrm>
          <a:prstGeom prst="bentConnector3">
            <a:avLst>
              <a:gd name="adj1" fmla="val -598"/>
            </a:avLst>
          </a:prstGeom>
          <a:ln w="19050">
            <a:solidFill>
              <a:srgbClr val="FF000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hape 184">
            <a:extLst>
              <a:ext uri="{FF2B5EF4-FFF2-40B4-BE49-F238E27FC236}">
                <a16:creationId xmlns:a16="http://schemas.microsoft.com/office/drawing/2014/main" id="{8DFF45AD-6C86-BC4C-9517-55FD00C76BB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86512" y="3571882"/>
            <a:ext cx="571504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2" name="矩形 51"/>
          <p:cNvSpPr/>
          <p:nvPr/>
        </p:nvSpPr>
        <p:spPr>
          <a:xfrm>
            <a:off x="6824677" y="3429006"/>
            <a:ext cx="2071702" cy="785818"/>
          </a:xfrm>
          <a:prstGeom prst="rect">
            <a:avLst/>
          </a:prstGeom>
          <a:solidFill>
            <a:srgbClr val="692725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1F8583-D903-1340-9C55-E822BB502011}"/>
              </a:ext>
            </a:extLst>
          </p:cNvPr>
          <p:cNvSpPr/>
          <p:nvPr/>
        </p:nvSpPr>
        <p:spPr>
          <a:xfrm>
            <a:off x="6824677" y="3429006"/>
            <a:ext cx="21732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獨特</a:t>
            </a:r>
            <a:r>
              <a:rPr lang="en-US" altLang="zh-Hant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ant" sz="1400" b="1" dirty="0" err="1">
                <a:solidFill>
                  <a:srgbClr val="F0EA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MoChi</a:t>
            </a:r>
            <a:r>
              <a:rPr lang="en-US" altLang="zh-Hant" sz="1400" b="1" dirty="0">
                <a:solidFill>
                  <a:srgbClr val="F0EA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zh-Hant" alt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模組技術能依需求迅速將不同功能的晶片整合及客</a:t>
            </a:r>
            <a:r>
              <a:rPr lang="zh-TW" alt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製</a:t>
            </a:r>
            <a:r>
              <a:rPr lang="zh-Hant" alt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</a:t>
            </a:r>
            <a:endParaRPr lang="en-US" sz="1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72" name="肘形接點 71"/>
          <p:cNvCxnSpPr>
            <a:stCxn id="20" idx="1"/>
          </p:cNvCxnSpPr>
          <p:nvPr/>
        </p:nvCxnSpPr>
        <p:spPr>
          <a:xfrm rot="10800000" flipV="1">
            <a:off x="4429125" y="3095958"/>
            <a:ext cx="2395553" cy="261610"/>
          </a:xfrm>
          <a:prstGeom prst="bentConnector3">
            <a:avLst>
              <a:gd name="adj1" fmla="val 100140"/>
            </a:avLst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6824677" y="2857502"/>
            <a:ext cx="2071702" cy="500066"/>
          </a:xfrm>
          <a:prstGeom prst="rect">
            <a:avLst/>
          </a:prstGeom>
          <a:solidFill>
            <a:srgbClr val="692725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6CDD74-DBFC-4C4A-9B9F-506D5AF5AF55}"/>
              </a:ext>
            </a:extLst>
          </p:cNvPr>
          <p:cNvSpPr/>
          <p:nvPr/>
        </p:nvSpPr>
        <p:spPr>
          <a:xfrm>
            <a:off x="6824677" y="2834348"/>
            <a:ext cx="21732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Hant" alt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高達</a:t>
            </a:r>
            <a:r>
              <a:rPr lang="en-US" altLang="zh-Hant" sz="1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ant" sz="1400" b="1" dirty="0">
                <a:solidFill>
                  <a:srgbClr val="F0EA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AES 256-bit </a:t>
            </a:r>
          </a:p>
          <a:p>
            <a:r>
              <a:rPr lang="zh-Hant" alt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加密加速引擎</a:t>
            </a:r>
            <a:endParaRPr lang="en-US" sz="1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58" name="群組 57"/>
          <p:cNvGrpSpPr/>
          <p:nvPr/>
        </p:nvGrpSpPr>
        <p:grpSpPr>
          <a:xfrm>
            <a:off x="323819" y="1142990"/>
            <a:ext cx="1770865" cy="3500462"/>
            <a:chOff x="323819" y="1142990"/>
            <a:chExt cx="1770865" cy="3500462"/>
          </a:xfrm>
        </p:grpSpPr>
        <p:sp>
          <p:nvSpPr>
            <p:cNvPr id="32" name="矩形 31"/>
            <p:cNvSpPr/>
            <p:nvPr/>
          </p:nvSpPr>
          <p:spPr>
            <a:xfrm>
              <a:off x="323819" y="3643320"/>
              <a:ext cx="1500198" cy="1000132"/>
            </a:xfrm>
            <a:prstGeom prst="rect">
              <a:avLst/>
            </a:prstGeom>
            <a:solidFill>
              <a:srgbClr val="692725"/>
            </a:solidFill>
            <a:ln w="127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22D3D7-D524-804D-A4C2-ACE175B75D34}"/>
                </a:ext>
              </a:extLst>
            </p:cNvPr>
            <p:cNvSpPr/>
            <p:nvPr/>
          </p:nvSpPr>
          <p:spPr>
            <a:xfrm>
              <a:off x="323819" y="3689345"/>
              <a:ext cx="177086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/>
              <a:r>
                <a:rPr lang="en-US" altLang="zh-Hant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12 </a:t>
              </a:r>
              <a:r>
                <a:rPr lang="zh-Hant" altLang="en-US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條高速通道</a:t>
              </a:r>
              <a:endParaRPr lang="en-US" altLang="zh-Hant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zh-Hant" altLang="en-US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提供</a:t>
              </a:r>
              <a:r>
                <a:rPr lang="en-US" altLang="zh-Hant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10GbE</a:t>
              </a:r>
              <a:r>
                <a:rPr lang="zh-Hant" altLang="en-US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、</a:t>
              </a:r>
              <a:r>
                <a:rPr lang="en-US" altLang="zh-Hant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 </a:t>
              </a:r>
            </a:p>
            <a:p>
              <a:r>
                <a:rPr lang="en-US" altLang="zh-Hant" sz="1400" b="1" dirty="0" err="1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PCIe</a:t>
              </a:r>
              <a:r>
                <a:rPr lang="en-US" altLang="zh-Hant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zh-Hant" altLang="en-US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插槽、</a:t>
              </a:r>
              <a:r>
                <a:rPr lang="en-US" altLang="zh-Hant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USB </a:t>
              </a:r>
            </a:p>
            <a:p>
              <a:r>
                <a:rPr lang="zh-Hant" altLang="en-US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與硬碟傳輸</a:t>
              </a:r>
              <a:endParaRPr 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23819" y="1785932"/>
              <a:ext cx="1500198" cy="1714512"/>
            </a:xfrm>
            <a:prstGeom prst="rect">
              <a:avLst/>
            </a:prstGeom>
            <a:solidFill>
              <a:srgbClr val="692725"/>
            </a:solidFill>
            <a:ln w="127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3B80D6-D5CF-664F-8A87-D18C1B7E9184}"/>
                </a:ext>
              </a:extLst>
            </p:cNvPr>
            <p:cNvSpPr/>
            <p:nvPr/>
          </p:nvSpPr>
          <p:spPr>
            <a:xfrm>
              <a:off x="344832" y="1900006"/>
              <a:ext cx="1464100" cy="1600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Hant" altLang="en-US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第二代</a:t>
              </a:r>
              <a:r>
                <a:rPr lang="en-US" altLang="zh-Hant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en-US" altLang="zh-Hant" sz="1400" b="1" dirty="0">
                  <a:solidFill>
                    <a:srgbClr val="FFFF00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Aurora2</a:t>
              </a:r>
              <a:r>
                <a:rPr lang="en-US" altLang="zh-Hant" sz="1400" b="1" dirty="0">
                  <a:solidFill>
                    <a:srgbClr val="FFFF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zh-Hant" altLang="en-US" sz="1400" b="1" dirty="0">
                  <a:solidFill>
                    <a:srgbClr val="FFFF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高速、同調互聯技術</a:t>
              </a:r>
              <a:r>
                <a:rPr lang="zh-Hant" altLang="en-US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能有效結合</a:t>
              </a:r>
              <a:r>
                <a:rPr lang="en-US" altLang="zh-Hant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CPU </a:t>
              </a:r>
              <a:r>
                <a:rPr lang="zh-Hant" altLang="en-US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叢集與</a:t>
              </a:r>
              <a:r>
                <a:rPr lang="en-US" altLang="zh-Hant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MCI </a:t>
              </a:r>
              <a:r>
                <a:rPr lang="zh-Hant" altLang="en-US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介面以達同調與高效能流量</a:t>
              </a:r>
              <a:endParaRPr 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323819" y="1142990"/>
              <a:ext cx="1500198" cy="571504"/>
            </a:xfrm>
            <a:prstGeom prst="rect">
              <a:avLst/>
            </a:prstGeom>
            <a:solidFill>
              <a:srgbClr val="692725"/>
            </a:solidFill>
            <a:ln w="127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B7EC93-71FF-A64D-A3AE-4D06BFF8CA67}"/>
                </a:ext>
              </a:extLst>
            </p:cNvPr>
            <p:cNvSpPr/>
            <p:nvPr/>
          </p:nvSpPr>
          <p:spPr>
            <a:xfrm>
              <a:off x="323820" y="1191274"/>
              <a:ext cx="142876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DDR4</a:t>
              </a:r>
              <a:r>
                <a:rPr lang="en-US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zh-Hant" altLang="en-US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高速</a:t>
              </a:r>
              <a:endParaRPr lang="en-US" altLang="zh-Hant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r>
                <a:rPr lang="zh-Hant" altLang="en-US" sz="1400" b="1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記憶體控制器</a:t>
              </a:r>
              <a:endParaRPr 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</p:grpSp>
      <p:cxnSp>
        <p:nvCxnSpPr>
          <p:cNvPr id="80" name="Shape 184">
            <a:extLst>
              <a:ext uri="{FF2B5EF4-FFF2-40B4-BE49-F238E27FC236}">
                <a16:creationId xmlns:a16="http://schemas.microsoft.com/office/drawing/2014/main" id="{8DFF45AD-6C86-BC4C-9517-55FD00C76BBC}"/>
              </a:ext>
            </a:extLst>
          </p:cNvPr>
          <p:cNvCxnSpPr>
            <a:cxnSpLocks/>
          </p:cNvCxnSpPr>
          <p:nvPr/>
        </p:nvCxnSpPr>
        <p:spPr>
          <a:xfrm rot="10800000" flipV="1">
            <a:off x="6286512" y="1357304"/>
            <a:ext cx="571504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8" name="矩形 47"/>
          <p:cNvSpPr/>
          <p:nvPr/>
        </p:nvSpPr>
        <p:spPr>
          <a:xfrm>
            <a:off x="6824677" y="1071552"/>
            <a:ext cx="2071702" cy="714380"/>
          </a:xfrm>
          <a:prstGeom prst="rect">
            <a:avLst/>
          </a:prstGeom>
          <a:solidFill>
            <a:srgbClr val="692725"/>
          </a:solidFill>
          <a:ln w="19050"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D9F3A-84B2-CD45-8CF1-57ACCD009C3F}"/>
              </a:ext>
            </a:extLst>
          </p:cNvPr>
          <p:cNvSpPr/>
          <p:nvPr/>
        </p:nvSpPr>
        <p:spPr>
          <a:xfrm>
            <a:off x="6824677" y="1071552"/>
            <a:ext cx="2448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4 x </a:t>
            </a:r>
            <a:r>
              <a:rPr lang="en-US" sz="1400" b="1" dirty="0">
                <a:solidFill>
                  <a:srgbClr val="FFFF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64-bit</a:t>
            </a:r>
            <a:r>
              <a:rPr lang="en-US" sz="14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ARMv8 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Cortex-</a:t>
            </a:r>
            <a:r>
              <a:rPr lang="en-US" sz="1400" b="1" dirty="0">
                <a:solidFill>
                  <a:srgbClr val="F0EA00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A72</a:t>
            </a:r>
            <a:r>
              <a:rPr lang="en-US" sz="1400" b="1" dirty="0"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1.6GHz</a:t>
            </a:r>
          </a:p>
          <a:p>
            <a:r>
              <a:rPr lang="zh-Hant" altLang="en-US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嵌入式處理器</a:t>
            </a:r>
            <a:r>
              <a:rPr lang="en-US" altLang="zh-Hant" sz="1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ant" sz="14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(</a:t>
            </a:r>
            <a:r>
              <a:rPr lang="en-US" altLang="zh-Hant" sz="1400" b="1" dirty="0" err="1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SoC</a:t>
            </a:r>
            <a:r>
              <a:rPr lang="en-US" altLang="zh-Hant" sz="14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)</a:t>
            </a:r>
            <a:endParaRPr lang="en-US" sz="14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7586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3CE32D-AF9A-3F49-9BE4-83A21CFD2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298" y="1142990"/>
            <a:ext cx="4387394" cy="3890122"/>
          </a:xfrm>
          <a:prstGeom prst="rect">
            <a:avLst/>
          </a:prstGeom>
        </p:spPr>
      </p:pic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642910" y="1080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36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TS-1635AX </a:t>
            </a:r>
            <a:r>
              <a:rPr lang="zh-TW" sz="36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正面硬體配置</a:t>
            </a:r>
          </a:p>
        </p:txBody>
      </p:sp>
      <p:pic>
        <p:nvPicPr>
          <p:cNvPr id="20" name="圖片 19" descr="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214428"/>
            <a:ext cx="2286015" cy="935713"/>
          </a:xfrm>
          <a:prstGeom prst="rect">
            <a:avLst/>
          </a:prstGeom>
        </p:spPr>
      </p:pic>
      <p:grpSp>
        <p:nvGrpSpPr>
          <p:cNvPr id="35" name="群組 34"/>
          <p:cNvGrpSpPr/>
          <p:nvPr/>
        </p:nvGrpSpPr>
        <p:grpSpPr>
          <a:xfrm>
            <a:off x="180000" y="1428742"/>
            <a:ext cx="4968064" cy="734412"/>
            <a:chOff x="180000" y="1428742"/>
            <a:chExt cx="4968064" cy="734412"/>
          </a:xfrm>
        </p:grpSpPr>
        <p:cxnSp>
          <p:nvCxnSpPr>
            <p:cNvPr id="33" name="Shape 184"/>
            <p:cNvCxnSpPr>
              <a:cxnSpLocks/>
            </p:cNvCxnSpPr>
            <p:nvPr/>
          </p:nvCxnSpPr>
          <p:spPr>
            <a:xfrm>
              <a:off x="2428860" y="1571618"/>
              <a:ext cx="2719204" cy="1588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189" name="Shape 189"/>
            <p:cNvSpPr txBox="1"/>
            <p:nvPr/>
          </p:nvSpPr>
          <p:spPr>
            <a:xfrm>
              <a:off x="180000" y="1428742"/>
              <a:ext cx="2214578" cy="73441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en-US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LCD 螢幕與 </a:t>
              </a:r>
              <a:endParaRPr lang="en-US" alt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en-US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Enter &amp; Select 鍵</a:t>
              </a:r>
            </a:p>
          </p:txBody>
        </p:sp>
      </p:grpSp>
      <p:pic>
        <p:nvPicPr>
          <p:cNvPr id="22" name="圖片 21" descr="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2285998"/>
            <a:ext cx="2286015" cy="935713"/>
          </a:xfrm>
          <a:prstGeom prst="rect">
            <a:avLst/>
          </a:prstGeom>
        </p:spPr>
      </p:pic>
      <p:grpSp>
        <p:nvGrpSpPr>
          <p:cNvPr id="182" name="Shape 182"/>
          <p:cNvGrpSpPr/>
          <p:nvPr/>
        </p:nvGrpSpPr>
        <p:grpSpPr>
          <a:xfrm>
            <a:off x="144000" y="2357436"/>
            <a:ext cx="4396976" cy="860263"/>
            <a:chOff x="-252318" y="2245374"/>
            <a:chExt cx="4396976" cy="860263"/>
          </a:xfrm>
        </p:grpSpPr>
        <p:sp>
          <p:nvSpPr>
            <p:cNvPr id="183" name="Shape 183"/>
            <p:cNvSpPr txBox="1"/>
            <p:nvPr/>
          </p:nvSpPr>
          <p:spPr>
            <a:xfrm>
              <a:off x="-252318" y="2245374"/>
              <a:ext cx="2248277" cy="8602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altLang="en-US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4 個 2.5 吋 SSD 插槽，支援 Qtier 分層分區與 SSD 快取</a:t>
              </a:r>
            </a:p>
          </p:txBody>
        </p:sp>
        <p:cxnSp>
          <p:nvCxnSpPr>
            <p:cNvPr id="184" name="Shape 184"/>
            <p:cNvCxnSpPr>
              <a:cxnSpLocks/>
            </p:cNvCxnSpPr>
            <p:nvPr/>
          </p:nvCxnSpPr>
          <p:spPr>
            <a:xfrm>
              <a:off x="2032542" y="2572900"/>
              <a:ext cx="2112116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pic>
        <p:nvPicPr>
          <p:cNvPr id="26" name="圖片 25" descr="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786196"/>
            <a:ext cx="2286015" cy="935713"/>
          </a:xfrm>
          <a:prstGeom prst="rect">
            <a:avLst/>
          </a:prstGeom>
        </p:spPr>
      </p:pic>
      <p:grpSp>
        <p:nvGrpSpPr>
          <p:cNvPr id="185" name="Shape 185"/>
          <p:cNvGrpSpPr/>
          <p:nvPr/>
        </p:nvGrpSpPr>
        <p:grpSpPr>
          <a:xfrm>
            <a:off x="180000" y="3977376"/>
            <a:ext cx="3177554" cy="523200"/>
            <a:chOff x="-472323" y="3262157"/>
            <a:chExt cx="3933096" cy="523200"/>
          </a:xfrm>
        </p:grpSpPr>
        <p:sp>
          <p:nvSpPr>
            <p:cNvPr id="186" name="Shape 186"/>
            <p:cNvSpPr txBox="1"/>
            <p:nvPr/>
          </p:nvSpPr>
          <p:spPr>
            <a:xfrm>
              <a:off x="-472323" y="3262157"/>
              <a:ext cx="2829573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12 </a:t>
              </a:r>
              <a:r>
                <a:rPr lang="zh-TW" altLang="en-US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個 3.5 吋 HDD 插槽並支援 2.5 吋 HDD/SSD</a:t>
              </a:r>
            </a:p>
          </p:txBody>
        </p:sp>
        <p:cxnSp>
          <p:nvCxnSpPr>
            <p:cNvPr id="187" name="Shape 187"/>
            <p:cNvCxnSpPr/>
            <p:nvPr/>
          </p:nvCxnSpPr>
          <p:spPr>
            <a:xfrm>
              <a:off x="2311259" y="3393063"/>
              <a:ext cx="1149514" cy="1588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pic>
        <p:nvPicPr>
          <p:cNvPr id="27" name="圖片 26" descr="0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000889" y="2428874"/>
            <a:ext cx="1928827" cy="721400"/>
          </a:xfrm>
          <a:prstGeom prst="rect">
            <a:avLst/>
          </a:prstGeom>
        </p:spPr>
      </p:pic>
      <p:sp>
        <p:nvSpPr>
          <p:cNvPr id="192" name="Shape 192"/>
          <p:cNvSpPr txBox="1"/>
          <p:nvPr/>
        </p:nvSpPr>
        <p:spPr>
          <a:xfrm>
            <a:off x="7143768" y="2621163"/>
            <a:ext cx="1235962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alt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電源鍵</a:t>
            </a:r>
          </a:p>
        </p:txBody>
      </p:sp>
      <p:cxnSp>
        <p:nvCxnSpPr>
          <p:cNvPr id="28" name="肘形接點 27"/>
          <p:cNvCxnSpPr>
            <a:stCxn id="27" idx="3"/>
          </p:cNvCxnSpPr>
          <p:nvPr/>
        </p:nvCxnSpPr>
        <p:spPr>
          <a:xfrm rot="10800000" flipV="1">
            <a:off x="6000773" y="2789574"/>
            <a:ext cx="1000117" cy="1068060"/>
          </a:xfrm>
          <a:prstGeom prst="bentConnector2">
            <a:avLst/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圖片 33" descr="0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000892" y="3143254"/>
            <a:ext cx="1928826" cy="785818"/>
          </a:xfrm>
          <a:prstGeom prst="rect">
            <a:avLst/>
          </a:prstGeom>
        </p:spPr>
      </p:pic>
      <p:grpSp>
        <p:nvGrpSpPr>
          <p:cNvPr id="194" name="Shape 194"/>
          <p:cNvGrpSpPr/>
          <p:nvPr/>
        </p:nvGrpSpPr>
        <p:grpSpPr>
          <a:xfrm>
            <a:off x="6143636" y="3245063"/>
            <a:ext cx="2431948" cy="1076917"/>
            <a:chOff x="6314747" y="-26122922"/>
            <a:chExt cx="2431948" cy="29985492"/>
          </a:xfrm>
        </p:grpSpPr>
        <p:cxnSp>
          <p:nvCxnSpPr>
            <p:cNvPr id="196" name="Shape 196"/>
            <p:cNvCxnSpPr/>
            <p:nvPr/>
          </p:nvCxnSpPr>
          <p:spPr>
            <a:xfrm rot="10800000" flipV="1">
              <a:off x="6314747" y="-22990352"/>
              <a:ext cx="857256" cy="26852922"/>
            </a:xfrm>
            <a:prstGeom prst="bentConnector2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195" name="Shape 195"/>
            <p:cNvSpPr txBox="1"/>
            <p:nvPr/>
          </p:nvSpPr>
          <p:spPr>
            <a:xfrm>
              <a:off x="7314879" y="-26122922"/>
              <a:ext cx="1431816" cy="270018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zh-TW" sz="1500" b="1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  <a:sym typeface="Arial"/>
                </a:rPr>
                <a:t>USB 3.0 &amp;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altLang="zh-TW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備份鍵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5168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0BADFE-01B7-A041-B94D-057BB12B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628" y="1127794"/>
            <a:ext cx="3580786" cy="3658534"/>
          </a:xfrm>
          <a:prstGeom prst="rect">
            <a:avLst/>
          </a:prstGeom>
        </p:spPr>
      </p:pic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457200" y="7142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36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TS-1635AX </a:t>
            </a:r>
            <a:r>
              <a:rPr lang="zh-TW" sz="3600" b="1" i="0" u="none" strike="noStrike" cap="none" dirty="0">
                <a:solidFill>
                  <a:srgbClr val="FFFFFF"/>
                </a:solidFill>
                <a:cs typeface="Arial"/>
                <a:sym typeface="Arial"/>
              </a:rPr>
              <a:t>內部硬體配置</a:t>
            </a:r>
          </a:p>
        </p:txBody>
      </p:sp>
      <p:sp>
        <p:nvSpPr>
          <p:cNvPr id="20" name="矩形 19"/>
          <p:cNvSpPr/>
          <p:nvPr/>
        </p:nvSpPr>
        <p:spPr>
          <a:xfrm>
            <a:off x="6357950" y="3620852"/>
            <a:ext cx="1714512" cy="1653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圖片 29" descr="4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1142990"/>
            <a:ext cx="3643338" cy="1217686"/>
          </a:xfrm>
          <a:prstGeom prst="rect">
            <a:avLst/>
          </a:prstGeom>
        </p:spPr>
      </p:pic>
      <p:sp>
        <p:nvSpPr>
          <p:cNvPr id="31" name="Shape 239"/>
          <p:cNvSpPr txBox="1"/>
          <p:nvPr/>
        </p:nvSpPr>
        <p:spPr>
          <a:xfrm>
            <a:off x="928662" y="1224000"/>
            <a:ext cx="3500598" cy="9286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ja-JP" sz="25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M.2 2280 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ja-JP" sz="25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SATA SSD </a:t>
            </a:r>
            <a:r>
              <a:rPr lang="zh-Hant" altLang="en-US" sz="25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插槽</a:t>
            </a:r>
            <a:endParaRPr lang="en-US" altLang="ja-JP" sz="2500" b="1" dirty="0">
              <a:solidFill>
                <a:srgbClr val="FFFF00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928662" y="1980000"/>
            <a:ext cx="3500598" cy="35719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Hant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獨立溫度偵測與</a:t>
            </a:r>
            <a:r>
              <a:rPr lang="en-US" altLang="zh-Hant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Hant" sz="1700" dirty="0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Qtier</a:t>
            </a:r>
            <a:r>
              <a:rPr lang="en-US" altLang="zh-Hant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/ SSD </a:t>
            </a:r>
            <a:r>
              <a:rPr lang="zh-Hant" altLang="en-US" sz="1700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快取</a:t>
            </a:r>
            <a:endParaRPr lang="ja-JP" altLang="en-US" sz="1700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3" name="肘形接點 32"/>
          <p:cNvCxnSpPr/>
          <p:nvPr/>
        </p:nvCxnSpPr>
        <p:spPr>
          <a:xfrm>
            <a:off x="4214810" y="3071816"/>
            <a:ext cx="2643206" cy="428628"/>
          </a:xfrm>
          <a:prstGeom prst="bentConnector3">
            <a:avLst>
              <a:gd name="adj1" fmla="val 50902"/>
            </a:avLst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5652120" y="2714626"/>
            <a:ext cx="1134458" cy="642942"/>
          </a:xfrm>
          <a:prstGeom prst="rect">
            <a:avLst/>
          </a:prstGeom>
          <a:noFill/>
          <a:ln w="28575">
            <a:solidFill>
              <a:srgbClr val="21A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1" name="肘形接點 40"/>
          <p:cNvCxnSpPr>
            <a:stCxn id="31" idx="3"/>
          </p:cNvCxnSpPr>
          <p:nvPr/>
        </p:nvCxnSpPr>
        <p:spPr>
          <a:xfrm>
            <a:off x="4429260" y="1688347"/>
            <a:ext cx="2214443" cy="1022769"/>
          </a:xfrm>
          <a:prstGeom prst="bentConnector3">
            <a:avLst>
              <a:gd name="adj1" fmla="val 100652"/>
            </a:avLst>
          </a:prstGeom>
          <a:ln w="19050">
            <a:solidFill>
              <a:srgbClr val="21A0FF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6858016" y="2931790"/>
            <a:ext cx="714380" cy="6429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48" name="肘形接點 47"/>
          <p:cNvCxnSpPr/>
          <p:nvPr/>
        </p:nvCxnSpPr>
        <p:spPr>
          <a:xfrm flipV="1">
            <a:off x="3643306" y="3714758"/>
            <a:ext cx="2714644" cy="642942"/>
          </a:xfrm>
          <a:prstGeom prst="bentConnector3">
            <a:avLst>
              <a:gd name="adj1" fmla="val 87951"/>
            </a:avLst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群組 43"/>
          <p:cNvGrpSpPr/>
          <p:nvPr/>
        </p:nvGrpSpPr>
        <p:grpSpPr>
          <a:xfrm>
            <a:off x="785786" y="2428874"/>
            <a:ext cx="3667521" cy="1217686"/>
            <a:chOff x="785786" y="4929204"/>
            <a:chExt cx="3667521" cy="1217686"/>
          </a:xfrm>
        </p:grpSpPr>
        <p:pic>
          <p:nvPicPr>
            <p:cNvPr id="26" name="圖片 25" descr="4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5786" y="4929204"/>
              <a:ext cx="3643338" cy="1217686"/>
            </a:xfrm>
            <a:prstGeom prst="rect">
              <a:avLst/>
            </a:prstGeom>
          </p:spPr>
        </p:pic>
        <p:sp>
          <p:nvSpPr>
            <p:cNvPr id="29" name="Shape 241"/>
            <p:cNvSpPr txBox="1"/>
            <p:nvPr/>
          </p:nvSpPr>
          <p:spPr>
            <a:xfrm>
              <a:off x="857224" y="5030446"/>
              <a:ext cx="3553307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Hant" altLang="en-US" sz="2500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系統分區風扇溫控</a:t>
              </a:r>
              <a:endParaRPr lang="en-US" altLang="zh-TW" sz="2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241" name="Shape 241"/>
            <p:cNvSpPr txBox="1"/>
            <p:nvPr/>
          </p:nvSpPr>
          <p:spPr>
            <a:xfrm>
              <a:off x="900000" y="5429270"/>
              <a:ext cx="3553307" cy="7143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ja-JP" altLang="en-US" dirty="0">
                  <a:solidFill>
                    <a:schemeClr val="bg1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硬碟與處理器分別由不同的風扇調節溫度，帶來寧靜表現</a:t>
              </a:r>
              <a:endParaRPr lang="en-US" altLang="zh-TW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785786" y="3708000"/>
            <a:ext cx="3643338" cy="1217686"/>
            <a:chOff x="785786" y="2425634"/>
            <a:chExt cx="3643338" cy="1217686"/>
          </a:xfrm>
        </p:grpSpPr>
        <p:pic>
          <p:nvPicPr>
            <p:cNvPr id="23" name="圖片 22" descr="4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5786" y="2425634"/>
              <a:ext cx="3643338" cy="1217686"/>
            </a:xfrm>
            <a:prstGeom prst="rect">
              <a:avLst/>
            </a:prstGeom>
          </p:spPr>
        </p:pic>
        <p:sp>
          <p:nvSpPr>
            <p:cNvPr id="25" name="Shape 241">
              <a:extLst>
                <a:ext uri="{FF2B5EF4-FFF2-40B4-BE49-F238E27FC236}">
                  <a16:creationId xmlns:a16="http://schemas.microsoft.com/office/drawing/2014/main" id="{5C79640D-E675-4141-B275-B3BEC65D7088}"/>
                </a:ext>
              </a:extLst>
            </p:cNvPr>
            <p:cNvSpPr txBox="1"/>
            <p:nvPr/>
          </p:nvSpPr>
          <p:spPr>
            <a:xfrm>
              <a:off x="880288" y="2520000"/>
              <a:ext cx="3477398" cy="5000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zh-TW" altLang="en-US" sz="2500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最高 </a:t>
              </a:r>
              <a:r>
                <a:rPr lang="en-US" altLang="zh-TW" sz="2500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16</a:t>
              </a:r>
              <a:r>
                <a:rPr lang="zh-TW" altLang="en-US" sz="2500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GB </a:t>
              </a:r>
              <a:r>
                <a:rPr lang="en-US" altLang="zh-TW" sz="2500" b="1" dirty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DDR4</a:t>
              </a:r>
              <a:endParaRPr lang="en-US" altLang="zh-TW" sz="2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13" name="Shape 241">
              <a:extLst>
                <a:ext uri="{FF2B5EF4-FFF2-40B4-BE49-F238E27FC236}">
                  <a16:creationId xmlns:a16="http://schemas.microsoft.com/office/drawing/2014/main" id="{5C79640D-E675-4141-B275-B3BEC65D7088}"/>
                </a:ext>
              </a:extLst>
            </p:cNvPr>
            <p:cNvSpPr txBox="1"/>
            <p:nvPr/>
          </p:nvSpPr>
          <p:spPr>
            <a:xfrm>
              <a:off x="928662" y="2928940"/>
              <a:ext cx="3477398" cy="7143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1</a:t>
              </a:r>
              <a:r>
                <a:rPr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x DDR4 </a:t>
              </a:r>
              <a:r>
                <a:rPr lang="en-US" altLang="zh-TW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Long-</a:t>
              </a:r>
              <a:r>
                <a:rPr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DIMM  </a:t>
              </a:r>
              <a:endPara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Hant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記憶體</a:t>
              </a:r>
              <a:r>
                <a:rPr lang="zh-TW" altLang="en-US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插槽</a:t>
              </a:r>
              <a:endParaRPr lang="en-US" altLang="zh-TW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6730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457200" y="10800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TW" sz="3600" b="1" i="0" u="none" strike="noStrike" cap="none" dirty="0">
                <a:solidFill>
                  <a:schemeClr val="lt1"/>
                </a:solidFill>
                <a:cs typeface="Arial"/>
                <a:sym typeface="Arial"/>
              </a:rPr>
              <a:t>TS-1635AX </a:t>
            </a:r>
            <a:r>
              <a:rPr lang="zh-TW" sz="3600" b="1" i="0" u="none" strike="noStrike" cap="none" dirty="0">
                <a:solidFill>
                  <a:schemeClr val="lt1"/>
                </a:solidFill>
                <a:cs typeface="Arial"/>
                <a:sym typeface="Arial"/>
              </a:rPr>
              <a:t>背面硬體配置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32988-E372-E94B-8C24-F5C5390FB4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4970" y="1062994"/>
            <a:ext cx="4469817" cy="3813698"/>
          </a:xfrm>
          <a:prstGeom prst="rect">
            <a:avLst/>
          </a:prstGeom>
        </p:spPr>
      </p:pic>
      <p:sp>
        <p:nvSpPr>
          <p:cNvPr id="44" name="Shape 211"/>
          <p:cNvSpPr/>
          <p:nvPr/>
        </p:nvSpPr>
        <p:spPr>
          <a:xfrm>
            <a:off x="2381367" y="1399499"/>
            <a:ext cx="848571" cy="252236"/>
          </a:xfrm>
          <a:prstGeom prst="rect">
            <a:avLst/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Shape 212"/>
          <p:cNvSpPr/>
          <p:nvPr/>
        </p:nvSpPr>
        <p:spPr>
          <a:xfrm>
            <a:off x="3357554" y="1407669"/>
            <a:ext cx="1143008" cy="227977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213"/>
          <p:cNvSpPr/>
          <p:nvPr/>
        </p:nvSpPr>
        <p:spPr>
          <a:xfrm>
            <a:off x="3214678" y="2571750"/>
            <a:ext cx="269459" cy="56826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214"/>
          <p:cNvSpPr/>
          <p:nvPr/>
        </p:nvSpPr>
        <p:spPr>
          <a:xfrm>
            <a:off x="3357554" y="4392000"/>
            <a:ext cx="304588" cy="32289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Shape 215"/>
          <p:cNvSpPr/>
          <p:nvPr/>
        </p:nvSpPr>
        <p:spPr>
          <a:xfrm>
            <a:off x="3214678" y="3744000"/>
            <a:ext cx="303835" cy="214314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E500E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" name="Shape 218"/>
          <p:cNvCxnSpPr>
            <a:cxnSpLocks/>
          </p:cNvCxnSpPr>
          <p:nvPr/>
        </p:nvCxnSpPr>
        <p:spPr>
          <a:xfrm>
            <a:off x="1942314" y="3672000"/>
            <a:ext cx="1252367" cy="161262"/>
          </a:xfrm>
          <a:prstGeom prst="bentConnector3">
            <a:avLst>
              <a:gd name="adj1" fmla="val 54233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3" name="Shape 219"/>
          <p:cNvCxnSpPr>
            <a:cxnSpLocks/>
          </p:cNvCxnSpPr>
          <p:nvPr/>
        </p:nvCxnSpPr>
        <p:spPr>
          <a:xfrm>
            <a:off x="2000232" y="3000378"/>
            <a:ext cx="1200605" cy="401606"/>
          </a:xfrm>
          <a:prstGeom prst="bentConnector3">
            <a:avLst>
              <a:gd name="adj1" fmla="val 52943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6" name="Shape 222"/>
          <p:cNvSpPr/>
          <p:nvPr/>
        </p:nvSpPr>
        <p:spPr>
          <a:xfrm>
            <a:off x="3214678" y="3190751"/>
            <a:ext cx="257451" cy="422467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9F5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223"/>
          <p:cNvSpPr/>
          <p:nvPr/>
        </p:nvSpPr>
        <p:spPr>
          <a:xfrm>
            <a:off x="6072198" y="4071949"/>
            <a:ext cx="500066" cy="500066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zh-TW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9" name="Shape 225"/>
          <p:cNvSpPr/>
          <p:nvPr/>
        </p:nvSpPr>
        <p:spPr>
          <a:xfrm>
            <a:off x="3214678" y="4068000"/>
            <a:ext cx="241113" cy="207409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2" name="Shape 228"/>
          <p:cNvCxnSpPr/>
          <p:nvPr/>
        </p:nvCxnSpPr>
        <p:spPr>
          <a:xfrm rot="10800000" flipV="1">
            <a:off x="4500562" y="1491631"/>
            <a:ext cx="2500330" cy="1512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3" name="Shape 226">
            <a:extLst>
              <a:ext uri="{FF2B5EF4-FFF2-40B4-BE49-F238E27FC236}">
                <a16:creationId xmlns:a16="http://schemas.microsoft.com/office/drawing/2014/main" id="{CEBF2C29-78F3-1F4B-8E9A-9C129749864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32647" y="3478556"/>
            <a:ext cx="1232223" cy="799145"/>
          </a:xfrm>
          <a:prstGeom prst="bentConnector3">
            <a:avLst>
              <a:gd name="adj1" fmla="val 99472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0" name="Shape 226">
            <a:extLst>
              <a:ext uri="{FF2B5EF4-FFF2-40B4-BE49-F238E27FC236}">
                <a16:creationId xmlns:a16="http://schemas.microsoft.com/office/drawing/2014/main" id="{D60C0D87-219C-374B-ABBA-941D628C0BF2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43638" y="2274712"/>
            <a:ext cx="928693" cy="582790"/>
          </a:xfrm>
          <a:prstGeom prst="bentConnector3">
            <a:avLst>
              <a:gd name="adj1" fmla="val 101311"/>
            </a:avLst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68" name="Shape 184"/>
          <p:cNvCxnSpPr>
            <a:cxnSpLocks/>
          </p:cNvCxnSpPr>
          <p:nvPr/>
        </p:nvCxnSpPr>
        <p:spPr>
          <a:xfrm>
            <a:off x="2000232" y="1491630"/>
            <a:ext cx="397604" cy="1588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</p:spPr>
      </p:cxnSp>
      <p:pic>
        <p:nvPicPr>
          <p:cNvPr id="33" name="圖片 32" descr="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275606"/>
            <a:ext cx="1785950" cy="452246"/>
          </a:xfrm>
          <a:prstGeom prst="rect">
            <a:avLst/>
          </a:prstGeom>
        </p:spPr>
      </p:pic>
      <p:sp>
        <p:nvSpPr>
          <p:cNvPr id="41" name="Shape 208"/>
          <p:cNvSpPr txBox="1"/>
          <p:nvPr/>
        </p:nvSpPr>
        <p:spPr>
          <a:xfrm>
            <a:off x="500034" y="1347614"/>
            <a:ext cx="1665230" cy="2695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 x PCIe 3.0 x</a:t>
            </a:r>
            <a:r>
              <a:rPr lang="en-US" alt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</a:t>
            </a:r>
            <a:endParaRPr lang="zh-TW" sz="15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72" name="肘形接點 71"/>
          <p:cNvCxnSpPr>
            <a:stCxn id="48" idx="0"/>
          </p:cNvCxnSpPr>
          <p:nvPr/>
        </p:nvCxnSpPr>
        <p:spPr>
          <a:xfrm rot="16200000" flipV="1">
            <a:off x="2710541" y="1932882"/>
            <a:ext cx="1588" cy="1277735"/>
          </a:xfrm>
          <a:prstGeom prst="bentConnector4">
            <a:avLst>
              <a:gd name="adj1" fmla="val 8692698"/>
              <a:gd name="adj2" fmla="val 108859"/>
            </a:avLst>
          </a:prstGeom>
          <a:ln w="19050">
            <a:solidFill>
              <a:srgbClr val="FF0000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線接點 92"/>
          <p:cNvCxnSpPr/>
          <p:nvPr/>
        </p:nvCxnSpPr>
        <p:spPr>
          <a:xfrm>
            <a:off x="1857356" y="4176000"/>
            <a:ext cx="1357322" cy="1588"/>
          </a:xfrm>
          <a:prstGeom prst="line">
            <a:avLst/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接點 94"/>
          <p:cNvCxnSpPr/>
          <p:nvPr/>
        </p:nvCxnSpPr>
        <p:spPr>
          <a:xfrm>
            <a:off x="2000232" y="4500576"/>
            <a:ext cx="1357322" cy="1588"/>
          </a:xfrm>
          <a:prstGeom prst="line">
            <a:avLst/>
          </a:prstGeom>
          <a:ln w="19050">
            <a:solidFill>
              <a:srgbClr val="FF0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圖片 97" descr="0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929454" y="1260000"/>
            <a:ext cx="1857388" cy="489932"/>
          </a:xfrm>
          <a:prstGeom prst="rect">
            <a:avLst/>
          </a:prstGeom>
        </p:spPr>
      </p:pic>
      <p:sp>
        <p:nvSpPr>
          <p:cNvPr id="39" name="Shape 207"/>
          <p:cNvSpPr txBox="1"/>
          <p:nvPr/>
        </p:nvSpPr>
        <p:spPr>
          <a:xfrm>
            <a:off x="7000892" y="1347614"/>
            <a:ext cx="2059069" cy="2693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 x PCIe 3.0 x</a:t>
            </a:r>
            <a:r>
              <a:rPr lang="en-US" alt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</a:t>
            </a:r>
            <a:endParaRPr lang="zh-TW" sz="15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101" name="圖片 100" descr="0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929454" y="2000246"/>
            <a:ext cx="1857388" cy="500066"/>
          </a:xfrm>
          <a:prstGeom prst="rect">
            <a:avLst/>
          </a:prstGeom>
        </p:spPr>
      </p:pic>
      <p:sp>
        <p:nvSpPr>
          <p:cNvPr id="42" name="Shape 209">
            <a:extLst>
              <a:ext uri="{FF2B5EF4-FFF2-40B4-BE49-F238E27FC236}">
                <a16:creationId xmlns:a16="http://schemas.microsoft.com/office/drawing/2014/main" id="{36D0D18B-45D9-AE42-AEFB-413CC246D5CE}"/>
              </a:ext>
            </a:extLst>
          </p:cNvPr>
          <p:cNvSpPr txBox="1"/>
          <p:nvPr/>
        </p:nvSpPr>
        <p:spPr>
          <a:xfrm>
            <a:off x="7000892" y="2088000"/>
            <a:ext cx="2071702" cy="4619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alt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3 x 9.2cm</a:t>
            </a:r>
            <a:r>
              <a:rPr lang="zh-Hant" altLang="en-US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系統風扇</a:t>
            </a:r>
            <a:endParaRPr lang="zh-TW" sz="15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107" name="Shape 226">
            <a:extLst>
              <a:ext uri="{FF2B5EF4-FFF2-40B4-BE49-F238E27FC236}">
                <a16:creationId xmlns:a16="http://schemas.microsoft.com/office/drawing/2014/main" id="{CEBF2C29-78F3-1F4B-8E9A-9C1297498641}"/>
              </a:ext>
            </a:extLst>
          </p:cNvPr>
          <p:cNvCxnSpPr>
            <a:cxnSpLocks/>
            <a:endCxn id="57" idx="0"/>
          </p:cNvCxnSpPr>
          <p:nvPr/>
        </p:nvCxnSpPr>
        <p:spPr>
          <a:xfrm rot="10800000" flipV="1">
            <a:off x="6322232" y="3929071"/>
            <a:ext cx="964415" cy="142877"/>
          </a:xfrm>
          <a:prstGeom prst="bentConnector2">
            <a:avLst/>
          </a:prstGeom>
          <a:noFill/>
          <a:ln w="19050" cap="flat" cmpd="sng">
            <a:solidFill>
              <a:srgbClr val="E6001D"/>
            </a:solidFill>
            <a:prstDash val="solid"/>
            <a:round/>
            <a:headEnd type="none" w="med" len="med"/>
            <a:tailEnd type="oval" w="lg" len="lg"/>
          </a:ln>
        </p:spPr>
      </p:cxnSp>
      <p:grpSp>
        <p:nvGrpSpPr>
          <p:cNvPr id="54" name="群組 53"/>
          <p:cNvGrpSpPr/>
          <p:nvPr/>
        </p:nvGrpSpPr>
        <p:grpSpPr>
          <a:xfrm>
            <a:off x="357158" y="2214560"/>
            <a:ext cx="1829996" cy="452246"/>
            <a:chOff x="357158" y="2214560"/>
            <a:chExt cx="1829996" cy="452246"/>
          </a:xfrm>
        </p:grpSpPr>
        <p:pic>
          <p:nvPicPr>
            <p:cNvPr id="51" name="圖片 50" descr="04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58" y="2214560"/>
              <a:ext cx="1785950" cy="452246"/>
            </a:xfrm>
            <a:prstGeom prst="rect">
              <a:avLst/>
            </a:prstGeom>
          </p:spPr>
        </p:pic>
        <p:sp>
          <p:nvSpPr>
            <p:cNvPr id="66" name="Shape 203">
              <a:extLst>
                <a:ext uri="{FF2B5EF4-FFF2-40B4-BE49-F238E27FC236}">
                  <a16:creationId xmlns:a16="http://schemas.microsoft.com/office/drawing/2014/main" id="{8AA572D1-5C6C-6243-8180-5E09388A17F3}"/>
                </a:ext>
              </a:extLst>
            </p:cNvPr>
            <p:cNvSpPr txBox="1"/>
            <p:nvPr/>
          </p:nvSpPr>
          <p:spPr>
            <a:xfrm>
              <a:off x="500034" y="2285998"/>
              <a:ext cx="1687120" cy="269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2</a:t>
              </a:r>
              <a:r>
                <a:rPr lang="zh-TW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x </a:t>
              </a:r>
              <a:r>
                <a:rPr lang="en-US" altLang="zh-TW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10GbE SFP+</a:t>
              </a:r>
              <a:endParaRPr 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61" name="群組 60"/>
          <p:cNvGrpSpPr/>
          <p:nvPr/>
        </p:nvGrpSpPr>
        <p:grpSpPr>
          <a:xfrm>
            <a:off x="357158" y="2714626"/>
            <a:ext cx="1785950" cy="452246"/>
            <a:chOff x="357158" y="2714626"/>
            <a:chExt cx="1785950" cy="452246"/>
          </a:xfrm>
        </p:grpSpPr>
        <p:pic>
          <p:nvPicPr>
            <p:cNvPr id="60" name="圖片 59" descr="04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58" y="2714626"/>
              <a:ext cx="1785950" cy="452246"/>
            </a:xfrm>
            <a:prstGeom prst="rect">
              <a:avLst/>
            </a:prstGeom>
          </p:spPr>
        </p:pic>
        <p:sp>
          <p:nvSpPr>
            <p:cNvPr id="35" name="Shape 203"/>
            <p:cNvSpPr txBox="1"/>
            <p:nvPr/>
          </p:nvSpPr>
          <p:spPr>
            <a:xfrm>
              <a:off x="500034" y="2772000"/>
              <a:ext cx="1428760" cy="269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2</a:t>
              </a:r>
              <a:r>
                <a:rPr lang="zh-TW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x GbE LAN</a:t>
              </a:r>
            </a:p>
          </p:txBody>
        </p:sp>
      </p:grpSp>
      <p:grpSp>
        <p:nvGrpSpPr>
          <p:cNvPr id="69" name="群組 68"/>
          <p:cNvGrpSpPr/>
          <p:nvPr/>
        </p:nvGrpSpPr>
        <p:grpSpPr>
          <a:xfrm>
            <a:off x="357158" y="3214692"/>
            <a:ext cx="2571768" cy="714380"/>
            <a:chOff x="357158" y="3214692"/>
            <a:chExt cx="2571768" cy="714380"/>
          </a:xfrm>
        </p:grpSpPr>
        <p:pic>
          <p:nvPicPr>
            <p:cNvPr id="65" name="圖片 64" descr="0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7158" y="3214692"/>
              <a:ext cx="1785950" cy="714380"/>
            </a:xfrm>
            <a:prstGeom prst="rect">
              <a:avLst/>
            </a:prstGeom>
          </p:spPr>
        </p:pic>
        <p:sp>
          <p:nvSpPr>
            <p:cNvPr id="36" name="Shape 204"/>
            <p:cNvSpPr txBox="1"/>
            <p:nvPr/>
          </p:nvSpPr>
          <p:spPr>
            <a:xfrm>
              <a:off x="428596" y="3286130"/>
              <a:ext cx="2500330" cy="5296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500" b="1" i="0" u="none" strike="noStrike" cap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2</a:t>
              </a:r>
              <a:r>
                <a:rPr lang="zh-TW" sz="1500" b="1" i="0" u="none" strike="noStrike" cap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x USB 3.</a:t>
              </a:r>
              <a:r>
                <a:rPr lang="en-US" altLang="zh-TW" sz="1500" b="1" i="0" u="none" strike="noStrike" cap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0</a:t>
              </a:r>
              <a:r>
                <a:rPr lang="zh-TW" altLang="en-US" sz="1500" b="1" i="0" u="none" strike="noStrike" cap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</a:t>
              </a:r>
              <a:endParaRPr lang="en-US" altLang="zh-TW" sz="1500" b="1" i="0" u="none" strike="noStrike" cap="none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500" b="1" i="0" u="none" strike="noStrike" cap="none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Type-A</a:t>
              </a:r>
            </a:p>
          </p:txBody>
        </p:sp>
      </p:grpSp>
      <p:grpSp>
        <p:nvGrpSpPr>
          <p:cNvPr id="73" name="群組 72"/>
          <p:cNvGrpSpPr/>
          <p:nvPr/>
        </p:nvGrpSpPr>
        <p:grpSpPr>
          <a:xfrm>
            <a:off x="357158" y="3929072"/>
            <a:ext cx="1785950" cy="428628"/>
            <a:chOff x="357158" y="3929072"/>
            <a:chExt cx="1785950" cy="428628"/>
          </a:xfrm>
        </p:grpSpPr>
        <p:pic>
          <p:nvPicPr>
            <p:cNvPr id="71" name="圖片 70" descr="0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7158" y="3929072"/>
              <a:ext cx="1785950" cy="428628"/>
            </a:xfrm>
            <a:prstGeom prst="rect">
              <a:avLst/>
            </a:prstGeom>
          </p:spPr>
        </p:pic>
        <p:sp>
          <p:nvSpPr>
            <p:cNvPr id="38" name="Shape 206"/>
            <p:cNvSpPr txBox="1"/>
            <p:nvPr/>
          </p:nvSpPr>
          <p:spPr>
            <a:xfrm>
              <a:off x="428596" y="3978399"/>
              <a:ext cx="1673847" cy="2673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1 x Line out</a:t>
              </a:r>
            </a:p>
          </p:txBody>
        </p:sp>
      </p:grpSp>
      <p:grpSp>
        <p:nvGrpSpPr>
          <p:cNvPr id="75" name="群組 74"/>
          <p:cNvGrpSpPr/>
          <p:nvPr/>
        </p:nvGrpSpPr>
        <p:grpSpPr>
          <a:xfrm>
            <a:off x="357158" y="4357700"/>
            <a:ext cx="1957428" cy="642942"/>
            <a:chOff x="357158" y="4357700"/>
            <a:chExt cx="1957428" cy="642942"/>
          </a:xfrm>
        </p:grpSpPr>
        <p:pic>
          <p:nvPicPr>
            <p:cNvPr id="74" name="圖片 73" descr="04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7158" y="4357700"/>
              <a:ext cx="1785950" cy="642942"/>
            </a:xfrm>
            <a:prstGeom prst="rect">
              <a:avLst/>
            </a:prstGeom>
          </p:spPr>
        </p:pic>
        <p:sp>
          <p:nvSpPr>
            <p:cNvPr id="34" name="Shape 202"/>
            <p:cNvSpPr txBox="1"/>
            <p:nvPr/>
          </p:nvSpPr>
          <p:spPr>
            <a:xfrm>
              <a:off x="428596" y="4406065"/>
              <a:ext cx="1885990" cy="4517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en-US" altLang="zh-TW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Kensington </a:t>
              </a:r>
              <a:r>
                <a:rPr lang="en-US" altLang="zh-Hant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</a:t>
              </a:r>
            </a:p>
            <a:p>
              <a: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Hant" altLang="en-US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防盜鎖孔</a:t>
              </a:r>
              <a:endParaRPr lang="zh-TW" alt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77" name="群組 76"/>
          <p:cNvGrpSpPr/>
          <p:nvPr/>
        </p:nvGrpSpPr>
        <p:grpSpPr>
          <a:xfrm>
            <a:off x="6929454" y="3214692"/>
            <a:ext cx="2286016" cy="580046"/>
            <a:chOff x="6929454" y="3214692"/>
            <a:chExt cx="2286016" cy="580046"/>
          </a:xfrm>
        </p:grpSpPr>
        <p:pic>
          <p:nvPicPr>
            <p:cNvPr id="76" name="圖片 75" descr="0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6929454" y="3214692"/>
              <a:ext cx="1857388" cy="489932"/>
            </a:xfrm>
            <a:prstGeom prst="rect">
              <a:avLst/>
            </a:prstGeom>
          </p:spPr>
        </p:pic>
        <p:sp>
          <p:nvSpPr>
            <p:cNvPr id="64" name="Shape 209">
              <a:extLst>
                <a:ext uri="{FF2B5EF4-FFF2-40B4-BE49-F238E27FC236}">
                  <a16:creationId xmlns:a16="http://schemas.microsoft.com/office/drawing/2014/main" id="{A70154D1-F820-5A48-8146-E5E0358CDDC7}"/>
                </a:ext>
              </a:extLst>
            </p:cNvPr>
            <p:cNvSpPr txBox="1"/>
            <p:nvPr/>
          </p:nvSpPr>
          <p:spPr>
            <a:xfrm>
              <a:off x="7000892" y="3286130"/>
              <a:ext cx="2214578" cy="5086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>
                <a:buClr>
                  <a:srgbClr val="595959"/>
                </a:buClr>
                <a:buSzPct val="25000"/>
              </a:pPr>
              <a:r>
                <a:rPr lang="en-US" altLang="zh-TW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250W </a:t>
              </a:r>
              <a:r>
                <a:rPr lang="zh-Hant" altLang="en-US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電源供應器</a:t>
              </a:r>
              <a:endParaRPr lang="en-US" altLang="zh-Hant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</p:grpSp>
      <p:grpSp>
        <p:nvGrpSpPr>
          <p:cNvPr id="79" name="群組 78"/>
          <p:cNvGrpSpPr/>
          <p:nvPr/>
        </p:nvGrpSpPr>
        <p:grpSpPr>
          <a:xfrm>
            <a:off x="6929454" y="3714758"/>
            <a:ext cx="1857388" cy="489932"/>
            <a:chOff x="6929454" y="3714758"/>
            <a:chExt cx="1857388" cy="489932"/>
          </a:xfrm>
        </p:grpSpPr>
        <p:pic>
          <p:nvPicPr>
            <p:cNvPr id="78" name="圖片 77" descr="0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flipH="1">
              <a:off x="6929454" y="3714758"/>
              <a:ext cx="1857388" cy="489932"/>
            </a:xfrm>
            <a:prstGeom prst="rect">
              <a:avLst/>
            </a:prstGeom>
          </p:spPr>
        </p:pic>
        <p:sp>
          <p:nvSpPr>
            <p:cNvPr id="43" name="Shape 209"/>
            <p:cNvSpPr txBox="1"/>
            <p:nvPr/>
          </p:nvSpPr>
          <p:spPr>
            <a:xfrm>
              <a:off x="7005140" y="3780000"/>
              <a:ext cx="1138760" cy="2693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ct val="25000"/>
                <a:buFont typeface="Arial"/>
                <a:buNone/>
              </a:pPr>
              <a:r>
                <a:rPr lang="zh-TW" sz="15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揚聲器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5939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948000" y="1500180"/>
            <a:ext cx="1928826" cy="7143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6933B-E641-9E4E-8D58-D6DA9AF88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847" y="1131590"/>
            <a:ext cx="4387394" cy="3890122"/>
          </a:xfrm>
          <a:prstGeom prst="rect">
            <a:avLst/>
          </a:prstGeom>
        </p:spPr>
      </p:pic>
      <p:pic>
        <p:nvPicPr>
          <p:cNvPr id="19" name="圖片 18" descr="ba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4000" y="1000114"/>
            <a:ext cx="2571768" cy="500066"/>
          </a:xfrm>
          <a:prstGeom prst="rect">
            <a:avLst/>
          </a:prstGeom>
        </p:spPr>
      </p:pic>
      <p:pic>
        <p:nvPicPr>
          <p:cNvPr id="16" name="圖片 15" descr="0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6967799" y="2214560"/>
            <a:ext cx="1890481" cy="714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382" y="7142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zh-Hant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混合型</a:t>
            </a:r>
            <a:r>
              <a:rPr lang="en-US" altLang="zh-Hant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SATA HDD/SSD </a:t>
            </a:r>
            <a:r>
              <a:rPr lang="zh-Hant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設計最適</a:t>
            </a:r>
            <a:r>
              <a:rPr lang="en-US" altLang="zh-Hant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-US" altLang="zh-Hant" sz="36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Qtier</a:t>
            </a:r>
            <a:endParaRPr lang="en-US" sz="3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5A1FF89-1F9D-9B4B-A5DB-DB67BF96141F}"/>
              </a:ext>
            </a:extLst>
          </p:cNvPr>
          <p:cNvSpPr/>
          <p:nvPr/>
        </p:nvSpPr>
        <p:spPr>
          <a:xfrm>
            <a:off x="3917055" y="1995686"/>
            <a:ext cx="1080120" cy="1115660"/>
          </a:xfrm>
          <a:prstGeom prst="roundRect">
            <a:avLst/>
          </a:prstGeom>
          <a:solidFill>
            <a:schemeClr val="accent1">
              <a:alpha val="14000"/>
            </a:schemeClr>
          </a:solidFill>
          <a:ln>
            <a:solidFill>
              <a:srgbClr val="EA5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8">
            <a:extLst>
              <a:ext uri="{FF2B5EF4-FFF2-40B4-BE49-F238E27FC236}">
                <a16:creationId xmlns:a16="http://schemas.microsoft.com/office/drawing/2014/main" id="{39AC8FC8-06E4-444A-A898-BB7F4C53E9DA}"/>
              </a:ext>
            </a:extLst>
          </p:cNvPr>
          <p:cNvCxnSpPr>
            <a:cxnSpLocks/>
          </p:cNvCxnSpPr>
          <p:nvPr/>
        </p:nvCxnSpPr>
        <p:spPr>
          <a:xfrm flipV="1">
            <a:off x="5000628" y="2490991"/>
            <a:ext cx="1955768" cy="9321"/>
          </a:xfrm>
          <a:prstGeom prst="straightConnector1">
            <a:avLst/>
          </a:prstGeom>
          <a:ln>
            <a:solidFill>
              <a:srgbClr val="EA5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46BCA8B-2E27-9542-8219-C1D1E2B94C08}"/>
              </a:ext>
            </a:extLst>
          </p:cNvPr>
          <p:cNvSpPr/>
          <p:nvPr/>
        </p:nvSpPr>
        <p:spPr>
          <a:xfrm>
            <a:off x="2044847" y="3111346"/>
            <a:ext cx="3240360" cy="154863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AF11DFCB-1468-3540-8398-41E3908D2B3E}"/>
              </a:ext>
            </a:extLst>
          </p:cNvPr>
          <p:cNvSpPr/>
          <p:nvPr/>
        </p:nvSpPr>
        <p:spPr>
          <a:xfrm>
            <a:off x="2044847" y="1491630"/>
            <a:ext cx="1728192" cy="158502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251C249-4304-4542-9FA1-5A36817D2DEB}"/>
              </a:ext>
            </a:extLst>
          </p:cNvPr>
          <p:cNvSpPr/>
          <p:nvPr/>
        </p:nvSpPr>
        <p:spPr>
          <a:xfrm>
            <a:off x="3917055" y="1765425"/>
            <a:ext cx="473564" cy="230261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Arrow Connector 8">
            <a:extLst>
              <a:ext uri="{FF2B5EF4-FFF2-40B4-BE49-F238E27FC236}">
                <a16:creationId xmlns:a16="http://schemas.microsoft.com/office/drawing/2014/main" id="{B9D66C3A-BCD7-954D-BCE8-BCF0D7102B4C}"/>
              </a:ext>
            </a:extLst>
          </p:cNvPr>
          <p:cNvCxnSpPr>
            <a:cxnSpLocks/>
          </p:cNvCxnSpPr>
          <p:nvPr/>
        </p:nvCxnSpPr>
        <p:spPr>
          <a:xfrm>
            <a:off x="4397827" y="1879139"/>
            <a:ext cx="2538470" cy="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8">
            <a:extLst>
              <a:ext uri="{FF2B5EF4-FFF2-40B4-BE49-F238E27FC236}">
                <a16:creationId xmlns:a16="http://schemas.microsoft.com/office/drawing/2014/main" id="{27076031-681C-7F43-8D44-B14272CFE65A}"/>
              </a:ext>
            </a:extLst>
          </p:cNvPr>
          <p:cNvCxnSpPr>
            <a:cxnSpLocks/>
          </p:cNvCxnSpPr>
          <p:nvPr/>
        </p:nvCxnSpPr>
        <p:spPr>
          <a:xfrm rot="10800000">
            <a:off x="1643042" y="1814736"/>
            <a:ext cx="401805" cy="36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58BF29BD-DCD9-3548-89D6-10DE1CEF5B97}"/>
              </a:ext>
            </a:extLst>
          </p:cNvPr>
          <p:cNvSpPr txBox="1"/>
          <p:nvPr/>
        </p:nvSpPr>
        <p:spPr>
          <a:xfrm>
            <a:off x="6500826" y="1080000"/>
            <a:ext cx="280831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Hant" altLang="en-US" sz="175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增進效能與提高總容量</a:t>
            </a:r>
            <a:endParaRPr lang="en-US" sz="175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51" name="Shape 208">
            <a:extLst>
              <a:ext uri="{FF2B5EF4-FFF2-40B4-BE49-F238E27FC236}">
                <a16:creationId xmlns:a16="http://schemas.microsoft.com/office/drawing/2014/main" id="{54AEB2E7-59B3-8243-9B75-DD2B4F932186}"/>
              </a:ext>
            </a:extLst>
          </p:cNvPr>
          <p:cNvSpPr txBox="1"/>
          <p:nvPr/>
        </p:nvSpPr>
        <p:spPr>
          <a:xfrm>
            <a:off x="7045391" y="1679979"/>
            <a:ext cx="2168905" cy="2695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2 x M.2 2280 SSD</a:t>
            </a:r>
            <a:endParaRPr lang="zh-TW" sz="15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52" name="Shape 208">
            <a:extLst>
              <a:ext uri="{FF2B5EF4-FFF2-40B4-BE49-F238E27FC236}">
                <a16:creationId xmlns:a16="http://schemas.microsoft.com/office/drawing/2014/main" id="{F4235698-F735-644B-A097-DA516A985166}"/>
              </a:ext>
            </a:extLst>
          </p:cNvPr>
          <p:cNvSpPr txBox="1"/>
          <p:nvPr/>
        </p:nvSpPr>
        <p:spPr>
          <a:xfrm>
            <a:off x="7121543" y="2411438"/>
            <a:ext cx="1665230" cy="2695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4 x 2.5”SSD</a:t>
            </a:r>
            <a:endParaRPr lang="zh-TW" sz="15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17" name="圖片 16" descr="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070" y="1310015"/>
            <a:ext cx="1428728" cy="785818"/>
          </a:xfrm>
          <a:prstGeom prst="rect">
            <a:avLst/>
          </a:prstGeom>
        </p:spPr>
      </p:pic>
      <p:sp>
        <p:nvSpPr>
          <p:cNvPr id="50" name="Shape 208">
            <a:extLst>
              <a:ext uri="{FF2B5EF4-FFF2-40B4-BE49-F238E27FC236}">
                <a16:creationId xmlns:a16="http://schemas.microsoft.com/office/drawing/2014/main" id="{96E499F1-5337-D640-AF08-0FD3E6B6E950}"/>
              </a:ext>
            </a:extLst>
          </p:cNvPr>
          <p:cNvSpPr txBox="1"/>
          <p:nvPr/>
        </p:nvSpPr>
        <p:spPr>
          <a:xfrm>
            <a:off x="144347" y="1404775"/>
            <a:ext cx="1665230" cy="2695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12 x </a:t>
            </a:r>
          </a:p>
          <a:p>
            <a:pPr>
              <a:buClr>
                <a:srgbClr val="595959"/>
              </a:buClr>
              <a:buSzPct val="25000"/>
            </a:pPr>
            <a:r>
              <a:rPr lang="en-US" altLang="zh-TW" sz="15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3.5”HDD</a:t>
            </a:r>
            <a:endParaRPr lang="zh-TW" sz="15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pic>
        <p:nvPicPr>
          <p:cNvPr id="23" name="Picture 2" descr="D:\DM\QTS4.3_P12_(FRA)_5100-024350-RS-201707_A\Links\QNAP-Auto-Tiering-logo_512x512.png">
            <a:extLst>
              <a:ext uri="{FF2B5EF4-FFF2-40B4-BE49-F238E27FC236}">
                <a16:creationId xmlns:a16="http://schemas.microsoft.com/office/drawing/2014/main" id="{4344C4B5-AE2A-EC4D-AF09-FBE6E7A3D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347" y="2448946"/>
            <a:ext cx="662400" cy="662400"/>
          </a:xfrm>
          <a:prstGeom prst="rect">
            <a:avLst/>
          </a:prstGeom>
          <a:noFill/>
        </p:spPr>
      </p:pic>
      <p:sp>
        <p:nvSpPr>
          <p:cNvPr id="24" name="Shape 50">
            <a:extLst>
              <a:ext uri="{FF2B5EF4-FFF2-40B4-BE49-F238E27FC236}">
                <a16:creationId xmlns:a16="http://schemas.microsoft.com/office/drawing/2014/main" id="{BFBEECDC-BBF3-B147-AE37-6ADB0C816060}"/>
              </a:ext>
            </a:extLst>
          </p:cNvPr>
          <p:cNvSpPr/>
          <p:nvPr/>
        </p:nvSpPr>
        <p:spPr>
          <a:xfrm>
            <a:off x="54097" y="3157786"/>
            <a:ext cx="1873115" cy="186392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002060"/>
              </a:buClr>
              <a:buSzPct val="25000"/>
            </a:pPr>
            <a:r>
              <a:rPr lang="en-US" sz="1400" dirty="0" err="1">
                <a:solidFill>
                  <a:schemeClr val="bg1"/>
                </a:solidFill>
              </a:rPr>
              <a:t>Qtier</a:t>
            </a:r>
            <a:r>
              <a:rPr lang="en-US" sz="1400" dirty="0">
                <a:solidFill>
                  <a:schemeClr val="bg1"/>
                </a:solidFill>
              </a:rPr>
              <a:t>™ </a:t>
            </a:r>
            <a:r>
              <a:rPr lang="ja-JP" altLang="en-US" sz="1400">
                <a:solidFill>
                  <a:schemeClr val="bg1"/>
                </a:solidFill>
              </a:rPr>
              <a:t>自動分層儲存服務讓 </a:t>
            </a:r>
            <a:r>
              <a:rPr lang="en-US" altLang="ja-JP" sz="1400" dirty="0">
                <a:solidFill>
                  <a:schemeClr val="bg1"/>
                </a:solidFill>
              </a:rPr>
              <a:t>2.5 </a:t>
            </a:r>
            <a:r>
              <a:rPr lang="ja-JP" altLang="en-US" sz="1400">
                <a:solidFill>
                  <a:schemeClr val="bg1"/>
                </a:solidFill>
              </a:rPr>
              <a:t>吋</a:t>
            </a:r>
            <a:r>
              <a:rPr lang="en-US" altLang="ja-JP" sz="1400" dirty="0">
                <a:solidFill>
                  <a:schemeClr val="bg1"/>
                </a:solidFill>
              </a:rPr>
              <a:t> / M.2</a:t>
            </a:r>
            <a:r>
              <a:rPr lang="ja-JP" altLang="en-US" sz="140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SSD </a:t>
            </a:r>
            <a:r>
              <a:rPr lang="ja-JP" altLang="en-US" sz="1400">
                <a:solidFill>
                  <a:schemeClr val="bg1"/>
                </a:solidFill>
              </a:rPr>
              <a:t>與大容量 </a:t>
            </a:r>
            <a:r>
              <a:rPr lang="en-US" sz="1400" dirty="0">
                <a:solidFill>
                  <a:schemeClr val="bg1"/>
                </a:solidFill>
              </a:rPr>
              <a:t>SATA </a:t>
            </a:r>
            <a:r>
              <a:rPr lang="ja-JP" altLang="en-US" sz="1400">
                <a:solidFill>
                  <a:schemeClr val="bg1"/>
                </a:solidFill>
              </a:rPr>
              <a:t>硬碟儲存空間達到最佳配置不間斷，在提升系統效能之餘，更兼具系統配置上的經濟效益。</a:t>
            </a:r>
            <a:endParaRPr lang="zh-TW" sz="1200" b="1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926390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32">
            <a:extLst>
              <a:ext uri="{FF2B5EF4-FFF2-40B4-BE49-F238E27FC236}">
                <a16:creationId xmlns:a16="http://schemas.microsoft.com/office/drawing/2014/main" id="{9650A89D-6409-DF4D-8925-D7C232291864}"/>
              </a:ext>
            </a:extLst>
          </p:cNvPr>
          <p:cNvSpPr/>
          <p:nvPr/>
        </p:nvSpPr>
        <p:spPr>
          <a:xfrm>
            <a:off x="0" y="928676"/>
            <a:ext cx="9144000" cy="4071966"/>
          </a:xfrm>
          <a:prstGeom prst="roundRect">
            <a:avLst>
              <a:gd name="adj" fmla="val 0"/>
            </a:avLst>
          </a:prstGeom>
          <a:solidFill>
            <a:srgbClr val="0070C0">
              <a:alpha val="50000"/>
            </a:srgb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" name="圖片 34" descr="a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214560"/>
            <a:ext cx="3071834" cy="993906"/>
          </a:xfrm>
          <a:prstGeom prst="rect">
            <a:avLst/>
          </a:prstGeom>
        </p:spPr>
      </p:pic>
      <p:pic>
        <p:nvPicPr>
          <p:cNvPr id="34" name="圖片 33" descr="a0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149216"/>
            <a:ext cx="3071834" cy="9939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538" y="142864"/>
            <a:ext cx="8229600" cy="857250"/>
          </a:xfrm>
        </p:spPr>
        <p:txBody>
          <a:bodyPr>
            <a:normAutofit/>
          </a:bodyPr>
          <a:lstStyle/>
          <a:p>
            <a:r>
              <a:rPr lang="zh-Hant" altLang="en-US" sz="346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自動分層技術的</a:t>
            </a:r>
            <a:r>
              <a:rPr lang="zh-Hant" altLang="en-US" sz="3460" dirty="0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混合式儲存架構就是快</a:t>
            </a:r>
            <a:endParaRPr lang="en-US" sz="3460" dirty="0"/>
          </a:p>
        </p:txBody>
      </p:sp>
      <p:grpSp>
        <p:nvGrpSpPr>
          <p:cNvPr id="5" name="群組 23">
            <a:extLst>
              <a:ext uri="{FF2B5EF4-FFF2-40B4-BE49-F238E27FC236}">
                <a16:creationId xmlns:a16="http://schemas.microsoft.com/office/drawing/2014/main" id="{127D6565-1050-C54E-A59E-64536F1C9541}"/>
              </a:ext>
            </a:extLst>
          </p:cNvPr>
          <p:cNvGrpSpPr/>
          <p:nvPr/>
        </p:nvGrpSpPr>
        <p:grpSpPr>
          <a:xfrm>
            <a:off x="-32" y="1142990"/>
            <a:ext cx="3438637" cy="1752656"/>
            <a:chOff x="283514" y="1114238"/>
            <a:chExt cx="3669374" cy="1870260"/>
          </a:xfrm>
        </p:grpSpPr>
        <p:sp>
          <p:nvSpPr>
            <p:cNvPr id="12" name="矩形 22">
              <a:extLst>
                <a:ext uri="{FF2B5EF4-FFF2-40B4-BE49-F238E27FC236}">
                  <a16:creationId xmlns:a16="http://schemas.microsoft.com/office/drawing/2014/main" id="{68693D1E-23C0-E046-86FE-6F7CA4FB38F2}"/>
                </a:ext>
              </a:extLst>
            </p:cNvPr>
            <p:cNvSpPr/>
            <p:nvPr/>
          </p:nvSpPr>
          <p:spPr>
            <a:xfrm>
              <a:off x="283514" y="2164631"/>
              <a:ext cx="3118263" cy="8198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  <p:sp>
          <p:nvSpPr>
            <p:cNvPr id="10" name="矩形 19">
              <a:extLst>
                <a:ext uri="{FF2B5EF4-FFF2-40B4-BE49-F238E27FC236}">
                  <a16:creationId xmlns:a16="http://schemas.microsoft.com/office/drawing/2014/main" id="{12D83EF6-89FD-3940-ADF5-FD613DFA8316}"/>
                </a:ext>
              </a:extLst>
            </p:cNvPr>
            <p:cNvSpPr/>
            <p:nvPr/>
          </p:nvSpPr>
          <p:spPr>
            <a:xfrm>
              <a:off x="395799" y="1114238"/>
              <a:ext cx="3118265" cy="9239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Calibri" pitchFamily="34" charset="0"/>
                <a:ea typeface="微軟正黑體" pitchFamily="34" charset="-120"/>
              </a:endParaRPr>
            </a:p>
          </p:txBody>
        </p:sp>
        <p:sp>
          <p:nvSpPr>
            <p:cNvPr id="8" name="Shape 448">
              <a:extLst>
                <a:ext uri="{FF2B5EF4-FFF2-40B4-BE49-F238E27FC236}">
                  <a16:creationId xmlns:a16="http://schemas.microsoft.com/office/drawing/2014/main" id="{8339D57D-EC9F-9541-AE5C-7A0AB25BA26C}"/>
                </a:ext>
              </a:extLst>
            </p:cNvPr>
            <p:cNvSpPr txBox="1"/>
            <p:nvPr/>
          </p:nvSpPr>
          <p:spPr>
            <a:xfrm>
              <a:off x="552250" y="1327264"/>
              <a:ext cx="3400638" cy="10829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50" tIns="34250" rIns="68550" bIns="34250" anchor="t" anchorCtr="0">
              <a:noAutofit/>
            </a:bodyPr>
            <a:lstStyle/>
            <a:p>
              <a:pPr marL="88900">
                <a:spcBef>
                  <a:spcPts val="450"/>
                </a:spcBef>
                <a:buClr>
                  <a:srgbClr val="044981"/>
                </a:buClr>
                <a:buSzPct val="100000"/>
              </a:pPr>
              <a:r>
                <a:rPr lang="zh-TW" altLang="zh-TW" b="1" dirty="0">
                  <a:solidFill>
                    <a:schemeClr val="bg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自動將冷熱資料在SSD與HDD層間移動</a:t>
              </a:r>
              <a:br>
                <a:rPr lang="zh-TW" altLang="zh-TW" sz="17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ea typeface="微軟正黑體" pitchFamily="34" charset="-120"/>
                  <a:cs typeface="Microsoft JhengHei"/>
                  <a:sym typeface="Microsoft JhengHei"/>
                </a:rPr>
              </a:br>
              <a:endParaRPr lang="zh-TW" altLang="zh-TW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軟正黑體" pitchFamily="34" charset="-120"/>
                <a:cs typeface="Microsoft JhengHei"/>
                <a:sym typeface="Microsoft JhengHei"/>
              </a:endParaRPr>
            </a:p>
          </p:txBody>
        </p:sp>
      </p:grpSp>
      <p:sp>
        <p:nvSpPr>
          <p:cNvPr id="13" name="Shape 206">
            <a:extLst>
              <a:ext uri="{FF2B5EF4-FFF2-40B4-BE49-F238E27FC236}">
                <a16:creationId xmlns:a16="http://schemas.microsoft.com/office/drawing/2014/main" id="{C40A5362-01B5-EB4E-86A6-FD7859832F1A}"/>
              </a:ext>
            </a:extLst>
          </p:cNvPr>
          <p:cNvSpPr/>
          <p:nvPr/>
        </p:nvSpPr>
        <p:spPr>
          <a:xfrm>
            <a:off x="6175931" y="1466841"/>
            <a:ext cx="178200" cy="323100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75" rIns="68550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" sz="1100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14" name="Shape 207" descr="1_Qtier-01-01.png">
            <a:extLst>
              <a:ext uri="{FF2B5EF4-FFF2-40B4-BE49-F238E27FC236}">
                <a16:creationId xmlns:a16="http://schemas.microsoft.com/office/drawing/2014/main" id="{9E762751-C170-7745-9AE9-1F298BE58B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3513" b="3523"/>
          <a:stretch/>
        </p:blipFill>
        <p:spPr>
          <a:xfrm>
            <a:off x="3237448" y="1121603"/>
            <a:ext cx="5826300" cy="380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216">
            <a:extLst>
              <a:ext uri="{FF2B5EF4-FFF2-40B4-BE49-F238E27FC236}">
                <a16:creationId xmlns:a16="http://schemas.microsoft.com/office/drawing/2014/main" id="{A24238CD-8D3D-E64C-9F15-EFDA9990DDE3}"/>
              </a:ext>
            </a:extLst>
          </p:cNvPr>
          <p:cNvSpPr txBox="1"/>
          <p:nvPr/>
        </p:nvSpPr>
        <p:spPr>
          <a:xfrm>
            <a:off x="5281973" y="2941753"/>
            <a:ext cx="1772400" cy="2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sz="1200" b="1">
              <a:solidFill>
                <a:srgbClr val="262626"/>
              </a:solidFill>
              <a:latin typeface="+mj-lt"/>
            </a:endParaRPr>
          </a:p>
        </p:txBody>
      </p:sp>
      <p:sp>
        <p:nvSpPr>
          <p:cNvPr id="23" name="矩形 29">
            <a:extLst>
              <a:ext uri="{FF2B5EF4-FFF2-40B4-BE49-F238E27FC236}">
                <a16:creationId xmlns:a16="http://schemas.microsoft.com/office/drawing/2014/main" id="{D818E3D6-E0D8-7C45-98FA-82748DAF9531}"/>
              </a:ext>
            </a:extLst>
          </p:cNvPr>
          <p:cNvSpPr/>
          <p:nvPr/>
        </p:nvSpPr>
        <p:spPr>
          <a:xfrm>
            <a:off x="5601209" y="2768133"/>
            <a:ext cx="1211072" cy="512565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Shape 215">
            <a:extLst>
              <a:ext uri="{FF2B5EF4-FFF2-40B4-BE49-F238E27FC236}">
                <a16:creationId xmlns:a16="http://schemas.microsoft.com/office/drawing/2014/main" id="{DD90B772-5A56-4A4B-B013-21233CCCDBD3}"/>
              </a:ext>
            </a:extLst>
          </p:cNvPr>
          <p:cNvSpPr txBox="1"/>
          <p:nvPr/>
        </p:nvSpPr>
        <p:spPr>
          <a:xfrm>
            <a:off x="5405063" y="2801738"/>
            <a:ext cx="1601400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b="1" dirty="0">
                <a:solidFill>
                  <a:schemeClr val="bg1"/>
                </a:solidFill>
                <a:latin typeface="+mj-lt"/>
              </a:rPr>
              <a:t>How Qtier Works</a:t>
            </a:r>
          </a:p>
        </p:txBody>
      </p:sp>
      <p:sp>
        <p:nvSpPr>
          <p:cNvPr id="29" name="Shape 448">
            <a:extLst>
              <a:ext uri="{FF2B5EF4-FFF2-40B4-BE49-F238E27FC236}">
                <a16:creationId xmlns:a16="http://schemas.microsoft.com/office/drawing/2014/main" id="{30612485-54DB-CF45-BFDD-551858C1137B}"/>
              </a:ext>
            </a:extLst>
          </p:cNvPr>
          <p:cNvSpPr txBox="1"/>
          <p:nvPr/>
        </p:nvSpPr>
        <p:spPr>
          <a:xfrm>
            <a:off x="237682" y="2419369"/>
            <a:ext cx="2245343" cy="1438265"/>
          </a:xfrm>
          <a:prstGeom prst="rect">
            <a:avLst/>
          </a:prstGeom>
          <a:noFill/>
          <a:ln>
            <a:noFill/>
          </a:ln>
        </p:spPr>
        <p:txBody>
          <a:bodyPr wrap="square" lIns="68550" tIns="34250" rIns="68550" bIns="34250" anchor="t" anchorCtr="0">
            <a:noAutofit/>
          </a:bodyPr>
          <a:lstStyle/>
          <a:p>
            <a:pPr marL="180975" lvl="0">
              <a:spcBef>
                <a:spcPts val="450"/>
              </a:spcBef>
              <a:buClr>
                <a:srgbClr val="044981"/>
              </a:buClr>
              <a:buSzPct val="100000"/>
            </a:pPr>
            <a:r>
              <a:rPr lang="en-US" altLang="zh-TW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SSD </a:t>
            </a:r>
            <a:r>
              <a:rPr lang="zh-TW" altLang="en-US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加速容量不受記憶體大小限制</a:t>
            </a:r>
            <a:br>
              <a:rPr lang="zh-TW" altLang="zh-TW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itchFamily="34" charset="-120"/>
                <a:ea typeface="微軟正黑體" pitchFamily="34" charset="-120"/>
                <a:cs typeface="Microsoft JhengHei"/>
                <a:sym typeface="Microsoft JhengHei"/>
              </a:rPr>
            </a:br>
            <a:endParaRPr lang="zh-TW" altLang="zh-TW" sz="20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itchFamily="34" charset="-120"/>
              <a:ea typeface="微軟正黑體" pitchFamily="34" charset="-120"/>
              <a:cs typeface="Microsoft JhengHei"/>
              <a:sym typeface="Microsoft JhengHei"/>
            </a:endParaRPr>
          </a:p>
        </p:txBody>
      </p:sp>
      <p:pic>
        <p:nvPicPr>
          <p:cNvPr id="31" name="Picture 3" descr="C:\Users\Han Tsai\Desktop\TS-932X_直播_0320\P21.png">
            <a:extLst>
              <a:ext uri="{FF2B5EF4-FFF2-40B4-BE49-F238E27FC236}">
                <a16:creationId xmlns:a16="http://schemas.microsoft.com/office/drawing/2014/main" id="{27228B9A-6F78-8D47-A9B0-F38DA83F2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b="3745"/>
          <a:stretch>
            <a:fillRect/>
          </a:stretch>
        </p:blipFill>
        <p:spPr bwMode="auto">
          <a:xfrm>
            <a:off x="1984148" y="2211710"/>
            <a:ext cx="2165768" cy="2922318"/>
          </a:xfrm>
          <a:prstGeom prst="rect">
            <a:avLst/>
          </a:prstGeom>
          <a:noFill/>
        </p:spPr>
      </p:pic>
      <p:sp>
        <p:nvSpPr>
          <p:cNvPr id="30" name="Shape 150">
            <a:extLst>
              <a:ext uri="{FF2B5EF4-FFF2-40B4-BE49-F238E27FC236}">
                <a16:creationId xmlns:a16="http://schemas.microsoft.com/office/drawing/2014/main" id="{6640C721-2449-C64B-9776-3DE85F2DE220}"/>
              </a:ext>
            </a:extLst>
          </p:cNvPr>
          <p:cNvSpPr txBox="1"/>
          <p:nvPr/>
        </p:nvSpPr>
        <p:spPr>
          <a:xfrm>
            <a:off x="3565613" y="1415417"/>
            <a:ext cx="14166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熱資料</a:t>
            </a:r>
          </a:p>
        </p:txBody>
      </p:sp>
      <p:sp>
        <p:nvSpPr>
          <p:cNvPr id="32" name="Shape 151">
            <a:extLst>
              <a:ext uri="{FF2B5EF4-FFF2-40B4-BE49-F238E27FC236}">
                <a16:creationId xmlns:a16="http://schemas.microsoft.com/office/drawing/2014/main" id="{6FEE2DA8-CA4A-3648-A476-5597F9898FE5}"/>
              </a:ext>
            </a:extLst>
          </p:cNvPr>
          <p:cNvSpPr txBox="1"/>
          <p:nvPr/>
        </p:nvSpPr>
        <p:spPr>
          <a:xfrm>
            <a:off x="3557661" y="1618817"/>
            <a:ext cx="14166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暖資料</a:t>
            </a:r>
          </a:p>
        </p:txBody>
      </p:sp>
      <p:sp>
        <p:nvSpPr>
          <p:cNvPr id="33" name="Shape 152">
            <a:extLst>
              <a:ext uri="{FF2B5EF4-FFF2-40B4-BE49-F238E27FC236}">
                <a16:creationId xmlns:a16="http://schemas.microsoft.com/office/drawing/2014/main" id="{DBFC0BD4-8E73-9B4A-B06E-11A5513B0335}"/>
              </a:ext>
            </a:extLst>
          </p:cNvPr>
          <p:cNvSpPr txBox="1"/>
          <p:nvPr/>
        </p:nvSpPr>
        <p:spPr>
          <a:xfrm>
            <a:off x="3565613" y="1805830"/>
            <a:ext cx="1416600" cy="203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zh-TW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冷資料</a:t>
            </a:r>
          </a:p>
        </p:txBody>
      </p:sp>
      <p:pic>
        <p:nvPicPr>
          <p:cNvPr id="36" name="圖片 35" descr="ba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5643570" y="1214428"/>
            <a:ext cx="1500198" cy="428628"/>
          </a:xfrm>
          <a:prstGeom prst="rect">
            <a:avLst/>
          </a:prstGeom>
        </p:spPr>
      </p:pic>
      <p:pic>
        <p:nvPicPr>
          <p:cNvPr id="39" name="圖片 38" descr="bar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7643834" y="2268000"/>
            <a:ext cx="1071570" cy="428628"/>
          </a:xfrm>
          <a:prstGeom prst="rect">
            <a:avLst/>
          </a:prstGeom>
        </p:spPr>
      </p:pic>
      <p:sp>
        <p:nvSpPr>
          <p:cNvPr id="25" name="Shape 212">
            <a:extLst>
              <a:ext uri="{FF2B5EF4-FFF2-40B4-BE49-F238E27FC236}">
                <a16:creationId xmlns:a16="http://schemas.microsoft.com/office/drawing/2014/main" id="{CB3F1F33-65C1-764A-9BE7-8C9C6C0B521D}"/>
              </a:ext>
            </a:extLst>
          </p:cNvPr>
          <p:cNvSpPr txBox="1"/>
          <p:nvPr/>
        </p:nvSpPr>
        <p:spPr>
          <a:xfrm>
            <a:off x="5671282" y="1224000"/>
            <a:ext cx="1686799" cy="43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分層前</a:t>
            </a:r>
            <a:endParaRPr lang="en-US" altLang="zh-TW" sz="1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頻繁存取資料效能未優化</a:t>
            </a:r>
          </a:p>
        </p:txBody>
      </p:sp>
      <p:sp>
        <p:nvSpPr>
          <p:cNvPr id="27" name="Shape 213">
            <a:extLst>
              <a:ext uri="{FF2B5EF4-FFF2-40B4-BE49-F238E27FC236}">
                <a16:creationId xmlns:a16="http://schemas.microsoft.com/office/drawing/2014/main" id="{453904A3-6785-7C4E-8553-05205407FDAF}"/>
              </a:ext>
            </a:extLst>
          </p:cNvPr>
          <p:cNvSpPr txBox="1"/>
          <p:nvPr/>
        </p:nvSpPr>
        <p:spPr>
          <a:xfrm>
            <a:off x="7685508" y="2375288"/>
            <a:ext cx="1601400" cy="2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開始分層</a:t>
            </a:r>
          </a:p>
        </p:txBody>
      </p:sp>
      <p:pic>
        <p:nvPicPr>
          <p:cNvPr id="40" name="圖片 39" descr="bar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5715008" y="3744000"/>
            <a:ext cx="1428792" cy="428628"/>
          </a:xfrm>
          <a:prstGeom prst="rect">
            <a:avLst/>
          </a:prstGeom>
        </p:spPr>
      </p:pic>
      <p:pic>
        <p:nvPicPr>
          <p:cNvPr id="41" name="圖片 40" descr="bar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3929058" y="2232000"/>
            <a:ext cx="1214446" cy="428628"/>
          </a:xfrm>
          <a:prstGeom prst="rect">
            <a:avLst/>
          </a:prstGeom>
        </p:spPr>
      </p:pic>
      <p:sp>
        <p:nvSpPr>
          <p:cNvPr id="26" name="Shape 211">
            <a:extLst>
              <a:ext uri="{FF2B5EF4-FFF2-40B4-BE49-F238E27FC236}">
                <a16:creationId xmlns:a16="http://schemas.microsoft.com/office/drawing/2014/main" id="{3EB99AD3-EAC5-E642-8B68-9A6A138FB9B0}"/>
              </a:ext>
            </a:extLst>
          </p:cNvPr>
          <p:cNvSpPr txBox="1"/>
          <p:nvPr/>
        </p:nvSpPr>
        <p:spPr>
          <a:xfrm>
            <a:off x="3960000" y="2232000"/>
            <a:ext cx="1416600" cy="439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資料存取行為改變</a:t>
            </a:r>
          </a:p>
        </p:txBody>
      </p:sp>
      <p:sp>
        <p:nvSpPr>
          <p:cNvPr id="28" name="Shape 214">
            <a:extLst>
              <a:ext uri="{FF2B5EF4-FFF2-40B4-BE49-F238E27FC236}">
                <a16:creationId xmlns:a16="http://schemas.microsoft.com/office/drawing/2014/main" id="{EC1AA1AD-77FD-9C43-BEDE-EB0356205C10}"/>
              </a:ext>
            </a:extLst>
          </p:cNvPr>
          <p:cNvSpPr txBox="1"/>
          <p:nvPr/>
        </p:nvSpPr>
        <p:spPr>
          <a:xfrm>
            <a:off x="5724000" y="3852000"/>
            <a:ext cx="2039400" cy="267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12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分層後</a:t>
            </a:r>
            <a:endParaRPr lang="en-US" altLang="zh-TW" sz="1200" b="1" dirty="0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/>
            <a:r>
              <a:rPr lang="zh-TW" altLang="en-US" sz="900" b="1" dirty="0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頻繁存取資料效能已優化</a:t>
            </a:r>
          </a:p>
        </p:txBody>
      </p:sp>
    </p:spTree>
    <p:extLst>
      <p:ext uri="{BB962C8B-B14F-4D97-AF65-F5344CB8AC3E}">
        <p14:creationId xmlns:p14="http://schemas.microsoft.com/office/powerpoint/2010/main" val="1225710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 descr="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743"/>
            <a:ext cx="3500462" cy="135732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0944DBE-873C-104F-BB58-957275852A4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r="54100"/>
          <a:stretch>
            <a:fillRect/>
          </a:stretch>
        </p:blipFill>
        <p:spPr>
          <a:xfrm>
            <a:off x="6948000" y="1000114"/>
            <a:ext cx="2267470" cy="4214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55ED0D-01AE-624D-9319-949927B66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00" y="71426"/>
            <a:ext cx="8229600" cy="857250"/>
          </a:xfrm>
        </p:spPr>
        <p:txBody>
          <a:bodyPr>
            <a:normAutofit/>
          </a:bodyPr>
          <a:lstStyle/>
          <a:p>
            <a:r>
              <a:rPr lang="zh-Hant" altLang="en-US" sz="3600" dirty="0"/>
              <a:t>雙 </a:t>
            </a:r>
            <a:r>
              <a:rPr lang="en-US" altLang="zh-Hant" sz="3600" dirty="0"/>
              <a:t>10GbE SFP+ </a:t>
            </a:r>
            <a:r>
              <a:rPr lang="zh-Hant" altLang="en-US" sz="3600" dirty="0"/>
              <a:t>埠與</a:t>
            </a:r>
            <a:r>
              <a:rPr lang="en-US" altLang="zh-Hant" sz="3600" dirty="0"/>
              <a:t> 10G </a:t>
            </a:r>
            <a:r>
              <a:rPr lang="zh-Hant" altLang="en-US" sz="3600" dirty="0"/>
              <a:t>交換器</a:t>
            </a:r>
            <a:endParaRPr lang="en-US" sz="3600" dirty="0"/>
          </a:p>
        </p:txBody>
      </p:sp>
      <p:sp>
        <p:nvSpPr>
          <p:cNvPr id="34" name="Shape 225">
            <a:extLst>
              <a:ext uri="{FF2B5EF4-FFF2-40B4-BE49-F238E27FC236}">
                <a16:creationId xmlns:a16="http://schemas.microsoft.com/office/drawing/2014/main" id="{A29A12B8-70D4-D04D-81D8-EF0BEDA8F0B4}"/>
              </a:ext>
            </a:extLst>
          </p:cNvPr>
          <p:cNvSpPr/>
          <p:nvPr/>
        </p:nvSpPr>
        <p:spPr>
          <a:xfrm>
            <a:off x="7931069" y="2611040"/>
            <a:ext cx="313339" cy="74652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群組 32"/>
          <p:cNvGrpSpPr/>
          <p:nvPr/>
        </p:nvGrpSpPr>
        <p:grpSpPr>
          <a:xfrm>
            <a:off x="6357950" y="2783068"/>
            <a:ext cx="1571636" cy="431623"/>
            <a:chOff x="5643570" y="3143254"/>
            <a:chExt cx="1571636" cy="500069"/>
          </a:xfrm>
        </p:grpSpPr>
        <p:cxnSp>
          <p:nvCxnSpPr>
            <p:cNvPr id="36" name="Shape 218">
              <a:extLst>
                <a:ext uri="{FF2B5EF4-FFF2-40B4-BE49-F238E27FC236}">
                  <a16:creationId xmlns:a16="http://schemas.microsoft.com/office/drawing/2014/main" id="{8606360B-08BA-674C-9EF7-4422CB5DCC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3570" y="3143254"/>
              <a:ext cx="1571636" cy="214314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cxnSp>
          <p:nvCxnSpPr>
            <p:cNvPr id="31" name="Shape 218">
              <a:extLst>
                <a:ext uri="{FF2B5EF4-FFF2-40B4-BE49-F238E27FC236}">
                  <a16:creationId xmlns:a16="http://schemas.microsoft.com/office/drawing/2014/main" id="{8606360B-08BA-674C-9EF7-4422CB5DCC2B}"/>
                </a:ext>
              </a:extLst>
            </p:cNvPr>
            <p:cNvCxnSpPr>
              <a:cxnSpLocks/>
            </p:cNvCxnSpPr>
            <p:nvPr/>
          </p:nvCxnSpPr>
          <p:spPr>
            <a:xfrm>
              <a:off x="5643570" y="3357570"/>
              <a:ext cx="1571636" cy="285753"/>
            </a:xfrm>
            <a:prstGeom prst="bentConnector3">
              <a:avLst>
                <a:gd name="adj1" fmla="val 50000"/>
              </a:avLst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563C9C2-F453-C747-A393-E992CF41B52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000" y="1785933"/>
            <a:ext cx="3294232" cy="707851"/>
          </a:xfrm>
          <a:prstGeom prst="rect">
            <a:avLst/>
          </a:prstGeom>
        </p:spPr>
      </p:pic>
      <p:pic>
        <p:nvPicPr>
          <p:cNvPr id="21" name="圖片 20" descr="bar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86182" y="2357436"/>
            <a:ext cx="3357586" cy="857256"/>
          </a:xfrm>
          <a:prstGeom prst="rect">
            <a:avLst/>
          </a:prstGeom>
        </p:spPr>
      </p:pic>
      <p:sp>
        <p:nvSpPr>
          <p:cNvPr id="17" name="Shape 207">
            <a:extLst>
              <a:ext uri="{FF2B5EF4-FFF2-40B4-BE49-F238E27FC236}">
                <a16:creationId xmlns:a16="http://schemas.microsoft.com/office/drawing/2014/main" id="{132E52FD-1DD7-0048-8BA4-7BC85C5A90C6}"/>
              </a:ext>
            </a:extLst>
          </p:cNvPr>
          <p:cNvSpPr txBox="1"/>
          <p:nvPr/>
        </p:nvSpPr>
        <p:spPr>
          <a:xfrm>
            <a:off x="3714744" y="2428874"/>
            <a:ext cx="3214710" cy="7918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t" anchorCtr="0">
            <a:noAutofit/>
          </a:bodyPr>
          <a:lstStyle/>
          <a:p>
            <a:pPr marL="342900" lvl="0" indent="-342900">
              <a:buClr>
                <a:srgbClr val="595959"/>
              </a:buClr>
              <a:buSzPct val="25000"/>
              <a:buFont typeface="Arial" panose="020B0604020202020204" pitchFamily="34" charset="0"/>
              <a:buChar char="•"/>
            </a:pPr>
            <a:r>
              <a:rPr lang="zh-Hant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透過</a:t>
            </a:r>
            <a:r>
              <a:rPr lang="en-US" altLang="zh-Hant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DAC </a:t>
            </a:r>
            <a:r>
              <a:rPr lang="zh-Hant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線或光纖模組</a:t>
            </a:r>
            <a:endParaRPr lang="en-US" altLang="zh-Hant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42900" lvl="0" indent="-342900">
              <a:buClr>
                <a:srgbClr val="595959"/>
              </a:buClr>
              <a:buSzPct val="25000"/>
              <a:buFont typeface="Arial" panose="020B0604020202020204" pitchFamily="34" charset="0"/>
              <a:buChar char="•"/>
            </a:pPr>
            <a:r>
              <a:rPr lang="zh-Hant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連接到</a:t>
            </a:r>
            <a:r>
              <a:rPr lang="en-US" altLang="zh-Hant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10G </a:t>
            </a:r>
            <a:r>
              <a:rPr lang="zh-Hant" altLang="en-US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交換器</a:t>
            </a:r>
            <a:endParaRPr lang="zh-TW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571472" y="4500576"/>
            <a:ext cx="2312026" cy="357207"/>
            <a:chOff x="642910" y="4643435"/>
            <a:chExt cx="2312026" cy="357207"/>
          </a:xfrm>
        </p:grpSpPr>
        <p:pic>
          <p:nvPicPr>
            <p:cNvPr id="26" name="圖片 25" descr="0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910" y="4643435"/>
              <a:ext cx="2286016" cy="357207"/>
            </a:xfrm>
            <a:prstGeom prst="rect">
              <a:avLst/>
            </a:prstGeom>
          </p:spPr>
        </p:pic>
        <p:sp>
          <p:nvSpPr>
            <p:cNvPr id="16" name="Shape 207">
              <a:extLst>
                <a:ext uri="{FF2B5EF4-FFF2-40B4-BE49-F238E27FC236}">
                  <a16:creationId xmlns:a16="http://schemas.microsoft.com/office/drawing/2014/main" id="{6FB4E5E7-73D0-CE4A-8169-8659932408D9}"/>
                </a:ext>
              </a:extLst>
            </p:cNvPr>
            <p:cNvSpPr txBox="1"/>
            <p:nvPr/>
          </p:nvSpPr>
          <p:spPr>
            <a:xfrm>
              <a:off x="684000" y="4680000"/>
              <a:ext cx="22709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sz="1200" b="1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CAB-DAC15M-SFPP-DEC01</a:t>
              </a:r>
              <a:endParaRPr lang="zh-TW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  <a:sym typeface="Arial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3500430" y="4500576"/>
            <a:ext cx="2312026" cy="357207"/>
            <a:chOff x="642910" y="4643435"/>
            <a:chExt cx="2312026" cy="357207"/>
          </a:xfrm>
        </p:grpSpPr>
        <p:pic>
          <p:nvPicPr>
            <p:cNvPr id="38" name="圖片 37" descr="0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2910" y="4643435"/>
              <a:ext cx="2286016" cy="357207"/>
            </a:xfrm>
            <a:prstGeom prst="rect">
              <a:avLst/>
            </a:prstGeom>
          </p:spPr>
        </p:pic>
        <p:sp>
          <p:nvSpPr>
            <p:cNvPr id="39" name="Shape 207">
              <a:extLst>
                <a:ext uri="{FF2B5EF4-FFF2-40B4-BE49-F238E27FC236}">
                  <a16:creationId xmlns:a16="http://schemas.microsoft.com/office/drawing/2014/main" id="{6FB4E5E7-73D0-CE4A-8169-8659932408D9}"/>
                </a:ext>
              </a:extLst>
            </p:cNvPr>
            <p:cNvSpPr txBox="1"/>
            <p:nvPr/>
          </p:nvSpPr>
          <p:spPr>
            <a:xfrm>
              <a:off x="684000" y="4680000"/>
              <a:ext cx="227093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 algn="ctr">
                <a:buClr>
                  <a:srgbClr val="595959"/>
                </a:buClr>
                <a:buSzPct val="25000"/>
              </a:pPr>
              <a:r>
                <a:rPr lang="en-US" sz="1200" b="1" dirty="0">
                  <a:solidFill>
                    <a:schemeClr val="bg1"/>
                  </a:solidFill>
                  <a:latin typeface="Arial Unicode MS" pitchFamily="34" charset="-120"/>
                  <a:ea typeface="Arial Unicode MS" pitchFamily="34" charset="-120"/>
                  <a:cs typeface="Arial Unicode MS" pitchFamily="34" charset="-120"/>
                </a:rPr>
                <a:t>TRX-10GSFP-SR-MLX</a:t>
              </a:r>
            </a:p>
            <a:p>
              <a:pPr lvl="0">
                <a:buClr>
                  <a:srgbClr val="595959"/>
                </a:buClr>
                <a:buSzPct val="25000"/>
              </a:pPr>
              <a:endParaRPr lang="en-US" sz="12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357158" y="3143254"/>
            <a:ext cx="2714644" cy="1428759"/>
            <a:chOff x="357158" y="3143254"/>
            <a:chExt cx="2714644" cy="1428759"/>
          </a:xfrm>
        </p:grpSpPr>
        <p:pic>
          <p:nvPicPr>
            <p:cNvPr id="25" name="圖片 24" descr="0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7158" y="3143254"/>
              <a:ext cx="2714644" cy="1428759"/>
            </a:xfrm>
            <a:prstGeom prst="rect">
              <a:avLst/>
            </a:prstGeom>
          </p:spPr>
        </p:pic>
        <p:pic>
          <p:nvPicPr>
            <p:cNvPr id="24" name="圖片 23" descr="11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8662" y="3312000"/>
              <a:ext cx="1500198" cy="1136433"/>
            </a:xfrm>
            <a:prstGeom prst="rect">
              <a:avLst/>
            </a:prstGeom>
          </p:spPr>
        </p:pic>
      </p:grpSp>
      <p:grpSp>
        <p:nvGrpSpPr>
          <p:cNvPr id="41" name="群組 40"/>
          <p:cNvGrpSpPr/>
          <p:nvPr/>
        </p:nvGrpSpPr>
        <p:grpSpPr>
          <a:xfrm>
            <a:off x="3286116" y="3143254"/>
            <a:ext cx="2714644" cy="1428759"/>
            <a:chOff x="3286116" y="3143254"/>
            <a:chExt cx="2714644" cy="1428759"/>
          </a:xfrm>
        </p:grpSpPr>
        <p:pic>
          <p:nvPicPr>
            <p:cNvPr id="28" name="圖片 27" descr="04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86116" y="3143254"/>
              <a:ext cx="2714644" cy="142875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A598BF9-CFD0-D340-A2CE-2A91522CF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857620" y="3500444"/>
              <a:ext cx="1587500" cy="831727"/>
            </a:xfrm>
            <a:prstGeom prst="rect">
              <a:avLst/>
            </a:prstGeom>
          </p:spPr>
        </p:pic>
      </p:grpSp>
      <p:pic>
        <p:nvPicPr>
          <p:cNvPr id="30" name="圖片 29" descr="ba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2910" y="1142990"/>
            <a:ext cx="2357454" cy="500066"/>
          </a:xfrm>
          <a:prstGeom prst="rect">
            <a:avLst/>
          </a:prstGeom>
        </p:spPr>
      </p:pic>
      <p:sp>
        <p:nvSpPr>
          <p:cNvPr id="20" name="文字方塊 16">
            <a:extLst>
              <a:ext uri="{FF2B5EF4-FFF2-40B4-BE49-F238E27FC236}">
                <a16:creationId xmlns:a16="http://schemas.microsoft.com/office/drawing/2014/main" id="{464CEB2C-C6BB-1A4B-8BF5-7FA2DE175CE2}"/>
              </a:ext>
            </a:extLst>
          </p:cNvPr>
          <p:cNvSpPr txBox="1"/>
          <p:nvPr/>
        </p:nvSpPr>
        <p:spPr>
          <a:xfrm>
            <a:off x="857224" y="1214429"/>
            <a:ext cx="2101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0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QSW-1208-8C</a:t>
            </a:r>
            <a:endParaRPr lang="zh-TW" altLang="en-US" sz="20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  <p:pic>
        <p:nvPicPr>
          <p:cNvPr id="35" name="圖片 34" descr="bar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572132" y="1071552"/>
            <a:ext cx="1714512" cy="500066"/>
          </a:xfrm>
          <a:prstGeom prst="rect">
            <a:avLst/>
          </a:prstGeom>
        </p:spPr>
      </p:pic>
      <p:sp>
        <p:nvSpPr>
          <p:cNvPr id="32" name="文字方塊 16">
            <a:extLst>
              <a:ext uri="{FF2B5EF4-FFF2-40B4-BE49-F238E27FC236}">
                <a16:creationId xmlns:a16="http://schemas.microsoft.com/office/drawing/2014/main" id="{F7110C8A-4965-AE4C-9DD9-414CD6E69BDA}"/>
              </a:ext>
            </a:extLst>
          </p:cNvPr>
          <p:cNvSpPr txBox="1"/>
          <p:nvPr/>
        </p:nvSpPr>
        <p:spPr>
          <a:xfrm>
            <a:off x="5643570" y="1142990"/>
            <a:ext cx="1643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2000" b="1" dirty="0">
                <a:solidFill>
                  <a:schemeClr val="bg1"/>
                </a:solidFill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TS-1635AX</a:t>
            </a:r>
            <a:endParaRPr lang="zh-TW" altLang="en-US" sz="2000" b="1" dirty="0">
              <a:solidFill>
                <a:schemeClr val="bg1"/>
              </a:solidFill>
              <a:latin typeface="Arial Unicode MS" pitchFamily="34" charset="-120"/>
              <a:ea typeface="Arial Unicode MS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6152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4279</TotalTime>
  <Words>1194</Words>
  <Application>Microsoft Macintosh PowerPoint</Application>
  <PresentationFormat>On-screen Show (16:9)</PresentationFormat>
  <Paragraphs>208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 Unicode MS</vt:lpstr>
      <vt:lpstr>Microsoft JhengHei</vt:lpstr>
      <vt:lpstr>Microsoft JhengHei</vt:lpstr>
      <vt:lpstr>Arial</vt:lpstr>
      <vt:lpstr>Calibri</vt:lpstr>
      <vt:lpstr>Corbel</vt:lpstr>
      <vt:lpstr>Verdana</vt:lpstr>
      <vt:lpstr>Office 佈景主題</vt:lpstr>
      <vt:lpstr>雙 10GbE SFP+ 埠</vt:lpstr>
      <vt:lpstr>QNAP x Marvell 技術合作之巔</vt:lpstr>
      <vt:lpstr>至今 ARM NAS 最強芯</vt:lpstr>
      <vt:lpstr>TS-1635AX 正面硬體配置</vt:lpstr>
      <vt:lpstr>TS-1635AX 內部硬體配置</vt:lpstr>
      <vt:lpstr>TS-1635AX 背面硬體配置</vt:lpstr>
      <vt:lpstr>混合型 SATA HDD/SSD 設計最適 Qtier</vt:lpstr>
      <vt:lpstr>自動分層技術的混合式儲存架構就是快</vt:lpstr>
      <vt:lpstr>雙 10GbE SFP+ 埠與 10G 交換器</vt:lpstr>
      <vt:lpstr>雙 10GbE SFP+ 埠與 10G PC</vt:lpstr>
      <vt:lpstr>10GbE VJBOD 擴充其他 NAS 空間</vt:lpstr>
      <vt:lpstr>與生俱來的 10GbE 高速效能</vt:lpstr>
      <vt:lpstr>現場硬體擴充與 10G 效能展示</vt:lpstr>
      <vt:lpstr>提供 2 個 PCIe 3.0 擴充插槽</vt:lpstr>
      <vt:lpstr>PowerPoint Presentation</vt:lpstr>
      <vt:lpstr>PowerPoint Presentation</vt:lpstr>
      <vt:lpstr>PowerPoint Presentation</vt:lpstr>
      <vt:lpstr>PowerPoint Presentation</vt:lpstr>
      <vt:lpstr>超大肚量的專業智慧型監控</vt:lpstr>
      <vt:lpstr>透過 UX 擴充櫃彈性擴充空間</vt:lpstr>
      <vt:lpstr>有感升級的超值大容量 16-bay NAS</vt:lpstr>
      <vt:lpstr>ARM NAS 四核旗艦機 10GbE &amp; containers 全面來臨</vt:lpstr>
    </vt:vector>
  </TitlesOfParts>
  <Company>SYNNEX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Jason Hsu 許博傑</cp:lastModifiedBy>
  <cp:revision>341</cp:revision>
  <cp:lastPrinted>2018-04-12T12:16:35Z</cp:lastPrinted>
  <dcterms:created xsi:type="dcterms:W3CDTF">2018-01-29T03:04:07Z</dcterms:created>
  <dcterms:modified xsi:type="dcterms:W3CDTF">2024-09-27T10:05:40Z</dcterms:modified>
</cp:coreProperties>
</file>