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94" r:id="rId2"/>
    <p:sldId id="258" r:id="rId3"/>
    <p:sldId id="289" r:id="rId4"/>
    <p:sldId id="259" r:id="rId5"/>
    <p:sldId id="260" r:id="rId6"/>
    <p:sldId id="261" r:id="rId7"/>
    <p:sldId id="262" r:id="rId8"/>
    <p:sldId id="263" r:id="rId9"/>
    <p:sldId id="264" r:id="rId10"/>
    <p:sldId id="265" r:id="rId11"/>
    <p:sldId id="266" r:id="rId12"/>
    <p:sldId id="267" r:id="rId13"/>
    <p:sldId id="268" r:id="rId14"/>
    <p:sldId id="269" r:id="rId15"/>
    <p:sldId id="270" r:id="rId16"/>
    <p:sldId id="293" r:id="rId17"/>
    <p:sldId id="271" r:id="rId18"/>
    <p:sldId id="273" r:id="rId19"/>
    <p:sldId id="272" r:id="rId20"/>
    <p:sldId id="274" r:id="rId21"/>
    <p:sldId id="291" r:id="rId22"/>
    <p:sldId id="292" r:id="rId23"/>
    <p:sldId id="275" r:id="rId24"/>
    <p:sldId id="276" r:id="rId25"/>
    <p:sldId id="277" r:id="rId26"/>
    <p:sldId id="278" r:id="rId27"/>
    <p:sldId id="279" r:id="rId28"/>
    <p:sldId id="280" r:id="rId29"/>
    <p:sldId id="283" r:id="rId30"/>
    <p:sldId id="284" r:id="rId31"/>
    <p:sldId id="285" r:id="rId32"/>
    <p:sldId id="286" r:id="rId33"/>
    <p:sldId id="287" r:id="rId34"/>
    <p:sldId id="288" r:id="rId35"/>
    <p:sldId id="295"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2" r:id="rId50"/>
    <p:sldId id="313" r:id="rId51"/>
    <p:sldId id="314" r:id="rId52"/>
    <p:sldId id="315" r:id="rId53"/>
    <p:sldId id="316" r:id="rId54"/>
    <p:sldId id="317" r:id="rId55"/>
    <p:sldId id="318" r:id="rId56"/>
    <p:sldId id="319" r:id="rId57"/>
    <p:sldId id="321" r:id="rId58"/>
    <p:sldId id="323" r:id="rId59"/>
    <p:sldId id="325" r:id="rId60"/>
    <p:sldId id="320" r:id="rId61"/>
    <p:sldId id="324" r:id="rId62"/>
    <p:sldId id="327" r:id="rId63"/>
    <p:sldId id="328" r:id="rId64"/>
    <p:sldId id="329" r:id="rId65"/>
    <p:sldId id="332" r:id="rId66"/>
    <p:sldId id="330" r:id="rId67"/>
    <p:sldId id="333" r:id="rId68"/>
    <p:sldId id="334" r:id="rId69"/>
    <p:sldId id="335" r:id="rId70"/>
    <p:sldId id="341" r:id="rId71"/>
    <p:sldId id="337" r:id="rId72"/>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ext uri="{19B8F6BF-5375-455C-9EA6-DF929625EA0E}">
        <p15:presenceInfo xmlns:p15="http://schemas.microsoft.com/office/powerpoint/2012/main" userId="QNAP_Michael Wang" providerId="None"/>
      </p:ext>
    </p:extLst>
  </p:cmAuthor>
  <p:cmAuthor id="2" name="淮森 林" initials="淮森" lastIdx="1" clrIdx="1">
    <p:extLst>
      <p:ext uri="{19B8F6BF-5375-455C-9EA6-DF929625EA0E}">
        <p15:presenceInfo xmlns:p15="http://schemas.microsoft.com/office/powerpoint/2012/main" userId="淮森 林"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951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29997-4827-4413-ADFF-9EB5562DF424}" v="48" dt="2018-06-20T07:52:08.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93" autoAdjust="0"/>
  </p:normalViewPr>
  <p:slideViewPr>
    <p:cSldViewPr snapToGrid="0">
      <p:cViewPr varScale="1">
        <p:scale>
          <a:sx n="129" d="100"/>
          <a:sy n="129" d="100"/>
        </p:scale>
        <p:origin x="102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5EE88B-6AC2-488A-8923-8442D4505096}" type="datetimeFigureOut">
              <a:rPr lang="zh-TW" altLang="en-US" smtClean="0"/>
              <a:pPr/>
              <a:t>2018/6/26</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640546-51AA-487E-BA7B-19A2B1DC33A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80888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Shape 2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rgbClr val="FF0000"/>
                </a:solidFill>
                <a:latin typeface="Arial"/>
                <a:ea typeface="Arial"/>
                <a:cs typeface="Arial"/>
                <a:sym typeface="Arial"/>
              </a:rPr>
              <a:t>圖需要修飾改掉</a:t>
            </a:r>
            <a:endParaRPr/>
          </a:p>
        </p:txBody>
      </p:sp>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rgbClr val="FF0000"/>
                </a:solidFill>
                <a:latin typeface="Arial"/>
                <a:ea typeface="Arial"/>
                <a:cs typeface="Arial"/>
                <a:sym typeface="Arial"/>
              </a:rPr>
              <a:t>圖需要修飾改掉</a:t>
            </a: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QNAP NAS的各種端口能用來做什麼呢?</a:t>
            </a:r>
            <a:endParaRPr/>
          </a:p>
          <a:p>
            <a:pPr marL="69850" marR="0" lvl="0" indent="-69850" algn="l" rtl="0">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GbE: 進行一般網路傳輸</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雲端備份(S3</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google cloud</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one drive</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dropbox)</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下載東西(download station</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happyget)</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進一步還可以 shared link讓別人網路下載</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用web伺服器架站</a:t>
            </a:r>
            <a:endParaRPr/>
          </a:p>
          <a:p>
            <a:pPr marL="69850" marR="0" lvl="0" indent="-69850" algn="l" rtl="0">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Thunderbolt: 能讓您的Mac進行快速資料拷貝</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以及一下子就能完成TimeMachine備份. 新一代高階的Windows筆電也不需要透過隨身碟或WiFi慢慢傳檔</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他們也開始內建Thunderbolt接口帶來最方便的體驗.</a:t>
            </a:r>
            <a:endParaRPr/>
          </a:p>
          <a:p>
            <a:pPr marL="69850" marR="0" lvl="0" indent="0" algn="l" rtl="0">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10 GbE: 原本主要用在高階快速的機房</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但現在您在家就可以透過NAS架起來虛擬化的世界. 另外還有跨入家用市場的影像編輯</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機器間的快速備份(HybridBackup sync)</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甚至佈建5~8百萬畫素</a:t>
            </a:r>
            <a:r>
              <a:rPr lang="zh-TW" altLang="en-US" sz="1100" b="0" i="0" u="none" strike="noStrike" cap="none">
                <a:solidFill>
                  <a:schemeClr val="dk1"/>
                </a:solidFill>
                <a:latin typeface="Arial"/>
                <a:ea typeface="Arial"/>
                <a:cs typeface="Arial"/>
                <a:sym typeface="Arial"/>
              </a:rPr>
              <a:t>，</a:t>
            </a:r>
            <a:r>
              <a:rPr lang="zh-TW" sz="1100" b="0" i="0" u="none" strike="noStrike" cap="none">
                <a:solidFill>
                  <a:schemeClr val="dk1"/>
                </a:solidFill>
                <a:latin typeface="Arial"/>
                <a:ea typeface="Arial"/>
                <a:cs typeface="Arial"/>
                <a:sym typeface="Arial"/>
              </a:rPr>
              <a:t> 高達4K解析度的監控系統.</a:t>
            </a:r>
            <a:endParaRPr/>
          </a:p>
        </p:txBody>
      </p:sp>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Shape 43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200" b="1" i="0" u="none" strike="noStrike" kern="1200" dirty="0">
                <a:solidFill>
                  <a:schemeClr val="tx1"/>
                </a:solidFill>
                <a:effectLst/>
                <a:latin typeface="+mn-lt"/>
                <a:ea typeface="+mn-ea"/>
                <a:cs typeface="+mn-cs"/>
              </a:rPr>
              <a:t>Experience high speed transmission &amp; performance,</a:t>
            </a:r>
            <a:r>
              <a:rPr lang="en-US" altLang="zh-TW" sz="1200" b="0" i="0" u="none" strike="noStrike" kern="1200" dirty="0">
                <a:solidFill>
                  <a:schemeClr val="tx1"/>
                </a:solidFill>
                <a:effectLst/>
                <a:latin typeface="+mn-lt"/>
                <a:ea typeface="+mn-ea"/>
                <a:cs typeface="+mn-cs"/>
              </a:rPr>
              <a:t> </a:t>
            </a:r>
            <a:r>
              <a:rPr lang="en-US" altLang="zh-TW" sz="1200" b="1" i="0" u="none" strike="noStrike" kern="1200" dirty="0">
                <a:solidFill>
                  <a:schemeClr val="tx1"/>
                </a:solidFill>
                <a:effectLst/>
                <a:latin typeface="+mn-lt"/>
                <a:ea typeface="+mn-ea"/>
                <a:cs typeface="+mn-cs"/>
              </a:rPr>
              <a:t>and virtual network infrastructure</a:t>
            </a:r>
            <a:endParaRPr lang="en-US" altLang="zh-TW" b="0" dirty="0">
              <a:effectLst/>
            </a:endParaRPr>
          </a:p>
          <a:p>
            <a:br>
              <a:rPr lang="en-US" altLang="zh-TW" dirty="0"/>
            </a:br>
            <a:endParaRPr dirty="0"/>
          </a:p>
        </p:txBody>
      </p:sp>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altLang="zh-TW" sz="1200" b="0" i="0" u="none" strike="noStrike" kern="1200" dirty="0">
                <a:solidFill>
                  <a:schemeClr val="tx1"/>
                </a:solidFill>
                <a:effectLst/>
                <a:latin typeface="+mn-lt"/>
                <a:ea typeface="+mn-ea"/>
                <a:cs typeface="+mn-cs"/>
              </a:rPr>
              <a:t>what is VPN? it’s a technology for internet and use the software to let it be the Virtual private LAN. </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Maybe you have heard that term in association to privacy and to geo-location but what exactly is it how does it work and what can it do for you?</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Well, let me explain it.</a:t>
            </a:r>
            <a:endParaRPr lang="en-US" altLang="zh-TW" sz="1100" b="0" dirty="0">
              <a:effectLst/>
            </a:endParaRPr>
          </a:p>
        </p:txBody>
      </p:sp>
    </p:spTree>
    <p:extLst>
      <p:ext uri="{BB962C8B-B14F-4D97-AF65-F5344CB8AC3E}">
        <p14:creationId xmlns:p14="http://schemas.microsoft.com/office/powerpoint/2010/main" val="1726950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Shape 1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altLang="zh-TW" sz="1200" b="0" i="0" u="none" strike="noStrike" kern="1200" dirty="0">
                <a:solidFill>
                  <a:schemeClr val="tx1"/>
                </a:solidFill>
                <a:effectLst/>
                <a:latin typeface="+mn-lt"/>
                <a:ea typeface="+mn-ea"/>
                <a:cs typeface="+mn-cs"/>
              </a:rPr>
              <a:t>Now, before the VPN technology,  Let us discuss the general Internet style and how it works.</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If you stay home and your NAS behind you, then your laptop access your NAS or your phone access your NAS that`s the part of your private network, and that doesn`t go out into the Internet, it stays inside your house.</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But the moment you go outside, like drink a coffee with your friend at Starbucks and you want to shared some data in your NAS. So you open a webpage to access the NAS in your house. The data flows through the current network service like Starbuck </a:t>
            </a:r>
            <a:r>
              <a:rPr lang="en-US" altLang="zh-TW" sz="1200" b="0" i="0" u="none" strike="noStrike" kern="1200" dirty="0" err="1">
                <a:solidFill>
                  <a:schemeClr val="tx1"/>
                </a:solidFill>
                <a:effectLst/>
                <a:latin typeface="+mn-lt"/>
                <a:ea typeface="+mn-ea"/>
                <a:cs typeface="+mn-cs"/>
              </a:rPr>
              <a:t>WiFi</a:t>
            </a:r>
            <a:r>
              <a:rPr lang="en-US" altLang="zh-TW" sz="1200" b="0" i="0" u="none" strike="noStrike" kern="1200" dirty="0">
                <a:solidFill>
                  <a:schemeClr val="tx1"/>
                </a:solidFill>
                <a:effectLst/>
                <a:latin typeface="+mn-lt"/>
                <a:ea typeface="+mn-ea"/>
                <a:cs typeface="+mn-cs"/>
              </a:rPr>
              <a:t> or your mobile phone telecom  and it will travel across the internet until it gets to the NAS. Then the NAS will reply with some information some data that come back through the internet and back into your laptop or mobile phone.</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Through this flow, all your data exposed on public network. The hackers, ISPs will easily keep tabs on you and exploit your private data.</a:t>
            </a:r>
            <a:endParaRPr lang="en-US" altLang="zh-TW" sz="1100" b="0" dirty="0">
              <a:effectLst/>
            </a:endParaRPr>
          </a:p>
        </p:txBody>
      </p:sp>
    </p:spTree>
    <p:extLst>
      <p:ext uri="{BB962C8B-B14F-4D97-AF65-F5344CB8AC3E}">
        <p14:creationId xmlns:p14="http://schemas.microsoft.com/office/powerpoint/2010/main" val="1250642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r>
              <a:rPr lang="en-US" altLang="zh-TW" sz="1200" b="0" i="0" u="none" strike="noStrike" kern="1200" dirty="0">
                <a:solidFill>
                  <a:schemeClr val="tx1"/>
                </a:solidFill>
                <a:effectLst/>
                <a:latin typeface="+mn-lt"/>
                <a:ea typeface="+mn-ea"/>
                <a:cs typeface="+mn-cs"/>
              </a:rPr>
              <a:t>So, What does VPN do? It use the software to encrypt the data, and all data sent in a VPN network is encrypted since it travels through a public network to easily access the data. Once the data is encrypted, it is sent through the virtual tunnel. And it means you will be anonymous on the Internet.</a:t>
            </a:r>
            <a:br>
              <a:rPr lang="zh-TW" sz="1100" b="0" i="0" u="none" strike="noStrike" cap="none" dirty="0">
                <a:solidFill>
                  <a:schemeClr val="dk1"/>
                </a:solidFill>
                <a:latin typeface="Arial"/>
                <a:ea typeface="Arial"/>
                <a:cs typeface="Arial"/>
                <a:sym typeface="Arial"/>
              </a:rPr>
            </a:br>
            <a:endParaRPr sz="1100" b="0" i="0" u="none" strike="noStrike" cap="none" dirty="0">
              <a:solidFill>
                <a:schemeClr val="dk1"/>
              </a:solidFill>
              <a:latin typeface="Arial"/>
              <a:ea typeface="Arial"/>
              <a:cs typeface="Arial"/>
              <a:sym typeface="Arial"/>
            </a:endParaRPr>
          </a:p>
        </p:txBody>
      </p:sp>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7941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altLang="zh-TW" sz="1200" b="0" i="0" u="none" strike="noStrike" kern="1200" dirty="0">
                <a:solidFill>
                  <a:schemeClr val="tx1"/>
                </a:solidFill>
                <a:effectLst/>
                <a:latin typeface="+mn-lt"/>
                <a:ea typeface="+mn-ea"/>
                <a:cs typeface="+mn-cs"/>
              </a:rPr>
              <a:t>So,  when you connect through the VPN, all the data encrypted and transfer like in the hidden tunnel on the Internet. No matter hackers or ISPs, they are not easy to get hold your password, your private information, your browser contents during the data transmission process.</a:t>
            </a:r>
            <a:endParaRPr sz="1000" b="0" i="0" u="none" strike="noStrike" cap="none" dirty="0">
              <a:solidFill>
                <a:srgbClr val="000000"/>
              </a:solidFill>
              <a:latin typeface="Verdana"/>
              <a:ea typeface="Verdana"/>
              <a:cs typeface="Verdana"/>
              <a:sym typeface="Verdana"/>
            </a:endParaRPr>
          </a:p>
          <a:p>
            <a:pPr marL="69850" marR="0" lvl="0" indent="6985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7446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Shape 1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altLang="zh-TW" sz="1200" b="0" i="0" u="none" strike="noStrike" kern="1200" dirty="0">
                <a:solidFill>
                  <a:schemeClr val="tx1"/>
                </a:solidFill>
                <a:effectLst/>
                <a:latin typeface="+mn-lt"/>
                <a:ea typeface="+mn-ea"/>
                <a:cs typeface="+mn-cs"/>
              </a:rPr>
              <a:t>Here we have been collect some users information and make the conclusion that who or what scenario needs the VPN service.</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0324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183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Shape 1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7822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3369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Shape 1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altLang="zh-TW" sz="1200" b="0" i="0" u="none" strike="noStrike" kern="1200" dirty="0">
                <a:solidFill>
                  <a:schemeClr val="tx1"/>
                </a:solidFill>
                <a:effectLst/>
                <a:latin typeface="+mn-lt"/>
                <a:ea typeface="+mn-ea"/>
                <a:cs typeface="+mn-cs"/>
              </a:rPr>
              <a:t>It use the DTLS to establish the SSL connection, with AES-256 encryption.</a:t>
            </a:r>
            <a:br>
              <a:rPr lang="en-US" altLang="zh-TW" sz="1200" b="0" i="0" u="none" strike="noStrike" kern="1200" dirty="0">
                <a:solidFill>
                  <a:schemeClr val="tx1"/>
                </a:solidFill>
                <a:effectLst/>
                <a:latin typeface="+mn-lt"/>
                <a:ea typeface="+mn-ea"/>
                <a:cs typeface="+mn-cs"/>
              </a:rPr>
            </a:b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You can protect your Internet connection across mobile devices or desktop with QNAP apps. </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Our app &amp; utility offer a variety of easy-to-configure, automatic features, easy-to-use, and the most important is ensuring your connection remains encrypted at all times. </a:t>
            </a:r>
            <a:endParaRPr lang="en-US" altLang="zh-TW" sz="1100" b="0" dirty="0">
              <a:effectLst/>
            </a:endParaRPr>
          </a:p>
        </p:txBody>
      </p:sp>
    </p:spTree>
    <p:extLst>
      <p:ext uri="{BB962C8B-B14F-4D97-AF65-F5344CB8AC3E}">
        <p14:creationId xmlns:p14="http://schemas.microsoft.com/office/powerpoint/2010/main" val="3129205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Shape 21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151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91441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19710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Shape 2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1211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Shape 2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1715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5798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Shape 2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要設VPN passthrough</a:t>
            </a: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955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Shape 3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1827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Shape 3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398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Shape 3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4184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Shape 3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2509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Shape 4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altLang="zh-TW" sz="1200" b="0" i="0" u="none" strike="noStrike" kern="1200" dirty="0">
                <a:solidFill>
                  <a:schemeClr val="tx1"/>
                </a:solidFill>
                <a:effectLst/>
                <a:latin typeface="+mn-lt"/>
                <a:ea typeface="+mn-ea"/>
                <a:cs typeface="+mn-cs"/>
              </a:rPr>
              <a:t>Step.1 Open System Preferences and click the Network icon. </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Step.2  Click on the Plus button in the bottom left corner to add a new interface. here switch the drop down list and select VPN. VPN type is L2TP over IPsec.</a:t>
            </a:r>
            <a:endParaRPr lang="en-US" altLang="zh-TW" sz="1100" b="0" dirty="0">
              <a:effectLst/>
            </a:endParaRPr>
          </a:p>
          <a:p>
            <a:pPr rtl="0"/>
            <a:r>
              <a:rPr lang="en-US" altLang="zh-TW" sz="1200" b="0" i="0" u="none" strike="noStrike" kern="1200" dirty="0">
                <a:solidFill>
                  <a:schemeClr val="tx1"/>
                </a:solidFill>
                <a:effectLst/>
                <a:latin typeface="+mn-lt"/>
                <a:ea typeface="+mn-ea"/>
                <a:cs typeface="+mn-cs"/>
              </a:rPr>
              <a:t>Step.3  click "Authentication Settings...", then set the Password &amp; Shared Secret</a:t>
            </a:r>
            <a:endParaRPr lang="en-US" altLang="zh-TW" sz="1100" b="0" dirty="0">
              <a:effectLst/>
            </a:endParaRPr>
          </a:p>
        </p:txBody>
      </p:sp>
    </p:spTree>
    <p:extLst>
      <p:ext uri="{BB962C8B-B14F-4D97-AF65-F5344CB8AC3E}">
        <p14:creationId xmlns:p14="http://schemas.microsoft.com/office/powerpoint/2010/main" val="2862543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Shape 4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2192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Shape 45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4743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Shape 39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053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Shape 4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38CD5"/>
              </a:buClr>
              <a:buSzPts val="1600"/>
              <a:buFont typeface="Arial"/>
              <a:buNone/>
            </a:pPr>
            <a:endParaRPr sz="12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可搜尋出周遭的其他QNAP NAS, </a:t>
            </a:r>
            <a:endParaRPr sz="11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以此安全連線去連線周遭其他NAS (需各自的密碼), </a:t>
            </a:r>
            <a:endParaRPr sz="11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再以NAS為媒介建立第三組連線 </a:t>
            </a:r>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以VPN安全連線使用其他APP</a:t>
            </a:r>
            <a:endParaRPr sz="1100" b="1" i="0" u="none" strike="noStrike" cap="none">
              <a:solidFill>
                <a:srgbClr val="FFFFFF"/>
              </a:solidFill>
              <a:latin typeface="Arial"/>
              <a:ea typeface="Arial"/>
              <a:cs typeface="Arial"/>
              <a:sym typeface="Arial"/>
            </a:endParaRPr>
          </a:p>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2289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Shape 47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984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Shape 47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0136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Shape 4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6762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84271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60856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Shape 5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1073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Shape 5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5595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Shape 5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en-US" altLang="zh-TW" sz="1200" b="0" i="0" u="none" strike="noStrike" kern="1200" dirty="0">
                <a:solidFill>
                  <a:schemeClr val="tx1"/>
                </a:solidFill>
                <a:effectLst/>
                <a:latin typeface="+mn-lt"/>
                <a:ea typeface="+mn-ea"/>
                <a:cs typeface="+mn-cs"/>
              </a:rPr>
              <a:t>If you want to connect to one country but without any friend can help you there or without the resource of public server, you can apply the 3rd-party VPN service - </a:t>
            </a:r>
            <a:r>
              <a:rPr lang="en-US" altLang="zh-TW" sz="1200" b="0" i="0" u="none" strike="noStrike" kern="1200" dirty="0" err="1">
                <a:solidFill>
                  <a:schemeClr val="tx1"/>
                </a:solidFill>
                <a:effectLst/>
                <a:latin typeface="+mn-lt"/>
                <a:ea typeface="+mn-ea"/>
                <a:cs typeface="+mn-cs"/>
              </a:rPr>
              <a:t>VyprVPN</a:t>
            </a:r>
            <a:r>
              <a:rPr lang="en-US" altLang="zh-TW" sz="1200" b="0" i="0" u="none" strike="noStrike" kern="1200" dirty="0">
                <a:solidFill>
                  <a:schemeClr val="tx1"/>
                </a:solidFill>
                <a:effectLst/>
                <a:latin typeface="+mn-lt"/>
                <a:ea typeface="+mn-ea"/>
                <a:cs typeface="+mn-cs"/>
              </a:rPr>
              <a:t> is one of VPN service provider which already integrated with QNAP to help you cross to anywhere around the world.</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6652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Shape 5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83039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669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00"/>
            <a:ext cx="9140888" cy="5143300"/>
          </a:xfrm>
          <a:prstGeom prst="rect">
            <a:avLst/>
          </a:prstGeom>
          <a:noFill/>
        </p:spPr>
      </p:pic>
      <p:sp>
        <p:nvSpPr>
          <p:cNvPr id="2" name="標題 1"/>
          <p:cNvSpPr>
            <a:spLocks noGrp="1"/>
          </p:cNvSpPr>
          <p:nvPr>
            <p:ph type="ctrTitle"/>
          </p:nvPr>
        </p:nvSpPr>
        <p:spPr>
          <a:xfrm>
            <a:off x="685800" y="1597819"/>
            <a:ext cx="7772400" cy="1102519"/>
          </a:xfrm>
        </p:spPr>
        <p:txBody>
          <a:bodyPr>
            <a:normAutofit/>
          </a:bodyPr>
          <a:lstStyle>
            <a:lvl1pPr>
              <a:tabLst>
                <a:tab pos="4037013" algn="l"/>
              </a:tabLst>
              <a:defRPr sz="4800">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body" type="tx">
  <p:cSld name="1_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14282" y="357171"/>
            <a:ext cx="8787000" cy="66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4000"/>
              <a:buFont typeface="Verdana"/>
              <a:buNone/>
              <a:defRPr sz="4000" b="1" i="0" u="none" strike="noStrike" cap="none">
                <a:solidFill>
                  <a:schemeClr val="lt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7" name="Shape 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1" i="0" u="none" strike="noStrike" cap="none">
                <a:solidFill>
                  <a:srgbClr val="002060"/>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0"/>
        <p:cNvGrpSpPr/>
        <p:nvPr/>
      </p:nvGrpSpPr>
      <p:grpSpPr>
        <a:xfrm>
          <a:off x="0" y="0"/>
          <a:ext cx="0" cy="0"/>
          <a:chOff x="0" y="0"/>
          <a:chExt cx="0" cy="0"/>
        </a:xfrm>
      </p:grpSpPr>
      <p:pic>
        <p:nvPicPr>
          <p:cNvPr id="41" name="Shape 41" descr="D:\工作進行中\20170911直播母版16比9\母片\2017_Think Big母版16比9_C內頁.jpg"/>
          <p:cNvPicPr preferRelativeResize="0"/>
          <p:nvPr/>
        </p:nvPicPr>
        <p:blipFill rotWithShape="1">
          <a:blip r:embed="rId2" cstate="print">
            <a:alphaModFix/>
          </a:blip>
          <a:srcRect/>
          <a:stretch/>
        </p:blipFill>
        <p:spPr>
          <a:xfrm>
            <a:off x="-29" y="0"/>
            <a:ext cx="9144024" cy="5143513"/>
          </a:xfrm>
          <a:prstGeom prst="rect">
            <a:avLst/>
          </a:prstGeom>
          <a:noFill/>
          <a:ln>
            <a:noFill/>
          </a:ln>
        </p:spPr>
      </p:pic>
      <p:sp>
        <p:nvSpPr>
          <p:cNvPr id="42" name="Shape 42"/>
          <p:cNvSpPr txBox="1">
            <a:spLocks noGrp="1"/>
          </p:cNvSpPr>
          <p:nvPr>
            <p:ph type="subTitle" idx="1"/>
          </p:nvPr>
        </p:nvSpPr>
        <p:spPr>
          <a:xfrm>
            <a:off x="1043608" y="339502"/>
            <a:ext cx="8100300" cy="108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400"/>
              <a:buFont typeface="Verdana"/>
              <a:buNone/>
              <a:defRPr sz="4000" b="1" i="0" u="none" strike="noStrike" cap="none">
                <a:solidFill>
                  <a:srgbClr val="002060"/>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9"/>
        <p:cNvGrpSpPr/>
        <p:nvPr/>
      </p:nvGrpSpPr>
      <p:grpSpPr>
        <a:xfrm>
          <a:off x="0" y="0"/>
          <a:ext cx="0" cy="0"/>
          <a:chOff x="0" y="0"/>
          <a:chExt cx="0" cy="0"/>
        </a:xfrm>
      </p:grpSpPr>
      <p:sp>
        <p:nvSpPr>
          <p:cNvPr id="20" name="Shape 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pic>
        <p:nvPicPr>
          <p:cNvPr id="21" name="Shape 21" descr="D:\工作進行中\20170911直播母版16比9\母片\2017_Think Big母版16比9_C內頁.jpg"/>
          <p:cNvPicPr preferRelativeResize="0"/>
          <p:nvPr/>
        </p:nvPicPr>
        <p:blipFill rotWithShape="1">
          <a:blip r:embed="rId2" cstate="print">
            <a:alphaModFix/>
          </a:blip>
          <a:srcRect/>
          <a:stretch/>
        </p:blipFill>
        <p:spPr>
          <a:xfrm>
            <a:off x="0" y="-18"/>
            <a:ext cx="9143998" cy="51435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5" name="Picture 2" descr="C:\Users\user\Desktop\20180411_QTS 4.3.5網路與虛擬交換器-02.png"/>
          <p:cNvPicPr>
            <a:picLocks noChangeAspect="1" noChangeArrowheads="1"/>
          </p:cNvPicPr>
          <p:nvPr userDrawn="1"/>
        </p:nvPicPr>
        <p:blipFill>
          <a:blip r:embed="rId2" cstate="print"/>
          <a:stretch>
            <a:fillRect/>
          </a:stretch>
        </p:blipFill>
        <p:spPr bwMode="auto">
          <a:xfrm>
            <a:off x="3675" y="56"/>
            <a:ext cx="9137368" cy="5143387"/>
          </a:xfrm>
          <a:prstGeom prst="rect">
            <a:avLst/>
          </a:prstGeom>
          <a:noFill/>
        </p:spPr>
      </p:pic>
      <p:pic>
        <p:nvPicPr>
          <p:cNvPr id="6" name="Picture 2" descr="C:\Users\user\Desktop\20180411_QTS 4.3.5網路與虛擬交換器-03.png"/>
          <p:cNvPicPr>
            <a:picLocks noChangeAspect="1" noChangeArrowheads="1"/>
          </p:cNvPicPr>
          <p:nvPr userDrawn="1"/>
        </p:nvPicPr>
        <p:blipFill>
          <a:blip r:embed="rId3" cstate="print"/>
          <a:srcRect t="11356"/>
          <a:stretch>
            <a:fillRect/>
          </a:stretch>
        </p:blipFill>
        <p:spPr bwMode="auto">
          <a:xfrm>
            <a:off x="1660" y="965451"/>
            <a:ext cx="9145562" cy="379790"/>
          </a:xfrm>
          <a:prstGeom prst="rect">
            <a:avLst/>
          </a:prstGeom>
          <a:noFill/>
        </p:spPr>
      </p:pic>
      <p:pic>
        <p:nvPicPr>
          <p:cNvPr id="7" name="Picture 2" descr="D:\工作進行中\20170911直播母版16比9\各場PPT元素\20180410\QNAP_LOGO-01.png"/>
          <p:cNvPicPr>
            <a:picLocks noChangeAspect="1" noChangeArrowheads="1"/>
          </p:cNvPicPr>
          <p:nvPr userDrawn="1"/>
        </p:nvPicPr>
        <p:blipFill>
          <a:blip r:embed="rId4" cstate="print"/>
          <a:srcRect/>
          <a:stretch>
            <a:fillRect/>
          </a:stretch>
        </p:blipFill>
        <p:spPr bwMode="auto">
          <a:xfrm>
            <a:off x="7929586" y="68104"/>
            <a:ext cx="1031566" cy="199390"/>
          </a:xfrm>
          <a:prstGeom prst="rect">
            <a:avLst/>
          </a:prstGeom>
          <a:noFill/>
        </p:spPr>
      </p:pic>
      <p:sp>
        <p:nvSpPr>
          <p:cNvPr id="2" name="標題 1"/>
          <p:cNvSpPr>
            <a:spLocks noGrp="1"/>
          </p:cNvSpPr>
          <p:nvPr>
            <p:ph type="title"/>
          </p:nvPr>
        </p:nvSpPr>
        <p:spPr>
          <a:xfrm>
            <a:off x="0" y="146923"/>
            <a:ext cx="9144000" cy="857250"/>
          </a:xfrm>
        </p:spPr>
        <p:txBody>
          <a:bodyPr>
            <a:normAutofit/>
          </a:bodyPr>
          <a:lstStyle>
            <a:lvl1pPr>
              <a:defRPr sz="4000">
                <a:solidFill>
                  <a:schemeClr val="bg1"/>
                </a:solidFill>
                <a:effectLst>
                  <a:outerShdw blurRad="50800" dist="38100" dir="2700000" algn="tl" rotWithShape="0">
                    <a:prstClr val="black">
                      <a:alpha val="40000"/>
                    </a:prstClr>
                  </a:outerShdw>
                </a:effectLst>
              </a:defRPr>
            </a:lvl1pPr>
          </a:lstStyle>
          <a:p>
            <a:r>
              <a:rPr lang="zh-TW" altLang="en-US"/>
              <a:t>按一下以編輯母片標題樣式</a:t>
            </a:r>
          </a:p>
        </p:txBody>
      </p:sp>
      <p:sp>
        <p:nvSpPr>
          <p:cNvPr id="3" name="文字版面配置區 2"/>
          <p:cNvSpPr>
            <a:spLocks noGrp="1"/>
          </p:cNvSpPr>
          <p:nvPr>
            <p:ph idx="1"/>
          </p:nvPr>
        </p:nvSpPr>
        <p:spPr>
          <a:xfrm>
            <a:off x="457200" y="1200151"/>
            <a:ext cx="8229600" cy="3394472"/>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defRPr lang="zh-TW" altLang="en-US" sz="2200" b="1" i="0" kern="1200" baseline="0" dirty="0" smtClean="0">
                <a:solidFill>
                  <a:schemeClr val="tx1"/>
                </a:solidFill>
                <a:latin typeface="Arial" pitchFamily="34" charset="0"/>
                <a:ea typeface="微軟正黑體" pitchFamily="34" charset="-120"/>
                <a:cs typeface="+mn-cs"/>
              </a:defRPr>
            </a:lvl1pPr>
            <a:lvl2pPr marL="0" algn="l" defTabSz="914400" rtl="0" eaLnBrk="1" latinLnBrk="0" hangingPunct="1">
              <a:spcBef>
                <a:spcPts val="0"/>
              </a:spcBef>
              <a:buFont typeface="Arial" pitchFamily="34" charset="0"/>
              <a:buChar char="•"/>
              <a:defRPr lang="zh-TW" altLang="en-US" sz="2200" b="1" i="0" kern="1200" baseline="0" dirty="0" smtClean="0">
                <a:solidFill>
                  <a:schemeClr val="tx1"/>
                </a:solidFill>
                <a:latin typeface="Arial" pitchFamily="34" charset="0"/>
                <a:ea typeface="微軟正黑體" pitchFamily="34" charset="-120"/>
                <a:cs typeface="+mn-cs"/>
              </a:defRPr>
            </a:lvl2pPr>
          </a:lstStyle>
          <a:p>
            <a:pPr lvl="0"/>
            <a:r>
              <a:rPr lang="zh-TW" altLang="en-US"/>
              <a:t>按一下以編輯母片文字樣式</a:t>
            </a:r>
          </a:p>
          <a:p>
            <a:pPr lvl="1"/>
            <a:r>
              <a:rPr lang="zh-TW" altLang="en-US"/>
              <a:t>第二層</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3074" name="Picture 2" descr="C:\Users\user\Desktop\20180411_QTS 4.3.5網路與虛擬交換器-03.png"/>
          <p:cNvPicPr>
            <a:picLocks noChangeAspect="1" noChangeArrowheads="1"/>
          </p:cNvPicPr>
          <p:nvPr userDrawn="1"/>
        </p:nvPicPr>
        <p:blipFill>
          <a:blip r:embed="rId2" cstate="print"/>
          <a:srcRect/>
          <a:stretch>
            <a:fillRect/>
          </a:stretch>
        </p:blipFill>
        <p:spPr bwMode="auto">
          <a:xfrm>
            <a:off x="0" y="0"/>
            <a:ext cx="9140888" cy="5143500"/>
          </a:xfrm>
          <a:prstGeom prst="rect">
            <a:avLst/>
          </a:prstGeom>
          <a:noFill/>
        </p:spPr>
      </p:pic>
      <p:sp>
        <p:nvSpPr>
          <p:cNvPr id="2" name="標題 1"/>
          <p:cNvSpPr>
            <a:spLocks noGrp="1"/>
          </p:cNvSpPr>
          <p:nvPr>
            <p:ph type="title"/>
          </p:nvPr>
        </p:nvSpPr>
        <p:spPr>
          <a:xfrm>
            <a:off x="251520" y="1491630"/>
            <a:ext cx="4392488" cy="1944216"/>
          </a:xfrm>
        </p:spPr>
        <p:txBody>
          <a:bodyPr/>
          <a:lstStyle>
            <a:lvl1pPr algn="l">
              <a:defRPr baseline="0">
                <a:solidFill>
                  <a:schemeClr val="bg1"/>
                </a:solidFill>
              </a:defRPr>
            </a:lvl1pPr>
          </a:lstStyle>
          <a:p>
            <a:r>
              <a:rPr lang="zh-TW" altLang="en-US"/>
              <a:t>按一下以編輯母片標題樣式</a:t>
            </a:r>
          </a:p>
        </p:txBody>
      </p:sp>
      <p:pic>
        <p:nvPicPr>
          <p:cNvPr id="3075" name="Picture 3" descr="C:\Users\user\Desktop\QNAP.png"/>
          <p:cNvPicPr>
            <a:picLocks noChangeAspect="1" noChangeArrowheads="1"/>
          </p:cNvPicPr>
          <p:nvPr userDrawn="1"/>
        </p:nvPicPr>
        <p:blipFill>
          <a:blip r:embed="rId3" cstate="print"/>
          <a:srcRect/>
          <a:stretch>
            <a:fillRect/>
          </a:stretch>
        </p:blipFill>
        <p:spPr bwMode="auto">
          <a:xfrm>
            <a:off x="323528" y="627534"/>
            <a:ext cx="1289149" cy="23450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pic>
        <p:nvPicPr>
          <p:cNvPr id="2050" name="Picture 2" descr="C:\Users\user\Desktop\20180411_QTS 4.3.5網路與虛擬交換器_ppt\23531800_xl.png"/>
          <p:cNvPicPr>
            <a:picLocks noChangeAspect="1" noChangeArrowheads="1"/>
          </p:cNvPicPr>
          <p:nvPr userDrawn="1"/>
        </p:nvPicPr>
        <p:blipFill>
          <a:blip r:embed="rId2" cstate="print"/>
          <a:srcRect l="4761" t="5659" r="2319"/>
          <a:stretch>
            <a:fillRect/>
          </a:stretch>
        </p:blipFill>
        <p:spPr bwMode="auto">
          <a:xfrm>
            <a:off x="0" y="0"/>
            <a:ext cx="9144000" cy="5143501"/>
          </a:xfrm>
          <a:prstGeom prst="rect">
            <a:avLst/>
          </a:prstGeom>
          <a:noFill/>
        </p:spPr>
      </p:pic>
      <p:sp>
        <p:nvSpPr>
          <p:cNvPr id="2" name="標題 1"/>
          <p:cNvSpPr>
            <a:spLocks noGrp="1"/>
          </p:cNvSpPr>
          <p:nvPr>
            <p:ph type="ctrTitle"/>
          </p:nvPr>
        </p:nvSpPr>
        <p:spPr>
          <a:xfrm>
            <a:off x="685800" y="1275606"/>
            <a:ext cx="7772400" cy="1102519"/>
          </a:xfrm>
        </p:spPr>
        <p:txBody>
          <a:bodyPr>
            <a:normAutofit/>
          </a:bodyPr>
          <a:lstStyle>
            <a:lvl1pPr>
              <a:tabLst>
                <a:tab pos="4037013" algn="l"/>
              </a:tabLst>
              <a:defRPr sz="4800">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427734"/>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pic>
        <p:nvPicPr>
          <p:cNvPr id="6" name="Picture 2" descr="D:\工作進行中\20170911直播母版16比9\各場PPT元素\20180410\QNAP_LOGO-01.png"/>
          <p:cNvPicPr>
            <a:picLocks noChangeAspect="1" noChangeArrowheads="1"/>
          </p:cNvPicPr>
          <p:nvPr userDrawn="1"/>
        </p:nvPicPr>
        <p:blipFill>
          <a:blip r:embed="rId3" cstate="print"/>
          <a:srcRect/>
          <a:stretch>
            <a:fillRect/>
          </a:stretch>
        </p:blipFill>
        <p:spPr bwMode="auto">
          <a:xfrm>
            <a:off x="539552" y="627534"/>
            <a:ext cx="1490165" cy="288032"/>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body" type="tx">
  <p:cSld name="1_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14282" y="357171"/>
            <a:ext cx="8787000" cy="66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4000"/>
              <a:buFont typeface="Verdana"/>
              <a:buNone/>
              <a:defRPr sz="4000" b="1" i="0" u="none" strike="noStrike" cap="none">
                <a:solidFill>
                  <a:schemeClr val="lt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7" name="Shape 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1" i="0" u="none" strike="noStrike" cap="none">
                <a:solidFill>
                  <a:srgbClr val="002060"/>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0"/>
        <p:cNvGrpSpPr/>
        <p:nvPr/>
      </p:nvGrpSpPr>
      <p:grpSpPr>
        <a:xfrm>
          <a:off x="0" y="0"/>
          <a:ext cx="0" cy="0"/>
          <a:chOff x="0" y="0"/>
          <a:chExt cx="0" cy="0"/>
        </a:xfrm>
      </p:grpSpPr>
      <p:pic>
        <p:nvPicPr>
          <p:cNvPr id="41" name="Shape 41" descr="D:\工作進行中\20170911直播母版16比9\母片\2017_Think Big母版16比9_C內頁.jpg"/>
          <p:cNvPicPr preferRelativeResize="0"/>
          <p:nvPr/>
        </p:nvPicPr>
        <p:blipFill rotWithShape="1">
          <a:blip r:embed="rId2" cstate="print">
            <a:alphaModFix/>
          </a:blip>
          <a:srcRect/>
          <a:stretch/>
        </p:blipFill>
        <p:spPr>
          <a:xfrm>
            <a:off x="-29" y="0"/>
            <a:ext cx="9144024" cy="5143513"/>
          </a:xfrm>
          <a:prstGeom prst="rect">
            <a:avLst/>
          </a:prstGeom>
          <a:noFill/>
          <a:ln>
            <a:noFill/>
          </a:ln>
        </p:spPr>
      </p:pic>
      <p:sp>
        <p:nvSpPr>
          <p:cNvPr id="42" name="Shape 42"/>
          <p:cNvSpPr txBox="1">
            <a:spLocks noGrp="1"/>
          </p:cNvSpPr>
          <p:nvPr>
            <p:ph type="subTitle" idx="1"/>
          </p:nvPr>
        </p:nvSpPr>
        <p:spPr>
          <a:xfrm>
            <a:off x="1043608" y="339502"/>
            <a:ext cx="8100300" cy="108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400"/>
              <a:buFont typeface="Verdana"/>
              <a:buNone/>
              <a:defRPr sz="4000" b="1" i="0" u="none" strike="noStrike" cap="none">
                <a:solidFill>
                  <a:srgbClr val="002060"/>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9"/>
        <p:cNvGrpSpPr/>
        <p:nvPr/>
      </p:nvGrpSpPr>
      <p:grpSpPr>
        <a:xfrm>
          <a:off x="0" y="0"/>
          <a:ext cx="0" cy="0"/>
          <a:chOff x="0" y="0"/>
          <a:chExt cx="0" cy="0"/>
        </a:xfrm>
      </p:grpSpPr>
      <p:sp>
        <p:nvSpPr>
          <p:cNvPr id="20" name="Shape 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pic>
        <p:nvPicPr>
          <p:cNvPr id="21" name="Shape 21" descr="D:\工作進行中\20170911直播母版16比9\母片\2017_Think Big母版16比9_C內頁.jpg"/>
          <p:cNvPicPr preferRelativeResize="0"/>
          <p:nvPr/>
        </p:nvPicPr>
        <p:blipFill rotWithShape="1">
          <a:blip r:embed="rId2" cstate="print">
            <a:alphaModFix/>
          </a:blip>
          <a:srcRect/>
          <a:stretch/>
        </p:blipFill>
        <p:spPr>
          <a:xfrm>
            <a:off x="0" y="-18"/>
            <a:ext cx="9143998" cy="51435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userDrawn="1">
  <p:cSld name="2_Blank">
    <p:spTree>
      <p:nvGrpSpPr>
        <p:cNvPr id="1" name="Shape 43"/>
        <p:cNvGrpSpPr/>
        <p:nvPr/>
      </p:nvGrpSpPr>
      <p:grpSpPr>
        <a:xfrm>
          <a:off x="0" y="0"/>
          <a:ext cx="0" cy="0"/>
          <a:chOff x="0" y="0"/>
          <a:chExt cx="0" cy="0"/>
        </a:xfrm>
      </p:grpSpPr>
      <p:pic>
        <p:nvPicPr>
          <p:cNvPr id="8" name="圖片 7" descr="0517_16比9_VPN_分頁母片_(ZH+EN).jpg"/>
          <p:cNvPicPr>
            <a:picLocks noChangeAspect="1"/>
          </p:cNvPicPr>
          <p:nvPr userDrawn="1"/>
        </p:nvPicPr>
        <p:blipFill>
          <a:blip r:embed="rId2"/>
          <a:stretch>
            <a:fillRect/>
          </a:stretch>
        </p:blipFill>
        <p:spPr>
          <a:xfrm>
            <a:off x="0" y="0"/>
            <a:ext cx="9144000" cy="5143500"/>
          </a:xfrm>
          <a:prstGeom prst="rect">
            <a:avLst/>
          </a:prstGeom>
        </p:spPr>
      </p:pic>
      <p:sp>
        <p:nvSpPr>
          <p:cNvPr id="44" name="Shape 44"/>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
        <p:nvSpPr>
          <p:cNvPr id="5" name="Shape 21"/>
          <p:cNvSpPr txBox="1">
            <a:spLocks noGrp="1"/>
          </p:cNvSpPr>
          <p:nvPr>
            <p:ph type="title"/>
          </p:nvPr>
        </p:nvSpPr>
        <p:spPr>
          <a:xfrm>
            <a:off x="0" y="873457"/>
            <a:ext cx="9144000" cy="239518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000"/>
              <a:buFont typeface="Verdana"/>
              <a:buNone/>
              <a:defRPr sz="5000" b="1" i="0" u="none" strike="noStrike" cap="none">
                <a:solidFill>
                  <a:schemeClr val="tx1"/>
                </a:solidFill>
                <a:latin typeface="+mj-lt"/>
                <a:ea typeface="微軟正黑體" pitchFamily="34" charset="-120"/>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Tree>
    <p:extLst>
      <p:ext uri="{BB962C8B-B14F-4D97-AF65-F5344CB8AC3E}">
        <p14:creationId xmlns:p14="http://schemas.microsoft.com/office/powerpoint/2010/main" val="410319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and body">
  <p:cSld name="2_Title and body">
    <p:spTree>
      <p:nvGrpSpPr>
        <p:cNvPr id="1" name="Shape 19"/>
        <p:cNvGrpSpPr/>
        <p:nvPr/>
      </p:nvGrpSpPr>
      <p:grpSpPr>
        <a:xfrm>
          <a:off x="0" y="0"/>
          <a:ext cx="0" cy="0"/>
          <a:chOff x="0" y="0"/>
          <a:chExt cx="0" cy="0"/>
        </a:xfrm>
      </p:grpSpPr>
      <p:pic>
        <p:nvPicPr>
          <p:cNvPr id="6" name="圖片 5" descr="0517_16比9_VPN_內頁母片_(ZH+EN).jpg"/>
          <p:cNvPicPr>
            <a:picLocks noChangeAspect="1"/>
          </p:cNvPicPr>
          <p:nvPr userDrawn="1"/>
        </p:nvPicPr>
        <p:blipFill>
          <a:blip r:embed="rId2"/>
          <a:stretch>
            <a:fillRect/>
          </a:stretch>
        </p:blipFill>
        <p:spPr>
          <a:xfrm>
            <a:off x="0" y="0"/>
            <a:ext cx="9144000" cy="5143500"/>
          </a:xfrm>
          <a:prstGeom prst="rect">
            <a:avLst/>
          </a:prstGeom>
        </p:spPr>
      </p:pic>
      <p:sp>
        <p:nvSpPr>
          <p:cNvPr id="21" name="Shape 21"/>
          <p:cNvSpPr txBox="1">
            <a:spLocks noGrp="1"/>
          </p:cNvSpPr>
          <p:nvPr>
            <p:ph type="title"/>
          </p:nvPr>
        </p:nvSpPr>
        <p:spPr>
          <a:xfrm>
            <a:off x="348018" y="-1"/>
            <a:ext cx="8795982" cy="750627"/>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000"/>
              <a:buFont typeface="Verdana"/>
              <a:buNone/>
              <a:defRPr sz="4000" b="1" i="0" u="none" strike="noStrike" cap="none">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2" name="Shape 22"/>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extLst>
      <p:ext uri="{BB962C8B-B14F-4D97-AF65-F5344CB8AC3E}">
        <p14:creationId xmlns:p14="http://schemas.microsoft.com/office/powerpoint/2010/main" val="360958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4" r:id="rId3"/>
    <p:sldLayoutId id="2147483662" r:id="rId4"/>
    <p:sldLayoutId id="2147483665" r:id="rId5"/>
    <p:sldLayoutId id="2147483666" r:id="rId6"/>
    <p:sldLayoutId id="2147483667" r:id="rId7"/>
    <p:sldLayoutId id="2147483668" r:id="rId8"/>
    <p:sldLayoutId id="2147483669" r:id="rId9"/>
    <p:sldLayoutId id="2147483659" r:id="rId10"/>
    <p:sldLayoutId id="2147483660" r:id="rId11"/>
    <p:sldLayoutId id="2147483661" r:id="rId12"/>
  </p:sldLayoutIdLst>
  <p:txStyles>
    <p:titleStyle>
      <a:lvl1pPr algn="ctr" defTabSz="914400" rtl="0" eaLnBrk="1" latinLnBrk="0" hangingPunct="1">
        <a:spcBef>
          <a:spcPct val="0"/>
        </a:spcBef>
        <a:buNone/>
        <a:defRPr sz="42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ts val="0"/>
        </a:spcBef>
        <a:buFont typeface="Arial" pitchFamily="34" charset="0"/>
        <a:buNone/>
        <a:defRPr sz="2400" b="1" i="0" kern="1200" baseline="0">
          <a:solidFill>
            <a:schemeClr val="tx1"/>
          </a:solidFill>
          <a:latin typeface="Arial" pitchFamily="34" charset="0"/>
          <a:ea typeface="微軟正黑體" pitchFamily="34" charset="-120"/>
          <a:cs typeface="+mn-cs"/>
        </a:defRPr>
      </a:lvl1pPr>
      <a:lvl2pPr marL="0" indent="0" algn="l" defTabSz="914400" rtl="0" eaLnBrk="1" latinLnBrk="0" hangingPunct="1">
        <a:spcBef>
          <a:spcPts val="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7.pn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2.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7.png"/><Relationship Id="rId5" Type="http://schemas.openxmlformats.org/officeDocument/2006/relationships/image" Target="../media/image98.png"/><Relationship Id="rId10" Type="http://schemas.openxmlformats.org/officeDocument/2006/relationships/image" Target="../media/image106.png"/><Relationship Id="rId4" Type="http://schemas.openxmlformats.org/officeDocument/2006/relationships/image" Target="../media/image27.png"/><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87.png"/><Relationship Id="rId4" Type="http://schemas.openxmlformats.org/officeDocument/2006/relationships/image" Target="../media/image155.png"/><Relationship Id="rId9" Type="http://schemas.openxmlformats.org/officeDocument/2006/relationships/image" Target="../media/image159.png"/></Relationships>
</file>

<file path=ppt/slides/_rels/slide4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6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02.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76.png"/><Relationship Id="rId7"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7.png"/><Relationship Id="rId4" Type="http://schemas.openxmlformats.org/officeDocument/2006/relationships/image" Target="../media/image16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57.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7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9.jpeg"/></Relationships>
</file>

<file path=ppt/slides/_rels/slide5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81.jpeg"/></Relationships>
</file>

<file path=ppt/slides/_rels/slide5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83.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85.png"/></Relationships>
</file>

<file path=ppt/slides/_rels/slide61.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39.png"/><Relationship Id="rId12" Type="http://schemas.openxmlformats.org/officeDocument/2006/relationships/image" Target="../media/image197.png"/><Relationship Id="rId2" Type="http://schemas.openxmlformats.org/officeDocument/2006/relationships/notesSlide" Target="../notesSlides/notesSlide63.xml"/><Relationship Id="rId16"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96.png"/><Relationship Id="rId5" Type="http://schemas.openxmlformats.org/officeDocument/2006/relationships/image" Target="../media/image135.png"/><Relationship Id="rId15" Type="http://schemas.openxmlformats.org/officeDocument/2006/relationships/image" Target="../media/image200.png"/><Relationship Id="rId10" Type="http://schemas.openxmlformats.org/officeDocument/2006/relationships/image" Target="../media/image195.jpeg"/><Relationship Id="rId4" Type="http://schemas.openxmlformats.org/officeDocument/2006/relationships/image" Target="../media/image194.png"/><Relationship Id="rId9" Type="http://schemas.openxmlformats.org/officeDocument/2006/relationships/image" Target="../media/image167.png"/><Relationship Id="rId14" Type="http://schemas.openxmlformats.org/officeDocument/2006/relationships/image" Target="../media/image199.jpeg"/></Relationships>
</file>

<file path=ppt/slides/_rels/slide6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58.png"/><Relationship Id="rId7" Type="http://schemas.openxmlformats.org/officeDocument/2006/relationships/image" Target="../media/image15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202.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69.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06.png"/><Relationship Id="rId4" Type="http://schemas.openxmlformats.org/officeDocument/2006/relationships/image" Target="../media/image20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528170D0-4D31-4382-B75F-8CF9981FF826}"/>
              </a:ext>
            </a:extLst>
          </p:cNvPr>
          <p:cNvGrpSpPr/>
          <p:nvPr/>
        </p:nvGrpSpPr>
        <p:grpSpPr>
          <a:xfrm>
            <a:off x="106108" y="598566"/>
            <a:ext cx="7725192" cy="1823747"/>
            <a:chOff x="805739" y="575954"/>
            <a:chExt cx="6437439" cy="1519738"/>
          </a:xfrm>
        </p:grpSpPr>
        <p:grpSp>
          <p:nvGrpSpPr>
            <p:cNvPr id="9" name="群組 8">
              <a:extLst>
                <a:ext uri="{FF2B5EF4-FFF2-40B4-BE49-F238E27FC236}">
                  <a16:creationId xmlns:a16="http://schemas.microsoft.com/office/drawing/2014/main" id="{BB581C31-2AEB-4786-BACC-D33AAF3E2031}"/>
                </a:ext>
              </a:extLst>
            </p:cNvPr>
            <p:cNvGrpSpPr/>
            <p:nvPr/>
          </p:nvGrpSpPr>
          <p:grpSpPr>
            <a:xfrm>
              <a:off x="1858939" y="1143940"/>
              <a:ext cx="5384239" cy="625598"/>
              <a:chOff x="-430638" y="1183147"/>
              <a:chExt cx="5384239" cy="625598"/>
            </a:xfrm>
          </p:grpSpPr>
          <p:sp>
            <p:nvSpPr>
              <p:cNvPr id="11" name="Shape 73">
                <a:extLst>
                  <a:ext uri="{FF2B5EF4-FFF2-40B4-BE49-F238E27FC236}">
                    <a16:creationId xmlns:a16="http://schemas.microsoft.com/office/drawing/2014/main" id="{26509FAB-E3C1-4871-95C7-57056AF79A45}"/>
                  </a:ext>
                </a:extLst>
              </p:cNvPr>
              <p:cNvSpPr/>
              <p:nvPr/>
            </p:nvSpPr>
            <p:spPr>
              <a:xfrm>
                <a:off x="-430638" y="1293746"/>
                <a:ext cx="5384239" cy="404400"/>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2" name="Shape 75" descr="NAS.png">
                <a:extLst>
                  <a:ext uri="{FF2B5EF4-FFF2-40B4-BE49-F238E27FC236}">
                    <a16:creationId xmlns:a16="http://schemas.microsoft.com/office/drawing/2014/main" id="{319EAFA0-8675-49CA-AD63-AB4A0B69E1D1}"/>
                  </a:ext>
                </a:extLst>
              </p:cNvPr>
              <p:cNvPicPr preferRelativeResize="0"/>
              <p:nvPr/>
            </p:nvPicPr>
            <p:blipFill rotWithShape="1">
              <a:blip r:embed="rId2">
                <a:alphaModFix/>
              </a:blip>
              <a:srcRect/>
              <a:stretch/>
            </p:blipFill>
            <p:spPr>
              <a:xfrm>
                <a:off x="741266" y="1183147"/>
                <a:ext cx="2059692" cy="625598"/>
              </a:xfrm>
              <a:prstGeom prst="rect">
                <a:avLst/>
              </a:prstGeom>
              <a:noFill/>
              <a:ln>
                <a:noFill/>
              </a:ln>
            </p:spPr>
          </p:pic>
        </p:grpSp>
        <p:pic>
          <p:nvPicPr>
            <p:cNvPr id="10" name="Shape 74" descr="NAS.png">
              <a:extLst>
                <a:ext uri="{FF2B5EF4-FFF2-40B4-BE49-F238E27FC236}">
                  <a16:creationId xmlns:a16="http://schemas.microsoft.com/office/drawing/2014/main" id="{2713D638-D697-488D-8E43-A8B39D94D0BE}"/>
                </a:ext>
              </a:extLst>
            </p:cNvPr>
            <p:cNvPicPr preferRelativeResize="0"/>
            <p:nvPr/>
          </p:nvPicPr>
          <p:blipFill rotWithShape="1">
            <a:blip r:embed="rId3">
              <a:alphaModFix/>
            </a:blip>
            <a:srcRect l="24975"/>
            <a:stretch/>
          </p:blipFill>
          <p:spPr>
            <a:xfrm>
              <a:off x="805739" y="575954"/>
              <a:ext cx="2540610" cy="1519738"/>
            </a:xfrm>
            <a:prstGeom prst="rect">
              <a:avLst/>
            </a:prstGeom>
            <a:noFill/>
            <a:ln>
              <a:noFill/>
            </a:ln>
          </p:spPr>
        </p:pic>
      </p:grpSp>
      <p:pic>
        <p:nvPicPr>
          <p:cNvPr id="19" name="圖片 18">
            <a:extLst>
              <a:ext uri="{FF2B5EF4-FFF2-40B4-BE49-F238E27FC236}">
                <a16:creationId xmlns:a16="http://schemas.microsoft.com/office/drawing/2014/main" id="{70110497-A427-4B11-9A22-B562DCC8F6B5}"/>
              </a:ext>
            </a:extLst>
          </p:cNvPr>
          <p:cNvPicPr>
            <a:picLocks noChangeAspect="1"/>
          </p:cNvPicPr>
          <p:nvPr/>
        </p:nvPicPr>
        <p:blipFill>
          <a:blip r:embed="rId4"/>
          <a:stretch>
            <a:fillRect/>
          </a:stretch>
        </p:blipFill>
        <p:spPr>
          <a:xfrm>
            <a:off x="279164" y="273192"/>
            <a:ext cx="1258864" cy="234000"/>
          </a:xfrm>
          <a:prstGeom prst="rect">
            <a:avLst/>
          </a:prstGeom>
        </p:spPr>
      </p:pic>
      <p:cxnSp>
        <p:nvCxnSpPr>
          <p:cNvPr id="14" name="直線單箭頭接點 13">
            <a:extLst>
              <a:ext uri="{FF2B5EF4-FFF2-40B4-BE49-F238E27FC236}">
                <a16:creationId xmlns:a16="http://schemas.microsoft.com/office/drawing/2014/main" id="{35770410-E13C-45E9-B86D-B7E9C7ABABCC}"/>
              </a:ext>
            </a:extLst>
          </p:cNvPr>
          <p:cNvCxnSpPr>
            <a:cxnSpLocks/>
          </p:cNvCxnSpPr>
          <p:nvPr/>
        </p:nvCxnSpPr>
        <p:spPr>
          <a:xfrm>
            <a:off x="5285356" y="3708852"/>
            <a:ext cx="6724" cy="735106"/>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字方塊 1">
            <a:extLst>
              <a:ext uri="{FF2B5EF4-FFF2-40B4-BE49-F238E27FC236}">
                <a16:creationId xmlns:a16="http://schemas.microsoft.com/office/drawing/2014/main" id="{561ABCD1-ECD8-4BA2-BAE6-D517CB1B16A4}"/>
              </a:ext>
            </a:extLst>
          </p:cNvPr>
          <p:cNvSpPr txBox="1"/>
          <p:nvPr/>
        </p:nvSpPr>
        <p:spPr>
          <a:xfrm>
            <a:off x="1331640" y="3869055"/>
            <a:ext cx="3744445" cy="430887"/>
          </a:xfrm>
          <a:prstGeom prst="rect">
            <a:avLst/>
          </a:prstGeom>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200" b="1">
                <a:solidFill>
                  <a:srgbClr val="FFFFFF"/>
                </a:solidFill>
                <a:latin typeface="Arial" panose="020B0604020202020204" pitchFamily="34" charset="0"/>
                <a:ea typeface="微軟正黑體" panose="020B0604030504040204" pitchFamily="34" charset="-120"/>
                <a:cs typeface="Arial" panose="020B0604020202020204" pitchFamily="34" charset="0"/>
              </a:rPr>
              <a:t>Network &amp; Virtual Switch</a:t>
            </a:r>
          </a:p>
        </p:txBody>
      </p:sp>
      <p:sp>
        <p:nvSpPr>
          <p:cNvPr id="16" name="文字方塊 1">
            <a:extLst>
              <a:ext uri="{FF2B5EF4-FFF2-40B4-BE49-F238E27FC236}">
                <a16:creationId xmlns:a16="http://schemas.microsoft.com/office/drawing/2014/main" id="{8E124113-F84E-4ABC-96FE-1EE288488267}"/>
              </a:ext>
            </a:extLst>
          </p:cNvPr>
          <p:cNvSpPr txBox="1"/>
          <p:nvPr/>
        </p:nvSpPr>
        <p:spPr>
          <a:xfrm>
            <a:off x="5361837" y="3869055"/>
            <a:ext cx="2428411" cy="430887"/>
          </a:xfrm>
          <a:prstGeom prst="rect">
            <a:avLst/>
          </a:prstGeom>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a:solidFill>
                  <a:srgbClr val="FFFFFF"/>
                </a:solidFill>
                <a:ea typeface="Microsoft YaHei"/>
              </a:rPr>
              <a:t>QVPN 2.0</a:t>
            </a:r>
            <a:endParaRPr lang="zh-TW" altLang="en-US" sz="2200" b="1"/>
          </a:p>
        </p:txBody>
      </p:sp>
      <p:sp>
        <p:nvSpPr>
          <p:cNvPr id="17" name="Shape 72">
            <a:extLst>
              <a:ext uri="{FF2B5EF4-FFF2-40B4-BE49-F238E27FC236}">
                <a16:creationId xmlns:a16="http://schemas.microsoft.com/office/drawing/2014/main" id="{4287F433-7AE5-4847-9107-1350D5D86BAF}"/>
              </a:ext>
            </a:extLst>
          </p:cNvPr>
          <p:cNvSpPr txBox="1">
            <a:spLocks/>
          </p:cNvSpPr>
          <p:nvPr/>
        </p:nvSpPr>
        <p:spPr>
          <a:xfrm>
            <a:off x="5014441" y="1323010"/>
            <a:ext cx="2092165" cy="564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0" indent="0">
              <a:spcBef>
                <a:spcPts val="0"/>
              </a:spcBef>
              <a:buSzPts val="3600"/>
            </a:pPr>
            <a:r>
              <a:rPr lang="en-US" altLang="zh-TW" sz="3200" i="1">
                <a:latin typeface="Microsoft PhagsPa" panose="020B0502040204020203" pitchFamily="34" charset="0"/>
                <a:ea typeface="微軟正黑體" panose="020B0604030504040204" pitchFamily="34" charset="-120"/>
              </a:rPr>
              <a:t>Preview</a:t>
            </a:r>
            <a:endParaRPr lang="zh-TW" altLang="en-US" sz="3200" i="1">
              <a:latin typeface="Microsoft PhagsPa" panose="020B0502040204020203" pitchFamily="34" charset="0"/>
              <a:ea typeface="微軟正黑體" panose="020B0604030504040204" pitchFamily="34" charset="-120"/>
              <a:sym typeface="Microsoft JhengHei"/>
            </a:endParaRPr>
          </a:p>
        </p:txBody>
      </p:sp>
      <p:sp>
        <p:nvSpPr>
          <p:cNvPr id="18" name="Shape 71">
            <a:extLst>
              <a:ext uri="{FF2B5EF4-FFF2-40B4-BE49-F238E27FC236}">
                <a16:creationId xmlns:a16="http://schemas.microsoft.com/office/drawing/2014/main" id="{38B91659-AB85-4B22-B157-8EBC702C3CDD}"/>
              </a:ext>
            </a:extLst>
          </p:cNvPr>
          <p:cNvSpPr txBox="1">
            <a:spLocks noGrp="1"/>
          </p:cNvSpPr>
          <p:nvPr>
            <p:ph type="ctrTitle"/>
          </p:nvPr>
        </p:nvSpPr>
        <p:spPr>
          <a:xfrm>
            <a:off x="348730" y="2037263"/>
            <a:ext cx="8467503" cy="1601859"/>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lvl="0">
              <a:lnSpc>
                <a:spcPts val="4900"/>
              </a:lnSpc>
              <a:buClr>
                <a:schemeClr val="dk1"/>
              </a:buClr>
              <a:buSzPts val="4800"/>
            </a:pPr>
            <a:r>
              <a:rPr lang="en-US" altLang="zh-TW" sz="6000"/>
              <a:t>Enhanced network management </a:t>
            </a:r>
            <a:endParaRPr lang="zh-TW" altLang="en-US" sz="6000">
              <a:sym typeface="Microsoft JhengHei"/>
            </a:endParaRPr>
          </a:p>
        </p:txBody>
      </p:sp>
    </p:spTree>
    <p:extLst>
      <p:ext uri="{BB962C8B-B14F-4D97-AF65-F5344CB8AC3E}">
        <p14:creationId xmlns:p14="http://schemas.microsoft.com/office/powerpoint/2010/main" val="49250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2056" name="Picture 8" descr="C:\Users\user\Desktop\20180411_QTS 4.3.5網路與虛擬交換器_ppt\16.png"/>
          <p:cNvPicPr>
            <a:picLocks noChangeAspect="1" noChangeArrowheads="1"/>
          </p:cNvPicPr>
          <p:nvPr/>
        </p:nvPicPr>
        <p:blipFill>
          <a:blip r:embed="rId3" cstate="print"/>
          <a:srcRect/>
          <a:stretch>
            <a:fillRect/>
          </a:stretch>
        </p:blipFill>
        <p:spPr bwMode="auto">
          <a:xfrm>
            <a:off x="4805186" y="2765437"/>
            <a:ext cx="1703014" cy="917612"/>
          </a:xfrm>
          <a:prstGeom prst="rect">
            <a:avLst/>
          </a:prstGeom>
          <a:noFill/>
        </p:spPr>
      </p:pic>
      <p:cxnSp>
        <p:nvCxnSpPr>
          <p:cNvPr id="30" name="直線接點 29">
            <a:extLst>
              <a:ext uri="{FF2B5EF4-FFF2-40B4-BE49-F238E27FC236}">
                <a16:creationId xmlns:a16="http://schemas.microsoft.com/office/drawing/2014/main" id="{6067128B-472A-4CD8-A6B6-130377F66786}"/>
              </a:ext>
            </a:extLst>
          </p:cNvPr>
          <p:cNvCxnSpPr>
            <a:cxnSpLocks/>
          </p:cNvCxnSpPr>
          <p:nvPr/>
        </p:nvCxnSpPr>
        <p:spPr>
          <a:xfrm>
            <a:off x="3419872" y="3418970"/>
            <a:ext cx="1738149" cy="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接點 20">
            <a:extLst>
              <a:ext uri="{FF2B5EF4-FFF2-40B4-BE49-F238E27FC236}">
                <a16:creationId xmlns:a16="http://schemas.microsoft.com/office/drawing/2014/main" id="{66B8797A-89B9-4A6F-B12F-7ECF0B0471ED}"/>
              </a:ext>
            </a:extLst>
          </p:cNvPr>
          <p:cNvCxnSpPr>
            <a:cxnSpLocks/>
          </p:cNvCxnSpPr>
          <p:nvPr/>
        </p:nvCxnSpPr>
        <p:spPr>
          <a:xfrm>
            <a:off x="2959254" y="3418970"/>
            <a:ext cx="2330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接點 21"/>
          <p:cNvCxnSpPr>
            <a:cxnSpLocks/>
          </p:cNvCxnSpPr>
          <p:nvPr/>
        </p:nvCxnSpPr>
        <p:spPr>
          <a:xfrm flipV="1">
            <a:off x="3419872" y="2626882"/>
            <a:ext cx="792088" cy="792748"/>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4" name="Shape 134"/>
          <p:cNvSpPr txBox="1">
            <a:spLocks noGrp="1"/>
          </p:cNvSpPr>
          <p:nvPr>
            <p:ph type="title"/>
          </p:nvPr>
        </p:nvSpPr>
        <p:spPr/>
        <p:txBody>
          <a:bodyPr/>
          <a:lstStyle/>
          <a:p>
            <a:r>
              <a:rPr lang="zh-TW" altLang="en-US" dirty="0">
                <a:ea typeface="微軟正黑體"/>
                <a:cs typeface="Arial" panose="020B0604020202020204" pitchFamily="34" charset="0"/>
                <a:sym typeface="Microsoft JhengHei"/>
              </a:rPr>
              <a:t>Common problem</a:t>
            </a:r>
            <a:r>
              <a:rPr lang="en-US" altLang="zh-TW" dirty="0">
                <a:ea typeface="微軟正黑體"/>
                <a:cs typeface="Arial" panose="020B0604020202020204" pitchFamily="34" charset="0"/>
                <a:sym typeface="Microsoft JhengHei"/>
              </a:rPr>
              <a:t>s</a:t>
            </a:r>
            <a:r>
              <a:rPr lang="zh-TW" altLang="en-US" dirty="0">
                <a:ea typeface="微軟正黑體"/>
                <a:cs typeface="Arial" panose="020B0604020202020204" pitchFamily="34" charset="0"/>
                <a:sym typeface="Microsoft JhengHei"/>
              </a:rPr>
              <a:t> </a:t>
            </a:r>
            <a:r>
              <a:rPr lang="en-US" altLang="zh-TW" dirty="0">
                <a:ea typeface="微軟正黑體"/>
                <a:cs typeface="Arial" panose="020B0604020202020204" pitchFamily="34" charset="0"/>
                <a:sym typeface="Microsoft JhengHei"/>
              </a:rPr>
              <a:t>from forums</a:t>
            </a:r>
            <a:r>
              <a:rPr lang="zh-TW" altLang="en-US" dirty="0">
                <a:ea typeface="微軟正黑體"/>
                <a:cs typeface="Arial" panose="020B0604020202020204" pitchFamily="34" charset="0"/>
                <a:sym typeface="Microsoft JhengHei"/>
              </a:rPr>
              <a:t> </a:t>
            </a:r>
            <a:r>
              <a:rPr lang="en-US" altLang="zh-TW" dirty="0">
                <a:cs typeface="Arial" panose="020B0604020202020204" pitchFamily="34" charset="0"/>
                <a:sym typeface="Microsoft JhengHei"/>
              </a:rPr>
              <a:t>(1)</a:t>
            </a:r>
            <a:endParaRPr lang="zh-TW" altLang="en-US" dirty="0">
              <a:cs typeface="Arial" panose="020B0604020202020204" pitchFamily="34" charset="0"/>
              <a:sym typeface="Microsoft JhengHei"/>
            </a:endParaRPr>
          </a:p>
        </p:txBody>
      </p:sp>
      <p:sp>
        <p:nvSpPr>
          <p:cNvPr id="17" name="內容版面配置區 16"/>
          <p:cNvSpPr>
            <a:spLocks noGrp="1"/>
          </p:cNvSpPr>
          <p:nvPr>
            <p:ph idx="1"/>
          </p:nvPr>
        </p:nvSpPr>
        <p:spPr>
          <a:xfrm>
            <a:off x="426584" y="1060153"/>
            <a:ext cx="8229600" cy="1118677"/>
          </a:xfrm>
        </p:spPr>
        <p:txBody>
          <a:bodyPr vert="horz" lIns="91440" tIns="45720" rIns="91440" bIns="45720" rtlCol="0" anchor="t">
            <a:noAutofit/>
          </a:bodyPr>
          <a:lstStyle/>
          <a:p>
            <a:r>
              <a:rPr lang="en-US" altLang="zh-TW" sz="1800" dirty="0">
                <a:cs typeface="Arial" panose="020B0604020202020204" pitchFamily="34" charset="0"/>
                <a:sym typeface="Microsoft JhengHei"/>
              </a:rPr>
              <a:t>I have set up a virtual machine</a:t>
            </a:r>
            <a:r>
              <a:rPr lang="en-US" altLang="zh-TW" sz="1800">
                <a:cs typeface="Arial" panose="020B0604020202020204" pitchFamily="34" charset="0"/>
                <a:sym typeface="Microsoft JhengHei"/>
              </a:rPr>
              <a:t>;</a:t>
            </a:r>
            <a:r>
              <a:rPr lang="en-US" altLang="zh-TW" sz="1800" dirty="0">
                <a:cs typeface="Arial" panose="020B0604020202020204" pitchFamily="34" charset="0"/>
                <a:sym typeface="Microsoft JhengHei"/>
              </a:rPr>
              <a:t> </a:t>
            </a:r>
            <a:r>
              <a:rPr lang="en-US" altLang="en-US" sz="1800" dirty="0">
                <a:cs typeface="Arial" panose="020B0604020202020204" pitchFamily="34" charset="0"/>
                <a:sym typeface="Microsoft JhengHei"/>
              </a:rPr>
              <a:t>how can other users access it within the same local network, as well as from the Internet side?</a:t>
            </a:r>
            <a:endParaRPr lang="en-US" altLang="en-US" sz="1800" dirty="0">
              <a:cs typeface="Arial" panose="020B0604020202020204" pitchFamily="34" charset="0"/>
            </a:endParaRPr>
          </a:p>
          <a:p>
            <a:endParaRPr lang="zh-TW" altLang="en-US">
              <a:latin typeface="微軟正黑體"/>
              <a:cs typeface="Arial"/>
            </a:endParaRPr>
          </a:p>
        </p:txBody>
      </p:sp>
      <p:pic>
        <p:nvPicPr>
          <p:cNvPr id="136" name="Shape 136"/>
          <p:cNvPicPr preferRelativeResize="0"/>
          <p:nvPr/>
        </p:nvPicPr>
        <p:blipFill>
          <a:blip r:embed="rId4" cstate="print">
            <a:alphaModFix/>
          </a:blip>
          <a:stretch>
            <a:fillRect/>
          </a:stretch>
        </p:blipFill>
        <p:spPr>
          <a:xfrm>
            <a:off x="717493" y="2285468"/>
            <a:ext cx="1944650" cy="1133502"/>
          </a:xfrm>
          <a:prstGeom prst="rect">
            <a:avLst/>
          </a:prstGeom>
          <a:noFill/>
          <a:ln>
            <a:noFill/>
          </a:ln>
        </p:spPr>
      </p:pic>
      <p:pic>
        <p:nvPicPr>
          <p:cNvPr id="139" name="Shape 139"/>
          <p:cNvPicPr preferRelativeResize="0"/>
          <p:nvPr/>
        </p:nvPicPr>
        <p:blipFill>
          <a:blip r:embed="rId5" cstate="print">
            <a:alphaModFix/>
          </a:blip>
          <a:stretch>
            <a:fillRect/>
          </a:stretch>
        </p:blipFill>
        <p:spPr>
          <a:xfrm>
            <a:off x="1645776" y="3111545"/>
            <a:ext cx="1008894" cy="432378"/>
          </a:xfrm>
          <a:prstGeom prst="rect">
            <a:avLst/>
          </a:prstGeom>
          <a:noFill/>
          <a:ln>
            <a:noFill/>
          </a:ln>
        </p:spPr>
      </p:pic>
      <p:sp>
        <p:nvSpPr>
          <p:cNvPr id="141" name="Shape 141"/>
          <p:cNvSpPr txBox="1"/>
          <p:nvPr/>
        </p:nvSpPr>
        <p:spPr>
          <a:xfrm>
            <a:off x="2776591" y="4359003"/>
            <a:ext cx="475518" cy="38994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tLang="zh-TW" sz="1800" b="1"/>
              <a:t>OK</a:t>
            </a:r>
            <a:endParaRPr sz="1800" b="1"/>
          </a:p>
        </p:txBody>
      </p:sp>
      <p:pic>
        <p:nvPicPr>
          <p:cNvPr id="2054" name="Picture 6" descr="C:\Users\user\Desktop\20180411_QTS 4.3.5網路與虛擬交換器_ppt\13.png"/>
          <p:cNvPicPr>
            <a:picLocks noChangeAspect="1" noChangeArrowheads="1"/>
          </p:cNvPicPr>
          <p:nvPr/>
        </p:nvPicPr>
        <p:blipFill rotWithShape="1">
          <a:blip r:embed="rId6" cstate="print"/>
          <a:srcRect b="34242"/>
          <a:stretch/>
        </p:blipFill>
        <p:spPr bwMode="auto">
          <a:xfrm>
            <a:off x="3650916" y="2062351"/>
            <a:ext cx="1490734" cy="752627"/>
          </a:xfrm>
          <a:prstGeom prst="rect">
            <a:avLst/>
          </a:prstGeom>
          <a:noFill/>
        </p:spPr>
      </p:pic>
      <p:cxnSp>
        <p:nvCxnSpPr>
          <p:cNvPr id="26" name="直線接點 25"/>
          <p:cNvCxnSpPr>
            <a:cxnSpLocks/>
          </p:cNvCxnSpPr>
          <p:nvPr/>
        </p:nvCxnSpPr>
        <p:spPr>
          <a:xfrm>
            <a:off x="3419872" y="3418970"/>
            <a:ext cx="792088" cy="648072"/>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接點 28"/>
          <p:cNvCxnSpPr>
            <a:cxnSpLocks/>
          </p:cNvCxnSpPr>
          <p:nvPr/>
        </p:nvCxnSpPr>
        <p:spPr>
          <a:xfrm>
            <a:off x="2051720" y="4427081"/>
            <a:ext cx="2412028" cy="1"/>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53" name="Picture 5" descr="C:\Users\user\Desktop\20180411_QTS 4.3.5網路與虛擬交換器_ppt\14.png"/>
          <p:cNvPicPr>
            <a:picLocks noChangeAspect="1" noChangeArrowheads="1"/>
          </p:cNvPicPr>
          <p:nvPr/>
        </p:nvPicPr>
        <p:blipFill>
          <a:blip r:embed="rId7" cstate="print"/>
          <a:srcRect/>
          <a:stretch>
            <a:fillRect/>
          </a:stretch>
        </p:blipFill>
        <p:spPr bwMode="auto">
          <a:xfrm>
            <a:off x="3861962" y="3933246"/>
            <a:ext cx="996568" cy="1014184"/>
          </a:xfrm>
          <a:prstGeom prst="rect">
            <a:avLst/>
          </a:prstGeom>
          <a:noFill/>
        </p:spPr>
      </p:pic>
      <p:pic>
        <p:nvPicPr>
          <p:cNvPr id="2055" name="Picture 7" descr="C:\Users\user\Desktop\20180411_QTS 4.3.5網路與虛擬交換器_ppt\15.png"/>
          <p:cNvPicPr>
            <a:picLocks noChangeAspect="1" noChangeArrowheads="1"/>
          </p:cNvPicPr>
          <p:nvPr/>
        </p:nvPicPr>
        <p:blipFill>
          <a:blip r:embed="rId8" cstate="print"/>
          <a:srcRect/>
          <a:stretch>
            <a:fillRect/>
          </a:stretch>
        </p:blipFill>
        <p:spPr bwMode="auto">
          <a:xfrm>
            <a:off x="1055563" y="4003543"/>
            <a:ext cx="1186526" cy="844494"/>
          </a:xfrm>
          <a:prstGeom prst="rect">
            <a:avLst/>
          </a:prstGeom>
          <a:noFill/>
        </p:spPr>
      </p:pic>
      <p:pic>
        <p:nvPicPr>
          <p:cNvPr id="2057" name="Picture 9" descr="C:\Users\user\Desktop\20180411_QTS 4.3.5網路與虛擬交換器_ppt\17.png"/>
          <p:cNvPicPr>
            <a:picLocks noChangeAspect="1" noChangeArrowheads="1"/>
          </p:cNvPicPr>
          <p:nvPr/>
        </p:nvPicPr>
        <p:blipFill>
          <a:blip r:embed="rId9" cstate="print"/>
          <a:srcRect/>
          <a:stretch>
            <a:fillRect/>
          </a:stretch>
        </p:blipFill>
        <p:spPr bwMode="auto">
          <a:xfrm>
            <a:off x="5087278" y="2763707"/>
            <a:ext cx="1113806" cy="745910"/>
          </a:xfrm>
          <a:prstGeom prst="rect">
            <a:avLst/>
          </a:prstGeom>
          <a:noFill/>
        </p:spPr>
      </p:pic>
      <p:pic>
        <p:nvPicPr>
          <p:cNvPr id="2058" name="Picture 10" descr="C:\Users\user\Desktop\20180411_QTS 4.3.5網路與虛擬交換器_ppt\18.png"/>
          <p:cNvPicPr>
            <a:picLocks noChangeAspect="1" noChangeArrowheads="1"/>
          </p:cNvPicPr>
          <p:nvPr/>
        </p:nvPicPr>
        <p:blipFill>
          <a:blip r:embed="rId10" cstate="print"/>
          <a:srcRect/>
          <a:stretch>
            <a:fillRect/>
          </a:stretch>
        </p:blipFill>
        <p:spPr bwMode="auto">
          <a:xfrm>
            <a:off x="5875258" y="2328660"/>
            <a:ext cx="705854" cy="448356"/>
          </a:xfrm>
          <a:prstGeom prst="rect">
            <a:avLst/>
          </a:prstGeom>
          <a:noFill/>
        </p:spPr>
      </p:pic>
      <p:sp>
        <p:nvSpPr>
          <p:cNvPr id="34" name="Shape 141"/>
          <p:cNvSpPr txBox="1"/>
          <p:nvPr/>
        </p:nvSpPr>
        <p:spPr>
          <a:xfrm>
            <a:off x="5158021" y="3599707"/>
            <a:ext cx="988198" cy="389942"/>
          </a:xfrm>
          <a:prstGeom prst="rect">
            <a:avLst/>
          </a:prstGeom>
          <a:noFill/>
          <a:ln>
            <a:noFill/>
          </a:ln>
        </p:spPr>
        <p:txBody>
          <a:bodyPr spcFirstLastPara="1" wrap="square" lIns="91425" tIns="91425" rIns="91425" bIns="91425" anchor="t" anchorCtr="0">
            <a:noAutofit/>
          </a:bodyPr>
          <a:lstStyle/>
          <a:p>
            <a:r>
              <a:rPr lang="en-US" altLang="zh-TW" b="1">
                <a:sym typeface="Microsoft JhengHei"/>
              </a:rPr>
              <a:t>Internet</a:t>
            </a:r>
          </a:p>
        </p:txBody>
      </p:sp>
      <p:cxnSp>
        <p:nvCxnSpPr>
          <p:cNvPr id="35" name="直線接點 34"/>
          <p:cNvCxnSpPr>
            <a:cxnSpLocks/>
          </p:cNvCxnSpPr>
          <p:nvPr/>
        </p:nvCxnSpPr>
        <p:spPr>
          <a:xfrm>
            <a:off x="6217156" y="3418970"/>
            <a:ext cx="906451" cy="1"/>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51" name="Picture 3" descr="C:\Users\user\Desktop\20180411_QTS 4.3.5網路與虛擬交換器_ppt\12.png"/>
          <p:cNvPicPr>
            <a:picLocks noChangeAspect="1" noChangeArrowheads="1"/>
          </p:cNvPicPr>
          <p:nvPr/>
        </p:nvPicPr>
        <p:blipFill>
          <a:blip r:embed="rId11" cstate="print"/>
          <a:srcRect/>
          <a:stretch>
            <a:fillRect/>
          </a:stretch>
        </p:blipFill>
        <p:spPr bwMode="auto">
          <a:xfrm>
            <a:off x="6827665" y="2714312"/>
            <a:ext cx="2293228" cy="1530508"/>
          </a:xfrm>
          <a:prstGeom prst="rect">
            <a:avLst/>
          </a:prstGeom>
          <a:noFill/>
        </p:spPr>
      </p:pic>
      <p:pic>
        <p:nvPicPr>
          <p:cNvPr id="37" name="Picture 2" descr="C:\Users\user\Desktop\20180411_QTS 4.3.5網路與虛擬交換器_ppt\19.png"/>
          <p:cNvPicPr>
            <a:picLocks noChangeAspect="1" noChangeArrowheads="1"/>
          </p:cNvPicPr>
          <p:nvPr/>
        </p:nvPicPr>
        <p:blipFill>
          <a:blip r:embed="rId12" cstate="print"/>
          <a:srcRect/>
          <a:stretch>
            <a:fillRect/>
          </a:stretch>
        </p:blipFill>
        <p:spPr bwMode="auto">
          <a:xfrm>
            <a:off x="3096693" y="3147770"/>
            <a:ext cx="498246" cy="55848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圖片 2">
            <a:extLst>
              <a:ext uri="{FF2B5EF4-FFF2-40B4-BE49-F238E27FC236}">
                <a16:creationId xmlns:a16="http://schemas.microsoft.com/office/drawing/2014/main" id="{98DECE2C-FD89-4B3E-91E1-C08AE38B02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344"/>
          <a:stretch/>
        </p:blipFill>
        <p:spPr>
          <a:xfrm>
            <a:off x="5448622" y="1636027"/>
            <a:ext cx="3707904" cy="2582179"/>
          </a:xfrm>
          <a:prstGeom prst="rect">
            <a:avLst/>
          </a:prstGeom>
        </p:spPr>
      </p:pic>
      <p:sp>
        <p:nvSpPr>
          <p:cNvPr id="151" name="Shape 151"/>
          <p:cNvSpPr txBox="1">
            <a:spLocks noGrp="1"/>
          </p:cNvSpPr>
          <p:nvPr>
            <p:ph type="title"/>
          </p:nvPr>
        </p:nvSpPr>
        <p:spPr>
          <a:xfrm>
            <a:off x="-1" y="146923"/>
            <a:ext cx="9156527" cy="857250"/>
          </a:xfrm>
        </p:spPr>
        <p:txBody>
          <a:bodyPr vert="horz" lIns="91440" tIns="45720" rIns="91440" bIns="45720" rtlCol="0" anchor="ctr">
            <a:noAutofit/>
          </a:bodyPr>
          <a:lstStyle/>
          <a:p>
            <a:r>
              <a:rPr lang="zh-TW" altLang="en-US" sz="3200" dirty="0">
                <a:ea typeface="微軟正黑體"/>
                <a:cs typeface="Arial" panose="020B0604020202020204" pitchFamily="34" charset="0"/>
                <a:sym typeface="Microsoft JhengHei"/>
              </a:rPr>
              <a:t>Common problem</a:t>
            </a:r>
            <a:r>
              <a:rPr lang="en-US" altLang="zh-TW" sz="3200" dirty="0">
                <a:ea typeface="微軟正黑體"/>
                <a:cs typeface="Arial" panose="020B0604020202020204" pitchFamily="34" charset="0"/>
                <a:sym typeface="Microsoft JhengHei"/>
              </a:rPr>
              <a:t>s</a:t>
            </a:r>
            <a:r>
              <a:rPr lang="zh-TW" altLang="en-US" sz="3200" dirty="0">
                <a:ea typeface="微軟正黑體"/>
                <a:cs typeface="Arial" panose="020B0604020202020204" pitchFamily="34" charset="0"/>
                <a:sym typeface="Microsoft JhengHei"/>
              </a:rPr>
              <a:t> </a:t>
            </a:r>
            <a:r>
              <a:rPr lang="en-US" altLang="zh-TW" sz="3200" dirty="0">
                <a:ea typeface="微軟正黑體"/>
                <a:cs typeface="Arial" panose="020B0604020202020204" pitchFamily="34" charset="0"/>
                <a:sym typeface="Microsoft JhengHei"/>
              </a:rPr>
              <a:t>from forums</a:t>
            </a:r>
            <a:r>
              <a:rPr lang="zh-TW" sz="3200" dirty="0">
                <a:ea typeface="Microsoft JhengHei"/>
                <a:cs typeface="Arial" panose="020B0604020202020204" pitchFamily="34" charset="0"/>
                <a:sym typeface="Microsoft JhengHei"/>
              </a:rPr>
              <a:t> </a:t>
            </a:r>
            <a:r>
              <a:rPr lang="en-US" altLang="zh-TW" sz="3200" spc="-300" dirty="0">
                <a:ea typeface="Microsoft JhengHei"/>
                <a:cs typeface="Arial" panose="020B0604020202020204" pitchFamily="34" charset="0"/>
                <a:sym typeface="Microsoft JhengHei"/>
              </a:rPr>
              <a:t>(1) : </a:t>
            </a:r>
            <a:r>
              <a:rPr lang="zh-TW" altLang="en-US" sz="3200" dirty="0">
                <a:ea typeface="Microsoft JhengHei"/>
                <a:cs typeface="Arial" panose="020B0604020202020204" pitchFamily="34" charset="0"/>
                <a:sym typeface="Microsoft JhengHei"/>
              </a:rPr>
              <a:t> </a:t>
            </a:r>
            <a:r>
              <a:rPr lang="en-US" altLang="zh-TW" sz="3200" dirty="0" err="1">
                <a:ea typeface="Microsoft JhengHei"/>
                <a:cs typeface="Arial" panose="020B0604020202020204" pitchFamily="34" charset="0"/>
                <a:sym typeface="Microsoft JhengHei"/>
              </a:rPr>
              <a:t>Solu</a:t>
            </a:r>
            <a:r>
              <a:rPr lang="zh-TW" sz="3200" dirty="0">
                <a:ea typeface="Microsoft JhengHei"/>
                <a:cs typeface="Arial" panose="020B0604020202020204" pitchFamily="34" charset="0"/>
                <a:sym typeface="Microsoft JhengHei"/>
              </a:rPr>
              <a:t>tion</a:t>
            </a:r>
            <a:endParaRPr lang="en-US" altLang="zh-TW" sz="3200" dirty="0">
              <a:ea typeface="Microsoft JhengHei"/>
              <a:cs typeface="Arial" panose="020B0604020202020204" pitchFamily="34" charset="0"/>
            </a:endParaRPr>
          </a:p>
        </p:txBody>
      </p:sp>
      <p:sp>
        <p:nvSpPr>
          <p:cNvPr id="153" name="Shape 153"/>
          <p:cNvSpPr txBox="1"/>
          <p:nvPr/>
        </p:nvSpPr>
        <p:spPr>
          <a:xfrm>
            <a:off x="752150" y="1164171"/>
            <a:ext cx="4683946" cy="504381"/>
          </a:xfrm>
          <a:prstGeom prst="rect">
            <a:avLst/>
          </a:prstGeom>
          <a:noFill/>
          <a:ln>
            <a:noFill/>
          </a:ln>
        </p:spPr>
        <p:txBody>
          <a:bodyPr spcFirstLastPara="1" wrap="square" lIns="91425" tIns="45700" rIns="91425" bIns="45700" anchor="t" anchorCtr="0">
            <a:noAutofit/>
          </a:bodyPr>
          <a:lstStyle/>
          <a:p>
            <a:pPr>
              <a:lnSpc>
                <a:spcPts val="1600"/>
              </a:lnSpc>
              <a:buClr>
                <a:srgbClr val="002060"/>
              </a:buClr>
              <a:buSzPts val="1800"/>
            </a:pPr>
            <a:r>
              <a:rPr lang="en-US" sz="1500" b="1" dirty="0">
                <a:latin typeface="Arial" panose="020B0604020202020204" pitchFamily="34" charset="0"/>
                <a:ea typeface="Microsoft JhengHei"/>
                <a:cs typeface="Arial" panose="020B0604020202020204" pitchFamily="34" charset="0"/>
              </a:rPr>
              <a:t>QVS will bridge the </a:t>
            </a:r>
            <a:r>
              <a:rPr lang="en-US" sz="1500" b="1">
                <a:latin typeface="Arial" panose="020B0604020202020204" pitchFamily="34" charset="0"/>
                <a:ea typeface="Microsoft JhengHei"/>
                <a:cs typeface="Arial" panose="020B0604020202020204" pitchFamily="34" charset="0"/>
              </a:rPr>
              <a:t>VM with the </a:t>
            </a:r>
            <a:r>
              <a:rPr lang="en-US" sz="1500" b="1" dirty="0">
                <a:latin typeface="Arial" panose="020B0604020202020204" pitchFamily="34" charset="0"/>
                <a:ea typeface="Microsoft JhengHei"/>
                <a:cs typeface="Arial" panose="020B0604020202020204" pitchFamily="34" charset="0"/>
              </a:rPr>
              <a:t>system default gateway</a:t>
            </a:r>
            <a:r>
              <a:rPr lang="en-US" altLang="zh-TW" sz="1500" b="1" dirty="0">
                <a:latin typeface="Arial" panose="020B0604020202020204" pitchFamily="34" charset="0"/>
                <a:ea typeface="Microsoft JhengHei"/>
                <a:cs typeface="Arial" panose="020B0604020202020204" pitchFamily="34" charset="0"/>
              </a:rPr>
              <a:t> as a virtual switch when 1st launched</a:t>
            </a:r>
            <a:r>
              <a:rPr lang="en-US" sz="1500" b="1" dirty="0">
                <a:latin typeface="Arial" panose="020B0604020202020204" pitchFamily="34" charset="0"/>
                <a:ea typeface="Microsoft JhengHei"/>
                <a:cs typeface="Arial" panose="020B0604020202020204" pitchFamily="34" charset="0"/>
              </a:rPr>
              <a:t>.</a:t>
            </a:r>
            <a:endParaRPr lang="en-US" sz="1500" b="1" dirty="0">
              <a:latin typeface="Arial" panose="020B0604020202020204" pitchFamily="34" charset="0"/>
              <a:cs typeface="Arial" panose="020B0604020202020204" pitchFamily="34" charset="0"/>
            </a:endParaRPr>
          </a:p>
          <a:p>
            <a:pPr>
              <a:lnSpc>
                <a:spcPts val="1600"/>
              </a:lnSpc>
              <a:buClr>
                <a:srgbClr val="002060"/>
              </a:buClr>
              <a:buSzPts val="1800"/>
            </a:pPr>
            <a:br>
              <a:rPr lang="en-US" sz="1500" b="1" dirty="0">
                <a:latin typeface="Arial" panose="020B0604020202020204" pitchFamily="34" charset="0"/>
                <a:cs typeface="Arial" panose="020B0604020202020204" pitchFamily="34" charset="0"/>
              </a:rPr>
            </a:br>
            <a:endParaRPr lang="en-US" sz="1500" b="1" dirty="0">
              <a:latin typeface="Arial" panose="020B0604020202020204" pitchFamily="34" charset="0"/>
              <a:cs typeface="Arial" panose="020B0604020202020204" pitchFamily="34" charset="0"/>
            </a:endParaRPr>
          </a:p>
          <a:p>
            <a:pPr>
              <a:lnSpc>
                <a:spcPts val="1600"/>
              </a:lnSpc>
              <a:buClr>
                <a:srgbClr val="002060"/>
              </a:buClr>
              <a:buSzPts val="1800"/>
            </a:pPr>
            <a:endParaRPr lang="en-US" altLang="zh-TW" sz="1500" b="1" dirty="0">
              <a:latin typeface="Arial" panose="020B0604020202020204" pitchFamily="34" charset="0"/>
              <a:ea typeface="Microsoft JhengHei"/>
              <a:cs typeface="Arial" panose="020B0604020202020204" pitchFamily="34" charset="0"/>
            </a:endParaRPr>
          </a:p>
          <a:p>
            <a:pPr>
              <a:lnSpc>
                <a:spcPts val="1600"/>
              </a:lnSpc>
              <a:buClr>
                <a:srgbClr val="002060"/>
              </a:buClr>
              <a:buSzPts val="1800"/>
            </a:pPr>
            <a:endParaRPr lang="zh-TW" altLang="en-US" sz="1500" b="1" i="0" u="none" strike="noStrike" cap="none" dirty="0">
              <a:latin typeface="Arial" panose="020B0604020202020204" pitchFamily="34" charset="0"/>
              <a:ea typeface="Microsoft JhengHei"/>
              <a:cs typeface="Arial" panose="020B0604020202020204" pitchFamily="34" charset="0"/>
            </a:endParaRPr>
          </a:p>
        </p:txBody>
      </p:sp>
      <p:sp>
        <p:nvSpPr>
          <p:cNvPr id="154" name="Shape 154"/>
          <p:cNvSpPr txBox="1"/>
          <p:nvPr/>
        </p:nvSpPr>
        <p:spPr>
          <a:xfrm>
            <a:off x="752150" y="1845011"/>
            <a:ext cx="4471203" cy="369300"/>
          </a:xfrm>
          <a:prstGeom prst="rect">
            <a:avLst/>
          </a:prstGeom>
          <a:noFill/>
          <a:ln>
            <a:noFill/>
          </a:ln>
        </p:spPr>
        <p:txBody>
          <a:bodyPr spcFirstLastPara="1" wrap="square" lIns="91425" tIns="45700" rIns="91425" bIns="45700" anchor="t" anchorCtr="0">
            <a:noAutofit/>
          </a:bodyPr>
          <a:lstStyle/>
          <a:p>
            <a:pPr>
              <a:lnSpc>
                <a:spcPts val="1600"/>
              </a:lnSpc>
              <a:buClr>
                <a:srgbClr val="002060"/>
              </a:buClr>
              <a:buSzPts val="1800"/>
            </a:pPr>
            <a:r>
              <a:rPr lang="en-US" altLang="zh-TW" sz="1500" b="1" dirty="0">
                <a:latin typeface="Arial" panose="020B0604020202020204" pitchFamily="34" charset="0"/>
                <a:ea typeface="Microsoft JhengHei"/>
                <a:cs typeface="Arial" panose="020B0604020202020204" pitchFamily="34" charset="0"/>
                <a:sym typeface="Microsoft JhengHei"/>
              </a:rPr>
              <a:t>The</a:t>
            </a:r>
            <a:r>
              <a:rPr lang="zh-TW" altLang="en-US" sz="1500" b="1" dirty="0">
                <a:latin typeface="Arial" panose="020B0604020202020204" pitchFamily="34" charset="0"/>
                <a:ea typeface="Microsoft JhengHei"/>
                <a:cs typeface="Arial" panose="020B0604020202020204" pitchFamily="34" charset="0"/>
                <a:sym typeface="Microsoft JhengHei"/>
              </a:rPr>
              <a:t> r</a:t>
            </a:r>
            <a:r>
              <a:rPr lang="zh-TW" altLang="en-US" sz="1500" b="1" dirty="0">
                <a:latin typeface="Arial" panose="020B0604020202020204" pitchFamily="34" charset="0"/>
                <a:ea typeface="Microsoft JhengHei"/>
                <a:cs typeface="Arial" panose="020B0604020202020204" pitchFamily="34" charset="0"/>
              </a:rPr>
              <a:t>outer of </a:t>
            </a:r>
            <a:r>
              <a:rPr lang="en-US" altLang="zh-TW" sz="1500" b="1" dirty="0">
                <a:latin typeface="Arial" panose="020B0604020202020204" pitchFamily="34" charset="0"/>
                <a:ea typeface="Microsoft JhengHei"/>
                <a:cs typeface="Arial" panose="020B0604020202020204" pitchFamily="34" charset="0"/>
              </a:rPr>
              <a:t>the </a:t>
            </a:r>
            <a:r>
              <a:rPr lang="zh-TW" altLang="en-US" sz="1500" b="1" dirty="0">
                <a:latin typeface="Arial" panose="020B0604020202020204" pitchFamily="34" charset="0"/>
                <a:ea typeface="Microsoft JhengHei"/>
                <a:cs typeface="Arial" panose="020B0604020202020204" pitchFamily="34" charset="0"/>
              </a:rPr>
              <a:t>current </a:t>
            </a:r>
            <a:r>
              <a:rPr lang="en-US" altLang="zh-TW" sz="1500" b="1" dirty="0">
                <a:latin typeface="Arial" panose="020B0604020202020204" pitchFamily="34" charset="0"/>
                <a:ea typeface="Microsoft JhengHei"/>
                <a:cs typeface="Arial" panose="020B0604020202020204" pitchFamily="34" charset="0"/>
              </a:rPr>
              <a:t>physical network </a:t>
            </a:r>
            <a:r>
              <a:rPr lang="zh-TW" altLang="en-US" sz="1500" b="1" dirty="0">
                <a:latin typeface="Arial" panose="020B0604020202020204" pitchFamily="34" charset="0"/>
                <a:ea typeface="Microsoft JhengHei"/>
                <a:cs typeface="Arial" panose="020B0604020202020204" pitchFamily="34" charset="0"/>
              </a:rPr>
              <a:t>segment will assign </a:t>
            </a:r>
            <a:r>
              <a:rPr lang="en-US" altLang="zh-TW" sz="1500" b="1" dirty="0">
                <a:latin typeface="Arial" panose="020B0604020202020204" pitchFamily="34" charset="0"/>
                <a:ea typeface="Microsoft JhengHei"/>
                <a:cs typeface="Arial" panose="020B0604020202020204" pitchFamily="34" charset="0"/>
              </a:rPr>
              <a:t>an</a:t>
            </a:r>
            <a:r>
              <a:rPr lang="zh-TW" altLang="en-US" sz="1500" b="1" dirty="0">
                <a:latin typeface="Arial" panose="020B0604020202020204" pitchFamily="34" charset="0"/>
                <a:ea typeface="Microsoft JhengHei"/>
                <a:cs typeface="Arial" panose="020B0604020202020204" pitchFamily="34" charset="0"/>
              </a:rPr>
              <a:t> </a:t>
            </a:r>
            <a:r>
              <a:rPr lang="en-US" altLang="zh-TW" sz="1500" b="1" dirty="0">
                <a:latin typeface="Arial" panose="020B0604020202020204" pitchFamily="34" charset="0"/>
                <a:ea typeface="Microsoft JhengHei"/>
                <a:cs typeface="Arial" panose="020B0604020202020204" pitchFamily="34" charset="0"/>
              </a:rPr>
              <a:t>IP</a:t>
            </a:r>
            <a:r>
              <a:rPr lang="zh-TW" altLang="en-US" sz="1500" b="1" dirty="0">
                <a:latin typeface="Arial" panose="020B0604020202020204" pitchFamily="34" charset="0"/>
                <a:ea typeface="Microsoft JhengHei"/>
                <a:cs typeface="Arial" panose="020B0604020202020204" pitchFamily="34" charset="0"/>
              </a:rPr>
              <a:t> </a:t>
            </a:r>
            <a:r>
              <a:rPr lang="en-US" altLang="zh-TW" sz="1500" b="1" dirty="0">
                <a:latin typeface="Arial" panose="020B0604020202020204" pitchFamily="34" charset="0"/>
                <a:ea typeface="Microsoft JhengHei"/>
                <a:cs typeface="Arial" panose="020B0604020202020204" pitchFamily="34" charset="0"/>
              </a:rPr>
              <a:t>address</a:t>
            </a:r>
            <a:r>
              <a:rPr lang="zh-TW" altLang="en-US" sz="1500" b="1" dirty="0">
                <a:latin typeface="Arial" panose="020B0604020202020204" pitchFamily="34" charset="0"/>
                <a:ea typeface="Microsoft JhengHei"/>
                <a:cs typeface="Arial" panose="020B0604020202020204" pitchFamily="34" charset="0"/>
              </a:rPr>
              <a:t> to </a:t>
            </a:r>
            <a:r>
              <a:rPr lang="en-US" altLang="zh-TW" sz="1500" b="1" dirty="0">
                <a:latin typeface="Arial" panose="020B0604020202020204" pitchFamily="34" charset="0"/>
                <a:ea typeface="Microsoft JhengHei"/>
                <a:cs typeface="Arial" panose="020B0604020202020204" pitchFamily="34" charset="0"/>
              </a:rPr>
              <a:t>the </a:t>
            </a:r>
            <a:r>
              <a:rPr lang="zh-TW" altLang="en-US" sz="1500" b="1" dirty="0">
                <a:latin typeface="Arial" panose="020B0604020202020204" pitchFamily="34" charset="0"/>
                <a:ea typeface="Microsoft JhengHei"/>
                <a:cs typeface="Arial" panose="020B0604020202020204" pitchFamily="34" charset="0"/>
              </a:rPr>
              <a:t>VM</a:t>
            </a:r>
            <a:endParaRPr lang="en-US" altLang="zh-TW" sz="1500" b="1" dirty="0">
              <a:latin typeface="Arial" panose="020B0604020202020204" pitchFamily="34" charset="0"/>
              <a:ea typeface="Microsoft JhengHei"/>
              <a:cs typeface="Arial" panose="020B0604020202020204" pitchFamily="34" charset="0"/>
            </a:endParaRPr>
          </a:p>
        </p:txBody>
      </p:sp>
      <p:sp>
        <p:nvSpPr>
          <p:cNvPr id="155" name="Shape 155"/>
          <p:cNvSpPr txBox="1"/>
          <p:nvPr/>
        </p:nvSpPr>
        <p:spPr>
          <a:xfrm>
            <a:off x="752150" y="2485959"/>
            <a:ext cx="4158053" cy="442036"/>
          </a:xfrm>
          <a:prstGeom prst="rect">
            <a:avLst/>
          </a:prstGeom>
          <a:noFill/>
          <a:ln>
            <a:noFill/>
          </a:ln>
        </p:spPr>
        <p:txBody>
          <a:bodyPr spcFirstLastPara="1" wrap="square" lIns="91425" tIns="45700" rIns="91425" bIns="45700" anchor="t" anchorCtr="0">
            <a:noAutofit/>
          </a:bodyPr>
          <a:lstStyle/>
          <a:p>
            <a:pPr>
              <a:lnSpc>
                <a:spcPts val="1600"/>
              </a:lnSpc>
              <a:buClr>
                <a:srgbClr val="002060"/>
              </a:buClr>
              <a:buSzPts val="1800"/>
              <a:buFont typeface="Arial"/>
            </a:pPr>
            <a:r>
              <a:rPr lang="zh-TW" altLang="en-US" sz="1500" b="1" dirty="0">
                <a:latin typeface="Arial" panose="020B0604020202020204" pitchFamily="34" charset="0"/>
                <a:ea typeface="Microsoft JhengHei"/>
                <a:cs typeface="Arial" panose="020B0604020202020204" pitchFamily="34" charset="0"/>
              </a:rPr>
              <a:t>You could configure the vNIC to </a:t>
            </a:r>
            <a:r>
              <a:rPr lang="en-US" altLang="zh-TW" sz="1500" b="1" dirty="0">
                <a:latin typeface="Arial" panose="020B0604020202020204" pitchFamily="34" charset="0"/>
                <a:ea typeface="Microsoft JhengHei"/>
                <a:cs typeface="Arial" panose="020B0604020202020204" pitchFamily="34" charset="0"/>
              </a:rPr>
              <a:t>be bridged</a:t>
            </a:r>
            <a:r>
              <a:rPr lang="zh-TW" altLang="en-US" sz="1500" b="1" dirty="0">
                <a:latin typeface="Arial" panose="020B0604020202020204" pitchFamily="34" charset="0"/>
                <a:ea typeface="Microsoft JhengHei"/>
                <a:cs typeface="Arial" panose="020B0604020202020204" pitchFamily="34" charset="0"/>
              </a:rPr>
              <a:t> with </a:t>
            </a:r>
            <a:r>
              <a:rPr lang="en-US" altLang="zh-TW" sz="1500" b="1" dirty="0">
                <a:latin typeface="Arial" panose="020B0604020202020204" pitchFamily="34" charset="0"/>
                <a:ea typeface="Microsoft JhengHei"/>
                <a:cs typeface="Arial" panose="020B0604020202020204" pitchFamily="34" charset="0"/>
              </a:rPr>
              <a:t>another</a:t>
            </a:r>
            <a:r>
              <a:rPr lang="zh-TW" altLang="en-US" sz="1500" b="1" dirty="0">
                <a:latin typeface="Arial" panose="020B0604020202020204" pitchFamily="34" charset="0"/>
                <a:ea typeface="Microsoft JhengHei"/>
                <a:cs typeface="Arial" panose="020B0604020202020204" pitchFamily="34" charset="0"/>
              </a:rPr>
              <a:t> adapter.</a:t>
            </a:r>
          </a:p>
        </p:txBody>
      </p:sp>
      <p:sp>
        <p:nvSpPr>
          <p:cNvPr id="156" name="Shape 156"/>
          <p:cNvSpPr txBox="1"/>
          <p:nvPr/>
        </p:nvSpPr>
        <p:spPr>
          <a:xfrm>
            <a:off x="752150" y="3162064"/>
            <a:ext cx="4158053" cy="369300"/>
          </a:xfrm>
          <a:prstGeom prst="rect">
            <a:avLst/>
          </a:prstGeom>
          <a:noFill/>
          <a:ln>
            <a:noFill/>
          </a:ln>
        </p:spPr>
        <p:txBody>
          <a:bodyPr spcFirstLastPara="1" wrap="square" lIns="91425" tIns="45700" rIns="91425" bIns="45700" anchor="t" anchorCtr="0">
            <a:noAutofit/>
          </a:bodyPr>
          <a:lstStyle/>
          <a:p>
            <a:pPr>
              <a:lnSpc>
                <a:spcPts val="1600"/>
              </a:lnSpc>
              <a:buClr>
                <a:srgbClr val="002060"/>
              </a:buClr>
              <a:buSzPts val="1800"/>
            </a:pPr>
            <a:r>
              <a:rPr lang="en-US" altLang="zh-TW" sz="1500" b="1" dirty="0">
                <a:latin typeface="Arial" panose="020B0604020202020204" pitchFamily="34" charset="0"/>
                <a:ea typeface="Microsoft JhengHei"/>
                <a:cs typeface="Arial" panose="020B0604020202020204" pitchFamily="34" charset="0"/>
                <a:sym typeface="Microsoft JhengHei"/>
              </a:rPr>
              <a:t>All </a:t>
            </a:r>
            <a:r>
              <a:rPr lang="en-US" altLang="zh-TW" sz="1500" b="1">
                <a:latin typeface="Arial" panose="020B0604020202020204" pitchFamily="34" charset="0"/>
                <a:ea typeface="Microsoft JhengHei"/>
                <a:cs typeface="Arial" panose="020B0604020202020204" pitchFamily="34" charset="0"/>
                <a:sym typeface="Microsoft JhengHei"/>
              </a:rPr>
              <a:t>devices on the same</a:t>
            </a:r>
            <a:r>
              <a:rPr lang="en-US" altLang="zh-TW" sz="1500" b="1" dirty="0">
                <a:latin typeface="Arial" panose="020B0604020202020204" pitchFamily="34" charset="0"/>
                <a:ea typeface="Microsoft JhengHei"/>
                <a:cs typeface="Arial" panose="020B0604020202020204" pitchFamily="34" charset="0"/>
                <a:sym typeface="Microsoft JhengHei"/>
              </a:rPr>
              <a:t> segment could access this VM</a:t>
            </a:r>
            <a:r>
              <a:rPr lang="en-US" altLang="zh-TW" sz="1500" b="1" dirty="0">
                <a:latin typeface="Arial" panose="020B0604020202020204" pitchFamily="34" charset="0"/>
                <a:ea typeface="Microsoft JhengHei"/>
                <a:cs typeface="Arial" panose="020B0604020202020204" pitchFamily="34" charset="0"/>
              </a:rPr>
              <a:t>.</a:t>
            </a:r>
            <a:endParaRPr lang="zh-TW" altLang="en-US" sz="1500" b="1" i="0" u="none" strike="noStrike" cap="none" dirty="0">
              <a:latin typeface="Arial" panose="020B0604020202020204" pitchFamily="34" charset="0"/>
              <a:ea typeface="Microsoft JhengHei"/>
              <a:cs typeface="Arial" panose="020B0604020202020204" pitchFamily="34" charset="0"/>
              <a:sym typeface="Microsoft JhengHei"/>
            </a:endParaRPr>
          </a:p>
        </p:txBody>
      </p:sp>
      <p:sp>
        <p:nvSpPr>
          <p:cNvPr id="157" name="Shape 157"/>
          <p:cNvSpPr txBox="1"/>
          <p:nvPr/>
        </p:nvSpPr>
        <p:spPr>
          <a:xfrm>
            <a:off x="752151" y="3848561"/>
            <a:ext cx="4007740" cy="452427"/>
          </a:xfrm>
          <a:prstGeom prst="rect">
            <a:avLst/>
          </a:prstGeom>
          <a:noFill/>
          <a:ln>
            <a:noFill/>
          </a:ln>
        </p:spPr>
        <p:txBody>
          <a:bodyPr spcFirstLastPara="1" wrap="square" lIns="91425" tIns="45700" rIns="91425" bIns="45700" anchor="t" anchorCtr="0">
            <a:noAutofit/>
          </a:bodyPr>
          <a:lstStyle/>
          <a:p>
            <a:pPr>
              <a:lnSpc>
                <a:spcPts val="1600"/>
              </a:lnSpc>
              <a:buClr>
                <a:srgbClr val="002060"/>
              </a:buClr>
              <a:buSzPts val="1800"/>
            </a:pPr>
            <a:r>
              <a:rPr lang="en-US" altLang="zh-TW" sz="1500" b="1" dirty="0">
                <a:latin typeface="Arial" panose="020B0604020202020204" pitchFamily="34" charset="0"/>
                <a:ea typeface="Microsoft JhengHei"/>
                <a:cs typeface="Arial" panose="020B0604020202020204" pitchFamily="34" charset="0"/>
                <a:sym typeface="Microsoft JhengHei"/>
              </a:rPr>
              <a:t>Router</a:t>
            </a:r>
            <a:r>
              <a:rPr lang="zh-TW" sz="1500" b="1" dirty="0">
                <a:latin typeface="Arial" panose="020B0604020202020204" pitchFamily="34" charset="0"/>
                <a:ea typeface="Microsoft JhengHei"/>
                <a:cs typeface="Arial" panose="020B0604020202020204" pitchFamily="34" charset="0"/>
                <a:sym typeface="Microsoft JhengHei"/>
              </a:rPr>
              <a:t>: </a:t>
            </a:r>
            <a:r>
              <a:rPr lang="en-US" altLang="zh-TW" sz="1500" b="1" dirty="0">
                <a:latin typeface="Arial" panose="020B0604020202020204" pitchFamily="34" charset="0"/>
                <a:ea typeface="Microsoft JhengHei"/>
                <a:cs typeface="Arial" panose="020B0604020202020204" pitchFamily="34" charset="0"/>
                <a:sym typeface="Microsoft JhengHei"/>
              </a:rPr>
              <a:t>set</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zh-TW" sz="1500" b="1" dirty="0">
                <a:latin typeface="Arial" panose="020B0604020202020204" pitchFamily="34" charset="0"/>
                <a:ea typeface="Microsoft JhengHei"/>
                <a:cs typeface="Arial" panose="020B0604020202020204" pitchFamily="34" charset="0"/>
                <a:sym typeface="Microsoft JhengHei"/>
              </a:rPr>
              <a:t>port forwarding</a:t>
            </a:r>
            <a:r>
              <a:rPr lang="zh-TW" altLang="en-US" sz="1500" b="1" dirty="0">
                <a:latin typeface="Arial" panose="020B0604020202020204" pitchFamily="34" charset="0"/>
                <a:ea typeface="Microsoft JhengHei"/>
                <a:cs typeface="Arial" panose="020B0604020202020204" pitchFamily="34" charset="0"/>
                <a:sym typeface="Microsoft JhengHei"/>
              </a:rPr>
              <a:t> t</a:t>
            </a:r>
            <a:r>
              <a:rPr lang="en-US" altLang="zh-TW" sz="1500" b="1" dirty="0">
                <a:latin typeface="Arial" panose="020B0604020202020204" pitchFamily="34" charset="0"/>
                <a:ea typeface="Microsoft JhengHei"/>
                <a:cs typeface="Arial" panose="020B0604020202020204" pitchFamily="34" charset="0"/>
                <a:sym typeface="Microsoft JhengHei"/>
              </a:rPr>
              <a:t>o the </a:t>
            </a:r>
            <a:r>
              <a:rPr lang="zh-TW" sz="1500" b="1" dirty="0">
                <a:latin typeface="Arial" panose="020B0604020202020204" pitchFamily="34" charset="0"/>
                <a:ea typeface="Microsoft JhengHei"/>
                <a:cs typeface="Arial" panose="020B0604020202020204" pitchFamily="34" charset="0"/>
                <a:sym typeface="Microsoft JhengHei"/>
              </a:rPr>
              <a:t>IP</a:t>
            </a:r>
            <a:r>
              <a:rPr lang="en-US" altLang="zh-TW" sz="1500" b="1" dirty="0">
                <a:latin typeface="Arial" panose="020B0604020202020204" pitchFamily="34" charset="0"/>
                <a:ea typeface="Microsoft JhengHei"/>
                <a:cs typeface="Arial" panose="020B0604020202020204" pitchFamily="34" charset="0"/>
                <a:sym typeface="Microsoft JhengHei"/>
              </a:rPr>
              <a:t> address</a:t>
            </a:r>
            <a:r>
              <a:rPr lang="zh-TW" sz="1500" b="1" dirty="0">
                <a:latin typeface="Arial" panose="020B0604020202020204" pitchFamily="34" charset="0"/>
                <a:ea typeface="Microsoft JhengHei"/>
                <a:cs typeface="Arial" panose="020B0604020202020204" pitchFamily="34" charset="0"/>
              </a:rPr>
              <a:t> o</a:t>
            </a:r>
            <a:r>
              <a:rPr lang="en-US" altLang="zh-TW" sz="1500" b="1" dirty="0">
                <a:latin typeface="Arial" panose="020B0604020202020204" pitchFamily="34" charset="0"/>
                <a:ea typeface="Microsoft JhengHei"/>
                <a:cs typeface="Arial" panose="020B0604020202020204" pitchFamily="34" charset="0"/>
              </a:rPr>
              <a:t>f the VM</a:t>
            </a:r>
            <a:endParaRPr lang="en-US" sz="1500" b="1" i="0" u="none" strike="noStrike" cap="none" dirty="0">
              <a:latin typeface="Arial" panose="020B0604020202020204" pitchFamily="34" charset="0"/>
              <a:ea typeface="Microsoft JhengHei"/>
              <a:cs typeface="Arial" panose="020B0604020202020204" pitchFamily="34" charset="0"/>
              <a:sym typeface="Microsoft JhengHei"/>
            </a:endParaRPr>
          </a:p>
        </p:txBody>
      </p:sp>
      <p:sp>
        <p:nvSpPr>
          <p:cNvPr id="158" name="Shape 158"/>
          <p:cNvSpPr txBox="1"/>
          <p:nvPr/>
        </p:nvSpPr>
        <p:spPr>
          <a:xfrm>
            <a:off x="752150" y="4437553"/>
            <a:ext cx="4158053" cy="369300"/>
          </a:xfrm>
          <a:prstGeom prst="rect">
            <a:avLst/>
          </a:prstGeom>
          <a:noFill/>
          <a:ln>
            <a:noFill/>
          </a:ln>
        </p:spPr>
        <p:txBody>
          <a:bodyPr spcFirstLastPara="1" wrap="square" lIns="91425" tIns="45700" rIns="91425" bIns="45700" anchor="t" anchorCtr="0">
            <a:noAutofit/>
          </a:bodyPr>
          <a:lstStyle/>
          <a:p>
            <a:pPr>
              <a:lnSpc>
                <a:spcPts val="1600"/>
              </a:lnSpc>
              <a:buClr>
                <a:srgbClr val="002060"/>
              </a:buClr>
              <a:buSzPts val="1800"/>
            </a:pPr>
            <a:r>
              <a:rPr lang="en-US" altLang="zh-TW" sz="1500" b="1" dirty="0">
                <a:latin typeface="Arial" panose="020B0604020202020204" pitchFamily="34" charset="0"/>
                <a:ea typeface="Microsoft JhengHei"/>
                <a:cs typeface="Arial" panose="020B0604020202020204" pitchFamily="34" charset="0"/>
                <a:sym typeface="Microsoft JhengHei"/>
              </a:rPr>
              <a:t>VM</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en-US" altLang="zh-TW" sz="1500" b="1" dirty="0">
                <a:latin typeface="Arial" panose="020B0604020202020204" pitchFamily="34" charset="0"/>
                <a:ea typeface="Microsoft JhengHei"/>
                <a:cs typeface="Arial" panose="020B0604020202020204" pitchFamily="34" charset="0"/>
                <a:sym typeface="Microsoft JhengHei"/>
              </a:rPr>
              <a:t>can be accessed from Internet </a:t>
            </a:r>
            <a:r>
              <a:rPr lang="en-US" altLang="zh-TW" sz="1500" b="1">
                <a:latin typeface="Arial" panose="020B0604020202020204" pitchFamily="34" charset="0"/>
                <a:ea typeface="Microsoft JhengHei"/>
                <a:cs typeface="Arial" panose="020B0604020202020204" pitchFamily="34" charset="0"/>
                <a:sym typeface="Microsoft JhengHei"/>
              </a:rPr>
              <a:t>side </a:t>
            </a:r>
            <a:r>
              <a:rPr lang="en-US" altLang="zh-TW" sz="1500" b="1" dirty="0">
                <a:latin typeface="Arial" panose="020B0604020202020204" pitchFamily="34" charset="0"/>
                <a:ea typeface="Microsoft JhengHei"/>
                <a:cs typeface="Arial" panose="020B0604020202020204" pitchFamily="34" charset="0"/>
                <a:sym typeface="Microsoft JhengHei"/>
              </a:rPr>
              <a:t>with </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en-US" altLang="zh-TW" sz="1500" b="1" dirty="0">
                <a:latin typeface="Arial" panose="020B0604020202020204" pitchFamily="34" charset="0"/>
                <a:ea typeface="Microsoft JhengHei"/>
                <a:cs typeface="Arial" panose="020B0604020202020204" pitchFamily="34" charset="0"/>
                <a:sym typeface="Microsoft JhengHei"/>
              </a:rPr>
              <a:t>router</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zh-TW" sz="1500" b="1" dirty="0">
                <a:latin typeface="Arial" panose="020B0604020202020204" pitchFamily="34" charset="0"/>
                <a:ea typeface="Microsoft JhengHei"/>
                <a:cs typeface="Arial" panose="020B0604020202020204" pitchFamily="34" charset="0"/>
                <a:sym typeface="Microsoft JhengHei"/>
              </a:rPr>
              <a:t>WAN</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en-US" altLang="zh-TW" sz="1500" b="1" dirty="0">
                <a:latin typeface="Arial" panose="020B0604020202020204" pitchFamily="34" charset="0"/>
                <a:ea typeface="Microsoft JhengHei"/>
                <a:cs typeface="Arial" panose="020B0604020202020204" pitchFamily="34" charset="0"/>
                <a:sym typeface="Microsoft JhengHei"/>
              </a:rPr>
              <a:t>IP </a:t>
            </a:r>
            <a:r>
              <a:rPr lang="zh-TW" sz="1500" b="1" dirty="0">
                <a:latin typeface="Arial" panose="020B0604020202020204" pitchFamily="34" charset="0"/>
                <a:ea typeface="Microsoft JhengHei"/>
                <a:cs typeface="Arial" panose="020B0604020202020204" pitchFamily="34" charset="0"/>
                <a:sym typeface="Microsoft JhengHei"/>
              </a:rPr>
              <a:t>+</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en-US" altLang="zh-TW" sz="1500" b="1" dirty="0">
                <a:latin typeface="Arial" panose="020B0604020202020204" pitchFamily="34" charset="0"/>
                <a:ea typeface="Microsoft JhengHei"/>
                <a:cs typeface="Arial" panose="020B0604020202020204" pitchFamily="34" charset="0"/>
                <a:sym typeface="Microsoft JhengHei"/>
              </a:rPr>
              <a:t>port</a:t>
            </a:r>
            <a:r>
              <a:rPr lang="zh-TW" altLang="en-US" sz="1500" b="1" dirty="0">
                <a:latin typeface="Arial" panose="020B0604020202020204" pitchFamily="34" charset="0"/>
                <a:ea typeface="Microsoft JhengHei"/>
                <a:cs typeface="Arial" panose="020B0604020202020204" pitchFamily="34" charset="0"/>
                <a:sym typeface="Microsoft JhengHei"/>
              </a:rPr>
              <a:t> </a:t>
            </a:r>
            <a:r>
              <a:rPr lang="en-US" altLang="zh-TW" sz="1500" b="1" dirty="0">
                <a:latin typeface="Arial" panose="020B0604020202020204" pitchFamily="34" charset="0"/>
                <a:ea typeface="Microsoft JhengHei"/>
                <a:cs typeface="Arial" panose="020B0604020202020204" pitchFamily="34" charset="0"/>
                <a:sym typeface="Microsoft JhengHei"/>
              </a:rPr>
              <a:t>number</a:t>
            </a:r>
            <a:endParaRPr lang="en-US" altLang="zh-TW" sz="1500" b="1" dirty="0">
              <a:latin typeface="Arial" panose="020B0604020202020204" pitchFamily="34" charset="0"/>
              <a:cs typeface="Arial" panose="020B0604020202020204" pitchFamily="34" charset="0"/>
              <a:sym typeface="Microsoft JhengHei"/>
            </a:endParaRPr>
          </a:p>
          <a:p>
            <a:pPr marL="0" marR="0" lvl="0" indent="0">
              <a:lnSpc>
                <a:spcPts val="1600"/>
              </a:lnSpc>
              <a:spcBef>
                <a:spcPts val="0"/>
              </a:spcBef>
              <a:spcAft>
                <a:spcPts val="0"/>
              </a:spcAft>
              <a:buClr>
                <a:srgbClr val="002060"/>
              </a:buClr>
              <a:buSzPts val="1800"/>
              <a:buFont typeface="Arial"/>
              <a:buNone/>
            </a:pPr>
            <a:endParaRPr lang="zh-TW" altLang="en-US" sz="1500" b="1" i="0" u="none" strike="noStrike" cap="none" dirty="0">
              <a:latin typeface="Arial" panose="020B0604020202020204" pitchFamily="34" charset="0"/>
              <a:ea typeface="Microsoft JhengHei"/>
              <a:cs typeface="Arial" panose="020B0604020202020204" pitchFamily="34" charset="0"/>
            </a:endParaRPr>
          </a:p>
        </p:txBody>
      </p:sp>
      <p:sp>
        <p:nvSpPr>
          <p:cNvPr id="160" name="Shape 160"/>
          <p:cNvSpPr txBox="1"/>
          <p:nvPr/>
        </p:nvSpPr>
        <p:spPr>
          <a:xfrm>
            <a:off x="5686305" y="1809286"/>
            <a:ext cx="3443024" cy="2178375"/>
          </a:xfrm>
          <a:prstGeom prst="rect">
            <a:avLst/>
          </a:prstGeom>
          <a:noFill/>
          <a:ln>
            <a:noFill/>
          </a:ln>
        </p:spPr>
        <p:txBody>
          <a:bodyPr spcFirstLastPara="1" wrap="square" lIns="91425" tIns="45700" rIns="91425" bIns="45700" anchor="t" anchorCtr="0">
            <a:noAutofit/>
          </a:bodyPr>
          <a:lstStyle/>
          <a:p>
            <a:pPr>
              <a:buClr>
                <a:srgbClr val="FFFFFF"/>
              </a:buClr>
              <a:buSzPts val="1600"/>
            </a:pPr>
            <a:r>
              <a:rPr lang="en-US" altLang="zh-TW" sz="1800" b="1">
                <a:solidFill>
                  <a:srgbClr val="FFFFFF"/>
                </a:solidFill>
                <a:latin typeface="Microsoft JhengHei"/>
                <a:ea typeface="Microsoft JhengHei"/>
                <a:cs typeface="Microsoft JhengHei"/>
                <a:sym typeface="Microsoft JhengHei"/>
              </a:rPr>
              <a:t>VM</a:t>
            </a:r>
            <a:r>
              <a:rPr lang="en-US" altLang="zh-TW" b="1">
                <a:solidFill>
                  <a:srgbClr val="FFFFFF"/>
                </a:solidFill>
                <a:latin typeface="Microsoft JhengHei"/>
                <a:ea typeface="Microsoft JhengHei"/>
                <a:cs typeface="Microsoft JhengHei"/>
                <a:sym typeface="Microsoft JhengHei"/>
              </a:rPr>
              <a:t> just looks like an independent device on this network.</a:t>
            </a:r>
            <a:br>
              <a:rPr lang="en-US" altLang="zh-TW" b="1">
                <a:solidFill>
                  <a:srgbClr val="FFFFFF"/>
                </a:solidFill>
                <a:latin typeface="Microsoft JhengHei"/>
                <a:ea typeface="Microsoft JhengHei"/>
                <a:cs typeface="Microsoft JhengHei"/>
              </a:rPr>
            </a:br>
            <a:endParaRPr lang="zh-TW" altLang="en-US" sz="1800" b="1">
              <a:solidFill>
                <a:srgbClr val="FFFFFF"/>
              </a:solidFill>
              <a:latin typeface="Microsoft JhengHei"/>
              <a:ea typeface="Microsoft JhengHei"/>
              <a:cs typeface="Microsoft JhengHei"/>
            </a:endParaRPr>
          </a:p>
          <a:p>
            <a:pPr>
              <a:buClr>
                <a:srgbClr val="FFFFFF"/>
              </a:buClr>
              <a:buSzPts val="1600"/>
              <a:buFont typeface="Arial"/>
            </a:pPr>
            <a:r>
              <a:rPr lang="en-US" altLang="zh-TW" sz="1800" b="1">
                <a:solidFill>
                  <a:srgbClr val="FFFFFF"/>
                </a:solidFill>
                <a:latin typeface="Microsoft JhengHei"/>
                <a:ea typeface="Microsoft JhengHei"/>
                <a:cs typeface="Microsoft JhengHei"/>
                <a:sym typeface="Microsoft JhengHei"/>
              </a:rPr>
              <a:t>(</a:t>
            </a:r>
            <a:r>
              <a:rPr lang="en-US" altLang="zh-TW" b="1" dirty="0">
                <a:solidFill>
                  <a:srgbClr val="FFFFFF"/>
                </a:solidFill>
                <a:latin typeface="Microsoft JhengHei"/>
                <a:ea typeface="Microsoft JhengHei"/>
                <a:cs typeface="Microsoft JhengHei"/>
                <a:sym typeface="Microsoft JhengHei"/>
              </a:rPr>
              <a:t>Careful</a:t>
            </a:r>
            <a:r>
              <a:rPr lang="en-US" altLang="zh-TW" sz="1800" b="1">
                <a:solidFill>
                  <a:srgbClr val="FFFFFF"/>
                </a:solidFill>
                <a:latin typeface="Microsoft JhengHei"/>
                <a:ea typeface="Microsoft JhengHei"/>
                <a:cs typeface="Microsoft JhengHei"/>
                <a:sym typeface="Microsoft JhengHei"/>
              </a:rPr>
              <a:t>! </a:t>
            </a:r>
            <a:r>
              <a:rPr lang="en-US" altLang="zh-TW" b="1">
                <a:solidFill>
                  <a:srgbClr val="FFFFFF"/>
                </a:solidFill>
                <a:latin typeface="Microsoft JhengHei"/>
                <a:ea typeface="Microsoft JhengHei"/>
                <a:cs typeface="Microsoft JhengHei"/>
                <a:sym typeface="Microsoft JhengHei"/>
              </a:rPr>
              <a:t>All services running on this bridge mode virtual switch might affect this network.)</a:t>
            </a:r>
            <a:endParaRPr lang="en-US" altLang="zh-TW" sz="1800" b="1">
              <a:solidFill>
                <a:srgbClr val="FFFFFF"/>
              </a:solidFill>
              <a:latin typeface="Microsoft JhengHei"/>
              <a:ea typeface="Microsoft JhengHei"/>
              <a:cs typeface="Microsoft JhengHei"/>
            </a:endParaRPr>
          </a:p>
        </p:txBody>
      </p:sp>
      <p:pic>
        <p:nvPicPr>
          <p:cNvPr id="4098" name="Picture 2" descr="C:\Users\user\Desktop\20180411_QTS 4.3.5網路與虛擬交換器_ppt\20.png"/>
          <p:cNvPicPr>
            <a:picLocks noChangeAspect="1" noChangeArrowheads="1"/>
          </p:cNvPicPr>
          <p:nvPr/>
        </p:nvPicPr>
        <p:blipFill>
          <a:blip r:embed="rId4" cstate="print"/>
          <a:stretch>
            <a:fillRect/>
          </a:stretch>
        </p:blipFill>
        <p:spPr bwMode="auto">
          <a:xfrm>
            <a:off x="395536" y="1078534"/>
            <a:ext cx="218906" cy="406496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213421" y="1779978"/>
            <a:ext cx="4587180" cy="1746789"/>
          </a:xfrm>
          <a:prstGeom prst="rect">
            <a:avLst/>
          </a:prstGeom>
          <a:noFill/>
          <a:ln>
            <a:noFill/>
          </a:ln>
        </p:spPr>
        <p:txBody>
          <a:bodyPr spcFirstLastPara="1" wrap="square" lIns="91425" tIns="91425" rIns="91425" bIns="91425" anchor="b" anchorCtr="0">
            <a:noAutofit/>
          </a:bodyPr>
          <a:lstStyle/>
          <a:p>
            <a:pPr>
              <a:spcBef>
                <a:spcPts val="0"/>
              </a:spcBef>
              <a:buClr>
                <a:schemeClr val="dk1"/>
              </a:buClr>
              <a:buSzPts val="1100"/>
            </a:pPr>
            <a:r>
              <a:rPr lang="en-US" altLang="zh-TW" dirty="0">
                <a:ea typeface="Microsoft JhengHei"/>
                <a:cs typeface="Arial" panose="020B0604020202020204" pitchFamily="34" charset="0"/>
                <a:sym typeface="Microsoft JhengHei"/>
              </a:rPr>
              <a:t>Common Problems (1) - De</a:t>
            </a:r>
            <a:r>
              <a:rPr lang="en-US" altLang="zh-TW" dirty="0">
                <a:solidFill>
                  <a:schemeClr val="lt1"/>
                </a:solidFill>
                <a:ea typeface="Microsoft JhengHei"/>
                <a:cs typeface="Arial" panose="020B0604020202020204" pitchFamily="34" charset="0"/>
              </a:rPr>
              <a:t>mo</a:t>
            </a:r>
            <a:endParaRPr lang="en-US" i="0" u="none" strike="noStrike" cap="none" dirty="0">
              <a:solidFill>
                <a:schemeClr val="lt1"/>
              </a:solidFill>
              <a:ea typeface="Microsoft JhengHei"/>
              <a:cs typeface="Arial" panose="020B0604020202020204" pitchFamily="34" charset="0"/>
              <a:sym typeface="Microsoft JhengHe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cxnSp>
        <p:nvCxnSpPr>
          <p:cNvPr id="25" name="直線接點 24"/>
          <p:cNvCxnSpPr/>
          <p:nvPr/>
        </p:nvCxnSpPr>
        <p:spPr>
          <a:xfrm>
            <a:off x="2771800" y="4432611"/>
            <a:ext cx="3545873" cy="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971600" y="3568516"/>
            <a:ext cx="1656184" cy="605204"/>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2555776" y="3496508"/>
            <a:ext cx="2016224" cy="72008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632" y="2992452"/>
            <a:ext cx="252028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70" name="Shape 170"/>
          <p:cNvSpPr txBox="1">
            <a:spLocks noGrp="1"/>
          </p:cNvSpPr>
          <p:nvPr>
            <p:ph type="title"/>
          </p:nvPr>
        </p:nvSpPr>
        <p:spPr/>
        <p:txBody>
          <a:bodyPr/>
          <a:lstStyle/>
          <a:p>
            <a:r>
              <a:rPr lang="zh-TW" altLang="en-US" dirty="0">
                <a:ea typeface="微軟正黑體"/>
                <a:cs typeface="Arial" panose="020B0604020202020204" pitchFamily="34" charset="0"/>
                <a:sym typeface="Microsoft JhengHei"/>
              </a:rPr>
              <a:t>Common problem</a:t>
            </a:r>
            <a:r>
              <a:rPr lang="en-US" altLang="zh-TW" dirty="0">
                <a:ea typeface="微軟正黑體"/>
                <a:cs typeface="Arial" panose="020B0604020202020204" pitchFamily="34" charset="0"/>
                <a:sym typeface="Microsoft JhengHei"/>
              </a:rPr>
              <a:t>s</a:t>
            </a:r>
            <a:r>
              <a:rPr lang="zh-TW" altLang="en-US" dirty="0">
                <a:ea typeface="微軟正黑體"/>
                <a:cs typeface="Arial" panose="020B0604020202020204" pitchFamily="34" charset="0"/>
                <a:sym typeface="Microsoft JhengHei"/>
              </a:rPr>
              <a:t> </a:t>
            </a:r>
            <a:r>
              <a:rPr lang="en-US" altLang="zh-TW" dirty="0">
                <a:ea typeface="微軟正黑體"/>
                <a:cs typeface="Arial" panose="020B0604020202020204" pitchFamily="34" charset="0"/>
                <a:sym typeface="Microsoft JhengHei"/>
              </a:rPr>
              <a:t>from forums </a:t>
            </a:r>
            <a:r>
              <a:rPr lang="en-US" altLang="zh-TW" dirty="0">
                <a:cs typeface="Arial" panose="020B0604020202020204" pitchFamily="34" charset="0"/>
                <a:sym typeface="Microsoft JhengHei"/>
              </a:rPr>
              <a:t>(2)</a:t>
            </a:r>
            <a:endParaRPr lang="zh-TW" altLang="en-US" dirty="0">
              <a:cs typeface="Arial" panose="020B0604020202020204" pitchFamily="34" charset="0"/>
              <a:sym typeface="Microsoft JhengHei"/>
            </a:endParaRPr>
          </a:p>
        </p:txBody>
      </p:sp>
      <p:sp>
        <p:nvSpPr>
          <p:cNvPr id="19" name="內容版面配置區 18"/>
          <p:cNvSpPr>
            <a:spLocks noGrp="1"/>
          </p:cNvSpPr>
          <p:nvPr>
            <p:ph idx="1"/>
          </p:nvPr>
        </p:nvSpPr>
        <p:spPr>
          <a:xfrm>
            <a:off x="355146" y="1098098"/>
            <a:ext cx="8229600" cy="3394472"/>
          </a:xfrm>
        </p:spPr>
        <p:txBody>
          <a:bodyPr vert="horz" lIns="91440" tIns="45720" rIns="91440" bIns="45720" rtlCol="0" anchor="t">
            <a:normAutofit/>
          </a:bodyPr>
          <a:lstStyle/>
          <a:p>
            <a:r>
              <a:rPr lang="en-US" altLang="zh-TW" sz="1800" dirty="0">
                <a:latin typeface="Arial"/>
                <a:cs typeface="Arial"/>
                <a:sym typeface="Microsoft JhengHei"/>
              </a:rPr>
              <a:t>I have set up a virtual machine; how can I prevent other local devices from accessing it</a:t>
            </a:r>
            <a:r>
              <a:rPr lang="en-US" sz="1800" dirty="0">
                <a:sym typeface="Microsoft JhengHei"/>
              </a:rPr>
              <a:t>?</a:t>
            </a:r>
            <a:r>
              <a:rPr lang="en-US" altLang="zh-TW" sz="1800" dirty="0">
                <a:cs typeface="Arial"/>
              </a:rPr>
              <a:t> H</a:t>
            </a:r>
            <a:r>
              <a:rPr lang="en-US" sz="1800">
                <a:cs typeface="Arial"/>
              </a:rPr>
              <a:t>ow</a:t>
            </a:r>
            <a:r>
              <a:rPr lang="en-US" sz="1800" dirty="0">
                <a:cs typeface="Arial"/>
              </a:rPr>
              <a:t> can I keep VM isolated </a:t>
            </a:r>
            <a:r>
              <a:rPr lang="en-US" sz="1800">
                <a:cs typeface="Arial"/>
              </a:rPr>
              <a:t>and secure </a:t>
            </a:r>
            <a:r>
              <a:rPr lang="en-US" sz="1800" dirty="0">
                <a:cs typeface="Arial"/>
              </a:rPr>
              <a:t>so I can </a:t>
            </a:r>
            <a:r>
              <a:rPr lang="en-US" sz="1800">
                <a:cs typeface="Arial"/>
              </a:rPr>
              <a:t>run</a:t>
            </a:r>
            <a:r>
              <a:rPr lang="en-US" sz="1800" dirty="0">
                <a:cs typeface="Arial"/>
              </a:rPr>
              <a:t> sandbox tests on it? </a:t>
            </a:r>
            <a:endParaRPr lang="en-US" altLang="zh-TW" sz="1800" dirty="0"/>
          </a:p>
          <a:p>
            <a:pPr lvl="0"/>
            <a:endParaRPr lang="en-US" altLang="zh-TW">
              <a:cs typeface="Arial"/>
            </a:endParaRPr>
          </a:p>
          <a:p>
            <a:endParaRPr lang="zh-TW" altLang="en-US"/>
          </a:p>
        </p:txBody>
      </p:sp>
      <p:pic>
        <p:nvPicPr>
          <p:cNvPr id="172" name="Shape 172"/>
          <p:cNvPicPr preferRelativeResize="0"/>
          <p:nvPr/>
        </p:nvPicPr>
        <p:blipFill>
          <a:blip r:embed="rId3" cstate="print">
            <a:alphaModFix/>
          </a:blip>
          <a:stretch>
            <a:fillRect/>
          </a:stretch>
        </p:blipFill>
        <p:spPr>
          <a:xfrm>
            <a:off x="3200400" y="2303620"/>
            <a:ext cx="2200874" cy="1282850"/>
          </a:xfrm>
          <a:prstGeom prst="rect">
            <a:avLst/>
          </a:prstGeom>
          <a:noFill/>
          <a:ln>
            <a:noFill/>
          </a:ln>
        </p:spPr>
      </p:pic>
      <p:pic>
        <p:nvPicPr>
          <p:cNvPr id="175" name="Shape 175"/>
          <p:cNvPicPr preferRelativeResize="0"/>
          <p:nvPr/>
        </p:nvPicPr>
        <p:blipFill>
          <a:blip r:embed="rId4" cstate="print">
            <a:alphaModFix/>
          </a:blip>
          <a:stretch>
            <a:fillRect/>
          </a:stretch>
        </p:blipFill>
        <p:spPr>
          <a:xfrm>
            <a:off x="4259450" y="3097120"/>
            <a:ext cx="1141826" cy="489350"/>
          </a:xfrm>
          <a:prstGeom prst="rect">
            <a:avLst/>
          </a:prstGeom>
          <a:noFill/>
          <a:ln>
            <a:noFill/>
          </a:ln>
        </p:spPr>
      </p:pic>
      <p:pic>
        <p:nvPicPr>
          <p:cNvPr id="180" name="Shape 180"/>
          <p:cNvPicPr preferRelativeResize="0"/>
          <p:nvPr/>
        </p:nvPicPr>
        <p:blipFill>
          <a:blip r:embed="rId3" cstate="print">
            <a:alphaModFix/>
          </a:blip>
          <a:stretch>
            <a:fillRect/>
          </a:stretch>
        </p:blipFill>
        <p:spPr>
          <a:xfrm>
            <a:off x="354900" y="2303620"/>
            <a:ext cx="2200874" cy="1282850"/>
          </a:xfrm>
          <a:prstGeom prst="rect">
            <a:avLst/>
          </a:prstGeom>
          <a:noFill/>
          <a:ln>
            <a:noFill/>
          </a:ln>
        </p:spPr>
      </p:pic>
      <p:pic>
        <p:nvPicPr>
          <p:cNvPr id="181" name="Shape 181"/>
          <p:cNvPicPr preferRelativeResize="0"/>
          <p:nvPr/>
        </p:nvPicPr>
        <p:blipFill>
          <a:blip r:embed="rId4" cstate="print">
            <a:alphaModFix/>
          </a:blip>
          <a:stretch>
            <a:fillRect/>
          </a:stretch>
        </p:blipFill>
        <p:spPr>
          <a:xfrm>
            <a:off x="1413950" y="3097120"/>
            <a:ext cx="1141826" cy="489350"/>
          </a:xfrm>
          <a:prstGeom prst="rect">
            <a:avLst/>
          </a:prstGeom>
          <a:noFill/>
          <a:ln>
            <a:noFill/>
          </a:ln>
        </p:spPr>
      </p:pic>
      <p:pic>
        <p:nvPicPr>
          <p:cNvPr id="18" name="Picture 7" descr="C:\Users\user\Desktop\20180411_QTS 4.3.5網路與虛擬交換器_ppt\15.png"/>
          <p:cNvPicPr>
            <a:picLocks noChangeAspect="1" noChangeArrowheads="1"/>
          </p:cNvPicPr>
          <p:nvPr/>
        </p:nvPicPr>
        <p:blipFill>
          <a:blip r:embed="rId5" cstate="print"/>
          <a:srcRect/>
          <a:stretch>
            <a:fillRect/>
          </a:stretch>
        </p:blipFill>
        <p:spPr bwMode="auto">
          <a:xfrm>
            <a:off x="2051720" y="4144580"/>
            <a:ext cx="1210436" cy="861512"/>
          </a:xfrm>
          <a:prstGeom prst="rect">
            <a:avLst/>
          </a:prstGeom>
          <a:noFill/>
        </p:spPr>
      </p:pic>
      <p:sp>
        <p:nvSpPr>
          <p:cNvPr id="28" name="Shape 141"/>
          <p:cNvSpPr txBox="1"/>
          <p:nvPr/>
        </p:nvSpPr>
        <p:spPr>
          <a:xfrm>
            <a:off x="4932040" y="4432611"/>
            <a:ext cx="485100" cy="39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tLang="zh-TW" sz="1800" b="1"/>
              <a:t>OK</a:t>
            </a:r>
            <a:endParaRPr sz="1800" b="1"/>
          </a:p>
        </p:txBody>
      </p:sp>
      <p:cxnSp>
        <p:nvCxnSpPr>
          <p:cNvPr id="46" name="直線接點 45"/>
          <p:cNvCxnSpPr/>
          <p:nvPr/>
        </p:nvCxnSpPr>
        <p:spPr>
          <a:xfrm flipH="1" flipV="1">
            <a:off x="6320374" y="3784539"/>
            <a:ext cx="16514" cy="648072"/>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接點 48"/>
          <p:cNvCxnSpPr>
            <a:cxnSpLocks/>
          </p:cNvCxnSpPr>
          <p:nvPr/>
        </p:nvCxnSpPr>
        <p:spPr>
          <a:xfrm>
            <a:off x="6336796" y="3784539"/>
            <a:ext cx="1137893" cy="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A85257F0-9563-477B-9370-85B9C9FFEEE6}"/>
              </a:ext>
            </a:extLst>
          </p:cNvPr>
          <p:cNvCxnSpPr/>
          <p:nvPr/>
        </p:nvCxnSpPr>
        <p:spPr>
          <a:xfrm flipV="1">
            <a:off x="5797783" y="2849577"/>
            <a:ext cx="539013" cy="10205"/>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68DE1C08-6163-4B93-821F-8430AA3EF3FB}"/>
              </a:ext>
            </a:extLst>
          </p:cNvPr>
          <p:cNvCxnSpPr/>
          <p:nvPr/>
        </p:nvCxnSpPr>
        <p:spPr>
          <a:xfrm>
            <a:off x="6372200" y="2859782"/>
            <a:ext cx="881485" cy="597643"/>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CDE6B92F-C49D-40A4-AD11-B5A09A2F5F82}"/>
              </a:ext>
            </a:extLst>
          </p:cNvPr>
          <p:cNvCxnSpPr/>
          <p:nvPr/>
        </p:nvCxnSpPr>
        <p:spPr>
          <a:xfrm flipV="1">
            <a:off x="6372200" y="2283718"/>
            <a:ext cx="864096" cy="576064"/>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33" name="Picture 6" descr="C:\Users\user\Desktop\20180411_QTS 4.3.5網路與虛擬交換器_ppt\13.png">
            <a:extLst>
              <a:ext uri="{FF2B5EF4-FFF2-40B4-BE49-F238E27FC236}">
                <a16:creationId xmlns:a16="http://schemas.microsoft.com/office/drawing/2014/main" id="{CCCA9114-2430-4B8A-901D-FF30556D5C59}"/>
              </a:ext>
            </a:extLst>
          </p:cNvPr>
          <p:cNvPicPr>
            <a:picLocks noChangeAspect="1" noChangeArrowheads="1"/>
          </p:cNvPicPr>
          <p:nvPr/>
        </p:nvPicPr>
        <p:blipFill>
          <a:blip r:embed="rId6" cstate="print"/>
          <a:srcRect/>
          <a:stretch>
            <a:fillRect/>
          </a:stretch>
        </p:blipFill>
        <p:spPr bwMode="auto">
          <a:xfrm>
            <a:off x="7020272" y="1779662"/>
            <a:ext cx="1520774" cy="1167617"/>
          </a:xfrm>
          <a:prstGeom prst="rect">
            <a:avLst/>
          </a:prstGeom>
          <a:noFill/>
        </p:spPr>
      </p:pic>
      <p:cxnSp>
        <p:nvCxnSpPr>
          <p:cNvPr id="35" name="直線接點 34">
            <a:extLst>
              <a:ext uri="{FF2B5EF4-FFF2-40B4-BE49-F238E27FC236}">
                <a16:creationId xmlns:a16="http://schemas.microsoft.com/office/drawing/2014/main" id="{9FA7ABFA-8AFB-4D87-BFB5-AF5448467451}"/>
              </a:ext>
            </a:extLst>
          </p:cNvPr>
          <p:cNvCxnSpPr>
            <a:cxnSpLocks/>
          </p:cNvCxnSpPr>
          <p:nvPr/>
        </p:nvCxnSpPr>
        <p:spPr>
          <a:xfrm>
            <a:off x="6336888" y="4299942"/>
            <a:ext cx="0" cy="0"/>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5" descr="C:\Users\user\Desktop\20180411_QTS 4.3.5網路與虛擬交換器_ppt\14.png">
            <a:extLst>
              <a:ext uri="{FF2B5EF4-FFF2-40B4-BE49-F238E27FC236}">
                <a16:creationId xmlns:a16="http://schemas.microsoft.com/office/drawing/2014/main" id="{ED174BEA-48A8-404D-9A48-18EC3E5A7CCD}"/>
              </a:ext>
            </a:extLst>
          </p:cNvPr>
          <p:cNvPicPr>
            <a:picLocks noChangeAspect="1" noChangeArrowheads="1"/>
          </p:cNvPicPr>
          <p:nvPr/>
        </p:nvPicPr>
        <p:blipFill>
          <a:blip r:embed="rId7" cstate="print"/>
          <a:srcRect/>
          <a:stretch>
            <a:fillRect/>
          </a:stretch>
        </p:blipFill>
        <p:spPr bwMode="auto">
          <a:xfrm>
            <a:off x="7194938" y="3339236"/>
            <a:ext cx="1016652" cy="1034623"/>
          </a:xfrm>
          <a:prstGeom prst="rect">
            <a:avLst/>
          </a:prstGeom>
          <a:noFill/>
        </p:spPr>
      </p:pic>
      <p:pic>
        <p:nvPicPr>
          <p:cNvPr id="38" name="圖片 37">
            <a:extLst>
              <a:ext uri="{FF2B5EF4-FFF2-40B4-BE49-F238E27FC236}">
                <a16:creationId xmlns:a16="http://schemas.microsoft.com/office/drawing/2014/main" id="{2A10D3BC-9884-480D-83AA-A91D55E4ED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4686" y="2610188"/>
            <a:ext cx="499875" cy="4991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4" name="圖片 13">
            <a:extLst>
              <a:ext uri="{FF2B5EF4-FFF2-40B4-BE49-F238E27FC236}">
                <a16:creationId xmlns:a16="http://schemas.microsoft.com/office/drawing/2014/main" id="{21236DC4-4B87-4FBC-A8B2-078EFC25B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344"/>
          <a:stretch/>
        </p:blipFill>
        <p:spPr>
          <a:xfrm>
            <a:off x="5436096" y="1636027"/>
            <a:ext cx="3707904" cy="2582179"/>
          </a:xfrm>
          <a:prstGeom prst="rect">
            <a:avLst/>
          </a:prstGeom>
        </p:spPr>
      </p:pic>
      <p:sp>
        <p:nvSpPr>
          <p:cNvPr id="189" name="Shape 189"/>
          <p:cNvSpPr txBox="1">
            <a:spLocks noGrp="1"/>
          </p:cNvSpPr>
          <p:nvPr>
            <p:ph type="title"/>
          </p:nvPr>
        </p:nvSpPr>
        <p:spPr/>
        <p:txBody>
          <a:bodyPr vert="horz" lIns="91440" tIns="45720" rIns="91440" bIns="45720" rtlCol="0" anchor="ctr">
            <a:noAutofit/>
          </a:bodyPr>
          <a:lstStyle/>
          <a:p>
            <a:r>
              <a:rPr lang="zh-TW" altLang="en-US" sz="3200" dirty="0">
                <a:ea typeface="微軟正黑體"/>
                <a:cs typeface="Arial" panose="020B0604020202020204" pitchFamily="34" charset="0"/>
                <a:sym typeface="Microsoft JhengHei"/>
              </a:rPr>
              <a:t>Common problem</a:t>
            </a:r>
            <a:r>
              <a:rPr lang="en-US" altLang="zh-TW" sz="3200" dirty="0">
                <a:ea typeface="微軟正黑體"/>
                <a:cs typeface="Arial" panose="020B0604020202020204" pitchFamily="34" charset="0"/>
                <a:sym typeface="Microsoft JhengHei"/>
              </a:rPr>
              <a:t>s</a:t>
            </a:r>
            <a:r>
              <a:rPr lang="zh-TW" altLang="en-US" sz="3200" dirty="0">
                <a:ea typeface="微軟正黑體"/>
                <a:cs typeface="Arial" panose="020B0604020202020204" pitchFamily="34" charset="0"/>
                <a:sym typeface="Microsoft JhengHei"/>
              </a:rPr>
              <a:t> </a:t>
            </a:r>
            <a:r>
              <a:rPr lang="en-US" altLang="zh-TW" sz="3200" dirty="0">
                <a:ea typeface="微軟正黑體"/>
                <a:cs typeface="Arial" panose="020B0604020202020204" pitchFamily="34" charset="0"/>
                <a:sym typeface="Microsoft JhengHei"/>
              </a:rPr>
              <a:t>from forums </a:t>
            </a:r>
            <a:r>
              <a:rPr lang="en-US" sz="3200" spc="-300" dirty="0">
                <a:cs typeface="Arial" panose="020B0604020202020204" pitchFamily="34" charset="0"/>
                <a:sym typeface="Microsoft JhengHei"/>
              </a:rPr>
              <a:t>(2)</a:t>
            </a:r>
            <a:r>
              <a:rPr lang="en-US" altLang="zh-TW" sz="3200" spc="-300" dirty="0">
                <a:cs typeface="Arial" panose="020B0604020202020204" pitchFamily="34" charset="0"/>
              </a:rPr>
              <a:t> : </a:t>
            </a:r>
            <a:r>
              <a:rPr lang="en-US" altLang="zh-TW" sz="3200" dirty="0" err="1">
                <a:cs typeface="Arial" panose="020B0604020202020204" pitchFamily="34" charset="0"/>
              </a:rPr>
              <a:t>Solu</a:t>
            </a:r>
            <a:r>
              <a:rPr lang="zh-TW" sz="3200" dirty="0">
                <a:cs typeface="Arial" panose="020B0604020202020204" pitchFamily="34" charset="0"/>
              </a:rPr>
              <a:t>tion</a:t>
            </a:r>
            <a:endParaRPr lang="en-US" altLang="zh-TW" sz="3200" b="0" dirty="0">
              <a:cs typeface="Arial" panose="020B0604020202020204" pitchFamily="34" charset="0"/>
            </a:endParaRPr>
          </a:p>
        </p:txBody>
      </p:sp>
      <p:sp>
        <p:nvSpPr>
          <p:cNvPr id="191" name="Shape 191"/>
          <p:cNvSpPr txBox="1"/>
          <p:nvPr/>
        </p:nvSpPr>
        <p:spPr>
          <a:xfrm>
            <a:off x="676513" y="1215120"/>
            <a:ext cx="4136700"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altLang="zh-TW" b="1">
                <a:latin typeface="Microsoft JhengHei"/>
                <a:ea typeface="Microsoft JhengHei"/>
                <a:cs typeface="Microsoft JhengHei"/>
                <a:sym typeface="Microsoft JhengHei"/>
              </a:rPr>
              <a:t>Click</a:t>
            </a:r>
            <a:r>
              <a:rPr lang="zh-TW" altLang="en-US" b="1">
                <a:latin typeface="Microsoft JhengHei"/>
                <a:ea typeface="Microsoft JhengHei"/>
                <a:cs typeface="Microsoft JhengHei"/>
                <a:sym typeface="Microsoft JhengHei"/>
              </a:rPr>
              <a:t> </a:t>
            </a:r>
            <a:r>
              <a:rPr lang="en-US" altLang="zh-TW" b="1" dirty="0">
                <a:latin typeface="Microsoft JhengHei"/>
                <a:ea typeface="Microsoft JhengHei"/>
                <a:cs typeface="Microsoft JhengHei"/>
                <a:sym typeface="Microsoft JhengHei"/>
              </a:rPr>
              <a:t>configure</a:t>
            </a:r>
            <a:r>
              <a:rPr lang="zh-TW" altLang="en-US" b="1" dirty="0">
                <a:latin typeface="Microsoft JhengHei"/>
                <a:ea typeface="Microsoft JhengHei"/>
                <a:cs typeface="Microsoft JhengHei"/>
                <a:sym typeface="Microsoft JhengHei"/>
              </a:rPr>
              <a:t> </a:t>
            </a:r>
            <a:r>
              <a:rPr lang="en-US" altLang="zh-TW" b="1">
                <a:latin typeface="Microsoft JhengHei"/>
                <a:ea typeface="Microsoft JhengHei"/>
                <a:cs typeface="Microsoft JhengHei"/>
                <a:sym typeface="Microsoft JhengHei"/>
              </a:rPr>
              <a:t>to</a:t>
            </a:r>
            <a:r>
              <a:rPr lang="zh-TW" altLang="en-US" b="1">
                <a:latin typeface="Microsoft JhengHei"/>
                <a:ea typeface="Microsoft JhengHei"/>
                <a:cs typeface="Microsoft JhengHei"/>
                <a:sym typeface="Microsoft JhengHei"/>
              </a:rPr>
              <a:t> </a:t>
            </a:r>
            <a:r>
              <a:rPr lang="en-US" altLang="zh-TW" b="1">
                <a:latin typeface="Microsoft JhengHei"/>
                <a:ea typeface="Microsoft JhengHei"/>
                <a:cs typeface="Microsoft JhengHei"/>
                <a:sym typeface="Microsoft JhengHei"/>
              </a:rPr>
              <a:t>modify settings</a:t>
            </a:r>
            <a:endParaRPr lang="en-US" altLang="zh-TW">
              <a:latin typeface="Microsoft JhengHei"/>
              <a:ea typeface="Microsoft JhengHei"/>
              <a:cs typeface="Microsoft JhengHei"/>
              <a:sym typeface="Microsoft JhengHei"/>
            </a:endParaRPr>
          </a:p>
          <a:p>
            <a:pPr marL="0" lvl="0" indent="0" algn="ctr">
              <a:spcBef>
                <a:spcPts val="0"/>
              </a:spcBef>
              <a:spcAft>
                <a:spcPts val="0"/>
              </a:spcAft>
              <a:buClr>
                <a:srgbClr val="002060"/>
              </a:buClr>
              <a:buSzPts val="1800"/>
              <a:buFont typeface="Arial"/>
              <a:buNone/>
            </a:pPr>
            <a:endParaRPr lang="zh-TW" sz="1800" b="1">
              <a:latin typeface="Microsoft JhengHei"/>
              <a:ea typeface="Microsoft JhengHei"/>
              <a:cs typeface="Microsoft JhengHei"/>
            </a:endParaRPr>
          </a:p>
        </p:txBody>
      </p:sp>
      <p:sp>
        <p:nvSpPr>
          <p:cNvPr id="192" name="Shape 192"/>
          <p:cNvSpPr txBox="1"/>
          <p:nvPr/>
        </p:nvSpPr>
        <p:spPr>
          <a:xfrm>
            <a:off x="676512" y="1853540"/>
            <a:ext cx="5010304"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altLang="zh-TW" b="1" dirty="0">
                <a:latin typeface="Microsoft JhengHei"/>
                <a:ea typeface="Microsoft JhengHei"/>
                <a:sym typeface="Microsoft JhengHei"/>
              </a:rPr>
              <a:t>Uncheck </a:t>
            </a:r>
            <a:r>
              <a:rPr lang="en-US" altLang="zh-TW" b="1">
                <a:latin typeface="Microsoft JhengHei"/>
                <a:ea typeface="Microsoft JhengHei"/>
                <a:sym typeface="Microsoft JhengHei"/>
              </a:rPr>
              <a:t>the</a:t>
            </a:r>
            <a:r>
              <a:rPr lang="zh-TW" altLang="en-US" b="1">
                <a:latin typeface="Microsoft JhengHei"/>
                <a:ea typeface="Microsoft JhengHei"/>
                <a:sym typeface="Microsoft JhengHei"/>
              </a:rPr>
              <a:t> selection of </a:t>
            </a:r>
            <a:r>
              <a:rPr lang="en-US" altLang="zh-TW" b="1">
                <a:latin typeface="Microsoft JhengHei"/>
                <a:ea typeface="Microsoft JhengHei"/>
                <a:sym typeface="Microsoft JhengHei"/>
              </a:rPr>
              <a:t>physical</a:t>
            </a:r>
            <a:r>
              <a:rPr lang="zh-TW" altLang="en-US" b="1">
                <a:latin typeface="Microsoft JhengHei"/>
                <a:ea typeface="Microsoft JhengHei"/>
                <a:sym typeface="Microsoft JhengHei"/>
              </a:rPr>
              <a:t> </a:t>
            </a:r>
            <a:r>
              <a:rPr lang="en-US" altLang="zh-TW" b="1" dirty="0">
                <a:latin typeface="Microsoft JhengHei"/>
                <a:ea typeface="Microsoft JhengHei"/>
                <a:sym typeface="Microsoft JhengHei"/>
              </a:rPr>
              <a:t>adapters</a:t>
            </a:r>
            <a:endParaRPr lang="en-US" altLang="zh-TW" b="1">
              <a:latin typeface="Microsoft JhengHei"/>
              <a:ea typeface="Microsoft JhengHei"/>
            </a:endParaRPr>
          </a:p>
        </p:txBody>
      </p:sp>
      <p:sp>
        <p:nvSpPr>
          <p:cNvPr id="193" name="Shape 193"/>
          <p:cNvSpPr txBox="1"/>
          <p:nvPr/>
        </p:nvSpPr>
        <p:spPr>
          <a:xfrm>
            <a:off x="676513" y="2525359"/>
            <a:ext cx="4325100"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altLang="zh-TW" b="1">
                <a:latin typeface="Microsoft JhengHei"/>
                <a:ea typeface="Microsoft JhengHei"/>
                <a:cs typeface="Microsoft JhengHei"/>
                <a:sym typeface="Microsoft JhengHei"/>
              </a:rPr>
              <a:t>Set</a:t>
            </a:r>
            <a:r>
              <a:rPr lang="zh-TW" altLang="en-US" b="1">
                <a:latin typeface="Microsoft JhengHei"/>
                <a:ea typeface="Microsoft JhengHei"/>
                <a:cs typeface="Microsoft JhengHei"/>
                <a:sym typeface="Microsoft JhengHei"/>
              </a:rPr>
              <a:t> </a:t>
            </a:r>
            <a:r>
              <a:rPr lang="en-US" altLang="zh-TW" b="1">
                <a:latin typeface="Microsoft JhengHei"/>
                <a:ea typeface="Microsoft JhengHei"/>
                <a:cs typeface="Microsoft JhengHei"/>
                <a:sym typeface="Microsoft JhengHei"/>
              </a:rPr>
              <a:t>static</a:t>
            </a:r>
            <a:r>
              <a:rPr lang="zh-TW" altLang="en-US" b="1">
                <a:latin typeface="Microsoft JhengHei"/>
                <a:ea typeface="Microsoft JhengHei"/>
                <a:cs typeface="Microsoft JhengHei"/>
                <a:sym typeface="Microsoft JhengHei"/>
              </a:rPr>
              <a:t> </a:t>
            </a:r>
            <a:r>
              <a:rPr lang="zh-TW" sz="1800" b="1">
                <a:latin typeface="Microsoft JhengHei"/>
                <a:ea typeface="Microsoft JhengHei"/>
                <a:cs typeface="Microsoft JhengHei"/>
                <a:sym typeface="Microsoft JhengHei"/>
              </a:rPr>
              <a:t>IP</a:t>
            </a:r>
            <a:r>
              <a:rPr lang="zh-TW" altLang="en-US" b="1">
                <a:latin typeface="Microsoft JhengHei"/>
                <a:ea typeface="Microsoft JhengHei"/>
                <a:cs typeface="Microsoft JhengHei"/>
              </a:rPr>
              <a:t> </a:t>
            </a:r>
            <a:r>
              <a:rPr lang="en-US" altLang="zh-TW" b="1">
                <a:latin typeface="Microsoft JhengHei"/>
                <a:ea typeface="Microsoft JhengHei"/>
                <a:cs typeface="Microsoft JhengHei"/>
              </a:rPr>
              <a:t>for</a:t>
            </a:r>
            <a:r>
              <a:rPr lang="zh-TW" altLang="en-US" b="1">
                <a:latin typeface="Microsoft JhengHei"/>
                <a:ea typeface="Microsoft JhengHei"/>
                <a:cs typeface="Microsoft JhengHei"/>
              </a:rPr>
              <a:t> </a:t>
            </a:r>
            <a:r>
              <a:rPr lang="en-US" altLang="zh-TW" b="1" dirty="0">
                <a:latin typeface="Microsoft JhengHei"/>
                <a:ea typeface="Microsoft JhengHei"/>
                <a:cs typeface="Microsoft JhengHei"/>
              </a:rPr>
              <a:t>the </a:t>
            </a:r>
            <a:r>
              <a:rPr lang="en-US" altLang="zh-TW" b="1">
                <a:latin typeface="Microsoft JhengHei"/>
                <a:ea typeface="Microsoft JhengHei"/>
                <a:cs typeface="Microsoft JhengHei"/>
              </a:rPr>
              <a:t>virtual</a:t>
            </a:r>
            <a:r>
              <a:rPr lang="zh-TW" altLang="en-US" b="1">
                <a:latin typeface="Microsoft JhengHei"/>
                <a:ea typeface="Microsoft JhengHei"/>
                <a:cs typeface="Microsoft JhengHei"/>
              </a:rPr>
              <a:t> </a:t>
            </a:r>
            <a:r>
              <a:rPr lang="en-US" altLang="zh-TW" b="1">
                <a:latin typeface="Microsoft JhengHei"/>
                <a:ea typeface="Microsoft JhengHei"/>
                <a:cs typeface="Microsoft JhengHei"/>
              </a:rPr>
              <a:t>switch</a:t>
            </a:r>
            <a:endParaRPr lang="en-US" altLang="zh-TW"/>
          </a:p>
        </p:txBody>
      </p:sp>
      <p:sp>
        <p:nvSpPr>
          <p:cNvPr id="194" name="Shape 194"/>
          <p:cNvSpPr txBox="1"/>
          <p:nvPr/>
        </p:nvSpPr>
        <p:spPr>
          <a:xfrm>
            <a:off x="676512" y="3154501"/>
            <a:ext cx="5010303"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altLang="zh-TW" b="1">
                <a:latin typeface="Microsoft JhengHei"/>
                <a:ea typeface="Microsoft JhengHei"/>
                <a:cs typeface="Microsoft JhengHei"/>
                <a:sym typeface="Microsoft JhengHei"/>
              </a:rPr>
              <a:t>Enable</a:t>
            </a:r>
            <a:r>
              <a:rPr lang="zh-TW" altLang="en-US" b="1">
                <a:latin typeface="Microsoft JhengHei"/>
                <a:ea typeface="Microsoft JhengHei"/>
                <a:cs typeface="Microsoft JhengHei"/>
                <a:sym typeface="Microsoft JhengHei"/>
              </a:rPr>
              <a:t> </a:t>
            </a:r>
            <a:r>
              <a:rPr lang="zh-TW" sz="1800" b="1">
                <a:latin typeface="Microsoft JhengHei"/>
                <a:ea typeface="Microsoft JhengHei"/>
                <a:cs typeface="Microsoft JhengHei"/>
                <a:sym typeface="Microsoft JhengHei"/>
              </a:rPr>
              <a:t>DHCP </a:t>
            </a:r>
            <a:r>
              <a:rPr lang="en-US" altLang="zh-TW" b="1">
                <a:latin typeface="Microsoft JhengHei"/>
                <a:ea typeface="Microsoft JhengHei"/>
                <a:cs typeface="Microsoft JhengHei"/>
                <a:sym typeface="Microsoft JhengHei"/>
              </a:rPr>
              <a:t>to</a:t>
            </a:r>
            <a:r>
              <a:rPr lang="zh-TW" altLang="en-US" b="1">
                <a:latin typeface="Microsoft JhengHei"/>
                <a:ea typeface="Microsoft JhengHei"/>
                <a:cs typeface="Microsoft JhengHei"/>
                <a:sym typeface="Microsoft JhengHei"/>
              </a:rPr>
              <a:t> </a:t>
            </a:r>
            <a:r>
              <a:rPr lang="en-US" altLang="zh-TW" b="1" dirty="0">
                <a:latin typeface="Microsoft JhengHei"/>
                <a:ea typeface="Microsoft JhengHei"/>
                <a:cs typeface="Microsoft JhengHei"/>
                <a:sym typeface="Microsoft JhengHei"/>
              </a:rPr>
              <a:t>assign </a:t>
            </a:r>
            <a:r>
              <a:rPr lang="zh-TW" sz="1800" b="1">
                <a:latin typeface="Microsoft JhengHei"/>
                <a:ea typeface="Microsoft JhengHei"/>
                <a:cs typeface="Microsoft JhengHei"/>
                <a:sym typeface="Microsoft JhengHei"/>
              </a:rPr>
              <a:t>IP</a:t>
            </a:r>
            <a:r>
              <a:rPr lang="zh-TW" altLang="en-US" b="1" dirty="0">
                <a:latin typeface="Microsoft JhengHei"/>
                <a:ea typeface="Microsoft JhengHei"/>
                <a:cs typeface="Microsoft JhengHei"/>
                <a:sym typeface="Microsoft JhengHei"/>
              </a:rPr>
              <a:t> </a:t>
            </a:r>
            <a:r>
              <a:rPr lang="en-US" altLang="zh-TW" b="1" dirty="0">
                <a:latin typeface="Microsoft JhengHei"/>
                <a:ea typeface="Microsoft JhengHei"/>
                <a:cs typeface="Microsoft JhengHei"/>
                <a:sym typeface="Microsoft JhengHei"/>
              </a:rPr>
              <a:t>addresses </a:t>
            </a:r>
            <a:r>
              <a:rPr lang="en-US" altLang="zh-TW" b="1">
                <a:latin typeface="Microsoft JhengHei"/>
                <a:ea typeface="Microsoft JhengHei"/>
                <a:cs typeface="Microsoft JhengHei"/>
                <a:sym typeface="Microsoft JhengHei"/>
              </a:rPr>
              <a:t>for</a:t>
            </a:r>
            <a:r>
              <a:rPr lang="zh-TW" altLang="en-US" b="1">
                <a:latin typeface="Microsoft JhengHei"/>
                <a:ea typeface="Microsoft JhengHei"/>
                <a:cs typeface="Microsoft JhengHei"/>
                <a:sym typeface="Microsoft JhengHei"/>
              </a:rPr>
              <a:t> </a:t>
            </a:r>
            <a:r>
              <a:rPr lang="zh-TW" sz="1800" b="1">
                <a:latin typeface="Microsoft JhengHei"/>
                <a:ea typeface="Microsoft JhengHei"/>
                <a:cs typeface="Microsoft JhengHei"/>
                <a:sym typeface="Microsoft JhengHei"/>
              </a:rPr>
              <a:t>VM</a:t>
            </a:r>
            <a:endParaRPr lang="en-US" altLang="zh-TW"/>
          </a:p>
        </p:txBody>
      </p:sp>
      <p:sp>
        <p:nvSpPr>
          <p:cNvPr id="195" name="Shape 195"/>
          <p:cNvSpPr txBox="1"/>
          <p:nvPr/>
        </p:nvSpPr>
        <p:spPr>
          <a:xfrm>
            <a:off x="676513" y="3754141"/>
            <a:ext cx="4747513" cy="440737"/>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b="1">
                <a:latin typeface="Microsoft JhengHei"/>
                <a:ea typeface="Microsoft JhengHei"/>
                <a:cs typeface="Microsoft JhengHei"/>
                <a:sym typeface="Microsoft JhengHei"/>
              </a:rPr>
              <a:t>The </a:t>
            </a:r>
            <a:r>
              <a:rPr lang="en-US" b="1" dirty="0">
                <a:latin typeface="Microsoft JhengHei"/>
                <a:ea typeface="Microsoft JhengHei"/>
                <a:cs typeface="Microsoft JhengHei"/>
                <a:sym typeface="Microsoft JhengHei"/>
              </a:rPr>
              <a:t>DHCP default </a:t>
            </a:r>
            <a:r>
              <a:rPr lang="en-US" b="1">
                <a:latin typeface="Microsoft JhengHei"/>
                <a:ea typeface="Microsoft JhengHei"/>
                <a:cs typeface="Microsoft JhengHei"/>
                <a:sym typeface="Microsoft JhengHei"/>
              </a:rPr>
              <a:t>gateway</a:t>
            </a:r>
            <a:r>
              <a:rPr lang="en-US" altLang="zh-TW" b="1" dirty="0">
                <a:latin typeface="Microsoft JhengHei"/>
                <a:ea typeface="Microsoft JhengHei"/>
                <a:cs typeface="Microsoft JhengHei"/>
              </a:rPr>
              <a:t> </a:t>
            </a:r>
            <a:r>
              <a:rPr lang="en-US" b="1">
                <a:latin typeface="Microsoft JhengHei"/>
                <a:ea typeface="Microsoft JhengHei"/>
                <a:cs typeface="Microsoft JhengHei"/>
              </a:rPr>
              <a:t>should be the same </a:t>
            </a:r>
            <a:r>
              <a:rPr lang="en-US" b="1" dirty="0">
                <a:latin typeface="Microsoft JhengHei"/>
                <a:ea typeface="Microsoft JhengHei"/>
                <a:cs typeface="Microsoft JhengHei"/>
              </a:rPr>
              <a:t>as that </a:t>
            </a:r>
            <a:r>
              <a:rPr lang="en-US" b="1">
                <a:latin typeface="Microsoft JhengHei"/>
                <a:ea typeface="Microsoft JhengHei"/>
                <a:cs typeface="Microsoft JhengHei"/>
              </a:rPr>
              <a:t>in step 3</a:t>
            </a:r>
            <a:endParaRPr lang="en-US"/>
          </a:p>
        </p:txBody>
      </p:sp>
      <p:sp>
        <p:nvSpPr>
          <p:cNvPr id="196" name="Shape 196"/>
          <p:cNvSpPr txBox="1"/>
          <p:nvPr/>
        </p:nvSpPr>
        <p:spPr>
          <a:xfrm>
            <a:off x="676513" y="4495912"/>
            <a:ext cx="6589008"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zh-TW" sz="1800" b="1">
                <a:latin typeface="Microsoft JhengHei"/>
                <a:ea typeface="Microsoft JhengHei"/>
                <a:cs typeface="Microsoft JhengHei"/>
                <a:sym typeface="Microsoft JhengHei"/>
              </a:rPr>
              <a:t>NAT</a:t>
            </a:r>
            <a:r>
              <a:rPr lang="zh-TW" altLang="en-US" b="1">
                <a:latin typeface="Microsoft JhengHei"/>
                <a:ea typeface="Microsoft JhengHei"/>
                <a:cs typeface="Microsoft JhengHei"/>
                <a:sym typeface="Microsoft JhengHei"/>
              </a:rPr>
              <a:t> </a:t>
            </a:r>
            <a:r>
              <a:rPr lang="en-US" altLang="zh-TW" b="1" dirty="0">
                <a:latin typeface="Microsoft JhengHei"/>
                <a:ea typeface="Microsoft JhengHei"/>
                <a:cs typeface="Microsoft JhengHei"/>
                <a:sym typeface="Microsoft JhengHei"/>
              </a:rPr>
              <a:t>can be enabled </a:t>
            </a:r>
            <a:r>
              <a:rPr lang="en-US" altLang="zh-TW" b="1">
                <a:latin typeface="Microsoft JhengHei"/>
                <a:ea typeface="Microsoft JhengHei"/>
                <a:cs typeface="Microsoft JhengHei"/>
                <a:sym typeface="Microsoft JhengHei"/>
              </a:rPr>
              <a:t>if</a:t>
            </a:r>
            <a:r>
              <a:rPr lang="zh-TW" altLang="en-US" b="1">
                <a:latin typeface="Microsoft JhengHei"/>
                <a:ea typeface="Microsoft JhengHei"/>
                <a:cs typeface="Microsoft JhengHei"/>
                <a:sym typeface="Microsoft JhengHei"/>
              </a:rPr>
              <a:t> VM</a:t>
            </a:r>
            <a:r>
              <a:rPr lang="en-US" altLang="zh-TW" b="1" dirty="0">
                <a:latin typeface="Microsoft JhengHei"/>
                <a:ea typeface="Microsoft JhengHei"/>
                <a:cs typeface="Microsoft JhengHei"/>
                <a:sym typeface="Microsoft JhengHei"/>
              </a:rPr>
              <a:t>s</a:t>
            </a:r>
            <a:r>
              <a:rPr lang="zh-TW" altLang="en-US" b="1">
                <a:latin typeface="Microsoft JhengHei"/>
                <a:ea typeface="Microsoft JhengHei"/>
                <a:cs typeface="Microsoft JhengHei"/>
                <a:sym typeface="Microsoft JhengHei"/>
              </a:rPr>
              <a:t> </a:t>
            </a:r>
            <a:r>
              <a:rPr lang="en-US" altLang="zh-TW" b="1">
                <a:latin typeface="Microsoft JhengHei"/>
                <a:ea typeface="Microsoft JhengHei"/>
                <a:cs typeface="Microsoft JhengHei"/>
                <a:sym typeface="Microsoft JhengHei"/>
              </a:rPr>
              <a:t>need</a:t>
            </a:r>
            <a:r>
              <a:rPr lang="zh-TW" altLang="en-US" b="1">
                <a:latin typeface="Microsoft JhengHei"/>
                <a:ea typeface="Microsoft JhengHei"/>
                <a:cs typeface="Microsoft JhengHei"/>
                <a:sym typeface="Microsoft JhengHei"/>
              </a:rPr>
              <a:t> ac</a:t>
            </a:r>
            <a:r>
              <a:rPr lang="zh-TW" altLang="en-US" b="1">
                <a:latin typeface="Microsoft JhengHei"/>
                <a:ea typeface="Microsoft JhengHei"/>
                <a:cs typeface="Calibri"/>
              </a:rPr>
              <a:t>cess </a:t>
            </a:r>
            <a:r>
              <a:rPr lang="en-US" altLang="zh-TW" b="1" dirty="0">
                <a:latin typeface="Microsoft JhengHei"/>
                <a:ea typeface="Microsoft JhengHei"/>
                <a:cs typeface="Calibri"/>
              </a:rPr>
              <a:t>to </a:t>
            </a:r>
            <a:r>
              <a:rPr lang="zh-TW" altLang="en-US" b="1">
                <a:latin typeface="Microsoft JhengHei"/>
                <a:ea typeface="Microsoft JhengHei"/>
                <a:cs typeface="Calibri"/>
              </a:rPr>
              <a:t>the </a:t>
            </a:r>
            <a:r>
              <a:rPr lang="en-US" altLang="zh-TW" b="1">
                <a:latin typeface="Microsoft JhengHei"/>
                <a:ea typeface="Microsoft JhengHei"/>
                <a:cs typeface="Calibri"/>
              </a:rPr>
              <a:t>I</a:t>
            </a:r>
            <a:r>
              <a:rPr lang="zh-TW" altLang="en-US" b="1">
                <a:latin typeface="Microsoft JhengHei"/>
                <a:ea typeface="Microsoft JhengHei"/>
                <a:cs typeface="Calibri"/>
              </a:rPr>
              <a:t>nternet</a:t>
            </a:r>
            <a:endParaRPr lang="en-US" altLang="zh-TW" sz="1800" b="1">
              <a:latin typeface="Microsoft JhengHei"/>
              <a:ea typeface="Microsoft JhengHei"/>
              <a:cs typeface="Calibri"/>
            </a:endParaRPr>
          </a:p>
          <a:p>
            <a:pPr marL="0" marR="0" lvl="0" indent="0" algn="l" rtl="0">
              <a:lnSpc>
                <a:spcPct val="100000"/>
              </a:lnSpc>
              <a:spcBef>
                <a:spcPts val="0"/>
              </a:spcBef>
              <a:spcAft>
                <a:spcPts val="0"/>
              </a:spcAft>
              <a:buClr>
                <a:srgbClr val="002060"/>
              </a:buClr>
              <a:buSzPts val="1800"/>
              <a:buFont typeface="Arial"/>
              <a:buNone/>
            </a:pPr>
            <a:endParaRPr sz="1800" b="1">
              <a:latin typeface="Microsoft JhengHei"/>
              <a:ea typeface="Microsoft JhengHei"/>
              <a:cs typeface="Microsoft JhengHei"/>
              <a:sym typeface="Microsoft JhengHei"/>
            </a:endParaRPr>
          </a:p>
        </p:txBody>
      </p:sp>
      <p:sp>
        <p:nvSpPr>
          <p:cNvPr id="198" name="Shape 198"/>
          <p:cNvSpPr txBox="1"/>
          <p:nvPr/>
        </p:nvSpPr>
        <p:spPr>
          <a:xfrm>
            <a:off x="5000759" y="1735950"/>
            <a:ext cx="3490500" cy="183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endParaRPr sz="1800" b="1">
              <a:solidFill>
                <a:srgbClr val="FFFFFF"/>
              </a:solidFill>
              <a:latin typeface="Microsoft JhengHei"/>
              <a:ea typeface="Microsoft JhengHei"/>
              <a:cs typeface="Microsoft JhengHei"/>
              <a:sym typeface="Microsoft JhengHei"/>
            </a:endParaRPr>
          </a:p>
        </p:txBody>
      </p:sp>
      <p:pic>
        <p:nvPicPr>
          <p:cNvPr id="13" name="Picture 2" descr="C:\Users\user\Desktop\20180411_QTS 4.3.5網路與虛擬交換器_ppt\20.png"/>
          <p:cNvPicPr>
            <a:picLocks noChangeAspect="1" noChangeArrowheads="1"/>
          </p:cNvPicPr>
          <p:nvPr/>
        </p:nvPicPr>
        <p:blipFill>
          <a:blip r:embed="rId4" cstate="print"/>
          <a:stretch>
            <a:fillRect/>
          </a:stretch>
        </p:blipFill>
        <p:spPr bwMode="auto">
          <a:xfrm>
            <a:off x="395536" y="1078534"/>
            <a:ext cx="218906" cy="4064966"/>
          </a:xfrm>
          <a:prstGeom prst="rect">
            <a:avLst/>
          </a:prstGeom>
          <a:noFill/>
        </p:spPr>
      </p:pic>
      <p:sp>
        <p:nvSpPr>
          <p:cNvPr id="199" name="Shape 199"/>
          <p:cNvSpPr txBox="1"/>
          <p:nvPr/>
        </p:nvSpPr>
        <p:spPr>
          <a:xfrm>
            <a:off x="5523840" y="1820547"/>
            <a:ext cx="3620160" cy="2212144"/>
          </a:xfrm>
          <a:prstGeom prst="rect">
            <a:avLst/>
          </a:prstGeom>
          <a:noFill/>
          <a:ln>
            <a:noFill/>
          </a:ln>
        </p:spPr>
        <p:txBody>
          <a:bodyPr spcFirstLastPara="1" wrap="square" lIns="91425" tIns="45700" rIns="91425" bIns="45700" anchor="t" anchorCtr="0">
            <a:noAutofit/>
          </a:bodyPr>
          <a:lstStyle/>
          <a:p>
            <a:pPr>
              <a:buClr>
                <a:srgbClr val="FFFFFF"/>
              </a:buClr>
              <a:buSzPts val="1600"/>
              <a:buFont typeface="Arial"/>
            </a:pPr>
            <a:r>
              <a:rPr lang="en-US" altLang="zh-TW" b="1" dirty="0">
                <a:solidFill>
                  <a:srgbClr val="FFFFFF"/>
                </a:solidFill>
                <a:latin typeface="Microsoft JhengHei"/>
                <a:ea typeface="Microsoft JhengHei"/>
                <a:cs typeface="Microsoft JhengHei"/>
                <a:sym typeface="Microsoft JhengHei"/>
              </a:rPr>
              <a:t>It's a closed and independent network, </a:t>
            </a:r>
            <a:r>
              <a:rPr lang="en-US" b="1" dirty="0">
                <a:solidFill>
                  <a:srgbClr val="FFFFFF"/>
                </a:solidFill>
                <a:latin typeface="Microsoft JhengHei"/>
                <a:ea typeface="Microsoft JhengHei"/>
                <a:cs typeface="Microsoft JhengHei"/>
                <a:sym typeface="Microsoft JhengHei"/>
              </a:rPr>
              <a:t>and access from local networks can be blocked.</a:t>
            </a:r>
            <a:r>
              <a:rPr lang="en-US" altLang="zh-TW" b="1" dirty="0">
                <a:solidFill>
                  <a:srgbClr val="FFFFFF"/>
                </a:solidFill>
                <a:latin typeface="Microsoft JhengHei"/>
                <a:ea typeface="Microsoft JhengHei"/>
                <a:cs typeface="Microsoft JhengHei"/>
                <a:sym typeface="Microsoft JhengHei"/>
              </a:rPr>
              <a:t> </a:t>
            </a:r>
          </a:p>
          <a:p>
            <a:pPr>
              <a:buClr>
                <a:srgbClr val="FFFFFF"/>
              </a:buClr>
              <a:buSzPts val="1600"/>
              <a:buFont typeface="Arial"/>
            </a:pPr>
            <a:endParaRPr sz="1800" b="1">
              <a:solidFill>
                <a:srgbClr val="FFFFFF"/>
              </a:solidFill>
              <a:latin typeface="Microsoft JhengHei"/>
              <a:ea typeface="Microsoft JhengHei"/>
              <a:cs typeface="Microsoft JhengHei"/>
              <a:sym typeface="Microsoft JhengHei"/>
            </a:endParaRPr>
          </a:p>
          <a:p>
            <a:pPr>
              <a:buClr>
                <a:srgbClr val="FFFFFF"/>
              </a:buClr>
              <a:buSzPts val="1600"/>
            </a:pPr>
            <a:r>
              <a:rPr lang="zh-TW" sz="1800" b="1">
                <a:solidFill>
                  <a:srgbClr val="FFFFFF"/>
                </a:solidFill>
                <a:latin typeface="Microsoft JhengHei"/>
                <a:ea typeface="Microsoft JhengHei"/>
                <a:cs typeface="Microsoft JhengHei"/>
                <a:sym typeface="Microsoft JhengHei"/>
              </a:rPr>
              <a:t>(</a:t>
            </a:r>
            <a:r>
              <a:rPr lang="en-US" altLang="zh-TW" b="1" dirty="0">
                <a:solidFill>
                  <a:srgbClr val="FFFFFF"/>
                </a:solidFill>
                <a:latin typeface="Microsoft JhengHei"/>
                <a:ea typeface="Microsoft JhengHei"/>
                <a:cs typeface="Microsoft JhengHei"/>
                <a:sym typeface="Microsoft JhengHei"/>
              </a:rPr>
              <a:t>You</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could</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run</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functional</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verification,</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internal</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data</a:t>
            </a:r>
            <a:r>
              <a:rPr lang="zh-TW" altLang="en-US" b="1" dirty="0">
                <a:solidFill>
                  <a:srgbClr val="FFFFFF"/>
                </a:solidFill>
                <a:latin typeface="Microsoft JhengHei"/>
                <a:ea typeface="Microsoft JhengHei"/>
                <a:cs typeface="Microsoft JhengHei"/>
                <a:sym typeface="Microsoft JhengHei"/>
              </a:rPr>
              <a:t> </a:t>
            </a:r>
            <a:r>
              <a:rPr lang="en-US" altLang="zh-TW" b="1" dirty="0">
                <a:solidFill>
                  <a:srgbClr val="FFFFFF"/>
                </a:solidFill>
                <a:latin typeface="Microsoft JhengHei"/>
                <a:ea typeface="Microsoft JhengHei"/>
                <a:cs typeface="Microsoft JhengHei"/>
                <a:sym typeface="Microsoft JhengHei"/>
              </a:rPr>
              <a:t>computing,</a:t>
            </a:r>
            <a:r>
              <a:rPr lang="zh-TW" altLang="en-US" b="1" dirty="0">
                <a:solidFill>
                  <a:srgbClr val="FFFFFF"/>
                </a:solidFill>
                <a:latin typeface="Microsoft JhengHei"/>
                <a:ea typeface="Microsoft JhengHei"/>
                <a:cs typeface="Microsoft JhengHei"/>
                <a:sym typeface="Microsoft JhengHei"/>
              </a:rPr>
              <a:t> </a:t>
            </a:r>
            <a:r>
              <a:rPr lang="en-US" altLang="zh-TW" b="1" dirty="0" err="1">
                <a:solidFill>
                  <a:srgbClr val="FFFFFF"/>
                </a:solidFill>
                <a:latin typeface="Microsoft JhengHei"/>
                <a:ea typeface="Microsoft JhengHei"/>
                <a:cs typeface="Microsoft JhengHei"/>
                <a:sym typeface="Microsoft JhengHei"/>
              </a:rPr>
              <a:t>sandb</a:t>
            </a:r>
            <a:r>
              <a:rPr lang="zh-TW" b="1">
                <a:solidFill>
                  <a:srgbClr val="FFFFFF"/>
                </a:solidFill>
                <a:latin typeface="Microsoft JhengHei"/>
                <a:ea typeface="Microsoft JhengHei"/>
                <a:cs typeface="Microsoft JhengHei"/>
                <a:sym typeface="Microsoft JhengHei"/>
              </a:rPr>
              <a:t>o</a:t>
            </a:r>
            <a:r>
              <a:rPr lang="en-US" altLang="zh-TW" b="1" dirty="0">
                <a:solidFill>
                  <a:srgbClr val="FFFFFF"/>
                </a:solidFill>
                <a:latin typeface="Microsoft JhengHei"/>
                <a:ea typeface="Microsoft JhengHei"/>
                <a:cs typeface="Microsoft JhengHei"/>
                <a:sym typeface="Microsoft JhengHei"/>
              </a:rPr>
              <a:t>x</a:t>
            </a:r>
            <a:r>
              <a:rPr lang="zh-TW" altLang="en-US" b="1" dirty="0">
                <a:solidFill>
                  <a:srgbClr val="FFFFFF"/>
                </a:solidFill>
                <a:latin typeface="Microsoft JhengHei"/>
                <a:ea typeface="Microsoft JhengHei"/>
                <a:cs typeface="Microsoft JhengHei"/>
                <a:sym typeface="Microsoft JhengHei"/>
              </a:rPr>
              <a:t> </a:t>
            </a:r>
            <a:r>
              <a:rPr lang="en-US" altLang="zh-TW" b="1" dirty="0" err="1">
                <a:solidFill>
                  <a:srgbClr val="FFFFFF"/>
                </a:solidFill>
                <a:latin typeface="Microsoft JhengHei"/>
                <a:ea typeface="Microsoft JhengHei"/>
                <a:cs typeface="Microsoft JhengHei"/>
                <a:sym typeface="Microsoft JhengHei"/>
              </a:rPr>
              <a:t>testi</a:t>
            </a:r>
            <a:r>
              <a:rPr lang="zh-TW" b="1">
                <a:solidFill>
                  <a:srgbClr val="FFFFFF"/>
                </a:solidFill>
                <a:latin typeface="Microsoft JhengHei"/>
                <a:ea typeface="Microsoft JhengHei"/>
                <a:cs typeface="Microsoft JhengHei"/>
                <a:sym typeface="Microsoft JhengHei"/>
              </a:rPr>
              <a:t>n</a:t>
            </a:r>
            <a:r>
              <a:rPr lang="en-US" altLang="zh-TW" b="1" dirty="0">
                <a:solidFill>
                  <a:srgbClr val="FFFFFF"/>
                </a:solidFill>
                <a:latin typeface="Microsoft JhengHei"/>
                <a:ea typeface="Microsoft JhengHei"/>
                <a:cs typeface="Microsoft JhengHei"/>
                <a:sym typeface="Microsoft JhengHei"/>
              </a:rPr>
              <a:t>g, etc.</a:t>
            </a:r>
            <a:r>
              <a:rPr lang="zh-TW" sz="1800" b="1">
                <a:solidFill>
                  <a:srgbClr val="FFFFFF"/>
                </a:solidFill>
                <a:latin typeface="Microsoft JhengHei"/>
                <a:ea typeface="Microsoft JhengHei"/>
                <a:cs typeface="Microsoft JhengHei"/>
                <a:sym typeface="Microsoft JhengHei"/>
              </a:rPr>
              <a:t>)</a:t>
            </a:r>
            <a:endParaRPr sz="1800" b="1">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203029" y="1594674"/>
            <a:ext cx="4578521" cy="1944216"/>
          </a:xfrm>
          <a:prstGeom prst="rect">
            <a:avLst/>
          </a:prstGeom>
          <a:noFill/>
          <a:ln>
            <a:noFill/>
          </a:ln>
        </p:spPr>
        <p:txBody>
          <a:bodyPr spcFirstLastPara="1" wrap="square" lIns="91425" tIns="91425" rIns="91425" bIns="91425" anchor="b" anchorCtr="0">
            <a:noAutofit/>
          </a:bodyPr>
          <a:lstStyle/>
          <a:p>
            <a:pPr>
              <a:buClr>
                <a:schemeClr val="dk1"/>
              </a:buClr>
              <a:buSzPts val="1100"/>
            </a:pPr>
            <a:r>
              <a:rPr lang="en-US" altLang="zh-TW" dirty="0">
                <a:ea typeface="Microsoft JhengHei"/>
                <a:cs typeface="Arial" panose="020B0604020202020204" pitchFamily="34" charset="0"/>
                <a:sym typeface="Microsoft JhengHei"/>
              </a:rPr>
              <a:t>Common Problems</a:t>
            </a:r>
            <a:r>
              <a:rPr lang="zh-TW" altLang="en-US" dirty="0">
                <a:ea typeface="Microsoft JhengHei"/>
                <a:cs typeface="Arial" panose="020B0604020202020204" pitchFamily="34" charset="0"/>
                <a:sym typeface="Microsoft JhengHei"/>
              </a:rPr>
              <a:t> </a:t>
            </a:r>
            <a:r>
              <a:rPr lang="zh-TW" dirty="0">
                <a:ea typeface="Microsoft JhengHei"/>
                <a:cs typeface="Arial" panose="020B0604020202020204" pitchFamily="34" charset="0"/>
                <a:sym typeface="Microsoft JhengHei"/>
              </a:rPr>
              <a:t>(</a:t>
            </a:r>
            <a:r>
              <a:rPr lang="en-US" altLang="zh-TW" dirty="0">
                <a:ea typeface="Microsoft JhengHei"/>
                <a:cs typeface="Arial" panose="020B0604020202020204" pitchFamily="34" charset="0"/>
                <a:sym typeface="Microsoft JhengHei"/>
              </a:rPr>
              <a:t>2</a:t>
            </a:r>
            <a:r>
              <a:rPr lang="zh-TW" dirty="0">
                <a:ea typeface="Microsoft JhengHei"/>
                <a:cs typeface="Arial" panose="020B0604020202020204" pitchFamily="34" charset="0"/>
                <a:sym typeface="Microsoft JhengHei"/>
              </a:rPr>
              <a:t>) -</a:t>
            </a:r>
            <a:r>
              <a:rPr lang="en-US" altLang="zh-TW" dirty="0">
                <a:ea typeface="Microsoft JhengHei"/>
                <a:cs typeface="Arial" panose="020B0604020202020204" pitchFamily="34" charset="0"/>
                <a:sym typeface="Microsoft JhengHei"/>
              </a:rPr>
              <a:t>Demo</a:t>
            </a:r>
            <a:endParaRPr lang="en-US" dirty="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84745" y="73570"/>
            <a:ext cx="9144000" cy="857250"/>
          </a:xfrm>
        </p:spPr>
        <p:txBody>
          <a:bodyPr>
            <a:noAutofit/>
          </a:bodyPr>
          <a:lstStyle/>
          <a:p>
            <a:r>
              <a:rPr lang="zh-TW" sz="3200" dirty="0">
                <a:cs typeface="Arial" panose="020B0604020202020204" pitchFamily="34" charset="0"/>
                <a:sym typeface="Microsoft JhengHei"/>
              </a:rPr>
              <a:t>Overview</a:t>
            </a:r>
            <a:r>
              <a:rPr lang="zh-TW" altLang="en-US" sz="3200" dirty="0">
                <a:cs typeface="Arial" panose="020B0604020202020204" pitchFamily="34" charset="0"/>
                <a:sym typeface="Microsoft JhengHei"/>
              </a:rPr>
              <a:t> </a:t>
            </a:r>
            <a:r>
              <a:rPr lang="en-US" altLang="zh-TW" sz="3200" dirty="0">
                <a:cs typeface="Arial" panose="020B0604020202020204" pitchFamily="34" charset="0"/>
                <a:sym typeface="Microsoft JhengHei"/>
              </a:rPr>
              <a:t>helps you quickly check </a:t>
            </a:r>
            <a:br>
              <a:rPr lang="en-US" altLang="zh-TW" sz="3200" dirty="0">
                <a:cs typeface="Arial" panose="020B0604020202020204" pitchFamily="34" charset="0"/>
                <a:sym typeface="Microsoft JhengHei"/>
              </a:rPr>
            </a:br>
            <a:r>
              <a:rPr lang="en-US" altLang="zh-TW" sz="3200" dirty="0">
                <a:cs typeface="Arial" panose="020B0604020202020204" pitchFamily="34" charset="0"/>
                <a:sym typeface="Microsoft JhengHei"/>
              </a:rPr>
              <a:t>overall status</a:t>
            </a:r>
            <a:endParaRPr lang="en-US" altLang="zh-TW" sz="3200" dirty="0">
              <a:cs typeface="Arial" panose="020B0604020202020204" pitchFamily="34" charset="0"/>
            </a:endParaRPr>
          </a:p>
        </p:txBody>
      </p:sp>
      <p:pic>
        <p:nvPicPr>
          <p:cNvPr id="7" name="Picture 6">
            <a:extLst>
              <a:ext uri="{FF2B5EF4-FFF2-40B4-BE49-F238E27FC236}">
                <a16:creationId xmlns:a16="http://schemas.microsoft.com/office/drawing/2014/main" id="{92575F8C-4028-48FE-A640-ED7A768172E7}"/>
              </a:ext>
            </a:extLst>
          </p:cNvPr>
          <p:cNvPicPr>
            <a:picLocks noChangeAspect="1"/>
          </p:cNvPicPr>
          <p:nvPr/>
        </p:nvPicPr>
        <p:blipFill>
          <a:blip r:embed="rId3"/>
          <a:stretch>
            <a:fillRect/>
          </a:stretch>
        </p:blipFill>
        <p:spPr>
          <a:xfrm>
            <a:off x="187890" y="2008467"/>
            <a:ext cx="3706319" cy="1858998"/>
          </a:xfrm>
          <a:prstGeom prst="rect">
            <a:avLst/>
          </a:prstGeom>
        </p:spPr>
      </p:pic>
      <p:sp>
        <p:nvSpPr>
          <p:cNvPr id="10" name="梯形 9">
            <a:extLst>
              <a:ext uri="{FF2B5EF4-FFF2-40B4-BE49-F238E27FC236}">
                <a16:creationId xmlns:a16="http://schemas.microsoft.com/office/drawing/2014/main" id="{4017C959-3BAC-46C1-BEFC-798FDD8F7009}"/>
              </a:ext>
            </a:extLst>
          </p:cNvPr>
          <p:cNvSpPr/>
          <p:nvPr/>
        </p:nvSpPr>
        <p:spPr>
          <a:xfrm rot="17100000">
            <a:off x="2101704" y="2346274"/>
            <a:ext cx="1151877" cy="299099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梯形 10">
            <a:extLst>
              <a:ext uri="{FF2B5EF4-FFF2-40B4-BE49-F238E27FC236}">
                <a16:creationId xmlns:a16="http://schemas.microsoft.com/office/drawing/2014/main" id="{99053999-93DF-47B5-B716-4BDB7DB338D7}"/>
              </a:ext>
            </a:extLst>
          </p:cNvPr>
          <p:cNvSpPr/>
          <p:nvPr/>
        </p:nvSpPr>
        <p:spPr>
          <a:xfrm rot="15016588">
            <a:off x="2036608" y="923200"/>
            <a:ext cx="1151877" cy="299099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Picture 19">
            <a:extLst>
              <a:ext uri="{FF2B5EF4-FFF2-40B4-BE49-F238E27FC236}">
                <a16:creationId xmlns:a16="http://schemas.microsoft.com/office/drawing/2014/main" id="{8A0F6CED-CE14-4838-A61C-DF326D0468B0}"/>
              </a:ext>
            </a:extLst>
          </p:cNvPr>
          <p:cNvPicPr>
            <a:picLocks noChangeAspect="1"/>
          </p:cNvPicPr>
          <p:nvPr/>
        </p:nvPicPr>
        <p:blipFill>
          <a:blip r:embed="rId4"/>
          <a:stretch>
            <a:fillRect/>
          </a:stretch>
        </p:blipFill>
        <p:spPr>
          <a:xfrm>
            <a:off x="947905" y="1225161"/>
            <a:ext cx="8102787" cy="1347124"/>
          </a:xfrm>
          <a:prstGeom prst="rect">
            <a:avLst/>
          </a:prstGeom>
          <a:ln w="88900" cap="sq" cmpd="thickThin">
            <a:noFill/>
            <a:prstDash val="solid"/>
            <a:miter lim="800000"/>
          </a:ln>
          <a:effectLst>
            <a:glow rad="101600">
              <a:schemeClr val="accent1">
                <a:satMod val="175000"/>
                <a:alpha val="40000"/>
              </a:schemeClr>
            </a:glow>
          </a:effectLst>
        </p:spPr>
      </p:pic>
      <p:pic>
        <p:nvPicPr>
          <p:cNvPr id="23" name="Picture 22">
            <a:extLst>
              <a:ext uri="{FF2B5EF4-FFF2-40B4-BE49-F238E27FC236}">
                <a16:creationId xmlns:a16="http://schemas.microsoft.com/office/drawing/2014/main" id="{5BA69BED-A443-4994-9F54-62099BA55CD6}"/>
              </a:ext>
            </a:extLst>
          </p:cNvPr>
          <p:cNvPicPr>
            <a:picLocks noChangeAspect="1"/>
          </p:cNvPicPr>
          <p:nvPr/>
        </p:nvPicPr>
        <p:blipFill>
          <a:blip r:embed="rId5"/>
          <a:stretch>
            <a:fillRect/>
          </a:stretch>
        </p:blipFill>
        <p:spPr>
          <a:xfrm>
            <a:off x="984193" y="3606318"/>
            <a:ext cx="8004322" cy="1222136"/>
          </a:xfrm>
          <a:prstGeom prst="rect">
            <a:avLst/>
          </a:prstGeom>
          <a:ln w="88900" cap="sq" cmpd="thickThin">
            <a:noFill/>
            <a:prstDash val="solid"/>
            <a:miter lim="800000"/>
          </a:ln>
          <a:effectLst>
            <a:glow rad="101600">
              <a:schemeClr val="accent1">
                <a:satMod val="175000"/>
                <a:alpha val="40000"/>
              </a:schemeClr>
            </a:glow>
          </a:effectLst>
        </p:spPr>
      </p:pic>
      <p:pic>
        <p:nvPicPr>
          <p:cNvPr id="12" name="圖片 11">
            <a:extLst>
              <a:ext uri="{FF2B5EF4-FFF2-40B4-BE49-F238E27FC236}">
                <a16:creationId xmlns:a16="http://schemas.microsoft.com/office/drawing/2014/main" id="{74AD770E-8B38-4A6E-BD77-767B1BCA8E0D}"/>
              </a:ext>
            </a:extLst>
          </p:cNvPr>
          <p:cNvPicPr>
            <a:picLocks noChangeAspect="1"/>
          </p:cNvPicPr>
          <p:nvPr/>
        </p:nvPicPr>
        <p:blipFill rotWithShape="1">
          <a:blip r:embed="rId6">
            <a:extLst>
              <a:ext uri="{28A0092B-C50C-407E-A947-70E740481C1C}">
                <a14:useLocalDpi xmlns:a14="http://schemas.microsoft.com/office/drawing/2010/main" val="0"/>
              </a:ext>
            </a:extLst>
          </a:blip>
          <a:srcRect r="16840"/>
          <a:stretch/>
        </p:blipFill>
        <p:spPr>
          <a:xfrm>
            <a:off x="4365701" y="4317333"/>
            <a:ext cx="4778299" cy="474335"/>
          </a:xfrm>
          <a:prstGeom prst="rect">
            <a:avLst/>
          </a:prstGeom>
        </p:spPr>
      </p:pic>
      <p:pic>
        <p:nvPicPr>
          <p:cNvPr id="13" name="圖片 12">
            <a:extLst>
              <a:ext uri="{FF2B5EF4-FFF2-40B4-BE49-F238E27FC236}">
                <a16:creationId xmlns:a16="http://schemas.microsoft.com/office/drawing/2014/main" id="{3BA947C6-0B17-4B72-B025-E39557AEE5F1}"/>
              </a:ext>
            </a:extLst>
          </p:cNvPr>
          <p:cNvPicPr>
            <a:picLocks noChangeAspect="1"/>
          </p:cNvPicPr>
          <p:nvPr/>
        </p:nvPicPr>
        <p:blipFill rotWithShape="1">
          <a:blip r:embed="rId6">
            <a:extLst>
              <a:ext uri="{28A0092B-C50C-407E-A947-70E740481C1C}">
                <a14:useLocalDpi xmlns:a14="http://schemas.microsoft.com/office/drawing/2010/main" val="0"/>
              </a:ext>
            </a:extLst>
          </a:blip>
          <a:srcRect r="16840"/>
          <a:stretch/>
        </p:blipFill>
        <p:spPr>
          <a:xfrm>
            <a:off x="4365701" y="2031333"/>
            <a:ext cx="4778299" cy="474335"/>
          </a:xfrm>
          <a:prstGeom prst="rect">
            <a:avLst/>
          </a:prstGeom>
        </p:spPr>
      </p:pic>
      <p:sp>
        <p:nvSpPr>
          <p:cNvPr id="14" name="Shape 199">
            <a:extLst>
              <a:ext uri="{FF2B5EF4-FFF2-40B4-BE49-F238E27FC236}">
                <a16:creationId xmlns:a16="http://schemas.microsoft.com/office/drawing/2014/main" id="{C6343325-D616-43A8-957F-3C6EB6D55F06}"/>
              </a:ext>
            </a:extLst>
          </p:cNvPr>
          <p:cNvSpPr txBox="1"/>
          <p:nvPr/>
        </p:nvSpPr>
        <p:spPr>
          <a:xfrm>
            <a:off x="4572000" y="2006534"/>
            <a:ext cx="4632595" cy="561848"/>
          </a:xfrm>
          <a:prstGeom prst="rect">
            <a:avLst/>
          </a:prstGeom>
          <a:noFill/>
          <a:ln>
            <a:noFill/>
          </a:ln>
        </p:spPr>
        <p:txBody>
          <a:bodyPr spcFirstLastPara="1" wrap="square" lIns="91425" tIns="45700" rIns="91425" bIns="45700" anchor="t" anchorCtr="0">
            <a:noAutofit/>
          </a:bodyPr>
          <a:lstStyle/>
          <a:p>
            <a:pPr>
              <a:lnSpc>
                <a:spcPts val="1200"/>
              </a:lnSpc>
              <a:buClr>
                <a:srgbClr val="FFFFFF"/>
              </a:buClr>
              <a:buSzPts val="1600"/>
            </a:pPr>
            <a:r>
              <a:rPr lang="en-US" altLang="zh-TW" sz="1200" b="1" dirty="0">
                <a:solidFill>
                  <a:schemeClr val="bg1"/>
                </a:solidFill>
                <a:latin typeface="Arial" panose="020B0604020202020204" pitchFamily="34" charset="0"/>
                <a:ea typeface="Microsoft JhengHei"/>
                <a:cs typeface="Arial" panose="020B0604020202020204" pitchFamily="34" charset="0"/>
                <a:sym typeface="Microsoft JhengHei"/>
              </a:rPr>
              <a:t>Connected to external network by the physical 1G adapter through the virtual switch 3. Earth symbol shows that the environment can access the Internet.</a:t>
            </a:r>
            <a:endParaRPr lang="zh-TW" altLang="zh-TW" sz="1200" b="1" dirty="0">
              <a:latin typeface="Arial" panose="020B0604020202020204" pitchFamily="34" charset="0"/>
              <a:ea typeface="新細明體"/>
              <a:cs typeface="Arial" panose="020B0604020202020204" pitchFamily="34" charset="0"/>
            </a:endParaRPr>
          </a:p>
          <a:p>
            <a:pPr lvl="0">
              <a:lnSpc>
                <a:spcPts val="1200"/>
              </a:lnSpc>
              <a:buClr>
                <a:srgbClr val="FFFFFF"/>
              </a:buClr>
              <a:buSzPts val="1600"/>
            </a:pPr>
            <a:endParaRPr lang="en-US" altLang="zh-TW" sz="1200" b="1" dirty="0">
              <a:solidFill>
                <a:schemeClr val="bg1"/>
              </a:solidFill>
              <a:latin typeface="Arial" panose="020B0604020202020204" pitchFamily="34" charset="0"/>
              <a:ea typeface="Microsoft JhengHei"/>
              <a:cs typeface="Arial" panose="020B0604020202020204" pitchFamily="34" charset="0"/>
            </a:endParaRPr>
          </a:p>
        </p:txBody>
      </p:sp>
      <p:sp>
        <p:nvSpPr>
          <p:cNvPr id="16" name="橢圓 15">
            <a:extLst>
              <a:ext uri="{FF2B5EF4-FFF2-40B4-BE49-F238E27FC236}">
                <a16:creationId xmlns:a16="http://schemas.microsoft.com/office/drawing/2014/main" id="{3B3AE393-7F90-4BD2-A314-00F4BF6F492D}"/>
              </a:ext>
            </a:extLst>
          </p:cNvPr>
          <p:cNvSpPr/>
          <p:nvPr/>
        </p:nvSpPr>
        <p:spPr>
          <a:xfrm>
            <a:off x="4035621" y="1986644"/>
            <a:ext cx="579592" cy="5795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1AAF8535-F872-45DF-A9BE-08F588F0D0D9}"/>
              </a:ext>
            </a:extLst>
          </p:cNvPr>
          <p:cNvGrpSpPr/>
          <p:nvPr/>
        </p:nvGrpSpPr>
        <p:grpSpPr>
          <a:xfrm>
            <a:off x="4128445" y="2071045"/>
            <a:ext cx="410145" cy="415458"/>
            <a:chOff x="3563888" y="2067694"/>
            <a:chExt cx="410145" cy="415458"/>
          </a:xfrm>
        </p:grpSpPr>
        <p:pic>
          <p:nvPicPr>
            <p:cNvPr id="18" name="圖片 17">
              <a:extLst>
                <a:ext uri="{FF2B5EF4-FFF2-40B4-BE49-F238E27FC236}">
                  <a16:creationId xmlns:a16="http://schemas.microsoft.com/office/drawing/2014/main" id="{6B09881A-23BE-4D30-985C-BF9C67DFE4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2067694"/>
              <a:ext cx="358810" cy="358810"/>
            </a:xfrm>
            <a:prstGeom prst="rect">
              <a:avLst/>
            </a:prstGeom>
          </p:spPr>
        </p:pic>
        <p:pic>
          <p:nvPicPr>
            <p:cNvPr id="19" name="圖片 18">
              <a:extLst>
                <a:ext uri="{FF2B5EF4-FFF2-40B4-BE49-F238E27FC236}">
                  <a16:creationId xmlns:a16="http://schemas.microsoft.com/office/drawing/2014/main" id="{613DB9A5-1D64-4BA4-BD56-F7F0443CE1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4875" y="2276108"/>
              <a:ext cx="209158" cy="207044"/>
            </a:xfrm>
            <a:prstGeom prst="rect">
              <a:avLst/>
            </a:prstGeom>
          </p:spPr>
        </p:pic>
      </p:grpSp>
      <p:sp>
        <p:nvSpPr>
          <p:cNvPr id="26" name="橢圓 25">
            <a:extLst>
              <a:ext uri="{FF2B5EF4-FFF2-40B4-BE49-F238E27FC236}">
                <a16:creationId xmlns:a16="http://schemas.microsoft.com/office/drawing/2014/main" id="{07C5CF28-CADA-432D-9C17-B2104E79F55D}"/>
              </a:ext>
            </a:extLst>
          </p:cNvPr>
          <p:cNvSpPr/>
          <p:nvPr/>
        </p:nvSpPr>
        <p:spPr>
          <a:xfrm>
            <a:off x="4035621" y="4246958"/>
            <a:ext cx="579592" cy="5795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64198B21-5A6D-45E4-8AC6-834037876E98}"/>
              </a:ext>
            </a:extLst>
          </p:cNvPr>
          <p:cNvGrpSpPr/>
          <p:nvPr/>
        </p:nvGrpSpPr>
        <p:grpSpPr>
          <a:xfrm>
            <a:off x="4134333" y="4333270"/>
            <a:ext cx="387346" cy="408522"/>
            <a:chOff x="-785285" y="2923545"/>
            <a:chExt cx="387346" cy="408522"/>
          </a:xfrm>
        </p:grpSpPr>
        <p:pic>
          <p:nvPicPr>
            <p:cNvPr id="28" name="圖片 27">
              <a:extLst>
                <a:ext uri="{FF2B5EF4-FFF2-40B4-BE49-F238E27FC236}">
                  <a16:creationId xmlns:a16="http://schemas.microsoft.com/office/drawing/2014/main" id="{4195EC8C-1BCC-4DA4-982D-36D4F4E4A8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85" y="2923545"/>
              <a:ext cx="358810" cy="358810"/>
            </a:xfrm>
            <a:prstGeom prst="rect">
              <a:avLst/>
            </a:prstGeom>
          </p:spPr>
        </p:pic>
        <p:pic>
          <p:nvPicPr>
            <p:cNvPr id="29" name="圖片 28">
              <a:extLst>
                <a:ext uri="{FF2B5EF4-FFF2-40B4-BE49-F238E27FC236}">
                  <a16:creationId xmlns:a16="http://schemas.microsoft.com/office/drawing/2014/main" id="{3736099D-C8EC-4F4D-83BA-F5CFA97925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011" y="3112717"/>
              <a:ext cx="201072" cy="219350"/>
            </a:xfrm>
            <a:prstGeom prst="rect">
              <a:avLst/>
            </a:prstGeom>
          </p:spPr>
        </p:pic>
      </p:grpSp>
      <p:sp>
        <p:nvSpPr>
          <p:cNvPr id="30" name="Shape 199">
            <a:extLst>
              <a:ext uri="{FF2B5EF4-FFF2-40B4-BE49-F238E27FC236}">
                <a16:creationId xmlns:a16="http://schemas.microsoft.com/office/drawing/2014/main" id="{B7D405E2-7387-4552-BD5F-3456B9D23D30}"/>
              </a:ext>
            </a:extLst>
          </p:cNvPr>
          <p:cNvSpPr txBox="1"/>
          <p:nvPr/>
        </p:nvSpPr>
        <p:spPr>
          <a:xfrm>
            <a:off x="4572000" y="4298797"/>
            <a:ext cx="4632595" cy="561848"/>
          </a:xfrm>
          <a:prstGeom prst="rect">
            <a:avLst/>
          </a:prstGeom>
          <a:noFill/>
          <a:ln>
            <a:noFill/>
          </a:ln>
        </p:spPr>
        <p:txBody>
          <a:bodyPr spcFirstLastPara="1" wrap="square" lIns="91425" tIns="45700" rIns="91425" bIns="45700" anchor="t" anchorCtr="0">
            <a:noAutofit/>
          </a:bodyPr>
          <a:lstStyle/>
          <a:p>
            <a:pPr>
              <a:lnSpc>
                <a:spcPts val="1200"/>
              </a:lnSpc>
              <a:buClr>
                <a:srgbClr val="FFFFFF"/>
              </a:buClr>
              <a:buSzPts val="1600"/>
            </a:pPr>
            <a:r>
              <a:rPr lang="en-US" altLang="zh-TW" sz="1200" b="1" dirty="0">
                <a:solidFill>
                  <a:schemeClr val="bg1"/>
                </a:solidFill>
                <a:latin typeface="Arial" panose="020B0604020202020204" pitchFamily="34" charset="0"/>
                <a:ea typeface="Microsoft JhengHei"/>
                <a:cs typeface="Arial" panose="020B0604020202020204" pitchFamily="34" charset="0"/>
                <a:sym typeface="Microsoft JhengHei"/>
              </a:rPr>
              <a:t>This group of VM </a:t>
            </a:r>
            <a:r>
              <a:rPr lang="en-US" altLang="zh-TW" sz="1200" b="1">
                <a:solidFill>
                  <a:schemeClr val="bg1"/>
                </a:solidFill>
                <a:latin typeface="Arial" panose="020B0604020202020204" pitchFamily="34" charset="0"/>
                <a:ea typeface="Microsoft JhengHei"/>
                <a:cs typeface="Arial" panose="020B0604020202020204" pitchFamily="34" charset="0"/>
                <a:sym typeface="Microsoft JhengHei"/>
              </a:rPr>
              <a:t>is </a:t>
            </a:r>
            <a:r>
              <a:rPr lang="en-US" altLang="zh-TW" sz="1200" b="1" dirty="0">
                <a:solidFill>
                  <a:schemeClr val="bg1"/>
                </a:solidFill>
                <a:latin typeface="Arial" panose="020B0604020202020204" pitchFamily="34" charset="0"/>
                <a:ea typeface="Microsoft JhengHei"/>
                <a:cs typeface="Arial" panose="020B0604020202020204" pitchFamily="34" charset="0"/>
                <a:sym typeface="Microsoft JhengHei"/>
              </a:rPr>
              <a:t>connected by virtual switch 4.</a:t>
            </a:r>
            <a:r>
              <a:rPr lang="en-US" altLang="zh-TW" sz="1200" b="1" dirty="0">
                <a:solidFill>
                  <a:schemeClr val="bg1"/>
                </a:solidFill>
                <a:latin typeface="Arial" panose="020B0604020202020204" pitchFamily="34" charset="0"/>
                <a:ea typeface="Microsoft JhengHei"/>
                <a:cs typeface="Arial" panose="020B0604020202020204" pitchFamily="34" charset="0"/>
              </a:rPr>
              <a:t> Without earth and NAT symbols, </a:t>
            </a:r>
            <a:r>
              <a:rPr lang="en-US" altLang="zh-TW" sz="1200" b="1">
                <a:solidFill>
                  <a:schemeClr val="bg1"/>
                </a:solidFill>
                <a:latin typeface="Arial" panose="020B0604020202020204" pitchFamily="34" charset="0"/>
                <a:ea typeface="Microsoft JhengHei"/>
                <a:cs typeface="Arial" panose="020B0604020202020204" pitchFamily="34" charset="0"/>
              </a:rPr>
              <a:t>this indicates </a:t>
            </a:r>
            <a:r>
              <a:rPr lang="en-US" altLang="zh-TW" sz="1200" b="1" dirty="0">
                <a:solidFill>
                  <a:schemeClr val="bg1"/>
                </a:solidFill>
                <a:latin typeface="Arial" panose="020B0604020202020204" pitchFamily="34" charset="0"/>
                <a:ea typeface="Microsoft JhengHei"/>
                <a:cs typeface="Arial" panose="020B0604020202020204" pitchFamily="34" charset="0"/>
              </a:rPr>
              <a:t>the environment is a independent network</a:t>
            </a:r>
            <a:r>
              <a:rPr lang="en-US" altLang="zh-TW" sz="1200" b="1">
                <a:solidFill>
                  <a:schemeClr val="bg1"/>
                </a:solidFill>
                <a:latin typeface="Arial" panose="020B0604020202020204" pitchFamily="34" charset="0"/>
                <a:ea typeface="Microsoft JhengHei"/>
                <a:cs typeface="Arial" panose="020B0604020202020204" pitchFamily="34" charset="0"/>
              </a:rPr>
              <a:t>.</a:t>
            </a:r>
            <a:endParaRPr lang="en-US" altLang="zh-TW" sz="1200" b="1" dirty="0">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198215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3" name="標題 2"/>
          <p:cNvSpPr>
            <a:spLocks noGrp="1"/>
          </p:cNvSpPr>
          <p:nvPr>
            <p:ph type="ctrTitle"/>
          </p:nvPr>
        </p:nvSpPr>
        <p:spPr>
          <a:xfrm>
            <a:off x="342900" y="1256907"/>
            <a:ext cx="8489372" cy="1773660"/>
          </a:xfrm>
        </p:spPr>
        <p:txBody>
          <a:bodyPr>
            <a:normAutofit fontScale="90000"/>
          </a:bodyPr>
          <a:lstStyle/>
          <a:p>
            <a:r>
              <a:rPr lang="en-US" altLang="zh-TW" dirty="0">
                <a:ea typeface="Microsoft JhengHei"/>
                <a:cs typeface="Arial" panose="020B0604020202020204" pitchFamily="34" charset="0"/>
                <a:sym typeface="Microsoft JhengHei"/>
              </a:rPr>
              <a:t>4.3.5 </a:t>
            </a:r>
            <a:r>
              <a:rPr lang="zh-TW" dirty="0">
                <a:ea typeface="Microsoft JhengHei"/>
                <a:cs typeface="Arial" panose="020B0604020202020204" pitchFamily="34" charset="0"/>
                <a:sym typeface="Microsoft JhengHei"/>
              </a:rPr>
              <a:t>Brand new features </a:t>
            </a:r>
            <a:r>
              <a:rPr lang="en-US" altLang="zh-TW" dirty="0">
                <a:ea typeface="Microsoft JhengHei"/>
                <a:cs typeface="Arial" panose="020B0604020202020204" pitchFamily="34" charset="0"/>
                <a:sym typeface="Microsoft JhengHei"/>
              </a:rPr>
              <a:t>:</a:t>
            </a:r>
            <a:r>
              <a:rPr lang="zh-TW" altLang="en-US" dirty="0">
                <a:ea typeface="Microsoft JhengHei"/>
                <a:cs typeface="Arial" panose="020B0604020202020204" pitchFamily="34" charset="0"/>
                <a:sym typeface="Microsoft JhengHei"/>
              </a:rPr>
              <a:t> </a:t>
            </a:r>
            <a:br>
              <a:rPr lang="zh-TW" altLang="en-US" dirty="0">
                <a:ea typeface="Microsoft JhengHei"/>
                <a:cs typeface="Arial" panose="020B0604020202020204" pitchFamily="34" charset="0"/>
              </a:rPr>
            </a:br>
            <a:r>
              <a:rPr lang="zh-TW" dirty="0">
                <a:ea typeface="Microsoft JhengHei"/>
                <a:cs typeface="Arial" panose="020B0604020202020204" pitchFamily="34" charset="0"/>
                <a:sym typeface="Microsoft JhengHei"/>
              </a:rPr>
              <a:t> Make your NAS easy to master</a:t>
            </a:r>
            <a:endParaRPr lang="en-US" altLang="zh-TW" dirty="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19" name="圖片 18">
            <a:extLst>
              <a:ext uri="{FF2B5EF4-FFF2-40B4-BE49-F238E27FC236}">
                <a16:creationId xmlns:a16="http://schemas.microsoft.com/office/drawing/2014/main" id="{0C55153B-0E4D-44B3-967F-8F6FB8F0F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036" y="1264941"/>
            <a:ext cx="4215381" cy="586729"/>
          </a:xfrm>
          <a:prstGeom prst="rect">
            <a:avLst/>
          </a:prstGeom>
        </p:spPr>
      </p:pic>
      <p:pic>
        <p:nvPicPr>
          <p:cNvPr id="4" name="圖片 3">
            <a:extLst>
              <a:ext uri="{FF2B5EF4-FFF2-40B4-BE49-F238E27FC236}">
                <a16:creationId xmlns:a16="http://schemas.microsoft.com/office/drawing/2014/main" id="{D72FB7BB-39BF-4431-8743-7DEE48E9F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66" y="1264941"/>
            <a:ext cx="3730508" cy="586729"/>
          </a:xfrm>
          <a:prstGeom prst="rect">
            <a:avLst/>
          </a:prstGeom>
        </p:spPr>
      </p:pic>
      <p:sp>
        <p:nvSpPr>
          <p:cNvPr id="226" name="Shape 226"/>
          <p:cNvSpPr txBox="1">
            <a:spLocks noGrp="1"/>
          </p:cNvSpPr>
          <p:nvPr>
            <p:ph type="title"/>
          </p:nvPr>
        </p:nvSpPr>
        <p:spPr/>
        <p:txBody>
          <a:bodyPr>
            <a:noAutofit/>
          </a:bodyPr>
          <a:lstStyle/>
          <a:p>
            <a:r>
              <a:rPr lang="en-US" altLang="zh-TW" sz="3200" dirty="0">
                <a:cs typeface="Arial" panose="020B0604020202020204" pitchFamily="34" charset="0"/>
              </a:rPr>
              <a:t>Just plug in network</a:t>
            </a:r>
            <a:r>
              <a:rPr lang="zh-TW" sz="3200" dirty="0">
                <a:cs typeface="Arial" panose="020B0604020202020204" pitchFamily="34" charset="0"/>
              </a:rPr>
              <a:t> cable</a:t>
            </a:r>
            <a:r>
              <a:rPr lang="zh-TW" altLang="en-US" sz="3200" dirty="0">
                <a:ea typeface="微軟正黑體"/>
                <a:cs typeface="Arial" panose="020B0604020202020204" pitchFamily="34" charset="0"/>
              </a:rPr>
              <a:t> </a:t>
            </a:r>
            <a:r>
              <a:rPr lang="en-US" altLang="zh-TW" sz="3200" dirty="0">
                <a:ea typeface="微軟正黑體"/>
                <a:cs typeface="Arial" panose="020B0604020202020204" pitchFamily="34" charset="0"/>
              </a:rPr>
              <a:t>and start using NAS</a:t>
            </a:r>
            <a:endParaRPr lang="en-US" altLang="zh-TW" sz="3200" dirty="0">
              <a:cs typeface="Arial" panose="020B0604020202020204" pitchFamily="34" charset="0"/>
            </a:endParaRPr>
          </a:p>
        </p:txBody>
      </p:sp>
      <p:sp>
        <p:nvSpPr>
          <p:cNvPr id="13" name="文字方塊 12"/>
          <p:cNvSpPr txBox="1"/>
          <p:nvPr/>
        </p:nvSpPr>
        <p:spPr>
          <a:xfrm>
            <a:off x="853715" y="1297841"/>
            <a:ext cx="3024336" cy="369332"/>
          </a:xfrm>
          <a:prstGeom prst="rect">
            <a:avLst/>
          </a:prstGeom>
          <a:noFill/>
        </p:spPr>
        <p:txBody>
          <a:bodyPr wrap="square" rtlCol="0" anchor="t">
            <a:spAutoFit/>
          </a:bodyPr>
          <a:lstStyle/>
          <a:p>
            <a:pPr algn="ct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Download </a:t>
            </a:r>
            <a:r>
              <a:rPr lang="zh-TW" b="1">
                <a:solidFill>
                  <a:schemeClr val="bg1"/>
                </a:solidFill>
                <a:latin typeface="Arial" panose="020B0604020202020204" pitchFamily="34" charset="0"/>
                <a:ea typeface="Microsoft JhengHei"/>
                <a:cs typeface="Arial" panose="020B0604020202020204" pitchFamily="34" charset="0"/>
                <a:sym typeface="Microsoft JhengHei"/>
              </a:rPr>
              <a:t>Q</a:t>
            </a: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f</a:t>
            </a:r>
            <a:r>
              <a:rPr lang="zh-TW" b="1">
                <a:solidFill>
                  <a:schemeClr val="bg1"/>
                </a:solidFill>
                <a:latin typeface="Arial" panose="020B0604020202020204" pitchFamily="34" charset="0"/>
                <a:ea typeface="Microsoft JhengHei"/>
                <a:cs typeface="Arial" panose="020B0604020202020204" pitchFamily="34" charset="0"/>
                <a:sym typeface="Microsoft JhengHei"/>
              </a:rPr>
              <a:t>i</a:t>
            </a:r>
            <a:r>
              <a:rPr lang="en-US" altLang="zh-TW" b="1" err="1">
                <a:solidFill>
                  <a:schemeClr val="bg1"/>
                </a:solidFill>
                <a:latin typeface="Arial" panose="020B0604020202020204" pitchFamily="34" charset="0"/>
                <a:ea typeface="Microsoft JhengHei"/>
                <a:cs typeface="Arial" panose="020B0604020202020204" pitchFamily="34" charset="0"/>
                <a:sym typeface="Microsoft JhengHei"/>
              </a:rPr>
              <a:t>nder</a:t>
            </a:r>
            <a:r>
              <a:rPr lang="zh-TW" altLang="en-US"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Pro</a:t>
            </a:r>
            <a:endParaRPr lang="en-US" altLang="zh-TW" b="1">
              <a:solidFill>
                <a:srgbClr val="FFFFFF"/>
              </a:solidFill>
              <a:latin typeface="Arial" panose="020B0604020202020204" pitchFamily="34" charset="0"/>
              <a:ea typeface="Microsoft JhengHei"/>
              <a:cs typeface="Arial" panose="020B0604020202020204" pitchFamily="34" charset="0"/>
            </a:endParaRPr>
          </a:p>
        </p:txBody>
      </p:sp>
      <p:sp>
        <p:nvSpPr>
          <p:cNvPr id="14" name="文字方塊 13"/>
          <p:cNvSpPr txBox="1"/>
          <p:nvPr/>
        </p:nvSpPr>
        <p:spPr>
          <a:xfrm>
            <a:off x="4608216" y="1313230"/>
            <a:ext cx="4390358" cy="338554"/>
          </a:xfrm>
          <a:prstGeom prst="rect">
            <a:avLst/>
          </a:prstGeom>
          <a:noFill/>
        </p:spPr>
        <p:txBody>
          <a:bodyPr wrap="square" rtlCol="0" anchor="t">
            <a:spAutoFit/>
          </a:bodyPr>
          <a:lstStyle/>
          <a:p>
            <a:pPr algn="ctr">
              <a:buClr>
                <a:srgbClr val="FFFFFF"/>
              </a:buClr>
              <a:buSzPts val="2000"/>
            </a:pPr>
            <a:r>
              <a:rPr lang="zh-TW" altLang="en-US" sz="1600" b="1" dirty="0">
                <a:solidFill>
                  <a:schemeClr val="bg1"/>
                </a:solidFill>
                <a:latin typeface="Arial" panose="020B0604020202020204" pitchFamily="34" charset="0"/>
                <a:ea typeface="Microsoft JhengHei"/>
                <a:cs typeface="Arial" panose="020B0604020202020204" pitchFamily="34" charset="0"/>
                <a:sym typeface="Microsoft JhengHei"/>
              </a:rPr>
              <a:t>Control Panel </a:t>
            </a:r>
            <a:r>
              <a:rPr lang="en-US" altLang="zh-TW" sz="1600" b="1" dirty="0">
                <a:solidFill>
                  <a:schemeClr val="bg1"/>
                </a:solidFill>
                <a:latin typeface="Arial" panose="020B0604020202020204" pitchFamily="34" charset="0"/>
                <a:ea typeface="Microsoft JhengHei"/>
                <a:cs typeface="Arial" panose="020B0604020202020204" pitchFamily="34" charset="0"/>
                <a:sym typeface="Microsoft JhengHei"/>
              </a:rPr>
              <a:t>&gt; Network &amp; Virtual Switch</a:t>
            </a:r>
            <a:endParaRPr lang="en-US" altLang="zh-TW" sz="1600" b="1" dirty="0">
              <a:solidFill>
                <a:schemeClr val="bg1"/>
              </a:solidFill>
              <a:latin typeface="Arial" panose="020B0604020202020204" pitchFamily="34" charset="0"/>
              <a:ea typeface="Microsoft JhengHei"/>
              <a:cs typeface="Arial" panose="020B0604020202020204" pitchFamily="34" charset="0"/>
            </a:endParaRPr>
          </a:p>
        </p:txBody>
      </p:sp>
      <p:sp>
        <p:nvSpPr>
          <p:cNvPr id="17" name="文字方塊 16"/>
          <p:cNvSpPr txBox="1"/>
          <p:nvPr/>
        </p:nvSpPr>
        <p:spPr>
          <a:xfrm>
            <a:off x="532308" y="1812761"/>
            <a:ext cx="3860629" cy="738664"/>
          </a:xfrm>
          <a:prstGeom prst="rect">
            <a:avLst/>
          </a:prstGeom>
          <a:noFill/>
        </p:spPr>
        <p:txBody>
          <a:bodyPr wrap="square" rtlCol="0" anchor="t">
            <a:spAutoFit/>
          </a:bodyPr>
          <a:lstStyle/>
          <a:p>
            <a:pPr>
              <a:buClr>
                <a:srgbClr val="FFFFFF"/>
              </a:buClr>
              <a:buSzPts val="1400"/>
            </a:pPr>
            <a:r>
              <a:rPr lang="zh-TW" altLang="en-US" sz="1400" b="1" dirty="0">
                <a:latin typeface="Arial" panose="020B0604020202020204" pitchFamily="34" charset="0"/>
                <a:ea typeface="Microsoft JhengHei"/>
                <a:cs typeface="Arial" panose="020B0604020202020204" pitchFamily="34" charset="0"/>
                <a:sym typeface="Microsoft JhengHei"/>
              </a:rPr>
              <a:t>Find your </a:t>
            </a:r>
            <a:r>
              <a:rPr lang="en-US" altLang="zh-TW" sz="1400" b="1" dirty="0">
                <a:latin typeface="Arial" panose="020B0604020202020204" pitchFamily="34" charset="0"/>
                <a:ea typeface="Microsoft JhengHei"/>
                <a:cs typeface="Arial" panose="020B0604020202020204" pitchFamily="34" charset="0"/>
                <a:sym typeface="Microsoft JhengHei"/>
              </a:rPr>
              <a:t>NAS:</a:t>
            </a:r>
            <a:br>
              <a:rPr lang="en-US" altLang="zh-TW" sz="1400" b="1" dirty="0">
                <a:latin typeface="Arial" panose="020B0604020202020204" pitchFamily="34" charset="0"/>
                <a:ea typeface="Microsoft JhengHei"/>
                <a:cs typeface="Arial" panose="020B0604020202020204" pitchFamily="34" charset="0"/>
              </a:rPr>
            </a:br>
            <a:r>
              <a:rPr lang="en-US" sz="1400" b="1" dirty="0">
                <a:latin typeface="Arial" panose="020B0604020202020204" pitchFamily="34" charset="0"/>
                <a:ea typeface="Microsoft JhengHei"/>
                <a:cs typeface="Arial" panose="020B0604020202020204" pitchFamily="34" charset="0"/>
                <a:sym typeface="Microsoft JhengHei"/>
              </a:rPr>
              <a:t>(1) </a:t>
            </a:r>
            <a:r>
              <a:rPr lang="en-US" altLang="zh-TW" sz="1400" b="1" dirty="0">
                <a:latin typeface="Arial" panose="020B0604020202020204" pitchFamily="34" charset="0"/>
                <a:ea typeface="Microsoft JhengHei"/>
                <a:cs typeface="Arial" panose="020B0604020202020204" pitchFamily="34" charset="0"/>
                <a:sym typeface="Microsoft JhengHei"/>
              </a:rPr>
              <a:t>Open NAS web UI by clicking in the list</a:t>
            </a:r>
            <a:endParaRPr lang="zh-TW" altLang="en-US" sz="1400" b="1" dirty="0">
              <a:latin typeface="Arial" panose="020B0604020202020204" pitchFamily="34" charset="0"/>
              <a:ea typeface="Microsoft JhengHei"/>
              <a:cs typeface="Arial" panose="020B0604020202020204" pitchFamily="34" charset="0"/>
              <a:sym typeface="Microsoft JhengHei"/>
            </a:endParaRPr>
          </a:p>
          <a:p>
            <a:pPr>
              <a:buClr>
                <a:srgbClr val="FFFFFF"/>
              </a:buClr>
              <a:buSzPts val="1400"/>
            </a:pPr>
            <a:r>
              <a:rPr lang="en-US" sz="1400" b="1" dirty="0">
                <a:latin typeface="Arial" panose="020B0604020202020204" pitchFamily="34" charset="0"/>
                <a:ea typeface="Microsoft JhengHei"/>
                <a:cs typeface="Arial" panose="020B0604020202020204" pitchFamily="34" charset="0"/>
                <a:sym typeface="Microsoft JhengHei"/>
              </a:rPr>
              <a:t>(2) </a:t>
            </a:r>
            <a:r>
              <a:rPr lang="en-US" altLang="zh-TW" sz="1400" b="1" dirty="0">
                <a:latin typeface="Arial" panose="020B0604020202020204" pitchFamily="34" charset="0"/>
                <a:ea typeface="Microsoft JhengHei"/>
                <a:cs typeface="Arial" panose="020B0604020202020204" pitchFamily="34" charset="0"/>
                <a:sym typeface="Microsoft JhengHei"/>
              </a:rPr>
              <a:t>Mount shared folders </a:t>
            </a:r>
            <a:r>
              <a:rPr lang="en-US" altLang="zh-TW" sz="1400" b="1">
                <a:latin typeface="Arial" panose="020B0604020202020204" pitchFamily="34" charset="0"/>
                <a:ea typeface="Microsoft JhengHei"/>
                <a:cs typeface="Arial" panose="020B0604020202020204" pitchFamily="34" charset="0"/>
                <a:sym typeface="Microsoft JhengHei"/>
              </a:rPr>
              <a:t>easily</a:t>
            </a:r>
            <a:endParaRPr lang="zh-TW" sz="1400" dirty="0">
              <a:latin typeface="Arial" panose="020B0604020202020204" pitchFamily="34" charset="0"/>
              <a:cs typeface="Arial" panose="020B0604020202020204" pitchFamily="34" charset="0"/>
              <a:sym typeface="Microsoft JhengHei"/>
            </a:endParaRPr>
          </a:p>
        </p:txBody>
      </p:sp>
      <p:sp>
        <p:nvSpPr>
          <p:cNvPr id="21" name="文字方塊 20"/>
          <p:cNvSpPr txBox="1"/>
          <p:nvPr/>
        </p:nvSpPr>
        <p:spPr>
          <a:xfrm>
            <a:off x="4751063" y="1812761"/>
            <a:ext cx="4113157" cy="738664"/>
          </a:xfrm>
          <a:prstGeom prst="rect">
            <a:avLst/>
          </a:prstGeom>
          <a:noFill/>
        </p:spPr>
        <p:txBody>
          <a:bodyPr wrap="square" rtlCol="0" anchor="t">
            <a:spAutoFit/>
          </a:bodyPr>
          <a:lstStyle/>
          <a:p>
            <a:pP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If you do not use </a:t>
            </a:r>
            <a:r>
              <a:rPr lang="en-US" sz="1400" b="1" dirty="0">
                <a:latin typeface="Arial" panose="020B0604020202020204" pitchFamily="34" charset="0"/>
                <a:ea typeface="Microsoft JhengHei"/>
                <a:cs typeface="Arial" panose="020B0604020202020204" pitchFamily="34" charset="0"/>
                <a:sym typeface="Microsoft JhengHei"/>
              </a:rPr>
              <a:t>VM / Container</a:t>
            </a:r>
            <a:r>
              <a:rPr lang="en-US" altLang="zh-TW" sz="1400" b="1" dirty="0">
                <a:latin typeface="Arial" panose="020B0604020202020204" pitchFamily="34" charset="0"/>
                <a:ea typeface="Microsoft JhengHei"/>
                <a:cs typeface="Arial" panose="020B0604020202020204" pitchFamily="34" charset="0"/>
                <a:sym typeface="Microsoft JhengHei"/>
              </a:rPr>
              <a:t>, just check the </a:t>
            </a:r>
            <a:r>
              <a:rPr lang="en-US" sz="1400" b="1" dirty="0">
                <a:latin typeface="Arial" panose="020B0604020202020204" pitchFamily="34" charset="0"/>
                <a:ea typeface="Microsoft JhengHei"/>
                <a:cs typeface="Arial" panose="020B0604020202020204" pitchFamily="34" charset="0"/>
                <a:sym typeface="Microsoft JhengHei"/>
              </a:rPr>
              <a:t>IP</a:t>
            </a:r>
            <a:r>
              <a:rPr lang="en-US" altLang="zh-TW" sz="1400" b="1" dirty="0">
                <a:latin typeface="Arial" panose="020B0604020202020204" pitchFamily="34" charset="0"/>
                <a:ea typeface="Microsoft JhengHei"/>
                <a:cs typeface="Arial" panose="020B0604020202020204" pitchFamily="34" charset="0"/>
                <a:sym typeface="Microsoft JhengHei"/>
              </a:rPr>
              <a:t> address, and confirm the </a:t>
            </a:r>
            <a:r>
              <a:rPr lang="en-US" sz="1400" b="1" dirty="0">
                <a:latin typeface="Arial" panose="020B0604020202020204" pitchFamily="34" charset="0"/>
                <a:ea typeface="Microsoft JhengHei"/>
                <a:cs typeface="Arial" panose="020B0604020202020204" pitchFamily="34" charset="0"/>
                <a:sym typeface="Microsoft JhengHei"/>
              </a:rPr>
              <a:t>adapter</a:t>
            </a:r>
            <a:r>
              <a:rPr lang="en-US" sz="1400" b="1" dirty="0">
                <a:latin typeface="Arial" panose="020B0604020202020204" pitchFamily="34" charset="0"/>
                <a:ea typeface="Microsoft JhengHei"/>
                <a:cs typeface="Arial" panose="020B0604020202020204" pitchFamily="34" charset="0"/>
              </a:rPr>
              <a:t> speed </a:t>
            </a:r>
            <a:r>
              <a:rPr lang="en-US" sz="1400" b="1">
                <a:latin typeface="Arial" panose="020B0604020202020204" pitchFamily="34" charset="0"/>
                <a:ea typeface="Microsoft JhengHei"/>
                <a:cs typeface="Arial" panose="020B0604020202020204" pitchFamily="34" charset="0"/>
              </a:rPr>
              <a:t>before starting</a:t>
            </a:r>
            <a:r>
              <a:rPr lang="en-US" sz="1400" b="1" dirty="0">
                <a:latin typeface="Arial" panose="020B0604020202020204" pitchFamily="34" charset="0"/>
                <a:ea typeface="Microsoft JhengHei"/>
                <a:cs typeface="Arial" panose="020B0604020202020204" pitchFamily="34" charset="0"/>
              </a:rPr>
              <a:t> to use your NAS.</a:t>
            </a:r>
            <a:endParaRPr lang="en-US" sz="1400" dirty="0">
              <a:latin typeface="Arial" panose="020B0604020202020204" pitchFamily="34" charset="0"/>
              <a:cs typeface="Arial" panose="020B0604020202020204" pitchFamily="34" charset="0"/>
              <a:sym typeface="Microsoft JhengHei"/>
            </a:endParaRPr>
          </a:p>
        </p:txBody>
      </p:sp>
      <p:pic>
        <p:nvPicPr>
          <p:cNvPr id="1026" name="Picture 2" descr="https://lh5.googleusercontent.com/0QiIvQQtXQZxpceVruZj5f2_SOFSS8R_ocLLHoIT7kQvH0mxvSU8T7DQLf5Tua4JrdwczkG5N_eJLBhQYPbrX6w4cND-Uu2VFK3HA0PGeIkYeLNyhqNWJLVL8JtShBBMOs8a30_p_Pg">
            <a:extLst>
              <a:ext uri="{FF2B5EF4-FFF2-40B4-BE49-F238E27FC236}">
                <a16:creationId xmlns:a16="http://schemas.microsoft.com/office/drawing/2014/main" id="{FCF502BB-06E9-4BF3-B602-D3F61FD4F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605" y="2617750"/>
            <a:ext cx="3462408" cy="23410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user\Desktop\20180411_QTS 4.3.5網路與虛擬交換器_ppt\30-01.png">
            <a:extLst>
              <a:ext uri="{FF2B5EF4-FFF2-40B4-BE49-F238E27FC236}">
                <a16:creationId xmlns:a16="http://schemas.microsoft.com/office/drawing/2014/main" id="{E448AEDD-89C2-47A7-95A6-F8FFE59B6166}"/>
              </a:ext>
            </a:extLst>
          </p:cNvPr>
          <p:cNvPicPr>
            <a:picLocks noChangeAspect="1" noChangeArrowheads="1"/>
          </p:cNvPicPr>
          <p:nvPr/>
        </p:nvPicPr>
        <p:blipFill>
          <a:blip r:embed="rId5" cstate="print"/>
          <a:srcRect/>
          <a:stretch>
            <a:fillRect/>
          </a:stretch>
        </p:blipFill>
        <p:spPr bwMode="auto">
          <a:xfrm>
            <a:off x="486766" y="3688275"/>
            <a:ext cx="3684434" cy="187295"/>
          </a:xfrm>
          <a:prstGeom prst="rect">
            <a:avLst/>
          </a:prstGeom>
          <a:noFill/>
          <a:effectLst>
            <a:glow rad="101600">
              <a:schemeClr val="tx2">
                <a:lumMod val="60000"/>
                <a:lumOff val="40000"/>
                <a:alpha val="60000"/>
              </a:schemeClr>
            </a:glow>
          </a:effectLst>
        </p:spPr>
      </p:pic>
      <p:pic>
        <p:nvPicPr>
          <p:cNvPr id="6" name="Picture 5">
            <a:extLst>
              <a:ext uri="{FF2B5EF4-FFF2-40B4-BE49-F238E27FC236}">
                <a16:creationId xmlns:a16="http://schemas.microsoft.com/office/drawing/2014/main" id="{3085E033-CF17-4A98-9CC3-1DFE71E5BD88}"/>
              </a:ext>
            </a:extLst>
          </p:cNvPr>
          <p:cNvPicPr>
            <a:picLocks noChangeAspect="1"/>
          </p:cNvPicPr>
          <p:nvPr/>
        </p:nvPicPr>
        <p:blipFill>
          <a:blip r:embed="rId6"/>
          <a:stretch>
            <a:fillRect/>
          </a:stretch>
        </p:blipFill>
        <p:spPr>
          <a:xfrm>
            <a:off x="4542028" y="2644346"/>
            <a:ext cx="4547396" cy="2314432"/>
          </a:xfrm>
          <a:prstGeom prst="rect">
            <a:avLst/>
          </a:prstGeom>
        </p:spPr>
      </p:pic>
      <p:pic>
        <p:nvPicPr>
          <p:cNvPr id="5" name="圖片 4">
            <a:extLst>
              <a:ext uri="{FF2B5EF4-FFF2-40B4-BE49-F238E27FC236}">
                <a16:creationId xmlns:a16="http://schemas.microsoft.com/office/drawing/2014/main" id="{6927BEEB-AC0F-415E-92AD-F0B7A408A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07" y="2617750"/>
            <a:ext cx="712038" cy="902810"/>
          </a:xfrm>
          <a:prstGeom prst="rect">
            <a:avLst/>
          </a:prstGeom>
          <a:effectLst>
            <a:glow rad="101600">
              <a:schemeClr val="accent1">
                <a:satMod val="175000"/>
                <a:alpha val="40000"/>
              </a:schemeClr>
            </a:glo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5" name="圖片 4">
            <a:extLst>
              <a:ext uri="{FF2B5EF4-FFF2-40B4-BE49-F238E27FC236}">
                <a16:creationId xmlns:a16="http://schemas.microsoft.com/office/drawing/2014/main" id="{A0541D61-740C-4808-B586-80FCC41E20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99"/>
          <a:stretch/>
        </p:blipFill>
        <p:spPr>
          <a:xfrm rot="5400000">
            <a:off x="-181939" y="1645784"/>
            <a:ext cx="3340153" cy="2976277"/>
          </a:xfrm>
          <a:prstGeom prst="rect">
            <a:avLst/>
          </a:prstGeom>
        </p:spPr>
      </p:pic>
      <p:sp>
        <p:nvSpPr>
          <p:cNvPr id="214" name="Shape 214"/>
          <p:cNvSpPr txBox="1">
            <a:spLocks noGrp="1"/>
          </p:cNvSpPr>
          <p:nvPr>
            <p:ph type="title"/>
          </p:nvPr>
        </p:nvSpPr>
        <p:spPr>
          <a:xfrm>
            <a:off x="-95251" y="146923"/>
            <a:ext cx="9324975" cy="857250"/>
          </a:xfrm>
        </p:spPr>
        <p:txBody>
          <a:bodyPr>
            <a:noAutofit/>
          </a:bodyPr>
          <a:lstStyle/>
          <a:p>
            <a:r>
              <a:rPr lang="en-US" altLang="zh-TW" sz="3600" dirty="0"/>
              <a:t>Multiple </a:t>
            </a:r>
            <a:r>
              <a:rPr lang="en-US" altLang="zh-TW" sz="3600" spc="-150" dirty="0"/>
              <a:t>DDNS – </a:t>
            </a:r>
            <a:r>
              <a:rPr lang="en-US" sz="3600" spc="-150" dirty="0"/>
              <a:t>more than 1 </a:t>
            </a:r>
            <a:r>
              <a:rPr lang="en-US" sz="3600" spc="-150"/>
              <a:t>URL for </a:t>
            </a:r>
            <a:r>
              <a:rPr lang="en-US" sz="3600" spc="-150" dirty="0"/>
              <a:t>NAS</a:t>
            </a:r>
            <a:endParaRPr lang="en-US" sz="3600"/>
          </a:p>
        </p:txBody>
      </p:sp>
      <p:sp>
        <p:nvSpPr>
          <p:cNvPr id="11" name="Shape 83"/>
          <p:cNvSpPr/>
          <p:nvPr/>
        </p:nvSpPr>
        <p:spPr>
          <a:xfrm>
            <a:off x="179513" y="2991873"/>
            <a:ext cx="2790441"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a:latin typeface="Arial" panose="020B0604020202020204" pitchFamily="34" charset="0"/>
                <a:ea typeface="微軟正黑體" panose="020B0604030504040204" pitchFamily="34" charset="-120"/>
                <a:cs typeface="Arial" panose="020B0604020202020204" pitchFamily="34" charset="0"/>
              </a:rPr>
              <a:t>QNAP </a:t>
            </a:r>
            <a:r>
              <a:rPr lang="en-US" altLang="zh-TW" sz="1400" b="1" dirty="0" err="1">
                <a:latin typeface="Arial" panose="020B0604020202020204" pitchFamily="34" charset="0"/>
                <a:ea typeface="微軟正黑體" panose="020B0604030504040204" pitchFamily="34" charset="-120"/>
                <a:cs typeface="Arial" panose="020B0604020202020204" pitchFamily="34" charset="0"/>
              </a:rPr>
              <a:t>myQNAPcloud</a:t>
            </a:r>
            <a:endParaRPr lang="en-US" altLang="zh-TW" sz="1400" b="1" dirty="0">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2" name="Shape 84"/>
          <p:cNvSpPr/>
          <p:nvPr/>
        </p:nvSpPr>
        <p:spPr>
          <a:xfrm>
            <a:off x="179512" y="3507853"/>
            <a:ext cx="2790442" cy="515687"/>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zh-TW" altLang="en-US" sz="1400" b="1">
                <a:latin typeface="Arial" panose="020B0604020202020204" pitchFamily="34" charset="0"/>
                <a:ea typeface="微軟正黑體" panose="020B0604030504040204" pitchFamily="34" charset="-120"/>
                <a:cs typeface="Arial" panose="020B0604020202020204" pitchFamily="34" charset="0"/>
              </a:rPr>
              <a:t>More service providers </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a:p>
            <a:pPr algn="ctr">
              <a:buClr>
                <a:srgbClr val="FFFFFF"/>
              </a:buClr>
              <a:buSzPts val="1400"/>
            </a:pPr>
            <a:r>
              <a:rPr lang="en-US" altLang="zh-TW" sz="1400" b="1">
                <a:latin typeface="Arial" panose="020B0604020202020204" pitchFamily="34" charset="0"/>
                <a:ea typeface="微軟正黑體" panose="020B0604030504040204" pitchFamily="34" charset="-120"/>
                <a:cs typeface="Arial" panose="020B0604020202020204" pitchFamily="34" charset="0"/>
              </a:rPr>
              <a:t>(Google domains</a:t>
            </a:r>
            <a:r>
              <a:rPr lang="en-US" altLang="zh-TW" sz="1400" b="1" dirty="0">
                <a:latin typeface="Arial" panose="020B0604020202020204" pitchFamily="34" charset="0"/>
                <a:ea typeface="微軟正黑體" panose="020B0604030504040204" pitchFamily="34" charset="-120"/>
                <a:cs typeface="Arial" panose="020B0604020202020204" pitchFamily="34" charset="0"/>
              </a:rPr>
              <a:t>, etc.)</a:t>
            </a:r>
            <a:endParaRPr lang="en-US" altLang="zh-TW" sz="1400" b="1">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 name="Shape 85"/>
          <p:cNvSpPr/>
          <p:nvPr/>
        </p:nvSpPr>
        <p:spPr>
          <a:xfrm>
            <a:off x="179513" y="4183499"/>
            <a:ext cx="2790442"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zh-TW" altLang="en-US" sz="1300" b="1">
                <a:latin typeface="Arial" panose="020B0604020202020204" pitchFamily="34" charset="0"/>
                <a:ea typeface="微軟正黑體" panose="020B0604030504040204" pitchFamily="34" charset="-120"/>
                <a:cs typeface="Arial" panose="020B0604020202020204" pitchFamily="34" charset="0"/>
                <a:sym typeface="Microsoft JhengHei"/>
              </a:rPr>
              <a:t>C</a:t>
            </a:r>
            <a:r>
              <a:rPr lang="zh-TW" altLang="en-US" sz="1300" b="1">
                <a:latin typeface="Arial" panose="020B0604020202020204" pitchFamily="34" charset="0"/>
                <a:ea typeface="微軟正黑體"/>
                <a:cs typeface="Arial" panose="020B0604020202020204" pitchFamily="34" charset="0"/>
              </a:rPr>
              <a:t>ustomize</a:t>
            </a:r>
            <a:r>
              <a:rPr lang="zh-TW" altLang="en-US" sz="1300" b="1" dirty="0">
                <a:latin typeface="Arial" panose="020B0604020202020204" pitchFamily="34" charset="0"/>
                <a:ea typeface="微軟正黑體"/>
                <a:cs typeface="Arial" panose="020B0604020202020204" pitchFamily="34" charset="0"/>
              </a:rPr>
              <a:t> </a:t>
            </a:r>
            <a:r>
              <a:rPr lang="en-US" altLang="zh-TW" sz="1300" b="1">
                <a:latin typeface="Arial" panose="020B0604020202020204" pitchFamily="34" charset="0"/>
                <a:ea typeface="微軟正黑體"/>
                <a:cs typeface="Arial" panose="020B0604020202020204" pitchFamily="34" charset="0"/>
              </a:rPr>
              <a:t>for</a:t>
            </a:r>
            <a:r>
              <a:rPr lang="zh-TW" altLang="en-US" sz="1300" b="1">
                <a:latin typeface="Arial" panose="020B0604020202020204" pitchFamily="34" charset="0"/>
                <a:ea typeface="微軟正黑體"/>
                <a:cs typeface="Arial" panose="020B0604020202020204" pitchFamily="34" charset="0"/>
              </a:rPr>
              <a:t> </a:t>
            </a:r>
            <a:r>
              <a:rPr lang="en-US" altLang="zh-TW" sz="1300" b="1" dirty="0">
                <a:latin typeface="Arial" panose="020B0604020202020204" pitchFamily="34" charset="0"/>
                <a:ea typeface="微軟正黑體"/>
                <a:cs typeface="Arial" panose="020B0604020202020204" pitchFamily="34" charset="0"/>
              </a:rPr>
              <a:t>virtually </a:t>
            </a:r>
            <a:r>
              <a:rPr lang="zh-TW" altLang="en-US" sz="1300" b="1">
                <a:latin typeface="Arial" panose="020B0604020202020204" pitchFamily="34" charset="0"/>
                <a:ea typeface="微軟正黑體"/>
                <a:cs typeface="Arial" panose="020B0604020202020204" pitchFamily="34" charset="0"/>
              </a:rPr>
              <a:t>any online service</a:t>
            </a:r>
            <a:r>
              <a:rPr lang="en-US" altLang="zh-TW" sz="1300" b="1">
                <a:latin typeface="Arial" panose="020B0604020202020204" pitchFamily="34" charset="0"/>
                <a:ea typeface="微軟正黑體"/>
                <a:cs typeface="Arial" panose="020B0604020202020204" pitchFamily="34" charset="0"/>
              </a:rPr>
              <a:t>s</a:t>
            </a:r>
            <a:endParaRPr lang="en-US" altLang="zh-TW" sz="1300">
              <a:latin typeface="Arial" panose="020B0604020202020204" pitchFamily="34" charset="0"/>
              <a:cs typeface="Arial" panose="020B0604020202020204" pitchFamily="34" charset="0"/>
            </a:endParaRPr>
          </a:p>
        </p:txBody>
      </p:sp>
      <p:sp>
        <p:nvSpPr>
          <p:cNvPr id="220" name="Shape 220"/>
          <p:cNvSpPr txBox="1"/>
          <p:nvPr/>
        </p:nvSpPr>
        <p:spPr>
          <a:xfrm>
            <a:off x="181838" y="1628015"/>
            <a:ext cx="2612598" cy="1222010"/>
          </a:xfrm>
          <a:prstGeom prst="rect">
            <a:avLst/>
          </a:prstGeom>
          <a:noFill/>
          <a:ln>
            <a:noFill/>
          </a:ln>
        </p:spPr>
        <p:txBody>
          <a:bodyPr spcFirstLastPara="1" wrap="square" lIns="91425" tIns="91425" rIns="91425" bIns="91425" anchor="t" anchorCtr="0">
            <a:noAutofit/>
          </a:bodyPr>
          <a:lstStyle/>
          <a:p>
            <a:pPr>
              <a:buClr>
                <a:srgbClr val="000000"/>
              </a:buClr>
              <a:buSzPts val="2000"/>
            </a:pPr>
            <a:r>
              <a:rPr lang="en-US" altLang="zh-TW" sz="22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Access your NAS easily via DDNS URL</a:t>
            </a:r>
            <a:br>
              <a:rPr lang="en-US" altLang="zh-TW" sz="2200" b="1" dirty="0">
                <a:solidFill>
                  <a:schemeClr val="bg1"/>
                </a:solidFill>
                <a:latin typeface="Arial" panose="020B0604020202020204" pitchFamily="34" charset="0"/>
                <a:ea typeface="微軟正黑體" panose="020B0604030504040204" pitchFamily="34" charset="-120"/>
                <a:cs typeface="Arial" panose="020B0604020202020204" pitchFamily="34" charset="0"/>
              </a:rPr>
            </a:br>
            <a:endParaRPr lang="zh-TW" altLang="en-US" sz="1600" b="1" i="0" u="none" strike="noStrike" cap="none"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50" name="Picture 2" descr="https://lh4.googleusercontent.com/6WTSH7FGlDOO8RKK-I9DEHlThXtONp4H8uUs27NTHIC0QPCkte1BtF2jHi9akE3rTHgtNlu9VHjbUC7SgtLRx8tesN6a0VLyAic3UrkisrlRy-zRYiQTohYBIp8pno_xUayeQvDWcU0">
            <a:extLst>
              <a:ext uri="{FF2B5EF4-FFF2-40B4-BE49-F238E27FC236}">
                <a16:creationId xmlns:a16="http://schemas.microsoft.com/office/drawing/2014/main" id="{C12CF7E3-AF32-421C-B35D-916383B46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467" y="1471037"/>
            <a:ext cx="5710269" cy="3332962"/>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6095BE24-4D26-4392-9DDD-B8E3AC97D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334" y="1715699"/>
            <a:ext cx="3289315" cy="786346"/>
          </a:xfrm>
          <a:prstGeom prst="rect">
            <a:avLst/>
          </a:prstGeom>
          <a:effectLst>
            <a:glow rad="101600">
              <a:schemeClr val="accent1">
                <a:satMod val="175000"/>
                <a:alpha val="40000"/>
              </a:schemeClr>
            </a:glo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矩形 4">
            <a:extLst>
              <a:ext uri="{FF2B5EF4-FFF2-40B4-BE49-F238E27FC236}">
                <a16:creationId xmlns:a16="http://schemas.microsoft.com/office/drawing/2014/main" id="{08E71BDE-3B60-4483-A5CC-E3EC0F5820C0}"/>
              </a:ext>
            </a:extLst>
          </p:cNvPr>
          <p:cNvSpPr/>
          <p:nvPr/>
        </p:nvSpPr>
        <p:spPr>
          <a:xfrm>
            <a:off x="0" y="959870"/>
            <a:ext cx="9144000" cy="4183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EA8401F3-3428-4BB0-A54B-722A4755FAB7}"/>
              </a:ext>
            </a:extLst>
          </p:cNvPr>
          <p:cNvPicPr>
            <a:picLocks noChangeAspect="1"/>
          </p:cNvPicPr>
          <p:nvPr/>
        </p:nvPicPr>
        <p:blipFill rotWithShape="1">
          <a:blip r:embed="rId3">
            <a:extLst>
              <a:ext uri="{28A0092B-C50C-407E-A947-70E740481C1C}">
                <a14:useLocalDpi xmlns:a14="http://schemas.microsoft.com/office/drawing/2010/main" val="0"/>
              </a:ext>
            </a:extLst>
          </a:blip>
          <a:srcRect r="955" b="6334"/>
          <a:stretch/>
        </p:blipFill>
        <p:spPr>
          <a:xfrm>
            <a:off x="0" y="325760"/>
            <a:ext cx="9164096" cy="4817740"/>
          </a:xfrm>
          <a:prstGeom prst="rect">
            <a:avLst/>
          </a:prstGeom>
        </p:spPr>
      </p:pic>
      <p:sp>
        <p:nvSpPr>
          <p:cNvPr id="54" name="Shape 54"/>
          <p:cNvSpPr txBox="1">
            <a:spLocks noGrp="1"/>
          </p:cNvSpPr>
          <p:nvPr>
            <p:ph type="title"/>
          </p:nvPr>
        </p:nvSpPr>
        <p:spPr>
          <a:xfrm>
            <a:off x="0" y="146923"/>
            <a:ext cx="9144000" cy="857250"/>
          </a:xfrm>
        </p:spPr>
        <p:txBody>
          <a:bodyPr/>
          <a:lstStyle/>
          <a:p>
            <a:r>
              <a:rPr lang="en-US" altLang="zh-TW" dirty="0">
                <a:cs typeface="Arial" panose="020B0604020202020204" pitchFamily="34" charset="0"/>
                <a:sym typeface="Microsoft JhengHei"/>
              </a:rPr>
              <a:t>QTS 4.3.5 </a:t>
            </a:r>
            <a:r>
              <a:rPr lang="en-US" altLang="zh-TW">
                <a:ea typeface="微軟正黑體"/>
                <a:cs typeface="Arial" panose="020B0604020202020204" pitchFamily="34" charset="0"/>
                <a:sym typeface="Microsoft JhengHei"/>
              </a:rPr>
              <a:t>highlights</a:t>
            </a:r>
            <a:r>
              <a:rPr lang="en-US" altLang="zh-TW" dirty="0">
                <a:ea typeface="微軟正黑體"/>
                <a:cs typeface="Arial" panose="020B0604020202020204" pitchFamily="34" charset="0"/>
                <a:sym typeface="Microsoft JhengHei"/>
              </a:rPr>
              <a:t> - Network</a:t>
            </a:r>
            <a:endParaRPr lang="en-US" altLang="zh-TW" dirty="0">
              <a:cs typeface="Arial" panose="020B0604020202020204" pitchFamily="34" charset="0"/>
            </a:endParaRPr>
          </a:p>
        </p:txBody>
      </p:sp>
      <p:sp>
        <p:nvSpPr>
          <p:cNvPr id="3" name="內容版面配置區 2"/>
          <p:cNvSpPr>
            <a:spLocks noGrp="1"/>
          </p:cNvSpPr>
          <p:nvPr>
            <p:ph idx="1"/>
          </p:nvPr>
        </p:nvSpPr>
        <p:spPr>
          <a:xfrm>
            <a:off x="329692" y="1358051"/>
            <a:ext cx="8701574" cy="3638525"/>
          </a:xfrm>
        </p:spPr>
        <p:txBody>
          <a:bodyPr vert="horz" lIns="91440" tIns="45720" rIns="91440" bIns="45720" rtlCol="0" anchor="t">
            <a:normAutofit/>
          </a:bodyPr>
          <a:lstStyle/>
          <a:p>
            <a:pPr marL="342900" indent="-342900">
              <a:lnSpc>
                <a:spcPts val="1800"/>
              </a:lnSpc>
              <a:spcBef>
                <a:spcPts val="1200"/>
              </a:spcBef>
              <a:buFont typeface="Wingdings" panose="05000000000000000000" pitchFamily="2" charset="2"/>
              <a:buChar char="n"/>
            </a:pPr>
            <a:r>
              <a:rPr lang="zh-TW" sz="2000" dirty="0">
                <a:solidFill>
                  <a:schemeClr val="bg1"/>
                </a:solidFill>
                <a:cs typeface="Arial" panose="020B0604020202020204" pitchFamily="34" charset="0"/>
              </a:rPr>
              <a:t>High </a:t>
            </a:r>
            <a:r>
              <a:rPr lang="en-US" altLang="zh-TW" sz="2000" dirty="0">
                <a:solidFill>
                  <a:schemeClr val="bg1"/>
                </a:solidFill>
                <a:cs typeface="Arial" panose="020B0604020202020204" pitchFamily="34" charset="0"/>
              </a:rPr>
              <a:t>s</a:t>
            </a:r>
            <a:r>
              <a:rPr lang="zh-TW" sz="2000" dirty="0">
                <a:solidFill>
                  <a:schemeClr val="bg1"/>
                </a:solidFill>
                <a:cs typeface="Arial" panose="020B0604020202020204" pitchFamily="34" charset="0"/>
              </a:rPr>
              <a:t>peed</a:t>
            </a:r>
            <a:r>
              <a:rPr lang="zh-TW" altLang="en-US" sz="2000" dirty="0">
                <a:solidFill>
                  <a:schemeClr val="bg1"/>
                </a:solidFill>
                <a:cs typeface="Arial" panose="020B0604020202020204" pitchFamily="34" charset="0"/>
              </a:rPr>
              <a:t> </a:t>
            </a:r>
            <a:r>
              <a:rPr lang="en-US" altLang="zh-TW" sz="2000" dirty="0">
                <a:solidFill>
                  <a:schemeClr val="bg1"/>
                </a:solidFill>
                <a:cs typeface="Arial" panose="020B0604020202020204" pitchFamily="34" charset="0"/>
              </a:rPr>
              <a:t>10</a:t>
            </a:r>
            <a:r>
              <a:rPr lang="zh-TW" sz="2000" dirty="0">
                <a:solidFill>
                  <a:schemeClr val="bg1"/>
                </a:solidFill>
                <a:cs typeface="Arial" panose="020B0604020202020204" pitchFamily="34" charset="0"/>
              </a:rPr>
              <a:t>G</a:t>
            </a:r>
            <a:r>
              <a:rPr lang="zh-TW" altLang="en-US" sz="2000" dirty="0">
                <a:solidFill>
                  <a:schemeClr val="bg1"/>
                </a:solidFill>
                <a:cs typeface="Arial" panose="020B0604020202020204" pitchFamily="34" charset="0"/>
              </a:rPr>
              <a:t> </a:t>
            </a:r>
            <a:r>
              <a:rPr lang="en-US" altLang="zh-TW" sz="2000" dirty="0">
                <a:solidFill>
                  <a:schemeClr val="bg1"/>
                </a:solidFill>
                <a:cs typeface="Arial" panose="020B0604020202020204" pitchFamily="34" charset="0"/>
              </a:rPr>
              <a:t>era</a:t>
            </a:r>
            <a:r>
              <a:rPr lang="zh-TW" altLang="en-US" sz="2000" dirty="0">
                <a:solidFill>
                  <a:schemeClr val="bg1"/>
                </a:solidFill>
                <a:cs typeface="Arial" panose="020B0604020202020204" pitchFamily="34" charset="0"/>
              </a:rPr>
              <a:t> </a:t>
            </a:r>
            <a:r>
              <a:rPr lang="en-US" altLang="zh-TW" sz="2000" b="1" dirty="0">
                <a:solidFill>
                  <a:schemeClr val="bg1"/>
                </a:solidFill>
                <a:cs typeface="Arial" panose="020B0604020202020204" pitchFamily="34" charset="0"/>
              </a:rPr>
              <a:t>(VM / Container / </a:t>
            </a:r>
            <a:r>
              <a:rPr lang="en-US" altLang="zh-TW" sz="2000" b="1" dirty="0" err="1">
                <a:solidFill>
                  <a:schemeClr val="bg1"/>
                </a:solidFill>
                <a:cs typeface="Arial" panose="020B0604020202020204" pitchFamily="34" charset="0"/>
              </a:rPr>
              <a:t>vQTS</a:t>
            </a:r>
            <a:r>
              <a:rPr lang="en-US" altLang="zh-TW" sz="2000" b="1" dirty="0">
                <a:solidFill>
                  <a:schemeClr val="bg1"/>
                </a:solidFill>
                <a:cs typeface="Arial" panose="020B0604020202020204" pitchFamily="34" charset="0"/>
              </a:rPr>
              <a:t> </a:t>
            </a:r>
            <a:r>
              <a:rPr lang="en-US" altLang="zh-TW" sz="2000" dirty="0">
                <a:solidFill>
                  <a:schemeClr val="bg1"/>
                </a:solidFill>
                <a:cs typeface="Arial" panose="020B0604020202020204" pitchFamily="34" charset="0"/>
              </a:rPr>
              <a:t>) </a:t>
            </a:r>
            <a:endParaRPr lang="en-US" altLang="zh-TW" sz="2000" b="1" dirty="0">
              <a:solidFill>
                <a:schemeClr val="bg1"/>
              </a:solidFill>
              <a:cs typeface="Arial" panose="020B0604020202020204" pitchFamily="34" charset="0"/>
            </a:endParaRPr>
          </a:p>
          <a:p>
            <a:pPr lvl="1">
              <a:lnSpc>
                <a:spcPts val="1400"/>
              </a:lnSpc>
              <a:spcBef>
                <a:spcPts val="1200"/>
              </a:spcBef>
              <a:buNone/>
            </a:pPr>
            <a:r>
              <a:rPr lang="zh-TW" altLang="en-US" sz="1600" b="0" dirty="0">
                <a:solidFill>
                  <a:schemeClr val="bg1"/>
                </a:solidFill>
                <a:ea typeface="Microsoft JhengHei" panose="020B0604030504040204" pitchFamily="34" charset="-120"/>
                <a:cs typeface="Arial" panose="020B0604020202020204" pitchFamily="34" charset="0"/>
              </a:rPr>
              <a:t>     ￭ H/W</a:t>
            </a:r>
            <a:r>
              <a:rPr lang="en-US" altLang="zh-TW" sz="1600" b="0" dirty="0">
                <a:solidFill>
                  <a:schemeClr val="bg1"/>
                </a:solidFill>
                <a:ea typeface="Microsoft JhengHei" panose="020B0604030504040204" pitchFamily="34" charset="-120"/>
                <a:cs typeface="Arial" panose="020B0604020202020204" pitchFamily="34" charset="0"/>
              </a:rPr>
              <a:t>: QNAP 10G switch</a:t>
            </a:r>
            <a:r>
              <a:rPr lang="zh-TW" altLang="en-US" sz="1600" b="0" dirty="0">
                <a:solidFill>
                  <a:schemeClr val="bg1"/>
                </a:solidFill>
                <a:ea typeface="Microsoft JhengHei" panose="020B0604030504040204" pitchFamily="34" charset="-120"/>
                <a:cs typeface="Arial" panose="020B0604020202020204" pitchFamily="34" charset="0"/>
              </a:rPr>
              <a:t> </a:t>
            </a:r>
            <a:r>
              <a:rPr lang="en-US" altLang="zh-TW" sz="1600" b="0" dirty="0">
                <a:solidFill>
                  <a:schemeClr val="bg1"/>
                </a:solidFill>
                <a:ea typeface="Microsoft JhengHei" panose="020B0604030504040204" pitchFamily="34" charset="-120"/>
                <a:cs typeface="Arial" panose="020B0604020202020204" pitchFamily="34" charset="0"/>
              </a:rPr>
              <a:t>+ </a:t>
            </a:r>
            <a:r>
              <a:rPr lang="zh-TW" altLang="en-US" sz="1600" b="0" dirty="0">
                <a:solidFill>
                  <a:schemeClr val="bg1"/>
                </a:solidFill>
                <a:ea typeface="Microsoft JhengHei" panose="020B0604030504040204" pitchFamily="34" charset="-120"/>
                <a:cs typeface="Arial" panose="020B0604020202020204" pitchFamily="34" charset="0"/>
              </a:rPr>
              <a:t>QNAP 10G </a:t>
            </a:r>
            <a:r>
              <a:rPr lang="en-US" altLang="zh-TW" sz="1600" b="0" dirty="0">
                <a:solidFill>
                  <a:schemeClr val="bg1"/>
                </a:solidFill>
                <a:ea typeface="Microsoft JhengHei" panose="020B0604030504040204" pitchFamily="34" charset="-120"/>
                <a:cs typeface="Arial" panose="020B0604020202020204" pitchFamily="34" charset="0"/>
              </a:rPr>
              <a:t>NAS</a:t>
            </a:r>
            <a:endParaRPr lang="zh-TW" altLang="en-US" sz="1600" b="0" dirty="0">
              <a:solidFill>
                <a:schemeClr val="bg1"/>
              </a:solidFill>
              <a:ea typeface="Microsoft JhengHei" panose="020B0604030504040204" pitchFamily="34" charset="-120"/>
              <a:cs typeface="Arial" panose="020B0604020202020204" pitchFamily="34" charset="0"/>
            </a:endParaRPr>
          </a:p>
          <a:p>
            <a:pPr lvl="1">
              <a:lnSpc>
                <a:spcPts val="1400"/>
              </a:lnSpc>
              <a:spcBef>
                <a:spcPts val="1200"/>
              </a:spcBef>
              <a:buNone/>
            </a:pPr>
            <a:r>
              <a:rPr lang="zh-TW" altLang="en-US" sz="1600" b="0" dirty="0">
                <a:solidFill>
                  <a:schemeClr val="bg1"/>
                </a:solidFill>
                <a:ea typeface="Microsoft JhengHei" panose="020B0604030504040204" pitchFamily="34" charset="-120"/>
                <a:cs typeface="Arial" panose="020B0604020202020204" pitchFamily="34" charset="0"/>
              </a:rPr>
              <a:t>     ￭ S/W</a:t>
            </a:r>
            <a:r>
              <a:rPr lang="en-US" altLang="zh-TW" sz="1600" b="0" dirty="0">
                <a:solidFill>
                  <a:schemeClr val="bg1"/>
                </a:solidFill>
                <a:ea typeface="Microsoft JhengHei" panose="020B0604030504040204" pitchFamily="34" charset="-120"/>
                <a:cs typeface="Arial" panose="020B0604020202020204" pitchFamily="34" charset="0"/>
              </a:rPr>
              <a:t>: Connect everything together </a:t>
            </a:r>
            <a:r>
              <a:rPr lang="zh-TW" altLang="en-US" sz="1600" b="0" dirty="0">
                <a:solidFill>
                  <a:schemeClr val="bg1"/>
                </a:solidFill>
                <a:ea typeface="Microsoft JhengHei" panose="020B0604030504040204" pitchFamily="34" charset="-120"/>
                <a:cs typeface="Arial" panose="020B0604020202020204" pitchFamily="34" charset="0"/>
              </a:rPr>
              <a:t>with [</a:t>
            </a:r>
            <a:r>
              <a:rPr lang="en-US" altLang="zh-TW" sz="1600" b="0" dirty="0">
                <a:solidFill>
                  <a:schemeClr val="bg1"/>
                </a:solidFill>
                <a:ea typeface="Microsoft JhengHei" panose="020B0604030504040204" pitchFamily="34" charset="-120"/>
                <a:cs typeface="Arial" panose="020B0604020202020204" pitchFamily="34" charset="0"/>
              </a:rPr>
              <a:t>Network &amp; Virtual Switch].</a:t>
            </a:r>
            <a:endParaRPr lang="zh-TW" altLang="en-US" sz="1600" b="0" dirty="0">
              <a:solidFill>
                <a:schemeClr val="bg1"/>
              </a:solidFill>
              <a:ea typeface="Microsoft JhengHei" panose="020B0604030504040204" pitchFamily="34" charset="-120"/>
              <a:cs typeface="Arial" panose="020B0604020202020204" pitchFamily="34" charset="0"/>
            </a:endParaRPr>
          </a:p>
          <a:p>
            <a:pPr marL="342900" indent="-342900">
              <a:lnSpc>
                <a:spcPts val="1800"/>
              </a:lnSpc>
              <a:spcBef>
                <a:spcPts val="1200"/>
              </a:spcBef>
              <a:buFont typeface="Wingdings" panose="05000000000000000000" pitchFamily="2" charset="2"/>
              <a:buChar char="n"/>
            </a:pPr>
            <a:r>
              <a:rPr lang="zh-TW" sz="2000" dirty="0">
                <a:solidFill>
                  <a:schemeClr val="bg1"/>
                </a:solidFill>
                <a:cs typeface="Arial" panose="020B0604020202020204" pitchFamily="34" charset="0"/>
              </a:rPr>
              <a:t>Brand new </a:t>
            </a:r>
            <a:r>
              <a:rPr lang="zh-TW" altLang="en-US" sz="2000" dirty="0">
                <a:solidFill>
                  <a:schemeClr val="bg1"/>
                </a:solidFill>
                <a:cs typeface="Arial" panose="020B0604020202020204" pitchFamily="34" charset="0"/>
              </a:rPr>
              <a:t>UI </a:t>
            </a:r>
            <a:r>
              <a:rPr lang="zh-TW" sz="2000" dirty="0">
                <a:solidFill>
                  <a:schemeClr val="bg1"/>
                </a:solidFill>
                <a:cs typeface="Arial" panose="020B0604020202020204" pitchFamily="34" charset="0"/>
              </a:rPr>
              <a:t>design</a:t>
            </a:r>
            <a:r>
              <a:rPr lang="zh-TW" altLang="en-US" sz="2000" dirty="0">
                <a:solidFill>
                  <a:schemeClr val="bg1"/>
                </a:solidFill>
                <a:cs typeface="Arial" panose="020B0604020202020204" pitchFamily="34" charset="0"/>
              </a:rPr>
              <a:t>  </a:t>
            </a:r>
            <a:r>
              <a:rPr lang="en-US" altLang="zh-TW" sz="2000" dirty="0">
                <a:solidFill>
                  <a:schemeClr val="bg1"/>
                </a:solidFill>
                <a:cs typeface="Arial" panose="020B0604020202020204" pitchFamily="34" charset="0"/>
              </a:rPr>
              <a:t>(Easy to locate the ethernet </a:t>
            </a:r>
            <a:r>
              <a:rPr lang="en-US" sz="2000" dirty="0">
                <a:solidFill>
                  <a:schemeClr val="bg1"/>
                </a:solidFill>
                <a:cs typeface="Arial" panose="020B0604020202020204" pitchFamily="34" charset="0"/>
              </a:rPr>
              <a:t>port/USB wireless dongle</a:t>
            </a:r>
            <a:r>
              <a:rPr lang="en-US" altLang="zh-TW" sz="2000" dirty="0">
                <a:solidFill>
                  <a:schemeClr val="bg1"/>
                </a:solidFill>
                <a:cs typeface="Arial" panose="020B0604020202020204" pitchFamily="34" charset="0"/>
              </a:rPr>
              <a:t>)</a:t>
            </a:r>
          </a:p>
          <a:p>
            <a:pPr>
              <a:lnSpc>
                <a:spcPts val="1400"/>
              </a:lnSpc>
              <a:spcBef>
                <a:spcPts val="1200"/>
              </a:spcBef>
            </a:pPr>
            <a:r>
              <a:rPr lang="zh-TW" altLang="en-US" sz="1600" b="0" dirty="0">
                <a:solidFill>
                  <a:schemeClr val="bg1"/>
                </a:solidFill>
                <a:ea typeface="Microsoft JhengHei" panose="020B0604030504040204" pitchFamily="34" charset="-120"/>
                <a:cs typeface="Arial" panose="020B0604020202020204" pitchFamily="34" charset="0"/>
              </a:rPr>
              <a:t>     ￭</a:t>
            </a:r>
            <a:r>
              <a:rPr lang="zh-TW" altLang="en-US" sz="1600" b="0" dirty="0">
                <a:solidFill>
                  <a:schemeClr val="bg1"/>
                </a:solidFill>
                <a:ea typeface="Microsoft JhengHei"/>
                <a:cs typeface="Arial" panose="020B0604020202020204" pitchFamily="34" charset="0"/>
              </a:rPr>
              <a:t> Clear topology for virtual and physical networking.</a:t>
            </a:r>
            <a:endParaRPr lang="en-US" altLang="zh-TW" sz="1600" b="0" dirty="0">
              <a:solidFill>
                <a:schemeClr val="bg1"/>
              </a:solidFill>
              <a:ea typeface="Microsoft JhengHei"/>
              <a:cs typeface="Arial" panose="020B0604020202020204" pitchFamily="34" charset="0"/>
            </a:endParaRPr>
          </a:p>
          <a:p>
            <a:pPr lvl="1">
              <a:lnSpc>
                <a:spcPts val="1400"/>
              </a:lnSpc>
              <a:spcBef>
                <a:spcPts val="1200"/>
              </a:spcBef>
              <a:buNone/>
            </a:pPr>
            <a:r>
              <a:rPr lang="zh-TW" altLang="en-US" sz="1600" b="0" dirty="0">
                <a:solidFill>
                  <a:schemeClr val="bg1"/>
                </a:solidFill>
                <a:ea typeface="Microsoft JhengHei" panose="020B0604030504040204" pitchFamily="34" charset="-120"/>
                <a:cs typeface="Arial" panose="020B0604020202020204" pitchFamily="34" charset="0"/>
              </a:rPr>
              <a:t>     ￭</a:t>
            </a:r>
            <a:r>
              <a:rPr lang="zh-TW" altLang="en-US" sz="1600" b="0" dirty="0">
                <a:solidFill>
                  <a:schemeClr val="bg1"/>
                </a:solidFill>
                <a:ea typeface="Microsoft JhengHei"/>
                <a:cs typeface="Arial" panose="020B0604020202020204" pitchFamily="34" charset="0"/>
              </a:rPr>
              <a:t> </a:t>
            </a:r>
            <a:r>
              <a:rPr lang="en-US" altLang="zh-TW" sz="1600" b="0" dirty="0">
                <a:solidFill>
                  <a:schemeClr val="bg1"/>
                </a:solidFill>
                <a:ea typeface="Microsoft JhengHei"/>
                <a:cs typeface="Arial" panose="020B0604020202020204" pitchFamily="34" charset="0"/>
              </a:rPr>
              <a:t>User Story: </a:t>
            </a:r>
            <a:r>
              <a:rPr lang="zh-TW" sz="1600" b="0" dirty="0">
                <a:solidFill>
                  <a:schemeClr val="bg1"/>
                </a:solidFill>
                <a:ea typeface="Microsoft JhengHei"/>
                <a:cs typeface="Arial" panose="020B0604020202020204" pitchFamily="34" charset="0"/>
              </a:rPr>
              <a:t>Lots of </a:t>
            </a:r>
            <a:r>
              <a:rPr lang="en-US" altLang="zh-TW" sz="1600" b="0" dirty="0">
                <a:solidFill>
                  <a:schemeClr val="bg1"/>
                </a:solidFill>
                <a:ea typeface="Microsoft JhengHei"/>
                <a:cs typeface="Arial" panose="020B0604020202020204" pitchFamily="34" charset="0"/>
              </a:rPr>
              <a:t>forum </a:t>
            </a:r>
            <a:r>
              <a:rPr lang="zh-TW" altLang="en-US" sz="1600" b="0" dirty="0">
                <a:solidFill>
                  <a:schemeClr val="bg1"/>
                </a:solidFill>
                <a:ea typeface="Microsoft JhengHei"/>
                <a:cs typeface="Arial" panose="020B0604020202020204" pitchFamily="34" charset="0"/>
              </a:rPr>
              <a:t>u</a:t>
            </a:r>
            <a:r>
              <a:rPr lang="zh-TW" sz="1600" b="0" dirty="0">
                <a:solidFill>
                  <a:schemeClr val="bg1"/>
                </a:solidFill>
                <a:ea typeface="Microsoft JhengHei"/>
                <a:cs typeface="Arial" panose="020B0604020202020204" pitchFamily="34" charset="0"/>
              </a:rPr>
              <a:t>sers have the same issue</a:t>
            </a:r>
            <a:r>
              <a:rPr lang="en-US" altLang="zh-TW" sz="1600" b="0" dirty="0">
                <a:solidFill>
                  <a:schemeClr val="bg1"/>
                </a:solidFill>
                <a:ea typeface="Microsoft JhengHei"/>
                <a:cs typeface="Arial" panose="020B0604020202020204" pitchFamily="34" charset="0"/>
              </a:rPr>
              <a:t>:</a:t>
            </a:r>
            <a:r>
              <a:rPr lang="zh-TW" sz="1600" b="0" dirty="0">
                <a:solidFill>
                  <a:schemeClr val="bg1"/>
                </a:solidFill>
                <a:ea typeface="Microsoft JhengHei"/>
                <a:cs typeface="Arial" panose="020B0604020202020204" pitchFamily="34" charset="0"/>
              </a:rPr>
              <a:t> they</a:t>
            </a:r>
            <a:endParaRPr lang="en-US" altLang="zh-TW" sz="1600" b="0" dirty="0">
              <a:solidFill>
                <a:schemeClr val="bg1"/>
              </a:solidFill>
              <a:ea typeface="Microsoft JhengHei"/>
              <a:cs typeface="Arial" panose="020B0604020202020204" pitchFamily="34" charset="0"/>
            </a:endParaRPr>
          </a:p>
          <a:p>
            <a:pPr lvl="1">
              <a:lnSpc>
                <a:spcPts val="1400"/>
              </a:lnSpc>
              <a:spcBef>
                <a:spcPts val="1200"/>
              </a:spcBef>
              <a:buNone/>
            </a:pPr>
            <a:r>
              <a:rPr lang="en-US" altLang="zh-TW" sz="1600" b="0" dirty="0">
                <a:solidFill>
                  <a:schemeClr val="bg1"/>
                </a:solidFill>
                <a:ea typeface="Microsoft JhengHei"/>
                <a:cs typeface="Arial" panose="020B0604020202020204" pitchFamily="34" charset="0"/>
              </a:rPr>
              <a:t>      </a:t>
            </a:r>
            <a:r>
              <a:rPr lang="zh-TW" sz="1600" b="0" dirty="0">
                <a:solidFill>
                  <a:schemeClr val="bg1"/>
                </a:solidFill>
                <a:ea typeface="Microsoft JhengHei"/>
                <a:cs typeface="Arial" panose="020B0604020202020204" pitchFamily="34" charset="0"/>
              </a:rPr>
              <a:t> </a:t>
            </a:r>
            <a:r>
              <a:rPr lang="en-US" altLang="zh-TW" sz="1600" b="0" dirty="0">
                <a:solidFill>
                  <a:schemeClr val="bg1"/>
                </a:solidFill>
                <a:ea typeface="Microsoft JhengHei"/>
                <a:cs typeface="Arial" panose="020B0604020202020204" pitchFamily="34" charset="0"/>
              </a:rPr>
              <a:t>are not sure about </a:t>
            </a:r>
            <a:r>
              <a:rPr lang="zh-TW" sz="1600" b="0" dirty="0">
                <a:solidFill>
                  <a:schemeClr val="bg1"/>
                </a:solidFill>
                <a:ea typeface="Microsoft JhengHei"/>
                <a:cs typeface="Arial" panose="020B0604020202020204" pitchFamily="34" charset="0"/>
              </a:rPr>
              <a:t>how to connect virtua</a:t>
            </a:r>
            <a:r>
              <a:rPr lang="en-US" altLang="zh-TW" sz="1600" b="0" dirty="0">
                <a:solidFill>
                  <a:schemeClr val="bg1"/>
                </a:solidFill>
                <a:ea typeface="Microsoft JhengHei"/>
                <a:cs typeface="Arial" panose="020B0604020202020204" pitchFamily="34" charset="0"/>
              </a:rPr>
              <a:t>l</a:t>
            </a:r>
            <a:r>
              <a:rPr lang="zh-TW" sz="1600" b="0" dirty="0">
                <a:solidFill>
                  <a:schemeClr val="bg1"/>
                </a:solidFill>
                <a:ea typeface="Microsoft JhengHei"/>
                <a:cs typeface="Arial" panose="020B0604020202020204" pitchFamily="34" charset="0"/>
              </a:rPr>
              <a:t> and physical </a:t>
            </a:r>
            <a:r>
              <a:rPr lang="en-US" altLang="zh-TW" sz="1600" b="0" dirty="0">
                <a:solidFill>
                  <a:schemeClr val="bg1"/>
                </a:solidFill>
                <a:ea typeface="Microsoft JhengHei"/>
                <a:cs typeface="Arial" panose="020B0604020202020204" pitchFamily="34" charset="0"/>
              </a:rPr>
              <a:t>e</a:t>
            </a:r>
            <a:r>
              <a:rPr lang="zh-TW" sz="1600" b="0" dirty="0">
                <a:solidFill>
                  <a:schemeClr val="bg1"/>
                </a:solidFill>
                <a:ea typeface="Microsoft JhengHei"/>
                <a:cs typeface="Arial" panose="020B0604020202020204" pitchFamily="34" charset="0"/>
              </a:rPr>
              <a:t>nvironment</a:t>
            </a:r>
            <a:r>
              <a:rPr lang="zh-TW" altLang="en-US" sz="1600" b="0" dirty="0">
                <a:solidFill>
                  <a:schemeClr val="bg1"/>
                </a:solidFill>
                <a:ea typeface="Microsoft JhengHei"/>
                <a:cs typeface="Arial" panose="020B0604020202020204" pitchFamily="34" charset="0"/>
              </a:rPr>
              <a:t>.</a:t>
            </a:r>
            <a:endParaRPr lang="en-US" altLang="zh-TW" sz="1600" b="0" dirty="0">
              <a:solidFill>
                <a:schemeClr val="bg1"/>
              </a:solidFill>
              <a:ea typeface="Microsoft JhengHei"/>
              <a:cs typeface="Arial" panose="020B0604020202020204" pitchFamily="34" charset="0"/>
            </a:endParaRPr>
          </a:p>
          <a:p>
            <a:pPr marL="342900" lvl="1" indent="-342900">
              <a:spcBef>
                <a:spcPts val="1200"/>
              </a:spcBef>
              <a:buFont typeface="Wingdings" panose="05000000000000000000" pitchFamily="2" charset="2"/>
              <a:buChar char="n"/>
            </a:pPr>
            <a:r>
              <a:rPr lang="zh-TW" altLang="en-US" sz="2000" dirty="0">
                <a:solidFill>
                  <a:schemeClr val="bg1"/>
                </a:solidFill>
                <a:cs typeface="Arial" panose="020B0604020202020204" pitchFamily="34" charset="0"/>
              </a:rPr>
              <a:t>U</a:t>
            </a:r>
            <a:r>
              <a:rPr lang="zh-TW" sz="2000" dirty="0">
                <a:solidFill>
                  <a:schemeClr val="bg1"/>
                </a:solidFill>
                <a:cs typeface="Arial" panose="020B0604020202020204" pitchFamily="34" charset="0"/>
              </a:rPr>
              <a:t>pdated interface for </a:t>
            </a:r>
            <a:r>
              <a:rPr lang="en-US" altLang="zh-TW" sz="2000" dirty="0">
                <a:solidFill>
                  <a:schemeClr val="bg1"/>
                </a:solidFill>
                <a:cs typeface="Arial" panose="020B0604020202020204" pitchFamily="34" charset="0"/>
              </a:rPr>
              <a:t>wireless</a:t>
            </a:r>
            <a:r>
              <a:rPr lang="zh-TW" sz="2000" dirty="0">
                <a:solidFill>
                  <a:schemeClr val="bg1"/>
                </a:solidFill>
                <a:cs typeface="Arial" panose="020B0604020202020204" pitchFamily="34" charset="0"/>
              </a:rPr>
              <a:t> connections</a:t>
            </a:r>
            <a:r>
              <a:rPr lang="zh-TW" altLang="en-US" sz="2000" dirty="0">
                <a:solidFill>
                  <a:schemeClr val="bg1"/>
                </a:solidFill>
                <a:cs typeface="Arial" panose="020B0604020202020204" pitchFamily="34" charset="0"/>
              </a:rPr>
              <a:t> and </a:t>
            </a:r>
            <a:r>
              <a:rPr lang="en-US" sz="2000" dirty="0">
                <a:solidFill>
                  <a:schemeClr val="bg1"/>
                </a:solidFill>
                <a:cs typeface="Arial" panose="020B0604020202020204" pitchFamily="34" charset="0"/>
              </a:rPr>
              <a:t>support</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for</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QNAP</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PCIe</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wireless adapters</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(QWA-AC2600)</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in</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client</a:t>
            </a:r>
            <a:r>
              <a:rPr lang="zh-TW" sz="2000" dirty="0">
                <a:solidFill>
                  <a:schemeClr val="bg1"/>
                </a:solidFill>
                <a:cs typeface="Arial" panose="020B0604020202020204" pitchFamily="34" charset="0"/>
              </a:rPr>
              <a:t> </a:t>
            </a:r>
            <a:r>
              <a:rPr lang="en-US" sz="2000" dirty="0">
                <a:solidFill>
                  <a:schemeClr val="bg1"/>
                </a:solidFill>
                <a:cs typeface="Arial" panose="020B0604020202020204" pitchFamily="34" charset="0"/>
              </a:rPr>
              <a:t>mode.</a:t>
            </a:r>
            <a:endParaRPr lang="zh-TW" altLang="en-US" sz="2100" dirty="0">
              <a:solidFill>
                <a:schemeClr val="bg1"/>
              </a:solidFill>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33" name="圖片 32">
            <a:extLst>
              <a:ext uri="{FF2B5EF4-FFF2-40B4-BE49-F238E27FC236}">
                <a16:creationId xmlns:a16="http://schemas.microsoft.com/office/drawing/2014/main" id="{833A7472-E195-4DDD-9E4E-41622EC9B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62" y="1225502"/>
            <a:ext cx="3730508" cy="586729"/>
          </a:xfrm>
          <a:prstGeom prst="rect">
            <a:avLst/>
          </a:prstGeom>
        </p:spPr>
      </p:pic>
      <p:pic>
        <p:nvPicPr>
          <p:cNvPr id="35" name="圖片 34">
            <a:extLst>
              <a:ext uri="{FF2B5EF4-FFF2-40B4-BE49-F238E27FC236}">
                <a16:creationId xmlns:a16="http://schemas.microsoft.com/office/drawing/2014/main" id="{3F1F50FB-672B-49FE-8B11-DFDAEF3B8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299" y="1225502"/>
            <a:ext cx="3730508" cy="586729"/>
          </a:xfrm>
          <a:prstGeom prst="rect">
            <a:avLst/>
          </a:prstGeom>
        </p:spPr>
      </p:pic>
      <p:pic>
        <p:nvPicPr>
          <p:cNvPr id="30" name="圖片 29">
            <a:extLst>
              <a:ext uri="{FF2B5EF4-FFF2-40B4-BE49-F238E27FC236}">
                <a16:creationId xmlns:a16="http://schemas.microsoft.com/office/drawing/2014/main" id="{9920D61E-8B31-4F23-B8A2-A1FD2ACE2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72418"/>
            <a:ext cx="4985792" cy="1019612"/>
          </a:xfrm>
          <a:prstGeom prst="rect">
            <a:avLst/>
          </a:prstGeom>
        </p:spPr>
      </p:pic>
      <p:cxnSp>
        <p:nvCxnSpPr>
          <p:cNvPr id="38" name="Shape 256"/>
          <p:cNvCxnSpPr/>
          <p:nvPr/>
        </p:nvCxnSpPr>
        <p:spPr>
          <a:xfrm flipV="1">
            <a:off x="6732240" y="2042421"/>
            <a:ext cx="1008112" cy="578400"/>
          </a:xfrm>
          <a:prstGeom prst="bentConnector3">
            <a:avLst>
              <a:gd name="adj1" fmla="val 39987"/>
            </a:avLst>
          </a:prstGeom>
          <a:noFill/>
          <a:ln w="38100" cap="flat" cmpd="sng">
            <a:solidFill>
              <a:srgbClr val="002060"/>
            </a:solidFill>
            <a:prstDash val="solid"/>
            <a:round/>
            <a:headEnd type="none" w="sm" len="sm"/>
            <a:tailEnd type="none" w="sm" len="sm"/>
          </a:ln>
        </p:spPr>
      </p:cxnSp>
      <p:cxnSp>
        <p:nvCxnSpPr>
          <p:cNvPr id="39" name="Shape 256"/>
          <p:cNvCxnSpPr/>
          <p:nvPr/>
        </p:nvCxnSpPr>
        <p:spPr>
          <a:xfrm>
            <a:off x="6732240" y="2618555"/>
            <a:ext cx="1008112" cy="648002"/>
          </a:xfrm>
          <a:prstGeom prst="bentConnector3">
            <a:avLst>
              <a:gd name="adj1" fmla="val 39987"/>
            </a:avLst>
          </a:prstGeom>
          <a:noFill/>
          <a:ln w="38100" cap="flat" cmpd="sng">
            <a:solidFill>
              <a:srgbClr val="002060"/>
            </a:solidFill>
            <a:prstDash val="solid"/>
            <a:round/>
            <a:headEnd type="none" w="sm" len="sm"/>
            <a:tailEnd type="none" w="sm" len="sm"/>
          </a:ln>
        </p:spPr>
      </p:cxnSp>
      <p:sp>
        <p:nvSpPr>
          <p:cNvPr id="240" name="Shape 240"/>
          <p:cNvSpPr txBox="1">
            <a:spLocks noGrp="1"/>
          </p:cNvSpPr>
          <p:nvPr>
            <p:ph type="title"/>
          </p:nvPr>
        </p:nvSpPr>
        <p:spPr>
          <a:xfrm>
            <a:off x="0" y="46911"/>
            <a:ext cx="9144000" cy="928687"/>
          </a:xfrm>
        </p:spPr>
        <p:txBody>
          <a:bodyPr>
            <a:noAutofit/>
          </a:bodyPr>
          <a:lstStyle/>
          <a:p>
            <a:pPr>
              <a:lnSpc>
                <a:spcPts val="3600"/>
              </a:lnSpc>
            </a:pPr>
            <a:r>
              <a:rPr lang="zh-TW" sz="3600" dirty="0"/>
              <a:t>Easy to access fro</a:t>
            </a:r>
            <a:r>
              <a:rPr lang="en-US" altLang="zh-TW" sz="3600" dirty="0">
                <a:latin typeface="微軟正黑體"/>
                <a:ea typeface="微軟正黑體"/>
              </a:rPr>
              <a:t>m</a:t>
            </a:r>
            <a:r>
              <a:rPr lang="zh-TW" altLang="en-US" sz="3600" dirty="0">
                <a:latin typeface="微軟正黑體"/>
                <a:ea typeface="微軟正黑體"/>
              </a:rPr>
              <a:t> </a:t>
            </a:r>
            <a:r>
              <a:rPr lang="en-US" altLang="zh-TW" sz="3600" dirty="0">
                <a:latin typeface="微軟正黑體"/>
                <a:ea typeface="微軟正黑體"/>
              </a:rPr>
              <a:t>In</a:t>
            </a:r>
            <a:r>
              <a:rPr lang="zh-TW" sz="3600" dirty="0"/>
              <a:t>ternet</a:t>
            </a:r>
            <a:br>
              <a:rPr lang="en-US" altLang="zh-TW" sz="3600" dirty="0">
                <a:cs typeface="Arial"/>
              </a:rPr>
            </a:br>
            <a:r>
              <a:rPr lang="zh-TW" altLang="en-US" sz="3600" dirty="0">
                <a:cs typeface="Arial"/>
              </a:rPr>
              <a:t>(DDNS + router setting)</a:t>
            </a:r>
            <a:endParaRPr lang="en-US" altLang="zh-TW" sz="3600" dirty="0"/>
          </a:p>
        </p:txBody>
      </p:sp>
      <p:cxnSp>
        <p:nvCxnSpPr>
          <p:cNvPr id="256" name="Shape 256"/>
          <p:cNvCxnSpPr/>
          <p:nvPr/>
        </p:nvCxnSpPr>
        <p:spPr>
          <a:xfrm flipV="1">
            <a:off x="5292080" y="2622156"/>
            <a:ext cx="792088" cy="578400"/>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257" name="Shape 257" descr="NASai.png"/>
          <p:cNvPicPr preferRelativeResize="0"/>
          <p:nvPr/>
        </p:nvPicPr>
        <p:blipFill rotWithShape="1">
          <a:blip r:embed="rId5" cstate="print">
            <a:alphaModFix/>
          </a:blip>
          <a:srcRect/>
          <a:stretch/>
        </p:blipFill>
        <p:spPr>
          <a:xfrm>
            <a:off x="6012160" y="2190108"/>
            <a:ext cx="852909" cy="888393"/>
          </a:xfrm>
          <a:prstGeom prst="rect">
            <a:avLst/>
          </a:prstGeom>
          <a:noFill/>
          <a:ln>
            <a:noFill/>
          </a:ln>
        </p:spPr>
      </p:pic>
      <p:sp>
        <p:nvSpPr>
          <p:cNvPr id="29" name="文字方塊 28"/>
          <p:cNvSpPr txBox="1"/>
          <p:nvPr/>
        </p:nvSpPr>
        <p:spPr>
          <a:xfrm>
            <a:off x="919172" y="1273540"/>
            <a:ext cx="3024336" cy="369332"/>
          </a:xfrm>
          <a:prstGeom prst="rect">
            <a:avLst/>
          </a:prstGeom>
          <a:noFill/>
        </p:spPr>
        <p:txBody>
          <a:bodyPr wrap="square" rtlCol="0">
            <a:spAutoFit/>
          </a:bodyPr>
          <a:lstStyle/>
          <a:p>
            <a:pPr lvl="0" algn="ctr">
              <a:buClr>
                <a:srgbClr val="FFFFFF"/>
              </a:buClr>
              <a:buSzPts val="2000"/>
            </a:pPr>
            <a:r>
              <a:rPr lang="en-US" altLang="zh-TW" b="1" dirty="0">
                <a:solidFill>
                  <a:schemeClr val="bg1"/>
                </a:solidFill>
                <a:latin typeface="Arial" panose="020B0604020202020204" pitchFamily="34" charset="0"/>
                <a:ea typeface="Microsoft JhengHei"/>
                <a:cs typeface="Arial" panose="020B0604020202020204" pitchFamily="34" charset="0"/>
                <a:sym typeface="Arial"/>
              </a:rPr>
              <a:t>DDNS</a:t>
            </a:r>
          </a:p>
        </p:txBody>
      </p:sp>
      <p:sp>
        <p:nvSpPr>
          <p:cNvPr id="32" name="文字方塊 31"/>
          <p:cNvSpPr txBox="1"/>
          <p:nvPr/>
        </p:nvSpPr>
        <p:spPr>
          <a:xfrm>
            <a:off x="4886244" y="1273540"/>
            <a:ext cx="3744416" cy="1200329"/>
          </a:xfrm>
          <a:prstGeom prst="rect">
            <a:avLst/>
          </a:prstGeom>
          <a:noFill/>
        </p:spPr>
        <p:txBody>
          <a:bodyPr wrap="square" rtlCol="0" anchor="t">
            <a:spAutoFit/>
          </a:bodyPr>
          <a:lstStyle/>
          <a:p>
            <a:pPr algn="ctr">
              <a:buClr>
                <a:srgbClr val="FFFFFF"/>
              </a:buClr>
              <a:buSzPts val="2000"/>
            </a:pP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UPnP</a:t>
            </a:r>
            <a:r>
              <a:rPr lang="zh-TW"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a:t>
            </a:r>
            <a:r>
              <a:rPr lang="zh-TW" altLang="en-US" b="1">
                <a:solidFill>
                  <a:schemeClr val="bg1"/>
                </a:solidFill>
                <a:latin typeface="Arial" panose="020B0604020202020204" pitchFamily="34" charset="0"/>
                <a:ea typeface="Microsoft JhengHei"/>
                <a:cs typeface="Arial" panose="020B0604020202020204" pitchFamily="34" charset="0"/>
                <a:sym typeface="Microsoft JhengHei"/>
              </a:rPr>
              <a:t> </a:t>
            </a:r>
            <a:r>
              <a:rPr lang="zh-TW" b="1">
                <a:solidFill>
                  <a:schemeClr val="bg1"/>
                </a:solidFill>
                <a:latin typeface="Arial" panose="020B0604020202020204" pitchFamily="34" charset="0"/>
                <a:ea typeface="Microsoft JhengHei"/>
                <a:cs typeface="Arial" panose="020B0604020202020204" pitchFamily="34" charset="0"/>
                <a:sym typeface="Microsoft JhengHei"/>
              </a:rPr>
              <a:t>set router manually</a:t>
            </a:r>
            <a:r>
              <a:rPr lang="zh-TW" altLang="en-US" b="1">
                <a:solidFill>
                  <a:schemeClr val="bg1"/>
                </a:solidFill>
                <a:latin typeface="Arial" panose="020B0604020202020204" pitchFamily="34" charset="0"/>
                <a:ea typeface="Microsoft JhengHei"/>
                <a:cs typeface="Arial" panose="020B0604020202020204" pitchFamily="34" charset="0"/>
                <a:sym typeface="Microsoft JhengHei"/>
              </a:rPr>
              <a:t> </a:t>
            </a:r>
            <a:endParaRPr lang="en-US" altLang="zh-TW">
              <a:latin typeface="Arial" panose="020B0604020202020204" pitchFamily="34" charset="0"/>
              <a:cs typeface="Arial" panose="020B0604020202020204" pitchFamily="34" charset="0"/>
              <a:sym typeface="Microsoft JhengHei"/>
            </a:endParaRPr>
          </a:p>
          <a:p>
            <a:pPr algn="ctr">
              <a:buClr>
                <a:srgbClr val="FFFFFF"/>
              </a:buClr>
              <a:buSzPts val="2000"/>
            </a:pPr>
            <a:br>
              <a:rPr lang="en-US" altLang="zh-TW">
                <a:latin typeface="Arial" panose="020B0604020202020204" pitchFamily="34" charset="0"/>
                <a:cs typeface="Arial" panose="020B0604020202020204" pitchFamily="34" charset="0"/>
                <a:sym typeface="Microsoft JhengHei"/>
              </a:rPr>
            </a:br>
            <a:endParaRPr lang="en-US" altLang="zh-TW">
              <a:latin typeface="Arial" panose="020B0604020202020204" pitchFamily="34" charset="0"/>
              <a:cs typeface="Arial" panose="020B0604020202020204" pitchFamily="34" charset="0"/>
              <a:sym typeface="Microsoft JhengHei"/>
            </a:endParaRPr>
          </a:p>
          <a:p>
            <a:pPr lvl="0" algn="ctr">
              <a:buClr>
                <a:srgbClr val="FFFFFF"/>
              </a:buClr>
              <a:buSzPts val="2000"/>
            </a:pPr>
            <a:endParaRPr lang="zh-TW" altLang="en-US" b="1">
              <a:solidFill>
                <a:schemeClr val="bg1"/>
              </a:solidFill>
              <a:latin typeface="Arial" panose="020B0604020202020204" pitchFamily="34" charset="0"/>
              <a:ea typeface="Microsoft JhengHei"/>
              <a:cs typeface="Arial" panose="020B0604020202020204" pitchFamily="34" charset="0"/>
            </a:endParaRPr>
          </a:p>
        </p:txBody>
      </p:sp>
      <p:cxnSp>
        <p:nvCxnSpPr>
          <p:cNvPr id="34" name="Shape 256"/>
          <p:cNvCxnSpPr/>
          <p:nvPr/>
        </p:nvCxnSpPr>
        <p:spPr>
          <a:xfrm>
            <a:off x="5292080" y="3198290"/>
            <a:ext cx="792088" cy="626934"/>
          </a:xfrm>
          <a:prstGeom prst="bentConnector3">
            <a:avLst>
              <a:gd name="adj1" fmla="val 50000"/>
            </a:avLst>
          </a:prstGeom>
          <a:noFill/>
          <a:ln w="38100" cap="flat" cmpd="sng">
            <a:solidFill>
              <a:srgbClr val="002060"/>
            </a:solidFill>
            <a:prstDash val="solid"/>
            <a:round/>
            <a:headEnd type="none" w="sm" len="sm"/>
            <a:tailEnd type="none" w="sm" len="sm"/>
          </a:ln>
        </p:spPr>
      </p:cxnSp>
      <p:sp>
        <p:nvSpPr>
          <p:cNvPr id="249" name="Shape 249"/>
          <p:cNvSpPr/>
          <p:nvPr/>
        </p:nvSpPr>
        <p:spPr>
          <a:xfrm>
            <a:off x="6024860" y="2918642"/>
            <a:ext cx="852900" cy="241200"/>
          </a:xfrm>
          <a:prstGeom prst="roundRect">
            <a:avLst>
              <a:gd name="adj" fmla="val 16667"/>
            </a:avLst>
          </a:prstGeom>
          <a:solidFill>
            <a:schemeClr val="accent6">
              <a:lumMod val="75000"/>
            </a:schemeClr>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chemeClr val="bg1"/>
                </a:solidFill>
                <a:latin typeface="Arial"/>
                <a:ea typeface="Arial"/>
                <a:cs typeface="Arial"/>
                <a:sym typeface="Arial"/>
              </a:rPr>
              <a:t>LAN IP1</a:t>
            </a:r>
            <a:endParaRPr sz="1200" b="0" i="0" u="none" strike="noStrike" cap="none">
              <a:solidFill>
                <a:schemeClr val="bg1"/>
              </a:solidFill>
              <a:latin typeface="Arial"/>
              <a:ea typeface="Arial"/>
              <a:cs typeface="Arial"/>
              <a:sym typeface="Arial"/>
            </a:endParaRPr>
          </a:p>
        </p:txBody>
      </p:sp>
      <p:pic>
        <p:nvPicPr>
          <p:cNvPr id="3074" name="Picture 2" descr="C:\Users\user\Desktop\20180411_QTS 4.3.5網路與虛擬交換器_ppt\21.png"/>
          <p:cNvPicPr>
            <a:picLocks noChangeAspect="1" noChangeArrowheads="1"/>
          </p:cNvPicPr>
          <p:nvPr/>
        </p:nvPicPr>
        <p:blipFill>
          <a:blip r:embed="rId6" cstate="print"/>
          <a:srcRect/>
          <a:stretch>
            <a:fillRect/>
          </a:stretch>
        </p:blipFill>
        <p:spPr bwMode="auto">
          <a:xfrm>
            <a:off x="5749528" y="3405806"/>
            <a:ext cx="1512168" cy="765165"/>
          </a:xfrm>
          <a:prstGeom prst="rect">
            <a:avLst/>
          </a:prstGeom>
          <a:noFill/>
        </p:spPr>
      </p:pic>
      <p:sp>
        <p:nvSpPr>
          <p:cNvPr id="37" name="Shape 249"/>
          <p:cNvSpPr/>
          <p:nvPr/>
        </p:nvSpPr>
        <p:spPr>
          <a:xfrm>
            <a:off x="6012160" y="4067868"/>
            <a:ext cx="852900" cy="241200"/>
          </a:xfrm>
          <a:prstGeom prst="roundRect">
            <a:avLst>
              <a:gd name="adj" fmla="val 16667"/>
            </a:avLst>
          </a:prstGeom>
          <a:solidFill>
            <a:schemeClr val="accent6">
              <a:lumMod val="75000"/>
            </a:schemeClr>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chemeClr val="bg1"/>
                </a:solidFill>
                <a:latin typeface="Arial"/>
                <a:ea typeface="Arial"/>
                <a:cs typeface="Arial"/>
                <a:sym typeface="Arial"/>
              </a:rPr>
              <a:t>LAN IP</a:t>
            </a:r>
            <a:r>
              <a:rPr lang="en-US" altLang="zh-TW" sz="1200" b="1" i="0" u="none" strike="noStrike" cap="none">
                <a:solidFill>
                  <a:schemeClr val="bg1"/>
                </a:solidFill>
                <a:latin typeface="Arial"/>
                <a:ea typeface="Arial"/>
                <a:cs typeface="Arial"/>
                <a:sym typeface="Arial"/>
              </a:rPr>
              <a:t>2</a:t>
            </a:r>
            <a:endParaRPr sz="1200" b="0" i="0" u="none" strike="noStrike" cap="none">
              <a:solidFill>
                <a:schemeClr val="bg1"/>
              </a:solidFill>
              <a:latin typeface="Arial"/>
              <a:ea typeface="Arial"/>
              <a:cs typeface="Arial"/>
              <a:sym typeface="Arial"/>
            </a:endParaRPr>
          </a:p>
        </p:txBody>
      </p:sp>
      <p:pic>
        <p:nvPicPr>
          <p:cNvPr id="248" name="Shape 248" descr="C:\Users\linus\Downloads\84263555-wifi-router-wireless-internet-connection-icon-vector-illustration-Stock-Photo.jpg"/>
          <p:cNvPicPr preferRelativeResize="0"/>
          <p:nvPr/>
        </p:nvPicPr>
        <p:blipFill rotWithShape="1">
          <a:blip r:embed="rId7" cstate="print">
            <a:alphaModFix/>
          </a:blip>
          <a:srcRect/>
          <a:stretch/>
        </p:blipFill>
        <p:spPr>
          <a:xfrm>
            <a:off x="4644008" y="2652884"/>
            <a:ext cx="784815" cy="644334"/>
          </a:xfrm>
          <a:prstGeom prst="rect">
            <a:avLst/>
          </a:prstGeom>
          <a:noFill/>
          <a:ln>
            <a:noFill/>
          </a:ln>
        </p:spPr>
      </p:pic>
      <p:cxnSp>
        <p:nvCxnSpPr>
          <p:cNvPr id="41" name="直線接點 40"/>
          <p:cNvCxnSpPr/>
          <p:nvPr/>
        </p:nvCxnSpPr>
        <p:spPr>
          <a:xfrm>
            <a:off x="7138888" y="2438841"/>
            <a:ext cx="60146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7138888" y="2873818"/>
            <a:ext cx="60146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Shape 249"/>
          <p:cNvSpPr/>
          <p:nvPr/>
        </p:nvSpPr>
        <p:spPr>
          <a:xfrm>
            <a:off x="7668344" y="1898405"/>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algn="ctr">
              <a:buClr>
                <a:srgbClr val="F2F2F2"/>
              </a:buClr>
              <a:buSzPts val="1100"/>
            </a:pPr>
            <a:r>
              <a:rPr lang="en-US" altLang="zh-TW" sz="1200" b="1">
                <a:solidFill>
                  <a:schemeClr val="bg1"/>
                </a:solidFill>
                <a:latin typeface="Arial"/>
                <a:ea typeface="Arial"/>
                <a:cs typeface="Arial"/>
                <a:sym typeface="Arial"/>
              </a:rPr>
              <a:t>Web Server</a:t>
            </a:r>
          </a:p>
        </p:txBody>
      </p:sp>
      <p:sp>
        <p:nvSpPr>
          <p:cNvPr id="51" name="Shape 249"/>
          <p:cNvSpPr/>
          <p:nvPr/>
        </p:nvSpPr>
        <p:spPr>
          <a:xfrm>
            <a:off x="7668344" y="2302291"/>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lvl="0" algn="ctr">
              <a:buClr>
                <a:srgbClr val="F2F2F2"/>
              </a:buClr>
              <a:buSzPts val="1100"/>
            </a:pPr>
            <a:r>
              <a:rPr lang="en-US" altLang="zh-TW" sz="1200" b="1">
                <a:solidFill>
                  <a:schemeClr val="bg1"/>
                </a:solidFill>
                <a:latin typeface="Arial"/>
                <a:ea typeface="Arial"/>
                <a:cs typeface="Arial"/>
                <a:sym typeface="Arial"/>
              </a:rPr>
              <a:t>FTP Server</a:t>
            </a:r>
            <a:endParaRPr lang="en-US" altLang="zh-TW" sz="1200">
              <a:solidFill>
                <a:schemeClr val="bg1"/>
              </a:solidFill>
              <a:latin typeface="Arial"/>
              <a:ea typeface="Arial"/>
              <a:cs typeface="Arial"/>
              <a:sym typeface="Arial"/>
            </a:endParaRPr>
          </a:p>
        </p:txBody>
      </p:sp>
      <p:sp>
        <p:nvSpPr>
          <p:cNvPr id="52" name="Shape 249"/>
          <p:cNvSpPr/>
          <p:nvPr/>
        </p:nvSpPr>
        <p:spPr>
          <a:xfrm>
            <a:off x="7668344" y="2732085"/>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lvl="0" algn="ctr">
              <a:buClr>
                <a:srgbClr val="F2F2F2"/>
              </a:buClr>
              <a:buSzPts val="1100"/>
            </a:pPr>
            <a:r>
              <a:rPr lang="en-US" altLang="zh-TW" sz="1200" b="1">
                <a:solidFill>
                  <a:schemeClr val="bg1"/>
                </a:solidFill>
                <a:latin typeface="Arial"/>
                <a:ea typeface="Arial"/>
                <a:cs typeface="Arial"/>
                <a:sym typeface="Arial"/>
              </a:rPr>
              <a:t>VPN Server</a:t>
            </a:r>
            <a:endParaRPr lang="en-US" altLang="zh-TW" sz="1200">
              <a:solidFill>
                <a:schemeClr val="bg1"/>
              </a:solidFill>
              <a:latin typeface="Arial"/>
              <a:ea typeface="Arial"/>
              <a:cs typeface="Arial"/>
              <a:sym typeface="Arial"/>
            </a:endParaRPr>
          </a:p>
        </p:txBody>
      </p:sp>
      <p:sp>
        <p:nvSpPr>
          <p:cNvPr id="53" name="Shape 249"/>
          <p:cNvSpPr/>
          <p:nvPr/>
        </p:nvSpPr>
        <p:spPr>
          <a:xfrm>
            <a:off x="7668344" y="3121716"/>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lvl="0" algn="ctr">
              <a:buClr>
                <a:srgbClr val="F2F2F2"/>
              </a:buClr>
              <a:buSzPts val="1100"/>
            </a:pPr>
            <a:r>
              <a:rPr lang="en-US" altLang="zh-TW" sz="1200" b="1">
                <a:solidFill>
                  <a:schemeClr val="bg1"/>
                </a:solidFill>
                <a:latin typeface="Arial"/>
                <a:ea typeface="Arial"/>
                <a:cs typeface="Arial"/>
                <a:sym typeface="Arial"/>
              </a:rPr>
              <a:t>…………….</a:t>
            </a:r>
            <a:endParaRPr lang="zh-TW" altLang="en-US" sz="1200">
              <a:solidFill>
                <a:schemeClr val="bg1"/>
              </a:solidFill>
              <a:latin typeface="Arial"/>
              <a:ea typeface="Arial"/>
              <a:cs typeface="Arial"/>
              <a:sym typeface="Arial"/>
            </a:endParaRPr>
          </a:p>
        </p:txBody>
      </p:sp>
      <p:sp>
        <p:nvSpPr>
          <p:cNvPr id="55" name="五邊形 54"/>
          <p:cNvSpPr/>
          <p:nvPr/>
        </p:nvSpPr>
        <p:spPr>
          <a:xfrm>
            <a:off x="0" y="4413926"/>
            <a:ext cx="5084549" cy="36004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rgbClr val="FFFFFF"/>
                </a:solidFill>
                <a:latin typeface="Arial" panose="020B0604020202020204" pitchFamily="34" charset="0"/>
                <a:ea typeface="Microsoft JhengHei"/>
                <a:cs typeface="Arial" panose="020B0604020202020204" pitchFamily="34" charset="0"/>
                <a:sym typeface="Microsoft JhengHei"/>
              </a:rPr>
              <a:t>A</a:t>
            </a:r>
            <a:r>
              <a:rPr lang="zh-TW" b="1">
                <a:solidFill>
                  <a:srgbClr val="FFFFFF"/>
                </a:solidFill>
                <a:latin typeface="Arial" panose="020B0604020202020204" pitchFamily="34" charset="0"/>
                <a:ea typeface="Microsoft JhengHei"/>
                <a:cs typeface="Arial" panose="020B0604020202020204" pitchFamily="34" charset="0"/>
                <a:sym typeface="Microsoft JhengHei"/>
              </a:rPr>
              <a:t>ccess </a:t>
            </a:r>
            <a:r>
              <a:rPr lang="en-US" altLang="zh-TW" b="1">
                <a:solidFill>
                  <a:srgbClr val="FFFFFF"/>
                </a:solidFill>
                <a:latin typeface="Arial" panose="020B0604020202020204" pitchFamily="34" charset="0"/>
                <a:ea typeface="Microsoft JhengHei"/>
                <a:cs typeface="Arial" panose="020B0604020202020204" pitchFamily="34" charset="0"/>
                <a:sym typeface="Microsoft JhengHei"/>
              </a:rPr>
              <a:t>the NAS </a:t>
            </a:r>
            <a:r>
              <a:rPr lang="zh-TW" b="1">
                <a:solidFill>
                  <a:srgbClr val="FFFFFF"/>
                </a:solidFill>
                <a:latin typeface="Arial" panose="020B0604020202020204" pitchFamily="34" charset="0"/>
                <a:ea typeface="Microsoft JhengHei"/>
                <a:cs typeface="Arial" panose="020B0604020202020204" pitchFamily="34" charset="0"/>
                <a:sym typeface="Microsoft JhengHei"/>
              </a:rPr>
              <a:t>anytime</a:t>
            </a:r>
            <a:r>
              <a:rPr lang="en-US" altLang="zh-TW" b="1" dirty="0">
                <a:solidFill>
                  <a:srgbClr val="FFFFFF"/>
                </a:solidFill>
                <a:latin typeface="Arial" panose="020B0604020202020204" pitchFamily="34" charset="0"/>
                <a:ea typeface="Microsoft JhengHei"/>
                <a:cs typeface="Arial" panose="020B0604020202020204" pitchFamily="34" charset="0"/>
                <a:sym typeface="Microsoft JhengHei"/>
              </a:rPr>
              <a:t>,</a:t>
            </a:r>
            <a:r>
              <a:rPr lang="zh-TW" b="1">
                <a:solidFill>
                  <a:srgbClr val="FFFFFF"/>
                </a:solidFill>
                <a:latin typeface="Arial" panose="020B0604020202020204" pitchFamily="34" charset="0"/>
                <a:ea typeface="Microsoft JhengHei"/>
                <a:cs typeface="Arial" panose="020B0604020202020204" pitchFamily="34" charset="0"/>
                <a:sym typeface="Microsoft JhengHei"/>
              </a:rPr>
              <a:t> anywher</a:t>
            </a:r>
            <a:r>
              <a:rPr lang="en-US" altLang="zh-TW" b="1">
                <a:solidFill>
                  <a:srgbClr val="FFFFFF"/>
                </a:solidFill>
                <a:latin typeface="Arial" panose="020B0604020202020204" pitchFamily="34" charset="0"/>
                <a:ea typeface="Microsoft JhengHei"/>
                <a:cs typeface="Arial" panose="020B0604020202020204" pitchFamily="34" charset="0"/>
                <a:sym typeface="Microsoft JhengHei"/>
              </a:rPr>
              <a:t>e!</a:t>
            </a:r>
            <a:endParaRPr lang="en-US">
              <a:latin typeface="Arial" panose="020B0604020202020204" pitchFamily="34" charset="0"/>
              <a:cs typeface="Arial" panose="020B0604020202020204" pitchFamily="34" charset="0"/>
              <a:sym typeface="Microsoft JhengHei"/>
            </a:endParaRPr>
          </a:p>
        </p:txBody>
      </p:sp>
      <p:pic>
        <p:nvPicPr>
          <p:cNvPr id="2" name="Picture 2" descr="https://lh5.googleusercontent.com/EFtgfjaz3waRJOBwCjcOt9S2Ifgnpy6Jb-JI7yjFfFdJoql_uks8LD-wrt6T08bbl0p0gj5MJaxnidGmJmSg5pfOLAqgcsTSAQTPMvkbqPuuADPPl_8yFkLvlCwhuJIpulH5r_sIphg">
            <a:extLst>
              <a:ext uri="{FF2B5EF4-FFF2-40B4-BE49-F238E27FC236}">
                <a16:creationId xmlns:a16="http://schemas.microsoft.com/office/drawing/2014/main" id="{5C7E52C1-553C-4BF4-8FD1-657EF6309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728" y="1840244"/>
            <a:ext cx="3816525" cy="2227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4" name="圖片 23">
            <a:extLst>
              <a:ext uri="{FF2B5EF4-FFF2-40B4-BE49-F238E27FC236}">
                <a16:creationId xmlns:a16="http://schemas.microsoft.com/office/drawing/2014/main" id="{479B1816-07C6-49D1-9859-993323AC3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31" y="1289645"/>
            <a:ext cx="3699946" cy="377953"/>
          </a:xfrm>
          <a:prstGeom prst="rect">
            <a:avLst/>
          </a:prstGeom>
        </p:spPr>
      </p:pic>
      <p:pic>
        <p:nvPicPr>
          <p:cNvPr id="25" name="圖片 24">
            <a:extLst>
              <a:ext uri="{FF2B5EF4-FFF2-40B4-BE49-F238E27FC236}">
                <a16:creationId xmlns:a16="http://schemas.microsoft.com/office/drawing/2014/main" id="{DC3CED2C-8112-4CD9-965E-8993FD024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650" y="1289645"/>
            <a:ext cx="3641512" cy="377953"/>
          </a:xfrm>
          <a:prstGeom prst="rect">
            <a:avLst/>
          </a:prstGeom>
        </p:spPr>
      </p:pic>
      <p:pic>
        <p:nvPicPr>
          <p:cNvPr id="3" name="圖片 2">
            <a:extLst>
              <a:ext uri="{FF2B5EF4-FFF2-40B4-BE49-F238E27FC236}">
                <a16:creationId xmlns:a16="http://schemas.microsoft.com/office/drawing/2014/main" id="{905A45E9-8A1A-4C02-8CEB-85C390D35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5" y="1289645"/>
            <a:ext cx="2663957" cy="377953"/>
          </a:xfrm>
          <a:prstGeom prst="rect">
            <a:avLst/>
          </a:prstGeom>
        </p:spPr>
      </p:pic>
      <p:sp>
        <p:nvSpPr>
          <p:cNvPr id="270" name="Shape 270"/>
          <p:cNvSpPr txBox="1">
            <a:spLocks noGrp="1"/>
          </p:cNvSpPr>
          <p:nvPr>
            <p:ph type="title"/>
          </p:nvPr>
        </p:nvSpPr>
        <p:spPr>
          <a:xfrm>
            <a:off x="-28575" y="85691"/>
            <a:ext cx="9144000" cy="857250"/>
          </a:xfrm>
        </p:spPr>
        <p:txBody>
          <a:bodyPr>
            <a:noAutofit/>
          </a:bodyPr>
          <a:lstStyle/>
          <a:p>
            <a:pPr>
              <a:lnSpc>
                <a:spcPts val="3600"/>
              </a:lnSpc>
            </a:pPr>
            <a:r>
              <a:rPr lang="en-US" altLang="zh-TW" sz="3600" dirty="0">
                <a:cs typeface="Arial" panose="020B0604020202020204" pitchFamily="34" charset="0"/>
              </a:rPr>
              <a:t>T</a:t>
            </a:r>
            <a:r>
              <a:rPr lang="zh-TW" sz="3600" dirty="0">
                <a:cs typeface="Arial" panose="020B0604020202020204" pitchFamily="34" charset="0"/>
                <a:sym typeface="Microsoft JhengHei"/>
              </a:rPr>
              <a:t>hund</a:t>
            </a:r>
            <a:r>
              <a:rPr lang="en-US" altLang="zh-TW" sz="3600" dirty="0" err="1">
                <a:ea typeface="微軟正黑體"/>
                <a:cs typeface="Arial" panose="020B0604020202020204" pitchFamily="34" charset="0"/>
                <a:sym typeface="Microsoft JhengHei"/>
              </a:rPr>
              <a:t>erbolt</a:t>
            </a:r>
            <a:r>
              <a:rPr lang="en-US" altLang="zh-TW" sz="3600" dirty="0">
                <a:ea typeface="微軟正黑體"/>
                <a:cs typeface="Arial" panose="020B0604020202020204" pitchFamily="34" charset="0"/>
                <a:sym typeface="Microsoft JhengHei"/>
              </a:rPr>
              <a:t> </a:t>
            </a:r>
            <a:r>
              <a:rPr lang="en-US" altLang="zh-TW" sz="3600">
                <a:ea typeface="微軟正黑體"/>
                <a:cs typeface="Arial" panose="020B0604020202020204" pitchFamily="34" charset="0"/>
                <a:sym typeface="Microsoft JhengHei"/>
              </a:rPr>
              <a:t>(</a:t>
            </a:r>
            <a:r>
              <a:rPr lang="en-US" altLang="zh-TW" sz="3600" dirty="0">
                <a:ea typeface="微軟正黑體"/>
                <a:cs typeface="Arial" panose="020B0604020202020204" pitchFamily="34" charset="0"/>
                <a:sym typeface="Microsoft JhengHei"/>
              </a:rPr>
              <a:t>on </a:t>
            </a:r>
            <a:r>
              <a:rPr lang="en-US" altLang="zh-TW" sz="3600">
                <a:ea typeface="微軟正黑體"/>
                <a:cs typeface="Arial" panose="020B0604020202020204" pitchFamily="34" charset="0"/>
                <a:sym typeface="Microsoft JhengHei"/>
              </a:rPr>
              <a:t>select QNAP</a:t>
            </a:r>
            <a:r>
              <a:rPr lang="en-US" altLang="zh-TW" sz="3600" dirty="0">
                <a:ea typeface="微軟正黑體"/>
                <a:cs typeface="Arial" panose="020B0604020202020204" pitchFamily="34" charset="0"/>
                <a:sym typeface="Microsoft JhengHei"/>
              </a:rPr>
              <a:t> NAS</a:t>
            </a:r>
            <a:r>
              <a:rPr lang="en-US" altLang="zh-TW" sz="3600">
                <a:ea typeface="微軟正黑體"/>
                <a:cs typeface="Arial" panose="020B0604020202020204" pitchFamily="34" charset="0"/>
                <a:sym typeface="Microsoft JhengHei"/>
              </a:rPr>
              <a:t>) – more convenient for Mac users</a:t>
            </a:r>
            <a:endParaRPr lang="en-US" sz="3600" dirty="0">
              <a:cs typeface="Arial" panose="020B0604020202020204" pitchFamily="34" charset="0"/>
              <a:sym typeface="Microsoft JhengHei"/>
            </a:endParaRPr>
          </a:p>
        </p:txBody>
      </p:sp>
      <p:pic>
        <p:nvPicPr>
          <p:cNvPr id="277" name="Shape 277"/>
          <p:cNvPicPr preferRelativeResize="0"/>
          <p:nvPr/>
        </p:nvPicPr>
        <p:blipFill>
          <a:blip r:embed="rId4" cstate="print">
            <a:alphaModFix/>
          </a:blip>
          <a:stretch>
            <a:fillRect/>
          </a:stretch>
        </p:blipFill>
        <p:spPr>
          <a:xfrm>
            <a:off x="-887" y="1906693"/>
            <a:ext cx="3429162" cy="1933099"/>
          </a:xfrm>
          <a:prstGeom prst="rect">
            <a:avLst/>
          </a:prstGeom>
          <a:noFill/>
          <a:ln>
            <a:noFill/>
          </a:ln>
        </p:spPr>
      </p:pic>
      <p:pic>
        <p:nvPicPr>
          <p:cNvPr id="278" name="Shape 278"/>
          <p:cNvPicPr preferRelativeResize="0"/>
          <p:nvPr/>
        </p:nvPicPr>
        <p:blipFill>
          <a:blip r:embed="rId5" cstate="print">
            <a:alphaModFix/>
          </a:blip>
          <a:stretch>
            <a:fillRect/>
          </a:stretch>
        </p:blipFill>
        <p:spPr>
          <a:xfrm>
            <a:off x="2627417" y="1906693"/>
            <a:ext cx="3357573" cy="2067551"/>
          </a:xfrm>
          <a:prstGeom prst="rect">
            <a:avLst/>
          </a:prstGeom>
          <a:noFill/>
          <a:ln>
            <a:noFill/>
          </a:ln>
        </p:spPr>
      </p:pic>
      <p:pic>
        <p:nvPicPr>
          <p:cNvPr id="279" name="Shape 279"/>
          <p:cNvPicPr preferRelativeResize="0"/>
          <p:nvPr/>
        </p:nvPicPr>
        <p:blipFill>
          <a:blip r:embed="rId6" cstate="print">
            <a:alphaModFix/>
          </a:blip>
          <a:stretch>
            <a:fillRect/>
          </a:stretch>
        </p:blipFill>
        <p:spPr>
          <a:xfrm>
            <a:off x="5989662" y="1906693"/>
            <a:ext cx="3151728" cy="2067550"/>
          </a:xfrm>
          <a:prstGeom prst="rect">
            <a:avLst/>
          </a:prstGeom>
          <a:noFill/>
          <a:ln>
            <a:noFill/>
          </a:ln>
        </p:spPr>
      </p:pic>
      <p:sp>
        <p:nvSpPr>
          <p:cNvPr id="19" name="文字方塊 18"/>
          <p:cNvSpPr txBox="1"/>
          <p:nvPr/>
        </p:nvSpPr>
        <p:spPr>
          <a:xfrm>
            <a:off x="560819" y="1298266"/>
            <a:ext cx="1530924" cy="338554"/>
          </a:xfrm>
          <a:prstGeom prst="rect">
            <a:avLst/>
          </a:prstGeom>
          <a:noFill/>
        </p:spPr>
        <p:txBody>
          <a:bodyPr wrap="square" rtlCol="0" anchor="t">
            <a:spAutoFit/>
          </a:bodyPr>
          <a:lstStyle/>
          <a:p>
            <a:pPr algn="ctr">
              <a:buClr>
                <a:srgbClr val="FFFFFF"/>
              </a:buClr>
              <a:buSzPts val="2000"/>
            </a:pPr>
            <a:r>
              <a:rPr lang="zh-TW" altLang="en-US" sz="1600" b="1" dirty="0">
                <a:solidFill>
                  <a:schemeClr val="bg1"/>
                </a:solidFill>
                <a:latin typeface="Arial" panose="020B0604020202020204" pitchFamily="34" charset="0"/>
                <a:ea typeface="Microsoft JhengHei"/>
                <a:cs typeface="Arial" panose="020B0604020202020204" pitchFamily="34" charset="0"/>
                <a:sym typeface="Microsoft JhengHei"/>
              </a:rPr>
              <a:t>P</a:t>
            </a:r>
            <a:r>
              <a:rPr lang="zh-TW" altLang="en-US" sz="1600" b="1" dirty="0">
                <a:solidFill>
                  <a:srgbClr val="FFFFFF"/>
                </a:solidFill>
                <a:latin typeface="Arial" panose="020B0604020202020204" pitchFamily="34" charset="0"/>
                <a:ea typeface="Microsoft JhengHei"/>
                <a:cs typeface="Arial" panose="020B0604020202020204" pitchFamily="34" charset="0"/>
              </a:rPr>
              <a:t>lug in</a:t>
            </a:r>
            <a:endParaRPr lang="en-US" altLang="zh-TW" sz="1600" dirty="0">
              <a:latin typeface="Arial" panose="020B0604020202020204" pitchFamily="34" charset="0"/>
              <a:cs typeface="Arial" panose="020B0604020202020204" pitchFamily="34" charset="0"/>
            </a:endParaRPr>
          </a:p>
        </p:txBody>
      </p:sp>
      <p:sp>
        <p:nvSpPr>
          <p:cNvPr id="20" name="文字方塊 19"/>
          <p:cNvSpPr txBox="1"/>
          <p:nvPr/>
        </p:nvSpPr>
        <p:spPr>
          <a:xfrm>
            <a:off x="2730078" y="1298266"/>
            <a:ext cx="3099150" cy="338554"/>
          </a:xfrm>
          <a:prstGeom prst="rect">
            <a:avLst/>
          </a:prstGeom>
          <a:noFill/>
        </p:spPr>
        <p:txBody>
          <a:bodyPr wrap="square" rtlCol="0" anchor="t">
            <a:spAutoFit/>
          </a:bodyPr>
          <a:lstStyle/>
          <a:p>
            <a:pPr algn="ctr">
              <a:buClr>
                <a:srgbClr val="FFFFFF"/>
              </a:buClr>
              <a:buSzPts val="2000"/>
            </a:pPr>
            <a:r>
              <a:rPr lang="en-US" altLang="zh-TW" sz="1600" b="1" dirty="0" err="1">
                <a:solidFill>
                  <a:schemeClr val="bg1"/>
                </a:solidFill>
                <a:latin typeface="Arial" panose="020B0604020202020204" pitchFamily="34" charset="0"/>
                <a:ea typeface="Microsoft JhengHei"/>
                <a:cs typeface="Arial" panose="020B0604020202020204" pitchFamily="34" charset="0"/>
                <a:sym typeface="Microsoft JhengHei"/>
              </a:rPr>
              <a:t>Qfinder</a:t>
            </a:r>
            <a:r>
              <a:rPr lang="en-US" altLang="zh-TW" sz="1600" b="1" dirty="0">
                <a:solidFill>
                  <a:schemeClr val="bg1"/>
                </a:solidFill>
                <a:latin typeface="Arial" panose="020B0604020202020204" pitchFamily="34" charset="0"/>
                <a:ea typeface="Microsoft JhengHei"/>
                <a:cs typeface="Arial" panose="020B0604020202020204" pitchFamily="34" charset="0"/>
                <a:sym typeface="Microsoft JhengHei"/>
              </a:rPr>
              <a:t> Pro </a:t>
            </a:r>
            <a:r>
              <a:rPr lang="zh-TW" altLang="en-US" sz="1600" b="1">
                <a:solidFill>
                  <a:schemeClr val="bg1"/>
                </a:solidFill>
                <a:latin typeface="Arial" panose="020B0604020202020204" pitchFamily="34" charset="0"/>
                <a:ea typeface="Microsoft JhengHei"/>
                <a:cs typeface="Arial" panose="020B0604020202020204" pitchFamily="34" charset="0"/>
                <a:sym typeface="Microsoft JhengHei"/>
              </a:rPr>
              <a:t>a</a:t>
            </a:r>
            <a:r>
              <a:rPr lang="zh-TW" altLang="en-US" sz="1600" b="1">
                <a:solidFill>
                  <a:schemeClr val="bg1"/>
                </a:solidFill>
                <a:latin typeface="Arial" panose="020B0604020202020204" pitchFamily="34" charset="0"/>
                <a:ea typeface="Microsoft JhengHei"/>
                <a:cs typeface="Arial" panose="020B0604020202020204" pitchFamily="34" charset="0"/>
              </a:rPr>
              <a:t>uto scan </a:t>
            </a:r>
            <a:endParaRPr lang="zh-TW" altLang="en-US" sz="1600" b="1">
              <a:solidFill>
                <a:schemeClr val="bg1"/>
              </a:solidFill>
              <a:latin typeface="Arial" panose="020B0604020202020204" pitchFamily="34" charset="0"/>
              <a:ea typeface="Microsoft JhengHei"/>
              <a:cs typeface="Arial" panose="020B0604020202020204" pitchFamily="34" charset="0"/>
              <a:sym typeface="Microsoft JhengHei"/>
            </a:endParaRPr>
          </a:p>
        </p:txBody>
      </p:sp>
      <p:pic>
        <p:nvPicPr>
          <p:cNvPr id="22" name="圖片 21">
            <a:extLst>
              <a:ext uri="{FF2B5EF4-FFF2-40B4-BE49-F238E27FC236}">
                <a16:creationId xmlns:a16="http://schemas.microsoft.com/office/drawing/2014/main" id="{DB109D65-31F1-46C7-83DE-F34483061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033592"/>
            <a:ext cx="4985792" cy="1019612"/>
          </a:xfrm>
          <a:prstGeom prst="rect">
            <a:avLst/>
          </a:prstGeom>
        </p:spPr>
      </p:pic>
      <p:sp>
        <p:nvSpPr>
          <p:cNvPr id="15" name="五邊形 14"/>
          <p:cNvSpPr/>
          <p:nvPr/>
        </p:nvSpPr>
        <p:spPr>
          <a:xfrm>
            <a:off x="125760" y="4382272"/>
            <a:ext cx="4860032" cy="36004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2000"/>
            </a:pPr>
            <a:r>
              <a:rPr lang="en-US" altLang="zh-TW" b="1" dirty="0">
                <a:solidFill>
                  <a:srgbClr val="FFFFFF"/>
                </a:solidFill>
                <a:latin typeface="Arial" panose="020B0604020202020204" pitchFamily="34" charset="0"/>
                <a:ea typeface="Microsoft JhengHei"/>
                <a:cs typeface="Arial" panose="020B0604020202020204" pitchFamily="34" charset="0"/>
                <a:sym typeface="Microsoft JhengHei"/>
              </a:rPr>
              <a:t>Easy to use for all Mac users!</a:t>
            </a:r>
            <a:endParaRPr lang="zh-TW" altLang="en-US" dirty="0">
              <a:latin typeface="Arial" panose="020B0604020202020204" pitchFamily="34" charset="0"/>
              <a:ea typeface="Microsoft JhengHei"/>
              <a:cs typeface="Arial" panose="020B0604020202020204" pitchFamily="34" charset="0"/>
              <a:sym typeface="Microsoft JhengHei"/>
            </a:endParaRPr>
          </a:p>
        </p:txBody>
      </p:sp>
      <p:sp>
        <p:nvSpPr>
          <p:cNvPr id="26" name="文字方塊 25">
            <a:extLst>
              <a:ext uri="{FF2B5EF4-FFF2-40B4-BE49-F238E27FC236}">
                <a16:creationId xmlns:a16="http://schemas.microsoft.com/office/drawing/2014/main" id="{75EA0A70-4CA1-4BB5-95CF-42BAAA4353A7}"/>
              </a:ext>
            </a:extLst>
          </p:cNvPr>
          <p:cNvSpPr txBox="1"/>
          <p:nvPr/>
        </p:nvSpPr>
        <p:spPr>
          <a:xfrm>
            <a:off x="5801271" y="1308472"/>
            <a:ext cx="3342729" cy="338554"/>
          </a:xfrm>
          <a:prstGeom prst="rect">
            <a:avLst/>
          </a:prstGeom>
          <a:noFill/>
        </p:spPr>
        <p:txBody>
          <a:bodyPr wrap="square" rtlCol="0" anchor="t">
            <a:spAutoFit/>
          </a:bodyPr>
          <a:lstStyle/>
          <a:p>
            <a:pPr algn="ctr">
              <a:buClr>
                <a:srgbClr val="FFFFFF"/>
              </a:buClr>
              <a:buSzPts val="2000"/>
            </a:pPr>
            <a:r>
              <a:rPr lang="zh-TW" sz="1600" b="1">
                <a:solidFill>
                  <a:schemeClr val="bg1"/>
                </a:solidFill>
                <a:latin typeface="Arial" panose="020B0604020202020204" pitchFamily="34" charset="0"/>
                <a:ea typeface="Microsoft JhengHei"/>
                <a:cs typeface="Arial" panose="020B0604020202020204" pitchFamily="34" charset="0"/>
                <a:sym typeface="Microsoft JhengHei"/>
              </a:rPr>
              <a:t>mount &amp; auto adjustment</a:t>
            </a:r>
            <a:endParaRPr lang="en-US" altLang="zh-TW" sz="1600">
              <a:latin typeface="Arial" panose="020B0604020202020204" pitchFamily="34" charset="0"/>
              <a:cs typeface="Arial" panose="020B0604020202020204" pitchFamily="34" charset="0"/>
              <a:sym typeface="Microsoft JhengHe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11" name="圖片 10">
            <a:extLst>
              <a:ext uri="{FF2B5EF4-FFF2-40B4-BE49-F238E27FC236}">
                <a16:creationId xmlns:a16="http://schemas.microsoft.com/office/drawing/2014/main" id="{736ACB26-68AC-4ECD-99AD-62DE5C67E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275606"/>
            <a:ext cx="3730508" cy="586729"/>
          </a:xfrm>
          <a:prstGeom prst="rect">
            <a:avLst/>
          </a:prstGeom>
        </p:spPr>
      </p:pic>
      <p:pic>
        <p:nvPicPr>
          <p:cNvPr id="13" name="圖片 12">
            <a:extLst>
              <a:ext uri="{FF2B5EF4-FFF2-40B4-BE49-F238E27FC236}">
                <a16:creationId xmlns:a16="http://schemas.microsoft.com/office/drawing/2014/main" id="{07DDE1D0-409A-47D5-8814-FD0870AC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05" y="1275606"/>
            <a:ext cx="3730508" cy="586729"/>
          </a:xfrm>
          <a:prstGeom prst="rect">
            <a:avLst/>
          </a:prstGeom>
        </p:spPr>
      </p:pic>
      <p:sp>
        <p:nvSpPr>
          <p:cNvPr id="284" name="Shape 284"/>
          <p:cNvSpPr txBox="1">
            <a:spLocks noGrp="1"/>
          </p:cNvSpPr>
          <p:nvPr>
            <p:ph type="title"/>
          </p:nvPr>
        </p:nvSpPr>
        <p:spPr>
          <a:xfrm>
            <a:off x="-373948" y="143737"/>
            <a:ext cx="9144000" cy="775608"/>
          </a:xfrm>
        </p:spPr>
        <p:txBody>
          <a:bodyPr>
            <a:noAutofit/>
          </a:bodyPr>
          <a:lstStyle/>
          <a:p>
            <a:pPr>
              <a:lnSpc>
                <a:spcPts val="3600"/>
              </a:lnSpc>
            </a:pPr>
            <a:r>
              <a:rPr lang="en-US" altLang="zh-TW" sz="3600" dirty="0">
                <a:ea typeface="微軟正黑體"/>
                <a:cs typeface="Arial" panose="020B0604020202020204" pitchFamily="34" charset="0"/>
                <a:sym typeface="Microsoft JhengHei"/>
              </a:rPr>
              <a:t>Dedicated Thunderbolt </a:t>
            </a:r>
            <a:r>
              <a:rPr lang="en-US" altLang="zh-TW" sz="3600" dirty="0">
                <a:cs typeface="Arial" panose="020B0604020202020204" pitchFamily="34" charset="0"/>
                <a:sym typeface="Microsoft JhengHei"/>
              </a:rPr>
              <a:t>info tab </a:t>
            </a:r>
            <a:br>
              <a:rPr lang="en-US" altLang="zh-TW" sz="3600" dirty="0">
                <a:cs typeface="Arial" panose="020B0604020202020204" pitchFamily="34" charset="0"/>
                <a:sym typeface="Microsoft JhengHei"/>
              </a:rPr>
            </a:br>
            <a:r>
              <a:rPr lang="zh-TW" sz="3600" dirty="0">
                <a:cs typeface="Arial" panose="020B0604020202020204" pitchFamily="34" charset="0"/>
                <a:sym typeface="Microsoft JhengHei"/>
              </a:rPr>
              <a:t>&amp; highly per</a:t>
            </a:r>
            <a:r>
              <a:rPr lang="en-US" altLang="zh-TW" sz="3600" dirty="0">
                <a:ea typeface="微軟正黑體"/>
                <a:cs typeface="Arial" panose="020B0604020202020204" pitchFamily="34" charset="0"/>
                <a:sym typeface="Microsoft JhengHei"/>
              </a:rPr>
              <a:t>for</a:t>
            </a:r>
            <a:r>
              <a:rPr lang="zh-TW" sz="3600" dirty="0">
                <a:cs typeface="Arial" panose="020B0604020202020204" pitchFamily="34" charset="0"/>
                <a:sym typeface="Microsoft JhengHei"/>
              </a:rPr>
              <a:t>mance</a:t>
            </a:r>
            <a:endParaRPr lang="en-US" altLang="zh-TW" sz="3600" dirty="0">
              <a:cs typeface="Arial" panose="020B0604020202020204" pitchFamily="34" charset="0"/>
              <a:sym typeface="Microsoft JhengHei"/>
            </a:endParaRPr>
          </a:p>
        </p:txBody>
      </p:sp>
      <p:pic>
        <p:nvPicPr>
          <p:cNvPr id="288" name="Shape 288"/>
          <p:cNvPicPr preferRelativeResize="0"/>
          <p:nvPr/>
        </p:nvPicPr>
        <p:blipFill>
          <a:blip r:embed="rId4" cstate="print">
            <a:alphaModFix/>
          </a:blip>
          <a:srcRect b="4584"/>
          <a:stretch>
            <a:fillRect/>
          </a:stretch>
        </p:blipFill>
        <p:spPr>
          <a:xfrm>
            <a:off x="4878940" y="1923678"/>
            <a:ext cx="3686773" cy="2380780"/>
          </a:xfrm>
          <a:prstGeom prst="rect">
            <a:avLst/>
          </a:prstGeom>
          <a:noFill/>
          <a:ln w="6350">
            <a:solidFill>
              <a:schemeClr val="tx1">
                <a:lumMod val="65000"/>
                <a:lumOff val="35000"/>
              </a:schemeClr>
            </a:solidFill>
          </a:ln>
        </p:spPr>
      </p:pic>
      <p:sp>
        <p:nvSpPr>
          <p:cNvPr id="15" name="文字方塊 14"/>
          <p:cNvSpPr txBox="1"/>
          <p:nvPr/>
        </p:nvSpPr>
        <p:spPr>
          <a:xfrm>
            <a:off x="820630" y="1309138"/>
            <a:ext cx="3024336" cy="1200329"/>
          </a:xfrm>
          <a:prstGeom prst="rect">
            <a:avLst/>
          </a:prstGeom>
          <a:noFill/>
        </p:spPr>
        <p:txBody>
          <a:bodyPr wrap="square" rtlCol="0" anchor="t">
            <a:spAutoFit/>
          </a:bodyPr>
          <a:lstStyle/>
          <a:p>
            <a:pPr algn="ctr">
              <a:buClr>
                <a:srgbClr val="FFFFFF"/>
              </a:buClr>
              <a:buSzPts val="2000"/>
            </a:pPr>
            <a:r>
              <a:rPr lang="en-US" altLang="zh-TW" b="1" dirty="0">
                <a:solidFill>
                  <a:schemeClr val="bg1"/>
                </a:solidFill>
                <a:latin typeface="Arial" panose="020B0604020202020204" pitchFamily="34" charset="0"/>
                <a:ea typeface="Microsoft JhengHei"/>
                <a:cs typeface="Arial" panose="020B0604020202020204" pitchFamily="34" charset="0"/>
                <a:sym typeface="Microsoft JhengHei"/>
              </a:rPr>
              <a:t>Dedicated </a:t>
            </a:r>
            <a:r>
              <a:rPr lang="en-US" b="1" dirty="0">
                <a:solidFill>
                  <a:schemeClr val="bg1"/>
                </a:solidFill>
                <a:latin typeface="Arial" panose="020B0604020202020204" pitchFamily="34" charset="0"/>
                <a:ea typeface="Microsoft JhengHei"/>
                <a:cs typeface="Arial" panose="020B0604020202020204" pitchFamily="34" charset="0"/>
                <a:sym typeface="Microsoft JhengHei"/>
              </a:rPr>
              <a:t>UI</a:t>
            </a:r>
            <a:endParaRPr lang="en-US" dirty="0">
              <a:latin typeface="Arial" panose="020B0604020202020204" pitchFamily="34" charset="0"/>
              <a:cs typeface="Arial" panose="020B0604020202020204" pitchFamily="34" charset="0"/>
            </a:endParaRPr>
          </a:p>
          <a:p>
            <a:pPr algn="ctr">
              <a:buClr>
                <a:srgbClr val="FFFFFF"/>
              </a:buClr>
              <a:buSzPts val="2000"/>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0" algn="ctr">
              <a:buClr>
                <a:srgbClr val="FFFFFF"/>
              </a:buClr>
              <a:buSzPts val="2000"/>
            </a:pPr>
            <a:endParaRPr lang="en-US" altLang="zh-TW" b="1" dirty="0">
              <a:solidFill>
                <a:schemeClr val="bg1"/>
              </a:solidFill>
              <a:latin typeface="Arial" panose="020B0604020202020204" pitchFamily="34" charset="0"/>
              <a:ea typeface="Microsoft JhengHei"/>
              <a:cs typeface="Arial" panose="020B0604020202020204" pitchFamily="34" charset="0"/>
            </a:endParaRPr>
          </a:p>
        </p:txBody>
      </p:sp>
      <p:sp>
        <p:nvSpPr>
          <p:cNvPr id="17" name="文字方塊 16"/>
          <p:cNvSpPr txBox="1"/>
          <p:nvPr/>
        </p:nvSpPr>
        <p:spPr>
          <a:xfrm>
            <a:off x="5148064" y="1309138"/>
            <a:ext cx="3024336" cy="1200329"/>
          </a:xfrm>
          <a:prstGeom prst="rect">
            <a:avLst/>
          </a:prstGeom>
          <a:noFill/>
        </p:spPr>
        <p:txBody>
          <a:bodyPr wrap="square" rtlCol="0" anchor="t">
            <a:spAutoFit/>
          </a:bodyPr>
          <a:lstStyle/>
          <a:p>
            <a:pPr algn="ctr">
              <a:buClr>
                <a:srgbClr val="FFFFFF"/>
              </a:buClr>
              <a:buSzPts val="2000"/>
            </a:pPr>
            <a:r>
              <a:rPr lang="en-US" altLang="zh-TW" b="1" dirty="0">
                <a:solidFill>
                  <a:schemeClr val="bg1"/>
                </a:solidFill>
                <a:latin typeface="Arial" panose="020B0604020202020204" pitchFamily="34" charset="0"/>
                <a:ea typeface="Microsoft JhengHei"/>
                <a:cs typeface="Arial" panose="020B0604020202020204" pitchFamily="34" charset="0"/>
                <a:sym typeface="Microsoft JhengHei"/>
              </a:rPr>
              <a:t>P</a:t>
            </a:r>
            <a:r>
              <a:rPr lang="zh-TW" b="1">
                <a:solidFill>
                  <a:schemeClr val="bg1"/>
                </a:solidFill>
                <a:latin typeface="Arial" panose="020B0604020202020204" pitchFamily="34" charset="0"/>
                <a:ea typeface="Microsoft JhengHei"/>
                <a:cs typeface="Arial" panose="020B0604020202020204" pitchFamily="34" charset="0"/>
                <a:sym typeface="Microsoft JhengHei"/>
              </a:rPr>
              <a:t>erformance</a:t>
            </a: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 with </a:t>
            </a:r>
            <a:r>
              <a:rPr lang="en-US" altLang="zh-TW" b="1" dirty="0">
                <a:solidFill>
                  <a:schemeClr val="bg1"/>
                </a:solidFill>
                <a:latin typeface="Arial" panose="020B0604020202020204" pitchFamily="34" charset="0"/>
                <a:ea typeface="Microsoft JhengHei"/>
                <a:cs typeface="Arial" panose="020B0604020202020204" pitchFamily="34" charset="0"/>
                <a:sym typeface="Microsoft JhengHei"/>
              </a:rPr>
              <a:t>Mac</a:t>
            </a:r>
            <a:endParaRPr lang="en-US" altLang="zh-TW">
              <a:latin typeface="Arial" panose="020B0604020202020204" pitchFamily="34" charset="0"/>
              <a:cs typeface="Arial" panose="020B0604020202020204" pitchFamily="34" charset="0"/>
              <a:sym typeface="Microsoft JhengHei"/>
            </a:endParaRPr>
          </a:p>
          <a:p>
            <a:pPr algn="ctr">
              <a:buClr>
                <a:srgbClr val="FFFFFF"/>
              </a:buClr>
              <a:buSzPts val="2000"/>
            </a:pPr>
            <a:br>
              <a:rPr lang="en-US" altLang="zh-TW">
                <a:latin typeface="Arial" panose="020B0604020202020204" pitchFamily="34" charset="0"/>
                <a:cs typeface="Arial" panose="020B0604020202020204" pitchFamily="34" charset="0"/>
                <a:sym typeface="Microsoft JhengHei"/>
              </a:rPr>
            </a:br>
            <a:endParaRPr lang="en-US" altLang="zh-TW">
              <a:latin typeface="Arial" panose="020B0604020202020204" pitchFamily="34" charset="0"/>
              <a:cs typeface="Arial" panose="020B0604020202020204" pitchFamily="34" charset="0"/>
              <a:sym typeface="Microsoft JhengHei"/>
            </a:endParaRPr>
          </a:p>
          <a:p>
            <a:pPr lvl="0" algn="ctr">
              <a:buClr>
                <a:srgbClr val="FFFFFF"/>
              </a:buClr>
              <a:buSzPts val="2000"/>
            </a:pPr>
            <a:endParaRPr lang="zh-TW" altLang="en-US" b="1">
              <a:solidFill>
                <a:schemeClr val="bg1"/>
              </a:solidFill>
              <a:latin typeface="Arial" panose="020B0604020202020204" pitchFamily="34" charset="0"/>
              <a:ea typeface="Microsoft JhengHei"/>
              <a:cs typeface="Arial" panose="020B0604020202020204" pitchFamily="34" charset="0"/>
            </a:endParaRPr>
          </a:p>
        </p:txBody>
      </p:sp>
      <p:sp>
        <p:nvSpPr>
          <p:cNvPr id="19" name="五邊形 18"/>
          <p:cNvSpPr/>
          <p:nvPr/>
        </p:nvSpPr>
        <p:spPr>
          <a:xfrm>
            <a:off x="4497841" y="4308437"/>
            <a:ext cx="4633232" cy="66848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FFFF"/>
              </a:buClr>
              <a:buSzPts val="2000"/>
            </a:pPr>
            <a:r>
              <a:rPr lang="en-US" b="1">
                <a:solidFill>
                  <a:srgbClr val="FFFFFF"/>
                </a:solidFill>
                <a:latin typeface="Arial" panose="020B0604020202020204" pitchFamily="34" charset="0"/>
                <a:ea typeface="Microsoft JhengHei"/>
                <a:cs typeface="Arial" panose="020B0604020202020204" pitchFamily="34" charset="0"/>
                <a:sym typeface="Microsoft JhengHei"/>
              </a:rPr>
              <a:t>Equivalent to</a:t>
            </a:r>
            <a:r>
              <a:rPr lang="en-US" b="1" dirty="0">
                <a:solidFill>
                  <a:srgbClr val="FFFFFF"/>
                </a:solidFill>
                <a:latin typeface="Arial" panose="020B0604020202020204" pitchFamily="34" charset="0"/>
                <a:ea typeface="Microsoft JhengHei"/>
                <a:cs typeface="Arial" panose="020B0604020202020204" pitchFamily="34" charset="0"/>
                <a:sym typeface="Microsoft JhengHei"/>
              </a:rPr>
              <a:t> built-in 10~20G</a:t>
            </a:r>
            <a:r>
              <a:rPr lang="en-US" altLang="zh-TW" b="1" dirty="0">
                <a:solidFill>
                  <a:srgbClr val="FFFFFF"/>
                </a:solidFill>
                <a:latin typeface="Arial" panose="020B0604020202020204" pitchFamily="34" charset="0"/>
                <a:ea typeface="Microsoft JhengHei"/>
                <a:cs typeface="Arial" panose="020B0604020202020204" pitchFamily="34" charset="0"/>
                <a:sym typeface="Microsoft JhengHei"/>
              </a:rPr>
              <a:t> NIC</a:t>
            </a:r>
            <a:br>
              <a:rPr lang="en-US" altLang="zh-TW" b="1" dirty="0">
                <a:solidFill>
                  <a:srgbClr val="FFFFFF"/>
                </a:solidFill>
                <a:latin typeface="Arial" panose="020B0604020202020204" pitchFamily="34" charset="0"/>
                <a:ea typeface="Microsoft JhengHei"/>
                <a:cs typeface="Arial" panose="020B0604020202020204" pitchFamily="34" charset="0"/>
              </a:rPr>
            </a:br>
            <a:r>
              <a:rPr lang="en-US" sz="1300" b="1" dirty="0">
                <a:solidFill>
                  <a:srgbClr val="FFFFFF"/>
                </a:solidFill>
                <a:latin typeface="Arial" panose="020B0604020202020204" pitchFamily="34" charset="0"/>
                <a:ea typeface="Microsoft JhengHei"/>
                <a:cs typeface="Arial" panose="020B0604020202020204" pitchFamily="34" charset="0"/>
                <a:sym typeface="Microsoft JhengHei"/>
              </a:rPr>
              <a:t>(</a:t>
            </a:r>
            <a:r>
              <a:rPr lang="en-US" altLang="zh-TW" sz="1300" b="1" dirty="0">
                <a:solidFill>
                  <a:srgbClr val="FFFFFF"/>
                </a:solidFill>
                <a:latin typeface="Arial" panose="020B0604020202020204" pitchFamily="34" charset="0"/>
                <a:ea typeface="Microsoft JhengHei"/>
                <a:cs typeface="Arial" panose="020B0604020202020204" pitchFamily="34" charset="0"/>
                <a:sym typeface="Microsoft JhengHei"/>
              </a:rPr>
              <a:t>some </a:t>
            </a:r>
            <a:r>
              <a:rPr lang="en-US" sz="1300" b="1" dirty="0">
                <a:solidFill>
                  <a:srgbClr val="FFFFFF"/>
                </a:solidFill>
                <a:latin typeface="Arial" panose="020B0604020202020204" pitchFamily="34" charset="0"/>
                <a:ea typeface="Microsoft JhengHei"/>
                <a:cs typeface="Arial" panose="020B0604020202020204" pitchFamily="34" charset="0"/>
                <a:sym typeface="Microsoft JhengHei"/>
              </a:rPr>
              <a:t>Windows</a:t>
            </a:r>
            <a:r>
              <a:rPr lang="en-US" altLang="zh-TW" sz="13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300" b="1">
                <a:solidFill>
                  <a:srgbClr val="FFFFFF"/>
                </a:solidFill>
                <a:latin typeface="Arial" panose="020B0604020202020204" pitchFamily="34" charset="0"/>
                <a:ea typeface="Microsoft JhengHei"/>
                <a:cs typeface="Arial" panose="020B0604020202020204" pitchFamily="34" charset="0"/>
                <a:sym typeface="Microsoft JhengHei"/>
              </a:rPr>
              <a:t>PCs </a:t>
            </a:r>
            <a:r>
              <a:rPr lang="en-US" altLang="zh-TW" sz="1300" b="1" dirty="0">
                <a:solidFill>
                  <a:srgbClr val="FFFFFF"/>
                </a:solidFill>
                <a:latin typeface="Arial" panose="020B0604020202020204" pitchFamily="34" charset="0"/>
                <a:ea typeface="Microsoft JhengHei"/>
                <a:cs typeface="Arial" panose="020B0604020202020204" pitchFamily="34" charset="0"/>
                <a:sym typeface="Microsoft JhengHei"/>
              </a:rPr>
              <a:t>have almost </a:t>
            </a:r>
            <a:r>
              <a:rPr lang="en-US" sz="1300" b="1">
                <a:solidFill>
                  <a:srgbClr val="FFFFFF"/>
                </a:solidFill>
                <a:latin typeface="Arial" panose="020B0604020202020204" pitchFamily="34" charset="0"/>
                <a:ea typeface="Microsoft JhengHei"/>
                <a:cs typeface="Arial" panose="020B0604020202020204" pitchFamily="34" charset="0"/>
                <a:sym typeface="Microsoft JhengHei"/>
              </a:rPr>
              <a:t>2,000 MB</a:t>
            </a:r>
            <a:r>
              <a:rPr lang="en-US" sz="1300" b="1" dirty="0">
                <a:solidFill>
                  <a:srgbClr val="FFFFFF"/>
                </a:solidFill>
                <a:latin typeface="Arial" panose="020B0604020202020204" pitchFamily="34" charset="0"/>
                <a:ea typeface="Microsoft JhengHei"/>
                <a:cs typeface="Arial" panose="020B0604020202020204" pitchFamily="34" charset="0"/>
                <a:sym typeface="Microsoft JhengHei"/>
              </a:rPr>
              <a:t>/s</a:t>
            </a:r>
            <a:r>
              <a:rPr lang="en-US" altLang="zh-TW" sz="1300" b="1" dirty="0">
                <a:solidFill>
                  <a:srgbClr val="FFFFFF"/>
                </a:solidFill>
                <a:latin typeface="Arial" panose="020B0604020202020204" pitchFamily="34" charset="0"/>
                <a:ea typeface="Microsoft JhengHei"/>
                <a:cs typeface="Arial" panose="020B0604020202020204" pitchFamily="34" charset="0"/>
                <a:sym typeface="Microsoft JhengHei"/>
              </a:rPr>
              <a:t> performance</a:t>
            </a:r>
            <a:r>
              <a:rPr lang="en-US" sz="1300" b="1" dirty="0">
                <a:solidFill>
                  <a:srgbClr val="FFFFFF"/>
                </a:solidFill>
                <a:latin typeface="Arial" panose="020B0604020202020204" pitchFamily="34" charset="0"/>
                <a:ea typeface="Microsoft JhengHei"/>
                <a:cs typeface="Arial" panose="020B0604020202020204" pitchFamily="34" charset="0"/>
                <a:sym typeface="Microsoft JhengHei"/>
              </a:rPr>
              <a:t>)</a:t>
            </a:r>
            <a:endParaRPr lang="en-US" sz="13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52D1092-E4EA-4EAF-A5A3-E60DDA3D0286}"/>
              </a:ext>
            </a:extLst>
          </p:cNvPr>
          <p:cNvPicPr>
            <a:picLocks noChangeAspect="1"/>
          </p:cNvPicPr>
          <p:nvPr/>
        </p:nvPicPr>
        <p:blipFill>
          <a:blip r:embed="rId5"/>
          <a:stretch>
            <a:fillRect/>
          </a:stretch>
        </p:blipFill>
        <p:spPr>
          <a:xfrm>
            <a:off x="196162" y="1923678"/>
            <a:ext cx="4141021" cy="2572063"/>
          </a:xfrm>
          <a:prstGeom prst="rect">
            <a:avLst/>
          </a:prstGeom>
        </p:spPr>
      </p:pic>
      <p:pic>
        <p:nvPicPr>
          <p:cNvPr id="12" name="Shape 290">
            <a:extLst>
              <a:ext uri="{FF2B5EF4-FFF2-40B4-BE49-F238E27FC236}">
                <a16:creationId xmlns:a16="http://schemas.microsoft.com/office/drawing/2014/main" id="{AF8350E6-0FBD-4260-A740-39DC14F55A9E}"/>
              </a:ext>
            </a:extLst>
          </p:cNvPr>
          <p:cNvPicPr preferRelativeResize="0"/>
          <p:nvPr/>
        </p:nvPicPr>
        <p:blipFill>
          <a:blip r:embed="rId6" cstate="print">
            <a:alphaModFix/>
          </a:blip>
          <a:stretch>
            <a:fillRect/>
          </a:stretch>
        </p:blipFill>
        <p:spPr>
          <a:xfrm>
            <a:off x="636325" y="3689657"/>
            <a:ext cx="3296156" cy="1229602"/>
          </a:xfrm>
          <a:prstGeom prst="rect">
            <a:avLst/>
          </a:prstGeom>
          <a:noFill/>
          <a:ln w="19050" cap="flat" cmpd="sng">
            <a:noFill/>
            <a:prstDash val="solid"/>
            <a:round/>
            <a:headEnd type="none" w="sm" len="sm"/>
            <a:tailEnd type="none" w="sm" len="sm"/>
          </a:ln>
          <a:effectLst>
            <a:glow rad="101600">
              <a:srgbClr val="1951A3">
                <a:alpha val="60000"/>
              </a:srgbClr>
            </a:glo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3" name="標題 2"/>
          <p:cNvSpPr>
            <a:spLocks noGrp="1"/>
          </p:cNvSpPr>
          <p:nvPr>
            <p:ph type="ctrTitle"/>
          </p:nvPr>
        </p:nvSpPr>
        <p:spPr>
          <a:xfrm>
            <a:off x="685800" y="1491630"/>
            <a:ext cx="7772400" cy="1102519"/>
          </a:xfrm>
        </p:spPr>
        <p:txBody>
          <a:bodyPr>
            <a:noAutofit/>
          </a:bodyPr>
          <a:lstStyle/>
          <a:p>
            <a:pPr>
              <a:spcBef>
                <a:spcPts val="0"/>
              </a:spcBef>
            </a:pPr>
            <a:r>
              <a:rPr lang="en-US" altLang="zh-TW" sz="4900" dirty="0">
                <a:ea typeface="Microsoft JhengHei"/>
                <a:cs typeface="Arial" panose="020B0604020202020204" pitchFamily="34" charset="0"/>
                <a:sym typeface="Microsoft JhengHei"/>
              </a:rPr>
              <a:t>4.3.5 </a:t>
            </a:r>
            <a:r>
              <a:rPr lang="zh-TW" altLang="en-US" sz="4900" dirty="0">
                <a:ea typeface="Microsoft JhengHei"/>
                <a:cs typeface="Arial" panose="020B0604020202020204" pitchFamily="34" charset="0"/>
                <a:sym typeface="Microsoft JhengHei"/>
              </a:rPr>
              <a:t>Brand new features</a:t>
            </a:r>
            <a:r>
              <a:rPr lang="en-US" altLang="zh-TW" sz="4900" dirty="0">
                <a:ea typeface="Microsoft JhengHei"/>
                <a:cs typeface="Arial" panose="020B0604020202020204" pitchFamily="34" charset="0"/>
                <a:sym typeface="Microsoft JhengHei"/>
              </a:rPr>
              <a:t>:</a:t>
            </a:r>
            <a:br>
              <a:rPr lang="en-US" altLang="zh-TW" sz="4900" dirty="0">
                <a:ea typeface="Microsoft JhengHei"/>
                <a:cs typeface="Arial" panose="020B0604020202020204" pitchFamily="34" charset="0"/>
              </a:rPr>
            </a:br>
            <a:r>
              <a:rPr lang="en-US" altLang="zh-TW" sz="4900" dirty="0">
                <a:ea typeface="Microsoft JhengHei"/>
                <a:cs typeface="Arial" panose="020B0604020202020204" pitchFamily="34" charset="0"/>
                <a:sym typeface="Microsoft JhengHei"/>
              </a:rPr>
              <a:t>Enhanced </a:t>
            </a:r>
            <a:r>
              <a:rPr lang="en-US" altLang="zh-TW" sz="4900">
                <a:ea typeface="Microsoft JhengHei"/>
                <a:cs typeface="Arial" panose="020B0604020202020204" pitchFamily="34" charset="0"/>
                <a:sym typeface="Microsoft JhengHei"/>
              </a:rPr>
              <a:t>advanced features</a:t>
            </a:r>
            <a:endParaRPr lang="en-US" altLang="zh-TW" dirty="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14" name="圖片 13">
            <a:extLst>
              <a:ext uri="{FF2B5EF4-FFF2-40B4-BE49-F238E27FC236}">
                <a16:creationId xmlns:a16="http://schemas.microsoft.com/office/drawing/2014/main" id="{67B08C0F-8C5A-49EC-8759-3ED2257EC5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99"/>
          <a:stretch/>
        </p:blipFill>
        <p:spPr>
          <a:xfrm rot="5400000">
            <a:off x="-327412" y="1791256"/>
            <a:ext cx="3340153" cy="2685332"/>
          </a:xfrm>
          <a:prstGeom prst="rect">
            <a:avLst/>
          </a:prstGeom>
        </p:spPr>
      </p:pic>
      <p:sp>
        <p:nvSpPr>
          <p:cNvPr id="275" name="Shape 275"/>
          <p:cNvSpPr txBox="1">
            <a:spLocks noGrp="1"/>
          </p:cNvSpPr>
          <p:nvPr>
            <p:ph type="title"/>
          </p:nvPr>
        </p:nvSpPr>
        <p:spPr/>
        <p:txBody>
          <a:bodyPr>
            <a:normAutofit/>
          </a:bodyPr>
          <a:lstStyle/>
          <a:p>
            <a:r>
              <a:rPr lang="en-US" altLang="zh-TW"/>
              <a:t>1. Improved </a:t>
            </a:r>
            <a:r>
              <a:rPr lang="en-US"/>
              <a:t>IPv6 </a:t>
            </a:r>
            <a:r>
              <a:rPr lang="en-US" altLang="zh-TW">
                <a:latin typeface="Arial"/>
                <a:cs typeface="Arial"/>
              </a:rPr>
              <a:t>&amp; </a:t>
            </a:r>
            <a:r>
              <a:rPr lang="en-US"/>
              <a:t>RADVD</a:t>
            </a:r>
            <a:r>
              <a:rPr lang="en-US" altLang="zh-TW">
                <a:latin typeface="Arial"/>
                <a:cs typeface="Arial"/>
              </a:rPr>
              <a:t> support</a:t>
            </a:r>
            <a:endParaRPr lang="zh-TW" altLang="en-US"/>
          </a:p>
        </p:txBody>
      </p:sp>
      <p:sp>
        <p:nvSpPr>
          <p:cNvPr id="10" name="Shape 83"/>
          <p:cNvSpPr/>
          <p:nvPr/>
        </p:nvSpPr>
        <p:spPr>
          <a:xfrm>
            <a:off x="349985" y="2823172"/>
            <a:ext cx="2335346"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a:latin typeface="Arial" panose="020B0604020202020204" pitchFamily="34" charset="0"/>
                <a:ea typeface="微軟正黑體" panose="020B0604030504040204" pitchFamily="34" charset="-120"/>
                <a:cs typeface="Arial" panose="020B0604020202020204" pitchFamily="34" charset="0"/>
              </a:rPr>
              <a:t>IPv6 </a:t>
            </a:r>
            <a:r>
              <a:rPr lang="en-US" altLang="zh-TW" sz="1400" b="1" err="1">
                <a:latin typeface="Arial" panose="020B0604020202020204" pitchFamily="34" charset="0"/>
                <a:ea typeface="微軟正黑體" panose="020B0604030504040204" pitchFamily="34" charset="-120"/>
                <a:cs typeface="Arial" panose="020B0604020202020204" pitchFamily="34" charset="0"/>
              </a:rPr>
              <a:t>stateful</a:t>
            </a:r>
            <a:endParaRPr lang="en-US" altLang="zh-TW" sz="1400" b="1">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 name="Shape 84"/>
          <p:cNvSpPr/>
          <p:nvPr/>
        </p:nvSpPr>
        <p:spPr>
          <a:xfrm>
            <a:off x="349985" y="3418985"/>
            <a:ext cx="2335346"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a:latin typeface="Arial" panose="020B0604020202020204" pitchFamily="34" charset="0"/>
                <a:ea typeface="微軟正黑體" panose="020B0604030504040204" pitchFamily="34" charset="-120"/>
                <a:cs typeface="Arial" panose="020B0604020202020204" pitchFamily="34" charset="0"/>
              </a:rPr>
              <a:t>IPv6 stateless</a:t>
            </a:r>
            <a:endParaRPr lang="en-US" altLang="zh-TW" sz="1400" b="1">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2" name="Shape 85"/>
          <p:cNvSpPr/>
          <p:nvPr/>
        </p:nvSpPr>
        <p:spPr>
          <a:xfrm>
            <a:off x="346885" y="4014798"/>
            <a:ext cx="2338446" cy="540848"/>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zh-TW" sz="1400" b="1">
                <a:latin typeface="Arial" panose="020B0604020202020204" pitchFamily="34" charset="0"/>
                <a:ea typeface="微軟正黑體" panose="020B0604030504040204" pitchFamily="34" charset="-120"/>
                <a:cs typeface="Arial" panose="020B0604020202020204" pitchFamily="34" charset="0"/>
                <a:sym typeface="Microsoft JhengHei"/>
              </a:rPr>
              <a:t>Every adapter can </a:t>
            </a:r>
            <a:r>
              <a:rPr lang="en-US" altLang="zh-TW" sz="1400" b="1">
                <a:latin typeface="Arial" panose="020B0604020202020204" pitchFamily="34" charset="0"/>
                <a:ea typeface="微軟正黑體" panose="020B0604030504040204" pitchFamily="34" charset="-120"/>
                <a:cs typeface="Arial" panose="020B0604020202020204" pitchFamily="34" charset="0"/>
                <a:sym typeface="Microsoft JhengHei"/>
              </a:rPr>
              <a:t>act as</a:t>
            </a:r>
            <a:r>
              <a:rPr lang="zh-TW" sz="1400" b="1">
                <a:latin typeface="Arial" panose="020B0604020202020204" pitchFamily="34" charset="0"/>
                <a:ea typeface="微軟正黑體" panose="020B0604030504040204" pitchFamily="34" charset="-120"/>
                <a:cs typeface="Arial" panose="020B0604020202020204" pitchFamily="34" charset="0"/>
                <a:sym typeface="Microsoft JhengHei"/>
              </a:rPr>
              <a:t> the IPv6 RA serv</a:t>
            </a:r>
            <a:r>
              <a:rPr lang="en-US" altLang="zh-TW" sz="1400" b="1" err="1">
                <a:latin typeface="Arial" panose="020B0604020202020204" pitchFamily="34" charset="0"/>
                <a:ea typeface="微軟正黑體" panose="020B0604030504040204" pitchFamily="34" charset="-120"/>
                <a:cs typeface="Arial" panose="020B0604020202020204" pitchFamily="34" charset="0"/>
                <a:sym typeface="Microsoft JhengHei"/>
              </a:rPr>
              <a:t>er</a:t>
            </a:r>
            <a:endParaRPr lang="en-US" altLang="zh-TW" dirty="0">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13" name="Shape 220"/>
          <p:cNvSpPr txBox="1"/>
          <p:nvPr/>
        </p:nvSpPr>
        <p:spPr>
          <a:xfrm>
            <a:off x="343939" y="1619716"/>
            <a:ext cx="2328151" cy="952034"/>
          </a:xfrm>
          <a:prstGeom prst="rect">
            <a:avLst/>
          </a:prstGeom>
          <a:noFill/>
          <a:ln>
            <a:noFill/>
          </a:ln>
        </p:spPr>
        <p:txBody>
          <a:bodyPr spcFirstLastPara="1" wrap="square" lIns="91425" tIns="91425" rIns="91425" bIns="91425" anchor="t" anchorCtr="0">
            <a:noAutofit/>
          </a:bodyPr>
          <a:lstStyle/>
          <a:p>
            <a:pPr>
              <a:buClr>
                <a:srgbClr val="000000"/>
              </a:buClr>
              <a:buSzPts val="2000"/>
            </a:pPr>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IPv6</a:t>
            </a:r>
            <a:r>
              <a:rPr 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 revision and more </a:t>
            </a:r>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a:t>
            </a:r>
            <a:r>
              <a:rPr 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upport</a:t>
            </a:r>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a:t>
            </a:r>
            <a:endParaRPr lang="zh-TW" altLang="en-US" dirty="0">
              <a:latin typeface="Arial" panose="020B0604020202020204" pitchFamily="34" charset="0"/>
              <a:ea typeface="微軟正黑體" panose="020B0604030504040204" pitchFamily="34" charset="-120"/>
              <a:cs typeface="Arial" panose="020B0604020202020204" pitchFamily="34" charset="0"/>
            </a:endParaRPr>
          </a:p>
        </p:txBody>
      </p:sp>
      <p:pic>
        <p:nvPicPr>
          <p:cNvPr id="4098" name="Picture 2" descr="https://lh4.googleusercontent.com/hNSjjYGH-08bRm8TkUqn-PQTKaHIJ0km0jKHb_2iF8IBM2FjH3YGO6w5Wv1t2NbdZ2nkFIJeuK3kcDXmJ6TzJdcQiFsRJspEh5ctE4VN19dc6VDhs6g_VCV3W8lac6jYD3fytaem4gw">
            <a:extLst>
              <a:ext uri="{FF2B5EF4-FFF2-40B4-BE49-F238E27FC236}">
                <a16:creationId xmlns:a16="http://schemas.microsoft.com/office/drawing/2014/main" id="{C476D7B3-CD44-4964-A8E8-1AB5ABE94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080" y="1486369"/>
            <a:ext cx="5575140" cy="3245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91" name="Shape 291"/>
          <p:cNvSpPr txBox="1">
            <a:spLocks noGrp="1"/>
          </p:cNvSpPr>
          <p:nvPr>
            <p:ph type="title"/>
          </p:nvPr>
        </p:nvSpPr>
        <p:spPr>
          <a:xfrm>
            <a:off x="-635424" y="104565"/>
            <a:ext cx="9141294" cy="857250"/>
          </a:xfrm>
        </p:spPr>
        <p:txBody>
          <a:bodyPr vert="horz" lIns="91440" tIns="45720" rIns="91440" bIns="45720" rtlCol="0" anchor="ctr">
            <a:noAutofit/>
          </a:bodyPr>
          <a:lstStyle/>
          <a:p>
            <a:pPr>
              <a:lnSpc>
                <a:spcPts val="3600"/>
              </a:lnSpc>
            </a:pPr>
            <a:r>
              <a:rPr lang="en-US" altLang="zh-TW" sz="3600" dirty="0">
                <a:cs typeface="Arial" panose="020B0604020202020204" pitchFamily="34" charset="0"/>
              </a:rPr>
              <a:t>2. DHCPv4 s</a:t>
            </a:r>
            <a:r>
              <a:rPr lang="en-US" sz="3600" dirty="0">
                <a:cs typeface="Arial" panose="020B0604020202020204" pitchFamily="34" charset="0"/>
                <a:sym typeface="Arial"/>
              </a:rPr>
              <a:t>upports</a:t>
            </a:r>
            <a:r>
              <a:rPr lang="zh-TW" altLang="en-US" sz="3600" dirty="0">
                <a:cs typeface="Arial" panose="020B0604020202020204" pitchFamily="34" charset="0"/>
                <a:sym typeface="Arial"/>
              </a:rPr>
              <a:t> </a:t>
            </a:r>
            <a:r>
              <a:rPr lang="en-US" sz="3600" dirty="0">
                <a:cs typeface="Arial" panose="020B0604020202020204" pitchFamily="34" charset="0"/>
                <a:sym typeface="Arial"/>
              </a:rPr>
              <a:t>reserved</a:t>
            </a:r>
            <a:r>
              <a:rPr lang="zh-TW" altLang="en-US" sz="3600" dirty="0">
                <a:cs typeface="Arial" panose="020B0604020202020204" pitchFamily="34" charset="0"/>
                <a:sym typeface="Arial"/>
              </a:rPr>
              <a:t> </a:t>
            </a:r>
            <a:r>
              <a:rPr lang="en-US" sz="3600" dirty="0">
                <a:cs typeface="Arial" panose="020B0604020202020204" pitchFamily="34" charset="0"/>
                <a:sym typeface="Arial"/>
              </a:rPr>
              <a:t>IP addresses</a:t>
            </a:r>
          </a:p>
        </p:txBody>
      </p:sp>
      <p:pic>
        <p:nvPicPr>
          <p:cNvPr id="21" name="圖片 20">
            <a:extLst>
              <a:ext uri="{FF2B5EF4-FFF2-40B4-BE49-F238E27FC236}">
                <a16:creationId xmlns:a16="http://schemas.microsoft.com/office/drawing/2014/main" id="{582BAA7C-C10C-4C68-B658-2B16F03FB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 y="952703"/>
            <a:ext cx="9141293" cy="4190797"/>
          </a:xfrm>
          <a:prstGeom prst="rect">
            <a:avLst/>
          </a:prstGeom>
        </p:spPr>
      </p:pic>
      <p:pic>
        <p:nvPicPr>
          <p:cNvPr id="22" name="圖片 21">
            <a:extLst>
              <a:ext uri="{FF2B5EF4-FFF2-40B4-BE49-F238E27FC236}">
                <a16:creationId xmlns:a16="http://schemas.microsoft.com/office/drawing/2014/main" id="{B6FB0655-2EBD-4DF4-82A8-AEB4C79B6FFB}"/>
              </a:ext>
            </a:extLst>
          </p:cNvPr>
          <p:cNvPicPr>
            <a:picLocks noChangeAspect="1"/>
          </p:cNvPicPr>
          <p:nvPr/>
        </p:nvPicPr>
        <p:blipFill rotWithShape="1">
          <a:blip r:embed="rId4">
            <a:extLst>
              <a:ext uri="{28A0092B-C50C-407E-A947-70E740481C1C}">
                <a14:useLocalDpi xmlns:a14="http://schemas.microsoft.com/office/drawing/2010/main" val="0"/>
              </a:ext>
            </a:extLst>
          </a:blip>
          <a:srcRect l="24725"/>
          <a:stretch/>
        </p:blipFill>
        <p:spPr>
          <a:xfrm>
            <a:off x="6239790" y="1546649"/>
            <a:ext cx="2390354" cy="3002904"/>
          </a:xfrm>
          <a:prstGeom prst="rect">
            <a:avLst/>
          </a:prstGeom>
        </p:spPr>
      </p:pic>
      <p:pic>
        <p:nvPicPr>
          <p:cNvPr id="23" name="圖片 22">
            <a:extLst>
              <a:ext uri="{FF2B5EF4-FFF2-40B4-BE49-F238E27FC236}">
                <a16:creationId xmlns:a16="http://schemas.microsoft.com/office/drawing/2014/main" id="{595A87ED-2BAE-4099-9CB5-B0138E940141}"/>
              </a:ext>
            </a:extLst>
          </p:cNvPr>
          <p:cNvPicPr>
            <a:picLocks noChangeAspect="1"/>
          </p:cNvPicPr>
          <p:nvPr/>
        </p:nvPicPr>
        <p:blipFill rotWithShape="1">
          <a:blip r:embed="rId4">
            <a:extLst>
              <a:ext uri="{28A0092B-C50C-407E-A947-70E740481C1C}">
                <a14:useLocalDpi xmlns:a14="http://schemas.microsoft.com/office/drawing/2010/main" val="0"/>
              </a:ext>
            </a:extLst>
          </a:blip>
          <a:srcRect l="24725"/>
          <a:stretch/>
        </p:blipFill>
        <p:spPr>
          <a:xfrm>
            <a:off x="536906" y="1546649"/>
            <a:ext cx="3069103" cy="3002904"/>
          </a:xfrm>
          <a:prstGeom prst="rect">
            <a:avLst/>
          </a:prstGeom>
        </p:spPr>
      </p:pic>
      <p:cxnSp>
        <p:nvCxnSpPr>
          <p:cNvPr id="24" name="Shape 289">
            <a:extLst>
              <a:ext uri="{FF2B5EF4-FFF2-40B4-BE49-F238E27FC236}">
                <a16:creationId xmlns:a16="http://schemas.microsoft.com/office/drawing/2014/main" id="{377F47F3-EDD1-49A1-A101-3BDA632EFA22}"/>
              </a:ext>
            </a:extLst>
          </p:cNvPr>
          <p:cNvCxnSpPr/>
          <p:nvPr/>
        </p:nvCxnSpPr>
        <p:spPr>
          <a:xfrm flipH="1">
            <a:off x="1623069" y="3183439"/>
            <a:ext cx="5412475" cy="0"/>
          </a:xfrm>
          <a:prstGeom prst="straightConnector1">
            <a:avLst/>
          </a:prstGeom>
          <a:noFill/>
          <a:ln w="38100" cap="flat" cmpd="sng">
            <a:solidFill>
              <a:srgbClr val="002060"/>
            </a:solidFill>
            <a:prstDash val="solid"/>
            <a:round/>
            <a:headEnd type="none" w="sm" len="sm"/>
            <a:tailEnd type="none" w="sm" len="sm"/>
          </a:ln>
        </p:spPr>
      </p:cxnSp>
      <p:cxnSp>
        <p:nvCxnSpPr>
          <p:cNvPr id="25" name="Shape 290">
            <a:extLst>
              <a:ext uri="{FF2B5EF4-FFF2-40B4-BE49-F238E27FC236}">
                <a16:creationId xmlns:a16="http://schemas.microsoft.com/office/drawing/2014/main" id="{6C641467-93E9-4035-82EF-254025CE0674}"/>
              </a:ext>
            </a:extLst>
          </p:cNvPr>
          <p:cNvCxnSpPr/>
          <p:nvPr/>
        </p:nvCxnSpPr>
        <p:spPr>
          <a:xfrm flipV="1">
            <a:off x="1274904" y="3265426"/>
            <a:ext cx="1613958" cy="746484"/>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26" name="Shape 292" descr="C:\Users\user\Desktop\0110\22.png">
            <a:extLst>
              <a:ext uri="{FF2B5EF4-FFF2-40B4-BE49-F238E27FC236}">
                <a16:creationId xmlns:a16="http://schemas.microsoft.com/office/drawing/2014/main" id="{0E01EE7A-8EFD-4CEB-ADC8-49875137663E}"/>
              </a:ext>
            </a:extLst>
          </p:cNvPr>
          <p:cNvPicPr preferRelativeResize="0"/>
          <p:nvPr/>
        </p:nvPicPr>
        <p:blipFill rotWithShape="1">
          <a:blip r:embed="rId5" cstate="print">
            <a:alphaModFix/>
          </a:blip>
          <a:srcRect/>
          <a:stretch/>
        </p:blipFill>
        <p:spPr>
          <a:xfrm>
            <a:off x="1023972" y="2945744"/>
            <a:ext cx="690938" cy="498335"/>
          </a:xfrm>
          <a:prstGeom prst="rect">
            <a:avLst/>
          </a:prstGeom>
          <a:noFill/>
          <a:ln>
            <a:noFill/>
          </a:ln>
        </p:spPr>
      </p:pic>
      <p:pic>
        <p:nvPicPr>
          <p:cNvPr id="27" name="Shape 293" descr="C:\Users\user\Desktop\0110\17.png">
            <a:extLst>
              <a:ext uri="{FF2B5EF4-FFF2-40B4-BE49-F238E27FC236}">
                <a16:creationId xmlns:a16="http://schemas.microsoft.com/office/drawing/2014/main" id="{8C8A53F6-C26C-47D1-B1BD-3C0A009996D9}"/>
              </a:ext>
            </a:extLst>
          </p:cNvPr>
          <p:cNvPicPr preferRelativeResize="0"/>
          <p:nvPr/>
        </p:nvPicPr>
        <p:blipFill rotWithShape="1">
          <a:blip r:embed="rId6" cstate="print">
            <a:alphaModFix/>
          </a:blip>
          <a:srcRect/>
          <a:stretch/>
        </p:blipFill>
        <p:spPr>
          <a:xfrm>
            <a:off x="4443256" y="2643758"/>
            <a:ext cx="1138788" cy="893230"/>
          </a:xfrm>
          <a:prstGeom prst="rect">
            <a:avLst/>
          </a:prstGeom>
          <a:noFill/>
          <a:ln>
            <a:noFill/>
          </a:ln>
        </p:spPr>
      </p:pic>
      <p:pic>
        <p:nvPicPr>
          <p:cNvPr id="28" name="Shape 294" descr="C:\Users\user\Desktop\0110\18.png">
            <a:extLst>
              <a:ext uri="{FF2B5EF4-FFF2-40B4-BE49-F238E27FC236}">
                <a16:creationId xmlns:a16="http://schemas.microsoft.com/office/drawing/2014/main" id="{8E9D5C1F-6F28-456C-A798-D04D2CA99CE1}"/>
              </a:ext>
            </a:extLst>
          </p:cNvPr>
          <p:cNvPicPr preferRelativeResize="0"/>
          <p:nvPr/>
        </p:nvPicPr>
        <p:blipFill rotWithShape="1">
          <a:blip r:embed="rId7" cstate="print">
            <a:alphaModFix/>
          </a:blip>
          <a:srcRect/>
          <a:stretch/>
        </p:blipFill>
        <p:spPr>
          <a:xfrm>
            <a:off x="6921786" y="2641287"/>
            <a:ext cx="878997" cy="527287"/>
          </a:xfrm>
          <a:prstGeom prst="rect">
            <a:avLst/>
          </a:prstGeom>
          <a:noFill/>
          <a:ln>
            <a:noFill/>
          </a:ln>
        </p:spPr>
      </p:pic>
      <p:pic>
        <p:nvPicPr>
          <p:cNvPr id="29" name="Shape 295" descr="C:\Users\user\Desktop\0110\18.png">
            <a:extLst>
              <a:ext uri="{FF2B5EF4-FFF2-40B4-BE49-F238E27FC236}">
                <a16:creationId xmlns:a16="http://schemas.microsoft.com/office/drawing/2014/main" id="{EDDE5A1A-FAB3-46FC-AE70-E2869940302C}"/>
              </a:ext>
            </a:extLst>
          </p:cNvPr>
          <p:cNvPicPr preferRelativeResize="0"/>
          <p:nvPr/>
        </p:nvPicPr>
        <p:blipFill rotWithShape="1">
          <a:blip r:embed="rId7" cstate="print">
            <a:alphaModFix/>
          </a:blip>
          <a:srcRect/>
          <a:stretch/>
        </p:blipFill>
        <p:spPr>
          <a:xfrm>
            <a:off x="7094764" y="2799948"/>
            <a:ext cx="878997" cy="527287"/>
          </a:xfrm>
          <a:prstGeom prst="rect">
            <a:avLst/>
          </a:prstGeom>
          <a:noFill/>
          <a:ln>
            <a:noFill/>
          </a:ln>
        </p:spPr>
      </p:pic>
      <p:pic>
        <p:nvPicPr>
          <p:cNvPr id="30" name="Shape 296" descr="C:\Users\user\Desktop\0110\18.png">
            <a:extLst>
              <a:ext uri="{FF2B5EF4-FFF2-40B4-BE49-F238E27FC236}">
                <a16:creationId xmlns:a16="http://schemas.microsoft.com/office/drawing/2014/main" id="{CA2986E3-95CE-405F-8EDB-4013EBC93B5D}"/>
              </a:ext>
            </a:extLst>
          </p:cNvPr>
          <p:cNvPicPr preferRelativeResize="0"/>
          <p:nvPr/>
        </p:nvPicPr>
        <p:blipFill rotWithShape="1">
          <a:blip r:embed="rId7" cstate="print">
            <a:alphaModFix/>
          </a:blip>
          <a:srcRect/>
          <a:stretch/>
        </p:blipFill>
        <p:spPr>
          <a:xfrm>
            <a:off x="7292820" y="2976339"/>
            <a:ext cx="878997" cy="527287"/>
          </a:xfrm>
          <a:prstGeom prst="rect">
            <a:avLst/>
          </a:prstGeom>
          <a:noFill/>
          <a:ln>
            <a:noFill/>
          </a:ln>
        </p:spPr>
      </p:pic>
      <p:sp>
        <p:nvSpPr>
          <p:cNvPr id="31" name="Shape 297">
            <a:extLst>
              <a:ext uri="{FF2B5EF4-FFF2-40B4-BE49-F238E27FC236}">
                <a16:creationId xmlns:a16="http://schemas.microsoft.com/office/drawing/2014/main" id="{A7AD0D1E-8411-4E0A-949A-D064A6B9CD5D}"/>
              </a:ext>
            </a:extLst>
          </p:cNvPr>
          <p:cNvSpPr txBox="1"/>
          <p:nvPr/>
        </p:nvSpPr>
        <p:spPr>
          <a:xfrm>
            <a:off x="1448986" y="1603936"/>
            <a:ext cx="1265793" cy="38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altLang="zh-TW" sz="2200" b="1" i="0" u="none" strike="noStrike" cap="none" dirty="0">
                <a:latin typeface="Arial"/>
                <a:ea typeface="Arial"/>
                <a:cs typeface="Arial"/>
                <a:sym typeface="Arial"/>
              </a:rPr>
              <a:t>Clients</a:t>
            </a:r>
            <a:endParaRPr lang="en-US" sz="2200" b="1" i="0" u="none" strike="noStrike" cap="none" dirty="0">
              <a:latin typeface="Arial"/>
              <a:ea typeface="Arial"/>
              <a:cs typeface="Arial"/>
              <a:sym typeface="Arial"/>
            </a:endParaRPr>
          </a:p>
        </p:txBody>
      </p:sp>
      <p:sp>
        <p:nvSpPr>
          <p:cNvPr id="32" name="Shape 298">
            <a:extLst>
              <a:ext uri="{FF2B5EF4-FFF2-40B4-BE49-F238E27FC236}">
                <a16:creationId xmlns:a16="http://schemas.microsoft.com/office/drawing/2014/main" id="{BB08FEC6-5B34-4043-A4E8-2B53C1485154}"/>
              </a:ext>
            </a:extLst>
          </p:cNvPr>
          <p:cNvSpPr txBox="1"/>
          <p:nvPr/>
        </p:nvSpPr>
        <p:spPr>
          <a:xfrm>
            <a:off x="4088492" y="2273444"/>
            <a:ext cx="1822084" cy="3600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altLang="zh-TW" sz="1600" b="1" i="0" u="none" strike="noStrike" cap="none" dirty="0">
                <a:latin typeface="Arial"/>
                <a:ea typeface="Arial"/>
                <a:cs typeface="Arial"/>
                <a:sym typeface="Arial"/>
              </a:rPr>
              <a:t>DHCP</a:t>
            </a:r>
            <a:r>
              <a:rPr lang="en-US" altLang="zh-TW" sz="1600" dirty="0">
                <a:sym typeface="Arial"/>
              </a:rPr>
              <a:t> </a:t>
            </a:r>
            <a:r>
              <a:rPr lang="en-US" altLang="zh-TW" sz="1600" b="1" i="0" u="none" strike="noStrike" cap="none" dirty="0">
                <a:latin typeface="Arial"/>
                <a:ea typeface="Arial"/>
                <a:cs typeface="Arial"/>
                <a:sym typeface="Arial"/>
              </a:rPr>
              <a:t>Server</a:t>
            </a:r>
            <a:endParaRPr lang="en-US" sz="1600" b="1" i="0" u="none" strike="noStrike" cap="none" dirty="0">
              <a:latin typeface="Arial"/>
              <a:ea typeface="Arial"/>
              <a:cs typeface="Arial"/>
              <a:sym typeface="Arial"/>
            </a:endParaRPr>
          </a:p>
        </p:txBody>
      </p:sp>
      <p:cxnSp>
        <p:nvCxnSpPr>
          <p:cNvPr id="33" name="Shape 299">
            <a:extLst>
              <a:ext uri="{FF2B5EF4-FFF2-40B4-BE49-F238E27FC236}">
                <a16:creationId xmlns:a16="http://schemas.microsoft.com/office/drawing/2014/main" id="{7D261BF1-83C4-4D81-8B22-A2A6161BABA9}"/>
              </a:ext>
            </a:extLst>
          </p:cNvPr>
          <p:cNvCxnSpPr/>
          <p:nvPr/>
        </p:nvCxnSpPr>
        <p:spPr>
          <a:xfrm>
            <a:off x="1274904" y="2427734"/>
            <a:ext cx="1613958" cy="659060"/>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34" name="Shape 300" descr="C:\Users\user\Desktop\0110\22.png">
            <a:extLst>
              <a:ext uri="{FF2B5EF4-FFF2-40B4-BE49-F238E27FC236}">
                <a16:creationId xmlns:a16="http://schemas.microsoft.com/office/drawing/2014/main" id="{BC8506ED-76D3-49E9-949C-9360AF0D04DB}"/>
              </a:ext>
            </a:extLst>
          </p:cNvPr>
          <p:cNvPicPr preferRelativeResize="0"/>
          <p:nvPr/>
        </p:nvPicPr>
        <p:blipFill rotWithShape="1">
          <a:blip r:embed="rId5" cstate="print">
            <a:alphaModFix/>
          </a:blip>
          <a:srcRect/>
          <a:stretch/>
        </p:blipFill>
        <p:spPr>
          <a:xfrm>
            <a:off x="1035605" y="2139702"/>
            <a:ext cx="690938" cy="498335"/>
          </a:xfrm>
          <a:prstGeom prst="rect">
            <a:avLst/>
          </a:prstGeom>
          <a:noFill/>
          <a:ln>
            <a:noFill/>
          </a:ln>
        </p:spPr>
      </p:pic>
      <p:pic>
        <p:nvPicPr>
          <p:cNvPr id="35" name="Shape 301" descr="C:\Users\user\Desktop\0110\16.png">
            <a:extLst>
              <a:ext uri="{FF2B5EF4-FFF2-40B4-BE49-F238E27FC236}">
                <a16:creationId xmlns:a16="http://schemas.microsoft.com/office/drawing/2014/main" id="{ECBEE9D3-861E-4EFB-895B-23E2AB13A744}"/>
              </a:ext>
            </a:extLst>
          </p:cNvPr>
          <p:cNvPicPr preferRelativeResize="0"/>
          <p:nvPr/>
        </p:nvPicPr>
        <p:blipFill rotWithShape="1">
          <a:blip r:embed="rId8" cstate="print">
            <a:alphaModFix/>
          </a:blip>
          <a:srcRect/>
          <a:stretch/>
        </p:blipFill>
        <p:spPr>
          <a:xfrm>
            <a:off x="2271136" y="2997465"/>
            <a:ext cx="1239695" cy="302418"/>
          </a:xfrm>
          <a:prstGeom prst="rect">
            <a:avLst/>
          </a:prstGeom>
          <a:noFill/>
          <a:ln>
            <a:noFill/>
          </a:ln>
        </p:spPr>
      </p:pic>
      <p:sp>
        <p:nvSpPr>
          <p:cNvPr id="36" name="Shape 302">
            <a:extLst>
              <a:ext uri="{FF2B5EF4-FFF2-40B4-BE49-F238E27FC236}">
                <a16:creationId xmlns:a16="http://schemas.microsoft.com/office/drawing/2014/main" id="{DBBAB798-F41F-4A19-AE33-DAF2D1C8729C}"/>
              </a:ext>
            </a:extLst>
          </p:cNvPr>
          <p:cNvSpPr txBox="1"/>
          <p:nvPr/>
        </p:nvSpPr>
        <p:spPr>
          <a:xfrm>
            <a:off x="6334652" y="1594460"/>
            <a:ext cx="2382900" cy="381900"/>
          </a:xfrm>
          <a:prstGeom prst="rect">
            <a:avLst/>
          </a:prstGeom>
          <a:noFill/>
          <a:ln>
            <a:noFill/>
          </a:ln>
        </p:spPr>
        <p:txBody>
          <a:bodyPr spcFirstLastPara="1" wrap="square" lIns="91425" tIns="45700" rIns="91425" bIns="45700" anchor="t" anchorCtr="0">
            <a:noAutofit/>
          </a:bodyPr>
          <a:lstStyle/>
          <a:p>
            <a:pPr algn="ctr">
              <a:buClr>
                <a:srgbClr val="595959"/>
              </a:buClr>
              <a:buSzPts val="1400"/>
            </a:pPr>
            <a:r>
              <a:rPr lang="en-US" altLang="zh-TW" sz="2200" b="1" dirty="0">
                <a:latin typeface="Arial"/>
                <a:cs typeface="Arial"/>
                <a:sym typeface="Arial"/>
              </a:rPr>
              <a:t>Virtual Switch</a:t>
            </a:r>
            <a:endParaRPr lang="en-US" sz="2200" b="1" dirty="0">
              <a:latin typeface="Arial"/>
              <a:cs typeface="Arial"/>
              <a:sym typeface="Arial"/>
            </a:endParaRPr>
          </a:p>
        </p:txBody>
      </p:sp>
      <p:pic>
        <p:nvPicPr>
          <p:cNvPr id="37" name="Picture 2" descr="C:\Users\user\Desktop\20180411_QTS 4.3.5網路與虛擬交換器_ppt\25.png">
            <a:extLst>
              <a:ext uri="{FF2B5EF4-FFF2-40B4-BE49-F238E27FC236}">
                <a16:creationId xmlns:a16="http://schemas.microsoft.com/office/drawing/2014/main" id="{48D062A1-94F3-4942-8B9D-F7D4F46C47BC}"/>
              </a:ext>
            </a:extLst>
          </p:cNvPr>
          <p:cNvPicPr>
            <a:picLocks noChangeAspect="1" noChangeArrowheads="1"/>
          </p:cNvPicPr>
          <p:nvPr/>
        </p:nvPicPr>
        <p:blipFill>
          <a:blip r:embed="rId9" cstate="print"/>
          <a:srcRect/>
          <a:stretch>
            <a:fillRect/>
          </a:stretch>
        </p:blipFill>
        <p:spPr bwMode="auto">
          <a:xfrm>
            <a:off x="986872" y="3579862"/>
            <a:ext cx="607083" cy="936104"/>
          </a:xfrm>
          <a:prstGeom prst="rect">
            <a:avLst/>
          </a:prstGeom>
          <a:noFill/>
        </p:spPr>
      </p:pic>
      <p:pic>
        <p:nvPicPr>
          <p:cNvPr id="38" name="圖片 37">
            <a:extLst>
              <a:ext uri="{FF2B5EF4-FFF2-40B4-BE49-F238E27FC236}">
                <a16:creationId xmlns:a16="http://schemas.microsoft.com/office/drawing/2014/main" id="{05DBA9A5-133E-4C05-A11E-3ACC37A243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1439269" y="4077450"/>
            <a:ext cx="2495954" cy="417967"/>
          </a:xfrm>
          <a:prstGeom prst="rect">
            <a:avLst/>
          </a:prstGeom>
        </p:spPr>
      </p:pic>
      <p:sp>
        <p:nvSpPr>
          <p:cNvPr id="39" name="Shape 297">
            <a:extLst>
              <a:ext uri="{FF2B5EF4-FFF2-40B4-BE49-F238E27FC236}">
                <a16:creationId xmlns:a16="http://schemas.microsoft.com/office/drawing/2014/main" id="{8DBC33A3-1959-4ACE-B762-CF5C6E8E7B74}"/>
              </a:ext>
            </a:extLst>
          </p:cNvPr>
          <p:cNvSpPr txBox="1"/>
          <p:nvPr/>
        </p:nvSpPr>
        <p:spPr>
          <a:xfrm>
            <a:off x="1593954" y="4076325"/>
            <a:ext cx="2304567" cy="381900"/>
          </a:xfrm>
          <a:prstGeom prst="rect">
            <a:avLst/>
          </a:prstGeom>
          <a:noFill/>
          <a:ln>
            <a:noFill/>
          </a:ln>
        </p:spPr>
        <p:txBody>
          <a:bodyPr spcFirstLastPara="1" wrap="square" lIns="91425" tIns="45700" rIns="91425" bIns="45700" anchor="t" anchorCtr="0">
            <a:noAutofit/>
          </a:bodyPr>
          <a:lstStyle/>
          <a:p>
            <a:pPr algn="ctr">
              <a:buClr>
                <a:srgbClr val="FFFFFF"/>
              </a:buClr>
              <a:buSzPts val="2000"/>
            </a:pP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The</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printer</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will</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always</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be given the</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same</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zh-TW"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IP</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address</a:t>
            </a:r>
            <a:endParaRPr lang="en-US" altLang="zh-TW" sz="1000" dirty="0">
              <a:latin typeface="Arial" panose="020B0604020202020204" pitchFamily="34" charset="0"/>
              <a:cs typeface="Arial" panose="020B0604020202020204" pitchFamily="34" charset="0"/>
              <a:sym typeface="Microsoft JhengHei"/>
            </a:endParaRPr>
          </a:p>
        </p:txBody>
      </p:sp>
      <p:pic>
        <p:nvPicPr>
          <p:cNvPr id="40" name="圖片 39">
            <a:extLst>
              <a:ext uri="{FF2B5EF4-FFF2-40B4-BE49-F238E27FC236}">
                <a16:creationId xmlns:a16="http://schemas.microsoft.com/office/drawing/2014/main" id="{85BDFFBC-52B8-4D20-A2C7-F7556C34E9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301647" y="3625338"/>
            <a:ext cx="2332618" cy="525483"/>
          </a:xfrm>
          <a:prstGeom prst="rect">
            <a:avLst/>
          </a:prstGeom>
        </p:spPr>
      </p:pic>
      <p:sp>
        <p:nvSpPr>
          <p:cNvPr id="41" name="Shape 297">
            <a:extLst>
              <a:ext uri="{FF2B5EF4-FFF2-40B4-BE49-F238E27FC236}">
                <a16:creationId xmlns:a16="http://schemas.microsoft.com/office/drawing/2014/main" id="{CD1E17DD-B0A7-4BF7-A579-A83281244E53}"/>
              </a:ext>
            </a:extLst>
          </p:cNvPr>
          <p:cNvSpPr txBox="1"/>
          <p:nvPr/>
        </p:nvSpPr>
        <p:spPr>
          <a:xfrm>
            <a:off x="6514378" y="3611043"/>
            <a:ext cx="1907156" cy="381900"/>
          </a:xfrm>
          <a:prstGeom prst="rect">
            <a:avLst/>
          </a:prstGeom>
          <a:noFill/>
          <a:ln>
            <a:noFill/>
          </a:ln>
        </p:spPr>
        <p:txBody>
          <a:bodyPr spcFirstLastPara="1" wrap="square" lIns="91425" tIns="45700" rIns="91425" bIns="45700" anchor="t" anchorCtr="0">
            <a:noAutofit/>
          </a:bodyPr>
          <a:lstStyle/>
          <a:p>
            <a:pPr algn="ctr">
              <a:buClr>
                <a:srgbClr val="FFFFFF"/>
              </a:buClr>
              <a:buSzPts val="2000"/>
            </a:pP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The</a:t>
            </a:r>
            <a:r>
              <a:rPr lang="zh-TW"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 server running on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in the </a:t>
            </a:r>
            <a:r>
              <a:rPr lang="zh-TW"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VM will always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be given</a:t>
            </a:r>
            <a:r>
              <a:rPr lang="zh-TW"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the</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same</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zh-TW"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IP</a:t>
            </a:r>
            <a:r>
              <a:rPr lang="zh-TW" altLang="en-US" sz="1000" b="1" dirty="0">
                <a:solidFill>
                  <a:srgbClr val="FFFFFF"/>
                </a:solidFill>
                <a:latin typeface="Arial" panose="020B0604020202020204" pitchFamily="34" charset="0"/>
                <a:ea typeface="Microsoft JhengHei"/>
                <a:cs typeface="Arial" panose="020B0604020202020204" pitchFamily="34" charset="0"/>
                <a:sym typeface="Microsoft JhengHei"/>
              </a:rPr>
              <a:t> </a:t>
            </a:r>
            <a:r>
              <a:rPr lang="en-US" altLang="zh-TW" sz="1000" b="1" dirty="0">
                <a:solidFill>
                  <a:srgbClr val="FFFFFF"/>
                </a:solidFill>
                <a:latin typeface="Arial" panose="020B0604020202020204" pitchFamily="34" charset="0"/>
                <a:ea typeface="Microsoft JhengHei"/>
                <a:cs typeface="Arial" panose="020B0604020202020204" pitchFamily="34" charset="0"/>
                <a:sym typeface="Microsoft JhengHei"/>
              </a:rPr>
              <a:t>address</a:t>
            </a:r>
            <a:endParaRPr lang="en-US" altLang="zh-TW" sz="1000" b="1" dirty="0">
              <a:solidFill>
                <a:srgbClr val="FFFFFF"/>
              </a:solidFill>
              <a:latin typeface="Arial" panose="020B0604020202020204" pitchFamily="34" charset="0"/>
              <a:ea typeface="Microsoft JhengHei"/>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p:txBody>
          <a:bodyPr>
            <a:normAutofit fontScale="90000"/>
          </a:bodyPr>
          <a:lstStyle/>
          <a:p>
            <a:r>
              <a:rPr lang="en-US" altLang="zh-TW">
                <a:latin typeface="Arial"/>
                <a:cs typeface="Arial"/>
              </a:rPr>
              <a:t>How to configure reserved </a:t>
            </a:r>
            <a:r>
              <a:rPr lang="en-US"/>
              <a:t>IP addresses</a:t>
            </a:r>
          </a:p>
        </p:txBody>
      </p:sp>
      <p:sp>
        <p:nvSpPr>
          <p:cNvPr id="2" name="TextBox 1">
            <a:extLst>
              <a:ext uri="{FF2B5EF4-FFF2-40B4-BE49-F238E27FC236}">
                <a16:creationId xmlns:a16="http://schemas.microsoft.com/office/drawing/2014/main" id="{C54197C4-EC6B-460C-9AD0-937B5143736E}"/>
              </a:ext>
            </a:extLst>
          </p:cNvPr>
          <p:cNvSpPr txBox="1"/>
          <p:nvPr/>
        </p:nvSpPr>
        <p:spPr>
          <a:xfrm>
            <a:off x="2286000" y="2343150"/>
            <a:ext cx="4572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24F9A03E-8015-4F74-A43E-948935867839}"/>
              </a:ext>
            </a:extLst>
          </p:cNvPr>
          <p:cNvSpPr txBox="1"/>
          <p:nvPr/>
        </p:nvSpPr>
        <p:spPr>
          <a:xfrm>
            <a:off x="2286000" y="2343150"/>
            <a:ext cx="4572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5122" name="Picture 2" descr="https://lh6.googleusercontent.com/eGfbFRSLGMNjILa1KWuwjedp7dvI78yJd70KG1y1RlekFrTHdmI5PauvV6XWq7Mo_ZwRW2_Tl-BY3e-_aRIVXkaTmUBc3HH8gI31HUU-9bBAnvnq_6R01qzw1O0T1FL7wS_7-sr8UxU">
            <a:extLst>
              <a:ext uri="{FF2B5EF4-FFF2-40B4-BE49-F238E27FC236}">
                <a16:creationId xmlns:a16="http://schemas.microsoft.com/office/drawing/2014/main" id="{456F01C3-AC55-4D06-A935-B05710E44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904" y="2493180"/>
            <a:ext cx="3170627" cy="1780948"/>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4" name="Shape 320">
            <a:extLst>
              <a:ext uri="{FF2B5EF4-FFF2-40B4-BE49-F238E27FC236}">
                <a16:creationId xmlns:a16="http://schemas.microsoft.com/office/drawing/2014/main" id="{42FF0571-60A3-4A17-9825-93C4B224CE5D}"/>
              </a:ext>
            </a:extLst>
          </p:cNvPr>
          <p:cNvSpPr/>
          <p:nvPr/>
        </p:nvSpPr>
        <p:spPr>
          <a:xfrm>
            <a:off x="5652120" y="2283718"/>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a:solidFill>
                  <a:schemeClr val="lt1"/>
                </a:solidFill>
                <a:latin typeface="Arial"/>
                <a:ea typeface="Arial"/>
                <a:cs typeface="Arial"/>
                <a:sym typeface="Arial"/>
              </a:rPr>
              <a:t>3</a:t>
            </a:r>
            <a:endParaRPr sz="2400" b="1"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756855BD-F8FF-4056-8305-852943AE5503}"/>
              </a:ext>
            </a:extLst>
          </p:cNvPr>
          <p:cNvPicPr>
            <a:picLocks noChangeAspect="1"/>
          </p:cNvPicPr>
          <p:nvPr/>
        </p:nvPicPr>
        <p:blipFill>
          <a:blip r:embed="rId4"/>
          <a:stretch>
            <a:fillRect/>
          </a:stretch>
        </p:blipFill>
        <p:spPr>
          <a:xfrm>
            <a:off x="501041" y="1208583"/>
            <a:ext cx="4955396" cy="3441888"/>
          </a:xfrm>
          <a:prstGeom prst="rect">
            <a:avLst/>
          </a:prstGeom>
        </p:spPr>
      </p:pic>
      <p:pic>
        <p:nvPicPr>
          <p:cNvPr id="16" name="Picture 3" descr="C:\Users\user\Desktop\20180411_QTS 4.3.5網路與虛擬交換器_ppt\33-01.png">
            <a:extLst>
              <a:ext uri="{FF2B5EF4-FFF2-40B4-BE49-F238E27FC236}">
                <a16:creationId xmlns:a16="http://schemas.microsoft.com/office/drawing/2014/main" id="{05FED151-EE50-4C29-91E8-99EFFFFFEA7E}"/>
              </a:ext>
            </a:extLst>
          </p:cNvPr>
          <p:cNvPicPr>
            <a:picLocks noChangeAspect="1" noChangeArrowheads="1"/>
          </p:cNvPicPr>
          <p:nvPr/>
        </p:nvPicPr>
        <p:blipFill>
          <a:blip r:embed="rId5" cstate="print"/>
          <a:srcRect/>
          <a:stretch>
            <a:fillRect/>
          </a:stretch>
        </p:blipFill>
        <p:spPr bwMode="auto">
          <a:xfrm>
            <a:off x="4710546" y="1716908"/>
            <a:ext cx="368300" cy="414337"/>
          </a:xfrm>
          <a:prstGeom prst="rect">
            <a:avLst/>
          </a:prstGeom>
          <a:noFill/>
          <a:effectLst>
            <a:glow rad="101600">
              <a:schemeClr val="tx2">
                <a:lumMod val="60000"/>
                <a:lumOff val="40000"/>
                <a:alpha val="60000"/>
              </a:schemeClr>
            </a:glow>
          </a:effectLst>
        </p:spPr>
      </p:pic>
      <p:sp>
        <p:nvSpPr>
          <p:cNvPr id="17" name="Shape 315">
            <a:extLst>
              <a:ext uri="{FF2B5EF4-FFF2-40B4-BE49-F238E27FC236}">
                <a16:creationId xmlns:a16="http://schemas.microsoft.com/office/drawing/2014/main" id="{9525C572-E1F3-4A7E-8ECD-B07142C2451F}"/>
              </a:ext>
            </a:extLst>
          </p:cNvPr>
          <p:cNvSpPr/>
          <p:nvPr/>
        </p:nvSpPr>
        <p:spPr>
          <a:xfrm>
            <a:off x="4445954" y="1716908"/>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1</a:t>
            </a:r>
            <a:endParaRPr sz="2400" b="1" i="0" u="none" strike="noStrike" cap="none" dirty="0">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1701A167-3317-4F81-84FF-BEAE7E6D2D72}"/>
              </a:ext>
            </a:extLst>
          </p:cNvPr>
          <p:cNvPicPr>
            <a:picLocks noChangeAspect="1"/>
          </p:cNvPicPr>
          <p:nvPr/>
        </p:nvPicPr>
        <p:blipFill>
          <a:blip r:embed="rId6"/>
          <a:stretch>
            <a:fillRect/>
          </a:stretch>
        </p:blipFill>
        <p:spPr>
          <a:xfrm>
            <a:off x="1452722" y="2703891"/>
            <a:ext cx="1361905" cy="314286"/>
          </a:xfrm>
          <a:prstGeom prst="rect">
            <a:avLst/>
          </a:prstGeom>
          <a:effectLst>
            <a:glow rad="139700">
              <a:schemeClr val="accent1">
                <a:satMod val="175000"/>
                <a:alpha val="40000"/>
              </a:schemeClr>
            </a:glow>
          </a:effectLst>
        </p:spPr>
      </p:pic>
      <p:sp>
        <p:nvSpPr>
          <p:cNvPr id="12" name="Shape 317">
            <a:extLst>
              <a:ext uri="{FF2B5EF4-FFF2-40B4-BE49-F238E27FC236}">
                <a16:creationId xmlns:a16="http://schemas.microsoft.com/office/drawing/2014/main" id="{D9CFECC7-DEDF-43CD-A702-B4C377BA5B68}"/>
              </a:ext>
            </a:extLst>
          </p:cNvPr>
          <p:cNvSpPr/>
          <p:nvPr/>
        </p:nvSpPr>
        <p:spPr>
          <a:xfrm>
            <a:off x="1285772" y="2703891"/>
            <a:ext cx="333900" cy="3231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2</a:t>
            </a:r>
            <a:endParaRPr sz="2400" b="1" i="0" u="none" strike="noStrike" cap="none" dirty="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cxnSp>
        <p:nvCxnSpPr>
          <p:cNvPr id="31" name="肘形接點 30"/>
          <p:cNvCxnSpPr/>
          <p:nvPr/>
        </p:nvCxnSpPr>
        <p:spPr>
          <a:xfrm flipV="1">
            <a:off x="1763688" y="3004458"/>
            <a:ext cx="1512168" cy="260104"/>
          </a:xfrm>
          <a:prstGeom prst="bentConnector3">
            <a:avLst>
              <a:gd name="adj1" fmla="val 43522"/>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肘形接點 38"/>
          <p:cNvCxnSpPr/>
          <p:nvPr/>
        </p:nvCxnSpPr>
        <p:spPr>
          <a:xfrm flipV="1">
            <a:off x="1763688" y="3003798"/>
            <a:ext cx="1512168" cy="260104"/>
          </a:xfrm>
          <a:prstGeom prst="bentConnector3">
            <a:avLst>
              <a:gd name="adj1" fmla="val 43522"/>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肘形接點 27"/>
          <p:cNvCxnSpPr/>
          <p:nvPr/>
        </p:nvCxnSpPr>
        <p:spPr>
          <a:xfrm flipV="1">
            <a:off x="1763688" y="2643758"/>
            <a:ext cx="1512168" cy="260104"/>
          </a:xfrm>
          <a:prstGeom prst="bentConnector3">
            <a:avLst>
              <a:gd name="adj1" fmla="val 29124"/>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肘形接點 32"/>
          <p:cNvCxnSpPr/>
          <p:nvPr/>
        </p:nvCxnSpPr>
        <p:spPr>
          <a:xfrm>
            <a:off x="1763688" y="3939902"/>
            <a:ext cx="1512168" cy="260104"/>
          </a:xfrm>
          <a:prstGeom prst="bentConnector3">
            <a:avLst>
              <a:gd name="adj1" fmla="val 29124"/>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肘形接點 33"/>
          <p:cNvCxnSpPr/>
          <p:nvPr/>
        </p:nvCxnSpPr>
        <p:spPr>
          <a:xfrm>
            <a:off x="1763688" y="3579862"/>
            <a:ext cx="2304256" cy="72008"/>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25" name="Shape 325"/>
          <p:cNvSpPr txBox="1">
            <a:spLocks noGrp="1"/>
          </p:cNvSpPr>
          <p:nvPr>
            <p:ph type="title"/>
          </p:nvPr>
        </p:nvSpPr>
        <p:spPr>
          <a:xfrm>
            <a:off x="-51027" y="95896"/>
            <a:ext cx="9144000" cy="857250"/>
          </a:xfrm>
        </p:spPr>
        <p:txBody>
          <a:bodyPr>
            <a:normAutofit fontScale="90000"/>
          </a:bodyPr>
          <a:lstStyle/>
          <a:p>
            <a:r>
              <a:rPr lang="en-US" altLang="zh-TW">
                <a:sym typeface="Microsoft JhengHei"/>
              </a:rPr>
              <a:t>3. Auto Default Gateway + </a:t>
            </a:r>
            <a:r>
              <a:rPr lang="en-US">
                <a:sym typeface="Microsoft JhengHei"/>
              </a:rPr>
              <a:t>NCSI </a:t>
            </a:r>
            <a:r>
              <a:rPr lang="en-US" altLang="zh-TW">
                <a:latin typeface="Arial"/>
                <a:cs typeface="Arial"/>
                <a:sym typeface="Microsoft JhengHei"/>
              </a:rPr>
              <a:t>setting</a:t>
            </a:r>
            <a:endParaRPr lang="zh-TW" altLang="en-US">
              <a:sym typeface="Microsoft JhengHei"/>
            </a:endParaRPr>
          </a:p>
        </p:txBody>
      </p:sp>
      <p:sp>
        <p:nvSpPr>
          <p:cNvPr id="18" name="內容版面配置區 17"/>
          <p:cNvSpPr>
            <a:spLocks noGrp="1"/>
          </p:cNvSpPr>
          <p:nvPr>
            <p:ph idx="1"/>
          </p:nvPr>
        </p:nvSpPr>
        <p:spPr>
          <a:xfrm>
            <a:off x="-785497" y="984993"/>
            <a:ext cx="9829484" cy="1391144"/>
          </a:xfrm>
        </p:spPr>
        <p:txBody>
          <a:bodyPr vert="horz" lIns="91440" tIns="45720" rIns="91440" bIns="45720" rtlCol="0" anchor="t">
            <a:noAutofit/>
          </a:bodyPr>
          <a:lstStyle/>
          <a:p>
            <a:pPr lvl="2"/>
            <a:r>
              <a:rPr lang="zh-TW" sz="1800" b="1" dirty="0">
                <a:latin typeface="Arial" panose="020B0604020202020204" pitchFamily="34" charset="0"/>
                <a:ea typeface="微軟正黑體" pitchFamily="34" charset="-120"/>
                <a:cs typeface="Arial" panose="020B0604020202020204" pitchFamily="34" charset="0"/>
                <a:sym typeface="Microsoft JhengHei"/>
              </a:rPr>
              <a:t>Network failover</a:t>
            </a:r>
            <a:endParaRPr lang="en-US" altLang="zh-TW" sz="1800" b="1" dirty="0">
              <a:latin typeface="Arial" panose="020B0604020202020204" pitchFamily="34" charset="0"/>
              <a:ea typeface="微軟正黑體" pitchFamily="34" charset="-120"/>
              <a:cs typeface="Arial" panose="020B0604020202020204" pitchFamily="34" charset="0"/>
            </a:endParaRPr>
          </a:p>
          <a:p>
            <a:pPr lvl="2"/>
            <a:r>
              <a:rPr lang="zh-TW" altLang="en-US" sz="1800" b="1" dirty="0">
                <a:latin typeface="Arial" panose="020B0604020202020204" pitchFamily="34" charset="0"/>
                <a:ea typeface="微軟正黑體" pitchFamily="34" charset="-120"/>
                <a:cs typeface="Arial" panose="020B0604020202020204" pitchFamily="34" charset="0"/>
                <a:sym typeface="Microsoft JhengHei"/>
              </a:rPr>
              <a:t>Support </a:t>
            </a:r>
            <a:r>
              <a:rPr lang="en-US" altLang="zh-TW" sz="1800" b="1" dirty="0">
                <a:latin typeface="Arial" panose="020B0604020202020204" pitchFamily="34" charset="0"/>
                <a:ea typeface="微軟正黑體" pitchFamily="34" charset="-120"/>
                <a:cs typeface="Arial" panose="020B0604020202020204" pitchFamily="34" charset="0"/>
                <a:sym typeface="Microsoft JhengHei"/>
              </a:rPr>
              <a:t>VPN / </a:t>
            </a:r>
            <a:r>
              <a:rPr lang="en-US" altLang="zh-TW" sz="1800" b="1" dirty="0" err="1">
                <a:latin typeface="Arial" panose="020B0604020202020204" pitchFamily="34" charset="0"/>
                <a:ea typeface="微軟正黑體" pitchFamily="34" charset="-120"/>
                <a:cs typeface="Arial" panose="020B0604020202020204" pitchFamily="34" charset="0"/>
                <a:sym typeface="Microsoft JhengHei"/>
              </a:rPr>
              <a:t>PPPoE</a:t>
            </a:r>
            <a:endParaRPr lang="zh-TW" altLang="en-US" sz="1800" b="1" dirty="0">
              <a:latin typeface="Arial" panose="020B0604020202020204" pitchFamily="34" charset="0"/>
              <a:ea typeface="微軟正黑體" pitchFamily="34" charset="-120"/>
              <a:cs typeface="Arial" panose="020B0604020202020204" pitchFamily="34" charset="0"/>
            </a:endParaRPr>
          </a:p>
          <a:p>
            <a:pPr lvl="2">
              <a:spcBef>
                <a:spcPts val="600"/>
              </a:spcBef>
            </a:pPr>
            <a:r>
              <a:rPr lang="zh-TW" sz="1800" b="1" dirty="0">
                <a:latin typeface="Arial" panose="020B0604020202020204" pitchFamily="34" charset="0"/>
                <a:ea typeface="微軟正黑體" pitchFamily="34" charset="-120"/>
                <a:cs typeface="Arial" panose="020B0604020202020204" pitchFamily="34" charset="0"/>
                <a:sym typeface="Microsoft JhengHei"/>
              </a:rPr>
              <a:t>It checks NAS </a:t>
            </a:r>
            <a:r>
              <a:rPr lang="en-US" altLang="zh-TW" sz="1800" b="1">
                <a:latin typeface="Arial" panose="020B0604020202020204" pitchFamily="34" charset="0"/>
                <a:ea typeface="微軟正黑體" pitchFamily="34" charset="-120"/>
                <a:cs typeface="Arial" panose="020B0604020202020204" pitchFamily="34" charset="0"/>
                <a:sym typeface="Microsoft JhengHei"/>
              </a:rPr>
              <a:t>Internet connection status</a:t>
            </a:r>
            <a:r>
              <a:rPr lang="zh-TW" sz="1800" b="1" dirty="0">
                <a:latin typeface="Arial" panose="020B0604020202020204" pitchFamily="34" charset="0"/>
                <a:ea typeface="微軟正黑體" pitchFamily="34" charset="-120"/>
                <a:cs typeface="Arial" panose="020B0604020202020204" pitchFamily="34" charset="0"/>
                <a:sym typeface="Microsoft JhengHei"/>
              </a:rPr>
              <a:t> automatically </a:t>
            </a:r>
            <a:r>
              <a:rPr lang="en-US" altLang="zh-TW" sz="1800" b="1" dirty="0">
                <a:latin typeface="Arial" panose="020B0604020202020204" pitchFamily="34" charset="0"/>
                <a:ea typeface="微軟正黑體" pitchFamily="34" charset="-120"/>
                <a:cs typeface="Arial" panose="020B0604020202020204" pitchFamily="34" charset="0"/>
                <a:sym typeface="Microsoft JhengHei"/>
              </a:rPr>
              <a:t>(</a:t>
            </a:r>
            <a:r>
              <a:rPr lang="zh-TW" sz="1800" b="1" dirty="0">
                <a:latin typeface="Arial" panose="020B0604020202020204" pitchFamily="34" charset="0"/>
                <a:ea typeface="微軟正黑體" pitchFamily="34" charset="-120"/>
                <a:cs typeface="Arial" panose="020B0604020202020204" pitchFamily="34" charset="0"/>
                <a:sym typeface="Microsoft JhengHei"/>
              </a:rPr>
              <a:t>similar to Microsoft NCSI</a:t>
            </a:r>
            <a:r>
              <a:rPr lang="en-US" altLang="zh-TW" sz="1800" b="1" dirty="0">
                <a:latin typeface="Arial" panose="020B0604020202020204" pitchFamily="34" charset="0"/>
                <a:ea typeface="微軟正黑體" pitchFamily="34" charset="-120"/>
                <a:cs typeface="Arial" panose="020B0604020202020204" pitchFamily="34" charset="0"/>
                <a:sym typeface="Microsoft JhengHei"/>
              </a:rPr>
              <a:t>)</a:t>
            </a:r>
            <a:r>
              <a:rPr lang="zh-TW" sz="1800" b="1" dirty="0">
                <a:latin typeface="Arial" panose="020B0604020202020204" pitchFamily="34" charset="0"/>
                <a:ea typeface="微軟正黑體" pitchFamily="34" charset="-120"/>
                <a:cs typeface="Arial" panose="020B0604020202020204" pitchFamily="34" charset="0"/>
                <a:sym typeface="Microsoft JhengHei"/>
              </a:rPr>
              <a:t>, and provide the setting to disable </a:t>
            </a:r>
            <a:r>
              <a:rPr lang="en-US" altLang="zh-TW" sz="1800" b="1" dirty="0">
                <a:latin typeface="Arial" panose="020B0604020202020204" pitchFamily="34" charset="0"/>
                <a:ea typeface="微軟正黑體" pitchFamily="34" charset="-120"/>
                <a:cs typeface="Arial" panose="020B0604020202020204" pitchFamily="34" charset="0"/>
                <a:sym typeface="Microsoft JhengHei"/>
              </a:rPr>
              <a:t>t</a:t>
            </a:r>
            <a:r>
              <a:rPr lang="zh-TW" sz="1800" b="1" dirty="0">
                <a:latin typeface="Arial" panose="020B0604020202020204" pitchFamily="34" charset="0"/>
                <a:ea typeface="微軟正黑體" pitchFamily="34" charset="-120"/>
                <a:cs typeface="Arial" panose="020B0604020202020204" pitchFamily="34" charset="0"/>
                <a:sym typeface="Microsoft JhengHei"/>
              </a:rPr>
              <a:t>he aut</a:t>
            </a:r>
            <a:r>
              <a:rPr lang="zh-TW" sz="1800" b="1" dirty="0">
                <a:latin typeface="Arial" panose="020B0604020202020204" pitchFamily="34" charset="0"/>
                <a:ea typeface="微軟正黑體"/>
                <a:cs typeface="Arial" panose="020B0604020202020204" pitchFamily="34" charset="0"/>
                <a:sym typeface="Microsoft JhengHei"/>
              </a:rPr>
              <a:t>o</a:t>
            </a:r>
            <a:r>
              <a:rPr lang="zh-TW" sz="1800" b="1" dirty="0">
                <a:latin typeface="Arial" panose="020B0604020202020204" pitchFamily="34" charset="0"/>
                <a:ea typeface="微軟正黑體" pitchFamily="34" charset="-120"/>
                <a:cs typeface="Arial" panose="020B0604020202020204" pitchFamily="34" charset="0"/>
                <a:sym typeface="Microsoft JhengHei"/>
              </a:rPr>
              <a:t>-detect function.</a:t>
            </a:r>
            <a:endParaRPr lang="zh-TW" altLang="en-US" sz="1800" b="1" dirty="0">
              <a:latin typeface="Arial" panose="020B0604020202020204" pitchFamily="34" charset="0"/>
              <a:ea typeface="微軟正黑體" pitchFamily="34" charset="-120"/>
              <a:cs typeface="Arial" panose="020B0604020202020204" pitchFamily="34" charset="0"/>
            </a:endParaRPr>
          </a:p>
        </p:txBody>
      </p:sp>
      <p:pic>
        <p:nvPicPr>
          <p:cNvPr id="21" name="Shape 293" descr="C:\Users\user\Desktop\0110\17.png"/>
          <p:cNvPicPr preferRelativeResize="0"/>
          <p:nvPr/>
        </p:nvPicPr>
        <p:blipFill rotWithShape="1">
          <a:blip r:embed="rId3" cstate="print">
            <a:alphaModFix/>
          </a:blip>
          <a:srcRect/>
          <a:stretch/>
        </p:blipFill>
        <p:spPr>
          <a:xfrm>
            <a:off x="467544" y="3003798"/>
            <a:ext cx="1138788" cy="893230"/>
          </a:xfrm>
          <a:prstGeom prst="rect">
            <a:avLst/>
          </a:prstGeom>
          <a:noFill/>
          <a:ln>
            <a:noFill/>
          </a:ln>
        </p:spPr>
      </p:pic>
      <p:pic>
        <p:nvPicPr>
          <p:cNvPr id="4098"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2787774"/>
            <a:ext cx="360040" cy="302753"/>
          </a:xfrm>
          <a:prstGeom prst="rect">
            <a:avLst/>
          </a:prstGeom>
          <a:noFill/>
        </p:spPr>
      </p:pic>
      <p:pic>
        <p:nvPicPr>
          <p:cNvPr id="23"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3112525"/>
            <a:ext cx="360040" cy="302753"/>
          </a:xfrm>
          <a:prstGeom prst="rect">
            <a:avLst/>
          </a:prstGeom>
          <a:noFill/>
        </p:spPr>
      </p:pic>
      <p:pic>
        <p:nvPicPr>
          <p:cNvPr id="25"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3437276"/>
            <a:ext cx="360040" cy="302753"/>
          </a:xfrm>
          <a:prstGeom prst="rect">
            <a:avLst/>
          </a:prstGeom>
          <a:noFill/>
        </p:spPr>
      </p:pic>
      <p:pic>
        <p:nvPicPr>
          <p:cNvPr id="26"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3762028"/>
            <a:ext cx="360040" cy="302753"/>
          </a:xfrm>
          <a:prstGeom prst="rect">
            <a:avLst/>
          </a:prstGeom>
          <a:noFill/>
        </p:spPr>
      </p:pic>
      <p:sp>
        <p:nvSpPr>
          <p:cNvPr id="35" name="圓角矩形 34"/>
          <p:cNvSpPr/>
          <p:nvPr/>
        </p:nvSpPr>
        <p:spPr>
          <a:xfrm>
            <a:off x="2555776" y="2499742"/>
            <a:ext cx="1767172" cy="28803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1400" b="1">
                <a:latin typeface="Microsoft JhengHei"/>
                <a:ea typeface="Microsoft JhengHei"/>
              </a:rPr>
              <a:t>ISP - AT&amp;T</a:t>
            </a:r>
            <a:endParaRPr lang="zh-TW" altLang="en-US" sz="1400">
              <a:latin typeface="Microsoft JhengHei"/>
              <a:ea typeface="Microsoft JhengHei"/>
            </a:endParaRPr>
          </a:p>
        </p:txBody>
      </p:sp>
      <p:sp>
        <p:nvSpPr>
          <p:cNvPr id="36" name="圓角矩形 35"/>
          <p:cNvSpPr/>
          <p:nvPr/>
        </p:nvSpPr>
        <p:spPr>
          <a:xfrm>
            <a:off x="2555776" y="2860441"/>
            <a:ext cx="1767172" cy="28803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1400" b="1">
                <a:latin typeface="Microsoft JhengHei"/>
                <a:ea typeface="Microsoft JhengHei"/>
                <a:cs typeface="Microsoft JhengHei"/>
              </a:rPr>
              <a:t>ISP - Comcast</a:t>
            </a:r>
            <a:endParaRPr lang="zh-TW" altLang="en-US" sz="1400">
              <a:latin typeface="Microsoft JhengHei"/>
              <a:ea typeface="Microsoft JhengHei"/>
              <a:cs typeface="Microsoft JhengHei"/>
            </a:endParaRPr>
          </a:p>
        </p:txBody>
      </p:sp>
      <p:sp>
        <p:nvSpPr>
          <p:cNvPr id="37" name="圓角矩形 36"/>
          <p:cNvSpPr/>
          <p:nvPr/>
        </p:nvSpPr>
        <p:spPr>
          <a:xfrm>
            <a:off x="2538011" y="3285405"/>
            <a:ext cx="1784938" cy="65449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400" b="1">
                <a:latin typeface="Arial"/>
                <a:ea typeface="Arial"/>
                <a:cs typeface="Arial"/>
                <a:sym typeface="Arial"/>
              </a:rPr>
              <a:t>172.17.46.0/24</a:t>
            </a:r>
          </a:p>
          <a:p>
            <a:pPr lvl="0" algn="ctr"/>
            <a:endParaRPr lang="en-US" altLang="zh-TW" sz="1400" b="1">
              <a:latin typeface="Arial"/>
              <a:cs typeface="Arial"/>
              <a:sym typeface="Arial"/>
            </a:endParaRPr>
          </a:p>
          <a:p>
            <a:pPr lvl="0" algn="ctr"/>
            <a:endParaRPr lang="zh-TW" altLang="en-US" sz="1400"/>
          </a:p>
        </p:txBody>
      </p:sp>
      <p:sp>
        <p:nvSpPr>
          <p:cNvPr id="38" name="圓角矩形 37"/>
          <p:cNvSpPr/>
          <p:nvPr/>
        </p:nvSpPr>
        <p:spPr>
          <a:xfrm>
            <a:off x="2538011" y="4055062"/>
            <a:ext cx="1784938" cy="67692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400" b="1">
                <a:latin typeface="Arial"/>
                <a:ea typeface="Arial"/>
                <a:cs typeface="Arial"/>
                <a:sym typeface="Arial"/>
              </a:rPr>
              <a:t>192.168.100.0/24</a:t>
            </a:r>
          </a:p>
          <a:p>
            <a:pPr lvl="0" algn="ctr"/>
            <a:endParaRPr lang="en-US" altLang="zh-TW" sz="1400" b="1">
              <a:latin typeface="Arial"/>
              <a:cs typeface="Arial"/>
              <a:sym typeface="Arial"/>
            </a:endParaRPr>
          </a:p>
          <a:p>
            <a:pPr lvl="0" algn="ctr"/>
            <a:endParaRPr lang="zh-TW" altLang="en-US" sz="1400"/>
          </a:p>
        </p:txBody>
      </p:sp>
      <p:pic>
        <p:nvPicPr>
          <p:cNvPr id="336" name="Shape 336" descr="C:\Users\user\Desktop\0110\43.png"/>
          <p:cNvPicPr preferRelativeResize="0"/>
          <p:nvPr/>
        </p:nvPicPr>
        <p:blipFill rotWithShape="1">
          <a:blip r:embed="rId5" cstate="print">
            <a:alphaModFix/>
          </a:blip>
          <a:srcRect/>
          <a:stretch/>
        </p:blipFill>
        <p:spPr>
          <a:xfrm>
            <a:off x="2542764" y="4299942"/>
            <a:ext cx="471029" cy="288032"/>
          </a:xfrm>
          <a:prstGeom prst="rect">
            <a:avLst/>
          </a:prstGeom>
          <a:noFill/>
          <a:ln>
            <a:noFill/>
          </a:ln>
        </p:spPr>
      </p:pic>
      <p:pic>
        <p:nvPicPr>
          <p:cNvPr id="337" name="Shape 337" descr="C:\Users\user\Desktop\0110\43.png"/>
          <p:cNvPicPr preferRelativeResize="0"/>
          <p:nvPr/>
        </p:nvPicPr>
        <p:blipFill rotWithShape="1">
          <a:blip r:embed="rId5" cstate="print">
            <a:alphaModFix/>
          </a:blip>
          <a:srcRect/>
          <a:stretch/>
        </p:blipFill>
        <p:spPr>
          <a:xfrm>
            <a:off x="3018547" y="4299942"/>
            <a:ext cx="471029" cy="288032"/>
          </a:xfrm>
          <a:prstGeom prst="rect">
            <a:avLst/>
          </a:prstGeom>
          <a:noFill/>
          <a:ln>
            <a:noFill/>
          </a:ln>
        </p:spPr>
      </p:pic>
      <p:pic>
        <p:nvPicPr>
          <p:cNvPr id="338" name="Shape 338" descr="C:\Users\user\Desktop\0110\43.png"/>
          <p:cNvPicPr preferRelativeResize="0"/>
          <p:nvPr/>
        </p:nvPicPr>
        <p:blipFill rotWithShape="1">
          <a:blip r:embed="rId5" cstate="print">
            <a:alphaModFix/>
          </a:blip>
          <a:srcRect/>
          <a:stretch/>
        </p:blipFill>
        <p:spPr>
          <a:xfrm>
            <a:off x="3447474" y="4299942"/>
            <a:ext cx="471029" cy="288032"/>
          </a:xfrm>
          <a:prstGeom prst="rect">
            <a:avLst/>
          </a:prstGeom>
          <a:noFill/>
          <a:ln>
            <a:noFill/>
          </a:ln>
        </p:spPr>
      </p:pic>
      <p:pic>
        <p:nvPicPr>
          <p:cNvPr id="339" name="Shape 339" descr="C:\Users\user\Desktop\0110\43.png"/>
          <p:cNvPicPr preferRelativeResize="0"/>
          <p:nvPr/>
        </p:nvPicPr>
        <p:blipFill rotWithShape="1">
          <a:blip r:embed="rId5" cstate="print">
            <a:alphaModFix/>
          </a:blip>
          <a:srcRect/>
          <a:stretch/>
        </p:blipFill>
        <p:spPr>
          <a:xfrm>
            <a:off x="3851920" y="4299942"/>
            <a:ext cx="471029" cy="288032"/>
          </a:xfrm>
          <a:prstGeom prst="rect">
            <a:avLst/>
          </a:prstGeom>
          <a:noFill/>
          <a:ln>
            <a:noFill/>
          </a:ln>
        </p:spPr>
      </p:pic>
      <p:pic>
        <p:nvPicPr>
          <p:cNvPr id="333" name="Shape 333" descr="C:\Users\user\Desktop\0110\15.png"/>
          <p:cNvPicPr preferRelativeResize="0"/>
          <p:nvPr/>
        </p:nvPicPr>
        <p:blipFill rotWithShape="1">
          <a:blip r:embed="rId6" cstate="print">
            <a:alphaModFix/>
          </a:blip>
          <a:srcRect/>
          <a:stretch/>
        </p:blipFill>
        <p:spPr>
          <a:xfrm>
            <a:off x="2666696" y="3507854"/>
            <a:ext cx="491919" cy="352264"/>
          </a:xfrm>
          <a:prstGeom prst="rect">
            <a:avLst/>
          </a:prstGeom>
          <a:noFill/>
          <a:ln>
            <a:noFill/>
          </a:ln>
        </p:spPr>
      </p:pic>
      <p:pic>
        <p:nvPicPr>
          <p:cNvPr id="334" name="Shape 334" descr="C:\Users\user\Desktop\0110\15.png"/>
          <p:cNvPicPr preferRelativeResize="0"/>
          <p:nvPr/>
        </p:nvPicPr>
        <p:blipFill rotWithShape="1">
          <a:blip r:embed="rId6" cstate="print">
            <a:alphaModFix/>
          </a:blip>
          <a:srcRect/>
          <a:stretch/>
        </p:blipFill>
        <p:spPr>
          <a:xfrm>
            <a:off x="3181638" y="3507854"/>
            <a:ext cx="491919" cy="352264"/>
          </a:xfrm>
          <a:prstGeom prst="rect">
            <a:avLst/>
          </a:prstGeom>
          <a:noFill/>
          <a:ln>
            <a:noFill/>
          </a:ln>
        </p:spPr>
      </p:pic>
      <p:pic>
        <p:nvPicPr>
          <p:cNvPr id="335" name="Shape 335" descr="C:\Users\user\Desktop\0110\21.png"/>
          <p:cNvPicPr preferRelativeResize="0"/>
          <p:nvPr/>
        </p:nvPicPr>
        <p:blipFill rotWithShape="1">
          <a:blip r:embed="rId7" cstate="print">
            <a:alphaModFix/>
          </a:blip>
          <a:srcRect/>
          <a:stretch/>
        </p:blipFill>
        <p:spPr>
          <a:xfrm>
            <a:off x="3685694" y="3550314"/>
            <a:ext cx="491920" cy="288032"/>
          </a:xfrm>
          <a:prstGeom prst="rect">
            <a:avLst/>
          </a:prstGeom>
          <a:noFill/>
          <a:ln>
            <a:noFill/>
          </a:ln>
        </p:spPr>
      </p:pic>
      <p:pic>
        <p:nvPicPr>
          <p:cNvPr id="4099" name="Picture 3" descr="C:\Users\user\Desktop\20180411_QTS 4.3.5網路與虛擬交換器_ppt\24.png"/>
          <p:cNvPicPr>
            <a:picLocks noChangeAspect="1" noChangeArrowheads="1"/>
          </p:cNvPicPr>
          <p:nvPr/>
        </p:nvPicPr>
        <p:blipFill>
          <a:blip r:embed="rId8" cstate="print"/>
          <a:srcRect/>
          <a:stretch>
            <a:fillRect/>
          </a:stretch>
        </p:blipFill>
        <p:spPr bwMode="auto">
          <a:xfrm>
            <a:off x="2051720" y="2427734"/>
            <a:ext cx="360040" cy="403165"/>
          </a:xfrm>
          <a:prstGeom prst="rect">
            <a:avLst/>
          </a:prstGeom>
          <a:noFill/>
        </p:spPr>
      </p:pic>
      <p:pic>
        <p:nvPicPr>
          <p:cNvPr id="3" name="Picture 2">
            <a:extLst>
              <a:ext uri="{FF2B5EF4-FFF2-40B4-BE49-F238E27FC236}">
                <a16:creationId xmlns:a16="http://schemas.microsoft.com/office/drawing/2014/main" id="{381DCEF9-5C43-4121-B38F-0F2931726FD4}"/>
              </a:ext>
            </a:extLst>
          </p:cNvPr>
          <p:cNvPicPr>
            <a:picLocks noChangeAspect="1"/>
          </p:cNvPicPr>
          <p:nvPr/>
        </p:nvPicPr>
        <p:blipFill>
          <a:blip r:embed="rId9"/>
          <a:stretch>
            <a:fillRect/>
          </a:stretch>
        </p:blipFill>
        <p:spPr>
          <a:xfrm>
            <a:off x="4467987" y="2279160"/>
            <a:ext cx="4587511" cy="280965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43" name="圖片 42">
            <a:extLst>
              <a:ext uri="{FF2B5EF4-FFF2-40B4-BE49-F238E27FC236}">
                <a16:creationId xmlns:a16="http://schemas.microsoft.com/office/drawing/2014/main" id="{94B9C16A-B425-4590-8631-8E1A6E582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624" y="1083964"/>
            <a:ext cx="5440420" cy="632431"/>
          </a:xfrm>
          <a:prstGeom prst="rect">
            <a:avLst/>
          </a:prstGeom>
        </p:spPr>
      </p:pic>
      <p:pic>
        <p:nvPicPr>
          <p:cNvPr id="42" name="圖片 41">
            <a:extLst>
              <a:ext uri="{FF2B5EF4-FFF2-40B4-BE49-F238E27FC236}">
                <a16:creationId xmlns:a16="http://schemas.microsoft.com/office/drawing/2014/main" id="{AF89481C-956C-4740-9C57-20EB4EDE3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99"/>
          <a:stretch/>
        </p:blipFill>
        <p:spPr>
          <a:xfrm rot="5400000">
            <a:off x="-327412" y="1791256"/>
            <a:ext cx="3340153" cy="2685332"/>
          </a:xfrm>
          <a:prstGeom prst="rect">
            <a:avLst/>
          </a:prstGeom>
        </p:spPr>
      </p:pic>
      <p:cxnSp>
        <p:nvCxnSpPr>
          <p:cNvPr id="60" name="直線接點 59"/>
          <p:cNvCxnSpPr/>
          <p:nvPr/>
        </p:nvCxnSpPr>
        <p:spPr>
          <a:xfrm>
            <a:off x="5436096" y="2067694"/>
            <a:ext cx="10081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5220072" y="2179019"/>
            <a:ext cx="0" cy="165618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44" name="Shape 344"/>
          <p:cNvSpPr txBox="1">
            <a:spLocks noGrp="1"/>
          </p:cNvSpPr>
          <p:nvPr>
            <p:ph type="title"/>
          </p:nvPr>
        </p:nvSpPr>
        <p:spPr>
          <a:xfrm>
            <a:off x="-163285" y="146923"/>
            <a:ext cx="9429749" cy="857250"/>
          </a:xfrm>
        </p:spPr>
        <p:txBody>
          <a:bodyPr vert="horz" lIns="91440" tIns="45720" rIns="91440" bIns="45720" rtlCol="0" anchor="ctr">
            <a:noAutofit/>
          </a:bodyPr>
          <a:lstStyle/>
          <a:p>
            <a:pPr>
              <a:lnSpc>
                <a:spcPts val="3600"/>
              </a:lnSpc>
            </a:pPr>
            <a:r>
              <a:rPr lang="en-US" altLang="zh-TW" sz="3600" dirty="0"/>
              <a:t>4. </a:t>
            </a:r>
            <a:r>
              <a:rPr lang="en-US" altLang="zh-TW" sz="3600" dirty="0">
                <a:latin typeface="Arial"/>
                <a:cs typeface="Arial"/>
              </a:rPr>
              <a:t>Static Route</a:t>
            </a:r>
            <a:r>
              <a:rPr lang="en-US" sz="3600" dirty="0"/>
              <a:t>: </a:t>
            </a:r>
            <a:r>
              <a:rPr lang="en-US" altLang="zh-TW" sz="3600" dirty="0">
                <a:latin typeface="Arial"/>
                <a:cs typeface="Arial"/>
              </a:rPr>
              <a:t>Allows you to</a:t>
            </a:r>
            <a:br>
              <a:rPr lang="en-US" altLang="zh-TW" sz="3600" dirty="0">
                <a:latin typeface="Arial"/>
                <a:cs typeface="Arial"/>
              </a:rPr>
            </a:br>
            <a:r>
              <a:rPr lang="en-US" altLang="zh-TW" sz="3600" dirty="0">
                <a:latin typeface="Arial"/>
                <a:cs typeface="Arial"/>
              </a:rPr>
              <a:t>configure packet direction</a:t>
            </a:r>
            <a:endParaRPr lang="en-US" altLang="zh-TW" sz="3600" dirty="0"/>
          </a:p>
        </p:txBody>
      </p:sp>
      <p:sp>
        <p:nvSpPr>
          <p:cNvPr id="355" name="Shape 355"/>
          <p:cNvSpPr txBox="1"/>
          <p:nvPr/>
        </p:nvSpPr>
        <p:spPr>
          <a:xfrm>
            <a:off x="3459160" y="3085162"/>
            <a:ext cx="1417213" cy="77747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tLang="zh-TW" sz="1200" b="1">
                <a:latin typeface="Arial" panose="020B0604020202020204" pitchFamily="34" charset="0"/>
                <a:ea typeface="Microsoft JhengHei"/>
                <a:cs typeface="Arial" panose="020B0604020202020204" pitchFamily="34" charset="0"/>
                <a:sym typeface="Microsoft JhengHei"/>
              </a:rPr>
              <a:t>192.168.99.1</a:t>
            </a:r>
            <a:endParaRPr lang="en-US" sz="1200" b="1">
              <a:latin typeface="Arial" panose="020B0604020202020204" pitchFamily="34" charset="0"/>
              <a:ea typeface="Microsoft JhengHei"/>
              <a:cs typeface="Arial" panose="020B0604020202020204" pitchFamily="34" charset="0"/>
              <a:sym typeface="Microsoft JhengHei"/>
            </a:endParaRPr>
          </a:p>
          <a:p>
            <a:pPr marL="0" lvl="0" indent="0">
              <a:spcBef>
                <a:spcPts val="0"/>
              </a:spcBef>
              <a:spcAft>
                <a:spcPts val="0"/>
              </a:spcAft>
              <a:buClr>
                <a:schemeClr val="dk1"/>
              </a:buClr>
              <a:buSzPts val="1100"/>
              <a:buFont typeface="Arial"/>
              <a:buNone/>
            </a:pPr>
            <a:r>
              <a:rPr lang="en-US" altLang="zh-TW" sz="1000" b="1">
                <a:solidFill>
                  <a:schemeClr val="dk1"/>
                </a:solidFill>
                <a:latin typeface="Arial" panose="020B0604020202020204" pitchFamily="34" charset="0"/>
                <a:ea typeface="Microsoft JhengHei"/>
                <a:cs typeface="Arial" panose="020B0604020202020204" pitchFamily="34" charset="0"/>
                <a:sym typeface="Microsoft JhengHei"/>
              </a:rPr>
              <a:t>(NAT virtual switch + DHCP server)</a:t>
            </a:r>
            <a:endParaRPr lang="en-US" sz="1000" b="1">
              <a:latin typeface="Arial" panose="020B0604020202020204" pitchFamily="34" charset="0"/>
              <a:ea typeface="Microsoft JhengHei"/>
              <a:cs typeface="Arial" panose="020B0604020202020204" pitchFamily="34" charset="0"/>
              <a:sym typeface="Microsoft JhengHei"/>
            </a:endParaRPr>
          </a:p>
        </p:txBody>
      </p:sp>
      <p:sp>
        <p:nvSpPr>
          <p:cNvPr id="357" name="Shape 357"/>
          <p:cNvSpPr txBox="1"/>
          <p:nvPr/>
        </p:nvSpPr>
        <p:spPr>
          <a:xfrm>
            <a:off x="2843808" y="4494698"/>
            <a:ext cx="1301756"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1200" b="1">
                <a:solidFill>
                  <a:schemeClr val="dk1"/>
                </a:solidFill>
                <a:latin typeface="Arial" panose="020B0604020202020204" pitchFamily="34" charset="0"/>
                <a:ea typeface="Microsoft JhengHei"/>
                <a:cs typeface="Arial" panose="020B0604020202020204" pitchFamily="34" charset="0"/>
                <a:sym typeface="Microsoft JhengHei"/>
              </a:rPr>
              <a:t>192.168.99.20</a:t>
            </a:r>
          </a:p>
        </p:txBody>
      </p:sp>
      <p:sp>
        <p:nvSpPr>
          <p:cNvPr id="364" name="Shape 364"/>
          <p:cNvSpPr txBox="1"/>
          <p:nvPr/>
        </p:nvSpPr>
        <p:spPr>
          <a:xfrm>
            <a:off x="5386025" y="2525221"/>
            <a:ext cx="1137412" cy="435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200" b="1">
                <a:solidFill>
                  <a:schemeClr val="accent6"/>
                </a:solidFill>
                <a:latin typeface="Arial" panose="020B0604020202020204" pitchFamily="34" charset="0"/>
                <a:ea typeface="Microsoft JhengHei"/>
                <a:cs typeface="Arial" panose="020B0604020202020204" pitchFamily="34" charset="0"/>
                <a:sym typeface="Microsoft JhengHei"/>
              </a:rPr>
              <a:t>VPN(A)</a:t>
            </a:r>
            <a:br>
              <a:rPr lang="en-US" altLang="zh-TW" sz="1200" b="1">
                <a:solidFill>
                  <a:schemeClr val="accent6"/>
                </a:solidFill>
                <a:latin typeface="Arial" panose="020B0604020202020204" pitchFamily="34" charset="0"/>
                <a:ea typeface="Microsoft JhengHei"/>
                <a:cs typeface="Arial" panose="020B0604020202020204" pitchFamily="34" charset="0"/>
                <a:sym typeface="Microsoft JhengHei"/>
              </a:rPr>
            </a:br>
            <a:r>
              <a:rPr lang="en-US" altLang="zh-TW" sz="1200" b="1">
                <a:solidFill>
                  <a:schemeClr val="accent6"/>
                </a:solidFill>
                <a:latin typeface="Arial" panose="020B0604020202020204" pitchFamily="34" charset="0"/>
                <a:ea typeface="Microsoft JhengHei"/>
                <a:cs typeface="Arial" panose="020B0604020202020204" pitchFamily="34" charset="0"/>
                <a:sym typeface="Microsoft JhengHei"/>
              </a:rPr>
              <a:t>10.6.0.2</a:t>
            </a:r>
            <a:endParaRPr lang="en-US" sz="1200" b="1">
              <a:solidFill>
                <a:schemeClr val="accent6"/>
              </a:solidFill>
              <a:latin typeface="Arial" panose="020B0604020202020204" pitchFamily="34" charset="0"/>
              <a:ea typeface="Microsoft JhengHei"/>
              <a:cs typeface="Arial" panose="020B0604020202020204" pitchFamily="34" charset="0"/>
              <a:sym typeface="Microsoft JhengHei"/>
            </a:endParaRPr>
          </a:p>
        </p:txBody>
      </p:sp>
      <p:sp>
        <p:nvSpPr>
          <p:cNvPr id="365" name="Shape 365"/>
          <p:cNvSpPr txBox="1"/>
          <p:nvPr/>
        </p:nvSpPr>
        <p:spPr>
          <a:xfrm>
            <a:off x="7990672" y="3259138"/>
            <a:ext cx="831000" cy="56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200" b="1">
                <a:solidFill>
                  <a:schemeClr val="accent6"/>
                </a:solidFill>
                <a:latin typeface="Arial" panose="020B0604020202020204" pitchFamily="34" charset="0"/>
                <a:ea typeface="Microsoft JhengHei"/>
                <a:cs typeface="Arial" panose="020B0604020202020204" pitchFamily="34" charset="0"/>
                <a:sym typeface="Microsoft JhengHei"/>
              </a:rPr>
              <a:t>VPN(A)</a:t>
            </a:r>
            <a:br>
              <a:rPr lang="en-US" altLang="zh-TW" sz="1200" b="1">
                <a:solidFill>
                  <a:schemeClr val="accent6"/>
                </a:solidFill>
                <a:latin typeface="Arial" panose="020B0604020202020204" pitchFamily="34" charset="0"/>
                <a:ea typeface="Microsoft JhengHei"/>
                <a:cs typeface="Arial" panose="020B0604020202020204" pitchFamily="34" charset="0"/>
                <a:sym typeface="Microsoft JhengHei"/>
              </a:rPr>
            </a:br>
            <a:r>
              <a:rPr lang="en-US" altLang="zh-TW" sz="1200" b="1">
                <a:solidFill>
                  <a:schemeClr val="accent6"/>
                </a:solidFill>
                <a:latin typeface="Arial" panose="020B0604020202020204" pitchFamily="34" charset="0"/>
                <a:ea typeface="Microsoft JhengHei"/>
                <a:cs typeface="Arial" panose="020B0604020202020204" pitchFamily="34" charset="0"/>
                <a:sym typeface="Microsoft JhengHei"/>
              </a:rPr>
              <a:t>10.6.0.1</a:t>
            </a:r>
            <a:endParaRPr lang="en-US" sz="1200" b="1">
              <a:solidFill>
                <a:schemeClr val="accent6"/>
              </a:solidFill>
              <a:latin typeface="Arial" panose="020B0604020202020204" pitchFamily="34" charset="0"/>
              <a:ea typeface="Microsoft JhengHei"/>
              <a:cs typeface="Arial" panose="020B0604020202020204" pitchFamily="34" charset="0"/>
              <a:sym typeface="Microsoft JhengHei"/>
            </a:endParaRPr>
          </a:p>
        </p:txBody>
      </p:sp>
      <p:sp>
        <p:nvSpPr>
          <p:cNvPr id="366" name="Shape 366"/>
          <p:cNvSpPr txBox="1"/>
          <p:nvPr/>
        </p:nvSpPr>
        <p:spPr>
          <a:xfrm>
            <a:off x="7596336" y="4070806"/>
            <a:ext cx="1779600" cy="805200"/>
          </a:xfrm>
          <a:prstGeom prst="rect">
            <a:avLst/>
          </a:prstGeom>
          <a:noFill/>
          <a:ln>
            <a:noFill/>
          </a:ln>
        </p:spPr>
        <p:txBody>
          <a:bodyPr spcFirstLastPara="1" wrap="square" lIns="91425" tIns="91425" rIns="91425" bIns="91425" anchor="t" anchorCtr="0">
            <a:noAutofit/>
          </a:bodyPr>
          <a:lstStyle/>
          <a:p>
            <a:r>
              <a:rPr lang="en-US" altLang="zh-TW" sz="1200" b="1" dirty="0">
                <a:latin typeface="Arial" panose="020B0604020202020204" pitchFamily="34" charset="0"/>
                <a:ea typeface="Microsoft JhengHei"/>
                <a:cs typeface="Arial" panose="020B0604020202020204" pitchFamily="34" charset="0"/>
                <a:sym typeface="Microsoft JhengHei"/>
              </a:rPr>
              <a:t>Office Server:</a:t>
            </a:r>
            <a:endParaRPr lang="en-US" sz="1200" b="1" dirty="0">
              <a:latin typeface="Arial" panose="020B0604020202020204" pitchFamily="34" charset="0"/>
              <a:ea typeface="Microsoft JhengHei"/>
              <a:cs typeface="Arial" panose="020B0604020202020204" pitchFamily="34" charset="0"/>
              <a:sym typeface="Microsoft JhengHei"/>
            </a:endParaRPr>
          </a:p>
          <a:p>
            <a:pPr marL="0" lvl="0" indent="0">
              <a:spcBef>
                <a:spcPts val="0"/>
              </a:spcBef>
              <a:spcAft>
                <a:spcPts val="0"/>
              </a:spcAft>
              <a:buNone/>
            </a:pPr>
            <a:r>
              <a:rPr lang="en-US" altLang="zh-TW" sz="1200" b="1" dirty="0">
                <a:solidFill>
                  <a:schemeClr val="dk1"/>
                </a:solidFill>
                <a:latin typeface="Arial" panose="020B0604020202020204" pitchFamily="34" charset="0"/>
                <a:ea typeface="Microsoft JhengHei"/>
                <a:cs typeface="Arial" panose="020B0604020202020204" pitchFamily="34" charset="0"/>
                <a:sym typeface="Microsoft JhengHei"/>
              </a:rPr>
              <a:t>pm.qnap.com</a:t>
            </a:r>
            <a:endParaRPr lang="en-US" sz="1200" b="1" dirty="0">
              <a:solidFill>
                <a:schemeClr val="dk1"/>
              </a:solidFill>
              <a:latin typeface="Arial" panose="020B0604020202020204" pitchFamily="34" charset="0"/>
              <a:ea typeface="Microsoft JhengHei"/>
              <a:cs typeface="Arial" panose="020B0604020202020204" pitchFamily="34" charset="0"/>
              <a:sym typeface="Microsoft JhengHei"/>
            </a:endParaRPr>
          </a:p>
          <a:p>
            <a:pPr marL="0" lvl="0" indent="0" rtl="0">
              <a:spcBef>
                <a:spcPts val="0"/>
              </a:spcBef>
              <a:spcAft>
                <a:spcPts val="0"/>
              </a:spcAft>
              <a:buNone/>
            </a:pPr>
            <a:r>
              <a:rPr lang="en-US" altLang="zh-TW" sz="1200" b="1" dirty="0">
                <a:solidFill>
                  <a:schemeClr val="dk1"/>
                </a:solidFill>
                <a:latin typeface="Arial" panose="020B0604020202020204" pitchFamily="34" charset="0"/>
                <a:ea typeface="Microsoft JhengHei"/>
                <a:cs typeface="Arial" panose="020B0604020202020204" pitchFamily="34" charset="0"/>
                <a:sym typeface="Microsoft JhengHei"/>
              </a:rPr>
              <a:t>172.18.33.210</a:t>
            </a:r>
            <a:endParaRPr lang="en-US" sz="1200" b="1" dirty="0">
              <a:solidFill>
                <a:schemeClr val="dk1"/>
              </a:solidFill>
              <a:latin typeface="Arial" panose="020B0604020202020204" pitchFamily="34" charset="0"/>
              <a:ea typeface="Microsoft JhengHei"/>
              <a:cs typeface="Arial" panose="020B0604020202020204" pitchFamily="34" charset="0"/>
              <a:sym typeface="Microsoft JhengHei"/>
            </a:endParaRPr>
          </a:p>
        </p:txBody>
      </p:sp>
      <p:sp>
        <p:nvSpPr>
          <p:cNvPr id="33" name="Shape 83"/>
          <p:cNvSpPr/>
          <p:nvPr/>
        </p:nvSpPr>
        <p:spPr>
          <a:xfrm>
            <a:off x="349985" y="2895180"/>
            <a:ext cx="2378210"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zh-TW" altLang="en-US" sz="1400" b="1" dirty="0">
                <a:latin typeface="Arial" panose="020B0604020202020204" pitchFamily="34" charset="0"/>
                <a:ea typeface="Microsoft JhengHei"/>
                <a:cs typeface="Arial" panose="020B0604020202020204" pitchFamily="34" charset="0"/>
                <a:sym typeface="Microsoft JhengHei"/>
              </a:rPr>
              <a:t>P</a:t>
            </a:r>
            <a:r>
              <a:rPr lang="zh-TW" altLang="en-US" sz="1400" b="1" dirty="0">
                <a:latin typeface="Arial" panose="020B0604020202020204" pitchFamily="34" charset="0"/>
                <a:ea typeface="Microsoft JhengHei"/>
                <a:cs typeface="Arial" panose="020B0604020202020204" pitchFamily="34" charset="0"/>
              </a:rPr>
              <a:t>hysical adapter</a:t>
            </a:r>
            <a:endParaRPr lang="en-US" altLang="zh-TW" dirty="0">
              <a:latin typeface="Arial" panose="020B0604020202020204" pitchFamily="34" charset="0"/>
              <a:cs typeface="Arial" panose="020B0604020202020204" pitchFamily="34" charset="0"/>
            </a:endParaRPr>
          </a:p>
        </p:txBody>
      </p:sp>
      <p:sp>
        <p:nvSpPr>
          <p:cNvPr id="34" name="Shape 84"/>
          <p:cNvSpPr/>
          <p:nvPr/>
        </p:nvSpPr>
        <p:spPr>
          <a:xfrm>
            <a:off x="349985" y="3490993"/>
            <a:ext cx="2378210"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a:latin typeface="Arial" panose="020B0604020202020204" pitchFamily="34" charset="0"/>
                <a:ea typeface="Microsoft JhengHei"/>
                <a:cs typeface="Arial" panose="020B0604020202020204" pitchFamily="34" charset="0"/>
                <a:sym typeface="Microsoft JhengHei"/>
              </a:rPr>
              <a:t>VPN</a:t>
            </a:r>
            <a:endParaRPr lang="en-US" altLang="zh-TW" sz="1400" b="1">
              <a:latin typeface="Arial" panose="020B0604020202020204" pitchFamily="34" charset="0"/>
              <a:ea typeface="Microsoft JhengHei"/>
              <a:cs typeface="Arial" panose="020B0604020202020204" pitchFamily="34" charset="0"/>
              <a:sym typeface="Arial"/>
            </a:endParaRPr>
          </a:p>
        </p:txBody>
      </p:sp>
      <p:sp>
        <p:nvSpPr>
          <p:cNvPr id="35" name="Shape 85"/>
          <p:cNvSpPr/>
          <p:nvPr/>
        </p:nvSpPr>
        <p:spPr>
          <a:xfrm>
            <a:off x="346885" y="4086806"/>
            <a:ext cx="2378210"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err="1">
                <a:latin typeface="Arial" panose="020B0604020202020204" pitchFamily="34" charset="0"/>
                <a:ea typeface="Microsoft JhengHei"/>
                <a:cs typeface="Arial" panose="020B0604020202020204" pitchFamily="34" charset="0"/>
                <a:sym typeface="Microsoft JhengHei"/>
              </a:rPr>
              <a:t>PPPoE</a:t>
            </a:r>
            <a:endParaRPr lang="en-US" altLang="zh-TW" sz="1400" b="1">
              <a:latin typeface="Arial" panose="020B0604020202020204" pitchFamily="34" charset="0"/>
              <a:ea typeface="Microsoft JhengHei"/>
              <a:cs typeface="Arial" panose="020B0604020202020204" pitchFamily="34" charset="0"/>
              <a:sym typeface="Microsoft JhengHei"/>
            </a:endParaRPr>
          </a:p>
        </p:txBody>
      </p:sp>
      <p:sp>
        <p:nvSpPr>
          <p:cNvPr id="36" name="Shape 220"/>
          <p:cNvSpPr txBox="1"/>
          <p:nvPr/>
        </p:nvSpPr>
        <p:spPr>
          <a:xfrm>
            <a:off x="252090" y="1666262"/>
            <a:ext cx="2427862" cy="1074498"/>
          </a:xfrm>
          <a:prstGeom prst="rect">
            <a:avLst/>
          </a:prstGeom>
          <a:noFill/>
          <a:ln>
            <a:noFill/>
          </a:ln>
        </p:spPr>
        <p:txBody>
          <a:bodyPr spcFirstLastPara="1" wrap="square" lIns="91425" tIns="91425" rIns="91425" bIns="91425" anchor="t" anchorCtr="0">
            <a:noAutofit/>
          </a:bodyPr>
          <a:lstStyle/>
          <a:p>
            <a:pPr>
              <a:buClr>
                <a:srgbClr val="000000"/>
              </a:buClr>
              <a:buSzPts val="2000"/>
            </a:pPr>
            <a:r>
              <a:rPr lang="zh-TW" sz="2000" b="1">
                <a:solidFill>
                  <a:schemeClr val="bg1"/>
                </a:solidFill>
                <a:latin typeface="Arial" panose="020B0604020202020204" pitchFamily="34" charset="0"/>
                <a:ea typeface="Microsoft JhengHei"/>
                <a:cs typeface="Arial" panose="020B0604020202020204" pitchFamily="34" charset="0"/>
                <a:sym typeface="Microsoft JhengHei"/>
              </a:rPr>
              <a:t>Static Route</a:t>
            </a:r>
            <a:r>
              <a:rPr lang="en-US" altLang="zh-TW" sz="2000" b="1">
                <a:solidFill>
                  <a:schemeClr val="bg1"/>
                </a:solidFill>
                <a:latin typeface="Arial" panose="020B0604020202020204" pitchFamily="34" charset="0"/>
                <a:ea typeface="Microsoft JhengHei"/>
                <a:cs typeface="Arial" panose="020B0604020202020204" pitchFamily="34" charset="0"/>
                <a:sym typeface="Microsoft JhengHei"/>
              </a:rPr>
              <a:t>:</a:t>
            </a:r>
            <a:endParaRPr lang="zh-TW" altLang="en-US">
              <a:latin typeface="Arial" panose="020B0604020202020204" pitchFamily="34" charset="0"/>
              <a:cs typeface="Arial" panose="020B0604020202020204" pitchFamily="34" charset="0"/>
            </a:endParaRPr>
          </a:p>
          <a:p>
            <a:pPr>
              <a:buClr>
                <a:srgbClr val="000000"/>
              </a:buClr>
              <a:buSzPts val="2000"/>
            </a:pPr>
            <a:r>
              <a:rPr lang="zh-TW" sz="2000" b="1">
                <a:solidFill>
                  <a:schemeClr val="bg1"/>
                </a:solidFill>
                <a:latin typeface="Arial" panose="020B0604020202020204" pitchFamily="34" charset="0"/>
                <a:ea typeface="Microsoft JhengHei"/>
                <a:cs typeface="Arial" panose="020B0604020202020204" pitchFamily="34" charset="0"/>
                <a:sym typeface="Microsoft JhengHei"/>
              </a:rPr>
              <a:t>Specify the packet direction.</a:t>
            </a:r>
            <a:endParaRPr lang="zh-TW" altLang="en-US" sz="2000" b="1" dirty="0">
              <a:solidFill>
                <a:schemeClr val="bg1"/>
              </a:solidFill>
              <a:latin typeface="Arial" panose="020B0604020202020204" pitchFamily="34" charset="0"/>
              <a:ea typeface="Microsoft JhengHei"/>
              <a:cs typeface="Arial" panose="020B0604020202020204" pitchFamily="34" charset="0"/>
            </a:endParaRPr>
          </a:p>
        </p:txBody>
      </p:sp>
      <p:cxnSp>
        <p:nvCxnSpPr>
          <p:cNvPr id="46" name="直線接點 45"/>
          <p:cNvCxnSpPr/>
          <p:nvPr/>
        </p:nvCxnSpPr>
        <p:spPr>
          <a:xfrm>
            <a:off x="3779912" y="3979218"/>
            <a:ext cx="10081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373" name="Shape 373" descr="C:\Users\user\Desktop\0110\15.png"/>
          <p:cNvPicPr preferRelativeResize="0"/>
          <p:nvPr/>
        </p:nvPicPr>
        <p:blipFill rotWithShape="1">
          <a:blip r:embed="rId5" cstate="print">
            <a:alphaModFix/>
          </a:blip>
          <a:srcRect/>
          <a:stretch/>
        </p:blipFill>
        <p:spPr>
          <a:xfrm>
            <a:off x="2987824" y="3774618"/>
            <a:ext cx="1008112" cy="721910"/>
          </a:xfrm>
          <a:prstGeom prst="rect">
            <a:avLst/>
          </a:prstGeom>
          <a:noFill/>
          <a:ln>
            <a:noFill/>
          </a:ln>
        </p:spPr>
      </p:pic>
      <p:pic>
        <p:nvPicPr>
          <p:cNvPr id="350" name="Shape 350" descr="C:\Users\user\Desktop\0110\17.png"/>
          <p:cNvPicPr preferRelativeResize="0"/>
          <p:nvPr/>
        </p:nvPicPr>
        <p:blipFill rotWithShape="1">
          <a:blip r:embed="rId6" cstate="print">
            <a:alphaModFix/>
          </a:blip>
          <a:srcRect/>
          <a:stretch/>
        </p:blipFill>
        <p:spPr>
          <a:xfrm>
            <a:off x="4726902" y="3522704"/>
            <a:ext cx="1064298" cy="834802"/>
          </a:xfrm>
          <a:prstGeom prst="rect">
            <a:avLst/>
          </a:prstGeom>
          <a:noFill/>
          <a:ln>
            <a:noFill/>
          </a:ln>
        </p:spPr>
      </p:pic>
      <p:pic>
        <p:nvPicPr>
          <p:cNvPr id="352" name="Shape 352"/>
          <p:cNvPicPr preferRelativeResize="0"/>
          <p:nvPr/>
        </p:nvPicPr>
        <p:blipFill>
          <a:blip r:embed="rId7" cstate="print">
            <a:alphaModFix/>
          </a:blip>
          <a:stretch>
            <a:fillRect/>
          </a:stretch>
        </p:blipFill>
        <p:spPr>
          <a:xfrm>
            <a:off x="4572000" y="3835202"/>
            <a:ext cx="343700" cy="263775"/>
          </a:xfrm>
          <a:prstGeom prst="rect">
            <a:avLst/>
          </a:prstGeom>
          <a:noFill/>
          <a:ln>
            <a:noFill/>
          </a:ln>
        </p:spPr>
      </p:pic>
      <p:pic>
        <p:nvPicPr>
          <p:cNvPr id="351" name="Shape 351"/>
          <p:cNvPicPr preferRelativeResize="0"/>
          <p:nvPr/>
        </p:nvPicPr>
        <p:blipFill>
          <a:blip r:embed="rId7" cstate="print">
            <a:alphaModFix/>
          </a:blip>
          <a:stretch>
            <a:fillRect/>
          </a:stretch>
        </p:blipFill>
        <p:spPr>
          <a:xfrm>
            <a:off x="5076056" y="3350726"/>
            <a:ext cx="343700" cy="263775"/>
          </a:xfrm>
          <a:prstGeom prst="rect">
            <a:avLst/>
          </a:prstGeom>
          <a:noFill/>
          <a:ln>
            <a:noFill/>
          </a:ln>
        </p:spPr>
      </p:pic>
      <p:pic>
        <p:nvPicPr>
          <p:cNvPr id="5122" name="Picture 2" descr="C:\Users\user\Desktop\20180411_QTS 4.3.5網路與虛擬交換器_ppt\16.png"/>
          <p:cNvPicPr>
            <a:picLocks noChangeAspect="1" noChangeArrowheads="1"/>
          </p:cNvPicPr>
          <p:nvPr/>
        </p:nvPicPr>
        <p:blipFill>
          <a:blip r:embed="rId8" cstate="print"/>
          <a:srcRect/>
          <a:stretch>
            <a:fillRect/>
          </a:stretch>
        </p:blipFill>
        <p:spPr bwMode="auto">
          <a:xfrm>
            <a:off x="6260842" y="1694542"/>
            <a:ext cx="1022555" cy="550969"/>
          </a:xfrm>
          <a:prstGeom prst="rect">
            <a:avLst/>
          </a:prstGeom>
          <a:noFill/>
        </p:spPr>
      </p:pic>
      <p:pic>
        <p:nvPicPr>
          <p:cNvPr id="5123" name="Picture 3" descr="C:\Users\user\Desktop\20180411_QTS 4.3.5網路與虛擬交換器_ppt\17.png"/>
          <p:cNvPicPr>
            <a:picLocks noChangeAspect="1" noChangeArrowheads="1"/>
          </p:cNvPicPr>
          <p:nvPr/>
        </p:nvPicPr>
        <p:blipFill>
          <a:blip r:embed="rId9" cstate="print"/>
          <a:srcRect/>
          <a:stretch>
            <a:fillRect/>
          </a:stretch>
        </p:blipFill>
        <p:spPr bwMode="auto">
          <a:xfrm>
            <a:off x="4860032" y="1740618"/>
            <a:ext cx="773697" cy="518142"/>
          </a:xfrm>
          <a:prstGeom prst="rect">
            <a:avLst/>
          </a:prstGeom>
          <a:noFill/>
        </p:spPr>
      </p:pic>
      <p:sp>
        <p:nvSpPr>
          <p:cNvPr id="52" name="Shape 364"/>
          <p:cNvSpPr txBox="1"/>
          <p:nvPr/>
        </p:nvSpPr>
        <p:spPr>
          <a:xfrm>
            <a:off x="6404858" y="1889695"/>
            <a:ext cx="975454" cy="228202"/>
          </a:xfrm>
          <a:prstGeom prst="rect">
            <a:avLst/>
          </a:prstGeom>
          <a:noFill/>
          <a:ln>
            <a:noFill/>
          </a:ln>
        </p:spPr>
        <p:txBody>
          <a:bodyPr spcFirstLastPara="1" wrap="square" lIns="91425" tIns="91425" rIns="91425" bIns="91425" anchor="t" anchorCtr="0">
            <a:noAutofit/>
          </a:bodyPr>
          <a:lstStyle/>
          <a:p>
            <a:pPr lvl="0"/>
            <a:r>
              <a:rPr lang="en-US" altLang="zh-TW" sz="1200" b="1">
                <a:latin typeface="Microsoft JhengHei"/>
                <a:ea typeface="Microsoft JhengHei"/>
                <a:cs typeface="Microsoft JhengHei"/>
                <a:sym typeface="Microsoft JhengHei"/>
              </a:rPr>
              <a:t>Internet</a:t>
            </a:r>
          </a:p>
        </p:txBody>
      </p:sp>
      <p:pic>
        <p:nvPicPr>
          <p:cNvPr id="54" name="Picture 3" descr="C:\Users\user\Desktop\20180411_QTS 4.3.5網路與虛擬交換器_ppt\17.png"/>
          <p:cNvPicPr>
            <a:picLocks noChangeAspect="1" noChangeArrowheads="1"/>
          </p:cNvPicPr>
          <p:nvPr/>
        </p:nvPicPr>
        <p:blipFill>
          <a:blip r:embed="rId9" cstate="print"/>
          <a:srcRect/>
          <a:stretch>
            <a:fillRect/>
          </a:stretch>
        </p:blipFill>
        <p:spPr bwMode="auto">
          <a:xfrm>
            <a:off x="7405126" y="2198528"/>
            <a:ext cx="773697" cy="518142"/>
          </a:xfrm>
          <a:prstGeom prst="rect">
            <a:avLst/>
          </a:prstGeom>
          <a:noFill/>
        </p:spPr>
      </p:pic>
      <p:pic>
        <p:nvPicPr>
          <p:cNvPr id="5124" name="Picture 4" descr="C:\Users\user\Desktop\20180411_QTS 4.3.5網路與虛擬交換器_ppt\26.png"/>
          <p:cNvPicPr>
            <a:picLocks noChangeAspect="1" noChangeArrowheads="1"/>
          </p:cNvPicPr>
          <p:nvPr/>
        </p:nvPicPr>
        <p:blipFill>
          <a:blip r:embed="rId10" cstate="print"/>
          <a:srcRect/>
          <a:stretch>
            <a:fillRect/>
          </a:stretch>
        </p:blipFill>
        <p:spPr bwMode="auto">
          <a:xfrm>
            <a:off x="7812360" y="3835202"/>
            <a:ext cx="1187624" cy="262456"/>
          </a:xfrm>
          <a:prstGeom prst="rect">
            <a:avLst/>
          </a:prstGeom>
          <a:noFill/>
        </p:spPr>
      </p:pic>
      <p:pic>
        <p:nvPicPr>
          <p:cNvPr id="5125" name="Picture 5" descr="C:\Users\user\Desktop\20180411_QTS 4.3.5網路與虛擬交換器_ppt\27.png"/>
          <p:cNvPicPr>
            <a:picLocks noChangeAspect="1" noChangeArrowheads="1"/>
          </p:cNvPicPr>
          <p:nvPr/>
        </p:nvPicPr>
        <p:blipFill>
          <a:blip r:embed="rId11" cstate="print"/>
          <a:srcRect/>
          <a:stretch>
            <a:fillRect/>
          </a:stretch>
        </p:blipFill>
        <p:spPr bwMode="auto">
          <a:xfrm>
            <a:off x="6919888" y="3259138"/>
            <a:ext cx="748456" cy="1224136"/>
          </a:xfrm>
          <a:prstGeom prst="rect">
            <a:avLst/>
          </a:prstGeom>
          <a:noFill/>
        </p:spPr>
      </p:pic>
      <p:sp>
        <p:nvSpPr>
          <p:cNvPr id="368" name="Shape 368"/>
          <p:cNvSpPr/>
          <p:nvPr/>
        </p:nvSpPr>
        <p:spPr>
          <a:xfrm>
            <a:off x="4355976" y="4214822"/>
            <a:ext cx="2033400" cy="371400"/>
          </a:xfrm>
          <a:prstGeom prst="roundRect">
            <a:avLst>
              <a:gd name="adj" fmla="val 16667"/>
            </a:avLst>
          </a:prstGeom>
          <a:solidFill>
            <a:schemeClr val="accent6">
              <a:lumMod val="75000"/>
            </a:schemeClr>
          </a:solidFill>
          <a:ln w="28575"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algn="ctr">
              <a:buClr>
                <a:srgbClr val="FFFFFF"/>
              </a:buClr>
              <a:buSzPts val="1400"/>
            </a:pPr>
            <a:r>
              <a:rPr lang="it-IT" altLang="zh-TW" sz="1200" b="1">
                <a:solidFill>
                  <a:srgbClr val="FFFFFF"/>
                </a:solidFill>
                <a:latin typeface="Arial" panose="020B0604020202020204" pitchFamily="34" charset="0"/>
                <a:ea typeface="Microsoft JhengHei"/>
                <a:cs typeface="Arial" panose="020B0604020202020204" pitchFamily="34" charset="0"/>
                <a:sym typeface="Microsoft JhengHei"/>
              </a:rPr>
              <a:t> Add rule: 172.18.0.0/16 via VPN(A)</a:t>
            </a:r>
            <a:endParaRPr lang="it-IT" sz="1200" b="1" i="0" u="none" strike="noStrike" cap="none">
              <a:solidFill>
                <a:srgbClr val="FFFFFF"/>
              </a:solidFill>
              <a:latin typeface="Arial" panose="020B0604020202020204" pitchFamily="34" charset="0"/>
              <a:ea typeface="Microsoft JhengHei"/>
              <a:cs typeface="Arial" panose="020B0604020202020204" pitchFamily="34" charset="0"/>
              <a:sym typeface="Microsoft JhengHei"/>
            </a:endParaRPr>
          </a:p>
        </p:txBody>
      </p:sp>
      <p:sp>
        <p:nvSpPr>
          <p:cNvPr id="65" name="文字方塊 64"/>
          <p:cNvSpPr txBox="1"/>
          <p:nvPr/>
        </p:nvSpPr>
        <p:spPr>
          <a:xfrm>
            <a:off x="3416450" y="1083131"/>
            <a:ext cx="5126300" cy="502702"/>
          </a:xfrm>
          <a:prstGeom prst="rect">
            <a:avLst/>
          </a:prstGeom>
          <a:noFill/>
        </p:spPr>
        <p:txBody>
          <a:bodyPr wrap="square" rtlCol="0" anchor="t">
            <a:spAutoFit/>
          </a:bodyPr>
          <a:lstStyle/>
          <a:p>
            <a:pPr>
              <a:lnSpc>
                <a:spcPts val="1600"/>
              </a:lnSpc>
              <a:buClr>
                <a:srgbClr val="FFFFFF"/>
              </a:buClr>
              <a:buSzPts val="2000"/>
            </a:pPr>
            <a:r>
              <a:rPr lang="en-US" sz="1600" b="1" dirty="0">
                <a:solidFill>
                  <a:schemeClr val="bg1"/>
                </a:solidFill>
                <a:latin typeface="Arial" panose="020B0604020202020204" pitchFamily="34" charset="0"/>
                <a:ea typeface="Microsoft JhengHei"/>
                <a:cs typeface="Arial" panose="020B0604020202020204" pitchFamily="34" charset="0"/>
                <a:sym typeface="Microsoft JhengHei"/>
              </a:rPr>
              <a:t>You can browse the Internet, and access the office network </a:t>
            </a:r>
            <a:r>
              <a:rPr lang="en-US" altLang="zh-TW" sz="1600" b="1" dirty="0">
                <a:solidFill>
                  <a:schemeClr val="bg1"/>
                </a:solidFill>
                <a:latin typeface="Arial" panose="020B0604020202020204" pitchFamily="34" charset="0"/>
                <a:ea typeface="Microsoft JhengHei"/>
                <a:cs typeface="Arial" panose="020B0604020202020204" pitchFamily="34" charset="0"/>
                <a:sym typeface="Microsoft JhengHei"/>
              </a:rPr>
              <a:t>via </a:t>
            </a:r>
            <a:r>
              <a:rPr lang="en-US" sz="1600" b="1" dirty="0">
                <a:solidFill>
                  <a:schemeClr val="bg1"/>
                </a:solidFill>
                <a:latin typeface="Arial" panose="020B0604020202020204" pitchFamily="34" charset="0"/>
                <a:ea typeface="Microsoft JhengHei"/>
                <a:cs typeface="Arial" panose="020B0604020202020204" pitchFamily="34" charset="0"/>
                <a:sym typeface="Microsoft JhengHei"/>
              </a:rPr>
              <a:t>VPN</a:t>
            </a:r>
            <a:r>
              <a:rPr lang="en-US" altLang="zh-TW" sz="1600" b="1" dirty="0">
                <a:solidFill>
                  <a:schemeClr val="bg1"/>
                </a:solidFill>
                <a:latin typeface="Arial" panose="020B0604020202020204" pitchFamily="34" charset="0"/>
                <a:ea typeface="Microsoft JhengHei"/>
                <a:cs typeface="Arial" panose="020B0604020202020204" pitchFamily="34" charset="0"/>
              </a:rPr>
              <a:t> static route.</a:t>
            </a:r>
            <a:endParaRPr lang="en-US" altLang="zh-TW" sz="1600" dirty="0">
              <a:solidFill>
                <a:schemeClr val="bg1"/>
              </a:solidFill>
              <a:latin typeface="Arial" panose="020B0604020202020204" pitchFamily="34" charset="0"/>
              <a:cs typeface="Arial" panose="020B0604020202020204" pitchFamily="34" charset="0"/>
            </a:endParaRPr>
          </a:p>
        </p:txBody>
      </p:sp>
      <p:sp>
        <p:nvSpPr>
          <p:cNvPr id="37" name="Shape 364">
            <a:extLst>
              <a:ext uri="{FF2B5EF4-FFF2-40B4-BE49-F238E27FC236}">
                <a16:creationId xmlns:a16="http://schemas.microsoft.com/office/drawing/2014/main" id="{0AC8F30C-BC9C-4DF1-8E93-3E36D483E76B}"/>
              </a:ext>
            </a:extLst>
          </p:cNvPr>
          <p:cNvSpPr txBox="1"/>
          <p:nvPr/>
        </p:nvSpPr>
        <p:spPr>
          <a:xfrm>
            <a:off x="4148322" y="2093086"/>
            <a:ext cx="1137412" cy="47659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t>LAN</a:t>
            </a:r>
            <a:b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br>
            <a: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t>192.168.1.20</a:t>
            </a:r>
            <a:endParaRPr lang="en-US" sz="1200" b="1" dirty="0">
              <a:solidFill>
                <a:srgbClr val="0070C0"/>
              </a:solidFill>
              <a:latin typeface="Arial" panose="020B0604020202020204" pitchFamily="34" charset="0"/>
              <a:ea typeface="Microsoft JhengHei"/>
              <a:cs typeface="Arial" panose="020B0604020202020204" pitchFamily="34" charset="0"/>
              <a:sym typeface="Microsoft JhengHei"/>
            </a:endParaRPr>
          </a:p>
        </p:txBody>
      </p:sp>
      <p:cxnSp>
        <p:nvCxnSpPr>
          <p:cNvPr id="38" name="直線接點 56">
            <a:extLst>
              <a:ext uri="{FF2B5EF4-FFF2-40B4-BE49-F238E27FC236}">
                <a16:creationId xmlns:a16="http://schemas.microsoft.com/office/drawing/2014/main" id="{46821464-EDCF-41F2-9BE5-54B43879953F}"/>
              </a:ext>
            </a:extLst>
          </p:cNvPr>
          <p:cNvCxnSpPr>
            <a:cxnSpLocks/>
          </p:cNvCxnSpPr>
          <p:nvPr/>
        </p:nvCxnSpPr>
        <p:spPr>
          <a:xfrm flipV="1">
            <a:off x="5291121" y="2260227"/>
            <a:ext cx="959" cy="1103611"/>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線接點 56">
            <a:extLst>
              <a:ext uri="{FF2B5EF4-FFF2-40B4-BE49-F238E27FC236}">
                <a16:creationId xmlns:a16="http://schemas.microsoft.com/office/drawing/2014/main" id="{CBFE75D1-AF9A-4A39-8C36-02F4567BDEF1}"/>
              </a:ext>
            </a:extLst>
          </p:cNvPr>
          <p:cNvCxnSpPr>
            <a:cxnSpLocks/>
          </p:cNvCxnSpPr>
          <p:nvPr/>
        </p:nvCxnSpPr>
        <p:spPr>
          <a:xfrm flipH="1" flipV="1">
            <a:off x="7947726" y="2716670"/>
            <a:ext cx="8650" cy="1094644"/>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線接點 56">
            <a:extLst>
              <a:ext uri="{FF2B5EF4-FFF2-40B4-BE49-F238E27FC236}">
                <a16:creationId xmlns:a16="http://schemas.microsoft.com/office/drawing/2014/main" id="{1B5ECA94-6A2E-4A6E-B9AC-F2E1CD31A8FB}"/>
              </a:ext>
            </a:extLst>
          </p:cNvPr>
          <p:cNvCxnSpPr>
            <a:cxnSpLocks/>
          </p:cNvCxnSpPr>
          <p:nvPr/>
        </p:nvCxnSpPr>
        <p:spPr>
          <a:xfrm flipH="1">
            <a:off x="5508209" y="2153182"/>
            <a:ext cx="837230" cy="6610"/>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直線接點 56">
            <a:extLst>
              <a:ext uri="{FF2B5EF4-FFF2-40B4-BE49-F238E27FC236}">
                <a16:creationId xmlns:a16="http://schemas.microsoft.com/office/drawing/2014/main" id="{0E5644F9-38FC-4D85-9CD0-8594553458B7}"/>
              </a:ext>
            </a:extLst>
          </p:cNvPr>
          <p:cNvCxnSpPr>
            <a:cxnSpLocks/>
          </p:cNvCxnSpPr>
          <p:nvPr/>
        </p:nvCxnSpPr>
        <p:spPr>
          <a:xfrm flipH="1">
            <a:off x="7294116" y="2056883"/>
            <a:ext cx="518244" cy="0"/>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直線接點 56">
            <a:extLst>
              <a:ext uri="{FF2B5EF4-FFF2-40B4-BE49-F238E27FC236}">
                <a16:creationId xmlns:a16="http://schemas.microsoft.com/office/drawing/2014/main" id="{26EDC70D-C388-465B-A89A-B5A54AA96031}"/>
              </a:ext>
            </a:extLst>
          </p:cNvPr>
          <p:cNvCxnSpPr>
            <a:cxnSpLocks/>
          </p:cNvCxnSpPr>
          <p:nvPr/>
        </p:nvCxnSpPr>
        <p:spPr>
          <a:xfrm flipV="1">
            <a:off x="7823079" y="2067694"/>
            <a:ext cx="0" cy="457527"/>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Shape 364">
            <a:extLst>
              <a:ext uri="{FF2B5EF4-FFF2-40B4-BE49-F238E27FC236}">
                <a16:creationId xmlns:a16="http://schemas.microsoft.com/office/drawing/2014/main" id="{605C7EF7-78C2-4FDA-9FA6-4B872F758076}"/>
              </a:ext>
            </a:extLst>
          </p:cNvPr>
          <p:cNvSpPr txBox="1"/>
          <p:nvPr/>
        </p:nvSpPr>
        <p:spPr>
          <a:xfrm>
            <a:off x="5549425" y="1736399"/>
            <a:ext cx="861569" cy="33501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200" b="1">
                <a:solidFill>
                  <a:srgbClr val="0070C0"/>
                </a:solidFill>
                <a:latin typeface="Arial" panose="020B0604020202020204" pitchFamily="34" charset="0"/>
                <a:ea typeface="Microsoft JhengHei"/>
                <a:cs typeface="Arial" panose="020B0604020202020204" pitchFamily="34" charset="0"/>
                <a:sym typeface="Microsoft JhengHei"/>
              </a:rPr>
              <a:t>Public IP</a:t>
            </a:r>
            <a:endParaRPr lang="en-US" sz="1200" b="1">
              <a:solidFill>
                <a:srgbClr val="0070C0"/>
              </a:solidFill>
              <a:latin typeface="Arial" panose="020B0604020202020204" pitchFamily="34" charset="0"/>
              <a:ea typeface="Microsoft JhengHei"/>
              <a:cs typeface="Arial" panose="020B0604020202020204" pitchFamily="34" charset="0"/>
              <a:sym typeface="Microsoft JhengHe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27" name="圖片 26">
            <a:extLst>
              <a:ext uri="{FF2B5EF4-FFF2-40B4-BE49-F238E27FC236}">
                <a16:creationId xmlns:a16="http://schemas.microsoft.com/office/drawing/2014/main" id="{394E6694-BB86-4A19-A168-E42FCF25F6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93" t="30201"/>
          <a:stretch/>
        </p:blipFill>
        <p:spPr>
          <a:xfrm>
            <a:off x="5855157" y="1737293"/>
            <a:ext cx="2717060" cy="2850682"/>
          </a:xfrm>
          <a:prstGeom prst="rect">
            <a:avLst/>
          </a:prstGeom>
        </p:spPr>
      </p:pic>
      <p:pic>
        <p:nvPicPr>
          <p:cNvPr id="26" name="圖片 25">
            <a:extLst>
              <a:ext uri="{FF2B5EF4-FFF2-40B4-BE49-F238E27FC236}">
                <a16:creationId xmlns:a16="http://schemas.microsoft.com/office/drawing/2014/main" id="{AC3F6373-F96F-4DAD-A78E-566FB331CB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93" t="30201"/>
          <a:stretch/>
        </p:blipFill>
        <p:spPr>
          <a:xfrm>
            <a:off x="3150867" y="1737293"/>
            <a:ext cx="2717060" cy="2850682"/>
          </a:xfrm>
          <a:prstGeom prst="rect">
            <a:avLst/>
          </a:prstGeom>
        </p:spPr>
      </p:pic>
      <p:pic>
        <p:nvPicPr>
          <p:cNvPr id="7" name="圖片 6">
            <a:extLst>
              <a:ext uri="{FF2B5EF4-FFF2-40B4-BE49-F238E27FC236}">
                <a16:creationId xmlns:a16="http://schemas.microsoft.com/office/drawing/2014/main" id="{175824E7-96F9-42A3-8FFD-9AB998360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93" t="30201"/>
          <a:stretch/>
        </p:blipFill>
        <p:spPr>
          <a:xfrm>
            <a:off x="456305" y="1737293"/>
            <a:ext cx="2717060" cy="2850682"/>
          </a:xfrm>
          <a:prstGeom prst="rect">
            <a:avLst/>
          </a:prstGeom>
        </p:spPr>
      </p:pic>
      <p:pic>
        <p:nvPicPr>
          <p:cNvPr id="391" name="Shape 391" descr="C:\Users\user\Desktop\0110\11.png"/>
          <p:cNvPicPr preferRelativeResize="0"/>
          <p:nvPr/>
        </p:nvPicPr>
        <p:blipFill rotWithShape="1">
          <a:blip r:embed="rId4" cstate="print">
            <a:alphaModFix/>
          </a:blip>
          <a:srcRect/>
          <a:stretch/>
        </p:blipFill>
        <p:spPr>
          <a:xfrm>
            <a:off x="4033638" y="2241452"/>
            <a:ext cx="1533898" cy="1931689"/>
          </a:xfrm>
          <a:prstGeom prst="rect">
            <a:avLst/>
          </a:prstGeom>
          <a:noFill/>
          <a:ln>
            <a:noFill/>
          </a:ln>
        </p:spPr>
      </p:pic>
      <p:sp>
        <p:nvSpPr>
          <p:cNvPr id="392" name="Shape 392"/>
          <p:cNvSpPr/>
          <p:nvPr/>
        </p:nvSpPr>
        <p:spPr>
          <a:xfrm>
            <a:off x="3069225" y="1779662"/>
            <a:ext cx="1928826" cy="333351"/>
          </a:xfrm>
          <a:prstGeom prst="parallelogram">
            <a:avLst>
              <a:gd name="adj" fmla="val 55727"/>
            </a:avLst>
          </a:prstGeom>
          <a:no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rgbClr val="000000"/>
              </a:buClr>
              <a:buSzPts val="1400"/>
            </a:pPr>
            <a:r>
              <a:rPr lang="en-US" altLang="zh-TW" b="1">
                <a:solidFill>
                  <a:schemeClr val="lt1"/>
                </a:solidFill>
                <a:latin typeface="Arial"/>
                <a:ea typeface="Arial"/>
                <a:cs typeface="Arial"/>
                <a:sym typeface="Arial"/>
              </a:rPr>
              <a:t>10GbE</a:t>
            </a:r>
            <a:endParaRPr lang="en-US" altLang="zh-TW"/>
          </a:p>
        </p:txBody>
      </p:sp>
      <p:sp>
        <p:nvSpPr>
          <p:cNvPr id="393" name="Shape 393"/>
          <p:cNvSpPr/>
          <p:nvPr/>
        </p:nvSpPr>
        <p:spPr>
          <a:xfrm>
            <a:off x="5443787" y="1779662"/>
            <a:ext cx="2599973" cy="333351"/>
          </a:xfrm>
          <a:prstGeom prst="parallelogram">
            <a:avLst>
              <a:gd name="adj" fmla="val 55727"/>
            </a:avLst>
          </a:prstGeom>
          <a:no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rgbClr val="000000"/>
              </a:buClr>
              <a:buSzPts val="1400"/>
            </a:pPr>
            <a:r>
              <a:rPr lang="en-US" altLang="zh-TW" b="1">
                <a:solidFill>
                  <a:schemeClr val="lt1"/>
                </a:solidFill>
                <a:latin typeface="Arial"/>
                <a:ea typeface="Arial"/>
                <a:cs typeface="Arial"/>
                <a:sym typeface="Arial"/>
              </a:rPr>
              <a:t>Thunderbolt</a:t>
            </a:r>
          </a:p>
        </p:txBody>
      </p:sp>
      <p:sp>
        <p:nvSpPr>
          <p:cNvPr id="395" name="Shape 395"/>
          <p:cNvSpPr/>
          <p:nvPr/>
        </p:nvSpPr>
        <p:spPr>
          <a:xfrm>
            <a:off x="376080" y="1779662"/>
            <a:ext cx="1928826" cy="333351"/>
          </a:xfrm>
          <a:prstGeom prst="parallelogram">
            <a:avLst>
              <a:gd name="adj" fmla="val 55727"/>
            </a:avLst>
          </a:prstGeom>
          <a:no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rgbClr val="000000"/>
              </a:buClr>
              <a:buSzPts val="1400"/>
            </a:pPr>
            <a:r>
              <a:rPr lang="en-US" altLang="zh-TW" b="1" err="1">
                <a:solidFill>
                  <a:schemeClr val="lt1"/>
                </a:solidFill>
                <a:latin typeface="Arial"/>
                <a:ea typeface="Arial"/>
                <a:cs typeface="Arial"/>
                <a:sym typeface="Arial"/>
              </a:rPr>
              <a:t>GbE</a:t>
            </a:r>
            <a:endParaRPr lang="en-US" altLang="zh-TW"/>
          </a:p>
        </p:txBody>
      </p:sp>
      <p:sp>
        <p:nvSpPr>
          <p:cNvPr id="396" name="Shape 396"/>
          <p:cNvSpPr txBox="1">
            <a:spLocks noGrp="1"/>
          </p:cNvSpPr>
          <p:nvPr>
            <p:ph type="title"/>
          </p:nvPr>
        </p:nvSpPr>
        <p:spPr>
          <a:xfrm>
            <a:off x="-183696" y="120301"/>
            <a:ext cx="9450160" cy="857250"/>
          </a:xfrm>
        </p:spPr>
        <p:txBody>
          <a:bodyPr>
            <a:noAutofit/>
          </a:bodyPr>
          <a:lstStyle/>
          <a:p>
            <a:pPr>
              <a:lnSpc>
                <a:spcPts val="3600"/>
              </a:lnSpc>
            </a:pPr>
            <a:r>
              <a:rPr lang="zh-TW" sz="3600" dirty="0">
                <a:cs typeface="Arial" panose="020B0604020202020204" pitchFamily="34" charset="0"/>
              </a:rPr>
              <a:t>Applications of various</a:t>
            </a:r>
            <a:br>
              <a:rPr lang="en-US" altLang="zh-TW" sz="3600" dirty="0">
                <a:cs typeface="Arial" panose="020B0604020202020204" pitchFamily="34" charset="0"/>
              </a:rPr>
            </a:br>
            <a:r>
              <a:rPr lang="zh-TW" sz="3600" dirty="0">
                <a:cs typeface="Arial" panose="020B0604020202020204" pitchFamily="34" charset="0"/>
              </a:rPr>
              <a:t>high-speed network </a:t>
            </a:r>
            <a:r>
              <a:rPr lang="zh-TW" sz="3600" dirty="0">
                <a:cs typeface="Arial" panose="020B0604020202020204" pitchFamily="34" charset="0"/>
                <a:sym typeface="Arial"/>
              </a:rPr>
              <a:t>i</a:t>
            </a:r>
            <a:r>
              <a:rPr lang="zh-TW" sz="3600" dirty="0">
                <a:cs typeface="Arial" panose="020B0604020202020204" pitchFamily="34" charset="0"/>
              </a:rPr>
              <a:t>n</a:t>
            </a:r>
            <a:r>
              <a:rPr lang="zh-TW" sz="3600" dirty="0">
                <a:cs typeface="Arial" panose="020B0604020202020204" pitchFamily="34" charset="0"/>
                <a:sym typeface="Arial"/>
              </a:rPr>
              <a:t>terfaces</a:t>
            </a:r>
            <a:endParaRPr lang="en-US" altLang="zh-TW" sz="3600" dirty="0">
              <a:cs typeface="Arial" panose="020B0604020202020204" pitchFamily="34" charset="0"/>
              <a:sym typeface="Arial"/>
            </a:endParaRPr>
          </a:p>
        </p:txBody>
      </p:sp>
      <p:pic>
        <p:nvPicPr>
          <p:cNvPr id="398" name="Shape 398" descr="C:\Users\user\Desktop\0110\10.png"/>
          <p:cNvPicPr preferRelativeResize="0"/>
          <p:nvPr/>
        </p:nvPicPr>
        <p:blipFill rotWithShape="1">
          <a:blip r:embed="rId5" cstate="print">
            <a:alphaModFix/>
          </a:blip>
          <a:srcRect/>
          <a:stretch/>
        </p:blipFill>
        <p:spPr>
          <a:xfrm>
            <a:off x="942177" y="2375397"/>
            <a:ext cx="2112500" cy="1551979"/>
          </a:xfrm>
          <a:prstGeom prst="rect">
            <a:avLst/>
          </a:prstGeom>
          <a:noFill/>
          <a:ln>
            <a:noFill/>
          </a:ln>
        </p:spPr>
      </p:pic>
      <p:pic>
        <p:nvPicPr>
          <p:cNvPr id="401" name="Shape 401" descr="C:\Users\user\Desktop\QTS4.3.4_P116_(ZH)_51000-024177-RS_201707\Links\page50_Download.png"/>
          <p:cNvPicPr preferRelativeResize="0"/>
          <p:nvPr/>
        </p:nvPicPr>
        <p:blipFill rotWithShape="1">
          <a:blip r:embed="rId6" cstate="print">
            <a:alphaModFix/>
          </a:blip>
          <a:srcRect/>
          <a:stretch/>
        </p:blipFill>
        <p:spPr>
          <a:xfrm>
            <a:off x="734715" y="3543122"/>
            <a:ext cx="720080" cy="720080"/>
          </a:xfrm>
          <a:prstGeom prst="rect">
            <a:avLst/>
          </a:prstGeom>
          <a:noFill/>
          <a:ln>
            <a:noFill/>
          </a:ln>
        </p:spPr>
      </p:pic>
      <p:pic>
        <p:nvPicPr>
          <p:cNvPr id="402" name="Shape 402" descr="C:\Users\user\Desktop\QTS4.3.4_P116_(ZH)_51000-024177-RS_201707\Links\backup_restore_sync _512.png"/>
          <p:cNvPicPr preferRelativeResize="0"/>
          <p:nvPr/>
        </p:nvPicPr>
        <p:blipFill rotWithShape="1">
          <a:blip r:embed="rId7" cstate="print">
            <a:alphaModFix/>
          </a:blip>
          <a:srcRect/>
          <a:stretch/>
        </p:blipFill>
        <p:spPr>
          <a:xfrm>
            <a:off x="3451775" y="3537596"/>
            <a:ext cx="720080" cy="720080"/>
          </a:xfrm>
          <a:prstGeom prst="rect">
            <a:avLst/>
          </a:prstGeom>
          <a:noFill/>
          <a:ln>
            <a:noFill/>
          </a:ln>
        </p:spPr>
      </p:pic>
      <p:pic>
        <p:nvPicPr>
          <p:cNvPr id="403" name="Shape 403" descr="C:\Users\user\Desktop\0110\psp-mini-hero-finalcutprox_2x.png"/>
          <p:cNvPicPr preferRelativeResize="0"/>
          <p:nvPr/>
        </p:nvPicPr>
        <p:blipFill rotWithShape="1">
          <a:blip r:embed="rId8" cstate="print">
            <a:alphaModFix/>
          </a:blip>
          <a:srcRect/>
          <a:stretch/>
        </p:blipFill>
        <p:spPr>
          <a:xfrm>
            <a:off x="3491937" y="2496089"/>
            <a:ext cx="792088" cy="792088"/>
          </a:xfrm>
          <a:prstGeom prst="rect">
            <a:avLst/>
          </a:prstGeom>
          <a:noFill/>
          <a:ln>
            <a:noFill/>
          </a:ln>
        </p:spPr>
      </p:pic>
      <p:pic>
        <p:nvPicPr>
          <p:cNvPr id="404" name="Shape 404" descr="C:\Users\user\Desktop\0110\imgingest-6597150966970685469.png"/>
          <p:cNvPicPr preferRelativeResize="0"/>
          <p:nvPr/>
        </p:nvPicPr>
        <p:blipFill rotWithShape="1">
          <a:blip r:embed="rId9" cstate="print">
            <a:alphaModFix/>
          </a:blip>
          <a:srcRect/>
          <a:stretch/>
        </p:blipFill>
        <p:spPr>
          <a:xfrm>
            <a:off x="4167168" y="2612946"/>
            <a:ext cx="504056" cy="504056"/>
          </a:xfrm>
          <a:prstGeom prst="rect">
            <a:avLst/>
          </a:prstGeom>
          <a:noFill/>
          <a:ln>
            <a:noFill/>
          </a:ln>
        </p:spPr>
      </p:pic>
      <p:pic>
        <p:nvPicPr>
          <p:cNvPr id="405" name="Shape 405" descr="C:\Users\user\Desktop\向量繪製\mac book.png"/>
          <p:cNvPicPr preferRelativeResize="0"/>
          <p:nvPr/>
        </p:nvPicPr>
        <p:blipFill rotWithShape="1">
          <a:blip r:embed="rId10" cstate="print">
            <a:alphaModFix/>
          </a:blip>
          <a:srcRect/>
          <a:stretch/>
        </p:blipFill>
        <p:spPr>
          <a:xfrm>
            <a:off x="6145784" y="2775248"/>
            <a:ext cx="1986200" cy="1152128"/>
          </a:xfrm>
          <a:prstGeom prst="rect">
            <a:avLst/>
          </a:prstGeom>
          <a:noFill/>
          <a:ln>
            <a:noFill/>
          </a:ln>
        </p:spPr>
      </p:pic>
      <p:pic>
        <p:nvPicPr>
          <p:cNvPr id="406" name="Shape 406" descr="C:\Users\user\Desktop\0110\12.png"/>
          <p:cNvPicPr preferRelativeResize="0"/>
          <p:nvPr/>
        </p:nvPicPr>
        <p:blipFill rotWithShape="1">
          <a:blip r:embed="rId11" cstate="print">
            <a:alphaModFix/>
          </a:blip>
          <a:srcRect/>
          <a:stretch/>
        </p:blipFill>
        <p:spPr>
          <a:xfrm>
            <a:off x="6735396" y="3269632"/>
            <a:ext cx="1762633" cy="1047443"/>
          </a:xfrm>
          <a:prstGeom prst="rect">
            <a:avLst/>
          </a:prstGeom>
          <a:noFill/>
          <a:ln>
            <a:noFill/>
          </a:ln>
        </p:spPr>
      </p:pic>
      <p:pic>
        <p:nvPicPr>
          <p:cNvPr id="409" name="Shape 409" descr="「Time machine backup icon」的圖片搜尋結果"/>
          <p:cNvPicPr preferRelativeResize="0"/>
          <p:nvPr/>
        </p:nvPicPr>
        <p:blipFill rotWithShape="1">
          <a:blip r:embed="rId12" cstate="print">
            <a:alphaModFix/>
          </a:blip>
          <a:srcRect/>
          <a:stretch/>
        </p:blipFill>
        <p:spPr>
          <a:xfrm>
            <a:off x="7611032" y="2375397"/>
            <a:ext cx="668069" cy="659161"/>
          </a:xfrm>
          <a:prstGeom prst="ellipse">
            <a:avLst/>
          </a:prstGeom>
          <a:noFill/>
          <a:ln>
            <a:noFill/>
          </a:ln>
        </p:spPr>
      </p:pic>
      <p:pic>
        <p:nvPicPr>
          <p:cNvPr id="28" name="Shape 403" descr="C:\Users\user\Desktop\0110\psp-mini-hero-finalcutprox_2x.png">
            <a:extLst>
              <a:ext uri="{FF2B5EF4-FFF2-40B4-BE49-F238E27FC236}">
                <a16:creationId xmlns:a16="http://schemas.microsoft.com/office/drawing/2014/main" id="{F0DB2AB9-612A-4C5D-97E6-AC5F0D982B7E}"/>
              </a:ext>
            </a:extLst>
          </p:cNvPr>
          <p:cNvPicPr preferRelativeResize="0"/>
          <p:nvPr/>
        </p:nvPicPr>
        <p:blipFill rotWithShape="1">
          <a:blip r:embed="rId8" cstate="print">
            <a:alphaModFix/>
          </a:blip>
          <a:srcRect/>
          <a:stretch/>
        </p:blipFill>
        <p:spPr>
          <a:xfrm>
            <a:off x="5943308" y="2496089"/>
            <a:ext cx="792088" cy="792088"/>
          </a:xfrm>
          <a:prstGeom prst="rect">
            <a:avLst/>
          </a:prstGeom>
          <a:noFill/>
          <a:ln>
            <a:noFill/>
          </a:ln>
        </p:spPr>
      </p:pic>
      <p:pic>
        <p:nvPicPr>
          <p:cNvPr id="29" name="Shape 404" descr="C:\Users\user\Desktop\0110\imgingest-6597150966970685469.png">
            <a:extLst>
              <a:ext uri="{FF2B5EF4-FFF2-40B4-BE49-F238E27FC236}">
                <a16:creationId xmlns:a16="http://schemas.microsoft.com/office/drawing/2014/main" id="{2E499467-391D-48D3-9BCB-C35754525A3E}"/>
              </a:ext>
            </a:extLst>
          </p:cNvPr>
          <p:cNvPicPr preferRelativeResize="0"/>
          <p:nvPr/>
        </p:nvPicPr>
        <p:blipFill rotWithShape="1">
          <a:blip r:embed="rId9" cstate="print">
            <a:alphaModFix/>
          </a:blip>
          <a:srcRect/>
          <a:stretch/>
        </p:blipFill>
        <p:spPr>
          <a:xfrm>
            <a:off x="6618539" y="2612946"/>
            <a:ext cx="504056" cy="504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7" name="矩形 6">
            <a:extLst>
              <a:ext uri="{FF2B5EF4-FFF2-40B4-BE49-F238E27FC236}">
                <a16:creationId xmlns:a16="http://schemas.microsoft.com/office/drawing/2014/main" id="{7AF47039-A685-41B3-BF92-778931EBE17F}"/>
              </a:ext>
            </a:extLst>
          </p:cNvPr>
          <p:cNvSpPr/>
          <p:nvPr/>
        </p:nvSpPr>
        <p:spPr>
          <a:xfrm>
            <a:off x="0" y="959870"/>
            <a:ext cx="9144000" cy="4183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A62FC822-A6E3-4132-8BFF-AAFA3018C8E7}"/>
              </a:ext>
            </a:extLst>
          </p:cNvPr>
          <p:cNvPicPr>
            <a:picLocks noChangeAspect="1"/>
          </p:cNvPicPr>
          <p:nvPr/>
        </p:nvPicPr>
        <p:blipFill rotWithShape="1">
          <a:blip r:embed="rId3">
            <a:extLst>
              <a:ext uri="{28A0092B-C50C-407E-A947-70E740481C1C}">
                <a14:useLocalDpi xmlns:a14="http://schemas.microsoft.com/office/drawing/2010/main" val="0"/>
              </a:ext>
            </a:extLst>
          </a:blip>
          <a:srcRect r="955" b="6334"/>
          <a:stretch/>
        </p:blipFill>
        <p:spPr>
          <a:xfrm>
            <a:off x="0" y="325760"/>
            <a:ext cx="9164096" cy="4817740"/>
          </a:xfrm>
          <a:prstGeom prst="rect">
            <a:avLst/>
          </a:prstGeom>
        </p:spPr>
      </p:pic>
      <p:sp>
        <p:nvSpPr>
          <p:cNvPr id="54" name="Shape 54"/>
          <p:cNvSpPr txBox="1">
            <a:spLocks noGrp="1"/>
          </p:cNvSpPr>
          <p:nvPr>
            <p:ph type="title"/>
          </p:nvPr>
        </p:nvSpPr>
        <p:spPr/>
        <p:txBody>
          <a:bodyPr/>
          <a:lstStyle/>
          <a:p>
            <a:r>
              <a:rPr lang="en-US" altLang="zh-TW" dirty="0">
                <a:cs typeface="Arial" panose="020B0604020202020204" pitchFamily="34" charset="0"/>
                <a:sym typeface="Microsoft JhengHei"/>
              </a:rPr>
              <a:t>QTS 4.3.5 </a:t>
            </a:r>
            <a:r>
              <a:rPr lang="en-US" altLang="zh-TW" dirty="0">
                <a:ea typeface="微軟正黑體"/>
                <a:cs typeface="Arial" panose="020B0604020202020204" pitchFamily="34" charset="0"/>
                <a:sym typeface="Microsoft JhengHei"/>
              </a:rPr>
              <a:t>highlights - Network</a:t>
            </a:r>
            <a:endParaRPr lang="en-US" b="0">
              <a:sym typeface="Microsoft JhengHei"/>
            </a:endParaRPr>
          </a:p>
        </p:txBody>
      </p:sp>
      <p:sp>
        <p:nvSpPr>
          <p:cNvPr id="4" name="內容版面配置區 2">
            <a:extLst>
              <a:ext uri="{FF2B5EF4-FFF2-40B4-BE49-F238E27FC236}">
                <a16:creationId xmlns:a16="http://schemas.microsoft.com/office/drawing/2014/main" id="{E6EDA175-3C3B-4653-B6CE-9E74E64CDF60}"/>
              </a:ext>
            </a:extLst>
          </p:cNvPr>
          <p:cNvSpPr txBox="1">
            <a:spLocks/>
          </p:cNvSpPr>
          <p:nvPr/>
        </p:nvSpPr>
        <p:spPr>
          <a:xfrm>
            <a:off x="94237" y="1273881"/>
            <a:ext cx="6185859" cy="4140835"/>
          </a:xfrm>
          <a:prstGeom prst="rect">
            <a:avLst/>
          </a:prstGeom>
        </p:spPr>
        <p:txBody>
          <a:bodyPr vert="horz" lIns="91440" tIns="45720" rIns="91440" bIns="45720" rtlCol="0" anchor="t">
            <a:noAutofit/>
          </a:bodyPr>
          <a:lstStyle>
            <a:lvl1pPr marL="0" indent="0" algn="l" defTabSz="914400" rtl="0" eaLnBrk="1" latinLnBrk="0" hangingPunct="1">
              <a:spcBef>
                <a:spcPts val="0"/>
              </a:spcBef>
              <a:buFont typeface="Arial" pitchFamily="34" charset="0"/>
              <a:buNone/>
              <a:defRPr lang="zh-TW" altLang="en-US" sz="2200" b="1" i="0" kern="1200" baseline="0" dirty="0" smtClean="0">
                <a:solidFill>
                  <a:schemeClr val="tx1"/>
                </a:solidFill>
                <a:latin typeface="Arial" pitchFamily="34" charset="0"/>
                <a:ea typeface="微軟正黑體" pitchFamily="34" charset="-120"/>
                <a:cs typeface="+mn-cs"/>
              </a:defRPr>
            </a:lvl1pPr>
            <a:lvl2pPr marL="0" indent="0" algn="l" defTabSz="914400" rtl="0" eaLnBrk="1" latinLnBrk="0" hangingPunct="1">
              <a:spcBef>
                <a:spcPts val="0"/>
              </a:spcBef>
              <a:buFont typeface="Arial" pitchFamily="34" charset="0"/>
              <a:buChar char="•"/>
              <a:defRPr lang="zh-TW" altLang="en-US" sz="2200" b="1" i="0" kern="1200" baseline="0" dirty="0" smtClean="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ts val="1600"/>
              </a:lnSpc>
              <a:spcBef>
                <a:spcPts val="1200"/>
              </a:spcBef>
              <a:buFont typeface="Wingdings" panose="05000000000000000000" pitchFamily="2" charset="2"/>
              <a:buChar char="n"/>
            </a:pPr>
            <a:r>
              <a:rPr lang="en-US" altLang="zh-TW" sz="2000" dirty="0">
                <a:solidFill>
                  <a:schemeClr val="bg1"/>
                </a:solidFill>
                <a:ea typeface="Microsoft JhengHei"/>
                <a:cs typeface="Arial" panose="020B0604020202020204" pitchFamily="34" charset="0"/>
              </a:rPr>
              <a:t>Added support for network :</a:t>
            </a:r>
          </a:p>
          <a:p>
            <a:pPr lvl="1">
              <a:lnSpc>
                <a:spcPts val="1600"/>
              </a:lnSpc>
              <a:spcBef>
                <a:spcPts val="1200"/>
              </a:spcBef>
              <a:buNone/>
            </a:pPr>
            <a:r>
              <a:rPr lang="zh-TW" altLang="en-US" sz="1700" dirty="0">
                <a:solidFill>
                  <a:schemeClr val="bg1"/>
                </a:solidFill>
                <a:ea typeface="Microsoft JhengHei"/>
                <a:cs typeface="Arial" panose="020B0604020202020204" pitchFamily="34" charset="0"/>
              </a:rPr>
              <a:t>     </a:t>
            </a:r>
            <a:r>
              <a:rPr lang="zh-TW" altLang="en-US" sz="1700" dirty="0">
                <a:solidFill>
                  <a:schemeClr val="bg1"/>
                </a:solidFill>
                <a:ea typeface="Microsoft JhengHei" panose="020B0604030504040204" pitchFamily="34" charset="-120"/>
                <a:cs typeface="Arial" panose="020B0604020202020204" pitchFamily="34" charset="0"/>
              </a:rPr>
              <a:t>￭</a:t>
            </a:r>
            <a:r>
              <a:rPr lang="zh-TW" altLang="en-US" sz="1700" dirty="0">
                <a:solidFill>
                  <a:schemeClr val="bg1"/>
                </a:solidFill>
                <a:ea typeface="Microsoft JhengHei"/>
                <a:cs typeface="Arial" panose="020B0604020202020204" pitchFamily="34" charset="0"/>
              </a:rPr>
              <a:t> </a:t>
            </a:r>
            <a:r>
              <a:rPr lang="zh-TW" sz="1700" dirty="0">
                <a:solidFill>
                  <a:schemeClr val="bg1"/>
                </a:solidFill>
                <a:ea typeface="Microsoft JhengHei"/>
                <a:cs typeface="Arial" panose="020B0604020202020204" pitchFamily="34" charset="0"/>
              </a:rPr>
              <a:t>More </a:t>
            </a:r>
            <a:r>
              <a:rPr lang="en-US" altLang="zh-TW" sz="1700" dirty="0">
                <a:solidFill>
                  <a:schemeClr val="bg1"/>
                </a:solidFill>
                <a:ea typeface="Microsoft JhengHei"/>
                <a:cs typeface="Arial" panose="020B0604020202020204" pitchFamily="34" charset="0"/>
              </a:rPr>
              <a:t>streamlined</a:t>
            </a:r>
            <a:r>
              <a:rPr lang="zh-TW" altLang="en-US" sz="1700" dirty="0">
                <a:solidFill>
                  <a:schemeClr val="bg1"/>
                </a:solidFill>
                <a:ea typeface="Microsoft JhengHei"/>
                <a:cs typeface="Arial" panose="020B0604020202020204" pitchFamily="34" charset="0"/>
              </a:rPr>
              <a:t> functions for </a:t>
            </a:r>
            <a:r>
              <a:rPr lang="en-US" altLang="zh-TW" sz="1700" dirty="0">
                <a:solidFill>
                  <a:schemeClr val="bg1"/>
                </a:solidFill>
                <a:ea typeface="Microsoft JhengHei"/>
                <a:cs typeface="Arial" panose="020B0604020202020204" pitchFamily="34" charset="0"/>
              </a:rPr>
              <a:t>users</a:t>
            </a:r>
            <a:r>
              <a:rPr lang="zh-TW" altLang="en-US" sz="1700" dirty="0">
                <a:solidFill>
                  <a:schemeClr val="bg1"/>
                </a:solidFill>
                <a:ea typeface="Microsoft JhengHei"/>
                <a:cs typeface="Arial" panose="020B0604020202020204" pitchFamily="34" charset="0"/>
              </a:rPr>
              <a:t>: </a:t>
            </a:r>
          </a:p>
          <a:p>
            <a:pPr marL="800100" lvl="2" indent="-168275">
              <a:lnSpc>
                <a:spcPts val="1200"/>
              </a:lnSpc>
              <a:spcBef>
                <a:spcPts val="1200"/>
              </a:spcBef>
            </a:pPr>
            <a:r>
              <a:rPr lang="zh-TW" sz="1500" dirty="0">
                <a:solidFill>
                  <a:schemeClr val="bg1"/>
                </a:solidFill>
                <a:latin typeface="Arial" panose="020B0604020202020204" pitchFamily="34" charset="0"/>
                <a:ea typeface="Microsoft JhengHei"/>
                <a:cs typeface="Arial" panose="020B0604020202020204" pitchFamily="34" charset="0"/>
              </a:rPr>
              <a:t>Network interfaces can now display customized names.</a:t>
            </a:r>
            <a:endParaRPr lang="zh-TW" altLang="en-US" sz="1500" dirty="0">
              <a:solidFill>
                <a:schemeClr val="bg1"/>
              </a:solidFill>
              <a:latin typeface="Arial" panose="020B0604020202020204" pitchFamily="34" charset="0"/>
              <a:ea typeface="Microsoft JhengHei"/>
              <a:cs typeface="Arial" panose="020B0604020202020204" pitchFamily="34" charset="0"/>
            </a:endParaRPr>
          </a:p>
          <a:p>
            <a:pPr marL="800100" lvl="2" indent="-168275">
              <a:lnSpc>
                <a:spcPts val="1200"/>
              </a:lnSpc>
              <a:spcBef>
                <a:spcPts val="1200"/>
              </a:spcBef>
            </a:pPr>
            <a:r>
              <a:rPr lang="en-US" sz="1500" dirty="0">
                <a:solidFill>
                  <a:schemeClr val="bg1"/>
                </a:solidFill>
                <a:latin typeface="Arial" panose="020B0604020202020204" pitchFamily="34" charset="0"/>
                <a:ea typeface="Microsoft JhengHei"/>
                <a:cs typeface="Arial" panose="020B0604020202020204" pitchFamily="34" charset="0"/>
              </a:rPr>
              <a:t>Supports customized DDNS and allows m</a:t>
            </a:r>
            <a:r>
              <a:rPr lang="en-US" altLang="zh-TW" sz="1500" dirty="0">
                <a:solidFill>
                  <a:schemeClr val="bg1"/>
                </a:solidFill>
                <a:latin typeface="Arial" panose="020B0604020202020204" pitchFamily="34" charset="0"/>
                <a:ea typeface="Microsoft JhengHei"/>
                <a:cs typeface="Arial" panose="020B0604020202020204" pitchFamily="34" charset="0"/>
              </a:rPr>
              <a:t>ultiple services.</a:t>
            </a:r>
            <a:endParaRPr lang="zh-TW" altLang="en-US" sz="1500" dirty="0">
              <a:solidFill>
                <a:schemeClr val="bg1"/>
              </a:solidFill>
              <a:latin typeface="Arial" panose="020B0604020202020204" pitchFamily="34" charset="0"/>
              <a:ea typeface="Microsoft JhengHei"/>
              <a:cs typeface="Arial" panose="020B0604020202020204" pitchFamily="34" charset="0"/>
            </a:endParaRPr>
          </a:p>
          <a:p>
            <a:pPr lvl="1">
              <a:lnSpc>
                <a:spcPts val="1600"/>
              </a:lnSpc>
              <a:spcBef>
                <a:spcPts val="1200"/>
              </a:spcBef>
              <a:buNone/>
            </a:pPr>
            <a:r>
              <a:rPr lang="zh-TW" altLang="en-US" sz="1700" dirty="0">
                <a:solidFill>
                  <a:schemeClr val="bg1"/>
                </a:solidFill>
                <a:ea typeface="Microsoft JhengHei"/>
                <a:cs typeface="Arial" panose="020B0604020202020204" pitchFamily="34" charset="0"/>
              </a:rPr>
              <a:t>     </a:t>
            </a:r>
            <a:r>
              <a:rPr lang="zh-TW" altLang="en-US" sz="1700" dirty="0">
                <a:solidFill>
                  <a:schemeClr val="bg1"/>
                </a:solidFill>
                <a:ea typeface="Microsoft JhengHei" panose="020B0604030504040204" pitchFamily="34" charset="-120"/>
                <a:cs typeface="Arial" panose="020B0604020202020204" pitchFamily="34" charset="0"/>
              </a:rPr>
              <a:t>￭</a:t>
            </a:r>
            <a:r>
              <a:rPr lang="zh-TW" altLang="en-US" sz="1700" dirty="0">
                <a:solidFill>
                  <a:schemeClr val="bg1"/>
                </a:solidFill>
                <a:ea typeface="Microsoft JhengHei"/>
                <a:cs typeface="Arial" panose="020B0604020202020204" pitchFamily="34" charset="0"/>
              </a:rPr>
              <a:t> Advanced functions: </a:t>
            </a:r>
            <a:endParaRPr lang="en-US" altLang="zh-TW" sz="1700" dirty="0">
              <a:solidFill>
                <a:schemeClr val="bg1"/>
              </a:solidFill>
              <a:ea typeface="Microsoft JhengHei"/>
              <a:cs typeface="Arial" panose="020B0604020202020204" pitchFamily="34" charset="0"/>
            </a:endParaRPr>
          </a:p>
          <a:p>
            <a:pPr marL="800100" lvl="1" indent="-168275">
              <a:lnSpc>
                <a:spcPts val="1500"/>
              </a:lnSpc>
              <a:spcBef>
                <a:spcPts val="1200"/>
              </a:spcBef>
            </a:pPr>
            <a:r>
              <a:rPr lang="en-US" altLang="zh-TW" sz="1500" b="0" dirty="0">
                <a:solidFill>
                  <a:schemeClr val="bg1"/>
                </a:solidFill>
                <a:ea typeface="Microsoft JhengHei"/>
                <a:cs typeface="Arial" panose="020B0604020202020204" pitchFamily="34" charset="0"/>
              </a:rPr>
              <a:t>S</a:t>
            </a:r>
            <a:r>
              <a:rPr lang="zh-TW" sz="1500" b="0" dirty="0">
                <a:solidFill>
                  <a:schemeClr val="bg1"/>
                </a:solidFill>
                <a:ea typeface="Microsoft JhengHei"/>
                <a:cs typeface="Arial" panose="020B0604020202020204" pitchFamily="34" charset="0"/>
              </a:rPr>
              <a:t>uppo</a:t>
            </a:r>
            <a:r>
              <a:rPr lang="en-US" altLang="zh-TW" sz="1500" b="0" dirty="0" err="1">
                <a:solidFill>
                  <a:schemeClr val="bg1"/>
                </a:solidFill>
                <a:ea typeface="Microsoft JhengHei"/>
                <a:cs typeface="Arial" panose="020B0604020202020204" pitchFamily="34" charset="0"/>
              </a:rPr>
              <a:t>rt</a:t>
            </a:r>
            <a:r>
              <a:rPr lang="zh-TW" altLang="en-US" sz="1500" b="0" dirty="0">
                <a:solidFill>
                  <a:schemeClr val="bg1"/>
                </a:solidFill>
                <a:ea typeface="Microsoft JhengHei"/>
                <a:cs typeface="Arial" panose="020B0604020202020204" pitchFamily="34" charset="0"/>
              </a:rPr>
              <a:t> </a:t>
            </a:r>
            <a:r>
              <a:rPr lang="en-US" altLang="zh-TW" sz="1500" b="0" dirty="0" err="1">
                <a:solidFill>
                  <a:schemeClr val="bg1"/>
                </a:solidFill>
                <a:ea typeface="Microsoft JhengHei"/>
                <a:cs typeface="Arial" panose="020B0604020202020204" pitchFamily="34" charset="0"/>
              </a:rPr>
              <a:t>stateful</a:t>
            </a:r>
            <a:r>
              <a:rPr lang="en-US" altLang="zh-TW" sz="1500" b="0" dirty="0">
                <a:solidFill>
                  <a:schemeClr val="bg1"/>
                </a:solidFill>
                <a:ea typeface="Microsoft JhengHei"/>
                <a:cs typeface="Arial" panose="020B0604020202020204" pitchFamily="34" charset="0"/>
              </a:rPr>
              <a:t>/stateless</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auto-</a:t>
            </a:r>
            <a:r>
              <a:rPr lang="en-US" altLang="zh-TW" sz="1500" b="0" dirty="0" err="1">
                <a:solidFill>
                  <a:schemeClr val="bg1"/>
                </a:solidFill>
                <a:ea typeface="Microsoft JhengHei"/>
                <a:cs typeface="Arial" panose="020B0604020202020204" pitchFamily="34" charset="0"/>
              </a:rPr>
              <a:t>configuratio</a:t>
            </a:r>
            <a:r>
              <a:rPr lang="zh-TW" sz="1500" b="0" dirty="0">
                <a:solidFill>
                  <a:schemeClr val="bg1"/>
                </a:solidFill>
                <a:ea typeface="Microsoft JhengHei"/>
                <a:cs typeface="Arial" panose="020B0604020202020204" pitchFamily="34" charset="0"/>
              </a:rPr>
              <a:t>n</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of</a:t>
            </a:r>
            <a:r>
              <a:rPr lang="zh-TW"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IPv6</a:t>
            </a:r>
            <a:r>
              <a:rPr lang="zh-TW" altLang="en-US" sz="1500" b="0" dirty="0">
                <a:solidFill>
                  <a:schemeClr val="bg1"/>
                </a:solidFill>
                <a:ea typeface="Microsoft JhengHei"/>
                <a:cs typeface="Arial" panose="020B0604020202020204" pitchFamily="34" charset="0"/>
              </a:rPr>
              <a:t> </a:t>
            </a:r>
            <a:r>
              <a:rPr lang="en-US" altLang="zh-TW" sz="1500" b="0" dirty="0" err="1">
                <a:solidFill>
                  <a:schemeClr val="bg1"/>
                </a:solidFill>
                <a:ea typeface="Microsoft JhengHei"/>
                <a:cs typeface="Arial" panose="020B0604020202020204" pitchFamily="34" charset="0"/>
              </a:rPr>
              <a:t>addre</a:t>
            </a:r>
            <a:r>
              <a:rPr lang="zh-TW" sz="1500" b="0" dirty="0">
                <a:solidFill>
                  <a:schemeClr val="bg1"/>
                </a:solidFill>
                <a:ea typeface="Microsoft JhengHei"/>
                <a:cs typeface="Arial" panose="020B0604020202020204" pitchFamily="34" charset="0"/>
              </a:rPr>
              <a:t>s</a:t>
            </a:r>
            <a:r>
              <a:rPr lang="en-US" altLang="zh-TW" sz="1500" b="0" dirty="0" err="1">
                <a:solidFill>
                  <a:schemeClr val="bg1"/>
                </a:solidFill>
                <a:ea typeface="Microsoft JhengHei"/>
                <a:cs typeface="Arial" panose="020B0604020202020204" pitchFamily="34" charset="0"/>
              </a:rPr>
              <a:t>ses</a:t>
            </a:r>
            <a:r>
              <a:rPr lang="en-US" altLang="zh-TW" sz="1500" b="0" dirty="0">
                <a:solidFill>
                  <a:schemeClr val="bg1"/>
                </a:solidFill>
                <a:ea typeface="Microsoft JhengHei"/>
                <a:cs typeface="Arial" panose="020B0604020202020204" pitchFamily="34" charset="0"/>
              </a:rPr>
              <a:t>, </a:t>
            </a:r>
            <a:r>
              <a:rPr lang="zh-TW" altLang="en-US" sz="1500" b="0" dirty="0">
                <a:solidFill>
                  <a:schemeClr val="bg1"/>
                </a:solidFill>
                <a:ea typeface="Microsoft JhengHei"/>
                <a:cs typeface="Arial" panose="020B0604020202020204" pitchFamily="34" charset="0"/>
              </a:rPr>
              <a:t>and e</a:t>
            </a:r>
            <a:r>
              <a:rPr lang="en-US" altLang="zh-TW" sz="1500" b="0" dirty="0" err="1">
                <a:solidFill>
                  <a:schemeClr val="bg1"/>
                </a:solidFill>
                <a:ea typeface="Microsoft JhengHei"/>
                <a:cs typeface="Arial" panose="020B0604020202020204" pitchFamily="34" charset="0"/>
              </a:rPr>
              <a:t>ach</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network</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interface</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supports</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full </a:t>
            </a:r>
            <a:r>
              <a:rPr lang="zh-TW" altLang="en-US" sz="1500" b="0" dirty="0">
                <a:solidFill>
                  <a:schemeClr val="bg1"/>
                </a:solidFill>
                <a:ea typeface="Microsoft JhengHei"/>
                <a:cs typeface="Arial" panose="020B0604020202020204" pitchFamily="34" charset="0"/>
              </a:rPr>
              <a:t>R</a:t>
            </a:r>
            <a:r>
              <a:rPr lang="zh-TW" sz="1500" b="0" dirty="0">
                <a:solidFill>
                  <a:schemeClr val="bg1"/>
                </a:solidFill>
                <a:ea typeface="Microsoft JhengHei"/>
                <a:cs typeface="Arial" panose="020B0604020202020204" pitchFamily="34" charset="0"/>
              </a:rPr>
              <a:t>ADVD ser</a:t>
            </a:r>
            <a:r>
              <a:rPr lang="en-US" altLang="zh-TW" sz="1500" b="0" dirty="0">
                <a:solidFill>
                  <a:schemeClr val="bg1"/>
                </a:solidFill>
                <a:ea typeface="Microsoft JhengHei"/>
                <a:cs typeface="Arial" panose="020B0604020202020204" pitchFamily="34" charset="0"/>
              </a:rPr>
              <a:t>vice</a:t>
            </a:r>
            <a:r>
              <a:rPr lang="zh-TW" sz="1500" b="0" dirty="0">
                <a:solidFill>
                  <a:schemeClr val="bg1"/>
                </a:solidFill>
                <a:ea typeface="Microsoft JhengHei"/>
                <a:cs typeface="Arial" panose="020B0604020202020204" pitchFamily="34" charset="0"/>
              </a:rPr>
              <a:t>s.</a:t>
            </a:r>
            <a:endParaRPr lang="en-US" altLang="zh-TW" sz="1500" b="0" dirty="0">
              <a:solidFill>
                <a:schemeClr val="bg1"/>
              </a:solidFill>
              <a:ea typeface="Microsoft JhengHei"/>
              <a:cs typeface="Arial" panose="020B0604020202020204" pitchFamily="34" charset="0"/>
            </a:endParaRPr>
          </a:p>
          <a:p>
            <a:pPr marL="800100" lvl="1" indent="-168275">
              <a:lnSpc>
                <a:spcPts val="1200"/>
              </a:lnSpc>
              <a:spcBef>
                <a:spcPts val="1200"/>
              </a:spcBef>
            </a:pPr>
            <a:r>
              <a:rPr lang="en-US" altLang="zh-TW" sz="1500" b="0" dirty="0">
                <a:solidFill>
                  <a:schemeClr val="bg1"/>
                </a:solidFill>
                <a:ea typeface="Microsoft JhengHei"/>
                <a:cs typeface="Arial" panose="020B0604020202020204" pitchFamily="34" charset="0"/>
              </a:rPr>
              <a:t>Supports</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reserved</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IPs</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with</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the</a:t>
            </a:r>
            <a:r>
              <a:rPr lang="zh-TW" altLang="en-US" sz="1500" b="0" dirty="0">
                <a:solidFill>
                  <a:schemeClr val="bg1"/>
                </a:solidFill>
                <a:ea typeface="Microsoft JhengHei"/>
                <a:cs typeface="Arial" panose="020B0604020202020204" pitchFamily="34" charset="0"/>
              </a:rPr>
              <a:t> </a:t>
            </a:r>
            <a:r>
              <a:rPr lang="zh-TW" sz="1500" b="0" dirty="0">
                <a:solidFill>
                  <a:schemeClr val="bg1"/>
                </a:solidFill>
                <a:ea typeface="Microsoft JhengHei"/>
                <a:cs typeface="Arial" panose="020B0604020202020204" pitchFamily="34" charset="0"/>
              </a:rPr>
              <a:t>D</a:t>
            </a:r>
            <a:r>
              <a:rPr lang="en-US" altLang="zh-TW" sz="1500" b="0" dirty="0">
                <a:solidFill>
                  <a:schemeClr val="bg1"/>
                </a:solidFill>
                <a:ea typeface="Microsoft JhengHei"/>
                <a:cs typeface="Arial" panose="020B0604020202020204" pitchFamily="34" charset="0"/>
              </a:rPr>
              <a:t>HC</a:t>
            </a:r>
            <a:r>
              <a:rPr lang="zh-TW" sz="1500" b="0" dirty="0">
                <a:solidFill>
                  <a:schemeClr val="bg1"/>
                </a:solidFill>
                <a:ea typeface="Microsoft JhengHei"/>
                <a:cs typeface="Arial" panose="020B0604020202020204" pitchFamily="34" charset="0"/>
              </a:rPr>
              <a:t>P s</a:t>
            </a:r>
            <a:r>
              <a:rPr lang="en-US" altLang="zh-TW" sz="1500" b="0" dirty="0" err="1">
                <a:solidFill>
                  <a:schemeClr val="bg1"/>
                </a:solidFill>
                <a:ea typeface="Microsoft JhengHei"/>
                <a:cs typeface="Arial" panose="020B0604020202020204" pitchFamily="34" charset="0"/>
              </a:rPr>
              <a:t>er</a:t>
            </a:r>
            <a:r>
              <a:rPr lang="zh-TW" sz="1500" b="0" dirty="0">
                <a:solidFill>
                  <a:schemeClr val="bg1"/>
                </a:solidFill>
                <a:ea typeface="Microsoft JhengHei"/>
                <a:cs typeface="Arial" panose="020B0604020202020204" pitchFamily="34" charset="0"/>
              </a:rPr>
              <a:t>vice.</a:t>
            </a:r>
            <a:endParaRPr lang="en-US" altLang="zh-TW" sz="1500" b="0" dirty="0">
              <a:solidFill>
                <a:schemeClr val="bg1"/>
              </a:solidFill>
              <a:ea typeface="Microsoft JhengHei"/>
              <a:cs typeface="Arial" panose="020B0604020202020204" pitchFamily="34" charset="0"/>
            </a:endParaRPr>
          </a:p>
          <a:p>
            <a:pPr marL="800100" lvl="1" indent="-168275">
              <a:lnSpc>
                <a:spcPts val="1200"/>
              </a:lnSpc>
              <a:spcBef>
                <a:spcPts val="1200"/>
              </a:spcBef>
            </a:pPr>
            <a:r>
              <a:rPr lang="en-US" altLang="zh-TW" sz="1500" b="0" dirty="0">
                <a:solidFill>
                  <a:schemeClr val="bg1"/>
                </a:solidFill>
                <a:ea typeface="Microsoft JhengHei"/>
                <a:cs typeface="Arial" panose="020B0604020202020204" pitchFamily="34" charset="0"/>
              </a:rPr>
              <a:t>Auto Default Gateway + </a:t>
            </a:r>
            <a:r>
              <a:rPr lang="en-US" sz="1500" b="0" dirty="0">
                <a:solidFill>
                  <a:schemeClr val="bg1"/>
                </a:solidFill>
                <a:ea typeface="Microsoft JhengHei"/>
                <a:cs typeface="Arial" panose="020B0604020202020204" pitchFamily="34" charset="0"/>
              </a:rPr>
              <a:t>NCSI </a:t>
            </a:r>
            <a:r>
              <a:rPr lang="en-US" altLang="zh-TW" sz="1500" b="0" dirty="0">
                <a:solidFill>
                  <a:schemeClr val="bg1"/>
                </a:solidFill>
                <a:ea typeface="Microsoft JhengHei"/>
                <a:cs typeface="Arial" panose="020B0604020202020204" pitchFamily="34" charset="0"/>
              </a:rPr>
              <a:t>service can now be disabled.</a:t>
            </a:r>
          </a:p>
          <a:p>
            <a:pPr marL="800100" lvl="1" indent="-168275">
              <a:lnSpc>
                <a:spcPts val="1200"/>
              </a:lnSpc>
              <a:spcBef>
                <a:spcPts val="1200"/>
              </a:spcBef>
            </a:pPr>
            <a:r>
              <a:rPr lang="en-US" altLang="zh-TW" sz="1500" b="0" dirty="0">
                <a:solidFill>
                  <a:schemeClr val="bg1"/>
                </a:solidFill>
                <a:ea typeface="Microsoft JhengHei"/>
                <a:cs typeface="Arial" panose="020B0604020202020204" pitchFamily="34" charset="0"/>
              </a:rPr>
              <a:t>Supports</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IPv4</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&amp;</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IPv6</a:t>
            </a:r>
            <a:r>
              <a:rPr lang="zh-TW" altLang="en-US" sz="1500" b="0" dirty="0">
                <a:solidFill>
                  <a:schemeClr val="bg1"/>
                </a:solidFill>
                <a:ea typeface="Microsoft JhengHei"/>
                <a:cs typeface="Arial" panose="020B0604020202020204" pitchFamily="34" charset="0"/>
              </a:rPr>
              <a:t> </a:t>
            </a:r>
            <a:r>
              <a:rPr lang="en-US" altLang="zh-TW" sz="1500" b="0" dirty="0">
                <a:solidFill>
                  <a:schemeClr val="bg1"/>
                </a:solidFill>
                <a:ea typeface="Microsoft JhengHei"/>
                <a:cs typeface="Arial" panose="020B0604020202020204" pitchFamily="34" charset="0"/>
              </a:rPr>
              <a:t>static</a:t>
            </a:r>
            <a:r>
              <a:rPr lang="zh-TW" altLang="en-US" sz="1500" b="0" dirty="0">
                <a:solidFill>
                  <a:schemeClr val="bg1"/>
                </a:solidFill>
                <a:ea typeface="Microsoft JhengHei"/>
                <a:cs typeface="Arial" panose="020B0604020202020204" pitchFamily="34" charset="0"/>
              </a:rPr>
              <a:t> </a:t>
            </a:r>
            <a:r>
              <a:rPr lang="en-US" altLang="zh-TW" sz="1500" b="0" dirty="0" err="1">
                <a:solidFill>
                  <a:schemeClr val="bg1"/>
                </a:solidFill>
                <a:ea typeface="Microsoft JhengHei"/>
                <a:cs typeface="Arial" panose="020B0604020202020204" pitchFamily="34" charset="0"/>
              </a:rPr>
              <a:t>rou</a:t>
            </a:r>
            <a:r>
              <a:rPr lang="zh-TW" sz="1500" b="0" dirty="0">
                <a:solidFill>
                  <a:schemeClr val="bg1"/>
                </a:solidFill>
                <a:ea typeface="Microsoft JhengHei"/>
                <a:cs typeface="Arial" panose="020B0604020202020204" pitchFamily="34" charset="0"/>
              </a:rPr>
              <a:t>t</a:t>
            </a:r>
            <a:r>
              <a:rPr lang="zh-TW" altLang="en-US" sz="1500" b="0" dirty="0">
                <a:solidFill>
                  <a:schemeClr val="bg1"/>
                </a:solidFill>
                <a:ea typeface="Microsoft JhengHei"/>
                <a:cs typeface="Arial" panose="020B0604020202020204" pitchFamily="34" charset="0"/>
              </a:rPr>
              <a:t>e</a:t>
            </a:r>
            <a:r>
              <a:rPr lang="en-US" altLang="zh-TW" sz="1500" b="0" dirty="0">
                <a:solidFill>
                  <a:schemeClr val="bg1"/>
                </a:solidFill>
                <a:ea typeface="Microsoft JhengHei"/>
                <a:cs typeface="Arial" panose="020B0604020202020204" pitchFamily="34" charset="0"/>
              </a:rPr>
              <a:t>s.</a:t>
            </a:r>
            <a:endParaRPr lang="zh-TW" altLang="en-US" sz="1500" b="0" dirty="0">
              <a:solidFill>
                <a:schemeClr val="bg1"/>
              </a:solidFill>
              <a:ea typeface="Microsoft JhengHei"/>
              <a:cs typeface="Arial" panose="020B0604020202020204" pitchFamily="34" charset="0"/>
            </a:endParaRPr>
          </a:p>
        </p:txBody>
      </p:sp>
      <p:sp>
        <p:nvSpPr>
          <p:cNvPr id="9" name="矩形: 圓角 8">
            <a:extLst>
              <a:ext uri="{FF2B5EF4-FFF2-40B4-BE49-F238E27FC236}">
                <a16:creationId xmlns:a16="http://schemas.microsoft.com/office/drawing/2014/main" id="{ABFFF7DB-9726-4139-8E4D-FC2285BB1153}"/>
              </a:ext>
            </a:extLst>
          </p:cNvPr>
          <p:cNvSpPr/>
          <p:nvPr/>
        </p:nvSpPr>
        <p:spPr>
          <a:xfrm>
            <a:off x="6178080" y="1350081"/>
            <a:ext cx="2808312" cy="3974723"/>
          </a:xfrm>
          <a:prstGeom prst="roundRect">
            <a:avLst>
              <a:gd name="adj" fmla="val 10860"/>
            </a:avLst>
          </a:prstGeom>
          <a:gradFill flip="none" rotWithShape="1">
            <a:gsLst>
              <a:gs pos="93000">
                <a:srgbClr val="23BDE1">
                  <a:alpha val="0"/>
                </a:srgbClr>
              </a:gs>
              <a:gs pos="71000">
                <a:srgbClr val="23BDE1">
                  <a:alpha val="65000"/>
                </a:srgbClr>
              </a:gs>
              <a:gs pos="0">
                <a:srgbClr val="0070C0"/>
              </a:gs>
            </a:gsLst>
            <a:lin ang="5400000" scaled="0"/>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5D76691A-57C7-4AB9-8FB6-AC2F3C212989}"/>
              </a:ext>
            </a:extLst>
          </p:cNvPr>
          <p:cNvSpPr/>
          <p:nvPr/>
        </p:nvSpPr>
        <p:spPr>
          <a:xfrm>
            <a:off x="6253236" y="1563638"/>
            <a:ext cx="2664296" cy="2800767"/>
          </a:xfrm>
          <a:prstGeom prst="rect">
            <a:avLst/>
          </a:prstGeom>
        </p:spPr>
        <p:txBody>
          <a:bodyPr wrap="square">
            <a:spAutoFit/>
          </a:bodyPr>
          <a:lstStyle/>
          <a:p>
            <a:pPr marL="0" lvl="2" indent="0" algn="ctr">
              <a:spcBef>
                <a:spcPts val="1200"/>
              </a:spcBef>
              <a:buNone/>
            </a:pPr>
            <a:r>
              <a:rPr lang="zh-TW" altLang="en-US" sz="2000" b="1" dirty="0">
                <a:solidFill>
                  <a:schemeClr val="bg1"/>
                </a:solidFill>
                <a:latin typeface="微軟正黑體" panose="020B0604030504040204" pitchFamily="34" charset="-120"/>
                <a:ea typeface="微軟正黑體" panose="020B0604030504040204" pitchFamily="34" charset="-120"/>
              </a:rPr>
              <a:t>Summary</a:t>
            </a:r>
            <a:r>
              <a:rPr lang="en-US" altLang="zh-TW" sz="2000" b="1" dirty="0">
                <a:solidFill>
                  <a:schemeClr val="bg1"/>
                </a:solidFill>
                <a:latin typeface="微軟正黑體" panose="020B0604030504040204" pitchFamily="34" charset="-120"/>
                <a:ea typeface="微軟正黑體" panose="020B0604030504040204" pitchFamily="34" charset="-120"/>
              </a:rPr>
              <a:t> </a:t>
            </a:r>
          </a:p>
          <a:p>
            <a:pPr marL="0" lvl="2" algn="ctr">
              <a:spcBef>
                <a:spcPts val="1200"/>
              </a:spcBef>
            </a:pPr>
            <a:r>
              <a:rPr lang="en-US" altLang="zh-TW" sz="32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QNAP NVS</a:t>
            </a:r>
            <a:r>
              <a:rPr lang="zh-TW" altLang="en-US" sz="32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t>
            </a:r>
            <a:r>
              <a:rPr lang="en-US" altLang="zh-TW" sz="1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Network &amp; Virtual Switch</a:t>
            </a: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connects</a:t>
            </a:r>
            <a:r>
              <a:rPr lang="en-US" altLang="zh-TW" sz="1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your virtual and physical environments with high speed networks.</a:t>
            </a:r>
            <a:endParaRPr lang="zh-TW" altLang="en-US" sz="1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p>
            <a:pPr marL="0" lvl="2" indent="0" algn="ctr">
              <a:spcBef>
                <a:spcPts val="1200"/>
              </a:spcBef>
              <a:buNone/>
            </a:pPr>
            <a:endParaRPr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1" name="直線接點 10">
            <a:extLst>
              <a:ext uri="{FF2B5EF4-FFF2-40B4-BE49-F238E27FC236}">
                <a16:creationId xmlns:a16="http://schemas.microsoft.com/office/drawing/2014/main" id="{BBB05340-2E36-493C-9D2D-1797CEDF1EAE}"/>
              </a:ext>
            </a:extLst>
          </p:cNvPr>
          <p:cNvCxnSpPr/>
          <p:nvPr/>
        </p:nvCxnSpPr>
        <p:spPr>
          <a:xfrm>
            <a:off x="6464212" y="1995686"/>
            <a:ext cx="2232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CBCBA9CD-6E0A-4214-B109-5BB9742A7AA6}"/>
              </a:ext>
            </a:extLst>
          </p:cNvPr>
          <p:cNvCxnSpPr/>
          <p:nvPr/>
        </p:nvCxnSpPr>
        <p:spPr>
          <a:xfrm>
            <a:off x="6464212" y="3943117"/>
            <a:ext cx="2232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6" name="圖片 5">
            <a:extLst>
              <a:ext uri="{FF2B5EF4-FFF2-40B4-BE49-F238E27FC236}">
                <a16:creationId xmlns:a16="http://schemas.microsoft.com/office/drawing/2014/main" id="{EDB20E4B-32EB-4E18-A291-8979A9723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325" b="1333"/>
          <a:stretch/>
        </p:blipFill>
        <p:spPr>
          <a:xfrm>
            <a:off x="-13932" y="968118"/>
            <a:ext cx="9157931" cy="4227934"/>
          </a:xfrm>
          <a:prstGeom prst="rect">
            <a:avLst/>
          </a:prstGeom>
        </p:spPr>
      </p:pic>
      <p:sp>
        <p:nvSpPr>
          <p:cNvPr id="415" name="Shape 415"/>
          <p:cNvSpPr txBox="1">
            <a:spLocks noGrp="1"/>
          </p:cNvSpPr>
          <p:nvPr>
            <p:ph type="title"/>
          </p:nvPr>
        </p:nvSpPr>
        <p:spPr>
          <a:xfrm>
            <a:off x="0" y="99136"/>
            <a:ext cx="9144000" cy="857250"/>
          </a:xfrm>
        </p:spPr>
        <p:txBody>
          <a:bodyPr vert="horz" lIns="91440" tIns="45720" rIns="91440" bIns="45720" rtlCol="0" anchor="ctr">
            <a:noAutofit/>
          </a:bodyPr>
          <a:lstStyle/>
          <a:p>
            <a:pPr>
              <a:lnSpc>
                <a:spcPts val="3600"/>
              </a:lnSpc>
            </a:pPr>
            <a:r>
              <a:rPr lang="zh-TW" sz="3600" dirty="0">
                <a:cs typeface="Arial" panose="020B0604020202020204" pitchFamily="34" charset="0"/>
                <a:sym typeface="Arial"/>
              </a:rPr>
              <a:t>Faster </a:t>
            </a:r>
            <a:r>
              <a:rPr lang="en-US" altLang="zh-TW" sz="3600">
                <a:cs typeface="Arial" panose="020B0604020202020204" pitchFamily="34" charset="0"/>
                <a:sym typeface="Arial"/>
              </a:rPr>
              <a:t>wireless network</a:t>
            </a:r>
            <a:br>
              <a:rPr lang="en-US" altLang="zh-TW" sz="3600">
                <a:cs typeface="Arial" panose="020B0604020202020204" pitchFamily="34" charset="0"/>
                <a:sym typeface="Arial"/>
              </a:rPr>
            </a:br>
            <a:r>
              <a:rPr lang="zh-TW" sz="3600" dirty="0">
                <a:cs typeface="Arial" panose="020B0604020202020204" pitchFamily="34" charset="0"/>
                <a:sym typeface="Arial"/>
              </a:rPr>
              <a:t>delivered</a:t>
            </a:r>
            <a:r>
              <a:rPr lang="zh-TW" altLang="en-US" sz="3600" dirty="0">
                <a:cs typeface="Arial" panose="020B0604020202020204" pitchFamily="34" charset="0"/>
                <a:sym typeface="Arial"/>
              </a:rPr>
              <a:t> </a:t>
            </a:r>
            <a:r>
              <a:rPr lang="en-US" altLang="zh-TW" sz="3600">
                <a:cs typeface="Arial" panose="020B0604020202020204" pitchFamily="34" charset="0"/>
                <a:sym typeface="Arial"/>
              </a:rPr>
              <a:t>with </a:t>
            </a:r>
            <a:r>
              <a:rPr lang="zh-TW" sz="3600" dirty="0">
                <a:cs typeface="Arial" panose="020B0604020202020204" pitchFamily="34" charset="0"/>
                <a:sym typeface="Arial"/>
              </a:rPr>
              <a:t>new </a:t>
            </a:r>
            <a:r>
              <a:rPr lang="en-US" altLang="zh-TW" sz="3600" dirty="0">
                <a:cs typeface="Arial" panose="020B0604020202020204" pitchFamily="34" charset="0"/>
                <a:sym typeface="Arial"/>
              </a:rPr>
              <a:t>QNAP</a:t>
            </a:r>
            <a:r>
              <a:rPr lang="en-US" altLang="zh-TW" sz="3600" dirty="0">
                <a:cs typeface="Arial" panose="020B0604020202020204" pitchFamily="34" charset="0"/>
              </a:rPr>
              <a:t> </a:t>
            </a:r>
            <a:r>
              <a:rPr lang="zh-TW" sz="3600" dirty="0">
                <a:cs typeface="Arial" panose="020B0604020202020204" pitchFamily="34" charset="0"/>
              </a:rPr>
              <a:t>so</a:t>
            </a:r>
            <a:r>
              <a:rPr lang="en-US" altLang="zh-TW" sz="3600" dirty="0" err="1">
                <a:ea typeface="微軟正黑體"/>
                <a:cs typeface="Arial" panose="020B0604020202020204" pitchFamily="34" charset="0"/>
                <a:sym typeface="Arial"/>
              </a:rPr>
              <a:t>lution</a:t>
            </a:r>
            <a:endParaRPr lang="en-US" altLang="zh-TW" sz="3600" dirty="0">
              <a:cs typeface="Arial" panose="020B0604020202020204" pitchFamily="34" charset="0"/>
              <a:sym typeface="Arial"/>
            </a:endParaRPr>
          </a:p>
        </p:txBody>
      </p:sp>
      <p:sp>
        <p:nvSpPr>
          <p:cNvPr id="423" name="Shape 423"/>
          <p:cNvSpPr/>
          <p:nvPr/>
        </p:nvSpPr>
        <p:spPr>
          <a:xfrm>
            <a:off x="3922786" y="2437939"/>
            <a:ext cx="4923847" cy="360040"/>
          </a:xfrm>
          <a:prstGeom prst="parallelogram">
            <a:avLst>
              <a:gd name="adj" fmla="val 55727"/>
            </a:avLst>
          </a:prstGeom>
          <a:solidFill>
            <a:srgbClr val="23BDE1"/>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4" name="Shape 424"/>
          <p:cNvSpPr txBox="1"/>
          <p:nvPr/>
        </p:nvSpPr>
        <p:spPr>
          <a:xfrm>
            <a:off x="4352443" y="2437940"/>
            <a:ext cx="4278601" cy="429408"/>
          </a:xfrm>
          <a:prstGeom prst="rect">
            <a:avLst/>
          </a:prstGeom>
          <a:noFill/>
          <a:ln>
            <a:noFill/>
          </a:ln>
        </p:spPr>
        <p:txBody>
          <a:bodyPr spcFirstLastPara="1" wrap="square" lIns="91425" tIns="45700" rIns="91425" bIns="45700" anchor="t" anchorCtr="0">
            <a:noAutofit/>
          </a:bodyPr>
          <a:lstStyle/>
          <a:p>
            <a:pPr marL="457200" indent="-368300">
              <a:lnSpc>
                <a:spcPct val="115000"/>
              </a:lnSpc>
              <a:buClr>
                <a:schemeClr val="dk1"/>
              </a:buClr>
              <a:buSzPts val="2200"/>
            </a:pPr>
            <a:r>
              <a:rPr lang="en-US" altLang="zh-TW" sz="1600" b="1" i="0" u="none" strike="noStrike" cap="none" dirty="0">
                <a:solidFill>
                  <a:schemeClr val="lt1"/>
                </a:solidFill>
                <a:latin typeface="Arial" panose="020B0604020202020204" pitchFamily="34" charset="0"/>
                <a:ea typeface="Microsoft JhengHei"/>
                <a:cs typeface="Arial" panose="020B0604020202020204" pitchFamily="34" charset="0"/>
                <a:sym typeface="Microsoft JhengHei"/>
              </a:rPr>
              <a:t>QWA-AC2600 PCIe AC wireless adapter</a:t>
            </a:r>
            <a:endParaRPr lang="en-US" sz="1600" b="1" i="0" u="none" strike="noStrike" cap="none" dirty="0">
              <a:solidFill>
                <a:schemeClr val="lt1"/>
              </a:solidFill>
              <a:latin typeface="Arial" panose="020B0604020202020204" pitchFamily="34" charset="0"/>
              <a:ea typeface="Microsoft JhengHei"/>
              <a:cs typeface="Arial" panose="020B0604020202020204" pitchFamily="34" charset="0"/>
              <a:sym typeface="Microsoft JhengHei"/>
            </a:endParaRPr>
          </a:p>
        </p:txBody>
      </p:sp>
      <p:pic>
        <p:nvPicPr>
          <p:cNvPr id="10" name="圖片 9">
            <a:extLst>
              <a:ext uri="{FF2B5EF4-FFF2-40B4-BE49-F238E27FC236}">
                <a16:creationId xmlns:a16="http://schemas.microsoft.com/office/drawing/2014/main" id="{4C57E57F-EB1A-486E-BCD4-5330101DC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230" y="1337675"/>
            <a:ext cx="6191073" cy="3870109"/>
          </a:xfrm>
          <a:prstGeom prst="rect">
            <a:avLst/>
          </a:prstGeom>
          <a:effectLst>
            <a:glow rad="25400">
              <a:schemeClr val="bg1">
                <a:alpha val="12000"/>
              </a:schemeClr>
            </a:glow>
            <a:outerShdw blurRad="825500" dist="685800" dir="2940000" sx="24000" sy="24000" algn="ctr" rotWithShape="0">
              <a:srgbClr val="000000">
                <a:alpha val="81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1" name="Shape 431"/>
          <p:cNvSpPr txBox="1">
            <a:spLocks noGrp="1"/>
          </p:cNvSpPr>
          <p:nvPr>
            <p:ph type="title"/>
          </p:nvPr>
        </p:nvSpPr>
        <p:spPr/>
        <p:txBody>
          <a:bodyPr>
            <a:normAutofit/>
          </a:bodyPr>
          <a:lstStyle/>
          <a:p>
            <a:r>
              <a:rPr lang="en-US" altLang="zh-TW">
                <a:ea typeface="微軟正黑體"/>
                <a:cs typeface="Arial" panose="020B0604020202020204" pitchFamily="34" charset="0"/>
                <a:sym typeface="Arial"/>
              </a:rPr>
              <a:t>Wireless</a:t>
            </a:r>
            <a:r>
              <a:rPr lang="en-US" altLang="zh-TW" dirty="0">
                <a:ea typeface="微軟正黑體"/>
                <a:cs typeface="Arial" panose="020B0604020202020204" pitchFamily="34" charset="0"/>
                <a:sym typeface="Arial"/>
              </a:rPr>
              <a:t> </a:t>
            </a:r>
            <a:r>
              <a:rPr lang="zh-TW" dirty="0">
                <a:cs typeface="Arial" panose="020B0604020202020204" pitchFamily="34" charset="0"/>
                <a:sym typeface="Arial"/>
              </a:rPr>
              <a:t>makes things easier…</a:t>
            </a:r>
            <a:endParaRPr lang="en-US" altLang="zh-TW" dirty="0">
              <a:cs typeface="Arial" panose="020B0604020202020204" pitchFamily="34" charset="0"/>
            </a:endParaRPr>
          </a:p>
        </p:txBody>
      </p:sp>
      <p:sp>
        <p:nvSpPr>
          <p:cNvPr id="12" name="內容版面配置區 11"/>
          <p:cNvSpPr>
            <a:spLocks noGrp="1"/>
          </p:cNvSpPr>
          <p:nvPr>
            <p:ph idx="1"/>
          </p:nvPr>
        </p:nvSpPr>
        <p:spPr>
          <a:xfrm>
            <a:off x="457200" y="1200151"/>
            <a:ext cx="5239431" cy="812134"/>
          </a:xfrm>
        </p:spPr>
        <p:txBody>
          <a:bodyPr vert="horz" lIns="91440" tIns="45720" rIns="91440" bIns="45720" rtlCol="0" anchor="t">
            <a:noAutofit/>
          </a:bodyPr>
          <a:lstStyle/>
          <a:p>
            <a:r>
              <a:rPr lang="zh-TW" sz="2400" dirty="0">
                <a:cs typeface="Arial" panose="020B0604020202020204" pitchFamily="34" charset="0"/>
                <a:sym typeface="Microsoft JhengHei"/>
              </a:rPr>
              <a:t>When physical wiring for</a:t>
            </a:r>
            <a:r>
              <a:rPr lang="zh-TW" altLang="en-US" sz="2400" dirty="0">
                <a:ea typeface="微軟正黑體"/>
                <a:cs typeface="Arial" panose="020B0604020202020204" pitchFamily="34" charset="0"/>
                <a:sym typeface="Microsoft JhengHei"/>
              </a:rPr>
              <a:t> </a:t>
            </a:r>
            <a:r>
              <a:rPr lang="en-US" altLang="zh-TW" sz="2400" dirty="0">
                <a:ea typeface="微軟正黑體"/>
                <a:cs typeface="Arial" panose="020B0604020202020204" pitchFamily="34" charset="0"/>
                <a:sym typeface="Microsoft JhengHei"/>
              </a:rPr>
              <a:t>you</a:t>
            </a:r>
            <a:r>
              <a:rPr lang="zh-TW" sz="2400" dirty="0">
                <a:cs typeface="Arial" panose="020B0604020202020204" pitchFamily="34" charset="0"/>
                <a:sym typeface="Microsoft JhengHei"/>
              </a:rPr>
              <a:t>r home is not </a:t>
            </a:r>
            <a:r>
              <a:rPr lang="zh-TW" sz="2400" dirty="0">
                <a:cs typeface="Arial" panose="020B0604020202020204" pitchFamily="34" charset="0"/>
              </a:rPr>
              <a:t>f</a:t>
            </a:r>
            <a:r>
              <a:rPr lang="zh-TW" sz="2400" dirty="0">
                <a:cs typeface="Arial" panose="020B0604020202020204" pitchFamily="34" charset="0"/>
                <a:sym typeface="Microsoft JhengHei"/>
              </a:rPr>
              <a:t>easi</a:t>
            </a:r>
            <a:r>
              <a:rPr lang="en-US" altLang="zh-TW" sz="2400" dirty="0" err="1">
                <a:ea typeface="微軟正黑體"/>
                <a:cs typeface="Arial" panose="020B0604020202020204" pitchFamily="34" charset="0"/>
                <a:sym typeface="Microsoft JhengHei"/>
              </a:rPr>
              <a:t>ble</a:t>
            </a:r>
            <a:r>
              <a:rPr lang="en-US" altLang="zh-TW" sz="2400" dirty="0">
                <a:ea typeface="微軟正黑體"/>
                <a:cs typeface="Arial" panose="020B0604020202020204" pitchFamily="34" charset="0"/>
                <a:sym typeface="Microsoft JhengHei"/>
              </a:rPr>
              <a:t>.</a:t>
            </a:r>
            <a:endParaRPr lang="en-US" altLang="zh-TW" sz="2400" dirty="0">
              <a:cs typeface="Arial" panose="020B0604020202020204" pitchFamily="34" charset="0"/>
              <a:sym typeface="Microsoft JhengHei"/>
            </a:endParaRPr>
          </a:p>
        </p:txBody>
      </p:sp>
      <p:pic>
        <p:nvPicPr>
          <p:cNvPr id="436" name="Shape 436" descr="C:\Users\user\Desktop\0110\20.png"/>
          <p:cNvPicPr preferRelativeResize="0"/>
          <p:nvPr/>
        </p:nvPicPr>
        <p:blipFill rotWithShape="1">
          <a:blip r:embed="rId3" cstate="print">
            <a:alphaModFix/>
          </a:blip>
          <a:srcRect/>
          <a:stretch/>
        </p:blipFill>
        <p:spPr>
          <a:xfrm>
            <a:off x="1259632" y="2139702"/>
            <a:ext cx="3507038" cy="2775210"/>
          </a:xfrm>
          <a:prstGeom prst="rect">
            <a:avLst/>
          </a:prstGeom>
          <a:noFill/>
          <a:ln>
            <a:noFill/>
          </a:ln>
        </p:spPr>
      </p:pic>
      <p:pic>
        <p:nvPicPr>
          <p:cNvPr id="5" name="圖片 4">
            <a:extLst>
              <a:ext uri="{FF2B5EF4-FFF2-40B4-BE49-F238E27FC236}">
                <a16:creationId xmlns:a16="http://schemas.microsoft.com/office/drawing/2014/main" id="{3FE92E34-43FC-4D11-AC9A-59C2B85F71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523" r="22761"/>
          <a:stretch/>
        </p:blipFill>
        <p:spPr>
          <a:xfrm>
            <a:off x="5796137" y="1004172"/>
            <a:ext cx="3347864" cy="413932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 name="圖片 3">
            <a:extLst>
              <a:ext uri="{FF2B5EF4-FFF2-40B4-BE49-F238E27FC236}">
                <a16:creationId xmlns:a16="http://schemas.microsoft.com/office/drawing/2014/main" id="{80E6E082-F097-42B8-A5C4-891A06E78AC6}"/>
              </a:ext>
            </a:extLst>
          </p:cNvPr>
          <p:cNvPicPr>
            <a:picLocks noChangeAspect="1"/>
          </p:cNvPicPr>
          <p:nvPr/>
        </p:nvPicPr>
        <p:blipFill rotWithShape="1">
          <a:blip r:embed="rId3">
            <a:extLst>
              <a:ext uri="{28A0092B-C50C-407E-A947-70E740481C1C}">
                <a14:useLocalDpi xmlns:a14="http://schemas.microsoft.com/office/drawing/2010/main" val="0"/>
              </a:ext>
            </a:extLst>
          </a:blip>
          <a:srcRect b="17801"/>
          <a:stretch/>
        </p:blipFill>
        <p:spPr>
          <a:xfrm>
            <a:off x="0" y="915566"/>
            <a:ext cx="9144000" cy="4227934"/>
          </a:xfrm>
          <a:prstGeom prst="rect">
            <a:avLst/>
          </a:prstGeom>
        </p:spPr>
      </p:pic>
      <p:sp>
        <p:nvSpPr>
          <p:cNvPr id="441" name="Shape 441"/>
          <p:cNvSpPr txBox="1">
            <a:spLocks noGrp="1"/>
          </p:cNvSpPr>
          <p:nvPr>
            <p:ph type="title"/>
          </p:nvPr>
        </p:nvSpPr>
        <p:spPr/>
        <p:txBody>
          <a:bodyPr>
            <a:normAutofit/>
          </a:bodyPr>
          <a:lstStyle/>
          <a:p>
            <a:r>
              <a:rPr lang="zh-TW" dirty="0">
                <a:cs typeface="Arial" panose="020B0604020202020204" pitchFamily="34" charset="0"/>
                <a:sym typeface="Arial"/>
              </a:rPr>
              <a:t>New </a:t>
            </a:r>
            <a:r>
              <a:rPr lang="en-US" altLang="zh-TW" dirty="0">
                <a:ea typeface="微軟正黑體"/>
                <a:cs typeface="Arial" panose="020B0604020202020204" pitchFamily="34" charset="0"/>
                <a:sym typeface="Arial"/>
              </a:rPr>
              <a:t>wireless </a:t>
            </a:r>
            <a:r>
              <a:rPr lang="en-US" altLang="zh-TW">
                <a:ea typeface="微軟正黑體"/>
                <a:cs typeface="Arial" panose="020B0604020202020204" pitchFamily="34" charset="0"/>
                <a:sym typeface="Arial"/>
              </a:rPr>
              <a:t>setup screen</a:t>
            </a:r>
            <a:endParaRPr lang="en-US" altLang="zh-TW" dirty="0">
              <a:cs typeface="Arial" panose="020B0604020202020204" pitchFamily="34" charset="0"/>
              <a:sym typeface="Arial"/>
            </a:endParaRPr>
          </a:p>
        </p:txBody>
      </p:sp>
      <p:pic>
        <p:nvPicPr>
          <p:cNvPr id="6146" name="Picture 2" descr="C:\Users\Sam Lin\Desktop\Network PPT img\NVS\2018-01-04_171902.png">
            <a:extLst>
              <a:ext uri="{FF2B5EF4-FFF2-40B4-BE49-F238E27FC236}">
                <a16:creationId xmlns:a16="http://schemas.microsoft.com/office/drawing/2014/main" id="{32D521B2-0341-4A54-8903-6DD003038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634" y="1153451"/>
            <a:ext cx="6608732" cy="38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9" name="圖片 8">
            <a:extLst>
              <a:ext uri="{FF2B5EF4-FFF2-40B4-BE49-F238E27FC236}">
                <a16:creationId xmlns:a16="http://schemas.microsoft.com/office/drawing/2014/main" id="{9F50660A-4E0E-418F-942D-20C43A9DF88D}"/>
              </a:ext>
            </a:extLst>
          </p:cNvPr>
          <p:cNvPicPr>
            <a:picLocks noChangeAspect="1"/>
          </p:cNvPicPr>
          <p:nvPr/>
        </p:nvPicPr>
        <p:blipFill rotWithShape="1">
          <a:blip r:embed="rId3">
            <a:extLst>
              <a:ext uri="{28A0092B-C50C-407E-A947-70E740481C1C}">
                <a14:useLocalDpi xmlns:a14="http://schemas.microsoft.com/office/drawing/2010/main" val="0"/>
              </a:ext>
            </a:extLst>
          </a:blip>
          <a:srcRect t="12782" b="18818"/>
          <a:stretch/>
        </p:blipFill>
        <p:spPr>
          <a:xfrm>
            <a:off x="-1" y="968118"/>
            <a:ext cx="9144002" cy="4175382"/>
          </a:xfrm>
          <a:prstGeom prst="rect">
            <a:avLst/>
          </a:prstGeom>
        </p:spPr>
      </p:pic>
      <p:sp>
        <p:nvSpPr>
          <p:cNvPr id="11" name="平行四邊形 10">
            <a:extLst>
              <a:ext uri="{FF2B5EF4-FFF2-40B4-BE49-F238E27FC236}">
                <a16:creationId xmlns:a16="http://schemas.microsoft.com/office/drawing/2014/main" id="{09ADD58F-CEA8-441A-937D-A497F0C2838B}"/>
              </a:ext>
            </a:extLst>
          </p:cNvPr>
          <p:cNvSpPr/>
          <p:nvPr/>
        </p:nvSpPr>
        <p:spPr>
          <a:xfrm>
            <a:off x="1593300" y="4195919"/>
            <a:ext cx="1244311" cy="2880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5"/>
          <p:cNvSpPr>
            <a:spLocks noGrp="1"/>
          </p:cNvSpPr>
          <p:nvPr>
            <p:ph type="title"/>
          </p:nvPr>
        </p:nvSpPr>
        <p:spPr/>
        <p:txBody>
          <a:bodyPr>
            <a:normAutofit/>
          </a:bodyPr>
          <a:lstStyle/>
          <a:p>
            <a:r>
              <a:rPr lang="en-US" altLang="zh-TW" dirty="0">
                <a:cs typeface="Arial" panose="020B0604020202020204" pitchFamily="34" charset="0"/>
              </a:rPr>
              <a:t>QNAP NVS(</a:t>
            </a:r>
            <a:r>
              <a:rPr lang="zh-TW" altLang="en-US" dirty="0">
                <a:cs typeface="Arial" panose="020B0604020202020204" pitchFamily="34" charset="0"/>
              </a:rPr>
              <a:t>Network &amp; Virtual Switch</a:t>
            </a:r>
            <a:r>
              <a:rPr lang="en-US" altLang="zh-TW" dirty="0">
                <a:cs typeface="Arial" panose="020B0604020202020204" pitchFamily="34" charset="0"/>
              </a:rPr>
              <a:t>)</a:t>
            </a:r>
            <a:endParaRPr lang="zh-TW" altLang="en-US" dirty="0">
              <a:cs typeface="Arial" panose="020B0604020202020204" pitchFamily="34" charset="0"/>
            </a:endParaRPr>
          </a:p>
        </p:txBody>
      </p:sp>
      <p:sp>
        <p:nvSpPr>
          <p:cNvPr id="7" name="文字方塊 6"/>
          <p:cNvSpPr txBox="1"/>
          <p:nvPr/>
        </p:nvSpPr>
        <p:spPr>
          <a:xfrm>
            <a:off x="400833" y="1043945"/>
            <a:ext cx="8739428" cy="646331"/>
          </a:xfrm>
          <a:prstGeom prst="rect">
            <a:avLst/>
          </a:prstGeom>
          <a:noFill/>
        </p:spPr>
        <p:txBody>
          <a:bodyPr wrap="square" rtlCol="0" anchor="t">
            <a:spAutoFit/>
          </a:bodyPr>
          <a:lstStyle/>
          <a:p>
            <a:r>
              <a:rPr lang="en-US" altLang="zh-TW" b="1" dirty="0">
                <a:solidFill>
                  <a:schemeClr val="bg1"/>
                </a:solidFill>
                <a:latin typeface="Arial" panose="020B0604020202020204" pitchFamily="34" charset="0"/>
                <a:ea typeface="微軟正黑體" pitchFamily="34" charset="-120"/>
                <a:cs typeface="Arial" panose="020B0604020202020204" pitchFamily="34" charset="0"/>
              </a:rPr>
              <a:t>QNAP NVS strings the high speed network between physical and virtual</a:t>
            </a:r>
            <a:r>
              <a:rPr lang="en-US" altLang="zh-TW" b="1">
                <a:solidFill>
                  <a:schemeClr val="bg1"/>
                </a:solidFill>
                <a:latin typeface="Arial" panose="020B0604020202020204" pitchFamily="34" charset="0"/>
                <a:ea typeface="微軟正黑體" pitchFamily="34" charset="-120"/>
                <a:cs typeface="Arial" panose="020B0604020202020204" pitchFamily="34" charset="0"/>
              </a:rPr>
              <a:t> interfaces</a:t>
            </a:r>
            <a:r>
              <a:rPr lang="en-US" b="1" dirty="0">
                <a:solidFill>
                  <a:schemeClr val="bg1"/>
                </a:solidFill>
                <a:latin typeface="Arial" panose="020B0604020202020204" pitchFamily="34" charset="0"/>
                <a:ea typeface="微軟正黑體"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itchFamily="34" charset="-120"/>
                <a:cs typeface="Arial" panose="020B0604020202020204" pitchFamily="34" charset="0"/>
              </a:rPr>
              <a:t>It's</a:t>
            </a:r>
            <a:r>
              <a:rPr lang="en-US" altLang="zh-TW" b="1" dirty="0">
                <a:solidFill>
                  <a:schemeClr val="bg1"/>
                </a:solidFill>
                <a:latin typeface="Arial" panose="020B0604020202020204" pitchFamily="34" charset="0"/>
                <a:ea typeface="微軟正黑體" pitchFamily="34" charset="-120"/>
                <a:cs typeface="Arial" panose="020B0604020202020204" pitchFamily="34" charset="0"/>
              </a:rPr>
              <a:t> the best tool to bridge your </a:t>
            </a:r>
            <a:r>
              <a:rPr lang="en-US" altLang="zh-TW" b="1">
                <a:solidFill>
                  <a:schemeClr val="bg1"/>
                </a:solidFill>
                <a:latin typeface="Arial" panose="020B0604020202020204" pitchFamily="34" charset="0"/>
                <a:ea typeface="微軟正黑體" pitchFamily="34" charset="-120"/>
                <a:cs typeface="Arial" panose="020B0604020202020204" pitchFamily="34" charset="0"/>
              </a:rPr>
              <a:t>versatile devices</a:t>
            </a:r>
            <a:r>
              <a:rPr lang="en-US" altLang="zh-TW" b="1" dirty="0">
                <a:solidFill>
                  <a:schemeClr val="bg1"/>
                </a:solidFill>
                <a:latin typeface="Arial" panose="020B0604020202020204" pitchFamily="34" charset="0"/>
                <a:ea typeface="微軟正黑體" pitchFamily="34" charset="-120"/>
                <a:cs typeface="Arial" panose="020B0604020202020204" pitchFamily="34" charset="0"/>
              </a:rPr>
              <a:t> </a:t>
            </a:r>
            <a:r>
              <a:rPr lang="en-US" b="1" dirty="0">
                <a:solidFill>
                  <a:schemeClr val="bg1"/>
                </a:solidFill>
                <a:latin typeface="Arial" panose="020B0604020202020204" pitchFamily="34" charset="0"/>
                <a:ea typeface="微軟正黑體" pitchFamily="34" charset="-120"/>
                <a:cs typeface="Arial" panose="020B0604020202020204" pitchFamily="34" charset="0"/>
              </a:rPr>
              <a:t>and NAS!</a:t>
            </a:r>
            <a:endParaRPr lang="zh-TW" dirty="0">
              <a:latin typeface="Arial" panose="020B0604020202020204" pitchFamily="34" charset="0"/>
              <a:ea typeface="新細明體"/>
              <a:cs typeface="Arial" panose="020B0604020202020204" pitchFamily="34" charset="0"/>
            </a:endParaRPr>
          </a:p>
        </p:txBody>
      </p:sp>
      <p:sp>
        <p:nvSpPr>
          <p:cNvPr id="5" name="平行四邊形 4">
            <a:extLst>
              <a:ext uri="{FF2B5EF4-FFF2-40B4-BE49-F238E27FC236}">
                <a16:creationId xmlns:a16="http://schemas.microsoft.com/office/drawing/2014/main" id="{2B92BDB8-862B-4C3F-B579-289DFBBDB964}"/>
              </a:ext>
            </a:extLst>
          </p:cNvPr>
          <p:cNvSpPr/>
          <p:nvPr/>
        </p:nvSpPr>
        <p:spPr>
          <a:xfrm>
            <a:off x="6300192" y="4195919"/>
            <a:ext cx="1244311" cy="2880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A71C7A01-DEEB-471E-84A1-57055D0EE80D}"/>
              </a:ext>
            </a:extLst>
          </p:cNvPr>
          <p:cNvSpPr txBox="1"/>
          <p:nvPr/>
        </p:nvSpPr>
        <p:spPr>
          <a:xfrm>
            <a:off x="1781944" y="4193882"/>
            <a:ext cx="936104" cy="323165"/>
          </a:xfrm>
          <a:prstGeom prst="rect">
            <a:avLst/>
          </a:prstGeom>
          <a:noFill/>
        </p:spPr>
        <p:txBody>
          <a:bodyPr wrap="square" rtlCol="0">
            <a:spAutoFit/>
          </a:bodyPr>
          <a:lstStyle/>
          <a:p>
            <a:pPr algn="ctr"/>
            <a:r>
              <a:rPr lang="en-US" altLang="zh-TW" sz="1500" b="1">
                <a:solidFill>
                  <a:srgbClr val="002060"/>
                </a:solidFill>
                <a:latin typeface="Arial" panose="020B0604020202020204" pitchFamily="34" charset="0"/>
                <a:cs typeface="Arial" panose="020B0604020202020204" pitchFamily="34" charset="0"/>
              </a:rPr>
              <a:t>Virtual</a:t>
            </a:r>
            <a:endParaRPr lang="zh-TW" altLang="en-US" sz="1500" b="1">
              <a:solidFill>
                <a:srgbClr val="002060"/>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B5E6C677-73BD-4367-B33E-0C4D5242ECC9}"/>
              </a:ext>
            </a:extLst>
          </p:cNvPr>
          <p:cNvSpPr txBox="1"/>
          <p:nvPr/>
        </p:nvSpPr>
        <p:spPr>
          <a:xfrm>
            <a:off x="6392376" y="4176463"/>
            <a:ext cx="1080120" cy="323165"/>
          </a:xfrm>
          <a:prstGeom prst="rect">
            <a:avLst/>
          </a:prstGeom>
          <a:noFill/>
        </p:spPr>
        <p:txBody>
          <a:bodyPr wrap="square" rtlCol="0">
            <a:spAutoFit/>
          </a:bodyPr>
          <a:lstStyle/>
          <a:p>
            <a:pPr algn="ctr"/>
            <a:r>
              <a:rPr lang="en-US" altLang="zh-TW" sz="1500" b="1">
                <a:solidFill>
                  <a:srgbClr val="002060"/>
                </a:solidFill>
                <a:latin typeface="Arial" panose="020B0604020202020204" pitchFamily="34" charset="0"/>
                <a:cs typeface="Arial" panose="020B0604020202020204" pitchFamily="34" charset="0"/>
              </a:rPr>
              <a:t>Physical</a:t>
            </a:r>
            <a:endParaRPr lang="zh-TW" altLang="en-US" sz="1500" b="1">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5" name="標題 4"/>
          <p:cNvSpPr>
            <a:spLocks noGrp="1"/>
          </p:cNvSpPr>
          <p:nvPr>
            <p:ph type="title"/>
          </p:nvPr>
        </p:nvSpPr>
        <p:spPr>
          <a:xfrm>
            <a:off x="251520" y="1728044"/>
            <a:ext cx="4896544" cy="1403903"/>
          </a:xfrm>
        </p:spPr>
        <p:txBody>
          <a:bodyPr>
            <a:normAutofit/>
          </a:bodyPr>
          <a:lstStyle/>
          <a:p>
            <a:r>
              <a:rPr lang="en-US" altLang="zh-TW" sz="4000" dirty="0">
                <a:cs typeface="Arial" panose="020B0604020202020204" pitchFamily="34" charset="0"/>
              </a:rPr>
              <a:t>QTS 4.3.5</a:t>
            </a:r>
          </a:p>
        </p:txBody>
      </p:sp>
      <p:sp>
        <p:nvSpPr>
          <p:cNvPr id="3" name="標題 4"/>
          <p:cNvSpPr txBox="1">
            <a:spLocks/>
          </p:cNvSpPr>
          <p:nvPr/>
        </p:nvSpPr>
        <p:spPr>
          <a:xfrm>
            <a:off x="251520" y="2622118"/>
            <a:ext cx="4896544" cy="836127"/>
          </a:xfrm>
          <a:prstGeom prst="rect">
            <a:avLst/>
          </a:prstGeom>
        </p:spPr>
        <p:txBody>
          <a:bodyPr vert="horz" lIns="91440" tIns="45720" rIns="91440" bIns="45720" rtlCol="0" anchor="ctr">
            <a:noAutofit/>
          </a:bodyPr>
          <a:lstStyle/>
          <a:p>
            <a:pPr>
              <a:spcBef>
                <a:spcPct val="0"/>
              </a:spcBef>
              <a:defRPr/>
            </a:pPr>
            <a:r>
              <a:rPr lang="en-US" altLang="zh-TW" sz="3600" b="1" dirty="0" err="1">
                <a:solidFill>
                  <a:schemeClr val="bg1"/>
                </a:solidFill>
                <a:latin typeface="Arial" panose="020B0604020202020204" pitchFamily="34" charset="0"/>
                <a:ea typeface="微軟正黑體"/>
                <a:cs typeface="Arial" panose="020B0604020202020204" pitchFamily="34" charset="0"/>
              </a:rPr>
              <a:t>i</a:t>
            </a:r>
            <a:r>
              <a:rPr lang="zh-TW" altLang="en-US" sz="3600" b="1" dirty="0">
                <a:solidFill>
                  <a:schemeClr val="bg1"/>
                </a:solidFill>
                <a:latin typeface="Arial" panose="020B0604020202020204" pitchFamily="34" charset="0"/>
                <a:ea typeface="微軟正黑體"/>
                <a:cs typeface="Arial" panose="020B0604020202020204" pitchFamily="34" charset="0"/>
              </a:rPr>
              <a:t>s your best choice!</a:t>
            </a:r>
            <a:endParaRPr kumimoji="0" lang="zh-TW" altLang="en-US" sz="3600" b="1" i="0" u="none" strike="noStrike" kern="1200" cap="none" spc="0" normalizeH="0" baseline="0" noProof="0" dirty="0">
              <a:ln>
                <a:noFill/>
              </a:ln>
              <a:solidFill>
                <a:schemeClr val="bg1"/>
              </a:solidFill>
              <a:effectLst/>
              <a:uLnTx/>
              <a:uFillTx/>
              <a:latin typeface="Arial" panose="020B0604020202020204" pitchFamily="34" charset="0"/>
              <a:ea typeface="微軟正黑體"/>
              <a:cs typeface="Arial" panose="020B0604020202020204" pitchFamily="34" charset="0"/>
            </a:endParaRPr>
          </a:p>
        </p:txBody>
      </p:sp>
      <p:sp>
        <p:nvSpPr>
          <p:cNvPr id="4" name="文字方塊 3"/>
          <p:cNvSpPr txBox="1"/>
          <p:nvPr/>
        </p:nvSpPr>
        <p:spPr>
          <a:xfrm>
            <a:off x="4788024" y="4547248"/>
            <a:ext cx="4104456" cy="461665"/>
          </a:xfrm>
          <a:prstGeom prst="rect">
            <a:avLst/>
          </a:prstGeom>
          <a:noFill/>
        </p:spPr>
        <p:txBody>
          <a:bodyPr wrap="square" rtlCol="0">
            <a:spAutoFit/>
          </a:bodyPr>
          <a:lstStyle/>
          <a:p>
            <a:r>
              <a:rPr lang="en-US" altLang="zh-TW" sz="800" dirty="0">
                <a:solidFill>
                  <a:schemeClr val="bg1"/>
                </a:solidFill>
              </a:rPr>
              <a:t>Copyright © 2018 QNAP Systems, Inc. All rights reserved. QNAP® and other names of QNAP </a:t>
            </a:r>
            <a:r>
              <a:rPr lang="en-US" altLang="zh-TW" sz="800" dirty="0" err="1">
                <a:solidFill>
                  <a:schemeClr val="bg1"/>
                </a:solidFill>
              </a:rPr>
              <a:t>Pr</a:t>
            </a:r>
            <a:r>
              <a:rPr lang="en-US" altLang="zh-TW" sz="800" dirty="0">
                <a:solidFill>
                  <a:schemeClr val="bg1"/>
                </a:solidFill>
              </a:rPr>
              <a:t> </a:t>
            </a:r>
            <a:r>
              <a:rPr lang="en-US" altLang="zh-TW" sz="800" dirty="0" err="1">
                <a:solidFill>
                  <a:schemeClr val="bg1"/>
                </a:solidFill>
              </a:rPr>
              <a:t>oducts</a:t>
            </a:r>
            <a:r>
              <a:rPr lang="en-US" altLang="zh-TW" sz="800" dirty="0">
                <a:solidFill>
                  <a:schemeClr val="bg1"/>
                </a:solidFill>
              </a:rPr>
              <a:t> are proprietary marks or registered trademarks of QNAP Systems, Inc. Other products and company names mentioned herein are trademarks of their respective holders. </a:t>
            </a:r>
            <a:endParaRPr lang="zh-TW" altLang="en-US" sz="800" dirty="0">
              <a:solidFill>
                <a:schemeClr val="bg1"/>
              </a:solidFill>
              <a:latin typeface="微軟正黑體" pitchFamily="34" charset="-120"/>
              <a:ea typeface="微軟正黑體" pitchFamily="34"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528170D0-4D31-4382-B75F-8CF9981FF826}"/>
              </a:ext>
            </a:extLst>
          </p:cNvPr>
          <p:cNvGrpSpPr/>
          <p:nvPr/>
        </p:nvGrpSpPr>
        <p:grpSpPr>
          <a:xfrm>
            <a:off x="93548" y="483518"/>
            <a:ext cx="7725192" cy="1823748"/>
            <a:chOff x="805739" y="575954"/>
            <a:chExt cx="6437439" cy="1519738"/>
          </a:xfrm>
        </p:grpSpPr>
        <p:grpSp>
          <p:nvGrpSpPr>
            <p:cNvPr id="9" name="群組 8">
              <a:extLst>
                <a:ext uri="{FF2B5EF4-FFF2-40B4-BE49-F238E27FC236}">
                  <a16:creationId xmlns:a16="http://schemas.microsoft.com/office/drawing/2014/main" id="{BB581C31-2AEB-4786-BACC-D33AAF3E2031}"/>
                </a:ext>
              </a:extLst>
            </p:cNvPr>
            <p:cNvGrpSpPr/>
            <p:nvPr/>
          </p:nvGrpSpPr>
          <p:grpSpPr>
            <a:xfrm>
              <a:off x="1858939" y="1143940"/>
              <a:ext cx="5384239" cy="625598"/>
              <a:chOff x="-430638" y="1183147"/>
              <a:chExt cx="5384239" cy="625598"/>
            </a:xfrm>
          </p:grpSpPr>
          <p:sp>
            <p:nvSpPr>
              <p:cNvPr id="11" name="Shape 73">
                <a:extLst>
                  <a:ext uri="{FF2B5EF4-FFF2-40B4-BE49-F238E27FC236}">
                    <a16:creationId xmlns:a16="http://schemas.microsoft.com/office/drawing/2014/main" id="{26509FAB-E3C1-4871-95C7-57056AF79A45}"/>
                  </a:ext>
                </a:extLst>
              </p:cNvPr>
              <p:cNvSpPr/>
              <p:nvPr/>
            </p:nvSpPr>
            <p:spPr>
              <a:xfrm>
                <a:off x="-430638" y="1293746"/>
                <a:ext cx="5384239" cy="404400"/>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2" name="Shape 75" descr="NAS.png">
                <a:extLst>
                  <a:ext uri="{FF2B5EF4-FFF2-40B4-BE49-F238E27FC236}">
                    <a16:creationId xmlns:a16="http://schemas.microsoft.com/office/drawing/2014/main" id="{319EAFA0-8675-49CA-AD63-AB4A0B69E1D1}"/>
                  </a:ext>
                </a:extLst>
              </p:cNvPr>
              <p:cNvPicPr preferRelativeResize="0"/>
              <p:nvPr/>
            </p:nvPicPr>
            <p:blipFill rotWithShape="1">
              <a:blip r:embed="rId2">
                <a:alphaModFix/>
              </a:blip>
              <a:srcRect/>
              <a:stretch/>
            </p:blipFill>
            <p:spPr>
              <a:xfrm>
                <a:off x="741266" y="1183147"/>
                <a:ext cx="2059692" cy="625598"/>
              </a:xfrm>
              <a:prstGeom prst="rect">
                <a:avLst/>
              </a:prstGeom>
              <a:noFill/>
              <a:ln>
                <a:noFill/>
              </a:ln>
            </p:spPr>
          </p:pic>
        </p:grpSp>
        <p:pic>
          <p:nvPicPr>
            <p:cNvPr id="10" name="Shape 74" descr="NAS.png">
              <a:extLst>
                <a:ext uri="{FF2B5EF4-FFF2-40B4-BE49-F238E27FC236}">
                  <a16:creationId xmlns:a16="http://schemas.microsoft.com/office/drawing/2014/main" id="{2713D638-D697-488D-8E43-A8B39D94D0BE}"/>
                </a:ext>
              </a:extLst>
            </p:cNvPr>
            <p:cNvPicPr preferRelativeResize="0"/>
            <p:nvPr/>
          </p:nvPicPr>
          <p:blipFill rotWithShape="1">
            <a:blip r:embed="rId3">
              <a:alphaModFix/>
            </a:blip>
            <a:srcRect l="24975"/>
            <a:stretch/>
          </p:blipFill>
          <p:spPr>
            <a:xfrm>
              <a:off x="805739" y="575954"/>
              <a:ext cx="2540610" cy="1519738"/>
            </a:xfrm>
            <a:prstGeom prst="rect">
              <a:avLst/>
            </a:prstGeom>
            <a:noFill/>
            <a:ln>
              <a:noFill/>
            </a:ln>
          </p:spPr>
        </p:pic>
      </p:grpSp>
      <p:pic>
        <p:nvPicPr>
          <p:cNvPr id="19" name="圖片 18">
            <a:extLst>
              <a:ext uri="{FF2B5EF4-FFF2-40B4-BE49-F238E27FC236}">
                <a16:creationId xmlns:a16="http://schemas.microsoft.com/office/drawing/2014/main" id="{70110497-A427-4B11-9A22-B562DCC8F6B5}"/>
              </a:ext>
            </a:extLst>
          </p:cNvPr>
          <p:cNvPicPr>
            <a:picLocks noChangeAspect="1"/>
          </p:cNvPicPr>
          <p:nvPr/>
        </p:nvPicPr>
        <p:blipFill>
          <a:blip r:embed="rId4"/>
          <a:stretch>
            <a:fillRect/>
          </a:stretch>
        </p:blipFill>
        <p:spPr>
          <a:xfrm>
            <a:off x="279164" y="273192"/>
            <a:ext cx="1258864" cy="234000"/>
          </a:xfrm>
          <a:prstGeom prst="rect">
            <a:avLst/>
          </a:prstGeom>
        </p:spPr>
      </p:pic>
      <p:sp>
        <p:nvSpPr>
          <p:cNvPr id="14" name="Shape 108">
            <a:extLst>
              <a:ext uri="{FF2B5EF4-FFF2-40B4-BE49-F238E27FC236}">
                <a16:creationId xmlns:a16="http://schemas.microsoft.com/office/drawing/2014/main" id="{7B51B873-8EFF-4BC1-88EB-CDF4F5792C13}"/>
              </a:ext>
            </a:extLst>
          </p:cNvPr>
          <p:cNvSpPr txBox="1">
            <a:spLocks/>
          </p:cNvSpPr>
          <p:nvPr/>
        </p:nvSpPr>
        <p:spPr>
          <a:xfrm>
            <a:off x="279164" y="1923678"/>
            <a:ext cx="8334163" cy="1684371"/>
          </a:xfrm>
          <a:prstGeom prst="rect">
            <a:avLst/>
          </a:prstGeom>
          <a:noFill/>
          <a:ln>
            <a:noFill/>
          </a:ln>
        </p:spPr>
        <p:txBody>
          <a:bodyPr spcFirstLastPara="1" vert="horz" wrap="square" lIns="91425" tIns="91425" rIns="91425" bIns="91425" rtlCol="0" anchor="b" anchorCtr="0">
            <a:noAutofit/>
          </a:bodyPr>
          <a:lstStyle>
            <a:lvl1pPr algn="ctr" defTabSz="914400" rtl="0" eaLnBrk="1" latinLnBrk="0" hangingPunct="1">
              <a:spcBef>
                <a:spcPct val="0"/>
              </a:spcBef>
              <a:buNone/>
              <a:tabLst>
                <a:tab pos="4037013" algn="l"/>
              </a:tabLst>
              <a:defRPr sz="4800" b="1" i="0" kern="1200" baseline="0">
                <a:solidFill>
                  <a:schemeClr val="bg1"/>
                </a:solidFill>
                <a:latin typeface="Arial" pitchFamily="34" charset="0"/>
                <a:ea typeface="微軟正黑體" pitchFamily="34" charset="-120"/>
                <a:cs typeface="+mj-cs"/>
              </a:defRPr>
            </a:lvl1pPr>
          </a:lstStyle>
          <a:p>
            <a:pPr>
              <a:spcBef>
                <a:spcPts val="0"/>
              </a:spcBef>
              <a:buClr>
                <a:schemeClr val="dk1"/>
              </a:buClr>
              <a:buSzPts val="4800"/>
            </a:pPr>
            <a:r>
              <a:rPr lang="en-US" altLang="zh-TW" sz="5300">
                <a:effectLst>
                  <a:outerShdw blurRad="38100" dist="38100" dir="2700000" algn="tl">
                    <a:srgbClr val="000000">
                      <a:alpha val="43137"/>
                    </a:srgbClr>
                  </a:outerShdw>
                </a:effectLst>
                <a:ea typeface="Microsoft JhengHei"/>
                <a:cs typeface="Arial" panose="020B0604020202020204" pitchFamily="34" charset="0"/>
                <a:sym typeface="Microsoft JhengHei"/>
              </a:rPr>
              <a:t>QVPN 2.0</a:t>
            </a:r>
            <a:br>
              <a:rPr lang="en-US" altLang="zh-TW" sz="5300">
                <a:effectLst>
                  <a:outerShdw blurRad="38100" dist="38100" dir="2700000" algn="tl">
                    <a:srgbClr val="000000">
                      <a:alpha val="43137"/>
                    </a:srgbClr>
                  </a:outerShdw>
                </a:effectLst>
                <a:latin typeface="+mj-lt"/>
                <a:ea typeface="Microsoft JhengHei"/>
                <a:cs typeface="Microsoft JhengHei"/>
                <a:sym typeface="Microsoft JhengHei"/>
              </a:rPr>
            </a:br>
            <a:r>
              <a:rPr lang="en-US" altLang="zh-TW">
                <a:effectLst>
                  <a:outerShdw blurRad="38100" dist="38100" dir="2700000" algn="tl">
                    <a:srgbClr val="000000">
                      <a:alpha val="43137"/>
                    </a:srgbClr>
                  </a:outerShdw>
                </a:effectLst>
              </a:rPr>
              <a:t>Virtual Private Network</a:t>
            </a:r>
            <a:endParaRPr lang="zh-TW" altLang="en-US" sz="5300">
              <a:effectLst>
                <a:outerShdw blurRad="38100" dist="38100" dir="2700000" algn="tl">
                  <a:srgbClr val="000000">
                    <a:alpha val="43137"/>
                  </a:srgbClr>
                </a:outerShdw>
              </a:effectLst>
              <a:latin typeface="+mj-lt"/>
              <a:ea typeface="Microsoft JhengHei"/>
              <a:cs typeface="Microsoft JhengHei"/>
              <a:sym typeface="Microsoft JhengHei"/>
            </a:endParaRPr>
          </a:p>
        </p:txBody>
      </p:sp>
      <p:sp>
        <p:nvSpPr>
          <p:cNvPr id="15" name="Shape 107">
            <a:extLst>
              <a:ext uri="{FF2B5EF4-FFF2-40B4-BE49-F238E27FC236}">
                <a16:creationId xmlns:a16="http://schemas.microsoft.com/office/drawing/2014/main" id="{E8D51D29-757E-47C5-88EC-08318994390A}"/>
              </a:ext>
            </a:extLst>
          </p:cNvPr>
          <p:cNvSpPr txBox="1">
            <a:spLocks noGrp="1"/>
          </p:cNvSpPr>
          <p:nvPr>
            <p:ph type="subTitle" idx="1"/>
          </p:nvPr>
        </p:nvSpPr>
        <p:spPr>
          <a:xfrm>
            <a:off x="421003" y="3507854"/>
            <a:ext cx="8334163" cy="792600"/>
          </a:xfrm>
          <a:prstGeom prst="rect">
            <a:avLst/>
          </a:prstGeom>
          <a:noFill/>
          <a:ln>
            <a:noFill/>
          </a:ln>
        </p:spPr>
        <p:txBody>
          <a:bodyPr spcFirstLastPara="1" wrap="square" lIns="91425" tIns="91425" rIns="91425" bIns="91425" anchor="t" anchorCtr="0">
            <a:noAutofit/>
          </a:bodyPr>
          <a:lstStyle/>
          <a:p>
            <a:pPr lvl="0"/>
            <a:r>
              <a:rPr lang="en-US" altLang="zh-TW" sz="3200">
                <a:solidFill>
                  <a:srgbClr val="00FFCC"/>
                </a:solidFill>
                <a:effectLst>
                  <a:outerShdw blurRad="38100" dist="38100" dir="2700000" algn="tl">
                    <a:srgbClr val="000000">
                      <a:alpha val="43137"/>
                    </a:srgbClr>
                  </a:outerShdw>
                </a:effectLst>
                <a:ea typeface="Microsoft JhengHei"/>
                <a:cs typeface="Microsoft JhengHei"/>
                <a:sym typeface="Microsoft JhengHei"/>
              </a:rPr>
              <a:t>Secure network experience</a:t>
            </a:r>
            <a:endParaRPr lang="zh-TW" altLang="zh-TW" sz="3200">
              <a:solidFill>
                <a:srgbClr val="00FFCC"/>
              </a:solidFill>
              <a:effectLst>
                <a:outerShdw blurRad="38100" dist="38100" dir="2700000" algn="tl">
                  <a:srgbClr val="000000">
                    <a:alpha val="43137"/>
                  </a:srgbClr>
                </a:outerShdw>
              </a:effectLst>
              <a:ea typeface="Microsoft JhengHei"/>
              <a:cs typeface="Microsoft JhengHei"/>
              <a:sym typeface="Microsoft JhengHei"/>
            </a:endParaRPr>
          </a:p>
        </p:txBody>
      </p:sp>
      <p:sp>
        <p:nvSpPr>
          <p:cNvPr id="16" name="Shape 72">
            <a:extLst>
              <a:ext uri="{FF2B5EF4-FFF2-40B4-BE49-F238E27FC236}">
                <a16:creationId xmlns:a16="http://schemas.microsoft.com/office/drawing/2014/main" id="{47D0C71C-7974-486B-ACCF-CA8A99021071}"/>
              </a:ext>
            </a:extLst>
          </p:cNvPr>
          <p:cNvSpPr txBox="1">
            <a:spLocks/>
          </p:cNvSpPr>
          <p:nvPr/>
        </p:nvSpPr>
        <p:spPr>
          <a:xfrm>
            <a:off x="4995567" y="1202394"/>
            <a:ext cx="2092165" cy="564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0" indent="0">
              <a:spcBef>
                <a:spcPts val="0"/>
              </a:spcBef>
              <a:buSzPts val="3600"/>
            </a:pPr>
            <a:r>
              <a:rPr lang="en-US" altLang="zh-TW" sz="3200" i="1">
                <a:latin typeface="Microsoft PhagsPa" panose="020B0502040204020203" pitchFamily="34" charset="0"/>
                <a:ea typeface="微軟正黑體" panose="020B0604030504040204" pitchFamily="34" charset="-120"/>
              </a:rPr>
              <a:t>Preview</a:t>
            </a:r>
            <a:endParaRPr lang="zh-TW" altLang="en-US" sz="3200" i="1">
              <a:latin typeface="Microsoft PhagsPa" panose="020B0502040204020203" pitchFamily="34" charset="0"/>
              <a:ea typeface="微軟正黑體" panose="020B0604030504040204" pitchFamily="34" charset="-120"/>
              <a:sym typeface="Microsoft JhengHei"/>
            </a:endParaRPr>
          </a:p>
        </p:txBody>
      </p:sp>
    </p:spTree>
    <p:extLst>
      <p:ext uri="{BB962C8B-B14F-4D97-AF65-F5344CB8AC3E}">
        <p14:creationId xmlns:p14="http://schemas.microsoft.com/office/powerpoint/2010/main" val="2952113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標題 3"/>
          <p:cNvSpPr>
            <a:spLocks noGrp="1"/>
          </p:cNvSpPr>
          <p:nvPr>
            <p:ph type="title"/>
          </p:nvPr>
        </p:nvSpPr>
        <p:spPr>
          <a:xfrm>
            <a:off x="251520" y="1701180"/>
            <a:ext cx="4392488" cy="1944216"/>
          </a:xfrm>
        </p:spPr>
        <p:txBody>
          <a:bodyPr>
            <a:normAutofit fontScale="90000"/>
          </a:bodyPr>
          <a:lstStyle/>
          <a:p>
            <a:pPr lvl="0"/>
            <a:r>
              <a:rPr lang="en-US" altLang="zh-TW">
                <a:sym typeface="Microsoft JhengHei"/>
              </a:rPr>
              <a:t>What is VPN? (Virtual Private Network)</a:t>
            </a:r>
            <a:endParaRPr lang="en-US">
              <a:sym typeface="Microsoft JhengHei"/>
            </a:endParaRPr>
          </a:p>
        </p:txBody>
      </p:sp>
    </p:spTree>
    <p:extLst>
      <p:ext uri="{BB962C8B-B14F-4D97-AF65-F5344CB8AC3E}">
        <p14:creationId xmlns:p14="http://schemas.microsoft.com/office/powerpoint/2010/main" val="4084483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9" name="Shape 119"/>
          <p:cNvPicPr preferRelativeResize="0"/>
          <p:nvPr/>
        </p:nvPicPr>
        <p:blipFill>
          <a:blip r:embed="rId3"/>
          <a:stretch>
            <a:fillRect/>
          </a:stretch>
        </p:blipFill>
        <p:spPr>
          <a:xfrm>
            <a:off x="107504" y="1268524"/>
            <a:ext cx="8784927" cy="3607482"/>
          </a:xfrm>
          <a:prstGeom prst="rect">
            <a:avLst/>
          </a:prstGeom>
          <a:noFill/>
          <a:ln>
            <a:noFill/>
          </a:ln>
        </p:spPr>
      </p:pic>
      <p:sp>
        <p:nvSpPr>
          <p:cNvPr id="118" name="Shape 118"/>
          <p:cNvSpPr txBox="1">
            <a:spLocks noGrp="1"/>
          </p:cNvSpPr>
          <p:nvPr>
            <p:ph type="title"/>
          </p:nvPr>
        </p:nvSpPr>
        <p:spPr/>
        <p:txBody>
          <a:bodyPr/>
          <a:lstStyle/>
          <a:p>
            <a:pPr lvl="0"/>
            <a:r>
              <a:rPr lang="en-US" altLang="zh-TW">
                <a:sym typeface="Microsoft JhengHei"/>
              </a:rPr>
              <a:t>The general Internet style</a:t>
            </a:r>
            <a:endParaRPr lang="zh-TW" altLang="en-US">
              <a:sym typeface="Microsoft JhengHei"/>
            </a:endParaRPr>
          </a:p>
        </p:txBody>
      </p:sp>
      <p:pic>
        <p:nvPicPr>
          <p:cNvPr id="120" name="Shape 120" descr="tunnel-02.png"/>
          <p:cNvPicPr preferRelativeResize="0"/>
          <p:nvPr/>
        </p:nvPicPr>
        <p:blipFill rotWithShape="1">
          <a:blip r:embed="rId4">
            <a:alphaModFix/>
          </a:blip>
          <a:srcRect/>
          <a:stretch/>
        </p:blipFill>
        <p:spPr>
          <a:xfrm>
            <a:off x="3028132" y="2789203"/>
            <a:ext cx="3562221" cy="653417"/>
          </a:xfrm>
          <a:prstGeom prst="rect">
            <a:avLst/>
          </a:prstGeom>
          <a:noFill/>
          <a:ln>
            <a:noFill/>
          </a:ln>
        </p:spPr>
      </p:pic>
      <p:sp>
        <p:nvSpPr>
          <p:cNvPr id="121" name="Shape 121"/>
          <p:cNvSpPr txBox="1"/>
          <p:nvPr/>
        </p:nvSpPr>
        <p:spPr>
          <a:xfrm>
            <a:off x="3857891" y="2299665"/>
            <a:ext cx="1587565" cy="369300"/>
          </a:xfrm>
          <a:prstGeom prst="rect">
            <a:avLst/>
          </a:prstGeom>
          <a:noFill/>
          <a:ln>
            <a:noFill/>
          </a:ln>
        </p:spPr>
        <p:txBody>
          <a:bodyPr spcFirstLastPara="1" wrap="square" lIns="91425" tIns="45700" rIns="91425" bIns="45700" anchor="t" anchorCtr="0">
            <a:noAutofit/>
          </a:bodyPr>
          <a:lstStyle/>
          <a:p>
            <a:pPr lvl="0" algn="ctr">
              <a:buClr>
                <a:srgbClr val="000000"/>
              </a:buClr>
              <a:buSzPts val="1800"/>
            </a:pPr>
            <a:r>
              <a:rPr lang="en-US" altLang="zh-TW" sz="2400" b="1">
                <a:solidFill>
                  <a:srgbClr val="C00000"/>
                </a:solidFill>
                <a:ea typeface="Microsoft JhengHei"/>
                <a:cs typeface="Microsoft JhengHei"/>
                <a:sym typeface="Microsoft JhengHei"/>
              </a:rPr>
              <a:t>Internet</a:t>
            </a:r>
            <a:endParaRPr lang="zh-TW" altLang="zh-TW" sz="2400" b="1">
              <a:solidFill>
                <a:srgbClr val="C00000"/>
              </a:solidFill>
              <a:ea typeface="Microsoft JhengHei"/>
              <a:cs typeface="Microsoft JhengHei"/>
              <a:sym typeface="Microsoft JhengHei"/>
            </a:endParaRPr>
          </a:p>
        </p:txBody>
      </p:sp>
    </p:spTree>
    <p:extLst>
      <p:ext uri="{BB962C8B-B14F-4D97-AF65-F5344CB8AC3E}">
        <p14:creationId xmlns:p14="http://schemas.microsoft.com/office/powerpoint/2010/main" val="1547439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p:txBody>
          <a:bodyPr/>
          <a:lstStyle/>
          <a:p>
            <a:pPr lvl="0"/>
            <a:r>
              <a:rPr lang="en-US" altLang="zh-TW">
                <a:sym typeface="Microsoft JhengHei"/>
              </a:rPr>
              <a:t>What is VPN?</a:t>
            </a:r>
            <a:endParaRPr lang="zh-TW" altLang="en-US">
              <a:sym typeface="Microsoft JhengHei"/>
            </a:endParaRPr>
          </a:p>
        </p:txBody>
      </p:sp>
      <p:grpSp>
        <p:nvGrpSpPr>
          <p:cNvPr id="127" name="Shape 127"/>
          <p:cNvGrpSpPr/>
          <p:nvPr/>
        </p:nvGrpSpPr>
        <p:grpSpPr>
          <a:xfrm>
            <a:off x="799367" y="1260383"/>
            <a:ext cx="6537023" cy="1576729"/>
            <a:chOff x="1188287" y="1307343"/>
            <a:chExt cx="6537023" cy="1576729"/>
          </a:xfrm>
        </p:grpSpPr>
        <p:pic>
          <p:nvPicPr>
            <p:cNvPr id="128" name="Shape 128"/>
            <p:cNvPicPr preferRelativeResize="0"/>
            <p:nvPr/>
          </p:nvPicPr>
          <p:blipFill>
            <a:blip r:embed="rId3"/>
            <a:stretch>
              <a:fillRect/>
            </a:stretch>
          </p:blipFill>
          <p:spPr>
            <a:xfrm>
              <a:off x="1188287" y="1307343"/>
              <a:ext cx="6537023" cy="1576729"/>
            </a:xfrm>
            <a:prstGeom prst="rect">
              <a:avLst/>
            </a:prstGeom>
            <a:noFill/>
            <a:ln>
              <a:noFill/>
            </a:ln>
          </p:spPr>
        </p:pic>
        <p:sp>
          <p:nvSpPr>
            <p:cNvPr id="129" name="Shape 129"/>
            <p:cNvSpPr txBox="1"/>
            <p:nvPr/>
          </p:nvSpPr>
          <p:spPr>
            <a:xfrm>
              <a:off x="4183682" y="2337174"/>
              <a:ext cx="1638300" cy="276900"/>
            </a:xfrm>
            <a:prstGeom prst="rect">
              <a:avLst/>
            </a:prstGeom>
            <a:noFill/>
            <a:ln>
              <a:noFill/>
            </a:ln>
          </p:spPr>
          <p:txBody>
            <a:bodyPr spcFirstLastPara="1" wrap="square" lIns="91425" tIns="45700" rIns="91425" bIns="45700" anchor="t" anchorCtr="0">
              <a:noAutofit/>
            </a:bodyPr>
            <a:lstStyle/>
            <a:p>
              <a:pPr lvl="0">
                <a:buSzPts val="1200"/>
              </a:pPr>
              <a:r>
                <a:rPr lang="en-US" altLang="zh-TW" sz="1600" b="1"/>
                <a:t>UNENCRYPTED</a:t>
              </a:r>
              <a:endParaRPr lang="en-US" altLang="zh-TW" sz="1600" b="1">
                <a:solidFill>
                  <a:srgbClr val="000000"/>
                </a:solidFill>
                <a:latin typeface="Microsoft JhengHei"/>
                <a:ea typeface="Microsoft JhengHei"/>
                <a:cs typeface="Microsoft JhengHei"/>
                <a:sym typeface="Microsoft JhengHei"/>
              </a:endParaRPr>
            </a:p>
          </p:txBody>
        </p:sp>
      </p:grpSp>
      <p:grpSp>
        <p:nvGrpSpPr>
          <p:cNvPr id="130" name="Shape 130"/>
          <p:cNvGrpSpPr/>
          <p:nvPr/>
        </p:nvGrpSpPr>
        <p:grpSpPr>
          <a:xfrm>
            <a:off x="771431" y="3125901"/>
            <a:ext cx="8127984" cy="1606089"/>
            <a:chOff x="612405" y="2956837"/>
            <a:chExt cx="8127984" cy="1606089"/>
          </a:xfrm>
        </p:grpSpPr>
        <p:pic>
          <p:nvPicPr>
            <p:cNvPr id="131" name="Shape 131"/>
            <p:cNvPicPr preferRelativeResize="0"/>
            <p:nvPr/>
          </p:nvPicPr>
          <p:blipFill>
            <a:blip r:embed="rId4"/>
            <a:stretch>
              <a:fillRect/>
            </a:stretch>
          </p:blipFill>
          <p:spPr>
            <a:xfrm>
              <a:off x="612405" y="2956837"/>
              <a:ext cx="8127984" cy="1606089"/>
            </a:xfrm>
            <a:prstGeom prst="rect">
              <a:avLst/>
            </a:prstGeom>
            <a:noFill/>
            <a:ln>
              <a:noFill/>
            </a:ln>
          </p:spPr>
        </p:pic>
        <p:sp>
          <p:nvSpPr>
            <p:cNvPr id="132" name="Shape 132"/>
            <p:cNvSpPr txBox="1"/>
            <p:nvPr/>
          </p:nvSpPr>
          <p:spPr>
            <a:xfrm>
              <a:off x="2684782" y="3878927"/>
              <a:ext cx="1296144" cy="276999"/>
            </a:xfrm>
            <a:prstGeom prst="rect">
              <a:avLst/>
            </a:prstGeom>
            <a:noFill/>
            <a:ln>
              <a:noFill/>
            </a:ln>
          </p:spPr>
          <p:txBody>
            <a:bodyPr spcFirstLastPara="1" wrap="square" lIns="91425" tIns="45700" rIns="91425" bIns="45700" anchor="t" anchorCtr="0">
              <a:noAutofit/>
            </a:bodyPr>
            <a:lstStyle/>
            <a:p>
              <a:pPr lvl="0" algn="ctr">
                <a:buSzPts val="1200"/>
              </a:pPr>
              <a:r>
                <a:rPr lang="en-US" altLang="zh-TW" sz="1600" b="1"/>
                <a:t>ENCRYPTED</a:t>
              </a:r>
              <a:endParaRPr lang="en-US" altLang="zh-TW" sz="1600" b="1">
                <a:solidFill>
                  <a:srgbClr val="000000"/>
                </a:solidFill>
                <a:latin typeface="Microsoft JhengHei"/>
                <a:ea typeface="Microsoft JhengHei"/>
                <a:cs typeface="Microsoft JhengHei"/>
                <a:sym typeface="Microsoft JhengHei"/>
              </a:endParaRPr>
            </a:p>
          </p:txBody>
        </p:sp>
        <p:sp>
          <p:nvSpPr>
            <p:cNvPr id="133" name="Shape 133"/>
            <p:cNvSpPr txBox="1"/>
            <p:nvPr/>
          </p:nvSpPr>
          <p:spPr>
            <a:xfrm>
              <a:off x="5205062" y="3878927"/>
              <a:ext cx="1512168" cy="276999"/>
            </a:xfrm>
            <a:prstGeom prst="rect">
              <a:avLst/>
            </a:prstGeom>
            <a:noFill/>
            <a:ln>
              <a:noFill/>
            </a:ln>
          </p:spPr>
          <p:txBody>
            <a:bodyPr spcFirstLastPara="1" wrap="square" lIns="91425" tIns="45700" rIns="91425" bIns="45700" anchor="t" anchorCtr="0">
              <a:noAutofit/>
            </a:bodyPr>
            <a:lstStyle/>
            <a:p>
              <a:pPr lvl="0" algn="ctr">
                <a:buSzPts val="1200"/>
              </a:pPr>
              <a:r>
                <a:rPr lang="en-US" altLang="zh-TW" sz="1600" b="1"/>
                <a:t>ANONYMOUS</a:t>
              </a:r>
              <a:endParaRPr lang="en-US" altLang="zh-TW" sz="1600" b="1">
                <a:solidFill>
                  <a:srgbClr val="000000"/>
                </a:solidFill>
                <a:latin typeface="Microsoft JhengHei"/>
                <a:ea typeface="Microsoft JhengHei"/>
                <a:cs typeface="Microsoft JhengHei"/>
                <a:sym typeface="Microsoft JhengHei"/>
              </a:endParaRPr>
            </a:p>
          </p:txBody>
        </p:sp>
      </p:grpSp>
    </p:spTree>
    <p:extLst>
      <p:ext uri="{BB962C8B-B14F-4D97-AF65-F5344CB8AC3E}">
        <p14:creationId xmlns:p14="http://schemas.microsoft.com/office/powerpoint/2010/main" val="332271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9" name="Shape 139"/>
          <p:cNvPicPr preferRelativeResize="0"/>
          <p:nvPr/>
        </p:nvPicPr>
        <p:blipFill>
          <a:blip r:embed="rId3"/>
          <a:stretch>
            <a:fillRect/>
          </a:stretch>
        </p:blipFill>
        <p:spPr>
          <a:xfrm>
            <a:off x="83729" y="1268524"/>
            <a:ext cx="8784927" cy="3607482"/>
          </a:xfrm>
          <a:prstGeom prst="rect">
            <a:avLst/>
          </a:prstGeom>
          <a:noFill/>
          <a:ln>
            <a:noFill/>
          </a:ln>
        </p:spPr>
      </p:pic>
      <p:sp>
        <p:nvSpPr>
          <p:cNvPr id="138" name="Shape 138"/>
          <p:cNvSpPr txBox="1">
            <a:spLocks noGrp="1"/>
          </p:cNvSpPr>
          <p:nvPr>
            <p:ph type="title"/>
          </p:nvPr>
        </p:nvSpPr>
        <p:spPr/>
        <p:txBody>
          <a:bodyPr/>
          <a:lstStyle/>
          <a:p>
            <a:pPr lvl="0"/>
            <a:r>
              <a:rPr lang="en-US" altLang="zh-TW">
                <a:sym typeface="Microsoft JhengHei"/>
              </a:rPr>
              <a:t>When you connect through the VPN</a:t>
            </a:r>
            <a:endParaRPr lang="zh-TW" altLang="en-US">
              <a:sym typeface="Microsoft JhengHei"/>
            </a:endParaRPr>
          </a:p>
        </p:txBody>
      </p:sp>
      <p:sp>
        <p:nvSpPr>
          <p:cNvPr id="140" name="Shape 140"/>
          <p:cNvSpPr txBox="1"/>
          <p:nvPr/>
        </p:nvSpPr>
        <p:spPr>
          <a:xfrm>
            <a:off x="3173104" y="2407302"/>
            <a:ext cx="2900150" cy="369300"/>
          </a:xfrm>
          <a:prstGeom prst="rect">
            <a:avLst/>
          </a:prstGeom>
          <a:noFill/>
          <a:ln>
            <a:noFill/>
          </a:ln>
        </p:spPr>
        <p:txBody>
          <a:bodyPr spcFirstLastPara="1" wrap="square" lIns="91425" tIns="45700" rIns="91425" bIns="45700" anchor="t" anchorCtr="0">
            <a:noAutofit/>
          </a:bodyPr>
          <a:lstStyle/>
          <a:p>
            <a:pPr lvl="0" algn="ctr">
              <a:buClr>
                <a:srgbClr val="000000"/>
              </a:buClr>
              <a:buSzPts val="1800"/>
            </a:pPr>
            <a:r>
              <a:rPr lang="en-US" altLang="zh-TW" sz="2400" b="1">
                <a:solidFill>
                  <a:srgbClr val="C00000"/>
                </a:solidFill>
                <a:latin typeface="Microsoft JhengHei"/>
                <a:ea typeface="Microsoft JhengHei"/>
                <a:cs typeface="Microsoft JhengHei"/>
                <a:sym typeface="Microsoft JhengHei"/>
              </a:rPr>
              <a:t>Internet in Tunnel</a:t>
            </a:r>
          </a:p>
        </p:txBody>
      </p:sp>
      <p:pic>
        <p:nvPicPr>
          <p:cNvPr id="141" name="Shape 141" descr="tunnel-02.png"/>
          <p:cNvPicPr preferRelativeResize="0"/>
          <p:nvPr/>
        </p:nvPicPr>
        <p:blipFill rotWithShape="1">
          <a:blip r:embed="rId4">
            <a:alphaModFix/>
          </a:blip>
          <a:srcRect/>
          <a:stretch/>
        </p:blipFill>
        <p:spPr>
          <a:xfrm>
            <a:off x="3032596" y="2948372"/>
            <a:ext cx="3553292" cy="653417"/>
          </a:xfrm>
          <a:prstGeom prst="rect">
            <a:avLst/>
          </a:prstGeom>
          <a:noFill/>
          <a:ln>
            <a:noFill/>
          </a:ln>
        </p:spPr>
      </p:pic>
    </p:spTree>
    <p:extLst>
      <p:ext uri="{BB962C8B-B14F-4D97-AF65-F5344CB8AC3E}">
        <p14:creationId xmlns:p14="http://schemas.microsoft.com/office/powerpoint/2010/main" val="4007020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24" name="圖片 23">
            <a:extLst>
              <a:ext uri="{FF2B5EF4-FFF2-40B4-BE49-F238E27FC236}">
                <a16:creationId xmlns:a16="http://schemas.microsoft.com/office/drawing/2014/main" id="{D7F4BF57-F56E-48D4-9997-8D3C7D9E3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599" y="2556382"/>
            <a:ext cx="1728434" cy="1918239"/>
          </a:xfrm>
          <a:prstGeom prst="rect">
            <a:avLst/>
          </a:prstGeom>
        </p:spPr>
      </p:pic>
      <p:pic>
        <p:nvPicPr>
          <p:cNvPr id="30" name="圖片 29">
            <a:extLst>
              <a:ext uri="{FF2B5EF4-FFF2-40B4-BE49-F238E27FC236}">
                <a16:creationId xmlns:a16="http://schemas.microsoft.com/office/drawing/2014/main" id="{CCC79D5C-F94A-4294-AD7B-BE1FBB0CC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243" y="1904222"/>
            <a:ext cx="1728434" cy="1918239"/>
          </a:xfrm>
          <a:prstGeom prst="rect">
            <a:avLst/>
          </a:prstGeom>
        </p:spPr>
      </p:pic>
      <p:pic>
        <p:nvPicPr>
          <p:cNvPr id="32" name="圖片 31">
            <a:extLst>
              <a:ext uri="{FF2B5EF4-FFF2-40B4-BE49-F238E27FC236}">
                <a16:creationId xmlns:a16="http://schemas.microsoft.com/office/drawing/2014/main" id="{FF469E16-EFE7-4505-AAAE-1F373A961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282" y="2556382"/>
            <a:ext cx="1728434" cy="1918239"/>
          </a:xfrm>
          <a:prstGeom prst="rect">
            <a:avLst/>
          </a:prstGeom>
        </p:spPr>
      </p:pic>
      <p:pic>
        <p:nvPicPr>
          <p:cNvPr id="33" name="圖片 32">
            <a:extLst>
              <a:ext uri="{FF2B5EF4-FFF2-40B4-BE49-F238E27FC236}">
                <a16:creationId xmlns:a16="http://schemas.microsoft.com/office/drawing/2014/main" id="{BB7630E1-0A7D-42A3-8AE7-580C53811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974" y="1904222"/>
            <a:ext cx="1728434" cy="1918239"/>
          </a:xfrm>
          <a:prstGeom prst="rect">
            <a:avLst/>
          </a:prstGeom>
        </p:spPr>
      </p:pic>
      <p:pic>
        <p:nvPicPr>
          <p:cNvPr id="34" name="圖片 33">
            <a:extLst>
              <a:ext uri="{FF2B5EF4-FFF2-40B4-BE49-F238E27FC236}">
                <a16:creationId xmlns:a16="http://schemas.microsoft.com/office/drawing/2014/main" id="{2BFC7450-3E52-4A55-943E-C95940DF3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013" y="2556382"/>
            <a:ext cx="1728434" cy="1918239"/>
          </a:xfrm>
          <a:prstGeom prst="rect">
            <a:avLst/>
          </a:prstGeom>
        </p:spPr>
      </p:pic>
      <p:pic>
        <p:nvPicPr>
          <p:cNvPr id="4" name="圖片 3">
            <a:extLst>
              <a:ext uri="{FF2B5EF4-FFF2-40B4-BE49-F238E27FC236}">
                <a16:creationId xmlns:a16="http://schemas.microsoft.com/office/drawing/2014/main" id="{DBDAB295-7C46-495F-9F1E-A67E00B64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60" y="1904222"/>
            <a:ext cx="1728434" cy="1918239"/>
          </a:xfrm>
          <a:prstGeom prst="rect">
            <a:avLst/>
          </a:prstGeom>
        </p:spPr>
      </p:pic>
      <p:pic>
        <p:nvPicPr>
          <p:cNvPr id="3075" name="Picture 3" descr="C:\Users\user\Desktop\20180411_QTS 4.3.5網路與虛擬交換器_ppt\6.png"/>
          <p:cNvPicPr>
            <a:picLocks noChangeAspect="1" noChangeArrowheads="1"/>
          </p:cNvPicPr>
          <p:nvPr/>
        </p:nvPicPr>
        <p:blipFill>
          <a:blip r:embed="rId4" cstate="print"/>
          <a:srcRect/>
          <a:stretch>
            <a:fillRect/>
          </a:stretch>
        </p:blipFill>
        <p:spPr bwMode="auto">
          <a:xfrm>
            <a:off x="715084" y="2635453"/>
            <a:ext cx="789567" cy="366691"/>
          </a:xfrm>
          <a:prstGeom prst="rect">
            <a:avLst/>
          </a:prstGeom>
          <a:noFill/>
        </p:spPr>
      </p:pic>
      <p:sp>
        <p:nvSpPr>
          <p:cNvPr id="59" name="Shape 59"/>
          <p:cNvSpPr txBox="1">
            <a:spLocks noGrp="1"/>
          </p:cNvSpPr>
          <p:nvPr>
            <p:ph type="title"/>
          </p:nvPr>
        </p:nvSpPr>
        <p:spPr/>
        <p:txBody>
          <a:bodyPr/>
          <a:lstStyle/>
          <a:p>
            <a:r>
              <a:rPr lang="zh-TW" dirty="0">
                <a:cs typeface="Arial" panose="020B0604020202020204" pitchFamily="34" charset="0"/>
              </a:rPr>
              <a:t>Are you ready for 10G </a:t>
            </a:r>
            <a:r>
              <a:rPr lang="en-US" altLang="zh-TW" dirty="0">
                <a:cs typeface="Arial" panose="020B0604020202020204" pitchFamily="34" charset="0"/>
              </a:rPr>
              <a:t>e</a:t>
            </a:r>
            <a:r>
              <a:rPr lang="zh-TW" dirty="0">
                <a:cs typeface="Arial" panose="020B0604020202020204" pitchFamily="34" charset="0"/>
              </a:rPr>
              <a:t>voluti</a:t>
            </a:r>
            <a:r>
              <a:rPr lang="en-US" altLang="zh-TW" dirty="0">
                <a:ea typeface="微軟正黑體"/>
                <a:cs typeface="Arial" panose="020B0604020202020204" pitchFamily="34" charset="0"/>
              </a:rPr>
              <a:t>on?</a:t>
            </a:r>
            <a:endParaRPr lang="en-US" altLang="zh-TW" dirty="0">
              <a:cs typeface="Arial" panose="020B0604020202020204" pitchFamily="34" charset="0"/>
            </a:endParaRPr>
          </a:p>
        </p:txBody>
      </p:sp>
      <p:sp>
        <p:nvSpPr>
          <p:cNvPr id="19" name="內容版面配置區 18"/>
          <p:cNvSpPr>
            <a:spLocks noGrp="1"/>
          </p:cNvSpPr>
          <p:nvPr>
            <p:ph idx="1"/>
          </p:nvPr>
        </p:nvSpPr>
        <p:spPr>
          <a:xfrm>
            <a:off x="323528" y="1108303"/>
            <a:ext cx="8820472" cy="1031399"/>
          </a:xfrm>
        </p:spPr>
        <p:txBody>
          <a:bodyPr vert="horz" lIns="91440" tIns="45720" rIns="91440" bIns="45720" rtlCol="0" anchor="t">
            <a:normAutofit/>
          </a:bodyPr>
          <a:lstStyle/>
          <a:p>
            <a:r>
              <a:rPr lang="zh-TW" dirty="0">
                <a:sym typeface="Microsoft JhengHei"/>
              </a:rPr>
              <a:t>Not only QNAP NAS, </a:t>
            </a:r>
            <a:r>
              <a:rPr lang="en-US" altLang="zh-TW" dirty="0">
                <a:sym typeface="Microsoft JhengHei"/>
              </a:rPr>
              <a:t>virtually all</a:t>
            </a:r>
            <a:r>
              <a:rPr lang="zh-TW" altLang="en-US" dirty="0">
                <a:sym typeface="Microsoft JhengHei"/>
              </a:rPr>
              <a:t> </a:t>
            </a:r>
            <a:r>
              <a:rPr lang="en-US" altLang="zh-TW" dirty="0">
                <a:sym typeface="Microsoft JhengHei"/>
              </a:rPr>
              <a:t>e</a:t>
            </a:r>
            <a:r>
              <a:rPr lang="zh-TW" dirty="0">
                <a:latin typeface="Arial"/>
                <a:ea typeface="微軟正黑體"/>
                <a:cs typeface="Arial"/>
                <a:sym typeface="Microsoft JhengHei"/>
              </a:rPr>
              <a:t>lement</a:t>
            </a:r>
            <a:r>
              <a:rPr lang="en-US" altLang="zh-TW" dirty="0">
                <a:latin typeface="Arial"/>
                <a:ea typeface="微軟正黑體"/>
                <a:cs typeface="Arial"/>
                <a:sym typeface="Microsoft JhengHei"/>
              </a:rPr>
              <a:t>s</a:t>
            </a:r>
            <a:r>
              <a:rPr lang="zh-TW" dirty="0">
                <a:sym typeface="Microsoft JhengHei"/>
              </a:rPr>
              <a:t> </a:t>
            </a:r>
            <a:r>
              <a:rPr lang="en-US" dirty="0">
                <a:sym typeface="Microsoft JhengHei"/>
              </a:rPr>
              <a:t>s</a:t>
            </a:r>
            <a:r>
              <a:rPr lang="zh-TW" dirty="0">
                <a:sym typeface="Microsoft JhengHei"/>
              </a:rPr>
              <a:t>up</a:t>
            </a:r>
            <a:r>
              <a:rPr lang="en-US" altLang="zh-TW" dirty="0">
                <a:sym typeface="Microsoft JhengHei"/>
              </a:rPr>
              <a:t>port</a:t>
            </a:r>
            <a:r>
              <a:rPr lang="zh-TW" altLang="en-US" dirty="0">
                <a:sym typeface="Microsoft JhengHei"/>
              </a:rPr>
              <a:t> </a:t>
            </a:r>
            <a:r>
              <a:rPr lang="en-US" altLang="zh-TW" dirty="0">
                <a:sym typeface="Microsoft JhengHei"/>
              </a:rPr>
              <a:t>high</a:t>
            </a:r>
            <a:r>
              <a:rPr lang="zh-TW" altLang="en-US" dirty="0">
                <a:sym typeface="Microsoft JhengHei"/>
              </a:rPr>
              <a:t> </a:t>
            </a:r>
            <a:r>
              <a:rPr lang="zh-TW" dirty="0">
                <a:sym typeface="Microsoft JhengHei"/>
              </a:rPr>
              <a:t>speed</a:t>
            </a:r>
            <a:r>
              <a:rPr lang="zh-TW" altLang="en-US" dirty="0">
                <a:cs typeface="Arial"/>
              </a:rPr>
              <a:t> </a:t>
            </a:r>
            <a:r>
              <a:rPr lang="en-US" altLang="zh-TW" dirty="0">
                <a:cs typeface="Arial"/>
              </a:rPr>
              <a:t>transmission</a:t>
            </a:r>
            <a:r>
              <a:rPr lang="zh-TW" altLang="en-US" dirty="0">
                <a:cs typeface="Arial"/>
              </a:rPr>
              <a:t> </a:t>
            </a:r>
            <a:r>
              <a:rPr lang="en-US" altLang="zh-TW" dirty="0">
                <a:cs typeface="Arial"/>
              </a:rPr>
              <a:t>now.</a:t>
            </a:r>
          </a:p>
        </p:txBody>
      </p:sp>
      <p:pic>
        <p:nvPicPr>
          <p:cNvPr id="60" name="Shape 60"/>
          <p:cNvPicPr preferRelativeResize="0"/>
          <p:nvPr/>
        </p:nvPicPr>
        <p:blipFill rotWithShape="1">
          <a:blip r:embed="rId5" cstate="print">
            <a:alphaModFix/>
          </a:blip>
          <a:srcRect/>
          <a:stretch/>
        </p:blipFill>
        <p:spPr>
          <a:xfrm>
            <a:off x="1695204" y="3041747"/>
            <a:ext cx="1474657" cy="956130"/>
          </a:xfrm>
          <a:prstGeom prst="rect">
            <a:avLst/>
          </a:prstGeom>
          <a:noFill/>
          <a:ln>
            <a:noFill/>
          </a:ln>
        </p:spPr>
      </p:pic>
      <p:pic>
        <p:nvPicPr>
          <p:cNvPr id="61" name="Shape 61"/>
          <p:cNvPicPr preferRelativeResize="0"/>
          <p:nvPr/>
        </p:nvPicPr>
        <p:blipFill>
          <a:blip r:embed="rId6" cstate="print">
            <a:alphaModFix/>
          </a:blip>
          <a:stretch>
            <a:fillRect/>
          </a:stretch>
        </p:blipFill>
        <p:spPr>
          <a:xfrm>
            <a:off x="7471776" y="3064864"/>
            <a:ext cx="1296144" cy="938400"/>
          </a:xfrm>
          <a:prstGeom prst="rect">
            <a:avLst/>
          </a:prstGeom>
          <a:noFill/>
          <a:ln>
            <a:noFill/>
          </a:ln>
        </p:spPr>
      </p:pic>
      <p:pic>
        <p:nvPicPr>
          <p:cNvPr id="67" name="Shape 67"/>
          <p:cNvPicPr preferRelativeResize="0"/>
          <p:nvPr/>
        </p:nvPicPr>
        <p:blipFill rotWithShape="1">
          <a:blip r:embed="rId7" cstate="print">
            <a:alphaModFix/>
          </a:blip>
          <a:srcRect t="30221" b="32147"/>
          <a:stretch/>
        </p:blipFill>
        <p:spPr>
          <a:xfrm>
            <a:off x="3171812" y="2707120"/>
            <a:ext cx="1266220" cy="297860"/>
          </a:xfrm>
          <a:prstGeom prst="rect">
            <a:avLst/>
          </a:prstGeom>
          <a:noFill/>
          <a:ln>
            <a:noFill/>
          </a:ln>
        </p:spPr>
      </p:pic>
      <p:pic>
        <p:nvPicPr>
          <p:cNvPr id="3074" name="Picture 2" descr="C:\Users\user\Desktop\20180411_QTS 4.3.5網路與虛擬交換器_ppt\page27_Virtualization Station.png"/>
          <p:cNvPicPr>
            <a:picLocks noChangeAspect="1" noChangeArrowheads="1"/>
          </p:cNvPicPr>
          <p:nvPr/>
        </p:nvPicPr>
        <p:blipFill>
          <a:blip r:embed="rId8" cstate="print"/>
          <a:srcRect/>
          <a:stretch>
            <a:fillRect/>
          </a:stretch>
        </p:blipFill>
        <p:spPr bwMode="auto">
          <a:xfrm>
            <a:off x="450024" y="2529591"/>
            <a:ext cx="566241" cy="566241"/>
          </a:xfrm>
          <a:prstGeom prst="rect">
            <a:avLst/>
          </a:prstGeom>
          <a:noFill/>
        </p:spPr>
      </p:pic>
      <p:sp>
        <p:nvSpPr>
          <p:cNvPr id="31" name="文字方塊 30"/>
          <p:cNvSpPr txBox="1"/>
          <p:nvPr/>
        </p:nvSpPr>
        <p:spPr>
          <a:xfrm>
            <a:off x="963713" y="2635453"/>
            <a:ext cx="617718" cy="369332"/>
          </a:xfrm>
          <a:prstGeom prst="rect">
            <a:avLst/>
          </a:prstGeom>
          <a:noFill/>
        </p:spPr>
        <p:txBody>
          <a:bodyPr wrap="square" rtlCol="0">
            <a:spAutoFit/>
          </a:bodyPr>
          <a:lstStyle/>
          <a:p>
            <a:pPr lvl="0"/>
            <a:r>
              <a:rPr lang="en-US" altLang="zh-TW" b="1">
                <a:solidFill>
                  <a:schemeClr val="bg1"/>
                </a:solidFill>
                <a:latin typeface="Arial" pitchFamily="34" charset="0"/>
                <a:cs typeface="Arial" pitchFamily="34" charset="0"/>
              </a:rPr>
              <a:t>VM</a:t>
            </a:r>
          </a:p>
        </p:txBody>
      </p:sp>
      <p:sp>
        <p:nvSpPr>
          <p:cNvPr id="5" name="文字方塊 4">
            <a:extLst>
              <a:ext uri="{FF2B5EF4-FFF2-40B4-BE49-F238E27FC236}">
                <a16:creationId xmlns:a16="http://schemas.microsoft.com/office/drawing/2014/main" id="{1C293BA8-48E5-4457-9903-6B25261947FA}"/>
              </a:ext>
            </a:extLst>
          </p:cNvPr>
          <p:cNvSpPr txBox="1"/>
          <p:nvPr/>
        </p:nvSpPr>
        <p:spPr>
          <a:xfrm>
            <a:off x="1686676" y="4031339"/>
            <a:ext cx="1613881" cy="307777"/>
          </a:xfrm>
          <a:prstGeom prst="rect">
            <a:avLst/>
          </a:prstGeom>
          <a:noFill/>
        </p:spPr>
        <p:txBody>
          <a:bodyPr wrap="square" rtlCol="0">
            <a:spAutoFit/>
          </a:bodyPr>
          <a:lstStyle/>
          <a:p>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rPr>
              <a:t>QNAP 10G NAS</a:t>
            </a:r>
            <a:endPar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35" name="文字方塊 34">
            <a:extLst>
              <a:ext uri="{FF2B5EF4-FFF2-40B4-BE49-F238E27FC236}">
                <a16:creationId xmlns:a16="http://schemas.microsoft.com/office/drawing/2014/main" id="{7E2729F0-A4B9-4D91-A59F-191A71D8897B}"/>
              </a:ext>
            </a:extLst>
          </p:cNvPr>
          <p:cNvSpPr txBox="1"/>
          <p:nvPr/>
        </p:nvSpPr>
        <p:spPr>
          <a:xfrm>
            <a:off x="156772" y="3302734"/>
            <a:ext cx="1613881" cy="307777"/>
          </a:xfrm>
          <a:prstGeom prst="rect">
            <a:avLst/>
          </a:prstGeom>
          <a:noFill/>
        </p:spPr>
        <p:txBody>
          <a:bodyPr wrap="square" rtlCol="0" anchor="t">
            <a:spAutoFit/>
          </a:bodyPr>
          <a:lstStyle/>
          <a:p>
            <a:pPr lvl="0" algn="ctr">
              <a:buClr>
                <a:srgbClr val="FFFFFF"/>
              </a:buClr>
              <a:buSzPts val="2000"/>
            </a:pPr>
            <a:r>
              <a:rPr lang="zh-TW" altLang="en-US" sz="1400" b="1" dirty="0">
                <a:solidFill>
                  <a:schemeClr val="tx2">
                    <a:lumMod val="75000"/>
                  </a:schemeClr>
                </a:solidFill>
                <a:latin typeface="Arial" panose="020B0604020202020204" pitchFamily="34" charset="0"/>
                <a:ea typeface="微軟正黑體" pitchFamily="34" charset="-120"/>
                <a:cs typeface="Arial" panose="020B0604020202020204" pitchFamily="34" charset="0"/>
              </a:rPr>
              <a:t>VM</a:t>
            </a:r>
            <a:r>
              <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rPr>
              <a:t> </a:t>
            </a: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rPr>
              <a:t>10G</a:t>
            </a:r>
            <a:endPar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3E1D9E1B-1C43-40F9-B90A-58EC19468495}"/>
              </a:ext>
            </a:extLst>
          </p:cNvPr>
          <p:cNvSpPr txBox="1"/>
          <p:nvPr/>
        </p:nvSpPr>
        <p:spPr>
          <a:xfrm>
            <a:off x="2987824" y="3211176"/>
            <a:ext cx="1613881" cy="523220"/>
          </a:xfrm>
          <a:prstGeom prst="rect">
            <a:avLst/>
          </a:prstGeom>
          <a:noFill/>
        </p:spPr>
        <p:txBody>
          <a:bodyPr wrap="square" rtlCol="0">
            <a:spAutoFit/>
          </a:bodyPr>
          <a:lstStyle/>
          <a:p>
            <a:pPr lvl="0" algn="ctr">
              <a:buClr>
                <a:srgbClr val="FFFFFF"/>
              </a:buClr>
              <a:buSzPts val="2000"/>
            </a:pP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rPr>
              <a:t>QNAP 10G Switch</a:t>
            </a:r>
            <a:endPar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Arial"/>
            </a:endParaRPr>
          </a:p>
        </p:txBody>
      </p:sp>
      <p:pic>
        <p:nvPicPr>
          <p:cNvPr id="8" name="圖片 7">
            <a:extLst>
              <a:ext uri="{FF2B5EF4-FFF2-40B4-BE49-F238E27FC236}">
                <a16:creationId xmlns:a16="http://schemas.microsoft.com/office/drawing/2014/main" id="{6879180B-5B93-4B23-9E7B-647B4DDD16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4347" y="3297396"/>
            <a:ext cx="730838" cy="677516"/>
          </a:xfrm>
          <a:prstGeom prst="rect">
            <a:avLst/>
          </a:prstGeom>
        </p:spPr>
      </p:pic>
      <p:sp>
        <p:nvSpPr>
          <p:cNvPr id="37" name="文字方塊 36">
            <a:extLst>
              <a:ext uri="{FF2B5EF4-FFF2-40B4-BE49-F238E27FC236}">
                <a16:creationId xmlns:a16="http://schemas.microsoft.com/office/drawing/2014/main" id="{F24BBB62-9533-437F-9A52-C2CED40128B1}"/>
              </a:ext>
            </a:extLst>
          </p:cNvPr>
          <p:cNvSpPr txBox="1"/>
          <p:nvPr/>
        </p:nvSpPr>
        <p:spPr>
          <a:xfrm>
            <a:off x="4407942" y="3907888"/>
            <a:ext cx="1759353" cy="523220"/>
          </a:xfrm>
          <a:prstGeom prst="rect">
            <a:avLst/>
          </a:prstGeom>
          <a:noFill/>
        </p:spPr>
        <p:txBody>
          <a:bodyPr wrap="square" rtlCol="0" anchor="t">
            <a:spAutoFit/>
          </a:bodyPr>
          <a:lstStyle/>
          <a:p>
            <a:pPr algn="ctr">
              <a:buClr>
                <a:srgbClr val="FFFFFF"/>
              </a:buClr>
              <a:buSzPts val="2000"/>
            </a:pPr>
            <a:r>
              <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sym typeface="Microsoft JhengHei"/>
              </a:rPr>
              <a:t>10 to 20G</a:t>
            </a: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Microsoft JhengHei"/>
              </a:rPr>
              <a:t> </a:t>
            </a:r>
            <a:endParaRPr lang="zh-TW" altLang="en-US"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Microsoft JhengHei"/>
            </a:endParaRPr>
          </a:p>
          <a:p>
            <a:pPr algn="ctr">
              <a:buClr>
                <a:srgbClr val="FFFFFF"/>
              </a:buClr>
              <a:buSzPts val="2000"/>
            </a:pPr>
            <a:r>
              <a:rPr lang="en-US" altLang="zh-TW" sz="1400" b="1" spc="-150">
                <a:solidFill>
                  <a:schemeClr val="tx2">
                    <a:lumMod val="75000"/>
                  </a:schemeClr>
                </a:solidFill>
                <a:latin typeface="Arial" panose="020B0604020202020204" pitchFamily="34" charset="0"/>
                <a:ea typeface="微軟正黑體" pitchFamily="34" charset="-120"/>
                <a:cs typeface="Arial" panose="020B0604020202020204" pitchFamily="34" charset="0"/>
                <a:sym typeface="Microsoft JhengHei"/>
              </a:rPr>
              <a:t>Thunderbolt network</a:t>
            </a:r>
            <a:r>
              <a:rPr lang="en-US" altLang="zh-TW" sz="1400" b="1" spc="-150">
                <a:solidFill>
                  <a:schemeClr val="tx2">
                    <a:lumMod val="75000"/>
                  </a:schemeClr>
                </a:solidFill>
                <a:latin typeface="Arial" panose="020B0604020202020204" pitchFamily="34" charset="0"/>
                <a:ea typeface="微軟正黑體" pitchFamily="34" charset="-120"/>
                <a:cs typeface="Arial" panose="020B0604020202020204" pitchFamily="34" charset="0"/>
              </a:rPr>
              <a:t> </a:t>
            </a:r>
            <a:endParaRPr lang="zh-TW" altLang="en-US" sz="1400" b="1">
              <a:solidFill>
                <a:schemeClr val="tx2">
                  <a:lumMod val="75000"/>
                </a:schemeClr>
              </a:solidFill>
              <a:latin typeface="Arial" panose="020B0604020202020204" pitchFamily="34" charset="0"/>
              <a:ea typeface="微軟正黑體" pitchFamily="34" charset="-120"/>
              <a:cs typeface="Arial" panose="020B0604020202020204" pitchFamily="34" charset="0"/>
            </a:endParaRPr>
          </a:p>
        </p:txBody>
      </p:sp>
      <p:sp>
        <p:nvSpPr>
          <p:cNvPr id="38" name="文字方塊 37">
            <a:extLst>
              <a:ext uri="{FF2B5EF4-FFF2-40B4-BE49-F238E27FC236}">
                <a16:creationId xmlns:a16="http://schemas.microsoft.com/office/drawing/2014/main" id="{07E9DD7C-76E8-40DB-AE72-BE76208E4A93}"/>
              </a:ext>
            </a:extLst>
          </p:cNvPr>
          <p:cNvSpPr txBox="1"/>
          <p:nvPr/>
        </p:nvSpPr>
        <p:spPr>
          <a:xfrm>
            <a:off x="7310199" y="4003264"/>
            <a:ext cx="1613881" cy="307777"/>
          </a:xfrm>
          <a:prstGeom prst="rect">
            <a:avLst/>
          </a:prstGeom>
          <a:noFill/>
        </p:spPr>
        <p:txBody>
          <a:bodyPr wrap="square" rtlCol="0" anchor="t">
            <a:spAutoFit/>
          </a:bodyPr>
          <a:lstStyle/>
          <a:p>
            <a:pPr lvl="0" algn="ctr">
              <a:buClr>
                <a:srgbClr val="FFFFFF"/>
              </a:buClr>
              <a:buSzPts val="2000"/>
            </a:pP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Microsoft JhengHei"/>
              </a:rPr>
              <a:t>10G Mac </a:t>
            </a: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rPr>
              <a:t>DT</a:t>
            </a:r>
            <a:endParaRPr lang="zh-TW" altLang="en-US" sz="1400" b="1">
              <a:solidFill>
                <a:schemeClr val="tx2">
                  <a:lumMod val="75000"/>
                </a:schemeClr>
              </a:solidFill>
              <a:latin typeface="Arial" panose="020B0604020202020204" pitchFamily="34" charset="0"/>
              <a:ea typeface="微軟正黑體" pitchFamily="34" charset="-120"/>
              <a:cs typeface="Arial" panose="020B0604020202020204" pitchFamily="34" charset="0"/>
            </a:endParaRPr>
          </a:p>
        </p:txBody>
      </p:sp>
      <p:sp>
        <p:nvSpPr>
          <p:cNvPr id="40" name="文字方塊 39">
            <a:extLst>
              <a:ext uri="{FF2B5EF4-FFF2-40B4-BE49-F238E27FC236}">
                <a16:creationId xmlns:a16="http://schemas.microsoft.com/office/drawing/2014/main" id="{0B99EEFB-C9BA-4FB1-8C25-C1E3F847B6E5}"/>
              </a:ext>
            </a:extLst>
          </p:cNvPr>
          <p:cNvSpPr txBox="1"/>
          <p:nvPr/>
        </p:nvSpPr>
        <p:spPr>
          <a:xfrm>
            <a:off x="5867212" y="3211176"/>
            <a:ext cx="1613881" cy="523220"/>
          </a:xfrm>
          <a:prstGeom prst="rect">
            <a:avLst/>
          </a:prstGeom>
          <a:noFill/>
        </p:spPr>
        <p:txBody>
          <a:bodyPr wrap="square" rtlCol="0" anchor="t">
            <a:spAutoFit/>
          </a:bodyPr>
          <a:lstStyle/>
          <a:p>
            <a:pPr algn="ctr">
              <a:buClr>
                <a:srgbClr val="FFFFFF"/>
              </a:buClr>
              <a:buSzPts val="2000"/>
            </a:pP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sym typeface="Microsoft JhengHei"/>
              </a:rPr>
              <a:t>10G Windows</a:t>
            </a:r>
          </a:p>
          <a:p>
            <a:pPr algn="ctr">
              <a:buClr>
                <a:srgbClr val="FFFFFF"/>
              </a:buClr>
              <a:buSzPts val="2000"/>
            </a:pPr>
            <a:r>
              <a:rPr lang="en-US" altLang="zh-TW" sz="1400" b="1">
                <a:solidFill>
                  <a:schemeClr val="tx2">
                    <a:lumMod val="75000"/>
                  </a:schemeClr>
                </a:solidFill>
                <a:latin typeface="Arial" panose="020B0604020202020204" pitchFamily="34" charset="0"/>
                <a:ea typeface="微軟正黑體" pitchFamily="34" charset="-120"/>
                <a:cs typeface="Arial" panose="020B0604020202020204" pitchFamily="34" charset="0"/>
              </a:rPr>
              <a:t>DT/NB</a:t>
            </a:r>
            <a:endParaRPr lang="zh-TW" altLang="en-US" sz="1400" b="1">
              <a:solidFill>
                <a:schemeClr val="tx2">
                  <a:lumMod val="75000"/>
                </a:schemeClr>
              </a:solidFill>
              <a:latin typeface="Arial" panose="020B0604020202020204" pitchFamily="34" charset="0"/>
              <a:ea typeface="微軟正黑體" pitchFamily="34" charset="-120"/>
              <a:cs typeface="Arial" panose="020B0604020202020204" pitchFamily="34" charset="0"/>
            </a:endParaRPr>
          </a:p>
        </p:txBody>
      </p:sp>
      <p:pic>
        <p:nvPicPr>
          <p:cNvPr id="18" name="圖片 17">
            <a:extLst>
              <a:ext uri="{FF2B5EF4-FFF2-40B4-BE49-F238E27FC236}">
                <a16:creationId xmlns:a16="http://schemas.microsoft.com/office/drawing/2014/main" id="{C678525B-9B35-48C3-967D-6903918359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8762" y="2413662"/>
            <a:ext cx="843558" cy="843558"/>
          </a:xfrm>
          <a:prstGeom prst="rect">
            <a:avLst/>
          </a:prstGeom>
        </p:spPr>
      </p:pic>
      <p:pic>
        <p:nvPicPr>
          <p:cNvPr id="14" name="圖片 13">
            <a:extLst>
              <a:ext uri="{FF2B5EF4-FFF2-40B4-BE49-F238E27FC236}">
                <a16:creationId xmlns:a16="http://schemas.microsoft.com/office/drawing/2014/main" id="{F4D35967-0D38-441C-8304-15CA752948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0487" y="2326488"/>
            <a:ext cx="1059124" cy="1059124"/>
          </a:xfrm>
          <a:prstGeom prst="rect">
            <a:avLst/>
          </a:prstGeom>
        </p:spPr>
      </p:pic>
      <p:pic>
        <p:nvPicPr>
          <p:cNvPr id="39" name="圖片 38">
            <a:extLst>
              <a:ext uri="{FF2B5EF4-FFF2-40B4-BE49-F238E27FC236}">
                <a16:creationId xmlns:a16="http://schemas.microsoft.com/office/drawing/2014/main" id="{85352918-4DB8-4FF1-90EA-89513D94B2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4615" y="2914457"/>
            <a:ext cx="1230216" cy="81993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54" name="Shape 154"/>
          <p:cNvSpPr txBox="1">
            <a:spLocks noGrp="1"/>
          </p:cNvSpPr>
          <p:nvPr>
            <p:ph type="title"/>
          </p:nvPr>
        </p:nvSpPr>
        <p:spPr/>
        <p:txBody>
          <a:bodyPr/>
          <a:lstStyle/>
          <a:p>
            <a:pPr lvl="0"/>
            <a:r>
              <a:rPr lang="en-US" altLang="zh-TW"/>
              <a:t>Who needs the VPN service</a:t>
            </a:r>
            <a:endParaRPr lang="zh-TW" altLang="en-US">
              <a:sym typeface="Microsoft JhengHei"/>
            </a:endParaRPr>
          </a:p>
        </p:txBody>
      </p:sp>
      <p:pic>
        <p:nvPicPr>
          <p:cNvPr id="24" name="圖片 23">
            <a:extLst>
              <a:ext uri="{FF2B5EF4-FFF2-40B4-BE49-F238E27FC236}">
                <a16:creationId xmlns:a16="http://schemas.microsoft.com/office/drawing/2014/main" id="{3D40143E-7F20-4C7C-AECB-354C17829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0" y="1309737"/>
            <a:ext cx="2774994" cy="3596512"/>
          </a:xfrm>
          <a:prstGeom prst="rect">
            <a:avLst/>
          </a:prstGeom>
        </p:spPr>
      </p:pic>
      <p:pic>
        <p:nvPicPr>
          <p:cNvPr id="25" name="圖片 24">
            <a:extLst>
              <a:ext uri="{FF2B5EF4-FFF2-40B4-BE49-F238E27FC236}">
                <a16:creationId xmlns:a16="http://schemas.microsoft.com/office/drawing/2014/main" id="{601E0F5E-A538-4DC1-8586-C2517F39E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747" y="1309736"/>
            <a:ext cx="2774994" cy="3596514"/>
          </a:xfrm>
          <a:prstGeom prst="rect">
            <a:avLst/>
          </a:prstGeom>
        </p:spPr>
      </p:pic>
      <p:pic>
        <p:nvPicPr>
          <p:cNvPr id="26" name="圖片 25">
            <a:extLst>
              <a:ext uri="{FF2B5EF4-FFF2-40B4-BE49-F238E27FC236}">
                <a16:creationId xmlns:a16="http://schemas.microsoft.com/office/drawing/2014/main" id="{A7C2A8D6-9323-4B21-8934-32EE6DDB6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228" y="1326382"/>
            <a:ext cx="2749306" cy="3563222"/>
          </a:xfrm>
          <a:prstGeom prst="rect">
            <a:avLst/>
          </a:prstGeom>
        </p:spPr>
      </p:pic>
      <p:pic>
        <p:nvPicPr>
          <p:cNvPr id="27" name="圖片 26">
            <a:extLst>
              <a:ext uri="{FF2B5EF4-FFF2-40B4-BE49-F238E27FC236}">
                <a16:creationId xmlns:a16="http://schemas.microsoft.com/office/drawing/2014/main" id="{D225F79E-E26F-449B-9595-908BB7AE8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071" y="1322760"/>
            <a:ext cx="2754896" cy="3570466"/>
          </a:xfrm>
          <a:prstGeom prst="rect">
            <a:avLst/>
          </a:prstGeom>
        </p:spPr>
      </p:pic>
      <p:sp>
        <p:nvSpPr>
          <p:cNvPr id="28" name="Shape 155">
            <a:extLst>
              <a:ext uri="{FF2B5EF4-FFF2-40B4-BE49-F238E27FC236}">
                <a16:creationId xmlns:a16="http://schemas.microsoft.com/office/drawing/2014/main" id="{E7040CDF-3658-4874-AF59-5D91F5890387}"/>
              </a:ext>
            </a:extLst>
          </p:cNvPr>
          <p:cNvSpPr txBox="1"/>
          <p:nvPr/>
        </p:nvSpPr>
        <p:spPr>
          <a:xfrm>
            <a:off x="351040" y="3747090"/>
            <a:ext cx="1824600" cy="790200"/>
          </a:xfrm>
          <a:prstGeom prst="rect">
            <a:avLst/>
          </a:prstGeom>
          <a:noFill/>
          <a:ln>
            <a:noFill/>
          </a:ln>
        </p:spPr>
        <p:txBody>
          <a:bodyPr spcFirstLastPara="1" wrap="square" lIns="91425" tIns="91425" rIns="91425" bIns="91425" anchor="t" anchorCtr="0">
            <a:noAutofit/>
          </a:bodyPr>
          <a:lstStyle/>
          <a:p>
            <a:pPr lvl="0" algn="ctr">
              <a:buClr>
                <a:schemeClr val="lt1"/>
              </a:buClr>
              <a:buSzPts val="2200"/>
            </a:pPr>
            <a:r>
              <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rPr>
              <a:t>Business Users</a:t>
            </a:r>
          </a:p>
        </p:txBody>
      </p:sp>
      <p:sp>
        <p:nvSpPr>
          <p:cNvPr id="29" name="Shape 156">
            <a:extLst>
              <a:ext uri="{FF2B5EF4-FFF2-40B4-BE49-F238E27FC236}">
                <a16:creationId xmlns:a16="http://schemas.microsoft.com/office/drawing/2014/main" id="{C37960AC-E79D-4EF5-9B04-FD328BC99C16}"/>
              </a:ext>
            </a:extLst>
          </p:cNvPr>
          <p:cNvSpPr txBox="1"/>
          <p:nvPr/>
        </p:nvSpPr>
        <p:spPr>
          <a:xfrm>
            <a:off x="4675443" y="3858694"/>
            <a:ext cx="2088600" cy="923400"/>
          </a:xfrm>
          <a:prstGeom prst="rect">
            <a:avLst/>
          </a:prstGeom>
          <a:noFill/>
          <a:ln>
            <a:noFill/>
          </a:ln>
        </p:spPr>
        <p:txBody>
          <a:bodyPr spcFirstLastPara="1" wrap="square" lIns="91425" tIns="91425" rIns="91425" bIns="91425" anchor="t" anchorCtr="0">
            <a:noAutofit/>
          </a:bodyPr>
          <a:lstStyle/>
          <a:p>
            <a:pPr algn="ctr">
              <a:lnSpc>
                <a:spcPts val="2000"/>
              </a:lnSpc>
              <a:buClr>
                <a:schemeClr val="lt1"/>
              </a:buClr>
              <a:buSzPts val="2200"/>
            </a:pPr>
            <a:r>
              <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rPr>
              <a:t>Sensitive data</a:t>
            </a:r>
          </a:p>
          <a:p>
            <a:pPr algn="ctr">
              <a:lnSpc>
                <a:spcPct val="150000"/>
              </a:lnSpc>
              <a:buClr>
                <a:schemeClr val="lt1"/>
              </a:buClr>
              <a:buSzPts val="2200"/>
            </a:pPr>
            <a:r>
              <a:rPr lang="en-US" altLang="zh-TW" sz="1000" b="1" dirty="0">
                <a:solidFill>
                  <a:schemeClr val="lt1"/>
                </a:solidFill>
                <a:latin typeface="Arial" panose="020B0604020202020204" pitchFamily="34" charset="0"/>
                <a:ea typeface="Microsoft JhengHei"/>
                <a:cs typeface="Arial" panose="020B0604020202020204" pitchFamily="34" charset="0"/>
                <a:sym typeface="Microsoft JhengHei"/>
              </a:rPr>
              <a:t>(Financial transactions)</a:t>
            </a:r>
          </a:p>
        </p:txBody>
      </p:sp>
      <p:sp>
        <p:nvSpPr>
          <p:cNvPr id="30" name="Shape 157">
            <a:extLst>
              <a:ext uri="{FF2B5EF4-FFF2-40B4-BE49-F238E27FC236}">
                <a16:creationId xmlns:a16="http://schemas.microsoft.com/office/drawing/2014/main" id="{4636D988-F3B3-46F7-B868-6C2C20317B7A}"/>
              </a:ext>
            </a:extLst>
          </p:cNvPr>
          <p:cNvSpPr txBox="1"/>
          <p:nvPr/>
        </p:nvSpPr>
        <p:spPr>
          <a:xfrm>
            <a:off x="2447200" y="3778144"/>
            <a:ext cx="2088600" cy="984900"/>
          </a:xfrm>
          <a:prstGeom prst="rect">
            <a:avLst/>
          </a:prstGeom>
          <a:noFill/>
          <a:ln>
            <a:noFill/>
          </a:ln>
        </p:spPr>
        <p:txBody>
          <a:bodyPr spcFirstLastPara="1" wrap="square" lIns="91425" tIns="91425" rIns="91425" bIns="91425" anchor="t" anchorCtr="0">
            <a:noAutofit/>
          </a:bodyPr>
          <a:lstStyle/>
          <a:p>
            <a:pPr algn="ctr">
              <a:lnSpc>
                <a:spcPts val="2000"/>
              </a:lnSpc>
              <a:buClr>
                <a:schemeClr val="lt1"/>
              </a:buClr>
              <a:buSzPts val="2200"/>
            </a:pPr>
            <a:r>
              <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rPr>
              <a:t>Multinational businesses</a:t>
            </a:r>
          </a:p>
          <a:p>
            <a:pPr lvl="0" algn="ctr">
              <a:lnSpc>
                <a:spcPts val="1200"/>
              </a:lnSpc>
              <a:buClr>
                <a:schemeClr val="lt1"/>
              </a:buClr>
              <a:buSzPts val="2200"/>
            </a:pPr>
            <a:r>
              <a:rPr lang="en-US" altLang="zh-TW" sz="1000" b="1" dirty="0">
                <a:solidFill>
                  <a:schemeClr val="lt1"/>
                </a:solidFill>
                <a:latin typeface="Arial" panose="020B0604020202020204" pitchFamily="34" charset="0"/>
                <a:ea typeface="Microsoft JhengHei"/>
                <a:cs typeface="Arial" panose="020B0604020202020204" pitchFamily="34" charset="0"/>
                <a:sym typeface="Microsoft JhengHei"/>
              </a:rPr>
              <a:t>(Sending and backing up files)</a:t>
            </a:r>
          </a:p>
        </p:txBody>
      </p:sp>
      <p:pic>
        <p:nvPicPr>
          <p:cNvPr id="31" name="Shape 158">
            <a:extLst>
              <a:ext uri="{FF2B5EF4-FFF2-40B4-BE49-F238E27FC236}">
                <a16:creationId xmlns:a16="http://schemas.microsoft.com/office/drawing/2014/main" id="{F4ADCFA8-677A-4946-815D-09C20BBFE553}"/>
              </a:ext>
            </a:extLst>
          </p:cNvPr>
          <p:cNvPicPr preferRelativeResize="0"/>
          <p:nvPr/>
        </p:nvPicPr>
        <p:blipFill rotWithShape="1">
          <a:blip r:embed="rId4">
            <a:alphaModFix/>
          </a:blip>
          <a:srcRect/>
          <a:stretch/>
        </p:blipFill>
        <p:spPr>
          <a:xfrm>
            <a:off x="539552" y="1776897"/>
            <a:ext cx="1460735" cy="1730138"/>
          </a:xfrm>
          <a:prstGeom prst="rect">
            <a:avLst/>
          </a:prstGeom>
          <a:noFill/>
          <a:ln>
            <a:noFill/>
          </a:ln>
        </p:spPr>
      </p:pic>
      <p:pic>
        <p:nvPicPr>
          <p:cNvPr id="32" name="Shape 159">
            <a:extLst>
              <a:ext uri="{FF2B5EF4-FFF2-40B4-BE49-F238E27FC236}">
                <a16:creationId xmlns:a16="http://schemas.microsoft.com/office/drawing/2014/main" id="{4F1DAE5E-A3E0-47EC-B69F-93E56E8D62A8}"/>
              </a:ext>
            </a:extLst>
          </p:cNvPr>
          <p:cNvPicPr preferRelativeResize="0"/>
          <p:nvPr/>
        </p:nvPicPr>
        <p:blipFill rotWithShape="1">
          <a:blip r:embed="rId5">
            <a:alphaModFix/>
          </a:blip>
          <a:srcRect/>
          <a:stretch/>
        </p:blipFill>
        <p:spPr>
          <a:xfrm>
            <a:off x="2616852" y="1790177"/>
            <a:ext cx="1739124" cy="1769298"/>
          </a:xfrm>
          <a:prstGeom prst="rect">
            <a:avLst/>
          </a:prstGeom>
          <a:noFill/>
          <a:ln>
            <a:noFill/>
          </a:ln>
        </p:spPr>
      </p:pic>
      <p:pic>
        <p:nvPicPr>
          <p:cNvPr id="33" name="Shape 160">
            <a:extLst>
              <a:ext uri="{FF2B5EF4-FFF2-40B4-BE49-F238E27FC236}">
                <a16:creationId xmlns:a16="http://schemas.microsoft.com/office/drawing/2014/main" id="{2BC0DFE1-D384-4F29-BE1C-3958617C29B2}"/>
              </a:ext>
            </a:extLst>
          </p:cNvPr>
          <p:cNvPicPr preferRelativeResize="0"/>
          <p:nvPr/>
        </p:nvPicPr>
        <p:blipFill rotWithShape="1">
          <a:blip r:embed="rId6">
            <a:alphaModFix/>
          </a:blip>
          <a:srcRect/>
          <a:stretch/>
        </p:blipFill>
        <p:spPr>
          <a:xfrm>
            <a:off x="4801433" y="1574154"/>
            <a:ext cx="2002815" cy="1946248"/>
          </a:xfrm>
          <a:prstGeom prst="rect">
            <a:avLst/>
          </a:prstGeom>
          <a:noFill/>
          <a:ln>
            <a:noFill/>
          </a:ln>
        </p:spPr>
      </p:pic>
      <p:sp>
        <p:nvSpPr>
          <p:cNvPr id="34" name="Shape 161">
            <a:extLst>
              <a:ext uri="{FF2B5EF4-FFF2-40B4-BE49-F238E27FC236}">
                <a16:creationId xmlns:a16="http://schemas.microsoft.com/office/drawing/2014/main" id="{6EFBC6D2-4372-48F3-8BA0-8D0195428AB5}"/>
              </a:ext>
            </a:extLst>
          </p:cNvPr>
          <p:cNvSpPr txBox="1"/>
          <p:nvPr/>
        </p:nvSpPr>
        <p:spPr>
          <a:xfrm>
            <a:off x="6875888" y="3771192"/>
            <a:ext cx="2088600" cy="923400"/>
          </a:xfrm>
          <a:prstGeom prst="rect">
            <a:avLst/>
          </a:prstGeom>
          <a:noFill/>
          <a:ln>
            <a:noFill/>
          </a:ln>
        </p:spPr>
        <p:txBody>
          <a:bodyPr spcFirstLastPara="1" wrap="square" lIns="91425" tIns="91425" rIns="91425" bIns="91425" anchor="t" anchorCtr="0">
            <a:noAutofit/>
          </a:bodyPr>
          <a:lstStyle/>
          <a:p>
            <a:pPr algn="ctr">
              <a:lnSpc>
                <a:spcPts val="2000"/>
              </a:lnSpc>
              <a:buClr>
                <a:schemeClr val="lt1"/>
              </a:buClr>
              <a:buSzPts val="2200"/>
            </a:pPr>
            <a:r>
              <a:rPr lang="en-US" altLang="zh-TW" sz="2200" b="1" dirty="0">
                <a:solidFill>
                  <a:schemeClr val="lt1"/>
                </a:solidFill>
                <a:latin typeface="Microsoft JhengHei"/>
                <a:ea typeface="Microsoft JhengHei"/>
                <a:sym typeface="Microsoft JhengHei"/>
              </a:rPr>
              <a:t>Home Users/ Gamers</a:t>
            </a:r>
          </a:p>
          <a:p>
            <a:pPr lvl="0" algn="ctr">
              <a:lnSpc>
                <a:spcPts val="1000"/>
              </a:lnSpc>
              <a:buClr>
                <a:schemeClr val="lt1"/>
              </a:buClr>
              <a:buSzPts val="2200"/>
            </a:pPr>
            <a:r>
              <a:rPr lang="en-US" altLang="zh-TW" sz="1000" b="1" dirty="0">
                <a:solidFill>
                  <a:schemeClr val="lt1"/>
                </a:solidFill>
                <a:latin typeface="Microsoft JhengHei"/>
                <a:ea typeface="Microsoft JhengHei"/>
                <a:sym typeface="Microsoft JhengHei"/>
              </a:rPr>
              <a:t>(Regional restrictions)</a:t>
            </a:r>
            <a:endParaRPr lang="zh-TW" altLang="en-US" sz="1000" b="1" dirty="0">
              <a:solidFill>
                <a:schemeClr val="lt1"/>
              </a:solidFill>
              <a:latin typeface="Microsoft JhengHei"/>
              <a:ea typeface="Microsoft JhengHei"/>
              <a:sym typeface="Microsoft JhengHei"/>
            </a:endParaRPr>
          </a:p>
        </p:txBody>
      </p:sp>
      <p:pic>
        <p:nvPicPr>
          <p:cNvPr id="35" name="Shape 162">
            <a:extLst>
              <a:ext uri="{FF2B5EF4-FFF2-40B4-BE49-F238E27FC236}">
                <a16:creationId xmlns:a16="http://schemas.microsoft.com/office/drawing/2014/main" id="{FEA1F812-4ED0-4C56-915B-2F2C5CFF6A1D}"/>
              </a:ext>
            </a:extLst>
          </p:cNvPr>
          <p:cNvPicPr preferRelativeResize="0"/>
          <p:nvPr/>
        </p:nvPicPr>
        <p:blipFill rotWithShape="1">
          <a:blip r:embed="rId7">
            <a:alphaModFix/>
          </a:blip>
          <a:srcRect l="29769" r="29145" b="12558"/>
          <a:stretch/>
        </p:blipFill>
        <p:spPr>
          <a:xfrm>
            <a:off x="7092280" y="1934193"/>
            <a:ext cx="576064" cy="735582"/>
          </a:xfrm>
          <a:prstGeom prst="rect">
            <a:avLst/>
          </a:prstGeom>
          <a:noFill/>
          <a:ln>
            <a:noFill/>
          </a:ln>
        </p:spPr>
      </p:pic>
      <p:pic>
        <p:nvPicPr>
          <p:cNvPr id="36" name="Shape 163">
            <a:extLst>
              <a:ext uri="{FF2B5EF4-FFF2-40B4-BE49-F238E27FC236}">
                <a16:creationId xmlns:a16="http://schemas.microsoft.com/office/drawing/2014/main" id="{329464F3-CC76-493A-A7C8-DF7E1633A3E1}"/>
              </a:ext>
            </a:extLst>
          </p:cNvPr>
          <p:cNvPicPr preferRelativeResize="0"/>
          <p:nvPr/>
        </p:nvPicPr>
        <p:blipFill rotWithShape="1">
          <a:blip r:embed="rId8">
            <a:alphaModFix/>
          </a:blip>
          <a:srcRect/>
          <a:stretch/>
        </p:blipFill>
        <p:spPr>
          <a:xfrm>
            <a:off x="7092280" y="2798289"/>
            <a:ext cx="576064" cy="576064"/>
          </a:xfrm>
          <a:prstGeom prst="rect">
            <a:avLst/>
          </a:prstGeom>
          <a:noFill/>
          <a:ln>
            <a:noFill/>
          </a:ln>
        </p:spPr>
      </p:pic>
      <p:pic>
        <p:nvPicPr>
          <p:cNvPr id="37" name="Shape 164">
            <a:extLst>
              <a:ext uri="{FF2B5EF4-FFF2-40B4-BE49-F238E27FC236}">
                <a16:creationId xmlns:a16="http://schemas.microsoft.com/office/drawing/2014/main" id="{F53A1819-B97A-4BA8-9271-4CF9620FA7B6}"/>
              </a:ext>
            </a:extLst>
          </p:cNvPr>
          <p:cNvPicPr preferRelativeResize="0"/>
          <p:nvPr/>
        </p:nvPicPr>
        <p:blipFill rotWithShape="1">
          <a:blip r:embed="rId9">
            <a:alphaModFix/>
          </a:blip>
          <a:srcRect/>
          <a:stretch/>
        </p:blipFill>
        <p:spPr>
          <a:xfrm>
            <a:off x="7741403" y="2226348"/>
            <a:ext cx="938536" cy="352889"/>
          </a:xfrm>
          <a:prstGeom prst="rect">
            <a:avLst/>
          </a:prstGeom>
          <a:noFill/>
          <a:ln>
            <a:noFill/>
          </a:ln>
        </p:spPr>
      </p:pic>
      <p:pic>
        <p:nvPicPr>
          <p:cNvPr id="38" name="Shape 165">
            <a:extLst>
              <a:ext uri="{FF2B5EF4-FFF2-40B4-BE49-F238E27FC236}">
                <a16:creationId xmlns:a16="http://schemas.microsoft.com/office/drawing/2014/main" id="{1C5DD13C-F5EF-484C-89CB-AF5FF89F15D9}"/>
              </a:ext>
            </a:extLst>
          </p:cNvPr>
          <p:cNvPicPr preferRelativeResize="0"/>
          <p:nvPr/>
        </p:nvPicPr>
        <p:blipFill rotWithShape="1">
          <a:blip r:embed="rId10">
            <a:alphaModFix/>
          </a:blip>
          <a:srcRect/>
          <a:stretch/>
        </p:blipFill>
        <p:spPr>
          <a:xfrm>
            <a:off x="7742458" y="2623256"/>
            <a:ext cx="925239" cy="391057"/>
          </a:xfrm>
          <a:prstGeom prst="rect">
            <a:avLst/>
          </a:prstGeom>
          <a:noFill/>
          <a:ln>
            <a:noFill/>
          </a:ln>
        </p:spPr>
      </p:pic>
      <p:pic>
        <p:nvPicPr>
          <p:cNvPr id="39" name="Shape 166">
            <a:extLst>
              <a:ext uri="{FF2B5EF4-FFF2-40B4-BE49-F238E27FC236}">
                <a16:creationId xmlns:a16="http://schemas.microsoft.com/office/drawing/2014/main" id="{7DC7F9AE-15D4-4162-B4FD-17FBF1263802}"/>
              </a:ext>
            </a:extLst>
          </p:cNvPr>
          <p:cNvPicPr preferRelativeResize="0"/>
          <p:nvPr/>
        </p:nvPicPr>
        <p:blipFill rotWithShape="1">
          <a:blip r:embed="rId11">
            <a:alphaModFix/>
          </a:blip>
          <a:srcRect t="3084" b="16150"/>
          <a:stretch/>
        </p:blipFill>
        <p:spPr>
          <a:xfrm>
            <a:off x="7743835" y="3055304"/>
            <a:ext cx="907885" cy="391057"/>
          </a:xfrm>
          <a:prstGeom prst="rect">
            <a:avLst/>
          </a:prstGeom>
          <a:noFill/>
          <a:ln>
            <a:noFill/>
          </a:ln>
        </p:spPr>
      </p:pic>
      <p:pic>
        <p:nvPicPr>
          <p:cNvPr id="40" name="Shape 167">
            <a:extLst>
              <a:ext uri="{FF2B5EF4-FFF2-40B4-BE49-F238E27FC236}">
                <a16:creationId xmlns:a16="http://schemas.microsoft.com/office/drawing/2014/main" id="{44C20C15-9B5E-43CB-B640-C6CE50866283}"/>
              </a:ext>
            </a:extLst>
          </p:cNvPr>
          <p:cNvPicPr preferRelativeResize="0"/>
          <p:nvPr/>
        </p:nvPicPr>
        <p:blipFill rotWithShape="1">
          <a:blip r:embed="rId12">
            <a:alphaModFix/>
          </a:blip>
          <a:srcRect/>
          <a:stretch/>
        </p:blipFill>
        <p:spPr>
          <a:xfrm>
            <a:off x="7740352" y="1831169"/>
            <a:ext cx="951791" cy="360070"/>
          </a:xfrm>
          <a:prstGeom prst="rect">
            <a:avLst/>
          </a:prstGeom>
          <a:noFill/>
          <a:ln>
            <a:noFill/>
          </a:ln>
        </p:spPr>
      </p:pic>
    </p:spTree>
    <p:extLst>
      <p:ext uri="{BB962C8B-B14F-4D97-AF65-F5344CB8AC3E}">
        <p14:creationId xmlns:p14="http://schemas.microsoft.com/office/powerpoint/2010/main" val="519450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Shape 173"/>
          <p:cNvSpPr txBox="1">
            <a:spLocks noGrp="1"/>
          </p:cNvSpPr>
          <p:nvPr>
            <p:ph type="title"/>
          </p:nvPr>
        </p:nvSpPr>
        <p:spPr/>
        <p:txBody>
          <a:bodyPr/>
          <a:lstStyle/>
          <a:p>
            <a:pPr lvl="0"/>
            <a:r>
              <a:rPr lang="en-US" altLang="zh-TW">
                <a:sym typeface="Microsoft JhengHei"/>
              </a:rPr>
              <a:t>VPN does make you feel secure</a:t>
            </a:r>
            <a:endParaRPr lang="zh-TW" altLang="en-US">
              <a:sym typeface="Microsoft JhengHei"/>
            </a:endParaRPr>
          </a:p>
        </p:txBody>
      </p:sp>
      <p:pic>
        <p:nvPicPr>
          <p:cNvPr id="9" name="圖片 8">
            <a:extLst>
              <a:ext uri="{FF2B5EF4-FFF2-40B4-BE49-F238E27FC236}">
                <a16:creationId xmlns:a16="http://schemas.microsoft.com/office/drawing/2014/main" id="{7E18A445-D377-4241-9A20-EEAD72B34261}"/>
              </a:ext>
            </a:extLst>
          </p:cNvPr>
          <p:cNvPicPr>
            <a:picLocks noChangeAspect="1"/>
          </p:cNvPicPr>
          <p:nvPr/>
        </p:nvPicPr>
        <p:blipFill rotWithShape="1">
          <a:blip r:embed="rId3">
            <a:extLst>
              <a:ext uri="{28A0092B-C50C-407E-A947-70E740481C1C}">
                <a14:useLocalDpi xmlns:a14="http://schemas.microsoft.com/office/drawing/2010/main" val="0"/>
              </a:ext>
            </a:extLst>
          </a:blip>
          <a:srcRect l="1990" b="1217"/>
          <a:stretch/>
        </p:blipFill>
        <p:spPr>
          <a:xfrm>
            <a:off x="-14066" y="956662"/>
            <a:ext cx="9153919" cy="4176464"/>
          </a:xfrm>
          <a:prstGeom prst="rect">
            <a:avLst/>
          </a:prstGeom>
        </p:spPr>
      </p:pic>
      <p:pic>
        <p:nvPicPr>
          <p:cNvPr id="10" name="圖片 9">
            <a:extLst>
              <a:ext uri="{FF2B5EF4-FFF2-40B4-BE49-F238E27FC236}">
                <a16:creationId xmlns:a16="http://schemas.microsoft.com/office/drawing/2014/main" id="{0A0F05C7-0CCE-4758-8A32-3F1DDCE44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1631927"/>
            <a:ext cx="4755236" cy="2696226"/>
          </a:xfrm>
          <a:prstGeom prst="rect">
            <a:avLst/>
          </a:prstGeom>
        </p:spPr>
      </p:pic>
      <p:pic>
        <p:nvPicPr>
          <p:cNvPr id="11" name="圖片 10">
            <a:extLst>
              <a:ext uri="{FF2B5EF4-FFF2-40B4-BE49-F238E27FC236}">
                <a16:creationId xmlns:a16="http://schemas.microsoft.com/office/drawing/2014/main" id="{0D2DD348-75D0-41D3-9671-B268EE6BF1D9}"/>
              </a:ext>
            </a:extLst>
          </p:cNvPr>
          <p:cNvPicPr>
            <a:picLocks noChangeAspect="1"/>
          </p:cNvPicPr>
          <p:nvPr/>
        </p:nvPicPr>
        <p:blipFill rotWithShape="1">
          <a:blip r:embed="rId5">
            <a:extLst>
              <a:ext uri="{28A0092B-C50C-407E-A947-70E740481C1C}">
                <a14:useLocalDpi xmlns:a14="http://schemas.microsoft.com/office/drawing/2010/main" val="0"/>
              </a:ext>
            </a:extLst>
          </a:blip>
          <a:srcRect b="6299"/>
          <a:stretch/>
        </p:blipFill>
        <p:spPr>
          <a:xfrm rot="5400000">
            <a:off x="-164259" y="1258470"/>
            <a:ext cx="3641870" cy="3325439"/>
          </a:xfrm>
          <a:prstGeom prst="rect">
            <a:avLst/>
          </a:prstGeom>
        </p:spPr>
      </p:pic>
      <p:sp>
        <p:nvSpPr>
          <p:cNvPr id="12" name="Shape 83">
            <a:extLst>
              <a:ext uri="{FF2B5EF4-FFF2-40B4-BE49-F238E27FC236}">
                <a16:creationId xmlns:a16="http://schemas.microsoft.com/office/drawing/2014/main" id="{BD1A933A-D224-4CE3-9299-03BDD60B08EF}"/>
              </a:ext>
            </a:extLst>
          </p:cNvPr>
          <p:cNvSpPr/>
          <p:nvPr/>
        </p:nvSpPr>
        <p:spPr>
          <a:xfrm>
            <a:off x="166986" y="1204333"/>
            <a:ext cx="2957992" cy="1442224"/>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nSpc>
                <a:spcPts val="1400"/>
              </a:lnSpc>
              <a:buClr>
                <a:srgbClr val="FFFFFF"/>
              </a:buClr>
              <a:buSzPts val="1800"/>
            </a:pPr>
            <a:r>
              <a:rPr lang="en-US" altLang="zh-TW" sz="1600" b="1" dirty="0">
                <a:latin typeface="Arial" panose="020B0604020202020204" pitchFamily="34" charset="0"/>
                <a:ea typeface="Microsoft JhengHei"/>
                <a:cs typeface="Arial" panose="020B0604020202020204" pitchFamily="34" charset="0"/>
                <a:sym typeface="Microsoft JhengHei"/>
              </a:rPr>
              <a:t>Offers the flexibility for employees to take advantage of the company's Intranet over an existing Internet connection. (It can also be the case between student and school)</a:t>
            </a:r>
          </a:p>
        </p:txBody>
      </p:sp>
      <p:sp>
        <p:nvSpPr>
          <p:cNvPr id="13" name="Shape 83">
            <a:extLst>
              <a:ext uri="{FF2B5EF4-FFF2-40B4-BE49-F238E27FC236}">
                <a16:creationId xmlns:a16="http://schemas.microsoft.com/office/drawing/2014/main" id="{04D8912A-017D-4471-8490-D70F4DE93343}"/>
              </a:ext>
            </a:extLst>
          </p:cNvPr>
          <p:cNvSpPr/>
          <p:nvPr/>
        </p:nvSpPr>
        <p:spPr>
          <a:xfrm>
            <a:off x="166986" y="2734649"/>
            <a:ext cx="2957992"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en-US" altLang="zh-TW" sz="1400" b="1" dirty="0">
                <a:latin typeface="Arial" panose="020B0604020202020204" pitchFamily="34" charset="0"/>
                <a:ea typeface="Microsoft JhengHei"/>
                <a:cs typeface="Arial" panose="020B0604020202020204" pitchFamily="34" charset="0"/>
                <a:sym typeface="Microsoft JhengHei"/>
              </a:rPr>
              <a:t>Secure communication is easier</a:t>
            </a:r>
          </a:p>
        </p:txBody>
      </p:sp>
      <p:sp>
        <p:nvSpPr>
          <p:cNvPr id="14" name="Shape 83">
            <a:extLst>
              <a:ext uri="{FF2B5EF4-FFF2-40B4-BE49-F238E27FC236}">
                <a16:creationId xmlns:a16="http://schemas.microsoft.com/office/drawing/2014/main" id="{6FB7DDAA-8FC9-40E8-AA2E-C6B9FD55A12E}"/>
              </a:ext>
            </a:extLst>
          </p:cNvPr>
          <p:cNvSpPr/>
          <p:nvPr/>
        </p:nvSpPr>
        <p:spPr>
          <a:xfrm>
            <a:off x="166986" y="3221747"/>
            <a:ext cx="2957992"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en-US" altLang="zh-TW" sz="1400" b="1" dirty="0">
                <a:latin typeface="Arial" panose="020B0604020202020204" pitchFamily="34" charset="0"/>
                <a:ea typeface="Microsoft JhengHei"/>
                <a:cs typeface="Arial" panose="020B0604020202020204" pitchFamily="34" charset="0"/>
                <a:sym typeface="Microsoft JhengHei"/>
              </a:rPr>
              <a:t>Privacy protection</a:t>
            </a:r>
          </a:p>
        </p:txBody>
      </p:sp>
      <p:sp>
        <p:nvSpPr>
          <p:cNvPr id="15" name="Shape 83">
            <a:extLst>
              <a:ext uri="{FF2B5EF4-FFF2-40B4-BE49-F238E27FC236}">
                <a16:creationId xmlns:a16="http://schemas.microsoft.com/office/drawing/2014/main" id="{3E328F53-B168-40C2-BB26-6E252F3450A4}"/>
              </a:ext>
            </a:extLst>
          </p:cNvPr>
          <p:cNvSpPr/>
          <p:nvPr/>
        </p:nvSpPr>
        <p:spPr>
          <a:xfrm>
            <a:off x="166986" y="3731147"/>
            <a:ext cx="2957992"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en-US" altLang="zh-TW" sz="1400" b="1" dirty="0">
                <a:latin typeface="Arial" panose="020B0604020202020204" pitchFamily="34" charset="0"/>
                <a:ea typeface="Microsoft JhengHei"/>
                <a:cs typeface="Arial" panose="020B0604020202020204" pitchFamily="34" charset="0"/>
                <a:sym typeface="Microsoft JhengHei"/>
              </a:rPr>
              <a:t>Reduces business travel costs</a:t>
            </a:r>
          </a:p>
        </p:txBody>
      </p:sp>
      <p:sp>
        <p:nvSpPr>
          <p:cNvPr id="16" name="Shape 83">
            <a:extLst>
              <a:ext uri="{FF2B5EF4-FFF2-40B4-BE49-F238E27FC236}">
                <a16:creationId xmlns:a16="http://schemas.microsoft.com/office/drawing/2014/main" id="{5776F26F-076D-4F89-891D-A86D759D856E}"/>
              </a:ext>
            </a:extLst>
          </p:cNvPr>
          <p:cNvSpPr/>
          <p:nvPr/>
        </p:nvSpPr>
        <p:spPr>
          <a:xfrm>
            <a:off x="166986" y="4240548"/>
            <a:ext cx="2957992"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en-US" altLang="zh-TW" sz="1400" b="1" dirty="0">
                <a:latin typeface="Arial" panose="020B0604020202020204" pitchFamily="34" charset="0"/>
                <a:ea typeface="Microsoft JhengHei"/>
                <a:cs typeface="Arial" panose="020B0604020202020204" pitchFamily="34" charset="0"/>
                <a:sym typeface="Microsoft JhengHei"/>
              </a:rPr>
              <a:t>Access to geo-blocked contents </a:t>
            </a:r>
          </a:p>
        </p:txBody>
      </p:sp>
    </p:spTree>
    <p:extLst>
      <p:ext uri="{BB962C8B-B14F-4D97-AF65-F5344CB8AC3E}">
        <p14:creationId xmlns:p14="http://schemas.microsoft.com/office/powerpoint/2010/main" val="1625089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5" name="標題 4"/>
          <p:cNvSpPr>
            <a:spLocks noGrp="1"/>
          </p:cNvSpPr>
          <p:nvPr>
            <p:ph type="title"/>
          </p:nvPr>
        </p:nvSpPr>
        <p:spPr>
          <a:xfrm>
            <a:off x="251520" y="1767855"/>
            <a:ext cx="4392488" cy="1944216"/>
          </a:xfrm>
        </p:spPr>
        <p:txBody>
          <a:bodyPr>
            <a:normAutofit/>
          </a:bodyPr>
          <a:lstStyle/>
          <a:p>
            <a:pPr lvl="0">
              <a:lnSpc>
                <a:spcPts val="4000"/>
              </a:lnSpc>
            </a:pPr>
            <a:r>
              <a:rPr lang="en-US" altLang="zh-TW">
                <a:sym typeface="Microsoft JhengHei"/>
              </a:rPr>
              <a:t>QVPN Service </a:t>
            </a:r>
            <a:br>
              <a:rPr lang="en-US" altLang="en-US">
                <a:sym typeface="Microsoft JhengHei"/>
              </a:rPr>
            </a:br>
            <a:r>
              <a:rPr lang="en-US" altLang="zh-TW">
                <a:sym typeface="Microsoft JhengHei"/>
              </a:rPr>
              <a:t>Set up your own VPN server</a:t>
            </a:r>
            <a:endParaRPr lang="zh-TW" altLang="en-US" dirty="0">
              <a:sym typeface="Microsoft JhengHei"/>
            </a:endParaRPr>
          </a:p>
        </p:txBody>
      </p:sp>
      <p:pic>
        <p:nvPicPr>
          <p:cNvPr id="6" name="圖片 5" descr="QVPN_250.png"/>
          <p:cNvPicPr>
            <a:picLocks noChangeAspect="1"/>
          </p:cNvPicPr>
          <p:nvPr/>
        </p:nvPicPr>
        <p:blipFill>
          <a:blip r:embed="rId3"/>
          <a:stretch>
            <a:fillRect/>
          </a:stretch>
        </p:blipFill>
        <p:spPr>
          <a:xfrm>
            <a:off x="6804248" y="3147814"/>
            <a:ext cx="978010" cy="97801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2379121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圖片 3">
            <a:extLst>
              <a:ext uri="{FF2B5EF4-FFF2-40B4-BE49-F238E27FC236}">
                <a16:creationId xmlns:a16="http://schemas.microsoft.com/office/drawing/2014/main" id="{FE2B65DD-FA6E-4CFB-A9E5-7DD980B2C882}"/>
              </a:ext>
            </a:extLst>
          </p:cNvPr>
          <p:cNvPicPr>
            <a:picLocks noChangeAspect="1"/>
          </p:cNvPicPr>
          <p:nvPr/>
        </p:nvPicPr>
        <p:blipFill rotWithShape="1">
          <a:blip r:embed="rId3">
            <a:extLst>
              <a:ext uri="{28A0092B-C50C-407E-A947-70E740481C1C}">
                <a14:useLocalDpi xmlns:a14="http://schemas.microsoft.com/office/drawing/2010/main" val="0"/>
              </a:ext>
            </a:extLst>
          </a:blip>
          <a:srcRect b="17801"/>
          <a:stretch/>
        </p:blipFill>
        <p:spPr>
          <a:xfrm>
            <a:off x="0" y="915566"/>
            <a:ext cx="9144000" cy="4227934"/>
          </a:xfrm>
          <a:prstGeom prst="rect">
            <a:avLst/>
          </a:prstGeom>
        </p:spPr>
      </p:pic>
      <p:sp>
        <p:nvSpPr>
          <p:cNvPr id="188" name="Shape 188"/>
          <p:cNvSpPr txBox="1">
            <a:spLocks noGrp="1"/>
          </p:cNvSpPr>
          <p:nvPr>
            <p:ph type="title"/>
          </p:nvPr>
        </p:nvSpPr>
        <p:spPr/>
        <p:txBody>
          <a:bodyPr/>
          <a:lstStyle/>
          <a:p>
            <a:pPr lvl="0"/>
            <a:r>
              <a:rPr lang="en-US" altLang="zh-TW">
                <a:sym typeface="Microsoft JhengHei"/>
              </a:rPr>
              <a:t>New: QVPN topology map</a:t>
            </a:r>
            <a:endParaRPr lang="zh-TW" altLang="en-US">
              <a:sym typeface="Microsoft JhengHei"/>
            </a:endParaRPr>
          </a:p>
        </p:txBody>
      </p:sp>
      <p:pic>
        <p:nvPicPr>
          <p:cNvPr id="2" name="Picture 1">
            <a:extLst>
              <a:ext uri="{FF2B5EF4-FFF2-40B4-BE49-F238E27FC236}">
                <a16:creationId xmlns:a16="http://schemas.microsoft.com/office/drawing/2014/main" id="{1DC68CF0-BFB0-488A-8F83-45EFBC1CD8B1}"/>
              </a:ext>
            </a:extLst>
          </p:cNvPr>
          <p:cNvPicPr>
            <a:picLocks noChangeAspect="1"/>
          </p:cNvPicPr>
          <p:nvPr/>
        </p:nvPicPr>
        <p:blipFill>
          <a:blip r:embed="rId4"/>
          <a:stretch>
            <a:fillRect/>
          </a:stretch>
        </p:blipFill>
        <p:spPr>
          <a:xfrm>
            <a:off x="1500645" y="1164921"/>
            <a:ext cx="6102604" cy="3729224"/>
          </a:xfrm>
          <a:prstGeom prst="rect">
            <a:avLst/>
          </a:prstGeom>
        </p:spPr>
      </p:pic>
    </p:spTree>
    <p:extLst>
      <p:ext uri="{BB962C8B-B14F-4D97-AF65-F5344CB8AC3E}">
        <p14:creationId xmlns:p14="http://schemas.microsoft.com/office/powerpoint/2010/main" val="545262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0" y="99298"/>
            <a:ext cx="9144000" cy="857250"/>
          </a:xfrm>
        </p:spPr>
        <p:txBody>
          <a:bodyPr>
            <a:noAutofit/>
          </a:bodyPr>
          <a:lstStyle/>
          <a:p>
            <a:pPr lvl="0">
              <a:lnSpc>
                <a:spcPts val="3600"/>
              </a:lnSpc>
            </a:pPr>
            <a:r>
              <a:rPr lang="en-US" altLang="zh-TW" sz="3600" dirty="0">
                <a:sym typeface="Microsoft JhengHei"/>
              </a:rPr>
              <a:t>QNAP's new proprietary</a:t>
            </a:r>
            <a:br>
              <a:rPr lang="en-US" altLang="zh-TW" sz="3600" dirty="0">
                <a:sym typeface="Microsoft JhengHei"/>
              </a:rPr>
            </a:br>
            <a:r>
              <a:rPr lang="en-US" altLang="zh-TW" sz="3600" dirty="0">
                <a:sym typeface="Microsoft JhengHei"/>
              </a:rPr>
              <a:t>VPN protocol  - </a:t>
            </a:r>
            <a:r>
              <a:rPr lang="en-US" altLang="zh-TW" sz="3600" dirty="0" err="1">
                <a:sym typeface="Microsoft JhengHei"/>
              </a:rPr>
              <a:t>QBelt</a:t>
            </a:r>
            <a:endParaRPr lang="zh-TW" altLang="en-US" sz="3600" dirty="0"/>
          </a:p>
        </p:txBody>
      </p:sp>
      <p:pic>
        <p:nvPicPr>
          <p:cNvPr id="25" name="圖片 24">
            <a:extLst>
              <a:ext uri="{FF2B5EF4-FFF2-40B4-BE49-F238E27FC236}">
                <a16:creationId xmlns:a16="http://schemas.microsoft.com/office/drawing/2014/main" id="{E8287CDA-2588-49C9-BCD8-1C36F895011C}"/>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6735492" y="1275606"/>
            <a:ext cx="2084980" cy="3437058"/>
          </a:xfrm>
          <a:prstGeom prst="rect">
            <a:avLst/>
          </a:prstGeom>
        </p:spPr>
      </p:pic>
      <p:pic>
        <p:nvPicPr>
          <p:cNvPr id="26" name="圖片 25">
            <a:extLst>
              <a:ext uri="{FF2B5EF4-FFF2-40B4-BE49-F238E27FC236}">
                <a16:creationId xmlns:a16="http://schemas.microsoft.com/office/drawing/2014/main" id="{80A06A46-5FEA-49EE-9316-ABC00C067A1C}"/>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4619016" y="1275606"/>
            <a:ext cx="2084980" cy="3437058"/>
          </a:xfrm>
          <a:prstGeom prst="rect">
            <a:avLst/>
          </a:prstGeom>
        </p:spPr>
      </p:pic>
      <p:pic>
        <p:nvPicPr>
          <p:cNvPr id="27" name="圖片 26">
            <a:extLst>
              <a:ext uri="{FF2B5EF4-FFF2-40B4-BE49-F238E27FC236}">
                <a16:creationId xmlns:a16="http://schemas.microsoft.com/office/drawing/2014/main" id="{B1E47244-DC14-42F6-A06D-25177B64903B}"/>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2492266" y="1275606"/>
            <a:ext cx="2084980" cy="3437058"/>
          </a:xfrm>
          <a:prstGeom prst="rect">
            <a:avLst/>
          </a:prstGeom>
        </p:spPr>
      </p:pic>
      <p:pic>
        <p:nvPicPr>
          <p:cNvPr id="28" name="圖片 27">
            <a:extLst>
              <a:ext uri="{FF2B5EF4-FFF2-40B4-BE49-F238E27FC236}">
                <a16:creationId xmlns:a16="http://schemas.microsoft.com/office/drawing/2014/main" id="{AEDEC4C2-7D4F-47FA-9208-B84E6C35BB4B}"/>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355242" y="1275606"/>
            <a:ext cx="2084980" cy="3437058"/>
          </a:xfrm>
          <a:prstGeom prst="rect">
            <a:avLst/>
          </a:prstGeom>
        </p:spPr>
      </p:pic>
      <p:sp>
        <p:nvSpPr>
          <p:cNvPr id="29" name="Shape 199">
            <a:extLst>
              <a:ext uri="{FF2B5EF4-FFF2-40B4-BE49-F238E27FC236}">
                <a16:creationId xmlns:a16="http://schemas.microsoft.com/office/drawing/2014/main" id="{31C069F8-9941-4805-B1F1-37FB939EE550}"/>
              </a:ext>
            </a:extLst>
          </p:cNvPr>
          <p:cNvSpPr txBox="1"/>
          <p:nvPr/>
        </p:nvSpPr>
        <p:spPr>
          <a:xfrm>
            <a:off x="355241" y="3456394"/>
            <a:ext cx="2052109" cy="1456500"/>
          </a:xfrm>
          <a:prstGeom prst="rect">
            <a:avLst/>
          </a:prstGeom>
          <a:noFill/>
          <a:ln>
            <a:noFill/>
          </a:ln>
        </p:spPr>
        <p:txBody>
          <a:bodyPr spcFirstLastPara="1" wrap="square" lIns="91425" tIns="91425" rIns="91425" bIns="91425" anchor="t" anchorCtr="0">
            <a:noAutofit/>
          </a:bodyPr>
          <a:lstStyle/>
          <a:p>
            <a:pPr lvl="0" algn="ctr">
              <a:buSzPts val="1600"/>
            </a:pPr>
            <a:r>
              <a:rPr lang="en-US" altLang="zh-TW" sz="1600" b="1" dirty="0">
                <a:solidFill>
                  <a:schemeClr val="lt1"/>
                </a:solidFill>
                <a:latin typeface="Arial" panose="020B0604020202020204" pitchFamily="34" charset="0"/>
                <a:ea typeface="Microsoft JhengHei"/>
                <a:cs typeface="Arial" panose="020B0604020202020204" pitchFamily="34" charset="0"/>
                <a:sym typeface="Microsoft JhengHei"/>
              </a:rPr>
              <a:t>Secure Encrypted Connection </a:t>
            </a:r>
          </a:p>
          <a:p>
            <a:pPr algn="ctr"/>
            <a:br>
              <a:rPr lang="en-US" altLang="zh-TW" sz="800" dirty="0">
                <a:solidFill>
                  <a:srgbClr val="F3F3F3"/>
                </a:solidFill>
                <a:latin typeface="Arial" panose="020B0604020202020204" pitchFamily="34" charset="0"/>
                <a:ea typeface="Microsoft JhengHei"/>
                <a:cs typeface="Arial" panose="020B0604020202020204" pitchFamily="34" charset="0"/>
                <a:sym typeface="Microsoft JhengHei"/>
              </a:rPr>
            </a:br>
            <a:r>
              <a:rPr lang="en-US" altLang="zh-TW" sz="1200" b="1" dirty="0">
                <a:solidFill>
                  <a:schemeClr val="lt1"/>
                </a:solidFill>
                <a:latin typeface="Arial" panose="020B0604020202020204" pitchFamily="34" charset="0"/>
                <a:ea typeface="Microsoft JhengHei"/>
                <a:cs typeface="Arial" panose="020B0604020202020204" pitchFamily="34" charset="0"/>
                <a:sym typeface="Microsoft JhengHei"/>
              </a:rPr>
              <a:t>DTLS + SSL + AES-256 encryption</a:t>
            </a:r>
          </a:p>
        </p:txBody>
      </p:sp>
      <p:pic>
        <p:nvPicPr>
          <p:cNvPr id="30" name="Shape 200">
            <a:extLst>
              <a:ext uri="{FF2B5EF4-FFF2-40B4-BE49-F238E27FC236}">
                <a16:creationId xmlns:a16="http://schemas.microsoft.com/office/drawing/2014/main" id="{E3B5330A-EAC4-4D1C-A21F-D137CD4F554B}"/>
              </a:ext>
            </a:extLst>
          </p:cNvPr>
          <p:cNvPicPr preferRelativeResize="0"/>
          <p:nvPr/>
        </p:nvPicPr>
        <p:blipFill rotWithShape="1">
          <a:blip r:embed="rId4">
            <a:alphaModFix/>
          </a:blip>
          <a:srcRect/>
          <a:stretch/>
        </p:blipFill>
        <p:spPr>
          <a:xfrm>
            <a:off x="618775" y="1960299"/>
            <a:ext cx="1438390" cy="1108355"/>
          </a:xfrm>
          <a:prstGeom prst="rect">
            <a:avLst/>
          </a:prstGeom>
          <a:noFill/>
          <a:ln>
            <a:noFill/>
          </a:ln>
        </p:spPr>
      </p:pic>
      <p:sp>
        <p:nvSpPr>
          <p:cNvPr id="31" name="Shape 203">
            <a:extLst>
              <a:ext uri="{FF2B5EF4-FFF2-40B4-BE49-F238E27FC236}">
                <a16:creationId xmlns:a16="http://schemas.microsoft.com/office/drawing/2014/main" id="{E133A58E-A821-40A4-9D38-B0CA56802A31}"/>
              </a:ext>
            </a:extLst>
          </p:cNvPr>
          <p:cNvSpPr txBox="1"/>
          <p:nvPr/>
        </p:nvSpPr>
        <p:spPr>
          <a:xfrm>
            <a:off x="4909281" y="3466668"/>
            <a:ext cx="1462919" cy="728250"/>
          </a:xfrm>
          <a:prstGeom prst="rect">
            <a:avLst/>
          </a:prstGeom>
          <a:noFill/>
          <a:ln>
            <a:noFill/>
          </a:ln>
        </p:spPr>
        <p:txBody>
          <a:bodyPr spcFirstLastPara="1" wrap="square" lIns="91425" tIns="91425" rIns="91425" bIns="91425" anchor="t" anchorCtr="0">
            <a:noAutofit/>
          </a:bodyPr>
          <a:lstStyle/>
          <a:p>
            <a:pPr algn="ctr">
              <a:buSzPts val="1600"/>
            </a:pPr>
            <a:r>
              <a:rPr lang="en-US" altLang="zh-TW" sz="1600" b="1" dirty="0">
                <a:solidFill>
                  <a:schemeClr val="lt1"/>
                </a:solidFill>
                <a:latin typeface="Arial" panose="020B0604020202020204" pitchFamily="34" charset="0"/>
                <a:ea typeface="Microsoft JhengHei"/>
                <a:cs typeface="Arial" panose="020B0604020202020204" pitchFamily="34" charset="0"/>
                <a:sym typeface="Microsoft JhengHei"/>
              </a:rPr>
              <a:t>Works on all your devices</a:t>
            </a:r>
          </a:p>
        </p:txBody>
      </p:sp>
      <p:pic>
        <p:nvPicPr>
          <p:cNvPr id="32" name="Shape 204" descr="cross-platform.png">
            <a:extLst>
              <a:ext uri="{FF2B5EF4-FFF2-40B4-BE49-F238E27FC236}">
                <a16:creationId xmlns:a16="http://schemas.microsoft.com/office/drawing/2014/main" id="{A9A36B51-33F7-4EC5-89AF-724ED356DB1F}"/>
              </a:ext>
            </a:extLst>
          </p:cNvPr>
          <p:cNvPicPr preferRelativeResize="0"/>
          <p:nvPr/>
        </p:nvPicPr>
        <p:blipFill rotWithShape="1">
          <a:blip r:embed="rId5">
            <a:alphaModFix/>
          </a:blip>
          <a:srcRect/>
          <a:stretch/>
        </p:blipFill>
        <p:spPr>
          <a:xfrm>
            <a:off x="4859805" y="1976048"/>
            <a:ext cx="1603401" cy="972874"/>
          </a:xfrm>
          <a:prstGeom prst="rect">
            <a:avLst/>
          </a:prstGeom>
          <a:noFill/>
          <a:ln>
            <a:noFill/>
          </a:ln>
        </p:spPr>
      </p:pic>
      <p:sp>
        <p:nvSpPr>
          <p:cNvPr id="33" name="Shape 207">
            <a:extLst>
              <a:ext uri="{FF2B5EF4-FFF2-40B4-BE49-F238E27FC236}">
                <a16:creationId xmlns:a16="http://schemas.microsoft.com/office/drawing/2014/main" id="{2B04E5E0-6E61-465B-AF24-3E7716E9E353}"/>
              </a:ext>
            </a:extLst>
          </p:cNvPr>
          <p:cNvSpPr txBox="1"/>
          <p:nvPr/>
        </p:nvSpPr>
        <p:spPr>
          <a:xfrm>
            <a:off x="6876789" y="3580864"/>
            <a:ext cx="1766170" cy="788100"/>
          </a:xfrm>
          <a:prstGeom prst="rect">
            <a:avLst/>
          </a:prstGeom>
          <a:noFill/>
          <a:ln>
            <a:noFill/>
          </a:ln>
        </p:spPr>
        <p:txBody>
          <a:bodyPr spcFirstLastPara="1" wrap="square" lIns="91425" tIns="91425" rIns="91425" bIns="91425" anchor="t" anchorCtr="0">
            <a:noAutofit/>
          </a:bodyPr>
          <a:lstStyle/>
          <a:p>
            <a:pPr algn="ctr">
              <a:buSzPts val="1600"/>
            </a:pPr>
            <a:r>
              <a:rPr lang="en-US" altLang="zh-TW" sz="1600" b="1" dirty="0">
                <a:solidFill>
                  <a:schemeClr val="lt1"/>
                </a:solidFill>
                <a:latin typeface="Arial" panose="020B0604020202020204" pitchFamily="34" charset="0"/>
                <a:ea typeface="Microsoft JhengHei"/>
                <a:cs typeface="Arial" panose="020B0604020202020204" pitchFamily="34" charset="0"/>
                <a:sym typeface="Microsoft JhengHei"/>
              </a:rPr>
              <a:t>Easy to Use</a:t>
            </a:r>
          </a:p>
        </p:txBody>
      </p:sp>
      <p:pic>
        <p:nvPicPr>
          <p:cNvPr id="34" name="Shape 208">
            <a:extLst>
              <a:ext uri="{FF2B5EF4-FFF2-40B4-BE49-F238E27FC236}">
                <a16:creationId xmlns:a16="http://schemas.microsoft.com/office/drawing/2014/main" id="{D4399E21-6D3F-41BA-AEDF-2015AA8DF61E}"/>
              </a:ext>
            </a:extLst>
          </p:cNvPr>
          <p:cNvPicPr preferRelativeResize="0"/>
          <p:nvPr/>
        </p:nvPicPr>
        <p:blipFill rotWithShape="1">
          <a:blip r:embed="rId6">
            <a:alphaModFix/>
          </a:blip>
          <a:srcRect/>
          <a:stretch/>
        </p:blipFill>
        <p:spPr>
          <a:xfrm>
            <a:off x="7020272" y="2139702"/>
            <a:ext cx="1482692" cy="974051"/>
          </a:xfrm>
          <a:prstGeom prst="rect">
            <a:avLst/>
          </a:prstGeom>
          <a:noFill/>
          <a:ln>
            <a:noFill/>
          </a:ln>
        </p:spPr>
      </p:pic>
      <p:pic>
        <p:nvPicPr>
          <p:cNvPr id="35" name="Shape 209" descr="P10-1-10.png">
            <a:extLst>
              <a:ext uri="{FF2B5EF4-FFF2-40B4-BE49-F238E27FC236}">
                <a16:creationId xmlns:a16="http://schemas.microsoft.com/office/drawing/2014/main" id="{0592B5E3-00C2-46BB-9F74-DE9A35E3FE64}"/>
              </a:ext>
            </a:extLst>
          </p:cNvPr>
          <p:cNvPicPr preferRelativeResize="0"/>
          <p:nvPr/>
        </p:nvPicPr>
        <p:blipFill rotWithShape="1">
          <a:blip r:embed="rId7">
            <a:alphaModFix/>
          </a:blip>
          <a:srcRect/>
          <a:stretch/>
        </p:blipFill>
        <p:spPr>
          <a:xfrm>
            <a:off x="7020272" y="1779662"/>
            <a:ext cx="1313316" cy="779856"/>
          </a:xfrm>
          <a:prstGeom prst="rect">
            <a:avLst/>
          </a:prstGeom>
          <a:noFill/>
          <a:ln>
            <a:noFill/>
          </a:ln>
        </p:spPr>
      </p:pic>
      <p:pic>
        <p:nvPicPr>
          <p:cNvPr id="36" name="Shape 212">
            <a:extLst>
              <a:ext uri="{FF2B5EF4-FFF2-40B4-BE49-F238E27FC236}">
                <a16:creationId xmlns:a16="http://schemas.microsoft.com/office/drawing/2014/main" id="{E9A8555D-141A-489F-A481-E217036767E0}"/>
              </a:ext>
            </a:extLst>
          </p:cNvPr>
          <p:cNvPicPr preferRelativeResize="0"/>
          <p:nvPr/>
        </p:nvPicPr>
        <p:blipFill rotWithShape="1">
          <a:blip r:embed="rId8">
            <a:alphaModFix/>
          </a:blip>
          <a:srcRect/>
          <a:stretch/>
        </p:blipFill>
        <p:spPr>
          <a:xfrm>
            <a:off x="2554832" y="1601796"/>
            <a:ext cx="1684186" cy="1351753"/>
          </a:xfrm>
          <a:prstGeom prst="rect">
            <a:avLst/>
          </a:prstGeom>
          <a:noFill/>
          <a:ln>
            <a:noFill/>
          </a:ln>
        </p:spPr>
      </p:pic>
      <p:sp>
        <p:nvSpPr>
          <p:cNvPr id="37" name="Shape 213">
            <a:extLst>
              <a:ext uri="{FF2B5EF4-FFF2-40B4-BE49-F238E27FC236}">
                <a16:creationId xmlns:a16="http://schemas.microsoft.com/office/drawing/2014/main" id="{D886B764-B669-42AF-ABCD-E94C2DCA2DF1}"/>
              </a:ext>
            </a:extLst>
          </p:cNvPr>
          <p:cNvSpPr txBox="1"/>
          <p:nvPr/>
        </p:nvSpPr>
        <p:spPr>
          <a:xfrm>
            <a:off x="2476625" y="3556602"/>
            <a:ext cx="2051695" cy="1456500"/>
          </a:xfrm>
          <a:prstGeom prst="rect">
            <a:avLst/>
          </a:prstGeom>
          <a:noFill/>
          <a:ln>
            <a:noFill/>
          </a:ln>
        </p:spPr>
        <p:txBody>
          <a:bodyPr spcFirstLastPara="1" wrap="square" lIns="91425" tIns="91425" rIns="91425" bIns="91425" anchor="t" anchorCtr="0">
            <a:noAutofit/>
          </a:bodyPr>
          <a:lstStyle/>
          <a:p>
            <a:pPr algn="ctr">
              <a:buSzPts val="1600"/>
            </a:pPr>
            <a:r>
              <a:rPr lang="en-US" altLang="zh-TW" sz="1600" b="1">
                <a:solidFill>
                  <a:schemeClr val="lt1"/>
                </a:solidFill>
                <a:latin typeface="Arial" panose="020B0604020202020204" pitchFamily="34" charset="0"/>
                <a:ea typeface="Microsoft JhengHei"/>
                <a:cs typeface="Arial" panose="020B0604020202020204" pitchFamily="34" charset="0"/>
                <a:sym typeface="Microsoft JhengHei"/>
              </a:rPr>
              <a:t>New protocol</a:t>
            </a:r>
          </a:p>
          <a:p>
            <a:pPr algn="ctr">
              <a:buSzPts val="1600"/>
            </a:pPr>
            <a:endParaRPr lang="en-US" altLang="zh-TW" sz="1600" b="1" dirty="0">
              <a:solidFill>
                <a:schemeClr val="lt1"/>
              </a:solidFill>
              <a:latin typeface="Arial" panose="020B0604020202020204" pitchFamily="34" charset="0"/>
              <a:ea typeface="Microsoft JhengHei"/>
              <a:cs typeface="Arial" panose="020B0604020202020204" pitchFamily="34" charset="0"/>
              <a:sym typeface="Microsoft JhengHei"/>
            </a:endParaRPr>
          </a:p>
          <a:p>
            <a:pPr lvl="0" algn="ctr">
              <a:buSzPts val="1600"/>
            </a:pPr>
            <a:r>
              <a:rPr lang="en-US" altLang="zh-TW" sz="1200" b="1" dirty="0">
                <a:solidFill>
                  <a:schemeClr val="lt1"/>
                </a:solidFill>
                <a:latin typeface="Arial" panose="020B0604020202020204" pitchFamily="34" charset="0"/>
                <a:ea typeface="Microsoft JhengHei"/>
                <a:cs typeface="Arial" panose="020B0604020202020204" pitchFamily="34" charset="0"/>
                <a:sym typeface="Microsoft JhengHei"/>
              </a:rPr>
              <a:t>decreases the chance of being detected</a:t>
            </a:r>
          </a:p>
        </p:txBody>
      </p:sp>
      <p:pic>
        <p:nvPicPr>
          <p:cNvPr id="38" name="Shape 214" descr="P10-1-11.png">
            <a:extLst>
              <a:ext uri="{FF2B5EF4-FFF2-40B4-BE49-F238E27FC236}">
                <a16:creationId xmlns:a16="http://schemas.microsoft.com/office/drawing/2014/main" id="{698134BD-92ED-4260-B248-814E6053419F}"/>
              </a:ext>
            </a:extLst>
          </p:cNvPr>
          <p:cNvPicPr preferRelativeResize="0"/>
          <p:nvPr/>
        </p:nvPicPr>
        <p:blipFill rotWithShape="1">
          <a:blip r:embed="rId9">
            <a:alphaModFix/>
          </a:blip>
          <a:srcRect/>
          <a:stretch/>
        </p:blipFill>
        <p:spPr>
          <a:xfrm>
            <a:off x="3778969" y="2609697"/>
            <a:ext cx="463770" cy="576064"/>
          </a:xfrm>
          <a:prstGeom prst="rect">
            <a:avLst/>
          </a:prstGeom>
          <a:noFill/>
          <a:ln>
            <a:noFill/>
          </a:ln>
        </p:spPr>
      </p:pic>
    </p:spTree>
    <p:extLst>
      <p:ext uri="{BB962C8B-B14F-4D97-AF65-F5344CB8AC3E}">
        <p14:creationId xmlns:p14="http://schemas.microsoft.com/office/powerpoint/2010/main" val="3180595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p:txBody>
          <a:bodyPr/>
          <a:lstStyle/>
          <a:p>
            <a:pPr lvl="0"/>
            <a:r>
              <a:rPr lang="en-US" altLang="zh-TW"/>
              <a:t>Select the suitable DNS service</a:t>
            </a:r>
            <a:endParaRPr lang="zh-TW" altLang="en-US">
              <a:sym typeface="Microsoft JhengHei"/>
            </a:endParaRPr>
          </a:p>
        </p:txBody>
      </p:sp>
      <p:pic>
        <p:nvPicPr>
          <p:cNvPr id="3" name="Picture 3" descr="A screenshot of a cell phone&#10;&#10;Description generated with very high confidence">
            <a:extLst>
              <a:ext uri="{FF2B5EF4-FFF2-40B4-BE49-F238E27FC236}">
                <a16:creationId xmlns:a16="http://schemas.microsoft.com/office/drawing/2014/main" id="{CB361EE9-B602-4E8C-A198-015E1D8050E9}"/>
              </a:ext>
            </a:extLst>
          </p:cNvPr>
          <p:cNvPicPr>
            <a:picLocks noChangeAspect="1"/>
          </p:cNvPicPr>
          <p:nvPr/>
        </p:nvPicPr>
        <p:blipFill>
          <a:blip r:embed="rId3"/>
          <a:stretch>
            <a:fillRect/>
          </a:stretch>
        </p:blipFill>
        <p:spPr>
          <a:xfrm>
            <a:off x="4578405" y="1802684"/>
            <a:ext cx="4412551" cy="2769316"/>
          </a:xfrm>
          <a:prstGeom prst="rect">
            <a:avLst/>
          </a:prstGeom>
          <a:ln w="3175">
            <a:solidFill>
              <a:schemeClr val="tx1">
                <a:lumMod val="50000"/>
                <a:lumOff val="50000"/>
              </a:schemeClr>
            </a:solidFill>
          </a:ln>
        </p:spPr>
      </p:pic>
      <p:pic>
        <p:nvPicPr>
          <p:cNvPr id="5" name="Picture 5" descr="A screenshot of a cell phone&#10;&#10;Description generated with very high confidence">
            <a:extLst>
              <a:ext uri="{FF2B5EF4-FFF2-40B4-BE49-F238E27FC236}">
                <a16:creationId xmlns:a16="http://schemas.microsoft.com/office/drawing/2014/main" id="{51BD51BA-25D0-4C71-9B91-A28B0C773310}"/>
              </a:ext>
            </a:extLst>
          </p:cNvPr>
          <p:cNvPicPr>
            <a:picLocks noChangeAspect="1"/>
          </p:cNvPicPr>
          <p:nvPr/>
        </p:nvPicPr>
        <p:blipFill>
          <a:blip r:embed="rId4"/>
          <a:stretch>
            <a:fillRect/>
          </a:stretch>
        </p:blipFill>
        <p:spPr>
          <a:xfrm>
            <a:off x="156491" y="1795113"/>
            <a:ext cx="4315342" cy="2776887"/>
          </a:xfrm>
          <a:prstGeom prst="rect">
            <a:avLst/>
          </a:prstGeom>
          <a:ln w="3175">
            <a:solidFill>
              <a:schemeClr val="tx1">
                <a:lumMod val="50000"/>
                <a:lumOff val="50000"/>
              </a:schemeClr>
            </a:solidFill>
          </a:ln>
        </p:spPr>
      </p:pic>
      <p:pic>
        <p:nvPicPr>
          <p:cNvPr id="7" name="圖片 6">
            <a:extLst>
              <a:ext uri="{FF2B5EF4-FFF2-40B4-BE49-F238E27FC236}">
                <a16:creationId xmlns:a16="http://schemas.microsoft.com/office/drawing/2014/main" id="{A789EF11-2055-4737-A370-10534DB19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165" y="1275606"/>
            <a:ext cx="4362317" cy="490729"/>
          </a:xfrm>
          <a:prstGeom prst="rect">
            <a:avLst/>
          </a:prstGeom>
        </p:spPr>
      </p:pic>
      <p:pic>
        <p:nvPicPr>
          <p:cNvPr id="8" name="圖片 7">
            <a:extLst>
              <a:ext uri="{FF2B5EF4-FFF2-40B4-BE49-F238E27FC236}">
                <a16:creationId xmlns:a16="http://schemas.microsoft.com/office/drawing/2014/main" id="{A2FD9B2C-B52E-419D-86A0-DFA25F44F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275606"/>
            <a:ext cx="4362317" cy="490729"/>
          </a:xfrm>
          <a:prstGeom prst="rect">
            <a:avLst/>
          </a:prstGeom>
        </p:spPr>
      </p:pic>
      <p:sp>
        <p:nvSpPr>
          <p:cNvPr id="9" name="Shape 222">
            <a:extLst>
              <a:ext uri="{FF2B5EF4-FFF2-40B4-BE49-F238E27FC236}">
                <a16:creationId xmlns:a16="http://schemas.microsoft.com/office/drawing/2014/main" id="{E36D12ED-5CD0-4362-A03C-8E2F5F4FF057}"/>
              </a:ext>
            </a:extLst>
          </p:cNvPr>
          <p:cNvSpPr/>
          <p:nvPr/>
        </p:nvSpPr>
        <p:spPr>
          <a:xfrm>
            <a:off x="4593984" y="1256556"/>
            <a:ext cx="4442512"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Choose </a:t>
            </a:r>
            <a:r>
              <a:rPr lang="en-US" altLang="zh-TW" sz="1600" b="1">
                <a:solidFill>
                  <a:srgbClr val="FFFFFF"/>
                </a:solidFill>
                <a:latin typeface="Arial" panose="020B0604020202020204" pitchFamily="34" charset="0"/>
                <a:ea typeface="Microsoft JhengHei"/>
                <a:cs typeface="Arial" panose="020B0604020202020204" pitchFamily="34" charset="0"/>
                <a:sym typeface="Microsoft JhengHei"/>
              </a:rPr>
              <a:t>a</a:t>
            </a: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 suitable public DNS server</a:t>
            </a:r>
          </a:p>
        </p:txBody>
      </p:sp>
      <p:sp>
        <p:nvSpPr>
          <p:cNvPr id="10" name="Shape 223">
            <a:extLst>
              <a:ext uri="{FF2B5EF4-FFF2-40B4-BE49-F238E27FC236}">
                <a16:creationId xmlns:a16="http://schemas.microsoft.com/office/drawing/2014/main" id="{DB9F0835-8603-4332-80D0-A8FE54E3D07F}"/>
              </a:ext>
            </a:extLst>
          </p:cNvPr>
          <p:cNvSpPr/>
          <p:nvPr/>
        </p:nvSpPr>
        <p:spPr>
          <a:xfrm>
            <a:off x="0" y="1256556"/>
            <a:ext cx="4469821"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Set manually or apply NAS default settings</a:t>
            </a:r>
          </a:p>
        </p:txBody>
      </p:sp>
    </p:spTree>
    <p:extLst>
      <p:ext uri="{BB962C8B-B14F-4D97-AF65-F5344CB8AC3E}">
        <p14:creationId xmlns:p14="http://schemas.microsoft.com/office/powerpoint/2010/main" val="2901191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7" name="圖片 16" descr="01.png"/>
          <p:cNvPicPr>
            <a:picLocks noChangeAspect="1"/>
          </p:cNvPicPr>
          <p:nvPr/>
        </p:nvPicPr>
        <p:blipFill>
          <a:blip r:embed="rId3"/>
          <a:stretch>
            <a:fillRect/>
          </a:stretch>
        </p:blipFill>
        <p:spPr>
          <a:xfrm>
            <a:off x="855334" y="1203598"/>
            <a:ext cx="1425718" cy="1311768"/>
          </a:xfrm>
          <a:prstGeom prst="rect">
            <a:avLst/>
          </a:prstGeom>
        </p:spPr>
      </p:pic>
      <p:pic>
        <p:nvPicPr>
          <p:cNvPr id="1026" name="Picture 2" descr="\\MARKETING\Marketing\MarketingMaterials\Misc\PPT美化\線上直播PPT\20180130_File Station_PPT直播\image\File station icon.png"/>
          <p:cNvPicPr>
            <a:picLocks noChangeAspect="1" noChangeArrowheads="1"/>
          </p:cNvPicPr>
          <p:nvPr/>
        </p:nvPicPr>
        <p:blipFill>
          <a:blip r:embed="rId4"/>
          <a:srcRect/>
          <a:stretch>
            <a:fillRect/>
          </a:stretch>
        </p:blipFill>
        <p:spPr bwMode="auto">
          <a:xfrm>
            <a:off x="2330061" y="2622668"/>
            <a:ext cx="569480" cy="569480"/>
          </a:xfrm>
          <a:prstGeom prst="rect">
            <a:avLst/>
          </a:prstGeom>
          <a:noFill/>
        </p:spPr>
      </p:pic>
      <p:sp>
        <p:nvSpPr>
          <p:cNvPr id="232" name="Shape 232"/>
          <p:cNvSpPr txBox="1">
            <a:spLocks noGrp="1"/>
          </p:cNvSpPr>
          <p:nvPr>
            <p:ph type="title"/>
          </p:nvPr>
        </p:nvSpPr>
        <p:spPr/>
        <p:txBody>
          <a:bodyPr>
            <a:normAutofit fontScale="90000"/>
          </a:bodyPr>
          <a:lstStyle/>
          <a:p>
            <a:pPr lvl="0"/>
            <a:r>
              <a:rPr lang="en-US" altLang="zh-TW" dirty="0">
                <a:sym typeface="Microsoft JhengHei"/>
              </a:rPr>
              <a:t>Secure folder mount: </a:t>
            </a:r>
            <a:r>
              <a:rPr lang="en-US" altLang="zh-TW">
                <a:sym typeface="Microsoft JhengHei"/>
              </a:rPr>
              <a:t>VPN + File Station</a:t>
            </a:r>
            <a:endParaRPr lang="zh-TW" altLang="en-US">
              <a:sym typeface="Microsoft JhengHei"/>
            </a:endParaRPr>
          </a:p>
        </p:txBody>
      </p:sp>
      <p:pic>
        <p:nvPicPr>
          <p:cNvPr id="234" name="Shape 234" descr="C:\Users\user\Desktop\0110\17.png"/>
          <p:cNvPicPr preferRelativeResize="0"/>
          <p:nvPr/>
        </p:nvPicPr>
        <p:blipFill rotWithShape="1">
          <a:blip r:embed="rId5">
            <a:alphaModFix/>
          </a:blip>
          <a:srcRect/>
          <a:stretch/>
        </p:blipFill>
        <p:spPr>
          <a:xfrm>
            <a:off x="386836" y="2856154"/>
            <a:ext cx="1448662" cy="1122648"/>
          </a:xfrm>
          <a:prstGeom prst="rect">
            <a:avLst/>
          </a:prstGeom>
          <a:noFill/>
          <a:ln>
            <a:noFill/>
          </a:ln>
        </p:spPr>
      </p:pic>
      <p:pic>
        <p:nvPicPr>
          <p:cNvPr id="235" name="Shape 235" descr="p38-01.png"/>
          <p:cNvPicPr preferRelativeResize="0"/>
          <p:nvPr/>
        </p:nvPicPr>
        <p:blipFill rotWithShape="1">
          <a:blip r:embed="rId6">
            <a:alphaModFix/>
          </a:blip>
          <a:srcRect/>
          <a:stretch/>
        </p:blipFill>
        <p:spPr>
          <a:xfrm>
            <a:off x="3281748" y="3187942"/>
            <a:ext cx="2476318" cy="431956"/>
          </a:xfrm>
          <a:prstGeom prst="rect">
            <a:avLst/>
          </a:prstGeom>
          <a:noFill/>
          <a:ln>
            <a:noFill/>
          </a:ln>
        </p:spPr>
      </p:pic>
      <p:pic>
        <p:nvPicPr>
          <p:cNvPr id="236" name="Shape 236" descr="p38-02.png"/>
          <p:cNvPicPr preferRelativeResize="0"/>
          <p:nvPr/>
        </p:nvPicPr>
        <p:blipFill rotWithShape="1">
          <a:blip r:embed="rId7">
            <a:alphaModFix/>
          </a:blip>
          <a:srcRect/>
          <a:stretch/>
        </p:blipFill>
        <p:spPr>
          <a:xfrm>
            <a:off x="4186421" y="2921296"/>
            <a:ext cx="706242" cy="786146"/>
          </a:xfrm>
          <a:prstGeom prst="rect">
            <a:avLst/>
          </a:prstGeom>
          <a:noFill/>
          <a:ln>
            <a:noFill/>
          </a:ln>
        </p:spPr>
      </p:pic>
      <p:pic>
        <p:nvPicPr>
          <p:cNvPr id="237" name="Shape 237" descr="p38-03.png"/>
          <p:cNvPicPr preferRelativeResize="0"/>
          <p:nvPr/>
        </p:nvPicPr>
        <p:blipFill rotWithShape="1">
          <a:blip r:embed="rId8">
            <a:alphaModFix/>
          </a:blip>
          <a:srcRect/>
          <a:stretch/>
        </p:blipFill>
        <p:spPr>
          <a:xfrm rot="10800000">
            <a:off x="2076035" y="3313608"/>
            <a:ext cx="936676" cy="216654"/>
          </a:xfrm>
          <a:prstGeom prst="rect">
            <a:avLst/>
          </a:prstGeom>
          <a:noFill/>
          <a:ln>
            <a:noFill/>
          </a:ln>
        </p:spPr>
      </p:pic>
      <p:pic>
        <p:nvPicPr>
          <p:cNvPr id="238" name="Shape 238" descr="p38-03.png"/>
          <p:cNvPicPr preferRelativeResize="0"/>
          <p:nvPr/>
        </p:nvPicPr>
        <p:blipFill rotWithShape="1">
          <a:blip r:embed="rId8">
            <a:alphaModFix/>
          </a:blip>
          <a:srcRect/>
          <a:stretch/>
        </p:blipFill>
        <p:spPr>
          <a:xfrm>
            <a:off x="5940560" y="3277576"/>
            <a:ext cx="1083270" cy="216654"/>
          </a:xfrm>
          <a:prstGeom prst="rect">
            <a:avLst/>
          </a:prstGeom>
          <a:noFill/>
          <a:ln>
            <a:noFill/>
          </a:ln>
        </p:spPr>
      </p:pic>
      <p:pic>
        <p:nvPicPr>
          <p:cNvPr id="243" name="Shape 243" descr="P1.3-03.png"/>
          <p:cNvPicPr preferRelativeResize="0"/>
          <p:nvPr/>
        </p:nvPicPr>
        <p:blipFill rotWithShape="1">
          <a:blip r:embed="rId9">
            <a:alphaModFix/>
          </a:blip>
          <a:srcRect/>
          <a:stretch/>
        </p:blipFill>
        <p:spPr>
          <a:xfrm>
            <a:off x="3106122" y="3960585"/>
            <a:ext cx="2971588" cy="942210"/>
          </a:xfrm>
          <a:prstGeom prst="rect">
            <a:avLst/>
          </a:prstGeom>
          <a:noFill/>
          <a:ln>
            <a:noFill/>
          </a:ln>
        </p:spPr>
      </p:pic>
      <p:pic>
        <p:nvPicPr>
          <p:cNvPr id="15" name="Picture 2" descr="\\MARKETING\Marketing\MarketingMaterials\Misc\PPT美化\線上直播PPT\20180130_File Station_PPT直播\image\File station icon.png"/>
          <p:cNvPicPr>
            <a:picLocks noChangeAspect="1" noChangeArrowheads="1"/>
          </p:cNvPicPr>
          <p:nvPr/>
        </p:nvPicPr>
        <p:blipFill>
          <a:blip r:embed="rId4"/>
          <a:srcRect/>
          <a:stretch>
            <a:fillRect/>
          </a:stretch>
        </p:blipFill>
        <p:spPr bwMode="auto">
          <a:xfrm>
            <a:off x="6106930" y="2622668"/>
            <a:ext cx="569480" cy="569480"/>
          </a:xfrm>
          <a:prstGeom prst="rect">
            <a:avLst/>
          </a:prstGeom>
          <a:noFill/>
        </p:spPr>
      </p:pic>
      <p:pic>
        <p:nvPicPr>
          <p:cNvPr id="16" name="Shape 234" descr="C:\Users\user\Desktop\0110\17.png"/>
          <p:cNvPicPr preferRelativeResize="0"/>
          <p:nvPr/>
        </p:nvPicPr>
        <p:blipFill rotWithShape="1">
          <a:blip r:embed="rId5">
            <a:alphaModFix/>
          </a:blip>
          <a:srcRect/>
          <a:stretch/>
        </p:blipFill>
        <p:spPr>
          <a:xfrm>
            <a:off x="7328325" y="2856154"/>
            <a:ext cx="1448662" cy="1122648"/>
          </a:xfrm>
          <a:prstGeom prst="rect">
            <a:avLst/>
          </a:prstGeom>
          <a:noFill/>
          <a:ln>
            <a:noFill/>
          </a:ln>
        </p:spPr>
      </p:pic>
      <p:pic>
        <p:nvPicPr>
          <p:cNvPr id="18" name="圖片 17" descr="01.png"/>
          <p:cNvPicPr>
            <a:picLocks noChangeAspect="1"/>
          </p:cNvPicPr>
          <p:nvPr/>
        </p:nvPicPr>
        <p:blipFill>
          <a:blip r:embed="rId3"/>
          <a:stretch>
            <a:fillRect/>
          </a:stretch>
        </p:blipFill>
        <p:spPr>
          <a:xfrm>
            <a:off x="6588224" y="1203598"/>
            <a:ext cx="1425718" cy="1311768"/>
          </a:xfrm>
          <a:prstGeom prst="rect">
            <a:avLst/>
          </a:prstGeom>
        </p:spPr>
      </p:pic>
    </p:spTree>
    <p:extLst>
      <p:ext uri="{BB962C8B-B14F-4D97-AF65-F5344CB8AC3E}">
        <p14:creationId xmlns:p14="http://schemas.microsoft.com/office/powerpoint/2010/main" val="3722377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0" y="146923"/>
            <a:ext cx="8676456" cy="857250"/>
          </a:xfrm>
        </p:spPr>
        <p:txBody>
          <a:bodyPr>
            <a:normAutofit fontScale="90000"/>
          </a:bodyPr>
          <a:lstStyle/>
          <a:p>
            <a:pPr lvl="0"/>
            <a:r>
              <a:rPr lang="en-US" altLang="zh-TW" dirty="0"/>
              <a:t>Mount </a:t>
            </a:r>
            <a:r>
              <a:rPr lang="en-US" altLang="zh-TW"/>
              <a:t>remote folder </a:t>
            </a:r>
            <a:r>
              <a:rPr lang="en-US" altLang="zh-TW" dirty="0"/>
              <a:t>via VPN </a:t>
            </a:r>
            <a:br>
              <a:rPr lang="en-US" altLang="zh-TW" dirty="0"/>
            </a:br>
            <a:r>
              <a:rPr lang="en-US" altLang="zh-TW"/>
              <a:t>in File </a:t>
            </a:r>
            <a:r>
              <a:rPr lang="en-US" altLang="zh-TW" dirty="0"/>
              <a:t>Station</a:t>
            </a:r>
            <a:endParaRPr lang="zh-TW" altLang="en-US">
              <a:sym typeface="Microsoft JhengHei"/>
            </a:endParaRPr>
          </a:p>
        </p:txBody>
      </p:sp>
      <p:pic>
        <p:nvPicPr>
          <p:cNvPr id="8" name="Picture 7">
            <a:extLst>
              <a:ext uri="{FF2B5EF4-FFF2-40B4-BE49-F238E27FC236}">
                <a16:creationId xmlns:a16="http://schemas.microsoft.com/office/drawing/2014/main" id="{8E71711B-C085-447C-9FBB-C2CDF732F23E}"/>
              </a:ext>
            </a:extLst>
          </p:cNvPr>
          <p:cNvPicPr>
            <a:picLocks noChangeAspect="1" noChangeArrowheads="1"/>
          </p:cNvPicPr>
          <p:nvPr/>
        </p:nvPicPr>
        <p:blipFill rotWithShape="1">
          <a:blip r:embed="rId3"/>
          <a:srcRect t="738" r="3224" b="1066"/>
          <a:stretch/>
        </p:blipFill>
        <p:spPr bwMode="auto">
          <a:xfrm>
            <a:off x="1291326" y="1206532"/>
            <a:ext cx="6803102" cy="3425588"/>
          </a:xfrm>
          <a:prstGeom prst="rect">
            <a:avLst/>
          </a:prstGeom>
          <a:noFill/>
          <a:ln w="9525">
            <a:noFill/>
            <a:miter lim="800000"/>
            <a:headEnd/>
            <a:tailEnd/>
          </a:ln>
        </p:spPr>
      </p:pic>
      <p:sp>
        <p:nvSpPr>
          <p:cNvPr id="11" name="Shape 250">
            <a:extLst>
              <a:ext uri="{FF2B5EF4-FFF2-40B4-BE49-F238E27FC236}">
                <a16:creationId xmlns:a16="http://schemas.microsoft.com/office/drawing/2014/main" id="{7AF67933-70B4-48CB-96CE-B591F8B24FD1}"/>
              </a:ext>
            </a:extLst>
          </p:cNvPr>
          <p:cNvSpPr txBox="1"/>
          <p:nvPr/>
        </p:nvSpPr>
        <p:spPr>
          <a:xfrm>
            <a:off x="7038975" y="1665286"/>
            <a:ext cx="1055453" cy="587109"/>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 name="Shape 500">
            <a:extLst>
              <a:ext uri="{FF2B5EF4-FFF2-40B4-BE49-F238E27FC236}">
                <a16:creationId xmlns:a16="http://schemas.microsoft.com/office/drawing/2014/main" id="{EF4B7954-9583-4F2C-B3B7-370829EFEFEA}"/>
              </a:ext>
            </a:extLst>
          </p:cNvPr>
          <p:cNvSpPr/>
          <p:nvPr/>
        </p:nvSpPr>
        <p:spPr>
          <a:xfrm rot="5400000">
            <a:off x="4274008" y="4376530"/>
            <a:ext cx="616959" cy="519713"/>
          </a:xfrm>
          <a:prstGeom prst="rightArrow">
            <a:avLst>
              <a:gd name="adj1" fmla="val 48667"/>
              <a:gd name="adj2" fmla="val 50000"/>
            </a:avLst>
          </a:prstGeom>
          <a:solidFill>
            <a:srgbClr val="002060"/>
          </a:solidFill>
          <a:ln w="57150" cmpd="sng">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p>
            <a:pPr lvl="0">
              <a:spcBef>
                <a:spcPts val="0"/>
              </a:spcBef>
              <a:buNone/>
            </a:pPr>
            <a:endParaRPr lang="zh-TW" sz="1800" b="1" dirty="0">
              <a:solidFill>
                <a:srgbClr val="FFFFFF"/>
              </a:solidFill>
              <a:latin typeface="Microsoft JhengHei"/>
              <a:ea typeface="Microsoft JhengHei"/>
              <a:cs typeface="Microsoft JhengHei"/>
              <a:sym typeface="Microsoft JhengHei"/>
            </a:endParaRPr>
          </a:p>
        </p:txBody>
      </p:sp>
      <p:sp>
        <p:nvSpPr>
          <p:cNvPr id="15" name="Shape 315">
            <a:extLst>
              <a:ext uri="{FF2B5EF4-FFF2-40B4-BE49-F238E27FC236}">
                <a16:creationId xmlns:a16="http://schemas.microsoft.com/office/drawing/2014/main" id="{82593FEB-2438-4C15-B184-D186EC78C513}"/>
              </a:ext>
            </a:extLst>
          </p:cNvPr>
          <p:cNvSpPr/>
          <p:nvPr/>
        </p:nvSpPr>
        <p:spPr>
          <a:xfrm>
            <a:off x="7926128" y="1492121"/>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1</a:t>
            </a:r>
            <a:endParaRPr sz="2400" b="1" i="0" u="none" strike="noStrike" cap="none" dirty="0">
              <a:solidFill>
                <a:schemeClr val="lt1"/>
              </a:solidFill>
              <a:latin typeface="Arial"/>
              <a:ea typeface="Arial"/>
              <a:cs typeface="Arial"/>
              <a:sym typeface="Arial"/>
            </a:endParaRPr>
          </a:p>
        </p:txBody>
      </p:sp>
      <p:pic>
        <p:nvPicPr>
          <p:cNvPr id="10" name="Picture 2" descr="\\MARKETING\Marketing\MarketingMaterials\Misc\PPT美化\線上直播PPT\20180130_File Station_PPT直播\image\File station icon.png"/>
          <p:cNvPicPr>
            <a:picLocks noChangeAspect="1" noChangeArrowheads="1"/>
          </p:cNvPicPr>
          <p:nvPr/>
        </p:nvPicPr>
        <p:blipFill>
          <a:blip r:embed="rId4"/>
          <a:srcRect/>
          <a:stretch>
            <a:fillRect/>
          </a:stretch>
        </p:blipFill>
        <p:spPr bwMode="auto">
          <a:xfrm>
            <a:off x="569641" y="3799573"/>
            <a:ext cx="901604" cy="901604"/>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5187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9"/>
          <p:cNvSpPr>
            <a:spLocks noGrp="1"/>
          </p:cNvSpPr>
          <p:nvPr>
            <p:ph type="title"/>
          </p:nvPr>
        </p:nvSpPr>
        <p:spPr/>
        <p:txBody>
          <a:bodyPr>
            <a:normAutofit fontScale="90000"/>
          </a:bodyPr>
          <a:lstStyle/>
          <a:p>
            <a:r>
              <a:rPr lang="en-US" altLang="zh-TW" dirty="0"/>
              <a:t>Mount remote folder via VPN </a:t>
            </a:r>
            <a:br>
              <a:rPr lang="en-US" altLang="zh-TW" dirty="0"/>
            </a:br>
            <a:r>
              <a:rPr lang="en-US" altLang="zh-TW" dirty="0"/>
              <a:t>in File Station</a:t>
            </a:r>
            <a:endParaRPr lang="zh-TW" altLang="en-US">
              <a:sym typeface="Microsoft JhengHei"/>
            </a:endParaRPr>
          </a:p>
        </p:txBody>
      </p:sp>
      <p:pic>
        <p:nvPicPr>
          <p:cNvPr id="11" name="Picture 10">
            <a:extLst>
              <a:ext uri="{FF2B5EF4-FFF2-40B4-BE49-F238E27FC236}">
                <a16:creationId xmlns:a16="http://schemas.microsoft.com/office/drawing/2014/main" id="{080554CB-3A34-4D13-87C0-1D978AAA690A}"/>
              </a:ext>
            </a:extLst>
          </p:cNvPr>
          <p:cNvPicPr>
            <a:picLocks noChangeAspect="1" noChangeArrowheads="1"/>
          </p:cNvPicPr>
          <p:nvPr/>
        </p:nvPicPr>
        <p:blipFill>
          <a:blip r:embed="rId2"/>
          <a:srcRect/>
          <a:stretch>
            <a:fillRect/>
          </a:stretch>
        </p:blipFill>
        <p:spPr bwMode="auto">
          <a:xfrm>
            <a:off x="917121" y="1162473"/>
            <a:ext cx="2938816" cy="3752195"/>
          </a:xfrm>
          <a:prstGeom prst="rect">
            <a:avLst/>
          </a:prstGeom>
          <a:noFill/>
          <a:ln w="9525">
            <a:noFill/>
            <a:miter lim="800000"/>
            <a:headEnd/>
            <a:tailEnd/>
          </a:ln>
        </p:spPr>
      </p:pic>
      <p:pic>
        <p:nvPicPr>
          <p:cNvPr id="15" name="Picture 14">
            <a:extLst>
              <a:ext uri="{FF2B5EF4-FFF2-40B4-BE49-F238E27FC236}">
                <a16:creationId xmlns:a16="http://schemas.microsoft.com/office/drawing/2014/main" id="{35049FB5-93D3-4F70-9AE5-13D87737426B}"/>
              </a:ext>
            </a:extLst>
          </p:cNvPr>
          <p:cNvPicPr>
            <a:picLocks noChangeAspect="1" noChangeArrowheads="1"/>
          </p:cNvPicPr>
          <p:nvPr/>
        </p:nvPicPr>
        <p:blipFill>
          <a:blip r:embed="rId3"/>
          <a:srcRect/>
          <a:stretch>
            <a:fillRect/>
          </a:stretch>
        </p:blipFill>
        <p:spPr bwMode="auto">
          <a:xfrm>
            <a:off x="4679682" y="1080336"/>
            <a:ext cx="3366251" cy="3929333"/>
          </a:xfrm>
          <a:prstGeom prst="rect">
            <a:avLst/>
          </a:prstGeom>
          <a:noFill/>
          <a:ln w="9525">
            <a:noFill/>
            <a:miter lim="800000"/>
            <a:headEnd/>
            <a:tailEnd/>
          </a:ln>
        </p:spPr>
      </p:pic>
      <p:sp>
        <p:nvSpPr>
          <p:cNvPr id="18" name="Shape 252">
            <a:extLst>
              <a:ext uri="{FF2B5EF4-FFF2-40B4-BE49-F238E27FC236}">
                <a16:creationId xmlns:a16="http://schemas.microsoft.com/office/drawing/2014/main" id="{B12F9FA8-060B-46B7-98C4-86006E03AF04}"/>
              </a:ext>
            </a:extLst>
          </p:cNvPr>
          <p:cNvSpPr txBox="1"/>
          <p:nvPr/>
        </p:nvSpPr>
        <p:spPr>
          <a:xfrm>
            <a:off x="913838" y="3688420"/>
            <a:ext cx="2791748" cy="878527"/>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endParaRPr/>
          </a:p>
        </p:txBody>
      </p:sp>
      <p:sp>
        <p:nvSpPr>
          <p:cNvPr id="19" name="Shape 253">
            <a:extLst>
              <a:ext uri="{FF2B5EF4-FFF2-40B4-BE49-F238E27FC236}">
                <a16:creationId xmlns:a16="http://schemas.microsoft.com/office/drawing/2014/main" id="{D6CFA6A2-A3D3-4E6D-B8E8-AA1551C459AD}"/>
              </a:ext>
            </a:extLst>
          </p:cNvPr>
          <p:cNvSpPr txBox="1"/>
          <p:nvPr/>
        </p:nvSpPr>
        <p:spPr>
          <a:xfrm>
            <a:off x="913838" y="2428047"/>
            <a:ext cx="2791748" cy="222636"/>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 name="Shape 255">
            <a:extLst>
              <a:ext uri="{FF2B5EF4-FFF2-40B4-BE49-F238E27FC236}">
                <a16:creationId xmlns:a16="http://schemas.microsoft.com/office/drawing/2014/main" id="{4FFB5457-CB46-42AF-BE10-DA89DD81B494}"/>
              </a:ext>
            </a:extLst>
          </p:cNvPr>
          <p:cNvSpPr txBox="1"/>
          <p:nvPr/>
        </p:nvSpPr>
        <p:spPr>
          <a:xfrm>
            <a:off x="4704546" y="4340344"/>
            <a:ext cx="1409897" cy="566003"/>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1" name="Shape 315">
            <a:extLst>
              <a:ext uri="{FF2B5EF4-FFF2-40B4-BE49-F238E27FC236}">
                <a16:creationId xmlns:a16="http://schemas.microsoft.com/office/drawing/2014/main" id="{74245693-5F7A-49A0-AD0F-C4AEBF2939B3}"/>
              </a:ext>
            </a:extLst>
          </p:cNvPr>
          <p:cNvSpPr/>
          <p:nvPr/>
        </p:nvSpPr>
        <p:spPr>
          <a:xfrm>
            <a:off x="657978" y="2357865"/>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en-US" altLang="zh-TW" sz="2400" b="1" i="0" u="none" strike="noStrike" cap="none" dirty="0">
                <a:solidFill>
                  <a:schemeClr val="lt1"/>
                </a:solidFill>
                <a:latin typeface="Arial"/>
                <a:ea typeface="Arial"/>
                <a:cs typeface="Arial"/>
                <a:sym typeface="Arial"/>
              </a:rPr>
              <a:t>2</a:t>
            </a:r>
            <a:endParaRPr sz="2400" b="1" i="0" u="none" strike="noStrike" cap="none" dirty="0">
              <a:solidFill>
                <a:schemeClr val="lt1"/>
              </a:solidFill>
              <a:latin typeface="Arial"/>
              <a:ea typeface="Arial"/>
              <a:cs typeface="Arial"/>
              <a:sym typeface="Arial"/>
            </a:endParaRPr>
          </a:p>
        </p:txBody>
      </p:sp>
      <p:sp>
        <p:nvSpPr>
          <p:cNvPr id="22" name="Shape 315">
            <a:extLst>
              <a:ext uri="{FF2B5EF4-FFF2-40B4-BE49-F238E27FC236}">
                <a16:creationId xmlns:a16="http://schemas.microsoft.com/office/drawing/2014/main" id="{F8357AC1-59A3-4DD8-8784-9E267D63CB73}"/>
              </a:ext>
            </a:extLst>
          </p:cNvPr>
          <p:cNvSpPr/>
          <p:nvPr/>
        </p:nvSpPr>
        <p:spPr>
          <a:xfrm>
            <a:off x="5946143" y="4085828"/>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en-US" altLang="zh-TW" sz="2400" b="1" i="0" u="none" strike="noStrike" cap="none" dirty="0">
                <a:solidFill>
                  <a:schemeClr val="lt1"/>
                </a:solidFill>
                <a:latin typeface="Arial"/>
                <a:ea typeface="Arial"/>
                <a:cs typeface="Arial"/>
                <a:sym typeface="Arial"/>
              </a:rPr>
              <a:t>3</a:t>
            </a:r>
            <a:endParaRPr sz="24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30463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5" name="標題 4"/>
          <p:cNvSpPr>
            <a:spLocks noGrp="1"/>
          </p:cNvSpPr>
          <p:nvPr>
            <p:ph type="title"/>
          </p:nvPr>
        </p:nvSpPr>
        <p:spPr>
          <a:xfrm>
            <a:off x="107504" y="1634505"/>
            <a:ext cx="5184576" cy="1944216"/>
          </a:xfrm>
        </p:spPr>
        <p:txBody>
          <a:bodyPr>
            <a:normAutofit fontScale="90000"/>
          </a:bodyPr>
          <a:lstStyle/>
          <a:p>
            <a:pPr lvl="0"/>
            <a:r>
              <a:rPr lang="en-US" altLang="zh-TW">
                <a:sym typeface="Microsoft JhengHei"/>
              </a:rPr>
              <a:t>The most common </a:t>
            </a:r>
            <a:r>
              <a:rPr lang="en-US" altLang="zh-TW" dirty="0">
                <a:sym typeface="Microsoft JhengHei"/>
              </a:rPr>
              <a:t>issues</a:t>
            </a:r>
            <a:r>
              <a:rPr lang="en-US" altLang="zh-TW">
                <a:sym typeface="Microsoft JhengHei"/>
              </a:rPr>
              <a:t> when you set up a VPN server</a:t>
            </a:r>
            <a:endParaRPr lang="zh-TW" altLang="en-US">
              <a:sym typeface="Microsoft JhengHei"/>
            </a:endParaRPr>
          </a:p>
        </p:txBody>
      </p:sp>
    </p:spTree>
    <p:extLst>
      <p:ext uri="{BB962C8B-B14F-4D97-AF65-F5344CB8AC3E}">
        <p14:creationId xmlns:p14="http://schemas.microsoft.com/office/powerpoint/2010/main" val="693136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3" name="梯形 22">
            <a:extLst>
              <a:ext uri="{FF2B5EF4-FFF2-40B4-BE49-F238E27FC236}">
                <a16:creationId xmlns:a16="http://schemas.microsoft.com/office/drawing/2014/main" id="{F29B2C30-2DFC-4EB6-9B41-9F11737C7A33}"/>
              </a:ext>
            </a:extLst>
          </p:cNvPr>
          <p:cNvSpPr/>
          <p:nvPr/>
        </p:nvSpPr>
        <p:spPr>
          <a:xfrm rot="5400000">
            <a:off x="3106944" y="2035507"/>
            <a:ext cx="2733902" cy="272510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a:extLst>
              <a:ext uri="{FF2B5EF4-FFF2-40B4-BE49-F238E27FC236}">
                <a16:creationId xmlns:a16="http://schemas.microsoft.com/office/drawing/2014/main" id="{A62D90F2-0389-44B5-9E7F-B47803E65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012" y="1957611"/>
            <a:ext cx="2182754" cy="1301584"/>
          </a:xfrm>
          <a:prstGeom prst="rect">
            <a:avLst/>
          </a:prstGeom>
        </p:spPr>
      </p:pic>
      <p:sp>
        <p:nvSpPr>
          <p:cNvPr id="41" name="剪去單一角落矩形 40"/>
          <p:cNvSpPr/>
          <p:nvPr/>
        </p:nvSpPr>
        <p:spPr>
          <a:xfrm>
            <a:off x="1155023" y="2028704"/>
            <a:ext cx="2363998" cy="2736304"/>
          </a:xfrm>
          <a:prstGeom prst="snip1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8" name="Shape 78"/>
          <p:cNvSpPr txBox="1">
            <a:spLocks noGrp="1"/>
          </p:cNvSpPr>
          <p:nvPr>
            <p:ph type="title"/>
          </p:nvPr>
        </p:nvSpPr>
        <p:spPr>
          <a:xfrm>
            <a:off x="-1" y="146923"/>
            <a:ext cx="9144001" cy="857250"/>
          </a:xfrm>
        </p:spPr>
        <p:txBody>
          <a:bodyPr vert="horz" lIns="91440" tIns="45720" rIns="91440" bIns="45720" rtlCol="0" anchor="ctr">
            <a:noAutofit/>
          </a:bodyPr>
          <a:lstStyle/>
          <a:p>
            <a:r>
              <a:rPr lang="en-US" sz="3900" dirty="0"/>
              <a:t>Link </a:t>
            </a:r>
            <a:r>
              <a:rPr lang="en-US" sz="3900" dirty="0">
                <a:latin typeface="Arial"/>
                <a:cs typeface="Arial"/>
              </a:rPr>
              <a:t>internally with 10G transmission</a:t>
            </a:r>
            <a:endParaRPr lang="en-US" sz="3900" dirty="0"/>
          </a:p>
        </p:txBody>
      </p:sp>
      <p:sp>
        <p:nvSpPr>
          <p:cNvPr id="26" name="內容版面配置區 25"/>
          <p:cNvSpPr>
            <a:spLocks noGrp="1"/>
          </p:cNvSpPr>
          <p:nvPr>
            <p:ph idx="1"/>
          </p:nvPr>
        </p:nvSpPr>
        <p:spPr>
          <a:xfrm>
            <a:off x="323528" y="1162051"/>
            <a:ext cx="8363272" cy="651519"/>
          </a:xfrm>
        </p:spPr>
        <p:txBody>
          <a:bodyPr vert="horz" lIns="91440" tIns="45720" rIns="91440" bIns="45720" rtlCol="0" anchor="t">
            <a:normAutofit/>
          </a:bodyPr>
          <a:lstStyle/>
          <a:p>
            <a:r>
              <a:rPr lang="zh-TW" sz="1800" dirty="0">
                <a:cs typeface="Arial" panose="020B0604020202020204" pitchFamily="34" charset="0"/>
                <a:sym typeface="Microsoft JhengHei"/>
              </a:rPr>
              <a:t>NVS connect internal and external environment</a:t>
            </a:r>
            <a:r>
              <a:rPr lang="en-US" altLang="zh-TW" sz="1800" dirty="0">
                <a:cs typeface="Arial" panose="020B0604020202020204" pitchFamily="34" charset="0"/>
                <a:sym typeface="Microsoft JhengHei"/>
              </a:rPr>
              <a:t>s</a:t>
            </a:r>
            <a:r>
              <a:rPr lang="zh-TW" sz="1800" dirty="0">
                <a:cs typeface="Arial" panose="020B0604020202020204" pitchFamily="34" charset="0"/>
                <a:sym typeface="Microsoft JhengHei"/>
              </a:rPr>
              <a:t> with 10G speed</a:t>
            </a:r>
            <a:r>
              <a:rPr lang="en-US" altLang="zh-TW" sz="1800" dirty="0">
                <a:cs typeface="Arial" panose="020B0604020202020204" pitchFamily="34" charset="0"/>
                <a:sym typeface="Microsoft JhengHei"/>
              </a:rPr>
              <a:t>s</a:t>
            </a:r>
          </a:p>
          <a:p>
            <a:r>
              <a:rPr lang="zh-TW" sz="1800" dirty="0">
                <a:cs typeface="Arial" panose="020B0604020202020204" pitchFamily="34" charset="0"/>
                <a:sym typeface="Microsoft JhengHei"/>
              </a:rPr>
              <a:t> - </a:t>
            </a:r>
            <a:r>
              <a:rPr lang="en-US" altLang="zh-TW" sz="1800" dirty="0" err="1">
                <a:cs typeface="Arial" panose="020B0604020202020204" pitchFamily="34" charset="0"/>
                <a:sym typeface="Microsoft JhengHei"/>
              </a:rPr>
              <a:t>i</a:t>
            </a:r>
            <a:r>
              <a:rPr lang="zh-TW" sz="1800" dirty="0">
                <a:cs typeface="Arial" panose="020B0604020202020204" pitchFamily="34" charset="0"/>
                <a:sym typeface="Microsoft JhengHei"/>
              </a:rPr>
              <a:t>nternal virtual machines con</a:t>
            </a:r>
            <a:r>
              <a:rPr lang="en-US" altLang="zh-TW" sz="1800" dirty="0">
                <a:cs typeface="Arial" panose="020B0604020202020204" pitchFamily="34" charset="0"/>
                <a:sym typeface="Microsoft JhengHei"/>
              </a:rPr>
              <a:t>n</a:t>
            </a:r>
            <a:r>
              <a:rPr lang="zh-TW" sz="1800" dirty="0">
                <a:cs typeface="Arial" panose="020B0604020202020204" pitchFamily="34" charset="0"/>
                <a:sym typeface="Microsoft JhengHei"/>
              </a:rPr>
              <a:t>ec</a:t>
            </a:r>
            <a:r>
              <a:rPr lang="en-US" altLang="zh-TW" sz="1800" dirty="0">
                <a:cs typeface="Arial" panose="020B0604020202020204" pitchFamily="34" charset="0"/>
                <a:sym typeface="Microsoft JhengHei"/>
              </a:rPr>
              <a:t>t</a:t>
            </a:r>
            <a:r>
              <a:rPr lang="zh-TW" altLang="en-US" sz="1800" dirty="0">
                <a:cs typeface="Arial" panose="020B0604020202020204" pitchFamily="34" charset="0"/>
                <a:sym typeface="Microsoft JhengHei"/>
              </a:rPr>
              <a:t> </a:t>
            </a:r>
            <a:r>
              <a:rPr lang="en-US" altLang="zh-TW" sz="1800" dirty="0" err="1">
                <a:cs typeface="Arial" panose="020B0604020202020204" pitchFamily="34" charset="0"/>
                <a:sym typeface="Microsoft JhengHei"/>
              </a:rPr>
              <a:t>i</a:t>
            </a:r>
            <a:r>
              <a:rPr lang="zh-TW" sz="1800" dirty="0">
                <a:cs typeface="Arial" panose="020B0604020202020204" pitchFamily="34" charset="0"/>
                <a:sym typeface="Microsoft JhengHei"/>
              </a:rPr>
              <a:t>n </a:t>
            </a:r>
            <a:r>
              <a:rPr lang="en-US" altLang="zh-TW" sz="1800">
                <a:cs typeface="Arial" panose="020B0604020202020204" pitchFamily="34" charset="0"/>
                <a:sym typeface="Microsoft JhengHei"/>
              </a:rPr>
              <a:t>the </a:t>
            </a:r>
            <a:r>
              <a:rPr lang="zh-TW" sz="1800" dirty="0">
                <a:cs typeface="Arial" panose="020B0604020202020204" pitchFamily="34" charset="0"/>
                <a:sym typeface="Microsoft JhengHei"/>
              </a:rPr>
              <a:t>10G </a:t>
            </a:r>
            <a:r>
              <a:rPr lang="en-US" altLang="zh-TW" sz="1800" dirty="0" err="1">
                <a:cs typeface="Arial" panose="020B0604020202020204" pitchFamily="34" charset="0"/>
                <a:sym typeface="Microsoft JhengHei"/>
              </a:rPr>
              <a:t>spee</a:t>
            </a:r>
            <a:r>
              <a:rPr lang="zh-TW" sz="1800" dirty="0">
                <a:cs typeface="Arial" panose="020B0604020202020204" pitchFamily="34" charset="0"/>
                <a:sym typeface="Microsoft JhengHei"/>
              </a:rPr>
              <a:t>d as well</a:t>
            </a:r>
            <a:endParaRPr lang="zh-TW" altLang="en-US" sz="1800" dirty="0">
              <a:cs typeface="Arial" panose="020B0604020202020204" pitchFamily="34" charset="0"/>
            </a:endParaRPr>
          </a:p>
        </p:txBody>
      </p:sp>
      <p:pic>
        <p:nvPicPr>
          <p:cNvPr id="91" name="Shape 91"/>
          <p:cNvPicPr preferRelativeResize="0"/>
          <p:nvPr/>
        </p:nvPicPr>
        <p:blipFill rotWithShape="1">
          <a:blip r:embed="rId5" cstate="print">
            <a:alphaModFix/>
          </a:blip>
          <a:srcRect t="30221" b="32147"/>
          <a:stretch/>
        </p:blipFill>
        <p:spPr>
          <a:xfrm>
            <a:off x="5950152" y="2921577"/>
            <a:ext cx="2844748" cy="652896"/>
          </a:xfrm>
          <a:prstGeom prst="rect">
            <a:avLst/>
          </a:prstGeom>
          <a:noFill/>
          <a:ln>
            <a:noFill/>
          </a:ln>
        </p:spPr>
      </p:pic>
      <p:sp>
        <p:nvSpPr>
          <p:cNvPr id="46" name="Shape 83"/>
          <p:cNvSpPr/>
          <p:nvPr/>
        </p:nvSpPr>
        <p:spPr>
          <a:xfrm>
            <a:off x="1505896" y="3056272"/>
            <a:ext cx="1769959" cy="357152"/>
          </a:xfrm>
          <a:prstGeom prst="roundRect">
            <a:avLst>
              <a:gd name="adj" fmla="val 0"/>
            </a:avLst>
          </a:prstGeom>
          <a:solidFill>
            <a:schemeClr val="bg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1700" b="1" dirty="0">
                <a:latin typeface="Arial" panose="020B0604020202020204" pitchFamily="34" charset="0"/>
                <a:ea typeface="微軟正黑體" panose="020B0604030504040204" pitchFamily="34" charset="-120"/>
                <a:cs typeface="Arial" panose="020B0604020202020204" pitchFamily="34" charset="0"/>
              </a:rPr>
              <a:t>VM: 10G</a:t>
            </a:r>
            <a:endParaRPr lang="en-US" sz="1700" b="1" i="0" u="none" strike="noStrike" cap="none" dirty="0">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7" name="Shape 84"/>
          <p:cNvSpPr/>
          <p:nvPr/>
        </p:nvSpPr>
        <p:spPr>
          <a:xfrm>
            <a:off x="1505896" y="3652085"/>
            <a:ext cx="1769960" cy="357152"/>
          </a:xfrm>
          <a:prstGeom prst="roundRect">
            <a:avLst>
              <a:gd name="adj" fmla="val 0"/>
            </a:avLst>
          </a:prstGeom>
          <a:solidFill>
            <a:schemeClr val="bg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1700" b="1">
                <a:latin typeface="Arial" panose="020B0604020202020204" pitchFamily="34" charset="0"/>
                <a:ea typeface="微軟正黑體" panose="020B0604030504040204" pitchFamily="34" charset="-120"/>
                <a:cs typeface="Arial" panose="020B0604020202020204" pitchFamily="34" charset="0"/>
              </a:rPr>
              <a:t>Container: 10G</a:t>
            </a:r>
            <a:endParaRPr lang="en-US" sz="1700" b="1" i="0" u="none" strike="noStrike" cap="none">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8" name="Shape 85"/>
          <p:cNvSpPr/>
          <p:nvPr/>
        </p:nvSpPr>
        <p:spPr>
          <a:xfrm>
            <a:off x="1502797" y="4290955"/>
            <a:ext cx="1773058" cy="357152"/>
          </a:xfrm>
          <a:prstGeom prst="roundRect">
            <a:avLst>
              <a:gd name="adj" fmla="val 0"/>
            </a:avLst>
          </a:prstGeom>
          <a:solidFill>
            <a:schemeClr val="bg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1700" b="1">
                <a:latin typeface="Arial" panose="020B0604020202020204" pitchFamily="34" charset="0"/>
                <a:ea typeface="微軟正黑體" panose="020B0604030504040204" pitchFamily="34" charset="-120"/>
                <a:cs typeface="Arial" panose="020B0604020202020204" pitchFamily="34" charset="0"/>
              </a:rPr>
              <a:t>vQTS: 10G</a:t>
            </a:r>
            <a:endParaRPr lang="en-US" sz="1700" b="1" i="0" u="none" strike="noStrike" cap="none">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3" name="Shape 82"/>
          <p:cNvSpPr txBox="1"/>
          <p:nvPr/>
        </p:nvSpPr>
        <p:spPr>
          <a:xfrm>
            <a:off x="1080274" y="2139373"/>
            <a:ext cx="2438747" cy="8714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24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NVS</a:t>
            </a:r>
          </a:p>
          <a:p>
            <a:pPr algn="ctr">
              <a:buClr>
                <a:srgbClr val="000000"/>
              </a:buClr>
              <a:buSzPts val="1400"/>
            </a:pPr>
            <a:r>
              <a:rPr lang="en-US" altLang="zh-TW" sz="13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 (Network &amp; Virtual Switch)</a:t>
            </a:r>
            <a:endParaRPr lang="en-US" sz="1300" b="1" i="0" u="none" strike="noStrike" cap="none"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28" name="Picture 4" descr="C:\Users\user\Desktop\20180411_QTS 4.3.5網路與虛擬交換器_ppt\7.png"/>
          <p:cNvPicPr>
            <a:picLocks noChangeAspect="1" noChangeArrowheads="1"/>
          </p:cNvPicPr>
          <p:nvPr/>
        </p:nvPicPr>
        <p:blipFill>
          <a:blip r:embed="rId6" cstate="print"/>
          <a:srcRect/>
          <a:stretch>
            <a:fillRect/>
          </a:stretch>
        </p:blipFill>
        <p:spPr bwMode="auto">
          <a:xfrm>
            <a:off x="251520" y="3003798"/>
            <a:ext cx="1401145" cy="467015"/>
          </a:xfrm>
          <a:prstGeom prst="rect">
            <a:avLst/>
          </a:prstGeom>
          <a:noFill/>
        </p:spPr>
      </p:pic>
      <p:pic>
        <p:nvPicPr>
          <p:cNvPr id="1026" name="Picture 2" descr="C:\Users\user\Desktop\20180411_QTS 4.3.5網路與虛擬交換器_ppt\page27_Virtualization Station.png"/>
          <p:cNvPicPr>
            <a:picLocks noChangeAspect="1" noChangeArrowheads="1"/>
          </p:cNvPicPr>
          <p:nvPr/>
        </p:nvPicPr>
        <p:blipFill>
          <a:blip r:embed="rId7" cstate="print"/>
          <a:srcRect/>
          <a:stretch>
            <a:fillRect/>
          </a:stretch>
        </p:blipFill>
        <p:spPr bwMode="auto">
          <a:xfrm>
            <a:off x="540065" y="2954799"/>
            <a:ext cx="541180" cy="541180"/>
          </a:xfrm>
          <a:prstGeom prst="rect">
            <a:avLst/>
          </a:prstGeom>
          <a:noFill/>
        </p:spPr>
      </p:pic>
      <p:pic>
        <p:nvPicPr>
          <p:cNvPr id="54" name="Picture 4" descr="C:\Users\user\Desktop\20180411_QTS 4.3.5網路與虛擬交換器_ppt\7.png"/>
          <p:cNvPicPr>
            <a:picLocks noChangeAspect="1" noChangeArrowheads="1"/>
          </p:cNvPicPr>
          <p:nvPr/>
        </p:nvPicPr>
        <p:blipFill>
          <a:blip r:embed="rId6" cstate="print"/>
          <a:srcRect/>
          <a:stretch>
            <a:fillRect/>
          </a:stretch>
        </p:blipFill>
        <p:spPr bwMode="auto">
          <a:xfrm>
            <a:off x="251520" y="3616903"/>
            <a:ext cx="1401145" cy="467015"/>
          </a:xfrm>
          <a:prstGeom prst="rect">
            <a:avLst/>
          </a:prstGeom>
          <a:noFill/>
        </p:spPr>
      </p:pic>
      <p:pic>
        <p:nvPicPr>
          <p:cNvPr id="1027" name="Picture 3" descr="C:\Users\user\Desktop\20180411_QTS 4.3.5網路與虛擬交換器_ppt\軟體容器工作站_icon_1.png"/>
          <p:cNvPicPr>
            <a:picLocks noChangeAspect="1" noChangeArrowheads="1"/>
          </p:cNvPicPr>
          <p:nvPr/>
        </p:nvPicPr>
        <p:blipFill>
          <a:blip r:embed="rId8" cstate="print"/>
          <a:srcRect/>
          <a:stretch>
            <a:fillRect/>
          </a:stretch>
        </p:blipFill>
        <p:spPr bwMode="auto">
          <a:xfrm>
            <a:off x="539552" y="3575083"/>
            <a:ext cx="542206" cy="545218"/>
          </a:xfrm>
          <a:prstGeom prst="rect">
            <a:avLst/>
          </a:prstGeom>
          <a:noFill/>
        </p:spPr>
      </p:pic>
      <p:pic>
        <p:nvPicPr>
          <p:cNvPr id="55" name="Picture 4" descr="C:\Users\user\Desktop\20180411_QTS 4.3.5網路與虛擬交換器_ppt\7.png"/>
          <p:cNvPicPr>
            <a:picLocks noChangeAspect="1" noChangeArrowheads="1"/>
          </p:cNvPicPr>
          <p:nvPr/>
        </p:nvPicPr>
        <p:blipFill>
          <a:blip r:embed="rId6" cstate="print"/>
          <a:srcRect/>
          <a:stretch>
            <a:fillRect/>
          </a:stretch>
        </p:blipFill>
        <p:spPr bwMode="auto">
          <a:xfrm>
            <a:off x="251520" y="4240467"/>
            <a:ext cx="1401145" cy="467015"/>
          </a:xfrm>
          <a:prstGeom prst="rect">
            <a:avLst/>
          </a:prstGeom>
          <a:noFill/>
        </p:spPr>
      </p:pic>
      <p:pic>
        <p:nvPicPr>
          <p:cNvPr id="1030" name="Picture 6" descr="C:\Users\user\Desktop\20180411_QTS 4.3.5網路與虛擬交換器_ppt\TS-1685_front.png"/>
          <p:cNvPicPr>
            <a:picLocks noChangeAspect="1" noChangeArrowheads="1"/>
          </p:cNvPicPr>
          <p:nvPr/>
        </p:nvPicPr>
        <p:blipFill>
          <a:blip r:embed="rId9" cstate="print"/>
          <a:srcRect/>
          <a:stretch>
            <a:fillRect/>
          </a:stretch>
        </p:blipFill>
        <p:spPr bwMode="auto">
          <a:xfrm>
            <a:off x="3131840" y="2427734"/>
            <a:ext cx="3224239" cy="2016224"/>
          </a:xfrm>
          <a:prstGeom prst="rect">
            <a:avLst/>
          </a:prstGeom>
          <a:noFill/>
        </p:spPr>
      </p:pic>
      <p:sp>
        <p:nvSpPr>
          <p:cNvPr id="61" name="文字方塊 60"/>
          <p:cNvSpPr txBox="1"/>
          <p:nvPr/>
        </p:nvSpPr>
        <p:spPr>
          <a:xfrm>
            <a:off x="6356079" y="2587611"/>
            <a:ext cx="2016224" cy="369332"/>
          </a:xfrm>
          <a:prstGeom prst="rect">
            <a:avLst/>
          </a:prstGeom>
          <a:noFill/>
        </p:spPr>
        <p:txBody>
          <a:bodyPr wrap="square" rtlCol="0" anchor="t">
            <a:spAutoFit/>
          </a:bodyPr>
          <a:lstStyle/>
          <a:p>
            <a:r>
              <a:rPr lang="en-US" altLang="zh-TW" b="1" dirty="0">
                <a:latin typeface="Arial" panose="020B0604020202020204" pitchFamily="34" charset="0"/>
                <a:ea typeface="微軟正黑體" panose="020B0604030504040204" pitchFamily="34" charset="-120"/>
                <a:cs typeface="Arial" panose="020B0604020202020204" pitchFamily="34" charset="0"/>
                <a:sym typeface="Microsoft JhengHei"/>
              </a:rPr>
              <a:t>High speed 10G</a:t>
            </a:r>
            <a:endParaRPr lang="zh-TW" altLang="en-US"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3" name="Picture 3" descr="C:\Users\user\Desktop\20180411_QTS 4.3.5網路與虛擬交換器_ppt\10-02.png"/>
          <p:cNvPicPr>
            <a:picLocks noChangeAspect="1" noChangeArrowheads="1"/>
          </p:cNvPicPr>
          <p:nvPr/>
        </p:nvPicPr>
        <p:blipFill>
          <a:blip r:embed="rId10" cstate="print"/>
          <a:srcRect/>
          <a:stretch>
            <a:fillRect/>
          </a:stretch>
        </p:blipFill>
        <p:spPr bwMode="auto">
          <a:xfrm>
            <a:off x="6325768" y="3435493"/>
            <a:ext cx="960621" cy="962386"/>
          </a:xfrm>
          <a:prstGeom prst="rect">
            <a:avLst/>
          </a:prstGeom>
          <a:noFill/>
          <a:effectLst>
            <a:outerShdw blurRad="63500" sx="102000" sy="102000" algn="ctr" rotWithShape="0">
              <a:prstClr val="black">
                <a:alpha val="40000"/>
              </a:prstClr>
            </a:outerShdw>
          </a:effectLst>
        </p:spPr>
      </p:pic>
      <p:pic>
        <p:nvPicPr>
          <p:cNvPr id="2" name="Picture 2" descr="C:\Users\user\Desktop\20180411_QTS 4.3.5網路與虛擬交換器_ppt\10-01.png"/>
          <p:cNvPicPr>
            <a:picLocks noChangeAspect="1" noChangeArrowheads="1"/>
          </p:cNvPicPr>
          <p:nvPr/>
        </p:nvPicPr>
        <p:blipFill>
          <a:blip r:embed="rId11" cstate="print"/>
          <a:srcRect/>
          <a:stretch>
            <a:fillRect/>
          </a:stretch>
        </p:blipFill>
        <p:spPr bwMode="auto">
          <a:xfrm>
            <a:off x="5508104" y="3435846"/>
            <a:ext cx="961680" cy="961680"/>
          </a:xfrm>
          <a:prstGeom prst="rect">
            <a:avLst/>
          </a:prstGeom>
          <a:noFill/>
          <a:effectLst>
            <a:outerShdw blurRad="63500" sx="102000" sy="102000" algn="ctr" rotWithShape="0">
              <a:prstClr val="black">
                <a:alpha val="40000"/>
              </a:prstClr>
            </a:outerShdw>
          </a:effectLst>
        </p:spPr>
      </p:pic>
      <p:pic>
        <p:nvPicPr>
          <p:cNvPr id="94" name="Shape 94"/>
          <p:cNvPicPr preferRelativeResize="0"/>
          <p:nvPr/>
        </p:nvPicPr>
        <p:blipFill>
          <a:blip r:embed="rId12" cstate="print">
            <a:alphaModFix/>
          </a:blip>
          <a:stretch>
            <a:fillRect/>
          </a:stretch>
        </p:blipFill>
        <p:spPr>
          <a:xfrm>
            <a:off x="539552" y="4227934"/>
            <a:ext cx="549879" cy="50405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88" name="Shape 288"/>
          <p:cNvSpPr txBox="1">
            <a:spLocks noGrp="1"/>
          </p:cNvSpPr>
          <p:nvPr>
            <p:ph type="title"/>
          </p:nvPr>
        </p:nvSpPr>
        <p:spPr/>
        <p:txBody>
          <a:bodyPr/>
          <a:lstStyle/>
          <a:p>
            <a:pPr lvl="0"/>
            <a:r>
              <a:rPr lang="en-US" altLang="zh-TW">
                <a:sym typeface="Microsoft JhengHei"/>
              </a:rPr>
              <a:t>The most common issues</a:t>
            </a:r>
            <a:endParaRPr lang="zh-TW" altLang="en-US">
              <a:sym typeface="Microsoft JhengHei"/>
            </a:endParaRPr>
          </a:p>
        </p:txBody>
      </p:sp>
      <p:pic>
        <p:nvPicPr>
          <p:cNvPr id="21" name="圖片 20">
            <a:extLst>
              <a:ext uri="{FF2B5EF4-FFF2-40B4-BE49-F238E27FC236}">
                <a16:creationId xmlns:a16="http://schemas.microsoft.com/office/drawing/2014/main" id="{08369179-616E-479C-B5B2-789199F62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94" y="1621211"/>
            <a:ext cx="3522949" cy="706506"/>
          </a:xfrm>
          <a:prstGeom prst="rect">
            <a:avLst/>
          </a:prstGeom>
        </p:spPr>
      </p:pic>
      <p:grpSp>
        <p:nvGrpSpPr>
          <p:cNvPr id="22" name="Shape 274">
            <a:extLst>
              <a:ext uri="{FF2B5EF4-FFF2-40B4-BE49-F238E27FC236}">
                <a16:creationId xmlns:a16="http://schemas.microsoft.com/office/drawing/2014/main" id="{75572D01-06FF-42A4-A669-F319729B589F}"/>
              </a:ext>
            </a:extLst>
          </p:cNvPr>
          <p:cNvGrpSpPr/>
          <p:nvPr/>
        </p:nvGrpSpPr>
        <p:grpSpPr>
          <a:xfrm>
            <a:off x="1052486" y="1456274"/>
            <a:ext cx="456854" cy="365472"/>
            <a:chOff x="-1593321" y="1276709"/>
            <a:chExt cx="456854" cy="365472"/>
          </a:xfrm>
        </p:grpSpPr>
        <p:sp>
          <p:nvSpPr>
            <p:cNvPr id="23" name="Shape 275">
              <a:extLst>
                <a:ext uri="{FF2B5EF4-FFF2-40B4-BE49-F238E27FC236}">
                  <a16:creationId xmlns:a16="http://schemas.microsoft.com/office/drawing/2014/main" id="{DCF4D174-9BB5-4E9B-A95D-89DD4E607E66}"/>
                </a:ext>
              </a:extLst>
            </p:cNvPr>
            <p:cNvSpPr/>
            <p:nvPr/>
          </p:nvSpPr>
          <p:spPr>
            <a:xfrm>
              <a:off x="-1501939" y="1276709"/>
              <a:ext cx="365472" cy="36547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Shape 276">
              <a:extLst>
                <a:ext uri="{FF2B5EF4-FFF2-40B4-BE49-F238E27FC236}">
                  <a16:creationId xmlns:a16="http://schemas.microsoft.com/office/drawing/2014/main" id="{99085C2F-6118-4062-99FC-7A27B2808F13}"/>
                </a:ext>
              </a:extLst>
            </p:cNvPr>
            <p:cNvSpPr txBox="1"/>
            <p:nvPr/>
          </p:nvSpPr>
          <p:spPr>
            <a:xfrm>
              <a:off x="-1593321" y="1279441"/>
              <a:ext cx="360000" cy="360000"/>
            </a:xfrm>
            <a:prstGeom prst="rect">
              <a:avLst/>
            </a:prstGeom>
            <a:noFill/>
            <a:ln>
              <a:noFill/>
            </a:ln>
          </p:spPr>
          <p:txBody>
            <a:bodyPr spcFirstLastPara="1" wrap="square" lIns="91425" tIns="91425" rIns="91425" bIns="91425" anchor="ctr" anchorCtr="0">
              <a:noAutofit/>
            </a:bodyPr>
            <a:lstStyle/>
            <a:p>
              <a:pPr marL="342900" marR="0" lvl="0" indent="-215900" rtl="0">
                <a:lnSpc>
                  <a:spcPct val="100000"/>
                </a:lnSpc>
                <a:spcBef>
                  <a:spcPts val="0"/>
                </a:spcBef>
                <a:spcAft>
                  <a:spcPts val="0"/>
                </a:spcAft>
                <a:buClr>
                  <a:srgbClr val="262626"/>
                </a:buClr>
                <a:buSzPts val="2400"/>
                <a:buFont typeface="Arial"/>
                <a:buNone/>
              </a:pPr>
              <a:r>
                <a:rPr lang="en-US" altLang="zh-TW" sz="2400" b="1" i="0" u="none" strike="noStrike" cap="none" dirty="0">
                  <a:solidFill>
                    <a:schemeClr val="lt1"/>
                  </a:solidFill>
                  <a:latin typeface="Arial"/>
                  <a:ea typeface="Arial"/>
                  <a:cs typeface="Arial"/>
                  <a:sym typeface="Arial"/>
                </a:rPr>
                <a:t>!</a:t>
              </a:r>
              <a:endParaRPr sz="2400" b="1" i="0" u="none" strike="noStrike" cap="none" dirty="0">
                <a:solidFill>
                  <a:schemeClr val="lt1"/>
                </a:solidFill>
                <a:latin typeface="Arial"/>
                <a:ea typeface="Arial"/>
                <a:cs typeface="Arial"/>
                <a:sym typeface="Arial"/>
              </a:endParaRPr>
            </a:p>
          </p:txBody>
        </p:sp>
      </p:grpSp>
      <p:pic>
        <p:nvPicPr>
          <p:cNvPr id="25" name="圖片 24">
            <a:extLst>
              <a:ext uri="{FF2B5EF4-FFF2-40B4-BE49-F238E27FC236}">
                <a16:creationId xmlns:a16="http://schemas.microsoft.com/office/drawing/2014/main" id="{AA443302-04B5-4712-A445-58792E608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20" y="3588692"/>
            <a:ext cx="3522949" cy="797294"/>
          </a:xfrm>
          <a:prstGeom prst="rect">
            <a:avLst/>
          </a:prstGeom>
        </p:spPr>
      </p:pic>
      <p:grpSp>
        <p:nvGrpSpPr>
          <p:cNvPr id="26" name="Shape 274">
            <a:extLst>
              <a:ext uri="{FF2B5EF4-FFF2-40B4-BE49-F238E27FC236}">
                <a16:creationId xmlns:a16="http://schemas.microsoft.com/office/drawing/2014/main" id="{380E7D82-59F4-4E4F-A3D0-7A16D14A585C}"/>
              </a:ext>
            </a:extLst>
          </p:cNvPr>
          <p:cNvGrpSpPr/>
          <p:nvPr/>
        </p:nvGrpSpPr>
        <p:grpSpPr>
          <a:xfrm>
            <a:off x="885484" y="3423755"/>
            <a:ext cx="499382" cy="365472"/>
            <a:chOff x="-1635849" y="1276709"/>
            <a:chExt cx="499382" cy="365472"/>
          </a:xfrm>
        </p:grpSpPr>
        <p:sp>
          <p:nvSpPr>
            <p:cNvPr id="27" name="Shape 275">
              <a:extLst>
                <a:ext uri="{FF2B5EF4-FFF2-40B4-BE49-F238E27FC236}">
                  <a16:creationId xmlns:a16="http://schemas.microsoft.com/office/drawing/2014/main" id="{7FBE9284-5E77-4C82-B4E3-05E01482DAF8}"/>
                </a:ext>
              </a:extLst>
            </p:cNvPr>
            <p:cNvSpPr/>
            <p:nvPr/>
          </p:nvSpPr>
          <p:spPr>
            <a:xfrm>
              <a:off x="-1501939" y="1276709"/>
              <a:ext cx="365472" cy="36547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Shape 276">
              <a:extLst>
                <a:ext uri="{FF2B5EF4-FFF2-40B4-BE49-F238E27FC236}">
                  <a16:creationId xmlns:a16="http://schemas.microsoft.com/office/drawing/2014/main" id="{5475C805-E41F-4B4C-B4F5-90D480CD20EE}"/>
                </a:ext>
              </a:extLst>
            </p:cNvPr>
            <p:cNvSpPr txBox="1"/>
            <p:nvPr/>
          </p:nvSpPr>
          <p:spPr>
            <a:xfrm>
              <a:off x="-1635849" y="1279441"/>
              <a:ext cx="360000" cy="360000"/>
            </a:xfrm>
            <a:prstGeom prst="rect">
              <a:avLst/>
            </a:prstGeom>
            <a:noFill/>
            <a:ln>
              <a:noFill/>
            </a:ln>
          </p:spPr>
          <p:txBody>
            <a:bodyPr spcFirstLastPara="1" wrap="square" lIns="91425" tIns="91425" rIns="91425" bIns="91425" anchor="ctr" anchorCtr="0">
              <a:noAutofit/>
            </a:bodyPr>
            <a:lstStyle/>
            <a:p>
              <a:pPr marL="342900" marR="0" lvl="0" indent="-215900" rtl="0">
                <a:lnSpc>
                  <a:spcPct val="100000"/>
                </a:lnSpc>
                <a:spcBef>
                  <a:spcPts val="0"/>
                </a:spcBef>
                <a:spcAft>
                  <a:spcPts val="0"/>
                </a:spcAft>
                <a:buClr>
                  <a:srgbClr val="262626"/>
                </a:buClr>
                <a:buSzPts val="2400"/>
                <a:buFont typeface="Arial"/>
                <a:buNone/>
              </a:pPr>
              <a:r>
                <a:rPr lang="zh-TW" sz="2400" b="1" i="0" u="none" strike="noStrike" cap="none" dirty="0">
                  <a:solidFill>
                    <a:schemeClr val="lt1"/>
                  </a:solidFill>
                  <a:latin typeface="Arial"/>
                  <a:ea typeface="Arial"/>
                  <a:cs typeface="Arial"/>
                  <a:sym typeface="Arial"/>
                </a:rPr>
                <a:t>?</a:t>
              </a:r>
              <a:endParaRPr sz="2400" b="1" i="0" u="none" strike="noStrike" cap="none" dirty="0">
                <a:solidFill>
                  <a:schemeClr val="lt1"/>
                </a:solidFill>
                <a:latin typeface="Arial"/>
                <a:ea typeface="Arial"/>
                <a:cs typeface="Arial"/>
                <a:sym typeface="Arial"/>
              </a:endParaRPr>
            </a:p>
          </p:txBody>
        </p:sp>
      </p:grpSp>
      <p:sp>
        <p:nvSpPr>
          <p:cNvPr id="29" name="Shape 277">
            <a:extLst>
              <a:ext uri="{FF2B5EF4-FFF2-40B4-BE49-F238E27FC236}">
                <a16:creationId xmlns:a16="http://schemas.microsoft.com/office/drawing/2014/main" id="{5455461E-EF7A-4AFB-AE9C-591AB75C86BE}"/>
              </a:ext>
            </a:extLst>
          </p:cNvPr>
          <p:cNvSpPr txBox="1"/>
          <p:nvPr/>
        </p:nvSpPr>
        <p:spPr>
          <a:xfrm>
            <a:off x="1339924" y="3610506"/>
            <a:ext cx="2808312" cy="707886"/>
          </a:xfrm>
          <a:prstGeom prst="rect">
            <a:avLst/>
          </a:prstGeom>
          <a:noFill/>
          <a:ln>
            <a:noFill/>
          </a:ln>
        </p:spPr>
        <p:txBody>
          <a:bodyPr spcFirstLastPara="1" wrap="square" lIns="91425" tIns="45700" rIns="91425" bIns="45700" anchor="t" anchorCtr="0">
            <a:noAutofit/>
          </a:bodyPr>
          <a:lstStyle/>
          <a:p>
            <a:pPr>
              <a:lnSpc>
                <a:spcPts val="1800"/>
              </a:lnSpc>
            </a:pPr>
            <a:r>
              <a:rPr lang="en-US" altLang="zh-TW" b="1" dirty="0">
                <a:solidFill>
                  <a:schemeClr val="bg1"/>
                </a:solidFill>
                <a:latin typeface="Arial" panose="020B0604020202020204" pitchFamily="34" charset="0"/>
                <a:cs typeface="Arial" panose="020B0604020202020204" pitchFamily="34" charset="0"/>
              </a:rPr>
              <a:t>The router does not know which device to relay the traffic to</a:t>
            </a:r>
            <a:endParaRPr lang="en-US" altLang="zh-TW" dirty="0">
              <a:solidFill>
                <a:schemeClr val="bg1"/>
              </a:solidFill>
              <a:latin typeface="Arial" panose="020B0604020202020204" pitchFamily="34" charset="0"/>
              <a:cs typeface="Arial" panose="020B0604020202020204" pitchFamily="34" charset="0"/>
            </a:endParaRPr>
          </a:p>
        </p:txBody>
      </p:sp>
      <p:sp>
        <p:nvSpPr>
          <p:cNvPr id="30" name="Shape 286">
            <a:extLst>
              <a:ext uri="{FF2B5EF4-FFF2-40B4-BE49-F238E27FC236}">
                <a16:creationId xmlns:a16="http://schemas.microsoft.com/office/drawing/2014/main" id="{BFFD0AB4-DDF2-48B9-987C-B55F738CD0CF}"/>
              </a:ext>
            </a:extLst>
          </p:cNvPr>
          <p:cNvSpPr txBox="1"/>
          <p:nvPr/>
        </p:nvSpPr>
        <p:spPr>
          <a:xfrm>
            <a:off x="1412486" y="1639196"/>
            <a:ext cx="2627674" cy="552788"/>
          </a:xfrm>
          <a:prstGeom prst="rect">
            <a:avLst/>
          </a:prstGeom>
          <a:noFill/>
          <a:ln>
            <a:noFill/>
          </a:ln>
        </p:spPr>
        <p:txBody>
          <a:bodyPr spcFirstLastPara="1" wrap="square" lIns="91425" tIns="45700" rIns="91425" bIns="45700" anchor="t" anchorCtr="0">
            <a:noAutofit/>
          </a:bodyPr>
          <a:lstStyle/>
          <a:p>
            <a:pPr lvl="0">
              <a:buClr>
                <a:srgbClr val="FFFFFF"/>
              </a:buClr>
              <a:buSzPts val="2000"/>
            </a:pPr>
            <a:r>
              <a:rPr lang="en-US" altLang="zh-TW" sz="2000" b="1" dirty="0">
                <a:solidFill>
                  <a:schemeClr val="bg1"/>
                </a:solidFill>
              </a:rPr>
              <a:t>The connection is blocked by the firewall</a:t>
            </a:r>
            <a:endParaRPr lang="en-US" altLang="zh-TW" sz="2000" b="1" dirty="0">
              <a:solidFill>
                <a:schemeClr val="bg1"/>
              </a:solidFill>
              <a:sym typeface="Microsoft JhengHei"/>
            </a:endParaRPr>
          </a:p>
        </p:txBody>
      </p:sp>
      <p:pic>
        <p:nvPicPr>
          <p:cNvPr id="278" name="Shape 278"/>
          <p:cNvPicPr preferRelativeResize="0"/>
          <p:nvPr/>
        </p:nvPicPr>
        <p:blipFill>
          <a:blip r:embed="rId4"/>
          <a:stretch>
            <a:fillRect/>
          </a:stretch>
        </p:blipFill>
        <p:spPr>
          <a:xfrm>
            <a:off x="3916535" y="3015934"/>
            <a:ext cx="4046427" cy="1919625"/>
          </a:xfrm>
          <a:prstGeom prst="rect">
            <a:avLst/>
          </a:prstGeom>
          <a:noFill/>
          <a:ln>
            <a:noFill/>
          </a:ln>
        </p:spPr>
      </p:pic>
      <p:pic>
        <p:nvPicPr>
          <p:cNvPr id="287" name="Shape 287"/>
          <p:cNvPicPr preferRelativeResize="0"/>
          <p:nvPr/>
        </p:nvPicPr>
        <p:blipFill>
          <a:blip r:embed="rId5"/>
          <a:stretch>
            <a:fillRect/>
          </a:stretch>
        </p:blipFill>
        <p:spPr>
          <a:xfrm>
            <a:off x="4040160" y="1532493"/>
            <a:ext cx="3002523" cy="883942"/>
          </a:xfrm>
          <a:prstGeom prst="rect">
            <a:avLst/>
          </a:prstGeom>
          <a:noFill/>
          <a:ln>
            <a:noFill/>
          </a:ln>
        </p:spPr>
      </p:pic>
    </p:spTree>
    <p:extLst>
      <p:ext uri="{BB962C8B-B14F-4D97-AF65-F5344CB8AC3E}">
        <p14:creationId xmlns:p14="http://schemas.microsoft.com/office/powerpoint/2010/main" val="4181654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5" name="標題 4"/>
          <p:cNvSpPr>
            <a:spLocks noGrp="1"/>
          </p:cNvSpPr>
          <p:nvPr>
            <p:ph type="title"/>
          </p:nvPr>
        </p:nvSpPr>
        <p:spPr>
          <a:xfrm>
            <a:off x="251520" y="1491630"/>
            <a:ext cx="4896544" cy="1944216"/>
          </a:xfrm>
        </p:spPr>
        <p:txBody>
          <a:bodyPr>
            <a:normAutofit fontScale="90000"/>
          </a:bodyPr>
          <a:lstStyle/>
          <a:p>
            <a:pPr lvl="0"/>
            <a:r>
              <a:rPr lang="en-US" altLang="zh-TW"/>
              <a:t>QNAP NAS helps you set up the VPN easily</a:t>
            </a:r>
            <a:endParaRPr lang="zh-TW" altLang="en-US">
              <a:sym typeface="Microsoft JhengHei"/>
            </a:endParaRPr>
          </a:p>
        </p:txBody>
      </p:sp>
    </p:spTree>
    <p:extLst>
      <p:ext uri="{BB962C8B-B14F-4D97-AF65-F5344CB8AC3E}">
        <p14:creationId xmlns:p14="http://schemas.microsoft.com/office/powerpoint/2010/main" val="3872433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p:txBody>
          <a:bodyPr/>
          <a:lstStyle/>
          <a:p>
            <a:pPr lvl="0"/>
            <a:r>
              <a:rPr lang="en-US" altLang="zh-TW">
                <a:sym typeface="Microsoft JhengHei"/>
              </a:rPr>
              <a:t>Manually </a:t>
            </a:r>
            <a:r>
              <a:rPr lang="en-US" altLang="zh-TW" dirty="0">
                <a:sym typeface="Microsoft JhengHei"/>
              </a:rPr>
              <a:t>set up</a:t>
            </a:r>
            <a:r>
              <a:rPr lang="en-US" altLang="zh-TW">
                <a:sym typeface="Microsoft JhengHei"/>
              </a:rPr>
              <a:t> the router</a:t>
            </a:r>
            <a:endParaRPr lang="zh-TW" altLang="en-US">
              <a:sym typeface="Microsoft JhengHei"/>
            </a:endParaRPr>
          </a:p>
        </p:txBody>
      </p:sp>
      <p:pic>
        <p:nvPicPr>
          <p:cNvPr id="31" name="圖片 30">
            <a:extLst>
              <a:ext uri="{FF2B5EF4-FFF2-40B4-BE49-F238E27FC236}">
                <a16:creationId xmlns:a16="http://schemas.microsoft.com/office/drawing/2014/main" id="{4C68B472-587B-4553-AE6F-4AC82D1D4DB7}"/>
              </a:ext>
            </a:extLst>
          </p:cNvPr>
          <p:cNvPicPr>
            <a:picLocks noChangeAspect="1"/>
          </p:cNvPicPr>
          <p:nvPr/>
        </p:nvPicPr>
        <p:blipFill rotWithShape="1">
          <a:blip r:embed="rId3">
            <a:extLst>
              <a:ext uri="{28A0092B-C50C-407E-A947-70E740481C1C}">
                <a14:useLocalDpi xmlns:a14="http://schemas.microsoft.com/office/drawing/2010/main" val="0"/>
              </a:ext>
            </a:extLst>
          </a:blip>
          <a:srcRect l="25989"/>
          <a:stretch/>
        </p:blipFill>
        <p:spPr>
          <a:xfrm>
            <a:off x="4715761" y="1800210"/>
            <a:ext cx="3638704" cy="3095914"/>
          </a:xfrm>
          <a:prstGeom prst="rect">
            <a:avLst/>
          </a:prstGeom>
        </p:spPr>
      </p:pic>
      <p:pic>
        <p:nvPicPr>
          <p:cNvPr id="54" name="圖片 53">
            <a:extLst>
              <a:ext uri="{FF2B5EF4-FFF2-40B4-BE49-F238E27FC236}">
                <a16:creationId xmlns:a16="http://schemas.microsoft.com/office/drawing/2014/main" id="{F9B7C4E2-1DD7-4AA2-BBB2-6D781C608A43}"/>
              </a:ext>
            </a:extLst>
          </p:cNvPr>
          <p:cNvPicPr>
            <a:picLocks noChangeAspect="1"/>
          </p:cNvPicPr>
          <p:nvPr/>
        </p:nvPicPr>
        <p:blipFill rotWithShape="1">
          <a:blip r:embed="rId3">
            <a:extLst>
              <a:ext uri="{28A0092B-C50C-407E-A947-70E740481C1C}">
                <a14:useLocalDpi xmlns:a14="http://schemas.microsoft.com/office/drawing/2010/main" val="0"/>
              </a:ext>
            </a:extLst>
          </a:blip>
          <a:srcRect l="25989"/>
          <a:stretch/>
        </p:blipFill>
        <p:spPr>
          <a:xfrm>
            <a:off x="657469" y="1800210"/>
            <a:ext cx="3638704" cy="3095914"/>
          </a:xfrm>
          <a:prstGeom prst="rect">
            <a:avLst/>
          </a:prstGeom>
        </p:spPr>
      </p:pic>
      <p:pic>
        <p:nvPicPr>
          <p:cNvPr id="55" name="圖片 54">
            <a:extLst>
              <a:ext uri="{FF2B5EF4-FFF2-40B4-BE49-F238E27FC236}">
                <a16:creationId xmlns:a16="http://schemas.microsoft.com/office/drawing/2014/main" id="{E4531E23-3864-4631-B82C-FD50C76A5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46" y="1203598"/>
            <a:ext cx="3579229" cy="663427"/>
          </a:xfrm>
          <a:prstGeom prst="rect">
            <a:avLst/>
          </a:prstGeom>
        </p:spPr>
      </p:pic>
      <p:sp>
        <p:nvSpPr>
          <p:cNvPr id="56" name="Shape 302">
            <a:extLst>
              <a:ext uri="{FF2B5EF4-FFF2-40B4-BE49-F238E27FC236}">
                <a16:creationId xmlns:a16="http://schemas.microsoft.com/office/drawing/2014/main" id="{60730C1B-DE73-4B93-81B6-EA9B05FB7A3E}"/>
              </a:ext>
            </a:extLst>
          </p:cNvPr>
          <p:cNvSpPr/>
          <p:nvPr/>
        </p:nvSpPr>
        <p:spPr>
          <a:xfrm>
            <a:off x="5268057" y="2440938"/>
            <a:ext cx="2643300" cy="467100"/>
          </a:xfrm>
          <a:prstGeom prst="roundRect">
            <a:avLst>
              <a:gd name="adj" fmla="val 16667"/>
            </a:avLst>
          </a:prstGeom>
          <a:noFill/>
          <a:ln>
            <a:noFill/>
          </a:ln>
        </p:spPr>
        <p:txBody>
          <a:bodyPr spcFirstLastPara="1" wrap="square" lIns="91425" tIns="45700" rIns="91425" bIns="45700" anchor="ctr" anchorCtr="0">
            <a:noAutofit/>
          </a:bodyPr>
          <a:lstStyle/>
          <a:p>
            <a:pPr marL="228600" indent="-228600">
              <a:buClr>
                <a:srgbClr val="FFFFFF"/>
              </a:buClr>
              <a:buSzPts val="1100"/>
            </a:pPr>
            <a:r>
              <a:rPr lang="en-US" altLang="zh-TW" sz="1600" b="1" i="0" u="none" strike="noStrike" cap="none" dirty="0">
                <a:latin typeface="Microsoft JhengHei"/>
                <a:ea typeface="Microsoft JhengHei"/>
                <a:cs typeface="Microsoft JhengHei"/>
                <a:sym typeface="Microsoft JhengHei"/>
              </a:rPr>
              <a:t>1. </a:t>
            </a:r>
            <a:r>
              <a:rPr lang="en-US" altLang="zh-TW" sz="1600" b="1" dirty="0">
                <a:latin typeface="Arial" panose="020B0604020202020204" pitchFamily="34" charset="0"/>
                <a:ea typeface="Microsoft JhengHei"/>
                <a:cs typeface="Arial" panose="020B0604020202020204" pitchFamily="34" charset="0"/>
                <a:sym typeface="Microsoft JhengHei"/>
              </a:rPr>
              <a:t>Set the </a:t>
            </a:r>
            <a:r>
              <a:rPr lang="en-US" altLang="zh-TW" sz="1600" b="1">
                <a:latin typeface="Arial" panose="020B0604020202020204" pitchFamily="34" charset="0"/>
                <a:ea typeface="Microsoft JhengHei"/>
                <a:cs typeface="Arial" panose="020B0604020202020204" pitchFamily="34" charset="0"/>
                <a:sym typeface="Microsoft JhengHei"/>
              </a:rPr>
              <a:t>forwarding </a:t>
            </a:r>
            <a:r>
              <a:rPr lang="en-US" altLang="zh-TW" sz="1600" b="1" dirty="0">
                <a:latin typeface="Arial" panose="020B0604020202020204" pitchFamily="34" charset="0"/>
                <a:ea typeface="Microsoft JhengHei"/>
                <a:cs typeface="Arial" panose="020B0604020202020204" pitchFamily="34" charset="0"/>
                <a:sym typeface="Microsoft JhengHei"/>
              </a:rPr>
              <a:t>IP</a:t>
            </a:r>
            <a:endParaRPr lang="zh-TW" altLang="zh-TW" sz="1600" b="1" dirty="0">
              <a:latin typeface="Arial" panose="020B0604020202020204" pitchFamily="34" charset="0"/>
              <a:ea typeface="Microsoft JhengHei"/>
              <a:cs typeface="Arial" panose="020B0604020202020204" pitchFamily="34" charset="0"/>
              <a:sym typeface="Microsoft JhengHei"/>
            </a:endParaRPr>
          </a:p>
        </p:txBody>
      </p:sp>
      <p:sp>
        <p:nvSpPr>
          <p:cNvPr id="57" name="Shape 305">
            <a:extLst>
              <a:ext uri="{FF2B5EF4-FFF2-40B4-BE49-F238E27FC236}">
                <a16:creationId xmlns:a16="http://schemas.microsoft.com/office/drawing/2014/main" id="{38484968-C989-4980-A4BC-1E7B97C7AAA7}"/>
              </a:ext>
            </a:extLst>
          </p:cNvPr>
          <p:cNvSpPr/>
          <p:nvPr/>
        </p:nvSpPr>
        <p:spPr>
          <a:xfrm>
            <a:off x="5318161" y="3568106"/>
            <a:ext cx="3135900" cy="266100"/>
          </a:xfrm>
          <a:prstGeom prst="roundRect">
            <a:avLst>
              <a:gd name="adj" fmla="val 16667"/>
            </a:avLst>
          </a:prstGeom>
          <a:noFill/>
          <a:ln>
            <a:noFill/>
          </a:ln>
        </p:spPr>
        <p:txBody>
          <a:bodyPr spcFirstLastPara="1" wrap="square" lIns="91425" tIns="45700" rIns="91425" bIns="45700" anchor="ctr" anchorCtr="0">
            <a:noAutofit/>
          </a:bodyPr>
          <a:lstStyle/>
          <a:p>
            <a:pPr>
              <a:buClr>
                <a:srgbClr val="FFFFFF"/>
              </a:buClr>
              <a:buSzPts val="1100"/>
            </a:pPr>
            <a:r>
              <a:rPr lang="en-US" altLang="zh-TW" sz="1600" b="1" dirty="0">
                <a:solidFill>
                  <a:srgbClr val="FF0000"/>
                </a:solidFill>
                <a:ea typeface="Microsoft JhengHei"/>
                <a:cs typeface="Microsoft JhengHei"/>
                <a:sym typeface="Microsoft JhengHei"/>
              </a:rPr>
              <a:t>Security Concern =&gt;</a:t>
            </a:r>
            <a:br>
              <a:rPr lang="en-US" altLang="zh-TW" sz="1600" b="1" dirty="0">
                <a:solidFill>
                  <a:srgbClr val="FF0000"/>
                </a:solidFill>
                <a:ea typeface="Microsoft JhengHei"/>
                <a:cs typeface="Microsoft JhengHei"/>
                <a:sym typeface="Microsoft JhengHei"/>
              </a:rPr>
            </a:br>
            <a:r>
              <a:rPr lang="en-US" altLang="zh-TW" sz="1600" b="1" dirty="0">
                <a:solidFill>
                  <a:srgbClr val="FF0000"/>
                </a:solidFill>
                <a:ea typeface="Microsoft JhengHei"/>
                <a:cs typeface="Microsoft JhengHei"/>
                <a:sym typeface="Microsoft JhengHei"/>
              </a:rPr>
              <a:t>all ports exposed </a:t>
            </a:r>
          </a:p>
        </p:txBody>
      </p:sp>
      <p:sp>
        <p:nvSpPr>
          <p:cNvPr id="58" name="Shape 309">
            <a:extLst>
              <a:ext uri="{FF2B5EF4-FFF2-40B4-BE49-F238E27FC236}">
                <a16:creationId xmlns:a16="http://schemas.microsoft.com/office/drawing/2014/main" id="{3FA24AB6-AD4C-439B-B7B8-BA42C6700A75}"/>
              </a:ext>
            </a:extLst>
          </p:cNvPr>
          <p:cNvSpPr/>
          <p:nvPr/>
        </p:nvSpPr>
        <p:spPr>
          <a:xfrm>
            <a:off x="933860" y="2499742"/>
            <a:ext cx="2905414" cy="344400"/>
          </a:xfrm>
          <a:prstGeom prst="roundRect">
            <a:avLst>
              <a:gd name="adj" fmla="val 16667"/>
            </a:avLst>
          </a:prstGeom>
          <a:noFill/>
          <a:ln>
            <a:noFill/>
          </a:ln>
        </p:spPr>
        <p:txBody>
          <a:bodyPr spcFirstLastPara="1" wrap="square" lIns="91425" tIns="45700" rIns="91425" bIns="45700" anchor="ctr" anchorCtr="0">
            <a:noAutofit/>
          </a:bodyPr>
          <a:lstStyle/>
          <a:p>
            <a:pPr marL="228600" lvl="0" indent="-228600">
              <a:buClr>
                <a:srgbClr val="FFFFFF"/>
              </a:buClr>
              <a:buSzPts val="1100"/>
            </a:pPr>
            <a:r>
              <a:rPr lang="en-US" altLang="zh-TW" sz="1600" b="1" dirty="0">
                <a:latin typeface="Arial" panose="020B0604020202020204" pitchFamily="34" charset="0"/>
                <a:ea typeface="Microsoft JhengHei"/>
                <a:cs typeface="Arial" panose="020B0604020202020204" pitchFamily="34" charset="0"/>
                <a:sym typeface="Microsoft JhengHei"/>
              </a:rPr>
              <a:t>Supported by most routers</a:t>
            </a:r>
            <a:endParaRPr lang="zh-TW" altLang="zh-TW" sz="1600" b="1" dirty="0">
              <a:latin typeface="Arial" panose="020B0604020202020204" pitchFamily="34" charset="0"/>
              <a:ea typeface="Microsoft JhengHei"/>
              <a:cs typeface="Arial" panose="020B0604020202020204" pitchFamily="34" charset="0"/>
              <a:sym typeface="Microsoft JhengHei"/>
            </a:endParaRPr>
          </a:p>
        </p:txBody>
      </p:sp>
      <p:sp>
        <p:nvSpPr>
          <p:cNvPr id="59" name="Shape 311">
            <a:extLst>
              <a:ext uri="{FF2B5EF4-FFF2-40B4-BE49-F238E27FC236}">
                <a16:creationId xmlns:a16="http://schemas.microsoft.com/office/drawing/2014/main" id="{7456018B-B6FA-4429-B96A-6D29EC0DB742}"/>
              </a:ext>
            </a:extLst>
          </p:cNvPr>
          <p:cNvSpPr/>
          <p:nvPr/>
        </p:nvSpPr>
        <p:spPr>
          <a:xfrm>
            <a:off x="933860" y="2984762"/>
            <a:ext cx="3339788" cy="312000"/>
          </a:xfrm>
          <a:prstGeom prst="roundRect">
            <a:avLst>
              <a:gd name="adj" fmla="val 16667"/>
            </a:avLst>
          </a:prstGeom>
          <a:noFill/>
          <a:ln>
            <a:noFill/>
          </a:ln>
        </p:spPr>
        <p:txBody>
          <a:bodyPr spcFirstLastPara="1" wrap="square" lIns="91425" tIns="45700" rIns="91425" bIns="45700" anchor="ctr" anchorCtr="0">
            <a:noAutofit/>
          </a:bodyPr>
          <a:lstStyle/>
          <a:p>
            <a:pPr marL="228600" indent="-228600">
              <a:buClr>
                <a:srgbClr val="FFFFFF"/>
              </a:buClr>
              <a:buSzPts val="1100"/>
            </a:pPr>
            <a:r>
              <a:rPr lang="en-US" altLang="zh-TW" sz="1600" b="1" dirty="0">
                <a:latin typeface="Arial" panose="020B0604020202020204" pitchFamily="34" charset="0"/>
                <a:ea typeface="Microsoft JhengHei"/>
                <a:cs typeface="Arial" panose="020B0604020202020204" pitchFamily="34" charset="0"/>
                <a:sym typeface="Microsoft JhengHei"/>
              </a:rPr>
              <a:t>Set the port to be forward</a:t>
            </a:r>
          </a:p>
        </p:txBody>
      </p:sp>
      <p:sp>
        <p:nvSpPr>
          <p:cNvPr id="60" name="Shape 313">
            <a:extLst>
              <a:ext uri="{FF2B5EF4-FFF2-40B4-BE49-F238E27FC236}">
                <a16:creationId xmlns:a16="http://schemas.microsoft.com/office/drawing/2014/main" id="{185C69D8-F59B-4EC7-A643-9EB0FE85D457}"/>
              </a:ext>
            </a:extLst>
          </p:cNvPr>
          <p:cNvSpPr/>
          <p:nvPr/>
        </p:nvSpPr>
        <p:spPr>
          <a:xfrm>
            <a:off x="933859" y="3437382"/>
            <a:ext cx="3199475" cy="336000"/>
          </a:xfrm>
          <a:prstGeom prst="roundRect">
            <a:avLst>
              <a:gd name="adj" fmla="val 16667"/>
            </a:avLst>
          </a:prstGeom>
          <a:noFill/>
          <a:ln>
            <a:noFill/>
          </a:ln>
        </p:spPr>
        <p:txBody>
          <a:bodyPr spcFirstLastPara="1" wrap="square" lIns="91425" tIns="45700" rIns="91425" bIns="45700" anchor="ctr" anchorCtr="0">
            <a:noAutofit/>
          </a:bodyPr>
          <a:lstStyle/>
          <a:p>
            <a:pPr marL="228600" lvl="0" indent="-228600">
              <a:buClr>
                <a:schemeClr val="lt1"/>
              </a:buClr>
              <a:buSzPts val="1100"/>
            </a:pPr>
            <a:r>
              <a:rPr lang="en-US" altLang="zh-TW" sz="1600" b="1" dirty="0">
                <a:latin typeface="Arial" panose="020B0604020202020204" pitchFamily="34" charset="0"/>
                <a:ea typeface="Microsoft JhengHei"/>
                <a:cs typeface="Arial" panose="020B0604020202020204" pitchFamily="34" charset="0"/>
                <a:sym typeface="Microsoft JhengHei"/>
              </a:rPr>
              <a:t>More secure</a:t>
            </a:r>
          </a:p>
          <a:p>
            <a:pPr marL="228600" lvl="0" indent="-228600">
              <a:buClr>
                <a:schemeClr val="lt1"/>
              </a:buClr>
              <a:buSzPts val="1100"/>
            </a:pPr>
            <a:r>
              <a:rPr lang="en-US" altLang="zh-TW" sz="1200" b="1" dirty="0">
                <a:latin typeface="Arial" panose="020B0604020202020204" pitchFamily="34" charset="0"/>
                <a:ea typeface="Microsoft JhengHei"/>
                <a:cs typeface="Arial" panose="020B0604020202020204" pitchFamily="34" charset="0"/>
                <a:sym typeface="Microsoft JhengHei"/>
              </a:rPr>
              <a:t>(only open the required port)</a:t>
            </a:r>
          </a:p>
        </p:txBody>
      </p:sp>
      <p:sp>
        <p:nvSpPr>
          <p:cNvPr id="61" name="Shape 315">
            <a:extLst>
              <a:ext uri="{FF2B5EF4-FFF2-40B4-BE49-F238E27FC236}">
                <a16:creationId xmlns:a16="http://schemas.microsoft.com/office/drawing/2014/main" id="{BACA7755-B9F9-4C66-96CC-72ABEDE17D41}"/>
              </a:ext>
            </a:extLst>
          </p:cNvPr>
          <p:cNvSpPr/>
          <p:nvPr/>
        </p:nvSpPr>
        <p:spPr>
          <a:xfrm>
            <a:off x="1207720" y="1260681"/>
            <a:ext cx="2631554" cy="37612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2400" b="1" i="0" u="none" strike="noStrike" cap="none" dirty="0">
                <a:solidFill>
                  <a:srgbClr val="FFFFFF"/>
                </a:solidFill>
                <a:latin typeface="Arial" panose="020B0604020202020204" pitchFamily="34" charset="0"/>
                <a:ea typeface="Microsoft JhengHei"/>
                <a:cs typeface="Arial" panose="020B0604020202020204" pitchFamily="34" charset="0"/>
                <a:sym typeface="Microsoft JhengHei"/>
              </a:rPr>
              <a:t>Port Forwarding</a:t>
            </a:r>
            <a:endParaRPr lang="en-US" sz="1600" i="0" u="none" strike="noStrike" cap="none" dirty="0">
              <a:solidFill>
                <a:srgbClr val="000000"/>
              </a:solidFill>
              <a:latin typeface="Arial" panose="020B0604020202020204" pitchFamily="34" charset="0"/>
              <a:ea typeface="Microsoft JhengHei"/>
              <a:cs typeface="Arial" panose="020B0604020202020204" pitchFamily="34" charset="0"/>
              <a:sym typeface="Microsoft JhengHei"/>
            </a:endParaRPr>
          </a:p>
        </p:txBody>
      </p:sp>
      <p:sp>
        <p:nvSpPr>
          <p:cNvPr id="62" name="Shape 319">
            <a:extLst>
              <a:ext uri="{FF2B5EF4-FFF2-40B4-BE49-F238E27FC236}">
                <a16:creationId xmlns:a16="http://schemas.microsoft.com/office/drawing/2014/main" id="{D5B7ABD1-42AC-4722-A58F-50EC47D79AD5}"/>
              </a:ext>
            </a:extLst>
          </p:cNvPr>
          <p:cNvSpPr/>
          <p:nvPr/>
        </p:nvSpPr>
        <p:spPr>
          <a:xfrm>
            <a:off x="933860" y="4366623"/>
            <a:ext cx="3376364" cy="334500"/>
          </a:xfrm>
          <a:prstGeom prst="roundRect">
            <a:avLst>
              <a:gd name="adj" fmla="val 16667"/>
            </a:avLst>
          </a:prstGeom>
          <a:noFill/>
          <a:ln>
            <a:noFill/>
          </a:ln>
        </p:spPr>
        <p:txBody>
          <a:bodyPr spcFirstLastPara="1" wrap="square" lIns="91425" tIns="45700" rIns="91425" bIns="45700" anchor="ctr" anchorCtr="0">
            <a:noAutofit/>
          </a:bodyPr>
          <a:lstStyle/>
          <a:p>
            <a:pPr marL="228600" lvl="0" indent="-228600">
              <a:buClr>
                <a:schemeClr val="lt1"/>
              </a:buClr>
              <a:buSzPts val="1100"/>
            </a:pPr>
            <a:r>
              <a:rPr lang="en-US" altLang="zh-TW" sz="1600" b="1" dirty="0">
                <a:solidFill>
                  <a:srgbClr val="FF0000"/>
                </a:solidFill>
                <a:latin typeface="Arial" panose="020B0604020202020204" pitchFamily="34" charset="0"/>
                <a:ea typeface="Microsoft JhengHei"/>
                <a:cs typeface="Arial" panose="020B0604020202020204" pitchFamily="34" charset="0"/>
                <a:sym typeface="Microsoft JhengHei"/>
              </a:rPr>
              <a:t>too many steps and complicated</a:t>
            </a:r>
          </a:p>
        </p:txBody>
      </p:sp>
      <p:sp>
        <p:nvSpPr>
          <p:cNvPr id="63" name="Shape 321">
            <a:extLst>
              <a:ext uri="{FF2B5EF4-FFF2-40B4-BE49-F238E27FC236}">
                <a16:creationId xmlns:a16="http://schemas.microsoft.com/office/drawing/2014/main" id="{815A7136-7528-4140-BCC0-258AF0A87436}"/>
              </a:ext>
            </a:extLst>
          </p:cNvPr>
          <p:cNvSpPr/>
          <p:nvPr/>
        </p:nvSpPr>
        <p:spPr>
          <a:xfrm>
            <a:off x="933860" y="3914002"/>
            <a:ext cx="3494380" cy="312000"/>
          </a:xfrm>
          <a:prstGeom prst="roundRect">
            <a:avLst>
              <a:gd name="adj" fmla="val 16667"/>
            </a:avLst>
          </a:prstGeom>
          <a:noFill/>
          <a:ln>
            <a:noFill/>
          </a:ln>
        </p:spPr>
        <p:txBody>
          <a:bodyPr spcFirstLastPara="1" wrap="square" lIns="91425" tIns="45700" rIns="91425" bIns="45700" anchor="ctr" anchorCtr="0">
            <a:noAutofit/>
          </a:bodyPr>
          <a:lstStyle/>
          <a:p>
            <a:pPr marL="228600" lvl="0" indent="-228600">
              <a:buClr>
                <a:srgbClr val="FFFFFF"/>
              </a:buClr>
              <a:buSzPts val="1100"/>
            </a:pPr>
            <a:r>
              <a:rPr lang="en-US" altLang="zh-TW" sz="1600" b="1" dirty="0">
                <a:latin typeface="Arial" panose="020B0604020202020204" pitchFamily="34" charset="0"/>
                <a:ea typeface="Microsoft JhengHei"/>
                <a:cs typeface="Arial" panose="020B0604020202020204" pitchFamily="34" charset="0"/>
                <a:sym typeface="Microsoft JhengHei"/>
              </a:rPr>
              <a:t>VPN passthrough can </a:t>
            </a:r>
            <a:r>
              <a:rPr lang="en-US" altLang="zh-TW" sz="1600" b="1">
                <a:latin typeface="Arial" panose="020B0604020202020204" pitchFamily="34" charset="0"/>
                <a:ea typeface="Microsoft JhengHei"/>
                <a:cs typeface="Arial" panose="020B0604020202020204" pitchFamily="34" charset="0"/>
                <a:sym typeface="Microsoft JhengHei"/>
              </a:rPr>
              <a:t>be enabled</a:t>
            </a:r>
            <a:endParaRPr lang="en-US" altLang="zh-TW" sz="1600" b="1" dirty="0">
              <a:latin typeface="Arial" panose="020B0604020202020204" pitchFamily="34" charset="0"/>
              <a:ea typeface="Microsoft JhengHei"/>
              <a:cs typeface="Arial" panose="020B0604020202020204" pitchFamily="34" charset="0"/>
              <a:sym typeface="Microsoft JhengHei"/>
            </a:endParaRPr>
          </a:p>
        </p:txBody>
      </p:sp>
      <p:sp>
        <p:nvSpPr>
          <p:cNvPr id="64" name="Shape 326">
            <a:extLst>
              <a:ext uri="{FF2B5EF4-FFF2-40B4-BE49-F238E27FC236}">
                <a16:creationId xmlns:a16="http://schemas.microsoft.com/office/drawing/2014/main" id="{9F0AD760-F419-445A-BFEC-904CA554C541}"/>
              </a:ext>
            </a:extLst>
          </p:cNvPr>
          <p:cNvSpPr/>
          <p:nvPr/>
        </p:nvSpPr>
        <p:spPr>
          <a:xfrm>
            <a:off x="5268057" y="3040306"/>
            <a:ext cx="3458570" cy="438600"/>
          </a:xfrm>
          <a:prstGeom prst="roundRect">
            <a:avLst>
              <a:gd name="adj" fmla="val 16667"/>
            </a:avLst>
          </a:prstGeom>
          <a:noFill/>
          <a:ln>
            <a:noFill/>
          </a:ln>
        </p:spPr>
        <p:txBody>
          <a:bodyPr spcFirstLastPara="1" wrap="square" lIns="91425" tIns="45700" rIns="91425" bIns="45700" anchor="ctr" anchorCtr="0">
            <a:noAutofit/>
          </a:bodyPr>
          <a:lstStyle/>
          <a:p>
            <a:pPr marL="228600" indent="-228600">
              <a:buClr>
                <a:srgbClr val="FFFFFF"/>
              </a:buClr>
              <a:buSzPts val="1100"/>
            </a:pPr>
            <a:r>
              <a:rPr lang="en-US" altLang="zh-TW" sz="1600" b="1" i="0" u="none" strike="noStrike" cap="none" dirty="0">
                <a:latin typeface="Microsoft JhengHei"/>
                <a:ea typeface="Microsoft JhengHei"/>
                <a:cs typeface="Microsoft JhengHei"/>
                <a:sym typeface="Microsoft JhengHei"/>
              </a:rPr>
              <a:t>2</a:t>
            </a:r>
            <a:r>
              <a:rPr lang="en-US" altLang="zh-TW" sz="1600" b="1" dirty="0">
                <a:latin typeface="Arial" panose="020B0604020202020204" pitchFamily="34" charset="0"/>
                <a:ea typeface="Microsoft JhengHei"/>
                <a:cs typeface="Arial" panose="020B0604020202020204" pitchFamily="34" charset="0"/>
                <a:sym typeface="Microsoft JhengHei"/>
              </a:rPr>
              <a:t>. All ports/packets forwarded</a:t>
            </a:r>
          </a:p>
          <a:p>
            <a:pPr marL="228600" marR="0" lvl="0" indent="-228600" algn="l" rtl="0">
              <a:lnSpc>
                <a:spcPct val="100000"/>
              </a:lnSpc>
              <a:spcBef>
                <a:spcPts val="0"/>
              </a:spcBef>
              <a:spcAft>
                <a:spcPts val="0"/>
              </a:spcAft>
              <a:buClr>
                <a:srgbClr val="FFFFFF"/>
              </a:buClr>
              <a:buSzPts val="1100"/>
              <a:buFont typeface="Arial"/>
              <a:buNone/>
            </a:pPr>
            <a:endParaRPr lang="zh-TW" altLang="en-US" sz="1600" b="1" i="0" u="none" strike="noStrike" cap="none" dirty="0">
              <a:latin typeface="Microsoft JhengHei"/>
              <a:ea typeface="Microsoft JhengHei"/>
              <a:cs typeface="Microsoft JhengHei"/>
              <a:sym typeface="Microsoft JhengHei"/>
            </a:endParaRPr>
          </a:p>
        </p:txBody>
      </p:sp>
      <p:pic>
        <p:nvPicPr>
          <p:cNvPr id="65" name="圖片 64">
            <a:extLst>
              <a:ext uri="{FF2B5EF4-FFF2-40B4-BE49-F238E27FC236}">
                <a16:creationId xmlns:a16="http://schemas.microsoft.com/office/drawing/2014/main" id="{E8049945-97A5-4FD4-B33A-13E439739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184" y="1203598"/>
            <a:ext cx="3579229" cy="663427"/>
          </a:xfrm>
          <a:prstGeom prst="rect">
            <a:avLst/>
          </a:prstGeom>
        </p:spPr>
      </p:pic>
      <p:sp>
        <p:nvSpPr>
          <p:cNvPr id="66" name="Shape 315">
            <a:extLst>
              <a:ext uri="{FF2B5EF4-FFF2-40B4-BE49-F238E27FC236}">
                <a16:creationId xmlns:a16="http://schemas.microsoft.com/office/drawing/2014/main" id="{2A1C44A4-83C8-4A43-A190-FDFE6785A1F6}"/>
              </a:ext>
            </a:extLst>
          </p:cNvPr>
          <p:cNvSpPr/>
          <p:nvPr/>
        </p:nvSpPr>
        <p:spPr>
          <a:xfrm>
            <a:off x="5247158" y="1260681"/>
            <a:ext cx="2631554" cy="37612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2400" b="1" i="0" u="none" strike="noStrike" cap="none" dirty="0">
                <a:solidFill>
                  <a:srgbClr val="FFFFFF"/>
                </a:solidFill>
                <a:latin typeface="Arial" panose="020B0604020202020204" pitchFamily="34" charset="0"/>
                <a:ea typeface="Microsoft JhengHei"/>
                <a:cs typeface="Arial" panose="020B0604020202020204" pitchFamily="34" charset="0"/>
                <a:sym typeface="Microsoft JhengHei"/>
              </a:rPr>
              <a:t>DMZ</a:t>
            </a:r>
            <a:endParaRPr sz="1600" i="0" u="none" strike="noStrike" cap="none" dirty="0">
              <a:solidFill>
                <a:srgbClr val="000000"/>
              </a:solidFill>
              <a:latin typeface="Arial" panose="020B0604020202020204" pitchFamily="34" charset="0"/>
              <a:ea typeface="Microsoft JhengHei"/>
              <a:cs typeface="Arial" panose="020B0604020202020204" pitchFamily="34" charset="0"/>
              <a:sym typeface="Microsoft JhengHei"/>
            </a:endParaRPr>
          </a:p>
        </p:txBody>
      </p:sp>
      <p:sp>
        <p:nvSpPr>
          <p:cNvPr id="67" name="Shape 309">
            <a:extLst>
              <a:ext uri="{FF2B5EF4-FFF2-40B4-BE49-F238E27FC236}">
                <a16:creationId xmlns:a16="http://schemas.microsoft.com/office/drawing/2014/main" id="{18B992CF-011C-4479-AC66-775002172F18}"/>
              </a:ext>
            </a:extLst>
          </p:cNvPr>
          <p:cNvSpPr/>
          <p:nvPr/>
        </p:nvSpPr>
        <p:spPr>
          <a:xfrm>
            <a:off x="717745" y="1905824"/>
            <a:ext cx="3578427" cy="344400"/>
          </a:xfrm>
          <a:prstGeom prst="roundRect">
            <a:avLst>
              <a:gd name="adj" fmla="val 16667"/>
            </a:avLst>
          </a:prstGeom>
          <a:noFill/>
          <a:ln>
            <a:noFill/>
          </a:ln>
        </p:spPr>
        <p:txBody>
          <a:bodyPr spcFirstLastPara="1" wrap="square" lIns="91425" tIns="45700" rIns="91425" bIns="45700" anchor="ctr" anchorCtr="0">
            <a:noAutofit/>
          </a:bodyPr>
          <a:lstStyle/>
          <a:p>
            <a:pPr lvl="0" algn="ctr">
              <a:buClr>
                <a:srgbClr val="FFFFFF"/>
              </a:buClr>
              <a:buSzPts val="2000"/>
            </a:pPr>
            <a:r>
              <a:rPr lang="en-US" altLang="zh-TW" sz="2000" b="1" dirty="0">
                <a:latin typeface="Arial" panose="020B0604020202020204" pitchFamily="34" charset="0"/>
                <a:cs typeface="Arial" panose="020B0604020202020204" pitchFamily="34" charset="0"/>
              </a:rPr>
              <a:t>Control everything yourself</a:t>
            </a:r>
            <a:endParaRPr lang="en-US" altLang="zh-TW" sz="2000" b="1" dirty="0">
              <a:latin typeface="Arial" panose="020B0604020202020204" pitchFamily="34" charset="0"/>
              <a:ea typeface="Microsoft JhengHei"/>
              <a:cs typeface="Arial" panose="020B0604020202020204" pitchFamily="34" charset="0"/>
              <a:sym typeface="Microsoft JhengHei"/>
            </a:endParaRPr>
          </a:p>
        </p:txBody>
      </p:sp>
      <p:cxnSp>
        <p:nvCxnSpPr>
          <p:cNvPr id="68" name="直線接點 67">
            <a:extLst>
              <a:ext uri="{FF2B5EF4-FFF2-40B4-BE49-F238E27FC236}">
                <a16:creationId xmlns:a16="http://schemas.microsoft.com/office/drawing/2014/main" id="{FC9C2F89-FFC0-4F91-B947-BC9210DC9997}"/>
              </a:ext>
            </a:extLst>
          </p:cNvPr>
          <p:cNvCxnSpPr>
            <a:cxnSpLocks/>
          </p:cNvCxnSpPr>
          <p:nvPr/>
        </p:nvCxnSpPr>
        <p:spPr>
          <a:xfrm>
            <a:off x="844962" y="291445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7C7E9982-1214-45B3-941B-FCA010FF9B46}"/>
              </a:ext>
            </a:extLst>
          </p:cNvPr>
          <p:cNvCxnSpPr>
            <a:cxnSpLocks/>
          </p:cNvCxnSpPr>
          <p:nvPr/>
        </p:nvCxnSpPr>
        <p:spPr>
          <a:xfrm>
            <a:off x="844962" y="336707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9BED5ECA-5C04-4937-B36F-47760C4735A1}"/>
              </a:ext>
            </a:extLst>
          </p:cNvPr>
          <p:cNvCxnSpPr>
            <a:cxnSpLocks/>
          </p:cNvCxnSpPr>
          <p:nvPr/>
        </p:nvCxnSpPr>
        <p:spPr>
          <a:xfrm>
            <a:off x="844962" y="384369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43FA714E-0511-4E52-BB28-A39734A29863}"/>
              </a:ext>
            </a:extLst>
          </p:cNvPr>
          <p:cNvCxnSpPr>
            <a:cxnSpLocks/>
          </p:cNvCxnSpPr>
          <p:nvPr/>
        </p:nvCxnSpPr>
        <p:spPr>
          <a:xfrm>
            <a:off x="844962" y="429631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2" name="Shape 322">
            <a:extLst>
              <a:ext uri="{FF2B5EF4-FFF2-40B4-BE49-F238E27FC236}">
                <a16:creationId xmlns:a16="http://schemas.microsoft.com/office/drawing/2014/main" id="{A61605B1-D465-49DD-BA53-0AEA4C3AC5E4}"/>
              </a:ext>
            </a:extLst>
          </p:cNvPr>
          <p:cNvPicPr preferRelativeResize="0"/>
          <p:nvPr/>
        </p:nvPicPr>
        <p:blipFill rotWithShape="1">
          <a:blip r:embed="rId5">
            <a:alphaModFix/>
          </a:blip>
          <a:srcRect/>
          <a:stretch/>
        </p:blipFill>
        <p:spPr>
          <a:xfrm>
            <a:off x="453750" y="4226002"/>
            <a:ext cx="564096" cy="520324"/>
          </a:xfrm>
          <a:prstGeom prst="rect">
            <a:avLst/>
          </a:prstGeom>
          <a:noFill/>
          <a:ln>
            <a:noFill/>
          </a:ln>
        </p:spPr>
      </p:pic>
      <p:sp>
        <p:nvSpPr>
          <p:cNvPr id="73" name="Shape 309">
            <a:extLst>
              <a:ext uri="{FF2B5EF4-FFF2-40B4-BE49-F238E27FC236}">
                <a16:creationId xmlns:a16="http://schemas.microsoft.com/office/drawing/2014/main" id="{5C9632E6-E650-401C-B69D-46B2D0E207AD}"/>
              </a:ext>
            </a:extLst>
          </p:cNvPr>
          <p:cNvSpPr/>
          <p:nvPr/>
        </p:nvSpPr>
        <p:spPr>
          <a:xfrm>
            <a:off x="4893073" y="1905824"/>
            <a:ext cx="3304060" cy="344400"/>
          </a:xfrm>
          <a:prstGeom prst="roundRect">
            <a:avLst>
              <a:gd name="adj" fmla="val 16667"/>
            </a:avLst>
          </a:prstGeom>
          <a:noFill/>
          <a:ln>
            <a:noFill/>
          </a:ln>
        </p:spPr>
        <p:txBody>
          <a:bodyPr spcFirstLastPara="1" wrap="square" lIns="91425" tIns="45700" rIns="91425" bIns="45700" anchor="ctr" anchorCtr="0">
            <a:noAutofit/>
          </a:bodyPr>
          <a:lstStyle/>
          <a:p>
            <a:pPr algn="ctr"/>
            <a:r>
              <a:rPr lang="en-US" altLang="zh-TW" sz="2000" b="1" dirty="0">
                <a:latin typeface="Arial" panose="020B0604020202020204" pitchFamily="34" charset="0"/>
                <a:cs typeface="Arial" panose="020B0604020202020204" pitchFamily="34" charset="0"/>
              </a:rPr>
              <a:t>Super easy</a:t>
            </a:r>
          </a:p>
        </p:txBody>
      </p:sp>
      <p:cxnSp>
        <p:nvCxnSpPr>
          <p:cNvPr id="74" name="直線接點 73">
            <a:extLst>
              <a:ext uri="{FF2B5EF4-FFF2-40B4-BE49-F238E27FC236}">
                <a16:creationId xmlns:a16="http://schemas.microsoft.com/office/drawing/2014/main" id="{99A8D5F2-0242-4419-AEA4-D6ADBD20D4A9}"/>
              </a:ext>
            </a:extLst>
          </p:cNvPr>
          <p:cNvCxnSpPr>
            <a:cxnSpLocks/>
          </p:cNvCxnSpPr>
          <p:nvPr/>
        </p:nvCxnSpPr>
        <p:spPr>
          <a:xfrm>
            <a:off x="4876935" y="291445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6481ECF0-A4A8-41E0-915B-E9FA371B87F9}"/>
              </a:ext>
            </a:extLst>
          </p:cNvPr>
          <p:cNvCxnSpPr>
            <a:cxnSpLocks/>
          </p:cNvCxnSpPr>
          <p:nvPr/>
        </p:nvCxnSpPr>
        <p:spPr>
          <a:xfrm>
            <a:off x="4876935" y="336707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6" name="Shape 322">
            <a:extLst>
              <a:ext uri="{FF2B5EF4-FFF2-40B4-BE49-F238E27FC236}">
                <a16:creationId xmlns:a16="http://schemas.microsoft.com/office/drawing/2014/main" id="{5E296E0A-96BB-4711-980B-D79FF2AD186C}"/>
              </a:ext>
            </a:extLst>
          </p:cNvPr>
          <p:cNvPicPr preferRelativeResize="0"/>
          <p:nvPr/>
        </p:nvPicPr>
        <p:blipFill rotWithShape="1">
          <a:blip r:embed="rId5">
            <a:alphaModFix/>
          </a:blip>
          <a:srcRect/>
          <a:stretch/>
        </p:blipFill>
        <p:spPr>
          <a:xfrm>
            <a:off x="4774593" y="3397808"/>
            <a:ext cx="564096" cy="520324"/>
          </a:xfrm>
          <a:prstGeom prst="rect">
            <a:avLst/>
          </a:prstGeom>
          <a:noFill/>
          <a:ln>
            <a:noFill/>
          </a:ln>
        </p:spPr>
      </p:pic>
    </p:spTree>
    <p:extLst>
      <p:ext uri="{BB962C8B-B14F-4D97-AF65-F5344CB8AC3E}">
        <p14:creationId xmlns:p14="http://schemas.microsoft.com/office/powerpoint/2010/main" val="3378802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p:txBody>
          <a:bodyPr>
            <a:normAutofit fontScale="90000"/>
          </a:bodyPr>
          <a:lstStyle/>
          <a:p>
            <a:pPr lvl="0"/>
            <a:r>
              <a:rPr lang="en-US" altLang="zh-TW">
                <a:sym typeface="Microsoft JhengHei"/>
              </a:rPr>
              <a:t>UPnP auto enables VPN port forwarding</a:t>
            </a:r>
            <a:endParaRPr lang="zh-TW" altLang="en-US">
              <a:sym typeface="Microsoft JhengHei"/>
            </a:endParaRPr>
          </a:p>
        </p:txBody>
      </p:sp>
      <p:pic>
        <p:nvPicPr>
          <p:cNvPr id="12" name="Picture 2" descr="https://lh3.googleusercontent.com/sQTEFfbOaYI74j0sFo1Hp6vNhqzdYxaGbKphZF2jc_2B95iI5KV4cRuFVj6NrbCO7nLhWvWAoFLTBSHJHVR6hMHLVPFv6Y29Sn1xi3dshjDGXgof6PRV8OsWUpvHA2T_LfzQ9IjYidr2HsXsaQ">
            <a:extLst>
              <a:ext uri="{FF2B5EF4-FFF2-40B4-BE49-F238E27FC236}">
                <a16:creationId xmlns:a16="http://schemas.microsoft.com/office/drawing/2014/main" id="{29A84FB9-F165-49D8-BF2D-EF2AB80B121A}"/>
              </a:ext>
            </a:extLst>
          </p:cNvPr>
          <p:cNvPicPr>
            <a:picLocks noChangeAspect="1" noChangeArrowheads="1"/>
          </p:cNvPicPr>
          <p:nvPr/>
        </p:nvPicPr>
        <p:blipFill>
          <a:blip r:embed="rId3"/>
          <a:srcRect/>
          <a:stretch>
            <a:fillRect/>
          </a:stretch>
        </p:blipFill>
        <p:spPr bwMode="auto">
          <a:xfrm>
            <a:off x="3518747" y="2138019"/>
            <a:ext cx="5331344" cy="2495736"/>
          </a:xfrm>
          <a:prstGeom prst="rect">
            <a:avLst/>
          </a:prstGeom>
          <a:noFill/>
        </p:spPr>
      </p:pic>
      <p:pic>
        <p:nvPicPr>
          <p:cNvPr id="13" name="圖片 12">
            <a:extLst>
              <a:ext uri="{FF2B5EF4-FFF2-40B4-BE49-F238E27FC236}">
                <a16:creationId xmlns:a16="http://schemas.microsoft.com/office/drawing/2014/main" id="{054E4E9A-29E9-41E1-8E7A-FEB7C519DBD8}"/>
              </a:ext>
            </a:extLst>
          </p:cNvPr>
          <p:cNvPicPr>
            <a:picLocks noChangeAspect="1"/>
          </p:cNvPicPr>
          <p:nvPr/>
        </p:nvPicPr>
        <p:blipFill rotWithShape="1">
          <a:blip r:embed="rId4">
            <a:extLst>
              <a:ext uri="{28A0092B-C50C-407E-A947-70E740481C1C}">
                <a14:useLocalDpi xmlns:a14="http://schemas.microsoft.com/office/drawing/2010/main" val="0"/>
              </a:ext>
            </a:extLst>
          </a:blip>
          <a:srcRect l="25989"/>
          <a:stretch/>
        </p:blipFill>
        <p:spPr>
          <a:xfrm>
            <a:off x="450744" y="2102895"/>
            <a:ext cx="2908840" cy="2629095"/>
          </a:xfrm>
          <a:prstGeom prst="rect">
            <a:avLst/>
          </a:prstGeom>
        </p:spPr>
      </p:pic>
      <p:pic>
        <p:nvPicPr>
          <p:cNvPr id="14" name="圖片 13">
            <a:extLst>
              <a:ext uri="{FF2B5EF4-FFF2-40B4-BE49-F238E27FC236}">
                <a16:creationId xmlns:a16="http://schemas.microsoft.com/office/drawing/2014/main" id="{54A55472-4BBE-4C3D-924E-9884B18B9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45" y="1261030"/>
            <a:ext cx="8205615" cy="851818"/>
          </a:xfrm>
          <a:prstGeom prst="rect">
            <a:avLst/>
          </a:prstGeom>
        </p:spPr>
      </p:pic>
      <p:sp>
        <p:nvSpPr>
          <p:cNvPr id="15" name="Shape 335">
            <a:extLst>
              <a:ext uri="{FF2B5EF4-FFF2-40B4-BE49-F238E27FC236}">
                <a16:creationId xmlns:a16="http://schemas.microsoft.com/office/drawing/2014/main" id="{9563A5F2-43D8-499A-BF2A-413005B83E39}"/>
              </a:ext>
            </a:extLst>
          </p:cNvPr>
          <p:cNvSpPr/>
          <p:nvPr/>
        </p:nvSpPr>
        <p:spPr>
          <a:xfrm>
            <a:off x="471484" y="2078804"/>
            <a:ext cx="2888100" cy="500100"/>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lvl="0" algn="ctr">
              <a:buClr>
                <a:srgbClr val="FFFFFF"/>
              </a:buClr>
              <a:buSzPts val="2000"/>
            </a:pPr>
            <a:r>
              <a:rPr lang="en-US" altLang="zh-TW" sz="2000" b="1" dirty="0">
                <a:solidFill>
                  <a:srgbClr val="FFFFFF"/>
                </a:solidFill>
                <a:latin typeface="Arial" panose="020B0604020202020204" pitchFamily="34" charset="0"/>
                <a:ea typeface="Microsoft JhengHei"/>
                <a:cs typeface="Arial" panose="020B0604020202020204" pitchFamily="34" charset="0"/>
                <a:sym typeface="Microsoft JhengHei"/>
              </a:rPr>
              <a:t>Sets automatically</a:t>
            </a:r>
            <a:endParaRPr lang="en-US" altLang="zh-TW" sz="1400" dirty="0">
              <a:solidFill>
                <a:srgbClr val="000000"/>
              </a:solidFill>
              <a:latin typeface="Arial" panose="020B0604020202020204" pitchFamily="34" charset="0"/>
              <a:ea typeface="Microsoft JhengHei"/>
              <a:cs typeface="Arial" panose="020B0604020202020204" pitchFamily="34" charset="0"/>
              <a:sym typeface="Microsoft JhengHei"/>
            </a:endParaRPr>
          </a:p>
        </p:txBody>
      </p:sp>
      <p:sp>
        <p:nvSpPr>
          <p:cNvPr id="16" name="Shape 336">
            <a:extLst>
              <a:ext uri="{FF2B5EF4-FFF2-40B4-BE49-F238E27FC236}">
                <a16:creationId xmlns:a16="http://schemas.microsoft.com/office/drawing/2014/main" id="{8CB8FCEF-11EF-4515-A7DD-335E173CBCB1}"/>
              </a:ext>
            </a:extLst>
          </p:cNvPr>
          <p:cNvSpPr/>
          <p:nvPr/>
        </p:nvSpPr>
        <p:spPr>
          <a:xfrm>
            <a:off x="471484" y="4274630"/>
            <a:ext cx="2888100" cy="324000"/>
          </a:xfrm>
          <a:prstGeom prst="roundRect">
            <a:avLst>
              <a:gd name="adj" fmla="val 16667"/>
            </a:avLst>
          </a:prstGeom>
          <a:noFill/>
          <a:ln w="28575"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chemeClr val="lt1"/>
              </a:buClr>
              <a:buSzPts val="1400"/>
            </a:pPr>
            <a:r>
              <a:rPr lang="en-US" altLang="zh-TW" b="1" dirty="0">
                <a:latin typeface="Arial" panose="020B0604020202020204" pitchFamily="34" charset="0"/>
                <a:ea typeface="Microsoft JhengHei"/>
                <a:cs typeface="Arial" panose="020B0604020202020204" pitchFamily="34" charset="0"/>
                <a:sym typeface="Microsoft JhengHei"/>
              </a:rPr>
              <a:t>UPnP router required</a:t>
            </a:r>
          </a:p>
        </p:txBody>
      </p:sp>
      <p:pic>
        <p:nvPicPr>
          <p:cNvPr id="17" name="Shape 337" descr="wirless.png">
            <a:extLst>
              <a:ext uri="{FF2B5EF4-FFF2-40B4-BE49-F238E27FC236}">
                <a16:creationId xmlns:a16="http://schemas.microsoft.com/office/drawing/2014/main" id="{24097991-B223-43B8-AADF-DEA4D3895F59}"/>
              </a:ext>
            </a:extLst>
          </p:cNvPr>
          <p:cNvPicPr preferRelativeResize="0"/>
          <p:nvPr/>
        </p:nvPicPr>
        <p:blipFill rotWithShape="1">
          <a:blip r:embed="rId6">
            <a:alphaModFix/>
          </a:blip>
          <a:srcRect/>
          <a:stretch/>
        </p:blipFill>
        <p:spPr>
          <a:xfrm>
            <a:off x="1182466" y="2753523"/>
            <a:ext cx="1604559" cy="1264729"/>
          </a:xfrm>
          <a:prstGeom prst="rect">
            <a:avLst/>
          </a:prstGeom>
          <a:noFill/>
          <a:ln>
            <a:noFill/>
          </a:ln>
        </p:spPr>
      </p:pic>
      <p:pic>
        <p:nvPicPr>
          <p:cNvPr id="18" name="Shape 340">
            <a:extLst>
              <a:ext uri="{FF2B5EF4-FFF2-40B4-BE49-F238E27FC236}">
                <a16:creationId xmlns:a16="http://schemas.microsoft.com/office/drawing/2014/main" id="{D298F570-A4EA-4F7E-96B6-7C42EFFC89E5}"/>
              </a:ext>
            </a:extLst>
          </p:cNvPr>
          <p:cNvPicPr preferRelativeResize="0"/>
          <p:nvPr/>
        </p:nvPicPr>
        <p:blipFill rotWithShape="1">
          <a:blip r:embed="rId7">
            <a:alphaModFix/>
          </a:blip>
          <a:srcRect/>
          <a:stretch/>
        </p:blipFill>
        <p:spPr>
          <a:xfrm>
            <a:off x="1365707" y="1340877"/>
            <a:ext cx="488734" cy="488734"/>
          </a:xfrm>
          <a:prstGeom prst="rect">
            <a:avLst/>
          </a:prstGeom>
          <a:noFill/>
          <a:ln>
            <a:noFill/>
          </a:ln>
          <a:effectLst>
            <a:outerShdw blurRad="63500" sx="102000" sy="102000" algn="ctr" rotWithShape="0">
              <a:srgbClr val="000000">
                <a:alpha val="40000"/>
              </a:srgbClr>
            </a:outerShdw>
          </a:effectLst>
        </p:spPr>
      </p:pic>
      <p:sp>
        <p:nvSpPr>
          <p:cNvPr id="19" name="文字方塊 18">
            <a:extLst>
              <a:ext uri="{FF2B5EF4-FFF2-40B4-BE49-F238E27FC236}">
                <a16:creationId xmlns:a16="http://schemas.microsoft.com/office/drawing/2014/main" id="{2926571D-BC0E-42C0-A528-9E6C093E5640}"/>
              </a:ext>
            </a:extLst>
          </p:cNvPr>
          <p:cNvSpPr txBox="1"/>
          <p:nvPr/>
        </p:nvSpPr>
        <p:spPr>
          <a:xfrm>
            <a:off x="2073488" y="1352082"/>
            <a:ext cx="5574760" cy="461665"/>
          </a:xfrm>
          <a:prstGeom prst="rect">
            <a:avLst/>
          </a:prstGeom>
          <a:noFill/>
        </p:spPr>
        <p:txBody>
          <a:bodyPr wrap="square" rtlCol="0">
            <a:spAutoFit/>
          </a:bodyPr>
          <a:lstStyle/>
          <a:p>
            <a:r>
              <a:rPr lang="en-US" altLang="zh-TW" sz="2400" b="1" dirty="0" err="1">
                <a:solidFill>
                  <a:schemeClr val="bg1"/>
                </a:solidFill>
                <a:latin typeface="Arial" panose="020B0604020202020204" pitchFamily="34" charset="0"/>
                <a:ea typeface="Microsoft JhengHei"/>
                <a:cs typeface="Arial" panose="020B0604020202020204" pitchFamily="34" charset="0"/>
                <a:sym typeface="Microsoft JhengHei"/>
              </a:rPr>
              <a:t>myQNAPcloud</a:t>
            </a:r>
            <a:r>
              <a:rPr lang="en-US" altLang="zh-TW" sz="2400" b="1" dirty="0">
                <a:solidFill>
                  <a:schemeClr val="bg1"/>
                </a:solidFill>
                <a:latin typeface="Arial" panose="020B0604020202020204" pitchFamily="34" charset="0"/>
                <a:ea typeface="Microsoft JhengHei"/>
                <a:cs typeface="Arial" panose="020B0604020202020204" pitchFamily="34" charset="0"/>
                <a:sym typeface="Microsoft JhengHei"/>
              </a:rPr>
              <a:t> will take care of it!</a:t>
            </a:r>
            <a:endParaRPr lang="zh-TW"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672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0" y="59830"/>
            <a:ext cx="9144000" cy="857250"/>
          </a:xfrm>
        </p:spPr>
        <p:txBody>
          <a:bodyPr>
            <a:normAutofit fontScale="90000"/>
          </a:bodyPr>
          <a:lstStyle/>
          <a:p>
            <a:pPr lvl="0"/>
            <a:r>
              <a:rPr lang="en-US" altLang="zh-TW" dirty="0"/>
              <a:t>The best tool </a:t>
            </a:r>
            <a:br>
              <a:rPr lang="en-US" altLang="zh-TW" dirty="0"/>
            </a:br>
            <a:r>
              <a:rPr lang="en-US" altLang="zh-TW" dirty="0"/>
              <a:t>when the IP address is not fixed</a:t>
            </a:r>
            <a:endParaRPr lang="en-US" dirty="0">
              <a:sym typeface="Microsoft JhengHei"/>
            </a:endParaRPr>
          </a:p>
        </p:txBody>
      </p:sp>
      <p:pic>
        <p:nvPicPr>
          <p:cNvPr id="29" name="圖片 28">
            <a:extLst>
              <a:ext uri="{FF2B5EF4-FFF2-40B4-BE49-F238E27FC236}">
                <a16:creationId xmlns:a16="http://schemas.microsoft.com/office/drawing/2014/main" id="{E9AB055D-5E30-4CC6-94B9-EAD3D1FC8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48" y="1133160"/>
            <a:ext cx="3701479" cy="525153"/>
          </a:xfrm>
          <a:prstGeom prst="rect">
            <a:avLst/>
          </a:prstGeom>
        </p:spPr>
      </p:pic>
      <p:cxnSp>
        <p:nvCxnSpPr>
          <p:cNvPr id="34" name="Shape 347">
            <a:extLst>
              <a:ext uri="{FF2B5EF4-FFF2-40B4-BE49-F238E27FC236}">
                <a16:creationId xmlns:a16="http://schemas.microsoft.com/office/drawing/2014/main" id="{F8A98422-9D51-42E2-9ECF-8690BF98A547}"/>
              </a:ext>
            </a:extLst>
          </p:cNvPr>
          <p:cNvCxnSpPr>
            <a:cxnSpLocks/>
          </p:cNvCxnSpPr>
          <p:nvPr/>
        </p:nvCxnSpPr>
        <p:spPr>
          <a:xfrm rot="16200000" flipH="1">
            <a:off x="5589899" y="3271698"/>
            <a:ext cx="1092688" cy="675768"/>
          </a:xfrm>
          <a:prstGeom prst="bentConnector3">
            <a:avLst>
              <a:gd name="adj1" fmla="val 79427"/>
            </a:avLst>
          </a:prstGeom>
          <a:noFill/>
          <a:ln w="38100" cap="flat" cmpd="sng">
            <a:solidFill>
              <a:srgbClr val="002060"/>
            </a:solidFill>
            <a:prstDash val="solid"/>
            <a:round/>
            <a:headEnd type="none" w="sm" len="sm"/>
            <a:tailEnd type="none" w="sm" len="sm"/>
          </a:ln>
        </p:spPr>
      </p:cxnSp>
      <p:cxnSp>
        <p:nvCxnSpPr>
          <p:cNvPr id="35" name="Shape 348">
            <a:extLst>
              <a:ext uri="{FF2B5EF4-FFF2-40B4-BE49-F238E27FC236}">
                <a16:creationId xmlns:a16="http://schemas.microsoft.com/office/drawing/2014/main" id="{3AC10FB5-387F-465B-8B08-AA0039B6EDB0}"/>
              </a:ext>
            </a:extLst>
          </p:cNvPr>
          <p:cNvCxnSpPr/>
          <p:nvPr/>
        </p:nvCxnSpPr>
        <p:spPr>
          <a:xfrm rot="10800000" flipH="1">
            <a:off x="6967577" y="1952529"/>
            <a:ext cx="829800" cy="618000"/>
          </a:xfrm>
          <a:prstGeom prst="bentConnector3">
            <a:avLst>
              <a:gd name="adj1" fmla="val 38676"/>
            </a:avLst>
          </a:prstGeom>
          <a:noFill/>
          <a:ln w="38100" cap="flat" cmpd="sng">
            <a:solidFill>
              <a:srgbClr val="002060"/>
            </a:solidFill>
            <a:prstDash val="solid"/>
            <a:round/>
            <a:headEnd type="none" w="sm" len="sm"/>
            <a:tailEnd type="none" w="sm" len="sm"/>
          </a:ln>
        </p:spPr>
      </p:cxnSp>
      <p:cxnSp>
        <p:nvCxnSpPr>
          <p:cNvPr id="36" name="Shape 349">
            <a:extLst>
              <a:ext uri="{FF2B5EF4-FFF2-40B4-BE49-F238E27FC236}">
                <a16:creationId xmlns:a16="http://schemas.microsoft.com/office/drawing/2014/main" id="{08D7D2C0-349A-42EA-BCEE-051408A65EDB}"/>
              </a:ext>
            </a:extLst>
          </p:cNvPr>
          <p:cNvCxnSpPr>
            <a:cxnSpLocks/>
          </p:cNvCxnSpPr>
          <p:nvPr/>
        </p:nvCxnSpPr>
        <p:spPr>
          <a:xfrm rot="10800000" flipH="1">
            <a:off x="6967577" y="2445901"/>
            <a:ext cx="829800" cy="131700"/>
          </a:xfrm>
          <a:prstGeom prst="bentConnector3">
            <a:avLst>
              <a:gd name="adj1" fmla="val 38676"/>
            </a:avLst>
          </a:prstGeom>
          <a:noFill/>
          <a:ln w="38100" cap="flat" cmpd="sng">
            <a:solidFill>
              <a:srgbClr val="002060"/>
            </a:solidFill>
            <a:prstDash val="solid"/>
            <a:round/>
            <a:headEnd type="none" w="sm" len="sm"/>
            <a:tailEnd type="none" w="sm" len="sm"/>
          </a:ln>
        </p:spPr>
      </p:cxnSp>
      <p:pic>
        <p:nvPicPr>
          <p:cNvPr id="37" name="Shape 354" descr="C:\Users\user\Desktop\20170928_Virtualization Station 直播\有.png">
            <a:extLst>
              <a:ext uri="{FF2B5EF4-FFF2-40B4-BE49-F238E27FC236}">
                <a16:creationId xmlns:a16="http://schemas.microsoft.com/office/drawing/2014/main" id="{277382B7-034F-41F6-A450-F733E0F6B477}"/>
              </a:ext>
            </a:extLst>
          </p:cNvPr>
          <p:cNvPicPr preferRelativeResize="0"/>
          <p:nvPr/>
        </p:nvPicPr>
        <p:blipFill rotWithShape="1">
          <a:blip r:embed="rId4">
            <a:alphaModFix/>
          </a:blip>
          <a:srcRect/>
          <a:stretch/>
        </p:blipFill>
        <p:spPr>
          <a:xfrm>
            <a:off x="4100114" y="4471176"/>
            <a:ext cx="579243" cy="548846"/>
          </a:xfrm>
          <a:prstGeom prst="rect">
            <a:avLst/>
          </a:prstGeom>
          <a:noFill/>
          <a:ln>
            <a:noFill/>
          </a:ln>
        </p:spPr>
      </p:pic>
      <p:sp>
        <p:nvSpPr>
          <p:cNvPr id="38" name="Shape 355">
            <a:extLst>
              <a:ext uri="{FF2B5EF4-FFF2-40B4-BE49-F238E27FC236}">
                <a16:creationId xmlns:a16="http://schemas.microsoft.com/office/drawing/2014/main" id="{5B08C23B-80D9-488C-97D0-9C0919BC68CD}"/>
              </a:ext>
            </a:extLst>
          </p:cNvPr>
          <p:cNvSpPr txBox="1"/>
          <p:nvPr/>
        </p:nvSpPr>
        <p:spPr>
          <a:xfrm>
            <a:off x="1442166" y="4586049"/>
            <a:ext cx="2643000" cy="42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400"/>
              <a:buFont typeface="Arial"/>
              <a:buNone/>
            </a:pPr>
            <a:r>
              <a:rPr lang="zh-TW" sz="1400" b="1" i="0" u="none" strike="noStrike" cap="none" dirty="0">
                <a:solidFill>
                  <a:srgbClr val="002060"/>
                </a:solidFill>
                <a:latin typeface="Microsoft JhengHei"/>
                <a:ea typeface="Microsoft JhengHei"/>
                <a:cs typeface="Microsoft JhengHei"/>
                <a:sym typeface="Microsoft JhengHei"/>
              </a:rPr>
              <a:t>xxx.myqnapcloud.com:port</a:t>
            </a:r>
            <a:endParaRPr sz="1400" i="0" u="none" strike="noStrike" cap="none" dirty="0">
              <a:solidFill>
                <a:srgbClr val="00206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2060"/>
              </a:solidFill>
              <a:latin typeface="Microsoft JhengHei"/>
              <a:ea typeface="Microsoft JhengHei"/>
              <a:cs typeface="Microsoft JhengHei"/>
              <a:sym typeface="Microsoft JhengHei"/>
            </a:endParaRPr>
          </a:p>
        </p:txBody>
      </p:sp>
      <p:pic>
        <p:nvPicPr>
          <p:cNvPr id="40" name="Shape 357" descr="C:\Users\linus\Downloads\84263555-wifi-router-wireless-internet-connection-icon-vector-illustration-Stock-Photo.jpg">
            <a:extLst>
              <a:ext uri="{FF2B5EF4-FFF2-40B4-BE49-F238E27FC236}">
                <a16:creationId xmlns:a16="http://schemas.microsoft.com/office/drawing/2014/main" id="{D5C30CB6-4D8E-4520-96FA-6B58EA59D173}"/>
              </a:ext>
            </a:extLst>
          </p:cNvPr>
          <p:cNvPicPr preferRelativeResize="0"/>
          <p:nvPr/>
        </p:nvPicPr>
        <p:blipFill rotWithShape="1">
          <a:blip r:embed="rId5">
            <a:alphaModFix/>
          </a:blip>
          <a:srcRect/>
          <a:stretch/>
        </p:blipFill>
        <p:spPr>
          <a:xfrm>
            <a:off x="4690089" y="2579027"/>
            <a:ext cx="883816" cy="688530"/>
          </a:xfrm>
          <a:prstGeom prst="rect">
            <a:avLst/>
          </a:prstGeom>
          <a:noFill/>
          <a:ln>
            <a:noFill/>
          </a:ln>
        </p:spPr>
      </p:pic>
      <p:pic>
        <p:nvPicPr>
          <p:cNvPr id="41" name="Shape 358" descr="NASai.png">
            <a:extLst>
              <a:ext uri="{FF2B5EF4-FFF2-40B4-BE49-F238E27FC236}">
                <a16:creationId xmlns:a16="http://schemas.microsoft.com/office/drawing/2014/main" id="{99C40E67-1AB3-4022-8351-CE5680E1D640}"/>
              </a:ext>
            </a:extLst>
          </p:cNvPr>
          <p:cNvPicPr preferRelativeResize="0"/>
          <p:nvPr/>
        </p:nvPicPr>
        <p:blipFill rotWithShape="1">
          <a:blip r:embed="rId6">
            <a:alphaModFix/>
          </a:blip>
          <a:srcRect/>
          <a:stretch/>
        </p:blipFill>
        <p:spPr>
          <a:xfrm>
            <a:off x="6093898" y="3458165"/>
            <a:ext cx="960500" cy="949330"/>
          </a:xfrm>
          <a:prstGeom prst="rect">
            <a:avLst/>
          </a:prstGeom>
          <a:noFill/>
          <a:ln>
            <a:noFill/>
          </a:ln>
        </p:spPr>
      </p:pic>
      <p:sp>
        <p:nvSpPr>
          <p:cNvPr id="42" name="Shape 359">
            <a:extLst>
              <a:ext uri="{FF2B5EF4-FFF2-40B4-BE49-F238E27FC236}">
                <a16:creationId xmlns:a16="http://schemas.microsoft.com/office/drawing/2014/main" id="{E1C2E165-384B-431C-8E01-E49C6FD4841B}"/>
              </a:ext>
            </a:extLst>
          </p:cNvPr>
          <p:cNvSpPr/>
          <p:nvPr/>
        </p:nvSpPr>
        <p:spPr>
          <a:xfrm>
            <a:off x="6130748" y="3003798"/>
            <a:ext cx="886800" cy="2577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LAN IP1</a:t>
            </a:r>
            <a:endParaRPr sz="1200" b="0" i="0" u="none" strike="noStrike" cap="none">
              <a:solidFill>
                <a:srgbClr val="FFFFFF"/>
              </a:solidFill>
              <a:latin typeface="Arial"/>
              <a:ea typeface="Arial"/>
              <a:cs typeface="Arial"/>
              <a:sym typeface="Arial"/>
            </a:endParaRPr>
          </a:p>
        </p:txBody>
      </p:sp>
      <p:sp>
        <p:nvSpPr>
          <p:cNvPr id="44" name="Shape 363">
            <a:extLst>
              <a:ext uri="{FF2B5EF4-FFF2-40B4-BE49-F238E27FC236}">
                <a16:creationId xmlns:a16="http://schemas.microsoft.com/office/drawing/2014/main" id="{253CC8E0-4C35-4C6A-899E-67D23CB195D0}"/>
              </a:ext>
            </a:extLst>
          </p:cNvPr>
          <p:cNvSpPr/>
          <p:nvPr/>
        </p:nvSpPr>
        <p:spPr>
          <a:xfrm>
            <a:off x="7236296" y="1691492"/>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cxnSp>
        <p:nvCxnSpPr>
          <p:cNvPr id="45" name="Shape 367">
            <a:extLst>
              <a:ext uri="{FF2B5EF4-FFF2-40B4-BE49-F238E27FC236}">
                <a16:creationId xmlns:a16="http://schemas.microsoft.com/office/drawing/2014/main" id="{1DCF5DD5-FF34-459D-A877-D2AABE716973}"/>
              </a:ext>
            </a:extLst>
          </p:cNvPr>
          <p:cNvCxnSpPr/>
          <p:nvPr/>
        </p:nvCxnSpPr>
        <p:spPr>
          <a:xfrm rot="10800000" flipH="1">
            <a:off x="5576705" y="2478968"/>
            <a:ext cx="829800" cy="618000"/>
          </a:xfrm>
          <a:prstGeom prst="bentConnector3">
            <a:avLst>
              <a:gd name="adj1" fmla="val 26736"/>
            </a:avLst>
          </a:prstGeom>
          <a:noFill/>
          <a:ln w="38100" cap="flat" cmpd="sng">
            <a:solidFill>
              <a:srgbClr val="002060"/>
            </a:solidFill>
            <a:prstDash val="solid"/>
            <a:round/>
            <a:headEnd type="none" w="sm" len="sm"/>
            <a:tailEnd type="none" w="sm" len="sm"/>
          </a:ln>
        </p:spPr>
      </p:cxnSp>
      <p:sp>
        <p:nvSpPr>
          <p:cNvPr id="46" name="Shape 371">
            <a:extLst>
              <a:ext uri="{FF2B5EF4-FFF2-40B4-BE49-F238E27FC236}">
                <a16:creationId xmlns:a16="http://schemas.microsoft.com/office/drawing/2014/main" id="{1021F346-B7E8-4813-9BF9-6A0A9AD5222C}"/>
              </a:ext>
            </a:extLst>
          </p:cNvPr>
          <p:cNvSpPr/>
          <p:nvPr/>
        </p:nvSpPr>
        <p:spPr>
          <a:xfrm>
            <a:off x="6130748" y="4407495"/>
            <a:ext cx="886800" cy="2577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LAN IP2</a:t>
            </a:r>
            <a:endParaRPr sz="1200" b="0" i="0" u="none" strike="noStrike" cap="none">
              <a:solidFill>
                <a:srgbClr val="FFFFFF"/>
              </a:solidFill>
              <a:latin typeface="Arial"/>
              <a:ea typeface="Arial"/>
              <a:cs typeface="Arial"/>
              <a:sym typeface="Arial"/>
            </a:endParaRPr>
          </a:p>
        </p:txBody>
      </p:sp>
      <p:cxnSp>
        <p:nvCxnSpPr>
          <p:cNvPr id="48" name="Shape 349">
            <a:extLst>
              <a:ext uri="{FF2B5EF4-FFF2-40B4-BE49-F238E27FC236}">
                <a16:creationId xmlns:a16="http://schemas.microsoft.com/office/drawing/2014/main" id="{D937EEA0-DB58-41B6-BB2F-03EA312F2B12}"/>
              </a:ext>
            </a:extLst>
          </p:cNvPr>
          <p:cNvCxnSpPr>
            <a:cxnSpLocks/>
          </p:cNvCxnSpPr>
          <p:nvPr/>
        </p:nvCxnSpPr>
        <p:spPr>
          <a:xfrm>
            <a:off x="6804248" y="2569077"/>
            <a:ext cx="962237" cy="372805"/>
          </a:xfrm>
          <a:prstGeom prst="bentConnector3">
            <a:avLst>
              <a:gd name="adj1" fmla="val 50000"/>
            </a:avLst>
          </a:prstGeom>
          <a:noFill/>
          <a:ln w="38100" cap="flat" cmpd="sng">
            <a:solidFill>
              <a:srgbClr val="002060"/>
            </a:solidFill>
            <a:prstDash val="solid"/>
            <a:round/>
            <a:headEnd type="none" w="sm" len="sm"/>
            <a:tailEnd type="none" w="sm" len="sm"/>
          </a:ln>
        </p:spPr>
      </p:cxnSp>
      <p:cxnSp>
        <p:nvCxnSpPr>
          <p:cNvPr id="49" name="Shape 348">
            <a:extLst>
              <a:ext uri="{FF2B5EF4-FFF2-40B4-BE49-F238E27FC236}">
                <a16:creationId xmlns:a16="http://schemas.microsoft.com/office/drawing/2014/main" id="{B199F950-27C0-4160-B258-3F832172A10F}"/>
              </a:ext>
            </a:extLst>
          </p:cNvPr>
          <p:cNvCxnSpPr>
            <a:cxnSpLocks/>
          </p:cNvCxnSpPr>
          <p:nvPr/>
        </p:nvCxnSpPr>
        <p:spPr>
          <a:xfrm>
            <a:off x="6754962" y="2575287"/>
            <a:ext cx="1060807" cy="865667"/>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50" name="Shape 368" descr="NASai.png">
            <a:extLst>
              <a:ext uri="{FF2B5EF4-FFF2-40B4-BE49-F238E27FC236}">
                <a16:creationId xmlns:a16="http://schemas.microsoft.com/office/drawing/2014/main" id="{67BC0853-04B1-46E5-BC69-9D04940386B3}"/>
              </a:ext>
            </a:extLst>
          </p:cNvPr>
          <p:cNvPicPr preferRelativeResize="0"/>
          <p:nvPr/>
        </p:nvPicPr>
        <p:blipFill rotWithShape="1">
          <a:blip r:embed="rId6">
            <a:alphaModFix/>
          </a:blip>
          <a:srcRect/>
          <a:stretch/>
        </p:blipFill>
        <p:spPr>
          <a:xfrm>
            <a:off x="6093898" y="2067849"/>
            <a:ext cx="960500" cy="949330"/>
          </a:xfrm>
          <a:prstGeom prst="rect">
            <a:avLst/>
          </a:prstGeom>
          <a:noFill/>
          <a:ln>
            <a:noFill/>
          </a:ln>
        </p:spPr>
      </p:pic>
      <p:sp>
        <p:nvSpPr>
          <p:cNvPr id="51" name="Shape 363">
            <a:extLst>
              <a:ext uri="{FF2B5EF4-FFF2-40B4-BE49-F238E27FC236}">
                <a16:creationId xmlns:a16="http://schemas.microsoft.com/office/drawing/2014/main" id="{1D3B6F0B-0382-4746-8F4A-9C0FE39C8137}"/>
              </a:ext>
            </a:extLst>
          </p:cNvPr>
          <p:cNvSpPr/>
          <p:nvPr/>
        </p:nvSpPr>
        <p:spPr>
          <a:xfrm>
            <a:off x="7236296" y="2193910"/>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sp>
        <p:nvSpPr>
          <p:cNvPr id="52" name="Shape 363">
            <a:extLst>
              <a:ext uri="{FF2B5EF4-FFF2-40B4-BE49-F238E27FC236}">
                <a16:creationId xmlns:a16="http://schemas.microsoft.com/office/drawing/2014/main" id="{D81AAF22-3BA8-4368-8C57-CE7EF7EDFC0F}"/>
              </a:ext>
            </a:extLst>
          </p:cNvPr>
          <p:cNvSpPr/>
          <p:nvPr/>
        </p:nvSpPr>
        <p:spPr>
          <a:xfrm>
            <a:off x="7236296" y="2686279"/>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sp>
        <p:nvSpPr>
          <p:cNvPr id="53" name="Shape 363">
            <a:extLst>
              <a:ext uri="{FF2B5EF4-FFF2-40B4-BE49-F238E27FC236}">
                <a16:creationId xmlns:a16="http://schemas.microsoft.com/office/drawing/2014/main" id="{81198EC4-1C92-48EA-A096-3E1E0AA81CDC}"/>
              </a:ext>
            </a:extLst>
          </p:cNvPr>
          <p:cNvSpPr/>
          <p:nvPr/>
        </p:nvSpPr>
        <p:spPr>
          <a:xfrm>
            <a:off x="7236296" y="3188697"/>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sp>
        <p:nvSpPr>
          <p:cNvPr id="54" name="Shape 369">
            <a:extLst>
              <a:ext uri="{FF2B5EF4-FFF2-40B4-BE49-F238E27FC236}">
                <a16:creationId xmlns:a16="http://schemas.microsoft.com/office/drawing/2014/main" id="{1206600D-2DF8-4A2B-BF86-147BF1B3F05F}"/>
              </a:ext>
            </a:extLst>
          </p:cNvPr>
          <p:cNvSpPr/>
          <p:nvPr/>
        </p:nvSpPr>
        <p:spPr>
          <a:xfrm>
            <a:off x="7797377" y="1717702"/>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Web</a:t>
            </a:r>
            <a:r>
              <a:rPr lang="en-US" altLang="zh-TW" sz="1200" b="1" i="0" u="none" strike="noStrike" cap="none" dirty="0">
                <a:solidFill>
                  <a:srgbClr val="F2F2F2"/>
                </a:solidFill>
                <a:latin typeface="Arial"/>
                <a:ea typeface="Arial"/>
                <a:cs typeface="Arial"/>
                <a:sym typeface="Arial"/>
              </a:rPr>
              <a:t> Server</a:t>
            </a:r>
            <a:endParaRPr sz="1200" b="0" i="0" u="none" strike="noStrike" cap="none">
              <a:solidFill>
                <a:srgbClr val="FFFFFF"/>
              </a:solidFill>
              <a:latin typeface="Arial"/>
              <a:ea typeface="Arial"/>
              <a:cs typeface="Arial"/>
              <a:sym typeface="Arial"/>
            </a:endParaRPr>
          </a:p>
        </p:txBody>
      </p:sp>
      <p:sp>
        <p:nvSpPr>
          <p:cNvPr id="55" name="Shape 350">
            <a:extLst>
              <a:ext uri="{FF2B5EF4-FFF2-40B4-BE49-F238E27FC236}">
                <a16:creationId xmlns:a16="http://schemas.microsoft.com/office/drawing/2014/main" id="{3D400CF2-B25D-4865-A200-E766EFC6E434}"/>
              </a:ext>
            </a:extLst>
          </p:cNvPr>
          <p:cNvSpPr/>
          <p:nvPr/>
        </p:nvSpPr>
        <p:spPr>
          <a:xfrm>
            <a:off x="7797377" y="2214090"/>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FTP Server</a:t>
            </a:r>
            <a:endParaRPr sz="1200" b="0" i="0" u="none" strike="noStrike" cap="none">
              <a:solidFill>
                <a:srgbClr val="FFFFFF"/>
              </a:solidFill>
              <a:latin typeface="Arial"/>
              <a:ea typeface="Arial"/>
              <a:cs typeface="Arial"/>
              <a:sym typeface="Arial"/>
            </a:endParaRPr>
          </a:p>
        </p:txBody>
      </p:sp>
      <p:sp>
        <p:nvSpPr>
          <p:cNvPr id="56" name="Shape 352">
            <a:extLst>
              <a:ext uri="{FF2B5EF4-FFF2-40B4-BE49-F238E27FC236}">
                <a16:creationId xmlns:a16="http://schemas.microsoft.com/office/drawing/2014/main" id="{A985A0CB-FF01-4DE6-85E3-D9BB86639A27}"/>
              </a:ext>
            </a:extLst>
          </p:cNvPr>
          <p:cNvSpPr/>
          <p:nvPr/>
        </p:nvSpPr>
        <p:spPr>
          <a:xfrm>
            <a:off x="7797377" y="2710478"/>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VPN Server</a:t>
            </a:r>
            <a:endParaRPr sz="1200" b="0" i="0" u="none" strike="noStrike" cap="none">
              <a:solidFill>
                <a:srgbClr val="FFFFFF"/>
              </a:solidFill>
              <a:latin typeface="Arial"/>
              <a:ea typeface="Arial"/>
              <a:cs typeface="Arial"/>
              <a:sym typeface="Arial"/>
            </a:endParaRPr>
          </a:p>
        </p:txBody>
      </p:sp>
      <p:sp>
        <p:nvSpPr>
          <p:cNvPr id="57" name="Shape 370">
            <a:extLst>
              <a:ext uri="{FF2B5EF4-FFF2-40B4-BE49-F238E27FC236}">
                <a16:creationId xmlns:a16="http://schemas.microsoft.com/office/drawing/2014/main" id="{8DF8F71B-DDF4-4D1A-9701-AA9886F77A10}"/>
              </a:ext>
            </a:extLst>
          </p:cNvPr>
          <p:cNvSpPr/>
          <p:nvPr/>
        </p:nvSpPr>
        <p:spPr>
          <a:xfrm>
            <a:off x="7797377" y="3206866"/>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dirty="0">
                <a:solidFill>
                  <a:srgbClr val="F2F2F2"/>
                </a:solidFill>
                <a:latin typeface="Arial"/>
                <a:ea typeface="Arial"/>
                <a:cs typeface="Arial"/>
                <a:sym typeface="Arial"/>
              </a:rPr>
              <a:t>…………….</a:t>
            </a:r>
            <a:endParaRPr sz="1200" b="0" i="0" u="none" strike="noStrike" cap="none" dirty="0">
              <a:solidFill>
                <a:srgbClr val="FFFFFF"/>
              </a:solidFill>
              <a:latin typeface="Arial"/>
              <a:ea typeface="Arial"/>
              <a:cs typeface="Arial"/>
              <a:sym typeface="Arial"/>
            </a:endParaRPr>
          </a:p>
        </p:txBody>
      </p:sp>
      <p:sp>
        <p:nvSpPr>
          <p:cNvPr id="58" name="文字方塊 57">
            <a:extLst>
              <a:ext uri="{FF2B5EF4-FFF2-40B4-BE49-F238E27FC236}">
                <a16:creationId xmlns:a16="http://schemas.microsoft.com/office/drawing/2014/main" id="{79857A19-0770-40D5-AB52-2465B9E5B04F}"/>
              </a:ext>
            </a:extLst>
          </p:cNvPr>
          <p:cNvSpPr txBox="1"/>
          <p:nvPr/>
        </p:nvSpPr>
        <p:spPr>
          <a:xfrm>
            <a:off x="1377825" y="1101643"/>
            <a:ext cx="3595957" cy="584775"/>
          </a:xfrm>
          <a:prstGeom prst="rect">
            <a:avLst/>
          </a:prstGeom>
          <a:noFill/>
        </p:spPr>
        <p:txBody>
          <a:bodyPr wrap="square" rtlCol="0">
            <a:spAutoFit/>
          </a:bodyPr>
          <a:lstStyle/>
          <a:p>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QNAP NVS DDNS </a:t>
            </a:r>
            <a:b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b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(include </a:t>
            </a:r>
            <a:r>
              <a:rPr lang="en-US" altLang="zh-TW" sz="1600" b="1" dirty="0" err="1">
                <a:solidFill>
                  <a:srgbClr val="FFFFFF"/>
                </a:solidFill>
                <a:latin typeface="Arial" panose="020B0604020202020204" pitchFamily="34" charset="0"/>
                <a:ea typeface="Microsoft JhengHei"/>
                <a:cs typeface="Arial" panose="020B0604020202020204" pitchFamily="34" charset="0"/>
                <a:sym typeface="Microsoft JhengHei"/>
              </a:rPr>
              <a:t>myQNAPcloud</a:t>
            </a: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a:t>
            </a:r>
          </a:p>
        </p:txBody>
      </p:sp>
      <p:pic>
        <p:nvPicPr>
          <p:cNvPr id="59" name="圖片 58">
            <a:extLst>
              <a:ext uri="{FF2B5EF4-FFF2-40B4-BE49-F238E27FC236}">
                <a16:creationId xmlns:a16="http://schemas.microsoft.com/office/drawing/2014/main" id="{A5557A58-0074-473A-AB6F-0929A0DB1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13" y="1133160"/>
            <a:ext cx="4331003" cy="525153"/>
          </a:xfrm>
          <a:prstGeom prst="rect">
            <a:avLst/>
          </a:prstGeom>
        </p:spPr>
      </p:pic>
      <p:sp>
        <p:nvSpPr>
          <p:cNvPr id="60" name="文字方塊 59">
            <a:extLst>
              <a:ext uri="{FF2B5EF4-FFF2-40B4-BE49-F238E27FC236}">
                <a16:creationId xmlns:a16="http://schemas.microsoft.com/office/drawing/2014/main" id="{36B8F047-43F0-497C-A808-157BE5F65D57}"/>
              </a:ext>
            </a:extLst>
          </p:cNvPr>
          <p:cNvSpPr txBox="1"/>
          <p:nvPr/>
        </p:nvSpPr>
        <p:spPr>
          <a:xfrm>
            <a:off x="4365123" y="1209683"/>
            <a:ext cx="4002263" cy="338554"/>
          </a:xfrm>
          <a:prstGeom prst="rect">
            <a:avLst/>
          </a:prstGeom>
          <a:noFill/>
        </p:spPr>
        <p:txBody>
          <a:bodyPr wrap="square" rtlCol="0">
            <a:spAutoFit/>
          </a:bodyPr>
          <a:lstStyle/>
          <a:p>
            <a:pPr lvl="0" algn="ctr">
              <a:buClr>
                <a:srgbClr val="FFFFFF"/>
              </a:buClr>
              <a:buSzPts val="2000"/>
            </a:pP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UPnP (Auto Router Configuration)</a:t>
            </a:r>
            <a:endParaRPr lang="zh-TW" altLang="en-US" sz="1600" b="1" dirty="0">
              <a:solidFill>
                <a:srgbClr val="FFFFFF"/>
              </a:solidFill>
              <a:latin typeface="Arial" panose="020B0604020202020204" pitchFamily="34" charset="0"/>
              <a:ea typeface="Microsoft JhengHei"/>
              <a:cs typeface="Arial" panose="020B0604020202020204" pitchFamily="34" charset="0"/>
              <a:sym typeface="Microsoft JhengHei"/>
            </a:endParaRPr>
          </a:p>
        </p:txBody>
      </p:sp>
      <p:pic>
        <p:nvPicPr>
          <p:cNvPr id="8196" name="Picture 4" descr="https://lh5.googleusercontent.com/EFtgfjaz3waRJOBwCjcOt9S2Ifgnpy6Jb-JI7yjFfFdJoql_uks8LD-wrt6T08bbl0p0gj5MJaxnidGmJmSg5pfOLAqgcsTSAQTPMvkbqPuuADPPl_8yFkLvlCwhuJIpulH5r_sIphg">
            <a:extLst>
              <a:ext uri="{FF2B5EF4-FFF2-40B4-BE49-F238E27FC236}">
                <a16:creationId xmlns:a16="http://schemas.microsoft.com/office/drawing/2014/main" id="{164553D3-C8A1-4EC7-940E-D48EE6A7A3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005" y="1822078"/>
            <a:ext cx="4454857" cy="260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C62A02B-BDA0-4892-86F0-8FA52B31CB0D}"/>
              </a:ext>
            </a:extLst>
          </p:cNvPr>
          <p:cNvPicPr>
            <a:picLocks noChangeAspect="1"/>
          </p:cNvPicPr>
          <p:nvPr/>
        </p:nvPicPr>
        <p:blipFill>
          <a:blip r:embed="rId8"/>
          <a:stretch>
            <a:fillRect/>
          </a:stretch>
        </p:blipFill>
        <p:spPr>
          <a:xfrm>
            <a:off x="421657" y="1144268"/>
            <a:ext cx="548742" cy="542150"/>
          </a:xfrm>
          <a:prstGeom prst="rect">
            <a:avLst/>
          </a:prstGeom>
        </p:spPr>
      </p:pic>
    </p:spTree>
    <p:extLst>
      <p:ext uri="{BB962C8B-B14F-4D97-AF65-F5344CB8AC3E}">
        <p14:creationId xmlns:p14="http://schemas.microsoft.com/office/powerpoint/2010/main" val="642794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7" name="標題 6"/>
          <p:cNvSpPr>
            <a:spLocks noGrp="1"/>
          </p:cNvSpPr>
          <p:nvPr>
            <p:ph type="title"/>
          </p:nvPr>
        </p:nvSpPr>
        <p:spPr>
          <a:xfrm>
            <a:off x="231329" y="1275606"/>
            <a:ext cx="4968552" cy="2592288"/>
          </a:xfrm>
        </p:spPr>
        <p:txBody>
          <a:bodyPr>
            <a:normAutofit fontScale="90000"/>
          </a:bodyPr>
          <a:lstStyle/>
          <a:p>
            <a:pPr lvl="0"/>
            <a:r>
              <a:rPr lang="en-US" altLang="zh-TW">
                <a:sym typeface="Microsoft JhengHei"/>
              </a:rPr>
              <a:t>How to set up client devices to connect to NAS via VPN</a:t>
            </a:r>
            <a:endParaRPr lang="zh-TW" altLang="en-US">
              <a:sym typeface="Microsoft JhengHei"/>
            </a:endParaRPr>
          </a:p>
        </p:txBody>
      </p:sp>
    </p:spTree>
    <p:extLst>
      <p:ext uri="{BB962C8B-B14F-4D97-AF65-F5344CB8AC3E}">
        <p14:creationId xmlns:p14="http://schemas.microsoft.com/office/powerpoint/2010/main" val="2900013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90" name="Shape 390"/>
          <p:cNvSpPr txBox="1">
            <a:spLocks noGrp="1"/>
          </p:cNvSpPr>
          <p:nvPr>
            <p:ph type="title"/>
          </p:nvPr>
        </p:nvSpPr>
        <p:spPr>
          <a:xfrm>
            <a:off x="0" y="165484"/>
            <a:ext cx="9144000" cy="888422"/>
          </a:xfrm>
        </p:spPr>
        <p:txBody>
          <a:bodyPr/>
          <a:lstStyle/>
          <a:p>
            <a:r>
              <a:rPr lang="en-US">
                <a:latin typeface="微軟正黑體"/>
                <a:ea typeface="微軟正黑體"/>
                <a:sym typeface="Microsoft JhengHei"/>
              </a:rPr>
              <a:t>Use Windows </a:t>
            </a:r>
            <a:r>
              <a:rPr lang="en-US" altLang="zh-TW">
                <a:sym typeface="Microsoft JhengHei"/>
              </a:rPr>
              <a:t>to connect to VPN</a:t>
            </a:r>
            <a:endParaRPr lang="zh-TW" b="0">
              <a:latin typeface="微軟正黑體"/>
            </a:endParaRPr>
          </a:p>
        </p:txBody>
      </p:sp>
      <p:sp>
        <p:nvSpPr>
          <p:cNvPr id="393" name="Shape 393"/>
          <p:cNvSpPr txBox="1"/>
          <p:nvPr/>
        </p:nvSpPr>
        <p:spPr>
          <a:xfrm>
            <a:off x="763377" y="1150789"/>
            <a:ext cx="3099984" cy="442068"/>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altLang="zh-TW" sz="1400" b="1" dirty="0">
                <a:latin typeface="Arial" panose="020B0604020202020204" pitchFamily="34" charset="0"/>
                <a:ea typeface="Microsoft JhengHei"/>
                <a:cs typeface="Arial" panose="020B0604020202020204" pitchFamily="34" charset="0"/>
              </a:rPr>
              <a:t>Click Start Menu &gt; [Settings]</a:t>
            </a:r>
            <a:endParaRPr lang="zh-TW" sz="1400" b="1" dirty="0">
              <a:latin typeface="Arial" panose="020B0604020202020204" pitchFamily="34" charset="0"/>
              <a:ea typeface="Microsoft JhengHei"/>
              <a:cs typeface="Arial" panose="020B0604020202020204" pitchFamily="34" charset="0"/>
            </a:endParaRPr>
          </a:p>
        </p:txBody>
      </p:sp>
      <p:sp>
        <p:nvSpPr>
          <p:cNvPr id="394" name="Shape 394"/>
          <p:cNvSpPr txBox="1"/>
          <p:nvPr/>
        </p:nvSpPr>
        <p:spPr>
          <a:xfrm>
            <a:off x="763376" y="1718656"/>
            <a:ext cx="3016859" cy="369332"/>
          </a:xfrm>
          <a:prstGeom prst="rect">
            <a:avLst/>
          </a:prstGeom>
          <a:noFill/>
          <a:ln>
            <a:noFill/>
          </a:ln>
        </p:spPr>
        <p:txBody>
          <a:bodyPr spcFirstLastPara="1" wrap="square" lIns="91425" tIns="45700" rIns="91425" bIns="45700" anchor="t" anchorCtr="0">
            <a:noAutofit/>
          </a:bodyPr>
          <a:lstStyle/>
          <a:p>
            <a:pPr>
              <a:buClr>
                <a:srgbClr val="FFFFFF"/>
              </a:buClr>
              <a:buSzPts val="2000"/>
            </a:pPr>
            <a:r>
              <a:rPr lang="en-US" altLang="zh-TW" sz="1400" b="1" dirty="0">
                <a:latin typeface="Arial" panose="020B0604020202020204" pitchFamily="34" charset="0"/>
                <a:ea typeface="Microsoft JhengHei"/>
                <a:cs typeface="Arial" panose="020B0604020202020204" pitchFamily="34" charset="0"/>
                <a:sym typeface="Microsoft JhengHei"/>
              </a:rPr>
              <a:t>Choose [ Network &amp; Internet ]</a:t>
            </a:r>
            <a:endParaRPr lang="zh-TW" altLang="en-US" sz="1400" b="1" dirty="0">
              <a:latin typeface="Arial" panose="020B0604020202020204" pitchFamily="34" charset="0"/>
              <a:ea typeface="Microsoft JhengHei"/>
              <a:cs typeface="Arial" panose="020B0604020202020204" pitchFamily="34" charset="0"/>
              <a:sym typeface="Microsoft JhengHei"/>
            </a:endParaRPr>
          </a:p>
        </p:txBody>
      </p:sp>
      <p:sp>
        <p:nvSpPr>
          <p:cNvPr id="395" name="Shape 395"/>
          <p:cNvSpPr txBox="1"/>
          <p:nvPr/>
        </p:nvSpPr>
        <p:spPr>
          <a:xfrm>
            <a:off x="846504" y="4335287"/>
            <a:ext cx="2746694" cy="514803"/>
          </a:xfrm>
          <a:prstGeom prst="rect">
            <a:avLst/>
          </a:prstGeom>
          <a:noFill/>
          <a:ln>
            <a:noFill/>
          </a:ln>
        </p:spPr>
        <p:txBody>
          <a:bodyPr spcFirstLastPara="1" wrap="square" lIns="91425" tIns="45700" rIns="91425" bIns="45700" anchor="t" anchorCtr="0">
            <a:noAutofit/>
          </a:bodyPr>
          <a:lstStyle/>
          <a:p>
            <a:pPr>
              <a:buClr>
                <a:srgbClr val="FFFFFF"/>
              </a:buClr>
              <a:buSzPts val="2000"/>
            </a:pPr>
            <a:r>
              <a:rPr lang="en-US" altLang="zh-TW" sz="1400" b="1" dirty="0">
                <a:latin typeface="Arial" panose="020B0604020202020204" pitchFamily="34" charset="0"/>
                <a:ea typeface="Microsoft JhengHei"/>
                <a:cs typeface="Arial" panose="020B0604020202020204" pitchFamily="34" charset="0"/>
                <a:sym typeface="Microsoft JhengHei"/>
              </a:rPr>
              <a:t>Choose [ VPN ] &gt;&gt; [ Add a VPN connection ]</a:t>
            </a:r>
          </a:p>
        </p:txBody>
      </p:sp>
      <p:sp>
        <p:nvSpPr>
          <p:cNvPr id="396" name="Shape 396"/>
          <p:cNvSpPr txBox="1"/>
          <p:nvPr/>
        </p:nvSpPr>
        <p:spPr>
          <a:xfrm>
            <a:off x="4298630" y="1071713"/>
            <a:ext cx="4672313" cy="646331"/>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en-US" altLang="zh-TW" sz="1400" b="1">
                <a:latin typeface="Arial" panose="020B0604020202020204" pitchFamily="34" charset="0"/>
                <a:ea typeface="Microsoft JhengHei"/>
                <a:cs typeface="Arial" panose="020B0604020202020204" pitchFamily="34" charset="0"/>
                <a:sym typeface="Microsoft JhengHei"/>
              </a:rPr>
              <a:t>Select the VPN type: for PPTP</a:t>
            </a:r>
            <a:r>
              <a:rPr lang="en-US" altLang="zh-TW" sz="1400" b="1" i="0" u="none" strike="noStrike" cap="none">
                <a:solidFill>
                  <a:schemeClr val="tx1"/>
                </a:solidFill>
                <a:latin typeface="Arial" panose="020B0604020202020204" pitchFamily="34" charset="0"/>
                <a:ea typeface="Microsoft JhengHei"/>
                <a:cs typeface="Arial" panose="020B0604020202020204" pitchFamily="34" charset="0"/>
                <a:sym typeface="Microsoft JhengHei"/>
              </a:rPr>
              <a:t>, </a:t>
            </a:r>
            <a:r>
              <a:rPr lang="en-US" altLang="zh-TW" sz="1400" b="1">
                <a:latin typeface="Arial" panose="020B0604020202020204" pitchFamily="34" charset="0"/>
                <a:ea typeface="Microsoft JhengHei"/>
                <a:cs typeface="Arial" panose="020B0604020202020204" pitchFamily="34" charset="0"/>
                <a:sym typeface="Microsoft JhengHei"/>
              </a:rPr>
              <a:t>only entering the credential is required; for L2TP</a:t>
            </a:r>
            <a:r>
              <a:rPr lang="en-US" altLang="zh-TW" sz="1400" b="1" i="0" u="none" strike="noStrike" cap="none">
                <a:solidFill>
                  <a:schemeClr val="tx1"/>
                </a:solidFill>
                <a:latin typeface="Arial" panose="020B0604020202020204" pitchFamily="34" charset="0"/>
                <a:ea typeface="Microsoft JhengHei"/>
                <a:cs typeface="Arial" panose="020B0604020202020204" pitchFamily="34" charset="0"/>
                <a:sym typeface="Microsoft JhengHei"/>
              </a:rPr>
              <a:t>, </a:t>
            </a:r>
            <a:r>
              <a:rPr lang="en-US" altLang="zh-TW" sz="1400" b="1">
                <a:latin typeface="Arial" panose="020B0604020202020204" pitchFamily="34" charset="0"/>
                <a:ea typeface="Microsoft JhengHei"/>
                <a:cs typeface="Arial" panose="020B0604020202020204" pitchFamily="34" charset="0"/>
                <a:sym typeface="Microsoft JhengHei"/>
              </a:rPr>
              <a:t>one more setting of Pre-shared key is required</a:t>
            </a:r>
            <a:endParaRPr lang="zh-TW" altLang="en-US" sz="1400" b="1">
              <a:latin typeface="Arial" panose="020B0604020202020204" pitchFamily="34" charset="0"/>
              <a:ea typeface="Microsoft JhengHei"/>
              <a:cs typeface="Arial" panose="020B0604020202020204" pitchFamily="34" charset="0"/>
            </a:endParaRPr>
          </a:p>
          <a:p>
            <a:pPr marL="0" marR="0" lvl="0" indent="0" algn="l">
              <a:lnSpc>
                <a:spcPct val="100000"/>
              </a:lnSpc>
              <a:spcBef>
                <a:spcPts val="0"/>
              </a:spcBef>
              <a:spcAft>
                <a:spcPts val="0"/>
              </a:spcAft>
              <a:buClr>
                <a:srgbClr val="002060"/>
              </a:buClr>
              <a:buSzPts val="1800"/>
              <a:buFont typeface="Arial"/>
              <a:buNone/>
            </a:pPr>
            <a:endParaRPr lang="zh-TW" altLang="en-US" sz="1400" b="1" i="0" u="none" strike="noStrike" cap="none">
              <a:solidFill>
                <a:schemeClr val="tx1"/>
              </a:solidFill>
              <a:latin typeface="Arial" panose="020B0604020202020204" pitchFamily="34" charset="0"/>
              <a:ea typeface="Microsoft JhengHei"/>
              <a:cs typeface="Arial" panose="020B0604020202020204" pitchFamily="34" charset="0"/>
            </a:endParaRPr>
          </a:p>
        </p:txBody>
      </p:sp>
      <p:pic>
        <p:nvPicPr>
          <p:cNvPr id="2" name="Picture 2" descr="A screenshot of a cell phone&#10;&#10;Description generated with very high confidence">
            <a:extLst>
              <a:ext uri="{FF2B5EF4-FFF2-40B4-BE49-F238E27FC236}">
                <a16:creationId xmlns:a16="http://schemas.microsoft.com/office/drawing/2014/main" id="{77236F66-CB2F-4AD0-AD95-03872755B1A4}"/>
              </a:ext>
            </a:extLst>
          </p:cNvPr>
          <p:cNvPicPr>
            <a:picLocks noChangeAspect="1"/>
          </p:cNvPicPr>
          <p:nvPr/>
        </p:nvPicPr>
        <p:blipFill>
          <a:blip r:embed="rId3"/>
          <a:stretch>
            <a:fillRect/>
          </a:stretch>
        </p:blipFill>
        <p:spPr>
          <a:xfrm>
            <a:off x="817419" y="2137064"/>
            <a:ext cx="2667000" cy="2095500"/>
          </a:xfrm>
          <a:prstGeom prst="rect">
            <a:avLst/>
          </a:prstGeom>
          <a:effectLst>
            <a:outerShdw blurRad="63500" sx="102000" sy="102000" algn="ctr" rotWithShape="0">
              <a:prstClr val="black">
                <a:alpha val="40000"/>
              </a:prstClr>
            </a:outerShdw>
          </a:effectLst>
        </p:spPr>
      </p:pic>
      <p:pic>
        <p:nvPicPr>
          <p:cNvPr id="19" name="Picture 18" descr="https://lh4.googleusercontent.com/GyQH5coPY5nDyDgaPuT2DZ7Ypb4EZZdRuJ-tyg8JFOqO0O4j_1CESqHmlx0GAXOdODOeCAfvUe0eEks1nQaV3SV_Q_S8ycGUGN4i6mhfAE2jVd3Nsrs_xwQOWuKzOP2wBaX83TcTLLE3Ug8wgA">
            <a:extLst>
              <a:ext uri="{FF2B5EF4-FFF2-40B4-BE49-F238E27FC236}">
                <a16:creationId xmlns:a16="http://schemas.microsoft.com/office/drawing/2014/main" id="{0D01F9F3-FAD7-4DF8-B096-0FBF598E9167}"/>
              </a:ext>
            </a:extLst>
          </p:cNvPr>
          <p:cNvPicPr>
            <a:picLocks noChangeAspect="1" noChangeArrowheads="1"/>
          </p:cNvPicPr>
          <p:nvPr/>
        </p:nvPicPr>
        <p:blipFill>
          <a:blip r:embed="rId4"/>
          <a:srcRect/>
          <a:stretch>
            <a:fillRect/>
          </a:stretch>
        </p:blipFill>
        <p:spPr bwMode="auto">
          <a:xfrm>
            <a:off x="4406806" y="1909790"/>
            <a:ext cx="3998158" cy="3056462"/>
          </a:xfrm>
          <a:prstGeom prst="rect">
            <a:avLst/>
          </a:prstGeom>
          <a:noFill/>
        </p:spPr>
      </p:pic>
      <p:sp>
        <p:nvSpPr>
          <p:cNvPr id="20" name="Shape 391">
            <a:extLst>
              <a:ext uri="{FF2B5EF4-FFF2-40B4-BE49-F238E27FC236}">
                <a16:creationId xmlns:a16="http://schemas.microsoft.com/office/drawing/2014/main" id="{71838C38-A45B-44DF-898F-667AD5EC648F}"/>
              </a:ext>
            </a:extLst>
          </p:cNvPr>
          <p:cNvSpPr txBox="1"/>
          <p:nvPr/>
        </p:nvSpPr>
        <p:spPr>
          <a:xfrm>
            <a:off x="5139299" y="3043537"/>
            <a:ext cx="2419145" cy="3183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Shape 392">
            <a:extLst>
              <a:ext uri="{FF2B5EF4-FFF2-40B4-BE49-F238E27FC236}">
                <a16:creationId xmlns:a16="http://schemas.microsoft.com/office/drawing/2014/main" id="{065E5389-6BDD-4B92-A3E5-C2734F46F0AF}"/>
              </a:ext>
            </a:extLst>
          </p:cNvPr>
          <p:cNvSpPr txBox="1"/>
          <p:nvPr/>
        </p:nvSpPr>
        <p:spPr>
          <a:xfrm>
            <a:off x="5139299" y="3361837"/>
            <a:ext cx="2419145" cy="3183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Shape 500">
            <a:extLst>
              <a:ext uri="{FF2B5EF4-FFF2-40B4-BE49-F238E27FC236}">
                <a16:creationId xmlns:a16="http://schemas.microsoft.com/office/drawing/2014/main" id="{C6DEEFD3-5F59-478E-B03C-CEA29F570623}"/>
              </a:ext>
            </a:extLst>
          </p:cNvPr>
          <p:cNvSpPr/>
          <p:nvPr/>
        </p:nvSpPr>
        <p:spPr>
          <a:xfrm>
            <a:off x="4633951" y="3073641"/>
            <a:ext cx="405799" cy="237621"/>
          </a:xfrm>
          <a:prstGeom prst="rightArrow">
            <a:avLst>
              <a:gd name="adj1" fmla="val 48667"/>
              <a:gd name="adj2" fmla="val 50000"/>
            </a:avLst>
          </a:prstGeom>
          <a:solidFill>
            <a:srgbClr val="FFFF00"/>
          </a:solidFill>
          <a:ln w="57150" cmpd="sng">
            <a:noFill/>
          </a:ln>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spcBef>
                <a:spcPts val="0"/>
              </a:spcBef>
              <a:buNone/>
            </a:pPr>
            <a:endParaRPr lang="zh-TW" sz="1800" b="1">
              <a:solidFill>
                <a:srgbClr val="FFFFFF"/>
              </a:solidFill>
              <a:latin typeface="Microsoft JhengHei"/>
              <a:ea typeface="Microsoft JhengHei"/>
              <a:cs typeface="Microsoft JhengHei"/>
              <a:sym typeface="Microsoft JhengHei"/>
            </a:endParaRPr>
          </a:p>
        </p:txBody>
      </p:sp>
      <p:sp>
        <p:nvSpPr>
          <p:cNvPr id="23" name="Shape 500">
            <a:extLst>
              <a:ext uri="{FF2B5EF4-FFF2-40B4-BE49-F238E27FC236}">
                <a16:creationId xmlns:a16="http://schemas.microsoft.com/office/drawing/2014/main" id="{7ACA5EB1-2E32-4A78-903E-18FE839AA442}"/>
              </a:ext>
            </a:extLst>
          </p:cNvPr>
          <p:cNvSpPr/>
          <p:nvPr/>
        </p:nvSpPr>
        <p:spPr>
          <a:xfrm>
            <a:off x="4633951" y="3399645"/>
            <a:ext cx="405799" cy="237621"/>
          </a:xfrm>
          <a:prstGeom prst="rightArrow">
            <a:avLst>
              <a:gd name="adj1" fmla="val 48667"/>
              <a:gd name="adj2" fmla="val 50000"/>
            </a:avLst>
          </a:prstGeom>
          <a:solidFill>
            <a:srgbClr val="FFFF00"/>
          </a:solidFill>
          <a:ln w="57150" cmpd="sng">
            <a:noFill/>
          </a:ln>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spcBef>
                <a:spcPts val="0"/>
              </a:spcBef>
              <a:buNone/>
            </a:pPr>
            <a:endParaRPr lang="zh-TW" sz="1800" b="1">
              <a:solidFill>
                <a:srgbClr val="FFFFFF"/>
              </a:solidFill>
              <a:latin typeface="Microsoft JhengHei"/>
              <a:ea typeface="Microsoft JhengHei"/>
              <a:cs typeface="Microsoft JhengHei"/>
              <a:sym typeface="Microsoft JhengHei"/>
            </a:endParaRPr>
          </a:p>
        </p:txBody>
      </p:sp>
      <p:pic>
        <p:nvPicPr>
          <p:cNvPr id="17" name="圖片 16">
            <a:extLst>
              <a:ext uri="{FF2B5EF4-FFF2-40B4-BE49-F238E27FC236}">
                <a16:creationId xmlns:a16="http://schemas.microsoft.com/office/drawing/2014/main" id="{66D13878-C4D5-4ABA-92DD-DEC74F875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316" y="1107186"/>
            <a:ext cx="549485" cy="617669"/>
          </a:xfrm>
          <a:prstGeom prst="rect">
            <a:avLst/>
          </a:prstGeom>
        </p:spPr>
      </p:pic>
      <p:pic>
        <p:nvPicPr>
          <p:cNvPr id="18" name="圖片 17">
            <a:extLst>
              <a:ext uri="{FF2B5EF4-FFF2-40B4-BE49-F238E27FC236}">
                <a16:creationId xmlns:a16="http://schemas.microsoft.com/office/drawing/2014/main" id="{89D6C387-9638-4E0D-8CB7-EC5C37F08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63" y="4355785"/>
            <a:ext cx="549485" cy="617669"/>
          </a:xfrm>
          <a:prstGeom prst="rect">
            <a:avLst/>
          </a:prstGeom>
        </p:spPr>
      </p:pic>
      <p:pic>
        <p:nvPicPr>
          <p:cNvPr id="24" name="圖片 23">
            <a:extLst>
              <a:ext uri="{FF2B5EF4-FFF2-40B4-BE49-F238E27FC236}">
                <a16:creationId xmlns:a16="http://schemas.microsoft.com/office/drawing/2014/main" id="{FCEC596D-507D-4FBE-BE5F-94E4171C91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74" y="1078781"/>
            <a:ext cx="549485" cy="617669"/>
          </a:xfrm>
          <a:prstGeom prst="rect">
            <a:avLst/>
          </a:prstGeom>
        </p:spPr>
      </p:pic>
      <p:pic>
        <p:nvPicPr>
          <p:cNvPr id="25" name="圖片 24">
            <a:extLst>
              <a:ext uri="{FF2B5EF4-FFF2-40B4-BE49-F238E27FC236}">
                <a16:creationId xmlns:a16="http://schemas.microsoft.com/office/drawing/2014/main" id="{843779E4-F5B8-4A1D-BEC5-D8A20C845C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74" y="1627196"/>
            <a:ext cx="549485" cy="617669"/>
          </a:xfrm>
          <a:prstGeom prst="rect">
            <a:avLst/>
          </a:prstGeom>
        </p:spPr>
      </p:pic>
    </p:spTree>
    <p:extLst>
      <p:ext uri="{BB962C8B-B14F-4D97-AF65-F5344CB8AC3E}">
        <p14:creationId xmlns:p14="http://schemas.microsoft.com/office/powerpoint/2010/main" val="2062291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Shape 413"/>
          <p:cNvSpPr txBox="1">
            <a:spLocks noGrp="1"/>
          </p:cNvSpPr>
          <p:nvPr>
            <p:ph type="title"/>
          </p:nvPr>
        </p:nvSpPr>
        <p:spPr/>
        <p:txBody>
          <a:bodyPr/>
          <a:lstStyle/>
          <a:p>
            <a:r>
              <a:rPr lang="en-US" altLang="zh-TW">
                <a:latin typeface="Arial"/>
                <a:cs typeface="Arial"/>
                <a:sym typeface="Microsoft JhengHei"/>
              </a:rPr>
              <a:t>Use macOS to </a:t>
            </a:r>
            <a:r>
              <a:rPr lang="en-US">
                <a:sym typeface="Microsoft JhengHei"/>
              </a:rPr>
              <a:t>connect </a:t>
            </a:r>
            <a:r>
              <a:rPr lang="en-US" altLang="zh-TW">
                <a:latin typeface="Arial"/>
                <a:cs typeface="Arial"/>
                <a:sym typeface="Microsoft JhengHei"/>
              </a:rPr>
              <a:t>to </a:t>
            </a:r>
            <a:r>
              <a:rPr lang="en-US">
                <a:sym typeface="Microsoft JhengHei"/>
              </a:rPr>
              <a:t>VPN</a:t>
            </a:r>
            <a:endParaRPr lang="en-US" b="0">
              <a:sym typeface="Microsoft JhengHei"/>
            </a:endParaRPr>
          </a:p>
        </p:txBody>
      </p:sp>
      <p:sp>
        <p:nvSpPr>
          <p:cNvPr id="415" name="Shape 415"/>
          <p:cNvSpPr txBox="1"/>
          <p:nvPr/>
        </p:nvSpPr>
        <p:spPr>
          <a:xfrm>
            <a:off x="733672" y="1125771"/>
            <a:ext cx="3398408" cy="473240"/>
          </a:xfrm>
          <a:prstGeom prst="rect">
            <a:avLst/>
          </a:prstGeom>
          <a:noFill/>
          <a:ln>
            <a:noFill/>
          </a:ln>
        </p:spPr>
        <p:txBody>
          <a:bodyPr spcFirstLastPara="1" wrap="square" lIns="91425" tIns="45700" rIns="91425" bIns="45700" anchor="t" anchorCtr="0">
            <a:noAutofit/>
          </a:bodyPr>
          <a:lstStyle/>
          <a:p>
            <a:pPr>
              <a:buClr>
                <a:srgbClr val="FFFFFF"/>
              </a:buClr>
              <a:buSzPts val="2000"/>
            </a:pPr>
            <a:r>
              <a:rPr lang="en-US" sz="1500" b="1" dirty="0">
                <a:latin typeface="Arial" panose="020B0604020202020204" pitchFamily="34" charset="0"/>
                <a:ea typeface="Microsoft JhengHei"/>
                <a:cs typeface="Arial" panose="020B0604020202020204" pitchFamily="34" charset="0"/>
                <a:sym typeface="Microsoft JhengHei"/>
              </a:rPr>
              <a:t>System Preferences =&gt; Network</a:t>
            </a:r>
            <a:endParaRPr lang="zh-TW" sz="1500" dirty="0">
              <a:latin typeface="Arial" panose="020B0604020202020204" pitchFamily="34" charset="0"/>
              <a:ea typeface="Microsoft JhengHei"/>
              <a:cs typeface="Arial" panose="020B0604020202020204" pitchFamily="34" charset="0"/>
            </a:endParaRPr>
          </a:p>
        </p:txBody>
      </p:sp>
      <p:sp>
        <p:nvSpPr>
          <p:cNvPr id="416" name="Shape 416"/>
          <p:cNvSpPr txBox="1"/>
          <p:nvPr/>
        </p:nvSpPr>
        <p:spPr>
          <a:xfrm>
            <a:off x="733672" y="1763235"/>
            <a:ext cx="3572869" cy="708677"/>
          </a:xfrm>
          <a:prstGeom prst="rect">
            <a:avLst/>
          </a:prstGeom>
          <a:noFill/>
          <a:ln>
            <a:noFill/>
          </a:ln>
        </p:spPr>
        <p:txBody>
          <a:bodyPr spcFirstLastPara="1" wrap="square" lIns="91425" tIns="45700" rIns="91425" bIns="45700" anchor="t" anchorCtr="0">
            <a:noAutofit/>
          </a:bodyPr>
          <a:lstStyle/>
          <a:p>
            <a:pPr>
              <a:buClr>
                <a:srgbClr val="FFFFFF"/>
              </a:buClr>
              <a:buSzPts val="2000"/>
            </a:pPr>
            <a:r>
              <a:rPr lang="en-US" sz="1500" b="1" dirty="0">
                <a:latin typeface="Arial" panose="020B0604020202020204" pitchFamily="34" charset="0"/>
                <a:ea typeface="Microsoft JhengHei"/>
                <a:cs typeface="Arial" panose="020B0604020202020204" pitchFamily="34" charset="0"/>
              </a:rPr>
              <a:t>click the plus sign to add a VPN interface, Type is L2TP over IPsec</a:t>
            </a:r>
            <a:endParaRPr lang="en-US" sz="1500" dirty="0">
              <a:latin typeface="Arial" panose="020B0604020202020204" pitchFamily="34" charset="0"/>
              <a:ea typeface="Microsoft JhengHei"/>
              <a:cs typeface="Arial" panose="020B0604020202020204" pitchFamily="34" charset="0"/>
            </a:endParaRPr>
          </a:p>
        </p:txBody>
      </p:sp>
      <p:sp>
        <p:nvSpPr>
          <p:cNvPr id="417" name="Shape 417"/>
          <p:cNvSpPr txBox="1"/>
          <p:nvPr/>
        </p:nvSpPr>
        <p:spPr>
          <a:xfrm>
            <a:off x="4788024" y="1125771"/>
            <a:ext cx="4248472" cy="514803"/>
          </a:xfrm>
          <a:prstGeom prst="rect">
            <a:avLst/>
          </a:prstGeom>
          <a:noFill/>
          <a:ln>
            <a:noFill/>
          </a:ln>
        </p:spPr>
        <p:txBody>
          <a:bodyPr spcFirstLastPara="1" wrap="square" lIns="91425" tIns="45700" rIns="91425" bIns="45700" anchor="t" anchorCtr="0">
            <a:noAutofit/>
          </a:bodyPr>
          <a:lstStyle/>
          <a:p>
            <a:pPr>
              <a:buClr>
                <a:srgbClr val="FFFFFF"/>
              </a:buClr>
              <a:buSzPts val="2000"/>
            </a:pPr>
            <a:r>
              <a:rPr lang="en-US" altLang="zh-TW" sz="1500" b="1" dirty="0">
                <a:latin typeface="Arial" panose="020B0604020202020204" pitchFamily="34" charset="0"/>
                <a:ea typeface="Microsoft JhengHei"/>
                <a:cs typeface="Arial" panose="020B0604020202020204" pitchFamily="34" charset="0"/>
              </a:rPr>
              <a:t>Next, click "Authentication Settings...", then set the Password &amp; Shared Secret</a:t>
            </a:r>
            <a:endParaRPr lang="zh-TW" sz="1500" dirty="0">
              <a:latin typeface="Arial" panose="020B0604020202020204" pitchFamily="34" charset="0"/>
              <a:ea typeface="Microsoft JhengHei"/>
              <a:cs typeface="Arial" panose="020B0604020202020204" pitchFamily="34" charset="0"/>
            </a:endParaRPr>
          </a:p>
          <a:p>
            <a:pPr marL="0" marR="0" lvl="0" indent="0" algn="l">
              <a:lnSpc>
                <a:spcPct val="100000"/>
              </a:lnSpc>
              <a:spcBef>
                <a:spcPts val="0"/>
              </a:spcBef>
              <a:spcAft>
                <a:spcPts val="0"/>
              </a:spcAft>
              <a:buClr>
                <a:srgbClr val="FFFFFF"/>
              </a:buClr>
              <a:buSzPts val="2000"/>
              <a:buFont typeface="Arial"/>
              <a:buNone/>
            </a:pPr>
            <a:endParaRPr lang="zh-TW" altLang="en-US" sz="1500" b="1" dirty="0">
              <a:solidFill>
                <a:schemeClr val="tx1"/>
              </a:solidFill>
              <a:latin typeface="Arial" panose="020B0604020202020204" pitchFamily="34" charset="0"/>
              <a:ea typeface="Microsoft JhengHei"/>
              <a:cs typeface="Arial" panose="020B0604020202020204" pitchFamily="34" charset="0"/>
            </a:endParaRPr>
          </a:p>
        </p:txBody>
      </p:sp>
      <p:pic>
        <p:nvPicPr>
          <p:cNvPr id="2" name="Picture 2" descr="A screenshot of a cell phone&#10;&#10;Description generated with very high confidence">
            <a:extLst>
              <a:ext uri="{FF2B5EF4-FFF2-40B4-BE49-F238E27FC236}">
                <a16:creationId xmlns:a16="http://schemas.microsoft.com/office/drawing/2014/main" id="{7E7A4AE8-CC51-49DB-AB5A-5C8AAEDCFFD8}"/>
              </a:ext>
            </a:extLst>
          </p:cNvPr>
          <p:cNvPicPr>
            <a:picLocks noChangeAspect="1"/>
          </p:cNvPicPr>
          <p:nvPr/>
        </p:nvPicPr>
        <p:blipFill>
          <a:blip r:embed="rId3"/>
          <a:stretch>
            <a:fillRect/>
          </a:stretch>
        </p:blipFill>
        <p:spPr>
          <a:xfrm>
            <a:off x="4790209" y="1820488"/>
            <a:ext cx="3782290" cy="3185852"/>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343604E0-7120-4ABF-894E-578D1F280373}"/>
              </a:ext>
            </a:extLst>
          </p:cNvPr>
          <p:cNvPicPr>
            <a:picLocks noChangeAspect="1"/>
          </p:cNvPicPr>
          <p:nvPr/>
        </p:nvPicPr>
        <p:blipFill>
          <a:blip r:embed="rId4"/>
          <a:stretch>
            <a:fillRect/>
          </a:stretch>
        </p:blipFill>
        <p:spPr>
          <a:xfrm>
            <a:off x="789709" y="2515342"/>
            <a:ext cx="2919845" cy="2492333"/>
          </a:xfrm>
          <a:prstGeom prst="rect">
            <a:avLst/>
          </a:prstGeom>
        </p:spPr>
      </p:pic>
      <p:pic>
        <p:nvPicPr>
          <p:cNvPr id="11" name="圖片 10">
            <a:extLst>
              <a:ext uri="{FF2B5EF4-FFF2-40B4-BE49-F238E27FC236}">
                <a16:creationId xmlns:a16="http://schemas.microsoft.com/office/drawing/2014/main" id="{0423F3D5-A060-4845-B582-D9CEF8A7B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574" y="1078781"/>
            <a:ext cx="549485" cy="617669"/>
          </a:xfrm>
          <a:prstGeom prst="rect">
            <a:avLst/>
          </a:prstGeom>
        </p:spPr>
      </p:pic>
      <p:pic>
        <p:nvPicPr>
          <p:cNvPr id="12" name="圖片 11">
            <a:extLst>
              <a:ext uri="{FF2B5EF4-FFF2-40B4-BE49-F238E27FC236}">
                <a16:creationId xmlns:a16="http://schemas.microsoft.com/office/drawing/2014/main" id="{C0564091-3A9F-497A-9D3A-757FFD8AF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574" y="1078781"/>
            <a:ext cx="549485" cy="617669"/>
          </a:xfrm>
          <a:prstGeom prst="rect">
            <a:avLst/>
          </a:prstGeom>
        </p:spPr>
      </p:pic>
      <p:pic>
        <p:nvPicPr>
          <p:cNvPr id="13" name="圖片 12">
            <a:extLst>
              <a:ext uri="{FF2B5EF4-FFF2-40B4-BE49-F238E27FC236}">
                <a16:creationId xmlns:a16="http://schemas.microsoft.com/office/drawing/2014/main" id="{CD9D1D85-1C00-461C-AF0B-28C9E6227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74" y="1837843"/>
            <a:ext cx="549485" cy="617669"/>
          </a:xfrm>
          <a:prstGeom prst="rect">
            <a:avLst/>
          </a:prstGeom>
        </p:spPr>
      </p:pic>
    </p:spTree>
    <p:extLst>
      <p:ext uri="{BB962C8B-B14F-4D97-AF65-F5344CB8AC3E}">
        <p14:creationId xmlns:p14="http://schemas.microsoft.com/office/powerpoint/2010/main" val="3470401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36" name="Shape 436"/>
          <p:cNvSpPr txBox="1">
            <a:spLocks noGrp="1"/>
          </p:cNvSpPr>
          <p:nvPr>
            <p:ph type="title"/>
          </p:nvPr>
        </p:nvSpPr>
        <p:spPr/>
        <p:txBody>
          <a:bodyPr/>
          <a:lstStyle/>
          <a:p>
            <a:r>
              <a:rPr lang="zh-TW">
                <a:latin typeface="Arial"/>
                <a:cs typeface="Arial"/>
                <a:sym typeface="Microsoft JhengHei"/>
              </a:rPr>
              <a:t> </a:t>
            </a:r>
            <a:r>
              <a:rPr lang="en-US" altLang="zh-TW">
                <a:latin typeface="Arial"/>
                <a:cs typeface="Arial"/>
                <a:sym typeface="Microsoft JhengHei"/>
              </a:rPr>
              <a:t>Use </a:t>
            </a:r>
            <a:r>
              <a:rPr lang="en-US">
                <a:sym typeface="Microsoft JhengHei"/>
              </a:rPr>
              <a:t>Android</a:t>
            </a:r>
            <a:r>
              <a:rPr lang="en-US" altLang="zh-TW">
                <a:latin typeface="Arial"/>
                <a:cs typeface="Arial"/>
                <a:sym typeface="Microsoft JhengHei"/>
              </a:rPr>
              <a:t> to connect to </a:t>
            </a:r>
            <a:r>
              <a:rPr lang="en-US">
                <a:sym typeface="Microsoft JhengHei"/>
              </a:rPr>
              <a:t>VPN</a:t>
            </a: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69BE3BFC-28F0-4CE2-999A-C2D7BA8AB80B}"/>
              </a:ext>
            </a:extLst>
          </p:cNvPr>
          <p:cNvPicPr>
            <a:picLocks noChangeAspect="1"/>
          </p:cNvPicPr>
          <p:nvPr/>
        </p:nvPicPr>
        <p:blipFill>
          <a:blip r:embed="rId3"/>
          <a:stretch>
            <a:fillRect/>
          </a:stretch>
        </p:blipFill>
        <p:spPr>
          <a:xfrm>
            <a:off x="4163883" y="1126115"/>
            <a:ext cx="2157734" cy="3828830"/>
          </a:xfrm>
          <a:prstGeom prst="rect">
            <a:avLst/>
          </a:prstGeom>
          <a:effectLst>
            <a:outerShdw blurRad="63500" sx="102000" sy="102000" algn="ctr" rotWithShape="0">
              <a:prstClr val="black">
                <a:alpha val="40000"/>
              </a:prstClr>
            </a:outerShdw>
          </a:effectLst>
        </p:spPr>
      </p:pic>
      <p:pic>
        <p:nvPicPr>
          <p:cNvPr id="4" name="Picture 4" descr="A screenshot of a cell phone&#10;&#10;Description generated with very high confidence">
            <a:extLst>
              <a:ext uri="{FF2B5EF4-FFF2-40B4-BE49-F238E27FC236}">
                <a16:creationId xmlns:a16="http://schemas.microsoft.com/office/drawing/2014/main" id="{5E360884-3CA8-4B7F-B204-1555C011852D}"/>
              </a:ext>
            </a:extLst>
          </p:cNvPr>
          <p:cNvPicPr>
            <a:picLocks noChangeAspect="1"/>
          </p:cNvPicPr>
          <p:nvPr/>
        </p:nvPicPr>
        <p:blipFill>
          <a:blip r:embed="rId4"/>
          <a:stretch>
            <a:fillRect/>
          </a:stretch>
        </p:blipFill>
        <p:spPr>
          <a:xfrm>
            <a:off x="6502666" y="1128714"/>
            <a:ext cx="2152820" cy="3826230"/>
          </a:xfrm>
          <a:prstGeom prst="rect">
            <a:avLst/>
          </a:prstGeom>
          <a:effectLst>
            <a:outerShdw blurRad="63500" sx="102000" sy="102000" algn="ctr" rotWithShape="0">
              <a:prstClr val="black">
                <a:alpha val="40000"/>
              </a:prstClr>
            </a:outerShdw>
          </a:effectLst>
        </p:spPr>
      </p:pic>
      <p:sp>
        <p:nvSpPr>
          <p:cNvPr id="19" name="Shape 439">
            <a:extLst>
              <a:ext uri="{FF2B5EF4-FFF2-40B4-BE49-F238E27FC236}">
                <a16:creationId xmlns:a16="http://schemas.microsoft.com/office/drawing/2014/main" id="{C927E155-2982-4035-92A2-654853AFD51B}"/>
              </a:ext>
            </a:extLst>
          </p:cNvPr>
          <p:cNvSpPr txBox="1"/>
          <p:nvPr/>
        </p:nvSpPr>
        <p:spPr>
          <a:xfrm>
            <a:off x="6469611" y="2010075"/>
            <a:ext cx="2235979" cy="330882"/>
          </a:xfrm>
          <a:prstGeom prst="rect">
            <a:avLst/>
          </a:prstGeom>
          <a:noFill/>
          <a:ln w="38100"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spcBef>
                <a:spcPts val="0"/>
              </a:spcBef>
              <a:spcAft>
                <a:spcPts val="0"/>
              </a:spcAft>
              <a:buNone/>
            </a:pPr>
            <a:endParaRPr/>
          </a:p>
        </p:txBody>
      </p:sp>
      <p:sp>
        <p:nvSpPr>
          <p:cNvPr id="7" name="TextBox 6">
            <a:extLst>
              <a:ext uri="{FF2B5EF4-FFF2-40B4-BE49-F238E27FC236}">
                <a16:creationId xmlns:a16="http://schemas.microsoft.com/office/drawing/2014/main" id="{D22436D7-8FFD-4F89-812F-EC6601985A16}"/>
              </a:ext>
            </a:extLst>
          </p:cNvPr>
          <p:cNvSpPr txBox="1"/>
          <p:nvPr/>
        </p:nvSpPr>
        <p:spPr>
          <a:xfrm>
            <a:off x="682811" y="1283277"/>
            <a:ext cx="1922319"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cs typeface="Arial"/>
              </a:rPr>
              <a:t>Setting</a:t>
            </a:r>
            <a:endParaRPr lang="en-US" dirty="0">
              <a:cs typeface="Calibri"/>
            </a:endParaRPr>
          </a:p>
        </p:txBody>
      </p:sp>
      <p:sp>
        <p:nvSpPr>
          <p:cNvPr id="8" name="TextBox 7">
            <a:extLst>
              <a:ext uri="{FF2B5EF4-FFF2-40B4-BE49-F238E27FC236}">
                <a16:creationId xmlns:a16="http://schemas.microsoft.com/office/drawing/2014/main" id="{12D04CD5-FA1B-42A2-A70E-B80A730E45D8}"/>
              </a:ext>
            </a:extLst>
          </p:cNvPr>
          <p:cNvSpPr txBox="1"/>
          <p:nvPr/>
        </p:nvSpPr>
        <p:spPr>
          <a:xfrm>
            <a:off x="682811" y="1885950"/>
            <a:ext cx="242108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cs typeface="Arial"/>
              </a:rPr>
              <a:t>Wireless &amp; Network</a:t>
            </a:r>
            <a:endParaRPr lang="en-US"/>
          </a:p>
        </p:txBody>
      </p:sp>
      <p:sp>
        <p:nvSpPr>
          <p:cNvPr id="9" name="TextBox 8">
            <a:extLst>
              <a:ext uri="{FF2B5EF4-FFF2-40B4-BE49-F238E27FC236}">
                <a16:creationId xmlns:a16="http://schemas.microsoft.com/office/drawing/2014/main" id="{7D346B9C-8EB9-410A-AC5D-7AF5E4607D71}"/>
              </a:ext>
            </a:extLst>
          </p:cNvPr>
          <p:cNvSpPr txBox="1"/>
          <p:nvPr/>
        </p:nvSpPr>
        <p:spPr>
          <a:xfrm>
            <a:off x="682811" y="2467841"/>
            <a:ext cx="1652154"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cs typeface="Arial"/>
              </a:rPr>
              <a:t>choose VPN</a:t>
            </a:r>
            <a:endParaRPr lang="en-US"/>
          </a:p>
        </p:txBody>
      </p:sp>
      <p:sp>
        <p:nvSpPr>
          <p:cNvPr id="10" name="TextBox 9">
            <a:extLst>
              <a:ext uri="{FF2B5EF4-FFF2-40B4-BE49-F238E27FC236}">
                <a16:creationId xmlns:a16="http://schemas.microsoft.com/office/drawing/2014/main" id="{5CD0AB6B-6741-47CB-83BD-D54F391653E9}"/>
              </a:ext>
            </a:extLst>
          </p:cNvPr>
          <p:cNvSpPr txBox="1"/>
          <p:nvPr/>
        </p:nvSpPr>
        <p:spPr>
          <a:xfrm>
            <a:off x="682811" y="3112077"/>
            <a:ext cx="2088573"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cs typeface="Arial"/>
              </a:rPr>
              <a:t>add Network</a:t>
            </a:r>
            <a:endParaRPr lang="en-US"/>
          </a:p>
        </p:txBody>
      </p:sp>
      <p:sp>
        <p:nvSpPr>
          <p:cNvPr id="11" name="TextBox 10">
            <a:extLst>
              <a:ext uri="{FF2B5EF4-FFF2-40B4-BE49-F238E27FC236}">
                <a16:creationId xmlns:a16="http://schemas.microsoft.com/office/drawing/2014/main" id="{063B8993-ADFA-4F26-8A31-86A9E60FB220}"/>
              </a:ext>
            </a:extLst>
          </p:cNvPr>
          <p:cNvSpPr txBox="1"/>
          <p:nvPr/>
        </p:nvSpPr>
        <p:spPr>
          <a:xfrm>
            <a:off x="682811" y="3621232"/>
            <a:ext cx="3338044"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rPr>
              <a:t>If VPN type L2TP</a:t>
            </a:r>
            <a:r>
              <a:rPr lang="en-US" sz="1400" b="1" dirty="0">
                <a:latin typeface="Arial"/>
                <a:cs typeface="Arial"/>
              </a:rPr>
              <a:t> </a:t>
            </a:r>
            <a:r>
              <a:rPr lang="en-US" sz="1400" b="1">
                <a:latin typeface="Arial"/>
                <a:cs typeface="Arial"/>
              </a:rPr>
              <a:t>is </a:t>
            </a:r>
            <a:r>
              <a:rPr lang="en-US" sz="1400" b="1" dirty="0">
                <a:latin typeface="Arial"/>
                <a:cs typeface="Arial"/>
              </a:rPr>
              <a:t>selected</a:t>
            </a:r>
            <a:r>
              <a:rPr lang="en-US" sz="1400" b="1">
                <a:latin typeface="Arial"/>
                <a:cs typeface="Arial"/>
              </a:rPr>
              <a:t>, you must insert the IPsec pre-shared key</a:t>
            </a:r>
            <a:endParaRPr lang="en-US"/>
          </a:p>
        </p:txBody>
      </p:sp>
      <p:sp>
        <p:nvSpPr>
          <p:cNvPr id="12" name="TextBox 11">
            <a:extLst>
              <a:ext uri="{FF2B5EF4-FFF2-40B4-BE49-F238E27FC236}">
                <a16:creationId xmlns:a16="http://schemas.microsoft.com/office/drawing/2014/main" id="{F9E1AF89-1DFD-4D2C-B59C-22031052F956}"/>
              </a:ext>
            </a:extLst>
          </p:cNvPr>
          <p:cNvSpPr txBox="1"/>
          <p:nvPr/>
        </p:nvSpPr>
        <p:spPr>
          <a:xfrm>
            <a:off x="682811" y="4431724"/>
            <a:ext cx="2815937"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rPr>
              <a:t>Insert the credential when you connect</a:t>
            </a:r>
            <a:endParaRPr lang="en-US"/>
          </a:p>
        </p:txBody>
      </p:sp>
      <p:pic>
        <p:nvPicPr>
          <p:cNvPr id="13" name="Picture 2" descr="C:\Users\user\Desktop\20180411_QTS 4.3.5網路與虛擬交換器_ppt\20.png">
            <a:extLst>
              <a:ext uri="{FF2B5EF4-FFF2-40B4-BE49-F238E27FC236}">
                <a16:creationId xmlns:a16="http://schemas.microsoft.com/office/drawing/2014/main" id="{2325541A-B9C7-44FA-A9D7-5CA2F8DAC83B}"/>
              </a:ext>
            </a:extLst>
          </p:cNvPr>
          <p:cNvPicPr>
            <a:picLocks noChangeAspect="1" noChangeArrowheads="1"/>
          </p:cNvPicPr>
          <p:nvPr/>
        </p:nvPicPr>
        <p:blipFill>
          <a:blip r:embed="rId5" cstate="print"/>
          <a:stretch>
            <a:fillRect/>
          </a:stretch>
        </p:blipFill>
        <p:spPr bwMode="auto">
          <a:xfrm>
            <a:off x="395536" y="1078534"/>
            <a:ext cx="218906" cy="4064966"/>
          </a:xfrm>
          <a:prstGeom prst="rect">
            <a:avLst/>
          </a:prstGeom>
          <a:noFill/>
        </p:spPr>
      </p:pic>
    </p:spTree>
    <p:extLst>
      <p:ext uri="{BB962C8B-B14F-4D97-AF65-F5344CB8AC3E}">
        <p14:creationId xmlns:p14="http://schemas.microsoft.com/office/powerpoint/2010/main" val="1811224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Shape 454"/>
          <p:cNvSpPr txBox="1">
            <a:spLocks noGrp="1"/>
          </p:cNvSpPr>
          <p:nvPr>
            <p:ph type="title"/>
          </p:nvPr>
        </p:nvSpPr>
        <p:spPr/>
        <p:txBody>
          <a:bodyPr/>
          <a:lstStyle/>
          <a:p>
            <a:r>
              <a:rPr lang="en-US" altLang="zh-TW">
                <a:latin typeface="Arial"/>
                <a:cs typeface="Arial"/>
                <a:sym typeface="Microsoft JhengHei"/>
              </a:rPr>
              <a:t>Use </a:t>
            </a:r>
            <a:r>
              <a:rPr lang="en-US">
                <a:sym typeface="Microsoft JhengHei"/>
              </a:rPr>
              <a:t>iOS</a:t>
            </a:r>
            <a:r>
              <a:rPr lang="en-US" altLang="zh-TW">
                <a:latin typeface="Arial"/>
                <a:cs typeface="Arial"/>
                <a:sym typeface="Microsoft JhengHei"/>
              </a:rPr>
              <a:t> to connect to </a:t>
            </a:r>
            <a:r>
              <a:rPr lang="en-US">
                <a:sym typeface="Microsoft JhengHei"/>
              </a:rPr>
              <a:t>VPN</a:t>
            </a:r>
            <a:endParaRPr lang="en-US" b="0">
              <a:sym typeface="Microsoft JhengHei"/>
            </a:endParaRPr>
          </a:p>
        </p:txBody>
      </p:sp>
      <p:pic>
        <p:nvPicPr>
          <p:cNvPr id="2" name="Picture 2" descr="A screenshot of a cell phone&#10;&#10;Description generated with very high confidence">
            <a:extLst>
              <a:ext uri="{FF2B5EF4-FFF2-40B4-BE49-F238E27FC236}">
                <a16:creationId xmlns:a16="http://schemas.microsoft.com/office/drawing/2014/main" id="{76EC7F56-4BBF-483C-BD0A-8539B09C9140}"/>
              </a:ext>
            </a:extLst>
          </p:cNvPr>
          <p:cNvPicPr>
            <a:picLocks noChangeAspect="1"/>
          </p:cNvPicPr>
          <p:nvPr/>
        </p:nvPicPr>
        <p:blipFill>
          <a:blip r:embed="rId3"/>
          <a:stretch>
            <a:fillRect/>
          </a:stretch>
        </p:blipFill>
        <p:spPr>
          <a:xfrm>
            <a:off x="6722118" y="1149062"/>
            <a:ext cx="2067128" cy="3668929"/>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2775A948-29B5-41E0-B8A9-087FC95AFD91}"/>
              </a:ext>
            </a:extLst>
          </p:cNvPr>
          <p:cNvPicPr>
            <a:picLocks noChangeAspect="1"/>
          </p:cNvPicPr>
          <p:nvPr/>
        </p:nvPicPr>
        <p:blipFill>
          <a:blip r:embed="rId4"/>
          <a:stretch>
            <a:fillRect/>
          </a:stretch>
        </p:blipFill>
        <p:spPr>
          <a:xfrm>
            <a:off x="4510783" y="1167678"/>
            <a:ext cx="2057131" cy="3650313"/>
          </a:xfrm>
          <a:prstGeom prst="rect">
            <a:avLst/>
          </a:prstGeom>
        </p:spPr>
      </p:pic>
      <p:sp>
        <p:nvSpPr>
          <p:cNvPr id="17" name="矩形 15">
            <a:extLst>
              <a:ext uri="{FF2B5EF4-FFF2-40B4-BE49-F238E27FC236}">
                <a16:creationId xmlns:a16="http://schemas.microsoft.com/office/drawing/2014/main" id="{9954306F-E337-421A-A5D1-95F21C1DC57B}"/>
              </a:ext>
            </a:extLst>
          </p:cNvPr>
          <p:cNvSpPr/>
          <p:nvPr/>
        </p:nvSpPr>
        <p:spPr>
          <a:xfrm>
            <a:off x="774823" y="1216585"/>
            <a:ext cx="994183" cy="338554"/>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2060"/>
              </a:buClr>
              <a:buSzPts val="1800"/>
            </a:pPr>
            <a:r>
              <a:rPr lang="en-US" altLang="zh-TW" sz="1600" b="1" dirty="0">
                <a:solidFill>
                  <a:schemeClr val="tx1"/>
                </a:solidFill>
                <a:latin typeface="Arial" panose="020B0604020202020204" pitchFamily="34" charset="0"/>
                <a:ea typeface="Microsoft JhengHei"/>
                <a:cs typeface="Arial" panose="020B0604020202020204" pitchFamily="34" charset="0"/>
                <a:sym typeface="Microsoft JhengHei"/>
              </a:rPr>
              <a:t>Settings</a:t>
            </a:r>
            <a:endParaRPr lang="zh-TW" altLang="en-US" sz="1600" b="1" dirty="0">
              <a:solidFill>
                <a:schemeClr val="tx1"/>
              </a:solidFill>
              <a:latin typeface="Arial" panose="020B0604020202020204" pitchFamily="34" charset="0"/>
              <a:ea typeface="Microsoft JhengHei"/>
              <a:cs typeface="Arial" panose="020B0604020202020204" pitchFamily="34" charset="0"/>
              <a:sym typeface="Microsoft JhengHei"/>
            </a:endParaRPr>
          </a:p>
        </p:txBody>
      </p:sp>
      <p:sp>
        <p:nvSpPr>
          <p:cNvPr id="18" name="矩形 16">
            <a:extLst>
              <a:ext uri="{FF2B5EF4-FFF2-40B4-BE49-F238E27FC236}">
                <a16:creationId xmlns:a16="http://schemas.microsoft.com/office/drawing/2014/main" id="{5BFBAC41-EEF3-41B0-8682-15E2C9729523}"/>
              </a:ext>
            </a:extLst>
          </p:cNvPr>
          <p:cNvSpPr/>
          <p:nvPr/>
        </p:nvSpPr>
        <p:spPr>
          <a:xfrm>
            <a:off x="774823" y="1914404"/>
            <a:ext cx="2020755"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2060"/>
              </a:buClr>
              <a:buSzPts val="1800"/>
            </a:pPr>
            <a:r>
              <a:rPr lang="en-US" altLang="zh-TW" sz="1600" b="1">
                <a:solidFill>
                  <a:schemeClr val="tx1"/>
                </a:solidFill>
                <a:latin typeface="Arial" panose="020B0604020202020204" pitchFamily="34" charset="0"/>
                <a:ea typeface="Microsoft JhengHei"/>
                <a:cs typeface="Arial" panose="020B0604020202020204" pitchFamily="34" charset="0"/>
                <a:sym typeface="Microsoft JhengHei"/>
              </a:rPr>
              <a:t>click VPN</a:t>
            </a:r>
          </a:p>
        </p:txBody>
      </p:sp>
      <p:sp>
        <p:nvSpPr>
          <p:cNvPr id="19" name="矩形 17">
            <a:extLst>
              <a:ext uri="{FF2B5EF4-FFF2-40B4-BE49-F238E27FC236}">
                <a16:creationId xmlns:a16="http://schemas.microsoft.com/office/drawing/2014/main" id="{F1AAD54A-1168-4ED1-8CCE-84D4AB131A27}"/>
              </a:ext>
            </a:extLst>
          </p:cNvPr>
          <p:cNvSpPr/>
          <p:nvPr/>
        </p:nvSpPr>
        <p:spPr>
          <a:xfrm>
            <a:off x="774823" y="2524541"/>
            <a:ext cx="2428870" cy="338554"/>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2060"/>
              </a:buClr>
              <a:buSzPts val="1800"/>
            </a:pPr>
            <a:r>
              <a:rPr lang="en-US" altLang="zh-TW" sz="1600" b="1">
                <a:solidFill>
                  <a:schemeClr val="tx1"/>
                </a:solidFill>
                <a:latin typeface="Arial" panose="020B0604020202020204" pitchFamily="34" charset="0"/>
                <a:ea typeface="Microsoft JhengHei"/>
                <a:cs typeface="Arial" panose="020B0604020202020204" pitchFamily="34" charset="0"/>
                <a:sym typeface="Microsoft JhengHei"/>
              </a:rPr>
              <a:t>Add VPN configuration</a:t>
            </a:r>
            <a:endParaRPr lang="zh-TW" altLang="en-US" sz="1600" b="1">
              <a:solidFill>
                <a:schemeClr val="tx1"/>
              </a:solidFill>
              <a:latin typeface="Arial" panose="020B0604020202020204" pitchFamily="34" charset="0"/>
              <a:ea typeface="Microsoft JhengHei"/>
              <a:cs typeface="Arial" panose="020B0604020202020204" pitchFamily="34" charset="0"/>
              <a:sym typeface="Microsoft JhengHei"/>
            </a:endParaRPr>
          </a:p>
        </p:txBody>
      </p:sp>
      <p:sp>
        <p:nvSpPr>
          <p:cNvPr id="20" name="矩形 18">
            <a:extLst>
              <a:ext uri="{FF2B5EF4-FFF2-40B4-BE49-F238E27FC236}">
                <a16:creationId xmlns:a16="http://schemas.microsoft.com/office/drawing/2014/main" id="{DC1D13ED-4E60-4E5E-A1F8-FFC09FDDDF3F}"/>
              </a:ext>
            </a:extLst>
          </p:cNvPr>
          <p:cNvSpPr/>
          <p:nvPr/>
        </p:nvSpPr>
        <p:spPr>
          <a:xfrm>
            <a:off x="774823" y="3200767"/>
            <a:ext cx="3032877"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2060"/>
              </a:buClr>
              <a:buSzPts val="1800"/>
            </a:pPr>
            <a:r>
              <a:rPr lang="en-US" altLang="zh-TW" sz="1600" b="1">
                <a:solidFill>
                  <a:schemeClr val="tx1"/>
                </a:solidFill>
                <a:latin typeface="Arial" panose="020B0604020202020204" pitchFamily="34" charset="0"/>
                <a:ea typeface="Microsoft JhengHei"/>
                <a:cs typeface="Arial" panose="020B0604020202020204" pitchFamily="34" charset="0"/>
                <a:sym typeface="Microsoft JhengHei"/>
              </a:rPr>
              <a:t>The type should be L2TP</a:t>
            </a:r>
          </a:p>
        </p:txBody>
      </p:sp>
      <p:sp>
        <p:nvSpPr>
          <p:cNvPr id="21" name="矩形 19">
            <a:extLst>
              <a:ext uri="{FF2B5EF4-FFF2-40B4-BE49-F238E27FC236}">
                <a16:creationId xmlns:a16="http://schemas.microsoft.com/office/drawing/2014/main" id="{DA6E35E0-7FBE-499E-9CDD-1AA8240F06A3}"/>
              </a:ext>
            </a:extLst>
          </p:cNvPr>
          <p:cNvSpPr/>
          <p:nvPr/>
        </p:nvSpPr>
        <p:spPr>
          <a:xfrm>
            <a:off x="774823" y="3751733"/>
            <a:ext cx="3032876" cy="58477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2060"/>
              </a:buClr>
              <a:buSzPts val="1800"/>
            </a:pPr>
            <a:r>
              <a:rPr lang="en-US" altLang="zh-TW" sz="1600" b="1" dirty="0">
                <a:solidFill>
                  <a:schemeClr val="tx1"/>
                </a:solidFill>
                <a:latin typeface="Arial" panose="020B0604020202020204" pitchFamily="34" charset="0"/>
                <a:ea typeface="Microsoft JhengHei"/>
                <a:cs typeface="Arial" panose="020B0604020202020204" pitchFamily="34" charset="0"/>
                <a:sym typeface="Microsoft JhengHei"/>
              </a:rPr>
              <a:t>Insert credential &amp; Secret (pre-shared key)  </a:t>
            </a:r>
          </a:p>
        </p:txBody>
      </p:sp>
      <p:pic>
        <p:nvPicPr>
          <p:cNvPr id="11" name="Picture 2" descr="C:\Users\user\Desktop\20180411_QTS 4.3.5網路與虛擬交換器_ppt\20.png">
            <a:extLst>
              <a:ext uri="{FF2B5EF4-FFF2-40B4-BE49-F238E27FC236}">
                <a16:creationId xmlns:a16="http://schemas.microsoft.com/office/drawing/2014/main" id="{C467FA1E-609F-409A-9AF1-CE88940A4F5D}"/>
              </a:ext>
            </a:extLst>
          </p:cNvPr>
          <p:cNvPicPr>
            <a:picLocks noChangeAspect="1" noChangeArrowheads="1"/>
          </p:cNvPicPr>
          <p:nvPr/>
        </p:nvPicPr>
        <p:blipFill>
          <a:blip r:embed="rId5" cstate="print"/>
          <a:stretch>
            <a:fillRect/>
          </a:stretch>
        </p:blipFill>
        <p:spPr bwMode="auto">
          <a:xfrm>
            <a:off x="395536" y="1078534"/>
            <a:ext cx="218906" cy="4064966"/>
          </a:xfrm>
          <a:prstGeom prst="rect">
            <a:avLst/>
          </a:prstGeom>
          <a:noFill/>
        </p:spPr>
      </p:pic>
    </p:spTree>
    <p:extLst>
      <p:ext uri="{BB962C8B-B14F-4D97-AF65-F5344CB8AC3E}">
        <p14:creationId xmlns:p14="http://schemas.microsoft.com/office/powerpoint/2010/main" val="381409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0" y="70723"/>
            <a:ext cx="9144000" cy="857250"/>
          </a:xfrm>
        </p:spPr>
        <p:txBody>
          <a:bodyPr>
            <a:noAutofit/>
          </a:bodyPr>
          <a:lstStyle/>
          <a:p>
            <a:pPr>
              <a:lnSpc>
                <a:spcPts val="3600"/>
              </a:lnSpc>
            </a:pPr>
            <a:r>
              <a:rPr lang="en-US" altLang="zh-TW" sz="3600">
                <a:cs typeface="Arial" panose="020B0604020202020204" pitchFamily="34" charset="0"/>
              </a:rPr>
              <a:t>Connectivity c</a:t>
            </a:r>
            <a:r>
              <a:rPr lang="zh-TW" sz="3600" dirty="0">
                <a:cs typeface="Arial" panose="020B0604020202020204" pitchFamily="34" charset="0"/>
              </a:rPr>
              <a:t>he</a:t>
            </a:r>
            <a:r>
              <a:rPr lang="en-US" altLang="zh-TW" sz="3600" dirty="0" err="1">
                <a:cs typeface="Arial" panose="020B0604020202020204" pitchFamily="34" charset="0"/>
              </a:rPr>
              <a:t>ck</a:t>
            </a:r>
            <a:r>
              <a:rPr lang="zh-TW" sz="3600" dirty="0">
                <a:cs typeface="Arial" panose="020B0604020202020204" pitchFamily="34" charset="0"/>
              </a:rPr>
              <a:t>i</a:t>
            </a:r>
            <a:r>
              <a:rPr lang="en-US" altLang="zh-TW" sz="3600" dirty="0">
                <a:cs typeface="Arial" panose="020B0604020202020204" pitchFamily="34" charset="0"/>
              </a:rPr>
              <a:t>ng</a:t>
            </a:r>
            <a:br>
              <a:rPr lang="en-US" altLang="zh-TW" sz="3600" dirty="0">
                <a:cs typeface="Arial" panose="020B0604020202020204" pitchFamily="34" charset="0"/>
              </a:rPr>
            </a:br>
            <a:r>
              <a:rPr lang="en-US" altLang="zh-TW" sz="3600" dirty="0" err="1">
                <a:cs typeface="Arial" panose="020B0604020202020204" pitchFamily="34" charset="0"/>
              </a:rPr>
              <a:t>alway</a:t>
            </a:r>
            <a:r>
              <a:rPr lang="zh-TW" sz="3600" dirty="0">
                <a:cs typeface="Arial" panose="020B0604020202020204" pitchFamily="34" charset="0"/>
              </a:rPr>
              <a:t>s </a:t>
            </a:r>
            <a:r>
              <a:rPr lang="en-US" altLang="zh-TW" sz="3600" dirty="0">
                <a:cs typeface="Arial" panose="020B0604020202020204" pitchFamily="34" charset="0"/>
              </a:rPr>
              <a:t>gives you a hard time</a:t>
            </a:r>
            <a:r>
              <a:rPr lang="zh-TW" sz="3600" dirty="0">
                <a:cs typeface="Arial" panose="020B0604020202020204" pitchFamily="34" charset="0"/>
              </a:rPr>
              <a:t>?</a:t>
            </a:r>
            <a:endParaRPr lang="en-US" sz="3600" dirty="0">
              <a:cs typeface="Arial" panose="020B0604020202020204" pitchFamily="34" charset="0"/>
            </a:endParaRPr>
          </a:p>
        </p:txBody>
      </p:sp>
      <p:pic>
        <p:nvPicPr>
          <p:cNvPr id="5" name="圖片 4">
            <a:extLst>
              <a:ext uri="{FF2B5EF4-FFF2-40B4-BE49-F238E27FC236}">
                <a16:creationId xmlns:a16="http://schemas.microsoft.com/office/drawing/2014/main" id="{83D14FE7-17B9-43C3-ABA5-31BF5844A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278"/>
            <a:ext cx="9144000" cy="4171222"/>
          </a:xfrm>
          <a:prstGeom prst="rect">
            <a:avLst/>
          </a:prstGeom>
        </p:spPr>
      </p:pic>
      <p:pic>
        <p:nvPicPr>
          <p:cNvPr id="6" name="Picture 5" descr="C:\Users\user\Desktop\20180411_QTS 4.3.5網路與虛擬交換器_ppt\1-01.png">
            <a:extLst>
              <a:ext uri="{FF2B5EF4-FFF2-40B4-BE49-F238E27FC236}">
                <a16:creationId xmlns:a16="http://schemas.microsoft.com/office/drawing/2014/main" id="{8BCBFC4B-26C2-48AC-AFEB-04F0FCEA4D79}"/>
              </a:ext>
            </a:extLst>
          </p:cNvPr>
          <p:cNvPicPr>
            <a:picLocks noChangeAspect="1" noChangeArrowheads="1"/>
          </p:cNvPicPr>
          <p:nvPr/>
        </p:nvPicPr>
        <p:blipFill>
          <a:blip r:embed="rId4" cstate="print"/>
          <a:srcRect/>
          <a:stretch>
            <a:fillRect/>
          </a:stretch>
        </p:blipFill>
        <p:spPr bwMode="auto">
          <a:xfrm>
            <a:off x="4572000" y="1995686"/>
            <a:ext cx="2400516" cy="2460944"/>
          </a:xfrm>
          <a:prstGeom prst="rect">
            <a:avLst/>
          </a:prstGeom>
          <a:noFill/>
          <a:effectLst>
            <a:glow rad="139700">
              <a:schemeClr val="bg1">
                <a:alpha val="49000"/>
              </a:schemeClr>
            </a:glow>
            <a:outerShdw blurRad="50800" dist="63500" dir="5580000" sx="99000" sy="99000" algn="t" rotWithShape="0">
              <a:schemeClr val="bg1">
                <a:alpha val="40000"/>
              </a:scheme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0" y="108823"/>
            <a:ext cx="9144000" cy="857250"/>
          </a:xfrm>
        </p:spPr>
        <p:txBody>
          <a:bodyPr vert="horz" lIns="91440" tIns="45720" rIns="91440" bIns="45720" rtlCol="0" anchor="ctr">
            <a:noAutofit/>
          </a:bodyPr>
          <a:lstStyle/>
          <a:p>
            <a:pPr>
              <a:lnSpc>
                <a:spcPts val="3600"/>
              </a:lnSpc>
            </a:pPr>
            <a:r>
              <a:rPr lang="en-US" altLang="zh-TW" sz="3600" dirty="0">
                <a:latin typeface="Arial"/>
                <a:cs typeface="Arial"/>
                <a:sym typeface="Microsoft JhengHei"/>
              </a:rPr>
              <a:t>New </a:t>
            </a:r>
            <a:r>
              <a:rPr lang="en-US" sz="3600">
                <a:latin typeface="Arial"/>
                <a:cs typeface="Arial"/>
                <a:sym typeface="Microsoft JhengHei"/>
              </a:rPr>
              <a:t>desktop</a:t>
            </a:r>
            <a:r>
              <a:rPr lang="en-US" altLang="zh-TW" sz="3600">
                <a:latin typeface="Arial"/>
                <a:cs typeface="Arial"/>
                <a:sym typeface="Microsoft JhengHei"/>
              </a:rPr>
              <a:t> </a:t>
            </a:r>
            <a:r>
              <a:rPr lang="en-US" altLang="zh-TW" sz="3600" dirty="0">
                <a:latin typeface="Arial"/>
                <a:cs typeface="Arial"/>
                <a:sym typeface="Microsoft JhengHei"/>
              </a:rPr>
              <a:t>app</a:t>
            </a:r>
            <a:br>
              <a:rPr lang="en-US" altLang="zh-TW" sz="3600">
                <a:latin typeface="Arial"/>
                <a:cs typeface="Arial"/>
                <a:sym typeface="Microsoft JhengHei"/>
              </a:rPr>
            </a:br>
            <a:r>
              <a:rPr lang="en-US" altLang="zh-TW" sz="3600">
                <a:latin typeface="Arial"/>
                <a:cs typeface="Arial"/>
                <a:sym typeface="Microsoft JhengHei"/>
              </a:rPr>
              <a:t>will </a:t>
            </a:r>
            <a:r>
              <a:rPr lang="en-US" altLang="zh-TW" sz="3600" dirty="0">
                <a:latin typeface="Arial"/>
                <a:cs typeface="Arial"/>
                <a:sym typeface="Microsoft JhengHei"/>
              </a:rPr>
              <a:t>soon be available</a:t>
            </a:r>
            <a:endParaRPr lang="zh-TW" altLang="en-US" sz="3600" dirty="0">
              <a:latin typeface="Arial"/>
              <a:cs typeface="Arial"/>
              <a:sym typeface="Microsoft JhengHei"/>
            </a:endParaRPr>
          </a:p>
        </p:txBody>
      </p:sp>
      <p:pic>
        <p:nvPicPr>
          <p:cNvPr id="403" name="Shape 403"/>
          <p:cNvPicPr preferRelativeResize="0"/>
          <p:nvPr/>
        </p:nvPicPr>
        <p:blipFill>
          <a:blip r:embed="rId3"/>
          <a:stretch>
            <a:fillRect/>
          </a:stretch>
        </p:blipFill>
        <p:spPr>
          <a:xfrm>
            <a:off x="315549" y="1399576"/>
            <a:ext cx="3621009" cy="3363280"/>
          </a:xfrm>
          <a:prstGeom prst="rect">
            <a:avLst/>
          </a:prstGeom>
          <a:noFill/>
          <a:ln>
            <a:noFill/>
          </a:ln>
        </p:spPr>
      </p:pic>
      <p:pic>
        <p:nvPicPr>
          <p:cNvPr id="5" name="Shape 423" descr="A screenshot of a cell phone screen with text&#10;&#10;Description generated with very high confidence">
            <a:extLst>
              <a:ext uri="{FF2B5EF4-FFF2-40B4-BE49-F238E27FC236}">
                <a16:creationId xmlns:a16="http://schemas.microsoft.com/office/drawing/2014/main" id="{8DFC9046-8027-4606-BC8C-9144E2D05A8E}"/>
              </a:ext>
            </a:extLst>
          </p:cNvPr>
          <p:cNvPicPr preferRelativeResize="0"/>
          <p:nvPr/>
        </p:nvPicPr>
        <p:blipFill>
          <a:blip r:embed="rId4"/>
          <a:stretch>
            <a:fillRect/>
          </a:stretch>
        </p:blipFill>
        <p:spPr>
          <a:xfrm>
            <a:off x="4231857" y="1399575"/>
            <a:ext cx="4737595" cy="3345461"/>
          </a:xfrm>
          <a:prstGeom prst="rect">
            <a:avLst/>
          </a:prstGeom>
          <a:noFill/>
          <a:ln>
            <a:noFill/>
          </a:ln>
        </p:spPr>
      </p:pic>
      <p:pic>
        <p:nvPicPr>
          <p:cNvPr id="8" name="圖片 7">
            <a:extLst>
              <a:ext uri="{FF2B5EF4-FFF2-40B4-BE49-F238E27FC236}">
                <a16:creationId xmlns:a16="http://schemas.microsoft.com/office/drawing/2014/main" id="{DE6B9FF3-9717-49C7-9E46-CFCBB2CB6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 y="1273170"/>
            <a:ext cx="2663957" cy="377953"/>
          </a:xfrm>
          <a:prstGeom prst="rect">
            <a:avLst/>
          </a:prstGeom>
        </p:spPr>
      </p:pic>
      <p:sp>
        <p:nvSpPr>
          <p:cNvPr id="9" name="Shape 222">
            <a:extLst>
              <a:ext uri="{FF2B5EF4-FFF2-40B4-BE49-F238E27FC236}">
                <a16:creationId xmlns:a16="http://schemas.microsoft.com/office/drawing/2014/main" id="{B6B0F1B9-B427-46B7-9B43-81396CE1E43C}"/>
              </a:ext>
            </a:extLst>
          </p:cNvPr>
          <p:cNvSpPr/>
          <p:nvPr/>
        </p:nvSpPr>
        <p:spPr>
          <a:xfrm>
            <a:off x="20250" y="1266996"/>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macOS</a:t>
            </a:r>
          </a:p>
        </p:txBody>
      </p:sp>
      <p:pic>
        <p:nvPicPr>
          <p:cNvPr id="10" name="圖片 9">
            <a:extLst>
              <a:ext uri="{FF2B5EF4-FFF2-40B4-BE49-F238E27FC236}">
                <a16:creationId xmlns:a16="http://schemas.microsoft.com/office/drawing/2014/main" id="{2A500A84-89BF-4D9E-922D-5B1915F76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0910" y="1273170"/>
            <a:ext cx="2663957" cy="377953"/>
          </a:xfrm>
          <a:prstGeom prst="rect">
            <a:avLst/>
          </a:prstGeom>
        </p:spPr>
      </p:pic>
      <p:sp>
        <p:nvSpPr>
          <p:cNvPr id="11" name="Shape 222">
            <a:extLst>
              <a:ext uri="{FF2B5EF4-FFF2-40B4-BE49-F238E27FC236}">
                <a16:creationId xmlns:a16="http://schemas.microsoft.com/office/drawing/2014/main" id="{FF9B781E-849D-4859-B2E1-800B64B36654}"/>
              </a:ext>
            </a:extLst>
          </p:cNvPr>
          <p:cNvSpPr/>
          <p:nvPr/>
        </p:nvSpPr>
        <p:spPr>
          <a:xfrm>
            <a:off x="3928352" y="1266996"/>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Windows</a:t>
            </a:r>
          </a:p>
        </p:txBody>
      </p:sp>
    </p:spTree>
    <p:extLst>
      <p:ext uri="{BB962C8B-B14F-4D97-AF65-F5344CB8AC3E}">
        <p14:creationId xmlns:p14="http://schemas.microsoft.com/office/powerpoint/2010/main" val="950808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p:txBody>
          <a:bodyPr>
            <a:normAutofit/>
          </a:bodyPr>
          <a:lstStyle/>
          <a:p>
            <a:r>
              <a:rPr lang="en-US" altLang="zh-TW" sz="3800" dirty="0">
                <a:sym typeface="Microsoft JhengHei"/>
              </a:rPr>
              <a:t>New mobile app will soon be</a:t>
            </a:r>
            <a:r>
              <a:rPr lang="en-US" sz="3800" dirty="0">
                <a:latin typeface="微軟正黑體"/>
                <a:ea typeface="微軟正黑體"/>
                <a:sym typeface="Microsoft JhengHei"/>
              </a:rPr>
              <a:t> </a:t>
            </a:r>
            <a:r>
              <a:rPr lang="en-US" altLang="zh-TW" sz="3800" dirty="0">
                <a:sym typeface="Microsoft JhengHei"/>
              </a:rPr>
              <a:t>available</a:t>
            </a:r>
            <a:endParaRPr lang="zh-TW" sz="3800" b="0" dirty="0">
              <a:sym typeface="Microsoft JhengHei"/>
            </a:endParaRPr>
          </a:p>
        </p:txBody>
      </p:sp>
      <p:pic>
        <p:nvPicPr>
          <p:cNvPr id="446" name="Shape 446"/>
          <p:cNvPicPr preferRelativeResize="0"/>
          <p:nvPr/>
        </p:nvPicPr>
        <p:blipFill rotWithShape="1">
          <a:blip r:embed="rId3">
            <a:alphaModFix/>
          </a:blip>
          <a:srcRect/>
          <a:stretch/>
        </p:blipFill>
        <p:spPr>
          <a:xfrm>
            <a:off x="316424" y="1332007"/>
            <a:ext cx="1891916" cy="3550035"/>
          </a:xfrm>
          <a:prstGeom prst="rect">
            <a:avLst/>
          </a:prstGeom>
          <a:noFill/>
          <a:ln>
            <a:noFill/>
          </a:ln>
        </p:spPr>
      </p:pic>
      <p:pic>
        <p:nvPicPr>
          <p:cNvPr id="447" name="Shape 447"/>
          <p:cNvPicPr preferRelativeResize="0"/>
          <p:nvPr/>
        </p:nvPicPr>
        <p:blipFill rotWithShape="1">
          <a:blip r:embed="rId4">
            <a:alphaModFix/>
          </a:blip>
          <a:srcRect/>
          <a:stretch/>
        </p:blipFill>
        <p:spPr>
          <a:xfrm>
            <a:off x="2313129" y="1333533"/>
            <a:ext cx="1953022" cy="3557512"/>
          </a:xfrm>
          <a:prstGeom prst="rect">
            <a:avLst/>
          </a:prstGeom>
          <a:noFill/>
          <a:ln>
            <a:noFill/>
          </a:ln>
        </p:spPr>
      </p:pic>
      <p:pic>
        <p:nvPicPr>
          <p:cNvPr id="2" name="Picture 2" descr="A screenshot of a cell phone&#10;&#10;Description generated with very high confidence">
            <a:extLst>
              <a:ext uri="{FF2B5EF4-FFF2-40B4-BE49-F238E27FC236}">
                <a16:creationId xmlns:a16="http://schemas.microsoft.com/office/drawing/2014/main" id="{27B3F57C-84C9-4C79-88BC-7FEDFFBEFEC8}"/>
              </a:ext>
            </a:extLst>
          </p:cNvPr>
          <p:cNvPicPr>
            <a:picLocks noChangeAspect="1"/>
          </p:cNvPicPr>
          <p:nvPr/>
        </p:nvPicPr>
        <p:blipFill>
          <a:blip r:embed="rId5"/>
          <a:stretch>
            <a:fillRect/>
          </a:stretch>
        </p:blipFill>
        <p:spPr>
          <a:xfrm>
            <a:off x="4645033" y="1331321"/>
            <a:ext cx="1997024" cy="3557994"/>
          </a:xfrm>
          <a:prstGeom prst="rect">
            <a:avLst/>
          </a:prstGeom>
        </p:spPr>
      </p:pic>
      <p:pic>
        <p:nvPicPr>
          <p:cNvPr id="4" name="Picture 4" descr="A screen shot of a smart phone&#10;&#10;Description generated with very high confidence">
            <a:extLst>
              <a:ext uri="{FF2B5EF4-FFF2-40B4-BE49-F238E27FC236}">
                <a16:creationId xmlns:a16="http://schemas.microsoft.com/office/drawing/2014/main" id="{0AD9910C-68A8-457D-834B-FA6D26062232}"/>
              </a:ext>
            </a:extLst>
          </p:cNvPr>
          <p:cNvPicPr>
            <a:picLocks noChangeAspect="1"/>
          </p:cNvPicPr>
          <p:nvPr/>
        </p:nvPicPr>
        <p:blipFill>
          <a:blip r:embed="rId6"/>
          <a:stretch>
            <a:fillRect/>
          </a:stretch>
        </p:blipFill>
        <p:spPr>
          <a:xfrm>
            <a:off x="6753640" y="1328724"/>
            <a:ext cx="1997024" cy="3557994"/>
          </a:xfrm>
          <a:prstGeom prst="rect">
            <a:avLst/>
          </a:prstGeom>
        </p:spPr>
      </p:pic>
      <p:pic>
        <p:nvPicPr>
          <p:cNvPr id="10" name="圖片 9">
            <a:extLst>
              <a:ext uri="{FF2B5EF4-FFF2-40B4-BE49-F238E27FC236}">
                <a16:creationId xmlns:a16="http://schemas.microsoft.com/office/drawing/2014/main" id="{C87A09B3-CAE1-472E-8B5F-5666C8FFBD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09" y="1137764"/>
            <a:ext cx="2663957" cy="377953"/>
          </a:xfrm>
          <a:prstGeom prst="rect">
            <a:avLst/>
          </a:prstGeom>
        </p:spPr>
      </p:pic>
      <p:sp>
        <p:nvSpPr>
          <p:cNvPr id="11" name="Shape 222">
            <a:extLst>
              <a:ext uri="{FF2B5EF4-FFF2-40B4-BE49-F238E27FC236}">
                <a16:creationId xmlns:a16="http://schemas.microsoft.com/office/drawing/2014/main" id="{7F642B53-B315-4D24-B14C-B24D62E420BA}"/>
              </a:ext>
            </a:extLst>
          </p:cNvPr>
          <p:cNvSpPr/>
          <p:nvPr/>
        </p:nvSpPr>
        <p:spPr>
          <a:xfrm>
            <a:off x="967751" y="1131590"/>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Android</a:t>
            </a:r>
          </a:p>
        </p:txBody>
      </p:sp>
      <p:pic>
        <p:nvPicPr>
          <p:cNvPr id="12" name="圖片 11">
            <a:extLst>
              <a:ext uri="{FF2B5EF4-FFF2-40B4-BE49-F238E27FC236}">
                <a16:creationId xmlns:a16="http://schemas.microsoft.com/office/drawing/2014/main" id="{00ED0AC7-32AA-4D10-AA86-DCB22B10D7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0078" y="1137764"/>
            <a:ext cx="2663957" cy="377953"/>
          </a:xfrm>
          <a:prstGeom prst="rect">
            <a:avLst/>
          </a:prstGeom>
        </p:spPr>
      </p:pic>
      <p:sp>
        <p:nvSpPr>
          <p:cNvPr id="13" name="Shape 222">
            <a:extLst>
              <a:ext uri="{FF2B5EF4-FFF2-40B4-BE49-F238E27FC236}">
                <a16:creationId xmlns:a16="http://schemas.microsoft.com/office/drawing/2014/main" id="{D9E45D23-7836-4B6A-9E76-54D4147953AF}"/>
              </a:ext>
            </a:extLst>
          </p:cNvPr>
          <p:cNvSpPr/>
          <p:nvPr/>
        </p:nvSpPr>
        <p:spPr>
          <a:xfrm>
            <a:off x="5417520" y="1131590"/>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r>
              <a:rPr lang="en-US" altLang="zh-TW" sz="1600" b="1" dirty="0">
                <a:solidFill>
                  <a:srgbClr val="FFFFFF"/>
                </a:solidFill>
                <a:latin typeface="Arial" panose="020B0604020202020204" pitchFamily="34" charset="0"/>
                <a:ea typeface="Microsoft JhengHei"/>
                <a:cs typeface="Arial" panose="020B0604020202020204" pitchFamily="34" charset="0"/>
                <a:sym typeface="Microsoft JhengHei"/>
              </a:rPr>
              <a:t>iOS</a:t>
            </a:r>
          </a:p>
        </p:txBody>
      </p:sp>
    </p:spTree>
    <p:extLst>
      <p:ext uri="{BB962C8B-B14F-4D97-AF65-F5344CB8AC3E}">
        <p14:creationId xmlns:p14="http://schemas.microsoft.com/office/powerpoint/2010/main" val="1386469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5" name="標題 4"/>
          <p:cNvSpPr>
            <a:spLocks noGrp="1"/>
          </p:cNvSpPr>
          <p:nvPr>
            <p:ph type="title"/>
          </p:nvPr>
        </p:nvSpPr>
        <p:spPr>
          <a:xfrm>
            <a:off x="126830" y="888959"/>
            <a:ext cx="5649786" cy="3263859"/>
          </a:xfrm>
        </p:spPr>
        <p:txBody>
          <a:bodyPr>
            <a:normAutofit fontScale="90000"/>
          </a:bodyPr>
          <a:lstStyle/>
          <a:p>
            <a:r>
              <a:rPr lang="en-US" altLang="zh-TW">
                <a:sym typeface="Microsoft JhengHei"/>
              </a:rPr>
              <a:t>Let your </a:t>
            </a:r>
            <a:r>
              <a:rPr lang="en-US">
                <a:latin typeface="微軟正黑體"/>
                <a:ea typeface="微軟正黑體"/>
                <a:sym typeface="Microsoft JhengHei"/>
              </a:rPr>
              <a:t>NAS</a:t>
            </a:r>
            <a:r>
              <a:rPr lang="en-US" altLang="zh-TW">
                <a:sym typeface="Microsoft JhengHei"/>
              </a:rPr>
              <a:t> connect to remote </a:t>
            </a:r>
            <a:r>
              <a:rPr lang="en-US">
                <a:latin typeface="微軟正黑體"/>
                <a:ea typeface="微軟正黑體"/>
                <a:sym typeface="Microsoft JhengHei"/>
              </a:rPr>
              <a:t>NAS/VPN server via the VPN</a:t>
            </a:r>
            <a:r>
              <a:rPr lang="en-US" altLang="zh-TW">
                <a:sym typeface="Microsoft JhengHei"/>
              </a:rPr>
              <a:t> Client function</a:t>
            </a:r>
            <a:endParaRPr lang="zh-TW" b="0">
              <a:latin typeface="微軟正黑體"/>
            </a:endParaRPr>
          </a:p>
        </p:txBody>
      </p:sp>
    </p:spTree>
    <p:extLst>
      <p:ext uri="{BB962C8B-B14F-4D97-AF65-F5344CB8AC3E}">
        <p14:creationId xmlns:p14="http://schemas.microsoft.com/office/powerpoint/2010/main" val="2973055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p:txBody>
          <a:bodyPr>
            <a:normAutofit fontScale="90000"/>
          </a:bodyPr>
          <a:lstStyle/>
          <a:p>
            <a:r>
              <a:rPr lang="en-US" altLang="zh-TW">
                <a:sym typeface="Microsoft JhengHei"/>
              </a:rPr>
              <a:t>Your </a:t>
            </a:r>
            <a:r>
              <a:rPr lang="en-US">
                <a:latin typeface="微軟正黑體"/>
                <a:ea typeface="微軟正黑體"/>
                <a:sym typeface="Microsoft JhengHei"/>
              </a:rPr>
              <a:t>NAS</a:t>
            </a:r>
            <a:r>
              <a:rPr lang="en-US" altLang="zh-TW">
                <a:sym typeface="Microsoft JhengHei"/>
              </a:rPr>
              <a:t> can reach almost everywhere</a:t>
            </a:r>
            <a:endParaRPr lang="zh-TW" b="0">
              <a:sym typeface="Microsoft JhengHei"/>
            </a:endParaRPr>
          </a:p>
        </p:txBody>
      </p:sp>
      <p:pic>
        <p:nvPicPr>
          <p:cNvPr id="3" name="Picture 3" descr="A screenshot of a social media post&#10;&#10;Description generated with very high confidence">
            <a:extLst>
              <a:ext uri="{FF2B5EF4-FFF2-40B4-BE49-F238E27FC236}">
                <a16:creationId xmlns:a16="http://schemas.microsoft.com/office/drawing/2014/main" id="{E0131F7A-2001-4074-835D-661B0ED55ECC}"/>
              </a:ext>
            </a:extLst>
          </p:cNvPr>
          <p:cNvPicPr>
            <a:picLocks noChangeAspect="1"/>
          </p:cNvPicPr>
          <p:nvPr/>
        </p:nvPicPr>
        <p:blipFill>
          <a:blip r:embed="rId3"/>
          <a:stretch>
            <a:fillRect/>
          </a:stretch>
        </p:blipFill>
        <p:spPr>
          <a:xfrm>
            <a:off x="3068739" y="1275605"/>
            <a:ext cx="5373239" cy="3272157"/>
          </a:xfrm>
          <a:prstGeom prst="rect">
            <a:avLst/>
          </a:prstGeom>
        </p:spPr>
      </p:pic>
      <p:pic>
        <p:nvPicPr>
          <p:cNvPr id="10" name="圖片 9">
            <a:extLst>
              <a:ext uri="{FF2B5EF4-FFF2-40B4-BE49-F238E27FC236}">
                <a16:creationId xmlns:a16="http://schemas.microsoft.com/office/drawing/2014/main" id="{3CD2B7BA-BFAA-4EA2-A2D1-CCE76C9D7A48}"/>
              </a:ext>
            </a:extLst>
          </p:cNvPr>
          <p:cNvPicPr>
            <a:picLocks noChangeAspect="1"/>
          </p:cNvPicPr>
          <p:nvPr/>
        </p:nvPicPr>
        <p:blipFill rotWithShape="1">
          <a:blip r:embed="rId4">
            <a:extLst>
              <a:ext uri="{28A0092B-C50C-407E-A947-70E740481C1C}">
                <a14:useLocalDpi xmlns:a14="http://schemas.microsoft.com/office/drawing/2010/main" val="0"/>
              </a:ext>
            </a:extLst>
          </a:blip>
          <a:srcRect b="6299"/>
          <a:stretch/>
        </p:blipFill>
        <p:spPr>
          <a:xfrm rot="5400000">
            <a:off x="-234693" y="1510298"/>
            <a:ext cx="3299868" cy="2830484"/>
          </a:xfrm>
          <a:prstGeom prst="rect">
            <a:avLst/>
          </a:prstGeom>
        </p:spPr>
      </p:pic>
      <p:sp>
        <p:nvSpPr>
          <p:cNvPr id="11" name="Shape 83">
            <a:extLst>
              <a:ext uri="{FF2B5EF4-FFF2-40B4-BE49-F238E27FC236}">
                <a16:creationId xmlns:a16="http://schemas.microsoft.com/office/drawing/2014/main" id="{66BBCC21-A753-4441-A87F-0C194005FA63}"/>
              </a:ext>
            </a:extLst>
          </p:cNvPr>
          <p:cNvSpPr/>
          <p:nvPr/>
        </p:nvSpPr>
        <p:spPr>
          <a:xfrm>
            <a:off x="238255" y="2586373"/>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err="1">
                <a:latin typeface="Arial" panose="020B0604020202020204" pitchFamily="34" charset="0"/>
                <a:ea typeface="Microsoft JhengHei"/>
                <a:cs typeface="Arial" panose="020B0604020202020204" pitchFamily="34" charset="0"/>
                <a:sym typeface="Microsoft JhengHei"/>
              </a:rPr>
              <a:t>QBelt</a:t>
            </a:r>
            <a:r>
              <a:rPr lang="en-US" altLang="zh-TW" sz="1400" b="1" dirty="0">
                <a:latin typeface="Arial" panose="020B0604020202020204" pitchFamily="34" charset="0"/>
                <a:ea typeface="Microsoft JhengHei"/>
                <a:cs typeface="Arial" panose="020B0604020202020204" pitchFamily="34" charset="0"/>
                <a:sym typeface="Microsoft JhengHei"/>
              </a:rPr>
              <a:t> (QNAP only)</a:t>
            </a:r>
          </a:p>
        </p:txBody>
      </p:sp>
      <p:sp>
        <p:nvSpPr>
          <p:cNvPr id="12" name="文字方塊 11">
            <a:extLst>
              <a:ext uri="{FF2B5EF4-FFF2-40B4-BE49-F238E27FC236}">
                <a16:creationId xmlns:a16="http://schemas.microsoft.com/office/drawing/2014/main" id="{EFCEC486-2E94-4CB3-B26D-DB8ADA7F54D1}"/>
              </a:ext>
            </a:extLst>
          </p:cNvPr>
          <p:cNvSpPr txBox="1"/>
          <p:nvPr/>
        </p:nvSpPr>
        <p:spPr>
          <a:xfrm>
            <a:off x="153491" y="1392380"/>
            <a:ext cx="2608560" cy="1118255"/>
          </a:xfrm>
          <a:prstGeom prst="rect">
            <a:avLst/>
          </a:prstGeom>
          <a:noFill/>
        </p:spPr>
        <p:txBody>
          <a:bodyPr wrap="square" rtlCol="0">
            <a:spAutoFit/>
          </a:bodyPr>
          <a:lstStyle/>
          <a:p>
            <a:pPr>
              <a:lnSpc>
                <a:spcPts val="1600"/>
              </a:lnSpc>
            </a:pPr>
            <a:r>
              <a:rPr lang="en-US" altLang="zh-TW" sz="1600" b="1" dirty="0">
                <a:solidFill>
                  <a:schemeClr val="bg1"/>
                </a:solidFill>
                <a:latin typeface="Arial" panose="020B0604020202020204" pitchFamily="34" charset="0"/>
                <a:ea typeface="Microsoft JhengHei"/>
                <a:cs typeface="Arial" panose="020B0604020202020204" pitchFamily="34" charset="0"/>
                <a:sym typeface="Microsoft JhengHei"/>
              </a:rPr>
              <a:t>Your NAS can connect to another VPN easily. (Yours / shared NAS from your friend / public VPN server)</a:t>
            </a:r>
          </a:p>
        </p:txBody>
      </p:sp>
      <p:sp>
        <p:nvSpPr>
          <p:cNvPr id="13" name="Shape 83">
            <a:extLst>
              <a:ext uri="{FF2B5EF4-FFF2-40B4-BE49-F238E27FC236}">
                <a16:creationId xmlns:a16="http://schemas.microsoft.com/office/drawing/2014/main" id="{B1BE9D27-3E5A-4970-B2AC-3CFCD1C5DB0B}"/>
              </a:ext>
            </a:extLst>
          </p:cNvPr>
          <p:cNvSpPr/>
          <p:nvPr/>
        </p:nvSpPr>
        <p:spPr>
          <a:xfrm>
            <a:off x="238255" y="3038549"/>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PPTP</a:t>
            </a:r>
          </a:p>
        </p:txBody>
      </p:sp>
      <p:sp>
        <p:nvSpPr>
          <p:cNvPr id="14" name="Shape 83">
            <a:extLst>
              <a:ext uri="{FF2B5EF4-FFF2-40B4-BE49-F238E27FC236}">
                <a16:creationId xmlns:a16="http://schemas.microsoft.com/office/drawing/2014/main" id="{CE26B8B5-FBC3-4937-9FC7-90B4A48D6526}"/>
              </a:ext>
            </a:extLst>
          </p:cNvPr>
          <p:cNvSpPr/>
          <p:nvPr/>
        </p:nvSpPr>
        <p:spPr>
          <a:xfrm>
            <a:off x="238255" y="3500773"/>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L2TP / IPsec</a:t>
            </a:r>
          </a:p>
        </p:txBody>
      </p:sp>
      <p:sp>
        <p:nvSpPr>
          <p:cNvPr id="15" name="Shape 83">
            <a:extLst>
              <a:ext uri="{FF2B5EF4-FFF2-40B4-BE49-F238E27FC236}">
                <a16:creationId xmlns:a16="http://schemas.microsoft.com/office/drawing/2014/main" id="{CEBA5A28-B28C-4655-97F1-A11C82EDE85F}"/>
              </a:ext>
            </a:extLst>
          </p:cNvPr>
          <p:cNvSpPr/>
          <p:nvPr/>
        </p:nvSpPr>
        <p:spPr>
          <a:xfrm>
            <a:off x="238255" y="3973046"/>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OpenVPN</a:t>
            </a:r>
          </a:p>
        </p:txBody>
      </p:sp>
    </p:spTree>
    <p:extLst>
      <p:ext uri="{BB962C8B-B14F-4D97-AF65-F5344CB8AC3E}">
        <p14:creationId xmlns:p14="http://schemas.microsoft.com/office/powerpoint/2010/main" val="4245558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p:txBody>
          <a:bodyPr/>
          <a:lstStyle/>
          <a:p>
            <a:r>
              <a:rPr lang="en-US" altLang="zh-TW" dirty="0">
                <a:cs typeface="Arial" panose="020B0604020202020204" pitchFamily="34" charset="0"/>
                <a:sym typeface="Microsoft JhengHei"/>
              </a:rPr>
              <a:t>Supports </a:t>
            </a:r>
            <a:r>
              <a:rPr lang="en-US" altLang="zh-TW">
                <a:cs typeface="Arial" panose="020B0604020202020204" pitchFamily="34" charset="0"/>
                <a:sym typeface="Microsoft JhengHei"/>
              </a:rPr>
              <a:t>versatile </a:t>
            </a:r>
            <a:r>
              <a:rPr lang="en-US">
                <a:ea typeface="微軟正黑體"/>
                <a:cs typeface="Arial" panose="020B0604020202020204" pitchFamily="34" charset="0"/>
                <a:sym typeface="Microsoft JhengHei"/>
              </a:rPr>
              <a:t>VPN client</a:t>
            </a:r>
            <a:r>
              <a:rPr lang="en-US" dirty="0">
                <a:ea typeface="微軟正黑體"/>
                <a:cs typeface="Arial" panose="020B0604020202020204" pitchFamily="34" charset="0"/>
                <a:sym typeface="Microsoft JhengHei"/>
              </a:rPr>
              <a:t> </a:t>
            </a:r>
            <a:r>
              <a:rPr lang="en-US" altLang="zh-TW" dirty="0">
                <a:cs typeface="Arial" panose="020B0604020202020204" pitchFamily="34" charset="0"/>
                <a:sym typeface="Microsoft JhengHei"/>
              </a:rPr>
              <a:t>modes</a:t>
            </a:r>
            <a:endParaRPr lang="zh-TW" b="0" dirty="0">
              <a:cs typeface="Arial" panose="020B0604020202020204" pitchFamily="34" charset="0"/>
              <a:sym typeface="Microsoft JhengHei"/>
            </a:endParaRPr>
          </a:p>
        </p:txBody>
      </p:sp>
      <p:pic>
        <p:nvPicPr>
          <p:cNvPr id="2" name="Picture 2" descr="A screenshot of a cell phone&#10;&#10;Description generated with very high confidence">
            <a:extLst>
              <a:ext uri="{FF2B5EF4-FFF2-40B4-BE49-F238E27FC236}">
                <a16:creationId xmlns:a16="http://schemas.microsoft.com/office/drawing/2014/main" id="{68597A30-559A-4C10-AB41-70FA34509F2C}"/>
              </a:ext>
            </a:extLst>
          </p:cNvPr>
          <p:cNvPicPr>
            <a:picLocks noChangeAspect="1"/>
          </p:cNvPicPr>
          <p:nvPr/>
        </p:nvPicPr>
        <p:blipFill>
          <a:blip r:embed="rId3"/>
          <a:stretch>
            <a:fillRect/>
          </a:stretch>
        </p:blipFill>
        <p:spPr>
          <a:xfrm>
            <a:off x="3068739" y="1275605"/>
            <a:ext cx="5813615" cy="3299869"/>
          </a:xfrm>
          <a:prstGeom prst="rect">
            <a:avLst/>
          </a:prstGeom>
        </p:spPr>
      </p:pic>
      <p:pic>
        <p:nvPicPr>
          <p:cNvPr id="6" name="圖片 5">
            <a:extLst>
              <a:ext uri="{FF2B5EF4-FFF2-40B4-BE49-F238E27FC236}">
                <a16:creationId xmlns:a16="http://schemas.microsoft.com/office/drawing/2014/main" id="{9E55414D-D1FF-402C-92BF-2EE2DCE757B0}"/>
              </a:ext>
            </a:extLst>
          </p:cNvPr>
          <p:cNvPicPr>
            <a:picLocks noChangeAspect="1"/>
          </p:cNvPicPr>
          <p:nvPr/>
        </p:nvPicPr>
        <p:blipFill rotWithShape="1">
          <a:blip r:embed="rId4">
            <a:extLst>
              <a:ext uri="{28A0092B-C50C-407E-A947-70E740481C1C}">
                <a14:useLocalDpi xmlns:a14="http://schemas.microsoft.com/office/drawing/2010/main" val="0"/>
              </a:ext>
            </a:extLst>
          </a:blip>
          <a:srcRect b="6299"/>
          <a:stretch/>
        </p:blipFill>
        <p:spPr>
          <a:xfrm rot="5400000">
            <a:off x="-234693" y="1510298"/>
            <a:ext cx="3299868" cy="2830484"/>
          </a:xfrm>
          <a:prstGeom prst="rect">
            <a:avLst/>
          </a:prstGeom>
        </p:spPr>
      </p:pic>
      <p:sp>
        <p:nvSpPr>
          <p:cNvPr id="7" name="Shape 83">
            <a:extLst>
              <a:ext uri="{FF2B5EF4-FFF2-40B4-BE49-F238E27FC236}">
                <a16:creationId xmlns:a16="http://schemas.microsoft.com/office/drawing/2014/main" id="{87DEFF05-27E1-443F-A8B4-E4FF988E74CD}"/>
              </a:ext>
            </a:extLst>
          </p:cNvPr>
          <p:cNvSpPr/>
          <p:nvPr/>
        </p:nvSpPr>
        <p:spPr>
          <a:xfrm>
            <a:off x="238255" y="1481582"/>
            <a:ext cx="2337426" cy="1645818"/>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endParaRPr lang="zh-TW" altLang="en-US" sz="1400" b="1" dirty="0">
              <a:ea typeface="Microsoft JhengHei"/>
              <a:cs typeface="Microsoft JhengHei"/>
              <a:sym typeface="Microsoft JhengHei"/>
            </a:endParaRPr>
          </a:p>
        </p:txBody>
      </p:sp>
      <p:sp>
        <p:nvSpPr>
          <p:cNvPr id="8" name="Shape 83">
            <a:extLst>
              <a:ext uri="{FF2B5EF4-FFF2-40B4-BE49-F238E27FC236}">
                <a16:creationId xmlns:a16="http://schemas.microsoft.com/office/drawing/2014/main" id="{D4E0731F-D40A-4839-883F-06841E3FDC55}"/>
              </a:ext>
            </a:extLst>
          </p:cNvPr>
          <p:cNvSpPr/>
          <p:nvPr/>
        </p:nvSpPr>
        <p:spPr>
          <a:xfrm>
            <a:off x="238255" y="3205784"/>
            <a:ext cx="2337426" cy="1184008"/>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r>
              <a:rPr lang="en-US" altLang="zh-TW" sz="1600" b="1" dirty="0">
                <a:latin typeface="Arial" panose="020B0604020202020204" pitchFamily="34" charset="0"/>
                <a:ea typeface="Microsoft JhengHei"/>
                <a:cs typeface="Arial" panose="020B0604020202020204" pitchFamily="34" charset="0"/>
                <a:sym typeface="Microsoft JhengHei"/>
              </a:rPr>
              <a:t>Allows other local networked devices to connect to the same VPN connection.</a:t>
            </a:r>
          </a:p>
        </p:txBody>
      </p:sp>
      <p:sp>
        <p:nvSpPr>
          <p:cNvPr id="9" name="Shape 404">
            <a:extLst>
              <a:ext uri="{FF2B5EF4-FFF2-40B4-BE49-F238E27FC236}">
                <a16:creationId xmlns:a16="http://schemas.microsoft.com/office/drawing/2014/main" id="{5C2CC873-F02D-47A6-8273-7CFAD8327A01}"/>
              </a:ext>
            </a:extLst>
          </p:cNvPr>
          <p:cNvSpPr txBox="1"/>
          <p:nvPr/>
        </p:nvSpPr>
        <p:spPr>
          <a:xfrm>
            <a:off x="284907" y="1532745"/>
            <a:ext cx="2244122" cy="1555771"/>
          </a:xfrm>
          <a:prstGeom prst="rect">
            <a:avLst/>
          </a:prstGeom>
          <a:noFill/>
          <a:ln>
            <a:noFill/>
          </a:ln>
        </p:spPr>
        <p:txBody>
          <a:bodyPr spcFirstLastPara="1" wrap="square" lIns="91425" tIns="45700" rIns="91425" bIns="45700" anchor="t" anchorCtr="0">
            <a:noAutofit/>
          </a:bodyPr>
          <a:lstStyle/>
          <a:p>
            <a:pPr marL="114300">
              <a:buSzPts val="1800"/>
            </a:pPr>
            <a:r>
              <a:rPr lang="en-US" altLang="zh-TW" sz="1600" b="1" dirty="0">
                <a:latin typeface="Arial" panose="020B0604020202020204" pitchFamily="34" charset="0"/>
                <a:ea typeface="Microsoft JhengHei"/>
                <a:cs typeface="Arial" panose="020B0604020202020204" pitchFamily="34" charset="0"/>
                <a:sym typeface="Microsoft JhengHei"/>
              </a:rPr>
              <a:t>Set the necessary VPN </a:t>
            </a:r>
            <a:r>
              <a:rPr lang="en-US" altLang="zh-TW" sz="1600" b="1">
                <a:latin typeface="Arial" panose="020B0604020202020204" pitchFamily="34" charset="0"/>
                <a:ea typeface="Microsoft JhengHei"/>
                <a:cs typeface="Arial" panose="020B0604020202020204" pitchFamily="34" charset="0"/>
                <a:sym typeface="Microsoft JhengHei"/>
              </a:rPr>
              <a:t>parameters</a:t>
            </a:r>
            <a:endParaRPr lang="en-US" altLang="zh-TW" sz="1600" b="1" dirty="0">
              <a:latin typeface="Arial" panose="020B0604020202020204" pitchFamily="34" charset="0"/>
              <a:ea typeface="Microsoft JhengHei"/>
              <a:cs typeface="Arial" panose="020B0604020202020204" pitchFamily="34" charset="0"/>
              <a:sym typeface="Microsoft JhengHei"/>
            </a:endParaRPr>
          </a:p>
          <a:p>
            <a:pPr marL="457200" lvl="0" indent="-342900">
              <a:buSzPts val="1800"/>
              <a:buFont typeface="Microsoft JhengHei"/>
              <a:buChar char="◆"/>
            </a:pPr>
            <a:r>
              <a:rPr lang="en-US" altLang="zh-TW" sz="1600" b="1" dirty="0" err="1">
                <a:latin typeface="Arial" panose="020B0604020202020204" pitchFamily="34" charset="0"/>
                <a:ea typeface="Microsoft JhengHei"/>
                <a:cs typeface="Arial" panose="020B0604020202020204" pitchFamily="34" charset="0"/>
                <a:sym typeface="Microsoft JhengHei"/>
              </a:rPr>
              <a:t>QBelt</a:t>
            </a:r>
            <a:endParaRPr lang="en-US" altLang="zh-TW" sz="1600" b="1" dirty="0">
              <a:latin typeface="Arial" panose="020B0604020202020204" pitchFamily="34" charset="0"/>
              <a:ea typeface="Microsoft JhengHei"/>
              <a:cs typeface="Arial" panose="020B0604020202020204" pitchFamily="34" charset="0"/>
              <a:sym typeface="Microsoft JhengHei"/>
            </a:endParaRPr>
          </a:p>
          <a:p>
            <a:pPr marL="457200" lvl="0" indent="-342900">
              <a:buSzPts val="1800"/>
              <a:buFont typeface="Microsoft JhengHei"/>
              <a:buChar char="◆"/>
            </a:pPr>
            <a:r>
              <a:rPr lang="en-US" altLang="zh-TW" sz="1600" b="1" dirty="0">
                <a:latin typeface="Arial" panose="020B0604020202020204" pitchFamily="34" charset="0"/>
                <a:ea typeface="Microsoft JhengHei"/>
                <a:cs typeface="Arial" panose="020B0604020202020204" pitchFamily="34" charset="0"/>
                <a:sym typeface="Microsoft JhengHei"/>
              </a:rPr>
              <a:t>PPTP</a:t>
            </a:r>
          </a:p>
          <a:p>
            <a:pPr marL="457200" indent="-342900">
              <a:buSzPts val="1800"/>
              <a:buFont typeface="Microsoft JhengHei"/>
              <a:buChar char="◆"/>
            </a:pPr>
            <a:r>
              <a:rPr lang="en-US" altLang="zh-TW" sz="1600" b="1" dirty="0">
                <a:latin typeface="Arial" panose="020B0604020202020204" pitchFamily="34" charset="0"/>
                <a:ea typeface="Microsoft JhengHei"/>
                <a:cs typeface="Arial" panose="020B0604020202020204" pitchFamily="34" charset="0"/>
                <a:sym typeface="Microsoft JhengHei"/>
              </a:rPr>
              <a:t>L2TP </a:t>
            </a:r>
            <a:endParaRPr lang="zh-TW" altLang="en-US" sz="1600" b="1" dirty="0">
              <a:latin typeface="Arial" panose="020B0604020202020204" pitchFamily="34" charset="0"/>
              <a:ea typeface="Microsoft JhengHei"/>
              <a:cs typeface="Arial" panose="020B0604020202020204" pitchFamily="34" charset="0"/>
              <a:sym typeface="Microsoft JhengHei"/>
            </a:endParaRPr>
          </a:p>
          <a:p>
            <a:pPr marL="457200" indent="-342900">
              <a:buSzPts val="1800"/>
              <a:buFont typeface="Microsoft JhengHei"/>
              <a:buChar char="◆"/>
            </a:pPr>
            <a:r>
              <a:rPr lang="en-US" altLang="zh-TW" sz="1600" b="1" dirty="0">
                <a:latin typeface="Arial" panose="020B0604020202020204" pitchFamily="34" charset="0"/>
                <a:ea typeface="Microsoft JhengHei"/>
                <a:cs typeface="Arial" panose="020B0604020202020204" pitchFamily="34" charset="0"/>
                <a:sym typeface="Microsoft JhengHei"/>
              </a:rPr>
              <a:t>OpenVPN</a:t>
            </a:r>
            <a:endParaRPr lang="zh-TW" altLang="en-US" sz="1600" b="1" dirty="0">
              <a:latin typeface="Arial" panose="020B0604020202020204" pitchFamily="34" charset="0"/>
              <a:ea typeface="Microsoft JhengHei"/>
              <a:cs typeface="Arial" panose="020B0604020202020204" pitchFamily="34" charset="0"/>
              <a:sym typeface="Microsoft JhengHei"/>
            </a:endParaRPr>
          </a:p>
        </p:txBody>
      </p:sp>
    </p:spTree>
    <p:extLst>
      <p:ext uri="{BB962C8B-B14F-4D97-AF65-F5344CB8AC3E}">
        <p14:creationId xmlns:p14="http://schemas.microsoft.com/office/powerpoint/2010/main" val="3011129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0" y="108823"/>
            <a:ext cx="9144000" cy="857250"/>
          </a:xfrm>
        </p:spPr>
        <p:txBody>
          <a:bodyPr vert="horz" lIns="91440" tIns="45720" rIns="91440" bIns="45720" rtlCol="0" anchor="ctr">
            <a:noAutofit/>
          </a:bodyPr>
          <a:lstStyle/>
          <a:p>
            <a:pPr>
              <a:lnSpc>
                <a:spcPts val="3600"/>
              </a:lnSpc>
            </a:pPr>
            <a:r>
              <a:rPr lang="en-US" altLang="zh-TW" sz="3600" dirty="0">
                <a:latin typeface="Arial"/>
                <a:cs typeface="Arial"/>
                <a:sym typeface="Microsoft JhengHei"/>
              </a:rPr>
              <a:t>Set VPN as NAS default</a:t>
            </a:r>
            <a:br>
              <a:rPr lang="en-US" altLang="zh-TW" sz="3600" dirty="0">
                <a:latin typeface="Arial"/>
                <a:cs typeface="Arial"/>
                <a:sym typeface="Microsoft JhengHei"/>
              </a:rPr>
            </a:br>
            <a:r>
              <a:rPr lang="en-US" altLang="zh-TW" sz="3600" dirty="0">
                <a:latin typeface="Arial"/>
                <a:cs typeface="Arial"/>
                <a:sym typeface="Microsoft JhengHei"/>
              </a:rPr>
              <a:t>gateway </a:t>
            </a:r>
            <a:r>
              <a:rPr lang="en-US" sz="3600" dirty="0">
                <a:latin typeface="Arial"/>
                <a:cs typeface="Arial"/>
                <a:sym typeface="Microsoft JhengHei"/>
              </a:rPr>
              <a:t>with </a:t>
            </a:r>
            <a:r>
              <a:rPr lang="en-US" altLang="zh-TW" sz="3600" dirty="0">
                <a:latin typeface="Arial"/>
                <a:cs typeface="Arial"/>
                <a:sym typeface="Microsoft JhengHei"/>
              </a:rPr>
              <a:t>failover support</a:t>
            </a:r>
            <a:endParaRPr lang="zh-TW" altLang="en-US" sz="3600" dirty="0">
              <a:latin typeface="Arial"/>
              <a:cs typeface="Arial"/>
            </a:endParaRPr>
          </a:p>
        </p:txBody>
      </p:sp>
      <p:pic>
        <p:nvPicPr>
          <p:cNvPr id="2" name="Picture 3" descr="A screenshot of a cell phone&#10;&#10;Description generated with very high confidence">
            <a:extLst>
              <a:ext uri="{FF2B5EF4-FFF2-40B4-BE49-F238E27FC236}">
                <a16:creationId xmlns:a16="http://schemas.microsoft.com/office/drawing/2014/main" id="{206C3946-F3A2-42CF-853B-2F66B7D7C997}"/>
              </a:ext>
            </a:extLst>
          </p:cNvPr>
          <p:cNvPicPr>
            <a:picLocks noChangeAspect="1"/>
          </p:cNvPicPr>
          <p:nvPr/>
        </p:nvPicPr>
        <p:blipFill>
          <a:blip r:embed="rId3"/>
          <a:stretch>
            <a:fillRect/>
          </a:stretch>
        </p:blipFill>
        <p:spPr>
          <a:xfrm>
            <a:off x="3001831" y="1200180"/>
            <a:ext cx="6109000" cy="3676619"/>
          </a:xfrm>
          <a:prstGeom prst="rect">
            <a:avLst/>
          </a:prstGeom>
        </p:spPr>
      </p:pic>
      <p:pic>
        <p:nvPicPr>
          <p:cNvPr id="6" name="圖片 5">
            <a:extLst>
              <a:ext uri="{FF2B5EF4-FFF2-40B4-BE49-F238E27FC236}">
                <a16:creationId xmlns:a16="http://schemas.microsoft.com/office/drawing/2014/main" id="{EE9ABFE9-45AB-4467-B29D-BBD4EADED89A}"/>
              </a:ext>
            </a:extLst>
          </p:cNvPr>
          <p:cNvPicPr>
            <a:picLocks noChangeAspect="1"/>
          </p:cNvPicPr>
          <p:nvPr/>
        </p:nvPicPr>
        <p:blipFill rotWithShape="1">
          <a:blip r:embed="rId4">
            <a:extLst>
              <a:ext uri="{28A0092B-C50C-407E-A947-70E740481C1C}">
                <a14:useLocalDpi xmlns:a14="http://schemas.microsoft.com/office/drawing/2010/main" val="0"/>
              </a:ext>
            </a:extLst>
          </a:blip>
          <a:srcRect b="6299"/>
          <a:stretch/>
        </p:blipFill>
        <p:spPr>
          <a:xfrm rot="5400000">
            <a:off x="124089" y="1583564"/>
            <a:ext cx="2582304" cy="2830484"/>
          </a:xfrm>
          <a:prstGeom prst="rect">
            <a:avLst/>
          </a:prstGeom>
        </p:spPr>
      </p:pic>
      <p:sp>
        <p:nvSpPr>
          <p:cNvPr id="7" name="Shape 83">
            <a:extLst>
              <a:ext uri="{FF2B5EF4-FFF2-40B4-BE49-F238E27FC236}">
                <a16:creationId xmlns:a16="http://schemas.microsoft.com/office/drawing/2014/main" id="{7FEC0302-10AC-4CE4-9C67-940ACABB1455}"/>
              </a:ext>
            </a:extLst>
          </p:cNvPr>
          <p:cNvSpPr/>
          <p:nvPr/>
        </p:nvSpPr>
        <p:spPr>
          <a:xfrm>
            <a:off x="238255" y="2201663"/>
            <a:ext cx="2337426" cy="658120"/>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endParaRPr lang="zh-TW" altLang="en-US" sz="1400" b="1" dirty="0">
              <a:ea typeface="Microsoft JhengHei"/>
              <a:cs typeface="Microsoft JhengHei"/>
              <a:sym typeface="Microsoft JhengHei"/>
            </a:endParaRPr>
          </a:p>
        </p:txBody>
      </p:sp>
      <p:sp>
        <p:nvSpPr>
          <p:cNvPr id="8" name="Shape 404">
            <a:extLst>
              <a:ext uri="{FF2B5EF4-FFF2-40B4-BE49-F238E27FC236}">
                <a16:creationId xmlns:a16="http://schemas.microsoft.com/office/drawing/2014/main" id="{5F13C2E9-FE56-48CC-AC64-44C3A1103BD6}"/>
              </a:ext>
            </a:extLst>
          </p:cNvPr>
          <p:cNvSpPr txBox="1"/>
          <p:nvPr/>
        </p:nvSpPr>
        <p:spPr>
          <a:xfrm>
            <a:off x="284907" y="2252825"/>
            <a:ext cx="2244122" cy="678965"/>
          </a:xfrm>
          <a:prstGeom prst="rect">
            <a:avLst/>
          </a:prstGeom>
          <a:noFill/>
          <a:ln>
            <a:noFill/>
          </a:ln>
        </p:spPr>
        <p:txBody>
          <a:bodyPr spcFirstLastPara="1" wrap="square" lIns="91425" tIns="45700" rIns="91425" bIns="45700" anchor="t" anchorCtr="0">
            <a:noAutofit/>
          </a:bodyPr>
          <a:lstStyle/>
          <a:p>
            <a:pPr lvl="0">
              <a:buClr>
                <a:srgbClr val="0F243E"/>
              </a:buClr>
              <a:buSzPts val="1600"/>
            </a:pPr>
            <a:r>
              <a:rPr lang="en-US" altLang="zh-TW" sz="1600" b="1" dirty="0">
                <a:latin typeface="Arial" panose="020B0604020202020204" pitchFamily="34" charset="0"/>
                <a:ea typeface="Microsoft JhengHei"/>
                <a:cs typeface="Arial" panose="020B0604020202020204" pitchFamily="34" charset="0"/>
                <a:sym typeface="Microsoft JhengHei"/>
              </a:rPr>
              <a:t>VPN = </a:t>
            </a:r>
            <a:br>
              <a:rPr lang="en-US" altLang="zh-TW" sz="1600" b="1" dirty="0">
                <a:latin typeface="Arial" panose="020B0604020202020204" pitchFamily="34" charset="0"/>
                <a:ea typeface="Microsoft JhengHei"/>
                <a:cs typeface="Arial" panose="020B0604020202020204" pitchFamily="34" charset="0"/>
                <a:sym typeface="Microsoft JhengHei"/>
              </a:rPr>
            </a:br>
            <a:r>
              <a:rPr lang="en-US" altLang="zh-TW" sz="1600" b="1" dirty="0">
                <a:latin typeface="Arial" panose="020B0604020202020204" pitchFamily="34" charset="0"/>
                <a:ea typeface="Microsoft JhengHei"/>
                <a:cs typeface="Arial" panose="020B0604020202020204" pitchFamily="34" charset="0"/>
                <a:sym typeface="Microsoft JhengHei"/>
              </a:rPr>
              <a:t>NAS gateway</a:t>
            </a:r>
          </a:p>
        </p:txBody>
      </p:sp>
      <p:sp>
        <p:nvSpPr>
          <p:cNvPr id="9" name="Shape 83">
            <a:extLst>
              <a:ext uri="{FF2B5EF4-FFF2-40B4-BE49-F238E27FC236}">
                <a16:creationId xmlns:a16="http://schemas.microsoft.com/office/drawing/2014/main" id="{ADEAFC37-6110-4B46-A1A8-CF24BDE41CB9}"/>
              </a:ext>
            </a:extLst>
          </p:cNvPr>
          <p:cNvSpPr/>
          <p:nvPr/>
        </p:nvSpPr>
        <p:spPr>
          <a:xfrm>
            <a:off x="238255" y="3065822"/>
            <a:ext cx="2337426" cy="915628"/>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endParaRPr lang="zh-TW" altLang="en-US" sz="1400" b="1" dirty="0">
              <a:ea typeface="Microsoft JhengHei"/>
              <a:cs typeface="Microsoft JhengHei"/>
              <a:sym typeface="Microsoft JhengHei"/>
            </a:endParaRPr>
          </a:p>
        </p:txBody>
      </p:sp>
      <p:sp>
        <p:nvSpPr>
          <p:cNvPr id="10" name="Shape 404">
            <a:extLst>
              <a:ext uri="{FF2B5EF4-FFF2-40B4-BE49-F238E27FC236}">
                <a16:creationId xmlns:a16="http://schemas.microsoft.com/office/drawing/2014/main" id="{074A3F84-C1A5-4E67-BE98-7BFCD172BE61}"/>
              </a:ext>
            </a:extLst>
          </p:cNvPr>
          <p:cNvSpPr txBox="1"/>
          <p:nvPr/>
        </p:nvSpPr>
        <p:spPr>
          <a:xfrm>
            <a:off x="284906" y="3116984"/>
            <a:ext cx="2372569" cy="678965"/>
          </a:xfrm>
          <a:prstGeom prst="rect">
            <a:avLst/>
          </a:prstGeom>
          <a:noFill/>
          <a:ln>
            <a:noFill/>
          </a:ln>
        </p:spPr>
        <p:txBody>
          <a:bodyPr spcFirstLastPara="1" wrap="square" lIns="91425" tIns="45700" rIns="91425" bIns="45700" anchor="t" anchorCtr="0">
            <a:noAutofit/>
          </a:bodyPr>
          <a:lstStyle/>
          <a:p>
            <a:pPr lvl="0">
              <a:buClr>
                <a:srgbClr val="0F243E"/>
              </a:buClr>
              <a:buSzPts val="1600"/>
            </a:pPr>
            <a:r>
              <a:rPr lang="en-US" altLang="zh-TW" sz="1600" b="1" dirty="0">
                <a:latin typeface="Arial" panose="020B0604020202020204" pitchFamily="34" charset="0"/>
                <a:ea typeface="Microsoft JhengHei"/>
                <a:cs typeface="Arial" panose="020B0604020202020204" pitchFamily="34" charset="0"/>
                <a:sym typeface="Microsoft JhengHei"/>
              </a:rPr>
              <a:t>Set the secondary VPN as redundant one</a:t>
            </a:r>
          </a:p>
        </p:txBody>
      </p:sp>
    </p:spTree>
    <p:extLst>
      <p:ext uri="{BB962C8B-B14F-4D97-AF65-F5344CB8AC3E}">
        <p14:creationId xmlns:p14="http://schemas.microsoft.com/office/powerpoint/2010/main" val="1521887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p:txBody>
          <a:bodyPr>
            <a:noAutofit/>
          </a:bodyPr>
          <a:lstStyle/>
          <a:p>
            <a:r>
              <a:rPr lang="en-US" altLang="zh-TW" sz="3600" dirty="0">
                <a:sym typeface="Microsoft JhengHei"/>
              </a:rPr>
              <a:t>Use </a:t>
            </a:r>
            <a:r>
              <a:rPr lang="en-US" altLang="zh-TW" sz="3600" spc="-150" dirty="0">
                <a:sym typeface="Microsoft JhengHei"/>
              </a:rPr>
              <a:t>QWA-AC2600 </a:t>
            </a:r>
            <a:r>
              <a:rPr lang="en-US" altLang="zh-TW" sz="3600" dirty="0">
                <a:sym typeface="Microsoft JhengHei"/>
              </a:rPr>
              <a:t>to share </a:t>
            </a:r>
            <a:r>
              <a:rPr lang="en-US" altLang="zh-TW" sz="3600" spc="-150" dirty="0">
                <a:sym typeface="Microsoft JhengHei"/>
              </a:rPr>
              <a:t>VPN </a:t>
            </a:r>
            <a:r>
              <a:rPr lang="en-US" altLang="zh-TW" sz="3600" dirty="0">
                <a:sym typeface="Microsoft JhengHei"/>
              </a:rPr>
              <a:t>wirelessly</a:t>
            </a:r>
            <a:endParaRPr lang="en-US" altLang="zh-TW" sz="3600" dirty="0"/>
          </a:p>
        </p:txBody>
      </p:sp>
      <p:pic>
        <p:nvPicPr>
          <p:cNvPr id="28" name="圖片 27">
            <a:extLst>
              <a:ext uri="{FF2B5EF4-FFF2-40B4-BE49-F238E27FC236}">
                <a16:creationId xmlns:a16="http://schemas.microsoft.com/office/drawing/2014/main" id="{88C3609C-6A7D-494F-8668-DB8AE1FB86BD}"/>
              </a:ext>
            </a:extLst>
          </p:cNvPr>
          <p:cNvPicPr>
            <a:picLocks noChangeAspect="1"/>
          </p:cNvPicPr>
          <p:nvPr/>
        </p:nvPicPr>
        <p:blipFill rotWithShape="1">
          <a:blip r:embed="rId3">
            <a:extLst>
              <a:ext uri="{28A0092B-C50C-407E-A947-70E740481C1C}">
                <a14:useLocalDpi xmlns:a14="http://schemas.microsoft.com/office/drawing/2010/main" val="0"/>
              </a:ext>
            </a:extLst>
          </a:blip>
          <a:srcRect t="41708" r="8559" b="-1"/>
          <a:stretch/>
        </p:blipFill>
        <p:spPr>
          <a:xfrm>
            <a:off x="-12382" y="955114"/>
            <a:ext cx="9264902" cy="4188386"/>
          </a:xfrm>
          <a:prstGeom prst="rect">
            <a:avLst/>
          </a:prstGeom>
        </p:spPr>
      </p:pic>
      <p:pic>
        <p:nvPicPr>
          <p:cNvPr id="32" name="Shape 505" descr="C:\Users\user\Desktop\0110\15.png">
            <a:extLst>
              <a:ext uri="{FF2B5EF4-FFF2-40B4-BE49-F238E27FC236}">
                <a16:creationId xmlns:a16="http://schemas.microsoft.com/office/drawing/2014/main" id="{B235E3AA-2C37-4DE8-9B07-9B88C9CC48C0}"/>
              </a:ext>
            </a:extLst>
          </p:cNvPr>
          <p:cNvPicPr preferRelativeResize="0"/>
          <p:nvPr/>
        </p:nvPicPr>
        <p:blipFill rotWithShape="1">
          <a:blip r:embed="rId4">
            <a:alphaModFix/>
          </a:blip>
          <a:srcRect/>
          <a:stretch/>
        </p:blipFill>
        <p:spPr>
          <a:xfrm>
            <a:off x="6757514" y="1425597"/>
            <a:ext cx="1061625" cy="760240"/>
          </a:xfrm>
          <a:prstGeom prst="rect">
            <a:avLst/>
          </a:prstGeom>
          <a:noFill/>
          <a:ln>
            <a:noFill/>
          </a:ln>
        </p:spPr>
      </p:pic>
      <p:cxnSp>
        <p:nvCxnSpPr>
          <p:cNvPr id="33" name="Shape 509">
            <a:extLst>
              <a:ext uri="{FF2B5EF4-FFF2-40B4-BE49-F238E27FC236}">
                <a16:creationId xmlns:a16="http://schemas.microsoft.com/office/drawing/2014/main" id="{32A45E89-5C08-4A9B-B229-BF8C52B3B7C3}"/>
              </a:ext>
            </a:extLst>
          </p:cNvPr>
          <p:cNvCxnSpPr/>
          <p:nvPr/>
        </p:nvCxnSpPr>
        <p:spPr>
          <a:xfrm flipV="1">
            <a:off x="5697298" y="2905677"/>
            <a:ext cx="596348" cy="477078"/>
          </a:xfrm>
          <a:prstGeom prst="straightConnector1">
            <a:avLst/>
          </a:prstGeom>
          <a:noFill/>
          <a:ln w="28575" cap="flat" cmpd="sng">
            <a:solidFill>
              <a:schemeClr val="accent1">
                <a:lumMod val="75000"/>
              </a:schemeClr>
            </a:solidFill>
            <a:prstDash val="sysDot"/>
            <a:round/>
            <a:headEnd type="none" w="med" len="med"/>
            <a:tailEnd type="triangle" w="med" len="med"/>
          </a:ln>
        </p:spPr>
      </p:cxnSp>
      <p:cxnSp>
        <p:nvCxnSpPr>
          <p:cNvPr id="34" name="Shape 511">
            <a:extLst>
              <a:ext uri="{FF2B5EF4-FFF2-40B4-BE49-F238E27FC236}">
                <a16:creationId xmlns:a16="http://schemas.microsoft.com/office/drawing/2014/main" id="{8771E347-6C49-4E30-B75D-A0E687C316B0}"/>
              </a:ext>
            </a:extLst>
          </p:cNvPr>
          <p:cNvCxnSpPr/>
          <p:nvPr/>
        </p:nvCxnSpPr>
        <p:spPr>
          <a:xfrm>
            <a:off x="5665493" y="3486122"/>
            <a:ext cx="763325" cy="516835"/>
          </a:xfrm>
          <a:prstGeom prst="straightConnector1">
            <a:avLst/>
          </a:prstGeom>
          <a:noFill/>
          <a:ln w="28575" cap="flat" cmpd="sng">
            <a:solidFill>
              <a:schemeClr val="accent1">
                <a:lumMod val="75000"/>
              </a:schemeClr>
            </a:solidFill>
            <a:prstDash val="sysDot"/>
            <a:round/>
            <a:headEnd type="none" w="med" len="med"/>
            <a:tailEnd type="triangle" w="med" len="med"/>
          </a:ln>
        </p:spPr>
      </p:cxnSp>
      <p:pic>
        <p:nvPicPr>
          <p:cNvPr id="36" name="Shape 516">
            <a:extLst>
              <a:ext uri="{FF2B5EF4-FFF2-40B4-BE49-F238E27FC236}">
                <a16:creationId xmlns:a16="http://schemas.microsoft.com/office/drawing/2014/main" id="{2D79955E-B61B-449F-8804-B630966B5755}"/>
              </a:ext>
            </a:extLst>
          </p:cNvPr>
          <p:cNvPicPr preferRelativeResize="0"/>
          <p:nvPr/>
        </p:nvPicPr>
        <p:blipFill rotWithShape="1">
          <a:blip r:embed="rId5">
            <a:alphaModFix/>
          </a:blip>
          <a:srcRect l="29771" r="29142" b="12556"/>
          <a:stretch/>
        </p:blipFill>
        <p:spPr>
          <a:xfrm>
            <a:off x="8020689" y="2516921"/>
            <a:ext cx="517317" cy="660600"/>
          </a:xfrm>
          <a:prstGeom prst="rect">
            <a:avLst/>
          </a:prstGeom>
          <a:noFill/>
          <a:ln>
            <a:noFill/>
          </a:ln>
        </p:spPr>
      </p:pic>
      <p:pic>
        <p:nvPicPr>
          <p:cNvPr id="39" name="Shape 517">
            <a:extLst>
              <a:ext uri="{FF2B5EF4-FFF2-40B4-BE49-F238E27FC236}">
                <a16:creationId xmlns:a16="http://schemas.microsoft.com/office/drawing/2014/main" id="{1FD14055-BC53-4237-BD6F-C84D61DDF3E2}"/>
              </a:ext>
            </a:extLst>
          </p:cNvPr>
          <p:cNvPicPr preferRelativeResize="0"/>
          <p:nvPr/>
        </p:nvPicPr>
        <p:blipFill rotWithShape="1">
          <a:blip r:embed="rId6">
            <a:alphaModFix/>
          </a:blip>
          <a:srcRect/>
          <a:stretch/>
        </p:blipFill>
        <p:spPr>
          <a:xfrm>
            <a:off x="7788514" y="3945444"/>
            <a:ext cx="777900" cy="347085"/>
          </a:xfrm>
          <a:prstGeom prst="rect">
            <a:avLst/>
          </a:prstGeom>
          <a:noFill/>
          <a:ln>
            <a:noFill/>
          </a:ln>
        </p:spPr>
      </p:pic>
      <p:pic>
        <p:nvPicPr>
          <p:cNvPr id="40" name="Shape 518">
            <a:extLst>
              <a:ext uri="{FF2B5EF4-FFF2-40B4-BE49-F238E27FC236}">
                <a16:creationId xmlns:a16="http://schemas.microsoft.com/office/drawing/2014/main" id="{369585C2-2E8C-429B-9E88-39E533A89D5E}"/>
              </a:ext>
            </a:extLst>
          </p:cNvPr>
          <p:cNvPicPr preferRelativeResize="0"/>
          <p:nvPr/>
        </p:nvPicPr>
        <p:blipFill rotWithShape="1">
          <a:blip r:embed="rId7">
            <a:alphaModFix/>
          </a:blip>
          <a:srcRect t="3085" b="16152"/>
          <a:stretch/>
        </p:blipFill>
        <p:spPr>
          <a:xfrm>
            <a:off x="7788506" y="4292517"/>
            <a:ext cx="825026" cy="375138"/>
          </a:xfrm>
          <a:prstGeom prst="rect">
            <a:avLst/>
          </a:prstGeom>
          <a:noFill/>
          <a:ln>
            <a:noFill/>
          </a:ln>
        </p:spPr>
      </p:pic>
      <p:pic>
        <p:nvPicPr>
          <p:cNvPr id="41" name="Shape 519">
            <a:extLst>
              <a:ext uri="{FF2B5EF4-FFF2-40B4-BE49-F238E27FC236}">
                <a16:creationId xmlns:a16="http://schemas.microsoft.com/office/drawing/2014/main" id="{725D4BDC-754C-4CEE-92B6-611BC9889F9F}"/>
              </a:ext>
            </a:extLst>
          </p:cNvPr>
          <p:cNvPicPr preferRelativeResize="0"/>
          <p:nvPr/>
        </p:nvPicPr>
        <p:blipFill rotWithShape="1">
          <a:blip r:embed="rId8">
            <a:alphaModFix/>
          </a:blip>
          <a:srcRect/>
          <a:stretch/>
        </p:blipFill>
        <p:spPr>
          <a:xfrm>
            <a:off x="7768564" y="3559954"/>
            <a:ext cx="864925" cy="345411"/>
          </a:xfrm>
          <a:prstGeom prst="rect">
            <a:avLst/>
          </a:prstGeom>
          <a:noFill/>
          <a:ln>
            <a:noFill/>
          </a:ln>
        </p:spPr>
      </p:pic>
      <p:sp>
        <p:nvSpPr>
          <p:cNvPr id="42" name="文字方塊 41">
            <a:extLst>
              <a:ext uri="{FF2B5EF4-FFF2-40B4-BE49-F238E27FC236}">
                <a16:creationId xmlns:a16="http://schemas.microsoft.com/office/drawing/2014/main" id="{8B634708-6427-4EF9-9086-7BE16EE20C6C}"/>
              </a:ext>
            </a:extLst>
          </p:cNvPr>
          <p:cNvSpPr txBox="1"/>
          <p:nvPr/>
        </p:nvSpPr>
        <p:spPr>
          <a:xfrm>
            <a:off x="4532509" y="2551774"/>
            <a:ext cx="1033669" cy="400110"/>
          </a:xfrm>
          <a:prstGeom prst="rect">
            <a:avLst/>
          </a:prstGeom>
          <a:noFill/>
        </p:spPr>
        <p:txBody>
          <a:bodyPr wrap="square" rtlCol="0">
            <a:spAutoFit/>
          </a:bodyPr>
          <a:lstStyle/>
          <a:p>
            <a:r>
              <a:rPr lang="en-US" altLang="zh-TW" sz="2000" b="1" dirty="0">
                <a:solidFill>
                  <a:srgbClr val="0070C0"/>
                </a:solidFill>
              </a:rPr>
              <a:t>2.4G</a:t>
            </a:r>
            <a:endParaRPr lang="zh-TW" altLang="en-US" sz="2000" b="1" dirty="0">
              <a:solidFill>
                <a:srgbClr val="0070C0"/>
              </a:solidFill>
            </a:endParaRPr>
          </a:p>
        </p:txBody>
      </p:sp>
      <p:grpSp>
        <p:nvGrpSpPr>
          <p:cNvPr id="43" name="群組 42">
            <a:extLst>
              <a:ext uri="{FF2B5EF4-FFF2-40B4-BE49-F238E27FC236}">
                <a16:creationId xmlns:a16="http://schemas.microsoft.com/office/drawing/2014/main" id="{27C0AB3E-69F1-4F39-AE18-B8F835D785A2}"/>
              </a:ext>
            </a:extLst>
          </p:cNvPr>
          <p:cNvGrpSpPr/>
          <p:nvPr/>
        </p:nvGrpSpPr>
        <p:grpSpPr>
          <a:xfrm>
            <a:off x="4710243" y="3011097"/>
            <a:ext cx="1033669" cy="600745"/>
            <a:chOff x="3617844" y="4363416"/>
            <a:chExt cx="1033669" cy="600745"/>
          </a:xfrm>
        </p:grpSpPr>
        <p:pic>
          <p:nvPicPr>
            <p:cNvPr id="46" name="Shape 337" descr="wirless.png">
              <a:extLst>
                <a:ext uri="{FF2B5EF4-FFF2-40B4-BE49-F238E27FC236}">
                  <a16:creationId xmlns:a16="http://schemas.microsoft.com/office/drawing/2014/main" id="{E8339265-2D96-4DDC-9DF4-72E299914A19}"/>
                </a:ext>
              </a:extLst>
            </p:cNvPr>
            <p:cNvPicPr preferRelativeResize="0"/>
            <p:nvPr/>
          </p:nvPicPr>
          <p:blipFill rotWithShape="1">
            <a:blip r:embed="rId9">
              <a:alphaModFix/>
            </a:blip>
            <a:srcRect l="14725" t="6916" r="34234" b="48447"/>
            <a:stretch/>
          </p:blipFill>
          <p:spPr>
            <a:xfrm rot="2700000">
              <a:off x="3931113" y="4438543"/>
              <a:ext cx="483633" cy="333379"/>
            </a:xfrm>
            <a:prstGeom prst="rect">
              <a:avLst/>
            </a:prstGeom>
            <a:noFill/>
            <a:ln>
              <a:noFill/>
            </a:ln>
          </p:spPr>
        </p:pic>
        <p:sp>
          <p:nvSpPr>
            <p:cNvPr id="47" name="文字方塊 46">
              <a:extLst>
                <a:ext uri="{FF2B5EF4-FFF2-40B4-BE49-F238E27FC236}">
                  <a16:creationId xmlns:a16="http://schemas.microsoft.com/office/drawing/2014/main" id="{E7699E6C-CCD4-4664-8A0A-3F9779CCE348}"/>
                </a:ext>
              </a:extLst>
            </p:cNvPr>
            <p:cNvSpPr txBox="1"/>
            <p:nvPr/>
          </p:nvSpPr>
          <p:spPr>
            <a:xfrm>
              <a:off x="3617844" y="4564051"/>
              <a:ext cx="1033669" cy="400110"/>
            </a:xfrm>
            <a:prstGeom prst="rect">
              <a:avLst/>
            </a:prstGeom>
            <a:noFill/>
          </p:spPr>
          <p:txBody>
            <a:bodyPr wrap="square" rtlCol="0">
              <a:spAutoFit/>
            </a:bodyPr>
            <a:lstStyle/>
            <a:p>
              <a:r>
                <a:rPr lang="en-US" altLang="zh-TW" sz="2000" b="1" dirty="0">
                  <a:solidFill>
                    <a:srgbClr val="0070C0"/>
                  </a:solidFill>
                </a:rPr>
                <a:t>5G</a:t>
              </a:r>
              <a:endParaRPr lang="zh-TW" altLang="en-US" sz="2000" b="1" dirty="0">
                <a:solidFill>
                  <a:srgbClr val="0070C0"/>
                </a:solidFill>
              </a:endParaRPr>
            </a:p>
          </p:txBody>
        </p:sp>
      </p:grpSp>
      <p:pic>
        <p:nvPicPr>
          <p:cNvPr id="48" name="圖片 47" descr="atv_pt_remote_pf_combo-screen_copy_1_1.jpg">
            <a:extLst>
              <a:ext uri="{FF2B5EF4-FFF2-40B4-BE49-F238E27FC236}">
                <a16:creationId xmlns:a16="http://schemas.microsoft.com/office/drawing/2014/main" id="{325F93B9-F613-4722-9F54-60674A83B0BD}"/>
              </a:ext>
            </a:extLst>
          </p:cNvPr>
          <p:cNvPicPr>
            <a:picLocks noChangeAspect="1"/>
          </p:cNvPicPr>
          <p:nvPr/>
        </p:nvPicPr>
        <p:blipFill>
          <a:blip r:embed="rId10"/>
          <a:stretch>
            <a:fillRect/>
          </a:stretch>
        </p:blipFill>
        <p:spPr>
          <a:xfrm>
            <a:off x="6636219" y="3666217"/>
            <a:ext cx="1081377" cy="1081377"/>
          </a:xfrm>
          <a:prstGeom prst="rect">
            <a:avLst/>
          </a:prstGeom>
        </p:spPr>
      </p:pic>
      <p:pic>
        <p:nvPicPr>
          <p:cNvPr id="49" name="Picture 6" descr="cross-platform.png">
            <a:extLst>
              <a:ext uri="{FF2B5EF4-FFF2-40B4-BE49-F238E27FC236}">
                <a16:creationId xmlns:a16="http://schemas.microsoft.com/office/drawing/2014/main" id="{5AA82AB7-2647-4FA7-9437-C2D85EAF6998}"/>
              </a:ext>
            </a:extLst>
          </p:cNvPr>
          <p:cNvPicPr>
            <a:picLocks noChangeAspect="1"/>
          </p:cNvPicPr>
          <p:nvPr/>
        </p:nvPicPr>
        <p:blipFill>
          <a:blip r:embed="rId11"/>
          <a:srcRect b="20726"/>
          <a:stretch>
            <a:fillRect/>
          </a:stretch>
        </p:blipFill>
        <p:spPr>
          <a:xfrm>
            <a:off x="6359417" y="2384446"/>
            <a:ext cx="1601831" cy="838095"/>
          </a:xfrm>
          <a:prstGeom prst="rect">
            <a:avLst/>
          </a:prstGeom>
          <a:noFill/>
          <a:ln>
            <a:noFill/>
          </a:ln>
        </p:spPr>
      </p:pic>
      <p:cxnSp>
        <p:nvCxnSpPr>
          <p:cNvPr id="50" name="Shape 507">
            <a:extLst>
              <a:ext uri="{FF2B5EF4-FFF2-40B4-BE49-F238E27FC236}">
                <a16:creationId xmlns:a16="http://schemas.microsoft.com/office/drawing/2014/main" id="{4CD9A393-1285-4FD4-8334-ECB3DDC63740}"/>
              </a:ext>
            </a:extLst>
          </p:cNvPr>
          <p:cNvCxnSpPr/>
          <p:nvPr/>
        </p:nvCxnSpPr>
        <p:spPr>
          <a:xfrm flipV="1">
            <a:off x="5697298" y="1736941"/>
            <a:ext cx="902725" cy="723463"/>
          </a:xfrm>
          <a:prstGeom prst="straightConnector1">
            <a:avLst/>
          </a:prstGeom>
          <a:noFill/>
          <a:ln w="28575" cap="flat" cmpd="sng">
            <a:solidFill>
              <a:schemeClr val="accent1">
                <a:lumMod val="75000"/>
              </a:schemeClr>
            </a:solidFill>
            <a:prstDash val="sysDot"/>
            <a:round/>
            <a:headEnd type="none" w="med" len="med"/>
            <a:tailEnd type="triangle" w="med" len="med"/>
          </a:ln>
        </p:spPr>
      </p:cxnSp>
      <p:pic>
        <p:nvPicPr>
          <p:cNvPr id="51" name="圖片 50" descr="wifi_678x452.png">
            <a:extLst>
              <a:ext uri="{FF2B5EF4-FFF2-40B4-BE49-F238E27FC236}">
                <a16:creationId xmlns:a16="http://schemas.microsoft.com/office/drawing/2014/main" id="{EC86272A-90D6-4F12-9D4A-8145E9806702}"/>
              </a:ext>
            </a:extLst>
          </p:cNvPr>
          <p:cNvPicPr>
            <a:picLocks noChangeAspect="1"/>
          </p:cNvPicPr>
          <p:nvPr/>
        </p:nvPicPr>
        <p:blipFill>
          <a:blip r:embed="rId12"/>
          <a:stretch>
            <a:fillRect/>
          </a:stretch>
        </p:blipFill>
        <p:spPr>
          <a:xfrm>
            <a:off x="6702078" y="3460479"/>
            <a:ext cx="594364" cy="443582"/>
          </a:xfrm>
          <a:prstGeom prst="rect">
            <a:avLst/>
          </a:prstGeom>
        </p:spPr>
      </p:pic>
      <p:pic>
        <p:nvPicPr>
          <p:cNvPr id="52" name="圖片 51" descr="237176631.jpg">
            <a:extLst>
              <a:ext uri="{FF2B5EF4-FFF2-40B4-BE49-F238E27FC236}">
                <a16:creationId xmlns:a16="http://schemas.microsoft.com/office/drawing/2014/main" id="{17729D32-96B3-4119-B6BF-55D7023136EF}"/>
              </a:ext>
            </a:extLst>
          </p:cNvPr>
          <p:cNvPicPr>
            <a:picLocks noChangeAspect="1"/>
          </p:cNvPicPr>
          <p:nvPr/>
        </p:nvPicPr>
        <p:blipFill>
          <a:blip r:embed="rId13"/>
          <a:srcRect l="21222" r="21621"/>
          <a:stretch>
            <a:fillRect/>
          </a:stretch>
        </p:blipFill>
        <p:spPr>
          <a:xfrm>
            <a:off x="7911955" y="1611599"/>
            <a:ext cx="355920" cy="622705"/>
          </a:xfrm>
          <a:prstGeom prst="rect">
            <a:avLst/>
          </a:prstGeom>
        </p:spPr>
      </p:pic>
      <p:pic>
        <p:nvPicPr>
          <p:cNvPr id="53" name="圖片 52" descr="google-home-white-slate-smart-speaker-and-o7anil.jpg">
            <a:extLst>
              <a:ext uri="{FF2B5EF4-FFF2-40B4-BE49-F238E27FC236}">
                <a16:creationId xmlns:a16="http://schemas.microsoft.com/office/drawing/2014/main" id="{524E2C12-F466-4884-B02E-5EB76672BEB2}"/>
              </a:ext>
            </a:extLst>
          </p:cNvPr>
          <p:cNvPicPr>
            <a:picLocks noChangeAspect="1"/>
          </p:cNvPicPr>
          <p:nvPr/>
        </p:nvPicPr>
        <p:blipFill>
          <a:blip r:embed="rId14"/>
          <a:srcRect l="19329" t="5576" r="19929" b="4605"/>
          <a:stretch>
            <a:fillRect/>
          </a:stretch>
        </p:blipFill>
        <p:spPr>
          <a:xfrm>
            <a:off x="8321603" y="1620329"/>
            <a:ext cx="409652" cy="605748"/>
          </a:xfrm>
          <a:prstGeom prst="rect">
            <a:avLst/>
          </a:prstGeom>
        </p:spPr>
      </p:pic>
      <p:sp>
        <p:nvSpPr>
          <p:cNvPr id="54" name="文字方塊 53">
            <a:extLst>
              <a:ext uri="{FF2B5EF4-FFF2-40B4-BE49-F238E27FC236}">
                <a16:creationId xmlns:a16="http://schemas.microsoft.com/office/drawing/2014/main" id="{B5FE8BBC-D268-437B-B3E8-24EE9DC56ACC}"/>
              </a:ext>
            </a:extLst>
          </p:cNvPr>
          <p:cNvSpPr txBox="1"/>
          <p:nvPr/>
        </p:nvSpPr>
        <p:spPr>
          <a:xfrm>
            <a:off x="2980227" y="4699491"/>
            <a:ext cx="221650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itchFamily="34" charset="-120"/>
                <a:cs typeface="Arial" panose="020B0604020202020204" pitchFamily="34" charset="0"/>
              </a:rPr>
              <a:t>QNAP QWA-AC2600</a:t>
            </a:r>
            <a:endParaRPr lang="zh-TW" altLang="en-US" sz="1200" b="1" dirty="0">
              <a:latin typeface="Arial" panose="020B0604020202020204" pitchFamily="34" charset="0"/>
              <a:ea typeface="微軟正黑體" pitchFamily="34" charset="-120"/>
              <a:cs typeface="Arial" panose="020B0604020202020204" pitchFamily="34" charset="0"/>
            </a:endParaRPr>
          </a:p>
        </p:txBody>
      </p:sp>
      <p:pic>
        <p:nvPicPr>
          <p:cNvPr id="55" name="Shape 337" descr="wirless.png">
            <a:extLst>
              <a:ext uri="{FF2B5EF4-FFF2-40B4-BE49-F238E27FC236}">
                <a16:creationId xmlns:a16="http://schemas.microsoft.com/office/drawing/2014/main" id="{01588F6E-E3FB-4E7B-BBA9-C5A9DAD90B68}"/>
              </a:ext>
            </a:extLst>
          </p:cNvPr>
          <p:cNvPicPr preferRelativeResize="0"/>
          <p:nvPr/>
        </p:nvPicPr>
        <p:blipFill rotWithShape="1">
          <a:blip r:embed="rId9">
            <a:alphaModFix/>
          </a:blip>
          <a:srcRect l="14725" t="6916" r="34234" b="48447"/>
          <a:stretch/>
        </p:blipFill>
        <p:spPr>
          <a:xfrm rot="2700000">
            <a:off x="5023512" y="2433081"/>
            <a:ext cx="483633" cy="333379"/>
          </a:xfrm>
          <a:prstGeom prst="rect">
            <a:avLst/>
          </a:prstGeom>
          <a:noFill/>
          <a:ln>
            <a:noFill/>
          </a:ln>
        </p:spPr>
      </p:pic>
      <p:pic>
        <p:nvPicPr>
          <p:cNvPr id="56" name="圖片 55">
            <a:extLst>
              <a:ext uri="{FF2B5EF4-FFF2-40B4-BE49-F238E27FC236}">
                <a16:creationId xmlns:a16="http://schemas.microsoft.com/office/drawing/2014/main" id="{15F0744F-FBF2-4EE3-81FB-0D7A0C2203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3292" y="2893435"/>
            <a:ext cx="2776595" cy="1735680"/>
          </a:xfrm>
          <a:prstGeom prst="rect">
            <a:avLst/>
          </a:prstGeom>
        </p:spPr>
      </p:pic>
      <p:pic>
        <p:nvPicPr>
          <p:cNvPr id="57" name="圖片 56" descr="QWA-AC2600_Front.png">
            <a:extLst>
              <a:ext uri="{FF2B5EF4-FFF2-40B4-BE49-F238E27FC236}">
                <a16:creationId xmlns:a16="http://schemas.microsoft.com/office/drawing/2014/main" id="{FF40BB1B-DF19-4E3C-8AEA-8F579ABDBA50}"/>
              </a:ext>
            </a:extLst>
          </p:cNvPr>
          <p:cNvPicPr>
            <a:picLocks noChangeAspect="1"/>
          </p:cNvPicPr>
          <p:nvPr/>
        </p:nvPicPr>
        <p:blipFill>
          <a:blip r:embed="rId16"/>
          <a:stretch>
            <a:fillRect/>
          </a:stretch>
        </p:blipFill>
        <p:spPr>
          <a:xfrm>
            <a:off x="2716979" y="3244440"/>
            <a:ext cx="2514908" cy="15720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47313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7" name="Shape 537"/>
          <p:cNvGrpSpPr/>
          <p:nvPr/>
        </p:nvGrpSpPr>
        <p:grpSpPr>
          <a:xfrm>
            <a:off x="3354608" y="1540516"/>
            <a:ext cx="2376264" cy="913640"/>
            <a:chOff x="3347864" y="1059582"/>
            <a:chExt cx="2376264" cy="913640"/>
          </a:xfrm>
        </p:grpSpPr>
        <p:sp>
          <p:nvSpPr>
            <p:cNvPr id="538" name="Shape 538"/>
            <p:cNvSpPr/>
            <p:nvPr/>
          </p:nvSpPr>
          <p:spPr>
            <a:xfrm>
              <a:off x="3347864" y="1059582"/>
              <a:ext cx="2376264" cy="720080"/>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9" name="Shape 539"/>
            <p:cNvSpPr/>
            <p:nvPr/>
          </p:nvSpPr>
          <p:spPr>
            <a:xfrm rot="10800000">
              <a:off x="4340202" y="1635646"/>
              <a:ext cx="391588" cy="337576"/>
            </a:xfrm>
            <a:prstGeom prst="triangle">
              <a:avLst>
                <a:gd name="adj" fmla="val 50000"/>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540" name="Shape 540" descr="p38-03.png"/>
          <p:cNvPicPr preferRelativeResize="0"/>
          <p:nvPr/>
        </p:nvPicPr>
        <p:blipFill rotWithShape="1">
          <a:blip r:embed="rId3">
            <a:alphaModFix/>
          </a:blip>
          <a:srcRect/>
          <a:stretch/>
        </p:blipFill>
        <p:spPr>
          <a:xfrm rot="10800000">
            <a:off x="1979713" y="2915197"/>
            <a:ext cx="1260000" cy="252000"/>
          </a:xfrm>
          <a:prstGeom prst="rect">
            <a:avLst/>
          </a:prstGeom>
          <a:noFill/>
          <a:ln>
            <a:noFill/>
          </a:ln>
        </p:spPr>
      </p:pic>
      <p:sp>
        <p:nvSpPr>
          <p:cNvPr id="541" name="Shape 541"/>
          <p:cNvSpPr txBox="1">
            <a:spLocks noGrp="1"/>
          </p:cNvSpPr>
          <p:nvPr>
            <p:ph type="title"/>
          </p:nvPr>
        </p:nvSpPr>
        <p:spPr>
          <a:xfrm>
            <a:off x="-141794" y="146923"/>
            <a:ext cx="9424554" cy="857250"/>
          </a:xfrm>
        </p:spPr>
        <p:txBody>
          <a:bodyPr vert="horz" lIns="91440" tIns="45720" rIns="91440" bIns="45720" rtlCol="0" anchor="ctr">
            <a:noAutofit/>
          </a:bodyPr>
          <a:lstStyle/>
          <a:p>
            <a:r>
              <a:rPr lang="en-US" altLang="zh-TW" sz="3600" dirty="0">
                <a:cs typeface="Arial" panose="020B0604020202020204" pitchFamily="34" charset="0"/>
                <a:sym typeface="Microsoft JhengHei"/>
              </a:rPr>
              <a:t>A way to securely back up between</a:t>
            </a:r>
            <a:r>
              <a:rPr lang="en-US" sz="3600" dirty="0">
                <a:ea typeface="微軟正黑體"/>
                <a:cs typeface="Arial" panose="020B0604020202020204" pitchFamily="34" charset="0"/>
                <a:sym typeface="Microsoft JhengHei"/>
              </a:rPr>
              <a:t> 2 NAS</a:t>
            </a:r>
            <a:endParaRPr lang="zh-TW" sz="3600" b="0" dirty="0">
              <a:ea typeface="微軟正黑體"/>
              <a:cs typeface="Arial" panose="020B0604020202020204" pitchFamily="34" charset="0"/>
              <a:sym typeface="Microsoft JhengHei"/>
            </a:endParaRPr>
          </a:p>
        </p:txBody>
      </p:sp>
      <p:pic>
        <p:nvPicPr>
          <p:cNvPr id="544" name="Shape 544"/>
          <p:cNvPicPr preferRelativeResize="0"/>
          <p:nvPr/>
        </p:nvPicPr>
        <p:blipFill rotWithShape="1">
          <a:blip r:embed="rId4">
            <a:alphaModFix/>
          </a:blip>
          <a:srcRect/>
          <a:stretch/>
        </p:blipFill>
        <p:spPr>
          <a:xfrm>
            <a:off x="2306815" y="2108379"/>
            <a:ext cx="668830" cy="668830"/>
          </a:xfrm>
          <a:prstGeom prst="rect">
            <a:avLst/>
          </a:prstGeom>
          <a:noFill/>
          <a:ln>
            <a:noFill/>
          </a:ln>
        </p:spPr>
      </p:pic>
      <p:sp>
        <p:nvSpPr>
          <p:cNvPr id="546" name="Shape 546"/>
          <p:cNvSpPr txBox="1"/>
          <p:nvPr/>
        </p:nvSpPr>
        <p:spPr>
          <a:xfrm>
            <a:off x="3390612" y="1500122"/>
            <a:ext cx="2304256" cy="36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996D7"/>
              </a:buClr>
              <a:buSzPts val="1800"/>
              <a:buFont typeface="Roboto"/>
              <a:buNone/>
            </a:pPr>
            <a:r>
              <a:rPr lang="zh-TW" sz="2500" b="1" i="0" u="none" strike="noStrike" cap="none">
                <a:solidFill>
                  <a:srgbClr val="1155CC"/>
                </a:solidFill>
                <a:latin typeface="Arial"/>
                <a:ea typeface="Arial"/>
                <a:cs typeface="Arial"/>
                <a:sym typeface="Arial"/>
              </a:rPr>
              <a:t>QBelt VPN </a:t>
            </a:r>
            <a:endParaRPr sz="2500" b="1" i="0" u="none" strike="noStrike" cap="none">
              <a:solidFill>
                <a:srgbClr val="1155CC"/>
              </a:solidFill>
              <a:latin typeface="Arial"/>
              <a:ea typeface="Arial"/>
              <a:cs typeface="Arial"/>
              <a:sym typeface="Arial"/>
            </a:endParaRPr>
          </a:p>
        </p:txBody>
      </p:sp>
      <p:pic>
        <p:nvPicPr>
          <p:cNvPr id="547" name="Shape 547" descr="p38-01.png"/>
          <p:cNvPicPr preferRelativeResize="0"/>
          <p:nvPr/>
        </p:nvPicPr>
        <p:blipFill rotWithShape="1">
          <a:blip r:embed="rId5">
            <a:alphaModFix/>
          </a:blip>
          <a:srcRect/>
          <a:stretch/>
        </p:blipFill>
        <p:spPr>
          <a:xfrm>
            <a:off x="3059832" y="2771967"/>
            <a:ext cx="2880320" cy="502429"/>
          </a:xfrm>
          <a:prstGeom prst="rect">
            <a:avLst/>
          </a:prstGeom>
          <a:noFill/>
          <a:ln>
            <a:noFill/>
          </a:ln>
        </p:spPr>
      </p:pic>
      <p:pic>
        <p:nvPicPr>
          <p:cNvPr id="548" name="Shape 548" descr="p38-02.png"/>
          <p:cNvPicPr preferRelativeResize="0"/>
          <p:nvPr/>
        </p:nvPicPr>
        <p:blipFill rotWithShape="1">
          <a:blip r:embed="rId6">
            <a:alphaModFix/>
          </a:blip>
          <a:srcRect/>
          <a:stretch/>
        </p:blipFill>
        <p:spPr>
          <a:xfrm>
            <a:off x="4140702" y="2555943"/>
            <a:ext cx="821462" cy="914402"/>
          </a:xfrm>
          <a:prstGeom prst="rect">
            <a:avLst/>
          </a:prstGeom>
          <a:noFill/>
          <a:ln>
            <a:noFill/>
          </a:ln>
        </p:spPr>
      </p:pic>
      <p:pic>
        <p:nvPicPr>
          <p:cNvPr id="549" name="Shape 549" descr="p38-03.png"/>
          <p:cNvPicPr preferRelativeResize="0"/>
          <p:nvPr/>
        </p:nvPicPr>
        <p:blipFill rotWithShape="1">
          <a:blip r:embed="rId3">
            <a:alphaModFix/>
          </a:blip>
          <a:srcRect/>
          <a:stretch/>
        </p:blipFill>
        <p:spPr>
          <a:xfrm>
            <a:off x="5832280" y="2879165"/>
            <a:ext cx="1260000" cy="252000"/>
          </a:xfrm>
          <a:prstGeom prst="rect">
            <a:avLst/>
          </a:prstGeom>
          <a:noFill/>
          <a:ln>
            <a:noFill/>
          </a:ln>
        </p:spPr>
      </p:pic>
      <p:pic>
        <p:nvPicPr>
          <p:cNvPr id="550" name="Shape 550" descr="P1.3-03.png"/>
          <p:cNvPicPr preferRelativeResize="0"/>
          <p:nvPr/>
        </p:nvPicPr>
        <p:blipFill rotWithShape="1">
          <a:blip r:embed="rId7">
            <a:alphaModFix/>
          </a:blip>
          <a:srcRect/>
          <a:stretch/>
        </p:blipFill>
        <p:spPr>
          <a:xfrm>
            <a:off x="2829178" y="3636063"/>
            <a:ext cx="3456384" cy="1095927"/>
          </a:xfrm>
          <a:prstGeom prst="rect">
            <a:avLst/>
          </a:prstGeom>
          <a:noFill/>
          <a:ln>
            <a:noFill/>
          </a:ln>
        </p:spPr>
      </p:pic>
      <p:sp>
        <p:nvSpPr>
          <p:cNvPr id="551" name="Shape 551"/>
          <p:cNvSpPr txBox="1"/>
          <p:nvPr/>
        </p:nvSpPr>
        <p:spPr>
          <a:xfrm>
            <a:off x="3318604" y="1838995"/>
            <a:ext cx="2448272" cy="365400"/>
          </a:xfrm>
          <a:prstGeom prst="rect">
            <a:avLst/>
          </a:prstGeom>
          <a:noFill/>
          <a:ln>
            <a:noFill/>
          </a:ln>
        </p:spPr>
        <p:txBody>
          <a:bodyPr spcFirstLastPara="1" wrap="square" lIns="91425" tIns="91425" rIns="91425" bIns="91425" anchor="t" anchorCtr="0">
            <a:noAutofit/>
          </a:bodyPr>
          <a:lstStyle/>
          <a:p>
            <a:pPr algn="ctr">
              <a:buClr>
                <a:srgbClr val="3996D7"/>
              </a:buClr>
              <a:buSzPts val="1800"/>
            </a:pPr>
            <a:r>
              <a:rPr lang="en-US" altLang="zh-TW" sz="1600" b="1" dirty="0">
                <a:solidFill>
                  <a:srgbClr val="575757"/>
                </a:solidFill>
                <a:latin typeface="Arial" panose="020B0604020202020204" pitchFamily="34" charset="0"/>
                <a:ea typeface="Microsoft JhengHei"/>
                <a:cs typeface="Arial" panose="020B0604020202020204" pitchFamily="34" charset="0"/>
                <a:sym typeface="Microsoft JhengHei"/>
              </a:rPr>
              <a:t>Secures your data</a:t>
            </a:r>
            <a:endParaRPr lang="zh-TW" altLang="en-US" sz="1600" dirty="0">
              <a:solidFill>
                <a:srgbClr val="575757"/>
              </a:solidFill>
              <a:latin typeface="Arial" panose="020B0604020202020204" pitchFamily="34" charset="0"/>
              <a:ea typeface="Microsoft JhengHei"/>
              <a:cs typeface="Arial" panose="020B0604020202020204" pitchFamily="34" charset="0"/>
              <a:sym typeface="Microsoft JhengHei"/>
            </a:endParaRPr>
          </a:p>
        </p:txBody>
      </p:sp>
      <p:pic>
        <p:nvPicPr>
          <p:cNvPr id="17" name="Shape 234" descr="C:\Users\user\Desktop\0110\17.png"/>
          <p:cNvPicPr preferRelativeResize="0"/>
          <p:nvPr/>
        </p:nvPicPr>
        <p:blipFill rotWithShape="1">
          <a:blip r:embed="rId8">
            <a:alphaModFix/>
          </a:blip>
          <a:srcRect/>
          <a:stretch/>
        </p:blipFill>
        <p:spPr>
          <a:xfrm>
            <a:off x="248750" y="2386467"/>
            <a:ext cx="1685003" cy="1305803"/>
          </a:xfrm>
          <a:prstGeom prst="rect">
            <a:avLst/>
          </a:prstGeom>
          <a:noFill/>
          <a:ln>
            <a:noFill/>
          </a:ln>
        </p:spPr>
      </p:pic>
      <p:pic>
        <p:nvPicPr>
          <p:cNvPr id="18" name="Shape 234" descr="C:\Users\user\Desktop\0110\17.png"/>
          <p:cNvPicPr preferRelativeResize="0"/>
          <p:nvPr/>
        </p:nvPicPr>
        <p:blipFill rotWithShape="1">
          <a:blip r:embed="rId8">
            <a:alphaModFix/>
          </a:blip>
          <a:srcRect/>
          <a:stretch/>
        </p:blipFill>
        <p:spPr>
          <a:xfrm>
            <a:off x="7190239" y="2386467"/>
            <a:ext cx="1685003" cy="1305803"/>
          </a:xfrm>
          <a:prstGeom prst="rect">
            <a:avLst/>
          </a:prstGeom>
          <a:noFill/>
          <a:ln>
            <a:noFill/>
          </a:ln>
        </p:spPr>
      </p:pic>
      <p:pic>
        <p:nvPicPr>
          <p:cNvPr id="20" name="Shape 544"/>
          <p:cNvPicPr preferRelativeResize="0"/>
          <p:nvPr/>
        </p:nvPicPr>
        <p:blipFill rotWithShape="1">
          <a:blip r:embed="rId4">
            <a:alphaModFix/>
          </a:blip>
          <a:srcRect/>
          <a:stretch/>
        </p:blipFill>
        <p:spPr>
          <a:xfrm>
            <a:off x="6037567" y="2108379"/>
            <a:ext cx="668830" cy="668830"/>
          </a:xfrm>
          <a:prstGeom prst="rect">
            <a:avLst/>
          </a:prstGeom>
          <a:noFill/>
          <a:ln>
            <a:noFill/>
          </a:ln>
        </p:spPr>
      </p:pic>
    </p:spTree>
    <p:extLst>
      <p:ext uri="{BB962C8B-B14F-4D97-AF65-F5344CB8AC3E}">
        <p14:creationId xmlns:p14="http://schemas.microsoft.com/office/powerpoint/2010/main" val="276441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4" name="圖片 3">
            <a:extLst>
              <a:ext uri="{FF2B5EF4-FFF2-40B4-BE49-F238E27FC236}">
                <a16:creationId xmlns:a16="http://schemas.microsoft.com/office/drawing/2014/main" id="{F0F5B964-4B2F-4F0B-A9AE-C81DAD05AB03}"/>
              </a:ext>
            </a:extLst>
          </p:cNvPr>
          <p:cNvPicPr>
            <a:picLocks noChangeAspect="1"/>
          </p:cNvPicPr>
          <p:nvPr/>
        </p:nvPicPr>
        <p:blipFill rotWithShape="1">
          <a:blip r:embed="rId3">
            <a:extLst>
              <a:ext uri="{28A0092B-C50C-407E-A947-70E740481C1C}">
                <a14:useLocalDpi xmlns:a14="http://schemas.microsoft.com/office/drawing/2010/main" val="0"/>
              </a:ext>
            </a:extLst>
          </a:blip>
          <a:srcRect b="17801"/>
          <a:stretch/>
        </p:blipFill>
        <p:spPr>
          <a:xfrm>
            <a:off x="0" y="915566"/>
            <a:ext cx="9144000" cy="4227934"/>
          </a:xfrm>
          <a:prstGeom prst="rect">
            <a:avLst/>
          </a:prstGeom>
        </p:spPr>
      </p:pic>
      <p:sp>
        <p:nvSpPr>
          <p:cNvPr id="556" name="Shape 556"/>
          <p:cNvSpPr txBox="1">
            <a:spLocks noGrp="1"/>
          </p:cNvSpPr>
          <p:nvPr>
            <p:ph type="title"/>
          </p:nvPr>
        </p:nvSpPr>
        <p:spPr/>
        <p:txBody>
          <a:bodyPr>
            <a:normAutofit/>
          </a:bodyPr>
          <a:lstStyle/>
          <a:p>
            <a:r>
              <a:rPr lang="en-US" altLang="zh-TW" sz="3800" dirty="0">
                <a:cs typeface="Arial" panose="020B0604020202020204" pitchFamily="34" charset="0"/>
                <a:sym typeface="Microsoft JhengHei"/>
              </a:rPr>
              <a:t>Detailed connection log </a:t>
            </a:r>
            <a:r>
              <a:rPr lang="en-US" sz="3800" dirty="0">
                <a:ea typeface="微軟正黑體"/>
                <a:cs typeface="Arial" panose="020B0604020202020204" pitchFamily="34" charset="0"/>
                <a:sym typeface="Microsoft JhengHei"/>
              </a:rPr>
              <a:t>of VPN Client</a:t>
            </a:r>
            <a:endParaRPr lang="zh-TW" sz="3800" b="0" dirty="0">
              <a:ea typeface="微軟正黑體"/>
              <a:cs typeface="Arial" panose="020B0604020202020204" pitchFamily="34" charset="0"/>
              <a:sym typeface="Microsoft JhengHei"/>
            </a:endParaRPr>
          </a:p>
        </p:txBody>
      </p:sp>
      <p:pic>
        <p:nvPicPr>
          <p:cNvPr id="2" name="Picture 2" descr="A screenshot of a cell phone&#10;&#10;Description generated with very high confidence">
            <a:extLst>
              <a:ext uri="{FF2B5EF4-FFF2-40B4-BE49-F238E27FC236}">
                <a16:creationId xmlns:a16="http://schemas.microsoft.com/office/drawing/2014/main" id="{F49E4CAC-C39F-486F-9643-699A913867F1}"/>
              </a:ext>
            </a:extLst>
          </p:cNvPr>
          <p:cNvPicPr>
            <a:picLocks noChangeAspect="1"/>
          </p:cNvPicPr>
          <p:nvPr/>
        </p:nvPicPr>
        <p:blipFill>
          <a:blip r:embed="rId4"/>
          <a:stretch>
            <a:fillRect/>
          </a:stretch>
        </p:blipFill>
        <p:spPr>
          <a:xfrm>
            <a:off x="1147270" y="1183525"/>
            <a:ext cx="6730743" cy="3701626"/>
          </a:xfrm>
          <a:prstGeom prst="rect">
            <a:avLst/>
          </a:prstGeom>
        </p:spPr>
      </p:pic>
    </p:spTree>
    <p:extLst>
      <p:ext uri="{BB962C8B-B14F-4D97-AF65-F5344CB8AC3E}">
        <p14:creationId xmlns:p14="http://schemas.microsoft.com/office/powerpoint/2010/main" val="2875832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p:txBody>
          <a:bodyPr/>
          <a:lstStyle/>
          <a:p>
            <a:r>
              <a:rPr lang="en-US" altLang="zh-TW">
                <a:sym typeface="Microsoft JhengHei"/>
              </a:rPr>
              <a:t>Cross the world with </a:t>
            </a:r>
            <a:r>
              <a:rPr lang="en-US">
                <a:latin typeface="微軟正黑體"/>
                <a:ea typeface="微軟正黑體"/>
                <a:sym typeface="Microsoft JhengHei"/>
              </a:rPr>
              <a:t>your</a:t>
            </a:r>
            <a:r>
              <a:rPr lang="en-US" altLang="zh-TW">
                <a:sym typeface="Microsoft JhengHei"/>
              </a:rPr>
              <a:t> </a:t>
            </a:r>
            <a:r>
              <a:rPr lang="en-US">
                <a:latin typeface="微軟正黑體"/>
                <a:ea typeface="微軟正黑體"/>
                <a:sym typeface="Microsoft JhengHei"/>
              </a:rPr>
              <a:t>NAS</a:t>
            </a:r>
            <a:r>
              <a:rPr lang="en-US" altLang="zh-TW">
                <a:sym typeface="Microsoft JhengHei"/>
              </a:rPr>
              <a:t> !</a:t>
            </a:r>
            <a:endParaRPr lang="zh-TW" b="0">
              <a:sym typeface="Microsoft JhengHei"/>
            </a:endParaRPr>
          </a:p>
        </p:txBody>
      </p:sp>
      <p:pic>
        <p:nvPicPr>
          <p:cNvPr id="16" name="圖片 15">
            <a:extLst>
              <a:ext uri="{FF2B5EF4-FFF2-40B4-BE49-F238E27FC236}">
                <a16:creationId xmlns:a16="http://schemas.microsoft.com/office/drawing/2014/main" id="{9C8CAEB0-F559-41BE-95E8-11572069F502}"/>
              </a:ext>
            </a:extLst>
          </p:cNvPr>
          <p:cNvPicPr>
            <a:picLocks noChangeAspect="1"/>
          </p:cNvPicPr>
          <p:nvPr/>
        </p:nvPicPr>
        <p:blipFill rotWithShape="1">
          <a:blip r:embed="rId3">
            <a:extLst>
              <a:ext uri="{28A0092B-C50C-407E-A947-70E740481C1C}">
                <a14:useLocalDpi xmlns:a14="http://schemas.microsoft.com/office/drawing/2010/main" val="0"/>
              </a:ext>
            </a:extLst>
          </a:blip>
          <a:srcRect l="19882" t="2203"/>
          <a:stretch/>
        </p:blipFill>
        <p:spPr>
          <a:xfrm>
            <a:off x="0" y="915565"/>
            <a:ext cx="9144000" cy="4214547"/>
          </a:xfrm>
          <a:prstGeom prst="rect">
            <a:avLst/>
          </a:prstGeom>
        </p:spPr>
      </p:pic>
      <p:sp>
        <p:nvSpPr>
          <p:cNvPr id="17" name="矩形: 圓角 16">
            <a:extLst>
              <a:ext uri="{FF2B5EF4-FFF2-40B4-BE49-F238E27FC236}">
                <a16:creationId xmlns:a16="http://schemas.microsoft.com/office/drawing/2014/main" id="{C1A96E57-8171-4301-B26F-37EC138D6923}"/>
              </a:ext>
            </a:extLst>
          </p:cNvPr>
          <p:cNvSpPr/>
          <p:nvPr/>
        </p:nvSpPr>
        <p:spPr>
          <a:xfrm rot="5400000">
            <a:off x="393252" y="587764"/>
            <a:ext cx="1627755" cy="3927443"/>
          </a:xfrm>
          <a:prstGeom prst="roundRect">
            <a:avLst>
              <a:gd name="adj" fmla="val 10860"/>
            </a:avLst>
          </a:prstGeom>
          <a:gradFill flip="none" rotWithShape="1">
            <a:gsLst>
              <a:gs pos="93000">
                <a:srgbClr val="23BDE1">
                  <a:alpha val="0"/>
                </a:srgbClr>
              </a:gs>
              <a:gs pos="71000">
                <a:srgbClr val="23BDE1">
                  <a:alpha val="65000"/>
                </a:srgbClr>
              </a:gs>
              <a:gs pos="0">
                <a:srgbClr val="0070C0"/>
              </a:gs>
            </a:gsLst>
            <a:lin ang="5400000" scaled="0"/>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Shape 564">
            <a:extLst>
              <a:ext uri="{FF2B5EF4-FFF2-40B4-BE49-F238E27FC236}">
                <a16:creationId xmlns:a16="http://schemas.microsoft.com/office/drawing/2014/main" id="{7E8A39AD-10ED-43DE-A0EB-F6C6EFB1DFF0}"/>
              </a:ext>
            </a:extLst>
          </p:cNvPr>
          <p:cNvPicPr preferRelativeResize="0"/>
          <p:nvPr/>
        </p:nvPicPr>
        <p:blipFill rotWithShape="1">
          <a:blip r:embed="rId4">
            <a:alphaModFix/>
          </a:blip>
          <a:srcRect/>
          <a:stretch/>
        </p:blipFill>
        <p:spPr>
          <a:xfrm>
            <a:off x="4215083" y="4098799"/>
            <a:ext cx="1418733" cy="887512"/>
          </a:xfrm>
          <a:prstGeom prst="rect">
            <a:avLst/>
          </a:prstGeom>
          <a:noFill/>
          <a:ln>
            <a:noFill/>
          </a:ln>
        </p:spPr>
      </p:pic>
      <p:grpSp>
        <p:nvGrpSpPr>
          <p:cNvPr id="19" name="Shape 566">
            <a:extLst>
              <a:ext uri="{FF2B5EF4-FFF2-40B4-BE49-F238E27FC236}">
                <a16:creationId xmlns:a16="http://schemas.microsoft.com/office/drawing/2014/main" id="{22B2FA50-3EA0-4238-A161-5634C6F74DC8}"/>
              </a:ext>
            </a:extLst>
          </p:cNvPr>
          <p:cNvGrpSpPr/>
          <p:nvPr/>
        </p:nvGrpSpPr>
        <p:grpSpPr>
          <a:xfrm>
            <a:off x="5551512" y="4404213"/>
            <a:ext cx="1440160" cy="459789"/>
            <a:chOff x="4252245" y="3773348"/>
            <a:chExt cx="1440160" cy="459789"/>
          </a:xfrm>
        </p:grpSpPr>
        <p:pic>
          <p:nvPicPr>
            <p:cNvPr id="20" name="Shape 567">
              <a:extLst>
                <a:ext uri="{FF2B5EF4-FFF2-40B4-BE49-F238E27FC236}">
                  <a16:creationId xmlns:a16="http://schemas.microsoft.com/office/drawing/2014/main" id="{579BF83D-970C-4BE5-A14E-4006B6F04EE5}"/>
                </a:ext>
              </a:extLst>
            </p:cNvPr>
            <p:cNvPicPr preferRelativeResize="0"/>
            <p:nvPr/>
          </p:nvPicPr>
          <p:blipFill rotWithShape="1">
            <a:blip r:embed="rId5">
              <a:alphaModFix/>
            </a:blip>
            <a:srcRect/>
            <a:stretch/>
          </p:blipFill>
          <p:spPr>
            <a:xfrm>
              <a:off x="4252245" y="3773348"/>
              <a:ext cx="1296144" cy="459789"/>
            </a:xfrm>
            <a:prstGeom prst="rect">
              <a:avLst/>
            </a:prstGeom>
            <a:noFill/>
            <a:ln>
              <a:noFill/>
            </a:ln>
          </p:spPr>
        </p:pic>
        <p:sp>
          <p:nvSpPr>
            <p:cNvPr id="21" name="Shape 568">
              <a:extLst>
                <a:ext uri="{FF2B5EF4-FFF2-40B4-BE49-F238E27FC236}">
                  <a16:creationId xmlns:a16="http://schemas.microsoft.com/office/drawing/2014/main" id="{21A71B04-53EA-438B-B15D-11BE24AB2E22}"/>
                </a:ext>
              </a:extLst>
            </p:cNvPr>
            <p:cNvSpPr txBox="1"/>
            <p:nvPr/>
          </p:nvSpPr>
          <p:spPr>
            <a:xfrm>
              <a:off x="4612285" y="3896444"/>
              <a:ext cx="108012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50"/>
                <a:buFont typeface="Arial"/>
                <a:buNone/>
              </a:pPr>
              <a:r>
                <a:rPr lang="zh-TW" sz="1050" b="1" i="0" u="none" strike="noStrike" cap="none" dirty="0">
                  <a:solidFill>
                    <a:schemeClr val="lt1"/>
                  </a:solidFill>
                  <a:latin typeface="Arial"/>
                  <a:ea typeface="Arial"/>
                  <a:cs typeface="Arial"/>
                  <a:sym typeface="Arial"/>
                </a:rPr>
                <a:t>VPN Tunnel</a:t>
              </a:r>
              <a:endParaRPr sz="1050" b="1" i="0" u="none" strike="noStrike" cap="none" dirty="0">
                <a:solidFill>
                  <a:schemeClr val="lt1"/>
                </a:solidFill>
                <a:latin typeface="Arial"/>
                <a:ea typeface="Arial"/>
                <a:cs typeface="Arial"/>
                <a:sym typeface="Arial"/>
              </a:endParaRPr>
            </a:p>
          </p:txBody>
        </p:sp>
      </p:grpSp>
      <p:grpSp>
        <p:nvGrpSpPr>
          <p:cNvPr id="22" name="Shape 569">
            <a:extLst>
              <a:ext uri="{FF2B5EF4-FFF2-40B4-BE49-F238E27FC236}">
                <a16:creationId xmlns:a16="http://schemas.microsoft.com/office/drawing/2014/main" id="{A6D0FCB5-962E-4025-9B2F-CAFE10C651ED}"/>
              </a:ext>
            </a:extLst>
          </p:cNvPr>
          <p:cNvGrpSpPr/>
          <p:nvPr/>
        </p:nvGrpSpPr>
        <p:grpSpPr>
          <a:xfrm>
            <a:off x="2925162" y="4404213"/>
            <a:ext cx="1440160" cy="459789"/>
            <a:chOff x="1331640" y="3651870"/>
            <a:chExt cx="1440160" cy="459789"/>
          </a:xfrm>
        </p:grpSpPr>
        <p:pic>
          <p:nvPicPr>
            <p:cNvPr id="23" name="Shape 570">
              <a:extLst>
                <a:ext uri="{FF2B5EF4-FFF2-40B4-BE49-F238E27FC236}">
                  <a16:creationId xmlns:a16="http://schemas.microsoft.com/office/drawing/2014/main" id="{D4415C50-BF32-4809-932E-4883C78FD39A}"/>
                </a:ext>
              </a:extLst>
            </p:cNvPr>
            <p:cNvPicPr preferRelativeResize="0"/>
            <p:nvPr/>
          </p:nvPicPr>
          <p:blipFill rotWithShape="1">
            <a:blip r:embed="rId5">
              <a:alphaModFix/>
            </a:blip>
            <a:srcRect/>
            <a:stretch/>
          </p:blipFill>
          <p:spPr>
            <a:xfrm>
              <a:off x="1331640" y="3651870"/>
              <a:ext cx="1296144" cy="459789"/>
            </a:xfrm>
            <a:prstGeom prst="rect">
              <a:avLst/>
            </a:prstGeom>
            <a:noFill/>
            <a:ln>
              <a:noFill/>
            </a:ln>
          </p:spPr>
        </p:pic>
        <p:sp>
          <p:nvSpPr>
            <p:cNvPr id="24" name="Shape 571">
              <a:extLst>
                <a:ext uri="{FF2B5EF4-FFF2-40B4-BE49-F238E27FC236}">
                  <a16:creationId xmlns:a16="http://schemas.microsoft.com/office/drawing/2014/main" id="{E816C76A-F7A8-4310-BED9-74A64DA4E781}"/>
                </a:ext>
              </a:extLst>
            </p:cNvPr>
            <p:cNvSpPr txBox="1"/>
            <p:nvPr/>
          </p:nvSpPr>
          <p:spPr>
            <a:xfrm>
              <a:off x="1691680" y="3774966"/>
              <a:ext cx="108012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50"/>
                <a:buFont typeface="Arial"/>
                <a:buNone/>
              </a:pPr>
              <a:r>
                <a:rPr lang="zh-TW" sz="1050" b="1" i="0" u="none" strike="noStrike" cap="none" dirty="0">
                  <a:solidFill>
                    <a:schemeClr val="lt1"/>
                  </a:solidFill>
                  <a:latin typeface="Arial"/>
                  <a:ea typeface="Arial"/>
                  <a:cs typeface="Arial"/>
                  <a:sym typeface="Arial"/>
                </a:rPr>
                <a:t>VPN Tunnel</a:t>
              </a:r>
              <a:endParaRPr sz="1050" b="1" i="0" u="none" strike="noStrike" cap="none" dirty="0">
                <a:solidFill>
                  <a:schemeClr val="lt1"/>
                </a:solidFill>
                <a:latin typeface="Arial"/>
                <a:ea typeface="Arial"/>
                <a:cs typeface="Arial"/>
                <a:sym typeface="Arial"/>
              </a:endParaRPr>
            </a:p>
          </p:txBody>
        </p:sp>
      </p:grpSp>
      <p:sp>
        <p:nvSpPr>
          <p:cNvPr id="25" name="Shape 574">
            <a:extLst>
              <a:ext uri="{FF2B5EF4-FFF2-40B4-BE49-F238E27FC236}">
                <a16:creationId xmlns:a16="http://schemas.microsoft.com/office/drawing/2014/main" id="{9FFB6EC0-6427-4391-9581-A50ABBFFD17D}"/>
              </a:ext>
            </a:extLst>
          </p:cNvPr>
          <p:cNvSpPr txBox="1"/>
          <p:nvPr/>
        </p:nvSpPr>
        <p:spPr>
          <a:xfrm>
            <a:off x="208211" y="1897908"/>
            <a:ext cx="2775957" cy="1323439"/>
          </a:xfrm>
          <a:prstGeom prst="rect">
            <a:avLst/>
          </a:prstGeom>
          <a:noFill/>
          <a:ln>
            <a:noFill/>
          </a:ln>
        </p:spPr>
        <p:txBody>
          <a:bodyPr spcFirstLastPara="1" wrap="square" lIns="91425" tIns="45700" rIns="91425" bIns="45700" anchor="t" anchorCtr="0">
            <a:noAutofit/>
          </a:bodyPr>
          <a:lstStyle/>
          <a:p>
            <a:pPr>
              <a:buClr>
                <a:schemeClr val="lt1"/>
              </a:buClr>
              <a:buSzPts val="1600"/>
            </a:pPr>
            <a:r>
              <a:rPr lang="en-US" altLang="zh-TW" sz="1600" b="1" dirty="0">
                <a:solidFill>
                  <a:schemeClr val="lt1"/>
                </a:solidFill>
                <a:latin typeface="Arial" panose="020B0604020202020204" pitchFamily="34" charset="0"/>
                <a:ea typeface="微軟正黑體" pitchFamily="34" charset="-120"/>
                <a:cs typeface="Arial" panose="020B0604020202020204" pitchFamily="34" charset="0"/>
                <a:sym typeface="Microsoft JhengHei"/>
              </a:rPr>
              <a:t>Integrated the service provider </a:t>
            </a:r>
            <a:r>
              <a:rPr lang="en-US" altLang="zh-TW" sz="1600" b="1" dirty="0" err="1">
                <a:solidFill>
                  <a:schemeClr val="lt1"/>
                </a:solidFill>
                <a:latin typeface="Arial" panose="020B0604020202020204" pitchFamily="34" charset="0"/>
                <a:ea typeface="微軟正黑體" pitchFamily="34" charset="-120"/>
                <a:cs typeface="Arial" panose="020B0604020202020204" pitchFamily="34" charset="0"/>
                <a:sym typeface="Microsoft JhengHei"/>
              </a:rPr>
              <a:t>VyprVPN</a:t>
            </a:r>
            <a:endParaRPr lang="en-US" altLang="zh-TW" sz="1600" dirty="0">
              <a:solidFill>
                <a:schemeClr val="lt1"/>
              </a:solidFill>
              <a:latin typeface="Arial" panose="020B0604020202020204" pitchFamily="34" charset="0"/>
              <a:ea typeface="微軟正黑體" pitchFamily="34" charset="-120"/>
              <a:cs typeface="Arial" panose="020B0604020202020204" pitchFamily="34" charset="0"/>
            </a:endParaRPr>
          </a:p>
          <a:p>
            <a:pPr>
              <a:buClr>
                <a:schemeClr val="lt1"/>
              </a:buClr>
              <a:buSzPts val="1600"/>
            </a:pPr>
            <a:r>
              <a:rPr lang="en-US" altLang="zh-TW" sz="1600" b="1" dirty="0">
                <a:solidFill>
                  <a:schemeClr val="lt1"/>
                </a:solidFill>
                <a:latin typeface="Arial" panose="020B0604020202020204" pitchFamily="34" charset="0"/>
                <a:ea typeface="微軟正黑體" pitchFamily="34" charset="-120"/>
                <a:cs typeface="Arial" panose="020B0604020202020204" pitchFamily="34" charset="0"/>
                <a:sym typeface="Microsoft JhengHei"/>
              </a:rPr>
              <a:t>(It could help you if you don’t have VPN resources at the target location)</a:t>
            </a:r>
            <a:endParaRPr lang="en-US" altLang="zh-TW" sz="1600" dirty="0">
              <a:latin typeface="Arial" panose="020B0604020202020204" pitchFamily="34" charset="0"/>
              <a:cs typeface="Arial" panose="020B0604020202020204" pitchFamily="34" charset="0"/>
            </a:endParaRPr>
          </a:p>
        </p:txBody>
      </p:sp>
      <p:pic>
        <p:nvPicPr>
          <p:cNvPr id="27" name="Picture 3" descr="C:\Users\user\Desktop\20180411_QTS 4.3.5網路與虛擬交換器_ppt\12.png">
            <a:extLst>
              <a:ext uri="{FF2B5EF4-FFF2-40B4-BE49-F238E27FC236}">
                <a16:creationId xmlns:a16="http://schemas.microsoft.com/office/drawing/2014/main" id="{36526C36-BCC5-4696-8C6F-E1C7829055C7}"/>
              </a:ext>
            </a:extLst>
          </p:cNvPr>
          <p:cNvPicPr>
            <a:picLocks noChangeAspect="1" noChangeArrowheads="1"/>
          </p:cNvPicPr>
          <p:nvPr/>
        </p:nvPicPr>
        <p:blipFill>
          <a:blip r:embed="rId6" cstate="print"/>
          <a:srcRect/>
          <a:stretch>
            <a:fillRect/>
          </a:stretch>
        </p:blipFill>
        <p:spPr bwMode="auto">
          <a:xfrm>
            <a:off x="978957" y="3940733"/>
            <a:ext cx="2022286" cy="1349680"/>
          </a:xfrm>
          <a:prstGeom prst="rect">
            <a:avLst/>
          </a:prstGeom>
          <a:noFill/>
        </p:spPr>
      </p:pic>
      <p:pic>
        <p:nvPicPr>
          <p:cNvPr id="28" name="圖片 27">
            <a:extLst>
              <a:ext uri="{FF2B5EF4-FFF2-40B4-BE49-F238E27FC236}">
                <a16:creationId xmlns:a16="http://schemas.microsoft.com/office/drawing/2014/main" id="{E196428B-80B3-4DD1-B59A-F1CC7364FA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1672" y="4376984"/>
            <a:ext cx="1468760" cy="562260"/>
          </a:xfrm>
          <a:prstGeom prst="rect">
            <a:avLst/>
          </a:prstGeom>
        </p:spPr>
      </p:pic>
    </p:spTree>
    <p:extLst>
      <p:ext uri="{BB962C8B-B14F-4D97-AF65-F5344CB8AC3E}">
        <p14:creationId xmlns:p14="http://schemas.microsoft.com/office/powerpoint/2010/main" val="417266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0" y="65281"/>
            <a:ext cx="9144000" cy="938892"/>
          </a:xfrm>
        </p:spPr>
        <p:txBody>
          <a:bodyPr vert="horz" lIns="91440" tIns="45720" rIns="91440" bIns="45720" rtlCol="0" anchor="ctr">
            <a:noAutofit/>
          </a:bodyPr>
          <a:lstStyle/>
          <a:p>
            <a:pPr>
              <a:lnSpc>
                <a:spcPts val="3600"/>
              </a:lnSpc>
            </a:pPr>
            <a:r>
              <a:rPr lang="zh-TW" altLang="en-US" sz="3600" dirty="0">
                <a:cs typeface="Arial" panose="020B0604020202020204" pitchFamily="34" charset="0"/>
                <a:sym typeface="Microsoft JhengHei"/>
              </a:rPr>
              <a:t>New </a:t>
            </a:r>
            <a:r>
              <a:rPr lang="en-US" altLang="zh-TW" sz="3600" dirty="0">
                <a:cs typeface="Arial" panose="020B0604020202020204" pitchFamily="34" charset="0"/>
                <a:sym typeface="Microsoft JhengHei"/>
              </a:rPr>
              <a:t>overview screen:</a:t>
            </a:r>
            <a:r>
              <a:rPr lang="zh-TW" altLang="en-US" sz="3600" dirty="0">
                <a:cs typeface="Arial" panose="020B0604020202020204" pitchFamily="34" charset="0"/>
                <a:sym typeface="Microsoft JhengHei"/>
              </a:rPr>
              <a:t> e</a:t>
            </a:r>
            <a:r>
              <a:rPr lang="zh-TW" altLang="en-US" sz="3600" dirty="0">
                <a:cs typeface="Arial" panose="020B0604020202020204" pitchFamily="34" charset="0"/>
              </a:rPr>
              <a:t>asy</a:t>
            </a:r>
            <a:br>
              <a:rPr lang="en-US" altLang="zh-TW" sz="3600" dirty="0">
                <a:cs typeface="Arial" panose="020B0604020202020204" pitchFamily="34" charset="0"/>
              </a:rPr>
            </a:br>
            <a:r>
              <a:rPr lang="zh-TW" altLang="en-US" sz="3600" dirty="0">
                <a:cs typeface="Arial" panose="020B0604020202020204" pitchFamily="34" charset="0"/>
              </a:rPr>
              <a:t>to identify </a:t>
            </a:r>
            <a:r>
              <a:rPr lang="en-US" altLang="zh-TW" sz="3600">
                <a:cs typeface="Arial" panose="020B0604020202020204" pitchFamily="34" charset="0"/>
              </a:rPr>
              <a:t>port locations</a:t>
            </a:r>
            <a:endParaRPr lang="zh-TW" sz="3600" dirty="0">
              <a:cs typeface="Arial" panose="020B0604020202020204" pitchFamily="34" charset="0"/>
            </a:endParaRPr>
          </a:p>
        </p:txBody>
      </p:sp>
      <p:sp>
        <p:nvSpPr>
          <p:cNvPr id="12" name="內容版面配置區 11"/>
          <p:cNvSpPr>
            <a:spLocks noGrp="1"/>
          </p:cNvSpPr>
          <p:nvPr>
            <p:ph idx="1"/>
          </p:nvPr>
        </p:nvSpPr>
        <p:spPr>
          <a:xfrm>
            <a:off x="419100" y="1049774"/>
            <a:ext cx="8267700" cy="744151"/>
          </a:xfrm>
        </p:spPr>
        <p:txBody>
          <a:bodyPr vert="horz" lIns="91440" tIns="45720" rIns="91440" bIns="45720" rtlCol="0" anchor="t">
            <a:noAutofit/>
          </a:bodyPr>
          <a:lstStyle/>
          <a:p>
            <a:r>
              <a:rPr lang="zh-TW" sz="1800" dirty="0">
                <a:cs typeface="Arial" panose="020B0604020202020204" pitchFamily="34" charset="0"/>
                <a:sym typeface="Microsoft JhengHei"/>
              </a:rPr>
              <a:t>Just click locat</a:t>
            </a:r>
            <a:r>
              <a:rPr lang="en-US" altLang="zh-TW" sz="1800" dirty="0">
                <a:cs typeface="Arial" panose="020B0604020202020204" pitchFamily="34" charset="0"/>
                <a:sym typeface="Microsoft JhengHei"/>
              </a:rPr>
              <a:t>e and</a:t>
            </a:r>
            <a:r>
              <a:rPr lang="zh-TW" sz="1800" dirty="0">
                <a:cs typeface="Arial" panose="020B0604020202020204" pitchFamily="34" charset="0"/>
                <a:sym typeface="Microsoft JhengHei"/>
              </a:rPr>
              <a:t> find out wh</a:t>
            </a:r>
            <a:r>
              <a:rPr lang="en-US" altLang="zh-TW" sz="1800" dirty="0">
                <a:cs typeface="Arial" panose="020B0604020202020204" pitchFamily="34" charset="0"/>
                <a:sym typeface="Microsoft JhengHei"/>
              </a:rPr>
              <a:t>ere</a:t>
            </a:r>
            <a:r>
              <a:rPr lang="zh-TW" sz="1800" dirty="0">
                <a:cs typeface="Arial" panose="020B0604020202020204" pitchFamily="34" charset="0"/>
                <a:sym typeface="Microsoft JhengHei"/>
              </a:rPr>
              <a:t> </a:t>
            </a:r>
            <a:r>
              <a:rPr lang="en-US" altLang="zh-TW" sz="1800" dirty="0">
                <a:cs typeface="Arial" panose="020B0604020202020204" pitchFamily="34" charset="0"/>
                <a:sym typeface="Microsoft JhengHei"/>
              </a:rPr>
              <a:t>it</a:t>
            </a:r>
            <a:r>
              <a:rPr lang="en-US" altLang="zh-TW" sz="1800">
                <a:cs typeface="Arial" panose="020B0604020202020204" pitchFamily="34" charset="0"/>
                <a:sym typeface="Microsoft JhengHei"/>
              </a:rPr>
              <a:t> is</a:t>
            </a:r>
            <a:r>
              <a:rPr lang="zh-TW" sz="1800" dirty="0">
                <a:cs typeface="Arial" panose="020B0604020202020204" pitchFamily="34" charset="0"/>
                <a:sym typeface="Microsoft JhengHei"/>
              </a:rPr>
              <a:t> on your NAS</a:t>
            </a:r>
            <a:r>
              <a:rPr lang="zh-TW" altLang="en-US" sz="1800" dirty="0">
                <a:cs typeface="Arial" panose="020B0604020202020204" pitchFamily="34" charset="0"/>
              </a:rPr>
              <a:t> </a:t>
            </a:r>
            <a:r>
              <a:rPr lang="zh-TW" sz="1800" dirty="0">
                <a:cs typeface="Arial" panose="020B0604020202020204" pitchFamily="34" charset="0"/>
              </a:rPr>
              <a:t>immediately</a:t>
            </a:r>
            <a:r>
              <a:rPr lang="zh-TW" altLang="en-US" sz="1800" dirty="0">
                <a:cs typeface="Arial" panose="020B0604020202020204" pitchFamily="34" charset="0"/>
              </a:rPr>
              <a:t>.</a:t>
            </a:r>
          </a:p>
        </p:txBody>
      </p:sp>
      <p:pic>
        <p:nvPicPr>
          <p:cNvPr id="2" name="Picture 1">
            <a:extLst>
              <a:ext uri="{FF2B5EF4-FFF2-40B4-BE49-F238E27FC236}">
                <a16:creationId xmlns:a16="http://schemas.microsoft.com/office/drawing/2014/main" id="{B340AD2B-21E9-4D55-8510-B3AC75F93B98}"/>
              </a:ext>
            </a:extLst>
          </p:cNvPr>
          <p:cNvPicPr>
            <a:picLocks noChangeAspect="1"/>
          </p:cNvPicPr>
          <p:nvPr/>
        </p:nvPicPr>
        <p:blipFill>
          <a:blip r:embed="rId3"/>
          <a:stretch>
            <a:fillRect/>
          </a:stretch>
        </p:blipFill>
        <p:spPr>
          <a:xfrm>
            <a:off x="1707979" y="1848412"/>
            <a:ext cx="5131232" cy="3080956"/>
          </a:xfrm>
          <a:prstGeom prst="rect">
            <a:avLst/>
          </a:prstGeom>
        </p:spPr>
      </p:pic>
      <p:sp>
        <p:nvSpPr>
          <p:cNvPr id="7" name="梯形 6">
            <a:extLst>
              <a:ext uri="{FF2B5EF4-FFF2-40B4-BE49-F238E27FC236}">
                <a16:creationId xmlns:a16="http://schemas.microsoft.com/office/drawing/2014/main" id="{E9FF6930-2874-46EF-9C61-07C8A48C867B}"/>
              </a:ext>
            </a:extLst>
          </p:cNvPr>
          <p:cNvSpPr/>
          <p:nvPr/>
        </p:nvSpPr>
        <p:spPr>
          <a:xfrm rot="16200000">
            <a:off x="3323758" y="1876235"/>
            <a:ext cx="1397003" cy="1152128"/>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2" descr="C:\Users\user\Desktop\20180411_QTS 4.3.5網路與虛擬交換器_ppt\2-01.png">
            <a:extLst>
              <a:ext uri="{FF2B5EF4-FFF2-40B4-BE49-F238E27FC236}">
                <a16:creationId xmlns:a16="http://schemas.microsoft.com/office/drawing/2014/main" id="{3261CA7F-B34C-4BC5-8374-5959D87F7F68}"/>
              </a:ext>
            </a:extLst>
          </p:cNvPr>
          <p:cNvPicPr>
            <a:picLocks noChangeAspect="1" noChangeArrowheads="1"/>
          </p:cNvPicPr>
          <p:nvPr/>
        </p:nvPicPr>
        <p:blipFill>
          <a:blip r:embed="rId4" cstate="print"/>
          <a:srcRect/>
          <a:stretch>
            <a:fillRect/>
          </a:stretch>
        </p:blipFill>
        <p:spPr bwMode="auto">
          <a:xfrm>
            <a:off x="3957370" y="1782317"/>
            <a:ext cx="1397000" cy="1397000"/>
          </a:xfrm>
          <a:prstGeom prst="rect">
            <a:avLst/>
          </a:prstGeom>
          <a:noFill/>
          <a:effectLst>
            <a:glow rad="101600">
              <a:schemeClr val="accent1">
                <a:lumMod val="60000"/>
                <a:lumOff val="40000"/>
                <a:alpha val="60000"/>
              </a:schemeClr>
            </a:glow>
          </a:effectLst>
        </p:spPr>
      </p:pic>
      <p:sp>
        <p:nvSpPr>
          <p:cNvPr id="9" name="梯形 8">
            <a:extLst>
              <a:ext uri="{FF2B5EF4-FFF2-40B4-BE49-F238E27FC236}">
                <a16:creationId xmlns:a16="http://schemas.microsoft.com/office/drawing/2014/main" id="{C7B336AF-762E-4F9E-89F6-8C9B4259D3DA}"/>
              </a:ext>
            </a:extLst>
          </p:cNvPr>
          <p:cNvSpPr/>
          <p:nvPr/>
        </p:nvSpPr>
        <p:spPr>
          <a:xfrm rot="16200000">
            <a:off x="6393264" y="3744877"/>
            <a:ext cx="1330918" cy="1152128"/>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8B9F9D56-1AF9-4C1A-B95D-1A7D71BAE6A4}"/>
              </a:ext>
            </a:extLst>
          </p:cNvPr>
          <p:cNvPicPr>
            <a:picLocks noChangeAspect="1"/>
          </p:cNvPicPr>
          <p:nvPr/>
        </p:nvPicPr>
        <p:blipFill>
          <a:blip r:embed="rId5"/>
          <a:stretch>
            <a:fillRect/>
          </a:stretch>
        </p:blipFill>
        <p:spPr>
          <a:xfrm>
            <a:off x="6954303" y="3677802"/>
            <a:ext cx="1360968" cy="1308598"/>
          </a:xfrm>
          <a:prstGeom prst="ellipse">
            <a:avLst/>
          </a:prstGeom>
          <a:ln w="63500" cap="rnd">
            <a:noFill/>
          </a:ln>
          <a:effectLst>
            <a:glow rad="63500">
              <a:schemeClr val="accent1">
                <a:satMod val="175000"/>
                <a:alpha val="40000"/>
              </a:schemeClr>
            </a:glo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 name="圖片 4">
            <a:extLst>
              <a:ext uri="{FF2B5EF4-FFF2-40B4-BE49-F238E27FC236}">
                <a16:creationId xmlns:a16="http://schemas.microsoft.com/office/drawing/2014/main" id="{AAC32BA9-3AAE-4A6D-83F6-F2638CA90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 y="0"/>
            <a:ext cx="9141243" cy="5143500"/>
          </a:xfrm>
          <a:prstGeom prst="rect">
            <a:avLst/>
          </a:prstGeom>
        </p:spPr>
      </p:pic>
      <p:sp>
        <p:nvSpPr>
          <p:cNvPr id="524" name="Shape 524"/>
          <p:cNvSpPr txBox="1">
            <a:spLocks noGrp="1"/>
          </p:cNvSpPr>
          <p:nvPr>
            <p:ph type="title"/>
          </p:nvPr>
        </p:nvSpPr>
        <p:spPr>
          <a:xfrm>
            <a:off x="-1379" y="539244"/>
            <a:ext cx="9144000" cy="1145501"/>
          </a:xfrm>
          <a:prstGeom prst="rect">
            <a:avLst/>
          </a:prstGeom>
          <a:noFill/>
          <a:ln>
            <a:noFill/>
          </a:ln>
        </p:spPr>
        <p:txBody>
          <a:bodyPr spcFirstLastPara="1" wrap="square" lIns="91425" tIns="91425" rIns="91425" bIns="91425" anchor="ctr" anchorCtr="0">
            <a:noAutofit/>
          </a:bodyPr>
          <a:lstStyle/>
          <a:p>
            <a:r>
              <a:rPr lang="en-US" altLang="zh-TW" sz="4000" dirty="0">
                <a:solidFill>
                  <a:schemeClr val="bg1"/>
                </a:solidFill>
                <a:latin typeface="Arial" panose="020B0604020202020204" pitchFamily="34" charset="0"/>
                <a:ea typeface="Microsoft JhengHei"/>
                <a:cs typeface="Arial" panose="020B0604020202020204" pitchFamily="34" charset="0"/>
                <a:sym typeface="Microsoft JhengHei"/>
              </a:rPr>
              <a:t>QWA-</a:t>
            </a:r>
            <a:r>
              <a:rPr lang="zh-TW" altLang="zh-TW" sz="4000" dirty="0">
                <a:solidFill>
                  <a:schemeClr val="bg1"/>
                </a:solidFill>
                <a:latin typeface="Arial" panose="020B0604020202020204" pitchFamily="34" charset="0"/>
                <a:ea typeface="Microsoft JhengHei"/>
                <a:cs typeface="Arial" panose="020B0604020202020204" pitchFamily="34" charset="0"/>
                <a:sym typeface="Microsoft JhengHei"/>
              </a:rPr>
              <a:t>AC2600</a:t>
            </a:r>
            <a:br>
              <a:rPr lang="en-US" altLang="zh-TW" sz="4000" dirty="0">
                <a:solidFill>
                  <a:schemeClr val="bg1"/>
                </a:solidFill>
                <a:latin typeface="Arial" panose="020B0604020202020204" pitchFamily="34" charset="0"/>
                <a:ea typeface="Microsoft JhengHei"/>
                <a:cs typeface="Arial" panose="020B0604020202020204" pitchFamily="34" charset="0"/>
                <a:sym typeface="Microsoft JhengHei"/>
              </a:rPr>
            </a:br>
            <a:r>
              <a:rPr lang="en-US" altLang="zh-TW" sz="4000" dirty="0">
                <a:solidFill>
                  <a:schemeClr val="bg1"/>
                </a:solidFill>
                <a:latin typeface="Arial" panose="020B0604020202020204" pitchFamily="34" charset="0"/>
                <a:ea typeface="Microsoft JhengHei"/>
                <a:cs typeface="Arial" panose="020B0604020202020204" pitchFamily="34" charset="0"/>
                <a:sym typeface="Microsoft JhengHei"/>
              </a:rPr>
              <a:t>share the </a:t>
            </a:r>
            <a:r>
              <a:rPr lang="zh-TW" altLang="zh-TW" sz="4000" dirty="0">
                <a:solidFill>
                  <a:schemeClr val="bg1"/>
                </a:solidFill>
                <a:latin typeface="Arial" panose="020B0604020202020204" pitchFamily="34" charset="0"/>
                <a:ea typeface="Microsoft JhengHei"/>
                <a:cs typeface="Arial" panose="020B0604020202020204" pitchFamily="34" charset="0"/>
                <a:sym typeface="Microsoft JhengHei"/>
              </a:rPr>
              <a:t>VPN</a:t>
            </a:r>
            <a:r>
              <a:rPr lang="en-US" altLang="zh-TW" sz="4000" dirty="0">
                <a:solidFill>
                  <a:schemeClr val="bg1"/>
                </a:solidFill>
                <a:latin typeface="Arial" panose="020B0604020202020204" pitchFamily="34" charset="0"/>
                <a:ea typeface="Microsoft JhengHei"/>
                <a:cs typeface="Arial" panose="020B0604020202020204" pitchFamily="34" charset="0"/>
              </a:rPr>
              <a:t> wirelessly </a:t>
            </a:r>
            <a:endParaRPr lang="zh-TW" altLang="zh-TW" sz="4000" dirty="0">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7" name="文字方塊 6"/>
          <p:cNvSpPr txBox="1"/>
          <p:nvPr/>
        </p:nvSpPr>
        <p:spPr>
          <a:xfrm>
            <a:off x="6516216" y="3435846"/>
            <a:ext cx="2216506" cy="276999"/>
          </a:xfrm>
          <a:prstGeom prst="rect">
            <a:avLst/>
          </a:prstGeom>
          <a:noFill/>
        </p:spPr>
        <p:txBody>
          <a:bodyPr wrap="square" rtlCol="0">
            <a:spAutoFit/>
          </a:bodyPr>
          <a:lstStyle/>
          <a:p>
            <a:r>
              <a:rPr lang="en-US" altLang="zh-TW" sz="1200" b="1" dirty="0">
                <a:solidFill>
                  <a:schemeClr val="bg1"/>
                </a:solidFill>
                <a:latin typeface="Arial" panose="020B0604020202020204" pitchFamily="34" charset="0"/>
                <a:ea typeface="微軟正黑體" pitchFamily="34" charset="-120"/>
                <a:cs typeface="Arial" panose="020B0604020202020204" pitchFamily="34" charset="0"/>
              </a:rPr>
              <a:t>QNAP QWA-AC2600</a:t>
            </a:r>
            <a:endParaRPr lang="zh-TW" altLang="en-US" sz="1200" b="1" dirty="0">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11" name="圖片 10">
            <a:extLst>
              <a:ext uri="{FF2B5EF4-FFF2-40B4-BE49-F238E27FC236}">
                <a16:creationId xmlns:a16="http://schemas.microsoft.com/office/drawing/2014/main" id="{3540831E-EE96-4EDB-9F80-48C719D80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2186739"/>
            <a:ext cx="1590675" cy="460249"/>
          </a:xfrm>
          <a:prstGeom prst="rect">
            <a:avLst/>
          </a:prstGeom>
          <a:effectLst>
            <a:outerShdw blurRad="50800" dist="38100" dir="2700000" algn="tl" rotWithShape="0">
              <a:prstClr val="black">
                <a:alpha val="40000"/>
              </a:prstClr>
            </a:outerShdw>
          </a:effectLst>
        </p:spPr>
      </p:pic>
      <p:sp>
        <p:nvSpPr>
          <p:cNvPr id="4" name="文字方塊 3"/>
          <p:cNvSpPr txBox="1"/>
          <p:nvPr/>
        </p:nvSpPr>
        <p:spPr>
          <a:xfrm>
            <a:off x="1572853" y="2129591"/>
            <a:ext cx="1252266" cy="553998"/>
          </a:xfrm>
          <a:prstGeom prst="rect">
            <a:avLst/>
          </a:prstGeom>
          <a:noFill/>
        </p:spPr>
        <p:txBody>
          <a:bodyPr wrap="none" rtlCol="0">
            <a:spAutoFit/>
          </a:bodyPr>
          <a:lstStyle/>
          <a:p>
            <a:pPr algn="ctr"/>
            <a:r>
              <a:rPr lang="en-US" altLang="zh-TW" sz="3000" b="1" dirty="0">
                <a:solidFill>
                  <a:schemeClr val="bg1"/>
                </a:solidFill>
                <a:latin typeface="Arial" panose="020B0604020202020204" pitchFamily="34" charset="0"/>
                <a:ea typeface="微軟正黑體" pitchFamily="34" charset="-120"/>
                <a:cs typeface="Arial" panose="020B0604020202020204" pitchFamily="34" charset="0"/>
              </a:rPr>
              <a:t>Demo</a:t>
            </a:r>
          </a:p>
        </p:txBody>
      </p:sp>
      <p:pic>
        <p:nvPicPr>
          <p:cNvPr id="13" name="Picture 3" descr="C:\Users\user\Desktop\QNAP.png">
            <a:extLst>
              <a:ext uri="{FF2B5EF4-FFF2-40B4-BE49-F238E27FC236}">
                <a16:creationId xmlns:a16="http://schemas.microsoft.com/office/drawing/2014/main" id="{87667E02-FBE4-4B58-AF3F-778618091D9F}"/>
              </a:ext>
            </a:extLst>
          </p:cNvPr>
          <p:cNvPicPr>
            <a:picLocks noChangeAspect="1" noChangeArrowheads="1"/>
          </p:cNvPicPr>
          <p:nvPr/>
        </p:nvPicPr>
        <p:blipFill>
          <a:blip r:embed="rId5" cstate="print"/>
          <a:srcRect/>
          <a:stretch>
            <a:fillRect/>
          </a:stretch>
        </p:blipFill>
        <p:spPr bwMode="auto">
          <a:xfrm>
            <a:off x="323528" y="351063"/>
            <a:ext cx="1289149" cy="234505"/>
          </a:xfrm>
          <a:prstGeom prst="rect">
            <a:avLst/>
          </a:prstGeom>
          <a:noFill/>
        </p:spPr>
      </p:pic>
    </p:spTree>
    <p:extLst>
      <p:ext uri="{BB962C8B-B14F-4D97-AF65-F5344CB8AC3E}">
        <p14:creationId xmlns:p14="http://schemas.microsoft.com/office/powerpoint/2010/main" val="228841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5" name="標題 4"/>
          <p:cNvSpPr>
            <a:spLocks noGrp="1"/>
          </p:cNvSpPr>
          <p:nvPr>
            <p:ph type="title"/>
          </p:nvPr>
        </p:nvSpPr>
        <p:spPr>
          <a:xfrm>
            <a:off x="251520" y="1380381"/>
            <a:ext cx="4896544" cy="2016224"/>
          </a:xfrm>
        </p:spPr>
        <p:txBody>
          <a:bodyPr>
            <a:normAutofit/>
          </a:bodyPr>
          <a:lstStyle/>
          <a:p>
            <a:pPr>
              <a:spcBef>
                <a:spcPts val="0"/>
              </a:spcBef>
            </a:pPr>
            <a:r>
              <a:rPr lang="en-US" sz="4000" dirty="0">
                <a:ea typeface="微軟正黑體"/>
                <a:cs typeface="Arial" panose="020B0604020202020204" pitchFamily="34" charset="0"/>
              </a:rPr>
              <a:t>QVPN is </a:t>
            </a:r>
            <a:endParaRPr lang="en-US" sz="4000" b="0" dirty="0">
              <a:ea typeface="微軟正黑體"/>
              <a:cs typeface="Arial" panose="020B0604020202020204" pitchFamily="34" charset="0"/>
            </a:endParaRPr>
          </a:p>
          <a:p>
            <a:pPr>
              <a:spcBef>
                <a:spcPts val="0"/>
              </a:spcBef>
            </a:pPr>
            <a:r>
              <a:rPr lang="en-US" sz="4000">
                <a:ea typeface="微軟正黑體"/>
                <a:cs typeface="Arial" panose="020B0604020202020204" pitchFamily="34" charset="0"/>
              </a:rPr>
              <a:t>your</a:t>
            </a:r>
            <a:r>
              <a:rPr lang="en-US" sz="4000" dirty="0">
                <a:ea typeface="微軟正黑體"/>
                <a:cs typeface="Arial" panose="020B0604020202020204" pitchFamily="34" charset="0"/>
              </a:rPr>
              <a:t> Best</a:t>
            </a:r>
            <a:r>
              <a:rPr lang="en-US" sz="4000" dirty="0">
                <a:cs typeface="Arial" panose="020B0604020202020204" pitchFamily="34" charset="0"/>
              </a:rPr>
              <a:t> </a:t>
            </a:r>
            <a:r>
              <a:rPr lang="en-US" altLang="zh-TW" sz="4000" dirty="0">
                <a:cs typeface="Arial" panose="020B0604020202020204" pitchFamily="34" charset="0"/>
              </a:rPr>
              <a:t>Choice</a:t>
            </a:r>
            <a:endParaRPr lang="zh-TW" dirty="0">
              <a:cs typeface="Arial" panose="020B0604020202020204" pitchFamily="34" charset="0"/>
            </a:endParaRPr>
          </a:p>
        </p:txBody>
      </p:sp>
      <p:sp>
        <p:nvSpPr>
          <p:cNvPr id="3" name="標題 4"/>
          <p:cNvSpPr txBox="1">
            <a:spLocks/>
          </p:cNvSpPr>
          <p:nvPr/>
        </p:nvSpPr>
        <p:spPr>
          <a:xfrm>
            <a:off x="251520" y="2892816"/>
            <a:ext cx="4536504" cy="836127"/>
          </a:xfrm>
          <a:prstGeom prst="rect">
            <a:avLst/>
          </a:prstGeom>
        </p:spPr>
        <p:txBody>
          <a:bodyPr vert="horz" lIns="91440" tIns="45720" rIns="91440" bIns="45720" rtlCol="0" anchor="ctr">
            <a:normAutofit fontScale="97500"/>
          </a:bodyPr>
          <a:lstStyle/>
          <a:p>
            <a:pPr>
              <a:defRPr/>
            </a:pPr>
            <a:r>
              <a:rPr lang="en-US" altLang="zh-TW" sz="4000" b="1" dirty="0">
                <a:solidFill>
                  <a:schemeClr val="bg1"/>
                </a:solidFill>
                <a:latin typeface="Arial" pitchFamily="34" charset="0"/>
                <a:ea typeface="微軟正黑體"/>
                <a:cs typeface="Arial" panose="020B0604020202020204" pitchFamily="34" charset="0"/>
              </a:rPr>
              <a:t>Thank you !</a:t>
            </a:r>
            <a:endParaRPr lang="zh-TW" altLang="en-US" sz="4000" b="1" dirty="0">
              <a:solidFill>
                <a:schemeClr val="bg1"/>
              </a:solidFill>
              <a:latin typeface="Arial" pitchFamily="34" charset="0"/>
              <a:ea typeface="微軟正黑體"/>
              <a:cs typeface="Arial" panose="020B0604020202020204" pitchFamily="34" charset="0"/>
            </a:endParaRPr>
          </a:p>
        </p:txBody>
      </p:sp>
      <p:sp>
        <p:nvSpPr>
          <p:cNvPr id="4" name="文字方塊 3"/>
          <p:cNvSpPr txBox="1"/>
          <p:nvPr/>
        </p:nvSpPr>
        <p:spPr>
          <a:xfrm>
            <a:off x="4932040" y="4659982"/>
            <a:ext cx="4104456" cy="415498"/>
          </a:xfrm>
          <a:prstGeom prst="rect">
            <a:avLst/>
          </a:prstGeom>
          <a:noFill/>
        </p:spPr>
        <p:txBody>
          <a:bodyPr wrap="square" rtlCol="0">
            <a:spAutoFit/>
          </a:bodyPr>
          <a:lstStyle/>
          <a:p>
            <a:r>
              <a:rPr lang="en-US" altLang="zh-TW" sz="700" dirty="0">
                <a:solidFill>
                  <a:schemeClr val="bg1"/>
                </a:solidFill>
              </a:rPr>
              <a:t>Copyright © 2018 QNAP Systems, Inc. All rights reserved. QNAP® and other names of QNAP </a:t>
            </a:r>
            <a:r>
              <a:rPr lang="en-US" altLang="zh-TW" sz="700" dirty="0" err="1">
                <a:solidFill>
                  <a:schemeClr val="bg1"/>
                </a:solidFill>
              </a:rPr>
              <a:t>Pr</a:t>
            </a:r>
            <a:r>
              <a:rPr lang="en-US" altLang="zh-TW" sz="700" dirty="0">
                <a:solidFill>
                  <a:schemeClr val="bg1"/>
                </a:solidFill>
              </a:rPr>
              <a:t> </a:t>
            </a:r>
            <a:r>
              <a:rPr lang="en-US" altLang="zh-TW" sz="700" dirty="0" err="1">
                <a:solidFill>
                  <a:schemeClr val="bg1"/>
                </a:solidFill>
              </a:rPr>
              <a:t>oducts</a:t>
            </a:r>
            <a:r>
              <a:rPr lang="en-US" altLang="zh-TW" sz="700" dirty="0">
                <a:solidFill>
                  <a:schemeClr val="bg1"/>
                </a:solidFill>
              </a:rPr>
              <a:t> are proprietary marks or registered trademarks of QNAP Systems, Inc. </a:t>
            </a:r>
            <a:r>
              <a:rPr lang="en-US" altLang="zh-TW" sz="700">
                <a:solidFill>
                  <a:schemeClr val="bg1"/>
                </a:solidFill>
              </a:rPr>
              <a:t>Other products and company names mentioned herein are trademarks of their respective holders. </a:t>
            </a:r>
            <a:endParaRPr lang="zh-TW" altLang="en-US" sz="70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99986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4" name="圖片 3">
            <a:extLst>
              <a:ext uri="{FF2B5EF4-FFF2-40B4-BE49-F238E27FC236}">
                <a16:creationId xmlns:a16="http://schemas.microsoft.com/office/drawing/2014/main" id="{30A86919-C97F-4F1F-9F48-F08F267E6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04" y="1756688"/>
            <a:ext cx="6711224" cy="3221527"/>
          </a:xfrm>
          <a:prstGeom prst="rect">
            <a:avLst/>
          </a:prstGeom>
        </p:spPr>
      </p:pic>
      <p:sp>
        <p:nvSpPr>
          <p:cNvPr id="118" name="Shape 118"/>
          <p:cNvSpPr txBox="1">
            <a:spLocks noGrp="1"/>
          </p:cNvSpPr>
          <p:nvPr>
            <p:ph type="title"/>
          </p:nvPr>
        </p:nvSpPr>
        <p:spPr>
          <a:xfrm>
            <a:off x="-104775" y="80248"/>
            <a:ext cx="9353550" cy="857250"/>
          </a:xfrm>
        </p:spPr>
        <p:txBody>
          <a:bodyPr vert="horz" lIns="91440" tIns="45720" rIns="91440" bIns="45720" rtlCol="0" anchor="ctr">
            <a:noAutofit/>
          </a:bodyPr>
          <a:lstStyle/>
          <a:p>
            <a:pPr>
              <a:lnSpc>
                <a:spcPts val="3600"/>
              </a:lnSpc>
            </a:pPr>
            <a:r>
              <a:rPr lang="en-US" altLang="zh-TW" sz="3600" dirty="0">
                <a:cs typeface="Arial" panose="020B0604020202020204" pitchFamily="34" charset="0"/>
                <a:sym typeface="Microsoft JhengHei"/>
              </a:rPr>
              <a:t>Clear</a:t>
            </a:r>
            <a:r>
              <a:rPr lang="zh-TW" altLang="en-US" sz="3600" dirty="0">
                <a:cs typeface="Arial" panose="020B0604020202020204" pitchFamily="34" charset="0"/>
                <a:sym typeface="Microsoft JhengHei"/>
              </a:rPr>
              <a:t> </a:t>
            </a:r>
            <a:r>
              <a:rPr lang="zh-TW" sz="3600" dirty="0">
                <a:cs typeface="Arial" panose="020B0604020202020204" pitchFamily="34" charset="0"/>
                <a:sym typeface="Microsoft JhengHei"/>
              </a:rPr>
              <a:t>network topology for</a:t>
            </a:r>
            <a:br>
              <a:rPr lang="en-US" altLang="zh-TW" sz="3600" dirty="0">
                <a:cs typeface="Arial" panose="020B0604020202020204" pitchFamily="34" charset="0"/>
                <a:sym typeface="Microsoft JhengHei"/>
              </a:rPr>
            </a:br>
            <a:r>
              <a:rPr lang="zh-TW" sz="3600" dirty="0">
                <a:cs typeface="Arial" panose="020B0604020202020204" pitchFamily="34" charset="0"/>
                <a:sym typeface="Microsoft JhengHei"/>
              </a:rPr>
              <a:t>virtual and physical networking</a:t>
            </a:r>
            <a:endParaRPr lang="en-US" altLang="zh-TW" sz="3600" dirty="0">
              <a:cs typeface="Arial" panose="020B0604020202020204" pitchFamily="34" charset="0"/>
            </a:endParaRPr>
          </a:p>
        </p:txBody>
      </p:sp>
      <p:sp>
        <p:nvSpPr>
          <p:cNvPr id="12" name="內容版面配置區 11"/>
          <p:cNvSpPr>
            <a:spLocks noGrp="1"/>
          </p:cNvSpPr>
          <p:nvPr>
            <p:ph idx="1"/>
          </p:nvPr>
        </p:nvSpPr>
        <p:spPr>
          <a:xfrm>
            <a:off x="266700" y="1047751"/>
            <a:ext cx="8420100" cy="1032272"/>
          </a:xfrm>
        </p:spPr>
        <p:txBody>
          <a:bodyPr vert="horz" lIns="91440" tIns="45720" rIns="91440" bIns="45720" rtlCol="0" anchor="t">
            <a:normAutofit/>
          </a:bodyPr>
          <a:lstStyle/>
          <a:p>
            <a:r>
              <a:rPr lang="en-US" altLang="zh-TW" sz="1800" dirty="0">
                <a:cs typeface="Arial" panose="020B0604020202020204" pitchFamily="34" charset="0"/>
                <a:sym typeface="Microsoft JhengHei"/>
              </a:rPr>
              <a:t>Virtual</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machines</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can</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be bridged</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to</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external</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networks</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by</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virtual</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s</a:t>
            </a:r>
            <a:r>
              <a:rPr lang="zh-TW" altLang="en-US" sz="1800" dirty="0">
                <a:cs typeface="Arial" panose="020B0604020202020204" pitchFamily="34" charset="0"/>
                <a:sym typeface="Microsoft JhengHei"/>
              </a:rPr>
              <a:t>witch</a:t>
            </a:r>
            <a:r>
              <a:rPr lang="en-US" altLang="zh-TW" sz="1800" dirty="0">
                <a:cs typeface="Arial" panose="020B0604020202020204" pitchFamily="34" charset="0"/>
                <a:sym typeface="Microsoft JhengHei"/>
              </a:rPr>
              <a:t>es</a:t>
            </a:r>
            <a:r>
              <a:rPr lang="zh-TW" altLang="en-US" sz="1800" dirty="0">
                <a:cs typeface="Arial" panose="020B0604020202020204" pitchFamily="34" charset="0"/>
                <a:sym typeface="Microsoft JhengHei"/>
              </a:rPr>
              <a:t> </a:t>
            </a:r>
            <a:r>
              <a:rPr lang="en-US" altLang="zh-TW" sz="1800" dirty="0">
                <a:cs typeface="Arial" panose="020B0604020202020204" pitchFamily="34" charset="0"/>
                <a:sym typeface="Microsoft JhengHei"/>
              </a:rPr>
              <a:t>and </a:t>
            </a:r>
            <a:r>
              <a:rPr lang="zh-TW" altLang="en-US" sz="1800" dirty="0">
                <a:cs typeface="Arial" panose="020B0604020202020204" pitchFamily="34" charset="0"/>
                <a:sym typeface="Microsoft JhengHei"/>
              </a:rPr>
              <a:t>physical </a:t>
            </a:r>
            <a:r>
              <a:rPr lang="en-US" altLang="zh-TW" sz="1800" dirty="0">
                <a:cs typeface="Arial" panose="020B0604020202020204" pitchFamily="34" charset="0"/>
                <a:sym typeface="Microsoft JhengHei"/>
              </a:rPr>
              <a:t>network</a:t>
            </a:r>
            <a:r>
              <a:rPr lang="zh-TW" altLang="en-US" sz="1800" dirty="0">
                <a:cs typeface="Arial" panose="020B0604020202020204" pitchFamily="34" charset="0"/>
                <a:sym typeface="Microsoft JhengHei"/>
              </a:rPr>
              <a:t> port</a:t>
            </a:r>
            <a:r>
              <a:rPr lang="en-US" altLang="zh-TW" sz="1800">
                <a:cs typeface="Arial" panose="020B0604020202020204" pitchFamily="34" charset="0"/>
                <a:sym typeface="Microsoft JhengHei"/>
              </a:rPr>
              <a:t>s</a:t>
            </a:r>
            <a:r>
              <a:rPr lang="zh-TW" altLang="en-US" sz="1800" dirty="0">
                <a:cs typeface="Arial" panose="020B0604020202020204" pitchFamily="34" charset="0"/>
              </a:rPr>
              <a:t>.</a:t>
            </a:r>
            <a:endParaRPr lang="en-US" altLang="zh-TW" sz="1800" dirty="0">
              <a:cs typeface="Arial" panose="020B0604020202020204" pitchFamily="34" charset="0"/>
              <a:sym typeface="Microsoft JhengHei"/>
            </a:endParaRPr>
          </a:p>
        </p:txBody>
      </p:sp>
      <p:sp>
        <p:nvSpPr>
          <p:cNvPr id="6" name="梯形 5">
            <a:extLst>
              <a:ext uri="{FF2B5EF4-FFF2-40B4-BE49-F238E27FC236}">
                <a16:creationId xmlns:a16="http://schemas.microsoft.com/office/drawing/2014/main" id="{14121304-46F0-4A5F-9269-64EAA8FB85F7}"/>
              </a:ext>
            </a:extLst>
          </p:cNvPr>
          <p:cNvSpPr/>
          <p:nvPr/>
        </p:nvSpPr>
        <p:spPr>
          <a:xfrm rot="16200000">
            <a:off x="1822553" y="3254131"/>
            <a:ext cx="1448627" cy="1095086"/>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2" descr="C:\Users\user\Desktop\20180411_QTS 4.3.5網路與虛擬交換器_ppt\4-01.png">
            <a:extLst>
              <a:ext uri="{FF2B5EF4-FFF2-40B4-BE49-F238E27FC236}">
                <a16:creationId xmlns:a16="http://schemas.microsoft.com/office/drawing/2014/main" id="{07E18D86-C2DA-42A8-B00D-62F82705F229}"/>
              </a:ext>
            </a:extLst>
          </p:cNvPr>
          <p:cNvPicPr>
            <a:picLocks noChangeAspect="1" noChangeArrowheads="1"/>
          </p:cNvPicPr>
          <p:nvPr/>
        </p:nvPicPr>
        <p:blipFill>
          <a:blip r:embed="rId4" cstate="print"/>
          <a:srcRect/>
          <a:stretch>
            <a:fillRect/>
          </a:stretch>
        </p:blipFill>
        <p:spPr bwMode="auto">
          <a:xfrm>
            <a:off x="2991412" y="3077360"/>
            <a:ext cx="5817647" cy="1448628"/>
          </a:xfrm>
          <a:prstGeom prst="rect">
            <a:avLst/>
          </a:prstGeom>
          <a:noFill/>
          <a:effectLst>
            <a:glow rad="101600">
              <a:schemeClr val="tx2">
                <a:lumMod val="60000"/>
                <a:lumOff val="40000"/>
                <a:alpha val="60000"/>
              </a:schemeClr>
            </a:glo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圖片 3">
            <a:extLst>
              <a:ext uri="{FF2B5EF4-FFF2-40B4-BE49-F238E27FC236}">
                <a16:creationId xmlns:a16="http://schemas.microsoft.com/office/drawing/2014/main" id="{363315EB-C7D2-4CF0-96AB-6136E4A8B959}"/>
              </a:ext>
            </a:extLst>
          </p:cNvPr>
          <p:cNvPicPr>
            <a:picLocks noChangeAspect="1"/>
          </p:cNvPicPr>
          <p:nvPr/>
        </p:nvPicPr>
        <p:blipFill rotWithShape="1">
          <a:blip r:embed="rId3">
            <a:extLst>
              <a:ext uri="{28A0092B-C50C-407E-A947-70E740481C1C}">
                <a14:useLocalDpi xmlns:a14="http://schemas.microsoft.com/office/drawing/2010/main" val="0"/>
              </a:ext>
            </a:extLst>
          </a:blip>
          <a:srcRect t="4771"/>
          <a:stretch/>
        </p:blipFill>
        <p:spPr>
          <a:xfrm>
            <a:off x="985486" y="2117618"/>
            <a:ext cx="5610338" cy="2707381"/>
          </a:xfrm>
          <a:prstGeom prst="rect">
            <a:avLst/>
          </a:prstGeom>
        </p:spPr>
      </p:pic>
      <p:sp>
        <p:nvSpPr>
          <p:cNvPr id="126" name="Shape 126"/>
          <p:cNvSpPr txBox="1">
            <a:spLocks noGrp="1"/>
          </p:cNvSpPr>
          <p:nvPr>
            <p:ph type="title"/>
          </p:nvPr>
        </p:nvSpPr>
        <p:spPr>
          <a:xfrm>
            <a:off x="0" y="70723"/>
            <a:ext cx="8492647" cy="857250"/>
          </a:xfrm>
        </p:spPr>
        <p:txBody>
          <a:bodyPr>
            <a:noAutofit/>
          </a:bodyPr>
          <a:lstStyle/>
          <a:p>
            <a:pPr>
              <a:lnSpc>
                <a:spcPts val="3600"/>
              </a:lnSpc>
            </a:pPr>
            <a:r>
              <a:rPr lang="en-US" altLang="zh-TW" sz="3600" dirty="0">
                <a:sym typeface="Microsoft JhengHei"/>
              </a:rPr>
              <a:t>V</a:t>
            </a:r>
            <a:r>
              <a:rPr lang="zh-TW" sz="3600" dirty="0">
                <a:sym typeface="Microsoft JhengHei"/>
              </a:rPr>
              <a:t>irtual network</a:t>
            </a:r>
            <a:r>
              <a:rPr lang="zh-TW" altLang="en-US" sz="3600" dirty="0">
                <a:sym typeface="Microsoft JhengHei"/>
              </a:rPr>
              <a:t> </a:t>
            </a:r>
            <a:r>
              <a:rPr lang="en-US" altLang="zh-TW" sz="3600" dirty="0">
                <a:sym typeface="Microsoft JhengHei"/>
              </a:rPr>
              <a:t>won't</a:t>
            </a:r>
            <a:r>
              <a:rPr lang="zh-TW" altLang="en-US" sz="3600" dirty="0">
                <a:sym typeface="Microsoft JhengHei"/>
              </a:rPr>
              <a:t> </a:t>
            </a:r>
            <a:r>
              <a:rPr lang="en-US" altLang="zh-TW" sz="3600">
                <a:sym typeface="Microsoft JhengHei"/>
              </a:rPr>
              <a:t>bother you</a:t>
            </a:r>
            <a:r>
              <a:rPr lang="zh-TW" altLang="en-US" sz="3600" dirty="0">
                <a:sym typeface="Microsoft JhengHei"/>
              </a:rPr>
              <a:t> </a:t>
            </a:r>
            <a:r>
              <a:rPr lang="en-US" altLang="zh-TW" sz="3600" dirty="0">
                <a:sym typeface="Microsoft JhengHei"/>
              </a:rPr>
              <a:t>anymore</a:t>
            </a:r>
          </a:p>
        </p:txBody>
      </p:sp>
      <p:sp>
        <p:nvSpPr>
          <p:cNvPr id="8" name="內容版面配置區 7"/>
          <p:cNvSpPr>
            <a:spLocks noGrp="1"/>
          </p:cNvSpPr>
          <p:nvPr>
            <p:ph idx="1"/>
          </p:nvPr>
        </p:nvSpPr>
        <p:spPr>
          <a:xfrm>
            <a:off x="249382" y="1054679"/>
            <a:ext cx="8697190" cy="1025344"/>
          </a:xfrm>
        </p:spPr>
        <p:txBody>
          <a:bodyPr vert="horz" lIns="91440" tIns="45720" rIns="91440" bIns="45720" rtlCol="0" anchor="t">
            <a:normAutofit/>
          </a:bodyPr>
          <a:lstStyle/>
          <a:p>
            <a:r>
              <a:rPr lang="en-US" altLang="zh-TW" sz="1800" dirty="0">
                <a:cs typeface="Arial" panose="020B0604020202020204" pitchFamily="34" charset="0"/>
                <a:sym typeface="Microsoft JhengHei"/>
              </a:rPr>
              <a:t>Containers will </a:t>
            </a:r>
            <a:r>
              <a:rPr lang="en-US" altLang="zh-TW" sz="1800">
                <a:cs typeface="Arial" panose="020B0604020202020204" pitchFamily="34" charset="0"/>
                <a:sym typeface="Microsoft JhengHei"/>
              </a:rPr>
              <a:t>be using</a:t>
            </a:r>
            <a:r>
              <a:rPr lang="en-US" altLang="zh-TW" sz="1800" dirty="0">
                <a:cs typeface="Arial" panose="020B0604020202020204" pitchFamily="34" charset="0"/>
                <a:sym typeface="Microsoft JhengHei"/>
              </a:rPr>
              <a:t> a closed and independent network built by a virtual switch, and only internal access</a:t>
            </a:r>
            <a:r>
              <a:rPr lang="en-US" altLang="zh-TW" sz="1800">
                <a:cs typeface="Arial" panose="020B0604020202020204" pitchFamily="34" charset="0"/>
                <a:sym typeface="Microsoft JhengHei"/>
              </a:rPr>
              <a:t> is allowed</a:t>
            </a:r>
            <a:r>
              <a:rPr lang="en-US" altLang="zh-TW" sz="1800" dirty="0">
                <a:cs typeface="Arial" panose="020B0604020202020204" pitchFamily="34" charset="0"/>
                <a:sym typeface="Microsoft JhengHei"/>
              </a:rPr>
              <a:t>. (DHCP will assign IP addresses automatically, and NAT</a:t>
            </a:r>
            <a:r>
              <a:rPr lang="en-US" altLang="zh-TW" sz="1800">
                <a:cs typeface="Arial" panose="020B0604020202020204" pitchFamily="34" charset="0"/>
                <a:sym typeface="Microsoft JhengHei"/>
              </a:rPr>
              <a:t> can be</a:t>
            </a:r>
            <a:r>
              <a:rPr lang="en-US" altLang="zh-TW" sz="1800" dirty="0">
                <a:cs typeface="Arial" panose="020B0604020202020204" pitchFamily="34" charset="0"/>
                <a:sym typeface="Microsoft JhengHei"/>
              </a:rPr>
              <a:t> enabled if Internet access is required)</a:t>
            </a:r>
            <a:endParaRPr lang="zh-TW" altLang="en-US" sz="1800" dirty="0">
              <a:cs typeface="Arial" panose="020B0604020202020204" pitchFamily="34" charset="0"/>
              <a:sym typeface="Microsoft JhengHei"/>
            </a:endParaRPr>
          </a:p>
        </p:txBody>
      </p:sp>
      <p:sp>
        <p:nvSpPr>
          <p:cNvPr id="9" name="梯形 8">
            <a:extLst>
              <a:ext uri="{FF2B5EF4-FFF2-40B4-BE49-F238E27FC236}">
                <a16:creationId xmlns:a16="http://schemas.microsoft.com/office/drawing/2014/main" id="{09D1333E-5F54-4445-906D-DF6C7CEAF08C}"/>
              </a:ext>
            </a:extLst>
          </p:cNvPr>
          <p:cNvSpPr/>
          <p:nvPr/>
        </p:nvSpPr>
        <p:spPr>
          <a:xfrm rot="16200000">
            <a:off x="2238968" y="2586002"/>
            <a:ext cx="2400722" cy="1789659"/>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2" descr="C:\Users\user\Desktop\20180411_QTS 4.3.5網路與虛擬交換器_ppt\5-01.png">
            <a:extLst>
              <a:ext uri="{FF2B5EF4-FFF2-40B4-BE49-F238E27FC236}">
                <a16:creationId xmlns:a16="http://schemas.microsoft.com/office/drawing/2014/main" id="{B79C93AE-A283-4FB0-8FEC-3D2543BD5702}"/>
              </a:ext>
            </a:extLst>
          </p:cNvPr>
          <p:cNvPicPr>
            <a:picLocks noChangeAspect="1" noChangeArrowheads="1"/>
          </p:cNvPicPr>
          <p:nvPr/>
        </p:nvPicPr>
        <p:blipFill>
          <a:blip r:embed="rId4" cstate="print"/>
          <a:srcRect/>
          <a:stretch>
            <a:fillRect/>
          </a:stretch>
        </p:blipFill>
        <p:spPr bwMode="auto">
          <a:xfrm>
            <a:off x="4334159" y="2117618"/>
            <a:ext cx="3666927" cy="2726427"/>
          </a:xfrm>
          <a:prstGeom prst="rect">
            <a:avLst/>
          </a:prstGeom>
          <a:noFill/>
          <a:effectLst>
            <a:glow rad="101600">
              <a:schemeClr val="tx2">
                <a:lumMod val="60000"/>
                <a:lumOff val="40000"/>
                <a:alpha val="60000"/>
              </a:schemeClr>
            </a:glow>
          </a:effectLst>
        </p:spPr>
      </p:pic>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2946</TotalTime>
  <Words>3051</Words>
  <Application>Microsoft Office PowerPoint</Application>
  <PresentationFormat>On-screen Show (16:9)</PresentationFormat>
  <Paragraphs>359</Paragraphs>
  <Slides>71</Slides>
  <Notes>68</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佈景主題</vt:lpstr>
      <vt:lpstr>Enhanced network management </vt:lpstr>
      <vt:lpstr>QTS 4.3.5 highlights - Network</vt:lpstr>
      <vt:lpstr>QTS 4.3.5 highlights - Network</vt:lpstr>
      <vt:lpstr>Are you ready for 10G evolution?</vt:lpstr>
      <vt:lpstr>Link internally with 10G transmission</vt:lpstr>
      <vt:lpstr>Connectivity checking always gives you a hard time?</vt:lpstr>
      <vt:lpstr>New overview screen: easy to identify port locations</vt:lpstr>
      <vt:lpstr>Clear network topology for virtual and physical networking</vt:lpstr>
      <vt:lpstr>Virtual network won't bother you anymore</vt:lpstr>
      <vt:lpstr>Common problems from forums (1)</vt:lpstr>
      <vt:lpstr>Common problems from forums (1) :  Solution</vt:lpstr>
      <vt:lpstr>Common Problems (1) - Demo</vt:lpstr>
      <vt:lpstr>Common problems from forums (2)</vt:lpstr>
      <vt:lpstr>Common problems from forums (2) : Solution</vt:lpstr>
      <vt:lpstr>Common Problems (2) -Demo</vt:lpstr>
      <vt:lpstr>Overview helps you quickly check  overall status</vt:lpstr>
      <vt:lpstr>4.3.5 Brand new features :   Make your NAS easy to master</vt:lpstr>
      <vt:lpstr>Just plug in network cable and start using NAS</vt:lpstr>
      <vt:lpstr>Multiple DDNS – more than 1 URL for NAS</vt:lpstr>
      <vt:lpstr>Easy to access from Internet (DDNS + router setting)</vt:lpstr>
      <vt:lpstr>Thunderbolt (on select QNAP NAS) – more convenient for Mac users</vt:lpstr>
      <vt:lpstr>Dedicated Thunderbolt info tab  &amp; highly performance</vt:lpstr>
      <vt:lpstr>4.3.5 Brand new features: Enhanced advanced features</vt:lpstr>
      <vt:lpstr>1. Improved IPv6 &amp; RADVD support</vt:lpstr>
      <vt:lpstr>2. DHCPv4 supports reserved IP addresses</vt:lpstr>
      <vt:lpstr>How to configure reserved IP addresses</vt:lpstr>
      <vt:lpstr>3. Auto Default Gateway + NCSI setting</vt:lpstr>
      <vt:lpstr>4. Static Route: Allows you to configure packet direction</vt:lpstr>
      <vt:lpstr>Applications of various high-speed network interfaces</vt:lpstr>
      <vt:lpstr>Faster wireless network delivered with new QNAP solution</vt:lpstr>
      <vt:lpstr>Wireless makes things easier…</vt:lpstr>
      <vt:lpstr>New wireless setup screen</vt:lpstr>
      <vt:lpstr>QNAP NVS(Network &amp; Virtual Switch)</vt:lpstr>
      <vt:lpstr>QTS 4.3.5</vt:lpstr>
      <vt:lpstr>PowerPoint Presentation</vt:lpstr>
      <vt:lpstr>What is VPN? (Virtual Private Network)</vt:lpstr>
      <vt:lpstr>The general Internet style</vt:lpstr>
      <vt:lpstr>What is VPN?</vt:lpstr>
      <vt:lpstr>When you connect through the VPN</vt:lpstr>
      <vt:lpstr>Who needs the VPN service</vt:lpstr>
      <vt:lpstr>VPN does make you feel secure</vt:lpstr>
      <vt:lpstr>QVPN Service  Set up your own VPN server</vt:lpstr>
      <vt:lpstr>New: QVPN topology map</vt:lpstr>
      <vt:lpstr>QNAP's new proprietary VPN protocol  - QBelt</vt:lpstr>
      <vt:lpstr>Select the suitable DNS service</vt:lpstr>
      <vt:lpstr>Secure folder mount: VPN + File Station</vt:lpstr>
      <vt:lpstr>Mount remote folder via VPN  in File Station</vt:lpstr>
      <vt:lpstr>Mount remote folder via VPN  in File Station</vt:lpstr>
      <vt:lpstr>The most common issues when you set up a VPN server</vt:lpstr>
      <vt:lpstr>The most common issues</vt:lpstr>
      <vt:lpstr>QNAP NAS helps you set up the VPN easily</vt:lpstr>
      <vt:lpstr>Manually set up the router</vt:lpstr>
      <vt:lpstr>UPnP auto enables VPN port forwarding</vt:lpstr>
      <vt:lpstr>The best tool  when the IP address is not fixed</vt:lpstr>
      <vt:lpstr>How to set up client devices to connect to NAS via VPN</vt:lpstr>
      <vt:lpstr>Use Windows to connect to VPN</vt:lpstr>
      <vt:lpstr>Use macOS to connect to VPN</vt:lpstr>
      <vt:lpstr> Use Android to connect to VPN</vt:lpstr>
      <vt:lpstr>Use iOS to connect to VPN</vt:lpstr>
      <vt:lpstr>New desktop app will soon be available</vt:lpstr>
      <vt:lpstr>New mobile app will soon be available</vt:lpstr>
      <vt:lpstr>Let your NAS connect to remote NAS/VPN server via the VPN Client function</vt:lpstr>
      <vt:lpstr>Your NAS can reach almost everywhere</vt:lpstr>
      <vt:lpstr>Supports versatile VPN client modes</vt:lpstr>
      <vt:lpstr>Set VPN as NAS default gateway with failover support</vt:lpstr>
      <vt:lpstr>Use QWA-AC2600 to share VPN wirelessly</vt:lpstr>
      <vt:lpstr>A way to securely back up between 2 NAS</vt:lpstr>
      <vt:lpstr>Detailed connection log of VPN Client</vt:lpstr>
      <vt:lpstr>Cross the world with your NAS !</vt:lpstr>
      <vt:lpstr>QWA-AC2600 share the VPN wirelessly </vt:lpstr>
      <vt:lpstr>QVPN is  your Best Choice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Sam Lin</cp:lastModifiedBy>
  <cp:revision>23</cp:revision>
  <dcterms:modified xsi:type="dcterms:W3CDTF">2018-06-26T03:01:50Z</dcterms:modified>
</cp:coreProperties>
</file>