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94" r:id="rId2"/>
    <p:sldId id="338" r:id="rId3"/>
    <p:sldId id="258" r:id="rId4"/>
    <p:sldId id="289" r:id="rId5"/>
    <p:sldId id="259" r:id="rId6"/>
    <p:sldId id="260" r:id="rId7"/>
    <p:sldId id="261" r:id="rId8"/>
    <p:sldId id="262" r:id="rId9"/>
    <p:sldId id="263" r:id="rId10"/>
    <p:sldId id="264" r:id="rId11"/>
    <p:sldId id="265" r:id="rId12"/>
    <p:sldId id="266" r:id="rId13"/>
    <p:sldId id="267" r:id="rId14"/>
    <p:sldId id="268" r:id="rId15"/>
    <p:sldId id="269" r:id="rId16"/>
    <p:sldId id="270" r:id="rId17"/>
    <p:sldId id="293" r:id="rId18"/>
    <p:sldId id="271" r:id="rId19"/>
    <p:sldId id="273" r:id="rId20"/>
    <p:sldId id="272" r:id="rId21"/>
    <p:sldId id="274" r:id="rId22"/>
    <p:sldId id="291" r:id="rId23"/>
    <p:sldId id="292"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95"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2" r:id="rId53"/>
    <p:sldId id="313" r:id="rId54"/>
    <p:sldId id="314" r:id="rId55"/>
    <p:sldId id="315" r:id="rId56"/>
    <p:sldId id="316" r:id="rId57"/>
    <p:sldId id="317" r:id="rId58"/>
    <p:sldId id="318" r:id="rId59"/>
    <p:sldId id="319" r:id="rId60"/>
    <p:sldId id="321" r:id="rId61"/>
    <p:sldId id="323" r:id="rId62"/>
    <p:sldId id="325" r:id="rId63"/>
    <p:sldId id="320" r:id="rId64"/>
    <p:sldId id="324" r:id="rId65"/>
    <p:sldId id="327" r:id="rId66"/>
    <p:sldId id="328" r:id="rId67"/>
    <p:sldId id="329" r:id="rId68"/>
    <p:sldId id="332" r:id="rId69"/>
    <p:sldId id="330" r:id="rId70"/>
    <p:sldId id="333" r:id="rId71"/>
    <p:sldId id="334" r:id="rId72"/>
    <p:sldId id="335" r:id="rId73"/>
    <p:sldId id="331" r:id="rId74"/>
    <p:sldId id="337" r:id="rId75"/>
  </p:sldIdLst>
  <p:sldSz cx="9144000" cy="5143500" type="screen16x9"/>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BDE1"/>
    <a:srgbClr val="14ACF0"/>
    <a:srgbClr val="1951A3"/>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D51182-8E39-452E-8965-24255B8A29B1}" v="183" dt="2018-06-21T03:37:01.844"/>
    <p1510:client id="{5A58C9B6-3A48-43D7-842E-6779118F2EF5}" v="93" dt="2018-06-21T02:08:33.898"/>
    <p1510:client id="{D866F4E7-A3A8-4597-844F-9BBCCCAA1EF0}" v="109" dt="2018-06-20T06:44:11.247"/>
    <p1510:client id="{F03195C8-9463-4710-B2C2-4780F8E09236}" v="365" dt="2018-06-20T05:39:09.850"/>
    <p1510:client id="{07A577F7-12EF-4CC6-8C78-C4F0C8C81556}" v="46" dt="2018-06-20T06:47:38.0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759" autoAdjust="0"/>
  </p:normalViewPr>
  <p:slideViewPr>
    <p:cSldViewPr>
      <p:cViewPr>
        <p:scale>
          <a:sx n="148" d="100"/>
          <a:sy n="148" d="100"/>
        </p:scale>
        <p:origin x="456" y="-258"/>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5EE88B-6AC2-488A-8923-8442D4505096}" type="datetimeFigureOut">
              <a:rPr lang="zh-TW" altLang="en-US" smtClean="0"/>
              <a:pPr/>
              <a:t>2018/6/26</a:t>
            </a:fld>
            <a:endParaRPr lang="zh-TW" altLang="en-US"/>
          </a:p>
        </p:txBody>
      </p:sp>
      <p:sp>
        <p:nvSpPr>
          <p:cNvPr id="4" name="投影片圖像版面配置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640546-51AA-487E-BA7B-19A2B1DC33A5}"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Shape 5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7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Shape 16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7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 name="Shape 16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Shape 20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7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680888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Shape 20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7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0" algn="l" rtl="0">
              <a:spcBef>
                <a:spcPts val="0"/>
              </a:spcBef>
              <a:spcAft>
                <a:spcPts val="0"/>
              </a:spcAft>
              <a:buClr>
                <a:schemeClr val="dk1"/>
              </a:buClr>
              <a:buSzPts val="1100"/>
              <a:buFont typeface="Arial"/>
              <a:buNone/>
            </a:pPr>
            <a:endParaRPr/>
          </a:p>
        </p:txBody>
      </p:sp>
      <p:sp>
        <p:nvSpPr>
          <p:cNvPr id="224" name="Shape 2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2" name="Shape 2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0" algn="l" rtl="0">
              <a:spcBef>
                <a:spcPts val="0"/>
              </a:spcBef>
              <a:spcAft>
                <a:spcPts val="0"/>
              </a:spcAft>
              <a:buClr>
                <a:schemeClr val="dk1"/>
              </a:buClr>
              <a:buSzPts val="1100"/>
              <a:buFont typeface="Arial"/>
              <a:buNone/>
            </a:pPr>
            <a:endParaRPr/>
          </a:p>
        </p:txBody>
      </p:sp>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Shape 5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7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0" algn="l" rtl="0">
              <a:spcBef>
                <a:spcPts val="0"/>
              </a:spcBef>
              <a:spcAft>
                <a:spcPts val="0"/>
              </a:spcAft>
              <a:buClr>
                <a:schemeClr val="dk1"/>
              </a:buClr>
              <a:buSzPts val="1100"/>
              <a:buFont typeface="Arial"/>
              <a:buNone/>
            </a:pPr>
            <a:endParaRPr dirty="0"/>
          </a:p>
        </p:txBody>
      </p:sp>
      <p:sp>
        <p:nvSpPr>
          <p:cNvPr id="268" name="Shape 2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0" algn="l" rtl="0">
              <a:spcBef>
                <a:spcPts val="0"/>
              </a:spcBef>
              <a:spcAft>
                <a:spcPts val="0"/>
              </a:spcAft>
              <a:buClr>
                <a:schemeClr val="dk1"/>
              </a:buClr>
              <a:buSzPts val="1100"/>
              <a:buFont typeface="Arial"/>
              <a:buNone/>
            </a:pPr>
            <a:endParaRPr/>
          </a:p>
        </p:txBody>
      </p:sp>
      <p:sp>
        <p:nvSpPr>
          <p:cNvPr id="282" name="Shape 2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Shape 26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7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3" name="Shape 2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r>
              <a:rPr lang="zh-TW" sz="1100" b="0" i="0" u="none" strike="noStrike" cap="none">
                <a:solidFill>
                  <a:srgbClr val="FF0000"/>
                </a:solidFill>
                <a:latin typeface="Arial"/>
                <a:ea typeface="Arial"/>
                <a:cs typeface="Arial"/>
                <a:sym typeface="Arial"/>
              </a:rPr>
              <a:t>圖需要修飾改掉</a:t>
            </a:r>
            <a:endParaRPr/>
          </a:p>
        </p:txBody>
      </p:sp>
      <p:sp>
        <p:nvSpPr>
          <p:cNvPr id="284" name="Shape 2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r>
              <a:rPr lang="zh-TW" sz="1100" b="0" i="0" u="none" strike="noStrike" cap="none">
                <a:solidFill>
                  <a:srgbClr val="FF0000"/>
                </a:solidFill>
                <a:latin typeface="Arial"/>
                <a:ea typeface="Arial"/>
                <a:cs typeface="Arial"/>
                <a:sym typeface="Arial"/>
              </a:rPr>
              <a:t>圖需要修飾改掉</a:t>
            </a:r>
            <a:endParaRPr/>
          </a:p>
        </p:txBody>
      </p:sp>
      <p:sp>
        <p:nvSpPr>
          <p:cNvPr id="310" name="Shape 3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endParaRPr/>
          </a:p>
        </p:txBody>
      </p:sp>
      <p:sp>
        <p:nvSpPr>
          <p:cNvPr id="323" name="Shape 3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2" name="Shape 34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Shape 3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Shape 37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7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0" algn="l" rtl="0">
              <a:spcBef>
                <a:spcPts val="0"/>
              </a:spcBef>
              <a:spcAft>
                <a:spcPts val="0"/>
              </a:spcAft>
              <a:buClr>
                <a:schemeClr val="dk1"/>
              </a:buClr>
              <a:buSzPts val="1100"/>
              <a:buFont typeface="Arial"/>
              <a:buNone/>
            </a:pPr>
            <a:endParaRPr dirty="0"/>
          </a:p>
        </p:txBody>
      </p:sp>
      <p:sp>
        <p:nvSpPr>
          <p:cNvPr id="381" name="Shape 3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Shape 386"/>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r>
              <a:rPr lang="zh-TW" sz="1100" b="0" i="0" u="none" strike="noStrike" cap="none" dirty="0">
                <a:solidFill>
                  <a:schemeClr val="dk1"/>
                </a:solidFill>
                <a:latin typeface="Arial"/>
                <a:ea typeface="Arial"/>
                <a:cs typeface="Arial"/>
                <a:sym typeface="Arial"/>
              </a:rPr>
              <a:t>QNAP NAS的各種端口能用來做什麼呢?</a:t>
            </a:r>
            <a:endParaRPr dirty="0"/>
          </a:p>
          <a:p>
            <a:pPr marL="69850" marR="0" lvl="0" indent="-69850" algn="l" rtl="0">
              <a:spcBef>
                <a:spcPts val="0"/>
              </a:spcBef>
              <a:spcAft>
                <a:spcPts val="0"/>
              </a:spcAft>
              <a:buClr>
                <a:schemeClr val="dk1"/>
              </a:buClr>
              <a:buSzPts val="1100"/>
              <a:buFont typeface="Arial"/>
              <a:buNone/>
            </a:pPr>
            <a:r>
              <a:rPr lang="zh-TW" sz="1100" b="0" i="0" u="none" strike="noStrike" cap="none" dirty="0">
                <a:solidFill>
                  <a:schemeClr val="dk1"/>
                </a:solidFill>
                <a:latin typeface="Arial"/>
                <a:ea typeface="Arial"/>
                <a:cs typeface="Arial"/>
                <a:sym typeface="Arial"/>
              </a:rPr>
              <a:t>GbE: 進行一般網路傳輸</a:t>
            </a:r>
            <a:r>
              <a:rPr lang="zh-TW" altLang="en-US" sz="1100" b="0" i="0" u="none" strike="noStrike" cap="none" dirty="0">
                <a:solidFill>
                  <a:schemeClr val="dk1"/>
                </a:solidFill>
                <a:latin typeface="Arial"/>
                <a:ea typeface="Arial"/>
                <a:cs typeface="Arial"/>
                <a:sym typeface="Arial"/>
              </a:rPr>
              <a:t>，</a:t>
            </a:r>
            <a:r>
              <a:rPr lang="zh-TW" sz="1100" b="0" i="0" u="none" strike="noStrike" cap="none" dirty="0">
                <a:solidFill>
                  <a:schemeClr val="dk1"/>
                </a:solidFill>
                <a:latin typeface="Arial"/>
                <a:ea typeface="Arial"/>
                <a:cs typeface="Arial"/>
                <a:sym typeface="Arial"/>
              </a:rPr>
              <a:t> 雲端備份(S3</a:t>
            </a:r>
            <a:r>
              <a:rPr lang="zh-TW" altLang="en-US" sz="1100" b="0" i="0" u="none" strike="noStrike" cap="none" dirty="0">
                <a:solidFill>
                  <a:schemeClr val="dk1"/>
                </a:solidFill>
                <a:latin typeface="Arial"/>
                <a:ea typeface="Arial"/>
                <a:cs typeface="Arial"/>
                <a:sym typeface="Arial"/>
              </a:rPr>
              <a:t>，</a:t>
            </a:r>
            <a:r>
              <a:rPr lang="zh-TW" sz="1100" b="0" i="0" u="none" strike="noStrike" cap="none" dirty="0">
                <a:solidFill>
                  <a:schemeClr val="dk1"/>
                </a:solidFill>
                <a:latin typeface="Arial"/>
                <a:ea typeface="Arial"/>
                <a:cs typeface="Arial"/>
                <a:sym typeface="Arial"/>
              </a:rPr>
              <a:t> google cloud</a:t>
            </a:r>
            <a:r>
              <a:rPr lang="zh-TW" altLang="en-US" sz="1100" b="0" i="0" u="none" strike="noStrike" cap="none" dirty="0">
                <a:solidFill>
                  <a:schemeClr val="dk1"/>
                </a:solidFill>
                <a:latin typeface="Arial"/>
                <a:ea typeface="Arial"/>
                <a:cs typeface="Arial"/>
                <a:sym typeface="Arial"/>
              </a:rPr>
              <a:t>，</a:t>
            </a:r>
            <a:r>
              <a:rPr lang="zh-TW" sz="1100" b="0" i="0" u="none" strike="noStrike" cap="none" dirty="0">
                <a:solidFill>
                  <a:schemeClr val="dk1"/>
                </a:solidFill>
                <a:latin typeface="Arial"/>
                <a:ea typeface="Arial"/>
                <a:cs typeface="Arial"/>
                <a:sym typeface="Arial"/>
              </a:rPr>
              <a:t> one drive</a:t>
            </a:r>
            <a:r>
              <a:rPr lang="zh-TW" altLang="en-US" sz="1100" b="0" i="0" u="none" strike="noStrike" cap="none" dirty="0">
                <a:solidFill>
                  <a:schemeClr val="dk1"/>
                </a:solidFill>
                <a:latin typeface="Arial"/>
                <a:ea typeface="Arial"/>
                <a:cs typeface="Arial"/>
                <a:sym typeface="Arial"/>
              </a:rPr>
              <a:t>，</a:t>
            </a:r>
            <a:r>
              <a:rPr lang="zh-TW" sz="1100" b="0" i="0" u="none" strike="noStrike" cap="none" dirty="0">
                <a:solidFill>
                  <a:schemeClr val="dk1"/>
                </a:solidFill>
                <a:latin typeface="Arial"/>
                <a:ea typeface="Arial"/>
                <a:cs typeface="Arial"/>
                <a:sym typeface="Arial"/>
              </a:rPr>
              <a:t> dropbox)</a:t>
            </a:r>
            <a:r>
              <a:rPr lang="zh-TW" altLang="en-US" sz="1100" b="0" i="0" u="none" strike="noStrike" cap="none" dirty="0">
                <a:solidFill>
                  <a:schemeClr val="dk1"/>
                </a:solidFill>
                <a:latin typeface="Arial"/>
                <a:ea typeface="Arial"/>
                <a:cs typeface="Arial"/>
                <a:sym typeface="Arial"/>
              </a:rPr>
              <a:t>，</a:t>
            </a:r>
            <a:r>
              <a:rPr lang="zh-TW" sz="1100" b="0" i="0" u="none" strike="noStrike" cap="none" dirty="0">
                <a:solidFill>
                  <a:schemeClr val="dk1"/>
                </a:solidFill>
                <a:latin typeface="Arial"/>
                <a:ea typeface="Arial"/>
                <a:cs typeface="Arial"/>
                <a:sym typeface="Arial"/>
              </a:rPr>
              <a:t> 下載東西(download station</a:t>
            </a:r>
            <a:r>
              <a:rPr lang="zh-TW" altLang="en-US" sz="1100" b="0" i="0" u="none" strike="noStrike" cap="none" dirty="0">
                <a:solidFill>
                  <a:schemeClr val="dk1"/>
                </a:solidFill>
                <a:latin typeface="Arial"/>
                <a:ea typeface="Arial"/>
                <a:cs typeface="Arial"/>
                <a:sym typeface="Arial"/>
              </a:rPr>
              <a:t>，</a:t>
            </a:r>
            <a:r>
              <a:rPr lang="zh-TW" sz="1100" b="0" i="0" u="none" strike="noStrike" cap="none" dirty="0">
                <a:solidFill>
                  <a:schemeClr val="dk1"/>
                </a:solidFill>
                <a:latin typeface="Arial"/>
                <a:ea typeface="Arial"/>
                <a:cs typeface="Arial"/>
                <a:sym typeface="Arial"/>
              </a:rPr>
              <a:t> happyget)</a:t>
            </a:r>
            <a:r>
              <a:rPr lang="zh-TW" altLang="en-US" sz="1100" b="0" i="0" u="none" strike="noStrike" cap="none" dirty="0">
                <a:solidFill>
                  <a:schemeClr val="dk1"/>
                </a:solidFill>
                <a:latin typeface="Arial"/>
                <a:ea typeface="Arial"/>
                <a:cs typeface="Arial"/>
                <a:sym typeface="Arial"/>
              </a:rPr>
              <a:t>，</a:t>
            </a:r>
            <a:r>
              <a:rPr lang="zh-TW" sz="1100" b="0" i="0" u="none" strike="noStrike" cap="none" dirty="0">
                <a:solidFill>
                  <a:schemeClr val="dk1"/>
                </a:solidFill>
                <a:latin typeface="Arial"/>
                <a:ea typeface="Arial"/>
                <a:cs typeface="Arial"/>
                <a:sym typeface="Arial"/>
              </a:rPr>
              <a:t> 進一步還可以 shared link讓別人網路下載</a:t>
            </a:r>
            <a:r>
              <a:rPr lang="zh-TW" altLang="en-US" sz="1100" b="0" i="0" u="none" strike="noStrike" cap="none" dirty="0">
                <a:solidFill>
                  <a:schemeClr val="dk1"/>
                </a:solidFill>
                <a:latin typeface="Arial"/>
                <a:ea typeface="Arial"/>
                <a:cs typeface="Arial"/>
                <a:sym typeface="Arial"/>
              </a:rPr>
              <a:t>，</a:t>
            </a:r>
            <a:r>
              <a:rPr lang="zh-TW" sz="1100" b="0" i="0" u="none" strike="noStrike" cap="none" dirty="0">
                <a:solidFill>
                  <a:schemeClr val="dk1"/>
                </a:solidFill>
                <a:latin typeface="Arial"/>
                <a:ea typeface="Arial"/>
                <a:cs typeface="Arial"/>
                <a:sym typeface="Arial"/>
              </a:rPr>
              <a:t> 用web伺服器架站</a:t>
            </a:r>
            <a:endParaRPr dirty="0"/>
          </a:p>
          <a:p>
            <a:pPr marL="69850" marR="0" lvl="0" indent="-69850" algn="l" rtl="0">
              <a:spcBef>
                <a:spcPts val="0"/>
              </a:spcBef>
              <a:spcAft>
                <a:spcPts val="0"/>
              </a:spcAft>
              <a:buClr>
                <a:schemeClr val="dk1"/>
              </a:buClr>
              <a:buSzPts val="1100"/>
              <a:buFont typeface="Arial"/>
              <a:buNone/>
            </a:pPr>
            <a:r>
              <a:rPr lang="zh-TW" sz="1100" b="0" i="0" u="none" strike="noStrike" cap="none" dirty="0">
                <a:solidFill>
                  <a:schemeClr val="dk1"/>
                </a:solidFill>
                <a:latin typeface="Arial"/>
                <a:ea typeface="Arial"/>
                <a:cs typeface="Arial"/>
                <a:sym typeface="Arial"/>
              </a:rPr>
              <a:t>Thunderbolt: 能讓您的Mac進行快速資料拷貝</a:t>
            </a:r>
            <a:r>
              <a:rPr lang="zh-TW" altLang="en-US" sz="1100" b="0" i="0" u="none" strike="noStrike" cap="none" dirty="0">
                <a:solidFill>
                  <a:schemeClr val="dk1"/>
                </a:solidFill>
                <a:latin typeface="Arial"/>
                <a:ea typeface="Arial"/>
                <a:cs typeface="Arial"/>
                <a:sym typeface="Arial"/>
              </a:rPr>
              <a:t>，</a:t>
            </a:r>
            <a:r>
              <a:rPr lang="zh-TW" sz="1100" b="0" i="0" u="none" strike="noStrike" cap="none" dirty="0">
                <a:solidFill>
                  <a:schemeClr val="dk1"/>
                </a:solidFill>
                <a:latin typeface="Arial"/>
                <a:ea typeface="Arial"/>
                <a:cs typeface="Arial"/>
                <a:sym typeface="Arial"/>
              </a:rPr>
              <a:t> 以及一下子就能完成TimeMachin</a:t>
            </a:r>
            <a:r>
              <a:rPr lang="zh-TW" sz="1100" b="0" i="0" u="none" strike="noStrike" cap="none">
                <a:solidFill>
                  <a:schemeClr val="dk1"/>
                </a:solidFill>
                <a:latin typeface="Arial"/>
                <a:ea typeface="Arial"/>
                <a:cs typeface="Arial"/>
                <a:sym typeface="Arial"/>
              </a:rPr>
              <a:t>e備份. </a:t>
            </a:r>
            <a:r>
              <a:rPr lang="zh-TW" sz="1100" b="0" i="0" u="none" strike="noStrike" cap="none" dirty="0">
                <a:solidFill>
                  <a:schemeClr val="dk1"/>
                </a:solidFill>
                <a:latin typeface="Arial"/>
                <a:ea typeface="Arial"/>
                <a:cs typeface="Arial"/>
                <a:sym typeface="Arial"/>
              </a:rPr>
              <a:t>新一代高階的Windows筆電也不需要透過隨身碟或WiFi慢慢傳檔</a:t>
            </a:r>
            <a:r>
              <a:rPr lang="zh-TW" altLang="en-US" sz="1100" b="0" i="0" u="none" strike="noStrike" cap="none" dirty="0">
                <a:solidFill>
                  <a:schemeClr val="dk1"/>
                </a:solidFill>
                <a:latin typeface="Arial"/>
                <a:ea typeface="Arial"/>
                <a:cs typeface="Arial"/>
                <a:sym typeface="Arial"/>
              </a:rPr>
              <a:t>，</a:t>
            </a:r>
            <a:r>
              <a:rPr lang="zh-TW" sz="1100" b="0" i="0" u="none" strike="noStrike" cap="none" dirty="0">
                <a:solidFill>
                  <a:schemeClr val="dk1"/>
                </a:solidFill>
                <a:latin typeface="Arial"/>
                <a:ea typeface="Arial"/>
                <a:cs typeface="Arial"/>
                <a:sym typeface="Arial"/>
              </a:rPr>
              <a:t> 他們也開始內建Thunderbolt接口帶來最方便</a:t>
            </a:r>
            <a:r>
              <a:rPr lang="zh-TW" sz="1100" b="0" i="0" u="none" strike="noStrike" cap="none">
                <a:solidFill>
                  <a:schemeClr val="dk1"/>
                </a:solidFill>
                <a:latin typeface="Arial"/>
                <a:ea typeface="Arial"/>
                <a:cs typeface="Arial"/>
                <a:sym typeface="Arial"/>
              </a:rPr>
              <a:t>的體驗.</a:t>
            </a:r>
            <a:endParaRPr dirty="0"/>
          </a:p>
          <a:p>
            <a:pPr marL="69850" marR="0" lvl="0" indent="0" algn="l" rtl="0">
              <a:spcBef>
                <a:spcPts val="0"/>
              </a:spcBef>
              <a:spcAft>
                <a:spcPts val="0"/>
              </a:spcAft>
              <a:buClr>
                <a:schemeClr val="dk1"/>
              </a:buClr>
              <a:buSzPts val="1100"/>
              <a:buFont typeface="Arial"/>
              <a:buNone/>
            </a:pPr>
            <a:r>
              <a:rPr lang="zh-TW" sz="1100" b="0" i="0" u="none" strike="noStrike" cap="none" dirty="0">
                <a:solidFill>
                  <a:schemeClr val="dk1"/>
                </a:solidFill>
                <a:latin typeface="Arial"/>
                <a:ea typeface="Arial"/>
                <a:cs typeface="Arial"/>
                <a:sym typeface="Arial"/>
              </a:rPr>
              <a:t>10 GbE: 原本主要用在高階快速的機房</a:t>
            </a:r>
            <a:r>
              <a:rPr lang="zh-TW" altLang="en-US" sz="1100" b="0" i="0" u="none" strike="noStrike" cap="none" dirty="0">
                <a:solidFill>
                  <a:schemeClr val="dk1"/>
                </a:solidFill>
                <a:latin typeface="Arial"/>
                <a:ea typeface="Arial"/>
                <a:cs typeface="Arial"/>
                <a:sym typeface="Arial"/>
              </a:rPr>
              <a:t>，</a:t>
            </a:r>
            <a:r>
              <a:rPr lang="zh-TW" sz="1100" b="0" i="0" u="none" strike="noStrike" cap="none" dirty="0">
                <a:solidFill>
                  <a:schemeClr val="dk1"/>
                </a:solidFill>
                <a:latin typeface="Arial"/>
                <a:ea typeface="Arial"/>
                <a:cs typeface="Arial"/>
                <a:sym typeface="Arial"/>
              </a:rPr>
              <a:t> 但現在您在家就可以透過NAS架起來虛擬化</a:t>
            </a:r>
            <a:r>
              <a:rPr lang="zh-TW" sz="1100" b="0" i="0" u="none" strike="noStrike" cap="none">
                <a:solidFill>
                  <a:schemeClr val="dk1"/>
                </a:solidFill>
                <a:latin typeface="Arial"/>
                <a:ea typeface="Arial"/>
                <a:cs typeface="Arial"/>
                <a:sym typeface="Arial"/>
              </a:rPr>
              <a:t>的世界. </a:t>
            </a:r>
            <a:r>
              <a:rPr lang="zh-TW" sz="1100" b="0" i="0" u="none" strike="noStrike" cap="none" dirty="0">
                <a:solidFill>
                  <a:schemeClr val="dk1"/>
                </a:solidFill>
                <a:latin typeface="Arial"/>
                <a:ea typeface="Arial"/>
                <a:cs typeface="Arial"/>
                <a:sym typeface="Arial"/>
              </a:rPr>
              <a:t>另外還有跨入家用市場的影像編輯</a:t>
            </a:r>
            <a:r>
              <a:rPr lang="zh-TW" altLang="en-US" sz="1100" b="0" i="0" u="none" strike="noStrike" cap="none" dirty="0">
                <a:solidFill>
                  <a:schemeClr val="dk1"/>
                </a:solidFill>
                <a:latin typeface="Arial"/>
                <a:ea typeface="Arial"/>
                <a:cs typeface="Arial"/>
                <a:sym typeface="Arial"/>
              </a:rPr>
              <a:t>，</a:t>
            </a:r>
            <a:r>
              <a:rPr lang="zh-TW" sz="1100" b="0" i="0" u="none" strike="noStrike" cap="none" dirty="0">
                <a:solidFill>
                  <a:schemeClr val="dk1"/>
                </a:solidFill>
                <a:latin typeface="Arial"/>
                <a:ea typeface="Arial"/>
                <a:cs typeface="Arial"/>
                <a:sym typeface="Arial"/>
              </a:rPr>
              <a:t> 機器間的快速備份(HybridBackup sync)</a:t>
            </a:r>
            <a:r>
              <a:rPr lang="zh-TW" altLang="en-US" sz="1100" b="0" i="0" u="none" strike="noStrike" cap="none" dirty="0">
                <a:solidFill>
                  <a:schemeClr val="dk1"/>
                </a:solidFill>
                <a:latin typeface="Arial"/>
                <a:ea typeface="Arial"/>
                <a:cs typeface="Arial"/>
                <a:sym typeface="Arial"/>
              </a:rPr>
              <a:t>，</a:t>
            </a:r>
            <a:r>
              <a:rPr lang="zh-TW" sz="1100" b="0" i="0" u="none" strike="noStrike" cap="none" dirty="0">
                <a:solidFill>
                  <a:schemeClr val="dk1"/>
                </a:solidFill>
                <a:latin typeface="Arial"/>
                <a:ea typeface="Arial"/>
                <a:cs typeface="Arial"/>
                <a:sym typeface="Arial"/>
              </a:rPr>
              <a:t> 甚至佈建5~8百萬畫素</a:t>
            </a:r>
            <a:r>
              <a:rPr lang="zh-TW" altLang="en-US" sz="1100" b="0" i="0" u="none" strike="noStrike" cap="none" dirty="0">
                <a:solidFill>
                  <a:schemeClr val="dk1"/>
                </a:solidFill>
                <a:latin typeface="Arial"/>
                <a:ea typeface="Arial"/>
                <a:cs typeface="Arial"/>
                <a:sym typeface="Arial"/>
              </a:rPr>
              <a:t>，</a:t>
            </a:r>
            <a:r>
              <a:rPr lang="zh-TW" sz="1100" b="0" i="0" u="none" strike="noStrike" cap="none" dirty="0">
                <a:solidFill>
                  <a:schemeClr val="dk1"/>
                </a:solidFill>
                <a:latin typeface="Arial"/>
                <a:ea typeface="Arial"/>
                <a:cs typeface="Arial"/>
                <a:sym typeface="Arial"/>
              </a:rPr>
              <a:t> 高達4K解析度的</a:t>
            </a:r>
            <a:r>
              <a:rPr lang="zh-TW" sz="1100" b="0" i="0" u="none" strike="noStrike" cap="none">
                <a:solidFill>
                  <a:schemeClr val="dk1"/>
                </a:solidFill>
                <a:latin typeface="Arial"/>
                <a:ea typeface="Arial"/>
                <a:cs typeface="Arial"/>
                <a:sym typeface="Arial"/>
              </a:rPr>
              <a:t>監控系統.</a:t>
            </a:r>
            <a:endParaRPr dirty="0"/>
          </a:p>
        </p:txBody>
      </p:sp>
      <p:sp>
        <p:nvSpPr>
          <p:cNvPr id="387" name="Shape 3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endParaRPr/>
          </a:p>
        </p:txBody>
      </p:sp>
      <p:sp>
        <p:nvSpPr>
          <p:cNvPr id="412" name="Shape 4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endParaRPr/>
          </a:p>
        </p:txBody>
      </p:sp>
      <p:sp>
        <p:nvSpPr>
          <p:cNvPr id="427" name="Shape 4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9" name="Shape 43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Shape 44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445" name="Shape 4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6985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451" name="Shape 4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 name="Shape 11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7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269507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Shape 11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506427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69850" marR="0" lvl="0" indent="0" algn="l" rtl="0">
              <a:spcBef>
                <a:spcPts val="0"/>
              </a:spcBef>
              <a:spcAft>
                <a:spcPts val="0"/>
              </a:spcAft>
              <a:buClr>
                <a:schemeClr val="dk1"/>
              </a:buClr>
              <a:buSzPts val="1100"/>
              <a:buFont typeface="Arial"/>
              <a:buNone/>
            </a:pPr>
            <a:r>
              <a:rPr lang="zh-TW" sz="1000" b="0" i="0" u="none" strike="noStrike" cap="none">
                <a:solidFill>
                  <a:schemeClr val="dk1"/>
                </a:solidFill>
                <a:latin typeface="Verdana"/>
                <a:ea typeface="Verdana"/>
                <a:cs typeface="Verdana"/>
                <a:sym typeface="Verdana"/>
              </a:rPr>
              <a:t>All data sent in a VPN network is encrypted since it travels through a public network to easily access the data. Once the data is encrypted, it is sent through the virtual tunnel.</a:t>
            </a:r>
            <a:br>
              <a:rPr lang="zh-TW" sz="1100" b="0" i="0" u="none" strike="noStrike" cap="none">
                <a:solidFill>
                  <a:schemeClr val="dk1"/>
                </a:solidFill>
                <a:latin typeface="Arial"/>
                <a:ea typeface="Arial"/>
                <a:cs typeface="Arial"/>
                <a:sym typeface="Arial"/>
              </a:rPr>
            </a:br>
            <a:endParaRPr sz="1100" b="0" i="0" u="none" strike="noStrike" cap="none">
              <a:solidFill>
                <a:schemeClr val="dk1"/>
              </a:solidFill>
              <a:latin typeface="Arial"/>
              <a:ea typeface="Arial"/>
              <a:cs typeface="Arial"/>
              <a:sym typeface="Arial"/>
            </a:endParaRPr>
          </a:p>
        </p:txBody>
      </p:sp>
      <p:sp>
        <p:nvSpPr>
          <p:cNvPr id="124" name="Shape 1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179412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Shape 13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endParaRPr sz="1000" b="0" i="0" u="none" strike="noStrike" cap="none">
              <a:solidFill>
                <a:srgbClr val="000000"/>
              </a:solidFill>
              <a:latin typeface="Verdana"/>
              <a:ea typeface="Verdana"/>
              <a:cs typeface="Verdana"/>
              <a:sym typeface="Verdana"/>
            </a:endParaRPr>
          </a:p>
          <a:p>
            <a:pPr marL="69850" marR="0" lvl="0" indent="6985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77446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Shape 14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703248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Shape 17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618388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Shape 18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7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78221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Shape 18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133696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Shape 19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r>
              <a:rPr lang="zh-TW" sz="1100" b="1" i="0" u="none" strike="noStrike" cap="none">
                <a:solidFill>
                  <a:schemeClr val="dk1"/>
                </a:solidFill>
                <a:latin typeface="Arial"/>
                <a:ea typeface="Arial"/>
                <a:cs typeface="Arial"/>
                <a:sym typeface="Arial"/>
              </a:rPr>
              <a:t>Works on all your devices</a:t>
            </a:r>
            <a:endParaRPr sz="1100" b="1" i="0" u="none" strike="noStrike" cap="none">
              <a:solidFill>
                <a:schemeClr val="dk1"/>
              </a:solidFill>
              <a:latin typeface="Arial"/>
              <a:ea typeface="Arial"/>
              <a:cs typeface="Arial"/>
              <a:sym typeface="Arial"/>
            </a:endParaRPr>
          </a:p>
          <a:p>
            <a:pPr marL="0" marR="0" lvl="0" indent="0" algn="l" rtl="0">
              <a:lnSpc>
                <a:spcPct val="161800"/>
              </a:lnSpc>
              <a:spcBef>
                <a:spcPts val="0"/>
              </a:spcBef>
              <a:spcAft>
                <a:spcPts val="0"/>
              </a:spcAft>
              <a:buClr>
                <a:schemeClr val="dk1"/>
              </a:buClr>
              <a:buSzPts val="1100"/>
              <a:buFont typeface="Arial"/>
              <a:buNone/>
            </a:pPr>
            <a:r>
              <a:rPr lang="zh-TW" sz="1200" b="0" i="0" u="none" strike="noStrike" cap="none">
                <a:solidFill>
                  <a:srgbClr val="000000"/>
                </a:solidFill>
                <a:latin typeface="Arial"/>
                <a:ea typeface="Arial"/>
                <a:cs typeface="Arial"/>
                <a:sym typeface="Arial"/>
              </a:rPr>
              <a:t>Protect your Internet connection across mobile devices or desktop with QNAP apps. Our app &amp; utility offer a variety of easy-to-configure, automatic features, ensuring your connection remains encrypted at all times. </a:t>
            </a:r>
            <a:endParaRPr sz="1200" b="0" i="0" u="none" strike="noStrike" cap="none">
              <a:solidFill>
                <a:srgbClr val="000000"/>
              </a:solidFill>
              <a:latin typeface="Arial"/>
              <a:ea typeface="Arial"/>
              <a:cs typeface="Arial"/>
              <a:sym typeface="Arial"/>
            </a:endParaRPr>
          </a:p>
          <a:p>
            <a:pPr marL="69850" marR="0" lvl="0" indent="0" algn="l" rtl="0">
              <a:spcBef>
                <a:spcPts val="0"/>
              </a:spcBef>
              <a:spcAft>
                <a:spcPts val="0"/>
              </a:spcAft>
              <a:buClr>
                <a:schemeClr val="dk1"/>
              </a:buClr>
              <a:buSzPts val="1100"/>
              <a:buFont typeface="Arial"/>
              <a:buNone/>
            </a:pPr>
            <a:endParaRPr sz="1100" b="1"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292059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Shape 21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115133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0" name="Shape 2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9914410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6" name="Shape 24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6197100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Shape 26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7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412118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Shape 26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71715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1" name="Shape 29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7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157983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Shape 29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r>
              <a:rPr lang="zh-TW" sz="1100" b="0" i="0" u="none" strike="noStrike" cap="none">
                <a:solidFill>
                  <a:schemeClr val="dk1"/>
                </a:solidFill>
                <a:latin typeface="Arial"/>
                <a:ea typeface="Arial"/>
                <a:cs typeface="Arial"/>
                <a:sym typeface="Arial"/>
              </a:rPr>
              <a:t>要設VPN passthrough</a:t>
            </a: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895544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9" name="Shape 32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318275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3" name="Shape 34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43986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5" name="Shape 37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7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941847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Shape 38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20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225098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7" name="Shape 40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625436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Shape 4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6" name="Shape 42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521924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1" name="Shape 45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647437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Shape 3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 name="Shape 39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25053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 name="Shape 10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2" name="Shape 44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538CD5"/>
              </a:buClr>
              <a:buSzPts val="1600"/>
              <a:buFont typeface="Arial"/>
              <a:buNone/>
            </a:pPr>
            <a:endParaRPr sz="1200" b="1" i="0" u="none" strike="noStrike" cap="none">
              <a:solidFill>
                <a:srgbClr val="FFFFFF"/>
              </a:solidFill>
              <a:latin typeface="Arial"/>
              <a:ea typeface="Arial"/>
              <a:cs typeface="Arial"/>
              <a:sym typeface="Arial"/>
            </a:endParaRPr>
          </a:p>
          <a:p>
            <a:pPr marL="457200" marR="0" lvl="0" indent="-342900" algn="l" rtl="0">
              <a:lnSpc>
                <a:spcPct val="100000"/>
              </a:lnSpc>
              <a:spcBef>
                <a:spcPts val="0"/>
              </a:spcBef>
              <a:spcAft>
                <a:spcPts val="0"/>
              </a:spcAft>
              <a:buClr>
                <a:srgbClr val="FFFFFF"/>
              </a:buClr>
              <a:buSzPts val="1800"/>
              <a:buFont typeface="Noto Sans Symbols"/>
              <a:buChar char="◆"/>
            </a:pPr>
            <a:r>
              <a:rPr lang="zh-TW" sz="1100" b="1" i="0" u="none" strike="noStrike" cap="none">
                <a:solidFill>
                  <a:srgbClr val="FFFFFF"/>
                </a:solidFill>
                <a:latin typeface="Arial"/>
                <a:ea typeface="Arial"/>
                <a:cs typeface="Arial"/>
                <a:sym typeface="Arial"/>
              </a:rPr>
              <a:t>可搜尋出周遭的其他QNAP NAS, </a:t>
            </a:r>
            <a:endParaRPr sz="1100" b="1" i="0" u="none" strike="noStrike" cap="none">
              <a:solidFill>
                <a:srgbClr val="FFFFFF"/>
              </a:solidFill>
              <a:latin typeface="Arial"/>
              <a:ea typeface="Arial"/>
              <a:cs typeface="Arial"/>
              <a:sym typeface="Arial"/>
            </a:endParaRPr>
          </a:p>
          <a:p>
            <a:pPr marL="457200" marR="0" lvl="0" indent="-342900" algn="l" rtl="0">
              <a:lnSpc>
                <a:spcPct val="100000"/>
              </a:lnSpc>
              <a:spcBef>
                <a:spcPts val="0"/>
              </a:spcBef>
              <a:spcAft>
                <a:spcPts val="0"/>
              </a:spcAft>
              <a:buClr>
                <a:srgbClr val="FFFFFF"/>
              </a:buClr>
              <a:buSzPts val="1800"/>
              <a:buFont typeface="Noto Sans Symbols"/>
              <a:buChar char="◆"/>
            </a:pPr>
            <a:r>
              <a:rPr lang="zh-TW" sz="1100" b="1" i="0" u="none" strike="noStrike" cap="none">
                <a:solidFill>
                  <a:srgbClr val="FFFFFF"/>
                </a:solidFill>
                <a:latin typeface="Arial"/>
                <a:ea typeface="Arial"/>
                <a:cs typeface="Arial"/>
                <a:sym typeface="Arial"/>
              </a:rPr>
              <a:t>以此安全連線去連線周遭其他NAS (需各自的密碼), </a:t>
            </a:r>
            <a:endParaRPr sz="1100" b="1" i="0" u="none" strike="noStrike" cap="none">
              <a:solidFill>
                <a:srgbClr val="FFFFFF"/>
              </a:solidFill>
              <a:latin typeface="Arial"/>
              <a:ea typeface="Arial"/>
              <a:cs typeface="Arial"/>
              <a:sym typeface="Arial"/>
            </a:endParaRPr>
          </a:p>
          <a:p>
            <a:pPr marL="457200" marR="0" lvl="0" indent="-342900" algn="l" rtl="0">
              <a:lnSpc>
                <a:spcPct val="100000"/>
              </a:lnSpc>
              <a:spcBef>
                <a:spcPts val="0"/>
              </a:spcBef>
              <a:spcAft>
                <a:spcPts val="0"/>
              </a:spcAft>
              <a:buClr>
                <a:srgbClr val="FFFFFF"/>
              </a:buClr>
              <a:buSzPts val="1800"/>
              <a:buFont typeface="Noto Sans Symbols"/>
              <a:buChar char="◆"/>
            </a:pPr>
            <a:r>
              <a:rPr lang="zh-TW" sz="1100" b="1" i="0" u="none" strike="noStrike" cap="none">
                <a:solidFill>
                  <a:srgbClr val="FFFFFF"/>
                </a:solidFill>
                <a:latin typeface="Arial"/>
                <a:ea typeface="Arial"/>
                <a:cs typeface="Arial"/>
                <a:sym typeface="Arial"/>
              </a:rPr>
              <a:t>再以NAS為媒介建立第三組連線 </a:t>
            </a:r>
            <a:endParaRPr/>
          </a:p>
          <a:p>
            <a:pPr marL="457200" marR="0" lvl="0" indent="-342900" algn="l" rtl="0">
              <a:lnSpc>
                <a:spcPct val="100000"/>
              </a:lnSpc>
              <a:spcBef>
                <a:spcPts val="0"/>
              </a:spcBef>
              <a:spcAft>
                <a:spcPts val="0"/>
              </a:spcAft>
              <a:buClr>
                <a:srgbClr val="FFFFFF"/>
              </a:buClr>
              <a:buSzPts val="1800"/>
              <a:buFont typeface="Noto Sans Symbols"/>
              <a:buChar char="◆"/>
            </a:pPr>
            <a:r>
              <a:rPr lang="zh-TW" sz="1100" b="1" i="0" u="none" strike="noStrike" cap="none">
                <a:solidFill>
                  <a:srgbClr val="FFFFFF"/>
                </a:solidFill>
                <a:latin typeface="Arial"/>
                <a:ea typeface="Arial"/>
                <a:cs typeface="Arial"/>
                <a:sym typeface="Arial"/>
              </a:rPr>
              <a:t>以VPN安全連線使用其他APP</a:t>
            </a:r>
            <a:endParaRPr sz="1100" b="1" i="0" u="none" strike="noStrike" cap="none">
              <a:solidFill>
                <a:srgbClr val="FFFFFF"/>
              </a:solidFill>
              <a:latin typeface="Arial"/>
              <a:ea typeface="Arial"/>
              <a:cs typeface="Arial"/>
              <a:sym typeface="Arial"/>
            </a:endParaRPr>
          </a:p>
          <a:p>
            <a:pPr marL="69850" marR="0" lvl="0" indent="6985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322894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Shape 4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4" name="Shape 47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7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198474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Shape 4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9" name="Shape 47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701361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Shape 4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1" name="Shape 49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467620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Shape 5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7" name="Shape 52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3842710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Shape 4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9" name="Shape 49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9608563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Shape 5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5" name="Shape 53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710730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Shape 5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4" name="Shape 55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55950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Shape 5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0" name="Shape 56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166524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Shape 5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2" name="Shape 52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7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15173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6985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451" name="Shape 4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56699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100"/>
            <a:ext cx="9140888" cy="5143300"/>
          </a:xfrm>
          <a:prstGeom prst="rect">
            <a:avLst/>
          </a:prstGeom>
          <a:noFill/>
        </p:spPr>
      </p:pic>
      <p:sp>
        <p:nvSpPr>
          <p:cNvPr id="2" name="標題 1"/>
          <p:cNvSpPr>
            <a:spLocks noGrp="1"/>
          </p:cNvSpPr>
          <p:nvPr>
            <p:ph type="ctrTitle"/>
          </p:nvPr>
        </p:nvSpPr>
        <p:spPr>
          <a:xfrm>
            <a:off x="685800" y="1597819"/>
            <a:ext cx="7772400" cy="1102519"/>
          </a:xfrm>
        </p:spPr>
        <p:txBody>
          <a:bodyPr>
            <a:normAutofit/>
          </a:bodyPr>
          <a:lstStyle>
            <a:lvl1pPr>
              <a:tabLst>
                <a:tab pos="4037013" algn="l"/>
              </a:tabLst>
              <a:defRPr sz="4800">
                <a:solidFill>
                  <a:schemeClr val="bg1"/>
                </a:solidFill>
              </a:defRPr>
            </a:lvl1pPr>
          </a:lstStyle>
          <a:p>
            <a:r>
              <a:rPr lang="zh-TW" altLang="en-US" dirty="0"/>
              <a:t>按一下以編輯母片標題樣式</a:t>
            </a:r>
          </a:p>
        </p:txBody>
      </p:sp>
      <p:sp>
        <p:nvSpPr>
          <p:cNvPr id="3" name="副標題 2"/>
          <p:cNvSpPr>
            <a:spLocks noGrp="1"/>
          </p:cNvSpPr>
          <p:nvPr>
            <p:ph type="subTitle" idx="1"/>
          </p:nvPr>
        </p:nvSpPr>
        <p:spPr>
          <a:xfrm>
            <a:off x="1371600" y="2914650"/>
            <a:ext cx="6400800" cy="131445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and body" type="tx">
  <p:cSld name="1_Title and body">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214282" y="357171"/>
            <a:ext cx="8787000" cy="6606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1"/>
              </a:buClr>
              <a:buSzPts val="4000"/>
              <a:buFont typeface="Verdana"/>
              <a:buNone/>
              <a:defRPr sz="4000" b="1" i="0" u="none" strike="noStrike" cap="none">
                <a:solidFill>
                  <a:schemeClr val="lt1"/>
                </a:solidFill>
                <a:latin typeface="Arial"/>
                <a:ea typeface="Arial"/>
                <a:cs typeface="Arial"/>
                <a:sym typeface="Arial"/>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a:p>
        </p:txBody>
      </p:sp>
      <p:sp>
        <p:nvSpPr>
          <p:cNvPr id="17" name="Shape 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1" i="0" u="none" strike="noStrike" cap="none">
                <a:solidFill>
                  <a:srgbClr val="002060"/>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8" name="Shape 18"/>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zh-TW"/>
              <a:pPr marL="0" lvl="0" indent="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40"/>
        <p:cNvGrpSpPr/>
        <p:nvPr/>
      </p:nvGrpSpPr>
      <p:grpSpPr>
        <a:xfrm>
          <a:off x="0" y="0"/>
          <a:ext cx="0" cy="0"/>
          <a:chOff x="0" y="0"/>
          <a:chExt cx="0" cy="0"/>
        </a:xfrm>
      </p:grpSpPr>
      <p:pic>
        <p:nvPicPr>
          <p:cNvPr id="41" name="Shape 41" descr="D:\工作進行中\20170911直播母版16比9\母片\2017_Think Big母版16比9_C內頁.jpg"/>
          <p:cNvPicPr preferRelativeResize="0"/>
          <p:nvPr/>
        </p:nvPicPr>
        <p:blipFill rotWithShape="1">
          <a:blip r:embed="rId2" cstate="print">
            <a:alphaModFix/>
          </a:blip>
          <a:srcRect/>
          <a:stretch/>
        </p:blipFill>
        <p:spPr>
          <a:xfrm>
            <a:off x="-29" y="0"/>
            <a:ext cx="9144024" cy="5143513"/>
          </a:xfrm>
          <a:prstGeom prst="rect">
            <a:avLst/>
          </a:prstGeom>
          <a:noFill/>
          <a:ln>
            <a:noFill/>
          </a:ln>
        </p:spPr>
      </p:pic>
      <p:sp>
        <p:nvSpPr>
          <p:cNvPr id="42" name="Shape 42"/>
          <p:cNvSpPr txBox="1">
            <a:spLocks noGrp="1"/>
          </p:cNvSpPr>
          <p:nvPr>
            <p:ph type="subTitle" idx="1"/>
          </p:nvPr>
        </p:nvSpPr>
        <p:spPr>
          <a:xfrm>
            <a:off x="1043608" y="339502"/>
            <a:ext cx="8100300" cy="10806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2400"/>
              <a:buFont typeface="Verdana"/>
              <a:buNone/>
              <a:defRPr sz="4000" b="1" i="0" u="none" strike="noStrike" cap="none">
                <a:solidFill>
                  <a:srgbClr val="002060"/>
                </a:solidFill>
                <a:latin typeface="Arial"/>
                <a:ea typeface="Arial"/>
                <a:cs typeface="Arial"/>
                <a:sym typeface="Arial"/>
              </a:defRPr>
            </a:lvl1pPr>
            <a:lvl2pPr marR="0" lvl="1"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endParaRPr/>
          </a:p>
        </p:txBody>
      </p:sp>
      <p:sp>
        <p:nvSpPr>
          <p:cNvPr id="43" name="Shape 43"/>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zh-TW"/>
              <a:pPr marL="0" lvl="0" indent="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Blank" type="blank">
  <p:cSld name="1_Blank">
    <p:spTree>
      <p:nvGrpSpPr>
        <p:cNvPr id="1" name="Shape 19"/>
        <p:cNvGrpSpPr/>
        <p:nvPr/>
      </p:nvGrpSpPr>
      <p:grpSpPr>
        <a:xfrm>
          <a:off x="0" y="0"/>
          <a:ext cx="0" cy="0"/>
          <a:chOff x="0" y="0"/>
          <a:chExt cx="0" cy="0"/>
        </a:xfrm>
      </p:grpSpPr>
      <p:sp>
        <p:nvSpPr>
          <p:cNvPr id="20" name="Shape 20"/>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zh-TW"/>
              <a:pPr marL="0" lvl="0" indent="0">
                <a:spcBef>
                  <a:spcPts val="0"/>
                </a:spcBef>
                <a:spcAft>
                  <a:spcPts val="0"/>
                </a:spcAft>
                <a:buNone/>
              </a:pPr>
              <a:t>‹#›</a:t>
            </a:fld>
            <a:endParaRPr/>
          </a:p>
        </p:txBody>
      </p:sp>
      <p:pic>
        <p:nvPicPr>
          <p:cNvPr id="21" name="Shape 21" descr="D:\工作進行中\20170911直播母版16比9\母片\2017_Think Big母版16比9_C內頁.jpg"/>
          <p:cNvPicPr preferRelativeResize="0"/>
          <p:nvPr/>
        </p:nvPicPr>
        <p:blipFill rotWithShape="1">
          <a:blip r:embed="rId2" cstate="print">
            <a:alphaModFix/>
          </a:blip>
          <a:srcRect/>
          <a:stretch/>
        </p:blipFill>
        <p:spPr>
          <a:xfrm>
            <a:off x="0" y="-18"/>
            <a:ext cx="9143998" cy="514351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5" name="Picture 2" descr="C:\Users\user\Desktop\20180411_QTS 4.3.5網路與虛擬交換器-02.png"/>
          <p:cNvPicPr>
            <a:picLocks noChangeAspect="1" noChangeArrowheads="1"/>
          </p:cNvPicPr>
          <p:nvPr userDrawn="1"/>
        </p:nvPicPr>
        <p:blipFill>
          <a:blip r:embed="rId2" cstate="print"/>
          <a:stretch>
            <a:fillRect/>
          </a:stretch>
        </p:blipFill>
        <p:spPr bwMode="auto">
          <a:xfrm>
            <a:off x="3675" y="56"/>
            <a:ext cx="9137368" cy="5143387"/>
          </a:xfrm>
          <a:prstGeom prst="rect">
            <a:avLst/>
          </a:prstGeom>
          <a:noFill/>
        </p:spPr>
      </p:pic>
      <p:pic>
        <p:nvPicPr>
          <p:cNvPr id="6" name="Picture 2" descr="C:\Users\user\Desktop\20180411_QTS 4.3.5網路與虛擬交換器-03.png"/>
          <p:cNvPicPr>
            <a:picLocks noChangeAspect="1" noChangeArrowheads="1"/>
          </p:cNvPicPr>
          <p:nvPr userDrawn="1"/>
        </p:nvPicPr>
        <p:blipFill>
          <a:blip r:embed="rId3" cstate="print"/>
          <a:srcRect t="11356"/>
          <a:stretch>
            <a:fillRect/>
          </a:stretch>
        </p:blipFill>
        <p:spPr bwMode="auto">
          <a:xfrm>
            <a:off x="1660" y="965451"/>
            <a:ext cx="9145562" cy="379790"/>
          </a:xfrm>
          <a:prstGeom prst="rect">
            <a:avLst/>
          </a:prstGeom>
          <a:noFill/>
        </p:spPr>
      </p:pic>
      <p:pic>
        <p:nvPicPr>
          <p:cNvPr id="7" name="Picture 2" descr="D:\工作進行中\20170911直播母版16比9\各場PPT元素\20180410\QNAP_LOGO-01.png"/>
          <p:cNvPicPr>
            <a:picLocks noChangeAspect="1" noChangeArrowheads="1"/>
          </p:cNvPicPr>
          <p:nvPr userDrawn="1"/>
        </p:nvPicPr>
        <p:blipFill>
          <a:blip r:embed="rId4" cstate="print"/>
          <a:srcRect/>
          <a:stretch>
            <a:fillRect/>
          </a:stretch>
        </p:blipFill>
        <p:spPr bwMode="auto">
          <a:xfrm>
            <a:off x="7929586" y="68104"/>
            <a:ext cx="1031566" cy="199390"/>
          </a:xfrm>
          <a:prstGeom prst="rect">
            <a:avLst/>
          </a:prstGeom>
          <a:noFill/>
        </p:spPr>
      </p:pic>
      <p:sp>
        <p:nvSpPr>
          <p:cNvPr id="2" name="標題 1"/>
          <p:cNvSpPr>
            <a:spLocks noGrp="1"/>
          </p:cNvSpPr>
          <p:nvPr>
            <p:ph type="title"/>
          </p:nvPr>
        </p:nvSpPr>
        <p:spPr>
          <a:xfrm>
            <a:off x="0" y="146923"/>
            <a:ext cx="9144000" cy="857250"/>
          </a:xfrm>
        </p:spPr>
        <p:txBody>
          <a:bodyPr>
            <a:normAutofit/>
          </a:bodyPr>
          <a:lstStyle>
            <a:lvl1pPr>
              <a:defRPr sz="4000">
                <a:solidFill>
                  <a:schemeClr val="bg1"/>
                </a:solidFill>
                <a:effectLst>
                  <a:outerShdw blurRad="50800" dist="38100" dir="2700000" algn="tl" rotWithShape="0">
                    <a:prstClr val="black">
                      <a:alpha val="40000"/>
                    </a:prstClr>
                  </a:outerShdw>
                </a:effectLst>
              </a:defRPr>
            </a:lvl1pPr>
          </a:lstStyle>
          <a:p>
            <a:r>
              <a:rPr lang="zh-TW" altLang="en-US" dirty="0"/>
              <a:t>按一下以編輯母片標題樣式</a:t>
            </a:r>
          </a:p>
        </p:txBody>
      </p:sp>
      <p:sp>
        <p:nvSpPr>
          <p:cNvPr id="3" name="文字版面配置區 2"/>
          <p:cNvSpPr>
            <a:spLocks noGrp="1"/>
          </p:cNvSpPr>
          <p:nvPr>
            <p:ph idx="1"/>
          </p:nvPr>
        </p:nvSpPr>
        <p:spPr>
          <a:xfrm>
            <a:off x="457200" y="1200151"/>
            <a:ext cx="8229600" cy="3394472"/>
          </a:xfrm>
          <a:prstGeom prst="rect">
            <a:avLst/>
          </a:prstGeom>
        </p:spPr>
        <p:txBody>
          <a:bodyPr vert="horz" lIns="91440" tIns="45720" rIns="91440" bIns="45720" rtlCol="0">
            <a:normAutofit/>
          </a:bodyPr>
          <a:lstStyle>
            <a:lvl1pPr marL="0" indent="0" algn="l" defTabSz="914400" rtl="0" eaLnBrk="1" latinLnBrk="0" hangingPunct="1">
              <a:spcBef>
                <a:spcPts val="0"/>
              </a:spcBef>
              <a:buFont typeface="Arial" pitchFamily="34" charset="0"/>
              <a:defRPr lang="zh-TW" altLang="en-US" sz="2200" b="1" i="0" kern="1200" baseline="0" dirty="0" smtClean="0">
                <a:solidFill>
                  <a:schemeClr val="tx1"/>
                </a:solidFill>
                <a:latin typeface="Arial" pitchFamily="34" charset="0"/>
                <a:ea typeface="微軟正黑體" pitchFamily="34" charset="-120"/>
                <a:cs typeface="+mn-cs"/>
              </a:defRPr>
            </a:lvl1pPr>
            <a:lvl2pPr marL="0" algn="l" defTabSz="914400" rtl="0" eaLnBrk="1" latinLnBrk="0" hangingPunct="1">
              <a:spcBef>
                <a:spcPts val="0"/>
              </a:spcBef>
              <a:buFont typeface="Arial" pitchFamily="34" charset="0"/>
              <a:buChar char="•"/>
              <a:defRPr lang="zh-TW" altLang="en-US" sz="2200" b="1" i="0" kern="1200" baseline="0" dirty="0" smtClean="0">
                <a:solidFill>
                  <a:schemeClr val="tx1"/>
                </a:solidFill>
                <a:latin typeface="Arial" pitchFamily="34" charset="0"/>
                <a:ea typeface="微軟正黑體" pitchFamily="34" charset="-120"/>
                <a:cs typeface="+mn-cs"/>
              </a:defRPr>
            </a:lvl2pPr>
          </a:lstStyle>
          <a:p>
            <a:pPr lvl="0"/>
            <a:r>
              <a:rPr lang="zh-TW" altLang="en-US" dirty="0"/>
              <a:t>按一下以編輯母片文字樣式</a:t>
            </a:r>
          </a:p>
          <a:p>
            <a:pPr lvl="1"/>
            <a:r>
              <a:rPr lang="zh-TW" altLang="en-US" dirty="0"/>
              <a:t>第二層</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pic>
        <p:nvPicPr>
          <p:cNvPr id="3074" name="Picture 2" descr="C:\Users\user\Desktop\20180411_QTS 4.3.5網路與虛擬交換器-03.png"/>
          <p:cNvPicPr>
            <a:picLocks noChangeAspect="1" noChangeArrowheads="1"/>
          </p:cNvPicPr>
          <p:nvPr userDrawn="1"/>
        </p:nvPicPr>
        <p:blipFill>
          <a:blip r:embed="rId2" cstate="print"/>
          <a:srcRect/>
          <a:stretch>
            <a:fillRect/>
          </a:stretch>
        </p:blipFill>
        <p:spPr bwMode="auto">
          <a:xfrm>
            <a:off x="0" y="0"/>
            <a:ext cx="9140888" cy="5143500"/>
          </a:xfrm>
          <a:prstGeom prst="rect">
            <a:avLst/>
          </a:prstGeom>
          <a:noFill/>
        </p:spPr>
      </p:pic>
      <p:sp>
        <p:nvSpPr>
          <p:cNvPr id="2" name="標題 1"/>
          <p:cNvSpPr>
            <a:spLocks noGrp="1"/>
          </p:cNvSpPr>
          <p:nvPr>
            <p:ph type="title"/>
          </p:nvPr>
        </p:nvSpPr>
        <p:spPr>
          <a:xfrm>
            <a:off x="251520" y="1491630"/>
            <a:ext cx="4392488" cy="1944216"/>
          </a:xfrm>
        </p:spPr>
        <p:txBody>
          <a:bodyPr/>
          <a:lstStyle>
            <a:lvl1pPr algn="l">
              <a:defRPr baseline="0">
                <a:solidFill>
                  <a:schemeClr val="bg1"/>
                </a:solidFill>
              </a:defRPr>
            </a:lvl1pPr>
          </a:lstStyle>
          <a:p>
            <a:r>
              <a:rPr lang="zh-TW" altLang="en-US" dirty="0"/>
              <a:t>按一下以編輯母片標題樣式</a:t>
            </a:r>
          </a:p>
        </p:txBody>
      </p:sp>
      <p:pic>
        <p:nvPicPr>
          <p:cNvPr id="3075" name="Picture 3" descr="C:\Users\user\Desktop\QNAP.png"/>
          <p:cNvPicPr>
            <a:picLocks noChangeAspect="1" noChangeArrowheads="1"/>
          </p:cNvPicPr>
          <p:nvPr userDrawn="1"/>
        </p:nvPicPr>
        <p:blipFill>
          <a:blip r:embed="rId3" cstate="print"/>
          <a:srcRect/>
          <a:stretch>
            <a:fillRect/>
          </a:stretch>
        </p:blipFill>
        <p:spPr bwMode="auto">
          <a:xfrm>
            <a:off x="323528" y="627534"/>
            <a:ext cx="1289149" cy="234505"/>
          </a:xfrm>
          <a:prstGeom prst="rect">
            <a:avLst/>
          </a:prstGeom>
          <a:noFill/>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標題投影片">
    <p:spTree>
      <p:nvGrpSpPr>
        <p:cNvPr id="1" name=""/>
        <p:cNvGrpSpPr/>
        <p:nvPr/>
      </p:nvGrpSpPr>
      <p:grpSpPr>
        <a:xfrm>
          <a:off x="0" y="0"/>
          <a:ext cx="0" cy="0"/>
          <a:chOff x="0" y="0"/>
          <a:chExt cx="0" cy="0"/>
        </a:xfrm>
      </p:grpSpPr>
      <p:pic>
        <p:nvPicPr>
          <p:cNvPr id="2050" name="Picture 2" descr="C:\Users\user\Desktop\20180411_QTS 4.3.5網路與虛擬交換器_ppt\23531800_xl.png"/>
          <p:cNvPicPr>
            <a:picLocks noChangeAspect="1" noChangeArrowheads="1"/>
          </p:cNvPicPr>
          <p:nvPr userDrawn="1"/>
        </p:nvPicPr>
        <p:blipFill>
          <a:blip r:embed="rId2" cstate="print"/>
          <a:srcRect l="4761" t="5659" r="2319"/>
          <a:stretch>
            <a:fillRect/>
          </a:stretch>
        </p:blipFill>
        <p:spPr bwMode="auto">
          <a:xfrm>
            <a:off x="0" y="0"/>
            <a:ext cx="9144000" cy="5143501"/>
          </a:xfrm>
          <a:prstGeom prst="rect">
            <a:avLst/>
          </a:prstGeom>
          <a:noFill/>
        </p:spPr>
      </p:pic>
      <p:sp>
        <p:nvSpPr>
          <p:cNvPr id="2" name="標題 1"/>
          <p:cNvSpPr>
            <a:spLocks noGrp="1"/>
          </p:cNvSpPr>
          <p:nvPr>
            <p:ph type="ctrTitle"/>
          </p:nvPr>
        </p:nvSpPr>
        <p:spPr>
          <a:xfrm>
            <a:off x="685800" y="1275606"/>
            <a:ext cx="7772400" cy="1102519"/>
          </a:xfrm>
        </p:spPr>
        <p:txBody>
          <a:bodyPr>
            <a:normAutofit/>
          </a:bodyPr>
          <a:lstStyle>
            <a:lvl1pPr>
              <a:tabLst>
                <a:tab pos="4037013" algn="l"/>
              </a:tabLst>
              <a:defRPr sz="4800">
                <a:solidFill>
                  <a:schemeClr val="bg1"/>
                </a:solidFill>
              </a:defRPr>
            </a:lvl1pPr>
          </a:lstStyle>
          <a:p>
            <a:r>
              <a:rPr lang="zh-TW" altLang="en-US" dirty="0"/>
              <a:t>按一下以編輯母片標題樣式</a:t>
            </a:r>
          </a:p>
        </p:txBody>
      </p:sp>
      <p:sp>
        <p:nvSpPr>
          <p:cNvPr id="3" name="副標題 2"/>
          <p:cNvSpPr>
            <a:spLocks noGrp="1"/>
          </p:cNvSpPr>
          <p:nvPr>
            <p:ph type="subTitle" idx="1"/>
          </p:nvPr>
        </p:nvSpPr>
        <p:spPr>
          <a:xfrm>
            <a:off x="1371600" y="2427734"/>
            <a:ext cx="6400800" cy="131445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pic>
        <p:nvPicPr>
          <p:cNvPr id="6" name="Picture 2" descr="D:\工作進行中\20170911直播母版16比9\各場PPT元素\20180410\QNAP_LOGO-01.png"/>
          <p:cNvPicPr>
            <a:picLocks noChangeAspect="1" noChangeArrowheads="1"/>
          </p:cNvPicPr>
          <p:nvPr userDrawn="1"/>
        </p:nvPicPr>
        <p:blipFill>
          <a:blip r:embed="rId3" cstate="print"/>
          <a:srcRect/>
          <a:stretch>
            <a:fillRect/>
          </a:stretch>
        </p:blipFill>
        <p:spPr bwMode="auto">
          <a:xfrm>
            <a:off x="539552" y="627534"/>
            <a:ext cx="1490165" cy="288032"/>
          </a:xfrm>
          <a:prstGeom prst="rect">
            <a:avLst/>
          </a:prstGeom>
          <a:noFill/>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body" type="tx">
  <p:cSld name="1_Title and body">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214282" y="357171"/>
            <a:ext cx="8787000" cy="6606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1"/>
              </a:buClr>
              <a:buSzPts val="4000"/>
              <a:buFont typeface="Verdana"/>
              <a:buNone/>
              <a:defRPr sz="4000" b="1" i="0" u="none" strike="noStrike" cap="none">
                <a:solidFill>
                  <a:schemeClr val="lt1"/>
                </a:solidFill>
                <a:latin typeface="Arial"/>
                <a:ea typeface="Arial"/>
                <a:cs typeface="Arial"/>
                <a:sym typeface="Arial"/>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a:p>
        </p:txBody>
      </p:sp>
      <p:sp>
        <p:nvSpPr>
          <p:cNvPr id="17" name="Shape 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1" i="0" u="none" strike="noStrike" cap="none">
                <a:solidFill>
                  <a:srgbClr val="002060"/>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8" name="Shape 18"/>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ltLang="zh-TW"/>
              <a:pPr marL="0" lvl="0" indent="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40"/>
        <p:cNvGrpSpPr/>
        <p:nvPr/>
      </p:nvGrpSpPr>
      <p:grpSpPr>
        <a:xfrm>
          <a:off x="0" y="0"/>
          <a:ext cx="0" cy="0"/>
          <a:chOff x="0" y="0"/>
          <a:chExt cx="0" cy="0"/>
        </a:xfrm>
      </p:grpSpPr>
      <p:pic>
        <p:nvPicPr>
          <p:cNvPr id="41" name="Shape 41" descr="D:\工作進行中\20170911直播母版16比9\母片\2017_Think Big母版16比9_C內頁.jpg"/>
          <p:cNvPicPr preferRelativeResize="0"/>
          <p:nvPr/>
        </p:nvPicPr>
        <p:blipFill rotWithShape="1">
          <a:blip r:embed="rId2" cstate="print">
            <a:alphaModFix/>
          </a:blip>
          <a:srcRect/>
          <a:stretch/>
        </p:blipFill>
        <p:spPr>
          <a:xfrm>
            <a:off x="-29" y="0"/>
            <a:ext cx="9144024" cy="5143513"/>
          </a:xfrm>
          <a:prstGeom prst="rect">
            <a:avLst/>
          </a:prstGeom>
          <a:noFill/>
          <a:ln>
            <a:noFill/>
          </a:ln>
        </p:spPr>
      </p:pic>
      <p:sp>
        <p:nvSpPr>
          <p:cNvPr id="42" name="Shape 42"/>
          <p:cNvSpPr txBox="1">
            <a:spLocks noGrp="1"/>
          </p:cNvSpPr>
          <p:nvPr>
            <p:ph type="subTitle" idx="1"/>
          </p:nvPr>
        </p:nvSpPr>
        <p:spPr>
          <a:xfrm>
            <a:off x="1043608" y="339502"/>
            <a:ext cx="8100300" cy="10806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2400"/>
              <a:buFont typeface="Verdana"/>
              <a:buNone/>
              <a:defRPr sz="4000" b="1" i="0" u="none" strike="noStrike" cap="none">
                <a:solidFill>
                  <a:srgbClr val="002060"/>
                </a:solidFill>
                <a:latin typeface="Arial"/>
                <a:ea typeface="Arial"/>
                <a:cs typeface="Arial"/>
                <a:sym typeface="Arial"/>
              </a:defRPr>
            </a:lvl1pPr>
            <a:lvl2pPr marR="0" lvl="1"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endParaRPr/>
          </a:p>
        </p:txBody>
      </p:sp>
      <p:sp>
        <p:nvSpPr>
          <p:cNvPr id="43" name="Shape 43"/>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ltLang="zh-TW"/>
              <a:pPr marL="0" lvl="0" indent="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Blank" type="blank">
  <p:cSld name="1_Blank">
    <p:spTree>
      <p:nvGrpSpPr>
        <p:cNvPr id="1" name="Shape 19"/>
        <p:cNvGrpSpPr/>
        <p:nvPr/>
      </p:nvGrpSpPr>
      <p:grpSpPr>
        <a:xfrm>
          <a:off x="0" y="0"/>
          <a:ext cx="0" cy="0"/>
          <a:chOff x="0" y="0"/>
          <a:chExt cx="0" cy="0"/>
        </a:xfrm>
      </p:grpSpPr>
      <p:sp>
        <p:nvSpPr>
          <p:cNvPr id="20" name="Shape 20"/>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ltLang="zh-TW"/>
              <a:pPr marL="0" lvl="0" indent="0">
                <a:spcBef>
                  <a:spcPts val="0"/>
                </a:spcBef>
                <a:spcAft>
                  <a:spcPts val="0"/>
                </a:spcAft>
                <a:buNone/>
              </a:pPr>
              <a:t>‹#›</a:t>
            </a:fld>
            <a:endParaRPr/>
          </a:p>
        </p:txBody>
      </p:sp>
      <p:pic>
        <p:nvPicPr>
          <p:cNvPr id="21" name="Shape 21" descr="D:\工作進行中\20170911直播母版16比9\母片\2017_Think Big母版16比9_C內頁.jpg"/>
          <p:cNvPicPr preferRelativeResize="0"/>
          <p:nvPr/>
        </p:nvPicPr>
        <p:blipFill rotWithShape="1">
          <a:blip r:embed="rId2" cstate="print">
            <a:alphaModFix/>
          </a:blip>
          <a:srcRect/>
          <a:stretch/>
        </p:blipFill>
        <p:spPr>
          <a:xfrm>
            <a:off x="0" y="-18"/>
            <a:ext cx="9143998" cy="514351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Blank" userDrawn="1">
  <p:cSld name="2_Blank">
    <p:spTree>
      <p:nvGrpSpPr>
        <p:cNvPr id="1" name="Shape 43"/>
        <p:cNvGrpSpPr/>
        <p:nvPr/>
      </p:nvGrpSpPr>
      <p:grpSpPr>
        <a:xfrm>
          <a:off x="0" y="0"/>
          <a:ext cx="0" cy="0"/>
          <a:chOff x="0" y="0"/>
          <a:chExt cx="0" cy="0"/>
        </a:xfrm>
      </p:grpSpPr>
      <p:pic>
        <p:nvPicPr>
          <p:cNvPr id="8" name="圖片 7" descr="0517_16比9_VPN_分頁母片_(ZH+EN).jpg"/>
          <p:cNvPicPr>
            <a:picLocks noChangeAspect="1"/>
          </p:cNvPicPr>
          <p:nvPr userDrawn="1"/>
        </p:nvPicPr>
        <p:blipFill>
          <a:blip r:embed="rId2"/>
          <a:stretch>
            <a:fillRect/>
          </a:stretch>
        </p:blipFill>
        <p:spPr>
          <a:xfrm>
            <a:off x="0" y="0"/>
            <a:ext cx="9144000" cy="5143500"/>
          </a:xfrm>
          <a:prstGeom prst="rect">
            <a:avLst/>
          </a:prstGeom>
        </p:spPr>
      </p:pic>
      <p:sp>
        <p:nvSpPr>
          <p:cNvPr id="44" name="Shape 44"/>
          <p:cNvSpPr txBox="1">
            <a:spLocks noGrp="1"/>
          </p:cNvSpPr>
          <p:nvPr>
            <p:ph type="sldNum" idx="12"/>
          </p:nvPr>
        </p:nvSpPr>
        <p:spPr>
          <a:xfrm>
            <a:off x="8472457" y="4663216"/>
            <a:ext cx="548699"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ltLang="zh-TW"/>
              <a:pPr marL="0" lvl="0" indent="0">
                <a:spcBef>
                  <a:spcPts val="0"/>
                </a:spcBef>
                <a:spcAft>
                  <a:spcPts val="0"/>
                </a:spcAft>
                <a:buNone/>
              </a:pPr>
              <a:t>‹#›</a:t>
            </a:fld>
            <a:endParaRPr/>
          </a:p>
        </p:txBody>
      </p:sp>
      <p:sp>
        <p:nvSpPr>
          <p:cNvPr id="5" name="Shape 21"/>
          <p:cNvSpPr txBox="1">
            <a:spLocks noGrp="1"/>
          </p:cNvSpPr>
          <p:nvPr>
            <p:ph type="title"/>
          </p:nvPr>
        </p:nvSpPr>
        <p:spPr>
          <a:xfrm>
            <a:off x="0" y="873457"/>
            <a:ext cx="9144000" cy="2395182"/>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4000"/>
              <a:buFont typeface="Verdana"/>
              <a:buNone/>
              <a:defRPr sz="5000" b="1" i="0" u="none" strike="noStrike" cap="none">
                <a:solidFill>
                  <a:schemeClr val="tx1"/>
                </a:solidFill>
                <a:latin typeface="+mj-lt"/>
                <a:ea typeface="微軟正黑體" pitchFamily="34" charset="-120"/>
                <a:cs typeface="Arial"/>
                <a:sym typeface="Arial"/>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a:p>
        </p:txBody>
      </p:sp>
    </p:spTree>
    <p:extLst>
      <p:ext uri="{BB962C8B-B14F-4D97-AF65-F5344CB8AC3E}">
        <p14:creationId xmlns:p14="http://schemas.microsoft.com/office/powerpoint/2010/main" val="4103199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1_Title and body">
  <p:cSld name="2_Title and body">
    <p:spTree>
      <p:nvGrpSpPr>
        <p:cNvPr id="1" name="Shape 19"/>
        <p:cNvGrpSpPr/>
        <p:nvPr/>
      </p:nvGrpSpPr>
      <p:grpSpPr>
        <a:xfrm>
          <a:off x="0" y="0"/>
          <a:ext cx="0" cy="0"/>
          <a:chOff x="0" y="0"/>
          <a:chExt cx="0" cy="0"/>
        </a:xfrm>
      </p:grpSpPr>
      <p:pic>
        <p:nvPicPr>
          <p:cNvPr id="6" name="圖片 5" descr="0517_16比9_VPN_內頁母片_(ZH+EN).jpg"/>
          <p:cNvPicPr>
            <a:picLocks noChangeAspect="1"/>
          </p:cNvPicPr>
          <p:nvPr userDrawn="1"/>
        </p:nvPicPr>
        <p:blipFill>
          <a:blip r:embed="rId2"/>
          <a:stretch>
            <a:fillRect/>
          </a:stretch>
        </p:blipFill>
        <p:spPr>
          <a:xfrm>
            <a:off x="0" y="0"/>
            <a:ext cx="9144000" cy="5143500"/>
          </a:xfrm>
          <a:prstGeom prst="rect">
            <a:avLst/>
          </a:prstGeom>
        </p:spPr>
      </p:pic>
      <p:sp>
        <p:nvSpPr>
          <p:cNvPr id="21" name="Shape 21"/>
          <p:cNvSpPr txBox="1">
            <a:spLocks noGrp="1"/>
          </p:cNvSpPr>
          <p:nvPr>
            <p:ph type="title"/>
          </p:nvPr>
        </p:nvSpPr>
        <p:spPr>
          <a:xfrm>
            <a:off x="348018" y="-1"/>
            <a:ext cx="8795982" cy="750627"/>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1"/>
              </a:buClr>
              <a:buSzPts val="4000"/>
              <a:buFont typeface="Verdana"/>
              <a:buNone/>
              <a:defRPr sz="4000" b="1" i="0" u="none" strike="noStrike" cap="none">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Arial"/>
                <a:sym typeface="Arial"/>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a:p>
        </p:txBody>
      </p:sp>
      <p:sp>
        <p:nvSpPr>
          <p:cNvPr id="22" name="Shape 22"/>
          <p:cNvSpPr txBox="1">
            <a:spLocks noGrp="1"/>
          </p:cNvSpPr>
          <p:nvPr>
            <p:ph type="sldNum" idx="12"/>
          </p:nvPr>
        </p:nvSpPr>
        <p:spPr>
          <a:xfrm>
            <a:off x="8472457" y="4663216"/>
            <a:ext cx="548699"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ltLang="zh-TW"/>
              <a:pPr marL="0" lvl="0" indent="0">
                <a:spcBef>
                  <a:spcPts val="0"/>
                </a:spcBef>
                <a:spcAft>
                  <a:spcPts val="0"/>
                </a:spcAft>
                <a:buNone/>
              </a:pPr>
              <a:t>‹#›</a:t>
            </a:fld>
            <a:endParaRPr/>
          </a:p>
        </p:txBody>
      </p:sp>
    </p:spTree>
    <p:extLst>
      <p:ext uri="{BB962C8B-B14F-4D97-AF65-F5344CB8AC3E}">
        <p14:creationId xmlns:p14="http://schemas.microsoft.com/office/powerpoint/2010/main" val="3609580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TW" altLang="en-US" dirty="0"/>
              <a:t>按一下以編輯母片標題樣式</a:t>
            </a:r>
          </a:p>
        </p:txBody>
      </p:sp>
      <p:sp>
        <p:nvSpPr>
          <p:cNvPr id="3" name="文字版面配置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p:txBody>
      </p:sp>
    </p:spTree>
  </p:cSld>
  <p:clrMap bg1="lt1" tx1="dk1" bg2="lt2" tx2="dk2" accent1="accent1" accent2="accent2" accent3="accent3" accent4="accent4" accent5="accent5" accent6="accent6" hlink="hlink" folHlink="folHlink"/>
  <p:sldLayoutIdLst>
    <p:sldLayoutId id="2147483649" r:id="rId1"/>
    <p:sldLayoutId id="2147483658" r:id="rId2"/>
    <p:sldLayoutId id="2147483654" r:id="rId3"/>
    <p:sldLayoutId id="2147483662" r:id="rId4"/>
    <p:sldLayoutId id="2147483665" r:id="rId5"/>
    <p:sldLayoutId id="2147483666" r:id="rId6"/>
    <p:sldLayoutId id="2147483667" r:id="rId7"/>
    <p:sldLayoutId id="2147483668" r:id="rId8"/>
    <p:sldLayoutId id="2147483669" r:id="rId9"/>
    <p:sldLayoutId id="2147483659" r:id="rId10"/>
    <p:sldLayoutId id="2147483660" r:id="rId11"/>
    <p:sldLayoutId id="2147483661" r:id="rId12"/>
  </p:sldLayoutIdLst>
  <p:txStyles>
    <p:titleStyle>
      <a:lvl1pPr algn="ctr" defTabSz="914400" rtl="0" eaLnBrk="1" latinLnBrk="0" hangingPunct="1">
        <a:spcBef>
          <a:spcPct val="0"/>
        </a:spcBef>
        <a:buNone/>
        <a:defRPr sz="4200" b="1" i="0" kern="1200" baseline="0">
          <a:solidFill>
            <a:schemeClr val="tx1"/>
          </a:solidFill>
          <a:latin typeface="Arial" pitchFamily="34" charset="0"/>
          <a:ea typeface="微軟正黑體" pitchFamily="34" charset="-120"/>
          <a:cs typeface="+mj-cs"/>
        </a:defRPr>
      </a:lvl1pPr>
    </p:titleStyle>
    <p:bodyStyle>
      <a:lvl1pPr marL="342900" indent="-342900" algn="l" defTabSz="914400" rtl="0" eaLnBrk="1" latinLnBrk="0" hangingPunct="1">
        <a:spcBef>
          <a:spcPts val="0"/>
        </a:spcBef>
        <a:buFont typeface="Arial" pitchFamily="34" charset="0"/>
        <a:buNone/>
        <a:defRPr sz="2400" b="1" i="0" kern="1200" baseline="0">
          <a:solidFill>
            <a:schemeClr val="tx1"/>
          </a:solidFill>
          <a:latin typeface="Arial" pitchFamily="34" charset="0"/>
          <a:ea typeface="微軟正黑體" pitchFamily="34" charset="-120"/>
          <a:cs typeface="+mn-cs"/>
        </a:defRPr>
      </a:lvl1pPr>
      <a:lvl2pPr marL="0" indent="0" algn="l" defTabSz="914400" rtl="0" eaLnBrk="1" latinLnBrk="0" hangingPunct="1">
        <a:spcBef>
          <a:spcPts val="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jpe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50.png"/><Relationship Id="rId4" Type="http://schemas.openxmlformats.org/officeDocument/2006/relationships/image" Target="../media/image47.jpeg"/><Relationship Id="rId9"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5.png"/><Relationship Id="rId7"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2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88.png"/><Relationship Id="rId7" Type="http://schemas.openxmlformats.org/officeDocument/2006/relationships/image" Target="../media/image10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102.png"/></Relationships>
</file>

<file path=ppt/slides/_rels/slide2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3.png"/><Relationship Id="rId7" Type="http://schemas.openxmlformats.org/officeDocument/2006/relationships/image" Target="../media/image10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108.png"/><Relationship Id="rId5" Type="http://schemas.openxmlformats.org/officeDocument/2006/relationships/image" Target="../media/image99.png"/><Relationship Id="rId10" Type="http://schemas.openxmlformats.org/officeDocument/2006/relationships/image" Target="../media/image107.png"/><Relationship Id="rId4" Type="http://schemas.openxmlformats.org/officeDocument/2006/relationships/image" Target="../media/image27.png"/><Relationship Id="rId9" Type="http://schemas.openxmlformats.org/officeDocument/2006/relationships/image" Target="../media/image106.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12" Type="http://schemas.openxmlformats.org/officeDocument/2006/relationships/image" Target="../media/image119.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pn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png"/></Relationships>
</file>

<file path=ppt/slides/_rels/slide3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3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3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3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4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4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43.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12" Type="http://schemas.openxmlformats.org/officeDocument/2006/relationships/image" Target="../media/image14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pn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png"/></Relationships>
</file>

<file path=ppt/slides/_rels/slide4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44.png"/><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47.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 Id="rId9" Type="http://schemas.openxmlformats.org/officeDocument/2006/relationships/image" Target="../media/image153.png"/></Relationships>
</file>

<file path=ppt/slides/_rels/slide4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55.png"/><Relationship Id="rId4" Type="http://schemas.openxmlformats.org/officeDocument/2006/relationships/image" Target="../media/image154.png"/></Relationships>
</file>

<file path=ppt/slides/_rels/slide49.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6.png"/><Relationship Id="rId7" Type="http://schemas.openxmlformats.org/officeDocument/2006/relationships/image" Target="../media/image159.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88.png"/><Relationship Id="rId4" Type="http://schemas.openxmlformats.org/officeDocument/2006/relationships/image" Target="../media/image157.png"/><Relationship Id="rId9" Type="http://schemas.openxmlformats.org/officeDocument/2006/relationships/image" Target="../media/image161.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5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66.png"/><Relationship Id="rId4" Type="http://schemas.openxmlformats.org/officeDocument/2006/relationships/image" Target="../media/image165.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65.png"/></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170.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03.png"/></Relationships>
</file>

<file path=ppt/slides/_rels/slide57.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77.png"/><Relationship Id="rId7" Type="http://schemas.openxmlformats.org/officeDocument/2006/relationships/image" Target="../media/image173.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68.png"/><Relationship Id="rId4" Type="http://schemas.openxmlformats.org/officeDocument/2006/relationships/image" Target="../media/image171.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60.xml.rels><?xml version="1.0" encoding="UTF-8" standalone="yes"?>
<Relationships xmlns="http://schemas.openxmlformats.org/package/2006/relationships"><Relationship Id="rId3" Type="http://schemas.openxmlformats.org/officeDocument/2006/relationships/image" Target="../media/image181.png"/><Relationship Id="rId7" Type="http://schemas.openxmlformats.org/officeDocument/2006/relationships/image" Target="../media/image180.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82.png"/></Relationships>
</file>

<file path=ppt/slides/_rels/slide6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184.png"/></Relationships>
</file>

<file path=ppt/slides/_rels/slide6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186.png"/></Relationships>
</file>

<file path=ppt/slides/_rels/slide6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188.png"/></Relationships>
</file>

<file path=ppt/slides/_rels/slide64.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77.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94.png"/></Relationships>
</file>

<file path=ppt/slides/_rels/slide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95.png"/></Relationships>
</file>

<file path=ppt/slides/_rels/slide69.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201.jpeg"/><Relationship Id="rId3" Type="http://schemas.openxmlformats.org/officeDocument/2006/relationships/image" Target="../media/image196.png"/><Relationship Id="rId7" Type="http://schemas.openxmlformats.org/officeDocument/2006/relationships/image" Target="../media/image141.png"/><Relationship Id="rId12" Type="http://schemas.openxmlformats.org/officeDocument/2006/relationships/image" Target="../media/image200.png"/><Relationship Id="rId2" Type="http://schemas.openxmlformats.org/officeDocument/2006/relationships/notesSlide" Target="../notesSlides/notesSlide65.xml"/><Relationship Id="rId16"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40.png"/><Relationship Id="rId11" Type="http://schemas.openxmlformats.org/officeDocument/2006/relationships/image" Target="../media/image199.png"/><Relationship Id="rId5" Type="http://schemas.openxmlformats.org/officeDocument/2006/relationships/image" Target="../media/image137.png"/><Relationship Id="rId15" Type="http://schemas.openxmlformats.org/officeDocument/2006/relationships/image" Target="../media/image203.png"/><Relationship Id="rId10" Type="http://schemas.openxmlformats.org/officeDocument/2006/relationships/image" Target="../media/image198.jpeg"/><Relationship Id="rId4" Type="http://schemas.openxmlformats.org/officeDocument/2006/relationships/image" Target="../media/image197.png"/><Relationship Id="rId9" Type="http://schemas.openxmlformats.org/officeDocument/2006/relationships/image" Target="../media/image168.png"/><Relationship Id="rId14" Type="http://schemas.openxmlformats.org/officeDocument/2006/relationships/image" Target="../media/image202.jpe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7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60.png"/><Relationship Id="rId7" Type="http://schemas.openxmlformats.org/officeDocument/2006/relationships/image" Target="../media/image161.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204.png"/></Relationships>
</file>

<file path=ppt/slides/_rels/slide7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205.png"/></Relationships>
</file>

<file path=ppt/slides/_rels/slide72.xml.rels><?xml version="1.0" encoding="UTF-8" standalone="yes"?>
<Relationships xmlns="http://schemas.openxmlformats.org/package/2006/relationships"><Relationship Id="rId3" Type="http://schemas.openxmlformats.org/officeDocument/2006/relationships/image" Target="../media/image206.png"/><Relationship Id="rId7" Type="http://schemas.openxmlformats.org/officeDocument/2006/relationships/image" Target="../media/image209.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208.png"/><Relationship Id="rId4" Type="http://schemas.openxmlformats.org/officeDocument/2006/relationships/image" Target="../media/image207.png"/></Relationships>
</file>

<file path=ppt/slides/_rels/slide7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6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92.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71">
            <a:extLst>
              <a:ext uri="{FF2B5EF4-FFF2-40B4-BE49-F238E27FC236}">
                <a16:creationId xmlns:a16="http://schemas.microsoft.com/office/drawing/2014/main" id="{8FFB7F4A-85A3-4336-B60E-9943A1492C97}"/>
              </a:ext>
            </a:extLst>
          </p:cNvPr>
          <p:cNvSpPr txBox="1">
            <a:spLocks noGrp="1"/>
          </p:cNvSpPr>
          <p:nvPr>
            <p:ph type="ctrTitle"/>
          </p:nvPr>
        </p:nvSpPr>
        <p:spPr>
          <a:xfrm>
            <a:off x="352301" y="2227740"/>
            <a:ext cx="8467503" cy="1109408"/>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p>
            <a:pPr>
              <a:buClr>
                <a:schemeClr val="dk1"/>
              </a:buClr>
              <a:buSzPts val="4800"/>
            </a:pPr>
            <a:r>
              <a:rPr lang="zh-TW" altLang="en-US" sz="6800" dirty="0"/>
              <a:t>全面深化</a:t>
            </a:r>
            <a:r>
              <a:rPr lang="zh-TW" altLang="en-US" sz="6800"/>
              <a:t> </a:t>
            </a:r>
            <a:r>
              <a:rPr lang="zh-TW" altLang="en-US" sz="6800" dirty="0"/>
              <a:t>網路管理</a:t>
            </a:r>
            <a:endParaRPr lang="zh-TW" altLang="en-US" sz="6800">
              <a:sym typeface="Microsoft JhengHei"/>
            </a:endParaRPr>
          </a:p>
        </p:txBody>
      </p:sp>
      <p:grpSp>
        <p:nvGrpSpPr>
          <p:cNvPr id="8" name="群組 7">
            <a:extLst>
              <a:ext uri="{FF2B5EF4-FFF2-40B4-BE49-F238E27FC236}">
                <a16:creationId xmlns:a16="http://schemas.microsoft.com/office/drawing/2014/main" id="{528170D0-4D31-4382-B75F-8CF9981FF826}"/>
              </a:ext>
            </a:extLst>
          </p:cNvPr>
          <p:cNvGrpSpPr/>
          <p:nvPr/>
        </p:nvGrpSpPr>
        <p:grpSpPr>
          <a:xfrm>
            <a:off x="106108" y="598566"/>
            <a:ext cx="7725192" cy="1823747"/>
            <a:chOff x="805739" y="575954"/>
            <a:chExt cx="6437439" cy="1519738"/>
          </a:xfrm>
        </p:grpSpPr>
        <p:grpSp>
          <p:nvGrpSpPr>
            <p:cNvPr id="9" name="群組 8">
              <a:extLst>
                <a:ext uri="{FF2B5EF4-FFF2-40B4-BE49-F238E27FC236}">
                  <a16:creationId xmlns:a16="http://schemas.microsoft.com/office/drawing/2014/main" id="{BB581C31-2AEB-4786-BACC-D33AAF3E2031}"/>
                </a:ext>
              </a:extLst>
            </p:cNvPr>
            <p:cNvGrpSpPr/>
            <p:nvPr/>
          </p:nvGrpSpPr>
          <p:grpSpPr>
            <a:xfrm>
              <a:off x="1858939" y="1143940"/>
              <a:ext cx="5384239" cy="625598"/>
              <a:chOff x="-430638" y="1183147"/>
              <a:chExt cx="5384239" cy="625598"/>
            </a:xfrm>
          </p:grpSpPr>
          <p:sp>
            <p:nvSpPr>
              <p:cNvPr id="11" name="Shape 73">
                <a:extLst>
                  <a:ext uri="{FF2B5EF4-FFF2-40B4-BE49-F238E27FC236}">
                    <a16:creationId xmlns:a16="http://schemas.microsoft.com/office/drawing/2014/main" id="{26509FAB-E3C1-4871-95C7-57056AF79A45}"/>
                  </a:ext>
                </a:extLst>
              </p:cNvPr>
              <p:cNvSpPr/>
              <p:nvPr/>
            </p:nvSpPr>
            <p:spPr>
              <a:xfrm>
                <a:off x="-430638" y="1293746"/>
                <a:ext cx="5384239" cy="404400"/>
              </a:xfrm>
              <a:prstGeom prst="rect">
                <a:avLst/>
              </a:prstGeom>
              <a:gradFill>
                <a:gsLst>
                  <a:gs pos="0">
                    <a:srgbClr val="000000">
                      <a:alpha val="0"/>
                    </a:srgbClr>
                  </a:gs>
                  <a:gs pos="1000">
                    <a:srgbClr val="000000">
                      <a:alpha val="0"/>
                    </a:srgbClr>
                  </a:gs>
                  <a:gs pos="24000">
                    <a:srgbClr val="000000"/>
                  </a:gs>
                  <a:gs pos="78000">
                    <a:srgbClr val="000000"/>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pic>
            <p:nvPicPr>
              <p:cNvPr id="12" name="Shape 75" descr="NAS.png">
                <a:extLst>
                  <a:ext uri="{FF2B5EF4-FFF2-40B4-BE49-F238E27FC236}">
                    <a16:creationId xmlns:a16="http://schemas.microsoft.com/office/drawing/2014/main" id="{319EAFA0-8675-49CA-AD63-AB4A0B69E1D1}"/>
                  </a:ext>
                </a:extLst>
              </p:cNvPr>
              <p:cNvPicPr preferRelativeResize="0"/>
              <p:nvPr/>
            </p:nvPicPr>
            <p:blipFill rotWithShape="1">
              <a:blip r:embed="rId2">
                <a:alphaModFix/>
              </a:blip>
              <a:srcRect/>
              <a:stretch/>
            </p:blipFill>
            <p:spPr>
              <a:xfrm>
                <a:off x="741266" y="1183147"/>
                <a:ext cx="2059692" cy="625598"/>
              </a:xfrm>
              <a:prstGeom prst="rect">
                <a:avLst/>
              </a:prstGeom>
              <a:noFill/>
              <a:ln>
                <a:noFill/>
              </a:ln>
            </p:spPr>
          </p:pic>
          <p:sp>
            <p:nvSpPr>
              <p:cNvPr id="13" name="Shape 72">
                <a:extLst>
                  <a:ext uri="{FF2B5EF4-FFF2-40B4-BE49-F238E27FC236}">
                    <a16:creationId xmlns:a16="http://schemas.microsoft.com/office/drawing/2014/main" id="{39268A59-0AAD-4D38-B012-FE037BDFF4D0}"/>
                  </a:ext>
                </a:extLst>
              </p:cNvPr>
              <p:cNvSpPr txBox="1">
                <a:spLocks/>
              </p:cNvSpPr>
              <p:nvPr/>
            </p:nvSpPr>
            <p:spPr>
              <a:xfrm>
                <a:off x="2596455" y="1267874"/>
                <a:ext cx="1743411" cy="469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Arial"/>
                    <a:ea typeface="Arial"/>
                    <a:cs typeface="Arial"/>
                    <a:sym typeface="Arial"/>
                  </a:defRPr>
                </a:lvl1pPr>
                <a:lvl2pPr marL="914400" marR="0" lvl="1"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600" marR="0" lvl="2" indent="-33020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317500" algn="ctr"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317500" algn="ctr"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L="3200400" marR="0" lvl="6"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L="3657600" marR="0" lvl="7"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L="4114800" marR="0" lvl="8"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pPr marL="0" indent="0">
                  <a:spcBef>
                    <a:spcPts val="0"/>
                  </a:spcBef>
                  <a:buSzPts val="3600"/>
                </a:pPr>
                <a:r>
                  <a:rPr lang="zh-TW" altLang="en-US" sz="2600">
                    <a:latin typeface="微軟正黑體" panose="020B0604030504040204" pitchFamily="34" charset="-120"/>
                    <a:ea typeface="微軟正黑體" panose="020B0604030504040204" pitchFamily="34" charset="-120"/>
                  </a:rPr>
                  <a:t>新功能演繹</a:t>
                </a:r>
                <a:endParaRPr lang="zh-TW" altLang="en-US" sz="2600">
                  <a:latin typeface="微軟正黑體" panose="020B0604030504040204" pitchFamily="34" charset="-120"/>
                  <a:ea typeface="微軟正黑體" panose="020B0604030504040204" pitchFamily="34" charset="-120"/>
                  <a:sym typeface="Microsoft JhengHei"/>
                </a:endParaRPr>
              </a:p>
            </p:txBody>
          </p:sp>
        </p:grpSp>
        <p:pic>
          <p:nvPicPr>
            <p:cNvPr id="10" name="Shape 74" descr="NAS.png">
              <a:extLst>
                <a:ext uri="{FF2B5EF4-FFF2-40B4-BE49-F238E27FC236}">
                  <a16:creationId xmlns:a16="http://schemas.microsoft.com/office/drawing/2014/main" id="{2713D638-D697-488D-8E43-A8B39D94D0BE}"/>
                </a:ext>
              </a:extLst>
            </p:cNvPr>
            <p:cNvPicPr preferRelativeResize="0"/>
            <p:nvPr/>
          </p:nvPicPr>
          <p:blipFill rotWithShape="1">
            <a:blip r:embed="rId3">
              <a:alphaModFix/>
            </a:blip>
            <a:srcRect l="24975"/>
            <a:stretch/>
          </p:blipFill>
          <p:spPr>
            <a:xfrm>
              <a:off x="805739" y="575954"/>
              <a:ext cx="2540610" cy="1519738"/>
            </a:xfrm>
            <a:prstGeom prst="rect">
              <a:avLst/>
            </a:prstGeom>
            <a:noFill/>
            <a:ln>
              <a:noFill/>
            </a:ln>
          </p:spPr>
        </p:pic>
      </p:grpSp>
      <p:pic>
        <p:nvPicPr>
          <p:cNvPr id="19" name="圖片 18">
            <a:extLst>
              <a:ext uri="{FF2B5EF4-FFF2-40B4-BE49-F238E27FC236}">
                <a16:creationId xmlns:a16="http://schemas.microsoft.com/office/drawing/2014/main" id="{70110497-A427-4B11-9A22-B562DCC8F6B5}"/>
              </a:ext>
            </a:extLst>
          </p:cNvPr>
          <p:cNvPicPr>
            <a:picLocks noChangeAspect="1"/>
          </p:cNvPicPr>
          <p:nvPr/>
        </p:nvPicPr>
        <p:blipFill>
          <a:blip r:embed="rId4"/>
          <a:stretch>
            <a:fillRect/>
          </a:stretch>
        </p:blipFill>
        <p:spPr>
          <a:xfrm>
            <a:off x="279164" y="273192"/>
            <a:ext cx="1258864" cy="234000"/>
          </a:xfrm>
          <a:prstGeom prst="rect">
            <a:avLst/>
          </a:prstGeom>
        </p:spPr>
      </p:pic>
      <p:cxnSp>
        <p:nvCxnSpPr>
          <p:cNvPr id="14" name="直線單箭頭接點 13">
            <a:extLst>
              <a:ext uri="{FF2B5EF4-FFF2-40B4-BE49-F238E27FC236}">
                <a16:creationId xmlns:a16="http://schemas.microsoft.com/office/drawing/2014/main" id="{35770410-E13C-45E9-B86D-B7E9C7ABABCC}"/>
              </a:ext>
            </a:extLst>
          </p:cNvPr>
          <p:cNvCxnSpPr>
            <a:cxnSpLocks/>
          </p:cNvCxnSpPr>
          <p:nvPr/>
        </p:nvCxnSpPr>
        <p:spPr>
          <a:xfrm>
            <a:off x="5285356" y="3586031"/>
            <a:ext cx="6724" cy="735106"/>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文字方塊 1">
            <a:extLst>
              <a:ext uri="{FF2B5EF4-FFF2-40B4-BE49-F238E27FC236}">
                <a16:creationId xmlns:a16="http://schemas.microsoft.com/office/drawing/2014/main" id="{561ABCD1-ECD8-4BA2-BAE6-D517CB1B16A4}"/>
              </a:ext>
            </a:extLst>
          </p:cNvPr>
          <p:cNvSpPr txBox="1"/>
          <p:nvPr/>
        </p:nvSpPr>
        <p:spPr>
          <a:xfrm>
            <a:off x="1331640" y="3586090"/>
            <a:ext cx="3744445" cy="1138773"/>
          </a:xfrm>
          <a:prstGeom prst="rect">
            <a:avLst/>
          </a:prstGeom>
          <a:effectLst>
            <a:outerShdw blurRad="50800" dist="38100" dir="5400000" algn="t" rotWithShape="0">
              <a:prstClr val="black">
                <a:alpha val="40000"/>
              </a:prstClr>
            </a:outerShdw>
          </a:effectLst>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2200" b="1" dirty="0">
                <a:solidFill>
                  <a:srgbClr val="FFFFFF"/>
                </a:solidFill>
                <a:latin typeface="Arial" panose="020B0604020202020204" pitchFamily="34" charset="0"/>
                <a:ea typeface="微軟正黑體" panose="020B0604030504040204" pitchFamily="34" charset="-120"/>
                <a:cs typeface="Arial" panose="020B0604020202020204" pitchFamily="34" charset="0"/>
              </a:rPr>
              <a:t>Network &amp; Virtual Switch</a:t>
            </a:r>
          </a:p>
          <a:p>
            <a:pPr algn="ctr"/>
            <a:r>
              <a:rPr lang="zh-TW" altLang="en-US" sz="2200" b="1" dirty="0">
                <a:solidFill>
                  <a:srgbClr val="FFFFFF"/>
                </a:solidFill>
                <a:latin typeface="微軟正黑體" panose="020B0604030504040204" pitchFamily="34" charset="-120"/>
                <a:ea typeface="微軟正黑體" panose="020B0604030504040204" pitchFamily="34" charset="-120"/>
              </a:rPr>
              <a:t>網路管理</a:t>
            </a:r>
            <a:endParaRPr lang="en-US" altLang="zh-TW" sz="2200" b="1" dirty="0">
              <a:solidFill>
                <a:srgbClr val="FFFFFF"/>
              </a:solidFill>
              <a:latin typeface="微軟正黑體" panose="020B0604030504040204" pitchFamily="34" charset="-120"/>
              <a:ea typeface="微軟正黑體" panose="020B0604030504040204" pitchFamily="34" charset="-120"/>
            </a:endParaRPr>
          </a:p>
          <a:p>
            <a:pPr algn="ctr"/>
            <a:endParaRPr lang="zh-TW" altLang="en-US" sz="2400" b="1" dirty="0">
              <a:solidFill>
                <a:srgbClr val="FFFFFF"/>
              </a:solidFill>
              <a:latin typeface="Microsoft YaHei"/>
              <a:ea typeface="Microsoft YaHei"/>
            </a:endParaRPr>
          </a:p>
        </p:txBody>
      </p:sp>
      <p:sp>
        <p:nvSpPr>
          <p:cNvPr id="16" name="文字方塊 1">
            <a:extLst>
              <a:ext uri="{FF2B5EF4-FFF2-40B4-BE49-F238E27FC236}">
                <a16:creationId xmlns:a16="http://schemas.microsoft.com/office/drawing/2014/main" id="{8E124113-F84E-4ABC-96FE-1EE288488267}"/>
              </a:ext>
            </a:extLst>
          </p:cNvPr>
          <p:cNvSpPr txBox="1"/>
          <p:nvPr/>
        </p:nvSpPr>
        <p:spPr>
          <a:xfrm>
            <a:off x="5361837" y="3586090"/>
            <a:ext cx="2428411" cy="1169551"/>
          </a:xfrm>
          <a:prstGeom prst="rect">
            <a:avLst/>
          </a:prstGeom>
          <a:effectLst>
            <a:outerShdw blurRad="50800" dist="38100" dir="5400000" algn="t" rotWithShape="0">
              <a:prstClr val="black">
                <a:alpha val="40000"/>
              </a:prstClr>
            </a:outerShdw>
          </a:effectLst>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200" b="1" dirty="0">
                <a:solidFill>
                  <a:srgbClr val="FFFFFF"/>
                </a:solidFill>
                <a:ea typeface="Microsoft YaHei"/>
              </a:rPr>
              <a:t>QVPN 2.0</a:t>
            </a:r>
            <a:endParaRPr lang="zh-TW" altLang="en-US" sz="2200" b="1" dirty="0"/>
          </a:p>
          <a:p>
            <a:pPr algn="ctr"/>
            <a:r>
              <a:rPr lang="zh-TW" altLang="en-US" sz="2200" b="1" dirty="0">
                <a:solidFill>
                  <a:srgbClr val="FFFFFF"/>
                </a:solidFill>
                <a:latin typeface="微軟正黑體" panose="020B0604030504040204" pitchFamily="34" charset="-120"/>
                <a:ea typeface="微軟正黑體" panose="020B0604030504040204" pitchFamily="34" charset="-120"/>
              </a:rPr>
              <a:t>虛擬私有網路</a:t>
            </a:r>
            <a:endParaRPr lang="en-US" sz="2200" dirty="0">
              <a:solidFill>
                <a:srgbClr val="FFFFFF"/>
              </a:solidFill>
              <a:latin typeface="微軟正黑體" panose="020B0604030504040204" pitchFamily="34" charset="-120"/>
              <a:ea typeface="微軟正黑體" panose="020B0604030504040204" pitchFamily="34" charset="-120"/>
            </a:endParaRPr>
          </a:p>
          <a:p>
            <a:pPr algn="ctr"/>
            <a:endParaRPr lang="zh-TW" altLang="en-US" sz="2400" b="1">
              <a:solidFill>
                <a:srgbClr val="FFFFFF"/>
              </a:solidFill>
              <a:latin typeface="Microsoft JhengHei"/>
              <a:ea typeface="Microsoft JhengHei"/>
            </a:endParaRPr>
          </a:p>
        </p:txBody>
      </p:sp>
    </p:spTree>
    <p:extLst>
      <p:ext uri="{BB962C8B-B14F-4D97-AF65-F5344CB8AC3E}">
        <p14:creationId xmlns:p14="http://schemas.microsoft.com/office/powerpoint/2010/main" val="492502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p:txBody>
          <a:bodyPr/>
          <a:lstStyle/>
          <a:p>
            <a:pPr lvl="0"/>
            <a:r>
              <a:rPr lang="zh-TW" altLang="en-US">
                <a:sym typeface="Microsoft JhengHei"/>
              </a:rPr>
              <a:t>虛擬網路不再是難以掌握的工作</a:t>
            </a:r>
          </a:p>
        </p:txBody>
      </p:sp>
      <p:sp>
        <p:nvSpPr>
          <p:cNvPr id="8" name="內容版面配置區 7"/>
          <p:cNvSpPr>
            <a:spLocks noGrp="1"/>
          </p:cNvSpPr>
          <p:nvPr>
            <p:ph idx="1"/>
          </p:nvPr>
        </p:nvSpPr>
        <p:spPr/>
        <p:txBody>
          <a:bodyPr/>
          <a:lstStyle/>
          <a:p>
            <a:pPr lvl="0"/>
            <a:r>
              <a:rPr lang="en-US" altLang="zh-TW" dirty="0">
                <a:latin typeface="微軟正黑體" panose="020B0604030504040204" pitchFamily="34" charset="-120"/>
                <a:sym typeface="Microsoft JhengHei"/>
              </a:rPr>
              <a:t>Container</a:t>
            </a:r>
            <a:r>
              <a:rPr lang="zh-TW" altLang="en-US" dirty="0">
                <a:latin typeface="微軟正黑體" panose="020B0604030504040204" pitchFamily="34" charset="-120"/>
                <a:sym typeface="Microsoft JhengHei"/>
              </a:rPr>
              <a:t>容器透過虛擬交換器建立獨自封閉的網段，</a:t>
            </a:r>
            <a:r>
              <a:rPr lang="en-US" altLang="zh-TW" dirty="0">
                <a:latin typeface="微軟正黑體" panose="020B0604030504040204" pitchFamily="34" charset="-120"/>
                <a:sym typeface="Microsoft JhengHei"/>
              </a:rPr>
              <a:t> </a:t>
            </a:r>
            <a:r>
              <a:rPr lang="zh-TW" altLang="en-US" dirty="0">
                <a:latin typeface="微軟正黑體" panose="020B0604030504040204" pitchFamily="34" charset="-120"/>
                <a:sym typeface="Microsoft JhengHei"/>
              </a:rPr>
              <a:t>限內部使用無法被外部存取 </a:t>
            </a:r>
            <a:r>
              <a:rPr lang="en-US" altLang="zh-TW" dirty="0">
                <a:latin typeface="微軟正黑體" panose="020B0604030504040204" pitchFamily="34" charset="-120"/>
                <a:sym typeface="Microsoft JhengHei"/>
              </a:rPr>
              <a:t> (</a:t>
            </a:r>
            <a:r>
              <a:rPr lang="zh-TW" altLang="en-US" dirty="0">
                <a:latin typeface="微軟正黑體" panose="020B0604030504040204" pitchFamily="34" charset="-120"/>
                <a:sym typeface="Microsoft JhengHei"/>
              </a:rPr>
              <a:t>配發內部</a:t>
            </a:r>
            <a:r>
              <a:rPr lang="en-US" altLang="zh-TW" dirty="0">
                <a:latin typeface="微軟正黑體" panose="020B0604030504040204" pitchFamily="34" charset="-120"/>
                <a:sym typeface="Microsoft JhengHei"/>
              </a:rPr>
              <a:t>DHCP IP</a:t>
            </a:r>
            <a:r>
              <a:rPr lang="zh-TW" altLang="en-US" dirty="0">
                <a:latin typeface="微軟正黑體" panose="020B0604030504040204" pitchFamily="34" charset="-120"/>
                <a:sym typeface="Microsoft JhengHei"/>
              </a:rPr>
              <a:t>，</a:t>
            </a:r>
            <a:r>
              <a:rPr lang="en-US" altLang="zh-TW" dirty="0">
                <a:latin typeface="微軟正黑體" panose="020B0604030504040204" pitchFamily="34" charset="-120"/>
                <a:sym typeface="Microsoft JhengHei"/>
              </a:rPr>
              <a:t> </a:t>
            </a:r>
            <a:r>
              <a:rPr lang="zh-TW" altLang="en-US" dirty="0">
                <a:latin typeface="微軟正黑體" panose="020B0604030504040204" pitchFamily="34" charset="-120"/>
                <a:sym typeface="Microsoft JhengHei"/>
              </a:rPr>
              <a:t>開</a:t>
            </a:r>
            <a:r>
              <a:rPr lang="en-US" altLang="zh-TW" dirty="0">
                <a:latin typeface="微軟正黑體" panose="020B0604030504040204" pitchFamily="34" charset="-120"/>
                <a:sym typeface="Microsoft JhengHei"/>
              </a:rPr>
              <a:t>NAT</a:t>
            </a:r>
            <a:r>
              <a:rPr lang="zh-TW" altLang="en-US" dirty="0">
                <a:latin typeface="微軟正黑體" panose="020B0604030504040204" pitchFamily="34" charset="-120"/>
                <a:sym typeface="Microsoft JhengHei"/>
              </a:rPr>
              <a:t>存取外部網路</a:t>
            </a:r>
            <a:r>
              <a:rPr lang="en-US" altLang="zh-TW" dirty="0">
                <a:latin typeface="微軟正黑體" panose="020B0604030504040204" pitchFamily="34" charset="-120"/>
                <a:sym typeface="Microsoft JhengHei"/>
              </a:rPr>
              <a:t>)</a:t>
            </a:r>
            <a:endParaRPr lang="zh-TW" altLang="en-US" dirty="0">
              <a:latin typeface="微軟正黑體" panose="020B0604030504040204" pitchFamily="34" charset="-120"/>
              <a:sym typeface="Microsoft JhengHei"/>
            </a:endParaRPr>
          </a:p>
          <a:p>
            <a:endParaRPr lang="zh-TW" altLang="en-US" dirty="0"/>
          </a:p>
        </p:txBody>
      </p:sp>
      <p:pic>
        <p:nvPicPr>
          <p:cNvPr id="127" name="Shape 127"/>
          <p:cNvPicPr preferRelativeResize="0"/>
          <p:nvPr/>
        </p:nvPicPr>
        <p:blipFill>
          <a:blip r:embed="rId3" cstate="print">
            <a:alphaModFix/>
          </a:blip>
          <a:stretch>
            <a:fillRect/>
          </a:stretch>
        </p:blipFill>
        <p:spPr>
          <a:xfrm>
            <a:off x="1004839" y="1995686"/>
            <a:ext cx="5264844" cy="2676180"/>
          </a:xfrm>
          <a:prstGeom prst="rect">
            <a:avLst/>
          </a:prstGeom>
          <a:noFill/>
          <a:ln>
            <a:noFill/>
          </a:ln>
        </p:spPr>
      </p:pic>
      <p:sp>
        <p:nvSpPr>
          <p:cNvPr id="6" name="梯形 5">
            <a:extLst>
              <a:ext uri="{FF2B5EF4-FFF2-40B4-BE49-F238E27FC236}">
                <a16:creationId xmlns:a16="http://schemas.microsoft.com/office/drawing/2014/main" id="{E18D91DB-4F93-4AB9-9D80-5493083EE216}"/>
              </a:ext>
            </a:extLst>
          </p:cNvPr>
          <p:cNvSpPr/>
          <p:nvPr/>
        </p:nvSpPr>
        <p:spPr>
          <a:xfrm rot="16200000">
            <a:off x="2806065" y="2816229"/>
            <a:ext cx="2400722" cy="1789659"/>
          </a:xfrm>
          <a:prstGeom prst="trapezoid">
            <a:avLst/>
          </a:prstGeom>
          <a:gradFill flip="none" rotWithShape="1">
            <a:gsLst>
              <a:gs pos="0">
                <a:srgbClr val="23BDE1">
                  <a:tint val="66000"/>
                  <a:satMod val="160000"/>
                </a:srgbClr>
              </a:gs>
              <a:gs pos="50000">
                <a:srgbClr val="23BDE1">
                  <a:tint val="44500"/>
                  <a:satMod val="160000"/>
                </a:srgbClr>
              </a:gs>
              <a:gs pos="100000">
                <a:srgbClr val="23BDE1">
                  <a:tint val="23500"/>
                  <a:satMod val="160000"/>
                  <a:alpha val="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146" name="Picture 2" descr="C:\Users\user\Desktop\20180411_QTS 4.3.5網路與虛擬交換器_ppt\5-01.png"/>
          <p:cNvPicPr>
            <a:picLocks noChangeAspect="1" noChangeArrowheads="1"/>
          </p:cNvPicPr>
          <p:nvPr/>
        </p:nvPicPr>
        <p:blipFill>
          <a:blip r:embed="rId4" cstate="print"/>
          <a:srcRect/>
          <a:stretch>
            <a:fillRect/>
          </a:stretch>
        </p:blipFill>
        <p:spPr bwMode="auto">
          <a:xfrm>
            <a:off x="4711863" y="2538132"/>
            <a:ext cx="3191970" cy="2373288"/>
          </a:xfrm>
          <a:prstGeom prst="rect">
            <a:avLst/>
          </a:prstGeom>
          <a:noFill/>
          <a:effectLst>
            <a:glow rad="101600">
              <a:schemeClr val="tx2">
                <a:lumMod val="60000"/>
                <a:lumOff val="40000"/>
                <a:alpha val="60000"/>
              </a:schemeClr>
            </a:glo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2056" name="Picture 8" descr="C:\Users\user\Desktop\20180411_QTS 4.3.5網路與虛擬交換器_ppt\16.png"/>
          <p:cNvPicPr>
            <a:picLocks noChangeAspect="1" noChangeArrowheads="1"/>
          </p:cNvPicPr>
          <p:nvPr/>
        </p:nvPicPr>
        <p:blipFill>
          <a:blip r:embed="rId3" cstate="print"/>
          <a:srcRect/>
          <a:stretch>
            <a:fillRect/>
          </a:stretch>
        </p:blipFill>
        <p:spPr bwMode="auto">
          <a:xfrm>
            <a:off x="4805184" y="2683794"/>
            <a:ext cx="1703014" cy="917612"/>
          </a:xfrm>
          <a:prstGeom prst="rect">
            <a:avLst/>
          </a:prstGeom>
          <a:noFill/>
        </p:spPr>
      </p:pic>
      <p:cxnSp>
        <p:nvCxnSpPr>
          <p:cNvPr id="30" name="直線接點 29">
            <a:extLst>
              <a:ext uri="{FF2B5EF4-FFF2-40B4-BE49-F238E27FC236}">
                <a16:creationId xmlns:a16="http://schemas.microsoft.com/office/drawing/2014/main" id="{6067128B-472A-4CD8-A6B6-130377F66786}"/>
              </a:ext>
            </a:extLst>
          </p:cNvPr>
          <p:cNvCxnSpPr>
            <a:cxnSpLocks/>
          </p:cNvCxnSpPr>
          <p:nvPr/>
        </p:nvCxnSpPr>
        <p:spPr>
          <a:xfrm>
            <a:off x="3735213" y="3337327"/>
            <a:ext cx="1422808" cy="0"/>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23" name="直線接點 20">
            <a:extLst>
              <a:ext uri="{FF2B5EF4-FFF2-40B4-BE49-F238E27FC236}">
                <a16:creationId xmlns:a16="http://schemas.microsoft.com/office/drawing/2014/main" id="{66B8797A-89B9-4A6F-B12F-7ECF0B0471ED}"/>
              </a:ext>
            </a:extLst>
          </p:cNvPr>
          <p:cNvCxnSpPr>
            <a:cxnSpLocks/>
            <a:endCxn id="37" idx="1"/>
          </p:cNvCxnSpPr>
          <p:nvPr/>
        </p:nvCxnSpPr>
        <p:spPr>
          <a:xfrm>
            <a:off x="2339752" y="3359367"/>
            <a:ext cx="968961"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2" name="直線接點 21"/>
          <p:cNvCxnSpPr>
            <a:cxnSpLocks/>
          </p:cNvCxnSpPr>
          <p:nvPr/>
        </p:nvCxnSpPr>
        <p:spPr>
          <a:xfrm flipV="1">
            <a:off x="3419872" y="2545239"/>
            <a:ext cx="792088" cy="792748"/>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134" name="Shape 134"/>
          <p:cNvSpPr txBox="1">
            <a:spLocks noGrp="1"/>
          </p:cNvSpPr>
          <p:nvPr>
            <p:ph type="title"/>
          </p:nvPr>
        </p:nvSpPr>
        <p:spPr/>
        <p:txBody>
          <a:bodyPr/>
          <a:lstStyle/>
          <a:p>
            <a:pPr lvl="0"/>
            <a:r>
              <a:rPr lang="zh-TW" altLang="en-US">
                <a:sym typeface="Microsoft JhengHei"/>
              </a:rPr>
              <a:t>論壇上客戶常見的困擾 </a:t>
            </a:r>
            <a:r>
              <a:rPr lang="en-US" altLang="zh-TW">
                <a:sym typeface="Microsoft JhengHei"/>
              </a:rPr>
              <a:t>(1)</a:t>
            </a:r>
            <a:endParaRPr lang="zh-TW" altLang="en-US">
              <a:sym typeface="Microsoft JhengHei"/>
            </a:endParaRPr>
          </a:p>
        </p:txBody>
      </p:sp>
      <p:sp>
        <p:nvSpPr>
          <p:cNvPr id="17" name="內容版面配置區 16"/>
          <p:cNvSpPr>
            <a:spLocks noGrp="1"/>
          </p:cNvSpPr>
          <p:nvPr>
            <p:ph idx="1"/>
          </p:nvPr>
        </p:nvSpPr>
        <p:spPr>
          <a:xfrm>
            <a:off x="457200" y="1131590"/>
            <a:ext cx="8229600" cy="3394472"/>
          </a:xfrm>
        </p:spPr>
        <p:txBody>
          <a:bodyPr vert="horz" lIns="91440" tIns="45720" rIns="91440" bIns="45720" rtlCol="0" anchor="t">
            <a:normAutofit/>
          </a:bodyPr>
          <a:lstStyle/>
          <a:p>
            <a:pPr lvl="0"/>
            <a:r>
              <a:rPr lang="zh-TW" altLang="en-US" dirty="0">
                <a:latin typeface="微軟正黑體" panose="020B0604030504040204" pitchFamily="34" charset="-120"/>
                <a:sym typeface="Microsoft JhengHei"/>
              </a:rPr>
              <a:t>我建立了一個</a:t>
            </a:r>
            <a:r>
              <a:rPr lang="en-US" altLang="zh-TW" dirty="0">
                <a:latin typeface="微軟正黑體" panose="020B0604030504040204" pitchFamily="34" charset="-120"/>
                <a:sym typeface="Microsoft JhengHei"/>
              </a:rPr>
              <a:t>VM</a:t>
            </a:r>
            <a:r>
              <a:rPr lang="zh-TW" altLang="en-US" dirty="0">
                <a:latin typeface="微軟正黑體" panose="020B0604030504040204" pitchFamily="34" charset="-120"/>
                <a:sym typeface="Microsoft JhengHei"/>
              </a:rPr>
              <a:t>虛擬機，</a:t>
            </a:r>
            <a:r>
              <a:rPr lang="en-US" altLang="zh-TW" dirty="0">
                <a:latin typeface="微軟正黑體" panose="020B0604030504040204" pitchFamily="34" charset="-120"/>
                <a:sym typeface="Microsoft JhengHei"/>
              </a:rPr>
              <a:t> </a:t>
            </a:r>
            <a:r>
              <a:rPr lang="zh-TW" altLang="en-US" dirty="0">
                <a:latin typeface="微軟正黑體" panose="020B0604030504040204" pitchFamily="34" charset="-120"/>
                <a:sym typeface="Microsoft JhengHei"/>
              </a:rPr>
              <a:t>要怎</a:t>
            </a:r>
            <a:r>
              <a:rPr lang="zh-TW" altLang="en-US">
                <a:latin typeface="微軟正黑體" panose="020B0604030504040204" pitchFamily="34" charset="-120"/>
                <a:sym typeface="Microsoft JhengHei"/>
              </a:rPr>
              <a:t>麼</a:t>
            </a:r>
            <a:r>
              <a:rPr lang="zh-TW" altLang="en-US" dirty="0">
                <a:latin typeface="微軟正黑體" panose="020B0604030504040204" pitchFamily="34" charset="-120"/>
                <a:sym typeface="Microsoft JhengHei"/>
              </a:rPr>
              <a:t>讓區網其他電腦存取它，甚至透過網際網路連到它</a:t>
            </a:r>
            <a:r>
              <a:rPr lang="en-US" altLang="zh-TW" dirty="0">
                <a:latin typeface="微軟正黑體" panose="020B0604030504040204" pitchFamily="34" charset="-120"/>
                <a:sym typeface="Microsoft JhengHei"/>
              </a:rPr>
              <a:t>?</a:t>
            </a:r>
            <a:endParaRPr lang="zh-TW" altLang="en-US" dirty="0">
              <a:latin typeface="微軟正黑體" panose="020B0604030504040204" pitchFamily="34" charset="-120"/>
              <a:sym typeface="Microsoft JhengHei"/>
            </a:endParaRPr>
          </a:p>
          <a:p>
            <a:endParaRPr lang="zh-TW" altLang="en-US" dirty="0"/>
          </a:p>
        </p:txBody>
      </p:sp>
      <p:pic>
        <p:nvPicPr>
          <p:cNvPr id="136" name="Shape 136"/>
          <p:cNvPicPr preferRelativeResize="0"/>
          <p:nvPr/>
        </p:nvPicPr>
        <p:blipFill>
          <a:blip r:embed="rId4" cstate="print">
            <a:alphaModFix/>
          </a:blip>
          <a:stretch>
            <a:fillRect/>
          </a:stretch>
        </p:blipFill>
        <p:spPr>
          <a:xfrm>
            <a:off x="549405" y="2237443"/>
            <a:ext cx="2107135" cy="1217546"/>
          </a:xfrm>
          <a:prstGeom prst="rect">
            <a:avLst/>
          </a:prstGeom>
          <a:noFill/>
          <a:ln>
            <a:noFill/>
          </a:ln>
        </p:spPr>
      </p:pic>
      <p:pic>
        <p:nvPicPr>
          <p:cNvPr id="139" name="Shape 139"/>
          <p:cNvPicPr preferRelativeResize="0"/>
          <p:nvPr/>
        </p:nvPicPr>
        <p:blipFill>
          <a:blip r:embed="rId5" cstate="print">
            <a:alphaModFix/>
          </a:blip>
          <a:stretch>
            <a:fillRect/>
          </a:stretch>
        </p:blipFill>
        <p:spPr>
          <a:xfrm>
            <a:off x="1645776" y="3029902"/>
            <a:ext cx="1008894" cy="432378"/>
          </a:xfrm>
          <a:prstGeom prst="rect">
            <a:avLst/>
          </a:prstGeom>
          <a:noFill/>
          <a:ln>
            <a:noFill/>
          </a:ln>
        </p:spPr>
      </p:pic>
      <p:sp>
        <p:nvSpPr>
          <p:cNvPr id="141" name="Shape 141"/>
          <p:cNvSpPr txBox="1"/>
          <p:nvPr/>
        </p:nvSpPr>
        <p:spPr>
          <a:xfrm>
            <a:off x="2776591" y="4277360"/>
            <a:ext cx="475518" cy="389942"/>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ltLang="zh-TW" sz="1800" b="1" dirty="0"/>
              <a:t>OK</a:t>
            </a:r>
            <a:endParaRPr sz="1800" b="1" dirty="0"/>
          </a:p>
        </p:txBody>
      </p:sp>
      <p:pic>
        <p:nvPicPr>
          <p:cNvPr id="2054" name="Picture 6" descr="C:\Users\user\Desktop\20180411_QTS 4.3.5網路與虛擬交換器_ppt\13.png"/>
          <p:cNvPicPr>
            <a:picLocks noChangeAspect="1" noChangeArrowheads="1"/>
          </p:cNvPicPr>
          <p:nvPr/>
        </p:nvPicPr>
        <p:blipFill rotWithShape="1">
          <a:blip r:embed="rId6" cstate="print"/>
          <a:srcRect b="34242"/>
          <a:stretch/>
        </p:blipFill>
        <p:spPr bwMode="auto">
          <a:xfrm>
            <a:off x="3650916" y="1980708"/>
            <a:ext cx="1490734" cy="752627"/>
          </a:xfrm>
          <a:prstGeom prst="rect">
            <a:avLst/>
          </a:prstGeom>
          <a:noFill/>
        </p:spPr>
      </p:pic>
      <p:cxnSp>
        <p:nvCxnSpPr>
          <p:cNvPr id="26" name="直線接點 25"/>
          <p:cNvCxnSpPr>
            <a:cxnSpLocks/>
          </p:cNvCxnSpPr>
          <p:nvPr/>
        </p:nvCxnSpPr>
        <p:spPr>
          <a:xfrm>
            <a:off x="3419872" y="3337327"/>
            <a:ext cx="792088" cy="648072"/>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29" name="直線接點 28"/>
          <p:cNvCxnSpPr>
            <a:cxnSpLocks/>
          </p:cNvCxnSpPr>
          <p:nvPr/>
        </p:nvCxnSpPr>
        <p:spPr>
          <a:xfrm>
            <a:off x="2051720" y="4345439"/>
            <a:ext cx="2412028" cy="1"/>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2053" name="Picture 5" descr="C:\Users\user\Desktop\20180411_QTS 4.3.5網路與虛擬交換器_ppt\14.png"/>
          <p:cNvPicPr>
            <a:picLocks noChangeAspect="1" noChangeArrowheads="1"/>
          </p:cNvPicPr>
          <p:nvPr/>
        </p:nvPicPr>
        <p:blipFill>
          <a:blip r:embed="rId7" cstate="print"/>
          <a:srcRect/>
          <a:stretch>
            <a:fillRect/>
          </a:stretch>
        </p:blipFill>
        <p:spPr bwMode="auto">
          <a:xfrm>
            <a:off x="3861962" y="3851603"/>
            <a:ext cx="996568" cy="1014184"/>
          </a:xfrm>
          <a:prstGeom prst="rect">
            <a:avLst/>
          </a:prstGeom>
          <a:noFill/>
        </p:spPr>
      </p:pic>
      <p:pic>
        <p:nvPicPr>
          <p:cNvPr id="2055" name="Picture 7" descr="C:\Users\user\Desktop\20180411_QTS 4.3.5網路與虛擬交換器_ppt\15.png"/>
          <p:cNvPicPr>
            <a:picLocks noChangeAspect="1" noChangeArrowheads="1"/>
          </p:cNvPicPr>
          <p:nvPr/>
        </p:nvPicPr>
        <p:blipFill>
          <a:blip r:embed="rId8" cstate="print"/>
          <a:srcRect/>
          <a:stretch>
            <a:fillRect/>
          </a:stretch>
        </p:blipFill>
        <p:spPr bwMode="auto">
          <a:xfrm>
            <a:off x="1055563" y="3921900"/>
            <a:ext cx="1186526" cy="844494"/>
          </a:xfrm>
          <a:prstGeom prst="rect">
            <a:avLst/>
          </a:prstGeom>
          <a:noFill/>
        </p:spPr>
      </p:pic>
      <p:pic>
        <p:nvPicPr>
          <p:cNvPr id="2057" name="Picture 9" descr="C:\Users\user\Desktop\20180411_QTS 4.3.5網路與虛擬交換器_ppt\17.png"/>
          <p:cNvPicPr>
            <a:picLocks noChangeAspect="1" noChangeArrowheads="1"/>
          </p:cNvPicPr>
          <p:nvPr/>
        </p:nvPicPr>
        <p:blipFill>
          <a:blip r:embed="rId9" cstate="print"/>
          <a:srcRect/>
          <a:stretch>
            <a:fillRect/>
          </a:stretch>
        </p:blipFill>
        <p:spPr bwMode="auto">
          <a:xfrm>
            <a:off x="5087279" y="2682064"/>
            <a:ext cx="1113806" cy="745910"/>
          </a:xfrm>
          <a:prstGeom prst="rect">
            <a:avLst/>
          </a:prstGeom>
          <a:noFill/>
        </p:spPr>
      </p:pic>
      <p:pic>
        <p:nvPicPr>
          <p:cNvPr id="2058" name="Picture 10" descr="C:\Users\user\Desktop\20180411_QTS 4.3.5網路與虛擬交換器_ppt\18.png"/>
          <p:cNvPicPr>
            <a:picLocks noChangeAspect="1" noChangeArrowheads="1"/>
          </p:cNvPicPr>
          <p:nvPr/>
        </p:nvPicPr>
        <p:blipFill>
          <a:blip r:embed="rId10" cstate="print"/>
          <a:srcRect/>
          <a:stretch>
            <a:fillRect/>
          </a:stretch>
        </p:blipFill>
        <p:spPr bwMode="auto">
          <a:xfrm>
            <a:off x="5875257" y="2247017"/>
            <a:ext cx="705854" cy="448356"/>
          </a:xfrm>
          <a:prstGeom prst="rect">
            <a:avLst/>
          </a:prstGeom>
          <a:noFill/>
        </p:spPr>
      </p:pic>
      <p:sp>
        <p:nvSpPr>
          <p:cNvPr id="34" name="Shape 141"/>
          <p:cNvSpPr txBox="1"/>
          <p:nvPr/>
        </p:nvSpPr>
        <p:spPr>
          <a:xfrm>
            <a:off x="5158021" y="3518064"/>
            <a:ext cx="988198" cy="389942"/>
          </a:xfrm>
          <a:prstGeom prst="rect">
            <a:avLst/>
          </a:prstGeom>
          <a:noFill/>
          <a:ln>
            <a:noFill/>
          </a:ln>
        </p:spPr>
        <p:txBody>
          <a:bodyPr spcFirstLastPara="1" wrap="square" lIns="91425" tIns="91425" rIns="91425" bIns="91425" anchor="t" anchorCtr="0">
            <a:noAutofit/>
          </a:bodyPr>
          <a:lstStyle/>
          <a:p>
            <a:r>
              <a:rPr lang="en-US" altLang="zh-TW" b="1" dirty="0">
                <a:sym typeface="Microsoft JhengHei"/>
              </a:rPr>
              <a:t>Internet</a:t>
            </a:r>
          </a:p>
        </p:txBody>
      </p:sp>
      <p:cxnSp>
        <p:nvCxnSpPr>
          <p:cNvPr id="35" name="直線接點 34"/>
          <p:cNvCxnSpPr>
            <a:cxnSpLocks/>
          </p:cNvCxnSpPr>
          <p:nvPr/>
        </p:nvCxnSpPr>
        <p:spPr>
          <a:xfrm>
            <a:off x="6217156" y="3337327"/>
            <a:ext cx="906451" cy="1"/>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2051" name="Picture 3" descr="C:\Users\user\Desktop\20180411_QTS 4.3.5網路與虛擬交換器_ppt\12.png"/>
          <p:cNvPicPr>
            <a:picLocks noChangeAspect="1" noChangeArrowheads="1"/>
          </p:cNvPicPr>
          <p:nvPr/>
        </p:nvPicPr>
        <p:blipFill>
          <a:blip r:embed="rId11" cstate="print"/>
          <a:srcRect/>
          <a:stretch>
            <a:fillRect/>
          </a:stretch>
        </p:blipFill>
        <p:spPr bwMode="auto">
          <a:xfrm>
            <a:off x="6827667" y="2632669"/>
            <a:ext cx="2293228" cy="1530508"/>
          </a:xfrm>
          <a:prstGeom prst="rect">
            <a:avLst/>
          </a:prstGeom>
          <a:noFill/>
        </p:spPr>
      </p:pic>
      <p:pic>
        <p:nvPicPr>
          <p:cNvPr id="37" name="Picture 2" descr="C:\Users\user\Desktop\20180411_QTS 4.3.5網路與虛擬交換器_ppt\19.png"/>
          <p:cNvPicPr>
            <a:picLocks noChangeAspect="1" noChangeArrowheads="1"/>
          </p:cNvPicPr>
          <p:nvPr/>
        </p:nvPicPr>
        <p:blipFill>
          <a:blip r:embed="rId12" cstate="print"/>
          <a:srcRect/>
          <a:stretch>
            <a:fillRect/>
          </a:stretch>
        </p:blipFill>
        <p:spPr bwMode="auto">
          <a:xfrm>
            <a:off x="3308713" y="3080123"/>
            <a:ext cx="498246" cy="558488"/>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3" name="圖片 2">
            <a:extLst>
              <a:ext uri="{FF2B5EF4-FFF2-40B4-BE49-F238E27FC236}">
                <a16:creationId xmlns:a16="http://schemas.microsoft.com/office/drawing/2014/main" id="{98DECE2C-FD89-4B3E-91E1-C08AE38B0223}"/>
              </a:ext>
            </a:extLst>
          </p:cNvPr>
          <p:cNvPicPr>
            <a:picLocks noChangeAspect="1"/>
          </p:cNvPicPr>
          <p:nvPr/>
        </p:nvPicPr>
        <p:blipFill rotWithShape="1">
          <a:blip r:embed="rId3">
            <a:extLst>
              <a:ext uri="{28A0092B-C50C-407E-A947-70E740481C1C}">
                <a14:useLocalDpi xmlns:a14="http://schemas.microsoft.com/office/drawing/2010/main" val="0"/>
              </a:ext>
            </a:extLst>
          </a:blip>
          <a:srcRect r="34344"/>
          <a:stretch/>
        </p:blipFill>
        <p:spPr>
          <a:xfrm>
            <a:off x="5436096" y="1636027"/>
            <a:ext cx="3707904" cy="2582179"/>
          </a:xfrm>
          <a:prstGeom prst="rect">
            <a:avLst/>
          </a:prstGeom>
        </p:spPr>
      </p:pic>
      <p:sp>
        <p:nvSpPr>
          <p:cNvPr id="151" name="Shape 151"/>
          <p:cNvSpPr txBox="1">
            <a:spLocks noGrp="1"/>
          </p:cNvSpPr>
          <p:nvPr>
            <p:ph type="title"/>
          </p:nvPr>
        </p:nvSpPr>
        <p:spPr/>
        <p:txBody>
          <a:bodyPr/>
          <a:lstStyle/>
          <a:p>
            <a:pPr lvl="0"/>
            <a:r>
              <a:rPr lang="zh-TW" altLang="en-US" dirty="0">
                <a:sym typeface="Microsoft JhengHei"/>
              </a:rPr>
              <a:t>論壇上客戶常見的困擾 </a:t>
            </a:r>
            <a:r>
              <a:rPr lang="en-US" altLang="zh-TW" dirty="0">
                <a:sym typeface="Microsoft JhengHei"/>
              </a:rPr>
              <a:t>(1) - </a:t>
            </a:r>
            <a:r>
              <a:rPr lang="zh-TW" altLang="en-US" dirty="0">
                <a:sym typeface="Microsoft JhengHei"/>
              </a:rPr>
              <a:t>解決方式</a:t>
            </a:r>
          </a:p>
        </p:txBody>
      </p:sp>
      <p:sp>
        <p:nvSpPr>
          <p:cNvPr id="153" name="Shape 153"/>
          <p:cNvSpPr txBox="1"/>
          <p:nvPr/>
        </p:nvSpPr>
        <p:spPr>
          <a:xfrm>
            <a:off x="684200" y="1239223"/>
            <a:ext cx="43251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1800"/>
              <a:buFont typeface="Arial"/>
              <a:buNone/>
            </a:pPr>
            <a:r>
              <a:rPr lang="zh-TW" sz="1800" b="1" i="0" u="none" strike="noStrike" cap="none" dirty="0">
                <a:latin typeface="Microsoft JhengHei"/>
                <a:ea typeface="Microsoft JhengHei"/>
                <a:cs typeface="Microsoft JhengHei"/>
                <a:sym typeface="Microsoft JhengHei"/>
              </a:rPr>
              <a:t>系統</a:t>
            </a:r>
            <a:r>
              <a:rPr lang="zh-TW" sz="1800" b="1" dirty="0">
                <a:latin typeface="Microsoft JhengHei"/>
                <a:ea typeface="Microsoft JhengHei"/>
                <a:cs typeface="Microsoft JhengHei"/>
                <a:sym typeface="Microsoft JhengHei"/>
              </a:rPr>
              <a:t>預設會與目前閘道綁定成橋接式網路</a:t>
            </a:r>
            <a:endParaRPr sz="1800" i="0" u="none" strike="noStrike" cap="none" dirty="0">
              <a:latin typeface="Microsoft JhengHei"/>
              <a:ea typeface="Microsoft JhengHei"/>
              <a:cs typeface="Microsoft JhengHei"/>
              <a:sym typeface="Microsoft JhengHei"/>
            </a:endParaRPr>
          </a:p>
        </p:txBody>
      </p:sp>
      <p:sp>
        <p:nvSpPr>
          <p:cNvPr id="154" name="Shape 154"/>
          <p:cNvSpPr txBox="1"/>
          <p:nvPr/>
        </p:nvSpPr>
        <p:spPr>
          <a:xfrm>
            <a:off x="760250" y="1880170"/>
            <a:ext cx="3984600" cy="3693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2060"/>
              </a:buClr>
              <a:buSzPts val="1800"/>
              <a:buFont typeface="Arial"/>
              <a:buNone/>
            </a:pPr>
            <a:r>
              <a:rPr lang="zh-TW" sz="1800" b="1">
                <a:latin typeface="Microsoft JhengHei"/>
                <a:ea typeface="Microsoft JhengHei"/>
                <a:cs typeface="Microsoft JhengHei"/>
                <a:sym typeface="Microsoft JhengHei"/>
              </a:rPr>
              <a:t>此時會由該網路的路由器派發IP給VM</a:t>
            </a:r>
            <a:endParaRPr sz="1800" b="1" i="0" u="none" strike="noStrike" cap="none">
              <a:latin typeface="Microsoft JhengHei"/>
              <a:ea typeface="Microsoft JhengHei"/>
              <a:cs typeface="Microsoft JhengHei"/>
              <a:sym typeface="Microsoft JhengHei"/>
            </a:endParaRPr>
          </a:p>
        </p:txBody>
      </p:sp>
      <p:sp>
        <p:nvSpPr>
          <p:cNvPr id="155" name="Shape 155"/>
          <p:cNvSpPr txBox="1"/>
          <p:nvPr/>
        </p:nvSpPr>
        <p:spPr>
          <a:xfrm>
            <a:off x="724393" y="2521117"/>
            <a:ext cx="4325100" cy="3693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2060"/>
              </a:buClr>
              <a:buSzPts val="1800"/>
              <a:buFont typeface="Arial"/>
              <a:buNone/>
            </a:pPr>
            <a:r>
              <a:rPr lang="zh-TW" sz="1800" b="1">
                <a:latin typeface="Microsoft JhengHei"/>
                <a:ea typeface="Microsoft JhengHei"/>
                <a:cs typeface="Microsoft JhengHei"/>
                <a:sym typeface="Microsoft JhengHei"/>
              </a:rPr>
              <a:t>如需換到另一條網路可以再點設定編輯</a:t>
            </a:r>
            <a:endParaRPr sz="1800" i="0" u="none" strike="noStrike" cap="none">
              <a:latin typeface="Microsoft JhengHei"/>
              <a:ea typeface="Microsoft JhengHei"/>
              <a:cs typeface="Microsoft JhengHei"/>
              <a:sym typeface="Microsoft JhengHei"/>
            </a:endParaRPr>
          </a:p>
        </p:txBody>
      </p:sp>
      <p:sp>
        <p:nvSpPr>
          <p:cNvPr id="156" name="Shape 156"/>
          <p:cNvSpPr txBox="1"/>
          <p:nvPr/>
        </p:nvSpPr>
        <p:spPr>
          <a:xfrm>
            <a:off x="684200" y="3162064"/>
            <a:ext cx="4485600" cy="3693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2060"/>
              </a:buClr>
              <a:buSzPts val="1800"/>
              <a:buFont typeface="Arial"/>
              <a:buNone/>
            </a:pPr>
            <a:r>
              <a:rPr lang="zh-TW" sz="1800" b="1">
                <a:latin typeface="Microsoft JhengHei"/>
                <a:ea typeface="Microsoft JhengHei"/>
                <a:cs typeface="Microsoft JhengHei"/>
                <a:sym typeface="Microsoft JhengHei"/>
              </a:rPr>
              <a:t>此時同條區網線路的電腦均可存取到該VM</a:t>
            </a:r>
            <a:endParaRPr sz="1800" i="0" u="none" strike="noStrike" cap="none">
              <a:latin typeface="Microsoft JhengHei"/>
              <a:ea typeface="Microsoft JhengHei"/>
              <a:cs typeface="Microsoft JhengHei"/>
              <a:sym typeface="Microsoft JhengHei"/>
            </a:endParaRPr>
          </a:p>
        </p:txBody>
      </p:sp>
      <p:sp>
        <p:nvSpPr>
          <p:cNvPr id="157" name="Shape 157"/>
          <p:cNvSpPr txBox="1"/>
          <p:nvPr/>
        </p:nvSpPr>
        <p:spPr>
          <a:xfrm>
            <a:off x="684200" y="3803011"/>
            <a:ext cx="4678500" cy="3693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2060"/>
              </a:buClr>
              <a:buSzPts val="1800"/>
              <a:buFont typeface="Arial"/>
              <a:buNone/>
            </a:pPr>
            <a:r>
              <a:rPr lang="zh-TW" sz="1800" b="1">
                <a:latin typeface="Microsoft JhengHei"/>
                <a:ea typeface="Microsoft JhengHei"/>
                <a:cs typeface="Microsoft JhengHei"/>
                <a:sym typeface="Microsoft JhengHei"/>
              </a:rPr>
              <a:t>路由器: 設定port forwarding指向VM的IP</a:t>
            </a:r>
            <a:endParaRPr sz="1800" i="0" u="none" strike="noStrike" cap="none">
              <a:latin typeface="Microsoft JhengHei"/>
              <a:ea typeface="Microsoft JhengHei"/>
              <a:cs typeface="Microsoft JhengHei"/>
              <a:sym typeface="Microsoft JhengHei"/>
            </a:endParaRPr>
          </a:p>
        </p:txBody>
      </p:sp>
      <p:sp>
        <p:nvSpPr>
          <p:cNvPr id="158" name="Shape 158"/>
          <p:cNvSpPr txBox="1"/>
          <p:nvPr/>
        </p:nvSpPr>
        <p:spPr>
          <a:xfrm>
            <a:off x="684200" y="4443958"/>
            <a:ext cx="5113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1800"/>
              <a:buFont typeface="Arial"/>
              <a:buNone/>
            </a:pPr>
            <a:r>
              <a:rPr lang="zh-TW" sz="1800" b="1" dirty="0">
                <a:latin typeface="Microsoft JhengHei"/>
                <a:ea typeface="Microsoft JhengHei"/>
                <a:cs typeface="Microsoft JhengHei"/>
                <a:sym typeface="Microsoft JhengHei"/>
              </a:rPr>
              <a:t>外網電腦即可透過路由器WAN+埠號來存取VM</a:t>
            </a:r>
            <a:endParaRPr sz="1800" i="0" u="none" strike="noStrike" cap="none" dirty="0">
              <a:latin typeface="Microsoft JhengHei"/>
              <a:ea typeface="Microsoft JhengHei"/>
              <a:cs typeface="Microsoft JhengHei"/>
              <a:sym typeface="Microsoft JhengHei"/>
            </a:endParaRPr>
          </a:p>
        </p:txBody>
      </p:sp>
      <p:sp>
        <p:nvSpPr>
          <p:cNvPr id="160" name="Shape 160"/>
          <p:cNvSpPr txBox="1"/>
          <p:nvPr/>
        </p:nvSpPr>
        <p:spPr>
          <a:xfrm>
            <a:off x="5686305" y="1952161"/>
            <a:ext cx="3203848" cy="2035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600"/>
              <a:buFont typeface="Arial"/>
              <a:buNone/>
            </a:pPr>
            <a:r>
              <a:rPr lang="zh-TW" sz="1800" b="1" dirty="0">
                <a:solidFill>
                  <a:srgbClr val="FFFFFF"/>
                </a:solidFill>
                <a:latin typeface="Microsoft JhengHei"/>
                <a:ea typeface="Microsoft JhengHei"/>
                <a:cs typeface="Microsoft JhengHei"/>
                <a:sym typeface="Microsoft JhengHei"/>
              </a:rPr>
              <a:t>與實體網路綁定的虛擬交換器即為橋接式網路</a:t>
            </a:r>
            <a:r>
              <a:rPr lang="zh-TW" altLang="en-US" sz="1800" b="1" dirty="0">
                <a:solidFill>
                  <a:srgbClr val="FFFFFF"/>
                </a:solidFill>
                <a:latin typeface="Microsoft JhengHei"/>
                <a:ea typeface="Microsoft JhengHei"/>
                <a:cs typeface="Microsoft JhengHei"/>
                <a:sym typeface="Microsoft JhengHei"/>
              </a:rPr>
              <a:t>，</a:t>
            </a:r>
            <a:r>
              <a:rPr lang="en-US" altLang="zh-TW" sz="1800" b="1" dirty="0">
                <a:solidFill>
                  <a:srgbClr val="FFFFFF"/>
                </a:solidFill>
                <a:latin typeface="Microsoft JhengHei"/>
                <a:ea typeface="Microsoft JhengHei"/>
                <a:cs typeface="Microsoft JhengHei"/>
                <a:sym typeface="Microsoft JhengHei"/>
              </a:rPr>
              <a:t>VM</a:t>
            </a:r>
            <a:r>
              <a:rPr lang="zh-TW" altLang="en-US" sz="1800" b="1" dirty="0">
                <a:solidFill>
                  <a:srgbClr val="FFFFFF"/>
                </a:solidFill>
                <a:latin typeface="Microsoft JhengHei"/>
                <a:ea typeface="Microsoft JhengHei"/>
                <a:cs typeface="Microsoft JhengHei"/>
                <a:sym typeface="Microsoft JhengHei"/>
              </a:rPr>
              <a:t>就像是該網路上一台獨立電腦</a:t>
            </a:r>
          </a:p>
          <a:p>
            <a:pPr marL="0" marR="0" lvl="0" indent="0" algn="l" rtl="0">
              <a:lnSpc>
                <a:spcPct val="100000"/>
              </a:lnSpc>
              <a:spcBef>
                <a:spcPts val="0"/>
              </a:spcBef>
              <a:spcAft>
                <a:spcPts val="0"/>
              </a:spcAft>
              <a:buClr>
                <a:srgbClr val="FFFFFF"/>
              </a:buClr>
              <a:buSzPts val="1600"/>
              <a:buFont typeface="Arial"/>
              <a:buNone/>
            </a:pPr>
            <a:endParaRPr lang="zh-TW" altLang="en-US" sz="1800" b="1" dirty="0">
              <a:solidFill>
                <a:srgbClr val="FFFFFF"/>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FFFFFF"/>
              </a:buClr>
              <a:buSzPts val="1600"/>
              <a:buFont typeface="Arial"/>
              <a:buNone/>
            </a:pPr>
            <a:r>
              <a:rPr lang="en-US" altLang="zh-TW" sz="1800" b="1" dirty="0">
                <a:solidFill>
                  <a:srgbClr val="FFFFFF"/>
                </a:solidFill>
                <a:latin typeface="Microsoft JhengHei"/>
                <a:ea typeface="Microsoft JhengHei"/>
                <a:cs typeface="Microsoft JhengHei"/>
                <a:sym typeface="Microsoft JhengHei"/>
              </a:rPr>
              <a:t>(</a:t>
            </a:r>
            <a:r>
              <a:rPr lang="zh-TW" altLang="en-US" b="1">
                <a:solidFill>
                  <a:srgbClr val="FFFFFF"/>
                </a:solidFill>
                <a:latin typeface="Microsoft JhengHei"/>
                <a:ea typeface="Microsoft JhengHei"/>
                <a:cs typeface="Microsoft JhengHei"/>
                <a:sym typeface="Microsoft JhengHei"/>
              </a:rPr>
              <a:t>注意：</a:t>
            </a:r>
            <a:r>
              <a:rPr lang="zh-TW" altLang="en-US" sz="1800" b="1" dirty="0">
                <a:solidFill>
                  <a:srgbClr val="FFFFFF"/>
                </a:solidFill>
                <a:latin typeface="Microsoft JhengHei"/>
                <a:ea typeface="Microsoft JhengHei"/>
                <a:cs typeface="Microsoft JhengHei"/>
                <a:sym typeface="Microsoft JhengHei"/>
              </a:rPr>
              <a:t>在此橋接的虛擬交換器上任何開啟的服務均會影響該區域網路</a:t>
            </a:r>
            <a:r>
              <a:rPr lang="en-US" altLang="zh-TW" sz="1800" b="1" dirty="0">
                <a:solidFill>
                  <a:srgbClr val="FFFFFF"/>
                </a:solidFill>
                <a:latin typeface="Microsoft JhengHei"/>
                <a:ea typeface="Microsoft JhengHei"/>
                <a:cs typeface="Microsoft JhengHei"/>
                <a:sym typeface="Microsoft JhengHei"/>
              </a:rPr>
              <a:t>)</a:t>
            </a:r>
            <a:endParaRPr lang="zh-TW" altLang="en-US" sz="1800" b="1" dirty="0">
              <a:solidFill>
                <a:srgbClr val="FFFFFF"/>
              </a:solidFill>
              <a:latin typeface="Microsoft JhengHei"/>
              <a:ea typeface="Microsoft JhengHei"/>
              <a:cs typeface="Microsoft JhengHei"/>
              <a:sym typeface="Microsoft JhengHei"/>
            </a:endParaRPr>
          </a:p>
        </p:txBody>
      </p:sp>
      <p:pic>
        <p:nvPicPr>
          <p:cNvPr id="4098" name="Picture 2" descr="C:\Users\user\Desktop\20180411_QTS 4.3.5網路與虛擬交換器_ppt\20.png"/>
          <p:cNvPicPr>
            <a:picLocks noChangeAspect="1" noChangeArrowheads="1"/>
          </p:cNvPicPr>
          <p:nvPr/>
        </p:nvPicPr>
        <p:blipFill>
          <a:blip r:embed="rId4" cstate="print"/>
          <a:stretch>
            <a:fillRect/>
          </a:stretch>
        </p:blipFill>
        <p:spPr bwMode="auto">
          <a:xfrm>
            <a:off x="395536" y="1078534"/>
            <a:ext cx="218906" cy="4064966"/>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prstGeom prst="rect">
            <a:avLst/>
          </a:prstGeom>
          <a:noFill/>
          <a:ln>
            <a:noFill/>
          </a:ln>
        </p:spPr>
        <p:txBody>
          <a:bodyPr spcFirstLastPara="1" wrap="square" lIns="91425" tIns="91425" rIns="91425" bIns="91425" anchor="b" anchorCtr="0">
            <a:noAutofit/>
          </a:bodyPr>
          <a:lstStyle/>
          <a:p>
            <a:pPr>
              <a:spcBef>
                <a:spcPts val="0"/>
              </a:spcBef>
              <a:buClr>
                <a:schemeClr val="dk1"/>
              </a:buClr>
              <a:buSzPts val="1100"/>
            </a:pPr>
            <a:r>
              <a:rPr lang="zh-TW" dirty="0">
                <a:latin typeface="Microsoft JhengHei"/>
                <a:ea typeface="Microsoft JhengHei"/>
                <a:cs typeface="Microsoft JhengHei"/>
                <a:sym typeface="Microsoft JhengHei"/>
              </a:rPr>
              <a:t>常見的困擾 (1) </a:t>
            </a:r>
            <a:br>
              <a:rPr lang="zh-TW" altLang="en-US">
                <a:latin typeface="Microsoft JhengHei"/>
                <a:ea typeface="Microsoft JhengHei"/>
                <a:cs typeface="Microsoft JhengHei"/>
                <a:sym typeface="Microsoft JhengHei"/>
              </a:rPr>
            </a:br>
            <a:r>
              <a:rPr lang="zh-TW" dirty="0">
                <a:latin typeface="Microsoft JhengHei"/>
                <a:ea typeface="Microsoft JhengHei"/>
                <a:cs typeface="Microsoft JhengHei"/>
                <a:sym typeface="Microsoft JhengHei"/>
              </a:rPr>
              <a:t>操作示範</a:t>
            </a:r>
            <a:endParaRPr lang="zh-TW" altLang="en-US" i="0" u="none" strike="noStrike" cap="none">
              <a:solidFill>
                <a:schemeClr val="lt1"/>
              </a:solidFill>
              <a:latin typeface="Microsoft JhengHei"/>
              <a:ea typeface="Microsoft JhengHei"/>
              <a:cs typeface="Microsoft JhengHei"/>
              <a:sym typeface="Microsoft JhengHe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cxnSp>
        <p:nvCxnSpPr>
          <p:cNvPr id="39" name="直線接點 38"/>
          <p:cNvCxnSpPr/>
          <p:nvPr/>
        </p:nvCxnSpPr>
        <p:spPr>
          <a:xfrm flipV="1">
            <a:off x="5797783" y="2849577"/>
            <a:ext cx="539013" cy="10205"/>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線接點 33"/>
          <p:cNvCxnSpPr/>
          <p:nvPr/>
        </p:nvCxnSpPr>
        <p:spPr>
          <a:xfrm>
            <a:off x="6372200" y="2859782"/>
            <a:ext cx="881485" cy="597643"/>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flipV="1">
            <a:off x="6372200" y="2283718"/>
            <a:ext cx="864096" cy="576064"/>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線接點 24"/>
          <p:cNvCxnSpPr/>
          <p:nvPr/>
        </p:nvCxnSpPr>
        <p:spPr>
          <a:xfrm>
            <a:off x="2771800" y="4299942"/>
            <a:ext cx="3545873" cy="0"/>
          </a:xfrm>
          <a:prstGeom prst="line">
            <a:avLst/>
          </a:prstGeom>
          <a:ln w="28575">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971600" y="3435846"/>
            <a:ext cx="1656184" cy="605204"/>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flipV="1">
            <a:off x="2555776" y="3363838"/>
            <a:ext cx="2016224" cy="72008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1259632" y="2859782"/>
            <a:ext cx="2520280" cy="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170" name="Shape 170"/>
          <p:cNvSpPr txBox="1">
            <a:spLocks noGrp="1"/>
          </p:cNvSpPr>
          <p:nvPr>
            <p:ph type="title"/>
          </p:nvPr>
        </p:nvSpPr>
        <p:spPr/>
        <p:txBody>
          <a:bodyPr/>
          <a:lstStyle/>
          <a:p>
            <a:pPr lvl="0"/>
            <a:r>
              <a:rPr lang="zh-TW" altLang="en-US">
                <a:sym typeface="Microsoft JhengHei"/>
              </a:rPr>
              <a:t>論壇上客戶常見的困擾 </a:t>
            </a:r>
            <a:r>
              <a:rPr lang="en-US" altLang="zh-TW">
                <a:sym typeface="Microsoft JhengHei"/>
              </a:rPr>
              <a:t>(2)</a:t>
            </a:r>
            <a:endParaRPr lang="zh-TW" altLang="en-US">
              <a:sym typeface="Microsoft JhengHei"/>
            </a:endParaRPr>
          </a:p>
        </p:txBody>
      </p:sp>
      <p:sp>
        <p:nvSpPr>
          <p:cNvPr id="19" name="內容版面配置區 18"/>
          <p:cNvSpPr>
            <a:spLocks noGrp="1"/>
          </p:cNvSpPr>
          <p:nvPr>
            <p:ph idx="1"/>
          </p:nvPr>
        </p:nvSpPr>
        <p:spPr/>
        <p:txBody>
          <a:bodyPr vert="horz" lIns="91440" tIns="45720" rIns="91440" bIns="45720" rtlCol="0" anchor="t">
            <a:normAutofit/>
          </a:bodyPr>
          <a:lstStyle/>
          <a:p>
            <a:r>
              <a:rPr lang="zh-TW" altLang="en-US" dirty="0">
                <a:sym typeface="Microsoft JhengHei"/>
              </a:rPr>
              <a:t>我建立了一個</a:t>
            </a:r>
            <a:r>
              <a:rPr lang="en-US" altLang="zh-TW" dirty="0">
                <a:sym typeface="Microsoft JhengHei"/>
              </a:rPr>
              <a:t>VM</a:t>
            </a:r>
            <a:r>
              <a:rPr lang="zh-TW" altLang="en-US" dirty="0">
                <a:sym typeface="Microsoft JhengHei"/>
              </a:rPr>
              <a:t>虛擬機</a:t>
            </a:r>
            <a:r>
              <a:rPr lang="zh-TW" altLang="en-US">
                <a:latin typeface="微軟正黑體"/>
                <a:ea typeface="微軟正黑體"/>
                <a:sym typeface="Microsoft JhengHei"/>
              </a:rPr>
              <a:t>來跑沙箱驗證</a:t>
            </a:r>
            <a:r>
              <a:rPr lang="zh-TW" altLang="en-US" dirty="0">
                <a:sym typeface="Microsoft JhengHei"/>
              </a:rPr>
              <a:t>，要怎</a:t>
            </a:r>
            <a:r>
              <a:rPr lang="zh-TW" altLang="en-US">
                <a:sym typeface="Microsoft JhengHei"/>
              </a:rPr>
              <a:t>麼</a:t>
            </a:r>
            <a:r>
              <a:rPr lang="zh-TW" altLang="en-US" dirty="0">
                <a:sym typeface="Microsoft JhengHei"/>
              </a:rPr>
              <a:t>避免讓區網其他電腦存取到它</a:t>
            </a:r>
            <a:r>
              <a:rPr lang="en-US" altLang="zh-TW">
                <a:sym typeface="Microsoft JhengHei"/>
              </a:rPr>
              <a:t> </a:t>
            </a:r>
            <a:r>
              <a:rPr lang="en-US" altLang="zh-TW" dirty="0">
                <a:sym typeface="Microsoft JhengHei"/>
              </a:rPr>
              <a:t>?</a:t>
            </a:r>
            <a:endParaRPr lang="zh-TW" altLang="en-US">
              <a:sym typeface="Microsoft JhengHei"/>
            </a:endParaRPr>
          </a:p>
          <a:p>
            <a:endParaRPr lang="zh-TW" altLang="en-US" dirty="0"/>
          </a:p>
        </p:txBody>
      </p:sp>
      <p:pic>
        <p:nvPicPr>
          <p:cNvPr id="172" name="Shape 172"/>
          <p:cNvPicPr preferRelativeResize="0"/>
          <p:nvPr/>
        </p:nvPicPr>
        <p:blipFill>
          <a:blip r:embed="rId3" cstate="print">
            <a:alphaModFix/>
          </a:blip>
          <a:stretch>
            <a:fillRect/>
          </a:stretch>
        </p:blipFill>
        <p:spPr>
          <a:xfrm>
            <a:off x="3200400" y="2170950"/>
            <a:ext cx="2200874" cy="1282850"/>
          </a:xfrm>
          <a:prstGeom prst="rect">
            <a:avLst/>
          </a:prstGeom>
          <a:noFill/>
          <a:ln>
            <a:noFill/>
          </a:ln>
        </p:spPr>
      </p:pic>
      <p:pic>
        <p:nvPicPr>
          <p:cNvPr id="175" name="Shape 175"/>
          <p:cNvPicPr preferRelativeResize="0"/>
          <p:nvPr/>
        </p:nvPicPr>
        <p:blipFill>
          <a:blip r:embed="rId4" cstate="print">
            <a:alphaModFix/>
          </a:blip>
          <a:stretch>
            <a:fillRect/>
          </a:stretch>
        </p:blipFill>
        <p:spPr>
          <a:xfrm>
            <a:off x="4259450" y="2964450"/>
            <a:ext cx="1141826" cy="489350"/>
          </a:xfrm>
          <a:prstGeom prst="rect">
            <a:avLst/>
          </a:prstGeom>
          <a:noFill/>
          <a:ln>
            <a:noFill/>
          </a:ln>
        </p:spPr>
      </p:pic>
      <p:pic>
        <p:nvPicPr>
          <p:cNvPr id="180" name="Shape 180"/>
          <p:cNvPicPr preferRelativeResize="0"/>
          <p:nvPr/>
        </p:nvPicPr>
        <p:blipFill>
          <a:blip r:embed="rId3" cstate="print">
            <a:alphaModFix/>
          </a:blip>
          <a:stretch>
            <a:fillRect/>
          </a:stretch>
        </p:blipFill>
        <p:spPr>
          <a:xfrm>
            <a:off x="354900" y="2170950"/>
            <a:ext cx="2200874" cy="1282850"/>
          </a:xfrm>
          <a:prstGeom prst="rect">
            <a:avLst/>
          </a:prstGeom>
          <a:noFill/>
          <a:ln>
            <a:noFill/>
          </a:ln>
        </p:spPr>
      </p:pic>
      <p:pic>
        <p:nvPicPr>
          <p:cNvPr id="181" name="Shape 181"/>
          <p:cNvPicPr preferRelativeResize="0"/>
          <p:nvPr/>
        </p:nvPicPr>
        <p:blipFill>
          <a:blip r:embed="rId4" cstate="print">
            <a:alphaModFix/>
          </a:blip>
          <a:stretch>
            <a:fillRect/>
          </a:stretch>
        </p:blipFill>
        <p:spPr>
          <a:xfrm>
            <a:off x="1413950" y="2964450"/>
            <a:ext cx="1141826" cy="489350"/>
          </a:xfrm>
          <a:prstGeom prst="rect">
            <a:avLst/>
          </a:prstGeom>
          <a:noFill/>
          <a:ln>
            <a:noFill/>
          </a:ln>
        </p:spPr>
      </p:pic>
      <p:pic>
        <p:nvPicPr>
          <p:cNvPr id="18" name="Picture 7" descr="C:\Users\user\Desktop\20180411_QTS 4.3.5網路與虛擬交換器_ppt\15.png"/>
          <p:cNvPicPr>
            <a:picLocks noChangeAspect="1" noChangeArrowheads="1"/>
          </p:cNvPicPr>
          <p:nvPr/>
        </p:nvPicPr>
        <p:blipFill>
          <a:blip r:embed="rId5" cstate="print"/>
          <a:srcRect/>
          <a:stretch>
            <a:fillRect/>
          </a:stretch>
        </p:blipFill>
        <p:spPr bwMode="auto">
          <a:xfrm>
            <a:off x="2051720" y="4011910"/>
            <a:ext cx="1210436" cy="861512"/>
          </a:xfrm>
          <a:prstGeom prst="rect">
            <a:avLst/>
          </a:prstGeom>
          <a:noFill/>
        </p:spPr>
      </p:pic>
      <p:sp>
        <p:nvSpPr>
          <p:cNvPr id="28" name="Shape 141"/>
          <p:cNvSpPr txBox="1"/>
          <p:nvPr/>
        </p:nvSpPr>
        <p:spPr>
          <a:xfrm>
            <a:off x="4932040" y="4299942"/>
            <a:ext cx="485100" cy="397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ltLang="zh-TW" sz="1800" b="1" dirty="0"/>
              <a:t>OK</a:t>
            </a:r>
            <a:endParaRPr sz="1800" b="1" dirty="0"/>
          </a:p>
        </p:txBody>
      </p:sp>
      <p:pic>
        <p:nvPicPr>
          <p:cNvPr id="30" name="Picture 6" descr="C:\Users\user\Desktop\20180411_QTS 4.3.5網路與虛擬交換器_ppt\13.png"/>
          <p:cNvPicPr>
            <a:picLocks noChangeAspect="1" noChangeArrowheads="1"/>
          </p:cNvPicPr>
          <p:nvPr/>
        </p:nvPicPr>
        <p:blipFill>
          <a:blip r:embed="rId6" cstate="print"/>
          <a:srcRect/>
          <a:stretch>
            <a:fillRect/>
          </a:stretch>
        </p:blipFill>
        <p:spPr bwMode="auto">
          <a:xfrm>
            <a:off x="7020272" y="1779662"/>
            <a:ext cx="1520774" cy="1167617"/>
          </a:xfrm>
          <a:prstGeom prst="rect">
            <a:avLst/>
          </a:prstGeom>
          <a:noFill/>
        </p:spPr>
      </p:pic>
      <p:cxnSp>
        <p:nvCxnSpPr>
          <p:cNvPr id="46" name="直線接點 45"/>
          <p:cNvCxnSpPr/>
          <p:nvPr/>
        </p:nvCxnSpPr>
        <p:spPr>
          <a:xfrm flipH="1" flipV="1">
            <a:off x="6320374" y="3651870"/>
            <a:ext cx="16514" cy="648072"/>
          </a:xfrm>
          <a:prstGeom prst="line">
            <a:avLst/>
          </a:prstGeom>
          <a:ln w="28575">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9" name="直線接點 48"/>
          <p:cNvCxnSpPr/>
          <p:nvPr/>
        </p:nvCxnSpPr>
        <p:spPr>
          <a:xfrm>
            <a:off x="6317673" y="3651870"/>
            <a:ext cx="1174496" cy="0"/>
          </a:xfrm>
          <a:prstGeom prst="line">
            <a:avLst/>
          </a:prstGeom>
          <a:ln w="28575">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31" name="Picture 5" descr="C:\Users\user\Desktop\20180411_QTS 4.3.5網路與虛擬交換器_ppt\14.png"/>
          <p:cNvPicPr>
            <a:picLocks noChangeAspect="1" noChangeArrowheads="1"/>
          </p:cNvPicPr>
          <p:nvPr/>
        </p:nvPicPr>
        <p:blipFill>
          <a:blip r:embed="rId7" cstate="print"/>
          <a:srcRect/>
          <a:stretch>
            <a:fillRect/>
          </a:stretch>
        </p:blipFill>
        <p:spPr bwMode="auto">
          <a:xfrm>
            <a:off x="7236296" y="3147814"/>
            <a:ext cx="1016652" cy="1034623"/>
          </a:xfrm>
          <a:prstGeom prst="rect">
            <a:avLst/>
          </a:prstGeom>
          <a:noFill/>
        </p:spPr>
      </p:pic>
      <p:pic>
        <p:nvPicPr>
          <p:cNvPr id="2" name="圖片 36">
            <a:extLst>
              <a:ext uri="{FF2B5EF4-FFF2-40B4-BE49-F238E27FC236}">
                <a16:creationId xmlns:a16="http://schemas.microsoft.com/office/drawing/2014/main" id="{3EF09D59-B0B9-4F19-9E59-A3FCC59AD2C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91501" y="2548421"/>
            <a:ext cx="552124" cy="602312"/>
          </a:xfrm>
          <a:prstGeom prst="rect">
            <a:avLst/>
          </a:prstGeom>
        </p:spPr>
      </p:pic>
      <p:pic>
        <p:nvPicPr>
          <p:cNvPr id="26" name="圖片 25">
            <a:extLst>
              <a:ext uri="{FF2B5EF4-FFF2-40B4-BE49-F238E27FC236}">
                <a16:creationId xmlns:a16="http://schemas.microsoft.com/office/drawing/2014/main" id="{2F8863C8-C168-4B37-A971-92DB7C266A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04686" y="2610188"/>
            <a:ext cx="499875" cy="49918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4" name="圖片 13">
            <a:extLst>
              <a:ext uri="{FF2B5EF4-FFF2-40B4-BE49-F238E27FC236}">
                <a16:creationId xmlns:a16="http://schemas.microsoft.com/office/drawing/2014/main" id="{21236DC4-4B87-4FBC-A8B2-078EFC25B94E}"/>
              </a:ext>
            </a:extLst>
          </p:cNvPr>
          <p:cNvPicPr>
            <a:picLocks noChangeAspect="1"/>
          </p:cNvPicPr>
          <p:nvPr/>
        </p:nvPicPr>
        <p:blipFill rotWithShape="1">
          <a:blip r:embed="rId3">
            <a:extLst>
              <a:ext uri="{28A0092B-C50C-407E-A947-70E740481C1C}">
                <a14:useLocalDpi xmlns:a14="http://schemas.microsoft.com/office/drawing/2010/main" val="0"/>
              </a:ext>
            </a:extLst>
          </a:blip>
          <a:srcRect r="34344"/>
          <a:stretch/>
        </p:blipFill>
        <p:spPr>
          <a:xfrm>
            <a:off x="5436096" y="1636027"/>
            <a:ext cx="3707904" cy="2582179"/>
          </a:xfrm>
          <a:prstGeom prst="rect">
            <a:avLst/>
          </a:prstGeom>
        </p:spPr>
      </p:pic>
      <p:sp>
        <p:nvSpPr>
          <p:cNvPr id="189" name="Shape 189"/>
          <p:cNvSpPr txBox="1">
            <a:spLocks noGrp="1"/>
          </p:cNvSpPr>
          <p:nvPr>
            <p:ph type="title"/>
          </p:nvPr>
        </p:nvSpPr>
        <p:spPr/>
        <p:txBody>
          <a:bodyPr/>
          <a:lstStyle/>
          <a:p>
            <a:r>
              <a:rPr lang="zh-TW" altLang="en-US">
                <a:sym typeface="Microsoft JhengHei"/>
              </a:rPr>
              <a:t>論壇上客戶常見的困擾 </a:t>
            </a:r>
            <a:r>
              <a:rPr lang="en-US" altLang="zh-TW" dirty="0">
                <a:sym typeface="Microsoft JhengHei"/>
              </a:rPr>
              <a:t>(2)</a:t>
            </a:r>
            <a:r>
              <a:rPr lang="en-US" altLang="zh-TW" dirty="0">
                <a:cs typeface="Arial"/>
              </a:rPr>
              <a:t>  - </a:t>
            </a:r>
            <a:r>
              <a:rPr lang="zh-TW">
                <a:cs typeface="Arial"/>
              </a:rPr>
              <a:t>解決方式</a:t>
            </a:r>
            <a:endParaRPr lang="en-US" altLang="zh-TW" b="0">
              <a:cs typeface="Arial"/>
            </a:endParaRPr>
          </a:p>
        </p:txBody>
      </p:sp>
      <p:sp>
        <p:nvSpPr>
          <p:cNvPr id="191" name="Shape 191"/>
          <p:cNvSpPr txBox="1"/>
          <p:nvPr/>
        </p:nvSpPr>
        <p:spPr>
          <a:xfrm>
            <a:off x="684200" y="1194338"/>
            <a:ext cx="4136700" cy="3693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rgbClr val="002060"/>
              </a:buClr>
              <a:buSzPts val="1800"/>
              <a:buFont typeface="Arial"/>
              <a:buNone/>
            </a:pPr>
            <a:r>
              <a:rPr lang="zh-TW" sz="1800" b="1" dirty="0">
                <a:latin typeface="Microsoft JhengHei"/>
                <a:ea typeface="Microsoft JhengHei"/>
                <a:cs typeface="Microsoft JhengHei"/>
                <a:sym typeface="Microsoft JhengHei"/>
              </a:rPr>
              <a:t> 點擊設定編輯</a:t>
            </a:r>
            <a:endParaRPr sz="1800" dirty="0">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2060"/>
              </a:buClr>
              <a:buSzPts val="1800"/>
              <a:buFont typeface="Arial"/>
              <a:buNone/>
            </a:pPr>
            <a:endParaRPr sz="1800" b="1" dirty="0">
              <a:latin typeface="Microsoft JhengHei"/>
              <a:ea typeface="Microsoft JhengHei"/>
              <a:cs typeface="Microsoft JhengHei"/>
              <a:sym typeface="Microsoft JhengHei"/>
            </a:endParaRPr>
          </a:p>
        </p:txBody>
      </p:sp>
      <p:sp>
        <p:nvSpPr>
          <p:cNvPr id="192" name="Shape 192"/>
          <p:cNvSpPr txBox="1"/>
          <p:nvPr/>
        </p:nvSpPr>
        <p:spPr>
          <a:xfrm>
            <a:off x="760250" y="1844262"/>
            <a:ext cx="3984600" cy="3693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2060"/>
              </a:buClr>
              <a:buSzPts val="1800"/>
              <a:buFont typeface="Arial"/>
              <a:buNone/>
            </a:pPr>
            <a:r>
              <a:rPr lang="zh-TW" sz="1800" b="1">
                <a:latin typeface="Microsoft JhengHei"/>
                <a:ea typeface="Microsoft JhengHei"/>
                <a:cs typeface="Microsoft JhengHei"/>
                <a:sym typeface="Microsoft JhengHei"/>
              </a:rPr>
              <a:t>取消實體網路埠的勾選</a:t>
            </a:r>
            <a:endParaRPr sz="1800" b="1" i="0" u="none" strike="noStrike" cap="none">
              <a:latin typeface="Microsoft JhengHei"/>
              <a:ea typeface="Microsoft JhengHei"/>
              <a:cs typeface="Microsoft JhengHei"/>
              <a:sym typeface="Microsoft JhengHei"/>
            </a:endParaRPr>
          </a:p>
        </p:txBody>
      </p:sp>
      <p:sp>
        <p:nvSpPr>
          <p:cNvPr id="193" name="Shape 193"/>
          <p:cNvSpPr txBox="1"/>
          <p:nvPr/>
        </p:nvSpPr>
        <p:spPr>
          <a:xfrm>
            <a:off x="724393" y="2494186"/>
            <a:ext cx="4325100" cy="3693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2060"/>
              </a:buClr>
              <a:buSzPts val="1800"/>
              <a:buFont typeface="Arial"/>
              <a:buNone/>
            </a:pPr>
            <a:r>
              <a:rPr lang="zh-TW" sz="1800" b="1">
                <a:latin typeface="Microsoft JhengHei"/>
                <a:ea typeface="Microsoft JhengHei"/>
                <a:cs typeface="Microsoft JhengHei"/>
                <a:sym typeface="Microsoft JhengHei"/>
              </a:rPr>
              <a:t>為虛擬交換器指定固定IP</a:t>
            </a:r>
            <a:endParaRPr sz="1800" i="0" u="none" strike="noStrike" cap="none">
              <a:latin typeface="Microsoft JhengHei"/>
              <a:ea typeface="Microsoft JhengHei"/>
              <a:cs typeface="Microsoft JhengHei"/>
              <a:sym typeface="Microsoft JhengHei"/>
            </a:endParaRPr>
          </a:p>
        </p:txBody>
      </p:sp>
      <p:sp>
        <p:nvSpPr>
          <p:cNvPr id="194" name="Shape 194"/>
          <p:cNvSpPr txBox="1"/>
          <p:nvPr/>
        </p:nvSpPr>
        <p:spPr>
          <a:xfrm>
            <a:off x="684200" y="3144110"/>
            <a:ext cx="4325100" cy="3693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2060"/>
              </a:buClr>
              <a:buSzPts val="1800"/>
              <a:buFont typeface="Arial"/>
              <a:buNone/>
            </a:pPr>
            <a:r>
              <a:rPr lang="zh-TW" sz="1800" b="1">
                <a:latin typeface="Microsoft JhengHei"/>
                <a:ea typeface="Microsoft JhengHei"/>
                <a:cs typeface="Microsoft JhengHei"/>
                <a:sym typeface="Microsoft JhengHei"/>
              </a:rPr>
              <a:t>開啟DHCP server來派發IP給VM</a:t>
            </a:r>
            <a:endParaRPr sz="1800" i="0" u="none" strike="noStrike" cap="none">
              <a:latin typeface="Microsoft JhengHei"/>
              <a:ea typeface="Microsoft JhengHei"/>
              <a:cs typeface="Microsoft JhengHei"/>
              <a:sym typeface="Microsoft JhengHei"/>
            </a:endParaRPr>
          </a:p>
        </p:txBody>
      </p:sp>
      <p:sp>
        <p:nvSpPr>
          <p:cNvPr id="195" name="Shape 195"/>
          <p:cNvSpPr txBox="1"/>
          <p:nvPr/>
        </p:nvSpPr>
        <p:spPr>
          <a:xfrm>
            <a:off x="684200" y="3794034"/>
            <a:ext cx="5481000" cy="3693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2060"/>
              </a:buClr>
              <a:buSzPts val="1800"/>
              <a:buFont typeface="Arial"/>
              <a:buNone/>
            </a:pPr>
            <a:r>
              <a:rPr lang="zh-TW" sz="1800" b="1">
                <a:latin typeface="Microsoft JhengHei"/>
                <a:ea typeface="Microsoft JhengHei"/>
                <a:cs typeface="Microsoft JhengHei"/>
                <a:sym typeface="Microsoft JhengHei"/>
              </a:rPr>
              <a:t>DHCP的gateway要指定為步驟3的IP</a:t>
            </a:r>
            <a:endParaRPr sz="1800" i="0" u="none" strike="noStrike" cap="none">
              <a:latin typeface="Microsoft JhengHei"/>
              <a:ea typeface="Microsoft JhengHei"/>
              <a:cs typeface="Microsoft JhengHei"/>
              <a:sym typeface="Microsoft JhengHei"/>
            </a:endParaRPr>
          </a:p>
        </p:txBody>
      </p:sp>
      <p:sp>
        <p:nvSpPr>
          <p:cNvPr id="196" name="Shape 196"/>
          <p:cNvSpPr txBox="1"/>
          <p:nvPr/>
        </p:nvSpPr>
        <p:spPr>
          <a:xfrm>
            <a:off x="684200" y="4443958"/>
            <a:ext cx="5113500" cy="369300"/>
          </a:xfrm>
          <a:prstGeom prst="rect">
            <a:avLst/>
          </a:prstGeom>
          <a:noFill/>
          <a:ln>
            <a:noFill/>
          </a:ln>
        </p:spPr>
        <p:txBody>
          <a:bodyPr spcFirstLastPara="1" wrap="square" lIns="91425" tIns="45700" rIns="91425" bIns="45700" anchor="t" anchorCtr="0">
            <a:noAutofit/>
          </a:bodyPr>
          <a:lstStyle/>
          <a:p>
            <a:pPr>
              <a:buClr>
                <a:srgbClr val="002060"/>
              </a:buClr>
              <a:buSzPts val="1800"/>
            </a:pPr>
            <a:r>
              <a:rPr lang="zh-TW" sz="1800" b="1" dirty="0">
                <a:latin typeface="Microsoft JhengHei"/>
                <a:ea typeface="Microsoft JhengHei"/>
                <a:cs typeface="Microsoft JhengHei"/>
                <a:sym typeface="Microsoft JhengHei"/>
              </a:rPr>
              <a:t>虛擬機需要網路則可另外開啟NAT</a:t>
            </a:r>
            <a:r>
              <a:rPr lang="zh-TW" altLang="en-US" b="1">
                <a:latin typeface="Microsoft JhengHei"/>
                <a:ea typeface="Microsoft JhengHei"/>
                <a:cs typeface="Microsoft JhengHei"/>
                <a:sym typeface="Microsoft JhengHei"/>
              </a:rPr>
              <a:t> </a:t>
            </a:r>
            <a:endParaRPr lang="zh-TW" altLang="en-US" sz="1800">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2060"/>
              </a:buClr>
              <a:buSzPts val="1800"/>
              <a:buFont typeface="Arial"/>
              <a:buNone/>
            </a:pPr>
            <a:endParaRPr sz="1800" b="1" dirty="0">
              <a:latin typeface="Microsoft JhengHei"/>
              <a:ea typeface="Microsoft JhengHei"/>
              <a:cs typeface="Microsoft JhengHei"/>
              <a:sym typeface="Microsoft JhengHei"/>
            </a:endParaRPr>
          </a:p>
        </p:txBody>
      </p:sp>
      <p:sp>
        <p:nvSpPr>
          <p:cNvPr id="198" name="Shape 198"/>
          <p:cNvSpPr txBox="1"/>
          <p:nvPr/>
        </p:nvSpPr>
        <p:spPr>
          <a:xfrm>
            <a:off x="5000759" y="1735950"/>
            <a:ext cx="3490500" cy="183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600"/>
              <a:buFont typeface="Arial"/>
              <a:buNone/>
            </a:pPr>
            <a:endParaRPr sz="1800" b="1">
              <a:solidFill>
                <a:srgbClr val="FFFFFF"/>
              </a:solidFill>
              <a:latin typeface="Microsoft JhengHei"/>
              <a:ea typeface="Microsoft JhengHei"/>
              <a:cs typeface="Microsoft JhengHei"/>
              <a:sym typeface="Microsoft JhengHei"/>
            </a:endParaRPr>
          </a:p>
        </p:txBody>
      </p:sp>
      <p:pic>
        <p:nvPicPr>
          <p:cNvPr id="13" name="Picture 2" descr="C:\Users\user\Desktop\20180411_QTS 4.3.5網路與虛擬交換器_ppt\20.png"/>
          <p:cNvPicPr>
            <a:picLocks noChangeAspect="1" noChangeArrowheads="1"/>
          </p:cNvPicPr>
          <p:nvPr/>
        </p:nvPicPr>
        <p:blipFill>
          <a:blip r:embed="rId4" cstate="print"/>
          <a:stretch>
            <a:fillRect/>
          </a:stretch>
        </p:blipFill>
        <p:spPr bwMode="auto">
          <a:xfrm>
            <a:off x="395536" y="1078534"/>
            <a:ext cx="218906" cy="4064966"/>
          </a:xfrm>
          <a:prstGeom prst="rect">
            <a:avLst/>
          </a:prstGeom>
          <a:noFill/>
        </p:spPr>
      </p:pic>
      <p:sp>
        <p:nvSpPr>
          <p:cNvPr id="199" name="Shape 199"/>
          <p:cNvSpPr txBox="1"/>
          <p:nvPr/>
        </p:nvSpPr>
        <p:spPr>
          <a:xfrm>
            <a:off x="5652120" y="1976410"/>
            <a:ext cx="3409289" cy="2035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600"/>
              <a:buFont typeface="Arial"/>
              <a:buNone/>
            </a:pPr>
            <a:r>
              <a:rPr lang="zh-TW" sz="1800" b="1" dirty="0">
                <a:solidFill>
                  <a:srgbClr val="FFFFFF"/>
                </a:solidFill>
                <a:latin typeface="Microsoft JhengHei"/>
                <a:ea typeface="Microsoft JhengHei"/>
                <a:cs typeface="Microsoft JhengHei"/>
                <a:sym typeface="Microsoft JhengHei"/>
              </a:rPr>
              <a:t>不與實體網路綁定的虛擬交換器即為封閉式網路</a:t>
            </a:r>
            <a:r>
              <a:rPr lang="zh-TW" altLang="en-US" sz="1800" b="1" dirty="0">
                <a:solidFill>
                  <a:srgbClr val="FFFFFF"/>
                </a:solidFill>
                <a:latin typeface="Microsoft JhengHei"/>
                <a:ea typeface="Microsoft JhengHei"/>
                <a:cs typeface="Microsoft JhengHei"/>
                <a:sym typeface="Microsoft JhengHei"/>
              </a:rPr>
              <a:t>，</a:t>
            </a:r>
            <a:r>
              <a:rPr lang="zh-TW" sz="1800" b="1" dirty="0">
                <a:solidFill>
                  <a:srgbClr val="FFFFFF"/>
                </a:solidFill>
                <a:latin typeface="Microsoft JhengHei"/>
                <a:ea typeface="Microsoft JhengHei"/>
                <a:cs typeface="Microsoft JhengHei"/>
                <a:sym typeface="Microsoft JhengHei"/>
              </a:rPr>
              <a:t>外部的電腦完全無法存取您的虛擬機</a:t>
            </a:r>
            <a:endParaRPr lang="en-US" altLang="zh-TW" sz="1800" b="1" dirty="0">
              <a:solidFill>
                <a:srgbClr val="FFFFFF"/>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FFFFFF"/>
              </a:buClr>
              <a:buSzPts val="1600"/>
              <a:buFont typeface="Arial"/>
              <a:buNone/>
            </a:pPr>
            <a:endParaRPr sz="1800" b="1" dirty="0">
              <a:solidFill>
                <a:srgbClr val="FFFFFF"/>
              </a:solidFill>
              <a:latin typeface="Microsoft JhengHei"/>
              <a:ea typeface="Microsoft JhengHei"/>
              <a:cs typeface="Microsoft JhengHei"/>
              <a:sym typeface="Microsoft JhengHei"/>
            </a:endParaRPr>
          </a:p>
          <a:p>
            <a:pPr>
              <a:buClr>
                <a:srgbClr val="FFFFFF"/>
              </a:buClr>
              <a:buSzPts val="1600"/>
              <a:buFont typeface="Arial"/>
            </a:pPr>
            <a:r>
              <a:rPr lang="zh-TW" b="1">
                <a:solidFill>
                  <a:srgbClr val="FFFFFF"/>
                </a:solidFill>
                <a:latin typeface="Microsoft JhengHei"/>
                <a:ea typeface="Microsoft JhengHei"/>
                <a:cs typeface="Microsoft JhengHei"/>
                <a:sym typeface="Microsoft JhengHei"/>
              </a:rPr>
              <a:t>適合</a:t>
            </a:r>
            <a:r>
              <a:rPr lang="zh-TW" altLang="en-US" b="1">
                <a:solidFill>
                  <a:srgbClr val="FFFFFF"/>
                </a:solidFill>
                <a:latin typeface="Microsoft JhengHei"/>
                <a:ea typeface="Microsoft JhengHei"/>
                <a:cs typeface="Microsoft JhengHei"/>
                <a:sym typeface="Microsoft JhengHei"/>
              </a:rPr>
              <a:t>應用</a:t>
            </a:r>
            <a:r>
              <a:rPr lang="en-US" altLang="zh-TW" b="1">
                <a:solidFill>
                  <a:srgbClr val="FFFFFF"/>
                </a:solidFill>
                <a:latin typeface="Microsoft JhengHei"/>
                <a:ea typeface="Microsoft JhengHei"/>
                <a:cs typeface="Microsoft JhengHei"/>
                <a:sym typeface="Microsoft JhengHei"/>
              </a:rPr>
              <a:t>:</a:t>
            </a:r>
            <a:r>
              <a:rPr lang="zh-TW" altLang="en-US" b="1">
                <a:solidFill>
                  <a:srgbClr val="FFFFFF"/>
                </a:solidFill>
                <a:latin typeface="Microsoft JhengHei"/>
                <a:ea typeface="Microsoft JhengHei"/>
                <a:cs typeface="Microsoft JhengHei"/>
                <a:sym typeface="Microsoft JhengHei"/>
              </a:rPr>
              <a:t> </a:t>
            </a:r>
            <a:r>
              <a:rPr lang="zh-TW" sz="1800" b="1" dirty="0">
                <a:solidFill>
                  <a:srgbClr val="FFFFFF"/>
                </a:solidFill>
                <a:latin typeface="Microsoft JhengHei"/>
                <a:ea typeface="Microsoft JhengHei"/>
                <a:cs typeface="Microsoft JhengHei"/>
                <a:sym typeface="Microsoft JhengHei"/>
              </a:rPr>
              <a:t>進行功能驗證</a:t>
            </a:r>
            <a:r>
              <a:rPr lang="zh-TW">
                <a:solidFill>
                  <a:srgbClr val="FFFFFF"/>
                </a:solidFill>
                <a:latin typeface="Microsoft JhengHei"/>
                <a:ea typeface="Microsoft JhengHei"/>
                <a:cs typeface="Microsoft JhengHei"/>
                <a:sym typeface="Microsoft JhengHei"/>
              </a:rPr>
              <a:t>、</a:t>
            </a:r>
            <a:r>
              <a:rPr lang="zh-TW" sz="1800" b="1" dirty="0">
                <a:solidFill>
                  <a:srgbClr val="FFFFFF"/>
                </a:solidFill>
                <a:latin typeface="Microsoft JhengHei"/>
                <a:ea typeface="Microsoft JhengHei"/>
                <a:cs typeface="Microsoft JhengHei"/>
                <a:sym typeface="Microsoft JhengHei"/>
              </a:rPr>
              <a:t>內部數據運算</a:t>
            </a:r>
            <a:r>
              <a:rPr lang="zh-TW">
                <a:solidFill>
                  <a:srgbClr val="FFFFFF"/>
                </a:solidFill>
                <a:latin typeface="Microsoft JhengHei"/>
                <a:ea typeface="Microsoft JhengHei"/>
                <a:cs typeface="Microsoft JhengHei"/>
                <a:sym typeface="Microsoft JhengHei"/>
              </a:rPr>
              <a:t>、</a:t>
            </a:r>
            <a:r>
              <a:rPr lang="zh-TW" sz="1800" b="1" dirty="0">
                <a:solidFill>
                  <a:srgbClr val="FFFFFF"/>
                </a:solidFill>
                <a:latin typeface="Microsoft JhengHei"/>
                <a:ea typeface="Microsoft JhengHei"/>
                <a:cs typeface="Microsoft JhengHei"/>
                <a:sym typeface="Microsoft JhengHei"/>
              </a:rPr>
              <a:t>沙箱測試等</a:t>
            </a:r>
            <a:endParaRPr lang="zh-TW" altLang="en-US" sz="1800" b="1">
              <a:solidFill>
                <a:srgbClr val="FFFFFF"/>
              </a:solidFill>
              <a:latin typeface="Microsoft JhengHei"/>
              <a:ea typeface="Microsoft JhengHei"/>
              <a:cs typeface="Microsoft JhengHe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title"/>
          </p:nvPr>
        </p:nvSpPr>
        <p:spPr>
          <a:prstGeom prst="rect">
            <a:avLst/>
          </a:prstGeom>
          <a:noFill/>
          <a:ln>
            <a:noFill/>
          </a:ln>
        </p:spPr>
        <p:txBody>
          <a:bodyPr spcFirstLastPara="1" wrap="square" lIns="91425" tIns="91425" rIns="91425" bIns="91425" anchor="b" anchorCtr="0">
            <a:noAutofit/>
          </a:bodyPr>
          <a:lstStyle/>
          <a:p>
            <a:pPr>
              <a:spcBef>
                <a:spcPts val="0"/>
              </a:spcBef>
              <a:buClr>
                <a:schemeClr val="dk1"/>
              </a:buClr>
              <a:buSzPts val="1100"/>
            </a:pPr>
            <a:r>
              <a:rPr lang="zh-TW" dirty="0">
                <a:latin typeface="Microsoft JhengHei"/>
                <a:ea typeface="Microsoft JhengHei"/>
                <a:cs typeface="Microsoft JhengHei"/>
                <a:sym typeface="Microsoft JhengHei"/>
              </a:rPr>
              <a:t>常見的困擾 (2) </a:t>
            </a:r>
            <a:br>
              <a:rPr lang="zh-TW">
                <a:latin typeface="Microsoft JhengHei"/>
                <a:ea typeface="Microsoft JhengHei"/>
                <a:cs typeface="Microsoft JhengHei"/>
              </a:rPr>
            </a:br>
            <a:r>
              <a:rPr lang="zh-TW" dirty="0">
                <a:latin typeface="Microsoft JhengHei"/>
                <a:ea typeface="Microsoft JhengHei"/>
                <a:cs typeface="Microsoft JhengHei"/>
                <a:sym typeface="Microsoft JhengHei"/>
              </a:rPr>
              <a:t>操作示範</a:t>
            </a:r>
            <a:endParaRPr lang="zh-TW" altLang="en-US" i="0" u="none" strike="noStrike" cap="none">
              <a:solidFill>
                <a:schemeClr val="lt1"/>
              </a:solidFill>
              <a:latin typeface="Microsoft JhengHei"/>
              <a:ea typeface="Microsoft JhengHei"/>
              <a:cs typeface="Microsoft JhengHei"/>
              <a:sym typeface="Microsoft JhengHe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2" name="Picture 1">
            <a:extLst>
              <a:ext uri="{FF2B5EF4-FFF2-40B4-BE49-F238E27FC236}">
                <a16:creationId xmlns:a16="http://schemas.microsoft.com/office/drawing/2014/main" id="{7D386917-27B8-4ED6-A41E-DF91453DEB07}"/>
              </a:ext>
            </a:extLst>
          </p:cNvPr>
          <p:cNvPicPr>
            <a:picLocks noChangeAspect="1"/>
          </p:cNvPicPr>
          <p:nvPr/>
        </p:nvPicPr>
        <p:blipFill>
          <a:blip r:embed="rId3"/>
          <a:stretch>
            <a:fillRect/>
          </a:stretch>
        </p:blipFill>
        <p:spPr>
          <a:xfrm>
            <a:off x="6943" y="1580813"/>
            <a:ext cx="4465368" cy="2403903"/>
          </a:xfrm>
          <a:prstGeom prst="rect">
            <a:avLst/>
          </a:prstGeom>
        </p:spPr>
      </p:pic>
      <p:sp>
        <p:nvSpPr>
          <p:cNvPr id="19" name="梯形 18">
            <a:extLst>
              <a:ext uri="{FF2B5EF4-FFF2-40B4-BE49-F238E27FC236}">
                <a16:creationId xmlns:a16="http://schemas.microsoft.com/office/drawing/2014/main" id="{44422114-9A78-41CB-AA33-C1E0971F4ED8}"/>
              </a:ext>
            </a:extLst>
          </p:cNvPr>
          <p:cNvSpPr/>
          <p:nvPr/>
        </p:nvSpPr>
        <p:spPr>
          <a:xfrm rot="17100000">
            <a:off x="2474021" y="2060585"/>
            <a:ext cx="648801" cy="3106273"/>
          </a:xfrm>
          <a:prstGeom prst="trapezoid">
            <a:avLst/>
          </a:prstGeom>
          <a:gradFill flip="none" rotWithShape="1">
            <a:gsLst>
              <a:gs pos="0">
                <a:srgbClr val="23BDE1">
                  <a:tint val="66000"/>
                  <a:satMod val="160000"/>
                </a:srgbClr>
              </a:gs>
              <a:gs pos="50000">
                <a:srgbClr val="23BDE1">
                  <a:tint val="44500"/>
                  <a:satMod val="160000"/>
                </a:srgbClr>
              </a:gs>
              <a:gs pos="100000">
                <a:srgbClr val="23BDE1">
                  <a:tint val="23500"/>
                  <a:satMod val="160000"/>
                  <a:alpha val="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梯形 16">
            <a:extLst>
              <a:ext uri="{FF2B5EF4-FFF2-40B4-BE49-F238E27FC236}">
                <a16:creationId xmlns:a16="http://schemas.microsoft.com/office/drawing/2014/main" id="{E10F1848-5A7C-4C61-9CE2-5BEEE00993CA}"/>
              </a:ext>
            </a:extLst>
          </p:cNvPr>
          <p:cNvSpPr/>
          <p:nvPr/>
        </p:nvSpPr>
        <p:spPr>
          <a:xfrm rot="15016588">
            <a:off x="2036608" y="923200"/>
            <a:ext cx="1151877" cy="2990993"/>
          </a:xfrm>
          <a:prstGeom prst="trapezoid">
            <a:avLst/>
          </a:prstGeom>
          <a:gradFill flip="none" rotWithShape="1">
            <a:gsLst>
              <a:gs pos="0">
                <a:srgbClr val="23BDE1">
                  <a:tint val="66000"/>
                  <a:satMod val="160000"/>
                </a:srgbClr>
              </a:gs>
              <a:gs pos="50000">
                <a:srgbClr val="23BDE1">
                  <a:tint val="44500"/>
                  <a:satMod val="160000"/>
                </a:srgbClr>
              </a:gs>
              <a:gs pos="100000">
                <a:srgbClr val="23BDE1">
                  <a:tint val="23500"/>
                  <a:satMod val="160000"/>
                  <a:alpha val="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Picture 4">
            <a:extLst>
              <a:ext uri="{FF2B5EF4-FFF2-40B4-BE49-F238E27FC236}">
                <a16:creationId xmlns:a16="http://schemas.microsoft.com/office/drawing/2014/main" id="{869D71F5-EF40-475D-AB32-098E37955DFA}"/>
              </a:ext>
            </a:extLst>
          </p:cNvPr>
          <p:cNvPicPr>
            <a:picLocks noChangeAspect="1"/>
          </p:cNvPicPr>
          <p:nvPr/>
        </p:nvPicPr>
        <p:blipFill>
          <a:blip r:embed="rId4"/>
          <a:stretch>
            <a:fillRect/>
          </a:stretch>
        </p:blipFill>
        <p:spPr>
          <a:xfrm>
            <a:off x="1264538" y="3075806"/>
            <a:ext cx="7796504" cy="1190964"/>
          </a:xfrm>
          <a:prstGeom prst="rect">
            <a:avLst/>
          </a:prstGeom>
          <a:ln w="88900" cap="sq" cmpd="thickThin">
            <a:noFill/>
            <a:prstDash val="solid"/>
            <a:miter lim="800000"/>
          </a:ln>
          <a:effectLst>
            <a:glow rad="101600">
              <a:schemeClr val="accent1">
                <a:satMod val="175000"/>
                <a:alpha val="40000"/>
              </a:schemeClr>
            </a:glow>
          </a:effectLst>
        </p:spPr>
      </p:pic>
      <p:pic>
        <p:nvPicPr>
          <p:cNvPr id="15" name="圖片 14">
            <a:extLst>
              <a:ext uri="{FF2B5EF4-FFF2-40B4-BE49-F238E27FC236}">
                <a16:creationId xmlns:a16="http://schemas.microsoft.com/office/drawing/2014/main" id="{D60F4D20-AE20-4D79-8F94-4FA211A5DCF4}"/>
              </a:ext>
            </a:extLst>
          </p:cNvPr>
          <p:cNvPicPr>
            <a:picLocks noChangeAspect="1"/>
          </p:cNvPicPr>
          <p:nvPr/>
        </p:nvPicPr>
        <p:blipFill rotWithShape="1">
          <a:blip r:embed="rId5">
            <a:extLst>
              <a:ext uri="{28A0092B-C50C-407E-A947-70E740481C1C}">
                <a14:useLocalDpi xmlns:a14="http://schemas.microsoft.com/office/drawing/2010/main" val="0"/>
              </a:ext>
            </a:extLst>
          </a:blip>
          <a:srcRect r="16840"/>
          <a:stretch/>
        </p:blipFill>
        <p:spPr>
          <a:xfrm>
            <a:off x="4365701" y="3747493"/>
            <a:ext cx="4778299" cy="474335"/>
          </a:xfrm>
          <a:prstGeom prst="rect">
            <a:avLst/>
          </a:prstGeom>
        </p:spPr>
      </p:pic>
      <p:sp>
        <p:nvSpPr>
          <p:cNvPr id="189" name="Shape 189"/>
          <p:cNvSpPr txBox="1">
            <a:spLocks noGrp="1"/>
          </p:cNvSpPr>
          <p:nvPr>
            <p:ph type="title"/>
          </p:nvPr>
        </p:nvSpPr>
        <p:spPr/>
        <p:txBody>
          <a:bodyPr>
            <a:noAutofit/>
          </a:bodyPr>
          <a:lstStyle/>
          <a:p>
            <a:pPr lvl="0"/>
            <a:r>
              <a:rPr lang="zh-TW" altLang="en-US">
                <a:sym typeface="Microsoft JhengHei"/>
              </a:rPr>
              <a:t>總覽畫面讓</a:t>
            </a:r>
            <a:r>
              <a:rPr lang="zh-TW" altLang="en-US">
                <a:latin typeface="微軟正黑體"/>
              </a:rPr>
              <a:t>網路配置一目瞭然</a:t>
            </a:r>
            <a:endParaRPr lang="zh-TW" altLang="en-US">
              <a:sym typeface="Microsoft JhengHei"/>
            </a:endParaRPr>
          </a:p>
        </p:txBody>
      </p:sp>
      <p:pic>
        <p:nvPicPr>
          <p:cNvPr id="3" name="Picture 2">
            <a:extLst>
              <a:ext uri="{FF2B5EF4-FFF2-40B4-BE49-F238E27FC236}">
                <a16:creationId xmlns:a16="http://schemas.microsoft.com/office/drawing/2014/main" id="{CBBEA571-B1AB-4F21-BA26-1A048629A108}"/>
              </a:ext>
            </a:extLst>
          </p:cNvPr>
          <p:cNvPicPr>
            <a:picLocks noChangeAspect="1"/>
          </p:cNvPicPr>
          <p:nvPr/>
        </p:nvPicPr>
        <p:blipFill>
          <a:blip r:embed="rId6"/>
          <a:stretch>
            <a:fillRect/>
          </a:stretch>
        </p:blipFill>
        <p:spPr>
          <a:xfrm>
            <a:off x="1259632" y="1225161"/>
            <a:ext cx="7791060" cy="1305561"/>
          </a:xfrm>
          <a:prstGeom prst="rect">
            <a:avLst/>
          </a:prstGeom>
          <a:ln w="88900" cap="sq" cmpd="thickThin">
            <a:noFill/>
            <a:prstDash val="solid"/>
            <a:miter lim="800000"/>
          </a:ln>
          <a:effectLst>
            <a:glow rad="101600">
              <a:schemeClr val="accent1">
                <a:satMod val="175000"/>
                <a:alpha val="40000"/>
              </a:schemeClr>
            </a:glow>
          </a:effectLst>
        </p:spPr>
      </p:pic>
      <p:pic>
        <p:nvPicPr>
          <p:cNvPr id="6" name="圖片 5">
            <a:extLst>
              <a:ext uri="{FF2B5EF4-FFF2-40B4-BE49-F238E27FC236}">
                <a16:creationId xmlns:a16="http://schemas.microsoft.com/office/drawing/2014/main" id="{4EC64B0F-53A2-47FA-9F42-2584EAA3AA5B}"/>
              </a:ext>
            </a:extLst>
          </p:cNvPr>
          <p:cNvPicPr>
            <a:picLocks noChangeAspect="1"/>
          </p:cNvPicPr>
          <p:nvPr/>
        </p:nvPicPr>
        <p:blipFill rotWithShape="1">
          <a:blip r:embed="rId5">
            <a:extLst>
              <a:ext uri="{28A0092B-C50C-407E-A947-70E740481C1C}">
                <a14:useLocalDpi xmlns:a14="http://schemas.microsoft.com/office/drawing/2010/main" val="0"/>
              </a:ext>
            </a:extLst>
          </a:blip>
          <a:srcRect r="16840"/>
          <a:stretch/>
        </p:blipFill>
        <p:spPr>
          <a:xfrm>
            <a:off x="4365701" y="2056385"/>
            <a:ext cx="4778299" cy="474335"/>
          </a:xfrm>
          <a:prstGeom prst="rect">
            <a:avLst/>
          </a:prstGeom>
        </p:spPr>
      </p:pic>
      <p:sp>
        <p:nvSpPr>
          <p:cNvPr id="18" name="Shape 199">
            <a:extLst>
              <a:ext uri="{FF2B5EF4-FFF2-40B4-BE49-F238E27FC236}">
                <a16:creationId xmlns:a16="http://schemas.microsoft.com/office/drawing/2014/main" id="{38CFE2A7-ADFA-495D-80BB-DE77013D948C}"/>
              </a:ext>
            </a:extLst>
          </p:cNvPr>
          <p:cNvSpPr txBox="1"/>
          <p:nvPr/>
        </p:nvSpPr>
        <p:spPr>
          <a:xfrm>
            <a:off x="4572000" y="2056638"/>
            <a:ext cx="4632595" cy="561848"/>
          </a:xfrm>
          <a:prstGeom prst="rect">
            <a:avLst/>
          </a:prstGeom>
          <a:noFill/>
          <a:ln>
            <a:noFill/>
          </a:ln>
        </p:spPr>
        <p:txBody>
          <a:bodyPr spcFirstLastPara="1" wrap="square" lIns="91425" tIns="45700" rIns="91425" bIns="45700" anchor="t" anchorCtr="0">
            <a:noAutofit/>
          </a:bodyPr>
          <a:lstStyle/>
          <a:p>
            <a:pPr>
              <a:lnSpc>
                <a:spcPts val="1500"/>
              </a:lnSpc>
              <a:buClr>
                <a:srgbClr val="FFFFFF"/>
              </a:buClr>
              <a:buSzPts val="1600"/>
            </a:pPr>
            <a:r>
              <a:rPr lang="zh-TW" altLang="en-US" sz="1400" b="1" dirty="0">
                <a:solidFill>
                  <a:schemeClr val="bg1"/>
                </a:solidFill>
                <a:latin typeface="Microsoft JhengHei"/>
                <a:ea typeface="Microsoft JhengHei"/>
                <a:cs typeface="Microsoft JhengHei"/>
                <a:sym typeface="Microsoft JhengHei"/>
              </a:rPr>
              <a:t>透過虛擬交換器</a:t>
            </a:r>
            <a:r>
              <a:rPr lang="en-US" altLang="zh-TW" sz="1400" b="1" dirty="0">
                <a:solidFill>
                  <a:schemeClr val="bg1"/>
                </a:solidFill>
                <a:latin typeface="Microsoft JhengHei"/>
                <a:ea typeface="Microsoft JhengHei"/>
                <a:cs typeface="Microsoft JhengHei"/>
                <a:sym typeface="Microsoft JhengHei"/>
              </a:rPr>
              <a:t>3</a:t>
            </a:r>
            <a:r>
              <a:rPr lang="zh-TW" altLang="en-US" sz="1400" b="1" dirty="0">
                <a:solidFill>
                  <a:schemeClr val="bg1"/>
                </a:solidFill>
                <a:latin typeface="Microsoft JhengHei"/>
                <a:ea typeface="Microsoft JhengHei"/>
                <a:cs typeface="Microsoft JhengHei"/>
                <a:sym typeface="Microsoft JhengHei"/>
              </a:rPr>
              <a:t>橋接到實體</a:t>
            </a:r>
            <a:r>
              <a:rPr lang="en-US" altLang="zh-TW" sz="1400" b="1" dirty="0">
                <a:solidFill>
                  <a:schemeClr val="bg1"/>
                </a:solidFill>
                <a:latin typeface="Microsoft JhengHei"/>
                <a:ea typeface="Microsoft JhengHei"/>
                <a:cs typeface="Microsoft JhengHei"/>
                <a:sym typeface="Microsoft JhengHei"/>
              </a:rPr>
              <a:t>1G</a:t>
            </a:r>
            <a:r>
              <a:rPr lang="zh-TW" altLang="en-US" sz="1400" b="1" dirty="0">
                <a:solidFill>
                  <a:schemeClr val="bg1"/>
                </a:solidFill>
                <a:latin typeface="Microsoft JhengHei"/>
                <a:ea typeface="Microsoft JhengHei"/>
                <a:cs typeface="Microsoft JhengHei"/>
                <a:sym typeface="Microsoft JhengHei"/>
              </a:rPr>
              <a:t>網路埠的外部網路環境</a:t>
            </a:r>
            <a:r>
              <a:rPr lang="zh-TW" altLang="en-US" sz="1400" b="1">
                <a:solidFill>
                  <a:schemeClr val="bg1"/>
                </a:solidFill>
                <a:latin typeface="Microsoft JhengHei"/>
                <a:ea typeface="Microsoft JhengHei"/>
                <a:cs typeface="Microsoft JhengHei"/>
                <a:sym typeface="Microsoft JhengHei"/>
              </a:rPr>
              <a:t>，</a:t>
            </a:r>
            <a:endParaRPr lang="en-US" altLang="zh-TW" sz="1400" b="1">
              <a:solidFill>
                <a:schemeClr val="bg1"/>
              </a:solidFill>
              <a:latin typeface="Microsoft JhengHei"/>
              <a:ea typeface="Microsoft JhengHei"/>
              <a:cs typeface="Microsoft JhengHei"/>
            </a:endParaRPr>
          </a:p>
          <a:p>
            <a:pPr marL="0" marR="0" lvl="0" indent="0" algn="l" rtl="0">
              <a:lnSpc>
                <a:spcPts val="1500"/>
              </a:lnSpc>
              <a:spcBef>
                <a:spcPts val="0"/>
              </a:spcBef>
              <a:spcAft>
                <a:spcPts val="0"/>
              </a:spcAft>
              <a:buClr>
                <a:srgbClr val="FFFFFF"/>
              </a:buClr>
              <a:buSzPts val="1600"/>
              <a:buFont typeface="Arial"/>
              <a:buNone/>
            </a:pPr>
            <a:r>
              <a:rPr lang="zh-TW" altLang="en-US" sz="1400" b="1" dirty="0">
                <a:solidFill>
                  <a:schemeClr val="bg1"/>
                </a:solidFill>
                <a:latin typeface="Microsoft JhengHei"/>
                <a:ea typeface="Microsoft JhengHei"/>
                <a:cs typeface="Microsoft JhengHei"/>
                <a:sym typeface="Microsoft JhengHei"/>
              </a:rPr>
              <a:t>地球符號顯示該環境可以上網</a:t>
            </a:r>
            <a:r>
              <a:rPr lang="zh-TW" altLang="en-US" sz="1400" b="1">
                <a:solidFill>
                  <a:schemeClr val="bg1"/>
                </a:solidFill>
                <a:latin typeface="Microsoft JhengHei"/>
                <a:ea typeface="Microsoft JhengHei"/>
                <a:cs typeface="Microsoft JhengHei"/>
              </a:rPr>
              <a:t>。</a:t>
            </a:r>
            <a:endParaRPr lang="en-US" altLang="zh-TW" sz="1400" b="1">
              <a:solidFill>
                <a:schemeClr val="bg1"/>
              </a:solidFill>
              <a:latin typeface="Microsoft JhengHei"/>
              <a:ea typeface="Microsoft JhengHei"/>
              <a:cs typeface="Microsoft JhengHei"/>
            </a:endParaRPr>
          </a:p>
        </p:txBody>
      </p:sp>
      <p:sp>
        <p:nvSpPr>
          <p:cNvPr id="11" name="Shape 199">
            <a:extLst>
              <a:ext uri="{FF2B5EF4-FFF2-40B4-BE49-F238E27FC236}">
                <a16:creationId xmlns:a16="http://schemas.microsoft.com/office/drawing/2014/main" id="{2643CB11-3C24-49CF-9F9F-9582E8447F00}"/>
              </a:ext>
            </a:extLst>
          </p:cNvPr>
          <p:cNvSpPr txBox="1"/>
          <p:nvPr/>
        </p:nvSpPr>
        <p:spPr>
          <a:xfrm>
            <a:off x="4572000" y="3767202"/>
            <a:ext cx="4632595" cy="561848"/>
          </a:xfrm>
          <a:prstGeom prst="rect">
            <a:avLst/>
          </a:prstGeom>
          <a:noFill/>
          <a:ln>
            <a:noFill/>
          </a:ln>
        </p:spPr>
        <p:txBody>
          <a:bodyPr spcFirstLastPara="1" wrap="square" lIns="91425" tIns="45700" rIns="91425" bIns="45700" anchor="t" anchorCtr="0">
            <a:noAutofit/>
          </a:bodyPr>
          <a:lstStyle/>
          <a:p>
            <a:pPr>
              <a:lnSpc>
                <a:spcPts val="1500"/>
              </a:lnSpc>
              <a:buClr>
                <a:srgbClr val="FFFFFF"/>
              </a:buClr>
              <a:buSzPts val="1600"/>
            </a:pPr>
            <a:r>
              <a:rPr lang="zh-TW" altLang="en-US" sz="1400" b="1">
                <a:solidFill>
                  <a:schemeClr val="bg1"/>
                </a:solidFill>
                <a:latin typeface="Microsoft JhengHei"/>
                <a:ea typeface="Microsoft JhengHei"/>
                <a:sym typeface="Microsoft JhengHei"/>
              </a:rPr>
              <a:t>此</a:t>
            </a:r>
            <a:r>
              <a:rPr lang="zh-TW" altLang="en-US" sz="1400" b="1" dirty="0">
                <a:solidFill>
                  <a:schemeClr val="bg1"/>
                </a:solidFill>
                <a:latin typeface="Microsoft JhengHei"/>
                <a:ea typeface="Microsoft JhengHei"/>
                <a:sym typeface="Microsoft JhengHei"/>
              </a:rPr>
              <a:t>組</a:t>
            </a:r>
            <a:r>
              <a:rPr lang="en-US" altLang="zh-TW" sz="1400" b="1" dirty="0">
                <a:solidFill>
                  <a:schemeClr val="bg1"/>
                </a:solidFill>
                <a:latin typeface="Microsoft JhengHei"/>
                <a:ea typeface="Microsoft JhengHei"/>
                <a:sym typeface="Microsoft JhengHei"/>
              </a:rPr>
              <a:t>VM</a:t>
            </a:r>
            <a:r>
              <a:rPr lang="zh-TW" altLang="en-US" sz="1400" b="1" dirty="0">
                <a:solidFill>
                  <a:schemeClr val="bg1"/>
                </a:solidFill>
                <a:latin typeface="Microsoft JhengHei"/>
                <a:ea typeface="Microsoft JhengHei"/>
                <a:sym typeface="Microsoft JhengHei"/>
              </a:rPr>
              <a:t>透過虛擬交換器</a:t>
            </a:r>
            <a:r>
              <a:rPr lang="en-US" altLang="zh-TW" sz="1400" b="1" dirty="0">
                <a:solidFill>
                  <a:schemeClr val="bg1"/>
                </a:solidFill>
                <a:latin typeface="Microsoft JhengHei"/>
                <a:ea typeface="Microsoft JhengHei"/>
                <a:sym typeface="Microsoft JhengHei"/>
              </a:rPr>
              <a:t>4</a:t>
            </a:r>
            <a:r>
              <a:rPr lang="zh-TW" altLang="en-US" sz="1400" b="1" dirty="0">
                <a:solidFill>
                  <a:schemeClr val="bg1"/>
                </a:solidFill>
                <a:latin typeface="Microsoft JhengHei"/>
                <a:ea typeface="Microsoft JhengHei"/>
                <a:sym typeface="Microsoft JhengHei"/>
              </a:rPr>
              <a:t>與</a:t>
            </a:r>
            <a:r>
              <a:rPr lang="en-US" altLang="zh-TW" sz="1400" b="1" dirty="0">
                <a:solidFill>
                  <a:schemeClr val="bg1"/>
                </a:solidFill>
                <a:latin typeface="Microsoft JhengHei"/>
                <a:ea typeface="Microsoft JhengHei"/>
                <a:sym typeface="Microsoft JhengHei"/>
              </a:rPr>
              <a:t>NAS</a:t>
            </a:r>
            <a:r>
              <a:rPr lang="zh-TW" altLang="en-US" sz="1400" b="1" dirty="0">
                <a:solidFill>
                  <a:schemeClr val="bg1"/>
                </a:solidFill>
                <a:latin typeface="Microsoft JhengHei"/>
                <a:ea typeface="Microsoft JhengHei"/>
                <a:sym typeface="Microsoft JhengHei"/>
              </a:rPr>
              <a:t>溝通</a:t>
            </a:r>
            <a:r>
              <a:rPr lang="zh-TW" altLang="en-US" sz="1400" b="1">
                <a:solidFill>
                  <a:schemeClr val="bg1"/>
                </a:solidFill>
                <a:latin typeface="Microsoft JhengHei"/>
                <a:ea typeface="Microsoft JhengHei"/>
                <a:sym typeface="Microsoft JhengHei"/>
              </a:rPr>
              <a:t>，未顯示</a:t>
            </a:r>
            <a:r>
              <a:rPr lang="zh-TW" altLang="en-US" sz="1400" b="1" dirty="0">
                <a:solidFill>
                  <a:schemeClr val="bg1"/>
                </a:solidFill>
                <a:latin typeface="Microsoft JhengHei"/>
                <a:ea typeface="Microsoft JhengHei"/>
                <a:sym typeface="Microsoft JhengHei"/>
              </a:rPr>
              <a:t>地球符號</a:t>
            </a:r>
            <a:r>
              <a:rPr lang="zh-TW" sz="1400">
                <a:solidFill>
                  <a:schemeClr val="bg1"/>
                </a:solidFill>
                <a:latin typeface="Microsoft JhengHei"/>
                <a:ea typeface="Microsoft JhengHei"/>
                <a:sym typeface="Microsoft JhengHei"/>
              </a:rPr>
              <a:t>、</a:t>
            </a:r>
            <a:r>
              <a:rPr lang="en-US" altLang="zh-TW" sz="1400" b="1" dirty="0">
                <a:solidFill>
                  <a:schemeClr val="bg1"/>
                </a:solidFill>
                <a:latin typeface="Microsoft JhengHei"/>
                <a:ea typeface="Microsoft JhengHei"/>
                <a:sym typeface="Microsoft JhengHei"/>
              </a:rPr>
              <a:t>NAT</a:t>
            </a:r>
            <a:r>
              <a:rPr lang="zh-TW" altLang="en-US" sz="1400" b="1" dirty="0">
                <a:solidFill>
                  <a:schemeClr val="bg1"/>
                </a:solidFill>
                <a:latin typeface="Microsoft JhengHei"/>
                <a:ea typeface="Microsoft JhengHei"/>
                <a:sym typeface="Microsoft JhengHei"/>
              </a:rPr>
              <a:t>符號</a:t>
            </a:r>
            <a:r>
              <a:rPr lang="zh-TW" altLang="en-US" sz="1400" b="1">
                <a:solidFill>
                  <a:schemeClr val="bg1"/>
                </a:solidFill>
                <a:latin typeface="Microsoft JhengHei"/>
                <a:ea typeface="Microsoft JhengHei"/>
                <a:sym typeface="Microsoft JhengHei"/>
              </a:rPr>
              <a:t>，</a:t>
            </a:r>
            <a:r>
              <a:rPr lang="zh-TW" altLang="en-US" sz="1400" b="1" dirty="0">
                <a:solidFill>
                  <a:schemeClr val="bg1"/>
                </a:solidFill>
                <a:latin typeface="Microsoft JhengHei"/>
                <a:ea typeface="Microsoft JhengHei"/>
                <a:sym typeface="Microsoft JhengHei"/>
              </a:rPr>
              <a:t>顯示該環境封閉不可上網</a:t>
            </a:r>
            <a:r>
              <a:rPr lang="zh-TW" altLang="en-US" sz="1400" b="1">
                <a:solidFill>
                  <a:schemeClr val="bg1"/>
                </a:solidFill>
                <a:latin typeface="Microsoft JhengHei"/>
                <a:ea typeface="Microsoft JhengHei"/>
              </a:rPr>
              <a:t>。</a:t>
            </a:r>
            <a:endParaRPr lang="en-US" altLang="zh-TW" sz="1400" b="1">
              <a:solidFill>
                <a:schemeClr val="bg1"/>
              </a:solidFill>
              <a:latin typeface="Microsoft JhengHei"/>
              <a:ea typeface="Microsoft JhengHei"/>
            </a:endParaRPr>
          </a:p>
        </p:txBody>
      </p:sp>
      <p:sp>
        <p:nvSpPr>
          <p:cNvPr id="7" name="橢圓 6">
            <a:extLst>
              <a:ext uri="{FF2B5EF4-FFF2-40B4-BE49-F238E27FC236}">
                <a16:creationId xmlns:a16="http://schemas.microsoft.com/office/drawing/2014/main" id="{B09F0085-91DD-44BC-9FB6-AE43833B621A}"/>
              </a:ext>
            </a:extLst>
          </p:cNvPr>
          <p:cNvSpPr/>
          <p:nvPr/>
        </p:nvSpPr>
        <p:spPr>
          <a:xfrm>
            <a:off x="4035621" y="2011696"/>
            <a:ext cx="579592" cy="57959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0" name="群組 9">
            <a:extLst>
              <a:ext uri="{FF2B5EF4-FFF2-40B4-BE49-F238E27FC236}">
                <a16:creationId xmlns:a16="http://schemas.microsoft.com/office/drawing/2014/main" id="{97E6AC13-39DE-4F01-A33C-EFB6043AE896}"/>
              </a:ext>
            </a:extLst>
          </p:cNvPr>
          <p:cNvGrpSpPr/>
          <p:nvPr/>
        </p:nvGrpSpPr>
        <p:grpSpPr>
          <a:xfrm>
            <a:off x="4128445" y="2096097"/>
            <a:ext cx="410145" cy="415458"/>
            <a:chOff x="3563888" y="2067694"/>
            <a:chExt cx="410145" cy="415458"/>
          </a:xfrm>
        </p:grpSpPr>
        <p:pic>
          <p:nvPicPr>
            <p:cNvPr id="12" name="圖片 11">
              <a:extLst>
                <a:ext uri="{FF2B5EF4-FFF2-40B4-BE49-F238E27FC236}">
                  <a16:creationId xmlns:a16="http://schemas.microsoft.com/office/drawing/2014/main" id="{AC4E8DA2-D4A1-485B-9471-3A3C465AA5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3888" y="2067694"/>
              <a:ext cx="358810" cy="358810"/>
            </a:xfrm>
            <a:prstGeom prst="rect">
              <a:avLst/>
            </a:prstGeom>
          </p:spPr>
        </p:pic>
        <p:pic>
          <p:nvPicPr>
            <p:cNvPr id="13" name="圖片 12">
              <a:extLst>
                <a:ext uri="{FF2B5EF4-FFF2-40B4-BE49-F238E27FC236}">
                  <a16:creationId xmlns:a16="http://schemas.microsoft.com/office/drawing/2014/main" id="{B764A63B-FEFE-4B76-88F6-472A78C1B7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64875" y="2276108"/>
              <a:ext cx="209158" cy="207044"/>
            </a:xfrm>
            <a:prstGeom prst="rect">
              <a:avLst/>
            </a:prstGeom>
          </p:spPr>
        </p:pic>
      </p:grpSp>
      <p:sp>
        <p:nvSpPr>
          <p:cNvPr id="20" name="橢圓 19">
            <a:extLst>
              <a:ext uri="{FF2B5EF4-FFF2-40B4-BE49-F238E27FC236}">
                <a16:creationId xmlns:a16="http://schemas.microsoft.com/office/drawing/2014/main" id="{9591AD5B-A90B-427F-B70B-CD54B7B06CC1}"/>
              </a:ext>
            </a:extLst>
          </p:cNvPr>
          <p:cNvSpPr/>
          <p:nvPr/>
        </p:nvSpPr>
        <p:spPr>
          <a:xfrm>
            <a:off x="4035621" y="3677118"/>
            <a:ext cx="579592" cy="57959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 name="群組 3">
            <a:extLst>
              <a:ext uri="{FF2B5EF4-FFF2-40B4-BE49-F238E27FC236}">
                <a16:creationId xmlns:a16="http://schemas.microsoft.com/office/drawing/2014/main" id="{9D31D197-6183-481C-AEFD-AADBA56B2923}"/>
              </a:ext>
            </a:extLst>
          </p:cNvPr>
          <p:cNvGrpSpPr/>
          <p:nvPr/>
        </p:nvGrpSpPr>
        <p:grpSpPr>
          <a:xfrm>
            <a:off x="4134333" y="3763430"/>
            <a:ext cx="387346" cy="408522"/>
            <a:chOff x="-785285" y="2923545"/>
            <a:chExt cx="387346" cy="408522"/>
          </a:xfrm>
        </p:grpSpPr>
        <p:pic>
          <p:nvPicPr>
            <p:cNvPr id="14" name="圖片 13">
              <a:extLst>
                <a:ext uri="{FF2B5EF4-FFF2-40B4-BE49-F238E27FC236}">
                  <a16:creationId xmlns:a16="http://schemas.microsoft.com/office/drawing/2014/main" id="{1712A1C6-8E51-48BF-9D39-3CEBA062ED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285" y="2923545"/>
              <a:ext cx="358810" cy="358810"/>
            </a:xfrm>
            <a:prstGeom prst="rect">
              <a:avLst/>
            </a:prstGeom>
          </p:spPr>
        </p:pic>
        <p:pic>
          <p:nvPicPr>
            <p:cNvPr id="16" name="圖片 15">
              <a:extLst>
                <a:ext uri="{FF2B5EF4-FFF2-40B4-BE49-F238E27FC236}">
                  <a16:creationId xmlns:a16="http://schemas.microsoft.com/office/drawing/2014/main" id="{E3985F43-41E2-4EBD-8A08-BBA641C733D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9011" y="3112717"/>
              <a:ext cx="201072" cy="219350"/>
            </a:xfrm>
            <a:prstGeom prst="rect">
              <a:avLst/>
            </a:prstGeom>
          </p:spPr>
        </p:pic>
      </p:grpSp>
    </p:spTree>
    <p:extLst>
      <p:ext uri="{BB962C8B-B14F-4D97-AF65-F5344CB8AC3E}">
        <p14:creationId xmlns:p14="http://schemas.microsoft.com/office/powerpoint/2010/main" val="198215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3" name="標題 2"/>
          <p:cNvSpPr>
            <a:spLocks noGrp="1"/>
          </p:cNvSpPr>
          <p:nvPr>
            <p:ph type="ctrTitle"/>
          </p:nvPr>
        </p:nvSpPr>
        <p:spPr>
          <a:xfrm>
            <a:off x="685800" y="1491630"/>
            <a:ext cx="7772400" cy="1102519"/>
          </a:xfrm>
        </p:spPr>
        <p:txBody>
          <a:bodyPr>
            <a:normAutofit fontScale="90000"/>
          </a:bodyPr>
          <a:lstStyle/>
          <a:p>
            <a:pPr>
              <a:spcBef>
                <a:spcPts val="0"/>
              </a:spcBef>
            </a:pPr>
            <a:r>
              <a:rPr lang="en-US" altLang="zh-TW" sz="5400" dirty="0">
                <a:latin typeface="Microsoft JhengHei"/>
                <a:ea typeface="Microsoft JhengHei"/>
                <a:cs typeface="Microsoft JhengHei"/>
                <a:sym typeface="Microsoft JhengHei"/>
              </a:rPr>
              <a:t>4.3.5 </a:t>
            </a:r>
            <a:r>
              <a:rPr lang="zh-TW" altLang="en-US" sz="5400" dirty="0">
                <a:latin typeface="Microsoft JhengHei"/>
                <a:ea typeface="Microsoft JhengHei"/>
                <a:cs typeface="Microsoft JhengHei"/>
                <a:sym typeface="Microsoft JhengHei"/>
              </a:rPr>
              <a:t>全新功能</a:t>
            </a:r>
            <a:r>
              <a:rPr lang="zh-TW" altLang="en-US" dirty="0">
                <a:latin typeface="Microsoft JhengHei"/>
                <a:ea typeface="Microsoft JhengHei"/>
                <a:cs typeface="Microsoft JhengHei"/>
                <a:sym typeface="Microsoft JhengHei"/>
              </a:rPr>
              <a:t> </a:t>
            </a:r>
            <a:r>
              <a:rPr lang="en-US" altLang="zh-TW">
                <a:latin typeface="Microsoft JhengHei"/>
                <a:ea typeface="Microsoft JhengHei"/>
                <a:cs typeface="Microsoft JhengHei"/>
                <a:sym typeface="Microsoft JhengHei"/>
              </a:rPr>
              <a:t> </a:t>
            </a:r>
            <a:br>
              <a:rPr lang="en-US" altLang="zh-TW">
                <a:latin typeface="Microsoft JhengHei"/>
                <a:ea typeface="Microsoft JhengHei"/>
                <a:cs typeface="Microsoft JhengHei"/>
              </a:rPr>
            </a:br>
            <a:r>
              <a:rPr lang="zh-TW" altLang="en-US" dirty="0">
                <a:latin typeface="Microsoft JhengHei"/>
                <a:ea typeface="Microsoft JhengHei"/>
                <a:cs typeface="Microsoft JhengHei"/>
                <a:sym typeface="Microsoft JhengHei"/>
              </a:rPr>
              <a:t> </a:t>
            </a:r>
            <a:r>
              <a:rPr lang="zh-TW" altLang="en-US">
                <a:latin typeface="Microsoft JhengHei"/>
                <a:ea typeface="Microsoft JhengHei"/>
                <a:cs typeface="Microsoft JhengHei"/>
                <a:sym typeface="Microsoft JhengHei"/>
              </a:rPr>
              <a:t>針</a:t>
            </a:r>
            <a:r>
              <a:rPr lang="zh-TW" altLang="en-US" dirty="0">
                <a:latin typeface="Microsoft JhengHei"/>
                <a:ea typeface="Microsoft JhengHei"/>
                <a:cs typeface="Microsoft JhengHei"/>
                <a:sym typeface="Microsoft JhengHei"/>
              </a:rPr>
              <a:t>對希望能簡單使用的客戶</a:t>
            </a:r>
            <a:endParaRPr lang="zh-TW" altLang="en-US">
              <a:solidFill>
                <a:srgbClr val="002060"/>
              </a:solidFill>
              <a:latin typeface="Microsoft JhengHei"/>
              <a:ea typeface="Microsoft JhengHei"/>
              <a:cs typeface="Microsoft JhengHei"/>
              <a:sym typeface="Microsoft JhengHe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16" name="圖片 15">
            <a:extLst>
              <a:ext uri="{FF2B5EF4-FFF2-40B4-BE49-F238E27FC236}">
                <a16:creationId xmlns:a16="http://schemas.microsoft.com/office/drawing/2014/main" id="{534A55B3-5FC2-492C-87F8-DDB5F2C79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3940" y="1264941"/>
            <a:ext cx="3730508" cy="586729"/>
          </a:xfrm>
          <a:prstGeom prst="rect">
            <a:avLst/>
          </a:prstGeom>
        </p:spPr>
      </p:pic>
      <p:pic>
        <p:nvPicPr>
          <p:cNvPr id="4" name="圖片 3">
            <a:extLst>
              <a:ext uri="{FF2B5EF4-FFF2-40B4-BE49-F238E27FC236}">
                <a16:creationId xmlns:a16="http://schemas.microsoft.com/office/drawing/2014/main" id="{D72FB7BB-39BF-4431-8743-7DEE48E9F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766" y="1264941"/>
            <a:ext cx="3730508" cy="586729"/>
          </a:xfrm>
          <a:prstGeom prst="rect">
            <a:avLst/>
          </a:prstGeom>
        </p:spPr>
      </p:pic>
      <p:sp>
        <p:nvSpPr>
          <p:cNvPr id="226" name="Shape 226"/>
          <p:cNvSpPr txBox="1">
            <a:spLocks noGrp="1"/>
          </p:cNvSpPr>
          <p:nvPr>
            <p:ph type="title"/>
          </p:nvPr>
        </p:nvSpPr>
        <p:spPr/>
        <p:txBody>
          <a:bodyPr/>
          <a:lstStyle/>
          <a:p>
            <a:pPr lvl="0"/>
            <a:r>
              <a:rPr lang="zh-TW" altLang="en-US"/>
              <a:t>插上網路線就好 </a:t>
            </a:r>
            <a:r>
              <a:rPr lang="en-US" altLang="zh-TW"/>
              <a:t>- </a:t>
            </a:r>
            <a:r>
              <a:rPr lang="zh-TW" altLang="en-US"/>
              <a:t>輕鬆使用</a:t>
            </a:r>
            <a:r>
              <a:rPr lang="en-US" altLang="zh-TW"/>
              <a:t>NAS</a:t>
            </a:r>
            <a:r>
              <a:rPr lang="zh-TW" altLang="en-US"/>
              <a:t>網路</a:t>
            </a:r>
            <a:endParaRPr lang="zh-TW" altLang="en-US">
              <a:sym typeface="Arial"/>
            </a:endParaRPr>
          </a:p>
        </p:txBody>
      </p:sp>
      <p:pic>
        <p:nvPicPr>
          <p:cNvPr id="227" name="Shape 227"/>
          <p:cNvPicPr preferRelativeResize="0"/>
          <p:nvPr/>
        </p:nvPicPr>
        <p:blipFill>
          <a:blip r:embed="rId4" cstate="print">
            <a:alphaModFix/>
          </a:blip>
          <a:stretch>
            <a:fillRect/>
          </a:stretch>
        </p:blipFill>
        <p:spPr>
          <a:xfrm>
            <a:off x="641307" y="2723745"/>
            <a:ext cx="3291074" cy="2177920"/>
          </a:xfrm>
          <a:prstGeom prst="rect">
            <a:avLst/>
          </a:prstGeom>
          <a:noFill/>
          <a:ln>
            <a:noFill/>
          </a:ln>
        </p:spPr>
      </p:pic>
      <p:sp>
        <p:nvSpPr>
          <p:cNvPr id="13" name="文字方塊 12"/>
          <p:cNvSpPr txBox="1"/>
          <p:nvPr/>
        </p:nvSpPr>
        <p:spPr>
          <a:xfrm>
            <a:off x="740981" y="1300902"/>
            <a:ext cx="3338661" cy="369332"/>
          </a:xfrm>
          <a:prstGeom prst="rect">
            <a:avLst/>
          </a:prstGeom>
          <a:noFill/>
        </p:spPr>
        <p:txBody>
          <a:bodyPr wrap="square" rtlCol="0" anchor="t">
            <a:spAutoFit/>
          </a:bodyPr>
          <a:lstStyle/>
          <a:p>
            <a:pPr algn="ctr"/>
            <a:r>
              <a:rPr lang="zh-TW" altLang="en-US" b="1" dirty="0">
                <a:solidFill>
                  <a:schemeClr val="bg1"/>
                </a:solidFill>
                <a:latin typeface="Microsoft JhengHei"/>
                <a:ea typeface="Microsoft JhengHei"/>
                <a:cs typeface="Microsoft JhengHei"/>
                <a:sym typeface="Microsoft JhengHei"/>
              </a:rPr>
              <a:t>官網下載</a:t>
            </a:r>
            <a:r>
              <a:rPr lang="en-US" altLang="zh-TW" b="1" dirty="0" err="1">
                <a:solidFill>
                  <a:schemeClr val="bg1"/>
                </a:solidFill>
                <a:latin typeface="Microsoft JhengHei"/>
                <a:ea typeface="Microsoft JhengHei"/>
                <a:cs typeface="Microsoft JhengHei"/>
                <a:sym typeface="Microsoft JhengHei"/>
              </a:rPr>
              <a:t>Qfinder</a:t>
            </a:r>
            <a:r>
              <a:rPr lang="en-US" altLang="zh-TW" b="1">
                <a:solidFill>
                  <a:schemeClr val="bg1"/>
                </a:solidFill>
                <a:latin typeface="Microsoft JhengHei"/>
                <a:ea typeface="Microsoft JhengHei"/>
                <a:cs typeface="Microsoft JhengHei"/>
                <a:sym typeface="Microsoft JhengHei"/>
              </a:rPr>
              <a:t> Pro</a:t>
            </a:r>
            <a:r>
              <a:rPr lang="zh-TW" altLang="en-US" b="1" dirty="0">
                <a:solidFill>
                  <a:schemeClr val="bg1"/>
                </a:solidFill>
                <a:latin typeface="Microsoft JhengHei"/>
                <a:ea typeface="Microsoft JhengHei"/>
                <a:cs typeface="Microsoft JhengHei"/>
                <a:sym typeface="Microsoft JhengHei"/>
              </a:rPr>
              <a:t>小工具</a:t>
            </a:r>
            <a:endParaRPr lang="zh-TW" altLang="en-US" b="1">
              <a:solidFill>
                <a:schemeClr val="bg1"/>
              </a:solidFill>
              <a:latin typeface="Microsoft JhengHei"/>
              <a:ea typeface="Microsoft JhengHei"/>
              <a:cs typeface="Microsoft JhengHei"/>
              <a:sym typeface="Microsoft JhengHei"/>
            </a:endParaRPr>
          </a:p>
        </p:txBody>
      </p:sp>
      <p:sp>
        <p:nvSpPr>
          <p:cNvPr id="14" name="文字方塊 13"/>
          <p:cNvSpPr txBox="1"/>
          <p:nvPr/>
        </p:nvSpPr>
        <p:spPr>
          <a:xfrm>
            <a:off x="4618608" y="1300902"/>
            <a:ext cx="4089022" cy="369332"/>
          </a:xfrm>
          <a:prstGeom prst="rect">
            <a:avLst/>
          </a:prstGeom>
          <a:noFill/>
        </p:spPr>
        <p:txBody>
          <a:bodyPr wrap="square" rtlCol="0">
            <a:spAutoFit/>
          </a:bodyPr>
          <a:lstStyle/>
          <a:p>
            <a:pPr lvl="0" algn="ctr">
              <a:buClr>
                <a:srgbClr val="FFFFFF"/>
              </a:buClr>
              <a:buSzPts val="2000"/>
            </a:pPr>
            <a:r>
              <a:rPr lang="zh-TW" altLang="en-US" b="1" dirty="0">
                <a:solidFill>
                  <a:schemeClr val="bg1"/>
                </a:solidFill>
                <a:latin typeface="Microsoft JhengHei"/>
                <a:ea typeface="Microsoft JhengHei"/>
                <a:cs typeface="Microsoft JhengHei"/>
                <a:sym typeface="Microsoft JhengHei"/>
              </a:rPr>
              <a:t>控制台 </a:t>
            </a:r>
            <a:r>
              <a:rPr lang="en-US" altLang="zh-TW" b="1" dirty="0">
                <a:solidFill>
                  <a:schemeClr val="bg1"/>
                </a:solidFill>
                <a:latin typeface="Microsoft JhengHei"/>
                <a:ea typeface="Microsoft JhengHei"/>
                <a:cs typeface="Microsoft JhengHei"/>
                <a:sym typeface="Microsoft JhengHei"/>
              </a:rPr>
              <a:t>&gt; NVS(</a:t>
            </a:r>
            <a:r>
              <a:rPr lang="zh-TW" altLang="en-US" b="1" dirty="0">
                <a:solidFill>
                  <a:schemeClr val="bg1"/>
                </a:solidFill>
                <a:latin typeface="Microsoft JhengHei"/>
                <a:ea typeface="Microsoft JhengHei"/>
                <a:cs typeface="Microsoft JhengHei"/>
                <a:sym typeface="Microsoft JhengHei"/>
              </a:rPr>
              <a:t>網路與虛擬交換器</a:t>
            </a:r>
            <a:r>
              <a:rPr lang="en-US" altLang="zh-TW" b="1" dirty="0">
                <a:solidFill>
                  <a:schemeClr val="bg1"/>
                </a:solidFill>
                <a:latin typeface="Microsoft JhengHei"/>
                <a:ea typeface="Microsoft JhengHei"/>
                <a:cs typeface="Microsoft JhengHei"/>
                <a:sym typeface="Microsoft JhengHei"/>
              </a:rPr>
              <a:t>)</a:t>
            </a:r>
            <a:endParaRPr lang="zh-TW" altLang="en-US" b="1" dirty="0">
              <a:solidFill>
                <a:schemeClr val="bg1"/>
              </a:solidFill>
              <a:latin typeface="Microsoft JhengHei"/>
              <a:ea typeface="Microsoft JhengHei"/>
              <a:cs typeface="Microsoft JhengHei"/>
              <a:sym typeface="Microsoft JhengHei"/>
            </a:endParaRPr>
          </a:p>
        </p:txBody>
      </p:sp>
      <p:sp>
        <p:nvSpPr>
          <p:cNvPr id="17" name="文字方塊 16"/>
          <p:cNvSpPr txBox="1"/>
          <p:nvPr/>
        </p:nvSpPr>
        <p:spPr>
          <a:xfrm>
            <a:off x="688172" y="1812761"/>
            <a:ext cx="3168352" cy="784830"/>
          </a:xfrm>
          <a:prstGeom prst="rect">
            <a:avLst/>
          </a:prstGeom>
          <a:noFill/>
        </p:spPr>
        <p:txBody>
          <a:bodyPr wrap="square" rtlCol="0">
            <a:spAutoFit/>
          </a:bodyPr>
          <a:lstStyle/>
          <a:p>
            <a:pPr>
              <a:buClr>
                <a:srgbClr val="FFFFFF"/>
              </a:buClr>
              <a:buSzPts val="1400"/>
            </a:pPr>
            <a:r>
              <a:rPr lang="zh-TW" altLang="en-US" sz="1500" b="1" dirty="0">
                <a:latin typeface="Microsoft JhengHei"/>
                <a:ea typeface="Microsoft JhengHei"/>
                <a:cs typeface="Microsoft JhengHei"/>
                <a:sym typeface="Microsoft JhengHei"/>
              </a:rPr>
              <a:t>找到您的</a:t>
            </a:r>
            <a:r>
              <a:rPr lang="en-US" altLang="zh-TW" sz="1500" b="1" dirty="0">
                <a:latin typeface="Microsoft JhengHei"/>
                <a:ea typeface="Microsoft JhengHei"/>
                <a:cs typeface="Microsoft JhengHei"/>
                <a:sym typeface="Microsoft JhengHei"/>
              </a:rPr>
              <a:t>NAS:</a:t>
            </a:r>
            <a:br>
              <a:rPr lang="en-US" altLang="zh-TW" sz="1500" b="1" dirty="0">
                <a:latin typeface="Microsoft JhengHei"/>
                <a:ea typeface="Microsoft JhengHei"/>
                <a:cs typeface="Microsoft JhengHei"/>
                <a:sym typeface="Microsoft JhengHei"/>
              </a:rPr>
            </a:br>
            <a:r>
              <a:rPr lang="en-US" altLang="zh-TW" sz="1500" b="1" dirty="0">
                <a:latin typeface="Microsoft JhengHei"/>
                <a:ea typeface="Microsoft JhengHei"/>
                <a:cs typeface="Microsoft JhengHei"/>
                <a:sym typeface="Microsoft JhengHei"/>
              </a:rPr>
              <a:t>(1) </a:t>
            </a:r>
            <a:r>
              <a:rPr lang="zh-TW" altLang="en-US" sz="1500" b="1" dirty="0">
                <a:latin typeface="Microsoft JhengHei"/>
                <a:ea typeface="Microsoft JhengHei"/>
                <a:cs typeface="Microsoft JhengHei"/>
                <a:sym typeface="Microsoft JhengHei"/>
              </a:rPr>
              <a:t>列表點擊即可開啟網頁設定</a:t>
            </a:r>
          </a:p>
          <a:p>
            <a:pPr>
              <a:buClr>
                <a:srgbClr val="FFFFFF"/>
              </a:buClr>
              <a:buSzPts val="1400"/>
            </a:pPr>
            <a:r>
              <a:rPr lang="en-US" altLang="zh-TW" sz="1500" b="1" dirty="0">
                <a:latin typeface="Microsoft JhengHei"/>
                <a:ea typeface="Microsoft JhengHei"/>
                <a:cs typeface="Microsoft JhengHei"/>
                <a:sym typeface="Microsoft JhengHei"/>
              </a:rPr>
              <a:t>(2) </a:t>
            </a:r>
            <a:r>
              <a:rPr lang="zh-TW" altLang="en-US" sz="1500" b="1" dirty="0">
                <a:latin typeface="Microsoft JhengHei"/>
                <a:ea typeface="Microsoft JhengHei"/>
                <a:cs typeface="Microsoft JhengHei"/>
                <a:sym typeface="Microsoft JhengHei"/>
              </a:rPr>
              <a:t>輕鬆掛載共用資料夾</a:t>
            </a:r>
          </a:p>
        </p:txBody>
      </p:sp>
      <p:sp>
        <p:nvSpPr>
          <p:cNvPr id="21" name="文字方塊 20"/>
          <p:cNvSpPr txBox="1"/>
          <p:nvPr/>
        </p:nvSpPr>
        <p:spPr>
          <a:xfrm>
            <a:off x="4792627" y="1812761"/>
            <a:ext cx="3811821" cy="784830"/>
          </a:xfrm>
          <a:prstGeom prst="rect">
            <a:avLst/>
          </a:prstGeom>
          <a:noFill/>
        </p:spPr>
        <p:txBody>
          <a:bodyPr wrap="square" rtlCol="0" anchor="t">
            <a:spAutoFit/>
          </a:bodyPr>
          <a:lstStyle/>
          <a:p>
            <a:pPr lvl="0">
              <a:buClr>
                <a:srgbClr val="FFFFFF"/>
              </a:buClr>
              <a:buSzPts val="1400"/>
            </a:pPr>
            <a:r>
              <a:rPr lang="zh-TW" altLang="en-US" sz="1500" b="1" dirty="0">
                <a:latin typeface="Microsoft JhengHei"/>
                <a:ea typeface="Microsoft JhengHei"/>
                <a:cs typeface="Microsoft JhengHei"/>
                <a:sym typeface="Microsoft JhengHei"/>
              </a:rPr>
              <a:t>如果沒有使用</a:t>
            </a:r>
            <a:r>
              <a:rPr lang="en-US" altLang="zh-TW" sz="1500" b="1" dirty="0">
                <a:latin typeface="Microsoft JhengHei"/>
                <a:ea typeface="Microsoft JhengHei"/>
                <a:cs typeface="Microsoft JhengHei"/>
                <a:sym typeface="Microsoft JhengHei"/>
              </a:rPr>
              <a:t>VM / Container</a:t>
            </a:r>
            <a:r>
              <a:rPr lang="zh-TW" altLang="en-US" sz="1500" b="1" dirty="0">
                <a:latin typeface="Microsoft JhengHei"/>
                <a:ea typeface="Microsoft JhengHei"/>
                <a:cs typeface="Microsoft JhengHei"/>
                <a:sym typeface="Microsoft JhengHei"/>
              </a:rPr>
              <a:t>的需求，</a:t>
            </a:r>
            <a:r>
              <a:rPr lang="en-US" altLang="zh-TW" sz="1500" b="1" dirty="0">
                <a:latin typeface="Microsoft JhengHei"/>
                <a:ea typeface="Microsoft JhengHei"/>
                <a:cs typeface="Microsoft JhengHei"/>
                <a:sym typeface="Microsoft JhengHei"/>
              </a:rPr>
              <a:t> </a:t>
            </a:r>
            <a:r>
              <a:rPr lang="zh-TW" altLang="en-US" sz="1500" b="1" dirty="0">
                <a:latin typeface="Microsoft JhengHei"/>
                <a:ea typeface="Microsoft JhengHei"/>
                <a:cs typeface="Microsoft JhengHei"/>
                <a:sym typeface="Microsoft JhengHei"/>
              </a:rPr>
              <a:t>確認完</a:t>
            </a:r>
            <a:r>
              <a:rPr lang="en-US" altLang="zh-TW" sz="1500" b="1" dirty="0">
                <a:latin typeface="Microsoft JhengHei"/>
                <a:ea typeface="Microsoft JhengHei"/>
                <a:cs typeface="Microsoft JhengHei"/>
                <a:sym typeface="Microsoft JhengHei"/>
              </a:rPr>
              <a:t>IP</a:t>
            </a:r>
            <a:r>
              <a:rPr lang="zh-TW" altLang="en-US" sz="1500" b="1" dirty="0">
                <a:latin typeface="Microsoft JhengHei"/>
                <a:ea typeface="Microsoft JhengHei"/>
                <a:cs typeface="Microsoft JhengHei"/>
                <a:sym typeface="Microsoft JhengHei"/>
              </a:rPr>
              <a:t>位址，以及確認網路線插的是</a:t>
            </a:r>
            <a:r>
              <a:rPr lang="en-US" altLang="zh-TW" sz="1500" b="1" dirty="0">
                <a:latin typeface="Microsoft JhengHei"/>
                <a:ea typeface="Microsoft JhengHei"/>
                <a:cs typeface="Microsoft JhengHei"/>
                <a:sym typeface="Microsoft JhengHei"/>
              </a:rPr>
              <a:t>1G</a:t>
            </a:r>
            <a:r>
              <a:rPr lang="zh-TW" altLang="en-US" sz="1500" b="1" dirty="0">
                <a:latin typeface="Microsoft JhengHei"/>
                <a:ea typeface="Microsoft JhengHei"/>
                <a:cs typeface="Microsoft JhengHei"/>
                <a:sym typeface="Microsoft JhengHei"/>
              </a:rPr>
              <a:t>網路或高速</a:t>
            </a:r>
            <a:r>
              <a:rPr lang="en-US" altLang="zh-TW" sz="1500" b="1" dirty="0">
                <a:latin typeface="Microsoft JhengHei"/>
                <a:ea typeface="Microsoft JhengHei"/>
                <a:cs typeface="Microsoft JhengHei"/>
                <a:sym typeface="Microsoft JhengHei"/>
              </a:rPr>
              <a:t>10G</a:t>
            </a:r>
            <a:r>
              <a:rPr lang="zh-TW" altLang="en-US" sz="1500" b="1" dirty="0">
                <a:latin typeface="Microsoft JhengHei"/>
                <a:ea typeface="Microsoft JhengHei"/>
                <a:cs typeface="Microsoft JhengHei"/>
                <a:sym typeface="Microsoft JhengHei"/>
              </a:rPr>
              <a:t>網路孔後即可開始使用</a:t>
            </a:r>
            <a:r>
              <a:rPr lang="en-US" altLang="zh-TW" sz="1500" b="1" dirty="0">
                <a:latin typeface="Microsoft JhengHei"/>
                <a:ea typeface="Microsoft JhengHei"/>
                <a:cs typeface="Microsoft JhengHei"/>
                <a:sym typeface="Microsoft JhengHei"/>
              </a:rPr>
              <a:t>NAS</a:t>
            </a:r>
            <a:endParaRPr lang="zh-TW" altLang="en-US" sz="1500" b="1" dirty="0">
              <a:latin typeface="Microsoft JhengHei"/>
              <a:ea typeface="Microsoft JhengHei"/>
              <a:cs typeface="Microsoft JhengHei"/>
              <a:sym typeface="Microsoft JhengHei"/>
            </a:endParaRPr>
          </a:p>
        </p:txBody>
      </p:sp>
      <p:pic>
        <p:nvPicPr>
          <p:cNvPr id="7170" name="Picture 2" descr="C:\Users\user\Desktop\20180411_QTS 4.3.5網路與虛擬交換器_ppt\29-01.png"/>
          <p:cNvPicPr>
            <a:picLocks noChangeAspect="1" noChangeArrowheads="1"/>
          </p:cNvPicPr>
          <p:nvPr/>
        </p:nvPicPr>
        <p:blipFill>
          <a:blip r:embed="rId5" cstate="print"/>
          <a:srcRect/>
          <a:stretch>
            <a:fillRect/>
          </a:stretch>
        </p:blipFill>
        <p:spPr bwMode="auto">
          <a:xfrm>
            <a:off x="909820" y="2742250"/>
            <a:ext cx="718450" cy="821598"/>
          </a:xfrm>
          <a:prstGeom prst="rect">
            <a:avLst/>
          </a:prstGeom>
          <a:noFill/>
          <a:effectLst>
            <a:glow rad="101600">
              <a:schemeClr val="tx2">
                <a:lumMod val="60000"/>
                <a:lumOff val="40000"/>
                <a:alpha val="60000"/>
              </a:schemeClr>
            </a:glow>
          </a:effectLst>
        </p:spPr>
      </p:pic>
      <p:pic>
        <p:nvPicPr>
          <p:cNvPr id="7171" name="Picture 3" descr="C:\Users\user\Desktop\20180411_QTS 4.3.5網路與虛擬交換器_ppt\30-01.png"/>
          <p:cNvPicPr>
            <a:picLocks noChangeAspect="1" noChangeArrowheads="1"/>
          </p:cNvPicPr>
          <p:nvPr/>
        </p:nvPicPr>
        <p:blipFill rotWithShape="1">
          <a:blip r:embed="rId6" cstate="print"/>
          <a:srcRect t="1" b="19032"/>
          <a:stretch/>
        </p:blipFill>
        <p:spPr bwMode="auto">
          <a:xfrm>
            <a:off x="434549" y="3733784"/>
            <a:ext cx="3834942" cy="157842"/>
          </a:xfrm>
          <a:prstGeom prst="rect">
            <a:avLst/>
          </a:prstGeom>
          <a:noFill/>
          <a:effectLst>
            <a:glow rad="101600">
              <a:schemeClr val="tx2">
                <a:lumMod val="60000"/>
                <a:lumOff val="40000"/>
                <a:alpha val="60000"/>
              </a:schemeClr>
            </a:glow>
          </a:effectLst>
        </p:spPr>
      </p:pic>
      <p:pic>
        <p:nvPicPr>
          <p:cNvPr id="3" name="Picture 2">
            <a:extLst>
              <a:ext uri="{FF2B5EF4-FFF2-40B4-BE49-F238E27FC236}">
                <a16:creationId xmlns:a16="http://schemas.microsoft.com/office/drawing/2014/main" id="{DA9EC843-9348-46EE-86CF-C6EDCCD558D1}"/>
              </a:ext>
            </a:extLst>
          </p:cNvPr>
          <p:cNvPicPr>
            <a:picLocks noChangeAspect="1"/>
          </p:cNvPicPr>
          <p:nvPr/>
        </p:nvPicPr>
        <p:blipFill>
          <a:blip r:embed="rId7"/>
          <a:stretch>
            <a:fillRect/>
          </a:stretch>
        </p:blipFill>
        <p:spPr>
          <a:xfrm>
            <a:off x="4811891" y="2711536"/>
            <a:ext cx="3792558" cy="214842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71">
            <a:extLst>
              <a:ext uri="{FF2B5EF4-FFF2-40B4-BE49-F238E27FC236}">
                <a16:creationId xmlns:a16="http://schemas.microsoft.com/office/drawing/2014/main" id="{8FFB7F4A-85A3-4336-B60E-9943A1492C97}"/>
              </a:ext>
            </a:extLst>
          </p:cNvPr>
          <p:cNvSpPr txBox="1">
            <a:spLocks noGrp="1"/>
          </p:cNvSpPr>
          <p:nvPr>
            <p:ph type="ctrTitle"/>
          </p:nvPr>
        </p:nvSpPr>
        <p:spPr>
          <a:xfrm>
            <a:off x="352301" y="2227740"/>
            <a:ext cx="8467503" cy="1109408"/>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p>
            <a:pPr>
              <a:buClr>
                <a:schemeClr val="dk1"/>
              </a:buClr>
              <a:buSzPts val="4800"/>
            </a:pPr>
            <a:r>
              <a:rPr lang="zh-TW" altLang="en-US" sz="6800" dirty="0"/>
              <a:t>全面深化 網路管理</a:t>
            </a:r>
            <a:endParaRPr lang="zh-TW" altLang="en-US" sz="6800" dirty="0">
              <a:sym typeface="Microsoft JhengHei"/>
            </a:endParaRPr>
          </a:p>
        </p:txBody>
      </p:sp>
      <p:grpSp>
        <p:nvGrpSpPr>
          <p:cNvPr id="8" name="群組 7">
            <a:extLst>
              <a:ext uri="{FF2B5EF4-FFF2-40B4-BE49-F238E27FC236}">
                <a16:creationId xmlns:a16="http://schemas.microsoft.com/office/drawing/2014/main" id="{528170D0-4D31-4382-B75F-8CF9981FF826}"/>
              </a:ext>
            </a:extLst>
          </p:cNvPr>
          <p:cNvGrpSpPr/>
          <p:nvPr/>
        </p:nvGrpSpPr>
        <p:grpSpPr>
          <a:xfrm>
            <a:off x="106108" y="598566"/>
            <a:ext cx="7725192" cy="1823747"/>
            <a:chOff x="805739" y="575954"/>
            <a:chExt cx="6437439" cy="1519738"/>
          </a:xfrm>
        </p:grpSpPr>
        <p:grpSp>
          <p:nvGrpSpPr>
            <p:cNvPr id="9" name="群組 8">
              <a:extLst>
                <a:ext uri="{FF2B5EF4-FFF2-40B4-BE49-F238E27FC236}">
                  <a16:creationId xmlns:a16="http://schemas.microsoft.com/office/drawing/2014/main" id="{BB581C31-2AEB-4786-BACC-D33AAF3E2031}"/>
                </a:ext>
              </a:extLst>
            </p:cNvPr>
            <p:cNvGrpSpPr/>
            <p:nvPr/>
          </p:nvGrpSpPr>
          <p:grpSpPr>
            <a:xfrm>
              <a:off x="1858939" y="1143940"/>
              <a:ext cx="5384239" cy="625598"/>
              <a:chOff x="-430638" y="1183147"/>
              <a:chExt cx="5384239" cy="625598"/>
            </a:xfrm>
          </p:grpSpPr>
          <p:sp>
            <p:nvSpPr>
              <p:cNvPr id="11" name="Shape 73">
                <a:extLst>
                  <a:ext uri="{FF2B5EF4-FFF2-40B4-BE49-F238E27FC236}">
                    <a16:creationId xmlns:a16="http://schemas.microsoft.com/office/drawing/2014/main" id="{26509FAB-E3C1-4871-95C7-57056AF79A45}"/>
                  </a:ext>
                </a:extLst>
              </p:cNvPr>
              <p:cNvSpPr/>
              <p:nvPr/>
            </p:nvSpPr>
            <p:spPr>
              <a:xfrm>
                <a:off x="-430638" y="1293746"/>
                <a:ext cx="5384239" cy="404400"/>
              </a:xfrm>
              <a:prstGeom prst="rect">
                <a:avLst/>
              </a:prstGeom>
              <a:gradFill>
                <a:gsLst>
                  <a:gs pos="0">
                    <a:srgbClr val="000000">
                      <a:alpha val="0"/>
                    </a:srgbClr>
                  </a:gs>
                  <a:gs pos="1000">
                    <a:srgbClr val="000000">
                      <a:alpha val="0"/>
                    </a:srgbClr>
                  </a:gs>
                  <a:gs pos="24000">
                    <a:srgbClr val="000000"/>
                  </a:gs>
                  <a:gs pos="78000">
                    <a:srgbClr val="000000"/>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pic>
            <p:nvPicPr>
              <p:cNvPr id="12" name="Shape 75" descr="NAS.png">
                <a:extLst>
                  <a:ext uri="{FF2B5EF4-FFF2-40B4-BE49-F238E27FC236}">
                    <a16:creationId xmlns:a16="http://schemas.microsoft.com/office/drawing/2014/main" id="{319EAFA0-8675-49CA-AD63-AB4A0B69E1D1}"/>
                  </a:ext>
                </a:extLst>
              </p:cNvPr>
              <p:cNvPicPr preferRelativeResize="0"/>
              <p:nvPr/>
            </p:nvPicPr>
            <p:blipFill rotWithShape="1">
              <a:blip r:embed="rId2">
                <a:alphaModFix/>
              </a:blip>
              <a:srcRect/>
              <a:stretch/>
            </p:blipFill>
            <p:spPr>
              <a:xfrm>
                <a:off x="741266" y="1183147"/>
                <a:ext cx="2059692" cy="625598"/>
              </a:xfrm>
              <a:prstGeom prst="rect">
                <a:avLst/>
              </a:prstGeom>
              <a:noFill/>
              <a:ln>
                <a:noFill/>
              </a:ln>
            </p:spPr>
          </p:pic>
          <p:sp>
            <p:nvSpPr>
              <p:cNvPr id="13" name="Shape 72">
                <a:extLst>
                  <a:ext uri="{FF2B5EF4-FFF2-40B4-BE49-F238E27FC236}">
                    <a16:creationId xmlns:a16="http://schemas.microsoft.com/office/drawing/2014/main" id="{39268A59-0AAD-4D38-B012-FE037BDFF4D0}"/>
                  </a:ext>
                </a:extLst>
              </p:cNvPr>
              <p:cNvSpPr txBox="1">
                <a:spLocks/>
              </p:cNvSpPr>
              <p:nvPr/>
            </p:nvSpPr>
            <p:spPr>
              <a:xfrm>
                <a:off x="2596455" y="1267874"/>
                <a:ext cx="1743411" cy="469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Arial"/>
                    <a:ea typeface="Arial"/>
                    <a:cs typeface="Arial"/>
                    <a:sym typeface="Arial"/>
                  </a:defRPr>
                </a:lvl1pPr>
                <a:lvl2pPr marL="914400" marR="0" lvl="1"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600" marR="0" lvl="2" indent="-33020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317500" algn="ctr"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317500" algn="ctr"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L="3200400" marR="0" lvl="6"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L="3657600" marR="0" lvl="7"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L="4114800" marR="0" lvl="8"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pPr marL="0" indent="0">
                  <a:spcBef>
                    <a:spcPts val="0"/>
                  </a:spcBef>
                  <a:buSzPts val="3600"/>
                </a:pPr>
                <a:r>
                  <a:rPr lang="zh-TW" altLang="en-US" sz="2600">
                    <a:latin typeface="微軟正黑體" panose="020B0604030504040204" pitchFamily="34" charset="-120"/>
                    <a:ea typeface="微軟正黑體" panose="020B0604030504040204" pitchFamily="34" charset="-120"/>
                  </a:rPr>
                  <a:t>新功能演繹</a:t>
                </a:r>
                <a:endParaRPr lang="zh-TW" altLang="en-US" sz="2600">
                  <a:latin typeface="微軟正黑體" panose="020B0604030504040204" pitchFamily="34" charset="-120"/>
                  <a:ea typeface="微軟正黑體" panose="020B0604030504040204" pitchFamily="34" charset="-120"/>
                  <a:sym typeface="Microsoft JhengHei"/>
                </a:endParaRPr>
              </a:p>
            </p:txBody>
          </p:sp>
        </p:grpSp>
        <p:pic>
          <p:nvPicPr>
            <p:cNvPr id="10" name="Shape 74" descr="NAS.png">
              <a:extLst>
                <a:ext uri="{FF2B5EF4-FFF2-40B4-BE49-F238E27FC236}">
                  <a16:creationId xmlns:a16="http://schemas.microsoft.com/office/drawing/2014/main" id="{2713D638-D697-488D-8E43-A8B39D94D0BE}"/>
                </a:ext>
              </a:extLst>
            </p:cNvPr>
            <p:cNvPicPr preferRelativeResize="0"/>
            <p:nvPr/>
          </p:nvPicPr>
          <p:blipFill rotWithShape="1">
            <a:blip r:embed="rId3">
              <a:alphaModFix/>
            </a:blip>
            <a:srcRect l="24975"/>
            <a:stretch/>
          </p:blipFill>
          <p:spPr>
            <a:xfrm>
              <a:off x="805739" y="575954"/>
              <a:ext cx="2540610" cy="1519738"/>
            </a:xfrm>
            <a:prstGeom prst="rect">
              <a:avLst/>
            </a:prstGeom>
            <a:noFill/>
            <a:ln>
              <a:noFill/>
            </a:ln>
          </p:spPr>
        </p:pic>
      </p:grpSp>
      <p:pic>
        <p:nvPicPr>
          <p:cNvPr id="19" name="圖片 18">
            <a:extLst>
              <a:ext uri="{FF2B5EF4-FFF2-40B4-BE49-F238E27FC236}">
                <a16:creationId xmlns:a16="http://schemas.microsoft.com/office/drawing/2014/main" id="{70110497-A427-4B11-9A22-B562DCC8F6B5}"/>
              </a:ext>
            </a:extLst>
          </p:cNvPr>
          <p:cNvPicPr>
            <a:picLocks noChangeAspect="1"/>
          </p:cNvPicPr>
          <p:nvPr/>
        </p:nvPicPr>
        <p:blipFill>
          <a:blip r:embed="rId4"/>
          <a:stretch>
            <a:fillRect/>
          </a:stretch>
        </p:blipFill>
        <p:spPr>
          <a:xfrm>
            <a:off x="279164" y="273192"/>
            <a:ext cx="1258864" cy="234000"/>
          </a:xfrm>
          <a:prstGeom prst="rect">
            <a:avLst/>
          </a:prstGeom>
        </p:spPr>
      </p:pic>
      <p:sp>
        <p:nvSpPr>
          <p:cNvPr id="15" name="文字方塊 1">
            <a:extLst>
              <a:ext uri="{FF2B5EF4-FFF2-40B4-BE49-F238E27FC236}">
                <a16:creationId xmlns:a16="http://schemas.microsoft.com/office/drawing/2014/main" id="{561ABCD1-ECD8-4BA2-BAE6-D517CB1B16A4}"/>
              </a:ext>
            </a:extLst>
          </p:cNvPr>
          <p:cNvSpPr txBox="1"/>
          <p:nvPr/>
        </p:nvSpPr>
        <p:spPr>
          <a:xfrm>
            <a:off x="683568" y="3527365"/>
            <a:ext cx="8023412" cy="523220"/>
          </a:xfrm>
          <a:prstGeom prst="rect">
            <a:avLst/>
          </a:prstGeom>
          <a:effectLst>
            <a:outerShdw blurRad="50800" dist="38100" dir="5400000" algn="t" rotWithShape="0">
              <a:prstClr val="black">
                <a:alpha val="40000"/>
              </a:prstClr>
            </a:outerShdw>
          </a:effectLst>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2800" b="1" dirty="0">
                <a:solidFill>
                  <a:srgbClr val="FFFFFF"/>
                </a:solidFill>
                <a:latin typeface="Arial" panose="020B0604020202020204" pitchFamily="34" charset="0"/>
                <a:ea typeface="微軟正黑體" panose="020B0604030504040204" pitchFamily="34" charset="-120"/>
                <a:cs typeface="Arial" panose="020B0604020202020204" pitchFamily="34" charset="0"/>
              </a:rPr>
              <a:t>Network &amp; Virtual Switch </a:t>
            </a:r>
            <a:r>
              <a:rPr lang="zh-TW" altLang="en-US" sz="2800" b="1" dirty="0">
                <a:solidFill>
                  <a:srgbClr val="FFFFFF"/>
                </a:solidFill>
                <a:latin typeface="微軟正黑體" panose="020B0604030504040204" pitchFamily="34" charset="-120"/>
                <a:ea typeface="微軟正黑體" panose="020B0604030504040204" pitchFamily="34" charset="-120"/>
              </a:rPr>
              <a:t>網路與虛擬交換器</a:t>
            </a:r>
            <a:endParaRPr lang="en-US" altLang="zh-TW" sz="2800" b="1" dirty="0">
              <a:solidFill>
                <a:srgbClr val="FFFF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748778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5" name="圖片 4">
            <a:extLst>
              <a:ext uri="{FF2B5EF4-FFF2-40B4-BE49-F238E27FC236}">
                <a16:creationId xmlns:a16="http://schemas.microsoft.com/office/drawing/2014/main" id="{A0541D61-740C-4808-B586-80FCC41E204B}"/>
              </a:ext>
            </a:extLst>
          </p:cNvPr>
          <p:cNvPicPr>
            <a:picLocks noChangeAspect="1"/>
          </p:cNvPicPr>
          <p:nvPr/>
        </p:nvPicPr>
        <p:blipFill rotWithShape="1">
          <a:blip r:embed="rId3">
            <a:extLst>
              <a:ext uri="{28A0092B-C50C-407E-A947-70E740481C1C}">
                <a14:useLocalDpi xmlns:a14="http://schemas.microsoft.com/office/drawing/2010/main" val="0"/>
              </a:ext>
            </a:extLst>
          </a:blip>
          <a:srcRect b="6299"/>
          <a:stretch/>
        </p:blipFill>
        <p:spPr>
          <a:xfrm rot="5400000">
            <a:off x="-327412" y="1791256"/>
            <a:ext cx="3340153" cy="2685332"/>
          </a:xfrm>
          <a:prstGeom prst="rect">
            <a:avLst/>
          </a:prstGeom>
        </p:spPr>
      </p:pic>
      <p:sp>
        <p:nvSpPr>
          <p:cNvPr id="214" name="Shape 214"/>
          <p:cNvSpPr txBox="1">
            <a:spLocks noGrp="1"/>
          </p:cNvSpPr>
          <p:nvPr>
            <p:ph type="title"/>
          </p:nvPr>
        </p:nvSpPr>
        <p:spPr/>
        <p:txBody>
          <a:bodyPr>
            <a:normAutofit/>
          </a:bodyPr>
          <a:lstStyle/>
          <a:p>
            <a:pPr lvl="0"/>
            <a:r>
              <a:rPr lang="en-US" altLang="zh-TW" sz="3800" dirty="0"/>
              <a:t>Multiple DDNS - </a:t>
            </a:r>
            <a:r>
              <a:rPr lang="zh-TW" altLang="en-US" sz="3800" dirty="0"/>
              <a:t>多個網址都能連到</a:t>
            </a:r>
            <a:r>
              <a:rPr lang="en-US" altLang="zh-TW" sz="3800" dirty="0"/>
              <a:t>NAS</a:t>
            </a:r>
            <a:endParaRPr lang="en-US" sz="3800" dirty="0"/>
          </a:p>
        </p:txBody>
      </p:sp>
      <p:pic>
        <p:nvPicPr>
          <p:cNvPr id="215" name="Shape 215"/>
          <p:cNvPicPr preferRelativeResize="0"/>
          <p:nvPr/>
        </p:nvPicPr>
        <p:blipFill>
          <a:blip r:embed="rId4" cstate="print">
            <a:alphaModFix/>
          </a:blip>
          <a:stretch>
            <a:fillRect/>
          </a:stretch>
        </p:blipFill>
        <p:spPr>
          <a:xfrm>
            <a:off x="3226161" y="1480532"/>
            <a:ext cx="5514078" cy="3251458"/>
          </a:xfrm>
          <a:prstGeom prst="rect">
            <a:avLst/>
          </a:prstGeom>
          <a:noFill/>
          <a:ln>
            <a:noFill/>
          </a:ln>
        </p:spPr>
      </p:pic>
      <p:sp>
        <p:nvSpPr>
          <p:cNvPr id="11" name="Shape 83"/>
          <p:cNvSpPr/>
          <p:nvPr/>
        </p:nvSpPr>
        <p:spPr>
          <a:xfrm>
            <a:off x="179513" y="2991873"/>
            <a:ext cx="2520278" cy="357152"/>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lvl="0" algn="ctr">
              <a:buClr>
                <a:srgbClr val="FFFFFF"/>
              </a:buClr>
              <a:buSzPts val="1400"/>
            </a:pPr>
            <a:r>
              <a:rPr lang="en-US" altLang="zh-TW" sz="1400" b="1" dirty="0">
                <a:latin typeface="微軟正黑體" panose="020B0604030504040204" pitchFamily="34" charset="-120"/>
                <a:ea typeface="微軟正黑體" panose="020B0604030504040204" pitchFamily="34" charset="-120"/>
              </a:rPr>
              <a:t>QNAP </a:t>
            </a:r>
            <a:r>
              <a:rPr lang="en-US" altLang="zh-TW" sz="1400" b="1" dirty="0" err="1">
                <a:latin typeface="微軟正黑體" panose="020B0604030504040204" pitchFamily="34" charset="-120"/>
                <a:ea typeface="微軟正黑體" panose="020B0604030504040204" pitchFamily="34" charset="-120"/>
              </a:rPr>
              <a:t>myQNAPcloud</a:t>
            </a:r>
            <a:endParaRPr lang="en-US" altLang="zh-TW" sz="1400" b="1" dirty="0">
              <a:latin typeface="微軟正黑體" panose="020B0604030504040204" pitchFamily="34" charset="-120"/>
              <a:ea typeface="微軟正黑體" panose="020B0604030504040204" pitchFamily="34" charset="-120"/>
              <a:sym typeface="Arial"/>
            </a:endParaRPr>
          </a:p>
        </p:txBody>
      </p:sp>
      <p:sp>
        <p:nvSpPr>
          <p:cNvPr id="12" name="Shape 84"/>
          <p:cNvSpPr/>
          <p:nvPr/>
        </p:nvSpPr>
        <p:spPr>
          <a:xfrm>
            <a:off x="179512" y="3507853"/>
            <a:ext cx="2520279" cy="515687"/>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FFFFFF"/>
              </a:buClr>
              <a:buSzPts val="1400"/>
            </a:pPr>
            <a:r>
              <a:rPr lang="zh-TW" altLang="en-US" sz="1400" b="1" dirty="0">
                <a:latin typeface="微軟正黑體" panose="020B0604030504040204" pitchFamily="34" charset="-120"/>
                <a:ea typeface="微軟正黑體" panose="020B0604030504040204" pitchFamily="34" charset="-120"/>
              </a:rPr>
              <a:t>更多廠商名單 </a:t>
            </a:r>
            <a:endParaRPr lang="en-US" altLang="zh-TW" sz="1400" b="1" dirty="0">
              <a:latin typeface="微軟正黑體" panose="020B0604030504040204" pitchFamily="34" charset="-120"/>
              <a:ea typeface="微軟正黑體" panose="020B0604030504040204" pitchFamily="34" charset="-120"/>
            </a:endParaRPr>
          </a:p>
          <a:p>
            <a:pPr algn="ctr">
              <a:buClr>
                <a:srgbClr val="FFFFFF"/>
              </a:buClr>
              <a:buSzPts val="1400"/>
            </a:pPr>
            <a:r>
              <a:rPr lang="en-US" altLang="zh-TW" sz="1400" b="1" dirty="0">
                <a:latin typeface="微軟正黑體" panose="020B0604030504040204" pitchFamily="34" charset="-120"/>
                <a:ea typeface="微軟正黑體" panose="020B0604030504040204" pitchFamily="34" charset="-120"/>
              </a:rPr>
              <a:t>(Google domains…)</a:t>
            </a:r>
            <a:endParaRPr lang="en-US" altLang="zh-TW" sz="1400" b="1" dirty="0">
              <a:latin typeface="微軟正黑體" panose="020B0604030504040204" pitchFamily="34" charset="-120"/>
              <a:ea typeface="微軟正黑體" panose="020B0604030504040204" pitchFamily="34" charset="-120"/>
              <a:sym typeface="Arial"/>
            </a:endParaRPr>
          </a:p>
        </p:txBody>
      </p:sp>
      <p:sp>
        <p:nvSpPr>
          <p:cNvPr id="13" name="Shape 85"/>
          <p:cNvSpPr/>
          <p:nvPr/>
        </p:nvSpPr>
        <p:spPr>
          <a:xfrm>
            <a:off x="179513" y="4183499"/>
            <a:ext cx="2520278" cy="357152"/>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lvl="0" algn="ctr">
              <a:buClr>
                <a:srgbClr val="FFFFFF"/>
              </a:buClr>
              <a:buSzPts val="1400"/>
            </a:pPr>
            <a:r>
              <a:rPr lang="zh-TW" altLang="en-US" sz="1400" b="1" dirty="0">
                <a:latin typeface="微軟正黑體" panose="020B0604030504040204" pitchFamily="34" charset="-120"/>
                <a:ea typeface="微軟正黑體" panose="020B0604030504040204" pitchFamily="34" charset="-120"/>
                <a:sym typeface="Microsoft JhengHei"/>
              </a:rPr>
              <a:t>客製化當地的任一服務商</a:t>
            </a:r>
          </a:p>
        </p:txBody>
      </p:sp>
      <p:sp>
        <p:nvSpPr>
          <p:cNvPr id="220" name="Shape 220"/>
          <p:cNvSpPr txBox="1"/>
          <p:nvPr/>
        </p:nvSpPr>
        <p:spPr>
          <a:xfrm>
            <a:off x="143129" y="1628015"/>
            <a:ext cx="2667300" cy="157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zh-TW" b="1" i="0" u="none" strike="noStrike" cap="none" dirty="0">
                <a:solidFill>
                  <a:schemeClr val="bg1"/>
                </a:solidFill>
                <a:latin typeface="Microsoft JhengHei"/>
                <a:ea typeface="Microsoft JhengHei"/>
                <a:cs typeface="Microsoft JhengHei"/>
                <a:sym typeface="Microsoft JhengHei"/>
              </a:rPr>
              <a:t>讓您可以</a:t>
            </a:r>
            <a:r>
              <a:rPr lang="zh-TW" b="1" dirty="0">
                <a:solidFill>
                  <a:schemeClr val="bg1"/>
                </a:solidFill>
                <a:latin typeface="Microsoft JhengHei"/>
                <a:ea typeface="Microsoft JhengHei"/>
                <a:cs typeface="Microsoft JhengHei"/>
                <a:sym typeface="Microsoft JhengHei"/>
              </a:rPr>
              <a:t>透過DDNS網址輕鬆存取您的N</a:t>
            </a:r>
            <a:r>
              <a:rPr lang="zh-TW" b="1">
                <a:solidFill>
                  <a:schemeClr val="bg1"/>
                </a:solidFill>
                <a:latin typeface="Microsoft JhengHei"/>
                <a:ea typeface="Microsoft JhengHei"/>
                <a:cs typeface="Microsoft JhengHei"/>
                <a:sym typeface="Microsoft JhengHei"/>
              </a:rPr>
              <a:t>AS</a:t>
            </a:r>
            <a:r>
              <a:rPr lang="zh-TW" altLang="en-US" b="1">
                <a:solidFill>
                  <a:schemeClr val="bg1"/>
                </a:solidFill>
                <a:latin typeface="Microsoft JhengHei"/>
                <a:ea typeface="Microsoft JhengHei"/>
                <a:cs typeface="Microsoft JhengHei"/>
              </a:rPr>
              <a:t>。</a:t>
            </a:r>
            <a:br>
              <a:rPr lang="zh-TW" altLang="en-US" b="1">
                <a:solidFill>
                  <a:schemeClr val="bg1"/>
                </a:solidFill>
                <a:latin typeface="Microsoft JhengHei"/>
                <a:ea typeface="Microsoft JhengHei"/>
                <a:cs typeface="Microsoft JhengHei"/>
              </a:rPr>
            </a:br>
            <a:r>
              <a:rPr lang="zh-TW" sz="1600" b="1" dirty="0">
                <a:solidFill>
                  <a:schemeClr val="bg1"/>
                </a:solidFill>
                <a:latin typeface="Microsoft JhengHei"/>
                <a:ea typeface="Microsoft JhengHei"/>
                <a:cs typeface="Microsoft JhengHei"/>
                <a:sym typeface="Microsoft JhengHei"/>
              </a:rPr>
              <a:t>(服務商可以使用QNAP服務</a:t>
            </a:r>
            <a:r>
              <a:rPr lang="zh-TW" altLang="en-US" sz="1600" b="1">
                <a:solidFill>
                  <a:schemeClr val="bg1"/>
                </a:solidFill>
                <a:latin typeface="Microsoft JhengHei"/>
                <a:ea typeface="Microsoft JhengHei"/>
                <a:cs typeface="Microsoft JhengHei"/>
                <a:sym typeface="Microsoft JhengHei"/>
              </a:rPr>
              <a:t>，也</a:t>
            </a:r>
            <a:r>
              <a:rPr lang="zh-TW" sz="1600" b="1" dirty="0">
                <a:solidFill>
                  <a:schemeClr val="bg1"/>
                </a:solidFill>
                <a:latin typeface="Microsoft JhengHei"/>
                <a:ea typeface="Microsoft JhengHei"/>
                <a:cs typeface="Microsoft JhengHei"/>
                <a:sym typeface="Microsoft JhengHei"/>
              </a:rPr>
              <a:t>可以自行設定)</a:t>
            </a:r>
            <a:endParaRPr sz="1600" b="1" i="0" u="none" strike="noStrike" cap="none" dirty="0">
              <a:solidFill>
                <a:schemeClr val="bg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400"/>
              <a:buFont typeface="Arial"/>
              <a:buNone/>
            </a:pPr>
            <a:endParaRPr sz="1600" i="0" u="none" strike="noStrike" cap="none" dirty="0">
              <a:solidFill>
                <a:schemeClr val="bg1"/>
              </a:solidFill>
              <a:latin typeface="Microsoft JhengHei"/>
              <a:ea typeface="Microsoft JhengHei"/>
              <a:cs typeface="Microsoft JhengHei"/>
              <a:sym typeface="Microsoft JhengHei"/>
            </a:endParaRPr>
          </a:p>
        </p:txBody>
      </p:sp>
      <p:pic>
        <p:nvPicPr>
          <p:cNvPr id="6146" name="Picture 2"/>
          <p:cNvPicPr>
            <a:picLocks noChangeAspect="1" noChangeArrowheads="1"/>
          </p:cNvPicPr>
          <p:nvPr/>
        </p:nvPicPr>
        <p:blipFill>
          <a:blip r:embed="rId5">
            <a:extLst/>
          </a:blip>
          <a:srcRect/>
          <a:stretch>
            <a:fillRect/>
          </a:stretch>
        </p:blipFill>
        <p:spPr bwMode="auto">
          <a:xfrm>
            <a:off x="4889326" y="1717776"/>
            <a:ext cx="2901016" cy="818777"/>
          </a:xfrm>
          <a:prstGeom prst="rect">
            <a:avLst/>
          </a:prstGeom>
          <a:noFill/>
          <a:effectLst>
            <a:glow rad="101600">
              <a:schemeClr val="tx2">
                <a:lumMod val="60000"/>
                <a:lumOff val="40000"/>
                <a:alpha val="60000"/>
              </a:schemeClr>
            </a:glo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33" name="圖片 32">
            <a:extLst>
              <a:ext uri="{FF2B5EF4-FFF2-40B4-BE49-F238E27FC236}">
                <a16:creationId xmlns:a16="http://schemas.microsoft.com/office/drawing/2014/main" id="{833A7472-E195-4DDD-9E4E-41622EC9BC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762" y="1275606"/>
            <a:ext cx="3730508" cy="586729"/>
          </a:xfrm>
          <a:prstGeom prst="rect">
            <a:avLst/>
          </a:prstGeom>
        </p:spPr>
      </p:pic>
      <p:pic>
        <p:nvPicPr>
          <p:cNvPr id="35" name="圖片 34">
            <a:extLst>
              <a:ext uri="{FF2B5EF4-FFF2-40B4-BE49-F238E27FC236}">
                <a16:creationId xmlns:a16="http://schemas.microsoft.com/office/drawing/2014/main" id="{3F1F50FB-672B-49FE-8B11-DFDAEF3B8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3299" y="1275606"/>
            <a:ext cx="3730508" cy="586729"/>
          </a:xfrm>
          <a:prstGeom prst="rect">
            <a:avLst/>
          </a:prstGeom>
        </p:spPr>
      </p:pic>
      <p:pic>
        <p:nvPicPr>
          <p:cNvPr id="30" name="圖片 29">
            <a:extLst>
              <a:ext uri="{FF2B5EF4-FFF2-40B4-BE49-F238E27FC236}">
                <a16:creationId xmlns:a16="http://schemas.microsoft.com/office/drawing/2014/main" id="{9920D61E-8B31-4F23-B8A2-A1FD2ACE28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072418"/>
            <a:ext cx="4985792" cy="1019612"/>
          </a:xfrm>
          <a:prstGeom prst="rect">
            <a:avLst/>
          </a:prstGeom>
        </p:spPr>
      </p:pic>
      <p:cxnSp>
        <p:nvCxnSpPr>
          <p:cNvPr id="38" name="Shape 256"/>
          <p:cNvCxnSpPr/>
          <p:nvPr/>
        </p:nvCxnSpPr>
        <p:spPr>
          <a:xfrm flipV="1">
            <a:off x="6732240" y="2042421"/>
            <a:ext cx="1008112" cy="578400"/>
          </a:xfrm>
          <a:prstGeom prst="bentConnector3">
            <a:avLst>
              <a:gd name="adj1" fmla="val 39987"/>
            </a:avLst>
          </a:prstGeom>
          <a:noFill/>
          <a:ln w="38100" cap="flat" cmpd="sng">
            <a:solidFill>
              <a:srgbClr val="002060"/>
            </a:solidFill>
            <a:prstDash val="solid"/>
            <a:round/>
            <a:headEnd type="none" w="sm" len="sm"/>
            <a:tailEnd type="none" w="sm" len="sm"/>
          </a:ln>
        </p:spPr>
      </p:cxnSp>
      <p:cxnSp>
        <p:nvCxnSpPr>
          <p:cNvPr id="39" name="Shape 256"/>
          <p:cNvCxnSpPr/>
          <p:nvPr/>
        </p:nvCxnSpPr>
        <p:spPr>
          <a:xfrm>
            <a:off x="6732240" y="2618555"/>
            <a:ext cx="1008112" cy="648002"/>
          </a:xfrm>
          <a:prstGeom prst="bentConnector3">
            <a:avLst>
              <a:gd name="adj1" fmla="val 39987"/>
            </a:avLst>
          </a:prstGeom>
          <a:noFill/>
          <a:ln w="38100" cap="flat" cmpd="sng">
            <a:solidFill>
              <a:srgbClr val="002060"/>
            </a:solidFill>
            <a:prstDash val="solid"/>
            <a:round/>
            <a:headEnd type="none" w="sm" len="sm"/>
            <a:tailEnd type="none" w="sm" len="sm"/>
          </a:ln>
        </p:spPr>
      </p:cxnSp>
      <p:sp>
        <p:nvSpPr>
          <p:cNvPr id="240" name="Shape 240"/>
          <p:cNvSpPr txBox="1">
            <a:spLocks noGrp="1"/>
          </p:cNvSpPr>
          <p:nvPr>
            <p:ph type="title"/>
          </p:nvPr>
        </p:nvSpPr>
        <p:spPr/>
        <p:txBody>
          <a:bodyPr>
            <a:normAutofit/>
          </a:bodyPr>
          <a:lstStyle/>
          <a:p>
            <a:pPr lvl="0"/>
            <a:r>
              <a:rPr lang="zh-TW" altLang="en-US"/>
              <a:t>由外網連入也只要 </a:t>
            </a:r>
            <a:r>
              <a:rPr lang="en-US" altLang="zh-TW"/>
              <a:t>DDNS</a:t>
            </a:r>
            <a:r>
              <a:rPr lang="zh-TW" altLang="en-US"/>
              <a:t>＋路由器設定</a:t>
            </a:r>
            <a:endParaRPr lang="zh-TW" altLang="en-US">
              <a:sym typeface="Arial"/>
            </a:endParaRPr>
          </a:p>
        </p:txBody>
      </p:sp>
      <p:cxnSp>
        <p:nvCxnSpPr>
          <p:cNvPr id="256" name="Shape 256"/>
          <p:cNvCxnSpPr/>
          <p:nvPr/>
        </p:nvCxnSpPr>
        <p:spPr>
          <a:xfrm flipV="1">
            <a:off x="5292080" y="2622156"/>
            <a:ext cx="792088" cy="578400"/>
          </a:xfrm>
          <a:prstGeom prst="bentConnector3">
            <a:avLst>
              <a:gd name="adj1" fmla="val 50000"/>
            </a:avLst>
          </a:prstGeom>
          <a:noFill/>
          <a:ln w="38100" cap="flat" cmpd="sng">
            <a:solidFill>
              <a:srgbClr val="002060"/>
            </a:solidFill>
            <a:prstDash val="solid"/>
            <a:round/>
            <a:headEnd type="none" w="sm" len="sm"/>
            <a:tailEnd type="none" w="sm" len="sm"/>
          </a:ln>
        </p:spPr>
      </p:cxnSp>
      <p:pic>
        <p:nvPicPr>
          <p:cNvPr id="257" name="Shape 257" descr="NASai.png"/>
          <p:cNvPicPr preferRelativeResize="0"/>
          <p:nvPr/>
        </p:nvPicPr>
        <p:blipFill rotWithShape="1">
          <a:blip r:embed="rId5" cstate="print">
            <a:alphaModFix/>
          </a:blip>
          <a:srcRect/>
          <a:stretch/>
        </p:blipFill>
        <p:spPr>
          <a:xfrm>
            <a:off x="6012160" y="2190108"/>
            <a:ext cx="852909" cy="888393"/>
          </a:xfrm>
          <a:prstGeom prst="rect">
            <a:avLst/>
          </a:prstGeom>
          <a:noFill/>
          <a:ln>
            <a:noFill/>
          </a:ln>
        </p:spPr>
      </p:pic>
      <p:pic>
        <p:nvPicPr>
          <p:cNvPr id="265" name="Shape 265"/>
          <p:cNvPicPr preferRelativeResize="0"/>
          <p:nvPr/>
        </p:nvPicPr>
        <p:blipFill>
          <a:blip r:embed="rId6" cstate="print">
            <a:alphaModFix/>
          </a:blip>
          <a:stretch>
            <a:fillRect/>
          </a:stretch>
        </p:blipFill>
        <p:spPr>
          <a:xfrm>
            <a:off x="611560" y="1932804"/>
            <a:ext cx="3600400" cy="2093826"/>
          </a:xfrm>
          <a:prstGeom prst="rect">
            <a:avLst/>
          </a:prstGeom>
          <a:noFill/>
          <a:ln>
            <a:noFill/>
          </a:ln>
        </p:spPr>
      </p:pic>
      <p:sp>
        <p:nvSpPr>
          <p:cNvPr id="29" name="文字方塊 28"/>
          <p:cNvSpPr txBox="1"/>
          <p:nvPr/>
        </p:nvSpPr>
        <p:spPr>
          <a:xfrm>
            <a:off x="919172" y="1323644"/>
            <a:ext cx="3024336" cy="369332"/>
          </a:xfrm>
          <a:prstGeom prst="rect">
            <a:avLst/>
          </a:prstGeom>
          <a:noFill/>
        </p:spPr>
        <p:txBody>
          <a:bodyPr wrap="square" rtlCol="0">
            <a:spAutoFit/>
          </a:bodyPr>
          <a:lstStyle/>
          <a:p>
            <a:pPr lvl="0" algn="ctr">
              <a:buClr>
                <a:srgbClr val="FFFFFF"/>
              </a:buClr>
              <a:buSzPts val="2000"/>
            </a:pPr>
            <a:r>
              <a:rPr lang="en-US" altLang="zh-TW" b="1" dirty="0">
                <a:solidFill>
                  <a:schemeClr val="bg1"/>
                </a:solidFill>
                <a:latin typeface="Microsoft JhengHei"/>
                <a:ea typeface="Microsoft JhengHei"/>
                <a:cs typeface="Microsoft JhengHei"/>
                <a:sym typeface="Arial"/>
              </a:rPr>
              <a:t>DDNS</a:t>
            </a:r>
          </a:p>
        </p:txBody>
      </p:sp>
      <p:sp>
        <p:nvSpPr>
          <p:cNvPr id="32" name="文字方塊 31"/>
          <p:cNvSpPr txBox="1"/>
          <p:nvPr/>
        </p:nvSpPr>
        <p:spPr>
          <a:xfrm>
            <a:off x="4886244" y="1323644"/>
            <a:ext cx="3744416" cy="369332"/>
          </a:xfrm>
          <a:prstGeom prst="rect">
            <a:avLst/>
          </a:prstGeom>
          <a:noFill/>
        </p:spPr>
        <p:txBody>
          <a:bodyPr wrap="square" rtlCol="0">
            <a:spAutoFit/>
          </a:bodyPr>
          <a:lstStyle/>
          <a:p>
            <a:pPr lvl="0" algn="ctr">
              <a:buClr>
                <a:srgbClr val="FFFFFF"/>
              </a:buClr>
              <a:buSzPts val="2000"/>
            </a:pPr>
            <a:r>
              <a:rPr lang="en-US" altLang="zh-TW" b="1" spc="-150" dirty="0">
                <a:solidFill>
                  <a:schemeClr val="bg1"/>
                </a:solidFill>
                <a:latin typeface="Microsoft JhengHei"/>
                <a:ea typeface="Microsoft JhengHei"/>
                <a:cs typeface="Microsoft JhengHei"/>
                <a:sym typeface="Microsoft JhengHei"/>
              </a:rPr>
              <a:t>UPnP</a:t>
            </a:r>
            <a:r>
              <a:rPr lang="zh-TW" altLang="en-US" b="1" dirty="0">
                <a:solidFill>
                  <a:schemeClr val="bg1"/>
                </a:solidFill>
                <a:latin typeface="Microsoft JhengHei"/>
                <a:ea typeface="Microsoft JhengHei"/>
                <a:cs typeface="Microsoft JhengHei"/>
                <a:sym typeface="Microsoft JhengHei"/>
              </a:rPr>
              <a:t>自動設定路由</a:t>
            </a:r>
            <a:r>
              <a:rPr lang="zh-TW" altLang="en-US" b="1" spc="-150" dirty="0">
                <a:solidFill>
                  <a:schemeClr val="bg1"/>
                </a:solidFill>
                <a:latin typeface="Microsoft JhengHei"/>
                <a:ea typeface="Microsoft JhengHei"/>
                <a:cs typeface="Microsoft JhengHei"/>
                <a:sym typeface="Microsoft JhengHei"/>
              </a:rPr>
              <a:t>器 </a:t>
            </a:r>
            <a:r>
              <a:rPr lang="en-US" altLang="zh-TW" b="1" spc="-150" dirty="0">
                <a:solidFill>
                  <a:schemeClr val="bg1"/>
                </a:solidFill>
                <a:latin typeface="Microsoft JhengHei"/>
                <a:ea typeface="Microsoft JhengHei"/>
                <a:cs typeface="Microsoft JhengHei"/>
                <a:sym typeface="Microsoft JhengHei"/>
              </a:rPr>
              <a:t>/ </a:t>
            </a:r>
            <a:r>
              <a:rPr lang="zh-TW" altLang="en-US" b="1" dirty="0">
                <a:solidFill>
                  <a:schemeClr val="bg1"/>
                </a:solidFill>
                <a:latin typeface="Microsoft JhengHei"/>
                <a:ea typeface="Microsoft JhengHei"/>
                <a:cs typeface="Microsoft JhengHei"/>
                <a:sym typeface="Microsoft JhengHei"/>
              </a:rPr>
              <a:t>或手動設定</a:t>
            </a:r>
          </a:p>
        </p:txBody>
      </p:sp>
      <p:cxnSp>
        <p:nvCxnSpPr>
          <p:cNvPr id="34" name="Shape 256"/>
          <p:cNvCxnSpPr/>
          <p:nvPr/>
        </p:nvCxnSpPr>
        <p:spPr>
          <a:xfrm>
            <a:off x="5292080" y="3198290"/>
            <a:ext cx="792088" cy="626934"/>
          </a:xfrm>
          <a:prstGeom prst="bentConnector3">
            <a:avLst>
              <a:gd name="adj1" fmla="val 50000"/>
            </a:avLst>
          </a:prstGeom>
          <a:noFill/>
          <a:ln w="38100" cap="flat" cmpd="sng">
            <a:solidFill>
              <a:srgbClr val="002060"/>
            </a:solidFill>
            <a:prstDash val="solid"/>
            <a:round/>
            <a:headEnd type="none" w="sm" len="sm"/>
            <a:tailEnd type="none" w="sm" len="sm"/>
          </a:ln>
        </p:spPr>
      </p:cxnSp>
      <p:sp>
        <p:nvSpPr>
          <p:cNvPr id="249" name="Shape 249"/>
          <p:cNvSpPr/>
          <p:nvPr/>
        </p:nvSpPr>
        <p:spPr>
          <a:xfrm>
            <a:off x="6024860" y="2918642"/>
            <a:ext cx="852900" cy="241200"/>
          </a:xfrm>
          <a:prstGeom prst="roundRect">
            <a:avLst>
              <a:gd name="adj" fmla="val 16667"/>
            </a:avLst>
          </a:prstGeom>
          <a:solidFill>
            <a:schemeClr val="accent6">
              <a:lumMod val="75000"/>
            </a:schemeClr>
          </a:solidFill>
          <a:ln w="19050" cap="flat" cmpd="sng">
            <a:no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2F2F2"/>
              </a:buClr>
              <a:buSzPts val="1100"/>
              <a:buFont typeface="Arial"/>
              <a:buNone/>
            </a:pPr>
            <a:r>
              <a:rPr lang="zh-TW" sz="1200" b="1" i="0" u="none" strike="noStrike" cap="none" dirty="0">
                <a:solidFill>
                  <a:schemeClr val="bg1"/>
                </a:solidFill>
                <a:latin typeface="Arial"/>
                <a:ea typeface="Arial"/>
                <a:cs typeface="Arial"/>
                <a:sym typeface="Arial"/>
              </a:rPr>
              <a:t>LAN IP1</a:t>
            </a:r>
            <a:endParaRPr sz="1200" b="0" i="0" u="none" strike="noStrike" cap="none" dirty="0">
              <a:solidFill>
                <a:schemeClr val="bg1"/>
              </a:solidFill>
              <a:latin typeface="Arial"/>
              <a:ea typeface="Arial"/>
              <a:cs typeface="Arial"/>
              <a:sym typeface="Arial"/>
            </a:endParaRPr>
          </a:p>
        </p:txBody>
      </p:sp>
      <p:pic>
        <p:nvPicPr>
          <p:cNvPr id="3074" name="Picture 2" descr="C:\Users\user\Desktop\20180411_QTS 4.3.5網路與虛擬交換器_ppt\21.png"/>
          <p:cNvPicPr>
            <a:picLocks noChangeAspect="1" noChangeArrowheads="1"/>
          </p:cNvPicPr>
          <p:nvPr/>
        </p:nvPicPr>
        <p:blipFill>
          <a:blip r:embed="rId7" cstate="print"/>
          <a:srcRect/>
          <a:stretch>
            <a:fillRect/>
          </a:stretch>
        </p:blipFill>
        <p:spPr bwMode="auto">
          <a:xfrm>
            <a:off x="5749528" y="3405806"/>
            <a:ext cx="1512168" cy="765165"/>
          </a:xfrm>
          <a:prstGeom prst="rect">
            <a:avLst/>
          </a:prstGeom>
          <a:noFill/>
        </p:spPr>
      </p:pic>
      <p:sp>
        <p:nvSpPr>
          <p:cNvPr id="37" name="Shape 249"/>
          <p:cNvSpPr/>
          <p:nvPr/>
        </p:nvSpPr>
        <p:spPr>
          <a:xfrm>
            <a:off x="6012160" y="4067868"/>
            <a:ext cx="852900" cy="241200"/>
          </a:xfrm>
          <a:prstGeom prst="roundRect">
            <a:avLst>
              <a:gd name="adj" fmla="val 16667"/>
            </a:avLst>
          </a:prstGeom>
          <a:solidFill>
            <a:schemeClr val="accent6">
              <a:lumMod val="75000"/>
            </a:schemeClr>
          </a:solidFill>
          <a:ln w="19050" cap="flat" cmpd="sng">
            <a:no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2F2F2"/>
              </a:buClr>
              <a:buSzPts val="1100"/>
              <a:buFont typeface="Arial"/>
              <a:buNone/>
            </a:pPr>
            <a:r>
              <a:rPr lang="zh-TW" sz="1200" b="1" i="0" u="none" strike="noStrike" cap="none" dirty="0">
                <a:solidFill>
                  <a:schemeClr val="bg1"/>
                </a:solidFill>
                <a:latin typeface="Arial"/>
                <a:ea typeface="Arial"/>
                <a:cs typeface="Arial"/>
                <a:sym typeface="Arial"/>
              </a:rPr>
              <a:t>LAN IP</a:t>
            </a:r>
            <a:r>
              <a:rPr lang="en-US" altLang="zh-TW" sz="1200" b="1" i="0" u="none" strike="noStrike" cap="none" dirty="0">
                <a:solidFill>
                  <a:schemeClr val="bg1"/>
                </a:solidFill>
                <a:latin typeface="Arial"/>
                <a:ea typeface="Arial"/>
                <a:cs typeface="Arial"/>
                <a:sym typeface="Arial"/>
              </a:rPr>
              <a:t>2</a:t>
            </a:r>
            <a:endParaRPr sz="1200" b="0" i="0" u="none" strike="noStrike" cap="none" dirty="0">
              <a:solidFill>
                <a:schemeClr val="bg1"/>
              </a:solidFill>
              <a:latin typeface="Arial"/>
              <a:ea typeface="Arial"/>
              <a:cs typeface="Arial"/>
              <a:sym typeface="Arial"/>
            </a:endParaRPr>
          </a:p>
        </p:txBody>
      </p:sp>
      <p:pic>
        <p:nvPicPr>
          <p:cNvPr id="248" name="Shape 248" descr="C:\Users\linus\Downloads\84263555-wifi-router-wireless-internet-connection-icon-vector-illustration-Stock-Photo.jpg"/>
          <p:cNvPicPr preferRelativeResize="0"/>
          <p:nvPr/>
        </p:nvPicPr>
        <p:blipFill rotWithShape="1">
          <a:blip r:embed="rId8" cstate="print">
            <a:alphaModFix/>
          </a:blip>
          <a:srcRect/>
          <a:stretch/>
        </p:blipFill>
        <p:spPr>
          <a:xfrm>
            <a:off x="4644008" y="2652884"/>
            <a:ext cx="784815" cy="644334"/>
          </a:xfrm>
          <a:prstGeom prst="rect">
            <a:avLst/>
          </a:prstGeom>
          <a:noFill/>
          <a:ln>
            <a:noFill/>
          </a:ln>
        </p:spPr>
      </p:pic>
      <p:cxnSp>
        <p:nvCxnSpPr>
          <p:cNvPr id="41" name="直線接點 40"/>
          <p:cNvCxnSpPr/>
          <p:nvPr/>
        </p:nvCxnSpPr>
        <p:spPr>
          <a:xfrm>
            <a:off x="7138888" y="2438841"/>
            <a:ext cx="60146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3" name="直線接點 42"/>
          <p:cNvCxnSpPr/>
          <p:nvPr/>
        </p:nvCxnSpPr>
        <p:spPr>
          <a:xfrm>
            <a:off x="7138888" y="2873818"/>
            <a:ext cx="60146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4" name="Shape 249"/>
          <p:cNvSpPr/>
          <p:nvPr/>
        </p:nvSpPr>
        <p:spPr>
          <a:xfrm>
            <a:off x="7668344" y="1898405"/>
            <a:ext cx="1080120" cy="241200"/>
          </a:xfrm>
          <a:prstGeom prst="roundRect">
            <a:avLst>
              <a:gd name="adj" fmla="val 16667"/>
            </a:avLst>
          </a:prstGeom>
          <a:solidFill>
            <a:srgbClr val="002060"/>
          </a:solidFill>
          <a:ln w="19050" cap="flat" cmpd="sng">
            <a:no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91425" tIns="45700" rIns="91425" bIns="45700" anchor="ctr" anchorCtr="0">
            <a:noAutofit/>
          </a:bodyPr>
          <a:lstStyle/>
          <a:p>
            <a:pPr algn="ctr">
              <a:buClr>
                <a:srgbClr val="F2F2F2"/>
              </a:buClr>
              <a:buSzPts val="1100"/>
            </a:pPr>
            <a:r>
              <a:rPr lang="en-US" altLang="zh-TW" sz="1200" b="1" dirty="0">
                <a:solidFill>
                  <a:schemeClr val="bg1"/>
                </a:solidFill>
                <a:latin typeface="Arial"/>
                <a:ea typeface="Arial"/>
                <a:cs typeface="Arial"/>
                <a:sym typeface="Arial"/>
              </a:rPr>
              <a:t>NAS Web</a:t>
            </a:r>
          </a:p>
        </p:txBody>
      </p:sp>
      <p:sp>
        <p:nvSpPr>
          <p:cNvPr id="51" name="Shape 249"/>
          <p:cNvSpPr/>
          <p:nvPr/>
        </p:nvSpPr>
        <p:spPr>
          <a:xfrm>
            <a:off x="7668344" y="2302291"/>
            <a:ext cx="1080120" cy="241200"/>
          </a:xfrm>
          <a:prstGeom prst="roundRect">
            <a:avLst>
              <a:gd name="adj" fmla="val 16667"/>
            </a:avLst>
          </a:prstGeom>
          <a:solidFill>
            <a:srgbClr val="002060"/>
          </a:solidFill>
          <a:ln w="19050" cap="flat" cmpd="sng">
            <a:no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91425" tIns="45700" rIns="91425" bIns="45700" anchor="ctr" anchorCtr="0">
            <a:noAutofit/>
          </a:bodyPr>
          <a:lstStyle/>
          <a:p>
            <a:pPr lvl="0" algn="ctr">
              <a:buClr>
                <a:srgbClr val="F2F2F2"/>
              </a:buClr>
              <a:buSzPts val="1100"/>
            </a:pPr>
            <a:r>
              <a:rPr lang="en-US" altLang="zh-TW" sz="1200" b="1" dirty="0">
                <a:solidFill>
                  <a:schemeClr val="bg1"/>
                </a:solidFill>
                <a:latin typeface="Arial"/>
                <a:ea typeface="Arial"/>
                <a:cs typeface="Arial"/>
                <a:sym typeface="Arial"/>
              </a:rPr>
              <a:t>FTP Server</a:t>
            </a:r>
            <a:endParaRPr lang="en-US" altLang="zh-TW" sz="1200" dirty="0">
              <a:solidFill>
                <a:schemeClr val="bg1"/>
              </a:solidFill>
              <a:latin typeface="Arial"/>
              <a:ea typeface="Arial"/>
              <a:cs typeface="Arial"/>
              <a:sym typeface="Arial"/>
            </a:endParaRPr>
          </a:p>
        </p:txBody>
      </p:sp>
      <p:sp>
        <p:nvSpPr>
          <p:cNvPr id="52" name="Shape 249"/>
          <p:cNvSpPr/>
          <p:nvPr/>
        </p:nvSpPr>
        <p:spPr>
          <a:xfrm>
            <a:off x="7668344" y="2732085"/>
            <a:ext cx="1080120" cy="241200"/>
          </a:xfrm>
          <a:prstGeom prst="roundRect">
            <a:avLst>
              <a:gd name="adj" fmla="val 16667"/>
            </a:avLst>
          </a:prstGeom>
          <a:solidFill>
            <a:srgbClr val="002060"/>
          </a:solidFill>
          <a:ln w="19050" cap="flat" cmpd="sng">
            <a:no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91425" tIns="45700" rIns="91425" bIns="45700" anchor="ctr" anchorCtr="0">
            <a:noAutofit/>
          </a:bodyPr>
          <a:lstStyle/>
          <a:p>
            <a:pPr lvl="0" algn="ctr">
              <a:buClr>
                <a:srgbClr val="F2F2F2"/>
              </a:buClr>
              <a:buSzPts val="1100"/>
            </a:pPr>
            <a:r>
              <a:rPr lang="en-US" altLang="zh-TW" sz="1200" b="1" dirty="0">
                <a:solidFill>
                  <a:schemeClr val="bg1"/>
                </a:solidFill>
                <a:latin typeface="Arial"/>
                <a:ea typeface="Arial"/>
                <a:cs typeface="Arial"/>
                <a:sym typeface="Arial"/>
              </a:rPr>
              <a:t>VPN Server</a:t>
            </a:r>
            <a:endParaRPr lang="en-US" altLang="zh-TW" sz="1200" dirty="0">
              <a:solidFill>
                <a:schemeClr val="bg1"/>
              </a:solidFill>
              <a:latin typeface="Arial"/>
              <a:ea typeface="Arial"/>
              <a:cs typeface="Arial"/>
              <a:sym typeface="Arial"/>
            </a:endParaRPr>
          </a:p>
        </p:txBody>
      </p:sp>
      <p:sp>
        <p:nvSpPr>
          <p:cNvPr id="53" name="Shape 249"/>
          <p:cNvSpPr/>
          <p:nvPr/>
        </p:nvSpPr>
        <p:spPr>
          <a:xfrm>
            <a:off x="7668344" y="3121716"/>
            <a:ext cx="1080120" cy="241200"/>
          </a:xfrm>
          <a:prstGeom prst="roundRect">
            <a:avLst>
              <a:gd name="adj" fmla="val 16667"/>
            </a:avLst>
          </a:prstGeom>
          <a:solidFill>
            <a:srgbClr val="002060"/>
          </a:solidFill>
          <a:ln w="19050" cap="flat" cmpd="sng">
            <a:no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91425" tIns="45700" rIns="91425" bIns="45700" anchor="ctr" anchorCtr="0">
            <a:noAutofit/>
          </a:bodyPr>
          <a:lstStyle/>
          <a:p>
            <a:pPr lvl="0" algn="ctr">
              <a:buClr>
                <a:srgbClr val="F2F2F2"/>
              </a:buClr>
              <a:buSzPts val="1100"/>
            </a:pPr>
            <a:r>
              <a:rPr lang="en-US" altLang="zh-TW" sz="1200" b="1">
                <a:solidFill>
                  <a:schemeClr val="bg1"/>
                </a:solidFill>
                <a:latin typeface="Arial"/>
                <a:ea typeface="Arial"/>
                <a:cs typeface="Arial"/>
                <a:sym typeface="Arial"/>
              </a:rPr>
              <a:t>…………….</a:t>
            </a:r>
            <a:endParaRPr lang="zh-TW" altLang="en-US" sz="1200" dirty="0">
              <a:solidFill>
                <a:schemeClr val="bg1"/>
              </a:solidFill>
              <a:latin typeface="Arial"/>
              <a:ea typeface="Arial"/>
              <a:cs typeface="Arial"/>
              <a:sym typeface="Arial"/>
            </a:endParaRPr>
          </a:p>
        </p:txBody>
      </p:sp>
      <p:sp>
        <p:nvSpPr>
          <p:cNvPr id="55" name="五邊形 54"/>
          <p:cNvSpPr/>
          <p:nvPr/>
        </p:nvSpPr>
        <p:spPr>
          <a:xfrm>
            <a:off x="0" y="4413926"/>
            <a:ext cx="4860032" cy="360040"/>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b="1" dirty="0">
                <a:solidFill>
                  <a:srgbClr val="FFFFFF"/>
                </a:solidFill>
                <a:latin typeface="Microsoft JhengHei"/>
                <a:ea typeface="Microsoft JhengHei"/>
                <a:cs typeface="Microsoft JhengHei"/>
                <a:sym typeface="Microsoft JhengHei"/>
              </a:rPr>
              <a:t>出門在外也能隨時存取</a:t>
            </a:r>
            <a:r>
              <a:rPr lang="en-US" altLang="zh-TW" b="1" dirty="0">
                <a:solidFill>
                  <a:srgbClr val="FFFFFF"/>
                </a:solidFill>
                <a:latin typeface="Microsoft JhengHei"/>
                <a:ea typeface="Microsoft JhengHei"/>
                <a:cs typeface="Microsoft JhengHei"/>
                <a:sym typeface="Microsoft JhengHei"/>
              </a:rPr>
              <a:t>NAS</a:t>
            </a:r>
            <a:r>
              <a:rPr lang="zh-TW" altLang="en-US" b="1" dirty="0">
                <a:solidFill>
                  <a:srgbClr val="FFFFFF"/>
                </a:solidFill>
                <a:latin typeface="Microsoft JhengHei"/>
                <a:ea typeface="Microsoft JhengHei"/>
                <a:cs typeface="Microsoft JhengHei"/>
                <a:sym typeface="Microsoft JhengHei"/>
              </a:rPr>
              <a:t>檔案</a:t>
            </a:r>
            <a:endParaRPr lang="zh-TW" altLang="en-US" dirty="0">
              <a:latin typeface="Microsoft JhengHei"/>
              <a:ea typeface="Microsoft JhengHei"/>
              <a:cs typeface="Microsoft JhengHei"/>
              <a:sym typeface="Microsoft JhengHe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4" name="圖片 23">
            <a:extLst>
              <a:ext uri="{FF2B5EF4-FFF2-40B4-BE49-F238E27FC236}">
                <a16:creationId xmlns:a16="http://schemas.microsoft.com/office/drawing/2014/main" id="{479B1816-07C6-49D1-9859-993323AC3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6231" y="1289645"/>
            <a:ext cx="3699946" cy="377953"/>
          </a:xfrm>
          <a:prstGeom prst="rect">
            <a:avLst/>
          </a:prstGeom>
        </p:spPr>
      </p:pic>
      <p:pic>
        <p:nvPicPr>
          <p:cNvPr id="25" name="圖片 24">
            <a:extLst>
              <a:ext uri="{FF2B5EF4-FFF2-40B4-BE49-F238E27FC236}">
                <a16:creationId xmlns:a16="http://schemas.microsoft.com/office/drawing/2014/main" id="{DC3CED2C-8112-4CD9-965E-8993FD0241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6757" y="1289645"/>
            <a:ext cx="3355763" cy="377953"/>
          </a:xfrm>
          <a:prstGeom prst="rect">
            <a:avLst/>
          </a:prstGeom>
        </p:spPr>
      </p:pic>
      <p:pic>
        <p:nvPicPr>
          <p:cNvPr id="3" name="圖片 2">
            <a:extLst>
              <a:ext uri="{FF2B5EF4-FFF2-40B4-BE49-F238E27FC236}">
                <a16:creationId xmlns:a16="http://schemas.microsoft.com/office/drawing/2014/main" id="{905A45E9-8A1A-4C02-8CEB-85C390D35B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5" y="1289645"/>
            <a:ext cx="2663957" cy="377953"/>
          </a:xfrm>
          <a:prstGeom prst="rect">
            <a:avLst/>
          </a:prstGeom>
        </p:spPr>
      </p:pic>
      <p:sp>
        <p:nvSpPr>
          <p:cNvPr id="270" name="Shape 270"/>
          <p:cNvSpPr txBox="1">
            <a:spLocks noGrp="1"/>
          </p:cNvSpPr>
          <p:nvPr>
            <p:ph type="title"/>
          </p:nvPr>
        </p:nvSpPr>
        <p:spPr/>
        <p:txBody>
          <a:bodyPr vert="horz" lIns="91440" tIns="45720" rIns="91440" bIns="45720" rtlCol="0" anchor="ctr">
            <a:noAutofit/>
          </a:bodyPr>
          <a:lstStyle/>
          <a:p>
            <a:pPr lvl="0"/>
            <a:r>
              <a:rPr lang="zh-TW" altLang="en-US" sz="2900">
                <a:latin typeface="Microsoft JhengHei"/>
                <a:ea typeface="Microsoft JhengHei"/>
                <a:sym typeface="Microsoft JhengHei"/>
              </a:rPr>
              <a:t>提供</a:t>
            </a:r>
            <a:r>
              <a:rPr lang="en-US" altLang="zh-TW" sz="2900" dirty="0">
                <a:latin typeface="Microsoft JhengHei"/>
                <a:ea typeface="Microsoft JhengHei"/>
                <a:sym typeface="Microsoft JhengHei"/>
              </a:rPr>
              <a:t>Mac</a:t>
            </a:r>
            <a:r>
              <a:rPr lang="zh-TW" altLang="en-US" sz="2900">
                <a:latin typeface="Microsoft JhengHei"/>
                <a:ea typeface="Microsoft JhengHei"/>
                <a:sym typeface="Microsoft JhengHei"/>
              </a:rPr>
              <a:t>使用者更方便直接且快速的</a:t>
            </a:r>
            <a:r>
              <a:rPr lang="en-US" altLang="zh-TW" sz="2900" dirty="0">
                <a:latin typeface="Microsoft JhengHei"/>
                <a:ea typeface="Microsoft JhengHei"/>
                <a:sym typeface="Microsoft JhengHei"/>
              </a:rPr>
              <a:t>Thunderbolt</a:t>
            </a:r>
            <a:r>
              <a:rPr lang="zh-TW" altLang="en-US" sz="2900">
                <a:latin typeface="Microsoft JhengHei"/>
                <a:ea typeface="Microsoft JhengHei"/>
                <a:sym typeface="Microsoft JhengHei"/>
              </a:rPr>
              <a:t>介面</a:t>
            </a:r>
            <a:endParaRPr lang="zh-TW" altLang="en-US" sz="2900">
              <a:latin typeface="Microsoft JhengHei"/>
              <a:ea typeface="Microsoft JhengHei"/>
            </a:endParaRPr>
          </a:p>
        </p:txBody>
      </p:sp>
      <p:pic>
        <p:nvPicPr>
          <p:cNvPr id="277" name="Shape 277"/>
          <p:cNvPicPr preferRelativeResize="0"/>
          <p:nvPr/>
        </p:nvPicPr>
        <p:blipFill>
          <a:blip r:embed="rId4" cstate="print">
            <a:alphaModFix/>
          </a:blip>
          <a:stretch>
            <a:fillRect/>
          </a:stretch>
        </p:blipFill>
        <p:spPr>
          <a:xfrm>
            <a:off x="-887" y="1906693"/>
            <a:ext cx="3429162" cy="1933099"/>
          </a:xfrm>
          <a:prstGeom prst="rect">
            <a:avLst/>
          </a:prstGeom>
          <a:noFill/>
          <a:ln>
            <a:noFill/>
          </a:ln>
        </p:spPr>
      </p:pic>
      <p:pic>
        <p:nvPicPr>
          <p:cNvPr id="278" name="Shape 278"/>
          <p:cNvPicPr preferRelativeResize="0"/>
          <p:nvPr/>
        </p:nvPicPr>
        <p:blipFill>
          <a:blip r:embed="rId5" cstate="print">
            <a:alphaModFix/>
          </a:blip>
          <a:stretch>
            <a:fillRect/>
          </a:stretch>
        </p:blipFill>
        <p:spPr>
          <a:xfrm>
            <a:off x="2582388" y="1906693"/>
            <a:ext cx="3357573" cy="2067551"/>
          </a:xfrm>
          <a:prstGeom prst="rect">
            <a:avLst/>
          </a:prstGeom>
          <a:noFill/>
          <a:ln>
            <a:noFill/>
          </a:ln>
        </p:spPr>
      </p:pic>
      <p:pic>
        <p:nvPicPr>
          <p:cNvPr id="279" name="Shape 279"/>
          <p:cNvPicPr preferRelativeResize="0"/>
          <p:nvPr/>
        </p:nvPicPr>
        <p:blipFill>
          <a:blip r:embed="rId6" cstate="print">
            <a:alphaModFix/>
          </a:blip>
          <a:stretch>
            <a:fillRect/>
          </a:stretch>
        </p:blipFill>
        <p:spPr>
          <a:xfrm>
            <a:off x="5989662" y="1906693"/>
            <a:ext cx="3151728" cy="2067550"/>
          </a:xfrm>
          <a:prstGeom prst="rect">
            <a:avLst/>
          </a:prstGeom>
          <a:noFill/>
          <a:ln>
            <a:noFill/>
          </a:ln>
        </p:spPr>
      </p:pic>
      <p:sp>
        <p:nvSpPr>
          <p:cNvPr id="19" name="文字方塊 18"/>
          <p:cNvSpPr txBox="1"/>
          <p:nvPr/>
        </p:nvSpPr>
        <p:spPr>
          <a:xfrm>
            <a:off x="596904" y="1298266"/>
            <a:ext cx="1530924" cy="369332"/>
          </a:xfrm>
          <a:prstGeom prst="rect">
            <a:avLst/>
          </a:prstGeom>
          <a:noFill/>
        </p:spPr>
        <p:txBody>
          <a:bodyPr wrap="square" rtlCol="0">
            <a:spAutoFit/>
          </a:bodyPr>
          <a:lstStyle/>
          <a:p>
            <a:pPr lvl="0" algn="ctr">
              <a:buClr>
                <a:srgbClr val="FFFFFF"/>
              </a:buClr>
              <a:buSzPts val="2000"/>
            </a:pPr>
            <a:r>
              <a:rPr lang="zh-TW" altLang="en-US" b="1" dirty="0">
                <a:solidFill>
                  <a:schemeClr val="bg1"/>
                </a:solidFill>
                <a:latin typeface="Microsoft JhengHei"/>
                <a:ea typeface="Microsoft JhengHei"/>
                <a:cs typeface="Microsoft JhengHei"/>
                <a:sym typeface="Microsoft JhengHei"/>
              </a:rPr>
              <a:t>隨插即用</a:t>
            </a:r>
          </a:p>
        </p:txBody>
      </p:sp>
      <p:sp>
        <p:nvSpPr>
          <p:cNvPr id="20" name="文字方塊 19"/>
          <p:cNvSpPr txBox="1"/>
          <p:nvPr/>
        </p:nvSpPr>
        <p:spPr>
          <a:xfrm>
            <a:off x="3088783" y="1291123"/>
            <a:ext cx="2602776" cy="369332"/>
          </a:xfrm>
          <a:prstGeom prst="rect">
            <a:avLst/>
          </a:prstGeom>
          <a:noFill/>
        </p:spPr>
        <p:txBody>
          <a:bodyPr wrap="square" rtlCol="0" anchor="t">
            <a:spAutoFit/>
          </a:bodyPr>
          <a:lstStyle/>
          <a:p>
            <a:pPr algn="ctr">
              <a:buClr>
                <a:srgbClr val="FFFFFF"/>
              </a:buClr>
              <a:buSzPts val="2000"/>
            </a:pPr>
            <a:r>
              <a:rPr lang="en-US" altLang="zh-TW" b="1" dirty="0" err="1">
                <a:solidFill>
                  <a:schemeClr val="bg1"/>
                </a:solidFill>
                <a:latin typeface="Microsoft JhengHei"/>
                <a:ea typeface="Microsoft JhengHei"/>
                <a:cs typeface="Microsoft JhengHei"/>
                <a:sym typeface="Microsoft JhengHei"/>
              </a:rPr>
              <a:t>Qfinder</a:t>
            </a:r>
            <a:r>
              <a:rPr lang="en-US" altLang="zh-TW" b="1">
                <a:solidFill>
                  <a:schemeClr val="bg1"/>
                </a:solidFill>
                <a:latin typeface="Microsoft JhengHei"/>
                <a:ea typeface="Microsoft JhengHei"/>
                <a:cs typeface="Microsoft JhengHei"/>
                <a:sym typeface="Microsoft JhengHei"/>
              </a:rPr>
              <a:t>  Pro </a:t>
            </a:r>
            <a:r>
              <a:rPr lang="zh-TW" altLang="en-US" b="1" dirty="0">
                <a:solidFill>
                  <a:schemeClr val="bg1"/>
                </a:solidFill>
                <a:latin typeface="Microsoft JhengHei"/>
                <a:ea typeface="Microsoft JhengHei"/>
                <a:cs typeface="Microsoft JhengHei"/>
                <a:sym typeface="Microsoft JhengHei"/>
              </a:rPr>
              <a:t>自動掃描</a:t>
            </a:r>
            <a:endParaRPr lang="zh-TW" altLang="en-US" b="1">
              <a:solidFill>
                <a:schemeClr val="bg1"/>
              </a:solidFill>
              <a:latin typeface="Microsoft JhengHei"/>
              <a:ea typeface="Microsoft JhengHei"/>
              <a:cs typeface="Microsoft JhengHei"/>
              <a:sym typeface="Microsoft JhengHei"/>
            </a:endParaRPr>
          </a:p>
        </p:txBody>
      </p:sp>
      <p:pic>
        <p:nvPicPr>
          <p:cNvPr id="22" name="圖片 21">
            <a:extLst>
              <a:ext uri="{FF2B5EF4-FFF2-40B4-BE49-F238E27FC236}">
                <a16:creationId xmlns:a16="http://schemas.microsoft.com/office/drawing/2014/main" id="{DB109D65-31F1-46C7-83DE-F344830611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4033592"/>
            <a:ext cx="4985792" cy="1019612"/>
          </a:xfrm>
          <a:prstGeom prst="rect">
            <a:avLst/>
          </a:prstGeom>
        </p:spPr>
      </p:pic>
      <p:sp>
        <p:nvSpPr>
          <p:cNvPr id="15" name="五邊形 14"/>
          <p:cNvSpPr/>
          <p:nvPr/>
        </p:nvSpPr>
        <p:spPr>
          <a:xfrm>
            <a:off x="125760" y="4382272"/>
            <a:ext cx="4860032" cy="360040"/>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FFFFFF"/>
              </a:buClr>
              <a:buSzPts val="2000"/>
            </a:pPr>
            <a:r>
              <a:rPr lang="zh-TW" altLang="en-US" b="1" dirty="0">
                <a:solidFill>
                  <a:srgbClr val="FFFFFF"/>
                </a:solidFill>
                <a:latin typeface="Microsoft JhengHei"/>
                <a:ea typeface="Microsoft JhengHei"/>
                <a:cs typeface="Microsoft JhengHei"/>
                <a:sym typeface="Microsoft JhengHei"/>
              </a:rPr>
              <a:t>對</a:t>
            </a:r>
            <a:r>
              <a:rPr lang="en-US" altLang="zh-TW" b="1" dirty="0">
                <a:solidFill>
                  <a:srgbClr val="FFFFFF"/>
                </a:solidFill>
                <a:latin typeface="Microsoft JhengHei"/>
                <a:ea typeface="Microsoft JhengHei"/>
                <a:cs typeface="Microsoft JhengHei"/>
                <a:sym typeface="Microsoft JhengHei"/>
              </a:rPr>
              <a:t>Mac</a:t>
            </a:r>
            <a:r>
              <a:rPr lang="zh-TW" altLang="en-US" b="1" dirty="0">
                <a:solidFill>
                  <a:srgbClr val="FFFFFF"/>
                </a:solidFill>
                <a:latin typeface="Microsoft JhengHei"/>
                <a:ea typeface="Microsoft JhengHei"/>
                <a:cs typeface="Microsoft JhengHei"/>
                <a:sym typeface="Microsoft JhengHei"/>
              </a:rPr>
              <a:t>用戶來說連</a:t>
            </a:r>
            <a:r>
              <a:rPr lang="zh-TW" altLang="en-US" b="1">
                <a:solidFill>
                  <a:srgbClr val="FFFFFF"/>
                </a:solidFill>
                <a:latin typeface="Microsoft JhengHei"/>
                <a:ea typeface="Microsoft JhengHei"/>
                <a:cs typeface="Microsoft JhengHei"/>
                <a:sym typeface="Microsoft JhengHei"/>
              </a:rPr>
              <a:t>接</a:t>
            </a:r>
            <a:r>
              <a:rPr lang="zh-TW" altLang="en-US" b="1" dirty="0">
                <a:solidFill>
                  <a:srgbClr val="FFFFFF"/>
                </a:solidFill>
                <a:latin typeface="Microsoft JhengHei"/>
                <a:ea typeface="Microsoft JhengHei"/>
                <a:cs typeface="Microsoft JhengHei"/>
                <a:sym typeface="Microsoft JhengHei"/>
              </a:rPr>
              <a:t>方便且超高效能</a:t>
            </a:r>
            <a:r>
              <a:rPr lang="en-US" altLang="zh-TW" b="1" dirty="0">
                <a:solidFill>
                  <a:srgbClr val="FFFFFF"/>
                </a:solidFill>
                <a:latin typeface="Microsoft JhengHei"/>
                <a:ea typeface="Microsoft JhengHei"/>
                <a:cs typeface="Microsoft JhengHei"/>
                <a:sym typeface="Microsoft JhengHei"/>
              </a:rPr>
              <a:t>!!!</a:t>
            </a:r>
            <a:endParaRPr lang="zh-TW" altLang="en-US" dirty="0">
              <a:latin typeface="Microsoft JhengHei"/>
              <a:ea typeface="Microsoft JhengHei"/>
              <a:cs typeface="Microsoft JhengHei"/>
              <a:sym typeface="Microsoft JhengHei"/>
            </a:endParaRPr>
          </a:p>
        </p:txBody>
      </p:sp>
      <p:sp>
        <p:nvSpPr>
          <p:cNvPr id="26" name="文字方塊 25">
            <a:extLst>
              <a:ext uri="{FF2B5EF4-FFF2-40B4-BE49-F238E27FC236}">
                <a16:creationId xmlns:a16="http://schemas.microsoft.com/office/drawing/2014/main" id="{75EA0A70-4CA1-4BB5-95CF-42BAAA4353A7}"/>
              </a:ext>
            </a:extLst>
          </p:cNvPr>
          <p:cNvSpPr txBox="1"/>
          <p:nvPr/>
        </p:nvSpPr>
        <p:spPr>
          <a:xfrm>
            <a:off x="6225159" y="1298266"/>
            <a:ext cx="2699792" cy="369332"/>
          </a:xfrm>
          <a:prstGeom prst="rect">
            <a:avLst/>
          </a:prstGeom>
          <a:noFill/>
        </p:spPr>
        <p:txBody>
          <a:bodyPr wrap="square" rtlCol="0">
            <a:spAutoFit/>
          </a:bodyPr>
          <a:lstStyle/>
          <a:p>
            <a:pPr lvl="0" algn="ctr">
              <a:buClr>
                <a:srgbClr val="FFFFFF"/>
              </a:buClr>
              <a:buSzPts val="2000"/>
            </a:pPr>
            <a:r>
              <a:rPr lang="zh-TW" altLang="en-US" b="1" dirty="0">
                <a:solidFill>
                  <a:schemeClr val="bg1"/>
                </a:solidFill>
                <a:latin typeface="Microsoft JhengHei"/>
                <a:ea typeface="Microsoft JhengHei"/>
                <a:cs typeface="Microsoft JhengHei"/>
                <a:sym typeface="Microsoft JhengHei"/>
              </a:rPr>
              <a:t>專屬掛載與自動調整參數</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11" name="圖片 10">
            <a:extLst>
              <a:ext uri="{FF2B5EF4-FFF2-40B4-BE49-F238E27FC236}">
                <a16:creationId xmlns:a16="http://schemas.microsoft.com/office/drawing/2014/main" id="{736ACB26-68AC-4ECD-99AD-62DE5C67E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275606"/>
            <a:ext cx="3730508" cy="586729"/>
          </a:xfrm>
          <a:prstGeom prst="rect">
            <a:avLst/>
          </a:prstGeom>
        </p:spPr>
      </p:pic>
      <p:pic>
        <p:nvPicPr>
          <p:cNvPr id="13" name="圖片 12">
            <a:extLst>
              <a:ext uri="{FF2B5EF4-FFF2-40B4-BE49-F238E27FC236}">
                <a16:creationId xmlns:a16="http://schemas.microsoft.com/office/drawing/2014/main" id="{07DDE1D0-409A-47D5-8814-FD0870ACD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5205" y="1275606"/>
            <a:ext cx="3730508" cy="586729"/>
          </a:xfrm>
          <a:prstGeom prst="rect">
            <a:avLst/>
          </a:prstGeom>
        </p:spPr>
      </p:pic>
      <p:sp>
        <p:nvSpPr>
          <p:cNvPr id="284" name="Shape 284"/>
          <p:cNvSpPr txBox="1">
            <a:spLocks noGrp="1"/>
          </p:cNvSpPr>
          <p:nvPr>
            <p:ph type="title"/>
          </p:nvPr>
        </p:nvSpPr>
        <p:spPr/>
        <p:txBody>
          <a:bodyPr/>
          <a:lstStyle/>
          <a:p>
            <a:pPr lvl="0"/>
            <a:r>
              <a:rPr lang="en-US" altLang="zh-TW">
                <a:sym typeface="Microsoft JhengHei"/>
              </a:rPr>
              <a:t>Thunderbolt</a:t>
            </a:r>
            <a:r>
              <a:rPr lang="zh-TW" altLang="en-US">
                <a:sym typeface="Microsoft JhengHei"/>
              </a:rPr>
              <a:t>專屬</a:t>
            </a:r>
            <a:r>
              <a:rPr lang="en-US" altLang="zh-TW">
                <a:sym typeface="Microsoft JhengHei"/>
              </a:rPr>
              <a:t>UI</a:t>
            </a:r>
            <a:r>
              <a:rPr lang="zh-TW" altLang="en-US">
                <a:sym typeface="Microsoft JhengHei"/>
              </a:rPr>
              <a:t>與高效傳輸表現</a:t>
            </a:r>
          </a:p>
        </p:txBody>
      </p:sp>
      <p:pic>
        <p:nvPicPr>
          <p:cNvPr id="287" name="Shape 287"/>
          <p:cNvPicPr preferRelativeResize="0"/>
          <p:nvPr/>
        </p:nvPicPr>
        <p:blipFill>
          <a:blip r:embed="rId4" cstate="print">
            <a:alphaModFix/>
          </a:blip>
          <a:stretch>
            <a:fillRect/>
          </a:stretch>
        </p:blipFill>
        <p:spPr>
          <a:xfrm>
            <a:off x="467544" y="1923679"/>
            <a:ext cx="3726747" cy="2332840"/>
          </a:xfrm>
          <a:prstGeom prst="rect">
            <a:avLst/>
          </a:prstGeom>
          <a:noFill/>
          <a:ln w="6350">
            <a:solidFill>
              <a:schemeClr val="tx1">
                <a:lumMod val="65000"/>
                <a:lumOff val="35000"/>
              </a:schemeClr>
            </a:solidFill>
          </a:ln>
        </p:spPr>
      </p:pic>
      <p:pic>
        <p:nvPicPr>
          <p:cNvPr id="288" name="Shape 288"/>
          <p:cNvPicPr preferRelativeResize="0"/>
          <p:nvPr/>
        </p:nvPicPr>
        <p:blipFill>
          <a:blip r:embed="rId5" cstate="print">
            <a:alphaModFix/>
          </a:blip>
          <a:srcRect b="4584"/>
          <a:stretch>
            <a:fillRect/>
          </a:stretch>
        </p:blipFill>
        <p:spPr>
          <a:xfrm>
            <a:off x="4878940" y="1923678"/>
            <a:ext cx="3686773" cy="2380780"/>
          </a:xfrm>
          <a:prstGeom prst="rect">
            <a:avLst/>
          </a:prstGeom>
          <a:noFill/>
          <a:ln w="6350">
            <a:solidFill>
              <a:schemeClr val="tx1">
                <a:lumMod val="65000"/>
                <a:lumOff val="35000"/>
              </a:schemeClr>
            </a:solidFill>
          </a:ln>
        </p:spPr>
      </p:pic>
      <p:pic>
        <p:nvPicPr>
          <p:cNvPr id="290" name="Shape 290"/>
          <p:cNvPicPr preferRelativeResize="0"/>
          <p:nvPr/>
        </p:nvPicPr>
        <p:blipFill>
          <a:blip r:embed="rId6" cstate="print">
            <a:alphaModFix/>
          </a:blip>
          <a:stretch>
            <a:fillRect/>
          </a:stretch>
        </p:blipFill>
        <p:spPr>
          <a:xfrm>
            <a:off x="825178" y="3712749"/>
            <a:ext cx="3168352" cy="1087539"/>
          </a:xfrm>
          <a:prstGeom prst="rect">
            <a:avLst/>
          </a:prstGeom>
          <a:noFill/>
          <a:ln w="19050" cap="flat" cmpd="sng">
            <a:noFill/>
            <a:prstDash val="solid"/>
            <a:round/>
            <a:headEnd type="none" w="sm" len="sm"/>
            <a:tailEnd type="none" w="sm" len="sm"/>
          </a:ln>
          <a:effectLst>
            <a:glow rad="101600">
              <a:srgbClr val="1951A3">
                <a:alpha val="60000"/>
              </a:srgbClr>
            </a:glow>
          </a:effectLst>
        </p:spPr>
      </p:pic>
      <p:sp>
        <p:nvSpPr>
          <p:cNvPr id="15" name="文字方塊 14"/>
          <p:cNvSpPr txBox="1"/>
          <p:nvPr/>
        </p:nvSpPr>
        <p:spPr>
          <a:xfrm>
            <a:off x="820630" y="1309138"/>
            <a:ext cx="3024336" cy="369332"/>
          </a:xfrm>
          <a:prstGeom prst="rect">
            <a:avLst/>
          </a:prstGeom>
          <a:noFill/>
        </p:spPr>
        <p:txBody>
          <a:bodyPr wrap="square" rtlCol="0">
            <a:spAutoFit/>
          </a:bodyPr>
          <a:lstStyle/>
          <a:p>
            <a:pPr lvl="0" algn="ctr">
              <a:buClr>
                <a:srgbClr val="FFFFFF"/>
              </a:buClr>
              <a:buSzPts val="2000"/>
            </a:pPr>
            <a:r>
              <a:rPr lang="zh-TW" altLang="en-US" b="1" dirty="0">
                <a:solidFill>
                  <a:schemeClr val="bg1"/>
                </a:solidFill>
                <a:latin typeface="Microsoft JhengHei"/>
                <a:ea typeface="Microsoft JhengHei"/>
                <a:cs typeface="Microsoft JhengHei"/>
                <a:sym typeface="Microsoft JhengHei"/>
              </a:rPr>
              <a:t>專屬</a:t>
            </a:r>
            <a:r>
              <a:rPr lang="en-US" altLang="zh-TW" b="1" dirty="0">
                <a:solidFill>
                  <a:schemeClr val="bg1"/>
                </a:solidFill>
                <a:latin typeface="Microsoft JhengHei"/>
                <a:ea typeface="Microsoft JhengHei"/>
                <a:cs typeface="Microsoft JhengHei"/>
                <a:sym typeface="Microsoft JhengHei"/>
              </a:rPr>
              <a:t>UI</a:t>
            </a:r>
          </a:p>
        </p:txBody>
      </p:sp>
      <p:sp>
        <p:nvSpPr>
          <p:cNvPr id="17" name="文字方塊 16"/>
          <p:cNvSpPr txBox="1"/>
          <p:nvPr/>
        </p:nvSpPr>
        <p:spPr>
          <a:xfrm>
            <a:off x="5148064" y="1309138"/>
            <a:ext cx="3024336" cy="369332"/>
          </a:xfrm>
          <a:prstGeom prst="rect">
            <a:avLst/>
          </a:prstGeom>
          <a:noFill/>
        </p:spPr>
        <p:txBody>
          <a:bodyPr wrap="square" rtlCol="0" anchor="t">
            <a:spAutoFit/>
          </a:bodyPr>
          <a:lstStyle/>
          <a:p>
            <a:pPr lvl="0" algn="ctr">
              <a:buClr>
                <a:srgbClr val="FFFFFF"/>
              </a:buClr>
              <a:buSzPts val="2000"/>
            </a:pPr>
            <a:r>
              <a:rPr lang="en-US" altLang="zh-TW" b="1" dirty="0">
                <a:solidFill>
                  <a:schemeClr val="bg1"/>
                </a:solidFill>
                <a:latin typeface="Microsoft JhengHei"/>
                <a:ea typeface="Microsoft JhengHei"/>
                <a:cs typeface="Microsoft JhengHei"/>
                <a:sym typeface="Microsoft JhengHei"/>
              </a:rPr>
              <a:t>Mac</a:t>
            </a:r>
            <a:r>
              <a:rPr lang="zh-TW" altLang="en-US" b="1" dirty="0">
                <a:solidFill>
                  <a:schemeClr val="bg1"/>
                </a:solidFill>
                <a:latin typeface="Microsoft JhengHei"/>
                <a:ea typeface="Microsoft JhengHei"/>
                <a:cs typeface="Microsoft JhengHei"/>
                <a:sym typeface="Microsoft JhengHei"/>
              </a:rPr>
              <a:t>高效傳輸表現</a:t>
            </a:r>
          </a:p>
        </p:txBody>
      </p:sp>
      <p:sp>
        <p:nvSpPr>
          <p:cNvPr id="19" name="五邊形 18"/>
          <p:cNvSpPr/>
          <p:nvPr/>
        </p:nvSpPr>
        <p:spPr>
          <a:xfrm>
            <a:off x="4572000" y="4083918"/>
            <a:ext cx="4427984" cy="648072"/>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FFFFFF"/>
              </a:buClr>
              <a:buSzPts val="2000"/>
            </a:pPr>
            <a:r>
              <a:rPr lang="en-US" altLang="zh-TW" sz="1600" b="1" dirty="0">
                <a:solidFill>
                  <a:srgbClr val="FFFFFF"/>
                </a:solidFill>
                <a:latin typeface="Microsoft JhengHei"/>
                <a:ea typeface="Microsoft JhengHei"/>
                <a:cs typeface="Microsoft JhengHei"/>
                <a:sym typeface="Microsoft JhengHei"/>
              </a:rPr>
              <a:t>Mac </a:t>
            </a:r>
            <a:r>
              <a:rPr lang="zh-TW" altLang="en-US" sz="1600" b="1" dirty="0">
                <a:solidFill>
                  <a:srgbClr val="FFFFFF"/>
                </a:solidFill>
                <a:latin typeface="Microsoft JhengHei"/>
                <a:ea typeface="Microsoft JhengHei"/>
                <a:cs typeface="Microsoft JhengHei"/>
                <a:sym typeface="Microsoft JhengHei"/>
              </a:rPr>
              <a:t>等同內建 </a:t>
            </a:r>
            <a:r>
              <a:rPr lang="en-US" altLang="zh-TW" sz="1600" b="1" dirty="0">
                <a:solidFill>
                  <a:srgbClr val="FFFFFF"/>
                </a:solidFill>
                <a:latin typeface="Microsoft JhengHei"/>
                <a:ea typeface="Microsoft JhengHei"/>
                <a:cs typeface="Microsoft JhengHei"/>
                <a:sym typeface="Microsoft JhengHei"/>
              </a:rPr>
              <a:t>10~20G</a:t>
            </a:r>
            <a:r>
              <a:rPr lang="zh-TW" altLang="en-US" sz="1600" b="1" dirty="0">
                <a:solidFill>
                  <a:srgbClr val="FFFFFF"/>
                </a:solidFill>
                <a:latin typeface="Microsoft JhengHei"/>
                <a:ea typeface="Microsoft JhengHei"/>
                <a:cs typeface="Microsoft JhengHei"/>
                <a:sym typeface="Microsoft JhengHei"/>
              </a:rPr>
              <a:t>的高效網卡 </a:t>
            </a:r>
            <a:r>
              <a:rPr lang="en-US" altLang="zh-TW" sz="1600" b="1" dirty="0">
                <a:solidFill>
                  <a:srgbClr val="FFFFFF"/>
                </a:solidFill>
                <a:latin typeface="Microsoft JhengHei"/>
                <a:ea typeface="Microsoft JhengHei"/>
                <a:cs typeface="Microsoft JhengHei"/>
                <a:sym typeface="Microsoft JhengHei"/>
              </a:rPr>
              <a:t>! </a:t>
            </a:r>
            <a:br>
              <a:rPr lang="zh-TW" altLang="en-US" sz="1600" b="1" dirty="0">
                <a:solidFill>
                  <a:srgbClr val="FFFFFF"/>
                </a:solidFill>
                <a:latin typeface="Microsoft JhengHei"/>
                <a:ea typeface="Microsoft JhengHei"/>
                <a:cs typeface="Microsoft JhengHei"/>
                <a:sym typeface="Microsoft JhengHei"/>
              </a:rPr>
            </a:br>
            <a:r>
              <a:rPr lang="en-US" altLang="zh-TW" sz="1600" b="1" dirty="0">
                <a:solidFill>
                  <a:srgbClr val="FFFFFF"/>
                </a:solidFill>
                <a:latin typeface="Microsoft JhengHei"/>
                <a:ea typeface="Microsoft JhengHei"/>
                <a:cs typeface="Microsoft JhengHei"/>
                <a:sym typeface="Microsoft JhengHei"/>
              </a:rPr>
              <a:t>(</a:t>
            </a:r>
            <a:r>
              <a:rPr lang="zh-TW" altLang="en-US" sz="1600" b="1" dirty="0">
                <a:solidFill>
                  <a:srgbClr val="FFFFFF"/>
                </a:solidFill>
                <a:latin typeface="Microsoft JhengHei"/>
                <a:ea typeface="Microsoft JhengHei"/>
                <a:cs typeface="Microsoft JhengHei"/>
                <a:sym typeface="Microsoft JhengHei"/>
              </a:rPr>
              <a:t>而高階</a:t>
            </a:r>
            <a:r>
              <a:rPr lang="en-US" altLang="zh-TW" sz="1600" b="1" spc="-150" dirty="0">
                <a:solidFill>
                  <a:srgbClr val="FFFFFF"/>
                </a:solidFill>
                <a:latin typeface="Microsoft JhengHei"/>
                <a:ea typeface="Microsoft JhengHei"/>
                <a:cs typeface="Microsoft JhengHei"/>
                <a:sym typeface="Microsoft JhengHei"/>
              </a:rPr>
              <a:t>Windows</a:t>
            </a:r>
            <a:r>
              <a:rPr lang="zh-TW" altLang="en-US" sz="1600" b="1" dirty="0">
                <a:solidFill>
                  <a:srgbClr val="FFFFFF"/>
                </a:solidFill>
                <a:latin typeface="Microsoft JhengHei"/>
                <a:ea typeface="Microsoft JhengHei"/>
                <a:cs typeface="Microsoft JhengHei"/>
                <a:sym typeface="Microsoft JhengHei"/>
              </a:rPr>
              <a:t>更有近乎</a:t>
            </a:r>
            <a:r>
              <a:rPr lang="en-US" altLang="zh-TW" sz="1600" b="1" spc="-150" dirty="0">
                <a:solidFill>
                  <a:srgbClr val="FFFFFF"/>
                </a:solidFill>
                <a:latin typeface="Microsoft JhengHei"/>
                <a:ea typeface="Microsoft JhengHei"/>
                <a:cs typeface="Microsoft JhengHei"/>
                <a:sym typeface="Microsoft JhengHei"/>
              </a:rPr>
              <a:t>2000MB/s</a:t>
            </a:r>
            <a:r>
              <a:rPr lang="zh-TW" altLang="en-US" sz="1600" b="1" dirty="0">
                <a:solidFill>
                  <a:srgbClr val="FFFFFF"/>
                </a:solidFill>
                <a:latin typeface="Microsoft JhengHei"/>
                <a:ea typeface="Microsoft JhengHei"/>
                <a:cs typeface="Microsoft JhengHei"/>
                <a:sym typeface="Microsoft JhengHei"/>
              </a:rPr>
              <a:t>的高效能</a:t>
            </a:r>
            <a:r>
              <a:rPr lang="en-US" altLang="zh-TW" sz="1600" b="1" dirty="0">
                <a:solidFill>
                  <a:srgbClr val="FFFFFF"/>
                </a:solidFill>
                <a:latin typeface="Microsoft JhengHei"/>
                <a:ea typeface="Microsoft JhengHei"/>
                <a:cs typeface="Microsoft JhengHei"/>
                <a:sym typeface="Microsoft JhengHei"/>
              </a:rPr>
              <a:t>)</a:t>
            </a:r>
            <a:endParaRPr lang="zh-TW" altLang="en-US" sz="1600" dirty="0">
              <a:latin typeface="Microsoft JhengHei"/>
              <a:ea typeface="Microsoft JhengHei"/>
              <a:cs typeface="Microsoft JhengHei"/>
              <a:sym typeface="Microsoft JhengHe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3" name="標題 2"/>
          <p:cNvSpPr>
            <a:spLocks noGrp="1"/>
          </p:cNvSpPr>
          <p:nvPr>
            <p:ph type="ctrTitle"/>
          </p:nvPr>
        </p:nvSpPr>
        <p:spPr>
          <a:xfrm>
            <a:off x="685800" y="1491630"/>
            <a:ext cx="7772400" cy="1102519"/>
          </a:xfrm>
        </p:spPr>
        <p:txBody>
          <a:bodyPr>
            <a:noAutofit/>
          </a:bodyPr>
          <a:lstStyle/>
          <a:p>
            <a:pPr>
              <a:spcBef>
                <a:spcPts val="0"/>
              </a:spcBef>
            </a:pPr>
            <a:r>
              <a:rPr lang="en-US" altLang="zh-TW" sz="4900">
                <a:latin typeface="Microsoft JhengHei"/>
                <a:ea typeface="Microsoft JhengHei"/>
                <a:cs typeface="Microsoft JhengHei"/>
                <a:sym typeface="Microsoft JhengHei"/>
              </a:rPr>
              <a:t>4.3.5 </a:t>
            </a:r>
            <a:r>
              <a:rPr lang="zh-TW" altLang="en-US" sz="4900" dirty="0">
                <a:latin typeface="Microsoft JhengHei"/>
                <a:ea typeface="Microsoft JhengHei"/>
                <a:cs typeface="Microsoft JhengHei"/>
                <a:sym typeface="Microsoft JhengHei"/>
              </a:rPr>
              <a:t>全新功能</a:t>
            </a:r>
            <a:r>
              <a:rPr lang="en-US" altLang="zh-TW" sz="4900">
                <a:latin typeface="Microsoft JhengHei"/>
                <a:ea typeface="Microsoft JhengHei"/>
                <a:cs typeface="Microsoft JhengHei"/>
                <a:sym typeface="Microsoft JhengHei"/>
              </a:rPr>
              <a:t> </a:t>
            </a:r>
            <a:br>
              <a:rPr lang="en-US" altLang="zh-TW" sz="4900">
                <a:latin typeface="Microsoft JhengHei"/>
                <a:ea typeface="Microsoft JhengHei"/>
                <a:cs typeface="Microsoft JhengHei"/>
              </a:rPr>
            </a:br>
            <a:r>
              <a:rPr lang="zh-TW" altLang="en-US" sz="4900" dirty="0">
                <a:latin typeface="Microsoft JhengHei"/>
                <a:ea typeface="Microsoft JhengHei"/>
                <a:cs typeface="Microsoft JhengHei"/>
                <a:sym typeface="Microsoft JhengHei"/>
              </a:rPr>
              <a:t>進階優化的應用</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14" name="圖片 13">
            <a:extLst>
              <a:ext uri="{FF2B5EF4-FFF2-40B4-BE49-F238E27FC236}">
                <a16:creationId xmlns:a16="http://schemas.microsoft.com/office/drawing/2014/main" id="{67B08C0F-8C5A-49EC-8759-3ED2257EC559}"/>
              </a:ext>
            </a:extLst>
          </p:cNvPr>
          <p:cNvPicPr>
            <a:picLocks noChangeAspect="1"/>
          </p:cNvPicPr>
          <p:nvPr/>
        </p:nvPicPr>
        <p:blipFill rotWithShape="1">
          <a:blip r:embed="rId3">
            <a:extLst>
              <a:ext uri="{28A0092B-C50C-407E-A947-70E740481C1C}">
                <a14:useLocalDpi xmlns:a14="http://schemas.microsoft.com/office/drawing/2010/main" val="0"/>
              </a:ext>
            </a:extLst>
          </a:blip>
          <a:srcRect b="6299"/>
          <a:stretch/>
        </p:blipFill>
        <p:spPr>
          <a:xfrm rot="5400000">
            <a:off x="-327412" y="1791256"/>
            <a:ext cx="3340153" cy="2685332"/>
          </a:xfrm>
          <a:prstGeom prst="rect">
            <a:avLst/>
          </a:prstGeom>
        </p:spPr>
      </p:pic>
      <p:sp>
        <p:nvSpPr>
          <p:cNvPr id="275" name="Shape 275"/>
          <p:cNvSpPr txBox="1">
            <a:spLocks noGrp="1"/>
          </p:cNvSpPr>
          <p:nvPr>
            <p:ph type="title"/>
          </p:nvPr>
        </p:nvSpPr>
        <p:spPr/>
        <p:txBody>
          <a:bodyPr/>
          <a:lstStyle/>
          <a:p>
            <a:pPr lvl="0"/>
            <a:r>
              <a:rPr lang="en-US" altLang="zh-TW"/>
              <a:t>1. </a:t>
            </a:r>
            <a:r>
              <a:rPr lang="en-US" altLang="zh-TW" dirty="0"/>
              <a:t>IPv6</a:t>
            </a:r>
            <a:r>
              <a:rPr lang="zh-TW" altLang="en-US" dirty="0"/>
              <a:t>改版推出，</a:t>
            </a:r>
            <a:r>
              <a:rPr lang="en-US" altLang="zh-TW" dirty="0"/>
              <a:t>RADVD</a:t>
            </a:r>
            <a:r>
              <a:rPr lang="zh-TW" altLang="en-US" dirty="0"/>
              <a:t>每埠都支援</a:t>
            </a:r>
          </a:p>
        </p:txBody>
      </p:sp>
      <p:pic>
        <p:nvPicPr>
          <p:cNvPr id="281" name="Shape 281"/>
          <p:cNvPicPr preferRelativeResize="0"/>
          <p:nvPr/>
        </p:nvPicPr>
        <p:blipFill>
          <a:blip r:embed="rId4" cstate="print">
            <a:alphaModFix/>
          </a:blip>
          <a:stretch>
            <a:fillRect/>
          </a:stretch>
        </p:blipFill>
        <p:spPr>
          <a:xfrm>
            <a:off x="3347864" y="1580317"/>
            <a:ext cx="5351534" cy="3107210"/>
          </a:xfrm>
          <a:prstGeom prst="rect">
            <a:avLst/>
          </a:prstGeom>
          <a:noFill/>
          <a:ln>
            <a:noFill/>
          </a:ln>
        </p:spPr>
      </p:pic>
      <p:sp>
        <p:nvSpPr>
          <p:cNvPr id="10" name="Shape 83"/>
          <p:cNvSpPr/>
          <p:nvPr/>
        </p:nvSpPr>
        <p:spPr>
          <a:xfrm>
            <a:off x="349985" y="2823172"/>
            <a:ext cx="2335346" cy="357152"/>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lvl="0" algn="ctr">
              <a:buClr>
                <a:srgbClr val="FFFFFF"/>
              </a:buClr>
              <a:buSzPts val="1400"/>
            </a:pPr>
            <a:r>
              <a:rPr lang="en-US" altLang="zh-TW" sz="1400" b="1" dirty="0">
                <a:latin typeface="微軟正黑體" pitchFamily="34" charset="-120"/>
                <a:ea typeface="微軟正黑體" pitchFamily="34" charset="-120"/>
              </a:rPr>
              <a:t>IPv6 </a:t>
            </a:r>
            <a:r>
              <a:rPr lang="en-US" altLang="zh-TW" sz="1400" b="1" dirty="0" err="1">
                <a:latin typeface="微軟正黑體" pitchFamily="34" charset="-120"/>
                <a:ea typeface="微軟正黑體" pitchFamily="34" charset="-120"/>
              </a:rPr>
              <a:t>stateful</a:t>
            </a:r>
            <a:endParaRPr lang="en-US" altLang="zh-TW" sz="1400" b="1" dirty="0">
              <a:latin typeface="微軟正黑體" pitchFamily="34" charset="-120"/>
              <a:ea typeface="微軟正黑體" pitchFamily="34" charset="-120"/>
              <a:sym typeface="Arial"/>
            </a:endParaRPr>
          </a:p>
        </p:txBody>
      </p:sp>
      <p:sp>
        <p:nvSpPr>
          <p:cNvPr id="11" name="Shape 84"/>
          <p:cNvSpPr/>
          <p:nvPr/>
        </p:nvSpPr>
        <p:spPr>
          <a:xfrm>
            <a:off x="349985" y="3418985"/>
            <a:ext cx="2335346" cy="357152"/>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FFFFFF"/>
              </a:buClr>
              <a:buSzPts val="1400"/>
            </a:pPr>
            <a:r>
              <a:rPr lang="en-US" altLang="zh-TW" sz="1400" b="1" dirty="0">
                <a:latin typeface="微軟正黑體" pitchFamily="34" charset="-120"/>
                <a:ea typeface="微軟正黑體" pitchFamily="34" charset="-120"/>
              </a:rPr>
              <a:t>IPv6 stateless</a:t>
            </a:r>
            <a:endParaRPr lang="en-US" altLang="zh-TW" sz="1400" b="1" dirty="0">
              <a:latin typeface="微軟正黑體" pitchFamily="34" charset="-120"/>
              <a:ea typeface="微軟正黑體" pitchFamily="34" charset="-120"/>
              <a:sym typeface="Arial"/>
            </a:endParaRPr>
          </a:p>
        </p:txBody>
      </p:sp>
      <p:sp>
        <p:nvSpPr>
          <p:cNvPr id="12" name="Shape 85"/>
          <p:cNvSpPr/>
          <p:nvPr/>
        </p:nvSpPr>
        <p:spPr>
          <a:xfrm>
            <a:off x="346885" y="4014798"/>
            <a:ext cx="2338446" cy="357152"/>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lvl="0" algn="ctr">
              <a:buClr>
                <a:srgbClr val="FFFFFF"/>
              </a:buClr>
              <a:buSzPts val="1400"/>
            </a:pPr>
            <a:r>
              <a:rPr lang="zh-TW" altLang="en-US" sz="1400" b="1" dirty="0">
                <a:latin typeface="Microsoft JhengHei"/>
                <a:ea typeface="Microsoft JhengHei"/>
                <a:cs typeface="Microsoft JhengHei"/>
                <a:sym typeface="Microsoft JhengHei"/>
              </a:rPr>
              <a:t>每一埠都可成為</a:t>
            </a:r>
            <a:r>
              <a:rPr lang="en-US" altLang="zh-TW" sz="1400" b="1" dirty="0">
                <a:latin typeface="Microsoft JhengHei"/>
                <a:ea typeface="Microsoft JhengHei"/>
                <a:cs typeface="Microsoft JhengHei"/>
                <a:sym typeface="Microsoft JhengHei"/>
              </a:rPr>
              <a:t>RA</a:t>
            </a:r>
            <a:r>
              <a:rPr lang="zh-TW" altLang="en-US" sz="1400" b="1" dirty="0">
                <a:latin typeface="Microsoft JhengHei"/>
                <a:ea typeface="Microsoft JhengHei"/>
                <a:cs typeface="Microsoft JhengHei"/>
                <a:sym typeface="Microsoft JhengHei"/>
              </a:rPr>
              <a:t>伺服器</a:t>
            </a:r>
          </a:p>
        </p:txBody>
      </p:sp>
      <p:sp>
        <p:nvSpPr>
          <p:cNvPr id="13" name="Shape 220"/>
          <p:cNvSpPr txBox="1"/>
          <p:nvPr/>
        </p:nvSpPr>
        <p:spPr>
          <a:xfrm>
            <a:off x="323528" y="1803412"/>
            <a:ext cx="2052607" cy="768338"/>
          </a:xfrm>
          <a:prstGeom prst="rect">
            <a:avLst/>
          </a:prstGeom>
          <a:noFill/>
          <a:ln>
            <a:noFill/>
          </a:ln>
        </p:spPr>
        <p:txBody>
          <a:bodyPr spcFirstLastPara="1" wrap="square" lIns="91425" tIns="91425" rIns="91425" bIns="91425" anchor="t" anchorCtr="0">
            <a:noAutofit/>
          </a:bodyPr>
          <a:lstStyle/>
          <a:p>
            <a:pPr lvl="0">
              <a:buClr>
                <a:srgbClr val="000000"/>
              </a:buClr>
              <a:buSzPts val="2000"/>
            </a:pPr>
            <a:r>
              <a:rPr lang="en-US" altLang="zh-TW" sz="2000" b="1" dirty="0">
                <a:solidFill>
                  <a:schemeClr val="bg1"/>
                </a:solidFill>
                <a:latin typeface="Microsoft JhengHei"/>
                <a:ea typeface="Microsoft JhengHei"/>
                <a:cs typeface="Microsoft JhengHei"/>
                <a:sym typeface="Microsoft JhengHei"/>
              </a:rPr>
              <a:t>IPv6</a:t>
            </a:r>
            <a:r>
              <a:rPr lang="zh-TW" altLang="en-US" sz="2000" b="1" dirty="0">
                <a:solidFill>
                  <a:schemeClr val="bg1"/>
                </a:solidFill>
                <a:latin typeface="Microsoft JhengHei"/>
                <a:ea typeface="Microsoft JhengHei"/>
                <a:cs typeface="Microsoft JhengHei"/>
                <a:sym typeface="Microsoft JhengHei"/>
              </a:rPr>
              <a:t>改版升級，</a:t>
            </a:r>
            <a:endParaRPr lang="en-US" altLang="zh-TW" sz="2000" b="1" dirty="0">
              <a:solidFill>
                <a:schemeClr val="bg1"/>
              </a:solidFill>
              <a:latin typeface="Microsoft JhengHei"/>
              <a:ea typeface="Microsoft JhengHei"/>
              <a:cs typeface="Microsoft JhengHei"/>
              <a:sym typeface="Microsoft JhengHei"/>
            </a:endParaRPr>
          </a:p>
          <a:p>
            <a:pPr lvl="0">
              <a:buClr>
                <a:srgbClr val="000000"/>
              </a:buClr>
              <a:buSzPts val="2000"/>
            </a:pPr>
            <a:r>
              <a:rPr lang="zh-TW" altLang="en-US" sz="2000" b="1" dirty="0">
                <a:solidFill>
                  <a:schemeClr val="bg1"/>
                </a:solidFill>
                <a:latin typeface="Microsoft JhengHei"/>
                <a:ea typeface="Microsoft JhengHei"/>
                <a:cs typeface="Microsoft JhengHei"/>
                <a:sym typeface="Microsoft JhengHei"/>
              </a:rPr>
              <a:t>支援度再提升</a:t>
            </a:r>
            <a:r>
              <a:rPr lang="en-US" altLang="zh-TW" sz="2000" b="1" dirty="0">
                <a:solidFill>
                  <a:schemeClr val="bg1"/>
                </a:solidFill>
                <a:latin typeface="Microsoft JhengHei"/>
                <a:ea typeface="Microsoft JhengHei"/>
                <a:cs typeface="Microsoft JhengHei"/>
                <a:sym typeface="Microsoft JhengHei"/>
              </a:rPr>
              <a:t>:</a:t>
            </a:r>
            <a:endParaRPr lang="zh-TW" altLang="en-US" sz="2000" dirty="0">
              <a:solidFill>
                <a:schemeClr val="bg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3" name="圖片 2">
            <a:extLst>
              <a:ext uri="{FF2B5EF4-FFF2-40B4-BE49-F238E27FC236}">
                <a16:creationId xmlns:a16="http://schemas.microsoft.com/office/drawing/2014/main" id="{D27CBB73-4385-4092-AC92-A7FE6373E9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3" y="952703"/>
            <a:ext cx="9141293" cy="4190797"/>
          </a:xfrm>
          <a:prstGeom prst="rect">
            <a:avLst/>
          </a:prstGeom>
        </p:spPr>
      </p:pic>
      <p:pic>
        <p:nvPicPr>
          <p:cNvPr id="27" name="圖片 26">
            <a:extLst>
              <a:ext uri="{FF2B5EF4-FFF2-40B4-BE49-F238E27FC236}">
                <a16:creationId xmlns:a16="http://schemas.microsoft.com/office/drawing/2014/main" id="{FE9E6947-7592-4B7C-A1B5-A949B8D4BDD5}"/>
              </a:ext>
            </a:extLst>
          </p:cNvPr>
          <p:cNvPicPr>
            <a:picLocks noChangeAspect="1"/>
          </p:cNvPicPr>
          <p:nvPr/>
        </p:nvPicPr>
        <p:blipFill rotWithShape="1">
          <a:blip r:embed="rId4">
            <a:extLst>
              <a:ext uri="{28A0092B-C50C-407E-A947-70E740481C1C}">
                <a14:useLocalDpi xmlns:a14="http://schemas.microsoft.com/office/drawing/2010/main" val="0"/>
              </a:ext>
            </a:extLst>
          </a:blip>
          <a:srcRect l="24725"/>
          <a:stretch/>
        </p:blipFill>
        <p:spPr>
          <a:xfrm>
            <a:off x="6239790" y="1546649"/>
            <a:ext cx="2390354" cy="3002904"/>
          </a:xfrm>
          <a:prstGeom prst="rect">
            <a:avLst/>
          </a:prstGeom>
        </p:spPr>
      </p:pic>
      <p:pic>
        <p:nvPicPr>
          <p:cNvPr id="5" name="圖片 4">
            <a:extLst>
              <a:ext uri="{FF2B5EF4-FFF2-40B4-BE49-F238E27FC236}">
                <a16:creationId xmlns:a16="http://schemas.microsoft.com/office/drawing/2014/main" id="{8DE0C023-DDD4-4211-9DD6-FB645AF1316B}"/>
              </a:ext>
            </a:extLst>
          </p:cNvPr>
          <p:cNvPicPr>
            <a:picLocks noChangeAspect="1"/>
          </p:cNvPicPr>
          <p:nvPr/>
        </p:nvPicPr>
        <p:blipFill rotWithShape="1">
          <a:blip r:embed="rId4">
            <a:extLst>
              <a:ext uri="{28A0092B-C50C-407E-A947-70E740481C1C}">
                <a14:useLocalDpi xmlns:a14="http://schemas.microsoft.com/office/drawing/2010/main" val="0"/>
              </a:ext>
            </a:extLst>
          </a:blip>
          <a:srcRect l="24725"/>
          <a:stretch/>
        </p:blipFill>
        <p:spPr>
          <a:xfrm>
            <a:off x="536906" y="1546649"/>
            <a:ext cx="3069103" cy="3002904"/>
          </a:xfrm>
          <a:prstGeom prst="rect">
            <a:avLst/>
          </a:prstGeom>
        </p:spPr>
      </p:pic>
      <p:cxnSp>
        <p:nvCxnSpPr>
          <p:cNvPr id="289" name="Shape 289"/>
          <p:cNvCxnSpPr/>
          <p:nvPr/>
        </p:nvCxnSpPr>
        <p:spPr>
          <a:xfrm flipH="1">
            <a:off x="1623069" y="3183439"/>
            <a:ext cx="5412475" cy="0"/>
          </a:xfrm>
          <a:prstGeom prst="straightConnector1">
            <a:avLst/>
          </a:prstGeom>
          <a:noFill/>
          <a:ln w="38100" cap="flat" cmpd="sng">
            <a:solidFill>
              <a:srgbClr val="002060"/>
            </a:solidFill>
            <a:prstDash val="solid"/>
            <a:round/>
            <a:headEnd type="none" w="sm" len="sm"/>
            <a:tailEnd type="none" w="sm" len="sm"/>
          </a:ln>
        </p:spPr>
      </p:cxnSp>
      <p:cxnSp>
        <p:nvCxnSpPr>
          <p:cNvPr id="290" name="Shape 290"/>
          <p:cNvCxnSpPr/>
          <p:nvPr/>
        </p:nvCxnSpPr>
        <p:spPr>
          <a:xfrm flipV="1">
            <a:off x="1274904" y="3265426"/>
            <a:ext cx="1613958" cy="746484"/>
          </a:xfrm>
          <a:prstGeom prst="bentConnector3">
            <a:avLst>
              <a:gd name="adj1" fmla="val 50000"/>
            </a:avLst>
          </a:prstGeom>
          <a:noFill/>
          <a:ln w="38100" cap="flat" cmpd="sng">
            <a:solidFill>
              <a:srgbClr val="002060"/>
            </a:solidFill>
            <a:prstDash val="solid"/>
            <a:round/>
            <a:headEnd type="none" w="sm" len="sm"/>
            <a:tailEnd type="none" w="sm" len="sm"/>
          </a:ln>
        </p:spPr>
      </p:cxnSp>
      <p:sp>
        <p:nvSpPr>
          <p:cNvPr id="291" name="Shape 291"/>
          <p:cNvSpPr txBox="1">
            <a:spLocks noGrp="1"/>
          </p:cNvSpPr>
          <p:nvPr>
            <p:ph type="title"/>
          </p:nvPr>
        </p:nvSpPr>
        <p:spPr/>
        <p:txBody>
          <a:bodyPr/>
          <a:lstStyle/>
          <a:p>
            <a:pPr lvl="0"/>
            <a:r>
              <a:rPr lang="en-US" altLang="zh-TW"/>
              <a:t>2. </a:t>
            </a:r>
            <a:r>
              <a:rPr lang="en-US" altLang="zh-TW" dirty="0">
                <a:sym typeface="Arial"/>
              </a:rPr>
              <a:t>DHCP </a:t>
            </a:r>
            <a:r>
              <a:rPr lang="en-US" altLang="zh-TW" dirty="0"/>
              <a:t>S</a:t>
            </a:r>
            <a:r>
              <a:rPr lang="en-US" altLang="zh-TW" dirty="0">
                <a:sym typeface="Arial"/>
              </a:rPr>
              <a:t>erver</a:t>
            </a:r>
            <a:r>
              <a:rPr lang="en-US" altLang="zh-TW" dirty="0"/>
              <a:t> </a:t>
            </a:r>
            <a:r>
              <a:rPr lang="zh-TW" altLang="en-US" dirty="0"/>
              <a:t>可設定保留 </a:t>
            </a:r>
            <a:r>
              <a:rPr lang="en-US" altLang="zh-TW" dirty="0"/>
              <a:t>IP</a:t>
            </a:r>
            <a:endParaRPr lang="en-US" dirty="0">
              <a:sym typeface="Arial"/>
            </a:endParaRPr>
          </a:p>
        </p:txBody>
      </p:sp>
      <p:pic>
        <p:nvPicPr>
          <p:cNvPr id="292" name="Shape 292" descr="C:\Users\user\Desktop\0110\22.png"/>
          <p:cNvPicPr preferRelativeResize="0"/>
          <p:nvPr/>
        </p:nvPicPr>
        <p:blipFill rotWithShape="1">
          <a:blip r:embed="rId5" cstate="print">
            <a:alphaModFix/>
          </a:blip>
          <a:srcRect/>
          <a:stretch/>
        </p:blipFill>
        <p:spPr>
          <a:xfrm>
            <a:off x="1023972" y="2945744"/>
            <a:ext cx="690938" cy="498335"/>
          </a:xfrm>
          <a:prstGeom prst="rect">
            <a:avLst/>
          </a:prstGeom>
          <a:noFill/>
          <a:ln>
            <a:noFill/>
          </a:ln>
        </p:spPr>
      </p:pic>
      <p:pic>
        <p:nvPicPr>
          <p:cNvPr id="293" name="Shape 293" descr="C:\Users\user\Desktop\0110\17.png"/>
          <p:cNvPicPr preferRelativeResize="0"/>
          <p:nvPr/>
        </p:nvPicPr>
        <p:blipFill rotWithShape="1">
          <a:blip r:embed="rId6" cstate="print">
            <a:alphaModFix/>
          </a:blip>
          <a:srcRect/>
          <a:stretch/>
        </p:blipFill>
        <p:spPr>
          <a:xfrm>
            <a:off x="4443256" y="2643758"/>
            <a:ext cx="1138788" cy="893230"/>
          </a:xfrm>
          <a:prstGeom prst="rect">
            <a:avLst/>
          </a:prstGeom>
          <a:noFill/>
          <a:ln>
            <a:noFill/>
          </a:ln>
        </p:spPr>
      </p:pic>
      <p:pic>
        <p:nvPicPr>
          <p:cNvPr id="294" name="Shape 294" descr="C:\Users\user\Desktop\0110\18.png"/>
          <p:cNvPicPr preferRelativeResize="0"/>
          <p:nvPr/>
        </p:nvPicPr>
        <p:blipFill rotWithShape="1">
          <a:blip r:embed="rId7" cstate="print">
            <a:alphaModFix/>
          </a:blip>
          <a:srcRect/>
          <a:stretch/>
        </p:blipFill>
        <p:spPr>
          <a:xfrm>
            <a:off x="6921786" y="2641287"/>
            <a:ext cx="878997" cy="527287"/>
          </a:xfrm>
          <a:prstGeom prst="rect">
            <a:avLst/>
          </a:prstGeom>
          <a:noFill/>
          <a:ln>
            <a:noFill/>
          </a:ln>
        </p:spPr>
      </p:pic>
      <p:pic>
        <p:nvPicPr>
          <p:cNvPr id="295" name="Shape 295" descr="C:\Users\user\Desktop\0110\18.png"/>
          <p:cNvPicPr preferRelativeResize="0"/>
          <p:nvPr/>
        </p:nvPicPr>
        <p:blipFill rotWithShape="1">
          <a:blip r:embed="rId7" cstate="print">
            <a:alphaModFix/>
          </a:blip>
          <a:srcRect/>
          <a:stretch/>
        </p:blipFill>
        <p:spPr>
          <a:xfrm>
            <a:off x="7094764" y="2799948"/>
            <a:ext cx="878997" cy="527287"/>
          </a:xfrm>
          <a:prstGeom prst="rect">
            <a:avLst/>
          </a:prstGeom>
          <a:noFill/>
          <a:ln>
            <a:noFill/>
          </a:ln>
        </p:spPr>
      </p:pic>
      <p:pic>
        <p:nvPicPr>
          <p:cNvPr id="296" name="Shape 296" descr="C:\Users\user\Desktop\0110\18.png"/>
          <p:cNvPicPr preferRelativeResize="0"/>
          <p:nvPr/>
        </p:nvPicPr>
        <p:blipFill rotWithShape="1">
          <a:blip r:embed="rId7" cstate="print">
            <a:alphaModFix/>
          </a:blip>
          <a:srcRect/>
          <a:stretch/>
        </p:blipFill>
        <p:spPr>
          <a:xfrm>
            <a:off x="7292820" y="2976339"/>
            <a:ext cx="878997" cy="527287"/>
          </a:xfrm>
          <a:prstGeom prst="rect">
            <a:avLst/>
          </a:prstGeom>
          <a:noFill/>
          <a:ln>
            <a:noFill/>
          </a:ln>
        </p:spPr>
      </p:pic>
      <p:sp>
        <p:nvSpPr>
          <p:cNvPr id="297" name="Shape 297"/>
          <p:cNvSpPr txBox="1"/>
          <p:nvPr/>
        </p:nvSpPr>
        <p:spPr>
          <a:xfrm>
            <a:off x="1506007" y="1594460"/>
            <a:ext cx="1265793" cy="381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95959"/>
              </a:buClr>
              <a:buSzPts val="1400"/>
              <a:buFont typeface="Arial"/>
              <a:buNone/>
            </a:pPr>
            <a:r>
              <a:rPr lang="en-US" altLang="zh-TW" sz="2200" b="1" i="0" u="none" strike="noStrike" cap="none" dirty="0">
                <a:latin typeface="Arial"/>
                <a:ea typeface="Arial"/>
                <a:cs typeface="Arial"/>
                <a:sym typeface="Arial"/>
              </a:rPr>
              <a:t>Clients</a:t>
            </a:r>
            <a:endParaRPr lang="en-US" sz="2200" b="1" i="0" u="none" strike="noStrike" cap="none" dirty="0">
              <a:latin typeface="Arial"/>
              <a:ea typeface="Arial"/>
              <a:cs typeface="Arial"/>
              <a:sym typeface="Arial"/>
            </a:endParaRPr>
          </a:p>
        </p:txBody>
      </p:sp>
      <p:sp>
        <p:nvSpPr>
          <p:cNvPr id="298" name="Shape 298"/>
          <p:cNvSpPr txBox="1"/>
          <p:nvPr/>
        </p:nvSpPr>
        <p:spPr>
          <a:xfrm>
            <a:off x="4088492" y="2273444"/>
            <a:ext cx="1822084" cy="36004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95959"/>
              </a:buClr>
              <a:buSzPts val="1400"/>
              <a:buFont typeface="Arial"/>
              <a:buNone/>
            </a:pPr>
            <a:r>
              <a:rPr lang="en-US" altLang="zh-TW" sz="1600" b="1" i="0" u="none" strike="noStrike" cap="none" dirty="0">
                <a:latin typeface="Arial"/>
                <a:ea typeface="Arial"/>
                <a:cs typeface="Arial"/>
                <a:sym typeface="Arial"/>
              </a:rPr>
              <a:t>DHCP</a:t>
            </a:r>
            <a:r>
              <a:rPr lang="en-US" altLang="zh-TW" sz="1600" dirty="0">
                <a:sym typeface="Arial"/>
              </a:rPr>
              <a:t> </a:t>
            </a:r>
            <a:r>
              <a:rPr lang="en-US" altLang="zh-TW" sz="1600" b="1" i="0" u="none" strike="noStrike" cap="none" dirty="0">
                <a:latin typeface="Arial"/>
                <a:ea typeface="Arial"/>
                <a:cs typeface="Arial"/>
                <a:sym typeface="Arial"/>
              </a:rPr>
              <a:t>Server</a:t>
            </a:r>
            <a:endParaRPr lang="en-US" sz="1600" b="1" i="0" u="none" strike="noStrike" cap="none" dirty="0">
              <a:latin typeface="Arial"/>
              <a:ea typeface="Arial"/>
              <a:cs typeface="Arial"/>
              <a:sym typeface="Arial"/>
            </a:endParaRPr>
          </a:p>
        </p:txBody>
      </p:sp>
      <p:cxnSp>
        <p:nvCxnSpPr>
          <p:cNvPr id="299" name="Shape 299"/>
          <p:cNvCxnSpPr/>
          <p:nvPr/>
        </p:nvCxnSpPr>
        <p:spPr>
          <a:xfrm>
            <a:off x="1274904" y="2427734"/>
            <a:ext cx="1613958" cy="659060"/>
          </a:xfrm>
          <a:prstGeom prst="bentConnector3">
            <a:avLst>
              <a:gd name="adj1" fmla="val 50000"/>
            </a:avLst>
          </a:prstGeom>
          <a:noFill/>
          <a:ln w="38100" cap="flat" cmpd="sng">
            <a:solidFill>
              <a:srgbClr val="002060"/>
            </a:solidFill>
            <a:prstDash val="solid"/>
            <a:round/>
            <a:headEnd type="none" w="sm" len="sm"/>
            <a:tailEnd type="none" w="sm" len="sm"/>
          </a:ln>
        </p:spPr>
      </p:cxnSp>
      <p:pic>
        <p:nvPicPr>
          <p:cNvPr id="300" name="Shape 300" descr="C:\Users\user\Desktop\0110\22.png"/>
          <p:cNvPicPr preferRelativeResize="0"/>
          <p:nvPr/>
        </p:nvPicPr>
        <p:blipFill rotWithShape="1">
          <a:blip r:embed="rId5" cstate="print">
            <a:alphaModFix/>
          </a:blip>
          <a:srcRect/>
          <a:stretch/>
        </p:blipFill>
        <p:spPr>
          <a:xfrm>
            <a:off x="1035605" y="2139702"/>
            <a:ext cx="690938" cy="498335"/>
          </a:xfrm>
          <a:prstGeom prst="rect">
            <a:avLst/>
          </a:prstGeom>
          <a:noFill/>
          <a:ln>
            <a:noFill/>
          </a:ln>
        </p:spPr>
      </p:pic>
      <p:pic>
        <p:nvPicPr>
          <p:cNvPr id="301" name="Shape 301" descr="C:\Users\user\Desktop\0110\16.png"/>
          <p:cNvPicPr preferRelativeResize="0"/>
          <p:nvPr/>
        </p:nvPicPr>
        <p:blipFill rotWithShape="1">
          <a:blip r:embed="rId8" cstate="print">
            <a:alphaModFix/>
          </a:blip>
          <a:srcRect/>
          <a:stretch/>
        </p:blipFill>
        <p:spPr>
          <a:xfrm>
            <a:off x="2271136" y="2997465"/>
            <a:ext cx="1239695" cy="302418"/>
          </a:xfrm>
          <a:prstGeom prst="rect">
            <a:avLst/>
          </a:prstGeom>
          <a:noFill/>
          <a:ln>
            <a:noFill/>
          </a:ln>
        </p:spPr>
      </p:pic>
      <p:sp>
        <p:nvSpPr>
          <p:cNvPr id="302" name="Shape 302"/>
          <p:cNvSpPr txBox="1"/>
          <p:nvPr/>
        </p:nvSpPr>
        <p:spPr>
          <a:xfrm>
            <a:off x="6334652" y="1594460"/>
            <a:ext cx="2382900" cy="381900"/>
          </a:xfrm>
          <a:prstGeom prst="rect">
            <a:avLst/>
          </a:prstGeom>
          <a:noFill/>
          <a:ln>
            <a:noFill/>
          </a:ln>
        </p:spPr>
        <p:txBody>
          <a:bodyPr spcFirstLastPara="1" wrap="square" lIns="91425" tIns="45700" rIns="91425" bIns="45700" anchor="t" anchorCtr="0">
            <a:noAutofit/>
          </a:bodyPr>
          <a:lstStyle/>
          <a:p>
            <a:pPr algn="ctr">
              <a:buClr>
                <a:srgbClr val="595959"/>
              </a:buClr>
              <a:buSzPts val="1400"/>
            </a:pPr>
            <a:r>
              <a:rPr lang="en-US" altLang="zh-TW" sz="2200" b="1" dirty="0">
                <a:latin typeface="Arial"/>
                <a:cs typeface="Arial"/>
                <a:sym typeface="Arial"/>
              </a:rPr>
              <a:t>Virtual Switch</a:t>
            </a:r>
            <a:endParaRPr lang="en-US" sz="2200" b="1" dirty="0">
              <a:latin typeface="Arial"/>
              <a:cs typeface="Arial"/>
              <a:sym typeface="Arial"/>
            </a:endParaRPr>
          </a:p>
        </p:txBody>
      </p:sp>
      <p:pic>
        <p:nvPicPr>
          <p:cNvPr id="9218" name="Picture 2" descr="C:\Users\user\Desktop\20180411_QTS 4.3.5網路與虛擬交換器_ppt\25.png"/>
          <p:cNvPicPr>
            <a:picLocks noChangeAspect="1" noChangeArrowheads="1"/>
          </p:cNvPicPr>
          <p:nvPr/>
        </p:nvPicPr>
        <p:blipFill>
          <a:blip r:embed="rId9" cstate="print"/>
          <a:srcRect/>
          <a:stretch>
            <a:fillRect/>
          </a:stretch>
        </p:blipFill>
        <p:spPr bwMode="auto">
          <a:xfrm>
            <a:off x="986872" y="3579862"/>
            <a:ext cx="607083" cy="936104"/>
          </a:xfrm>
          <a:prstGeom prst="rect">
            <a:avLst/>
          </a:prstGeom>
          <a:noFill/>
        </p:spPr>
      </p:pic>
      <p:pic>
        <p:nvPicPr>
          <p:cNvPr id="7" name="圖片 6">
            <a:extLst>
              <a:ext uri="{FF2B5EF4-FFF2-40B4-BE49-F238E27FC236}">
                <a16:creationId xmlns:a16="http://schemas.microsoft.com/office/drawing/2014/main" id="{A0FEB364-E71F-45C9-9501-AA36CCD069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0800000">
            <a:off x="1439269" y="4077451"/>
            <a:ext cx="1865926" cy="417967"/>
          </a:xfrm>
          <a:prstGeom prst="rect">
            <a:avLst/>
          </a:prstGeom>
        </p:spPr>
      </p:pic>
      <p:sp>
        <p:nvSpPr>
          <p:cNvPr id="30" name="Shape 297">
            <a:extLst>
              <a:ext uri="{FF2B5EF4-FFF2-40B4-BE49-F238E27FC236}">
                <a16:creationId xmlns:a16="http://schemas.microsoft.com/office/drawing/2014/main" id="{3E402F56-290B-463F-A2BE-5044583C132F}"/>
              </a:ext>
            </a:extLst>
          </p:cNvPr>
          <p:cNvSpPr txBox="1"/>
          <p:nvPr/>
        </p:nvSpPr>
        <p:spPr>
          <a:xfrm>
            <a:off x="1627645" y="4063799"/>
            <a:ext cx="1577073" cy="381900"/>
          </a:xfrm>
          <a:prstGeom prst="rect">
            <a:avLst/>
          </a:prstGeom>
          <a:noFill/>
          <a:ln>
            <a:noFill/>
          </a:ln>
        </p:spPr>
        <p:txBody>
          <a:bodyPr spcFirstLastPara="1" wrap="square" lIns="91425" tIns="45700" rIns="91425" bIns="45700" anchor="t" anchorCtr="0">
            <a:noAutofit/>
          </a:bodyPr>
          <a:lstStyle/>
          <a:p>
            <a:pPr lvl="0">
              <a:buClr>
                <a:srgbClr val="FFFFFF"/>
              </a:buClr>
              <a:buSzPts val="2000"/>
            </a:pPr>
            <a:r>
              <a:rPr lang="zh-TW" altLang="en-US" sz="1200" b="1" dirty="0">
                <a:solidFill>
                  <a:schemeClr val="bg1"/>
                </a:solidFill>
                <a:latin typeface="Microsoft JhengHei"/>
                <a:ea typeface="Microsoft JhengHei"/>
                <a:cs typeface="Microsoft JhengHei"/>
                <a:sym typeface="Microsoft JhengHei"/>
              </a:rPr>
              <a:t>印表機會永遠被派發到相同的</a:t>
            </a:r>
            <a:r>
              <a:rPr lang="en-US" altLang="zh-TW" sz="1200" b="1" dirty="0">
                <a:solidFill>
                  <a:schemeClr val="bg1"/>
                </a:solidFill>
                <a:latin typeface="Microsoft JhengHei"/>
                <a:ea typeface="Microsoft JhengHei"/>
                <a:cs typeface="Microsoft JhengHei"/>
                <a:sym typeface="Microsoft JhengHei"/>
              </a:rPr>
              <a:t>IP</a:t>
            </a:r>
            <a:r>
              <a:rPr lang="zh-TW" altLang="en-US" sz="1200" b="1" dirty="0">
                <a:solidFill>
                  <a:schemeClr val="bg1"/>
                </a:solidFill>
                <a:latin typeface="Microsoft JhengHei"/>
                <a:ea typeface="Microsoft JhengHei"/>
                <a:cs typeface="Microsoft JhengHei"/>
                <a:sym typeface="Microsoft JhengHei"/>
              </a:rPr>
              <a:t>位置</a:t>
            </a:r>
          </a:p>
        </p:txBody>
      </p:sp>
      <p:pic>
        <p:nvPicPr>
          <p:cNvPr id="31" name="圖片 30">
            <a:extLst>
              <a:ext uri="{FF2B5EF4-FFF2-40B4-BE49-F238E27FC236}">
                <a16:creationId xmlns:a16="http://schemas.microsoft.com/office/drawing/2014/main" id="{3C445964-306B-4EE5-8931-8724A9FD2A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0800000">
            <a:off x="6451959" y="3625340"/>
            <a:ext cx="2088232" cy="417967"/>
          </a:xfrm>
          <a:prstGeom prst="rect">
            <a:avLst/>
          </a:prstGeom>
        </p:spPr>
      </p:pic>
      <p:sp>
        <p:nvSpPr>
          <p:cNvPr id="32" name="Shape 297">
            <a:extLst>
              <a:ext uri="{FF2B5EF4-FFF2-40B4-BE49-F238E27FC236}">
                <a16:creationId xmlns:a16="http://schemas.microsoft.com/office/drawing/2014/main" id="{8B78A2E5-D681-49F2-A8AF-F07FE6223699}"/>
              </a:ext>
            </a:extLst>
          </p:cNvPr>
          <p:cNvSpPr txBox="1"/>
          <p:nvPr/>
        </p:nvSpPr>
        <p:spPr>
          <a:xfrm>
            <a:off x="6633035" y="3611043"/>
            <a:ext cx="1756313" cy="381900"/>
          </a:xfrm>
          <a:prstGeom prst="rect">
            <a:avLst/>
          </a:prstGeom>
          <a:noFill/>
          <a:ln>
            <a:noFill/>
          </a:ln>
        </p:spPr>
        <p:txBody>
          <a:bodyPr spcFirstLastPara="1" wrap="square" lIns="91425" tIns="45700" rIns="91425" bIns="45700" anchor="t" anchorCtr="0">
            <a:noAutofit/>
          </a:bodyPr>
          <a:lstStyle/>
          <a:p>
            <a:pPr lvl="0" algn="ctr">
              <a:buClr>
                <a:srgbClr val="FFFFFF"/>
              </a:buClr>
              <a:buSzPts val="2000"/>
            </a:pPr>
            <a:r>
              <a:rPr lang="zh-TW" altLang="en-US" sz="1200" b="1" dirty="0">
                <a:solidFill>
                  <a:srgbClr val="FFFFFF"/>
                </a:solidFill>
                <a:latin typeface="Microsoft JhengHei"/>
                <a:ea typeface="Microsoft JhengHei"/>
                <a:cs typeface="Microsoft JhengHei"/>
                <a:sym typeface="Microsoft JhengHei"/>
              </a:rPr>
              <a:t>當作伺服器的</a:t>
            </a:r>
            <a:r>
              <a:rPr lang="en-US" altLang="zh-TW" sz="1200" b="1" dirty="0">
                <a:solidFill>
                  <a:srgbClr val="FFFFFF"/>
                </a:solidFill>
                <a:latin typeface="Microsoft JhengHei"/>
                <a:ea typeface="Microsoft JhengHei"/>
                <a:cs typeface="Microsoft JhengHei"/>
                <a:sym typeface="Microsoft JhengHei"/>
              </a:rPr>
              <a:t>VM</a:t>
            </a:r>
            <a:r>
              <a:rPr lang="zh-TW" altLang="en-US" sz="1200" b="1" dirty="0">
                <a:solidFill>
                  <a:srgbClr val="FFFFFF"/>
                </a:solidFill>
                <a:latin typeface="Microsoft JhengHei"/>
                <a:ea typeface="Microsoft JhengHei"/>
                <a:cs typeface="Microsoft JhengHei"/>
                <a:sym typeface="Microsoft JhengHei"/>
              </a:rPr>
              <a:t>會永遠被派發到相同</a:t>
            </a:r>
            <a:r>
              <a:rPr lang="en-US" altLang="zh-TW" sz="1200" b="1" dirty="0">
                <a:solidFill>
                  <a:srgbClr val="FFFFFF"/>
                </a:solidFill>
                <a:latin typeface="Microsoft JhengHei"/>
                <a:ea typeface="Microsoft JhengHei"/>
                <a:cs typeface="Microsoft JhengHei"/>
                <a:sym typeface="Microsoft JhengHei"/>
              </a:rPr>
              <a:t>IP</a:t>
            </a:r>
            <a:r>
              <a:rPr lang="zh-TW" altLang="en-US" sz="1200" b="1" dirty="0">
                <a:solidFill>
                  <a:srgbClr val="FFFFFF"/>
                </a:solidFill>
                <a:latin typeface="Microsoft JhengHei"/>
                <a:ea typeface="Microsoft JhengHei"/>
                <a:cs typeface="Microsoft JhengHei"/>
                <a:sym typeface="Microsoft JhengHei"/>
              </a:rPr>
              <a:t>位置</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Shape 312"/>
          <p:cNvSpPr txBox="1">
            <a:spLocks noGrp="1"/>
          </p:cNvSpPr>
          <p:nvPr>
            <p:ph type="title"/>
          </p:nvPr>
        </p:nvSpPr>
        <p:spPr/>
        <p:txBody>
          <a:bodyPr/>
          <a:lstStyle/>
          <a:p>
            <a:pPr lvl="0"/>
            <a:r>
              <a:rPr lang="zh-TW" altLang="en-US"/>
              <a:t>如何設定保留</a:t>
            </a:r>
            <a:r>
              <a:rPr lang="en-US" altLang="zh-TW"/>
              <a:t>IP</a:t>
            </a:r>
            <a:endParaRPr lang="zh-TW" altLang="en-US">
              <a:sym typeface="Arial"/>
            </a:endParaRPr>
          </a:p>
        </p:txBody>
      </p:sp>
      <p:pic>
        <p:nvPicPr>
          <p:cNvPr id="313" name="Shape 313"/>
          <p:cNvPicPr preferRelativeResize="0"/>
          <p:nvPr/>
        </p:nvPicPr>
        <p:blipFill>
          <a:blip r:embed="rId3" cstate="print">
            <a:alphaModFix/>
          </a:blip>
          <a:stretch>
            <a:fillRect/>
          </a:stretch>
        </p:blipFill>
        <p:spPr>
          <a:xfrm>
            <a:off x="395536" y="1275606"/>
            <a:ext cx="4993792" cy="3471247"/>
          </a:xfrm>
          <a:prstGeom prst="rect">
            <a:avLst/>
          </a:prstGeom>
          <a:noFill/>
          <a:ln>
            <a:noFill/>
          </a:ln>
        </p:spPr>
      </p:pic>
      <p:pic>
        <p:nvPicPr>
          <p:cNvPr id="318" name="Shape 318"/>
          <p:cNvPicPr preferRelativeResize="0"/>
          <p:nvPr/>
        </p:nvPicPr>
        <p:blipFill>
          <a:blip r:embed="rId4" cstate="print">
            <a:alphaModFix/>
          </a:blip>
          <a:stretch>
            <a:fillRect/>
          </a:stretch>
        </p:blipFill>
        <p:spPr>
          <a:xfrm>
            <a:off x="5796136" y="2427734"/>
            <a:ext cx="2974559" cy="1668051"/>
          </a:xfrm>
          <a:prstGeom prst="rect">
            <a:avLst/>
          </a:prstGeom>
          <a:noFill/>
          <a:ln>
            <a:noFill/>
          </a:ln>
          <a:effectLst>
            <a:glow rad="101600">
              <a:schemeClr val="tx2">
                <a:lumMod val="60000"/>
                <a:lumOff val="40000"/>
                <a:alpha val="60000"/>
              </a:schemeClr>
            </a:glow>
          </a:effectLst>
        </p:spPr>
      </p:pic>
      <p:sp>
        <p:nvSpPr>
          <p:cNvPr id="320" name="Shape 320"/>
          <p:cNvSpPr/>
          <p:nvPr/>
        </p:nvSpPr>
        <p:spPr>
          <a:xfrm>
            <a:off x="5652120" y="2283718"/>
            <a:ext cx="336600" cy="3630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r>
              <a:rPr lang="zh-TW" sz="2400" b="1" i="0" u="none" strike="noStrike" cap="none" dirty="0">
                <a:solidFill>
                  <a:schemeClr val="lt1"/>
                </a:solidFill>
                <a:latin typeface="Arial"/>
                <a:ea typeface="Arial"/>
                <a:cs typeface="Arial"/>
                <a:sym typeface="Arial"/>
              </a:rPr>
              <a:t>3</a:t>
            </a:r>
            <a:endParaRPr sz="2400" b="1" i="0" u="none" strike="noStrike" cap="none" dirty="0">
              <a:solidFill>
                <a:schemeClr val="lt1"/>
              </a:solidFill>
              <a:latin typeface="Arial"/>
              <a:ea typeface="Arial"/>
              <a:cs typeface="Arial"/>
              <a:sym typeface="Arial"/>
            </a:endParaRPr>
          </a:p>
        </p:txBody>
      </p:sp>
      <p:pic>
        <p:nvPicPr>
          <p:cNvPr id="8194" name="Picture 2" descr="C:\Users\user\Desktop\20180411_QTS 4.3.5網路與虛擬交換器_ppt\32-01.png"/>
          <p:cNvPicPr>
            <a:picLocks noChangeAspect="1" noChangeArrowheads="1"/>
          </p:cNvPicPr>
          <p:nvPr/>
        </p:nvPicPr>
        <p:blipFill>
          <a:blip r:embed="rId5" cstate="print"/>
          <a:srcRect/>
          <a:stretch>
            <a:fillRect/>
          </a:stretch>
        </p:blipFill>
        <p:spPr bwMode="auto">
          <a:xfrm>
            <a:off x="1475656" y="2643758"/>
            <a:ext cx="1508125" cy="444500"/>
          </a:xfrm>
          <a:prstGeom prst="rect">
            <a:avLst/>
          </a:prstGeom>
          <a:noFill/>
          <a:effectLst>
            <a:glow rad="101600">
              <a:schemeClr val="tx2">
                <a:lumMod val="60000"/>
                <a:lumOff val="40000"/>
                <a:alpha val="60000"/>
              </a:schemeClr>
            </a:glow>
          </a:effectLst>
        </p:spPr>
      </p:pic>
      <p:pic>
        <p:nvPicPr>
          <p:cNvPr id="8195" name="Picture 3" descr="C:\Users\user\Desktop\20180411_QTS 4.3.5網路與虛擬交換器_ppt\33-01.png"/>
          <p:cNvPicPr>
            <a:picLocks noChangeAspect="1" noChangeArrowheads="1"/>
          </p:cNvPicPr>
          <p:nvPr/>
        </p:nvPicPr>
        <p:blipFill>
          <a:blip r:embed="rId6" cstate="print"/>
          <a:srcRect/>
          <a:stretch>
            <a:fillRect/>
          </a:stretch>
        </p:blipFill>
        <p:spPr bwMode="auto">
          <a:xfrm>
            <a:off x="4788024" y="1923678"/>
            <a:ext cx="368300" cy="414337"/>
          </a:xfrm>
          <a:prstGeom prst="rect">
            <a:avLst/>
          </a:prstGeom>
          <a:noFill/>
          <a:effectLst>
            <a:glow rad="101600">
              <a:schemeClr val="tx2">
                <a:lumMod val="60000"/>
                <a:lumOff val="40000"/>
                <a:alpha val="60000"/>
              </a:schemeClr>
            </a:glow>
          </a:effectLst>
        </p:spPr>
      </p:pic>
      <p:sp>
        <p:nvSpPr>
          <p:cNvPr id="315" name="Shape 315"/>
          <p:cNvSpPr/>
          <p:nvPr/>
        </p:nvSpPr>
        <p:spPr>
          <a:xfrm>
            <a:off x="4523432" y="1923678"/>
            <a:ext cx="336600" cy="3630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r>
              <a:rPr lang="zh-TW" sz="2400" b="1" i="0" u="none" strike="noStrike" cap="none" dirty="0">
                <a:solidFill>
                  <a:schemeClr val="lt1"/>
                </a:solidFill>
                <a:latin typeface="Arial"/>
                <a:ea typeface="Arial"/>
                <a:cs typeface="Arial"/>
                <a:sym typeface="Arial"/>
              </a:rPr>
              <a:t>1</a:t>
            </a:r>
            <a:endParaRPr sz="2400" b="1" i="0" u="none" strike="noStrike" cap="none" dirty="0">
              <a:solidFill>
                <a:schemeClr val="lt1"/>
              </a:solidFill>
              <a:latin typeface="Arial"/>
              <a:ea typeface="Arial"/>
              <a:cs typeface="Arial"/>
              <a:sym typeface="Arial"/>
            </a:endParaRPr>
          </a:p>
        </p:txBody>
      </p:sp>
      <p:sp>
        <p:nvSpPr>
          <p:cNvPr id="317" name="Shape 317"/>
          <p:cNvSpPr/>
          <p:nvPr/>
        </p:nvSpPr>
        <p:spPr>
          <a:xfrm>
            <a:off x="1285772" y="2703891"/>
            <a:ext cx="333900" cy="3231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r>
              <a:rPr lang="zh-TW" sz="2400" b="1" i="0" u="none" strike="noStrike" cap="none" dirty="0">
                <a:solidFill>
                  <a:schemeClr val="lt1"/>
                </a:solidFill>
                <a:latin typeface="Arial"/>
                <a:ea typeface="Arial"/>
                <a:cs typeface="Arial"/>
                <a:sym typeface="Arial"/>
              </a:rPr>
              <a:t>2</a:t>
            </a:r>
            <a:endParaRPr sz="2400" b="1" i="0" u="none" strike="noStrike" cap="none" dirty="0">
              <a:solidFill>
                <a:schemeClr val="lt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cxnSp>
        <p:nvCxnSpPr>
          <p:cNvPr id="31" name="肘形接點 30"/>
          <p:cNvCxnSpPr/>
          <p:nvPr/>
        </p:nvCxnSpPr>
        <p:spPr>
          <a:xfrm flipV="1">
            <a:off x="1763688" y="3004458"/>
            <a:ext cx="1512168" cy="260104"/>
          </a:xfrm>
          <a:prstGeom prst="bentConnector3">
            <a:avLst>
              <a:gd name="adj1" fmla="val 43522"/>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肘形接點 38"/>
          <p:cNvCxnSpPr/>
          <p:nvPr/>
        </p:nvCxnSpPr>
        <p:spPr>
          <a:xfrm flipV="1">
            <a:off x="1763688" y="3003798"/>
            <a:ext cx="1512168" cy="260104"/>
          </a:xfrm>
          <a:prstGeom prst="bentConnector3">
            <a:avLst>
              <a:gd name="adj1" fmla="val 43522"/>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8" name="肘形接點 27"/>
          <p:cNvCxnSpPr/>
          <p:nvPr/>
        </p:nvCxnSpPr>
        <p:spPr>
          <a:xfrm flipV="1">
            <a:off x="1763688" y="2643758"/>
            <a:ext cx="1512168" cy="260104"/>
          </a:xfrm>
          <a:prstGeom prst="bentConnector3">
            <a:avLst>
              <a:gd name="adj1" fmla="val 29124"/>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肘形接點 32"/>
          <p:cNvCxnSpPr/>
          <p:nvPr/>
        </p:nvCxnSpPr>
        <p:spPr>
          <a:xfrm>
            <a:off x="1763688" y="3939902"/>
            <a:ext cx="1512168" cy="260104"/>
          </a:xfrm>
          <a:prstGeom prst="bentConnector3">
            <a:avLst>
              <a:gd name="adj1" fmla="val 29124"/>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肘形接點 33"/>
          <p:cNvCxnSpPr/>
          <p:nvPr/>
        </p:nvCxnSpPr>
        <p:spPr>
          <a:xfrm>
            <a:off x="1763688" y="3579862"/>
            <a:ext cx="2304256" cy="72008"/>
          </a:xfrm>
          <a:prstGeom prst="bentConnector3">
            <a:avLst>
              <a:gd name="adj1"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25" name="Shape 325"/>
          <p:cNvSpPr txBox="1">
            <a:spLocks noGrp="1"/>
          </p:cNvSpPr>
          <p:nvPr>
            <p:ph type="title"/>
          </p:nvPr>
        </p:nvSpPr>
        <p:spPr/>
        <p:txBody>
          <a:bodyPr/>
          <a:lstStyle/>
          <a:p>
            <a:pPr lvl="0"/>
            <a:r>
              <a:rPr lang="en-US" altLang="zh-TW">
                <a:sym typeface="Microsoft JhengHei"/>
              </a:rPr>
              <a:t>3. </a:t>
            </a:r>
            <a:r>
              <a:rPr lang="en-US" altLang="zh-TW" dirty="0">
                <a:sym typeface="Microsoft JhengHei"/>
              </a:rPr>
              <a:t>Auto Default Gateway + NCSI </a:t>
            </a:r>
            <a:r>
              <a:rPr lang="zh-TW" altLang="en-US" dirty="0">
                <a:sym typeface="Microsoft JhengHei"/>
              </a:rPr>
              <a:t>開關</a:t>
            </a:r>
          </a:p>
        </p:txBody>
      </p:sp>
      <p:sp>
        <p:nvSpPr>
          <p:cNvPr id="18" name="內容版面配置區 17"/>
          <p:cNvSpPr>
            <a:spLocks noGrp="1"/>
          </p:cNvSpPr>
          <p:nvPr>
            <p:ph idx="1"/>
          </p:nvPr>
        </p:nvSpPr>
        <p:spPr>
          <a:xfrm>
            <a:off x="-540568" y="1076841"/>
            <a:ext cx="9227368" cy="1278886"/>
          </a:xfrm>
        </p:spPr>
        <p:txBody>
          <a:bodyPr>
            <a:normAutofit fontScale="92500" lnSpcReduction="10000"/>
          </a:bodyPr>
          <a:lstStyle/>
          <a:p>
            <a:pPr lvl="2"/>
            <a:r>
              <a:rPr lang="zh-TW" altLang="en-US" sz="2000" b="1" dirty="0">
                <a:latin typeface="微軟正黑體" pitchFamily="34" charset="-120"/>
                <a:ea typeface="微軟正黑體" pitchFamily="34" charset="-120"/>
                <a:sym typeface="Microsoft JhengHei"/>
              </a:rPr>
              <a:t>對外網路容錯功能</a:t>
            </a:r>
            <a:endParaRPr lang="en-US" altLang="zh-TW" sz="2000" b="1" dirty="0">
              <a:latin typeface="微軟正黑體" pitchFamily="34" charset="-120"/>
              <a:ea typeface="微軟正黑體" pitchFamily="34" charset="-120"/>
              <a:sym typeface="Microsoft JhengHei"/>
            </a:endParaRPr>
          </a:p>
          <a:p>
            <a:pPr lvl="2"/>
            <a:r>
              <a:rPr lang="zh-TW" altLang="en-US" sz="2000" b="1" dirty="0">
                <a:latin typeface="微軟正黑體" pitchFamily="34" charset="-120"/>
                <a:ea typeface="微軟正黑體" pitchFamily="34" charset="-120"/>
                <a:sym typeface="Microsoft JhengHei"/>
              </a:rPr>
              <a:t>支援 </a:t>
            </a:r>
            <a:r>
              <a:rPr lang="en-US" altLang="zh-TW" sz="2000" b="1" dirty="0">
                <a:latin typeface="微軟正黑體" pitchFamily="34" charset="-120"/>
                <a:ea typeface="微軟正黑體" pitchFamily="34" charset="-120"/>
                <a:sym typeface="Microsoft JhengHei"/>
              </a:rPr>
              <a:t>VPN / </a:t>
            </a:r>
            <a:r>
              <a:rPr lang="en-US" altLang="zh-TW" sz="2000" b="1" dirty="0" err="1">
                <a:latin typeface="微軟正黑體" pitchFamily="34" charset="-120"/>
                <a:ea typeface="微軟正黑體" pitchFamily="34" charset="-120"/>
                <a:sym typeface="Microsoft JhengHei"/>
              </a:rPr>
              <a:t>PPPoE</a:t>
            </a:r>
            <a:endParaRPr lang="zh-TW" altLang="en-US" sz="2000" b="1" dirty="0">
              <a:latin typeface="微軟正黑體" pitchFamily="34" charset="-120"/>
              <a:ea typeface="微軟正黑體" pitchFamily="34" charset="-120"/>
              <a:sym typeface="Microsoft JhengHei"/>
            </a:endParaRPr>
          </a:p>
          <a:p>
            <a:pPr lvl="2">
              <a:spcBef>
                <a:spcPts val="600"/>
              </a:spcBef>
            </a:pPr>
            <a:r>
              <a:rPr lang="zh-TW" altLang="en-US" sz="2000" b="1" dirty="0">
                <a:latin typeface="微軟正黑體" pitchFamily="34" charset="-120"/>
                <a:ea typeface="微軟正黑體" pitchFamily="34" charset="-120"/>
                <a:sym typeface="Microsoft JhengHei"/>
              </a:rPr>
              <a:t>自行偵測機制 </a:t>
            </a:r>
            <a:r>
              <a:rPr lang="en-US" altLang="zh-TW" sz="2000" b="1" dirty="0">
                <a:latin typeface="微軟正黑體" pitchFamily="34" charset="-120"/>
                <a:ea typeface="微軟正黑體" pitchFamily="34" charset="-120"/>
                <a:sym typeface="Microsoft JhengHei"/>
              </a:rPr>
              <a:t>(</a:t>
            </a:r>
            <a:r>
              <a:rPr lang="zh-TW" altLang="en-US" sz="2000" b="1" dirty="0">
                <a:latin typeface="微軟正黑體" pitchFamily="34" charset="-120"/>
                <a:ea typeface="微軟正黑體" pitchFamily="34" charset="-120"/>
                <a:sym typeface="Microsoft JhengHei"/>
              </a:rPr>
              <a:t>類似微軟</a:t>
            </a:r>
            <a:r>
              <a:rPr lang="en-US" altLang="zh-TW" sz="2000" b="1" dirty="0">
                <a:latin typeface="微軟正黑體" pitchFamily="34" charset="-120"/>
                <a:ea typeface="微軟正黑體" pitchFamily="34" charset="-120"/>
                <a:sym typeface="Microsoft JhengHei"/>
              </a:rPr>
              <a:t>NCSI)</a:t>
            </a:r>
            <a:r>
              <a:rPr lang="zh-TW" altLang="en-US" sz="2000" b="1" dirty="0">
                <a:latin typeface="微軟正黑體" pitchFamily="34" charset="-120"/>
                <a:ea typeface="微軟正黑體" pitchFamily="34" charset="-120"/>
                <a:sym typeface="Microsoft JhengHei"/>
              </a:rPr>
              <a:t>，</a:t>
            </a:r>
            <a:r>
              <a:rPr lang="en-US" altLang="zh-TW" sz="2000" b="1" dirty="0">
                <a:latin typeface="微軟正黑體" pitchFamily="34" charset="-120"/>
                <a:ea typeface="微軟正黑體" pitchFamily="34" charset="-120"/>
                <a:sym typeface="Microsoft JhengHei"/>
              </a:rPr>
              <a:t> </a:t>
            </a:r>
            <a:r>
              <a:rPr lang="zh-TW" altLang="en-US" sz="2000" b="1" dirty="0">
                <a:latin typeface="微軟正黑體" pitchFamily="34" charset="-120"/>
                <a:ea typeface="微軟正黑體" pitchFamily="34" charset="-120"/>
                <a:sym typeface="Microsoft JhengHei"/>
              </a:rPr>
              <a:t>判斷優先順序</a:t>
            </a:r>
            <a:r>
              <a:rPr lang="zh-TW" altLang="en-US" sz="2000" dirty="0">
                <a:sym typeface="Microsoft JhengHei"/>
              </a:rPr>
              <a:t>。</a:t>
            </a:r>
            <a:r>
              <a:rPr lang="zh-TW" altLang="en-US" sz="2000" b="1" dirty="0">
                <a:latin typeface="微軟正黑體" pitchFamily="34" charset="-120"/>
                <a:ea typeface="微軟正黑體" pitchFamily="34" charset="-120"/>
                <a:sym typeface="Microsoft JhengHei"/>
              </a:rPr>
              <a:t>自動對外偵測也可以由設定中隨時開關</a:t>
            </a:r>
            <a:endParaRPr lang="zh-TW" altLang="en-US" sz="2000" b="1" dirty="0">
              <a:latin typeface="微軟正黑體" pitchFamily="34" charset="-120"/>
              <a:ea typeface="微軟正黑體" pitchFamily="34" charset="-120"/>
            </a:endParaRPr>
          </a:p>
        </p:txBody>
      </p:sp>
      <p:pic>
        <p:nvPicPr>
          <p:cNvPr id="21" name="Shape 293" descr="C:\Users\user\Desktop\0110\17.png"/>
          <p:cNvPicPr preferRelativeResize="0"/>
          <p:nvPr/>
        </p:nvPicPr>
        <p:blipFill rotWithShape="1">
          <a:blip r:embed="rId3" cstate="print">
            <a:alphaModFix/>
          </a:blip>
          <a:srcRect/>
          <a:stretch/>
        </p:blipFill>
        <p:spPr>
          <a:xfrm>
            <a:off x="467544" y="3003798"/>
            <a:ext cx="1138788" cy="893230"/>
          </a:xfrm>
          <a:prstGeom prst="rect">
            <a:avLst/>
          </a:prstGeom>
          <a:noFill/>
          <a:ln>
            <a:noFill/>
          </a:ln>
        </p:spPr>
      </p:pic>
      <p:pic>
        <p:nvPicPr>
          <p:cNvPr id="4098" name="Picture 2" descr="C:\Users\user\Desktop\20180411_QTS 4.3.5網路與虛擬交換器_ppt\23.png"/>
          <p:cNvPicPr>
            <a:picLocks noChangeAspect="1" noChangeArrowheads="1"/>
          </p:cNvPicPr>
          <p:nvPr/>
        </p:nvPicPr>
        <p:blipFill>
          <a:blip r:embed="rId4" cstate="print"/>
          <a:srcRect/>
          <a:stretch>
            <a:fillRect/>
          </a:stretch>
        </p:blipFill>
        <p:spPr bwMode="auto">
          <a:xfrm>
            <a:off x="1569436" y="2787774"/>
            <a:ext cx="360040" cy="302753"/>
          </a:xfrm>
          <a:prstGeom prst="rect">
            <a:avLst/>
          </a:prstGeom>
          <a:noFill/>
        </p:spPr>
      </p:pic>
      <p:pic>
        <p:nvPicPr>
          <p:cNvPr id="23" name="Picture 2" descr="C:\Users\user\Desktop\20180411_QTS 4.3.5網路與虛擬交換器_ppt\23.png"/>
          <p:cNvPicPr>
            <a:picLocks noChangeAspect="1" noChangeArrowheads="1"/>
          </p:cNvPicPr>
          <p:nvPr/>
        </p:nvPicPr>
        <p:blipFill>
          <a:blip r:embed="rId4" cstate="print"/>
          <a:srcRect/>
          <a:stretch>
            <a:fillRect/>
          </a:stretch>
        </p:blipFill>
        <p:spPr bwMode="auto">
          <a:xfrm>
            <a:off x="1569436" y="3112525"/>
            <a:ext cx="360040" cy="302753"/>
          </a:xfrm>
          <a:prstGeom prst="rect">
            <a:avLst/>
          </a:prstGeom>
          <a:noFill/>
        </p:spPr>
      </p:pic>
      <p:pic>
        <p:nvPicPr>
          <p:cNvPr id="25" name="Picture 2" descr="C:\Users\user\Desktop\20180411_QTS 4.3.5網路與虛擬交換器_ppt\23.png"/>
          <p:cNvPicPr>
            <a:picLocks noChangeAspect="1" noChangeArrowheads="1"/>
          </p:cNvPicPr>
          <p:nvPr/>
        </p:nvPicPr>
        <p:blipFill>
          <a:blip r:embed="rId4" cstate="print"/>
          <a:srcRect/>
          <a:stretch>
            <a:fillRect/>
          </a:stretch>
        </p:blipFill>
        <p:spPr bwMode="auto">
          <a:xfrm>
            <a:off x="1569436" y="3437276"/>
            <a:ext cx="360040" cy="302753"/>
          </a:xfrm>
          <a:prstGeom prst="rect">
            <a:avLst/>
          </a:prstGeom>
          <a:noFill/>
        </p:spPr>
      </p:pic>
      <p:pic>
        <p:nvPicPr>
          <p:cNvPr id="26" name="Picture 2" descr="C:\Users\user\Desktop\20180411_QTS 4.3.5網路與虛擬交換器_ppt\23.png"/>
          <p:cNvPicPr>
            <a:picLocks noChangeAspect="1" noChangeArrowheads="1"/>
          </p:cNvPicPr>
          <p:nvPr/>
        </p:nvPicPr>
        <p:blipFill>
          <a:blip r:embed="rId4" cstate="print"/>
          <a:srcRect/>
          <a:stretch>
            <a:fillRect/>
          </a:stretch>
        </p:blipFill>
        <p:spPr bwMode="auto">
          <a:xfrm>
            <a:off x="1569436" y="3762028"/>
            <a:ext cx="360040" cy="302753"/>
          </a:xfrm>
          <a:prstGeom prst="rect">
            <a:avLst/>
          </a:prstGeom>
          <a:noFill/>
        </p:spPr>
      </p:pic>
      <p:sp>
        <p:nvSpPr>
          <p:cNvPr id="35" name="圓角矩形 34"/>
          <p:cNvSpPr/>
          <p:nvPr/>
        </p:nvSpPr>
        <p:spPr>
          <a:xfrm>
            <a:off x="2555776" y="2499742"/>
            <a:ext cx="1767172" cy="288032"/>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1400" b="1" dirty="0">
                <a:latin typeface="Microsoft JhengHei"/>
                <a:ea typeface="Microsoft JhengHei"/>
                <a:cs typeface="Microsoft JhengHei"/>
                <a:sym typeface="Microsoft JhengHei"/>
              </a:rPr>
              <a:t>中華電信</a:t>
            </a:r>
            <a:endParaRPr lang="zh-TW" altLang="en-US" sz="1400" dirty="0">
              <a:latin typeface="Microsoft JhengHei"/>
              <a:ea typeface="Microsoft JhengHei"/>
              <a:cs typeface="Microsoft JhengHei"/>
              <a:sym typeface="Microsoft JhengHei"/>
            </a:endParaRPr>
          </a:p>
        </p:txBody>
      </p:sp>
      <p:sp>
        <p:nvSpPr>
          <p:cNvPr id="36" name="圓角矩形 35"/>
          <p:cNvSpPr/>
          <p:nvPr/>
        </p:nvSpPr>
        <p:spPr>
          <a:xfrm>
            <a:off x="2555776" y="2860441"/>
            <a:ext cx="1767172" cy="288032"/>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1400" b="1" dirty="0">
                <a:latin typeface="Microsoft JhengHei"/>
                <a:ea typeface="Microsoft JhengHei"/>
                <a:cs typeface="Microsoft JhengHei"/>
                <a:sym typeface="Microsoft JhengHei"/>
              </a:rPr>
              <a:t>另家電信商</a:t>
            </a:r>
            <a:endParaRPr lang="zh-TW" altLang="en-US" sz="1400" dirty="0">
              <a:latin typeface="Microsoft JhengHei"/>
              <a:ea typeface="Microsoft JhengHei"/>
              <a:cs typeface="Microsoft JhengHei"/>
              <a:sym typeface="Microsoft JhengHei"/>
            </a:endParaRPr>
          </a:p>
        </p:txBody>
      </p:sp>
      <p:sp>
        <p:nvSpPr>
          <p:cNvPr id="37" name="圓角矩形 36"/>
          <p:cNvSpPr/>
          <p:nvPr/>
        </p:nvSpPr>
        <p:spPr>
          <a:xfrm>
            <a:off x="2538011" y="3285405"/>
            <a:ext cx="1784938" cy="654497"/>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1400" b="1" dirty="0">
                <a:latin typeface="Arial"/>
                <a:ea typeface="Arial"/>
                <a:cs typeface="Arial"/>
                <a:sym typeface="Arial"/>
              </a:rPr>
              <a:t>172.17.46.0/24</a:t>
            </a:r>
          </a:p>
          <a:p>
            <a:pPr lvl="0" algn="ctr"/>
            <a:endParaRPr lang="en-US" altLang="zh-TW" sz="1400" b="1" dirty="0">
              <a:latin typeface="Arial"/>
              <a:cs typeface="Arial"/>
              <a:sym typeface="Arial"/>
            </a:endParaRPr>
          </a:p>
          <a:p>
            <a:pPr lvl="0" algn="ctr"/>
            <a:endParaRPr lang="zh-TW" altLang="en-US" sz="1400" dirty="0"/>
          </a:p>
        </p:txBody>
      </p:sp>
      <p:sp>
        <p:nvSpPr>
          <p:cNvPr id="38" name="圓角矩形 37"/>
          <p:cNvSpPr/>
          <p:nvPr/>
        </p:nvSpPr>
        <p:spPr>
          <a:xfrm>
            <a:off x="2538011" y="4055062"/>
            <a:ext cx="1784938" cy="676928"/>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1400" b="1" dirty="0">
                <a:latin typeface="Arial"/>
                <a:ea typeface="Arial"/>
                <a:cs typeface="Arial"/>
                <a:sym typeface="Arial"/>
              </a:rPr>
              <a:t>192.168.100.0/24</a:t>
            </a:r>
          </a:p>
          <a:p>
            <a:pPr lvl="0" algn="ctr"/>
            <a:endParaRPr lang="en-US" altLang="zh-TW" sz="1400" b="1" dirty="0">
              <a:latin typeface="Arial"/>
              <a:cs typeface="Arial"/>
              <a:sym typeface="Arial"/>
            </a:endParaRPr>
          </a:p>
          <a:p>
            <a:pPr lvl="0" algn="ctr"/>
            <a:endParaRPr lang="zh-TW" altLang="en-US" sz="1400" dirty="0"/>
          </a:p>
        </p:txBody>
      </p:sp>
      <p:pic>
        <p:nvPicPr>
          <p:cNvPr id="336" name="Shape 336" descr="C:\Users\user\Desktop\0110\43.png"/>
          <p:cNvPicPr preferRelativeResize="0"/>
          <p:nvPr/>
        </p:nvPicPr>
        <p:blipFill rotWithShape="1">
          <a:blip r:embed="rId5" cstate="print">
            <a:alphaModFix/>
          </a:blip>
          <a:srcRect/>
          <a:stretch/>
        </p:blipFill>
        <p:spPr>
          <a:xfrm>
            <a:off x="2542764" y="4299942"/>
            <a:ext cx="471029" cy="288032"/>
          </a:xfrm>
          <a:prstGeom prst="rect">
            <a:avLst/>
          </a:prstGeom>
          <a:noFill/>
          <a:ln>
            <a:noFill/>
          </a:ln>
        </p:spPr>
      </p:pic>
      <p:pic>
        <p:nvPicPr>
          <p:cNvPr id="337" name="Shape 337" descr="C:\Users\user\Desktop\0110\43.png"/>
          <p:cNvPicPr preferRelativeResize="0"/>
          <p:nvPr/>
        </p:nvPicPr>
        <p:blipFill rotWithShape="1">
          <a:blip r:embed="rId5" cstate="print">
            <a:alphaModFix/>
          </a:blip>
          <a:srcRect/>
          <a:stretch/>
        </p:blipFill>
        <p:spPr>
          <a:xfrm>
            <a:off x="3018547" y="4299942"/>
            <a:ext cx="471029" cy="288032"/>
          </a:xfrm>
          <a:prstGeom prst="rect">
            <a:avLst/>
          </a:prstGeom>
          <a:noFill/>
          <a:ln>
            <a:noFill/>
          </a:ln>
        </p:spPr>
      </p:pic>
      <p:pic>
        <p:nvPicPr>
          <p:cNvPr id="338" name="Shape 338" descr="C:\Users\user\Desktop\0110\43.png"/>
          <p:cNvPicPr preferRelativeResize="0"/>
          <p:nvPr/>
        </p:nvPicPr>
        <p:blipFill rotWithShape="1">
          <a:blip r:embed="rId5" cstate="print">
            <a:alphaModFix/>
          </a:blip>
          <a:srcRect/>
          <a:stretch/>
        </p:blipFill>
        <p:spPr>
          <a:xfrm>
            <a:off x="3447474" y="4299942"/>
            <a:ext cx="471029" cy="288032"/>
          </a:xfrm>
          <a:prstGeom prst="rect">
            <a:avLst/>
          </a:prstGeom>
          <a:noFill/>
          <a:ln>
            <a:noFill/>
          </a:ln>
        </p:spPr>
      </p:pic>
      <p:pic>
        <p:nvPicPr>
          <p:cNvPr id="339" name="Shape 339" descr="C:\Users\user\Desktop\0110\43.png"/>
          <p:cNvPicPr preferRelativeResize="0"/>
          <p:nvPr/>
        </p:nvPicPr>
        <p:blipFill rotWithShape="1">
          <a:blip r:embed="rId5" cstate="print">
            <a:alphaModFix/>
          </a:blip>
          <a:srcRect/>
          <a:stretch/>
        </p:blipFill>
        <p:spPr>
          <a:xfrm>
            <a:off x="3851920" y="4299942"/>
            <a:ext cx="471029" cy="288032"/>
          </a:xfrm>
          <a:prstGeom prst="rect">
            <a:avLst/>
          </a:prstGeom>
          <a:noFill/>
          <a:ln>
            <a:noFill/>
          </a:ln>
        </p:spPr>
      </p:pic>
      <p:pic>
        <p:nvPicPr>
          <p:cNvPr id="333" name="Shape 333" descr="C:\Users\user\Desktop\0110\15.png"/>
          <p:cNvPicPr preferRelativeResize="0"/>
          <p:nvPr/>
        </p:nvPicPr>
        <p:blipFill rotWithShape="1">
          <a:blip r:embed="rId6" cstate="print">
            <a:alphaModFix/>
          </a:blip>
          <a:srcRect/>
          <a:stretch/>
        </p:blipFill>
        <p:spPr>
          <a:xfrm>
            <a:off x="2666696" y="3507854"/>
            <a:ext cx="491919" cy="352264"/>
          </a:xfrm>
          <a:prstGeom prst="rect">
            <a:avLst/>
          </a:prstGeom>
          <a:noFill/>
          <a:ln>
            <a:noFill/>
          </a:ln>
        </p:spPr>
      </p:pic>
      <p:pic>
        <p:nvPicPr>
          <p:cNvPr id="334" name="Shape 334" descr="C:\Users\user\Desktop\0110\15.png"/>
          <p:cNvPicPr preferRelativeResize="0"/>
          <p:nvPr/>
        </p:nvPicPr>
        <p:blipFill rotWithShape="1">
          <a:blip r:embed="rId6" cstate="print">
            <a:alphaModFix/>
          </a:blip>
          <a:srcRect/>
          <a:stretch/>
        </p:blipFill>
        <p:spPr>
          <a:xfrm>
            <a:off x="3181638" y="3507854"/>
            <a:ext cx="491919" cy="352264"/>
          </a:xfrm>
          <a:prstGeom prst="rect">
            <a:avLst/>
          </a:prstGeom>
          <a:noFill/>
          <a:ln>
            <a:noFill/>
          </a:ln>
        </p:spPr>
      </p:pic>
      <p:pic>
        <p:nvPicPr>
          <p:cNvPr id="335" name="Shape 335" descr="C:\Users\user\Desktop\0110\21.png"/>
          <p:cNvPicPr preferRelativeResize="0"/>
          <p:nvPr/>
        </p:nvPicPr>
        <p:blipFill rotWithShape="1">
          <a:blip r:embed="rId7" cstate="print">
            <a:alphaModFix/>
          </a:blip>
          <a:srcRect/>
          <a:stretch/>
        </p:blipFill>
        <p:spPr>
          <a:xfrm>
            <a:off x="3685694" y="3550314"/>
            <a:ext cx="491920" cy="288032"/>
          </a:xfrm>
          <a:prstGeom prst="rect">
            <a:avLst/>
          </a:prstGeom>
          <a:noFill/>
          <a:ln>
            <a:noFill/>
          </a:ln>
        </p:spPr>
      </p:pic>
      <p:pic>
        <p:nvPicPr>
          <p:cNvPr id="4099" name="Picture 3" descr="C:\Users\user\Desktop\20180411_QTS 4.3.5網路與虛擬交換器_ppt\24.png"/>
          <p:cNvPicPr>
            <a:picLocks noChangeAspect="1" noChangeArrowheads="1"/>
          </p:cNvPicPr>
          <p:nvPr/>
        </p:nvPicPr>
        <p:blipFill>
          <a:blip r:embed="rId8" cstate="print"/>
          <a:srcRect/>
          <a:stretch>
            <a:fillRect/>
          </a:stretch>
        </p:blipFill>
        <p:spPr bwMode="auto">
          <a:xfrm>
            <a:off x="2051720" y="2427734"/>
            <a:ext cx="360040" cy="403165"/>
          </a:xfrm>
          <a:prstGeom prst="rect">
            <a:avLst/>
          </a:prstGeom>
          <a:noFill/>
        </p:spPr>
      </p:pic>
      <p:pic>
        <p:nvPicPr>
          <p:cNvPr id="2" name="Picture 1">
            <a:extLst>
              <a:ext uri="{FF2B5EF4-FFF2-40B4-BE49-F238E27FC236}">
                <a16:creationId xmlns:a16="http://schemas.microsoft.com/office/drawing/2014/main" id="{5B6B2EA6-54E9-422B-A92C-79A180362ABD}"/>
              </a:ext>
            </a:extLst>
          </p:cNvPr>
          <p:cNvPicPr>
            <a:picLocks noChangeAspect="1"/>
          </p:cNvPicPr>
          <p:nvPr/>
        </p:nvPicPr>
        <p:blipFill>
          <a:blip r:embed="rId9"/>
          <a:stretch>
            <a:fillRect/>
          </a:stretch>
        </p:blipFill>
        <p:spPr>
          <a:xfrm>
            <a:off x="4676199" y="2377447"/>
            <a:ext cx="3961696" cy="2470412"/>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 name="圖片 2">
            <a:extLst>
              <a:ext uri="{FF2B5EF4-FFF2-40B4-BE49-F238E27FC236}">
                <a16:creationId xmlns:a16="http://schemas.microsoft.com/office/drawing/2014/main" id="{9FA748B0-0A2F-434D-A0ED-5DD9831AA7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7624" y="1121542"/>
            <a:ext cx="5440420" cy="490729"/>
          </a:xfrm>
          <a:prstGeom prst="rect">
            <a:avLst/>
          </a:prstGeom>
        </p:spPr>
      </p:pic>
      <p:pic>
        <p:nvPicPr>
          <p:cNvPr id="42" name="圖片 41">
            <a:extLst>
              <a:ext uri="{FF2B5EF4-FFF2-40B4-BE49-F238E27FC236}">
                <a16:creationId xmlns:a16="http://schemas.microsoft.com/office/drawing/2014/main" id="{AF89481C-956C-4740-9C57-20EB4EDE3F01}"/>
              </a:ext>
            </a:extLst>
          </p:cNvPr>
          <p:cNvPicPr>
            <a:picLocks noChangeAspect="1"/>
          </p:cNvPicPr>
          <p:nvPr/>
        </p:nvPicPr>
        <p:blipFill rotWithShape="1">
          <a:blip r:embed="rId4">
            <a:extLst>
              <a:ext uri="{28A0092B-C50C-407E-A947-70E740481C1C}">
                <a14:useLocalDpi xmlns:a14="http://schemas.microsoft.com/office/drawing/2010/main" val="0"/>
              </a:ext>
            </a:extLst>
          </a:blip>
          <a:srcRect b="6299"/>
          <a:stretch/>
        </p:blipFill>
        <p:spPr>
          <a:xfrm rot="5400000">
            <a:off x="-327412" y="1791256"/>
            <a:ext cx="3340153" cy="2685332"/>
          </a:xfrm>
          <a:prstGeom prst="rect">
            <a:avLst/>
          </a:prstGeom>
        </p:spPr>
      </p:pic>
      <p:cxnSp>
        <p:nvCxnSpPr>
          <p:cNvPr id="60" name="直線接點 59"/>
          <p:cNvCxnSpPr/>
          <p:nvPr/>
        </p:nvCxnSpPr>
        <p:spPr>
          <a:xfrm>
            <a:off x="5436096" y="2067694"/>
            <a:ext cx="100811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7" name="直線接點 56"/>
          <p:cNvCxnSpPr/>
          <p:nvPr/>
        </p:nvCxnSpPr>
        <p:spPr>
          <a:xfrm flipV="1">
            <a:off x="5220072" y="2179019"/>
            <a:ext cx="0" cy="165618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344" name="Shape 344"/>
          <p:cNvSpPr txBox="1">
            <a:spLocks noGrp="1"/>
          </p:cNvSpPr>
          <p:nvPr>
            <p:ph type="title"/>
          </p:nvPr>
        </p:nvSpPr>
        <p:spPr/>
        <p:txBody>
          <a:bodyPr>
            <a:normAutofit/>
          </a:bodyPr>
          <a:lstStyle/>
          <a:p>
            <a:pPr lvl="0"/>
            <a:r>
              <a:rPr lang="en-US" altLang="zh-TW" sz="3800" dirty="0"/>
              <a:t>4. </a:t>
            </a:r>
            <a:r>
              <a:rPr lang="zh-TW" altLang="en-US" sz="3800" dirty="0"/>
              <a:t>靜態路由 </a:t>
            </a:r>
            <a:r>
              <a:rPr lang="en-US" altLang="zh-TW" sz="3800" dirty="0"/>
              <a:t>- </a:t>
            </a:r>
            <a:r>
              <a:rPr lang="zh-TW" altLang="en-US" sz="3800" dirty="0"/>
              <a:t>讓您可以隨意配置封包走向</a:t>
            </a:r>
          </a:p>
        </p:txBody>
      </p:sp>
      <p:sp>
        <p:nvSpPr>
          <p:cNvPr id="355" name="Shape 355"/>
          <p:cNvSpPr txBox="1"/>
          <p:nvPr/>
        </p:nvSpPr>
        <p:spPr>
          <a:xfrm>
            <a:off x="3330919" y="3188490"/>
            <a:ext cx="1779600" cy="619641"/>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zh-TW" sz="1200" b="1" dirty="0">
                <a:latin typeface="Arial" panose="020B0604020202020204" pitchFamily="34" charset="0"/>
                <a:ea typeface="Microsoft JhengHei"/>
                <a:cs typeface="Arial" panose="020B0604020202020204" pitchFamily="34" charset="0"/>
                <a:sym typeface="Microsoft JhengHei"/>
              </a:rPr>
              <a:t>192.168.99.1</a:t>
            </a:r>
            <a:endParaRPr sz="1200" b="1" dirty="0">
              <a:latin typeface="Arial" panose="020B0604020202020204" pitchFamily="34" charset="0"/>
              <a:ea typeface="Microsoft JhengHei"/>
              <a:cs typeface="Arial" panose="020B0604020202020204" pitchFamily="34" charset="0"/>
              <a:sym typeface="Microsoft JhengHei"/>
            </a:endParaRPr>
          </a:p>
          <a:p>
            <a:pPr marL="0" lvl="0" indent="0">
              <a:spcBef>
                <a:spcPts val="0"/>
              </a:spcBef>
              <a:spcAft>
                <a:spcPts val="0"/>
              </a:spcAft>
              <a:buClr>
                <a:schemeClr val="dk1"/>
              </a:buClr>
              <a:buSzPts val="1100"/>
              <a:buFont typeface="Arial"/>
              <a:buNone/>
            </a:pPr>
            <a:r>
              <a:rPr lang="zh-TW" sz="1000" b="1" dirty="0">
                <a:solidFill>
                  <a:schemeClr val="dk1"/>
                </a:solidFill>
                <a:latin typeface="Arial" panose="020B0604020202020204" pitchFamily="34" charset="0"/>
                <a:ea typeface="Microsoft JhengHei"/>
                <a:cs typeface="Arial" panose="020B0604020202020204" pitchFamily="34" charset="0"/>
                <a:sym typeface="Microsoft JhengHei"/>
              </a:rPr>
              <a:t>(NAT virtual switch + DHCP server)</a:t>
            </a:r>
            <a:endParaRPr sz="1000" b="1" dirty="0">
              <a:latin typeface="Arial" panose="020B0604020202020204" pitchFamily="34" charset="0"/>
              <a:ea typeface="Microsoft JhengHei"/>
              <a:cs typeface="Arial" panose="020B0604020202020204" pitchFamily="34" charset="0"/>
              <a:sym typeface="Microsoft JhengHei"/>
            </a:endParaRPr>
          </a:p>
        </p:txBody>
      </p:sp>
      <p:sp>
        <p:nvSpPr>
          <p:cNvPr id="357" name="Shape 357"/>
          <p:cNvSpPr txBox="1"/>
          <p:nvPr/>
        </p:nvSpPr>
        <p:spPr>
          <a:xfrm>
            <a:off x="2881520" y="4653518"/>
            <a:ext cx="1301756" cy="3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zh-TW" sz="1200" b="1">
                <a:solidFill>
                  <a:schemeClr val="dk1"/>
                </a:solidFill>
                <a:latin typeface="Arial" panose="020B0604020202020204" pitchFamily="34" charset="0"/>
                <a:ea typeface="Microsoft JhengHei"/>
                <a:cs typeface="Arial" panose="020B0604020202020204" pitchFamily="34" charset="0"/>
                <a:sym typeface="Microsoft JhengHei"/>
              </a:rPr>
              <a:t>192.168.99.20</a:t>
            </a:r>
            <a:endParaRPr lang="zh-TW" sz="1200" b="1" dirty="0">
              <a:solidFill>
                <a:schemeClr val="dk1"/>
              </a:solidFill>
              <a:latin typeface="Arial" panose="020B0604020202020204" pitchFamily="34" charset="0"/>
              <a:ea typeface="Microsoft JhengHei"/>
              <a:cs typeface="Arial" panose="020B0604020202020204" pitchFamily="34" charset="0"/>
              <a:sym typeface="Microsoft JhengHei"/>
            </a:endParaRPr>
          </a:p>
        </p:txBody>
      </p:sp>
      <p:sp>
        <p:nvSpPr>
          <p:cNvPr id="364" name="Shape 364"/>
          <p:cNvSpPr txBox="1"/>
          <p:nvPr/>
        </p:nvSpPr>
        <p:spPr>
          <a:xfrm>
            <a:off x="5386025" y="2525221"/>
            <a:ext cx="1137412" cy="435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zh-TW" sz="1200" b="1" dirty="0">
                <a:solidFill>
                  <a:schemeClr val="accent6"/>
                </a:solidFill>
                <a:latin typeface="Arial" panose="020B0604020202020204" pitchFamily="34" charset="0"/>
                <a:ea typeface="Microsoft JhengHei"/>
                <a:cs typeface="Arial" panose="020B0604020202020204" pitchFamily="34" charset="0"/>
                <a:sym typeface="Microsoft JhengHei"/>
              </a:rPr>
              <a:t>VPN(A)</a:t>
            </a:r>
            <a:br>
              <a:rPr lang="zh-TW" sz="1200" b="1" dirty="0">
                <a:solidFill>
                  <a:schemeClr val="accent6"/>
                </a:solidFill>
                <a:latin typeface="Arial" panose="020B0604020202020204" pitchFamily="34" charset="0"/>
                <a:ea typeface="Microsoft JhengHei"/>
                <a:cs typeface="Arial" panose="020B0604020202020204" pitchFamily="34" charset="0"/>
                <a:sym typeface="Microsoft JhengHei"/>
              </a:rPr>
            </a:br>
            <a:r>
              <a:rPr lang="zh-TW" sz="1200" b="1" dirty="0">
                <a:solidFill>
                  <a:schemeClr val="accent6"/>
                </a:solidFill>
                <a:latin typeface="Arial" panose="020B0604020202020204" pitchFamily="34" charset="0"/>
                <a:ea typeface="Microsoft JhengHei"/>
                <a:cs typeface="Arial" panose="020B0604020202020204" pitchFamily="34" charset="0"/>
                <a:sym typeface="Microsoft JhengHei"/>
              </a:rPr>
              <a:t>10.6.0.2</a:t>
            </a:r>
            <a:endParaRPr sz="1200" b="1" dirty="0">
              <a:solidFill>
                <a:schemeClr val="accent6"/>
              </a:solidFill>
              <a:latin typeface="Arial" panose="020B0604020202020204" pitchFamily="34" charset="0"/>
              <a:ea typeface="Microsoft JhengHei"/>
              <a:cs typeface="Arial" panose="020B0604020202020204" pitchFamily="34" charset="0"/>
              <a:sym typeface="Microsoft JhengHei"/>
            </a:endParaRPr>
          </a:p>
        </p:txBody>
      </p:sp>
      <p:sp>
        <p:nvSpPr>
          <p:cNvPr id="365" name="Shape 365"/>
          <p:cNvSpPr txBox="1"/>
          <p:nvPr/>
        </p:nvSpPr>
        <p:spPr>
          <a:xfrm>
            <a:off x="7990672" y="3259138"/>
            <a:ext cx="831000" cy="565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zh-TW" sz="1200" b="1" dirty="0">
                <a:solidFill>
                  <a:schemeClr val="accent6"/>
                </a:solidFill>
                <a:latin typeface="Arial" panose="020B0604020202020204" pitchFamily="34" charset="0"/>
                <a:ea typeface="Microsoft JhengHei"/>
                <a:cs typeface="Arial" panose="020B0604020202020204" pitchFamily="34" charset="0"/>
                <a:sym typeface="Microsoft JhengHei"/>
              </a:rPr>
              <a:t>VPN(A)</a:t>
            </a:r>
            <a:br>
              <a:rPr lang="zh-TW" sz="1200" b="1" dirty="0">
                <a:solidFill>
                  <a:schemeClr val="accent6"/>
                </a:solidFill>
                <a:latin typeface="Arial" panose="020B0604020202020204" pitchFamily="34" charset="0"/>
                <a:ea typeface="Microsoft JhengHei"/>
                <a:cs typeface="Arial" panose="020B0604020202020204" pitchFamily="34" charset="0"/>
                <a:sym typeface="Microsoft JhengHei"/>
              </a:rPr>
            </a:br>
            <a:r>
              <a:rPr lang="zh-TW" sz="1200" b="1" dirty="0">
                <a:solidFill>
                  <a:schemeClr val="accent6"/>
                </a:solidFill>
                <a:latin typeface="Arial" panose="020B0604020202020204" pitchFamily="34" charset="0"/>
                <a:ea typeface="Microsoft JhengHei"/>
                <a:cs typeface="Arial" panose="020B0604020202020204" pitchFamily="34" charset="0"/>
                <a:sym typeface="Microsoft JhengHei"/>
              </a:rPr>
              <a:t>10.6.0.1</a:t>
            </a:r>
            <a:endParaRPr sz="1200" b="1" dirty="0">
              <a:solidFill>
                <a:schemeClr val="accent6"/>
              </a:solidFill>
              <a:latin typeface="Arial" panose="020B0604020202020204" pitchFamily="34" charset="0"/>
              <a:ea typeface="Microsoft JhengHei"/>
              <a:cs typeface="Arial" panose="020B0604020202020204" pitchFamily="34" charset="0"/>
              <a:sym typeface="Microsoft JhengHei"/>
            </a:endParaRPr>
          </a:p>
        </p:txBody>
      </p:sp>
      <p:sp>
        <p:nvSpPr>
          <p:cNvPr id="366" name="Shape 366"/>
          <p:cNvSpPr txBox="1"/>
          <p:nvPr/>
        </p:nvSpPr>
        <p:spPr>
          <a:xfrm>
            <a:off x="7596336" y="4070806"/>
            <a:ext cx="1779600" cy="805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zh-TW" sz="1200" b="1" dirty="0">
                <a:latin typeface="Arial" panose="020B0604020202020204" pitchFamily="34" charset="0"/>
                <a:ea typeface="Microsoft JhengHei"/>
                <a:cs typeface="Arial" panose="020B0604020202020204" pitchFamily="34" charset="0"/>
                <a:sym typeface="Microsoft JhengHei"/>
              </a:rPr>
              <a:t>公司Server:</a:t>
            </a:r>
            <a:endParaRPr sz="1200" b="1" dirty="0">
              <a:latin typeface="Arial" panose="020B0604020202020204" pitchFamily="34" charset="0"/>
              <a:ea typeface="Microsoft JhengHei"/>
              <a:cs typeface="Arial" panose="020B0604020202020204" pitchFamily="34" charset="0"/>
              <a:sym typeface="Microsoft JhengHei"/>
            </a:endParaRPr>
          </a:p>
          <a:p>
            <a:pPr marL="0" lvl="0" indent="0">
              <a:spcBef>
                <a:spcPts val="0"/>
              </a:spcBef>
              <a:spcAft>
                <a:spcPts val="0"/>
              </a:spcAft>
              <a:buNone/>
            </a:pPr>
            <a:r>
              <a:rPr lang="zh-TW" sz="1200" b="1" dirty="0">
                <a:solidFill>
                  <a:schemeClr val="dk1"/>
                </a:solidFill>
                <a:latin typeface="Arial" panose="020B0604020202020204" pitchFamily="34" charset="0"/>
                <a:ea typeface="Microsoft JhengHei"/>
                <a:cs typeface="Arial" panose="020B0604020202020204" pitchFamily="34" charset="0"/>
                <a:sym typeface="Microsoft JhengHei"/>
              </a:rPr>
              <a:t>spec.qnap.com.tw</a:t>
            </a:r>
            <a:endParaRPr sz="1200" b="1" dirty="0">
              <a:solidFill>
                <a:schemeClr val="dk1"/>
              </a:solidFill>
              <a:latin typeface="Arial" panose="020B0604020202020204" pitchFamily="34" charset="0"/>
              <a:ea typeface="Microsoft JhengHei"/>
              <a:cs typeface="Arial" panose="020B0604020202020204" pitchFamily="34" charset="0"/>
              <a:sym typeface="Microsoft JhengHei"/>
            </a:endParaRPr>
          </a:p>
          <a:p>
            <a:pPr marL="0" lvl="0" indent="0" rtl="0">
              <a:spcBef>
                <a:spcPts val="0"/>
              </a:spcBef>
              <a:spcAft>
                <a:spcPts val="0"/>
              </a:spcAft>
              <a:buNone/>
            </a:pPr>
            <a:r>
              <a:rPr lang="zh-TW" sz="1200" b="1" dirty="0">
                <a:solidFill>
                  <a:schemeClr val="dk1"/>
                </a:solidFill>
                <a:latin typeface="Arial" panose="020B0604020202020204" pitchFamily="34" charset="0"/>
                <a:ea typeface="Microsoft JhengHei"/>
                <a:cs typeface="Arial" panose="020B0604020202020204" pitchFamily="34" charset="0"/>
                <a:sym typeface="Microsoft JhengHei"/>
              </a:rPr>
              <a:t>172.18.3.210</a:t>
            </a:r>
            <a:endParaRPr sz="1200" b="1" dirty="0">
              <a:solidFill>
                <a:schemeClr val="dk1"/>
              </a:solidFill>
              <a:latin typeface="Arial" panose="020B0604020202020204" pitchFamily="34" charset="0"/>
              <a:ea typeface="Microsoft JhengHei"/>
              <a:cs typeface="Arial" panose="020B0604020202020204" pitchFamily="34" charset="0"/>
              <a:sym typeface="Microsoft JhengHei"/>
            </a:endParaRPr>
          </a:p>
        </p:txBody>
      </p:sp>
      <p:sp>
        <p:nvSpPr>
          <p:cNvPr id="33" name="Shape 83"/>
          <p:cNvSpPr/>
          <p:nvPr/>
        </p:nvSpPr>
        <p:spPr>
          <a:xfrm>
            <a:off x="349985" y="2895180"/>
            <a:ext cx="2378210" cy="357152"/>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lvl="0" algn="ctr">
              <a:buClr>
                <a:srgbClr val="FFFFFF"/>
              </a:buClr>
              <a:buSzPts val="1400"/>
            </a:pPr>
            <a:r>
              <a:rPr lang="zh-TW" altLang="en-US" sz="1400" b="1" dirty="0">
                <a:latin typeface="Microsoft JhengHei"/>
                <a:ea typeface="Microsoft JhengHei"/>
                <a:cs typeface="Microsoft JhengHei"/>
                <a:sym typeface="Microsoft JhengHei"/>
              </a:rPr>
              <a:t>指定實體埠與上層網路</a:t>
            </a:r>
          </a:p>
        </p:txBody>
      </p:sp>
      <p:sp>
        <p:nvSpPr>
          <p:cNvPr id="34" name="Shape 84"/>
          <p:cNvSpPr/>
          <p:nvPr/>
        </p:nvSpPr>
        <p:spPr>
          <a:xfrm>
            <a:off x="349985" y="3490993"/>
            <a:ext cx="2378210" cy="357152"/>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lvl="0" algn="ctr">
              <a:buClr>
                <a:srgbClr val="FFFFFF"/>
              </a:buClr>
              <a:buSzPts val="1400"/>
            </a:pPr>
            <a:r>
              <a:rPr lang="en-US" altLang="zh-TW" sz="1400" b="1" dirty="0">
                <a:latin typeface="Microsoft JhengHei"/>
                <a:ea typeface="Microsoft JhengHei"/>
                <a:cs typeface="Microsoft JhengHei"/>
                <a:sym typeface="Microsoft JhengHei"/>
              </a:rPr>
              <a:t>VPN</a:t>
            </a:r>
            <a:endParaRPr lang="en-US" altLang="zh-TW" sz="1400" b="1" dirty="0">
              <a:latin typeface="Microsoft JhengHei"/>
              <a:ea typeface="Microsoft JhengHei"/>
              <a:cs typeface="Microsoft JhengHei"/>
              <a:sym typeface="Arial"/>
            </a:endParaRPr>
          </a:p>
        </p:txBody>
      </p:sp>
      <p:sp>
        <p:nvSpPr>
          <p:cNvPr id="35" name="Shape 85"/>
          <p:cNvSpPr/>
          <p:nvPr/>
        </p:nvSpPr>
        <p:spPr>
          <a:xfrm>
            <a:off x="346885" y="4086806"/>
            <a:ext cx="2378210" cy="357152"/>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FFFFFF"/>
              </a:buClr>
              <a:buSzPts val="1400"/>
            </a:pPr>
            <a:r>
              <a:rPr lang="en-US" altLang="zh-TW" sz="1400" b="1" dirty="0" err="1">
                <a:latin typeface="Microsoft JhengHei"/>
                <a:ea typeface="Microsoft JhengHei"/>
                <a:cs typeface="Microsoft JhengHei"/>
                <a:sym typeface="Microsoft JhengHei"/>
              </a:rPr>
              <a:t>PPPoE</a:t>
            </a:r>
            <a:endParaRPr lang="en-US" altLang="zh-TW" sz="1400" b="1" dirty="0">
              <a:latin typeface="Microsoft JhengHei"/>
              <a:ea typeface="Microsoft JhengHei"/>
              <a:cs typeface="Microsoft JhengHei"/>
              <a:sym typeface="Microsoft JhengHei"/>
            </a:endParaRPr>
          </a:p>
        </p:txBody>
      </p:sp>
      <p:sp>
        <p:nvSpPr>
          <p:cNvPr id="36" name="Shape 220"/>
          <p:cNvSpPr txBox="1"/>
          <p:nvPr/>
        </p:nvSpPr>
        <p:spPr>
          <a:xfrm>
            <a:off x="323528" y="1635646"/>
            <a:ext cx="2448272" cy="768338"/>
          </a:xfrm>
          <a:prstGeom prst="rect">
            <a:avLst/>
          </a:prstGeom>
          <a:noFill/>
          <a:ln>
            <a:noFill/>
          </a:ln>
        </p:spPr>
        <p:txBody>
          <a:bodyPr spcFirstLastPara="1" wrap="square" lIns="91425" tIns="91425" rIns="91425" bIns="91425" anchor="t" anchorCtr="0">
            <a:noAutofit/>
          </a:bodyPr>
          <a:lstStyle/>
          <a:p>
            <a:pPr lvl="0">
              <a:buClr>
                <a:srgbClr val="000000"/>
              </a:buClr>
              <a:buSzPts val="2000"/>
            </a:pPr>
            <a:r>
              <a:rPr lang="zh-TW" altLang="en-US" sz="2000" b="1" dirty="0">
                <a:solidFill>
                  <a:schemeClr val="bg1"/>
                </a:solidFill>
                <a:latin typeface="Microsoft JhengHei"/>
                <a:ea typeface="Microsoft JhengHei"/>
                <a:cs typeface="Microsoft JhengHei"/>
                <a:sym typeface="Microsoft JhengHei"/>
              </a:rPr>
              <a:t>靜態路由</a:t>
            </a:r>
            <a:r>
              <a:rPr lang="en-US" altLang="zh-TW" sz="2000" b="1" dirty="0">
                <a:solidFill>
                  <a:schemeClr val="bg1"/>
                </a:solidFill>
                <a:latin typeface="Microsoft JhengHei"/>
                <a:ea typeface="Microsoft JhengHei"/>
                <a:cs typeface="Microsoft JhengHei"/>
                <a:sym typeface="Microsoft JhengHei"/>
              </a:rPr>
              <a:t>:</a:t>
            </a:r>
            <a:endParaRPr lang="zh-TW" altLang="en-US" sz="2000" b="1" dirty="0">
              <a:solidFill>
                <a:schemeClr val="bg1"/>
              </a:solidFill>
              <a:latin typeface="Microsoft JhengHei"/>
              <a:ea typeface="Microsoft JhengHei"/>
              <a:cs typeface="Microsoft JhengHei"/>
              <a:sym typeface="Microsoft JhengHei"/>
            </a:endParaRPr>
          </a:p>
          <a:p>
            <a:pPr lvl="0">
              <a:buClr>
                <a:srgbClr val="000000"/>
              </a:buClr>
              <a:buSzPts val="2000"/>
            </a:pPr>
            <a:r>
              <a:rPr lang="zh-TW" altLang="en-US" sz="2000" b="1" dirty="0">
                <a:solidFill>
                  <a:schemeClr val="bg1"/>
                </a:solidFill>
                <a:latin typeface="Microsoft JhengHei"/>
                <a:ea typeface="Microsoft JhengHei"/>
                <a:cs typeface="Microsoft JhengHei"/>
                <a:sym typeface="Microsoft JhengHei"/>
              </a:rPr>
              <a:t>指派封包走特定的介面埠出去</a:t>
            </a:r>
            <a:endParaRPr lang="zh-TW" altLang="en-US" sz="2000" dirty="0">
              <a:solidFill>
                <a:schemeClr val="bg1"/>
              </a:solidFill>
              <a:latin typeface="Arial"/>
              <a:ea typeface="Arial"/>
              <a:cs typeface="Arial"/>
              <a:sym typeface="Arial"/>
            </a:endParaRPr>
          </a:p>
        </p:txBody>
      </p:sp>
      <p:cxnSp>
        <p:nvCxnSpPr>
          <p:cNvPr id="46" name="直線接點 45"/>
          <p:cNvCxnSpPr>
            <a:cxnSpLocks/>
            <a:endCxn id="352" idx="1"/>
          </p:cNvCxnSpPr>
          <p:nvPr/>
        </p:nvCxnSpPr>
        <p:spPr>
          <a:xfrm flipV="1">
            <a:off x="3806572" y="3555386"/>
            <a:ext cx="818748" cy="21798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373" name="Shape 373" descr="C:\Users\user\Desktop\0110\15.png"/>
          <p:cNvPicPr preferRelativeResize="0"/>
          <p:nvPr/>
        </p:nvPicPr>
        <p:blipFill rotWithShape="1">
          <a:blip r:embed="rId5" cstate="print">
            <a:alphaModFix/>
          </a:blip>
          <a:srcRect/>
          <a:stretch/>
        </p:blipFill>
        <p:spPr>
          <a:xfrm>
            <a:off x="3025536" y="3933438"/>
            <a:ext cx="1008112" cy="721910"/>
          </a:xfrm>
          <a:prstGeom prst="rect">
            <a:avLst/>
          </a:prstGeom>
          <a:noFill/>
          <a:ln>
            <a:noFill/>
          </a:ln>
        </p:spPr>
      </p:pic>
      <p:pic>
        <p:nvPicPr>
          <p:cNvPr id="350" name="Shape 350" descr="C:\Users\user\Desktop\0110\17.png"/>
          <p:cNvPicPr preferRelativeResize="0"/>
          <p:nvPr/>
        </p:nvPicPr>
        <p:blipFill rotWithShape="1">
          <a:blip r:embed="rId6" cstate="print">
            <a:alphaModFix/>
          </a:blip>
          <a:srcRect/>
          <a:stretch/>
        </p:blipFill>
        <p:spPr>
          <a:xfrm>
            <a:off x="4726902" y="3522704"/>
            <a:ext cx="1064298" cy="834802"/>
          </a:xfrm>
          <a:prstGeom prst="rect">
            <a:avLst/>
          </a:prstGeom>
          <a:noFill/>
          <a:ln>
            <a:noFill/>
          </a:ln>
        </p:spPr>
      </p:pic>
      <p:pic>
        <p:nvPicPr>
          <p:cNvPr id="352" name="Shape 352"/>
          <p:cNvPicPr preferRelativeResize="0"/>
          <p:nvPr/>
        </p:nvPicPr>
        <p:blipFill>
          <a:blip r:embed="rId7" cstate="print">
            <a:alphaModFix/>
          </a:blip>
          <a:stretch>
            <a:fillRect/>
          </a:stretch>
        </p:blipFill>
        <p:spPr>
          <a:xfrm>
            <a:off x="4598660" y="3629350"/>
            <a:ext cx="343700" cy="263775"/>
          </a:xfrm>
          <a:prstGeom prst="rect">
            <a:avLst/>
          </a:prstGeom>
          <a:noFill/>
          <a:ln>
            <a:noFill/>
          </a:ln>
        </p:spPr>
      </p:pic>
      <p:pic>
        <p:nvPicPr>
          <p:cNvPr id="351" name="Shape 351"/>
          <p:cNvPicPr preferRelativeResize="0"/>
          <p:nvPr/>
        </p:nvPicPr>
        <p:blipFill>
          <a:blip r:embed="rId7" cstate="print">
            <a:alphaModFix/>
          </a:blip>
          <a:stretch>
            <a:fillRect/>
          </a:stretch>
        </p:blipFill>
        <p:spPr>
          <a:xfrm>
            <a:off x="5076056" y="3350726"/>
            <a:ext cx="343700" cy="263775"/>
          </a:xfrm>
          <a:prstGeom prst="rect">
            <a:avLst/>
          </a:prstGeom>
          <a:noFill/>
          <a:ln>
            <a:noFill/>
          </a:ln>
        </p:spPr>
      </p:pic>
      <p:pic>
        <p:nvPicPr>
          <p:cNvPr id="5122" name="Picture 2" descr="C:\Users\user\Desktop\20180411_QTS 4.3.5網路與虛擬交換器_ppt\16.png"/>
          <p:cNvPicPr>
            <a:picLocks noChangeAspect="1" noChangeArrowheads="1"/>
          </p:cNvPicPr>
          <p:nvPr/>
        </p:nvPicPr>
        <p:blipFill>
          <a:blip r:embed="rId8" cstate="print"/>
          <a:srcRect/>
          <a:stretch>
            <a:fillRect/>
          </a:stretch>
        </p:blipFill>
        <p:spPr bwMode="auto">
          <a:xfrm>
            <a:off x="6260842" y="1694542"/>
            <a:ext cx="1022555" cy="550969"/>
          </a:xfrm>
          <a:prstGeom prst="rect">
            <a:avLst/>
          </a:prstGeom>
          <a:noFill/>
        </p:spPr>
      </p:pic>
      <p:pic>
        <p:nvPicPr>
          <p:cNvPr id="5123" name="Picture 3" descr="C:\Users\user\Desktop\20180411_QTS 4.3.5網路與虛擬交換器_ppt\17.png"/>
          <p:cNvPicPr>
            <a:picLocks noChangeAspect="1" noChangeArrowheads="1"/>
          </p:cNvPicPr>
          <p:nvPr/>
        </p:nvPicPr>
        <p:blipFill>
          <a:blip r:embed="rId9" cstate="print"/>
          <a:srcRect/>
          <a:stretch>
            <a:fillRect/>
          </a:stretch>
        </p:blipFill>
        <p:spPr bwMode="auto">
          <a:xfrm>
            <a:off x="4860032" y="1740618"/>
            <a:ext cx="773697" cy="518142"/>
          </a:xfrm>
          <a:prstGeom prst="rect">
            <a:avLst/>
          </a:prstGeom>
          <a:noFill/>
        </p:spPr>
      </p:pic>
      <p:sp>
        <p:nvSpPr>
          <p:cNvPr id="52" name="Shape 364"/>
          <p:cNvSpPr txBox="1"/>
          <p:nvPr/>
        </p:nvSpPr>
        <p:spPr>
          <a:xfrm>
            <a:off x="6404858" y="1889695"/>
            <a:ext cx="975454" cy="228202"/>
          </a:xfrm>
          <a:prstGeom prst="rect">
            <a:avLst/>
          </a:prstGeom>
          <a:noFill/>
          <a:ln>
            <a:noFill/>
          </a:ln>
        </p:spPr>
        <p:txBody>
          <a:bodyPr spcFirstLastPara="1" wrap="square" lIns="91425" tIns="91425" rIns="91425" bIns="91425" anchor="t" anchorCtr="0">
            <a:noAutofit/>
          </a:bodyPr>
          <a:lstStyle/>
          <a:p>
            <a:pPr lvl="0"/>
            <a:r>
              <a:rPr lang="en-US" altLang="zh-TW" sz="1200" b="1" dirty="0">
                <a:latin typeface="Microsoft JhengHei"/>
                <a:ea typeface="Microsoft JhengHei"/>
                <a:cs typeface="Microsoft JhengHei"/>
                <a:sym typeface="Microsoft JhengHei"/>
              </a:rPr>
              <a:t>Internet</a:t>
            </a:r>
          </a:p>
        </p:txBody>
      </p:sp>
      <p:pic>
        <p:nvPicPr>
          <p:cNvPr id="54" name="Picture 3" descr="C:\Users\user\Desktop\20180411_QTS 4.3.5網路與虛擬交換器_ppt\17.png"/>
          <p:cNvPicPr>
            <a:picLocks noChangeAspect="1" noChangeArrowheads="1"/>
          </p:cNvPicPr>
          <p:nvPr/>
        </p:nvPicPr>
        <p:blipFill>
          <a:blip r:embed="rId9" cstate="print"/>
          <a:srcRect/>
          <a:stretch>
            <a:fillRect/>
          </a:stretch>
        </p:blipFill>
        <p:spPr bwMode="auto">
          <a:xfrm>
            <a:off x="7405126" y="2198528"/>
            <a:ext cx="773697" cy="518142"/>
          </a:xfrm>
          <a:prstGeom prst="rect">
            <a:avLst/>
          </a:prstGeom>
          <a:noFill/>
        </p:spPr>
      </p:pic>
      <p:pic>
        <p:nvPicPr>
          <p:cNvPr id="5124" name="Picture 4" descr="C:\Users\user\Desktop\20180411_QTS 4.3.5網路與虛擬交換器_ppt\26.png"/>
          <p:cNvPicPr>
            <a:picLocks noChangeAspect="1" noChangeArrowheads="1"/>
          </p:cNvPicPr>
          <p:nvPr/>
        </p:nvPicPr>
        <p:blipFill>
          <a:blip r:embed="rId10" cstate="print"/>
          <a:srcRect/>
          <a:stretch>
            <a:fillRect/>
          </a:stretch>
        </p:blipFill>
        <p:spPr bwMode="auto">
          <a:xfrm>
            <a:off x="7812360" y="3835202"/>
            <a:ext cx="1187624" cy="262456"/>
          </a:xfrm>
          <a:prstGeom prst="rect">
            <a:avLst/>
          </a:prstGeom>
          <a:noFill/>
        </p:spPr>
      </p:pic>
      <p:pic>
        <p:nvPicPr>
          <p:cNvPr id="5125" name="Picture 5" descr="C:\Users\user\Desktop\20180411_QTS 4.3.5網路與虛擬交換器_ppt\27.png"/>
          <p:cNvPicPr>
            <a:picLocks noChangeAspect="1" noChangeArrowheads="1"/>
          </p:cNvPicPr>
          <p:nvPr/>
        </p:nvPicPr>
        <p:blipFill>
          <a:blip r:embed="rId11" cstate="print"/>
          <a:srcRect/>
          <a:stretch>
            <a:fillRect/>
          </a:stretch>
        </p:blipFill>
        <p:spPr bwMode="auto">
          <a:xfrm>
            <a:off x="6919888" y="3259138"/>
            <a:ext cx="748456" cy="1224136"/>
          </a:xfrm>
          <a:prstGeom prst="rect">
            <a:avLst/>
          </a:prstGeom>
          <a:noFill/>
        </p:spPr>
      </p:pic>
      <p:sp>
        <p:nvSpPr>
          <p:cNvPr id="368" name="Shape 368"/>
          <p:cNvSpPr/>
          <p:nvPr/>
        </p:nvSpPr>
        <p:spPr>
          <a:xfrm>
            <a:off x="4355976" y="4214822"/>
            <a:ext cx="2033400" cy="371400"/>
          </a:xfrm>
          <a:prstGeom prst="roundRect">
            <a:avLst>
              <a:gd name="adj" fmla="val 16667"/>
            </a:avLst>
          </a:prstGeom>
          <a:solidFill>
            <a:schemeClr val="accent6">
              <a:lumMod val="75000"/>
            </a:schemeClr>
          </a:solidFill>
          <a:ln w="28575" cap="flat" cmpd="sng">
            <a:no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r>
              <a:rPr lang="zh-TW" sz="1200" b="1" dirty="0">
                <a:solidFill>
                  <a:srgbClr val="FFFFFF"/>
                </a:solidFill>
                <a:latin typeface="Microsoft JhengHei"/>
                <a:ea typeface="Microsoft JhengHei"/>
                <a:cs typeface="Microsoft JhengHei"/>
                <a:sym typeface="Microsoft JhengHei"/>
              </a:rPr>
              <a:t>加入靜態路</a:t>
            </a:r>
            <a:r>
              <a:rPr lang="zh-TW" sz="1200" b="1">
                <a:solidFill>
                  <a:srgbClr val="FFFFFF"/>
                </a:solidFill>
                <a:latin typeface="Microsoft JhengHei"/>
                <a:ea typeface="Microsoft JhengHei"/>
                <a:cs typeface="Microsoft JhengHei"/>
                <a:sym typeface="Microsoft JhengHei"/>
              </a:rPr>
              <a:t>由172.18.0.0</a:t>
            </a:r>
            <a:r>
              <a:rPr lang="zh-TW" sz="1200" b="1" dirty="0">
                <a:solidFill>
                  <a:srgbClr val="FFFFFF"/>
                </a:solidFill>
                <a:latin typeface="Microsoft JhengHei"/>
                <a:ea typeface="Microsoft JhengHei"/>
                <a:cs typeface="Microsoft JhengHei"/>
                <a:sym typeface="Microsoft JhengHei"/>
              </a:rPr>
              <a:t>/16 via VPN(A)</a:t>
            </a:r>
            <a:endParaRPr sz="1200" b="1" i="0" u="none" strike="noStrike" cap="none" dirty="0">
              <a:solidFill>
                <a:srgbClr val="FFFFFF"/>
              </a:solidFill>
              <a:latin typeface="Microsoft JhengHei"/>
              <a:ea typeface="Microsoft JhengHei"/>
              <a:cs typeface="Microsoft JhengHei"/>
              <a:sym typeface="Microsoft JhengHei"/>
            </a:endParaRPr>
          </a:p>
        </p:txBody>
      </p:sp>
      <p:sp>
        <p:nvSpPr>
          <p:cNvPr id="65" name="文字方塊 64"/>
          <p:cNvSpPr txBox="1"/>
          <p:nvPr/>
        </p:nvSpPr>
        <p:spPr>
          <a:xfrm>
            <a:off x="3275856" y="1131590"/>
            <a:ext cx="5472608" cy="369332"/>
          </a:xfrm>
          <a:prstGeom prst="rect">
            <a:avLst/>
          </a:prstGeom>
          <a:noFill/>
        </p:spPr>
        <p:txBody>
          <a:bodyPr wrap="square" rtlCol="0" anchor="t">
            <a:spAutoFit/>
          </a:bodyPr>
          <a:lstStyle/>
          <a:p>
            <a:pPr lvl="0" algn="ctr">
              <a:buClr>
                <a:srgbClr val="FFFFFF"/>
              </a:buClr>
              <a:buSzPts val="2000"/>
            </a:pPr>
            <a:r>
              <a:rPr lang="en-US" altLang="zh-TW" b="1" dirty="0">
                <a:solidFill>
                  <a:schemeClr val="bg1"/>
                </a:solidFill>
                <a:latin typeface="Microsoft JhengHei"/>
                <a:ea typeface="Microsoft JhengHei"/>
                <a:cs typeface="Microsoft JhengHei"/>
                <a:sym typeface="Microsoft JhengHei"/>
              </a:rPr>
              <a:t>PC</a:t>
            </a:r>
            <a:r>
              <a:rPr lang="zh-TW" altLang="en-US" b="1" dirty="0">
                <a:solidFill>
                  <a:schemeClr val="bg1"/>
                </a:solidFill>
                <a:latin typeface="Microsoft JhengHei"/>
                <a:ea typeface="Microsoft JhengHei"/>
                <a:cs typeface="Microsoft JhengHei"/>
                <a:sym typeface="Microsoft JhengHei"/>
              </a:rPr>
              <a:t>既能正常上網，也能透過靜態路由連入公司</a:t>
            </a:r>
            <a:r>
              <a:rPr lang="en-US" altLang="zh-TW" b="1" dirty="0">
                <a:solidFill>
                  <a:schemeClr val="bg1"/>
                </a:solidFill>
                <a:latin typeface="Microsoft JhengHei"/>
                <a:ea typeface="Microsoft JhengHei"/>
                <a:cs typeface="Microsoft JhengHei"/>
                <a:sym typeface="Microsoft JhengHei"/>
              </a:rPr>
              <a:t>VPN</a:t>
            </a:r>
            <a:endParaRPr lang="zh-TW" altLang="en-US" dirty="0">
              <a:solidFill>
                <a:schemeClr val="bg1"/>
              </a:solidFill>
              <a:latin typeface="Microsoft JhengHei"/>
              <a:ea typeface="Microsoft JhengHei"/>
              <a:cs typeface="Microsoft JhengHei"/>
              <a:sym typeface="Microsoft JhengHei"/>
            </a:endParaRPr>
          </a:p>
        </p:txBody>
      </p:sp>
      <p:sp>
        <p:nvSpPr>
          <p:cNvPr id="37" name="Shape 364">
            <a:extLst>
              <a:ext uri="{FF2B5EF4-FFF2-40B4-BE49-F238E27FC236}">
                <a16:creationId xmlns:a16="http://schemas.microsoft.com/office/drawing/2014/main" id="{0AC8F30C-BC9C-4DF1-8E93-3E36D483E76B}"/>
              </a:ext>
            </a:extLst>
          </p:cNvPr>
          <p:cNvSpPr txBox="1"/>
          <p:nvPr/>
        </p:nvSpPr>
        <p:spPr>
          <a:xfrm>
            <a:off x="4148322" y="2093086"/>
            <a:ext cx="1137412" cy="476596"/>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ltLang="zh-TW" sz="1200" b="1" dirty="0">
                <a:solidFill>
                  <a:srgbClr val="0070C0"/>
                </a:solidFill>
                <a:latin typeface="Arial" panose="020B0604020202020204" pitchFamily="34" charset="0"/>
                <a:ea typeface="Microsoft JhengHei"/>
                <a:cs typeface="Arial" panose="020B0604020202020204" pitchFamily="34" charset="0"/>
                <a:sym typeface="Microsoft JhengHei"/>
              </a:rPr>
              <a:t>LAN</a:t>
            </a:r>
            <a:br>
              <a:rPr lang="zh-TW" sz="1200" b="1" dirty="0">
                <a:solidFill>
                  <a:srgbClr val="0070C0"/>
                </a:solidFill>
                <a:latin typeface="Arial" panose="020B0604020202020204" pitchFamily="34" charset="0"/>
                <a:ea typeface="Microsoft JhengHei"/>
                <a:cs typeface="Arial" panose="020B0604020202020204" pitchFamily="34" charset="0"/>
                <a:sym typeface="Microsoft JhengHei"/>
              </a:rPr>
            </a:br>
            <a:r>
              <a:rPr lang="zh-TW" sz="1200" b="1" dirty="0">
                <a:solidFill>
                  <a:srgbClr val="0070C0"/>
                </a:solidFill>
                <a:latin typeface="Arial" panose="020B0604020202020204" pitchFamily="34" charset="0"/>
                <a:ea typeface="Microsoft JhengHei"/>
                <a:cs typeface="Arial" panose="020B0604020202020204" pitchFamily="34" charset="0"/>
                <a:sym typeface="Microsoft JhengHei"/>
              </a:rPr>
              <a:t>1</a:t>
            </a:r>
            <a:r>
              <a:rPr lang="en-US" altLang="zh-TW" sz="1200" b="1" dirty="0">
                <a:solidFill>
                  <a:srgbClr val="0070C0"/>
                </a:solidFill>
                <a:latin typeface="Arial" panose="020B0604020202020204" pitchFamily="34" charset="0"/>
                <a:ea typeface="Microsoft JhengHei"/>
                <a:cs typeface="Arial" panose="020B0604020202020204" pitchFamily="34" charset="0"/>
                <a:sym typeface="Microsoft JhengHei"/>
              </a:rPr>
              <a:t>92.168.1</a:t>
            </a:r>
            <a:r>
              <a:rPr lang="zh-TW" sz="1200" b="1" dirty="0">
                <a:solidFill>
                  <a:srgbClr val="0070C0"/>
                </a:solidFill>
                <a:latin typeface="Arial" panose="020B0604020202020204" pitchFamily="34" charset="0"/>
                <a:ea typeface="Microsoft JhengHei"/>
                <a:cs typeface="Arial" panose="020B0604020202020204" pitchFamily="34" charset="0"/>
                <a:sym typeface="Microsoft JhengHei"/>
              </a:rPr>
              <a:t>.</a:t>
            </a:r>
            <a:r>
              <a:rPr lang="en-US" altLang="zh-TW" sz="1200" b="1" dirty="0">
                <a:solidFill>
                  <a:srgbClr val="0070C0"/>
                </a:solidFill>
                <a:latin typeface="Arial" panose="020B0604020202020204" pitchFamily="34" charset="0"/>
                <a:ea typeface="Microsoft JhengHei"/>
                <a:cs typeface="Arial" panose="020B0604020202020204" pitchFamily="34" charset="0"/>
                <a:sym typeface="Microsoft JhengHei"/>
              </a:rPr>
              <a:t>20</a:t>
            </a:r>
            <a:endParaRPr sz="1200" b="1" dirty="0">
              <a:solidFill>
                <a:srgbClr val="0070C0"/>
              </a:solidFill>
              <a:latin typeface="Arial" panose="020B0604020202020204" pitchFamily="34" charset="0"/>
              <a:ea typeface="Microsoft JhengHei"/>
              <a:cs typeface="Arial" panose="020B0604020202020204" pitchFamily="34" charset="0"/>
              <a:sym typeface="Microsoft JhengHei"/>
            </a:endParaRPr>
          </a:p>
        </p:txBody>
      </p:sp>
      <p:cxnSp>
        <p:nvCxnSpPr>
          <p:cNvPr id="38" name="直線接點 56">
            <a:extLst>
              <a:ext uri="{FF2B5EF4-FFF2-40B4-BE49-F238E27FC236}">
                <a16:creationId xmlns:a16="http://schemas.microsoft.com/office/drawing/2014/main" id="{46821464-EDCF-41F2-9BE5-54B43879953F}"/>
              </a:ext>
            </a:extLst>
          </p:cNvPr>
          <p:cNvCxnSpPr>
            <a:cxnSpLocks/>
          </p:cNvCxnSpPr>
          <p:nvPr/>
        </p:nvCxnSpPr>
        <p:spPr>
          <a:xfrm flipV="1">
            <a:off x="5291121" y="2260227"/>
            <a:ext cx="959" cy="1103611"/>
          </a:xfrm>
          <a:prstGeom prst="line">
            <a:avLst/>
          </a:prstGeom>
          <a:ln w="34925" cap="flat" cmpd="dbl" algn="ctr">
            <a:solidFill>
              <a:schemeClr val="accent6"/>
            </a:solidFill>
            <a:prstDash val="dash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9" name="直線接點 56">
            <a:extLst>
              <a:ext uri="{FF2B5EF4-FFF2-40B4-BE49-F238E27FC236}">
                <a16:creationId xmlns:a16="http://schemas.microsoft.com/office/drawing/2014/main" id="{CBFE75D1-AF9A-4A39-8C36-02F4567BDEF1}"/>
              </a:ext>
            </a:extLst>
          </p:cNvPr>
          <p:cNvCxnSpPr>
            <a:cxnSpLocks/>
          </p:cNvCxnSpPr>
          <p:nvPr/>
        </p:nvCxnSpPr>
        <p:spPr>
          <a:xfrm flipH="1" flipV="1">
            <a:off x="7947726" y="2716670"/>
            <a:ext cx="8650" cy="1094644"/>
          </a:xfrm>
          <a:prstGeom prst="line">
            <a:avLst/>
          </a:prstGeom>
          <a:ln w="34925" cap="flat" cmpd="dbl" algn="ctr">
            <a:solidFill>
              <a:schemeClr val="accent6"/>
            </a:solidFill>
            <a:prstDash val="dash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直線接點 56">
            <a:extLst>
              <a:ext uri="{FF2B5EF4-FFF2-40B4-BE49-F238E27FC236}">
                <a16:creationId xmlns:a16="http://schemas.microsoft.com/office/drawing/2014/main" id="{1B5ECA94-6A2E-4A6E-B9AC-F2E1CD31A8FB}"/>
              </a:ext>
            </a:extLst>
          </p:cNvPr>
          <p:cNvCxnSpPr>
            <a:cxnSpLocks/>
          </p:cNvCxnSpPr>
          <p:nvPr/>
        </p:nvCxnSpPr>
        <p:spPr>
          <a:xfrm flipH="1">
            <a:off x="5508209" y="2153182"/>
            <a:ext cx="837230" cy="6610"/>
          </a:xfrm>
          <a:prstGeom prst="line">
            <a:avLst/>
          </a:prstGeom>
          <a:ln w="34925" cap="flat" cmpd="dbl" algn="ctr">
            <a:solidFill>
              <a:schemeClr val="accent6"/>
            </a:solidFill>
            <a:prstDash val="dash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7" name="直線接點 56">
            <a:extLst>
              <a:ext uri="{FF2B5EF4-FFF2-40B4-BE49-F238E27FC236}">
                <a16:creationId xmlns:a16="http://schemas.microsoft.com/office/drawing/2014/main" id="{0E5644F9-38FC-4D85-9CD0-8594553458B7}"/>
              </a:ext>
            </a:extLst>
          </p:cNvPr>
          <p:cNvCxnSpPr>
            <a:cxnSpLocks/>
          </p:cNvCxnSpPr>
          <p:nvPr/>
        </p:nvCxnSpPr>
        <p:spPr>
          <a:xfrm flipH="1">
            <a:off x="7294116" y="2056883"/>
            <a:ext cx="518244" cy="0"/>
          </a:xfrm>
          <a:prstGeom prst="line">
            <a:avLst/>
          </a:prstGeom>
          <a:ln w="34925" cap="flat" cmpd="dbl" algn="ctr">
            <a:solidFill>
              <a:schemeClr val="accent6"/>
            </a:solidFill>
            <a:prstDash val="dash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8" name="直線接點 56">
            <a:extLst>
              <a:ext uri="{FF2B5EF4-FFF2-40B4-BE49-F238E27FC236}">
                <a16:creationId xmlns:a16="http://schemas.microsoft.com/office/drawing/2014/main" id="{26EDC70D-C388-465B-A89A-B5A54AA96031}"/>
              </a:ext>
            </a:extLst>
          </p:cNvPr>
          <p:cNvCxnSpPr>
            <a:cxnSpLocks/>
          </p:cNvCxnSpPr>
          <p:nvPr/>
        </p:nvCxnSpPr>
        <p:spPr>
          <a:xfrm flipV="1">
            <a:off x="7823079" y="2067694"/>
            <a:ext cx="0" cy="457527"/>
          </a:xfrm>
          <a:prstGeom prst="line">
            <a:avLst/>
          </a:prstGeom>
          <a:ln w="34925" cap="flat" cmpd="dbl" algn="ctr">
            <a:solidFill>
              <a:schemeClr val="accent6"/>
            </a:solidFill>
            <a:prstDash val="dash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0" name="Shape 364">
            <a:extLst>
              <a:ext uri="{FF2B5EF4-FFF2-40B4-BE49-F238E27FC236}">
                <a16:creationId xmlns:a16="http://schemas.microsoft.com/office/drawing/2014/main" id="{605C7EF7-78C2-4FDA-9FA6-4B872F758076}"/>
              </a:ext>
            </a:extLst>
          </p:cNvPr>
          <p:cNvSpPr txBox="1"/>
          <p:nvPr/>
        </p:nvSpPr>
        <p:spPr>
          <a:xfrm>
            <a:off x="5549425" y="1736399"/>
            <a:ext cx="861569" cy="335017"/>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ltLang="zh-TW" sz="1200" b="1" dirty="0">
                <a:solidFill>
                  <a:srgbClr val="0070C0"/>
                </a:solidFill>
                <a:latin typeface="Arial" panose="020B0604020202020204" pitchFamily="34" charset="0"/>
                <a:ea typeface="Microsoft JhengHei"/>
                <a:cs typeface="Arial" panose="020B0604020202020204" pitchFamily="34" charset="0"/>
                <a:sym typeface="Microsoft JhengHei"/>
              </a:rPr>
              <a:t>Public IP</a:t>
            </a:r>
            <a:endParaRPr sz="1200" b="1" dirty="0">
              <a:solidFill>
                <a:srgbClr val="0070C0"/>
              </a:solidFill>
              <a:latin typeface="Arial" panose="020B0604020202020204" pitchFamily="34" charset="0"/>
              <a:ea typeface="Microsoft JhengHei"/>
              <a:cs typeface="Arial" panose="020B0604020202020204" pitchFamily="34" charset="0"/>
              <a:sym typeface="Microsoft JhengHe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10" name="矩形 9">
            <a:extLst>
              <a:ext uri="{FF2B5EF4-FFF2-40B4-BE49-F238E27FC236}">
                <a16:creationId xmlns:a16="http://schemas.microsoft.com/office/drawing/2014/main" id="{2673413F-FA75-4203-87B5-1D4199A57493}"/>
              </a:ext>
            </a:extLst>
          </p:cNvPr>
          <p:cNvSpPr/>
          <p:nvPr/>
        </p:nvSpPr>
        <p:spPr>
          <a:xfrm>
            <a:off x="0" y="959870"/>
            <a:ext cx="9144000" cy="41836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圖片 8">
            <a:extLst>
              <a:ext uri="{FF2B5EF4-FFF2-40B4-BE49-F238E27FC236}">
                <a16:creationId xmlns:a16="http://schemas.microsoft.com/office/drawing/2014/main" id="{D2C4256E-4ADD-4942-B511-F31B64DEFC03}"/>
              </a:ext>
            </a:extLst>
          </p:cNvPr>
          <p:cNvPicPr>
            <a:picLocks noChangeAspect="1"/>
          </p:cNvPicPr>
          <p:nvPr/>
        </p:nvPicPr>
        <p:blipFill rotWithShape="1">
          <a:blip r:embed="rId3">
            <a:extLst>
              <a:ext uri="{28A0092B-C50C-407E-A947-70E740481C1C}">
                <a14:useLocalDpi xmlns:a14="http://schemas.microsoft.com/office/drawing/2010/main" val="0"/>
              </a:ext>
            </a:extLst>
          </a:blip>
          <a:srcRect r="955" b="6334"/>
          <a:stretch/>
        </p:blipFill>
        <p:spPr>
          <a:xfrm>
            <a:off x="-5690" y="336151"/>
            <a:ext cx="9164096" cy="4817740"/>
          </a:xfrm>
          <a:prstGeom prst="rect">
            <a:avLst/>
          </a:prstGeom>
        </p:spPr>
      </p:pic>
      <p:sp>
        <p:nvSpPr>
          <p:cNvPr id="54" name="Shape 54"/>
          <p:cNvSpPr txBox="1">
            <a:spLocks noGrp="1"/>
          </p:cNvSpPr>
          <p:nvPr>
            <p:ph type="title"/>
          </p:nvPr>
        </p:nvSpPr>
        <p:spPr/>
        <p:txBody>
          <a:bodyPr/>
          <a:lstStyle/>
          <a:p>
            <a:pPr lvl="0"/>
            <a:r>
              <a:rPr lang="en-US" altLang="zh-TW">
                <a:sym typeface="Microsoft JhengHei"/>
              </a:rPr>
              <a:t>QTS 4.3.5 </a:t>
            </a:r>
            <a:r>
              <a:rPr lang="zh-TW" altLang="en-US" dirty="0">
                <a:sym typeface="Microsoft JhengHei"/>
              </a:rPr>
              <a:t>網路特點</a:t>
            </a:r>
            <a:endParaRPr lang="en-US" altLang="zh-TW">
              <a:cs typeface="Arial"/>
            </a:endParaRPr>
          </a:p>
        </p:txBody>
      </p:sp>
      <p:sp>
        <p:nvSpPr>
          <p:cNvPr id="3" name="內容版面配置區 2"/>
          <p:cNvSpPr>
            <a:spLocks noGrp="1"/>
          </p:cNvSpPr>
          <p:nvPr>
            <p:ph idx="1"/>
          </p:nvPr>
        </p:nvSpPr>
        <p:spPr>
          <a:xfrm>
            <a:off x="755576" y="1131590"/>
            <a:ext cx="8064896" cy="3531840"/>
          </a:xfrm>
        </p:spPr>
        <p:txBody>
          <a:bodyPr vert="horz" lIns="91440" tIns="45720" rIns="91440" bIns="45720" rtlCol="0" anchor="t">
            <a:normAutofit fontScale="92500"/>
          </a:bodyPr>
          <a:lstStyle/>
          <a:p>
            <a:pPr marL="342900" indent="-342900">
              <a:lnSpc>
                <a:spcPct val="150000"/>
              </a:lnSpc>
              <a:spcBef>
                <a:spcPts val="1200"/>
              </a:spcBef>
              <a:buFont typeface="Wingdings" panose="05000000000000000000" pitchFamily="2" charset="2"/>
              <a:buChar char="n"/>
            </a:pPr>
            <a:r>
              <a:rPr lang="zh-TW" altLang="en-US" sz="2100" b="1">
                <a:solidFill>
                  <a:schemeClr val="bg1"/>
                </a:solidFill>
                <a:latin typeface="微軟正黑體" panose="020B0604030504040204" pitchFamily="34" charset="-120"/>
                <a:ea typeface="微軟正黑體" panose="020B0604030504040204" pitchFamily="34" charset="-120"/>
              </a:rPr>
              <a:t>爆發的</a:t>
            </a:r>
            <a:r>
              <a:rPr lang="en-US" altLang="zh-TW" sz="2100" b="1">
                <a:solidFill>
                  <a:schemeClr val="bg1"/>
                </a:solidFill>
                <a:latin typeface="微軟正黑體" panose="020B0604030504040204" pitchFamily="34" charset="-120"/>
                <a:ea typeface="微軟正黑體" panose="020B0604030504040204" pitchFamily="34" charset="-120"/>
              </a:rPr>
              <a:t>10G</a:t>
            </a:r>
            <a:r>
              <a:rPr lang="zh-TW" altLang="en-US" sz="2100" b="1">
                <a:solidFill>
                  <a:schemeClr val="bg1"/>
                </a:solidFill>
                <a:latin typeface="微軟正黑體" panose="020B0604030504040204" pitchFamily="34" charset="-120"/>
                <a:ea typeface="微軟正黑體" panose="020B0604030504040204" pitchFamily="34" charset="-120"/>
              </a:rPr>
              <a:t>時代 </a:t>
            </a:r>
            <a:r>
              <a:rPr lang="en-US" altLang="zh-TW" sz="2100" b="1">
                <a:solidFill>
                  <a:schemeClr val="bg1"/>
                </a:solidFill>
                <a:latin typeface="微軟正黑體" panose="020B0604030504040204" pitchFamily="34" charset="-120"/>
                <a:ea typeface="微軟正黑體" panose="020B0604030504040204" pitchFamily="34" charset="-120"/>
              </a:rPr>
              <a:t>(VM / Container / </a:t>
            </a:r>
            <a:r>
              <a:rPr lang="en-US" altLang="zh-TW" sz="2100" b="1" err="1">
                <a:solidFill>
                  <a:schemeClr val="bg1"/>
                </a:solidFill>
                <a:latin typeface="微軟正黑體" panose="020B0604030504040204" pitchFamily="34" charset="-120"/>
                <a:ea typeface="微軟正黑體" panose="020B0604030504040204" pitchFamily="34" charset="-120"/>
              </a:rPr>
              <a:t>vQTS</a:t>
            </a:r>
            <a:r>
              <a:rPr lang="en-US" altLang="zh-TW" sz="2100" b="1">
                <a:solidFill>
                  <a:schemeClr val="bg1"/>
                </a:solidFill>
                <a:latin typeface="微軟正黑體" panose="020B0604030504040204" pitchFamily="34" charset="-120"/>
                <a:ea typeface="微軟正黑體" panose="020B0604030504040204" pitchFamily="34" charset="-120"/>
              </a:rPr>
              <a:t> / </a:t>
            </a:r>
            <a:r>
              <a:rPr lang="zh-TW" altLang="en-US" sz="2100" b="1">
                <a:solidFill>
                  <a:schemeClr val="bg1"/>
                </a:solidFill>
                <a:latin typeface="微軟正黑體" panose="020B0604030504040204" pitchFamily="34" charset="-120"/>
                <a:ea typeface="微軟正黑體" panose="020B0604030504040204" pitchFamily="34" charset="-120"/>
              </a:rPr>
              <a:t>家用網路</a:t>
            </a:r>
            <a:r>
              <a:rPr lang="en-US" altLang="zh-TW" sz="2100" b="1">
                <a:solidFill>
                  <a:schemeClr val="bg1"/>
                </a:solidFill>
                <a:latin typeface="微軟正黑體" panose="020B0604030504040204" pitchFamily="34" charset="-120"/>
                <a:ea typeface="微軟正黑體" panose="020B0604030504040204" pitchFamily="34" charset="-120"/>
              </a:rPr>
              <a:t>)</a:t>
            </a:r>
            <a:r>
              <a:rPr lang="en-US" altLang="zh-TW" sz="2100">
                <a:solidFill>
                  <a:schemeClr val="bg1"/>
                </a:solidFill>
                <a:latin typeface="微軟正黑體" panose="020B0604030504040204" pitchFamily="34" charset="-120"/>
              </a:rPr>
              <a:t> </a:t>
            </a:r>
            <a:endParaRPr lang="en-US" altLang="zh-TW" sz="2100" b="1">
              <a:solidFill>
                <a:schemeClr val="bg1"/>
              </a:solidFill>
              <a:latin typeface="微軟正黑體" panose="020B0604030504040204" pitchFamily="34" charset="-120"/>
            </a:endParaRPr>
          </a:p>
          <a:p>
            <a:pPr lvl="1">
              <a:lnSpc>
                <a:spcPts val="1400"/>
              </a:lnSpc>
              <a:spcBef>
                <a:spcPts val="1200"/>
              </a:spcBef>
              <a:buNone/>
            </a:pPr>
            <a:r>
              <a:rPr lang="zh-TW" altLang="en-US" sz="1800">
                <a:solidFill>
                  <a:schemeClr val="bg1"/>
                </a:solidFill>
                <a:latin typeface="微軟正黑體" panose="020B0604030504040204" pitchFamily="34" charset="-120"/>
              </a:rPr>
              <a:t>    </a:t>
            </a:r>
            <a:r>
              <a:rPr lang="zh-TW" altLang="en-US" sz="1800" b="1" dirty="0">
                <a:solidFill>
                  <a:schemeClr val="bg1"/>
                </a:solidFill>
                <a:latin typeface="微軟正黑體" panose="020B0604030504040204" pitchFamily="34" charset="-120"/>
                <a:ea typeface="微軟正黑體" panose="020B0604030504040204" pitchFamily="34" charset="-120"/>
              </a:rPr>
              <a:t> </a:t>
            </a:r>
            <a:r>
              <a:rPr lang="zh-TW" altLang="en-US" sz="1800" dirty="0">
                <a:solidFill>
                  <a:schemeClr val="bg1"/>
                </a:solidFill>
                <a:latin typeface="Microsoft JhengHei" panose="020B0604030504040204" pitchFamily="34" charset="-120"/>
                <a:ea typeface="Microsoft JhengHei" panose="020B0604030504040204" pitchFamily="34" charset="-120"/>
              </a:rPr>
              <a:t>￭</a:t>
            </a:r>
            <a:r>
              <a:rPr lang="zh-TW" altLang="en-US" sz="1800">
                <a:solidFill>
                  <a:schemeClr val="bg1"/>
                </a:solidFill>
                <a:latin typeface="Microsoft JhengHei"/>
                <a:ea typeface="Microsoft JhengHei"/>
              </a:rPr>
              <a:t> </a:t>
            </a:r>
            <a:r>
              <a:rPr lang="zh-TW" altLang="en-US" sz="1800" dirty="0">
                <a:solidFill>
                  <a:schemeClr val="bg1"/>
                </a:solidFill>
                <a:latin typeface="微軟正黑體" panose="020B0604030504040204" pitchFamily="34" charset="-120"/>
              </a:rPr>
              <a:t>硬體</a:t>
            </a:r>
            <a:r>
              <a:rPr lang="en-US" altLang="zh-TW" sz="1800" dirty="0">
                <a:solidFill>
                  <a:schemeClr val="bg1"/>
                </a:solidFill>
                <a:latin typeface="微軟正黑體" panose="020B0604030504040204" pitchFamily="34" charset="-120"/>
              </a:rPr>
              <a:t>: QNAP 10G switch</a:t>
            </a:r>
            <a:r>
              <a:rPr lang="zh-TW" altLang="en-US" sz="1800" dirty="0">
                <a:solidFill>
                  <a:schemeClr val="bg1"/>
                </a:solidFill>
                <a:latin typeface="微軟正黑體" panose="020B0604030504040204" pitchFamily="34" charset="-120"/>
              </a:rPr>
              <a:t> </a:t>
            </a:r>
            <a:r>
              <a:rPr lang="en-US" altLang="zh-TW" sz="1800" dirty="0">
                <a:solidFill>
                  <a:schemeClr val="bg1"/>
                </a:solidFill>
                <a:latin typeface="微軟正黑體" panose="020B0604030504040204" pitchFamily="34" charset="-120"/>
              </a:rPr>
              <a:t>+ </a:t>
            </a:r>
            <a:r>
              <a:rPr lang="zh-TW" altLang="en-US" sz="1800" dirty="0">
                <a:solidFill>
                  <a:schemeClr val="bg1"/>
                </a:solidFill>
                <a:latin typeface="微軟正黑體" panose="020B0604030504040204" pitchFamily="34" charset="-120"/>
              </a:rPr>
              <a:t>中高階</a:t>
            </a:r>
            <a:r>
              <a:rPr lang="en-US" altLang="zh-TW" sz="1800" dirty="0">
                <a:solidFill>
                  <a:schemeClr val="bg1"/>
                </a:solidFill>
                <a:latin typeface="微軟正黑體" panose="020B0604030504040204" pitchFamily="34" charset="-120"/>
              </a:rPr>
              <a:t>NAS</a:t>
            </a:r>
            <a:r>
              <a:rPr lang="zh-TW" altLang="en-US" sz="1800" dirty="0">
                <a:solidFill>
                  <a:schemeClr val="bg1"/>
                </a:solidFill>
                <a:latin typeface="微軟正黑體" panose="020B0604030504040204" pitchFamily="34" charset="-120"/>
              </a:rPr>
              <a:t>機種全部支</a:t>
            </a:r>
            <a:r>
              <a:rPr lang="zh-TW" altLang="en-US" sz="1800">
                <a:solidFill>
                  <a:schemeClr val="bg1"/>
                </a:solidFill>
                <a:latin typeface="微軟正黑體" panose="020B0604030504040204" pitchFamily="34" charset="-120"/>
              </a:rPr>
              <a:t>援</a:t>
            </a:r>
            <a:r>
              <a:rPr lang="en-US" altLang="zh-TW" sz="1800" dirty="0">
                <a:solidFill>
                  <a:schemeClr val="bg1"/>
                </a:solidFill>
                <a:latin typeface="微軟正黑體" panose="020B0604030504040204" pitchFamily="34" charset="-120"/>
              </a:rPr>
              <a:t>10G</a:t>
            </a:r>
            <a:r>
              <a:rPr lang="zh-TW" altLang="en-US" sz="1800" dirty="0">
                <a:solidFill>
                  <a:schemeClr val="bg1"/>
                </a:solidFill>
                <a:latin typeface="微軟正黑體" panose="020B0604030504040204" pitchFamily="34" charset="-120"/>
              </a:rPr>
              <a:t>網路</a:t>
            </a:r>
            <a:endParaRPr lang="en-US" altLang="zh-TW" sz="1800" dirty="0">
              <a:solidFill>
                <a:schemeClr val="bg1"/>
              </a:solidFill>
              <a:latin typeface="微軟正黑體" panose="020B0604030504040204" pitchFamily="34" charset="-120"/>
            </a:endParaRPr>
          </a:p>
          <a:p>
            <a:pPr lvl="1">
              <a:lnSpc>
                <a:spcPts val="1400"/>
              </a:lnSpc>
              <a:spcBef>
                <a:spcPts val="1200"/>
              </a:spcBef>
              <a:buNone/>
            </a:pPr>
            <a:r>
              <a:rPr lang="zh-TW" altLang="en-US" sz="1800" dirty="0">
                <a:solidFill>
                  <a:schemeClr val="bg1"/>
                </a:solidFill>
                <a:latin typeface="微軟正黑體" panose="020B0604030504040204" pitchFamily="34" charset="-120"/>
              </a:rPr>
              <a:t>     </a:t>
            </a:r>
            <a:r>
              <a:rPr lang="zh-TW" altLang="en-US" sz="1800" dirty="0">
                <a:solidFill>
                  <a:schemeClr val="bg1"/>
                </a:solidFill>
                <a:latin typeface="Microsoft JhengHei" panose="020B0604030504040204" pitchFamily="34" charset="-120"/>
                <a:ea typeface="Microsoft JhengHei" panose="020B0604030504040204" pitchFamily="34" charset="-120"/>
              </a:rPr>
              <a:t>￭</a:t>
            </a:r>
            <a:r>
              <a:rPr lang="zh-TW" altLang="en-US" sz="1800">
                <a:solidFill>
                  <a:schemeClr val="bg1"/>
                </a:solidFill>
                <a:latin typeface="Microsoft JhengHei"/>
                <a:ea typeface="Microsoft JhengHei"/>
              </a:rPr>
              <a:t> </a:t>
            </a:r>
            <a:r>
              <a:rPr lang="zh-TW" altLang="en-US" sz="1800" dirty="0">
                <a:solidFill>
                  <a:schemeClr val="bg1"/>
                </a:solidFill>
                <a:latin typeface="微軟正黑體" panose="020B0604030504040204" pitchFamily="34" charset="-120"/>
              </a:rPr>
              <a:t>軟體</a:t>
            </a:r>
            <a:r>
              <a:rPr lang="en-US" altLang="zh-TW" sz="1800" dirty="0">
                <a:solidFill>
                  <a:schemeClr val="bg1"/>
                </a:solidFill>
                <a:latin typeface="微軟正黑體" panose="020B0604030504040204" pitchFamily="34" charset="-120"/>
              </a:rPr>
              <a:t>: </a:t>
            </a:r>
            <a:r>
              <a:rPr lang="zh-TW" altLang="en-US" sz="1800" dirty="0">
                <a:solidFill>
                  <a:schemeClr val="bg1"/>
                </a:solidFill>
                <a:latin typeface="微軟正黑體" panose="020B0604030504040204" pitchFamily="34" charset="-120"/>
              </a:rPr>
              <a:t>透過 [網路與虛擬交換器]，</a:t>
            </a:r>
            <a:r>
              <a:rPr lang="zh-TW" altLang="en-US" sz="1800">
                <a:solidFill>
                  <a:schemeClr val="bg1"/>
                </a:solidFill>
                <a:latin typeface="微軟正黑體" panose="020B0604030504040204" pitchFamily="34" charset="-120"/>
              </a:rPr>
              <a:t>串連</a:t>
            </a:r>
            <a:r>
              <a:rPr lang="zh-TW" altLang="en-US" sz="1800" dirty="0">
                <a:solidFill>
                  <a:schemeClr val="bg1"/>
                </a:solidFill>
                <a:latin typeface="微軟正黑體" panose="020B0604030504040204" pitchFamily="34" charset="-120"/>
              </a:rPr>
              <a:t>所有環節</a:t>
            </a:r>
            <a:endParaRPr lang="en-US" altLang="zh-TW" sz="1800" dirty="0">
              <a:solidFill>
                <a:schemeClr val="bg1"/>
              </a:solidFill>
              <a:latin typeface="微軟正黑體" panose="020B0604030504040204" pitchFamily="34" charset="-120"/>
            </a:endParaRPr>
          </a:p>
          <a:p>
            <a:pPr marL="342900" indent="-342900">
              <a:lnSpc>
                <a:spcPct val="150000"/>
              </a:lnSpc>
              <a:spcBef>
                <a:spcPts val="1200"/>
              </a:spcBef>
              <a:buFont typeface="Wingdings" panose="05000000000000000000" pitchFamily="2" charset="2"/>
              <a:buChar char="n"/>
            </a:pPr>
            <a:r>
              <a:rPr lang="zh-TW" sz="2100">
                <a:solidFill>
                  <a:schemeClr val="bg1"/>
                </a:solidFill>
                <a:latin typeface="微軟正黑體" panose="020B0604030504040204" pitchFamily="34" charset="-120"/>
              </a:rPr>
              <a:t>全新設計的</a:t>
            </a:r>
            <a:r>
              <a:rPr lang="zh-TW" altLang="en-US" sz="2100" b="1">
                <a:solidFill>
                  <a:schemeClr val="bg1"/>
                </a:solidFill>
                <a:latin typeface="微軟正黑體" panose="020B0604030504040204" pitchFamily="34" charset="-120"/>
                <a:ea typeface="微軟正黑體" panose="020B0604030504040204" pitchFamily="34" charset="-120"/>
              </a:rPr>
              <a:t>總覽畫面 </a:t>
            </a:r>
            <a:r>
              <a:rPr lang="en-US" altLang="zh-TW" sz="2100" b="1">
                <a:solidFill>
                  <a:schemeClr val="bg1"/>
                </a:solidFill>
                <a:latin typeface="微軟正黑體" panose="020B0604030504040204" pitchFamily="34" charset="-120"/>
                <a:ea typeface="微軟正黑體" panose="020B0604030504040204" pitchFamily="34" charset="-120"/>
              </a:rPr>
              <a:t>(</a:t>
            </a:r>
            <a:r>
              <a:rPr lang="zh-TW" altLang="en-US" sz="2100" b="1">
                <a:solidFill>
                  <a:schemeClr val="bg1"/>
                </a:solidFill>
                <a:latin typeface="微軟正黑體" panose="020B0604030504040204" pitchFamily="34" charset="-120"/>
                <a:ea typeface="微軟正黑體" panose="020B0604030504040204" pitchFamily="34" charset="-120"/>
              </a:rPr>
              <a:t>幫您清楚定位網路埠</a:t>
            </a:r>
            <a:r>
              <a:rPr lang="en-US" altLang="zh-TW" sz="2100" b="1">
                <a:solidFill>
                  <a:schemeClr val="bg1"/>
                </a:solidFill>
                <a:latin typeface="微軟正黑體" panose="020B0604030504040204" pitchFamily="34" charset="-120"/>
                <a:ea typeface="微軟正黑體" panose="020B0604030504040204" pitchFamily="34" charset="-120"/>
              </a:rPr>
              <a:t>/</a:t>
            </a:r>
            <a:r>
              <a:rPr lang="en-US" altLang="zh-TW" sz="2100">
                <a:solidFill>
                  <a:schemeClr val="bg1"/>
                </a:solidFill>
                <a:latin typeface="微軟正黑體" panose="020B0604030504040204" pitchFamily="34" charset="-120"/>
              </a:rPr>
              <a:t>Wireless</a:t>
            </a:r>
            <a:r>
              <a:rPr lang="en-US" altLang="en-US" sz="2100">
                <a:solidFill>
                  <a:schemeClr val="bg1"/>
                </a:solidFill>
                <a:latin typeface="微軟正黑體" panose="020B0604030504040204" pitchFamily="34" charset="-120"/>
              </a:rPr>
              <a:t> </a:t>
            </a:r>
            <a:r>
              <a:rPr lang="en-US" altLang="zh-TW" sz="2100">
                <a:solidFill>
                  <a:schemeClr val="bg1"/>
                </a:solidFill>
                <a:latin typeface="微軟正黑體" panose="020B0604030504040204" pitchFamily="34" charset="-120"/>
              </a:rPr>
              <a:t>USB</a:t>
            </a:r>
            <a:r>
              <a:rPr lang="en-US" altLang="zh-TW" sz="2100" b="1">
                <a:solidFill>
                  <a:schemeClr val="bg1"/>
                </a:solidFill>
                <a:latin typeface="微軟正黑體" panose="020B0604030504040204" pitchFamily="34" charset="-120"/>
                <a:ea typeface="微軟正黑體" panose="020B0604030504040204" pitchFamily="34" charset="-120"/>
              </a:rPr>
              <a:t> </a:t>
            </a:r>
            <a:r>
              <a:rPr lang="zh-TW" altLang="en-US" sz="2100" b="1">
                <a:solidFill>
                  <a:schemeClr val="bg1"/>
                </a:solidFill>
                <a:latin typeface="微軟正黑體" panose="020B0604030504040204" pitchFamily="34" charset="-120"/>
                <a:ea typeface="微軟正黑體" panose="020B0604030504040204" pitchFamily="34" charset="-120"/>
              </a:rPr>
              <a:t>的位置</a:t>
            </a:r>
            <a:r>
              <a:rPr lang="en-US" altLang="zh-TW" sz="2100" b="1">
                <a:solidFill>
                  <a:schemeClr val="bg1"/>
                </a:solidFill>
                <a:latin typeface="微軟正黑體" panose="020B0604030504040204" pitchFamily="34" charset="-120"/>
                <a:ea typeface="微軟正黑體" panose="020B0604030504040204" pitchFamily="34" charset="-120"/>
              </a:rPr>
              <a:t>)</a:t>
            </a:r>
          </a:p>
          <a:p>
            <a:pPr>
              <a:lnSpc>
                <a:spcPts val="1400"/>
              </a:lnSpc>
              <a:spcBef>
                <a:spcPts val="1200"/>
              </a:spcBef>
            </a:pPr>
            <a:r>
              <a:rPr lang="zh-TW" altLang="en-US" sz="1800">
                <a:solidFill>
                  <a:schemeClr val="bg1"/>
                </a:solidFill>
                <a:latin typeface="微軟正黑體" panose="020B0604030504040204" pitchFamily="34" charset="-120"/>
              </a:rPr>
              <a:t>    </a:t>
            </a:r>
            <a:r>
              <a:rPr lang="zh-TW" altLang="en-US" sz="1800" dirty="0">
                <a:solidFill>
                  <a:schemeClr val="bg1"/>
                </a:solidFill>
                <a:latin typeface="微軟正黑體" panose="020B0604030504040204" pitchFamily="34" charset="-120"/>
              </a:rPr>
              <a:t> </a:t>
            </a:r>
            <a:r>
              <a:rPr lang="zh-TW" altLang="en-US" sz="1800" dirty="0">
                <a:solidFill>
                  <a:schemeClr val="bg1"/>
                </a:solidFill>
                <a:latin typeface="Microsoft JhengHei" panose="020B0604030504040204" pitchFamily="34" charset="-120"/>
                <a:ea typeface="Microsoft JhengHei" panose="020B0604030504040204" pitchFamily="34" charset="-120"/>
              </a:rPr>
              <a:t>￭</a:t>
            </a:r>
            <a:r>
              <a:rPr lang="zh-TW" altLang="en-US" sz="1800">
                <a:solidFill>
                  <a:schemeClr val="bg1"/>
                </a:solidFill>
                <a:latin typeface="Microsoft JhengHei"/>
                <a:ea typeface="Microsoft JhengHei"/>
              </a:rPr>
              <a:t> </a:t>
            </a:r>
            <a:r>
              <a:rPr lang="zh-TW" altLang="en-US" sz="1800" b="1" dirty="0">
                <a:solidFill>
                  <a:schemeClr val="bg1"/>
                </a:solidFill>
                <a:latin typeface="微軟正黑體" panose="020B0604030504040204" pitchFamily="34" charset="-120"/>
                <a:ea typeface="微軟正黑體" panose="020B0604030504040204" pitchFamily="34" charset="-120"/>
              </a:rPr>
              <a:t>虛擬與實體的詳細網路拓樸</a:t>
            </a:r>
            <a:endParaRPr lang="en-US" altLang="zh-TW" sz="1800" b="1" dirty="0">
              <a:solidFill>
                <a:schemeClr val="bg1"/>
              </a:solidFill>
              <a:latin typeface="微軟正黑體" panose="020B0604030504040204" pitchFamily="34" charset="-120"/>
              <a:ea typeface="微軟正黑體" panose="020B0604030504040204" pitchFamily="34" charset="-120"/>
            </a:endParaRPr>
          </a:p>
          <a:p>
            <a:pPr lvl="1">
              <a:lnSpc>
                <a:spcPts val="1400"/>
              </a:lnSpc>
              <a:spcBef>
                <a:spcPts val="1200"/>
              </a:spcBef>
              <a:buNone/>
            </a:pPr>
            <a:r>
              <a:rPr lang="zh-TW" altLang="en-US" sz="1800">
                <a:solidFill>
                  <a:schemeClr val="bg1"/>
                </a:solidFill>
                <a:latin typeface="微軟正黑體" panose="020B0604030504040204" pitchFamily="34" charset="-120"/>
              </a:rPr>
              <a:t>    </a:t>
            </a:r>
            <a:r>
              <a:rPr lang="zh-TW" altLang="en-US" sz="1800" dirty="0">
                <a:solidFill>
                  <a:schemeClr val="bg1"/>
                </a:solidFill>
                <a:latin typeface="微軟正黑體" panose="020B0604030504040204" pitchFamily="34" charset="-120"/>
              </a:rPr>
              <a:t> </a:t>
            </a:r>
            <a:r>
              <a:rPr lang="zh-TW" altLang="en-US" sz="1800" dirty="0">
                <a:solidFill>
                  <a:schemeClr val="bg1"/>
                </a:solidFill>
                <a:latin typeface="Microsoft JhengHei" panose="020B0604030504040204" pitchFamily="34" charset="-120"/>
                <a:ea typeface="Microsoft JhengHei" panose="020B0604030504040204" pitchFamily="34" charset="-120"/>
              </a:rPr>
              <a:t>￭</a:t>
            </a:r>
            <a:r>
              <a:rPr lang="zh-TW" altLang="en-US" sz="1800">
                <a:solidFill>
                  <a:schemeClr val="bg1"/>
                </a:solidFill>
                <a:latin typeface="Microsoft JhengHei"/>
                <a:ea typeface="Microsoft JhengHei"/>
              </a:rPr>
              <a:t> </a:t>
            </a:r>
            <a:r>
              <a:rPr lang="en-US" altLang="zh-TW" sz="1800" b="1" dirty="0">
                <a:solidFill>
                  <a:schemeClr val="bg1"/>
                </a:solidFill>
                <a:latin typeface="微軟正黑體" panose="020B0604030504040204" pitchFamily="34" charset="-120"/>
                <a:ea typeface="微軟正黑體" panose="020B0604030504040204" pitchFamily="34" charset="-120"/>
              </a:rPr>
              <a:t>User Story: FB/</a:t>
            </a:r>
            <a:r>
              <a:rPr lang="zh-TW" altLang="en-US" sz="1800" b="1" dirty="0">
                <a:solidFill>
                  <a:schemeClr val="bg1"/>
                </a:solidFill>
                <a:latin typeface="微軟正黑體" panose="020B0604030504040204" pitchFamily="34" charset="-120"/>
                <a:ea typeface="微軟正黑體" panose="020B0604030504040204" pitchFamily="34" charset="-120"/>
              </a:rPr>
              <a:t>論壇網路上常見的卡關是因為虛擬環境與實體環</a:t>
            </a:r>
            <a:r>
              <a:rPr lang="zh-TW" altLang="en-US" sz="1800">
                <a:solidFill>
                  <a:schemeClr val="bg1"/>
                </a:solidFill>
                <a:latin typeface="微軟正黑體" panose="020B0604030504040204" pitchFamily="34" charset="-120"/>
              </a:rPr>
              <a:t>   </a:t>
            </a:r>
            <a:endParaRPr lang="en-US" altLang="zh-TW" sz="1800" b="1" dirty="0">
              <a:solidFill>
                <a:schemeClr val="bg1"/>
              </a:solidFill>
              <a:latin typeface="微軟正黑體" panose="020B0604030504040204" pitchFamily="34" charset="-120"/>
              <a:ea typeface="微軟正黑體" panose="020B0604030504040204" pitchFamily="34" charset="-120"/>
            </a:endParaRPr>
          </a:p>
          <a:p>
            <a:pPr lvl="1">
              <a:lnSpc>
                <a:spcPts val="1400"/>
              </a:lnSpc>
              <a:spcBef>
                <a:spcPts val="1200"/>
              </a:spcBef>
              <a:buNone/>
            </a:pPr>
            <a:r>
              <a:rPr lang="zh-TW" altLang="en-US" sz="1800">
                <a:solidFill>
                  <a:schemeClr val="bg1"/>
                </a:solidFill>
                <a:latin typeface="微軟正黑體" panose="020B0604030504040204" pitchFamily="34" charset="-120"/>
              </a:rPr>
              <a:t>       </a:t>
            </a:r>
            <a:r>
              <a:rPr lang="zh-TW" altLang="en-US" sz="1800" b="1" dirty="0">
                <a:solidFill>
                  <a:schemeClr val="bg1"/>
                </a:solidFill>
                <a:latin typeface="微軟正黑體" panose="020B0604030504040204" pitchFamily="34" charset="-120"/>
                <a:ea typeface="微軟正黑體" panose="020B0604030504040204" pitchFamily="34" charset="-120"/>
              </a:rPr>
              <a:t> 境是兩個世界，</a:t>
            </a:r>
            <a:r>
              <a:rPr lang="en-US" altLang="zh-TW" sz="1800">
                <a:solidFill>
                  <a:schemeClr val="bg1"/>
                </a:solidFill>
                <a:latin typeface="微軟正黑體" panose="020B0604030504040204" pitchFamily="34" charset="-120"/>
              </a:rPr>
              <a:t> </a:t>
            </a:r>
            <a:r>
              <a:rPr lang="en-US" altLang="zh-TW" sz="1800" err="1">
                <a:solidFill>
                  <a:schemeClr val="bg1"/>
                </a:solidFill>
                <a:latin typeface="微軟正黑體" panose="020B0604030504040204" pitchFamily="34" charset="-120"/>
              </a:rPr>
              <a:t>使用者</a:t>
            </a:r>
            <a:r>
              <a:rPr lang="zh-TW" altLang="en-US" sz="1800" b="1" dirty="0">
                <a:solidFill>
                  <a:schemeClr val="bg1"/>
                </a:solidFill>
                <a:latin typeface="微軟正黑體" panose="020B0604030504040204" pitchFamily="34" charset="-120"/>
                <a:ea typeface="微軟正黑體" panose="020B0604030504040204" pitchFamily="34" charset="-120"/>
              </a:rPr>
              <a:t>不曉得</a:t>
            </a:r>
            <a:r>
              <a:rPr lang="zh-TW" altLang="en-US" sz="1800">
                <a:solidFill>
                  <a:schemeClr val="bg1"/>
                </a:solidFill>
                <a:latin typeface="微軟正黑體" panose="020B0604030504040204" pitchFamily="34" charset="-120"/>
              </a:rPr>
              <a:t>各個環節的</a:t>
            </a:r>
            <a:r>
              <a:rPr lang="zh-TW" altLang="en-US" sz="1800" b="1" dirty="0">
                <a:solidFill>
                  <a:schemeClr val="bg1"/>
                </a:solidFill>
                <a:latin typeface="微軟正黑體" panose="020B0604030504040204" pitchFamily="34" charset="-120"/>
                <a:ea typeface="微軟正黑體" panose="020B0604030504040204" pitchFamily="34" charset="-120"/>
              </a:rPr>
              <a:t>關聯</a:t>
            </a:r>
            <a:r>
              <a:rPr lang="zh-TW" altLang="en-US" sz="1800">
                <a:solidFill>
                  <a:schemeClr val="bg1"/>
                </a:solidFill>
                <a:latin typeface="微軟正黑體" panose="020B0604030504040204" pitchFamily="34" charset="-120"/>
              </a:rPr>
              <a:t>如何配置</a:t>
            </a:r>
            <a:endParaRPr lang="en-US" altLang="zh-TW" sz="1800" b="1" dirty="0">
              <a:solidFill>
                <a:schemeClr val="bg1"/>
              </a:solidFill>
              <a:latin typeface="微軟正黑體" panose="020B0604030504040204" pitchFamily="34" charset="-120"/>
              <a:ea typeface="微軟正黑體" panose="020B0604030504040204" pitchFamily="34" charset="-120"/>
            </a:endParaRPr>
          </a:p>
          <a:p>
            <a:pPr marL="342900" lvl="1" indent="-342900">
              <a:lnSpc>
                <a:spcPct val="150000"/>
              </a:lnSpc>
              <a:spcBef>
                <a:spcPts val="1200"/>
              </a:spcBef>
              <a:buFont typeface="Wingdings" panose="05000000000000000000" pitchFamily="2" charset="2"/>
              <a:buChar char="n"/>
            </a:pPr>
            <a:r>
              <a:rPr lang="zh-TW" altLang="en-US" sz="2100" dirty="0">
                <a:solidFill>
                  <a:schemeClr val="bg1"/>
                </a:solidFill>
                <a:latin typeface="微軟正黑體" panose="020B0604030504040204" pitchFamily="34" charset="-120"/>
              </a:rPr>
              <a:t>搭配 </a:t>
            </a:r>
            <a:r>
              <a:rPr lang="en-US" altLang="zh-TW" sz="2100" dirty="0">
                <a:solidFill>
                  <a:schemeClr val="bg1"/>
                </a:solidFill>
                <a:latin typeface="微軟正黑體" panose="020B0604030504040204" pitchFamily="34" charset="-120"/>
              </a:rPr>
              <a:t>QNAP </a:t>
            </a:r>
            <a:r>
              <a:rPr lang="zh-TW" altLang="en-US" sz="2100" dirty="0">
                <a:solidFill>
                  <a:schemeClr val="bg1"/>
                </a:solidFill>
                <a:latin typeface="微軟正黑體" panose="020B0604030504040204" pitchFamily="34" charset="-120"/>
              </a:rPr>
              <a:t>出品的 </a:t>
            </a:r>
            <a:r>
              <a:rPr lang="en-US" altLang="zh-TW" sz="2100" err="1">
                <a:solidFill>
                  <a:schemeClr val="bg1"/>
                </a:solidFill>
                <a:latin typeface="微軟正黑體" panose="020B0604030504040204" pitchFamily="34" charset="-120"/>
              </a:rPr>
              <a:t>PCIe</a:t>
            </a:r>
            <a:r>
              <a:rPr lang="en-US" altLang="zh-TW" sz="2100">
                <a:solidFill>
                  <a:schemeClr val="bg1"/>
                </a:solidFill>
                <a:latin typeface="微軟正黑體" panose="020B0604030504040204" pitchFamily="34" charset="-120"/>
              </a:rPr>
              <a:t> </a:t>
            </a:r>
            <a:r>
              <a:rPr lang="zh-TW" altLang="en-US" sz="2100" dirty="0">
                <a:solidFill>
                  <a:schemeClr val="bg1"/>
                </a:solidFill>
                <a:latin typeface="微軟正黑體" panose="020B0604030504040204" pitchFamily="34" charset="-120"/>
              </a:rPr>
              <a:t>網卡提供新介面</a:t>
            </a:r>
            <a:r>
              <a:rPr lang="zh-TW" altLang="en-US" sz="2100">
                <a:solidFill>
                  <a:schemeClr val="bg1"/>
                </a:solidFill>
                <a:latin typeface="微軟正黑體" panose="020B0604030504040204" pitchFamily="34" charset="-120"/>
              </a:rPr>
              <a:t>體驗</a:t>
            </a:r>
            <a:endParaRPr lang="en-US" altLang="zh-TW" sz="2100" dirty="0">
              <a:solidFill>
                <a:schemeClr val="bg1"/>
              </a:solidFill>
              <a:latin typeface="微軟正黑體" panose="020B0604030504040204" pitchFamily="34" charset="-120"/>
            </a:endParaRPr>
          </a:p>
          <a:p>
            <a:pPr lvl="1">
              <a:lnSpc>
                <a:spcPts val="1600"/>
              </a:lnSpc>
              <a:spcBef>
                <a:spcPts val="1200"/>
              </a:spcBef>
              <a:buNone/>
            </a:pPr>
            <a:endParaRPr lang="zh-TW" altLang="en-US" sz="1800" b="1" dirty="0">
              <a:solidFill>
                <a:schemeClr val="bg1"/>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 name="標題 2"/>
          <p:cNvSpPr>
            <a:spLocks noGrp="1"/>
          </p:cNvSpPr>
          <p:nvPr>
            <p:ph type="ctrTitle"/>
          </p:nvPr>
        </p:nvSpPr>
        <p:spPr>
          <a:xfrm>
            <a:off x="685800" y="1469231"/>
            <a:ext cx="7772400" cy="1102519"/>
          </a:xfrm>
        </p:spPr>
        <p:txBody>
          <a:bodyPr>
            <a:normAutofit/>
          </a:bodyPr>
          <a:lstStyle/>
          <a:p>
            <a:pPr lvl="0">
              <a:spcBef>
                <a:spcPts val="0"/>
              </a:spcBef>
            </a:pPr>
            <a:r>
              <a:rPr lang="zh-TW" altLang="en-US" dirty="0">
                <a:latin typeface="Microsoft JhengHei"/>
                <a:ea typeface="Microsoft JhengHei"/>
                <a:cs typeface="Microsoft JhengHei"/>
                <a:sym typeface="Microsoft JhengHei"/>
              </a:rPr>
              <a:t>我們</a:t>
            </a:r>
            <a:r>
              <a:rPr lang="en-US" altLang="zh-TW" dirty="0" err="1">
                <a:latin typeface="Microsoft JhengHei"/>
                <a:ea typeface="Microsoft JhengHei"/>
                <a:cs typeface="Microsoft JhengHei"/>
                <a:sym typeface="Microsoft JhengHei"/>
              </a:rPr>
              <a:t>是如何做到的</a:t>
            </a:r>
            <a:endParaRPr lang="en-US" altLang="zh-TW" sz="5400" dirty="0">
              <a:solidFill>
                <a:srgbClr val="002060"/>
              </a:solidFill>
              <a:latin typeface="Microsoft JhengHei"/>
              <a:ea typeface="Microsoft JhengHei"/>
              <a:cs typeface="Microsoft JhengHei"/>
              <a:sym typeface="Microsoft JhengHe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4" name="圖片 3">
            <a:extLst>
              <a:ext uri="{FF2B5EF4-FFF2-40B4-BE49-F238E27FC236}">
                <a16:creationId xmlns:a16="http://schemas.microsoft.com/office/drawing/2014/main" id="{87A9A5E8-D0C0-464A-94C7-8D38F91976FB}"/>
              </a:ext>
            </a:extLst>
          </p:cNvPr>
          <p:cNvPicPr>
            <a:picLocks noChangeAspect="1"/>
          </p:cNvPicPr>
          <p:nvPr/>
        </p:nvPicPr>
        <p:blipFill rotWithShape="1">
          <a:blip r:embed="rId3">
            <a:extLst>
              <a:ext uri="{28A0092B-C50C-407E-A947-70E740481C1C}">
                <a14:useLocalDpi xmlns:a14="http://schemas.microsoft.com/office/drawing/2010/main" val="0"/>
              </a:ext>
            </a:extLst>
          </a:blip>
          <a:srcRect b="6337"/>
          <a:stretch/>
        </p:blipFill>
        <p:spPr>
          <a:xfrm>
            <a:off x="1" y="1275607"/>
            <a:ext cx="9144000" cy="3867894"/>
          </a:xfrm>
          <a:prstGeom prst="rect">
            <a:avLst/>
          </a:prstGeom>
        </p:spPr>
      </p:pic>
      <p:sp>
        <p:nvSpPr>
          <p:cNvPr id="383" name="Shape 383"/>
          <p:cNvSpPr txBox="1">
            <a:spLocks noGrp="1"/>
          </p:cNvSpPr>
          <p:nvPr>
            <p:ph type="title"/>
          </p:nvPr>
        </p:nvSpPr>
        <p:spPr/>
        <p:txBody>
          <a:bodyPr/>
          <a:lstStyle/>
          <a:p>
            <a:pPr lvl="0"/>
            <a:r>
              <a:rPr lang="pt-BR" altLang="zh-TW"/>
              <a:t>R&amp;D </a:t>
            </a:r>
            <a:r>
              <a:rPr lang="zh-TW" altLang="pt-BR"/>
              <a:t>此版改良的初衷</a:t>
            </a:r>
            <a:endParaRPr lang="pt-BR"/>
          </a:p>
        </p:txBody>
      </p:sp>
      <p:sp>
        <p:nvSpPr>
          <p:cNvPr id="384" name="Shape 384"/>
          <p:cNvSpPr txBox="1">
            <a:spLocks noGrp="1"/>
          </p:cNvSpPr>
          <p:nvPr>
            <p:ph idx="1"/>
          </p:nvPr>
        </p:nvSpPr>
        <p:spPr/>
        <p:txBody>
          <a:bodyPr vert="horz" lIns="91440" tIns="45720" rIns="91440" bIns="45720" rtlCol="0" anchor="t">
            <a:normAutofit/>
          </a:bodyPr>
          <a:lstStyle/>
          <a:p>
            <a:pPr lvl="0"/>
            <a:r>
              <a:rPr lang="zh-TW" altLang="en-US" dirty="0">
                <a:sym typeface="Microsoft JhengHei"/>
              </a:rPr>
              <a:t>因應未來軟體定義網路</a:t>
            </a:r>
            <a:r>
              <a:rPr lang="en-US" altLang="zh-TW" dirty="0">
                <a:sym typeface="Microsoft JhengHei"/>
              </a:rPr>
              <a:t>(SDN)</a:t>
            </a:r>
            <a:r>
              <a:rPr lang="zh-TW" altLang="en-US" dirty="0">
                <a:sym typeface="Microsoft JhengHei"/>
              </a:rPr>
              <a:t>潮流，</a:t>
            </a:r>
            <a:r>
              <a:rPr lang="zh-TW">
                <a:sym typeface="Microsoft JhengHei"/>
              </a:rPr>
              <a:t>而重新設計</a:t>
            </a:r>
            <a:r>
              <a:rPr lang="zh-TW" altLang="en-US" dirty="0">
                <a:sym typeface="Microsoft JhengHei"/>
              </a:rPr>
              <a:t>網路底層架構，使其反應速度更快，並定義出更多的介面讓所有</a:t>
            </a:r>
            <a:r>
              <a:rPr lang="en-US" altLang="zh-TW" dirty="0">
                <a:sym typeface="Microsoft JhengHei"/>
              </a:rPr>
              <a:t>QTS</a:t>
            </a:r>
            <a:r>
              <a:rPr lang="zh-TW" altLang="en-US" dirty="0">
                <a:sym typeface="Microsoft JhengHei"/>
              </a:rPr>
              <a:t>應用軟體使用，使用者體驗更完善</a:t>
            </a:r>
            <a:r>
              <a:rPr lang="zh-TW" altLang="en-US">
                <a:latin typeface="微軟正黑體"/>
              </a:rPr>
              <a:t>。</a:t>
            </a:r>
            <a:br>
              <a:rPr lang="zh-TW" altLang="en-US">
                <a:latin typeface="微軟正黑體"/>
              </a:rPr>
            </a:br>
            <a:endParaRPr lang="zh-TW" altLang="en-US" dirty="0">
              <a:sym typeface="Microsoft JhengHei"/>
            </a:endParaRPr>
          </a:p>
          <a:p>
            <a:pPr lvl="0"/>
            <a:r>
              <a:rPr lang="zh-TW" altLang="en-US" dirty="0">
                <a:sym typeface="Microsoft JhengHei"/>
              </a:rPr>
              <a:t>提供更完善的網路功能，</a:t>
            </a:r>
            <a:r>
              <a:rPr lang="zh-TW" altLang="en-US">
                <a:sym typeface="Microsoft JhengHei"/>
              </a:rPr>
              <a:t>讓</a:t>
            </a:r>
            <a:r>
              <a:rPr lang="zh-TW" altLang="en-US" dirty="0">
                <a:sym typeface="Microsoft JhengHei"/>
              </a:rPr>
              <a:t>使用者可以更容易地做出相關的網路應用，像是</a:t>
            </a:r>
            <a:r>
              <a:rPr lang="en-US" altLang="zh-TW" dirty="0">
                <a:sym typeface="Microsoft JhengHei"/>
              </a:rPr>
              <a:t>static route &amp; IPv6</a:t>
            </a:r>
            <a:r>
              <a:rPr lang="en-US" altLang="zh-TW">
                <a:cs typeface="Arial"/>
              </a:rPr>
              <a:t>。</a:t>
            </a:r>
            <a:br>
              <a:rPr lang="en-US" altLang="zh-TW">
                <a:latin typeface="微軟正黑體"/>
                <a:cs typeface="Arial"/>
              </a:rPr>
            </a:br>
            <a:endParaRPr lang="zh-TW" altLang="en-US" dirty="0">
              <a:sym typeface="Microsoft JhengHei"/>
            </a:endParaRPr>
          </a:p>
          <a:p>
            <a:pPr lvl="0"/>
            <a:r>
              <a:rPr lang="zh-TW" altLang="en-US" dirty="0">
                <a:sym typeface="Microsoft JhengHei"/>
              </a:rPr>
              <a:t>串連所有網路功能，</a:t>
            </a:r>
            <a:r>
              <a:rPr lang="zh-TW" altLang="en-US">
                <a:sym typeface="Microsoft JhengHei"/>
              </a:rPr>
              <a:t>讓</a:t>
            </a:r>
            <a:r>
              <a:rPr lang="zh-TW" altLang="en-US" dirty="0">
                <a:sym typeface="Microsoft JhengHei"/>
              </a:rPr>
              <a:t>使用者能夠在任何需要網路資訊的相關設定得到目前系統最新的狀態值，像是</a:t>
            </a:r>
            <a:r>
              <a:rPr lang="en-US" altLang="zh-TW" dirty="0">
                <a:sym typeface="Microsoft JhengHei"/>
              </a:rPr>
              <a:t>QVPN 2.0</a:t>
            </a:r>
            <a:r>
              <a:rPr lang="en-US" altLang="zh-TW">
                <a:cs typeface="Arial"/>
              </a:rPr>
              <a:t>。</a:t>
            </a:r>
            <a:endParaRPr lang="zh-TW" altLang="en-US" dirty="0">
              <a:sym typeface="Microsoft JhengHe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27" name="圖片 26">
            <a:extLst>
              <a:ext uri="{FF2B5EF4-FFF2-40B4-BE49-F238E27FC236}">
                <a16:creationId xmlns:a16="http://schemas.microsoft.com/office/drawing/2014/main" id="{394E6694-BB86-4A19-A168-E42FCF25F623}"/>
              </a:ext>
            </a:extLst>
          </p:cNvPr>
          <p:cNvPicPr>
            <a:picLocks noChangeAspect="1"/>
          </p:cNvPicPr>
          <p:nvPr/>
        </p:nvPicPr>
        <p:blipFill rotWithShape="1">
          <a:blip r:embed="rId3">
            <a:extLst>
              <a:ext uri="{28A0092B-C50C-407E-A947-70E740481C1C}">
                <a14:useLocalDpi xmlns:a14="http://schemas.microsoft.com/office/drawing/2010/main" val="0"/>
              </a:ext>
            </a:extLst>
          </a:blip>
          <a:srcRect l="9693" t="30201"/>
          <a:stretch/>
        </p:blipFill>
        <p:spPr>
          <a:xfrm>
            <a:off x="5855157" y="1737293"/>
            <a:ext cx="2717060" cy="2850682"/>
          </a:xfrm>
          <a:prstGeom prst="rect">
            <a:avLst/>
          </a:prstGeom>
        </p:spPr>
      </p:pic>
      <p:pic>
        <p:nvPicPr>
          <p:cNvPr id="26" name="圖片 25">
            <a:extLst>
              <a:ext uri="{FF2B5EF4-FFF2-40B4-BE49-F238E27FC236}">
                <a16:creationId xmlns:a16="http://schemas.microsoft.com/office/drawing/2014/main" id="{AC3F6373-F96F-4DAD-A78E-566FB331CB17}"/>
              </a:ext>
            </a:extLst>
          </p:cNvPr>
          <p:cNvPicPr>
            <a:picLocks noChangeAspect="1"/>
          </p:cNvPicPr>
          <p:nvPr/>
        </p:nvPicPr>
        <p:blipFill rotWithShape="1">
          <a:blip r:embed="rId3">
            <a:extLst>
              <a:ext uri="{28A0092B-C50C-407E-A947-70E740481C1C}">
                <a14:useLocalDpi xmlns:a14="http://schemas.microsoft.com/office/drawing/2010/main" val="0"/>
              </a:ext>
            </a:extLst>
          </a:blip>
          <a:srcRect l="9693" t="30201"/>
          <a:stretch/>
        </p:blipFill>
        <p:spPr>
          <a:xfrm>
            <a:off x="3150867" y="1737293"/>
            <a:ext cx="2717060" cy="2850682"/>
          </a:xfrm>
          <a:prstGeom prst="rect">
            <a:avLst/>
          </a:prstGeom>
        </p:spPr>
      </p:pic>
      <p:pic>
        <p:nvPicPr>
          <p:cNvPr id="7" name="圖片 6">
            <a:extLst>
              <a:ext uri="{FF2B5EF4-FFF2-40B4-BE49-F238E27FC236}">
                <a16:creationId xmlns:a16="http://schemas.microsoft.com/office/drawing/2014/main" id="{175824E7-96F9-42A3-8FFD-9AB99836092B}"/>
              </a:ext>
            </a:extLst>
          </p:cNvPr>
          <p:cNvPicPr>
            <a:picLocks noChangeAspect="1"/>
          </p:cNvPicPr>
          <p:nvPr/>
        </p:nvPicPr>
        <p:blipFill rotWithShape="1">
          <a:blip r:embed="rId3">
            <a:extLst>
              <a:ext uri="{28A0092B-C50C-407E-A947-70E740481C1C}">
                <a14:useLocalDpi xmlns:a14="http://schemas.microsoft.com/office/drawing/2010/main" val="0"/>
              </a:ext>
            </a:extLst>
          </a:blip>
          <a:srcRect l="9693" t="30201"/>
          <a:stretch/>
        </p:blipFill>
        <p:spPr>
          <a:xfrm>
            <a:off x="456305" y="1737293"/>
            <a:ext cx="2717060" cy="2850682"/>
          </a:xfrm>
          <a:prstGeom prst="rect">
            <a:avLst/>
          </a:prstGeom>
        </p:spPr>
      </p:pic>
      <p:pic>
        <p:nvPicPr>
          <p:cNvPr id="391" name="Shape 391" descr="C:\Users\user\Desktop\0110\11.png"/>
          <p:cNvPicPr preferRelativeResize="0"/>
          <p:nvPr/>
        </p:nvPicPr>
        <p:blipFill rotWithShape="1">
          <a:blip r:embed="rId4" cstate="print">
            <a:alphaModFix/>
          </a:blip>
          <a:srcRect/>
          <a:stretch/>
        </p:blipFill>
        <p:spPr>
          <a:xfrm>
            <a:off x="4033638" y="2241452"/>
            <a:ext cx="1533898" cy="1931689"/>
          </a:xfrm>
          <a:prstGeom prst="rect">
            <a:avLst/>
          </a:prstGeom>
          <a:noFill/>
          <a:ln>
            <a:noFill/>
          </a:ln>
        </p:spPr>
      </p:pic>
      <p:sp>
        <p:nvSpPr>
          <p:cNvPr id="392" name="Shape 392"/>
          <p:cNvSpPr/>
          <p:nvPr/>
        </p:nvSpPr>
        <p:spPr>
          <a:xfrm>
            <a:off x="3069225" y="1779662"/>
            <a:ext cx="1928826" cy="333351"/>
          </a:xfrm>
          <a:prstGeom prst="parallelogram">
            <a:avLst>
              <a:gd name="adj" fmla="val 55727"/>
            </a:avLst>
          </a:prstGeom>
          <a:noFill/>
          <a:ln w="38100" cap="flat" cmpd="sng">
            <a:no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buClr>
                <a:srgbClr val="000000"/>
              </a:buClr>
              <a:buSzPts val="1400"/>
            </a:pPr>
            <a:r>
              <a:rPr lang="en-US" altLang="zh-TW" b="1" dirty="0">
                <a:solidFill>
                  <a:schemeClr val="lt1"/>
                </a:solidFill>
                <a:latin typeface="Arial"/>
                <a:ea typeface="Arial"/>
                <a:cs typeface="Arial"/>
                <a:sym typeface="Arial"/>
              </a:rPr>
              <a:t>10GbE</a:t>
            </a:r>
            <a:endParaRPr lang="en-US" altLang="zh-TW" dirty="0"/>
          </a:p>
        </p:txBody>
      </p:sp>
      <p:sp>
        <p:nvSpPr>
          <p:cNvPr id="393" name="Shape 393"/>
          <p:cNvSpPr/>
          <p:nvPr/>
        </p:nvSpPr>
        <p:spPr>
          <a:xfrm>
            <a:off x="5443787" y="1779662"/>
            <a:ext cx="2599973" cy="333351"/>
          </a:xfrm>
          <a:prstGeom prst="parallelogram">
            <a:avLst>
              <a:gd name="adj" fmla="val 55727"/>
            </a:avLst>
          </a:prstGeom>
          <a:noFill/>
          <a:ln w="38100" cap="flat" cmpd="sng">
            <a:no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buClr>
                <a:srgbClr val="000000"/>
              </a:buClr>
              <a:buSzPts val="1400"/>
            </a:pPr>
            <a:r>
              <a:rPr lang="en-US" altLang="zh-TW" b="1" dirty="0">
                <a:solidFill>
                  <a:schemeClr val="lt1"/>
                </a:solidFill>
                <a:latin typeface="Arial"/>
                <a:ea typeface="Arial"/>
                <a:cs typeface="Arial"/>
                <a:sym typeface="Arial"/>
              </a:rPr>
              <a:t>Thunderbolt</a:t>
            </a:r>
          </a:p>
        </p:txBody>
      </p:sp>
      <p:sp>
        <p:nvSpPr>
          <p:cNvPr id="395" name="Shape 395"/>
          <p:cNvSpPr/>
          <p:nvPr/>
        </p:nvSpPr>
        <p:spPr>
          <a:xfrm>
            <a:off x="376080" y="1779662"/>
            <a:ext cx="1928826" cy="333351"/>
          </a:xfrm>
          <a:prstGeom prst="parallelogram">
            <a:avLst>
              <a:gd name="adj" fmla="val 55727"/>
            </a:avLst>
          </a:prstGeom>
          <a:noFill/>
          <a:ln w="38100" cap="flat" cmpd="sng">
            <a:no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buClr>
                <a:srgbClr val="000000"/>
              </a:buClr>
              <a:buSzPts val="1400"/>
            </a:pPr>
            <a:r>
              <a:rPr lang="en-US" altLang="zh-TW" b="1" dirty="0" err="1">
                <a:solidFill>
                  <a:schemeClr val="lt1"/>
                </a:solidFill>
                <a:latin typeface="Arial"/>
                <a:ea typeface="Arial"/>
                <a:cs typeface="Arial"/>
                <a:sym typeface="Arial"/>
              </a:rPr>
              <a:t>GbE</a:t>
            </a:r>
            <a:endParaRPr lang="en-US" altLang="zh-TW" dirty="0"/>
          </a:p>
        </p:txBody>
      </p:sp>
      <p:sp>
        <p:nvSpPr>
          <p:cNvPr id="396" name="Shape 396"/>
          <p:cNvSpPr txBox="1">
            <a:spLocks noGrp="1"/>
          </p:cNvSpPr>
          <p:nvPr>
            <p:ph type="title"/>
          </p:nvPr>
        </p:nvSpPr>
        <p:spPr/>
        <p:txBody>
          <a:bodyPr/>
          <a:lstStyle/>
          <a:p>
            <a:pPr lvl="0"/>
            <a:r>
              <a:rPr lang="zh-TW" altLang="en-US"/>
              <a:t>支援</a:t>
            </a:r>
            <a:r>
              <a:rPr lang="zh-TW" altLang="en-US">
                <a:sym typeface="Arial"/>
              </a:rPr>
              <a:t>各</a:t>
            </a:r>
            <a:r>
              <a:rPr lang="zh-TW" altLang="en-US"/>
              <a:t>種</a:t>
            </a:r>
            <a:r>
              <a:rPr lang="zh-TW" altLang="en-US">
                <a:sym typeface="Arial"/>
              </a:rPr>
              <a:t>區域高速網路介面的應用</a:t>
            </a:r>
          </a:p>
        </p:txBody>
      </p:sp>
      <p:pic>
        <p:nvPicPr>
          <p:cNvPr id="398" name="Shape 398" descr="C:\Users\user\Desktop\0110\10.png"/>
          <p:cNvPicPr preferRelativeResize="0"/>
          <p:nvPr/>
        </p:nvPicPr>
        <p:blipFill rotWithShape="1">
          <a:blip r:embed="rId5" cstate="print">
            <a:alphaModFix/>
          </a:blip>
          <a:srcRect/>
          <a:stretch/>
        </p:blipFill>
        <p:spPr>
          <a:xfrm>
            <a:off x="942177" y="2375397"/>
            <a:ext cx="2112500" cy="1551979"/>
          </a:xfrm>
          <a:prstGeom prst="rect">
            <a:avLst/>
          </a:prstGeom>
          <a:noFill/>
          <a:ln>
            <a:noFill/>
          </a:ln>
        </p:spPr>
      </p:pic>
      <p:pic>
        <p:nvPicPr>
          <p:cNvPr id="401" name="Shape 401" descr="C:\Users\user\Desktop\QTS4.3.4_P116_(ZH)_51000-024177-RS_201707\Links\page50_Download.png"/>
          <p:cNvPicPr preferRelativeResize="0"/>
          <p:nvPr/>
        </p:nvPicPr>
        <p:blipFill rotWithShape="1">
          <a:blip r:embed="rId6" cstate="print">
            <a:alphaModFix/>
          </a:blip>
          <a:srcRect/>
          <a:stretch/>
        </p:blipFill>
        <p:spPr>
          <a:xfrm>
            <a:off x="734715" y="3543122"/>
            <a:ext cx="720080" cy="720080"/>
          </a:xfrm>
          <a:prstGeom prst="rect">
            <a:avLst/>
          </a:prstGeom>
          <a:noFill/>
          <a:ln>
            <a:noFill/>
          </a:ln>
        </p:spPr>
      </p:pic>
      <p:pic>
        <p:nvPicPr>
          <p:cNvPr id="402" name="Shape 402" descr="C:\Users\user\Desktop\QTS4.3.4_P116_(ZH)_51000-024177-RS_201707\Links\backup_restore_sync _512.png"/>
          <p:cNvPicPr preferRelativeResize="0"/>
          <p:nvPr/>
        </p:nvPicPr>
        <p:blipFill rotWithShape="1">
          <a:blip r:embed="rId7" cstate="print">
            <a:alphaModFix/>
          </a:blip>
          <a:srcRect/>
          <a:stretch/>
        </p:blipFill>
        <p:spPr>
          <a:xfrm>
            <a:off x="3451775" y="3537596"/>
            <a:ext cx="720080" cy="720080"/>
          </a:xfrm>
          <a:prstGeom prst="rect">
            <a:avLst/>
          </a:prstGeom>
          <a:noFill/>
          <a:ln>
            <a:noFill/>
          </a:ln>
        </p:spPr>
      </p:pic>
      <p:pic>
        <p:nvPicPr>
          <p:cNvPr id="403" name="Shape 403" descr="C:\Users\user\Desktop\0110\psp-mini-hero-finalcutprox_2x.png"/>
          <p:cNvPicPr preferRelativeResize="0"/>
          <p:nvPr/>
        </p:nvPicPr>
        <p:blipFill rotWithShape="1">
          <a:blip r:embed="rId8" cstate="print">
            <a:alphaModFix/>
          </a:blip>
          <a:srcRect/>
          <a:stretch/>
        </p:blipFill>
        <p:spPr>
          <a:xfrm>
            <a:off x="3491937" y="2496089"/>
            <a:ext cx="792088" cy="792088"/>
          </a:xfrm>
          <a:prstGeom prst="rect">
            <a:avLst/>
          </a:prstGeom>
          <a:noFill/>
          <a:ln>
            <a:noFill/>
          </a:ln>
        </p:spPr>
      </p:pic>
      <p:pic>
        <p:nvPicPr>
          <p:cNvPr id="404" name="Shape 404" descr="C:\Users\user\Desktop\0110\imgingest-6597150966970685469.png"/>
          <p:cNvPicPr preferRelativeResize="0"/>
          <p:nvPr/>
        </p:nvPicPr>
        <p:blipFill rotWithShape="1">
          <a:blip r:embed="rId9" cstate="print">
            <a:alphaModFix/>
          </a:blip>
          <a:srcRect/>
          <a:stretch/>
        </p:blipFill>
        <p:spPr>
          <a:xfrm>
            <a:off x="4167168" y="2612946"/>
            <a:ext cx="504056" cy="504056"/>
          </a:xfrm>
          <a:prstGeom prst="rect">
            <a:avLst/>
          </a:prstGeom>
          <a:noFill/>
          <a:ln>
            <a:noFill/>
          </a:ln>
        </p:spPr>
      </p:pic>
      <p:pic>
        <p:nvPicPr>
          <p:cNvPr id="405" name="Shape 405" descr="C:\Users\user\Desktop\向量繪製\mac book.png"/>
          <p:cNvPicPr preferRelativeResize="0"/>
          <p:nvPr/>
        </p:nvPicPr>
        <p:blipFill rotWithShape="1">
          <a:blip r:embed="rId10" cstate="print">
            <a:alphaModFix/>
          </a:blip>
          <a:srcRect/>
          <a:stretch/>
        </p:blipFill>
        <p:spPr>
          <a:xfrm>
            <a:off x="6145784" y="2775248"/>
            <a:ext cx="1986200" cy="1152128"/>
          </a:xfrm>
          <a:prstGeom prst="rect">
            <a:avLst/>
          </a:prstGeom>
          <a:noFill/>
          <a:ln>
            <a:noFill/>
          </a:ln>
        </p:spPr>
      </p:pic>
      <p:pic>
        <p:nvPicPr>
          <p:cNvPr id="406" name="Shape 406" descr="C:\Users\user\Desktop\0110\12.png"/>
          <p:cNvPicPr preferRelativeResize="0"/>
          <p:nvPr/>
        </p:nvPicPr>
        <p:blipFill rotWithShape="1">
          <a:blip r:embed="rId11" cstate="print">
            <a:alphaModFix/>
          </a:blip>
          <a:srcRect/>
          <a:stretch/>
        </p:blipFill>
        <p:spPr>
          <a:xfrm>
            <a:off x="6735396" y="3269632"/>
            <a:ext cx="1762633" cy="1047443"/>
          </a:xfrm>
          <a:prstGeom prst="rect">
            <a:avLst/>
          </a:prstGeom>
          <a:noFill/>
          <a:ln>
            <a:noFill/>
          </a:ln>
        </p:spPr>
      </p:pic>
      <p:pic>
        <p:nvPicPr>
          <p:cNvPr id="409" name="Shape 409" descr="「Time machine backup icon」的圖片搜尋結果"/>
          <p:cNvPicPr preferRelativeResize="0"/>
          <p:nvPr/>
        </p:nvPicPr>
        <p:blipFill rotWithShape="1">
          <a:blip r:embed="rId12" cstate="print">
            <a:alphaModFix/>
          </a:blip>
          <a:srcRect/>
          <a:stretch/>
        </p:blipFill>
        <p:spPr>
          <a:xfrm>
            <a:off x="7611032" y="2375397"/>
            <a:ext cx="668069" cy="659161"/>
          </a:xfrm>
          <a:prstGeom prst="ellipse">
            <a:avLst/>
          </a:prstGeom>
          <a:noFill/>
          <a:ln>
            <a:noFill/>
          </a:ln>
        </p:spPr>
      </p:pic>
      <p:pic>
        <p:nvPicPr>
          <p:cNvPr id="28" name="Shape 403" descr="C:\Users\user\Desktop\0110\psp-mini-hero-finalcutprox_2x.png">
            <a:extLst>
              <a:ext uri="{FF2B5EF4-FFF2-40B4-BE49-F238E27FC236}">
                <a16:creationId xmlns:a16="http://schemas.microsoft.com/office/drawing/2014/main" id="{F0DB2AB9-612A-4C5D-97E6-AC5F0D982B7E}"/>
              </a:ext>
            </a:extLst>
          </p:cNvPr>
          <p:cNvPicPr preferRelativeResize="0"/>
          <p:nvPr/>
        </p:nvPicPr>
        <p:blipFill rotWithShape="1">
          <a:blip r:embed="rId8" cstate="print">
            <a:alphaModFix/>
          </a:blip>
          <a:srcRect/>
          <a:stretch/>
        </p:blipFill>
        <p:spPr>
          <a:xfrm>
            <a:off x="5943308" y="2496089"/>
            <a:ext cx="792088" cy="792088"/>
          </a:xfrm>
          <a:prstGeom prst="rect">
            <a:avLst/>
          </a:prstGeom>
          <a:noFill/>
          <a:ln>
            <a:noFill/>
          </a:ln>
        </p:spPr>
      </p:pic>
      <p:pic>
        <p:nvPicPr>
          <p:cNvPr id="29" name="Shape 404" descr="C:\Users\user\Desktop\0110\imgingest-6597150966970685469.png">
            <a:extLst>
              <a:ext uri="{FF2B5EF4-FFF2-40B4-BE49-F238E27FC236}">
                <a16:creationId xmlns:a16="http://schemas.microsoft.com/office/drawing/2014/main" id="{2E499467-391D-48D3-9BCB-C35754525A3E}"/>
              </a:ext>
            </a:extLst>
          </p:cNvPr>
          <p:cNvPicPr preferRelativeResize="0"/>
          <p:nvPr/>
        </p:nvPicPr>
        <p:blipFill rotWithShape="1">
          <a:blip r:embed="rId9" cstate="print">
            <a:alphaModFix/>
          </a:blip>
          <a:srcRect/>
          <a:stretch/>
        </p:blipFill>
        <p:spPr>
          <a:xfrm>
            <a:off x="6618539" y="2612946"/>
            <a:ext cx="504056" cy="50405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6" name="圖片 5">
            <a:extLst>
              <a:ext uri="{FF2B5EF4-FFF2-40B4-BE49-F238E27FC236}">
                <a16:creationId xmlns:a16="http://schemas.microsoft.com/office/drawing/2014/main" id="{EDB20E4B-32EB-4E18-A291-8979A9723D11}"/>
              </a:ext>
            </a:extLst>
          </p:cNvPr>
          <p:cNvPicPr>
            <a:picLocks noChangeAspect="1"/>
          </p:cNvPicPr>
          <p:nvPr/>
        </p:nvPicPr>
        <p:blipFill rotWithShape="1">
          <a:blip r:embed="rId3">
            <a:extLst>
              <a:ext uri="{28A0092B-C50C-407E-A947-70E740481C1C}">
                <a14:useLocalDpi xmlns:a14="http://schemas.microsoft.com/office/drawing/2010/main" val="0"/>
              </a:ext>
            </a:extLst>
          </a:blip>
          <a:srcRect t="29325" b="1333"/>
          <a:stretch/>
        </p:blipFill>
        <p:spPr>
          <a:xfrm>
            <a:off x="-13932" y="968118"/>
            <a:ext cx="9157931" cy="4227934"/>
          </a:xfrm>
          <a:prstGeom prst="rect">
            <a:avLst/>
          </a:prstGeom>
        </p:spPr>
      </p:pic>
      <p:sp>
        <p:nvSpPr>
          <p:cNvPr id="415" name="Shape 415"/>
          <p:cNvSpPr txBox="1">
            <a:spLocks noGrp="1"/>
          </p:cNvSpPr>
          <p:nvPr>
            <p:ph type="title"/>
          </p:nvPr>
        </p:nvSpPr>
        <p:spPr/>
        <p:txBody>
          <a:bodyPr>
            <a:normAutofit fontScale="90000"/>
          </a:bodyPr>
          <a:lstStyle/>
          <a:p>
            <a:r>
              <a:rPr lang="zh-TW" altLang="en-US" sz="3800" dirty="0">
                <a:sym typeface="Arial"/>
              </a:rPr>
              <a:t>無線也要高速，</a:t>
            </a:r>
            <a:r>
              <a:rPr lang="en-US" altLang="zh-TW" sz="3800" dirty="0">
                <a:sym typeface="Arial"/>
              </a:rPr>
              <a:t>QNAP</a:t>
            </a:r>
            <a:r>
              <a:rPr lang="zh-TW" altLang="en-US" sz="3800" dirty="0"/>
              <a:t>出品 </a:t>
            </a:r>
            <a:r>
              <a:rPr lang="en-US" altLang="zh-TW" sz="3800">
                <a:sym typeface="Arial"/>
              </a:rPr>
              <a:t>Wireless </a:t>
            </a:r>
            <a:r>
              <a:rPr lang="zh-TW" altLang="en-US" sz="3800" dirty="0">
                <a:sym typeface="Arial"/>
              </a:rPr>
              <a:t>擴充卡</a:t>
            </a:r>
            <a:endParaRPr lang="zh-TW" altLang="en-US" sz="3800"/>
          </a:p>
        </p:txBody>
      </p:sp>
      <p:sp>
        <p:nvSpPr>
          <p:cNvPr id="423" name="Shape 423"/>
          <p:cNvSpPr/>
          <p:nvPr/>
        </p:nvSpPr>
        <p:spPr>
          <a:xfrm>
            <a:off x="3779912" y="2427734"/>
            <a:ext cx="4174686" cy="360040"/>
          </a:xfrm>
          <a:prstGeom prst="parallelogram">
            <a:avLst>
              <a:gd name="adj" fmla="val 55727"/>
            </a:avLst>
          </a:prstGeom>
          <a:solidFill>
            <a:srgbClr val="23BDE1"/>
          </a:solidFill>
          <a:ln w="38100" cap="flat" cmpd="sng">
            <a:no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24" name="Shape 424"/>
          <p:cNvSpPr txBox="1"/>
          <p:nvPr/>
        </p:nvSpPr>
        <p:spPr>
          <a:xfrm>
            <a:off x="3926140" y="2424433"/>
            <a:ext cx="3823869" cy="442915"/>
          </a:xfrm>
          <a:prstGeom prst="rect">
            <a:avLst/>
          </a:prstGeom>
          <a:noFill/>
          <a:ln>
            <a:noFill/>
          </a:ln>
        </p:spPr>
        <p:txBody>
          <a:bodyPr spcFirstLastPara="1" wrap="square" lIns="91425" tIns="45700" rIns="91425" bIns="45700" anchor="t" anchorCtr="0">
            <a:noAutofit/>
          </a:bodyPr>
          <a:lstStyle/>
          <a:p>
            <a:pPr marL="457200" marR="0" lvl="0" indent="-368300" algn="l" rtl="0">
              <a:lnSpc>
                <a:spcPct val="115000"/>
              </a:lnSpc>
              <a:spcBef>
                <a:spcPts val="0"/>
              </a:spcBef>
              <a:spcAft>
                <a:spcPts val="0"/>
              </a:spcAft>
              <a:buClr>
                <a:schemeClr val="dk1"/>
              </a:buClr>
              <a:buSzPts val="2200"/>
              <a:buFont typeface="Arial"/>
              <a:buNone/>
            </a:pPr>
            <a:r>
              <a:rPr lang="zh-TW" sz="1600" b="1" i="0" u="none" strike="noStrike" cap="none" dirty="0">
                <a:solidFill>
                  <a:schemeClr val="lt1"/>
                </a:solidFill>
                <a:latin typeface="Microsoft JhengHei"/>
                <a:ea typeface="Microsoft JhengHei"/>
                <a:cs typeface="Microsoft JhengHei"/>
                <a:sym typeface="Microsoft JhengHei"/>
              </a:rPr>
              <a:t>QW</a:t>
            </a:r>
            <a:r>
              <a:rPr lang="en-US" altLang="zh-TW" sz="1600" b="1">
                <a:solidFill>
                  <a:schemeClr val="lt1"/>
                </a:solidFill>
                <a:latin typeface="Microsoft JhengHei"/>
                <a:ea typeface="Microsoft JhengHei"/>
                <a:cs typeface="Microsoft JhengHei"/>
                <a:sym typeface="Microsoft JhengHei"/>
              </a:rPr>
              <a:t>A</a:t>
            </a:r>
            <a:r>
              <a:rPr lang="zh-TW" sz="1600" b="1" i="0" u="none" strike="noStrike" cap="none" dirty="0">
                <a:solidFill>
                  <a:schemeClr val="lt1"/>
                </a:solidFill>
                <a:latin typeface="Microsoft JhengHei"/>
                <a:ea typeface="Microsoft JhengHei"/>
                <a:cs typeface="Microsoft JhengHei"/>
                <a:sym typeface="Microsoft JhengHei"/>
              </a:rPr>
              <a:t>-AC2600 PCIe AC 無線擴充卡</a:t>
            </a:r>
            <a:endParaRPr sz="1600" b="1" i="0" u="none" strike="noStrike" cap="none" dirty="0">
              <a:solidFill>
                <a:schemeClr val="lt1"/>
              </a:solidFill>
              <a:latin typeface="Microsoft JhengHei"/>
              <a:ea typeface="Microsoft JhengHei"/>
              <a:cs typeface="Microsoft JhengHei"/>
              <a:sym typeface="Microsoft JhengHei"/>
            </a:endParaRPr>
          </a:p>
        </p:txBody>
      </p:sp>
      <p:pic>
        <p:nvPicPr>
          <p:cNvPr id="10" name="圖片 9">
            <a:extLst>
              <a:ext uri="{FF2B5EF4-FFF2-40B4-BE49-F238E27FC236}">
                <a16:creationId xmlns:a16="http://schemas.microsoft.com/office/drawing/2014/main" id="{4C57E57F-EB1A-486E-BCD4-5330101DC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475" y="1419622"/>
            <a:ext cx="6191073" cy="3870109"/>
          </a:xfrm>
          <a:prstGeom prst="rect">
            <a:avLst/>
          </a:prstGeom>
          <a:effectLst>
            <a:glow rad="25400">
              <a:schemeClr val="bg1">
                <a:alpha val="12000"/>
              </a:schemeClr>
            </a:glow>
            <a:outerShdw blurRad="825500" dist="685800" dir="2940000" sx="24000" sy="24000" algn="ctr" rotWithShape="0">
              <a:srgbClr val="000000">
                <a:alpha val="81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31" name="Shape 431"/>
          <p:cNvSpPr txBox="1">
            <a:spLocks noGrp="1"/>
          </p:cNvSpPr>
          <p:nvPr>
            <p:ph type="title"/>
          </p:nvPr>
        </p:nvSpPr>
        <p:spPr/>
        <p:txBody>
          <a:bodyPr/>
          <a:lstStyle/>
          <a:p>
            <a:r>
              <a:rPr lang="en-US" altLang="zh-TW">
                <a:sym typeface="Arial"/>
              </a:rPr>
              <a:t>Wireless </a:t>
            </a:r>
            <a:r>
              <a:rPr lang="zh-TW" altLang="en-US">
                <a:sym typeface="Arial"/>
              </a:rPr>
              <a:t>連線能力</a:t>
            </a:r>
          </a:p>
        </p:txBody>
      </p:sp>
      <p:sp>
        <p:nvSpPr>
          <p:cNvPr id="12" name="內容版面配置區 11"/>
          <p:cNvSpPr>
            <a:spLocks noGrp="1"/>
          </p:cNvSpPr>
          <p:nvPr>
            <p:ph idx="1"/>
          </p:nvPr>
        </p:nvSpPr>
        <p:spPr>
          <a:xfrm>
            <a:off x="322730" y="1200151"/>
            <a:ext cx="8364070" cy="812134"/>
          </a:xfrm>
        </p:spPr>
        <p:txBody>
          <a:bodyPr vert="horz" lIns="91440" tIns="45720" rIns="91440" bIns="45720" rtlCol="0" anchor="t">
            <a:normAutofit/>
          </a:bodyPr>
          <a:lstStyle/>
          <a:p>
            <a:r>
              <a:rPr lang="zh-TW" altLang="en-US" dirty="0">
                <a:sym typeface="Microsoft JhengHei"/>
              </a:rPr>
              <a:t>當 </a:t>
            </a:r>
            <a:r>
              <a:rPr lang="en-US" altLang="zh-TW" dirty="0">
                <a:sym typeface="Microsoft JhengHei"/>
              </a:rPr>
              <a:t>NAS </a:t>
            </a:r>
            <a:r>
              <a:rPr lang="zh-TW" altLang="en-US" dirty="0">
                <a:sym typeface="Microsoft JhengHei"/>
              </a:rPr>
              <a:t>所在的環境不便</a:t>
            </a:r>
            <a:r>
              <a:rPr lang="zh-TW" altLang="en-US">
                <a:sym typeface="Microsoft JhengHei"/>
              </a:rPr>
              <a:t>佈建</a:t>
            </a:r>
            <a:r>
              <a:rPr lang="zh-TW" altLang="en-US" dirty="0">
                <a:sym typeface="Microsoft JhengHei"/>
              </a:rPr>
              <a:t>網路線時，</a:t>
            </a:r>
            <a:br>
              <a:rPr lang="zh-TW" altLang="en-US">
                <a:latin typeface="微軟正黑體"/>
              </a:rPr>
            </a:br>
            <a:r>
              <a:rPr lang="zh-TW" altLang="en-US" dirty="0">
                <a:sym typeface="Microsoft JhengHei"/>
              </a:rPr>
              <a:t>可用</a:t>
            </a:r>
            <a:r>
              <a:rPr lang="en-US" altLang="zh-TW">
                <a:sym typeface="Microsoft JhengHei"/>
              </a:rPr>
              <a:t>Wireless </a:t>
            </a:r>
            <a:r>
              <a:rPr lang="en-US" altLang="zh-TW" err="1">
                <a:latin typeface="Segoe UI Light"/>
                <a:cs typeface="Segoe UI Light"/>
                <a:sym typeface="Microsoft JhengHei"/>
              </a:rPr>
              <a:t>無線網路</a:t>
            </a:r>
            <a:r>
              <a:rPr lang="zh-TW" altLang="en-US" dirty="0">
                <a:sym typeface="Microsoft JhengHei"/>
              </a:rPr>
              <a:t>來連結</a:t>
            </a:r>
            <a:endParaRPr lang="zh-TW" altLang="en-US">
              <a:sym typeface="Microsoft JhengHei"/>
            </a:endParaRPr>
          </a:p>
        </p:txBody>
      </p:sp>
      <p:pic>
        <p:nvPicPr>
          <p:cNvPr id="436" name="Shape 436" descr="C:\Users\user\Desktop\0110\20.png"/>
          <p:cNvPicPr preferRelativeResize="0"/>
          <p:nvPr/>
        </p:nvPicPr>
        <p:blipFill rotWithShape="1">
          <a:blip r:embed="rId3" cstate="print">
            <a:alphaModFix/>
          </a:blip>
          <a:srcRect/>
          <a:stretch/>
        </p:blipFill>
        <p:spPr>
          <a:xfrm>
            <a:off x="962675" y="1943599"/>
            <a:ext cx="3994493" cy="3156209"/>
          </a:xfrm>
          <a:prstGeom prst="rect">
            <a:avLst/>
          </a:prstGeom>
          <a:noFill/>
          <a:ln>
            <a:noFill/>
          </a:ln>
        </p:spPr>
      </p:pic>
      <p:pic>
        <p:nvPicPr>
          <p:cNvPr id="5" name="圖片 4">
            <a:extLst>
              <a:ext uri="{FF2B5EF4-FFF2-40B4-BE49-F238E27FC236}">
                <a16:creationId xmlns:a16="http://schemas.microsoft.com/office/drawing/2014/main" id="{3FE92E34-43FC-4D11-AC9A-59C2B85F7118}"/>
              </a:ext>
            </a:extLst>
          </p:cNvPr>
          <p:cNvPicPr>
            <a:picLocks noChangeAspect="1"/>
          </p:cNvPicPr>
          <p:nvPr/>
        </p:nvPicPr>
        <p:blipFill rotWithShape="1">
          <a:blip r:embed="rId4">
            <a:extLst>
              <a:ext uri="{28A0092B-C50C-407E-A947-70E740481C1C}">
                <a14:useLocalDpi xmlns:a14="http://schemas.microsoft.com/office/drawing/2010/main" val="0"/>
              </a:ext>
            </a:extLst>
          </a:blip>
          <a:srcRect t="19523" r="22761"/>
          <a:stretch/>
        </p:blipFill>
        <p:spPr>
          <a:xfrm>
            <a:off x="5796137" y="1004172"/>
            <a:ext cx="3347864" cy="4139327"/>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 name="圖片 3">
            <a:extLst>
              <a:ext uri="{FF2B5EF4-FFF2-40B4-BE49-F238E27FC236}">
                <a16:creationId xmlns:a16="http://schemas.microsoft.com/office/drawing/2014/main" id="{BE40358F-3AC8-423B-B064-E22D948A9FF1}"/>
              </a:ext>
            </a:extLst>
          </p:cNvPr>
          <p:cNvPicPr>
            <a:picLocks noChangeAspect="1"/>
          </p:cNvPicPr>
          <p:nvPr/>
        </p:nvPicPr>
        <p:blipFill rotWithShape="1">
          <a:blip r:embed="rId3">
            <a:extLst>
              <a:ext uri="{28A0092B-C50C-407E-A947-70E740481C1C}">
                <a14:useLocalDpi xmlns:a14="http://schemas.microsoft.com/office/drawing/2010/main" val="0"/>
              </a:ext>
            </a:extLst>
          </a:blip>
          <a:srcRect b="17801"/>
          <a:stretch/>
        </p:blipFill>
        <p:spPr>
          <a:xfrm>
            <a:off x="0" y="915566"/>
            <a:ext cx="9144000" cy="4227934"/>
          </a:xfrm>
          <a:prstGeom prst="rect">
            <a:avLst/>
          </a:prstGeom>
        </p:spPr>
      </p:pic>
      <p:sp>
        <p:nvSpPr>
          <p:cNvPr id="441" name="Shape 441"/>
          <p:cNvSpPr txBox="1">
            <a:spLocks noGrp="1"/>
          </p:cNvSpPr>
          <p:nvPr>
            <p:ph type="title"/>
          </p:nvPr>
        </p:nvSpPr>
        <p:spPr/>
        <p:txBody>
          <a:bodyPr/>
          <a:lstStyle/>
          <a:p>
            <a:pPr lvl="0"/>
            <a:r>
              <a:rPr lang="zh-TW" altLang="en-US">
                <a:sym typeface="Arial"/>
              </a:rPr>
              <a:t>全新的無線網路連線設定介面</a:t>
            </a:r>
          </a:p>
        </p:txBody>
      </p:sp>
      <p:pic>
        <p:nvPicPr>
          <p:cNvPr id="442" name="Shape 442"/>
          <p:cNvPicPr preferRelativeResize="0"/>
          <p:nvPr/>
        </p:nvPicPr>
        <p:blipFill rotWithShape="1">
          <a:blip r:embed="rId4" cstate="print">
            <a:alphaModFix/>
          </a:blip>
          <a:srcRect/>
          <a:stretch/>
        </p:blipFill>
        <p:spPr>
          <a:xfrm>
            <a:off x="1407737" y="1205905"/>
            <a:ext cx="6472542" cy="37756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 name="圖片 3">
            <a:extLst>
              <a:ext uri="{FF2B5EF4-FFF2-40B4-BE49-F238E27FC236}">
                <a16:creationId xmlns:a16="http://schemas.microsoft.com/office/drawing/2014/main" id="{F4A740CD-C160-485C-BB86-2194C62B15E7}"/>
              </a:ext>
            </a:extLst>
          </p:cNvPr>
          <p:cNvPicPr>
            <a:picLocks noChangeAspect="1"/>
          </p:cNvPicPr>
          <p:nvPr/>
        </p:nvPicPr>
        <p:blipFill rotWithShape="1">
          <a:blip r:embed="rId3">
            <a:extLst>
              <a:ext uri="{28A0092B-C50C-407E-A947-70E740481C1C}">
                <a14:useLocalDpi xmlns:a14="http://schemas.microsoft.com/office/drawing/2010/main" val="0"/>
              </a:ext>
            </a:extLst>
          </a:blip>
          <a:srcRect t="12782" b="18818"/>
          <a:stretch/>
        </p:blipFill>
        <p:spPr>
          <a:xfrm>
            <a:off x="-1" y="968118"/>
            <a:ext cx="9144002" cy="4175382"/>
          </a:xfrm>
          <a:prstGeom prst="rect">
            <a:avLst/>
          </a:prstGeom>
        </p:spPr>
      </p:pic>
      <p:sp>
        <p:nvSpPr>
          <p:cNvPr id="11" name="平行四邊形 10">
            <a:extLst>
              <a:ext uri="{FF2B5EF4-FFF2-40B4-BE49-F238E27FC236}">
                <a16:creationId xmlns:a16="http://schemas.microsoft.com/office/drawing/2014/main" id="{09ADD58F-CEA8-441A-937D-A497F0C2838B}"/>
              </a:ext>
            </a:extLst>
          </p:cNvPr>
          <p:cNvSpPr/>
          <p:nvPr/>
        </p:nvSpPr>
        <p:spPr>
          <a:xfrm>
            <a:off x="1593300" y="4195919"/>
            <a:ext cx="1244311" cy="288032"/>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標題 5"/>
          <p:cNvSpPr>
            <a:spLocks noGrp="1"/>
          </p:cNvSpPr>
          <p:nvPr>
            <p:ph type="title"/>
          </p:nvPr>
        </p:nvSpPr>
        <p:spPr/>
        <p:txBody>
          <a:bodyPr/>
          <a:lstStyle/>
          <a:p>
            <a:r>
              <a:rPr lang="en-US" altLang="zh-TW" dirty="0">
                <a:latin typeface="微軟正黑體" pitchFamily="34" charset="-120"/>
              </a:rPr>
              <a:t>QNAP NVS(</a:t>
            </a:r>
            <a:r>
              <a:rPr lang="zh-TW" altLang="en-US" dirty="0">
                <a:latin typeface="微軟正黑體" pitchFamily="34" charset="-120"/>
              </a:rPr>
              <a:t>網路與虛擬交換器</a:t>
            </a:r>
            <a:r>
              <a:rPr lang="en-US" altLang="zh-TW" dirty="0">
                <a:latin typeface="微軟正黑體" pitchFamily="34" charset="-120"/>
              </a:rPr>
              <a:t>)</a:t>
            </a:r>
            <a:endParaRPr lang="zh-TW" altLang="en-US" dirty="0"/>
          </a:p>
        </p:txBody>
      </p:sp>
      <p:sp>
        <p:nvSpPr>
          <p:cNvPr id="7" name="文字方塊 6"/>
          <p:cNvSpPr txBox="1"/>
          <p:nvPr/>
        </p:nvSpPr>
        <p:spPr>
          <a:xfrm>
            <a:off x="288032" y="1087488"/>
            <a:ext cx="8964488" cy="400110"/>
          </a:xfrm>
          <a:prstGeom prst="rect">
            <a:avLst/>
          </a:prstGeom>
          <a:noFill/>
        </p:spPr>
        <p:txBody>
          <a:bodyPr wrap="square" rtlCol="0" anchor="t">
            <a:spAutoFit/>
          </a:bodyPr>
          <a:lstStyle/>
          <a:p>
            <a:r>
              <a:rPr lang="en-US" altLang="zh-TW" sz="2000" b="1" dirty="0">
                <a:solidFill>
                  <a:schemeClr val="bg1"/>
                </a:solidFill>
                <a:latin typeface="微軟正黑體" pitchFamily="34" charset="-120"/>
                <a:ea typeface="微軟正黑體" pitchFamily="34" charset="-120"/>
              </a:rPr>
              <a:t>QNAP NVS</a:t>
            </a:r>
            <a:r>
              <a:rPr lang="zh-TW" altLang="en-US" sz="2000" b="1" dirty="0">
                <a:solidFill>
                  <a:schemeClr val="bg1"/>
                </a:solidFill>
                <a:latin typeface="微軟正黑體" pitchFamily="34" charset="-120"/>
                <a:ea typeface="微軟正黑體" pitchFamily="34" charset="-120"/>
              </a:rPr>
              <a:t>以高速串</a:t>
            </a:r>
            <a:r>
              <a:rPr lang="zh-TW" altLang="en-US" sz="2000" b="1">
                <a:solidFill>
                  <a:schemeClr val="bg1"/>
                </a:solidFill>
                <a:latin typeface="微軟正黑體" pitchFamily="34" charset="-120"/>
                <a:ea typeface="微軟正黑體" pitchFamily="34" charset="-120"/>
              </a:rPr>
              <a:t>接</a:t>
            </a:r>
            <a:r>
              <a:rPr lang="zh-TW" altLang="en-US" sz="2000" b="1" dirty="0">
                <a:solidFill>
                  <a:schemeClr val="bg1"/>
                </a:solidFill>
                <a:latin typeface="微軟正黑體" pitchFamily="34" charset="-120"/>
                <a:ea typeface="微軟正黑體" pitchFamily="34" charset="-120"/>
              </a:rPr>
              <a:t>虛擬與實體網路</a:t>
            </a:r>
            <a:r>
              <a:rPr lang="zh-TW" altLang="en-US" sz="2000" b="1">
                <a:solidFill>
                  <a:schemeClr val="bg1"/>
                </a:solidFill>
                <a:latin typeface="微軟正黑體" pitchFamily="34" charset="-120"/>
                <a:ea typeface="微軟正黑體" pitchFamily="34" charset="-120"/>
              </a:rPr>
              <a:t>，</a:t>
            </a:r>
            <a:r>
              <a:rPr lang="zh-TW" altLang="en-US" sz="2000" b="1" dirty="0">
                <a:solidFill>
                  <a:schemeClr val="bg1"/>
                </a:solidFill>
                <a:latin typeface="微軟正黑體" pitchFamily="34" charset="-120"/>
                <a:ea typeface="微軟正黑體" pitchFamily="34" charset="-120"/>
              </a:rPr>
              <a:t>是</a:t>
            </a:r>
            <a:r>
              <a:rPr lang="zh-TW" altLang="en-US" sz="2000" b="1">
                <a:solidFill>
                  <a:schemeClr val="bg1"/>
                </a:solidFill>
                <a:latin typeface="微軟正黑體" pitchFamily="34" charset="-120"/>
                <a:ea typeface="微軟正黑體" pitchFamily="34" charset="-120"/>
              </a:rPr>
              <a:t>連接</a:t>
            </a:r>
            <a:r>
              <a:rPr lang="zh-TW" altLang="en-US" sz="2000" b="1" dirty="0">
                <a:solidFill>
                  <a:schemeClr val="bg1"/>
                </a:solidFill>
                <a:latin typeface="微軟正黑體" pitchFamily="34" charset="-120"/>
                <a:ea typeface="微軟正黑體" pitchFamily="34" charset="-120"/>
              </a:rPr>
              <a:t>您</a:t>
            </a:r>
            <a:r>
              <a:rPr lang="zh-TW" altLang="en-US" sz="2000" b="1">
                <a:solidFill>
                  <a:schemeClr val="bg1"/>
                </a:solidFill>
                <a:latin typeface="微軟正黑體" pitchFamily="34" charset="-120"/>
                <a:ea typeface="微軟正黑體" pitchFamily="34" charset="-120"/>
              </a:rPr>
              <a:t>裝置</a:t>
            </a:r>
            <a:r>
              <a:rPr lang="zh-TW" altLang="en-US" sz="2000" b="1" dirty="0">
                <a:solidFill>
                  <a:schemeClr val="bg1"/>
                </a:solidFill>
                <a:latin typeface="微軟正黑體" pitchFamily="34" charset="-120"/>
                <a:ea typeface="微軟正黑體" pitchFamily="34" charset="-120"/>
              </a:rPr>
              <a:t>與</a:t>
            </a:r>
            <a:r>
              <a:rPr lang="en-US" altLang="zh-TW" sz="2000" b="1" dirty="0">
                <a:solidFill>
                  <a:schemeClr val="bg1"/>
                </a:solidFill>
                <a:latin typeface="微軟正黑體" pitchFamily="34" charset="-120"/>
                <a:ea typeface="微軟正黑體" pitchFamily="34" charset="-120"/>
              </a:rPr>
              <a:t>NAS</a:t>
            </a:r>
            <a:r>
              <a:rPr lang="zh-TW" altLang="en-US" sz="2000" b="1" dirty="0">
                <a:solidFill>
                  <a:schemeClr val="bg1"/>
                </a:solidFill>
                <a:latin typeface="微軟正黑體" pitchFamily="34" charset="-120"/>
                <a:ea typeface="微軟正黑體" pitchFamily="34" charset="-120"/>
              </a:rPr>
              <a:t>的最佳利器</a:t>
            </a:r>
            <a:r>
              <a:rPr lang="en-US" altLang="zh-TW" sz="2000" b="1" dirty="0">
                <a:solidFill>
                  <a:schemeClr val="bg1"/>
                </a:solidFill>
                <a:latin typeface="微軟正黑體" pitchFamily="34" charset="-120"/>
                <a:ea typeface="微軟正黑體" pitchFamily="34" charset="-120"/>
              </a:rPr>
              <a:t>!</a:t>
            </a:r>
            <a:endParaRPr lang="zh-TW" altLang="en-US" sz="2000" dirty="0">
              <a:solidFill>
                <a:schemeClr val="bg1"/>
              </a:solidFill>
              <a:latin typeface="微軟正黑體" pitchFamily="34" charset="-120"/>
              <a:ea typeface="微軟正黑體" pitchFamily="34" charset="-120"/>
            </a:endParaRPr>
          </a:p>
        </p:txBody>
      </p:sp>
      <p:sp>
        <p:nvSpPr>
          <p:cNvPr id="5" name="平行四邊形 4">
            <a:extLst>
              <a:ext uri="{FF2B5EF4-FFF2-40B4-BE49-F238E27FC236}">
                <a16:creationId xmlns:a16="http://schemas.microsoft.com/office/drawing/2014/main" id="{2B92BDB8-862B-4C3F-B579-289DFBBDB964}"/>
              </a:ext>
            </a:extLst>
          </p:cNvPr>
          <p:cNvSpPr/>
          <p:nvPr/>
        </p:nvSpPr>
        <p:spPr>
          <a:xfrm>
            <a:off x="6300192" y="4195919"/>
            <a:ext cx="1244311" cy="288032"/>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a:extLst>
              <a:ext uri="{FF2B5EF4-FFF2-40B4-BE49-F238E27FC236}">
                <a16:creationId xmlns:a16="http://schemas.microsoft.com/office/drawing/2014/main" id="{A71C7A01-DEEB-471E-84A1-57055D0EE80D}"/>
              </a:ext>
            </a:extLst>
          </p:cNvPr>
          <p:cNvSpPr txBox="1"/>
          <p:nvPr/>
        </p:nvSpPr>
        <p:spPr>
          <a:xfrm>
            <a:off x="1781944" y="4193882"/>
            <a:ext cx="936104" cy="323165"/>
          </a:xfrm>
          <a:prstGeom prst="rect">
            <a:avLst/>
          </a:prstGeom>
          <a:noFill/>
        </p:spPr>
        <p:txBody>
          <a:bodyPr wrap="square" rtlCol="0">
            <a:spAutoFit/>
          </a:bodyPr>
          <a:lstStyle/>
          <a:p>
            <a:pPr algn="ctr"/>
            <a:r>
              <a:rPr lang="en-US" altLang="zh-TW" sz="1500" b="1" dirty="0">
                <a:solidFill>
                  <a:srgbClr val="002060"/>
                </a:solidFill>
                <a:latin typeface="Arial" panose="020B0604020202020204" pitchFamily="34" charset="0"/>
                <a:cs typeface="Arial" panose="020B0604020202020204" pitchFamily="34" charset="0"/>
              </a:rPr>
              <a:t>Virtual</a:t>
            </a:r>
            <a:endParaRPr lang="zh-TW" altLang="en-US" sz="1500" b="1" dirty="0">
              <a:solidFill>
                <a:srgbClr val="002060"/>
              </a:solidFill>
              <a:latin typeface="Arial" panose="020B0604020202020204" pitchFamily="34" charset="0"/>
              <a:cs typeface="Arial" panose="020B0604020202020204" pitchFamily="34" charset="0"/>
            </a:endParaRPr>
          </a:p>
        </p:txBody>
      </p:sp>
      <p:sp>
        <p:nvSpPr>
          <p:cNvPr id="8" name="文字方塊 7">
            <a:extLst>
              <a:ext uri="{FF2B5EF4-FFF2-40B4-BE49-F238E27FC236}">
                <a16:creationId xmlns:a16="http://schemas.microsoft.com/office/drawing/2014/main" id="{B5E6C677-73BD-4367-B33E-0C4D5242ECC9}"/>
              </a:ext>
            </a:extLst>
          </p:cNvPr>
          <p:cNvSpPr txBox="1"/>
          <p:nvPr/>
        </p:nvSpPr>
        <p:spPr>
          <a:xfrm>
            <a:off x="6392376" y="4176463"/>
            <a:ext cx="1080120" cy="323165"/>
          </a:xfrm>
          <a:prstGeom prst="rect">
            <a:avLst/>
          </a:prstGeom>
          <a:noFill/>
        </p:spPr>
        <p:txBody>
          <a:bodyPr wrap="square" rtlCol="0">
            <a:spAutoFit/>
          </a:bodyPr>
          <a:lstStyle/>
          <a:p>
            <a:pPr algn="ctr"/>
            <a:r>
              <a:rPr lang="en-US" altLang="zh-TW" sz="1500" b="1" dirty="0">
                <a:solidFill>
                  <a:srgbClr val="002060"/>
                </a:solidFill>
                <a:latin typeface="Arial" panose="020B0604020202020204" pitchFamily="34" charset="0"/>
                <a:cs typeface="Arial" panose="020B0604020202020204" pitchFamily="34" charset="0"/>
              </a:rPr>
              <a:t>Physical</a:t>
            </a:r>
            <a:endParaRPr lang="zh-TW" altLang="en-US" sz="1500" b="1" dirty="0">
              <a:solidFill>
                <a:srgbClr val="002060"/>
              </a:solidFill>
              <a:latin typeface="Arial" panose="020B0604020202020204" pitchFamily="34" charset="0"/>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5" name="標題 4"/>
          <p:cNvSpPr>
            <a:spLocks noGrp="1"/>
          </p:cNvSpPr>
          <p:nvPr>
            <p:ph type="title"/>
          </p:nvPr>
        </p:nvSpPr>
        <p:spPr>
          <a:xfrm>
            <a:off x="251520" y="1275606"/>
            <a:ext cx="4896544" cy="2016224"/>
          </a:xfrm>
        </p:spPr>
        <p:txBody>
          <a:bodyPr>
            <a:normAutofit/>
          </a:bodyPr>
          <a:lstStyle/>
          <a:p>
            <a:r>
              <a:rPr lang="en-US" altLang="zh-TW" sz="4000" dirty="0"/>
              <a:t>QTS 4.3.5</a:t>
            </a:r>
            <a:br>
              <a:rPr lang="en-US" altLang="zh-TW" sz="4000" dirty="0">
                <a:cs typeface="Arial"/>
              </a:rPr>
            </a:br>
            <a:r>
              <a:rPr lang="zh-TW" altLang="en-US" sz="4000" dirty="0"/>
              <a:t>網路與虛擬交換器</a:t>
            </a:r>
          </a:p>
        </p:txBody>
      </p:sp>
      <p:sp>
        <p:nvSpPr>
          <p:cNvPr id="3" name="標題 4"/>
          <p:cNvSpPr txBox="1">
            <a:spLocks/>
          </p:cNvSpPr>
          <p:nvPr/>
        </p:nvSpPr>
        <p:spPr>
          <a:xfrm>
            <a:off x="251520" y="3003798"/>
            <a:ext cx="4536504" cy="836127"/>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TW" altLang="en-US" sz="3500" b="1" i="0" u="none" strike="noStrike" kern="1200" cap="none" spc="0" normalizeH="0" baseline="0" noProof="0" dirty="0">
                <a:ln>
                  <a:noFill/>
                </a:ln>
                <a:solidFill>
                  <a:schemeClr val="bg1"/>
                </a:solidFill>
                <a:effectLst/>
                <a:uLnTx/>
                <a:uFillTx/>
                <a:latin typeface="Arial" pitchFamily="34" charset="0"/>
                <a:ea typeface="微軟正黑體" pitchFamily="34" charset="-120"/>
                <a:cs typeface="+mj-cs"/>
              </a:rPr>
              <a:t>是您最好的選擇 </a:t>
            </a:r>
          </a:p>
        </p:txBody>
      </p:sp>
      <p:sp>
        <p:nvSpPr>
          <p:cNvPr id="4" name="文字方塊 3"/>
          <p:cNvSpPr txBox="1"/>
          <p:nvPr/>
        </p:nvSpPr>
        <p:spPr>
          <a:xfrm>
            <a:off x="4932040" y="4659982"/>
            <a:ext cx="4104456" cy="307777"/>
          </a:xfrm>
          <a:prstGeom prst="rect">
            <a:avLst/>
          </a:prstGeom>
          <a:noFill/>
        </p:spPr>
        <p:txBody>
          <a:bodyPr wrap="square" rtlCol="0">
            <a:spAutoFit/>
          </a:bodyPr>
          <a:lstStyle/>
          <a:p>
            <a:r>
              <a:rPr lang="en-US" altLang="zh-TW" sz="700" dirty="0">
                <a:solidFill>
                  <a:schemeClr val="bg1"/>
                </a:solidFill>
                <a:latin typeface="微軟正黑體" pitchFamily="34" charset="-120"/>
                <a:ea typeface="微軟正黑體" pitchFamily="34" charset="-120"/>
              </a:rPr>
              <a:t>©2018</a:t>
            </a:r>
            <a:r>
              <a:rPr lang="zh-TW" altLang="en-US" sz="700" dirty="0">
                <a:solidFill>
                  <a:schemeClr val="bg1"/>
                </a:solidFill>
                <a:latin typeface="微軟正黑體" pitchFamily="34" charset="-120"/>
                <a:ea typeface="微軟正黑體" pitchFamily="34" charset="-120"/>
              </a:rPr>
              <a:t>著作權為威聯通科技股份有限公司所有。威聯通科技並保留所有權利。威聯通科技股份有限公司所使用或註冊之商標或標章。檔案中所提及之產品及公司名稱可能為其他公司所有之商標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群組 7">
            <a:extLst>
              <a:ext uri="{FF2B5EF4-FFF2-40B4-BE49-F238E27FC236}">
                <a16:creationId xmlns:a16="http://schemas.microsoft.com/office/drawing/2014/main" id="{528170D0-4D31-4382-B75F-8CF9981FF826}"/>
              </a:ext>
            </a:extLst>
          </p:cNvPr>
          <p:cNvGrpSpPr/>
          <p:nvPr/>
        </p:nvGrpSpPr>
        <p:grpSpPr>
          <a:xfrm>
            <a:off x="93548" y="483518"/>
            <a:ext cx="7725192" cy="1823748"/>
            <a:chOff x="805739" y="575954"/>
            <a:chExt cx="6437439" cy="1519738"/>
          </a:xfrm>
        </p:grpSpPr>
        <p:grpSp>
          <p:nvGrpSpPr>
            <p:cNvPr id="9" name="群組 8">
              <a:extLst>
                <a:ext uri="{FF2B5EF4-FFF2-40B4-BE49-F238E27FC236}">
                  <a16:creationId xmlns:a16="http://schemas.microsoft.com/office/drawing/2014/main" id="{BB581C31-2AEB-4786-BACC-D33AAF3E2031}"/>
                </a:ext>
              </a:extLst>
            </p:cNvPr>
            <p:cNvGrpSpPr/>
            <p:nvPr/>
          </p:nvGrpSpPr>
          <p:grpSpPr>
            <a:xfrm>
              <a:off x="1858939" y="1143940"/>
              <a:ext cx="5384239" cy="625598"/>
              <a:chOff x="-430638" y="1183147"/>
              <a:chExt cx="5384239" cy="625598"/>
            </a:xfrm>
          </p:grpSpPr>
          <p:sp>
            <p:nvSpPr>
              <p:cNvPr id="11" name="Shape 73">
                <a:extLst>
                  <a:ext uri="{FF2B5EF4-FFF2-40B4-BE49-F238E27FC236}">
                    <a16:creationId xmlns:a16="http://schemas.microsoft.com/office/drawing/2014/main" id="{26509FAB-E3C1-4871-95C7-57056AF79A45}"/>
                  </a:ext>
                </a:extLst>
              </p:cNvPr>
              <p:cNvSpPr/>
              <p:nvPr/>
            </p:nvSpPr>
            <p:spPr>
              <a:xfrm>
                <a:off x="-430638" y="1293746"/>
                <a:ext cx="5384239" cy="404400"/>
              </a:xfrm>
              <a:prstGeom prst="rect">
                <a:avLst/>
              </a:prstGeom>
              <a:gradFill>
                <a:gsLst>
                  <a:gs pos="0">
                    <a:srgbClr val="000000">
                      <a:alpha val="0"/>
                    </a:srgbClr>
                  </a:gs>
                  <a:gs pos="1000">
                    <a:srgbClr val="000000">
                      <a:alpha val="0"/>
                    </a:srgbClr>
                  </a:gs>
                  <a:gs pos="24000">
                    <a:srgbClr val="000000"/>
                  </a:gs>
                  <a:gs pos="78000">
                    <a:srgbClr val="000000"/>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rgbClr val="FFFFFF"/>
                  </a:solidFill>
                  <a:latin typeface="Arial"/>
                  <a:ea typeface="Arial"/>
                  <a:cs typeface="Arial"/>
                  <a:sym typeface="Arial"/>
                </a:endParaRPr>
              </a:p>
            </p:txBody>
          </p:sp>
          <p:pic>
            <p:nvPicPr>
              <p:cNvPr id="12" name="Shape 75" descr="NAS.png">
                <a:extLst>
                  <a:ext uri="{FF2B5EF4-FFF2-40B4-BE49-F238E27FC236}">
                    <a16:creationId xmlns:a16="http://schemas.microsoft.com/office/drawing/2014/main" id="{319EAFA0-8675-49CA-AD63-AB4A0B69E1D1}"/>
                  </a:ext>
                </a:extLst>
              </p:cNvPr>
              <p:cNvPicPr preferRelativeResize="0"/>
              <p:nvPr/>
            </p:nvPicPr>
            <p:blipFill rotWithShape="1">
              <a:blip r:embed="rId2">
                <a:alphaModFix/>
              </a:blip>
              <a:srcRect/>
              <a:stretch/>
            </p:blipFill>
            <p:spPr>
              <a:xfrm>
                <a:off x="741266" y="1183147"/>
                <a:ext cx="2059692" cy="625598"/>
              </a:xfrm>
              <a:prstGeom prst="rect">
                <a:avLst/>
              </a:prstGeom>
              <a:noFill/>
              <a:ln>
                <a:noFill/>
              </a:ln>
            </p:spPr>
          </p:pic>
          <p:sp>
            <p:nvSpPr>
              <p:cNvPr id="13" name="Shape 72">
                <a:extLst>
                  <a:ext uri="{FF2B5EF4-FFF2-40B4-BE49-F238E27FC236}">
                    <a16:creationId xmlns:a16="http://schemas.microsoft.com/office/drawing/2014/main" id="{39268A59-0AAD-4D38-B012-FE037BDFF4D0}"/>
                  </a:ext>
                </a:extLst>
              </p:cNvPr>
              <p:cNvSpPr txBox="1">
                <a:spLocks/>
              </p:cNvSpPr>
              <p:nvPr/>
            </p:nvSpPr>
            <p:spPr>
              <a:xfrm>
                <a:off x="2596455" y="1267874"/>
                <a:ext cx="1743411" cy="469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Arial"/>
                    <a:ea typeface="Arial"/>
                    <a:cs typeface="Arial"/>
                    <a:sym typeface="Arial"/>
                  </a:defRPr>
                </a:lvl1pPr>
                <a:lvl2pPr marL="914400" marR="0" lvl="1"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600" marR="0" lvl="2" indent="-33020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317500" algn="ctr"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317500" algn="ctr"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L="3200400" marR="0" lvl="6"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L="3657600" marR="0" lvl="7"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L="4114800" marR="0" lvl="8"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pPr marL="0" indent="0">
                  <a:spcBef>
                    <a:spcPts val="0"/>
                  </a:spcBef>
                  <a:buSzPts val="3600"/>
                </a:pPr>
                <a:r>
                  <a:rPr lang="zh-TW" altLang="en-US" sz="2600" dirty="0">
                    <a:latin typeface="微軟正黑體" panose="020B0604030504040204" pitchFamily="34" charset="-120"/>
                    <a:ea typeface="微軟正黑體" panose="020B0604030504040204" pitchFamily="34" charset="-120"/>
                  </a:rPr>
                  <a:t>新功能演繹</a:t>
                </a:r>
                <a:endParaRPr lang="zh-TW" altLang="en-US" sz="2600" dirty="0">
                  <a:latin typeface="微軟正黑體" panose="020B0604030504040204" pitchFamily="34" charset="-120"/>
                  <a:ea typeface="微軟正黑體" panose="020B0604030504040204" pitchFamily="34" charset="-120"/>
                  <a:sym typeface="Microsoft JhengHei"/>
                </a:endParaRPr>
              </a:p>
            </p:txBody>
          </p:sp>
        </p:grpSp>
        <p:pic>
          <p:nvPicPr>
            <p:cNvPr id="10" name="Shape 74" descr="NAS.png">
              <a:extLst>
                <a:ext uri="{FF2B5EF4-FFF2-40B4-BE49-F238E27FC236}">
                  <a16:creationId xmlns:a16="http://schemas.microsoft.com/office/drawing/2014/main" id="{2713D638-D697-488D-8E43-A8B39D94D0BE}"/>
                </a:ext>
              </a:extLst>
            </p:cNvPr>
            <p:cNvPicPr preferRelativeResize="0"/>
            <p:nvPr/>
          </p:nvPicPr>
          <p:blipFill rotWithShape="1">
            <a:blip r:embed="rId3">
              <a:alphaModFix/>
            </a:blip>
            <a:srcRect l="24975"/>
            <a:stretch/>
          </p:blipFill>
          <p:spPr>
            <a:xfrm>
              <a:off x="805739" y="575954"/>
              <a:ext cx="2540610" cy="1519738"/>
            </a:xfrm>
            <a:prstGeom prst="rect">
              <a:avLst/>
            </a:prstGeom>
            <a:noFill/>
            <a:ln>
              <a:noFill/>
            </a:ln>
          </p:spPr>
        </p:pic>
      </p:grpSp>
      <p:pic>
        <p:nvPicPr>
          <p:cNvPr id="19" name="圖片 18">
            <a:extLst>
              <a:ext uri="{FF2B5EF4-FFF2-40B4-BE49-F238E27FC236}">
                <a16:creationId xmlns:a16="http://schemas.microsoft.com/office/drawing/2014/main" id="{70110497-A427-4B11-9A22-B562DCC8F6B5}"/>
              </a:ext>
            </a:extLst>
          </p:cNvPr>
          <p:cNvPicPr>
            <a:picLocks noChangeAspect="1"/>
          </p:cNvPicPr>
          <p:nvPr/>
        </p:nvPicPr>
        <p:blipFill>
          <a:blip r:embed="rId4"/>
          <a:stretch>
            <a:fillRect/>
          </a:stretch>
        </p:blipFill>
        <p:spPr>
          <a:xfrm>
            <a:off x="279164" y="273192"/>
            <a:ext cx="1258864" cy="234000"/>
          </a:xfrm>
          <a:prstGeom prst="rect">
            <a:avLst/>
          </a:prstGeom>
        </p:spPr>
      </p:pic>
      <p:sp>
        <p:nvSpPr>
          <p:cNvPr id="14" name="Shape 108">
            <a:extLst>
              <a:ext uri="{FF2B5EF4-FFF2-40B4-BE49-F238E27FC236}">
                <a16:creationId xmlns:a16="http://schemas.microsoft.com/office/drawing/2014/main" id="{7B51B873-8EFF-4BC1-88EB-CDF4F5792C13}"/>
              </a:ext>
            </a:extLst>
          </p:cNvPr>
          <p:cNvSpPr txBox="1">
            <a:spLocks/>
          </p:cNvSpPr>
          <p:nvPr/>
        </p:nvSpPr>
        <p:spPr>
          <a:xfrm>
            <a:off x="279164" y="1923678"/>
            <a:ext cx="8334163" cy="1684371"/>
          </a:xfrm>
          <a:prstGeom prst="rect">
            <a:avLst/>
          </a:prstGeom>
          <a:noFill/>
          <a:ln>
            <a:noFill/>
          </a:ln>
        </p:spPr>
        <p:txBody>
          <a:bodyPr spcFirstLastPara="1" vert="horz" wrap="square" lIns="91425" tIns="91425" rIns="91425" bIns="91425" rtlCol="0" anchor="b" anchorCtr="0">
            <a:noAutofit/>
          </a:bodyPr>
          <a:lstStyle>
            <a:lvl1pPr algn="ctr" defTabSz="914400" rtl="0" eaLnBrk="1" latinLnBrk="0" hangingPunct="1">
              <a:spcBef>
                <a:spcPct val="0"/>
              </a:spcBef>
              <a:buNone/>
              <a:tabLst>
                <a:tab pos="4037013" algn="l"/>
              </a:tabLst>
              <a:defRPr sz="4800" b="1" i="0" kern="1200" baseline="0">
                <a:solidFill>
                  <a:schemeClr val="bg1"/>
                </a:solidFill>
                <a:latin typeface="Arial" pitchFamily="34" charset="0"/>
                <a:ea typeface="微軟正黑體" pitchFamily="34" charset="-120"/>
                <a:cs typeface="+mj-cs"/>
              </a:defRPr>
            </a:lvl1pPr>
          </a:lstStyle>
          <a:p>
            <a:pPr>
              <a:spcBef>
                <a:spcPts val="0"/>
              </a:spcBef>
              <a:buClr>
                <a:schemeClr val="dk1"/>
              </a:buClr>
              <a:buSzPts val="4800"/>
              <a:buFont typeface="Verdana"/>
              <a:buNone/>
            </a:pPr>
            <a:r>
              <a:rPr lang="en-US" altLang="zh-TW" sz="5300" dirty="0">
                <a:effectLst>
                  <a:outerShdw blurRad="38100" dist="38100" dir="2700000" algn="tl">
                    <a:srgbClr val="000000">
                      <a:alpha val="43137"/>
                    </a:srgbClr>
                  </a:outerShdw>
                </a:effectLst>
                <a:ea typeface="Microsoft JhengHei"/>
                <a:cs typeface="Arial" panose="020B0604020202020204" pitchFamily="34" charset="0"/>
                <a:sym typeface="Microsoft JhengHei"/>
              </a:rPr>
              <a:t>QVPN 2.0</a:t>
            </a:r>
            <a:br>
              <a:rPr lang="en-US" altLang="zh-TW" sz="5300" dirty="0">
                <a:effectLst>
                  <a:outerShdw blurRad="38100" dist="38100" dir="2700000" algn="tl">
                    <a:srgbClr val="000000">
                      <a:alpha val="43137"/>
                    </a:srgbClr>
                  </a:outerShdw>
                </a:effectLst>
                <a:latin typeface="+mj-lt"/>
                <a:ea typeface="Microsoft JhengHei"/>
                <a:cs typeface="Microsoft JhengHei"/>
                <a:sym typeface="Microsoft JhengHei"/>
              </a:rPr>
            </a:br>
            <a:r>
              <a:rPr lang="zh-TW" altLang="en-US" sz="5300" dirty="0">
                <a:effectLst>
                  <a:outerShdw blurRad="38100" dist="38100" dir="2700000" algn="tl">
                    <a:srgbClr val="000000">
                      <a:alpha val="43137"/>
                    </a:srgbClr>
                  </a:outerShdw>
                </a:effectLst>
                <a:latin typeface="+mj-lt"/>
                <a:ea typeface="Microsoft JhengHei"/>
                <a:cs typeface="Microsoft JhengHei"/>
                <a:sym typeface="Microsoft JhengHei"/>
              </a:rPr>
              <a:t>虛擬私有網路</a:t>
            </a:r>
          </a:p>
        </p:txBody>
      </p:sp>
      <p:sp>
        <p:nvSpPr>
          <p:cNvPr id="15" name="Shape 107">
            <a:extLst>
              <a:ext uri="{FF2B5EF4-FFF2-40B4-BE49-F238E27FC236}">
                <a16:creationId xmlns:a16="http://schemas.microsoft.com/office/drawing/2014/main" id="{E8D51D29-757E-47C5-88EC-08318994390A}"/>
              </a:ext>
            </a:extLst>
          </p:cNvPr>
          <p:cNvSpPr txBox="1">
            <a:spLocks noGrp="1"/>
          </p:cNvSpPr>
          <p:nvPr>
            <p:ph type="subTitle" idx="1"/>
          </p:nvPr>
        </p:nvSpPr>
        <p:spPr>
          <a:xfrm>
            <a:off x="297738" y="3502251"/>
            <a:ext cx="8334163" cy="792600"/>
          </a:xfrm>
          <a:prstGeom prst="rect">
            <a:avLst/>
          </a:prstGeom>
          <a:noFill/>
          <a:ln>
            <a:noFill/>
          </a:ln>
        </p:spPr>
        <p:txBody>
          <a:bodyPr spcFirstLastPara="1" wrap="square" lIns="91425" tIns="91425" rIns="91425" bIns="91425" anchor="t" anchorCtr="0">
            <a:noAutofit/>
          </a:bodyPr>
          <a:lstStyle/>
          <a:p>
            <a:pPr marL="0" marR="0" lvl="0" indent="0" rtl="0">
              <a:lnSpc>
                <a:spcPct val="100000"/>
              </a:lnSpc>
              <a:spcBef>
                <a:spcPts val="0"/>
              </a:spcBef>
              <a:spcAft>
                <a:spcPts val="0"/>
              </a:spcAft>
              <a:buClr>
                <a:schemeClr val="dk2"/>
              </a:buClr>
              <a:buSzPts val="2400"/>
              <a:buFont typeface="Verdana"/>
              <a:buNone/>
            </a:pPr>
            <a:r>
              <a:rPr lang="zh-TW" altLang="en-US" sz="3500" b="1" i="0" u="none" strike="noStrike" cap="none" dirty="0">
                <a:solidFill>
                  <a:srgbClr val="FFC000"/>
                </a:solidFill>
                <a:effectLst>
                  <a:outerShdw blurRad="38100" dist="38100" dir="2700000" algn="tl">
                    <a:srgbClr val="000000">
                      <a:alpha val="43137"/>
                    </a:srgbClr>
                  </a:outerShdw>
                </a:effectLst>
                <a:latin typeface="Microsoft JhengHei"/>
                <a:ea typeface="Microsoft JhengHei"/>
                <a:cs typeface="Microsoft JhengHei"/>
                <a:sym typeface="Microsoft JhengHei"/>
              </a:rPr>
              <a:t>安全保證的網路體驗</a:t>
            </a:r>
          </a:p>
        </p:txBody>
      </p:sp>
    </p:spTree>
    <p:extLst>
      <p:ext uri="{BB962C8B-B14F-4D97-AF65-F5344CB8AC3E}">
        <p14:creationId xmlns:p14="http://schemas.microsoft.com/office/powerpoint/2010/main" val="29521134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pPr lvl="0"/>
            <a:r>
              <a:rPr lang="zh-TW" altLang="en-US">
                <a:sym typeface="Microsoft JhengHei"/>
              </a:rPr>
              <a:t>什麼是</a:t>
            </a:r>
            <a:r>
              <a:rPr lang="en-US" altLang="zh-TW">
                <a:sym typeface="Microsoft JhengHei"/>
              </a:rPr>
              <a:t>VPN?</a:t>
            </a:r>
            <a:br>
              <a:rPr lang="en-US" altLang="zh-TW">
                <a:sym typeface="Microsoft JhengHei"/>
              </a:rPr>
            </a:br>
            <a:r>
              <a:rPr lang="en-US" altLang="zh-TW">
                <a:sym typeface="Microsoft JhengHei"/>
              </a:rPr>
              <a:t>(Virtual Private Network)</a:t>
            </a:r>
            <a:endParaRPr lang="en-US" dirty="0">
              <a:sym typeface="Microsoft JhengHei"/>
            </a:endParaRPr>
          </a:p>
        </p:txBody>
      </p:sp>
    </p:spTree>
    <p:extLst>
      <p:ext uri="{BB962C8B-B14F-4D97-AF65-F5344CB8AC3E}">
        <p14:creationId xmlns:p14="http://schemas.microsoft.com/office/powerpoint/2010/main" val="4084483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9" name="矩形 8">
            <a:extLst>
              <a:ext uri="{FF2B5EF4-FFF2-40B4-BE49-F238E27FC236}">
                <a16:creationId xmlns:a16="http://schemas.microsoft.com/office/drawing/2014/main" id="{48889697-AD58-4B99-9731-56B6E897944D}"/>
              </a:ext>
            </a:extLst>
          </p:cNvPr>
          <p:cNvSpPr/>
          <p:nvPr/>
        </p:nvSpPr>
        <p:spPr>
          <a:xfrm>
            <a:off x="0" y="959870"/>
            <a:ext cx="9144000" cy="41836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圖片 9">
            <a:extLst>
              <a:ext uri="{FF2B5EF4-FFF2-40B4-BE49-F238E27FC236}">
                <a16:creationId xmlns:a16="http://schemas.microsoft.com/office/drawing/2014/main" id="{FDBF3F55-5B52-42A3-8FD9-3F8C90415863}"/>
              </a:ext>
            </a:extLst>
          </p:cNvPr>
          <p:cNvPicPr>
            <a:picLocks noChangeAspect="1"/>
          </p:cNvPicPr>
          <p:nvPr/>
        </p:nvPicPr>
        <p:blipFill rotWithShape="1">
          <a:blip r:embed="rId3">
            <a:extLst>
              <a:ext uri="{28A0092B-C50C-407E-A947-70E740481C1C}">
                <a14:useLocalDpi xmlns:a14="http://schemas.microsoft.com/office/drawing/2010/main" val="0"/>
              </a:ext>
            </a:extLst>
          </a:blip>
          <a:srcRect r="955" b="6334"/>
          <a:stretch/>
        </p:blipFill>
        <p:spPr>
          <a:xfrm>
            <a:off x="-14406" y="325760"/>
            <a:ext cx="9164096" cy="4817740"/>
          </a:xfrm>
          <a:prstGeom prst="rect">
            <a:avLst/>
          </a:prstGeom>
        </p:spPr>
      </p:pic>
      <p:sp>
        <p:nvSpPr>
          <p:cNvPr id="54" name="Shape 54"/>
          <p:cNvSpPr txBox="1">
            <a:spLocks noGrp="1"/>
          </p:cNvSpPr>
          <p:nvPr>
            <p:ph type="title"/>
          </p:nvPr>
        </p:nvSpPr>
        <p:spPr/>
        <p:txBody>
          <a:bodyPr/>
          <a:lstStyle/>
          <a:p>
            <a:pPr lvl="0"/>
            <a:r>
              <a:rPr lang="en-US" altLang="zh-TW" dirty="0">
                <a:sym typeface="Microsoft JhengHei"/>
              </a:rPr>
              <a:t>QTS 4.3.5 </a:t>
            </a:r>
            <a:r>
              <a:rPr lang="zh-TW" altLang="en-US" dirty="0">
                <a:sym typeface="Microsoft JhengHei"/>
              </a:rPr>
              <a:t>網路特點</a:t>
            </a:r>
            <a:endParaRPr lang="en-US" altLang="zh-TW">
              <a:cs typeface="Arial"/>
            </a:endParaRPr>
          </a:p>
        </p:txBody>
      </p:sp>
      <p:sp>
        <p:nvSpPr>
          <p:cNvPr id="4" name="內容版面配置區 2">
            <a:extLst>
              <a:ext uri="{FF2B5EF4-FFF2-40B4-BE49-F238E27FC236}">
                <a16:creationId xmlns:a16="http://schemas.microsoft.com/office/drawing/2014/main" id="{E6EDA175-3C3B-4653-B6CE-9E74E64CDF60}"/>
              </a:ext>
            </a:extLst>
          </p:cNvPr>
          <p:cNvSpPr txBox="1">
            <a:spLocks/>
          </p:cNvSpPr>
          <p:nvPr/>
        </p:nvSpPr>
        <p:spPr>
          <a:xfrm>
            <a:off x="323528" y="1053277"/>
            <a:ext cx="8640960" cy="4269060"/>
          </a:xfrm>
          <a:prstGeom prst="rect">
            <a:avLst/>
          </a:prstGeom>
        </p:spPr>
        <p:txBody>
          <a:bodyPr vert="horz" lIns="91440" tIns="45720" rIns="91440" bIns="45720" rtlCol="0" anchor="t">
            <a:normAutofit/>
          </a:bodyPr>
          <a:lstStyle>
            <a:lvl1pPr marL="0" indent="0" algn="l" defTabSz="914400" rtl="0" eaLnBrk="1" latinLnBrk="0" hangingPunct="1">
              <a:spcBef>
                <a:spcPts val="0"/>
              </a:spcBef>
              <a:buFont typeface="Arial" pitchFamily="34" charset="0"/>
              <a:buNone/>
              <a:defRPr lang="zh-TW" altLang="en-US" sz="2200" b="1" i="0" kern="1200" baseline="0" dirty="0" smtClean="0">
                <a:solidFill>
                  <a:schemeClr val="tx1"/>
                </a:solidFill>
                <a:latin typeface="Arial" pitchFamily="34" charset="0"/>
                <a:ea typeface="微軟正黑體" pitchFamily="34" charset="-120"/>
                <a:cs typeface="+mn-cs"/>
              </a:defRPr>
            </a:lvl1pPr>
            <a:lvl2pPr marL="0" indent="0" algn="l" defTabSz="914400" rtl="0" eaLnBrk="1" latinLnBrk="0" hangingPunct="1">
              <a:spcBef>
                <a:spcPts val="0"/>
              </a:spcBef>
              <a:buFont typeface="Arial" pitchFamily="34" charset="0"/>
              <a:buChar char="•"/>
              <a:defRPr lang="zh-TW" altLang="en-US" sz="2200" b="1" i="0" kern="1200" baseline="0" dirty="0" smtClean="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lnSpc>
                <a:spcPct val="150000"/>
              </a:lnSpc>
              <a:spcBef>
                <a:spcPts val="1200"/>
              </a:spcBef>
              <a:buFont typeface="Wingdings" panose="05000000000000000000" pitchFamily="2" charset="2"/>
              <a:buChar char="n"/>
            </a:pPr>
            <a:r>
              <a:rPr lang="en-US" altLang="zh-TW" sz="2000" dirty="0">
                <a:solidFill>
                  <a:schemeClr val="bg1"/>
                </a:solidFill>
                <a:latin typeface="微軟正黑體" panose="020B0604030504040204" pitchFamily="34" charset="-120"/>
              </a:rPr>
              <a:t>NVS</a:t>
            </a:r>
            <a:r>
              <a:rPr lang="zh-TW" altLang="en-US" sz="2000" dirty="0">
                <a:solidFill>
                  <a:schemeClr val="bg1"/>
                </a:solidFill>
                <a:latin typeface="微軟正黑體" panose="020B0604030504040204" pitchFamily="34" charset="-120"/>
              </a:rPr>
              <a:t>進階</a:t>
            </a:r>
            <a:r>
              <a:rPr lang="en-US" altLang="zh-TW" sz="2000" dirty="0" err="1">
                <a:solidFill>
                  <a:schemeClr val="bg1"/>
                </a:solidFill>
                <a:latin typeface="微軟正黑體" panose="020B0604030504040204" pitchFamily="34" charset="-120"/>
              </a:rPr>
              <a:t>優化</a:t>
            </a:r>
            <a:r>
              <a:rPr lang="zh-TW" altLang="en-US" sz="2000" dirty="0">
                <a:solidFill>
                  <a:schemeClr val="bg1"/>
                </a:solidFill>
                <a:latin typeface="微軟正黑體" panose="020B0604030504040204" pitchFamily="34" charset="-120"/>
              </a:rPr>
              <a:t>功能</a:t>
            </a:r>
            <a:r>
              <a:rPr lang="en-US" altLang="zh-TW" sz="2000" dirty="0">
                <a:solidFill>
                  <a:schemeClr val="bg1"/>
                </a:solidFill>
                <a:latin typeface="微軟正黑體" panose="020B0604030504040204" pitchFamily="34" charset="-120"/>
              </a:rPr>
              <a:t>:</a:t>
            </a:r>
          </a:p>
          <a:p>
            <a:pPr lvl="1">
              <a:lnSpc>
                <a:spcPts val="1600"/>
              </a:lnSpc>
              <a:spcBef>
                <a:spcPts val="1200"/>
              </a:spcBef>
              <a:buNone/>
            </a:pPr>
            <a:r>
              <a:rPr lang="zh-TW" altLang="en-US" sz="1800">
                <a:solidFill>
                  <a:schemeClr val="bg1"/>
                </a:solidFill>
                <a:latin typeface="微軟正黑體" panose="020B0604030504040204" pitchFamily="34" charset="-120"/>
              </a:rPr>
              <a:t>    </a:t>
            </a:r>
            <a:r>
              <a:rPr lang="zh-TW" altLang="en-US" sz="1800" dirty="0">
                <a:solidFill>
                  <a:schemeClr val="bg1"/>
                </a:solidFill>
                <a:latin typeface="微軟正黑體" panose="020B0604030504040204" pitchFamily="34" charset="-120"/>
              </a:rPr>
              <a:t> </a:t>
            </a:r>
            <a:r>
              <a:rPr lang="zh-TW" altLang="en-US" sz="1800" dirty="0">
                <a:solidFill>
                  <a:schemeClr val="bg1"/>
                </a:solidFill>
                <a:latin typeface="Microsoft JhengHei" panose="020B0604030504040204" pitchFamily="34" charset="-120"/>
                <a:ea typeface="Microsoft JhengHei" panose="020B0604030504040204" pitchFamily="34" charset="-120"/>
              </a:rPr>
              <a:t>￭</a:t>
            </a:r>
            <a:r>
              <a:rPr lang="zh-TW" altLang="en-US" sz="1800">
                <a:solidFill>
                  <a:schemeClr val="bg1"/>
                </a:solidFill>
                <a:latin typeface="Microsoft JhengHei"/>
                <a:ea typeface="Microsoft JhengHei"/>
              </a:rPr>
              <a:t> 針對</a:t>
            </a:r>
            <a:r>
              <a:rPr lang="zh-TW" altLang="en-US" sz="1800" dirty="0">
                <a:solidFill>
                  <a:schemeClr val="bg1"/>
                </a:solidFill>
                <a:latin typeface="微軟正黑體" panose="020B0604030504040204" pitchFamily="34" charset="-120"/>
              </a:rPr>
              <a:t>希望能簡單使用的客戶</a:t>
            </a:r>
            <a:endParaRPr lang="en-US" altLang="zh-TW" sz="1800" dirty="0">
              <a:solidFill>
                <a:schemeClr val="bg1"/>
              </a:solidFill>
              <a:latin typeface="微軟正黑體" panose="020B0604030504040204" pitchFamily="34" charset="-120"/>
            </a:endParaRPr>
          </a:p>
          <a:p>
            <a:pPr marL="457200" lvl="1" indent="172720">
              <a:lnSpc>
                <a:spcPts val="1400"/>
              </a:lnSpc>
              <a:spcBef>
                <a:spcPts val="1200"/>
              </a:spcBef>
            </a:pPr>
            <a:r>
              <a:rPr lang="zh-TW" altLang="en-US" sz="1800" dirty="0">
                <a:solidFill>
                  <a:schemeClr val="bg1"/>
                </a:solidFill>
                <a:latin typeface="微軟正黑體" panose="020B0604030504040204" pitchFamily="34" charset="-120"/>
              </a:rPr>
              <a:t>所有介面卡均可重新命名</a:t>
            </a:r>
            <a:endParaRPr lang="zh-TW" altLang="en-US" sz="1800">
              <a:solidFill>
                <a:schemeClr val="bg1"/>
              </a:solidFill>
              <a:latin typeface="微軟正黑體" panose="020B0604030504040204" pitchFamily="34" charset="-120"/>
            </a:endParaRPr>
          </a:p>
          <a:p>
            <a:pPr marL="457200" lvl="1" indent="172720">
              <a:lnSpc>
                <a:spcPts val="1400"/>
              </a:lnSpc>
              <a:spcBef>
                <a:spcPts val="1200"/>
              </a:spcBef>
            </a:pPr>
            <a:r>
              <a:rPr lang="en-US" altLang="zh-TW" sz="1800" dirty="0">
                <a:solidFill>
                  <a:schemeClr val="bg1"/>
                </a:solidFill>
                <a:latin typeface="微軟正黑體" panose="020B0604030504040204" pitchFamily="34" charset="-120"/>
              </a:rPr>
              <a:t>Multiple DDNS</a:t>
            </a:r>
            <a:r>
              <a:rPr lang="zh-TW" altLang="en-US" sz="1800" dirty="0">
                <a:solidFill>
                  <a:schemeClr val="bg1"/>
                </a:solidFill>
                <a:latin typeface="微軟正黑體" panose="020B0604030504040204" pitchFamily="34" charset="-120"/>
              </a:rPr>
              <a:t>， 並可客製化</a:t>
            </a:r>
            <a:endParaRPr lang="en-US" altLang="zh-TW" sz="1800">
              <a:solidFill>
                <a:schemeClr val="bg1"/>
              </a:solidFill>
              <a:latin typeface="微軟正黑體" panose="020B0604030504040204" pitchFamily="34" charset="-120"/>
            </a:endParaRPr>
          </a:p>
          <a:p>
            <a:pPr lvl="1">
              <a:lnSpc>
                <a:spcPts val="1600"/>
              </a:lnSpc>
              <a:spcBef>
                <a:spcPts val="1200"/>
              </a:spcBef>
              <a:buNone/>
            </a:pPr>
            <a:r>
              <a:rPr lang="zh-TW" altLang="en-US" sz="1800">
                <a:solidFill>
                  <a:schemeClr val="bg1"/>
                </a:solidFill>
                <a:latin typeface="微軟正黑體" panose="020B0604030504040204" pitchFamily="34" charset="-120"/>
              </a:rPr>
              <a:t>    </a:t>
            </a:r>
            <a:r>
              <a:rPr lang="zh-TW" altLang="en-US" sz="1800" dirty="0">
                <a:solidFill>
                  <a:schemeClr val="bg1"/>
                </a:solidFill>
                <a:latin typeface="微軟正黑體" panose="020B0604030504040204" pitchFamily="34" charset="-120"/>
              </a:rPr>
              <a:t> </a:t>
            </a:r>
            <a:r>
              <a:rPr lang="zh-TW" altLang="en-US" sz="1800" dirty="0">
                <a:solidFill>
                  <a:schemeClr val="bg1"/>
                </a:solidFill>
                <a:latin typeface="Microsoft JhengHei" panose="020B0604030504040204" pitchFamily="34" charset="-120"/>
                <a:ea typeface="Microsoft JhengHei" panose="020B0604030504040204" pitchFamily="34" charset="-120"/>
              </a:rPr>
              <a:t>￭</a:t>
            </a:r>
            <a:r>
              <a:rPr lang="zh-TW" altLang="en-US" sz="1800">
                <a:solidFill>
                  <a:schemeClr val="bg1"/>
                </a:solidFill>
                <a:latin typeface="Microsoft JhengHei"/>
                <a:ea typeface="Microsoft JhengHei"/>
              </a:rPr>
              <a:t> </a:t>
            </a:r>
            <a:r>
              <a:rPr lang="zh-TW" altLang="en-US" sz="1800" dirty="0">
                <a:solidFill>
                  <a:schemeClr val="bg1"/>
                </a:solidFill>
                <a:latin typeface="微軟正黑體" panose="020B0604030504040204" pitchFamily="34" charset="-120"/>
              </a:rPr>
              <a:t>進階加強的應用</a:t>
            </a:r>
            <a:endParaRPr lang="en-US" altLang="zh-TW" sz="1800" dirty="0">
              <a:solidFill>
                <a:schemeClr val="bg1"/>
              </a:solidFill>
              <a:latin typeface="微軟正黑體" panose="020B0604030504040204" pitchFamily="34" charset="-120"/>
            </a:endParaRPr>
          </a:p>
          <a:p>
            <a:pPr marL="457200" lvl="1" indent="171450">
              <a:lnSpc>
                <a:spcPts val="1400"/>
              </a:lnSpc>
              <a:spcBef>
                <a:spcPts val="1200"/>
              </a:spcBef>
            </a:pPr>
            <a:r>
              <a:rPr lang="en-US" altLang="zh-TW" sz="1800" spc="-150" dirty="0">
                <a:solidFill>
                  <a:schemeClr val="bg1"/>
                </a:solidFill>
                <a:latin typeface="微軟正黑體" panose="020B0604030504040204" pitchFamily="34" charset="-120"/>
              </a:rPr>
              <a:t>IPv6 </a:t>
            </a:r>
            <a:r>
              <a:rPr lang="zh-TW" altLang="en-US" sz="1800" dirty="0">
                <a:solidFill>
                  <a:schemeClr val="bg1"/>
                </a:solidFill>
                <a:latin typeface="微軟正黑體" panose="020B0604030504040204" pitchFamily="34" charset="-120"/>
              </a:rPr>
              <a:t>改版再推出</a:t>
            </a:r>
            <a:r>
              <a:rPr lang="en-US" altLang="zh-TW" sz="1800" dirty="0">
                <a:solidFill>
                  <a:schemeClr val="bg1"/>
                </a:solidFill>
                <a:latin typeface="微軟正黑體" panose="020B0604030504040204" pitchFamily="34" charset="-120"/>
              </a:rPr>
              <a:t>(</a:t>
            </a:r>
            <a:r>
              <a:rPr lang="en-US" altLang="zh-TW" sz="1800" dirty="0" err="1">
                <a:solidFill>
                  <a:schemeClr val="bg1"/>
                </a:solidFill>
                <a:latin typeface="微軟正黑體" panose="020B0604030504040204" pitchFamily="34" charset="-120"/>
              </a:rPr>
              <a:t>stateful</a:t>
            </a:r>
            <a:r>
              <a:rPr lang="en-US" altLang="zh-TW" sz="1800" dirty="0">
                <a:solidFill>
                  <a:schemeClr val="bg1"/>
                </a:solidFill>
                <a:latin typeface="微軟正黑體" panose="020B0604030504040204" pitchFamily="34" charset="-120"/>
              </a:rPr>
              <a:t> / stateless)</a:t>
            </a:r>
            <a:r>
              <a:rPr lang="zh-TW" altLang="en-US" sz="1800" spc="-150">
                <a:solidFill>
                  <a:schemeClr val="bg1"/>
                </a:solidFill>
                <a:latin typeface="微軟正黑體" panose="020B0604030504040204" pitchFamily="34" charset="-120"/>
              </a:rPr>
              <a:t> </a:t>
            </a:r>
            <a:endParaRPr lang="en-US" altLang="zh-TW" sz="1800" spc="-150" dirty="0">
              <a:solidFill>
                <a:schemeClr val="bg1"/>
              </a:solidFill>
              <a:latin typeface="微軟正黑體" panose="020B0604030504040204" pitchFamily="34" charset="-120"/>
            </a:endParaRPr>
          </a:p>
          <a:p>
            <a:pPr marL="457200" lvl="1" indent="171450">
              <a:lnSpc>
                <a:spcPts val="1400"/>
              </a:lnSpc>
              <a:spcBef>
                <a:spcPts val="1200"/>
              </a:spcBef>
            </a:pPr>
            <a:r>
              <a:rPr lang="en-US" altLang="zh-TW" sz="1800" spc="-150" dirty="0">
                <a:solidFill>
                  <a:schemeClr val="bg1"/>
                </a:solidFill>
                <a:latin typeface="微軟正黑體" panose="020B0604030504040204" pitchFamily="34" charset="-120"/>
              </a:rPr>
              <a:t>RADVD</a:t>
            </a:r>
            <a:r>
              <a:rPr lang="zh-TW" altLang="en-US" sz="1800" dirty="0">
                <a:solidFill>
                  <a:schemeClr val="bg1"/>
                </a:solidFill>
                <a:latin typeface="微軟正黑體" panose="020B0604030504040204" pitchFamily="34" charset="-120"/>
              </a:rPr>
              <a:t>全埠都支援自動配發</a:t>
            </a:r>
            <a:r>
              <a:rPr lang="en-US" altLang="zh-TW" sz="1800" dirty="0">
                <a:solidFill>
                  <a:schemeClr val="bg1"/>
                </a:solidFill>
                <a:latin typeface="微軟正黑體" panose="020B0604030504040204" pitchFamily="34" charset="-120"/>
              </a:rPr>
              <a:t>IPv6</a:t>
            </a:r>
            <a:r>
              <a:rPr lang="zh-TW" altLang="en-US" sz="1800" dirty="0">
                <a:solidFill>
                  <a:schemeClr val="bg1"/>
                </a:solidFill>
                <a:latin typeface="微軟正黑體" panose="020B0604030504040204" pitchFamily="34" charset="-120"/>
              </a:rPr>
              <a:t>位址</a:t>
            </a:r>
          </a:p>
          <a:p>
            <a:pPr marL="457200" lvl="1" indent="171450">
              <a:lnSpc>
                <a:spcPts val="1400"/>
              </a:lnSpc>
              <a:spcBef>
                <a:spcPts val="1200"/>
              </a:spcBef>
            </a:pPr>
            <a:r>
              <a:rPr lang="en-US" altLang="zh-TW" sz="1800" dirty="0">
                <a:solidFill>
                  <a:schemeClr val="bg1"/>
                </a:solidFill>
                <a:latin typeface="微軟正黑體" panose="020B0604030504040204" pitchFamily="34" charset="-120"/>
              </a:rPr>
              <a:t>DHCP</a:t>
            </a:r>
            <a:r>
              <a:rPr lang="zh-TW" altLang="en-US" sz="1800" dirty="0">
                <a:solidFill>
                  <a:schemeClr val="bg1"/>
                </a:solidFill>
                <a:latin typeface="微軟正黑體" panose="020B0604030504040204" pitchFamily="34" charset="-120"/>
              </a:rPr>
              <a:t>可設定保留</a:t>
            </a:r>
            <a:r>
              <a:rPr lang="en-US" altLang="zh-TW" sz="1800" dirty="0">
                <a:solidFill>
                  <a:schemeClr val="bg1"/>
                </a:solidFill>
                <a:latin typeface="微軟正黑體" panose="020B0604030504040204" pitchFamily="34" charset="-120"/>
              </a:rPr>
              <a:t>IP</a:t>
            </a:r>
            <a:r>
              <a:rPr lang="zh-TW" altLang="en-US" sz="1800" dirty="0">
                <a:solidFill>
                  <a:schemeClr val="bg1"/>
                </a:solidFill>
                <a:latin typeface="微軟正黑體" panose="020B0604030504040204" pitchFamily="34" charset="-120"/>
              </a:rPr>
              <a:t>讓配發</a:t>
            </a:r>
            <a:r>
              <a:rPr lang="en-US" altLang="zh-TW" sz="1800" dirty="0">
                <a:solidFill>
                  <a:schemeClr val="bg1"/>
                </a:solidFill>
                <a:latin typeface="微軟正黑體" panose="020B0604030504040204" pitchFamily="34" charset="-120"/>
              </a:rPr>
              <a:t>IP</a:t>
            </a:r>
            <a:r>
              <a:rPr lang="zh-TW" altLang="en-US" sz="1800" dirty="0">
                <a:solidFill>
                  <a:schemeClr val="bg1"/>
                </a:solidFill>
                <a:latin typeface="微軟正黑體" panose="020B0604030504040204" pitchFamily="34" charset="-120"/>
              </a:rPr>
              <a:t>功能更完善</a:t>
            </a:r>
          </a:p>
          <a:p>
            <a:pPr marL="457200" lvl="1" indent="171450">
              <a:lnSpc>
                <a:spcPts val="1400"/>
              </a:lnSpc>
              <a:spcBef>
                <a:spcPts val="1200"/>
              </a:spcBef>
            </a:pPr>
            <a:r>
              <a:rPr lang="en-US" altLang="zh-TW" sz="1800" dirty="0">
                <a:solidFill>
                  <a:schemeClr val="bg1"/>
                </a:solidFill>
                <a:latin typeface="微軟正黑體" panose="020B0604030504040204" pitchFamily="34" charset="-120"/>
              </a:rPr>
              <a:t>Auto Default Gateway + NCSI </a:t>
            </a:r>
            <a:r>
              <a:rPr lang="zh-TW" altLang="en-US" sz="1800" dirty="0">
                <a:solidFill>
                  <a:schemeClr val="bg1"/>
                </a:solidFill>
                <a:latin typeface="微軟正黑體" panose="020B0604030504040204" pitchFamily="34" charset="-120"/>
              </a:rPr>
              <a:t>開關</a:t>
            </a:r>
          </a:p>
          <a:p>
            <a:pPr marL="457200" lvl="1" indent="171450">
              <a:lnSpc>
                <a:spcPts val="1400"/>
              </a:lnSpc>
              <a:spcBef>
                <a:spcPts val="1200"/>
              </a:spcBef>
            </a:pPr>
            <a:r>
              <a:rPr lang="en-US" altLang="zh-TW" sz="1800" dirty="0">
                <a:solidFill>
                  <a:schemeClr val="bg1"/>
                </a:solidFill>
                <a:latin typeface="微軟正黑體" panose="020B0604030504040204" pitchFamily="34" charset="-120"/>
              </a:rPr>
              <a:t>Static route (</a:t>
            </a:r>
            <a:r>
              <a:rPr lang="zh-TW" altLang="en-US" sz="1800" dirty="0">
                <a:solidFill>
                  <a:schemeClr val="bg1"/>
                </a:solidFill>
                <a:latin typeface="微軟正黑體" panose="020B0604030504040204" pitchFamily="34" charset="-120"/>
              </a:rPr>
              <a:t>靜態路由</a:t>
            </a:r>
            <a:r>
              <a:rPr lang="en-US" altLang="zh-TW" sz="1800" dirty="0">
                <a:solidFill>
                  <a:schemeClr val="bg1"/>
                </a:solidFill>
                <a:latin typeface="微軟正黑體" panose="020B0604030504040204" pitchFamily="34" charset="-120"/>
              </a:rPr>
              <a:t>)</a:t>
            </a:r>
            <a:r>
              <a:rPr lang="zh-TW" altLang="en-US" sz="1800" dirty="0">
                <a:solidFill>
                  <a:schemeClr val="bg1"/>
                </a:solidFill>
                <a:latin typeface="微軟正黑體" panose="020B0604030504040204" pitchFamily="34" charset="-120"/>
              </a:rPr>
              <a:t>：隨意配置封包走向</a:t>
            </a:r>
          </a:p>
        </p:txBody>
      </p:sp>
      <p:sp>
        <p:nvSpPr>
          <p:cNvPr id="13" name="矩形: 圓角 12">
            <a:extLst>
              <a:ext uri="{FF2B5EF4-FFF2-40B4-BE49-F238E27FC236}">
                <a16:creationId xmlns:a16="http://schemas.microsoft.com/office/drawing/2014/main" id="{E5080A61-75F3-4980-A996-A18798530953}"/>
              </a:ext>
            </a:extLst>
          </p:cNvPr>
          <p:cNvSpPr/>
          <p:nvPr/>
        </p:nvSpPr>
        <p:spPr>
          <a:xfrm>
            <a:off x="6014060" y="1350081"/>
            <a:ext cx="2808312" cy="3974723"/>
          </a:xfrm>
          <a:prstGeom prst="roundRect">
            <a:avLst>
              <a:gd name="adj" fmla="val 10860"/>
            </a:avLst>
          </a:prstGeom>
          <a:gradFill flip="none" rotWithShape="1">
            <a:gsLst>
              <a:gs pos="93000">
                <a:srgbClr val="23BDE1">
                  <a:alpha val="0"/>
                </a:srgbClr>
              </a:gs>
              <a:gs pos="71000">
                <a:srgbClr val="23BDE1">
                  <a:alpha val="65000"/>
                </a:srgbClr>
              </a:gs>
              <a:gs pos="0">
                <a:srgbClr val="0070C0"/>
              </a:gs>
            </a:gsLst>
            <a:lin ang="5400000" scaled="0"/>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3C6BF60D-D8E2-45C5-A130-E3EABB8D57CC}"/>
              </a:ext>
            </a:extLst>
          </p:cNvPr>
          <p:cNvSpPr/>
          <p:nvPr/>
        </p:nvSpPr>
        <p:spPr>
          <a:xfrm>
            <a:off x="6014060" y="1563638"/>
            <a:ext cx="2664296" cy="1969770"/>
          </a:xfrm>
          <a:prstGeom prst="rect">
            <a:avLst/>
          </a:prstGeom>
        </p:spPr>
        <p:txBody>
          <a:bodyPr wrap="square">
            <a:spAutoFit/>
          </a:bodyPr>
          <a:lstStyle/>
          <a:p>
            <a:pPr marL="0" lvl="2" indent="0" algn="ctr">
              <a:spcBef>
                <a:spcPts val="1200"/>
              </a:spcBef>
              <a:buNone/>
            </a:pPr>
            <a:r>
              <a:rPr lang="zh-TW" altLang="en-US" sz="2000" b="1" dirty="0">
                <a:solidFill>
                  <a:schemeClr val="bg1"/>
                </a:solidFill>
                <a:latin typeface="微軟正黑體" panose="020B0604030504040204" pitchFamily="34" charset="-120"/>
                <a:ea typeface="微軟正黑體" panose="020B0604030504040204" pitchFamily="34" charset="-120"/>
              </a:rPr>
              <a:t>總結</a:t>
            </a:r>
            <a:r>
              <a:rPr lang="en-US" altLang="zh-TW" sz="2000" b="1" dirty="0">
                <a:solidFill>
                  <a:schemeClr val="bg1"/>
                </a:solidFill>
                <a:latin typeface="微軟正黑體" panose="020B0604030504040204" pitchFamily="34" charset="-120"/>
                <a:ea typeface="微軟正黑體" panose="020B0604030504040204" pitchFamily="34" charset="-120"/>
              </a:rPr>
              <a:t> </a:t>
            </a:r>
          </a:p>
          <a:p>
            <a:pPr marL="0" lvl="2" indent="0" algn="ctr">
              <a:spcBef>
                <a:spcPts val="1200"/>
              </a:spcBef>
              <a:buNone/>
            </a:pPr>
            <a:r>
              <a:rPr lang="en-US" altLang="zh-TW" sz="32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QNAP NVS</a:t>
            </a:r>
            <a:r>
              <a:rPr lang="zh-TW" altLang="en-US" sz="32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            </a:t>
            </a:r>
            <a:r>
              <a:rPr lang="en-US" altLang="zh-TW"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網路與虛擬交換器</a:t>
            </a:r>
            <a:r>
              <a:rPr lang="en-US" altLang="zh-TW"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以高速串起您虛擬    與實體間的網路</a:t>
            </a:r>
            <a:endParaRPr lang="zh-TW" altLang="en-US"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cxnSp>
        <p:nvCxnSpPr>
          <p:cNvPr id="15" name="直線接點 14">
            <a:extLst>
              <a:ext uri="{FF2B5EF4-FFF2-40B4-BE49-F238E27FC236}">
                <a16:creationId xmlns:a16="http://schemas.microsoft.com/office/drawing/2014/main" id="{015C4CB8-E837-41FD-A52D-0AF5AA515A56}"/>
              </a:ext>
            </a:extLst>
          </p:cNvPr>
          <p:cNvCxnSpPr/>
          <p:nvPr/>
        </p:nvCxnSpPr>
        <p:spPr>
          <a:xfrm>
            <a:off x="6300192" y="1995686"/>
            <a:ext cx="22322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線接點 15">
            <a:extLst>
              <a:ext uri="{FF2B5EF4-FFF2-40B4-BE49-F238E27FC236}">
                <a16:creationId xmlns:a16="http://schemas.microsoft.com/office/drawing/2014/main" id="{92D09AE8-33A7-4B0A-B2D6-47761855BFF2}"/>
              </a:ext>
            </a:extLst>
          </p:cNvPr>
          <p:cNvCxnSpPr/>
          <p:nvPr/>
        </p:nvCxnSpPr>
        <p:spPr>
          <a:xfrm>
            <a:off x="6300192" y="3579862"/>
            <a:ext cx="22322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9" name="Shape 119"/>
          <p:cNvPicPr preferRelativeResize="0"/>
          <p:nvPr/>
        </p:nvPicPr>
        <p:blipFill>
          <a:blip r:embed="rId3"/>
          <a:stretch>
            <a:fillRect/>
          </a:stretch>
        </p:blipFill>
        <p:spPr>
          <a:xfrm>
            <a:off x="107504" y="1268524"/>
            <a:ext cx="8784927" cy="3607482"/>
          </a:xfrm>
          <a:prstGeom prst="rect">
            <a:avLst/>
          </a:prstGeom>
          <a:noFill/>
          <a:ln>
            <a:noFill/>
          </a:ln>
        </p:spPr>
      </p:pic>
      <p:sp>
        <p:nvSpPr>
          <p:cNvPr id="118" name="Shape 118"/>
          <p:cNvSpPr txBox="1">
            <a:spLocks noGrp="1"/>
          </p:cNvSpPr>
          <p:nvPr>
            <p:ph type="title"/>
          </p:nvPr>
        </p:nvSpPr>
        <p:spPr/>
        <p:txBody>
          <a:bodyPr/>
          <a:lstStyle/>
          <a:p>
            <a:pPr lvl="0"/>
            <a:r>
              <a:rPr lang="zh-TW" altLang="en-US">
                <a:sym typeface="Microsoft JhengHei"/>
              </a:rPr>
              <a:t>一般的網路應用</a:t>
            </a:r>
            <a:endParaRPr lang="zh-TW" altLang="en-US" dirty="0">
              <a:sym typeface="Microsoft JhengHei"/>
            </a:endParaRPr>
          </a:p>
        </p:txBody>
      </p:sp>
      <p:pic>
        <p:nvPicPr>
          <p:cNvPr id="120" name="Shape 120" descr="tunnel-02.png"/>
          <p:cNvPicPr preferRelativeResize="0"/>
          <p:nvPr/>
        </p:nvPicPr>
        <p:blipFill rotWithShape="1">
          <a:blip r:embed="rId4">
            <a:alphaModFix/>
          </a:blip>
          <a:srcRect/>
          <a:stretch/>
        </p:blipFill>
        <p:spPr>
          <a:xfrm>
            <a:off x="3028132" y="2789203"/>
            <a:ext cx="3562221" cy="653417"/>
          </a:xfrm>
          <a:prstGeom prst="rect">
            <a:avLst/>
          </a:prstGeom>
          <a:noFill/>
          <a:ln>
            <a:noFill/>
          </a:ln>
        </p:spPr>
      </p:pic>
      <p:sp>
        <p:nvSpPr>
          <p:cNvPr id="121" name="Shape 121"/>
          <p:cNvSpPr txBox="1"/>
          <p:nvPr/>
        </p:nvSpPr>
        <p:spPr>
          <a:xfrm>
            <a:off x="3857891" y="2299665"/>
            <a:ext cx="1587565"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zh-TW" sz="2400" b="1" dirty="0">
                <a:solidFill>
                  <a:srgbClr val="C00000"/>
                </a:solidFill>
                <a:latin typeface="Microsoft JhengHei"/>
                <a:ea typeface="Microsoft JhengHei"/>
                <a:cs typeface="Microsoft JhengHei"/>
                <a:sym typeface="Microsoft JhengHei"/>
              </a:rPr>
              <a:t>網際網路</a:t>
            </a:r>
          </a:p>
        </p:txBody>
      </p:sp>
    </p:spTree>
    <p:extLst>
      <p:ext uri="{BB962C8B-B14F-4D97-AF65-F5344CB8AC3E}">
        <p14:creationId xmlns:p14="http://schemas.microsoft.com/office/powerpoint/2010/main" val="15474391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p:txBody>
          <a:bodyPr/>
          <a:lstStyle/>
          <a:p>
            <a:pPr lvl="0"/>
            <a:r>
              <a:rPr lang="en-US" altLang="zh-TW">
                <a:sym typeface="Microsoft JhengHei"/>
              </a:rPr>
              <a:t>VPN</a:t>
            </a:r>
            <a:r>
              <a:rPr lang="zh-TW" altLang="en-US">
                <a:sym typeface="Microsoft JhengHei"/>
              </a:rPr>
              <a:t>是什麼</a:t>
            </a:r>
            <a:r>
              <a:rPr lang="en-US" altLang="zh-TW">
                <a:sym typeface="Microsoft JhengHei"/>
              </a:rPr>
              <a:t>? </a:t>
            </a:r>
            <a:r>
              <a:rPr lang="zh-TW" altLang="en-US">
                <a:sym typeface="Microsoft JhengHei"/>
              </a:rPr>
              <a:t>怎麼做</a:t>
            </a:r>
            <a:r>
              <a:rPr lang="en-US" altLang="zh-TW">
                <a:sym typeface="Microsoft JhengHei"/>
              </a:rPr>
              <a:t>?</a:t>
            </a:r>
            <a:endParaRPr lang="zh-TW" altLang="en-US" dirty="0">
              <a:sym typeface="Microsoft JhengHei"/>
            </a:endParaRPr>
          </a:p>
        </p:txBody>
      </p:sp>
      <p:grpSp>
        <p:nvGrpSpPr>
          <p:cNvPr id="127" name="Shape 127"/>
          <p:cNvGrpSpPr/>
          <p:nvPr/>
        </p:nvGrpSpPr>
        <p:grpSpPr>
          <a:xfrm>
            <a:off x="971600" y="1325202"/>
            <a:ext cx="6299792" cy="1519509"/>
            <a:chOff x="1188287" y="1307343"/>
            <a:chExt cx="6537023" cy="1576729"/>
          </a:xfrm>
        </p:grpSpPr>
        <p:pic>
          <p:nvPicPr>
            <p:cNvPr id="128" name="Shape 128"/>
            <p:cNvPicPr preferRelativeResize="0"/>
            <p:nvPr/>
          </p:nvPicPr>
          <p:blipFill>
            <a:blip r:embed="rId3"/>
            <a:stretch>
              <a:fillRect/>
            </a:stretch>
          </p:blipFill>
          <p:spPr>
            <a:xfrm>
              <a:off x="1188287" y="1307343"/>
              <a:ext cx="6537023" cy="1576729"/>
            </a:xfrm>
            <a:prstGeom prst="rect">
              <a:avLst/>
            </a:prstGeom>
            <a:noFill/>
            <a:ln>
              <a:noFill/>
            </a:ln>
          </p:spPr>
        </p:pic>
        <p:sp>
          <p:nvSpPr>
            <p:cNvPr id="129" name="Shape 129"/>
            <p:cNvSpPr txBox="1"/>
            <p:nvPr/>
          </p:nvSpPr>
          <p:spPr>
            <a:xfrm>
              <a:off x="4183682" y="2337174"/>
              <a:ext cx="1744825"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zh-TW" sz="1600" b="1" i="0" u="none" strike="noStrike" cap="none" dirty="0">
                  <a:solidFill>
                    <a:srgbClr val="000000"/>
                  </a:solidFill>
                  <a:latin typeface="Microsoft JhengHei"/>
                  <a:ea typeface="Microsoft JhengHei"/>
                  <a:cs typeface="Microsoft JhengHei"/>
                  <a:sym typeface="Microsoft JhengHei"/>
                </a:rPr>
                <a:t>未加密的明碼文</a:t>
              </a:r>
              <a:endParaRPr sz="1600" b="1" i="0" u="none" strike="noStrike" cap="none" dirty="0">
                <a:solidFill>
                  <a:srgbClr val="000000"/>
                </a:solidFill>
                <a:latin typeface="Microsoft JhengHei"/>
                <a:ea typeface="Microsoft JhengHei"/>
                <a:cs typeface="Microsoft JhengHei"/>
                <a:sym typeface="Microsoft JhengHei"/>
              </a:endParaRPr>
            </a:p>
          </p:txBody>
        </p:sp>
      </p:grpSp>
      <p:grpSp>
        <p:nvGrpSpPr>
          <p:cNvPr id="130" name="Shape 130"/>
          <p:cNvGrpSpPr/>
          <p:nvPr/>
        </p:nvGrpSpPr>
        <p:grpSpPr>
          <a:xfrm>
            <a:off x="943663" y="3213133"/>
            <a:ext cx="7833017" cy="1547804"/>
            <a:chOff x="612405" y="2956837"/>
            <a:chExt cx="8127984" cy="1606089"/>
          </a:xfrm>
        </p:grpSpPr>
        <p:pic>
          <p:nvPicPr>
            <p:cNvPr id="131" name="Shape 131"/>
            <p:cNvPicPr preferRelativeResize="0"/>
            <p:nvPr/>
          </p:nvPicPr>
          <p:blipFill>
            <a:blip r:embed="rId4"/>
            <a:stretch>
              <a:fillRect/>
            </a:stretch>
          </p:blipFill>
          <p:spPr>
            <a:xfrm>
              <a:off x="612405" y="2956837"/>
              <a:ext cx="8127984" cy="1606089"/>
            </a:xfrm>
            <a:prstGeom prst="rect">
              <a:avLst/>
            </a:prstGeom>
            <a:noFill/>
            <a:ln>
              <a:noFill/>
            </a:ln>
          </p:spPr>
        </p:pic>
        <p:sp>
          <p:nvSpPr>
            <p:cNvPr id="132" name="Shape 132"/>
            <p:cNvSpPr txBox="1"/>
            <p:nvPr/>
          </p:nvSpPr>
          <p:spPr>
            <a:xfrm>
              <a:off x="2699792" y="3878927"/>
              <a:ext cx="1296144"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zh-TW" sz="1600" b="1" i="0" u="none" strike="noStrike" cap="none">
                  <a:solidFill>
                    <a:srgbClr val="000000"/>
                  </a:solidFill>
                  <a:latin typeface="Microsoft JhengHei"/>
                  <a:ea typeface="Microsoft JhengHei"/>
                  <a:cs typeface="Microsoft JhengHei"/>
                  <a:sym typeface="Microsoft JhengHei"/>
                </a:rPr>
                <a:t>加密化</a:t>
              </a:r>
              <a:endParaRPr sz="1600" b="1" i="0" u="none" strike="noStrike" cap="none">
                <a:solidFill>
                  <a:srgbClr val="000000"/>
                </a:solidFill>
                <a:latin typeface="Microsoft JhengHei"/>
                <a:ea typeface="Microsoft JhengHei"/>
                <a:cs typeface="Microsoft JhengHei"/>
                <a:sym typeface="Microsoft JhengHei"/>
              </a:endParaRPr>
            </a:p>
          </p:txBody>
        </p:sp>
        <p:sp>
          <p:nvSpPr>
            <p:cNvPr id="133" name="Shape 133"/>
            <p:cNvSpPr txBox="1"/>
            <p:nvPr/>
          </p:nvSpPr>
          <p:spPr>
            <a:xfrm>
              <a:off x="5292080" y="3878927"/>
              <a:ext cx="1267746"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zh-TW" sz="1600" b="1" i="0" u="none" strike="noStrike" cap="none" dirty="0">
                  <a:solidFill>
                    <a:srgbClr val="000000"/>
                  </a:solidFill>
                  <a:latin typeface="Microsoft JhengHei"/>
                  <a:ea typeface="Microsoft JhengHei"/>
                  <a:cs typeface="Microsoft JhengHei"/>
                  <a:sym typeface="Microsoft JhengHei"/>
                </a:rPr>
                <a:t>匿名化</a:t>
              </a:r>
              <a:endParaRPr sz="1600" b="1" i="0" u="none" strike="noStrike" cap="none" dirty="0">
                <a:solidFill>
                  <a:srgbClr val="000000"/>
                </a:solidFill>
                <a:latin typeface="Microsoft JhengHei"/>
                <a:ea typeface="Microsoft JhengHei"/>
                <a:cs typeface="Microsoft JhengHei"/>
                <a:sym typeface="Microsoft JhengHei"/>
              </a:endParaRPr>
            </a:p>
          </p:txBody>
        </p:sp>
      </p:grpSp>
    </p:spTree>
    <p:extLst>
      <p:ext uri="{BB962C8B-B14F-4D97-AF65-F5344CB8AC3E}">
        <p14:creationId xmlns:p14="http://schemas.microsoft.com/office/powerpoint/2010/main" val="3322710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9" name="Shape 139"/>
          <p:cNvPicPr preferRelativeResize="0"/>
          <p:nvPr/>
        </p:nvPicPr>
        <p:blipFill>
          <a:blip r:embed="rId3"/>
          <a:stretch>
            <a:fillRect/>
          </a:stretch>
        </p:blipFill>
        <p:spPr>
          <a:xfrm>
            <a:off x="83729" y="1268524"/>
            <a:ext cx="8784927" cy="3607482"/>
          </a:xfrm>
          <a:prstGeom prst="rect">
            <a:avLst/>
          </a:prstGeom>
          <a:noFill/>
          <a:ln>
            <a:noFill/>
          </a:ln>
        </p:spPr>
      </p:pic>
      <p:sp>
        <p:nvSpPr>
          <p:cNvPr id="138" name="Shape 138"/>
          <p:cNvSpPr txBox="1">
            <a:spLocks noGrp="1"/>
          </p:cNvSpPr>
          <p:nvPr>
            <p:ph type="title"/>
          </p:nvPr>
        </p:nvSpPr>
        <p:spPr/>
        <p:txBody>
          <a:bodyPr/>
          <a:lstStyle/>
          <a:p>
            <a:pPr lvl="0"/>
            <a:r>
              <a:rPr lang="zh-TW" altLang="en-US">
                <a:sym typeface="Microsoft JhengHei"/>
              </a:rPr>
              <a:t>當您使用</a:t>
            </a:r>
            <a:r>
              <a:rPr lang="en-US" altLang="zh-TW">
                <a:sym typeface="Microsoft JhengHei"/>
              </a:rPr>
              <a:t>VPN</a:t>
            </a:r>
            <a:r>
              <a:rPr lang="zh-TW" altLang="en-US">
                <a:sym typeface="Microsoft JhengHei"/>
              </a:rPr>
              <a:t>時，就如同穿越安全通道</a:t>
            </a:r>
            <a:endParaRPr lang="zh-TW" altLang="en-US" dirty="0">
              <a:sym typeface="Microsoft JhengHei"/>
            </a:endParaRPr>
          </a:p>
        </p:txBody>
      </p:sp>
      <p:sp>
        <p:nvSpPr>
          <p:cNvPr id="140" name="Shape 140"/>
          <p:cNvSpPr txBox="1"/>
          <p:nvPr/>
        </p:nvSpPr>
        <p:spPr>
          <a:xfrm>
            <a:off x="3173104" y="2407302"/>
            <a:ext cx="290015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zh-TW" sz="2400" b="1" i="0" u="none" strike="noStrike" cap="none" dirty="0">
                <a:solidFill>
                  <a:srgbClr val="C00000"/>
                </a:solidFill>
                <a:latin typeface="Microsoft JhengHei"/>
                <a:ea typeface="Microsoft JhengHei"/>
                <a:cs typeface="Microsoft JhengHei"/>
                <a:sym typeface="Microsoft JhengHei"/>
              </a:rPr>
              <a:t>看不透裡面的隧道</a:t>
            </a:r>
            <a:endParaRPr sz="2400" b="1" i="0" u="none" strike="noStrike" cap="none" dirty="0">
              <a:solidFill>
                <a:srgbClr val="C00000"/>
              </a:solidFill>
              <a:latin typeface="Microsoft JhengHei"/>
              <a:ea typeface="Microsoft JhengHei"/>
              <a:cs typeface="Microsoft JhengHei"/>
              <a:sym typeface="Microsoft JhengHei"/>
            </a:endParaRPr>
          </a:p>
        </p:txBody>
      </p:sp>
      <p:pic>
        <p:nvPicPr>
          <p:cNvPr id="141" name="Shape 141" descr="tunnel-02.png"/>
          <p:cNvPicPr preferRelativeResize="0"/>
          <p:nvPr/>
        </p:nvPicPr>
        <p:blipFill rotWithShape="1">
          <a:blip r:embed="rId4">
            <a:alphaModFix/>
          </a:blip>
          <a:srcRect/>
          <a:stretch/>
        </p:blipFill>
        <p:spPr>
          <a:xfrm>
            <a:off x="3032596" y="2948372"/>
            <a:ext cx="3553292" cy="653417"/>
          </a:xfrm>
          <a:prstGeom prst="rect">
            <a:avLst/>
          </a:prstGeom>
          <a:noFill/>
          <a:ln>
            <a:noFill/>
          </a:ln>
        </p:spPr>
      </p:pic>
    </p:spTree>
    <p:extLst>
      <p:ext uri="{BB962C8B-B14F-4D97-AF65-F5344CB8AC3E}">
        <p14:creationId xmlns:p14="http://schemas.microsoft.com/office/powerpoint/2010/main" val="40070209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3" name="圖片 2">
            <a:extLst>
              <a:ext uri="{FF2B5EF4-FFF2-40B4-BE49-F238E27FC236}">
                <a16:creationId xmlns:a16="http://schemas.microsoft.com/office/drawing/2014/main" id="{D0C93CB2-9310-4217-AC57-8CFC22113B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90" y="1309737"/>
            <a:ext cx="2774994" cy="3596512"/>
          </a:xfrm>
          <a:prstGeom prst="rect">
            <a:avLst/>
          </a:prstGeom>
        </p:spPr>
      </p:pic>
      <p:pic>
        <p:nvPicPr>
          <p:cNvPr id="29" name="圖片 28">
            <a:extLst>
              <a:ext uri="{FF2B5EF4-FFF2-40B4-BE49-F238E27FC236}">
                <a16:creationId xmlns:a16="http://schemas.microsoft.com/office/drawing/2014/main" id="{52680EA5-C7DE-458F-A85A-83E4C0F10D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8747" y="1309736"/>
            <a:ext cx="2774994" cy="3596514"/>
          </a:xfrm>
          <a:prstGeom prst="rect">
            <a:avLst/>
          </a:prstGeom>
        </p:spPr>
      </p:pic>
      <p:pic>
        <p:nvPicPr>
          <p:cNvPr id="30" name="圖片 29">
            <a:extLst>
              <a:ext uri="{FF2B5EF4-FFF2-40B4-BE49-F238E27FC236}">
                <a16:creationId xmlns:a16="http://schemas.microsoft.com/office/drawing/2014/main" id="{860D8B06-2E38-4C95-9288-884402221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2228" y="1326382"/>
            <a:ext cx="2749306" cy="3563222"/>
          </a:xfrm>
          <a:prstGeom prst="rect">
            <a:avLst/>
          </a:prstGeom>
        </p:spPr>
      </p:pic>
      <p:pic>
        <p:nvPicPr>
          <p:cNvPr id="31" name="圖片 30">
            <a:extLst>
              <a:ext uri="{FF2B5EF4-FFF2-40B4-BE49-F238E27FC236}">
                <a16:creationId xmlns:a16="http://schemas.microsoft.com/office/drawing/2014/main" id="{D90DD2E8-9633-465E-87AA-77DC5DBB37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0071" y="1322760"/>
            <a:ext cx="2754896" cy="3570466"/>
          </a:xfrm>
          <a:prstGeom prst="rect">
            <a:avLst/>
          </a:prstGeom>
        </p:spPr>
      </p:pic>
      <p:sp>
        <p:nvSpPr>
          <p:cNvPr id="154" name="Shape 154"/>
          <p:cNvSpPr txBox="1">
            <a:spLocks noGrp="1"/>
          </p:cNvSpPr>
          <p:nvPr>
            <p:ph type="title"/>
          </p:nvPr>
        </p:nvSpPr>
        <p:spPr/>
        <p:txBody>
          <a:bodyPr/>
          <a:lstStyle/>
          <a:p>
            <a:pPr lvl="0"/>
            <a:r>
              <a:rPr lang="zh-TW" altLang="en-US">
                <a:sym typeface="Microsoft JhengHei"/>
              </a:rPr>
              <a:t>需要</a:t>
            </a:r>
            <a:r>
              <a:rPr lang="en-US" altLang="zh-TW">
                <a:sym typeface="Microsoft JhengHei"/>
              </a:rPr>
              <a:t>VPN</a:t>
            </a:r>
            <a:r>
              <a:rPr lang="zh-TW" altLang="en-US">
                <a:sym typeface="Microsoft JhengHei"/>
              </a:rPr>
              <a:t>服務的對象</a:t>
            </a:r>
            <a:endParaRPr lang="zh-TW" altLang="en-US" dirty="0">
              <a:sym typeface="Microsoft JhengHei"/>
            </a:endParaRPr>
          </a:p>
        </p:txBody>
      </p:sp>
      <p:sp>
        <p:nvSpPr>
          <p:cNvPr id="155" name="Shape 155"/>
          <p:cNvSpPr txBox="1"/>
          <p:nvPr/>
        </p:nvSpPr>
        <p:spPr>
          <a:xfrm>
            <a:off x="351040" y="3747090"/>
            <a:ext cx="1824600" cy="790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2200"/>
              <a:buFont typeface="Arial"/>
              <a:buNone/>
            </a:pPr>
            <a:r>
              <a:rPr lang="zh-TW" sz="2200" b="1" i="0" u="none" strike="noStrike" cap="none">
                <a:solidFill>
                  <a:schemeClr val="lt1"/>
                </a:solidFill>
                <a:latin typeface="Microsoft JhengHei"/>
                <a:ea typeface="Microsoft JhengHei"/>
                <a:cs typeface="Microsoft JhengHei"/>
                <a:sym typeface="Microsoft JhengHei"/>
              </a:rPr>
              <a:t>商務人士</a:t>
            </a:r>
            <a:br>
              <a:rPr lang="zh-TW" sz="2200" b="1" i="0" u="none" strike="noStrike" cap="none">
                <a:solidFill>
                  <a:schemeClr val="lt1"/>
                </a:solidFill>
                <a:latin typeface="Microsoft JhengHei"/>
                <a:ea typeface="Microsoft JhengHei"/>
                <a:cs typeface="Microsoft JhengHei"/>
                <a:sym typeface="Microsoft JhengHei"/>
              </a:rPr>
            </a:br>
            <a:r>
              <a:rPr lang="zh-TW" sz="2200" b="1" i="0" u="none" strike="noStrike" cap="none">
                <a:solidFill>
                  <a:schemeClr val="lt1"/>
                </a:solidFill>
                <a:latin typeface="Microsoft JhengHei"/>
                <a:ea typeface="Microsoft JhengHei"/>
                <a:cs typeface="Microsoft JhengHei"/>
                <a:sym typeface="Microsoft JhengHei"/>
              </a:rPr>
              <a:t>(出差或外出)</a:t>
            </a:r>
            <a:endParaRPr sz="2200" i="0" u="none" strike="noStrike" cap="none">
              <a:solidFill>
                <a:srgbClr val="000000"/>
              </a:solidFill>
              <a:latin typeface="Microsoft JhengHei"/>
              <a:ea typeface="Microsoft JhengHei"/>
              <a:cs typeface="Microsoft JhengHei"/>
              <a:sym typeface="Microsoft JhengHei"/>
            </a:endParaRPr>
          </a:p>
        </p:txBody>
      </p:sp>
      <p:sp>
        <p:nvSpPr>
          <p:cNvPr id="156" name="Shape 156"/>
          <p:cNvSpPr txBox="1"/>
          <p:nvPr/>
        </p:nvSpPr>
        <p:spPr>
          <a:xfrm>
            <a:off x="4644008" y="3747090"/>
            <a:ext cx="2088600" cy="923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2200"/>
              <a:buFont typeface="Arial"/>
              <a:buNone/>
            </a:pPr>
            <a:r>
              <a:rPr lang="zh-TW" sz="2200" b="1" i="0" u="none" strike="noStrike" cap="none">
                <a:solidFill>
                  <a:schemeClr val="lt1"/>
                </a:solidFill>
                <a:latin typeface="Microsoft JhengHei"/>
                <a:ea typeface="Microsoft JhengHei"/>
                <a:cs typeface="Microsoft JhengHei"/>
                <a:sym typeface="Microsoft JhengHei"/>
              </a:rPr>
              <a:t>敏感資料傳輸</a:t>
            </a:r>
            <a:endParaRPr sz="2200" b="1"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chemeClr val="lt1"/>
              </a:buClr>
              <a:buSzPts val="2200"/>
              <a:buFont typeface="Arial"/>
              <a:buNone/>
            </a:pPr>
            <a:r>
              <a:rPr lang="zh-TW" sz="2200" b="1" i="0" u="none" strike="noStrike" cap="none">
                <a:solidFill>
                  <a:schemeClr val="lt1"/>
                </a:solidFill>
                <a:latin typeface="Microsoft JhengHei"/>
                <a:ea typeface="Microsoft JhengHei"/>
                <a:cs typeface="Microsoft JhengHei"/>
                <a:sym typeface="Microsoft JhengHei"/>
              </a:rPr>
              <a:t>(金融交易...)</a:t>
            </a:r>
            <a:endParaRPr sz="2200" b="1" i="0" u="none" strike="noStrike" cap="none">
              <a:solidFill>
                <a:schemeClr val="lt1"/>
              </a:solidFill>
              <a:latin typeface="Microsoft JhengHei"/>
              <a:ea typeface="Microsoft JhengHei"/>
              <a:cs typeface="Microsoft JhengHei"/>
              <a:sym typeface="Microsoft JhengHei"/>
            </a:endParaRPr>
          </a:p>
        </p:txBody>
      </p:sp>
      <p:sp>
        <p:nvSpPr>
          <p:cNvPr id="157" name="Shape 157"/>
          <p:cNvSpPr txBox="1"/>
          <p:nvPr/>
        </p:nvSpPr>
        <p:spPr>
          <a:xfrm>
            <a:off x="2447200" y="3747090"/>
            <a:ext cx="2088600" cy="984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2200"/>
              <a:buFont typeface="Arial"/>
              <a:buNone/>
            </a:pPr>
            <a:r>
              <a:rPr lang="zh-TW" sz="2200" b="1" i="0" u="none" strike="noStrike" cap="none">
                <a:solidFill>
                  <a:schemeClr val="lt1"/>
                </a:solidFill>
                <a:latin typeface="Microsoft JhengHei"/>
                <a:ea typeface="Microsoft JhengHei"/>
                <a:cs typeface="Microsoft JhengHei"/>
                <a:sym typeface="Microsoft JhengHei"/>
              </a:rPr>
              <a:t>跨國企業</a:t>
            </a:r>
            <a:br>
              <a:rPr lang="zh-TW" sz="2200" b="1" i="0" u="none" strike="noStrike" cap="none">
                <a:solidFill>
                  <a:schemeClr val="lt1"/>
                </a:solidFill>
                <a:latin typeface="Microsoft JhengHei"/>
                <a:ea typeface="Microsoft JhengHei"/>
                <a:cs typeface="Microsoft JhengHei"/>
                <a:sym typeface="Microsoft JhengHei"/>
              </a:rPr>
            </a:br>
            <a:r>
              <a:rPr lang="zh-TW" sz="2000" b="1" i="0" u="none" strike="noStrike" cap="none">
                <a:solidFill>
                  <a:schemeClr val="lt1"/>
                </a:solidFill>
                <a:latin typeface="Microsoft JhengHei"/>
                <a:ea typeface="Microsoft JhengHei"/>
                <a:cs typeface="Microsoft JhengHei"/>
                <a:sym typeface="Microsoft JhengHei"/>
              </a:rPr>
              <a:t>(資料流通, 備份)</a:t>
            </a:r>
            <a:endParaRPr sz="2000" i="0" u="none" strike="noStrike" cap="none">
              <a:solidFill>
                <a:srgbClr val="000000"/>
              </a:solidFill>
              <a:latin typeface="Microsoft JhengHei"/>
              <a:ea typeface="Microsoft JhengHei"/>
              <a:cs typeface="Microsoft JhengHei"/>
              <a:sym typeface="Microsoft JhengHei"/>
            </a:endParaRPr>
          </a:p>
        </p:txBody>
      </p:sp>
      <p:pic>
        <p:nvPicPr>
          <p:cNvPr id="158" name="Shape 158"/>
          <p:cNvPicPr preferRelativeResize="0"/>
          <p:nvPr/>
        </p:nvPicPr>
        <p:blipFill rotWithShape="1">
          <a:blip r:embed="rId4">
            <a:alphaModFix/>
          </a:blip>
          <a:srcRect/>
          <a:stretch/>
        </p:blipFill>
        <p:spPr>
          <a:xfrm>
            <a:off x="539552" y="1776897"/>
            <a:ext cx="1460735" cy="1730138"/>
          </a:xfrm>
          <a:prstGeom prst="rect">
            <a:avLst/>
          </a:prstGeom>
          <a:noFill/>
          <a:ln>
            <a:noFill/>
          </a:ln>
        </p:spPr>
      </p:pic>
      <p:pic>
        <p:nvPicPr>
          <p:cNvPr id="159" name="Shape 159"/>
          <p:cNvPicPr preferRelativeResize="0"/>
          <p:nvPr/>
        </p:nvPicPr>
        <p:blipFill rotWithShape="1">
          <a:blip r:embed="rId5">
            <a:alphaModFix/>
          </a:blip>
          <a:srcRect/>
          <a:stretch/>
        </p:blipFill>
        <p:spPr>
          <a:xfrm>
            <a:off x="2616852" y="1790177"/>
            <a:ext cx="1739124" cy="1769298"/>
          </a:xfrm>
          <a:prstGeom prst="rect">
            <a:avLst/>
          </a:prstGeom>
          <a:noFill/>
          <a:ln>
            <a:noFill/>
          </a:ln>
        </p:spPr>
      </p:pic>
      <p:pic>
        <p:nvPicPr>
          <p:cNvPr id="160" name="Shape 160"/>
          <p:cNvPicPr preferRelativeResize="0"/>
          <p:nvPr/>
        </p:nvPicPr>
        <p:blipFill rotWithShape="1">
          <a:blip r:embed="rId6">
            <a:alphaModFix/>
          </a:blip>
          <a:srcRect/>
          <a:stretch/>
        </p:blipFill>
        <p:spPr>
          <a:xfrm>
            <a:off x="4801433" y="1574154"/>
            <a:ext cx="2002815" cy="1946248"/>
          </a:xfrm>
          <a:prstGeom prst="rect">
            <a:avLst/>
          </a:prstGeom>
          <a:noFill/>
          <a:ln>
            <a:noFill/>
          </a:ln>
        </p:spPr>
      </p:pic>
      <p:sp>
        <p:nvSpPr>
          <p:cNvPr id="161" name="Shape 161"/>
          <p:cNvSpPr txBox="1"/>
          <p:nvPr/>
        </p:nvSpPr>
        <p:spPr>
          <a:xfrm>
            <a:off x="6875888" y="3747090"/>
            <a:ext cx="2088600" cy="923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2200"/>
              <a:buFont typeface="Arial"/>
              <a:buNone/>
            </a:pPr>
            <a:r>
              <a:rPr lang="zh-TW" sz="2200" b="1" i="0" u="none" strike="noStrike" cap="none">
                <a:solidFill>
                  <a:schemeClr val="lt1"/>
                </a:solidFill>
                <a:latin typeface="Microsoft JhengHei"/>
                <a:ea typeface="Microsoft JhengHei"/>
                <a:cs typeface="Microsoft JhengHei"/>
                <a:sym typeface="Microsoft JhengHei"/>
              </a:rPr>
              <a:t>玩家</a:t>
            </a:r>
            <a:endParaRPr sz="2200" b="1"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chemeClr val="lt1"/>
              </a:buClr>
              <a:buSzPts val="2200"/>
              <a:buFont typeface="Arial"/>
              <a:buNone/>
            </a:pPr>
            <a:r>
              <a:rPr lang="zh-TW" sz="2200" b="1" i="0" u="none" strike="noStrike" cap="none">
                <a:solidFill>
                  <a:schemeClr val="lt1"/>
                </a:solidFill>
                <a:latin typeface="Microsoft JhengHei"/>
                <a:ea typeface="Microsoft JhengHei"/>
                <a:cs typeface="Microsoft JhengHei"/>
                <a:sym typeface="Microsoft JhengHei"/>
              </a:rPr>
              <a:t>(地區限定...)</a:t>
            </a:r>
            <a:endParaRPr sz="2200" b="1" i="0" u="none" strike="noStrike" cap="none">
              <a:solidFill>
                <a:schemeClr val="lt1"/>
              </a:solidFill>
              <a:latin typeface="Microsoft JhengHei"/>
              <a:ea typeface="Microsoft JhengHei"/>
              <a:cs typeface="Microsoft JhengHei"/>
              <a:sym typeface="Microsoft JhengHei"/>
            </a:endParaRPr>
          </a:p>
        </p:txBody>
      </p:sp>
      <p:pic>
        <p:nvPicPr>
          <p:cNvPr id="162" name="Shape 162"/>
          <p:cNvPicPr preferRelativeResize="0"/>
          <p:nvPr/>
        </p:nvPicPr>
        <p:blipFill rotWithShape="1">
          <a:blip r:embed="rId7">
            <a:alphaModFix/>
          </a:blip>
          <a:srcRect l="29769" r="29145" b="12558"/>
          <a:stretch/>
        </p:blipFill>
        <p:spPr>
          <a:xfrm>
            <a:off x="7092280" y="1934193"/>
            <a:ext cx="576064" cy="735582"/>
          </a:xfrm>
          <a:prstGeom prst="rect">
            <a:avLst/>
          </a:prstGeom>
          <a:noFill/>
          <a:ln>
            <a:noFill/>
          </a:ln>
        </p:spPr>
      </p:pic>
      <p:pic>
        <p:nvPicPr>
          <p:cNvPr id="163" name="Shape 163"/>
          <p:cNvPicPr preferRelativeResize="0"/>
          <p:nvPr/>
        </p:nvPicPr>
        <p:blipFill rotWithShape="1">
          <a:blip r:embed="rId8">
            <a:alphaModFix/>
          </a:blip>
          <a:srcRect/>
          <a:stretch/>
        </p:blipFill>
        <p:spPr>
          <a:xfrm>
            <a:off x="7092280" y="2798289"/>
            <a:ext cx="576064" cy="576064"/>
          </a:xfrm>
          <a:prstGeom prst="rect">
            <a:avLst/>
          </a:prstGeom>
          <a:noFill/>
          <a:ln>
            <a:noFill/>
          </a:ln>
        </p:spPr>
      </p:pic>
      <p:pic>
        <p:nvPicPr>
          <p:cNvPr id="164" name="Shape 164"/>
          <p:cNvPicPr preferRelativeResize="0"/>
          <p:nvPr/>
        </p:nvPicPr>
        <p:blipFill rotWithShape="1">
          <a:blip r:embed="rId9">
            <a:alphaModFix/>
          </a:blip>
          <a:srcRect/>
          <a:stretch/>
        </p:blipFill>
        <p:spPr>
          <a:xfrm>
            <a:off x="7741403" y="2226348"/>
            <a:ext cx="938536" cy="352889"/>
          </a:xfrm>
          <a:prstGeom prst="rect">
            <a:avLst/>
          </a:prstGeom>
          <a:noFill/>
          <a:ln>
            <a:noFill/>
          </a:ln>
        </p:spPr>
      </p:pic>
      <p:pic>
        <p:nvPicPr>
          <p:cNvPr id="165" name="Shape 165"/>
          <p:cNvPicPr preferRelativeResize="0"/>
          <p:nvPr/>
        </p:nvPicPr>
        <p:blipFill rotWithShape="1">
          <a:blip r:embed="rId10">
            <a:alphaModFix/>
          </a:blip>
          <a:srcRect/>
          <a:stretch/>
        </p:blipFill>
        <p:spPr>
          <a:xfrm>
            <a:off x="7742458" y="2623256"/>
            <a:ext cx="925239" cy="391057"/>
          </a:xfrm>
          <a:prstGeom prst="rect">
            <a:avLst/>
          </a:prstGeom>
          <a:noFill/>
          <a:ln>
            <a:noFill/>
          </a:ln>
        </p:spPr>
      </p:pic>
      <p:pic>
        <p:nvPicPr>
          <p:cNvPr id="166" name="Shape 166"/>
          <p:cNvPicPr preferRelativeResize="0"/>
          <p:nvPr/>
        </p:nvPicPr>
        <p:blipFill rotWithShape="1">
          <a:blip r:embed="rId11">
            <a:alphaModFix/>
          </a:blip>
          <a:srcRect t="3084" b="16150"/>
          <a:stretch/>
        </p:blipFill>
        <p:spPr>
          <a:xfrm>
            <a:off x="7743835" y="3055304"/>
            <a:ext cx="907885" cy="391057"/>
          </a:xfrm>
          <a:prstGeom prst="rect">
            <a:avLst/>
          </a:prstGeom>
          <a:noFill/>
          <a:ln>
            <a:noFill/>
          </a:ln>
        </p:spPr>
      </p:pic>
      <p:pic>
        <p:nvPicPr>
          <p:cNvPr id="167" name="Shape 167"/>
          <p:cNvPicPr preferRelativeResize="0"/>
          <p:nvPr/>
        </p:nvPicPr>
        <p:blipFill rotWithShape="1">
          <a:blip r:embed="rId12">
            <a:alphaModFix/>
          </a:blip>
          <a:srcRect/>
          <a:stretch/>
        </p:blipFill>
        <p:spPr>
          <a:xfrm>
            <a:off x="7740352" y="1831169"/>
            <a:ext cx="951791" cy="360070"/>
          </a:xfrm>
          <a:prstGeom prst="rect">
            <a:avLst/>
          </a:prstGeom>
          <a:noFill/>
          <a:ln>
            <a:noFill/>
          </a:ln>
        </p:spPr>
      </p:pic>
    </p:spTree>
    <p:extLst>
      <p:ext uri="{BB962C8B-B14F-4D97-AF65-F5344CB8AC3E}">
        <p14:creationId xmlns:p14="http://schemas.microsoft.com/office/powerpoint/2010/main" val="5194501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7" name="圖片 6">
            <a:extLst>
              <a:ext uri="{FF2B5EF4-FFF2-40B4-BE49-F238E27FC236}">
                <a16:creationId xmlns:a16="http://schemas.microsoft.com/office/drawing/2014/main" id="{BA32834A-E22F-4224-B666-9336E73E6294}"/>
              </a:ext>
            </a:extLst>
          </p:cNvPr>
          <p:cNvPicPr>
            <a:picLocks noChangeAspect="1"/>
          </p:cNvPicPr>
          <p:nvPr/>
        </p:nvPicPr>
        <p:blipFill rotWithShape="1">
          <a:blip r:embed="rId3">
            <a:extLst>
              <a:ext uri="{28A0092B-C50C-407E-A947-70E740481C1C}">
                <a14:useLocalDpi xmlns:a14="http://schemas.microsoft.com/office/drawing/2010/main" val="0"/>
              </a:ext>
            </a:extLst>
          </a:blip>
          <a:srcRect l="1990" b="1217"/>
          <a:stretch/>
        </p:blipFill>
        <p:spPr>
          <a:xfrm>
            <a:off x="-14066" y="956662"/>
            <a:ext cx="9153919" cy="4176464"/>
          </a:xfrm>
          <a:prstGeom prst="rect">
            <a:avLst/>
          </a:prstGeom>
        </p:spPr>
      </p:pic>
      <p:sp>
        <p:nvSpPr>
          <p:cNvPr id="173" name="Shape 173"/>
          <p:cNvSpPr txBox="1">
            <a:spLocks noGrp="1"/>
          </p:cNvSpPr>
          <p:nvPr>
            <p:ph type="title"/>
          </p:nvPr>
        </p:nvSpPr>
        <p:spPr/>
        <p:txBody>
          <a:bodyPr/>
          <a:lstStyle/>
          <a:p>
            <a:pPr lvl="0"/>
            <a:r>
              <a:rPr lang="en-US" altLang="zh-TW">
                <a:sym typeface="Microsoft JhengHei"/>
              </a:rPr>
              <a:t>VPN</a:t>
            </a:r>
            <a:r>
              <a:rPr lang="zh-TW" altLang="en-US">
                <a:sym typeface="Microsoft JhengHei"/>
              </a:rPr>
              <a:t>讓網路通訊更加安全</a:t>
            </a:r>
            <a:endParaRPr lang="zh-TW" altLang="en-US" dirty="0">
              <a:sym typeface="Microsoft JhengHei"/>
            </a:endParaRPr>
          </a:p>
        </p:txBody>
      </p:sp>
      <p:pic>
        <p:nvPicPr>
          <p:cNvPr id="9" name="圖片 8">
            <a:extLst>
              <a:ext uri="{FF2B5EF4-FFF2-40B4-BE49-F238E27FC236}">
                <a16:creationId xmlns:a16="http://schemas.microsoft.com/office/drawing/2014/main" id="{46D00AE6-825E-426F-B5BD-115E62987338}"/>
              </a:ext>
            </a:extLst>
          </p:cNvPr>
          <p:cNvPicPr>
            <a:picLocks noChangeAspect="1"/>
          </p:cNvPicPr>
          <p:nvPr/>
        </p:nvPicPr>
        <p:blipFill rotWithShape="1">
          <a:blip r:embed="rId4">
            <a:extLst>
              <a:ext uri="{28A0092B-C50C-407E-A947-70E740481C1C}">
                <a14:useLocalDpi xmlns:a14="http://schemas.microsoft.com/office/drawing/2010/main" val="0"/>
              </a:ext>
            </a:extLst>
          </a:blip>
          <a:srcRect b="6299"/>
          <a:stretch/>
        </p:blipFill>
        <p:spPr>
          <a:xfrm rot="5400000">
            <a:off x="-83781" y="1520018"/>
            <a:ext cx="3312370" cy="3131841"/>
          </a:xfrm>
          <a:prstGeom prst="rect">
            <a:avLst/>
          </a:prstGeom>
        </p:spPr>
      </p:pic>
      <p:sp>
        <p:nvSpPr>
          <p:cNvPr id="10" name="Shape 83">
            <a:extLst>
              <a:ext uri="{FF2B5EF4-FFF2-40B4-BE49-F238E27FC236}">
                <a16:creationId xmlns:a16="http://schemas.microsoft.com/office/drawing/2014/main" id="{3F0F823F-BDC1-4699-9714-182364C03695}"/>
              </a:ext>
            </a:extLst>
          </p:cNvPr>
          <p:cNvSpPr/>
          <p:nvPr/>
        </p:nvSpPr>
        <p:spPr>
          <a:xfrm>
            <a:off x="179512" y="1665923"/>
            <a:ext cx="2785786" cy="806133"/>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lvl="0">
              <a:buClr>
                <a:srgbClr val="FFFFFF"/>
              </a:buClr>
              <a:buSzPts val="1800"/>
            </a:pPr>
            <a:r>
              <a:rPr lang="zh-TW" altLang="en-US" sz="1400" b="1" dirty="0">
                <a:latin typeface="Microsoft JhengHei"/>
                <a:ea typeface="Microsoft JhengHei"/>
                <a:cs typeface="Microsoft JhengHei"/>
                <a:sym typeface="Microsoft JhengHei"/>
              </a:rPr>
              <a:t>為員工</a:t>
            </a:r>
            <a:r>
              <a:rPr lang="en-US" altLang="zh-TW" sz="1400" b="1" dirty="0">
                <a:latin typeface="Microsoft JhengHei"/>
                <a:ea typeface="Microsoft JhengHei"/>
                <a:cs typeface="Microsoft JhengHei"/>
                <a:sym typeface="Microsoft JhengHei"/>
              </a:rPr>
              <a:t>/</a:t>
            </a:r>
            <a:r>
              <a:rPr lang="zh-TW" altLang="en-US" sz="1400" b="1" dirty="0">
                <a:latin typeface="Microsoft JhengHei"/>
                <a:ea typeface="Microsoft JhengHei"/>
                <a:cs typeface="Microsoft JhengHei"/>
                <a:sym typeface="Microsoft JhengHei"/>
              </a:rPr>
              <a:t>學生提供遠端連線的便利性，透過現有的網際網路連線來使用公司</a:t>
            </a:r>
            <a:r>
              <a:rPr lang="en-US" altLang="zh-TW" sz="1400" b="1" dirty="0">
                <a:latin typeface="Microsoft JhengHei"/>
                <a:ea typeface="Microsoft JhengHei"/>
                <a:cs typeface="Microsoft JhengHei"/>
                <a:sym typeface="Microsoft JhengHei"/>
              </a:rPr>
              <a:t>/</a:t>
            </a:r>
            <a:r>
              <a:rPr lang="zh-TW" altLang="en-US" sz="1400" b="1" dirty="0">
                <a:latin typeface="Microsoft JhengHei"/>
                <a:ea typeface="Microsoft JhengHei"/>
                <a:cs typeface="Microsoft JhengHei"/>
                <a:sym typeface="Microsoft JhengHei"/>
              </a:rPr>
              <a:t>學校的內部私有網路</a:t>
            </a:r>
            <a:endParaRPr lang="zh-TW" altLang="en-US" sz="1100" b="1" dirty="0">
              <a:latin typeface="Microsoft JhengHei"/>
              <a:ea typeface="Microsoft JhengHei"/>
              <a:cs typeface="Microsoft JhengHei"/>
              <a:sym typeface="Microsoft JhengHei"/>
            </a:endParaRPr>
          </a:p>
        </p:txBody>
      </p:sp>
      <p:sp>
        <p:nvSpPr>
          <p:cNvPr id="12" name="Shape 83">
            <a:extLst>
              <a:ext uri="{FF2B5EF4-FFF2-40B4-BE49-F238E27FC236}">
                <a16:creationId xmlns:a16="http://schemas.microsoft.com/office/drawing/2014/main" id="{0A0D434C-4D24-4A9E-9887-264B06CF4AC7}"/>
              </a:ext>
            </a:extLst>
          </p:cNvPr>
          <p:cNvSpPr/>
          <p:nvPr/>
        </p:nvSpPr>
        <p:spPr>
          <a:xfrm>
            <a:off x="179512" y="2612139"/>
            <a:ext cx="2785786" cy="375626"/>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lvl="0">
              <a:buClr>
                <a:srgbClr val="FFFFFF"/>
              </a:buClr>
              <a:buSzPts val="1800"/>
            </a:pPr>
            <a:r>
              <a:rPr lang="zh-TW" altLang="en-US" sz="1400" b="1" dirty="0">
                <a:latin typeface="Microsoft JhengHei"/>
                <a:ea typeface="Microsoft JhengHei"/>
                <a:sym typeface="Microsoft JhengHei"/>
              </a:rPr>
              <a:t>安全的交流通訊變的更容易</a:t>
            </a:r>
          </a:p>
        </p:txBody>
      </p:sp>
      <p:sp>
        <p:nvSpPr>
          <p:cNvPr id="13" name="Shape 83">
            <a:extLst>
              <a:ext uri="{FF2B5EF4-FFF2-40B4-BE49-F238E27FC236}">
                <a16:creationId xmlns:a16="http://schemas.microsoft.com/office/drawing/2014/main" id="{492BD5FC-3146-4783-803C-1C4D0F1F9E3B}"/>
              </a:ext>
            </a:extLst>
          </p:cNvPr>
          <p:cNvSpPr/>
          <p:nvPr/>
        </p:nvSpPr>
        <p:spPr>
          <a:xfrm>
            <a:off x="179512" y="3121539"/>
            <a:ext cx="2785786" cy="375626"/>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lvl="0">
              <a:buClr>
                <a:srgbClr val="FFFFFF"/>
              </a:buClr>
              <a:buSzPts val="1800"/>
            </a:pPr>
            <a:r>
              <a:rPr lang="zh-TW" altLang="en-US" sz="1400" b="1" dirty="0">
                <a:latin typeface="Microsoft JhengHei"/>
                <a:ea typeface="Microsoft JhengHei"/>
                <a:sym typeface="Microsoft JhengHei"/>
              </a:rPr>
              <a:t>保護隱私權</a:t>
            </a:r>
          </a:p>
        </p:txBody>
      </p:sp>
      <p:sp>
        <p:nvSpPr>
          <p:cNvPr id="14" name="Shape 83">
            <a:extLst>
              <a:ext uri="{FF2B5EF4-FFF2-40B4-BE49-F238E27FC236}">
                <a16:creationId xmlns:a16="http://schemas.microsoft.com/office/drawing/2014/main" id="{D3BB3BB9-0AE6-4383-A26B-ADE502074B5F}"/>
              </a:ext>
            </a:extLst>
          </p:cNvPr>
          <p:cNvSpPr/>
          <p:nvPr/>
        </p:nvSpPr>
        <p:spPr>
          <a:xfrm>
            <a:off x="179512" y="3630939"/>
            <a:ext cx="2785786" cy="375626"/>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a:buClr>
                <a:srgbClr val="FFFFFF"/>
              </a:buClr>
              <a:buSzPts val="1800"/>
            </a:pPr>
            <a:r>
              <a:rPr lang="zh-TW" altLang="en-US" sz="1400" b="1" dirty="0">
                <a:latin typeface="Microsoft JhengHei"/>
                <a:ea typeface="Microsoft JhengHei"/>
                <a:sym typeface="Microsoft JhengHei"/>
              </a:rPr>
              <a:t>降低商務旅行成本</a:t>
            </a:r>
          </a:p>
        </p:txBody>
      </p:sp>
      <p:sp>
        <p:nvSpPr>
          <p:cNvPr id="15" name="Shape 83">
            <a:extLst>
              <a:ext uri="{FF2B5EF4-FFF2-40B4-BE49-F238E27FC236}">
                <a16:creationId xmlns:a16="http://schemas.microsoft.com/office/drawing/2014/main" id="{B1EF6AB9-58DB-4983-81E8-BBB7EEF09E6C}"/>
              </a:ext>
            </a:extLst>
          </p:cNvPr>
          <p:cNvSpPr/>
          <p:nvPr/>
        </p:nvSpPr>
        <p:spPr>
          <a:xfrm>
            <a:off x="179512" y="4140340"/>
            <a:ext cx="2785786" cy="375626"/>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lvl="0">
              <a:buClr>
                <a:srgbClr val="FFFFFF"/>
              </a:buClr>
              <a:buSzPts val="1800"/>
            </a:pPr>
            <a:r>
              <a:rPr lang="zh-TW" altLang="en-US" sz="1400" b="1" dirty="0">
                <a:latin typeface="Microsoft JhengHei"/>
                <a:ea typeface="Microsoft JhengHei"/>
                <a:sym typeface="Microsoft JhengHei"/>
              </a:rPr>
              <a:t>可以存取受限存取的資料</a:t>
            </a:r>
          </a:p>
        </p:txBody>
      </p:sp>
      <p:pic>
        <p:nvPicPr>
          <p:cNvPr id="5" name="圖片 4">
            <a:extLst>
              <a:ext uri="{FF2B5EF4-FFF2-40B4-BE49-F238E27FC236}">
                <a16:creationId xmlns:a16="http://schemas.microsoft.com/office/drawing/2014/main" id="{C2070416-A7AA-49E5-9A8E-CF54F75F22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5896" y="1631927"/>
            <a:ext cx="4755236" cy="2696226"/>
          </a:xfrm>
          <a:prstGeom prst="rect">
            <a:avLst/>
          </a:prstGeom>
        </p:spPr>
      </p:pic>
    </p:spTree>
    <p:extLst>
      <p:ext uri="{BB962C8B-B14F-4D97-AF65-F5344CB8AC3E}">
        <p14:creationId xmlns:p14="http://schemas.microsoft.com/office/powerpoint/2010/main" val="16250897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5" name="標題 4"/>
          <p:cNvSpPr>
            <a:spLocks noGrp="1"/>
          </p:cNvSpPr>
          <p:nvPr>
            <p:ph type="title"/>
          </p:nvPr>
        </p:nvSpPr>
        <p:spPr>
          <a:xfrm>
            <a:off x="251520" y="1491630"/>
            <a:ext cx="3881146" cy="1944216"/>
          </a:xfrm>
        </p:spPr>
        <p:txBody>
          <a:bodyPr>
            <a:normAutofit fontScale="90000"/>
          </a:bodyPr>
          <a:lstStyle/>
          <a:p>
            <a:pPr lvl="0"/>
            <a:r>
              <a:rPr lang="en-US" altLang="zh-TW" dirty="0">
                <a:sym typeface="Microsoft JhengHei"/>
              </a:rPr>
              <a:t>QVPN Service</a:t>
            </a:r>
            <a:br>
              <a:rPr lang="en-US" altLang="en-US" dirty="0">
                <a:sym typeface="Microsoft JhengHei"/>
              </a:rPr>
            </a:br>
            <a:r>
              <a:rPr lang="zh-TW" altLang="en-US" dirty="0">
                <a:sym typeface="Microsoft JhengHei"/>
              </a:rPr>
              <a:t>架設自己的</a:t>
            </a:r>
            <a:r>
              <a:rPr lang="en-US" altLang="zh-TW" dirty="0">
                <a:sym typeface="Microsoft JhengHei"/>
              </a:rPr>
              <a:t>VPN</a:t>
            </a:r>
            <a:r>
              <a:rPr lang="zh-TW" altLang="en-US" dirty="0">
                <a:sym typeface="Microsoft JhengHei"/>
              </a:rPr>
              <a:t>伺服器</a:t>
            </a:r>
          </a:p>
        </p:txBody>
      </p:sp>
      <p:pic>
        <p:nvPicPr>
          <p:cNvPr id="6" name="圖片 5" descr="QVPN_250.png"/>
          <p:cNvPicPr>
            <a:picLocks noChangeAspect="1"/>
          </p:cNvPicPr>
          <p:nvPr/>
        </p:nvPicPr>
        <p:blipFill>
          <a:blip r:embed="rId3"/>
          <a:stretch>
            <a:fillRect/>
          </a:stretch>
        </p:blipFill>
        <p:spPr>
          <a:xfrm>
            <a:off x="6804248" y="3147814"/>
            <a:ext cx="978010" cy="978010"/>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23791211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4" name="圖片 3">
            <a:extLst>
              <a:ext uri="{FF2B5EF4-FFF2-40B4-BE49-F238E27FC236}">
                <a16:creationId xmlns:a16="http://schemas.microsoft.com/office/drawing/2014/main" id="{8145E383-D933-43E2-8120-D2B2A4247CEB}"/>
              </a:ext>
            </a:extLst>
          </p:cNvPr>
          <p:cNvPicPr>
            <a:picLocks noChangeAspect="1"/>
          </p:cNvPicPr>
          <p:nvPr/>
        </p:nvPicPr>
        <p:blipFill rotWithShape="1">
          <a:blip r:embed="rId3">
            <a:extLst>
              <a:ext uri="{28A0092B-C50C-407E-A947-70E740481C1C}">
                <a14:useLocalDpi xmlns:a14="http://schemas.microsoft.com/office/drawing/2010/main" val="0"/>
              </a:ext>
            </a:extLst>
          </a:blip>
          <a:srcRect b="17801"/>
          <a:stretch/>
        </p:blipFill>
        <p:spPr>
          <a:xfrm>
            <a:off x="0" y="915566"/>
            <a:ext cx="9144000" cy="4227934"/>
          </a:xfrm>
          <a:prstGeom prst="rect">
            <a:avLst/>
          </a:prstGeom>
        </p:spPr>
      </p:pic>
      <p:sp>
        <p:nvSpPr>
          <p:cNvPr id="188" name="Shape 188"/>
          <p:cNvSpPr txBox="1">
            <a:spLocks noGrp="1"/>
          </p:cNvSpPr>
          <p:nvPr>
            <p:ph type="title"/>
          </p:nvPr>
        </p:nvSpPr>
        <p:spPr/>
        <p:txBody>
          <a:bodyPr/>
          <a:lstStyle/>
          <a:p>
            <a:pPr lvl="0"/>
            <a:r>
              <a:rPr lang="zh-TW" altLang="en-US">
                <a:sym typeface="Microsoft JhengHei"/>
              </a:rPr>
              <a:t>全新的</a:t>
            </a:r>
            <a:r>
              <a:rPr lang="en-US" altLang="zh-TW"/>
              <a:t>QVPN</a:t>
            </a:r>
            <a:r>
              <a:rPr lang="zh-TW" altLang="en-US">
                <a:sym typeface="Microsoft JhengHei"/>
              </a:rPr>
              <a:t>狀態總覽</a:t>
            </a:r>
            <a:endParaRPr lang="zh-TW" altLang="en-US" dirty="0">
              <a:sym typeface="Microsoft JhengHei"/>
            </a:endParaRPr>
          </a:p>
        </p:txBody>
      </p:sp>
      <p:pic>
        <p:nvPicPr>
          <p:cNvPr id="2" name="Picture 1">
            <a:extLst>
              <a:ext uri="{FF2B5EF4-FFF2-40B4-BE49-F238E27FC236}">
                <a16:creationId xmlns:a16="http://schemas.microsoft.com/office/drawing/2014/main" id="{1DC68CF0-BFB0-488A-8F83-45EFBC1CD8B1}"/>
              </a:ext>
            </a:extLst>
          </p:cNvPr>
          <p:cNvPicPr>
            <a:picLocks noChangeAspect="1"/>
          </p:cNvPicPr>
          <p:nvPr/>
        </p:nvPicPr>
        <p:blipFill>
          <a:blip r:embed="rId4"/>
          <a:stretch>
            <a:fillRect/>
          </a:stretch>
        </p:blipFill>
        <p:spPr>
          <a:xfrm>
            <a:off x="1543716" y="1275606"/>
            <a:ext cx="5980612" cy="3629260"/>
          </a:xfrm>
          <a:prstGeom prst="rect">
            <a:avLst/>
          </a:prstGeom>
          <a:ln w="3175">
            <a:solidFill>
              <a:schemeClr val="tx1">
                <a:lumMod val="50000"/>
                <a:lumOff val="50000"/>
              </a:schemeClr>
            </a:solidFill>
          </a:ln>
        </p:spPr>
      </p:pic>
    </p:spTree>
    <p:extLst>
      <p:ext uri="{BB962C8B-B14F-4D97-AF65-F5344CB8AC3E}">
        <p14:creationId xmlns:p14="http://schemas.microsoft.com/office/powerpoint/2010/main" val="5452622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26" name="圖片 25">
            <a:extLst>
              <a:ext uri="{FF2B5EF4-FFF2-40B4-BE49-F238E27FC236}">
                <a16:creationId xmlns:a16="http://schemas.microsoft.com/office/drawing/2014/main" id="{2B3F0A9C-A658-4E3E-A2F3-FC4AFC0ACCEB}"/>
              </a:ext>
            </a:extLst>
          </p:cNvPr>
          <p:cNvPicPr>
            <a:picLocks noChangeAspect="1"/>
          </p:cNvPicPr>
          <p:nvPr/>
        </p:nvPicPr>
        <p:blipFill rotWithShape="1">
          <a:blip r:embed="rId3">
            <a:extLst>
              <a:ext uri="{28A0092B-C50C-407E-A947-70E740481C1C}">
                <a14:useLocalDpi xmlns:a14="http://schemas.microsoft.com/office/drawing/2010/main" val="0"/>
              </a:ext>
            </a:extLst>
          </a:blip>
          <a:srcRect r="25202"/>
          <a:stretch/>
        </p:blipFill>
        <p:spPr>
          <a:xfrm>
            <a:off x="6735492" y="1275606"/>
            <a:ext cx="2084980" cy="3437058"/>
          </a:xfrm>
          <a:prstGeom prst="rect">
            <a:avLst/>
          </a:prstGeom>
        </p:spPr>
      </p:pic>
      <p:pic>
        <p:nvPicPr>
          <p:cNvPr id="25" name="圖片 24">
            <a:extLst>
              <a:ext uri="{FF2B5EF4-FFF2-40B4-BE49-F238E27FC236}">
                <a16:creationId xmlns:a16="http://schemas.microsoft.com/office/drawing/2014/main" id="{2A8F2904-638B-4075-928C-C1EDE3A63B98}"/>
              </a:ext>
            </a:extLst>
          </p:cNvPr>
          <p:cNvPicPr>
            <a:picLocks noChangeAspect="1"/>
          </p:cNvPicPr>
          <p:nvPr/>
        </p:nvPicPr>
        <p:blipFill rotWithShape="1">
          <a:blip r:embed="rId3">
            <a:extLst>
              <a:ext uri="{28A0092B-C50C-407E-A947-70E740481C1C}">
                <a14:useLocalDpi xmlns:a14="http://schemas.microsoft.com/office/drawing/2010/main" val="0"/>
              </a:ext>
            </a:extLst>
          </a:blip>
          <a:srcRect r="25202"/>
          <a:stretch/>
        </p:blipFill>
        <p:spPr>
          <a:xfrm>
            <a:off x="4619016" y="1275606"/>
            <a:ext cx="2084980" cy="3437058"/>
          </a:xfrm>
          <a:prstGeom prst="rect">
            <a:avLst/>
          </a:prstGeom>
        </p:spPr>
      </p:pic>
      <p:pic>
        <p:nvPicPr>
          <p:cNvPr id="23" name="圖片 22">
            <a:extLst>
              <a:ext uri="{FF2B5EF4-FFF2-40B4-BE49-F238E27FC236}">
                <a16:creationId xmlns:a16="http://schemas.microsoft.com/office/drawing/2014/main" id="{F6CD3A2F-939E-463B-B366-23B079D91DC3}"/>
              </a:ext>
            </a:extLst>
          </p:cNvPr>
          <p:cNvPicPr>
            <a:picLocks noChangeAspect="1"/>
          </p:cNvPicPr>
          <p:nvPr/>
        </p:nvPicPr>
        <p:blipFill rotWithShape="1">
          <a:blip r:embed="rId3">
            <a:extLst>
              <a:ext uri="{28A0092B-C50C-407E-A947-70E740481C1C}">
                <a14:useLocalDpi xmlns:a14="http://schemas.microsoft.com/office/drawing/2010/main" val="0"/>
              </a:ext>
            </a:extLst>
          </a:blip>
          <a:srcRect r="25202"/>
          <a:stretch/>
        </p:blipFill>
        <p:spPr>
          <a:xfrm>
            <a:off x="2492266" y="1275606"/>
            <a:ext cx="2084980" cy="3437058"/>
          </a:xfrm>
          <a:prstGeom prst="rect">
            <a:avLst/>
          </a:prstGeom>
        </p:spPr>
      </p:pic>
      <p:pic>
        <p:nvPicPr>
          <p:cNvPr id="3" name="圖片 2">
            <a:extLst>
              <a:ext uri="{FF2B5EF4-FFF2-40B4-BE49-F238E27FC236}">
                <a16:creationId xmlns:a16="http://schemas.microsoft.com/office/drawing/2014/main" id="{A398E268-F445-4282-A64E-D7F3BC27EBD7}"/>
              </a:ext>
            </a:extLst>
          </p:cNvPr>
          <p:cNvPicPr>
            <a:picLocks noChangeAspect="1"/>
          </p:cNvPicPr>
          <p:nvPr/>
        </p:nvPicPr>
        <p:blipFill rotWithShape="1">
          <a:blip r:embed="rId3">
            <a:extLst>
              <a:ext uri="{28A0092B-C50C-407E-A947-70E740481C1C}">
                <a14:useLocalDpi xmlns:a14="http://schemas.microsoft.com/office/drawing/2010/main" val="0"/>
              </a:ext>
            </a:extLst>
          </a:blip>
          <a:srcRect r="25202"/>
          <a:stretch/>
        </p:blipFill>
        <p:spPr>
          <a:xfrm>
            <a:off x="355242" y="1275606"/>
            <a:ext cx="2084980" cy="3437058"/>
          </a:xfrm>
          <a:prstGeom prst="rect">
            <a:avLst/>
          </a:prstGeom>
        </p:spPr>
      </p:pic>
      <p:sp>
        <p:nvSpPr>
          <p:cNvPr id="196" name="Shape 196"/>
          <p:cNvSpPr txBox="1">
            <a:spLocks noGrp="1"/>
          </p:cNvSpPr>
          <p:nvPr>
            <p:ph type="title"/>
          </p:nvPr>
        </p:nvSpPr>
        <p:spPr/>
        <p:txBody>
          <a:bodyPr/>
          <a:lstStyle/>
          <a:p>
            <a:pPr lvl="0"/>
            <a:r>
              <a:rPr lang="en-US" altLang="zh-TW"/>
              <a:t>QNAP</a:t>
            </a:r>
            <a:r>
              <a:rPr lang="zh-TW" altLang="en-US">
                <a:sym typeface="Microsoft JhengHei"/>
              </a:rPr>
              <a:t>專屬</a:t>
            </a:r>
            <a:r>
              <a:rPr lang="en-US" altLang="zh-TW">
                <a:sym typeface="Microsoft JhengHei"/>
              </a:rPr>
              <a:t>VPN</a:t>
            </a:r>
            <a:r>
              <a:rPr lang="zh-TW" altLang="en-US">
                <a:sym typeface="Microsoft JhengHei"/>
              </a:rPr>
              <a:t>協定</a:t>
            </a:r>
            <a:r>
              <a:rPr lang="en-US" altLang="zh-TW">
                <a:sym typeface="Microsoft JhengHei"/>
              </a:rPr>
              <a:t>-</a:t>
            </a:r>
            <a:r>
              <a:rPr lang="en-US" altLang="zh-TW" dirty="0" err="1"/>
              <a:t>QBelt</a:t>
            </a:r>
            <a:endParaRPr lang="zh-TW" altLang="en-US" err="1"/>
          </a:p>
        </p:txBody>
      </p:sp>
      <p:sp>
        <p:nvSpPr>
          <p:cNvPr id="199" name="Shape 199"/>
          <p:cNvSpPr txBox="1"/>
          <p:nvPr/>
        </p:nvSpPr>
        <p:spPr>
          <a:xfrm>
            <a:off x="530116" y="3456394"/>
            <a:ext cx="1680900" cy="1456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F3F3F3"/>
              </a:buClr>
              <a:buSzPts val="1600"/>
              <a:buFont typeface="Arial"/>
              <a:buNone/>
            </a:pPr>
            <a:r>
              <a:rPr lang="zh-TW" sz="1600" b="1" i="0" u="none" strike="noStrike" cap="none" dirty="0">
                <a:solidFill>
                  <a:srgbClr val="F3F3F3"/>
                </a:solidFill>
                <a:latin typeface="Microsoft JhengHei"/>
                <a:ea typeface="Microsoft JhengHei"/>
                <a:cs typeface="Microsoft JhengHei"/>
                <a:sym typeface="Microsoft JhengHei"/>
              </a:rPr>
              <a:t>安全的加密連線: </a:t>
            </a:r>
            <a:endParaRPr dirty="0">
              <a:latin typeface="Microsoft JhengHei"/>
              <a:ea typeface="Microsoft JhengHei"/>
              <a:cs typeface="Microsoft JhengHei"/>
              <a:sym typeface="Microsoft JhengHei"/>
            </a:endParaRPr>
          </a:p>
          <a:p>
            <a:pPr marL="0" marR="0" lvl="0" indent="0" algn="l" rtl="0">
              <a:lnSpc>
                <a:spcPct val="115000"/>
              </a:lnSpc>
              <a:spcBef>
                <a:spcPts val="700"/>
              </a:spcBef>
              <a:spcAft>
                <a:spcPts val="0"/>
              </a:spcAft>
              <a:buClr>
                <a:srgbClr val="F3F3F3"/>
              </a:buClr>
              <a:buSzPts val="1400"/>
              <a:buFont typeface="Arial"/>
              <a:buNone/>
            </a:pPr>
            <a:r>
              <a:rPr lang="zh-TW" sz="1400" b="1" i="0" u="none" strike="noStrike" cap="none" dirty="0">
                <a:solidFill>
                  <a:srgbClr val="F3F3F3"/>
                </a:solidFill>
                <a:latin typeface="Microsoft JhengHei"/>
                <a:ea typeface="Microsoft JhengHei"/>
                <a:cs typeface="Microsoft JhengHei"/>
                <a:sym typeface="Microsoft JhengHei"/>
              </a:rPr>
              <a:t>利用DTLS建立SSL連線,  底層採用AES-256 bit 加密</a:t>
            </a:r>
            <a:endParaRPr dirty="0">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dirty="0">
              <a:solidFill>
                <a:srgbClr val="000000"/>
              </a:solidFill>
              <a:latin typeface="Microsoft JhengHei"/>
              <a:ea typeface="Microsoft JhengHei"/>
              <a:cs typeface="Microsoft JhengHei"/>
              <a:sym typeface="Microsoft JhengHei"/>
            </a:endParaRPr>
          </a:p>
        </p:txBody>
      </p:sp>
      <p:pic>
        <p:nvPicPr>
          <p:cNvPr id="200" name="Shape 200"/>
          <p:cNvPicPr preferRelativeResize="0"/>
          <p:nvPr/>
        </p:nvPicPr>
        <p:blipFill rotWithShape="1">
          <a:blip r:embed="rId4">
            <a:alphaModFix/>
          </a:blip>
          <a:srcRect/>
          <a:stretch/>
        </p:blipFill>
        <p:spPr>
          <a:xfrm>
            <a:off x="618775" y="1960299"/>
            <a:ext cx="1438390" cy="1108355"/>
          </a:xfrm>
          <a:prstGeom prst="rect">
            <a:avLst/>
          </a:prstGeom>
          <a:noFill/>
          <a:ln>
            <a:noFill/>
          </a:ln>
        </p:spPr>
      </p:pic>
      <p:sp>
        <p:nvSpPr>
          <p:cNvPr id="203" name="Shape 203"/>
          <p:cNvSpPr txBox="1"/>
          <p:nvPr/>
        </p:nvSpPr>
        <p:spPr>
          <a:xfrm>
            <a:off x="4909281" y="3466668"/>
            <a:ext cx="1462919" cy="72825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700"/>
              </a:spcAft>
              <a:buClr>
                <a:srgbClr val="F3F3F3"/>
              </a:buClr>
              <a:buSzPts val="1600"/>
              <a:buFont typeface="Arial"/>
              <a:buNone/>
            </a:pPr>
            <a:r>
              <a:rPr lang="zh-TW" sz="1600" b="1" i="0" u="none" strike="noStrike" cap="none" dirty="0">
                <a:solidFill>
                  <a:srgbClr val="F3F3F3"/>
                </a:solidFill>
                <a:latin typeface="Microsoft JhengHei"/>
                <a:ea typeface="Microsoft JhengHei"/>
                <a:cs typeface="Microsoft JhengHei"/>
                <a:sym typeface="Microsoft JhengHei"/>
              </a:rPr>
              <a:t>各種裝置上的專屬連線工具</a:t>
            </a:r>
            <a:endParaRPr sz="1600" i="0" u="none" strike="noStrike" cap="none" dirty="0">
              <a:solidFill>
                <a:srgbClr val="F3F3F3"/>
              </a:solidFill>
              <a:latin typeface="Microsoft JhengHei"/>
              <a:ea typeface="Microsoft JhengHei"/>
              <a:cs typeface="Microsoft JhengHei"/>
              <a:sym typeface="Microsoft JhengHei"/>
            </a:endParaRPr>
          </a:p>
        </p:txBody>
      </p:sp>
      <p:pic>
        <p:nvPicPr>
          <p:cNvPr id="204" name="Shape 204" descr="cross-platform.png"/>
          <p:cNvPicPr preferRelativeResize="0"/>
          <p:nvPr/>
        </p:nvPicPr>
        <p:blipFill rotWithShape="1">
          <a:blip r:embed="rId5">
            <a:alphaModFix/>
          </a:blip>
          <a:srcRect/>
          <a:stretch/>
        </p:blipFill>
        <p:spPr>
          <a:xfrm>
            <a:off x="4859805" y="1976048"/>
            <a:ext cx="1603401" cy="972874"/>
          </a:xfrm>
          <a:prstGeom prst="rect">
            <a:avLst/>
          </a:prstGeom>
          <a:noFill/>
          <a:ln>
            <a:noFill/>
          </a:ln>
        </p:spPr>
      </p:pic>
      <p:sp>
        <p:nvSpPr>
          <p:cNvPr id="207" name="Shape 207"/>
          <p:cNvSpPr txBox="1"/>
          <p:nvPr/>
        </p:nvSpPr>
        <p:spPr>
          <a:xfrm>
            <a:off x="7236296" y="3466668"/>
            <a:ext cx="1152128" cy="788100"/>
          </a:xfrm>
          <a:prstGeom prst="rect">
            <a:avLst/>
          </a:prstGeom>
          <a:noFill/>
          <a:ln>
            <a:noFill/>
          </a:ln>
        </p:spPr>
        <p:txBody>
          <a:bodyPr spcFirstLastPara="1" wrap="square" lIns="91425" tIns="91425" rIns="91425" bIns="91425" anchor="t" anchorCtr="0">
            <a:noAutofit/>
          </a:bodyPr>
          <a:lstStyle/>
          <a:p>
            <a:pPr>
              <a:lnSpc>
                <a:spcPct val="115000"/>
              </a:lnSpc>
              <a:spcAft>
                <a:spcPts val="700"/>
              </a:spcAft>
              <a:buClr>
                <a:srgbClr val="000000"/>
              </a:buClr>
              <a:buSzPts val="1100"/>
            </a:pPr>
            <a:r>
              <a:rPr lang="zh-TW" sz="1600" b="1" i="0" u="none" strike="noStrike" cap="none">
                <a:solidFill>
                  <a:srgbClr val="F3F3F3"/>
                </a:solidFill>
                <a:latin typeface="Microsoft JhengHei"/>
                <a:ea typeface="Microsoft JhengHei"/>
                <a:cs typeface="Microsoft JhengHei"/>
                <a:sym typeface="Microsoft JhengHei"/>
              </a:rPr>
              <a:t>操作容易</a:t>
            </a:r>
            <a:r>
              <a:rPr lang="zh-TW" sz="1600" b="1">
                <a:solidFill>
                  <a:srgbClr val="F3F3F3"/>
                </a:solidFill>
                <a:latin typeface="Microsoft JhengHei"/>
                <a:ea typeface="Microsoft JhengHei"/>
                <a:cs typeface="Microsoft JhengHei"/>
                <a:sym typeface="Microsoft JhengHei"/>
              </a:rPr>
              <a:t> </a:t>
            </a:r>
            <a:r>
              <a:rPr lang="zh-TW" sz="1600" b="1" i="0" u="none" strike="noStrike" cap="none">
                <a:solidFill>
                  <a:srgbClr val="F3F3F3"/>
                </a:solidFill>
                <a:latin typeface="Microsoft JhengHei"/>
                <a:ea typeface="Microsoft JhengHei"/>
                <a:cs typeface="Microsoft JhengHei"/>
                <a:sym typeface="Microsoft JhengHei"/>
              </a:rPr>
              <a:t>快速上手</a:t>
            </a:r>
            <a:endParaRPr lang="zh-TW" altLang="en-US" sz="1600" b="1" i="0" u="none" strike="noStrike" cap="none">
              <a:solidFill>
                <a:srgbClr val="F3F3F3"/>
              </a:solidFill>
              <a:latin typeface="Microsoft JhengHei"/>
              <a:ea typeface="Microsoft JhengHei"/>
              <a:cs typeface="Microsoft JhengHei"/>
              <a:sym typeface="Microsoft JhengHei"/>
            </a:endParaRPr>
          </a:p>
        </p:txBody>
      </p:sp>
      <p:pic>
        <p:nvPicPr>
          <p:cNvPr id="208" name="Shape 208"/>
          <p:cNvPicPr preferRelativeResize="0"/>
          <p:nvPr/>
        </p:nvPicPr>
        <p:blipFill rotWithShape="1">
          <a:blip r:embed="rId6">
            <a:alphaModFix/>
          </a:blip>
          <a:srcRect/>
          <a:stretch/>
        </p:blipFill>
        <p:spPr>
          <a:xfrm>
            <a:off x="7020272" y="2139702"/>
            <a:ext cx="1482692" cy="974051"/>
          </a:xfrm>
          <a:prstGeom prst="rect">
            <a:avLst/>
          </a:prstGeom>
          <a:noFill/>
          <a:ln>
            <a:noFill/>
          </a:ln>
        </p:spPr>
      </p:pic>
      <p:pic>
        <p:nvPicPr>
          <p:cNvPr id="209" name="Shape 209" descr="P10-1-10.png"/>
          <p:cNvPicPr preferRelativeResize="0"/>
          <p:nvPr/>
        </p:nvPicPr>
        <p:blipFill rotWithShape="1">
          <a:blip r:embed="rId7">
            <a:alphaModFix/>
          </a:blip>
          <a:srcRect/>
          <a:stretch/>
        </p:blipFill>
        <p:spPr>
          <a:xfrm>
            <a:off x="7020272" y="1779662"/>
            <a:ext cx="1313316" cy="779856"/>
          </a:xfrm>
          <a:prstGeom prst="rect">
            <a:avLst/>
          </a:prstGeom>
          <a:noFill/>
          <a:ln>
            <a:noFill/>
          </a:ln>
        </p:spPr>
      </p:pic>
      <p:pic>
        <p:nvPicPr>
          <p:cNvPr id="212" name="Shape 212"/>
          <p:cNvPicPr preferRelativeResize="0"/>
          <p:nvPr/>
        </p:nvPicPr>
        <p:blipFill rotWithShape="1">
          <a:blip r:embed="rId8">
            <a:alphaModFix/>
          </a:blip>
          <a:srcRect/>
          <a:stretch/>
        </p:blipFill>
        <p:spPr>
          <a:xfrm>
            <a:off x="2554832" y="1601796"/>
            <a:ext cx="1684186" cy="1351753"/>
          </a:xfrm>
          <a:prstGeom prst="rect">
            <a:avLst/>
          </a:prstGeom>
          <a:noFill/>
          <a:ln>
            <a:noFill/>
          </a:ln>
        </p:spPr>
      </p:pic>
      <p:sp>
        <p:nvSpPr>
          <p:cNvPr id="213" name="Shape 213"/>
          <p:cNvSpPr txBox="1"/>
          <p:nvPr/>
        </p:nvSpPr>
        <p:spPr>
          <a:xfrm>
            <a:off x="2476625" y="3456394"/>
            <a:ext cx="2051695" cy="1456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F3F3F3"/>
              </a:buClr>
              <a:buSzPts val="1600"/>
              <a:buFont typeface="Arial"/>
              <a:buNone/>
            </a:pPr>
            <a:r>
              <a:rPr lang="zh-TW" sz="1600" b="1" i="0" u="none" strike="noStrike" cap="none" dirty="0">
                <a:solidFill>
                  <a:srgbClr val="F3F3F3"/>
                </a:solidFill>
                <a:latin typeface="Microsoft JhengHei"/>
                <a:ea typeface="Microsoft JhengHei"/>
                <a:cs typeface="Microsoft JhengHei"/>
                <a:sym typeface="Microsoft JhengHei"/>
              </a:rPr>
              <a:t>全新的VPN專屬協定: </a:t>
            </a:r>
            <a:endParaRPr sz="1600" b="1" i="0" u="none" strike="noStrike" cap="none" dirty="0">
              <a:solidFill>
                <a:srgbClr val="F3F3F3"/>
              </a:solidFill>
              <a:latin typeface="Microsoft JhengHei"/>
              <a:ea typeface="Microsoft JhengHei"/>
              <a:cs typeface="Microsoft JhengHei"/>
              <a:sym typeface="Microsoft JhengHei"/>
            </a:endParaRPr>
          </a:p>
          <a:p>
            <a:pPr marL="0" marR="0" lvl="0" indent="0" algn="l" rtl="0">
              <a:lnSpc>
                <a:spcPct val="115000"/>
              </a:lnSpc>
              <a:spcBef>
                <a:spcPts val="700"/>
              </a:spcBef>
              <a:spcAft>
                <a:spcPts val="0"/>
              </a:spcAft>
              <a:buClr>
                <a:srgbClr val="F3F3F3"/>
              </a:buClr>
              <a:buSzPts val="1400"/>
              <a:buFont typeface="Arial"/>
              <a:buNone/>
            </a:pPr>
            <a:r>
              <a:rPr lang="zh-TW" sz="1400" b="1" i="0" u="none" strike="noStrike" cap="none" dirty="0">
                <a:solidFill>
                  <a:srgbClr val="F3F3F3"/>
                </a:solidFill>
                <a:latin typeface="Microsoft JhengHei"/>
                <a:ea typeface="Microsoft JhengHei"/>
                <a:cs typeface="Microsoft JhengHei"/>
                <a:sym typeface="Microsoft JhengHei"/>
              </a:rPr>
              <a:t>減少既有的VPN特徵值, 降低被偵測的機會</a:t>
            </a:r>
            <a:endParaRPr sz="1400" b="1" i="0" u="none" strike="noStrike" cap="none" dirty="0">
              <a:solidFill>
                <a:srgbClr val="F3F3F3"/>
              </a:solidFill>
              <a:latin typeface="Microsoft JhengHei"/>
              <a:ea typeface="Microsoft JhengHei"/>
              <a:cs typeface="Microsoft JhengHei"/>
              <a:sym typeface="Microsoft JhengHei"/>
            </a:endParaRPr>
          </a:p>
        </p:txBody>
      </p:sp>
      <p:pic>
        <p:nvPicPr>
          <p:cNvPr id="214" name="Shape 214" descr="P10-1-11.png"/>
          <p:cNvPicPr preferRelativeResize="0"/>
          <p:nvPr/>
        </p:nvPicPr>
        <p:blipFill rotWithShape="1">
          <a:blip r:embed="rId9">
            <a:alphaModFix/>
          </a:blip>
          <a:srcRect/>
          <a:stretch/>
        </p:blipFill>
        <p:spPr>
          <a:xfrm>
            <a:off x="3778969" y="2609697"/>
            <a:ext cx="463770" cy="576064"/>
          </a:xfrm>
          <a:prstGeom prst="rect">
            <a:avLst/>
          </a:prstGeom>
          <a:noFill/>
          <a:ln>
            <a:noFill/>
          </a:ln>
        </p:spPr>
      </p:pic>
    </p:spTree>
    <p:extLst>
      <p:ext uri="{BB962C8B-B14F-4D97-AF65-F5344CB8AC3E}">
        <p14:creationId xmlns:p14="http://schemas.microsoft.com/office/powerpoint/2010/main" val="31805951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11" name="圖片 10">
            <a:extLst>
              <a:ext uri="{FF2B5EF4-FFF2-40B4-BE49-F238E27FC236}">
                <a16:creationId xmlns:a16="http://schemas.microsoft.com/office/drawing/2014/main" id="{7212C364-7D58-4374-8836-72F1A21F95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165" y="1275606"/>
            <a:ext cx="4362317" cy="490729"/>
          </a:xfrm>
          <a:prstGeom prst="rect">
            <a:avLst/>
          </a:prstGeom>
        </p:spPr>
      </p:pic>
      <p:pic>
        <p:nvPicPr>
          <p:cNvPr id="6" name="圖片 5">
            <a:extLst>
              <a:ext uri="{FF2B5EF4-FFF2-40B4-BE49-F238E27FC236}">
                <a16:creationId xmlns:a16="http://schemas.microsoft.com/office/drawing/2014/main" id="{4A6F3170-AC9B-48CC-BA68-A0337B198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275606"/>
            <a:ext cx="4362317" cy="490729"/>
          </a:xfrm>
          <a:prstGeom prst="rect">
            <a:avLst/>
          </a:prstGeom>
        </p:spPr>
      </p:pic>
      <p:sp>
        <p:nvSpPr>
          <p:cNvPr id="221" name="Shape 221"/>
          <p:cNvSpPr txBox="1">
            <a:spLocks noGrp="1"/>
          </p:cNvSpPr>
          <p:nvPr>
            <p:ph type="title"/>
          </p:nvPr>
        </p:nvSpPr>
        <p:spPr/>
        <p:txBody>
          <a:bodyPr/>
          <a:lstStyle/>
          <a:p>
            <a:pPr lvl="0"/>
            <a:r>
              <a:rPr lang="zh-TW" altLang="en-US">
                <a:sym typeface="Microsoft JhengHei"/>
              </a:rPr>
              <a:t>挑選適合您的</a:t>
            </a:r>
            <a:r>
              <a:rPr lang="en-US" altLang="zh-TW">
                <a:sym typeface="Microsoft JhengHei"/>
              </a:rPr>
              <a:t>DNS</a:t>
            </a:r>
            <a:r>
              <a:rPr lang="zh-TW" altLang="en-US">
                <a:sym typeface="Microsoft JhengHei"/>
              </a:rPr>
              <a:t>服務</a:t>
            </a:r>
            <a:endParaRPr lang="zh-TW" altLang="en-US" dirty="0">
              <a:sym typeface="Microsoft JhengHei"/>
            </a:endParaRPr>
          </a:p>
        </p:txBody>
      </p:sp>
      <p:sp>
        <p:nvSpPr>
          <p:cNvPr id="222" name="Shape 222"/>
          <p:cNvSpPr/>
          <p:nvPr/>
        </p:nvSpPr>
        <p:spPr>
          <a:xfrm>
            <a:off x="4593984" y="1275606"/>
            <a:ext cx="4442512" cy="390300"/>
          </a:xfrm>
          <a:prstGeom prst="roundRect">
            <a:avLst>
              <a:gd name="adj" fmla="val 16667"/>
            </a:avLst>
          </a:prstGeom>
          <a:noFill/>
          <a:ln w="38100" cap="flat" cmpd="sng">
            <a:no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algn="ctr">
              <a:buClr>
                <a:srgbClr val="538CD5"/>
              </a:buClr>
              <a:buSzPts val="1600"/>
            </a:pPr>
            <a:r>
              <a:rPr lang="zh-TW" sz="1600" b="1" dirty="0">
                <a:solidFill>
                  <a:srgbClr val="FFFFFF"/>
                </a:solidFill>
                <a:latin typeface="+mj-lt"/>
                <a:ea typeface="Microsoft JhengHei"/>
                <a:cs typeface="Microsoft JhengHei"/>
                <a:sym typeface="Microsoft JhengHei"/>
              </a:rPr>
              <a:t>協助您挑選網路中可用的公用DNS服務</a:t>
            </a:r>
          </a:p>
        </p:txBody>
      </p:sp>
      <p:sp>
        <p:nvSpPr>
          <p:cNvPr id="223" name="Shape 223"/>
          <p:cNvSpPr/>
          <p:nvPr/>
        </p:nvSpPr>
        <p:spPr>
          <a:xfrm>
            <a:off x="156402" y="1275606"/>
            <a:ext cx="4313419" cy="390300"/>
          </a:xfrm>
          <a:prstGeom prst="roundRect">
            <a:avLst>
              <a:gd name="adj" fmla="val 16667"/>
            </a:avLst>
          </a:prstGeom>
          <a:noFill/>
          <a:ln w="38100" cap="flat" cmpd="sng">
            <a:no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538CD5"/>
              </a:buClr>
              <a:buSzPts val="1600"/>
              <a:buFont typeface="Arial"/>
              <a:buNone/>
            </a:pPr>
            <a:r>
              <a:rPr lang="zh-TW" sz="1600" b="1" i="0" u="none" strike="noStrike" cap="none" dirty="0">
                <a:solidFill>
                  <a:srgbClr val="FFFFFF"/>
                </a:solidFill>
                <a:latin typeface="+mj-lt"/>
                <a:ea typeface="Microsoft JhengHei"/>
                <a:cs typeface="Microsoft JhengHei"/>
                <a:sym typeface="Microsoft JhengHei"/>
              </a:rPr>
              <a:t>手動指定或直接套用NAS網路環境的DNS</a:t>
            </a:r>
            <a:endParaRPr sz="1600" b="1" i="0" u="none" strike="noStrike" cap="none" dirty="0">
              <a:solidFill>
                <a:srgbClr val="FFFFFF"/>
              </a:solidFill>
              <a:latin typeface="+mj-lt"/>
              <a:ea typeface="Microsoft JhengHei"/>
              <a:cs typeface="Microsoft JhengHei"/>
              <a:sym typeface="Microsoft JhengHei"/>
            </a:endParaRPr>
          </a:p>
        </p:txBody>
      </p:sp>
      <p:pic>
        <p:nvPicPr>
          <p:cNvPr id="224" name="Shape 224"/>
          <p:cNvPicPr preferRelativeResize="0"/>
          <p:nvPr/>
        </p:nvPicPr>
        <p:blipFill rotWithShape="1">
          <a:blip r:embed="rId4">
            <a:alphaModFix/>
          </a:blip>
          <a:srcRect/>
          <a:stretch/>
        </p:blipFill>
        <p:spPr>
          <a:xfrm>
            <a:off x="135517" y="1792007"/>
            <a:ext cx="4364475" cy="2810106"/>
          </a:xfrm>
          <a:prstGeom prst="rect">
            <a:avLst/>
          </a:prstGeom>
          <a:noFill/>
          <a:ln w="3175">
            <a:solidFill>
              <a:schemeClr val="tx1">
                <a:lumMod val="50000"/>
                <a:lumOff val="50000"/>
              </a:schemeClr>
            </a:solidFill>
          </a:ln>
        </p:spPr>
      </p:pic>
      <p:pic>
        <p:nvPicPr>
          <p:cNvPr id="2" name="Picture 1">
            <a:extLst>
              <a:ext uri="{FF2B5EF4-FFF2-40B4-BE49-F238E27FC236}">
                <a16:creationId xmlns:a16="http://schemas.microsoft.com/office/drawing/2014/main" id="{A4C20BFF-1682-4026-8A98-73512D84B511}"/>
              </a:ext>
            </a:extLst>
          </p:cNvPr>
          <p:cNvPicPr>
            <a:picLocks noChangeAspect="1"/>
          </p:cNvPicPr>
          <p:nvPr/>
        </p:nvPicPr>
        <p:blipFill>
          <a:blip r:embed="rId5"/>
          <a:stretch>
            <a:fillRect/>
          </a:stretch>
        </p:blipFill>
        <p:spPr>
          <a:xfrm>
            <a:off x="4593984" y="1792007"/>
            <a:ext cx="4471670" cy="2803431"/>
          </a:xfrm>
          <a:prstGeom prst="rect">
            <a:avLst/>
          </a:prstGeom>
          <a:ln w="3175">
            <a:solidFill>
              <a:schemeClr val="tx1">
                <a:lumMod val="50000"/>
                <a:lumOff val="50000"/>
              </a:schemeClr>
            </a:solidFill>
          </a:ln>
        </p:spPr>
      </p:pic>
    </p:spTree>
    <p:extLst>
      <p:ext uri="{BB962C8B-B14F-4D97-AF65-F5344CB8AC3E}">
        <p14:creationId xmlns:p14="http://schemas.microsoft.com/office/powerpoint/2010/main" val="29011919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17" name="圖片 16" descr="01.png"/>
          <p:cNvPicPr>
            <a:picLocks noChangeAspect="1"/>
          </p:cNvPicPr>
          <p:nvPr/>
        </p:nvPicPr>
        <p:blipFill>
          <a:blip r:embed="rId3"/>
          <a:stretch>
            <a:fillRect/>
          </a:stretch>
        </p:blipFill>
        <p:spPr>
          <a:xfrm>
            <a:off x="855334" y="1203598"/>
            <a:ext cx="1425718" cy="1311768"/>
          </a:xfrm>
          <a:prstGeom prst="rect">
            <a:avLst/>
          </a:prstGeom>
        </p:spPr>
      </p:pic>
      <p:pic>
        <p:nvPicPr>
          <p:cNvPr id="1026" name="Picture 2" descr="\\MARKETING\Marketing\MarketingMaterials\Misc\PPT美化\線上直播PPT\20180130_File Station_PPT直播\image\File station icon.png"/>
          <p:cNvPicPr>
            <a:picLocks noChangeAspect="1" noChangeArrowheads="1"/>
          </p:cNvPicPr>
          <p:nvPr/>
        </p:nvPicPr>
        <p:blipFill>
          <a:blip r:embed="rId4"/>
          <a:srcRect/>
          <a:stretch>
            <a:fillRect/>
          </a:stretch>
        </p:blipFill>
        <p:spPr bwMode="auto">
          <a:xfrm>
            <a:off x="2330061" y="2442458"/>
            <a:ext cx="569480" cy="569480"/>
          </a:xfrm>
          <a:prstGeom prst="rect">
            <a:avLst/>
          </a:prstGeom>
          <a:noFill/>
        </p:spPr>
      </p:pic>
      <p:sp>
        <p:nvSpPr>
          <p:cNvPr id="232" name="Shape 232"/>
          <p:cNvSpPr txBox="1">
            <a:spLocks noGrp="1"/>
          </p:cNvSpPr>
          <p:nvPr>
            <p:ph type="title"/>
          </p:nvPr>
        </p:nvSpPr>
        <p:spPr/>
        <p:txBody>
          <a:bodyPr>
            <a:normAutofit/>
          </a:bodyPr>
          <a:lstStyle/>
          <a:p>
            <a:pPr lvl="0"/>
            <a:r>
              <a:rPr lang="en-US" altLang="zh-TW" sz="3800" dirty="0">
                <a:sym typeface="Microsoft JhengHei"/>
              </a:rPr>
              <a:t>VPN</a:t>
            </a:r>
            <a:r>
              <a:rPr lang="zh-TW" altLang="en-US" sz="3800" dirty="0"/>
              <a:t>搭配</a:t>
            </a:r>
            <a:r>
              <a:rPr lang="en-US" altLang="zh-TW" sz="3800" dirty="0">
                <a:sym typeface="Microsoft JhengHei"/>
              </a:rPr>
              <a:t>File Station, </a:t>
            </a:r>
            <a:r>
              <a:rPr lang="zh-TW" altLang="en-US" sz="3800" dirty="0">
                <a:sym typeface="Microsoft JhengHei"/>
              </a:rPr>
              <a:t>掛載資料夾超安全</a:t>
            </a:r>
          </a:p>
        </p:txBody>
      </p:sp>
      <p:pic>
        <p:nvPicPr>
          <p:cNvPr id="234" name="Shape 234" descr="C:\Users\user\Desktop\0110\17.png"/>
          <p:cNvPicPr preferRelativeResize="0"/>
          <p:nvPr/>
        </p:nvPicPr>
        <p:blipFill rotWithShape="1">
          <a:blip r:embed="rId5">
            <a:alphaModFix/>
          </a:blip>
          <a:srcRect/>
          <a:stretch/>
        </p:blipFill>
        <p:spPr>
          <a:xfrm>
            <a:off x="576904" y="2675944"/>
            <a:ext cx="1448662" cy="1122648"/>
          </a:xfrm>
          <a:prstGeom prst="rect">
            <a:avLst/>
          </a:prstGeom>
          <a:noFill/>
          <a:ln>
            <a:noFill/>
          </a:ln>
        </p:spPr>
      </p:pic>
      <p:pic>
        <p:nvPicPr>
          <p:cNvPr id="235" name="Shape 235" descr="p38-01.png"/>
          <p:cNvPicPr preferRelativeResize="0"/>
          <p:nvPr/>
        </p:nvPicPr>
        <p:blipFill rotWithShape="1">
          <a:blip r:embed="rId6">
            <a:alphaModFix/>
          </a:blip>
          <a:srcRect/>
          <a:stretch/>
        </p:blipFill>
        <p:spPr>
          <a:xfrm>
            <a:off x="3281748" y="3007732"/>
            <a:ext cx="2476318" cy="431956"/>
          </a:xfrm>
          <a:prstGeom prst="rect">
            <a:avLst/>
          </a:prstGeom>
          <a:noFill/>
          <a:ln>
            <a:noFill/>
          </a:ln>
        </p:spPr>
      </p:pic>
      <p:pic>
        <p:nvPicPr>
          <p:cNvPr id="236" name="Shape 236" descr="p38-02.png"/>
          <p:cNvPicPr preferRelativeResize="0"/>
          <p:nvPr/>
        </p:nvPicPr>
        <p:blipFill rotWithShape="1">
          <a:blip r:embed="rId7">
            <a:alphaModFix/>
          </a:blip>
          <a:srcRect/>
          <a:stretch/>
        </p:blipFill>
        <p:spPr>
          <a:xfrm>
            <a:off x="4186421" y="2741086"/>
            <a:ext cx="706242" cy="786146"/>
          </a:xfrm>
          <a:prstGeom prst="rect">
            <a:avLst/>
          </a:prstGeom>
          <a:noFill/>
          <a:ln>
            <a:noFill/>
          </a:ln>
        </p:spPr>
      </p:pic>
      <p:pic>
        <p:nvPicPr>
          <p:cNvPr id="237" name="Shape 237" descr="p38-03.png"/>
          <p:cNvPicPr preferRelativeResize="0"/>
          <p:nvPr/>
        </p:nvPicPr>
        <p:blipFill rotWithShape="1">
          <a:blip r:embed="rId8">
            <a:alphaModFix/>
          </a:blip>
          <a:srcRect/>
          <a:stretch/>
        </p:blipFill>
        <p:spPr>
          <a:xfrm rot="10800000">
            <a:off x="2076035" y="3133398"/>
            <a:ext cx="936676" cy="216654"/>
          </a:xfrm>
          <a:prstGeom prst="rect">
            <a:avLst/>
          </a:prstGeom>
          <a:noFill/>
          <a:ln>
            <a:noFill/>
          </a:ln>
        </p:spPr>
      </p:pic>
      <p:pic>
        <p:nvPicPr>
          <p:cNvPr id="238" name="Shape 238" descr="p38-03.png"/>
          <p:cNvPicPr preferRelativeResize="0"/>
          <p:nvPr/>
        </p:nvPicPr>
        <p:blipFill rotWithShape="1">
          <a:blip r:embed="rId8">
            <a:alphaModFix/>
          </a:blip>
          <a:srcRect/>
          <a:stretch/>
        </p:blipFill>
        <p:spPr>
          <a:xfrm>
            <a:off x="5940560" y="3097366"/>
            <a:ext cx="1083270" cy="216654"/>
          </a:xfrm>
          <a:prstGeom prst="rect">
            <a:avLst/>
          </a:prstGeom>
          <a:noFill/>
          <a:ln>
            <a:noFill/>
          </a:ln>
        </p:spPr>
      </p:pic>
      <p:pic>
        <p:nvPicPr>
          <p:cNvPr id="243" name="Shape 243" descr="P1.3-03.png"/>
          <p:cNvPicPr preferRelativeResize="0"/>
          <p:nvPr/>
        </p:nvPicPr>
        <p:blipFill rotWithShape="1">
          <a:blip r:embed="rId9">
            <a:alphaModFix/>
          </a:blip>
          <a:srcRect/>
          <a:stretch/>
        </p:blipFill>
        <p:spPr>
          <a:xfrm>
            <a:off x="3106122" y="3780375"/>
            <a:ext cx="2971588" cy="942210"/>
          </a:xfrm>
          <a:prstGeom prst="rect">
            <a:avLst/>
          </a:prstGeom>
          <a:noFill/>
          <a:ln>
            <a:noFill/>
          </a:ln>
        </p:spPr>
      </p:pic>
      <p:pic>
        <p:nvPicPr>
          <p:cNvPr id="15" name="Picture 2" descr="\\MARKETING\Marketing\MarketingMaterials\Misc\PPT美化\線上直播PPT\20180130_File Station_PPT直播\image\File station icon.png"/>
          <p:cNvPicPr>
            <a:picLocks noChangeAspect="1" noChangeArrowheads="1"/>
          </p:cNvPicPr>
          <p:nvPr/>
        </p:nvPicPr>
        <p:blipFill>
          <a:blip r:embed="rId4"/>
          <a:srcRect/>
          <a:stretch>
            <a:fillRect/>
          </a:stretch>
        </p:blipFill>
        <p:spPr bwMode="auto">
          <a:xfrm>
            <a:off x="6106930" y="2442458"/>
            <a:ext cx="569480" cy="569480"/>
          </a:xfrm>
          <a:prstGeom prst="rect">
            <a:avLst/>
          </a:prstGeom>
          <a:noFill/>
        </p:spPr>
      </p:pic>
      <p:pic>
        <p:nvPicPr>
          <p:cNvPr id="16" name="Shape 234" descr="C:\Users\user\Desktop\0110\17.png"/>
          <p:cNvPicPr preferRelativeResize="0"/>
          <p:nvPr/>
        </p:nvPicPr>
        <p:blipFill rotWithShape="1">
          <a:blip r:embed="rId5">
            <a:alphaModFix/>
          </a:blip>
          <a:srcRect/>
          <a:stretch/>
        </p:blipFill>
        <p:spPr>
          <a:xfrm>
            <a:off x="7166346" y="2675944"/>
            <a:ext cx="1448662" cy="1122648"/>
          </a:xfrm>
          <a:prstGeom prst="rect">
            <a:avLst/>
          </a:prstGeom>
          <a:noFill/>
          <a:ln>
            <a:noFill/>
          </a:ln>
        </p:spPr>
      </p:pic>
      <p:pic>
        <p:nvPicPr>
          <p:cNvPr id="18" name="圖片 17" descr="01.png"/>
          <p:cNvPicPr>
            <a:picLocks noChangeAspect="1"/>
          </p:cNvPicPr>
          <p:nvPr/>
        </p:nvPicPr>
        <p:blipFill>
          <a:blip r:embed="rId3"/>
          <a:stretch>
            <a:fillRect/>
          </a:stretch>
        </p:blipFill>
        <p:spPr>
          <a:xfrm>
            <a:off x="6588224" y="1203598"/>
            <a:ext cx="1425718" cy="1311768"/>
          </a:xfrm>
          <a:prstGeom prst="rect">
            <a:avLst/>
          </a:prstGeom>
        </p:spPr>
      </p:pic>
    </p:spTree>
    <p:extLst>
      <p:ext uri="{BB962C8B-B14F-4D97-AF65-F5344CB8AC3E}">
        <p14:creationId xmlns:p14="http://schemas.microsoft.com/office/powerpoint/2010/main" val="3722377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24" name="圖片 23">
            <a:extLst>
              <a:ext uri="{FF2B5EF4-FFF2-40B4-BE49-F238E27FC236}">
                <a16:creationId xmlns:a16="http://schemas.microsoft.com/office/drawing/2014/main" id="{D7F4BF57-F56E-48D4-9997-8D3C7D9E3F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99" y="2556382"/>
            <a:ext cx="1728434" cy="1918239"/>
          </a:xfrm>
          <a:prstGeom prst="rect">
            <a:avLst/>
          </a:prstGeom>
        </p:spPr>
      </p:pic>
      <p:pic>
        <p:nvPicPr>
          <p:cNvPr id="30" name="圖片 29">
            <a:extLst>
              <a:ext uri="{FF2B5EF4-FFF2-40B4-BE49-F238E27FC236}">
                <a16:creationId xmlns:a16="http://schemas.microsoft.com/office/drawing/2014/main" id="{CCC79D5C-F94A-4294-AD7B-BE1FBB0CC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3243" y="1904222"/>
            <a:ext cx="1728434" cy="1918239"/>
          </a:xfrm>
          <a:prstGeom prst="rect">
            <a:avLst/>
          </a:prstGeom>
        </p:spPr>
      </p:pic>
      <p:pic>
        <p:nvPicPr>
          <p:cNvPr id="32" name="圖片 31">
            <a:extLst>
              <a:ext uri="{FF2B5EF4-FFF2-40B4-BE49-F238E27FC236}">
                <a16:creationId xmlns:a16="http://schemas.microsoft.com/office/drawing/2014/main" id="{FF469E16-EFE7-4505-AAAE-1F373A961F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3282" y="2556382"/>
            <a:ext cx="1728434" cy="1918239"/>
          </a:xfrm>
          <a:prstGeom prst="rect">
            <a:avLst/>
          </a:prstGeom>
        </p:spPr>
      </p:pic>
      <p:pic>
        <p:nvPicPr>
          <p:cNvPr id="33" name="圖片 32">
            <a:extLst>
              <a:ext uri="{FF2B5EF4-FFF2-40B4-BE49-F238E27FC236}">
                <a16:creationId xmlns:a16="http://schemas.microsoft.com/office/drawing/2014/main" id="{BB7630E1-0A7D-42A3-8AE7-580C53811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6974" y="1904222"/>
            <a:ext cx="1728434" cy="1918239"/>
          </a:xfrm>
          <a:prstGeom prst="rect">
            <a:avLst/>
          </a:prstGeom>
        </p:spPr>
      </p:pic>
      <p:pic>
        <p:nvPicPr>
          <p:cNvPr id="34" name="圖片 33">
            <a:extLst>
              <a:ext uri="{FF2B5EF4-FFF2-40B4-BE49-F238E27FC236}">
                <a16:creationId xmlns:a16="http://schemas.microsoft.com/office/drawing/2014/main" id="{2BFC7450-3E52-4A55-943E-C95940DF3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7013" y="2556382"/>
            <a:ext cx="1728434" cy="1918239"/>
          </a:xfrm>
          <a:prstGeom prst="rect">
            <a:avLst/>
          </a:prstGeom>
        </p:spPr>
      </p:pic>
      <p:pic>
        <p:nvPicPr>
          <p:cNvPr id="4" name="圖片 3">
            <a:extLst>
              <a:ext uri="{FF2B5EF4-FFF2-40B4-BE49-F238E27FC236}">
                <a16:creationId xmlns:a16="http://schemas.microsoft.com/office/drawing/2014/main" id="{DBDAB295-7C46-495F-9F1E-A67E00B64F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560" y="1904222"/>
            <a:ext cx="1728434" cy="1918239"/>
          </a:xfrm>
          <a:prstGeom prst="rect">
            <a:avLst/>
          </a:prstGeom>
        </p:spPr>
      </p:pic>
      <p:pic>
        <p:nvPicPr>
          <p:cNvPr id="3075" name="Picture 3" descr="C:\Users\user\Desktop\20180411_QTS 4.3.5網路與虛擬交換器_ppt\6.png"/>
          <p:cNvPicPr>
            <a:picLocks noChangeAspect="1" noChangeArrowheads="1"/>
          </p:cNvPicPr>
          <p:nvPr/>
        </p:nvPicPr>
        <p:blipFill>
          <a:blip r:embed="rId4" cstate="print"/>
          <a:srcRect/>
          <a:stretch>
            <a:fillRect/>
          </a:stretch>
        </p:blipFill>
        <p:spPr bwMode="auto">
          <a:xfrm>
            <a:off x="715084" y="2635453"/>
            <a:ext cx="789567" cy="366691"/>
          </a:xfrm>
          <a:prstGeom prst="rect">
            <a:avLst/>
          </a:prstGeom>
          <a:noFill/>
        </p:spPr>
      </p:pic>
      <p:sp>
        <p:nvSpPr>
          <p:cNvPr id="59" name="Shape 59"/>
          <p:cNvSpPr txBox="1">
            <a:spLocks noGrp="1"/>
          </p:cNvSpPr>
          <p:nvPr>
            <p:ph type="title"/>
          </p:nvPr>
        </p:nvSpPr>
        <p:spPr/>
        <p:txBody>
          <a:bodyPr/>
          <a:lstStyle/>
          <a:p>
            <a:pPr lvl="0"/>
            <a:r>
              <a:rPr lang="zh-TW" altLang="en-US" dirty="0"/>
              <a:t>準備好迎接爆發性的</a:t>
            </a:r>
            <a:r>
              <a:rPr lang="en-US" altLang="zh-TW" dirty="0"/>
              <a:t>10G</a:t>
            </a:r>
            <a:r>
              <a:rPr lang="zh-TW" altLang="en-US" dirty="0"/>
              <a:t>世代了嗎</a:t>
            </a:r>
          </a:p>
        </p:txBody>
      </p:sp>
      <p:sp>
        <p:nvSpPr>
          <p:cNvPr id="19" name="內容版面配置區 18"/>
          <p:cNvSpPr>
            <a:spLocks noGrp="1"/>
          </p:cNvSpPr>
          <p:nvPr>
            <p:ph idx="1"/>
          </p:nvPr>
        </p:nvSpPr>
        <p:spPr>
          <a:xfrm>
            <a:off x="323528" y="1200151"/>
            <a:ext cx="8820472" cy="939551"/>
          </a:xfrm>
        </p:spPr>
        <p:txBody>
          <a:bodyPr vert="horz" lIns="91440" tIns="45720" rIns="91440" bIns="45720" rtlCol="0" anchor="t">
            <a:normAutofit/>
          </a:bodyPr>
          <a:lstStyle/>
          <a:p>
            <a:r>
              <a:rPr lang="zh-TW" altLang="en-US" dirty="0">
                <a:sym typeface="Microsoft JhengHei"/>
              </a:rPr>
              <a:t>不再單單只有</a:t>
            </a:r>
            <a:r>
              <a:rPr lang="en-US" altLang="zh-TW" dirty="0">
                <a:sym typeface="Microsoft JhengHei"/>
              </a:rPr>
              <a:t>QNAP NAS</a:t>
            </a:r>
            <a:r>
              <a:rPr lang="zh-TW" altLang="en-US" dirty="0">
                <a:sym typeface="Microsoft JhengHei"/>
              </a:rPr>
              <a:t>，</a:t>
            </a:r>
            <a:r>
              <a:rPr lang="en-US" altLang="zh-TW" dirty="0">
                <a:sym typeface="Microsoft JhengHei"/>
              </a:rPr>
              <a:t> </a:t>
            </a:r>
            <a:r>
              <a:rPr lang="zh-TW" altLang="en-US" dirty="0">
                <a:sym typeface="Microsoft JhengHei"/>
              </a:rPr>
              <a:t>每個環節都可以支援高速傳輸</a:t>
            </a:r>
            <a:r>
              <a:rPr lang="zh-TW" altLang="en-US">
                <a:latin typeface="微軟正黑體"/>
              </a:rPr>
              <a:t>了</a:t>
            </a:r>
          </a:p>
        </p:txBody>
      </p:sp>
      <p:pic>
        <p:nvPicPr>
          <p:cNvPr id="60" name="Shape 60"/>
          <p:cNvPicPr preferRelativeResize="0"/>
          <p:nvPr/>
        </p:nvPicPr>
        <p:blipFill rotWithShape="1">
          <a:blip r:embed="rId5" cstate="print">
            <a:alphaModFix/>
          </a:blip>
          <a:srcRect/>
          <a:stretch/>
        </p:blipFill>
        <p:spPr>
          <a:xfrm>
            <a:off x="1695204" y="3041747"/>
            <a:ext cx="1474657" cy="956130"/>
          </a:xfrm>
          <a:prstGeom prst="rect">
            <a:avLst/>
          </a:prstGeom>
          <a:noFill/>
          <a:ln>
            <a:noFill/>
          </a:ln>
        </p:spPr>
      </p:pic>
      <p:pic>
        <p:nvPicPr>
          <p:cNvPr id="61" name="Shape 61"/>
          <p:cNvPicPr preferRelativeResize="0"/>
          <p:nvPr/>
        </p:nvPicPr>
        <p:blipFill>
          <a:blip r:embed="rId6" cstate="print">
            <a:alphaModFix/>
          </a:blip>
          <a:stretch>
            <a:fillRect/>
          </a:stretch>
        </p:blipFill>
        <p:spPr>
          <a:xfrm>
            <a:off x="7471776" y="3064864"/>
            <a:ext cx="1296144" cy="938400"/>
          </a:xfrm>
          <a:prstGeom prst="rect">
            <a:avLst/>
          </a:prstGeom>
          <a:noFill/>
          <a:ln>
            <a:noFill/>
          </a:ln>
        </p:spPr>
      </p:pic>
      <p:pic>
        <p:nvPicPr>
          <p:cNvPr id="67" name="Shape 67"/>
          <p:cNvPicPr preferRelativeResize="0"/>
          <p:nvPr/>
        </p:nvPicPr>
        <p:blipFill rotWithShape="1">
          <a:blip r:embed="rId7" cstate="print">
            <a:alphaModFix/>
          </a:blip>
          <a:srcRect t="30221" b="32147"/>
          <a:stretch/>
        </p:blipFill>
        <p:spPr>
          <a:xfrm>
            <a:off x="3171812" y="2707120"/>
            <a:ext cx="1266220" cy="297860"/>
          </a:xfrm>
          <a:prstGeom prst="rect">
            <a:avLst/>
          </a:prstGeom>
          <a:noFill/>
          <a:ln>
            <a:noFill/>
          </a:ln>
        </p:spPr>
      </p:pic>
      <p:pic>
        <p:nvPicPr>
          <p:cNvPr id="3074" name="Picture 2" descr="C:\Users\user\Desktop\20180411_QTS 4.3.5網路與虛擬交換器_ppt\page27_Virtualization Station.png"/>
          <p:cNvPicPr>
            <a:picLocks noChangeAspect="1" noChangeArrowheads="1"/>
          </p:cNvPicPr>
          <p:nvPr/>
        </p:nvPicPr>
        <p:blipFill>
          <a:blip r:embed="rId8" cstate="print"/>
          <a:srcRect/>
          <a:stretch>
            <a:fillRect/>
          </a:stretch>
        </p:blipFill>
        <p:spPr bwMode="auto">
          <a:xfrm>
            <a:off x="450024" y="2529591"/>
            <a:ext cx="566241" cy="566241"/>
          </a:xfrm>
          <a:prstGeom prst="rect">
            <a:avLst/>
          </a:prstGeom>
          <a:noFill/>
        </p:spPr>
      </p:pic>
      <p:sp>
        <p:nvSpPr>
          <p:cNvPr id="31" name="文字方塊 30"/>
          <p:cNvSpPr txBox="1"/>
          <p:nvPr/>
        </p:nvSpPr>
        <p:spPr>
          <a:xfrm>
            <a:off x="963713" y="2635453"/>
            <a:ext cx="617718" cy="369332"/>
          </a:xfrm>
          <a:prstGeom prst="rect">
            <a:avLst/>
          </a:prstGeom>
          <a:noFill/>
        </p:spPr>
        <p:txBody>
          <a:bodyPr wrap="square" rtlCol="0">
            <a:spAutoFit/>
          </a:bodyPr>
          <a:lstStyle/>
          <a:p>
            <a:pPr lvl="0"/>
            <a:r>
              <a:rPr lang="en-US" altLang="zh-TW" b="1" dirty="0">
                <a:solidFill>
                  <a:schemeClr val="bg1"/>
                </a:solidFill>
                <a:latin typeface="Arial" pitchFamily="34" charset="0"/>
                <a:cs typeface="Arial" pitchFamily="34" charset="0"/>
              </a:rPr>
              <a:t>VM</a:t>
            </a:r>
          </a:p>
        </p:txBody>
      </p:sp>
      <p:sp>
        <p:nvSpPr>
          <p:cNvPr id="5" name="文字方塊 4">
            <a:extLst>
              <a:ext uri="{FF2B5EF4-FFF2-40B4-BE49-F238E27FC236}">
                <a16:creationId xmlns:a16="http://schemas.microsoft.com/office/drawing/2014/main" id="{1C293BA8-48E5-4457-9903-6B25261947FA}"/>
              </a:ext>
            </a:extLst>
          </p:cNvPr>
          <p:cNvSpPr txBox="1"/>
          <p:nvPr/>
        </p:nvSpPr>
        <p:spPr>
          <a:xfrm>
            <a:off x="1686676" y="4031339"/>
            <a:ext cx="1613881" cy="307777"/>
          </a:xfrm>
          <a:prstGeom prst="rect">
            <a:avLst/>
          </a:prstGeom>
          <a:noFill/>
        </p:spPr>
        <p:txBody>
          <a:bodyPr wrap="square" rtlCol="0">
            <a:spAutoFit/>
          </a:bodyPr>
          <a:lstStyle/>
          <a:p>
            <a:r>
              <a:rPr lang="en-US" altLang="zh-TW" sz="1400" b="1" dirty="0">
                <a:solidFill>
                  <a:schemeClr val="tx2">
                    <a:lumMod val="75000"/>
                  </a:schemeClr>
                </a:solidFill>
                <a:latin typeface="Arial" panose="020B0604020202020204" pitchFamily="34" charset="0"/>
                <a:ea typeface="微軟正黑體" pitchFamily="34" charset="-120"/>
                <a:cs typeface="Arial" panose="020B0604020202020204" pitchFamily="34" charset="0"/>
              </a:rPr>
              <a:t>QNAP 10G NAS</a:t>
            </a:r>
            <a:endParaRPr lang="en-US" altLang="zh-TW" sz="1400" b="1" dirty="0">
              <a:solidFill>
                <a:schemeClr val="tx2">
                  <a:lumMod val="75000"/>
                </a:schemeClr>
              </a:solidFill>
              <a:latin typeface="Arial" panose="020B0604020202020204" pitchFamily="34" charset="0"/>
              <a:ea typeface="微軟正黑體" pitchFamily="34" charset="-120"/>
              <a:cs typeface="Arial" panose="020B0604020202020204" pitchFamily="34" charset="0"/>
              <a:sym typeface="Arial"/>
            </a:endParaRPr>
          </a:p>
        </p:txBody>
      </p:sp>
      <p:sp>
        <p:nvSpPr>
          <p:cNvPr id="35" name="文字方塊 34">
            <a:extLst>
              <a:ext uri="{FF2B5EF4-FFF2-40B4-BE49-F238E27FC236}">
                <a16:creationId xmlns:a16="http://schemas.microsoft.com/office/drawing/2014/main" id="{7E2729F0-A4B9-4D91-A59F-191A71D8897B}"/>
              </a:ext>
            </a:extLst>
          </p:cNvPr>
          <p:cNvSpPr txBox="1"/>
          <p:nvPr/>
        </p:nvSpPr>
        <p:spPr>
          <a:xfrm>
            <a:off x="156772" y="3302734"/>
            <a:ext cx="1613881" cy="307777"/>
          </a:xfrm>
          <a:prstGeom prst="rect">
            <a:avLst/>
          </a:prstGeom>
          <a:noFill/>
        </p:spPr>
        <p:txBody>
          <a:bodyPr wrap="square" rtlCol="0">
            <a:spAutoFit/>
          </a:bodyPr>
          <a:lstStyle/>
          <a:p>
            <a:pPr lvl="0" algn="ctr">
              <a:buClr>
                <a:srgbClr val="FFFFFF"/>
              </a:buClr>
              <a:buSzPts val="2000"/>
            </a:pPr>
            <a:r>
              <a:rPr lang="zh-TW" altLang="en-US" sz="1400" b="1" dirty="0">
                <a:solidFill>
                  <a:schemeClr val="tx2">
                    <a:lumMod val="75000"/>
                  </a:schemeClr>
                </a:solidFill>
                <a:latin typeface="微軟正黑體" pitchFamily="34" charset="-120"/>
                <a:ea typeface="微軟正黑體" pitchFamily="34" charset="-120"/>
              </a:rPr>
              <a:t>虛擬機</a:t>
            </a:r>
            <a:r>
              <a:rPr lang="en-US" altLang="zh-TW" sz="1400" b="1" dirty="0">
                <a:solidFill>
                  <a:schemeClr val="tx2">
                    <a:lumMod val="75000"/>
                  </a:schemeClr>
                </a:solidFill>
                <a:latin typeface="微軟正黑體" pitchFamily="34" charset="-120"/>
                <a:ea typeface="微軟正黑體" pitchFamily="34" charset="-120"/>
              </a:rPr>
              <a:t> </a:t>
            </a:r>
            <a:r>
              <a:rPr lang="en-US" altLang="zh-TW" sz="1400" b="1" dirty="0">
                <a:solidFill>
                  <a:schemeClr val="tx2">
                    <a:lumMod val="75000"/>
                  </a:schemeClr>
                </a:solidFill>
                <a:latin typeface="Arial" panose="020B0604020202020204" pitchFamily="34" charset="0"/>
                <a:ea typeface="微軟正黑體" pitchFamily="34" charset="-120"/>
                <a:cs typeface="Arial" panose="020B0604020202020204" pitchFamily="34" charset="0"/>
              </a:rPr>
              <a:t>10G</a:t>
            </a:r>
            <a:endParaRPr lang="en-US" altLang="zh-TW" sz="1400" b="1" dirty="0">
              <a:solidFill>
                <a:schemeClr val="tx2">
                  <a:lumMod val="75000"/>
                </a:schemeClr>
              </a:solidFill>
              <a:latin typeface="Arial" panose="020B0604020202020204" pitchFamily="34" charset="0"/>
              <a:ea typeface="微軟正黑體" pitchFamily="34" charset="-120"/>
              <a:cs typeface="Arial" panose="020B0604020202020204" pitchFamily="34" charset="0"/>
              <a:sym typeface="Arial"/>
            </a:endParaRPr>
          </a:p>
        </p:txBody>
      </p:sp>
      <p:sp>
        <p:nvSpPr>
          <p:cNvPr id="36" name="文字方塊 35">
            <a:extLst>
              <a:ext uri="{FF2B5EF4-FFF2-40B4-BE49-F238E27FC236}">
                <a16:creationId xmlns:a16="http://schemas.microsoft.com/office/drawing/2014/main" id="{3E1D9E1B-1C43-40F9-B90A-58EC19468495}"/>
              </a:ext>
            </a:extLst>
          </p:cNvPr>
          <p:cNvSpPr txBox="1"/>
          <p:nvPr/>
        </p:nvSpPr>
        <p:spPr>
          <a:xfrm>
            <a:off x="2987824" y="3211176"/>
            <a:ext cx="1613881" cy="523220"/>
          </a:xfrm>
          <a:prstGeom prst="rect">
            <a:avLst/>
          </a:prstGeom>
          <a:noFill/>
        </p:spPr>
        <p:txBody>
          <a:bodyPr wrap="square" rtlCol="0">
            <a:spAutoFit/>
          </a:bodyPr>
          <a:lstStyle/>
          <a:p>
            <a:pPr lvl="0" algn="ctr">
              <a:buClr>
                <a:srgbClr val="FFFFFF"/>
              </a:buClr>
              <a:buSzPts val="2000"/>
            </a:pPr>
            <a:r>
              <a:rPr lang="en-US" altLang="zh-TW" sz="1400" b="1" dirty="0">
                <a:solidFill>
                  <a:schemeClr val="tx2">
                    <a:lumMod val="75000"/>
                  </a:schemeClr>
                </a:solidFill>
                <a:latin typeface="Arial" panose="020B0604020202020204" pitchFamily="34" charset="0"/>
                <a:ea typeface="微軟正黑體" pitchFamily="34" charset="-120"/>
                <a:cs typeface="Arial" panose="020B0604020202020204" pitchFamily="34" charset="0"/>
              </a:rPr>
              <a:t>QNAP 10G Switch</a:t>
            </a:r>
            <a:endParaRPr lang="en-US" altLang="zh-TW" sz="1400" b="1" dirty="0">
              <a:solidFill>
                <a:schemeClr val="tx2">
                  <a:lumMod val="75000"/>
                </a:schemeClr>
              </a:solidFill>
              <a:latin typeface="Arial" panose="020B0604020202020204" pitchFamily="34" charset="0"/>
              <a:ea typeface="微軟正黑體" pitchFamily="34" charset="-120"/>
              <a:cs typeface="Arial" panose="020B0604020202020204" pitchFamily="34" charset="0"/>
              <a:sym typeface="Arial"/>
            </a:endParaRPr>
          </a:p>
        </p:txBody>
      </p:sp>
      <p:pic>
        <p:nvPicPr>
          <p:cNvPr id="8" name="圖片 7">
            <a:extLst>
              <a:ext uri="{FF2B5EF4-FFF2-40B4-BE49-F238E27FC236}">
                <a16:creationId xmlns:a16="http://schemas.microsoft.com/office/drawing/2014/main" id="{6879180B-5B93-4B23-9E7B-647B4DDD16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24347" y="3297396"/>
            <a:ext cx="730838" cy="677516"/>
          </a:xfrm>
          <a:prstGeom prst="rect">
            <a:avLst/>
          </a:prstGeom>
        </p:spPr>
      </p:pic>
      <p:sp>
        <p:nvSpPr>
          <p:cNvPr id="37" name="文字方塊 36">
            <a:extLst>
              <a:ext uri="{FF2B5EF4-FFF2-40B4-BE49-F238E27FC236}">
                <a16:creationId xmlns:a16="http://schemas.microsoft.com/office/drawing/2014/main" id="{F24BBB62-9533-437F-9A52-C2CED40128B1}"/>
              </a:ext>
            </a:extLst>
          </p:cNvPr>
          <p:cNvSpPr txBox="1"/>
          <p:nvPr/>
        </p:nvSpPr>
        <p:spPr>
          <a:xfrm>
            <a:off x="4470287" y="3907888"/>
            <a:ext cx="1613881" cy="523220"/>
          </a:xfrm>
          <a:prstGeom prst="rect">
            <a:avLst/>
          </a:prstGeom>
          <a:noFill/>
        </p:spPr>
        <p:txBody>
          <a:bodyPr wrap="square" rtlCol="0">
            <a:spAutoFit/>
          </a:bodyPr>
          <a:lstStyle/>
          <a:p>
            <a:pPr lvl="0" algn="ctr">
              <a:buClr>
                <a:srgbClr val="FFFFFF"/>
              </a:buClr>
              <a:buSzPts val="2000"/>
            </a:pPr>
            <a:r>
              <a:rPr lang="zh-TW" altLang="en-US" sz="1400" b="1" dirty="0">
                <a:solidFill>
                  <a:schemeClr val="tx2">
                    <a:lumMod val="75000"/>
                  </a:schemeClr>
                </a:solidFill>
                <a:latin typeface="微軟正黑體" pitchFamily="34" charset="-120"/>
                <a:ea typeface="微軟正黑體" pitchFamily="34" charset="-120"/>
                <a:sym typeface="Microsoft JhengHei"/>
              </a:rPr>
              <a:t>等同</a:t>
            </a:r>
            <a:r>
              <a:rPr lang="en-US" altLang="zh-TW" sz="1400" b="1" dirty="0">
                <a:solidFill>
                  <a:schemeClr val="tx2">
                    <a:lumMod val="75000"/>
                  </a:schemeClr>
                </a:solidFill>
                <a:latin typeface="微軟正黑體" pitchFamily="34" charset="-120"/>
                <a:ea typeface="微軟正黑體" pitchFamily="34" charset="-120"/>
                <a:sym typeface="Microsoft JhengHei"/>
              </a:rPr>
              <a:t>10~20G</a:t>
            </a:r>
            <a:r>
              <a:rPr lang="zh-TW" altLang="en-US" sz="1400" b="1" dirty="0">
                <a:solidFill>
                  <a:schemeClr val="tx2">
                    <a:lumMod val="75000"/>
                  </a:schemeClr>
                </a:solidFill>
                <a:latin typeface="微軟正黑體" pitchFamily="34" charset="-120"/>
                <a:ea typeface="微軟正黑體" pitchFamily="34" charset="-120"/>
                <a:sym typeface="Microsoft JhengHei"/>
              </a:rPr>
              <a:t>的</a:t>
            </a:r>
            <a:r>
              <a:rPr lang="en-US" altLang="zh-TW" sz="1400" b="1" spc="-150" dirty="0">
                <a:solidFill>
                  <a:schemeClr val="tx2">
                    <a:lumMod val="75000"/>
                  </a:schemeClr>
                </a:solidFill>
                <a:latin typeface="微軟正黑體" pitchFamily="34" charset="-120"/>
                <a:ea typeface="微軟正黑體" pitchFamily="34" charset="-120"/>
                <a:sym typeface="Microsoft JhengHei"/>
              </a:rPr>
              <a:t>Thunderbolt</a:t>
            </a:r>
            <a:r>
              <a:rPr lang="zh-TW" altLang="en-US" sz="1400" b="1" dirty="0">
                <a:solidFill>
                  <a:schemeClr val="tx2">
                    <a:lumMod val="75000"/>
                  </a:schemeClr>
                </a:solidFill>
                <a:latin typeface="微軟正黑體" pitchFamily="34" charset="-120"/>
                <a:ea typeface="微軟正黑體" pitchFamily="34" charset="-120"/>
                <a:sym typeface="Microsoft JhengHei"/>
              </a:rPr>
              <a:t>網路</a:t>
            </a:r>
          </a:p>
        </p:txBody>
      </p:sp>
      <p:sp>
        <p:nvSpPr>
          <p:cNvPr id="38" name="文字方塊 37">
            <a:extLst>
              <a:ext uri="{FF2B5EF4-FFF2-40B4-BE49-F238E27FC236}">
                <a16:creationId xmlns:a16="http://schemas.microsoft.com/office/drawing/2014/main" id="{07E9DD7C-76E8-40DB-AE72-BE76208E4A93}"/>
              </a:ext>
            </a:extLst>
          </p:cNvPr>
          <p:cNvSpPr txBox="1"/>
          <p:nvPr/>
        </p:nvSpPr>
        <p:spPr>
          <a:xfrm>
            <a:off x="7310199" y="4003264"/>
            <a:ext cx="1613881" cy="307777"/>
          </a:xfrm>
          <a:prstGeom prst="rect">
            <a:avLst/>
          </a:prstGeom>
          <a:noFill/>
        </p:spPr>
        <p:txBody>
          <a:bodyPr wrap="square" rtlCol="0">
            <a:spAutoFit/>
          </a:bodyPr>
          <a:lstStyle/>
          <a:p>
            <a:pPr lvl="0" algn="ctr">
              <a:buClr>
                <a:srgbClr val="FFFFFF"/>
              </a:buClr>
              <a:buSzPts val="2000"/>
            </a:pPr>
            <a:r>
              <a:rPr lang="en-US" altLang="zh-TW" sz="1400" b="1" dirty="0">
                <a:solidFill>
                  <a:schemeClr val="tx2">
                    <a:lumMod val="75000"/>
                  </a:schemeClr>
                </a:solidFill>
                <a:latin typeface="微軟正黑體" pitchFamily="34" charset="-120"/>
                <a:ea typeface="微軟正黑體" pitchFamily="34" charset="-120"/>
                <a:sym typeface="Microsoft JhengHei"/>
              </a:rPr>
              <a:t>10G Mac </a:t>
            </a:r>
            <a:r>
              <a:rPr lang="zh-TW" altLang="en-US" sz="1400" b="1" dirty="0">
                <a:solidFill>
                  <a:schemeClr val="tx2">
                    <a:lumMod val="75000"/>
                  </a:schemeClr>
                </a:solidFill>
                <a:latin typeface="微軟正黑體" pitchFamily="34" charset="-120"/>
                <a:ea typeface="微軟正黑體" pitchFamily="34" charset="-120"/>
                <a:sym typeface="Microsoft JhengHei"/>
              </a:rPr>
              <a:t>主機</a:t>
            </a:r>
          </a:p>
        </p:txBody>
      </p:sp>
      <p:sp>
        <p:nvSpPr>
          <p:cNvPr id="40" name="文字方塊 39">
            <a:extLst>
              <a:ext uri="{FF2B5EF4-FFF2-40B4-BE49-F238E27FC236}">
                <a16:creationId xmlns:a16="http://schemas.microsoft.com/office/drawing/2014/main" id="{0B99EEFB-C9BA-4FB1-8C25-C1E3F847B6E5}"/>
              </a:ext>
            </a:extLst>
          </p:cNvPr>
          <p:cNvSpPr txBox="1"/>
          <p:nvPr/>
        </p:nvSpPr>
        <p:spPr>
          <a:xfrm>
            <a:off x="5867212" y="3211176"/>
            <a:ext cx="1613881" cy="523220"/>
          </a:xfrm>
          <a:prstGeom prst="rect">
            <a:avLst/>
          </a:prstGeom>
          <a:noFill/>
        </p:spPr>
        <p:txBody>
          <a:bodyPr wrap="square" rtlCol="0">
            <a:spAutoFit/>
          </a:bodyPr>
          <a:lstStyle/>
          <a:p>
            <a:pPr algn="ctr">
              <a:buClr>
                <a:srgbClr val="FFFFFF"/>
              </a:buClr>
              <a:buSzPts val="2000"/>
            </a:pPr>
            <a:r>
              <a:rPr lang="en-US" altLang="zh-TW" sz="1400" b="1" dirty="0">
                <a:solidFill>
                  <a:schemeClr val="tx2">
                    <a:lumMod val="75000"/>
                  </a:schemeClr>
                </a:solidFill>
                <a:latin typeface="微軟正黑體" pitchFamily="34" charset="-120"/>
                <a:ea typeface="微軟正黑體" pitchFamily="34" charset="-120"/>
                <a:sym typeface="Microsoft JhengHei"/>
              </a:rPr>
              <a:t>10G Windows</a:t>
            </a:r>
          </a:p>
          <a:p>
            <a:pPr algn="ctr">
              <a:buClr>
                <a:srgbClr val="FFFFFF"/>
              </a:buClr>
              <a:buSzPts val="2000"/>
            </a:pPr>
            <a:r>
              <a:rPr lang="zh-TW" altLang="en-US" sz="1400" b="1" dirty="0">
                <a:solidFill>
                  <a:schemeClr val="tx2">
                    <a:lumMod val="75000"/>
                  </a:schemeClr>
                </a:solidFill>
                <a:latin typeface="微軟正黑體" pitchFamily="34" charset="-120"/>
                <a:ea typeface="微軟正黑體" pitchFamily="34" charset="-120"/>
                <a:sym typeface="Microsoft JhengHei"/>
              </a:rPr>
              <a:t>主機</a:t>
            </a:r>
            <a:r>
              <a:rPr lang="en-US" altLang="zh-TW" sz="1400" b="1" dirty="0">
                <a:solidFill>
                  <a:schemeClr val="tx2">
                    <a:lumMod val="75000"/>
                  </a:schemeClr>
                </a:solidFill>
                <a:latin typeface="微軟正黑體" pitchFamily="34" charset="-120"/>
                <a:ea typeface="微軟正黑體" pitchFamily="34" charset="-120"/>
                <a:sym typeface="Microsoft JhengHei"/>
              </a:rPr>
              <a:t>/</a:t>
            </a:r>
            <a:r>
              <a:rPr lang="zh-TW" altLang="en-US" sz="1400" b="1" dirty="0">
                <a:solidFill>
                  <a:schemeClr val="tx2">
                    <a:lumMod val="75000"/>
                  </a:schemeClr>
                </a:solidFill>
                <a:latin typeface="微軟正黑體" pitchFamily="34" charset="-120"/>
                <a:ea typeface="微軟正黑體" pitchFamily="34" charset="-120"/>
                <a:sym typeface="Microsoft JhengHei"/>
              </a:rPr>
              <a:t>筆電</a:t>
            </a:r>
          </a:p>
        </p:txBody>
      </p:sp>
      <p:pic>
        <p:nvPicPr>
          <p:cNvPr id="18" name="圖片 17">
            <a:extLst>
              <a:ext uri="{FF2B5EF4-FFF2-40B4-BE49-F238E27FC236}">
                <a16:creationId xmlns:a16="http://schemas.microsoft.com/office/drawing/2014/main" id="{C678525B-9B35-48C3-967D-69039183597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08762" y="2413662"/>
            <a:ext cx="843558" cy="843558"/>
          </a:xfrm>
          <a:prstGeom prst="rect">
            <a:avLst/>
          </a:prstGeom>
        </p:spPr>
      </p:pic>
      <p:pic>
        <p:nvPicPr>
          <p:cNvPr id="14" name="圖片 13">
            <a:extLst>
              <a:ext uri="{FF2B5EF4-FFF2-40B4-BE49-F238E27FC236}">
                <a16:creationId xmlns:a16="http://schemas.microsoft.com/office/drawing/2014/main" id="{F4D35967-0D38-441C-8304-15CA752948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70487" y="2326488"/>
            <a:ext cx="1059124" cy="1059124"/>
          </a:xfrm>
          <a:prstGeom prst="rect">
            <a:avLst/>
          </a:prstGeom>
        </p:spPr>
      </p:pic>
      <p:pic>
        <p:nvPicPr>
          <p:cNvPr id="39" name="圖片 38">
            <a:extLst>
              <a:ext uri="{FF2B5EF4-FFF2-40B4-BE49-F238E27FC236}">
                <a16:creationId xmlns:a16="http://schemas.microsoft.com/office/drawing/2014/main" id="{85352918-4DB8-4FF1-90EA-89513D94B2F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64615" y="2914457"/>
            <a:ext cx="1230216" cy="819939"/>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a:spLocks noGrp="1"/>
          </p:cNvSpPr>
          <p:nvPr>
            <p:ph type="title"/>
          </p:nvPr>
        </p:nvSpPr>
        <p:spPr/>
        <p:txBody>
          <a:bodyPr>
            <a:noAutofit/>
          </a:bodyPr>
          <a:lstStyle/>
          <a:p>
            <a:pPr lvl="0"/>
            <a:r>
              <a:rPr lang="zh-TW" altLang="en-US" sz="3800" dirty="0"/>
              <a:t>如何掛載</a:t>
            </a:r>
            <a:r>
              <a:rPr lang="en-US" altLang="zh-TW" sz="3800" dirty="0"/>
              <a:t>VPN</a:t>
            </a:r>
            <a:r>
              <a:rPr lang="zh-TW" altLang="en-US" sz="3800" dirty="0"/>
              <a:t>兩端</a:t>
            </a:r>
            <a:r>
              <a:rPr lang="en-US" altLang="zh-TW" sz="3800" spc="-150" dirty="0"/>
              <a:t>NAS File Station</a:t>
            </a:r>
            <a:r>
              <a:rPr lang="zh-TW" altLang="en-US" sz="3800" dirty="0"/>
              <a:t>資料夾</a:t>
            </a:r>
            <a:endParaRPr lang="zh-TW" altLang="en-US" sz="3800" dirty="0">
              <a:sym typeface="Microsoft JhengHei"/>
            </a:endParaRPr>
          </a:p>
        </p:txBody>
      </p:sp>
      <p:pic>
        <p:nvPicPr>
          <p:cNvPr id="249" name="Shape 249"/>
          <p:cNvPicPr preferRelativeResize="0"/>
          <p:nvPr/>
        </p:nvPicPr>
        <p:blipFill rotWithShape="1">
          <a:blip r:embed="rId3"/>
          <a:srcRect r="585" b="2996"/>
          <a:stretch/>
        </p:blipFill>
        <p:spPr>
          <a:xfrm>
            <a:off x="1192695" y="1353268"/>
            <a:ext cx="6803299" cy="2958428"/>
          </a:xfrm>
          <a:prstGeom prst="rect">
            <a:avLst/>
          </a:prstGeom>
          <a:noFill/>
          <a:ln w="3175">
            <a:solidFill>
              <a:schemeClr val="tx1">
                <a:lumMod val="50000"/>
                <a:lumOff val="50000"/>
              </a:schemeClr>
            </a:solidFill>
          </a:ln>
        </p:spPr>
      </p:pic>
      <p:sp>
        <p:nvSpPr>
          <p:cNvPr id="250" name="Shape 250"/>
          <p:cNvSpPr txBox="1"/>
          <p:nvPr/>
        </p:nvSpPr>
        <p:spPr>
          <a:xfrm>
            <a:off x="7115861" y="1828124"/>
            <a:ext cx="978567" cy="587109"/>
          </a:xfrm>
          <a:prstGeom prst="rect">
            <a:avLst/>
          </a:prstGeom>
          <a:noFill/>
          <a:ln w="38100" cap="flat" cmpd="sng">
            <a:solidFill>
              <a:srgbClr val="002060"/>
            </a:solidFill>
            <a:prstDash val="solid"/>
            <a:round/>
            <a:headEnd type="none" w="sm" len="sm"/>
            <a:tailEnd type="none" w="sm" len="sm"/>
          </a:ln>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10" name="Picture 2" descr="\\MARKETING\Marketing\MarketingMaterials\Misc\PPT美化\線上直播PPT\20180130_File Station_PPT直播\image\File station icon.png"/>
          <p:cNvPicPr>
            <a:picLocks noChangeAspect="1" noChangeArrowheads="1"/>
          </p:cNvPicPr>
          <p:nvPr/>
        </p:nvPicPr>
        <p:blipFill>
          <a:blip r:embed="rId4"/>
          <a:srcRect/>
          <a:stretch>
            <a:fillRect/>
          </a:stretch>
        </p:blipFill>
        <p:spPr bwMode="auto">
          <a:xfrm>
            <a:off x="362652" y="3782858"/>
            <a:ext cx="901604" cy="901604"/>
          </a:xfrm>
          <a:prstGeom prst="rect">
            <a:avLst/>
          </a:prstGeom>
          <a:noFill/>
          <a:effectLst>
            <a:outerShdw blurRad="50800" dist="38100" dir="2700000" algn="tl" rotWithShape="0">
              <a:prstClr val="black">
                <a:alpha val="40000"/>
              </a:prstClr>
            </a:outerShdw>
          </a:effectLst>
        </p:spPr>
      </p:pic>
      <p:sp>
        <p:nvSpPr>
          <p:cNvPr id="12" name="Shape 500"/>
          <p:cNvSpPr/>
          <p:nvPr/>
        </p:nvSpPr>
        <p:spPr>
          <a:xfrm rot="5400000">
            <a:off x="4263520" y="4360319"/>
            <a:ext cx="616959" cy="519713"/>
          </a:xfrm>
          <a:prstGeom prst="rightArrow">
            <a:avLst>
              <a:gd name="adj1" fmla="val 48667"/>
              <a:gd name="adj2" fmla="val 50000"/>
            </a:avLst>
          </a:prstGeom>
          <a:solidFill>
            <a:srgbClr val="002060"/>
          </a:solidFill>
          <a:ln w="57150" cmpd="sng">
            <a:noFill/>
          </a:ln>
        </p:spPr>
        <p:style>
          <a:lnRef idx="2">
            <a:schemeClr val="accent5">
              <a:shade val="50000"/>
            </a:schemeClr>
          </a:lnRef>
          <a:fillRef idx="1">
            <a:schemeClr val="accent5"/>
          </a:fillRef>
          <a:effectRef idx="0">
            <a:schemeClr val="accent5"/>
          </a:effectRef>
          <a:fontRef idx="minor">
            <a:schemeClr val="lt1"/>
          </a:fontRef>
        </p:style>
        <p:txBody>
          <a:bodyPr wrap="square" lIns="91425" tIns="91425" rIns="91425" bIns="91425" anchor="ctr" anchorCtr="0">
            <a:noAutofit/>
          </a:bodyPr>
          <a:lstStyle/>
          <a:p>
            <a:pPr lvl="0">
              <a:spcBef>
                <a:spcPts val="0"/>
              </a:spcBef>
              <a:buNone/>
            </a:pPr>
            <a:endParaRPr lang="zh-TW" sz="1800" b="1" dirty="0">
              <a:solidFill>
                <a:srgbClr val="FFFFFF"/>
              </a:solidFill>
              <a:latin typeface="Microsoft JhengHei"/>
              <a:ea typeface="Microsoft JhengHei"/>
              <a:cs typeface="Microsoft JhengHei"/>
              <a:sym typeface="Microsoft JhengHei"/>
            </a:endParaRPr>
          </a:p>
        </p:txBody>
      </p:sp>
      <p:sp>
        <p:nvSpPr>
          <p:cNvPr id="8" name="Shape 315">
            <a:extLst>
              <a:ext uri="{FF2B5EF4-FFF2-40B4-BE49-F238E27FC236}">
                <a16:creationId xmlns:a16="http://schemas.microsoft.com/office/drawing/2014/main" id="{BF885F00-3290-4AF2-A064-481D86F85229}"/>
              </a:ext>
            </a:extLst>
          </p:cNvPr>
          <p:cNvSpPr/>
          <p:nvPr/>
        </p:nvSpPr>
        <p:spPr>
          <a:xfrm>
            <a:off x="7926128" y="1654959"/>
            <a:ext cx="336600" cy="3630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r>
              <a:rPr lang="zh-TW" sz="2400" b="1" i="0" u="none" strike="noStrike" cap="none" dirty="0">
                <a:solidFill>
                  <a:schemeClr val="lt1"/>
                </a:solidFill>
                <a:latin typeface="Arial"/>
                <a:ea typeface="Arial"/>
                <a:cs typeface="Arial"/>
                <a:sym typeface="Arial"/>
              </a:rPr>
              <a:t>1</a:t>
            </a:r>
            <a:endParaRPr sz="2400" b="1"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005187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251"/>
          <p:cNvPicPr preferRelativeResize="0"/>
          <p:nvPr/>
        </p:nvPicPr>
        <p:blipFill>
          <a:blip r:embed="rId2">
            <a:alphaModFix/>
          </a:blip>
          <a:stretch>
            <a:fillRect/>
          </a:stretch>
        </p:blipFill>
        <p:spPr>
          <a:xfrm>
            <a:off x="850790" y="1199728"/>
            <a:ext cx="2926080" cy="3748286"/>
          </a:xfrm>
          <a:prstGeom prst="rect">
            <a:avLst/>
          </a:prstGeom>
          <a:noFill/>
          <a:ln>
            <a:noFill/>
          </a:ln>
        </p:spPr>
      </p:pic>
      <p:sp>
        <p:nvSpPr>
          <p:cNvPr id="4" name="Shape 252"/>
          <p:cNvSpPr txBox="1"/>
          <p:nvPr/>
        </p:nvSpPr>
        <p:spPr>
          <a:xfrm>
            <a:off x="913838" y="3725998"/>
            <a:ext cx="2791748" cy="878527"/>
          </a:xfrm>
          <a:prstGeom prst="rect">
            <a:avLst/>
          </a:prstGeom>
          <a:noFill/>
          <a:ln w="38100" cap="flat" cmpd="sng">
            <a:solidFill>
              <a:srgbClr val="002060"/>
            </a:solidFill>
            <a:prstDash val="solid"/>
            <a:round/>
            <a:headEnd type="none" w="sm" len="sm"/>
            <a:tailEnd type="none" w="sm" len="sm"/>
          </a:ln>
        </p:spPr>
        <p:txBody>
          <a:bodyPr spcFirstLastPara="1" wrap="square" lIns="91425" tIns="91425" rIns="91425" bIns="91425" anchor="t" anchorCtr="0">
            <a:noAutofit/>
          </a:bodyPr>
          <a:lstStyle/>
          <a:p>
            <a:endParaRPr/>
          </a:p>
        </p:txBody>
      </p:sp>
      <p:sp>
        <p:nvSpPr>
          <p:cNvPr id="5" name="Shape 253"/>
          <p:cNvSpPr txBox="1"/>
          <p:nvPr/>
        </p:nvSpPr>
        <p:spPr>
          <a:xfrm>
            <a:off x="913838" y="2465625"/>
            <a:ext cx="2791748" cy="222636"/>
          </a:xfrm>
          <a:prstGeom prst="rect">
            <a:avLst/>
          </a:prstGeom>
          <a:noFill/>
          <a:ln w="38100" cap="flat" cmpd="sng">
            <a:solidFill>
              <a:srgbClr val="002060"/>
            </a:solidFill>
            <a:prstDash val="solid"/>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endParaRPr/>
          </a:p>
        </p:txBody>
      </p:sp>
      <p:pic>
        <p:nvPicPr>
          <p:cNvPr id="6" name="Shape 254"/>
          <p:cNvPicPr preferRelativeResize="0"/>
          <p:nvPr/>
        </p:nvPicPr>
        <p:blipFill>
          <a:blip r:embed="rId3">
            <a:alphaModFix/>
          </a:blip>
          <a:stretch>
            <a:fillRect/>
          </a:stretch>
        </p:blipFill>
        <p:spPr>
          <a:xfrm>
            <a:off x="4340213" y="1243602"/>
            <a:ext cx="4056364" cy="3579146"/>
          </a:xfrm>
          <a:prstGeom prst="rect">
            <a:avLst/>
          </a:prstGeom>
          <a:noFill/>
          <a:ln>
            <a:solidFill>
              <a:schemeClr val="tx1">
                <a:lumMod val="50000"/>
                <a:lumOff val="50000"/>
              </a:schemeClr>
            </a:solidFill>
          </a:ln>
        </p:spPr>
      </p:pic>
      <p:sp>
        <p:nvSpPr>
          <p:cNvPr id="7" name="Shape 255"/>
          <p:cNvSpPr txBox="1"/>
          <p:nvPr/>
        </p:nvSpPr>
        <p:spPr>
          <a:xfrm>
            <a:off x="4291188" y="4014668"/>
            <a:ext cx="1409897" cy="566003"/>
          </a:xfrm>
          <a:prstGeom prst="rect">
            <a:avLst/>
          </a:prstGeom>
          <a:noFill/>
          <a:ln w="38100" cap="flat" cmpd="sng">
            <a:solidFill>
              <a:srgbClr val="002060"/>
            </a:solidFill>
            <a:prstDash val="solid"/>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0" name="標題 9"/>
          <p:cNvSpPr>
            <a:spLocks noGrp="1"/>
          </p:cNvSpPr>
          <p:nvPr>
            <p:ph type="title"/>
          </p:nvPr>
        </p:nvSpPr>
        <p:spPr/>
        <p:txBody>
          <a:bodyPr>
            <a:noAutofit/>
          </a:bodyPr>
          <a:lstStyle/>
          <a:p>
            <a:r>
              <a:rPr lang="zh-TW" altLang="en-US" sz="3800" dirty="0"/>
              <a:t>如何掛載</a:t>
            </a:r>
            <a:r>
              <a:rPr lang="en-US" altLang="zh-TW" sz="3800" dirty="0"/>
              <a:t>VPN</a:t>
            </a:r>
            <a:r>
              <a:rPr lang="zh-TW" altLang="en-US" sz="3800" dirty="0"/>
              <a:t>兩端</a:t>
            </a:r>
            <a:r>
              <a:rPr lang="en-US" altLang="zh-TW" sz="3800" spc="-150" dirty="0"/>
              <a:t>NAS File Station</a:t>
            </a:r>
            <a:r>
              <a:rPr lang="zh-TW" altLang="en-US" sz="3800" dirty="0"/>
              <a:t>資料夾</a:t>
            </a:r>
            <a:endParaRPr lang="zh-TW" altLang="en-US" sz="3800" dirty="0">
              <a:sym typeface="Microsoft JhengHei"/>
            </a:endParaRPr>
          </a:p>
        </p:txBody>
      </p:sp>
      <p:sp>
        <p:nvSpPr>
          <p:cNvPr id="11" name="Shape 315">
            <a:extLst>
              <a:ext uri="{FF2B5EF4-FFF2-40B4-BE49-F238E27FC236}">
                <a16:creationId xmlns:a16="http://schemas.microsoft.com/office/drawing/2014/main" id="{8DA65017-2C56-4D37-B624-832368F5C0F6}"/>
              </a:ext>
            </a:extLst>
          </p:cNvPr>
          <p:cNvSpPr/>
          <p:nvPr/>
        </p:nvSpPr>
        <p:spPr>
          <a:xfrm>
            <a:off x="657978" y="2395443"/>
            <a:ext cx="336600" cy="3630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r>
              <a:rPr lang="en-US" altLang="zh-TW" sz="2400" b="1" i="0" u="none" strike="noStrike" cap="none" dirty="0">
                <a:solidFill>
                  <a:schemeClr val="lt1"/>
                </a:solidFill>
                <a:latin typeface="Arial"/>
                <a:ea typeface="Arial"/>
                <a:cs typeface="Arial"/>
                <a:sym typeface="Arial"/>
              </a:rPr>
              <a:t>2</a:t>
            </a:r>
            <a:endParaRPr sz="2400" b="1" i="0" u="none" strike="noStrike" cap="none" dirty="0">
              <a:solidFill>
                <a:schemeClr val="lt1"/>
              </a:solidFill>
              <a:latin typeface="Arial"/>
              <a:ea typeface="Arial"/>
              <a:cs typeface="Arial"/>
              <a:sym typeface="Arial"/>
            </a:endParaRPr>
          </a:p>
        </p:txBody>
      </p:sp>
      <p:sp>
        <p:nvSpPr>
          <p:cNvPr id="12" name="Shape 315">
            <a:extLst>
              <a:ext uri="{FF2B5EF4-FFF2-40B4-BE49-F238E27FC236}">
                <a16:creationId xmlns:a16="http://schemas.microsoft.com/office/drawing/2014/main" id="{2168C521-B2B9-4EC8-A82D-E0D101BE62D4}"/>
              </a:ext>
            </a:extLst>
          </p:cNvPr>
          <p:cNvSpPr/>
          <p:nvPr/>
        </p:nvSpPr>
        <p:spPr>
          <a:xfrm>
            <a:off x="5532785" y="3760152"/>
            <a:ext cx="336600" cy="3630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r>
              <a:rPr lang="en-US" altLang="zh-TW" sz="2400" b="1" i="0" u="none" strike="noStrike" cap="none" dirty="0">
                <a:solidFill>
                  <a:schemeClr val="lt1"/>
                </a:solidFill>
                <a:latin typeface="Arial"/>
                <a:ea typeface="Arial"/>
                <a:cs typeface="Arial"/>
                <a:sym typeface="Arial"/>
              </a:rPr>
              <a:t>3</a:t>
            </a:r>
            <a:endParaRPr sz="2400" b="1"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5304632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5" name="標題 4"/>
          <p:cNvSpPr>
            <a:spLocks noGrp="1"/>
          </p:cNvSpPr>
          <p:nvPr>
            <p:ph type="title"/>
          </p:nvPr>
        </p:nvSpPr>
        <p:spPr/>
        <p:txBody>
          <a:bodyPr/>
          <a:lstStyle/>
          <a:p>
            <a:pPr lvl="0"/>
            <a:r>
              <a:rPr lang="zh-TW" altLang="en-US">
                <a:sym typeface="Microsoft JhengHei"/>
              </a:rPr>
              <a:t>建立</a:t>
            </a:r>
            <a:r>
              <a:rPr lang="en-US" altLang="zh-TW">
                <a:sym typeface="Microsoft JhengHei"/>
              </a:rPr>
              <a:t>VPN</a:t>
            </a:r>
            <a:r>
              <a:rPr lang="zh-TW" altLang="en-US">
                <a:sym typeface="Microsoft JhengHei"/>
              </a:rPr>
              <a:t>服務時</a:t>
            </a:r>
            <a:br>
              <a:rPr lang="en-US" altLang="zh-TW">
                <a:sym typeface="Microsoft JhengHei"/>
              </a:rPr>
            </a:br>
            <a:r>
              <a:rPr lang="zh-TW" altLang="en-US">
                <a:sym typeface="Microsoft JhengHei"/>
              </a:rPr>
              <a:t>最常遇到的問題</a:t>
            </a:r>
            <a:endParaRPr lang="zh-TW" altLang="en-US" dirty="0">
              <a:sym typeface="Microsoft JhengHei"/>
            </a:endParaRPr>
          </a:p>
        </p:txBody>
      </p:sp>
    </p:spTree>
    <p:extLst>
      <p:ext uri="{BB962C8B-B14F-4D97-AF65-F5344CB8AC3E}">
        <p14:creationId xmlns:p14="http://schemas.microsoft.com/office/powerpoint/2010/main" val="6931362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5" name="圖片 24">
            <a:extLst>
              <a:ext uri="{FF2B5EF4-FFF2-40B4-BE49-F238E27FC236}">
                <a16:creationId xmlns:a16="http://schemas.microsoft.com/office/drawing/2014/main" id="{66CF2F73-6FEF-4BC1-8C22-F706EE3856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485" y="3681498"/>
            <a:ext cx="3522949" cy="706506"/>
          </a:xfrm>
          <a:prstGeom prst="rect">
            <a:avLst/>
          </a:prstGeom>
        </p:spPr>
      </p:pic>
      <p:grpSp>
        <p:nvGrpSpPr>
          <p:cNvPr id="26" name="Shape 274">
            <a:extLst>
              <a:ext uri="{FF2B5EF4-FFF2-40B4-BE49-F238E27FC236}">
                <a16:creationId xmlns:a16="http://schemas.microsoft.com/office/drawing/2014/main" id="{465231F9-87AC-4CFB-B932-5A6B9D524E35}"/>
              </a:ext>
            </a:extLst>
          </p:cNvPr>
          <p:cNvGrpSpPr/>
          <p:nvPr/>
        </p:nvGrpSpPr>
        <p:grpSpPr>
          <a:xfrm>
            <a:off x="920577" y="3516561"/>
            <a:ext cx="456854" cy="365472"/>
            <a:chOff x="-1593321" y="1276709"/>
            <a:chExt cx="456854" cy="365472"/>
          </a:xfrm>
        </p:grpSpPr>
        <p:sp>
          <p:nvSpPr>
            <p:cNvPr id="27" name="Shape 275">
              <a:extLst>
                <a:ext uri="{FF2B5EF4-FFF2-40B4-BE49-F238E27FC236}">
                  <a16:creationId xmlns:a16="http://schemas.microsoft.com/office/drawing/2014/main" id="{226A2D1E-91BC-4750-B69B-E4B2F57C2051}"/>
                </a:ext>
              </a:extLst>
            </p:cNvPr>
            <p:cNvSpPr/>
            <p:nvPr/>
          </p:nvSpPr>
          <p:spPr>
            <a:xfrm>
              <a:off x="-1501939" y="1276709"/>
              <a:ext cx="365472" cy="365472"/>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 name="Shape 276">
              <a:extLst>
                <a:ext uri="{FF2B5EF4-FFF2-40B4-BE49-F238E27FC236}">
                  <a16:creationId xmlns:a16="http://schemas.microsoft.com/office/drawing/2014/main" id="{C33F9F00-D1F5-4F9E-9CC6-33F6A19F3FD6}"/>
                </a:ext>
              </a:extLst>
            </p:cNvPr>
            <p:cNvSpPr txBox="1"/>
            <p:nvPr/>
          </p:nvSpPr>
          <p:spPr>
            <a:xfrm>
              <a:off x="-1593321" y="1279441"/>
              <a:ext cx="360000" cy="360000"/>
            </a:xfrm>
            <a:prstGeom prst="rect">
              <a:avLst/>
            </a:prstGeom>
            <a:noFill/>
            <a:ln>
              <a:noFill/>
            </a:ln>
          </p:spPr>
          <p:txBody>
            <a:bodyPr spcFirstLastPara="1" wrap="square" lIns="91425" tIns="91425" rIns="91425" bIns="91425" anchor="ctr" anchorCtr="0">
              <a:noAutofit/>
            </a:bodyPr>
            <a:lstStyle/>
            <a:p>
              <a:pPr marL="342900" marR="0" lvl="0" indent="-215900" rtl="0">
                <a:lnSpc>
                  <a:spcPct val="100000"/>
                </a:lnSpc>
                <a:spcBef>
                  <a:spcPts val="0"/>
                </a:spcBef>
                <a:spcAft>
                  <a:spcPts val="0"/>
                </a:spcAft>
                <a:buClr>
                  <a:srgbClr val="262626"/>
                </a:buClr>
                <a:buSzPts val="2400"/>
                <a:buFont typeface="Arial"/>
                <a:buNone/>
              </a:pPr>
              <a:r>
                <a:rPr lang="en-US" altLang="zh-TW" sz="2400" b="1" i="0" u="none" strike="noStrike" cap="none" dirty="0">
                  <a:solidFill>
                    <a:schemeClr val="lt1"/>
                  </a:solidFill>
                  <a:latin typeface="Arial"/>
                  <a:ea typeface="Arial"/>
                  <a:cs typeface="Arial"/>
                  <a:sym typeface="Arial"/>
                </a:rPr>
                <a:t>!</a:t>
              </a:r>
              <a:endParaRPr sz="2400" b="1" i="0" u="none" strike="noStrike" cap="none" dirty="0">
                <a:solidFill>
                  <a:schemeClr val="lt1"/>
                </a:solidFill>
                <a:latin typeface="Arial"/>
                <a:ea typeface="Arial"/>
                <a:cs typeface="Arial"/>
                <a:sym typeface="Arial"/>
              </a:endParaRPr>
            </a:p>
          </p:txBody>
        </p:sp>
      </p:grpSp>
      <p:pic>
        <p:nvPicPr>
          <p:cNvPr id="5" name="圖片 4">
            <a:extLst>
              <a:ext uri="{FF2B5EF4-FFF2-40B4-BE49-F238E27FC236}">
                <a16:creationId xmlns:a16="http://schemas.microsoft.com/office/drawing/2014/main" id="{592728D4-9663-46F1-83A3-E3D6C4887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485" y="1953181"/>
            <a:ext cx="3522949" cy="706506"/>
          </a:xfrm>
          <a:prstGeom prst="rect">
            <a:avLst/>
          </a:prstGeom>
        </p:spPr>
      </p:pic>
      <p:grpSp>
        <p:nvGrpSpPr>
          <p:cNvPr id="274" name="Shape 274"/>
          <p:cNvGrpSpPr/>
          <p:nvPr/>
        </p:nvGrpSpPr>
        <p:grpSpPr>
          <a:xfrm>
            <a:off x="878049" y="1788244"/>
            <a:ext cx="499382" cy="365472"/>
            <a:chOff x="-1635849" y="1276709"/>
            <a:chExt cx="499382" cy="365472"/>
          </a:xfrm>
        </p:grpSpPr>
        <p:sp>
          <p:nvSpPr>
            <p:cNvPr id="275" name="Shape 275"/>
            <p:cNvSpPr/>
            <p:nvPr/>
          </p:nvSpPr>
          <p:spPr>
            <a:xfrm>
              <a:off x="-1501939" y="1276709"/>
              <a:ext cx="365472" cy="365472"/>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6" name="Shape 276"/>
            <p:cNvSpPr txBox="1"/>
            <p:nvPr/>
          </p:nvSpPr>
          <p:spPr>
            <a:xfrm>
              <a:off x="-1635849" y="1279441"/>
              <a:ext cx="360000" cy="360000"/>
            </a:xfrm>
            <a:prstGeom prst="rect">
              <a:avLst/>
            </a:prstGeom>
            <a:noFill/>
            <a:ln>
              <a:noFill/>
            </a:ln>
          </p:spPr>
          <p:txBody>
            <a:bodyPr spcFirstLastPara="1" wrap="square" lIns="91425" tIns="91425" rIns="91425" bIns="91425" anchor="ctr" anchorCtr="0">
              <a:noAutofit/>
            </a:bodyPr>
            <a:lstStyle/>
            <a:p>
              <a:pPr marL="342900" marR="0" lvl="0" indent="-215900" rtl="0">
                <a:lnSpc>
                  <a:spcPct val="100000"/>
                </a:lnSpc>
                <a:spcBef>
                  <a:spcPts val="0"/>
                </a:spcBef>
                <a:spcAft>
                  <a:spcPts val="0"/>
                </a:spcAft>
                <a:buClr>
                  <a:srgbClr val="262626"/>
                </a:buClr>
                <a:buSzPts val="2400"/>
                <a:buFont typeface="Arial"/>
                <a:buNone/>
              </a:pPr>
              <a:r>
                <a:rPr lang="zh-TW" sz="2400" b="1" i="0" u="none" strike="noStrike" cap="none" dirty="0">
                  <a:solidFill>
                    <a:schemeClr val="lt1"/>
                  </a:solidFill>
                  <a:latin typeface="Arial"/>
                  <a:ea typeface="Arial"/>
                  <a:cs typeface="Arial"/>
                  <a:sym typeface="Arial"/>
                </a:rPr>
                <a:t>?</a:t>
              </a:r>
              <a:endParaRPr sz="2400" b="1" i="0" u="none" strike="noStrike" cap="none" dirty="0">
                <a:solidFill>
                  <a:schemeClr val="lt1"/>
                </a:solidFill>
                <a:latin typeface="Arial"/>
                <a:ea typeface="Arial"/>
                <a:cs typeface="Arial"/>
                <a:sym typeface="Arial"/>
              </a:endParaRPr>
            </a:p>
          </p:txBody>
        </p:sp>
      </p:grpSp>
      <p:sp>
        <p:nvSpPr>
          <p:cNvPr id="277" name="Shape 277"/>
          <p:cNvSpPr txBox="1"/>
          <p:nvPr/>
        </p:nvSpPr>
        <p:spPr>
          <a:xfrm>
            <a:off x="1332489" y="1974995"/>
            <a:ext cx="2808312"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000"/>
              <a:buFont typeface="Arial"/>
              <a:buNone/>
            </a:pPr>
            <a:r>
              <a:rPr lang="zh-TW" sz="2000" b="1" i="0" u="none" strike="noStrike" cap="none" dirty="0">
                <a:solidFill>
                  <a:srgbClr val="FFFFFF"/>
                </a:solidFill>
                <a:latin typeface="Microsoft JhengHei"/>
                <a:ea typeface="Microsoft JhengHei"/>
                <a:cs typeface="Microsoft JhengHei"/>
                <a:sym typeface="Microsoft JhengHei"/>
              </a:rPr>
              <a:t>路由器沒設定</a:t>
            </a:r>
            <a:r>
              <a:rPr lang="zh-TW" sz="2000" b="1">
                <a:solidFill>
                  <a:srgbClr val="FFFFFF"/>
                </a:solidFill>
                <a:latin typeface="Microsoft JhengHei"/>
                <a:ea typeface="Microsoft JhengHei"/>
                <a:cs typeface="Microsoft JhengHei"/>
                <a:sym typeface="Microsoft JhengHei"/>
              </a:rPr>
              <a:t>，</a:t>
            </a:r>
            <a:r>
              <a:rPr lang="zh-TW" sz="2000" b="1" i="0" u="none" strike="noStrike" cap="none" dirty="0">
                <a:solidFill>
                  <a:srgbClr val="FFFFFF"/>
                </a:solidFill>
                <a:latin typeface="Microsoft JhengHei"/>
                <a:ea typeface="Microsoft JhengHei"/>
                <a:cs typeface="Microsoft JhengHei"/>
                <a:sym typeface="Microsoft JhengHei"/>
              </a:rPr>
              <a:t>不知該連到哪一台裝置?</a:t>
            </a:r>
            <a:endParaRPr sz="2000" b="1" i="0" u="none" strike="noStrike" cap="none" dirty="0">
              <a:solidFill>
                <a:srgbClr val="FFFFFF"/>
              </a:solidFill>
              <a:latin typeface="Microsoft JhengHei"/>
              <a:ea typeface="Microsoft JhengHei"/>
              <a:cs typeface="Microsoft JhengHei"/>
              <a:sym typeface="Microsoft JhengHei"/>
            </a:endParaRPr>
          </a:p>
        </p:txBody>
      </p:sp>
      <p:pic>
        <p:nvPicPr>
          <p:cNvPr id="278" name="Shape 278"/>
          <p:cNvPicPr preferRelativeResize="0"/>
          <p:nvPr/>
        </p:nvPicPr>
        <p:blipFill>
          <a:blip r:embed="rId4"/>
          <a:stretch>
            <a:fillRect/>
          </a:stretch>
        </p:blipFill>
        <p:spPr>
          <a:xfrm>
            <a:off x="3981957" y="1347614"/>
            <a:ext cx="4046427" cy="1919625"/>
          </a:xfrm>
          <a:prstGeom prst="rect">
            <a:avLst/>
          </a:prstGeom>
          <a:noFill/>
          <a:ln>
            <a:noFill/>
          </a:ln>
        </p:spPr>
      </p:pic>
      <p:sp>
        <p:nvSpPr>
          <p:cNvPr id="286" name="Shape 286"/>
          <p:cNvSpPr txBox="1"/>
          <p:nvPr/>
        </p:nvSpPr>
        <p:spPr>
          <a:xfrm>
            <a:off x="1332489" y="3852071"/>
            <a:ext cx="25203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000"/>
              <a:buFont typeface="Arial"/>
              <a:buNone/>
            </a:pPr>
            <a:r>
              <a:rPr lang="zh-TW" sz="2000" b="1" i="0" u="none" strike="noStrike" cap="none" dirty="0">
                <a:solidFill>
                  <a:srgbClr val="FFFFFF"/>
                </a:solidFill>
                <a:latin typeface="Microsoft JhengHei"/>
                <a:ea typeface="Microsoft JhengHei"/>
                <a:cs typeface="Microsoft JhengHei"/>
                <a:sym typeface="Microsoft JhengHei"/>
              </a:rPr>
              <a:t>連線被防火牆擋住了</a:t>
            </a:r>
            <a:endParaRPr dirty="0">
              <a:latin typeface="Microsoft JhengHei"/>
              <a:ea typeface="Microsoft JhengHei"/>
              <a:cs typeface="Microsoft JhengHei"/>
              <a:sym typeface="Microsoft JhengHei"/>
            </a:endParaRPr>
          </a:p>
        </p:txBody>
      </p:sp>
      <p:pic>
        <p:nvPicPr>
          <p:cNvPr id="287" name="Shape 287"/>
          <p:cNvPicPr preferRelativeResize="0"/>
          <p:nvPr/>
        </p:nvPicPr>
        <p:blipFill>
          <a:blip r:embed="rId5"/>
          <a:stretch>
            <a:fillRect/>
          </a:stretch>
        </p:blipFill>
        <p:spPr>
          <a:xfrm>
            <a:off x="3981108" y="3559971"/>
            <a:ext cx="3002523" cy="883942"/>
          </a:xfrm>
          <a:prstGeom prst="rect">
            <a:avLst/>
          </a:prstGeom>
          <a:noFill/>
          <a:ln>
            <a:noFill/>
          </a:ln>
        </p:spPr>
      </p:pic>
      <p:sp>
        <p:nvSpPr>
          <p:cNvPr id="288" name="Shape 288"/>
          <p:cNvSpPr txBox="1">
            <a:spLocks noGrp="1"/>
          </p:cNvSpPr>
          <p:nvPr>
            <p:ph type="title"/>
          </p:nvPr>
        </p:nvSpPr>
        <p:spPr/>
        <p:txBody>
          <a:bodyPr/>
          <a:lstStyle/>
          <a:p>
            <a:pPr lvl="0"/>
            <a:r>
              <a:rPr lang="zh-TW" altLang="en-US">
                <a:sym typeface="Microsoft JhengHei"/>
              </a:rPr>
              <a:t>常見連不上</a:t>
            </a:r>
            <a:r>
              <a:rPr lang="en-US" altLang="zh-TW">
                <a:sym typeface="Microsoft JhengHei"/>
              </a:rPr>
              <a:t>VPN</a:t>
            </a:r>
            <a:r>
              <a:rPr lang="zh-TW" altLang="en-US">
                <a:sym typeface="Microsoft JhengHei"/>
              </a:rPr>
              <a:t>的因素</a:t>
            </a:r>
            <a:endParaRPr lang="zh-TW" altLang="en-US" dirty="0">
              <a:sym typeface="Microsoft JhengHei"/>
            </a:endParaRPr>
          </a:p>
        </p:txBody>
      </p:sp>
    </p:spTree>
    <p:extLst>
      <p:ext uri="{BB962C8B-B14F-4D97-AF65-F5344CB8AC3E}">
        <p14:creationId xmlns:p14="http://schemas.microsoft.com/office/powerpoint/2010/main" val="41816546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5" name="標題 4"/>
          <p:cNvSpPr>
            <a:spLocks noGrp="1"/>
          </p:cNvSpPr>
          <p:nvPr>
            <p:ph type="title"/>
          </p:nvPr>
        </p:nvSpPr>
        <p:spPr>
          <a:xfrm>
            <a:off x="41863" y="1851670"/>
            <a:ext cx="5298513" cy="1944216"/>
          </a:xfrm>
        </p:spPr>
        <p:txBody>
          <a:bodyPr>
            <a:normAutofit fontScale="90000"/>
          </a:bodyPr>
          <a:lstStyle/>
          <a:p>
            <a:pPr lvl="0"/>
            <a:r>
              <a:rPr lang="en-US" altLang="zh-TW" spc="-150" dirty="0"/>
              <a:t>QNAP NAS</a:t>
            </a:r>
            <a:r>
              <a:rPr lang="zh-TW" altLang="en-US" dirty="0">
                <a:sym typeface="Microsoft JhengHei"/>
              </a:rPr>
              <a:t>自動化設定</a:t>
            </a:r>
            <a:br>
              <a:rPr lang="zh-TW" altLang="en-US" dirty="0">
                <a:sym typeface="Microsoft JhengHei"/>
              </a:rPr>
            </a:br>
            <a:r>
              <a:rPr lang="zh-TW" altLang="en-US" dirty="0">
                <a:sym typeface="Microsoft JhengHei"/>
              </a:rPr>
              <a:t>協助您</a:t>
            </a:r>
            <a:r>
              <a:rPr lang="en-US" altLang="zh-TW" spc="-150" dirty="0">
                <a:sym typeface="Microsoft JhengHei"/>
              </a:rPr>
              <a:t>VPN</a:t>
            </a:r>
            <a:r>
              <a:rPr lang="zh-TW" altLang="en-US" dirty="0">
                <a:sym typeface="Microsoft JhengHei"/>
              </a:rPr>
              <a:t>設定更容易</a:t>
            </a:r>
          </a:p>
        </p:txBody>
      </p:sp>
    </p:spTree>
    <p:extLst>
      <p:ext uri="{BB962C8B-B14F-4D97-AF65-F5344CB8AC3E}">
        <p14:creationId xmlns:p14="http://schemas.microsoft.com/office/powerpoint/2010/main" val="38724337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45" name="圖片 44">
            <a:extLst>
              <a:ext uri="{FF2B5EF4-FFF2-40B4-BE49-F238E27FC236}">
                <a16:creationId xmlns:a16="http://schemas.microsoft.com/office/drawing/2014/main" id="{8637F0F0-CFB0-4740-95B3-80A864610EA9}"/>
              </a:ext>
            </a:extLst>
          </p:cNvPr>
          <p:cNvPicPr>
            <a:picLocks noChangeAspect="1"/>
          </p:cNvPicPr>
          <p:nvPr/>
        </p:nvPicPr>
        <p:blipFill rotWithShape="1">
          <a:blip r:embed="rId3">
            <a:extLst>
              <a:ext uri="{28A0092B-C50C-407E-A947-70E740481C1C}">
                <a14:useLocalDpi xmlns:a14="http://schemas.microsoft.com/office/drawing/2010/main" val="0"/>
              </a:ext>
            </a:extLst>
          </a:blip>
          <a:srcRect l="25989"/>
          <a:stretch/>
        </p:blipFill>
        <p:spPr>
          <a:xfrm>
            <a:off x="4715761" y="1800210"/>
            <a:ext cx="3638704" cy="3095914"/>
          </a:xfrm>
          <a:prstGeom prst="rect">
            <a:avLst/>
          </a:prstGeom>
        </p:spPr>
      </p:pic>
      <p:pic>
        <p:nvPicPr>
          <p:cNvPr id="5" name="圖片 4">
            <a:extLst>
              <a:ext uri="{FF2B5EF4-FFF2-40B4-BE49-F238E27FC236}">
                <a16:creationId xmlns:a16="http://schemas.microsoft.com/office/drawing/2014/main" id="{16124837-B136-4412-B624-46BCE0F84EA2}"/>
              </a:ext>
            </a:extLst>
          </p:cNvPr>
          <p:cNvPicPr>
            <a:picLocks noChangeAspect="1"/>
          </p:cNvPicPr>
          <p:nvPr/>
        </p:nvPicPr>
        <p:blipFill rotWithShape="1">
          <a:blip r:embed="rId3">
            <a:extLst>
              <a:ext uri="{28A0092B-C50C-407E-A947-70E740481C1C}">
                <a14:useLocalDpi xmlns:a14="http://schemas.microsoft.com/office/drawing/2010/main" val="0"/>
              </a:ext>
            </a:extLst>
          </a:blip>
          <a:srcRect l="25989"/>
          <a:stretch/>
        </p:blipFill>
        <p:spPr>
          <a:xfrm>
            <a:off x="657469" y="1800210"/>
            <a:ext cx="3638704" cy="3095914"/>
          </a:xfrm>
          <a:prstGeom prst="rect">
            <a:avLst/>
          </a:prstGeom>
        </p:spPr>
      </p:pic>
      <p:pic>
        <p:nvPicPr>
          <p:cNvPr id="3" name="圖片 2">
            <a:extLst>
              <a:ext uri="{FF2B5EF4-FFF2-40B4-BE49-F238E27FC236}">
                <a16:creationId xmlns:a16="http://schemas.microsoft.com/office/drawing/2014/main" id="{2D301AE7-09C6-42C7-8A7C-EE30784CA9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746" y="1203598"/>
            <a:ext cx="3579229" cy="663427"/>
          </a:xfrm>
          <a:prstGeom prst="rect">
            <a:avLst/>
          </a:prstGeom>
        </p:spPr>
      </p:pic>
      <p:sp>
        <p:nvSpPr>
          <p:cNvPr id="298" name="Shape 298"/>
          <p:cNvSpPr txBox="1">
            <a:spLocks noGrp="1"/>
          </p:cNvSpPr>
          <p:nvPr>
            <p:ph type="title"/>
          </p:nvPr>
        </p:nvSpPr>
        <p:spPr/>
        <p:txBody>
          <a:bodyPr/>
          <a:lstStyle/>
          <a:p>
            <a:pPr lvl="0"/>
            <a:r>
              <a:rPr lang="zh-TW" altLang="en-US">
                <a:sym typeface="Microsoft JhengHei"/>
              </a:rPr>
              <a:t>手動設定路由器來打通</a:t>
            </a:r>
            <a:r>
              <a:rPr lang="en-US" altLang="zh-TW">
                <a:sym typeface="Microsoft JhengHei"/>
              </a:rPr>
              <a:t>VPN</a:t>
            </a:r>
            <a:endParaRPr lang="zh-TW" altLang="en-US" dirty="0">
              <a:sym typeface="Microsoft JhengHei"/>
            </a:endParaRPr>
          </a:p>
        </p:txBody>
      </p:sp>
      <p:sp>
        <p:nvSpPr>
          <p:cNvPr id="302" name="Shape 302"/>
          <p:cNvSpPr/>
          <p:nvPr/>
        </p:nvSpPr>
        <p:spPr>
          <a:xfrm>
            <a:off x="5268057" y="2440938"/>
            <a:ext cx="2643300" cy="467100"/>
          </a:xfrm>
          <a:prstGeom prst="roundRect">
            <a:avLst>
              <a:gd name="adj" fmla="val 16667"/>
            </a:avLst>
          </a:prstGeom>
          <a:noFill/>
          <a:ln>
            <a:noFill/>
          </a:ln>
        </p:spPr>
        <p:txBody>
          <a:bodyPr spcFirstLastPara="1" wrap="square" lIns="91425" tIns="45700" rIns="91425" bIns="45700" anchor="ctr" anchorCtr="0">
            <a:noAutofit/>
          </a:bodyPr>
          <a:lstStyle/>
          <a:p>
            <a:pPr marL="228600" marR="0" lvl="0" indent="-228600" algn="l" rtl="0">
              <a:lnSpc>
                <a:spcPct val="100000"/>
              </a:lnSpc>
              <a:spcBef>
                <a:spcPts val="0"/>
              </a:spcBef>
              <a:spcAft>
                <a:spcPts val="0"/>
              </a:spcAft>
              <a:buClr>
                <a:srgbClr val="FFFFFF"/>
              </a:buClr>
              <a:buSzPts val="1100"/>
              <a:buFont typeface="Arial"/>
              <a:buNone/>
            </a:pPr>
            <a:r>
              <a:rPr lang="en-US" altLang="zh-TW" sz="1600" b="1" i="0" u="none" strike="noStrike" cap="none" dirty="0">
                <a:latin typeface="Microsoft JhengHei"/>
                <a:ea typeface="Microsoft JhengHei"/>
                <a:cs typeface="Microsoft JhengHei"/>
                <a:sym typeface="Microsoft JhengHei"/>
              </a:rPr>
              <a:t>1. </a:t>
            </a:r>
            <a:r>
              <a:rPr lang="zh-TW" altLang="en-US" sz="1600" b="1" i="0" u="none" strike="noStrike" cap="none" dirty="0">
                <a:latin typeface="Microsoft JhengHei"/>
                <a:ea typeface="Microsoft JhengHei"/>
                <a:cs typeface="Microsoft JhengHei"/>
                <a:sym typeface="Microsoft JhengHei"/>
              </a:rPr>
              <a:t>選擇存取裝置</a:t>
            </a:r>
            <a:r>
              <a:rPr lang="en-US" altLang="zh-TW" sz="1600" b="1" i="0" u="none" strike="noStrike" cap="none" dirty="0">
                <a:latin typeface="Microsoft JhengHei"/>
                <a:ea typeface="Microsoft JhengHei"/>
                <a:cs typeface="Microsoft JhengHei"/>
                <a:sym typeface="Microsoft JhengHei"/>
              </a:rPr>
              <a:t>IP</a:t>
            </a:r>
            <a:endParaRPr lang="zh-TW" altLang="en-US" sz="1600" i="0" u="none" strike="noStrike" cap="none" dirty="0">
              <a:latin typeface="Microsoft JhengHei"/>
              <a:ea typeface="Microsoft JhengHei"/>
              <a:cs typeface="Microsoft JhengHei"/>
              <a:sym typeface="Microsoft JhengHei"/>
            </a:endParaRPr>
          </a:p>
        </p:txBody>
      </p:sp>
      <p:sp>
        <p:nvSpPr>
          <p:cNvPr id="305" name="Shape 305"/>
          <p:cNvSpPr/>
          <p:nvPr/>
        </p:nvSpPr>
        <p:spPr>
          <a:xfrm>
            <a:off x="5268057" y="3492950"/>
            <a:ext cx="3135900" cy="2661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100"/>
              <a:buFont typeface="Arial"/>
              <a:buNone/>
            </a:pPr>
            <a:r>
              <a:rPr lang="zh-TW" altLang="en-US" sz="1600" b="1" i="0" u="none" strike="noStrike" cap="none" dirty="0">
                <a:latin typeface="Microsoft JhengHei"/>
                <a:ea typeface="Microsoft JhengHei"/>
                <a:cs typeface="Microsoft JhengHei"/>
                <a:sym typeface="Microsoft JhengHei"/>
              </a:rPr>
              <a:t>每個埠都暴露在外</a:t>
            </a:r>
            <a:r>
              <a:rPr lang="zh-TW" altLang="en-US" sz="1600" b="1">
                <a:latin typeface="Microsoft JhengHei"/>
                <a:ea typeface="Microsoft JhengHei"/>
                <a:cs typeface="Microsoft JhengHei"/>
                <a:sym typeface="Microsoft JhengHei"/>
              </a:rPr>
              <a:t>，</a:t>
            </a:r>
            <a:r>
              <a:rPr lang="zh-TW" altLang="en-US" sz="1600" b="1" i="0" u="none" strike="noStrike" cap="none" dirty="0">
                <a:latin typeface="Microsoft JhengHei"/>
                <a:ea typeface="Microsoft JhengHei"/>
                <a:cs typeface="Microsoft JhengHei"/>
                <a:sym typeface="Microsoft JhengHei"/>
              </a:rPr>
              <a:t>安全性堪慮</a:t>
            </a:r>
          </a:p>
        </p:txBody>
      </p:sp>
      <p:sp>
        <p:nvSpPr>
          <p:cNvPr id="309" name="Shape 309"/>
          <p:cNvSpPr/>
          <p:nvPr/>
        </p:nvSpPr>
        <p:spPr>
          <a:xfrm>
            <a:off x="1096698" y="2499742"/>
            <a:ext cx="2399400" cy="344400"/>
          </a:xfrm>
          <a:prstGeom prst="roundRect">
            <a:avLst>
              <a:gd name="adj" fmla="val 16667"/>
            </a:avLst>
          </a:prstGeom>
          <a:noFill/>
          <a:ln>
            <a:noFill/>
          </a:ln>
        </p:spPr>
        <p:txBody>
          <a:bodyPr spcFirstLastPara="1" wrap="square" lIns="91425" tIns="45700" rIns="91425" bIns="45700" anchor="ctr" anchorCtr="0">
            <a:noAutofit/>
          </a:bodyPr>
          <a:lstStyle/>
          <a:p>
            <a:pPr marL="228600" marR="0" lvl="0" indent="-228600" algn="l" rtl="0">
              <a:lnSpc>
                <a:spcPct val="100000"/>
              </a:lnSpc>
              <a:spcBef>
                <a:spcPts val="0"/>
              </a:spcBef>
              <a:spcAft>
                <a:spcPts val="0"/>
              </a:spcAft>
              <a:buClr>
                <a:srgbClr val="FFFFFF"/>
              </a:buClr>
              <a:buSzPts val="1100"/>
              <a:buFont typeface="Arial"/>
              <a:buNone/>
            </a:pPr>
            <a:r>
              <a:rPr lang="zh-TW" altLang="en-US" sz="1600" b="1" i="0" u="none" strike="noStrike" cap="none" dirty="0">
                <a:latin typeface="Microsoft JhengHei"/>
                <a:ea typeface="Microsoft JhengHei"/>
                <a:cs typeface="Microsoft JhengHei"/>
                <a:sym typeface="Microsoft JhengHei"/>
              </a:rPr>
              <a:t>不受路由器種類限制</a:t>
            </a:r>
          </a:p>
        </p:txBody>
      </p:sp>
      <p:sp>
        <p:nvSpPr>
          <p:cNvPr id="311" name="Shape 311"/>
          <p:cNvSpPr/>
          <p:nvPr/>
        </p:nvSpPr>
        <p:spPr>
          <a:xfrm>
            <a:off x="1096698" y="2984762"/>
            <a:ext cx="2399400" cy="312000"/>
          </a:xfrm>
          <a:prstGeom prst="roundRect">
            <a:avLst>
              <a:gd name="adj" fmla="val 16667"/>
            </a:avLst>
          </a:prstGeom>
          <a:noFill/>
          <a:ln>
            <a:noFill/>
          </a:ln>
        </p:spPr>
        <p:txBody>
          <a:bodyPr spcFirstLastPara="1" wrap="square" lIns="91425" tIns="45700" rIns="91425" bIns="45700" anchor="ctr" anchorCtr="0">
            <a:noAutofit/>
          </a:bodyPr>
          <a:lstStyle/>
          <a:p>
            <a:pPr marL="228600" marR="0" lvl="0" indent="-228600" algn="l" rtl="0">
              <a:lnSpc>
                <a:spcPct val="100000"/>
              </a:lnSpc>
              <a:spcBef>
                <a:spcPts val="0"/>
              </a:spcBef>
              <a:spcAft>
                <a:spcPts val="0"/>
              </a:spcAft>
              <a:buClr>
                <a:srgbClr val="FFFFFF"/>
              </a:buClr>
              <a:buSzPts val="1100"/>
              <a:buFont typeface="Arial"/>
              <a:buNone/>
            </a:pPr>
            <a:r>
              <a:rPr lang="zh-TW" altLang="en-US" sz="1600" b="1" i="0" u="none" strike="noStrike" cap="none">
                <a:latin typeface="Microsoft JhengHei"/>
                <a:ea typeface="Microsoft JhengHei"/>
                <a:cs typeface="Microsoft JhengHei"/>
                <a:sym typeface="Microsoft JhengHei"/>
              </a:rPr>
              <a:t>視需求選定轉換服務埠</a:t>
            </a:r>
            <a:endParaRPr lang="zh-TW" altLang="en-US" sz="1400" i="0" u="none" strike="noStrike" cap="none">
              <a:latin typeface="Microsoft JhengHei"/>
              <a:ea typeface="Microsoft JhengHei"/>
              <a:cs typeface="Microsoft JhengHei"/>
              <a:sym typeface="Microsoft JhengHei"/>
            </a:endParaRPr>
          </a:p>
        </p:txBody>
      </p:sp>
      <p:sp>
        <p:nvSpPr>
          <p:cNvPr id="313" name="Shape 313"/>
          <p:cNvSpPr/>
          <p:nvPr/>
        </p:nvSpPr>
        <p:spPr>
          <a:xfrm>
            <a:off x="1096698" y="3437382"/>
            <a:ext cx="3135900" cy="336000"/>
          </a:xfrm>
          <a:prstGeom prst="roundRect">
            <a:avLst>
              <a:gd name="adj" fmla="val 16667"/>
            </a:avLst>
          </a:prstGeom>
          <a:noFill/>
          <a:ln>
            <a:noFill/>
          </a:ln>
        </p:spPr>
        <p:txBody>
          <a:bodyPr spcFirstLastPara="1" wrap="square" lIns="91425" tIns="45700" rIns="91425" bIns="45700" anchor="ctr" anchorCtr="0">
            <a:noAutofit/>
          </a:bodyPr>
          <a:lstStyle/>
          <a:p>
            <a:pPr marL="228600" marR="0" lvl="0" indent="-228600" algn="l" rtl="0">
              <a:lnSpc>
                <a:spcPct val="100000"/>
              </a:lnSpc>
              <a:spcBef>
                <a:spcPts val="0"/>
              </a:spcBef>
              <a:spcAft>
                <a:spcPts val="0"/>
              </a:spcAft>
              <a:buClr>
                <a:schemeClr val="lt1"/>
              </a:buClr>
              <a:buSzPts val="1100"/>
              <a:buFont typeface="Arial"/>
              <a:buNone/>
            </a:pPr>
            <a:r>
              <a:rPr lang="zh-TW" altLang="en-US" sz="1600" b="1" i="0" u="none" strike="noStrike" cap="none">
                <a:latin typeface="Microsoft JhengHei"/>
                <a:ea typeface="Microsoft JhengHei"/>
                <a:cs typeface="Microsoft JhengHei"/>
                <a:sym typeface="Microsoft JhengHei"/>
              </a:rPr>
              <a:t>安全性高</a:t>
            </a:r>
            <a:r>
              <a:rPr lang="zh-TW" altLang="en-US" sz="1600" b="1">
                <a:latin typeface="Microsoft JhengHei"/>
                <a:ea typeface="Microsoft JhengHei"/>
                <a:cs typeface="Microsoft JhengHei"/>
                <a:sym typeface="Microsoft JhengHei"/>
              </a:rPr>
              <a:t>，</a:t>
            </a:r>
            <a:r>
              <a:rPr lang="zh-TW" altLang="en-US" sz="1600" b="1" i="0" u="none" strike="noStrike" cap="none">
                <a:latin typeface="Microsoft JhengHei"/>
                <a:ea typeface="Microsoft JhengHei"/>
                <a:cs typeface="Microsoft JhengHei"/>
                <a:sym typeface="Microsoft JhengHei"/>
              </a:rPr>
              <a:t>沒使用的埠全部關閉</a:t>
            </a:r>
            <a:endParaRPr lang="zh-TW" altLang="en-US" sz="1400" i="0" u="none" strike="noStrike" cap="none">
              <a:latin typeface="Microsoft JhengHei"/>
              <a:ea typeface="Microsoft JhengHei"/>
              <a:cs typeface="Microsoft JhengHei"/>
              <a:sym typeface="Microsoft JhengHei"/>
            </a:endParaRPr>
          </a:p>
        </p:txBody>
      </p:sp>
      <p:sp>
        <p:nvSpPr>
          <p:cNvPr id="315" name="Shape 315"/>
          <p:cNvSpPr/>
          <p:nvPr/>
        </p:nvSpPr>
        <p:spPr>
          <a:xfrm>
            <a:off x="1207720" y="1260681"/>
            <a:ext cx="2631554" cy="376126"/>
          </a:xfrm>
          <a:prstGeom prst="roundRect">
            <a:avLst>
              <a:gd name="adj" fmla="val 16667"/>
            </a:avLst>
          </a:prstGeom>
          <a:no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US" altLang="zh-TW" sz="2400" b="1" i="0" u="none" strike="noStrike" cap="none" dirty="0">
                <a:solidFill>
                  <a:srgbClr val="FFFFFF"/>
                </a:solidFill>
                <a:latin typeface="Arial" panose="020B0604020202020204" pitchFamily="34" charset="0"/>
                <a:ea typeface="Microsoft JhengHei"/>
                <a:cs typeface="Arial" panose="020B0604020202020204" pitchFamily="34" charset="0"/>
                <a:sym typeface="Microsoft JhengHei"/>
              </a:rPr>
              <a:t>Port Forwarding</a:t>
            </a:r>
            <a:endParaRPr lang="en-US" sz="1600" i="0" u="none" strike="noStrike" cap="none" dirty="0">
              <a:solidFill>
                <a:srgbClr val="000000"/>
              </a:solidFill>
              <a:latin typeface="Arial" panose="020B0604020202020204" pitchFamily="34" charset="0"/>
              <a:ea typeface="Microsoft JhengHei"/>
              <a:cs typeface="Arial" panose="020B0604020202020204" pitchFamily="34" charset="0"/>
              <a:sym typeface="Microsoft JhengHei"/>
            </a:endParaRPr>
          </a:p>
        </p:txBody>
      </p:sp>
      <p:sp>
        <p:nvSpPr>
          <p:cNvPr id="319" name="Shape 319"/>
          <p:cNvSpPr/>
          <p:nvPr/>
        </p:nvSpPr>
        <p:spPr>
          <a:xfrm>
            <a:off x="1096698" y="4366623"/>
            <a:ext cx="2478300" cy="334500"/>
          </a:xfrm>
          <a:prstGeom prst="roundRect">
            <a:avLst>
              <a:gd name="adj" fmla="val 16667"/>
            </a:avLst>
          </a:prstGeom>
          <a:noFill/>
          <a:ln>
            <a:noFill/>
          </a:ln>
        </p:spPr>
        <p:txBody>
          <a:bodyPr spcFirstLastPara="1" wrap="square" lIns="91425" tIns="45700" rIns="91425" bIns="45700" anchor="ctr" anchorCtr="0">
            <a:noAutofit/>
          </a:bodyPr>
          <a:lstStyle/>
          <a:p>
            <a:pPr marL="228600" marR="0" lvl="0" indent="-228600" algn="l" rtl="0">
              <a:lnSpc>
                <a:spcPct val="100000"/>
              </a:lnSpc>
              <a:spcBef>
                <a:spcPts val="0"/>
              </a:spcBef>
              <a:spcAft>
                <a:spcPts val="0"/>
              </a:spcAft>
              <a:buClr>
                <a:schemeClr val="lt1"/>
              </a:buClr>
              <a:buSzPts val="1100"/>
              <a:buFont typeface="Arial"/>
              <a:buNone/>
            </a:pPr>
            <a:r>
              <a:rPr lang="zh-TW" altLang="en-US" sz="1600" b="1" i="0" u="none" strike="noStrike" cap="none" dirty="0">
                <a:latin typeface="Microsoft JhengHei"/>
                <a:ea typeface="Microsoft JhengHei"/>
                <a:cs typeface="Microsoft JhengHei"/>
                <a:sym typeface="Microsoft JhengHei"/>
              </a:rPr>
              <a:t>設定多</a:t>
            </a:r>
            <a:r>
              <a:rPr lang="zh-TW" altLang="en-US" sz="1600" b="1" dirty="0">
                <a:latin typeface="Microsoft JhengHei"/>
                <a:ea typeface="Microsoft JhengHei"/>
                <a:cs typeface="Microsoft JhengHei"/>
                <a:sym typeface="Microsoft JhengHei"/>
              </a:rPr>
              <a:t>而</a:t>
            </a:r>
            <a:r>
              <a:rPr lang="zh-TW" altLang="en-US" sz="1600" b="1" i="0" u="none" strike="noStrike" cap="none" dirty="0">
                <a:latin typeface="Microsoft JhengHei"/>
                <a:ea typeface="Microsoft JhengHei"/>
                <a:cs typeface="Microsoft JhengHei"/>
                <a:sym typeface="Microsoft JhengHei"/>
              </a:rPr>
              <a:t>較繁瑣</a:t>
            </a:r>
            <a:endParaRPr lang="zh-TW" altLang="en-US" sz="1400" i="0" u="none" strike="noStrike" cap="none" dirty="0">
              <a:latin typeface="Microsoft JhengHei"/>
              <a:ea typeface="Microsoft JhengHei"/>
              <a:cs typeface="Microsoft JhengHei"/>
              <a:sym typeface="Microsoft JhengHei"/>
            </a:endParaRPr>
          </a:p>
        </p:txBody>
      </p:sp>
      <p:sp>
        <p:nvSpPr>
          <p:cNvPr id="321" name="Shape 321"/>
          <p:cNvSpPr/>
          <p:nvPr/>
        </p:nvSpPr>
        <p:spPr>
          <a:xfrm>
            <a:off x="1096698" y="3914002"/>
            <a:ext cx="2399400" cy="312000"/>
          </a:xfrm>
          <a:prstGeom prst="roundRect">
            <a:avLst>
              <a:gd name="adj" fmla="val 16667"/>
            </a:avLst>
          </a:prstGeom>
          <a:noFill/>
          <a:ln>
            <a:noFill/>
          </a:ln>
        </p:spPr>
        <p:txBody>
          <a:bodyPr spcFirstLastPara="1" wrap="square" lIns="91425" tIns="45700" rIns="91425" bIns="45700" anchor="ctr" anchorCtr="0">
            <a:noAutofit/>
          </a:bodyPr>
          <a:lstStyle/>
          <a:p>
            <a:pPr marL="228600" marR="0" lvl="0" indent="-228600" algn="l" rtl="0">
              <a:lnSpc>
                <a:spcPct val="100000"/>
              </a:lnSpc>
              <a:spcBef>
                <a:spcPts val="0"/>
              </a:spcBef>
              <a:spcAft>
                <a:spcPts val="0"/>
              </a:spcAft>
              <a:buClr>
                <a:srgbClr val="FFFFFF"/>
              </a:buClr>
              <a:buSzPts val="1100"/>
              <a:buFont typeface="Arial"/>
              <a:buNone/>
            </a:pPr>
            <a:r>
              <a:rPr lang="zh-TW" altLang="en-US" sz="1600" b="1" i="0" u="none" strike="noStrike" cap="none">
                <a:latin typeface="Microsoft JhengHei"/>
                <a:ea typeface="Microsoft JhengHei"/>
                <a:cs typeface="Microsoft JhengHei"/>
                <a:sym typeface="Microsoft JhengHei"/>
              </a:rPr>
              <a:t>開啟</a:t>
            </a:r>
            <a:r>
              <a:rPr lang="en-US" altLang="zh-TW" sz="1600" b="1" i="0" u="none" strike="noStrike" cap="none">
                <a:latin typeface="Microsoft JhengHei"/>
                <a:ea typeface="Microsoft JhengHei"/>
                <a:cs typeface="Microsoft JhengHei"/>
                <a:sym typeface="Microsoft JhengHei"/>
              </a:rPr>
              <a:t>VPN passthrough</a:t>
            </a:r>
            <a:endParaRPr lang="en-US" sz="1400" i="0" u="none" strike="noStrike" cap="none">
              <a:latin typeface="Microsoft JhengHei"/>
              <a:ea typeface="Microsoft JhengHei"/>
              <a:cs typeface="Microsoft JhengHei"/>
              <a:sym typeface="Microsoft JhengHei"/>
            </a:endParaRPr>
          </a:p>
        </p:txBody>
      </p:sp>
      <p:sp>
        <p:nvSpPr>
          <p:cNvPr id="326" name="Shape 326"/>
          <p:cNvSpPr/>
          <p:nvPr/>
        </p:nvSpPr>
        <p:spPr>
          <a:xfrm>
            <a:off x="5268057" y="2940084"/>
            <a:ext cx="2741700" cy="438600"/>
          </a:xfrm>
          <a:prstGeom prst="roundRect">
            <a:avLst>
              <a:gd name="adj" fmla="val 16667"/>
            </a:avLst>
          </a:prstGeom>
          <a:noFill/>
          <a:ln>
            <a:noFill/>
          </a:ln>
        </p:spPr>
        <p:txBody>
          <a:bodyPr spcFirstLastPara="1" wrap="square" lIns="91425" tIns="45700" rIns="91425" bIns="45700" anchor="ctr" anchorCtr="0">
            <a:noAutofit/>
          </a:bodyPr>
          <a:lstStyle/>
          <a:p>
            <a:pPr marL="228600" marR="0" lvl="0" indent="-228600" algn="l" rtl="0">
              <a:lnSpc>
                <a:spcPct val="100000"/>
              </a:lnSpc>
              <a:spcBef>
                <a:spcPts val="0"/>
              </a:spcBef>
              <a:spcAft>
                <a:spcPts val="0"/>
              </a:spcAft>
              <a:buClr>
                <a:srgbClr val="FFFFFF"/>
              </a:buClr>
              <a:buSzPts val="1100"/>
              <a:buFont typeface="Arial"/>
              <a:buNone/>
            </a:pPr>
            <a:r>
              <a:rPr lang="en-US" altLang="zh-TW" sz="1600" b="1" i="0" u="none" strike="noStrike" cap="none" dirty="0">
                <a:latin typeface="Microsoft JhengHei"/>
                <a:ea typeface="Microsoft JhengHei"/>
                <a:cs typeface="Microsoft JhengHei"/>
                <a:sym typeface="Microsoft JhengHei"/>
              </a:rPr>
              <a:t>2. </a:t>
            </a:r>
            <a:r>
              <a:rPr lang="zh-TW" altLang="en-US" sz="1600" b="1" i="0" u="none" strike="noStrike" cap="none" dirty="0">
                <a:latin typeface="Microsoft JhengHei"/>
                <a:ea typeface="Microsoft JhengHei"/>
                <a:cs typeface="Microsoft JhengHei"/>
                <a:sym typeface="Microsoft JhengHei"/>
              </a:rPr>
              <a:t>所有通訊全部轉發</a:t>
            </a:r>
          </a:p>
        </p:txBody>
      </p:sp>
      <p:pic>
        <p:nvPicPr>
          <p:cNvPr id="33" name="圖片 32">
            <a:extLst>
              <a:ext uri="{FF2B5EF4-FFF2-40B4-BE49-F238E27FC236}">
                <a16:creationId xmlns:a16="http://schemas.microsoft.com/office/drawing/2014/main" id="{6E73D2BB-535C-4470-B16C-A4EA1EEC41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7184" y="1203598"/>
            <a:ext cx="3579229" cy="663427"/>
          </a:xfrm>
          <a:prstGeom prst="rect">
            <a:avLst/>
          </a:prstGeom>
        </p:spPr>
      </p:pic>
      <p:sp>
        <p:nvSpPr>
          <p:cNvPr id="34" name="Shape 315">
            <a:extLst>
              <a:ext uri="{FF2B5EF4-FFF2-40B4-BE49-F238E27FC236}">
                <a16:creationId xmlns:a16="http://schemas.microsoft.com/office/drawing/2014/main" id="{6B35F173-963E-4885-97F0-1B551814D2DC}"/>
              </a:ext>
            </a:extLst>
          </p:cNvPr>
          <p:cNvSpPr/>
          <p:nvPr/>
        </p:nvSpPr>
        <p:spPr>
          <a:xfrm>
            <a:off x="5247158" y="1260681"/>
            <a:ext cx="2631554" cy="376126"/>
          </a:xfrm>
          <a:prstGeom prst="roundRect">
            <a:avLst>
              <a:gd name="adj" fmla="val 16667"/>
            </a:avLst>
          </a:prstGeom>
          <a:no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US" altLang="zh-TW" sz="2400" b="1" i="0" u="none" strike="noStrike" cap="none" dirty="0">
                <a:solidFill>
                  <a:srgbClr val="FFFFFF"/>
                </a:solidFill>
                <a:latin typeface="Arial" panose="020B0604020202020204" pitchFamily="34" charset="0"/>
                <a:ea typeface="Microsoft JhengHei"/>
                <a:cs typeface="Arial" panose="020B0604020202020204" pitchFamily="34" charset="0"/>
                <a:sym typeface="Microsoft JhengHei"/>
              </a:rPr>
              <a:t>DMZ</a:t>
            </a:r>
            <a:endParaRPr sz="1600" i="0" u="none" strike="noStrike" cap="none" dirty="0">
              <a:solidFill>
                <a:srgbClr val="000000"/>
              </a:solidFill>
              <a:latin typeface="Arial" panose="020B0604020202020204" pitchFamily="34" charset="0"/>
              <a:ea typeface="Microsoft JhengHei"/>
              <a:cs typeface="Arial" panose="020B0604020202020204" pitchFamily="34" charset="0"/>
              <a:sym typeface="Microsoft JhengHei"/>
            </a:endParaRPr>
          </a:p>
        </p:txBody>
      </p:sp>
      <p:sp>
        <p:nvSpPr>
          <p:cNvPr id="37" name="Shape 309">
            <a:extLst>
              <a:ext uri="{FF2B5EF4-FFF2-40B4-BE49-F238E27FC236}">
                <a16:creationId xmlns:a16="http://schemas.microsoft.com/office/drawing/2014/main" id="{26F9980A-A610-4D26-87C5-2C9C11065566}"/>
              </a:ext>
            </a:extLst>
          </p:cNvPr>
          <p:cNvSpPr/>
          <p:nvPr/>
        </p:nvSpPr>
        <p:spPr>
          <a:xfrm>
            <a:off x="855330" y="1905824"/>
            <a:ext cx="3304060" cy="344400"/>
          </a:xfrm>
          <a:prstGeom prst="roundRect">
            <a:avLst>
              <a:gd name="adj" fmla="val 16667"/>
            </a:avLst>
          </a:prstGeom>
          <a:noFill/>
          <a:ln>
            <a:noFill/>
          </a:ln>
        </p:spPr>
        <p:txBody>
          <a:bodyPr spcFirstLastPara="1" wrap="square" lIns="91425" tIns="45700" rIns="91425" bIns="45700" anchor="ctr" anchorCtr="0">
            <a:noAutofit/>
          </a:bodyPr>
          <a:lstStyle/>
          <a:p>
            <a:pPr lvl="0" algn="ctr">
              <a:buClr>
                <a:srgbClr val="FFFFFF"/>
              </a:buClr>
              <a:buSzPts val="2000"/>
            </a:pPr>
            <a:r>
              <a:rPr lang="zh-TW" altLang="en-US" sz="2000" b="1" dirty="0">
                <a:latin typeface="Microsoft JhengHei"/>
                <a:ea typeface="Microsoft JhengHei"/>
                <a:cs typeface="Microsoft JhengHei"/>
                <a:sym typeface="Microsoft JhengHei"/>
              </a:rPr>
              <a:t>高手出馬</a:t>
            </a:r>
            <a:r>
              <a:rPr lang="en-US" altLang="zh-TW" sz="2000" b="1" dirty="0">
                <a:latin typeface="Microsoft JhengHei"/>
                <a:ea typeface="Microsoft JhengHei"/>
                <a:cs typeface="Microsoft JhengHei"/>
                <a:sym typeface="Microsoft JhengHei"/>
              </a:rPr>
              <a:t>, </a:t>
            </a:r>
            <a:r>
              <a:rPr lang="zh-TW" altLang="en-US" sz="2000" b="1" dirty="0">
                <a:latin typeface="Microsoft JhengHei"/>
                <a:ea typeface="Microsoft JhengHei"/>
                <a:cs typeface="Microsoft JhengHei"/>
                <a:sym typeface="Microsoft JhengHei"/>
              </a:rPr>
              <a:t>自行掌控一切</a:t>
            </a:r>
          </a:p>
        </p:txBody>
      </p:sp>
      <p:cxnSp>
        <p:nvCxnSpPr>
          <p:cNvPr id="7" name="直線接點 6">
            <a:extLst>
              <a:ext uri="{FF2B5EF4-FFF2-40B4-BE49-F238E27FC236}">
                <a16:creationId xmlns:a16="http://schemas.microsoft.com/office/drawing/2014/main" id="{3119A959-20F0-4697-A71F-1D6C00780B5A}"/>
              </a:ext>
            </a:extLst>
          </p:cNvPr>
          <p:cNvCxnSpPr>
            <a:cxnSpLocks/>
          </p:cNvCxnSpPr>
          <p:nvPr/>
        </p:nvCxnSpPr>
        <p:spPr>
          <a:xfrm>
            <a:off x="870014" y="2913308"/>
            <a:ext cx="3289376" cy="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C847DA4C-7E0D-4CC3-93B5-4AE9EE642E4E}"/>
              </a:ext>
            </a:extLst>
          </p:cNvPr>
          <p:cNvCxnSpPr>
            <a:cxnSpLocks/>
          </p:cNvCxnSpPr>
          <p:nvPr/>
        </p:nvCxnSpPr>
        <p:spPr>
          <a:xfrm>
            <a:off x="870014" y="3367072"/>
            <a:ext cx="3289376" cy="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3D516C7F-77C6-49D4-B3D3-783D51976F96}"/>
              </a:ext>
            </a:extLst>
          </p:cNvPr>
          <p:cNvCxnSpPr>
            <a:cxnSpLocks/>
          </p:cNvCxnSpPr>
          <p:nvPr/>
        </p:nvCxnSpPr>
        <p:spPr>
          <a:xfrm>
            <a:off x="870014" y="3843692"/>
            <a:ext cx="3289376" cy="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7347FB17-51A7-4192-9FD0-20E9818FC015}"/>
              </a:ext>
            </a:extLst>
          </p:cNvPr>
          <p:cNvCxnSpPr>
            <a:cxnSpLocks/>
          </p:cNvCxnSpPr>
          <p:nvPr/>
        </p:nvCxnSpPr>
        <p:spPr>
          <a:xfrm>
            <a:off x="870014" y="4296312"/>
            <a:ext cx="3289376" cy="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322" name="Shape 322"/>
          <p:cNvPicPr preferRelativeResize="0"/>
          <p:nvPr/>
        </p:nvPicPr>
        <p:blipFill rotWithShape="1">
          <a:blip r:embed="rId5">
            <a:alphaModFix/>
          </a:blip>
          <a:srcRect/>
          <a:stretch/>
        </p:blipFill>
        <p:spPr>
          <a:xfrm>
            <a:off x="616588" y="4226002"/>
            <a:ext cx="564096" cy="520324"/>
          </a:xfrm>
          <a:prstGeom prst="rect">
            <a:avLst/>
          </a:prstGeom>
          <a:noFill/>
          <a:ln>
            <a:noFill/>
          </a:ln>
        </p:spPr>
      </p:pic>
      <p:sp>
        <p:nvSpPr>
          <p:cNvPr id="47" name="Shape 309">
            <a:extLst>
              <a:ext uri="{FF2B5EF4-FFF2-40B4-BE49-F238E27FC236}">
                <a16:creationId xmlns:a16="http://schemas.microsoft.com/office/drawing/2014/main" id="{0BF06754-9B46-4EFF-AE2B-E7E050BFB70F}"/>
              </a:ext>
            </a:extLst>
          </p:cNvPr>
          <p:cNvSpPr/>
          <p:nvPr/>
        </p:nvSpPr>
        <p:spPr>
          <a:xfrm>
            <a:off x="4893073" y="1905824"/>
            <a:ext cx="3304060" cy="344400"/>
          </a:xfrm>
          <a:prstGeom prst="roundRect">
            <a:avLst>
              <a:gd name="adj" fmla="val 16667"/>
            </a:avLst>
          </a:prstGeom>
          <a:noFill/>
          <a:ln>
            <a:noFill/>
          </a:ln>
        </p:spPr>
        <p:txBody>
          <a:bodyPr spcFirstLastPara="1" wrap="square" lIns="91425" tIns="45700" rIns="91425" bIns="45700" anchor="ctr" anchorCtr="0">
            <a:noAutofit/>
          </a:bodyPr>
          <a:lstStyle/>
          <a:p>
            <a:pPr lvl="0" algn="ctr">
              <a:buClr>
                <a:srgbClr val="FFFFFF"/>
              </a:buClr>
              <a:buSzPts val="2000"/>
            </a:pPr>
            <a:r>
              <a:rPr lang="zh-TW" altLang="en-US" sz="2000" b="1" dirty="0">
                <a:latin typeface="Microsoft JhengHei"/>
                <a:ea typeface="Microsoft JhengHei"/>
                <a:sym typeface="Microsoft JhengHei"/>
              </a:rPr>
              <a:t>設定超簡易</a:t>
            </a:r>
          </a:p>
        </p:txBody>
      </p:sp>
      <p:cxnSp>
        <p:nvCxnSpPr>
          <p:cNvPr id="48" name="直線接點 47">
            <a:extLst>
              <a:ext uri="{FF2B5EF4-FFF2-40B4-BE49-F238E27FC236}">
                <a16:creationId xmlns:a16="http://schemas.microsoft.com/office/drawing/2014/main" id="{0CB74821-5552-45BA-ACFC-26BC8871EA57}"/>
              </a:ext>
            </a:extLst>
          </p:cNvPr>
          <p:cNvCxnSpPr>
            <a:cxnSpLocks/>
          </p:cNvCxnSpPr>
          <p:nvPr/>
        </p:nvCxnSpPr>
        <p:spPr>
          <a:xfrm>
            <a:off x="4876935" y="2914452"/>
            <a:ext cx="3289376" cy="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直線接點 48">
            <a:extLst>
              <a:ext uri="{FF2B5EF4-FFF2-40B4-BE49-F238E27FC236}">
                <a16:creationId xmlns:a16="http://schemas.microsoft.com/office/drawing/2014/main" id="{C1B2BC7F-C6AC-4084-AD32-859CA5491D30}"/>
              </a:ext>
            </a:extLst>
          </p:cNvPr>
          <p:cNvCxnSpPr>
            <a:cxnSpLocks/>
          </p:cNvCxnSpPr>
          <p:nvPr/>
        </p:nvCxnSpPr>
        <p:spPr>
          <a:xfrm>
            <a:off x="4876935" y="3367072"/>
            <a:ext cx="3289376" cy="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31" name="Shape 322"/>
          <p:cNvPicPr preferRelativeResize="0"/>
          <p:nvPr/>
        </p:nvPicPr>
        <p:blipFill rotWithShape="1">
          <a:blip r:embed="rId5">
            <a:alphaModFix/>
          </a:blip>
          <a:srcRect/>
          <a:stretch/>
        </p:blipFill>
        <p:spPr>
          <a:xfrm>
            <a:off x="4749541" y="3322652"/>
            <a:ext cx="564096" cy="520324"/>
          </a:xfrm>
          <a:prstGeom prst="rect">
            <a:avLst/>
          </a:prstGeom>
          <a:noFill/>
          <a:ln>
            <a:noFill/>
          </a:ln>
        </p:spPr>
      </p:pic>
    </p:spTree>
    <p:extLst>
      <p:ext uri="{BB962C8B-B14F-4D97-AF65-F5344CB8AC3E}">
        <p14:creationId xmlns:p14="http://schemas.microsoft.com/office/powerpoint/2010/main" val="33788025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15" name="圖片 14">
            <a:extLst>
              <a:ext uri="{FF2B5EF4-FFF2-40B4-BE49-F238E27FC236}">
                <a16:creationId xmlns:a16="http://schemas.microsoft.com/office/drawing/2014/main" id="{3B658E4C-BB57-45EE-AD46-E393D6B68867}"/>
              </a:ext>
            </a:extLst>
          </p:cNvPr>
          <p:cNvPicPr>
            <a:picLocks noChangeAspect="1"/>
          </p:cNvPicPr>
          <p:nvPr/>
        </p:nvPicPr>
        <p:blipFill rotWithShape="1">
          <a:blip r:embed="rId3">
            <a:extLst>
              <a:ext uri="{28A0092B-C50C-407E-A947-70E740481C1C}">
                <a14:useLocalDpi xmlns:a14="http://schemas.microsoft.com/office/drawing/2010/main" val="0"/>
              </a:ext>
            </a:extLst>
          </a:blip>
          <a:srcRect l="25989"/>
          <a:stretch/>
        </p:blipFill>
        <p:spPr>
          <a:xfrm>
            <a:off x="450744" y="2102895"/>
            <a:ext cx="2908840" cy="2629095"/>
          </a:xfrm>
          <a:prstGeom prst="rect">
            <a:avLst/>
          </a:prstGeom>
        </p:spPr>
      </p:pic>
      <p:pic>
        <p:nvPicPr>
          <p:cNvPr id="3" name="圖片 2">
            <a:extLst>
              <a:ext uri="{FF2B5EF4-FFF2-40B4-BE49-F238E27FC236}">
                <a16:creationId xmlns:a16="http://schemas.microsoft.com/office/drawing/2014/main" id="{D173B64A-F603-4562-98E3-019CA1F33D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745" y="1261030"/>
            <a:ext cx="8205615" cy="851818"/>
          </a:xfrm>
          <a:prstGeom prst="rect">
            <a:avLst/>
          </a:prstGeom>
        </p:spPr>
      </p:pic>
      <p:sp>
        <p:nvSpPr>
          <p:cNvPr id="331" name="Shape 331"/>
          <p:cNvSpPr txBox="1">
            <a:spLocks noGrp="1"/>
          </p:cNvSpPr>
          <p:nvPr>
            <p:ph type="title"/>
          </p:nvPr>
        </p:nvSpPr>
        <p:spPr/>
        <p:txBody>
          <a:bodyPr/>
          <a:lstStyle/>
          <a:p>
            <a:pPr lvl="0"/>
            <a:r>
              <a:rPr lang="en-US" altLang="zh-TW">
                <a:sym typeface="Microsoft JhengHei"/>
              </a:rPr>
              <a:t>UPnP</a:t>
            </a:r>
            <a:r>
              <a:rPr lang="zh-TW" altLang="en-US">
                <a:sym typeface="Microsoft JhengHei"/>
              </a:rPr>
              <a:t>自動設定路由器的</a:t>
            </a:r>
            <a:r>
              <a:rPr lang="en-US" altLang="zh-TW">
                <a:sym typeface="Microsoft JhengHei"/>
              </a:rPr>
              <a:t>VPN</a:t>
            </a:r>
            <a:r>
              <a:rPr lang="zh-TW" altLang="en-US">
                <a:sym typeface="Microsoft JhengHei"/>
              </a:rPr>
              <a:t>埠</a:t>
            </a:r>
            <a:endParaRPr lang="zh-TW" altLang="en-US" dirty="0">
              <a:sym typeface="Microsoft JhengHei"/>
            </a:endParaRPr>
          </a:p>
        </p:txBody>
      </p:sp>
      <p:sp>
        <p:nvSpPr>
          <p:cNvPr id="335" name="Shape 335"/>
          <p:cNvSpPr/>
          <p:nvPr/>
        </p:nvSpPr>
        <p:spPr>
          <a:xfrm>
            <a:off x="471484" y="2078804"/>
            <a:ext cx="2888100" cy="500100"/>
          </a:xfrm>
          <a:prstGeom prst="roundRect">
            <a:avLst>
              <a:gd name="adj" fmla="val 16667"/>
            </a:avLst>
          </a:prstGeom>
          <a:no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zh-TW" sz="2000" b="1" i="0" u="none" strike="noStrike" cap="none">
                <a:solidFill>
                  <a:srgbClr val="FFFFFF"/>
                </a:solidFill>
                <a:latin typeface="Microsoft JhengHei"/>
                <a:ea typeface="Microsoft JhengHei"/>
                <a:cs typeface="Microsoft JhengHei"/>
                <a:sym typeface="Microsoft JhengHei"/>
              </a:rPr>
              <a:t>自動設定路由器</a:t>
            </a:r>
            <a:endParaRPr sz="1400" i="0" u="none" strike="noStrike" cap="none">
              <a:solidFill>
                <a:srgbClr val="000000"/>
              </a:solidFill>
              <a:latin typeface="Microsoft JhengHei"/>
              <a:ea typeface="Microsoft JhengHei"/>
              <a:cs typeface="Microsoft JhengHei"/>
              <a:sym typeface="Microsoft JhengHei"/>
            </a:endParaRPr>
          </a:p>
        </p:txBody>
      </p:sp>
      <p:sp>
        <p:nvSpPr>
          <p:cNvPr id="336" name="Shape 336"/>
          <p:cNvSpPr/>
          <p:nvPr/>
        </p:nvSpPr>
        <p:spPr>
          <a:xfrm>
            <a:off x="957888" y="4274630"/>
            <a:ext cx="2071800" cy="324000"/>
          </a:xfrm>
          <a:prstGeom prst="roundRect">
            <a:avLst>
              <a:gd name="adj" fmla="val 16667"/>
            </a:avLst>
          </a:prstGeom>
          <a:noFill/>
          <a:ln w="28575" cap="flat" cmpd="sng">
            <a:no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zh-TW" altLang="en-US" sz="1800" b="1" i="0" u="none" strike="noStrike" cap="none" dirty="0">
                <a:latin typeface="Microsoft JhengHei"/>
                <a:ea typeface="Microsoft JhengHei"/>
                <a:cs typeface="Microsoft JhengHei"/>
                <a:sym typeface="Microsoft JhengHei"/>
              </a:rPr>
              <a:t>需為</a:t>
            </a:r>
            <a:r>
              <a:rPr lang="en-US" altLang="zh-TW" sz="1800" b="1" i="0" u="none" strike="noStrike" cap="none" dirty="0">
                <a:latin typeface="Microsoft JhengHei"/>
                <a:ea typeface="Microsoft JhengHei"/>
                <a:cs typeface="Microsoft JhengHei"/>
                <a:sym typeface="Microsoft JhengHei"/>
              </a:rPr>
              <a:t>UPnP</a:t>
            </a:r>
            <a:r>
              <a:rPr lang="zh-TW" altLang="en-US" sz="1800" b="1" i="0" u="none" strike="noStrike" cap="none" dirty="0">
                <a:latin typeface="Microsoft JhengHei"/>
                <a:ea typeface="Microsoft JhengHei"/>
                <a:cs typeface="Microsoft JhengHei"/>
                <a:sym typeface="Microsoft JhengHei"/>
              </a:rPr>
              <a:t>路由器</a:t>
            </a:r>
          </a:p>
        </p:txBody>
      </p:sp>
      <p:pic>
        <p:nvPicPr>
          <p:cNvPr id="337" name="Shape 337" descr="wirless.png"/>
          <p:cNvPicPr preferRelativeResize="0"/>
          <p:nvPr/>
        </p:nvPicPr>
        <p:blipFill rotWithShape="1">
          <a:blip r:embed="rId5">
            <a:alphaModFix/>
          </a:blip>
          <a:srcRect/>
          <a:stretch/>
        </p:blipFill>
        <p:spPr>
          <a:xfrm>
            <a:off x="1182466" y="2753523"/>
            <a:ext cx="1604559" cy="1264729"/>
          </a:xfrm>
          <a:prstGeom prst="rect">
            <a:avLst/>
          </a:prstGeom>
          <a:noFill/>
          <a:ln>
            <a:noFill/>
          </a:ln>
        </p:spPr>
      </p:pic>
      <p:sp>
        <p:nvSpPr>
          <p:cNvPr id="338" name="Shape 338"/>
          <p:cNvSpPr txBox="1"/>
          <p:nvPr/>
        </p:nvSpPr>
        <p:spPr>
          <a:xfrm>
            <a:off x="3589632" y="2237848"/>
            <a:ext cx="399600" cy="444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700"/>
              <a:buFont typeface="Arial"/>
              <a:buNone/>
            </a:pPr>
            <a:endParaRPr sz="2800" b="1" i="0" u="none" strike="noStrike" cap="none">
              <a:solidFill>
                <a:schemeClr val="lt1"/>
              </a:solidFill>
              <a:latin typeface="Arial"/>
              <a:ea typeface="Arial"/>
              <a:cs typeface="Arial"/>
              <a:sym typeface="Arial"/>
            </a:endParaRPr>
          </a:p>
        </p:txBody>
      </p:sp>
      <p:pic>
        <p:nvPicPr>
          <p:cNvPr id="339" name="Shape 339"/>
          <p:cNvPicPr preferRelativeResize="0"/>
          <p:nvPr/>
        </p:nvPicPr>
        <p:blipFill>
          <a:blip r:embed="rId6"/>
          <a:stretch>
            <a:fillRect/>
          </a:stretch>
        </p:blipFill>
        <p:spPr>
          <a:xfrm>
            <a:off x="3518747" y="2067694"/>
            <a:ext cx="5077051" cy="2676172"/>
          </a:xfrm>
          <a:prstGeom prst="rect">
            <a:avLst/>
          </a:prstGeom>
          <a:noFill/>
          <a:ln>
            <a:noFill/>
          </a:ln>
          <a:effectLst>
            <a:outerShdw blurRad="57150" dist="19050" dir="5400000" algn="bl" rotWithShape="0">
              <a:srgbClr val="000000">
                <a:alpha val="49411"/>
              </a:srgbClr>
            </a:outerShdw>
          </a:effectLst>
        </p:spPr>
      </p:pic>
      <p:pic>
        <p:nvPicPr>
          <p:cNvPr id="340" name="Shape 340"/>
          <p:cNvPicPr preferRelativeResize="0"/>
          <p:nvPr/>
        </p:nvPicPr>
        <p:blipFill rotWithShape="1">
          <a:blip r:embed="rId7">
            <a:alphaModFix/>
          </a:blip>
          <a:srcRect/>
          <a:stretch/>
        </p:blipFill>
        <p:spPr>
          <a:xfrm>
            <a:off x="1365707" y="1340877"/>
            <a:ext cx="488734" cy="488734"/>
          </a:xfrm>
          <a:prstGeom prst="rect">
            <a:avLst/>
          </a:prstGeom>
          <a:noFill/>
          <a:ln>
            <a:noFill/>
          </a:ln>
          <a:effectLst>
            <a:outerShdw blurRad="63500" sx="102000" sy="102000" algn="ctr" rotWithShape="0">
              <a:srgbClr val="000000">
                <a:alpha val="40000"/>
              </a:srgbClr>
            </a:outerShdw>
          </a:effectLst>
        </p:spPr>
      </p:pic>
      <p:sp>
        <p:nvSpPr>
          <p:cNvPr id="4" name="文字方塊 3">
            <a:extLst>
              <a:ext uri="{FF2B5EF4-FFF2-40B4-BE49-F238E27FC236}">
                <a16:creationId xmlns:a16="http://schemas.microsoft.com/office/drawing/2014/main" id="{216295A1-D005-4647-9075-82C8B777794C}"/>
              </a:ext>
            </a:extLst>
          </p:cNvPr>
          <p:cNvSpPr txBox="1"/>
          <p:nvPr/>
        </p:nvSpPr>
        <p:spPr>
          <a:xfrm>
            <a:off x="2073488" y="1352082"/>
            <a:ext cx="5574760" cy="492443"/>
          </a:xfrm>
          <a:prstGeom prst="rect">
            <a:avLst/>
          </a:prstGeom>
          <a:noFill/>
        </p:spPr>
        <p:txBody>
          <a:bodyPr wrap="square" rtlCol="0">
            <a:spAutoFit/>
          </a:bodyPr>
          <a:lstStyle/>
          <a:p>
            <a:r>
              <a:rPr lang="zh-TW" altLang="zh-TW" sz="2600" b="1" dirty="0">
                <a:solidFill>
                  <a:schemeClr val="bg1"/>
                </a:solidFill>
                <a:ea typeface="Microsoft JhengHei"/>
                <a:cs typeface="Microsoft JhengHei"/>
                <a:sym typeface="Microsoft JhengHei"/>
              </a:rPr>
              <a:t>myQNAPcloud 幫您輕鬆搞定路由器!</a:t>
            </a:r>
            <a:endParaRPr lang="zh-TW" altLang="en-US" sz="2600" dirty="0"/>
          </a:p>
        </p:txBody>
      </p:sp>
    </p:spTree>
    <p:extLst>
      <p:ext uri="{BB962C8B-B14F-4D97-AF65-F5344CB8AC3E}">
        <p14:creationId xmlns:p14="http://schemas.microsoft.com/office/powerpoint/2010/main" val="40036721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7" name="圖片 6">
            <a:extLst>
              <a:ext uri="{FF2B5EF4-FFF2-40B4-BE49-F238E27FC236}">
                <a16:creationId xmlns:a16="http://schemas.microsoft.com/office/drawing/2014/main" id="{E7471930-647A-4C39-803D-7934EE2A91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722" y="1133160"/>
            <a:ext cx="3982405" cy="525153"/>
          </a:xfrm>
          <a:prstGeom prst="rect">
            <a:avLst/>
          </a:prstGeom>
        </p:spPr>
      </p:pic>
      <p:sp>
        <p:nvSpPr>
          <p:cNvPr id="345" name="Shape 345"/>
          <p:cNvSpPr txBox="1">
            <a:spLocks noGrp="1"/>
          </p:cNvSpPr>
          <p:nvPr>
            <p:ph type="title"/>
          </p:nvPr>
        </p:nvSpPr>
        <p:spPr/>
        <p:txBody>
          <a:bodyPr/>
          <a:lstStyle/>
          <a:p>
            <a:pPr lvl="0"/>
            <a:r>
              <a:rPr lang="en-US" altLang="zh-TW">
                <a:sym typeface="Microsoft JhengHei"/>
              </a:rPr>
              <a:t>IP</a:t>
            </a:r>
            <a:r>
              <a:rPr lang="zh-TW" altLang="en-US">
                <a:sym typeface="Microsoft JhengHei"/>
              </a:rPr>
              <a:t>不固定時的好夥伴</a:t>
            </a:r>
            <a:r>
              <a:rPr lang="en-US" altLang="zh-TW">
                <a:sym typeface="Microsoft JhengHei"/>
              </a:rPr>
              <a:t>: DDNS / UPnP</a:t>
            </a:r>
            <a:endParaRPr lang="en-US" dirty="0">
              <a:sym typeface="Microsoft JhengHei"/>
            </a:endParaRPr>
          </a:p>
        </p:txBody>
      </p:sp>
      <p:cxnSp>
        <p:nvCxnSpPr>
          <p:cNvPr id="347" name="Shape 347"/>
          <p:cNvCxnSpPr>
            <a:cxnSpLocks/>
          </p:cNvCxnSpPr>
          <p:nvPr/>
        </p:nvCxnSpPr>
        <p:spPr>
          <a:xfrm rot="16200000" flipH="1">
            <a:off x="5589899" y="3271698"/>
            <a:ext cx="1092688" cy="675768"/>
          </a:xfrm>
          <a:prstGeom prst="bentConnector3">
            <a:avLst>
              <a:gd name="adj1" fmla="val 79427"/>
            </a:avLst>
          </a:prstGeom>
          <a:noFill/>
          <a:ln w="38100" cap="flat" cmpd="sng">
            <a:solidFill>
              <a:srgbClr val="002060"/>
            </a:solidFill>
            <a:prstDash val="solid"/>
            <a:round/>
            <a:headEnd type="none" w="sm" len="sm"/>
            <a:tailEnd type="none" w="sm" len="sm"/>
          </a:ln>
        </p:spPr>
      </p:cxnSp>
      <p:cxnSp>
        <p:nvCxnSpPr>
          <p:cNvPr id="348" name="Shape 348"/>
          <p:cNvCxnSpPr/>
          <p:nvPr/>
        </p:nvCxnSpPr>
        <p:spPr>
          <a:xfrm rot="10800000" flipH="1">
            <a:off x="6967577" y="1952529"/>
            <a:ext cx="829800" cy="618000"/>
          </a:xfrm>
          <a:prstGeom prst="bentConnector3">
            <a:avLst>
              <a:gd name="adj1" fmla="val 38676"/>
            </a:avLst>
          </a:prstGeom>
          <a:noFill/>
          <a:ln w="38100" cap="flat" cmpd="sng">
            <a:solidFill>
              <a:srgbClr val="002060"/>
            </a:solidFill>
            <a:prstDash val="solid"/>
            <a:round/>
            <a:headEnd type="none" w="sm" len="sm"/>
            <a:tailEnd type="none" w="sm" len="sm"/>
          </a:ln>
        </p:spPr>
      </p:cxnSp>
      <p:cxnSp>
        <p:nvCxnSpPr>
          <p:cNvPr id="349" name="Shape 349"/>
          <p:cNvCxnSpPr>
            <a:cxnSpLocks/>
          </p:cNvCxnSpPr>
          <p:nvPr/>
        </p:nvCxnSpPr>
        <p:spPr>
          <a:xfrm rot="10800000" flipH="1">
            <a:off x="6967577" y="2445901"/>
            <a:ext cx="829800" cy="131700"/>
          </a:xfrm>
          <a:prstGeom prst="bentConnector3">
            <a:avLst>
              <a:gd name="adj1" fmla="val 38676"/>
            </a:avLst>
          </a:prstGeom>
          <a:noFill/>
          <a:ln w="38100" cap="flat" cmpd="sng">
            <a:solidFill>
              <a:srgbClr val="002060"/>
            </a:solidFill>
            <a:prstDash val="solid"/>
            <a:round/>
            <a:headEnd type="none" w="sm" len="sm"/>
            <a:tailEnd type="none" w="sm" len="sm"/>
          </a:ln>
        </p:spPr>
      </p:cxnSp>
      <p:pic>
        <p:nvPicPr>
          <p:cNvPr id="354" name="Shape 354" descr="C:\Users\user\Desktop\20170928_Virtualization Station 直播\有.png"/>
          <p:cNvPicPr preferRelativeResize="0"/>
          <p:nvPr/>
        </p:nvPicPr>
        <p:blipFill rotWithShape="1">
          <a:blip r:embed="rId4">
            <a:alphaModFix/>
          </a:blip>
          <a:srcRect/>
          <a:stretch/>
        </p:blipFill>
        <p:spPr>
          <a:xfrm>
            <a:off x="4100114" y="4471176"/>
            <a:ext cx="579243" cy="548846"/>
          </a:xfrm>
          <a:prstGeom prst="rect">
            <a:avLst/>
          </a:prstGeom>
          <a:noFill/>
          <a:ln>
            <a:noFill/>
          </a:ln>
        </p:spPr>
      </p:pic>
      <p:sp>
        <p:nvSpPr>
          <p:cNvPr id="355" name="Shape 355"/>
          <p:cNvSpPr txBox="1"/>
          <p:nvPr/>
        </p:nvSpPr>
        <p:spPr>
          <a:xfrm>
            <a:off x="1442166" y="4586049"/>
            <a:ext cx="2643000" cy="42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1400"/>
              <a:buFont typeface="Arial"/>
              <a:buNone/>
            </a:pPr>
            <a:r>
              <a:rPr lang="zh-TW" sz="1400" b="1" i="0" u="none" strike="noStrike" cap="none" dirty="0">
                <a:solidFill>
                  <a:srgbClr val="002060"/>
                </a:solidFill>
                <a:latin typeface="Microsoft JhengHei"/>
                <a:ea typeface="Microsoft JhengHei"/>
                <a:cs typeface="Microsoft JhengHei"/>
                <a:sym typeface="Microsoft JhengHei"/>
              </a:rPr>
              <a:t>xxx.myqnapcloud.com:port</a:t>
            </a:r>
            <a:endParaRPr sz="1400" i="0" u="none" strike="noStrike" cap="none" dirty="0">
              <a:solidFill>
                <a:srgbClr val="00206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dirty="0">
              <a:solidFill>
                <a:srgbClr val="002060"/>
              </a:solidFill>
              <a:latin typeface="Microsoft JhengHei"/>
              <a:ea typeface="Microsoft JhengHei"/>
              <a:cs typeface="Microsoft JhengHei"/>
              <a:sym typeface="Microsoft JhengHei"/>
            </a:endParaRPr>
          </a:p>
        </p:txBody>
      </p:sp>
      <p:pic>
        <p:nvPicPr>
          <p:cNvPr id="357" name="Shape 357" descr="C:\Users\linus\Downloads\84263555-wifi-router-wireless-internet-connection-icon-vector-illustration-Stock-Photo.jpg"/>
          <p:cNvPicPr preferRelativeResize="0"/>
          <p:nvPr/>
        </p:nvPicPr>
        <p:blipFill rotWithShape="1">
          <a:blip r:embed="rId5">
            <a:alphaModFix/>
          </a:blip>
          <a:srcRect/>
          <a:stretch/>
        </p:blipFill>
        <p:spPr>
          <a:xfrm>
            <a:off x="4690089" y="2579027"/>
            <a:ext cx="883816" cy="688530"/>
          </a:xfrm>
          <a:prstGeom prst="rect">
            <a:avLst/>
          </a:prstGeom>
          <a:noFill/>
          <a:ln>
            <a:noFill/>
          </a:ln>
        </p:spPr>
      </p:pic>
      <p:pic>
        <p:nvPicPr>
          <p:cNvPr id="358" name="Shape 358" descr="NASai.png"/>
          <p:cNvPicPr preferRelativeResize="0"/>
          <p:nvPr/>
        </p:nvPicPr>
        <p:blipFill rotWithShape="1">
          <a:blip r:embed="rId6">
            <a:alphaModFix/>
          </a:blip>
          <a:srcRect/>
          <a:stretch/>
        </p:blipFill>
        <p:spPr>
          <a:xfrm>
            <a:off x="6093898" y="3458165"/>
            <a:ext cx="960500" cy="949330"/>
          </a:xfrm>
          <a:prstGeom prst="rect">
            <a:avLst/>
          </a:prstGeom>
          <a:noFill/>
          <a:ln>
            <a:noFill/>
          </a:ln>
        </p:spPr>
      </p:pic>
      <p:sp>
        <p:nvSpPr>
          <p:cNvPr id="359" name="Shape 359"/>
          <p:cNvSpPr/>
          <p:nvPr/>
        </p:nvSpPr>
        <p:spPr>
          <a:xfrm>
            <a:off x="6130748" y="3003798"/>
            <a:ext cx="886800" cy="257700"/>
          </a:xfrm>
          <a:prstGeom prst="roundRect">
            <a:avLst>
              <a:gd name="adj" fmla="val 16667"/>
            </a:avLst>
          </a:prstGeom>
          <a:solidFill>
            <a:srgbClr val="002060"/>
          </a:solidFill>
          <a:ln w="19050" cap="flat" cmpd="sng">
            <a:no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2F2F2"/>
              </a:buClr>
              <a:buSzPts val="1100"/>
              <a:buFont typeface="Arial"/>
              <a:buNone/>
            </a:pPr>
            <a:r>
              <a:rPr lang="zh-TW" sz="1200" b="1" i="0" u="none" strike="noStrike" cap="none">
                <a:solidFill>
                  <a:srgbClr val="F2F2F2"/>
                </a:solidFill>
                <a:latin typeface="Arial"/>
                <a:ea typeface="Arial"/>
                <a:cs typeface="Arial"/>
                <a:sym typeface="Arial"/>
              </a:rPr>
              <a:t>LAN IP1</a:t>
            </a:r>
            <a:endParaRPr sz="1200" b="0" i="0" u="none" strike="noStrike" cap="none">
              <a:solidFill>
                <a:srgbClr val="FFFFFF"/>
              </a:solidFill>
              <a:latin typeface="Arial"/>
              <a:ea typeface="Arial"/>
              <a:cs typeface="Arial"/>
              <a:sym typeface="Arial"/>
            </a:endParaRPr>
          </a:p>
        </p:txBody>
      </p:sp>
      <p:sp>
        <p:nvSpPr>
          <p:cNvPr id="363" name="Shape 363"/>
          <p:cNvSpPr/>
          <p:nvPr/>
        </p:nvSpPr>
        <p:spPr>
          <a:xfrm>
            <a:off x="7236296" y="1691492"/>
            <a:ext cx="556200" cy="2442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2F2F2"/>
              </a:buClr>
              <a:buSzPts val="1100"/>
              <a:buFont typeface="Arial"/>
              <a:buNone/>
            </a:pPr>
            <a:r>
              <a:rPr lang="zh-TW" sz="1100" b="1" i="0" u="none" strike="noStrike" cap="none">
                <a:solidFill>
                  <a:srgbClr val="002060"/>
                </a:solidFill>
                <a:latin typeface="Arial"/>
                <a:ea typeface="Arial"/>
                <a:cs typeface="Arial"/>
                <a:sym typeface="Arial"/>
              </a:rPr>
              <a:t>port</a:t>
            </a:r>
            <a:endParaRPr sz="1400" b="0" i="0" u="none" strike="noStrike" cap="none">
              <a:solidFill>
                <a:srgbClr val="002060"/>
              </a:solidFill>
              <a:latin typeface="Arial"/>
              <a:ea typeface="Arial"/>
              <a:cs typeface="Arial"/>
              <a:sym typeface="Arial"/>
            </a:endParaRPr>
          </a:p>
        </p:txBody>
      </p:sp>
      <p:cxnSp>
        <p:nvCxnSpPr>
          <p:cNvPr id="367" name="Shape 367"/>
          <p:cNvCxnSpPr/>
          <p:nvPr/>
        </p:nvCxnSpPr>
        <p:spPr>
          <a:xfrm rot="10800000" flipH="1">
            <a:off x="5576705" y="2478968"/>
            <a:ext cx="829800" cy="618000"/>
          </a:xfrm>
          <a:prstGeom prst="bentConnector3">
            <a:avLst>
              <a:gd name="adj1" fmla="val 26736"/>
            </a:avLst>
          </a:prstGeom>
          <a:noFill/>
          <a:ln w="38100" cap="flat" cmpd="sng">
            <a:solidFill>
              <a:srgbClr val="002060"/>
            </a:solidFill>
            <a:prstDash val="solid"/>
            <a:round/>
            <a:headEnd type="none" w="sm" len="sm"/>
            <a:tailEnd type="none" w="sm" len="sm"/>
          </a:ln>
        </p:spPr>
      </p:cxnSp>
      <p:sp>
        <p:nvSpPr>
          <p:cNvPr id="371" name="Shape 371"/>
          <p:cNvSpPr/>
          <p:nvPr/>
        </p:nvSpPr>
        <p:spPr>
          <a:xfrm>
            <a:off x="6128925" y="4407495"/>
            <a:ext cx="886800" cy="257700"/>
          </a:xfrm>
          <a:prstGeom prst="roundRect">
            <a:avLst>
              <a:gd name="adj" fmla="val 16667"/>
            </a:avLst>
          </a:prstGeom>
          <a:solidFill>
            <a:srgbClr val="002060"/>
          </a:solidFill>
          <a:ln w="19050" cap="flat" cmpd="sng">
            <a:no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2F2F2"/>
              </a:buClr>
              <a:buSzPts val="1100"/>
              <a:buFont typeface="Arial"/>
              <a:buNone/>
            </a:pPr>
            <a:r>
              <a:rPr lang="zh-TW" sz="1200" b="1" i="0" u="none" strike="noStrike" cap="none">
                <a:solidFill>
                  <a:srgbClr val="F2F2F2"/>
                </a:solidFill>
                <a:latin typeface="Arial"/>
                <a:ea typeface="Arial"/>
                <a:cs typeface="Arial"/>
                <a:sym typeface="Arial"/>
              </a:rPr>
              <a:t>LAN IP2</a:t>
            </a:r>
            <a:endParaRPr sz="1200" b="0" i="0" u="none" strike="noStrike" cap="none">
              <a:solidFill>
                <a:srgbClr val="FFFFFF"/>
              </a:solidFill>
              <a:latin typeface="Arial"/>
              <a:ea typeface="Arial"/>
              <a:cs typeface="Arial"/>
              <a:sym typeface="Arial"/>
            </a:endParaRPr>
          </a:p>
        </p:txBody>
      </p:sp>
      <p:cxnSp>
        <p:nvCxnSpPr>
          <p:cNvPr id="30" name="Shape 349">
            <a:extLst>
              <a:ext uri="{FF2B5EF4-FFF2-40B4-BE49-F238E27FC236}">
                <a16:creationId xmlns:a16="http://schemas.microsoft.com/office/drawing/2014/main" id="{05BC9828-E4A1-4739-BC82-581FF4854FB4}"/>
              </a:ext>
            </a:extLst>
          </p:cNvPr>
          <p:cNvCxnSpPr>
            <a:cxnSpLocks/>
          </p:cNvCxnSpPr>
          <p:nvPr/>
        </p:nvCxnSpPr>
        <p:spPr>
          <a:xfrm>
            <a:off x="6804248" y="2569077"/>
            <a:ext cx="962237" cy="372805"/>
          </a:xfrm>
          <a:prstGeom prst="bentConnector3">
            <a:avLst>
              <a:gd name="adj1" fmla="val 50000"/>
            </a:avLst>
          </a:prstGeom>
          <a:noFill/>
          <a:ln w="38100" cap="flat" cmpd="sng">
            <a:solidFill>
              <a:srgbClr val="002060"/>
            </a:solidFill>
            <a:prstDash val="solid"/>
            <a:round/>
            <a:headEnd type="none" w="sm" len="sm"/>
            <a:tailEnd type="none" w="sm" len="sm"/>
          </a:ln>
        </p:spPr>
      </p:cxnSp>
      <p:cxnSp>
        <p:nvCxnSpPr>
          <p:cNvPr id="34" name="Shape 348">
            <a:extLst>
              <a:ext uri="{FF2B5EF4-FFF2-40B4-BE49-F238E27FC236}">
                <a16:creationId xmlns:a16="http://schemas.microsoft.com/office/drawing/2014/main" id="{AF6954E9-237D-4B55-AB27-68E71D61E08A}"/>
              </a:ext>
            </a:extLst>
          </p:cNvPr>
          <p:cNvCxnSpPr>
            <a:cxnSpLocks/>
          </p:cNvCxnSpPr>
          <p:nvPr/>
        </p:nvCxnSpPr>
        <p:spPr>
          <a:xfrm>
            <a:off x="6754962" y="2575287"/>
            <a:ext cx="1060807" cy="865667"/>
          </a:xfrm>
          <a:prstGeom prst="bentConnector3">
            <a:avLst>
              <a:gd name="adj1" fmla="val 50000"/>
            </a:avLst>
          </a:prstGeom>
          <a:noFill/>
          <a:ln w="38100" cap="flat" cmpd="sng">
            <a:solidFill>
              <a:srgbClr val="002060"/>
            </a:solidFill>
            <a:prstDash val="solid"/>
            <a:round/>
            <a:headEnd type="none" w="sm" len="sm"/>
            <a:tailEnd type="none" w="sm" len="sm"/>
          </a:ln>
        </p:spPr>
      </p:cxnSp>
      <p:pic>
        <p:nvPicPr>
          <p:cNvPr id="368" name="Shape 368" descr="NASai.png"/>
          <p:cNvPicPr preferRelativeResize="0"/>
          <p:nvPr/>
        </p:nvPicPr>
        <p:blipFill rotWithShape="1">
          <a:blip r:embed="rId6">
            <a:alphaModFix/>
          </a:blip>
          <a:srcRect/>
          <a:stretch/>
        </p:blipFill>
        <p:spPr>
          <a:xfrm>
            <a:off x="6093898" y="2067849"/>
            <a:ext cx="960500" cy="949330"/>
          </a:xfrm>
          <a:prstGeom prst="rect">
            <a:avLst/>
          </a:prstGeom>
          <a:noFill/>
          <a:ln>
            <a:noFill/>
          </a:ln>
        </p:spPr>
      </p:pic>
      <p:sp>
        <p:nvSpPr>
          <p:cNvPr id="36" name="Shape 363">
            <a:extLst>
              <a:ext uri="{FF2B5EF4-FFF2-40B4-BE49-F238E27FC236}">
                <a16:creationId xmlns:a16="http://schemas.microsoft.com/office/drawing/2014/main" id="{A00947D5-ADA9-45CC-B41D-EB3818699F9F}"/>
              </a:ext>
            </a:extLst>
          </p:cNvPr>
          <p:cNvSpPr/>
          <p:nvPr/>
        </p:nvSpPr>
        <p:spPr>
          <a:xfrm>
            <a:off x="7236296" y="2193910"/>
            <a:ext cx="556200" cy="2442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2F2F2"/>
              </a:buClr>
              <a:buSzPts val="1100"/>
              <a:buFont typeface="Arial"/>
              <a:buNone/>
            </a:pPr>
            <a:r>
              <a:rPr lang="zh-TW" sz="1100" b="1" i="0" u="none" strike="noStrike" cap="none" dirty="0">
                <a:solidFill>
                  <a:srgbClr val="002060"/>
                </a:solidFill>
                <a:latin typeface="Arial"/>
                <a:ea typeface="Arial"/>
                <a:cs typeface="Arial"/>
                <a:sym typeface="Arial"/>
              </a:rPr>
              <a:t>port</a:t>
            </a:r>
            <a:endParaRPr sz="1400" b="0" i="0" u="none" strike="noStrike" cap="none" dirty="0">
              <a:solidFill>
                <a:srgbClr val="002060"/>
              </a:solidFill>
              <a:latin typeface="Arial"/>
              <a:ea typeface="Arial"/>
              <a:cs typeface="Arial"/>
              <a:sym typeface="Arial"/>
            </a:endParaRPr>
          </a:p>
        </p:txBody>
      </p:sp>
      <p:sp>
        <p:nvSpPr>
          <p:cNvPr id="37" name="Shape 363">
            <a:extLst>
              <a:ext uri="{FF2B5EF4-FFF2-40B4-BE49-F238E27FC236}">
                <a16:creationId xmlns:a16="http://schemas.microsoft.com/office/drawing/2014/main" id="{556C2482-8F0E-4E5B-8F53-BC27C15FCD66}"/>
              </a:ext>
            </a:extLst>
          </p:cNvPr>
          <p:cNvSpPr/>
          <p:nvPr/>
        </p:nvSpPr>
        <p:spPr>
          <a:xfrm>
            <a:off x="7236296" y="2686279"/>
            <a:ext cx="556200" cy="2442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2F2F2"/>
              </a:buClr>
              <a:buSzPts val="1100"/>
              <a:buFont typeface="Arial"/>
              <a:buNone/>
            </a:pPr>
            <a:r>
              <a:rPr lang="zh-TW" sz="1100" b="1" i="0" u="none" strike="noStrike" cap="none" dirty="0">
                <a:solidFill>
                  <a:srgbClr val="002060"/>
                </a:solidFill>
                <a:latin typeface="Arial"/>
                <a:ea typeface="Arial"/>
                <a:cs typeface="Arial"/>
                <a:sym typeface="Arial"/>
              </a:rPr>
              <a:t>port</a:t>
            </a:r>
            <a:endParaRPr sz="1400" b="0" i="0" u="none" strike="noStrike" cap="none" dirty="0">
              <a:solidFill>
                <a:srgbClr val="002060"/>
              </a:solidFill>
              <a:latin typeface="Arial"/>
              <a:ea typeface="Arial"/>
              <a:cs typeface="Arial"/>
              <a:sym typeface="Arial"/>
            </a:endParaRPr>
          </a:p>
        </p:txBody>
      </p:sp>
      <p:sp>
        <p:nvSpPr>
          <p:cNvPr id="38" name="Shape 363">
            <a:extLst>
              <a:ext uri="{FF2B5EF4-FFF2-40B4-BE49-F238E27FC236}">
                <a16:creationId xmlns:a16="http://schemas.microsoft.com/office/drawing/2014/main" id="{51E670BA-A535-4D86-B472-D43388BB3A0A}"/>
              </a:ext>
            </a:extLst>
          </p:cNvPr>
          <p:cNvSpPr/>
          <p:nvPr/>
        </p:nvSpPr>
        <p:spPr>
          <a:xfrm>
            <a:off x="7236296" y="3188697"/>
            <a:ext cx="556200" cy="2442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2F2F2"/>
              </a:buClr>
              <a:buSzPts val="1100"/>
              <a:buFont typeface="Arial"/>
              <a:buNone/>
            </a:pPr>
            <a:r>
              <a:rPr lang="zh-TW" sz="1100" b="1" i="0" u="none" strike="noStrike" cap="none" dirty="0">
                <a:solidFill>
                  <a:srgbClr val="002060"/>
                </a:solidFill>
                <a:latin typeface="Arial"/>
                <a:ea typeface="Arial"/>
                <a:cs typeface="Arial"/>
                <a:sym typeface="Arial"/>
              </a:rPr>
              <a:t>port</a:t>
            </a:r>
            <a:endParaRPr sz="1400" b="0" i="0" u="none" strike="noStrike" cap="none" dirty="0">
              <a:solidFill>
                <a:srgbClr val="002060"/>
              </a:solidFill>
              <a:latin typeface="Arial"/>
              <a:ea typeface="Arial"/>
              <a:cs typeface="Arial"/>
              <a:sym typeface="Arial"/>
            </a:endParaRPr>
          </a:p>
        </p:txBody>
      </p:sp>
      <p:sp>
        <p:nvSpPr>
          <p:cNvPr id="369" name="Shape 369"/>
          <p:cNvSpPr/>
          <p:nvPr/>
        </p:nvSpPr>
        <p:spPr>
          <a:xfrm>
            <a:off x="7797377" y="1717702"/>
            <a:ext cx="1307100" cy="389400"/>
          </a:xfrm>
          <a:prstGeom prst="roundRect">
            <a:avLst>
              <a:gd name="adj" fmla="val 16667"/>
            </a:avLst>
          </a:prstGeom>
          <a:solidFill>
            <a:srgbClr val="002060"/>
          </a:solidFill>
          <a:ln w="19050" cap="flat" cmpd="sng">
            <a:no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2F2F2"/>
              </a:buClr>
              <a:buSzPts val="1100"/>
              <a:buFont typeface="Arial"/>
              <a:buNone/>
            </a:pPr>
            <a:r>
              <a:rPr lang="zh-TW" sz="1200" b="1" i="0" u="none" strike="noStrike" cap="none">
                <a:solidFill>
                  <a:srgbClr val="F2F2F2"/>
                </a:solidFill>
                <a:latin typeface="Arial"/>
                <a:ea typeface="Arial"/>
                <a:cs typeface="Arial"/>
                <a:sym typeface="Arial"/>
              </a:rPr>
              <a:t>NAS Web</a:t>
            </a:r>
            <a:endParaRPr sz="1200" b="0" i="0" u="none" strike="noStrike" cap="none">
              <a:solidFill>
                <a:srgbClr val="FFFFFF"/>
              </a:solidFill>
              <a:latin typeface="Arial"/>
              <a:ea typeface="Arial"/>
              <a:cs typeface="Arial"/>
              <a:sym typeface="Arial"/>
            </a:endParaRPr>
          </a:p>
        </p:txBody>
      </p:sp>
      <p:sp>
        <p:nvSpPr>
          <p:cNvPr id="350" name="Shape 350"/>
          <p:cNvSpPr/>
          <p:nvPr/>
        </p:nvSpPr>
        <p:spPr>
          <a:xfrm>
            <a:off x="7797377" y="2214090"/>
            <a:ext cx="1307100" cy="389400"/>
          </a:xfrm>
          <a:prstGeom prst="roundRect">
            <a:avLst>
              <a:gd name="adj" fmla="val 16667"/>
            </a:avLst>
          </a:prstGeom>
          <a:solidFill>
            <a:srgbClr val="002060"/>
          </a:solidFill>
          <a:ln w="19050" cap="flat" cmpd="sng">
            <a:no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2F2F2"/>
              </a:buClr>
              <a:buSzPts val="1100"/>
              <a:buFont typeface="Arial"/>
              <a:buNone/>
            </a:pPr>
            <a:r>
              <a:rPr lang="zh-TW" sz="1200" b="1" i="0" u="none" strike="noStrike" cap="none">
                <a:solidFill>
                  <a:srgbClr val="F2F2F2"/>
                </a:solidFill>
                <a:latin typeface="Arial"/>
                <a:ea typeface="Arial"/>
                <a:cs typeface="Arial"/>
                <a:sym typeface="Arial"/>
              </a:rPr>
              <a:t>FTP Server</a:t>
            </a:r>
            <a:endParaRPr sz="1200" b="0" i="0" u="none" strike="noStrike" cap="none">
              <a:solidFill>
                <a:srgbClr val="FFFFFF"/>
              </a:solidFill>
              <a:latin typeface="Arial"/>
              <a:ea typeface="Arial"/>
              <a:cs typeface="Arial"/>
              <a:sym typeface="Arial"/>
            </a:endParaRPr>
          </a:p>
        </p:txBody>
      </p:sp>
      <p:sp>
        <p:nvSpPr>
          <p:cNvPr id="352" name="Shape 352"/>
          <p:cNvSpPr/>
          <p:nvPr/>
        </p:nvSpPr>
        <p:spPr>
          <a:xfrm>
            <a:off x="7797377" y="2710478"/>
            <a:ext cx="1307100" cy="389400"/>
          </a:xfrm>
          <a:prstGeom prst="roundRect">
            <a:avLst>
              <a:gd name="adj" fmla="val 16667"/>
            </a:avLst>
          </a:prstGeom>
          <a:solidFill>
            <a:srgbClr val="002060"/>
          </a:solidFill>
          <a:ln w="19050" cap="flat" cmpd="sng">
            <a:no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2F2F2"/>
              </a:buClr>
              <a:buSzPts val="1100"/>
              <a:buFont typeface="Arial"/>
              <a:buNone/>
            </a:pPr>
            <a:r>
              <a:rPr lang="zh-TW" sz="1200" b="1" i="0" u="none" strike="noStrike" cap="none">
                <a:solidFill>
                  <a:srgbClr val="F2F2F2"/>
                </a:solidFill>
                <a:latin typeface="Arial"/>
                <a:ea typeface="Arial"/>
                <a:cs typeface="Arial"/>
                <a:sym typeface="Arial"/>
              </a:rPr>
              <a:t>VPN Server</a:t>
            </a:r>
            <a:endParaRPr sz="1200" b="0" i="0" u="none" strike="noStrike" cap="none">
              <a:solidFill>
                <a:srgbClr val="FFFFFF"/>
              </a:solidFill>
              <a:latin typeface="Arial"/>
              <a:ea typeface="Arial"/>
              <a:cs typeface="Arial"/>
              <a:sym typeface="Arial"/>
            </a:endParaRPr>
          </a:p>
        </p:txBody>
      </p:sp>
      <p:sp>
        <p:nvSpPr>
          <p:cNvPr id="370" name="Shape 370"/>
          <p:cNvSpPr/>
          <p:nvPr/>
        </p:nvSpPr>
        <p:spPr>
          <a:xfrm>
            <a:off x="7797377" y="3206866"/>
            <a:ext cx="1307100" cy="389400"/>
          </a:xfrm>
          <a:prstGeom prst="roundRect">
            <a:avLst>
              <a:gd name="adj" fmla="val 16667"/>
            </a:avLst>
          </a:prstGeom>
          <a:solidFill>
            <a:srgbClr val="002060"/>
          </a:solidFill>
          <a:ln w="19050" cap="flat" cmpd="sng">
            <a:no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2F2F2"/>
              </a:buClr>
              <a:buSzPts val="1100"/>
              <a:buFont typeface="Arial"/>
              <a:buNone/>
            </a:pPr>
            <a:r>
              <a:rPr lang="zh-TW" sz="1200" b="1" i="0" u="none" strike="noStrike" cap="none">
                <a:solidFill>
                  <a:srgbClr val="F2F2F2"/>
                </a:solidFill>
                <a:latin typeface="Arial"/>
                <a:ea typeface="Arial"/>
                <a:cs typeface="Arial"/>
                <a:sym typeface="Arial"/>
              </a:rPr>
              <a:t>…………….</a:t>
            </a:r>
            <a:endParaRPr sz="1200" b="0" i="0" u="none" strike="noStrike" cap="none">
              <a:solidFill>
                <a:srgbClr val="FFFFFF"/>
              </a:solidFill>
              <a:latin typeface="Arial"/>
              <a:ea typeface="Arial"/>
              <a:cs typeface="Arial"/>
              <a:sym typeface="Arial"/>
            </a:endParaRPr>
          </a:p>
        </p:txBody>
      </p:sp>
      <p:sp>
        <p:nvSpPr>
          <p:cNvPr id="8" name="文字方塊 7">
            <a:extLst>
              <a:ext uri="{FF2B5EF4-FFF2-40B4-BE49-F238E27FC236}">
                <a16:creationId xmlns:a16="http://schemas.microsoft.com/office/drawing/2014/main" id="{5509D3EF-71CC-4D59-BA96-37D421EF4BF4}"/>
              </a:ext>
            </a:extLst>
          </p:cNvPr>
          <p:cNvSpPr txBox="1"/>
          <p:nvPr/>
        </p:nvSpPr>
        <p:spPr>
          <a:xfrm>
            <a:off x="1143486" y="1109477"/>
            <a:ext cx="3240360" cy="584775"/>
          </a:xfrm>
          <a:prstGeom prst="rect">
            <a:avLst/>
          </a:prstGeom>
          <a:noFill/>
        </p:spPr>
        <p:txBody>
          <a:bodyPr wrap="square" rtlCol="0">
            <a:spAutoFit/>
          </a:bodyPr>
          <a:lstStyle/>
          <a:p>
            <a:r>
              <a:rPr lang="en-US" altLang="zh-TW" b="1" dirty="0">
                <a:solidFill>
                  <a:srgbClr val="FFFFFF"/>
                </a:solidFill>
                <a:latin typeface="Arial" panose="020B0604020202020204" pitchFamily="34" charset="0"/>
                <a:ea typeface="Microsoft JhengHei"/>
                <a:cs typeface="Arial" panose="020B0604020202020204" pitchFamily="34" charset="0"/>
                <a:sym typeface="Microsoft JhengHei"/>
              </a:rPr>
              <a:t>QNAP NVS DDNS</a:t>
            </a:r>
          </a:p>
          <a:p>
            <a:r>
              <a:rPr lang="en-US" altLang="zh-TW" sz="1400" b="1" dirty="0">
                <a:solidFill>
                  <a:srgbClr val="FFFFFF"/>
                </a:solidFill>
                <a:latin typeface="Arial" panose="020B0604020202020204" pitchFamily="34" charset="0"/>
                <a:ea typeface="Microsoft JhengHei"/>
                <a:cs typeface="Arial" panose="020B0604020202020204" pitchFamily="34" charset="0"/>
                <a:sym typeface="Microsoft JhengHei"/>
              </a:rPr>
              <a:t>(include </a:t>
            </a:r>
            <a:r>
              <a:rPr lang="en-US" altLang="zh-TW" sz="1400" b="1" dirty="0" err="1">
                <a:solidFill>
                  <a:srgbClr val="FFFFFF"/>
                </a:solidFill>
                <a:latin typeface="Arial" panose="020B0604020202020204" pitchFamily="34" charset="0"/>
                <a:ea typeface="Microsoft JhengHei"/>
                <a:cs typeface="Arial" panose="020B0604020202020204" pitchFamily="34" charset="0"/>
                <a:sym typeface="Microsoft JhengHei"/>
              </a:rPr>
              <a:t>myQNAPcloud</a:t>
            </a:r>
            <a:r>
              <a:rPr lang="en-US" altLang="zh-TW" sz="1400" b="1" dirty="0">
                <a:solidFill>
                  <a:srgbClr val="FFFFFF"/>
                </a:solidFill>
                <a:latin typeface="Arial" panose="020B0604020202020204" pitchFamily="34" charset="0"/>
                <a:ea typeface="Microsoft JhengHei"/>
                <a:cs typeface="Arial" panose="020B0604020202020204" pitchFamily="34" charset="0"/>
                <a:sym typeface="Microsoft JhengHei"/>
              </a:rPr>
              <a:t>…..)</a:t>
            </a:r>
            <a:endParaRPr lang="en-US" altLang="zh-TW" sz="1400" b="1" dirty="0">
              <a:solidFill>
                <a:srgbClr val="FFFFFF"/>
              </a:solidFill>
              <a:latin typeface="Microsoft JhengHei"/>
              <a:ea typeface="Microsoft JhengHei"/>
              <a:cs typeface="Microsoft JhengHei"/>
              <a:sym typeface="Microsoft JhengHei"/>
            </a:endParaRPr>
          </a:p>
        </p:txBody>
      </p:sp>
      <p:pic>
        <p:nvPicPr>
          <p:cNvPr id="42" name="圖片 41">
            <a:extLst>
              <a:ext uri="{FF2B5EF4-FFF2-40B4-BE49-F238E27FC236}">
                <a16:creationId xmlns:a16="http://schemas.microsoft.com/office/drawing/2014/main" id="{18A12A5B-0024-4552-8870-CFB58B1D27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9879" y="1133160"/>
            <a:ext cx="3701479" cy="525153"/>
          </a:xfrm>
          <a:prstGeom prst="rect">
            <a:avLst/>
          </a:prstGeom>
        </p:spPr>
      </p:pic>
      <p:sp>
        <p:nvSpPr>
          <p:cNvPr id="43" name="文字方塊 42">
            <a:extLst>
              <a:ext uri="{FF2B5EF4-FFF2-40B4-BE49-F238E27FC236}">
                <a16:creationId xmlns:a16="http://schemas.microsoft.com/office/drawing/2014/main" id="{087E1C8B-41B7-44D5-8396-B7BD715B4EBA}"/>
              </a:ext>
            </a:extLst>
          </p:cNvPr>
          <p:cNvSpPr txBox="1"/>
          <p:nvPr/>
        </p:nvSpPr>
        <p:spPr>
          <a:xfrm>
            <a:off x="4427753" y="1209683"/>
            <a:ext cx="2880551" cy="369332"/>
          </a:xfrm>
          <a:prstGeom prst="rect">
            <a:avLst/>
          </a:prstGeom>
          <a:noFill/>
        </p:spPr>
        <p:txBody>
          <a:bodyPr wrap="square" rtlCol="0">
            <a:spAutoFit/>
          </a:bodyPr>
          <a:lstStyle/>
          <a:p>
            <a:pPr lvl="0" algn="ctr">
              <a:buClr>
                <a:srgbClr val="FFFFFF"/>
              </a:buClr>
              <a:buSzPts val="2000"/>
            </a:pPr>
            <a:r>
              <a:rPr lang="zh-TW" altLang="en-US" b="1" dirty="0">
                <a:solidFill>
                  <a:srgbClr val="FFFFFF"/>
                </a:solidFill>
                <a:latin typeface="Microsoft JhengHei"/>
                <a:ea typeface="Microsoft JhengHei"/>
                <a:cs typeface="Microsoft JhengHei"/>
                <a:sym typeface="Microsoft JhengHei"/>
              </a:rPr>
              <a:t>自動設定路由器</a:t>
            </a:r>
          </a:p>
        </p:txBody>
      </p:sp>
      <p:pic>
        <p:nvPicPr>
          <p:cNvPr id="2" name="Picture 1">
            <a:extLst>
              <a:ext uri="{FF2B5EF4-FFF2-40B4-BE49-F238E27FC236}">
                <a16:creationId xmlns:a16="http://schemas.microsoft.com/office/drawing/2014/main" id="{557A8AF9-304B-4DD4-82CE-51A5271E43CD}"/>
              </a:ext>
            </a:extLst>
          </p:cNvPr>
          <p:cNvPicPr>
            <a:picLocks noChangeAspect="1"/>
          </p:cNvPicPr>
          <p:nvPr/>
        </p:nvPicPr>
        <p:blipFill>
          <a:blip r:embed="rId7"/>
          <a:stretch>
            <a:fillRect/>
          </a:stretch>
        </p:blipFill>
        <p:spPr>
          <a:xfrm>
            <a:off x="76324" y="1758063"/>
            <a:ext cx="4596252" cy="2676977"/>
          </a:xfrm>
          <a:prstGeom prst="rect">
            <a:avLst/>
          </a:prstGeom>
        </p:spPr>
      </p:pic>
      <p:pic>
        <p:nvPicPr>
          <p:cNvPr id="3" name="Picture 2">
            <a:extLst>
              <a:ext uri="{FF2B5EF4-FFF2-40B4-BE49-F238E27FC236}">
                <a16:creationId xmlns:a16="http://schemas.microsoft.com/office/drawing/2014/main" id="{335CE698-C3B3-4CB6-A061-BAEE86321162}"/>
              </a:ext>
            </a:extLst>
          </p:cNvPr>
          <p:cNvPicPr>
            <a:picLocks noChangeAspect="1"/>
          </p:cNvPicPr>
          <p:nvPr/>
        </p:nvPicPr>
        <p:blipFill>
          <a:blip r:embed="rId8"/>
          <a:stretch>
            <a:fillRect/>
          </a:stretch>
        </p:blipFill>
        <p:spPr>
          <a:xfrm>
            <a:off x="251520" y="1109011"/>
            <a:ext cx="548742" cy="542150"/>
          </a:xfrm>
          <a:prstGeom prst="rect">
            <a:avLst/>
          </a:prstGeom>
        </p:spPr>
      </p:pic>
    </p:spTree>
    <p:extLst>
      <p:ext uri="{BB962C8B-B14F-4D97-AF65-F5344CB8AC3E}">
        <p14:creationId xmlns:p14="http://schemas.microsoft.com/office/powerpoint/2010/main" val="6427943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7" name="標題 6"/>
          <p:cNvSpPr>
            <a:spLocks noGrp="1"/>
          </p:cNvSpPr>
          <p:nvPr>
            <p:ph type="title"/>
          </p:nvPr>
        </p:nvSpPr>
        <p:spPr>
          <a:xfrm>
            <a:off x="251520" y="1491630"/>
            <a:ext cx="4680520" cy="1944216"/>
          </a:xfrm>
        </p:spPr>
        <p:txBody>
          <a:bodyPr>
            <a:normAutofit fontScale="90000"/>
          </a:bodyPr>
          <a:lstStyle/>
          <a:p>
            <a:pPr lvl="0"/>
            <a:r>
              <a:rPr lang="zh-TW" altLang="en-US" dirty="0">
                <a:sym typeface="Microsoft JhengHei"/>
              </a:rPr>
              <a:t>用戶端如何設定</a:t>
            </a:r>
            <a:r>
              <a:rPr lang="en-US" altLang="zh-TW" dirty="0">
                <a:sym typeface="Microsoft JhengHei"/>
              </a:rPr>
              <a:t>VPN</a:t>
            </a:r>
            <a:br>
              <a:rPr lang="en-US" altLang="zh-TW" dirty="0">
                <a:sym typeface="Microsoft JhengHei"/>
              </a:rPr>
            </a:br>
            <a:r>
              <a:rPr lang="zh-TW" altLang="en-US" dirty="0">
                <a:sym typeface="Microsoft JhengHei"/>
              </a:rPr>
              <a:t>連線到</a:t>
            </a:r>
            <a:r>
              <a:rPr lang="en-US" altLang="zh-TW" dirty="0">
                <a:sym typeface="Microsoft JhengHei"/>
              </a:rPr>
              <a:t>NAS</a:t>
            </a:r>
            <a:endParaRPr lang="zh-TW" altLang="en-US" dirty="0">
              <a:sym typeface="Microsoft JhengHei"/>
            </a:endParaRPr>
          </a:p>
        </p:txBody>
      </p:sp>
    </p:spTree>
    <p:extLst>
      <p:ext uri="{BB962C8B-B14F-4D97-AF65-F5344CB8AC3E}">
        <p14:creationId xmlns:p14="http://schemas.microsoft.com/office/powerpoint/2010/main" val="29000134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Shape 384"/>
          <p:cNvPicPr preferRelativeResize="0"/>
          <p:nvPr/>
        </p:nvPicPr>
        <p:blipFill>
          <a:blip r:embed="rId3"/>
          <a:stretch>
            <a:fillRect/>
          </a:stretch>
        </p:blipFill>
        <p:spPr>
          <a:xfrm>
            <a:off x="3837813" y="1769046"/>
            <a:ext cx="5010987" cy="3250976"/>
          </a:xfrm>
          <a:prstGeom prst="rect">
            <a:avLst/>
          </a:prstGeom>
          <a:noFill/>
          <a:ln>
            <a:noFill/>
          </a:ln>
        </p:spPr>
      </p:pic>
      <p:pic>
        <p:nvPicPr>
          <p:cNvPr id="386" name="Shape 386"/>
          <p:cNvPicPr preferRelativeResize="0"/>
          <p:nvPr/>
        </p:nvPicPr>
        <p:blipFill>
          <a:blip r:embed="rId4"/>
          <a:stretch>
            <a:fillRect/>
          </a:stretch>
        </p:blipFill>
        <p:spPr>
          <a:xfrm>
            <a:off x="780863" y="2206358"/>
            <a:ext cx="2686210" cy="2010413"/>
          </a:xfrm>
          <a:prstGeom prst="rect">
            <a:avLst/>
          </a:prstGeom>
          <a:noFill/>
          <a:ln>
            <a:noFill/>
          </a:ln>
          <a:effectLst>
            <a:outerShdw blurRad="57150" dist="19050" dir="5400000" algn="bl" rotWithShape="0">
              <a:srgbClr val="000000">
                <a:alpha val="49411"/>
              </a:srgbClr>
            </a:outerShdw>
          </a:effectLst>
        </p:spPr>
      </p:pic>
      <p:sp>
        <p:nvSpPr>
          <p:cNvPr id="390" name="Shape 390"/>
          <p:cNvSpPr txBox="1">
            <a:spLocks noGrp="1"/>
          </p:cNvSpPr>
          <p:nvPr>
            <p:ph type="title"/>
          </p:nvPr>
        </p:nvSpPr>
        <p:spPr>
          <a:xfrm>
            <a:off x="0" y="373302"/>
            <a:ext cx="9144000" cy="857250"/>
          </a:xfrm>
        </p:spPr>
        <p:txBody>
          <a:bodyPr/>
          <a:lstStyle/>
          <a:p>
            <a:pPr lvl="0"/>
            <a:r>
              <a:rPr lang="en-US" altLang="zh-TW">
                <a:sym typeface="Microsoft JhengHei"/>
              </a:rPr>
              <a:t>Windows </a:t>
            </a:r>
            <a:r>
              <a:rPr lang="zh-TW" altLang="en-US">
                <a:sym typeface="Microsoft JhengHei"/>
              </a:rPr>
              <a:t>連線方式</a:t>
            </a:r>
          </a:p>
          <a:p>
            <a:pPr lvl="0"/>
            <a:endParaRPr lang="zh-TW" altLang="en-US" dirty="0">
              <a:sym typeface="Microsoft JhengHei"/>
            </a:endParaRPr>
          </a:p>
        </p:txBody>
      </p:sp>
      <p:sp>
        <p:nvSpPr>
          <p:cNvPr id="391" name="Shape 391"/>
          <p:cNvSpPr txBox="1"/>
          <p:nvPr/>
        </p:nvSpPr>
        <p:spPr>
          <a:xfrm>
            <a:off x="4783150" y="3107367"/>
            <a:ext cx="2242500" cy="318300"/>
          </a:xfrm>
          <a:prstGeom prst="rect">
            <a:avLst/>
          </a:prstGeom>
          <a:noFill/>
          <a:ln w="28575" cap="flat" cmpd="sng">
            <a:solidFill>
              <a:srgbClr val="FFFF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Shape 392"/>
          <p:cNvSpPr txBox="1"/>
          <p:nvPr/>
        </p:nvSpPr>
        <p:spPr>
          <a:xfrm>
            <a:off x="4783150" y="3425667"/>
            <a:ext cx="2242500" cy="318300"/>
          </a:xfrm>
          <a:prstGeom prst="rect">
            <a:avLst/>
          </a:prstGeom>
          <a:noFill/>
          <a:ln w="28575" cap="flat" cmpd="sng">
            <a:solidFill>
              <a:srgbClr val="FFFF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Shape 393"/>
          <p:cNvSpPr txBox="1"/>
          <p:nvPr/>
        </p:nvSpPr>
        <p:spPr>
          <a:xfrm>
            <a:off x="771348" y="1150789"/>
            <a:ext cx="2736304"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1800"/>
              <a:buFont typeface="Arial"/>
              <a:buNone/>
            </a:pPr>
            <a:r>
              <a:rPr lang="zh-TW" sz="1800" b="1" i="0" u="none" strike="noStrike" cap="none" dirty="0">
                <a:solidFill>
                  <a:schemeClr val="tx1"/>
                </a:solidFill>
                <a:latin typeface="+mj-lt"/>
                <a:ea typeface="Microsoft JhengHei"/>
                <a:cs typeface="Microsoft JhengHei"/>
                <a:sym typeface="Microsoft JhengHei"/>
              </a:rPr>
              <a:t>左下開始鍵點選設定</a:t>
            </a:r>
            <a:endParaRPr dirty="0">
              <a:solidFill>
                <a:schemeClr val="tx1"/>
              </a:solidFill>
              <a:latin typeface="+mj-lt"/>
              <a:ea typeface="Microsoft JhengHei"/>
              <a:cs typeface="Microsoft JhengHei"/>
              <a:sym typeface="Microsoft JhengHei"/>
            </a:endParaRPr>
          </a:p>
        </p:txBody>
      </p:sp>
      <p:sp>
        <p:nvSpPr>
          <p:cNvPr id="394" name="Shape 394"/>
          <p:cNvSpPr txBox="1"/>
          <p:nvPr/>
        </p:nvSpPr>
        <p:spPr>
          <a:xfrm>
            <a:off x="771348" y="1718656"/>
            <a:ext cx="2736304"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000"/>
              <a:buFont typeface="Arial"/>
              <a:buNone/>
            </a:pPr>
            <a:r>
              <a:rPr lang="zh-TW" sz="1800" b="1" i="0" u="none" strike="noStrike" cap="none">
                <a:solidFill>
                  <a:schemeClr val="tx1"/>
                </a:solidFill>
                <a:latin typeface="+mj-lt"/>
                <a:ea typeface="Microsoft JhengHei"/>
                <a:cs typeface="Microsoft JhengHei"/>
                <a:sym typeface="Microsoft JhengHei"/>
              </a:rPr>
              <a:t>選擇網路和網際網路</a:t>
            </a:r>
            <a:endParaRPr>
              <a:solidFill>
                <a:schemeClr val="tx1"/>
              </a:solidFill>
              <a:latin typeface="+mj-lt"/>
              <a:ea typeface="Microsoft JhengHei"/>
              <a:cs typeface="Microsoft JhengHei"/>
              <a:sym typeface="Microsoft JhengHei"/>
            </a:endParaRPr>
          </a:p>
        </p:txBody>
      </p:sp>
      <p:sp>
        <p:nvSpPr>
          <p:cNvPr id="395" name="Shape 395"/>
          <p:cNvSpPr txBox="1"/>
          <p:nvPr/>
        </p:nvSpPr>
        <p:spPr>
          <a:xfrm>
            <a:off x="758059" y="4452351"/>
            <a:ext cx="2736304"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000"/>
              <a:buFont typeface="Arial"/>
              <a:buNone/>
            </a:pPr>
            <a:r>
              <a:rPr lang="zh-TW" sz="1800" b="1" i="0" u="none" strike="noStrike" cap="none" dirty="0">
                <a:solidFill>
                  <a:schemeClr val="tx1"/>
                </a:solidFill>
                <a:latin typeface="+mj-lt"/>
                <a:ea typeface="Microsoft JhengHei"/>
                <a:cs typeface="Microsoft JhengHei"/>
                <a:sym typeface="Microsoft JhengHei"/>
              </a:rPr>
              <a:t>選擇VPN, 再新增連線</a:t>
            </a:r>
            <a:endParaRPr dirty="0">
              <a:solidFill>
                <a:schemeClr val="tx1"/>
              </a:solidFill>
              <a:latin typeface="+mj-lt"/>
              <a:ea typeface="Microsoft JhengHei"/>
              <a:cs typeface="Microsoft JhengHei"/>
              <a:sym typeface="Microsoft JhengHei"/>
            </a:endParaRPr>
          </a:p>
        </p:txBody>
      </p:sp>
      <p:sp>
        <p:nvSpPr>
          <p:cNvPr id="396" name="Shape 396"/>
          <p:cNvSpPr txBox="1"/>
          <p:nvPr/>
        </p:nvSpPr>
        <p:spPr>
          <a:xfrm>
            <a:off x="4283968" y="1061323"/>
            <a:ext cx="4464496"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1800"/>
              <a:buFont typeface="Arial"/>
              <a:buNone/>
            </a:pPr>
            <a:r>
              <a:rPr lang="zh-TW" sz="1800" b="1" i="0" u="none" strike="noStrike" cap="none">
                <a:solidFill>
                  <a:schemeClr val="tx1"/>
                </a:solidFill>
                <a:latin typeface="+mj-lt"/>
                <a:ea typeface="Microsoft JhengHei"/>
                <a:cs typeface="Microsoft JhengHei"/>
                <a:sym typeface="Microsoft JhengHei"/>
              </a:rPr>
              <a:t>選擇VPN類型, PPTP僅需輸入帳號密碼, L2TP還需多輸入預先共用金鑰</a:t>
            </a:r>
            <a:endParaRPr sz="1800" b="1" i="0" u="none" strike="noStrike" cap="none">
              <a:solidFill>
                <a:schemeClr val="tx1"/>
              </a:solidFill>
              <a:latin typeface="+mj-lt"/>
              <a:ea typeface="Microsoft JhengHei"/>
              <a:cs typeface="Microsoft JhengHei"/>
              <a:sym typeface="Microsoft JhengHei"/>
            </a:endParaRPr>
          </a:p>
        </p:txBody>
      </p:sp>
      <p:sp>
        <p:nvSpPr>
          <p:cNvPr id="15" name="Shape 500"/>
          <p:cNvSpPr/>
          <p:nvPr/>
        </p:nvSpPr>
        <p:spPr>
          <a:xfrm>
            <a:off x="4277801" y="3137471"/>
            <a:ext cx="374627" cy="237621"/>
          </a:xfrm>
          <a:prstGeom prst="rightArrow">
            <a:avLst>
              <a:gd name="adj1" fmla="val 48667"/>
              <a:gd name="adj2" fmla="val 50000"/>
            </a:avLst>
          </a:prstGeom>
          <a:solidFill>
            <a:srgbClr val="FFFF00"/>
          </a:solidFill>
          <a:ln w="57150" cmpd="sng">
            <a:noFill/>
          </a:ln>
        </p:spPr>
        <p:style>
          <a:lnRef idx="2">
            <a:schemeClr val="accent5">
              <a:shade val="50000"/>
            </a:schemeClr>
          </a:lnRef>
          <a:fillRef idx="1">
            <a:schemeClr val="accent5"/>
          </a:fillRef>
          <a:effectRef idx="0">
            <a:schemeClr val="accent5"/>
          </a:effectRef>
          <a:fontRef idx="minor">
            <a:schemeClr val="lt1"/>
          </a:fontRef>
        </p:style>
        <p:txBody>
          <a:bodyPr wrap="square" lIns="91425" tIns="91425" rIns="91425" bIns="91425" anchor="ctr" anchorCtr="0">
            <a:noAutofit/>
          </a:bodyPr>
          <a:lstStyle/>
          <a:p>
            <a:pPr lvl="0">
              <a:spcBef>
                <a:spcPts val="0"/>
              </a:spcBef>
              <a:buNone/>
            </a:pPr>
            <a:endParaRPr lang="zh-TW" sz="1800" b="1" dirty="0">
              <a:solidFill>
                <a:srgbClr val="FFFFFF"/>
              </a:solidFill>
              <a:latin typeface="Microsoft JhengHei"/>
              <a:ea typeface="Microsoft JhengHei"/>
              <a:cs typeface="Microsoft JhengHei"/>
              <a:sym typeface="Microsoft JhengHei"/>
            </a:endParaRPr>
          </a:p>
        </p:txBody>
      </p:sp>
      <p:sp>
        <p:nvSpPr>
          <p:cNvPr id="16" name="Shape 500"/>
          <p:cNvSpPr/>
          <p:nvPr/>
        </p:nvSpPr>
        <p:spPr>
          <a:xfrm>
            <a:off x="4277801" y="3463474"/>
            <a:ext cx="374627" cy="237621"/>
          </a:xfrm>
          <a:prstGeom prst="rightArrow">
            <a:avLst>
              <a:gd name="adj1" fmla="val 48667"/>
              <a:gd name="adj2" fmla="val 50000"/>
            </a:avLst>
          </a:prstGeom>
          <a:solidFill>
            <a:srgbClr val="FFFF00"/>
          </a:solidFill>
          <a:ln w="57150" cmpd="sng">
            <a:noFill/>
          </a:ln>
        </p:spPr>
        <p:style>
          <a:lnRef idx="2">
            <a:schemeClr val="accent5">
              <a:shade val="50000"/>
            </a:schemeClr>
          </a:lnRef>
          <a:fillRef idx="1">
            <a:schemeClr val="accent5"/>
          </a:fillRef>
          <a:effectRef idx="0">
            <a:schemeClr val="accent5"/>
          </a:effectRef>
          <a:fontRef idx="minor">
            <a:schemeClr val="lt1"/>
          </a:fontRef>
        </p:style>
        <p:txBody>
          <a:bodyPr wrap="square" lIns="91425" tIns="91425" rIns="91425" bIns="91425" anchor="ctr" anchorCtr="0">
            <a:noAutofit/>
          </a:bodyPr>
          <a:lstStyle/>
          <a:p>
            <a:pPr lvl="0">
              <a:spcBef>
                <a:spcPts val="0"/>
              </a:spcBef>
              <a:buNone/>
            </a:pPr>
            <a:endParaRPr lang="zh-TW" sz="1800" b="1" dirty="0">
              <a:solidFill>
                <a:srgbClr val="FFFFFF"/>
              </a:solidFill>
              <a:latin typeface="Microsoft JhengHei"/>
              <a:ea typeface="Microsoft JhengHei"/>
              <a:cs typeface="Microsoft JhengHei"/>
              <a:sym typeface="Microsoft JhengHei"/>
            </a:endParaRPr>
          </a:p>
        </p:txBody>
      </p:sp>
      <p:pic>
        <p:nvPicPr>
          <p:cNvPr id="3" name="圖片 2">
            <a:extLst>
              <a:ext uri="{FF2B5EF4-FFF2-40B4-BE49-F238E27FC236}">
                <a16:creationId xmlns:a16="http://schemas.microsoft.com/office/drawing/2014/main" id="{B2707BC3-AD10-4E01-B0B2-0ED66C102C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8316" y="1107186"/>
            <a:ext cx="549485" cy="617669"/>
          </a:xfrm>
          <a:prstGeom prst="rect">
            <a:avLst/>
          </a:prstGeom>
        </p:spPr>
      </p:pic>
      <p:pic>
        <p:nvPicPr>
          <p:cNvPr id="5" name="圖片 4">
            <a:extLst>
              <a:ext uri="{FF2B5EF4-FFF2-40B4-BE49-F238E27FC236}">
                <a16:creationId xmlns:a16="http://schemas.microsoft.com/office/drawing/2014/main" id="{F753B472-5767-4332-BCD9-0655231308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863" y="4355785"/>
            <a:ext cx="549485" cy="617669"/>
          </a:xfrm>
          <a:prstGeom prst="rect">
            <a:avLst/>
          </a:prstGeom>
        </p:spPr>
      </p:pic>
      <p:pic>
        <p:nvPicPr>
          <p:cNvPr id="7" name="圖片 6">
            <a:extLst>
              <a:ext uri="{FF2B5EF4-FFF2-40B4-BE49-F238E27FC236}">
                <a16:creationId xmlns:a16="http://schemas.microsoft.com/office/drawing/2014/main" id="{2B136923-C0EA-4041-89DC-BB2799038F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574" y="1078781"/>
            <a:ext cx="549485" cy="617669"/>
          </a:xfrm>
          <a:prstGeom prst="rect">
            <a:avLst/>
          </a:prstGeom>
        </p:spPr>
      </p:pic>
      <p:pic>
        <p:nvPicPr>
          <p:cNvPr id="9" name="圖片 8">
            <a:extLst>
              <a:ext uri="{FF2B5EF4-FFF2-40B4-BE49-F238E27FC236}">
                <a16:creationId xmlns:a16="http://schemas.microsoft.com/office/drawing/2014/main" id="{9A48DE58-2413-45D5-8F76-89FB681372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8574" y="1627196"/>
            <a:ext cx="549485" cy="617669"/>
          </a:xfrm>
          <a:prstGeom prst="rect">
            <a:avLst/>
          </a:prstGeom>
        </p:spPr>
      </p:pic>
    </p:spTree>
    <p:extLst>
      <p:ext uri="{BB962C8B-B14F-4D97-AF65-F5344CB8AC3E}">
        <p14:creationId xmlns:p14="http://schemas.microsoft.com/office/powerpoint/2010/main" val="2062291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24" name="梯形 23">
            <a:extLst>
              <a:ext uri="{FF2B5EF4-FFF2-40B4-BE49-F238E27FC236}">
                <a16:creationId xmlns:a16="http://schemas.microsoft.com/office/drawing/2014/main" id="{B3A706E1-0B7E-4178-B37F-9F3D10CF183E}"/>
              </a:ext>
            </a:extLst>
          </p:cNvPr>
          <p:cNvSpPr/>
          <p:nvPr/>
        </p:nvSpPr>
        <p:spPr>
          <a:xfrm rot="5400000">
            <a:off x="3106944" y="2035507"/>
            <a:ext cx="2733902" cy="2725103"/>
          </a:xfrm>
          <a:prstGeom prst="trapezoid">
            <a:avLst/>
          </a:prstGeom>
          <a:gradFill flip="none" rotWithShape="1">
            <a:gsLst>
              <a:gs pos="0">
                <a:srgbClr val="23BDE1">
                  <a:tint val="66000"/>
                  <a:satMod val="160000"/>
                </a:srgbClr>
              </a:gs>
              <a:gs pos="50000">
                <a:srgbClr val="23BDE1">
                  <a:tint val="44500"/>
                  <a:satMod val="160000"/>
                </a:srgbClr>
              </a:gs>
              <a:gs pos="100000">
                <a:srgbClr val="23BDE1">
                  <a:tint val="23500"/>
                  <a:satMod val="160000"/>
                  <a:alpha val="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a:extLst>
              <a:ext uri="{FF2B5EF4-FFF2-40B4-BE49-F238E27FC236}">
                <a16:creationId xmlns:a16="http://schemas.microsoft.com/office/drawing/2014/main" id="{B6AB76D8-0ECF-4028-ADC9-974B92E82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5012" y="1957611"/>
            <a:ext cx="2182754" cy="1301584"/>
          </a:xfrm>
          <a:prstGeom prst="rect">
            <a:avLst/>
          </a:prstGeom>
        </p:spPr>
      </p:pic>
      <p:sp>
        <p:nvSpPr>
          <p:cNvPr id="41" name="剪去單一角落矩形 40"/>
          <p:cNvSpPr/>
          <p:nvPr/>
        </p:nvSpPr>
        <p:spPr>
          <a:xfrm>
            <a:off x="1155023" y="2028704"/>
            <a:ext cx="2363998" cy="2736304"/>
          </a:xfrm>
          <a:prstGeom prst="snip1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78" name="Shape 78"/>
          <p:cNvSpPr txBox="1">
            <a:spLocks noGrp="1"/>
          </p:cNvSpPr>
          <p:nvPr>
            <p:ph type="title"/>
          </p:nvPr>
        </p:nvSpPr>
        <p:spPr/>
        <p:txBody>
          <a:bodyPr>
            <a:normAutofit/>
          </a:bodyPr>
          <a:lstStyle/>
          <a:p>
            <a:pPr lvl="0"/>
            <a:r>
              <a:rPr lang="zh-TW" altLang="en-US" sz="3800" dirty="0"/>
              <a:t>透過</a:t>
            </a:r>
            <a:r>
              <a:rPr lang="en-US" altLang="zh-TW" sz="3800" dirty="0"/>
              <a:t>QNAP NVS</a:t>
            </a:r>
            <a:r>
              <a:rPr lang="zh-TW" altLang="en-US" sz="3800" dirty="0"/>
              <a:t>串起內部虛擬化</a:t>
            </a:r>
            <a:r>
              <a:rPr lang="en-US" altLang="zh-TW" sz="3800" dirty="0"/>
              <a:t>10G</a:t>
            </a:r>
            <a:r>
              <a:rPr lang="zh-TW" altLang="en-US" sz="3800" dirty="0"/>
              <a:t>傳輸</a:t>
            </a:r>
          </a:p>
        </p:txBody>
      </p:sp>
      <p:sp>
        <p:nvSpPr>
          <p:cNvPr id="26" name="內容版面配置區 25"/>
          <p:cNvSpPr>
            <a:spLocks noGrp="1"/>
          </p:cNvSpPr>
          <p:nvPr>
            <p:ph idx="1"/>
          </p:nvPr>
        </p:nvSpPr>
        <p:spPr>
          <a:xfrm>
            <a:off x="323528" y="1200151"/>
            <a:ext cx="8363272" cy="651519"/>
          </a:xfrm>
        </p:spPr>
        <p:txBody>
          <a:bodyPr>
            <a:normAutofit fontScale="92500"/>
          </a:bodyPr>
          <a:lstStyle/>
          <a:p>
            <a:pPr lvl="0"/>
            <a:r>
              <a:rPr lang="zh-TW" altLang="en-US" dirty="0">
                <a:latin typeface="微軟正黑體" panose="020B0604030504040204" pitchFamily="34" charset="-120"/>
                <a:sym typeface="Microsoft JhengHei"/>
              </a:rPr>
              <a:t>內部虛擬化的世界，也是</a:t>
            </a:r>
            <a:r>
              <a:rPr lang="en-US" altLang="zh-TW" dirty="0">
                <a:latin typeface="微軟正黑體" panose="020B0604030504040204" pitchFamily="34" charset="-120"/>
                <a:sym typeface="Microsoft JhengHei"/>
              </a:rPr>
              <a:t>10G</a:t>
            </a:r>
            <a:r>
              <a:rPr lang="zh-TW" altLang="en-US" dirty="0">
                <a:latin typeface="微軟正黑體" panose="020B0604030504040204" pitchFamily="34" charset="-120"/>
                <a:sym typeface="Microsoft JhengHei"/>
              </a:rPr>
              <a:t>的溝通速度，</a:t>
            </a:r>
            <a:r>
              <a:rPr lang="en-US" altLang="zh-TW" dirty="0">
                <a:latin typeface="微軟正黑體" panose="020B0604030504040204" pitchFamily="34" charset="-120"/>
                <a:sym typeface="Microsoft JhengHei"/>
              </a:rPr>
              <a:t> NVS</a:t>
            </a:r>
            <a:r>
              <a:rPr lang="zh-TW" altLang="en-US" dirty="0">
                <a:latin typeface="微軟正黑體" panose="020B0604030504040204" pitchFamily="34" charset="-120"/>
                <a:sym typeface="Microsoft JhengHei"/>
              </a:rPr>
              <a:t>幫您串接內外的環境</a:t>
            </a:r>
          </a:p>
          <a:p>
            <a:endParaRPr lang="zh-TW" altLang="en-US" dirty="0">
              <a:latin typeface="微軟正黑體" panose="020B0604030504040204" pitchFamily="34" charset="-120"/>
            </a:endParaRPr>
          </a:p>
        </p:txBody>
      </p:sp>
      <p:pic>
        <p:nvPicPr>
          <p:cNvPr id="91" name="Shape 91"/>
          <p:cNvPicPr preferRelativeResize="0"/>
          <p:nvPr/>
        </p:nvPicPr>
        <p:blipFill rotWithShape="1">
          <a:blip r:embed="rId5" cstate="print">
            <a:alphaModFix/>
          </a:blip>
          <a:srcRect t="30221" b="32147"/>
          <a:stretch/>
        </p:blipFill>
        <p:spPr>
          <a:xfrm>
            <a:off x="5950152" y="2921577"/>
            <a:ext cx="2844748" cy="652896"/>
          </a:xfrm>
          <a:prstGeom prst="rect">
            <a:avLst/>
          </a:prstGeom>
          <a:noFill/>
          <a:ln>
            <a:noFill/>
          </a:ln>
        </p:spPr>
      </p:pic>
      <p:sp>
        <p:nvSpPr>
          <p:cNvPr id="46" name="Shape 83"/>
          <p:cNvSpPr/>
          <p:nvPr/>
        </p:nvSpPr>
        <p:spPr>
          <a:xfrm>
            <a:off x="1505896" y="3056272"/>
            <a:ext cx="1769959" cy="357152"/>
          </a:xfrm>
          <a:prstGeom prst="roundRect">
            <a:avLst>
              <a:gd name="adj" fmla="val 0"/>
            </a:avLst>
          </a:prstGeom>
          <a:solidFill>
            <a:schemeClr val="bg1"/>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zh-TW" sz="1700" b="1">
                <a:latin typeface="微軟正黑體" panose="020B0604030504040204" pitchFamily="34" charset="-120"/>
                <a:ea typeface="微軟正黑體" panose="020B0604030504040204" pitchFamily="34" charset="-120"/>
              </a:rPr>
              <a:t>VM: 10G</a:t>
            </a:r>
            <a:endParaRPr sz="1700" b="1" i="0" u="none" strike="noStrike" cap="none">
              <a:latin typeface="微軟正黑體" panose="020B0604030504040204" pitchFamily="34" charset="-120"/>
              <a:ea typeface="微軟正黑體" panose="020B0604030504040204" pitchFamily="34" charset="-120"/>
              <a:cs typeface="Arial"/>
              <a:sym typeface="Arial"/>
            </a:endParaRPr>
          </a:p>
        </p:txBody>
      </p:sp>
      <p:sp>
        <p:nvSpPr>
          <p:cNvPr id="47" name="Shape 84"/>
          <p:cNvSpPr/>
          <p:nvPr/>
        </p:nvSpPr>
        <p:spPr>
          <a:xfrm>
            <a:off x="1505896" y="3652085"/>
            <a:ext cx="1769960" cy="357152"/>
          </a:xfrm>
          <a:prstGeom prst="roundRect">
            <a:avLst>
              <a:gd name="adj" fmla="val 0"/>
            </a:avLst>
          </a:prstGeom>
          <a:solidFill>
            <a:schemeClr val="bg1"/>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zh-TW" sz="1700" b="1" dirty="0">
                <a:latin typeface="微軟正黑體" panose="020B0604030504040204" pitchFamily="34" charset="-120"/>
                <a:ea typeface="微軟正黑體" panose="020B0604030504040204" pitchFamily="34" charset="-120"/>
              </a:rPr>
              <a:t>Container: 10G</a:t>
            </a:r>
            <a:endParaRPr sz="1700" b="1" i="0" u="none" strike="noStrike" cap="none" dirty="0">
              <a:latin typeface="微軟正黑體" panose="020B0604030504040204" pitchFamily="34" charset="-120"/>
              <a:ea typeface="微軟正黑體" panose="020B0604030504040204" pitchFamily="34" charset="-120"/>
              <a:cs typeface="Arial"/>
              <a:sym typeface="Arial"/>
            </a:endParaRPr>
          </a:p>
        </p:txBody>
      </p:sp>
      <p:sp>
        <p:nvSpPr>
          <p:cNvPr id="48" name="Shape 85"/>
          <p:cNvSpPr/>
          <p:nvPr/>
        </p:nvSpPr>
        <p:spPr>
          <a:xfrm>
            <a:off x="1502797" y="4290955"/>
            <a:ext cx="1773058" cy="357152"/>
          </a:xfrm>
          <a:prstGeom prst="roundRect">
            <a:avLst>
              <a:gd name="adj" fmla="val 0"/>
            </a:avLst>
          </a:prstGeom>
          <a:solidFill>
            <a:schemeClr val="bg1"/>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zh-TW" sz="1700" b="1" dirty="0">
                <a:latin typeface="微軟正黑體" panose="020B0604030504040204" pitchFamily="34" charset="-120"/>
                <a:ea typeface="微軟正黑體" panose="020B0604030504040204" pitchFamily="34" charset="-120"/>
              </a:rPr>
              <a:t>vQTS: 10G</a:t>
            </a:r>
            <a:endParaRPr sz="1700" b="1" i="0" u="none" strike="noStrike" cap="none" dirty="0">
              <a:latin typeface="微軟正黑體" panose="020B0604030504040204" pitchFamily="34" charset="-120"/>
              <a:ea typeface="微軟正黑體" panose="020B0604030504040204" pitchFamily="34" charset="-120"/>
              <a:cs typeface="Arial"/>
              <a:sym typeface="Arial"/>
            </a:endParaRPr>
          </a:p>
        </p:txBody>
      </p:sp>
      <p:sp>
        <p:nvSpPr>
          <p:cNvPr id="53" name="Shape 82"/>
          <p:cNvSpPr txBox="1"/>
          <p:nvPr/>
        </p:nvSpPr>
        <p:spPr>
          <a:xfrm>
            <a:off x="1070749" y="2034598"/>
            <a:ext cx="2448272" cy="976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zh-TW" sz="2400" b="1" dirty="0">
                <a:solidFill>
                  <a:schemeClr val="bg1"/>
                </a:solidFill>
                <a:latin typeface="微軟正黑體" panose="020B0604030504040204" pitchFamily="34" charset="-120"/>
                <a:ea typeface="微軟正黑體" panose="020B0604030504040204" pitchFamily="34" charset="-120"/>
                <a:cs typeface="Microsoft JhengHei"/>
                <a:sym typeface="Microsoft JhengHei"/>
              </a:rPr>
              <a:t>NVS</a:t>
            </a:r>
            <a:endParaRPr lang="en-US" altLang="zh-TW" sz="2400" b="1" dirty="0">
              <a:solidFill>
                <a:schemeClr val="bg1"/>
              </a:solidFill>
              <a:latin typeface="微軟正黑體" panose="020B0604030504040204" pitchFamily="34" charset="-120"/>
              <a:ea typeface="微軟正黑體" panose="020B0604030504040204" pitchFamily="34" charset="-120"/>
              <a:cs typeface="Microsoft JhengHei"/>
              <a:sym typeface="Microsoft JhengHei"/>
            </a:endParaRPr>
          </a:p>
          <a:p>
            <a:pPr marL="0" marR="0" lvl="0" indent="0" algn="ctr" rtl="0">
              <a:lnSpc>
                <a:spcPct val="100000"/>
              </a:lnSpc>
              <a:spcBef>
                <a:spcPts val="0"/>
              </a:spcBef>
              <a:spcAft>
                <a:spcPts val="0"/>
              </a:spcAft>
              <a:buClr>
                <a:srgbClr val="000000"/>
              </a:buClr>
              <a:buSzPts val="1400"/>
              <a:buFont typeface="Arial"/>
              <a:buNone/>
            </a:pPr>
            <a:r>
              <a:rPr lang="zh-TW" sz="2000" b="1" dirty="0">
                <a:solidFill>
                  <a:schemeClr val="bg1"/>
                </a:solidFill>
                <a:latin typeface="微軟正黑體" panose="020B0604030504040204" pitchFamily="34" charset="-120"/>
                <a:ea typeface="微軟正黑體" panose="020B0604030504040204" pitchFamily="34" charset="-120"/>
                <a:cs typeface="Microsoft JhengHei"/>
                <a:sym typeface="Microsoft JhengHei"/>
              </a:rPr>
              <a:t> (網路與虛擬交換器)</a:t>
            </a:r>
            <a:endParaRPr sz="2000" b="1" i="0" u="none" strike="noStrike" cap="none" dirty="0">
              <a:solidFill>
                <a:schemeClr val="bg1"/>
              </a:solidFill>
              <a:latin typeface="微軟正黑體" panose="020B0604030504040204" pitchFamily="34" charset="-120"/>
              <a:ea typeface="微軟正黑體" panose="020B0604030504040204" pitchFamily="34" charset="-120"/>
              <a:cs typeface="Microsoft JhengHei"/>
              <a:sym typeface="Microsoft JhengHei"/>
            </a:endParaRPr>
          </a:p>
        </p:txBody>
      </p:sp>
      <p:pic>
        <p:nvPicPr>
          <p:cNvPr id="1028" name="Picture 4" descr="C:\Users\user\Desktop\20180411_QTS 4.3.5網路與虛擬交換器_ppt\7.png"/>
          <p:cNvPicPr>
            <a:picLocks noChangeAspect="1" noChangeArrowheads="1"/>
          </p:cNvPicPr>
          <p:nvPr/>
        </p:nvPicPr>
        <p:blipFill>
          <a:blip r:embed="rId6" cstate="print"/>
          <a:srcRect/>
          <a:stretch>
            <a:fillRect/>
          </a:stretch>
        </p:blipFill>
        <p:spPr bwMode="auto">
          <a:xfrm>
            <a:off x="251520" y="3003798"/>
            <a:ext cx="1350220" cy="467015"/>
          </a:xfrm>
          <a:prstGeom prst="rect">
            <a:avLst/>
          </a:prstGeom>
          <a:noFill/>
        </p:spPr>
      </p:pic>
      <p:pic>
        <p:nvPicPr>
          <p:cNvPr id="1026" name="Picture 2" descr="C:\Users\user\Desktop\20180411_QTS 4.3.5網路與虛擬交換器_ppt\page27_Virtualization Station.png"/>
          <p:cNvPicPr>
            <a:picLocks noChangeAspect="1" noChangeArrowheads="1"/>
          </p:cNvPicPr>
          <p:nvPr/>
        </p:nvPicPr>
        <p:blipFill>
          <a:blip r:embed="rId7" cstate="print"/>
          <a:srcRect/>
          <a:stretch>
            <a:fillRect/>
          </a:stretch>
        </p:blipFill>
        <p:spPr bwMode="auto">
          <a:xfrm>
            <a:off x="540065" y="2954799"/>
            <a:ext cx="541180" cy="541180"/>
          </a:xfrm>
          <a:prstGeom prst="rect">
            <a:avLst/>
          </a:prstGeom>
          <a:noFill/>
        </p:spPr>
      </p:pic>
      <p:pic>
        <p:nvPicPr>
          <p:cNvPr id="54" name="Picture 4" descr="C:\Users\user\Desktop\20180411_QTS 4.3.5網路與虛擬交換器_ppt\7.png"/>
          <p:cNvPicPr>
            <a:picLocks noChangeAspect="1" noChangeArrowheads="1"/>
          </p:cNvPicPr>
          <p:nvPr/>
        </p:nvPicPr>
        <p:blipFill>
          <a:blip r:embed="rId6" cstate="print"/>
          <a:srcRect/>
          <a:stretch>
            <a:fillRect/>
          </a:stretch>
        </p:blipFill>
        <p:spPr bwMode="auto">
          <a:xfrm>
            <a:off x="251520" y="3616903"/>
            <a:ext cx="1350220" cy="467015"/>
          </a:xfrm>
          <a:prstGeom prst="rect">
            <a:avLst/>
          </a:prstGeom>
          <a:noFill/>
        </p:spPr>
      </p:pic>
      <p:pic>
        <p:nvPicPr>
          <p:cNvPr id="1027" name="Picture 3" descr="C:\Users\user\Desktop\20180411_QTS 4.3.5網路與虛擬交換器_ppt\軟體容器工作站_icon_1.png"/>
          <p:cNvPicPr>
            <a:picLocks noChangeAspect="1" noChangeArrowheads="1"/>
          </p:cNvPicPr>
          <p:nvPr/>
        </p:nvPicPr>
        <p:blipFill>
          <a:blip r:embed="rId8" cstate="print"/>
          <a:srcRect/>
          <a:stretch>
            <a:fillRect/>
          </a:stretch>
        </p:blipFill>
        <p:spPr bwMode="auto">
          <a:xfrm>
            <a:off x="539552" y="3575083"/>
            <a:ext cx="542206" cy="545218"/>
          </a:xfrm>
          <a:prstGeom prst="rect">
            <a:avLst/>
          </a:prstGeom>
          <a:noFill/>
        </p:spPr>
      </p:pic>
      <p:pic>
        <p:nvPicPr>
          <p:cNvPr id="55" name="Picture 4" descr="C:\Users\user\Desktop\20180411_QTS 4.3.5網路與虛擬交換器_ppt\7.png"/>
          <p:cNvPicPr>
            <a:picLocks noChangeAspect="1" noChangeArrowheads="1"/>
          </p:cNvPicPr>
          <p:nvPr/>
        </p:nvPicPr>
        <p:blipFill>
          <a:blip r:embed="rId6" cstate="print"/>
          <a:srcRect/>
          <a:stretch>
            <a:fillRect/>
          </a:stretch>
        </p:blipFill>
        <p:spPr bwMode="auto">
          <a:xfrm>
            <a:off x="251520" y="4240467"/>
            <a:ext cx="1350220" cy="467015"/>
          </a:xfrm>
          <a:prstGeom prst="rect">
            <a:avLst/>
          </a:prstGeom>
          <a:noFill/>
        </p:spPr>
      </p:pic>
      <p:pic>
        <p:nvPicPr>
          <p:cNvPr id="1030" name="Picture 6" descr="C:\Users\user\Desktop\20180411_QTS 4.3.5網路與虛擬交換器_ppt\TS-1685_front.png"/>
          <p:cNvPicPr>
            <a:picLocks noChangeAspect="1" noChangeArrowheads="1"/>
          </p:cNvPicPr>
          <p:nvPr/>
        </p:nvPicPr>
        <p:blipFill>
          <a:blip r:embed="rId9" cstate="print"/>
          <a:srcRect/>
          <a:stretch>
            <a:fillRect/>
          </a:stretch>
        </p:blipFill>
        <p:spPr bwMode="auto">
          <a:xfrm>
            <a:off x="3131840" y="2427734"/>
            <a:ext cx="3224239" cy="2016224"/>
          </a:xfrm>
          <a:prstGeom prst="rect">
            <a:avLst/>
          </a:prstGeom>
          <a:noFill/>
        </p:spPr>
      </p:pic>
      <p:sp>
        <p:nvSpPr>
          <p:cNvPr id="61" name="文字方塊 60"/>
          <p:cNvSpPr txBox="1"/>
          <p:nvPr/>
        </p:nvSpPr>
        <p:spPr>
          <a:xfrm>
            <a:off x="6531982" y="2587516"/>
            <a:ext cx="2016224" cy="369332"/>
          </a:xfrm>
          <a:prstGeom prst="rect">
            <a:avLst/>
          </a:prstGeom>
          <a:noFill/>
        </p:spPr>
        <p:txBody>
          <a:bodyPr wrap="square" rtlCol="0">
            <a:spAutoFit/>
          </a:bodyPr>
          <a:lstStyle/>
          <a:p>
            <a:pPr lvl="0"/>
            <a:r>
              <a:rPr lang="en-US" altLang="zh-TW" b="1" dirty="0">
                <a:latin typeface="微軟正黑體" panose="020B0604030504040204" pitchFamily="34" charset="-120"/>
                <a:ea typeface="微軟正黑體" panose="020B0604030504040204" pitchFamily="34" charset="-120"/>
                <a:cs typeface="Microsoft JhengHei"/>
                <a:sym typeface="Microsoft JhengHei"/>
              </a:rPr>
              <a:t>10G </a:t>
            </a:r>
            <a:r>
              <a:rPr lang="zh-TW" altLang="en-US" b="1" dirty="0">
                <a:latin typeface="微軟正黑體" panose="020B0604030504040204" pitchFamily="34" charset="-120"/>
                <a:ea typeface="微軟正黑體" panose="020B0604030504040204" pitchFamily="34" charset="-120"/>
                <a:cs typeface="Microsoft JhengHei"/>
                <a:sym typeface="Microsoft JhengHei"/>
              </a:rPr>
              <a:t>高速網路</a:t>
            </a:r>
          </a:p>
        </p:txBody>
      </p:sp>
      <p:pic>
        <p:nvPicPr>
          <p:cNvPr id="3" name="Picture 3" descr="C:\Users\user\Desktop\20180411_QTS 4.3.5網路與虛擬交換器_ppt\10-02.png"/>
          <p:cNvPicPr>
            <a:picLocks noChangeAspect="1" noChangeArrowheads="1"/>
          </p:cNvPicPr>
          <p:nvPr/>
        </p:nvPicPr>
        <p:blipFill>
          <a:blip r:embed="rId10" cstate="print"/>
          <a:srcRect/>
          <a:stretch>
            <a:fillRect/>
          </a:stretch>
        </p:blipFill>
        <p:spPr bwMode="auto">
          <a:xfrm>
            <a:off x="6325768" y="3435493"/>
            <a:ext cx="960621" cy="962386"/>
          </a:xfrm>
          <a:prstGeom prst="rect">
            <a:avLst/>
          </a:prstGeom>
          <a:noFill/>
          <a:effectLst>
            <a:outerShdw blurRad="63500" sx="102000" sy="102000" algn="ctr" rotWithShape="0">
              <a:prstClr val="black">
                <a:alpha val="40000"/>
              </a:prstClr>
            </a:outerShdw>
          </a:effectLst>
        </p:spPr>
      </p:pic>
      <p:pic>
        <p:nvPicPr>
          <p:cNvPr id="2" name="Picture 2" descr="C:\Users\user\Desktop\20180411_QTS 4.3.5網路與虛擬交換器_ppt\10-01.png"/>
          <p:cNvPicPr>
            <a:picLocks noChangeAspect="1" noChangeArrowheads="1"/>
          </p:cNvPicPr>
          <p:nvPr/>
        </p:nvPicPr>
        <p:blipFill>
          <a:blip r:embed="rId11" cstate="print"/>
          <a:srcRect/>
          <a:stretch>
            <a:fillRect/>
          </a:stretch>
        </p:blipFill>
        <p:spPr bwMode="auto">
          <a:xfrm>
            <a:off x="5508104" y="3435846"/>
            <a:ext cx="961680" cy="961680"/>
          </a:xfrm>
          <a:prstGeom prst="rect">
            <a:avLst/>
          </a:prstGeom>
          <a:noFill/>
          <a:effectLst>
            <a:outerShdw blurRad="63500" sx="102000" sy="102000" algn="ctr" rotWithShape="0">
              <a:prstClr val="black">
                <a:alpha val="40000"/>
              </a:prstClr>
            </a:outerShdw>
          </a:effectLst>
        </p:spPr>
      </p:pic>
      <p:pic>
        <p:nvPicPr>
          <p:cNvPr id="94" name="Shape 94"/>
          <p:cNvPicPr preferRelativeResize="0"/>
          <p:nvPr/>
        </p:nvPicPr>
        <p:blipFill>
          <a:blip r:embed="rId12" cstate="print">
            <a:alphaModFix/>
          </a:blip>
          <a:stretch>
            <a:fillRect/>
          </a:stretch>
        </p:blipFill>
        <p:spPr>
          <a:xfrm>
            <a:off x="539552" y="4227934"/>
            <a:ext cx="549879" cy="504056"/>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Shape 409"/>
          <p:cNvPicPr preferRelativeResize="0"/>
          <p:nvPr/>
        </p:nvPicPr>
        <p:blipFill rotWithShape="1">
          <a:blip r:embed="rId3">
            <a:alphaModFix/>
          </a:blip>
          <a:srcRect/>
          <a:stretch/>
        </p:blipFill>
        <p:spPr>
          <a:xfrm>
            <a:off x="4871367" y="1696450"/>
            <a:ext cx="3802945" cy="3230213"/>
          </a:xfrm>
          <a:prstGeom prst="rect">
            <a:avLst/>
          </a:prstGeom>
          <a:noFill/>
          <a:ln>
            <a:noFill/>
          </a:ln>
          <a:effectLst>
            <a:outerShdw blurRad="50800" dist="38100" dir="5400000" algn="t" rotWithShape="0">
              <a:prstClr val="black">
                <a:alpha val="40000"/>
              </a:prstClr>
            </a:outerShdw>
          </a:effectLst>
        </p:spPr>
      </p:pic>
      <p:sp>
        <p:nvSpPr>
          <p:cNvPr id="413" name="Shape 413"/>
          <p:cNvSpPr txBox="1">
            <a:spLocks noGrp="1"/>
          </p:cNvSpPr>
          <p:nvPr>
            <p:ph type="title"/>
          </p:nvPr>
        </p:nvSpPr>
        <p:spPr/>
        <p:txBody>
          <a:bodyPr/>
          <a:lstStyle/>
          <a:p>
            <a:pPr lvl="0"/>
            <a:r>
              <a:rPr lang="zh-TW" altLang="en-US">
                <a:sym typeface="Microsoft JhengHei"/>
              </a:rPr>
              <a:t>透過</a:t>
            </a:r>
            <a:r>
              <a:rPr lang="en-US" altLang="zh-TW">
                <a:sym typeface="Microsoft JhengHei"/>
              </a:rPr>
              <a:t>macOS</a:t>
            </a:r>
            <a:r>
              <a:rPr lang="zh-TW" altLang="en-US">
                <a:sym typeface="Microsoft JhengHei"/>
              </a:rPr>
              <a:t>連線到</a:t>
            </a:r>
            <a:r>
              <a:rPr lang="en-US" altLang="zh-TW">
                <a:sym typeface="Microsoft JhengHei"/>
              </a:rPr>
              <a:t>NAS</a:t>
            </a:r>
            <a:endParaRPr lang="en-US">
              <a:sym typeface="Microsoft JhengHei"/>
            </a:endParaRPr>
          </a:p>
        </p:txBody>
      </p:sp>
      <p:pic>
        <p:nvPicPr>
          <p:cNvPr id="414" name="Shape 414"/>
          <p:cNvPicPr preferRelativeResize="0"/>
          <p:nvPr/>
        </p:nvPicPr>
        <p:blipFill rotWithShape="1">
          <a:blip r:embed="rId4">
            <a:alphaModFix/>
          </a:blip>
          <a:srcRect/>
          <a:stretch/>
        </p:blipFill>
        <p:spPr>
          <a:xfrm>
            <a:off x="1064425" y="2524094"/>
            <a:ext cx="2816629" cy="2377440"/>
          </a:xfrm>
          <a:prstGeom prst="rect">
            <a:avLst/>
          </a:prstGeom>
          <a:noFill/>
          <a:ln>
            <a:noFill/>
          </a:ln>
          <a:effectLst>
            <a:outerShdw blurRad="57150" dist="19050" dir="5400000" algn="bl" rotWithShape="0">
              <a:srgbClr val="000000">
                <a:alpha val="49411"/>
              </a:srgbClr>
            </a:outerShdw>
          </a:effectLst>
        </p:spPr>
      </p:pic>
      <p:sp>
        <p:nvSpPr>
          <p:cNvPr id="415" name="Shape 415"/>
          <p:cNvSpPr txBox="1"/>
          <p:nvPr/>
        </p:nvSpPr>
        <p:spPr>
          <a:xfrm>
            <a:off x="755576" y="1162488"/>
            <a:ext cx="3024336"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000"/>
              <a:buFont typeface="Arial"/>
              <a:buNone/>
            </a:pPr>
            <a:r>
              <a:rPr lang="zh-TW" sz="1800" b="1" i="0" u="none" strike="noStrike" cap="none" dirty="0">
                <a:solidFill>
                  <a:schemeClr val="tx1"/>
                </a:solidFill>
                <a:latin typeface="+mj-lt"/>
                <a:ea typeface="Microsoft JhengHei"/>
                <a:cs typeface="Microsoft JhengHei"/>
                <a:sym typeface="Microsoft JhengHei"/>
              </a:rPr>
              <a:t>系統偏好設定 =&gt; 網路</a:t>
            </a:r>
            <a:endParaRPr sz="1800" i="0" u="none" strike="noStrike" cap="none" dirty="0">
              <a:solidFill>
                <a:schemeClr val="tx1"/>
              </a:solidFill>
              <a:latin typeface="+mj-lt"/>
              <a:ea typeface="Microsoft JhengHei"/>
              <a:cs typeface="Microsoft JhengHei"/>
              <a:sym typeface="Microsoft JhengHei"/>
            </a:endParaRPr>
          </a:p>
        </p:txBody>
      </p:sp>
      <p:sp>
        <p:nvSpPr>
          <p:cNvPr id="416" name="Shape 416"/>
          <p:cNvSpPr txBox="1"/>
          <p:nvPr/>
        </p:nvSpPr>
        <p:spPr>
          <a:xfrm>
            <a:off x="755576" y="1763235"/>
            <a:ext cx="3430860"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000"/>
              <a:buFont typeface="Arial"/>
              <a:buNone/>
            </a:pPr>
            <a:r>
              <a:rPr lang="zh-TW" sz="1800" b="1" i="0" u="none" strike="noStrike" cap="none">
                <a:solidFill>
                  <a:schemeClr val="tx1"/>
                </a:solidFill>
                <a:latin typeface="+mj-lt"/>
                <a:ea typeface="Microsoft JhengHei"/>
                <a:cs typeface="Microsoft JhengHei"/>
                <a:sym typeface="Microsoft JhengHei"/>
              </a:rPr>
              <a:t>點選左下 + 號來建立新VPN介面, 類型為透過IPsec的L2TP </a:t>
            </a:r>
            <a:endParaRPr sz="1800" b="1" i="0" u="none" strike="noStrike" cap="none">
              <a:solidFill>
                <a:schemeClr val="tx1"/>
              </a:solidFill>
              <a:latin typeface="+mj-lt"/>
              <a:ea typeface="Microsoft JhengHei"/>
              <a:cs typeface="Microsoft JhengHei"/>
              <a:sym typeface="Microsoft JhengHei"/>
            </a:endParaRPr>
          </a:p>
        </p:txBody>
      </p:sp>
      <p:sp>
        <p:nvSpPr>
          <p:cNvPr id="417" name="Shape 417"/>
          <p:cNvSpPr txBox="1"/>
          <p:nvPr/>
        </p:nvSpPr>
        <p:spPr>
          <a:xfrm>
            <a:off x="4799228" y="1140076"/>
            <a:ext cx="4248472"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000"/>
              <a:buFont typeface="Arial"/>
              <a:buNone/>
            </a:pPr>
            <a:r>
              <a:rPr lang="zh-TW" sz="1800" b="1" i="0" u="none" strike="noStrike" cap="none" dirty="0">
                <a:solidFill>
                  <a:schemeClr val="tx1"/>
                </a:solidFill>
                <a:latin typeface="Microsoft JhengHei"/>
                <a:ea typeface="Microsoft JhengHei"/>
                <a:cs typeface="Microsoft JhengHei"/>
                <a:sym typeface="Microsoft JhengHei"/>
              </a:rPr>
              <a:t>點選認證設定, 再輸入密碼與共享的密鑰</a:t>
            </a:r>
            <a:endParaRPr dirty="0">
              <a:solidFill>
                <a:schemeClr val="tx1"/>
              </a:solidFill>
              <a:latin typeface="Microsoft JhengHei"/>
              <a:ea typeface="Microsoft JhengHei"/>
              <a:cs typeface="Microsoft JhengHei"/>
              <a:sym typeface="Microsoft JhengHei"/>
            </a:endParaRPr>
          </a:p>
        </p:txBody>
      </p:sp>
      <p:pic>
        <p:nvPicPr>
          <p:cNvPr id="22" name="圖片 21">
            <a:extLst>
              <a:ext uri="{FF2B5EF4-FFF2-40B4-BE49-F238E27FC236}">
                <a16:creationId xmlns:a16="http://schemas.microsoft.com/office/drawing/2014/main" id="{2CCA9C5E-27DB-4AAA-9E36-AE602F8606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2574" y="1078781"/>
            <a:ext cx="549485" cy="617669"/>
          </a:xfrm>
          <a:prstGeom prst="rect">
            <a:avLst/>
          </a:prstGeom>
        </p:spPr>
      </p:pic>
      <p:pic>
        <p:nvPicPr>
          <p:cNvPr id="23" name="圖片 22">
            <a:extLst>
              <a:ext uri="{FF2B5EF4-FFF2-40B4-BE49-F238E27FC236}">
                <a16:creationId xmlns:a16="http://schemas.microsoft.com/office/drawing/2014/main" id="{EC8B62C2-149A-4778-961E-F059CFA877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574" y="1078781"/>
            <a:ext cx="549485" cy="617669"/>
          </a:xfrm>
          <a:prstGeom prst="rect">
            <a:avLst/>
          </a:prstGeom>
        </p:spPr>
      </p:pic>
      <p:pic>
        <p:nvPicPr>
          <p:cNvPr id="24" name="圖片 23">
            <a:extLst>
              <a:ext uri="{FF2B5EF4-FFF2-40B4-BE49-F238E27FC236}">
                <a16:creationId xmlns:a16="http://schemas.microsoft.com/office/drawing/2014/main" id="{5403C2AE-5563-41A6-AEC8-526C1090C2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574" y="1837843"/>
            <a:ext cx="549485" cy="617669"/>
          </a:xfrm>
          <a:prstGeom prst="rect">
            <a:avLst/>
          </a:prstGeom>
        </p:spPr>
      </p:pic>
    </p:spTree>
    <p:extLst>
      <p:ext uri="{BB962C8B-B14F-4D97-AF65-F5344CB8AC3E}">
        <p14:creationId xmlns:p14="http://schemas.microsoft.com/office/powerpoint/2010/main" val="34704014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36" name="Shape 436"/>
          <p:cNvSpPr txBox="1">
            <a:spLocks noGrp="1"/>
          </p:cNvSpPr>
          <p:nvPr>
            <p:ph type="title"/>
          </p:nvPr>
        </p:nvSpPr>
        <p:spPr/>
        <p:txBody>
          <a:bodyPr/>
          <a:lstStyle/>
          <a:p>
            <a:pPr lvl="0"/>
            <a:r>
              <a:rPr lang="zh-TW" altLang="en-US">
                <a:sym typeface="Microsoft JhengHei"/>
              </a:rPr>
              <a:t>透過</a:t>
            </a:r>
            <a:r>
              <a:rPr lang="en-US" altLang="zh-TW">
                <a:sym typeface="Microsoft JhengHei"/>
              </a:rPr>
              <a:t>Android</a:t>
            </a:r>
            <a:r>
              <a:rPr lang="zh-TW" altLang="en-US">
                <a:sym typeface="Microsoft JhengHei"/>
              </a:rPr>
              <a:t>連線到</a:t>
            </a:r>
            <a:r>
              <a:rPr lang="en-US" altLang="zh-TW">
                <a:sym typeface="Microsoft JhengHei"/>
              </a:rPr>
              <a:t>NAS</a:t>
            </a:r>
            <a:endParaRPr lang="en-US" dirty="0">
              <a:sym typeface="Microsoft JhengHei"/>
            </a:endParaRPr>
          </a:p>
        </p:txBody>
      </p:sp>
      <p:pic>
        <p:nvPicPr>
          <p:cNvPr id="437" name="Shape 437"/>
          <p:cNvPicPr preferRelativeResize="0"/>
          <p:nvPr/>
        </p:nvPicPr>
        <p:blipFill rotWithShape="1">
          <a:blip r:embed="rId3">
            <a:alphaModFix/>
          </a:blip>
          <a:srcRect/>
          <a:stretch/>
        </p:blipFill>
        <p:spPr>
          <a:xfrm>
            <a:off x="4138131" y="1199092"/>
            <a:ext cx="2149276" cy="3820930"/>
          </a:xfrm>
          <a:prstGeom prst="rect">
            <a:avLst/>
          </a:prstGeom>
          <a:noFill/>
          <a:ln>
            <a:noFill/>
          </a:ln>
          <a:effectLst>
            <a:outerShdw blurRad="57150" dist="19050" dir="5400000" algn="bl" rotWithShape="0">
              <a:srgbClr val="000000">
                <a:alpha val="49411"/>
              </a:srgbClr>
            </a:outerShdw>
          </a:effectLst>
        </p:spPr>
      </p:pic>
      <p:pic>
        <p:nvPicPr>
          <p:cNvPr id="438" name="Shape 438"/>
          <p:cNvPicPr preferRelativeResize="0"/>
          <p:nvPr/>
        </p:nvPicPr>
        <p:blipFill rotWithShape="1">
          <a:blip r:embed="rId4">
            <a:alphaModFix/>
          </a:blip>
          <a:srcRect/>
          <a:stretch/>
        </p:blipFill>
        <p:spPr>
          <a:xfrm>
            <a:off x="6461407" y="1199088"/>
            <a:ext cx="2149273" cy="3820930"/>
          </a:xfrm>
          <a:prstGeom prst="rect">
            <a:avLst/>
          </a:prstGeom>
          <a:noFill/>
          <a:ln>
            <a:noFill/>
          </a:ln>
          <a:effectLst>
            <a:outerShdw blurRad="57150" dist="19050" dir="5400000" algn="bl" rotWithShape="0">
              <a:srgbClr val="000000">
                <a:alpha val="49411"/>
              </a:srgbClr>
            </a:outerShdw>
          </a:effectLst>
        </p:spPr>
      </p:pic>
      <p:sp>
        <p:nvSpPr>
          <p:cNvPr id="439" name="Shape 439"/>
          <p:cNvSpPr txBox="1"/>
          <p:nvPr/>
        </p:nvSpPr>
        <p:spPr>
          <a:xfrm>
            <a:off x="6380028" y="2058317"/>
            <a:ext cx="2296428" cy="310101"/>
          </a:xfrm>
          <a:prstGeom prst="rect">
            <a:avLst/>
          </a:prstGeom>
          <a:noFill/>
          <a:ln w="38100" cap="flat" cmpd="sng">
            <a:solidFill>
              <a:srgbClr val="C00000"/>
            </a:solidFill>
            <a:prstDash val="solid"/>
            <a:round/>
            <a:headEnd type="none" w="sm" len="sm"/>
            <a:tailEnd type="none" w="sm" len="sm"/>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 name="Shape 191">
            <a:extLst>
              <a:ext uri="{FF2B5EF4-FFF2-40B4-BE49-F238E27FC236}">
                <a16:creationId xmlns:a16="http://schemas.microsoft.com/office/drawing/2014/main" id="{42F0112A-34B4-400D-A6F7-37F9A9249060}"/>
              </a:ext>
            </a:extLst>
          </p:cNvPr>
          <p:cNvSpPr txBox="1"/>
          <p:nvPr/>
        </p:nvSpPr>
        <p:spPr>
          <a:xfrm>
            <a:off x="683568" y="1194338"/>
            <a:ext cx="4136700" cy="369300"/>
          </a:xfrm>
          <a:prstGeom prst="rect">
            <a:avLst/>
          </a:prstGeom>
          <a:noFill/>
          <a:ln>
            <a:noFill/>
          </a:ln>
        </p:spPr>
        <p:txBody>
          <a:bodyPr spcFirstLastPara="1" wrap="square" lIns="91425" tIns="45700" rIns="91425" bIns="45700" anchor="t" anchorCtr="0">
            <a:noAutofit/>
          </a:bodyPr>
          <a:lstStyle/>
          <a:p>
            <a:pPr>
              <a:buClr>
                <a:srgbClr val="002060"/>
              </a:buClr>
              <a:buSzPts val="1800"/>
            </a:pPr>
            <a:r>
              <a:rPr lang="zh-TW" altLang="en-US" b="1" dirty="0">
                <a:ea typeface="Microsoft JhengHei"/>
                <a:cs typeface="Microsoft JhengHei"/>
                <a:sym typeface="Microsoft JhengHei"/>
              </a:rPr>
              <a:t>系統設定</a:t>
            </a:r>
            <a:endParaRPr sz="1800" dirty="0">
              <a:latin typeface="Microsoft JhengHei"/>
              <a:ea typeface="Microsoft JhengHei"/>
              <a:cs typeface="Microsoft JhengHei"/>
              <a:sym typeface="Microsoft JhengHei"/>
            </a:endParaRPr>
          </a:p>
          <a:p>
            <a:pPr marL="0" marR="0" lvl="0" indent="0" rtl="0">
              <a:lnSpc>
                <a:spcPct val="100000"/>
              </a:lnSpc>
              <a:spcBef>
                <a:spcPts val="0"/>
              </a:spcBef>
              <a:spcAft>
                <a:spcPts val="0"/>
              </a:spcAft>
              <a:buClr>
                <a:srgbClr val="002060"/>
              </a:buClr>
              <a:buSzPts val="1800"/>
              <a:buFont typeface="Arial"/>
              <a:buNone/>
            </a:pPr>
            <a:endParaRPr sz="1800" b="1" dirty="0">
              <a:latin typeface="Microsoft JhengHei"/>
              <a:ea typeface="Microsoft JhengHei"/>
              <a:cs typeface="Microsoft JhengHei"/>
              <a:sym typeface="Microsoft JhengHei"/>
            </a:endParaRPr>
          </a:p>
        </p:txBody>
      </p:sp>
      <p:sp>
        <p:nvSpPr>
          <p:cNvPr id="15" name="Shape 192">
            <a:extLst>
              <a:ext uri="{FF2B5EF4-FFF2-40B4-BE49-F238E27FC236}">
                <a16:creationId xmlns:a16="http://schemas.microsoft.com/office/drawing/2014/main" id="{EA6F3F43-6906-40BD-BA36-34EE2AD45032}"/>
              </a:ext>
            </a:extLst>
          </p:cNvPr>
          <p:cNvSpPr txBox="1"/>
          <p:nvPr/>
        </p:nvSpPr>
        <p:spPr>
          <a:xfrm>
            <a:off x="683568" y="1844262"/>
            <a:ext cx="3984600" cy="369300"/>
          </a:xfrm>
          <a:prstGeom prst="rect">
            <a:avLst/>
          </a:prstGeom>
          <a:noFill/>
          <a:ln>
            <a:noFill/>
          </a:ln>
        </p:spPr>
        <p:txBody>
          <a:bodyPr spcFirstLastPara="1" wrap="square" lIns="91425" tIns="45700" rIns="91425" bIns="45700" anchor="t" anchorCtr="0">
            <a:noAutofit/>
          </a:bodyPr>
          <a:lstStyle/>
          <a:p>
            <a:pPr lvl="0">
              <a:buClr>
                <a:srgbClr val="002060"/>
              </a:buClr>
              <a:buSzPts val="1800"/>
            </a:pPr>
            <a:r>
              <a:rPr lang="zh-TW" altLang="en-US" b="1" dirty="0">
                <a:ea typeface="Microsoft JhengHei"/>
                <a:cs typeface="Microsoft JhengHei"/>
                <a:sym typeface="Microsoft JhengHei"/>
              </a:rPr>
              <a:t>無線與網路</a:t>
            </a:r>
            <a:endParaRPr lang="zh-TW" altLang="en-US" dirty="0">
              <a:ea typeface="Microsoft JhengHei"/>
              <a:cs typeface="Microsoft JhengHei"/>
              <a:sym typeface="Microsoft JhengHei"/>
            </a:endParaRPr>
          </a:p>
        </p:txBody>
      </p:sp>
      <p:sp>
        <p:nvSpPr>
          <p:cNvPr id="16" name="Shape 193">
            <a:extLst>
              <a:ext uri="{FF2B5EF4-FFF2-40B4-BE49-F238E27FC236}">
                <a16:creationId xmlns:a16="http://schemas.microsoft.com/office/drawing/2014/main" id="{1037B759-3F2B-4B15-B12E-D7338AD083C1}"/>
              </a:ext>
            </a:extLst>
          </p:cNvPr>
          <p:cNvSpPr txBox="1"/>
          <p:nvPr/>
        </p:nvSpPr>
        <p:spPr>
          <a:xfrm>
            <a:off x="683568" y="2494186"/>
            <a:ext cx="4325100" cy="369300"/>
          </a:xfrm>
          <a:prstGeom prst="rect">
            <a:avLst/>
          </a:prstGeom>
          <a:noFill/>
          <a:ln>
            <a:noFill/>
          </a:ln>
        </p:spPr>
        <p:txBody>
          <a:bodyPr spcFirstLastPara="1" wrap="square" lIns="91425" tIns="45700" rIns="91425" bIns="45700" anchor="t" anchorCtr="0">
            <a:noAutofit/>
          </a:bodyPr>
          <a:lstStyle/>
          <a:p>
            <a:pPr lvl="0">
              <a:buClr>
                <a:srgbClr val="002060"/>
              </a:buClr>
              <a:buSzPts val="1800"/>
            </a:pPr>
            <a:r>
              <a:rPr lang="zh-TW" altLang="en-US" b="1" dirty="0">
                <a:ea typeface="Microsoft JhengHei"/>
                <a:cs typeface="Microsoft JhengHei"/>
                <a:sym typeface="Microsoft JhengHei"/>
              </a:rPr>
              <a:t>選擇</a:t>
            </a:r>
            <a:r>
              <a:rPr lang="en-US" altLang="zh-TW" b="1" dirty="0">
                <a:ea typeface="Microsoft JhengHei"/>
                <a:cs typeface="Microsoft JhengHei"/>
                <a:sym typeface="Microsoft JhengHei"/>
              </a:rPr>
              <a:t>VPN</a:t>
            </a:r>
            <a:endParaRPr lang="en-US" altLang="zh-TW" dirty="0">
              <a:ea typeface="Microsoft JhengHei"/>
              <a:cs typeface="Microsoft JhengHei"/>
              <a:sym typeface="Microsoft JhengHei"/>
            </a:endParaRPr>
          </a:p>
        </p:txBody>
      </p:sp>
      <p:sp>
        <p:nvSpPr>
          <p:cNvPr id="17" name="Shape 194">
            <a:extLst>
              <a:ext uri="{FF2B5EF4-FFF2-40B4-BE49-F238E27FC236}">
                <a16:creationId xmlns:a16="http://schemas.microsoft.com/office/drawing/2014/main" id="{36A6B120-E811-4D91-8AF9-878EC6EFF834}"/>
              </a:ext>
            </a:extLst>
          </p:cNvPr>
          <p:cNvSpPr txBox="1"/>
          <p:nvPr/>
        </p:nvSpPr>
        <p:spPr>
          <a:xfrm>
            <a:off x="683568" y="3144110"/>
            <a:ext cx="4325100" cy="369300"/>
          </a:xfrm>
          <a:prstGeom prst="rect">
            <a:avLst/>
          </a:prstGeom>
          <a:noFill/>
          <a:ln>
            <a:noFill/>
          </a:ln>
        </p:spPr>
        <p:txBody>
          <a:bodyPr spcFirstLastPara="1" wrap="square" lIns="91425" tIns="45700" rIns="91425" bIns="45700" anchor="t" anchorCtr="0">
            <a:noAutofit/>
          </a:bodyPr>
          <a:lstStyle/>
          <a:p>
            <a:pPr lvl="0">
              <a:buClr>
                <a:srgbClr val="002060"/>
              </a:buClr>
              <a:buSzPts val="1800"/>
            </a:pPr>
            <a:r>
              <a:rPr lang="zh-TW" altLang="en-US" b="1" dirty="0">
                <a:ea typeface="Microsoft JhengHei"/>
                <a:cs typeface="Microsoft JhengHei"/>
                <a:sym typeface="Microsoft JhengHei"/>
              </a:rPr>
              <a:t>新增網路</a:t>
            </a:r>
            <a:endParaRPr lang="zh-TW" altLang="en-US" dirty="0">
              <a:ea typeface="Microsoft JhengHei"/>
              <a:cs typeface="Microsoft JhengHei"/>
              <a:sym typeface="Microsoft JhengHei"/>
            </a:endParaRPr>
          </a:p>
        </p:txBody>
      </p:sp>
      <p:sp>
        <p:nvSpPr>
          <p:cNvPr id="18" name="Shape 195">
            <a:extLst>
              <a:ext uri="{FF2B5EF4-FFF2-40B4-BE49-F238E27FC236}">
                <a16:creationId xmlns:a16="http://schemas.microsoft.com/office/drawing/2014/main" id="{CFB745D2-71D6-4095-AFFE-9FC927BF10A3}"/>
              </a:ext>
            </a:extLst>
          </p:cNvPr>
          <p:cNvSpPr txBox="1"/>
          <p:nvPr/>
        </p:nvSpPr>
        <p:spPr>
          <a:xfrm>
            <a:off x="675078" y="3715714"/>
            <a:ext cx="3320858" cy="369300"/>
          </a:xfrm>
          <a:prstGeom prst="rect">
            <a:avLst/>
          </a:prstGeom>
          <a:noFill/>
          <a:ln>
            <a:noFill/>
          </a:ln>
        </p:spPr>
        <p:txBody>
          <a:bodyPr spcFirstLastPara="1" wrap="square" lIns="91425" tIns="45700" rIns="91425" bIns="45700" anchor="t" anchorCtr="0">
            <a:noAutofit/>
          </a:bodyPr>
          <a:lstStyle/>
          <a:p>
            <a:pPr lvl="0">
              <a:buClr>
                <a:srgbClr val="002060"/>
              </a:buClr>
              <a:buSzPts val="1600"/>
            </a:pPr>
            <a:r>
              <a:rPr lang="zh-TW" altLang="en-US" b="1" dirty="0">
                <a:ea typeface="Microsoft JhengHei"/>
                <a:cs typeface="Microsoft JhengHei"/>
                <a:sym typeface="Microsoft JhengHei"/>
              </a:rPr>
              <a:t>選擇</a:t>
            </a:r>
            <a:r>
              <a:rPr lang="en-US" altLang="zh-TW" b="1" dirty="0">
                <a:ea typeface="Microsoft JhengHei"/>
                <a:cs typeface="Microsoft JhengHei"/>
                <a:sym typeface="Microsoft JhengHei"/>
              </a:rPr>
              <a:t>VPN</a:t>
            </a:r>
            <a:r>
              <a:rPr lang="zh-TW" altLang="en-US" b="1" dirty="0">
                <a:ea typeface="Microsoft JhengHei"/>
                <a:cs typeface="Microsoft JhengHei"/>
                <a:sym typeface="Microsoft JhengHei"/>
              </a:rPr>
              <a:t>類型</a:t>
            </a:r>
            <a:r>
              <a:rPr lang="en-US" altLang="zh-TW" b="1" dirty="0">
                <a:ea typeface="Microsoft JhengHei"/>
                <a:cs typeface="Microsoft JhengHei"/>
                <a:sym typeface="Microsoft JhengHei"/>
              </a:rPr>
              <a:t>, L2TP</a:t>
            </a:r>
            <a:r>
              <a:rPr lang="zh-TW" altLang="en-US" b="1" dirty="0">
                <a:ea typeface="Microsoft JhengHei"/>
                <a:cs typeface="Microsoft JhengHei"/>
                <a:sym typeface="Microsoft JhengHei"/>
              </a:rPr>
              <a:t>還需多輸入預先共用金鑰</a:t>
            </a:r>
          </a:p>
        </p:txBody>
      </p:sp>
      <p:sp>
        <p:nvSpPr>
          <p:cNvPr id="19" name="Shape 196">
            <a:extLst>
              <a:ext uri="{FF2B5EF4-FFF2-40B4-BE49-F238E27FC236}">
                <a16:creationId xmlns:a16="http://schemas.microsoft.com/office/drawing/2014/main" id="{361A6658-7128-4C5E-99A8-47EEB1E5A8B2}"/>
              </a:ext>
            </a:extLst>
          </p:cNvPr>
          <p:cNvSpPr txBox="1"/>
          <p:nvPr/>
        </p:nvSpPr>
        <p:spPr>
          <a:xfrm>
            <a:off x="683568" y="4443958"/>
            <a:ext cx="5113500" cy="369300"/>
          </a:xfrm>
          <a:prstGeom prst="rect">
            <a:avLst/>
          </a:prstGeom>
          <a:noFill/>
          <a:ln>
            <a:noFill/>
          </a:ln>
        </p:spPr>
        <p:txBody>
          <a:bodyPr spcFirstLastPara="1" wrap="square" lIns="91425" tIns="45700" rIns="91425" bIns="45700" anchor="t" anchorCtr="0">
            <a:noAutofit/>
          </a:bodyPr>
          <a:lstStyle/>
          <a:p>
            <a:pPr lvl="0">
              <a:buClr>
                <a:srgbClr val="002060"/>
              </a:buClr>
              <a:buSzPts val="1800"/>
            </a:pPr>
            <a:r>
              <a:rPr lang="zh-TW" altLang="en-US" b="1" dirty="0">
                <a:ea typeface="Microsoft JhengHei"/>
                <a:cs typeface="Microsoft JhengHei"/>
                <a:sym typeface="Microsoft JhengHei"/>
              </a:rPr>
              <a:t>於連線時輸入帳號密碼</a:t>
            </a:r>
            <a:endParaRPr lang="zh-TW" altLang="en-US" dirty="0">
              <a:ea typeface="Microsoft JhengHei"/>
              <a:cs typeface="Microsoft JhengHei"/>
              <a:sym typeface="Microsoft JhengHei"/>
            </a:endParaRPr>
          </a:p>
          <a:p>
            <a:pPr marL="0" marR="0" lvl="0" indent="0" rtl="0">
              <a:lnSpc>
                <a:spcPct val="100000"/>
              </a:lnSpc>
              <a:spcBef>
                <a:spcPts val="0"/>
              </a:spcBef>
              <a:spcAft>
                <a:spcPts val="0"/>
              </a:spcAft>
              <a:buClr>
                <a:srgbClr val="002060"/>
              </a:buClr>
              <a:buSzPts val="1800"/>
              <a:buFont typeface="Arial"/>
              <a:buNone/>
            </a:pPr>
            <a:endParaRPr sz="1800" b="1" dirty="0">
              <a:latin typeface="Microsoft JhengHei"/>
              <a:ea typeface="Microsoft JhengHei"/>
              <a:cs typeface="Microsoft JhengHei"/>
              <a:sym typeface="Microsoft JhengHei"/>
            </a:endParaRPr>
          </a:p>
        </p:txBody>
      </p:sp>
      <p:pic>
        <p:nvPicPr>
          <p:cNvPr id="20" name="Picture 2" descr="C:\Users\user\Desktop\20180411_QTS 4.3.5網路與虛擬交換器_ppt\20.png">
            <a:extLst>
              <a:ext uri="{FF2B5EF4-FFF2-40B4-BE49-F238E27FC236}">
                <a16:creationId xmlns:a16="http://schemas.microsoft.com/office/drawing/2014/main" id="{FD32DAAB-E7BA-4026-BDFD-E79C28EA2470}"/>
              </a:ext>
            </a:extLst>
          </p:cNvPr>
          <p:cNvPicPr>
            <a:picLocks noChangeAspect="1" noChangeArrowheads="1"/>
          </p:cNvPicPr>
          <p:nvPr/>
        </p:nvPicPr>
        <p:blipFill>
          <a:blip r:embed="rId5" cstate="print"/>
          <a:stretch>
            <a:fillRect/>
          </a:stretch>
        </p:blipFill>
        <p:spPr bwMode="auto">
          <a:xfrm>
            <a:off x="395536" y="1078534"/>
            <a:ext cx="218906" cy="4064966"/>
          </a:xfrm>
          <a:prstGeom prst="rect">
            <a:avLst/>
          </a:prstGeom>
          <a:noFill/>
        </p:spPr>
      </p:pic>
    </p:spTree>
    <p:extLst>
      <p:ext uri="{BB962C8B-B14F-4D97-AF65-F5344CB8AC3E}">
        <p14:creationId xmlns:p14="http://schemas.microsoft.com/office/powerpoint/2010/main" val="18112244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4" name="Shape 454"/>
          <p:cNvSpPr txBox="1">
            <a:spLocks noGrp="1"/>
          </p:cNvSpPr>
          <p:nvPr>
            <p:ph type="title"/>
          </p:nvPr>
        </p:nvSpPr>
        <p:spPr>
          <a:xfrm>
            <a:off x="0" y="146923"/>
            <a:ext cx="9144000" cy="857250"/>
          </a:xfrm>
        </p:spPr>
        <p:txBody>
          <a:bodyPr/>
          <a:lstStyle/>
          <a:p>
            <a:pPr lvl="0"/>
            <a:r>
              <a:rPr lang="zh-TW" altLang="en-US">
                <a:sym typeface="Microsoft JhengHei"/>
              </a:rPr>
              <a:t>透過</a:t>
            </a:r>
            <a:r>
              <a:rPr lang="en-US" altLang="zh-TW">
                <a:sym typeface="Microsoft JhengHei"/>
              </a:rPr>
              <a:t>iOS</a:t>
            </a:r>
            <a:r>
              <a:rPr lang="zh-TW" altLang="en-US">
                <a:sym typeface="Microsoft JhengHei"/>
              </a:rPr>
              <a:t>連線到</a:t>
            </a:r>
            <a:r>
              <a:rPr lang="en-US" altLang="zh-TW">
                <a:sym typeface="Microsoft JhengHei"/>
              </a:rPr>
              <a:t>NAS</a:t>
            </a:r>
            <a:endParaRPr lang="en-US" dirty="0">
              <a:sym typeface="Microsoft JhengHei"/>
            </a:endParaRPr>
          </a:p>
        </p:txBody>
      </p:sp>
      <p:pic>
        <p:nvPicPr>
          <p:cNvPr id="455" name="Shape 455"/>
          <p:cNvPicPr preferRelativeResize="0"/>
          <p:nvPr/>
        </p:nvPicPr>
        <p:blipFill rotWithShape="1">
          <a:blip r:embed="rId3">
            <a:alphaModFix/>
          </a:blip>
          <a:srcRect b="7230"/>
          <a:stretch/>
        </p:blipFill>
        <p:spPr>
          <a:xfrm>
            <a:off x="6312638" y="1291065"/>
            <a:ext cx="2152637" cy="3544667"/>
          </a:xfrm>
          <a:prstGeom prst="rect">
            <a:avLst/>
          </a:prstGeom>
          <a:noFill/>
          <a:ln>
            <a:noFill/>
          </a:ln>
          <a:effectLst>
            <a:outerShdw blurRad="50800" dist="38100" dir="5400000" algn="t" rotWithShape="0">
              <a:prstClr val="black">
                <a:alpha val="40000"/>
              </a:prstClr>
            </a:outerShdw>
          </a:effectLst>
        </p:spPr>
      </p:pic>
      <p:pic>
        <p:nvPicPr>
          <p:cNvPr id="456" name="Shape 456"/>
          <p:cNvPicPr preferRelativeResize="0"/>
          <p:nvPr/>
        </p:nvPicPr>
        <p:blipFill rotWithShape="1">
          <a:blip r:embed="rId4">
            <a:alphaModFix/>
          </a:blip>
          <a:srcRect b="7023"/>
          <a:stretch/>
        </p:blipFill>
        <p:spPr>
          <a:xfrm>
            <a:off x="3983011" y="1291065"/>
            <a:ext cx="2152649" cy="3552618"/>
          </a:xfrm>
          <a:prstGeom prst="rect">
            <a:avLst/>
          </a:prstGeom>
          <a:noFill/>
          <a:ln>
            <a:noFill/>
          </a:ln>
          <a:effectLst>
            <a:outerShdw blurRad="50800" dist="38100" dir="5400000" algn="t" rotWithShape="0">
              <a:prstClr val="black">
                <a:alpha val="40000"/>
              </a:prstClr>
            </a:outerShdw>
          </a:effectLst>
        </p:spPr>
      </p:pic>
      <p:sp>
        <p:nvSpPr>
          <p:cNvPr id="13" name="Shape 191">
            <a:extLst>
              <a:ext uri="{FF2B5EF4-FFF2-40B4-BE49-F238E27FC236}">
                <a16:creationId xmlns:a16="http://schemas.microsoft.com/office/drawing/2014/main" id="{91AB2867-B06A-4B2C-A9AD-3B635BC72FE1}"/>
              </a:ext>
            </a:extLst>
          </p:cNvPr>
          <p:cNvSpPr txBox="1"/>
          <p:nvPr/>
        </p:nvSpPr>
        <p:spPr>
          <a:xfrm>
            <a:off x="683568" y="1194338"/>
            <a:ext cx="4136700" cy="369300"/>
          </a:xfrm>
          <a:prstGeom prst="rect">
            <a:avLst/>
          </a:prstGeom>
          <a:noFill/>
          <a:ln>
            <a:noFill/>
          </a:ln>
        </p:spPr>
        <p:txBody>
          <a:bodyPr spcFirstLastPara="1" wrap="square" lIns="91425" tIns="45700" rIns="91425" bIns="45700" anchor="t" anchorCtr="0">
            <a:noAutofit/>
          </a:bodyPr>
          <a:lstStyle/>
          <a:p>
            <a:pPr>
              <a:buClr>
                <a:srgbClr val="002060"/>
              </a:buClr>
              <a:buSzPts val="1800"/>
            </a:pPr>
            <a:r>
              <a:rPr lang="zh-TW" altLang="en-US" b="1" dirty="0">
                <a:ea typeface="Microsoft JhengHei"/>
                <a:cs typeface="Microsoft JhengHei"/>
                <a:sym typeface="Microsoft JhengHei"/>
              </a:rPr>
              <a:t>系統設定</a:t>
            </a:r>
            <a:endParaRPr sz="1800" dirty="0">
              <a:latin typeface="Microsoft JhengHei"/>
              <a:ea typeface="Microsoft JhengHei"/>
              <a:cs typeface="Microsoft JhengHei"/>
              <a:sym typeface="Microsoft JhengHei"/>
            </a:endParaRPr>
          </a:p>
          <a:p>
            <a:pPr marL="0" marR="0" lvl="0" indent="0" rtl="0">
              <a:lnSpc>
                <a:spcPct val="100000"/>
              </a:lnSpc>
              <a:spcBef>
                <a:spcPts val="0"/>
              </a:spcBef>
              <a:spcAft>
                <a:spcPts val="0"/>
              </a:spcAft>
              <a:buClr>
                <a:srgbClr val="002060"/>
              </a:buClr>
              <a:buSzPts val="1800"/>
              <a:buFont typeface="Arial"/>
              <a:buNone/>
            </a:pPr>
            <a:endParaRPr sz="1800" b="1" dirty="0">
              <a:latin typeface="Microsoft JhengHei"/>
              <a:ea typeface="Microsoft JhengHei"/>
              <a:cs typeface="Microsoft JhengHei"/>
              <a:sym typeface="Microsoft JhengHei"/>
            </a:endParaRPr>
          </a:p>
        </p:txBody>
      </p:sp>
      <p:sp>
        <p:nvSpPr>
          <p:cNvPr id="14" name="Shape 192">
            <a:extLst>
              <a:ext uri="{FF2B5EF4-FFF2-40B4-BE49-F238E27FC236}">
                <a16:creationId xmlns:a16="http://schemas.microsoft.com/office/drawing/2014/main" id="{0F5C9C9A-FF0D-4025-AF4C-7508A161F728}"/>
              </a:ext>
            </a:extLst>
          </p:cNvPr>
          <p:cNvSpPr txBox="1"/>
          <p:nvPr/>
        </p:nvSpPr>
        <p:spPr>
          <a:xfrm>
            <a:off x="683568" y="1844262"/>
            <a:ext cx="3984600" cy="369300"/>
          </a:xfrm>
          <a:prstGeom prst="rect">
            <a:avLst/>
          </a:prstGeom>
          <a:noFill/>
          <a:ln>
            <a:noFill/>
          </a:ln>
        </p:spPr>
        <p:txBody>
          <a:bodyPr spcFirstLastPara="1" wrap="square" lIns="91425" tIns="45700" rIns="91425" bIns="45700" anchor="t" anchorCtr="0">
            <a:noAutofit/>
          </a:bodyPr>
          <a:lstStyle/>
          <a:p>
            <a:pPr lvl="0">
              <a:buClr>
                <a:srgbClr val="002060"/>
              </a:buClr>
              <a:buSzPts val="1800"/>
            </a:pPr>
            <a:r>
              <a:rPr lang="zh-TW" altLang="en-US" b="1" dirty="0">
                <a:latin typeface="Microsoft JhengHei"/>
                <a:ea typeface="Microsoft JhengHei"/>
                <a:cs typeface="Microsoft JhengHei"/>
                <a:sym typeface="Microsoft JhengHei"/>
              </a:rPr>
              <a:t>選擇</a:t>
            </a:r>
            <a:r>
              <a:rPr lang="en-US" altLang="zh-TW" b="1" dirty="0">
                <a:latin typeface="Microsoft JhengHei"/>
                <a:ea typeface="Microsoft JhengHei"/>
                <a:cs typeface="Microsoft JhengHei"/>
                <a:sym typeface="Microsoft JhengHei"/>
              </a:rPr>
              <a:t>VPN</a:t>
            </a:r>
          </a:p>
        </p:txBody>
      </p:sp>
      <p:sp>
        <p:nvSpPr>
          <p:cNvPr id="15" name="Shape 193">
            <a:extLst>
              <a:ext uri="{FF2B5EF4-FFF2-40B4-BE49-F238E27FC236}">
                <a16:creationId xmlns:a16="http://schemas.microsoft.com/office/drawing/2014/main" id="{D002A841-B65E-42C7-9B7B-80DB2A1EFEFB}"/>
              </a:ext>
            </a:extLst>
          </p:cNvPr>
          <p:cNvSpPr txBox="1"/>
          <p:nvPr/>
        </p:nvSpPr>
        <p:spPr>
          <a:xfrm>
            <a:off x="683568" y="2494186"/>
            <a:ext cx="4325100" cy="369300"/>
          </a:xfrm>
          <a:prstGeom prst="rect">
            <a:avLst/>
          </a:prstGeom>
          <a:noFill/>
          <a:ln>
            <a:noFill/>
          </a:ln>
        </p:spPr>
        <p:txBody>
          <a:bodyPr spcFirstLastPara="1" wrap="square" lIns="91425" tIns="45700" rIns="91425" bIns="45700" anchor="t" anchorCtr="0">
            <a:noAutofit/>
          </a:bodyPr>
          <a:lstStyle/>
          <a:p>
            <a:pPr lvl="0">
              <a:buClr>
                <a:srgbClr val="002060"/>
              </a:buClr>
              <a:buSzPts val="1800"/>
            </a:pPr>
            <a:r>
              <a:rPr lang="zh-TW" altLang="en-US" b="1" dirty="0">
                <a:latin typeface="Microsoft JhengHei"/>
                <a:ea typeface="Microsoft JhengHei"/>
                <a:cs typeface="Microsoft JhengHei"/>
                <a:sym typeface="Microsoft JhengHei"/>
              </a:rPr>
              <a:t>加入</a:t>
            </a:r>
            <a:r>
              <a:rPr lang="en-US" altLang="zh-TW" b="1" dirty="0">
                <a:latin typeface="Microsoft JhengHei"/>
                <a:ea typeface="Microsoft JhengHei"/>
                <a:cs typeface="Microsoft JhengHei"/>
                <a:sym typeface="Microsoft JhengHei"/>
              </a:rPr>
              <a:t>VPN</a:t>
            </a:r>
            <a:r>
              <a:rPr lang="zh-TW" altLang="en-US" b="1" dirty="0">
                <a:latin typeface="Microsoft JhengHei"/>
                <a:ea typeface="Microsoft JhengHei"/>
                <a:cs typeface="Microsoft JhengHei"/>
                <a:sym typeface="Microsoft JhengHei"/>
              </a:rPr>
              <a:t>設定</a:t>
            </a:r>
            <a:r>
              <a:rPr lang="en-US" altLang="zh-TW" b="1" dirty="0">
                <a:latin typeface="Microsoft JhengHei"/>
                <a:ea typeface="Microsoft JhengHei"/>
                <a:cs typeface="Microsoft JhengHei"/>
                <a:sym typeface="Microsoft JhengHei"/>
              </a:rPr>
              <a:t>...</a:t>
            </a:r>
            <a:endParaRPr lang="zh-TW" altLang="en-US" dirty="0">
              <a:latin typeface="Microsoft JhengHei"/>
              <a:ea typeface="Microsoft JhengHei"/>
              <a:cs typeface="Microsoft JhengHei"/>
              <a:sym typeface="Microsoft JhengHei"/>
            </a:endParaRPr>
          </a:p>
        </p:txBody>
      </p:sp>
      <p:sp>
        <p:nvSpPr>
          <p:cNvPr id="16" name="Shape 194">
            <a:extLst>
              <a:ext uri="{FF2B5EF4-FFF2-40B4-BE49-F238E27FC236}">
                <a16:creationId xmlns:a16="http://schemas.microsoft.com/office/drawing/2014/main" id="{12C3EF60-BBC7-4EB9-939B-7C6FF688AF63}"/>
              </a:ext>
            </a:extLst>
          </p:cNvPr>
          <p:cNvSpPr txBox="1"/>
          <p:nvPr/>
        </p:nvSpPr>
        <p:spPr>
          <a:xfrm>
            <a:off x="683568" y="3144110"/>
            <a:ext cx="4325100" cy="369300"/>
          </a:xfrm>
          <a:prstGeom prst="rect">
            <a:avLst/>
          </a:prstGeom>
          <a:noFill/>
          <a:ln>
            <a:noFill/>
          </a:ln>
        </p:spPr>
        <p:txBody>
          <a:bodyPr spcFirstLastPara="1" wrap="square" lIns="91425" tIns="45700" rIns="91425" bIns="45700" anchor="t" anchorCtr="0">
            <a:noAutofit/>
          </a:bodyPr>
          <a:lstStyle/>
          <a:p>
            <a:pPr lvl="0">
              <a:buClr>
                <a:srgbClr val="002060"/>
              </a:buClr>
              <a:buSzPts val="1800"/>
            </a:pPr>
            <a:r>
              <a:rPr lang="zh-TW" altLang="en-US" b="1" dirty="0">
                <a:latin typeface="Microsoft JhengHei"/>
                <a:ea typeface="Microsoft JhengHei"/>
                <a:cs typeface="Microsoft JhengHei"/>
                <a:sym typeface="Microsoft JhengHei"/>
              </a:rPr>
              <a:t>選擇類型為</a:t>
            </a:r>
            <a:r>
              <a:rPr lang="en-US" altLang="zh-TW" b="1" dirty="0">
                <a:latin typeface="Microsoft JhengHei"/>
                <a:ea typeface="Microsoft JhengHei"/>
                <a:cs typeface="Microsoft JhengHei"/>
                <a:sym typeface="Microsoft JhengHei"/>
              </a:rPr>
              <a:t>L2TP</a:t>
            </a:r>
            <a:endParaRPr lang="en-US" altLang="zh-TW" dirty="0">
              <a:latin typeface="Microsoft JhengHei"/>
              <a:ea typeface="Microsoft JhengHei"/>
              <a:cs typeface="Microsoft JhengHei"/>
              <a:sym typeface="Microsoft JhengHei"/>
            </a:endParaRPr>
          </a:p>
        </p:txBody>
      </p:sp>
      <p:sp>
        <p:nvSpPr>
          <p:cNvPr id="17" name="Shape 195">
            <a:extLst>
              <a:ext uri="{FF2B5EF4-FFF2-40B4-BE49-F238E27FC236}">
                <a16:creationId xmlns:a16="http://schemas.microsoft.com/office/drawing/2014/main" id="{E100B124-75BC-4B76-8B15-6E6279F8CF62}"/>
              </a:ext>
            </a:extLst>
          </p:cNvPr>
          <p:cNvSpPr txBox="1"/>
          <p:nvPr/>
        </p:nvSpPr>
        <p:spPr>
          <a:xfrm>
            <a:off x="683568" y="3807149"/>
            <a:ext cx="3320858" cy="369300"/>
          </a:xfrm>
          <a:prstGeom prst="rect">
            <a:avLst/>
          </a:prstGeom>
          <a:noFill/>
          <a:ln>
            <a:noFill/>
          </a:ln>
        </p:spPr>
        <p:txBody>
          <a:bodyPr spcFirstLastPara="1" wrap="square" lIns="91425" tIns="45700" rIns="91425" bIns="45700" anchor="t" anchorCtr="0">
            <a:noAutofit/>
          </a:bodyPr>
          <a:lstStyle/>
          <a:p>
            <a:pPr lvl="0">
              <a:buClr>
                <a:srgbClr val="002060"/>
              </a:buClr>
              <a:buSzPts val="1800"/>
            </a:pPr>
            <a:r>
              <a:rPr lang="zh-TW" altLang="en-US" b="1" dirty="0">
                <a:latin typeface="Microsoft JhengHei"/>
                <a:ea typeface="Microsoft JhengHei"/>
                <a:cs typeface="Microsoft JhengHei"/>
                <a:sym typeface="Microsoft JhengHei"/>
              </a:rPr>
              <a:t>需輸入密鑰</a:t>
            </a:r>
            <a:endParaRPr lang="zh-TW" altLang="en-US" dirty="0">
              <a:latin typeface="Microsoft JhengHei"/>
              <a:ea typeface="Microsoft JhengHei"/>
              <a:cs typeface="Microsoft JhengHei"/>
              <a:sym typeface="Microsoft JhengHei"/>
            </a:endParaRPr>
          </a:p>
        </p:txBody>
      </p:sp>
      <p:sp>
        <p:nvSpPr>
          <p:cNvPr id="18" name="Shape 196">
            <a:extLst>
              <a:ext uri="{FF2B5EF4-FFF2-40B4-BE49-F238E27FC236}">
                <a16:creationId xmlns:a16="http://schemas.microsoft.com/office/drawing/2014/main" id="{09FA2CE9-3CC5-4789-8F30-DDD60C241143}"/>
              </a:ext>
            </a:extLst>
          </p:cNvPr>
          <p:cNvSpPr txBox="1"/>
          <p:nvPr/>
        </p:nvSpPr>
        <p:spPr>
          <a:xfrm>
            <a:off x="683568" y="4443958"/>
            <a:ext cx="5113500" cy="369300"/>
          </a:xfrm>
          <a:prstGeom prst="rect">
            <a:avLst/>
          </a:prstGeom>
          <a:noFill/>
          <a:ln>
            <a:noFill/>
          </a:ln>
        </p:spPr>
        <p:txBody>
          <a:bodyPr spcFirstLastPara="1" wrap="square" lIns="91425" tIns="45700" rIns="91425" bIns="45700" anchor="t" anchorCtr="0">
            <a:noAutofit/>
          </a:bodyPr>
          <a:lstStyle/>
          <a:p>
            <a:pPr lvl="0">
              <a:buClr>
                <a:srgbClr val="002060"/>
              </a:buClr>
              <a:buSzPts val="1800"/>
            </a:pPr>
            <a:r>
              <a:rPr lang="zh-TW" altLang="en-US" b="1" dirty="0">
                <a:latin typeface="Microsoft JhengHei"/>
                <a:ea typeface="Microsoft JhengHei"/>
                <a:cs typeface="Microsoft JhengHei"/>
                <a:sym typeface="Microsoft JhengHei"/>
              </a:rPr>
              <a:t>於連線時輸入帳號密碼</a:t>
            </a:r>
            <a:endParaRPr lang="zh-TW" altLang="en-US" dirty="0">
              <a:latin typeface="Microsoft JhengHei"/>
              <a:ea typeface="Microsoft JhengHei"/>
              <a:cs typeface="Microsoft JhengHei"/>
              <a:sym typeface="Microsoft JhengHei"/>
            </a:endParaRPr>
          </a:p>
        </p:txBody>
      </p:sp>
      <p:pic>
        <p:nvPicPr>
          <p:cNvPr id="19" name="Picture 2" descr="C:\Users\user\Desktop\20180411_QTS 4.3.5網路與虛擬交換器_ppt\20.png">
            <a:extLst>
              <a:ext uri="{FF2B5EF4-FFF2-40B4-BE49-F238E27FC236}">
                <a16:creationId xmlns:a16="http://schemas.microsoft.com/office/drawing/2014/main" id="{D7C3B85B-7783-4B62-9FF7-2246BAAE4279}"/>
              </a:ext>
            </a:extLst>
          </p:cNvPr>
          <p:cNvPicPr>
            <a:picLocks noChangeAspect="1" noChangeArrowheads="1"/>
          </p:cNvPicPr>
          <p:nvPr/>
        </p:nvPicPr>
        <p:blipFill>
          <a:blip r:embed="rId5" cstate="print"/>
          <a:stretch>
            <a:fillRect/>
          </a:stretch>
        </p:blipFill>
        <p:spPr bwMode="auto">
          <a:xfrm>
            <a:off x="395536" y="1078534"/>
            <a:ext cx="218906" cy="4064966"/>
          </a:xfrm>
          <a:prstGeom prst="rect">
            <a:avLst/>
          </a:prstGeom>
          <a:noFill/>
        </p:spPr>
      </p:pic>
    </p:spTree>
    <p:extLst>
      <p:ext uri="{BB962C8B-B14F-4D97-AF65-F5344CB8AC3E}">
        <p14:creationId xmlns:p14="http://schemas.microsoft.com/office/powerpoint/2010/main" val="38140928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a:spLocks noGrp="1"/>
          </p:cNvSpPr>
          <p:nvPr>
            <p:ph type="title"/>
          </p:nvPr>
        </p:nvSpPr>
        <p:spPr/>
        <p:txBody>
          <a:bodyPr/>
          <a:lstStyle/>
          <a:p>
            <a:pPr lvl="0"/>
            <a:r>
              <a:rPr lang="zh-TW" altLang="en-US" dirty="0">
                <a:sym typeface="Microsoft JhengHei"/>
              </a:rPr>
              <a:t>即將推出的全新桌面連線工具</a:t>
            </a:r>
          </a:p>
        </p:txBody>
      </p:sp>
      <p:pic>
        <p:nvPicPr>
          <p:cNvPr id="403" name="Shape 403"/>
          <p:cNvPicPr preferRelativeResize="0"/>
          <p:nvPr/>
        </p:nvPicPr>
        <p:blipFill>
          <a:blip r:embed="rId3"/>
          <a:stretch>
            <a:fillRect/>
          </a:stretch>
        </p:blipFill>
        <p:spPr>
          <a:xfrm>
            <a:off x="5148064" y="1534255"/>
            <a:ext cx="3384376" cy="3269743"/>
          </a:xfrm>
          <a:prstGeom prst="rect">
            <a:avLst/>
          </a:prstGeom>
          <a:noFill/>
          <a:ln>
            <a:noFill/>
          </a:ln>
        </p:spPr>
      </p:pic>
      <p:pic>
        <p:nvPicPr>
          <p:cNvPr id="8" name="Shape 423">
            <a:extLst>
              <a:ext uri="{FF2B5EF4-FFF2-40B4-BE49-F238E27FC236}">
                <a16:creationId xmlns:a16="http://schemas.microsoft.com/office/drawing/2014/main" id="{F32F5597-AF82-4BCE-AF9D-080ABD195371}"/>
              </a:ext>
            </a:extLst>
          </p:cNvPr>
          <p:cNvPicPr preferRelativeResize="0"/>
          <p:nvPr/>
        </p:nvPicPr>
        <p:blipFill>
          <a:blip r:embed="rId4"/>
          <a:stretch>
            <a:fillRect/>
          </a:stretch>
        </p:blipFill>
        <p:spPr>
          <a:xfrm>
            <a:off x="108622" y="1631009"/>
            <a:ext cx="4823417" cy="3125727"/>
          </a:xfrm>
          <a:prstGeom prst="rect">
            <a:avLst/>
          </a:prstGeom>
          <a:noFill/>
          <a:ln>
            <a:noFill/>
          </a:ln>
        </p:spPr>
      </p:pic>
      <p:pic>
        <p:nvPicPr>
          <p:cNvPr id="6" name="圖片 5">
            <a:extLst>
              <a:ext uri="{FF2B5EF4-FFF2-40B4-BE49-F238E27FC236}">
                <a16:creationId xmlns:a16="http://schemas.microsoft.com/office/drawing/2014/main" id="{045EF8D2-ACF0-459B-BE67-6FE291A675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962" y="1273170"/>
            <a:ext cx="2663957" cy="377953"/>
          </a:xfrm>
          <a:prstGeom prst="rect">
            <a:avLst/>
          </a:prstGeom>
        </p:spPr>
      </p:pic>
      <p:sp>
        <p:nvSpPr>
          <p:cNvPr id="9" name="Shape 222">
            <a:extLst>
              <a:ext uri="{FF2B5EF4-FFF2-40B4-BE49-F238E27FC236}">
                <a16:creationId xmlns:a16="http://schemas.microsoft.com/office/drawing/2014/main" id="{9965284B-8E1F-4945-9320-E0D6C0BD1FA3}"/>
              </a:ext>
            </a:extLst>
          </p:cNvPr>
          <p:cNvSpPr/>
          <p:nvPr/>
        </p:nvSpPr>
        <p:spPr>
          <a:xfrm>
            <a:off x="297404" y="1266996"/>
            <a:ext cx="2592288" cy="390300"/>
          </a:xfrm>
          <a:prstGeom prst="roundRect">
            <a:avLst>
              <a:gd name="adj" fmla="val 16667"/>
            </a:avLst>
          </a:prstGeom>
          <a:noFill/>
          <a:ln w="38100" cap="flat" cmpd="sng">
            <a:no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algn="ctr"/>
            <a:r>
              <a:rPr lang="en-US" altLang="zh-TW" sz="1600" b="1" dirty="0">
                <a:solidFill>
                  <a:srgbClr val="FFFFFF"/>
                </a:solidFill>
                <a:ea typeface="Microsoft JhengHei"/>
                <a:cs typeface="Microsoft JhengHei"/>
                <a:sym typeface="Microsoft JhengHei"/>
              </a:rPr>
              <a:t>macOS</a:t>
            </a:r>
          </a:p>
        </p:txBody>
      </p:sp>
      <p:pic>
        <p:nvPicPr>
          <p:cNvPr id="17" name="圖片 16">
            <a:extLst>
              <a:ext uri="{FF2B5EF4-FFF2-40B4-BE49-F238E27FC236}">
                <a16:creationId xmlns:a16="http://schemas.microsoft.com/office/drawing/2014/main" id="{BD7DB5A0-B3EE-4EE7-895E-9810511B6B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0032" y="1273170"/>
            <a:ext cx="2663957" cy="377953"/>
          </a:xfrm>
          <a:prstGeom prst="rect">
            <a:avLst/>
          </a:prstGeom>
        </p:spPr>
      </p:pic>
      <p:sp>
        <p:nvSpPr>
          <p:cNvPr id="18" name="Shape 222">
            <a:extLst>
              <a:ext uri="{FF2B5EF4-FFF2-40B4-BE49-F238E27FC236}">
                <a16:creationId xmlns:a16="http://schemas.microsoft.com/office/drawing/2014/main" id="{5B580F92-32A7-4639-B93C-6C3050834165}"/>
              </a:ext>
            </a:extLst>
          </p:cNvPr>
          <p:cNvSpPr/>
          <p:nvPr/>
        </p:nvSpPr>
        <p:spPr>
          <a:xfrm>
            <a:off x="4877474" y="1266996"/>
            <a:ext cx="2592288" cy="390300"/>
          </a:xfrm>
          <a:prstGeom prst="roundRect">
            <a:avLst>
              <a:gd name="adj" fmla="val 16667"/>
            </a:avLst>
          </a:prstGeom>
          <a:noFill/>
          <a:ln w="38100" cap="flat" cmpd="sng">
            <a:no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lvl="0" algn="ctr">
              <a:buClr>
                <a:srgbClr val="538CD5"/>
              </a:buClr>
              <a:buSzPts val="1600"/>
            </a:pPr>
            <a:r>
              <a:rPr lang="en-US" altLang="zh-TW" sz="1600" b="1" dirty="0">
                <a:solidFill>
                  <a:srgbClr val="FFFFFF"/>
                </a:solidFill>
                <a:ea typeface="Microsoft JhengHei"/>
                <a:cs typeface="Microsoft JhengHei"/>
                <a:sym typeface="Microsoft JhengHei"/>
              </a:rPr>
              <a:t>Windows</a:t>
            </a:r>
          </a:p>
        </p:txBody>
      </p:sp>
    </p:spTree>
    <p:extLst>
      <p:ext uri="{BB962C8B-B14F-4D97-AF65-F5344CB8AC3E}">
        <p14:creationId xmlns:p14="http://schemas.microsoft.com/office/powerpoint/2010/main" val="9508084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Shape 444"/>
          <p:cNvSpPr txBox="1">
            <a:spLocks noGrp="1"/>
          </p:cNvSpPr>
          <p:nvPr>
            <p:ph type="title"/>
          </p:nvPr>
        </p:nvSpPr>
        <p:spPr/>
        <p:txBody>
          <a:bodyPr/>
          <a:lstStyle/>
          <a:p>
            <a:pPr lvl="0"/>
            <a:r>
              <a:rPr lang="zh-TW" altLang="en-US" dirty="0">
                <a:sym typeface="Microsoft JhengHei"/>
              </a:rPr>
              <a:t>即將推出的手機連線工具</a:t>
            </a:r>
          </a:p>
        </p:txBody>
      </p:sp>
      <p:pic>
        <p:nvPicPr>
          <p:cNvPr id="446" name="Shape 446"/>
          <p:cNvPicPr preferRelativeResize="0"/>
          <p:nvPr/>
        </p:nvPicPr>
        <p:blipFill rotWithShape="1">
          <a:blip r:embed="rId3">
            <a:alphaModFix/>
          </a:blip>
          <a:srcRect/>
          <a:stretch/>
        </p:blipFill>
        <p:spPr>
          <a:xfrm>
            <a:off x="433286" y="1368628"/>
            <a:ext cx="1978474" cy="3517278"/>
          </a:xfrm>
          <a:prstGeom prst="rect">
            <a:avLst/>
          </a:prstGeom>
          <a:noFill/>
          <a:ln>
            <a:noFill/>
          </a:ln>
        </p:spPr>
      </p:pic>
      <p:pic>
        <p:nvPicPr>
          <p:cNvPr id="447" name="Shape 447"/>
          <p:cNvPicPr preferRelativeResize="0"/>
          <p:nvPr/>
        </p:nvPicPr>
        <p:blipFill rotWithShape="1">
          <a:blip r:embed="rId4">
            <a:alphaModFix/>
          </a:blip>
          <a:srcRect/>
          <a:stretch/>
        </p:blipFill>
        <p:spPr>
          <a:xfrm>
            <a:off x="2497596" y="1368628"/>
            <a:ext cx="1988568" cy="3517278"/>
          </a:xfrm>
          <a:prstGeom prst="rect">
            <a:avLst/>
          </a:prstGeom>
          <a:noFill/>
          <a:ln>
            <a:noFill/>
          </a:ln>
        </p:spPr>
      </p:pic>
      <p:pic>
        <p:nvPicPr>
          <p:cNvPr id="11" name="Shape 468">
            <a:extLst>
              <a:ext uri="{FF2B5EF4-FFF2-40B4-BE49-F238E27FC236}">
                <a16:creationId xmlns:a16="http://schemas.microsoft.com/office/drawing/2014/main" id="{F7DBDD74-92D3-43B8-B154-1069CFD2B559}"/>
              </a:ext>
            </a:extLst>
          </p:cNvPr>
          <p:cNvPicPr preferRelativeResize="0"/>
          <p:nvPr/>
        </p:nvPicPr>
        <p:blipFill rotWithShape="1">
          <a:blip r:embed="rId5">
            <a:alphaModFix/>
          </a:blip>
          <a:srcRect/>
          <a:stretch/>
        </p:blipFill>
        <p:spPr>
          <a:xfrm>
            <a:off x="4788024" y="1373537"/>
            <a:ext cx="1978472" cy="3517282"/>
          </a:xfrm>
          <a:prstGeom prst="rect">
            <a:avLst/>
          </a:prstGeom>
          <a:noFill/>
          <a:ln>
            <a:noFill/>
          </a:ln>
        </p:spPr>
      </p:pic>
      <p:pic>
        <p:nvPicPr>
          <p:cNvPr id="12" name="Shape 469">
            <a:extLst>
              <a:ext uri="{FF2B5EF4-FFF2-40B4-BE49-F238E27FC236}">
                <a16:creationId xmlns:a16="http://schemas.microsoft.com/office/drawing/2014/main" id="{B263C8AA-A23C-4FD5-AC00-99776D32FAA3}"/>
              </a:ext>
            </a:extLst>
          </p:cNvPr>
          <p:cNvPicPr preferRelativeResize="0"/>
          <p:nvPr/>
        </p:nvPicPr>
        <p:blipFill rotWithShape="1">
          <a:blip r:embed="rId6">
            <a:alphaModFix/>
          </a:blip>
          <a:srcRect/>
          <a:stretch/>
        </p:blipFill>
        <p:spPr>
          <a:xfrm>
            <a:off x="6805396" y="1368624"/>
            <a:ext cx="1978472" cy="3517282"/>
          </a:xfrm>
          <a:prstGeom prst="rect">
            <a:avLst/>
          </a:prstGeom>
          <a:noFill/>
          <a:ln>
            <a:noFill/>
          </a:ln>
        </p:spPr>
      </p:pic>
      <p:pic>
        <p:nvPicPr>
          <p:cNvPr id="15" name="圖片 14">
            <a:extLst>
              <a:ext uri="{FF2B5EF4-FFF2-40B4-BE49-F238E27FC236}">
                <a16:creationId xmlns:a16="http://schemas.microsoft.com/office/drawing/2014/main" id="{0987B427-1890-4DE1-9B72-2FC9237E9F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309" y="1137764"/>
            <a:ext cx="2663957" cy="377953"/>
          </a:xfrm>
          <a:prstGeom prst="rect">
            <a:avLst/>
          </a:prstGeom>
        </p:spPr>
      </p:pic>
      <p:sp>
        <p:nvSpPr>
          <p:cNvPr id="16" name="Shape 222">
            <a:extLst>
              <a:ext uri="{FF2B5EF4-FFF2-40B4-BE49-F238E27FC236}">
                <a16:creationId xmlns:a16="http://schemas.microsoft.com/office/drawing/2014/main" id="{AD6295CB-84BC-47AD-AD05-2DB3BD3C86F9}"/>
              </a:ext>
            </a:extLst>
          </p:cNvPr>
          <p:cNvSpPr/>
          <p:nvPr/>
        </p:nvSpPr>
        <p:spPr>
          <a:xfrm>
            <a:off x="967751" y="1131590"/>
            <a:ext cx="2592288" cy="390300"/>
          </a:xfrm>
          <a:prstGeom prst="roundRect">
            <a:avLst>
              <a:gd name="adj" fmla="val 16667"/>
            </a:avLst>
          </a:prstGeom>
          <a:noFill/>
          <a:ln w="38100" cap="flat" cmpd="sng">
            <a:no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lvl="0" algn="ctr">
              <a:buClr>
                <a:srgbClr val="538CD5"/>
              </a:buClr>
              <a:buSzPts val="1600"/>
            </a:pPr>
            <a:r>
              <a:rPr lang="en-US" altLang="zh-TW" sz="1600" b="1" dirty="0">
                <a:solidFill>
                  <a:srgbClr val="FFFFFF"/>
                </a:solidFill>
                <a:ea typeface="Microsoft JhengHei"/>
                <a:cs typeface="Microsoft JhengHei"/>
                <a:sym typeface="Microsoft JhengHei"/>
              </a:rPr>
              <a:t>Android</a:t>
            </a:r>
          </a:p>
        </p:txBody>
      </p:sp>
      <p:pic>
        <p:nvPicPr>
          <p:cNvPr id="17" name="圖片 16">
            <a:extLst>
              <a:ext uri="{FF2B5EF4-FFF2-40B4-BE49-F238E27FC236}">
                <a16:creationId xmlns:a16="http://schemas.microsoft.com/office/drawing/2014/main" id="{67B2FA31-2D48-47D3-846B-C2426875A8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0078" y="1137764"/>
            <a:ext cx="2663957" cy="377953"/>
          </a:xfrm>
          <a:prstGeom prst="rect">
            <a:avLst/>
          </a:prstGeom>
        </p:spPr>
      </p:pic>
      <p:sp>
        <p:nvSpPr>
          <p:cNvPr id="18" name="Shape 222">
            <a:extLst>
              <a:ext uri="{FF2B5EF4-FFF2-40B4-BE49-F238E27FC236}">
                <a16:creationId xmlns:a16="http://schemas.microsoft.com/office/drawing/2014/main" id="{CC9A3077-4AE3-4CE6-8B3C-9237675755F2}"/>
              </a:ext>
            </a:extLst>
          </p:cNvPr>
          <p:cNvSpPr/>
          <p:nvPr/>
        </p:nvSpPr>
        <p:spPr>
          <a:xfrm>
            <a:off x="5417520" y="1131590"/>
            <a:ext cx="2592288" cy="390300"/>
          </a:xfrm>
          <a:prstGeom prst="roundRect">
            <a:avLst>
              <a:gd name="adj" fmla="val 16667"/>
            </a:avLst>
          </a:prstGeom>
          <a:noFill/>
          <a:ln w="38100" cap="flat" cmpd="sng">
            <a:no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algn="ctr"/>
            <a:r>
              <a:rPr lang="en-US" altLang="zh-TW" sz="1600" b="1" dirty="0">
                <a:solidFill>
                  <a:srgbClr val="FFFFFF"/>
                </a:solidFill>
                <a:ea typeface="Microsoft JhengHei"/>
                <a:cs typeface="Microsoft JhengHei"/>
                <a:sym typeface="Microsoft JhengHei"/>
              </a:rPr>
              <a:t>iOS</a:t>
            </a:r>
          </a:p>
        </p:txBody>
      </p:sp>
    </p:spTree>
    <p:extLst>
      <p:ext uri="{BB962C8B-B14F-4D97-AF65-F5344CB8AC3E}">
        <p14:creationId xmlns:p14="http://schemas.microsoft.com/office/powerpoint/2010/main" val="13864698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5" name="標題 4"/>
          <p:cNvSpPr>
            <a:spLocks noGrp="1"/>
          </p:cNvSpPr>
          <p:nvPr>
            <p:ph type="title"/>
          </p:nvPr>
        </p:nvSpPr>
        <p:spPr/>
        <p:txBody>
          <a:bodyPr>
            <a:normAutofit fontScale="90000"/>
          </a:bodyPr>
          <a:lstStyle/>
          <a:p>
            <a:r>
              <a:rPr lang="zh-TW" altLang="en-US">
                <a:sym typeface="Microsoft JhengHei"/>
              </a:rPr>
              <a:t>讓</a:t>
            </a:r>
            <a:r>
              <a:rPr lang="en-US" altLang="zh-TW" dirty="0">
                <a:sym typeface="Microsoft JhengHei"/>
              </a:rPr>
              <a:t>NAS</a:t>
            </a:r>
            <a:r>
              <a:rPr lang="zh-TW" altLang="en-US">
                <a:sym typeface="Microsoft JhengHei"/>
              </a:rPr>
              <a:t>透過</a:t>
            </a:r>
            <a:br>
              <a:rPr lang="zh-TW" altLang="en-US" dirty="0">
                <a:latin typeface="微軟正黑體"/>
                <a:ea typeface="微軟正黑體"/>
              </a:rPr>
            </a:br>
            <a:r>
              <a:rPr lang="en-US" altLang="zh-TW" dirty="0">
                <a:sym typeface="Microsoft JhengHei"/>
              </a:rPr>
              <a:t>VPN Client </a:t>
            </a:r>
            <a:br>
              <a:rPr lang="en-US" altLang="zh-TW" dirty="0">
                <a:cs typeface="Arial"/>
              </a:rPr>
            </a:br>
            <a:r>
              <a:rPr lang="zh-TW" altLang="en-US">
                <a:sym typeface="Microsoft JhengHei"/>
              </a:rPr>
              <a:t>連線到遠端</a:t>
            </a:r>
            <a:r>
              <a:rPr lang="en-US" altLang="zh-TW" dirty="0">
                <a:sym typeface="Microsoft JhengHei"/>
              </a:rPr>
              <a:t>NAS / VPN</a:t>
            </a:r>
            <a:r>
              <a:rPr lang="zh-TW" altLang="en-US">
                <a:sym typeface="Microsoft JhengHei"/>
              </a:rPr>
              <a:t>伺服器</a:t>
            </a:r>
            <a:endParaRPr lang="zh-TW" altLang="en-US" dirty="0">
              <a:sym typeface="Microsoft JhengHei"/>
            </a:endParaRPr>
          </a:p>
        </p:txBody>
      </p:sp>
    </p:spTree>
    <p:extLst>
      <p:ext uri="{BB962C8B-B14F-4D97-AF65-F5344CB8AC3E}">
        <p14:creationId xmlns:p14="http://schemas.microsoft.com/office/powerpoint/2010/main" val="29730551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Shape 481"/>
          <p:cNvSpPr txBox="1">
            <a:spLocks noGrp="1"/>
          </p:cNvSpPr>
          <p:nvPr>
            <p:ph type="title"/>
          </p:nvPr>
        </p:nvSpPr>
        <p:spPr/>
        <p:txBody>
          <a:bodyPr/>
          <a:lstStyle/>
          <a:p>
            <a:pPr lvl="0"/>
            <a:r>
              <a:rPr lang="zh-TW" altLang="en-US">
                <a:sym typeface="Microsoft JhengHei"/>
              </a:rPr>
              <a:t>連線到</a:t>
            </a:r>
            <a:r>
              <a:rPr lang="en-US" altLang="zh-TW">
                <a:sym typeface="Microsoft JhengHei"/>
              </a:rPr>
              <a:t>NAS</a:t>
            </a:r>
            <a:r>
              <a:rPr lang="zh-TW" altLang="en-US">
                <a:sym typeface="Microsoft JhengHei"/>
              </a:rPr>
              <a:t>就能到達世界的另一端 </a:t>
            </a:r>
            <a:endParaRPr lang="zh-TW" altLang="en-US" dirty="0">
              <a:sym typeface="Microsoft JhengHei"/>
            </a:endParaRPr>
          </a:p>
        </p:txBody>
      </p:sp>
      <p:pic>
        <p:nvPicPr>
          <p:cNvPr id="2" name="Picture 1">
            <a:extLst>
              <a:ext uri="{FF2B5EF4-FFF2-40B4-BE49-F238E27FC236}">
                <a16:creationId xmlns:a16="http://schemas.microsoft.com/office/drawing/2014/main" id="{97A34922-3B88-4CC0-A1BE-4C7720979C52}"/>
              </a:ext>
            </a:extLst>
          </p:cNvPr>
          <p:cNvPicPr>
            <a:picLocks noChangeAspect="1"/>
          </p:cNvPicPr>
          <p:nvPr/>
        </p:nvPicPr>
        <p:blipFill>
          <a:blip r:embed="rId3"/>
          <a:stretch>
            <a:fillRect/>
          </a:stretch>
        </p:blipFill>
        <p:spPr>
          <a:xfrm>
            <a:off x="3131840" y="1275607"/>
            <a:ext cx="5472608" cy="3310830"/>
          </a:xfrm>
          <a:prstGeom prst="rect">
            <a:avLst/>
          </a:prstGeom>
          <a:ln w="3175">
            <a:solidFill>
              <a:schemeClr val="tx1">
                <a:lumMod val="50000"/>
                <a:lumOff val="50000"/>
              </a:schemeClr>
            </a:solidFill>
          </a:ln>
        </p:spPr>
      </p:pic>
      <p:pic>
        <p:nvPicPr>
          <p:cNvPr id="10" name="圖片 9">
            <a:extLst>
              <a:ext uri="{FF2B5EF4-FFF2-40B4-BE49-F238E27FC236}">
                <a16:creationId xmlns:a16="http://schemas.microsoft.com/office/drawing/2014/main" id="{285AE217-663D-4155-B69C-DE8D735CBF1E}"/>
              </a:ext>
            </a:extLst>
          </p:cNvPr>
          <p:cNvPicPr>
            <a:picLocks noChangeAspect="1"/>
          </p:cNvPicPr>
          <p:nvPr/>
        </p:nvPicPr>
        <p:blipFill rotWithShape="1">
          <a:blip r:embed="rId4">
            <a:extLst>
              <a:ext uri="{28A0092B-C50C-407E-A947-70E740481C1C}">
                <a14:useLocalDpi xmlns:a14="http://schemas.microsoft.com/office/drawing/2010/main" val="0"/>
              </a:ext>
            </a:extLst>
          </a:blip>
          <a:srcRect b="6299"/>
          <a:stretch/>
        </p:blipFill>
        <p:spPr>
          <a:xfrm rot="5400000">
            <a:off x="-234693" y="1510298"/>
            <a:ext cx="3299868" cy="2830484"/>
          </a:xfrm>
          <a:prstGeom prst="rect">
            <a:avLst/>
          </a:prstGeom>
        </p:spPr>
      </p:pic>
      <p:sp>
        <p:nvSpPr>
          <p:cNvPr id="11" name="Shape 83">
            <a:extLst>
              <a:ext uri="{FF2B5EF4-FFF2-40B4-BE49-F238E27FC236}">
                <a16:creationId xmlns:a16="http://schemas.microsoft.com/office/drawing/2014/main" id="{F4E957A1-C166-4E83-AA1F-2C8D25460227}"/>
              </a:ext>
            </a:extLst>
          </p:cNvPr>
          <p:cNvSpPr/>
          <p:nvPr/>
        </p:nvSpPr>
        <p:spPr>
          <a:xfrm>
            <a:off x="238255" y="2586373"/>
            <a:ext cx="2337426" cy="378222"/>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lvl="0" algn="ctr">
              <a:buClr>
                <a:srgbClr val="FFFFFF"/>
              </a:buClr>
              <a:buSzPts val="1400"/>
            </a:pPr>
            <a:r>
              <a:rPr lang="en-US" altLang="zh-TW" sz="1400" b="1" dirty="0" err="1">
                <a:latin typeface="Arial" panose="020B0604020202020204" pitchFamily="34" charset="0"/>
                <a:ea typeface="Microsoft JhengHei"/>
                <a:cs typeface="Arial" panose="020B0604020202020204" pitchFamily="34" charset="0"/>
                <a:sym typeface="Microsoft JhengHei"/>
              </a:rPr>
              <a:t>QBelt</a:t>
            </a:r>
            <a:r>
              <a:rPr lang="en-US" altLang="zh-TW" sz="1400" b="1" dirty="0">
                <a:latin typeface="Arial" panose="020B0604020202020204" pitchFamily="34" charset="0"/>
                <a:ea typeface="Microsoft JhengHei"/>
                <a:cs typeface="Arial" panose="020B0604020202020204" pitchFamily="34" charset="0"/>
                <a:sym typeface="Microsoft JhengHei"/>
              </a:rPr>
              <a:t> (QNAP only)</a:t>
            </a:r>
          </a:p>
        </p:txBody>
      </p:sp>
      <p:sp>
        <p:nvSpPr>
          <p:cNvPr id="3" name="文字方塊 2">
            <a:extLst>
              <a:ext uri="{FF2B5EF4-FFF2-40B4-BE49-F238E27FC236}">
                <a16:creationId xmlns:a16="http://schemas.microsoft.com/office/drawing/2014/main" id="{1B0EDDE4-CA9C-45BC-9602-8E0815A5B71E}"/>
              </a:ext>
            </a:extLst>
          </p:cNvPr>
          <p:cNvSpPr txBox="1"/>
          <p:nvPr/>
        </p:nvSpPr>
        <p:spPr>
          <a:xfrm>
            <a:off x="153491" y="1392380"/>
            <a:ext cx="2506955" cy="1077218"/>
          </a:xfrm>
          <a:prstGeom prst="rect">
            <a:avLst/>
          </a:prstGeom>
          <a:noFill/>
        </p:spPr>
        <p:txBody>
          <a:bodyPr wrap="square" rtlCol="0">
            <a:spAutoFit/>
          </a:bodyPr>
          <a:lstStyle/>
          <a:p>
            <a:r>
              <a:rPr lang="zh-TW" altLang="en-US" sz="1600" b="1" dirty="0">
                <a:solidFill>
                  <a:schemeClr val="bg1"/>
                </a:solidFill>
                <a:ea typeface="Microsoft JhengHei"/>
                <a:cs typeface="Microsoft JhengHei"/>
                <a:sym typeface="Microsoft JhengHei"/>
              </a:rPr>
              <a:t>讓您可以輕鬆連上您另一台</a:t>
            </a:r>
            <a:r>
              <a:rPr lang="en-US" altLang="zh-TW" sz="1600" b="1" dirty="0">
                <a:solidFill>
                  <a:schemeClr val="bg1"/>
                </a:solidFill>
                <a:ea typeface="Microsoft JhengHei"/>
                <a:cs typeface="Microsoft JhengHei"/>
                <a:sym typeface="Microsoft JhengHei"/>
              </a:rPr>
              <a:t>NAS, </a:t>
            </a:r>
            <a:r>
              <a:rPr lang="zh-TW" altLang="en-US" sz="1600" b="1" dirty="0">
                <a:solidFill>
                  <a:schemeClr val="bg1"/>
                </a:solidFill>
                <a:ea typeface="Microsoft JhengHei"/>
                <a:cs typeface="Microsoft JhengHei"/>
                <a:sym typeface="Microsoft JhengHei"/>
              </a:rPr>
              <a:t>朋友分享的</a:t>
            </a:r>
            <a:r>
              <a:rPr lang="en-US" altLang="zh-TW" sz="1600" b="1" dirty="0">
                <a:solidFill>
                  <a:schemeClr val="bg1"/>
                </a:solidFill>
                <a:ea typeface="Microsoft JhengHei"/>
                <a:cs typeface="Microsoft JhengHei"/>
                <a:sym typeface="Microsoft JhengHei"/>
              </a:rPr>
              <a:t>NAS, </a:t>
            </a:r>
            <a:r>
              <a:rPr lang="zh-TW" altLang="en-US" sz="1600" b="1" dirty="0">
                <a:solidFill>
                  <a:schemeClr val="bg1"/>
                </a:solidFill>
                <a:ea typeface="Microsoft JhengHei"/>
                <a:cs typeface="Microsoft JhengHei"/>
                <a:sym typeface="Microsoft JhengHei"/>
              </a:rPr>
              <a:t>以及網路上公開的</a:t>
            </a:r>
            <a:r>
              <a:rPr lang="en-US" altLang="zh-TW" sz="1600" b="1" dirty="0">
                <a:solidFill>
                  <a:schemeClr val="bg1"/>
                </a:solidFill>
                <a:ea typeface="Microsoft JhengHei"/>
                <a:cs typeface="Microsoft JhengHei"/>
                <a:sym typeface="Microsoft JhengHei"/>
              </a:rPr>
              <a:t>VPN</a:t>
            </a:r>
            <a:r>
              <a:rPr lang="zh-TW" altLang="en-US" sz="1600" b="1" dirty="0">
                <a:solidFill>
                  <a:schemeClr val="bg1"/>
                </a:solidFill>
                <a:ea typeface="Microsoft JhengHei"/>
                <a:cs typeface="Microsoft JhengHei"/>
                <a:sym typeface="Microsoft JhengHei"/>
              </a:rPr>
              <a:t>伺服器</a:t>
            </a:r>
          </a:p>
        </p:txBody>
      </p:sp>
      <p:sp>
        <p:nvSpPr>
          <p:cNvPr id="13" name="Shape 83">
            <a:extLst>
              <a:ext uri="{FF2B5EF4-FFF2-40B4-BE49-F238E27FC236}">
                <a16:creationId xmlns:a16="http://schemas.microsoft.com/office/drawing/2014/main" id="{7EBEDB67-2747-4A6F-B353-40673D48BD3A}"/>
              </a:ext>
            </a:extLst>
          </p:cNvPr>
          <p:cNvSpPr/>
          <p:nvPr/>
        </p:nvSpPr>
        <p:spPr>
          <a:xfrm>
            <a:off x="238255" y="3038549"/>
            <a:ext cx="2337426" cy="378222"/>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FFFFFF"/>
              </a:buClr>
              <a:buSzPts val="1400"/>
            </a:pPr>
            <a:r>
              <a:rPr lang="en-US" altLang="zh-TW" sz="1400" b="1" dirty="0">
                <a:latin typeface="Arial" panose="020B0604020202020204" pitchFamily="34" charset="0"/>
                <a:ea typeface="Microsoft JhengHei"/>
                <a:cs typeface="Arial" panose="020B0604020202020204" pitchFamily="34" charset="0"/>
                <a:sym typeface="Microsoft JhengHei"/>
              </a:rPr>
              <a:t>PPTP</a:t>
            </a:r>
          </a:p>
        </p:txBody>
      </p:sp>
      <p:sp>
        <p:nvSpPr>
          <p:cNvPr id="14" name="Shape 83">
            <a:extLst>
              <a:ext uri="{FF2B5EF4-FFF2-40B4-BE49-F238E27FC236}">
                <a16:creationId xmlns:a16="http://schemas.microsoft.com/office/drawing/2014/main" id="{8F4FDE7C-AE41-4021-B083-915F7CB14AFE}"/>
              </a:ext>
            </a:extLst>
          </p:cNvPr>
          <p:cNvSpPr/>
          <p:nvPr/>
        </p:nvSpPr>
        <p:spPr>
          <a:xfrm>
            <a:off x="238255" y="3500773"/>
            <a:ext cx="2337426" cy="378222"/>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lvl="0" algn="ctr">
              <a:buClr>
                <a:srgbClr val="FFFFFF"/>
              </a:buClr>
              <a:buSzPts val="1400"/>
            </a:pPr>
            <a:r>
              <a:rPr lang="en-US" altLang="zh-TW" sz="1400" b="1" dirty="0">
                <a:latin typeface="Arial" panose="020B0604020202020204" pitchFamily="34" charset="0"/>
                <a:ea typeface="Microsoft JhengHei"/>
                <a:cs typeface="Arial" panose="020B0604020202020204" pitchFamily="34" charset="0"/>
                <a:sym typeface="Microsoft JhengHei"/>
              </a:rPr>
              <a:t>L2TP / IPsec</a:t>
            </a:r>
          </a:p>
        </p:txBody>
      </p:sp>
      <p:sp>
        <p:nvSpPr>
          <p:cNvPr id="15" name="Shape 83">
            <a:extLst>
              <a:ext uri="{FF2B5EF4-FFF2-40B4-BE49-F238E27FC236}">
                <a16:creationId xmlns:a16="http://schemas.microsoft.com/office/drawing/2014/main" id="{BDCE2F2C-BE3D-40C1-981C-ED05EAA91D18}"/>
              </a:ext>
            </a:extLst>
          </p:cNvPr>
          <p:cNvSpPr/>
          <p:nvPr/>
        </p:nvSpPr>
        <p:spPr>
          <a:xfrm>
            <a:off x="238255" y="3973046"/>
            <a:ext cx="2337426" cy="378222"/>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FFFFFF"/>
              </a:buClr>
              <a:buSzPts val="1400"/>
            </a:pPr>
            <a:r>
              <a:rPr lang="en-US" altLang="zh-TW" sz="1400" b="1" dirty="0">
                <a:latin typeface="Arial" panose="020B0604020202020204" pitchFamily="34" charset="0"/>
                <a:ea typeface="Microsoft JhengHei"/>
                <a:cs typeface="Arial" panose="020B0604020202020204" pitchFamily="34" charset="0"/>
                <a:sym typeface="Microsoft JhengHei"/>
              </a:rPr>
              <a:t>OpenVPN</a:t>
            </a:r>
          </a:p>
        </p:txBody>
      </p:sp>
    </p:spTree>
    <p:extLst>
      <p:ext uri="{BB962C8B-B14F-4D97-AF65-F5344CB8AC3E}">
        <p14:creationId xmlns:p14="http://schemas.microsoft.com/office/powerpoint/2010/main" val="42455583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6" name="圖片 5">
            <a:extLst>
              <a:ext uri="{FF2B5EF4-FFF2-40B4-BE49-F238E27FC236}">
                <a16:creationId xmlns:a16="http://schemas.microsoft.com/office/drawing/2014/main" id="{7C2FD9AE-47EB-4CEF-8182-E97D15E74BFF}"/>
              </a:ext>
            </a:extLst>
          </p:cNvPr>
          <p:cNvPicPr>
            <a:picLocks noChangeAspect="1"/>
          </p:cNvPicPr>
          <p:nvPr/>
        </p:nvPicPr>
        <p:blipFill rotWithShape="1">
          <a:blip r:embed="rId3">
            <a:extLst>
              <a:ext uri="{28A0092B-C50C-407E-A947-70E740481C1C}">
                <a14:useLocalDpi xmlns:a14="http://schemas.microsoft.com/office/drawing/2010/main" val="0"/>
              </a:ext>
            </a:extLst>
          </a:blip>
          <a:srcRect b="6299"/>
          <a:stretch/>
        </p:blipFill>
        <p:spPr>
          <a:xfrm rot="5400000">
            <a:off x="-234693" y="1510298"/>
            <a:ext cx="3299868" cy="2830484"/>
          </a:xfrm>
          <a:prstGeom prst="rect">
            <a:avLst/>
          </a:prstGeom>
        </p:spPr>
      </p:pic>
      <p:sp>
        <p:nvSpPr>
          <p:cNvPr id="7" name="Shape 83">
            <a:extLst>
              <a:ext uri="{FF2B5EF4-FFF2-40B4-BE49-F238E27FC236}">
                <a16:creationId xmlns:a16="http://schemas.microsoft.com/office/drawing/2014/main" id="{2ED059A8-C1AB-4E8E-A181-7FF1C48D872A}"/>
              </a:ext>
            </a:extLst>
          </p:cNvPr>
          <p:cNvSpPr/>
          <p:nvPr/>
        </p:nvSpPr>
        <p:spPr>
          <a:xfrm>
            <a:off x="238255" y="1481582"/>
            <a:ext cx="2337426" cy="1400957"/>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lvl="0">
              <a:buClr>
                <a:srgbClr val="0F243E"/>
              </a:buClr>
              <a:buSzPts val="1600"/>
            </a:pPr>
            <a:endParaRPr lang="zh-TW" altLang="en-US" sz="1400" b="1" dirty="0">
              <a:ea typeface="Microsoft JhengHei"/>
              <a:cs typeface="Microsoft JhengHei"/>
              <a:sym typeface="Microsoft JhengHei"/>
            </a:endParaRPr>
          </a:p>
        </p:txBody>
      </p:sp>
      <p:sp>
        <p:nvSpPr>
          <p:cNvPr id="493" name="Shape 493"/>
          <p:cNvSpPr txBox="1">
            <a:spLocks noGrp="1"/>
          </p:cNvSpPr>
          <p:nvPr>
            <p:ph type="title"/>
          </p:nvPr>
        </p:nvSpPr>
        <p:spPr/>
        <p:txBody>
          <a:bodyPr/>
          <a:lstStyle/>
          <a:p>
            <a:pPr lvl="0"/>
            <a:r>
              <a:rPr lang="zh-TW" altLang="en-US">
                <a:sym typeface="Microsoft JhengHei"/>
              </a:rPr>
              <a:t>支援多種</a:t>
            </a:r>
            <a:r>
              <a:rPr lang="en-US" altLang="zh-TW">
                <a:sym typeface="Microsoft JhengHei"/>
              </a:rPr>
              <a:t>VPN Client</a:t>
            </a:r>
            <a:r>
              <a:rPr lang="zh-TW" altLang="en-US">
                <a:sym typeface="Microsoft JhengHei"/>
              </a:rPr>
              <a:t>類型</a:t>
            </a:r>
            <a:endParaRPr lang="zh-TW" altLang="en-US" dirty="0">
              <a:sym typeface="Microsoft JhengHei"/>
            </a:endParaRPr>
          </a:p>
        </p:txBody>
      </p:sp>
      <p:pic>
        <p:nvPicPr>
          <p:cNvPr id="494" name="Shape 494"/>
          <p:cNvPicPr preferRelativeResize="0"/>
          <p:nvPr/>
        </p:nvPicPr>
        <p:blipFill>
          <a:blip r:embed="rId4"/>
          <a:stretch>
            <a:fillRect/>
          </a:stretch>
        </p:blipFill>
        <p:spPr>
          <a:xfrm>
            <a:off x="3068739" y="1264993"/>
            <a:ext cx="5685201" cy="3310482"/>
          </a:xfrm>
          <a:prstGeom prst="rect">
            <a:avLst/>
          </a:prstGeom>
          <a:noFill/>
          <a:ln w="3175">
            <a:solidFill>
              <a:schemeClr val="tx1">
                <a:lumMod val="50000"/>
                <a:lumOff val="50000"/>
              </a:schemeClr>
            </a:solidFill>
          </a:ln>
        </p:spPr>
      </p:pic>
      <p:sp>
        <p:nvSpPr>
          <p:cNvPr id="8" name="Shape 83">
            <a:extLst>
              <a:ext uri="{FF2B5EF4-FFF2-40B4-BE49-F238E27FC236}">
                <a16:creationId xmlns:a16="http://schemas.microsoft.com/office/drawing/2014/main" id="{458A4CD2-CD6F-4533-ACFB-353898C02318}"/>
              </a:ext>
            </a:extLst>
          </p:cNvPr>
          <p:cNvSpPr/>
          <p:nvPr/>
        </p:nvSpPr>
        <p:spPr>
          <a:xfrm>
            <a:off x="238255" y="2988835"/>
            <a:ext cx="2337426" cy="1400957"/>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lvl="0">
              <a:buClr>
                <a:srgbClr val="0F243E"/>
              </a:buClr>
              <a:buSzPts val="1600"/>
            </a:pPr>
            <a:r>
              <a:rPr lang="zh-TW" altLang="en-US" sz="1600" b="1" dirty="0">
                <a:ea typeface="Microsoft JhengHei"/>
                <a:sym typeface="Microsoft JhengHei"/>
              </a:rPr>
              <a:t>允許其他裝置連到此</a:t>
            </a:r>
            <a:r>
              <a:rPr lang="en-US" altLang="zh-TW" sz="1600" b="1" dirty="0">
                <a:ea typeface="Microsoft JhengHei"/>
                <a:sym typeface="Microsoft JhengHei"/>
              </a:rPr>
              <a:t>NAS</a:t>
            </a:r>
            <a:r>
              <a:rPr lang="en-US" altLang="zh-TW" sz="1600" b="1">
                <a:latin typeface="Calibri"/>
                <a:ea typeface="Microsoft JhengHei"/>
                <a:cs typeface="Calibri"/>
                <a:sym typeface="Microsoft JhengHei"/>
              </a:rPr>
              <a:t>，</a:t>
            </a:r>
            <a:r>
              <a:rPr lang="zh-TW" altLang="en-US" sz="1600" b="1" dirty="0">
                <a:ea typeface="Microsoft JhengHei"/>
                <a:sym typeface="Microsoft JhengHei"/>
              </a:rPr>
              <a:t>再依此連線跨越到</a:t>
            </a:r>
            <a:r>
              <a:rPr lang="en-US" altLang="zh-TW" sz="1600" b="1" dirty="0">
                <a:ea typeface="Microsoft JhengHei"/>
                <a:sym typeface="Microsoft JhengHei"/>
              </a:rPr>
              <a:t>VPN</a:t>
            </a:r>
            <a:r>
              <a:rPr lang="zh-TW" altLang="en-US" sz="1600" b="1" dirty="0">
                <a:ea typeface="Microsoft JhengHei"/>
                <a:sym typeface="Microsoft JhengHei"/>
              </a:rPr>
              <a:t>另一端</a:t>
            </a:r>
          </a:p>
        </p:txBody>
      </p:sp>
      <p:sp>
        <p:nvSpPr>
          <p:cNvPr id="9" name="Shape 404">
            <a:extLst>
              <a:ext uri="{FF2B5EF4-FFF2-40B4-BE49-F238E27FC236}">
                <a16:creationId xmlns:a16="http://schemas.microsoft.com/office/drawing/2014/main" id="{A3587343-A894-49E2-BC7E-3503C3CC6343}"/>
              </a:ext>
            </a:extLst>
          </p:cNvPr>
          <p:cNvSpPr txBox="1"/>
          <p:nvPr/>
        </p:nvSpPr>
        <p:spPr>
          <a:xfrm>
            <a:off x="284907" y="1532745"/>
            <a:ext cx="2244122" cy="1401607"/>
          </a:xfrm>
          <a:prstGeom prst="rect">
            <a:avLst/>
          </a:prstGeom>
          <a:noFill/>
          <a:ln>
            <a:noFill/>
          </a:ln>
        </p:spPr>
        <p:txBody>
          <a:bodyPr spcFirstLastPara="1" wrap="square" lIns="91425" tIns="45700" rIns="91425" bIns="45700" anchor="t" anchorCtr="0">
            <a:noAutofit/>
          </a:bodyPr>
          <a:lstStyle/>
          <a:p>
            <a:pPr marL="114300">
              <a:buSzPts val="1800"/>
            </a:pPr>
            <a:r>
              <a:rPr lang="zh-TW" altLang="en-US" sz="1600" b="1" dirty="0">
                <a:ea typeface="Microsoft JhengHei"/>
                <a:cs typeface="Microsoft JhengHei"/>
                <a:sym typeface="Microsoft JhengHei"/>
              </a:rPr>
              <a:t>設定連線對象的參數</a:t>
            </a:r>
            <a:endParaRPr lang="en-US" altLang="zh-TW" sz="1600" b="1" dirty="0">
              <a:ea typeface="Microsoft JhengHei"/>
              <a:cs typeface="Microsoft JhengHei"/>
              <a:sym typeface="Microsoft JhengHei"/>
            </a:endParaRPr>
          </a:p>
          <a:p>
            <a:pPr marL="457200" lvl="0" indent="-342900">
              <a:buSzPts val="1800"/>
              <a:buFont typeface="Microsoft JhengHei"/>
              <a:buChar char="◆"/>
            </a:pPr>
            <a:r>
              <a:rPr lang="en-US" altLang="zh-TW" sz="1600" b="1" dirty="0" err="1">
                <a:ea typeface="Microsoft JhengHei"/>
                <a:cs typeface="Microsoft JhengHei"/>
                <a:sym typeface="Microsoft JhengHei"/>
              </a:rPr>
              <a:t>QBelt</a:t>
            </a:r>
            <a:endParaRPr lang="en-US" altLang="zh-TW" sz="1600" b="1" dirty="0">
              <a:ea typeface="Microsoft JhengHei"/>
              <a:cs typeface="Microsoft JhengHei"/>
              <a:sym typeface="Microsoft JhengHei"/>
            </a:endParaRPr>
          </a:p>
          <a:p>
            <a:pPr marL="457200" lvl="0" indent="-342900">
              <a:buSzPts val="1800"/>
              <a:buFont typeface="Microsoft JhengHei"/>
              <a:buChar char="◆"/>
            </a:pPr>
            <a:r>
              <a:rPr lang="en-US" altLang="zh-TW" sz="1600" b="1" dirty="0">
                <a:ea typeface="Microsoft JhengHei"/>
                <a:cs typeface="Microsoft JhengHei"/>
                <a:sym typeface="Microsoft JhengHei"/>
              </a:rPr>
              <a:t>PPTP</a:t>
            </a:r>
          </a:p>
          <a:p>
            <a:pPr marL="457200" indent="-342900">
              <a:buSzPts val="1800"/>
              <a:buFont typeface="Microsoft JhengHei"/>
              <a:buChar char="◆"/>
            </a:pPr>
            <a:r>
              <a:rPr lang="en-US" altLang="zh-TW" sz="1600" b="1" dirty="0">
                <a:ea typeface="Microsoft JhengHei"/>
                <a:cs typeface="Microsoft JhengHei"/>
                <a:sym typeface="Microsoft JhengHei"/>
              </a:rPr>
              <a:t>L2TP </a:t>
            </a:r>
            <a:endParaRPr lang="zh-TW" altLang="en-US" sz="1600" b="1" dirty="0">
              <a:ea typeface="Microsoft JhengHei"/>
              <a:cs typeface="Microsoft JhengHei"/>
              <a:sym typeface="Microsoft JhengHei"/>
            </a:endParaRPr>
          </a:p>
          <a:p>
            <a:pPr marL="457200" indent="-342900">
              <a:buSzPts val="1800"/>
              <a:buFont typeface="Microsoft JhengHei"/>
              <a:buChar char="◆"/>
            </a:pPr>
            <a:r>
              <a:rPr lang="en-US" altLang="zh-TW" sz="1600" b="1" dirty="0">
                <a:ea typeface="Microsoft JhengHei"/>
                <a:cs typeface="Microsoft JhengHei"/>
                <a:sym typeface="Microsoft JhengHei"/>
              </a:rPr>
              <a:t>OpenVPN</a:t>
            </a:r>
            <a:endParaRPr lang="zh-TW" altLang="en-US" sz="1600" b="1" dirty="0">
              <a:ea typeface="Microsoft JhengHei"/>
              <a:cs typeface="Microsoft JhengHei"/>
              <a:sym typeface="Microsoft JhengHei"/>
            </a:endParaRPr>
          </a:p>
        </p:txBody>
      </p:sp>
    </p:spTree>
    <p:extLst>
      <p:ext uri="{BB962C8B-B14F-4D97-AF65-F5344CB8AC3E}">
        <p14:creationId xmlns:p14="http://schemas.microsoft.com/office/powerpoint/2010/main" val="30111298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6" name="圖片 5">
            <a:extLst>
              <a:ext uri="{FF2B5EF4-FFF2-40B4-BE49-F238E27FC236}">
                <a16:creationId xmlns:a16="http://schemas.microsoft.com/office/drawing/2014/main" id="{3A18DCB1-7EA6-47BE-BD90-0CBD525E56C3}"/>
              </a:ext>
            </a:extLst>
          </p:cNvPr>
          <p:cNvPicPr>
            <a:picLocks noChangeAspect="1"/>
          </p:cNvPicPr>
          <p:nvPr/>
        </p:nvPicPr>
        <p:blipFill rotWithShape="1">
          <a:blip r:embed="rId3">
            <a:extLst>
              <a:ext uri="{28A0092B-C50C-407E-A947-70E740481C1C}">
                <a14:useLocalDpi xmlns:a14="http://schemas.microsoft.com/office/drawing/2010/main" val="0"/>
              </a:ext>
            </a:extLst>
          </a:blip>
          <a:srcRect b="6299"/>
          <a:stretch/>
        </p:blipFill>
        <p:spPr>
          <a:xfrm rot="5400000">
            <a:off x="124089" y="1583564"/>
            <a:ext cx="2582304" cy="2830484"/>
          </a:xfrm>
          <a:prstGeom prst="rect">
            <a:avLst/>
          </a:prstGeom>
        </p:spPr>
      </p:pic>
      <p:sp>
        <p:nvSpPr>
          <p:cNvPr id="7" name="Shape 83">
            <a:extLst>
              <a:ext uri="{FF2B5EF4-FFF2-40B4-BE49-F238E27FC236}">
                <a16:creationId xmlns:a16="http://schemas.microsoft.com/office/drawing/2014/main" id="{E292F666-7F31-440C-B7AF-86304C40EF89}"/>
              </a:ext>
            </a:extLst>
          </p:cNvPr>
          <p:cNvSpPr/>
          <p:nvPr/>
        </p:nvSpPr>
        <p:spPr>
          <a:xfrm>
            <a:off x="238255" y="2201663"/>
            <a:ext cx="2337426" cy="658120"/>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lvl="0">
              <a:buClr>
                <a:srgbClr val="0F243E"/>
              </a:buClr>
              <a:buSzPts val="1600"/>
            </a:pPr>
            <a:endParaRPr lang="zh-TW" altLang="en-US" sz="1400" b="1" dirty="0">
              <a:ea typeface="Microsoft JhengHei"/>
              <a:cs typeface="Microsoft JhengHei"/>
              <a:sym typeface="Microsoft JhengHei"/>
            </a:endParaRPr>
          </a:p>
        </p:txBody>
      </p:sp>
      <p:sp>
        <p:nvSpPr>
          <p:cNvPr id="8" name="Shape 404">
            <a:extLst>
              <a:ext uri="{FF2B5EF4-FFF2-40B4-BE49-F238E27FC236}">
                <a16:creationId xmlns:a16="http://schemas.microsoft.com/office/drawing/2014/main" id="{49C67E03-D0FE-4E2B-BC0C-6A0979AB868E}"/>
              </a:ext>
            </a:extLst>
          </p:cNvPr>
          <p:cNvSpPr txBox="1"/>
          <p:nvPr/>
        </p:nvSpPr>
        <p:spPr>
          <a:xfrm>
            <a:off x="284907" y="2252825"/>
            <a:ext cx="2244122" cy="678965"/>
          </a:xfrm>
          <a:prstGeom prst="rect">
            <a:avLst/>
          </a:prstGeom>
          <a:noFill/>
          <a:ln>
            <a:noFill/>
          </a:ln>
        </p:spPr>
        <p:txBody>
          <a:bodyPr spcFirstLastPara="1" wrap="square" lIns="91425" tIns="45700" rIns="91425" bIns="45700" anchor="t" anchorCtr="0">
            <a:noAutofit/>
          </a:bodyPr>
          <a:lstStyle/>
          <a:p>
            <a:pPr lvl="0">
              <a:buClr>
                <a:srgbClr val="0F243E"/>
              </a:buClr>
              <a:buSzPts val="1600"/>
            </a:pPr>
            <a:r>
              <a:rPr lang="zh-TW" altLang="en-US" sz="1600" b="1" dirty="0">
                <a:ea typeface="Microsoft JhengHei"/>
                <a:cs typeface="Microsoft JhengHei"/>
                <a:sym typeface="Microsoft JhengHei"/>
              </a:rPr>
              <a:t>可將</a:t>
            </a:r>
            <a:r>
              <a:rPr lang="en-US" altLang="zh-TW" sz="1600" b="1" dirty="0">
                <a:ea typeface="Microsoft JhengHei"/>
                <a:cs typeface="Microsoft JhengHei"/>
                <a:sym typeface="Microsoft JhengHei"/>
              </a:rPr>
              <a:t>VPN</a:t>
            </a:r>
            <a:r>
              <a:rPr lang="zh-TW" altLang="en-US" sz="1600" b="1" dirty="0">
                <a:ea typeface="Microsoft JhengHei"/>
                <a:cs typeface="Microsoft JhengHei"/>
                <a:sym typeface="Microsoft JhengHei"/>
              </a:rPr>
              <a:t>連線設定成系統預設閘道</a:t>
            </a:r>
          </a:p>
        </p:txBody>
      </p:sp>
      <p:sp>
        <p:nvSpPr>
          <p:cNvPr id="529" name="Shape 529"/>
          <p:cNvSpPr txBox="1">
            <a:spLocks noGrp="1"/>
          </p:cNvSpPr>
          <p:nvPr>
            <p:ph type="title"/>
          </p:nvPr>
        </p:nvSpPr>
        <p:spPr/>
        <p:txBody>
          <a:bodyPr>
            <a:noAutofit/>
          </a:bodyPr>
          <a:lstStyle/>
          <a:p>
            <a:pPr lvl="0"/>
            <a:r>
              <a:rPr lang="zh-TW" altLang="en-US" sz="3800" dirty="0">
                <a:sym typeface="Microsoft JhengHei"/>
              </a:rPr>
              <a:t>將</a:t>
            </a:r>
            <a:r>
              <a:rPr lang="en-US" altLang="zh-TW" sz="3800" spc="-150" dirty="0">
                <a:sym typeface="Microsoft JhengHei"/>
              </a:rPr>
              <a:t>VPN</a:t>
            </a:r>
            <a:r>
              <a:rPr lang="zh-TW" altLang="en-US" sz="3800" dirty="0">
                <a:sym typeface="Microsoft JhengHei"/>
              </a:rPr>
              <a:t>對外連線變成預設閘道</a:t>
            </a:r>
            <a:r>
              <a:rPr lang="en-US" altLang="zh-TW" sz="3800" dirty="0">
                <a:sym typeface="Microsoft JhengHei"/>
              </a:rPr>
              <a:t>, </a:t>
            </a:r>
            <a:r>
              <a:rPr lang="zh-TW" altLang="en-US" sz="3800" dirty="0">
                <a:sym typeface="Microsoft JhengHei"/>
              </a:rPr>
              <a:t>並支援備援</a:t>
            </a:r>
          </a:p>
        </p:txBody>
      </p:sp>
      <p:pic>
        <p:nvPicPr>
          <p:cNvPr id="3" name="Picture 2">
            <a:extLst>
              <a:ext uri="{FF2B5EF4-FFF2-40B4-BE49-F238E27FC236}">
                <a16:creationId xmlns:a16="http://schemas.microsoft.com/office/drawing/2014/main" id="{0DD81239-A7DC-467F-83F3-54B0ED177499}"/>
              </a:ext>
            </a:extLst>
          </p:cNvPr>
          <p:cNvPicPr>
            <a:picLocks noChangeAspect="1"/>
          </p:cNvPicPr>
          <p:nvPr/>
        </p:nvPicPr>
        <p:blipFill>
          <a:blip r:embed="rId4"/>
          <a:stretch>
            <a:fillRect/>
          </a:stretch>
        </p:blipFill>
        <p:spPr>
          <a:xfrm>
            <a:off x="3078570" y="1275605"/>
            <a:ext cx="5450608" cy="3299869"/>
          </a:xfrm>
          <a:prstGeom prst="rect">
            <a:avLst/>
          </a:prstGeom>
        </p:spPr>
      </p:pic>
      <p:sp>
        <p:nvSpPr>
          <p:cNvPr id="9" name="Shape 83">
            <a:extLst>
              <a:ext uri="{FF2B5EF4-FFF2-40B4-BE49-F238E27FC236}">
                <a16:creationId xmlns:a16="http://schemas.microsoft.com/office/drawing/2014/main" id="{A646B275-8712-4C28-B10F-019A4A5BF689}"/>
              </a:ext>
            </a:extLst>
          </p:cNvPr>
          <p:cNvSpPr/>
          <p:nvPr/>
        </p:nvSpPr>
        <p:spPr>
          <a:xfrm>
            <a:off x="238255" y="3065822"/>
            <a:ext cx="2337426" cy="658120"/>
          </a:xfrm>
          <a:prstGeom prst="roundRect">
            <a:avLst>
              <a:gd name="adj" fmla="val 0"/>
            </a:avLst>
          </a:prstGeom>
          <a:solidFill>
            <a:schemeClr val="bg1">
              <a:alpha val="90000"/>
            </a:schemeClr>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lvl="0">
              <a:buClr>
                <a:srgbClr val="0F243E"/>
              </a:buClr>
              <a:buSzPts val="1600"/>
            </a:pPr>
            <a:endParaRPr lang="zh-TW" altLang="en-US" sz="1400" b="1" dirty="0">
              <a:ea typeface="Microsoft JhengHei"/>
              <a:cs typeface="Microsoft JhengHei"/>
              <a:sym typeface="Microsoft JhengHei"/>
            </a:endParaRPr>
          </a:p>
        </p:txBody>
      </p:sp>
      <p:sp>
        <p:nvSpPr>
          <p:cNvPr id="10" name="Shape 404">
            <a:extLst>
              <a:ext uri="{FF2B5EF4-FFF2-40B4-BE49-F238E27FC236}">
                <a16:creationId xmlns:a16="http://schemas.microsoft.com/office/drawing/2014/main" id="{A3FA4D1A-E09F-418D-AE04-97ABEA3EE038}"/>
              </a:ext>
            </a:extLst>
          </p:cNvPr>
          <p:cNvSpPr txBox="1"/>
          <p:nvPr/>
        </p:nvSpPr>
        <p:spPr>
          <a:xfrm>
            <a:off x="284907" y="3116984"/>
            <a:ext cx="2244122" cy="678965"/>
          </a:xfrm>
          <a:prstGeom prst="rect">
            <a:avLst/>
          </a:prstGeom>
          <a:noFill/>
          <a:ln>
            <a:noFill/>
          </a:ln>
        </p:spPr>
        <p:txBody>
          <a:bodyPr spcFirstLastPara="1" wrap="square" lIns="91425" tIns="45700" rIns="91425" bIns="45700" anchor="t" anchorCtr="0">
            <a:noAutofit/>
          </a:bodyPr>
          <a:lstStyle/>
          <a:p>
            <a:pPr lvl="0">
              <a:buClr>
                <a:srgbClr val="0F243E"/>
              </a:buClr>
              <a:buSzPts val="1600"/>
            </a:pPr>
            <a:r>
              <a:rPr lang="zh-TW" altLang="en-US" sz="1600" b="1" dirty="0">
                <a:ea typeface="Microsoft JhengHei"/>
                <a:sym typeface="Microsoft JhengHei"/>
              </a:rPr>
              <a:t>可再設定另組</a:t>
            </a:r>
            <a:r>
              <a:rPr lang="en-US" altLang="zh-TW" sz="1600" b="1" dirty="0">
                <a:ea typeface="Microsoft JhengHei"/>
                <a:sym typeface="Microsoft JhengHei"/>
              </a:rPr>
              <a:t>VPN</a:t>
            </a:r>
            <a:r>
              <a:rPr lang="zh-TW" altLang="en-US" sz="1600" b="1" dirty="0">
                <a:ea typeface="Microsoft JhengHei"/>
                <a:sym typeface="Microsoft JhengHei"/>
              </a:rPr>
              <a:t>連線成為備援的系統閘道</a:t>
            </a:r>
          </a:p>
        </p:txBody>
      </p:sp>
    </p:spTree>
    <p:extLst>
      <p:ext uri="{BB962C8B-B14F-4D97-AF65-F5344CB8AC3E}">
        <p14:creationId xmlns:p14="http://schemas.microsoft.com/office/powerpoint/2010/main" val="15218877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3" name="圖片 2">
            <a:extLst>
              <a:ext uri="{FF2B5EF4-FFF2-40B4-BE49-F238E27FC236}">
                <a16:creationId xmlns:a16="http://schemas.microsoft.com/office/drawing/2014/main" id="{5C373CC2-4560-4B51-982D-DFB6746B6922}"/>
              </a:ext>
            </a:extLst>
          </p:cNvPr>
          <p:cNvPicPr>
            <a:picLocks noChangeAspect="1"/>
          </p:cNvPicPr>
          <p:nvPr/>
        </p:nvPicPr>
        <p:blipFill rotWithShape="1">
          <a:blip r:embed="rId3">
            <a:extLst>
              <a:ext uri="{28A0092B-C50C-407E-A947-70E740481C1C}">
                <a14:useLocalDpi xmlns:a14="http://schemas.microsoft.com/office/drawing/2010/main" val="0"/>
              </a:ext>
            </a:extLst>
          </a:blip>
          <a:srcRect t="41708" r="8559" b="-1"/>
          <a:stretch/>
        </p:blipFill>
        <p:spPr>
          <a:xfrm>
            <a:off x="-12382" y="955114"/>
            <a:ext cx="9264902" cy="4188386"/>
          </a:xfrm>
          <a:prstGeom prst="rect">
            <a:avLst/>
          </a:prstGeom>
        </p:spPr>
      </p:pic>
      <p:sp>
        <p:nvSpPr>
          <p:cNvPr id="501" name="Shape 501"/>
          <p:cNvSpPr txBox="1">
            <a:spLocks noGrp="1"/>
          </p:cNvSpPr>
          <p:nvPr>
            <p:ph type="title"/>
          </p:nvPr>
        </p:nvSpPr>
        <p:spPr/>
        <p:txBody>
          <a:bodyPr/>
          <a:lstStyle/>
          <a:p>
            <a:pPr lvl="0"/>
            <a:r>
              <a:rPr lang="zh-TW">
                <a:sym typeface="Microsoft JhengHei"/>
              </a:rPr>
              <a:t>用</a:t>
            </a:r>
            <a:r>
              <a:rPr lang="zh-TW">
                <a:latin typeface="微軟正黑體"/>
                <a:ea typeface="微軟正黑體"/>
                <a:sym typeface="Microsoft JhengHei"/>
              </a:rPr>
              <a:t>無</a:t>
            </a:r>
            <a:r>
              <a:rPr lang="zh-TW">
                <a:sym typeface="Microsoft JhengHei"/>
              </a:rPr>
              <a:t>線網路分享VPN連線超方便</a:t>
            </a:r>
            <a:endParaRPr lang="zh-TW" dirty="0">
              <a:sym typeface="Microsoft JhengHei"/>
            </a:endParaRPr>
          </a:p>
        </p:txBody>
      </p:sp>
      <p:pic>
        <p:nvPicPr>
          <p:cNvPr id="505" name="Shape 505" descr="C:\Users\user\Desktop\0110\15.png"/>
          <p:cNvPicPr preferRelativeResize="0"/>
          <p:nvPr/>
        </p:nvPicPr>
        <p:blipFill rotWithShape="1">
          <a:blip r:embed="rId4">
            <a:alphaModFix/>
          </a:blip>
          <a:srcRect/>
          <a:stretch/>
        </p:blipFill>
        <p:spPr>
          <a:xfrm>
            <a:off x="6757514" y="1425597"/>
            <a:ext cx="1061625" cy="760240"/>
          </a:xfrm>
          <a:prstGeom prst="rect">
            <a:avLst/>
          </a:prstGeom>
          <a:noFill/>
          <a:ln>
            <a:noFill/>
          </a:ln>
        </p:spPr>
      </p:pic>
      <p:cxnSp>
        <p:nvCxnSpPr>
          <p:cNvPr id="509" name="Shape 509"/>
          <p:cNvCxnSpPr/>
          <p:nvPr/>
        </p:nvCxnSpPr>
        <p:spPr>
          <a:xfrm flipV="1">
            <a:off x="5697298" y="2905677"/>
            <a:ext cx="596348" cy="477078"/>
          </a:xfrm>
          <a:prstGeom prst="straightConnector1">
            <a:avLst/>
          </a:prstGeom>
          <a:noFill/>
          <a:ln w="28575" cap="flat" cmpd="sng">
            <a:solidFill>
              <a:schemeClr val="accent1">
                <a:lumMod val="75000"/>
              </a:schemeClr>
            </a:solidFill>
            <a:prstDash val="sysDot"/>
            <a:round/>
            <a:headEnd type="none" w="med" len="med"/>
            <a:tailEnd type="triangle" w="med" len="med"/>
          </a:ln>
        </p:spPr>
      </p:cxnSp>
      <p:cxnSp>
        <p:nvCxnSpPr>
          <p:cNvPr id="511" name="Shape 511"/>
          <p:cNvCxnSpPr/>
          <p:nvPr/>
        </p:nvCxnSpPr>
        <p:spPr>
          <a:xfrm>
            <a:off x="5665493" y="3486122"/>
            <a:ext cx="763325" cy="516835"/>
          </a:xfrm>
          <a:prstGeom prst="straightConnector1">
            <a:avLst/>
          </a:prstGeom>
          <a:noFill/>
          <a:ln w="28575" cap="flat" cmpd="sng">
            <a:solidFill>
              <a:schemeClr val="accent1">
                <a:lumMod val="75000"/>
              </a:schemeClr>
            </a:solidFill>
            <a:prstDash val="sysDot"/>
            <a:round/>
            <a:headEnd type="none" w="med" len="med"/>
            <a:tailEnd type="triangle" w="med" len="med"/>
          </a:ln>
        </p:spPr>
      </p:cxnSp>
      <p:pic>
        <p:nvPicPr>
          <p:cNvPr id="516" name="Shape 516"/>
          <p:cNvPicPr preferRelativeResize="0"/>
          <p:nvPr/>
        </p:nvPicPr>
        <p:blipFill rotWithShape="1">
          <a:blip r:embed="rId5">
            <a:alphaModFix/>
          </a:blip>
          <a:srcRect l="29771" r="29142" b="12556"/>
          <a:stretch/>
        </p:blipFill>
        <p:spPr>
          <a:xfrm>
            <a:off x="8020689" y="2516921"/>
            <a:ext cx="517317" cy="660600"/>
          </a:xfrm>
          <a:prstGeom prst="rect">
            <a:avLst/>
          </a:prstGeom>
          <a:noFill/>
          <a:ln>
            <a:noFill/>
          </a:ln>
        </p:spPr>
      </p:pic>
      <p:pic>
        <p:nvPicPr>
          <p:cNvPr id="517" name="Shape 517"/>
          <p:cNvPicPr preferRelativeResize="0"/>
          <p:nvPr/>
        </p:nvPicPr>
        <p:blipFill rotWithShape="1">
          <a:blip r:embed="rId6">
            <a:alphaModFix/>
          </a:blip>
          <a:srcRect/>
          <a:stretch/>
        </p:blipFill>
        <p:spPr>
          <a:xfrm>
            <a:off x="7788514" y="3945444"/>
            <a:ext cx="777900" cy="347085"/>
          </a:xfrm>
          <a:prstGeom prst="rect">
            <a:avLst/>
          </a:prstGeom>
          <a:noFill/>
          <a:ln>
            <a:noFill/>
          </a:ln>
        </p:spPr>
      </p:pic>
      <p:pic>
        <p:nvPicPr>
          <p:cNvPr id="518" name="Shape 518"/>
          <p:cNvPicPr preferRelativeResize="0"/>
          <p:nvPr/>
        </p:nvPicPr>
        <p:blipFill rotWithShape="1">
          <a:blip r:embed="rId7">
            <a:alphaModFix/>
          </a:blip>
          <a:srcRect t="3085" b="16152"/>
          <a:stretch/>
        </p:blipFill>
        <p:spPr>
          <a:xfrm>
            <a:off x="7788506" y="4292517"/>
            <a:ext cx="825026" cy="375138"/>
          </a:xfrm>
          <a:prstGeom prst="rect">
            <a:avLst/>
          </a:prstGeom>
          <a:noFill/>
          <a:ln>
            <a:noFill/>
          </a:ln>
        </p:spPr>
      </p:pic>
      <p:pic>
        <p:nvPicPr>
          <p:cNvPr id="519" name="Shape 519"/>
          <p:cNvPicPr preferRelativeResize="0"/>
          <p:nvPr/>
        </p:nvPicPr>
        <p:blipFill rotWithShape="1">
          <a:blip r:embed="rId8">
            <a:alphaModFix/>
          </a:blip>
          <a:srcRect/>
          <a:stretch/>
        </p:blipFill>
        <p:spPr>
          <a:xfrm>
            <a:off x="7768564" y="3559954"/>
            <a:ext cx="864925" cy="345411"/>
          </a:xfrm>
          <a:prstGeom prst="rect">
            <a:avLst/>
          </a:prstGeom>
          <a:noFill/>
          <a:ln>
            <a:noFill/>
          </a:ln>
        </p:spPr>
      </p:pic>
      <p:sp>
        <p:nvSpPr>
          <p:cNvPr id="22" name="文字方塊 21"/>
          <p:cNvSpPr txBox="1"/>
          <p:nvPr/>
        </p:nvSpPr>
        <p:spPr>
          <a:xfrm>
            <a:off x="4532509" y="2551774"/>
            <a:ext cx="1033669" cy="400110"/>
          </a:xfrm>
          <a:prstGeom prst="rect">
            <a:avLst/>
          </a:prstGeom>
          <a:noFill/>
        </p:spPr>
        <p:txBody>
          <a:bodyPr wrap="square" rtlCol="0">
            <a:spAutoFit/>
          </a:bodyPr>
          <a:lstStyle/>
          <a:p>
            <a:r>
              <a:rPr lang="en-US" altLang="zh-TW" sz="2000" b="1" dirty="0">
                <a:solidFill>
                  <a:srgbClr val="0070C0"/>
                </a:solidFill>
              </a:rPr>
              <a:t>2.4G</a:t>
            </a:r>
            <a:endParaRPr lang="zh-TW" altLang="en-US" sz="2000" b="1" dirty="0">
              <a:solidFill>
                <a:srgbClr val="0070C0"/>
              </a:solidFill>
            </a:endParaRPr>
          </a:p>
        </p:txBody>
      </p:sp>
      <p:grpSp>
        <p:nvGrpSpPr>
          <p:cNvPr id="29" name="群組 28"/>
          <p:cNvGrpSpPr/>
          <p:nvPr/>
        </p:nvGrpSpPr>
        <p:grpSpPr>
          <a:xfrm>
            <a:off x="4710243" y="3011097"/>
            <a:ext cx="1033669" cy="600745"/>
            <a:chOff x="3617844" y="4363416"/>
            <a:chExt cx="1033669" cy="600745"/>
          </a:xfrm>
        </p:grpSpPr>
        <p:pic>
          <p:nvPicPr>
            <p:cNvPr id="30" name="Shape 337" descr="wirless.png"/>
            <p:cNvPicPr preferRelativeResize="0"/>
            <p:nvPr/>
          </p:nvPicPr>
          <p:blipFill rotWithShape="1">
            <a:blip r:embed="rId9">
              <a:alphaModFix/>
            </a:blip>
            <a:srcRect l="14725" t="6916" r="34234" b="48447"/>
            <a:stretch/>
          </p:blipFill>
          <p:spPr>
            <a:xfrm rot="2700000">
              <a:off x="3931113" y="4438543"/>
              <a:ext cx="483633" cy="333379"/>
            </a:xfrm>
            <a:prstGeom prst="rect">
              <a:avLst/>
            </a:prstGeom>
            <a:noFill/>
            <a:ln>
              <a:noFill/>
            </a:ln>
          </p:spPr>
        </p:pic>
        <p:sp>
          <p:nvSpPr>
            <p:cNvPr id="31" name="文字方塊 30"/>
            <p:cNvSpPr txBox="1"/>
            <p:nvPr/>
          </p:nvSpPr>
          <p:spPr>
            <a:xfrm>
              <a:off x="3617844" y="4564051"/>
              <a:ext cx="1033669" cy="400110"/>
            </a:xfrm>
            <a:prstGeom prst="rect">
              <a:avLst/>
            </a:prstGeom>
            <a:noFill/>
          </p:spPr>
          <p:txBody>
            <a:bodyPr wrap="square" rtlCol="0">
              <a:spAutoFit/>
            </a:bodyPr>
            <a:lstStyle/>
            <a:p>
              <a:r>
                <a:rPr lang="en-US" altLang="zh-TW" sz="2000" b="1" dirty="0">
                  <a:solidFill>
                    <a:srgbClr val="0070C0"/>
                  </a:solidFill>
                </a:rPr>
                <a:t>5G</a:t>
              </a:r>
              <a:endParaRPr lang="zh-TW" altLang="en-US" sz="2000" b="1" dirty="0">
                <a:solidFill>
                  <a:srgbClr val="0070C0"/>
                </a:solidFill>
              </a:endParaRPr>
            </a:p>
          </p:txBody>
        </p:sp>
      </p:grpSp>
      <p:pic>
        <p:nvPicPr>
          <p:cNvPr id="35" name="圖片 34" descr="atv_pt_remote_pf_combo-screen_copy_1_1.jpg"/>
          <p:cNvPicPr>
            <a:picLocks noChangeAspect="1"/>
          </p:cNvPicPr>
          <p:nvPr/>
        </p:nvPicPr>
        <p:blipFill>
          <a:blip r:embed="rId10"/>
          <a:stretch>
            <a:fillRect/>
          </a:stretch>
        </p:blipFill>
        <p:spPr>
          <a:xfrm>
            <a:off x="6636219" y="3666217"/>
            <a:ext cx="1081377" cy="1081377"/>
          </a:xfrm>
          <a:prstGeom prst="rect">
            <a:avLst/>
          </a:prstGeom>
        </p:spPr>
      </p:pic>
      <p:pic>
        <p:nvPicPr>
          <p:cNvPr id="37" name="Picture 6" descr="cross-platform.png"/>
          <p:cNvPicPr>
            <a:picLocks noChangeAspect="1"/>
          </p:cNvPicPr>
          <p:nvPr/>
        </p:nvPicPr>
        <p:blipFill>
          <a:blip r:embed="rId11"/>
          <a:srcRect b="20726"/>
          <a:stretch>
            <a:fillRect/>
          </a:stretch>
        </p:blipFill>
        <p:spPr>
          <a:xfrm>
            <a:off x="6359417" y="2384446"/>
            <a:ext cx="1601831" cy="838095"/>
          </a:xfrm>
          <a:prstGeom prst="rect">
            <a:avLst/>
          </a:prstGeom>
          <a:noFill/>
          <a:ln>
            <a:noFill/>
          </a:ln>
        </p:spPr>
      </p:pic>
      <p:cxnSp>
        <p:nvCxnSpPr>
          <p:cNvPr id="38" name="Shape 507"/>
          <p:cNvCxnSpPr/>
          <p:nvPr/>
        </p:nvCxnSpPr>
        <p:spPr>
          <a:xfrm flipV="1">
            <a:off x="5697298" y="1736941"/>
            <a:ext cx="902725" cy="723463"/>
          </a:xfrm>
          <a:prstGeom prst="straightConnector1">
            <a:avLst/>
          </a:prstGeom>
          <a:noFill/>
          <a:ln w="28575" cap="flat" cmpd="sng">
            <a:solidFill>
              <a:schemeClr val="accent1">
                <a:lumMod val="75000"/>
              </a:schemeClr>
            </a:solidFill>
            <a:prstDash val="sysDot"/>
            <a:round/>
            <a:headEnd type="none" w="med" len="med"/>
            <a:tailEnd type="triangle" w="med" len="med"/>
          </a:ln>
        </p:spPr>
      </p:cxnSp>
      <p:pic>
        <p:nvPicPr>
          <p:cNvPr id="39" name="圖片 38" descr="wifi_678x452.png"/>
          <p:cNvPicPr>
            <a:picLocks noChangeAspect="1"/>
          </p:cNvPicPr>
          <p:nvPr/>
        </p:nvPicPr>
        <p:blipFill>
          <a:blip r:embed="rId12"/>
          <a:stretch>
            <a:fillRect/>
          </a:stretch>
        </p:blipFill>
        <p:spPr>
          <a:xfrm>
            <a:off x="6702078" y="3460479"/>
            <a:ext cx="594364" cy="443582"/>
          </a:xfrm>
          <a:prstGeom prst="rect">
            <a:avLst/>
          </a:prstGeom>
        </p:spPr>
      </p:pic>
      <p:pic>
        <p:nvPicPr>
          <p:cNvPr id="44" name="圖片 43" descr="237176631.jpg"/>
          <p:cNvPicPr>
            <a:picLocks noChangeAspect="1"/>
          </p:cNvPicPr>
          <p:nvPr/>
        </p:nvPicPr>
        <p:blipFill>
          <a:blip r:embed="rId13"/>
          <a:srcRect l="21222" r="21621"/>
          <a:stretch>
            <a:fillRect/>
          </a:stretch>
        </p:blipFill>
        <p:spPr>
          <a:xfrm>
            <a:off x="7911955" y="1611599"/>
            <a:ext cx="355920" cy="622705"/>
          </a:xfrm>
          <a:prstGeom prst="rect">
            <a:avLst/>
          </a:prstGeom>
        </p:spPr>
      </p:pic>
      <p:pic>
        <p:nvPicPr>
          <p:cNvPr id="45" name="圖片 44" descr="google-home-white-slate-smart-speaker-and-o7anil.jpg"/>
          <p:cNvPicPr>
            <a:picLocks noChangeAspect="1"/>
          </p:cNvPicPr>
          <p:nvPr/>
        </p:nvPicPr>
        <p:blipFill>
          <a:blip r:embed="rId14"/>
          <a:srcRect l="19329" t="5576" r="19929" b="4605"/>
          <a:stretch>
            <a:fillRect/>
          </a:stretch>
        </p:blipFill>
        <p:spPr>
          <a:xfrm>
            <a:off x="8321603" y="1620329"/>
            <a:ext cx="409652" cy="605748"/>
          </a:xfrm>
          <a:prstGeom prst="rect">
            <a:avLst/>
          </a:prstGeom>
        </p:spPr>
      </p:pic>
      <p:sp>
        <p:nvSpPr>
          <p:cNvPr id="27" name="文字方塊 26"/>
          <p:cNvSpPr txBox="1"/>
          <p:nvPr/>
        </p:nvSpPr>
        <p:spPr>
          <a:xfrm>
            <a:off x="2980227" y="4699491"/>
            <a:ext cx="2216506" cy="276999"/>
          </a:xfrm>
          <a:prstGeom prst="rect">
            <a:avLst/>
          </a:prstGeom>
          <a:noFill/>
        </p:spPr>
        <p:txBody>
          <a:bodyPr wrap="square" rtlCol="0">
            <a:spAutoFit/>
          </a:bodyPr>
          <a:lstStyle/>
          <a:p>
            <a:r>
              <a:rPr lang="en-US" altLang="zh-TW" sz="1200" b="1" dirty="0">
                <a:latin typeface="+mj-lt"/>
                <a:ea typeface="微軟正黑體" pitchFamily="34" charset="-120"/>
              </a:rPr>
              <a:t>QNAP</a:t>
            </a:r>
            <a:r>
              <a:rPr lang="zh-TW" altLang="en-US" sz="1200" b="1" dirty="0">
                <a:latin typeface="+mj-lt"/>
                <a:ea typeface="微軟正黑體" pitchFamily="34" charset="-120"/>
              </a:rPr>
              <a:t>無線網卡</a:t>
            </a:r>
            <a:r>
              <a:rPr lang="en-US" altLang="zh-TW" sz="1200" b="1" dirty="0">
                <a:latin typeface="+mj-lt"/>
                <a:ea typeface="微軟正黑體" pitchFamily="34" charset="-120"/>
              </a:rPr>
              <a:t>QWA-AC2600</a:t>
            </a:r>
            <a:endParaRPr lang="zh-TW" altLang="en-US" sz="1200" b="1" dirty="0">
              <a:latin typeface="+mj-lt"/>
              <a:ea typeface="微軟正黑體" pitchFamily="34" charset="-120"/>
            </a:endParaRPr>
          </a:p>
        </p:txBody>
      </p:sp>
      <p:pic>
        <p:nvPicPr>
          <p:cNvPr id="33" name="Shape 337" descr="wirless.png">
            <a:extLst>
              <a:ext uri="{FF2B5EF4-FFF2-40B4-BE49-F238E27FC236}">
                <a16:creationId xmlns:a16="http://schemas.microsoft.com/office/drawing/2014/main" id="{F2FC4A15-B5BF-409A-8F7D-351E3455F3F1}"/>
              </a:ext>
            </a:extLst>
          </p:cNvPr>
          <p:cNvPicPr preferRelativeResize="0"/>
          <p:nvPr/>
        </p:nvPicPr>
        <p:blipFill rotWithShape="1">
          <a:blip r:embed="rId9">
            <a:alphaModFix/>
          </a:blip>
          <a:srcRect l="14725" t="6916" r="34234" b="48447"/>
          <a:stretch/>
        </p:blipFill>
        <p:spPr>
          <a:xfrm rot="2700000">
            <a:off x="5023512" y="2433081"/>
            <a:ext cx="483633" cy="333379"/>
          </a:xfrm>
          <a:prstGeom prst="rect">
            <a:avLst/>
          </a:prstGeom>
          <a:noFill/>
          <a:ln>
            <a:noFill/>
          </a:ln>
        </p:spPr>
      </p:pic>
      <p:pic>
        <p:nvPicPr>
          <p:cNvPr id="7" name="圖片 6">
            <a:extLst>
              <a:ext uri="{FF2B5EF4-FFF2-40B4-BE49-F238E27FC236}">
                <a16:creationId xmlns:a16="http://schemas.microsoft.com/office/drawing/2014/main" id="{BCE56882-A3AE-49C8-AE2B-B521B1B2BF0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3292" y="2893435"/>
            <a:ext cx="2776595" cy="1735680"/>
          </a:xfrm>
          <a:prstGeom prst="rect">
            <a:avLst/>
          </a:prstGeom>
        </p:spPr>
      </p:pic>
      <p:pic>
        <p:nvPicPr>
          <p:cNvPr id="26" name="圖片 25" descr="QWA-AC2600_Front.png"/>
          <p:cNvPicPr>
            <a:picLocks noChangeAspect="1"/>
          </p:cNvPicPr>
          <p:nvPr/>
        </p:nvPicPr>
        <p:blipFill>
          <a:blip r:embed="rId16"/>
          <a:stretch>
            <a:fillRect/>
          </a:stretch>
        </p:blipFill>
        <p:spPr>
          <a:xfrm>
            <a:off x="2716979" y="3244440"/>
            <a:ext cx="2514908" cy="1572097"/>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147313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p:txBody>
          <a:bodyPr/>
          <a:lstStyle/>
          <a:p>
            <a:pPr lvl="0"/>
            <a:r>
              <a:rPr lang="zh-TW" altLang="en-US" dirty="0"/>
              <a:t>查線總是讓您傷透腦筋</a:t>
            </a:r>
            <a:r>
              <a:rPr lang="zh-TW" altLang="en-US">
                <a:latin typeface="微軟正黑體"/>
              </a:rPr>
              <a:t>嗎？</a:t>
            </a:r>
            <a:endParaRPr lang="zh-TW" altLang="en-US" dirty="0"/>
          </a:p>
        </p:txBody>
      </p:sp>
      <p:pic>
        <p:nvPicPr>
          <p:cNvPr id="3" name="圖片 2">
            <a:extLst>
              <a:ext uri="{FF2B5EF4-FFF2-40B4-BE49-F238E27FC236}">
                <a16:creationId xmlns:a16="http://schemas.microsoft.com/office/drawing/2014/main" id="{FF9CCFE5-38C5-4C86-8F3E-3493292478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2278"/>
            <a:ext cx="9144000" cy="4171222"/>
          </a:xfrm>
          <a:prstGeom prst="rect">
            <a:avLst/>
          </a:prstGeom>
        </p:spPr>
      </p:pic>
      <p:pic>
        <p:nvPicPr>
          <p:cNvPr id="2053" name="Picture 5" descr="C:\Users\user\Desktop\20180411_QTS 4.3.5網路與虛擬交換器_ppt\1-01.png"/>
          <p:cNvPicPr>
            <a:picLocks noChangeAspect="1" noChangeArrowheads="1"/>
          </p:cNvPicPr>
          <p:nvPr/>
        </p:nvPicPr>
        <p:blipFill>
          <a:blip r:embed="rId4" cstate="print"/>
          <a:srcRect/>
          <a:stretch>
            <a:fillRect/>
          </a:stretch>
        </p:blipFill>
        <p:spPr bwMode="auto">
          <a:xfrm>
            <a:off x="4572000" y="1995686"/>
            <a:ext cx="2400516" cy="2460944"/>
          </a:xfrm>
          <a:prstGeom prst="rect">
            <a:avLst/>
          </a:prstGeom>
          <a:noFill/>
          <a:effectLst>
            <a:glow rad="139700">
              <a:schemeClr val="bg1">
                <a:alpha val="49000"/>
              </a:schemeClr>
            </a:glow>
            <a:outerShdw blurRad="50800" dist="63500" dir="5580000" sx="99000" sy="99000" algn="t" rotWithShape="0">
              <a:schemeClr val="bg1">
                <a:alpha val="40000"/>
              </a:schemeClr>
            </a:outerShdw>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grpSp>
        <p:nvGrpSpPr>
          <p:cNvPr id="537" name="Shape 537"/>
          <p:cNvGrpSpPr/>
          <p:nvPr/>
        </p:nvGrpSpPr>
        <p:grpSpPr>
          <a:xfrm>
            <a:off x="3354608" y="1540516"/>
            <a:ext cx="2376264" cy="913640"/>
            <a:chOff x="3347864" y="1059582"/>
            <a:chExt cx="2376264" cy="913640"/>
          </a:xfrm>
        </p:grpSpPr>
        <p:sp>
          <p:nvSpPr>
            <p:cNvPr id="538" name="Shape 538"/>
            <p:cNvSpPr/>
            <p:nvPr/>
          </p:nvSpPr>
          <p:spPr>
            <a:xfrm>
              <a:off x="3347864" y="1059582"/>
              <a:ext cx="2376264" cy="720080"/>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9" name="Shape 539"/>
            <p:cNvSpPr/>
            <p:nvPr/>
          </p:nvSpPr>
          <p:spPr>
            <a:xfrm rot="10800000">
              <a:off x="4340202" y="1635646"/>
              <a:ext cx="391588" cy="337576"/>
            </a:xfrm>
            <a:prstGeom prst="triangle">
              <a:avLst>
                <a:gd name="adj" fmla="val 50000"/>
              </a:avLst>
            </a:prstGeom>
            <a:solidFill>
              <a:srgbClr val="E8E8E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pic>
        <p:nvPicPr>
          <p:cNvPr id="540" name="Shape 540" descr="p38-03.png"/>
          <p:cNvPicPr preferRelativeResize="0"/>
          <p:nvPr/>
        </p:nvPicPr>
        <p:blipFill rotWithShape="1">
          <a:blip r:embed="rId3">
            <a:alphaModFix/>
          </a:blip>
          <a:srcRect/>
          <a:stretch/>
        </p:blipFill>
        <p:spPr>
          <a:xfrm rot="10800000">
            <a:off x="1979713" y="2915197"/>
            <a:ext cx="1260000" cy="252000"/>
          </a:xfrm>
          <a:prstGeom prst="rect">
            <a:avLst/>
          </a:prstGeom>
          <a:noFill/>
          <a:ln>
            <a:noFill/>
          </a:ln>
        </p:spPr>
      </p:pic>
      <p:sp>
        <p:nvSpPr>
          <p:cNvPr id="541" name="Shape 541"/>
          <p:cNvSpPr txBox="1">
            <a:spLocks noGrp="1"/>
          </p:cNvSpPr>
          <p:nvPr>
            <p:ph type="title"/>
          </p:nvPr>
        </p:nvSpPr>
        <p:spPr/>
        <p:txBody>
          <a:bodyPr/>
          <a:lstStyle/>
          <a:p>
            <a:pPr lvl="0"/>
            <a:r>
              <a:rPr lang="zh-TW" altLang="en-US">
                <a:sym typeface="Microsoft JhengHei"/>
              </a:rPr>
              <a:t>追求安全的</a:t>
            </a:r>
            <a:r>
              <a:rPr lang="en-US" altLang="zh-TW">
                <a:sym typeface="Microsoft JhengHei"/>
              </a:rPr>
              <a:t>NAS</a:t>
            </a:r>
            <a:r>
              <a:rPr lang="zh-TW" altLang="en-US">
                <a:sym typeface="Microsoft JhengHei"/>
              </a:rPr>
              <a:t>備份方式</a:t>
            </a:r>
            <a:endParaRPr lang="zh-TW" altLang="en-US" dirty="0">
              <a:sym typeface="Microsoft JhengHei"/>
            </a:endParaRPr>
          </a:p>
        </p:txBody>
      </p:sp>
      <p:pic>
        <p:nvPicPr>
          <p:cNvPr id="544" name="Shape 544"/>
          <p:cNvPicPr preferRelativeResize="0"/>
          <p:nvPr/>
        </p:nvPicPr>
        <p:blipFill rotWithShape="1">
          <a:blip r:embed="rId4">
            <a:alphaModFix/>
          </a:blip>
          <a:srcRect/>
          <a:stretch/>
        </p:blipFill>
        <p:spPr>
          <a:xfrm>
            <a:off x="2306815" y="2108379"/>
            <a:ext cx="668830" cy="668830"/>
          </a:xfrm>
          <a:prstGeom prst="rect">
            <a:avLst/>
          </a:prstGeom>
          <a:noFill/>
          <a:ln>
            <a:noFill/>
          </a:ln>
        </p:spPr>
      </p:pic>
      <p:sp>
        <p:nvSpPr>
          <p:cNvPr id="546" name="Shape 546"/>
          <p:cNvSpPr txBox="1"/>
          <p:nvPr/>
        </p:nvSpPr>
        <p:spPr>
          <a:xfrm>
            <a:off x="3390612" y="1500122"/>
            <a:ext cx="2304256" cy="365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3996D7"/>
              </a:buClr>
              <a:buSzPts val="1800"/>
              <a:buFont typeface="Roboto"/>
              <a:buNone/>
            </a:pPr>
            <a:r>
              <a:rPr lang="zh-TW" sz="2500" b="1" i="0" u="none" strike="noStrike" cap="none" dirty="0">
                <a:solidFill>
                  <a:srgbClr val="1155CC"/>
                </a:solidFill>
                <a:latin typeface="Arial"/>
                <a:ea typeface="Arial"/>
                <a:cs typeface="Arial"/>
                <a:sym typeface="Arial"/>
              </a:rPr>
              <a:t>QBelt VPN </a:t>
            </a:r>
            <a:endParaRPr sz="2500" b="1" i="0" u="none" strike="noStrike" cap="none" dirty="0">
              <a:solidFill>
                <a:srgbClr val="1155CC"/>
              </a:solidFill>
              <a:latin typeface="Arial"/>
              <a:ea typeface="Arial"/>
              <a:cs typeface="Arial"/>
              <a:sym typeface="Arial"/>
            </a:endParaRPr>
          </a:p>
        </p:txBody>
      </p:sp>
      <p:pic>
        <p:nvPicPr>
          <p:cNvPr id="547" name="Shape 547" descr="p38-01.png"/>
          <p:cNvPicPr preferRelativeResize="0"/>
          <p:nvPr/>
        </p:nvPicPr>
        <p:blipFill rotWithShape="1">
          <a:blip r:embed="rId5">
            <a:alphaModFix/>
          </a:blip>
          <a:srcRect/>
          <a:stretch/>
        </p:blipFill>
        <p:spPr>
          <a:xfrm>
            <a:off x="3059832" y="2771967"/>
            <a:ext cx="2880320" cy="502429"/>
          </a:xfrm>
          <a:prstGeom prst="rect">
            <a:avLst/>
          </a:prstGeom>
          <a:noFill/>
          <a:ln>
            <a:noFill/>
          </a:ln>
        </p:spPr>
      </p:pic>
      <p:pic>
        <p:nvPicPr>
          <p:cNvPr id="548" name="Shape 548" descr="p38-02.png"/>
          <p:cNvPicPr preferRelativeResize="0"/>
          <p:nvPr/>
        </p:nvPicPr>
        <p:blipFill rotWithShape="1">
          <a:blip r:embed="rId6">
            <a:alphaModFix/>
          </a:blip>
          <a:srcRect/>
          <a:stretch/>
        </p:blipFill>
        <p:spPr>
          <a:xfrm>
            <a:off x="4140702" y="2555943"/>
            <a:ext cx="821462" cy="914402"/>
          </a:xfrm>
          <a:prstGeom prst="rect">
            <a:avLst/>
          </a:prstGeom>
          <a:noFill/>
          <a:ln>
            <a:noFill/>
          </a:ln>
        </p:spPr>
      </p:pic>
      <p:pic>
        <p:nvPicPr>
          <p:cNvPr id="549" name="Shape 549" descr="p38-03.png"/>
          <p:cNvPicPr preferRelativeResize="0"/>
          <p:nvPr/>
        </p:nvPicPr>
        <p:blipFill rotWithShape="1">
          <a:blip r:embed="rId3">
            <a:alphaModFix/>
          </a:blip>
          <a:srcRect/>
          <a:stretch/>
        </p:blipFill>
        <p:spPr>
          <a:xfrm>
            <a:off x="5832280" y="2879165"/>
            <a:ext cx="1260000" cy="252000"/>
          </a:xfrm>
          <a:prstGeom prst="rect">
            <a:avLst/>
          </a:prstGeom>
          <a:noFill/>
          <a:ln>
            <a:noFill/>
          </a:ln>
        </p:spPr>
      </p:pic>
      <p:pic>
        <p:nvPicPr>
          <p:cNvPr id="550" name="Shape 550" descr="P1.3-03.png"/>
          <p:cNvPicPr preferRelativeResize="0"/>
          <p:nvPr/>
        </p:nvPicPr>
        <p:blipFill rotWithShape="1">
          <a:blip r:embed="rId7">
            <a:alphaModFix/>
          </a:blip>
          <a:srcRect/>
          <a:stretch/>
        </p:blipFill>
        <p:spPr>
          <a:xfrm>
            <a:off x="2829178" y="3636063"/>
            <a:ext cx="3456384" cy="1095927"/>
          </a:xfrm>
          <a:prstGeom prst="rect">
            <a:avLst/>
          </a:prstGeom>
          <a:noFill/>
          <a:ln>
            <a:noFill/>
          </a:ln>
        </p:spPr>
      </p:pic>
      <p:sp>
        <p:nvSpPr>
          <p:cNvPr id="551" name="Shape 551"/>
          <p:cNvSpPr txBox="1"/>
          <p:nvPr/>
        </p:nvSpPr>
        <p:spPr>
          <a:xfrm>
            <a:off x="3318604" y="1838995"/>
            <a:ext cx="2448272" cy="365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3996D7"/>
              </a:buClr>
              <a:buSzPts val="1800"/>
              <a:buFont typeface="Roboto"/>
              <a:buNone/>
            </a:pPr>
            <a:r>
              <a:rPr lang="zh-TW" sz="1600" b="1" i="0" u="none" strike="noStrike" cap="none" dirty="0">
                <a:solidFill>
                  <a:srgbClr val="575757"/>
                </a:solidFill>
                <a:latin typeface="Microsoft JhengHei"/>
                <a:ea typeface="Microsoft JhengHei"/>
                <a:cs typeface="Microsoft JhengHei"/>
                <a:sym typeface="Microsoft JhengHei"/>
              </a:rPr>
              <a:t>保護您的資料安全</a:t>
            </a:r>
            <a:endParaRPr sz="1600" b="1" i="0" u="none" strike="noStrike" cap="none" dirty="0">
              <a:solidFill>
                <a:srgbClr val="575757"/>
              </a:solidFill>
              <a:latin typeface="Microsoft JhengHei"/>
              <a:ea typeface="Microsoft JhengHei"/>
              <a:cs typeface="Microsoft JhengHei"/>
              <a:sym typeface="Microsoft JhengHei"/>
            </a:endParaRPr>
          </a:p>
        </p:txBody>
      </p:sp>
      <p:pic>
        <p:nvPicPr>
          <p:cNvPr id="17" name="Shape 234" descr="C:\Users\user\Desktop\0110\17.png"/>
          <p:cNvPicPr preferRelativeResize="0"/>
          <p:nvPr/>
        </p:nvPicPr>
        <p:blipFill rotWithShape="1">
          <a:blip r:embed="rId8">
            <a:alphaModFix/>
          </a:blip>
          <a:srcRect/>
          <a:stretch/>
        </p:blipFill>
        <p:spPr>
          <a:xfrm>
            <a:off x="248750" y="2386467"/>
            <a:ext cx="1685003" cy="1305803"/>
          </a:xfrm>
          <a:prstGeom prst="rect">
            <a:avLst/>
          </a:prstGeom>
          <a:noFill/>
          <a:ln>
            <a:noFill/>
          </a:ln>
        </p:spPr>
      </p:pic>
      <p:pic>
        <p:nvPicPr>
          <p:cNvPr id="18" name="Shape 234" descr="C:\Users\user\Desktop\0110\17.png"/>
          <p:cNvPicPr preferRelativeResize="0"/>
          <p:nvPr/>
        </p:nvPicPr>
        <p:blipFill rotWithShape="1">
          <a:blip r:embed="rId8">
            <a:alphaModFix/>
          </a:blip>
          <a:srcRect/>
          <a:stretch/>
        </p:blipFill>
        <p:spPr>
          <a:xfrm>
            <a:off x="7190239" y="2386467"/>
            <a:ext cx="1685003" cy="1305803"/>
          </a:xfrm>
          <a:prstGeom prst="rect">
            <a:avLst/>
          </a:prstGeom>
          <a:noFill/>
          <a:ln>
            <a:noFill/>
          </a:ln>
        </p:spPr>
      </p:pic>
      <p:pic>
        <p:nvPicPr>
          <p:cNvPr id="20" name="Shape 544"/>
          <p:cNvPicPr preferRelativeResize="0"/>
          <p:nvPr/>
        </p:nvPicPr>
        <p:blipFill rotWithShape="1">
          <a:blip r:embed="rId4">
            <a:alphaModFix/>
          </a:blip>
          <a:srcRect/>
          <a:stretch/>
        </p:blipFill>
        <p:spPr>
          <a:xfrm>
            <a:off x="6037567" y="2108379"/>
            <a:ext cx="668830" cy="668830"/>
          </a:xfrm>
          <a:prstGeom prst="rect">
            <a:avLst/>
          </a:prstGeom>
          <a:noFill/>
          <a:ln>
            <a:noFill/>
          </a:ln>
        </p:spPr>
      </p:pic>
    </p:spTree>
    <p:extLst>
      <p:ext uri="{BB962C8B-B14F-4D97-AF65-F5344CB8AC3E}">
        <p14:creationId xmlns:p14="http://schemas.microsoft.com/office/powerpoint/2010/main" val="27644175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pic>
        <p:nvPicPr>
          <p:cNvPr id="9" name="圖片 8">
            <a:extLst>
              <a:ext uri="{FF2B5EF4-FFF2-40B4-BE49-F238E27FC236}">
                <a16:creationId xmlns:a16="http://schemas.microsoft.com/office/drawing/2014/main" id="{E0911B69-800F-4508-B17F-D796D9312A06}"/>
              </a:ext>
            </a:extLst>
          </p:cNvPr>
          <p:cNvPicPr>
            <a:picLocks noChangeAspect="1"/>
          </p:cNvPicPr>
          <p:nvPr/>
        </p:nvPicPr>
        <p:blipFill rotWithShape="1">
          <a:blip r:embed="rId3">
            <a:extLst>
              <a:ext uri="{28A0092B-C50C-407E-A947-70E740481C1C}">
                <a14:useLocalDpi xmlns:a14="http://schemas.microsoft.com/office/drawing/2010/main" val="0"/>
              </a:ext>
            </a:extLst>
          </a:blip>
          <a:srcRect b="17801"/>
          <a:stretch/>
        </p:blipFill>
        <p:spPr>
          <a:xfrm>
            <a:off x="0" y="915566"/>
            <a:ext cx="9144000" cy="4227934"/>
          </a:xfrm>
          <a:prstGeom prst="rect">
            <a:avLst/>
          </a:prstGeom>
        </p:spPr>
      </p:pic>
      <p:sp>
        <p:nvSpPr>
          <p:cNvPr id="556" name="Shape 556"/>
          <p:cNvSpPr txBox="1">
            <a:spLocks noGrp="1"/>
          </p:cNvSpPr>
          <p:nvPr>
            <p:ph type="title"/>
          </p:nvPr>
        </p:nvSpPr>
        <p:spPr/>
        <p:txBody>
          <a:bodyPr/>
          <a:lstStyle/>
          <a:p>
            <a:pPr lvl="0"/>
            <a:r>
              <a:rPr lang="zh-TW" altLang="en-US">
                <a:sym typeface="Microsoft JhengHei"/>
              </a:rPr>
              <a:t>詳細的</a:t>
            </a:r>
            <a:r>
              <a:rPr lang="en-US" altLang="zh-TW">
                <a:sym typeface="Microsoft JhengHei"/>
              </a:rPr>
              <a:t>VPN Client</a:t>
            </a:r>
            <a:r>
              <a:rPr lang="zh-TW" altLang="en-US">
                <a:sym typeface="Microsoft JhengHei"/>
              </a:rPr>
              <a:t>連線紀錄</a:t>
            </a:r>
            <a:endParaRPr lang="zh-TW" altLang="en-US" dirty="0">
              <a:sym typeface="Microsoft JhengHei"/>
            </a:endParaRPr>
          </a:p>
        </p:txBody>
      </p:sp>
      <p:pic>
        <p:nvPicPr>
          <p:cNvPr id="2" name="Picture 1">
            <a:extLst>
              <a:ext uri="{FF2B5EF4-FFF2-40B4-BE49-F238E27FC236}">
                <a16:creationId xmlns:a16="http://schemas.microsoft.com/office/drawing/2014/main" id="{58905359-3B5F-4370-82F2-D5E8B9E2ECF7}"/>
              </a:ext>
            </a:extLst>
          </p:cNvPr>
          <p:cNvPicPr>
            <a:picLocks noChangeAspect="1"/>
          </p:cNvPicPr>
          <p:nvPr/>
        </p:nvPicPr>
        <p:blipFill>
          <a:blip r:embed="rId4"/>
          <a:stretch>
            <a:fillRect/>
          </a:stretch>
        </p:blipFill>
        <p:spPr>
          <a:xfrm>
            <a:off x="1151620" y="1065638"/>
            <a:ext cx="6840760" cy="4016396"/>
          </a:xfrm>
          <a:prstGeom prst="rect">
            <a:avLst/>
          </a:prstGeom>
        </p:spPr>
      </p:pic>
    </p:spTree>
    <p:extLst>
      <p:ext uri="{BB962C8B-B14F-4D97-AF65-F5344CB8AC3E}">
        <p14:creationId xmlns:p14="http://schemas.microsoft.com/office/powerpoint/2010/main" val="28758321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3" name="圖片 2">
            <a:extLst>
              <a:ext uri="{FF2B5EF4-FFF2-40B4-BE49-F238E27FC236}">
                <a16:creationId xmlns:a16="http://schemas.microsoft.com/office/drawing/2014/main" id="{F5F996DC-F516-4E3B-9C21-6BAEA4A3791E}"/>
              </a:ext>
            </a:extLst>
          </p:cNvPr>
          <p:cNvPicPr>
            <a:picLocks noChangeAspect="1"/>
          </p:cNvPicPr>
          <p:nvPr/>
        </p:nvPicPr>
        <p:blipFill rotWithShape="1">
          <a:blip r:embed="rId3">
            <a:extLst>
              <a:ext uri="{28A0092B-C50C-407E-A947-70E740481C1C}">
                <a14:useLocalDpi xmlns:a14="http://schemas.microsoft.com/office/drawing/2010/main" val="0"/>
              </a:ext>
            </a:extLst>
          </a:blip>
          <a:srcRect l="19882" t="2203"/>
          <a:stretch/>
        </p:blipFill>
        <p:spPr>
          <a:xfrm>
            <a:off x="0" y="915565"/>
            <a:ext cx="9144000" cy="4214547"/>
          </a:xfrm>
          <a:prstGeom prst="rect">
            <a:avLst/>
          </a:prstGeom>
        </p:spPr>
      </p:pic>
      <p:sp>
        <p:nvSpPr>
          <p:cNvPr id="18" name="矩形: 圓角 17">
            <a:extLst>
              <a:ext uri="{FF2B5EF4-FFF2-40B4-BE49-F238E27FC236}">
                <a16:creationId xmlns:a16="http://schemas.microsoft.com/office/drawing/2014/main" id="{87AF6D7D-4C52-4A82-B894-AC382EFD95C4}"/>
              </a:ext>
            </a:extLst>
          </p:cNvPr>
          <p:cNvSpPr/>
          <p:nvPr/>
        </p:nvSpPr>
        <p:spPr>
          <a:xfrm rot="5400000">
            <a:off x="393252" y="587764"/>
            <a:ext cx="1627755" cy="3927443"/>
          </a:xfrm>
          <a:prstGeom prst="roundRect">
            <a:avLst>
              <a:gd name="adj" fmla="val 10860"/>
            </a:avLst>
          </a:prstGeom>
          <a:gradFill flip="none" rotWithShape="1">
            <a:gsLst>
              <a:gs pos="93000">
                <a:srgbClr val="23BDE1">
                  <a:alpha val="0"/>
                </a:srgbClr>
              </a:gs>
              <a:gs pos="71000">
                <a:srgbClr val="23BDE1">
                  <a:alpha val="65000"/>
                </a:srgbClr>
              </a:gs>
              <a:gs pos="0">
                <a:srgbClr val="0070C0"/>
              </a:gs>
            </a:gsLst>
            <a:lin ang="5400000" scaled="0"/>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2" name="Shape 562"/>
          <p:cNvSpPr txBox="1">
            <a:spLocks noGrp="1"/>
          </p:cNvSpPr>
          <p:nvPr>
            <p:ph type="title"/>
          </p:nvPr>
        </p:nvSpPr>
        <p:spPr/>
        <p:txBody>
          <a:bodyPr/>
          <a:lstStyle/>
          <a:p>
            <a:pPr lvl="0"/>
            <a:r>
              <a:rPr lang="zh-TW" altLang="en-US">
                <a:sym typeface="Microsoft JhengHei"/>
              </a:rPr>
              <a:t>跟著您的</a:t>
            </a:r>
            <a:r>
              <a:rPr lang="en-US" altLang="zh-TW">
                <a:sym typeface="Microsoft JhengHei"/>
              </a:rPr>
              <a:t>NAS</a:t>
            </a:r>
            <a:r>
              <a:rPr lang="zh-TW" altLang="en-US">
                <a:sym typeface="Microsoft JhengHei"/>
              </a:rPr>
              <a:t>一起翻越全世界</a:t>
            </a:r>
            <a:endParaRPr lang="zh-TW" altLang="en-US" dirty="0">
              <a:sym typeface="Microsoft JhengHei"/>
            </a:endParaRPr>
          </a:p>
        </p:txBody>
      </p:sp>
      <p:pic>
        <p:nvPicPr>
          <p:cNvPr id="564" name="Shape 564"/>
          <p:cNvPicPr preferRelativeResize="0"/>
          <p:nvPr/>
        </p:nvPicPr>
        <p:blipFill rotWithShape="1">
          <a:blip r:embed="rId4">
            <a:alphaModFix/>
          </a:blip>
          <a:srcRect/>
          <a:stretch/>
        </p:blipFill>
        <p:spPr>
          <a:xfrm>
            <a:off x="4215083" y="4098799"/>
            <a:ext cx="1418733" cy="887512"/>
          </a:xfrm>
          <a:prstGeom prst="rect">
            <a:avLst/>
          </a:prstGeom>
          <a:noFill/>
          <a:ln>
            <a:noFill/>
          </a:ln>
        </p:spPr>
      </p:pic>
      <p:grpSp>
        <p:nvGrpSpPr>
          <p:cNvPr id="566" name="Shape 566"/>
          <p:cNvGrpSpPr/>
          <p:nvPr/>
        </p:nvGrpSpPr>
        <p:grpSpPr>
          <a:xfrm>
            <a:off x="5551512" y="4404213"/>
            <a:ext cx="1440160" cy="459789"/>
            <a:chOff x="4252245" y="3773348"/>
            <a:chExt cx="1440160" cy="459789"/>
          </a:xfrm>
        </p:grpSpPr>
        <p:pic>
          <p:nvPicPr>
            <p:cNvPr id="567" name="Shape 567"/>
            <p:cNvPicPr preferRelativeResize="0"/>
            <p:nvPr/>
          </p:nvPicPr>
          <p:blipFill rotWithShape="1">
            <a:blip r:embed="rId5">
              <a:alphaModFix/>
            </a:blip>
            <a:srcRect/>
            <a:stretch/>
          </p:blipFill>
          <p:spPr>
            <a:xfrm>
              <a:off x="4252245" y="3773348"/>
              <a:ext cx="1296144" cy="459789"/>
            </a:xfrm>
            <a:prstGeom prst="rect">
              <a:avLst/>
            </a:prstGeom>
            <a:noFill/>
            <a:ln>
              <a:noFill/>
            </a:ln>
          </p:spPr>
        </p:pic>
        <p:sp>
          <p:nvSpPr>
            <p:cNvPr id="568" name="Shape 568"/>
            <p:cNvSpPr txBox="1"/>
            <p:nvPr/>
          </p:nvSpPr>
          <p:spPr>
            <a:xfrm>
              <a:off x="4612285" y="3896444"/>
              <a:ext cx="1080120" cy="2616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50"/>
                <a:buFont typeface="Arial"/>
                <a:buNone/>
              </a:pPr>
              <a:r>
                <a:rPr lang="zh-TW" sz="1050" b="1" i="0" u="none" strike="noStrike" cap="none" dirty="0">
                  <a:solidFill>
                    <a:schemeClr val="lt1"/>
                  </a:solidFill>
                  <a:latin typeface="Arial"/>
                  <a:ea typeface="Arial"/>
                  <a:cs typeface="Arial"/>
                  <a:sym typeface="Arial"/>
                </a:rPr>
                <a:t>VPN Tunnel</a:t>
              </a:r>
              <a:endParaRPr sz="1050" b="1" i="0" u="none" strike="noStrike" cap="none" dirty="0">
                <a:solidFill>
                  <a:schemeClr val="lt1"/>
                </a:solidFill>
                <a:latin typeface="Arial"/>
                <a:ea typeface="Arial"/>
                <a:cs typeface="Arial"/>
                <a:sym typeface="Arial"/>
              </a:endParaRPr>
            </a:p>
          </p:txBody>
        </p:sp>
      </p:grpSp>
      <p:grpSp>
        <p:nvGrpSpPr>
          <p:cNvPr id="569" name="Shape 569"/>
          <p:cNvGrpSpPr/>
          <p:nvPr/>
        </p:nvGrpSpPr>
        <p:grpSpPr>
          <a:xfrm>
            <a:off x="2925162" y="4404213"/>
            <a:ext cx="1440160" cy="459789"/>
            <a:chOff x="1331640" y="3651870"/>
            <a:chExt cx="1440160" cy="459789"/>
          </a:xfrm>
        </p:grpSpPr>
        <p:pic>
          <p:nvPicPr>
            <p:cNvPr id="570" name="Shape 570"/>
            <p:cNvPicPr preferRelativeResize="0"/>
            <p:nvPr/>
          </p:nvPicPr>
          <p:blipFill rotWithShape="1">
            <a:blip r:embed="rId5">
              <a:alphaModFix/>
            </a:blip>
            <a:srcRect/>
            <a:stretch/>
          </p:blipFill>
          <p:spPr>
            <a:xfrm>
              <a:off x="1331640" y="3651870"/>
              <a:ext cx="1296144" cy="459789"/>
            </a:xfrm>
            <a:prstGeom prst="rect">
              <a:avLst/>
            </a:prstGeom>
            <a:noFill/>
            <a:ln>
              <a:noFill/>
            </a:ln>
          </p:spPr>
        </p:pic>
        <p:sp>
          <p:nvSpPr>
            <p:cNvPr id="571" name="Shape 571"/>
            <p:cNvSpPr txBox="1"/>
            <p:nvPr/>
          </p:nvSpPr>
          <p:spPr>
            <a:xfrm>
              <a:off x="1691680" y="3774966"/>
              <a:ext cx="1080120" cy="2616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50"/>
                <a:buFont typeface="Arial"/>
                <a:buNone/>
              </a:pPr>
              <a:r>
                <a:rPr lang="zh-TW" sz="1050" b="1" i="0" u="none" strike="noStrike" cap="none" dirty="0">
                  <a:solidFill>
                    <a:schemeClr val="lt1"/>
                  </a:solidFill>
                  <a:latin typeface="Arial"/>
                  <a:ea typeface="Arial"/>
                  <a:cs typeface="Arial"/>
                  <a:sym typeface="Arial"/>
                </a:rPr>
                <a:t>VPN Tunnel</a:t>
              </a:r>
              <a:endParaRPr sz="1050" b="1" i="0" u="none" strike="noStrike" cap="none" dirty="0">
                <a:solidFill>
                  <a:schemeClr val="lt1"/>
                </a:solidFill>
                <a:latin typeface="Arial"/>
                <a:ea typeface="Arial"/>
                <a:cs typeface="Arial"/>
                <a:sym typeface="Arial"/>
              </a:endParaRPr>
            </a:p>
          </p:txBody>
        </p:sp>
      </p:grpSp>
      <p:sp>
        <p:nvSpPr>
          <p:cNvPr id="574" name="Shape 574"/>
          <p:cNvSpPr txBox="1"/>
          <p:nvPr/>
        </p:nvSpPr>
        <p:spPr>
          <a:xfrm>
            <a:off x="208211" y="1897908"/>
            <a:ext cx="2775957" cy="13234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600"/>
              <a:buFont typeface="Arial"/>
              <a:buNone/>
            </a:pPr>
            <a:r>
              <a:rPr lang="zh-TW" sz="1600" b="1" i="0" u="none" strike="noStrike" cap="none" dirty="0">
                <a:solidFill>
                  <a:schemeClr val="lt1"/>
                </a:solidFill>
                <a:latin typeface="+mj-lt"/>
                <a:ea typeface="微軟正黑體" pitchFamily="34" charset="-120"/>
                <a:cs typeface="Microsoft JhengHei"/>
                <a:sym typeface="Microsoft JhengHei"/>
              </a:rPr>
              <a:t>當您想要連到某個國家</a:t>
            </a:r>
            <a:r>
              <a:rPr lang="zh-TW" altLang="en-US" sz="1600" b="1">
                <a:solidFill>
                  <a:schemeClr val="lt1"/>
                </a:solidFill>
                <a:latin typeface="+mj-lt"/>
                <a:ea typeface="微軟正黑體" pitchFamily="34" charset="-120"/>
                <a:cs typeface="Microsoft JhengHei"/>
                <a:sym typeface="Microsoft JhengHei"/>
              </a:rPr>
              <a:t>，</a:t>
            </a:r>
            <a:r>
              <a:rPr lang="zh-TW" sz="1600" b="1" i="0" u="none" strike="noStrike" cap="none" dirty="0">
                <a:solidFill>
                  <a:schemeClr val="lt1"/>
                </a:solidFill>
                <a:latin typeface="+mj-lt"/>
                <a:ea typeface="微軟正黑體" pitchFamily="34" charset="-120"/>
                <a:cs typeface="Microsoft JhengHei"/>
                <a:sym typeface="Microsoft JhengHei"/>
              </a:rPr>
              <a:t>但又沒有</a:t>
            </a:r>
            <a:r>
              <a:rPr lang="zh-TW" altLang="en-US" sz="1600" b="1">
                <a:solidFill>
                  <a:schemeClr val="lt1"/>
                </a:solidFill>
                <a:latin typeface="+mj-lt"/>
                <a:ea typeface="微軟正黑體" pitchFamily="34" charset="-120"/>
                <a:cs typeface="Microsoft JhengHei"/>
                <a:sym typeface="Microsoft JhengHei"/>
              </a:rPr>
              <a:t>位於該國</a:t>
            </a:r>
            <a:r>
              <a:rPr lang="zh-TW" sz="1600" b="1" i="0" u="none" strike="noStrike" cap="none" dirty="0">
                <a:solidFill>
                  <a:schemeClr val="lt1"/>
                </a:solidFill>
                <a:latin typeface="+mj-lt"/>
                <a:ea typeface="微軟正黑體" pitchFamily="34" charset="-120"/>
                <a:cs typeface="Microsoft JhengHei"/>
                <a:sym typeface="Microsoft JhengHei"/>
              </a:rPr>
              <a:t>的NAS或朋友可以提供連線的話, QNAP整合了服務供應</a:t>
            </a:r>
            <a:r>
              <a:rPr lang="zh-TW" altLang="en-US" sz="1600" b="1">
                <a:solidFill>
                  <a:schemeClr val="lt1"/>
                </a:solidFill>
                <a:latin typeface="+mj-lt"/>
                <a:ea typeface="微軟正黑體" pitchFamily="34" charset="-120"/>
                <a:cs typeface="Microsoft JhengHei"/>
                <a:sym typeface="Microsoft JhengHei"/>
              </a:rPr>
              <a:t>商</a:t>
            </a:r>
            <a:r>
              <a:rPr lang="zh-TW" sz="1600" b="1" i="0" u="none" strike="noStrike" cap="none" dirty="0">
                <a:solidFill>
                  <a:schemeClr val="lt1"/>
                </a:solidFill>
                <a:latin typeface="+mj-lt"/>
                <a:ea typeface="微軟正黑體" pitchFamily="34" charset="-120"/>
                <a:cs typeface="Microsoft JhengHei"/>
                <a:sym typeface="Microsoft JhengHei"/>
              </a:rPr>
              <a:t>VyprVPN</a:t>
            </a:r>
            <a:r>
              <a:rPr lang="zh-TW" altLang="en-US" sz="1600" b="1">
                <a:solidFill>
                  <a:schemeClr val="lt1"/>
                </a:solidFill>
                <a:latin typeface="+mj-lt"/>
                <a:ea typeface="微軟正黑體" pitchFamily="34" charset="-120"/>
                <a:cs typeface="Microsoft JhengHei"/>
                <a:sym typeface="Microsoft JhengHei"/>
              </a:rPr>
              <a:t>，</a:t>
            </a:r>
            <a:r>
              <a:rPr lang="zh-TW" sz="1600" b="1" i="0" u="none" strike="noStrike" cap="none" dirty="0">
                <a:solidFill>
                  <a:schemeClr val="lt1"/>
                </a:solidFill>
                <a:latin typeface="+mj-lt"/>
                <a:ea typeface="微軟正黑體" pitchFamily="34" charset="-120"/>
                <a:cs typeface="Microsoft JhengHei"/>
                <a:sym typeface="Microsoft JhengHei"/>
              </a:rPr>
              <a:t>合作協助您翻越全球各地</a:t>
            </a:r>
            <a:r>
              <a:rPr lang="zh-TW" altLang="en-US" sz="1600" b="1">
                <a:solidFill>
                  <a:srgbClr val="FFFFFF"/>
                </a:solidFill>
                <a:latin typeface="微軟正黑體"/>
                <a:ea typeface="微軟正黑體" pitchFamily="34" charset="-120"/>
                <a:cs typeface="Microsoft JhengHei"/>
              </a:rPr>
              <a:t>。</a:t>
            </a:r>
            <a:endParaRPr sz="2000" i="0" u="none" strike="noStrike" cap="none" dirty="0">
              <a:solidFill>
                <a:srgbClr val="002060"/>
              </a:solidFill>
              <a:latin typeface="+mj-lt"/>
              <a:ea typeface="微軟正黑體" pitchFamily="34" charset="-120"/>
              <a:cs typeface="Microsoft JhengHei"/>
              <a:sym typeface="Microsoft JhengHei"/>
            </a:endParaRPr>
          </a:p>
        </p:txBody>
      </p:sp>
      <p:sp>
        <p:nvSpPr>
          <p:cNvPr id="16" name="文字方塊 15"/>
          <p:cNvSpPr txBox="1"/>
          <p:nvPr/>
        </p:nvSpPr>
        <p:spPr>
          <a:xfrm>
            <a:off x="6181563" y="1037122"/>
            <a:ext cx="2755697" cy="430887"/>
          </a:xfrm>
          <a:prstGeom prst="rect">
            <a:avLst/>
          </a:prstGeom>
          <a:noFill/>
        </p:spPr>
        <p:txBody>
          <a:bodyPr wrap="square" rtlCol="0">
            <a:spAutoFit/>
          </a:bodyPr>
          <a:lstStyle/>
          <a:p>
            <a:r>
              <a:rPr lang="en-US" altLang="zh-TW" sz="2200" b="1" dirty="0">
                <a:solidFill>
                  <a:schemeClr val="bg1"/>
                </a:solidFill>
                <a:latin typeface="+mj-lt"/>
                <a:ea typeface="微軟正黑體" pitchFamily="34" charset="-120"/>
                <a:cs typeface="Microsoft JhengHei"/>
                <a:sym typeface="Microsoft JhengHei"/>
              </a:rPr>
              <a:t>(</a:t>
            </a:r>
            <a:r>
              <a:rPr lang="zh-TW" altLang="en-US" sz="2200" b="1" dirty="0">
                <a:solidFill>
                  <a:schemeClr val="bg1"/>
                </a:solidFill>
                <a:latin typeface="+mj-lt"/>
                <a:ea typeface="微軟正黑體" pitchFamily="34" charset="-120"/>
                <a:cs typeface="Microsoft JhengHei"/>
                <a:sym typeface="Microsoft JhengHei"/>
              </a:rPr>
              <a:t>整合服務商</a:t>
            </a:r>
            <a:r>
              <a:rPr lang="en-US" altLang="zh-TW" sz="2200" b="1" dirty="0" err="1">
                <a:solidFill>
                  <a:schemeClr val="bg1"/>
                </a:solidFill>
                <a:latin typeface="+mj-lt"/>
                <a:ea typeface="微軟正黑體" pitchFamily="34" charset="-120"/>
                <a:cs typeface="Microsoft JhengHei"/>
                <a:sym typeface="Microsoft JhengHei"/>
              </a:rPr>
              <a:t>VyprVPN</a:t>
            </a:r>
            <a:r>
              <a:rPr lang="en-US" altLang="zh-TW" sz="2200" b="1" dirty="0">
                <a:solidFill>
                  <a:schemeClr val="bg1"/>
                </a:solidFill>
                <a:latin typeface="+mj-lt"/>
                <a:ea typeface="微軟正黑體" pitchFamily="34" charset="-120"/>
                <a:cs typeface="Microsoft JhengHei"/>
                <a:sym typeface="Microsoft JhengHei"/>
              </a:rPr>
              <a:t>)</a:t>
            </a:r>
            <a:endParaRPr lang="zh-TW" altLang="en-US" sz="2200" b="1" dirty="0">
              <a:solidFill>
                <a:schemeClr val="bg1"/>
              </a:solidFill>
              <a:latin typeface="+mj-lt"/>
              <a:ea typeface="微軟正黑體" pitchFamily="34" charset="-120"/>
            </a:endParaRPr>
          </a:p>
        </p:txBody>
      </p:sp>
      <p:pic>
        <p:nvPicPr>
          <p:cNvPr id="19" name="Picture 3" descr="C:\Users\user\Desktop\20180411_QTS 4.3.5網路與虛擬交換器_ppt\12.png">
            <a:extLst>
              <a:ext uri="{FF2B5EF4-FFF2-40B4-BE49-F238E27FC236}">
                <a16:creationId xmlns:a16="http://schemas.microsoft.com/office/drawing/2014/main" id="{58439EB6-B092-44AE-B5D2-AD5CE67C6346}"/>
              </a:ext>
            </a:extLst>
          </p:cNvPr>
          <p:cNvPicPr>
            <a:picLocks noChangeAspect="1" noChangeArrowheads="1"/>
          </p:cNvPicPr>
          <p:nvPr/>
        </p:nvPicPr>
        <p:blipFill>
          <a:blip r:embed="rId6" cstate="print"/>
          <a:srcRect/>
          <a:stretch>
            <a:fillRect/>
          </a:stretch>
        </p:blipFill>
        <p:spPr bwMode="auto">
          <a:xfrm>
            <a:off x="978957" y="3940733"/>
            <a:ext cx="2022286" cy="1349680"/>
          </a:xfrm>
          <a:prstGeom prst="rect">
            <a:avLst/>
          </a:prstGeom>
          <a:noFill/>
        </p:spPr>
      </p:pic>
      <p:pic>
        <p:nvPicPr>
          <p:cNvPr id="5" name="圖片 4">
            <a:extLst>
              <a:ext uri="{FF2B5EF4-FFF2-40B4-BE49-F238E27FC236}">
                <a16:creationId xmlns:a16="http://schemas.microsoft.com/office/drawing/2014/main" id="{5DB35839-6637-4159-98ED-DCB4AC1387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91672" y="4376984"/>
            <a:ext cx="1468760" cy="562260"/>
          </a:xfrm>
          <a:prstGeom prst="rect">
            <a:avLst/>
          </a:prstGeom>
        </p:spPr>
      </p:pic>
    </p:spTree>
    <p:extLst>
      <p:ext uri="{BB962C8B-B14F-4D97-AF65-F5344CB8AC3E}">
        <p14:creationId xmlns:p14="http://schemas.microsoft.com/office/powerpoint/2010/main" val="41726660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 name="圖片 4">
            <a:extLst>
              <a:ext uri="{FF2B5EF4-FFF2-40B4-BE49-F238E27FC236}">
                <a16:creationId xmlns:a16="http://schemas.microsoft.com/office/drawing/2014/main" id="{AAC32BA9-3AAE-4A6D-83F6-F2638CA905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8" y="0"/>
            <a:ext cx="9141243" cy="5143500"/>
          </a:xfrm>
          <a:prstGeom prst="rect">
            <a:avLst/>
          </a:prstGeom>
        </p:spPr>
      </p:pic>
      <p:sp>
        <p:nvSpPr>
          <p:cNvPr id="524" name="Shape 524"/>
          <p:cNvSpPr txBox="1">
            <a:spLocks noGrp="1"/>
          </p:cNvSpPr>
          <p:nvPr>
            <p:ph type="title"/>
          </p:nvPr>
        </p:nvSpPr>
        <p:spPr>
          <a:xfrm>
            <a:off x="-1379" y="618073"/>
            <a:ext cx="9144000" cy="1145501"/>
          </a:xfrm>
          <a:prstGeom prst="rect">
            <a:avLst/>
          </a:prstGeom>
          <a:noFill/>
          <a:ln>
            <a:noFill/>
          </a:ln>
        </p:spPr>
        <p:txBody>
          <a:bodyPr spcFirstLastPara="1" wrap="square" lIns="91425" tIns="91425" rIns="91425" bIns="91425" anchor="ctr" anchorCtr="0">
            <a:noAutofit/>
          </a:bodyPr>
          <a:lstStyle/>
          <a:p>
            <a:pPr lvl="0"/>
            <a:r>
              <a:rPr lang="zh-TW" altLang="zh-TW" dirty="0">
                <a:solidFill>
                  <a:schemeClr val="bg1"/>
                </a:solidFill>
                <a:latin typeface="Arial" panose="020B0604020202020204" pitchFamily="34" charset="0"/>
                <a:ea typeface="Microsoft JhengHei"/>
                <a:cs typeface="Microsoft JhengHei"/>
                <a:sym typeface="Microsoft JhengHei"/>
              </a:rPr>
              <a:t>用</a:t>
            </a:r>
            <a:r>
              <a:rPr lang="zh-TW" altLang="zh-TW">
                <a:solidFill>
                  <a:schemeClr val="bg1"/>
                </a:solidFill>
                <a:latin typeface="Arial" panose="020B0604020202020204" pitchFamily="34" charset="0"/>
                <a:ea typeface="Microsoft JhengHei"/>
                <a:cs typeface="Microsoft JhengHei"/>
                <a:sym typeface="Microsoft JhengHei"/>
              </a:rPr>
              <a:t>無線</a:t>
            </a:r>
            <a:r>
              <a:rPr lang="zh-TW" altLang="zh-TW" dirty="0">
                <a:solidFill>
                  <a:schemeClr val="bg1"/>
                </a:solidFill>
                <a:latin typeface="Arial" panose="020B0604020202020204" pitchFamily="34" charset="0"/>
                <a:ea typeface="Microsoft JhengHei"/>
                <a:cs typeface="Microsoft JhengHei"/>
                <a:sym typeface="Microsoft JhengHei"/>
              </a:rPr>
              <a:t>分享VPN</a:t>
            </a:r>
            <a:r>
              <a:rPr lang="en-US" altLang="zh-TW" dirty="0">
                <a:solidFill>
                  <a:schemeClr val="bg1"/>
                </a:solidFill>
                <a:latin typeface="Arial" panose="020B0604020202020204" pitchFamily="34" charset="0"/>
                <a:ea typeface="Microsoft JhengHei"/>
                <a:cs typeface="Microsoft JhengHei"/>
                <a:sym typeface="Microsoft JhengHei"/>
              </a:rPr>
              <a:t> </a:t>
            </a:r>
            <a:r>
              <a:rPr lang="zh-TW" altLang="zh-TW" dirty="0">
                <a:solidFill>
                  <a:schemeClr val="bg1"/>
                </a:solidFill>
                <a:latin typeface="Arial" panose="020B0604020202020204" pitchFamily="34" charset="0"/>
                <a:ea typeface="Microsoft JhengHei"/>
                <a:cs typeface="Microsoft JhengHei"/>
                <a:sym typeface="Microsoft JhengHei"/>
              </a:rPr>
              <a:t>- 操作示範</a:t>
            </a:r>
          </a:p>
        </p:txBody>
      </p:sp>
      <p:sp>
        <p:nvSpPr>
          <p:cNvPr id="7" name="文字方塊 6"/>
          <p:cNvSpPr txBox="1"/>
          <p:nvPr/>
        </p:nvSpPr>
        <p:spPr>
          <a:xfrm>
            <a:off x="6516216" y="3435846"/>
            <a:ext cx="2216506" cy="276999"/>
          </a:xfrm>
          <a:prstGeom prst="rect">
            <a:avLst/>
          </a:prstGeom>
          <a:noFill/>
        </p:spPr>
        <p:txBody>
          <a:bodyPr wrap="square" rtlCol="0">
            <a:spAutoFit/>
          </a:bodyPr>
          <a:lstStyle/>
          <a:p>
            <a:r>
              <a:rPr lang="en-US" altLang="zh-TW" sz="1200" b="1" dirty="0">
                <a:solidFill>
                  <a:schemeClr val="bg1"/>
                </a:solidFill>
                <a:latin typeface="+mj-lt"/>
                <a:ea typeface="微軟正黑體" pitchFamily="34" charset="-120"/>
              </a:rPr>
              <a:t>QNAP</a:t>
            </a:r>
            <a:r>
              <a:rPr lang="zh-TW" altLang="en-US" sz="1200" b="1" dirty="0">
                <a:solidFill>
                  <a:schemeClr val="bg1"/>
                </a:solidFill>
                <a:latin typeface="+mj-lt"/>
                <a:ea typeface="微軟正黑體" pitchFamily="34" charset="-120"/>
              </a:rPr>
              <a:t>無線網卡</a:t>
            </a:r>
            <a:r>
              <a:rPr lang="en-US" altLang="zh-TW" sz="1200" b="1" dirty="0">
                <a:solidFill>
                  <a:schemeClr val="bg1"/>
                </a:solidFill>
                <a:latin typeface="+mj-lt"/>
                <a:ea typeface="微軟正黑體" pitchFamily="34" charset="-120"/>
              </a:rPr>
              <a:t>QWA-AC2600</a:t>
            </a:r>
            <a:endParaRPr lang="zh-TW" altLang="en-US" sz="1200" b="1" dirty="0">
              <a:solidFill>
                <a:schemeClr val="bg1"/>
              </a:solidFill>
              <a:latin typeface="+mj-lt"/>
              <a:ea typeface="微軟正黑體" pitchFamily="34" charset="-120"/>
            </a:endParaRPr>
          </a:p>
        </p:txBody>
      </p:sp>
      <p:pic>
        <p:nvPicPr>
          <p:cNvPr id="11" name="圖片 10">
            <a:extLst>
              <a:ext uri="{FF2B5EF4-FFF2-40B4-BE49-F238E27FC236}">
                <a16:creationId xmlns:a16="http://schemas.microsoft.com/office/drawing/2014/main" id="{3540831E-EE96-4EDB-9F80-48C719D809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648" y="2186739"/>
            <a:ext cx="1590675" cy="460249"/>
          </a:xfrm>
          <a:prstGeom prst="rect">
            <a:avLst/>
          </a:prstGeom>
          <a:effectLst>
            <a:outerShdw blurRad="50800" dist="38100" dir="2700000" algn="tl" rotWithShape="0">
              <a:prstClr val="black">
                <a:alpha val="40000"/>
              </a:prstClr>
            </a:outerShdw>
          </a:effectLst>
        </p:spPr>
      </p:pic>
      <p:sp>
        <p:nvSpPr>
          <p:cNvPr id="4" name="文字方塊 3"/>
          <p:cNvSpPr txBox="1"/>
          <p:nvPr/>
        </p:nvSpPr>
        <p:spPr>
          <a:xfrm>
            <a:off x="1572853" y="2129591"/>
            <a:ext cx="1252266" cy="553998"/>
          </a:xfrm>
          <a:prstGeom prst="rect">
            <a:avLst/>
          </a:prstGeom>
          <a:noFill/>
        </p:spPr>
        <p:txBody>
          <a:bodyPr wrap="none" rtlCol="0">
            <a:spAutoFit/>
          </a:bodyPr>
          <a:lstStyle/>
          <a:p>
            <a:pPr algn="ctr"/>
            <a:r>
              <a:rPr lang="en-US" altLang="zh-TW" sz="3000" b="1" dirty="0">
                <a:solidFill>
                  <a:schemeClr val="bg1"/>
                </a:solidFill>
                <a:latin typeface="Arial" panose="020B0604020202020204" pitchFamily="34" charset="0"/>
                <a:ea typeface="微軟正黑體" pitchFamily="34" charset="-120"/>
                <a:cs typeface="Arial" panose="020B0604020202020204" pitchFamily="34" charset="0"/>
              </a:rPr>
              <a:t>Demo</a:t>
            </a:r>
          </a:p>
        </p:txBody>
      </p:sp>
      <p:pic>
        <p:nvPicPr>
          <p:cNvPr id="13" name="Picture 3" descr="C:\Users\user\Desktop\QNAP.png">
            <a:extLst>
              <a:ext uri="{FF2B5EF4-FFF2-40B4-BE49-F238E27FC236}">
                <a16:creationId xmlns:a16="http://schemas.microsoft.com/office/drawing/2014/main" id="{87667E02-FBE4-4B58-AF3F-778618091D9F}"/>
              </a:ext>
            </a:extLst>
          </p:cNvPr>
          <p:cNvPicPr>
            <a:picLocks noChangeAspect="1" noChangeArrowheads="1"/>
          </p:cNvPicPr>
          <p:nvPr/>
        </p:nvPicPr>
        <p:blipFill>
          <a:blip r:embed="rId5" cstate="print"/>
          <a:srcRect/>
          <a:stretch>
            <a:fillRect/>
          </a:stretch>
        </p:blipFill>
        <p:spPr bwMode="auto">
          <a:xfrm>
            <a:off x="323528" y="351063"/>
            <a:ext cx="1289149" cy="234505"/>
          </a:xfrm>
          <a:prstGeom prst="rect">
            <a:avLst/>
          </a:prstGeom>
          <a:noFill/>
        </p:spPr>
      </p:pic>
    </p:spTree>
    <p:extLst>
      <p:ext uri="{BB962C8B-B14F-4D97-AF65-F5344CB8AC3E}">
        <p14:creationId xmlns:p14="http://schemas.microsoft.com/office/powerpoint/2010/main" val="14389883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5" name="標題 4"/>
          <p:cNvSpPr>
            <a:spLocks noGrp="1"/>
          </p:cNvSpPr>
          <p:nvPr>
            <p:ph type="title"/>
          </p:nvPr>
        </p:nvSpPr>
        <p:spPr>
          <a:xfrm>
            <a:off x="251520" y="1275606"/>
            <a:ext cx="4896544" cy="2016224"/>
          </a:xfrm>
        </p:spPr>
        <p:txBody>
          <a:bodyPr>
            <a:normAutofit/>
          </a:bodyPr>
          <a:lstStyle/>
          <a:p>
            <a:r>
              <a:rPr lang="en-US" altLang="zh-TW" sz="4000" dirty="0"/>
              <a:t>QTS 4.3.5</a:t>
            </a:r>
            <a:br>
              <a:rPr lang="en-US" altLang="zh-TW" sz="4000" dirty="0">
                <a:cs typeface="Arial"/>
              </a:rPr>
            </a:br>
            <a:r>
              <a:rPr lang="zh-TW" altLang="en-US" sz="4000" dirty="0"/>
              <a:t>虛擬私有網路</a:t>
            </a:r>
          </a:p>
        </p:txBody>
      </p:sp>
      <p:sp>
        <p:nvSpPr>
          <p:cNvPr id="3" name="標題 4"/>
          <p:cNvSpPr txBox="1">
            <a:spLocks/>
          </p:cNvSpPr>
          <p:nvPr/>
        </p:nvSpPr>
        <p:spPr>
          <a:xfrm>
            <a:off x="251520" y="3003798"/>
            <a:ext cx="4536504" cy="836127"/>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TW" altLang="en-US" sz="3500" b="1" i="0" u="none" strike="noStrike" kern="1200" cap="none" spc="0" normalizeH="0" baseline="0" noProof="0" dirty="0">
                <a:ln>
                  <a:noFill/>
                </a:ln>
                <a:solidFill>
                  <a:schemeClr val="bg1"/>
                </a:solidFill>
                <a:effectLst/>
                <a:uLnTx/>
                <a:uFillTx/>
                <a:latin typeface="Arial" pitchFamily="34" charset="0"/>
                <a:ea typeface="微軟正黑體" pitchFamily="34" charset="-120"/>
                <a:cs typeface="+mj-cs"/>
              </a:rPr>
              <a:t>是您最好的選擇 </a:t>
            </a:r>
          </a:p>
        </p:txBody>
      </p:sp>
      <p:sp>
        <p:nvSpPr>
          <p:cNvPr id="4" name="文字方塊 3"/>
          <p:cNvSpPr txBox="1"/>
          <p:nvPr/>
        </p:nvSpPr>
        <p:spPr>
          <a:xfrm>
            <a:off x="4932040" y="4659982"/>
            <a:ext cx="4104456" cy="307777"/>
          </a:xfrm>
          <a:prstGeom prst="rect">
            <a:avLst/>
          </a:prstGeom>
          <a:noFill/>
        </p:spPr>
        <p:txBody>
          <a:bodyPr wrap="square" rtlCol="0">
            <a:spAutoFit/>
          </a:bodyPr>
          <a:lstStyle/>
          <a:p>
            <a:r>
              <a:rPr lang="en-US" altLang="zh-TW" sz="700" dirty="0">
                <a:solidFill>
                  <a:schemeClr val="bg1"/>
                </a:solidFill>
                <a:latin typeface="微軟正黑體" pitchFamily="34" charset="-120"/>
                <a:ea typeface="微軟正黑體" pitchFamily="34" charset="-120"/>
              </a:rPr>
              <a:t>©2018</a:t>
            </a:r>
            <a:r>
              <a:rPr lang="zh-TW" altLang="en-US" sz="700" dirty="0">
                <a:solidFill>
                  <a:schemeClr val="bg1"/>
                </a:solidFill>
                <a:latin typeface="微軟正黑體" pitchFamily="34" charset="-120"/>
                <a:ea typeface="微軟正黑體" pitchFamily="34" charset="-120"/>
              </a:rPr>
              <a:t>著作權為威聯通科技股份有限公司所有。威聯通科技並保留所有權利。威聯通科技股份有限公司所使用或註冊之商標或標章。檔案中所提及之產品及公司名稱可能為其他公司所有之商標 。</a:t>
            </a:r>
          </a:p>
        </p:txBody>
      </p:sp>
    </p:spTree>
    <p:extLst>
      <p:ext uri="{BB962C8B-B14F-4D97-AF65-F5344CB8AC3E}">
        <p14:creationId xmlns:p14="http://schemas.microsoft.com/office/powerpoint/2010/main" val="2999860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p:txBody>
          <a:bodyPr>
            <a:normAutofit fontScale="90000"/>
          </a:bodyPr>
          <a:lstStyle/>
          <a:p>
            <a:pPr lvl="0"/>
            <a:r>
              <a:rPr lang="zh-TW" altLang="en-US" spc="-150" dirty="0">
                <a:latin typeface="微軟正黑體" panose="020B0604030504040204" pitchFamily="34" charset="-120"/>
                <a:sym typeface="Microsoft JhengHei"/>
              </a:rPr>
              <a:t>全新的總覽頁面，</a:t>
            </a:r>
            <a:r>
              <a:rPr lang="en-US" altLang="zh-TW" spc="-150" dirty="0">
                <a:latin typeface="微軟正黑體" panose="020B0604030504040204" pitchFamily="34" charset="-120"/>
                <a:sym typeface="Microsoft JhengHei"/>
              </a:rPr>
              <a:t> </a:t>
            </a:r>
            <a:r>
              <a:rPr lang="zh-TW" altLang="en-US" spc="-150" dirty="0">
                <a:latin typeface="微軟正黑體" panose="020B0604030504040204" pitchFamily="34" charset="-120"/>
                <a:sym typeface="Microsoft JhengHei"/>
              </a:rPr>
              <a:t>點一下馬上找到</a:t>
            </a:r>
            <a:r>
              <a:rPr lang="en-US" altLang="zh-TW" spc="-150" dirty="0">
                <a:latin typeface="微軟正黑體" panose="020B0604030504040204" pitchFamily="34" charset="-120"/>
                <a:sym typeface="Microsoft JhengHei"/>
              </a:rPr>
              <a:t>10G</a:t>
            </a:r>
            <a:r>
              <a:rPr lang="zh-TW" altLang="en-US" spc="-150" dirty="0">
                <a:latin typeface="微軟正黑體" panose="020B0604030504040204" pitchFamily="34" charset="-120"/>
                <a:sym typeface="Microsoft JhengHei"/>
              </a:rPr>
              <a:t>網路孔</a:t>
            </a:r>
          </a:p>
        </p:txBody>
      </p:sp>
      <p:sp>
        <p:nvSpPr>
          <p:cNvPr id="12" name="內容版面配置區 11"/>
          <p:cNvSpPr>
            <a:spLocks noGrp="1"/>
          </p:cNvSpPr>
          <p:nvPr>
            <p:ph idx="1"/>
          </p:nvPr>
        </p:nvSpPr>
        <p:spPr>
          <a:xfrm>
            <a:off x="457200" y="1200151"/>
            <a:ext cx="8229600" cy="639376"/>
          </a:xfrm>
        </p:spPr>
        <p:txBody>
          <a:bodyPr vert="horz" lIns="91440" tIns="45720" rIns="91440" bIns="45720" rtlCol="0" anchor="t">
            <a:normAutofit/>
          </a:bodyPr>
          <a:lstStyle/>
          <a:p>
            <a:r>
              <a:rPr lang="zh-TW" altLang="en-US" dirty="0">
                <a:latin typeface="微軟正黑體" panose="020B0604030504040204" pitchFamily="34" charset="-120"/>
                <a:sym typeface="Microsoft JhengHei"/>
              </a:rPr>
              <a:t>畫面點一下</a:t>
            </a:r>
            <a:r>
              <a:rPr lang="zh-TW" altLang="en-US">
                <a:latin typeface="微軟正黑體" panose="020B0604030504040204" pitchFamily="34" charset="-120"/>
                <a:sym typeface="Microsoft JhengHei"/>
              </a:rPr>
              <a:t> </a:t>
            </a:r>
            <a:r>
              <a:rPr lang="zh-TW" altLang="en-US" dirty="0">
                <a:latin typeface="微軟正黑體" panose="020B0604030504040204" pitchFamily="34" charset="-120"/>
                <a:sym typeface="Wingdings 3" panose="05040102010807070707" pitchFamily="18" charset="2"/>
              </a:rPr>
              <a:t></a:t>
            </a:r>
            <a:r>
              <a:rPr lang="en-US" altLang="zh-TW" dirty="0">
                <a:latin typeface="微軟正黑體" panose="020B0604030504040204" pitchFamily="34" charset="-120"/>
                <a:sym typeface="Microsoft JhengHei"/>
              </a:rPr>
              <a:t> </a:t>
            </a:r>
            <a:r>
              <a:rPr lang="zh-TW" altLang="en-US" dirty="0">
                <a:latin typeface="微軟正黑體" panose="020B0604030504040204" pitchFamily="34" charset="-120"/>
                <a:sym typeface="Microsoft JhengHei"/>
              </a:rPr>
              <a:t>機構圖</a:t>
            </a:r>
            <a:r>
              <a:rPr lang="zh-TW" altLang="en-US">
                <a:latin typeface="微軟正黑體" panose="020B0604030504040204" pitchFamily="34" charset="-120"/>
                <a:sym typeface="Microsoft JhengHei"/>
              </a:rPr>
              <a:t>及</a:t>
            </a:r>
            <a:r>
              <a:rPr lang="zh-TW" altLang="en-US" dirty="0">
                <a:latin typeface="微軟正黑體" panose="020B0604030504040204" pitchFamily="34" charset="-120"/>
                <a:sym typeface="Microsoft JhengHei"/>
              </a:rPr>
              <a:t>各種</a:t>
            </a:r>
            <a:r>
              <a:rPr lang="zh-TW" altLang="en-US">
                <a:latin typeface="微軟正黑體" panose="020B0604030504040204" pitchFamily="34" charset="-120"/>
                <a:sym typeface="Microsoft JhengHei"/>
              </a:rPr>
              <a:t>接</a:t>
            </a:r>
            <a:r>
              <a:rPr lang="zh-TW" altLang="en-US" dirty="0">
                <a:latin typeface="微軟正黑體" panose="020B0604030504040204" pitchFamily="34" charset="-120"/>
                <a:sym typeface="Microsoft JhengHei"/>
              </a:rPr>
              <a:t>口的位置一目瞭然</a:t>
            </a:r>
            <a:endParaRPr lang="zh-TW"/>
          </a:p>
          <a:p>
            <a:endParaRPr lang="zh-TW" altLang="en-US" dirty="0"/>
          </a:p>
        </p:txBody>
      </p:sp>
      <p:pic>
        <p:nvPicPr>
          <p:cNvPr id="110" name="Shape 110"/>
          <p:cNvPicPr preferRelativeResize="0"/>
          <p:nvPr/>
        </p:nvPicPr>
        <p:blipFill>
          <a:blip r:embed="rId3" cstate="print">
            <a:alphaModFix/>
          </a:blip>
          <a:stretch>
            <a:fillRect/>
          </a:stretch>
        </p:blipFill>
        <p:spPr>
          <a:xfrm>
            <a:off x="1403648" y="1839527"/>
            <a:ext cx="5976664" cy="2949417"/>
          </a:xfrm>
          <a:prstGeom prst="rect">
            <a:avLst/>
          </a:prstGeom>
          <a:noFill/>
          <a:ln>
            <a:noFill/>
          </a:ln>
        </p:spPr>
      </p:pic>
      <p:sp>
        <p:nvSpPr>
          <p:cNvPr id="2" name="梯形 1">
            <a:extLst>
              <a:ext uri="{FF2B5EF4-FFF2-40B4-BE49-F238E27FC236}">
                <a16:creationId xmlns:a16="http://schemas.microsoft.com/office/drawing/2014/main" id="{4EE5BED2-9410-48BB-920E-8CE36499D4CA}"/>
              </a:ext>
            </a:extLst>
          </p:cNvPr>
          <p:cNvSpPr/>
          <p:nvPr/>
        </p:nvSpPr>
        <p:spPr>
          <a:xfrm rot="16200000">
            <a:off x="3643513" y="1961964"/>
            <a:ext cx="1397003" cy="1152128"/>
          </a:xfrm>
          <a:prstGeom prst="trapezoid">
            <a:avLst/>
          </a:prstGeom>
          <a:gradFill flip="none" rotWithShape="1">
            <a:gsLst>
              <a:gs pos="0">
                <a:srgbClr val="23BDE1">
                  <a:tint val="66000"/>
                  <a:satMod val="160000"/>
                </a:srgbClr>
              </a:gs>
              <a:gs pos="50000">
                <a:srgbClr val="23BDE1">
                  <a:tint val="44500"/>
                  <a:satMod val="160000"/>
                </a:srgbClr>
              </a:gs>
              <a:gs pos="100000">
                <a:srgbClr val="23BDE1">
                  <a:tint val="23500"/>
                  <a:satMod val="160000"/>
                  <a:alpha val="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098" name="Picture 2" descr="C:\Users\user\Desktop\20180411_QTS 4.3.5網路與虛擬交換器_ppt\2-01.png"/>
          <p:cNvPicPr>
            <a:picLocks noChangeAspect="1" noChangeArrowheads="1"/>
          </p:cNvPicPr>
          <p:nvPr/>
        </p:nvPicPr>
        <p:blipFill>
          <a:blip r:embed="rId4" cstate="print"/>
          <a:srcRect/>
          <a:stretch>
            <a:fillRect/>
          </a:stretch>
        </p:blipFill>
        <p:spPr bwMode="auto">
          <a:xfrm>
            <a:off x="4342014" y="1839528"/>
            <a:ext cx="1397000" cy="1397000"/>
          </a:xfrm>
          <a:prstGeom prst="rect">
            <a:avLst/>
          </a:prstGeom>
          <a:noFill/>
          <a:effectLst>
            <a:glow rad="101600">
              <a:schemeClr val="accent1">
                <a:lumMod val="60000"/>
                <a:lumOff val="40000"/>
                <a:alpha val="60000"/>
              </a:schemeClr>
            </a:glow>
          </a:effectLst>
        </p:spPr>
      </p:pic>
      <p:sp>
        <p:nvSpPr>
          <p:cNvPr id="9" name="梯形 8">
            <a:extLst>
              <a:ext uri="{FF2B5EF4-FFF2-40B4-BE49-F238E27FC236}">
                <a16:creationId xmlns:a16="http://schemas.microsoft.com/office/drawing/2014/main" id="{F633B34F-F3C9-46A9-A98A-55AB7F4C682A}"/>
              </a:ext>
            </a:extLst>
          </p:cNvPr>
          <p:cNvSpPr/>
          <p:nvPr/>
        </p:nvSpPr>
        <p:spPr>
          <a:xfrm rot="13440000">
            <a:off x="6396850" y="3932344"/>
            <a:ext cx="926357" cy="743115"/>
          </a:xfrm>
          <a:prstGeom prst="trapezoid">
            <a:avLst/>
          </a:prstGeom>
          <a:gradFill flip="none" rotWithShape="1">
            <a:gsLst>
              <a:gs pos="0">
                <a:srgbClr val="23BDE1">
                  <a:tint val="66000"/>
                  <a:satMod val="160000"/>
                </a:srgbClr>
              </a:gs>
              <a:gs pos="50000">
                <a:srgbClr val="23BDE1">
                  <a:tint val="44500"/>
                  <a:satMod val="160000"/>
                </a:srgbClr>
              </a:gs>
              <a:gs pos="100000">
                <a:srgbClr val="23BDE1">
                  <a:tint val="23500"/>
                  <a:satMod val="160000"/>
                  <a:alpha val="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6" name="Picture 2" descr="C:\Users\user\Desktop\20180411_QTS 4.3.5網路與虛擬交換器_ppt\2-01.png"/>
          <p:cNvPicPr>
            <a:picLocks noChangeAspect="1" noChangeArrowheads="1"/>
          </p:cNvPicPr>
          <p:nvPr/>
        </p:nvPicPr>
        <p:blipFill>
          <a:blip r:embed="rId5" cstate="print"/>
          <a:stretch>
            <a:fillRect/>
          </a:stretch>
        </p:blipFill>
        <p:spPr bwMode="auto">
          <a:xfrm>
            <a:off x="6782200" y="2996326"/>
            <a:ext cx="1397000" cy="1397000"/>
          </a:xfrm>
          <a:prstGeom prst="rect">
            <a:avLst/>
          </a:prstGeom>
          <a:noFill/>
          <a:effectLst>
            <a:glow rad="101600">
              <a:schemeClr val="accent1">
                <a:lumMod val="60000"/>
                <a:lumOff val="40000"/>
                <a:alpha val="60000"/>
              </a:schemeClr>
            </a:glo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a:spLocks noGrp="1"/>
          </p:cNvSpPr>
          <p:nvPr>
            <p:ph type="title"/>
          </p:nvPr>
        </p:nvSpPr>
        <p:spPr/>
        <p:txBody>
          <a:bodyPr/>
          <a:lstStyle/>
          <a:p>
            <a:pPr lvl="0"/>
            <a:r>
              <a:rPr lang="zh-TW" altLang="en-US">
                <a:sym typeface="Microsoft JhengHei"/>
              </a:rPr>
              <a:t>帶給您清晰的實體與虛擬拓樸結構圖</a:t>
            </a:r>
            <a:endParaRPr lang="zh-TW" altLang="en-US" dirty="0">
              <a:sym typeface="Microsoft JhengHei"/>
            </a:endParaRPr>
          </a:p>
        </p:txBody>
      </p:sp>
      <p:sp>
        <p:nvSpPr>
          <p:cNvPr id="12" name="內容版面配置區 11"/>
          <p:cNvSpPr>
            <a:spLocks noGrp="1"/>
          </p:cNvSpPr>
          <p:nvPr>
            <p:ph idx="1"/>
          </p:nvPr>
        </p:nvSpPr>
        <p:spPr/>
        <p:txBody>
          <a:bodyPr vert="horz" lIns="91440" tIns="45720" rIns="91440" bIns="45720" rtlCol="0" anchor="t">
            <a:normAutofit/>
          </a:bodyPr>
          <a:lstStyle/>
          <a:p>
            <a:pPr lvl="0"/>
            <a:r>
              <a:rPr lang="en-US" altLang="zh-TW" dirty="0">
                <a:latin typeface="微軟正黑體" panose="020B0604030504040204" pitchFamily="34" charset="-120"/>
                <a:sym typeface="Microsoft JhengHei"/>
              </a:rPr>
              <a:t>VM</a:t>
            </a:r>
            <a:r>
              <a:rPr lang="zh-TW" altLang="en-US" dirty="0">
                <a:latin typeface="微軟正黑體" panose="020B0604030504040204" pitchFamily="34" charset="-120"/>
                <a:sym typeface="Microsoft JhengHei"/>
              </a:rPr>
              <a:t>虛擬機透過虛擬交換器</a:t>
            </a:r>
            <a:r>
              <a:rPr lang="en-US" altLang="zh-TW" dirty="0">
                <a:latin typeface="微軟正黑體" panose="020B0604030504040204" pitchFamily="34" charset="-120"/>
                <a:sym typeface="Microsoft JhengHei"/>
              </a:rPr>
              <a:t>+</a:t>
            </a:r>
            <a:r>
              <a:rPr lang="zh-TW" altLang="en-US" dirty="0">
                <a:latin typeface="微軟正黑體" panose="020B0604030504040204" pitchFamily="34" charset="-120"/>
                <a:sym typeface="Microsoft JhengHei"/>
              </a:rPr>
              <a:t>實體網路埠，橋接到外部的網段</a:t>
            </a:r>
          </a:p>
          <a:p>
            <a:endParaRPr lang="zh-TW" altLang="en-US" dirty="0"/>
          </a:p>
        </p:txBody>
      </p:sp>
      <p:pic>
        <p:nvPicPr>
          <p:cNvPr id="119" name="Shape 119"/>
          <p:cNvPicPr preferRelativeResize="0"/>
          <p:nvPr/>
        </p:nvPicPr>
        <p:blipFill>
          <a:blip r:embed="rId3" cstate="print">
            <a:alphaModFix/>
          </a:blip>
          <a:stretch>
            <a:fillRect/>
          </a:stretch>
        </p:blipFill>
        <p:spPr>
          <a:xfrm>
            <a:off x="466141" y="1707654"/>
            <a:ext cx="6696542" cy="3219752"/>
          </a:xfrm>
          <a:prstGeom prst="rect">
            <a:avLst/>
          </a:prstGeom>
          <a:noFill/>
          <a:ln>
            <a:noFill/>
          </a:ln>
        </p:spPr>
      </p:pic>
      <p:sp>
        <p:nvSpPr>
          <p:cNvPr id="6" name="梯形 5">
            <a:extLst>
              <a:ext uri="{FF2B5EF4-FFF2-40B4-BE49-F238E27FC236}">
                <a16:creationId xmlns:a16="http://schemas.microsoft.com/office/drawing/2014/main" id="{4073C035-037F-4BC3-B54F-8632519CFDB7}"/>
              </a:ext>
            </a:extLst>
          </p:cNvPr>
          <p:cNvSpPr/>
          <p:nvPr/>
        </p:nvSpPr>
        <p:spPr>
          <a:xfrm rot="16200000">
            <a:off x="1721725" y="3230238"/>
            <a:ext cx="1524085" cy="1152128"/>
          </a:xfrm>
          <a:prstGeom prst="trapezoid">
            <a:avLst/>
          </a:prstGeom>
          <a:gradFill flip="none" rotWithShape="1">
            <a:gsLst>
              <a:gs pos="0">
                <a:srgbClr val="23BDE1">
                  <a:tint val="66000"/>
                  <a:satMod val="160000"/>
                </a:srgbClr>
              </a:gs>
              <a:gs pos="50000">
                <a:srgbClr val="23BDE1">
                  <a:tint val="44500"/>
                  <a:satMod val="160000"/>
                </a:srgbClr>
              </a:gs>
              <a:gs pos="100000">
                <a:srgbClr val="23BDE1">
                  <a:tint val="23500"/>
                  <a:satMod val="160000"/>
                  <a:alpha val="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122" name="Picture 2" descr="C:\Users\user\Desktop\20180411_QTS 4.3.5網路與虛擬交換器_ppt\4-01.png"/>
          <p:cNvPicPr>
            <a:picLocks noChangeAspect="1" noChangeArrowheads="1"/>
          </p:cNvPicPr>
          <p:nvPr/>
        </p:nvPicPr>
        <p:blipFill>
          <a:blip r:embed="rId4" cstate="print"/>
          <a:srcRect/>
          <a:stretch>
            <a:fillRect/>
          </a:stretch>
        </p:blipFill>
        <p:spPr bwMode="auto">
          <a:xfrm>
            <a:off x="2771800" y="3044259"/>
            <a:ext cx="6120680" cy="1524085"/>
          </a:xfrm>
          <a:prstGeom prst="rect">
            <a:avLst/>
          </a:prstGeom>
          <a:noFill/>
          <a:effectLst>
            <a:glow rad="101600">
              <a:schemeClr val="tx2">
                <a:lumMod val="60000"/>
                <a:lumOff val="40000"/>
                <a:alpha val="60000"/>
              </a:schemeClr>
            </a:glow>
          </a:effectLst>
        </p:spPr>
      </p:pic>
    </p:spTree>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5714</TotalTime>
  <Words>4197</Words>
  <Application>Microsoft Office PowerPoint</Application>
  <PresentationFormat>On-screen Show (16:9)</PresentationFormat>
  <Paragraphs>349</Paragraphs>
  <Slides>74</Slides>
  <Notes>70</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Office 佈景主題</vt:lpstr>
      <vt:lpstr>全面深化 網路管理</vt:lpstr>
      <vt:lpstr>全面深化 網路管理</vt:lpstr>
      <vt:lpstr>QTS 4.3.5 網路特點</vt:lpstr>
      <vt:lpstr>QTS 4.3.5 網路特點</vt:lpstr>
      <vt:lpstr>準備好迎接爆發性的10G世代了嗎</vt:lpstr>
      <vt:lpstr>透過QNAP NVS串起內部虛擬化10G傳輸</vt:lpstr>
      <vt:lpstr>查線總是讓您傷透腦筋嗎？</vt:lpstr>
      <vt:lpstr>全新的總覽頁面， 點一下馬上找到10G網路孔</vt:lpstr>
      <vt:lpstr>帶給您清晰的實體與虛擬拓樸結構圖</vt:lpstr>
      <vt:lpstr>虛擬網路不再是難以掌握的工作</vt:lpstr>
      <vt:lpstr>論壇上客戶常見的困擾 (1)</vt:lpstr>
      <vt:lpstr>論壇上客戶常見的困擾 (1) - 解決方式</vt:lpstr>
      <vt:lpstr>常見的困擾 (1)  操作示範</vt:lpstr>
      <vt:lpstr>論壇上客戶常見的困擾 (2)</vt:lpstr>
      <vt:lpstr>論壇上客戶常見的困擾 (2)  - 解決方式</vt:lpstr>
      <vt:lpstr>常見的困擾 (2)  操作示範</vt:lpstr>
      <vt:lpstr>總覽畫面讓網路配置一目瞭然</vt:lpstr>
      <vt:lpstr>4.3.5 全新功能    針對希望能簡單使用的客戶</vt:lpstr>
      <vt:lpstr>插上網路線就好 - 輕鬆使用NAS網路</vt:lpstr>
      <vt:lpstr>Multiple DDNS - 多個網址都能連到NAS</vt:lpstr>
      <vt:lpstr>由外網連入也只要 DDNS＋路由器設定</vt:lpstr>
      <vt:lpstr>提供Mac使用者更方便直接且快速的Thunderbolt介面</vt:lpstr>
      <vt:lpstr>Thunderbolt專屬UI與高效傳輸表現</vt:lpstr>
      <vt:lpstr>4.3.5 全新功能  進階優化的應用</vt:lpstr>
      <vt:lpstr>1. IPv6改版推出，RADVD每埠都支援</vt:lpstr>
      <vt:lpstr>2. DHCP Server 可設定保留 IP</vt:lpstr>
      <vt:lpstr>如何設定保留IP</vt:lpstr>
      <vt:lpstr>3. Auto Default Gateway + NCSI 開關</vt:lpstr>
      <vt:lpstr>4. 靜態路由 - 讓您可以隨意配置封包走向</vt:lpstr>
      <vt:lpstr>我們是如何做到的</vt:lpstr>
      <vt:lpstr>R&amp;D 此版改良的初衷</vt:lpstr>
      <vt:lpstr>支援各種區域高速網路介面的應用</vt:lpstr>
      <vt:lpstr>無線也要高速，QNAP出品 Wireless 擴充卡</vt:lpstr>
      <vt:lpstr>Wireless 連線能力</vt:lpstr>
      <vt:lpstr>全新的無線網路連線設定介面</vt:lpstr>
      <vt:lpstr>QNAP NVS(網路與虛擬交換器)</vt:lpstr>
      <vt:lpstr>QTS 4.3.5 網路與虛擬交換器</vt:lpstr>
      <vt:lpstr>PowerPoint Presentation</vt:lpstr>
      <vt:lpstr>什麼是VPN? (Virtual Private Network)</vt:lpstr>
      <vt:lpstr>一般的網路應用</vt:lpstr>
      <vt:lpstr>VPN是什麼? 怎麼做?</vt:lpstr>
      <vt:lpstr>當您使用VPN時，就如同穿越安全通道</vt:lpstr>
      <vt:lpstr>需要VPN服務的對象</vt:lpstr>
      <vt:lpstr>VPN讓網路通訊更加安全</vt:lpstr>
      <vt:lpstr>QVPN Service 架設自己的VPN伺服器</vt:lpstr>
      <vt:lpstr>全新的QVPN狀態總覽</vt:lpstr>
      <vt:lpstr>QNAP專屬VPN協定-QBelt</vt:lpstr>
      <vt:lpstr>挑選適合您的DNS服務</vt:lpstr>
      <vt:lpstr>VPN搭配File Station, 掛載資料夾超安全</vt:lpstr>
      <vt:lpstr>如何掛載VPN兩端NAS File Station資料夾</vt:lpstr>
      <vt:lpstr>如何掛載VPN兩端NAS File Station資料夾</vt:lpstr>
      <vt:lpstr>建立VPN服務時 最常遇到的問題</vt:lpstr>
      <vt:lpstr>常見連不上VPN的因素</vt:lpstr>
      <vt:lpstr>QNAP NAS自動化設定 協助您VPN設定更容易</vt:lpstr>
      <vt:lpstr>手動設定路由器來打通VPN</vt:lpstr>
      <vt:lpstr>UPnP自動設定路由器的VPN埠</vt:lpstr>
      <vt:lpstr>IP不固定時的好夥伴: DDNS / UPnP</vt:lpstr>
      <vt:lpstr>用戶端如何設定VPN 連線到NAS</vt:lpstr>
      <vt:lpstr>Windows 連線方式 </vt:lpstr>
      <vt:lpstr>透過macOS連線到NAS</vt:lpstr>
      <vt:lpstr>透過Android連線到NAS</vt:lpstr>
      <vt:lpstr>透過iOS連線到NAS</vt:lpstr>
      <vt:lpstr>即將推出的全新桌面連線工具</vt:lpstr>
      <vt:lpstr>即將推出的手機連線工具</vt:lpstr>
      <vt:lpstr>讓NAS透過 VPN Client  連線到遠端NAS / VPN伺服器</vt:lpstr>
      <vt:lpstr>連線到NAS就能到達世界的另一端 </vt:lpstr>
      <vt:lpstr>支援多種VPN Client類型</vt:lpstr>
      <vt:lpstr>將VPN對外連線變成預設閘道, 並支援備援</vt:lpstr>
      <vt:lpstr>用無線網路分享VPN連線超方便</vt:lpstr>
      <vt:lpstr>追求安全的NAS備份方式</vt:lpstr>
      <vt:lpstr>詳細的VPN Client連線紀錄</vt:lpstr>
      <vt:lpstr>跟著您的NAS一起翻越全世界</vt:lpstr>
      <vt:lpstr>用無線分享VPN - 操作示範</vt:lpstr>
      <vt:lpstr>QTS 4.3.5 虛擬私有網路</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user</dc:creator>
  <cp:lastModifiedBy>Sam Lin</cp:lastModifiedBy>
  <cp:revision>119</cp:revision>
  <dcterms:created xsi:type="dcterms:W3CDTF">2018-03-31T03:49:03Z</dcterms:created>
  <dcterms:modified xsi:type="dcterms:W3CDTF">2018-06-26T03:01:39Z</dcterms:modified>
</cp:coreProperties>
</file>