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262" r:id="rId3"/>
    <p:sldId id="260" r:id="rId4"/>
    <p:sldId id="261" r:id="rId5"/>
    <p:sldId id="263" r:id="rId6"/>
    <p:sldId id="290" r:id="rId7"/>
    <p:sldId id="291" r:id="rId8"/>
    <p:sldId id="292" r:id="rId9"/>
    <p:sldId id="293" r:id="rId10"/>
    <p:sldId id="267" r:id="rId11"/>
    <p:sldId id="264" r:id="rId12"/>
    <p:sldId id="295" r:id="rId13"/>
    <p:sldId id="296" r:id="rId14"/>
    <p:sldId id="294" r:id="rId15"/>
    <p:sldId id="339" r:id="rId16"/>
    <p:sldId id="298" r:id="rId17"/>
    <p:sldId id="301" r:id="rId18"/>
    <p:sldId id="302" r:id="rId19"/>
    <p:sldId id="303" r:id="rId20"/>
    <p:sldId id="306" r:id="rId21"/>
    <p:sldId id="308" r:id="rId22"/>
    <p:sldId id="307" r:id="rId23"/>
    <p:sldId id="309" r:id="rId24"/>
    <p:sldId id="314" r:id="rId25"/>
    <p:sldId id="312" r:id="rId26"/>
    <p:sldId id="325" r:id="rId27"/>
    <p:sldId id="318" r:id="rId28"/>
    <p:sldId id="340" r:id="rId29"/>
    <p:sldId id="317" r:id="rId30"/>
    <p:sldId id="322" r:id="rId31"/>
    <p:sldId id="323" r:id="rId32"/>
    <p:sldId id="324" r:id="rId33"/>
    <p:sldId id="326" r:id="rId34"/>
    <p:sldId id="331" r:id="rId35"/>
    <p:sldId id="341" r:id="rId36"/>
    <p:sldId id="315" r:id="rId37"/>
    <p:sldId id="330" r:id="rId38"/>
    <p:sldId id="332" r:id="rId39"/>
    <p:sldId id="319" r:id="rId40"/>
    <p:sldId id="327" r:id="rId41"/>
    <p:sldId id="333" r:id="rId42"/>
    <p:sldId id="334" r:id="rId43"/>
    <p:sldId id="335" r:id="rId44"/>
    <p:sldId id="336" r:id="rId45"/>
    <p:sldId id="33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E3970063-456D-0C46-9166-DB6992544CF9}">
          <p14:sldIdLst>
            <p14:sldId id="257"/>
            <p14:sldId id="262"/>
            <p14:sldId id="260"/>
            <p14:sldId id="261"/>
            <p14:sldId id="263"/>
            <p14:sldId id="290"/>
            <p14:sldId id="291"/>
            <p14:sldId id="292"/>
            <p14:sldId id="293"/>
            <p14:sldId id="267"/>
            <p14:sldId id="264"/>
            <p14:sldId id="295"/>
            <p14:sldId id="296"/>
            <p14:sldId id="294"/>
            <p14:sldId id="339"/>
            <p14:sldId id="298"/>
            <p14:sldId id="301"/>
            <p14:sldId id="302"/>
            <p14:sldId id="303"/>
            <p14:sldId id="306"/>
            <p14:sldId id="308"/>
            <p14:sldId id="307"/>
            <p14:sldId id="309"/>
            <p14:sldId id="314"/>
            <p14:sldId id="312"/>
            <p14:sldId id="325"/>
            <p14:sldId id="318"/>
            <p14:sldId id="340"/>
            <p14:sldId id="317"/>
            <p14:sldId id="322"/>
            <p14:sldId id="323"/>
            <p14:sldId id="324"/>
            <p14:sldId id="326"/>
            <p14:sldId id="331"/>
            <p14:sldId id="341"/>
            <p14:sldId id="315"/>
            <p14:sldId id="330"/>
            <p14:sldId id="332"/>
            <p14:sldId id="319"/>
            <p14:sldId id="327"/>
            <p14:sldId id="333"/>
            <p14:sldId id="334"/>
            <p14:sldId id="335"/>
            <p14:sldId id="336"/>
            <p14:sldId id="3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81E11-FA70-4DE4-80A4-B40759F89282}" v="271" dt="2018-06-19T03:10:19.006"/>
    <p1510:client id="{27B0764E-0C56-4773-BAEE-041C8707B2FB}" v="111" dt="2018-06-19T06:32:12.074"/>
    <p1510:client id="{DE5A8291-607A-4C56-8288-68950384B6C7}" v="10" dt="2018-06-19T06:30:30.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p:restoredTop sz="94586"/>
  </p:normalViewPr>
  <p:slideViewPr>
    <p:cSldViewPr snapToGrid="0">
      <p:cViewPr>
        <p:scale>
          <a:sx n="100" d="100"/>
          <a:sy n="100" d="100"/>
        </p:scale>
        <p:origin x="876"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11A49-DA03-5B43-8432-01671D134F38}" type="datetimeFigureOut">
              <a:rPr kumimoji="1" lang="zh-TW" altLang="en-US" smtClean="0"/>
              <a:t>2018/6/26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TW" altLang="en-US"/>
              <a:t>編輯母片文字樣式
第二層
第三層
第四層
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68B22-D758-B542-8C2B-FB488F810E66}" type="slidenum">
              <a:rPr kumimoji="1" lang="zh-TW" altLang="en-US" smtClean="0"/>
              <a:t>‹#›</a:t>
            </a:fld>
            <a:endParaRPr kumimoji="1" lang="zh-TW" altLang="en-US"/>
          </a:p>
        </p:txBody>
      </p:sp>
    </p:spTree>
    <p:extLst>
      <p:ext uri="{BB962C8B-B14F-4D97-AF65-F5344CB8AC3E}">
        <p14:creationId xmlns:p14="http://schemas.microsoft.com/office/powerpoint/2010/main" val="978662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73337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45</a:t>
            </a:fld>
            <a:endParaRPr kumimoji="1" lang="zh-TW" altLang="en-US"/>
          </a:p>
        </p:txBody>
      </p:sp>
    </p:spTree>
    <p:extLst>
      <p:ext uri="{BB962C8B-B14F-4D97-AF65-F5344CB8AC3E}">
        <p14:creationId xmlns:p14="http://schemas.microsoft.com/office/powerpoint/2010/main" val="151449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38532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85038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23</a:t>
            </a:fld>
            <a:endParaRPr kumimoji="1" lang="zh-TW" altLang="en-US"/>
          </a:p>
        </p:txBody>
      </p:sp>
    </p:spTree>
    <p:extLst>
      <p:ext uri="{BB962C8B-B14F-4D97-AF65-F5344CB8AC3E}">
        <p14:creationId xmlns:p14="http://schemas.microsoft.com/office/powerpoint/2010/main" val="1965830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err="1"/>
              <a:t>Qcontactz</a:t>
            </a:r>
            <a:r>
              <a:rPr lang="en-US" altLang="zh-TW" b="0"/>
              <a:t> </a:t>
            </a:r>
            <a:r>
              <a:rPr lang="zh-TW" altLang="en-US" b="0"/>
              <a:t>開放 </a:t>
            </a:r>
            <a:r>
              <a:rPr lang="en-US" altLang="zh-TW" b="0"/>
              <a:t>API </a:t>
            </a:r>
            <a:r>
              <a:rPr lang="zh-TW" altLang="en-US" b="0"/>
              <a:t>接口供第三方應用程式與系統整合使用。只要在瀏覽器上輸入 </a:t>
            </a:r>
            <a:r>
              <a:rPr lang="en-US" altLang="zh-TW" b="0"/>
              <a:t>[NAS IP:9090/</a:t>
            </a:r>
            <a:r>
              <a:rPr lang="en-US" altLang="zh-TW" b="0" err="1"/>
              <a:t>api</a:t>
            </a:r>
            <a:r>
              <a:rPr lang="en-US" altLang="zh-TW" b="0"/>
              <a:t>/v1/docs] </a:t>
            </a:r>
            <a:r>
              <a:rPr lang="zh-TW" altLang="en-US" b="0"/>
              <a:t>即可瀏覽文件，亦可將 </a:t>
            </a:r>
            <a:r>
              <a:rPr lang="en-US" altLang="zh-TW" b="0" err="1"/>
              <a:t>Qcontactz</a:t>
            </a:r>
            <a:r>
              <a:rPr lang="en-US" altLang="zh-TW" b="0"/>
              <a:t> </a:t>
            </a:r>
            <a:r>
              <a:rPr lang="zh-TW" altLang="en-US" b="0"/>
              <a:t>聯絡人管理應用整合於企業原有的 </a:t>
            </a:r>
            <a:r>
              <a:rPr lang="en-US" altLang="zh-TW" b="0"/>
              <a:t>CRM / ERP </a:t>
            </a:r>
            <a:r>
              <a:rPr lang="zh-TW" altLang="en-US" b="0"/>
              <a:t>資料庫，提供跨平台、多終端的聯絡人管理解決方案。</a:t>
            </a:r>
            <a:endParaRPr lang="en-US" altLang="zh-TW"/>
          </a:p>
          <a:p>
            <a:endParaRPr kumimoji="1" lang="zh-TW" altLang="en-US"/>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27</a:t>
            </a:fld>
            <a:endParaRPr kumimoji="1" lang="zh-TW" altLang="en-US"/>
          </a:p>
        </p:txBody>
      </p:sp>
    </p:spTree>
    <p:extLst>
      <p:ext uri="{BB962C8B-B14F-4D97-AF65-F5344CB8AC3E}">
        <p14:creationId xmlns:p14="http://schemas.microsoft.com/office/powerpoint/2010/main" val="384711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33</a:t>
            </a:fld>
            <a:endParaRPr kumimoji="1" lang="zh-TW" altLang="en-US"/>
          </a:p>
        </p:txBody>
      </p:sp>
    </p:spTree>
    <p:extLst>
      <p:ext uri="{BB962C8B-B14F-4D97-AF65-F5344CB8AC3E}">
        <p14:creationId xmlns:p14="http://schemas.microsoft.com/office/powerpoint/2010/main" val="260197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34</a:t>
            </a:fld>
            <a:endParaRPr kumimoji="1" lang="zh-TW" altLang="en-US"/>
          </a:p>
        </p:txBody>
      </p:sp>
    </p:spTree>
    <p:extLst>
      <p:ext uri="{BB962C8B-B14F-4D97-AF65-F5344CB8AC3E}">
        <p14:creationId xmlns:p14="http://schemas.microsoft.com/office/powerpoint/2010/main" val="2341956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42</a:t>
            </a:fld>
            <a:endParaRPr kumimoji="1" lang="zh-TW" altLang="en-US"/>
          </a:p>
        </p:txBody>
      </p:sp>
    </p:spTree>
    <p:extLst>
      <p:ext uri="{BB962C8B-B14F-4D97-AF65-F5344CB8AC3E}">
        <p14:creationId xmlns:p14="http://schemas.microsoft.com/office/powerpoint/2010/main" val="292460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BFC68B22-D758-B542-8C2B-FB488F810E66}" type="slidenum">
              <a:rPr kumimoji="1" lang="zh-TW" altLang="en-US" smtClean="0"/>
              <a:t>43</a:t>
            </a:fld>
            <a:endParaRPr kumimoji="1" lang="zh-TW" altLang="en-US"/>
          </a:p>
        </p:txBody>
      </p:sp>
    </p:spTree>
    <p:extLst>
      <p:ext uri="{BB962C8B-B14F-4D97-AF65-F5344CB8AC3E}">
        <p14:creationId xmlns:p14="http://schemas.microsoft.com/office/powerpoint/2010/main" val="3003695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9DEC00-2B1D-4423-B290-C00BB524F553}"/>
              </a:ext>
            </a:extLst>
          </p:cNvPr>
          <p:cNvSpPr>
            <a:spLocks noGrp="1"/>
          </p:cNvSpPr>
          <p:nvPr>
            <p:ph type="ctrTitle"/>
          </p:nvPr>
        </p:nvSpPr>
        <p:spPr>
          <a:xfrm>
            <a:off x="2346158" y="620785"/>
            <a:ext cx="9845842" cy="1300293"/>
          </a:xfrm>
        </p:spPr>
        <p:txBody>
          <a:bodyPr anchor="ctr">
            <a:normAutofit/>
          </a:bodyPr>
          <a:lstStyle>
            <a:lvl1pPr algn="l">
              <a:defRPr sz="44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3" name="副標題 2">
            <a:extLst>
              <a:ext uri="{FF2B5EF4-FFF2-40B4-BE49-F238E27FC236}">
                <a16:creationId xmlns:a16="http://schemas.microsoft.com/office/drawing/2014/main" id="{E942CD55-54FA-4A5E-8E45-B4D7CD171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4CF8C6D6-1F9C-4A85-A2DE-F02303ACF652}"/>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AC63855A-856F-4C4E-B491-6D62B7FA7CEC}"/>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3687A6E6-DDC5-435E-9EF8-B1169ED0C3EB}"/>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pic>
        <p:nvPicPr>
          <p:cNvPr id="9" name="圖片 8">
            <a:extLst>
              <a:ext uri="{FF2B5EF4-FFF2-40B4-BE49-F238E27FC236}">
                <a16:creationId xmlns:a16="http://schemas.microsoft.com/office/drawing/2014/main" id="{A3D09F09-D394-412A-BB03-25F3D70F76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圖片 7">
            <a:extLst>
              <a:ext uri="{FF2B5EF4-FFF2-40B4-BE49-F238E27FC236}">
                <a16:creationId xmlns:a16="http://schemas.microsoft.com/office/drawing/2014/main" id="{6FD2FACF-D2FB-EC48-89BB-6A0B5191AD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698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B4F945C-C50D-4AD8-8DCD-FC1CFAB8B4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923CC8ED-FA63-43E4-A947-87E929686EC5}"/>
              </a:ext>
            </a:extLst>
          </p:cNvPr>
          <p:cNvSpPr>
            <a:spLocks noGrp="1"/>
          </p:cNvSpPr>
          <p:nvPr>
            <p:ph type="title"/>
          </p:nvPr>
        </p:nvSpPr>
        <p:spPr>
          <a:xfrm>
            <a:off x="838200" y="168443"/>
            <a:ext cx="11353800" cy="976145"/>
          </a:xfrm>
        </p:spPr>
        <p:txBody>
          <a:bodyPr/>
          <a:lstStyle>
            <a:lvl1pPr>
              <a:defRPr b="1">
                <a:solidFill>
                  <a:schemeClr val="accent2">
                    <a:lumMod val="75000"/>
                  </a:schemeClr>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10" name="內容版面配置區 2">
            <a:extLst>
              <a:ext uri="{FF2B5EF4-FFF2-40B4-BE49-F238E27FC236}">
                <a16:creationId xmlns:a16="http://schemas.microsoft.com/office/drawing/2014/main" id="{730F5CFD-B501-40C8-AC01-FDC6A2F555E0}"/>
              </a:ext>
            </a:extLst>
          </p:cNvPr>
          <p:cNvSpPr>
            <a:spLocks noGrp="1"/>
          </p:cNvSpPr>
          <p:nvPr>
            <p:ph idx="1"/>
          </p:nvPr>
        </p:nvSpPr>
        <p:spPr>
          <a:xfrm>
            <a:off x="838200" y="1098328"/>
            <a:ext cx="10515600" cy="4660983"/>
          </a:xfrm>
        </p:spPr>
        <p:txBody>
          <a:bodyPr>
            <a:normAutofit/>
          </a:bodyPr>
          <a:lstStyle>
            <a:lvl1pPr>
              <a:defRPr sz="2000" b="1">
                <a:latin typeface="Arial" panose="020B0604020202020204" pitchFamily="34" charset="0"/>
                <a:ea typeface="微軟正黑體" panose="020B0604030504040204" pitchFamily="34" charset="-120"/>
                <a:cs typeface="Arial" panose="020B0604020202020204" pitchFamily="34" charset="0"/>
              </a:defRPr>
            </a:lvl1pPr>
            <a:lvl2pPr>
              <a:defRPr b="1">
                <a:latin typeface="微軟正黑體" panose="020B0604030504040204" pitchFamily="34" charset="-120"/>
                <a:ea typeface="微軟正黑體" panose="020B0604030504040204" pitchFamily="34" charset="-120"/>
              </a:defRPr>
            </a:lvl2pPr>
            <a:lvl3pPr>
              <a:defRPr b="1">
                <a:latin typeface="微軟正黑體" panose="020B0604030504040204" pitchFamily="34" charset="-120"/>
                <a:ea typeface="微軟正黑體" panose="020B0604030504040204" pitchFamily="34" charset="-120"/>
              </a:defRPr>
            </a:lvl3pPr>
            <a:lvl4pPr>
              <a:defRPr b="1">
                <a:latin typeface="微軟正黑體" panose="020B0604030504040204" pitchFamily="34" charset="-120"/>
                <a:ea typeface="微軟正黑體" panose="020B0604030504040204" pitchFamily="34" charset="-120"/>
              </a:defRPr>
            </a:lvl4pPr>
            <a:lvl5pPr>
              <a:defRPr b="1">
                <a:latin typeface="微軟正黑體" panose="020B0604030504040204" pitchFamily="34" charset="-120"/>
                <a:ea typeface="微軟正黑體" panose="020B0604030504040204" pitchFamily="34" charset="-120"/>
              </a:defRPr>
            </a:lvl5pPr>
          </a:lstStyle>
          <a:p>
            <a:pPr lvl="0"/>
            <a:r>
              <a:rPr lang="zh-TW" altLang="en-US"/>
              <a:t>編輯母片文字樣式
第二層
第三層
第四層
第五層</a:t>
            </a:r>
          </a:p>
        </p:txBody>
      </p:sp>
    </p:spTree>
    <p:extLst>
      <p:ext uri="{BB962C8B-B14F-4D97-AF65-F5344CB8AC3E}">
        <p14:creationId xmlns:p14="http://schemas.microsoft.com/office/powerpoint/2010/main" val="115267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標題及內容">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742413B1-A57C-4942-AD9A-3C0F68911F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2536145" y="508687"/>
            <a:ext cx="9095874" cy="958607"/>
          </a:xfrm>
        </p:spPr>
        <p:txBody>
          <a:bodyPr>
            <a:normAutofit/>
          </a:bodyPr>
          <a:lstStyle>
            <a:lvl1pPr algn="ctr">
              <a:defRPr sz="4400" b="1">
                <a:solidFill>
                  <a:schemeClr val="accent2">
                    <a:lumMod val="75000"/>
                  </a:schemeClr>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41605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1AE45BB0-15CB-4FE1-B2D7-242AF0ADA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419726" y="168443"/>
            <a:ext cx="10772274" cy="976145"/>
          </a:xfrm>
        </p:spPr>
        <p:txBody>
          <a:bodyPr/>
          <a:lstStyle>
            <a:lvl1pPr>
              <a:defRPr b="1">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E06E6161-EDD0-4422-B2A6-BCD804535740}"/>
              </a:ext>
            </a:extLst>
          </p:cNvPr>
          <p:cNvSpPr>
            <a:spLocks noGrp="1"/>
          </p:cNvSpPr>
          <p:nvPr>
            <p:ph idx="1"/>
          </p:nvPr>
        </p:nvSpPr>
        <p:spPr>
          <a:xfrm>
            <a:off x="838200" y="1515979"/>
            <a:ext cx="10515600" cy="4660983"/>
          </a:xfrm>
        </p:spPr>
        <p:txBody>
          <a:bodyPr/>
          <a:lstStyle>
            <a:lvl1pPr>
              <a:defRPr b="1">
                <a:latin typeface="Arial" panose="020B0604020202020204" pitchFamily="34" charset="0"/>
                <a:ea typeface="微軟正黑體" panose="020B0604030504040204" pitchFamily="34" charset="-120"/>
                <a:cs typeface="Arial" panose="020B0604020202020204" pitchFamily="34" charset="0"/>
              </a:defRPr>
            </a:lvl1pPr>
            <a:lvl2pPr>
              <a:defRPr b="1">
                <a:latin typeface="微軟正黑體" panose="020B0604030504040204" pitchFamily="34" charset="-120"/>
                <a:ea typeface="微軟正黑體" panose="020B0604030504040204" pitchFamily="34" charset="-120"/>
              </a:defRPr>
            </a:lvl2pPr>
            <a:lvl3pPr>
              <a:defRPr b="1">
                <a:latin typeface="微軟正黑體" panose="020B0604030504040204" pitchFamily="34" charset="-120"/>
                <a:ea typeface="微軟正黑體" panose="020B0604030504040204" pitchFamily="34" charset="-120"/>
              </a:defRPr>
            </a:lvl3pPr>
            <a:lvl4pPr>
              <a:defRPr b="1">
                <a:latin typeface="微軟正黑體" panose="020B0604030504040204" pitchFamily="34" charset="-120"/>
                <a:ea typeface="微軟正黑體" panose="020B0604030504040204" pitchFamily="34" charset="-120"/>
              </a:defRPr>
            </a:lvl4pPr>
            <a:lvl5pPr>
              <a:defRPr b="1">
                <a:latin typeface="微軟正黑體" panose="020B0604030504040204" pitchFamily="34" charset="-120"/>
                <a:ea typeface="微軟正黑體" panose="020B0604030504040204" pitchFamily="34" charset="-120"/>
              </a:defRPr>
            </a:lvl5pPr>
          </a:lstStyle>
          <a:p>
            <a:pPr lvl="0"/>
            <a:r>
              <a:rPr lang="zh-TW" altLang="en-US"/>
              <a:t>編輯母片文字樣式
第二層
第三層
第四層
第五層</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965860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A95913AC-CC29-475D-8490-27A684103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419726" y="168443"/>
            <a:ext cx="10772274" cy="976145"/>
          </a:xfrm>
        </p:spPr>
        <p:txBody>
          <a:bodyPr/>
          <a:lstStyle>
            <a:lvl1pPr>
              <a:defRPr b="1">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E06E6161-EDD0-4422-B2A6-BCD804535740}"/>
              </a:ext>
            </a:extLst>
          </p:cNvPr>
          <p:cNvSpPr>
            <a:spLocks noGrp="1"/>
          </p:cNvSpPr>
          <p:nvPr>
            <p:ph idx="1"/>
          </p:nvPr>
        </p:nvSpPr>
        <p:spPr>
          <a:xfrm>
            <a:off x="838200" y="1515979"/>
            <a:ext cx="10515600" cy="4660983"/>
          </a:xfrm>
        </p:spPr>
        <p:txBody>
          <a:bodyPr/>
          <a:lstStyle>
            <a:lvl1pPr>
              <a:defRPr b="1">
                <a:latin typeface="Arial" panose="020B0604020202020204" pitchFamily="34" charset="0"/>
                <a:ea typeface="微軟正黑體" panose="020B0604030504040204" pitchFamily="34" charset="-120"/>
                <a:cs typeface="Arial" panose="020B0604020202020204" pitchFamily="34" charset="0"/>
              </a:defRPr>
            </a:lvl1pPr>
            <a:lvl2pPr>
              <a:defRPr b="1">
                <a:latin typeface="微軟正黑體" panose="020B0604030504040204" pitchFamily="34" charset="-120"/>
                <a:ea typeface="微軟正黑體" panose="020B0604030504040204" pitchFamily="34" charset="-120"/>
              </a:defRPr>
            </a:lvl2pPr>
            <a:lvl3pPr>
              <a:defRPr b="1">
                <a:latin typeface="微軟正黑體" panose="020B0604030504040204" pitchFamily="34" charset="-120"/>
                <a:ea typeface="微軟正黑體" panose="020B0604030504040204" pitchFamily="34" charset="-120"/>
              </a:defRPr>
            </a:lvl3pPr>
            <a:lvl4pPr>
              <a:defRPr b="1">
                <a:latin typeface="微軟正黑體" panose="020B0604030504040204" pitchFamily="34" charset="-120"/>
                <a:ea typeface="微軟正黑體" panose="020B0604030504040204" pitchFamily="34" charset="-120"/>
              </a:defRPr>
            </a:lvl4pPr>
            <a:lvl5pPr>
              <a:defRPr b="1">
                <a:latin typeface="微軟正黑體" panose="020B0604030504040204" pitchFamily="34" charset="-120"/>
                <a:ea typeface="微軟正黑體" panose="020B0604030504040204" pitchFamily="34" charset="-120"/>
              </a:defRPr>
            </a:lvl5pPr>
          </a:lstStyle>
          <a:p>
            <a:pPr lvl="0"/>
            <a:r>
              <a:rPr lang="zh-TW" altLang="en-US"/>
              <a:t>編輯母片文字樣式
第二層
第三層
第四層
第五層</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403272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10DB5B3C-D088-4F71-8D70-98555CC71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419726" y="168443"/>
            <a:ext cx="10772274" cy="976145"/>
          </a:xfrm>
        </p:spPr>
        <p:txBody>
          <a:bodyPr/>
          <a:lstStyle>
            <a:lvl1pPr>
              <a:defRPr b="1">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E06E6161-EDD0-4422-B2A6-BCD804535740}"/>
              </a:ext>
            </a:extLst>
          </p:cNvPr>
          <p:cNvSpPr>
            <a:spLocks noGrp="1"/>
          </p:cNvSpPr>
          <p:nvPr>
            <p:ph idx="1"/>
          </p:nvPr>
        </p:nvSpPr>
        <p:spPr>
          <a:xfrm>
            <a:off x="838200" y="1515979"/>
            <a:ext cx="10515600" cy="4660983"/>
          </a:xfrm>
        </p:spPr>
        <p:txBody>
          <a:bodyPr/>
          <a:lstStyle>
            <a:lvl1pPr>
              <a:defRPr b="1">
                <a:latin typeface="Arial" panose="020B0604020202020204" pitchFamily="34" charset="0"/>
                <a:ea typeface="微軟正黑體" panose="020B0604030504040204" pitchFamily="34" charset="-120"/>
                <a:cs typeface="Arial" panose="020B0604020202020204" pitchFamily="34" charset="0"/>
              </a:defRPr>
            </a:lvl1pPr>
            <a:lvl2pPr>
              <a:defRPr b="1">
                <a:latin typeface="微軟正黑體" panose="020B0604030504040204" pitchFamily="34" charset="-120"/>
                <a:ea typeface="微軟正黑體" panose="020B0604030504040204" pitchFamily="34" charset="-120"/>
              </a:defRPr>
            </a:lvl2pPr>
            <a:lvl3pPr>
              <a:defRPr b="1">
                <a:latin typeface="微軟正黑體" panose="020B0604030504040204" pitchFamily="34" charset="-120"/>
                <a:ea typeface="微軟正黑體" panose="020B0604030504040204" pitchFamily="34" charset="-120"/>
              </a:defRPr>
            </a:lvl3pPr>
            <a:lvl4pPr>
              <a:defRPr b="1">
                <a:latin typeface="微軟正黑體" panose="020B0604030504040204" pitchFamily="34" charset="-120"/>
                <a:ea typeface="微軟正黑體" panose="020B0604030504040204" pitchFamily="34" charset="-120"/>
              </a:defRPr>
            </a:lvl4pPr>
            <a:lvl5pPr>
              <a:defRPr b="1">
                <a:latin typeface="微軟正黑體" panose="020B0604030504040204" pitchFamily="34" charset="-120"/>
                <a:ea typeface="微軟正黑體" panose="020B0604030504040204" pitchFamily="34" charset="-120"/>
              </a:defRPr>
            </a:lvl5pPr>
          </a:lstStyle>
          <a:p>
            <a:pPr lvl="0"/>
            <a:r>
              <a:rPr lang="zh-TW" altLang="en-US"/>
              <a:t>編輯母片文字樣式
第二層
第三層
第四層
第五層</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3495932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標題投影片">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4DA2584-EAF0-47B6-BBB3-0654E220F9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99DEC00-2B1D-4423-B290-C00BB524F553}"/>
              </a:ext>
            </a:extLst>
          </p:cNvPr>
          <p:cNvSpPr>
            <a:spLocks noGrp="1"/>
          </p:cNvSpPr>
          <p:nvPr>
            <p:ph type="ctrTitle"/>
          </p:nvPr>
        </p:nvSpPr>
        <p:spPr>
          <a:xfrm>
            <a:off x="457200" y="939762"/>
            <a:ext cx="9916633" cy="1300293"/>
          </a:xfrm>
        </p:spPr>
        <p:txBody>
          <a:bodyPr anchor="ctr">
            <a:normAutofit/>
          </a:bodyPr>
          <a:lstStyle>
            <a:lvl1pPr algn="l">
              <a:defRPr sz="44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3" name="副標題 2">
            <a:extLst>
              <a:ext uri="{FF2B5EF4-FFF2-40B4-BE49-F238E27FC236}">
                <a16:creationId xmlns:a16="http://schemas.microsoft.com/office/drawing/2014/main" id="{E942CD55-54FA-4A5E-8E45-B4D7CD171C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4CF8C6D6-1F9C-4A85-A2DE-F02303ACF652}"/>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AC63855A-856F-4C4E-B491-6D62B7FA7CEC}"/>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3687A6E6-DDC5-435E-9EF8-B1169ED0C3EB}"/>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1081499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285709" y="476227"/>
            <a:ext cx="11716000" cy="8808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5333" b="1" i="0" u="none" strike="noStrike" cap="none">
                <a:solidFill>
                  <a:schemeClr val="lt1"/>
                </a:solidFill>
                <a:latin typeface="Arial"/>
                <a:ea typeface="Arial"/>
                <a:cs typeface="Arial"/>
                <a:sym typeface="Arial"/>
              </a:defRPr>
            </a:lvl1pPr>
            <a:lvl2pPr lvl="1" indent="0" rtl="0">
              <a:spcBef>
                <a:spcPts val="0"/>
              </a:spcBef>
              <a:buClr>
                <a:schemeClr val="dk1"/>
              </a:buClr>
              <a:buFont typeface="Arial"/>
              <a:buNone/>
              <a:defRPr sz="3733">
                <a:solidFill>
                  <a:schemeClr val="dk1"/>
                </a:solidFill>
              </a:defRPr>
            </a:lvl2pPr>
            <a:lvl3pPr lvl="2" indent="0" rtl="0">
              <a:spcBef>
                <a:spcPts val="0"/>
              </a:spcBef>
              <a:buClr>
                <a:schemeClr val="dk1"/>
              </a:buClr>
              <a:buFont typeface="Arial"/>
              <a:buNone/>
              <a:defRPr sz="3733">
                <a:solidFill>
                  <a:schemeClr val="dk1"/>
                </a:solidFill>
              </a:defRPr>
            </a:lvl3pPr>
            <a:lvl4pPr lvl="3" indent="0" rtl="0">
              <a:spcBef>
                <a:spcPts val="0"/>
              </a:spcBef>
              <a:buClr>
                <a:schemeClr val="dk1"/>
              </a:buClr>
              <a:buFont typeface="Arial"/>
              <a:buNone/>
              <a:defRPr sz="3733">
                <a:solidFill>
                  <a:schemeClr val="dk1"/>
                </a:solidFill>
              </a:defRPr>
            </a:lvl4pPr>
            <a:lvl5pPr lvl="4" indent="0" rtl="0">
              <a:spcBef>
                <a:spcPts val="0"/>
              </a:spcBef>
              <a:buClr>
                <a:schemeClr val="dk1"/>
              </a:buClr>
              <a:buFont typeface="Arial"/>
              <a:buNone/>
              <a:defRPr sz="3733">
                <a:solidFill>
                  <a:schemeClr val="dk1"/>
                </a:solidFill>
              </a:defRPr>
            </a:lvl5pPr>
            <a:lvl6pPr lvl="5" indent="0" rtl="0">
              <a:spcBef>
                <a:spcPts val="0"/>
              </a:spcBef>
              <a:buClr>
                <a:schemeClr val="dk1"/>
              </a:buClr>
              <a:buFont typeface="Arial"/>
              <a:buNone/>
              <a:defRPr sz="3733">
                <a:solidFill>
                  <a:schemeClr val="dk1"/>
                </a:solidFill>
              </a:defRPr>
            </a:lvl6pPr>
            <a:lvl7pPr lvl="6" indent="0" rtl="0">
              <a:spcBef>
                <a:spcPts val="0"/>
              </a:spcBef>
              <a:buClr>
                <a:schemeClr val="dk1"/>
              </a:buClr>
              <a:buFont typeface="Arial"/>
              <a:buNone/>
              <a:defRPr sz="3733">
                <a:solidFill>
                  <a:schemeClr val="dk1"/>
                </a:solidFill>
              </a:defRPr>
            </a:lvl7pPr>
            <a:lvl8pPr lvl="7" indent="0" rtl="0">
              <a:spcBef>
                <a:spcPts val="0"/>
              </a:spcBef>
              <a:buClr>
                <a:schemeClr val="dk1"/>
              </a:buClr>
              <a:buFont typeface="Arial"/>
              <a:buNone/>
              <a:defRPr sz="3733">
                <a:solidFill>
                  <a:schemeClr val="dk1"/>
                </a:solidFill>
              </a:defRPr>
            </a:lvl8pPr>
            <a:lvl9pPr lvl="8" indent="0" rtl="0">
              <a:spcBef>
                <a:spcPts val="0"/>
              </a:spcBef>
              <a:buClr>
                <a:schemeClr val="dk1"/>
              </a:buClr>
              <a:buFont typeface="Arial"/>
              <a:buNone/>
              <a:defRPr sz="3733">
                <a:solidFill>
                  <a:schemeClr val="dk1"/>
                </a:solidFill>
              </a:defRPr>
            </a:lvl9pPr>
          </a:lstStyle>
          <a:p>
            <a:endParaRPr/>
          </a:p>
        </p:txBody>
      </p:sp>
      <p:sp>
        <p:nvSpPr>
          <p:cNvPr id="105" name="Shape 105"/>
          <p:cNvSpPr txBox="1">
            <a:spLocks noGrp="1"/>
          </p:cNvSpPr>
          <p:nvPr>
            <p:ph type="body" idx="1"/>
          </p:nvPr>
        </p:nvSpPr>
        <p:spPr>
          <a:xfrm>
            <a:off x="415600" y="1536633"/>
            <a:ext cx="11360800" cy="4555200"/>
          </a:xfrm>
          <a:prstGeom prst="rect">
            <a:avLst/>
          </a:prstGeom>
          <a:noFill/>
          <a:ln>
            <a:noFill/>
          </a:ln>
        </p:spPr>
        <p:txBody>
          <a:bodyPr wrap="square" lIns="91425" tIns="91425" rIns="91425" bIns="91425" anchor="t" anchorCtr="0"/>
          <a:lstStyle>
            <a:lvl1pPr marL="152396" marR="0" lvl="0" indent="152396" algn="l" rtl="0">
              <a:lnSpc>
                <a:spcPct val="115000"/>
              </a:lnSpc>
              <a:spcBef>
                <a:spcPts val="0"/>
              </a:spcBef>
              <a:spcAft>
                <a:spcPts val="0"/>
              </a:spcAft>
              <a:buClr>
                <a:schemeClr val="dk2"/>
              </a:buClr>
              <a:buSzPct val="100000"/>
              <a:buFont typeface="Arial"/>
              <a:buChar char="•"/>
              <a:defRPr sz="2400" b="0" i="0" u="none" strike="noStrike" cap="none">
                <a:solidFill>
                  <a:schemeClr val="dk2"/>
                </a:solidFill>
                <a:latin typeface="Arial"/>
                <a:ea typeface="Arial"/>
                <a:cs typeface="Arial"/>
                <a:sym typeface="Arial"/>
              </a:defRPr>
            </a:lvl1pPr>
            <a:lvl2pPr marL="118530" marR="0" lvl="1"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2pPr>
            <a:lvl3pPr marL="118530" marR="0" lvl="2"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3pPr>
            <a:lvl4pPr marL="118530" marR="0" lvl="3"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4pPr>
            <a:lvl5pPr marL="118530" marR="0" lvl="4"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5pPr>
            <a:lvl6pPr marL="118530" marR="0" lvl="5"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6pPr>
            <a:lvl7pPr marL="118530" marR="0" lvl="6"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7pPr>
            <a:lvl8pPr marL="118530" marR="0" lvl="7"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8pPr>
            <a:lvl9pPr marL="118530" marR="0" lvl="8" indent="118530" algn="l" rtl="0">
              <a:lnSpc>
                <a:spcPct val="115000"/>
              </a:lnSpc>
              <a:spcBef>
                <a:spcPts val="0"/>
              </a:spcBef>
              <a:spcAft>
                <a:spcPts val="2133"/>
              </a:spcAft>
              <a:buClr>
                <a:schemeClr val="dk2"/>
              </a:buClr>
              <a:buSzPct val="1000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06" name="Shape 106"/>
          <p:cNvSpPr txBox="1">
            <a:spLocks noGrp="1"/>
          </p:cNvSpPr>
          <p:nvPr>
            <p:ph type="sldNum" idx="12"/>
          </p:nvPr>
        </p:nvSpPr>
        <p:spPr>
          <a:xfrm>
            <a:off x="11296609" y="6217621"/>
            <a:ext cx="731600" cy="524800"/>
          </a:xfrm>
          <a:prstGeom prst="rect">
            <a:avLst/>
          </a:prstGeom>
          <a:noFill/>
          <a:ln>
            <a:noFill/>
          </a:ln>
        </p:spPr>
        <p:txBody>
          <a:bodyPr wrap="square"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a:t>
            </a:fld>
            <a:endParaRPr lang="en"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26647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D50D367B-BFF2-471C-BE68-99031458A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419726" y="806398"/>
            <a:ext cx="4959809" cy="958607"/>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1371348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4AC5C446-1353-4BB5-A4AC-DF8A4F2DB1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419726" y="806398"/>
            <a:ext cx="4959809" cy="958607"/>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269182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A4A3184F-09A2-4C58-B494-0A239E44A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419726" y="806398"/>
            <a:ext cx="4959809" cy="958607"/>
          </a:xfrm>
        </p:spPr>
        <p:txBody>
          <a:bodyPr>
            <a:normAutofit/>
          </a:bodyPr>
          <a:lstStyle>
            <a:lvl1pPr algn="ctr">
              <a:defRPr sz="4000" b="1">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1730088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標題及內容">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F86D5099-1175-4293-850F-D76331FAD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ABE771FC-9A08-442C-9450-DFDD337BB0AB}"/>
              </a:ext>
            </a:extLst>
          </p:cNvPr>
          <p:cNvSpPr>
            <a:spLocks noGrp="1"/>
          </p:cNvSpPr>
          <p:nvPr>
            <p:ph type="title"/>
          </p:nvPr>
        </p:nvSpPr>
        <p:spPr>
          <a:xfrm>
            <a:off x="1" y="1837757"/>
            <a:ext cx="12192000" cy="958607"/>
          </a:xfrm>
        </p:spPr>
        <p:txBody>
          <a:bodyPr>
            <a:noAutofit/>
          </a:bodyPr>
          <a:lstStyle>
            <a:lvl1pPr algn="ctr">
              <a:defRPr sz="70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Tree>
    <p:extLst>
      <p:ext uri="{BB962C8B-B14F-4D97-AF65-F5344CB8AC3E}">
        <p14:creationId xmlns:p14="http://schemas.microsoft.com/office/powerpoint/2010/main" val="114230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B0BAA85-0659-486B-B5A4-2D522A4537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067E85D2-6C25-47ED-98F8-3BDD4D057399}"/>
              </a:ext>
            </a:extLst>
          </p:cNvPr>
          <p:cNvSpPr>
            <a:spLocks noGrp="1"/>
          </p:cNvSpPr>
          <p:nvPr>
            <p:ph type="title"/>
          </p:nvPr>
        </p:nvSpPr>
        <p:spPr>
          <a:xfrm>
            <a:off x="1" y="1837757"/>
            <a:ext cx="12192000" cy="958607"/>
          </a:xfrm>
        </p:spPr>
        <p:txBody>
          <a:bodyPr>
            <a:noAutofit/>
          </a:bodyPr>
          <a:lstStyle>
            <a:lvl1pPr algn="ctr">
              <a:defRPr sz="70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397312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標題及內容">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A0780B4-2C04-4DDD-9A11-F9032C967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F8239E47-BF17-4CBF-BE5A-3BD6283A6192}"/>
              </a:ext>
            </a:extLst>
          </p:cNvPr>
          <p:cNvSpPr>
            <a:spLocks noGrp="1"/>
          </p:cNvSpPr>
          <p:nvPr>
            <p:ph type="title"/>
          </p:nvPr>
        </p:nvSpPr>
        <p:spPr>
          <a:xfrm>
            <a:off x="1" y="1837757"/>
            <a:ext cx="12192000" cy="958607"/>
          </a:xfrm>
        </p:spPr>
        <p:txBody>
          <a:bodyPr>
            <a:noAutofit/>
          </a:bodyPr>
          <a:lstStyle>
            <a:lvl1pPr algn="ctr">
              <a:defRPr sz="70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91197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標題及內容">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CC0DB84-B803-4577-B93D-CD1915E6F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5AD6E30F-0AA0-49E1-B86A-60F67AB613A9}"/>
              </a:ext>
            </a:extLst>
          </p:cNvPr>
          <p:cNvSpPr>
            <a:spLocks noGrp="1"/>
          </p:cNvSpPr>
          <p:nvPr>
            <p:ph type="dt" sz="half" idx="10"/>
          </p:nvPr>
        </p:nvSpPr>
        <p:spPr/>
        <p:txBody>
          <a:bodyPr/>
          <a:lstStyle/>
          <a:p>
            <a:fld id="{8E2BB54F-58D6-7045-8733-8B0F61D788FB}" type="datetimeFigureOut">
              <a:rPr kumimoji="1" lang="zh-TW" altLang="en-US" smtClean="0"/>
              <a:t>2018/6/26</a:t>
            </a:fld>
            <a:endParaRPr kumimoji="1" lang="zh-TW" altLang="en-US"/>
          </a:p>
        </p:txBody>
      </p:sp>
      <p:sp>
        <p:nvSpPr>
          <p:cNvPr id="5" name="頁尾版面配置區 4">
            <a:extLst>
              <a:ext uri="{FF2B5EF4-FFF2-40B4-BE49-F238E27FC236}">
                <a16:creationId xmlns:a16="http://schemas.microsoft.com/office/drawing/2014/main" id="{51611675-325A-46D0-B56F-943461B5DF7A}"/>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CA965BE-091C-4720-887E-DEFC4C68CF4E}"/>
              </a:ext>
            </a:extLst>
          </p:cNvPr>
          <p:cNvSpPr>
            <a:spLocks noGrp="1"/>
          </p:cNvSpPr>
          <p:nvPr>
            <p:ph type="sldNum" sz="quarter" idx="12"/>
          </p:nvPr>
        </p:nvSpPr>
        <p:spPr/>
        <p:txBody>
          <a:bodyPr/>
          <a:lstStyle/>
          <a:p>
            <a:fld id="{BD2F839A-7A5D-3743-A0B3-5D704B86B1CF}"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F8239E47-BF17-4CBF-BE5A-3BD6283A6192}"/>
              </a:ext>
            </a:extLst>
          </p:cNvPr>
          <p:cNvSpPr>
            <a:spLocks noGrp="1"/>
          </p:cNvSpPr>
          <p:nvPr>
            <p:ph type="title"/>
          </p:nvPr>
        </p:nvSpPr>
        <p:spPr>
          <a:xfrm>
            <a:off x="1" y="1837757"/>
            <a:ext cx="12192000" cy="958607"/>
          </a:xfrm>
        </p:spPr>
        <p:txBody>
          <a:bodyPr>
            <a:noAutofit/>
          </a:bodyPr>
          <a:lstStyle>
            <a:lvl1pPr algn="ctr">
              <a:defRPr sz="7000" b="1">
                <a:solidFill>
                  <a:schemeClr val="tx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226564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5" r:id="rId1"/>
    <p:sldLayoutId id="2147483699" r:id="rId2"/>
    <p:sldLayoutId id="2147483690" r:id="rId3"/>
    <p:sldLayoutId id="2147483691" r:id="rId4"/>
    <p:sldLayoutId id="2147483692" r:id="rId5"/>
    <p:sldLayoutId id="2147483694" r:id="rId6"/>
    <p:sldLayoutId id="2147483695" r:id="rId7"/>
    <p:sldLayoutId id="2147483696" r:id="rId8"/>
    <p:sldLayoutId id="2147483697" r:id="rId9"/>
    <p:sldLayoutId id="2147483698" r:id="rId10"/>
    <p:sldLayoutId id="2147483693" r:id="rId11"/>
    <p:sldLayoutId id="2147483686" r:id="rId12"/>
    <p:sldLayoutId id="2147483687" r:id="rId13"/>
    <p:sldLayoutId id="2147483688"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8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2.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52.png"/><Relationship Id="rId2"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5.png"/><Relationship Id="rId1" Type="http://schemas.openxmlformats.org/officeDocument/2006/relationships/slideLayout" Target="../slideLayouts/slideLayout14.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203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a:extLst>
              <a:ext uri="{FF2B5EF4-FFF2-40B4-BE49-F238E27FC236}">
                <a16:creationId xmlns:a16="http://schemas.microsoft.com/office/drawing/2014/main" id="{B48E1DFF-9757-D248-9EA8-015104FD4FC2}"/>
              </a:ext>
            </a:extLst>
          </p:cNvPr>
          <p:cNvSpPr>
            <a:spLocks noGrp="1"/>
          </p:cNvSpPr>
          <p:nvPr>
            <p:ph type="title"/>
          </p:nvPr>
        </p:nvSpPr>
        <p:spPr>
          <a:xfrm>
            <a:off x="1419726" y="168443"/>
            <a:ext cx="10772274" cy="1124906"/>
          </a:xfrm>
        </p:spPr>
        <p:txBody>
          <a:bodyPr>
            <a:normAutofit/>
          </a:bodyPr>
          <a:lstStyle/>
          <a:p>
            <a:r>
              <a:rPr lang="en-US" altLang="zh-TW" sz="3600" dirty="0">
                <a:ea typeface="Calibri" panose="020F0502020204030204" pitchFamily="34" charset="0"/>
                <a:sym typeface="Calibri" panose="020F0502020204030204" pitchFamily="34" charset="0"/>
              </a:rPr>
              <a:t>Restore from backed up email messages</a:t>
            </a:r>
            <a:endParaRPr lang="zh-TW" altLang="en-US" sz="3600" dirty="0">
              <a:ea typeface="Calibri" panose="020F0502020204030204" pitchFamily="34" charset="0"/>
              <a:sym typeface="Calibri" panose="020F0502020204030204" pitchFamily="34" charset="0"/>
            </a:endParaRPr>
          </a:p>
        </p:txBody>
      </p:sp>
      <p:sp>
        <p:nvSpPr>
          <p:cNvPr id="20483" name="內容版面配置區 2">
            <a:extLst>
              <a:ext uri="{FF2B5EF4-FFF2-40B4-BE49-F238E27FC236}">
                <a16:creationId xmlns:a16="http://schemas.microsoft.com/office/drawing/2014/main" id="{855F3B40-322B-5646-9CE9-4ACE2E6EFB12}"/>
              </a:ext>
            </a:extLst>
          </p:cNvPr>
          <p:cNvSpPr>
            <a:spLocks noGrp="1"/>
          </p:cNvSpPr>
          <p:nvPr>
            <p:ph idx="1"/>
          </p:nvPr>
        </p:nvSpPr>
        <p:spPr>
          <a:xfrm>
            <a:off x="838200" y="1515979"/>
            <a:ext cx="10515600" cy="4660983"/>
          </a:xfrm>
        </p:spPr>
        <p:txBody>
          <a:bodyPr>
            <a:normAutofit/>
          </a:bodyPr>
          <a:lstStyle/>
          <a:p>
            <a:pPr marL="0" indent="0">
              <a:buNone/>
            </a:pPr>
            <a:r>
              <a:rPr lang="en-US" altLang="zh-TW" sz="1800" dirty="0"/>
              <a:t>Easily recover email messages that might have been accidently deleted.</a:t>
            </a:r>
          </a:p>
          <a:p>
            <a:pPr eaLnBrk="1" hangingPunct="1">
              <a:lnSpc>
                <a:spcPct val="100000"/>
              </a:lnSpc>
            </a:pPr>
            <a:endParaRPr kumimoji="1" lang="zh-TW" altLang="en-US" sz="2400" dirty="0"/>
          </a:p>
        </p:txBody>
      </p:sp>
      <p:cxnSp>
        <p:nvCxnSpPr>
          <p:cNvPr id="7" name="直線箭頭接點 6">
            <a:extLst>
              <a:ext uri="{FF2B5EF4-FFF2-40B4-BE49-F238E27FC236}">
                <a16:creationId xmlns:a16="http://schemas.microsoft.com/office/drawing/2014/main" id="{6D838A6F-C6E9-7A46-9742-9F1FA403FD4F}"/>
              </a:ext>
            </a:extLst>
          </p:cNvPr>
          <p:cNvCxnSpPr/>
          <p:nvPr/>
        </p:nvCxnSpPr>
        <p:spPr>
          <a:xfrm flipH="1">
            <a:off x="2405689" y="5346700"/>
            <a:ext cx="128587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487" name="圖片 8">
            <a:extLst>
              <a:ext uri="{FF2B5EF4-FFF2-40B4-BE49-F238E27FC236}">
                <a16:creationId xmlns:a16="http://schemas.microsoft.com/office/drawing/2014/main" id="{B82E9598-3949-3747-AE45-B0B0B15577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8550" y="3023781"/>
            <a:ext cx="1533005" cy="276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a:extLst>
              <a:ext uri="{FF2B5EF4-FFF2-40B4-BE49-F238E27FC236}">
                <a16:creationId xmlns:a16="http://schemas.microsoft.com/office/drawing/2014/main" id="{5395D282-AED5-D44F-AA42-2F13761C745A}"/>
              </a:ext>
            </a:extLst>
          </p:cNvPr>
          <p:cNvSpPr txBox="1"/>
          <p:nvPr/>
        </p:nvSpPr>
        <p:spPr>
          <a:xfrm>
            <a:off x="2431556" y="4953000"/>
            <a:ext cx="1046480" cy="307777"/>
          </a:xfrm>
          <a:prstGeom prst="rect">
            <a:avLst/>
          </a:prstGeom>
          <a:no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1400" b="1" dirty="0">
                <a:ea typeface="微軟正黑體" panose="020B0604030504040204" pitchFamily="34" charset="-120"/>
              </a:rPr>
              <a:t>Restore</a:t>
            </a:r>
            <a:endParaRPr lang="zh-TW" altLang="en-US" sz="1400" b="1" dirty="0">
              <a:ea typeface="微軟正黑體" panose="020B0604030504040204" pitchFamily="34" charset="-120"/>
            </a:endParaRPr>
          </a:p>
        </p:txBody>
      </p:sp>
      <p:sp>
        <p:nvSpPr>
          <p:cNvPr id="14345" name="矩形 11">
            <a:extLst>
              <a:ext uri="{FF2B5EF4-FFF2-40B4-BE49-F238E27FC236}">
                <a16:creationId xmlns:a16="http://schemas.microsoft.com/office/drawing/2014/main" id="{025E50B5-0F8B-AE44-89D5-06FC2BCE2F03}"/>
              </a:ext>
            </a:extLst>
          </p:cNvPr>
          <p:cNvSpPr>
            <a:spLocks noChangeArrowheads="1"/>
          </p:cNvSpPr>
          <p:nvPr/>
        </p:nvSpPr>
        <p:spPr bwMode="auto">
          <a:xfrm>
            <a:off x="326834" y="5259206"/>
            <a:ext cx="1141658" cy="307777"/>
          </a:xfrm>
          <a:prstGeom prst="rect">
            <a:avLst/>
          </a:prstGeom>
          <a:noFill/>
          <a:ln w="9525">
            <a:noFill/>
            <a:miter lim="800000"/>
            <a:headEnd/>
            <a:tailEnd/>
          </a:ln>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1400" b="1" dirty="0">
                <a:ea typeface="微軟正黑體" panose="020B0604030504040204" pitchFamily="34" charset="-120"/>
              </a:rPr>
              <a:t>Mail Server</a:t>
            </a:r>
            <a:endParaRPr lang="zh-TW" altLang="en-US" sz="1400" b="1" dirty="0">
              <a:ea typeface="微軟正黑體" panose="020B0604030504040204" pitchFamily="34" charset="-120"/>
            </a:endParaRPr>
          </a:p>
        </p:txBody>
      </p:sp>
      <p:pic>
        <p:nvPicPr>
          <p:cNvPr id="11" name="圖片 3">
            <a:extLst>
              <a:ext uri="{FF2B5EF4-FFF2-40B4-BE49-F238E27FC236}">
                <a16:creationId xmlns:a16="http://schemas.microsoft.com/office/drawing/2014/main" id="{795DD552-B72B-3F4E-A01F-528C5B5C1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168" y="2076451"/>
            <a:ext cx="9136062"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圖片 4">
            <a:extLst>
              <a:ext uri="{FF2B5EF4-FFF2-40B4-BE49-F238E27FC236}">
                <a16:creationId xmlns:a16="http://schemas.microsoft.com/office/drawing/2014/main" id="{22B2BC4C-2919-D64A-B44E-65208E9E4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0689" y="4714875"/>
            <a:ext cx="1049337"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26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4A8174-45F3-4112-A700-1878FB8D6AB5}"/>
              </a:ext>
            </a:extLst>
          </p:cNvPr>
          <p:cNvSpPr>
            <a:spLocks noGrp="1"/>
          </p:cNvSpPr>
          <p:nvPr>
            <p:ph type="title"/>
          </p:nvPr>
        </p:nvSpPr>
        <p:spPr>
          <a:xfrm>
            <a:off x="1" y="1169580"/>
            <a:ext cx="12192000" cy="1956391"/>
          </a:xfrm>
        </p:spPr>
        <p:txBody>
          <a:bodyPr/>
          <a:lstStyle/>
          <a:p>
            <a:pPr marL="0" indent="0"/>
            <a:r>
              <a:rPr lang="en-US" altLang="zh-TW" sz="4000" dirty="0"/>
              <a:t>Don't want others to see my private email?</a:t>
            </a:r>
            <a:br>
              <a:rPr lang="en-US" altLang="zh-TW" sz="4000" dirty="0"/>
            </a:br>
            <a:r>
              <a:rPr lang="en-US" altLang="zh-TW" sz="4000" dirty="0"/>
              <a:t>What should I do?</a:t>
            </a:r>
            <a:endParaRPr lang="zh-TW" altLang="en-US" sz="4000" dirty="0">
              <a:latin typeface="微軟正黑體"/>
            </a:endParaRPr>
          </a:p>
        </p:txBody>
      </p:sp>
    </p:spTree>
    <p:extLst>
      <p:ext uri="{BB962C8B-B14F-4D97-AF65-F5344CB8AC3E}">
        <p14:creationId xmlns:p14="http://schemas.microsoft.com/office/powerpoint/2010/main" val="4230394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3">
            <a:extLst>
              <a:ext uri="{FF2B5EF4-FFF2-40B4-BE49-F238E27FC236}">
                <a16:creationId xmlns:a16="http://schemas.microsoft.com/office/drawing/2014/main" id="{49CC5BFD-4A05-0845-8DE0-5BEF6DC74D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939" y="2043113"/>
            <a:ext cx="8531225"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15">
            <a:extLst>
              <a:ext uri="{FF2B5EF4-FFF2-40B4-BE49-F238E27FC236}">
                <a16:creationId xmlns:a16="http://schemas.microsoft.com/office/drawing/2014/main" id="{AFC4EFF4-E93E-5849-8B8B-9537825531FD}"/>
              </a:ext>
            </a:extLst>
          </p:cNvPr>
          <p:cNvGrpSpPr>
            <a:grpSpLocks/>
          </p:cNvGrpSpPr>
          <p:nvPr/>
        </p:nvGrpSpPr>
        <p:grpSpPr bwMode="auto">
          <a:xfrm>
            <a:off x="604317" y="5057252"/>
            <a:ext cx="2811438" cy="1081610"/>
            <a:chOff x="831106" y="2212975"/>
            <a:chExt cx="3005440" cy="1156306"/>
          </a:xfrm>
        </p:grpSpPr>
        <p:pic>
          <p:nvPicPr>
            <p:cNvPr id="8" name="圖片 5">
              <a:extLst>
                <a:ext uri="{FF2B5EF4-FFF2-40B4-BE49-F238E27FC236}">
                  <a16:creationId xmlns:a16="http://schemas.microsoft.com/office/drawing/2014/main" id="{A8D3E6CE-034A-E44E-8AED-DFC643F2FFC5}"/>
                </a:ext>
              </a:extLst>
            </p:cNvPr>
            <p:cNvPicPr>
              <a:picLocks noChangeAspect="1"/>
            </p:cNvPicPr>
            <p:nvPr/>
          </p:nvPicPr>
          <p:blipFill>
            <a:blip r:embed="rId3"/>
            <a:stretch>
              <a:fillRect/>
            </a:stretch>
          </p:blipFill>
          <p:spPr bwMode="auto">
            <a:xfrm>
              <a:off x="1979364" y="2222961"/>
              <a:ext cx="1663475" cy="1000533"/>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9" name="圖片 6">
              <a:extLst>
                <a:ext uri="{FF2B5EF4-FFF2-40B4-BE49-F238E27FC236}">
                  <a16:creationId xmlns:a16="http://schemas.microsoft.com/office/drawing/2014/main" id="{A7AA68A6-FB5B-BF4D-9B48-B35D6C8C52AD}"/>
                </a:ext>
              </a:extLst>
            </p:cNvPr>
            <p:cNvPicPr>
              <a:picLocks noChangeAspect="1"/>
            </p:cNvPicPr>
            <p:nvPr/>
          </p:nvPicPr>
          <p:blipFill>
            <a:blip r:embed="rId4"/>
            <a:stretch>
              <a:fillRect/>
            </a:stretch>
          </p:blipFill>
          <p:spPr bwMode="auto">
            <a:xfrm>
              <a:off x="831106" y="2212975"/>
              <a:ext cx="936579" cy="1130343"/>
            </a:xfrm>
            <a:prstGeom prst="rect">
              <a:avLst/>
            </a:prstGeom>
            <a:noFill/>
            <a:ln w="9525">
              <a:noFill/>
              <a:miter lim="800000"/>
              <a:headEnd/>
              <a:tailEnd/>
            </a:ln>
            <a:effectLst>
              <a:outerShdw blurRad="63500" sx="102000" sy="102000" algn="ctr" rotWithShape="0">
                <a:prstClr val="black">
                  <a:alpha val="40000"/>
                </a:prstClr>
              </a:outerShdw>
            </a:effectLst>
          </p:spPr>
        </p:pic>
        <p:grpSp>
          <p:nvGrpSpPr>
            <p:cNvPr id="10" name="群組 10">
              <a:extLst>
                <a:ext uri="{FF2B5EF4-FFF2-40B4-BE49-F238E27FC236}">
                  <a16:creationId xmlns:a16="http://schemas.microsoft.com/office/drawing/2014/main" id="{80D66524-4231-8C46-A0E5-5856D4F891C5}"/>
                </a:ext>
              </a:extLst>
            </p:cNvPr>
            <p:cNvGrpSpPr>
              <a:grpSpLocks/>
            </p:cNvGrpSpPr>
            <p:nvPr/>
          </p:nvGrpSpPr>
          <p:grpSpPr bwMode="auto">
            <a:xfrm>
              <a:off x="1306755" y="2704126"/>
              <a:ext cx="651584" cy="649666"/>
              <a:chOff x="923355" y="2764675"/>
              <a:chExt cx="1033272" cy="1030232"/>
            </a:xfrm>
          </p:grpSpPr>
          <p:pic>
            <p:nvPicPr>
              <p:cNvPr id="14" name="圖片 8" descr="P10-1-06.png">
                <a:extLst>
                  <a:ext uri="{FF2B5EF4-FFF2-40B4-BE49-F238E27FC236}">
                    <a16:creationId xmlns:a16="http://schemas.microsoft.com/office/drawing/2014/main" id="{303024C1-7B5E-EF44-9695-894E5190FF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355" y="2764675"/>
                <a:ext cx="1033272" cy="103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9" descr="P10-1-07.png">
                <a:extLst>
                  <a:ext uri="{FF2B5EF4-FFF2-40B4-BE49-F238E27FC236}">
                    <a16:creationId xmlns:a16="http://schemas.microsoft.com/office/drawing/2014/main" id="{7B6DDAD3-75DD-7C4A-BA9E-03F8A7DCF5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813" y="2909457"/>
                <a:ext cx="594359" cy="74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群組 12">
              <a:extLst>
                <a:ext uri="{FF2B5EF4-FFF2-40B4-BE49-F238E27FC236}">
                  <a16:creationId xmlns:a16="http://schemas.microsoft.com/office/drawing/2014/main" id="{AE34EDF4-94B2-3046-9D61-4EF69E7A51F9}"/>
                </a:ext>
              </a:extLst>
            </p:cNvPr>
            <p:cNvGrpSpPr>
              <a:grpSpLocks/>
            </p:cNvGrpSpPr>
            <p:nvPr/>
          </p:nvGrpSpPr>
          <p:grpSpPr bwMode="auto">
            <a:xfrm>
              <a:off x="3184961" y="2719615"/>
              <a:ext cx="651585" cy="649666"/>
              <a:chOff x="892949" y="2825483"/>
              <a:chExt cx="1033274" cy="1030230"/>
            </a:xfrm>
          </p:grpSpPr>
          <p:pic>
            <p:nvPicPr>
              <p:cNvPr id="12" name="圖片 13" descr="P10-1-06.png">
                <a:extLst>
                  <a:ext uri="{FF2B5EF4-FFF2-40B4-BE49-F238E27FC236}">
                    <a16:creationId xmlns:a16="http://schemas.microsoft.com/office/drawing/2014/main" id="{1540DEE1-E743-894A-87EC-61CACD96F2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949" y="2825483"/>
                <a:ext cx="1033274" cy="103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descr="P10-1-07.png">
                <a:extLst>
                  <a:ext uri="{FF2B5EF4-FFF2-40B4-BE49-F238E27FC236}">
                    <a16:creationId xmlns:a16="http://schemas.microsoft.com/office/drawing/2014/main" id="{32882084-3E27-E147-8F8E-44B56302A2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2407" y="2970264"/>
                <a:ext cx="594360" cy="74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 name="Picture 2" descr="C:\Users\Han Tsai\Desktop\QNAP_直播\Photo Station 5.6 直播\未命名-7.png">
            <a:extLst>
              <a:ext uri="{FF2B5EF4-FFF2-40B4-BE49-F238E27FC236}">
                <a16:creationId xmlns:a16="http://schemas.microsoft.com/office/drawing/2014/main" id="{7B8050C1-1F27-374A-9D30-CB96A9CEC53E}"/>
              </a:ext>
            </a:extLst>
          </p:cNvPr>
          <p:cNvPicPr>
            <a:picLocks noChangeAspect="1" noChangeArrowheads="1"/>
          </p:cNvPicPr>
          <p:nvPr/>
        </p:nvPicPr>
        <p:blipFill>
          <a:blip r:embed="rId7"/>
          <a:srcRect/>
          <a:stretch>
            <a:fillRect/>
          </a:stretch>
        </p:blipFill>
        <p:spPr bwMode="auto">
          <a:xfrm>
            <a:off x="568721" y="3097445"/>
            <a:ext cx="1823438" cy="1823438"/>
          </a:xfrm>
          <a:prstGeom prst="rect">
            <a:avLst/>
          </a:prstGeom>
          <a:noFill/>
        </p:spPr>
      </p:pic>
      <p:grpSp>
        <p:nvGrpSpPr>
          <p:cNvPr id="22" name="群組 21">
            <a:extLst>
              <a:ext uri="{FF2B5EF4-FFF2-40B4-BE49-F238E27FC236}">
                <a16:creationId xmlns:a16="http://schemas.microsoft.com/office/drawing/2014/main" id="{B32FD1DF-3BE8-4143-937D-387FAE802A5F}"/>
              </a:ext>
            </a:extLst>
          </p:cNvPr>
          <p:cNvGrpSpPr/>
          <p:nvPr/>
        </p:nvGrpSpPr>
        <p:grpSpPr>
          <a:xfrm>
            <a:off x="6358189" y="2536630"/>
            <a:ext cx="3385886" cy="1267046"/>
            <a:chOff x="6358189" y="2660455"/>
            <a:chExt cx="3385886" cy="1267046"/>
          </a:xfrm>
          <a:solidFill>
            <a:schemeClr val="accent2"/>
          </a:solidFill>
          <a:effectLst>
            <a:outerShdw blurRad="50800" dist="38100" dir="2700000" algn="tl" rotWithShape="0">
              <a:prstClr val="black">
                <a:alpha val="40000"/>
              </a:prstClr>
            </a:outerShdw>
          </a:effectLst>
        </p:grpSpPr>
        <p:sp>
          <p:nvSpPr>
            <p:cNvPr id="17" name="等腰三角形 20">
              <a:extLst>
                <a:ext uri="{FF2B5EF4-FFF2-40B4-BE49-F238E27FC236}">
                  <a16:creationId xmlns:a16="http://schemas.microsoft.com/office/drawing/2014/main" id="{EA264DBC-6E01-384D-B08F-BF0A22A512F6}"/>
                </a:ext>
              </a:extLst>
            </p:cNvPr>
            <p:cNvSpPr/>
            <p:nvPr/>
          </p:nvSpPr>
          <p:spPr>
            <a:xfrm flipV="1">
              <a:off x="7169839" y="3141683"/>
              <a:ext cx="500066" cy="78581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平行四邊形 17">
              <a:extLst>
                <a:ext uri="{FF2B5EF4-FFF2-40B4-BE49-F238E27FC236}">
                  <a16:creationId xmlns:a16="http://schemas.microsoft.com/office/drawing/2014/main" id="{C4292BF7-3324-9341-8441-A7FAE24F7C63}"/>
                </a:ext>
              </a:extLst>
            </p:cNvPr>
            <p:cNvSpPr/>
            <p:nvPr/>
          </p:nvSpPr>
          <p:spPr>
            <a:xfrm>
              <a:off x="6358189" y="2660455"/>
              <a:ext cx="3385886" cy="475401"/>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b="1" dirty="0">
                  <a:solidFill>
                    <a:schemeClr val="bg1"/>
                  </a:solidFill>
                  <a:latin typeface="Arial" panose="020B0604020202020204" pitchFamily="34" charset="0"/>
                  <a:ea typeface="微軟正黑體" pitchFamily="34" charset="-120"/>
                  <a:cs typeface="Arial" panose="020B0604020202020204" pitchFamily="34" charset="0"/>
                </a:rPr>
                <a:t>Enable mail encryption</a:t>
              </a:r>
              <a:endParaRPr lang="zh-TW" altLang="en-US" b="1" dirty="0">
                <a:solidFill>
                  <a:schemeClr val="bg1"/>
                </a:solidFill>
                <a:latin typeface="Arial" panose="020B0604020202020204" pitchFamily="34" charset="0"/>
                <a:ea typeface="微軟正黑體" pitchFamily="34" charset="-120"/>
                <a:cs typeface="Arial" panose="020B0604020202020204" pitchFamily="34" charset="0"/>
              </a:endParaRPr>
            </a:p>
          </p:txBody>
        </p:sp>
      </p:grpSp>
      <p:sp>
        <p:nvSpPr>
          <p:cNvPr id="19" name="標題 18">
            <a:extLst>
              <a:ext uri="{FF2B5EF4-FFF2-40B4-BE49-F238E27FC236}">
                <a16:creationId xmlns:a16="http://schemas.microsoft.com/office/drawing/2014/main" id="{7AE558B8-0A83-4E91-908D-C729B9E5266F}"/>
              </a:ext>
            </a:extLst>
          </p:cNvPr>
          <p:cNvSpPr>
            <a:spLocks noGrp="1"/>
          </p:cNvSpPr>
          <p:nvPr>
            <p:ph type="title"/>
          </p:nvPr>
        </p:nvSpPr>
        <p:spPr>
          <a:xfrm>
            <a:off x="1419726" y="168443"/>
            <a:ext cx="10772274" cy="1121076"/>
          </a:xfrm>
        </p:spPr>
        <p:txBody>
          <a:bodyPr>
            <a:normAutofit/>
          </a:bodyPr>
          <a:lstStyle/>
          <a:p>
            <a:r>
              <a:rPr lang="en-US" altLang="zh-TW" sz="3600" dirty="0">
                <a:ea typeface="Calibri" panose="020F0502020204030204" pitchFamily="34" charset="0"/>
                <a:sym typeface="Calibri" panose="020F0502020204030204" pitchFamily="34" charset="0"/>
              </a:rPr>
              <a:t>Email message encryption</a:t>
            </a:r>
            <a:endParaRPr lang="zh-TW" altLang="en-US" sz="3600" dirty="0">
              <a:ea typeface="Calibri" panose="020F0502020204030204" pitchFamily="34" charset="0"/>
              <a:sym typeface="Calibri" panose="020F0502020204030204" pitchFamily="34" charset="0"/>
            </a:endParaRPr>
          </a:p>
        </p:txBody>
      </p:sp>
      <p:sp>
        <p:nvSpPr>
          <p:cNvPr id="21" name="內容版面配置區 2">
            <a:extLst>
              <a:ext uri="{FF2B5EF4-FFF2-40B4-BE49-F238E27FC236}">
                <a16:creationId xmlns:a16="http://schemas.microsoft.com/office/drawing/2014/main" id="{EDF45DF6-9147-491D-9B5A-8B9924DAF42A}"/>
              </a:ext>
            </a:extLst>
          </p:cNvPr>
          <p:cNvSpPr>
            <a:spLocks noGrp="1"/>
          </p:cNvSpPr>
          <p:nvPr>
            <p:ph idx="1"/>
          </p:nvPr>
        </p:nvSpPr>
        <p:spPr>
          <a:xfrm>
            <a:off x="804342" y="1494946"/>
            <a:ext cx="10885020" cy="352265"/>
          </a:xfrm>
        </p:spPr>
        <p:txBody>
          <a:bodyPr>
            <a:normAutofit/>
          </a:bodyPr>
          <a:lstStyle/>
          <a:p>
            <a:pPr marL="0" indent="0">
              <a:buNone/>
            </a:pPr>
            <a:r>
              <a:rPr lang="en-US" altLang="zh-TW" sz="1800" dirty="0">
                <a:sym typeface="Arial" panose="020B0604020202020204" pitchFamily="34" charset="0"/>
              </a:rPr>
              <a:t>A password can be used to protect backed up email messages and attachments on NAS.</a:t>
            </a:r>
            <a:endParaRPr lang="zh-TW" altLang="en-US" sz="1800" dirty="0">
              <a:sym typeface="Arial" panose="020B0604020202020204" pitchFamily="34" charset="0"/>
            </a:endParaRPr>
          </a:p>
        </p:txBody>
      </p:sp>
    </p:spTree>
    <p:extLst>
      <p:ext uri="{BB962C8B-B14F-4D97-AF65-F5344CB8AC3E}">
        <p14:creationId xmlns:p14="http://schemas.microsoft.com/office/powerpoint/2010/main" val="1293328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CACD37-F4FF-4C40-9290-4D546E5EDD2F}"/>
              </a:ext>
            </a:extLst>
          </p:cNvPr>
          <p:cNvSpPr>
            <a:spLocks noGrp="1"/>
          </p:cNvSpPr>
          <p:nvPr>
            <p:ph type="title"/>
          </p:nvPr>
        </p:nvSpPr>
        <p:spPr>
          <a:xfrm>
            <a:off x="1" y="1095153"/>
            <a:ext cx="12192000" cy="2041452"/>
          </a:xfrm>
        </p:spPr>
        <p:txBody>
          <a:bodyPr/>
          <a:lstStyle/>
          <a:p>
            <a:pPr lvl="0"/>
            <a:r>
              <a:rPr lang="en-US" altLang="zh-CN" sz="4000" dirty="0"/>
              <a:t>When you need to present evidence,</a:t>
            </a:r>
            <a:br>
              <a:rPr lang="en-US" altLang="zh-CN" sz="4000" dirty="0"/>
            </a:br>
            <a:r>
              <a:rPr lang="en-US" altLang="zh-CN" sz="4000" dirty="0"/>
              <a:t>but can't find the key email? !</a:t>
            </a:r>
            <a:endParaRPr lang="zh-TW" altLang="en-US" sz="4000" dirty="0"/>
          </a:p>
        </p:txBody>
      </p:sp>
    </p:spTree>
    <p:extLst>
      <p:ext uri="{BB962C8B-B14F-4D97-AF65-F5344CB8AC3E}">
        <p14:creationId xmlns:p14="http://schemas.microsoft.com/office/powerpoint/2010/main" val="2532801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5C6CA113-B328-C248-9D14-61A5D3B73B8C}"/>
              </a:ext>
            </a:extLst>
          </p:cNvPr>
          <p:cNvSpPr>
            <a:spLocks noGrp="1"/>
          </p:cNvSpPr>
          <p:nvPr>
            <p:ph type="title"/>
          </p:nvPr>
        </p:nvSpPr>
        <p:spPr>
          <a:xfrm>
            <a:off x="1419726" y="168443"/>
            <a:ext cx="10772274" cy="1098583"/>
          </a:xfrm>
        </p:spPr>
        <p:txBody>
          <a:bodyPr>
            <a:normAutofit/>
          </a:bodyPr>
          <a:lstStyle/>
          <a:p>
            <a:r>
              <a:rPr lang="en-US" altLang="zh-TW" sz="3600" dirty="0" err="1">
                <a:ea typeface="Calibri" panose="020F0502020204030204" pitchFamily="34" charset="0"/>
                <a:sym typeface="Calibri" panose="020F0502020204030204" pitchFamily="34" charset="0"/>
              </a:rPr>
              <a:t>Qsirch</a:t>
            </a:r>
            <a:r>
              <a:rPr lang="en-US" altLang="zh-TW" sz="3600" dirty="0">
                <a:ea typeface="Calibri" panose="020F0502020204030204" pitchFamily="34" charset="0"/>
                <a:sym typeface="Calibri" panose="020F0502020204030204" pitchFamily="34" charset="0"/>
              </a:rPr>
              <a:t> - The powerful NAS search engine</a:t>
            </a:r>
            <a:endParaRPr lang="zh-TW" altLang="en-US" sz="3600" dirty="0">
              <a:ea typeface="Calibri" panose="020F0502020204030204" pitchFamily="34" charset="0"/>
              <a:sym typeface="Calibri" panose="020F0502020204030204" pitchFamily="34" charset="0"/>
            </a:endParaRPr>
          </a:p>
        </p:txBody>
      </p:sp>
      <p:sp>
        <p:nvSpPr>
          <p:cNvPr id="3" name="內容版面配置區 2">
            <a:extLst>
              <a:ext uri="{FF2B5EF4-FFF2-40B4-BE49-F238E27FC236}">
                <a16:creationId xmlns:a16="http://schemas.microsoft.com/office/drawing/2014/main" id="{FF3A01EE-E45F-FB4A-84C7-359CC4846DE0}"/>
              </a:ext>
            </a:extLst>
          </p:cNvPr>
          <p:cNvSpPr>
            <a:spLocks noGrp="1"/>
          </p:cNvSpPr>
          <p:nvPr>
            <p:ph idx="1"/>
          </p:nvPr>
        </p:nvSpPr>
        <p:spPr>
          <a:xfrm>
            <a:off x="838200" y="1409062"/>
            <a:ext cx="10515600" cy="4660983"/>
          </a:xfrm>
        </p:spPr>
        <p:txBody>
          <a:bodyPr vert="horz" lIns="91440" tIns="45720" rIns="91440" bIns="45720" rtlCol="0" anchor="t">
            <a:normAutofit/>
          </a:bodyPr>
          <a:lstStyle/>
          <a:p>
            <a:pPr>
              <a:lnSpc>
                <a:spcPct val="100000"/>
              </a:lnSpc>
            </a:pPr>
            <a:r>
              <a:rPr lang="en-US" altLang="zh-TW" sz="1800" dirty="0"/>
              <a:t>Provides high speed indexing and fast file searching , giving search results within seconds.  Messages can be opened directly.</a:t>
            </a:r>
          </a:p>
          <a:p>
            <a:pPr>
              <a:lnSpc>
                <a:spcPct val="100000"/>
              </a:lnSpc>
            </a:pPr>
            <a:r>
              <a:rPr lang="en-US" altLang="zh-TW" sz="1800" dirty="0"/>
              <a:t>Users can search using criteria including sender, recipients, subject, content, date, etc. </a:t>
            </a:r>
          </a:p>
          <a:p>
            <a:pPr>
              <a:lnSpc>
                <a:spcPct val="100000"/>
              </a:lnSpc>
            </a:pPr>
            <a:endParaRPr kumimoji="1" lang="zh-TW" altLang="en-US" dirty="0"/>
          </a:p>
        </p:txBody>
      </p:sp>
      <p:pic>
        <p:nvPicPr>
          <p:cNvPr id="9" name="圖片 8">
            <a:extLst>
              <a:ext uri="{FF2B5EF4-FFF2-40B4-BE49-F238E27FC236}">
                <a16:creationId xmlns:a16="http://schemas.microsoft.com/office/drawing/2014/main" id="{82B09640-795E-7F43-9A50-E1533D122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45" y="2729319"/>
            <a:ext cx="6273654" cy="3104489"/>
          </a:xfrm>
          <a:prstGeom prst="rect">
            <a:avLst/>
          </a:prstGeom>
        </p:spPr>
      </p:pic>
      <p:grpSp>
        <p:nvGrpSpPr>
          <p:cNvPr id="17" name="群組 16">
            <a:extLst>
              <a:ext uri="{FF2B5EF4-FFF2-40B4-BE49-F238E27FC236}">
                <a16:creationId xmlns:a16="http://schemas.microsoft.com/office/drawing/2014/main" id="{1E62FE38-F03C-428E-B424-45669484E946}"/>
              </a:ext>
            </a:extLst>
          </p:cNvPr>
          <p:cNvGrpSpPr/>
          <p:nvPr/>
        </p:nvGrpSpPr>
        <p:grpSpPr>
          <a:xfrm>
            <a:off x="1746716" y="3099379"/>
            <a:ext cx="2911009" cy="640175"/>
            <a:chOff x="6208817" y="2375257"/>
            <a:chExt cx="2911009" cy="640175"/>
          </a:xfrm>
          <a:solidFill>
            <a:schemeClr val="accent2"/>
          </a:solidFill>
          <a:effectLst>
            <a:outerShdw blurRad="50800" dist="38100" dir="2700000" algn="tl" rotWithShape="0">
              <a:prstClr val="black">
                <a:alpha val="40000"/>
              </a:prstClr>
            </a:outerShdw>
          </a:effectLst>
        </p:grpSpPr>
        <p:sp>
          <p:nvSpPr>
            <p:cNvPr id="18" name="等腰三角形 20">
              <a:extLst>
                <a:ext uri="{FF2B5EF4-FFF2-40B4-BE49-F238E27FC236}">
                  <a16:creationId xmlns:a16="http://schemas.microsoft.com/office/drawing/2014/main" id="{FCF1A71C-44EC-4A4D-B593-D61825BD6A6E}"/>
                </a:ext>
              </a:extLst>
            </p:cNvPr>
            <p:cNvSpPr/>
            <p:nvPr/>
          </p:nvSpPr>
          <p:spPr>
            <a:xfrm rot="6865730" flipV="1">
              <a:off x="6351693" y="2232381"/>
              <a:ext cx="500066" cy="78581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平行四邊形 18">
              <a:extLst>
                <a:ext uri="{FF2B5EF4-FFF2-40B4-BE49-F238E27FC236}">
                  <a16:creationId xmlns:a16="http://schemas.microsoft.com/office/drawing/2014/main" id="{99FAB176-8AF1-4251-ABA7-F07540DB3F03}"/>
                </a:ext>
              </a:extLst>
            </p:cNvPr>
            <p:cNvSpPr/>
            <p:nvPr/>
          </p:nvSpPr>
          <p:spPr>
            <a:xfrm>
              <a:off x="6615557" y="2537562"/>
              <a:ext cx="2504269" cy="47787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bg1"/>
                  </a:solidFill>
                  <a:latin typeface="Arial" panose="020B0604020202020204" pitchFamily="34" charset="0"/>
                  <a:ea typeface="微軟正黑體" pitchFamily="34" charset="-120"/>
                  <a:cs typeface="Arial" panose="020B0604020202020204" pitchFamily="34" charset="0"/>
                </a:rPr>
                <a:t>Switch</a:t>
              </a:r>
              <a:r>
                <a:rPr lang="zh-TW" altLang="en-US" b="1" dirty="0">
                  <a:solidFill>
                    <a:schemeClr val="bg1"/>
                  </a:solidFill>
                  <a:latin typeface="Arial" panose="020B0604020202020204" pitchFamily="34" charset="0"/>
                  <a:ea typeface="微軟正黑體" pitchFamily="34" charset="-120"/>
                  <a:cs typeface="Arial" panose="020B0604020202020204" pitchFamily="34" charset="0"/>
                </a:rPr>
                <a:t> </a:t>
              </a:r>
              <a:r>
                <a:rPr lang="en-US" altLang="zh-TW" b="1" dirty="0">
                  <a:solidFill>
                    <a:schemeClr val="bg1"/>
                  </a:solidFill>
                  <a:latin typeface="Arial" panose="020B0604020202020204" pitchFamily="34" charset="0"/>
                  <a:ea typeface="微軟正黑體" pitchFamily="34" charset="-120"/>
                  <a:cs typeface="Arial" panose="020B0604020202020204" pitchFamily="34" charset="0"/>
                </a:rPr>
                <a:t>to </a:t>
              </a:r>
              <a:r>
                <a:rPr lang="en-US" altLang="zh-TW" b="1" dirty="0" err="1">
                  <a:solidFill>
                    <a:schemeClr val="bg1"/>
                  </a:solidFill>
                  <a:latin typeface="Arial" panose="020B0604020202020204" pitchFamily="34" charset="0"/>
                  <a:ea typeface="微軟正黑體" pitchFamily="34" charset="-120"/>
                  <a:cs typeface="Arial" panose="020B0604020202020204" pitchFamily="34" charset="0"/>
                </a:rPr>
                <a:t>Qsirch</a:t>
              </a:r>
              <a:endParaRPr lang="zh-TW" altLang="en-US" b="1" dirty="0">
                <a:solidFill>
                  <a:schemeClr val="bg1"/>
                </a:solidFill>
                <a:latin typeface="Arial" panose="020B0604020202020204" pitchFamily="34" charset="0"/>
                <a:ea typeface="微軟正黑體" pitchFamily="34" charset="-120"/>
                <a:cs typeface="Arial" panose="020B0604020202020204" pitchFamily="34" charset="0"/>
              </a:endParaRPr>
            </a:p>
          </p:txBody>
        </p:sp>
      </p:grpSp>
      <p:pic>
        <p:nvPicPr>
          <p:cNvPr id="10" name="圖片 4">
            <a:extLst>
              <a:ext uri="{FF2B5EF4-FFF2-40B4-BE49-F238E27FC236}">
                <a16:creationId xmlns:a16="http://schemas.microsoft.com/office/drawing/2014/main" id="{13682BA4-E599-7D4A-B49F-BA8D6F6FC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6789" y="2729318"/>
            <a:ext cx="5033338" cy="319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3957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CACD37-F4FF-4C40-9290-4D546E5EDD2F}"/>
              </a:ext>
            </a:extLst>
          </p:cNvPr>
          <p:cNvSpPr>
            <a:spLocks noGrp="1"/>
          </p:cNvSpPr>
          <p:nvPr>
            <p:ph type="title"/>
          </p:nvPr>
        </p:nvSpPr>
        <p:spPr>
          <a:xfrm>
            <a:off x="1" y="1095153"/>
            <a:ext cx="12192000" cy="2041452"/>
          </a:xfrm>
        </p:spPr>
        <p:txBody>
          <a:bodyPr/>
          <a:lstStyle/>
          <a:p>
            <a:r>
              <a:rPr lang="en-US" altLang="zh-CN" dirty="0"/>
              <a:t>Live Demo</a:t>
            </a:r>
            <a:endParaRPr lang="zh-TW" altLang="en-US" dirty="0"/>
          </a:p>
        </p:txBody>
      </p:sp>
    </p:spTree>
    <p:extLst>
      <p:ext uri="{BB962C8B-B14F-4D97-AF65-F5344CB8AC3E}">
        <p14:creationId xmlns:p14="http://schemas.microsoft.com/office/powerpoint/2010/main" val="2651875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3" name="標題 2">
            <a:extLst>
              <a:ext uri="{FF2B5EF4-FFF2-40B4-BE49-F238E27FC236}">
                <a16:creationId xmlns:a16="http://schemas.microsoft.com/office/drawing/2014/main" id="{311B7C63-2565-402F-98B0-B0B87874175E}"/>
              </a:ext>
            </a:extLst>
          </p:cNvPr>
          <p:cNvSpPr>
            <a:spLocks noGrp="1"/>
          </p:cNvSpPr>
          <p:nvPr>
            <p:ph type="title"/>
          </p:nvPr>
        </p:nvSpPr>
        <p:spPr>
          <a:xfrm>
            <a:off x="1" y="1965353"/>
            <a:ext cx="12192000" cy="958607"/>
          </a:xfrm>
        </p:spPr>
        <p:txBody>
          <a:bodyPr/>
          <a:lstStyle/>
          <a:p>
            <a:r>
              <a:rPr lang="en-US" altLang="zh-TW" sz="6000" dirty="0" err="1"/>
              <a:t>Qcontactz</a:t>
            </a:r>
            <a:r>
              <a:rPr lang="en-US" altLang="zh-TW" sz="6000" dirty="0"/>
              <a:t> solves it!</a:t>
            </a:r>
            <a:endParaRPr lang="en" altLang="zh-TW" sz="6000" dirty="0"/>
          </a:p>
        </p:txBody>
      </p:sp>
      <p:sp>
        <p:nvSpPr>
          <p:cNvPr id="18" name="Shape 137">
            <a:extLst>
              <a:ext uri="{FF2B5EF4-FFF2-40B4-BE49-F238E27FC236}">
                <a16:creationId xmlns:a16="http://schemas.microsoft.com/office/drawing/2014/main" id="{58ABFE42-B4FD-4390-8544-309D0E17A45F}"/>
              </a:ext>
            </a:extLst>
          </p:cNvPr>
          <p:cNvSpPr txBox="1">
            <a:spLocks/>
          </p:cNvSpPr>
          <p:nvPr/>
        </p:nvSpPr>
        <p:spPr>
          <a:xfrm>
            <a:off x="1976439" y="997646"/>
            <a:ext cx="8239124" cy="860627"/>
          </a:xfrm>
          <a:prstGeom prst="rect">
            <a:avLst/>
          </a:prstGeom>
          <a:solidFill>
            <a:schemeClr val="accent1"/>
          </a:solidFill>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There are too many contacts to find?</a:t>
            </a:r>
          </a:p>
          <a:p>
            <a:pPr marL="0" indent="0" algn="ctr">
              <a:spcBef>
                <a:spcPts val="0"/>
              </a:spcBef>
              <a:buNone/>
            </a:pPr>
            <a:r>
              <a:rPr lang="en-US"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Have you had enough duplicate contact information?</a:t>
            </a:r>
            <a:endParaRPr lang="en"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288906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D44DA6-33D4-384C-BACF-4CB17A4682B4}"/>
              </a:ext>
            </a:extLst>
          </p:cNvPr>
          <p:cNvSpPr>
            <a:spLocks noGrp="1"/>
          </p:cNvSpPr>
          <p:nvPr>
            <p:ph type="title"/>
          </p:nvPr>
        </p:nvSpPr>
        <p:spPr/>
        <p:txBody>
          <a:bodyPr>
            <a:normAutofit/>
          </a:bodyPr>
          <a:lstStyle/>
          <a:p>
            <a:r>
              <a:rPr kumimoji="1" lang="en-US" altLang="zh-TW" sz="3600" dirty="0"/>
              <a:t>What is </a:t>
            </a:r>
            <a:r>
              <a:rPr kumimoji="1" lang="en-US" altLang="zh-TW" sz="3600" dirty="0" err="1"/>
              <a:t>Qcontactz</a:t>
            </a:r>
            <a:r>
              <a:rPr kumimoji="1" lang="en-US" altLang="zh-TW" sz="3600" dirty="0"/>
              <a:t>?</a:t>
            </a:r>
            <a:endParaRPr kumimoji="1" lang="zh-TW" altLang="en-US" sz="3600" dirty="0"/>
          </a:p>
        </p:txBody>
      </p:sp>
      <p:pic>
        <p:nvPicPr>
          <p:cNvPr id="4" name="Picture 4" descr="Fig 1.png">
            <a:extLst>
              <a:ext uri="{FF2B5EF4-FFF2-40B4-BE49-F238E27FC236}">
                <a16:creationId xmlns:a16="http://schemas.microsoft.com/office/drawing/2014/main" id="{864D83D6-DE9F-9C4B-96F5-BD05C3E32AE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953" y="3305123"/>
            <a:ext cx="4420989" cy="24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Qcontactz_SoftwareArchitectureDiagram.png">
            <a:extLst>
              <a:ext uri="{FF2B5EF4-FFF2-40B4-BE49-F238E27FC236}">
                <a16:creationId xmlns:a16="http://schemas.microsoft.com/office/drawing/2014/main" id="{35298600-0BFA-FC4F-A032-CE2B95C65949}"/>
              </a:ext>
            </a:extLst>
          </p:cNvPr>
          <p:cNvPicPr>
            <a:picLocks noChangeAspect="1"/>
          </p:cNvPicPr>
          <p:nvPr/>
        </p:nvPicPr>
        <p:blipFill>
          <a:blip r:embed="rId3">
            <a:extLst>
              <a:ext uri="{28A0092B-C50C-407E-A947-70E740481C1C}">
                <a14:useLocalDpi xmlns:a14="http://schemas.microsoft.com/office/drawing/2010/main" val="0"/>
              </a:ext>
            </a:extLst>
          </a:blip>
          <a:srcRect t="13023"/>
          <a:stretch>
            <a:fillRect/>
          </a:stretch>
        </p:blipFill>
        <p:spPr bwMode="auto">
          <a:xfrm>
            <a:off x="4913116" y="1966079"/>
            <a:ext cx="7016139" cy="396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內容版面配置區 2">
            <a:extLst>
              <a:ext uri="{FF2B5EF4-FFF2-40B4-BE49-F238E27FC236}">
                <a16:creationId xmlns:a16="http://schemas.microsoft.com/office/drawing/2014/main" id="{F5BED3F5-684F-4D2D-BDC4-2FA992FA3715}"/>
              </a:ext>
            </a:extLst>
          </p:cNvPr>
          <p:cNvSpPr txBox="1">
            <a:spLocks/>
          </p:cNvSpPr>
          <p:nvPr/>
        </p:nvSpPr>
        <p:spPr>
          <a:xfrm>
            <a:off x="838200" y="1477879"/>
            <a:ext cx="10515600" cy="46609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TW" sz="1800" dirty="0" err="1"/>
              <a:t>Qcontactz</a:t>
            </a:r>
            <a:r>
              <a:rPr lang="en-US" altLang="zh-TW" sz="1800" dirty="0"/>
              <a:t> allows you to centrally manage your contact information on the QNAP NAS.</a:t>
            </a:r>
          </a:p>
          <a:p>
            <a:pPr>
              <a:lnSpc>
                <a:spcPct val="100000"/>
              </a:lnSpc>
            </a:pPr>
            <a:r>
              <a:rPr lang="en-US" altLang="zh-TW" sz="1800" dirty="0"/>
              <a:t>Store millions of contacts in the company.</a:t>
            </a:r>
          </a:p>
          <a:p>
            <a:pPr>
              <a:lnSpc>
                <a:spcPct val="100000"/>
              </a:lnSpc>
            </a:pPr>
            <a:r>
              <a:rPr lang="en-US" altLang="zh-TW" sz="1800" dirty="0"/>
              <a:t>Completely search the entire database instantly.</a:t>
            </a:r>
            <a:endParaRPr lang="zh-TW" altLang="en-US" sz="1800" dirty="0"/>
          </a:p>
        </p:txBody>
      </p:sp>
    </p:spTree>
    <p:extLst>
      <p:ext uri="{BB962C8B-B14F-4D97-AF65-F5344CB8AC3E}">
        <p14:creationId xmlns:p14="http://schemas.microsoft.com/office/powerpoint/2010/main" val="755385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108252-CA3E-0848-BE9E-278EC9745DFE}"/>
              </a:ext>
            </a:extLst>
          </p:cNvPr>
          <p:cNvSpPr>
            <a:spLocks noGrp="1"/>
          </p:cNvSpPr>
          <p:nvPr>
            <p:ph type="title"/>
          </p:nvPr>
        </p:nvSpPr>
        <p:spPr>
          <a:xfrm>
            <a:off x="1419726" y="168443"/>
            <a:ext cx="10772274" cy="1209481"/>
          </a:xfrm>
        </p:spPr>
        <p:txBody>
          <a:bodyPr>
            <a:noAutofit/>
          </a:bodyPr>
          <a:lstStyle/>
          <a:p>
            <a:r>
              <a:rPr lang="en-US" altLang="zh-TW" sz="3600" dirty="0"/>
              <a:t>Manage massive contact information across platforms</a:t>
            </a:r>
            <a:endParaRPr lang="zh-TW" altLang="en-US" sz="3600" dirty="0"/>
          </a:p>
        </p:txBody>
      </p:sp>
      <p:sp>
        <p:nvSpPr>
          <p:cNvPr id="3" name="內容版面配置區 2">
            <a:extLst>
              <a:ext uri="{FF2B5EF4-FFF2-40B4-BE49-F238E27FC236}">
                <a16:creationId xmlns:a16="http://schemas.microsoft.com/office/drawing/2014/main" id="{3A60116F-E569-044E-8069-9513B3E36E18}"/>
              </a:ext>
            </a:extLst>
          </p:cNvPr>
          <p:cNvSpPr>
            <a:spLocks noGrp="1"/>
          </p:cNvSpPr>
          <p:nvPr>
            <p:ph idx="1"/>
          </p:nvPr>
        </p:nvSpPr>
        <p:spPr>
          <a:xfrm>
            <a:off x="838200" y="1515979"/>
            <a:ext cx="8456112" cy="4660983"/>
          </a:xfrm>
        </p:spPr>
        <p:txBody>
          <a:bodyPr vert="horz" lIns="91440" tIns="45720" rIns="91440" bIns="45720" rtlCol="0" anchor="t">
            <a:normAutofit/>
          </a:bodyPr>
          <a:lstStyle/>
          <a:p>
            <a:pPr>
              <a:lnSpc>
                <a:spcPct val="100000"/>
              </a:lnSpc>
            </a:pPr>
            <a:r>
              <a:rPr lang="en-US" altLang="zh-TW" sz="1800" dirty="0"/>
              <a:t>Setting schedule, one-way synchronization – Google Contacts</a:t>
            </a:r>
          </a:p>
          <a:p>
            <a:pPr>
              <a:lnSpc>
                <a:spcPct val="100000"/>
              </a:lnSpc>
            </a:pPr>
            <a:r>
              <a:rPr lang="en-US" altLang="zh-TW" sz="1800" dirty="0"/>
              <a:t>Import</a:t>
            </a:r>
            <a:r>
              <a:rPr lang="zh-TW" altLang="en-US" sz="1800" dirty="0"/>
              <a:t> </a:t>
            </a:r>
            <a:r>
              <a:rPr lang="en-US" altLang="zh-TW" sz="1800" dirty="0"/>
              <a:t>from vCard/</a:t>
            </a:r>
            <a:r>
              <a:rPr lang="en-US" altLang="zh-TW" sz="1800" dirty="0" err="1"/>
              <a:t>vcf</a:t>
            </a:r>
            <a:r>
              <a:rPr lang="zh-TW" altLang="en-US" sz="1800" dirty="0"/>
              <a:t> </a:t>
            </a:r>
            <a:r>
              <a:rPr lang="en-US" altLang="zh-TW" sz="1800" dirty="0"/>
              <a:t>file – Apple</a:t>
            </a:r>
            <a:r>
              <a:rPr lang="zh-TW" altLang="en-US" sz="1800" dirty="0"/>
              <a:t> </a:t>
            </a:r>
            <a:r>
              <a:rPr lang="en-US" altLang="zh-TW" sz="1800" dirty="0"/>
              <a:t>&amp;</a:t>
            </a:r>
            <a:r>
              <a:rPr lang="zh-TW" altLang="en-US" sz="1800" dirty="0"/>
              <a:t> </a:t>
            </a:r>
            <a:r>
              <a:rPr lang="en-US" altLang="zh-TW" sz="1800" dirty="0"/>
              <a:t>Skype</a:t>
            </a:r>
          </a:p>
          <a:p>
            <a:pPr>
              <a:lnSpc>
                <a:spcPct val="100000"/>
              </a:lnSpc>
            </a:pPr>
            <a:r>
              <a:rPr lang="en-US" altLang="zh-TW" sz="1800" dirty="0"/>
              <a:t>Import</a:t>
            </a:r>
            <a:r>
              <a:rPr lang="zh-TW" altLang="en-US" sz="1800" dirty="0"/>
              <a:t> </a:t>
            </a:r>
            <a:r>
              <a:rPr lang="en-US" altLang="zh-TW" sz="1800" dirty="0"/>
              <a:t>from CSV</a:t>
            </a:r>
            <a:r>
              <a:rPr lang="zh-TW" altLang="en-US" sz="1800" dirty="0"/>
              <a:t> </a:t>
            </a:r>
            <a:r>
              <a:rPr lang="en-US" altLang="zh-TW" sz="1800" dirty="0"/>
              <a:t>file – Yahoo</a:t>
            </a:r>
            <a:r>
              <a:rPr lang="zh-TW" altLang="en-US" sz="1800" dirty="0"/>
              <a:t> </a:t>
            </a:r>
            <a:r>
              <a:rPr lang="en-US" altLang="zh-TW" sz="1800" dirty="0"/>
              <a:t>&amp;</a:t>
            </a:r>
            <a:r>
              <a:rPr lang="zh-TW" altLang="en-US" sz="1800" dirty="0"/>
              <a:t> </a:t>
            </a:r>
            <a:r>
              <a:rPr lang="en-US" altLang="zh-TW" sz="1800" dirty="0"/>
              <a:t>Outlook</a:t>
            </a:r>
          </a:p>
          <a:p>
            <a:pPr>
              <a:lnSpc>
                <a:spcPct val="100000"/>
              </a:lnSpc>
            </a:pPr>
            <a:r>
              <a:rPr lang="en-US" altLang="zh-TW" sz="1800" dirty="0"/>
              <a:t>Import from mobile – Android &amp; iOS</a:t>
            </a:r>
          </a:p>
          <a:p>
            <a:endParaRPr kumimoji="1" lang="zh-TW" altLang="en-US" dirty="0"/>
          </a:p>
        </p:txBody>
      </p:sp>
      <p:pic>
        <p:nvPicPr>
          <p:cNvPr id="4" name="Picture 4" descr="Fig 5.png">
            <a:extLst>
              <a:ext uri="{FF2B5EF4-FFF2-40B4-BE49-F238E27FC236}">
                <a16:creationId xmlns:a16="http://schemas.microsoft.com/office/drawing/2014/main" id="{ADB58F6C-5F24-1A46-A3FA-C9870A5B26D4}"/>
              </a:ext>
            </a:extLst>
          </p:cNvPr>
          <p:cNvPicPr>
            <a:picLocks noChangeAspect="1"/>
          </p:cNvPicPr>
          <p:nvPr/>
        </p:nvPicPr>
        <p:blipFill rotWithShape="1">
          <a:blip r:embed="rId2">
            <a:extLst>
              <a:ext uri="{28A0092B-C50C-407E-A947-70E740481C1C}">
                <a14:useLocalDpi xmlns:a14="http://schemas.microsoft.com/office/drawing/2010/main" val="0"/>
              </a:ext>
            </a:extLst>
          </a:blip>
          <a:srcRect l="47359"/>
          <a:stretch/>
        </p:blipFill>
        <p:spPr bwMode="auto">
          <a:xfrm>
            <a:off x="3993033" y="2800350"/>
            <a:ext cx="5301279" cy="313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assem\Desktop\Work\MyContacts\V1.1\DM\Fig 12.jpg">
            <a:extLst>
              <a:ext uri="{FF2B5EF4-FFF2-40B4-BE49-F238E27FC236}">
                <a16:creationId xmlns:a16="http://schemas.microsoft.com/office/drawing/2014/main" id="{EF46B14A-5734-FD43-9314-7058FDB6F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11" r="70563" b="7069"/>
          <a:stretch>
            <a:fillRect/>
          </a:stretch>
        </p:blipFill>
        <p:spPr bwMode="auto">
          <a:xfrm>
            <a:off x="10536459" y="3608345"/>
            <a:ext cx="896191" cy="1792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F9AE16E9013A2D1CA50E2E50A3B14DD4B5791912F5B2521C41^pimgpsh_fullsize_distr.png">
            <a:extLst>
              <a:ext uri="{FF2B5EF4-FFF2-40B4-BE49-F238E27FC236}">
                <a16:creationId xmlns:a16="http://schemas.microsoft.com/office/drawing/2014/main" id="{429003C3-92EB-0F4E-A845-3E6B03CED1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585330">
            <a:off x="8901368" y="3408361"/>
            <a:ext cx="1722437"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350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ECD5BF-AB70-8846-B40B-5E2B29696E9B}"/>
              </a:ext>
            </a:extLst>
          </p:cNvPr>
          <p:cNvSpPr>
            <a:spLocks noGrp="1"/>
          </p:cNvSpPr>
          <p:nvPr>
            <p:ph type="title"/>
          </p:nvPr>
        </p:nvSpPr>
        <p:spPr>
          <a:xfrm>
            <a:off x="1419726" y="168443"/>
            <a:ext cx="10432036" cy="1137311"/>
          </a:xfrm>
        </p:spPr>
        <p:txBody>
          <a:bodyPr>
            <a:normAutofit/>
          </a:bodyPr>
          <a:lstStyle/>
          <a:p>
            <a:r>
              <a:rPr lang="en-US" altLang="zh-TW" sz="3600" dirty="0"/>
              <a:t>Three steps to start contact management</a:t>
            </a:r>
            <a:endParaRPr kumimoji="1" lang="zh-TW" altLang="en-US" sz="3600" dirty="0"/>
          </a:p>
        </p:txBody>
      </p:sp>
      <p:grpSp>
        <p:nvGrpSpPr>
          <p:cNvPr id="4" name="Shape 134">
            <a:extLst>
              <a:ext uri="{FF2B5EF4-FFF2-40B4-BE49-F238E27FC236}">
                <a16:creationId xmlns:a16="http://schemas.microsoft.com/office/drawing/2014/main" id="{021ADCC0-DE2A-9748-BCEF-CDEA892E3B44}"/>
              </a:ext>
            </a:extLst>
          </p:cNvPr>
          <p:cNvGrpSpPr/>
          <p:nvPr/>
        </p:nvGrpSpPr>
        <p:grpSpPr>
          <a:xfrm>
            <a:off x="1095704" y="1390065"/>
            <a:ext cx="4072536" cy="1030239"/>
            <a:chOff x="2984971" y="1131592"/>
            <a:chExt cx="2528186" cy="639562"/>
          </a:xfrm>
        </p:grpSpPr>
        <p:sp>
          <p:nvSpPr>
            <p:cNvPr id="5" name="Shape 135">
              <a:extLst>
                <a:ext uri="{FF2B5EF4-FFF2-40B4-BE49-F238E27FC236}">
                  <a16:creationId xmlns:a16="http://schemas.microsoft.com/office/drawing/2014/main" id="{AEB3EE65-3DB6-1E45-8E55-E11A063A8ECA}"/>
                </a:ext>
              </a:extLst>
            </p:cNvPr>
            <p:cNvSpPr/>
            <p:nvPr/>
          </p:nvSpPr>
          <p:spPr>
            <a:xfrm rot="5400000">
              <a:off x="4141582" y="413249"/>
              <a:ext cx="479629" cy="2112831"/>
            </a:xfrm>
            <a:prstGeom prst="round2SameRect">
              <a:avLst>
                <a:gd name="adj1" fmla="val 50000"/>
                <a:gd name="adj2" fmla="val 0"/>
              </a:avLst>
            </a:prstGeom>
            <a:solidFill>
              <a:srgbClr val="0070C0"/>
            </a:solidFill>
            <a:ln>
              <a:noFill/>
            </a:ln>
          </p:spPr>
          <p:txBody>
            <a:bodyPr wrap="square" lIns="121900" tIns="60933" rIns="121900" bIns="60933" anchor="ctr" anchorCtr="0">
              <a:noAutofit/>
            </a:bodyPr>
            <a:lstStyle/>
            <a:p>
              <a:pPr algn="ctr">
                <a:buClr>
                  <a:srgbClr val="000000"/>
                </a:buClr>
              </a:pPr>
              <a:endParaRPr sz="2400" dirty="0">
                <a:solidFill>
                  <a:srgbClr val="0070C0"/>
                </a:solidFill>
                <a:latin typeface="Arial"/>
                <a:ea typeface="Arial"/>
                <a:cs typeface="Arial"/>
                <a:sym typeface="Arial"/>
              </a:endParaRPr>
            </a:p>
          </p:txBody>
        </p:sp>
        <p:sp>
          <p:nvSpPr>
            <p:cNvPr id="6" name="Shape 136">
              <a:extLst>
                <a:ext uri="{FF2B5EF4-FFF2-40B4-BE49-F238E27FC236}">
                  <a16:creationId xmlns:a16="http://schemas.microsoft.com/office/drawing/2014/main" id="{CD9179BF-2AF8-9C49-89FB-31156CECEFA1}"/>
                </a:ext>
              </a:extLst>
            </p:cNvPr>
            <p:cNvSpPr/>
            <p:nvPr/>
          </p:nvSpPr>
          <p:spPr>
            <a:xfrm rot="16200000" flipH="1">
              <a:off x="3033204" y="1131592"/>
              <a:ext cx="639562" cy="639562"/>
            </a:xfrm>
            <a:prstGeom prst="ellipse">
              <a:avLst/>
            </a:prstGeom>
            <a:solidFill>
              <a:schemeClr val="lt1"/>
            </a:solidFill>
            <a:ln w="50800" cap="flat" cmpd="sng">
              <a:solidFill>
                <a:srgbClr val="0070C0"/>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7" name="Shape 137">
              <a:extLst>
                <a:ext uri="{FF2B5EF4-FFF2-40B4-BE49-F238E27FC236}">
                  <a16:creationId xmlns:a16="http://schemas.microsoft.com/office/drawing/2014/main" id="{925CE51C-18BF-ED4D-AF42-B06D74A781B5}"/>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dirty="0">
                  <a:solidFill>
                    <a:srgbClr val="0070C0"/>
                  </a:solidFill>
                  <a:latin typeface="Arial" panose="020B0604020202020204" pitchFamily="34" charset="0"/>
                  <a:ea typeface="Microsoft JhengHei"/>
                  <a:cs typeface="Arial" panose="020B0604020202020204" pitchFamily="34" charset="0"/>
                  <a:sym typeface="Microsoft JhengHei"/>
                </a:rPr>
                <a:t>1</a:t>
              </a:r>
              <a:endParaRPr lang="zh-TW" altLang="en-US" sz="4400" b="1" dirty="0">
                <a:solidFill>
                  <a:srgbClr val="0070C0"/>
                </a:solidFill>
                <a:latin typeface="Arial" panose="020B0604020202020204" pitchFamily="34" charset="0"/>
                <a:ea typeface="Microsoft JhengHei"/>
                <a:cs typeface="Arial" panose="020B0604020202020204" pitchFamily="34" charset="0"/>
                <a:sym typeface="Microsoft JhengHei"/>
              </a:endParaRPr>
            </a:p>
          </p:txBody>
        </p:sp>
        <p:sp>
          <p:nvSpPr>
            <p:cNvPr id="8" name="Shape 138">
              <a:extLst>
                <a:ext uri="{FF2B5EF4-FFF2-40B4-BE49-F238E27FC236}">
                  <a16:creationId xmlns:a16="http://schemas.microsoft.com/office/drawing/2014/main" id="{DDD242E8-EF06-4E4D-96B4-A78DCF65DF36}"/>
                </a:ext>
              </a:extLst>
            </p:cNvPr>
            <p:cNvSpPr txBox="1"/>
            <p:nvPr/>
          </p:nvSpPr>
          <p:spPr>
            <a:xfrm>
              <a:off x="3756375" y="1333298"/>
              <a:ext cx="1756782" cy="272732"/>
            </a:xfrm>
            <a:prstGeom prst="rect">
              <a:avLst/>
            </a:prstGeom>
            <a:noFill/>
            <a:ln>
              <a:noFill/>
            </a:ln>
          </p:spPr>
          <p:txBody>
            <a:bodyPr wrap="square" lIns="121900" tIns="60933" rIns="121900" bIns="60933" anchor="t" anchorCtr="0">
              <a:noAutofit/>
            </a:bodyPr>
            <a:lstStyle/>
            <a:p>
              <a:pPr lvl="0">
                <a:buClr>
                  <a:schemeClr val="lt1"/>
                </a:buClr>
                <a:buSzPct val="25000"/>
              </a:pPr>
              <a:r>
                <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rPr>
                <a:t>Install </a:t>
              </a:r>
              <a:r>
                <a:rPr lang="en-US" altLang="zh-TW" sz="2000" b="1" dirty="0" err="1">
                  <a:solidFill>
                    <a:schemeClr val="lt1"/>
                  </a:solidFill>
                  <a:latin typeface="Arial" panose="020B0604020202020204" pitchFamily="34" charset="0"/>
                  <a:ea typeface="Microsoft JhengHei"/>
                  <a:cs typeface="Arial" panose="020B0604020202020204" pitchFamily="34" charset="0"/>
                  <a:sym typeface="Microsoft JhengHei"/>
                </a:rPr>
                <a:t>Qcontactz</a:t>
              </a:r>
              <a:endPar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endParaRPr>
            </a:p>
          </p:txBody>
        </p:sp>
      </p:grpSp>
      <p:grpSp>
        <p:nvGrpSpPr>
          <p:cNvPr id="13" name="Shape 134">
            <a:extLst>
              <a:ext uri="{FF2B5EF4-FFF2-40B4-BE49-F238E27FC236}">
                <a16:creationId xmlns:a16="http://schemas.microsoft.com/office/drawing/2014/main" id="{11BA261E-55E4-41D8-86D0-6FDE19850DE6}"/>
              </a:ext>
            </a:extLst>
          </p:cNvPr>
          <p:cNvGrpSpPr/>
          <p:nvPr/>
        </p:nvGrpSpPr>
        <p:grpSpPr>
          <a:xfrm>
            <a:off x="6107076" y="1390065"/>
            <a:ext cx="5326820" cy="1030239"/>
            <a:chOff x="2984971" y="1131592"/>
            <a:chExt cx="3306832" cy="639562"/>
          </a:xfrm>
        </p:grpSpPr>
        <p:sp>
          <p:nvSpPr>
            <p:cNvPr id="14" name="Shape 135">
              <a:extLst>
                <a:ext uri="{FF2B5EF4-FFF2-40B4-BE49-F238E27FC236}">
                  <a16:creationId xmlns:a16="http://schemas.microsoft.com/office/drawing/2014/main" id="{59A343B2-A1E6-4DD0-85E7-6CEF51E340C2}"/>
                </a:ext>
              </a:extLst>
            </p:cNvPr>
            <p:cNvSpPr/>
            <p:nvPr/>
          </p:nvSpPr>
          <p:spPr>
            <a:xfrm rot="5400000">
              <a:off x="4568578" y="-13747"/>
              <a:ext cx="479628" cy="2966822"/>
            </a:xfrm>
            <a:prstGeom prst="round2SameRect">
              <a:avLst>
                <a:gd name="adj1" fmla="val 50000"/>
                <a:gd name="adj2" fmla="val 0"/>
              </a:avLst>
            </a:prstGeom>
            <a:solidFill>
              <a:srgbClr val="0070C0"/>
            </a:solidFill>
            <a:ln>
              <a:noFill/>
            </a:ln>
          </p:spPr>
          <p:txBody>
            <a:bodyPr wrap="square" lIns="121900" tIns="60933" rIns="121900" bIns="60933" anchor="ctr" anchorCtr="0">
              <a:noAutofit/>
            </a:bodyPr>
            <a:lstStyle/>
            <a:p>
              <a:pPr algn="ctr">
                <a:buClr>
                  <a:srgbClr val="000000"/>
                </a:buClr>
              </a:pPr>
              <a:endParaRPr sz="2400">
                <a:solidFill>
                  <a:srgbClr val="0070C0"/>
                </a:solidFill>
                <a:latin typeface="Arial"/>
                <a:ea typeface="Arial"/>
                <a:cs typeface="Arial"/>
                <a:sym typeface="Arial"/>
              </a:endParaRPr>
            </a:p>
          </p:txBody>
        </p:sp>
        <p:sp>
          <p:nvSpPr>
            <p:cNvPr id="15" name="Shape 136">
              <a:extLst>
                <a:ext uri="{FF2B5EF4-FFF2-40B4-BE49-F238E27FC236}">
                  <a16:creationId xmlns:a16="http://schemas.microsoft.com/office/drawing/2014/main" id="{438B828F-9569-4F74-8811-32EDBB015513}"/>
                </a:ext>
              </a:extLst>
            </p:cNvPr>
            <p:cNvSpPr/>
            <p:nvPr/>
          </p:nvSpPr>
          <p:spPr>
            <a:xfrm rot="16200000" flipH="1">
              <a:off x="3033204" y="1131592"/>
              <a:ext cx="639562" cy="639562"/>
            </a:xfrm>
            <a:prstGeom prst="ellipse">
              <a:avLst/>
            </a:prstGeom>
            <a:solidFill>
              <a:schemeClr val="lt1"/>
            </a:solidFill>
            <a:ln w="50800" cap="flat" cmpd="sng">
              <a:solidFill>
                <a:srgbClr val="0070C0"/>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16" name="Shape 137">
              <a:extLst>
                <a:ext uri="{FF2B5EF4-FFF2-40B4-BE49-F238E27FC236}">
                  <a16:creationId xmlns:a16="http://schemas.microsoft.com/office/drawing/2014/main" id="{B9252E35-D11D-4E3E-BF51-9254E2F0E621}"/>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a:solidFill>
                    <a:srgbClr val="0070C0"/>
                  </a:solidFill>
                  <a:latin typeface="Arial" panose="020B0604020202020204" pitchFamily="34" charset="0"/>
                  <a:ea typeface="Microsoft JhengHei"/>
                  <a:cs typeface="Arial" panose="020B0604020202020204" pitchFamily="34" charset="0"/>
                  <a:sym typeface="Microsoft JhengHei"/>
                </a:rPr>
                <a:t>2</a:t>
              </a:r>
              <a:endParaRPr lang="zh-TW" altLang="en-US" sz="4400" b="1">
                <a:solidFill>
                  <a:srgbClr val="0070C0"/>
                </a:solidFill>
                <a:latin typeface="Arial" panose="020B0604020202020204" pitchFamily="34" charset="0"/>
                <a:ea typeface="Microsoft JhengHei"/>
                <a:cs typeface="Arial" panose="020B0604020202020204" pitchFamily="34" charset="0"/>
                <a:sym typeface="Microsoft JhengHei"/>
              </a:endParaRPr>
            </a:p>
          </p:txBody>
        </p:sp>
        <p:sp>
          <p:nvSpPr>
            <p:cNvPr id="17" name="Shape 138">
              <a:extLst>
                <a:ext uri="{FF2B5EF4-FFF2-40B4-BE49-F238E27FC236}">
                  <a16:creationId xmlns:a16="http://schemas.microsoft.com/office/drawing/2014/main" id="{3D60CF3A-065A-4F61-90CD-78AC3A08B41E}"/>
                </a:ext>
              </a:extLst>
            </p:cNvPr>
            <p:cNvSpPr txBox="1"/>
            <p:nvPr/>
          </p:nvSpPr>
          <p:spPr>
            <a:xfrm>
              <a:off x="3749829" y="1333298"/>
              <a:ext cx="2464911" cy="272732"/>
            </a:xfrm>
            <a:prstGeom prst="rect">
              <a:avLst/>
            </a:prstGeom>
            <a:noFill/>
            <a:ln>
              <a:noFill/>
            </a:ln>
          </p:spPr>
          <p:txBody>
            <a:bodyPr wrap="square" lIns="121900" tIns="60933" rIns="121900" bIns="60933" anchor="t" anchorCtr="0">
              <a:noAutofit/>
            </a:bodyPr>
            <a:lstStyle/>
            <a:p>
              <a:pPr lvl="0">
                <a:buClr>
                  <a:schemeClr val="lt1"/>
                </a:buClr>
                <a:buSzPct val="25000"/>
              </a:pPr>
              <a:r>
                <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rPr>
                <a:t>Select import contact method</a:t>
              </a:r>
            </a:p>
          </p:txBody>
        </p:sp>
      </p:grpSp>
      <p:pic>
        <p:nvPicPr>
          <p:cNvPr id="9" name="圖片 8">
            <a:extLst>
              <a:ext uri="{FF2B5EF4-FFF2-40B4-BE49-F238E27FC236}">
                <a16:creationId xmlns:a16="http://schemas.microsoft.com/office/drawing/2014/main" id="{D5080591-ACC6-714D-8DF2-B5A691A55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80" y="2668551"/>
            <a:ext cx="5285984" cy="2554069"/>
          </a:xfrm>
          <a:prstGeom prst="rect">
            <a:avLst/>
          </a:prstGeom>
        </p:spPr>
      </p:pic>
      <p:sp>
        <p:nvSpPr>
          <p:cNvPr id="20" name="矩形 19">
            <a:extLst>
              <a:ext uri="{FF2B5EF4-FFF2-40B4-BE49-F238E27FC236}">
                <a16:creationId xmlns:a16="http://schemas.microsoft.com/office/drawing/2014/main" id="{6807650A-921E-41CE-BC3C-BCFBB59CC41E}"/>
              </a:ext>
            </a:extLst>
          </p:cNvPr>
          <p:cNvSpPr/>
          <p:nvPr/>
        </p:nvSpPr>
        <p:spPr>
          <a:xfrm>
            <a:off x="2559789" y="3485717"/>
            <a:ext cx="669852" cy="9462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714C1490-6EFE-894A-B6E8-738F6DC96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970" y="2662893"/>
            <a:ext cx="5529916" cy="2495590"/>
          </a:xfrm>
          <a:prstGeom prst="rect">
            <a:avLst/>
          </a:prstGeom>
        </p:spPr>
      </p:pic>
      <p:sp>
        <p:nvSpPr>
          <p:cNvPr id="19" name="平行四邊形 18">
            <a:extLst>
              <a:ext uri="{FF2B5EF4-FFF2-40B4-BE49-F238E27FC236}">
                <a16:creationId xmlns:a16="http://schemas.microsoft.com/office/drawing/2014/main" id="{877A0092-ADB6-4FAA-99F4-9AF62758DC55}"/>
              </a:ext>
            </a:extLst>
          </p:cNvPr>
          <p:cNvSpPr/>
          <p:nvPr/>
        </p:nvSpPr>
        <p:spPr>
          <a:xfrm>
            <a:off x="7134226" y="4578962"/>
            <a:ext cx="4591050" cy="750703"/>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a:solidFill>
                  <a:schemeClr val="bg1"/>
                </a:solidFill>
                <a:latin typeface="Arial" panose="020B0604020202020204" pitchFamily="34" charset="0"/>
                <a:ea typeface="微軟正黑體" panose="020B0604030504040204" pitchFamily="34" charset="-120"/>
                <a:cs typeface="Arial" panose="020B0604020202020204" pitchFamily="34" charset="0"/>
              </a:rPr>
              <a:t>Manually add contacts, import from Google and files</a:t>
            </a:r>
            <a:endParaRPr kumimoji="1" lang="zh-TW" altLang="en-US" sz="20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17223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990473-A31F-734F-834C-776C29F05E9B}"/>
              </a:ext>
            </a:extLst>
          </p:cNvPr>
          <p:cNvSpPr>
            <a:spLocks noGrp="1"/>
          </p:cNvSpPr>
          <p:nvPr>
            <p:ph type="title"/>
          </p:nvPr>
        </p:nvSpPr>
        <p:spPr>
          <a:xfrm>
            <a:off x="1527183" y="689014"/>
            <a:ext cx="4566231" cy="1192523"/>
          </a:xfrm>
        </p:spPr>
        <p:txBody>
          <a:bodyPr>
            <a:normAutofit/>
          </a:bodyPr>
          <a:lstStyle/>
          <a:p>
            <a:pPr algn="l"/>
            <a:r>
              <a:rPr lang="en-US" altLang="zh-TW" dirty="0">
                <a:latin typeface="Arial" panose="020B0604020202020204" pitchFamily="34" charset="0"/>
                <a:cs typeface="Arial" panose="020B0604020202020204" pitchFamily="34" charset="0"/>
              </a:rPr>
              <a:t>Are you facing troubles at work?</a:t>
            </a:r>
            <a:endParaRPr lang="zh-TW" altLang="en-US" b="1" dirty="0">
              <a:latin typeface="Arial" panose="020B0604020202020204" pitchFamily="34" charset="0"/>
              <a:ea typeface="微軟正黑體" panose="020B0604030504040204" pitchFamily="34" charset="-120"/>
              <a:cs typeface="Arial" panose="020B0604020202020204" pitchFamily="34" charset="0"/>
            </a:endParaRPr>
          </a:p>
        </p:txBody>
      </p:sp>
      <p:sp>
        <p:nvSpPr>
          <p:cNvPr id="22" name="Shape 137">
            <a:extLst>
              <a:ext uri="{FF2B5EF4-FFF2-40B4-BE49-F238E27FC236}">
                <a16:creationId xmlns:a16="http://schemas.microsoft.com/office/drawing/2014/main" id="{D0E0242A-B7C2-DE49-ADFD-2C4D6913180A}"/>
              </a:ext>
            </a:extLst>
          </p:cNvPr>
          <p:cNvSpPr txBox="1">
            <a:spLocks/>
          </p:cNvSpPr>
          <p:nvPr/>
        </p:nvSpPr>
        <p:spPr>
          <a:xfrm>
            <a:off x="6718305" y="689014"/>
            <a:ext cx="5473695" cy="1192523"/>
          </a:xfrm>
          <a:prstGeom prst="rect">
            <a:avLst/>
          </a:prstGeom>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latin typeface="Arial" panose="020B0604020202020204" pitchFamily="34" charset="0"/>
                <a:ea typeface="微軟正黑體" pitchFamily="34" charset="-120"/>
                <a:cs typeface="Arial" panose="020B0604020202020204" pitchFamily="34" charset="0"/>
              </a:rPr>
              <a:t>Can't find important correspondence between employees and customers? </a:t>
            </a:r>
          </a:p>
          <a:p>
            <a:pPr marL="0" indent="0">
              <a:lnSpc>
                <a:spcPct val="100000"/>
              </a:lnSpc>
              <a:spcBef>
                <a:spcPts val="0"/>
              </a:spcBef>
              <a:buNone/>
            </a:pPr>
            <a:r>
              <a:rPr lang="en-US" sz="2000" b="1" dirty="0">
                <a:latin typeface="Arial" panose="020B0604020202020204" pitchFamily="34" charset="0"/>
                <a:ea typeface="微軟正黑體" pitchFamily="34" charset="-120"/>
                <a:cs typeface="Arial" panose="020B0604020202020204" pitchFamily="34" charset="0"/>
              </a:rPr>
              <a:t>Too many accounts to manage?</a:t>
            </a:r>
            <a:endParaRPr lang="en" sz="2000" b="1" dirty="0">
              <a:latin typeface="Arial" panose="020B0604020202020204" pitchFamily="34" charset="0"/>
              <a:ea typeface="微軟正黑體" pitchFamily="34" charset="-120"/>
              <a:cs typeface="Arial" panose="020B0604020202020204" pitchFamily="34" charset="0"/>
            </a:endParaRPr>
          </a:p>
        </p:txBody>
      </p:sp>
      <p:sp>
        <p:nvSpPr>
          <p:cNvPr id="45" name="矩形 44">
            <a:extLst>
              <a:ext uri="{FF2B5EF4-FFF2-40B4-BE49-F238E27FC236}">
                <a16:creationId xmlns:a16="http://schemas.microsoft.com/office/drawing/2014/main" id="{6A8BF5B2-D45D-4B6D-AA5B-2A900048B847}"/>
              </a:ext>
            </a:extLst>
          </p:cNvPr>
          <p:cNvSpPr/>
          <p:nvPr/>
        </p:nvSpPr>
        <p:spPr>
          <a:xfrm>
            <a:off x="790873" y="2168963"/>
            <a:ext cx="3009900" cy="646331"/>
          </a:xfrm>
          <a:prstGeom prst="rect">
            <a:avLst/>
          </a:prstGeom>
          <a:noFill/>
        </p:spPr>
        <p:txBody>
          <a:bodyPr wrap="square" anchor="t">
            <a:spAutoFit/>
          </a:bodyPr>
          <a:lstStyle/>
          <a:p>
            <a:r>
              <a:rPr lang="en-US" altLang="zh-TW" b="1" dirty="0">
                <a:solidFill>
                  <a:srgbClr val="0070C0"/>
                </a:solidFill>
                <a:latin typeface="Arial" panose="020B0604020202020204" pitchFamily="34" charset="0"/>
                <a:ea typeface="微軟正黑體" pitchFamily="34" charset="-120"/>
                <a:cs typeface="Arial" panose="020B0604020202020204" pitchFamily="34" charset="0"/>
              </a:rPr>
              <a:t>Human error, email was accidentally deleted...</a:t>
            </a:r>
            <a:endParaRPr lang="zh-TW" altLang="en-US" b="1" dirty="0">
              <a:solidFill>
                <a:srgbClr val="0070C0"/>
              </a:solidFill>
              <a:latin typeface="Arial" panose="020B0604020202020204" pitchFamily="34" charset="0"/>
              <a:ea typeface="微軟正黑體" pitchFamily="34" charset="-120"/>
              <a:cs typeface="Arial" panose="020B0604020202020204" pitchFamily="34" charset="0"/>
            </a:endParaRPr>
          </a:p>
        </p:txBody>
      </p:sp>
      <p:sp>
        <p:nvSpPr>
          <p:cNvPr id="46" name="矩形 45">
            <a:extLst>
              <a:ext uri="{FF2B5EF4-FFF2-40B4-BE49-F238E27FC236}">
                <a16:creationId xmlns:a16="http://schemas.microsoft.com/office/drawing/2014/main" id="{52BD9C90-C5BA-4C17-B8EB-811A820D371D}"/>
              </a:ext>
            </a:extLst>
          </p:cNvPr>
          <p:cNvSpPr/>
          <p:nvPr/>
        </p:nvSpPr>
        <p:spPr>
          <a:xfrm>
            <a:off x="4438650" y="2030464"/>
            <a:ext cx="3171826" cy="923330"/>
          </a:xfrm>
          <a:prstGeom prst="rect">
            <a:avLst/>
          </a:prstGeom>
          <a:noFill/>
        </p:spPr>
        <p:txBody>
          <a:bodyPr wrap="square" anchor="t">
            <a:spAutoFit/>
          </a:bodyPr>
          <a:lstStyle/>
          <a:p>
            <a:pPr lvl="0"/>
            <a:r>
              <a:rPr lang="en-US" altLang="zh-CN" b="1" dirty="0">
                <a:solidFill>
                  <a:srgbClr val="0070C0"/>
                </a:solidFill>
                <a:latin typeface="Arial" panose="020B0604020202020204" pitchFamily="34" charset="0"/>
                <a:ea typeface="微軟正黑體" pitchFamily="34" charset="-120"/>
                <a:cs typeface="Arial" panose="020B0604020202020204" pitchFamily="34" charset="0"/>
              </a:rPr>
              <a:t>When you need to present evidence, but can't find the key email? !</a:t>
            </a:r>
            <a:endParaRPr lang="zh-TW" altLang="en-US" b="1" dirty="0">
              <a:solidFill>
                <a:srgbClr val="0070C0"/>
              </a:solidFill>
              <a:latin typeface="Arial" panose="020B0604020202020204" pitchFamily="34" charset="0"/>
              <a:ea typeface="微軟正黑體" pitchFamily="34" charset="-120"/>
              <a:cs typeface="Arial" panose="020B0604020202020204" pitchFamily="34" charset="0"/>
            </a:endParaRPr>
          </a:p>
        </p:txBody>
      </p:sp>
      <p:sp>
        <p:nvSpPr>
          <p:cNvPr id="47" name="矩形 46">
            <a:extLst>
              <a:ext uri="{FF2B5EF4-FFF2-40B4-BE49-F238E27FC236}">
                <a16:creationId xmlns:a16="http://schemas.microsoft.com/office/drawing/2014/main" id="{552F43C6-9E08-4B91-B6C7-87F7678AD99A}"/>
              </a:ext>
            </a:extLst>
          </p:cNvPr>
          <p:cNvSpPr/>
          <p:nvPr/>
        </p:nvSpPr>
        <p:spPr>
          <a:xfrm>
            <a:off x="8153102" y="2030464"/>
            <a:ext cx="3476625" cy="923330"/>
          </a:xfrm>
          <a:prstGeom prst="rect">
            <a:avLst/>
          </a:prstGeom>
          <a:noFill/>
        </p:spPr>
        <p:txBody>
          <a:bodyPr wrap="square">
            <a:spAutoFit/>
          </a:bodyPr>
          <a:lstStyle/>
          <a:p>
            <a:r>
              <a:rPr lang="en-US" altLang="zh-TW" b="1" dirty="0">
                <a:solidFill>
                  <a:srgbClr val="0070C0"/>
                </a:solidFill>
                <a:latin typeface="Arial" panose="020B0604020202020204" pitchFamily="34" charset="0"/>
                <a:ea typeface="微軟正黑體" pitchFamily="34" charset="-120"/>
                <a:cs typeface="Arial" panose="020B0604020202020204" pitchFamily="34" charset="0"/>
              </a:rPr>
              <a:t>Work handover, unable to find emails between the predecessor and customers...</a:t>
            </a:r>
            <a:endParaRPr lang="zh-TW" altLang="en-US" b="1" dirty="0">
              <a:solidFill>
                <a:srgbClr val="0070C0"/>
              </a:solidFill>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416648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a:extLst>
              <a:ext uri="{FF2B5EF4-FFF2-40B4-BE49-F238E27FC236}">
                <a16:creationId xmlns:a16="http://schemas.microsoft.com/office/drawing/2014/main" id="{A07E1DA6-6E5E-4851-9C84-50D722CD223E}"/>
              </a:ext>
            </a:extLst>
          </p:cNvPr>
          <p:cNvSpPr>
            <a:spLocks noGrp="1"/>
          </p:cNvSpPr>
          <p:nvPr>
            <p:ph type="title"/>
          </p:nvPr>
        </p:nvSpPr>
        <p:spPr>
          <a:xfrm>
            <a:off x="1419726" y="168443"/>
            <a:ext cx="10191901" cy="1113960"/>
          </a:xfrm>
        </p:spPr>
        <p:txBody>
          <a:bodyPr>
            <a:normAutofit/>
          </a:bodyPr>
          <a:lstStyle/>
          <a:p>
            <a:r>
              <a:rPr lang="en-US" altLang="zh-TW" sz="3600" dirty="0"/>
              <a:t>Three steps to start contact management</a:t>
            </a:r>
            <a:endParaRPr lang="zh-TW" altLang="en-US" sz="3600" dirty="0"/>
          </a:p>
        </p:txBody>
      </p:sp>
      <p:grpSp>
        <p:nvGrpSpPr>
          <p:cNvPr id="15" name="Shape 134">
            <a:extLst>
              <a:ext uri="{FF2B5EF4-FFF2-40B4-BE49-F238E27FC236}">
                <a16:creationId xmlns:a16="http://schemas.microsoft.com/office/drawing/2014/main" id="{24FDE268-F70A-417F-8CE9-0E0AE32253C8}"/>
              </a:ext>
            </a:extLst>
          </p:cNvPr>
          <p:cNvGrpSpPr/>
          <p:nvPr/>
        </p:nvGrpSpPr>
        <p:grpSpPr>
          <a:xfrm>
            <a:off x="2494876" y="1365337"/>
            <a:ext cx="8041600" cy="1062257"/>
            <a:chOff x="2984971" y="1131592"/>
            <a:chExt cx="4992138" cy="639562"/>
          </a:xfrm>
        </p:grpSpPr>
        <p:sp>
          <p:nvSpPr>
            <p:cNvPr id="16" name="Shape 135">
              <a:extLst>
                <a:ext uri="{FF2B5EF4-FFF2-40B4-BE49-F238E27FC236}">
                  <a16:creationId xmlns:a16="http://schemas.microsoft.com/office/drawing/2014/main" id="{9465023D-F91D-49A1-991F-9E9851B8FDF0}"/>
                </a:ext>
              </a:extLst>
            </p:cNvPr>
            <p:cNvSpPr/>
            <p:nvPr/>
          </p:nvSpPr>
          <p:spPr>
            <a:xfrm rot="5400000">
              <a:off x="5156930" y="-590356"/>
              <a:ext cx="467885" cy="4131784"/>
            </a:xfrm>
            <a:prstGeom prst="round2SameRect">
              <a:avLst>
                <a:gd name="adj1" fmla="val 48804"/>
                <a:gd name="adj2" fmla="val 0"/>
              </a:avLst>
            </a:prstGeom>
            <a:solidFill>
              <a:srgbClr val="0070C0"/>
            </a:solidFill>
            <a:ln>
              <a:noFill/>
            </a:ln>
          </p:spPr>
          <p:txBody>
            <a:bodyPr wrap="square" lIns="121900" tIns="60933" rIns="121900" bIns="60933" anchor="ctr" anchorCtr="0">
              <a:noAutofit/>
            </a:bodyPr>
            <a:lstStyle/>
            <a:p>
              <a:pPr algn="ctr">
                <a:buClr>
                  <a:srgbClr val="000000"/>
                </a:buClr>
              </a:pPr>
              <a:endParaRPr sz="2400" dirty="0">
                <a:solidFill>
                  <a:srgbClr val="0070C0"/>
                </a:solidFill>
                <a:latin typeface="Arial"/>
                <a:ea typeface="Arial"/>
                <a:cs typeface="Arial"/>
                <a:sym typeface="Arial"/>
              </a:endParaRPr>
            </a:p>
          </p:txBody>
        </p:sp>
        <p:sp>
          <p:nvSpPr>
            <p:cNvPr id="17" name="Shape 136">
              <a:extLst>
                <a:ext uri="{FF2B5EF4-FFF2-40B4-BE49-F238E27FC236}">
                  <a16:creationId xmlns:a16="http://schemas.microsoft.com/office/drawing/2014/main" id="{BCC727FE-B8E7-496E-8B3A-47E10DD581EA}"/>
                </a:ext>
              </a:extLst>
            </p:cNvPr>
            <p:cNvSpPr/>
            <p:nvPr/>
          </p:nvSpPr>
          <p:spPr>
            <a:xfrm rot="16200000" flipH="1">
              <a:off x="3033204" y="1131592"/>
              <a:ext cx="639562" cy="639562"/>
            </a:xfrm>
            <a:prstGeom prst="ellipse">
              <a:avLst/>
            </a:prstGeom>
            <a:solidFill>
              <a:schemeClr val="lt1"/>
            </a:solidFill>
            <a:ln w="50800" cap="flat" cmpd="sng">
              <a:solidFill>
                <a:srgbClr val="0070C0"/>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18" name="Shape 137">
              <a:extLst>
                <a:ext uri="{FF2B5EF4-FFF2-40B4-BE49-F238E27FC236}">
                  <a16:creationId xmlns:a16="http://schemas.microsoft.com/office/drawing/2014/main" id="{8A4824A8-11FC-4E48-A415-50005C07C8F0}"/>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a:solidFill>
                    <a:srgbClr val="0070C0"/>
                  </a:solidFill>
                  <a:latin typeface="Arial" panose="020B0604020202020204" pitchFamily="34" charset="0"/>
                  <a:ea typeface="Microsoft JhengHei"/>
                  <a:cs typeface="Arial" panose="020B0604020202020204" pitchFamily="34" charset="0"/>
                  <a:sym typeface="Microsoft JhengHei"/>
                </a:rPr>
                <a:t>3</a:t>
              </a:r>
              <a:endParaRPr lang="zh-TW" altLang="en-US" sz="4400" b="1">
                <a:solidFill>
                  <a:srgbClr val="0070C0"/>
                </a:solidFill>
                <a:latin typeface="Arial" panose="020B0604020202020204" pitchFamily="34" charset="0"/>
                <a:ea typeface="Microsoft JhengHei"/>
                <a:cs typeface="Arial" panose="020B0604020202020204" pitchFamily="34" charset="0"/>
                <a:sym typeface="Microsoft JhengHei"/>
              </a:endParaRPr>
            </a:p>
          </p:txBody>
        </p:sp>
        <p:sp>
          <p:nvSpPr>
            <p:cNvPr id="19" name="Shape 138">
              <a:extLst>
                <a:ext uri="{FF2B5EF4-FFF2-40B4-BE49-F238E27FC236}">
                  <a16:creationId xmlns:a16="http://schemas.microsoft.com/office/drawing/2014/main" id="{24D9E9D1-B454-4404-B0B3-748F6F8BF518}"/>
                </a:ext>
              </a:extLst>
            </p:cNvPr>
            <p:cNvSpPr txBox="1"/>
            <p:nvPr/>
          </p:nvSpPr>
          <p:spPr>
            <a:xfrm>
              <a:off x="3794174" y="1271607"/>
              <a:ext cx="4182935" cy="272732"/>
            </a:xfrm>
            <a:prstGeom prst="rect">
              <a:avLst/>
            </a:prstGeom>
            <a:noFill/>
            <a:ln>
              <a:noFill/>
            </a:ln>
          </p:spPr>
          <p:txBody>
            <a:bodyPr wrap="square" lIns="121900" tIns="60933" rIns="121900" bIns="60933" anchor="t" anchorCtr="0">
              <a:noAutofit/>
            </a:bodyPr>
            <a:lstStyle/>
            <a:p>
              <a:pPr>
                <a:buClr>
                  <a:schemeClr val="lt1"/>
                </a:buClr>
                <a:buSzPct val="25000"/>
              </a:pPr>
              <a:r>
                <a:rPr lang="en-US" altLang="zh-TW" sz="2000" b="1" dirty="0">
                  <a:solidFill>
                    <a:schemeClr val="lt1"/>
                  </a:solidFill>
                  <a:latin typeface="Arial" panose="020B0604020202020204" pitchFamily="34" charset="0"/>
                  <a:ea typeface="Microsoft JhengHei"/>
                  <a:cs typeface="Arial" panose="020B0604020202020204" pitchFamily="34" charset="0"/>
                  <a:sym typeface="Microsoft JhengHei"/>
                </a:rPr>
                <a:t>After the import is successful, you can start managing your contacts!</a:t>
              </a:r>
            </a:p>
          </p:txBody>
        </p:sp>
      </p:grpSp>
      <p:pic>
        <p:nvPicPr>
          <p:cNvPr id="3" name="圖片 2">
            <a:extLst>
              <a:ext uri="{FF2B5EF4-FFF2-40B4-BE49-F238E27FC236}">
                <a16:creationId xmlns:a16="http://schemas.microsoft.com/office/drawing/2014/main" id="{5C5EA6C0-4C8C-B14D-9BA4-107F32A25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962" y="2590792"/>
            <a:ext cx="6954567" cy="3588232"/>
          </a:xfrm>
          <a:prstGeom prst="rect">
            <a:avLst/>
          </a:prstGeom>
        </p:spPr>
      </p:pic>
    </p:spTree>
    <p:extLst>
      <p:ext uri="{BB962C8B-B14F-4D97-AF65-F5344CB8AC3E}">
        <p14:creationId xmlns:p14="http://schemas.microsoft.com/office/powerpoint/2010/main" val="1825895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title"/>
          </p:nvPr>
        </p:nvSpPr>
        <p:spPr>
          <a:xfrm>
            <a:off x="0" y="1371600"/>
            <a:ext cx="12192000" cy="1409701"/>
          </a:xfrm>
          <a:prstGeom prst="rect">
            <a:avLst/>
          </a:prstGeom>
        </p:spPr>
        <p:txBody>
          <a:bodyPr vert="horz" wrap="square" lIns="121900" tIns="121900" rIns="121900" bIns="121900" rtlCol="0" anchor="ctr" anchorCtr="0">
            <a:noAutofit/>
          </a:bodyPr>
          <a:lstStyle/>
          <a:p>
            <a:pPr lvl="0"/>
            <a:r>
              <a:rPr lang="en-US" altLang="zh-TW" sz="6000" dirty="0" err="1"/>
              <a:t>Qcontactz</a:t>
            </a:r>
            <a:r>
              <a:rPr lang="en-US" altLang="zh-TW" sz="6000" dirty="0"/>
              <a:t> –</a:t>
            </a:r>
            <a:br>
              <a:rPr lang="en-US" altLang="zh-TW" sz="4000" dirty="0"/>
            </a:br>
            <a:r>
              <a:rPr lang="en-US" altLang="zh-TW" sz="4000" dirty="0"/>
              <a:t>Management function analysis</a:t>
            </a:r>
            <a:endParaRPr lang="en" sz="4000" dirty="0"/>
          </a:p>
        </p:txBody>
      </p:sp>
      <p:pic>
        <p:nvPicPr>
          <p:cNvPr id="43" name="Shape 337" descr="C:\Users\Han Tsai\Desktop\Cinema28直播發表會投影片\light.png"/>
          <p:cNvPicPr preferRelativeResize="0"/>
          <p:nvPr/>
        </p:nvPicPr>
        <p:blipFill rotWithShape="1">
          <a:blip r:embed="rId3">
            <a:alphaModFix/>
          </a:blip>
          <a:srcRect/>
          <a:stretch/>
        </p:blipFill>
        <p:spPr>
          <a:xfrm>
            <a:off x="9777622" y="-218491"/>
            <a:ext cx="1890249" cy="1890249"/>
          </a:xfrm>
          <a:prstGeom prst="rect">
            <a:avLst/>
          </a:prstGeom>
          <a:noFill/>
          <a:ln>
            <a:noFill/>
          </a:ln>
        </p:spPr>
      </p:pic>
    </p:spTree>
    <p:extLst>
      <p:ext uri="{BB962C8B-B14F-4D97-AF65-F5344CB8AC3E}">
        <p14:creationId xmlns:p14="http://schemas.microsoft.com/office/powerpoint/2010/main" val="114363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群組 16">
            <a:extLst>
              <a:ext uri="{FF2B5EF4-FFF2-40B4-BE49-F238E27FC236}">
                <a16:creationId xmlns:a16="http://schemas.microsoft.com/office/drawing/2014/main" id="{BB6279F1-D087-444D-A589-00221F4C5B08}"/>
              </a:ext>
            </a:extLst>
          </p:cNvPr>
          <p:cNvGrpSpPr/>
          <p:nvPr/>
        </p:nvGrpSpPr>
        <p:grpSpPr>
          <a:xfrm>
            <a:off x="6070198" y="1148748"/>
            <a:ext cx="4910646" cy="3418265"/>
            <a:chOff x="5995770" y="1371139"/>
            <a:chExt cx="4910646" cy="3418265"/>
          </a:xfrm>
        </p:grpSpPr>
        <p:pic>
          <p:nvPicPr>
            <p:cNvPr id="11" name="圖片 10" descr="7.png">
              <a:extLst>
                <a:ext uri="{FF2B5EF4-FFF2-40B4-BE49-F238E27FC236}">
                  <a16:creationId xmlns:a16="http://schemas.microsoft.com/office/drawing/2014/main" id="{A72B1AE1-665C-4C1B-94C0-16475208EF61}"/>
                </a:ext>
              </a:extLst>
            </p:cNvPr>
            <p:cNvPicPr>
              <a:picLocks noChangeAspect="1"/>
            </p:cNvPicPr>
            <p:nvPr/>
          </p:nvPicPr>
          <p:blipFill>
            <a:blip r:embed="rId2"/>
            <a:srcRect/>
            <a:stretch>
              <a:fillRect/>
            </a:stretch>
          </p:blipFill>
          <p:spPr bwMode="auto">
            <a:xfrm>
              <a:off x="5995770" y="1371139"/>
              <a:ext cx="4910646" cy="3418265"/>
            </a:xfrm>
            <a:prstGeom prst="rect">
              <a:avLst/>
            </a:prstGeom>
            <a:noFill/>
            <a:ln w="9525">
              <a:noFill/>
              <a:miter lim="800000"/>
              <a:headEnd/>
              <a:tailEnd/>
            </a:ln>
          </p:spPr>
        </p:pic>
        <p:pic>
          <p:nvPicPr>
            <p:cNvPr id="16" name="Picture 7" descr="Fig 11.png">
              <a:extLst>
                <a:ext uri="{FF2B5EF4-FFF2-40B4-BE49-F238E27FC236}">
                  <a16:creationId xmlns:a16="http://schemas.microsoft.com/office/drawing/2014/main" id="{99C9C75D-3A6A-426C-84DA-455E4B89F8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6014" y="2548127"/>
              <a:ext cx="1877595" cy="18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a:extLst>
              <a:ext uri="{FF2B5EF4-FFF2-40B4-BE49-F238E27FC236}">
                <a16:creationId xmlns:a16="http://schemas.microsoft.com/office/drawing/2014/main" id="{551AB9C0-EA2B-E64D-BB9C-7C58737BF09A}"/>
              </a:ext>
            </a:extLst>
          </p:cNvPr>
          <p:cNvSpPr>
            <a:spLocks noGrp="1"/>
          </p:cNvSpPr>
          <p:nvPr>
            <p:ph type="title"/>
          </p:nvPr>
        </p:nvSpPr>
        <p:spPr/>
        <p:txBody>
          <a:bodyPr>
            <a:normAutofit/>
          </a:bodyPr>
          <a:lstStyle/>
          <a:p>
            <a:r>
              <a:rPr lang="en-US" altLang="zh-TW" sz="3600" dirty="0"/>
              <a:t>Manage contact information</a:t>
            </a:r>
            <a:endParaRPr lang="zh-TW" altLang="en-US" sz="3600" dirty="0"/>
          </a:p>
        </p:txBody>
      </p:sp>
      <p:sp>
        <p:nvSpPr>
          <p:cNvPr id="3" name="內容版面配置區 2">
            <a:extLst>
              <a:ext uri="{FF2B5EF4-FFF2-40B4-BE49-F238E27FC236}">
                <a16:creationId xmlns:a16="http://schemas.microsoft.com/office/drawing/2014/main" id="{38CED978-99B9-6E46-8893-D01C5FDB7F27}"/>
              </a:ext>
            </a:extLst>
          </p:cNvPr>
          <p:cNvSpPr>
            <a:spLocks noGrp="1"/>
          </p:cNvSpPr>
          <p:nvPr>
            <p:ph idx="1"/>
          </p:nvPr>
        </p:nvSpPr>
        <p:spPr/>
        <p:txBody>
          <a:bodyPr vert="horz" lIns="91440" tIns="45720" rIns="91440" bIns="45720" rtlCol="0" anchor="t">
            <a:normAutofit/>
          </a:bodyPr>
          <a:lstStyle/>
          <a:p>
            <a:r>
              <a:rPr lang="en-US" altLang="zh-TW" sz="1800" dirty="0"/>
              <a:t>Manage contact information in groups.</a:t>
            </a:r>
          </a:p>
          <a:p>
            <a:r>
              <a:rPr lang="en-US" altLang="zh-TW" sz="1800" dirty="0"/>
              <a:t>Add, edit, delete contact groups.</a:t>
            </a:r>
          </a:p>
          <a:p>
            <a:r>
              <a:rPr lang="en-US" altLang="zh-TW" sz="1800" dirty="0"/>
              <a:t>Adds to "My Favorites" contact. </a:t>
            </a:r>
          </a:p>
          <a:p>
            <a:r>
              <a:rPr lang="en-US" altLang="zh-TW" sz="1800" dirty="0"/>
              <a:t>Search millions of contact instantly.</a:t>
            </a:r>
            <a:endParaRPr lang="zh-TW" altLang="en-US" sz="1800" dirty="0"/>
          </a:p>
        </p:txBody>
      </p:sp>
      <p:pic>
        <p:nvPicPr>
          <p:cNvPr id="5" name="Picture 2" descr="Fig 4">
            <a:extLst>
              <a:ext uri="{FF2B5EF4-FFF2-40B4-BE49-F238E27FC236}">
                <a16:creationId xmlns:a16="http://schemas.microsoft.com/office/drawing/2014/main" id="{22BB962C-6148-7F4F-8C11-124CD75FC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589" y="3542749"/>
            <a:ext cx="2794745" cy="255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78F6AB1-DBE4-6843-BA66-0E3424F240CE}"/>
              </a:ext>
            </a:extLst>
          </p:cNvPr>
          <p:cNvSpPr txBox="1">
            <a:spLocks/>
          </p:cNvSpPr>
          <p:nvPr/>
        </p:nvSpPr>
        <p:spPr bwMode="auto">
          <a:xfrm>
            <a:off x="3847767" y="4934244"/>
            <a:ext cx="570027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Char char="•"/>
              <a:defRPr kumimoji="1" sz="28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1pPr>
            <a:lvl2pPr marL="742950" indent="-285750">
              <a:spcBef>
                <a:spcPct val="20000"/>
              </a:spcBef>
              <a:buChar char="–"/>
              <a:defRPr kumimoji="1" sz="26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2pPr>
            <a:lvl3pPr marL="1143000" indent="-228600">
              <a:spcBef>
                <a:spcPct val="20000"/>
              </a:spcBef>
              <a:buChar char="•"/>
              <a:defRPr kumimoji="1" sz="24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3pPr>
            <a:lvl4pPr marL="1600200" indent="-228600">
              <a:spcBef>
                <a:spcPct val="20000"/>
              </a:spcBef>
              <a:buChar char="–"/>
              <a:defRPr kumimoji="1" sz="12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4pPr>
            <a:lvl5pPr marL="2057400" indent="-228600">
              <a:spcBef>
                <a:spcPct val="20000"/>
              </a:spcBef>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微軟正黑體" panose="020B0604030504040204" pitchFamily="34" charset="-120"/>
                <a:cs typeface="微軟正黑體" panose="020B0604030504040204" pitchFamily="34" charset="-120"/>
              </a:defRPr>
            </a:lvl9pPr>
          </a:lstStyle>
          <a:p>
            <a:pPr>
              <a:lnSpc>
                <a:spcPct val="90000"/>
              </a:lnSpc>
              <a:spcBef>
                <a:spcPts val="1000"/>
              </a:spcBef>
              <a:buNone/>
            </a:pPr>
            <a:r>
              <a:rPr lang="en-US" altLang="zh-TW" sz="2400" b="1" dirty="0">
                <a:solidFill>
                  <a:srgbClr val="7030A0"/>
                </a:solidFill>
                <a:cs typeface="Arial" panose="020B0604020202020204" pitchFamily="34" charset="0"/>
              </a:rPr>
              <a:t>Proactively identify and organize your most used contact information.</a:t>
            </a:r>
          </a:p>
        </p:txBody>
      </p:sp>
      <p:sp>
        <p:nvSpPr>
          <p:cNvPr id="12" name="文字方塊 18">
            <a:extLst>
              <a:ext uri="{FF2B5EF4-FFF2-40B4-BE49-F238E27FC236}">
                <a16:creationId xmlns:a16="http://schemas.microsoft.com/office/drawing/2014/main" id="{BF0255FA-088E-4809-AE84-C30321A3434D}"/>
              </a:ext>
            </a:extLst>
          </p:cNvPr>
          <p:cNvSpPr txBox="1">
            <a:spLocks noChangeArrowheads="1"/>
          </p:cNvSpPr>
          <p:nvPr/>
        </p:nvSpPr>
        <p:spPr bwMode="auto">
          <a:xfrm>
            <a:off x="6544694" y="2487468"/>
            <a:ext cx="1159321" cy="338554"/>
          </a:xfrm>
          <a:prstGeom prst="rect">
            <a:avLst/>
          </a:prstGeom>
          <a:noFill/>
          <a:ln w="9525">
            <a:noFill/>
            <a:miter lim="800000"/>
            <a:headEnd/>
            <a:tailEnd/>
          </a:ln>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r>
              <a:rPr lang="en-US" altLang="zh-TW" sz="1600" b="1" dirty="0">
                <a:solidFill>
                  <a:srgbClr val="0070C0"/>
                </a:solidFill>
                <a:ea typeface="微軟正黑體" pitchFamily="34" charset="-120"/>
                <a:cs typeface="Arial" panose="020B0604020202020204" pitchFamily="34" charset="0"/>
              </a:rPr>
              <a:t>Friends</a:t>
            </a:r>
            <a:endParaRPr lang="zh-TW" altLang="en-US" sz="1600" b="1" dirty="0">
              <a:solidFill>
                <a:srgbClr val="0070C0"/>
              </a:solidFill>
              <a:ea typeface="微軟正黑體" pitchFamily="34" charset="-120"/>
              <a:cs typeface="Arial" panose="020B0604020202020204" pitchFamily="34" charset="0"/>
            </a:endParaRPr>
          </a:p>
        </p:txBody>
      </p:sp>
      <p:sp>
        <p:nvSpPr>
          <p:cNvPr id="13" name="文字方塊 19">
            <a:extLst>
              <a:ext uri="{FF2B5EF4-FFF2-40B4-BE49-F238E27FC236}">
                <a16:creationId xmlns:a16="http://schemas.microsoft.com/office/drawing/2014/main" id="{CB45B608-E742-4BEB-9BFD-144C16679A1C}"/>
              </a:ext>
            </a:extLst>
          </p:cNvPr>
          <p:cNvSpPr txBox="1"/>
          <p:nvPr/>
        </p:nvSpPr>
        <p:spPr>
          <a:xfrm>
            <a:off x="9360580" y="2487468"/>
            <a:ext cx="1186919" cy="338554"/>
          </a:xfrm>
          <a:prstGeom prst="rect">
            <a:avLst/>
          </a:prstGeom>
          <a:noFill/>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defRPr/>
            </a:pPr>
            <a:r>
              <a:rPr lang="en-US" altLang="zh-TW" sz="1600" b="1" dirty="0">
                <a:solidFill>
                  <a:schemeClr val="accent2">
                    <a:lumMod val="50000"/>
                  </a:schemeClr>
                </a:solidFill>
                <a:ea typeface="微軟正黑體" pitchFamily="34" charset="-120"/>
                <a:cs typeface="Arial" panose="020B0604020202020204" pitchFamily="34" charset="0"/>
              </a:rPr>
              <a:t>Work</a:t>
            </a:r>
            <a:endParaRPr lang="zh-TW" altLang="en-US" sz="1600" b="1" dirty="0">
              <a:solidFill>
                <a:schemeClr val="accent2">
                  <a:lumMod val="50000"/>
                </a:schemeClr>
              </a:solidFill>
              <a:ea typeface="微軟正黑體" pitchFamily="34" charset="-120"/>
              <a:cs typeface="Arial" panose="020B0604020202020204" pitchFamily="34" charset="0"/>
            </a:endParaRPr>
          </a:p>
        </p:txBody>
      </p:sp>
      <p:sp>
        <p:nvSpPr>
          <p:cNvPr id="14" name="文字方塊 20">
            <a:extLst>
              <a:ext uri="{FF2B5EF4-FFF2-40B4-BE49-F238E27FC236}">
                <a16:creationId xmlns:a16="http://schemas.microsoft.com/office/drawing/2014/main" id="{8A1F5114-9C4D-450C-B27B-369DAD47618A}"/>
              </a:ext>
            </a:extLst>
          </p:cNvPr>
          <p:cNvSpPr txBox="1">
            <a:spLocks noChangeArrowheads="1"/>
          </p:cNvSpPr>
          <p:nvPr/>
        </p:nvSpPr>
        <p:spPr bwMode="auto">
          <a:xfrm>
            <a:off x="6088289" y="4312092"/>
            <a:ext cx="1333237" cy="338554"/>
          </a:xfrm>
          <a:prstGeom prst="rect">
            <a:avLst/>
          </a:prstGeom>
          <a:noFill/>
          <a:ln w="9525">
            <a:noFill/>
            <a:miter lim="800000"/>
            <a:headEnd/>
            <a:tailEnd/>
          </a:ln>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r>
              <a:rPr lang="en-US" altLang="zh-TW" sz="1600" b="1" dirty="0">
                <a:solidFill>
                  <a:srgbClr val="00B050"/>
                </a:solidFill>
                <a:ea typeface="微軟正黑體" pitchFamily="34" charset="-120"/>
                <a:cs typeface="Arial" panose="020B0604020202020204" pitchFamily="34" charset="0"/>
              </a:rPr>
              <a:t>Family</a:t>
            </a:r>
            <a:endParaRPr lang="zh-TW" altLang="en-US" sz="1600" b="1" dirty="0">
              <a:solidFill>
                <a:srgbClr val="00B050"/>
              </a:solidFill>
              <a:ea typeface="微軟正黑體" pitchFamily="34" charset="-120"/>
              <a:cs typeface="Arial" panose="020B0604020202020204" pitchFamily="34" charset="0"/>
            </a:endParaRPr>
          </a:p>
        </p:txBody>
      </p:sp>
      <p:sp>
        <p:nvSpPr>
          <p:cNvPr id="15" name="文字方塊 21">
            <a:extLst>
              <a:ext uri="{FF2B5EF4-FFF2-40B4-BE49-F238E27FC236}">
                <a16:creationId xmlns:a16="http://schemas.microsoft.com/office/drawing/2014/main" id="{9C363F0A-3095-4A0B-A020-DFEBB60D2D20}"/>
              </a:ext>
            </a:extLst>
          </p:cNvPr>
          <p:cNvSpPr txBox="1">
            <a:spLocks noChangeArrowheads="1"/>
          </p:cNvSpPr>
          <p:nvPr/>
        </p:nvSpPr>
        <p:spPr bwMode="auto">
          <a:xfrm>
            <a:off x="9601686" y="4312092"/>
            <a:ext cx="1537061" cy="338554"/>
          </a:xfrm>
          <a:prstGeom prst="rect">
            <a:avLst/>
          </a:prstGeom>
          <a:noFill/>
          <a:ln w="9525">
            <a:noFill/>
            <a:miter lim="800000"/>
            <a:headEnd/>
            <a:tailEnd/>
          </a:ln>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r>
              <a:rPr lang="en-US" altLang="zh-TW" sz="1600" b="1" dirty="0">
                <a:solidFill>
                  <a:srgbClr val="C00000"/>
                </a:solidFill>
                <a:ea typeface="微軟正黑體" pitchFamily="34" charset="-120"/>
                <a:cs typeface="Arial" panose="020B0604020202020204" pitchFamily="34" charset="0"/>
              </a:rPr>
              <a:t>Relationship</a:t>
            </a:r>
            <a:endParaRPr lang="zh-TW" altLang="en-US" sz="1600" b="1" dirty="0">
              <a:solidFill>
                <a:srgbClr val="C00000"/>
              </a:solidFill>
              <a:ea typeface="微軟正黑體" pitchFamily="34" charset="-120"/>
              <a:cs typeface="Arial" panose="020B0604020202020204" pitchFamily="34" charset="0"/>
            </a:endParaRPr>
          </a:p>
        </p:txBody>
      </p:sp>
    </p:spTree>
    <p:extLst>
      <p:ext uri="{BB962C8B-B14F-4D97-AF65-F5344CB8AC3E}">
        <p14:creationId xmlns:p14="http://schemas.microsoft.com/office/powerpoint/2010/main" val="2039104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A33056-8785-4046-87D0-E389DEBEEBDD}"/>
              </a:ext>
            </a:extLst>
          </p:cNvPr>
          <p:cNvSpPr>
            <a:spLocks noGrp="1"/>
          </p:cNvSpPr>
          <p:nvPr>
            <p:ph type="title"/>
          </p:nvPr>
        </p:nvSpPr>
        <p:spPr>
          <a:xfrm>
            <a:off x="1419726" y="168444"/>
            <a:ext cx="10772274" cy="1117432"/>
          </a:xfrm>
        </p:spPr>
        <p:txBody>
          <a:bodyPr>
            <a:normAutofit/>
          </a:bodyPr>
          <a:lstStyle/>
          <a:p>
            <a:r>
              <a:rPr lang="en-US" altLang="zh-TW" sz="3600" dirty="0"/>
              <a:t>Version management &amp; snapshot + restore</a:t>
            </a:r>
            <a:endParaRPr lang="zh-TW" altLang="en-US" sz="3600" dirty="0"/>
          </a:p>
        </p:txBody>
      </p:sp>
      <p:sp>
        <p:nvSpPr>
          <p:cNvPr id="3" name="內容版面配置區 2">
            <a:extLst>
              <a:ext uri="{FF2B5EF4-FFF2-40B4-BE49-F238E27FC236}">
                <a16:creationId xmlns:a16="http://schemas.microsoft.com/office/drawing/2014/main" id="{423340CB-E036-C448-8DD1-BDBF856C53FA}"/>
              </a:ext>
            </a:extLst>
          </p:cNvPr>
          <p:cNvSpPr>
            <a:spLocks noGrp="1"/>
          </p:cNvSpPr>
          <p:nvPr>
            <p:ph idx="1"/>
          </p:nvPr>
        </p:nvSpPr>
        <p:spPr>
          <a:xfrm>
            <a:off x="727591" y="1400594"/>
            <a:ext cx="10515600" cy="4660983"/>
          </a:xfrm>
        </p:spPr>
        <p:txBody>
          <a:bodyPr vert="horz" lIns="91440" tIns="45720" rIns="91440" bIns="45720" rtlCol="0" anchor="t">
            <a:normAutofit/>
          </a:bodyPr>
          <a:lstStyle/>
          <a:p>
            <a:r>
              <a:rPr lang="en-US" altLang="zh-TW" sz="1800" dirty="0"/>
              <a:t>Backup and manage multiple versions of contact lists.</a:t>
            </a:r>
          </a:p>
          <a:p>
            <a:r>
              <a:rPr lang="en-US" altLang="zh-TW" sz="1800" dirty="0"/>
              <a:t>Easily return your contact list to any previous backed up version.</a:t>
            </a:r>
            <a:endParaRPr lang="zh-TW" altLang="en-US" sz="1800" dirty="0"/>
          </a:p>
        </p:txBody>
      </p:sp>
      <p:grpSp>
        <p:nvGrpSpPr>
          <p:cNvPr id="13" name="群組 12">
            <a:extLst>
              <a:ext uri="{FF2B5EF4-FFF2-40B4-BE49-F238E27FC236}">
                <a16:creationId xmlns:a16="http://schemas.microsoft.com/office/drawing/2014/main" id="{75BD4A7D-951F-4956-B30C-EAB1CC6C97B2}"/>
              </a:ext>
            </a:extLst>
          </p:cNvPr>
          <p:cNvGrpSpPr/>
          <p:nvPr/>
        </p:nvGrpSpPr>
        <p:grpSpPr>
          <a:xfrm>
            <a:off x="8149956" y="1792384"/>
            <a:ext cx="3480220" cy="1528946"/>
            <a:chOff x="7132203" y="1309071"/>
            <a:chExt cx="4160484" cy="1830988"/>
          </a:xfrm>
        </p:grpSpPr>
        <p:pic>
          <p:nvPicPr>
            <p:cNvPr id="5" name="圖片 4">
              <a:extLst>
                <a:ext uri="{FF2B5EF4-FFF2-40B4-BE49-F238E27FC236}">
                  <a16:creationId xmlns:a16="http://schemas.microsoft.com/office/drawing/2014/main" id="{47C64D03-1583-40DF-AEB3-8D53F7C35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2214" y="1309071"/>
              <a:ext cx="3870473" cy="1830988"/>
            </a:xfrm>
            <a:prstGeom prst="rect">
              <a:avLst/>
            </a:prstGeom>
          </p:spPr>
        </p:pic>
        <p:pic>
          <p:nvPicPr>
            <p:cNvPr id="11" name="圖片 10">
              <a:extLst>
                <a:ext uri="{FF2B5EF4-FFF2-40B4-BE49-F238E27FC236}">
                  <a16:creationId xmlns:a16="http://schemas.microsoft.com/office/drawing/2014/main" id="{E09BD0AF-6D32-4528-82B3-D247F7C97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203" y="2404290"/>
              <a:ext cx="994556" cy="735769"/>
            </a:xfrm>
            <a:prstGeom prst="rect">
              <a:avLst/>
            </a:prstGeom>
          </p:spPr>
        </p:pic>
      </p:grpSp>
      <p:pic>
        <p:nvPicPr>
          <p:cNvPr id="6" name="圖片 5">
            <a:extLst>
              <a:ext uri="{FF2B5EF4-FFF2-40B4-BE49-F238E27FC236}">
                <a16:creationId xmlns:a16="http://schemas.microsoft.com/office/drawing/2014/main" id="{2B2D5665-F8A1-D24A-A91B-9FA94767D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203" y="2247701"/>
            <a:ext cx="6779217" cy="3540391"/>
          </a:xfrm>
          <a:prstGeom prst="rect">
            <a:avLst/>
          </a:prstGeom>
          <a:ln>
            <a:noFill/>
          </a:ln>
          <a:effectLst>
            <a:outerShdw blurRad="292100" dist="139700" dir="2700000" algn="tl" rotWithShape="0">
              <a:srgbClr val="333333">
                <a:alpha val="65000"/>
              </a:srgbClr>
            </a:outerShdw>
          </a:effectLst>
        </p:spPr>
      </p:pic>
      <p:pic>
        <p:nvPicPr>
          <p:cNvPr id="8" name="圖片 7">
            <a:extLst>
              <a:ext uri="{FF2B5EF4-FFF2-40B4-BE49-F238E27FC236}">
                <a16:creationId xmlns:a16="http://schemas.microsoft.com/office/drawing/2014/main" id="{09F2CD07-785E-6D4B-9D68-951690966D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6229" y="3012999"/>
            <a:ext cx="3540621" cy="1889523"/>
          </a:xfrm>
          <a:prstGeom prst="rect">
            <a:avLst/>
          </a:prstGeom>
          <a:ln>
            <a:noFill/>
          </a:ln>
          <a:effectLst>
            <a:outerShdw blurRad="292100" dist="139700" dir="2700000" algn="tl" rotWithShape="0">
              <a:srgbClr val="333333">
                <a:alpha val="65000"/>
              </a:srgbClr>
            </a:outerShdw>
          </a:effectLst>
        </p:spPr>
      </p:pic>
      <p:sp>
        <p:nvSpPr>
          <p:cNvPr id="16" name="矩形 15">
            <a:extLst>
              <a:ext uri="{FF2B5EF4-FFF2-40B4-BE49-F238E27FC236}">
                <a16:creationId xmlns:a16="http://schemas.microsoft.com/office/drawing/2014/main" id="{0406D338-AD0F-3F44-8F78-7B200C81A2C3}"/>
              </a:ext>
            </a:extLst>
          </p:cNvPr>
          <p:cNvSpPr/>
          <p:nvPr/>
        </p:nvSpPr>
        <p:spPr>
          <a:xfrm>
            <a:off x="4966125" y="3841431"/>
            <a:ext cx="809488" cy="674830"/>
          </a:xfrm>
          <a:prstGeom prst="rect">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TW" altLang="en-US"/>
          </a:p>
        </p:txBody>
      </p:sp>
      <p:sp>
        <p:nvSpPr>
          <p:cNvPr id="23" name="矩形 22">
            <a:extLst>
              <a:ext uri="{FF2B5EF4-FFF2-40B4-BE49-F238E27FC236}">
                <a16:creationId xmlns:a16="http://schemas.microsoft.com/office/drawing/2014/main" id="{409448E5-14B5-41A3-B804-7CADCA2BDB82}"/>
              </a:ext>
            </a:extLst>
          </p:cNvPr>
          <p:cNvSpPr/>
          <p:nvPr/>
        </p:nvSpPr>
        <p:spPr>
          <a:xfrm>
            <a:off x="3556417" y="3843031"/>
            <a:ext cx="743148" cy="683363"/>
          </a:xfrm>
          <a:prstGeom prst="rect">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TW" altLang="en-US"/>
          </a:p>
        </p:txBody>
      </p:sp>
      <p:pic>
        <p:nvPicPr>
          <p:cNvPr id="15" name="圖片 14">
            <a:extLst>
              <a:ext uri="{FF2B5EF4-FFF2-40B4-BE49-F238E27FC236}">
                <a16:creationId xmlns:a16="http://schemas.microsoft.com/office/drawing/2014/main" id="{A30064B4-8C2A-AE4A-A9CE-F1651A5B8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5610" y="4994752"/>
            <a:ext cx="3215650" cy="1270469"/>
          </a:xfrm>
          <a:prstGeom prst="rect">
            <a:avLst/>
          </a:prstGeom>
          <a:ln>
            <a:noFill/>
          </a:ln>
          <a:effectLst>
            <a:outerShdw blurRad="292100" dist="139700" dir="2700000" algn="tl" rotWithShape="0">
              <a:srgbClr val="333333">
                <a:alpha val="65000"/>
              </a:srgbClr>
            </a:outerShdw>
          </a:effectLst>
        </p:spPr>
      </p:pic>
      <p:pic>
        <p:nvPicPr>
          <p:cNvPr id="19" name="圖片 18">
            <a:extLst>
              <a:ext uri="{FF2B5EF4-FFF2-40B4-BE49-F238E27FC236}">
                <a16:creationId xmlns:a16="http://schemas.microsoft.com/office/drawing/2014/main" id="{2D38E364-9E79-DD44-973C-24859FDF9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0277" y="3713120"/>
            <a:ext cx="2945408" cy="2205331"/>
          </a:xfrm>
          <a:prstGeom prst="rect">
            <a:avLst/>
          </a:prstGeom>
          <a:ln>
            <a:noFill/>
          </a:ln>
          <a:effectLst>
            <a:outerShdw blurRad="292100" dist="139700" dir="2700000" algn="tl" rotWithShape="0">
              <a:srgbClr val="333333">
                <a:alpha val="65000"/>
              </a:srgbClr>
            </a:outerShdw>
          </a:effectLst>
        </p:spPr>
      </p:pic>
      <p:sp>
        <p:nvSpPr>
          <p:cNvPr id="12" name="平行四邊形 11">
            <a:extLst>
              <a:ext uri="{FF2B5EF4-FFF2-40B4-BE49-F238E27FC236}">
                <a16:creationId xmlns:a16="http://schemas.microsoft.com/office/drawing/2014/main" id="{4FC3E466-BD97-8342-9F4C-20D5FDFD2FD9}"/>
              </a:ext>
            </a:extLst>
          </p:cNvPr>
          <p:cNvSpPr/>
          <p:nvPr/>
        </p:nvSpPr>
        <p:spPr>
          <a:xfrm>
            <a:off x="704478" y="5023494"/>
            <a:ext cx="1789046" cy="587442"/>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Snapshot Manger</a:t>
            </a: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8" name="直線箭頭接點 17">
            <a:extLst>
              <a:ext uri="{FF2B5EF4-FFF2-40B4-BE49-F238E27FC236}">
                <a16:creationId xmlns:a16="http://schemas.microsoft.com/office/drawing/2014/main" id="{884EA2D9-4697-FA48-A582-52B9F964BAE2}"/>
              </a:ext>
            </a:extLst>
          </p:cNvPr>
          <p:cNvCxnSpPr>
            <a:cxnSpLocks/>
            <a:stCxn id="23" idx="2"/>
          </p:cNvCxnSpPr>
          <p:nvPr/>
        </p:nvCxnSpPr>
        <p:spPr>
          <a:xfrm>
            <a:off x="3927991" y="4526394"/>
            <a:ext cx="0" cy="55995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A810C82C-B95A-8545-B8F1-5E1F3D9F1BEB}"/>
              </a:ext>
            </a:extLst>
          </p:cNvPr>
          <p:cNvCxnSpPr>
            <a:cxnSpLocks/>
          </p:cNvCxnSpPr>
          <p:nvPr/>
        </p:nvCxnSpPr>
        <p:spPr>
          <a:xfrm>
            <a:off x="5775613" y="4180976"/>
            <a:ext cx="863312"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09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3F4154-F71E-4A5F-834E-50D417962D1D}"/>
              </a:ext>
            </a:extLst>
          </p:cNvPr>
          <p:cNvSpPr>
            <a:spLocks noGrp="1"/>
          </p:cNvSpPr>
          <p:nvPr>
            <p:ph type="title"/>
          </p:nvPr>
        </p:nvSpPr>
        <p:spPr>
          <a:xfrm>
            <a:off x="1908414" y="1580623"/>
            <a:ext cx="8397636" cy="958607"/>
          </a:xfrm>
        </p:spPr>
        <p:txBody>
          <a:bodyPr/>
          <a:lstStyle/>
          <a:p>
            <a:r>
              <a:rPr lang="en-US" altLang="zh-CN" sz="4000" dirty="0"/>
              <a:t>How can I remove duplicated contact information?</a:t>
            </a:r>
            <a:endParaRPr lang="zh-TW" altLang="en-US" sz="4000" dirty="0"/>
          </a:p>
        </p:txBody>
      </p:sp>
    </p:spTree>
    <p:extLst>
      <p:ext uri="{BB962C8B-B14F-4D97-AF65-F5344CB8AC3E}">
        <p14:creationId xmlns:p14="http://schemas.microsoft.com/office/powerpoint/2010/main" val="2132520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956867-6DD7-9E49-ADA1-26FE850BBD7C}"/>
              </a:ext>
            </a:extLst>
          </p:cNvPr>
          <p:cNvSpPr>
            <a:spLocks noGrp="1"/>
          </p:cNvSpPr>
          <p:nvPr>
            <p:ph type="title"/>
          </p:nvPr>
        </p:nvSpPr>
        <p:spPr>
          <a:xfrm>
            <a:off x="1419726" y="168443"/>
            <a:ext cx="10772274" cy="1083037"/>
          </a:xfrm>
        </p:spPr>
        <p:txBody>
          <a:bodyPr>
            <a:normAutofit/>
          </a:bodyPr>
          <a:lstStyle/>
          <a:p>
            <a:pPr fontAlgn="base"/>
            <a:r>
              <a:rPr lang="en-US" altLang="zh-TW" sz="3600" dirty="0"/>
              <a:t>Smart Tools to Simplify Management</a:t>
            </a:r>
          </a:p>
        </p:txBody>
      </p:sp>
      <p:sp>
        <p:nvSpPr>
          <p:cNvPr id="3" name="內容版面配置區 2">
            <a:extLst>
              <a:ext uri="{FF2B5EF4-FFF2-40B4-BE49-F238E27FC236}">
                <a16:creationId xmlns:a16="http://schemas.microsoft.com/office/drawing/2014/main" id="{16B4A75F-E038-134D-B1A2-7AC03EA9BD54}"/>
              </a:ext>
            </a:extLst>
          </p:cNvPr>
          <p:cNvSpPr>
            <a:spLocks noGrp="1"/>
          </p:cNvSpPr>
          <p:nvPr>
            <p:ph idx="1"/>
          </p:nvPr>
        </p:nvSpPr>
        <p:spPr>
          <a:xfrm>
            <a:off x="756641" y="1489474"/>
            <a:ext cx="10515600" cy="4660983"/>
          </a:xfrm>
        </p:spPr>
        <p:txBody>
          <a:bodyPr/>
          <a:lstStyle/>
          <a:p>
            <a:r>
              <a:rPr lang="en-US" altLang="zh-TW" sz="1800" dirty="0"/>
              <a:t>Merge duplicate contact information. </a:t>
            </a:r>
          </a:p>
          <a:p>
            <a:r>
              <a:rPr lang="en-US" altLang="zh-TW" sz="1800" dirty="0"/>
              <a:t>View merge records. </a:t>
            </a:r>
          </a:p>
          <a:p>
            <a:r>
              <a:rPr lang="en-US" altLang="zh-TW" sz="1800" dirty="0"/>
              <a:t>Restore merged contact information.</a:t>
            </a:r>
          </a:p>
        </p:txBody>
      </p:sp>
      <p:pic>
        <p:nvPicPr>
          <p:cNvPr id="4" name="Picture 4" descr="DeDupit.png">
            <a:extLst>
              <a:ext uri="{FF2B5EF4-FFF2-40B4-BE49-F238E27FC236}">
                <a16:creationId xmlns:a16="http://schemas.microsoft.com/office/drawing/2014/main" id="{C4A015F4-31A7-3E46-AA25-871CDDD9EA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761" y="3437991"/>
            <a:ext cx="2405587" cy="240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a:extLst>
              <a:ext uri="{FF2B5EF4-FFF2-40B4-BE49-F238E27FC236}">
                <a16:creationId xmlns:a16="http://schemas.microsoft.com/office/drawing/2014/main" id="{3098E229-F9BD-7D45-8CCE-AB029CFCE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47" y="2834828"/>
            <a:ext cx="7653494" cy="3248954"/>
          </a:xfrm>
          <a:prstGeom prst="rect">
            <a:avLst/>
          </a:prstGeom>
        </p:spPr>
      </p:pic>
      <p:sp>
        <p:nvSpPr>
          <p:cNvPr id="9" name="平行四邊形 8">
            <a:extLst>
              <a:ext uri="{FF2B5EF4-FFF2-40B4-BE49-F238E27FC236}">
                <a16:creationId xmlns:a16="http://schemas.microsoft.com/office/drawing/2014/main" id="{F9E1913B-4EA8-724F-8CD7-BC68EAFBB502}"/>
              </a:ext>
            </a:extLst>
          </p:cNvPr>
          <p:cNvSpPr/>
          <p:nvPr/>
        </p:nvSpPr>
        <p:spPr>
          <a:xfrm>
            <a:off x="3268348" y="4841783"/>
            <a:ext cx="3011886" cy="515669"/>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Duplicates Manager</a:t>
            </a: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800265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B2CFA-FA42-4209-9C1F-1838D12B4299}"/>
              </a:ext>
            </a:extLst>
          </p:cNvPr>
          <p:cNvSpPr>
            <a:spLocks noGrp="1"/>
          </p:cNvSpPr>
          <p:nvPr>
            <p:ph type="title"/>
          </p:nvPr>
        </p:nvSpPr>
        <p:spPr/>
        <p:txBody>
          <a:bodyPr/>
          <a:lstStyle/>
          <a:p>
            <a:pPr marL="0" indent="0">
              <a:lnSpc>
                <a:spcPct val="80000"/>
              </a:lnSpc>
            </a:pPr>
            <a:r>
              <a:rPr lang="en-US" altLang="zh-TW" sz="6000" dirty="0">
                <a:latin typeface="Arial"/>
                <a:cs typeface="Arial"/>
              </a:rPr>
              <a:t>Business Solution</a:t>
            </a:r>
            <a:endParaRPr lang="zh-TW" altLang="en-US" sz="6000" dirty="0">
              <a:latin typeface="Arial"/>
              <a:cs typeface="Arial"/>
            </a:endParaRPr>
          </a:p>
        </p:txBody>
      </p:sp>
    </p:spTree>
    <p:extLst>
      <p:ext uri="{BB962C8B-B14F-4D97-AF65-F5344CB8AC3E}">
        <p14:creationId xmlns:p14="http://schemas.microsoft.com/office/powerpoint/2010/main" val="328941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3C3CBD-02D9-5F45-991F-A69336D0C184}"/>
              </a:ext>
            </a:extLst>
          </p:cNvPr>
          <p:cNvSpPr>
            <a:spLocks noGrp="1"/>
          </p:cNvSpPr>
          <p:nvPr>
            <p:ph type="title"/>
          </p:nvPr>
        </p:nvSpPr>
        <p:spPr>
          <a:xfrm>
            <a:off x="1419726" y="281178"/>
            <a:ext cx="10772274" cy="976145"/>
          </a:xfrm>
        </p:spPr>
        <p:txBody>
          <a:bodyPr>
            <a:normAutofit/>
          </a:bodyPr>
          <a:lstStyle/>
          <a:p>
            <a:r>
              <a:rPr lang="en-US" altLang="zh-TW" sz="3500" dirty="0"/>
              <a:t>Flexible API Integration - Enhanced productivity</a:t>
            </a:r>
            <a:endParaRPr lang="zh-TW" altLang="en-US" sz="3500" dirty="0"/>
          </a:p>
        </p:txBody>
      </p:sp>
      <p:sp>
        <p:nvSpPr>
          <p:cNvPr id="3" name="內容版面配置區 2">
            <a:extLst>
              <a:ext uri="{FF2B5EF4-FFF2-40B4-BE49-F238E27FC236}">
                <a16:creationId xmlns:a16="http://schemas.microsoft.com/office/drawing/2014/main" id="{9BBB88B4-389E-C74D-B848-4BD99FA3536F}"/>
              </a:ext>
            </a:extLst>
          </p:cNvPr>
          <p:cNvSpPr>
            <a:spLocks noGrp="1"/>
          </p:cNvSpPr>
          <p:nvPr>
            <p:ph idx="1"/>
          </p:nvPr>
        </p:nvSpPr>
        <p:spPr>
          <a:xfrm>
            <a:off x="642075" y="2343150"/>
            <a:ext cx="3644175" cy="2456798"/>
          </a:xfrm>
        </p:spPr>
        <p:txBody>
          <a:bodyPr anchor="ctr">
            <a:normAutofit/>
          </a:bodyPr>
          <a:lstStyle/>
          <a:p>
            <a:pPr marL="0" indent="0">
              <a:lnSpc>
                <a:spcPct val="100000"/>
              </a:lnSpc>
              <a:buNone/>
            </a:pPr>
            <a:r>
              <a:rPr lang="en-US" altLang="zh-TW" sz="2000" dirty="0"/>
              <a:t>The </a:t>
            </a:r>
            <a:r>
              <a:rPr lang="en-US" altLang="zh-TW" sz="2000" dirty="0" err="1"/>
              <a:t>Qcontactz</a:t>
            </a:r>
            <a:r>
              <a:rPr lang="en-US" altLang="zh-TW" sz="2000" dirty="0"/>
              <a:t> API is available to third-party as well for integrating with existing corporate CRM/ERP databases.</a:t>
            </a:r>
            <a:endParaRPr lang="zh-TW" altLang="en-US" sz="2000" dirty="0"/>
          </a:p>
        </p:txBody>
      </p:sp>
      <p:pic>
        <p:nvPicPr>
          <p:cNvPr id="8" name="Picture 2" descr="C:\Users\assem\AppData\Roaming\Skype\adon.aseem\media_messaging\media_cache_v3\^272AAA864E5EA7C712C00BC6E03A9829FAA8534D778C712B84^pimgpsh_fullsize_distr.jpg">
            <a:extLst>
              <a:ext uri="{FF2B5EF4-FFF2-40B4-BE49-F238E27FC236}">
                <a16:creationId xmlns:a16="http://schemas.microsoft.com/office/drawing/2014/main" id="{B6AF05E0-D491-044F-AF56-DB962DDD1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237" y="1409653"/>
            <a:ext cx="7084781" cy="45977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460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4B2CFA-FA42-4209-9C1F-1838D12B4299}"/>
              </a:ext>
            </a:extLst>
          </p:cNvPr>
          <p:cNvSpPr>
            <a:spLocks noGrp="1"/>
          </p:cNvSpPr>
          <p:nvPr>
            <p:ph type="title"/>
          </p:nvPr>
        </p:nvSpPr>
        <p:spPr>
          <a:xfrm>
            <a:off x="1" y="1201479"/>
            <a:ext cx="12192000" cy="1935126"/>
          </a:xfrm>
        </p:spPr>
        <p:txBody>
          <a:bodyPr/>
          <a:lstStyle/>
          <a:p>
            <a:r>
              <a:rPr lang="en-US" dirty="0"/>
              <a:t>Live Demo</a:t>
            </a:r>
            <a:endParaRPr lang="en-US" b="0">
              <a:latin typeface="Arial"/>
              <a:cs typeface="Arial"/>
            </a:endParaRPr>
          </a:p>
        </p:txBody>
      </p:sp>
    </p:spTree>
    <p:extLst>
      <p:ext uri="{BB962C8B-B14F-4D97-AF65-F5344CB8AC3E}">
        <p14:creationId xmlns:p14="http://schemas.microsoft.com/office/powerpoint/2010/main" val="844335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36">
            <a:extLst>
              <a:ext uri="{FF2B5EF4-FFF2-40B4-BE49-F238E27FC236}">
                <a16:creationId xmlns:a16="http://schemas.microsoft.com/office/drawing/2014/main" id="{D5D2A6A3-C1D3-0543-9E2C-C370222ECC71}"/>
              </a:ext>
            </a:extLst>
          </p:cNvPr>
          <p:cNvSpPr txBox="1">
            <a:spLocks noGrp="1"/>
          </p:cNvSpPr>
          <p:nvPr>
            <p:ph type="title"/>
          </p:nvPr>
        </p:nvSpPr>
        <p:spPr>
          <a:xfrm>
            <a:off x="0" y="1895476"/>
            <a:ext cx="12192000" cy="958607"/>
          </a:xfrm>
          <a:prstGeom prst="rect">
            <a:avLst/>
          </a:prstGeom>
        </p:spPr>
        <p:txBody>
          <a:bodyPr vert="horz" wrap="square" lIns="121900" tIns="121900" rIns="121900" bIns="121900" rtlCol="0" anchor="t" anchorCtr="0">
            <a:noAutofit/>
          </a:bodyPr>
          <a:lstStyle/>
          <a:p>
            <a:pPr lvl="0"/>
            <a:r>
              <a:rPr lang="en-US" altLang="zh-TW" sz="6000" dirty="0" err="1">
                <a:solidFill>
                  <a:schemeClr val="tx1"/>
                </a:solidFill>
              </a:rPr>
              <a:t>QcalAgent</a:t>
            </a:r>
            <a:r>
              <a:rPr lang="en-US" altLang="zh-TW" sz="6000" dirty="0">
                <a:solidFill>
                  <a:schemeClr val="tx1"/>
                </a:solidFill>
              </a:rPr>
              <a:t> </a:t>
            </a:r>
            <a:r>
              <a:rPr lang="en-US" altLang="zh-TW" sz="6000" dirty="0"/>
              <a:t>solves it!</a:t>
            </a:r>
            <a:endParaRPr lang="en" sz="6000" dirty="0">
              <a:solidFill>
                <a:schemeClr val="tx1"/>
              </a:solidFill>
            </a:endParaRPr>
          </a:p>
        </p:txBody>
      </p:sp>
      <p:sp>
        <p:nvSpPr>
          <p:cNvPr id="13" name="Shape 137">
            <a:extLst>
              <a:ext uri="{FF2B5EF4-FFF2-40B4-BE49-F238E27FC236}">
                <a16:creationId xmlns:a16="http://schemas.microsoft.com/office/drawing/2014/main" id="{4F72961C-A447-4609-8855-F74A54EF0B83}"/>
              </a:ext>
            </a:extLst>
          </p:cNvPr>
          <p:cNvSpPr txBox="1">
            <a:spLocks/>
          </p:cNvSpPr>
          <p:nvPr/>
        </p:nvSpPr>
        <p:spPr>
          <a:xfrm>
            <a:off x="976313" y="1060409"/>
            <a:ext cx="10239374" cy="817584"/>
          </a:xfrm>
          <a:prstGeom prst="rect">
            <a:avLst/>
          </a:prstGeom>
          <a:solidFill>
            <a:schemeClr val="accent6"/>
          </a:solidFill>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Company arranges a itinerary</a:t>
            </a:r>
            <a:r>
              <a:rPr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 Google Calendar has another activity? Always m</a:t>
            </a:r>
            <a:r>
              <a:rPr lang="en-US"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iss important events and meetings?</a:t>
            </a:r>
            <a:endParaRPr lang="zh-TW"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a:p>
            <a:pPr marL="0" indent="0" algn="ctr">
              <a:buNone/>
            </a:pPr>
            <a:endParaRPr lang="zh-TW"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528084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
            <a:extLst>
              <a:ext uri="{FF2B5EF4-FFF2-40B4-BE49-F238E27FC236}">
                <a16:creationId xmlns:a16="http://schemas.microsoft.com/office/drawing/2014/main" id="{A275EF34-C258-4D8E-8618-2B4FEB546699}"/>
              </a:ext>
            </a:extLst>
          </p:cNvPr>
          <p:cNvSpPr>
            <a:spLocks noGrp="1"/>
          </p:cNvSpPr>
          <p:nvPr>
            <p:ph type="title"/>
          </p:nvPr>
        </p:nvSpPr>
        <p:spPr>
          <a:xfrm>
            <a:off x="1527183" y="689014"/>
            <a:ext cx="4566231" cy="1192523"/>
          </a:xfrm>
        </p:spPr>
        <p:txBody>
          <a:bodyPr>
            <a:normAutofit/>
          </a:bodyPr>
          <a:lstStyle/>
          <a:p>
            <a:pPr algn="l"/>
            <a:r>
              <a:rPr lang="en-US" altLang="zh-TW" dirty="0">
                <a:latin typeface="Arial" panose="020B0604020202020204" pitchFamily="34" charset="0"/>
                <a:cs typeface="Arial" panose="020B0604020202020204" pitchFamily="34" charset="0"/>
              </a:rPr>
              <a:t>Are you facing troubles at work?</a:t>
            </a:r>
            <a:endParaRPr lang="zh-TW" altLang="en-US" b="1" dirty="0">
              <a:latin typeface="Arial" panose="020B0604020202020204" pitchFamily="34" charset="0"/>
              <a:ea typeface="微軟正黑體" panose="020B0604030504040204" pitchFamily="34" charset="-120"/>
              <a:cs typeface="Arial" panose="020B0604020202020204" pitchFamily="34" charset="0"/>
            </a:endParaRPr>
          </a:p>
        </p:txBody>
      </p:sp>
      <p:sp>
        <p:nvSpPr>
          <p:cNvPr id="20" name="Shape 137">
            <a:extLst>
              <a:ext uri="{FF2B5EF4-FFF2-40B4-BE49-F238E27FC236}">
                <a16:creationId xmlns:a16="http://schemas.microsoft.com/office/drawing/2014/main" id="{92AD45E8-4529-49E0-8A05-2556AEC97159}"/>
              </a:ext>
            </a:extLst>
          </p:cNvPr>
          <p:cNvSpPr txBox="1">
            <a:spLocks/>
          </p:cNvSpPr>
          <p:nvPr/>
        </p:nvSpPr>
        <p:spPr>
          <a:xfrm>
            <a:off x="6752823" y="689014"/>
            <a:ext cx="4505727" cy="1192523"/>
          </a:xfrm>
          <a:prstGeom prst="rect">
            <a:avLst/>
          </a:prstGeom>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TW" sz="2000" b="1" dirty="0">
                <a:latin typeface="Arial" panose="020B0604020202020204" pitchFamily="34" charset="0"/>
                <a:ea typeface="微軟正黑體" pitchFamily="34" charset="-120"/>
                <a:cs typeface="Arial" panose="020B0604020202020204" pitchFamily="34" charset="0"/>
              </a:rPr>
              <a:t>There are too many contacts to find? Have you had enough duplicate contact information?</a:t>
            </a:r>
            <a:endParaRPr lang="en" altLang="zh-TW" sz="2000" b="1" dirty="0">
              <a:latin typeface="Arial" panose="020B0604020202020204" pitchFamily="34" charset="0"/>
              <a:ea typeface="微軟正黑體" pitchFamily="34" charset="-120"/>
              <a:cs typeface="Arial" panose="020B0604020202020204" pitchFamily="34" charset="0"/>
            </a:endParaRPr>
          </a:p>
        </p:txBody>
      </p:sp>
      <p:sp>
        <p:nvSpPr>
          <p:cNvPr id="21" name="矩形 20">
            <a:extLst>
              <a:ext uri="{FF2B5EF4-FFF2-40B4-BE49-F238E27FC236}">
                <a16:creationId xmlns:a16="http://schemas.microsoft.com/office/drawing/2014/main" id="{508685FE-F8AA-4DEA-9C2A-40AC83317A1D}"/>
              </a:ext>
            </a:extLst>
          </p:cNvPr>
          <p:cNvSpPr/>
          <p:nvPr/>
        </p:nvSpPr>
        <p:spPr>
          <a:xfrm>
            <a:off x="736479" y="3325120"/>
            <a:ext cx="4197471" cy="1323439"/>
          </a:xfrm>
          <a:prstGeom prst="rect">
            <a:avLst/>
          </a:prstGeom>
          <a:noFill/>
        </p:spPr>
        <p:txBody>
          <a:bodyPr wrap="square" anchor="t">
            <a:spAutoFit/>
          </a:bodyPr>
          <a:lstStyle/>
          <a:p>
            <a:r>
              <a:rPr lang="en-US" altLang="zh-TW" sz="2000" b="1" dirty="0">
                <a:solidFill>
                  <a:srgbClr val="0070C0"/>
                </a:solidFill>
                <a:latin typeface="Arial" panose="020B0604020202020204" pitchFamily="34" charset="0"/>
                <a:ea typeface="微軟正黑體" pitchFamily="34" charset="-120"/>
                <a:cs typeface="Arial" panose="020B0604020202020204" pitchFamily="34" charset="0"/>
              </a:rPr>
              <a:t>How to manage your long-term accumulation of customers, vendors, external cooperation and internal contacts ?</a:t>
            </a:r>
            <a:endParaRPr lang="zh-TW" altLang="en-US" sz="2000" b="1" dirty="0">
              <a:solidFill>
                <a:srgbClr val="0070C0"/>
              </a:solidFill>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1922632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454306-2B45-3349-927F-C5D2A0AAEC5A}"/>
              </a:ext>
            </a:extLst>
          </p:cNvPr>
          <p:cNvSpPr>
            <a:spLocks noGrp="1"/>
          </p:cNvSpPr>
          <p:nvPr>
            <p:ph type="title"/>
          </p:nvPr>
        </p:nvSpPr>
        <p:spPr/>
        <p:txBody>
          <a:bodyPr>
            <a:normAutofit/>
          </a:bodyPr>
          <a:lstStyle/>
          <a:p>
            <a:r>
              <a:rPr kumimoji="1" lang="en-US" altLang="zh-TW" sz="3600" dirty="0" err="1"/>
              <a:t>QcalAgent</a:t>
            </a:r>
            <a:r>
              <a:rPr kumimoji="1" lang="en-US" altLang="zh-TW" sz="3600" dirty="0"/>
              <a:t> - </a:t>
            </a:r>
            <a:r>
              <a:rPr kumimoji="1" lang="en-US" altLang="zh-CN" sz="3600" dirty="0"/>
              <a:t>Complete mastery of work and life</a:t>
            </a:r>
            <a:endParaRPr kumimoji="1" lang="zh-TW" altLang="en-US" sz="3600" dirty="0"/>
          </a:p>
        </p:txBody>
      </p:sp>
      <p:sp>
        <p:nvSpPr>
          <p:cNvPr id="3" name="內容版面配置區 2">
            <a:extLst>
              <a:ext uri="{FF2B5EF4-FFF2-40B4-BE49-F238E27FC236}">
                <a16:creationId xmlns:a16="http://schemas.microsoft.com/office/drawing/2014/main" id="{35733243-F54F-2947-AF22-C5A50B03016D}"/>
              </a:ext>
            </a:extLst>
          </p:cNvPr>
          <p:cNvSpPr>
            <a:spLocks noGrp="1"/>
          </p:cNvSpPr>
          <p:nvPr>
            <p:ph idx="1"/>
          </p:nvPr>
        </p:nvSpPr>
        <p:spPr>
          <a:xfrm>
            <a:off x="508039" y="1515979"/>
            <a:ext cx="11153775" cy="4660983"/>
          </a:xfrm>
        </p:spPr>
        <p:txBody>
          <a:bodyPr/>
          <a:lstStyle/>
          <a:p>
            <a:r>
              <a:rPr lang="en-US" altLang="zh-TW" sz="1800" dirty="0"/>
              <a:t>Easy login your calendar account from Google, Outlook or Yahoo, or directly from </a:t>
            </a:r>
            <a:r>
              <a:rPr lang="en-US" altLang="zh-TW" sz="1800" dirty="0" err="1"/>
              <a:t>CalDAV</a:t>
            </a:r>
            <a:r>
              <a:rPr lang="en-US" altLang="zh-TW" sz="1800" dirty="0"/>
              <a:t> account.</a:t>
            </a:r>
          </a:p>
          <a:p>
            <a:r>
              <a:rPr lang="en-US" altLang="zh-TW" sz="1800" dirty="0"/>
              <a:t>Centralized management of private, corporate calendar. </a:t>
            </a:r>
          </a:p>
          <a:p>
            <a:r>
              <a:rPr lang="en-US" altLang="zh-TW" sz="1800" dirty="0"/>
              <a:t>Keep track of important events, share your schedule, and create multiple calendars. </a:t>
            </a:r>
          </a:p>
          <a:p>
            <a:pPr marL="0" indent="0">
              <a:buNone/>
            </a:pPr>
            <a:endParaRPr kumimoji="1" lang="zh-TW" altLang="en-US" dirty="0"/>
          </a:p>
        </p:txBody>
      </p:sp>
      <p:sp>
        <p:nvSpPr>
          <p:cNvPr id="4" name="矩形 3">
            <a:extLst>
              <a:ext uri="{FF2B5EF4-FFF2-40B4-BE49-F238E27FC236}">
                <a16:creationId xmlns:a16="http://schemas.microsoft.com/office/drawing/2014/main" id="{CF72F434-EE23-5143-9A12-B5B37A3F8C27}"/>
              </a:ext>
            </a:extLst>
          </p:cNvPr>
          <p:cNvSpPr/>
          <p:nvPr/>
        </p:nvSpPr>
        <p:spPr>
          <a:xfrm>
            <a:off x="6257483" y="5248586"/>
            <a:ext cx="4593602" cy="523220"/>
          </a:xfrm>
          <a:prstGeom prst="rect">
            <a:avLst/>
          </a:prstGeom>
        </p:spPr>
        <p:txBody>
          <a:bodyPr wrap="square">
            <a:spAutoFit/>
          </a:bodyPr>
          <a:lstStyle/>
          <a:p>
            <a:r>
              <a:rPr kumimoji="1" lang="en-US" altLang="zh-TW" sz="1400" b="1" dirty="0">
                <a:latin typeface="Arial" panose="020B0604020202020204" pitchFamily="34" charset="0"/>
                <a:ea typeface="微軟正黑體" panose="020B0604030504040204" pitchFamily="34" charset="-120"/>
              </a:rPr>
              <a:t>Back up to high capacity potential NAS and collectively mange calendars -</a:t>
            </a:r>
            <a:r>
              <a:rPr kumimoji="1" lang="en-US" altLang="zh-TW" sz="1400" b="1" dirty="0" err="1">
                <a:latin typeface="Arial" panose="020B0604020202020204" pitchFamily="34" charset="0"/>
                <a:ea typeface="微軟正黑體" panose="020B0604030504040204" pitchFamily="34" charset="-120"/>
              </a:rPr>
              <a:t>QcalAgent</a:t>
            </a:r>
            <a:endParaRPr kumimoji="1" lang="zh-TW" altLang="en-US" sz="1400" b="1" dirty="0">
              <a:latin typeface="Arial" panose="020B0604020202020204" pitchFamily="34" charset="0"/>
              <a:ea typeface="微軟正黑體" panose="020B0604030504040204" pitchFamily="34" charset="-120"/>
            </a:endParaRPr>
          </a:p>
        </p:txBody>
      </p:sp>
      <p:sp>
        <p:nvSpPr>
          <p:cNvPr id="6" name="文字方塊 24">
            <a:extLst>
              <a:ext uri="{FF2B5EF4-FFF2-40B4-BE49-F238E27FC236}">
                <a16:creationId xmlns:a16="http://schemas.microsoft.com/office/drawing/2014/main" id="{8346568B-0B44-334A-B4CE-B9A53709448A}"/>
              </a:ext>
            </a:extLst>
          </p:cNvPr>
          <p:cNvSpPr txBox="1">
            <a:spLocks noChangeArrowheads="1"/>
          </p:cNvSpPr>
          <p:nvPr/>
        </p:nvSpPr>
        <p:spPr bwMode="auto">
          <a:xfrm>
            <a:off x="6257483" y="3228394"/>
            <a:ext cx="1049858" cy="830997"/>
          </a:xfrm>
          <a:prstGeom prst="rect">
            <a:avLst/>
          </a:prstGeom>
          <a:noFill/>
          <a:ln w="9525">
            <a:noFill/>
            <a:miter lim="800000"/>
            <a:headEnd/>
            <a:tailEnd/>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2400" b="1" dirty="0">
                <a:solidFill>
                  <a:schemeClr val="accent2"/>
                </a:solidFill>
                <a:ea typeface="微軟正黑體" panose="020B0604030504040204" pitchFamily="34" charset="-120"/>
                <a:cs typeface="Arial" panose="020B0604020202020204" pitchFamily="34" charset="0"/>
              </a:rPr>
              <a:t>Login</a:t>
            </a:r>
          </a:p>
          <a:p>
            <a:pPr algn="ctr"/>
            <a:r>
              <a:rPr lang="en-US" altLang="zh-TW" sz="2400" b="1" dirty="0">
                <a:solidFill>
                  <a:schemeClr val="accent2"/>
                </a:solidFill>
                <a:ea typeface="微軟正黑體" panose="020B0604030504040204" pitchFamily="34" charset="-120"/>
                <a:cs typeface="Arial" panose="020B0604020202020204" pitchFamily="34" charset="0"/>
              </a:rPr>
              <a:t>Sync</a:t>
            </a:r>
            <a:endParaRPr lang="zh-TW" altLang="en-US" sz="2400" b="1" dirty="0">
              <a:solidFill>
                <a:schemeClr val="accent2"/>
              </a:solidFill>
              <a:ea typeface="微軟正黑體" panose="020B0604030504040204" pitchFamily="34" charset="-120"/>
              <a:cs typeface="Arial" panose="020B0604020202020204" pitchFamily="34" charset="0"/>
            </a:endParaRPr>
          </a:p>
        </p:txBody>
      </p:sp>
      <p:sp>
        <p:nvSpPr>
          <p:cNvPr id="7" name="左-右雙向箭號 6">
            <a:extLst>
              <a:ext uri="{FF2B5EF4-FFF2-40B4-BE49-F238E27FC236}">
                <a16:creationId xmlns:a16="http://schemas.microsoft.com/office/drawing/2014/main" id="{9780E8D0-E43A-C243-87F4-C27D88CD3D8F}"/>
              </a:ext>
            </a:extLst>
          </p:cNvPr>
          <p:cNvSpPr/>
          <p:nvPr/>
        </p:nvSpPr>
        <p:spPr>
          <a:xfrm>
            <a:off x="6236254" y="4058657"/>
            <a:ext cx="988608" cy="512763"/>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8" name="圖片 2">
            <a:extLst>
              <a:ext uri="{FF2B5EF4-FFF2-40B4-BE49-F238E27FC236}">
                <a16:creationId xmlns:a16="http://schemas.microsoft.com/office/drawing/2014/main" id="{85EDFC48-1069-B34C-A4BC-5BABECC18F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8406" y="2908565"/>
            <a:ext cx="5564187"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25">
            <a:extLst>
              <a:ext uri="{FF2B5EF4-FFF2-40B4-BE49-F238E27FC236}">
                <a16:creationId xmlns:a16="http://schemas.microsoft.com/office/drawing/2014/main" id="{CC6CF936-8143-6B4B-ABD5-BB7620B9B2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69339" y="2908565"/>
            <a:ext cx="3292475"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02">
            <a:extLst>
              <a:ext uri="{FF2B5EF4-FFF2-40B4-BE49-F238E27FC236}">
                <a16:creationId xmlns:a16="http://schemas.microsoft.com/office/drawing/2014/main" id="{092C9368-9F21-9F4D-874A-5B513AB25D3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341" y="3683265"/>
            <a:ext cx="13700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MARKETING\Marketing\TO 明俐\直播PPT\20171221_OcalAgent\素材\Qcal_512.png">
            <a:extLst>
              <a:ext uri="{FF2B5EF4-FFF2-40B4-BE49-F238E27FC236}">
                <a16:creationId xmlns:a16="http://schemas.microsoft.com/office/drawing/2014/main" id="{C70CA075-BD35-FA44-A66D-B020F6BB2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311" y="4205097"/>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955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hape 134">
            <a:extLst>
              <a:ext uri="{FF2B5EF4-FFF2-40B4-BE49-F238E27FC236}">
                <a16:creationId xmlns:a16="http://schemas.microsoft.com/office/drawing/2014/main" id="{33138C9A-700D-4FF9-B684-6656F3B2E59C}"/>
              </a:ext>
            </a:extLst>
          </p:cNvPr>
          <p:cNvGrpSpPr/>
          <p:nvPr/>
        </p:nvGrpSpPr>
        <p:grpSpPr>
          <a:xfrm>
            <a:off x="988756" y="1571040"/>
            <a:ext cx="4395451" cy="1030239"/>
            <a:chOff x="2984971" y="1131592"/>
            <a:chExt cx="2728648" cy="639562"/>
          </a:xfrm>
        </p:grpSpPr>
        <p:sp>
          <p:nvSpPr>
            <p:cNvPr id="12" name="Shape 135">
              <a:extLst>
                <a:ext uri="{FF2B5EF4-FFF2-40B4-BE49-F238E27FC236}">
                  <a16:creationId xmlns:a16="http://schemas.microsoft.com/office/drawing/2014/main" id="{8036DEF0-9DBF-4034-A81F-8827745D1AAD}"/>
                </a:ext>
              </a:extLst>
            </p:cNvPr>
            <p:cNvSpPr/>
            <p:nvPr/>
          </p:nvSpPr>
          <p:spPr>
            <a:xfrm rot="5400000">
              <a:off x="4145065" y="373183"/>
              <a:ext cx="528757" cy="2168926"/>
            </a:xfrm>
            <a:prstGeom prst="round2SameRect">
              <a:avLst>
                <a:gd name="adj1" fmla="val 50000"/>
                <a:gd name="adj2" fmla="val 0"/>
              </a:avLst>
            </a:prstGeom>
            <a:solidFill>
              <a:schemeClr val="accent6">
                <a:lumMod val="50000"/>
              </a:schemeClr>
            </a:solidFill>
            <a:ln>
              <a:noFill/>
            </a:ln>
          </p:spPr>
          <p:txBody>
            <a:bodyPr wrap="square" lIns="121900" tIns="60933" rIns="121900" bIns="60933" anchor="ctr" anchorCtr="0">
              <a:noAutofit/>
            </a:bodyPr>
            <a:lstStyle/>
            <a:p>
              <a:pPr algn="ctr">
                <a:buClr>
                  <a:srgbClr val="000000"/>
                </a:buClr>
              </a:pPr>
              <a:endParaRPr sz="2400" dirty="0">
                <a:solidFill>
                  <a:srgbClr val="0070C0"/>
                </a:solidFill>
                <a:latin typeface="Arial"/>
                <a:ea typeface="Arial"/>
                <a:cs typeface="Arial"/>
                <a:sym typeface="Arial"/>
              </a:endParaRPr>
            </a:p>
          </p:txBody>
        </p:sp>
        <p:sp>
          <p:nvSpPr>
            <p:cNvPr id="14" name="Shape 136">
              <a:extLst>
                <a:ext uri="{FF2B5EF4-FFF2-40B4-BE49-F238E27FC236}">
                  <a16:creationId xmlns:a16="http://schemas.microsoft.com/office/drawing/2014/main" id="{8D325737-C4E7-46D9-9327-70A301F60CEB}"/>
                </a:ext>
              </a:extLst>
            </p:cNvPr>
            <p:cNvSpPr/>
            <p:nvPr/>
          </p:nvSpPr>
          <p:spPr>
            <a:xfrm rot="16200000" flipH="1">
              <a:off x="3033204" y="1131592"/>
              <a:ext cx="639562" cy="639562"/>
            </a:xfrm>
            <a:prstGeom prst="ellipse">
              <a:avLst/>
            </a:prstGeom>
            <a:solidFill>
              <a:schemeClr val="lt1"/>
            </a:solidFill>
            <a:ln w="50800" cap="flat" cmpd="sng">
              <a:solidFill>
                <a:schemeClr val="accent6">
                  <a:lumMod val="50000"/>
                </a:schemeClr>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15" name="Shape 137">
              <a:extLst>
                <a:ext uri="{FF2B5EF4-FFF2-40B4-BE49-F238E27FC236}">
                  <a16:creationId xmlns:a16="http://schemas.microsoft.com/office/drawing/2014/main" id="{EBAE198D-D004-4D4C-8D1B-447A946E5AA8}"/>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rPr>
                <a:t>1</a:t>
              </a:r>
              <a:endParaRPr lang="zh-TW" altLang="en-US"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endParaRPr>
            </a:p>
          </p:txBody>
        </p:sp>
        <p:sp>
          <p:nvSpPr>
            <p:cNvPr id="16" name="Shape 138">
              <a:extLst>
                <a:ext uri="{FF2B5EF4-FFF2-40B4-BE49-F238E27FC236}">
                  <a16:creationId xmlns:a16="http://schemas.microsoft.com/office/drawing/2014/main" id="{19D32BE6-4EBA-46F7-84A3-99A41C45CEF8}"/>
                </a:ext>
              </a:extLst>
            </p:cNvPr>
            <p:cNvSpPr txBox="1"/>
            <p:nvPr/>
          </p:nvSpPr>
          <p:spPr>
            <a:xfrm>
              <a:off x="3751315" y="1232832"/>
              <a:ext cx="1962304" cy="272732"/>
            </a:xfrm>
            <a:prstGeom prst="rect">
              <a:avLst/>
            </a:prstGeom>
            <a:noFill/>
            <a:ln>
              <a:noFill/>
            </a:ln>
          </p:spPr>
          <p:txBody>
            <a:bodyPr wrap="square" lIns="121900" tIns="60933" rIns="121900" bIns="60933" anchor="t" anchorCtr="0">
              <a:noAutofit/>
            </a:bodyPr>
            <a:lstStyle/>
            <a:p>
              <a:pPr lvl="0">
                <a:buClr>
                  <a:schemeClr val="lt1"/>
                </a:buClr>
                <a:buSzPct val="25000"/>
              </a:pPr>
              <a:r>
                <a:rPr lang="en-US" altLang="zh-CN" sz="2000" b="1" dirty="0">
                  <a:solidFill>
                    <a:schemeClr val="bg1"/>
                  </a:solidFill>
                  <a:latin typeface="Arial"/>
                  <a:ea typeface="Arial"/>
                  <a:cs typeface="Arial"/>
                  <a:sym typeface="Arial"/>
                </a:rPr>
                <a:t>Install</a:t>
              </a:r>
              <a:r>
                <a:rPr lang="zh-CN" altLang="en-US" sz="2000" b="1" dirty="0">
                  <a:solidFill>
                    <a:schemeClr val="bg1"/>
                  </a:solidFill>
                  <a:latin typeface="Arial"/>
                  <a:ea typeface="Arial"/>
                  <a:cs typeface="Arial"/>
                  <a:sym typeface="Arial"/>
                </a:rPr>
                <a:t> </a:t>
              </a:r>
              <a:r>
                <a:rPr lang="en-US" altLang="zh-CN" sz="2000" b="1" dirty="0" err="1">
                  <a:solidFill>
                    <a:schemeClr val="bg1"/>
                  </a:solidFill>
                  <a:latin typeface="Arial"/>
                  <a:ea typeface="Arial"/>
                  <a:cs typeface="Arial"/>
                  <a:sym typeface="Arial"/>
                </a:rPr>
                <a:t>QcalAgent</a:t>
              </a:r>
              <a:r>
                <a:rPr lang="en-US" altLang="zh-CN" sz="2000" b="1" dirty="0">
                  <a:solidFill>
                    <a:schemeClr val="bg1"/>
                  </a:solidFill>
                  <a:latin typeface="Arial"/>
                  <a:ea typeface="Arial"/>
                  <a:cs typeface="Arial"/>
                  <a:sym typeface="Arial"/>
                </a:rPr>
                <a:t> ,</a:t>
              </a:r>
            </a:p>
            <a:p>
              <a:pPr lvl="0">
                <a:buClr>
                  <a:schemeClr val="lt1"/>
                </a:buClr>
                <a:buSzPct val="25000"/>
              </a:pPr>
              <a:r>
                <a:rPr lang="en-US" altLang="zh-CN" sz="2000" b="1" dirty="0">
                  <a:solidFill>
                    <a:schemeClr val="bg1"/>
                  </a:solidFill>
                  <a:latin typeface="Arial"/>
                  <a:ea typeface="Arial"/>
                  <a:cs typeface="Arial"/>
                  <a:sym typeface="Arial"/>
                </a:rPr>
                <a:t>Go to Main Page</a:t>
              </a:r>
              <a:endParaRPr lang="en-US" altLang="zh-TW" sz="2000" b="1" dirty="0">
                <a:solidFill>
                  <a:schemeClr val="bg1"/>
                </a:solidFill>
                <a:latin typeface="Microsoft JhengHei"/>
                <a:ea typeface="Microsoft JhengHei"/>
                <a:cs typeface="Microsoft JhengHei"/>
                <a:sym typeface="Microsoft JhengHei"/>
              </a:endParaRPr>
            </a:p>
          </p:txBody>
        </p:sp>
      </p:grpSp>
      <p:sp>
        <p:nvSpPr>
          <p:cNvPr id="7" name="Shape 298">
            <a:extLst>
              <a:ext uri="{FF2B5EF4-FFF2-40B4-BE49-F238E27FC236}">
                <a16:creationId xmlns:a16="http://schemas.microsoft.com/office/drawing/2014/main" id="{82B095CF-C17C-3040-99F4-34D2C50A532B}"/>
              </a:ext>
            </a:extLst>
          </p:cNvPr>
          <p:cNvSpPr txBox="1"/>
          <p:nvPr/>
        </p:nvSpPr>
        <p:spPr>
          <a:xfrm>
            <a:off x="5094203" y="2380926"/>
            <a:ext cx="325800" cy="33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400"/>
              <a:buFont typeface="Arial"/>
              <a:buNone/>
            </a:pPr>
            <a:r>
              <a:rPr lang="en-US" sz="1600" b="1" i="0" u="none" strike="noStrike" cap="none">
                <a:solidFill>
                  <a:srgbClr val="FFFFFF"/>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pic>
        <p:nvPicPr>
          <p:cNvPr id="22" name="圖片 21">
            <a:extLst>
              <a:ext uri="{FF2B5EF4-FFF2-40B4-BE49-F238E27FC236}">
                <a16:creationId xmlns:a16="http://schemas.microsoft.com/office/drawing/2014/main" id="{282A8DE8-3D33-B546-A43C-0E67A9658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715" y="2898365"/>
            <a:ext cx="5680939" cy="2717286"/>
          </a:xfrm>
          <a:prstGeom prst="rect">
            <a:avLst/>
          </a:prstGeom>
        </p:spPr>
      </p:pic>
      <p:pic>
        <p:nvPicPr>
          <p:cNvPr id="23" name="圖片 22">
            <a:extLst>
              <a:ext uri="{FF2B5EF4-FFF2-40B4-BE49-F238E27FC236}">
                <a16:creationId xmlns:a16="http://schemas.microsoft.com/office/drawing/2014/main" id="{2B260FFB-D314-D348-B6F0-1E15758D3090}"/>
              </a:ext>
            </a:extLst>
          </p:cNvPr>
          <p:cNvPicPr>
            <a:picLocks noChangeAspect="1"/>
          </p:cNvPicPr>
          <p:nvPr/>
        </p:nvPicPr>
        <p:blipFill>
          <a:blip r:embed="rId3"/>
          <a:stretch>
            <a:fillRect/>
          </a:stretch>
        </p:blipFill>
        <p:spPr>
          <a:xfrm>
            <a:off x="469198" y="2898365"/>
            <a:ext cx="5434569" cy="2717285"/>
          </a:xfrm>
          <a:prstGeom prst="rect">
            <a:avLst/>
          </a:prstGeom>
        </p:spPr>
      </p:pic>
      <p:sp>
        <p:nvSpPr>
          <p:cNvPr id="4" name="標題 3">
            <a:extLst>
              <a:ext uri="{FF2B5EF4-FFF2-40B4-BE49-F238E27FC236}">
                <a16:creationId xmlns:a16="http://schemas.microsoft.com/office/drawing/2014/main" id="{A4EC043C-E5B6-4F3E-9A8E-017D105D76E1}"/>
              </a:ext>
            </a:extLst>
          </p:cNvPr>
          <p:cNvSpPr>
            <a:spLocks noGrp="1"/>
          </p:cNvSpPr>
          <p:nvPr>
            <p:ph type="title"/>
          </p:nvPr>
        </p:nvSpPr>
        <p:spPr>
          <a:xfrm>
            <a:off x="1419726" y="168443"/>
            <a:ext cx="10772274" cy="1105510"/>
          </a:xfrm>
        </p:spPr>
        <p:txBody>
          <a:bodyPr/>
          <a:lstStyle/>
          <a:p>
            <a:r>
              <a:rPr kumimoji="1" lang="en-US" altLang="zh-TW" sz="3600" dirty="0"/>
              <a:t>How to integrate your calendar</a:t>
            </a:r>
            <a:endParaRPr kumimoji="1" lang="zh-TW" altLang="en-US" sz="3600" dirty="0"/>
          </a:p>
        </p:txBody>
      </p:sp>
      <p:grpSp>
        <p:nvGrpSpPr>
          <p:cNvPr id="17" name="Shape 134">
            <a:extLst>
              <a:ext uri="{FF2B5EF4-FFF2-40B4-BE49-F238E27FC236}">
                <a16:creationId xmlns:a16="http://schemas.microsoft.com/office/drawing/2014/main" id="{09AA68AF-FC7E-480C-9B4F-A4E784DE20DB}"/>
              </a:ext>
            </a:extLst>
          </p:cNvPr>
          <p:cNvGrpSpPr/>
          <p:nvPr/>
        </p:nvGrpSpPr>
        <p:grpSpPr>
          <a:xfrm>
            <a:off x="6462892" y="1571040"/>
            <a:ext cx="4425756" cy="1030239"/>
            <a:chOff x="2984971" y="1131592"/>
            <a:chExt cx="2747461" cy="639562"/>
          </a:xfrm>
        </p:grpSpPr>
        <p:sp>
          <p:nvSpPr>
            <p:cNvPr id="18" name="Shape 135">
              <a:extLst>
                <a:ext uri="{FF2B5EF4-FFF2-40B4-BE49-F238E27FC236}">
                  <a16:creationId xmlns:a16="http://schemas.microsoft.com/office/drawing/2014/main" id="{671A5853-7DDA-4C03-A791-0863987B7F5F}"/>
                </a:ext>
              </a:extLst>
            </p:cNvPr>
            <p:cNvSpPr/>
            <p:nvPr/>
          </p:nvSpPr>
          <p:spPr>
            <a:xfrm rot="5400000">
              <a:off x="4218423" y="293551"/>
              <a:ext cx="528758" cy="2315643"/>
            </a:xfrm>
            <a:prstGeom prst="round2SameRect">
              <a:avLst>
                <a:gd name="adj1" fmla="val 50000"/>
                <a:gd name="adj2" fmla="val 0"/>
              </a:avLst>
            </a:prstGeom>
            <a:solidFill>
              <a:schemeClr val="accent6">
                <a:lumMod val="50000"/>
              </a:schemeClr>
            </a:solidFill>
            <a:ln>
              <a:noFill/>
            </a:ln>
          </p:spPr>
          <p:txBody>
            <a:bodyPr wrap="square" lIns="121900" tIns="60933" rIns="121900" bIns="60933" anchor="ctr" anchorCtr="0">
              <a:noAutofit/>
            </a:bodyPr>
            <a:lstStyle/>
            <a:p>
              <a:pPr algn="ctr">
                <a:buClr>
                  <a:srgbClr val="000000"/>
                </a:buClr>
              </a:pPr>
              <a:endParaRPr sz="2400" dirty="0">
                <a:solidFill>
                  <a:srgbClr val="0070C0"/>
                </a:solidFill>
                <a:latin typeface="Arial"/>
                <a:ea typeface="Arial"/>
                <a:cs typeface="Arial"/>
                <a:sym typeface="Arial"/>
              </a:endParaRPr>
            </a:p>
          </p:txBody>
        </p:sp>
        <p:sp>
          <p:nvSpPr>
            <p:cNvPr id="19" name="Shape 136">
              <a:extLst>
                <a:ext uri="{FF2B5EF4-FFF2-40B4-BE49-F238E27FC236}">
                  <a16:creationId xmlns:a16="http://schemas.microsoft.com/office/drawing/2014/main" id="{6C685649-DFCB-4963-A45B-03942CAF74A1}"/>
                </a:ext>
              </a:extLst>
            </p:cNvPr>
            <p:cNvSpPr/>
            <p:nvPr/>
          </p:nvSpPr>
          <p:spPr>
            <a:xfrm rot="16200000" flipH="1">
              <a:off x="3033204" y="1131592"/>
              <a:ext cx="639562" cy="639562"/>
            </a:xfrm>
            <a:prstGeom prst="ellipse">
              <a:avLst/>
            </a:prstGeom>
            <a:solidFill>
              <a:schemeClr val="lt1"/>
            </a:solidFill>
            <a:ln w="50800" cap="flat" cmpd="sng">
              <a:solidFill>
                <a:schemeClr val="accent6">
                  <a:lumMod val="50000"/>
                </a:schemeClr>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20" name="Shape 137">
              <a:extLst>
                <a:ext uri="{FF2B5EF4-FFF2-40B4-BE49-F238E27FC236}">
                  <a16:creationId xmlns:a16="http://schemas.microsoft.com/office/drawing/2014/main" id="{DCFCEFCF-9B1C-4C4B-A048-4F8186CE6B21}"/>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rPr>
                <a:t>2</a:t>
              </a:r>
              <a:endParaRPr lang="zh-TW" altLang="en-US"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endParaRPr>
            </a:p>
          </p:txBody>
        </p:sp>
        <p:sp>
          <p:nvSpPr>
            <p:cNvPr id="21" name="Shape 138">
              <a:extLst>
                <a:ext uri="{FF2B5EF4-FFF2-40B4-BE49-F238E27FC236}">
                  <a16:creationId xmlns:a16="http://schemas.microsoft.com/office/drawing/2014/main" id="{82EBE447-6A16-44E8-B3DF-C35C9DA874A5}"/>
                </a:ext>
              </a:extLst>
            </p:cNvPr>
            <p:cNvSpPr txBox="1"/>
            <p:nvPr/>
          </p:nvSpPr>
          <p:spPr>
            <a:xfrm>
              <a:off x="3770128" y="1225893"/>
              <a:ext cx="1962304" cy="272732"/>
            </a:xfrm>
            <a:prstGeom prst="rect">
              <a:avLst/>
            </a:prstGeom>
            <a:noFill/>
            <a:ln>
              <a:noFill/>
            </a:ln>
          </p:spPr>
          <p:txBody>
            <a:bodyPr wrap="square" lIns="121900" tIns="60933" rIns="121900" bIns="60933" anchor="t" anchorCtr="0">
              <a:noAutofit/>
            </a:bodyPr>
            <a:lstStyle/>
            <a:p>
              <a:pPr>
                <a:buClr>
                  <a:schemeClr val="lt1"/>
                </a:buClr>
                <a:buSzPct val="25000"/>
              </a:pPr>
              <a:r>
                <a:rPr lang="en-US" altLang="zh-CN" sz="2000" b="1" dirty="0">
                  <a:solidFill>
                    <a:schemeClr val="bg1"/>
                  </a:solidFill>
                  <a:latin typeface="Arial"/>
                  <a:cs typeface="Arial"/>
                  <a:sym typeface="Arial"/>
                </a:rPr>
                <a:t>Choose to add your calendar server</a:t>
              </a:r>
              <a:endParaRPr lang="en-US" altLang="zh-TW" sz="2000" b="1" dirty="0">
                <a:solidFill>
                  <a:schemeClr val="bg1"/>
                </a:solidFill>
                <a:latin typeface="Arial"/>
                <a:cs typeface="Arial"/>
                <a:sym typeface="Microsoft JhengHei"/>
              </a:endParaRPr>
            </a:p>
          </p:txBody>
        </p:sp>
      </p:grpSp>
    </p:spTree>
    <p:extLst>
      <p:ext uri="{BB962C8B-B14F-4D97-AF65-F5344CB8AC3E}">
        <p14:creationId xmlns:p14="http://schemas.microsoft.com/office/powerpoint/2010/main" val="2821891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Shape 134">
            <a:extLst>
              <a:ext uri="{FF2B5EF4-FFF2-40B4-BE49-F238E27FC236}">
                <a16:creationId xmlns:a16="http://schemas.microsoft.com/office/drawing/2014/main" id="{F0E558FD-D3ED-46F5-8D46-15244B784418}"/>
              </a:ext>
            </a:extLst>
          </p:cNvPr>
          <p:cNvGrpSpPr/>
          <p:nvPr/>
        </p:nvGrpSpPr>
        <p:grpSpPr>
          <a:xfrm>
            <a:off x="6277058" y="1571040"/>
            <a:ext cx="4998423" cy="1030239"/>
            <a:chOff x="2984971" y="1131592"/>
            <a:chExt cx="3102966" cy="639562"/>
          </a:xfrm>
        </p:grpSpPr>
        <p:sp>
          <p:nvSpPr>
            <p:cNvPr id="19" name="Shape 135">
              <a:extLst>
                <a:ext uri="{FF2B5EF4-FFF2-40B4-BE49-F238E27FC236}">
                  <a16:creationId xmlns:a16="http://schemas.microsoft.com/office/drawing/2014/main" id="{4622519F-2970-48DE-AE94-983D1866A8D3}"/>
                </a:ext>
              </a:extLst>
            </p:cNvPr>
            <p:cNvSpPr/>
            <p:nvPr/>
          </p:nvSpPr>
          <p:spPr>
            <a:xfrm rot="5400000">
              <a:off x="4262731" y="296721"/>
              <a:ext cx="495559" cy="2329957"/>
            </a:xfrm>
            <a:prstGeom prst="round2SameRect">
              <a:avLst>
                <a:gd name="adj1" fmla="val 50000"/>
                <a:gd name="adj2" fmla="val 0"/>
              </a:avLst>
            </a:prstGeom>
            <a:solidFill>
              <a:schemeClr val="accent6">
                <a:lumMod val="50000"/>
              </a:schemeClr>
            </a:solidFill>
            <a:ln>
              <a:noFill/>
            </a:ln>
          </p:spPr>
          <p:txBody>
            <a:bodyPr wrap="square" lIns="121900" tIns="60933" rIns="121900" bIns="60933" anchor="ctr" anchorCtr="0">
              <a:noAutofit/>
            </a:bodyPr>
            <a:lstStyle/>
            <a:p>
              <a:pPr algn="ctr">
                <a:buClr>
                  <a:srgbClr val="000000"/>
                </a:buClr>
              </a:pPr>
              <a:endParaRPr sz="2400">
                <a:solidFill>
                  <a:srgbClr val="0070C0"/>
                </a:solidFill>
                <a:latin typeface="Arial"/>
                <a:ea typeface="Arial"/>
                <a:cs typeface="Arial"/>
                <a:sym typeface="Arial"/>
              </a:endParaRPr>
            </a:p>
          </p:txBody>
        </p:sp>
        <p:sp>
          <p:nvSpPr>
            <p:cNvPr id="20" name="Shape 136">
              <a:extLst>
                <a:ext uri="{FF2B5EF4-FFF2-40B4-BE49-F238E27FC236}">
                  <a16:creationId xmlns:a16="http://schemas.microsoft.com/office/drawing/2014/main" id="{19D544DD-EAF8-4BB1-8F33-42E0C5BC8329}"/>
                </a:ext>
              </a:extLst>
            </p:cNvPr>
            <p:cNvSpPr/>
            <p:nvPr/>
          </p:nvSpPr>
          <p:spPr>
            <a:xfrm rot="16200000" flipH="1">
              <a:off x="3033204" y="1131592"/>
              <a:ext cx="639562" cy="639562"/>
            </a:xfrm>
            <a:prstGeom prst="ellipse">
              <a:avLst/>
            </a:prstGeom>
            <a:solidFill>
              <a:schemeClr val="lt1"/>
            </a:solidFill>
            <a:ln w="50800" cap="flat" cmpd="sng">
              <a:solidFill>
                <a:schemeClr val="accent6">
                  <a:lumMod val="50000"/>
                </a:schemeClr>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21" name="Shape 137">
              <a:extLst>
                <a:ext uri="{FF2B5EF4-FFF2-40B4-BE49-F238E27FC236}">
                  <a16:creationId xmlns:a16="http://schemas.microsoft.com/office/drawing/2014/main" id="{F7F6515B-7594-4E6C-9FAE-D56F540B179A}"/>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rPr>
                <a:t>4</a:t>
              </a:r>
              <a:endParaRPr lang="zh-TW" altLang="en-US"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endParaRPr>
            </a:p>
          </p:txBody>
        </p:sp>
        <p:sp>
          <p:nvSpPr>
            <p:cNvPr id="22" name="Shape 138">
              <a:extLst>
                <a:ext uri="{FF2B5EF4-FFF2-40B4-BE49-F238E27FC236}">
                  <a16:creationId xmlns:a16="http://schemas.microsoft.com/office/drawing/2014/main" id="{795A804A-B444-47B0-844E-18A54466421A}"/>
                </a:ext>
              </a:extLst>
            </p:cNvPr>
            <p:cNvSpPr txBox="1"/>
            <p:nvPr/>
          </p:nvSpPr>
          <p:spPr>
            <a:xfrm>
              <a:off x="3710366" y="1325332"/>
              <a:ext cx="2377571" cy="272732"/>
            </a:xfrm>
            <a:prstGeom prst="rect">
              <a:avLst/>
            </a:prstGeom>
            <a:noFill/>
            <a:ln>
              <a:noFill/>
            </a:ln>
          </p:spPr>
          <p:txBody>
            <a:bodyPr wrap="square" lIns="121900" tIns="60933" rIns="121900" bIns="60933" anchor="t" anchorCtr="0">
              <a:noAutofit/>
            </a:bodyPr>
            <a:lstStyle/>
            <a:p>
              <a:pPr>
                <a:buClr>
                  <a:schemeClr val="lt1"/>
                </a:buClr>
                <a:buSzPct val="25000"/>
              </a:pPr>
              <a:r>
                <a:rPr lang="en-US" altLang="zh-TW" sz="2000" b="1" dirty="0">
                  <a:solidFill>
                    <a:schemeClr val="bg1"/>
                  </a:solidFill>
                  <a:latin typeface="Arial"/>
                  <a:cs typeface="Arial"/>
                  <a:sym typeface="Arial"/>
                </a:rPr>
                <a:t>Start using </a:t>
              </a:r>
              <a:r>
                <a:rPr lang="en-US" altLang="zh-TW" sz="2000" b="1" dirty="0" err="1">
                  <a:solidFill>
                    <a:schemeClr val="bg1"/>
                  </a:solidFill>
                  <a:latin typeface="Arial"/>
                  <a:cs typeface="Arial"/>
                  <a:sym typeface="Arial"/>
                </a:rPr>
                <a:t>QcalAgent</a:t>
              </a:r>
              <a:endParaRPr lang="en-US" altLang="zh-TW" sz="2000" b="1" dirty="0">
                <a:solidFill>
                  <a:schemeClr val="bg1"/>
                </a:solidFill>
                <a:latin typeface="Arial"/>
                <a:cs typeface="Arial"/>
                <a:sym typeface="Microsoft JhengHei"/>
              </a:endParaRPr>
            </a:p>
          </p:txBody>
        </p:sp>
      </p:grpSp>
      <p:sp>
        <p:nvSpPr>
          <p:cNvPr id="7" name="Shape 298">
            <a:extLst>
              <a:ext uri="{FF2B5EF4-FFF2-40B4-BE49-F238E27FC236}">
                <a16:creationId xmlns:a16="http://schemas.microsoft.com/office/drawing/2014/main" id="{82B095CF-C17C-3040-99F4-34D2C50A532B}"/>
              </a:ext>
            </a:extLst>
          </p:cNvPr>
          <p:cNvSpPr txBox="1"/>
          <p:nvPr/>
        </p:nvSpPr>
        <p:spPr>
          <a:xfrm>
            <a:off x="5094203" y="2380926"/>
            <a:ext cx="325800" cy="334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400"/>
              <a:buFont typeface="Arial"/>
              <a:buNone/>
            </a:pPr>
            <a:r>
              <a:rPr lang="en-US" sz="1600" b="1" i="0" u="none" strike="noStrike" cap="none">
                <a:solidFill>
                  <a:srgbClr val="FFFFFF"/>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pic>
        <p:nvPicPr>
          <p:cNvPr id="3" name="圖片 2">
            <a:extLst>
              <a:ext uri="{FF2B5EF4-FFF2-40B4-BE49-F238E27FC236}">
                <a16:creationId xmlns:a16="http://schemas.microsoft.com/office/drawing/2014/main" id="{C0EDB156-A6AA-8141-919B-1D41DB303AB7}"/>
              </a:ext>
            </a:extLst>
          </p:cNvPr>
          <p:cNvPicPr>
            <a:picLocks noChangeAspect="1"/>
          </p:cNvPicPr>
          <p:nvPr/>
        </p:nvPicPr>
        <p:blipFill>
          <a:blip r:embed="rId2"/>
          <a:stretch>
            <a:fillRect/>
          </a:stretch>
        </p:blipFill>
        <p:spPr>
          <a:xfrm>
            <a:off x="1093238" y="2715426"/>
            <a:ext cx="3869091" cy="3570191"/>
          </a:xfrm>
          <a:prstGeom prst="rect">
            <a:avLst/>
          </a:prstGeom>
        </p:spPr>
      </p:pic>
      <p:pic>
        <p:nvPicPr>
          <p:cNvPr id="12" name="圖片 25">
            <a:extLst>
              <a:ext uri="{FF2B5EF4-FFF2-40B4-BE49-F238E27FC236}">
                <a16:creationId xmlns:a16="http://schemas.microsoft.com/office/drawing/2014/main" id="{CD658686-E2CC-BC43-8C10-D15A6B8106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6821" y="2711012"/>
            <a:ext cx="6028679" cy="35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4">
            <a:extLst>
              <a:ext uri="{FF2B5EF4-FFF2-40B4-BE49-F238E27FC236}">
                <a16:creationId xmlns:a16="http://schemas.microsoft.com/office/drawing/2014/main" id="{FD98A5C0-2971-47A8-BCBA-D21B0E238A82}"/>
              </a:ext>
            </a:extLst>
          </p:cNvPr>
          <p:cNvSpPr>
            <a:spLocks noGrp="1"/>
          </p:cNvSpPr>
          <p:nvPr>
            <p:ph type="title"/>
          </p:nvPr>
        </p:nvSpPr>
        <p:spPr>
          <a:xfrm>
            <a:off x="1419726" y="168443"/>
            <a:ext cx="10772274" cy="1093180"/>
          </a:xfrm>
        </p:spPr>
        <p:txBody>
          <a:bodyPr>
            <a:normAutofit/>
          </a:bodyPr>
          <a:lstStyle/>
          <a:p>
            <a:r>
              <a:rPr lang="en-US" altLang="zh-TW" sz="3600" dirty="0"/>
              <a:t>How to integrate your calendar</a:t>
            </a:r>
            <a:endParaRPr lang="zh-TW" sz="3600" dirty="0"/>
          </a:p>
        </p:txBody>
      </p:sp>
      <p:grpSp>
        <p:nvGrpSpPr>
          <p:cNvPr id="10" name="Shape 134">
            <a:extLst>
              <a:ext uri="{FF2B5EF4-FFF2-40B4-BE49-F238E27FC236}">
                <a16:creationId xmlns:a16="http://schemas.microsoft.com/office/drawing/2014/main" id="{226CE5DB-BEC6-42E2-ACBB-D98415936D67}"/>
              </a:ext>
            </a:extLst>
          </p:cNvPr>
          <p:cNvGrpSpPr/>
          <p:nvPr/>
        </p:nvGrpSpPr>
        <p:grpSpPr>
          <a:xfrm>
            <a:off x="536573" y="1571040"/>
            <a:ext cx="4811853" cy="1030239"/>
            <a:chOff x="2984971" y="1131592"/>
            <a:chExt cx="2987146" cy="639562"/>
          </a:xfrm>
        </p:grpSpPr>
        <p:sp>
          <p:nvSpPr>
            <p:cNvPr id="11" name="Shape 135">
              <a:extLst>
                <a:ext uri="{FF2B5EF4-FFF2-40B4-BE49-F238E27FC236}">
                  <a16:creationId xmlns:a16="http://schemas.microsoft.com/office/drawing/2014/main" id="{11630E11-EB19-4D00-93F5-6CDDD4105B2E}"/>
                </a:ext>
              </a:extLst>
            </p:cNvPr>
            <p:cNvSpPr/>
            <p:nvPr/>
          </p:nvSpPr>
          <p:spPr>
            <a:xfrm rot="5400000">
              <a:off x="4386518" y="168313"/>
              <a:ext cx="479629" cy="2602701"/>
            </a:xfrm>
            <a:prstGeom prst="round2SameRect">
              <a:avLst>
                <a:gd name="adj1" fmla="val 50000"/>
                <a:gd name="adj2" fmla="val 0"/>
              </a:avLst>
            </a:prstGeom>
            <a:solidFill>
              <a:schemeClr val="accent6">
                <a:lumMod val="50000"/>
              </a:schemeClr>
            </a:solidFill>
            <a:ln>
              <a:noFill/>
            </a:ln>
          </p:spPr>
          <p:txBody>
            <a:bodyPr wrap="square" lIns="121900" tIns="60933" rIns="121900" bIns="60933" anchor="ctr" anchorCtr="0">
              <a:noAutofit/>
            </a:bodyPr>
            <a:lstStyle/>
            <a:p>
              <a:pPr algn="ctr">
                <a:buClr>
                  <a:srgbClr val="000000"/>
                </a:buClr>
              </a:pPr>
              <a:endParaRPr sz="2400" dirty="0">
                <a:solidFill>
                  <a:srgbClr val="0070C0"/>
                </a:solidFill>
                <a:latin typeface="Arial"/>
                <a:ea typeface="Arial"/>
                <a:cs typeface="Arial"/>
                <a:sym typeface="Arial"/>
              </a:endParaRPr>
            </a:p>
          </p:txBody>
        </p:sp>
        <p:sp>
          <p:nvSpPr>
            <p:cNvPr id="13" name="Shape 136">
              <a:extLst>
                <a:ext uri="{FF2B5EF4-FFF2-40B4-BE49-F238E27FC236}">
                  <a16:creationId xmlns:a16="http://schemas.microsoft.com/office/drawing/2014/main" id="{7BE82E6C-3803-49BC-882C-B6AFF566BD24}"/>
                </a:ext>
              </a:extLst>
            </p:cNvPr>
            <p:cNvSpPr/>
            <p:nvPr/>
          </p:nvSpPr>
          <p:spPr>
            <a:xfrm rot="16200000" flipH="1">
              <a:off x="3033204" y="1131592"/>
              <a:ext cx="639562" cy="639562"/>
            </a:xfrm>
            <a:prstGeom prst="ellipse">
              <a:avLst/>
            </a:prstGeom>
            <a:solidFill>
              <a:schemeClr val="lt1"/>
            </a:solidFill>
            <a:ln w="50800" cap="flat" cmpd="sng">
              <a:solidFill>
                <a:schemeClr val="accent6">
                  <a:lumMod val="50000"/>
                </a:schemeClr>
              </a:solidFill>
              <a:prstDash val="solid"/>
              <a:round/>
              <a:headEnd type="none" w="med" len="med"/>
              <a:tailEnd type="none" w="med" len="med"/>
            </a:ln>
          </p:spPr>
          <p:txBody>
            <a:bodyPr wrap="square" lIns="121900" tIns="60933" rIns="121900" bIns="60933" anchor="ctr" anchorCtr="0">
              <a:noAutofit/>
            </a:bodyPr>
            <a:lstStyle/>
            <a:p>
              <a:pPr algn="ctr">
                <a:buClr>
                  <a:srgbClr val="000000"/>
                </a:buClr>
              </a:pPr>
              <a:endParaRPr sz="3733">
                <a:solidFill>
                  <a:schemeClr val="lt1"/>
                </a:solidFill>
                <a:latin typeface="Arial Black"/>
                <a:ea typeface="Arial Black"/>
                <a:cs typeface="Arial Black"/>
                <a:sym typeface="Arial Black"/>
              </a:endParaRPr>
            </a:p>
          </p:txBody>
        </p:sp>
        <p:sp>
          <p:nvSpPr>
            <p:cNvPr id="14" name="Shape 137">
              <a:extLst>
                <a:ext uri="{FF2B5EF4-FFF2-40B4-BE49-F238E27FC236}">
                  <a16:creationId xmlns:a16="http://schemas.microsoft.com/office/drawing/2014/main" id="{395477FD-6713-448B-A47E-6469E1194AE6}"/>
                </a:ext>
              </a:extLst>
            </p:cNvPr>
            <p:cNvSpPr txBox="1"/>
            <p:nvPr/>
          </p:nvSpPr>
          <p:spPr>
            <a:xfrm>
              <a:off x="2984971" y="1180720"/>
              <a:ext cx="736924" cy="528758"/>
            </a:xfrm>
            <a:prstGeom prst="rect">
              <a:avLst/>
            </a:prstGeom>
            <a:noFill/>
            <a:ln>
              <a:noFill/>
            </a:ln>
          </p:spPr>
          <p:txBody>
            <a:bodyPr wrap="square" lIns="121900" tIns="0" rIns="121900" bIns="0" anchor="ctr" anchorCtr="0">
              <a:noAutofit/>
            </a:bodyPr>
            <a:lstStyle/>
            <a:p>
              <a:pPr algn="ctr">
                <a:buClr>
                  <a:srgbClr val="0070C0"/>
                </a:buClr>
                <a:buSzPct val="25000"/>
              </a:pPr>
              <a:r>
                <a:rPr lang="en-US" altLang="zh-TW"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rPr>
                <a:t>3</a:t>
              </a:r>
              <a:endParaRPr lang="zh-TW" altLang="en-US" sz="4400" b="1">
                <a:solidFill>
                  <a:schemeClr val="accent6">
                    <a:lumMod val="50000"/>
                  </a:schemeClr>
                </a:solidFill>
                <a:latin typeface="Arial" panose="020B0604020202020204" pitchFamily="34" charset="0"/>
                <a:ea typeface="Microsoft JhengHei"/>
                <a:cs typeface="Arial" panose="020B0604020202020204" pitchFamily="34" charset="0"/>
                <a:sym typeface="Microsoft JhengHei"/>
              </a:endParaRPr>
            </a:p>
          </p:txBody>
        </p:sp>
        <p:sp>
          <p:nvSpPr>
            <p:cNvPr id="15" name="Shape 138">
              <a:extLst>
                <a:ext uri="{FF2B5EF4-FFF2-40B4-BE49-F238E27FC236}">
                  <a16:creationId xmlns:a16="http://schemas.microsoft.com/office/drawing/2014/main" id="{F7DE85F2-27BD-4800-A2E8-D9DC9C7B4413}"/>
                </a:ext>
              </a:extLst>
            </p:cNvPr>
            <p:cNvSpPr txBox="1"/>
            <p:nvPr/>
          </p:nvSpPr>
          <p:spPr>
            <a:xfrm>
              <a:off x="3690422" y="1341391"/>
              <a:ext cx="2281695" cy="272732"/>
            </a:xfrm>
            <a:prstGeom prst="rect">
              <a:avLst/>
            </a:prstGeom>
            <a:noFill/>
            <a:ln>
              <a:noFill/>
            </a:ln>
          </p:spPr>
          <p:txBody>
            <a:bodyPr wrap="square" lIns="121900" tIns="60933" rIns="121900" bIns="60933" anchor="t" anchorCtr="0">
              <a:noAutofit/>
            </a:bodyPr>
            <a:lstStyle/>
            <a:p>
              <a:pPr lvl="0">
                <a:buClr>
                  <a:schemeClr val="lt1"/>
                </a:buClr>
                <a:buSzPct val="25000"/>
              </a:pPr>
              <a:r>
                <a:rPr lang="en-US" altLang="zh-TW" sz="2000" b="1" dirty="0">
                  <a:solidFill>
                    <a:schemeClr val="bg1"/>
                  </a:solidFill>
                  <a:latin typeface="Arial"/>
                  <a:ea typeface="Arial"/>
                  <a:cs typeface="Arial"/>
                  <a:sym typeface="Arial"/>
                </a:rPr>
                <a:t>Verify account information</a:t>
              </a:r>
              <a:endParaRPr lang="en-US" altLang="zh-TW" sz="2000" b="1" dirty="0">
                <a:solidFill>
                  <a:schemeClr val="bg1"/>
                </a:solidFill>
                <a:latin typeface="Microsoft JhengHei"/>
                <a:ea typeface="Microsoft JhengHei"/>
                <a:cs typeface="Microsoft JhengHei"/>
                <a:sym typeface="Microsoft JhengHei"/>
              </a:endParaRPr>
            </a:p>
          </p:txBody>
        </p:sp>
      </p:grpSp>
    </p:spTree>
    <p:extLst>
      <p:ext uri="{BB962C8B-B14F-4D97-AF65-F5344CB8AC3E}">
        <p14:creationId xmlns:p14="http://schemas.microsoft.com/office/powerpoint/2010/main" val="4201802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A8891D-54D8-E547-9994-FD3A8BBF8F1A}"/>
              </a:ext>
            </a:extLst>
          </p:cNvPr>
          <p:cNvSpPr>
            <a:spLocks noGrp="1"/>
          </p:cNvSpPr>
          <p:nvPr>
            <p:ph type="title"/>
          </p:nvPr>
        </p:nvSpPr>
        <p:spPr>
          <a:xfrm>
            <a:off x="1419726" y="177968"/>
            <a:ext cx="10772274" cy="960979"/>
          </a:xfrm>
        </p:spPr>
        <p:txBody>
          <a:bodyPr>
            <a:noAutofit/>
          </a:bodyPr>
          <a:lstStyle/>
          <a:p>
            <a:r>
              <a:rPr lang="en-US" altLang="zh-TW" sz="3600" dirty="0"/>
              <a:t>Save activity record on NAS for long term archiving</a:t>
            </a:r>
          </a:p>
        </p:txBody>
      </p:sp>
      <p:sp>
        <p:nvSpPr>
          <p:cNvPr id="3" name="內容版面配置區 2">
            <a:extLst>
              <a:ext uri="{FF2B5EF4-FFF2-40B4-BE49-F238E27FC236}">
                <a16:creationId xmlns:a16="http://schemas.microsoft.com/office/drawing/2014/main" id="{61FAC527-B695-3C44-B62C-E083E15DBD9C}"/>
              </a:ext>
            </a:extLst>
          </p:cNvPr>
          <p:cNvSpPr>
            <a:spLocks noGrp="1"/>
          </p:cNvSpPr>
          <p:nvPr>
            <p:ph idx="1"/>
          </p:nvPr>
        </p:nvSpPr>
        <p:spPr>
          <a:xfrm>
            <a:off x="838200" y="1515979"/>
            <a:ext cx="10744200" cy="4660983"/>
          </a:xfrm>
        </p:spPr>
        <p:txBody>
          <a:bodyPr vert="horz" lIns="91440" tIns="45720" rIns="91440" bIns="45720" rtlCol="0" anchor="t">
            <a:normAutofit/>
          </a:bodyPr>
          <a:lstStyle/>
          <a:p>
            <a:pPr marL="0" indent="0">
              <a:buNone/>
            </a:pPr>
            <a:r>
              <a:rPr lang="en-US" altLang="zh-TW" sz="1800" dirty="0"/>
              <a:t>All activity records are stored on NAS Private Cloud to protect your important events and mission schedules.</a:t>
            </a:r>
            <a:br>
              <a:rPr lang="en-US" altLang="zh-TW" sz="1800" dirty="0"/>
            </a:br>
            <a:endParaRPr lang="en-US" altLang="zh-TW" sz="1800" dirty="0"/>
          </a:p>
          <a:p>
            <a:endParaRPr kumimoji="1" lang="zh-TW" altLang="en-US" sz="2400" dirty="0"/>
          </a:p>
        </p:txBody>
      </p:sp>
      <p:pic>
        <p:nvPicPr>
          <p:cNvPr id="4" name="Shape 102">
            <a:extLst>
              <a:ext uri="{FF2B5EF4-FFF2-40B4-BE49-F238E27FC236}">
                <a16:creationId xmlns:a16="http://schemas.microsoft.com/office/drawing/2014/main" id="{73DBCA17-90C7-EC46-9050-777256727EB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4388727"/>
            <a:ext cx="1244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2">
            <a:extLst>
              <a:ext uri="{FF2B5EF4-FFF2-40B4-BE49-F238E27FC236}">
                <a16:creationId xmlns:a16="http://schemas.microsoft.com/office/drawing/2014/main" id="{1A35EAE8-02A0-134A-A6C7-A59919D471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3717" y="2332831"/>
            <a:ext cx="6016068"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4" descr="16954671_xxl [轉換].png">
            <a:extLst>
              <a:ext uri="{FF2B5EF4-FFF2-40B4-BE49-F238E27FC236}">
                <a16:creationId xmlns:a16="http://schemas.microsoft.com/office/drawing/2014/main" id="{E9ACAAE1-2098-1A4A-AAD7-9953F187BC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4669715"/>
            <a:ext cx="603250"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24">
            <a:extLst>
              <a:ext uri="{FF2B5EF4-FFF2-40B4-BE49-F238E27FC236}">
                <a16:creationId xmlns:a16="http://schemas.microsoft.com/office/drawing/2014/main" id="{64D4064D-D602-AA4D-8461-1FB8DC4CB7B4}"/>
              </a:ext>
            </a:extLst>
          </p:cNvPr>
          <p:cNvSpPr txBox="1">
            <a:spLocks noChangeArrowheads="1"/>
          </p:cNvSpPr>
          <p:nvPr/>
        </p:nvSpPr>
        <p:spPr bwMode="auto">
          <a:xfrm>
            <a:off x="5103813" y="3379788"/>
            <a:ext cx="1627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400" b="1">
                <a:solidFill>
                  <a:schemeClr val="bg1"/>
                </a:solidFill>
                <a:latin typeface="微軟正黑體" panose="020B0604030504040204" pitchFamily="34" charset="-120"/>
              </a:rPr>
              <a:t>定時備份</a:t>
            </a:r>
          </a:p>
        </p:txBody>
      </p:sp>
      <p:sp>
        <p:nvSpPr>
          <p:cNvPr id="8" name="文字方塊 12">
            <a:extLst>
              <a:ext uri="{FF2B5EF4-FFF2-40B4-BE49-F238E27FC236}">
                <a16:creationId xmlns:a16="http://schemas.microsoft.com/office/drawing/2014/main" id="{3EE31C9C-EE9B-E849-A0DF-5E551CD2C33F}"/>
              </a:ext>
            </a:extLst>
          </p:cNvPr>
          <p:cNvSpPr txBox="1">
            <a:spLocks noChangeArrowheads="1"/>
          </p:cNvSpPr>
          <p:nvPr/>
        </p:nvSpPr>
        <p:spPr bwMode="auto">
          <a:xfrm>
            <a:off x="4867276" y="4288318"/>
            <a:ext cx="852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en-US" altLang="zh-TW" sz="1600" b="1" dirty="0">
                <a:ea typeface="Heiti TC Light" panose="02000000000000000000" pitchFamily="2" charset="-128"/>
                <a:cs typeface="Arial" panose="020B0604020202020204" pitchFamily="34" charset="0"/>
              </a:rPr>
              <a:t>50TB+</a:t>
            </a:r>
            <a:endParaRPr lang="zh-TW" altLang="en-US" sz="1600" b="1" dirty="0">
              <a:ea typeface="Heiti TC Light" panose="02000000000000000000" pitchFamily="2" charset="-128"/>
              <a:cs typeface="Arial" panose="020B0604020202020204" pitchFamily="34" charset="0"/>
            </a:endParaRPr>
          </a:p>
        </p:txBody>
      </p:sp>
      <p:pic>
        <p:nvPicPr>
          <p:cNvPr id="9" name="圖片 5">
            <a:extLst>
              <a:ext uri="{FF2B5EF4-FFF2-40B4-BE49-F238E27FC236}">
                <a16:creationId xmlns:a16="http://schemas.microsoft.com/office/drawing/2014/main" id="{8C553EF9-2D93-B043-9E31-EE5C4BE1907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13588" y="3172619"/>
            <a:ext cx="6326187"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圖說文字 9">
            <a:extLst>
              <a:ext uri="{FF2B5EF4-FFF2-40B4-BE49-F238E27FC236}">
                <a16:creationId xmlns:a16="http://schemas.microsoft.com/office/drawing/2014/main" id="{A403D08E-A5B8-3144-9A10-3B79EF500134}"/>
              </a:ext>
            </a:extLst>
          </p:cNvPr>
          <p:cNvSpPr/>
          <p:nvPr/>
        </p:nvSpPr>
        <p:spPr>
          <a:xfrm>
            <a:off x="6581775" y="2332831"/>
            <a:ext cx="4524375" cy="660400"/>
          </a:xfrm>
          <a:prstGeom prst="wedgeRectCallout">
            <a:avLst>
              <a:gd name="adj1" fmla="val -1530"/>
              <a:gd name="adj2" fmla="val 99596"/>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altLang="zh-TW" sz="2000" b="1" dirty="0">
                <a:solidFill>
                  <a:srgbClr val="0070C0"/>
                </a:solidFill>
                <a:latin typeface="Arial" panose="020B0604020202020204" pitchFamily="34" charset="0"/>
                <a:ea typeface="微軟正黑體" panose="020B0604030504040204" pitchFamily="34" charset="-120"/>
                <a:cs typeface="Arial" panose="020B0604020202020204" pitchFamily="34" charset="0"/>
              </a:rPr>
              <a:t>Check past events, meeting …</a:t>
            </a:r>
            <a:endParaRPr lang="zh-TW" altLang="en-US" sz="2000" dirty="0">
              <a:latin typeface="Arial" panose="020B0604020202020204" pitchFamily="34" charset="0"/>
              <a:ea typeface="微軟正黑體" panose="020B0604030504040204" pitchFamily="34" charset="-120"/>
              <a:cs typeface="Arial" panose="020B0604020202020204" pitchFamily="34" charset="0"/>
            </a:endParaRPr>
          </a:p>
        </p:txBody>
      </p:sp>
      <p:sp>
        <p:nvSpPr>
          <p:cNvPr id="12" name="向右箭號 11">
            <a:extLst>
              <a:ext uri="{FF2B5EF4-FFF2-40B4-BE49-F238E27FC236}">
                <a16:creationId xmlns:a16="http://schemas.microsoft.com/office/drawing/2014/main" id="{81509A20-0874-0B4E-9BA9-AF8BAFFBA309}"/>
              </a:ext>
            </a:extLst>
          </p:cNvPr>
          <p:cNvSpPr/>
          <p:nvPr/>
        </p:nvSpPr>
        <p:spPr>
          <a:xfrm>
            <a:off x="4832351" y="3479689"/>
            <a:ext cx="2281238" cy="8493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b="1" dirty="0">
                <a:solidFill>
                  <a:schemeClr val="bg1"/>
                </a:solidFill>
                <a:latin typeface="Arial" panose="020B0604020202020204" pitchFamily="34" charset="0"/>
                <a:ea typeface="微軟正黑體" panose="020B0604030504040204" pitchFamily="34" charset="-120"/>
                <a:cs typeface="Arial" panose="020B0604020202020204" pitchFamily="34" charset="0"/>
              </a:rPr>
              <a:t>Backup regularly</a:t>
            </a:r>
            <a:endParaRPr lang="zh-TW" altLang="en-US"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10">
            <a:extLst>
              <a:ext uri="{FF2B5EF4-FFF2-40B4-BE49-F238E27FC236}">
                <a16:creationId xmlns:a16="http://schemas.microsoft.com/office/drawing/2014/main" id="{9DA76A2C-7C8C-AB46-BADA-D33778E2A9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27825" y="2366169"/>
            <a:ext cx="573088"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a:extLst>
              <a:ext uri="{FF2B5EF4-FFF2-40B4-BE49-F238E27FC236}">
                <a16:creationId xmlns:a16="http://schemas.microsoft.com/office/drawing/2014/main" id="{D326EECC-8C97-E448-9937-39BE08F6AD5B}"/>
              </a:ext>
            </a:extLst>
          </p:cNvPr>
          <p:cNvSpPr/>
          <p:nvPr/>
        </p:nvSpPr>
        <p:spPr>
          <a:xfrm>
            <a:off x="866775" y="3661326"/>
            <a:ext cx="884583" cy="872573"/>
          </a:xfrm>
          <a:prstGeom prst="ellipse">
            <a:avLst/>
          </a:prstGeom>
          <a:noFill/>
          <a:ln w="38100">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TW" altLang="en-US"/>
          </a:p>
        </p:txBody>
      </p:sp>
    </p:spTree>
    <p:extLst>
      <p:ext uri="{BB962C8B-B14F-4D97-AF65-F5344CB8AC3E}">
        <p14:creationId xmlns:p14="http://schemas.microsoft.com/office/powerpoint/2010/main" val="105684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內容版面配置區 2">
            <a:extLst>
              <a:ext uri="{FF2B5EF4-FFF2-40B4-BE49-F238E27FC236}">
                <a16:creationId xmlns:a16="http://schemas.microsoft.com/office/drawing/2014/main" id="{35605A19-62A8-42B6-A83A-2526EE23E2CF}"/>
              </a:ext>
            </a:extLst>
          </p:cNvPr>
          <p:cNvSpPr txBox="1">
            <a:spLocks/>
          </p:cNvSpPr>
          <p:nvPr/>
        </p:nvSpPr>
        <p:spPr>
          <a:xfrm>
            <a:off x="838200" y="1515979"/>
            <a:ext cx="10515600" cy="466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TW" sz="1800" dirty="0"/>
              <a:t>You can share calendars with family to view each member's common activities time. </a:t>
            </a:r>
          </a:p>
          <a:p>
            <a:pPr>
              <a:lnSpc>
                <a:spcPct val="100000"/>
              </a:lnSpc>
            </a:pPr>
            <a:r>
              <a:rPr lang="en-US" altLang="zh-TW" sz="1800" dirty="0"/>
              <a:t>Schedule events quickly by checking coworkers' availability or layering their calendars in a single view. </a:t>
            </a:r>
            <a:endParaRPr kumimoji="1" lang="zh-TW" altLang="en-US" sz="1800" dirty="0"/>
          </a:p>
        </p:txBody>
      </p:sp>
      <p:sp>
        <p:nvSpPr>
          <p:cNvPr id="2" name="標題 1">
            <a:extLst>
              <a:ext uri="{FF2B5EF4-FFF2-40B4-BE49-F238E27FC236}">
                <a16:creationId xmlns:a16="http://schemas.microsoft.com/office/drawing/2014/main" id="{07BF4706-61F9-4040-BE58-E68A2F78AD9C}"/>
              </a:ext>
            </a:extLst>
          </p:cNvPr>
          <p:cNvSpPr>
            <a:spLocks noGrp="1"/>
          </p:cNvSpPr>
          <p:nvPr>
            <p:ph type="title"/>
          </p:nvPr>
        </p:nvSpPr>
        <p:spPr>
          <a:xfrm>
            <a:off x="1419726" y="168443"/>
            <a:ext cx="10772274" cy="1147650"/>
          </a:xfrm>
        </p:spPr>
        <p:txBody>
          <a:bodyPr>
            <a:normAutofit/>
          </a:bodyPr>
          <a:lstStyle/>
          <a:p>
            <a:r>
              <a:rPr lang="en-US" altLang="zh-TW" sz="3600" dirty="0"/>
              <a:t>Smart scheduling for events and meetings </a:t>
            </a:r>
          </a:p>
        </p:txBody>
      </p:sp>
      <p:pic>
        <p:nvPicPr>
          <p:cNvPr id="9" name="圖片 8" descr="圖片1拷貝.png">
            <a:extLst>
              <a:ext uri="{FF2B5EF4-FFF2-40B4-BE49-F238E27FC236}">
                <a16:creationId xmlns:a16="http://schemas.microsoft.com/office/drawing/2014/main" id="{D1DD7370-0BDE-44B6-AA6D-499F8B18E7B6}"/>
              </a:ext>
            </a:extLst>
          </p:cNvPr>
          <p:cNvPicPr>
            <a:picLocks noChangeAspect="1"/>
          </p:cNvPicPr>
          <p:nvPr/>
        </p:nvPicPr>
        <p:blipFill>
          <a:blip r:embed="rId3"/>
          <a:srcRect/>
          <a:stretch>
            <a:fillRect/>
          </a:stretch>
        </p:blipFill>
        <p:spPr bwMode="auto">
          <a:xfrm>
            <a:off x="3690155" y="2960826"/>
            <a:ext cx="5961062" cy="3016250"/>
          </a:xfrm>
          <a:prstGeom prst="rect">
            <a:avLst/>
          </a:prstGeom>
          <a:noFill/>
          <a:ln w="9525">
            <a:noFill/>
            <a:miter lim="800000"/>
            <a:headEnd/>
            <a:tailEnd/>
          </a:ln>
        </p:spPr>
      </p:pic>
      <p:sp>
        <p:nvSpPr>
          <p:cNvPr id="11" name="橢圓 10">
            <a:extLst>
              <a:ext uri="{FF2B5EF4-FFF2-40B4-BE49-F238E27FC236}">
                <a16:creationId xmlns:a16="http://schemas.microsoft.com/office/drawing/2014/main" id="{16238687-3645-4C6D-9455-8247D2818DE6}"/>
              </a:ext>
            </a:extLst>
          </p:cNvPr>
          <p:cNvSpPr>
            <a:spLocks noChangeArrowheads="1"/>
          </p:cNvSpPr>
          <p:nvPr/>
        </p:nvSpPr>
        <p:spPr bwMode="auto">
          <a:xfrm>
            <a:off x="4082267" y="4260988"/>
            <a:ext cx="1879600" cy="1781175"/>
          </a:xfrm>
          <a:prstGeom prst="ellipse">
            <a:avLst/>
          </a:prstGeom>
          <a:noFill/>
          <a:ln w="76200">
            <a:solidFill>
              <a:srgbClr val="F79646"/>
            </a:solidFill>
            <a:round/>
            <a:headEnd/>
            <a:tailEnd/>
          </a:ln>
          <a:effectLst>
            <a:outerShdw blurRad="63500" dist="38100" dir="5400000" algn="t" rotWithShape="0">
              <a:srgbClr val="000000">
                <a:alpha val="39998"/>
              </a:srgbClr>
            </a:outerShdw>
          </a:effectLst>
          <a:extLst/>
        </p:spPr>
        <p:txBody>
          <a:bodyPr anchor="ct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defRPr/>
            </a:pPr>
            <a:endParaRPr lang="zh-TW" altLang="en-US">
              <a:solidFill>
                <a:schemeClr val="lt1"/>
              </a:solidFill>
              <a:latin typeface="+mn-lt"/>
              <a:ea typeface="+mn-ea"/>
            </a:endParaRPr>
          </a:p>
        </p:txBody>
      </p:sp>
      <p:sp>
        <p:nvSpPr>
          <p:cNvPr id="12" name="圓角矩形 23">
            <a:extLst>
              <a:ext uri="{FF2B5EF4-FFF2-40B4-BE49-F238E27FC236}">
                <a16:creationId xmlns:a16="http://schemas.microsoft.com/office/drawing/2014/main" id="{8A9A8967-25C3-4F7C-8A91-CEC45778CE57}"/>
              </a:ext>
            </a:extLst>
          </p:cNvPr>
          <p:cNvSpPr/>
          <p:nvPr/>
        </p:nvSpPr>
        <p:spPr>
          <a:xfrm>
            <a:off x="7858930" y="2978288"/>
            <a:ext cx="3814762" cy="2551113"/>
          </a:xfrm>
          <a:prstGeom prst="round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lgn="l" rtl="0" eaLnBrk="0" fontAlgn="base" hangingPunct="0">
              <a:spcBef>
                <a:spcPct val="0"/>
              </a:spcBef>
              <a:spcAft>
                <a:spcPct val="0"/>
              </a:spcAft>
              <a:defRPr kumimoji="1" kern="1200">
                <a:solidFill>
                  <a:schemeClr val="lt1"/>
                </a:solidFill>
                <a:latin typeface="+mn-lt"/>
                <a:ea typeface="+mn-ea"/>
                <a:cs typeface="+mn-cs"/>
              </a:defRPr>
            </a:lvl1pPr>
            <a:lvl2pPr marL="457200" algn="l" rtl="0" eaLnBrk="0" fontAlgn="base" hangingPunct="0">
              <a:spcBef>
                <a:spcPct val="0"/>
              </a:spcBef>
              <a:spcAft>
                <a:spcPct val="0"/>
              </a:spcAft>
              <a:defRPr kumimoji="1" kern="1200">
                <a:solidFill>
                  <a:schemeClr val="lt1"/>
                </a:solidFill>
                <a:latin typeface="+mn-lt"/>
                <a:ea typeface="+mn-ea"/>
                <a:cs typeface="+mn-cs"/>
              </a:defRPr>
            </a:lvl2pPr>
            <a:lvl3pPr marL="914400" algn="l" rtl="0" eaLnBrk="0" fontAlgn="base" hangingPunct="0">
              <a:spcBef>
                <a:spcPct val="0"/>
              </a:spcBef>
              <a:spcAft>
                <a:spcPct val="0"/>
              </a:spcAft>
              <a:defRPr kumimoji="1" kern="1200">
                <a:solidFill>
                  <a:schemeClr val="lt1"/>
                </a:solidFill>
                <a:latin typeface="+mn-lt"/>
                <a:ea typeface="+mn-ea"/>
                <a:cs typeface="+mn-cs"/>
              </a:defRPr>
            </a:lvl3pPr>
            <a:lvl4pPr marL="1371600" algn="l" rtl="0" eaLnBrk="0" fontAlgn="base" hangingPunct="0">
              <a:spcBef>
                <a:spcPct val="0"/>
              </a:spcBef>
              <a:spcAft>
                <a:spcPct val="0"/>
              </a:spcAft>
              <a:defRPr kumimoji="1" kern="1200">
                <a:solidFill>
                  <a:schemeClr val="lt1"/>
                </a:solidFill>
                <a:latin typeface="+mn-lt"/>
                <a:ea typeface="+mn-ea"/>
                <a:cs typeface="+mn-cs"/>
              </a:defRPr>
            </a:lvl4pPr>
            <a:lvl5pPr marL="1828800"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zh-TW" altLang="en-US"/>
          </a:p>
        </p:txBody>
      </p:sp>
      <p:grpSp>
        <p:nvGrpSpPr>
          <p:cNvPr id="13" name="群組 12">
            <a:extLst>
              <a:ext uri="{FF2B5EF4-FFF2-40B4-BE49-F238E27FC236}">
                <a16:creationId xmlns:a16="http://schemas.microsoft.com/office/drawing/2014/main" id="{A103AE8A-08EE-49BF-A4B7-9F39E08E0F2E}"/>
              </a:ext>
            </a:extLst>
          </p:cNvPr>
          <p:cNvGrpSpPr>
            <a:grpSpLocks/>
          </p:cNvGrpSpPr>
          <p:nvPr/>
        </p:nvGrpSpPr>
        <p:grpSpPr bwMode="auto">
          <a:xfrm>
            <a:off x="678668" y="2877301"/>
            <a:ext cx="2744787" cy="1938338"/>
            <a:chOff x="589846" y="3071904"/>
            <a:chExt cx="2744788" cy="1937562"/>
          </a:xfrm>
        </p:grpSpPr>
        <p:pic>
          <p:nvPicPr>
            <p:cNvPr id="20" name="圖片 19">
              <a:extLst>
                <a:ext uri="{FF2B5EF4-FFF2-40B4-BE49-F238E27FC236}">
                  <a16:creationId xmlns:a16="http://schemas.microsoft.com/office/drawing/2014/main" id="{1027A93B-4982-4F68-B161-4404FF013242}"/>
                </a:ext>
              </a:extLst>
            </p:cNvPr>
            <p:cNvPicPr>
              <a:picLocks noChangeAspect="1"/>
            </p:cNvPicPr>
            <p:nvPr/>
          </p:nvPicPr>
          <p:blipFill>
            <a:blip r:embed="rId4"/>
            <a:srcRect t="44067"/>
            <a:stretch>
              <a:fillRect/>
            </a:stretch>
          </p:blipFill>
          <p:spPr bwMode="auto">
            <a:xfrm>
              <a:off x="589846" y="3912872"/>
              <a:ext cx="2744788" cy="1096594"/>
            </a:xfrm>
            <a:prstGeom prst="rect">
              <a:avLst/>
            </a:prstGeom>
            <a:noFill/>
            <a:ln w="9525">
              <a:noFill/>
              <a:miter lim="800000"/>
              <a:headEnd/>
              <a:tailEnd/>
            </a:ln>
          </p:spPr>
        </p:pic>
        <p:pic>
          <p:nvPicPr>
            <p:cNvPr id="21" name="Shape 102">
              <a:extLst>
                <a:ext uri="{FF2B5EF4-FFF2-40B4-BE49-F238E27FC236}">
                  <a16:creationId xmlns:a16="http://schemas.microsoft.com/office/drawing/2014/main" id="{323B435D-C800-403C-8CDF-0586622E5824}"/>
                </a:ext>
              </a:extLst>
            </p:cNvPr>
            <p:cNvPicPr preferRelativeResize="0">
              <a:picLocks noChangeAspect="1" noChangeArrowheads="1"/>
            </p:cNvPicPr>
            <p:nvPr/>
          </p:nvPicPr>
          <p:blipFill>
            <a:blip r:embed="rId5"/>
            <a:srcRect/>
            <a:stretch>
              <a:fillRect/>
            </a:stretch>
          </p:blipFill>
          <p:spPr bwMode="auto">
            <a:xfrm>
              <a:off x="1410512" y="3071904"/>
              <a:ext cx="877888" cy="862012"/>
            </a:xfrm>
            <a:prstGeom prst="rect">
              <a:avLst/>
            </a:prstGeom>
            <a:noFill/>
            <a:ln w="9525">
              <a:noFill/>
              <a:miter lim="800000"/>
              <a:headEnd/>
              <a:tailEnd/>
            </a:ln>
          </p:spPr>
        </p:pic>
      </p:grpSp>
      <p:sp>
        <p:nvSpPr>
          <p:cNvPr id="14" name="文字方塊 35">
            <a:extLst>
              <a:ext uri="{FF2B5EF4-FFF2-40B4-BE49-F238E27FC236}">
                <a16:creationId xmlns:a16="http://schemas.microsoft.com/office/drawing/2014/main" id="{EFBDA117-997F-40FE-AB16-D52C8F8915C2}"/>
              </a:ext>
            </a:extLst>
          </p:cNvPr>
          <p:cNvSpPr txBox="1"/>
          <p:nvPr/>
        </p:nvSpPr>
        <p:spPr>
          <a:xfrm>
            <a:off x="483220" y="4980989"/>
            <a:ext cx="3029320" cy="707886"/>
          </a:xfrm>
          <a:prstGeom prst="rect">
            <a:avLst/>
          </a:prstGeom>
          <a:ln w="19050">
            <a:solidFill>
              <a:srgbClr val="C00000"/>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defPPr>
              <a:defRPr lang="zh-TW"/>
            </a:defPPr>
            <a:lvl1pPr algn="l" rtl="0" eaLnBrk="0" fontAlgn="base" hangingPunct="0">
              <a:spcBef>
                <a:spcPct val="0"/>
              </a:spcBef>
              <a:spcAft>
                <a:spcPct val="0"/>
              </a:spcAft>
              <a:defRPr kumimoji="1" kern="1200">
                <a:solidFill>
                  <a:schemeClr val="dk1"/>
                </a:solidFill>
                <a:latin typeface="+mn-lt"/>
                <a:ea typeface="+mn-ea"/>
                <a:cs typeface="+mn-cs"/>
              </a:defRPr>
            </a:lvl1pPr>
            <a:lvl2pPr marL="457200" algn="l" rtl="0" eaLnBrk="0" fontAlgn="base" hangingPunct="0">
              <a:spcBef>
                <a:spcPct val="0"/>
              </a:spcBef>
              <a:spcAft>
                <a:spcPct val="0"/>
              </a:spcAft>
              <a:defRPr kumimoji="1" kern="1200">
                <a:solidFill>
                  <a:schemeClr val="dk1"/>
                </a:solidFill>
                <a:latin typeface="+mn-lt"/>
                <a:ea typeface="+mn-ea"/>
                <a:cs typeface="+mn-cs"/>
              </a:defRPr>
            </a:lvl2pPr>
            <a:lvl3pPr marL="914400" algn="l" rtl="0" eaLnBrk="0" fontAlgn="base" hangingPunct="0">
              <a:spcBef>
                <a:spcPct val="0"/>
              </a:spcBef>
              <a:spcAft>
                <a:spcPct val="0"/>
              </a:spcAft>
              <a:defRPr kumimoji="1" kern="1200">
                <a:solidFill>
                  <a:schemeClr val="dk1"/>
                </a:solidFill>
                <a:latin typeface="+mn-lt"/>
                <a:ea typeface="+mn-ea"/>
                <a:cs typeface="+mn-cs"/>
              </a:defRPr>
            </a:lvl3pPr>
            <a:lvl4pPr marL="1371600" algn="l" rtl="0" eaLnBrk="0" fontAlgn="base" hangingPunct="0">
              <a:spcBef>
                <a:spcPct val="0"/>
              </a:spcBef>
              <a:spcAft>
                <a:spcPct val="0"/>
              </a:spcAft>
              <a:defRPr kumimoji="1" kern="1200">
                <a:solidFill>
                  <a:schemeClr val="dk1"/>
                </a:solidFill>
                <a:latin typeface="+mn-lt"/>
                <a:ea typeface="+mn-ea"/>
                <a:cs typeface="+mn-cs"/>
              </a:defRPr>
            </a:lvl4pPr>
            <a:lvl5pPr marL="1828800"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a:defRPr/>
            </a:pPr>
            <a:r>
              <a:rPr lang="en-US" altLang="zh-TW" sz="2000" b="1" dirty="0">
                <a:solidFill>
                  <a:srgbClr val="C00000"/>
                </a:solidFill>
                <a:latin typeface="Arial" panose="020B0604020202020204" pitchFamily="34" charset="0"/>
                <a:ea typeface="微軟正黑體" pitchFamily="34" charset="-120"/>
                <a:cs typeface="Arial" panose="020B0604020202020204" pitchFamily="34" charset="0"/>
                <a:sym typeface="Calibri" pitchFamily="34" charset="0"/>
              </a:rPr>
              <a:t>Allow multiple NAS user to have </a:t>
            </a:r>
            <a:r>
              <a:rPr lang="en-US" altLang="zh-TW" sz="2000" b="1" dirty="0" err="1">
                <a:solidFill>
                  <a:srgbClr val="C00000"/>
                </a:solidFill>
                <a:latin typeface="Arial" panose="020B0604020202020204" pitchFamily="34" charset="0"/>
                <a:ea typeface="微軟正黑體" pitchFamily="34" charset="-120"/>
                <a:cs typeface="Arial" panose="020B0604020202020204" pitchFamily="34" charset="0"/>
                <a:sym typeface="Calibri" pitchFamily="34" charset="0"/>
              </a:rPr>
              <a:t>QcalAgent</a:t>
            </a:r>
            <a:endParaRPr lang="en-US" altLang="zh-TW" sz="2000" b="1" dirty="0">
              <a:solidFill>
                <a:srgbClr val="C00000"/>
              </a:solidFill>
              <a:latin typeface="Arial" panose="020B0604020202020204" pitchFamily="34" charset="0"/>
              <a:ea typeface="微軟正黑體" pitchFamily="34" charset="-120"/>
              <a:cs typeface="Arial" panose="020B0604020202020204" pitchFamily="34" charset="0"/>
            </a:endParaRPr>
          </a:p>
        </p:txBody>
      </p:sp>
      <p:pic>
        <p:nvPicPr>
          <p:cNvPr id="15" name="圖片 14" descr="7.png">
            <a:extLst>
              <a:ext uri="{FF2B5EF4-FFF2-40B4-BE49-F238E27FC236}">
                <a16:creationId xmlns:a16="http://schemas.microsoft.com/office/drawing/2014/main" id="{52B69666-68DF-48EC-942A-B6548AF794E8}"/>
              </a:ext>
            </a:extLst>
          </p:cNvPr>
          <p:cNvPicPr>
            <a:picLocks noChangeAspect="1"/>
          </p:cNvPicPr>
          <p:nvPr/>
        </p:nvPicPr>
        <p:blipFill>
          <a:blip r:embed="rId6"/>
          <a:srcRect/>
          <a:stretch>
            <a:fillRect/>
          </a:stretch>
        </p:blipFill>
        <p:spPr bwMode="auto">
          <a:xfrm>
            <a:off x="8098642" y="3111638"/>
            <a:ext cx="3290888" cy="2290763"/>
          </a:xfrm>
          <a:prstGeom prst="rect">
            <a:avLst/>
          </a:prstGeom>
          <a:noFill/>
          <a:ln w="9525">
            <a:noFill/>
            <a:miter lim="800000"/>
            <a:headEnd/>
            <a:tailEnd/>
          </a:ln>
        </p:spPr>
      </p:pic>
      <p:sp>
        <p:nvSpPr>
          <p:cNvPr id="16" name="文字方塊 18">
            <a:extLst>
              <a:ext uri="{FF2B5EF4-FFF2-40B4-BE49-F238E27FC236}">
                <a16:creationId xmlns:a16="http://schemas.microsoft.com/office/drawing/2014/main" id="{0C80F2E8-D5AE-4783-8F1F-9873732ADEAD}"/>
              </a:ext>
            </a:extLst>
          </p:cNvPr>
          <p:cNvSpPr txBox="1">
            <a:spLocks noChangeArrowheads="1"/>
          </p:cNvSpPr>
          <p:nvPr/>
        </p:nvSpPr>
        <p:spPr bwMode="auto">
          <a:xfrm>
            <a:off x="8357405" y="3976826"/>
            <a:ext cx="923925" cy="277812"/>
          </a:xfrm>
          <a:prstGeom prst="rect">
            <a:avLst/>
          </a:prstGeom>
          <a:noFill/>
          <a:ln w="9525">
            <a:noFill/>
            <a:miter lim="800000"/>
            <a:headEnd/>
            <a:tailEnd/>
          </a:ln>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r>
              <a:rPr lang="en-US" altLang="zh-TW" sz="1200" b="1" dirty="0">
                <a:solidFill>
                  <a:srgbClr val="0070C0"/>
                </a:solidFill>
                <a:ea typeface="微軟正黑體" pitchFamily="34" charset="-120"/>
                <a:cs typeface="Arial" panose="020B0604020202020204" pitchFamily="34" charset="0"/>
              </a:rPr>
              <a:t>Friend</a:t>
            </a:r>
            <a:endParaRPr lang="zh-TW" altLang="en-US" sz="1200" b="1" dirty="0">
              <a:solidFill>
                <a:srgbClr val="0070C0"/>
              </a:solidFill>
              <a:ea typeface="微軟正黑體" pitchFamily="34" charset="-120"/>
              <a:cs typeface="Arial" panose="020B0604020202020204" pitchFamily="34" charset="0"/>
            </a:endParaRPr>
          </a:p>
        </p:txBody>
      </p:sp>
      <p:sp>
        <p:nvSpPr>
          <p:cNvPr id="17" name="文字方塊 19">
            <a:extLst>
              <a:ext uri="{FF2B5EF4-FFF2-40B4-BE49-F238E27FC236}">
                <a16:creationId xmlns:a16="http://schemas.microsoft.com/office/drawing/2014/main" id="{7A723F9E-FDFD-49C1-89B5-7587DBDCCE51}"/>
              </a:ext>
            </a:extLst>
          </p:cNvPr>
          <p:cNvSpPr txBox="1"/>
          <p:nvPr/>
        </p:nvSpPr>
        <p:spPr>
          <a:xfrm>
            <a:off x="10243355" y="3980001"/>
            <a:ext cx="923925" cy="277812"/>
          </a:xfrm>
          <a:prstGeom prst="rect">
            <a:avLst/>
          </a:prstGeom>
          <a:noFill/>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defRPr/>
            </a:pPr>
            <a:r>
              <a:rPr lang="en-US" altLang="zh-TW" sz="1200" b="1" dirty="0">
                <a:solidFill>
                  <a:schemeClr val="accent2">
                    <a:lumMod val="50000"/>
                  </a:schemeClr>
                </a:solidFill>
                <a:ea typeface="微軟正黑體" pitchFamily="34" charset="-120"/>
                <a:cs typeface="Arial" panose="020B0604020202020204" pitchFamily="34" charset="0"/>
              </a:rPr>
              <a:t>Work</a:t>
            </a:r>
            <a:endParaRPr lang="zh-TW" altLang="en-US" sz="1200" b="1" dirty="0">
              <a:solidFill>
                <a:schemeClr val="accent2">
                  <a:lumMod val="50000"/>
                </a:schemeClr>
              </a:solidFill>
              <a:ea typeface="微軟正黑體" pitchFamily="34" charset="-120"/>
              <a:cs typeface="Arial" panose="020B0604020202020204" pitchFamily="34" charset="0"/>
            </a:endParaRPr>
          </a:p>
        </p:txBody>
      </p:sp>
      <p:sp>
        <p:nvSpPr>
          <p:cNvPr id="18" name="文字方塊 20">
            <a:extLst>
              <a:ext uri="{FF2B5EF4-FFF2-40B4-BE49-F238E27FC236}">
                <a16:creationId xmlns:a16="http://schemas.microsoft.com/office/drawing/2014/main" id="{74FD0E82-33AF-4C46-A924-CD2647DF6344}"/>
              </a:ext>
            </a:extLst>
          </p:cNvPr>
          <p:cNvSpPr txBox="1">
            <a:spLocks noChangeArrowheads="1"/>
          </p:cNvSpPr>
          <p:nvPr/>
        </p:nvSpPr>
        <p:spPr bwMode="auto">
          <a:xfrm>
            <a:off x="8095467" y="5203963"/>
            <a:ext cx="923925" cy="276225"/>
          </a:xfrm>
          <a:prstGeom prst="rect">
            <a:avLst/>
          </a:prstGeom>
          <a:noFill/>
          <a:ln w="9525">
            <a:noFill/>
            <a:miter lim="800000"/>
            <a:headEnd/>
            <a:tailEnd/>
          </a:ln>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r>
              <a:rPr lang="en-US" altLang="zh-TW" sz="1200" b="1" dirty="0">
                <a:solidFill>
                  <a:srgbClr val="00B050"/>
                </a:solidFill>
                <a:ea typeface="微軟正黑體" pitchFamily="34" charset="-120"/>
                <a:cs typeface="Arial" panose="020B0604020202020204" pitchFamily="34" charset="0"/>
              </a:rPr>
              <a:t>Family</a:t>
            </a:r>
            <a:endParaRPr lang="zh-TW" altLang="en-US" sz="1200" b="1" dirty="0">
              <a:solidFill>
                <a:srgbClr val="00B050"/>
              </a:solidFill>
              <a:ea typeface="微軟正黑體" pitchFamily="34" charset="-120"/>
              <a:cs typeface="Arial" panose="020B0604020202020204" pitchFamily="34" charset="0"/>
            </a:endParaRPr>
          </a:p>
        </p:txBody>
      </p:sp>
      <p:sp>
        <p:nvSpPr>
          <p:cNvPr id="19" name="文字方塊 21">
            <a:extLst>
              <a:ext uri="{FF2B5EF4-FFF2-40B4-BE49-F238E27FC236}">
                <a16:creationId xmlns:a16="http://schemas.microsoft.com/office/drawing/2014/main" id="{738D1A7B-7AD2-44D9-8959-26B734357668}"/>
              </a:ext>
            </a:extLst>
          </p:cNvPr>
          <p:cNvSpPr txBox="1">
            <a:spLocks noChangeArrowheads="1"/>
          </p:cNvSpPr>
          <p:nvPr/>
        </p:nvSpPr>
        <p:spPr bwMode="auto">
          <a:xfrm>
            <a:off x="10376705" y="5208851"/>
            <a:ext cx="1171575" cy="276999"/>
          </a:xfrm>
          <a:prstGeom prst="rect">
            <a:avLst/>
          </a:prstGeom>
          <a:noFill/>
          <a:ln w="9525">
            <a:noFill/>
            <a:miter lim="800000"/>
            <a:headEnd/>
            <a:tailEnd/>
          </a:ln>
        </p:spPr>
        <p:txBody>
          <a:bodyPr wrap="square">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algn="ctr"/>
            <a:r>
              <a:rPr lang="en-US" altLang="zh-TW" sz="1200" b="1" dirty="0">
                <a:solidFill>
                  <a:srgbClr val="C00000"/>
                </a:solidFill>
                <a:ea typeface="微軟正黑體" pitchFamily="34" charset="-120"/>
                <a:cs typeface="Arial" panose="020B0604020202020204" pitchFamily="34" charset="0"/>
              </a:rPr>
              <a:t>Relationship</a:t>
            </a:r>
            <a:endParaRPr lang="zh-TW" altLang="en-US" sz="1200" b="1" dirty="0">
              <a:solidFill>
                <a:srgbClr val="C00000"/>
              </a:solidFill>
              <a:ea typeface="微軟正黑體" pitchFamily="34" charset="-120"/>
              <a:cs typeface="Arial" panose="020B0604020202020204" pitchFamily="34" charset="0"/>
            </a:endParaRPr>
          </a:p>
        </p:txBody>
      </p:sp>
    </p:spTree>
    <p:extLst>
      <p:ext uri="{BB962C8B-B14F-4D97-AF65-F5344CB8AC3E}">
        <p14:creationId xmlns:p14="http://schemas.microsoft.com/office/powerpoint/2010/main" val="1962911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06EA59B5-80AB-4EF5-9C55-1AC6EDD7C4E0}"/>
              </a:ext>
            </a:extLst>
          </p:cNvPr>
          <p:cNvSpPr>
            <a:spLocks noGrp="1"/>
          </p:cNvSpPr>
          <p:nvPr>
            <p:ph type="title"/>
          </p:nvPr>
        </p:nvSpPr>
        <p:spPr>
          <a:xfrm>
            <a:off x="1" y="1095153"/>
            <a:ext cx="12192000" cy="2052084"/>
          </a:xfrm>
        </p:spPr>
        <p:txBody>
          <a:bodyPr/>
          <a:lstStyle/>
          <a:p>
            <a:r>
              <a:rPr lang="en-US" dirty="0"/>
              <a:t>Live Demo</a:t>
            </a:r>
            <a:endParaRPr lang="en-US" b="0" dirty="0"/>
          </a:p>
        </p:txBody>
      </p:sp>
    </p:spTree>
    <p:extLst>
      <p:ext uri="{BB962C8B-B14F-4D97-AF65-F5344CB8AC3E}">
        <p14:creationId xmlns:p14="http://schemas.microsoft.com/office/powerpoint/2010/main" val="1620004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2DED31-7FEC-4EA6-B145-E80CD618B298}"/>
              </a:ext>
            </a:extLst>
          </p:cNvPr>
          <p:cNvSpPr/>
          <p:nvPr/>
        </p:nvSpPr>
        <p:spPr>
          <a:xfrm>
            <a:off x="669851" y="1265270"/>
            <a:ext cx="10760149" cy="824022"/>
          </a:xfrm>
          <a:prstGeom prst="rect">
            <a:avLst/>
          </a:prstGeom>
          <a:gradFill>
            <a:gsLst>
              <a:gs pos="0">
                <a:schemeClr val="accent1">
                  <a:lumMod val="5000"/>
                  <a:lumOff val="95000"/>
                  <a:alpha val="0"/>
                </a:schemeClr>
              </a:gs>
              <a:gs pos="70000">
                <a:srgbClr val="FFFF00"/>
              </a:gs>
              <a:gs pos="30000">
                <a:srgbClr val="FFFF00"/>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6FEB5831-DDDE-41D4-9056-94147C4DE955}"/>
              </a:ext>
            </a:extLst>
          </p:cNvPr>
          <p:cNvSpPr>
            <a:spLocks noGrp="1"/>
          </p:cNvSpPr>
          <p:nvPr>
            <p:ph type="title"/>
          </p:nvPr>
        </p:nvSpPr>
        <p:spPr>
          <a:xfrm>
            <a:off x="1" y="914400"/>
            <a:ext cx="12192000" cy="2424220"/>
          </a:xfrm>
        </p:spPr>
        <p:txBody>
          <a:bodyPr/>
          <a:lstStyle/>
          <a:p>
            <a:pPr marL="0" indent="0">
              <a:lnSpc>
                <a:spcPct val="100000"/>
              </a:lnSpc>
            </a:pPr>
            <a:r>
              <a:rPr lang="en-US" altLang="zh-TW" sz="3600" dirty="0">
                <a:sym typeface="Arial"/>
              </a:rPr>
              <a:t>The best combination of applications</a:t>
            </a:r>
            <a:br>
              <a:rPr lang="zh-TW" altLang="en-US" sz="4800" dirty="0"/>
            </a:br>
            <a:r>
              <a:rPr lang="en-US" altLang="zh-TW" sz="4800" dirty="0" err="1">
                <a:sym typeface="Arial"/>
              </a:rPr>
              <a:t>QmailAgent</a:t>
            </a:r>
            <a:r>
              <a:rPr lang="en-US" altLang="zh-TW" sz="4800" dirty="0">
                <a:sym typeface="Arial"/>
              </a:rPr>
              <a:t> + </a:t>
            </a:r>
            <a:r>
              <a:rPr lang="en-US" altLang="zh-TW" sz="4800" dirty="0" err="1">
                <a:sym typeface="Arial"/>
              </a:rPr>
              <a:t>Qcontactz</a:t>
            </a:r>
            <a:r>
              <a:rPr lang="en-US" altLang="zh-TW" sz="4800" dirty="0">
                <a:sym typeface="Arial"/>
              </a:rPr>
              <a:t> + </a:t>
            </a:r>
            <a:r>
              <a:rPr lang="en-US" altLang="zh-TW" sz="4800" dirty="0" err="1">
                <a:sym typeface="Arial"/>
              </a:rPr>
              <a:t>QcalAgent</a:t>
            </a:r>
            <a:endParaRPr lang="zh-TW" altLang="en-US" sz="6000" dirty="0">
              <a:sym typeface="Arial"/>
            </a:endParaRPr>
          </a:p>
        </p:txBody>
      </p:sp>
    </p:spTree>
    <p:extLst>
      <p:ext uri="{BB962C8B-B14F-4D97-AF65-F5344CB8AC3E}">
        <p14:creationId xmlns:p14="http://schemas.microsoft.com/office/powerpoint/2010/main" val="4220691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7D4674-41CA-3246-8A03-B69C0AC5EE33}"/>
              </a:ext>
            </a:extLst>
          </p:cNvPr>
          <p:cNvSpPr>
            <a:spLocks noGrp="1"/>
          </p:cNvSpPr>
          <p:nvPr>
            <p:ph type="title"/>
          </p:nvPr>
        </p:nvSpPr>
        <p:spPr/>
        <p:txBody>
          <a:bodyPr>
            <a:normAutofit/>
          </a:bodyPr>
          <a:lstStyle/>
          <a:p>
            <a:r>
              <a:rPr lang="en-US" altLang="zh-TW" sz="3600" dirty="0">
                <a:latin typeface="Arial"/>
                <a:cs typeface="Arial"/>
                <a:sym typeface="Arial"/>
              </a:rPr>
              <a:t>The Best Combination of Applications</a:t>
            </a:r>
            <a:endParaRPr lang="en-US" altLang="zh-TW" sz="3600" b="1" dirty="0">
              <a:latin typeface="Arial"/>
              <a:cs typeface="Arial"/>
            </a:endParaRPr>
          </a:p>
        </p:txBody>
      </p:sp>
      <p:sp>
        <p:nvSpPr>
          <p:cNvPr id="3" name="內容版面配置區 2">
            <a:extLst>
              <a:ext uri="{FF2B5EF4-FFF2-40B4-BE49-F238E27FC236}">
                <a16:creationId xmlns:a16="http://schemas.microsoft.com/office/drawing/2014/main" id="{BC4310E8-CE28-8B46-8314-90674373F282}"/>
              </a:ext>
            </a:extLst>
          </p:cNvPr>
          <p:cNvSpPr>
            <a:spLocks noGrp="1"/>
          </p:cNvSpPr>
          <p:nvPr>
            <p:ph idx="4294967295"/>
          </p:nvPr>
        </p:nvSpPr>
        <p:spPr>
          <a:xfrm>
            <a:off x="838200" y="1098329"/>
            <a:ext cx="10515600" cy="4660983"/>
          </a:xfrm>
        </p:spPr>
        <p:txBody>
          <a:bodyPr/>
          <a:lstStyle/>
          <a:p>
            <a:r>
              <a:rPr lang="en-US" altLang="zh-TW" sz="1800" b="1" dirty="0">
                <a:latin typeface="Arial" panose="020B0604020202020204" pitchFamily="34" charset="0"/>
                <a:ea typeface="微軟正黑體" panose="020B0604030504040204" pitchFamily="34" charset="-120"/>
                <a:cs typeface="Arial" panose="020B0604020202020204" pitchFamily="34" charset="0"/>
              </a:rPr>
              <a:t>Contact information will be automatically synced to </a:t>
            </a:r>
            <a:r>
              <a:rPr lang="en-US" altLang="zh-TW" sz="1800" b="1" dirty="0" err="1">
                <a:latin typeface="Arial" panose="020B0604020202020204" pitchFamily="34" charset="0"/>
                <a:ea typeface="微軟正黑體" panose="020B0604030504040204" pitchFamily="34" charset="-120"/>
                <a:cs typeface="Arial" panose="020B0604020202020204" pitchFamily="34" charset="0"/>
              </a:rPr>
              <a:t>QcalAgent</a:t>
            </a:r>
            <a:r>
              <a:rPr lang="en-US" altLang="zh-TW" sz="1800" b="1" dirty="0">
                <a:latin typeface="Arial" panose="020B0604020202020204" pitchFamily="34" charset="0"/>
                <a:ea typeface="微軟正黑體" panose="020B0604030504040204" pitchFamily="34" charset="-120"/>
                <a:cs typeface="Arial" panose="020B0604020202020204" pitchFamily="34" charset="0"/>
              </a:rPr>
              <a:t> and </a:t>
            </a:r>
            <a:r>
              <a:rPr lang="en-US" altLang="zh-TW" sz="1800" b="1" dirty="0" err="1">
                <a:latin typeface="Arial" panose="020B0604020202020204" pitchFamily="34" charset="0"/>
                <a:ea typeface="微軟正黑體" panose="020B0604030504040204" pitchFamily="34" charset="-120"/>
                <a:cs typeface="Arial" panose="020B0604020202020204" pitchFamily="34" charset="0"/>
              </a:rPr>
              <a:t>QmailAgent</a:t>
            </a:r>
            <a:r>
              <a:rPr lang="en-US" altLang="zh-TW" sz="1800" b="1" dirty="0">
                <a:latin typeface="Arial" panose="020B0604020202020204" pitchFamily="34" charset="0"/>
                <a:ea typeface="微軟正黑體" panose="020B0604030504040204" pitchFamily="34" charset="-120"/>
                <a:cs typeface="Arial" panose="020B0604020202020204" pitchFamily="34" charset="0"/>
              </a:rPr>
              <a:t>, and the system will automatically load you contact information for </a:t>
            </a:r>
            <a:r>
              <a:rPr lang="en-US" altLang="zh-TW" sz="1800" b="1" dirty="0" err="1">
                <a:latin typeface="Arial" panose="020B0604020202020204" pitchFamily="34" charset="0"/>
                <a:ea typeface="微軟正黑體" panose="020B0604030504040204" pitchFamily="34" charset="-120"/>
                <a:cs typeface="Arial" panose="020B0604020202020204" pitchFamily="34" charset="0"/>
              </a:rPr>
              <a:t>Qcontactz</a:t>
            </a:r>
            <a:r>
              <a:rPr lang="en-US" altLang="zh-TW" sz="1800" b="1" dirty="0">
                <a:latin typeface="Arial" panose="020B0604020202020204" pitchFamily="34" charset="0"/>
                <a:ea typeface="微軟正黑體" panose="020B0604030504040204" pitchFamily="34" charset="-120"/>
                <a:cs typeface="Arial" panose="020B0604020202020204" pitchFamily="34" charset="0"/>
              </a:rPr>
              <a:t>.</a:t>
            </a:r>
          </a:p>
          <a:p>
            <a:r>
              <a:rPr lang="en-US" altLang="zh-TW" sz="1800" b="1"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New contacts can be automatically added to </a:t>
            </a:r>
            <a:r>
              <a:rPr lang="en-US" altLang="zh-TW" sz="1800" b="1" dirty="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Qcontactz</a:t>
            </a:r>
            <a:r>
              <a:rPr lang="en-US" altLang="zh-TW" sz="1800" b="1"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In </a:t>
            </a:r>
            <a:r>
              <a:rPr lang="en-US" altLang="zh-TW" sz="1800" b="1" dirty="0"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Qcontactz</a:t>
            </a:r>
            <a:r>
              <a:rPr lang="en-US" altLang="zh-TW" sz="1800" b="1" dirty="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you can choose a contact and directly compose a new email message.</a:t>
            </a:r>
            <a:endParaRPr lang="zh-TW" altLang="en-US" sz="1800" b="1" dirty="0">
              <a:latin typeface="Arial" panose="020B0604020202020204" pitchFamily="34" charset="0"/>
              <a:ea typeface="微軟正黑體" panose="020B0604030504040204" pitchFamily="34" charset="-120"/>
              <a:cs typeface="Arial" panose="020B0604020202020204" pitchFamily="34" charset="0"/>
            </a:endParaRPr>
          </a:p>
        </p:txBody>
      </p:sp>
      <p:pic>
        <p:nvPicPr>
          <p:cNvPr id="5" name="Shape 451">
            <a:extLst>
              <a:ext uri="{FF2B5EF4-FFF2-40B4-BE49-F238E27FC236}">
                <a16:creationId xmlns:a16="http://schemas.microsoft.com/office/drawing/2014/main" id="{335B7B63-B356-E446-ACEC-29098CF90F0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652" y="3092645"/>
            <a:ext cx="4894300" cy="27408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descr="螢幕快照 2017-11-23 下午5.28.04.png">
            <a:extLst>
              <a:ext uri="{FF2B5EF4-FFF2-40B4-BE49-F238E27FC236}">
                <a16:creationId xmlns:a16="http://schemas.microsoft.com/office/drawing/2014/main" id="{7243FDFC-AB2D-544C-A47A-0F84DBF77AC4}"/>
              </a:ext>
            </a:extLst>
          </p:cNvPr>
          <p:cNvPicPr>
            <a:picLocks noChangeAspect="1"/>
          </p:cNvPicPr>
          <p:nvPr/>
        </p:nvPicPr>
        <p:blipFill>
          <a:blip r:embed="rId3"/>
          <a:stretch>
            <a:fillRect/>
          </a:stretch>
        </p:blipFill>
        <p:spPr>
          <a:xfrm>
            <a:off x="9850898" y="3091600"/>
            <a:ext cx="2912663" cy="2043617"/>
          </a:xfrm>
          <a:prstGeom prst="rect">
            <a:avLst/>
          </a:prstGeom>
          <a:effectLst>
            <a:outerShdw blurRad="63500" sx="102000" sy="102000" algn="ctr" rotWithShape="0">
              <a:prstClr val="black">
                <a:alpha val="40000"/>
              </a:prstClr>
            </a:outerShdw>
          </a:effectLst>
        </p:spPr>
      </p:pic>
      <p:pic>
        <p:nvPicPr>
          <p:cNvPr id="9" name="圖片 8">
            <a:extLst>
              <a:ext uri="{FF2B5EF4-FFF2-40B4-BE49-F238E27FC236}">
                <a16:creationId xmlns:a16="http://schemas.microsoft.com/office/drawing/2014/main" id="{F511A8A7-BE65-8247-936F-9A15373FC88F}"/>
              </a:ext>
            </a:extLst>
          </p:cNvPr>
          <p:cNvPicPr>
            <a:picLocks noChangeAspect="1"/>
          </p:cNvPicPr>
          <p:nvPr/>
        </p:nvPicPr>
        <p:blipFill rotWithShape="1">
          <a:blip r:embed="rId4"/>
          <a:srcRect l="2574" t="3479" r="2544" b="4347"/>
          <a:stretch/>
        </p:blipFill>
        <p:spPr>
          <a:xfrm>
            <a:off x="373938" y="3140856"/>
            <a:ext cx="3084782" cy="2740876"/>
          </a:xfrm>
          <a:prstGeom prst="rect">
            <a:avLst/>
          </a:prstGeom>
        </p:spPr>
      </p:pic>
      <p:pic>
        <p:nvPicPr>
          <p:cNvPr id="4" name="Shape 450">
            <a:extLst>
              <a:ext uri="{FF2B5EF4-FFF2-40B4-BE49-F238E27FC236}">
                <a16:creationId xmlns:a16="http://schemas.microsoft.com/office/drawing/2014/main" id="{F202C4EF-7D58-BE4C-A08A-055ADFD13CC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657" y="2913510"/>
            <a:ext cx="5813152" cy="312912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MARKETING\Marketing\TO 明俐\直播PPT\20171221_OcalAgent\素材\Qcal_512.png">
            <a:extLst>
              <a:ext uri="{FF2B5EF4-FFF2-40B4-BE49-F238E27FC236}">
                <a16:creationId xmlns:a16="http://schemas.microsoft.com/office/drawing/2014/main" id="{6F2B23B8-1C1D-1C49-91C4-FED160C26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179" y="2334344"/>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D:\ING\Notes Statiom &amp; QNotes_直播PPT\image\P12_箭頭-01.png">
            <a:extLst>
              <a:ext uri="{FF2B5EF4-FFF2-40B4-BE49-F238E27FC236}">
                <a16:creationId xmlns:a16="http://schemas.microsoft.com/office/drawing/2014/main" id="{CC469BAC-86C6-374C-B619-BFA61C59AA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07271" flipH="1" flipV="1">
            <a:off x="9307699" y="4295844"/>
            <a:ext cx="1042176" cy="42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平行四邊形 10">
            <a:extLst>
              <a:ext uri="{FF2B5EF4-FFF2-40B4-BE49-F238E27FC236}">
                <a16:creationId xmlns:a16="http://schemas.microsoft.com/office/drawing/2014/main" id="{F4AC115E-B2E6-6D4B-BF7A-3A91B8FE8E76}"/>
              </a:ext>
            </a:extLst>
          </p:cNvPr>
          <p:cNvSpPr/>
          <p:nvPr/>
        </p:nvSpPr>
        <p:spPr>
          <a:xfrm>
            <a:off x="405563" y="4600240"/>
            <a:ext cx="1186920" cy="307180"/>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600" b="1" dirty="0">
                <a:latin typeface="Arial" panose="020B0604020202020204" pitchFamily="34" charset="0"/>
                <a:cs typeface="Arial" panose="020B0604020202020204" pitchFamily="34" charset="0"/>
              </a:rPr>
              <a:t>Guests</a:t>
            </a:r>
            <a:endParaRPr kumimoji="1" lang="zh-TW" altLang="en-US" sz="1600" b="1" dirty="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4" name="圖片 13">
            <a:extLst>
              <a:ext uri="{FF2B5EF4-FFF2-40B4-BE49-F238E27FC236}">
                <a16:creationId xmlns:a16="http://schemas.microsoft.com/office/drawing/2014/main" id="{5763F758-179C-3D4C-8A46-2BB4CF5EFB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026" y="5421328"/>
            <a:ext cx="1192652" cy="870636"/>
          </a:xfrm>
          <a:prstGeom prst="rect">
            <a:avLst/>
          </a:prstGeom>
        </p:spPr>
      </p:pic>
      <p:sp>
        <p:nvSpPr>
          <p:cNvPr id="10" name="橢圓 9">
            <a:extLst>
              <a:ext uri="{FF2B5EF4-FFF2-40B4-BE49-F238E27FC236}">
                <a16:creationId xmlns:a16="http://schemas.microsoft.com/office/drawing/2014/main" id="{144B94F7-087C-BE4C-A705-6DD1960B587B}"/>
              </a:ext>
            </a:extLst>
          </p:cNvPr>
          <p:cNvSpPr/>
          <p:nvPr/>
        </p:nvSpPr>
        <p:spPr>
          <a:xfrm>
            <a:off x="310264" y="5010472"/>
            <a:ext cx="757783" cy="676407"/>
          </a:xfrm>
          <a:prstGeom prst="ellipse">
            <a:avLst/>
          </a:prstGeom>
          <a:noFill/>
          <a:ln w="3810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TW" altLang="en-US"/>
          </a:p>
        </p:txBody>
      </p:sp>
    </p:spTree>
    <p:extLst>
      <p:ext uri="{BB962C8B-B14F-4D97-AF65-F5344CB8AC3E}">
        <p14:creationId xmlns:p14="http://schemas.microsoft.com/office/powerpoint/2010/main" val="2133846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004874-85EC-403A-BCE0-CE605550A41C}"/>
              </a:ext>
            </a:extLst>
          </p:cNvPr>
          <p:cNvSpPr>
            <a:spLocks noGrp="1"/>
          </p:cNvSpPr>
          <p:nvPr>
            <p:ph type="title"/>
          </p:nvPr>
        </p:nvSpPr>
        <p:spPr>
          <a:xfrm>
            <a:off x="2343151" y="1342360"/>
            <a:ext cx="7315200" cy="1477925"/>
          </a:xfrm>
        </p:spPr>
        <p:txBody>
          <a:bodyPr/>
          <a:lstStyle/>
          <a:p>
            <a:r>
              <a:rPr lang="en-US" altLang="zh-TW" sz="4000" dirty="0">
                <a:sym typeface="Arial"/>
              </a:rPr>
              <a:t>Why is it the company's best productivity choice?</a:t>
            </a:r>
            <a:endParaRPr lang="zh-TW" altLang="en-US" sz="4000" dirty="0">
              <a:sym typeface="Arial"/>
            </a:endParaRPr>
          </a:p>
        </p:txBody>
      </p:sp>
    </p:spTree>
    <p:extLst>
      <p:ext uri="{BB962C8B-B14F-4D97-AF65-F5344CB8AC3E}">
        <p14:creationId xmlns:p14="http://schemas.microsoft.com/office/powerpoint/2010/main" val="1520200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8650CA-1D93-B840-B13A-44C430F8A65B}"/>
              </a:ext>
            </a:extLst>
          </p:cNvPr>
          <p:cNvSpPr>
            <a:spLocks noGrp="1"/>
          </p:cNvSpPr>
          <p:nvPr>
            <p:ph type="title"/>
          </p:nvPr>
        </p:nvSpPr>
        <p:spPr/>
        <p:txBody>
          <a:bodyPr>
            <a:normAutofit/>
          </a:bodyPr>
          <a:lstStyle/>
          <a:p>
            <a:r>
              <a:rPr lang="en-US" altLang="zh-TW" sz="3600" dirty="0">
                <a:latin typeface="Arial"/>
                <a:cs typeface="Arial"/>
                <a:sym typeface="Calibri" panose="020F0502020204030204" pitchFamily="34" charset="0"/>
              </a:rPr>
              <a:t>Protect Data with Remote Backups</a:t>
            </a:r>
            <a:endParaRPr lang="zh-TW" altLang="en-US" sz="3600" dirty="0">
              <a:latin typeface="Arial"/>
              <a:cs typeface="Arial"/>
              <a:sym typeface="Calibri" panose="020F0502020204030204" pitchFamily="34" charset="0"/>
            </a:endParaRPr>
          </a:p>
        </p:txBody>
      </p:sp>
      <p:sp>
        <p:nvSpPr>
          <p:cNvPr id="3" name="內容版面配置區 2">
            <a:extLst>
              <a:ext uri="{FF2B5EF4-FFF2-40B4-BE49-F238E27FC236}">
                <a16:creationId xmlns:a16="http://schemas.microsoft.com/office/drawing/2014/main" id="{35B6E549-FEAD-CF44-B02B-D2F369ED0AB5}"/>
              </a:ext>
            </a:extLst>
          </p:cNvPr>
          <p:cNvSpPr>
            <a:spLocks noGrp="1"/>
          </p:cNvSpPr>
          <p:nvPr>
            <p:ph idx="1"/>
          </p:nvPr>
        </p:nvSpPr>
        <p:spPr/>
        <p:txBody>
          <a:bodyPr>
            <a:normAutofit/>
          </a:bodyPr>
          <a:lstStyle/>
          <a:p>
            <a:pPr>
              <a:spcAft>
                <a:spcPts val="1000"/>
              </a:spcAft>
            </a:pPr>
            <a:r>
              <a:rPr lang="en-US" altLang="zh-TW" sz="1800" dirty="0">
                <a:sym typeface="Arial" panose="020B0604020202020204" pitchFamily="34" charset="0"/>
              </a:rPr>
              <a:t>For multiple considerations, most users only back up data with a single device at a single location. But a really secure backup solution is more than that…</a:t>
            </a:r>
          </a:p>
          <a:p>
            <a:pPr>
              <a:spcAft>
                <a:spcPts val="1000"/>
              </a:spcAft>
            </a:pPr>
            <a:r>
              <a:rPr lang="en-US" altLang="zh-TW" sz="1800" dirty="0">
                <a:solidFill>
                  <a:srgbClr val="C00000"/>
                </a:solidFill>
                <a:sym typeface="Arial" panose="020B0604020202020204" pitchFamily="34" charset="0"/>
              </a:rPr>
              <a:t>If stored directly on the NAS, you can enjoy a simple and convenient complete, multiple-layer backup solution.</a:t>
            </a:r>
          </a:p>
        </p:txBody>
      </p:sp>
      <p:pic>
        <p:nvPicPr>
          <p:cNvPr id="4" name="圖片 20" descr="圖片1.png">
            <a:extLst>
              <a:ext uri="{FF2B5EF4-FFF2-40B4-BE49-F238E27FC236}">
                <a16:creationId xmlns:a16="http://schemas.microsoft.com/office/drawing/2014/main" id="{30286582-F6B1-D041-81DF-72A7B51FEE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4876" y="2323138"/>
            <a:ext cx="79978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17">
            <a:extLst>
              <a:ext uri="{FF2B5EF4-FFF2-40B4-BE49-F238E27FC236}">
                <a16:creationId xmlns:a16="http://schemas.microsoft.com/office/drawing/2014/main" id="{9841F749-4635-7D4A-9BCB-AD64A16F94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9426" y="3800982"/>
            <a:ext cx="8509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MARKETING\Marketing\TO 明俐\直播PPT\20171221_OcalAgent\素材\Qcal_512.png">
            <a:extLst>
              <a:ext uri="{FF2B5EF4-FFF2-40B4-BE49-F238E27FC236}">
                <a16:creationId xmlns:a16="http://schemas.microsoft.com/office/drawing/2014/main" id="{2A689638-0890-034A-BB37-C1BFFE751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130" y="3618813"/>
            <a:ext cx="836543" cy="83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Fig 11.png">
            <a:extLst>
              <a:ext uri="{FF2B5EF4-FFF2-40B4-BE49-F238E27FC236}">
                <a16:creationId xmlns:a16="http://schemas.microsoft.com/office/drawing/2014/main" id="{A7A3C6D5-EF86-2C42-854B-7E77F986EE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0236" y="4720327"/>
            <a:ext cx="1042316" cy="101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a:extLst>
              <a:ext uri="{FF2B5EF4-FFF2-40B4-BE49-F238E27FC236}">
                <a16:creationId xmlns:a16="http://schemas.microsoft.com/office/drawing/2014/main" id="{A80952CD-1459-5749-8B1D-6C8A896C0ACE}"/>
              </a:ext>
            </a:extLst>
          </p:cNvPr>
          <p:cNvSpPr txBox="1"/>
          <p:nvPr/>
        </p:nvSpPr>
        <p:spPr>
          <a:xfrm>
            <a:off x="5791398" y="4056667"/>
            <a:ext cx="1702596" cy="400110"/>
          </a:xfrm>
          <a:prstGeom prst="rect">
            <a:avLst/>
          </a:prstGeom>
          <a:noFill/>
        </p:spPr>
        <p:txBody>
          <a:bodyPr wrap="square" rtlCol="0">
            <a:spAutoFit/>
          </a:bodyPr>
          <a:lstStyle/>
          <a:p>
            <a:pPr algn="ctr"/>
            <a:r>
              <a:rPr kumimoji="1" lang="zh-TW" altLang="en-US" sz="2000" b="1">
                <a:latin typeface="Arial" panose="020B0604020202020204" pitchFamily="34" charset="0"/>
                <a:cs typeface="Arial" panose="020B0604020202020204" pitchFamily="34" charset="0"/>
              </a:rPr>
              <a:t> </a:t>
            </a:r>
            <a:r>
              <a:rPr kumimoji="1" lang="en-US" altLang="zh-TW" sz="2000" b="1">
                <a:latin typeface="Arial" panose="020B0604020202020204" pitchFamily="34" charset="0"/>
                <a:cs typeface="Arial" panose="020B0604020202020204" pitchFamily="34" charset="0"/>
              </a:rPr>
              <a:t>RTRR</a:t>
            </a:r>
            <a:endParaRPr kumimoji="1" lang="zh-TW" altLang="en-US"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44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標題 1">
            <a:extLst>
              <a:ext uri="{FF2B5EF4-FFF2-40B4-BE49-F238E27FC236}">
                <a16:creationId xmlns:a16="http://schemas.microsoft.com/office/drawing/2014/main" id="{A693DB82-376E-4C7D-B16D-6D02F7DABAD9}"/>
              </a:ext>
            </a:extLst>
          </p:cNvPr>
          <p:cNvSpPr>
            <a:spLocks noGrp="1"/>
          </p:cNvSpPr>
          <p:nvPr>
            <p:ph type="title"/>
          </p:nvPr>
        </p:nvSpPr>
        <p:spPr>
          <a:xfrm>
            <a:off x="1527183" y="689014"/>
            <a:ext cx="4566231" cy="1192523"/>
          </a:xfrm>
        </p:spPr>
        <p:txBody>
          <a:bodyPr>
            <a:normAutofit/>
          </a:bodyPr>
          <a:lstStyle/>
          <a:p>
            <a:pPr algn="l"/>
            <a:r>
              <a:rPr lang="en-US" altLang="zh-TW" dirty="0">
                <a:latin typeface="Arial" panose="020B0604020202020204" pitchFamily="34" charset="0"/>
                <a:cs typeface="Arial" panose="020B0604020202020204" pitchFamily="34" charset="0"/>
              </a:rPr>
              <a:t>Are you facing troubles at work?</a:t>
            </a:r>
            <a:endParaRPr lang="zh-TW" altLang="en-US" b="1" dirty="0">
              <a:latin typeface="Arial" panose="020B0604020202020204" pitchFamily="34" charset="0"/>
              <a:ea typeface="微軟正黑體" panose="020B0604030504040204" pitchFamily="34" charset="-120"/>
              <a:cs typeface="Arial" panose="020B0604020202020204" pitchFamily="34" charset="0"/>
            </a:endParaRPr>
          </a:p>
        </p:txBody>
      </p:sp>
      <p:sp>
        <p:nvSpPr>
          <p:cNvPr id="16" name="Shape 137">
            <a:extLst>
              <a:ext uri="{FF2B5EF4-FFF2-40B4-BE49-F238E27FC236}">
                <a16:creationId xmlns:a16="http://schemas.microsoft.com/office/drawing/2014/main" id="{14C46109-DBD4-45B2-BE21-A2EB679C3878}"/>
              </a:ext>
            </a:extLst>
          </p:cNvPr>
          <p:cNvSpPr txBox="1">
            <a:spLocks/>
          </p:cNvSpPr>
          <p:nvPr/>
        </p:nvSpPr>
        <p:spPr>
          <a:xfrm>
            <a:off x="6727771" y="689014"/>
            <a:ext cx="4778429" cy="1192523"/>
          </a:xfrm>
          <a:prstGeom prst="rect">
            <a:avLst/>
          </a:prstGeom>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TW" sz="2000" b="1" dirty="0">
                <a:latin typeface="Arial" panose="020B0604020202020204" pitchFamily="34" charset="0"/>
                <a:ea typeface="微軟正黑體" pitchFamily="34" charset="-120"/>
                <a:cs typeface="Arial" panose="020B0604020202020204" pitchFamily="34" charset="0"/>
              </a:rPr>
              <a:t>Company arranges an itinerary</a:t>
            </a:r>
            <a:r>
              <a:rPr lang="en-US" altLang="zh-CN" sz="2000" b="1" dirty="0">
                <a:latin typeface="Arial" panose="020B0604020202020204" pitchFamily="34" charset="0"/>
                <a:ea typeface="微軟正黑體" pitchFamily="34" charset="-120"/>
                <a:cs typeface="Arial" panose="020B0604020202020204" pitchFamily="34" charset="0"/>
              </a:rPr>
              <a:t>, Google Calendar has another activity? Always m</a:t>
            </a:r>
            <a:r>
              <a:rPr lang="en-US" altLang="zh-TW" sz="2000" b="1" dirty="0">
                <a:latin typeface="Arial" panose="020B0604020202020204" pitchFamily="34" charset="0"/>
                <a:ea typeface="微軟正黑體" pitchFamily="34" charset="-120"/>
                <a:cs typeface="Arial" panose="020B0604020202020204" pitchFamily="34" charset="0"/>
              </a:rPr>
              <a:t>iss important events and meetings?</a:t>
            </a:r>
            <a:endParaRPr lang="zh-TW" altLang="en-US" sz="2000" b="1" dirty="0">
              <a:latin typeface="Arial" panose="020B0604020202020204" pitchFamily="34" charset="0"/>
              <a:ea typeface="微軟正黑體" pitchFamily="34" charset="-120"/>
              <a:cs typeface="Arial" panose="020B0604020202020204" pitchFamily="34" charset="0"/>
            </a:endParaRPr>
          </a:p>
        </p:txBody>
      </p:sp>
      <p:sp>
        <p:nvSpPr>
          <p:cNvPr id="17" name="矩形 16">
            <a:extLst>
              <a:ext uri="{FF2B5EF4-FFF2-40B4-BE49-F238E27FC236}">
                <a16:creationId xmlns:a16="http://schemas.microsoft.com/office/drawing/2014/main" id="{CB629F91-1A1F-4810-BE51-B52FF82C79B0}"/>
              </a:ext>
            </a:extLst>
          </p:cNvPr>
          <p:cNvSpPr/>
          <p:nvPr/>
        </p:nvSpPr>
        <p:spPr>
          <a:xfrm>
            <a:off x="658418" y="3484922"/>
            <a:ext cx="4866604" cy="1015663"/>
          </a:xfrm>
          <a:prstGeom prst="rect">
            <a:avLst/>
          </a:prstGeom>
          <a:noFill/>
        </p:spPr>
        <p:txBody>
          <a:bodyPr wrap="square" anchor="t">
            <a:spAutoFit/>
          </a:bodyPr>
          <a:lstStyle/>
          <a:p>
            <a:r>
              <a:rPr lang="en-US" altLang="zh-TW" sz="2000" b="1" dirty="0">
                <a:solidFill>
                  <a:srgbClr val="0070C0"/>
                </a:solidFill>
                <a:latin typeface="Arial" panose="020B0604020202020204" pitchFamily="34" charset="0"/>
                <a:ea typeface="微軟正黑體" pitchFamily="34" charset="-120"/>
                <a:cs typeface="Arial" panose="020B0604020202020204" pitchFamily="34" charset="0"/>
              </a:rPr>
              <a:t>What should I do if my Outlook schedule on my computer is not in sync with my Google Calendar? </a:t>
            </a:r>
          </a:p>
        </p:txBody>
      </p:sp>
    </p:spTree>
    <p:extLst>
      <p:ext uri="{BB962C8B-B14F-4D97-AF65-F5344CB8AC3E}">
        <p14:creationId xmlns:p14="http://schemas.microsoft.com/office/powerpoint/2010/main" val="738982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BA73BB-34F6-954E-B854-A7CE128DCD7A}"/>
              </a:ext>
            </a:extLst>
          </p:cNvPr>
          <p:cNvSpPr>
            <a:spLocks noGrp="1"/>
          </p:cNvSpPr>
          <p:nvPr>
            <p:ph type="title"/>
          </p:nvPr>
        </p:nvSpPr>
        <p:spPr>
          <a:xfrm>
            <a:off x="714374" y="168443"/>
            <a:ext cx="11591925" cy="976145"/>
          </a:xfrm>
        </p:spPr>
        <p:txBody>
          <a:bodyPr>
            <a:noAutofit/>
          </a:bodyPr>
          <a:lstStyle/>
          <a:p>
            <a:r>
              <a:rPr lang="en-US" altLang="zh-TW" sz="3400" dirty="0">
                <a:sym typeface="Calibri" panose="020F0502020204030204" pitchFamily="34" charset="0"/>
              </a:rPr>
              <a:t>Check your data via NAS – better privacy protection</a:t>
            </a:r>
            <a:endParaRPr lang="zh-TW" altLang="en-US" sz="3400" b="1" dirty="0"/>
          </a:p>
        </p:txBody>
      </p:sp>
      <p:sp>
        <p:nvSpPr>
          <p:cNvPr id="3" name="內容版面配置區 2">
            <a:extLst>
              <a:ext uri="{FF2B5EF4-FFF2-40B4-BE49-F238E27FC236}">
                <a16:creationId xmlns:a16="http://schemas.microsoft.com/office/drawing/2014/main" id="{1752E012-0849-6C4C-A4EF-291389F385F1}"/>
              </a:ext>
            </a:extLst>
          </p:cNvPr>
          <p:cNvSpPr>
            <a:spLocks noGrp="1"/>
          </p:cNvSpPr>
          <p:nvPr>
            <p:ph idx="1"/>
          </p:nvPr>
        </p:nvSpPr>
        <p:spPr>
          <a:xfrm>
            <a:off x="714375" y="1144588"/>
            <a:ext cx="10919686" cy="4660983"/>
          </a:xfrm>
        </p:spPr>
        <p:txBody>
          <a:bodyPr>
            <a:normAutofit/>
          </a:bodyPr>
          <a:lstStyle/>
          <a:p>
            <a:r>
              <a:rPr lang="en-US" altLang="zh-TW" sz="1800" dirty="0">
                <a:sym typeface="Arial" panose="020B0604020202020204" pitchFamily="34" charset="0"/>
              </a:rPr>
              <a:t>Securely send email messages, </a:t>
            </a:r>
            <a:r>
              <a:rPr lang="en-US" altLang="zh-TW" sz="1800" dirty="0"/>
              <a:t>track important events and find contacts </a:t>
            </a:r>
            <a:r>
              <a:rPr lang="en-US" altLang="zh-TW" sz="1800" dirty="0">
                <a:sym typeface="Arial" panose="020B0604020202020204" pitchFamily="34" charset="0"/>
              </a:rPr>
              <a:t>anywhere in the world.</a:t>
            </a:r>
          </a:p>
          <a:p>
            <a:pPr>
              <a:buClr>
                <a:srgbClr val="000000"/>
              </a:buClr>
            </a:pPr>
            <a:r>
              <a:rPr lang="en-US" altLang="zh-TW" sz="1800" dirty="0">
                <a:sym typeface="Arial" panose="020B0604020202020204" pitchFamily="34" charset="0"/>
              </a:rPr>
              <a:t>You can access any email, calendar accounts (even on local network area).</a:t>
            </a:r>
          </a:p>
        </p:txBody>
      </p:sp>
      <p:grpSp>
        <p:nvGrpSpPr>
          <p:cNvPr id="4" name="群組 23">
            <a:extLst>
              <a:ext uri="{FF2B5EF4-FFF2-40B4-BE49-F238E27FC236}">
                <a16:creationId xmlns:a16="http://schemas.microsoft.com/office/drawing/2014/main" id="{24E83D9F-09A6-5944-93EC-C81CE48E5009}"/>
              </a:ext>
            </a:extLst>
          </p:cNvPr>
          <p:cNvGrpSpPr>
            <a:grpSpLocks/>
          </p:cNvGrpSpPr>
          <p:nvPr/>
        </p:nvGrpSpPr>
        <p:grpSpPr bwMode="auto">
          <a:xfrm>
            <a:off x="5795180" y="3067088"/>
            <a:ext cx="5378480" cy="2631739"/>
            <a:chOff x="6615183" y="2723640"/>
            <a:chExt cx="5123162" cy="2507571"/>
          </a:xfrm>
        </p:grpSpPr>
        <p:pic>
          <p:nvPicPr>
            <p:cNvPr id="5" name="圖片 17" descr="Qmail-img4.png">
              <a:extLst>
                <a:ext uri="{FF2B5EF4-FFF2-40B4-BE49-F238E27FC236}">
                  <a16:creationId xmlns:a16="http://schemas.microsoft.com/office/drawing/2014/main" id="{E1A8A2E5-95CC-EC47-AA46-3FE2057C8B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5183" y="2885152"/>
              <a:ext cx="5123162" cy="234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7">
              <a:extLst>
                <a:ext uri="{FF2B5EF4-FFF2-40B4-BE49-F238E27FC236}">
                  <a16:creationId xmlns:a16="http://schemas.microsoft.com/office/drawing/2014/main" id="{484A7F7E-2400-AF46-B98B-A1839640D64F}"/>
                </a:ext>
              </a:extLst>
            </p:cNvPr>
            <p:cNvPicPr>
              <a:picLocks noChangeAspect="1"/>
            </p:cNvPicPr>
            <p:nvPr/>
          </p:nvPicPr>
          <p:blipFill>
            <a:blip r:embed="rId3">
              <a:extLst>
                <a:ext uri="{28A0092B-C50C-407E-A947-70E740481C1C}">
                  <a14:useLocalDpi xmlns:a14="http://schemas.microsoft.com/office/drawing/2010/main" val="0"/>
                </a:ext>
              </a:extLst>
            </a:blip>
            <a:srcRect l="10634" t="9212" r="10088" b="9688"/>
            <a:stretch>
              <a:fillRect/>
            </a:stretch>
          </p:blipFill>
          <p:spPr bwMode="auto">
            <a:xfrm>
              <a:off x="10664456" y="2723640"/>
              <a:ext cx="850605" cy="87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群組 22">
            <a:extLst>
              <a:ext uri="{FF2B5EF4-FFF2-40B4-BE49-F238E27FC236}">
                <a16:creationId xmlns:a16="http://schemas.microsoft.com/office/drawing/2014/main" id="{2635929A-A4C8-F040-A870-79467B130388}"/>
              </a:ext>
            </a:extLst>
          </p:cNvPr>
          <p:cNvGrpSpPr>
            <a:grpSpLocks/>
          </p:cNvGrpSpPr>
          <p:nvPr/>
        </p:nvGrpSpPr>
        <p:grpSpPr bwMode="auto">
          <a:xfrm>
            <a:off x="257908" y="2031310"/>
            <a:ext cx="6038131" cy="4645715"/>
            <a:chOff x="318977" y="1679243"/>
            <a:chExt cx="6732588" cy="5375275"/>
          </a:xfrm>
        </p:grpSpPr>
        <p:pic>
          <p:nvPicPr>
            <p:cNvPr id="8" name="圖片 3" descr="p6-01.png">
              <a:extLst>
                <a:ext uri="{FF2B5EF4-FFF2-40B4-BE49-F238E27FC236}">
                  <a16:creationId xmlns:a16="http://schemas.microsoft.com/office/drawing/2014/main" id="{BCE28C18-C935-454C-99D7-62166B2DDE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977" y="1679243"/>
              <a:ext cx="6732588"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MARKETING\Marketing\TO 明俐\直播PPT\20171221_OcalAgent\素材\Qcal_512.png">
              <a:extLst>
                <a:ext uri="{FF2B5EF4-FFF2-40B4-BE49-F238E27FC236}">
                  <a16:creationId xmlns:a16="http://schemas.microsoft.com/office/drawing/2014/main" id="{EF8FE3C3-8DE5-D041-BE5C-F35E59A1F1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271" y="4058924"/>
              <a:ext cx="615911" cy="615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圖片 17">
            <a:extLst>
              <a:ext uri="{FF2B5EF4-FFF2-40B4-BE49-F238E27FC236}">
                <a16:creationId xmlns:a16="http://schemas.microsoft.com/office/drawing/2014/main" id="{1B6A07F3-7C16-7C4B-87EB-47A8EAFEE6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1291" y="4091258"/>
            <a:ext cx="537911" cy="536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Fig 11.png">
            <a:extLst>
              <a:ext uri="{FF2B5EF4-FFF2-40B4-BE49-F238E27FC236}">
                <a16:creationId xmlns:a16="http://schemas.microsoft.com/office/drawing/2014/main" id="{58D00600-100B-D84A-A304-A029BAB5E82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31025" y="4059607"/>
            <a:ext cx="667214" cy="64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2">
            <a:extLst>
              <a:ext uri="{FF2B5EF4-FFF2-40B4-BE49-F238E27FC236}">
                <a16:creationId xmlns:a16="http://schemas.microsoft.com/office/drawing/2014/main" id="{289F0C02-DE0C-014D-B005-E4BA042AEB57}"/>
              </a:ext>
            </a:extLst>
          </p:cNvPr>
          <p:cNvPicPr>
            <a:picLocks noChangeAspect="1"/>
          </p:cNvPicPr>
          <p:nvPr/>
        </p:nvPicPr>
        <p:blipFill>
          <a:blip r:embed="rId8"/>
          <a:stretch>
            <a:fillRect/>
          </a:stretch>
        </p:blipFill>
        <p:spPr>
          <a:xfrm>
            <a:off x="10981536" y="3697468"/>
            <a:ext cx="776350" cy="565731"/>
          </a:xfrm>
          <a:prstGeom prst="rect">
            <a:avLst/>
          </a:prstGeom>
        </p:spPr>
      </p:pic>
    </p:spTree>
    <p:extLst>
      <p:ext uri="{BB962C8B-B14F-4D97-AF65-F5344CB8AC3E}">
        <p14:creationId xmlns:p14="http://schemas.microsoft.com/office/powerpoint/2010/main" val="1085446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B55D40E-3E78-4401-985F-CDAB3C6C2999}"/>
              </a:ext>
            </a:extLst>
          </p:cNvPr>
          <p:cNvSpPr/>
          <p:nvPr/>
        </p:nvSpPr>
        <p:spPr>
          <a:xfrm>
            <a:off x="669851" y="1265270"/>
            <a:ext cx="10760149" cy="824022"/>
          </a:xfrm>
          <a:prstGeom prst="rect">
            <a:avLst/>
          </a:prstGeom>
          <a:gradFill>
            <a:gsLst>
              <a:gs pos="0">
                <a:schemeClr val="accent1">
                  <a:lumMod val="5000"/>
                  <a:lumOff val="95000"/>
                  <a:alpha val="0"/>
                </a:schemeClr>
              </a:gs>
              <a:gs pos="70000">
                <a:srgbClr val="FFFF00"/>
              </a:gs>
              <a:gs pos="30000">
                <a:srgbClr val="FFFF00"/>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9A32BFE2-67B7-BF42-9BA9-AF620742D0CB}"/>
              </a:ext>
            </a:extLst>
          </p:cNvPr>
          <p:cNvSpPr>
            <a:spLocks noGrp="1"/>
          </p:cNvSpPr>
          <p:nvPr>
            <p:ph type="title"/>
          </p:nvPr>
        </p:nvSpPr>
        <p:spPr>
          <a:xfrm>
            <a:off x="1" y="1010093"/>
            <a:ext cx="12192000" cy="2152207"/>
          </a:xfrm>
        </p:spPr>
        <p:txBody>
          <a:bodyPr/>
          <a:lstStyle/>
          <a:p>
            <a:pPr>
              <a:lnSpc>
                <a:spcPct val="100000"/>
              </a:lnSpc>
            </a:pPr>
            <a:r>
              <a:rPr lang="en-US" altLang="zh-TW" sz="4000" b="1" dirty="0">
                <a:latin typeface="微軟正黑體" pitchFamily="34" charset="-120"/>
                <a:ea typeface="微軟正黑體" pitchFamily="34" charset="-120"/>
                <a:cs typeface="Arial"/>
              </a:rPr>
              <a:t> </a:t>
            </a:r>
            <a:r>
              <a:rPr lang="en-US" altLang="zh-TW" sz="3600" dirty="0"/>
              <a:t>QNAP mobile apps family</a:t>
            </a:r>
            <a:br>
              <a:rPr lang="en-US" altLang="zh-TW" sz="4000" dirty="0"/>
            </a:br>
            <a:r>
              <a:rPr lang="zh-TW" altLang="en-US" sz="4800" dirty="0">
                <a:sym typeface="Arial"/>
              </a:rPr>
              <a:t>Acces</a:t>
            </a:r>
            <a:r>
              <a:rPr lang="zh-TW" altLang="en-US" sz="4800" dirty="0"/>
              <a:t>s your data from anywhere</a:t>
            </a:r>
          </a:p>
        </p:txBody>
      </p:sp>
    </p:spTree>
    <p:extLst>
      <p:ext uri="{BB962C8B-B14F-4D97-AF65-F5344CB8AC3E}">
        <p14:creationId xmlns:p14="http://schemas.microsoft.com/office/powerpoint/2010/main" val="3313545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436F14-9116-46BA-B50D-2F1F57079185}"/>
              </a:ext>
            </a:extLst>
          </p:cNvPr>
          <p:cNvPicPr>
            <a:picLocks noChangeAspect="1"/>
          </p:cNvPicPr>
          <p:nvPr/>
        </p:nvPicPr>
        <p:blipFill rotWithShape="1">
          <a:blip r:embed="rId3">
            <a:extLst>
              <a:ext uri="{28A0092B-C50C-407E-A947-70E740481C1C}">
                <a14:useLocalDpi xmlns:a14="http://schemas.microsoft.com/office/drawing/2010/main" val="0"/>
              </a:ext>
            </a:extLst>
          </a:blip>
          <a:srcRect r="42976" b="6977"/>
          <a:stretch/>
        </p:blipFill>
        <p:spPr>
          <a:xfrm>
            <a:off x="6096000" y="0"/>
            <a:ext cx="5865628" cy="6379535"/>
          </a:xfrm>
          <a:prstGeom prst="rect">
            <a:avLst/>
          </a:prstGeom>
        </p:spPr>
      </p:pic>
      <p:sp>
        <p:nvSpPr>
          <p:cNvPr id="2" name="標題 1">
            <a:extLst>
              <a:ext uri="{FF2B5EF4-FFF2-40B4-BE49-F238E27FC236}">
                <a16:creationId xmlns:a16="http://schemas.microsoft.com/office/drawing/2014/main" id="{FF6EF9AC-9E19-DB46-870E-CE82157616F9}"/>
              </a:ext>
            </a:extLst>
          </p:cNvPr>
          <p:cNvSpPr>
            <a:spLocks noGrp="1"/>
          </p:cNvSpPr>
          <p:nvPr>
            <p:ph type="title"/>
          </p:nvPr>
        </p:nvSpPr>
        <p:spPr>
          <a:xfrm>
            <a:off x="1491378" y="168443"/>
            <a:ext cx="10700622" cy="1173374"/>
          </a:xfrm>
        </p:spPr>
        <p:txBody>
          <a:bodyPr>
            <a:noAutofit/>
          </a:bodyPr>
          <a:lstStyle/>
          <a:p>
            <a:r>
              <a:rPr lang="zh-TW" altLang="en-US" sz="3600" dirty="0"/>
              <a:t>QmailClient </a:t>
            </a:r>
            <a:br>
              <a:rPr lang="en-US" altLang="zh-TW" sz="3600" dirty="0"/>
            </a:br>
            <a:r>
              <a:rPr lang="zh-TW" altLang="en-US" sz="3600" dirty="0">
                <a:ea typeface="微軟正黑體"/>
              </a:rPr>
              <a:t>All</a:t>
            </a:r>
            <a:r>
              <a:rPr lang="en-US" altLang="zh-TW" sz="3600" dirty="0">
                <a:ea typeface="微軟正黑體"/>
              </a:rPr>
              <a:t>-</a:t>
            </a:r>
            <a:r>
              <a:rPr lang="zh-TW" altLang="en-US" sz="3600" dirty="0">
                <a:ea typeface="微軟正黑體"/>
              </a:rPr>
              <a:t>in</a:t>
            </a:r>
            <a:r>
              <a:rPr lang="en-US" altLang="zh-TW" sz="3600" dirty="0">
                <a:ea typeface="微軟正黑體"/>
              </a:rPr>
              <a:t>-</a:t>
            </a:r>
            <a:r>
              <a:rPr lang="zh-TW" altLang="en-US" sz="3600" dirty="0">
                <a:ea typeface="微軟正黑體"/>
              </a:rPr>
              <a:t>one mail app</a:t>
            </a:r>
            <a:endParaRPr kumimoji="1" lang="zh-TW" altLang="en-US" sz="3600" dirty="0"/>
          </a:p>
        </p:txBody>
      </p:sp>
      <p:sp>
        <p:nvSpPr>
          <p:cNvPr id="3" name="內容版面配置區 2">
            <a:extLst>
              <a:ext uri="{FF2B5EF4-FFF2-40B4-BE49-F238E27FC236}">
                <a16:creationId xmlns:a16="http://schemas.microsoft.com/office/drawing/2014/main" id="{661B3ADA-204E-BE4C-ACA7-3ABE3EE99213}"/>
              </a:ext>
            </a:extLst>
          </p:cNvPr>
          <p:cNvSpPr>
            <a:spLocks noGrp="1"/>
          </p:cNvSpPr>
          <p:nvPr>
            <p:ph idx="1"/>
          </p:nvPr>
        </p:nvSpPr>
        <p:spPr/>
        <p:txBody>
          <a:bodyPr>
            <a:normAutofit/>
          </a:bodyPr>
          <a:lstStyle/>
          <a:p>
            <a:pPr>
              <a:lnSpc>
                <a:spcPct val="100000"/>
              </a:lnSpc>
            </a:pPr>
            <a:r>
              <a:rPr lang="zh-TW" altLang="en-US" sz="1800" dirty="0"/>
              <a:t>Instantly switch between multiple email accounts</a:t>
            </a:r>
            <a:r>
              <a:rPr lang="en-US" altLang="zh-TW" sz="1800" dirty="0"/>
              <a:t>.</a:t>
            </a:r>
            <a:endParaRPr lang="zh-TW" altLang="en-US" sz="1800" dirty="0"/>
          </a:p>
          <a:p>
            <a:pPr>
              <a:lnSpc>
                <a:spcPct val="100000"/>
              </a:lnSpc>
            </a:pPr>
            <a:r>
              <a:rPr lang="zh-TW" altLang="en-US" sz="1800" dirty="0"/>
              <a:t>Share link for large files</a:t>
            </a:r>
            <a:r>
              <a:rPr lang="en-US" altLang="zh-TW" sz="1800" dirty="0"/>
              <a:t>.</a:t>
            </a:r>
            <a:endParaRPr lang="zh-TW" altLang="en-US" sz="1800" dirty="0"/>
          </a:p>
          <a:p>
            <a:pPr>
              <a:lnSpc>
                <a:spcPct val="100000"/>
              </a:lnSpc>
              <a:buClr>
                <a:srgbClr val="000000"/>
              </a:buClr>
            </a:pPr>
            <a:r>
              <a:rPr lang="en-US" altLang="zh-TW" sz="1800" dirty="0">
                <a:sym typeface="Arial" panose="020B0604020202020204" pitchFamily="34" charset="0"/>
              </a:rPr>
              <a:t>Push notification for new email messages.</a:t>
            </a:r>
          </a:p>
          <a:p>
            <a:pPr>
              <a:lnSpc>
                <a:spcPct val="100000"/>
              </a:lnSpc>
            </a:pPr>
            <a:endParaRPr lang="zh-TW" altLang="en-US" sz="1800" dirty="0"/>
          </a:p>
          <a:p>
            <a:pPr>
              <a:lnSpc>
                <a:spcPct val="100000"/>
              </a:lnSpc>
            </a:pPr>
            <a:endParaRPr lang="zh-TW" altLang="en-US" sz="1800" dirty="0"/>
          </a:p>
          <a:p>
            <a:pPr>
              <a:lnSpc>
                <a:spcPct val="100000"/>
              </a:lnSpc>
            </a:pPr>
            <a:endParaRPr kumimoji="1" lang="zh-TW" altLang="en-US" sz="1800" dirty="0"/>
          </a:p>
        </p:txBody>
      </p:sp>
      <p:pic>
        <p:nvPicPr>
          <p:cNvPr id="4" name="圖片 3">
            <a:extLst>
              <a:ext uri="{FF2B5EF4-FFF2-40B4-BE49-F238E27FC236}">
                <a16:creationId xmlns:a16="http://schemas.microsoft.com/office/drawing/2014/main" id="{2D509474-69A9-7149-9FA4-C1A5D320BBDA}"/>
              </a:ext>
            </a:extLst>
          </p:cNvPr>
          <p:cNvPicPr>
            <a:picLocks noChangeAspect="1"/>
          </p:cNvPicPr>
          <p:nvPr/>
        </p:nvPicPr>
        <p:blipFill>
          <a:blip r:embed="rId4"/>
          <a:stretch>
            <a:fillRect/>
          </a:stretch>
        </p:blipFill>
        <p:spPr>
          <a:xfrm>
            <a:off x="242873" y="168444"/>
            <a:ext cx="969240" cy="969240"/>
          </a:xfrm>
          <a:prstGeom prst="rect">
            <a:avLst/>
          </a:prstGeom>
          <a:effectLst>
            <a:outerShdw blurRad="63500" sx="102000" sy="102000" algn="ctr" rotWithShape="0">
              <a:prstClr val="black">
                <a:alpha val="40000"/>
              </a:prstClr>
            </a:outerShdw>
          </a:effectLst>
        </p:spPr>
      </p:pic>
      <p:pic>
        <p:nvPicPr>
          <p:cNvPr id="6" name="Shape 442" descr="圖片 2.png">
            <a:extLst>
              <a:ext uri="{FF2B5EF4-FFF2-40B4-BE49-F238E27FC236}">
                <a16:creationId xmlns:a16="http://schemas.microsoft.com/office/drawing/2014/main" id="{5CBAD23E-3470-7C48-9978-29CF8CA755B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59" y="2709858"/>
            <a:ext cx="4526673" cy="376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23">
            <a:extLst>
              <a:ext uri="{FF2B5EF4-FFF2-40B4-BE49-F238E27FC236}">
                <a16:creationId xmlns:a16="http://schemas.microsoft.com/office/drawing/2014/main" id="{29B7CA54-3042-404D-89D2-D2718B8983B5}"/>
              </a:ext>
            </a:extLst>
          </p:cNvPr>
          <p:cNvSpPr txBox="1">
            <a:spLocks noChangeArrowheads="1"/>
          </p:cNvSpPr>
          <p:nvPr/>
        </p:nvSpPr>
        <p:spPr bwMode="auto">
          <a:xfrm>
            <a:off x="4234648" y="4408204"/>
            <a:ext cx="20985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1400" b="1" dirty="0">
                <a:ea typeface="微軟正黑體" panose="020B0604030504040204" pitchFamily="34" charset="-120"/>
                <a:cs typeface="Arial" panose="020B0604020202020204" pitchFamily="34" charset="0"/>
              </a:rPr>
              <a:t>View or download from linked page</a:t>
            </a:r>
            <a:endParaRPr lang="zh-TW" altLang="en-US" sz="1400" b="1" dirty="0">
              <a:ea typeface="微軟正黑體" panose="020B0604030504040204" pitchFamily="34" charset="-120"/>
              <a:cs typeface="Arial" panose="020B0604020202020204" pitchFamily="34" charset="0"/>
            </a:endParaRPr>
          </a:p>
        </p:txBody>
      </p:sp>
      <p:sp>
        <p:nvSpPr>
          <p:cNvPr id="8" name="文字方塊 24">
            <a:extLst>
              <a:ext uri="{FF2B5EF4-FFF2-40B4-BE49-F238E27FC236}">
                <a16:creationId xmlns:a16="http://schemas.microsoft.com/office/drawing/2014/main" id="{D648426E-6769-334A-B23C-9FFE6D7A71D4}"/>
              </a:ext>
            </a:extLst>
          </p:cNvPr>
          <p:cNvSpPr txBox="1">
            <a:spLocks noChangeArrowheads="1"/>
          </p:cNvSpPr>
          <p:nvPr/>
        </p:nvSpPr>
        <p:spPr bwMode="auto">
          <a:xfrm>
            <a:off x="302857" y="4408204"/>
            <a:ext cx="1773967"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1400" b="1" dirty="0">
                <a:ea typeface="微軟正黑體" panose="020B0604030504040204" pitchFamily="34" charset="-120"/>
                <a:cs typeface="Arial" panose="020B0604020202020204" pitchFamily="34" charset="0"/>
              </a:rPr>
              <a:t>Change share link setting</a:t>
            </a:r>
            <a:endParaRPr lang="zh-TW" altLang="en-US" sz="1400" b="1" dirty="0">
              <a:ea typeface="微軟正黑體" panose="020B0604030504040204" pitchFamily="34" charset="-120"/>
              <a:cs typeface="Arial" panose="020B0604020202020204" pitchFamily="34" charset="0"/>
            </a:endParaRPr>
          </a:p>
          <a:p>
            <a:pPr algn="ctr"/>
            <a:endParaRPr lang="zh-TW" altLang="en-US" sz="1400" b="1" dirty="0">
              <a:latin typeface="微軟正黑體" panose="020B0604030504040204" pitchFamily="34" charset="-120"/>
              <a:ea typeface="微軟正黑體" panose="020B0604030504040204" pitchFamily="34" charset="-120"/>
            </a:endParaRPr>
          </a:p>
        </p:txBody>
      </p:sp>
      <p:sp>
        <p:nvSpPr>
          <p:cNvPr id="9" name="文字方塊 25">
            <a:extLst>
              <a:ext uri="{FF2B5EF4-FFF2-40B4-BE49-F238E27FC236}">
                <a16:creationId xmlns:a16="http://schemas.microsoft.com/office/drawing/2014/main" id="{3F4633FB-6451-4E4E-9349-7A5AA7A3F05A}"/>
              </a:ext>
            </a:extLst>
          </p:cNvPr>
          <p:cNvSpPr txBox="1">
            <a:spLocks noChangeArrowheads="1"/>
          </p:cNvSpPr>
          <p:nvPr/>
        </p:nvSpPr>
        <p:spPr bwMode="auto">
          <a:xfrm>
            <a:off x="2112708" y="3929320"/>
            <a:ext cx="19329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1400" b="1" dirty="0">
                <a:ea typeface="微軟正黑體" panose="020B0604030504040204" pitchFamily="34" charset="-120"/>
                <a:cs typeface="Arial" panose="020B0604020202020204" pitchFamily="34" charset="0"/>
              </a:rPr>
              <a:t>Send emails with share links</a:t>
            </a:r>
            <a:endParaRPr lang="zh-TW" altLang="en-US" sz="1400" b="1" dirty="0">
              <a:ea typeface="微軟正黑體" panose="020B0604030504040204" pitchFamily="34" charset="-120"/>
              <a:cs typeface="Arial" panose="020B0604020202020204" pitchFamily="34" charset="0"/>
            </a:endParaRPr>
          </a:p>
        </p:txBody>
      </p:sp>
      <p:pic>
        <p:nvPicPr>
          <p:cNvPr id="10" name="Shape 163">
            <a:extLst>
              <a:ext uri="{FF2B5EF4-FFF2-40B4-BE49-F238E27FC236}">
                <a16:creationId xmlns:a16="http://schemas.microsoft.com/office/drawing/2014/main" id="{37073336-6324-2141-A969-7BE99B99629B}"/>
              </a:ext>
            </a:extLst>
          </p:cNvPr>
          <p:cNvPicPr preferRelativeResize="0"/>
          <p:nvPr/>
        </p:nvPicPr>
        <p:blipFill>
          <a:blip r:embed="rId6">
            <a:alphaModFix/>
          </a:blip>
          <a:stretch>
            <a:fillRect/>
          </a:stretch>
        </p:blipFill>
        <p:spPr>
          <a:xfrm>
            <a:off x="5401359" y="2849618"/>
            <a:ext cx="1428760" cy="1428760"/>
          </a:xfrm>
          <a:prstGeom prst="rect">
            <a:avLst/>
          </a:prstGeom>
          <a:noFill/>
          <a:ln>
            <a:noFill/>
          </a:ln>
        </p:spPr>
      </p:pic>
      <p:grpSp>
        <p:nvGrpSpPr>
          <p:cNvPr id="18" name="群組 17">
            <a:extLst>
              <a:ext uri="{FF2B5EF4-FFF2-40B4-BE49-F238E27FC236}">
                <a16:creationId xmlns:a16="http://schemas.microsoft.com/office/drawing/2014/main" id="{9743021F-9B6C-498C-9578-DB79EA0C5DD1}"/>
              </a:ext>
            </a:extLst>
          </p:cNvPr>
          <p:cNvGrpSpPr/>
          <p:nvPr/>
        </p:nvGrpSpPr>
        <p:grpSpPr>
          <a:xfrm>
            <a:off x="9379988" y="1341817"/>
            <a:ext cx="2253077" cy="1152108"/>
            <a:chOff x="6805863" y="2558827"/>
            <a:chExt cx="2253077" cy="1152108"/>
          </a:xfrm>
          <a:solidFill>
            <a:schemeClr val="accent2"/>
          </a:solidFill>
          <a:effectLst>
            <a:outerShdw blurRad="50800" dist="38100" dir="2700000" algn="tl" rotWithShape="0">
              <a:prstClr val="black">
                <a:alpha val="40000"/>
              </a:prstClr>
            </a:outerShdw>
          </a:effectLst>
        </p:grpSpPr>
        <p:sp>
          <p:nvSpPr>
            <p:cNvPr id="19" name="等腰三角形 20">
              <a:extLst>
                <a:ext uri="{FF2B5EF4-FFF2-40B4-BE49-F238E27FC236}">
                  <a16:creationId xmlns:a16="http://schemas.microsoft.com/office/drawing/2014/main" id="{B786176D-0ABC-4467-AC36-C1DD8BC496AD}"/>
                </a:ext>
              </a:extLst>
            </p:cNvPr>
            <p:cNvSpPr/>
            <p:nvPr/>
          </p:nvSpPr>
          <p:spPr>
            <a:xfrm rot="841607" flipV="1">
              <a:off x="7169839" y="3141683"/>
              <a:ext cx="500066" cy="569252"/>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平行四邊形 19">
              <a:extLst>
                <a:ext uri="{FF2B5EF4-FFF2-40B4-BE49-F238E27FC236}">
                  <a16:creationId xmlns:a16="http://schemas.microsoft.com/office/drawing/2014/main" id="{BDE4B693-8BF2-48E8-A45F-9E27F6388652}"/>
                </a:ext>
              </a:extLst>
            </p:cNvPr>
            <p:cNvSpPr/>
            <p:nvPr/>
          </p:nvSpPr>
          <p:spPr>
            <a:xfrm>
              <a:off x="6805863" y="2558827"/>
              <a:ext cx="2253077" cy="652466"/>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TW" sz="2400" b="1" dirty="0">
                  <a:solidFill>
                    <a:schemeClr val="bg1"/>
                  </a:solidFill>
                  <a:latin typeface="Arial" panose="020B0604020202020204" pitchFamily="34" charset="0"/>
                  <a:ea typeface="微軟正黑體" pitchFamily="34" charset="-120"/>
                  <a:cs typeface="Arial" panose="020B0604020202020204" pitchFamily="34" charset="0"/>
                </a:rPr>
                <a:t>Live Demo</a:t>
              </a:r>
              <a:endParaRPr lang="zh-TW" altLang="en-US" sz="2400" b="1" dirty="0">
                <a:solidFill>
                  <a:schemeClr val="bg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3463564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1E6526D0-A139-42AC-8D8E-74C03F3CF867}"/>
              </a:ext>
            </a:extLst>
          </p:cNvPr>
          <p:cNvPicPr>
            <a:picLocks noChangeAspect="1"/>
          </p:cNvPicPr>
          <p:nvPr/>
        </p:nvPicPr>
        <p:blipFill rotWithShape="1">
          <a:blip r:embed="rId3">
            <a:extLst>
              <a:ext uri="{28A0092B-C50C-407E-A947-70E740481C1C}">
                <a14:useLocalDpi xmlns:a14="http://schemas.microsoft.com/office/drawing/2010/main" val="0"/>
              </a:ext>
            </a:extLst>
          </a:blip>
          <a:srcRect r="39700" b="6004"/>
          <a:stretch/>
        </p:blipFill>
        <p:spPr>
          <a:xfrm>
            <a:off x="6466474" y="658379"/>
            <a:ext cx="5495154" cy="5710523"/>
          </a:xfrm>
          <a:prstGeom prst="rect">
            <a:avLst/>
          </a:prstGeom>
        </p:spPr>
      </p:pic>
      <p:sp>
        <p:nvSpPr>
          <p:cNvPr id="2" name="標題 1">
            <a:extLst>
              <a:ext uri="{FF2B5EF4-FFF2-40B4-BE49-F238E27FC236}">
                <a16:creationId xmlns:a16="http://schemas.microsoft.com/office/drawing/2014/main" id="{3687C951-1304-2F4D-9405-EC99828F57C8}"/>
              </a:ext>
            </a:extLst>
          </p:cNvPr>
          <p:cNvSpPr>
            <a:spLocks noGrp="1"/>
          </p:cNvSpPr>
          <p:nvPr>
            <p:ph type="title"/>
          </p:nvPr>
        </p:nvSpPr>
        <p:spPr>
          <a:xfrm>
            <a:off x="1467294" y="168443"/>
            <a:ext cx="10724706" cy="1161840"/>
          </a:xfrm>
        </p:spPr>
        <p:txBody>
          <a:bodyPr>
            <a:normAutofit/>
          </a:bodyPr>
          <a:lstStyle/>
          <a:p>
            <a:r>
              <a:rPr lang="zh-TW" altLang="en-US" sz="3600" dirty="0"/>
              <a:t>Qcontactz </a:t>
            </a:r>
            <a:br>
              <a:rPr lang="en-US" altLang="zh-TW" sz="3600" dirty="0"/>
            </a:br>
            <a:r>
              <a:rPr lang="zh-TW" altLang="en-US" sz="3600" dirty="0"/>
              <a:t>Ultimate contacts pool</a:t>
            </a:r>
          </a:p>
        </p:txBody>
      </p:sp>
      <p:sp>
        <p:nvSpPr>
          <p:cNvPr id="3" name="內容版面配置區 2">
            <a:extLst>
              <a:ext uri="{FF2B5EF4-FFF2-40B4-BE49-F238E27FC236}">
                <a16:creationId xmlns:a16="http://schemas.microsoft.com/office/drawing/2014/main" id="{F3F7C654-B38C-46FB-9214-812F84480B4C}"/>
              </a:ext>
            </a:extLst>
          </p:cNvPr>
          <p:cNvSpPr>
            <a:spLocks noGrp="1"/>
          </p:cNvSpPr>
          <p:nvPr>
            <p:ph idx="1"/>
          </p:nvPr>
        </p:nvSpPr>
        <p:spPr>
          <a:xfrm>
            <a:off x="838200" y="1515979"/>
            <a:ext cx="6527104" cy="4660983"/>
          </a:xfrm>
        </p:spPr>
        <p:txBody>
          <a:bodyPr/>
          <a:lstStyle/>
          <a:p>
            <a:pPr>
              <a:lnSpc>
                <a:spcPct val="100000"/>
              </a:lnSpc>
            </a:pPr>
            <a:r>
              <a:rPr lang="zh-TW" altLang="en-US" sz="1800" dirty="0"/>
              <a:t>View all contacts in a single dashboard</a:t>
            </a:r>
            <a:r>
              <a:rPr lang="en-US" altLang="zh-TW" sz="1800" dirty="0"/>
              <a:t>.</a:t>
            </a:r>
            <a:endParaRPr lang="zh-TW" altLang="en-US" sz="1800" dirty="0"/>
          </a:p>
          <a:p>
            <a:pPr>
              <a:lnSpc>
                <a:spcPct val="100000"/>
              </a:lnSpc>
            </a:pPr>
            <a:r>
              <a:rPr lang="zh-TW" altLang="en-US" sz="1800" dirty="0"/>
              <a:t>Instantly find and merge duplicates</a:t>
            </a:r>
            <a:r>
              <a:rPr lang="en-US" altLang="zh-TW" sz="1800" dirty="0"/>
              <a:t>.</a:t>
            </a:r>
            <a:endParaRPr lang="zh-TW" altLang="en-US" sz="1800" dirty="0"/>
          </a:p>
          <a:p>
            <a:pPr>
              <a:lnSpc>
                <a:spcPct val="100000"/>
              </a:lnSpc>
            </a:pPr>
            <a:r>
              <a:rPr lang="en-US" altLang="zh-TW" sz="1800" dirty="0"/>
              <a:t>Import data from your mobile phone to the NAS and update the contact list synchronously.</a:t>
            </a:r>
            <a:endParaRPr lang="zh-TW" altLang="en-US" sz="1800" dirty="0"/>
          </a:p>
          <a:p>
            <a:endParaRPr kumimoji="1" lang="zh-TW" altLang="en-US" dirty="0"/>
          </a:p>
          <a:p>
            <a:endParaRPr lang="zh-TW" altLang="en-US" dirty="0"/>
          </a:p>
        </p:txBody>
      </p:sp>
      <p:pic>
        <p:nvPicPr>
          <p:cNvPr id="4" name="圖片 3">
            <a:extLst>
              <a:ext uri="{FF2B5EF4-FFF2-40B4-BE49-F238E27FC236}">
                <a16:creationId xmlns:a16="http://schemas.microsoft.com/office/drawing/2014/main" id="{7D5D51FA-D7F1-7546-A286-CA91A7F4C500}"/>
              </a:ext>
            </a:extLst>
          </p:cNvPr>
          <p:cNvPicPr>
            <a:picLocks noChangeAspect="1"/>
          </p:cNvPicPr>
          <p:nvPr/>
        </p:nvPicPr>
        <p:blipFill>
          <a:blip r:embed="rId4"/>
          <a:stretch>
            <a:fillRect/>
          </a:stretch>
        </p:blipFill>
        <p:spPr>
          <a:xfrm>
            <a:off x="214698" y="168443"/>
            <a:ext cx="979873" cy="979873"/>
          </a:xfrm>
          <a:prstGeom prst="rect">
            <a:avLst/>
          </a:prstGeom>
          <a:effectLst>
            <a:outerShdw blurRad="63500" sx="102000" sy="102000" algn="ctr" rotWithShape="0">
              <a:prstClr val="black">
                <a:alpha val="40000"/>
              </a:prstClr>
            </a:outerShdw>
          </a:effectLst>
        </p:spPr>
      </p:pic>
      <p:pic>
        <p:nvPicPr>
          <p:cNvPr id="7" name="圖片 6">
            <a:extLst>
              <a:ext uri="{FF2B5EF4-FFF2-40B4-BE49-F238E27FC236}">
                <a16:creationId xmlns:a16="http://schemas.microsoft.com/office/drawing/2014/main" id="{183F3C06-B3D1-4AD8-86BB-82D9B465D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378" y="3051543"/>
            <a:ext cx="6276269" cy="2842084"/>
          </a:xfrm>
          <a:prstGeom prst="rect">
            <a:avLst/>
          </a:prstGeom>
        </p:spPr>
      </p:pic>
    </p:spTree>
    <p:extLst>
      <p:ext uri="{BB962C8B-B14F-4D97-AF65-F5344CB8AC3E}">
        <p14:creationId xmlns:p14="http://schemas.microsoft.com/office/powerpoint/2010/main" val="4063672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676D63E-7D7F-482F-A15C-815D4D90D103}"/>
              </a:ext>
            </a:extLst>
          </p:cNvPr>
          <p:cNvPicPr>
            <a:picLocks noChangeAspect="1"/>
          </p:cNvPicPr>
          <p:nvPr/>
        </p:nvPicPr>
        <p:blipFill rotWithShape="1">
          <a:blip r:embed="rId2">
            <a:extLst>
              <a:ext uri="{28A0092B-C50C-407E-A947-70E740481C1C}">
                <a14:useLocalDpi xmlns:a14="http://schemas.microsoft.com/office/drawing/2010/main" val="0"/>
              </a:ext>
            </a:extLst>
          </a:blip>
          <a:srcRect r="3498" b="1540"/>
          <a:stretch/>
        </p:blipFill>
        <p:spPr>
          <a:xfrm>
            <a:off x="2977115" y="250457"/>
            <a:ext cx="8995145" cy="6118446"/>
          </a:xfrm>
          <a:prstGeom prst="rect">
            <a:avLst/>
          </a:prstGeom>
        </p:spPr>
      </p:pic>
      <p:sp>
        <p:nvSpPr>
          <p:cNvPr id="2" name="標題 1">
            <a:extLst>
              <a:ext uri="{FF2B5EF4-FFF2-40B4-BE49-F238E27FC236}">
                <a16:creationId xmlns:a16="http://schemas.microsoft.com/office/drawing/2014/main" id="{BA15B7DA-6918-C548-B22C-13F1CEA0FE5A}"/>
              </a:ext>
            </a:extLst>
          </p:cNvPr>
          <p:cNvSpPr>
            <a:spLocks noGrp="1"/>
          </p:cNvSpPr>
          <p:nvPr>
            <p:ph type="title"/>
          </p:nvPr>
        </p:nvSpPr>
        <p:spPr>
          <a:xfrm>
            <a:off x="1419726" y="250457"/>
            <a:ext cx="10772274" cy="1139362"/>
          </a:xfrm>
        </p:spPr>
        <p:txBody>
          <a:bodyPr>
            <a:noAutofit/>
          </a:bodyPr>
          <a:lstStyle/>
          <a:p>
            <a:pPr>
              <a:lnSpc>
                <a:spcPct val="100000"/>
              </a:lnSpc>
            </a:pPr>
            <a:r>
              <a:rPr lang="en-US" altLang="zh-TW" sz="3600" dirty="0">
                <a:solidFill>
                  <a:schemeClr val="accent6">
                    <a:lumMod val="50000"/>
                  </a:schemeClr>
                </a:solidFill>
              </a:rPr>
              <a:t>Access from your laptop, tablet or phone </a:t>
            </a:r>
            <a:br>
              <a:rPr lang="en-US" altLang="zh-TW" sz="3600" dirty="0">
                <a:solidFill>
                  <a:schemeClr val="accent6">
                    <a:lumMod val="50000"/>
                  </a:schemeClr>
                </a:solidFill>
                <a:sym typeface="Calibri" panose="020F0502020204030204" pitchFamily="34" charset="0"/>
              </a:rPr>
            </a:br>
            <a:r>
              <a:rPr lang="en-US" altLang="zh-TW" sz="2800" dirty="0">
                <a:solidFill>
                  <a:schemeClr val="accent6">
                    <a:lumMod val="50000"/>
                  </a:schemeClr>
                </a:solidFill>
              </a:rPr>
              <a:t>How to sync with </a:t>
            </a:r>
            <a:r>
              <a:rPr lang="en-US" altLang="zh-TW" sz="2800" dirty="0" err="1">
                <a:solidFill>
                  <a:schemeClr val="accent6">
                    <a:lumMod val="50000"/>
                  </a:schemeClr>
                </a:solidFill>
              </a:rPr>
              <a:t>QcalAgent</a:t>
            </a:r>
            <a:r>
              <a:rPr lang="en-US" altLang="zh-TW" sz="2800" dirty="0">
                <a:solidFill>
                  <a:schemeClr val="accent6">
                    <a:lumMod val="50000"/>
                  </a:schemeClr>
                </a:solidFill>
              </a:rPr>
              <a:t> on your phone? </a:t>
            </a:r>
            <a:endParaRPr kumimoji="1" lang="zh-TW" altLang="en-US" sz="3600" dirty="0">
              <a:solidFill>
                <a:schemeClr val="accent6">
                  <a:lumMod val="50000"/>
                </a:schemeClr>
              </a:solidFill>
            </a:endParaRPr>
          </a:p>
        </p:txBody>
      </p:sp>
      <p:sp>
        <p:nvSpPr>
          <p:cNvPr id="3" name="內容版面配置區 2">
            <a:extLst>
              <a:ext uri="{FF2B5EF4-FFF2-40B4-BE49-F238E27FC236}">
                <a16:creationId xmlns:a16="http://schemas.microsoft.com/office/drawing/2014/main" id="{96AADDD5-1C01-E142-8358-DA53DDA92A17}"/>
              </a:ext>
            </a:extLst>
          </p:cNvPr>
          <p:cNvSpPr>
            <a:spLocks noGrp="1"/>
          </p:cNvSpPr>
          <p:nvPr>
            <p:ph idx="1"/>
          </p:nvPr>
        </p:nvSpPr>
        <p:spPr>
          <a:xfrm>
            <a:off x="754063" y="1651887"/>
            <a:ext cx="5732462" cy="4210376"/>
          </a:xfrm>
        </p:spPr>
        <p:txBody>
          <a:bodyPr/>
          <a:lstStyle/>
          <a:p>
            <a:pPr marL="0" indent="0">
              <a:buNone/>
            </a:pPr>
            <a:r>
              <a:rPr lang="en-US" altLang="zh-TW" sz="1800" dirty="0"/>
              <a:t>Sync with your phone’s built-in calendar app to connect to the NAS </a:t>
            </a:r>
            <a:r>
              <a:rPr lang="en-US" altLang="zh-TW" sz="1800" dirty="0" err="1"/>
              <a:t>QcalAgent</a:t>
            </a:r>
            <a:r>
              <a:rPr lang="en-US" altLang="zh-TW" sz="1800" dirty="0"/>
              <a:t> Server.</a:t>
            </a:r>
          </a:p>
          <a:p>
            <a:pPr>
              <a:lnSpc>
                <a:spcPct val="100000"/>
              </a:lnSpc>
            </a:pPr>
            <a:endParaRPr lang="zh-TW" altLang="en-US" sz="2000" dirty="0">
              <a:sym typeface="Calibri" panose="020F0502020204030204" pitchFamily="34" charset="0"/>
            </a:endParaRPr>
          </a:p>
          <a:p>
            <a:pPr marL="514350" indent="-514350" eaLnBrk="0" fontAlgn="base" hangingPunct="0">
              <a:lnSpc>
                <a:spcPct val="100000"/>
              </a:lnSpc>
              <a:spcBef>
                <a:spcPct val="0"/>
              </a:spcBef>
              <a:spcAft>
                <a:spcPct val="0"/>
              </a:spcAft>
              <a:buFont typeface="Wingdings" pitchFamily="2" charset="2"/>
              <a:buAutoNum type="circleNumWdWhitePlain"/>
              <a:defRPr/>
            </a:pPr>
            <a:r>
              <a:rPr kumimoji="1" lang="en-US" altLang="zh-TW" sz="2000" dirty="0">
                <a:solidFill>
                  <a:schemeClr val="accent6">
                    <a:lumMod val="50000"/>
                  </a:schemeClr>
                </a:solidFill>
                <a:sym typeface="Calibri" panose="020F0502020204030204" pitchFamily="34" charset="0"/>
              </a:rPr>
              <a:t>Google calendar</a:t>
            </a:r>
          </a:p>
          <a:p>
            <a:pPr marL="514350" indent="-514350" eaLnBrk="0" fontAlgn="base" hangingPunct="0">
              <a:lnSpc>
                <a:spcPct val="100000"/>
              </a:lnSpc>
              <a:spcBef>
                <a:spcPct val="0"/>
              </a:spcBef>
              <a:spcAft>
                <a:spcPct val="0"/>
              </a:spcAft>
              <a:buFont typeface="Wingdings" pitchFamily="2" charset="2"/>
              <a:buAutoNum type="circleNumWdWhitePlain"/>
              <a:defRPr/>
            </a:pPr>
            <a:r>
              <a:rPr kumimoji="1" lang="en-US" altLang="zh-TW" sz="2000" dirty="0">
                <a:solidFill>
                  <a:schemeClr val="accent6">
                    <a:lumMod val="50000"/>
                  </a:schemeClr>
                </a:solidFill>
                <a:sym typeface="Calibri" panose="020F0502020204030204" pitchFamily="34" charset="0"/>
              </a:rPr>
              <a:t>Microsoft Outlook</a:t>
            </a:r>
          </a:p>
          <a:p>
            <a:pPr marL="514350" indent="-514350" eaLnBrk="0" fontAlgn="base" hangingPunct="0">
              <a:lnSpc>
                <a:spcPct val="100000"/>
              </a:lnSpc>
              <a:spcBef>
                <a:spcPct val="0"/>
              </a:spcBef>
              <a:spcAft>
                <a:spcPct val="0"/>
              </a:spcAft>
              <a:buFont typeface="Wingdings" pitchFamily="2" charset="2"/>
              <a:buAutoNum type="circleNumWdWhitePlain"/>
              <a:defRPr/>
            </a:pPr>
            <a:r>
              <a:rPr kumimoji="1" lang="en-US" altLang="zh-TW" sz="2000" dirty="0">
                <a:solidFill>
                  <a:schemeClr val="accent6">
                    <a:lumMod val="50000"/>
                  </a:schemeClr>
                </a:solidFill>
                <a:sym typeface="Calibri" panose="020F0502020204030204" pitchFamily="34" charset="0"/>
              </a:rPr>
              <a:t>iPhone calendar</a:t>
            </a:r>
          </a:p>
          <a:p>
            <a:pPr>
              <a:lnSpc>
                <a:spcPct val="100000"/>
              </a:lnSpc>
            </a:pPr>
            <a:endParaRPr kumimoji="1" lang="zh-TW" altLang="en-US" dirty="0"/>
          </a:p>
        </p:txBody>
      </p:sp>
      <p:sp>
        <p:nvSpPr>
          <p:cNvPr id="7" name="文字方塊 19">
            <a:extLst>
              <a:ext uri="{FF2B5EF4-FFF2-40B4-BE49-F238E27FC236}">
                <a16:creationId xmlns:a16="http://schemas.microsoft.com/office/drawing/2014/main" id="{E5F2BF8F-0440-49C3-9787-68BF71AF81FD}"/>
              </a:ext>
            </a:extLst>
          </p:cNvPr>
          <p:cNvSpPr txBox="1">
            <a:spLocks noChangeArrowheads="1"/>
          </p:cNvSpPr>
          <p:nvPr/>
        </p:nvSpPr>
        <p:spPr bwMode="auto">
          <a:xfrm>
            <a:off x="5975533" y="5854700"/>
            <a:ext cx="1195388" cy="322262"/>
          </a:xfrm>
          <a:prstGeom prst="rect">
            <a:avLst/>
          </a:prstGeom>
          <a:noFill/>
          <a:ln w="9525">
            <a:noFill/>
            <a:miter lim="800000"/>
            <a:headEnd/>
            <a:tailEnd/>
          </a:ln>
        </p:spPr>
        <p:txBody>
          <a:bodyPr>
            <a:spAutoFit/>
          </a:bodyPr>
          <a:lstStyle>
            <a:defPPr>
              <a:defRPr lang="zh-TW"/>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r>
              <a:rPr lang="en-US" altLang="zh-TW" sz="1500" b="1"/>
              <a:t>QcalAgent</a:t>
            </a:r>
            <a:endParaRPr lang="zh-TW" altLang="en-US" sz="1500" b="1"/>
          </a:p>
        </p:txBody>
      </p:sp>
      <p:pic>
        <p:nvPicPr>
          <p:cNvPr id="8" name="Shape 102">
            <a:extLst>
              <a:ext uri="{FF2B5EF4-FFF2-40B4-BE49-F238E27FC236}">
                <a16:creationId xmlns:a16="http://schemas.microsoft.com/office/drawing/2014/main" id="{B3FE79C4-B94B-46ED-B5B4-B7CF8DF39610}"/>
              </a:ext>
            </a:extLst>
          </p:cNvPr>
          <p:cNvPicPr preferRelativeResize="0">
            <a:picLocks noChangeAspect="1" noChangeArrowheads="1"/>
          </p:cNvPicPr>
          <p:nvPr/>
        </p:nvPicPr>
        <p:blipFill>
          <a:blip r:embed="rId3"/>
          <a:srcRect/>
          <a:stretch>
            <a:fillRect/>
          </a:stretch>
        </p:blipFill>
        <p:spPr bwMode="auto">
          <a:xfrm>
            <a:off x="3974490" y="3729037"/>
            <a:ext cx="2159000" cy="2125663"/>
          </a:xfrm>
          <a:prstGeom prst="rect">
            <a:avLst/>
          </a:prstGeom>
          <a:noFill/>
          <a:ln w="9525">
            <a:noFill/>
            <a:miter lim="800000"/>
            <a:headEnd/>
            <a:tailEnd/>
          </a:ln>
        </p:spPr>
      </p:pic>
      <p:pic>
        <p:nvPicPr>
          <p:cNvPr id="9" name="Picture 11" descr="\\MARKETING\Marketing\TO 明俐\直播PPT\20171221_OcalAgent\素材\Qcal_512.png">
            <a:extLst>
              <a:ext uri="{FF2B5EF4-FFF2-40B4-BE49-F238E27FC236}">
                <a16:creationId xmlns:a16="http://schemas.microsoft.com/office/drawing/2014/main" id="{209115B3-92BB-4EA0-9CE7-33E19BDF7E84}"/>
              </a:ext>
            </a:extLst>
          </p:cNvPr>
          <p:cNvPicPr>
            <a:picLocks noChangeAspect="1" noChangeArrowheads="1"/>
          </p:cNvPicPr>
          <p:nvPr/>
        </p:nvPicPr>
        <p:blipFill>
          <a:blip r:embed="rId4"/>
          <a:srcRect/>
          <a:stretch>
            <a:fillRect/>
          </a:stretch>
        </p:blipFill>
        <p:spPr bwMode="auto">
          <a:xfrm>
            <a:off x="5769158" y="4374775"/>
            <a:ext cx="1485900" cy="1487488"/>
          </a:xfrm>
          <a:prstGeom prst="rect">
            <a:avLst/>
          </a:prstGeom>
          <a:noFill/>
          <a:ln w="9525">
            <a:noFill/>
            <a:miter lim="800000"/>
            <a:headEnd/>
            <a:tailEnd/>
          </a:ln>
        </p:spPr>
      </p:pic>
    </p:spTree>
    <p:extLst>
      <p:ext uri="{BB962C8B-B14F-4D97-AF65-F5344CB8AC3E}">
        <p14:creationId xmlns:p14="http://schemas.microsoft.com/office/powerpoint/2010/main" val="2244255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4E5A5166-FAC5-EC43-97A1-F6C4342FC9F5}"/>
              </a:ext>
            </a:extLst>
          </p:cNvPr>
          <p:cNvSpPr>
            <a:spLocks noGrp="1"/>
          </p:cNvSpPr>
          <p:nvPr>
            <p:ph type="ctrTitle"/>
          </p:nvPr>
        </p:nvSpPr>
        <p:spPr>
          <a:xfrm>
            <a:off x="457200" y="806412"/>
            <a:ext cx="9916633" cy="1300293"/>
          </a:xfrm>
        </p:spPr>
        <p:txBody>
          <a:bodyPr>
            <a:normAutofit/>
          </a:bodyPr>
          <a:lstStyle/>
          <a:p>
            <a:r>
              <a:rPr lang="en-US" altLang="zh-TW" sz="3200" dirty="0"/>
              <a:t>Choose the best productivity app</a:t>
            </a:r>
            <a:br>
              <a:rPr lang="en-US" altLang="zh-TW" sz="3200" b="1" dirty="0"/>
            </a:br>
            <a:r>
              <a:rPr lang="en-US" altLang="zh-TW" sz="3200" b="1" dirty="0"/>
              <a:t>so you can work more easily!</a:t>
            </a:r>
            <a:endParaRPr lang="zh-TW" altLang="en-US" sz="3200" b="1" dirty="0"/>
          </a:p>
        </p:txBody>
      </p:sp>
      <p:sp>
        <p:nvSpPr>
          <p:cNvPr id="4" name="文字方塊 6">
            <a:extLst>
              <a:ext uri="{FF2B5EF4-FFF2-40B4-BE49-F238E27FC236}">
                <a16:creationId xmlns:a16="http://schemas.microsoft.com/office/drawing/2014/main" id="{E89DECB0-AE3B-4EAF-886A-9D56204CAF6A}"/>
              </a:ext>
            </a:extLst>
          </p:cNvPr>
          <p:cNvSpPr txBox="1"/>
          <p:nvPr/>
        </p:nvSpPr>
        <p:spPr>
          <a:xfrm>
            <a:off x="457200" y="6540917"/>
            <a:ext cx="10639425" cy="20005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700" b="1" dirty="0">
                <a:ea typeface="Arial Unicode MS" pitchFamily="34" charset="-120"/>
                <a:cs typeface="Arial Unicode MS" pitchFamily="34" charset="-120"/>
              </a:rPr>
              <a:t>Copyright © 2018 QNAP Systems, Inc. All rights reserved. QNAP® and other names of QNAP </a:t>
            </a:r>
            <a:r>
              <a:rPr lang="en-US" altLang="zh-TW" sz="700" b="1" dirty="0" err="1">
                <a:ea typeface="Arial Unicode MS" pitchFamily="34" charset="-120"/>
                <a:cs typeface="Arial Unicode MS" pitchFamily="34" charset="-120"/>
              </a:rPr>
              <a:t>Pr</a:t>
            </a:r>
            <a:r>
              <a:rPr lang="en-US" altLang="zh-TW" sz="700" b="1" dirty="0">
                <a:ea typeface="Arial Unicode MS" pitchFamily="34" charset="-120"/>
                <a:cs typeface="Arial Unicode MS" pitchFamily="34" charset="-120"/>
              </a:rPr>
              <a:t> </a:t>
            </a:r>
            <a:r>
              <a:rPr lang="en-US" altLang="zh-TW" sz="700" b="1" dirty="0" err="1">
                <a:ea typeface="Arial Unicode MS" pitchFamily="34" charset="-120"/>
                <a:cs typeface="Arial Unicode MS" pitchFamily="34" charset="-120"/>
              </a:rPr>
              <a:t>oducts</a:t>
            </a:r>
            <a:r>
              <a:rPr lang="en-US" altLang="zh-TW" sz="700" b="1" dirty="0">
                <a:ea typeface="Arial Unicode MS" pitchFamily="34" charset="-120"/>
                <a:cs typeface="Arial Unicode MS" pitchFamily="34" charset="-120"/>
              </a:rPr>
              <a:t> are proprietary marks or registered trademarks of QNAP Systems, Inc. Other products and company names mentioned herein are trademarks of their respective holders.</a:t>
            </a:r>
          </a:p>
        </p:txBody>
      </p:sp>
    </p:spTree>
    <p:extLst>
      <p:ext uri="{BB962C8B-B14F-4D97-AF65-F5344CB8AC3E}">
        <p14:creationId xmlns:p14="http://schemas.microsoft.com/office/powerpoint/2010/main" val="57772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ABB668-BDF3-BE4A-A2D5-15AEA8FA7553}"/>
              </a:ext>
            </a:extLst>
          </p:cNvPr>
          <p:cNvSpPr>
            <a:spLocks noGrp="1"/>
          </p:cNvSpPr>
          <p:nvPr>
            <p:ph type="title"/>
          </p:nvPr>
        </p:nvSpPr>
        <p:spPr>
          <a:xfrm>
            <a:off x="2741648" y="476250"/>
            <a:ext cx="9618994" cy="876266"/>
          </a:xfrm>
        </p:spPr>
        <p:txBody>
          <a:bodyPr>
            <a:normAutofit/>
          </a:bodyPr>
          <a:lstStyle/>
          <a:p>
            <a:pPr algn="l"/>
            <a:r>
              <a:rPr lang="en-US" altLang="zh-TW" sz="3600" dirty="0">
                <a:latin typeface="Arial" panose="020B0604020202020204" pitchFamily="34" charset="0"/>
                <a:cs typeface="Arial" panose="020B0604020202020204" pitchFamily="34" charset="0"/>
              </a:rPr>
              <a:t>Upgrade productivity with QNAP</a:t>
            </a:r>
            <a:r>
              <a:rPr lang="zh-TW" altLang="en-US" sz="3600" dirty="0">
                <a:latin typeface="Arial" panose="020B0604020202020204" pitchFamily="34" charset="0"/>
                <a:cs typeface="Arial" panose="020B0604020202020204" pitchFamily="34" charset="0"/>
              </a:rPr>
              <a:t>！</a:t>
            </a:r>
          </a:p>
        </p:txBody>
      </p:sp>
      <p:pic>
        <p:nvPicPr>
          <p:cNvPr id="4" name="Shape 42">
            <a:extLst>
              <a:ext uri="{FF2B5EF4-FFF2-40B4-BE49-F238E27FC236}">
                <a16:creationId xmlns:a16="http://schemas.microsoft.com/office/drawing/2014/main" id="{01B4E2DE-B61F-AD4E-AFFE-B179CDB0D5B6}"/>
              </a:ext>
            </a:extLst>
          </p:cNvPr>
          <p:cNvPicPr preferRelativeResize="0"/>
          <p:nvPr/>
        </p:nvPicPr>
        <p:blipFill rotWithShape="1">
          <a:blip r:embed="rId2">
            <a:alphaModFix/>
          </a:blip>
          <a:srcRect/>
          <a:stretch/>
        </p:blipFill>
        <p:spPr>
          <a:xfrm>
            <a:off x="1242498" y="2252540"/>
            <a:ext cx="632378" cy="568837"/>
          </a:xfrm>
          <a:prstGeom prst="rect">
            <a:avLst/>
          </a:prstGeom>
          <a:noFill/>
          <a:ln>
            <a:noFill/>
          </a:ln>
        </p:spPr>
      </p:pic>
      <p:pic>
        <p:nvPicPr>
          <p:cNvPr id="5" name="Shape 43">
            <a:extLst>
              <a:ext uri="{FF2B5EF4-FFF2-40B4-BE49-F238E27FC236}">
                <a16:creationId xmlns:a16="http://schemas.microsoft.com/office/drawing/2014/main" id="{1C018096-DAD9-3648-BA3E-954D8A894C22}"/>
              </a:ext>
            </a:extLst>
          </p:cNvPr>
          <p:cNvPicPr preferRelativeResize="0"/>
          <p:nvPr/>
        </p:nvPicPr>
        <p:blipFill rotWithShape="1">
          <a:blip r:embed="rId3">
            <a:alphaModFix/>
          </a:blip>
          <a:srcRect/>
          <a:stretch/>
        </p:blipFill>
        <p:spPr>
          <a:xfrm>
            <a:off x="4571744" y="2207271"/>
            <a:ext cx="729544" cy="659374"/>
          </a:xfrm>
          <a:prstGeom prst="rect">
            <a:avLst/>
          </a:prstGeom>
          <a:noFill/>
          <a:ln>
            <a:noFill/>
          </a:ln>
        </p:spPr>
      </p:pic>
      <p:sp>
        <p:nvSpPr>
          <p:cNvPr id="6" name="Shape 46">
            <a:extLst>
              <a:ext uri="{FF2B5EF4-FFF2-40B4-BE49-F238E27FC236}">
                <a16:creationId xmlns:a16="http://schemas.microsoft.com/office/drawing/2014/main" id="{C597FEFB-CFB7-1A4A-922D-21C90312B725}"/>
              </a:ext>
            </a:extLst>
          </p:cNvPr>
          <p:cNvSpPr txBox="1"/>
          <p:nvPr/>
        </p:nvSpPr>
        <p:spPr>
          <a:xfrm>
            <a:off x="5351396" y="2291921"/>
            <a:ext cx="2124774" cy="4900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dirty="0" err="1">
                <a:latin typeface="Arial"/>
                <a:ea typeface="Arial"/>
                <a:cs typeface="Arial"/>
                <a:sym typeface="Arial"/>
              </a:rPr>
              <a:t>Qcontactz</a:t>
            </a:r>
            <a:endParaRPr lang="en-US" sz="2400" b="1" i="0" u="none" strike="noStrike" cap="none" dirty="0">
              <a:latin typeface="Arial"/>
              <a:ea typeface="Arial"/>
              <a:cs typeface="Arial"/>
              <a:sym typeface="Arial"/>
            </a:endParaRPr>
          </a:p>
        </p:txBody>
      </p:sp>
      <p:sp>
        <p:nvSpPr>
          <p:cNvPr id="7" name="Shape 57">
            <a:extLst>
              <a:ext uri="{FF2B5EF4-FFF2-40B4-BE49-F238E27FC236}">
                <a16:creationId xmlns:a16="http://schemas.microsoft.com/office/drawing/2014/main" id="{74E30954-F598-F44F-A1FA-97613C2B7E1A}"/>
              </a:ext>
            </a:extLst>
          </p:cNvPr>
          <p:cNvSpPr txBox="1"/>
          <p:nvPr/>
        </p:nvSpPr>
        <p:spPr>
          <a:xfrm>
            <a:off x="1968728" y="2291921"/>
            <a:ext cx="2018066" cy="4900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dirty="0" err="1">
                <a:latin typeface="Arial"/>
                <a:ea typeface="Arial"/>
                <a:cs typeface="Arial"/>
                <a:sym typeface="Arial"/>
              </a:rPr>
              <a:t>QmailAgent</a:t>
            </a:r>
            <a:endParaRPr lang="en-US" sz="2400" b="1" i="0" u="none" strike="noStrike" cap="none" dirty="0">
              <a:latin typeface="Arial"/>
              <a:ea typeface="Arial"/>
              <a:cs typeface="Arial"/>
              <a:sym typeface="Arial"/>
            </a:endParaRPr>
          </a:p>
        </p:txBody>
      </p:sp>
      <p:pic>
        <p:nvPicPr>
          <p:cNvPr id="8" name="Shape 58">
            <a:extLst>
              <a:ext uri="{FF2B5EF4-FFF2-40B4-BE49-F238E27FC236}">
                <a16:creationId xmlns:a16="http://schemas.microsoft.com/office/drawing/2014/main" id="{9F1F5C0A-79AE-344A-89F2-113E2B10A56D}"/>
              </a:ext>
            </a:extLst>
          </p:cNvPr>
          <p:cNvPicPr preferRelativeResize="0"/>
          <p:nvPr/>
        </p:nvPicPr>
        <p:blipFill rotWithShape="1">
          <a:blip r:embed="rId4">
            <a:alphaModFix/>
          </a:blip>
          <a:srcRect/>
          <a:stretch/>
        </p:blipFill>
        <p:spPr>
          <a:xfrm>
            <a:off x="1205321" y="2917366"/>
            <a:ext cx="2551545" cy="2023740"/>
          </a:xfrm>
          <a:prstGeom prst="rect">
            <a:avLst/>
          </a:prstGeom>
          <a:noFill/>
          <a:ln>
            <a:noFill/>
          </a:ln>
        </p:spPr>
      </p:pic>
      <p:pic>
        <p:nvPicPr>
          <p:cNvPr id="9" name="Shape 61" descr="Fig 1.png">
            <a:extLst>
              <a:ext uri="{FF2B5EF4-FFF2-40B4-BE49-F238E27FC236}">
                <a16:creationId xmlns:a16="http://schemas.microsoft.com/office/drawing/2014/main" id="{3EB1B7E5-6A01-9747-B6E4-D0A1B906A14E}"/>
              </a:ext>
            </a:extLst>
          </p:cNvPr>
          <p:cNvPicPr preferRelativeResize="0"/>
          <p:nvPr/>
        </p:nvPicPr>
        <p:blipFill rotWithShape="1">
          <a:blip r:embed="rId5">
            <a:alphaModFix/>
          </a:blip>
          <a:srcRect/>
          <a:stretch/>
        </p:blipFill>
        <p:spPr>
          <a:xfrm>
            <a:off x="3943446" y="2969406"/>
            <a:ext cx="3662035" cy="1866862"/>
          </a:xfrm>
          <a:prstGeom prst="rect">
            <a:avLst/>
          </a:prstGeom>
          <a:noFill/>
          <a:ln>
            <a:noFill/>
          </a:ln>
        </p:spPr>
      </p:pic>
      <p:pic>
        <p:nvPicPr>
          <p:cNvPr id="11" name="圖片 10">
            <a:extLst>
              <a:ext uri="{FF2B5EF4-FFF2-40B4-BE49-F238E27FC236}">
                <a16:creationId xmlns:a16="http://schemas.microsoft.com/office/drawing/2014/main" id="{A1C560EE-5372-BA46-B298-1140977F1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7629" y="2214229"/>
            <a:ext cx="645459" cy="645459"/>
          </a:xfrm>
          <a:prstGeom prst="rect">
            <a:avLst/>
          </a:prstGeom>
        </p:spPr>
      </p:pic>
      <p:pic>
        <p:nvPicPr>
          <p:cNvPr id="13" name="圖片 12">
            <a:extLst>
              <a:ext uri="{FF2B5EF4-FFF2-40B4-BE49-F238E27FC236}">
                <a16:creationId xmlns:a16="http://schemas.microsoft.com/office/drawing/2014/main" id="{29DC19EC-4C7C-B548-8ED7-7E42A6DB3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0777" y="2999210"/>
            <a:ext cx="2966445" cy="1854028"/>
          </a:xfrm>
          <a:prstGeom prst="rect">
            <a:avLst/>
          </a:prstGeom>
        </p:spPr>
      </p:pic>
      <p:sp>
        <p:nvSpPr>
          <p:cNvPr id="14" name="Shape 46">
            <a:extLst>
              <a:ext uri="{FF2B5EF4-FFF2-40B4-BE49-F238E27FC236}">
                <a16:creationId xmlns:a16="http://schemas.microsoft.com/office/drawing/2014/main" id="{582D4838-74F5-0D49-A2B6-EC1FA54AA508}"/>
              </a:ext>
            </a:extLst>
          </p:cNvPr>
          <p:cNvSpPr txBox="1"/>
          <p:nvPr/>
        </p:nvSpPr>
        <p:spPr>
          <a:xfrm>
            <a:off x="9063272" y="2291921"/>
            <a:ext cx="2124774" cy="4900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dirty="0" err="1">
                <a:latin typeface="Arial"/>
                <a:ea typeface="Arial"/>
                <a:cs typeface="Arial"/>
                <a:sym typeface="Arial"/>
              </a:rPr>
              <a:t>QcalAgent</a:t>
            </a:r>
            <a:endParaRPr lang="en-US" sz="2400" b="1" i="0" u="none" strike="noStrike" cap="none" dirty="0">
              <a:latin typeface="Arial"/>
              <a:ea typeface="Arial"/>
              <a:cs typeface="Arial"/>
              <a:sym typeface="Arial"/>
            </a:endParaRPr>
          </a:p>
        </p:txBody>
      </p:sp>
      <p:sp>
        <p:nvSpPr>
          <p:cNvPr id="24" name="矩形 23">
            <a:extLst>
              <a:ext uri="{FF2B5EF4-FFF2-40B4-BE49-F238E27FC236}">
                <a16:creationId xmlns:a16="http://schemas.microsoft.com/office/drawing/2014/main" id="{DF71B736-D1B0-7545-B99E-8B80C8417927}"/>
              </a:ext>
            </a:extLst>
          </p:cNvPr>
          <p:cNvSpPr/>
          <p:nvPr/>
        </p:nvSpPr>
        <p:spPr>
          <a:xfrm>
            <a:off x="2741648" y="1238364"/>
            <a:ext cx="8946179" cy="646331"/>
          </a:xfrm>
          <a:prstGeom prst="rect">
            <a:avLst/>
          </a:prstGeom>
        </p:spPr>
        <p:txBody>
          <a:bodyPr wrap="square" anchor="t">
            <a:spAutoFit/>
          </a:bodyPr>
          <a:lstStyle/>
          <a:p>
            <a:r>
              <a:rPr lang="en-US" altLang="zh-TW" b="1" dirty="0">
                <a:latin typeface="Arial" panose="020B0604020202020204" pitchFamily="34" charset="0"/>
                <a:cs typeface="Arial" panose="020B0604020202020204" pitchFamily="34" charset="0"/>
              </a:rPr>
              <a:t>Use tools to help you back up emails, calendars, and contacts from Office 365 and G Suite cloud to NAS for proper storage.</a:t>
            </a:r>
            <a:endParaRPr lang="zh-TW" altLang="en-US" b="1" dirty="0">
              <a:latin typeface="Arial" panose="020B0604020202020204" pitchFamily="34" charset="0"/>
              <a:ea typeface="微軟正黑體" pitchFamily="34" charset="-120"/>
              <a:cs typeface="Arial" panose="020B0604020202020204" pitchFamily="34" charset="0"/>
            </a:endParaRPr>
          </a:p>
        </p:txBody>
      </p:sp>
      <p:sp>
        <p:nvSpPr>
          <p:cNvPr id="25" name="矩形 24">
            <a:extLst>
              <a:ext uri="{FF2B5EF4-FFF2-40B4-BE49-F238E27FC236}">
                <a16:creationId xmlns:a16="http://schemas.microsoft.com/office/drawing/2014/main" id="{46EB9A00-EB58-4D3F-A80D-4C7F65ED212C}"/>
              </a:ext>
            </a:extLst>
          </p:cNvPr>
          <p:cNvSpPr/>
          <p:nvPr/>
        </p:nvSpPr>
        <p:spPr>
          <a:xfrm>
            <a:off x="1162791" y="5087233"/>
            <a:ext cx="2824003" cy="1015663"/>
          </a:xfrm>
          <a:prstGeom prst="rect">
            <a:avLst/>
          </a:prstGeom>
          <a:noFill/>
        </p:spPr>
        <p:txBody>
          <a:bodyPr wrap="square" anchor="ctr">
            <a:spAutoFit/>
          </a:bodyPr>
          <a:lstStyle/>
          <a:p>
            <a:pPr lvl="0" algn="ctr">
              <a:buClr>
                <a:schemeClr val="lt1"/>
              </a:buClr>
              <a:buSzPct val="25000"/>
            </a:pPr>
            <a:r>
              <a:rPr lang="en-US" altLang="zh-CN"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rPr>
              <a:t>Collectively manage</a:t>
            </a:r>
          </a:p>
          <a:p>
            <a:pPr lvl="0" algn="ctr">
              <a:buClr>
                <a:schemeClr val="lt1"/>
              </a:buClr>
              <a:buSzPct val="25000"/>
            </a:pPr>
            <a:r>
              <a:rPr lang="zh-CN" altLang="en-US"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rPr>
              <a:t>＆</a:t>
            </a:r>
            <a:endParaRPr lang="en-US" altLang="zh-CN"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endParaRPr>
          </a:p>
          <a:p>
            <a:pPr lvl="0" algn="ctr">
              <a:buClr>
                <a:schemeClr val="lt1"/>
              </a:buClr>
              <a:buSzPct val="25000"/>
            </a:pPr>
            <a:r>
              <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rPr>
              <a:t>back up your email</a:t>
            </a:r>
          </a:p>
        </p:txBody>
      </p:sp>
      <p:sp>
        <p:nvSpPr>
          <p:cNvPr id="26" name="矩形 25">
            <a:extLst>
              <a:ext uri="{FF2B5EF4-FFF2-40B4-BE49-F238E27FC236}">
                <a16:creationId xmlns:a16="http://schemas.microsoft.com/office/drawing/2014/main" id="{345534D1-2115-4C94-A38B-4324E90B096C}"/>
              </a:ext>
            </a:extLst>
          </p:cNvPr>
          <p:cNvSpPr/>
          <p:nvPr/>
        </p:nvSpPr>
        <p:spPr>
          <a:xfrm>
            <a:off x="4775064" y="5087233"/>
            <a:ext cx="2611342" cy="1015663"/>
          </a:xfrm>
          <a:prstGeom prst="rect">
            <a:avLst/>
          </a:prstGeom>
          <a:noFill/>
        </p:spPr>
        <p:txBody>
          <a:bodyPr wrap="square">
            <a:spAutoFit/>
          </a:bodyPr>
          <a:lstStyle/>
          <a:p>
            <a:pPr algn="ctr">
              <a:buClr>
                <a:schemeClr val="lt1"/>
              </a:buClr>
              <a:buSzPct val="25000"/>
            </a:pPr>
            <a:r>
              <a:rPr lang="en-US" altLang="zh-CN"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rPr>
              <a:t>Management of massive # of contacts</a:t>
            </a:r>
            <a:endPar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endParaRPr>
          </a:p>
        </p:txBody>
      </p:sp>
      <p:sp>
        <p:nvSpPr>
          <p:cNvPr id="27" name="矩形 26">
            <a:extLst>
              <a:ext uri="{FF2B5EF4-FFF2-40B4-BE49-F238E27FC236}">
                <a16:creationId xmlns:a16="http://schemas.microsoft.com/office/drawing/2014/main" id="{966A977B-CEC7-45B7-9672-A516928E1818}"/>
              </a:ext>
            </a:extLst>
          </p:cNvPr>
          <p:cNvSpPr/>
          <p:nvPr/>
        </p:nvSpPr>
        <p:spPr>
          <a:xfrm>
            <a:off x="8357629" y="5087233"/>
            <a:ext cx="2778215" cy="1015663"/>
          </a:xfrm>
          <a:prstGeom prst="rect">
            <a:avLst/>
          </a:prstGeom>
          <a:noFill/>
        </p:spPr>
        <p:txBody>
          <a:bodyPr wrap="square">
            <a:spAutoFit/>
          </a:bodyPr>
          <a:lstStyle/>
          <a:p>
            <a:pPr lvl="0" algn="ctr">
              <a:buClr>
                <a:schemeClr val="lt1"/>
              </a:buClr>
              <a:buSzPct val="25000"/>
            </a:pPr>
            <a:r>
              <a:rPr lang="en-US" altLang="zh-CN"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rPr>
              <a:t>Integrated online calendars improve workflow</a:t>
            </a:r>
            <a:endParaRPr lang="en-US" altLang="zh-TW" sz="20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Arial"/>
            </a:endParaRPr>
          </a:p>
        </p:txBody>
      </p:sp>
    </p:spTree>
    <p:extLst>
      <p:ext uri="{BB962C8B-B14F-4D97-AF65-F5344CB8AC3E}">
        <p14:creationId xmlns:p14="http://schemas.microsoft.com/office/powerpoint/2010/main" val="3205704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title"/>
          </p:nvPr>
        </p:nvSpPr>
        <p:spPr>
          <a:xfrm>
            <a:off x="1" y="1671758"/>
            <a:ext cx="12192000" cy="1560540"/>
          </a:xfrm>
          <a:prstGeom prst="rect">
            <a:avLst/>
          </a:prstGeom>
        </p:spPr>
        <p:txBody>
          <a:bodyPr vert="horz" wrap="square" lIns="121900" tIns="121900" rIns="121900" bIns="121900" rtlCol="0" anchor="ctr" anchorCtr="0">
            <a:noAutofit/>
          </a:bodyPr>
          <a:lstStyle/>
          <a:p>
            <a:pPr lvl="0"/>
            <a:r>
              <a:rPr lang="en-US" altLang="zh-TW" sz="6000" dirty="0" err="1">
                <a:solidFill>
                  <a:schemeClr val="tx1"/>
                </a:solidFill>
              </a:rPr>
              <a:t>QmailAgent</a:t>
            </a:r>
            <a:r>
              <a:rPr lang="en-US" altLang="zh-TW" sz="6000" dirty="0">
                <a:solidFill>
                  <a:schemeClr val="tx1"/>
                </a:solidFill>
              </a:rPr>
              <a:t> solves it!</a:t>
            </a:r>
            <a:endParaRPr lang="en" sz="6000" dirty="0">
              <a:solidFill>
                <a:schemeClr val="tx1"/>
              </a:solidFill>
            </a:endParaRPr>
          </a:p>
        </p:txBody>
      </p:sp>
      <p:pic>
        <p:nvPicPr>
          <p:cNvPr id="43" name="Shape 337" descr="C:\Users\Han Tsai\Desktop\Cinema28直播發表會投影片\light.png"/>
          <p:cNvPicPr preferRelativeResize="0"/>
          <p:nvPr/>
        </p:nvPicPr>
        <p:blipFill rotWithShape="1">
          <a:blip r:embed="rId3">
            <a:alphaModFix/>
          </a:blip>
          <a:srcRect/>
          <a:stretch/>
        </p:blipFill>
        <p:spPr>
          <a:xfrm>
            <a:off x="9777622" y="-218491"/>
            <a:ext cx="1890249" cy="1890249"/>
          </a:xfrm>
          <a:prstGeom prst="rect">
            <a:avLst/>
          </a:prstGeom>
          <a:noFill/>
          <a:ln>
            <a:noFill/>
          </a:ln>
        </p:spPr>
      </p:pic>
      <p:sp>
        <p:nvSpPr>
          <p:cNvPr id="47" name="Shape 137">
            <a:extLst>
              <a:ext uri="{FF2B5EF4-FFF2-40B4-BE49-F238E27FC236}">
                <a16:creationId xmlns:a16="http://schemas.microsoft.com/office/drawing/2014/main" id="{FB32EACC-5C61-5B4E-B7C1-2CE8312FE3D7}"/>
              </a:ext>
            </a:extLst>
          </p:cNvPr>
          <p:cNvSpPr txBox="1">
            <a:spLocks/>
          </p:cNvSpPr>
          <p:nvPr/>
        </p:nvSpPr>
        <p:spPr>
          <a:xfrm>
            <a:off x="1838794" y="984077"/>
            <a:ext cx="8514414" cy="858734"/>
          </a:xfrm>
          <a:prstGeom prst="rect">
            <a:avLst/>
          </a:prstGeom>
          <a:solidFill>
            <a:srgbClr val="FF6699"/>
          </a:solidFill>
        </p:spPr>
        <p:txBody>
          <a:bodyPr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rPr>
              <a:t>Can't find important correspondence between employees and customers? Too many accounts to manage?</a:t>
            </a:r>
            <a:endParaRPr lang="en" altLang="zh-TW"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465983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6623119F-BBAE-47BF-9261-7DFFFE2924B0}"/>
              </a:ext>
            </a:extLst>
          </p:cNvPr>
          <p:cNvSpPr/>
          <p:nvPr/>
        </p:nvSpPr>
        <p:spPr>
          <a:xfrm>
            <a:off x="6403786" y="3667222"/>
            <a:ext cx="4622644" cy="952195"/>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zh-TW"/>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pic>
        <p:nvPicPr>
          <p:cNvPr id="20" name="圖片 19">
            <a:extLst>
              <a:ext uri="{FF2B5EF4-FFF2-40B4-BE49-F238E27FC236}">
                <a16:creationId xmlns:a16="http://schemas.microsoft.com/office/drawing/2014/main" id="{26AB772C-A980-423E-BA91-17F1B82F6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727" y="3656628"/>
            <a:ext cx="1077486" cy="1021054"/>
          </a:xfrm>
          <a:prstGeom prst="rect">
            <a:avLst/>
          </a:prstGeom>
        </p:spPr>
      </p:pic>
      <p:sp>
        <p:nvSpPr>
          <p:cNvPr id="22" name="圓角矩形 9">
            <a:extLst>
              <a:ext uri="{FF2B5EF4-FFF2-40B4-BE49-F238E27FC236}">
                <a16:creationId xmlns:a16="http://schemas.microsoft.com/office/drawing/2014/main" id="{0E592243-CEB9-41F2-B02B-7127E52D8622}"/>
              </a:ext>
            </a:extLst>
          </p:cNvPr>
          <p:cNvSpPr/>
          <p:nvPr/>
        </p:nvSpPr>
        <p:spPr>
          <a:xfrm>
            <a:off x="1025917" y="1811636"/>
            <a:ext cx="4143404" cy="3071834"/>
          </a:xfrm>
          <a:prstGeom prst="roundRect">
            <a:avLst>
              <a:gd name="adj" fmla="val 9798"/>
            </a:avLst>
          </a:prstGeom>
          <a:gradFill>
            <a:gsLst>
              <a:gs pos="0">
                <a:srgbClr val="C00000"/>
              </a:gs>
              <a:gs pos="50000">
                <a:srgbClr val="C00000">
                  <a:alpha val="27000"/>
                </a:srgbClr>
              </a:gs>
              <a:gs pos="100000">
                <a:srgbClr val="C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2" name="標題 1">
            <a:extLst>
              <a:ext uri="{FF2B5EF4-FFF2-40B4-BE49-F238E27FC236}">
                <a16:creationId xmlns:a16="http://schemas.microsoft.com/office/drawing/2014/main" id="{32FBC866-35FA-D14B-A90B-727713942687}"/>
              </a:ext>
            </a:extLst>
          </p:cNvPr>
          <p:cNvSpPr>
            <a:spLocks noGrp="1"/>
          </p:cNvSpPr>
          <p:nvPr>
            <p:ph type="title"/>
          </p:nvPr>
        </p:nvSpPr>
        <p:spPr>
          <a:xfrm>
            <a:off x="1419726" y="168443"/>
            <a:ext cx="8429124" cy="976145"/>
          </a:xfrm>
        </p:spPr>
        <p:txBody>
          <a:bodyPr>
            <a:noAutofit/>
          </a:bodyPr>
          <a:lstStyle/>
          <a:p>
            <a:r>
              <a:rPr kumimoji="1" lang="en-US" altLang="zh-TW" sz="3600" dirty="0" err="1"/>
              <a:t>QmailAgent</a:t>
            </a:r>
            <a:r>
              <a:rPr kumimoji="1" lang="en-US" altLang="zh-TW" sz="3600" dirty="0"/>
              <a:t>- </a:t>
            </a:r>
            <a:r>
              <a:rPr kumimoji="1" lang="en-US" altLang="zh-CN" sz="3600" dirty="0">
                <a:sym typeface="Arial"/>
              </a:rPr>
              <a:t>Collectively Manage and Back up your emails with QNAP NAS</a:t>
            </a:r>
            <a:endParaRPr kumimoji="1" lang="zh-TW" altLang="en-US" sz="3600" dirty="0"/>
          </a:p>
        </p:txBody>
      </p:sp>
      <p:sp>
        <p:nvSpPr>
          <p:cNvPr id="10" name="文字方塊 9">
            <a:extLst>
              <a:ext uri="{FF2B5EF4-FFF2-40B4-BE49-F238E27FC236}">
                <a16:creationId xmlns:a16="http://schemas.microsoft.com/office/drawing/2014/main" id="{19A23EB6-8983-4E0E-A923-FC7C086A8CCF}"/>
              </a:ext>
            </a:extLst>
          </p:cNvPr>
          <p:cNvSpPr txBox="1"/>
          <p:nvPr/>
        </p:nvSpPr>
        <p:spPr>
          <a:xfrm>
            <a:off x="1193282" y="2062492"/>
            <a:ext cx="3873916" cy="1200329"/>
          </a:xfrm>
          <a:prstGeom prst="rect">
            <a:avLst/>
          </a:prstGeom>
          <a:noFill/>
        </p:spPr>
        <p:txBody>
          <a:bodyPr wrap="square" rtlCol="0">
            <a:spAutoFit/>
          </a:bodyPr>
          <a:lstStyle/>
          <a:p>
            <a:r>
              <a:rPr kumimoji="1"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Back up company emails with </a:t>
            </a:r>
            <a:r>
              <a:rPr kumimoji="1" lang="en-US" altLang="zh-CN" sz="2400" b="1" dirty="0" err="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QmailAgent</a:t>
            </a:r>
            <a:r>
              <a:rPr kumimoji="1" lang="en-US"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t>
            </a:r>
            <a:endParaRPr kumimoji="1" lang="zh-TW" altLang="en-US" sz="2400"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p>
            <a:endParaRPr lang="zh-TW" alt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5" name="Shape 102">
            <a:extLst>
              <a:ext uri="{FF2B5EF4-FFF2-40B4-BE49-F238E27FC236}">
                <a16:creationId xmlns:a16="http://schemas.microsoft.com/office/drawing/2014/main" id="{65064D6D-5CB5-9444-BCD5-115BBE76C14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13" y="3260368"/>
            <a:ext cx="2026079" cy="199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圖片 17">
            <a:extLst>
              <a:ext uri="{FF2B5EF4-FFF2-40B4-BE49-F238E27FC236}">
                <a16:creationId xmlns:a16="http://schemas.microsoft.com/office/drawing/2014/main" id="{00B7212D-EAEC-0742-8EA6-41E33B1426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7472" y="3930000"/>
            <a:ext cx="1328127" cy="132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18">
            <a:extLst>
              <a:ext uri="{FF2B5EF4-FFF2-40B4-BE49-F238E27FC236}">
                <a16:creationId xmlns:a16="http://schemas.microsoft.com/office/drawing/2014/main" id="{6205288C-5506-4BBF-B239-1C902762C010}"/>
              </a:ext>
            </a:extLst>
          </p:cNvPr>
          <p:cNvSpPr/>
          <p:nvPr/>
        </p:nvSpPr>
        <p:spPr>
          <a:xfrm>
            <a:off x="6403786" y="1565282"/>
            <a:ext cx="4622644" cy="671443"/>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zh-TW"/>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文字方塊 11">
            <a:extLst>
              <a:ext uri="{FF2B5EF4-FFF2-40B4-BE49-F238E27FC236}">
                <a16:creationId xmlns:a16="http://schemas.microsoft.com/office/drawing/2014/main" id="{114EDDDC-3FAD-497E-BFD6-7E8CE8620B87}"/>
              </a:ext>
            </a:extLst>
          </p:cNvPr>
          <p:cNvSpPr txBox="1"/>
          <p:nvPr/>
        </p:nvSpPr>
        <p:spPr>
          <a:xfrm>
            <a:off x="6603522" y="1563967"/>
            <a:ext cx="3439612" cy="646331"/>
          </a:xfrm>
          <a:prstGeom prst="rect">
            <a:avLst/>
          </a:prstGeom>
          <a:noFill/>
        </p:spPr>
        <p:txBody>
          <a:bodyPr wrap="square" rtlCol="0">
            <a:spAutoFit/>
          </a:bodyPr>
          <a:lstStyle/>
          <a:p>
            <a:r>
              <a:rPr kumimoji="1"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Employee's important mail backup and retention.</a:t>
            </a:r>
            <a:endParaRPr lang="zh-TW" alt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2BC62D5F-CB99-4CBB-90A8-8BA7F8746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727" y="1368957"/>
            <a:ext cx="1077486" cy="1021054"/>
          </a:xfrm>
          <a:prstGeom prst="rect">
            <a:avLst/>
          </a:prstGeom>
        </p:spPr>
      </p:pic>
      <p:sp>
        <p:nvSpPr>
          <p:cNvPr id="15" name="Rounded Rectangle 18">
            <a:extLst>
              <a:ext uri="{FF2B5EF4-FFF2-40B4-BE49-F238E27FC236}">
                <a16:creationId xmlns:a16="http://schemas.microsoft.com/office/drawing/2014/main" id="{D0C0012C-3CFC-499B-8E6B-4E1621702188}"/>
              </a:ext>
            </a:extLst>
          </p:cNvPr>
          <p:cNvSpPr/>
          <p:nvPr/>
        </p:nvSpPr>
        <p:spPr>
          <a:xfrm>
            <a:off x="6403786" y="2511326"/>
            <a:ext cx="4622644" cy="952195"/>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zh-TW"/>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6" name="文字方塊 15">
            <a:extLst>
              <a:ext uri="{FF2B5EF4-FFF2-40B4-BE49-F238E27FC236}">
                <a16:creationId xmlns:a16="http://schemas.microsoft.com/office/drawing/2014/main" id="{68502884-A314-47A3-B0D4-ACE7ECE1CC61}"/>
              </a:ext>
            </a:extLst>
          </p:cNvPr>
          <p:cNvSpPr txBox="1"/>
          <p:nvPr/>
        </p:nvSpPr>
        <p:spPr>
          <a:xfrm>
            <a:off x="6603522" y="2517880"/>
            <a:ext cx="4682918" cy="923330"/>
          </a:xfrm>
          <a:prstGeom prst="rect">
            <a:avLst/>
          </a:prstGeom>
          <a:noFill/>
        </p:spPr>
        <p:txBody>
          <a:bodyPr wrap="square" rtlCol="0">
            <a:spAutoFit/>
          </a:bodyPr>
          <a:lstStyle/>
          <a:p>
            <a:r>
              <a:rPr kumimoji="1"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Control the customer and business situation</a:t>
            </a:r>
            <a:r>
              <a:rPr kumimoji="1" lang="zh-TW" altLang="en-US"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kumimoji="1"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after</a:t>
            </a:r>
            <a:r>
              <a:rPr kumimoji="1" lang="zh-TW" altLang="en-US"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 </a:t>
            </a:r>
            <a:r>
              <a:rPr kumimoji="1"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the employee left the company.</a:t>
            </a:r>
            <a:endParaRPr kumimoji="1" lang="zh-TW" altLang="en-US"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25" name="圖片 24">
            <a:extLst>
              <a:ext uri="{FF2B5EF4-FFF2-40B4-BE49-F238E27FC236}">
                <a16:creationId xmlns:a16="http://schemas.microsoft.com/office/drawing/2014/main" id="{975E9BE0-1FBF-47DE-A0AD-E1236CD25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727" y="2500732"/>
            <a:ext cx="1077486" cy="1021054"/>
          </a:xfrm>
          <a:prstGeom prst="rect">
            <a:avLst/>
          </a:prstGeom>
        </p:spPr>
      </p:pic>
      <p:sp>
        <p:nvSpPr>
          <p:cNvPr id="30" name="文字方塊 29">
            <a:extLst>
              <a:ext uri="{FF2B5EF4-FFF2-40B4-BE49-F238E27FC236}">
                <a16:creationId xmlns:a16="http://schemas.microsoft.com/office/drawing/2014/main" id="{64963CE6-D50F-4219-A99F-B236EBA7DA32}"/>
              </a:ext>
            </a:extLst>
          </p:cNvPr>
          <p:cNvSpPr txBox="1"/>
          <p:nvPr/>
        </p:nvSpPr>
        <p:spPr>
          <a:xfrm>
            <a:off x="6603522" y="3682350"/>
            <a:ext cx="4436217" cy="923330"/>
          </a:xfrm>
          <a:prstGeom prst="rect">
            <a:avLst/>
          </a:prstGeom>
          <a:noFill/>
        </p:spPr>
        <p:txBody>
          <a:bodyPr wrap="square" rtlCol="0">
            <a:spAutoFit/>
          </a:bodyPr>
          <a:lstStyle/>
          <a:p>
            <a:r>
              <a:rPr kumimoji="1"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When having a legal dispute between company and customer, retained info can become a powerful proof.</a:t>
            </a:r>
            <a:endParaRPr kumimoji="1" lang="zh-TW" altLang="en-US"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31" name="Rounded Rectangle 18">
            <a:extLst>
              <a:ext uri="{FF2B5EF4-FFF2-40B4-BE49-F238E27FC236}">
                <a16:creationId xmlns:a16="http://schemas.microsoft.com/office/drawing/2014/main" id="{7D9014B3-0A96-4950-8AE0-2450217056AF}"/>
              </a:ext>
            </a:extLst>
          </p:cNvPr>
          <p:cNvSpPr/>
          <p:nvPr/>
        </p:nvSpPr>
        <p:spPr>
          <a:xfrm>
            <a:off x="6403786" y="5053109"/>
            <a:ext cx="4622644" cy="596249"/>
          </a:xfrm>
          <a:prstGeom prst="roundRect">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zh-TW"/>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32" name="文字方塊 31">
            <a:extLst>
              <a:ext uri="{FF2B5EF4-FFF2-40B4-BE49-F238E27FC236}">
                <a16:creationId xmlns:a16="http://schemas.microsoft.com/office/drawing/2014/main" id="{BEDCA78E-A059-4D17-BC72-F12391613FE0}"/>
              </a:ext>
            </a:extLst>
          </p:cNvPr>
          <p:cNvSpPr txBox="1"/>
          <p:nvPr/>
        </p:nvSpPr>
        <p:spPr>
          <a:xfrm>
            <a:off x="6603522" y="5153342"/>
            <a:ext cx="4091578" cy="369332"/>
          </a:xfrm>
          <a:prstGeom prst="rect">
            <a:avLst/>
          </a:prstGeom>
          <a:noFill/>
        </p:spPr>
        <p:txBody>
          <a:bodyPr wrap="square" rtlCol="0">
            <a:spAutoFit/>
          </a:bodyPr>
          <a:lstStyle/>
          <a:p>
            <a:r>
              <a:rPr kumimoji="1" lang="en-US" altLang="zh-TW"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Multiple accounts in one place.</a:t>
            </a:r>
            <a:endParaRPr kumimoji="1" lang="zh-TW" altLang="en-US" b="1" dirty="0">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32">
            <a:extLst>
              <a:ext uri="{FF2B5EF4-FFF2-40B4-BE49-F238E27FC236}">
                <a16:creationId xmlns:a16="http://schemas.microsoft.com/office/drawing/2014/main" id="{48940938-8AFD-4EA3-B831-1BDE36C97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727" y="4816177"/>
            <a:ext cx="1077486" cy="1021054"/>
          </a:xfrm>
          <a:prstGeom prst="rect">
            <a:avLst/>
          </a:prstGeom>
        </p:spPr>
      </p:pic>
    </p:spTree>
    <p:extLst>
      <p:ext uri="{BB962C8B-B14F-4D97-AF65-F5344CB8AC3E}">
        <p14:creationId xmlns:p14="http://schemas.microsoft.com/office/powerpoint/2010/main" val="377531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9F59EE-4C4B-724B-A203-26F2F12074B9}"/>
              </a:ext>
            </a:extLst>
          </p:cNvPr>
          <p:cNvSpPr>
            <a:spLocks noGrp="1"/>
          </p:cNvSpPr>
          <p:nvPr>
            <p:ph type="title"/>
          </p:nvPr>
        </p:nvSpPr>
        <p:spPr>
          <a:xfrm>
            <a:off x="1419726" y="168443"/>
            <a:ext cx="9200649" cy="976145"/>
          </a:xfrm>
        </p:spPr>
        <p:txBody>
          <a:bodyPr>
            <a:noAutofit/>
          </a:bodyPr>
          <a:lstStyle/>
          <a:p>
            <a:r>
              <a:rPr kumimoji="1" lang="en-US" altLang="zh-TW" sz="3600" dirty="0" err="1"/>
              <a:t>QmailAgent</a:t>
            </a:r>
            <a:r>
              <a:rPr kumimoji="1" lang="en-US" altLang="zh-TW" sz="3600" dirty="0"/>
              <a:t>- </a:t>
            </a:r>
            <a:r>
              <a:rPr kumimoji="1" lang="en-US" altLang="zh-CN" sz="3600" dirty="0">
                <a:sym typeface="Arial"/>
              </a:rPr>
              <a:t>Collectively Manage and Back up your emails with QNAP NAS</a:t>
            </a:r>
            <a:endParaRPr kumimoji="1" lang="zh-TW" altLang="en-US" sz="3600" dirty="0"/>
          </a:p>
        </p:txBody>
      </p:sp>
      <p:sp>
        <p:nvSpPr>
          <p:cNvPr id="29" name="內容版面配置區 2">
            <a:extLst>
              <a:ext uri="{FF2B5EF4-FFF2-40B4-BE49-F238E27FC236}">
                <a16:creationId xmlns:a16="http://schemas.microsoft.com/office/drawing/2014/main" id="{C991185B-E28A-3D42-857C-124BF07C83E2}"/>
              </a:ext>
            </a:extLst>
          </p:cNvPr>
          <p:cNvSpPr txBox="1">
            <a:spLocks/>
          </p:cNvSpPr>
          <p:nvPr/>
        </p:nvSpPr>
        <p:spPr>
          <a:xfrm>
            <a:off x="537692" y="1373882"/>
            <a:ext cx="11263783" cy="18004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zh-TW" sz="1800" dirty="0" err="1">
                <a:latin typeface="Arial" panose="020B0604020202020204" pitchFamily="34" charset="0"/>
                <a:cs typeface="Arial" panose="020B0604020202020204" pitchFamily="34" charset="0"/>
              </a:rPr>
              <a:t>QmailAgent</a:t>
            </a:r>
            <a:r>
              <a:rPr lang="en-US" altLang="zh-TW" sz="1800" dirty="0">
                <a:latin typeface="Arial" panose="020B0604020202020204" pitchFamily="34" charset="0"/>
                <a:cs typeface="Arial" panose="020B0604020202020204" pitchFamily="34" charset="0"/>
              </a:rPr>
              <a:t> is not a mail server. The main purpose is to archive email messages as soon as it is received or sent, making sure that all your personal and business mailboxes is properly backed up.</a:t>
            </a:r>
          </a:p>
          <a:p>
            <a:pPr>
              <a:lnSpc>
                <a:spcPct val="100000"/>
              </a:lnSpc>
            </a:pPr>
            <a:r>
              <a:rPr lang="en-US" altLang="zh-TW" sz="1800" dirty="0">
                <a:latin typeface="Arial" panose="020B0604020202020204" pitchFamily="34" charset="0"/>
                <a:cs typeface="Arial" panose="020B0604020202020204" pitchFamily="34" charset="0"/>
              </a:rPr>
              <a:t>Centrally manage all personal and business mailboxes. E.g. Office 365 and G suite.</a:t>
            </a:r>
            <a:endParaRPr lang="zh-TW" altLang="en-US" sz="1800" dirty="0">
              <a:latin typeface="Arial" panose="020B0604020202020204" pitchFamily="34" charset="0"/>
              <a:cs typeface="Arial" panose="020B0604020202020204" pitchFamily="34" charset="0"/>
            </a:endParaRPr>
          </a:p>
          <a:p>
            <a:pPr>
              <a:lnSpc>
                <a:spcPct val="100000"/>
              </a:lnSpc>
            </a:pPr>
            <a:r>
              <a:rPr lang="en-US" altLang="zh-TW" sz="1800" dirty="0">
                <a:latin typeface="Arial" panose="020B0604020202020204" pitchFamily="34" charset="0"/>
                <a:cs typeface="Arial" panose="020B0604020202020204" pitchFamily="34" charset="0"/>
              </a:rPr>
              <a:t>Keep complete email messages for later use as references. Instant searching &amp; future usage of archived email are available.</a:t>
            </a:r>
            <a:endParaRPr lang="zh-TW" altLang="en-US" sz="1800" dirty="0">
              <a:latin typeface="Arial" panose="020B0604020202020204" pitchFamily="34" charset="0"/>
              <a:cs typeface="Arial" panose="020B0604020202020204" pitchFamily="34" charset="0"/>
            </a:endParaRPr>
          </a:p>
        </p:txBody>
      </p:sp>
      <p:sp>
        <p:nvSpPr>
          <p:cNvPr id="32" name="文字方塊 8">
            <a:extLst>
              <a:ext uri="{FF2B5EF4-FFF2-40B4-BE49-F238E27FC236}">
                <a16:creationId xmlns:a16="http://schemas.microsoft.com/office/drawing/2014/main" id="{FFE3CFC2-0B51-2A43-86BA-5856162B9530}"/>
              </a:ext>
            </a:extLst>
          </p:cNvPr>
          <p:cNvSpPr txBox="1">
            <a:spLocks noChangeArrowheads="1"/>
          </p:cNvSpPr>
          <p:nvPr/>
        </p:nvSpPr>
        <p:spPr bwMode="auto">
          <a:xfrm>
            <a:off x="2639831" y="4903123"/>
            <a:ext cx="2252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en-US" sz="1200" b="1">
                <a:solidFill>
                  <a:schemeClr val="bg1"/>
                </a:solidFill>
                <a:latin typeface="微軟正黑體" panose="020B0604030504040204" pitchFamily="34" charset="-120"/>
              </a:rPr>
              <a:t>查看信件，可編輯回覆轉寄</a:t>
            </a:r>
          </a:p>
        </p:txBody>
      </p:sp>
      <p:sp>
        <p:nvSpPr>
          <p:cNvPr id="35" name="Shape 107">
            <a:extLst>
              <a:ext uri="{FF2B5EF4-FFF2-40B4-BE49-F238E27FC236}">
                <a16:creationId xmlns:a16="http://schemas.microsoft.com/office/drawing/2014/main" id="{653CD5F8-05FA-A44E-9A48-DDBAB9D2A8C7}"/>
              </a:ext>
            </a:extLst>
          </p:cNvPr>
          <p:cNvSpPr>
            <a:spLocks/>
          </p:cNvSpPr>
          <p:nvPr/>
        </p:nvSpPr>
        <p:spPr bwMode="auto">
          <a:xfrm>
            <a:off x="7538707" y="5288449"/>
            <a:ext cx="1179835" cy="377622"/>
          </a:xfrm>
          <a:custGeom>
            <a:avLst/>
            <a:gdLst>
              <a:gd name="T0" fmla="*/ 2147483647 w 120000"/>
              <a:gd name="T1" fmla="*/ 56361616 h 120000"/>
              <a:gd name="T2" fmla="*/ 2147483647 w 120000"/>
              <a:gd name="T3" fmla="*/ 56361616 h 120000"/>
              <a:gd name="T4" fmla="*/ 2147483647 w 120000"/>
              <a:gd name="T5" fmla="*/ 52838558 h 120000"/>
              <a:gd name="T6" fmla="*/ 2147483647 w 120000"/>
              <a:gd name="T7" fmla="*/ 49316069 h 120000"/>
              <a:gd name="T8" fmla="*/ 2147483647 w 120000"/>
              <a:gd name="T9" fmla="*/ 44032527 h 120000"/>
              <a:gd name="T10" fmla="*/ 2147483647 w 120000"/>
              <a:gd name="T11" fmla="*/ 37867589 h 120000"/>
              <a:gd name="T12" fmla="*/ 2147483647 w 120000"/>
              <a:gd name="T13" fmla="*/ 30822830 h 120000"/>
              <a:gd name="T14" fmla="*/ 2147483647 w 120000"/>
              <a:gd name="T15" fmla="*/ 23777304 h 120000"/>
              <a:gd name="T16" fmla="*/ 2147483647 w 120000"/>
              <a:gd name="T17" fmla="*/ 14970744 h 120000"/>
              <a:gd name="T18" fmla="*/ 2147483647 w 120000"/>
              <a:gd name="T19" fmla="*/ 6164166 h 120000"/>
              <a:gd name="T20" fmla="*/ 2147483647 w 120000"/>
              <a:gd name="T21" fmla="*/ 0 h 120000"/>
              <a:gd name="T22" fmla="*/ 2147483647 w 120000"/>
              <a:gd name="T23" fmla="*/ 0 h 120000"/>
              <a:gd name="T24" fmla="*/ 2147483647 w 120000"/>
              <a:gd name="T25" fmla="*/ 0 h 120000"/>
              <a:gd name="T26" fmla="*/ 2147483647 w 120000"/>
              <a:gd name="T27" fmla="*/ 6164166 h 120000"/>
              <a:gd name="T28" fmla="*/ 2147483647 w 120000"/>
              <a:gd name="T29" fmla="*/ 6164166 h 120000"/>
              <a:gd name="T30" fmla="*/ 2147483647 w 120000"/>
              <a:gd name="T31" fmla="*/ 14970744 h 120000"/>
              <a:gd name="T32" fmla="*/ 2147483647 w 120000"/>
              <a:gd name="T33" fmla="*/ 23777304 h 120000"/>
              <a:gd name="T34" fmla="*/ 2147483647 w 120000"/>
              <a:gd name="T35" fmla="*/ 30822830 h 120000"/>
              <a:gd name="T36" fmla="*/ 2147483647 w 120000"/>
              <a:gd name="T37" fmla="*/ 37867589 h 120000"/>
              <a:gd name="T38" fmla="*/ 2147483647 w 120000"/>
              <a:gd name="T39" fmla="*/ 44032527 h 120000"/>
              <a:gd name="T40" fmla="*/ 2147483647 w 120000"/>
              <a:gd name="T41" fmla="*/ 49316069 h 120000"/>
              <a:gd name="T42" fmla="*/ 2147483647 w 120000"/>
              <a:gd name="T43" fmla="*/ 52838558 h 120000"/>
              <a:gd name="T44" fmla="*/ 2147483647 w 120000"/>
              <a:gd name="T45" fmla="*/ 56361616 h 120000"/>
              <a:gd name="T46" fmla="*/ 2147483647 w 120000"/>
              <a:gd name="T47" fmla="*/ 56361616 h 120000"/>
              <a:gd name="T48" fmla="*/ 2147483647 w 120000"/>
              <a:gd name="T49" fmla="*/ 57242265 h 120000"/>
              <a:gd name="T50" fmla="*/ 2147483647 w 120000"/>
              <a:gd name="T51" fmla="*/ 58122792 h 120000"/>
              <a:gd name="T52" fmla="*/ 0 w 120000"/>
              <a:gd name="T53" fmla="*/ 60764482 h 120000"/>
              <a:gd name="T54" fmla="*/ 0 w 120000"/>
              <a:gd name="T55" fmla="*/ 62525753 h 120000"/>
              <a:gd name="T56" fmla="*/ 0 w 120000"/>
              <a:gd name="T57" fmla="*/ 65168203 h 120000"/>
              <a:gd name="T58" fmla="*/ 2147483647 w 120000"/>
              <a:gd name="T59" fmla="*/ 66929420 h 120000"/>
              <a:gd name="T60" fmla="*/ 2147483647 w 120000"/>
              <a:gd name="T61" fmla="*/ 67810001 h 120000"/>
              <a:gd name="T62" fmla="*/ 2147483647 w 120000"/>
              <a:gd name="T63" fmla="*/ 68690746 h 120000"/>
              <a:gd name="T64" fmla="*/ 2147483647 w 120000"/>
              <a:gd name="T65" fmla="*/ 68690746 h 120000"/>
              <a:gd name="T66" fmla="*/ 2147483647 w 120000"/>
              <a:gd name="T67" fmla="*/ 68690746 h 120000"/>
              <a:gd name="T68" fmla="*/ 2147483647 w 120000"/>
              <a:gd name="T69" fmla="*/ 68690746 h 120000"/>
              <a:gd name="T70" fmla="*/ 2147483647 w 120000"/>
              <a:gd name="T71" fmla="*/ 67810001 h 120000"/>
              <a:gd name="T72" fmla="*/ 2147483647 w 120000"/>
              <a:gd name="T73" fmla="*/ 66929420 h 120000"/>
              <a:gd name="T74" fmla="*/ 2147483647 w 120000"/>
              <a:gd name="T75" fmla="*/ 65168203 h 120000"/>
              <a:gd name="T76" fmla="*/ 2147483647 w 120000"/>
              <a:gd name="T77" fmla="*/ 62525753 h 120000"/>
              <a:gd name="T78" fmla="*/ 2147483647 w 120000"/>
              <a:gd name="T79" fmla="*/ 60764482 h 120000"/>
              <a:gd name="T80" fmla="*/ 2147483647 w 120000"/>
              <a:gd name="T81" fmla="*/ 58122792 h 120000"/>
              <a:gd name="T82" fmla="*/ 2147483647 w 120000"/>
              <a:gd name="T83" fmla="*/ 57242265 h 120000"/>
              <a:gd name="T84" fmla="*/ 2147483647 w 120000"/>
              <a:gd name="T85" fmla="*/ 56361616 h 120000"/>
              <a:gd name="T86" fmla="*/ 2147483647 w 120000"/>
              <a:gd name="T87" fmla="*/ 56361616 h 1200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0000"/>
              <a:gd name="T133" fmla="*/ 0 h 120000"/>
              <a:gd name="T134" fmla="*/ 120000 w 120000"/>
              <a:gd name="T135" fmla="*/ 120000 h 1200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0000" h="120000" extrusionOk="0">
                <a:moveTo>
                  <a:pt x="117468" y="98461"/>
                </a:moveTo>
                <a:lnTo>
                  <a:pt x="117468" y="98461"/>
                </a:lnTo>
                <a:lnTo>
                  <a:pt x="112405" y="92307"/>
                </a:lnTo>
                <a:lnTo>
                  <a:pt x="108354" y="86153"/>
                </a:lnTo>
                <a:lnTo>
                  <a:pt x="105316" y="76923"/>
                </a:lnTo>
                <a:lnTo>
                  <a:pt x="102784" y="66153"/>
                </a:lnTo>
                <a:lnTo>
                  <a:pt x="101265" y="53846"/>
                </a:lnTo>
                <a:lnTo>
                  <a:pt x="100253" y="41538"/>
                </a:lnTo>
                <a:lnTo>
                  <a:pt x="99746" y="26153"/>
                </a:lnTo>
                <a:lnTo>
                  <a:pt x="99240" y="10769"/>
                </a:lnTo>
                <a:lnTo>
                  <a:pt x="99240" y="0"/>
                </a:lnTo>
                <a:lnTo>
                  <a:pt x="59746" y="0"/>
                </a:lnTo>
                <a:lnTo>
                  <a:pt x="20759" y="0"/>
                </a:lnTo>
                <a:lnTo>
                  <a:pt x="20759" y="10769"/>
                </a:lnTo>
                <a:lnTo>
                  <a:pt x="20253" y="26153"/>
                </a:lnTo>
                <a:lnTo>
                  <a:pt x="19746" y="41538"/>
                </a:lnTo>
                <a:lnTo>
                  <a:pt x="18734" y="53846"/>
                </a:lnTo>
                <a:lnTo>
                  <a:pt x="17215" y="66153"/>
                </a:lnTo>
                <a:lnTo>
                  <a:pt x="14683" y="76923"/>
                </a:lnTo>
                <a:lnTo>
                  <a:pt x="11645" y="86153"/>
                </a:lnTo>
                <a:lnTo>
                  <a:pt x="7594" y="92307"/>
                </a:lnTo>
                <a:lnTo>
                  <a:pt x="2531" y="98461"/>
                </a:lnTo>
                <a:lnTo>
                  <a:pt x="1518" y="100000"/>
                </a:lnTo>
                <a:lnTo>
                  <a:pt x="506" y="101538"/>
                </a:lnTo>
                <a:lnTo>
                  <a:pt x="0" y="106153"/>
                </a:lnTo>
                <a:lnTo>
                  <a:pt x="0" y="109230"/>
                </a:lnTo>
                <a:lnTo>
                  <a:pt x="0" y="113846"/>
                </a:lnTo>
                <a:lnTo>
                  <a:pt x="506" y="116923"/>
                </a:lnTo>
                <a:lnTo>
                  <a:pt x="1518" y="118461"/>
                </a:lnTo>
                <a:lnTo>
                  <a:pt x="2531" y="120000"/>
                </a:lnTo>
                <a:lnTo>
                  <a:pt x="59746" y="120000"/>
                </a:lnTo>
                <a:lnTo>
                  <a:pt x="117468" y="120000"/>
                </a:lnTo>
                <a:lnTo>
                  <a:pt x="118481" y="118461"/>
                </a:lnTo>
                <a:lnTo>
                  <a:pt x="119493" y="116923"/>
                </a:lnTo>
                <a:lnTo>
                  <a:pt x="120000" y="113846"/>
                </a:lnTo>
                <a:lnTo>
                  <a:pt x="120000" y="109230"/>
                </a:lnTo>
                <a:lnTo>
                  <a:pt x="119493" y="106153"/>
                </a:lnTo>
                <a:lnTo>
                  <a:pt x="118987" y="101538"/>
                </a:lnTo>
                <a:lnTo>
                  <a:pt x="118481" y="100000"/>
                </a:lnTo>
                <a:lnTo>
                  <a:pt x="117468" y="9846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25" rIns="91425" bIns="45725"/>
          <a:lstStyle/>
          <a:p>
            <a:endParaRPr lang="zh-TW" altLang="en-US"/>
          </a:p>
        </p:txBody>
      </p:sp>
      <p:pic>
        <p:nvPicPr>
          <p:cNvPr id="36" name="圖片 11">
            <a:extLst>
              <a:ext uri="{FF2B5EF4-FFF2-40B4-BE49-F238E27FC236}">
                <a16:creationId xmlns:a16="http://schemas.microsoft.com/office/drawing/2014/main" id="{30F16D78-9521-FD46-A139-5C379C5F26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692" y="3381154"/>
            <a:ext cx="4150015" cy="21626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圖片 15">
            <a:extLst>
              <a:ext uri="{FF2B5EF4-FFF2-40B4-BE49-F238E27FC236}">
                <a16:creationId xmlns:a16="http://schemas.microsoft.com/office/drawing/2014/main" id="{6944BB13-EE70-DD4D-BD4F-16E334B7FA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5869" y="3019532"/>
            <a:ext cx="32702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向右箭號 39">
            <a:extLst>
              <a:ext uri="{FF2B5EF4-FFF2-40B4-BE49-F238E27FC236}">
                <a16:creationId xmlns:a16="http://schemas.microsoft.com/office/drawing/2014/main" id="{26A33AC5-785D-AD46-8F3C-D82E6C7DA31E}"/>
              </a:ext>
            </a:extLst>
          </p:cNvPr>
          <p:cNvSpPr/>
          <p:nvPr/>
        </p:nvSpPr>
        <p:spPr>
          <a:xfrm flipV="1">
            <a:off x="4687707" y="3892019"/>
            <a:ext cx="1476375" cy="95575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1" name="文字方塊 40">
            <a:extLst>
              <a:ext uri="{FF2B5EF4-FFF2-40B4-BE49-F238E27FC236}">
                <a16:creationId xmlns:a16="http://schemas.microsoft.com/office/drawing/2014/main" id="{D5B59BB2-82EA-584F-A2E2-69C5E1039099}"/>
              </a:ext>
            </a:extLst>
          </p:cNvPr>
          <p:cNvSpPr txBox="1"/>
          <p:nvPr/>
        </p:nvSpPr>
        <p:spPr>
          <a:xfrm>
            <a:off x="909581" y="5580061"/>
            <a:ext cx="3502933" cy="307777"/>
          </a:xfrm>
          <a:prstGeom prst="rect">
            <a:avLst/>
          </a:prstGeom>
          <a:no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sz="1400" b="1" dirty="0">
                <a:ea typeface="微軟正黑體" panose="020B0604030504040204" pitchFamily="34" charset="-120"/>
              </a:rPr>
              <a:t>Select from multiple service provider</a:t>
            </a:r>
            <a:endParaRPr lang="zh-TW" altLang="en-US" sz="1400" b="1" dirty="0">
              <a:ea typeface="微軟正黑體" panose="020B0604030504040204" pitchFamily="34" charset="-120"/>
            </a:endParaRPr>
          </a:p>
        </p:txBody>
      </p:sp>
      <p:sp>
        <p:nvSpPr>
          <p:cNvPr id="42" name="文字方塊 41">
            <a:extLst>
              <a:ext uri="{FF2B5EF4-FFF2-40B4-BE49-F238E27FC236}">
                <a16:creationId xmlns:a16="http://schemas.microsoft.com/office/drawing/2014/main" id="{CD131A1B-D3D9-9744-A7CF-7EF41DF3FF79}"/>
              </a:ext>
            </a:extLst>
          </p:cNvPr>
          <p:cNvSpPr txBox="1"/>
          <p:nvPr/>
        </p:nvSpPr>
        <p:spPr>
          <a:xfrm>
            <a:off x="4687708" y="4138913"/>
            <a:ext cx="1275630" cy="461963"/>
          </a:xfrm>
          <a:prstGeom prst="rect">
            <a:avLst/>
          </a:prstGeom>
          <a:no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en-US" altLang="zh-TW"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400" b="1" dirty="0">
                <a:solidFill>
                  <a:schemeClr val="bg1"/>
                </a:solidFill>
                <a:ea typeface="微軟正黑體" panose="020B0604030504040204" pitchFamily="34" charset="-120"/>
              </a:rPr>
              <a:t>Log in</a:t>
            </a:r>
            <a:endPar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文字方塊 21">
            <a:extLst>
              <a:ext uri="{FF2B5EF4-FFF2-40B4-BE49-F238E27FC236}">
                <a16:creationId xmlns:a16="http://schemas.microsoft.com/office/drawing/2014/main" id="{6BFF58FD-8092-9645-802E-9E2D2AAAA02B}"/>
              </a:ext>
            </a:extLst>
          </p:cNvPr>
          <p:cNvSpPr txBox="1">
            <a:spLocks noChangeArrowheads="1"/>
          </p:cNvSpPr>
          <p:nvPr/>
        </p:nvSpPr>
        <p:spPr bwMode="auto">
          <a:xfrm>
            <a:off x="6254569" y="5752999"/>
            <a:ext cx="5026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400" b="1" dirty="0">
                <a:ea typeface="微軟正黑體" panose="020B0604030504040204" pitchFamily="34" charset="-120"/>
              </a:rPr>
              <a:t>Back up and manage all mailboxes</a:t>
            </a:r>
            <a:endParaRPr lang="zh-TW" altLang="en-US" sz="1400" b="1" dirty="0">
              <a:ea typeface="微軟正黑體" panose="020B0604030504040204" pitchFamily="34" charset="-120"/>
            </a:endParaRPr>
          </a:p>
        </p:txBody>
      </p:sp>
      <p:sp>
        <p:nvSpPr>
          <p:cNvPr id="44" name="Shape 106">
            <a:extLst>
              <a:ext uri="{FF2B5EF4-FFF2-40B4-BE49-F238E27FC236}">
                <a16:creationId xmlns:a16="http://schemas.microsoft.com/office/drawing/2014/main" id="{2DE146FC-E20D-994E-8618-A1D1C0F41002}"/>
              </a:ext>
            </a:extLst>
          </p:cNvPr>
          <p:cNvSpPr/>
          <p:nvPr/>
        </p:nvSpPr>
        <p:spPr bwMode="auto">
          <a:xfrm>
            <a:off x="6368869" y="2890945"/>
            <a:ext cx="3519487" cy="2362199"/>
          </a:xfrm>
          <a:custGeom>
            <a:avLst/>
            <a:gdLst/>
            <a:ahLst/>
            <a:cxnLst/>
            <a:rect l="0" t="0" r="0" b="0"/>
            <a:pathLst>
              <a:path w="120000" h="120000" extrusionOk="0">
                <a:moveTo>
                  <a:pt x="120000" y="3934"/>
                </a:moveTo>
                <a:lnTo>
                  <a:pt x="120000" y="3934"/>
                </a:lnTo>
                <a:lnTo>
                  <a:pt x="119830" y="3196"/>
                </a:lnTo>
                <a:lnTo>
                  <a:pt x="119660" y="2459"/>
                </a:lnTo>
                <a:lnTo>
                  <a:pt x="118981" y="1229"/>
                </a:lnTo>
                <a:lnTo>
                  <a:pt x="118642" y="737"/>
                </a:lnTo>
                <a:lnTo>
                  <a:pt x="118132" y="245"/>
                </a:lnTo>
                <a:lnTo>
                  <a:pt x="117623" y="0"/>
                </a:lnTo>
                <a:lnTo>
                  <a:pt x="116944" y="0"/>
                </a:lnTo>
                <a:lnTo>
                  <a:pt x="3055" y="0"/>
                </a:lnTo>
                <a:lnTo>
                  <a:pt x="3055" y="0"/>
                </a:lnTo>
                <a:lnTo>
                  <a:pt x="2376" y="0"/>
                </a:lnTo>
                <a:lnTo>
                  <a:pt x="1867" y="245"/>
                </a:lnTo>
                <a:lnTo>
                  <a:pt x="1357" y="737"/>
                </a:lnTo>
                <a:lnTo>
                  <a:pt x="1018" y="1229"/>
                </a:lnTo>
                <a:lnTo>
                  <a:pt x="339" y="2459"/>
                </a:lnTo>
                <a:lnTo>
                  <a:pt x="169" y="3196"/>
                </a:lnTo>
                <a:lnTo>
                  <a:pt x="0" y="3934"/>
                </a:lnTo>
                <a:lnTo>
                  <a:pt x="0" y="115573"/>
                </a:lnTo>
                <a:lnTo>
                  <a:pt x="0" y="115573"/>
                </a:lnTo>
                <a:lnTo>
                  <a:pt x="0" y="116557"/>
                </a:lnTo>
                <a:lnTo>
                  <a:pt x="169" y="117295"/>
                </a:lnTo>
                <a:lnTo>
                  <a:pt x="509" y="118032"/>
                </a:lnTo>
                <a:lnTo>
                  <a:pt x="848" y="118770"/>
                </a:lnTo>
                <a:lnTo>
                  <a:pt x="1357" y="119262"/>
                </a:lnTo>
                <a:lnTo>
                  <a:pt x="1867" y="119508"/>
                </a:lnTo>
                <a:lnTo>
                  <a:pt x="2376" y="119754"/>
                </a:lnTo>
                <a:lnTo>
                  <a:pt x="3055" y="120000"/>
                </a:lnTo>
                <a:lnTo>
                  <a:pt x="116944" y="120000"/>
                </a:lnTo>
                <a:lnTo>
                  <a:pt x="116944" y="120000"/>
                </a:lnTo>
                <a:lnTo>
                  <a:pt x="117623" y="119754"/>
                </a:lnTo>
                <a:lnTo>
                  <a:pt x="118132" y="119508"/>
                </a:lnTo>
                <a:lnTo>
                  <a:pt x="118642" y="119262"/>
                </a:lnTo>
                <a:lnTo>
                  <a:pt x="119151" y="118770"/>
                </a:lnTo>
                <a:lnTo>
                  <a:pt x="119490" y="118032"/>
                </a:lnTo>
                <a:lnTo>
                  <a:pt x="119830" y="117295"/>
                </a:lnTo>
                <a:lnTo>
                  <a:pt x="120000" y="116557"/>
                </a:lnTo>
                <a:lnTo>
                  <a:pt x="120000" y="115573"/>
                </a:lnTo>
                <a:lnTo>
                  <a:pt x="120000" y="3934"/>
                </a:lnTo>
                <a:close/>
                <a:moveTo>
                  <a:pt x="115247" y="99098"/>
                </a:moveTo>
                <a:lnTo>
                  <a:pt x="4752" y="99098"/>
                </a:lnTo>
                <a:lnTo>
                  <a:pt x="4752" y="6885"/>
                </a:lnTo>
                <a:lnTo>
                  <a:pt x="115247" y="6885"/>
                </a:lnTo>
                <a:lnTo>
                  <a:pt x="115247" y="99098"/>
                </a:lnTo>
                <a:close/>
              </a:path>
            </a:pathLst>
          </a:custGeom>
          <a:solidFill>
            <a:srgbClr val="3F3F3F"/>
          </a:solidFill>
          <a:ln>
            <a:noFill/>
          </a:ln>
        </p:spPr>
        <p:txBody>
          <a:bodyPr lIns="91425" tIns="45725" rIns="91425" bIns="45725"/>
          <a:lstStyle/>
          <a:p>
            <a:pPr eaLnBrk="1" hangingPunct="1">
              <a:buSzPct val="25000"/>
              <a:defRPr/>
            </a:pPr>
            <a:endParaRPr lang="zh-TW" altLang="zh-TW">
              <a:effectLst>
                <a:outerShdw blurRad="38100" dist="38100" dir="2700000" algn="tl">
                  <a:srgbClr val="FFFFFF"/>
                </a:outerShdw>
              </a:effectLst>
              <a:latin typeface="Calibri" pitchFamily="34" charset="0"/>
              <a:cs typeface="Calibri" pitchFamily="34" charset="0"/>
              <a:sym typeface="Calibri" pitchFamily="34" charset="0"/>
            </a:endParaRPr>
          </a:p>
        </p:txBody>
      </p:sp>
      <p:pic>
        <p:nvPicPr>
          <p:cNvPr id="38" name="Shape 102">
            <a:extLst>
              <a:ext uri="{FF2B5EF4-FFF2-40B4-BE49-F238E27FC236}">
                <a16:creationId xmlns:a16="http://schemas.microsoft.com/office/drawing/2014/main" id="{A58CACB8-6635-764A-A5E8-F673658ED5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862" y="4065871"/>
            <a:ext cx="16271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圖片 17">
            <a:extLst>
              <a:ext uri="{FF2B5EF4-FFF2-40B4-BE49-F238E27FC236}">
                <a16:creationId xmlns:a16="http://schemas.microsoft.com/office/drawing/2014/main" id="{915954D6-4A9B-1046-80D2-102DBA8676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86656" y="4816758"/>
            <a:ext cx="8509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490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E3986A-5F00-CD48-A842-069956D5B6AE}"/>
              </a:ext>
            </a:extLst>
          </p:cNvPr>
          <p:cNvSpPr>
            <a:spLocks noGrp="1"/>
          </p:cNvSpPr>
          <p:nvPr>
            <p:ph type="title"/>
          </p:nvPr>
        </p:nvSpPr>
        <p:spPr>
          <a:xfrm>
            <a:off x="1345130" y="291416"/>
            <a:ext cx="10680416" cy="802289"/>
          </a:xfrm>
        </p:spPr>
        <p:txBody>
          <a:bodyPr>
            <a:noAutofit/>
          </a:bodyPr>
          <a:lstStyle/>
          <a:p>
            <a:pPr>
              <a:lnSpc>
                <a:spcPct val="100000"/>
              </a:lnSpc>
            </a:pPr>
            <a:r>
              <a:rPr lang="en-US" altLang="zh-TW" sz="3300" dirty="0"/>
              <a:t>Easily auto back up your complete email messages</a:t>
            </a:r>
            <a:endParaRPr kumimoji="1" lang="zh-TW" altLang="en-US" sz="3300" dirty="0"/>
          </a:p>
        </p:txBody>
      </p:sp>
      <p:sp>
        <p:nvSpPr>
          <p:cNvPr id="3" name="內容版面配置區 2">
            <a:extLst>
              <a:ext uri="{FF2B5EF4-FFF2-40B4-BE49-F238E27FC236}">
                <a16:creationId xmlns:a16="http://schemas.microsoft.com/office/drawing/2014/main" id="{42FEA62C-C0F5-4843-91E9-706793FE53F3}"/>
              </a:ext>
            </a:extLst>
          </p:cNvPr>
          <p:cNvSpPr>
            <a:spLocks noGrp="1"/>
          </p:cNvSpPr>
          <p:nvPr>
            <p:ph idx="1"/>
          </p:nvPr>
        </p:nvSpPr>
        <p:spPr>
          <a:xfrm>
            <a:off x="838200" y="1454902"/>
            <a:ext cx="10515600" cy="4660983"/>
          </a:xfrm>
        </p:spPr>
        <p:txBody>
          <a:bodyPr>
            <a:normAutofit/>
          </a:bodyPr>
          <a:lstStyle/>
          <a:p>
            <a:pPr>
              <a:lnSpc>
                <a:spcPct val="100000"/>
              </a:lnSpc>
              <a:buClr>
                <a:srgbClr val="000000"/>
              </a:buClr>
            </a:pPr>
            <a:r>
              <a:rPr lang="en-US" altLang="zh-TW" sz="1800" dirty="0">
                <a:sym typeface="Arial" panose="020B0604020202020204" pitchFamily="34" charset="0"/>
              </a:rPr>
              <a:t>Automatically back up all email messages on the server to NAS upon logging in.</a:t>
            </a:r>
          </a:p>
          <a:p>
            <a:pPr>
              <a:lnSpc>
                <a:spcPct val="100000"/>
              </a:lnSpc>
            </a:pPr>
            <a:r>
              <a:rPr lang="en-US" altLang="zh-TW" sz="1800" dirty="0"/>
              <a:t>Flexibly adjust automatic download interval settings.</a:t>
            </a:r>
          </a:p>
          <a:p>
            <a:pPr>
              <a:lnSpc>
                <a:spcPct val="100000"/>
              </a:lnSpc>
            </a:pPr>
            <a:r>
              <a:rPr lang="en-US" altLang="zh-TW" sz="1800" dirty="0">
                <a:sym typeface="Arial" panose="020B0604020202020204" pitchFamily="34" charset="0"/>
              </a:rPr>
              <a:t>Switch between Backup and Instant View easily. </a:t>
            </a:r>
            <a:endParaRPr kumimoji="1" lang="zh-TW" altLang="en-US" dirty="0"/>
          </a:p>
        </p:txBody>
      </p:sp>
      <p:pic>
        <p:nvPicPr>
          <p:cNvPr id="5" name="Shape 102">
            <a:extLst>
              <a:ext uri="{FF2B5EF4-FFF2-40B4-BE49-F238E27FC236}">
                <a16:creationId xmlns:a16="http://schemas.microsoft.com/office/drawing/2014/main" id="{A1034B96-EF1B-754B-A535-F9DF02FF330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5" y="4968875"/>
            <a:ext cx="1085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8">
            <a:extLst>
              <a:ext uri="{FF2B5EF4-FFF2-40B4-BE49-F238E27FC236}">
                <a16:creationId xmlns:a16="http://schemas.microsoft.com/office/drawing/2014/main" id="{2FD730C3-EB49-664F-92F2-756BEB5EC6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640" y="2830513"/>
            <a:ext cx="1563688"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9">
            <a:extLst>
              <a:ext uri="{FF2B5EF4-FFF2-40B4-BE49-F238E27FC236}">
                <a16:creationId xmlns:a16="http://schemas.microsoft.com/office/drawing/2014/main" id="{33D9BBDE-9CB3-DA4E-A643-B93CB7972F3F}"/>
              </a:ext>
            </a:extLst>
          </p:cNvPr>
          <p:cNvGrpSpPr>
            <a:grpSpLocks/>
          </p:cNvGrpSpPr>
          <p:nvPr/>
        </p:nvGrpSpPr>
        <p:grpSpPr bwMode="auto">
          <a:xfrm>
            <a:off x="2307283" y="2841627"/>
            <a:ext cx="2357111" cy="1231362"/>
            <a:chOff x="600481" y="1971163"/>
            <a:chExt cx="3175031" cy="822356"/>
          </a:xfrm>
        </p:grpSpPr>
        <p:sp>
          <p:nvSpPr>
            <p:cNvPr id="9" name="圓角矩形 8">
              <a:extLst>
                <a:ext uri="{FF2B5EF4-FFF2-40B4-BE49-F238E27FC236}">
                  <a16:creationId xmlns:a16="http://schemas.microsoft.com/office/drawing/2014/main" id="{3ED8085A-FFDE-EA48-A846-A8B58074A485}"/>
                </a:ext>
              </a:extLst>
            </p:cNvPr>
            <p:cNvSpPr/>
            <p:nvPr/>
          </p:nvSpPr>
          <p:spPr>
            <a:xfrm>
              <a:off x="600481" y="1971163"/>
              <a:ext cx="3175031" cy="822356"/>
            </a:xfrm>
            <a:prstGeom prst="roundRect">
              <a:avLst/>
            </a:prstGeom>
            <a:solidFill>
              <a:srgbClr val="0070C0"/>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TW" altLang="en-US"/>
            </a:p>
          </p:txBody>
        </p:sp>
        <p:sp>
          <p:nvSpPr>
            <p:cNvPr id="10" name="文字方塊 23">
              <a:extLst>
                <a:ext uri="{FF2B5EF4-FFF2-40B4-BE49-F238E27FC236}">
                  <a16:creationId xmlns:a16="http://schemas.microsoft.com/office/drawing/2014/main" id="{49A4D777-5F75-8B4E-9FDA-E2B3EAF04E1B}"/>
                </a:ext>
              </a:extLst>
            </p:cNvPr>
            <p:cNvSpPr txBox="1">
              <a:spLocks noChangeArrowheads="1"/>
            </p:cNvSpPr>
            <p:nvPr/>
          </p:nvSpPr>
          <p:spPr bwMode="auto">
            <a:xfrm>
              <a:off x="665699" y="2028841"/>
              <a:ext cx="2946868" cy="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600" b="1" u="sng" dirty="0">
                  <a:solidFill>
                    <a:schemeClr val="bg1"/>
                  </a:solidFill>
                </a:rPr>
                <a:t>Instant</a:t>
              </a:r>
              <a:r>
                <a:rPr lang="en-US" altLang="zh-TW" sz="1600" b="1" dirty="0">
                  <a:solidFill>
                    <a:schemeClr val="bg1"/>
                  </a:solidFill>
                </a:rPr>
                <a:t> : View the current status of email messages on the mail server. </a:t>
              </a:r>
              <a:endParaRPr lang="zh-TW" altLang="en-US" sz="1600" b="1" dirty="0">
                <a:solidFill>
                  <a:schemeClr val="bg1"/>
                </a:solidFill>
              </a:endParaRPr>
            </a:p>
          </p:txBody>
        </p:sp>
      </p:grpSp>
      <p:grpSp>
        <p:nvGrpSpPr>
          <p:cNvPr id="11" name="群組 9">
            <a:extLst>
              <a:ext uri="{FF2B5EF4-FFF2-40B4-BE49-F238E27FC236}">
                <a16:creationId xmlns:a16="http://schemas.microsoft.com/office/drawing/2014/main" id="{0B39EB94-4784-954E-85F8-378ABB63CF2E}"/>
              </a:ext>
            </a:extLst>
          </p:cNvPr>
          <p:cNvGrpSpPr>
            <a:grpSpLocks/>
          </p:cNvGrpSpPr>
          <p:nvPr/>
        </p:nvGrpSpPr>
        <p:grpSpPr bwMode="auto">
          <a:xfrm>
            <a:off x="2307283" y="4244437"/>
            <a:ext cx="2401997" cy="1976181"/>
            <a:chOff x="499110" y="1780060"/>
            <a:chExt cx="2983991" cy="1259516"/>
          </a:xfrm>
        </p:grpSpPr>
        <p:sp>
          <p:nvSpPr>
            <p:cNvPr id="12" name="圓角矩形 11">
              <a:extLst>
                <a:ext uri="{FF2B5EF4-FFF2-40B4-BE49-F238E27FC236}">
                  <a16:creationId xmlns:a16="http://schemas.microsoft.com/office/drawing/2014/main" id="{4377BCF3-CE74-EF4F-8205-F0AF950EB04C}"/>
                </a:ext>
              </a:extLst>
            </p:cNvPr>
            <p:cNvSpPr/>
            <p:nvPr/>
          </p:nvSpPr>
          <p:spPr>
            <a:xfrm>
              <a:off x="499110" y="1971162"/>
              <a:ext cx="2955012" cy="855434"/>
            </a:xfrm>
            <a:prstGeom prst="roundRect">
              <a:avLst/>
            </a:prstGeom>
            <a:solidFill>
              <a:srgbClr val="0070C0"/>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文字方塊 29">
              <a:extLst>
                <a:ext uri="{FF2B5EF4-FFF2-40B4-BE49-F238E27FC236}">
                  <a16:creationId xmlns:a16="http://schemas.microsoft.com/office/drawing/2014/main" id="{C23E497E-0A0E-1B41-8839-00443984A439}"/>
                </a:ext>
              </a:extLst>
            </p:cNvPr>
            <p:cNvSpPr txBox="1">
              <a:spLocks noChangeArrowheads="1"/>
            </p:cNvSpPr>
            <p:nvPr/>
          </p:nvSpPr>
          <p:spPr bwMode="auto">
            <a:xfrm>
              <a:off x="583238" y="1780060"/>
              <a:ext cx="2899863" cy="125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600" b="1" u="sng" dirty="0">
                  <a:solidFill>
                    <a:schemeClr val="bg1"/>
                  </a:solidFill>
                  <a:ea typeface="微軟正黑體" panose="020B0604030504040204" pitchFamily="34" charset="-120"/>
                  <a:cs typeface="Arial" panose="020B0604020202020204" pitchFamily="34" charset="0"/>
                  <a:sym typeface="Arial" panose="020B0604020202020204" pitchFamily="34" charset="0"/>
                </a:rPr>
                <a:t>Backup : </a:t>
              </a:r>
              <a:r>
                <a:rPr lang="en-US" altLang="zh-TW" sz="1600" b="1" dirty="0">
                  <a:solidFill>
                    <a:schemeClr val="bg1"/>
                  </a:solidFill>
                  <a:ea typeface="微軟正黑體" panose="020B0604030504040204" pitchFamily="34" charset="-120"/>
                  <a:cs typeface="Arial" panose="020B0604020202020204" pitchFamily="34" charset="0"/>
                </a:rPr>
                <a:t>View and manage email messages, including those that have been downloaded.</a:t>
              </a:r>
            </a:p>
          </p:txBody>
        </p:sp>
      </p:grpSp>
      <p:pic>
        <p:nvPicPr>
          <p:cNvPr id="14" name="圖片 17">
            <a:extLst>
              <a:ext uri="{FF2B5EF4-FFF2-40B4-BE49-F238E27FC236}">
                <a16:creationId xmlns:a16="http://schemas.microsoft.com/office/drawing/2014/main" id="{641D91DE-88AD-4F4D-99B4-68184A8F31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336" y="5481601"/>
            <a:ext cx="687794" cy="6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向右箭號 14">
            <a:extLst>
              <a:ext uri="{FF2B5EF4-FFF2-40B4-BE49-F238E27FC236}">
                <a16:creationId xmlns:a16="http://schemas.microsoft.com/office/drawing/2014/main" id="{49D4225D-6B7E-DF45-9F45-F1CDB2D71E64}"/>
              </a:ext>
            </a:extLst>
          </p:cNvPr>
          <p:cNvSpPr/>
          <p:nvPr/>
        </p:nvSpPr>
        <p:spPr>
          <a:xfrm rot="5400000">
            <a:off x="1483519" y="4574382"/>
            <a:ext cx="581025" cy="3317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8" name="Shape 275">
            <a:extLst>
              <a:ext uri="{FF2B5EF4-FFF2-40B4-BE49-F238E27FC236}">
                <a16:creationId xmlns:a16="http://schemas.microsoft.com/office/drawing/2014/main" id="{0D103E58-54FC-3D44-B09D-CF1D3E983A2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871788"/>
            <a:ext cx="7094537"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1" descr="P2_郵件-02.png">
            <a:extLst>
              <a:ext uri="{FF2B5EF4-FFF2-40B4-BE49-F238E27FC236}">
                <a16:creationId xmlns:a16="http://schemas.microsoft.com/office/drawing/2014/main" id="{229DCB14-5D8D-FE4F-ADBF-2DA81EE84F5D}"/>
              </a:ext>
            </a:extLst>
          </p:cNvPr>
          <p:cNvPicPr>
            <a:picLocks noChangeAspect="1"/>
          </p:cNvPicPr>
          <p:nvPr/>
        </p:nvPicPr>
        <p:blipFill>
          <a:blip r:embed="rId6">
            <a:extLst>
              <a:ext uri="{28A0092B-C50C-407E-A947-70E740481C1C}">
                <a14:useLocalDpi xmlns:a14="http://schemas.microsoft.com/office/drawing/2010/main" val="0"/>
              </a:ext>
            </a:extLst>
          </a:blip>
          <a:srcRect l="13940"/>
          <a:stretch>
            <a:fillRect/>
          </a:stretch>
        </p:blipFill>
        <p:spPr bwMode="auto">
          <a:xfrm>
            <a:off x="4665344" y="3612748"/>
            <a:ext cx="953449" cy="76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2" descr="P2_郵件-03.png">
            <a:extLst>
              <a:ext uri="{FF2B5EF4-FFF2-40B4-BE49-F238E27FC236}">
                <a16:creationId xmlns:a16="http://schemas.microsoft.com/office/drawing/2014/main" id="{0F0B980F-024F-0F4E-9C74-673EA49BCB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4394" y="4576763"/>
            <a:ext cx="1476851"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638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1662</TotalTime>
  <Words>1427</Words>
  <Application>Microsoft Office PowerPoint</Application>
  <PresentationFormat>Widescreen</PresentationFormat>
  <Paragraphs>185</Paragraphs>
  <Slides>45</Slides>
  <Notes>10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Are you facing troubles at work?</vt:lpstr>
      <vt:lpstr>Are you facing troubles at work?</vt:lpstr>
      <vt:lpstr>Are you facing troubles at work?</vt:lpstr>
      <vt:lpstr>Upgrade productivity with QNAP！</vt:lpstr>
      <vt:lpstr>QmailAgent solves it!</vt:lpstr>
      <vt:lpstr>QmailAgent- Collectively Manage and Back up your emails with QNAP NAS</vt:lpstr>
      <vt:lpstr>QmailAgent- Collectively Manage and Back up your emails with QNAP NAS</vt:lpstr>
      <vt:lpstr>Easily auto back up your complete email messages</vt:lpstr>
      <vt:lpstr>Restore from backed up email messages</vt:lpstr>
      <vt:lpstr>Don't want others to see my private email? What should I do?</vt:lpstr>
      <vt:lpstr>Email message encryption</vt:lpstr>
      <vt:lpstr>When you need to present evidence, but can't find the key email? !</vt:lpstr>
      <vt:lpstr>Qsirch - The powerful NAS search engine</vt:lpstr>
      <vt:lpstr>Live Demo</vt:lpstr>
      <vt:lpstr>Qcontactz solves it!</vt:lpstr>
      <vt:lpstr>What is Qcontactz?</vt:lpstr>
      <vt:lpstr>Manage massive contact information across platforms</vt:lpstr>
      <vt:lpstr>Three steps to start contact management</vt:lpstr>
      <vt:lpstr>Three steps to start contact management</vt:lpstr>
      <vt:lpstr>Qcontactz – Management function analysis</vt:lpstr>
      <vt:lpstr>Manage contact information</vt:lpstr>
      <vt:lpstr>Version management &amp; snapshot + restore</vt:lpstr>
      <vt:lpstr>How can I remove duplicated contact information?</vt:lpstr>
      <vt:lpstr>Smart Tools to Simplify Management</vt:lpstr>
      <vt:lpstr>Business Solution</vt:lpstr>
      <vt:lpstr>Flexible API Integration - Enhanced productivity</vt:lpstr>
      <vt:lpstr>Live Demo</vt:lpstr>
      <vt:lpstr>QcalAgent solves it!</vt:lpstr>
      <vt:lpstr>QcalAgent - Complete mastery of work and life</vt:lpstr>
      <vt:lpstr>How to integrate your calendar</vt:lpstr>
      <vt:lpstr>How to integrate your calendar</vt:lpstr>
      <vt:lpstr>Save activity record on NAS for long term archiving</vt:lpstr>
      <vt:lpstr>Smart scheduling for events and meetings </vt:lpstr>
      <vt:lpstr>Live Demo</vt:lpstr>
      <vt:lpstr>The best combination of applications QmailAgent + Qcontactz + QcalAgent</vt:lpstr>
      <vt:lpstr>The Best Combination of Applications</vt:lpstr>
      <vt:lpstr>Why is it the company's best productivity choice?</vt:lpstr>
      <vt:lpstr>Protect Data with Remote Backups</vt:lpstr>
      <vt:lpstr>Check your data via NAS – better privacy protection</vt:lpstr>
      <vt:lpstr> QNAP mobile apps family Access your data from anywhere</vt:lpstr>
      <vt:lpstr>QmailClient  All-in-one mail app</vt:lpstr>
      <vt:lpstr>Qcontactz  Ultimate contacts pool</vt:lpstr>
      <vt:lpstr>Access from your laptop, tablet or phone  How to sync with QcalAgent on your phone? </vt:lpstr>
      <vt:lpstr>Choose the best productivity app so you can work more easily!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QNAP_Mili Wang</cp:lastModifiedBy>
  <cp:revision>52</cp:revision>
  <dcterms:modified xsi:type="dcterms:W3CDTF">2018-06-26T03:00:23Z</dcterms:modified>
</cp:coreProperties>
</file>