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262" r:id="rId3"/>
    <p:sldId id="260" r:id="rId4"/>
    <p:sldId id="261" r:id="rId5"/>
    <p:sldId id="263" r:id="rId6"/>
    <p:sldId id="290" r:id="rId7"/>
    <p:sldId id="291" r:id="rId8"/>
    <p:sldId id="292" r:id="rId9"/>
    <p:sldId id="293" r:id="rId10"/>
    <p:sldId id="267" r:id="rId11"/>
    <p:sldId id="264" r:id="rId12"/>
    <p:sldId id="295" r:id="rId13"/>
    <p:sldId id="296" r:id="rId14"/>
    <p:sldId id="294" r:id="rId15"/>
    <p:sldId id="339" r:id="rId16"/>
    <p:sldId id="298" r:id="rId17"/>
    <p:sldId id="301" r:id="rId18"/>
    <p:sldId id="302" r:id="rId19"/>
    <p:sldId id="303" r:id="rId20"/>
    <p:sldId id="306" r:id="rId21"/>
    <p:sldId id="308" r:id="rId22"/>
    <p:sldId id="307" r:id="rId23"/>
    <p:sldId id="309" r:id="rId24"/>
    <p:sldId id="314" r:id="rId25"/>
    <p:sldId id="312" r:id="rId26"/>
    <p:sldId id="325" r:id="rId27"/>
    <p:sldId id="318" r:id="rId28"/>
    <p:sldId id="340" r:id="rId29"/>
    <p:sldId id="317" r:id="rId30"/>
    <p:sldId id="322" r:id="rId31"/>
    <p:sldId id="323" r:id="rId32"/>
    <p:sldId id="324" r:id="rId33"/>
    <p:sldId id="326" r:id="rId34"/>
    <p:sldId id="331" r:id="rId35"/>
    <p:sldId id="341" r:id="rId36"/>
    <p:sldId id="315" r:id="rId37"/>
    <p:sldId id="330" r:id="rId38"/>
    <p:sldId id="332" r:id="rId39"/>
    <p:sldId id="319" r:id="rId40"/>
    <p:sldId id="327" r:id="rId41"/>
    <p:sldId id="333" r:id="rId42"/>
    <p:sldId id="334" r:id="rId43"/>
    <p:sldId id="335" r:id="rId44"/>
    <p:sldId id="336" r:id="rId45"/>
    <p:sldId id="338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3970063-456D-0C46-9166-DB6992544CF9}">
          <p14:sldIdLst>
            <p14:sldId id="257"/>
            <p14:sldId id="262"/>
            <p14:sldId id="260"/>
            <p14:sldId id="261"/>
            <p14:sldId id="263"/>
            <p14:sldId id="290"/>
            <p14:sldId id="291"/>
            <p14:sldId id="292"/>
            <p14:sldId id="293"/>
            <p14:sldId id="267"/>
            <p14:sldId id="264"/>
            <p14:sldId id="295"/>
            <p14:sldId id="296"/>
            <p14:sldId id="294"/>
            <p14:sldId id="339"/>
            <p14:sldId id="298"/>
            <p14:sldId id="301"/>
            <p14:sldId id="302"/>
            <p14:sldId id="303"/>
            <p14:sldId id="306"/>
            <p14:sldId id="308"/>
            <p14:sldId id="307"/>
            <p14:sldId id="309"/>
            <p14:sldId id="314"/>
            <p14:sldId id="312"/>
            <p14:sldId id="325"/>
            <p14:sldId id="318"/>
            <p14:sldId id="340"/>
            <p14:sldId id="317"/>
            <p14:sldId id="322"/>
            <p14:sldId id="323"/>
            <p14:sldId id="324"/>
            <p14:sldId id="326"/>
            <p14:sldId id="331"/>
            <p14:sldId id="341"/>
            <p14:sldId id="315"/>
            <p14:sldId id="330"/>
            <p14:sldId id="332"/>
            <p14:sldId id="319"/>
            <p14:sldId id="327"/>
            <p14:sldId id="333"/>
            <p14:sldId id="334"/>
            <p14:sldId id="335"/>
            <p14:sldId id="336"/>
            <p14:sldId id="33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21FB10-9AF9-4280-9243-897A102B9624}" v="204" dt="2018-06-19T06:29:10.951"/>
    <p1510:client id="{9B62766B-0E17-44D1-8A17-B43D5C84FE8E}" v="5" dt="2018-06-19T03:51:48.3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1272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11A49-DA03-5B43-8432-01671D134F38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68B22-D758-B542-8C2B-FB488F810E66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78662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333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320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038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8B22-D758-B542-8C2B-FB488F810E66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65830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b="0" err="1"/>
              <a:t>Qcontactz</a:t>
            </a:r>
            <a:r>
              <a:rPr lang="en-US" altLang="zh-TW" b="0"/>
              <a:t> </a:t>
            </a:r>
            <a:r>
              <a:rPr lang="zh-TW" altLang="en-US" b="0"/>
              <a:t>開放 </a:t>
            </a:r>
            <a:r>
              <a:rPr lang="en-US" altLang="zh-TW" b="0"/>
              <a:t>API </a:t>
            </a:r>
            <a:r>
              <a:rPr lang="zh-TW" altLang="en-US" b="0"/>
              <a:t>接口供第三方應用程式與系統整合使用。只要在瀏覽器上輸入 </a:t>
            </a:r>
            <a:r>
              <a:rPr lang="en-US" altLang="zh-TW" b="0"/>
              <a:t>[NAS IP:9090/</a:t>
            </a:r>
            <a:r>
              <a:rPr lang="en-US" altLang="zh-TW" b="0" err="1"/>
              <a:t>api</a:t>
            </a:r>
            <a:r>
              <a:rPr lang="en-US" altLang="zh-TW" b="0"/>
              <a:t>/v1/docs] </a:t>
            </a:r>
            <a:r>
              <a:rPr lang="zh-TW" altLang="en-US" b="0"/>
              <a:t>即可瀏覽文件，亦可將 </a:t>
            </a:r>
            <a:r>
              <a:rPr lang="en-US" altLang="zh-TW" b="0" err="1"/>
              <a:t>Qcontactz</a:t>
            </a:r>
            <a:r>
              <a:rPr lang="en-US" altLang="zh-TW" b="0"/>
              <a:t> </a:t>
            </a:r>
            <a:r>
              <a:rPr lang="zh-TW" altLang="en-US" b="0"/>
              <a:t>聯絡人管理應用整合於企業原有的 </a:t>
            </a:r>
            <a:r>
              <a:rPr lang="en-US" altLang="zh-TW" b="0"/>
              <a:t>CRM / ERP </a:t>
            </a:r>
            <a:r>
              <a:rPr lang="zh-TW" altLang="en-US" b="0"/>
              <a:t>資料庫，提供跨平台、多終端的聯絡人管理解決方案。</a:t>
            </a:r>
            <a:endParaRPr lang="en-US" altLang="zh-TW"/>
          </a:p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8B22-D758-B542-8C2B-FB488F810E66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7111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8B22-D758-B542-8C2B-FB488F810E66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41956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8B22-D758-B542-8C2B-FB488F810E66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4601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C68B22-D758-B542-8C2B-FB488F810E66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03695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99DEC00-2B1D-4423-B290-C00BB524F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6158" y="620785"/>
            <a:ext cx="9845842" cy="1300293"/>
          </a:xfrm>
        </p:spPr>
        <p:txBody>
          <a:bodyPr anchor="ctr">
            <a:normAutofit/>
          </a:bodyPr>
          <a:lstStyle>
            <a:lvl1pPr algn="l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42CD55-54FA-4A5E-8E45-B4D7CD171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F8C6D6-1F9C-4A85-A2DE-F02303AC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C63855A-856F-4C4E-B491-6D62B7FA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87A6E6-DDC5-435E-9EF8-B1169ED0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3D09F09-D394-412A-BB03-25F3D70F76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8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BB4F945C-C50D-4AD8-8DCD-FC1CFAB8B4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923CC8ED-FA63-43E4-A947-87E929686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43"/>
            <a:ext cx="11353800" cy="976145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730F5CFD-B501-40C8-AC01-FDC6A2F55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8328"/>
            <a:ext cx="10515600" cy="4660983"/>
          </a:xfrm>
        </p:spPr>
        <p:txBody>
          <a:bodyPr>
            <a:normAutofit/>
          </a:bodyPr>
          <a:lstStyle>
            <a:lvl1pPr>
              <a:defRPr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</p:spTree>
    <p:extLst>
      <p:ext uri="{BB962C8B-B14F-4D97-AF65-F5344CB8AC3E}">
        <p14:creationId xmlns:p14="http://schemas.microsoft.com/office/powerpoint/2010/main" val="1152677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742413B1-A57C-4942-AD9A-3C0F68911F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145" y="508687"/>
            <a:ext cx="9095874" cy="958607"/>
          </a:xfrm>
        </p:spPr>
        <p:txBody>
          <a:bodyPr>
            <a:normAutofit/>
          </a:bodyPr>
          <a:lstStyle>
            <a:lvl1pPr algn="ctr">
              <a:defRPr sz="4400" b="1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0550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AE45BB0-15CB-4FE1-B2D7-242AF0ADA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168443"/>
            <a:ext cx="10772274" cy="976145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6E6161-EDD0-4422-B2A6-BCD804535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10515600" cy="466098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658607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95913AC-CC29-475D-8490-27A684103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168443"/>
            <a:ext cx="10772274" cy="976145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6E6161-EDD0-4422-B2A6-BCD804535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10515600" cy="466098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3272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10DB5B3C-D088-4F71-8D70-98555CC71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168443"/>
            <a:ext cx="10772274" cy="976145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06E6161-EDD0-4422-B2A6-BCD804535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10515600" cy="466098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defRPr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959320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4DA2584-EAF0-47B6-BBB3-0654E220F9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9DEC00-2B1D-4423-B290-C00BB524F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39762"/>
            <a:ext cx="9916633" cy="1300293"/>
          </a:xfrm>
        </p:spPr>
        <p:txBody>
          <a:bodyPr anchor="ctr">
            <a:normAutofit/>
          </a:bodyPr>
          <a:lstStyle>
            <a:lvl1pPr algn="l">
              <a:defRPr sz="4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E942CD55-54FA-4A5E-8E45-B4D7CD171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CF8C6D6-1F9C-4A85-A2DE-F02303ACF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C63855A-856F-4C4E-B491-6D62B7FA7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87A6E6-DDC5-435E-9EF8-B1169ED0C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814996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285709" y="476227"/>
            <a:ext cx="11716000" cy="88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333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2pPr>
            <a:lvl3pPr lvl="2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3pPr>
            <a:lvl4pPr lvl="3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4pPr>
            <a:lvl5pPr lvl="4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5pPr>
            <a:lvl6pPr lvl="5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6pPr>
            <a:lvl7pPr lvl="6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7pPr>
            <a:lvl8pPr lvl="7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8pPr>
            <a:lvl9pPr lvl="8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52396" marR="0" lvl="0" indent="15239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18530" marR="0" lvl="1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8530" marR="0" lvl="2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18530" marR="0" lvl="3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18530" marR="0" lvl="4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118530" marR="0" lvl="5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18530" marR="0" lvl="6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18530" marR="0" lvl="7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18530" marR="0" lvl="8" indent="118530" algn="l" rtl="0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chemeClr val="dk2"/>
              </a:buClr>
              <a:buSzPct val="1000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l">
              <a:buClr>
                <a:srgbClr val="000000"/>
              </a:buClr>
              <a:buSzPct val="25000"/>
            </a:pPr>
            <a:fld id="{00000000-1234-1234-1234-123412341234}" type="slidenum">
              <a:rPr lang="en" sz="1867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l">
                <a:buClr>
                  <a:srgbClr val="000000"/>
                </a:buClr>
                <a:buSzPct val="25000"/>
              </a:pPr>
              <a:t>‹#›</a:t>
            </a:fld>
            <a:endParaRPr lang="en"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7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D50D367B-BFF2-471C-BE68-99031458AB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806398"/>
            <a:ext cx="4959809" cy="958607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134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AC5C446-1353-4BB5-A4AC-DF8A4F2DB1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806398"/>
            <a:ext cx="4959809" cy="958607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9182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4A3184F-09A2-4C58-B494-0A239E44A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806398"/>
            <a:ext cx="4959809" cy="958607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3008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F86D5099-1175-4293-850F-D76331FAD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E771FC-9A08-442C-9450-DFDD337B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37757"/>
            <a:ext cx="12192000" cy="958607"/>
          </a:xfrm>
        </p:spPr>
        <p:txBody>
          <a:bodyPr>
            <a:noAutofit/>
          </a:bodyPr>
          <a:lstStyle>
            <a:lvl1pPr algn="ctr">
              <a:defRPr sz="7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4230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B0BAA85-0659-486B-B5A4-2D522A4537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067E85D2-6C25-47ED-98F8-3BDD4D057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37757"/>
            <a:ext cx="12192000" cy="958607"/>
          </a:xfrm>
        </p:spPr>
        <p:txBody>
          <a:bodyPr>
            <a:noAutofit/>
          </a:bodyPr>
          <a:lstStyle>
            <a:lvl1pPr algn="ctr">
              <a:defRPr sz="7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73129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A0780B4-2C04-4DDD-9A11-F9032C9673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8239E47-BF17-4CBF-BE5A-3BD6283A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37757"/>
            <a:ext cx="12192000" cy="958607"/>
          </a:xfrm>
        </p:spPr>
        <p:txBody>
          <a:bodyPr>
            <a:noAutofit/>
          </a:bodyPr>
          <a:lstStyle>
            <a:lvl1pPr algn="ctr">
              <a:defRPr sz="7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91197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CC0DB84-B803-4577-B93D-CD1915E6F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D6E30F-0AA0-49E1-B86A-60F67AB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BB54F-58D6-7045-8733-8B0F61D788FB}" type="datetimeFigureOut">
              <a:rPr kumimoji="1" lang="zh-TW" altLang="en-US" smtClean="0"/>
              <a:t>2018/6/26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1611675-325A-46D0-B56F-943461B5D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A965BE-091C-4720-887E-DEFC4C68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F839A-7A5D-3743-A0B3-5D704B86B1CF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F8239E47-BF17-4CBF-BE5A-3BD6283A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37757"/>
            <a:ext cx="12192000" cy="958607"/>
          </a:xfrm>
        </p:spPr>
        <p:txBody>
          <a:bodyPr>
            <a:noAutofit/>
          </a:bodyPr>
          <a:lstStyle>
            <a:lvl1pPr algn="ctr">
              <a:defRPr sz="70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265648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9" r:id="rId2"/>
    <p:sldLayoutId id="2147483690" r:id="rId3"/>
    <p:sldLayoutId id="2147483691" r:id="rId4"/>
    <p:sldLayoutId id="2147483692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3" r:id="rId11"/>
    <p:sldLayoutId id="2147483686" r:id="rId12"/>
    <p:sldLayoutId id="2147483687" r:id="rId13"/>
    <p:sldLayoutId id="2147483688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89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4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9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png"/><Relationship Id="rId7" Type="http://schemas.openxmlformats.org/officeDocument/2006/relationships/image" Target="../media/image5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7203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:a16="http://schemas.microsoft.com/office/drawing/2014/main" id="{B48E1DFF-9757-D248-9EA8-015104FD4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郵件備份與災難復原專家</a:t>
            </a:r>
            <a:endParaRPr kumimoji="1" lang="zh-TW" altLang="en-US">
              <a:ea typeface="新細明體" panose="02020500000000000000" pitchFamily="18" charset="-120"/>
            </a:endParaRPr>
          </a:p>
        </p:txBody>
      </p:sp>
      <p:sp>
        <p:nvSpPr>
          <p:cNvPr id="20483" name="內容版面配置區 2">
            <a:extLst>
              <a:ext uri="{FF2B5EF4-FFF2-40B4-BE49-F238E27FC236}">
                <a16:creationId xmlns:a16="http://schemas.microsoft.com/office/drawing/2014/main" id="{855F3B40-322B-5646-9CE9-4ACE2E6EF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10515600" cy="4660983"/>
          </a:xfrm>
        </p:spPr>
        <p:txBody>
          <a:bodyPr/>
          <a:lstStyle/>
          <a:p>
            <a:pPr marL="0" indent="0" eaLnBrk="1" hangingPunct="1">
              <a:lnSpc>
                <a:spcPct val="100000"/>
              </a:lnSpc>
              <a:buNone/>
            </a:pPr>
            <a:r>
              <a:rPr lang="zh-TW" altLang="en-US" sz="2000"/>
              <a:t>郵件災難還原機制：若發生郵件遺失，可切換備份模式將郵件還原至</a:t>
            </a:r>
            <a:r>
              <a:rPr lang="zh-CN" altLang="en-US" sz="2000"/>
              <a:t>郵件伺服器</a:t>
            </a:r>
            <a:r>
              <a:rPr lang="zh-TW" altLang="en-US" sz="2000"/>
              <a:t>，保護重要郵件運作。</a:t>
            </a:r>
          </a:p>
          <a:p>
            <a:pPr eaLnBrk="1" hangingPunct="1">
              <a:lnSpc>
                <a:spcPct val="100000"/>
              </a:lnSpc>
            </a:pPr>
            <a:endParaRPr kumimoji="1" lang="zh-TW" altLang="en-US"/>
          </a:p>
        </p:txBody>
      </p:sp>
      <p:pic>
        <p:nvPicPr>
          <p:cNvPr id="20484" name="圖片 3">
            <a:extLst>
              <a:ext uri="{FF2B5EF4-FFF2-40B4-BE49-F238E27FC236}">
                <a16:creationId xmlns:a16="http://schemas.microsoft.com/office/drawing/2014/main" id="{D8952CD4-9C51-F345-B2BF-7CBB6E782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227" y="2161839"/>
            <a:ext cx="8926364" cy="3702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圖片 4">
            <a:extLst>
              <a:ext uri="{FF2B5EF4-FFF2-40B4-BE49-F238E27FC236}">
                <a16:creationId xmlns:a16="http://schemas.microsoft.com/office/drawing/2014/main" id="{22B2BC4C-2919-D64A-B44E-65208E9E4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939" y="4743450"/>
            <a:ext cx="1049337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直線箭頭接點 6">
            <a:extLst>
              <a:ext uri="{FF2B5EF4-FFF2-40B4-BE49-F238E27FC236}">
                <a16:creationId xmlns:a16="http://schemas.microsoft.com/office/drawing/2014/main" id="{6D838A6F-C6E9-7A46-9742-9F1FA403FD4F}"/>
              </a:ext>
            </a:extLst>
          </p:cNvPr>
          <p:cNvCxnSpPr/>
          <p:nvPr/>
        </p:nvCxnSpPr>
        <p:spPr>
          <a:xfrm flipH="1">
            <a:off x="2405689" y="5346700"/>
            <a:ext cx="12858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圖片 8">
            <a:extLst>
              <a:ext uri="{FF2B5EF4-FFF2-40B4-BE49-F238E27FC236}">
                <a16:creationId xmlns:a16="http://schemas.microsoft.com/office/drawing/2014/main" id="{B82E9598-3949-3747-AE45-B0B0B15577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50" y="3023781"/>
            <a:ext cx="1533005" cy="276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395D282-AED5-D44F-AA42-2F13761C745A}"/>
              </a:ext>
            </a:extLst>
          </p:cNvPr>
          <p:cNvSpPr txBox="1"/>
          <p:nvPr/>
        </p:nvSpPr>
        <p:spPr>
          <a:xfrm>
            <a:off x="2689852" y="5010150"/>
            <a:ext cx="866775" cy="3238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還原至</a:t>
            </a:r>
          </a:p>
        </p:txBody>
      </p:sp>
      <p:sp>
        <p:nvSpPr>
          <p:cNvPr id="14345" name="矩形 11">
            <a:extLst>
              <a:ext uri="{FF2B5EF4-FFF2-40B4-BE49-F238E27FC236}">
                <a16:creationId xmlns:a16="http://schemas.microsoft.com/office/drawing/2014/main" id="{025E50B5-0F8B-AE44-89D5-06FC2BCE2F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03" y="5259206"/>
            <a:ext cx="11477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郵件伺服器</a:t>
            </a:r>
          </a:p>
        </p:txBody>
      </p:sp>
    </p:spTree>
    <p:extLst>
      <p:ext uri="{BB962C8B-B14F-4D97-AF65-F5344CB8AC3E}">
        <p14:creationId xmlns:p14="http://schemas.microsoft.com/office/powerpoint/2010/main" val="2098262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4A8174-45F3-4112-A700-1878FB8D6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9580"/>
            <a:ext cx="12192000" cy="1956391"/>
          </a:xfrm>
        </p:spPr>
        <p:txBody>
          <a:bodyPr/>
          <a:lstStyle/>
          <a:p>
            <a:pPr marL="0" indent="0"/>
            <a:r>
              <a:rPr lang="zh-TW" altLang="en-US" sz="5500"/>
              <a:t>不想讓別人看到您私人郵件，</a:t>
            </a:r>
            <a:br>
              <a:rPr lang="zh-TW" altLang="en-US" sz="5500">
                <a:latin typeface="微軟正黑體"/>
              </a:rPr>
            </a:br>
            <a:r>
              <a:rPr lang="zh-TW" altLang="en-US" sz="5500"/>
              <a:t>怎麼辦？</a:t>
            </a:r>
          </a:p>
        </p:txBody>
      </p:sp>
    </p:spTree>
    <p:extLst>
      <p:ext uri="{BB962C8B-B14F-4D97-AF65-F5344CB8AC3E}">
        <p14:creationId xmlns:p14="http://schemas.microsoft.com/office/powerpoint/2010/main" val="4230394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3">
            <a:extLst>
              <a:ext uri="{FF2B5EF4-FFF2-40B4-BE49-F238E27FC236}">
                <a16:creationId xmlns:a16="http://schemas.microsoft.com/office/drawing/2014/main" id="{3D176A28-3870-1E4E-9531-4478D9FAC8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9"/>
          <a:stretch/>
        </p:blipFill>
        <p:spPr bwMode="auto">
          <a:xfrm>
            <a:off x="2530306" y="1950733"/>
            <a:ext cx="8794750" cy="422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群組 15">
            <a:extLst>
              <a:ext uri="{FF2B5EF4-FFF2-40B4-BE49-F238E27FC236}">
                <a16:creationId xmlns:a16="http://schemas.microsoft.com/office/drawing/2014/main" id="{AFC4EFF4-E93E-5849-8B8B-9537825531FD}"/>
              </a:ext>
            </a:extLst>
          </p:cNvPr>
          <p:cNvGrpSpPr>
            <a:grpSpLocks/>
          </p:cNvGrpSpPr>
          <p:nvPr/>
        </p:nvGrpSpPr>
        <p:grpSpPr bwMode="auto">
          <a:xfrm>
            <a:off x="604317" y="5095352"/>
            <a:ext cx="2811438" cy="1081610"/>
            <a:chOff x="831106" y="2212975"/>
            <a:chExt cx="3005440" cy="1156306"/>
          </a:xfrm>
        </p:grpSpPr>
        <p:pic>
          <p:nvPicPr>
            <p:cNvPr id="8" name="圖片 5">
              <a:extLst>
                <a:ext uri="{FF2B5EF4-FFF2-40B4-BE49-F238E27FC236}">
                  <a16:creationId xmlns:a16="http://schemas.microsoft.com/office/drawing/2014/main" id="{A8D3E6CE-034A-E44E-8AED-DFC643F2F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979364" y="2222961"/>
              <a:ext cx="1663475" cy="10005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片 6">
              <a:extLst>
                <a:ext uri="{FF2B5EF4-FFF2-40B4-BE49-F238E27FC236}">
                  <a16:creationId xmlns:a16="http://schemas.microsoft.com/office/drawing/2014/main" id="{A7AA68A6-FB5B-BF4D-9B48-B35D6C8C5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 bwMode="auto">
            <a:xfrm>
              <a:off x="831106" y="2212975"/>
              <a:ext cx="936579" cy="1130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0" name="群組 10">
              <a:extLst>
                <a:ext uri="{FF2B5EF4-FFF2-40B4-BE49-F238E27FC236}">
                  <a16:creationId xmlns:a16="http://schemas.microsoft.com/office/drawing/2014/main" id="{80D66524-4231-8C46-A0E5-5856D4F891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6755" y="2704126"/>
              <a:ext cx="651584" cy="649666"/>
              <a:chOff x="923355" y="2764675"/>
              <a:chExt cx="1033272" cy="1030232"/>
            </a:xfrm>
          </p:grpSpPr>
          <p:pic>
            <p:nvPicPr>
              <p:cNvPr id="14" name="圖片 8" descr="P10-1-06.png">
                <a:extLst>
                  <a:ext uri="{FF2B5EF4-FFF2-40B4-BE49-F238E27FC236}">
                    <a16:creationId xmlns:a16="http://schemas.microsoft.com/office/drawing/2014/main" id="{303024C1-7B5E-EF44-9695-894E5190FF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23355" y="2764675"/>
                <a:ext cx="1033272" cy="1030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圖片 9" descr="P10-1-07.png">
                <a:extLst>
                  <a:ext uri="{FF2B5EF4-FFF2-40B4-BE49-F238E27FC236}">
                    <a16:creationId xmlns:a16="http://schemas.microsoft.com/office/drawing/2014/main" id="{7B6DDAD3-75DD-7C4A-BA9E-03F8A7DCF5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2813" y="2909457"/>
                <a:ext cx="594359" cy="7406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1" name="群組 12">
              <a:extLst>
                <a:ext uri="{FF2B5EF4-FFF2-40B4-BE49-F238E27FC236}">
                  <a16:creationId xmlns:a16="http://schemas.microsoft.com/office/drawing/2014/main" id="{AE34EDF4-94B2-3046-9D61-4EF69E7A51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4961" y="2719615"/>
              <a:ext cx="651585" cy="649666"/>
              <a:chOff x="892949" y="2825483"/>
              <a:chExt cx="1033274" cy="1030230"/>
            </a:xfrm>
          </p:grpSpPr>
          <p:pic>
            <p:nvPicPr>
              <p:cNvPr id="12" name="圖片 13" descr="P10-1-06.png">
                <a:extLst>
                  <a:ext uri="{FF2B5EF4-FFF2-40B4-BE49-F238E27FC236}">
                    <a16:creationId xmlns:a16="http://schemas.microsoft.com/office/drawing/2014/main" id="{1540DEE1-E743-894A-87EC-61CACD96F2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2949" y="2825483"/>
                <a:ext cx="1033274" cy="1030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圖片 14" descr="P10-1-07.png">
                <a:extLst>
                  <a:ext uri="{FF2B5EF4-FFF2-40B4-BE49-F238E27FC236}">
                    <a16:creationId xmlns:a16="http://schemas.microsoft.com/office/drawing/2014/main" id="{32882084-3E27-E147-8F8E-44B56302A2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2407" y="2970264"/>
                <a:ext cx="594360" cy="7406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6" name="Picture 2" descr="C:\Users\Han Tsai\Desktop\QNAP_直播\Photo Station 5.6 直播\未命名-7.png">
            <a:extLst>
              <a:ext uri="{FF2B5EF4-FFF2-40B4-BE49-F238E27FC236}">
                <a16:creationId xmlns:a16="http://schemas.microsoft.com/office/drawing/2014/main" id="{7B8050C1-1F27-374A-9D30-CB96A9CEC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721" y="3135545"/>
            <a:ext cx="1823438" cy="1823438"/>
          </a:xfrm>
          <a:prstGeom prst="rect">
            <a:avLst/>
          </a:prstGeom>
          <a:noFill/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B32FD1DF-3BE8-4143-937D-387FAE802A5F}"/>
              </a:ext>
            </a:extLst>
          </p:cNvPr>
          <p:cNvGrpSpPr/>
          <p:nvPr/>
        </p:nvGrpSpPr>
        <p:grpSpPr>
          <a:xfrm>
            <a:off x="6805863" y="2537561"/>
            <a:ext cx="2231811" cy="1389940"/>
            <a:chOff x="6805863" y="2537561"/>
            <a:chExt cx="2231811" cy="1389940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等腰三角形 20">
              <a:extLst>
                <a:ext uri="{FF2B5EF4-FFF2-40B4-BE49-F238E27FC236}">
                  <a16:creationId xmlns:a16="http://schemas.microsoft.com/office/drawing/2014/main" id="{EA264DBC-6E01-384D-B08F-BF0A22A512F6}"/>
                </a:ext>
              </a:extLst>
            </p:cNvPr>
            <p:cNvSpPr/>
            <p:nvPr/>
          </p:nvSpPr>
          <p:spPr>
            <a:xfrm flipV="1">
              <a:off x="7169839" y="3141683"/>
              <a:ext cx="500066" cy="7858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平行四邊形 17">
              <a:extLst>
                <a:ext uri="{FF2B5EF4-FFF2-40B4-BE49-F238E27FC236}">
                  <a16:creationId xmlns:a16="http://schemas.microsoft.com/office/drawing/2014/main" id="{C4292BF7-3324-9341-8441-A7FAE24F7C63}"/>
                </a:ext>
              </a:extLst>
            </p:cNvPr>
            <p:cNvSpPr/>
            <p:nvPr/>
          </p:nvSpPr>
          <p:spPr>
            <a:xfrm>
              <a:off x="6805863" y="2537561"/>
              <a:ext cx="2231811" cy="65246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zh-CN" altLang="en-US" sz="2000" b="1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啟用郵件加密</a:t>
              </a:r>
              <a:endParaRPr lang="zh-TW" altLang="en-US" sz="20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19" name="標題 18">
            <a:extLst>
              <a:ext uri="{FF2B5EF4-FFF2-40B4-BE49-F238E27FC236}">
                <a16:creationId xmlns:a16="http://schemas.microsoft.com/office/drawing/2014/main" id="{7AE558B8-0A83-4E91-908D-C729B9E5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168443"/>
            <a:ext cx="10772274" cy="976145"/>
          </a:xfrm>
        </p:spPr>
        <p:txBody>
          <a:bodyPr/>
          <a:lstStyle/>
          <a:p>
            <a:r>
              <a:rPr lang="zh-TW" altLang="en-US"/>
              <a:t>啟用加密服務 保護私人的備份郵件</a:t>
            </a:r>
          </a:p>
        </p:txBody>
      </p:sp>
      <p:sp>
        <p:nvSpPr>
          <p:cNvPr id="21" name="內容版面配置區 2">
            <a:extLst>
              <a:ext uri="{FF2B5EF4-FFF2-40B4-BE49-F238E27FC236}">
                <a16:creationId xmlns:a16="http://schemas.microsoft.com/office/drawing/2014/main" id="{EDF45DF6-9147-491D-9B5A-8B9924DA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10515600" cy="466098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>
                <a:cs typeface="Heiti TC Light" panose="02000000000000000000" pitchFamily="2" charset="-128"/>
              </a:rPr>
              <a:t>提供多一層密碼保護備份於</a:t>
            </a:r>
            <a:r>
              <a:rPr lang="en-US" altLang="zh-TW" sz="2000">
                <a:cs typeface="Heiti TC Light" panose="02000000000000000000" pitchFamily="2" charset="-128"/>
              </a:rPr>
              <a:t>NAS</a:t>
            </a:r>
            <a:r>
              <a:rPr lang="zh-TW" altLang="en-US" sz="2000">
                <a:cs typeface="Heiti TC Light" panose="02000000000000000000" pitchFamily="2" charset="-128"/>
              </a:rPr>
              <a:t>中的郵件與附件。</a:t>
            </a:r>
            <a:endParaRPr kumimoji="1" lang="zh-TW" altLang="en-US" sz="2000">
              <a:cs typeface="Heiti TC Light" panose="02000000000000000000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9332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ACD37-F4FF-4C40-9290-4D546E5ED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95153"/>
            <a:ext cx="12192000" cy="2041452"/>
          </a:xfrm>
        </p:spPr>
        <p:txBody>
          <a:bodyPr/>
          <a:lstStyle/>
          <a:p>
            <a:r>
              <a:rPr lang="zh-CN" altLang="en-US" sz="5500"/>
              <a:t>需要調查或舉證時，</a:t>
            </a:r>
            <a:br>
              <a:rPr lang="zh-CN" altLang="en-US" sz="5500">
                <a:latin typeface="微軟正黑體"/>
              </a:rPr>
            </a:br>
            <a:r>
              <a:rPr lang="zh-CN" altLang="en-US" sz="5500"/>
              <a:t>找不到關鍵電子郵件？</a:t>
            </a:r>
            <a:endParaRPr lang="zh-TW" altLang="en-US" sz="5500"/>
          </a:p>
        </p:txBody>
      </p:sp>
    </p:spTree>
    <p:extLst>
      <p:ext uri="{BB962C8B-B14F-4D97-AF65-F5344CB8AC3E}">
        <p14:creationId xmlns:p14="http://schemas.microsoft.com/office/powerpoint/2010/main" val="2532801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5C6CA113-B328-C248-9D14-61A5D3B7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CN" altLang="en-US" sz="4300"/>
              <a:t>搭配</a:t>
            </a:r>
            <a:r>
              <a:rPr kumimoji="1" lang="zh-TW" altLang="en-US" sz="4300"/>
              <a:t> </a:t>
            </a:r>
            <a:r>
              <a:rPr kumimoji="1" lang="en-US" altLang="zh-TW" sz="4300" err="1"/>
              <a:t>Qsirch</a:t>
            </a:r>
            <a:r>
              <a:rPr kumimoji="1" lang="en-US" altLang="zh-TW" sz="4300"/>
              <a:t> </a:t>
            </a:r>
            <a:r>
              <a:rPr kumimoji="1" lang="zh-TW" altLang="en-US" sz="4300"/>
              <a:t>智慧搜尋，迅速找到關鍵郵件</a:t>
            </a:r>
            <a:endParaRPr lang="zh-TW" altLang="en-US" sz="43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3A01EE-E45F-FB4A-84C7-359CC4846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10515600" cy="466098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2000" err="1">
                <a:latin typeface="Arial"/>
                <a:ea typeface="微軟正黑體"/>
                <a:cs typeface="Arial"/>
              </a:rPr>
              <a:t>QmailAgent</a:t>
            </a:r>
            <a:r>
              <a:rPr lang="en-US" altLang="zh-TW" sz="20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000">
                <a:latin typeface="微軟正黑體"/>
                <a:ea typeface="微軟正黑體"/>
              </a:rPr>
              <a:t>妥善管理備份所有往來郵件，即使面臨人員異動、郵件遺失等狀況，都能</a:t>
            </a:r>
            <a:r>
              <a:rPr lang="zh-TW" altLang="en-US" sz="2000"/>
              <a:t>透過</a:t>
            </a:r>
            <a:r>
              <a:rPr lang="en-US" altLang="zh-TW" sz="2000" err="1">
                <a:latin typeface="Arial"/>
                <a:cs typeface="Arial"/>
              </a:rPr>
              <a:t>Qsirch</a:t>
            </a:r>
            <a:r>
              <a:rPr lang="zh-TW" altLang="en-US" sz="2000"/>
              <a:t>即時進行關鍵字與條件式搜尋。</a:t>
            </a:r>
          </a:p>
          <a:p>
            <a:pPr>
              <a:lnSpc>
                <a:spcPct val="100000"/>
              </a:lnSpc>
            </a:pPr>
            <a:r>
              <a:rPr lang="zh-TW" altLang="en-US" sz="2000"/>
              <a:t>搭配</a:t>
            </a:r>
            <a:r>
              <a:rPr lang="en-US" altLang="zh-TW" sz="2000" err="1"/>
              <a:t>Qsirch</a:t>
            </a:r>
            <a:r>
              <a:rPr lang="zh-TW" altLang="en-US" sz="2000"/>
              <a:t>一次搜尋所有帳號的郵件，可立即找到並直接閱覽郵件。</a:t>
            </a:r>
            <a:endParaRPr lang="en-US" altLang="zh-TW" sz="2000"/>
          </a:p>
          <a:p>
            <a:pPr>
              <a:lnSpc>
                <a:spcPct val="100000"/>
              </a:lnSpc>
            </a:pPr>
            <a:endParaRPr kumimoji="1" lang="zh-TW" altLang="en-US"/>
          </a:p>
        </p:txBody>
      </p:sp>
      <p:pic>
        <p:nvPicPr>
          <p:cNvPr id="6" name="圖片 4">
            <a:extLst>
              <a:ext uri="{FF2B5EF4-FFF2-40B4-BE49-F238E27FC236}">
                <a16:creationId xmlns:a16="http://schemas.microsoft.com/office/drawing/2014/main" id="{0E121D0A-27B1-9447-A8A7-193C3BC1F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814" y="2729319"/>
            <a:ext cx="4813020" cy="319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2B09640-795E-7F43-9A50-E1533D122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5" y="2729319"/>
            <a:ext cx="6464020" cy="3198691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1E62FE38-F03C-428E-B424-45669484E946}"/>
              </a:ext>
            </a:extLst>
          </p:cNvPr>
          <p:cNvGrpSpPr/>
          <p:nvPr/>
        </p:nvGrpSpPr>
        <p:grpSpPr>
          <a:xfrm>
            <a:off x="1832441" y="3108904"/>
            <a:ext cx="3728384" cy="814771"/>
            <a:chOff x="6208817" y="2375257"/>
            <a:chExt cx="3728384" cy="814771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等腰三角形 20">
              <a:extLst>
                <a:ext uri="{FF2B5EF4-FFF2-40B4-BE49-F238E27FC236}">
                  <a16:creationId xmlns:a16="http://schemas.microsoft.com/office/drawing/2014/main" id="{FCF1A71C-44EC-4A4D-B593-D61825BD6A6E}"/>
                </a:ext>
              </a:extLst>
            </p:cNvPr>
            <p:cNvSpPr/>
            <p:nvPr/>
          </p:nvSpPr>
          <p:spPr>
            <a:xfrm rot="6865730" flipV="1">
              <a:off x="6351693" y="2232381"/>
              <a:ext cx="500066" cy="785818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平行四邊形 18">
              <a:extLst>
                <a:ext uri="{FF2B5EF4-FFF2-40B4-BE49-F238E27FC236}">
                  <a16:creationId xmlns:a16="http://schemas.microsoft.com/office/drawing/2014/main" id="{99FAB176-8AF1-4251-ABA7-F07540DB3F03}"/>
                </a:ext>
              </a:extLst>
            </p:cNvPr>
            <p:cNvSpPr/>
            <p:nvPr/>
          </p:nvSpPr>
          <p:spPr>
            <a:xfrm>
              <a:off x="6615557" y="2537562"/>
              <a:ext cx="3321644" cy="65246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kumimoji="1" lang="zh-CN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切換</a:t>
              </a:r>
              <a:r>
                <a:rPr kumimoji="1"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en-US" altLang="zh-TW" sz="200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Qsirch</a:t>
              </a:r>
              <a:r>
                <a:rPr kumimoji="1" lang="en-US" altLang="zh-TW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</a:t>
              </a:r>
              <a:r>
                <a:rPr kumimoji="1" lang="zh-TW" altLang="en-US" sz="20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智慧搜尋</a:t>
              </a:r>
              <a:endPara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957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5CACD37-F4FF-4C40-9290-4D546E5ED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95153"/>
            <a:ext cx="12192000" cy="2041452"/>
          </a:xfrm>
        </p:spPr>
        <p:txBody>
          <a:bodyPr/>
          <a:lstStyle/>
          <a:p>
            <a:r>
              <a:rPr lang="en-US" altLang="zh-CN" dirty="0"/>
              <a:t>Live Demo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51875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11B7C63-2565-402F-98B0-B0B87874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965353"/>
            <a:ext cx="12192000" cy="958607"/>
          </a:xfrm>
        </p:spPr>
        <p:txBody>
          <a:bodyPr/>
          <a:lstStyle/>
          <a:p>
            <a:r>
              <a:rPr lang="en-US" altLang="zh-TW" dirty="0" err="1"/>
              <a:t>Qcontactz</a:t>
            </a:r>
            <a:r>
              <a:rPr lang="en-US" altLang="zh-TW" dirty="0"/>
              <a:t> </a:t>
            </a:r>
            <a:r>
              <a:rPr lang="zh-TW" altLang="en-US" dirty="0"/>
              <a:t>來解答</a:t>
            </a:r>
            <a:endParaRPr lang="en" altLang="zh-TW" dirty="0"/>
          </a:p>
        </p:txBody>
      </p:sp>
      <p:sp>
        <p:nvSpPr>
          <p:cNvPr id="18" name="Shape 137">
            <a:extLst>
              <a:ext uri="{FF2B5EF4-FFF2-40B4-BE49-F238E27FC236}">
                <a16:creationId xmlns:a16="http://schemas.microsoft.com/office/drawing/2014/main" id="{58ABFE42-B4FD-4390-8544-309D0E17A45F}"/>
              </a:ext>
            </a:extLst>
          </p:cNvPr>
          <p:cNvSpPr txBox="1">
            <a:spLocks/>
          </p:cNvSpPr>
          <p:nvPr/>
        </p:nvSpPr>
        <p:spPr>
          <a:xfrm>
            <a:off x="1431852" y="1158736"/>
            <a:ext cx="9909323" cy="566187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TW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聯絡人太多，搜尋半天找不到？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受夠了太多重複聯絡人資訊</a:t>
            </a:r>
            <a:r>
              <a:rPr lang="en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288906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44DA6-33D4-384C-BACF-4CB17A468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Qcontactz</a:t>
            </a:r>
            <a:r>
              <a:rPr kumimoji="1" lang="en-US" altLang="zh-TW"/>
              <a:t> </a:t>
            </a:r>
            <a:r>
              <a:rPr kumimoji="1" lang="zh-CN" altLang="en-US"/>
              <a:t>是什麼？</a:t>
            </a:r>
            <a:endParaRPr kumimoji="1" lang="zh-TW" altLang="en-US"/>
          </a:p>
        </p:txBody>
      </p:sp>
      <p:pic>
        <p:nvPicPr>
          <p:cNvPr id="4" name="Picture 4" descr="Fig 1.png">
            <a:extLst>
              <a:ext uri="{FF2B5EF4-FFF2-40B4-BE49-F238E27FC236}">
                <a16:creationId xmlns:a16="http://schemas.microsoft.com/office/drawing/2014/main" id="{864D83D6-DE9F-9C4B-96F5-BD05C3E32A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53" y="3104707"/>
            <a:ext cx="4420989" cy="24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Qcontactz_SoftwareArchitectureDiagram.png">
            <a:extLst>
              <a:ext uri="{FF2B5EF4-FFF2-40B4-BE49-F238E27FC236}">
                <a16:creationId xmlns:a16="http://schemas.microsoft.com/office/drawing/2014/main" id="{35298600-0BFA-FC4F-A032-CE2B95C65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3"/>
          <a:stretch>
            <a:fillRect/>
          </a:stretch>
        </p:blipFill>
        <p:spPr bwMode="auto">
          <a:xfrm>
            <a:off x="4901609" y="1928500"/>
            <a:ext cx="7016139" cy="396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F5BED3F5-684F-4D2D-BDC4-2FA992FA3715}"/>
              </a:ext>
            </a:extLst>
          </p:cNvPr>
          <p:cNvSpPr txBox="1">
            <a:spLocks/>
          </p:cNvSpPr>
          <p:nvPr/>
        </p:nvSpPr>
        <p:spPr>
          <a:xfrm>
            <a:off x="838200" y="1515979"/>
            <a:ext cx="10515600" cy="46609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000" err="1"/>
              <a:t>Qcontactz</a:t>
            </a:r>
            <a:r>
              <a:rPr lang="zh-TW" altLang="en-US" sz="2000"/>
              <a:t> 讓您在 </a:t>
            </a:r>
            <a:r>
              <a:rPr lang="en-US" altLang="zh-TW" sz="2000"/>
              <a:t>QNAP NAS</a:t>
            </a:r>
            <a:r>
              <a:rPr lang="zh-TW" altLang="en-US" sz="2000"/>
              <a:t> 上集中管理您的聯絡人資訊。</a:t>
            </a:r>
            <a:endParaRPr lang="en-US" altLang="zh-TW" sz="2000"/>
          </a:p>
          <a:p>
            <a:pPr>
              <a:lnSpc>
                <a:spcPct val="100000"/>
              </a:lnSpc>
            </a:pPr>
            <a:r>
              <a:rPr lang="zh-TW" altLang="en-US" sz="2000"/>
              <a:t> 儲存</a:t>
            </a:r>
            <a:r>
              <a:rPr lang="zh-CN" altLang="en-US" sz="2000"/>
              <a:t>企業中</a:t>
            </a:r>
            <a:r>
              <a:rPr lang="zh-TW" altLang="en-US" sz="2000"/>
              <a:t>上百萬份聯絡人資訊，並且即時存取。</a:t>
            </a:r>
            <a:endParaRPr lang="en-US" altLang="zh-TW" sz="2000"/>
          </a:p>
          <a:p>
            <a:pPr>
              <a:lnSpc>
                <a:spcPct val="100000"/>
              </a:lnSpc>
            </a:pPr>
            <a:r>
              <a:rPr lang="en-US" altLang="zh-TW" sz="2000"/>
              <a:t> </a:t>
            </a:r>
            <a:r>
              <a:rPr lang="zh-TW" altLang="en-US" sz="2000"/>
              <a:t>彈指之間便能徹底搜尋整個資料庫。</a:t>
            </a:r>
            <a:endParaRPr lang="en-US" altLang="zh-TW" sz="2000"/>
          </a:p>
          <a:p>
            <a:endParaRPr lang="zh-TW" altLang="en-US" sz="2000"/>
          </a:p>
        </p:txBody>
      </p:sp>
    </p:spTree>
    <p:extLst>
      <p:ext uri="{BB962C8B-B14F-4D97-AF65-F5344CB8AC3E}">
        <p14:creationId xmlns:p14="http://schemas.microsoft.com/office/powerpoint/2010/main" val="755385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108252-CA3E-0848-BE9E-278EC9745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跨平台管理您的海量聯絡人資訊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60116F-E569-044E-8069-9513B3E36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7273066" cy="466098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000"/>
              <a:t>設定排程，單向同步更新</a:t>
            </a:r>
            <a:r>
              <a:rPr lang="en-US" altLang="zh-TW" sz="2000"/>
              <a:t> – Google Contacts</a:t>
            </a:r>
          </a:p>
          <a:p>
            <a:r>
              <a:rPr lang="zh-TW" altLang="en-US" sz="2000"/>
              <a:t>從 </a:t>
            </a:r>
            <a:r>
              <a:rPr lang="en-US" altLang="zh-TW" sz="2000"/>
              <a:t>vCard/</a:t>
            </a:r>
            <a:r>
              <a:rPr lang="en-US" altLang="zh-TW" sz="2000" err="1"/>
              <a:t>vcf</a:t>
            </a:r>
            <a:r>
              <a:rPr lang="zh-TW" altLang="en-US" sz="2000"/>
              <a:t> 檔案匯入</a:t>
            </a:r>
            <a:r>
              <a:rPr lang="en-US" altLang="zh-TW" sz="2000"/>
              <a:t> – Apple</a:t>
            </a:r>
            <a:r>
              <a:rPr lang="zh-TW" altLang="en-US" sz="2000"/>
              <a:t> </a:t>
            </a:r>
            <a:r>
              <a:rPr lang="en-US" altLang="zh-TW" sz="2000"/>
              <a:t>&amp;</a:t>
            </a:r>
            <a:r>
              <a:rPr lang="zh-TW" altLang="en-US" sz="2000"/>
              <a:t> </a:t>
            </a:r>
            <a:r>
              <a:rPr lang="en-US" altLang="zh-TW" sz="2000"/>
              <a:t>Skype</a:t>
            </a:r>
          </a:p>
          <a:p>
            <a:r>
              <a:rPr lang="zh-TW" altLang="en-US" sz="2000"/>
              <a:t>從 </a:t>
            </a:r>
            <a:r>
              <a:rPr lang="en-US" altLang="zh-TW" sz="2000"/>
              <a:t>CSV</a:t>
            </a:r>
            <a:r>
              <a:rPr lang="zh-TW" altLang="en-US" sz="2000"/>
              <a:t> 檔案匯入</a:t>
            </a:r>
            <a:r>
              <a:rPr lang="en-US" altLang="zh-TW" sz="2000"/>
              <a:t> – Yahoo</a:t>
            </a:r>
            <a:r>
              <a:rPr lang="zh-TW" altLang="en-US" sz="2000"/>
              <a:t> </a:t>
            </a:r>
            <a:r>
              <a:rPr lang="en-US" altLang="zh-TW" sz="2000"/>
              <a:t>&amp;</a:t>
            </a:r>
            <a:r>
              <a:rPr lang="zh-TW" altLang="en-US" sz="2000"/>
              <a:t> </a:t>
            </a:r>
            <a:r>
              <a:rPr lang="en-US" altLang="zh-TW" sz="2000"/>
              <a:t>Outlook</a:t>
            </a:r>
          </a:p>
          <a:p>
            <a:r>
              <a:rPr lang="zh-TW" altLang="en-US" sz="2000"/>
              <a:t>從手機匯入</a:t>
            </a:r>
            <a:r>
              <a:rPr lang="en-US" altLang="zh-TW" sz="2000"/>
              <a:t> – Android &amp; iOS</a:t>
            </a:r>
          </a:p>
          <a:p>
            <a:endParaRPr kumimoji="1" lang="zh-TW" altLang="en-US"/>
          </a:p>
        </p:txBody>
      </p:sp>
      <p:pic>
        <p:nvPicPr>
          <p:cNvPr id="4" name="Picture 4" descr="Fig 5.png">
            <a:extLst>
              <a:ext uri="{FF2B5EF4-FFF2-40B4-BE49-F238E27FC236}">
                <a16:creationId xmlns:a16="http://schemas.microsoft.com/office/drawing/2014/main" id="{ADB58F6C-5F24-1A46-A3FA-C9870A5B26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6" r="1"/>
          <a:stretch/>
        </p:blipFill>
        <p:spPr bwMode="auto">
          <a:xfrm>
            <a:off x="3419475" y="2878987"/>
            <a:ext cx="5302454" cy="313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ssem\Desktop\Work\MyContacts\V1.1\DM\Fig 12.jpg">
            <a:extLst>
              <a:ext uri="{FF2B5EF4-FFF2-40B4-BE49-F238E27FC236}">
                <a16:creationId xmlns:a16="http://schemas.microsoft.com/office/drawing/2014/main" id="{EF46B14A-5734-FD43-9314-7058FDB6F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r="70563" b="7069"/>
          <a:stretch>
            <a:fillRect/>
          </a:stretch>
        </p:blipFill>
        <p:spPr bwMode="auto">
          <a:xfrm>
            <a:off x="10328215" y="3552038"/>
            <a:ext cx="896191" cy="1792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^F9AE16E9013A2D1CA50E2E50A3B14DD4B5791912F5B2521C41^pimgpsh_fullsize_distr.png">
            <a:extLst>
              <a:ext uri="{FF2B5EF4-FFF2-40B4-BE49-F238E27FC236}">
                <a16:creationId xmlns:a16="http://schemas.microsoft.com/office/drawing/2014/main" id="{429003C3-92EB-0F4E-A845-3E6B03CED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5330">
            <a:off x="8582570" y="3486998"/>
            <a:ext cx="1722437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3506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40AF8E7-7634-4F6B-8DA4-D6B7D45A3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55" y="2954361"/>
            <a:ext cx="5249124" cy="2525202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DB4F60F-084B-4FB4-B219-F46CB74F4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60" y="2954361"/>
            <a:ext cx="6080802" cy="252520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0ECD5BF-AB70-8846-B40B-5E2B29696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168443"/>
            <a:ext cx="9149037" cy="976145"/>
          </a:xfrm>
        </p:spPr>
        <p:txBody>
          <a:bodyPr/>
          <a:lstStyle/>
          <a:p>
            <a:pPr algn="ctr"/>
            <a:r>
              <a:rPr lang="en" altLang="zh-TW"/>
              <a:t>三步驟開始</a:t>
            </a:r>
            <a:r>
              <a:rPr lang="zh-CN" altLang="en-US"/>
              <a:t>聯絡人管理</a:t>
            </a:r>
            <a:endParaRPr kumimoji="1" lang="zh-TW" altLang="en-US"/>
          </a:p>
        </p:txBody>
      </p:sp>
      <p:grpSp>
        <p:nvGrpSpPr>
          <p:cNvPr id="4" name="Shape 134">
            <a:extLst>
              <a:ext uri="{FF2B5EF4-FFF2-40B4-BE49-F238E27FC236}">
                <a16:creationId xmlns:a16="http://schemas.microsoft.com/office/drawing/2014/main" id="{021ADCC0-DE2A-9748-BCEF-CDEA892E3B44}"/>
              </a:ext>
            </a:extLst>
          </p:cNvPr>
          <p:cNvGrpSpPr/>
          <p:nvPr/>
        </p:nvGrpSpPr>
        <p:grpSpPr>
          <a:xfrm>
            <a:off x="325559" y="1571040"/>
            <a:ext cx="5326820" cy="1030239"/>
            <a:chOff x="2984971" y="1131592"/>
            <a:chExt cx="3306832" cy="639562"/>
          </a:xfrm>
        </p:grpSpPr>
        <p:sp>
          <p:nvSpPr>
            <p:cNvPr id="5" name="Shape 135">
              <a:extLst>
                <a:ext uri="{FF2B5EF4-FFF2-40B4-BE49-F238E27FC236}">
                  <a16:creationId xmlns:a16="http://schemas.microsoft.com/office/drawing/2014/main" id="{AEB3EE65-3DB6-1E45-8E55-E11A063A8ECA}"/>
                </a:ext>
              </a:extLst>
            </p:cNvPr>
            <p:cNvSpPr/>
            <p:nvPr/>
          </p:nvSpPr>
          <p:spPr>
            <a:xfrm rot="5400000">
              <a:off x="4568578" y="-13747"/>
              <a:ext cx="479628" cy="29668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Shape 136">
              <a:extLst>
                <a:ext uri="{FF2B5EF4-FFF2-40B4-BE49-F238E27FC236}">
                  <a16:creationId xmlns:a16="http://schemas.microsoft.com/office/drawing/2014/main" id="{CD9179BF-2AF8-9C49-89FB-31156CECEFA1}"/>
                </a:ext>
              </a:extLst>
            </p:cNvPr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3733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7" name="Shape 137">
              <a:extLst>
                <a:ext uri="{FF2B5EF4-FFF2-40B4-BE49-F238E27FC236}">
                  <a16:creationId xmlns:a16="http://schemas.microsoft.com/office/drawing/2014/main" id="{925CE51C-18BF-ED4D-AF42-B06D74A781B5}"/>
                </a:ext>
              </a:extLst>
            </p:cNvPr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0" rIns="121900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</a:pPr>
              <a:r>
                <a:rPr lang="en-US" altLang="zh-TW" sz="4400" b="1">
                  <a:solidFill>
                    <a:srgbClr val="0070C0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1</a:t>
              </a:r>
              <a:endParaRPr lang="zh-TW" altLang="en-US" sz="4400" b="1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8" name="Shape 138">
              <a:extLst>
                <a:ext uri="{FF2B5EF4-FFF2-40B4-BE49-F238E27FC236}">
                  <a16:creationId xmlns:a16="http://schemas.microsoft.com/office/drawing/2014/main" id="{DDD242E8-EF06-4E4D-96B4-A78DCF65DF36}"/>
                </a:ext>
              </a:extLst>
            </p:cNvPr>
            <p:cNvSpPr txBox="1"/>
            <p:nvPr/>
          </p:nvSpPr>
          <p:spPr>
            <a:xfrm>
              <a:off x="3771021" y="1315098"/>
              <a:ext cx="2349167" cy="272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安裝</a:t>
              </a:r>
              <a:r>
                <a:rPr lang="en-US" altLang="zh-TW" sz="2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</a:t>
              </a:r>
              <a:r>
                <a:rPr lang="en-US" altLang="zh-TW" sz="2400" b="1" err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Qcontactz</a:t>
              </a:r>
              <a:r>
                <a:rPr lang="zh-TW" altLang="en-US" sz="2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應用程式</a:t>
              </a:r>
              <a:endParaRPr lang="en-US" altLang="zh-TW" sz="2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13" name="Shape 134">
            <a:extLst>
              <a:ext uri="{FF2B5EF4-FFF2-40B4-BE49-F238E27FC236}">
                <a16:creationId xmlns:a16="http://schemas.microsoft.com/office/drawing/2014/main" id="{11BA261E-55E4-41D8-86D0-6FDE19850DE6}"/>
              </a:ext>
            </a:extLst>
          </p:cNvPr>
          <p:cNvGrpSpPr/>
          <p:nvPr/>
        </p:nvGrpSpPr>
        <p:grpSpPr>
          <a:xfrm>
            <a:off x="6107076" y="1571040"/>
            <a:ext cx="5326820" cy="1030239"/>
            <a:chOff x="2984971" y="1131592"/>
            <a:chExt cx="3306832" cy="639562"/>
          </a:xfrm>
        </p:grpSpPr>
        <p:sp>
          <p:nvSpPr>
            <p:cNvPr id="14" name="Shape 135">
              <a:extLst>
                <a:ext uri="{FF2B5EF4-FFF2-40B4-BE49-F238E27FC236}">
                  <a16:creationId xmlns:a16="http://schemas.microsoft.com/office/drawing/2014/main" id="{59A343B2-A1E6-4DD0-85E7-6CEF51E340C2}"/>
                </a:ext>
              </a:extLst>
            </p:cNvPr>
            <p:cNvSpPr/>
            <p:nvPr/>
          </p:nvSpPr>
          <p:spPr>
            <a:xfrm rot="5400000">
              <a:off x="4568578" y="-13747"/>
              <a:ext cx="479628" cy="296682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36">
              <a:extLst>
                <a:ext uri="{FF2B5EF4-FFF2-40B4-BE49-F238E27FC236}">
                  <a16:creationId xmlns:a16="http://schemas.microsoft.com/office/drawing/2014/main" id="{438B828F-9569-4F74-8811-32EDBB015513}"/>
                </a:ext>
              </a:extLst>
            </p:cNvPr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3733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6" name="Shape 137">
              <a:extLst>
                <a:ext uri="{FF2B5EF4-FFF2-40B4-BE49-F238E27FC236}">
                  <a16:creationId xmlns:a16="http://schemas.microsoft.com/office/drawing/2014/main" id="{B9252E35-D11D-4E3E-BF51-9254E2F0E621}"/>
                </a:ext>
              </a:extLst>
            </p:cNvPr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0" rIns="121900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</a:pPr>
              <a:r>
                <a:rPr lang="en-US" altLang="zh-TW" sz="4400" b="1">
                  <a:solidFill>
                    <a:srgbClr val="0070C0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2</a:t>
              </a:r>
              <a:endParaRPr lang="zh-TW" altLang="en-US" sz="4400" b="1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17" name="Shape 138">
              <a:extLst>
                <a:ext uri="{FF2B5EF4-FFF2-40B4-BE49-F238E27FC236}">
                  <a16:creationId xmlns:a16="http://schemas.microsoft.com/office/drawing/2014/main" id="{3D60CF3A-065A-4F61-90CD-78AC3A08B41E}"/>
                </a:ext>
              </a:extLst>
            </p:cNvPr>
            <p:cNvSpPr txBox="1"/>
            <p:nvPr/>
          </p:nvSpPr>
          <p:spPr>
            <a:xfrm>
              <a:off x="3771021" y="1315098"/>
              <a:ext cx="2349167" cy="272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選擇匯入聯絡人方式</a:t>
              </a:r>
              <a:endParaRPr lang="en-US" altLang="zh-TW" sz="2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19" name="平行四邊形 18">
            <a:extLst>
              <a:ext uri="{FF2B5EF4-FFF2-40B4-BE49-F238E27FC236}">
                <a16:creationId xmlns:a16="http://schemas.microsoft.com/office/drawing/2014/main" id="{877A0092-ADB6-4FAA-99F4-9AF62758DC55}"/>
              </a:ext>
            </a:extLst>
          </p:cNvPr>
          <p:cNvSpPr/>
          <p:nvPr/>
        </p:nvSpPr>
        <p:spPr>
          <a:xfrm>
            <a:off x="7301516" y="4772223"/>
            <a:ext cx="3927704" cy="730885"/>
          </a:xfrm>
          <a:prstGeom prst="parallelogram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可以自行手動新增聯絡人、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從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Google</a:t>
            </a:r>
            <a:r>
              <a:rPr lang="zh-TW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匯入和檔案匯入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807650A-921E-41CE-BC3C-BCFBB59CC41E}"/>
              </a:ext>
            </a:extLst>
          </p:cNvPr>
          <p:cNvSpPr/>
          <p:nvPr/>
        </p:nvSpPr>
        <p:spPr>
          <a:xfrm>
            <a:off x="2456122" y="3742660"/>
            <a:ext cx="669852" cy="94629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7223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990473-A31F-734F-834C-776C29F05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183" y="689014"/>
            <a:ext cx="4566231" cy="1192523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您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正在面臨工作上的麻煩嗎？</a:t>
            </a:r>
          </a:p>
        </p:txBody>
      </p:sp>
      <p:sp>
        <p:nvSpPr>
          <p:cNvPr id="22" name="Shape 137">
            <a:extLst>
              <a:ext uri="{FF2B5EF4-FFF2-40B4-BE49-F238E27FC236}">
                <a16:creationId xmlns:a16="http://schemas.microsoft.com/office/drawing/2014/main" id="{D0E0242A-B7C2-DE49-ADFD-2C4D6913180A}"/>
              </a:ext>
            </a:extLst>
          </p:cNvPr>
          <p:cNvSpPr txBox="1">
            <a:spLocks/>
          </p:cNvSpPr>
          <p:nvPr/>
        </p:nvSpPr>
        <p:spPr>
          <a:xfrm>
            <a:off x="6818514" y="952902"/>
            <a:ext cx="4382295" cy="980381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400" b="1">
                <a:latin typeface="微軟正黑體" pitchFamily="34" charset="-120"/>
                <a:ea typeface="微軟正黑體" pitchFamily="34" charset="-120"/>
              </a:rPr>
              <a:t>找不到員工與客戶往來的重要信件</a:t>
            </a:r>
            <a:r>
              <a:rPr lang="en" sz="2400" b="1">
                <a:latin typeface="微軟正黑體" pitchFamily="34" charset="-120"/>
                <a:ea typeface="微軟正黑體" pitchFamily="34" charset="-120"/>
              </a:rPr>
              <a:t>？</a:t>
            </a:r>
            <a:r>
              <a:rPr lang="zh-CN" altLang="en-US" sz="2400" b="1">
                <a:latin typeface="微軟正黑體" pitchFamily="34" charset="-120"/>
                <a:ea typeface="微軟正黑體" pitchFamily="34" charset="-120"/>
              </a:rPr>
              <a:t>郵件帳號太多，難管理？</a:t>
            </a:r>
            <a:endParaRPr lang="en" sz="24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6A8BF5B2-D45D-4B6D-AA5B-2A900048B847}"/>
              </a:ext>
            </a:extLst>
          </p:cNvPr>
          <p:cNvSpPr/>
          <p:nvPr/>
        </p:nvSpPr>
        <p:spPr>
          <a:xfrm>
            <a:off x="723013" y="2129788"/>
            <a:ext cx="3030279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zh-TW" altLang="en-US" sz="2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使用者人為錯誤，</a:t>
            </a:r>
            <a:endParaRPr lang="zh-TW"/>
          </a:p>
          <a:p>
            <a:pPr algn="ctr"/>
            <a:r>
              <a:rPr lang="zh-TW" altLang="en-US" sz="2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電子郵件可能被誤刪</a:t>
            </a:r>
            <a:r>
              <a:rPr lang="en-US" altLang="zh-TW" sz="2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sz="2000" b="1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52BD9C90-C5BA-4C17-B8EB-811A820D371D}"/>
              </a:ext>
            </a:extLst>
          </p:cNvPr>
          <p:cNvSpPr/>
          <p:nvPr/>
        </p:nvSpPr>
        <p:spPr>
          <a:xfrm>
            <a:off x="4531421" y="2129788"/>
            <a:ext cx="2847399" cy="70788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ctr"/>
            <a:r>
              <a:rPr lang="zh-CN" altLang="en-US" sz="2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當需要調查或舉證時，找不到關鍵電子郵件</a:t>
            </a:r>
            <a:r>
              <a:rPr lang="zh-TW" altLang="en-US" sz="2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？！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552F43C6-9E08-4B91-B6C7-87F7678AD99A}"/>
              </a:ext>
            </a:extLst>
          </p:cNvPr>
          <p:cNvSpPr/>
          <p:nvPr/>
        </p:nvSpPr>
        <p:spPr>
          <a:xfrm>
            <a:off x="8258549" y="2129788"/>
            <a:ext cx="32884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工作交接，找不到過去業務與客戶之間往來電子郵件</a:t>
            </a:r>
            <a:r>
              <a:rPr lang="en-US" altLang="zh-TW" sz="20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endParaRPr lang="zh-TW" altLang="en-US" sz="2000" b="1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6488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1">
            <a:extLst>
              <a:ext uri="{FF2B5EF4-FFF2-40B4-BE49-F238E27FC236}">
                <a16:creationId xmlns:a16="http://schemas.microsoft.com/office/drawing/2014/main" id="{A07E1DA6-6E5E-4851-9C84-50D722CD2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168443"/>
            <a:ext cx="9149037" cy="976145"/>
          </a:xfrm>
        </p:spPr>
        <p:txBody>
          <a:bodyPr/>
          <a:lstStyle/>
          <a:p>
            <a:pPr algn="ctr"/>
            <a:r>
              <a:rPr lang="en" altLang="zh-TW"/>
              <a:t>三步驟開始</a:t>
            </a:r>
            <a:r>
              <a:rPr lang="zh-CN" altLang="en-US"/>
              <a:t>聯絡人管理</a:t>
            </a:r>
            <a:endParaRPr kumimoji="1" lang="zh-TW" altLang="en-US"/>
          </a:p>
        </p:txBody>
      </p:sp>
      <p:grpSp>
        <p:nvGrpSpPr>
          <p:cNvPr id="15" name="Shape 134">
            <a:extLst>
              <a:ext uri="{FF2B5EF4-FFF2-40B4-BE49-F238E27FC236}">
                <a16:creationId xmlns:a16="http://schemas.microsoft.com/office/drawing/2014/main" id="{24FDE268-F70A-417F-8CE9-0E0AE32253C8}"/>
              </a:ext>
            </a:extLst>
          </p:cNvPr>
          <p:cNvGrpSpPr/>
          <p:nvPr/>
        </p:nvGrpSpPr>
        <p:grpSpPr>
          <a:xfrm>
            <a:off x="1931076" y="1397355"/>
            <a:ext cx="8892868" cy="1030239"/>
            <a:chOff x="2984971" y="1131592"/>
            <a:chExt cx="5520596" cy="639562"/>
          </a:xfrm>
        </p:grpSpPr>
        <p:sp>
          <p:nvSpPr>
            <p:cNvPr id="16" name="Shape 135">
              <a:extLst>
                <a:ext uri="{FF2B5EF4-FFF2-40B4-BE49-F238E27FC236}">
                  <a16:creationId xmlns:a16="http://schemas.microsoft.com/office/drawing/2014/main" id="{9465023D-F91D-49A1-991F-9E9851B8FDF0}"/>
                </a:ext>
              </a:extLst>
            </p:cNvPr>
            <p:cNvSpPr/>
            <p:nvPr/>
          </p:nvSpPr>
          <p:spPr>
            <a:xfrm rot="5400000">
              <a:off x="5328931" y="-774099"/>
              <a:ext cx="479628" cy="448752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70C0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36">
              <a:extLst>
                <a:ext uri="{FF2B5EF4-FFF2-40B4-BE49-F238E27FC236}">
                  <a16:creationId xmlns:a16="http://schemas.microsoft.com/office/drawing/2014/main" id="{BCC727FE-B8E7-496E-8B3A-47E10DD581EA}"/>
                </a:ext>
              </a:extLst>
            </p:cNvPr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3733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8" name="Shape 137">
              <a:extLst>
                <a:ext uri="{FF2B5EF4-FFF2-40B4-BE49-F238E27FC236}">
                  <a16:creationId xmlns:a16="http://schemas.microsoft.com/office/drawing/2014/main" id="{8A4824A8-11FC-4E48-A415-50005C07C8F0}"/>
                </a:ext>
              </a:extLst>
            </p:cNvPr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0" rIns="121900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</a:pPr>
              <a:r>
                <a:rPr lang="en-US" altLang="zh-TW" sz="4400" b="1">
                  <a:solidFill>
                    <a:srgbClr val="0070C0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3</a:t>
              </a:r>
              <a:endParaRPr lang="zh-TW" altLang="en-US" sz="4400" b="1">
                <a:solidFill>
                  <a:srgbClr val="0070C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19" name="Shape 138">
              <a:extLst>
                <a:ext uri="{FF2B5EF4-FFF2-40B4-BE49-F238E27FC236}">
                  <a16:creationId xmlns:a16="http://schemas.microsoft.com/office/drawing/2014/main" id="{24D9E9D1-B454-4404-B0B3-748F6F8BF518}"/>
                </a:ext>
              </a:extLst>
            </p:cNvPr>
            <p:cNvSpPr txBox="1"/>
            <p:nvPr/>
          </p:nvSpPr>
          <p:spPr>
            <a:xfrm>
              <a:off x="3771021" y="1315098"/>
              <a:ext cx="4734546" cy="272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400" b="1">
                  <a:solidFill>
                    <a:schemeClr val="lt1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匯入成功後，就可以開始管理您的聯絡人囉！</a:t>
              </a:r>
              <a:endParaRPr lang="en-US" altLang="zh-TW" sz="2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pic>
        <p:nvPicPr>
          <p:cNvPr id="4" name="圖片 3">
            <a:extLst>
              <a:ext uri="{FF2B5EF4-FFF2-40B4-BE49-F238E27FC236}">
                <a16:creationId xmlns:a16="http://schemas.microsoft.com/office/drawing/2014/main" id="{86E6F595-467F-4975-A36B-4A3702C18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223" y="2660148"/>
            <a:ext cx="6437863" cy="347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5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altLang="zh-TW" sz="6000" err="1">
                <a:solidFill>
                  <a:schemeClr val="tx1"/>
                </a:solidFill>
              </a:rPr>
              <a:t>Qcontactz</a:t>
            </a:r>
            <a:r>
              <a:rPr lang="en-US" altLang="zh-TW" sz="6000">
                <a:solidFill>
                  <a:schemeClr val="tx1"/>
                </a:solidFill>
              </a:rPr>
              <a:t> </a:t>
            </a:r>
            <a:r>
              <a:rPr lang="zh-TW" altLang="en-US" sz="6000">
                <a:solidFill>
                  <a:schemeClr val="tx1"/>
                </a:solidFill>
              </a:rPr>
              <a:t>管理功能</a:t>
            </a:r>
            <a:r>
              <a:rPr lang="zh-CN" altLang="en-US" sz="6000">
                <a:solidFill>
                  <a:schemeClr val="tx1"/>
                </a:solidFill>
              </a:rPr>
              <a:t>大解析</a:t>
            </a:r>
            <a:endParaRPr lang="en" sz="6000">
              <a:solidFill>
                <a:schemeClr val="tx1"/>
              </a:solidFill>
            </a:endParaRPr>
          </a:p>
        </p:txBody>
      </p:sp>
      <p:pic>
        <p:nvPicPr>
          <p:cNvPr id="4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7622" y="-218491"/>
            <a:ext cx="1890249" cy="1890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637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群組 16">
            <a:extLst>
              <a:ext uri="{FF2B5EF4-FFF2-40B4-BE49-F238E27FC236}">
                <a16:creationId xmlns:a16="http://schemas.microsoft.com/office/drawing/2014/main" id="{BB6279F1-D087-444D-A589-00221F4C5B08}"/>
              </a:ext>
            </a:extLst>
          </p:cNvPr>
          <p:cNvGrpSpPr/>
          <p:nvPr/>
        </p:nvGrpSpPr>
        <p:grpSpPr>
          <a:xfrm>
            <a:off x="6070198" y="1148748"/>
            <a:ext cx="4910646" cy="3418265"/>
            <a:chOff x="5995770" y="1371139"/>
            <a:chExt cx="4910646" cy="3418265"/>
          </a:xfrm>
        </p:grpSpPr>
        <p:pic>
          <p:nvPicPr>
            <p:cNvPr id="11" name="圖片 10" descr="7.png">
              <a:extLst>
                <a:ext uri="{FF2B5EF4-FFF2-40B4-BE49-F238E27FC236}">
                  <a16:creationId xmlns:a16="http://schemas.microsoft.com/office/drawing/2014/main" id="{A72B1AE1-665C-4C1B-94C0-16475208E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95770" y="1371139"/>
              <a:ext cx="4910646" cy="3418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7" descr="Fig 11.png">
              <a:extLst>
                <a:ext uri="{FF2B5EF4-FFF2-40B4-BE49-F238E27FC236}">
                  <a16:creationId xmlns:a16="http://schemas.microsoft.com/office/drawing/2014/main" id="{99C9C75D-3A6A-426C-84DA-455E4B89F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014" y="2548127"/>
              <a:ext cx="1877595" cy="1820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51AB9C0-EA2B-E64D-BB9C-7C58737B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管理聯絡人資訊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CED978-99B9-6E46-8893-D01C5FDB7F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000"/>
              <a:t>分群組管理聯絡人資訊。</a:t>
            </a:r>
            <a:endParaRPr lang="en-US" altLang="zh-TW" sz="2000"/>
          </a:p>
          <a:p>
            <a:r>
              <a:rPr lang="zh-TW" altLang="en-US" sz="2000"/>
              <a:t>新增、編輯、刪除聯絡人群組。</a:t>
            </a:r>
            <a:endParaRPr lang="en-US" altLang="zh-TW" sz="2000"/>
          </a:p>
          <a:p>
            <a:r>
              <a:rPr lang="zh-TW" altLang="en-US" sz="2000"/>
              <a:t>特別區分您的 "我的最愛" 聯絡人資訊。</a:t>
            </a:r>
            <a:endParaRPr lang="en-US" altLang="zh-TW" sz="2000"/>
          </a:p>
          <a:p>
            <a:r>
              <a:rPr lang="zh-TW" altLang="en-US" sz="2000"/>
              <a:t>在彈指之間搜尋百萬筆聯絡人資訊。</a:t>
            </a:r>
            <a:endParaRPr lang="en-US" altLang="zh-TW" sz="2000"/>
          </a:p>
          <a:p>
            <a:endParaRPr kumimoji="1" lang="zh-TW" altLang="en-US"/>
          </a:p>
        </p:txBody>
      </p:sp>
      <p:pic>
        <p:nvPicPr>
          <p:cNvPr id="5" name="Picture 2" descr="Fig 4">
            <a:extLst>
              <a:ext uri="{FF2B5EF4-FFF2-40B4-BE49-F238E27FC236}">
                <a16:creationId xmlns:a16="http://schemas.microsoft.com/office/drawing/2014/main" id="{22BB962C-6148-7F4F-8C11-124CD75F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89" y="3542749"/>
            <a:ext cx="2794745" cy="255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8F6AB1-DBE4-6843-BA66-0E3424F240CE}"/>
              </a:ext>
            </a:extLst>
          </p:cNvPr>
          <p:cNvSpPr txBox="1">
            <a:spLocks/>
          </p:cNvSpPr>
          <p:nvPr/>
        </p:nvSpPr>
        <p:spPr bwMode="auto">
          <a:xfrm>
            <a:off x="3847768" y="4938404"/>
            <a:ext cx="52562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None/>
            </a:pPr>
            <a:r>
              <a:rPr lang="zh-TW" altLang="en-US" sz="2400" b="1">
                <a:solidFill>
                  <a:srgbClr val="7030A0"/>
                </a:solidFill>
                <a:cs typeface="Arial" panose="020B0604020202020204" pitchFamily="34" charset="0"/>
              </a:rPr>
              <a:t>主動辨識與整理您最常用的聯絡人資訊</a:t>
            </a:r>
            <a:endParaRPr lang="en-US" altLang="zh-TW" sz="2400" b="1">
              <a:solidFill>
                <a:srgbClr val="7030A0"/>
              </a:solidFill>
              <a:cs typeface="Arial" panose="020B0604020202020204" pitchFamily="34" charset="0"/>
            </a:endParaRPr>
          </a:p>
        </p:txBody>
      </p:sp>
      <p:sp>
        <p:nvSpPr>
          <p:cNvPr id="12" name="文字方塊 18">
            <a:extLst>
              <a:ext uri="{FF2B5EF4-FFF2-40B4-BE49-F238E27FC236}">
                <a16:creationId xmlns:a16="http://schemas.microsoft.com/office/drawing/2014/main" id="{BF0255FA-088E-4809-AE84-C30321A34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4694" y="2487468"/>
            <a:ext cx="11593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16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朋友聚會</a:t>
            </a:r>
          </a:p>
        </p:txBody>
      </p:sp>
      <p:sp>
        <p:nvSpPr>
          <p:cNvPr id="13" name="文字方塊 19">
            <a:extLst>
              <a:ext uri="{FF2B5EF4-FFF2-40B4-BE49-F238E27FC236}">
                <a16:creationId xmlns:a16="http://schemas.microsoft.com/office/drawing/2014/main" id="{CB45B608-E742-4BEB-9BFD-144C16679A1C}"/>
              </a:ext>
            </a:extLst>
          </p:cNvPr>
          <p:cNvSpPr txBox="1"/>
          <p:nvPr/>
        </p:nvSpPr>
        <p:spPr>
          <a:xfrm>
            <a:off x="9360580" y="2487468"/>
            <a:ext cx="1186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>
              <a:defRPr/>
            </a:pPr>
            <a:r>
              <a:rPr lang="zh-TW" altLang="en-US" sz="1600" b="1">
                <a:solidFill>
                  <a:schemeClr val="accent2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工作夥伴</a:t>
            </a:r>
          </a:p>
        </p:txBody>
      </p:sp>
      <p:sp>
        <p:nvSpPr>
          <p:cNvPr id="14" name="文字方塊 20">
            <a:extLst>
              <a:ext uri="{FF2B5EF4-FFF2-40B4-BE49-F238E27FC236}">
                <a16:creationId xmlns:a16="http://schemas.microsoft.com/office/drawing/2014/main" id="{8A1F5114-9C4D-450C-B27B-369DAD476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289" y="4312092"/>
            <a:ext cx="13332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16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家庭活動</a:t>
            </a:r>
          </a:p>
        </p:txBody>
      </p:sp>
      <p:sp>
        <p:nvSpPr>
          <p:cNvPr id="15" name="文字方塊 21">
            <a:extLst>
              <a:ext uri="{FF2B5EF4-FFF2-40B4-BE49-F238E27FC236}">
                <a16:creationId xmlns:a16="http://schemas.microsoft.com/office/drawing/2014/main" id="{9C363F0A-3095-4A0B-A020-DFEBB60D2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6260" y="4312092"/>
            <a:ext cx="12945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16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戀人</a:t>
            </a:r>
          </a:p>
        </p:txBody>
      </p:sp>
    </p:spTree>
    <p:extLst>
      <p:ext uri="{BB962C8B-B14F-4D97-AF65-F5344CB8AC3E}">
        <p14:creationId xmlns:p14="http://schemas.microsoft.com/office/powerpoint/2010/main" val="2039104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A33056-8785-4046-87D0-E389DEBE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管理聯絡人的版本快照＋還原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3340CB-E036-C448-8DD1-BDBF856C5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 sz="2000"/>
              <a:t>備份與管理多種版本的聯絡人清單。</a:t>
            </a:r>
            <a:endParaRPr lang="en-US" altLang="zh-TW" sz="2000"/>
          </a:p>
          <a:p>
            <a:r>
              <a:rPr lang="zh-TW" altLang="en-US" sz="2000"/>
              <a:t>輕鬆將您的聯絡人清單回復至任何先前備份版本。</a:t>
            </a:r>
            <a:endParaRPr lang="en-US" altLang="zh-TW" sz="2000"/>
          </a:p>
          <a:p>
            <a:endParaRPr kumimoji="1"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6C0954D-E554-7249-8D8C-533633CE1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2" y="2687648"/>
            <a:ext cx="6412203" cy="304229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304FA74-AF2E-B045-8A75-B18469DAC0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4" t="21484" r="25053" b="25235"/>
          <a:stretch/>
        </p:blipFill>
        <p:spPr>
          <a:xfrm>
            <a:off x="2375168" y="3314235"/>
            <a:ext cx="3112279" cy="1646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406D338-AD0F-3F44-8F78-7B200C81A2C3}"/>
              </a:ext>
            </a:extLst>
          </p:cNvPr>
          <p:cNvSpPr/>
          <p:nvPr/>
        </p:nvSpPr>
        <p:spPr>
          <a:xfrm>
            <a:off x="4235472" y="3873454"/>
            <a:ext cx="743148" cy="6273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64BD8AEB-DCC7-DE41-8013-D540D1F65B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454" y="5060055"/>
            <a:ext cx="2831953" cy="11100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096E66B-B51A-2B4F-956D-2BCBE977C35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49" y="3554713"/>
            <a:ext cx="2709354" cy="20603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75BD4A7D-951F-4956-B30C-EAB1CC6C97B2}"/>
              </a:ext>
            </a:extLst>
          </p:cNvPr>
          <p:cNvGrpSpPr/>
          <p:nvPr/>
        </p:nvGrpSpPr>
        <p:grpSpPr>
          <a:xfrm>
            <a:off x="7389747" y="1538030"/>
            <a:ext cx="4160484" cy="1830988"/>
            <a:chOff x="7132203" y="1309071"/>
            <a:chExt cx="4160484" cy="1830988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47C64D03-1583-40DF-AEB3-8D53F7C3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2214" y="1309071"/>
              <a:ext cx="3870473" cy="1830988"/>
            </a:xfrm>
            <a:prstGeom prst="rect">
              <a:avLst/>
            </a:prstGeom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E09BD0AF-6D32-4528-82B3-D247F7C97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203" y="2404290"/>
              <a:ext cx="994556" cy="735769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409448E5-14B5-41A3-B804-7CADCA2BDB82}"/>
              </a:ext>
            </a:extLst>
          </p:cNvPr>
          <p:cNvSpPr/>
          <p:nvPr/>
        </p:nvSpPr>
        <p:spPr>
          <a:xfrm>
            <a:off x="2837847" y="3873454"/>
            <a:ext cx="743148" cy="6273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24" name="直線箭頭接點 23">
            <a:extLst>
              <a:ext uri="{FF2B5EF4-FFF2-40B4-BE49-F238E27FC236}">
                <a16:creationId xmlns:a16="http://schemas.microsoft.com/office/drawing/2014/main" id="{A810C82C-B95A-8545-B8F1-5E1F3D9F1BEB}"/>
              </a:ext>
            </a:extLst>
          </p:cNvPr>
          <p:cNvCxnSpPr>
            <a:cxnSpLocks/>
          </p:cNvCxnSpPr>
          <p:nvPr/>
        </p:nvCxnSpPr>
        <p:spPr>
          <a:xfrm>
            <a:off x="4978620" y="4187145"/>
            <a:ext cx="640774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箭頭接點 17">
            <a:extLst>
              <a:ext uri="{FF2B5EF4-FFF2-40B4-BE49-F238E27FC236}">
                <a16:creationId xmlns:a16="http://schemas.microsoft.com/office/drawing/2014/main" id="{884EA2D9-4697-FA48-A582-52B9F964BAE2}"/>
              </a:ext>
            </a:extLst>
          </p:cNvPr>
          <p:cNvCxnSpPr>
            <a:cxnSpLocks/>
          </p:cNvCxnSpPr>
          <p:nvPr/>
        </p:nvCxnSpPr>
        <p:spPr>
          <a:xfrm>
            <a:off x="3209421" y="4500836"/>
            <a:ext cx="0" cy="60729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平行四邊形 11">
            <a:extLst>
              <a:ext uri="{FF2B5EF4-FFF2-40B4-BE49-F238E27FC236}">
                <a16:creationId xmlns:a16="http://schemas.microsoft.com/office/drawing/2014/main" id="{4FC3E466-BD97-8342-9F4C-20D5FDFD2FD9}"/>
              </a:ext>
            </a:extLst>
          </p:cNvPr>
          <p:cNvSpPr/>
          <p:nvPr/>
        </p:nvSpPr>
        <p:spPr>
          <a:xfrm>
            <a:off x="635203" y="5164187"/>
            <a:ext cx="1572150" cy="323518"/>
          </a:xfrm>
          <a:prstGeom prst="parallelogram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快照管理員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097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E3F4154-F71E-4A5F-834E-50D417962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6000">
                <a:latin typeface="微軟正黑體" pitchFamily="34" charset="-120"/>
                <a:cs typeface="Arial"/>
              </a:rPr>
              <a:t>受夠了太多重複聯絡人資訊</a:t>
            </a:r>
            <a:r>
              <a:rPr lang="en" altLang="zh-TW" sz="6000">
                <a:latin typeface="微軟正黑體" pitchFamily="34" charset="-120"/>
                <a:cs typeface="Arial"/>
              </a:rPr>
              <a:t>？</a:t>
            </a:r>
            <a:endParaRPr lang="zh-TW" altLang="en-US" sz="6000"/>
          </a:p>
        </p:txBody>
      </p:sp>
    </p:spTree>
    <p:extLst>
      <p:ext uri="{BB962C8B-B14F-4D97-AF65-F5344CB8AC3E}">
        <p14:creationId xmlns:p14="http://schemas.microsoft.com/office/powerpoint/2010/main" val="2132520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ECE4941-1DAE-4B62-B5D6-EA47D03F8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239" y="2729457"/>
            <a:ext cx="7215963" cy="348790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6956867-6DD7-9E49-ADA1-26FE850BB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合併重複資料 省時又省力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B4A75F-E038-134D-B1A2-7AC03EA9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2026" y="1489474"/>
            <a:ext cx="10515600" cy="4660983"/>
          </a:xfrm>
        </p:spPr>
        <p:txBody>
          <a:bodyPr/>
          <a:lstStyle/>
          <a:p>
            <a:r>
              <a:rPr lang="zh-TW" altLang="en-US" sz="2000"/>
              <a:t> 合併重複的聯絡人資訊。</a:t>
            </a:r>
            <a:endParaRPr lang="en-US" altLang="zh-TW" sz="2000"/>
          </a:p>
          <a:p>
            <a:r>
              <a:rPr lang="en-US" altLang="zh-TW" sz="2000"/>
              <a:t> </a:t>
            </a:r>
            <a:r>
              <a:rPr lang="zh-TW" altLang="en-US" sz="2000"/>
              <a:t>檢視合併紀錄。</a:t>
            </a:r>
            <a:endParaRPr lang="en-US" altLang="zh-TW" sz="2000"/>
          </a:p>
          <a:p>
            <a:r>
              <a:rPr lang="en-US" altLang="zh-TW" sz="2000"/>
              <a:t> </a:t>
            </a:r>
            <a:r>
              <a:rPr lang="zh-TW" altLang="en-US" sz="2000"/>
              <a:t>還原合併的連絡人資訊。</a:t>
            </a:r>
            <a:endParaRPr lang="en-US" altLang="zh-TW" sz="2000"/>
          </a:p>
        </p:txBody>
      </p:sp>
      <p:pic>
        <p:nvPicPr>
          <p:cNvPr id="4" name="Picture 4" descr="DeDupit.png">
            <a:extLst>
              <a:ext uri="{FF2B5EF4-FFF2-40B4-BE49-F238E27FC236}">
                <a16:creationId xmlns:a16="http://schemas.microsoft.com/office/drawing/2014/main" id="{C4A015F4-31A7-3E46-AA25-871CDDD9E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160" y="3742660"/>
            <a:ext cx="2405587" cy="2407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779AE33-164E-4E96-8AB7-B3FD4D12A68B}"/>
              </a:ext>
            </a:extLst>
          </p:cNvPr>
          <p:cNvSpPr/>
          <p:nvPr/>
        </p:nvSpPr>
        <p:spPr>
          <a:xfrm>
            <a:off x="3818239" y="5390706"/>
            <a:ext cx="1306654" cy="26581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平行四邊形 8">
            <a:extLst>
              <a:ext uri="{FF2B5EF4-FFF2-40B4-BE49-F238E27FC236}">
                <a16:creationId xmlns:a16="http://schemas.microsoft.com/office/drawing/2014/main" id="{F9E1913B-4EA8-724F-8CD7-BC68EAFBB502}"/>
              </a:ext>
            </a:extLst>
          </p:cNvPr>
          <p:cNvSpPr/>
          <p:nvPr/>
        </p:nvSpPr>
        <p:spPr>
          <a:xfrm>
            <a:off x="4580003" y="4896771"/>
            <a:ext cx="1554957" cy="403842"/>
          </a:xfrm>
          <a:prstGeom prst="parallelogram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重複管理員</a:t>
            </a:r>
            <a:endParaRPr kumimoji="1" lang="zh-TW" altLang="en-US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10EECE9-3EEF-154E-AA4D-A400A9C5DAFB}"/>
              </a:ext>
            </a:extLst>
          </p:cNvPr>
          <p:cNvSpPr/>
          <p:nvPr/>
        </p:nvSpPr>
        <p:spPr>
          <a:xfrm>
            <a:off x="6730409" y="3912782"/>
            <a:ext cx="435935" cy="95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62E05A2-CBDE-544B-8E00-24605B91938C}"/>
              </a:ext>
            </a:extLst>
          </p:cNvPr>
          <p:cNvSpPr/>
          <p:nvPr/>
        </p:nvSpPr>
        <p:spPr>
          <a:xfrm>
            <a:off x="6730409" y="4150243"/>
            <a:ext cx="552893" cy="102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00265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B2CFA-FA42-4209-9C1F-1838D12B4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lnSpc>
                <a:spcPct val="80000"/>
              </a:lnSpc>
            </a:pPr>
            <a:r>
              <a:rPr lang="zh-TW" altLang="en-US">
                <a:latin typeface="微軟正黑體" pitchFamily="34" charset="-120"/>
                <a:cs typeface="Arial"/>
              </a:rPr>
              <a:t>企業方案報您知</a:t>
            </a:r>
          </a:p>
        </p:txBody>
      </p:sp>
    </p:spTree>
    <p:extLst>
      <p:ext uri="{BB962C8B-B14F-4D97-AF65-F5344CB8AC3E}">
        <p14:creationId xmlns:p14="http://schemas.microsoft.com/office/powerpoint/2010/main" val="328941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D3C3CBD-02D9-5F45-991F-A69336D0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靈活的 </a:t>
            </a:r>
            <a:r>
              <a:rPr lang="en-US" altLang="zh-TW"/>
              <a:t>API </a:t>
            </a:r>
            <a:r>
              <a:rPr lang="zh-TW" altLang="en-US"/>
              <a:t>運用</a:t>
            </a:r>
            <a:r>
              <a:rPr lang="en-US" altLang="zh-TW"/>
              <a:t>-</a:t>
            </a:r>
            <a:r>
              <a:rPr lang="zh-TW" altLang="en-US"/>
              <a:t>提升工作效率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BB88B4-389E-C74D-B848-4BD99FA35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2" y="2658140"/>
            <a:ext cx="3551274" cy="317913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/>
              <a:t>開放 </a:t>
            </a:r>
            <a:r>
              <a:rPr lang="en-US" altLang="zh-TW" sz="2000"/>
              <a:t>API </a:t>
            </a:r>
            <a:r>
              <a:rPr lang="zh-TW" altLang="en-US" sz="2000"/>
              <a:t>接口供第三方應用程式與系統整合使用，完美搭配現有的客戶關係管理 </a:t>
            </a:r>
            <a:r>
              <a:rPr lang="en-US" altLang="zh-TW" sz="2000"/>
              <a:t>(CRM)</a:t>
            </a:r>
            <a:r>
              <a:rPr lang="zh-TW" altLang="en-US" sz="2000"/>
              <a:t> 與企業資源規劃 </a:t>
            </a:r>
            <a:r>
              <a:rPr lang="en-US" altLang="zh-TW" sz="2000"/>
              <a:t>(ERP)</a:t>
            </a:r>
            <a:r>
              <a:rPr lang="zh-TW" altLang="en-US" sz="2000"/>
              <a:t> 方案。</a:t>
            </a:r>
            <a:endParaRPr lang="en-US" altLang="zh-TW" sz="2000"/>
          </a:p>
          <a:p>
            <a:pPr>
              <a:lnSpc>
                <a:spcPct val="100000"/>
              </a:lnSpc>
            </a:pPr>
            <a:endParaRPr kumimoji="1" lang="zh-TW" altLang="en-US"/>
          </a:p>
        </p:txBody>
      </p:sp>
      <p:pic>
        <p:nvPicPr>
          <p:cNvPr id="8" name="Picture 2" descr="C:\Users\assem\AppData\Roaming\Skype\adon.aseem\media_messaging\media_cache_v3\^272AAA864E5EA7C712C00BC6E03A9829FAA8534D778C712B84^pimgpsh_fullsize_distr.jpg">
            <a:extLst>
              <a:ext uri="{FF2B5EF4-FFF2-40B4-BE49-F238E27FC236}">
                <a16:creationId xmlns:a16="http://schemas.microsoft.com/office/drawing/2014/main" id="{B6AF05E0-D491-044F-AF56-DB962DDD1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37" y="1409653"/>
            <a:ext cx="7084781" cy="45977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460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B2CFA-FA42-4209-9C1F-1838D12B4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01479"/>
            <a:ext cx="12192000" cy="1935126"/>
          </a:xfrm>
        </p:spPr>
        <p:txBody>
          <a:bodyPr/>
          <a:lstStyle/>
          <a:p>
            <a:r>
              <a:rPr lang="en-US" dirty="0"/>
              <a:t>Live Demo</a:t>
            </a:r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43350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36">
            <a:extLst>
              <a:ext uri="{FF2B5EF4-FFF2-40B4-BE49-F238E27FC236}">
                <a16:creationId xmlns:a16="http://schemas.microsoft.com/office/drawing/2014/main" id="{D5D2A6A3-C1D3-0543-9E2C-C370222EC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" y="1965342"/>
            <a:ext cx="12192000" cy="958607"/>
          </a:xfrm>
          <a:prstGeom prst="rect">
            <a:avLst/>
          </a:prstGeom>
        </p:spPr>
        <p:txBody>
          <a:bodyPr vert="horz" wrap="square" lIns="121900" tIns="121900" rIns="121900" bIns="121900" rtlCol="0" anchor="t" anchorCtr="0">
            <a:noAutofit/>
          </a:bodyPr>
          <a:lstStyle/>
          <a:p>
            <a:pPr lvl="0"/>
            <a:r>
              <a:rPr lang="en-US" altLang="zh-TW" err="1">
                <a:solidFill>
                  <a:schemeClr val="tx1"/>
                </a:solidFill>
              </a:rPr>
              <a:t>QcalAgent</a:t>
            </a:r>
            <a:r>
              <a:rPr lang="en-US" altLang="zh-TW">
                <a:solidFill>
                  <a:schemeClr val="tx1"/>
                </a:solidFill>
              </a:rPr>
              <a:t> </a:t>
            </a:r>
            <a:r>
              <a:rPr lang="zh-TW" altLang="en-US">
                <a:solidFill>
                  <a:schemeClr val="tx1"/>
                </a:solidFill>
              </a:rPr>
              <a:t>來解答</a:t>
            </a:r>
            <a:endParaRPr lang="en">
              <a:solidFill>
                <a:schemeClr val="tx1"/>
              </a:solidFill>
            </a:endParaRPr>
          </a:p>
        </p:txBody>
      </p:sp>
      <p:sp>
        <p:nvSpPr>
          <p:cNvPr id="13" name="Shape 137">
            <a:extLst>
              <a:ext uri="{FF2B5EF4-FFF2-40B4-BE49-F238E27FC236}">
                <a16:creationId xmlns:a16="http://schemas.microsoft.com/office/drawing/2014/main" id="{4F72961C-A447-4609-8855-F74A54EF0B83}"/>
              </a:ext>
            </a:extLst>
          </p:cNvPr>
          <p:cNvSpPr txBox="1">
            <a:spLocks/>
          </p:cNvSpPr>
          <p:nvPr/>
        </p:nvSpPr>
        <p:spPr>
          <a:xfrm>
            <a:off x="2289544" y="880609"/>
            <a:ext cx="7612913" cy="1042201"/>
          </a:xfrm>
          <a:prstGeom prst="rect">
            <a:avLst/>
          </a:prstGeom>
          <a:solidFill>
            <a:schemeClr val="accent6"/>
          </a:solidFill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電腦上有排會議，</a:t>
            </a:r>
            <a:r>
              <a:rPr lang="en-US" altLang="zh-CN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Google 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日曆又有活動？</a:t>
            </a:r>
            <a:endParaRPr lang="en-US" altLang="zh-CN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來回更新，一不小心就漏掉重要活動和會議？</a:t>
            </a:r>
            <a:endParaRPr lang="zh-TW" altLang="en-US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08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標題 1">
            <a:extLst>
              <a:ext uri="{FF2B5EF4-FFF2-40B4-BE49-F238E27FC236}">
                <a16:creationId xmlns:a16="http://schemas.microsoft.com/office/drawing/2014/main" id="{A275EF34-C258-4D8E-8618-2B4FEB546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183" y="689014"/>
            <a:ext cx="4566231" cy="1192523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您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正在面臨工作上的麻煩嗎？</a:t>
            </a:r>
          </a:p>
        </p:txBody>
      </p:sp>
      <p:sp>
        <p:nvSpPr>
          <p:cNvPr id="20" name="Shape 137">
            <a:extLst>
              <a:ext uri="{FF2B5EF4-FFF2-40B4-BE49-F238E27FC236}">
                <a16:creationId xmlns:a16="http://schemas.microsoft.com/office/drawing/2014/main" id="{92AD45E8-4529-49E0-8A05-2556AEC97159}"/>
              </a:ext>
            </a:extLst>
          </p:cNvPr>
          <p:cNvSpPr txBox="1">
            <a:spLocks/>
          </p:cNvSpPr>
          <p:nvPr/>
        </p:nvSpPr>
        <p:spPr>
          <a:xfrm>
            <a:off x="6777875" y="902102"/>
            <a:ext cx="4524535" cy="1000701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sz="2400" b="1">
                <a:latin typeface="微軟正黑體" pitchFamily="34" charset="-120"/>
                <a:ea typeface="微軟正黑體" pitchFamily="34" charset="-120"/>
              </a:rPr>
              <a:t>聯絡人太多，搜尋半天找不到？</a:t>
            </a:r>
            <a:r>
              <a:rPr lang="zh-CN" altLang="en-US" sz="2400" b="1">
                <a:latin typeface="微軟正黑體" pitchFamily="34" charset="-120"/>
                <a:ea typeface="微軟正黑體" pitchFamily="34" charset="-120"/>
              </a:rPr>
              <a:t>受夠了太多重複聯絡人資訊</a:t>
            </a:r>
            <a:r>
              <a:rPr lang="en" altLang="zh-TW" sz="2400" b="1"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508685FE-F8AA-4DEA-9C2A-40AC83317A1D}"/>
              </a:ext>
            </a:extLst>
          </p:cNvPr>
          <p:cNvSpPr/>
          <p:nvPr/>
        </p:nvSpPr>
        <p:spPr>
          <a:xfrm>
            <a:off x="852084" y="3246441"/>
            <a:ext cx="4095127" cy="120032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zh-TW" altLang="en-US" sz="24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長期累積下來的客戶、廠商、外部合作和公司內部聯絡人等眾多人脈資料怎麼管理？</a:t>
            </a:r>
            <a:endParaRPr lang="zh-TW" sz="2400">
              <a:latin typeface="新細明體"/>
              <a:ea typeface="新細明體"/>
            </a:endParaRPr>
          </a:p>
        </p:txBody>
      </p:sp>
    </p:spTree>
    <p:extLst>
      <p:ext uri="{BB962C8B-B14F-4D97-AF65-F5344CB8AC3E}">
        <p14:creationId xmlns:p14="http://schemas.microsoft.com/office/powerpoint/2010/main" val="1922632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454306-2B45-3349-927F-C5D2A0AAE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QcalAgent</a:t>
            </a:r>
            <a:r>
              <a:rPr kumimoji="1" lang="en-US" altLang="zh-TW"/>
              <a:t> </a:t>
            </a:r>
            <a:r>
              <a:rPr kumimoji="1" lang="zh-CN" altLang="en-US"/>
              <a:t>完整掌握工作及生活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733243-F54F-2947-AF22-C5A50B030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000"/>
              <a:t>支援</a:t>
            </a:r>
            <a:r>
              <a:rPr lang="en-US" altLang="en-US" sz="2000"/>
              <a:t> Google</a:t>
            </a:r>
            <a:r>
              <a:rPr lang="zh-TW" altLang="en-US" sz="2000"/>
              <a:t>、</a:t>
            </a:r>
            <a:r>
              <a:rPr lang="en-US" altLang="en-US" sz="2000"/>
              <a:t>Outlook </a:t>
            </a:r>
            <a:r>
              <a:rPr lang="zh-TW" altLang="en-US" sz="2000"/>
              <a:t>和</a:t>
            </a:r>
            <a:r>
              <a:rPr lang="en-US" altLang="en-US" sz="2000"/>
              <a:t> Yahoo </a:t>
            </a:r>
            <a:r>
              <a:rPr lang="zh-TW" altLang="en-US" sz="2000"/>
              <a:t>登入，或是另外透過 </a:t>
            </a:r>
            <a:r>
              <a:rPr lang="en-US" altLang="zh-TW" sz="2000" err="1"/>
              <a:t>CalDAV</a:t>
            </a:r>
            <a:r>
              <a:rPr lang="zh-TW" altLang="en-US" sz="2000"/>
              <a:t> 帳號的登入方式，直接連結日曆，提供使用者最大的彈性。</a:t>
            </a:r>
            <a:endParaRPr lang="en-US" altLang="zh-TW" sz="2000"/>
          </a:p>
          <a:p>
            <a:r>
              <a:rPr lang="zh-TW" altLang="en-US" sz="2000"/>
              <a:t>整合公司、私人行事曆，單一平台管理好方便。</a:t>
            </a:r>
            <a:endParaRPr lang="en-US" altLang="zh-TW" sz="2000"/>
          </a:p>
          <a:p>
            <a:r>
              <a:rPr lang="zh-TW" altLang="en-US" sz="2000"/>
              <a:t>追蹤重要活動、共用時間表，以及製作多個日曆。</a:t>
            </a:r>
            <a:endParaRPr lang="en-US" altLang="zh-TW" sz="2000"/>
          </a:p>
          <a:p>
            <a:pPr marL="0" indent="0">
              <a:buNone/>
            </a:pPr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F72F434-EE23-5143-9A12-B5B37A3F8C27}"/>
              </a:ext>
            </a:extLst>
          </p:cNvPr>
          <p:cNvSpPr/>
          <p:nvPr/>
        </p:nvSpPr>
        <p:spPr>
          <a:xfrm>
            <a:off x="7232910" y="5578740"/>
            <a:ext cx="6096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kumimoji="1"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大容量備份、整合管理多個行事曆</a:t>
            </a:r>
            <a:r>
              <a:rPr kumimoji="1" lang="en-US" altLang="zh-TW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kumimoji="1" lang="en-US" altLang="zh-TW" sz="15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QcalAgent</a:t>
            </a:r>
            <a:endParaRPr kumimoji="1" lang="zh-TW" altLang="en-US" sz="1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24">
            <a:extLst>
              <a:ext uri="{FF2B5EF4-FFF2-40B4-BE49-F238E27FC236}">
                <a16:creationId xmlns:a16="http://schemas.microsoft.com/office/drawing/2014/main" id="{8346568B-0B44-334A-B4CE-B9A537094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483" y="3552244"/>
            <a:ext cx="9461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24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匯入</a:t>
            </a:r>
            <a:endParaRPr lang="en-US" altLang="zh-TW" sz="2400" b="1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同步</a:t>
            </a:r>
          </a:p>
        </p:txBody>
      </p:sp>
      <p:sp>
        <p:nvSpPr>
          <p:cNvPr id="7" name="左-右雙向箭號 6">
            <a:extLst>
              <a:ext uri="{FF2B5EF4-FFF2-40B4-BE49-F238E27FC236}">
                <a16:creationId xmlns:a16="http://schemas.microsoft.com/office/drawing/2014/main" id="{9780E8D0-E43A-C243-87F4-C27D88CD3D8F}"/>
              </a:ext>
            </a:extLst>
          </p:cNvPr>
          <p:cNvSpPr/>
          <p:nvPr/>
        </p:nvSpPr>
        <p:spPr>
          <a:xfrm>
            <a:off x="6236254" y="4382507"/>
            <a:ext cx="988608" cy="512763"/>
          </a:xfrm>
          <a:prstGeom prst="left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8" name="圖片 2">
            <a:extLst>
              <a:ext uri="{FF2B5EF4-FFF2-40B4-BE49-F238E27FC236}">
                <a16:creationId xmlns:a16="http://schemas.microsoft.com/office/drawing/2014/main" id="{85EDFC48-1069-B34C-A4BC-5BABECC18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6" y="3232415"/>
            <a:ext cx="5564187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25">
            <a:extLst>
              <a:ext uri="{FF2B5EF4-FFF2-40B4-BE49-F238E27FC236}">
                <a16:creationId xmlns:a16="http://schemas.microsoft.com/office/drawing/2014/main" id="{CC6CF936-8143-6B4B-ABD5-BB7620B9B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39" y="3232415"/>
            <a:ext cx="329247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hape 102">
            <a:extLst>
              <a:ext uri="{FF2B5EF4-FFF2-40B4-BE49-F238E27FC236}">
                <a16:creationId xmlns:a16="http://schemas.microsoft.com/office/drawing/2014/main" id="{092C9368-9F21-9F4D-874A-5B513AB25D3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341" y="4007115"/>
            <a:ext cx="1370012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\\MARKETING\Marketing\TO 明俐\直播PPT\20171221_OcalAgent\素材\Qcal_512.png">
            <a:extLst>
              <a:ext uri="{FF2B5EF4-FFF2-40B4-BE49-F238E27FC236}">
                <a16:creationId xmlns:a16="http://schemas.microsoft.com/office/drawing/2014/main" id="{C70CA075-BD35-FA44-A66D-B020F6BB2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311" y="4528947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9553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Shape 134">
            <a:extLst>
              <a:ext uri="{FF2B5EF4-FFF2-40B4-BE49-F238E27FC236}">
                <a16:creationId xmlns:a16="http://schemas.microsoft.com/office/drawing/2014/main" id="{33138C9A-700D-4FF9-B684-6656F3B2E59C}"/>
              </a:ext>
            </a:extLst>
          </p:cNvPr>
          <p:cNvGrpSpPr/>
          <p:nvPr/>
        </p:nvGrpSpPr>
        <p:grpSpPr>
          <a:xfrm>
            <a:off x="730499" y="1571040"/>
            <a:ext cx="4689504" cy="1030239"/>
            <a:chOff x="2984971" y="1131592"/>
            <a:chExt cx="2911193" cy="639562"/>
          </a:xfrm>
        </p:grpSpPr>
        <p:sp>
          <p:nvSpPr>
            <p:cNvPr id="12" name="Shape 135">
              <a:extLst>
                <a:ext uri="{FF2B5EF4-FFF2-40B4-BE49-F238E27FC236}">
                  <a16:creationId xmlns:a16="http://schemas.microsoft.com/office/drawing/2014/main" id="{8036DEF0-9DBF-4034-A81F-8827745D1AAD}"/>
                </a:ext>
              </a:extLst>
            </p:cNvPr>
            <p:cNvSpPr/>
            <p:nvPr/>
          </p:nvSpPr>
          <p:spPr>
            <a:xfrm rot="5400000">
              <a:off x="4348438" y="206392"/>
              <a:ext cx="524268" cy="257118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36">
              <a:extLst>
                <a:ext uri="{FF2B5EF4-FFF2-40B4-BE49-F238E27FC236}">
                  <a16:creationId xmlns:a16="http://schemas.microsoft.com/office/drawing/2014/main" id="{8D325737-C4E7-46D9-9327-70A301F60CEB}"/>
                </a:ext>
              </a:extLst>
            </p:cNvPr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3733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5" name="Shape 137">
              <a:extLst>
                <a:ext uri="{FF2B5EF4-FFF2-40B4-BE49-F238E27FC236}">
                  <a16:creationId xmlns:a16="http://schemas.microsoft.com/office/drawing/2014/main" id="{EBAE198D-D004-4D4C-8D1B-447A946E5AA8}"/>
                </a:ext>
              </a:extLst>
            </p:cNvPr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0" rIns="121900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</a:pPr>
              <a:r>
                <a:rPr lang="en-US" altLang="zh-TW" sz="44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1</a:t>
              </a:r>
              <a:endParaRPr lang="zh-TW" altLang="en-US" sz="4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16" name="Shape 138">
              <a:extLst>
                <a:ext uri="{FF2B5EF4-FFF2-40B4-BE49-F238E27FC236}">
                  <a16:creationId xmlns:a16="http://schemas.microsoft.com/office/drawing/2014/main" id="{19D32BE6-4EBA-46F7-84A3-99A41C45CEF8}"/>
                </a:ext>
              </a:extLst>
            </p:cNvPr>
            <p:cNvSpPr txBox="1"/>
            <p:nvPr/>
          </p:nvSpPr>
          <p:spPr>
            <a:xfrm>
              <a:off x="3770128" y="1229849"/>
              <a:ext cx="1962304" cy="272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CN" altLang="en-US" sz="24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安裝 </a:t>
              </a:r>
              <a:r>
                <a:rPr lang="en-US" altLang="zh-CN" sz="2400" b="1" err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QcalAgent</a:t>
              </a:r>
              <a:r>
                <a:rPr lang="en-US" altLang="zh-CN" sz="24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zh-CN" altLang="en-US" sz="24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後，進入主頁面</a:t>
              </a:r>
              <a:endParaRPr lang="en-US" altLang="zh-TW" sz="2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7" name="Shape 298">
            <a:extLst>
              <a:ext uri="{FF2B5EF4-FFF2-40B4-BE49-F238E27FC236}">
                <a16:creationId xmlns:a16="http://schemas.microsoft.com/office/drawing/2014/main" id="{82B095CF-C17C-3040-99F4-34D2C50A532B}"/>
              </a:ext>
            </a:extLst>
          </p:cNvPr>
          <p:cNvSpPr txBox="1"/>
          <p:nvPr/>
        </p:nvSpPr>
        <p:spPr>
          <a:xfrm>
            <a:off x="5094203" y="2380926"/>
            <a:ext cx="325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82A8DE8-3D33-B546-A43C-0E67A9658E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715" y="2898365"/>
            <a:ext cx="5680939" cy="2717286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2B260FFB-D314-D348-B6F0-1E15758D3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98" y="2898365"/>
            <a:ext cx="5434569" cy="2717285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A4EC043C-E5B6-4F3E-9A8E-017D105D7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如何整合您的行事曆</a:t>
            </a:r>
          </a:p>
        </p:txBody>
      </p:sp>
      <p:grpSp>
        <p:nvGrpSpPr>
          <p:cNvPr id="17" name="Shape 134">
            <a:extLst>
              <a:ext uri="{FF2B5EF4-FFF2-40B4-BE49-F238E27FC236}">
                <a16:creationId xmlns:a16="http://schemas.microsoft.com/office/drawing/2014/main" id="{09AA68AF-FC7E-480C-9B4F-A4E784DE20DB}"/>
              </a:ext>
            </a:extLst>
          </p:cNvPr>
          <p:cNvGrpSpPr/>
          <p:nvPr/>
        </p:nvGrpSpPr>
        <p:grpSpPr>
          <a:xfrm>
            <a:off x="6409184" y="1571040"/>
            <a:ext cx="4689504" cy="1030239"/>
            <a:chOff x="2984971" y="1131592"/>
            <a:chExt cx="2911193" cy="639562"/>
          </a:xfrm>
        </p:grpSpPr>
        <p:sp>
          <p:nvSpPr>
            <p:cNvPr id="18" name="Shape 135">
              <a:extLst>
                <a:ext uri="{FF2B5EF4-FFF2-40B4-BE49-F238E27FC236}">
                  <a16:creationId xmlns:a16="http://schemas.microsoft.com/office/drawing/2014/main" id="{671A5853-7DDA-4C03-A791-0863987B7F5F}"/>
                </a:ext>
              </a:extLst>
            </p:cNvPr>
            <p:cNvSpPr/>
            <p:nvPr/>
          </p:nvSpPr>
          <p:spPr>
            <a:xfrm rot="5400000">
              <a:off x="4348438" y="206392"/>
              <a:ext cx="524268" cy="257118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36">
              <a:extLst>
                <a:ext uri="{FF2B5EF4-FFF2-40B4-BE49-F238E27FC236}">
                  <a16:creationId xmlns:a16="http://schemas.microsoft.com/office/drawing/2014/main" id="{6C685649-DFCB-4963-A45B-03942CAF74A1}"/>
                </a:ext>
              </a:extLst>
            </p:cNvPr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3733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0" name="Shape 137">
              <a:extLst>
                <a:ext uri="{FF2B5EF4-FFF2-40B4-BE49-F238E27FC236}">
                  <a16:creationId xmlns:a16="http://schemas.microsoft.com/office/drawing/2014/main" id="{DCFCEFCF-9B1C-4C4B-A048-4F8186CE6B21}"/>
                </a:ext>
              </a:extLst>
            </p:cNvPr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0" rIns="121900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</a:pPr>
              <a:r>
                <a:rPr lang="en-US" altLang="zh-TW" sz="44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2</a:t>
              </a:r>
              <a:endParaRPr lang="zh-TW" altLang="en-US" sz="4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21" name="Shape 138">
              <a:extLst>
                <a:ext uri="{FF2B5EF4-FFF2-40B4-BE49-F238E27FC236}">
                  <a16:creationId xmlns:a16="http://schemas.microsoft.com/office/drawing/2014/main" id="{82EBE447-6A16-44E8-B3DF-C35C9DA874A5}"/>
                </a:ext>
              </a:extLst>
            </p:cNvPr>
            <p:cNvSpPr txBox="1"/>
            <p:nvPr/>
          </p:nvSpPr>
          <p:spPr>
            <a:xfrm>
              <a:off x="3770128" y="1229849"/>
              <a:ext cx="1962304" cy="272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chemeClr val="lt1"/>
                </a:buClr>
                <a:buSzPct val="25000"/>
              </a:pPr>
              <a:r>
                <a:rPr lang="zh-CN" altLang="en-US" sz="2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/>
                </a:rPr>
                <a:t>選擇新增您的行事曆伺服器</a:t>
              </a:r>
              <a:endPara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891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hape 134">
            <a:extLst>
              <a:ext uri="{FF2B5EF4-FFF2-40B4-BE49-F238E27FC236}">
                <a16:creationId xmlns:a16="http://schemas.microsoft.com/office/drawing/2014/main" id="{F0E558FD-D3ED-46F5-8D46-15244B784418}"/>
              </a:ext>
            </a:extLst>
          </p:cNvPr>
          <p:cNvGrpSpPr/>
          <p:nvPr/>
        </p:nvGrpSpPr>
        <p:grpSpPr>
          <a:xfrm>
            <a:off x="6067270" y="1571040"/>
            <a:ext cx="4689504" cy="1030239"/>
            <a:chOff x="2984971" y="1131592"/>
            <a:chExt cx="2911193" cy="639562"/>
          </a:xfrm>
        </p:grpSpPr>
        <p:sp>
          <p:nvSpPr>
            <p:cNvPr id="19" name="Shape 135">
              <a:extLst>
                <a:ext uri="{FF2B5EF4-FFF2-40B4-BE49-F238E27FC236}">
                  <a16:creationId xmlns:a16="http://schemas.microsoft.com/office/drawing/2014/main" id="{4622519F-2970-48DE-AE94-983D1866A8D3}"/>
                </a:ext>
              </a:extLst>
            </p:cNvPr>
            <p:cNvSpPr/>
            <p:nvPr/>
          </p:nvSpPr>
          <p:spPr>
            <a:xfrm rot="5400000">
              <a:off x="4348438" y="206392"/>
              <a:ext cx="524268" cy="257118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136">
              <a:extLst>
                <a:ext uri="{FF2B5EF4-FFF2-40B4-BE49-F238E27FC236}">
                  <a16:creationId xmlns:a16="http://schemas.microsoft.com/office/drawing/2014/main" id="{19D544DD-EAF8-4BB1-8F33-42E0C5BC8329}"/>
                </a:ext>
              </a:extLst>
            </p:cNvPr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3733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21" name="Shape 137">
              <a:extLst>
                <a:ext uri="{FF2B5EF4-FFF2-40B4-BE49-F238E27FC236}">
                  <a16:creationId xmlns:a16="http://schemas.microsoft.com/office/drawing/2014/main" id="{F7F6515B-7594-4E6C-9FAE-D56F540B179A}"/>
                </a:ext>
              </a:extLst>
            </p:cNvPr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0" rIns="121900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</a:pPr>
              <a:r>
                <a:rPr lang="en-US" altLang="zh-TW" sz="44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4</a:t>
              </a:r>
              <a:endParaRPr lang="zh-TW" altLang="en-US" sz="4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22" name="Shape 138">
              <a:extLst>
                <a:ext uri="{FF2B5EF4-FFF2-40B4-BE49-F238E27FC236}">
                  <a16:creationId xmlns:a16="http://schemas.microsoft.com/office/drawing/2014/main" id="{795A804A-B444-47B0-844E-18A54466421A}"/>
                </a:ext>
              </a:extLst>
            </p:cNvPr>
            <p:cNvSpPr txBox="1"/>
            <p:nvPr/>
          </p:nvSpPr>
          <p:spPr>
            <a:xfrm>
              <a:off x="3770128" y="1315006"/>
              <a:ext cx="1962304" cy="272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chemeClr val="lt1"/>
                </a:buClr>
                <a:buSzPct val="25000"/>
              </a:pPr>
              <a:r>
                <a:rPr lang="zh-TW" altLang="en-US" sz="24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開始您的主頁面活動</a:t>
              </a:r>
              <a:endParaRPr lang="en-US" altLang="zh-TW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endParaRPr>
            </a:p>
          </p:txBody>
        </p:sp>
      </p:grpSp>
      <p:sp>
        <p:nvSpPr>
          <p:cNvPr id="7" name="Shape 298">
            <a:extLst>
              <a:ext uri="{FF2B5EF4-FFF2-40B4-BE49-F238E27FC236}">
                <a16:creationId xmlns:a16="http://schemas.microsoft.com/office/drawing/2014/main" id="{82B095CF-C17C-3040-99F4-34D2C50A532B}"/>
              </a:ext>
            </a:extLst>
          </p:cNvPr>
          <p:cNvSpPr txBox="1"/>
          <p:nvPr/>
        </p:nvSpPr>
        <p:spPr>
          <a:xfrm>
            <a:off x="5094203" y="2380926"/>
            <a:ext cx="325800" cy="3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0EDB156-A6AA-8141-919B-1D41DB303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238" y="2715426"/>
            <a:ext cx="3869091" cy="3570191"/>
          </a:xfrm>
          <a:prstGeom prst="rect">
            <a:avLst/>
          </a:prstGeom>
        </p:spPr>
      </p:pic>
      <p:pic>
        <p:nvPicPr>
          <p:cNvPr id="12" name="圖片 25">
            <a:extLst>
              <a:ext uri="{FF2B5EF4-FFF2-40B4-BE49-F238E27FC236}">
                <a16:creationId xmlns:a16="http://schemas.microsoft.com/office/drawing/2014/main" id="{CD658686-E2CC-BC43-8C10-D15A6B810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21" y="2711012"/>
            <a:ext cx="6028679" cy="35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FD98A5C0-2971-47A8-BCBA-D21B0E23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如何整合您的行事曆</a:t>
            </a:r>
          </a:p>
        </p:txBody>
      </p:sp>
      <p:grpSp>
        <p:nvGrpSpPr>
          <p:cNvPr id="10" name="Shape 134">
            <a:extLst>
              <a:ext uri="{FF2B5EF4-FFF2-40B4-BE49-F238E27FC236}">
                <a16:creationId xmlns:a16="http://schemas.microsoft.com/office/drawing/2014/main" id="{226CE5DB-BEC6-42E2-ACBB-D98415936D67}"/>
              </a:ext>
            </a:extLst>
          </p:cNvPr>
          <p:cNvGrpSpPr/>
          <p:nvPr/>
        </p:nvGrpSpPr>
        <p:grpSpPr>
          <a:xfrm>
            <a:off x="536573" y="1571040"/>
            <a:ext cx="4689504" cy="1030239"/>
            <a:chOff x="2984971" y="1131592"/>
            <a:chExt cx="2911193" cy="639562"/>
          </a:xfrm>
        </p:grpSpPr>
        <p:sp>
          <p:nvSpPr>
            <p:cNvPr id="11" name="Shape 135">
              <a:extLst>
                <a:ext uri="{FF2B5EF4-FFF2-40B4-BE49-F238E27FC236}">
                  <a16:creationId xmlns:a16="http://schemas.microsoft.com/office/drawing/2014/main" id="{11630E11-EB19-4D00-93F5-6CDDD4105B2E}"/>
                </a:ext>
              </a:extLst>
            </p:cNvPr>
            <p:cNvSpPr/>
            <p:nvPr/>
          </p:nvSpPr>
          <p:spPr>
            <a:xfrm rot="5400000">
              <a:off x="4348438" y="206392"/>
              <a:ext cx="524268" cy="257118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24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6">
              <a:extLst>
                <a:ext uri="{FF2B5EF4-FFF2-40B4-BE49-F238E27FC236}">
                  <a16:creationId xmlns:a16="http://schemas.microsoft.com/office/drawing/2014/main" id="{7BE82E6C-3803-49BC-882C-B6AFF566BD24}"/>
                </a:ext>
              </a:extLst>
            </p:cNvPr>
            <p:cNvSpPr/>
            <p:nvPr/>
          </p:nvSpPr>
          <p:spPr>
            <a:xfrm rot="16200000" flipH="1">
              <a:off x="3033204" y="1131592"/>
              <a:ext cx="639562" cy="639562"/>
            </a:xfrm>
            <a:prstGeom prst="ellipse">
              <a:avLst/>
            </a:prstGeom>
            <a:solidFill>
              <a:schemeClr val="lt1"/>
            </a:solidFill>
            <a:ln w="50800" cap="flat" cmpd="sng">
              <a:solidFill>
                <a:schemeClr val="accent6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3733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14" name="Shape 137">
              <a:extLst>
                <a:ext uri="{FF2B5EF4-FFF2-40B4-BE49-F238E27FC236}">
                  <a16:creationId xmlns:a16="http://schemas.microsoft.com/office/drawing/2014/main" id="{395477FD-6713-448B-A47E-6469E1194AE6}"/>
                </a:ext>
              </a:extLst>
            </p:cNvPr>
            <p:cNvSpPr txBox="1"/>
            <p:nvPr/>
          </p:nvSpPr>
          <p:spPr>
            <a:xfrm>
              <a:off x="2984971" y="1180720"/>
              <a:ext cx="736924" cy="5287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0" rIns="121900" bIns="0" anchor="ctr" anchorCtr="0">
              <a:noAutofit/>
            </a:bodyPr>
            <a:lstStyle/>
            <a:p>
              <a:pPr algn="ctr">
                <a:buClr>
                  <a:srgbClr val="0070C0"/>
                </a:buClr>
                <a:buSzPct val="25000"/>
              </a:pPr>
              <a:r>
                <a:rPr lang="en-US" altLang="zh-TW" sz="4400" b="1">
                  <a:solidFill>
                    <a:schemeClr val="accent6">
                      <a:lumMod val="50000"/>
                    </a:schemeClr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3</a:t>
              </a:r>
              <a:endParaRPr lang="zh-TW" altLang="en-US" sz="44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15" name="Shape 138">
              <a:extLst>
                <a:ext uri="{FF2B5EF4-FFF2-40B4-BE49-F238E27FC236}">
                  <a16:creationId xmlns:a16="http://schemas.microsoft.com/office/drawing/2014/main" id="{F7DE85F2-27BD-4800-A2E8-D9DC9C7B4413}"/>
                </a:ext>
              </a:extLst>
            </p:cNvPr>
            <p:cNvSpPr txBox="1"/>
            <p:nvPr/>
          </p:nvSpPr>
          <p:spPr>
            <a:xfrm>
              <a:off x="3770128" y="1320550"/>
              <a:ext cx="1962304" cy="2727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 lvl="0">
                <a:buClr>
                  <a:schemeClr val="lt1"/>
                </a:buClr>
                <a:buSzPct val="25000"/>
              </a:pPr>
              <a:r>
                <a:rPr lang="zh-TW" altLang="en-US" sz="2400" b="1">
                  <a:solidFill>
                    <a:schemeClr val="bg1"/>
                  </a:solidFill>
                  <a:latin typeface="Arial"/>
                  <a:ea typeface="Arial"/>
                  <a:cs typeface="Arial"/>
                  <a:sym typeface="Arial"/>
                </a:rPr>
                <a:t>認證您的帳號資訊</a:t>
              </a:r>
              <a:endParaRPr lang="en-US" altLang="zh-TW" sz="2400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18022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A8891D-54D8-E547-9994-FD3A8BBF8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NAS </a:t>
            </a:r>
            <a:r>
              <a:rPr kumimoji="1" lang="zh-CN" altLang="en-US"/>
              <a:t>空間吃到飽</a:t>
            </a:r>
            <a:r>
              <a:rPr kumimoji="1" lang="zh-TW" altLang="en-US"/>
              <a:t> 長久保存活動紀錄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FAC527-B695-3C44-B62C-E083E15DB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000">
                <a:sym typeface="Calibri" panose="020F0502020204030204" pitchFamily="34" charset="0"/>
              </a:rPr>
              <a:t>設定定時備份</a:t>
            </a:r>
            <a:r>
              <a:rPr lang="zh-TW" altLang="zh-TW" sz="2000">
                <a:sym typeface="Calibri" panose="020F0502020204030204" pitchFamily="34" charset="0"/>
              </a:rPr>
              <a:t>保護您的重要</a:t>
            </a:r>
            <a:r>
              <a:rPr lang="zh-TW" altLang="en-US" sz="2000">
                <a:sym typeface="Calibri" panose="020F0502020204030204" pitchFamily="34" charset="0"/>
              </a:rPr>
              <a:t>活動紀錄</a:t>
            </a:r>
            <a:r>
              <a:rPr lang="zh-TW" altLang="zh-TW" sz="2000">
                <a:sym typeface="Calibri" panose="020F0502020204030204" pitchFamily="34" charset="0"/>
              </a:rPr>
              <a:t>與</a:t>
            </a:r>
            <a:r>
              <a:rPr lang="zh-TW" altLang="en-US" sz="2000">
                <a:sym typeface="Calibri" panose="020F0502020204030204" pitchFamily="34" charset="0"/>
              </a:rPr>
              <a:t>任務排程。</a:t>
            </a:r>
            <a:endParaRPr lang="en-US" altLang="zh-TW" sz="2000">
              <a:sym typeface="Calibri" panose="020F0502020204030204" pitchFamily="34" charset="0"/>
            </a:endParaRPr>
          </a:p>
          <a:p>
            <a:endParaRPr kumimoji="1" lang="zh-TW" altLang="en-US"/>
          </a:p>
        </p:txBody>
      </p:sp>
      <p:pic>
        <p:nvPicPr>
          <p:cNvPr id="4" name="Shape 102">
            <a:extLst>
              <a:ext uri="{FF2B5EF4-FFF2-40B4-BE49-F238E27FC236}">
                <a16:creationId xmlns:a16="http://schemas.microsoft.com/office/drawing/2014/main" id="{73DBCA17-90C7-EC46-9050-777256727EB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4388727"/>
            <a:ext cx="12446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2">
            <a:extLst>
              <a:ext uri="{FF2B5EF4-FFF2-40B4-BE49-F238E27FC236}">
                <a16:creationId xmlns:a16="http://schemas.microsoft.com/office/drawing/2014/main" id="{1A35EAE8-02A0-134A-A6C7-A59919D4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3717" y="2332831"/>
            <a:ext cx="6016068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24" descr="16954671_xxl [轉換].png">
            <a:extLst>
              <a:ext uri="{FF2B5EF4-FFF2-40B4-BE49-F238E27FC236}">
                <a16:creationId xmlns:a16="http://schemas.microsoft.com/office/drawing/2014/main" id="{E9ACAAE1-2098-1A4A-AAD7-9953F187B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4669715"/>
            <a:ext cx="60325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24">
            <a:extLst>
              <a:ext uri="{FF2B5EF4-FFF2-40B4-BE49-F238E27FC236}">
                <a16:creationId xmlns:a16="http://schemas.microsoft.com/office/drawing/2014/main" id="{64D4064D-D602-AA4D-8461-1FB8DC4C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813" y="3379788"/>
            <a:ext cx="1627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</a:rPr>
              <a:t>定時備份</a:t>
            </a:r>
          </a:p>
        </p:txBody>
      </p:sp>
      <p:sp>
        <p:nvSpPr>
          <p:cNvPr id="8" name="文字方塊 12">
            <a:extLst>
              <a:ext uri="{FF2B5EF4-FFF2-40B4-BE49-F238E27FC236}">
                <a16:creationId xmlns:a16="http://schemas.microsoft.com/office/drawing/2014/main" id="{3EE31C9C-EE9B-E849-A0DF-5E551CD2C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7276" y="4288318"/>
            <a:ext cx="8524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1600" b="1">
                <a:latin typeface="微軟正黑體" panose="020B0604030504040204" pitchFamily="34" charset="-120"/>
                <a:ea typeface="Heiti TC Light" panose="02000000000000000000" pitchFamily="2" charset="-128"/>
                <a:cs typeface="Heiti TC Light" panose="02000000000000000000" pitchFamily="2" charset="-128"/>
              </a:rPr>
              <a:t>50TB+</a:t>
            </a:r>
            <a:endParaRPr lang="zh-TW" altLang="en-US" sz="1600" b="1">
              <a:latin typeface="微軟正黑體" panose="020B0604030504040204" pitchFamily="34" charset="-120"/>
              <a:ea typeface="Heiti TC Light" panose="02000000000000000000" pitchFamily="2" charset="-128"/>
              <a:cs typeface="Heiti TC Light" panose="02000000000000000000" pitchFamily="2" charset="-128"/>
            </a:endParaRPr>
          </a:p>
        </p:txBody>
      </p:sp>
      <p:pic>
        <p:nvPicPr>
          <p:cNvPr id="9" name="圖片 5">
            <a:extLst>
              <a:ext uri="{FF2B5EF4-FFF2-40B4-BE49-F238E27FC236}">
                <a16:creationId xmlns:a16="http://schemas.microsoft.com/office/drawing/2014/main" id="{8C553EF9-2D93-B043-9E31-EE5C4BE190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3172619"/>
            <a:ext cx="6326187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圖說文字 9">
            <a:extLst>
              <a:ext uri="{FF2B5EF4-FFF2-40B4-BE49-F238E27FC236}">
                <a16:creationId xmlns:a16="http://schemas.microsoft.com/office/drawing/2014/main" id="{A403D08E-A5B8-3144-9A10-3B79EF500134}"/>
              </a:ext>
            </a:extLst>
          </p:cNvPr>
          <p:cNvSpPr/>
          <p:nvPr/>
        </p:nvSpPr>
        <p:spPr>
          <a:xfrm>
            <a:off x="6581775" y="2332831"/>
            <a:ext cx="5092700" cy="660400"/>
          </a:xfrm>
          <a:prstGeom prst="wedgeRectCallout">
            <a:avLst>
              <a:gd name="adj1" fmla="val -1530"/>
              <a:gd name="adj2" fmla="val 99596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0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輕鬆查看過去活動、會議紀錄</a:t>
            </a:r>
            <a:r>
              <a:rPr lang="en-US" altLang="zh-TW" sz="20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向右箭號 11">
            <a:extLst>
              <a:ext uri="{FF2B5EF4-FFF2-40B4-BE49-F238E27FC236}">
                <a16:creationId xmlns:a16="http://schemas.microsoft.com/office/drawing/2014/main" id="{81509A20-0874-0B4E-9BA9-AF8BAFFBA309}"/>
              </a:ext>
            </a:extLst>
          </p:cNvPr>
          <p:cNvSpPr/>
          <p:nvPr/>
        </p:nvSpPr>
        <p:spPr>
          <a:xfrm>
            <a:off x="4977994" y="3332162"/>
            <a:ext cx="2052638" cy="84931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定時備份</a:t>
            </a:r>
          </a:p>
        </p:txBody>
      </p:sp>
      <p:pic>
        <p:nvPicPr>
          <p:cNvPr id="13" name="圖片 10">
            <a:extLst>
              <a:ext uri="{FF2B5EF4-FFF2-40B4-BE49-F238E27FC236}">
                <a16:creationId xmlns:a16="http://schemas.microsoft.com/office/drawing/2014/main" id="{9DA76A2C-7C8C-AB46-BADA-D33778E2A9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825" y="2366169"/>
            <a:ext cx="573088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橢圓 13">
            <a:extLst>
              <a:ext uri="{FF2B5EF4-FFF2-40B4-BE49-F238E27FC236}">
                <a16:creationId xmlns:a16="http://schemas.microsoft.com/office/drawing/2014/main" id="{D326EECC-8C97-E448-9937-39BE08F6AD5B}"/>
              </a:ext>
            </a:extLst>
          </p:cNvPr>
          <p:cNvSpPr/>
          <p:nvPr/>
        </p:nvSpPr>
        <p:spPr>
          <a:xfrm>
            <a:off x="893481" y="3661327"/>
            <a:ext cx="838827" cy="84399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568485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35605A19-62A8-42B6-A83A-2526EE23E2CF}"/>
              </a:ext>
            </a:extLst>
          </p:cNvPr>
          <p:cNvSpPr txBox="1">
            <a:spLocks/>
          </p:cNvSpPr>
          <p:nvPr/>
        </p:nvSpPr>
        <p:spPr>
          <a:xfrm>
            <a:off x="838200" y="1515979"/>
            <a:ext cx="10515600" cy="4660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>
                <a:sym typeface="Calibri" panose="020F0502020204030204" pitchFamily="34" charset="0"/>
              </a:rPr>
              <a:t> 家庭共用行事曆，</a:t>
            </a:r>
            <a:r>
              <a:rPr lang="zh-TW" altLang="en-US" sz="2000"/>
              <a:t>了解各個家庭成員的行程</a:t>
            </a:r>
            <a:r>
              <a:rPr lang="zh-TW" altLang="en-US" sz="2000">
                <a:sym typeface="Calibri" panose="020F0502020204030204" pitchFamily="34" charset="0"/>
              </a:rPr>
              <a:t>，約定共同活動時間。</a:t>
            </a:r>
            <a:endParaRPr lang="en-US" altLang="zh-TW" sz="2000">
              <a:sym typeface="Calibri" panose="020F0502020204030204" pitchFamily="34" charset="0"/>
            </a:endParaRPr>
          </a:p>
          <a:p>
            <a:pPr marL="342900" lvl="1" indent="-342900">
              <a:spcBef>
                <a:spcPts val="1000"/>
              </a:spcBef>
            </a:pP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團隊的專案管理行事曆，最新目標、待辦郵件及未完成任務標記在行事曆上，分享給小組成員，可加快安排會議的速度。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  <a:sym typeface="Calibri" panose="020F0502020204030204" pitchFamily="34" charset="0"/>
            </a:endParaRPr>
          </a:p>
          <a:p>
            <a:endParaRPr kumimoji="1"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07BF4706-61F9-4040-BE58-E68A2F78A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聰明管理與分享團隊時間表</a:t>
            </a:r>
          </a:p>
        </p:txBody>
      </p:sp>
      <p:pic>
        <p:nvPicPr>
          <p:cNvPr id="9" name="圖片 8" descr="圖片1拷貝.png">
            <a:extLst>
              <a:ext uri="{FF2B5EF4-FFF2-40B4-BE49-F238E27FC236}">
                <a16:creationId xmlns:a16="http://schemas.microsoft.com/office/drawing/2014/main" id="{D1DD7370-0BDE-44B6-AA6D-499F8B18E7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0155" y="2960826"/>
            <a:ext cx="59610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橢圓 10">
            <a:extLst>
              <a:ext uri="{FF2B5EF4-FFF2-40B4-BE49-F238E27FC236}">
                <a16:creationId xmlns:a16="http://schemas.microsoft.com/office/drawing/2014/main" id="{16238687-3645-4C6D-9455-8247D2818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2267" y="4260988"/>
            <a:ext cx="1879600" cy="1781175"/>
          </a:xfrm>
          <a:prstGeom prst="ellipse">
            <a:avLst/>
          </a:prstGeom>
          <a:noFill/>
          <a:ln w="76200">
            <a:solidFill>
              <a:srgbClr val="F79646"/>
            </a:solidFill>
            <a:round/>
            <a:headEnd/>
            <a:tailEnd/>
          </a:ln>
          <a:effectLst>
            <a:outerShdw blurRad="63500" dist="38100" dir="5400000" algn="t" rotWithShape="0">
              <a:srgbClr val="000000">
                <a:alpha val="39998"/>
              </a:srgbClr>
            </a:outerShdw>
          </a:effectLst>
          <a:extLst/>
        </p:spPr>
        <p:txBody>
          <a:bodyPr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>
              <a:defRPr/>
            </a:pPr>
            <a:endParaRPr lang="zh-TW" alt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2" name="圓角矩形 23">
            <a:extLst>
              <a:ext uri="{FF2B5EF4-FFF2-40B4-BE49-F238E27FC236}">
                <a16:creationId xmlns:a16="http://schemas.microsoft.com/office/drawing/2014/main" id="{8A9A8967-25C3-4F7C-8A91-CEC45778CE57}"/>
              </a:ext>
            </a:extLst>
          </p:cNvPr>
          <p:cNvSpPr/>
          <p:nvPr/>
        </p:nvSpPr>
        <p:spPr>
          <a:xfrm>
            <a:off x="7858930" y="2978288"/>
            <a:ext cx="3814762" cy="255111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TW" altLang="en-US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A103AE8A-08EE-49BF-A4B7-9F39E08E0F2E}"/>
              </a:ext>
            </a:extLst>
          </p:cNvPr>
          <p:cNvGrpSpPr>
            <a:grpSpLocks/>
          </p:cNvGrpSpPr>
          <p:nvPr/>
        </p:nvGrpSpPr>
        <p:grpSpPr bwMode="auto">
          <a:xfrm>
            <a:off x="678668" y="2877301"/>
            <a:ext cx="2744787" cy="1938338"/>
            <a:chOff x="589846" y="3071904"/>
            <a:chExt cx="2744788" cy="1937562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1027A93B-4982-4F68-B161-4404FF013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44067"/>
            <a:stretch>
              <a:fillRect/>
            </a:stretch>
          </p:blipFill>
          <p:spPr bwMode="auto">
            <a:xfrm>
              <a:off x="589846" y="3912872"/>
              <a:ext cx="2744788" cy="1096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Shape 102">
              <a:extLst>
                <a:ext uri="{FF2B5EF4-FFF2-40B4-BE49-F238E27FC236}">
                  <a16:creationId xmlns:a16="http://schemas.microsoft.com/office/drawing/2014/main" id="{323B435D-C800-403C-8CDF-0586622E5824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10512" y="3071904"/>
              <a:ext cx="877888" cy="8620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文字方塊 35">
            <a:extLst>
              <a:ext uri="{FF2B5EF4-FFF2-40B4-BE49-F238E27FC236}">
                <a16:creationId xmlns:a16="http://schemas.microsoft.com/office/drawing/2014/main" id="{EFBDA117-997F-40FE-AB16-D52C8F8915C2}"/>
              </a:ext>
            </a:extLst>
          </p:cNvPr>
          <p:cNvSpPr txBox="1"/>
          <p:nvPr/>
        </p:nvSpPr>
        <p:spPr>
          <a:xfrm>
            <a:off x="551667" y="4944093"/>
            <a:ext cx="2871788" cy="1016000"/>
          </a:xfrm>
          <a:prstGeom prst="rect">
            <a:avLst/>
          </a:prstGeom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zh-TW" sz="20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 pitchFamily="34" charset="0"/>
              </a:rPr>
              <a:t>可容納並</a:t>
            </a:r>
            <a:r>
              <a:rPr lang="zh-TW" altLang="en-US" sz="20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 pitchFamily="34" charset="0"/>
              </a:rPr>
              <a:t>允許多個 </a:t>
            </a:r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 pitchFamily="34" charset="0"/>
              </a:rPr>
              <a:t>NAS </a:t>
            </a:r>
            <a:r>
              <a:rPr lang="zh-TW" altLang="en-US" sz="20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 pitchFamily="34" charset="0"/>
              </a:rPr>
              <a:t>使用者使用 </a:t>
            </a:r>
            <a:r>
              <a:rPr lang="en-US" altLang="zh-TW" sz="2000" b="1" err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 pitchFamily="34" charset="0"/>
              </a:rPr>
              <a:t>QcalAgent</a:t>
            </a:r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 pitchFamily="34" charset="0"/>
              </a:rPr>
              <a:t> </a:t>
            </a:r>
            <a:r>
              <a:rPr lang="zh-TW" altLang="en-US" sz="2000" b="1">
                <a:solidFill>
                  <a:srgbClr val="C0000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alibri" pitchFamily="34" charset="0"/>
              </a:rPr>
              <a:t>一同分享行事曆</a:t>
            </a:r>
            <a:endParaRPr lang="en-US" altLang="zh-TW" sz="2000" b="1">
              <a:solidFill>
                <a:srgbClr val="C0000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片 14" descr="7.png">
            <a:extLst>
              <a:ext uri="{FF2B5EF4-FFF2-40B4-BE49-F238E27FC236}">
                <a16:creationId xmlns:a16="http://schemas.microsoft.com/office/drawing/2014/main" id="{52B69666-68DF-48EC-942A-B6548AF794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8642" y="3111638"/>
            <a:ext cx="3290888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文字方塊 18">
            <a:extLst>
              <a:ext uri="{FF2B5EF4-FFF2-40B4-BE49-F238E27FC236}">
                <a16:creationId xmlns:a16="http://schemas.microsoft.com/office/drawing/2014/main" id="{0C80F2E8-D5AE-4783-8F1F-9873732AD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405" y="3976826"/>
            <a:ext cx="923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12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朋友聚會</a:t>
            </a:r>
          </a:p>
        </p:txBody>
      </p:sp>
      <p:sp>
        <p:nvSpPr>
          <p:cNvPr id="17" name="文字方塊 19">
            <a:extLst>
              <a:ext uri="{FF2B5EF4-FFF2-40B4-BE49-F238E27FC236}">
                <a16:creationId xmlns:a16="http://schemas.microsoft.com/office/drawing/2014/main" id="{7A723F9E-FDFD-49C1-89B5-7587DBDCCE51}"/>
              </a:ext>
            </a:extLst>
          </p:cNvPr>
          <p:cNvSpPr txBox="1"/>
          <p:nvPr/>
        </p:nvSpPr>
        <p:spPr>
          <a:xfrm>
            <a:off x="10243355" y="3980001"/>
            <a:ext cx="923925" cy="2778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>
              <a:defRPr/>
            </a:pPr>
            <a:r>
              <a:rPr lang="zh-TW" altLang="en-US" sz="1200" b="1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工作夥伴</a:t>
            </a:r>
          </a:p>
        </p:txBody>
      </p:sp>
      <p:sp>
        <p:nvSpPr>
          <p:cNvPr id="18" name="文字方塊 20">
            <a:extLst>
              <a:ext uri="{FF2B5EF4-FFF2-40B4-BE49-F238E27FC236}">
                <a16:creationId xmlns:a16="http://schemas.microsoft.com/office/drawing/2014/main" id="{74FD0E82-33AF-4C46-A924-CD2647DF6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5467" y="5203963"/>
            <a:ext cx="9239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1200" b="1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家庭活動</a:t>
            </a:r>
          </a:p>
        </p:txBody>
      </p:sp>
      <p:sp>
        <p:nvSpPr>
          <p:cNvPr id="19" name="文字方塊 21">
            <a:extLst>
              <a:ext uri="{FF2B5EF4-FFF2-40B4-BE49-F238E27FC236}">
                <a16:creationId xmlns:a16="http://schemas.microsoft.com/office/drawing/2014/main" id="{738D1A7B-7AD2-44D9-8959-26B734357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1005" y="5196026"/>
            <a:ext cx="9239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pPr algn="ctr"/>
            <a:r>
              <a:rPr lang="zh-TW" altLang="en-US" sz="1200" b="1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戀人</a:t>
            </a:r>
          </a:p>
        </p:txBody>
      </p:sp>
    </p:spTree>
    <p:extLst>
      <p:ext uri="{BB962C8B-B14F-4D97-AF65-F5344CB8AC3E}">
        <p14:creationId xmlns:p14="http://schemas.microsoft.com/office/powerpoint/2010/main" val="19629116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6EA59B5-80AB-4EF5-9C55-1AC6EDD7C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95153"/>
            <a:ext cx="12192000" cy="2052084"/>
          </a:xfrm>
        </p:spPr>
        <p:txBody>
          <a:bodyPr/>
          <a:lstStyle/>
          <a:p>
            <a:r>
              <a:rPr lang="en-US" dirty="0"/>
              <a:t>Live Demo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200041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B2DED31-7FEC-4EA6-B145-E80CD618B298}"/>
              </a:ext>
            </a:extLst>
          </p:cNvPr>
          <p:cNvSpPr/>
          <p:nvPr/>
        </p:nvSpPr>
        <p:spPr>
          <a:xfrm>
            <a:off x="669851" y="1265270"/>
            <a:ext cx="10760149" cy="8240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rgbClr val="FFFF00"/>
              </a:gs>
              <a:gs pos="30000">
                <a:srgbClr val="FFFF00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FEB5831-DDDE-41D4-9056-94147C4DE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86806"/>
            <a:ext cx="12192000" cy="2551814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zh-TW" altLang="en-US" sz="4800">
                <a:sym typeface="Arial"/>
              </a:rPr>
              <a:t>最佳的組合應用</a:t>
            </a:r>
            <a:br>
              <a:rPr lang="zh-TW" altLang="en-US" sz="4800">
                <a:latin typeface="微軟正黑體"/>
              </a:rPr>
            </a:br>
            <a:r>
              <a:rPr lang="en-US" altLang="zh-TW" sz="4800" err="1">
                <a:sym typeface="Arial"/>
              </a:rPr>
              <a:t>QmailAgent</a:t>
            </a:r>
            <a:r>
              <a:rPr lang="en-US" altLang="zh-TW" sz="4800">
                <a:sym typeface="Arial"/>
              </a:rPr>
              <a:t> + </a:t>
            </a:r>
            <a:r>
              <a:rPr lang="en-US" altLang="zh-TW" sz="4800" err="1">
                <a:sym typeface="Arial"/>
              </a:rPr>
              <a:t>Qcontactz</a:t>
            </a:r>
            <a:r>
              <a:rPr lang="en-US" altLang="zh-TW" sz="4800">
                <a:sym typeface="Arial"/>
              </a:rPr>
              <a:t> + </a:t>
            </a:r>
            <a:r>
              <a:rPr lang="en-US" altLang="zh-TW" sz="4800" err="1">
                <a:sym typeface="Arial"/>
              </a:rPr>
              <a:t>QcalAgent</a:t>
            </a:r>
            <a:endParaRPr lang="zh-TW" altLang="en-US" sz="480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0691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47D4674-41CA-3246-8A03-B69C0AC5E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三位一體 最佳的組合應用</a:t>
            </a:r>
            <a:endParaRPr lang="en-US" altLang="zh-TW" b="1"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C4310E8-CE28-8B46-8314-90674373F28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098329"/>
            <a:ext cx="10515600" cy="4660983"/>
          </a:xfrm>
        </p:spPr>
        <p:txBody>
          <a:bodyPr/>
          <a:lstStyle/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整合運用下，聯絡人資訊將可自動同步到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QcalAgent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與</a:t>
            </a:r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CN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QmailAgent</a:t>
            </a:r>
            <a:r>
              <a:rPr lang="zh-CN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系統將自動幫您帶入</a:t>
            </a:r>
            <a:r>
              <a:rPr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Qcontactz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的聯絡人資料。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新的郵件地址、會議邀請人可新增至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Qcontactz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，在 </a:t>
            </a:r>
            <a:r>
              <a:rPr lang="en-US" altLang="zh-TW" sz="20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Qcontactz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上也可直接選擇聯絡人並撰寫新郵件，快速開啟新的聯繫。</a:t>
            </a:r>
          </a:p>
          <a:p>
            <a:endParaRPr kumimoji="1" lang="zh-TW" altLang="en-US"/>
          </a:p>
        </p:txBody>
      </p:sp>
      <p:pic>
        <p:nvPicPr>
          <p:cNvPr id="5" name="Shape 451">
            <a:extLst>
              <a:ext uri="{FF2B5EF4-FFF2-40B4-BE49-F238E27FC236}">
                <a16:creationId xmlns:a16="http://schemas.microsoft.com/office/drawing/2014/main" id="{335B7B63-B356-E446-ACEC-29098CF90F05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52" y="3311720"/>
            <a:ext cx="4894300" cy="27408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 descr="螢幕快照 2017-11-23 下午5.28.04.png">
            <a:extLst>
              <a:ext uri="{FF2B5EF4-FFF2-40B4-BE49-F238E27FC236}">
                <a16:creationId xmlns:a16="http://schemas.microsoft.com/office/drawing/2014/main" id="{7243FDFC-AB2D-544C-A47A-0F84DBF77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898" y="3310675"/>
            <a:ext cx="2912663" cy="20436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511A8A7-BE65-8247-936F-9A15373FC8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4" t="3479" r="2544" b="4347"/>
          <a:stretch/>
        </p:blipFill>
        <p:spPr>
          <a:xfrm>
            <a:off x="373938" y="3322353"/>
            <a:ext cx="3084782" cy="2740876"/>
          </a:xfrm>
          <a:prstGeom prst="rect">
            <a:avLst/>
          </a:prstGeom>
        </p:spPr>
      </p:pic>
      <p:pic>
        <p:nvPicPr>
          <p:cNvPr id="4" name="Shape 450">
            <a:extLst>
              <a:ext uri="{FF2B5EF4-FFF2-40B4-BE49-F238E27FC236}">
                <a16:creationId xmlns:a16="http://schemas.microsoft.com/office/drawing/2014/main" id="{F202C4EF-7D58-BE4C-A08A-055ADFD13CC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657" y="3132585"/>
            <a:ext cx="5813152" cy="312912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\\MARKETING\Marketing\TO 明俐\直播PPT\20171221_OcalAgent\素材\Qcal_512.png">
            <a:extLst>
              <a:ext uri="{FF2B5EF4-FFF2-40B4-BE49-F238E27FC236}">
                <a16:creationId xmlns:a16="http://schemas.microsoft.com/office/drawing/2014/main" id="{6F2B23B8-1C1D-1C49-91C4-FED160C26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179" y="2553419"/>
            <a:ext cx="935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144B94F7-087C-BE4C-A705-6DD1960B587B}"/>
              </a:ext>
            </a:extLst>
          </p:cNvPr>
          <p:cNvSpPr/>
          <p:nvPr/>
        </p:nvSpPr>
        <p:spPr>
          <a:xfrm>
            <a:off x="293711" y="5027831"/>
            <a:ext cx="696889" cy="64627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Picture 15" descr="D:\ING\Notes Statiom &amp; QNotes_直播PPT\image\P12_箭頭-01.png">
            <a:extLst>
              <a:ext uri="{FF2B5EF4-FFF2-40B4-BE49-F238E27FC236}">
                <a16:creationId xmlns:a16="http://schemas.microsoft.com/office/drawing/2014/main" id="{CC469BAC-86C6-374C-B619-BFA61C59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7271" flipH="1" flipV="1">
            <a:off x="9307699" y="4514919"/>
            <a:ext cx="1042176" cy="42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846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004874-85EC-403A-BCE0-CE605550A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56660"/>
            <a:ext cx="12192000" cy="1477925"/>
          </a:xfrm>
        </p:spPr>
        <p:txBody>
          <a:bodyPr/>
          <a:lstStyle/>
          <a:p>
            <a:r>
              <a:rPr lang="zh-TW" altLang="en-US" sz="5500">
                <a:sym typeface="Arial"/>
              </a:rPr>
              <a:t>為何是企業最佳的生產力方案？</a:t>
            </a:r>
          </a:p>
        </p:txBody>
      </p:sp>
    </p:spTree>
    <p:extLst>
      <p:ext uri="{BB962C8B-B14F-4D97-AF65-F5344CB8AC3E}">
        <p14:creationId xmlns:p14="http://schemas.microsoft.com/office/powerpoint/2010/main" val="1520200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8650CA-1D93-B840-B13A-44C430F8A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itchFamily="34" charset="-120"/>
                <a:ea typeface="微軟正黑體" pitchFamily="34" charset="-120"/>
                <a:cs typeface="Arial"/>
              </a:rPr>
              <a:t>輕鬆享有異地異機備援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5B6E549-FEAD-CF44-B02B-D2F369ED0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ym typeface="Calibri" panose="020F0502020204030204" pitchFamily="34" charset="0"/>
              </a:rPr>
              <a:t>企業在保存資料後，會因成本與管理考量，只將資料備份在同個地方，或因資料儲存空間大，忽略了異地備援的重要性。</a:t>
            </a:r>
            <a:endParaRPr lang="en-US" altLang="zh-TW">
              <a:sym typeface="Calibri" panose="020F0502020204030204" pitchFamily="34" charset="0"/>
            </a:endParaRPr>
          </a:p>
          <a:p>
            <a:r>
              <a:rPr lang="zh-TW" altLang="en-US">
                <a:solidFill>
                  <a:srgbClr val="C00000"/>
                </a:solidFill>
              </a:rPr>
              <a:t>經年累月地累積的</a:t>
            </a:r>
            <a:r>
              <a:rPr lang="zh-CN" altLang="en-US">
                <a:solidFill>
                  <a:srgbClr val="C00000"/>
                </a:solidFill>
              </a:rPr>
              <a:t>電子郵件、聯絡人和行事曆活動</a:t>
            </a:r>
            <a:r>
              <a:rPr lang="zh-TW" altLang="en-US">
                <a:solidFill>
                  <a:srgbClr val="C00000"/>
                </a:solidFill>
              </a:rPr>
              <a:t>不僅可直存在 </a:t>
            </a:r>
            <a:r>
              <a:rPr lang="en-US" altLang="zh-TW">
                <a:solidFill>
                  <a:srgbClr val="C00000"/>
                </a:solidFill>
              </a:rPr>
              <a:t>NAS</a:t>
            </a:r>
            <a:r>
              <a:rPr lang="zh-TW" altLang="en-US">
                <a:solidFill>
                  <a:srgbClr val="C00000"/>
                </a:solidFill>
              </a:rPr>
              <a:t>，並可輕鬆再次備份至另外一台 </a:t>
            </a:r>
            <a:r>
              <a:rPr lang="en-US" altLang="zh-TW">
                <a:solidFill>
                  <a:srgbClr val="C00000"/>
                </a:solidFill>
              </a:rPr>
              <a:t>NAS </a:t>
            </a:r>
            <a:r>
              <a:rPr lang="zh-TW" altLang="en-US">
                <a:solidFill>
                  <a:srgbClr val="C00000"/>
                </a:solidFill>
              </a:rPr>
              <a:t>上，享受簡單方便的異地備援方案。</a:t>
            </a:r>
          </a:p>
        </p:txBody>
      </p:sp>
      <p:pic>
        <p:nvPicPr>
          <p:cNvPr id="4" name="圖片 20" descr="圖片1.png">
            <a:extLst>
              <a:ext uri="{FF2B5EF4-FFF2-40B4-BE49-F238E27FC236}">
                <a16:creationId xmlns:a16="http://schemas.microsoft.com/office/drawing/2014/main" id="{30286582-F6B1-D041-81DF-72A7B51FE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876" y="2456488"/>
            <a:ext cx="799782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17">
            <a:extLst>
              <a:ext uri="{FF2B5EF4-FFF2-40B4-BE49-F238E27FC236}">
                <a16:creationId xmlns:a16="http://schemas.microsoft.com/office/drawing/2014/main" id="{9841F749-4635-7D4A-9BCB-AD64A16F9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6" y="3934332"/>
            <a:ext cx="8509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\\MARKETING\Marketing\TO 明俐\直播PPT\20171221_OcalAgent\素材\Qcal_512.png">
            <a:extLst>
              <a:ext uri="{FF2B5EF4-FFF2-40B4-BE49-F238E27FC236}">
                <a16:creationId xmlns:a16="http://schemas.microsoft.com/office/drawing/2014/main" id="{2A689638-0890-034A-BB37-C1BFFE75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130" y="3752163"/>
            <a:ext cx="836543" cy="83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Fig 11.png">
            <a:extLst>
              <a:ext uri="{FF2B5EF4-FFF2-40B4-BE49-F238E27FC236}">
                <a16:creationId xmlns:a16="http://schemas.microsoft.com/office/drawing/2014/main" id="{A7A3C6D5-EF86-2C42-854B-7E77F986E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236" y="4853677"/>
            <a:ext cx="1042316" cy="101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80952CD-1459-5749-8B1D-6C8A896C0ACE}"/>
              </a:ext>
            </a:extLst>
          </p:cNvPr>
          <p:cNvSpPr txBox="1"/>
          <p:nvPr/>
        </p:nvSpPr>
        <p:spPr>
          <a:xfrm>
            <a:off x="5791398" y="4190017"/>
            <a:ext cx="17025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TW" altLang="en-US" sz="20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TW" sz="2000" b="1">
                <a:latin typeface="Arial" panose="020B0604020202020204" pitchFamily="34" charset="0"/>
                <a:cs typeface="Arial" panose="020B0604020202020204" pitchFamily="34" charset="0"/>
              </a:rPr>
              <a:t>RTRR</a:t>
            </a:r>
            <a:endParaRPr kumimoji="1" lang="zh-TW" alt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44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標題 1">
            <a:extLst>
              <a:ext uri="{FF2B5EF4-FFF2-40B4-BE49-F238E27FC236}">
                <a16:creationId xmlns:a16="http://schemas.microsoft.com/office/drawing/2014/main" id="{A693DB82-376E-4C7D-B16D-6D02F7DAB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7183" y="689014"/>
            <a:ext cx="4566231" cy="1192523"/>
          </a:xfrm>
        </p:spPr>
        <p:txBody>
          <a:bodyPr>
            <a:norm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您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正在面臨工作上的麻煩嗎？</a:t>
            </a:r>
          </a:p>
        </p:txBody>
      </p:sp>
      <p:sp>
        <p:nvSpPr>
          <p:cNvPr id="16" name="Shape 137">
            <a:extLst>
              <a:ext uri="{FF2B5EF4-FFF2-40B4-BE49-F238E27FC236}">
                <a16:creationId xmlns:a16="http://schemas.microsoft.com/office/drawing/2014/main" id="{14C46109-DBD4-45B2-BE21-A2EB679C3878}"/>
              </a:ext>
            </a:extLst>
          </p:cNvPr>
          <p:cNvSpPr txBox="1">
            <a:spLocks/>
          </p:cNvSpPr>
          <p:nvPr/>
        </p:nvSpPr>
        <p:spPr>
          <a:xfrm>
            <a:off x="6777875" y="763445"/>
            <a:ext cx="4598962" cy="1000701"/>
          </a:xfrm>
          <a:prstGeom prst="rect">
            <a:avLst/>
          </a:prstGeom>
        </p:spPr>
        <p:txBody>
          <a:bodyPr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CN" altLang="en-US" sz="2400" b="1">
                <a:latin typeface="微軟正黑體" pitchFamily="34" charset="-120"/>
                <a:ea typeface="微軟正黑體" pitchFamily="34" charset="-120"/>
              </a:rPr>
              <a:t>電腦上有排會議，</a:t>
            </a:r>
            <a:r>
              <a:rPr lang="en-US" altLang="zh-CN" sz="2400" b="1">
                <a:latin typeface="微軟正黑體" pitchFamily="34" charset="-120"/>
                <a:ea typeface="微軟正黑體" pitchFamily="34" charset="-120"/>
              </a:rPr>
              <a:t>Google</a:t>
            </a:r>
            <a:r>
              <a:rPr lang="zh-CN" altLang="en-US" sz="2400" b="1">
                <a:latin typeface="微軟正黑體" pitchFamily="34" charset="-120"/>
                <a:ea typeface="微軟正黑體" pitchFamily="34" charset="-120"/>
              </a:rPr>
              <a:t>日曆又有活動？</a:t>
            </a:r>
            <a:r>
              <a:rPr lang="en-US" altLang="zh-CN" sz="2400" b="1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zh-CN" altLang="en-US" sz="2400" b="1">
                <a:latin typeface="微軟正黑體" pitchFamily="34" charset="-120"/>
                <a:ea typeface="微軟正黑體" pitchFamily="34" charset="-120"/>
              </a:rPr>
              <a:t>來回更新，一不小心就漏掉重要活動和會議？</a:t>
            </a:r>
            <a:endParaRPr lang="zh-TW" altLang="en-US" sz="2400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B629F91-1A1F-4810-BE51-B52FF82C79B0}"/>
              </a:ext>
            </a:extLst>
          </p:cNvPr>
          <p:cNvSpPr/>
          <p:nvPr/>
        </p:nvSpPr>
        <p:spPr>
          <a:xfrm>
            <a:off x="720004" y="3571561"/>
            <a:ext cx="4494439" cy="83099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公司電腦的</a:t>
            </a:r>
            <a:r>
              <a:rPr lang="en-US" altLang="zh-TW" sz="24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Outlook</a:t>
            </a:r>
            <a:r>
              <a:rPr lang="zh-CN" altLang="en-US" sz="24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會議，老是跟我</a:t>
            </a:r>
            <a:r>
              <a:rPr lang="en-US" altLang="zh-CN" sz="24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Google</a:t>
            </a:r>
            <a:r>
              <a:rPr lang="zh-CN" altLang="en-US" sz="24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行事曆對不上</a:t>
            </a:r>
            <a:r>
              <a:rPr lang="en" altLang="zh-TW" sz="2400" b="1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738982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BA73BB-34F6-954E-B854-A7CE128DC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>
                <a:latin typeface="微軟正黑體" pitchFamily="34" charset="-120"/>
                <a:ea typeface="微軟正黑體" pitchFamily="34" charset="-120"/>
                <a:cs typeface="Arial"/>
              </a:rPr>
              <a:t>透過 </a:t>
            </a:r>
            <a:r>
              <a:rPr lang="en-US" altLang="zh-TW" b="1">
                <a:latin typeface="微軟正黑體" pitchFamily="34" charset="-120"/>
                <a:ea typeface="微軟正黑體" pitchFamily="34" charset="-120"/>
                <a:cs typeface="Arial"/>
              </a:rPr>
              <a:t>NAS</a:t>
            </a:r>
            <a:r>
              <a:rPr lang="zh-TW" altLang="en-US" b="1">
                <a:latin typeface="微軟正黑體" pitchFamily="34" charset="-120"/>
                <a:ea typeface="微軟正黑體" pitchFamily="34" charset="-120"/>
                <a:cs typeface="Arial"/>
              </a:rPr>
              <a:t> 查看，隱私有保障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52E012-0849-6C4C-A4EF-291389F38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ym typeface="Calibri" panose="020F0502020204030204" pitchFamily="34" charset="0"/>
              </a:rPr>
              <a:t>避免因外部連線遭到阻擋或</a:t>
            </a:r>
            <a:r>
              <a:rPr lang="en-US" altLang="zh-TW">
                <a:sym typeface="Calibri" panose="020F0502020204030204" pitchFamily="34" charset="0"/>
              </a:rPr>
              <a:t> IP </a:t>
            </a:r>
            <a:r>
              <a:rPr lang="zh-TW" altLang="en-US">
                <a:sym typeface="Calibri" panose="020F0502020204030204" pitchFamily="34" charset="0"/>
              </a:rPr>
              <a:t>存取紀錄被監管側錄，直接連回</a:t>
            </a:r>
            <a:r>
              <a:rPr lang="en-US" altLang="zh-TW">
                <a:sym typeface="Calibri" panose="020F0502020204030204" pitchFamily="34" charset="0"/>
              </a:rPr>
              <a:t> NAS </a:t>
            </a:r>
            <a:r>
              <a:rPr lang="zh-TW" altLang="en-US">
                <a:sym typeface="Calibri" panose="020F0502020204030204" pitchFamily="34" charset="0"/>
              </a:rPr>
              <a:t>查看郵件、聯絡人和行事曆更有隱私保障。</a:t>
            </a:r>
            <a:endParaRPr lang="en-US" altLang="zh-TW">
              <a:sym typeface="Calibri" panose="020F0502020204030204" pitchFamily="34" charset="0"/>
            </a:endParaRPr>
          </a:p>
          <a:p>
            <a:r>
              <a:rPr lang="zh-TW" altLang="en-US">
                <a:sym typeface="Calibri" panose="020F0502020204030204" pitchFamily="34" charset="0"/>
              </a:rPr>
              <a:t>不必翻牆也能在網路受限制的地區建立 </a:t>
            </a:r>
            <a:r>
              <a:rPr lang="en-US" altLang="zh-TW">
                <a:sym typeface="Calibri" panose="020F0502020204030204" pitchFamily="34" charset="0"/>
              </a:rPr>
              <a:t>Google</a:t>
            </a:r>
            <a:r>
              <a:rPr lang="zh-TW" altLang="en-US">
                <a:sym typeface="Calibri" panose="020F0502020204030204" pitchFamily="34" charset="0"/>
              </a:rPr>
              <a:t> 行事曆的工作與收發</a:t>
            </a:r>
            <a:r>
              <a:rPr lang="en-US" altLang="zh-TW">
                <a:sym typeface="Calibri" panose="020F0502020204030204" pitchFamily="34" charset="0"/>
              </a:rPr>
              <a:t>Gmail</a:t>
            </a:r>
            <a:r>
              <a:rPr lang="zh-TW" altLang="en-US">
                <a:sym typeface="Calibri" panose="020F0502020204030204" pitchFamily="34" charset="0"/>
              </a:rPr>
              <a:t>。</a:t>
            </a:r>
            <a:endParaRPr lang="zh-TW" altLang="en-US"/>
          </a:p>
        </p:txBody>
      </p:sp>
      <p:grpSp>
        <p:nvGrpSpPr>
          <p:cNvPr id="4" name="群組 23">
            <a:extLst>
              <a:ext uri="{FF2B5EF4-FFF2-40B4-BE49-F238E27FC236}">
                <a16:creationId xmlns:a16="http://schemas.microsoft.com/office/drawing/2014/main" id="{24E83D9F-09A6-5944-93EC-C81CE48E5009}"/>
              </a:ext>
            </a:extLst>
          </p:cNvPr>
          <p:cNvGrpSpPr>
            <a:grpSpLocks/>
          </p:cNvGrpSpPr>
          <p:nvPr/>
        </p:nvGrpSpPr>
        <p:grpSpPr bwMode="auto">
          <a:xfrm>
            <a:off x="5795180" y="3248063"/>
            <a:ext cx="5378480" cy="2631739"/>
            <a:chOff x="6615183" y="2723640"/>
            <a:chExt cx="5123162" cy="2507571"/>
          </a:xfrm>
        </p:grpSpPr>
        <p:pic>
          <p:nvPicPr>
            <p:cNvPr id="5" name="圖片 17" descr="Qmail-img4.png">
              <a:extLst>
                <a:ext uri="{FF2B5EF4-FFF2-40B4-BE49-F238E27FC236}">
                  <a16:creationId xmlns:a16="http://schemas.microsoft.com/office/drawing/2014/main" id="{E1A8A2E5-95CC-EC47-AA46-3FE2057C8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5183" y="2885152"/>
              <a:ext cx="5123162" cy="2346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圖片 7">
              <a:extLst>
                <a:ext uri="{FF2B5EF4-FFF2-40B4-BE49-F238E27FC236}">
                  <a16:creationId xmlns:a16="http://schemas.microsoft.com/office/drawing/2014/main" id="{484A7F7E-2400-AF46-B98B-A1839640D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4" t="9212" r="10088" b="9688"/>
            <a:stretch>
              <a:fillRect/>
            </a:stretch>
          </p:blipFill>
          <p:spPr bwMode="auto">
            <a:xfrm>
              <a:off x="10664456" y="2723640"/>
              <a:ext cx="850605" cy="870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群組 22">
            <a:extLst>
              <a:ext uri="{FF2B5EF4-FFF2-40B4-BE49-F238E27FC236}">
                <a16:creationId xmlns:a16="http://schemas.microsoft.com/office/drawing/2014/main" id="{2635929A-A4C8-F040-A870-79467B130388}"/>
              </a:ext>
            </a:extLst>
          </p:cNvPr>
          <p:cNvGrpSpPr>
            <a:grpSpLocks/>
          </p:cNvGrpSpPr>
          <p:nvPr/>
        </p:nvGrpSpPr>
        <p:grpSpPr bwMode="auto">
          <a:xfrm>
            <a:off x="257908" y="2212285"/>
            <a:ext cx="6038131" cy="4645715"/>
            <a:chOff x="318977" y="1679243"/>
            <a:chExt cx="6732588" cy="5375275"/>
          </a:xfrm>
        </p:grpSpPr>
        <p:pic>
          <p:nvPicPr>
            <p:cNvPr id="8" name="圖片 3" descr="p6-01.png">
              <a:extLst>
                <a:ext uri="{FF2B5EF4-FFF2-40B4-BE49-F238E27FC236}">
                  <a16:creationId xmlns:a16="http://schemas.microsoft.com/office/drawing/2014/main" id="{BCE28C18-C935-454C-99D7-62166B2DD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977" y="1679243"/>
              <a:ext cx="6732588" cy="537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1" descr="\\MARKETING\Marketing\TO 明俐\直播PPT\20171221_OcalAgent\素材\Qcal_512.png">
              <a:extLst>
                <a:ext uri="{FF2B5EF4-FFF2-40B4-BE49-F238E27FC236}">
                  <a16:creationId xmlns:a16="http://schemas.microsoft.com/office/drawing/2014/main" id="{EF8FE3C3-8DE5-D041-BE5C-F35E59A1F1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5271" y="4058924"/>
              <a:ext cx="615911" cy="615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圖片 17">
            <a:extLst>
              <a:ext uri="{FF2B5EF4-FFF2-40B4-BE49-F238E27FC236}">
                <a16:creationId xmlns:a16="http://schemas.microsoft.com/office/drawing/2014/main" id="{1B6A07F3-7C16-7C4B-87EB-47A8EAFEE6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291" y="4272233"/>
            <a:ext cx="537911" cy="536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Fig 11.png">
            <a:extLst>
              <a:ext uri="{FF2B5EF4-FFF2-40B4-BE49-F238E27FC236}">
                <a16:creationId xmlns:a16="http://schemas.microsoft.com/office/drawing/2014/main" id="{58D00600-100B-D84A-A304-A029BAB5E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025" y="4240582"/>
            <a:ext cx="667214" cy="647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89F0C02-DE0C-014D-B005-E4BA042AE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81536" y="3878443"/>
            <a:ext cx="776350" cy="56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46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0B55D40E-3E78-4401-985F-CDAB3C6C2999}"/>
              </a:ext>
            </a:extLst>
          </p:cNvPr>
          <p:cNvSpPr/>
          <p:nvPr/>
        </p:nvSpPr>
        <p:spPr>
          <a:xfrm>
            <a:off x="669851" y="1265270"/>
            <a:ext cx="10760149" cy="82402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0000">
                <a:srgbClr val="FFFF00"/>
              </a:gs>
              <a:gs pos="30000">
                <a:srgbClr val="FFFF00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A32BFE2-67B7-BF42-9BA9-AF620742D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0093"/>
            <a:ext cx="12192000" cy="209461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zh-TW" sz="4800" b="1">
                <a:latin typeface="微軟正黑體" pitchFamily="34" charset="-120"/>
                <a:ea typeface="微軟正黑體" pitchFamily="34" charset="-120"/>
                <a:cs typeface="Arial"/>
              </a:rPr>
              <a:t>QNAP </a:t>
            </a:r>
            <a:r>
              <a:rPr lang="ja-JP" altLang="en-US" sz="4800" b="1">
                <a:latin typeface="微軟正黑體" pitchFamily="34" charset="-120"/>
                <a:ea typeface="微軟正黑體" pitchFamily="34" charset="-120"/>
                <a:cs typeface="Arial"/>
              </a:rPr>
              <a:t>行動陣線</a:t>
            </a:r>
            <a:br>
              <a:rPr lang="en-US" altLang="ja-JP" sz="4800">
                <a:latin typeface="微軟正黑體" pitchFamily="34" charset="-120"/>
                <a:cs typeface="Arial"/>
              </a:rPr>
            </a:br>
            <a:r>
              <a:rPr lang="zh-CN" altLang="en-US" sz="4800" b="1">
                <a:latin typeface="微軟正黑體" pitchFamily="34" charset="-120"/>
                <a:ea typeface="微軟正黑體" pitchFamily="34" charset="-120"/>
                <a:cs typeface="Arial"/>
              </a:rPr>
              <a:t>讓您在</a:t>
            </a:r>
            <a:r>
              <a:rPr lang="zh-TW" altLang="en-US" sz="4800" b="1">
                <a:latin typeface="微軟正黑體" pitchFamily="34" charset="-120"/>
                <a:ea typeface="微軟正黑體" pitchFamily="34" charset="-120"/>
                <a:cs typeface="Arial"/>
                <a:sym typeface="Arial"/>
              </a:rPr>
              <a:t>任何地方存取資料</a:t>
            </a:r>
            <a:endParaRPr lang="zh-TW" altLang="en-US" sz="4800" b="1">
              <a:latin typeface="微軟正黑體" pitchFamily="34" charset="-120"/>
              <a:ea typeface="微軟正黑體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3545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65436F14-9116-46BA-B50D-2F1F57079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76" b="6977"/>
          <a:stretch/>
        </p:blipFill>
        <p:spPr>
          <a:xfrm>
            <a:off x="6096000" y="0"/>
            <a:ext cx="5865628" cy="637953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F6EF9AC-9E19-DB46-870E-CE8215761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378" y="168443"/>
            <a:ext cx="10700622" cy="1173374"/>
          </a:xfrm>
        </p:spPr>
        <p:txBody>
          <a:bodyPr>
            <a:normAutofit fontScale="90000"/>
          </a:bodyPr>
          <a:lstStyle/>
          <a:p>
            <a:r>
              <a:rPr lang="zh-TW" altLang="en-US"/>
              <a:t>QmailClient </a:t>
            </a:r>
            <a:br>
              <a:rPr lang="en-US" altLang="zh-TW"/>
            </a:br>
            <a:r>
              <a:rPr lang="zh-TW" altLang="en-US"/>
              <a:t>郵件管理一次解決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1B3ADA-204E-BE4C-ACA7-3ABE3EE99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000"/>
              <a:t>隨時瀏覽多個信箱。</a:t>
            </a:r>
            <a:endParaRPr lang="en-US" altLang="zh-TW" sz="2000"/>
          </a:p>
          <a:p>
            <a:r>
              <a:rPr lang="zh-TW" altLang="en-US" sz="2000"/>
              <a:t>分享連結 - 輕鬆傳送大檔案。</a:t>
            </a:r>
            <a:endParaRPr lang="en-US" altLang="zh-TW" sz="2000"/>
          </a:p>
          <a:p>
            <a:r>
              <a:rPr lang="zh-TW" altLang="en-US" sz="2000"/>
              <a:t>新信件推播通知。</a:t>
            </a:r>
            <a:endParaRPr lang="en-US" altLang="zh-TW" sz="2000"/>
          </a:p>
          <a:p>
            <a:endParaRPr lang="zh-TW" altLang="en-US"/>
          </a:p>
          <a:p>
            <a:endParaRPr lang="zh-TW" altLang="en-US"/>
          </a:p>
          <a:p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D509474-69A9-7149-9FA4-C1A5D320B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73" y="168444"/>
            <a:ext cx="969240" cy="9692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Shape 442" descr="圖片 2.png">
            <a:extLst>
              <a:ext uri="{FF2B5EF4-FFF2-40B4-BE49-F238E27FC236}">
                <a16:creationId xmlns:a16="http://schemas.microsoft.com/office/drawing/2014/main" id="{5CBAD23E-3470-7C48-9978-29CF8CA755B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9" y="2709858"/>
            <a:ext cx="4526673" cy="376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23">
            <a:extLst>
              <a:ext uri="{FF2B5EF4-FFF2-40B4-BE49-F238E27FC236}">
                <a16:creationId xmlns:a16="http://schemas.microsoft.com/office/drawing/2014/main" id="{29B7CA54-3042-404D-89D2-D2718B898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9602" y="4336197"/>
            <a:ext cx="1286199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在連結頁面進行閱覽或下載</a:t>
            </a:r>
          </a:p>
        </p:txBody>
      </p:sp>
      <p:sp>
        <p:nvSpPr>
          <p:cNvPr id="8" name="文字方塊 24">
            <a:extLst>
              <a:ext uri="{FF2B5EF4-FFF2-40B4-BE49-F238E27FC236}">
                <a16:creationId xmlns:a16="http://schemas.microsoft.com/office/drawing/2014/main" id="{D648426E-6769-334A-B23C-9FFE6D7A7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47" y="4451613"/>
            <a:ext cx="1088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變更分享</a:t>
            </a:r>
          </a:p>
          <a:p>
            <a:pPr algn="ctr"/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連結設定</a:t>
            </a:r>
          </a:p>
        </p:txBody>
      </p:sp>
      <p:sp>
        <p:nvSpPr>
          <p:cNvPr id="9" name="文字方塊 25">
            <a:extLst>
              <a:ext uri="{FF2B5EF4-FFF2-40B4-BE49-F238E27FC236}">
                <a16:creationId xmlns:a16="http://schemas.microsoft.com/office/drawing/2014/main" id="{3F4633FB-6451-4E4E-9349-7A5AA7A3F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6617" y="4001379"/>
            <a:ext cx="15144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發送郵件夾帶分享連結</a:t>
            </a:r>
          </a:p>
        </p:txBody>
      </p:sp>
      <p:pic>
        <p:nvPicPr>
          <p:cNvPr id="10" name="Shape 163">
            <a:extLst>
              <a:ext uri="{FF2B5EF4-FFF2-40B4-BE49-F238E27FC236}">
                <a16:creationId xmlns:a16="http://schemas.microsoft.com/office/drawing/2014/main" id="{37073336-6324-2141-A969-7BE99B99629B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1359" y="2849618"/>
            <a:ext cx="1428760" cy="14287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9743021F-9B6C-498C-9578-DB79EA0C5DD1}"/>
              </a:ext>
            </a:extLst>
          </p:cNvPr>
          <p:cNvGrpSpPr/>
          <p:nvPr/>
        </p:nvGrpSpPr>
        <p:grpSpPr>
          <a:xfrm>
            <a:off x="9379988" y="1341817"/>
            <a:ext cx="2253077" cy="1152108"/>
            <a:chOff x="6805863" y="2558827"/>
            <a:chExt cx="2253077" cy="1152108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9" name="等腰三角形 20">
              <a:extLst>
                <a:ext uri="{FF2B5EF4-FFF2-40B4-BE49-F238E27FC236}">
                  <a16:creationId xmlns:a16="http://schemas.microsoft.com/office/drawing/2014/main" id="{B786176D-0ABC-4467-AC36-C1DD8BC496AD}"/>
                </a:ext>
              </a:extLst>
            </p:cNvPr>
            <p:cNvSpPr/>
            <p:nvPr/>
          </p:nvSpPr>
          <p:spPr>
            <a:xfrm rot="841607" flipV="1">
              <a:off x="7169839" y="3141683"/>
              <a:ext cx="500066" cy="569252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平行四邊形 19">
              <a:extLst>
                <a:ext uri="{FF2B5EF4-FFF2-40B4-BE49-F238E27FC236}">
                  <a16:creationId xmlns:a16="http://schemas.microsoft.com/office/drawing/2014/main" id="{BDE4B693-8BF2-48E8-A45F-9E27F6388652}"/>
                </a:ext>
              </a:extLst>
            </p:cNvPr>
            <p:cNvSpPr/>
            <p:nvPr/>
          </p:nvSpPr>
          <p:spPr>
            <a:xfrm>
              <a:off x="6805863" y="2558827"/>
              <a:ext cx="2253077" cy="652466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zh-TW" sz="24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</a:rPr>
                <a:t>Live Demo</a:t>
              </a:r>
              <a:endPara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35641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1E6526D0-A139-42AC-8D8E-74C03F3CF8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00" b="6004"/>
          <a:stretch/>
        </p:blipFill>
        <p:spPr>
          <a:xfrm>
            <a:off x="6466474" y="658379"/>
            <a:ext cx="5495154" cy="571052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687C951-1304-2F4D-9405-EC99828F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294" y="168443"/>
            <a:ext cx="10724706" cy="1161840"/>
          </a:xfrm>
        </p:spPr>
        <p:txBody>
          <a:bodyPr>
            <a:normAutofit fontScale="90000"/>
          </a:bodyPr>
          <a:lstStyle/>
          <a:p>
            <a:r>
              <a:rPr lang="zh-TW" altLang="en-US"/>
              <a:t>Qcontactz </a:t>
            </a:r>
            <a:br>
              <a:rPr lang="en-US" altLang="zh-TW"/>
            </a:br>
            <a:r>
              <a:rPr lang="zh-TW" altLang="en-US"/>
              <a:t>通訊錄智慧幫手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3F7C654-B38C-46FB-9214-812F84480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2000"/>
              <a:t>一覽 Google 聯絡人與手機通訊錄。</a:t>
            </a:r>
            <a:endParaRPr lang="en-US" altLang="zh-TW" sz="2000"/>
          </a:p>
          <a:p>
            <a:r>
              <a:rPr lang="zh-TW" altLang="en-US" sz="2000"/>
              <a:t>智慧篩選重複資訊，輕鬆打造簡潔通訊錄。</a:t>
            </a:r>
            <a:endParaRPr lang="en-US" altLang="zh-TW" sz="2000"/>
          </a:p>
          <a:p>
            <a:r>
              <a:rPr lang="zh-TW" altLang="en-US" sz="2000"/>
              <a:t>從您的手機匯入資料至 </a:t>
            </a:r>
            <a:r>
              <a:rPr lang="en-US" altLang="zh-TW" sz="2000"/>
              <a:t>NAS</a:t>
            </a:r>
            <a:r>
              <a:rPr lang="zh-TW" altLang="en-US" sz="2000"/>
              <a:t>，同步更新聯絡人清單。</a:t>
            </a:r>
            <a:endParaRPr lang="en-US" altLang="zh-TW" sz="2000"/>
          </a:p>
          <a:p>
            <a:endParaRPr lang="zh-TW" altLang="en-US"/>
          </a:p>
          <a:p>
            <a:endParaRPr lang="zh-TW" altLang="en-US"/>
          </a:p>
          <a:p>
            <a:endParaRPr kumimoji="1" lang="zh-TW" altLang="en-US"/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D5D51FA-D7F1-7546-A286-CA91A7F4C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98" y="168443"/>
            <a:ext cx="979873" cy="9798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0114F60-4E94-4A19-AF8C-2B5F17991D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8" y="3051543"/>
            <a:ext cx="6276269" cy="284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722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676D63E-7D7F-482F-A15C-815D4D90D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8" b="1540"/>
          <a:stretch/>
        </p:blipFill>
        <p:spPr>
          <a:xfrm>
            <a:off x="2977115" y="250457"/>
            <a:ext cx="8995145" cy="611844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A15B7DA-6918-C548-B22C-13F1CEA0F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9726" y="168443"/>
            <a:ext cx="10772274" cy="1139362"/>
          </a:xfrm>
        </p:spPr>
        <p:txBody>
          <a:bodyPr>
            <a:normAutofit fontScale="90000"/>
          </a:bodyPr>
          <a:lstStyle/>
          <a:p>
            <a:r>
              <a:rPr lang="zh-TW" altLang="zh-TW">
                <a:solidFill>
                  <a:schemeClr val="accent6">
                    <a:lumMod val="50000"/>
                  </a:schemeClr>
                </a:solidFill>
                <a:sym typeface="Calibri" panose="020F0502020204030204" pitchFamily="34" charset="0"/>
              </a:rPr>
              <a:t>行動版:</a:t>
            </a:r>
            <a:r>
              <a:rPr lang="zh-TW" altLang="en-US">
                <a:solidFill>
                  <a:schemeClr val="accent6">
                    <a:lumMod val="50000"/>
                  </a:schemeClr>
                </a:solidFill>
                <a:sym typeface="Calibri" panose="020F0502020204030204" pitchFamily="34" charset="0"/>
              </a:rPr>
              <a:t> 隨時掌握最新資訊</a:t>
            </a:r>
            <a:br>
              <a:rPr lang="en-US" altLang="zh-TW">
                <a:solidFill>
                  <a:schemeClr val="accent6">
                    <a:lumMod val="50000"/>
                  </a:schemeClr>
                </a:solidFill>
                <a:sym typeface="Calibri" panose="020F0502020204030204" pitchFamily="34" charset="0"/>
              </a:rPr>
            </a:br>
            <a:r>
              <a:rPr lang="zh-TW" altLang="en-US">
                <a:solidFill>
                  <a:schemeClr val="accent6">
                    <a:lumMod val="50000"/>
                  </a:schemeClr>
                </a:solidFill>
              </a:rPr>
              <a:t>如何讓 </a:t>
            </a:r>
            <a:r>
              <a:rPr lang="en-US" altLang="zh-TW" err="1">
                <a:solidFill>
                  <a:schemeClr val="accent6">
                    <a:lumMod val="50000"/>
                  </a:schemeClr>
                </a:solidFill>
              </a:rPr>
              <a:t>QcalAgent</a:t>
            </a:r>
            <a:r>
              <a:rPr lang="zh-TW" altLang="en-US">
                <a:solidFill>
                  <a:schemeClr val="accent6">
                    <a:lumMod val="50000"/>
                  </a:schemeClr>
                </a:solidFill>
              </a:rPr>
              <a:t> 與手機同步？</a:t>
            </a:r>
            <a:endParaRPr kumimoji="1" lang="zh-TW" alt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AADDD5-1C01-E142-8358-DA53DDA92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979"/>
            <a:ext cx="5318051" cy="466098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000">
                <a:sym typeface="Calibri" panose="020F0502020204030204" pitchFamily="34" charset="0"/>
              </a:rPr>
              <a:t>搭配熱門的</a:t>
            </a:r>
            <a:r>
              <a:rPr lang="en-US" altLang="zh-TW" sz="2000">
                <a:sym typeface="Calibri" panose="020F0502020204030204" pitchFamily="34" charset="0"/>
              </a:rPr>
              <a:t> iOS &amp; Android </a:t>
            </a:r>
            <a:r>
              <a:rPr lang="zh-TW" altLang="en-US" sz="2000">
                <a:sym typeface="Calibri" panose="020F0502020204030204" pitchFamily="34" charset="0"/>
              </a:rPr>
              <a:t>行事曆應用程式連線至</a:t>
            </a:r>
            <a:r>
              <a:rPr lang="en-US" altLang="zh-TW" sz="2000">
                <a:sym typeface="Calibri" panose="020F0502020204030204" pitchFamily="34" charset="0"/>
              </a:rPr>
              <a:t> NAS </a:t>
            </a:r>
            <a:r>
              <a:rPr lang="en-US" altLang="zh-TW" sz="2000" err="1">
                <a:sym typeface="Calibri" panose="020F0502020204030204" pitchFamily="34" charset="0"/>
              </a:rPr>
              <a:t>QcalAgent</a:t>
            </a:r>
            <a:r>
              <a:rPr lang="en-US" altLang="zh-TW" sz="2000">
                <a:sym typeface="Calibri" panose="020F0502020204030204" pitchFamily="34" charset="0"/>
              </a:rPr>
              <a:t> </a:t>
            </a:r>
            <a:r>
              <a:rPr lang="zh-TW" altLang="en-US" sz="2000">
                <a:sym typeface="Calibri" panose="020F0502020204030204" pitchFamily="34" charset="0"/>
              </a:rPr>
              <a:t>伺服器</a:t>
            </a:r>
            <a:endParaRPr lang="en-US" altLang="zh-TW" sz="2000">
              <a:sym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lang="zh-TW" altLang="en-US" sz="2000">
              <a:sym typeface="Calibri" panose="020F0502020204030204" pitchFamily="34" charset="0"/>
            </a:endParaRP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AutoNum type="circleNumWdWhitePlain"/>
              <a:defRPr/>
            </a:pPr>
            <a:r>
              <a:rPr kumimoji="1" lang="en-US" altLang="zh-TW" sz="240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cs typeface="+mn-cs"/>
                <a:sym typeface="Calibri" panose="020F0502020204030204" pitchFamily="34" charset="0"/>
              </a:rPr>
              <a:t>Google </a:t>
            </a:r>
            <a:r>
              <a:rPr kumimoji="1" lang="zh-TW" altLang="en-US" sz="240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cs typeface="+mn-cs"/>
                <a:sym typeface="Calibri" panose="020F0502020204030204" pitchFamily="34" charset="0"/>
              </a:rPr>
              <a:t>日曆</a:t>
            </a:r>
            <a:endParaRPr kumimoji="1" lang="en-US" altLang="zh-TW" sz="2400">
              <a:solidFill>
                <a:schemeClr val="accent6">
                  <a:lumMod val="50000"/>
                </a:schemeClr>
              </a:solidFill>
              <a:latin typeface="微軟正黑體" pitchFamily="34" charset="-120"/>
              <a:cs typeface="+mn-cs"/>
              <a:sym typeface="Calibri" panose="020F0502020204030204" pitchFamily="34" charset="0"/>
            </a:endParaRP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AutoNum type="circleNumWdWhitePlain"/>
              <a:defRPr/>
            </a:pPr>
            <a:r>
              <a:rPr kumimoji="1" lang="en-US" altLang="zh-TW" sz="240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cs typeface="+mn-cs"/>
                <a:sym typeface="Calibri" panose="020F0502020204030204" pitchFamily="34" charset="0"/>
              </a:rPr>
              <a:t>Microsoft Outlook</a:t>
            </a: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AutoNum type="circleNumWdWhitePlain"/>
              <a:defRPr/>
            </a:pPr>
            <a:r>
              <a:rPr kumimoji="1" lang="en-US" altLang="zh-TW" sz="240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cs typeface="+mn-cs"/>
                <a:sym typeface="Calibri" panose="020F0502020204030204" pitchFamily="34" charset="0"/>
              </a:rPr>
              <a:t>iPhone </a:t>
            </a:r>
            <a:r>
              <a:rPr kumimoji="1" lang="zh-TW" altLang="en-US" sz="240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cs typeface="+mn-cs"/>
                <a:sym typeface="Calibri" panose="020F0502020204030204" pitchFamily="34" charset="0"/>
              </a:rPr>
              <a:t>行事曆</a:t>
            </a:r>
            <a:endParaRPr kumimoji="1" lang="en-US" altLang="zh-TW" sz="2400">
              <a:solidFill>
                <a:schemeClr val="accent6">
                  <a:lumMod val="50000"/>
                </a:schemeClr>
              </a:solidFill>
              <a:latin typeface="微軟正黑體" pitchFamily="34" charset="-120"/>
              <a:cs typeface="+mn-cs"/>
              <a:sym typeface="Calibri" panose="020F0502020204030204" pitchFamily="34" charset="0"/>
            </a:endParaRP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AutoNum type="circleNumWdWhitePlain"/>
              <a:defRPr/>
            </a:pPr>
            <a:r>
              <a:rPr kumimoji="1" lang="en-US" altLang="zh-TW" sz="240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cs typeface="+mn-cs"/>
                <a:sym typeface="Calibri" panose="020F0502020204030204" pitchFamily="34" charset="0"/>
              </a:rPr>
              <a:t>Tiny Calendar</a:t>
            </a:r>
          </a:p>
          <a:p>
            <a:pPr marL="514350" indent="-5143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AutoNum type="circleNumWdWhitePlain"/>
              <a:defRPr/>
            </a:pPr>
            <a:r>
              <a:rPr kumimoji="1" lang="en-US" altLang="zh-TW" sz="2400" err="1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cs typeface="+mn-cs"/>
                <a:sym typeface="Calibri" panose="020F0502020204030204" pitchFamily="34" charset="0"/>
              </a:rPr>
              <a:t>TimeTree</a:t>
            </a:r>
            <a:endParaRPr kumimoji="1" lang="en-US" altLang="zh-TW" sz="2400">
              <a:solidFill>
                <a:schemeClr val="accent6">
                  <a:lumMod val="50000"/>
                </a:schemeClr>
              </a:solidFill>
              <a:latin typeface="微軟正黑體" pitchFamily="34" charset="-120"/>
              <a:cs typeface="+mn-cs"/>
              <a:sym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endParaRPr kumimoji="1" lang="zh-TW" altLang="en-US"/>
          </a:p>
        </p:txBody>
      </p:sp>
      <p:sp>
        <p:nvSpPr>
          <p:cNvPr id="7" name="文字方塊 19">
            <a:extLst>
              <a:ext uri="{FF2B5EF4-FFF2-40B4-BE49-F238E27FC236}">
                <a16:creationId xmlns:a16="http://schemas.microsoft.com/office/drawing/2014/main" id="{E5F2BF8F-0440-49C3-9787-68BF71AF8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533" y="5854700"/>
            <a:ext cx="1195388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  <a:cs typeface="+mn-cs"/>
              </a:defRPr>
            </a:lvl9pPr>
          </a:lstStyle>
          <a:p>
            <a:r>
              <a:rPr lang="en-US" altLang="zh-TW" sz="1500" b="1"/>
              <a:t>QcalAgent</a:t>
            </a:r>
            <a:endParaRPr lang="zh-TW" altLang="en-US" sz="1500" b="1"/>
          </a:p>
        </p:txBody>
      </p:sp>
      <p:pic>
        <p:nvPicPr>
          <p:cNvPr id="8" name="Shape 102">
            <a:extLst>
              <a:ext uri="{FF2B5EF4-FFF2-40B4-BE49-F238E27FC236}">
                <a16:creationId xmlns:a16="http://schemas.microsoft.com/office/drawing/2014/main" id="{B3FE79C4-B94B-46ED-B5B4-B7CF8DF3961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3683" y="3665537"/>
            <a:ext cx="2159000" cy="212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 descr="\\MARKETING\Marketing\TO 明俐\直播PPT\20171221_OcalAgent\素材\Qcal_512.png">
            <a:extLst>
              <a:ext uri="{FF2B5EF4-FFF2-40B4-BE49-F238E27FC236}">
                <a16:creationId xmlns:a16="http://schemas.microsoft.com/office/drawing/2014/main" id="{209115B3-92BB-4EA0-9CE7-33E19BDF7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69158" y="4303712"/>
            <a:ext cx="1485900" cy="148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4255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6">
            <a:extLst>
              <a:ext uri="{FF2B5EF4-FFF2-40B4-BE49-F238E27FC236}">
                <a16:creationId xmlns:a16="http://schemas.microsoft.com/office/drawing/2014/main" id="{4E5A5166-FAC5-EC43-97A1-F6C4342FC9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939762"/>
            <a:ext cx="9916633" cy="1300293"/>
          </a:xfrm>
        </p:spPr>
        <p:txBody>
          <a:bodyPr/>
          <a:lstStyle/>
          <a:p>
            <a:r>
              <a:rPr lang="zh-TW" altLang="en-US" b="1"/>
              <a:t>選擇最佳生產力工具</a:t>
            </a:r>
            <a:br>
              <a:rPr lang="en-US" altLang="zh-TW" b="1"/>
            </a:br>
            <a:r>
              <a:rPr lang="zh-TW" altLang="en-US" b="1"/>
              <a:t>辦公室達人就是您！</a:t>
            </a:r>
          </a:p>
        </p:txBody>
      </p:sp>
      <p:sp>
        <p:nvSpPr>
          <p:cNvPr id="12" name="文字方塊 6">
            <a:extLst>
              <a:ext uri="{FF2B5EF4-FFF2-40B4-BE49-F238E27FC236}">
                <a16:creationId xmlns:a16="http://schemas.microsoft.com/office/drawing/2014/main" id="{A204686D-6A8C-43D7-86E9-15770725688D}"/>
              </a:ext>
            </a:extLst>
          </p:cNvPr>
          <p:cNvSpPr txBox="1"/>
          <p:nvPr/>
        </p:nvSpPr>
        <p:spPr>
          <a:xfrm>
            <a:off x="457200" y="6540917"/>
            <a:ext cx="77375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700" b="1">
                <a:latin typeface="微軟正黑體" pitchFamily="34" charset="-120"/>
                <a:ea typeface="微軟正黑體" pitchFamily="34" charset="-120"/>
              </a:rPr>
              <a:t>©2018</a:t>
            </a:r>
            <a:r>
              <a:rPr lang="zh-TW" altLang="en-US" sz="700" b="1">
                <a:latin typeface="微軟正黑體" pitchFamily="34" charset="-120"/>
                <a:ea typeface="微軟正黑體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</a:p>
        </p:txBody>
      </p:sp>
    </p:spTree>
    <p:extLst>
      <p:ext uri="{BB962C8B-B14F-4D97-AF65-F5344CB8AC3E}">
        <p14:creationId xmlns:p14="http://schemas.microsoft.com/office/powerpoint/2010/main" val="577723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ABB668-BDF3-BE4A-A2D5-15AEA8FA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3646" y="436497"/>
            <a:ext cx="9080204" cy="958607"/>
          </a:xfrm>
        </p:spPr>
        <p:txBody>
          <a:bodyPr>
            <a:normAutofit/>
          </a:bodyPr>
          <a:lstStyle/>
          <a:p>
            <a:pPr algn="l"/>
            <a:r>
              <a:rPr lang="en-US" altLang="zh-TW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</a:t>
            </a:r>
            <a:r>
              <a:rPr lang="zh-CN" alt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為</a:t>
            </a:r>
            <a:r>
              <a:rPr lang="zh-CN" altLang="en-US">
                <a:latin typeface="Arial" panose="020B0604020202020204" pitchFamily="34" charset="0"/>
                <a:cs typeface="Arial" panose="020B0604020202020204" pitchFamily="34" charset="0"/>
              </a:rPr>
              <a:t>您</a:t>
            </a:r>
            <a:r>
              <a:rPr lang="zh-CN" altLang="en-US" sz="4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的工作效率加滿分！</a:t>
            </a:r>
            <a:endParaRPr lang="zh-TW" altLang="en-US" sz="44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Shape 42">
            <a:extLst>
              <a:ext uri="{FF2B5EF4-FFF2-40B4-BE49-F238E27FC236}">
                <a16:creationId xmlns:a16="http://schemas.microsoft.com/office/drawing/2014/main" id="{01B4E2DE-B61F-AD4E-AFFE-B179CDB0D5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42498" y="2252540"/>
            <a:ext cx="632378" cy="568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43">
            <a:extLst>
              <a:ext uri="{FF2B5EF4-FFF2-40B4-BE49-F238E27FC236}">
                <a16:creationId xmlns:a16="http://schemas.microsoft.com/office/drawing/2014/main" id="{1C018096-DAD9-3648-BA3E-954D8A894C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744" y="2207271"/>
            <a:ext cx="729544" cy="65937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hape 46">
            <a:extLst>
              <a:ext uri="{FF2B5EF4-FFF2-40B4-BE49-F238E27FC236}">
                <a16:creationId xmlns:a16="http://schemas.microsoft.com/office/drawing/2014/main" id="{C597FEFB-CFB7-1A4A-922D-21C90312B725}"/>
              </a:ext>
            </a:extLst>
          </p:cNvPr>
          <p:cNvSpPr txBox="1"/>
          <p:nvPr/>
        </p:nvSpPr>
        <p:spPr>
          <a:xfrm>
            <a:off x="5388974" y="2291921"/>
            <a:ext cx="2124774" cy="490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err="1">
                <a:latin typeface="Arial"/>
                <a:ea typeface="Arial"/>
                <a:cs typeface="Arial"/>
                <a:sym typeface="Arial"/>
              </a:rPr>
              <a:t>Qcontactz</a:t>
            </a:r>
            <a:endParaRPr lang="en-US" sz="20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Shape 57">
            <a:extLst>
              <a:ext uri="{FF2B5EF4-FFF2-40B4-BE49-F238E27FC236}">
                <a16:creationId xmlns:a16="http://schemas.microsoft.com/office/drawing/2014/main" id="{74E30954-F598-F44F-A1FA-97613C2B7E1A}"/>
              </a:ext>
            </a:extLst>
          </p:cNvPr>
          <p:cNvSpPr txBox="1"/>
          <p:nvPr/>
        </p:nvSpPr>
        <p:spPr>
          <a:xfrm>
            <a:off x="1968728" y="2291921"/>
            <a:ext cx="1849860" cy="490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Arial"/>
              <a:buNone/>
            </a:pPr>
            <a:r>
              <a:rPr lang="en-US" sz="2000" b="1" i="0" u="none" strike="noStrike" cap="none" err="1">
                <a:latin typeface="Arial"/>
                <a:ea typeface="Arial"/>
                <a:cs typeface="Arial"/>
                <a:sym typeface="Arial"/>
              </a:rPr>
              <a:t>QmailAgent</a:t>
            </a:r>
            <a:endParaRPr lang="en-US" sz="20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Shape 58">
            <a:extLst>
              <a:ext uri="{FF2B5EF4-FFF2-40B4-BE49-F238E27FC236}">
                <a16:creationId xmlns:a16="http://schemas.microsoft.com/office/drawing/2014/main" id="{9F1F5C0A-79AE-344A-89F2-113E2B10A5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5321" y="2917366"/>
            <a:ext cx="2551545" cy="202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61" descr="Fig 1.png">
            <a:extLst>
              <a:ext uri="{FF2B5EF4-FFF2-40B4-BE49-F238E27FC236}">
                <a16:creationId xmlns:a16="http://schemas.microsoft.com/office/drawing/2014/main" id="{3EB1B7E5-6A01-9747-B6E4-D0A1B906A1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3446" y="2969406"/>
            <a:ext cx="3662035" cy="186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1C560EE-5372-BA46-B298-1140977F1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629" y="2214229"/>
            <a:ext cx="645459" cy="64545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9DC19EC-4C7C-B548-8ED7-7E42A6DB3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777" y="2999210"/>
            <a:ext cx="2966445" cy="1854028"/>
          </a:xfrm>
          <a:prstGeom prst="rect">
            <a:avLst/>
          </a:prstGeom>
        </p:spPr>
      </p:pic>
      <p:sp>
        <p:nvSpPr>
          <p:cNvPr id="14" name="Shape 46">
            <a:extLst>
              <a:ext uri="{FF2B5EF4-FFF2-40B4-BE49-F238E27FC236}">
                <a16:creationId xmlns:a16="http://schemas.microsoft.com/office/drawing/2014/main" id="{582D4838-74F5-0D49-A2B6-EC1FA54AA508}"/>
              </a:ext>
            </a:extLst>
          </p:cNvPr>
          <p:cNvSpPr txBox="1"/>
          <p:nvPr/>
        </p:nvSpPr>
        <p:spPr>
          <a:xfrm>
            <a:off x="9063272" y="2291921"/>
            <a:ext cx="2124774" cy="4900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1" i="0" u="none" strike="noStrike" cap="none" err="1">
                <a:latin typeface="Arial"/>
                <a:ea typeface="Arial"/>
                <a:cs typeface="Arial"/>
                <a:sym typeface="Arial"/>
              </a:rPr>
              <a:t>QcalAgent</a:t>
            </a:r>
            <a:endParaRPr lang="en-US" sz="2000" b="1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F71B736-D1B0-7545-B99E-8B80C8417927}"/>
              </a:ext>
            </a:extLst>
          </p:cNvPr>
          <p:cNvSpPr/>
          <p:nvPr/>
        </p:nvSpPr>
        <p:spPr>
          <a:xfrm>
            <a:off x="3016178" y="1241006"/>
            <a:ext cx="8004355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使用工具</a:t>
            </a:r>
            <a:r>
              <a:rPr lang="zh-TW" altLang="zh-TW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協助您將 Office 365 和 G Suite 雲端空間的郵件、行事曆及聯絡人資料備份至本地端硬碟妥善保存</a:t>
            </a:r>
            <a:r>
              <a:rPr lang="zh-TW" altLang="en-US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6EB9A00-EB58-4D3F-A80D-4C7F65ED212C}"/>
              </a:ext>
            </a:extLst>
          </p:cNvPr>
          <p:cNvSpPr/>
          <p:nvPr/>
        </p:nvSpPr>
        <p:spPr>
          <a:xfrm>
            <a:off x="1162791" y="5134858"/>
            <a:ext cx="28240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收信管理</a:t>
            </a:r>
            <a:endParaRPr lang="en-US" altLang="zh-CN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lvl="0"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＆</a:t>
            </a:r>
            <a:endParaRPr lang="en-US" altLang="zh-CN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  <a:p>
            <a:pPr lvl="0"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郵件備份一把罩</a:t>
            </a:r>
            <a:endParaRPr lang="en-US" altLang="zh-TW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45534D1-2115-4C94-A38B-4324E90B096C}"/>
              </a:ext>
            </a:extLst>
          </p:cNvPr>
          <p:cNvSpPr/>
          <p:nvPr/>
        </p:nvSpPr>
        <p:spPr>
          <a:xfrm>
            <a:off x="4994139" y="5273357"/>
            <a:ext cx="2303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用私有雲守護您的千萬人脈存摺</a:t>
            </a:r>
            <a:endParaRPr lang="en-US" altLang="zh-TW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66A977B-CEC7-45B7-9672-A516928E1818}"/>
              </a:ext>
            </a:extLst>
          </p:cNvPr>
          <p:cNvSpPr/>
          <p:nvPr/>
        </p:nvSpPr>
        <p:spPr>
          <a:xfrm>
            <a:off x="8441730" y="5273356"/>
            <a:ext cx="27782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buClr>
                <a:schemeClr val="lt1"/>
              </a:buClr>
              <a:buSzPct val="25000"/>
            </a:pPr>
            <a:r>
              <a: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sym typeface="Arial"/>
              </a:rPr>
              <a:t>整合型線上行事曆，讓您完整掌握工作及生活</a:t>
            </a:r>
            <a:endParaRPr lang="en-US" altLang="zh-TW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570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1" y="1671758"/>
            <a:ext cx="12192000" cy="1560540"/>
          </a:xfrm>
          <a:prstGeom prst="rect">
            <a:avLst/>
          </a:prstGeom>
        </p:spPr>
        <p:txBody>
          <a:bodyPr vert="horz" wrap="square" lIns="121900" tIns="121900" rIns="121900" bIns="121900" rtlCol="0" anchor="ctr" anchorCtr="0">
            <a:noAutofit/>
          </a:bodyPr>
          <a:lstStyle/>
          <a:p>
            <a:pPr lvl="0"/>
            <a:r>
              <a:rPr lang="en-US" altLang="zh-TW" sz="7000" err="1">
                <a:solidFill>
                  <a:schemeClr val="tx1"/>
                </a:solidFill>
              </a:rPr>
              <a:t>QmailAgent</a:t>
            </a:r>
            <a:r>
              <a:rPr lang="en-US" altLang="zh-TW" sz="7000">
                <a:solidFill>
                  <a:schemeClr val="tx1"/>
                </a:solidFill>
              </a:rPr>
              <a:t> </a:t>
            </a:r>
            <a:r>
              <a:rPr lang="zh-TW" altLang="en-US" sz="7000">
                <a:solidFill>
                  <a:schemeClr val="tx1"/>
                </a:solidFill>
              </a:rPr>
              <a:t>來解答</a:t>
            </a:r>
            <a:endParaRPr lang="en" sz="7000">
              <a:solidFill>
                <a:schemeClr val="tx1"/>
              </a:solidFill>
            </a:endParaRPr>
          </a:p>
        </p:txBody>
      </p:sp>
      <p:pic>
        <p:nvPicPr>
          <p:cNvPr id="43" name="Shape 337" descr="C:\Users\Han Tsai\Desktop\Cinema28直播發表會投影片\light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77622" y="-218491"/>
            <a:ext cx="1890249" cy="189024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Shape 137">
            <a:extLst>
              <a:ext uri="{FF2B5EF4-FFF2-40B4-BE49-F238E27FC236}">
                <a16:creationId xmlns:a16="http://schemas.microsoft.com/office/drawing/2014/main" id="{FB32EACC-5C61-5B4E-B7C1-2CE8312FE3D7}"/>
              </a:ext>
            </a:extLst>
          </p:cNvPr>
          <p:cNvSpPr txBox="1">
            <a:spLocks/>
          </p:cNvSpPr>
          <p:nvPr/>
        </p:nvSpPr>
        <p:spPr>
          <a:xfrm>
            <a:off x="1075456" y="1169369"/>
            <a:ext cx="10041090" cy="566187"/>
          </a:xfrm>
          <a:prstGeom prst="rect">
            <a:avLst/>
          </a:prstGeom>
          <a:solidFill>
            <a:srgbClr val="FF6699"/>
          </a:solidFill>
        </p:spPr>
        <p:txBody>
          <a:bodyPr vert="horz" wrap="square" lIns="91425" tIns="91425" rIns="91425" bIns="91425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找不到員工與客戶往來的重要信件</a:t>
            </a:r>
            <a:r>
              <a:rPr lang="en" altLang="zh-TW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？</a:t>
            </a:r>
            <a:r>
              <a:rPr lang="zh-CN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郵件帳號太多，難管理？</a:t>
            </a:r>
            <a:endParaRPr lang="en" altLang="zh-TW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5983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9">
            <a:extLst>
              <a:ext uri="{FF2B5EF4-FFF2-40B4-BE49-F238E27FC236}">
                <a16:creationId xmlns:a16="http://schemas.microsoft.com/office/drawing/2014/main" id="{0E592243-CEB9-41F2-B02B-7127E52D8622}"/>
              </a:ext>
            </a:extLst>
          </p:cNvPr>
          <p:cNvSpPr/>
          <p:nvPr/>
        </p:nvSpPr>
        <p:spPr>
          <a:xfrm>
            <a:off x="1025917" y="1811636"/>
            <a:ext cx="4143404" cy="3071834"/>
          </a:xfrm>
          <a:prstGeom prst="roundRect">
            <a:avLst>
              <a:gd name="adj" fmla="val 9798"/>
            </a:avLst>
          </a:prstGeom>
          <a:gradFill>
            <a:gsLst>
              <a:gs pos="0">
                <a:srgbClr val="C00000"/>
              </a:gs>
              <a:gs pos="50000">
                <a:srgbClr val="C00000">
                  <a:alpha val="27000"/>
                </a:srgbClr>
              </a:gs>
              <a:gs pos="100000">
                <a:srgbClr val="C00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2FBC866-35FA-D14B-A90B-727713942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err="1"/>
              <a:t>QmailAgent</a:t>
            </a:r>
            <a:r>
              <a:rPr kumimoji="1" lang="en-US" altLang="zh-TW"/>
              <a:t>-</a:t>
            </a:r>
            <a:r>
              <a:rPr kumimoji="1" lang="zh-CN" altLang="en-US">
                <a:sym typeface="Arial"/>
              </a:rPr>
              <a:t>收信管理＆郵件備份一把罩</a:t>
            </a:r>
            <a:endParaRPr kumimoji="1"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19A23EB6-8983-4E0E-A923-FC7C086A8CCF}"/>
              </a:ext>
            </a:extLst>
          </p:cNvPr>
          <p:cNvSpPr txBox="1"/>
          <p:nvPr/>
        </p:nvSpPr>
        <p:spPr>
          <a:xfrm>
            <a:off x="1419726" y="2058463"/>
            <a:ext cx="3458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透過</a:t>
            </a:r>
            <a:r>
              <a:rPr kumimoji="1"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en-US" altLang="zh-CN" sz="2400" b="1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QmailAgent</a:t>
            </a:r>
            <a:r>
              <a:rPr kumimoji="1"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1" lang="zh-CN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即時備份您公司電子郵件</a:t>
            </a:r>
            <a:endParaRPr kumimoji="1"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endParaRPr lang="zh-TW" altLang="en-US" sz="24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Shape 102">
            <a:extLst>
              <a:ext uri="{FF2B5EF4-FFF2-40B4-BE49-F238E27FC236}">
                <a16:creationId xmlns:a16="http://schemas.microsoft.com/office/drawing/2014/main" id="{65064D6D-5CB5-9444-BCD5-115BBE76C14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13" y="3260368"/>
            <a:ext cx="2026079" cy="199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圖片 17">
            <a:extLst>
              <a:ext uri="{FF2B5EF4-FFF2-40B4-BE49-F238E27FC236}">
                <a16:creationId xmlns:a16="http://schemas.microsoft.com/office/drawing/2014/main" id="{00B7212D-EAEC-0742-8EA6-41E33B14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472" y="3930000"/>
            <a:ext cx="1328127" cy="132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ounded Rectangle 18">
            <a:extLst>
              <a:ext uri="{FF2B5EF4-FFF2-40B4-BE49-F238E27FC236}">
                <a16:creationId xmlns:a16="http://schemas.microsoft.com/office/drawing/2014/main" id="{6205288C-5506-4BBF-B239-1C902762C010}"/>
              </a:ext>
            </a:extLst>
          </p:cNvPr>
          <p:cNvSpPr/>
          <p:nvPr/>
        </p:nvSpPr>
        <p:spPr>
          <a:xfrm>
            <a:off x="6403786" y="1755782"/>
            <a:ext cx="4622644" cy="596249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114EDDDC-3FAD-497E-BFD6-7E8CE8620B87}"/>
              </a:ext>
            </a:extLst>
          </p:cNvPr>
          <p:cNvSpPr txBox="1"/>
          <p:nvPr/>
        </p:nvSpPr>
        <p:spPr>
          <a:xfrm>
            <a:off x="6715767" y="1856015"/>
            <a:ext cx="409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員工重要郵件備份留存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C62D5F-CB99-4CBB-90A8-8BA7F8746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27" y="1530882"/>
            <a:ext cx="1077486" cy="1021054"/>
          </a:xfrm>
          <a:prstGeom prst="rect">
            <a:avLst/>
          </a:prstGeom>
        </p:spPr>
      </p:pic>
      <p:sp>
        <p:nvSpPr>
          <p:cNvPr id="15" name="Rounded Rectangle 18">
            <a:extLst>
              <a:ext uri="{FF2B5EF4-FFF2-40B4-BE49-F238E27FC236}">
                <a16:creationId xmlns:a16="http://schemas.microsoft.com/office/drawing/2014/main" id="{D0C0012C-3CFC-499B-8E6B-4E1621702188}"/>
              </a:ext>
            </a:extLst>
          </p:cNvPr>
          <p:cNvSpPr/>
          <p:nvPr/>
        </p:nvSpPr>
        <p:spPr>
          <a:xfrm>
            <a:off x="6403786" y="2711352"/>
            <a:ext cx="4622644" cy="914306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8502884-A314-47A3-B0D4-ACE7ECE1CC61}"/>
              </a:ext>
            </a:extLst>
          </p:cNvPr>
          <p:cNvSpPr txBox="1"/>
          <p:nvPr/>
        </p:nvSpPr>
        <p:spPr>
          <a:xfrm>
            <a:off x="6715767" y="2811585"/>
            <a:ext cx="4091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員工離職後</a:t>
            </a:r>
            <a:endParaRPr kumimoji="1" lang="en-US" altLang="zh-TW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掌控客戶與業務往來狀況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975E9BE0-1FBF-47DE-A0AD-E1236CD25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27" y="2662657"/>
            <a:ext cx="1077486" cy="1021054"/>
          </a:xfrm>
          <a:prstGeom prst="rect">
            <a:avLst/>
          </a:prstGeom>
        </p:spPr>
      </p:pic>
      <p:sp>
        <p:nvSpPr>
          <p:cNvPr id="29" name="Rounded Rectangle 18">
            <a:extLst>
              <a:ext uri="{FF2B5EF4-FFF2-40B4-BE49-F238E27FC236}">
                <a16:creationId xmlns:a16="http://schemas.microsoft.com/office/drawing/2014/main" id="{2A086C33-0E55-4E93-BEFA-80C43BA8E9D6}"/>
              </a:ext>
            </a:extLst>
          </p:cNvPr>
          <p:cNvSpPr/>
          <p:nvPr/>
        </p:nvSpPr>
        <p:spPr>
          <a:xfrm>
            <a:off x="6403786" y="3900452"/>
            <a:ext cx="4622644" cy="914306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文字方塊 29">
            <a:extLst>
              <a:ext uri="{FF2B5EF4-FFF2-40B4-BE49-F238E27FC236}">
                <a16:creationId xmlns:a16="http://schemas.microsoft.com/office/drawing/2014/main" id="{64963CE6-D50F-4219-A99F-B236EBA7DA32}"/>
              </a:ext>
            </a:extLst>
          </p:cNvPr>
          <p:cNvSpPr txBox="1"/>
          <p:nvPr/>
        </p:nvSpPr>
        <p:spPr>
          <a:xfrm>
            <a:off x="6715767" y="4000685"/>
            <a:ext cx="4091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遇到公司與客戶有交易糾紛或法律爭議，亦可成為有力舉證</a:t>
            </a: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3F325E28-D242-4912-855D-383AF8AC2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27" y="3814623"/>
            <a:ext cx="1077486" cy="1021054"/>
          </a:xfrm>
          <a:prstGeom prst="rect">
            <a:avLst/>
          </a:prstGeom>
        </p:spPr>
      </p:pic>
      <p:sp>
        <p:nvSpPr>
          <p:cNvPr id="31" name="Rounded Rectangle 18">
            <a:extLst>
              <a:ext uri="{FF2B5EF4-FFF2-40B4-BE49-F238E27FC236}">
                <a16:creationId xmlns:a16="http://schemas.microsoft.com/office/drawing/2014/main" id="{7D9014B3-0A96-4950-8AE0-2450217056AF}"/>
              </a:ext>
            </a:extLst>
          </p:cNvPr>
          <p:cNvSpPr/>
          <p:nvPr/>
        </p:nvSpPr>
        <p:spPr>
          <a:xfrm>
            <a:off x="6403786" y="5148359"/>
            <a:ext cx="4622644" cy="596249"/>
          </a:xfrm>
          <a:prstGeom prst="round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BEDCA78E-A059-4D17-BC72-F12391613FE0}"/>
              </a:ext>
            </a:extLst>
          </p:cNvPr>
          <p:cNvSpPr txBox="1"/>
          <p:nvPr/>
        </p:nvSpPr>
        <p:spPr>
          <a:xfrm>
            <a:off x="6715767" y="5248592"/>
            <a:ext cx="409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多個電子郵箱一次備份到位</a:t>
            </a:r>
            <a:endParaRPr kumimoji="1"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48940938-8AFD-4EA3-B831-1BDE36C97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27" y="4911427"/>
            <a:ext cx="1077486" cy="102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13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9F59EE-4C4B-724B-A203-26F2F1207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QmailAgent</a:t>
            </a:r>
            <a:r>
              <a:rPr kumimoji="1" lang="en-US" altLang="zh-TW"/>
              <a:t>-</a:t>
            </a:r>
            <a:r>
              <a:rPr kumimoji="1" lang="zh-CN" altLang="en-US">
                <a:sym typeface="Arial"/>
              </a:rPr>
              <a:t>收信管理＆郵件備份一把罩</a:t>
            </a:r>
            <a:endParaRPr kumimoji="1" lang="zh-TW" altLang="en-US"/>
          </a:p>
        </p:txBody>
      </p:sp>
      <p:sp>
        <p:nvSpPr>
          <p:cNvPr id="29" name="內容版面配置區 2">
            <a:extLst>
              <a:ext uri="{FF2B5EF4-FFF2-40B4-BE49-F238E27FC236}">
                <a16:creationId xmlns:a16="http://schemas.microsoft.com/office/drawing/2014/main" id="{C991185B-E28A-3D42-857C-124BF07C83E2}"/>
              </a:ext>
            </a:extLst>
          </p:cNvPr>
          <p:cNvSpPr txBox="1">
            <a:spLocks/>
          </p:cNvSpPr>
          <p:nvPr/>
        </p:nvSpPr>
        <p:spPr>
          <a:xfrm>
            <a:off x="835151" y="1502223"/>
            <a:ext cx="10264467" cy="12683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000" err="1">
                <a:latin typeface="Arial" panose="020B0604020202020204" pitchFamily="34" charset="0"/>
                <a:cs typeface="Arial" panose="020B0604020202020204" pitchFamily="34" charset="0"/>
              </a:rPr>
              <a:t>QmailAgent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並非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郵件伺服器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，主要目的是收發郵件，備份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郵件伺服器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所有郵件。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整合個人與企業用郵件帳號，可與 </a:t>
            </a:r>
            <a:r>
              <a:rPr lang="en-US" altLang="zh-TW" sz="2000">
                <a:latin typeface="Arial" panose="020B0604020202020204" pitchFamily="34" charset="0"/>
                <a:cs typeface="Arial" panose="020B0604020202020204" pitchFamily="34" charset="0"/>
              </a:rPr>
              <a:t>Office 365 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與 G</a:t>
            </a:r>
            <a:r>
              <a:rPr lang="en-US" altLang="en-US" sz="2000">
                <a:latin typeface="Arial" panose="020B0604020202020204" pitchFamily="34" charset="0"/>
                <a:cs typeface="Arial" panose="020B0604020202020204" pitchFamily="34" charset="0"/>
              </a:rPr>
              <a:t> Suite</a:t>
            </a: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 各款雲端郵件方案搭配。</a:t>
            </a:r>
            <a:endParaRPr lang="en-US" altLang="zh-TW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000">
                <a:latin typeface="Arial" panose="020B0604020202020204" pitchFamily="34" charset="0"/>
                <a:cs typeface="Arial" panose="020B0604020202020204" pitchFamily="34" charset="0"/>
              </a:rPr>
              <a:t>完整保存郵件，儲存留底，提供隨時查詢，重新應用。</a:t>
            </a:r>
            <a:endParaRPr kumimoji="1" lang="zh-TW" altLang="en-US" sz="2000">
              <a:ea typeface="新細明體" panose="02020500000000000000" pitchFamily="18" charset="-120"/>
            </a:endParaRPr>
          </a:p>
        </p:txBody>
      </p:sp>
      <p:sp>
        <p:nvSpPr>
          <p:cNvPr id="32" name="文字方塊 8">
            <a:extLst>
              <a:ext uri="{FF2B5EF4-FFF2-40B4-BE49-F238E27FC236}">
                <a16:creationId xmlns:a16="http://schemas.microsoft.com/office/drawing/2014/main" id="{FFE3CFC2-0B51-2A43-86BA-5856162B95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831" y="4903123"/>
            <a:ext cx="22526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</a:rPr>
              <a:t>查看信件，可編輯回覆轉寄</a:t>
            </a:r>
          </a:p>
        </p:txBody>
      </p:sp>
      <p:sp>
        <p:nvSpPr>
          <p:cNvPr id="35" name="Shape 107">
            <a:extLst>
              <a:ext uri="{FF2B5EF4-FFF2-40B4-BE49-F238E27FC236}">
                <a16:creationId xmlns:a16="http://schemas.microsoft.com/office/drawing/2014/main" id="{653CD5F8-05FA-A44E-9A48-DDBAB9D2A8C7}"/>
              </a:ext>
            </a:extLst>
          </p:cNvPr>
          <p:cNvSpPr>
            <a:spLocks/>
          </p:cNvSpPr>
          <p:nvPr/>
        </p:nvSpPr>
        <p:spPr bwMode="auto">
          <a:xfrm>
            <a:off x="7538707" y="5288449"/>
            <a:ext cx="1179835" cy="377622"/>
          </a:xfrm>
          <a:custGeom>
            <a:avLst/>
            <a:gdLst>
              <a:gd name="T0" fmla="*/ 2147483647 w 120000"/>
              <a:gd name="T1" fmla="*/ 56361616 h 120000"/>
              <a:gd name="T2" fmla="*/ 2147483647 w 120000"/>
              <a:gd name="T3" fmla="*/ 56361616 h 120000"/>
              <a:gd name="T4" fmla="*/ 2147483647 w 120000"/>
              <a:gd name="T5" fmla="*/ 52838558 h 120000"/>
              <a:gd name="T6" fmla="*/ 2147483647 w 120000"/>
              <a:gd name="T7" fmla="*/ 49316069 h 120000"/>
              <a:gd name="T8" fmla="*/ 2147483647 w 120000"/>
              <a:gd name="T9" fmla="*/ 44032527 h 120000"/>
              <a:gd name="T10" fmla="*/ 2147483647 w 120000"/>
              <a:gd name="T11" fmla="*/ 37867589 h 120000"/>
              <a:gd name="T12" fmla="*/ 2147483647 w 120000"/>
              <a:gd name="T13" fmla="*/ 30822830 h 120000"/>
              <a:gd name="T14" fmla="*/ 2147483647 w 120000"/>
              <a:gd name="T15" fmla="*/ 23777304 h 120000"/>
              <a:gd name="T16" fmla="*/ 2147483647 w 120000"/>
              <a:gd name="T17" fmla="*/ 14970744 h 120000"/>
              <a:gd name="T18" fmla="*/ 2147483647 w 120000"/>
              <a:gd name="T19" fmla="*/ 6164166 h 120000"/>
              <a:gd name="T20" fmla="*/ 2147483647 w 120000"/>
              <a:gd name="T21" fmla="*/ 0 h 120000"/>
              <a:gd name="T22" fmla="*/ 2147483647 w 120000"/>
              <a:gd name="T23" fmla="*/ 0 h 120000"/>
              <a:gd name="T24" fmla="*/ 2147483647 w 120000"/>
              <a:gd name="T25" fmla="*/ 0 h 120000"/>
              <a:gd name="T26" fmla="*/ 2147483647 w 120000"/>
              <a:gd name="T27" fmla="*/ 6164166 h 120000"/>
              <a:gd name="T28" fmla="*/ 2147483647 w 120000"/>
              <a:gd name="T29" fmla="*/ 6164166 h 120000"/>
              <a:gd name="T30" fmla="*/ 2147483647 w 120000"/>
              <a:gd name="T31" fmla="*/ 14970744 h 120000"/>
              <a:gd name="T32" fmla="*/ 2147483647 w 120000"/>
              <a:gd name="T33" fmla="*/ 23777304 h 120000"/>
              <a:gd name="T34" fmla="*/ 2147483647 w 120000"/>
              <a:gd name="T35" fmla="*/ 30822830 h 120000"/>
              <a:gd name="T36" fmla="*/ 2147483647 w 120000"/>
              <a:gd name="T37" fmla="*/ 37867589 h 120000"/>
              <a:gd name="T38" fmla="*/ 2147483647 w 120000"/>
              <a:gd name="T39" fmla="*/ 44032527 h 120000"/>
              <a:gd name="T40" fmla="*/ 2147483647 w 120000"/>
              <a:gd name="T41" fmla="*/ 49316069 h 120000"/>
              <a:gd name="T42" fmla="*/ 2147483647 w 120000"/>
              <a:gd name="T43" fmla="*/ 52838558 h 120000"/>
              <a:gd name="T44" fmla="*/ 2147483647 w 120000"/>
              <a:gd name="T45" fmla="*/ 56361616 h 120000"/>
              <a:gd name="T46" fmla="*/ 2147483647 w 120000"/>
              <a:gd name="T47" fmla="*/ 56361616 h 120000"/>
              <a:gd name="T48" fmla="*/ 2147483647 w 120000"/>
              <a:gd name="T49" fmla="*/ 57242265 h 120000"/>
              <a:gd name="T50" fmla="*/ 2147483647 w 120000"/>
              <a:gd name="T51" fmla="*/ 58122792 h 120000"/>
              <a:gd name="T52" fmla="*/ 0 w 120000"/>
              <a:gd name="T53" fmla="*/ 60764482 h 120000"/>
              <a:gd name="T54" fmla="*/ 0 w 120000"/>
              <a:gd name="T55" fmla="*/ 62525753 h 120000"/>
              <a:gd name="T56" fmla="*/ 0 w 120000"/>
              <a:gd name="T57" fmla="*/ 65168203 h 120000"/>
              <a:gd name="T58" fmla="*/ 2147483647 w 120000"/>
              <a:gd name="T59" fmla="*/ 66929420 h 120000"/>
              <a:gd name="T60" fmla="*/ 2147483647 w 120000"/>
              <a:gd name="T61" fmla="*/ 67810001 h 120000"/>
              <a:gd name="T62" fmla="*/ 2147483647 w 120000"/>
              <a:gd name="T63" fmla="*/ 68690746 h 120000"/>
              <a:gd name="T64" fmla="*/ 2147483647 w 120000"/>
              <a:gd name="T65" fmla="*/ 68690746 h 120000"/>
              <a:gd name="T66" fmla="*/ 2147483647 w 120000"/>
              <a:gd name="T67" fmla="*/ 68690746 h 120000"/>
              <a:gd name="T68" fmla="*/ 2147483647 w 120000"/>
              <a:gd name="T69" fmla="*/ 68690746 h 120000"/>
              <a:gd name="T70" fmla="*/ 2147483647 w 120000"/>
              <a:gd name="T71" fmla="*/ 67810001 h 120000"/>
              <a:gd name="T72" fmla="*/ 2147483647 w 120000"/>
              <a:gd name="T73" fmla="*/ 66929420 h 120000"/>
              <a:gd name="T74" fmla="*/ 2147483647 w 120000"/>
              <a:gd name="T75" fmla="*/ 65168203 h 120000"/>
              <a:gd name="T76" fmla="*/ 2147483647 w 120000"/>
              <a:gd name="T77" fmla="*/ 62525753 h 120000"/>
              <a:gd name="T78" fmla="*/ 2147483647 w 120000"/>
              <a:gd name="T79" fmla="*/ 60764482 h 120000"/>
              <a:gd name="T80" fmla="*/ 2147483647 w 120000"/>
              <a:gd name="T81" fmla="*/ 58122792 h 120000"/>
              <a:gd name="T82" fmla="*/ 2147483647 w 120000"/>
              <a:gd name="T83" fmla="*/ 57242265 h 120000"/>
              <a:gd name="T84" fmla="*/ 2147483647 w 120000"/>
              <a:gd name="T85" fmla="*/ 56361616 h 120000"/>
              <a:gd name="T86" fmla="*/ 2147483647 w 120000"/>
              <a:gd name="T87" fmla="*/ 56361616 h 120000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20000"/>
              <a:gd name="T133" fmla="*/ 0 h 120000"/>
              <a:gd name="T134" fmla="*/ 120000 w 120000"/>
              <a:gd name="T135" fmla="*/ 120000 h 120000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20000" h="120000" extrusionOk="0">
                <a:moveTo>
                  <a:pt x="117468" y="98461"/>
                </a:moveTo>
                <a:lnTo>
                  <a:pt x="117468" y="98461"/>
                </a:lnTo>
                <a:lnTo>
                  <a:pt x="112405" y="92307"/>
                </a:lnTo>
                <a:lnTo>
                  <a:pt x="108354" y="86153"/>
                </a:lnTo>
                <a:lnTo>
                  <a:pt x="105316" y="76923"/>
                </a:lnTo>
                <a:lnTo>
                  <a:pt x="102784" y="66153"/>
                </a:lnTo>
                <a:lnTo>
                  <a:pt x="101265" y="53846"/>
                </a:lnTo>
                <a:lnTo>
                  <a:pt x="100253" y="41538"/>
                </a:lnTo>
                <a:lnTo>
                  <a:pt x="99746" y="26153"/>
                </a:lnTo>
                <a:lnTo>
                  <a:pt x="99240" y="10769"/>
                </a:lnTo>
                <a:lnTo>
                  <a:pt x="99240" y="0"/>
                </a:lnTo>
                <a:lnTo>
                  <a:pt x="59746" y="0"/>
                </a:lnTo>
                <a:lnTo>
                  <a:pt x="20759" y="0"/>
                </a:lnTo>
                <a:lnTo>
                  <a:pt x="20759" y="10769"/>
                </a:lnTo>
                <a:lnTo>
                  <a:pt x="20253" y="26153"/>
                </a:lnTo>
                <a:lnTo>
                  <a:pt x="19746" y="41538"/>
                </a:lnTo>
                <a:lnTo>
                  <a:pt x="18734" y="53846"/>
                </a:lnTo>
                <a:lnTo>
                  <a:pt x="17215" y="66153"/>
                </a:lnTo>
                <a:lnTo>
                  <a:pt x="14683" y="76923"/>
                </a:lnTo>
                <a:lnTo>
                  <a:pt x="11645" y="86153"/>
                </a:lnTo>
                <a:lnTo>
                  <a:pt x="7594" y="92307"/>
                </a:lnTo>
                <a:lnTo>
                  <a:pt x="2531" y="98461"/>
                </a:lnTo>
                <a:lnTo>
                  <a:pt x="1518" y="100000"/>
                </a:lnTo>
                <a:lnTo>
                  <a:pt x="506" y="101538"/>
                </a:lnTo>
                <a:lnTo>
                  <a:pt x="0" y="106153"/>
                </a:lnTo>
                <a:lnTo>
                  <a:pt x="0" y="109230"/>
                </a:lnTo>
                <a:lnTo>
                  <a:pt x="0" y="113846"/>
                </a:lnTo>
                <a:lnTo>
                  <a:pt x="506" y="116923"/>
                </a:lnTo>
                <a:lnTo>
                  <a:pt x="1518" y="118461"/>
                </a:lnTo>
                <a:lnTo>
                  <a:pt x="2531" y="120000"/>
                </a:lnTo>
                <a:lnTo>
                  <a:pt x="59746" y="120000"/>
                </a:lnTo>
                <a:lnTo>
                  <a:pt x="117468" y="120000"/>
                </a:lnTo>
                <a:lnTo>
                  <a:pt x="118481" y="118461"/>
                </a:lnTo>
                <a:lnTo>
                  <a:pt x="119493" y="116923"/>
                </a:lnTo>
                <a:lnTo>
                  <a:pt x="120000" y="113846"/>
                </a:lnTo>
                <a:lnTo>
                  <a:pt x="120000" y="109230"/>
                </a:lnTo>
                <a:lnTo>
                  <a:pt x="119493" y="106153"/>
                </a:lnTo>
                <a:lnTo>
                  <a:pt x="118987" y="101538"/>
                </a:lnTo>
                <a:lnTo>
                  <a:pt x="118481" y="100000"/>
                </a:lnTo>
                <a:lnTo>
                  <a:pt x="117468" y="98461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25" rIns="91425" bIns="45725"/>
          <a:lstStyle/>
          <a:p>
            <a:endParaRPr lang="zh-TW" altLang="en-US"/>
          </a:p>
        </p:txBody>
      </p:sp>
      <p:pic>
        <p:nvPicPr>
          <p:cNvPr id="36" name="圖片 11">
            <a:extLst>
              <a:ext uri="{FF2B5EF4-FFF2-40B4-BE49-F238E27FC236}">
                <a16:creationId xmlns:a16="http://schemas.microsoft.com/office/drawing/2014/main" id="{30F16D78-9521-FD46-A139-5C379C5F2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92" y="3381154"/>
            <a:ext cx="4150015" cy="2162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圖片 15">
            <a:extLst>
              <a:ext uri="{FF2B5EF4-FFF2-40B4-BE49-F238E27FC236}">
                <a16:creationId xmlns:a16="http://schemas.microsoft.com/office/drawing/2014/main" id="{6944BB13-EE70-DD4D-BD4F-16E334B7F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869" y="3019532"/>
            <a:ext cx="327025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向右箭號 39">
            <a:extLst>
              <a:ext uri="{FF2B5EF4-FFF2-40B4-BE49-F238E27FC236}">
                <a16:creationId xmlns:a16="http://schemas.microsoft.com/office/drawing/2014/main" id="{26A33AC5-785D-AD46-8F3C-D82E6C7DA31E}"/>
              </a:ext>
            </a:extLst>
          </p:cNvPr>
          <p:cNvSpPr/>
          <p:nvPr/>
        </p:nvSpPr>
        <p:spPr>
          <a:xfrm flipV="1">
            <a:off x="4687707" y="3892019"/>
            <a:ext cx="1476375" cy="955753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D5B59BB2-82EA-584F-A2E2-69C5E1039099}"/>
              </a:ext>
            </a:extLst>
          </p:cNvPr>
          <p:cNvSpPr txBox="1"/>
          <p:nvPr/>
        </p:nvSpPr>
        <p:spPr>
          <a:xfrm>
            <a:off x="909581" y="5599111"/>
            <a:ext cx="350293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一次提供多個郵件伺服器選擇</a:t>
            </a:r>
          </a:p>
        </p:txBody>
      </p:sp>
      <p:sp>
        <p:nvSpPr>
          <p:cNvPr id="42" name="文字方塊 41">
            <a:extLst>
              <a:ext uri="{FF2B5EF4-FFF2-40B4-BE49-F238E27FC236}">
                <a16:creationId xmlns:a16="http://schemas.microsoft.com/office/drawing/2014/main" id="{CD131A1B-D3D9-9744-A7CF-7EF41DF3FF79}"/>
              </a:ext>
            </a:extLst>
          </p:cNvPr>
          <p:cNvSpPr txBox="1"/>
          <p:nvPr/>
        </p:nvSpPr>
        <p:spPr>
          <a:xfrm>
            <a:off x="4687708" y="4138913"/>
            <a:ext cx="127563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en-US" altLang="zh-TW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匯入</a:t>
            </a:r>
          </a:p>
        </p:txBody>
      </p:sp>
      <p:sp>
        <p:nvSpPr>
          <p:cNvPr id="43" name="文字方塊 21">
            <a:extLst>
              <a:ext uri="{FF2B5EF4-FFF2-40B4-BE49-F238E27FC236}">
                <a16:creationId xmlns:a16="http://schemas.microsoft.com/office/drawing/2014/main" id="{6BFF58FD-8092-9645-802E-9E2D2AAAA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8869" y="5842448"/>
            <a:ext cx="502681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sz="15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大容量備份、整合管理多個信箱</a:t>
            </a:r>
          </a:p>
        </p:txBody>
      </p:sp>
      <p:sp>
        <p:nvSpPr>
          <p:cNvPr id="44" name="Shape 106">
            <a:extLst>
              <a:ext uri="{FF2B5EF4-FFF2-40B4-BE49-F238E27FC236}">
                <a16:creationId xmlns:a16="http://schemas.microsoft.com/office/drawing/2014/main" id="{2DE146FC-E20D-994E-8618-A1D1C0F41002}"/>
              </a:ext>
            </a:extLst>
          </p:cNvPr>
          <p:cNvSpPr/>
          <p:nvPr/>
        </p:nvSpPr>
        <p:spPr bwMode="auto">
          <a:xfrm>
            <a:off x="6368869" y="2890945"/>
            <a:ext cx="3519487" cy="23621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20000" y="3934"/>
                </a:moveTo>
                <a:lnTo>
                  <a:pt x="120000" y="3934"/>
                </a:lnTo>
                <a:lnTo>
                  <a:pt x="119830" y="3196"/>
                </a:lnTo>
                <a:lnTo>
                  <a:pt x="119660" y="2459"/>
                </a:lnTo>
                <a:lnTo>
                  <a:pt x="118981" y="1229"/>
                </a:lnTo>
                <a:lnTo>
                  <a:pt x="118642" y="737"/>
                </a:lnTo>
                <a:lnTo>
                  <a:pt x="118132" y="245"/>
                </a:lnTo>
                <a:lnTo>
                  <a:pt x="117623" y="0"/>
                </a:lnTo>
                <a:lnTo>
                  <a:pt x="116944" y="0"/>
                </a:lnTo>
                <a:lnTo>
                  <a:pt x="3055" y="0"/>
                </a:lnTo>
                <a:lnTo>
                  <a:pt x="3055" y="0"/>
                </a:lnTo>
                <a:lnTo>
                  <a:pt x="2376" y="0"/>
                </a:lnTo>
                <a:lnTo>
                  <a:pt x="1867" y="245"/>
                </a:lnTo>
                <a:lnTo>
                  <a:pt x="1357" y="737"/>
                </a:lnTo>
                <a:lnTo>
                  <a:pt x="1018" y="1229"/>
                </a:lnTo>
                <a:lnTo>
                  <a:pt x="339" y="2459"/>
                </a:lnTo>
                <a:lnTo>
                  <a:pt x="169" y="3196"/>
                </a:lnTo>
                <a:lnTo>
                  <a:pt x="0" y="3934"/>
                </a:lnTo>
                <a:lnTo>
                  <a:pt x="0" y="115573"/>
                </a:lnTo>
                <a:lnTo>
                  <a:pt x="0" y="115573"/>
                </a:lnTo>
                <a:lnTo>
                  <a:pt x="0" y="116557"/>
                </a:lnTo>
                <a:lnTo>
                  <a:pt x="169" y="117295"/>
                </a:lnTo>
                <a:lnTo>
                  <a:pt x="509" y="118032"/>
                </a:lnTo>
                <a:lnTo>
                  <a:pt x="848" y="118770"/>
                </a:lnTo>
                <a:lnTo>
                  <a:pt x="1357" y="119262"/>
                </a:lnTo>
                <a:lnTo>
                  <a:pt x="1867" y="119508"/>
                </a:lnTo>
                <a:lnTo>
                  <a:pt x="2376" y="119754"/>
                </a:lnTo>
                <a:lnTo>
                  <a:pt x="3055" y="120000"/>
                </a:lnTo>
                <a:lnTo>
                  <a:pt x="116944" y="120000"/>
                </a:lnTo>
                <a:lnTo>
                  <a:pt x="116944" y="120000"/>
                </a:lnTo>
                <a:lnTo>
                  <a:pt x="117623" y="119754"/>
                </a:lnTo>
                <a:lnTo>
                  <a:pt x="118132" y="119508"/>
                </a:lnTo>
                <a:lnTo>
                  <a:pt x="118642" y="119262"/>
                </a:lnTo>
                <a:lnTo>
                  <a:pt x="119151" y="118770"/>
                </a:lnTo>
                <a:lnTo>
                  <a:pt x="119490" y="118032"/>
                </a:lnTo>
                <a:lnTo>
                  <a:pt x="119830" y="117295"/>
                </a:lnTo>
                <a:lnTo>
                  <a:pt x="120000" y="116557"/>
                </a:lnTo>
                <a:lnTo>
                  <a:pt x="120000" y="115573"/>
                </a:lnTo>
                <a:lnTo>
                  <a:pt x="120000" y="3934"/>
                </a:lnTo>
                <a:close/>
                <a:moveTo>
                  <a:pt x="115247" y="99098"/>
                </a:moveTo>
                <a:lnTo>
                  <a:pt x="4752" y="99098"/>
                </a:lnTo>
                <a:lnTo>
                  <a:pt x="4752" y="6885"/>
                </a:lnTo>
                <a:lnTo>
                  <a:pt x="115247" y="6885"/>
                </a:lnTo>
                <a:lnTo>
                  <a:pt x="115247" y="99098"/>
                </a:lnTo>
                <a:close/>
              </a:path>
            </a:pathLst>
          </a:custGeom>
          <a:solidFill>
            <a:srgbClr val="3F3F3F"/>
          </a:solidFill>
          <a:ln>
            <a:noFill/>
          </a:ln>
        </p:spPr>
        <p:txBody>
          <a:bodyPr lIns="91425" tIns="45725" rIns="91425" bIns="45725"/>
          <a:lstStyle/>
          <a:p>
            <a:pPr eaLnBrk="1" hangingPunct="1">
              <a:buSzPct val="25000"/>
              <a:defRPr/>
            </a:pPr>
            <a:endParaRPr lang="zh-TW" altLang="zh-TW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pic>
        <p:nvPicPr>
          <p:cNvPr id="38" name="Shape 102">
            <a:extLst>
              <a:ext uri="{FF2B5EF4-FFF2-40B4-BE49-F238E27FC236}">
                <a16:creationId xmlns:a16="http://schemas.microsoft.com/office/drawing/2014/main" id="{A58CACB8-6635-764A-A5E8-F673658ED53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6862" y="4065871"/>
            <a:ext cx="162718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圖片 17">
            <a:extLst>
              <a:ext uri="{FF2B5EF4-FFF2-40B4-BE49-F238E27FC236}">
                <a16:creationId xmlns:a16="http://schemas.microsoft.com/office/drawing/2014/main" id="{915954D6-4A9B-1046-80D2-102DBA8676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656" y="4816758"/>
            <a:ext cx="8509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490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1E3986A-5F00-CD48-A842-069956D5B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zh-TW" altLang="en-US"/>
              <a:t>自動化備份完整郵件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FEA62C-C0F5-4843-91E9-706793FE5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TW" altLang="en-US" sz="2000"/>
              <a:t>新增郵件帳號後，將伺服器上郵件自動儲存至</a:t>
            </a:r>
            <a:r>
              <a:rPr lang="en-US" altLang="zh-TW" sz="2000"/>
              <a:t>NAS</a:t>
            </a:r>
            <a:r>
              <a:rPr lang="zh-TW" altLang="en-US" sz="2000"/>
              <a:t>。</a:t>
            </a:r>
            <a:endParaRPr lang="en-US" altLang="zh-TW" sz="2000"/>
          </a:p>
          <a:p>
            <a:pPr>
              <a:lnSpc>
                <a:spcPct val="100000"/>
              </a:lnSpc>
            </a:pPr>
            <a:r>
              <a:rPr lang="zh-TW" altLang="en-US" sz="2000"/>
              <a:t>彈性調整自動收信頻率。</a:t>
            </a:r>
            <a:endParaRPr lang="en-US" altLang="zh-TW" sz="2000"/>
          </a:p>
          <a:p>
            <a:pPr>
              <a:lnSpc>
                <a:spcPct val="100000"/>
              </a:lnSpc>
            </a:pPr>
            <a:r>
              <a:rPr lang="zh-TW" altLang="en-US" sz="2000"/>
              <a:t>管理介面中有兩種模式可以隨時切換：即時 </a:t>
            </a:r>
            <a:r>
              <a:rPr lang="en-US" altLang="zh-TW" sz="2000"/>
              <a:t>/ </a:t>
            </a:r>
            <a:r>
              <a:rPr lang="zh-TW" altLang="en-US" sz="2000"/>
              <a:t>備份。</a:t>
            </a:r>
            <a:endParaRPr lang="en-US" altLang="zh-TW" sz="2000"/>
          </a:p>
          <a:p>
            <a:pPr>
              <a:lnSpc>
                <a:spcPct val="100000"/>
              </a:lnSpc>
            </a:pPr>
            <a:endParaRPr kumimoji="1" lang="zh-TW" altLang="en-US"/>
          </a:p>
        </p:txBody>
      </p:sp>
      <p:pic>
        <p:nvPicPr>
          <p:cNvPr id="5" name="Shape 102">
            <a:extLst>
              <a:ext uri="{FF2B5EF4-FFF2-40B4-BE49-F238E27FC236}">
                <a16:creationId xmlns:a16="http://schemas.microsoft.com/office/drawing/2014/main" id="{A1034B96-EF1B-754B-A535-F9DF02FF330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5" y="4968875"/>
            <a:ext cx="1085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8">
            <a:extLst>
              <a:ext uri="{FF2B5EF4-FFF2-40B4-BE49-F238E27FC236}">
                <a16:creationId xmlns:a16="http://schemas.microsoft.com/office/drawing/2014/main" id="{2FD730C3-EB49-664F-92F2-756BEB5EC6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17813"/>
            <a:ext cx="1563688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群組 9">
            <a:extLst>
              <a:ext uri="{FF2B5EF4-FFF2-40B4-BE49-F238E27FC236}">
                <a16:creationId xmlns:a16="http://schemas.microsoft.com/office/drawing/2014/main" id="{33D9BBDE-9CB3-DA4E-A643-B93CB7972F3F}"/>
              </a:ext>
            </a:extLst>
          </p:cNvPr>
          <p:cNvGrpSpPr>
            <a:grpSpLocks/>
          </p:cNvGrpSpPr>
          <p:nvPr/>
        </p:nvGrpSpPr>
        <p:grpSpPr bwMode="auto">
          <a:xfrm>
            <a:off x="2512220" y="3078163"/>
            <a:ext cx="1936750" cy="1150937"/>
            <a:chOff x="499110" y="1971162"/>
            <a:chExt cx="2955012" cy="923528"/>
          </a:xfrm>
        </p:grpSpPr>
        <p:sp>
          <p:nvSpPr>
            <p:cNvPr id="9" name="圓角矩形 8">
              <a:extLst>
                <a:ext uri="{FF2B5EF4-FFF2-40B4-BE49-F238E27FC236}">
                  <a16:creationId xmlns:a16="http://schemas.microsoft.com/office/drawing/2014/main" id="{3ED8085A-FFDE-EA48-A846-A8B58074A485}"/>
                </a:ext>
              </a:extLst>
            </p:cNvPr>
            <p:cNvSpPr/>
            <p:nvPr/>
          </p:nvSpPr>
          <p:spPr>
            <a:xfrm>
              <a:off x="499110" y="1971162"/>
              <a:ext cx="2955012" cy="923528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" name="文字方塊 23">
              <a:extLst>
                <a:ext uri="{FF2B5EF4-FFF2-40B4-BE49-F238E27FC236}">
                  <a16:creationId xmlns:a16="http://schemas.microsoft.com/office/drawing/2014/main" id="{49A4D777-5F75-8B4E-9FDA-E2B3EAF04E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1010" y="2003317"/>
              <a:ext cx="2899863" cy="864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panose="02000000000000000000" pitchFamily="2" charset="-128"/>
                </a:rPr>
                <a:t>即時：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panose="02000000000000000000" pitchFamily="2" charset="-128"/>
              </a:endParaRPr>
            </a:p>
            <a:p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panose="02000000000000000000" pitchFamily="2" charset="-128"/>
                </a:rPr>
                <a:t>此模式讓您即時檢視郵件目前在郵件伺服器上的狀態。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panose="02000000000000000000" pitchFamily="2" charset="-128"/>
              </a:endParaRPr>
            </a:p>
          </p:txBody>
        </p:sp>
      </p:grpSp>
      <p:grpSp>
        <p:nvGrpSpPr>
          <p:cNvPr id="11" name="群組 9">
            <a:extLst>
              <a:ext uri="{FF2B5EF4-FFF2-40B4-BE49-F238E27FC236}">
                <a16:creationId xmlns:a16="http://schemas.microsoft.com/office/drawing/2014/main" id="{0B39EB94-4784-954E-85F8-378ABB63CF2E}"/>
              </a:ext>
            </a:extLst>
          </p:cNvPr>
          <p:cNvGrpSpPr>
            <a:grpSpLocks/>
          </p:cNvGrpSpPr>
          <p:nvPr/>
        </p:nvGrpSpPr>
        <p:grpSpPr bwMode="auto">
          <a:xfrm>
            <a:off x="2735263" y="4708525"/>
            <a:ext cx="1936750" cy="1150938"/>
            <a:chOff x="499110" y="1971162"/>
            <a:chExt cx="2955012" cy="923528"/>
          </a:xfrm>
        </p:grpSpPr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4377BCF3-CE74-EF4F-8205-F0AF950EB04C}"/>
                </a:ext>
              </a:extLst>
            </p:cNvPr>
            <p:cNvSpPr/>
            <p:nvPr/>
          </p:nvSpPr>
          <p:spPr>
            <a:xfrm>
              <a:off x="499110" y="1971162"/>
              <a:ext cx="2955012" cy="923528"/>
            </a:xfrm>
            <a:prstGeom prst="roundRect">
              <a:avLst/>
            </a:prstGeom>
            <a:solidFill>
              <a:srgbClr val="0070C0"/>
            </a:solidFill>
            <a:ln w="38100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文字方塊 29">
              <a:extLst>
                <a:ext uri="{FF2B5EF4-FFF2-40B4-BE49-F238E27FC236}">
                  <a16:creationId xmlns:a16="http://schemas.microsoft.com/office/drawing/2014/main" id="{C23E497E-0A0E-1B41-8839-00443984A4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2634" y="2003321"/>
              <a:ext cx="2899863" cy="864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panose="02000000000000000000" pitchFamily="2" charset="-128"/>
                </a:rPr>
                <a:t>備份：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panose="02000000000000000000" pitchFamily="2" charset="-128"/>
              </a:endParaRPr>
            </a:p>
            <a:p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panose="02000000000000000000" pitchFamily="2" charset="-128"/>
                </a:rPr>
                <a:t>此模式下讓您檢視與管理</a:t>
              </a:r>
              <a:r>
                <a:rPr lang="en-US" altLang="zh-TW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panose="02000000000000000000" pitchFamily="2" charset="-128"/>
                </a:rPr>
                <a:t>NAS</a:t>
              </a:r>
              <a:r>
                <a:rPr lang="zh-TW" altLang="en-US" sz="16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Heiti TC Light" panose="02000000000000000000" pitchFamily="2" charset="-128"/>
                </a:rPr>
                <a:t>上的備份郵件。</a:t>
              </a:r>
              <a:endPara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 panose="02000000000000000000" pitchFamily="2" charset="-128"/>
              </a:endParaRPr>
            </a:p>
          </p:txBody>
        </p:sp>
      </p:grpSp>
      <p:pic>
        <p:nvPicPr>
          <p:cNvPr id="14" name="圖片 17">
            <a:extLst>
              <a:ext uri="{FF2B5EF4-FFF2-40B4-BE49-F238E27FC236}">
                <a16:creationId xmlns:a16="http://schemas.microsoft.com/office/drawing/2014/main" id="{641D91DE-88AD-4F4D-99B4-68184A8F31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36" y="5481601"/>
            <a:ext cx="687794" cy="6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向右箭號 14">
            <a:extLst>
              <a:ext uri="{FF2B5EF4-FFF2-40B4-BE49-F238E27FC236}">
                <a16:creationId xmlns:a16="http://schemas.microsoft.com/office/drawing/2014/main" id="{49D4225D-6B7E-DF45-9F45-F1CDB2D71E64}"/>
              </a:ext>
            </a:extLst>
          </p:cNvPr>
          <p:cNvSpPr/>
          <p:nvPr/>
        </p:nvSpPr>
        <p:spPr>
          <a:xfrm rot="5400000">
            <a:off x="1483519" y="4574382"/>
            <a:ext cx="581025" cy="33178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6" name="Shape 275">
            <a:extLst>
              <a:ext uri="{FF2B5EF4-FFF2-40B4-BE49-F238E27FC236}">
                <a16:creationId xmlns:a16="http://schemas.microsoft.com/office/drawing/2014/main" id="{2EBCD073-B419-124C-B478-E99276C3FCD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595" y="2841625"/>
            <a:ext cx="7094537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圖片 11" descr="P2_郵件-02.png">
            <a:extLst>
              <a:ext uri="{FF2B5EF4-FFF2-40B4-BE49-F238E27FC236}">
                <a16:creationId xmlns:a16="http://schemas.microsoft.com/office/drawing/2014/main" id="{229DCB14-5D8D-FE4F-ADBF-2DA81EE84F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/>
          <a:stretch>
            <a:fillRect/>
          </a:stretch>
        </p:blipFill>
        <p:spPr bwMode="auto">
          <a:xfrm>
            <a:off x="4433733" y="3615071"/>
            <a:ext cx="953449" cy="76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12" descr="P2_郵件-03.png">
            <a:extLst>
              <a:ext uri="{FF2B5EF4-FFF2-40B4-BE49-F238E27FC236}">
                <a16:creationId xmlns:a16="http://schemas.microsoft.com/office/drawing/2014/main" id="{0F0B980F-024F-0F4E-9C74-673EA49BCB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394" y="4576763"/>
            <a:ext cx="1476851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638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1565</Words>
  <Application>Microsoft Office PowerPoint</Application>
  <PresentationFormat>Widescreen</PresentationFormat>
  <Paragraphs>189</Paragraphs>
  <Slides>45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您正在面臨工作上的麻煩嗎？</vt:lpstr>
      <vt:lpstr>您正在面臨工作上的麻煩嗎？</vt:lpstr>
      <vt:lpstr>您正在面臨工作上的麻煩嗎？</vt:lpstr>
      <vt:lpstr>QNAP 為您的工作效率加滿分！</vt:lpstr>
      <vt:lpstr>QmailAgent 來解答</vt:lpstr>
      <vt:lpstr>QmailAgent-收信管理＆郵件備份一把罩</vt:lpstr>
      <vt:lpstr>QmailAgent-收信管理＆郵件備份一把罩</vt:lpstr>
      <vt:lpstr>自動化備份完整郵件</vt:lpstr>
      <vt:lpstr>郵件備份與災難復原專家</vt:lpstr>
      <vt:lpstr>不想讓別人看到您私人郵件， 怎麼辦？</vt:lpstr>
      <vt:lpstr>啟用加密服務 保護私人的備份郵件</vt:lpstr>
      <vt:lpstr>需要調查或舉證時， 找不到關鍵電子郵件？</vt:lpstr>
      <vt:lpstr>搭配 Qsirch 智慧搜尋，迅速找到關鍵郵件</vt:lpstr>
      <vt:lpstr>Live Demo</vt:lpstr>
      <vt:lpstr>Qcontactz 來解答</vt:lpstr>
      <vt:lpstr>Qcontactz 是什麼？</vt:lpstr>
      <vt:lpstr>跨平台管理您的海量聯絡人資訊</vt:lpstr>
      <vt:lpstr>三步驟開始聯絡人管理</vt:lpstr>
      <vt:lpstr>三步驟開始聯絡人管理</vt:lpstr>
      <vt:lpstr>Qcontactz 管理功能大解析</vt:lpstr>
      <vt:lpstr>管理聯絡人資訊</vt:lpstr>
      <vt:lpstr>管理聯絡人的版本快照＋還原</vt:lpstr>
      <vt:lpstr>受夠了太多重複聯絡人資訊？</vt:lpstr>
      <vt:lpstr>合併重複資料 省時又省力</vt:lpstr>
      <vt:lpstr>企業方案報您知</vt:lpstr>
      <vt:lpstr>靈活的 API 運用-提升工作效率</vt:lpstr>
      <vt:lpstr>Live Demo</vt:lpstr>
      <vt:lpstr>QcalAgent 來解答</vt:lpstr>
      <vt:lpstr>QcalAgent 完整掌握工作及生活</vt:lpstr>
      <vt:lpstr>如何整合您的行事曆</vt:lpstr>
      <vt:lpstr>如何整合您的行事曆</vt:lpstr>
      <vt:lpstr>NAS 空間吃到飽 長久保存活動紀錄</vt:lpstr>
      <vt:lpstr>聰明管理與分享團隊時間表</vt:lpstr>
      <vt:lpstr>Live Demo</vt:lpstr>
      <vt:lpstr>最佳的組合應用 QmailAgent + Qcontactz + QcalAgent</vt:lpstr>
      <vt:lpstr>三位一體 最佳的組合應用</vt:lpstr>
      <vt:lpstr>為何是企業最佳的生產力方案？</vt:lpstr>
      <vt:lpstr>輕鬆享有異地異機備援</vt:lpstr>
      <vt:lpstr>透過 NAS 查看，隱私有保障</vt:lpstr>
      <vt:lpstr>QNAP 行動陣線 讓您在任何地方存取資料</vt:lpstr>
      <vt:lpstr>QmailClient  郵件管理一次解決</vt:lpstr>
      <vt:lpstr>Qcontactz  通訊錄智慧幫手</vt:lpstr>
      <vt:lpstr>行動版: 隨時掌握最新資訊 如何讓 QcalAgent 與手機同步？</vt:lpstr>
      <vt:lpstr>選擇最佳生產力工具 辦公室達人就是您！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QNAP_Mili Wang</cp:lastModifiedBy>
  <cp:revision>4</cp:revision>
  <dcterms:modified xsi:type="dcterms:W3CDTF">2018-06-26T03:00:31Z</dcterms:modified>
</cp:coreProperties>
</file>