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3"/>
  </p:notesMasterIdLst>
  <p:sldIdLst>
    <p:sldId id="256" r:id="rId2"/>
    <p:sldId id="262" r:id="rId3"/>
    <p:sldId id="261" r:id="rId4"/>
    <p:sldId id="344" r:id="rId5"/>
    <p:sldId id="359" r:id="rId6"/>
    <p:sldId id="365" r:id="rId7"/>
    <p:sldId id="360" r:id="rId8"/>
    <p:sldId id="361" r:id="rId9"/>
    <p:sldId id="363" r:id="rId10"/>
    <p:sldId id="364" r:id="rId11"/>
    <p:sldId id="362" r:id="rId12"/>
    <p:sldId id="330" r:id="rId13"/>
    <p:sldId id="328" r:id="rId14"/>
    <p:sldId id="298" r:id="rId15"/>
    <p:sldId id="299" r:id="rId16"/>
    <p:sldId id="312" r:id="rId17"/>
    <p:sldId id="331" r:id="rId18"/>
    <p:sldId id="319" r:id="rId19"/>
    <p:sldId id="318" r:id="rId20"/>
    <p:sldId id="369" r:id="rId21"/>
    <p:sldId id="329" r:id="rId22"/>
    <p:sldId id="313" r:id="rId23"/>
    <p:sldId id="314" r:id="rId24"/>
    <p:sldId id="323" r:id="rId25"/>
    <p:sldId id="370" r:id="rId26"/>
    <p:sldId id="320" r:id="rId27"/>
    <p:sldId id="322" r:id="rId28"/>
    <p:sldId id="371" r:id="rId29"/>
    <p:sldId id="315" r:id="rId30"/>
    <p:sldId id="316" r:id="rId31"/>
    <p:sldId id="317" r:id="rId32"/>
    <p:sldId id="372" r:id="rId33"/>
    <p:sldId id="327" r:id="rId34"/>
    <p:sldId id="271" r:id="rId35"/>
    <p:sldId id="292" r:id="rId36"/>
    <p:sldId id="373" r:id="rId37"/>
    <p:sldId id="374" r:id="rId38"/>
    <p:sldId id="336" r:id="rId39"/>
    <p:sldId id="345" r:id="rId40"/>
    <p:sldId id="376" r:id="rId41"/>
    <p:sldId id="263" r:id="rId42"/>
  </p:sldIdLst>
  <p:sldSz cx="12192000" cy="6858000"/>
  <p:notesSz cx="6858000" cy="276225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1E23"/>
    <a:srgbClr val="F65E1F"/>
    <a:srgbClr val="E94909"/>
    <a:srgbClr val="003C7C"/>
    <a:srgbClr val="003C8E"/>
    <a:srgbClr val="FF0000"/>
    <a:srgbClr val="6C8DB9"/>
    <a:srgbClr val="D7D4D5"/>
    <a:srgbClr val="FF5001"/>
    <a:srgbClr val="C55A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2F54F6-204C-4502-891C-8278B0A90EEA}" v="289" dt="2018-06-13T10:27:10.483"/>
    <p1510:client id="{2AD3DC1B-2B5E-4C03-96EB-0D090FCDDD06}" v="1256" dt="2018-06-14T02:58:19.086"/>
    <p1510:client id="{7525AF26-2E61-4F71-89D3-CB02ECFC8EC4}" v="1" dt="2018-06-14T03:40:04.708"/>
    <p1510:client id="{642094A7-EC88-44CE-890C-DA0422228180}" v="164" dt="2018-06-13T10:52:47.894"/>
    <p1510:client id="{B4FB5F3D-DA6B-4DA4-9C57-95493F0CBED1}" v="5" dt="2018-06-13T11:55:25.637"/>
    <p1510:client id="{D3C6D753-A36E-4A6D-9B64-A7C0132BC2EC}" v="3" dt="2018-06-13T14:44:17.817"/>
  </p1510:revLst>
</p1510:revInfo>
</file>

<file path=ppt/tableStyles.xml><?xml version="1.0" encoding="utf-8"?>
<a:tblStyleLst xmlns:a="http://schemas.openxmlformats.org/drawingml/2006/main" def="{5C22544A-7EE6-4342-B048-85BDC9FD1C3A}">
  <a:tblStyle styleId="{8FD4443E-F989-4FC4-A0C8-D5A2AF1F390B}" styleName="深色樣式 1 - 輔色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7DF18680-E054-41AD-8BC1-D1AEF772440D}" styleName="中等深淺樣式 2 - 輔色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991BAF-42D4-9C46-BCC5-3DBC65CD0647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4" name="投影片影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CF465A-AAF2-7E43-ACB7-65AA40AFDEE2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872959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QNAP X NAKIVO</a:t>
            </a:r>
          </a:p>
          <a:p>
            <a:r>
              <a:rPr lang="en-US">
                <a:cs typeface="Calibri"/>
              </a:rPr>
              <a:t>Construct a high efficient VM disaster recovery center</a:t>
            </a:r>
          </a:p>
          <a:p>
            <a:r>
              <a:rPr lang="en-US">
                <a:cs typeface="Calibri"/>
              </a:rPr>
              <a:t>Best choice for protecting virtual environment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1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7092347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>
                <a:latin typeface="新細明體"/>
                <a:ea typeface="新細明體"/>
              </a:rPr>
              <a:t>[ENG]</a:t>
            </a:r>
          </a:p>
          <a:p>
            <a:pPr marL="171450" indent="-171450">
              <a:buFont typeface="Arial"/>
              <a:buChar char="•"/>
            </a:pPr>
            <a:r>
              <a:rPr lang="zh-TW" altLang="en-US">
                <a:latin typeface="新細明體"/>
                <a:ea typeface="新細明體"/>
              </a:rPr>
              <a:t>Registration  in USA since 2012</a:t>
            </a:r>
          </a:p>
          <a:p>
            <a:pPr marL="171450" indent="-171450">
              <a:buFont typeface="Arial"/>
              <a:buChar char="•"/>
            </a:pPr>
            <a:r>
              <a:rPr lang="zh-TW" altLang="en-US">
                <a:latin typeface="新細明體"/>
                <a:ea typeface="新細明體"/>
              </a:rPr>
              <a:t>Provide data protection solution for VMware, Hyper-V and AWS EC2</a:t>
            </a:r>
          </a:p>
          <a:p>
            <a:pPr marL="171450" indent="-171450">
              <a:buFont typeface="Arial"/>
              <a:buChar char="•"/>
            </a:pPr>
            <a:r>
              <a:rPr lang="zh-TW" altLang="en-US">
                <a:latin typeface="新細明體"/>
                <a:ea typeface="新細明體"/>
              </a:rPr>
              <a:t>Over 10,000  custome around the world, </a:t>
            </a:r>
            <a:r>
              <a:rPr lang="en-US" altLang="en-US">
                <a:latin typeface="新細明體"/>
                <a:ea typeface="新細明體"/>
              </a:rPr>
              <a:t>d</a:t>
            </a:r>
            <a:r>
              <a:rPr lang="zh-TW"/>
              <a:t>istributed in EMEA, Americas an</a:t>
            </a:r>
            <a:r>
              <a:rPr lang="en-US" altLang="zh-TW"/>
              <a:t>d</a:t>
            </a:r>
            <a:r>
              <a:rPr lang="zh-TW"/>
              <a:t> Asia</a:t>
            </a:r>
            <a:endParaRPr lang="zh-TW" altLang="en-US">
              <a:latin typeface="新細明體"/>
              <a:ea typeface="新細明體"/>
            </a:endParaRPr>
          </a:p>
          <a:p>
            <a:pPr marL="171450" indent="-171450">
              <a:buFont typeface="Arial"/>
              <a:buChar char="•"/>
            </a:pPr>
            <a:r>
              <a:rPr lang="zh-TW"/>
              <a:t>Suitable for business use</a:t>
            </a:r>
            <a:r>
              <a:rPr lang="en-US" altLang="zh-TW">
                <a:cs typeface="Calibri"/>
              </a:rPr>
              <a:t>: Enterprise user use it to protect more than 7000 VM over 200 sites</a:t>
            </a:r>
            <a:endParaRPr lang="zh-TW" alt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Rapid growth: Both number of customers and revenue in 100% growth each year</a:t>
            </a:r>
            <a:endParaRPr lang="en-US" altLang="zh-TW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Distributed in 124 countries and sold by more than 2,000 dealers</a:t>
            </a:r>
            <a:endParaRPr lang="en-US">
              <a:latin typeface="Calibri"/>
              <a:ea typeface="新細明體"/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US" altLang="zh-TW">
              <a:latin typeface="Calibri"/>
              <a:ea typeface="新細明體"/>
              <a:cs typeface="Calibri"/>
            </a:endParaRPr>
          </a:p>
          <a:p>
            <a:pPr>
              <a:buFont typeface="Arial"/>
              <a:buChar char="•"/>
            </a:pPr>
            <a:endParaRPr lang="zh-TW">
              <a:latin typeface="新細明體"/>
              <a:ea typeface="新細明體"/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zh-TW" altLang="en-US">
              <a:latin typeface="新細明體"/>
              <a:ea typeface="新細明體"/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2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16762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/>
              <a:t>Optimize your backup center with NAKIVO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Time –saving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Cost-conscious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Storage space reduction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zh-CN"/>
              <a:t>multiple layers of protection</a:t>
            </a:r>
            <a:endParaRPr lang="zh-CN" altLang="en-US">
              <a:latin typeface="宋体"/>
              <a:ea typeface="宋体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zh-CN"/>
              <a:t>Ultimate backup efficiency </a:t>
            </a:r>
            <a:endParaRPr lang="zh-CN" altLang="en-US">
              <a:latin typeface="宋体"/>
              <a:ea typeface="宋体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zh-CN" altLang="en-US">
                <a:latin typeface="宋体"/>
                <a:ea typeface="宋体"/>
                <a:cs typeface="Calibri"/>
              </a:rPr>
              <a:t>Instant recovery</a:t>
            </a:r>
          </a:p>
          <a:p>
            <a:pPr marL="171450" indent="-171450">
              <a:buFont typeface="Arial"/>
              <a:buChar char="•"/>
            </a:pPr>
            <a:endParaRPr lang="zh-CN" altLang="en-US">
              <a:latin typeface="宋体"/>
              <a:ea typeface="宋体"/>
              <a:cs typeface="Calibri"/>
            </a:endParaRPr>
          </a:p>
          <a:p>
            <a:endParaRPr lang="zh-CN" altLang="en-US">
              <a:latin typeface="宋体"/>
              <a:ea typeface="宋体"/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US" altLang="zh-CN">
              <a:latin typeface="Calibri"/>
              <a:ea typeface="宋体"/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3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6758926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>
                <a:latin typeface="新細明體"/>
                <a:ea typeface="新細明體"/>
              </a:rPr>
              <a:t>[Eng]</a:t>
            </a:r>
          </a:p>
          <a:p>
            <a:r>
              <a:rPr lang="zh-TW" altLang="en-US">
                <a:latin typeface="新細明體"/>
                <a:ea typeface="新細明體"/>
              </a:rPr>
              <a:t>Deployment of NAKIVO Disaster Recovery  Solution</a:t>
            </a:r>
          </a:p>
          <a:p>
            <a:endParaRPr lang="zh-TW" altLang="en-US">
              <a:latin typeface="新細明體"/>
              <a:ea typeface="新細明體"/>
            </a:endParaRPr>
          </a:p>
          <a:p>
            <a:r>
              <a:rPr lang="zh-TW" altLang="en-US">
                <a:latin typeface="新細明體"/>
                <a:ea typeface="新細明體"/>
              </a:rPr>
              <a:t>[Live]</a:t>
            </a:r>
          </a:p>
          <a:p>
            <a:r>
              <a:rPr lang="zh-TW" altLang="en-US">
                <a:latin typeface="新細明體"/>
                <a:ea typeface="新細明體"/>
              </a:rPr>
              <a:t>-   Nowadays enterprise utilize the virtualization technolo</a:t>
            </a:r>
            <a:r>
              <a:rPr lang="en-US" altLang="zh-TW" err="1">
                <a:latin typeface="新細明體"/>
                <a:ea typeface="新細明體"/>
              </a:rPr>
              <a:t>gy</a:t>
            </a:r>
            <a:r>
              <a:rPr lang="zh-TW" altLang="en-US">
                <a:latin typeface="新細明體"/>
                <a:ea typeface="新細明體"/>
              </a:rPr>
              <a:t> fo</a:t>
            </a:r>
            <a:r>
              <a:rPr lang="en-US" altLang="en-US">
                <a:latin typeface="新細明體"/>
                <a:ea typeface="新細明體"/>
              </a:rPr>
              <a:t>r various kind of purpose</a:t>
            </a:r>
            <a:endParaRPr lang="zh-TW">
              <a:latin typeface="新細明體"/>
              <a:ea typeface="新細明體"/>
            </a:endParaRPr>
          </a:p>
          <a:p>
            <a:pPr marL="171450" indent="-171450">
              <a:buFont typeface="Arial"/>
              <a:buChar char="•"/>
            </a:pPr>
            <a:r>
              <a:rPr lang="en-US" altLang="en-US">
                <a:latin typeface="新細明體"/>
                <a:ea typeface="新細明體"/>
              </a:rPr>
              <a:t>Server consolidation</a:t>
            </a:r>
          </a:p>
          <a:p>
            <a:pPr marL="171450" indent="-171450">
              <a:buFont typeface="Arial"/>
              <a:buChar char="•"/>
            </a:pPr>
            <a:r>
              <a:rPr lang="en-US" altLang="en-US">
                <a:latin typeface="新細明體"/>
                <a:ea typeface="新細明體"/>
              </a:rPr>
              <a:t>Testing and development</a:t>
            </a:r>
          </a:p>
          <a:p>
            <a:pPr marL="171450" indent="-171450">
              <a:buFont typeface="Arial"/>
              <a:buChar char="•"/>
            </a:pPr>
            <a:r>
              <a:rPr lang="en-US" altLang="en-US">
                <a:latin typeface="新細明體"/>
                <a:ea typeface="新細明體"/>
              </a:rPr>
              <a:t>Disaster Recovery</a:t>
            </a:r>
          </a:p>
          <a:p>
            <a:pPr marL="171450" indent="-171450">
              <a:buFont typeface="Arial"/>
              <a:buChar char="•"/>
            </a:pPr>
            <a:r>
              <a:rPr lang="en-US" altLang="en-US">
                <a:latin typeface="新細明體"/>
                <a:ea typeface="新細明體"/>
              </a:rPr>
              <a:t>Centralized management </a:t>
            </a:r>
            <a:endParaRPr lang="en-US" altLang="zh-TW">
              <a:latin typeface="新細明體"/>
              <a:ea typeface="新細明體"/>
            </a:endParaRPr>
          </a:p>
          <a:p>
            <a:r>
              <a:rPr lang="zh-TW" altLang="en-US">
                <a:latin typeface="新細明體"/>
                <a:ea typeface="新細明體"/>
              </a:rPr>
              <a:t>- This diagram shows the pratical disaster recovery  topology inclu</a:t>
            </a:r>
            <a:r>
              <a:rPr lang="en-US" altLang="zh-TW">
                <a:latin typeface="新細明體"/>
                <a:ea typeface="新細明體"/>
              </a:rPr>
              <a:t>d</a:t>
            </a:r>
            <a:r>
              <a:rPr lang="en-US" altLang="en-US">
                <a:latin typeface="新細明體"/>
                <a:ea typeface="新細明體"/>
              </a:rPr>
              <a:t>e HA  mechanism and  also the remote backup.</a:t>
            </a:r>
          </a:p>
          <a:p>
            <a:r>
              <a:rPr lang="en-US" altLang="en-US">
                <a:latin typeface="新細明體"/>
                <a:ea typeface="新細明體"/>
              </a:rPr>
              <a:t>-   All these  </a:t>
            </a:r>
            <a:r>
              <a:rPr lang="en-US"/>
              <a:t>measures</a:t>
            </a:r>
            <a:r>
              <a:rPr lang="en-US">
                <a:cs typeface="Calibri"/>
              </a:rPr>
              <a:t> can help a company </a:t>
            </a:r>
            <a:r>
              <a:rPr lang="en-US">
                <a:latin typeface="Calibri"/>
                <a:ea typeface="宋体"/>
                <a:cs typeface="Calibri"/>
              </a:rPr>
              <a:t>to handle a variety</a:t>
            </a:r>
            <a:r>
              <a:rPr lang="en-US" altLang="zh-CN">
                <a:latin typeface="Calibri"/>
                <a:ea typeface="宋体"/>
                <a:cs typeface="Calibri"/>
              </a:rPr>
              <a:t> of unexpected situation</a:t>
            </a:r>
            <a:endParaRPr lang="zh-CN" altLang="en-US">
              <a:latin typeface="宋体"/>
              <a:ea typeface="宋体"/>
              <a:cs typeface="Calibri"/>
            </a:endParaRPr>
          </a:p>
          <a:p>
            <a:endParaRPr lang="zh-TW" altLang="en-US">
              <a:latin typeface="新細明體"/>
              <a:ea typeface="新細明體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4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4286549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  <a:endParaRPr lang="zh-TW" altLang="en-US">
              <a:latin typeface="新細明體"/>
              <a:ea typeface="新細明體"/>
              <a:cs typeface="Calibri"/>
            </a:endParaRPr>
          </a:p>
          <a:p>
            <a:r>
              <a:rPr lang="en-US">
                <a:cs typeface="Calibri"/>
              </a:rPr>
              <a:t>The</a:t>
            </a:r>
            <a:r>
              <a:rPr lang="en-US"/>
              <a:t> best combination for</a:t>
            </a:r>
            <a:r>
              <a:rPr lang="en-US">
                <a:cs typeface="Calibri"/>
              </a:rPr>
              <a:t> </a:t>
            </a:r>
            <a:r>
              <a:rPr lang="en-US">
                <a:latin typeface="Calibri"/>
                <a:ea typeface="新細明體"/>
                <a:cs typeface="Calibri"/>
              </a:rPr>
              <a:t>VM backup and replication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5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7446468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Quick and Easy installation on QNAP NAS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[Live]</a:t>
            </a:r>
          </a:p>
          <a:p>
            <a:r>
              <a:rPr lang="en-US">
                <a:cs typeface="Calibri"/>
              </a:rPr>
              <a:t>- Two NAKIVO QPKGs have integrated in QNAP NAS</a:t>
            </a:r>
          </a:p>
          <a:p>
            <a:r>
              <a:rPr lang="en-US">
                <a:cs typeface="Calibri"/>
              </a:rPr>
              <a:t>- Could download them through APP Center</a:t>
            </a:r>
          </a:p>
          <a:p>
            <a:r>
              <a:rPr lang="en-US">
                <a:cs typeface="Calibri"/>
              </a:rPr>
              <a:t>- One is NAKIVO Bacup &amp; Replication</a:t>
            </a:r>
          </a:p>
          <a:p>
            <a:r>
              <a:rPr lang="en-US">
                <a:cs typeface="Calibri"/>
              </a:rPr>
              <a:t>- One is the Transporter</a:t>
            </a:r>
          </a:p>
          <a:p>
            <a:r>
              <a:rPr lang="en-US"/>
              <a:t>- The Transporter is the product component that does all of the heavy-lifting: it performs backup, replication, and recovery, as well as data compression, deduplication, and encryption.</a:t>
            </a: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- NAKIVO </a:t>
            </a:r>
            <a:r>
              <a:rPr lang="en-US" err="1">
                <a:cs typeface="Calibri"/>
              </a:rPr>
              <a:t>Bakup</a:t>
            </a:r>
            <a:r>
              <a:rPr lang="en-US">
                <a:cs typeface="Calibri"/>
              </a:rPr>
              <a:t> &amp; </a:t>
            </a:r>
            <a:r>
              <a:rPr lang="en-US" err="1">
                <a:cs typeface="Calibri"/>
              </a:rPr>
              <a:t>Rplication</a:t>
            </a:r>
            <a:r>
              <a:rPr lang="en-US">
                <a:cs typeface="Calibri"/>
              </a:rPr>
              <a:t> which Is include  Director and Onboard Transporter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6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41819553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 b="1"/>
              <a:t>QNAP NAS provides Full-range data protection capabilities</a:t>
            </a:r>
            <a:endParaRPr 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7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8539856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/>
              <a:t> Improve backup efficiency via</a:t>
            </a:r>
            <a:r>
              <a:rPr lang="en-US">
                <a:cs typeface="Calibri"/>
              </a:rPr>
              <a:t> high-speed interface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8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6860417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</a:t>
            </a:r>
            <a:r>
              <a:rPr lang="en-US" err="1">
                <a:cs typeface="Calibri"/>
              </a:rPr>
              <a:t>Eng</a:t>
            </a:r>
            <a:r>
              <a:rPr lang="en-US">
                <a:cs typeface="Calibri"/>
              </a:rPr>
              <a:t>]</a:t>
            </a:r>
          </a:p>
          <a:p>
            <a:r>
              <a:rPr lang="en-US">
                <a:cs typeface="Calibri"/>
              </a:rPr>
              <a:t>Support high-speed storage devices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9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5019426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 b="1" err="1"/>
              <a:t>Qtier</a:t>
            </a:r>
            <a:r>
              <a:rPr lang="en-US" b="1"/>
              <a:t> 2.0 enhances file I/O performance</a:t>
            </a:r>
            <a:endParaRPr lang="en-US" b="1">
              <a:cs typeface="Calibri"/>
            </a:endParaRPr>
          </a:p>
          <a:p>
            <a:endParaRPr lang="en-US" b="1">
              <a:cs typeface="Calibri"/>
            </a:endParaRPr>
          </a:p>
          <a:p>
            <a:r>
              <a:rPr lang="en-US" b="1">
                <a:cs typeface="Calibri"/>
              </a:rPr>
              <a:t>[Live]</a:t>
            </a:r>
          </a:p>
          <a:p>
            <a:r>
              <a:rPr lang="en-US" b="1">
                <a:cs typeface="Calibri"/>
              </a:rPr>
              <a:t>- With the high I/O performance, it can benefit the system running directly on the NAS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10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3011291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  <a:endParaRPr lang="zh-TW" altLang="en-US">
              <a:latin typeface="新細明體"/>
              <a:ea typeface="新細明體"/>
              <a:cs typeface="Calibri"/>
            </a:endParaRPr>
          </a:p>
          <a:p>
            <a:r>
              <a:rPr lang="en-US">
                <a:cs typeface="Calibri"/>
              </a:rPr>
              <a:t>Get full performance with QNAP 10GbE</a:t>
            </a:r>
            <a:r>
              <a:rPr lang="en-US" altLang="zh-TW">
                <a:latin typeface="Calibri"/>
                <a:ea typeface="新細明體"/>
                <a:cs typeface="Calibri"/>
              </a:rPr>
              <a:t> switch</a:t>
            </a:r>
          </a:p>
          <a:p>
            <a:endParaRPr lang="en-US" altLang="zh-TW">
              <a:latin typeface="Calibri"/>
              <a:ea typeface="新細明體"/>
              <a:cs typeface="Calibri"/>
            </a:endParaRPr>
          </a:p>
          <a:p>
            <a:r>
              <a:rPr lang="en-US" altLang="zh-TW">
                <a:latin typeface="Calibri"/>
                <a:ea typeface="新細明體"/>
                <a:cs typeface="Calibri"/>
              </a:rPr>
              <a:t>[Live]</a:t>
            </a:r>
          </a:p>
          <a:p>
            <a:r>
              <a:rPr lang="en-US" altLang="zh-TW">
                <a:latin typeface="Calibri"/>
                <a:ea typeface="新細明體"/>
                <a:cs typeface="Calibri"/>
              </a:rPr>
              <a:t>- With QNAP 10GbE switch the 10GbE solution can easily deploy to any backup scenario due to it </a:t>
            </a:r>
            <a:r>
              <a:rPr lang="en-US" altLang="zh-TW" err="1">
                <a:latin typeface="Calibri"/>
                <a:ea typeface="新細明體"/>
                <a:cs typeface="Calibri"/>
              </a:rPr>
              <a:t>realy</a:t>
            </a:r>
            <a:r>
              <a:rPr lang="en-US" altLang="zh-TW">
                <a:latin typeface="Calibri"/>
                <a:ea typeface="新細明體"/>
                <a:cs typeface="Calibri"/>
              </a:rPr>
              <a:t> high cost efferent 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11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7379755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 altLang="zh-TW">
                <a:cs typeface="Calibri"/>
              </a:rPr>
              <a:t>NAKIVO</a:t>
            </a:r>
          </a:p>
          <a:p>
            <a:r>
              <a:rPr lang="en-US" altLang="zh-TW">
                <a:cs typeface="Calibri"/>
              </a:rPr>
              <a:t>Simplify VM backup management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12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4118580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>
                <a:latin typeface="新細明體"/>
                <a:ea typeface="新細明體"/>
              </a:rPr>
              <a:t>[ENG]</a:t>
            </a:r>
          </a:p>
          <a:p>
            <a:r>
              <a:rPr lang="zh-TW"/>
              <a:t>Intuitive management interface</a:t>
            </a:r>
          </a:p>
          <a:p>
            <a:endParaRPr lang="zh-TW" altLang="en-US">
              <a:cs typeface="Calibri"/>
            </a:endParaRPr>
          </a:p>
          <a:p>
            <a:r>
              <a:rPr lang="en-US" altLang="zh-TW">
                <a:cs typeface="Calibri"/>
              </a:rPr>
              <a:t>Web-based management interface</a:t>
            </a:r>
          </a:p>
          <a:p>
            <a:r>
              <a:rPr lang="en-US" altLang="zh-TW">
                <a:cs typeface="Calibri"/>
              </a:rPr>
              <a:t>Create backup job step-by-step </a:t>
            </a:r>
            <a:r>
              <a:rPr lang="en-US"/>
              <a:t>intuitively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[Live]</a:t>
            </a:r>
          </a:p>
          <a:p>
            <a:r>
              <a:rPr lang="en-US">
                <a:cs typeface="Calibri"/>
              </a:rPr>
              <a:t>- Web-based user interface  design let your to management your backup plan in a clear way and really intuitive.</a:t>
            </a:r>
          </a:p>
          <a:p>
            <a:r>
              <a:rPr lang="en-US">
                <a:cs typeface="Calibri"/>
              </a:rPr>
              <a:t>- Step-by-step for setting the backup job also </a:t>
            </a:r>
            <a:r>
              <a:rPr lang="en-US">
                <a:latin typeface="Calibri"/>
                <a:cs typeface="Calibri"/>
              </a:rPr>
              <a:t>really</a:t>
            </a:r>
            <a:r>
              <a:rPr lang="en-US">
                <a:cs typeface="Calibri"/>
              </a:rPr>
              <a:t> easy to use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13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24952463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 </a:t>
            </a:r>
            <a:endParaRPr lang="en-US" altLang="zh-TW">
              <a:cs typeface="Calibri"/>
            </a:endParaRPr>
          </a:p>
          <a:p>
            <a:r>
              <a:rPr lang="en-US">
                <a:latin typeface="Calibri"/>
                <a:cs typeface="Calibri"/>
              </a:rPr>
              <a:t>Easy way for job</a:t>
            </a:r>
            <a:r>
              <a:rPr lang="en-US">
                <a:cs typeface="Calibri"/>
              </a:rPr>
              <a:t> management via Calendar Dashboard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All job schedule are shown in calendar view</a:t>
            </a:r>
          </a:p>
          <a:p>
            <a:pPr marL="171450" indent="-171450">
              <a:buFont typeface="Arial"/>
              <a:buChar char="•"/>
            </a:pPr>
            <a:r>
              <a:rPr lang="en-US"/>
              <a:t>Predict job execution duration in </a:t>
            </a:r>
            <a:r>
              <a:rPr lang="en-US">
                <a:cs typeface="Calibri"/>
              </a:rPr>
              <a:t>the future base on the past jobs</a:t>
            </a:r>
          </a:p>
          <a:p>
            <a:pPr marL="171450" indent="-171450">
              <a:buFont typeface="Arial"/>
              <a:buChar char="•"/>
            </a:pPr>
            <a:r>
              <a:rPr lang="en-US"/>
              <a:t>Find open time slots for new jobs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View </a:t>
            </a:r>
            <a:r>
              <a:rPr lang="en-US"/>
              <a:t>the status and details of all jobs</a:t>
            </a:r>
            <a:r>
              <a:rPr lang="en-US">
                <a:cs typeface="Calibri"/>
              </a:rPr>
              <a:t>.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14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411752819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Flexible job scheduling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Multiple schedules can be used in one job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Meet the customer’s need</a:t>
            </a:r>
          </a:p>
          <a:p>
            <a:pPr marL="171450" indent="-171450">
              <a:buFont typeface="Arial"/>
              <a:buChar char="•"/>
            </a:pP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[Live]</a:t>
            </a:r>
          </a:p>
          <a:p>
            <a:r>
              <a:rPr lang="en-US">
                <a:cs typeface="Calibri"/>
              </a:rPr>
              <a:t>- Flexible job scheduling feature let user to plan their protection plan meet their need.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15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6343479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  <a:br>
              <a:rPr lang="en-US">
                <a:cs typeface="Calibri"/>
              </a:rPr>
            </a:br>
            <a:r>
              <a:rPr lang="en-US">
                <a:cs typeface="Calibri"/>
              </a:rPr>
              <a:t>Automate your data protection plan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Product command line interface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Pre and Post Script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HTTP API</a:t>
            </a:r>
          </a:p>
          <a:p>
            <a:pPr marL="171450" indent="-171450">
              <a:buFont typeface="Arial"/>
              <a:buChar char="•"/>
            </a:pP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[Live]</a:t>
            </a:r>
          </a:p>
          <a:p>
            <a:r>
              <a:rPr lang="en-US">
                <a:cs typeface="Calibri"/>
              </a:rPr>
              <a:t>With these helpful tools, can let NAKIVO easily to be integrated into the exist system, and let the data protection become the automatic work . Work smart and efficient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16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41389343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NAKIVO</a:t>
            </a:r>
          </a:p>
          <a:p>
            <a:r>
              <a:rPr lang="en-US"/>
              <a:t>Ultimate data reduction</a:t>
            </a:r>
            <a:r>
              <a:rPr lang="en-US">
                <a:cs typeface="Calibri"/>
              </a:rPr>
              <a:t> </a:t>
            </a:r>
            <a:r>
              <a:rPr lang="en-US"/>
              <a:t>techniques</a:t>
            </a:r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17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42935204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>
                <a:cs typeface="Calibri"/>
              </a:rPr>
              <a:t>[ENG]</a:t>
            </a:r>
          </a:p>
          <a:p>
            <a:r>
              <a:rPr lang="en-US"/>
              <a:t>Skip </a:t>
            </a:r>
            <a:r>
              <a:rPr lang="en-US">
                <a:cs typeface="Calibri"/>
              </a:rPr>
              <a:t>Swap file</a:t>
            </a:r>
          </a:p>
          <a:p>
            <a:pPr marL="171450" indent="-171450">
              <a:buFont typeface="Arial"/>
              <a:buChar char="•"/>
            </a:pPr>
            <a:r>
              <a:rPr lang="en-US"/>
              <a:t>Faster and smaller backups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Great data reduction</a:t>
            </a:r>
          </a:p>
          <a:p>
            <a:pPr lvl="1" indent="-171450">
              <a:buFont typeface="Arial"/>
              <a:buChar char="•"/>
            </a:pPr>
            <a:r>
              <a:rPr lang="en-US" err="1">
                <a:cs typeface="Calibri"/>
              </a:rPr>
              <a:t>e.q</a:t>
            </a:r>
            <a:r>
              <a:rPr lang="en-US">
                <a:cs typeface="Calibri"/>
              </a:rPr>
              <a:t>. 4GB swap file X 10 VMs X 30 days = 1.2 TB</a:t>
            </a:r>
          </a:p>
          <a:p>
            <a:pPr lvl="1" indent="-171450">
              <a:buFont typeface="Arial"/>
              <a:buChar char="•"/>
            </a:pPr>
            <a:endParaRPr lang="en-US">
              <a:cs typeface="Calibri"/>
            </a:endParaRPr>
          </a:p>
          <a:p>
            <a:pPr lvl="1" indent="-171450">
              <a:buFont typeface="Arial"/>
              <a:buChar char="•"/>
            </a:pPr>
            <a:endParaRPr lang="en-US">
              <a:cs typeface="Calibri"/>
            </a:endParaRPr>
          </a:p>
          <a:p>
            <a:pPr lvl="1" indent="-171450">
              <a:buFont typeface="Arial"/>
              <a:buChar char="•"/>
            </a:pPr>
            <a:endParaRPr lang="en-US">
              <a:cs typeface="Calibri"/>
            </a:endParaRPr>
          </a:p>
          <a:p>
            <a:pPr lvl="1" indent="-171450">
              <a:buFont typeface="Arial"/>
              <a:buChar char="•"/>
            </a:pP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[Live]</a:t>
            </a:r>
          </a:p>
          <a:p>
            <a:r>
              <a:rPr lang="en-US">
                <a:cs typeface="Calibri"/>
              </a:rPr>
              <a:t>- It's a really a practical function for </a:t>
            </a:r>
            <a:r>
              <a:rPr lang="en-US" err="1">
                <a:cs typeface="Calibri"/>
              </a:rPr>
              <a:t>enhace</a:t>
            </a:r>
            <a:r>
              <a:rPr lang="en-US">
                <a:cs typeface="Calibri"/>
              </a:rPr>
              <a:t> the backup efficiency</a:t>
            </a:r>
          </a:p>
          <a:p>
            <a:r>
              <a:rPr lang="en-US">
                <a:cs typeface="Calibri"/>
              </a:rPr>
              <a:t>- SWAP means when the memory space is going to ran out. </a:t>
            </a:r>
            <a:r>
              <a:rPr lang="en-US" err="1">
                <a:cs typeface="Calibri"/>
              </a:rPr>
              <a:t>Systom</a:t>
            </a:r>
            <a:r>
              <a:rPr lang="en-US">
                <a:cs typeface="Calibri"/>
              </a:rPr>
              <a:t> will move some of the rare using data from memory to the disk space instead. Normally it will be set twice large of the memory size.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18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96431667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 </a:t>
            </a:r>
          </a:p>
          <a:p>
            <a:r>
              <a:rPr lang="en-US">
                <a:cs typeface="Calibri"/>
              </a:rPr>
              <a:t>Deduplication and compression efficient disk space utilization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Deduplication  across an entire Backup Repository, </a:t>
            </a:r>
            <a:r>
              <a:rPr lang="en-US"/>
              <a:t>only one copy of data will be written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Compression reduces the size of backup data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19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04179110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NAKIVO</a:t>
            </a:r>
          </a:p>
          <a:p>
            <a:r>
              <a:rPr lang="en-US">
                <a:cs typeface="Calibri"/>
              </a:rPr>
              <a:t>Complete </a:t>
            </a:r>
            <a:r>
              <a:rPr lang="en-US" altLang="zh-CN">
                <a:latin typeface="Calibri"/>
                <a:cs typeface="Calibri"/>
              </a:rPr>
              <a:t>data protection </a:t>
            </a:r>
            <a:r>
              <a:rPr lang="en-US" altLang="zh-CN">
                <a:cs typeface="Calibri"/>
              </a:rPr>
              <a:t>solution</a:t>
            </a:r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20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42138785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>
                <a:cs typeface="Calibri"/>
              </a:rPr>
              <a:t>[ENG]</a:t>
            </a:r>
          </a:p>
          <a:p>
            <a:r>
              <a:rPr lang="en-US" altLang="zh-TW">
                <a:cs typeface="Calibri"/>
              </a:rPr>
              <a:t>Comprehensive VM protection</a:t>
            </a:r>
          </a:p>
          <a:p>
            <a:pPr marL="171450" indent="-171450">
              <a:buFont typeface="Arial"/>
              <a:buChar char="•"/>
            </a:pPr>
            <a:r>
              <a:rPr lang="en-US" altLang="zh-TW">
                <a:cs typeface="Calibri"/>
              </a:rPr>
              <a:t>Image-based backup of VMware, Hyper-V, AWS EC3</a:t>
            </a:r>
          </a:p>
          <a:p>
            <a:pPr marL="171450" indent="-171450">
              <a:buFont typeface="Arial"/>
              <a:buChar char="•"/>
            </a:pPr>
            <a:r>
              <a:rPr lang="en-US" altLang="zh-TW">
                <a:cs typeface="Calibri"/>
              </a:rPr>
              <a:t>Forever-Incremental Backup via VMware </a:t>
            </a:r>
            <a:r>
              <a:rPr lang="en-US"/>
              <a:t>Changed Block Tracking</a:t>
            </a:r>
            <a:r>
              <a:rPr lang="en-US">
                <a:cs typeface="Calibri"/>
              </a:rPr>
              <a:t>(CBT),  Hyper </a:t>
            </a:r>
            <a:r>
              <a:rPr lang="en-US"/>
              <a:t> resilient change tracking (RCT)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Application-Aware Backup(Exchange, SQL AD, Oracle, etc.)</a:t>
            </a:r>
          </a:p>
          <a:p>
            <a:pPr marL="171450" indent="-171450">
              <a:buFont typeface="Arial"/>
              <a:buChar char="•"/>
            </a:pPr>
            <a:r>
              <a:rPr lang="en-US"/>
              <a:t>Up to 1,000 GFS recovery points per VM backup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[Live]</a:t>
            </a:r>
          </a:p>
          <a:p>
            <a:r>
              <a:rPr lang="en-US"/>
              <a:t>- Image</a:t>
            </a:r>
            <a:r>
              <a:rPr lang="en-US">
                <a:cs typeface="Calibri"/>
              </a:rPr>
              <a:t> base backup will take snapshot before backup start. And the snapshot will capture the current system state.</a:t>
            </a:r>
          </a:p>
          <a:p>
            <a:r>
              <a:rPr lang="en-US">
                <a:cs typeface="Calibri"/>
              </a:rPr>
              <a:t>- </a:t>
            </a:r>
            <a:r>
              <a:rPr lang="en-US"/>
              <a:t> it is critical to ensure that the data inside those application and database backups is consistent.</a:t>
            </a:r>
            <a:r>
              <a:rPr lang="en-US">
                <a:cs typeface="Calibri"/>
              </a:rPr>
              <a:t> Application-Aware can make sure all the </a:t>
            </a:r>
            <a:r>
              <a:rPr lang="en-US" err="1">
                <a:cs typeface="Calibri"/>
              </a:rPr>
              <a:t>bakcup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applicatio</a:t>
            </a:r>
            <a:r>
              <a:rPr lang="en-US">
                <a:cs typeface="Calibri"/>
              </a:rPr>
              <a:t> and its </a:t>
            </a:r>
            <a:r>
              <a:rPr lang="en-US" err="1">
                <a:cs typeface="Calibri"/>
              </a:rPr>
              <a:t>dtat</a:t>
            </a:r>
            <a:r>
              <a:rPr lang="en-US">
                <a:cs typeface="Calibri"/>
              </a:rPr>
              <a:t>, database </a:t>
            </a:r>
            <a:r>
              <a:rPr lang="en-US" err="1">
                <a:cs typeface="Calibri"/>
              </a:rPr>
              <a:t>bakup</a:t>
            </a:r>
            <a:r>
              <a:rPr lang="en-US">
                <a:cs typeface="Calibri"/>
              </a:rPr>
              <a:t> is consistent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21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35061140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Automated Screenshot verification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/>
              <a:t> Instantly run the VM from the newly created backup</a:t>
            </a:r>
            <a:r>
              <a:rPr lang="en-US">
                <a:cs typeface="Calibri"/>
              </a:rPr>
              <a:t> </a:t>
            </a:r>
          </a:p>
          <a:p>
            <a:pPr marL="171450" indent="-171450">
              <a:buFont typeface="Arial"/>
              <a:buChar char="•"/>
            </a:pPr>
            <a:r>
              <a:rPr lang="en-US"/>
              <a:t> View the results of the verification through an email report with the OS screenshot attached.</a:t>
            </a:r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22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1105390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Backup protection via copy </a:t>
            </a:r>
          </a:p>
          <a:p>
            <a:pPr marL="171450" indent="-171450">
              <a:buFont typeface="Arial"/>
              <a:buChar char="•"/>
            </a:pPr>
            <a:r>
              <a:rPr lang="en-US"/>
              <a:t>Backup copy offsite and to Azure/AWS cloud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Set custom rules specifying which VMs should be copied, where, how, and when.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23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85465174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[EMG]</a:t>
            </a:r>
          </a:p>
          <a:p>
            <a:r>
              <a:rPr lang="en-US">
                <a:latin typeface="Calibri"/>
                <a:cs typeface="Calibri"/>
              </a:rPr>
              <a:t>Encrypt the backup data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latin typeface="Calibri"/>
                <a:cs typeface="Calibri"/>
              </a:rPr>
              <a:t>Use AES 256 encryption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latin typeface="Calibri"/>
                <a:cs typeface="Calibri"/>
              </a:rPr>
              <a:t>VM backup encryption in flight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latin typeface="Calibri"/>
                <a:cs typeface="Calibri"/>
              </a:rPr>
              <a:t>VM Backup encryption at rest </a:t>
            </a:r>
          </a:p>
          <a:p>
            <a:endParaRPr lang="en-US">
              <a:latin typeface="Calibri"/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24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14861629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NAKIVO</a:t>
            </a:r>
          </a:p>
          <a:p>
            <a:r>
              <a:rPr lang="en-US">
                <a:cs typeface="Calibri"/>
              </a:rPr>
              <a:t>Enhance the backup performance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25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02744968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>
                <a:latin typeface="新細明體"/>
                <a:ea typeface="新細明體"/>
              </a:rPr>
              <a:t>[ENG]</a:t>
            </a:r>
          </a:p>
          <a:p>
            <a:r>
              <a:rPr lang="zh-TW" altLang="en-US">
                <a:latin typeface="新細明體"/>
                <a:ea typeface="新細明體"/>
              </a:rPr>
              <a:t>Technologies of LAN-free Backup</a:t>
            </a:r>
          </a:p>
          <a:p>
            <a:endParaRPr lang="zh-TW" altLang="en-US">
              <a:latin typeface="新細明體"/>
              <a:ea typeface="新細明體"/>
            </a:endParaRPr>
          </a:p>
          <a:p>
            <a:endParaRPr lang="zh-TW" altLang="en-US">
              <a:latin typeface="新細明體"/>
              <a:ea typeface="新細明體"/>
            </a:endParaRPr>
          </a:p>
          <a:p>
            <a:r>
              <a:rPr lang="zh-TW" altLang="en-US">
                <a:latin typeface="新細明體"/>
                <a:ea typeface="新細明體"/>
              </a:rPr>
              <a:t>[Live]</a:t>
            </a:r>
          </a:p>
          <a:p>
            <a:r>
              <a:rPr lang="en-US" altLang="zh-TW"/>
              <a:t>-</a:t>
            </a:r>
            <a:r>
              <a:rPr lang="zh-TW" altLang="en-US"/>
              <a:t> </a:t>
            </a:r>
            <a:r>
              <a:rPr lang="zh-TW"/>
              <a:t>The Hot Add Data Transfer mode significantly improves VM backup and replication speed and reduces the load on the network. </a:t>
            </a:r>
            <a:endParaRPr lang="zh-TW">
              <a:cs typeface="Calibri"/>
            </a:endParaRPr>
          </a:p>
          <a:p>
            <a:r>
              <a:rPr lang="zh-TW" altLang="en-US">
                <a:cs typeface="Calibri"/>
              </a:rPr>
              <a:t>-  </a:t>
            </a:r>
            <a:r>
              <a:rPr lang="zh-TW"/>
              <a:t>NAKIVO Backup &amp; Replication can mount (Hot Add) VM snapshots, and read VM data directly from VM datastores through the hots's storage I/O stack.</a:t>
            </a:r>
            <a:endParaRPr lang="zh-TW" alt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26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75326120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Network Acceleration</a:t>
            </a:r>
          </a:p>
          <a:p>
            <a:pPr marL="171450" indent="-171450">
              <a:buFont typeface="Arial"/>
              <a:buChar char="•"/>
            </a:pPr>
            <a:r>
              <a:rPr lang="en-US"/>
              <a:t> VM backup, replication, and recovery speed  can be increased by 2X in WAN and busy LAN networks.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Reference:</a:t>
            </a:r>
            <a:br>
              <a:rPr lang="en-US">
                <a:cs typeface="Calibri"/>
              </a:rPr>
            </a:br>
            <a:r>
              <a:rPr lang="en-US"/>
              <a:t>https://www.nakivo.com/features/network-acceleration</a:t>
            </a:r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27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4672476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NAKIVO</a:t>
            </a:r>
          </a:p>
          <a:p>
            <a:r>
              <a:rPr lang="en-US">
                <a:cs typeface="Calibri"/>
              </a:rPr>
              <a:t>Instant disaster recovery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28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403605944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Instant VM Recovery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Recover the VM to any recovery point and any location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Instantly boot VM from compressed and deduplicated backups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/>
              <a:t>Recover your VMs back to the production site to resume normal business operations</a:t>
            </a:r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29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59254330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Instant file and object recovery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Support to search and recover file, Exchange object, SQL object and AD object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Agent-less framework</a:t>
            </a:r>
          </a:p>
          <a:p>
            <a:pPr marL="171450" indent="-171450">
              <a:buFont typeface="Arial"/>
              <a:buChar char="•"/>
            </a:pPr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30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69277924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/>
              <a:t>[ENG]</a:t>
            </a:r>
          </a:p>
          <a:p>
            <a:r>
              <a:rPr lang="en-US" altLang="zh-TW"/>
              <a:t>VM Failover and Failback</a:t>
            </a:r>
          </a:p>
          <a:p>
            <a:pPr marL="171450" indent="-171450">
              <a:buChar char="•"/>
            </a:pPr>
            <a:r>
              <a:rPr lang="en-US"/>
              <a:t>VM replication creates and maintains identical copies of source VMs on a target server.</a:t>
            </a:r>
            <a:endParaRPr lang="en-US">
              <a:cs typeface="Calibri"/>
            </a:endParaRPr>
          </a:p>
          <a:p>
            <a:pPr marL="171450" indent="-171450">
              <a:buChar char="•"/>
            </a:pPr>
            <a:r>
              <a:rPr lang="en-US"/>
              <a:t>Recovering from a disaster from</a:t>
            </a:r>
            <a:r>
              <a:rPr lang="en-US" altLang="zh-TW" b="0" i="0" kern="1200">
                <a:effectLst/>
                <a:latin typeface="+mn-lt"/>
                <a:ea typeface="+mn-ea"/>
                <a:cs typeface="+mn-cs"/>
              </a:rPr>
              <a:t> up to 30 recovery points </a:t>
            </a:r>
            <a:r>
              <a:rPr lang="en-US"/>
              <a:t>as simple as powering on your VM replicas.</a:t>
            </a:r>
            <a:endParaRPr lang="zh-TW" altLang="en-US">
              <a:latin typeface="新細明體"/>
              <a:ea typeface="新細明體"/>
            </a:endParaRPr>
          </a:p>
          <a:p>
            <a:pPr marL="171450" indent="-171450">
              <a:buChar char="•"/>
            </a:pP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[Live]</a:t>
            </a:r>
          </a:p>
          <a:p>
            <a:r>
              <a:rPr lang="en-US"/>
              <a:t>VM failover is the process of moving your workloads from a production site to a disaster recovery site. With NAKIVO Backup &amp; Replication, resuming business operations is as simple as powering on VM replicas to take over the role of their source VMs.</a:t>
            </a:r>
            <a:endParaRPr lang="en-US">
              <a:cs typeface="Calibri"/>
            </a:endParaRPr>
          </a:p>
          <a:p>
            <a:r>
              <a:rPr lang="en-US"/>
              <a:t>Once the disaster has been resolved and your virtual infrastructure is restored, you may want your workloads returned back to your primary site. With NAKIVO Backup &amp; Replication’s failback process, you can replicate your VMs back to the production site and resume normal business operations at your primary site.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Reference:</a:t>
            </a:r>
          </a:p>
          <a:p>
            <a:r>
              <a:rPr lang="en-US"/>
              <a:t>https://www.nakivo.com/vm-disaster-recovery/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31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05563738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NAKIVO X QNAP</a:t>
            </a:r>
          </a:p>
          <a:p>
            <a:r>
              <a:rPr lang="en-US">
                <a:cs typeface="Calibri"/>
              </a:rPr>
              <a:t>Maximize the cost </a:t>
            </a:r>
            <a:r>
              <a:rPr lang="en-US"/>
              <a:t>efficiency</a:t>
            </a:r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32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04963501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Easy to build up VM backup plan</a:t>
            </a:r>
          </a:p>
          <a:p>
            <a:pPr marL="171450" indent="-171450">
              <a:buFont typeface="Arial"/>
              <a:buChar char="•"/>
            </a:pPr>
            <a:r>
              <a:rPr lang="en-US"/>
              <a:t>NAKIVO Backup &amp; Replication is available in QNAP App Center and can be installed on QNAP NAS directly.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Offload the VM system loading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Enhance the backup efficiency and High flexible </a:t>
            </a:r>
            <a:r>
              <a:rPr lang="en-US"/>
              <a:t>expansion</a:t>
            </a:r>
            <a:endParaRPr lang="zh-CN" altLang="en-US">
              <a:latin typeface="宋体"/>
              <a:ea typeface="宋体"/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33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14065263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>
                <a:latin typeface="新細明體"/>
                <a:ea typeface="新細明體"/>
              </a:rPr>
              <a:t>[ENG]</a:t>
            </a:r>
          </a:p>
          <a:p>
            <a:r>
              <a:rPr lang="zh-TW"/>
              <a:t>Perpetual Licens</a:t>
            </a:r>
            <a:r>
              <a:rPr lang="en-US" altLang="zh-TW">
                <a:latin typeface="Calibri"/>
                <a:ea typeface="新細明體"/>
                <a:cs typeface="Calibri"/>
              </a:rPr>
              <a:t>e method</a:t>
            </a:r>
            <a:r>
              <a:rPr lang="zh-TW" altLang="en-US">
                <a:latin typeface="Calibri"/>
                <a:ea typeface="新細明體"/>
                <a:cs typeface="Calibri"/>
              </a:rPr>
              <a:t> </a:t>
            </a:r>
            <a:r>
              <a:rPr lang="en-US" altLang="zh-TW">
                <a:latin typeface="Calibri"/>
                <a:ea typeface="新細明體"/>
                <a:cs typeface="Calibri"/>
              </a:rPr>
              <a:t>s</a:t>
            </a:r>
            <a:r>
              <a:rPr lang="zh-TW" altLang="en-US">
                <a:latin typeface="新細明體"/>
                <a:ea typeface="新細明體"/>
              </a:rPr>
              <a:t>uitable for enterprise of all scale</a:t>
            </a:r>
          </a:p>
          <a:p>
            <a:pPr marL="171450" indent="-171450">
              <a:buFont typeface="Arial"/>
              <a:buChar char="•"/>
            </a:pPr>
            <a:r>
              <a:rPr lang="en-US" altLang="zh-TW"/>
              <a:t>P</a:t>
            </a:r>
            <a:r>
              <a:rPr lang="zh-TW"/>
              <a:t>er physical CPU socket for each</a:t>
            </a:r>
            <a:r>
              <a:rPr lang="zh-TW" altLang="en-US"/>
              <a:t> </a:t>
            </a:r>
            <a:r>
              <a:rPr lang="en-US" altLang="zh-TW"/>
              <a:t>V</a:t>
            </a:r>
            <a:r>
              <a:rPr lang="en-US" altLang="en-US"/>
              <a:t>M</a:t>
            </a:r>
            <a:r>
              <a:rPr lang="zh-TW" altLang="en-US"/>
              <a:t> </a:t>
            </a:r>
            <a:r>
              <a:rPr lang="zh-TW"/>
              <a:t>server on which you back up or replicate VMs</a:t>
            </a:r>
            <a:endParaRPr lang="zh-TW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 altLang="zh-TW"/>
              <a:t>Installed</a:t>
            </a:r>
            <a:r>
              <a:rPr lang="zh-TW" altLang="en-US"/>
              <a:t> </a:t>
            </a:r>
            <a:r>
              <a:rPr lang="en-US" altLang="zh-TW"/>
              <a:t>NAKIVO</a:t>
            </a:r>
            <a:r>
              <a:rPr lang="zh-TW" altLang="en-US"/>
              <a:t> </a:t>
            </a:r>
            <a:r>
              <a:rPr lang="en-US" altLang="zh-TW"/>
              <a:t>Backup</a:t>
            </a:r>
            <a:r>
              <a:rPr lang="zh-TW" altLang="en-US"/>
              <a:t> </a:t>
            </a:r>
            <a:r>
              <a:rPr lang="en-US" altLang="zh-TW"/>
              <a:t>&amp;</a:t>
            </a:r>
            <a:r>
              <a:rPr lang="zh-TW" altLang="en-US"/>
              <a:t> </a:t>
            </a:r>
            <a:r>
              <a:rPr lang="en-US" altLang="zh-TW"/>
              <a:t>Replication</a:t>
            </a:r>
            <a:r>
              <a:rPr lang="zh-TW" altLang="en-US"/>
              <a:t> </a:t>
            </a:r>
            <a:r>
              <a:rPr lang="en-US" altLang="zh-TW"/>
              <a:t>on</a:t>
            </a:r>
            <a:r>
              <a:rPr lang="zh-TW" altLang="en-US"/>
              <a:t> </a:t>
            </a:r>
            <a:r>
              <a:rPr lang="en-US" altLang="zh-TW"/>
              <a:t>a</a:t>
            </a:r>
            <a:r>
              <a:rPr lang="zh-TW" altLang="en-US"/>
              <a:t> </a:t>
            </a:r>
            <a:r>
              <a:rPr lang="en-US" altLang="zh-TW"/>
              <a:t>NAS,</a:t>
            </a:r>
            <a:r>
              <a:rPr lang="zh-TW" altLang="en-US"/>
              <a:t> </a:t>
            </a:r>
            <a:r>
              <a:rPr lang="en-US" altLang="zh-TW"/>
              <a:t>you</a:t>
            </a:r>
            <a:r>
              <a:rPr lang="zh-TW" altLang="en-US"/>
              <a:t> </a:t>
            </a:r>
            <a:r>
              <a:rPr lang="en-US" altLang="zh-TW"/>
              <a:t>don</a:t>
            </a:r>
            <a:r>
              <a:rPr lang="zh-TW" altLang="en-US"/>
              <a:t>’</a:t>
            </a:r>
            <a:r>
              <a:rPr lang="en-US" altLang="zh-TW"/>
              <a:t>t</a:t>
            </a:r>
            <a:r>
              <a:rPr lang="zh-TW" altLang="en-US"/>
              <a:t> </a:t>
            </a:r>
            <a:r>
              <a:rPr lang="en-US" altLang="zh-TW"/>
              <a:t>need</a:t>
            </a:r>
            <a:r>
              <a:rPr lang="zh-TW" altLang="en-US"/>
              <a:t> </a:t>
            </a:r>
            <a:r>
              <a:rPr lang="en-US" altLang="zh-TW"/>
              <a:t>to</a:t>
            </a:r>
            <a:r>
              <a:rPr lang="zh-TW" altLang="en-US"/>
              <a:t> </a:t>
            </a:r>
            <a:r>
              <a:rPr lang="en-US" altLang="zh-TW"/>
              <a:t>license</a:t>
            </a:r>
            <a:r>
              <a:rPr lang="zh-TW" altLang="en-US"/>
              <a:t> </a:t>
            </a:r>
            <a:r>
              <a:rPr lang="en-US" altLang="zh-TW"/>
              <a:t>the</a:t>
            </a:r>
            <a:r>
              <a:rPr lang="zh-TW" altLang="en-US"/>
              <a:t> </a:t>
            </a:r>
            <a:r>
              <a:rPr lang="en-US" altLang="zh-TW"/>
              <a:t>NAS</a:t>
            </a:r>
            <a:r>
              <a:rPr lang="zh-TW" altLang="en-US"/>
              <a:t> </a:t>
            </a:r>
            <a:r>
              <a:rPr lang="en-US" altLang="zh-TW"/>
              <a:t>server</a:t>
            </a:r>
            <a:r>
              <a:rPr lang="zh-TW" altLang="en-US"/>
              <a:t> </a:t>
            </a:r>
            <a:r>
              <a:rPr lang="en-US" altLang="zh-TW"/>
              <a:t>sockets.</a:t>
            </a:r>
            <a:endParaRPr lang="zh-TW">
              <a:latin typeface="Calibri"/>
              <a:ea typeface="新細明體"/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zh-TW" altLang="en-US">
              <a:latin typeface="新細明體"/>
              <a:ea typeface="新細明體"/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34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68845645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NAKIVO Editions comparison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35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68393755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NAKIVO X QNAP</a:t>
            </a:r>
          </a:p>
          <a:p>
            <a:r>
              <a:rPr lang="en-US">
                <a:cs typeface="Calibri"/>
              </a:rPr>
              <a:t>Live Demo</a:t>
            </a:r>
          </a:p>
          <a:p>
            <a:r>
              <a:rPr lang="en-US">
                <a:cs typeface="Calibri"/>
              </a:rPr>
              <a:t>Intently deploy NAKIVO backup environment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36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3575402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NAKIVO X QNAP</a:t>
            </a:r>
          </a:p>
          <a:p>
            <a:r>
              <a:rPr lang="en-US">
                <a:cs typeface="Calibri"/>
              </a:rPr>
              <a:t>Profession way to back up your virtual environment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37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31491018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High flexible deployment for various backup scenario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38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33876109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Disaster Recovery framework for enterprises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39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89302543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/>
              <a:t>[ENG]</a:t>
            </a:r>
          </a:p>
          <a:p>
            <a:r>
              <a:rPr lang="en-US" altLang="zh-TW"/>
              <a:t>NAKIVO X QNAP</a:t>
            </a:r>
          </a:p>
          <a:p>
            <a:r>
              <a:rPr lang="en-US" altLang="zh-TW"/>
              <a:t>Live Demo</a:t>
            </a:r>
          </a:p>
          <a:p>
            <a:r>
              <a:rPr lang="en-US" altLang="zh-TW"/>
              <a:t>Disaster</a:t>
            </a:r>
            <a:r>
              <a:rPr lang="en-US" altLang="zh-TW">
                <a:cs typeface="Calibri"/>
              </a:rPr>
              <a:t> Recovery</a:t>
            </a:r>
            <a:endParaRPr lang="en-US" altLang="zh-TW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40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57787845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[ENG]</a:t>
            </a:r>
          </a:p>
          <a:p>
            <a:r>
              <a:rPr lang="en-US">
                <a:cs typeface="Calibri"/>
              </a:rPr>
              <a:t>Fast</a:t>
            </a:r>
          </a:p>
          <a:p>
            <a:r>
              <a:rPr lang="en-US">
                <a:cs typeface="Calibri"/>
              </a:rPr>
              <a:t>Reliable</a:t>
            </a:r>
          </a:p>
          <a:p>
            <a:r>
              <a:rPr lang="en-US">
                <a:cs typeface="Calibri"/>
              </a:rPr>
              <a:t>Cost-efficient</a:t>
            </a:r>
          </a:p>
          <a:p>
            <a:r>
              <a:rPr lang="en-US">
                <a:cs typeface="Calibri"/>
              </a:rPr>
              <a:t>Data protection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F465A-AAF2-7E43-ACB7-65AA40AFDEE2}" type="slidenum">
              <a:rPr kumimoji="1" lang="zh-TW" altLang="en-US" smtClean="0"/>
              <a:t>41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024936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rgbClr val="29A7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>
            <a:extLst>
              <a:ext uri="{FF2B5EF4-FFF2-40B4-BE49-F238E27FC236}">
                <a16:creationId xmlns:a16="http://schemas.microsoft.com/office/drawing/2014/main" id="{6D8B61EF-D16D-46C6-8FB7-F67E4A9D277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D0B34AC3-18C3-4CAD-B0A9-17881998A4C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5680" y="0"/>
            <a:ext cx="12171093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473463"/>
            <a:ext cx="9144000" cy="1006475"/>
          </a:xfrm>
        </p:spPr>
        <p:txBody>
          <a:bodyPr anchor="b">
            <a:normAutofit/>
          </a:bodyPr>
          <a:lstStyle>
            <a:lvl1pPr algn="ctr">
              <a:defRPr sz="4800">
                <a:solidFill>
                  <a:schemeClr val="bg1"/>
                </a:solidFill>
                <a:latin typeface="+mn-lt"/>
                <a:ea typeface="Microsoft JhengHei" charset="-120"/>
                <a:cs typeface="Microsoft JhengHei" charset="-120"/>
              </a:defRPr>
            </a:lvl1pPr>
          </a:lstStyle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29953" y="5180597"/>
            <a:ext cx="4840637" cy="996281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en-US" altLang="zh-TW"/>
              <a:t>Click to edit Master subtitle style</a:t>
            </a:r>
            <a:endParaRPr kumimoji="1" lang="zh-TW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272031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8">
            <a:extLst>
              <a:ext uri="{FF2B5EF4-FFF2-40B4-BE49-F238E27FC236}">
                <a16:creationId xmlns:a16="http://schemas.microsoft.com/office/drawing/2014/main" id="{5B0F1EF4-C618-4504-BB27-DC64268CAC4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103" y="-6350"/>
            <a:ext cx="12187897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1999" cy="1104446"/>
          </a:xfrm>
        </p:spPr>
        <p:txBody>
          <a:bodyPr>
            <a:normAutofit/>
          </a:bodyPr>
          <a:lstStyle>
            <a:lvl1pPr algn="ctr">
              <a:defRPr sz="3200" b="1"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defRPr>
            </a:lvl1pPr>
          </a:lstStyle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0421" y="1399878"/>
            <a:ext cx="10515600" cy="4453235"/>
          </a:xfrm>
        </p:spPr>
        <p:txBody>
          <a:bodyPr/>
          <a:lstStyle>
            <a:lvl1pPr>
              <a:defRPr>
                <a:latin typeface="+mn-lt"/>
                <a:ea typeface="Microsoft JhengHei" charset="-120"/>
                <a:cs typeface="Microsoft JhengHei" charset="-120"/>
              </a:defRPr>
            </a:lvl1pPr>
            <a:lvl2pPr>
              <a:defRPr>
                <a:latin typeface="+mn-lt"/>
                <a:ea typeface="Microsoft JhengHei" charset="-120"/>
                <a:cs typeface="Microsoft JhengHei" charset="-120"/>
              </a:defRPr>
            </a:lvl2pPr>
            <a:lvl3pPr>
              <a:defRPr>
                <a:latin typeface="+mn-lt"/>
                <a:ea typeface="Microsoft JhengHei" charset="-120"/>
                <a:cs typeface="Microsoft JhengHei" charset="-120"/>
              </a:defRPr>
            </a:lvl3pPr>
            <a:lvl4pPr>
              <a:defRPr>
                <a:latin typeface="+mn-lt"/>
                <a:ea typeface="Microsoft JhengHei" charset="-120"/>
                <a:cs typeface="Microsoft JhengHei" charset="-120"/>
              </a:defRPr>
            </a:lvl4pPr>
            <a:lvl5pPr>
              <a:defRPr>
                <a:latin typeface="+mn-lt"/>
                <a:ea typeface="Microsoft JhengHei" charset="-120"/>
                <a:cs typeface="Microsoft JhengHei" charset="-120"/>
              </a:defRPr>
            </a:lvl5pPr>
          </a:lstStyle>
          <a:p>
            <a:pPr lvl="0"/>
            <a:r>
              <a:rPr kumimoji="1" lang="en-US" altLang="zh-TW"/>
              <a:t>Edit Master text styles</a:t>
            </a:r>
          </a:p>
          <a:p>
            <a:pPr lvl="1"/>
            <a:r>
              <a:rPr kumimoji="1" lang="en-US" altLang="zh-TW"/>
              <a:t>Second level</a:t>
            </a:r>
          </a:p>
          <a:p>
            <a:pPr lvl="2"/>
            <a:r>
              <a:rPr kumimoji="1" lang="en-US" altLang="zh-TW"/>
              <a:t>Third level</a:t>
            </a:r>
          </a:p>
          <a:p>
            <a:pPr lvl="3"/>
            <a:r>
              <a:rPr kumimoji="1" lang="en-US" altLang="zh-TW"/>
              <a:t>Fourth level</a:t>
            </a:r>
          </a:p>
          <a:p>
            <a:pPr lvl="4"/>
            <a:r>
              <a:rPr kumimoji="1" lang="en-US" altLang="zh-TW"/>
              <a:t>Fifth level</a:t>
            </a:r>
            <a:endParaRPr kumimoji="1"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831983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en-US" altLang="zh-TW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880558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6110"/>
            <a:ext cx="12191999" cy="1104446"/>
          </a:xfrm>
        </p:spPr>
        <p:txBody>
          <a:bodyPr>
            <a:normAutofit/>
          </a:bodyPr>
          <a:lstStyle>
            <a:lvl1pPr algn="ctr">
              <a:defRPr sz="32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en-US" altLang="zh-TW"/>
              <a:t>Edit Master text styles</a:t>
            </a:r>
          </a:p>
          <a:p>
            <a:pPr lvl="1"/>
            <a:r>
              <a:rPr kumimoji="1" lang="en-US" altLang="zh-TW"/>
              <a:t>Second level</a:t>
            </a:r>
          </a:p>
          <a:p>
            <a:pPr lvl="2"/>
            <a:r>
              <a:rPr kumimoji="1" lang="en-US" altLang="zh-TW"/>
              <a:t>Third level</a:t>
            </a:r>
          </a:p>
          <a:p>
            <a:pPr lvl="3"/>
            <a:r>
              <a:rPr kumimoji="1" lang="en-US" altLang="zh-TW"/>
              <a:t>Fourth level</a:t>
            </a:r>
          </a:p>
          <a:p>
            <a:pPr lvl="4"/>
            <a:r>
              <a:rPr kumimoji="1" lang="en-US" altLang="zh-TW"/>
              <a:t>Fifth level</a:t>
            </a:r>
            <a:endParaRPr kumimoji="1" lang="zh-TW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en-US" altLang="zh-TW"/>
              <a:t>Edit Master text styles</a:t>
            </a:r>
          </a:p>
          <a:p>
            <a:pPr lvl="1"/>
            <a:r>
              <a:rPr kumimoji="1" lang="en-US" altLang="zh-TW"/>
              <a:t>Second level</a:t>
            </a:r>
          </a:p>
          <a:p>
            <a:pPr lvl="2"/>
            <a:r>
              <a:rPr kumimoji="1" lang="en-US" altLang="zh-TW"/>
              <a:t>Third level</a:t>
            </a:r>
          </a:p>
          <a:p>
            <a:pPr lvl="3"/>
            <a:r>
              <a:rPr kumimoji="1" lang="en-US" altLang="zh-TW"/>
              <a:t>Fourth level</a:t>
            </a:r>
          </a:p>
          <a:p>
            <a:pPr lvl="4"/>
            <a:r>
              <a:rPr kumimoji="1" lang="en-US" altLang="zh-TW"/>
              <a:t>Fifth level</a:t>
            </a:r>
            <a:endParaRPr kumimoji="1" lang="zh-TW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229183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zh-TW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en-US" altLang="zh-TW"/>
              <a:t>Edit Master text styles</a:t>
            </a:r>
          </a:p>
          <a:p>
            <a:pPr lvl="1"/>
            <a:r>
              <a:rPr kumimoji="1" lang="en-US" altLang="zh-TW"/>
              <a:t>Second level</a:t>
            </a:r>
          </a:p>
          <a:p>
            <a:pPr lvl="2"/>
            <a:r>
              <a:rPr kumimoji="1" lang="en-US" altLang="zh-TW"/>
              <a:t>Third level</a:t>
            </a:r>
          </a:p>
          <a:p>
            <a:pPr lvl="3"/>
            <a:r>
              <a:rPr kumimoji="1" lang="en-US" altLang="zh-TW"/>
              <a:t>Fourth level</a:t>
            </a:r>
          </a:p>
          <a:p>
            <a:pPr lvl="4"/>
            <a:r>
              <a:rPr kumimoji="1" lang="en-US" altLang="zh-TW"/>
              <a:t>Fifth level</a:t>
            </a:r>
            <a:endParaRPr kumimoji="1" lang="zh-TW" alt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zh-TW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en-US" altLang="zh-TW"/>
              <a:t>Edit Master text styles</a:t>
            </a:r>
          </a:p>
          <a:p>
            <a:pPr lvl="1"/>
            <a:r>
              <a:rPr kumimoji="1" lang="en-US" altLang="zh-TW"/>
              <a:t>Second level</a:t>
            </a:r>
          </a:p>
          <a:p>
            <a:pPr lvl="2"/>
            <a:r>
              <a:rPr kumimoji="1" lang="en-US" altLang="zh-TW"/>
              <a:t>Third level</a:t>
            </a:r>
          </a:p>
          <a:p>
            <a:pPr lvl="3"/>
            <a:r>
              <a:rPr kumimoji="1" lang="en-US" altLang="zh-TW"/>
              <a:t>Fourth level</a:t>
            </a:r>
          </a:p>
          <a:p>
            <a:pPr lvl="4"/>
            <a:r>
              <a:rPr kumimoji="1" lang="en-US" altLang="zh-TW"/>
              <a:t>Fifth level</a:t>
            </a:r>
            <a:endParaRPr kumimoji="1" lang="zh-TW" alt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962491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603941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  <p:grpSp>
        <p:nvGrpSpPr>
          <p:cNvPr id="10" name="群組 9"/>
          <p:cNvGrpSpPr/>
          <p:nvPr userDrawn="1"/>
        </p:nvGrpSpPr>
        <p:grpSpPr>
          <a:xfrm>
            <a:off x="180236" y="6410068"/>
            <a:ext cx="5286348" cy="257688"/>
            <a:chOff x="442268" y="6357957"/>
            <a:chExt cx="5286348" cy="257688"/>
          </a:xfrm>
        </p:grpSpPr>
        <p:pic>
          <p:nvPicPr>
            <p:cNvPr id="11" name="圖片 10" descr="Ulink Logo(點陣).png"/>
            <p:cNvPicPr>
              <a:picLocks noChangeAspect="1"/>
            </p:cNvPicPr>
            <p:nvPr userDrawn="1"/>
          </p:nvPicPr>
          <p:blipFill>
            <a:blip r:embed="rId2" cstate="print"/>
            <a:stretch>
              <a:fillRect/>
            </a:stretch>
          </p:blipFill>
          <p:spPr>
            <a:xfrm>
              <a:off x="442268" y="6357957"/>
              <a:ext cx="714348" cy="253766"/>
            </a:xfrm>
            <a:prstGeom prst="rect">
              <a:avLst/>
            </a:prstGeom>
          </p:spPr>
        </p:pic>
        <p:sp>
          <p:nvSpPr>
            <p:cNvPr id="12" name="矩形 11"/>
            <p:cNvSpPr/>
            <p:nvPr userDrawn="1"/>
          </p:nvSpPr>
          <p:spPr>
            <a:xfrm>
              <a:off x="1156616" y="6369424"/>
              <a:ext cx="4572000" cy="246221"/>
            </a:xfrm>
            <a:prstGeom prst="rect">
              <a:avLst/>
            </a:prstGeom>
          </p:spPr>
          <p:txBody>
            <a:bodyPr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000">
                  <a:solidFill>
                    <a:prstClr val="black"/>
                  </a:solidFill>
                </a:rPr>
                <a:t>Copyright © 2018 </a:t>
              </a:r>
              <a:r>
                <a:rPr lang="en-US" sz="1000" err="1">
                  <a:solidFill>
                    <a:prstClr val="black"/>
                  </a:solidFill>
                </a:rPr>
                <a:t>Ulink</a:t>
              </a:r>
              <a:r>
                <a:rPr lang="en-US" sz="1000">
                  <a:solidFill>
                    <a:prstClr val="black"/>
                  </a:solidFill>
                </a:rPr>
                <a:t> Technology </a:t>
              </a:r>
              <a:r>
                <a:rPr lang="en-US" sz="1000" err="1">
                  <a:solidFill>
                    <a:prstClr val="black"/>
                  </a:solidFill>
                </a:rPr>
                <a:t>Co.,Ltd</a:t>
              </a:r>
              <a:r>
                <a:rPr lang="en-US" sz="1000">
                  <a:solidFill>
                    <a:prstClr val="black"/>
                  </a:solidFill>
                </a:rPr>
                <a:t>. All Rights Reserved. </a:t>
              </a:r>
              <a:endParaRPr lang="zh-TW" altLang="en-US" sz="1000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5151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440755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939362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en-US" altLang="zh-TW"/>
              <a:t>Edit Master text styles</a:t>
            </a:r>
          </a:p>
          <a:p>
            <a:pPr lvl="1"/>
            <a:r>
              <a:rPr kumimoji="1" lang="en-US" altLang="zh-TW"/>
              <a:t>Second level</a:t>
            </a:r>
          </a:p>
          <a:p>
            <a:pPr lvl="2"/>
            <a:r>
              <a:rPr kumimoji="1" lang="en-US" altLang="zh-TW"/>
              <a:t>Third level</a:t>
            </a:r>
          </a:p>
          <a:p>
            <a:pPr lvl="3"/>
            <a:r>
              <a:rPr kumimoji="1" lang="en-US" altLang="zh-TW"/>
              <a:t>Fourth level</a:t>
            </a:r>
          </a:p>
          <a:p>
            <a:pPr lvl="4"/>
            <a:r>
              <a:rPr kumimoji="1" lang="en-US" altLang="zh-TW"/>
              <a:t>Fifth level</a:t>
            </a:r>
            <a:endParaRPr kumimoji="1" lang="zh-TW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en-US" altLang="zh-TW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1899753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en-US" altLang="zh-TW"/>
              <a:t>Click icon to add picture</a:t>
            </a:r>
            <a:endParaRPr kumimoji="1" lang="zh-TW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en-US" altLang="zh-TW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3694041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en-US" altLang="zh-TW"/>
              <a:t>Edit Master text styles</a:t>
            </a:r>
          </a:p>
          <a:p>
            <a:pPr lvl="1"/>
            <a:r>
              <a:rPr kumimoji="1" lang="en-US" altLang="zh-TW"/>
              <a:t>Second level</a:t>
            </a:r>
          </a:p>
          <a:p>
            <a:pPr lvl="2"/>
            <a:r>
              <a:rPr kumimoji="1" lang="en-US" altLang="zh-TW"/>
              <a:t>Third level</a:t>
            </a:r>
          </a:p>
          <a:p>
            <a:pPr lvl="3"/>
            <a:r>
              <a:rPr kumimoji="1" lang="en-US" altLang="zh-TW"/>
              <a:t>Fourth level</a:t>
            </a:r>
          </a:p>
          <a:p>
            <a:pPr lvl="4"/>
            <a:r>
              <a:rPr kumimoji="1" lang="en-US" altLang="zh-TW"/>
              <a:t>Fifth level</a:t>
            </a:r>
            <a:endParaRPr kumimoji="1" lang="zh-TW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006280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en-US" altLang="zh-TW"/>
              <a:t>Edit Master text styles</a:t>
            </a:r>
          </a:p>
          <a:p>
            <a:pPr lvl="1"/>
            <a:r>
              <a:rPr kumimoji="1" lang="en-US" altLang="zh-TW"/>
              <a:t>Second level</a:t>
            </a:r>
          </a:p>
          <a:p>
            <a:pPr lvl="2"/>
            <a:r>
              <a:rPr kumimoji="1" lang="en-US" altLang="zh-TW"/>
              <a:t>Third level</a:t>
            </a:r>
          </a:p>
          <a:p>
            <a:pPr lvl="3"/>
            <a:r>
              <a:rPr kumimoji="1" lang="en-US" altLang="zh-TW"/>
              <a:t>Fourth level</a:t>
            </a:r>
          </a:p>
          <a:p>
            <a:pPr lvl="4"/>
            <a:r>
              <a:rPr kumimoji="1" lang="en-US" altLang="zh-TW"/>
              <a:t>Fifth level</a:t>
            </a:r>
            <a:endParaRPr kumimoji="1" lang="zh-TW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4071341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自訂版面配置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版面配置區 11"/>
          <p:cNvSpPr>
            <a:spLocks noGrp="1"/>
          </p:cNvSpPr>
          <p:nvPr>
            <p:ph type="body" sz="quarter" idx="14"/>
          </p:nvPr>
        </p:nvSpPr>
        <p:spPr>
          <a:xfrm>
            <a:off x="336085" y="233121"/>
            <a:ext cx="11577708" cy="631119"/>
          </a:xfrm>
        </p:spPr>
        <p:txBody>
          <a:bodyPr anchor="ctr">
            <a:noAutofit/>
          </a:bodyPr>
          <a:lstStyle>
            <a:lvl1pPr marL="0" indent="0" algn="l">
              <a:buNone/>
              <a:defRPr sz="3733">
                <a:solidFill>
                  <a:srgbClr val="006CAF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grpSp>
        <p:nvGrpSpPr>
          <p:cNvPr id="2" name="群組 6"/>
          <p:cNvGrpSpPr/>
          <p:nvPr userDrawn="1"/>
        </p:nvGrpSpPr>
        <p:grpSpPr>
          <a:xfrm>
            <a:off x="237293" y="6515493"/>
            <a:ext cx="6954509" cy="311658"/>
            <a:chOff x="512734" y="6357945"/>
            <a:chExt cx="5215882" cy="311658"/>
          </a:xfrm>
        </p:grpSpPr>
        <p:pic>
          <p:nvPicPr>
            <p:cNvPr id="8" name="圖片 7" descr="Ulink Logo(點陣).pn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12734" y="6357945"/>
              <a:ext cx="643882" cy="253766"/>
            </a:xfrm>
            <a:prstGeom prst="rect">
              <a:avLst/>
            </a:prstGeom>
          </p:spPr>
        </p:pic>
        <p:sp>
          <p:nvSpPr>
            <p:cNvPr id="9" name="矩形 8"/>
            <p:cNvSpPr/>
            <p:nvPr/>
          </p:nvSpPr>
          <p:spPr>
            <a:xfrm>
              <a:off x="1156616" y="6372149"/>
              <a:ext cx="4572000" cy="297454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r>
                <a:rPr lang="en-US" sz="1333">
                  <a:solidFill>
                    <a:prstClr val="black"/>
                  </a:solidFill>
                </a:rPr>
                <a:t>Copyright © 2018 </a:t>
              </a:r>
              <a:r>
                <a:rPr lang="en-US" sz="1333" err="1">
                  <a:solidFill>
                    <a:prstClr val="black"/>
                  </a:solidFill>
                </a:rPr>
                <a:t>Ulink</a:t>
              </a:r>
              <a:r>
                <a:rPr lang="en-US" sz="1333">
                  <a:solidFill>
                    <a:prstClr val="black"/>
                  </a:solidFill>
                </a:rPr>
                <a:t> Technology </a:t>
              </a:r>
              <a:r>
                <a:rPr lang="en-US" sz="1333" err="1">
                  <a:solidFill>
                    <a:prstClr val="black"/>
                  </a:solidFill>
                </a:rPr>
                <a:t>Co.,Ltd</a:t>
              </a:r>
              <a:r>
                <a:rPr lang="en-US" sz="1333">
                  <a:solidFill>
                    <a:prstClr val="black"/>
                  </a:solidFill>
                </a:rPr>
                <a:t>. All Rights Reserved. </a:t>
              </a:r>
              <a:endParaRPr lang="zh-TW" altLang="en-US" sz="1333">
                <a:solidFill>
                  <a:prstClr val="black"/>
                </a:solidFill>
              </a:endParaRPr>
            </a:p>
          </p:txBody>
        </p:sp>
      </p:grpSp>
      <p:sp>
        <p:nvSpPr>
          <p:cNvPr id="10" name="矩形 9"/>
          <p:cNvSpPr/>
          <p:nvPr userDrawn="1"/>
        </p:nvSpPr>
        <p:spPr>
          <a:xfrm rot="5400000">
            <a:off x="-123853" y="500311"/>
            <a:ext cx="631120" cy="96736"/>
          </a:xfrm>
          <a:prstGeom prst="rect">
            <a:avLst/>
          </a:prstGeom>
          <a:solidFill>
            <a:srgbClr val="AACE13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sz="2400" ker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12497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自訂版面配置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330703" y="0"/>
            <a:ext cx="7861300" cy="769939"/>
          </a:xfrm>
        </p:spPr>
        <p:txBody>
          <a:bodyPr/>
          <a:lstStyle>
            <a:lvl1pPr algn="l">
              <a:defRPr/>
            </a:lvl1pPr>
          </a:lstStyle>
          <a:p>
            <a:r>
              <a:rPr lang="zh-TW" altLang="en-US"/>
              <a:t>按一下以編輯母片標題樣式</a:t>
            </a:r>
          </a:p>
        </p:txBody>
      </p:sp>
      <p:cxnSp>
        <p:nvCxnSpPr>
          <p:cNvPr id="8" name="直線接點 7"/>
          <p:cNvCxnSpPr/>
          <p:nvPr userDrawn="1"/>
        </p:nvCxnSpPr>
        <p:spPr>
          <a:xfrm>
            <a:off x="4457702" y="628651"/>
            <a:ext cx="7734300" cy="158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72013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/>
        </p:nvSpPr>
        <p:spPr>
          <a:xfrm>
            <a:off x="-282715" y="1053583"/>
            <a:ext cx="1325219" cy="5453235"/>
          </a:xfrm>
          <a:prstGeom prst="rect">
            <a:avLst/>
          </a:prstGeom>
          <a:solidFill>
            <a:srgbClr val="AACE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800">
              <a:solidFill>
                <a:prstClr val="white"/>
              </a:solidFill>
            </a:endParaRPr>
          </a:p>
        </p:txBody>
      </p:sp>
      <p:sp>
        <p:nvSpPr>
          <p:cNvPr id="14" name="文字版面配置區 11"/>
          <p:cNvSpPr>
            <a:spLocks noGrp="1"/>
          </p:cNvSpPr>
          <p:nvPr>
            <p:ph type="body" sz="quarter" idx="14"/>
          </p:nvPr>
        </p:nvSpPr>
        <p:spPr>
          <a:xfrm>
            <a:off x="336085" y="233121"/>
            <a:ext cx="9505619" cy="631119"/>
          </a:xfrm>
        </p:spPr>
        <p:txBody>
          <a:bodyPr anchor="ctr">
            <a:noAutofit/>
          </a:bodyPr>
          <a:lstStyle>
            <a:lvl1pPr marL="0" indent="0" algn="l">
              <a:buNone/>
              <a:defRPr sz="2800">
                <a:solidFill>
                  <a:srgbClr val="006CAF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5" name="矩形 14"/>
          <p:cNvSpPr/>
          <p:nvPr userDrawn="1"/>
        </p:nvSpPr>
        <p:spPr>
          <a:xfrm rot="5400000">
            <a:off x="-123853" y="500311"/>
            <a:ext cx="631120" cy="96736"/>
          </a:xfrm>
          <a:prstGeom prst="rect">
            <a:avLst/>
          </a:prstGeom>
          <a:solidFill>
            <a:srgbClr val="AACE13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sz="1800" ker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331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圖片 10">
            <a:extLst>
              <a:ext uri="{FF2B5EF4-FFF2-40B4-BE49-F238E27FC236}">
                <a16:creationId xmlns:a16="http://schemas.microsoft.com/office/drawing/2014/main" id="{9EB95DF9-3046-42A9-BD4A-45B4217C5C08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4103" y="-6350"/>
            <a:ext cx="1218789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34750"/>
            <a:ext cx="12191999" cy="11044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en-US" altLang="zh-TW"/>
              <a:t>Click to edit Master title style</a:t>
            </a:r>
            <a:endParaRPr kumimoji="1" lang="zh-TW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5335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en-US" altLang="zh-TW"/>
              <a:t>Edit Master text styles</a:t>
            </a:r>
          </a:p>
          <a:p>
            <a:pPr lvl="1"/>
            <a:r>
              <a:rPr kumimoji="1" lang="en-US" altLang="zh-TW"/>
              <a:t>Second level</a:t>
            </a:r>
          </a:p>
          <a:p>
            <a:pPr lvl="2"/>
            <a:r>
              <a:rPr kumimoji="1" lang="en-US" altLang="zh-TW"/>
              <a:t>Third level</a:t>
            </a:r>
          </a:p>
          <a:p>
            <a:pPr lvl="3"/>
            <a:r>
              <a:rPr kumimoji="1" lang="en-US" altLang="zh-TW"/>
              <a:t>Fourth level</a:t>
            </a:r>
          </a:p>
          <a:p>
            <a:pPr lvl="4"/>
            <a:r>
              <a:rPr kumimoji="1" lang="en-US" altLang="zh-TW"/>
              <a:t>Fifth level</a:t>
            </a:r>
            <a:endParaRPr kumimoji="1" lang="zh-TW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DBF957-0C93-3442-AF73-751D60964F76}" type="datetimeFigureOut">
              <a:rPr kumimoji="1" lang="zh-TW" altLang="en-US" smtClean="0"/>
              <a:t>2018/6/26</a:t>
            </a:fld>
            <a:endParaRPr kumimoji="1"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93D21-93B0-6042-B8C6-8D57D1364C44}" type="slidenum">
              <a:rPr kumimoji="1" lang="zh-TW" altLang="en-US" smtClean="0"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:p14="http://schemas.microsoft.com/office/powerpoint/2010/main" val="229045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61" r:id="rId7"/>
    <p:sldLayoutId id="2147483655" r:id="rId8"/>
    <p:sldLayoutId id="2147483660" r:id="rId9"/>
    <p:sldLayoutId id="2147483656" r:id="rId10"/>
    <p:sldLayoutId id="2147483657" r:id="rId11"/>
    <p:sldLayoutId id="2147483658" r:id="rId12"/>
    <p:sldLayoutId id="2147483659" r:id="rId13"/>
    <p:sldLayoutId id="2147483663" r:id="rId14"/>
    <p:sldLayoutId id="2147483664" r:id="rId15"/>
    <p:sldLayoutId id="2147483666" r:id="rId16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bg1"/>
          </a:solidFill>
          <a:latin typeface="Arial" panose="020B0604020202020204" pitchFamily="34" charset="0"/>
          <a:ea typeface="Microsoft JhengHei" charset="-120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jp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5.jp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31.jpg"/><Relationship Id="rId7" Type="http://schemas.openxmlformats.org/officeDocument/2006/relationships/image" Target="../media/image4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svg"/><Relationship Id="rId3" Type="http://schemas.openxmlformats.org/officeDocument/2006/relationships/image" Target="../media/image56.jpg"/><Relationship Id="rId7" Type="http://schemas.openxmlformats.org/officeDocument/2006/relationships/image" Target="../media/image6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5.png"/><Relationship Id="rId5" Type="http://schemas.openxmlformats.org/officeDocument/2006/relationships/image" Target="../media/image64.svg"/><Relationship Id="rId4" Type="http://schemas.openxmlformats.org/officeDocument/2006/relationships/image" Target="../media/image6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7" Type="http://schemas.openxmlformats.org/officeDocument/2006/relationships/image" Target="../media/image76.sv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4" Type="http://schemas.openxmlformats.org/officeDocument/2006/relationships/image" Target="../media/image7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png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31.jpg"/><Relationship Id="rId7" Type="http://schemas.openxmlformats.org/officeDocument/2006/relationships/image" Target="../media/image8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9.png"/><Relationship Id="rId5" Type="http://schemas.openxmlformats.org/officeDocument/2006/relationships/image" Target="../media/image78.png"/><Relationship Id="rId4" Type="http://schemas.openxmlformats.org/officeDocument/2006/relationships/image" Target="../media/image7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g"/><Relationship Id="rId7" Type="http://schemas.microsoft.com/office/2007/relationships/hdphoto" Target="../media/hdphoto1.wdp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0.png"/><Relationship Id="rId5" Type="http://schemas.openxmlformats.org/officeDocument/2006/relationships/image" Target="../media/image79.png"/><Relationship Id="rId4" Type="http://schemas.openxmlformats.org/officeDocument/2006/relationships/image" Target="../media/image7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1.png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3" Type="http://schemas.openxmlformats.org/officeDocument/2006/relationships/image" Target="../media/image56.jpg"/><Relationship Id="rId7" Type="http://schemas.microsoft.com/office/2007/relationships/hdphoto" Target="../media/hdphoto3.wdp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png"/><Relationship Id="rId5" Type="http://schemas.microsoft.com/office/2007/relationships/hdphoto" Target="../media/hdphoto2.wdp"/><Relationship Id="rId4" Type="http://schemas.openxmlformats.org/officeDocument/2006/relationships/image" Target="../media/image82.png"/><Relationship Id="rId9" Type="http://schemas.openxmlformats.org/officeDocument/2006/relationships/image" Target="../media/image8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6.png"/><Relationship Id="rId5" Type="http://schemas.openxmlformats.org/officeDocument/2006/relationships/image" Target="../media/image73.png"/><Relationship Id="rId4" Type="http://schemas.openxmlformats.org/officeDocument/2006/relationships/image" Target="../media/image8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7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0.png"/><Relationship Id="rId5" Type="http://schemas.openxmlformats.org/officeDocument/2006/relationships/image" Target="../media/image89.png"/><Relationship Id="rId4" Type="http://schemas.openxmlformats.org/officeDocument/2006/relationships/image" Target="../media/image88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6.jpg"/><Relationship Id="rId7" Type="http://schemas.openxmlformats.org/officeDocument/2006/relationships/image" Target="../media/image73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6.png"/><Relationship Id="rId5" Type="http://schemas.openxmlformats.org/officeDocument/2006/relationships/image" Target="../media/image92.svg"/><Relationship Id="rId4" Type="http://schemas.openxmlformats.org/officeDocument/2006/relationships/image" Target="../media/image91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4.png"/><Relationship Id="rId4" Type="http://schemas.openxmlformats.org/officeDocument/2006/relationships/image" Target="../media/image9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7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jpg"/><Relationship Id="rId3" Type="http://schemas.openxmlformats.org/officeDocument/2006/relationships/image" Target="../media/image56.jpg"/><Relationship Id="rId7" Type="http://schemas.openxmlformats.org/officeDocument/2006/relationships/image" Target="../media/image99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8.png"/><Relationship Id="rId5" Type="http://schemas.openxmlformats.org/officeDocument/2006/relationships/image" Target="../media/image97.png"/><Relationship Id="rId4" Type="http://schemas.openxmlformats.org/officeDocument/2006/relationships/image" Target="../media/image96.png"/><Relationship Id="rId9" Type="http://schemas.openxmlformats.org/officeDocument/2006/relationships/image" Target="../media/image27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jpg"/><Relationship Id="rId3" Type="http://schemas.openxmlformats.org/officeDocument/2006/relationships/image" Target="../media/image56.jpg"/><Relationship Id="rId7" Type="http://schemas.openxmlformats.org/officeDocument/2006/relationships/image" Target="../media/image98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9.png"/><Relationship Id="rId5" Type="http://schemas.openxmlformats.org/officeDocument/2006/relationships/image" Target="../media/image97.png"/><Relationship Id="rId4" Type="http://schemas.openxmlformats.org/officeDocument/2006/relationships/image" Target="../media/image96.png"/><Relationship Id="rId9" Type="http://schemas.openxmlformats.org/officeDocument/2006/relationships/image" Target="../media/image27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10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80" y="1595355"/>
            <a:ext cx="12192000" cy="951696"/>
          </a:xfrm>
        </p:spPr>
        <p:txBody>
          <a:bodyPr>
            <a:noAutofit/>
          </a:bodyPr>
          <a:lstStyle/>
          <a:p>
            <a:r>
              <a:rPr kumimoji="1" lang="en-US" sz="3850" b="1">
                <a:solidFill>
                  <a:schemeClr val="tx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Construct a High </a:t>
            </a:r>
            <a:r>
              <a:rPr kumimoji="1" lang="en-US" sz="3850">
                <a:solidFill>
                  <a:schemeClr val="tx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Efficiency</a:t>
            </a:r>
            <a:r>
              <a:rPr kumimoji="1" lang="en-US" sz="3850" b="1">
                <a:solidFill>
                  <a:schemeClr val="tx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 </a:t>
            </a:r>
            <a:br>
              <a:rPr lang="en-US" sz="3850" b="1">
                <a:solidFill>
                  <a:schemeClr val="tx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kumimoji="1" lang="en-US" sz="3850" b="1">
                <a:solidFill>
                  <a:schemeClr val="tx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VM Disaster Recovery </a:t>
            </a:r>
            <a:r>
              <a:rPr kumimoji="1" lang="en-US" altLang="zh-CN" sz="3850">
                <a:solidFill>
                  <a:schemeClr val="tx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Solution</a:t>
            </a:r>
            <a:endParaRPr lang="zh-TW" altLang="en-US" sz="385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群組 3">
            <a:extLst>
              <a:ext uri="{FF2B5EF4-FFF2-40B4-BE49-F238E27FC236}">
                <a16:creationId xmlns:a16="http://schemas.microsoft.com/office/drawing/2014/main" id="{6A44BEE5-09EC-43C5-B069-910FB0F454B1}"/>
              </a:ext>
            </a:extLst>
          </p:cNvPr>
          <p:cNvGrpSpPr/>
          <p:nvPr/>
        </p:nvGrpSpPr>
        <p:grpSpPr>
          <a:xfrm>
            <a:off x="2805955" y="755783"/>
            <a:ext cx="6923434" cy="526621"/>
            <a:chOff x="3321634" y="923386"/>
            <a:chExt cx="5786401" cy="440134"/>
          </a:xfrm>
        </p:grpSpPr>
        <p:pic>
          <p:nvPicPr>
            <p:cNvPr id="6" name="圖片 5">
              <a:extLst>
                <a:ext uri="{FF2B5EF4-FFF2-40B4-BE49-F238E27FC236}">
                  <a16:creationId xmlns:a16="http://schemas.microsoft.com/office/drawing/2014/main" id="{DAA83A10-EBD0-4F26-95F3-1FED152D831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" r="52383" b="36"/>
            <a:stretch/>
          </p:blipFill>
          <p:spPr>
            <a:xfrm>
              <a:off x="6493896" y="936237"/>
              <a:ext cx="2614139" cy="411855"/>
            </a:xfrm>
            <a:prstGeom prst="rect">
              <a:avLst/>
            </a:prstGeom>
          </p:spPr>
        </p:pic>
        <p:pic>
          <p:nvPicPr>
            <p:cNvPr id="11" name="圖片 10">
              <a:extLst>
                <a:ext uri="{FF2B5EF4-FFF2-40B4-BE49-F238E27FC236}">
                  <a16:creationId xmlns:a16="http://schemas.microsoft.com/office/drawing/2014/main" id="{79225E5A-C699-4D0D-AB02-621D01AA524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321634" y="925963"/>
              <a:ext cx="2256056" cy="437557"/>
            </a:xfrm>
            <a:prstGeom prst="rect">
              <a:avLst/>
            </a:prstGeom>
          </p:spPr>
        </p:pic>
        <p:pic>
          <p:nvPicPr>
            <p:cNvPr id="12" name="圖片 11">
              <a:extLst>
                <a:ext uri="{FF2B5EF4-FFF2-40B4-BE49-F238E27FC236}">
                  <a16:creationId xmlns:a16="http://schemas.microsoft.com/office/drawing/2014/main" id="{A4A5C312-D6CA-4D5F-B26E-90E7CA2FC18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5309" r="41529" b="-3082"/>
            <a:stretch/>
          </p:blipFill>
          <p:spPr>
            <a:xfrm>
              <a:off x="5647409" y="923386"/>
              <a:ext cx="722617" cy="424706"/>
            </a:xfrm>
            <a:prstGeom prst="rect">
              <a:avLst/>
            </a:prstGeom>
          </p:spPr>
        </p:pic>
      </p:grpSp>
      <p:pic>
        <p:nvPicPr>
          <p:cNvPr id="14" name="圖形 13">
            <a:extLst>
              <a:ext uri="{FF2B5EF4-FFF2-40B4-BE49-F238E27FC236}">
                <a16:creationId xmlns:a16="http://schemas.microsoft.com/office/drawing/2014/main" id="{5C5FE5CF-7805-47B1-98D9-D9CC1A6948F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746768" y="202359"/>
            <a:ext cx="1179926" cy="214532"/>
          </a:xfrm>
          <a:prstGeom prst="rect">
            <a:avLst/>
          </a:prstGeom>
        </p:spPr>
      </p:pic>
      <p:pic>
        <p:nvPicPr>
          <p:cNvPr id="3" name="圖形 2">
            <a:extLst>
              <a:ext uri="{FF2B5EF4-FFF2-40B4-BE49-F238E27FC236}">
                <a16:creationId xmlns:a16="http://schemas.microsoft.com/office/drawing/2014/main" id="{DB73F942-C4C6-4369-B631-2EBCA5E2466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467428" y="2645351"/>
            <a:ext cx="7300685" cy="4528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DEDA5CE-098B-FE4F-986F-D180C56D98B6}"/>
              </a:ext>
            </a:extLst>
          </p:cNvPr>
          <p:cNvSpPr txBox="1"/>
          <p:nvPr/>
        </p:nvSpPr>
        <p:spPr>
          <a:xfrm>
            <a:off x="21770" y="2648612"/>
            <a:ext cx="12192000" cy="43858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TW" sz="2200" b="1">
                <a:solidFill>
                  <a:schemeClr val="bg1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Best choice for protecting virtual </a:t>
            </a:r>
            <a:r>
              <a:rPr lang="en-US" altLang="zh-TW" sz="2200" b="1">
                <a:solidFill>
                  <a:schemeClr val="bg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environments</a:t>
            </a:r>
            <a:endParaRPr lang="zh-TW" sz="22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9969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0" y="-4660"/>
            <a:ext cx="12204191" cy="6876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415135" y="1605915"/>
            <a:ext cx="10417457" cy="3273655"/>
          </a:xfrm>
          <a:prstGeom prst="rect">
            <a:avLst/>
          </a:prstGeom>
          <a:solidFill>
            <a:schemeClr val="tx2">
              <a:lumMod val="75000"/>
              <a:alpha val="76078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160">
              <a:solidFill>
                <a:schemeClr val="bg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15135" y="1886269"/>
            <a:ext cx="10055389" cy="299008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altLang="zh-TW" sz="240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Established in</a:t>
            </a:r>
            <a:r>
              <a:rPr lang="zh-TW" altLang="en-US" sz="240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the </a:t>
            </a:r>
            <a:r>
              <a:rPr lang="en-US" altLang="zh-TW" sz="240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USA</a:t>
            </a:r>
            <a:r>
              <a:rPr lang="zh-TW" altLang="en-US" sz="240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r>
              <a:rPr lang="zh-TW" sz="240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since 2012</a:t>
            </a:r>
            <a:endParaRPr lang="en-US" sz="2400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r>
              <a:rPr 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Provide</a:t>
            </a:r>
            <a:r>
              <a:rPr lang="en-US" alt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s</a:t>
            </a:r>
            <a:r>
              <a:rPr 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 data protection solution</a:t>
            </a:r>
            <a:r>
              <a:rPr lang="en-US" alt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s</a:t>
            </a:r>
            <a:r>
              <a:rPr 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 </a:t>
            </a:r>
            <a:r>
              <a:rPr lang="en-US" altLang="zh-TW" sz="2400">
                <a:solidFill>
                  <a:schemeClr val="bg1"/>
                </a:solidFill>
                <a:latin typeface="Microsoft JhengHei"/>
                <a:ea typeface="Microsoft JhengHei"/>
              </a:rPr>
              <a:t>for</a:t>
            </a:r>
            <a:r>
              <a:rPr lang="zh-TW" altLang="en-US" sz="2400">
                <a:solidFill>
                  <a:schemeClr val="bg1"/>
                </a:solidFill>
                <a:latin typeface="Microsoft JhengHei"/>
                <a:ea typeface="Microsoft JhengHei"/>
              </a:rPr>
              <a:t> </a:t>
            </a:r>
            <a:r>
              <a:rPr lang="en-US" altLang="zh-TW" sz="2400">
                <a:solidFill>
                  <a:schemeClr val="bg1"/>
                </a:solidFill>
                <a:latin typeface="Microsoft JhengHei"/>
                <a:ea typeface="Microsoft JhengHei"/>
              </a:rPr>
              <a:t>VMware,</a:t>
            </a:r>
            <a:r>
              <a:rPr lang="zh-TW" altLang="en-US" sz="2400">
                <a:solidFill>
                  <a:schemeClr val="bg1"/>
                </a:solidFill>
                <a:latin typeface="Microsoft JhengHei"/>
                <a:ea typeface="Microsoft JhengHei"/>
              </a:rPr>
              <a:t> </a:t>
            </a:r>
            <a:r>
              <a:rPr lang="en-US" altLang="zh-TW" sz="2400">
                <a:solidFill>
                  <a:schemeClr val="bg1"/>
                </a:solidFill>
                <a:latin typeface="Microsoft JhengHei"/>
                <a:ea typeface="Microsoft JhengHei"/>
              </a:rPr>
              <a:t>Hyper-V</a:t>
            </a:r>
            <a:r>
              <a:rPr lang="zh-TW" altLang="en-US" sz="2400">
                <a:solidFill>
                  <a:schemeClr val="bg1"/>
                </a:solidFill>
                <a:latin typeface="Microsoft JhengHei"/>
                <a:ea typeface="Microsoft JhengHei"/>
              </a:rPr>
              <a:t> </a:t>
            </a:r>
            <a:r>
              <a:rPr lang="en-US" altLang="zh-TW" sz="2400">
                <a:solidFill>
                  <a:schemeClr val="bg1"/>
                </a:solidFill>
                <a:latin typeface="Microsoft JhengHei"/>
                <a:ea typeface="Microsoft JhengHei"/>
              </a:rPr>
              <a:t>and</a:t>
            </a:r>
            <a:r>
              <a:rPr lang="zh-TW" altLang="en-US" sz="2400">
                <a:solidFill>
                  <a:schemeClr val="bg1"/>
                </a:solidFill>
                <a:latin typeface="Microsoft JhengHei"/>
                <a:ea typeface="Microsoft JhengHei"/>
              </a:rPr>
              <a:t> </a:t>
            </a:r>
            <a:r>
              <a:rPr 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AWS EC2</a:t>
            </a:r>
          </a:p>
          <a:p>
            <a:r>
              <a:rPr lang="zh-TW" sz="2400">
                <a:solidFill>
                  <a:schemeClr val="bg1"/>
                </a:solidFill>
                <a:latin typeface="Century Gothic"/>
              </a:rPr>
              <a:t>Over 10,000  custome</a:t>
            </a:r>
            <a:r>
              <a:rPr lang="en-US" altLang="zh-TW" sz="2400" err="1">
                <a:solidFill>
                  <a:schemeClr val="bg1"/>
                </a:solidFill>
                <a:latin typeface="Century Gothic"/>
              </a:rPr>
              <a:t>rs</a:t>
            </a:r>
            <a:r>
              <a:rPr lang="zh-TW" sz="2400">
                <a:solidFill>
                  <a:schemeClr val="bg1"/>
                </a:solidFill>
                <a:latin typeface="Century Gothic"/>
              </a:rPr>
              <a:t> around the world</a:t>
            </a:r>
            <a:r>
              <a:rPr lang="en-US" alt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,</a:t>
            </a:r>
            <a:r>
              <a:rPr lang="zh-TW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 </a:t>
            </a:r>
            <a:r>
              <a:rPr 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d</a:t>
            </a:r>
            <a:r>
              <a:rPr lang="en-US" alt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istributed</a:t>
            </a:r>
            <a:r>
              <a:rPr lang="zh-TW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 </a:t>
            </a:r>
            <a:r>
              <a:rPr lang="en-US" alt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in</a:t>
            </a:r>
            <a:r>
              <a:rPr lang="zh-TW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 </a:t>
            </a:r>
            <a:r>
              <a:rPr lang="en-US" alt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EMEA,</a:t>
            </a:r>
            <a:r>
              <a:rPr lang="zh-TW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 </a:t>
            </a:r>
            <a:r>
              <a:rPr lang="en-US" alt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Americas</a:t>
            </a:r>
            <a:r>
              <a:rPr lang="zh-TW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 </a:t>
            </a:r>
            <a:r>
              <a:rPr lang="en-US" alt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an</a:t>
            </a:r>
            <a:r>
              <a:rPr 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d</a:t>
            </a:r>
            <a:r>
              <a:rPr lang="zh-TW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 </a:t>
            </a:r>
            <a:r>
              <a:rPr lang="en-US" alt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Asia</a:t>
            </a:r>
            <a:endParaRPr lang="en-US" sz="240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r>
              <a:rPr lang="en-US" alt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Suitable</a:t>
            </a:r>
            <a:r>
              <a:rPr lang="zh-TW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 </a:t>
            </a:r>
            <a:r>
              <a:rPr lang="en-US" alt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for</a:t>
            </a:r>
            <a:r>
              <a:rPr lang="zh-TW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 </a:t>
            </a:r>
            <a:r>
              <a:rPr lang="en-US" alt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business</a:t>
            </a:r>
            <a:r>
              <a:rPr lang="zh-TW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 </a:t>
            </a:r>
            <a:r>
              <a:rPr lang="en-US" altLang="zh-TW" sz="2400">
                <a:solidFill>
                  <a:schemeClr val="bg1"/>
                </a:solidFill>
                <a:latin typeface="Century Gothic" panose="020B0502020202020204" pitchFamily="34" charset="0"/>
              </a:rPr>
              <a:t>use</a:t>
            </a:r>
            <a:r>
              <a:rPr 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: Enterprise users use it to protect more than 7,000 VM over 200 sites</a:t>
            </a:r>
          </a:p>
          <a:p>
            <a:pPr marL="171450" indent="-171450"/>
            <a:r>
              <a:rPr lang="en-US" altLang="zh-TW" sz="2400">
                <a:solidFill>
                  <a:schemeClr val="bg1"/>
                </a:solidFill>
              </a:rPr>
              <a:t>Rapid growth: Both number of customers and revenues grow by 100% each year</a:t>
            </a:r>
            <a:endParaRPr lang="en-US" altLang="zh-TW" sz="2400">
              <a:solidFill>
                <a:schemeClr val="bg1"/>
              </a:solidFill>
              <a:cs typeface="Calibri"/>
            </a:endParaRPr>
          </a:p>
          <a:p>
            <a:pPr marL="171450" indent="-171450"/>
            <a:r>
              <a:rPr lang="en-US" altLang="zh-TW" sz="2400">
                <a:solidFill>
                  <a:schemeClr val="bg1"/>
                </a:solidFill>
              </a:rPr>
              <a:t>Distributed in 124 countries and sold by more than 2,000 dealers</a:t>
            </a:r>
            <a:endParaRPr lang="en-US" altLang="zh-TW" sz="2400">
              <a:solidFill>
                <a:schemeClr val="bg1"/>
              </a:solidFill>
              <a:ea typeface="新細明體"/>
              <a:cs typeface="Calibri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58788" y="468578"/>
            <a:ext cx="4549857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  <a:latin typeface="Century Gothic" panose="020B0502020202020204" pitchFamily="34" charset="0"/>
              </a:rPr>
              <a:t>About NAKIVO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1323" y="6355080"/>
            <a:ext cx="1615475" cy="309552"/>
          </a:xfrm>
          <a:prstGeom prst="rect">
            <a:avLst/>
          </a:prstGeom>
        </p:spPr>
      </p:pic>
      <p:pic>
        <p:nvPicPr>
          <p:cNvPr id="11" name="Picture 4" descr="Amazon AW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4175" y="5860984"/>
            <a:ext cx="1818403" cy="759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mage result for vmware logo white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122" b="36173"/>
          <a:stretch/>
        </p:blipFill>
        <p:spPr bwMode="auto">
          <a:xfrm>
            <a:off x="415136" y="5971919"/>
            <a:ext cx="2713834" cy="52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microsoft logo white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02" t="27392" r="39250" b="31867"/>
          <a:stretch/>
        </p:blipFill>
        <p:spPr bwMode="auto">
          <a:xfrm>
            <a:off x="3307300" y="5910314"/>
            <a:ext cx="2452660" cy="599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2793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8DA3D72E-2883-426D-95EF-11DE7190B7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6" y="0"/>
            <a:ext cx="12186594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Optimize your backup solution with NAKIVO</a:t>
            </a:r>
            <a:endParaRPr lang="en-US" altLang="zh-TW">
              <a:cs typeface="Calibri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47D156F-5A2A-BD4F-8FDD-9FD3A9CBC3FF}"/>
              </a:ext>
            </a:extLst>
          </p:cNvPr>
          <p:cNvSpPr txBox="1">
            <a:spLocks/>
          </p:cNvSpPr>
          <p:nvPr/>
        </p:nvSpPr>
        <p:spPr>
          <a:xfrm>
            <a:off x="7007213" y="1613379"/>
            <a:ext cx="4897818" cy="4577716"/>
          </a:xfrm>
          <a:prstGeom prst="rect">
            <a:avLst/>
          </a:prstGeom>
        </p:spPr>
        <p:txBody>
          <a:bodyPr anchor="t">
            <a:normAutofit fontScale="5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altLang="zh-TW" sz="3800" b="1">
                <a:solidFill>
                  <a:srgbClr val="F65E1F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Time saving</a:t>
            </a:r>
            <a:br>
              <a:rPr lang="en-US" altLang="zh-TW" sz="3800" b="1">
                <a:solidFill>
                  <a:srgbClr val="003C7C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Easy-to-use, reliable, set-and-forget</a:t>
            </a:r>
            <a:endParaRPr lang="en-US" b="1"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altLang="zh-TW" sz="3800" b="1">
                <a:solidFill>
                  <a:srgbClr val="F65E1F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Cost-conscious</a:t>
            </a:r>
            <a:br>
              <a:rPr lang="en-US" altLang="zh-TW" sz="3800" b="1">
                <a:solidFill>
                  <a:srgbClr val="003C7C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Suitable for enterprises of all scale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altLang="zh-TW" sz="3800" b="1">
                <a:solidFill>
                  <a:srgbClr val="F65E1F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Storage space saving</a:t>
            </a:r>
            <a:br>
              <a:rPr lang="en-US" altLang="zh-TW" sz="3800" b="1">
                <a:solidFill>
                  <a:srgbClr val="003C7C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Reduce the sizes of backed up data effectively</a:t>
            </a:r>
            <a:endParaRPr lang="en-US" b="1"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altLang="zh-TW" sz="3800" b="1">
                <a:solidFill>
                  <a:srgbClr val="F65E1F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Multiple layers of protection</a:t>
            </a:r>
            <a:br>
              <a:rPr lang="en-US" altLang="zh-TW" sz="3800" b="1">
                <a:solidFill>
                  <a:srgbClr val="003C7C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Screenshot verification</a:t>
            </a:r>
            <a:r>
              <a:rPr lang="en-US" altLang="zh-TW" b="1">
                <a:latin typeface="Arial"/>
                <a:ea typeface="Microsoft JhengHei" panose="020B0604030504040204" pitchFamily="34" charset="-120"/>
                <a:cs typeface="Arial"/>
              </a:rPr>
              <a:t>, </a:t>
            </a:r>
            <a:r>
              <a:rPr lang="en-US" altLang="zh-TW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Remote/Cloud replication and backup</a:t>
            </a:r>
            <a:endParaRPr lang="en-US" b="1"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altLang="zh-TW" sz="3800" b="1">
                <a:solidFill>
                  <a:srgbClr val="F65E1F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Ultimate backup efficiency</a:t>
            </a:r>
            <a:br>
              <a:rPr lang="en-US" altLang="zh-TW" sz="3800" b="1">
                <a:solidFill>
                  <a:srgbClr val="003C7C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sz="23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Optimize and compress data for transferring</a:t>
            </a:r>
            <a:r>
              <a:rPr lang="en-US" altLang="zh-TW" sz="2300" b="1">
                <a:latin typeface="Arial"/>
                <a:ea typeface="Microsoft JhengHei" panose="020B0604030504040204" pitchFamily="34" charset="-120"/>
                <a:cs typeface="Arial"/>
              </a:rPr>
              <a:t>, </a:t>
            </a:r>
            <a:r>
              <a:rPr lang="en-US" altLang="zh-TW" sz="2300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LAN free backup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altLang="zh-TW" sz="3800" b="1">
                <a:solidFill>
                  <a:srgbClr val="F65E1F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Instant</a:t>
            </a:r>
            <a:r>
              <a:rPr lang="zh-TW" altLang="en-US" sz="3800" b="1">
                <a:solidFill>
                  <a:srgbClr val="F65E1F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zh-TW" sz="3800" b="1">
                <a:solidFill>
                  <a:srgbClr val="F65E1F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recovery</a:t>
            </a:r>
            <a:br>
              <a:rPr lang="en-US" altLang="zh-TW" sz="3800" b="1">
                <a:solidFill>
                  <a:srgbClr val="003C7C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b="1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Instantly recover VM, file and application object</a:t>
            </a:r>
            <a:endParaRPr lang="en-US" b="1"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D600D6-AC5E-A747-B82F-12ED76E5C5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9518" y="1805930"/>
            <a:ext cx="3896405" cy="4255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174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A30CAEEC-D7C8-43A7-AFCE-9E920F3FD8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84249" cy="6858000"/>
          </a:xfrm>
          <a:prstGeom prst="rect">
            <a:avLst/>
          </a:prstGeom>
        </p:spPr>
      </p:pic>
      <p:sp>
        <p:nvSpPr>
          <p:cNvPr id="69" name="標題 68"/>
          <p:cNvSpPr>
            <a:spLocks noGrp="1"/>
          </p:cNvSpPr>
          <p:nvPr>
            <p:ph type="title"/>
          </p:nvPr>
        </p:nvSpPr>
        <p:spPr>
          <a:xfrm>
            <a:off x="650421" y="-4693"/>
            <a:ext cx="11109817" cy="1115489"/>
          </a:xfrm>
        </p:spPr>
        <p:txBody>
          <a:bodyPr>
            <a:normAutofit/>
          </a:bodyPr>
          <a:lstStyle/>
          <a:p>
            <a:r>
              <a:rPr kumimoji="1" lang="zh-TW" sz="32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Deployment of NAKIVO Disaster Recovery Solution</a:t>
            </a:r>
            <a:endParaRPr lang="zh-TW" sz="3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5B12C82-B7EB-4A24-A9B8-3F68CB2B291C}"/>
              </a:ext>
            </a:extLst>
          </p:cNvPr>
          <p:cNvSpPr txBox="1"/>
          <p:nvPr/>
        </p:nvSpPr>
        <p:spPr>
          <a:xfrm>
            <a:off x="3048000" y="3200400"/>
            <a:ext cx="60960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altLang="zh-TW"/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0885261D-80AB-4378-AE90-DF874214A4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6634" y="1294546"/>
            <a:ext cx="9876880" cy="4880222"/>
          </a:xfrm>
          <a:prstGeom prst="rect">
            <a:avLst/>
          </a:prstGeom>
        </p:spPr>
      </p:pic>
      <p:pic>
        <p:nvPicPr>
          <p:cNvPr id="28" name="圖片 2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4639" y="2583949"/>
            <a:ext cx="4326790" cy="2650734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A7EA91CF-A9A7-4C18-95B9-0E2E11B8E48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07534" y="3467436"/>
            <a:ext cx="1248520" cy="97001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圖形 9">
            <a:extLst>
              <a:ext uri="{FF2B5EF4-FFF2-40B4-BE49-F238E27FC236}">
                <a16:creationId xmlns:a16="http://schemas.microsoft.com/office/drawing/2014/main" id="{D48F5447-BD78-4395-BCC2-F26E5F854BF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727843" y="4000229"/>
            <a:ext cx="2195116" cy="310264"/>
          </a:xfrm>
          <a:prstGeom prst="rect">
            <a:avLst/>
          </a:prstGeom>
        </p:spPr>
      </p:pic>
      <p:sp>
        <p:nvSpPr>
          <p:cNvPr id="11" name="矩形: 圓角 10">
            <a:extLst>
              <a:ext uri="{FF2B5EF4-FFF2-40B4-BE49-F238E27FC236}">
                <a16:creationId xmlns:a16="http://schemas.microsoft.com/office/drawing/2014/main" id="{B4FE4D5E-68A7-4B2A-8C89-9C28444573C2}"/>
              </a:ext>
            </a:extLst>
          </p:cNvPr>
          <p:cNvSpPr/>
          <p:nvPr/>
        </p:nvSpPr>
        <p:spPr>
          <a:xfrm>
            <a:off x="6074008" y="4278653"/>
            <a:ext cx="1309955" cy="457200"/>
          </a:xfrm>
          <a:prstGeom prst="roundRect">
            <a:avLst/>
          </a:prstGeom>
          <a:solidFill>
            <a:srgbClr val="9B1E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2C687B8D-9B99-4F3D-82EC-6C8180A99829}"/>
              </a:ext>
            </a:extLst>
          </p:cNvPr>
          <p:cNvSpPr txBox="1"/>
          <p:nvPr/>
        </p:nvSpPr>
        <p:spPr>
          <a:xfrm>
            <a:off x="6085083" y="4263914"/>
            <a:ext cx="124552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Remote/Cloud Backup</a:t>
            </a:r>
            <a:endParaRPr lang="zh-TW" altLang="en-US" sz="13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7901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1887E97A-399B-4F9A-A3F8-82670CA9B8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2" y="0"/>
            <a:ext cx="12196075" cy="6858000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E15AFF2F-1AC0-4610-9C28-287A8A35E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80" y="5167902"/>
            <a:ext cx="12176319" cy="5856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altLang="zh-TW" b="1">
                <a:solidFill>
                  <a:srgbClr val="F65E1F"/>
                </a:solidFill>
                <a:ea typeface="微軟正黑體" panose="020B0604030504040204" pitchFamily="34" charset="-120"/>
              </a:rPr>
              <a:t>The best combination for VM backup and replication</a:t>
            </a:r>
            <a:endParaRPr lang="en-US" altLang="zh-TW">
              <a:solidFill>
                <a:srgbClr val="F65E1F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5597563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圖片 10">
            <a:extLst>
              <a:ext uri="{FF2B5EF4-FFF2-40B4-BE49-F238E27FC236}">
                <a16:creationId xmlns:a16="http://schemas.microsoft.com/office/drawing/2014/main" id="{B8FA304A-8A12-4D7C-8035-F0946C7A99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6" y="0"/>
            <a:ext cx="12186684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0BD6350-FF6B-4389-8D7E-0A95BE3A7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421" y="16497"/>
            <a:ext cx="10281557" cy="1104446"/>
          </a:xfrm>
        </p:spPr>
        <p:txBody>
          <a:bodyPr/>
          <a:lstStyle/>
          <a:p>
            <a:r>
              <a:rPr lang="en-US" altLang="ja-JP" b="1"/>
              <a:t>Quick and Easy Installation on QNAP NAS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7668169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圖片 25">
            <a:extLst>
              <a:ext uri="{FF2B5EF4-FFF2-40B4-BE49-F238E27FC236}">
                <a16:creationId xmlns:a16="http://schemas.microsoft.com/office/drawing/2014/main" id="{49E785C5-F327-4FD7-A078-A32E763E6A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3" y="0"/>
            <a:ext cx="12171093" cy="6857999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78C0B280-94F5-4836-A9EC-18C4B923D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720"/>
            <a:ext cx="12191999" cy="1104446"/>
          </a:xfrm>
        </p:spPr>
        <p:txBody>
          <a:bodyPr>
            <a:normAutofit/>
          </a:bodyPr>
          <a:lstStyle/>
          <a:p>
            <a:r>
              <a:rPr lang="zh-TW" altLang="en-US" sz="3050" b="1"/>
              <a:t>QNAP NAS </a:t>
            </a:r>
            <a:r>
              <a:rPr lang="en-US" altLang="zh-TW" sz="3050" b="1"/>
              <a:t>provides Full-range Data Protection Capabilities</a:t>
            </a:r>
            <a:endParaRPr lang="zh-TW" altLang="en-US" sz="3050" b="1"/>
          </a:p>
        </p:txBody>
      </p:sp>
      <p:grpSp>
        <p:nvGrpSpPr>
          <p:cNvPr id="4" name="群組 3">
            <a:extLst>
              <a:ext uri="{FF2B5EF4-FFF2-40B4-BE49-F238E27FC236}">
                <a16:creationId xmlns:a16="http://schemas.microsoft.com/office/drawing/2014/main" id="{9F1D6B2E-9A35-4E06-86D8-C224B1CF264C}"/>
              </a:ext>
            </a:extLst>
          </p:cNvPr>
          <p:cNvGrpSpPr/>
          <p:nvPr/>
        </p:nvGrpSpPr>
        <p:grpSpPr>
          <a:xfrm>
            <a:off x="1110197" y="1404358"/>
            <a:ext cx="9598307" cy="4582189"/>
            <a:chOff x="1836857" y="2161411"/>
            <a:chExt cx="7192250" cy="3433547"/>
          </a:xfrm>
        </p:grpSpPr>
        <p:sp>
          <p:nvSpPr>
            <p:cNvPr id="6" name="Shape 135">
              <a:extLst>
                <a:ext uri="{FF2B5EF4-FFF2-40B4-BE49-F238E27FC236}">
                  <a16:creationId xmlns:a16="http://schemas.microsoft.com/office/drawing/2014/main" id="{7A303A18-DE30-4635-BE2A-08CDEE0136FA}"/>
                </a:ext>
              </a:extLst>
            </p:cNvPr>
            <p:cNvSpPr/>
            <p:nvPr/>
          </p:nvSpPr>
          <p:spPr>
            <a:xfrm>
              <a:off x="3868470" y="2245389"/>
              <a:ext cx="3662985" cy="3168235"/>
            </a:xfrm>
            <a:prstGeom prst="triangle">
              <a:avLst>
                <a:gd name="adj" fmla="val 50000"/>
              </a:avLst>
            </a:prstGeom>
            <a:solidFill>
              <a:srgbClr val="33CCCC"/>
            </a:solidFill>
            <a:ln w="76200" cap="flat" cmpd="sng">
              <a:noFill/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 sz="3200"/>
            </a:p>
          </p:txBody>
        </p:sp>
        <p:pic>
          <p:nvPicPr>
            <p:cNvPr id="7" name="Shape 136">
              <a:extLst>
                <a:ext uri="{FF2B5EF4-FFF2-40B4-BE49-F238E27FC236}">
                  <a16:creationId xmlns:a16="http://schemas.microsoft.com/office/drawing/2014/main" id="{3953AACE-4134-4EF9-B364-CB6C62A27FB2}"/>
                </a:ext>
              </a:extLst>
            </p:cNvPr>
            <p:cNvPicPr preferRelativeResize="0"/>
            <p:nvPr/>
          </p:nvPicPr>
          <p:blipFill>
            <a:blip r:embed="rId4"/>
            <a:srcRect l="12933" t="3448" r="13778" b="3448"/>
            <a:stretch>
              <a:fillRect/>
            </a:stretch>
          </p:blipFill>
          <p:spPr>
            <a:xfrm>
              <a:off x="4357136" y="3241531"/>
              <a:ext cx="2448272" cy="1944216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8" name="群組 7">
              <a:extLst>
                <a:ext uri="{FF2B5EF4-FFF2-40B4-BE49-F238E27FC236}">
                  <a16:creationId xmlns:a16="http://schemas.microsoft.com/office/drawing/2014/main" id="{B4289842-04D5-4492-BE5B-FB8FE5EA7746}"/>
                </a:ext>
              </a:extLst>
            </p:cNvPr>
            <p:cNvGrpSpPr/>
            <p:nvPr/>
          </p:nvGrpSpPr>
          <p:grpSpPr>
            <a:xfrm>
              <a:off x="5149224" y="2161411"/>
              <a:ext cx="3672410" cy="913266"/>
              <a:chOff x="3923928" y="987574"/>
              <a:chExt cx="3672409" cy="913266"/>
            </a:xfrm>
          </p:grpSpPr>
          <p:grpSp>
            <p:nvGrpSpPr>
              <p:cNvPr id="21" name="群組 20">
                <a:extLst>
                  <a:ext uri="{FF2B5EF4-FFF2-40B4-BE49-F238E27FC236}">
                    <a16:creationId xmlns:a16="http://schemas.microsoft.com/office/drawing/2014/main" id="{76CD5149-9AFE-4B8A-A1DD-CF56192D78A2}"/>
                  </a:ext>
                </a:extLst>
              </p:cNvPr>
              <p:cNvGrpSpPr/>
              <p:nvPr/>
            </p:nvGrpSpPr>
            <p:grpSpPr>
              <a:xfrm>
                <a:off x="3923928" y="987574"/>
                <a:ext cx="3672409" cy="913266"/>
                <a:chOff x="3657977" y="2733320"/>
                <a:chExt cx="4175574" cy="1038396"/>
              </a:xfrm>
            </p:grpSpPr>
            <p:sp>
              <p:nvSpPr>
                <p:cNvPr id="24" name="Shape 120">
                  <a:extLst>
                    <a:ext uri="{FF2B5EF4-FFF2-40B4-BE49-F238E27FC236}">
                      <a16:creationId xmlns:a16="http://schemas.microsoft.com/office/drawing/2014/main" id="{32AAFF28-5983-427C-91C2-FEEE324F5247}"/>
                    </a:ext>
                  </a:extLst>
                </p:cNvPr>
                <p:cNvSpPr/>
                <p:nvPr/>
              </p:nvSpPr>
              <p:spPr>
                <a:xfrm rot="5400000">
                  <a:off x="5853608" y="1605593"/>
                  <a:ext cx="666037" cy="3293848"/>
                </a:xfrm>
                <a:prstGeom prst="round2SameRect">
                  <a:avLst>
                    <a:gd name="adj1" fmla="val 50000"/>
                    <a:gd name="adj2" fmla="val 0"/>
                  </a:avLst>
                </a:prstGeom>
                <a:solidFill>
                  <a:schemeClr val="accent5">
                    <a:lumMod val="75000"/>
                  </a:schemeClr>
                </a:solidFill>
                <a:ln>
                  <a:noFill/>
                </a:ln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buNone/>
                  </a:pPr>
                  <a:endParaRPr sz="3200">
                    <a:solidFill>
                      <a:schemeClr val="lt1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25" name="Shape 121">
                  <a:extLst>
                    <a:ext uri="{FF2B5EF4-FFF2-40B4-BE49-F238E27FC236}">
                      <a16:creationId xmlns:a16="http://schemas.microsoft.com/office/drawing/2014/main" id="{1FC63524-35F5-4B04-9206-F77050DB6C57}"/>
                    </a:ext>
                  </a:extLst>
                </p:cNvPr>
                <p:cNvSpPr/>
                <p:nvPr/>
              </p:nvSpPr>
              <p:spPr>
                <a:xfrm rot="16200000" flipH="1">
                  <a:off x="3657977" y="2733320"/>
                  <a:ext cx="1038396" cy="1038396"/>
                </a:xfrm>
                <a:prstGeom prst="ellipse">
                  <a:avLst/>
                </a:prstGeom>
                <a:solidFill>
                  <a:schemeClr val="bg1"/>
                </a:solidFill>
                <a:ln w="38100" cap="flat" cmpd="sng">
                  <a:solidFill>
                    <a:srgbClr val="33CCCC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3200">
                    <a:solidFill>
                      <a:schemeClr val="lt1"/>
                    </a:solidFill>
                    <a:latin typeface="Arial Black"/>
                    <a:ea typeface="Arial Black"/>
                    <a:cs typeface="Arial Black"/>
                    <a:sym typeface="Arial Black"/>
                  </a:endParaRPr>
                </a:p>
              </p:txBody>
            </p:sp>
          </p:grpSp>
          <p:pic>
            <p:nvPicPr>
              <p:cNvPr id="22" name="Shape 137">
                <a:extLst>
                  <a:ext uri="{FF2B5EF4-FFF2-40B4-BE49-F238E27FC236}">
                    <a16:creationId xmlns:a16="http://schemas.microsoft.com/office/drawing/2014/main" id="{5B376FF4-B297-4140-99F4-95C7882517F3}"/>
                  </a:ext>
                </a:extLst>
              </p:cNvPr>
              <p:cNvPicPr preferRelativeResize="0"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056526" y="1120170"/>
                <a:ext cx="648072" cy="648072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3" name="文字方塊 22">
                <a:extLst>
                  <a:ext uri="{FF2B5EF4-FFF2-40B4-BE49-F238E27FC236}">
                    <a16:creationId xmlns:a16="http://schemas.microsoft.com/office/drawing/2014/main" id="{1EE308F5-7A22-4F47-983C-BA72128912F9}"/>
                  </a:ext>
                </a:extLst>
              </p:cNvPr>
              <p:cNvSpPr txBox="1"/>
              <p:nvPr/>
            </p:nvSpPr>
            <p:spPr>
              <a:xfrm>
                <a:off x="4949761" y="1247084"/>
                <a:ext cx="2379678" cy="3459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/>
                <a:r>
                  <a:rPr lang="en-US" altLang="zh-TW" sz="2400" b="1">
                    <a:solidFill>
                      <a:srgbClr val="FFFFFF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Hybrid Backup Sync</a:t>
                </a:r>
                <a:endParaRPr lang="zh-TW" altLang="en-US" sz="24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9" name="群組 8">
              <a:extLst>
                <a:ext uri="{FF2B5EF4-FFF2-40B4-BE49-F238E27FC236}">
                  <a16:creationId xmlns:a16="http://schemas.microsoft.com/office/drawing/2014/main" id="{2366DA98-8B37-41CB-9C5C-6E780223465C}"/>
                </a:ext>
              </a:extLst>
            </p:cNvPr>
            <p:cNvGrpSpPr/>
            <p:nvPr/>
          </p:nvGrpSpPr>
          <p:grpSpPr>
            <a:xfrm>
              <a:off x="6868866" y="4674283"/>
              <a:ext cx="2160241" cy="913266"/>
              <a:chOff x="5652121" y="3507854"/>
              <a:chExt cx="2160241" cy="913266"/>
            </a:xfrm>
          </p:grpSpPr>
          <p:grpSp>
            <p:nvGrpSpPr>
              <p:cNvPr id="16" name="群組 15">
                <a:extLst>
                  <a:ext uri="{FF2B5EF4-FFF2-40B4-BE49-F238E27FC236}">
                    <a16:creationId xmlns:a16="http://schemas.microsoft.com/office/drawing/2014/main" id="{FB192879-93FE-42EC-9E24-81175949B040}"/>
                  </a:ext>
                </a:extLst>
              </p:cNvPr>
              <p:cNvGrpSpPr/>
              <p:nvPr/>
            </p:nvGrpSpPr>
            <p:grpSpPr>
              <a:xfrm>
                <a:off x="5652121" y="3507854"/>
                <a:ext cx="2160241" cy="913266"/>
                <a:chOff x="3657977" y="2733320"/>
                <a:chExt cx="2456220" cy="1038396"/>
              </a:xfrm>
            </p:grpSpPr>
            <p:sp>
              <p:nvSpPr>
                <p:cNvPr id="19" name="Shape 120">
                  <a:extLst>
                    <a:ext uri="{FF2B5EF4-FFF2-40B4-BE49-F238E27FC236}">
                      <a16:creationId xmlns:a16="http://schemas.microsoft.com/office/drawing/2014/main" id="{3AFB3F00-E0AF-4B03-BCD0-E8E26C3E0AF8}"/>
                    </a:ext>
                  </a:extLst>
                </p:cNvPr>
                <p:cNvSpPr/>
                <p:nvPr/>
              </p:nvSpPr>
              <p:spPr>
                <a:xfrm rot="5400000">
                  <a:off x="4802856" y="2240723"/>
                  <a:ext cx="652234" cy="1970448"/>
                </a:xfrm>
                <a:prstGeom prst="round2SameRect">
                  <a:avLst>
                    <a:gd name="adj1" fmla="val 50000"/>
                    <a:gd name="adj2" fmla="val 0"/>
                  </a:avLst>
                </a:prstGeom>
                <a:solidFill>
                  <a:schemeClr val="accent5">
                    <a:lumMod val="75000"/>
                  </a:schemeClr>
                </a:solidFill>
                <a:ln>
                  <a:noFill/>
                </a:ln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buNone/>
                  </a:pPr>
                  <a:endParaRPr sz="3200">
                    <a:solidFill>
                      <a:schemeClr val="lt1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20" name="Shape 121">
                  <a:extLst>
                    <a:ext uri="{FF2B5EF4-FFF2-40B4-BE49-F238E27FC236}">
                      <a16:creationId xmlns:a16="http://schemas.microsoft.com/office/drawing/2014/main" id="{E57AD725-2439-4C56-A6E5-6D4A26B0F03D}"/>
                    </a:ext>
                  </a:extLst>
                </p:cNvPr>
                <p:cNvSpPr/>
                <p:nvPr/>
              </p:nvSpPr>
              <p:spPr>
                <a:xfrm rot="16200000" flipH="1">
                  <a:off x="3657977" y="2733320"/>
                  <a:ext cx="1038396" cy="1038396"/>
                </a:xfrm>
                <a:prstGeom prst="ellipse">
                  <a:avLst/>
                </a:prstGeom>
                <a:solidFill>
                  <a:schemeClr val="bg1"/>
                </a:solidFill>
                <a:ln w="50800" cap="flat" cmpd="sng">
                  <a:solidFill>
                    <a:srgbClr val="33CCCC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3200">
                    <a:solidFill>
                      <a:schemeClr val="lt1"/>
                    </a:solidFill>
                    <a:latin typeface="Arial Black"/>
                    <a:ea typeface="Arial Black"/>
                    <a:cs typeface="Arial Black"/>
                    <a:sym typeface="Arial Black"/>
                  </a:endParaRPr>
                </a:p>
              </p:txBody>
            </p:sp>
          </p:grpSp>
          <p:pic>
            <p:nvPicPr>
              <p:cNvPr id="17" name="Shape 140">
                <a:extLst>
                  <a:ext uri="{FF2B5EF4-FFF2-40B4-BE49-F238E27FC236}">
                    <a16:creationId xmlns:a16="http://schemas.microsoft.com/office/drawing/2014/main" id="{AC9A0A7B-C5F7-463F-B417-76864C008BB7}"/>
                  </a:ext>
                </a:extLst>
              </p:cNvPr>
              <p:cNvPicPr preferRelativeResize="0"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825132" y="3659281"/>
                <a:ext cx="578867" cy="598398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8" name="文字方塊 17">
                <a:extLst>
                  <a:ext uri="{FF2B5EF4-FFF2-40B4-BE49-F238E27FC236}">
                    <a16:creationId xmlns:a16="http://schemas.microsoft.com/office/drawing/2014/main" id="{DC7314DC-EC45-4756-A543-FC4398CB21C9}"/>
                  </a:ext>
                </a:extLst>
              </p:cNvPr>
              <p:cNvSpPr txBox="1"/>
              <p:nvPr/>
            </p:nvSpPr>
            <p:spPr>
              <a:xfrm>
                <a:off x="6565389" y="3768149"/>
                <a:ext cx="1080120" cy="3459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 algn="ctr">
                  <a:buClr>
                    <a:srgbClr val="FFFFFF"/>
                  </a:buClr>
                  <a:buSzPts val="2000"/>
                </a:pPr>
                <a:r>
                  <a:rPr lang="en-US" altLang="zh-TW" sz="2400" b="1">
                    <a:solidFill>
                      <a:srgbClr val="FFFFFF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RAID</a:t>
                </a:r>
                <a:endParaRPr lang="en-US" altLang="zh-TW" sz="24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10" name="群組 9">
              <a:extLst>
                <a:ext uri="{FF2B5EF4-FFF2-40B4-BE49-F238E27FC236}">
                  <a16:creationId xmlns:a16="http://schemas.microsoft.com/office/drawing/2014/main" id="{0F3BAB9E-AFD8-45CC-9403-15574BE84C88}"/>
                </a:ext>
              </a:extLst>
            </p:cNvPr>
            <p:cNvGrpSpPr/>
            <p:nvPr/>
          </p:nvGrpSpPr>
          <p:grpSpPr>
            <a:xfrm>
              <a:off x="1836857" y="4681692"/>
              <a:ext cx="2592287" cy="913266"/>
              <a:chOff x="611561" y="3507854"/>
              <a:chExt cx="2592287" cy="913266"/>
            </a:xfrm>
          </p:grpSpPr>
          <p:grpSp>
            <p:nvGrpSpPr>
              <p:cNvPr id="11" name="群組 10">
                <a:extLst>
                  <a:ext uri="{FF2B5EF4-FFF2-40B4-BE49-F238E27FC236}">
                    <a16:creationId xmlns:a16="http://schemas.microsoft.com/office/drawing/2014/main" id="{21965353-ED9F-4102-9B1C-377B56B2E9F3}"/>
                  </a:ext>
                </a:extLst>
              </p:cNvPr>
              <p:cNvGrpSpPr/>
              <p:nvPr/>
            </p:nvGrpSpPr>
            <p:grpSpPr>
              <a:xfrm flipH="1">
                <a:off x="611561" y="3507854"/>
                <a:ext cx="2536891" cy="913266"/>
                <a:chOff x="3657977" y="2733320"/>
                <a:chExt cx="2884476" cy="1038396"/>
              </a:xfrm>
            </p:grpSpPr>
            <p:sp>
              <p:nvSpPr>
                <p:cNvPr id="14" name="Shape 120">
                  <a:extLst>
                    <a:ext uri="{FF2B5EF4-FFF2-40B4-BE49-F238E27FC236}">
                      <a16:creationId xmlns:a16="http://schemas.microsoft.com/office/drawing/2014/main" id="{E74AA1B6-D692-484D-8744-4E42A34E1FB3}"/>
                    </a:ext>
                  </a:extLst>
                </p:cNvPr>
                <p:cNvSpPr/>
                <p:nvPr/>
              </p:nvSpPr>
              <p:spPr>
                <a:xfrm rot="5400000">
                  <a:off x="5008703" y="2032116"/>
                  <a:ext cx="668795" cy="2398705"/>
                </a:xfrm>
                <a:prstGeom prst="round2SameRect">
                  <a:avLst>
                    <a:gd name="adj1" fmla="val 50000"/>
                    <a:gd name="adj2" fmla="val 0"/>
                  </a:avLst>
                </a:prstGeom>
                <a:solidFill>
                  <a:schemeClr val="accent5">
                    <a:lumMod val="75000"/>
                  </a:schemeClr>
                </a:solidFill>
                <a:ln>
                  <a:noFill/>
                </a:ln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buNone/>
                  </a:pPr>
                  <a:endParaRPr sz="3200">
                    <a:solidFill>
                      <a:schemeClr val="lt1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5" name="Shape 121">
                  <a:extLst>
                    <a:ext uri="{FF2B5EF4-FFF2-40B4-BE49-F238E27FC236}">
                      <a16:creationId xmlns:a16="http://schemas.microsoft.com/office/drawing/2014/main" id="{DA85B18D-B0F2-4B1D-9643-8A1A640912CE}"/>
                    </a:ext>
                  </a:extLst>
                </p:cNvPr>
                <p:cNvSpPr/>
                <p:nvPr/>
              </p:nvSpPr>
              <p:spPr>
                <a:xfrm rot="16200000" flipH="1">
                  <a:off x="3657977" y="2733320"/>
                  <a:ext cx="1038396" cy="1038396"/>
                </a:xfrm>
                <a:prstGeom prst="ellipse">
                  <a:avLst/>
                </a:prstGeom>
                <a:solidFill>
                  <a:schemeClr val="bg1"/>
                </a:solidFill>
                <a:ln w="50800" cap="flat" cmpd="sng">
                  <a:solidFill>
                    <a:srgbClr val="33CCCC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3200">
                    <a:solidFill>
                      <a:schemeClr val="lt1"/>
                    </a:solidFill>
                    <a:latin typeface="Arial Black"/>
                    <a:ea typeface="Arial Black"/>
                    <a:cs typeface="Arial Black"/>
                    <a:sym typeface="Arial Black"/>
                  </a:endParaRPr>
                </a:p>
              </p:txBody>
            </p:sp>
          </p:grpSp>
          <p:pic>
            <p:nvPicPr>
              <p:cNvPr id="12" name="Shape 138">
                <a:extLst>
                  <a:ext uri="{FF2B5EF4-FFF2-40B4-BE49-F238E27FC236}">
                    <a16:creationId xmlns:a16="http://schemas.microsoft.com/office/drawing/2014/main" id="{7C6DA46F-9546-41CD-8EE2-6DFC3D4DF22F}"/>
                  </a:ext>
                </a:extLst>
              </p:cNvPr>
              <p:cNvPicPr preferRelativeResize="0"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411760" y="3672023"/>
                <a:ext cx="792088" cy="58492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3" name="文字方塊 12">
                <a:extLst>
                  <a:ext uri="{FF2B5EF4-FFF2-40B4-BE49-F238E27FC236}">
                    <a16:creationId xmlns:a16="http://schemas.microsoft.com/office/drawing/2014/main" id="{7484511B-2C2C-4811-877A-3EBA4D3E2917}"/>
                  </a:ext>
                </a:extLst>
              </p:cNvPr>
              <p:cNvSpPr txBox="1"/>
              <p:nvPr/>
            </p:nvSpPr>
            <p:spPr>
              <a:xfrm>
                <a:off x="776824" y="3760740"/>
                <a:ext cx="1440160" cy="3459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 algn="ctr">
                  <a:buClr>
                    <a:srgbClr val="FFFFFF"/>
                  </a:buClr>
                  <a:buSzPts val="2000"/>
                </a:pPr>
                <a:r>
                  <a:rPr lang="en-US" altLang="zh-TW" sz="2400" b="1">
                    <a:solidFill>
                      <a:srgbClr val="FFFFFF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Snapshot</a:t>
                </a:r>
                <a:endParaRPr lang="en-US" altLang="zh-TW" sz="24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714547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圖片 12">
            <a:extLst>
              <a:ext uri="{FF2B5EF4-FFF2-40B4-BE49-F238E27FC236}">
                <a16:creationId xmlns:a16="http://schemas.microsoft.com/office/drawing/2014/main" id="{39CEFF7D-7DCC-4000-B240-AE464D43D2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81F24BC5-1813-41A3-A409-F8B813E26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4647"/>
            <a:ext cx="12192000" cy="1104446"/>
          </a:xfrm>
        </p:spPr>
        <p:txBody>
          <a:bodyPr>
            <a:normAutofit/>
          </a:bodyPr>
          <a:lstStyle/>
          <a:p>
            <a:r>
              <a:rPr lang="en-US" altLang="zh-TW" b="1"/>
              <a:t>Improve backup efficiency via high-speed interface</a:t>
            </a:r>
            <a:endParaRPr lang="zh-TW"/>
          </a:p>
        </p:txBody>
      </p:sp>
      <p:grpSp>
        <p:nvGrpSpPr>
          <p:cNvPr id="14" name="群組 13">
            <a:extLst>
              <a:ext uri="{FF2B5EF4-FFF2-40B4-BE49-F238E27FC236}">
                <a16:creationId xmlns:a16="http://schemas.microsoft.com/office/drawing/2014/main" id="{24DA3422-2429-44B9-8808-4007A12F51C8}"/>
              </a:ext>
            </a:extLst>
          </p:cNvPr>
          <p:cNvGrpSpPr/>
          <p:nvPr/>
        </p:nvGrpSpPr>
        <p:grpSpPr>
          <a:xfrm>
            <a:off x="394244" y="1535930"/>
            <a:ext cx="11484421" cy="4362979"/>
            <a:chOff x="593624" y="1487805"/>
            <a:chExt cx="11184011" cy="4248852"/>
          </a:xfrm>
        </p:grpSpPr>
        <p:pic>
          <p:nvPicPr>
            <p:cNvPr id="5" name="圖片 4">
              <a:extLst>
                <a:ext uri="{FF2B5EF4-FFF2-40B4-BE49-F238E27FC236}">
                  <a16:creationId xmlns:a16="http://schemas.microsoft.com/office/drawing/2014/main" id="{DEABE5C6-B978-4098-977D-B9DCA758793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50421" y="1487805"/>
              <a:ext cx="10925619" cy="4248852"/>
            </a:xfrm>
            <a:prstGeom prst="rect">
              <a:avLst/>
            </a:prstGeom>
          </p:spPr>
        </p:pic>
        <p:sp>
          <p:nvSpPr>
            <p:cNvPr id="6" name="Shape 154">
              <a:extLst>
                <a:ext uri="{FF2B5EF4-FFF2-40B4-BE49-F238E27FC236}">
                  <a16:creationId xmlns:a16="http://schemas.microsoft.com/office/drawing/2014/main" id="{6C1B4E8E-0591-487E-AA78-95138215FC82}"/>
                </a:ext>
              </a:extLst>
            </p:cNvPr>
            <p:cNvSpPr/>
            <p:nvPr/>
          </p:nvSpPr>
          <p:spPr>
            <a:xfrm>
              <a:off x="6348504" y="1694661"/>
              <a:ext cx="5429131" cy="991373"/>
            </a:xfrm>
            <a:prstGeom prst="roundRect">
              <a:avLst>
                <a:gd name="adj" fmla="val 16667"/>
              </a:avLst>
            </a:prstGeom>
            <a:solidFill>
              <a:schemeClr val="accent1">
                <a:lumMod val="50000"/>
              </a:schemeClr>
            </a:solidFill>
            <a:ln w="38100" cap="flat" cmpd="sng">
              <a:solidFill>
                <a:schemeClr val="accent1">
                  <a:lumMod val="60000"/>
                  <a:lumOff val="40000"/>
                </a:schemeClr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5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Arial"/>
                <a:buNone/>
              </a:pPr>
              <a:r>
                <a:rPr lang="zh-TW" sz="3100" b="1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10GbE Ready</a:t>
              </a:r>
              <a:endParaRPr sz="31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Shape 155">
              <a:extLst>
                <a:ext uri="{FF2B5EF4-FFF2-40B4-BE49-F238E27FC236}">
                  <a16:creationId xmlns:a16="http://schemas.microsoft.com/office/drawing/2014/main" id="{8392B1A1-21B3-44C7-AA63-77B7C0AA9398}"/>
                </a:ext>
              </a:extLst>
            </p:cNvPr>
            <p:cNvSpPr/>
            <p:nvPr/>
          </p:nvSpPr>
          <p:spPr>
            <a:xfrm>
              <a:off x="593624" y="1708791"/>
              <a:ext cx="5646296" cy="977243"/>
            </a:xfrm>
            <a:prstGeom prst="roundRect">
              <a:avLst>
                <a:gd name="adj" fmla="val 16667"/>
              </a:avLst>
            </a:prstGeom>
            <a:solidFill>
              <a:schemeClr val="accent5">
                <a:lumMod val="75000"/>
              </a:schemeClr>
            </a:solidFill>
            <a:ln w="38100" cap="flat" cmpd="sng">
              <a:solidFill>
                <a:schemeClr val="accent5">
                  <a:lumMod val="60000"/>
                  <a:lumOff val="40000"/>
                </a:schemeClr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5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Arial"/>
                <a:buNone/>
              </a:pPr>
              <a:r>
                <a:rPr lang="zh-TW" sz="3100" b="1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Thunderbolt 3 built-in</a:t>
              </a:r>
              <a:endParaRPr sz="31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9" name="圖片 8">
              <a:extLst>
                <a:ext uri="{FF2B5EF4-FFF2-40B4-BE49-F238E27FC236}">
                  <a16:creationId xmlns:a16="http://schemas.microsoft.com/office/drawing/2014/main" id="{72FC8407-0EBF-4C88-BF05-FC3598D6925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529350" y="2945524"/>
              <a:ext cx="3464790" cy="2165494"/>
            </a:xfrm>
            <a:prstGeom prst="rect">
              <a:avLst/>
            </a:prstGeom>
          </p:spPr>
        </p:pic>
        <p:pic>
          <p:nvPicPr>
            <p:cNvPr id="11" name="圖片 10">
              <a:extLst>
                <a:ext uri="{FF2B5EF4-FFF2-40B4-BE49-F238E27FC236}">
                  <a16:creationId xmlns:a16="http://schemas.microsoft.com/office/drawing/2014/main" id="{12FA2A9B-8652-426A-B5A5-D6ECA6E18AC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445942" y="4393934"/>
              <a:ext cx="932849" cy="93284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207807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67DDC960-4F68-4EF2-90FE-C4EC90F69B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86773" cy="6858000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9FE67E7F-7449-449D-B0C4-A80D7075D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-7478"/>
            <a:ext cx="12186772" cy="1104446"/>
          </a:xfrm>
        </p:spPr>
        <p:txBody>
          <a:bodyPr/>
          <a:lstStyle/>
          <a:p>
            <a:r>
              <a:rPr lang="en-US" altLang="zh-TW" b="1"/>
              <a:t>Support high-speed storage devices</a:t>
            </a:r>
            <a:endParaRPr lang="zh-TW" altLang="en-US" b="1"/>
          </a:p>
        </p:txBody>
      </p:sp>
      <p:pic>
        <p:nvPicPr>
          <p:cNvPr id="9" name="Picture 2" descr="C:\Users\user\Desktop\SSD.png">
            <a:extLst>
              <a:ext uri="{FF2B5EF4-FFF2-40B4-BE49-F238E27FC236}">
                <a16:creationId xmlns:a16="http://schemas.microsoft.com/office/drawing/2014/main" id="{04630405-BFA7-4A89-B161-10D18BD51E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 l="4077" t="3791" r="1702" b="8611"/>
          <a:stretch>
            <a:fillRect/>
          </a:stretch>
        </p:blipFill>
        <p:spPr bwMode="auto">
          <a:xfrm>
            <a:off x="7090231" y="2821897"/>
            <a:ext cx="3569678" cy="271567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4" name="圖片 13">
            <a:extLst>
              <a:ext uri="{FF2B5EF4-FFF2-40B4-BE49-F238E27FC236}">
                <a16:creationId xmlns:a16="http://schemas.microsoft.com/office/drawing/2014/main" id="{8C60BB6C-1CD6-4DCE-A553-BB4AA4C823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3762" y="1570664"/>
            <a:ext cx="6526466" cy="407904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" name="文字方塊 2">
            <a:extLst>
              <a:ext uri="{FF2B5EF4-FFF2-40B4-BE49-F238E27FC236}">
                <a16:creationId xmlns:a16="http://schemas.microsoft.com/office/drawing/2014/main" id="{90911AEB-77F0-4F8E-9615-FE5D9E44D9FD}"/>
              </a:ext>
            </a:extLst>
          </p:cNvPr>
          <p:cNvSpPr txBox="1"/>
          <p:nvPr/>
        </p:nvSpPr>
        <p:spPr>
          <a:xfrm>
            <a:off x="2740323" y="1309777"/>
            <a:ext cx="2743200" cy="92333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zh-TW">
                <a:solidFill>
                  <a:srgbClr val="FFFFFF"/>
                </a:solidFill>
              </a:rPr>
              <a:t>QM2</a:t>
            </a:r>
            <a:r>
              <a:rPr lang="en-US" altLang="zh-TW">
                <a:solidFill>
                  <a:srgbClr val="FFFFFF"/>
                </a:solidFill>
              </a:rPr>
              <a:t>:</a:t>
            </a:r>
            <a:r>
              <a:rPr lang="zh-TW" altLang="en-US">
                <a:solidFill>
                  <a:srgbClr val="FFFFFF"/>
                </a:solidFill>
              </a:rPr>
              <a:t>  M</a:t>
            </a:r>
            <a:r>
              <a:rPr lang="en-US" altLang="zh-TW">
                <a:solidFill>
                  <a:srgbClr val="FFFFFF"/>
                </a:solidFill>
              </a:rPr>
              <a:t>.2 SSD</a:t>
            </a:r>
            <a:r>
              <a:rPr lang="zh-TW" altLang="en-US">
                <a:solidFill>
                  <a:srgbClr val="FFFFFF"/>
                </a:solidFill>
              </a:rPr>
              <a:t> </a:t>
            </a:r>
            <a:r>
              <a:rPr lang="zh-TW">
                <a:solidFill>
                  <a:srgbClr val="FFFFFF"/>
                </a:solidFill>
              </a:rPr>
              <a:t>Expansion Card</a:t>
            </a:r>
            <a:r>
              <a:rPr lang="zh-TW" altLang="en-US">
                <a:solidFill>
                  <a:srgbClr val="FFFFFF"/>
                </a:solidFill>
              </a:rPr>
              <a:t> </a:t>
            </a:r>
            <a:endParaRPr lang="zh-TW">
              <a:solidFill>
                <a:srgbClr val="FFFFFF"/>
              </a:solidFill>
              <a:latin typeface="新細明體"/>
              <a:ea typeface="新細明體"/>
            </a:endParaRPr>
          </a:p>
          <a:p>
            <a:pPr algn="ctr"/>
            <a:endParaRPr lang="zh-TW" altLang="en-US">
              <a:solidFill>
                <a:srgbClr val="FFFFFF"/>
              </a:solidFill>
              <a:latin typeface="新細明體"/>
              <a:ea typeface="新細明體"/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F70D9716-6D9F-47E2-8A22-9F04CEC70EFE}"/>
              </a:ext>
            </a:extLst>
          </p:cNvPr>
          <p:cNvSpPr txBox="1"/>
          <p:nvPr/>
        </p:nvSpPr>
        <p:spPr>
          <a:xfrm>
            <a:off x="6636586" y="1309776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zh-TW">
                <a:solidFill>
                  <a:srgbClr val="FFFFFF"/>
                </a:solidFill>
                <a:latin typeface="Calibri"/>
                <a:ea typeface="新細明體"/>
                <a:cs typeface="Calibri"/>
              </a:rPr>
              <a:t>SSD</a:t>
            </a:r>
            <a:endParaRPr lang="zh-TW"/>
          </a:p>
        </p:txBody>
      </p:sp>
    </p:spTree>
    <p:extLst>
      <p:ext uri="{BB962C8B-B14F-4D97-AF65-F5344CB8AC3E}">
        <p14:creationId xmlns:p14="http://schemas.microsoft.com/office/powerpoint/2010/main" val="18179621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圖片 52">
            <a:extLst>
              <a:ext uri="{FF2B5EF4-FFF2-40B4-BE49-F238E27FC236}">
                <a16:creationId xmlns:a16="http://schemas.microsoft.com/office/drawing/2014/main" id="{7CDE39EC-232E-4577-AEDA-56EB811B8C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3" y="0"/>
            <a:ext cx="12171093" cy="6858000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FD054830-46B0-4E6E-A15E-0914C4FB8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680"/>
            <a:ext cx="12191999" cy="1104446"/>
          </a:xfrm>
        </p:spPr>
        <p:txBody>
          <a:bodyPr>
            <a:normAutofit/>
          </a:bodyPr>
          <a:lstStyle/>
          <a:p>
            <a:r>
              <a:rPr lang="zh-TW" altLang="en-US" b="1"/>
              <a:t>Qtier 2.0 </a:t>
            </a:r>
            <a:r>
              <a:rPr lang="en-US" altLang="zh-TW" b="1"/>
              <a:t>Enhances File I/O Performance</a:t>
            </a:r>
            <a:endParaRPr lang="zh-TW" altLang="en-US" b="1"/>
          </a:p>
        </p:txBody>
      </p:sp>
      <p:sp>
        <p:nvSpPr>
          <p:cNvPr id="54" name="矩形 53">
            <a:extLst>
              <a:ext uri="{FF2B5EF4-FFF2-40B4-BE49-F238E27FC236}">
                <a16:creationId xmlns:a16="http://schemas.microsoft.com/office/drawing/2014/main" id="{2337E4F5-8241-4BBD-9BC9-3029804D7576}"/>
              </a:ext>
            </a:extLst>
          </p:cNvPr>
          <p:cNvSpPr/>
          <p:nvPr/>
        </p:nvSpPr>
        <p:spPr>
          <a:xfrm>
            <a:off x="5595616" y="1656397"/>
            <a:ext cx="6286878" cy="413781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5" name="群組 4">
            <a:extLst>
              <a:ext uri="{FF2B5EF4-FFF2-40B4-BE49-F238E27FC236}">
                <a16:creationId xmlns:a16="http://schemas.microsoft.com/office/drawing/2014/main" id="{4FF1BBAE-C9E4-47D6-BCA6-65BBB0B501A6}"/>
              </a:ext>
            </a:extLst>
          </p:cNvPr>
          <p:cNvGrpSpPr/>
          <p:nvPr/>
        </p:nvGrpSpPr>
        <p:grpSpPr>
          <a:xfrm>
            <a:off x="298893" y="1645357"/>
            <a:ext cx="11752911" cy="4148851"/>
            <a:chOff x="1485774" y="2687378"/>
            <a:chExt cx="8933784" cy="3153683"/>
          </a:xfrm>
        </p:grpSpPr>
        <p:sp>
          <p:nvSpPr>
            <p:cNvPr id="6" name="Shape 1025">
              <a:extLst>
                <a:ext uri="{FF2B5EF4-FFF2-40B4-BE49-F238E27FC236}">
                  <a16:creationId xmlns:a16="http://schemas.microsoft.com/office/drawing/2014/main" id="{A9FB2396-9630-4EE6-9A5E-E825EC6625DA}"/>
                </a:ext>
              </a:extLst>
            </p:cNvPr>
            <p:cNvSpPr/>
            <p:nvPr/>
          </p:nvSpPr>
          <p:spPr>
            <a:xfrm>
              <a:off x="1485774" y="2911885"/>
              <a:ext cx="3798900" cy="1216800"/>
            </a:xfrm>
            <a:prstGeom prst="roundRect">
              <a:avLst>
                <a:gd name="adj" fmla="val 14518"/>
              </a:avLst>
            </a:prstGeom>
            <a:solidFill>
              <a:schemeClr val="accent5">
                <a:lumMod val="20000"/>
                <a:lumOff val="80000"/>
              </a:schemeClr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" name="Shape 1026">
              <a:extLst>
                <a:ext uri="{FF2B5EF4-FFF2-40B4-BE49-F238E27FC236}">
                  <a16:creationId xmlns:a16="http://schemas.microsoft.com/office/drawing/2014/main" id="{02EB7EF0-1C8F-4902-AC1F-29ECFE5F6EAA}"/>
                </a:ext>
              </a:extLst>
            </p:cNvPr>
            <p:cNvSpPr/>
            <p:nvPr/>
          </p:nvSpPr>
          <p:spPr>
            <a:xfrm>
              <a:off x="5646774" y="4001343"/>
              <a:ext cx="485400" cy="323700"/>
            </a:xfrm>
            <a:prstGeom prst="rect">
              <a:avLst/>
            </a:prstGeom>
            <a:gradFill>
              <a:gsLst>
                <a:gs pos="0">
                  <a:srgbClr val="3E7FCD"/>
                </a:gs>
                <a:gs pos="100000">
                  <a:srgbClr val="96C0FF"/>
                </a:gs>
              </a:gsLst>
              <a:lin ang="16200038" scaled="0"/>
            </a:gradFill>
            <a:ln w="9525" cap="flat" cmpd="sng">
              <a:solidFill>
                <a:srgbClr val="4A7DBA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63500" sx="102000" sy="102000" algn="ctr" rotWithShape="0">
                <a:srgbClr val="000000">
                  <a:alpha val="40000"/>
                </a:srgbClr>
              </a:outerShdw>
            </a:effectLst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" name="Shape 1027">
              <a:extLst>
                <a:ext uri="{FF2B5EF4-FFF2-40B4-BE49-F238E27FC236}">
                  <a16:creationId xmlns:a16="http://schemas.microsoft.com/office/drawing/2014/main" id="{72606CD9-BF27-400E-9907-38896CB78111}"/>
                </a:ext>
              </a:extLst>
            </p:cNvPr>
            <p:cNvSpPr/>
            <p:nvPr/>
          </p:nvSpPr>
          <p:spPr>
            <a:xfrm>
              <a:off x="8144913" y="3738124"/>
              <a:ext cx="485400" cy="1718100"/>
            </a:xfrm>
            <a:prstGeom prst="rect">
              <a:avLst/>
            </a:prstGeom>
            <a:gradFill>
              <a:gsLst>
                <a:gs pos="0">
                  <a:srgbClr val="38B6D8"/>
                </a:gs>
                <a:gs pos="100000">
                  <a:srgbClr val="91ECFF"/>
                </a:gs>
              </a:gsLst>
              <a:lin ang="16200038" scaled="0"/>
            </a:gradFill>
            <a:ln w="9525" cap="flat" cmpd="sng">
              <a:solidFill>
                <a:srgbClr val="45A9C4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63500" sx="102000" sy="102000" algn="ctr" rotWithShape="0">
                <a:srgbClr val="000000">
                  <a:alpha val="40000"/>
                </a:srgbClr>
              </a:outerShdw>
            </a:effectLst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" name="Shape 1028">
              <a:extLst>
                <a:ext uri="{FF2B5EF4-FFF2-40B4-BE49-F238E27FC236}">
                  <a16:creationId xmlns:a16="http://schemas.microsoft.com/office/drawing/2014/main" id="{D2CAB5F4-8008-4BAA-AF31-981CBCD93CE2}"/>
                </a:ext>
              </a:extLst>
            </p:cNvPr>
            <p:cNvSpPr/>
            <p:nvPr/>
          </p:nvSpPr>
          <p:spPr>
            <a:xfrm>
              <a:off x="8144919" y="3738124"/>
              <a:ext cx="485400" cy="263100"/>
            </a:xfrm>
            <a:prstGeom prst="rect">
              <a:avLst/>
            </a:prstGeom>
            <a:gradFill>
              <a:gsLst>
                <a:gs pos="0">
                  <a:srgbClr val="3E7FCD"/>
                </a:gs>
                <a:gs pos="100000">
                  <a:srgbClr val="96C0FF"/>
                </a:gs>
              </a:gsLst>
              <a:lin ang="16200038" scaled="0"/>
            </a:gradFill>
            <a:ln w="9525" cap="flat" cmpd="sng">
              <a:solidFill>
                <a:srgbClr val="4A7DBA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63500" sx="102000" sy="102000" algn="ctr" rotWithShape="0">
                <a:srgbClr val="000000">
                  <a:alpha val="40000"/>
                </a:srgbClr>
              </a:outerShdw>
            </a:effectLst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" name="Shape 1029">
              <a:extLst>
                <a:ext uri="{FF2B5EF4-FFF2-40B4-BE49-F238E27FC236}">
                  <a16:creationId xmlns:a16="http://schemas.microsoft.com/office/drawing/2014/main" id="{BC7862A3-5024-42DA-8181-DC0F0AB5D9D3}"/>
                </a:ext>
              </a:extLst>
            </p:cNvPr>
            <p:cNvSpPr txBox="1"/>
            <p:nvPr/>
          </p:nvSpPr>
          <p:spPr>
            <a:xfrm>
              <a:off x="5984381" y="5494257"/>
              <a:ext cx="1058519" cy="2787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114300" marR="0" lvl="0" indent="-8890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ct val="100000"/>
                <a:buFont typeface="Arial"/>
                <a:buNone/>
              </a:pPr>
              <a:r>
                <a:rPr lang="en-US" sz="1500" b="1" i="0" u="none" strike="noStrike" cap="none">
                  <a:solidFill>
                    <a:srgbClr val="044981"/>
                  </a:solidFill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  <a:sym typeface="Arial"/>
                </a:rPr>
                <a:t>SSD Cache</a:t>
              </a:r>
            </a:p>
          </p:txBody>
        </p:sp>
        <p:cxnSp>
          <p:nvCxnSpPr>
            <p:cNvPr id="11" name="Shape 1030">
              <a:extLst>
                <a:ext uri="{FF2B5EF4-FFF2-40B4-BE49-F238E27FC236}">
                  <a16:creationId xmlns:a16="http://schemas.microsoft.com/office/drawing/2014/main" id="{E0B3B57B-98C0-4D5E-934B-842FD8B38348}"/>
                </a:ext>
              </a:extLst>
            </p:cNvPr>
            <p:cNvCxnSpPr/>
            <p:nvPr/>
          </p:nvCxnSpPr>
          <p:spPr>
            <a:xfrm rot="10800000" flipH="1">
              <a:off x="8947670" y="3722049"/>
              <a:ext cx="1800" cy="1720500"/>
            </a:xfrm>
            <a:prstGeom prst="straightConnector1">
              <a:avLst/>
            </a:prstGeom>
            <a:noFill/>
            <a:ln w="19050" cap="flat" cmpd="sng">
              <a:solidFill>
                <a:srgbClr val="0C0C0C"/>
              </a:solidFill>
              <a:prstDash val="dash"/>
              <a:round/>
              <a:headEnd type="stealth" w="lg" len="lg"/>
              <a:tailEnd type="stealth" w="lg" len="lg"/>
            </a:ln>
          </p:spPr>
        </p:cxnSp>
        <p:cxnSp>
          <p:nvCxnSpPr>
            <p:cNvPr id="12" name="Shape 1031">
              <a:extLst>
                <a:ext uri="{FF2B5EF4-FFF2-40B4-BE49-F238E27FC236}">
                  <a16:creationId xmlns:a16="http://schemas.microsoft.com/office/drawing/2014/main" id="{DC641460-15A8-40F7-8E42-5E0AF7ACEA7D}"/>
                </a:ext>
              </a:extLst>
            </p:cNvPr>
            <p:cNvCxnSpPr/>
            <p:nvPr/>
          </p:nvCxnSpPr>
          <p:spPr>
            <a:xfrm>
              <a:off x="5606167" y="4001388"/>
              <a:ext cx="1516200" cy="1800"/>
            </a:xfrm>
            <a:prstGeom prst="straightConnector1">
              <a:avLst/>
            </a:prstGeom>
            <a:noFill/>
            <a:ln w="9525" cap="flat" cmpd="sng">
              <a:solidFill>
                <a:srgbClr val="7F7F7F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sp>
          <p:nvSpPr>
            <p:cNvPr id="13" name="Shape 1032">
              <a:extLst>
                <a:ext uri="{FF2B5EF4-FFF2-40B4-BE49-F238E27FC236}">
                  <a16:creationId xmlns:a16="http://schemas.microsoft.com/office/drawing/2014/main" id="{B9D9D155-A2CB-459D-A96C-209938C1172B}"/>
                </a:ext>
              </a:extLst>
            </p:cNvPr>
            <p:cNvSpPr/>
            <p:nvPr/>
          </p:nvSpPr>
          <p:spPr>
            <a:xfrm>
              <a:off x="5511915" y="2687378"/>
              <a:ext cx="4778945" cy="404700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  <a:effectLst>
              <a:outerShdw blurRad="40000" dist="20000" dir="5400000" rotWithShape="0">
                <a:srgbClr val="000000">
                  <a:alpha val="37650"/>
                </a:srgbClr>
              </a:outerShdw>
            </a:effectLst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" name="Shape 1033">
              <a:extLst>
                <a:ext uri="{FF2B5EF4-FFF2-40B4-BE49-F238E27FC236}">
                  <a16:creationId xmlns:a16="http://schemas.microsoft.com/office/drawing/2014/main" id="{0C7C8ECD-4B9F-4EF7-A28A-F02A2A35A89B}"/>
                </a:ext>
              </a:extLst>
            </p:cNvPr>
            <p:cNvSpPr/>
            <p:nvPr/>
          </p:nvSpPr>
          <p:spPr>
            <a:xfrm>
              <a:off x="6270941" y="4001349"/>
              <a:ext cx="485400" cy="1441200"/>
            </a:xfrm>
            <a:prstGeom prst="rect">
              <a:avLst/>
            </a:prstGeom>
            <a:gradFill>
              <a:gsLst>
                <a:gs pos="0">
                  <a:srgbClr val="38B6D8"/>
                </a:gs>
                <a:gs pos="100000">
                  <a:srgbClr val="91ECFF"/>
                </a:gs>
              </a:gsLst>
              <a:lin ang="16200038" scaled="0"/>
            </a:gradFill>
            <a:ln w="9525" cap="flat" cmpd="sng">
              <a:solidFill>
                <a:srgbClr val="45A9C4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63500" sx="102000" sy="102000" algn="ctr" rotWithShape="0">
                <a:srgbClr val="000000">
                  <a:alpha val="40000"/>
                </a:srgbClr>
              </a:outerShdw>
            </a:effectLst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15" name="Shape 1034">
              <a:extLst>
                <a:ext uri="{FF2B5EF4-FFF2-40B4-BE49-F238E27FC236}">
                  <a16:creationId xmlns:a16="http://schemas.microsoft.com/office/drawing/2014/main" id="{33BA2E29-65A5-45F1-A9AE-AD2DF7FEFB65}"/>
                </a:ext>
              </a:extLst>
            </p:cNvPr>
            <p:cNvCxnSpPr/>
            <p:nvPr/>
          </p:nvCxnSpPr>
          <p:spPr>
            <a:xfrm rot="10800000">
              <a:off x="5869266" y="3398801"/>
              <a:ext cx="0" cy="564000"/>
            </a:xfrm>
            <a:prstGeom prst="straightConnector1">
              <a:avLst/>
            </a:pr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med" len="med"/>
              <a:tailEnd type="stealth" w="lg" len="lg"/>
            </a:ln>
            <a:effectLst>
              <a:outerShdw blurRad="50800" dist="38100" dir="5400000" algn="t" rotWithShape="0">
                <a:srgbClr val="000000">
                  <a:alpha val="40000"/>
                </a:srgbClr>
              </a:outerShdw>
            </a:effectLst>
          </p:spPr>
        </p:cxnSp>
        <p:cxnSp>
          <p:nvCxnSpPr>
            <p:cNvPr id="16" name="Shape 1035">
              <a:extLst>
                <a:ext uri="{FF2B5EF4-FFF2-40B4-BE49-F238E27FC236}">
                  <a16:creationId xmlns:a16="http://schemas.microsoft.com/office/drawing/2014/main" id="{7F4CE6CD-5E6D-4B8A-8DFD-C08457F2B3CA}"/>
                </a:ext>
              </a:extLst>
            </p:cNvPr>
            <p:cNvCxnSpPr/>
            <p:nvPr/>
          </p:nvCxnSpPr>
          <p:spPr>
            <a:xfrm>
              <a:off x="6038762" y="3400593"/>
              <a:ext cx="0" cy="560400"/>
            </a:xfrm>
            <a:prstGeom prst="straightConnector1">
              <a:avLst/>
            </a:pr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med" len="med"/>
              <a:tailEnd type="stealth" w="lg" len="lg"/>
            </a:ln>
            <a:effectLst>
              <a:outerShdw blurRad="50800" dist="38100" dir="5400000" algn="t" rotWithShape="0">
                <a:srgbClr val="000000">
                  <a:alpha val="40000"/>
                </a:srgbClr>
              </a:outerShdw>
            </a:effectLst>
          </p:spPr>
        </p:cxnSp>
        <p:cxnSp>
          <p:nvCxnSpPr>
            <p:cNvPr id="17" name="Shape 1036">
              <a:extLst>
                <a:ext uri="{FF2B5EF4-FFF2-40B4-BE49-F238E27FC236}">
                  <a16:creationId xmlns:a16="http://schemas.microsoft.com/office/drawing/2014/main" id="{FB4AAABA-0AEF-49C9-B061-3E328D5E0DC2}"/>
                </a:ext>
              </a:extLst>
            </p:cNvPr>
            <p:cNvCxnSpPr/>
            <p:nvPr/>
          </p:nvCxnSpPr>
          <p:spPr>
            <a:xfrm flipH="1">
              <a:off x="6048399" y="4096040"/>
              <a:ext cx="323400" cy="4800"/>
            </a:xfrm>
            <a:prstGeom prst="straightConnector1">
              <a:avLst/>
            </a:pr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med" len="med"/>
              <a:tailEnd type="stealth" w="lg" len="lg"/>
            </a:ln>
          </p:spPr>
        </p:cxnSp>
        <p:cxnSp>
          <p:nvCxnSpPr>
            <p:cNvPr id="18" name="Shape 1037">
              <a:extLst>
                <a:ext uri="{FF2B5EF4-FFF2-40B4-BE49-F238E27FC236}">
                  <a16:creationId xmlns:a16="http://schemas.microsoft.com/office/drawing/2014/main" id="{86B1C90A-B5EB-4FA8-B883-A47625D62EF1}"/>
                </a:ext>
              </a:extLst>
            </p:cNvPr>
            <p:cNvCxnSpPr/>
            <p:nvPr/>
          </p:nvCxnSpPr>
          <p:spPr>
            <a:xfrm rot="10800000">
              <a:off x="6895122" y="4027906"/>
              <a:ext cx="0" cy="1428300"/>
            </a:xfrm>
            <a:prstGeom prst="straightConnector1">
              <a:avLst/>
            </a:prstGeom>
            <a:noFill/>
            <a:ln w="19050" cap="flat" cmpd="sng">
              <a:solidFill>
                <a:srgbClr val="0C0C0C"/>
              </a:solidFill>
              <a:prstDash val="dash"/>
              <a:round/>
              <a:headEnd type="stealth" w="lg" len="lg"/>
              <a:tailEnd type="stealth" w="lg" len="lg"/>
            </a:ln>
          </p:spPr>
        </p:cxnSp>
        <p:cxnSp>
          <p:nvCxnSpPr>
            <p:cNvPr id="19" name="Shape 1038">
              <a:extLst>
                <a:ext uri="{FF2B5EF4-FFF2-40B4-BE49-F238E27FC236}">
                  <a16:creationId xmlns:a16="http://schemas.microsoft.com/office/drawing/2014/main" id="{DBCDF20D-E85C-481D-80B6-78F2442527BC}"/>
                </a:ext>
              </a:extLst>
            </p:cNvPr>
            <p:cNvCxnSpPr/>
            <p:nvPr/>
          </p:nvCxnSpPr>
          <p:spPr>
            <a:xfrm>
              <a:off x="5606167" y="5457143"/>
              <a:ext cx="1557300" cy="1800"/>
            </a:xfrm>
            <a:prstGeom prst="straightConnector1">
              <a:avLst/>
            </a:prstGeom>
            <a:noFill/>
            <a:ln w="9525" cap="flat" cmpd="sng">
              <a:solidFill>
                <a:srgbClr val="7F7F7F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0" name="Shape 1039">
              <a:extLst>
                <a:ext uri="{FF2B5EF4-FFF2-40B4-BE49-F238E27FC236}">
                  <a16:creationId xmlns:a16="http://schemas.microsoft.com/office/drawing/2014/main" id="{C73299ED-D933-4E99-9C36-EB1B4A2B5844}"/>
                </a:ext>
              </a:extLst>
            </p:cNvPr>
            <p:cNvCxnSpPr/>
            <p:nvPr/>
          </p:nvCxnSpPr>
          <p:spPr>
            <a:xfrm rot="10800000">
              <a:off x="7740682" y="3360251"/>
              <a:ext cx="0" cy="1088400"/>
            </a:xfrm>
            <a:prstGeom prst="straightConnector1">
              <a:avLst/>
            </a:prstGeom>
            <a:noFill/>
            <a:ln w="38100" cap="flat" cmpd="sng">
              <a:solidFill>
                <a:srgbClr val="F65E1F"/>
              </a:solidFill>
              <a:prstDash val="solid"/>
              <a:round/>
              <a:headEnd type="none" w="med" len="med"/>
              <a:tailEnd type="stealth" w="lg" len="lg"/>
            </a:ln>
            <a:effectLst>
              <a:outerShdw blurRad="50800" dist="38100" dir="5400000" algn="t" rotWithShape="0">
                <a:srgbClr val="000000">
                  <a:alpha val="40000"/>
                </a:srgbClr>
              </a:outerShdw>
            </a:effectLst>
          </p:spPr>
        </p:cxnSp>
        <p:sp>
          <p:nvSpPr>
            <p:cNvPr id="21" name="Shape 1040">
              <a:extLst>
                <a:ext uri="{FF2B5EF4-FFF2-40B4-BE49-F238E27FC236}">
                  <a16:creationId xmlns:a16="http://schemas.microsoft.com/office/drawing/2014/main" id="{EC834D5F-A024-4EC9-B19C-97DB727339F4}"/>
                </a:ext>
              </a:extLst>
            </p:cNvPr>
            <p:cNvSpPr txBox="1"/>
            <p:nvPr/>
          </p:nvSpPr>
          <p:spPr>
            <a:xfrm>
              <a:off x="5514106" y="2772895"/>
              <a:ext cx="4776753" cy="2358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114300" marR="0" lvl="0" indent="-28575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ct val="25000"/>
                <a:buFont typeface="Arial"/>
                <a:buNone/>
              </a:pPr>
              <a:r>
                <a:rPr lang="en-US" sz="2400" b="1" i="0" u="none" strike="noStrike" cap="none">
                  <a:solidFill>
                    <a:schemeClr val="bg1"/>
                  </a:solidFill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  <a:sym typeface="Arial"/>
                </a:rPr>
                <a:t>Applications</a:t>
              </a:r>
            </a:p>
          </p:txBody>
        </p:sp>
        <p:sp>
          <p:nvSpPr>
            <p:cNvPr id="22" name="Shape 1041">
              <a:extLst>
                <a:ext uri="{FF2B5EF4-FFF2-40B4-BE49-F238E27FC236}">
                  <a16:creationId xmlns:a16="http://schemas.microsoft.com/office/drawing/2014/main" id="{64B3B1C0-9EC4-49BC-BA12-EED09C371B08}"/>
                </a:ext>
              </a:extLst>
            </p:cNvPr>
            <p:cNvSpPr txBox="1"/>
            <p:nvPr/>
          </p:nvSpPr>
          <p:spPr>
            <a:xfrm>
              <a:off x="7836287" y="5498200"/>
              <a:ext cx="1165609" cy="2787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114300" marR="0" lvl="0" indent="-8890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ct val="100000"/>
                <a:buFont typeface="Arial"/>
                <a:buNone/>
              </a:pPr>
              <a:r>
                <a:rPr lang="en-US" sz="1500" b="1" i="0" u="none" strike="noStrike" cap="none" err="1">
                  <a:solidFill>
                    <a:srgbClr val="044981"/>
                  </a:solidFill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  <a:sym typeface="Arial"/>
                </a:rPr>
                <a:t>Qtier</a:t>
              </a:r>
              <a:r>
                <a:rPr lang="en-US" sz="1500" b="1" i="0" u="none" strike="noStrike" cap="none">
                  <a:solidFill>
                    <a:srgbClr val="044981"/>
                  </a:solidFill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  <a:sym typeface="Arial"/>
                </a:rPr>
                <a:t> 2.0</a:t>
              </a:r>
            </a:p>
          </p:txBody>
        </p:sp>
        <p:cxnSp>
          <p:nvCxnSpPr>
            <p:cNvPr id="23" name="Shape 1042">
              <a:extLst>
                <a:ext uri="{FF2B5EF4-FFF2-40B4-BE49-F238E27FC236}">
                  <a16:creationId xmlns:a16="http://schemas.microsoft.com/office/drawing/2014/main" id="{372D19CA-00F8-4028-80CD-50E48E30D1D2}"/>
                </a:ext>
              </a:extLst>
            </p:cNvPr>
            <p:cNvCxnSpPr/>
            <p:nvPr/>
          </p:nvCxnSpPr>
          <p:spPr>
            <a:xfrm>
              <a:off x="7534594" y="4001388"/>
              <a:ext cx="1639500" cy="1800"/>
            </a:xfrm>
            <a:prstGeom prst="straightConnector1">
              <a:avLst/>
            </a:prstGeom>
            <a:noFill/>
            <a:ln w="9525" cap="flat" cmpd="sng">
              <a:solidFill>
                <a:srgbClr val="7F7F7F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4" name="Shape 1043">
              <a:extLst>
                <a:ext uri="{FF2B5EF4-FFF2-40B4-BE49-F238E27FC236}">
                  <a16:creationId xmlns:a16="http://schemas.microsoft.com/office/drawing/2014/main" id="{89103795-80DB-4EB2-AE7B-F739BAEF2092}"/>
                </a:ext>
              </a:extLst>
            </p:cNvPr>
            <p:cNvCxnSpPr/>
            <p:nvPr/>
          </p:nvCxnSpPr>
          <p:spPr>
            <a:xfrm>
              <a:off x="7534594" y="3724804"/>
              <a:ext cx="1639500" cy="1800"/>
            </a:xfrm>
            <a:prstGeom prst="straightConnector1">
              <a:avLst/>
            </a:prstGeom>
            <a:noFill/>
            <a:ln w="9525" cap="flat" cmpd="sng">
              <a:solidFill>
                <a:srgbClr val="7F7F7F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5" name="Shape 1044">
              <a:extLst>
                <a:ext uri="{FF2B5EF4-FFF2-40B4-BE49-F238E27FC236}">
                  <a16:creationId xmlns:a16="http://schemas.microsoft.com/office/drawing/2014/main" id="{D3250907-5DE4-48D1-8EEF-D1D24ECF2CB7}"/>
                </a:ext>
              </a:extLst>
            </p:cNvPr>
            <p:cNvCxnSpPr/>
            <p:nvPr/>
          </p:nvCxnSpPr>
          <p:spPr>
            <a:xfrm>
              <a:off x="7572824" y="5457143"/>
              <a:ext cx="1683900" cy="1800"/>
            </a:xfrm>
            <a:prstGeom prst="straightConnector1">
              <a:avLst/>
            </a:prstGeom>
            <a:noFill/>
            <a:ln w="9525" cap="flat" cmpd="sng">
              <a:solidFill>
                <a:srgbClr val="7F7F7F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6" name="Shape 1045">
              <a:extLst>
                <a:ext uri="{FF2B5EF4-FFF2-40B4-BE49-F238E27FC236}">
                  <a16:creationId xmlns:a16="http://schemas.microsoft.com/office/drawing/2014/main" id="{CEAA0A9A-D216-415A-A7B9-E08DF696ADF5}"/>
                </a:ext>
              </a:extLst>
            </p:cNvPr>
            <p:cNvCxnSpPr/>
            <p:nvPr/>
          </p:nvCxnSpPr>
          <p:spPr>
            <a:xfrm>
              <a:off x="6091891" y="4265076"/>
              <a:ext cx="294900" cy="0"/>
            </a:xfrm>
            <a:prstGeom prst="straightConnector1">
              <a:avLst/>
            </a:pr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med" len="med"/>
              <a:tailEnd type="stealth" w="lg" len="lg"/>
            </a:ln>
          </p:spPr>
        </p:cxnSp>
        <p:cxnSp>
          <p:nvCxnSpPr>
            <p:cNvPr id="27" name="Shape 1046">
              <a:extLst>
                <a:ext uri="{FF2B5EF4-FFF2-40B4-BE49-F238E27FC236}">
                  <a16:creationId xmlns:a16="http://schemas.microsoft.com/office/drawing/2014/main" id="{49DFD478-DE0A-4EC4-9244-BF67A1B257EB}"/>
                </a:ext>
              </a:extLst>
            </p:cNvPr>
            <p:cNvCxnSpPr/>
            <p:nvPr/>
          </p:nvCxnSpPr>
          <p:spPr>
            <a:xfrm rot="10800000">
              <a:off x="8282882" y="3350577"/>
              <a:ext cx="0" cy="310200"/>
            </a:xfrm>
            <a:prstGeom prst="straightConnector1">
              <a:avLst/>
            </a:pr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med" len="med"/>
              <a:tailEnd type="stealth" w="lg" len="lg"/>
            </a:ln>
            <a:effectLst>
              <a:outerShdw blurRad="50800" dist="38100" dir="5400000" algn="t" rotWithShape="0">
                <a:srgbClr val="000000">
                  <a:alpha val="40000"/>
                </a:srgbClr>
              </a:outerShdw>
            </a:effectLst>
          </p:spPr>
        </p:cxnSp>
        <p:cxnSp>
          <p:nvCxnSpPr>
            <p:cNvPr id="28" name="Shape 1047">
              <a:extLst>
                <a:ext uri="{FF2B5EF4-FFF2-40B4-BE49-F238E27FC236}">
                  <a16:creationId xmlns:a16="http://schemas.microsoft.com/office/drawing/2014/main" id="{5F1E9E8F-A699-4C3B-8A38-214D40636902}"/>
                </a:ext>
              </a:extLst>
            </p:cNvPr>
            <p:cNvCxnSpPr/>
            <p:nvPr/>
          </p:nvCxnSpPr>
          <p:spPr>
            <a:xfrm>
              <a:off x="8483432" y="3351371"/>
              <a:ext cx="0" cy="308400"/>
            </a:xfrm>
            <a:prstGeom prst="straightConnector1">
              <a:avLst/>
            </a:pr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med" len="med"/>
              <a:tailEnd type="stealth" w="lg" len="lg"/>
            </a:ln>
            <a:effectLst>
              <a:outerShdw blurRad="50800" dist="38100" dir="5400000" algn="t" rotWithShape="0">
                <a:srgbClr val="000000">
                  <a:alpha val="40000"/>
                </a:srgbClr>
              </a:outerShdw>
            </a:effectLst>
          </p:spPr>
        </p:cxnSp>
        <p:cxnSp>
          <p:nvCxnSpPr>
            <p:cNvPr id="29" name="Shape 1048">
              <a:extLst>
                <a:ext uri="{FF2B5EF4-FFF2-40B4-BE49-F238E27FC236}">
                  <a16:creationId xmlns:a16="http://schemas.microsoft.com/office/drawing/2014/main" id="{44999291-3604-4A48-B794-27C039A98AC4}"/>
                </a:ext>
              </a:extLst>
            </p:cNvPr>
            <p:cNvCxnSpPr/>
            <p:nvPr/>
          </p:nvCxnSpPr>
          <p:spPr>
            <a:xfrm>
              <a:off x="7731882" y="4434476"/>
              <a:ext cx="385200" cy="0"/>
            </a:xfrm>
            <a:prstGeom prst="straightConnector1">
              <a:avLst/>
            </a:prstGeom>
            <a:noFill/>
            <a:ln w="38100" cap="flat" cmpd="sng">
              <a:solidFill>
                <a:srgbClr val="F65E1F"/>
              </a:solidFill>
              <a:prstDash val="solid"/>
              <a:round/>
              <a:headEnd type="none" w="med" len="med"/>
              <a:tailEnd type="stealth" w="lg" len="lg"/>
            </a:ln>
            <a:effectLst>
              <a:outerShdw blurRad="50800" dist="38100" dir="5400000" algn="t" rotWithShape="0">
                <a:srgbClr val="000000">
                  <a:alpha val="40000"/>
                </a:srgbClr>
              </a:outerShdw>
            </a:effectLst>
          </p:spPr>
        </p:cxnSp>
        <p:grpSp>
          <p:nvGrpSpPr>
            <p:cNvPr id="30" name="Shape 1049">
              <a:extLst>
                <a:ext uri="{FF2B5EF4-FFF2-40B4-BE49-F238E27FC236}">
                  <a16:creationId xmlns:a16="http://schemas.microsoft.com/office/drawing/2014/main" id="{5EA79733-686F-412A-ADDF-71E94776598D}"/>
                </a:ext>
              </a:extLst>
            </p:cNvPr>
            <p:cNvGrpSpPr/>
            <p:nvPr/>
          </p:nvGrpSpPr>
          <p:grpSpPr>
            <a:xfrm>
              <a:off x="6478866" y="3398801"/>
              <a:ext cx="177593" cy="564000"/>
              <a:chOff x="5101975" y="1872100"/>
              <a:chExt cx="177593" cy="564000"/>
            </a:xfrm>
          </p:grpSpPr>
          <p:cxnSp>
            <p:nvCxnSpPr>
              <p:cNvPr id="50" name="Shape 1050">
                <a:extLst>
                  <a:ext uri="{FF2B5EF4-FFF2-40B4-BE49-F238E27FC236}">
                    <a16:creationId xmlns:a16="http://schemas.microsoft.com/office/drawing/2014/main" id="{FBBCD03C-7F81-4997-8B21-4A8896211040}"/>
                  </a:ext>
                </a:extLst>
              </p:cNvPr>
              <p:cNvCxnSpPr/>
              <p:nvPr/>
            </p:nvCxnSpPr>
            <p:spPr>
              <a:xfrm rot="10800000">
                <a:off x="5101975" y="1872100"/>
                <a:ext cx="0" cy="5640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F65E1F"/>
                </a:solidFill>
                <a:prstDash val="solid"/>
                <a:round/>
                <a:headEnd type="none" w="med" len="med"/>
                <a:tailEnd type="stealth" w="lg" len="lg"/>
              </a:ln>
              <a:effectLst>
                <a:outerShdw blurRad="50800" dist="38100" dir="5400000" algn="t" rotWithShape="0">
                  <a:srgbClr val="000000">
                    <a:alpha val="40000"/>
                  </a:srgbClr>
                </a:outerShdw>
              </a:effectLst>
            </p:spPr>
          </p:cxnSp>
          <p:cxnSp>
            <p:nvCxnSpPr>
              <p:cNvPr id="51" name="Shape 1051">
                <a:extLst>
                  <a:ext uri="{FF2B5EF4-FFF2-40B4-BE49-F238E27FC236}">
                    <a16:creationId xmlns:a16="http://schemas.microsoft.com/office/drawing/2014/main" id="{C6F7BD2E-C554-4D32-AA54-7F7B12E14721}"/>
                  </a:ext>
                </a:extLst>
              </p:cNvPr>
              <p:cNvCxnSpPr/>
              <p:nvPr/>
            </p:nvCxnSpPr>
            <p:spPr>
              <a:xfrm>
                <a:off x="5279568" y="1873892"/>
                <a:ext cx="0" cy="5604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F65E1F"/>
                </a:solidFill>
                <a:prstDash val="solid"/>
                <a:round/>
                <a:headEnd type="none" w="med" len="med"/>
                <a:tailEnd type="stealth" w="lg" len="lg"/>
              </a:ln>
              <a:effectLst>
                <a:outerShdw blurRad="50800" dist="38100" dir="5400000" algn="t" rotWithShape="0">
                  <a:srgbClr val="000000">
                    <a:alpha val="40000"/>
                  </a:srgbClr>
                </a:outerShdw>
              </a:effectLst>
            </p:spPr>
          </p:cxnSp>
        </p:grpSp>
        <p:sp>
          <p:nvSpPr>
            <p:cNvPr id="31" name="Shape 1052">
              <a:extLst>
                <a:ext uri="{FF2B5EF4-FFF2-40B4-BE49-F238E27FC236}">
                  <a16:creationId xmlns:a16="http://schemas.microsoft.com/office/drawing/2014/main" id="{ECD79C8D-C796-48AD-B704-8345B49307E2}"/>
                </a:ext>
              </a:extLst>
            </p:cNvPr>
            <p:cNvSpPr/>
            <p:nvPr/>
          </p:nvSpPr>
          <p:spPr>
            <a:xfrm>
              <a:off x="9388986" y="3534224"/>
              <a:ext cx="182700" cy="179700"/>
            </a:xfrm>
            <a:prstGeom prst="rect">
              <a:avLst/>
            </a:prstGeom>
            <a:gradFill>
              <a:gsLst>
                <a:gs pos="0">
                  <a:srgbClr val="3E7FCD"/>
                </a:gs>
                <a:gs pos="100000">
                  <a:srgbClr val="96C0FF"/>
                </a:gs>
              </a:gsLst>
              <a:lin ang="16200038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4900"/>
                </a:srgbClr>
              </a:outerShdw>
            </a:effectLst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2" name="Shape 1053">
              <a:extLst>
                <a:ext uri="{FF2B5EF4-FFF2-40B4-BE49-F238E27FC236}">
                  <a16:creationId xmlns:a16="http://schemas.microsoft.com/office/drawing/2014/main" id="{3DD8F47B-E50F-42C8-801B-7CE803ED119E}"/>
                </a:ext>
              </a:extLst>
            </p:cNvPr>
            <p:cNvSpPr/>
            <p:nvPr/>
          </p:nvSpPr>
          <p:spPr>
            <a:xfrm>
              <a:off x="9388986" y="3822624"/>
              <a:ext cx="182700" cy="179700"/>
            </a:xfrm>
            <a:prstGeom prst="rect">
              <a:avLst/>
            </a:prstGeom>
            <a:gradFill>
              <a:gsLst>
                <a:gs pos="0">
                  <a:srgbClr val="38B6D8"/>
                </a:gs>
                <a:gs pos="100000">
                  <a:srgbClr val="91ECFF"/>
                </a:gs>
              </a:gsLst>
              <a:lin ang="16200038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4900"/>
                </a:srgbClr>
              </a:outerShdw>
            </a:effectLst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33" name="Shape 1054">
              <a:extLst>
                <a:ext uri="{FF2B5EF4-FFF2-40B4-BE49-F238E27FC236}">
                  <a16:creationId xmlns:a16="http://schemas.microsoft.com/office/drawing/2014/main" id="{CA9DAE4B-1B3D-42FF-9336-1DC2E5FF258E}"/>
                </a:ext>
              </a:extLst>
            </p:cNvPr>
            <p:cNvCxnSpPr/>
            <p:nvPr/>
          </p:nvCxnSpPr>
          <p:spPr>
            <a:xfrm>
              <a:off x="9372916" y="4337085"/>
              <a:ext cx="198900" cy="0"/>
            </a:xfrm>
            <a:prstGeom prst="straightConnector1">
              <a:avLst/>
            </a:prstGeom>
            <a:noFill/>
            <a:ln w="38100" cap="flat" cmpd="sng">
              <a:solidFill>
                <a:srgbClr val="F65E1F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5400000" algn="t" rotWithShape="0">
                <a:srgbClr val="7F7F7F">
                  <a:alpha val="78820"/>
                </a:srgbClr>
              </a:outerShdw>
            </a:effectLst>
          </p:spPr>
        </p:cxnSp>
        <p:cxnSp>
          <p:nvCxnSpPr>
            <p:cNvPr id="34" name="Shape 1055">
              <a:extLst>
                <a:ext uri="{FF2B5EF4-FFF2-40B4-BE49-F238E27FC236}">
                  <a16:creationId xmlns:a16="http://schemas.microsoft.com/office/drawing/2014/main" id="{B3989566-4DA7-4685-A813-0DE50527EFA4}"/>
                </a:ext>
              </a:extLst>
            </p:cNvPr>
            <p:cNvCxnSpPr/>
            <p:nvPr/>
          </p:nvCxnSpPr>
          <p:spPr>
            <a:xfrm>
              <a:off x="9372916" y="4594463"/>
              <a:ext cx="198900" cy="0"/>
            </a:xfrm>
            <a:prstGeom prst="straightConnector1">
              <a:avLst/>
            </a:pr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5400000" algn="t" rotWithShape="0">
                <a:srgbClr val="7F7F7F">
                  <a:alpha val="78820"/>
                </a:srgbClr>
              </a:outerShdw>
            </a:effectLst>
          </p:spPr>
        </p:cxnSp>
        <p:sp>
          <p:nvSpPr>
            <p:cNvPr id="35" name="Shape 1056">
              <a:extLst>
                <a:ext uri="{FF2B5EF4-FFF2-40B4-BE49-F238E27FC236}">
                  <a16:creationId xmlns:a16="http://schemas.microsoft.com/office/drawing/2014/main" id="{2624F105-D4A3-43D8-B758-42C7315C1EF7}"/>
                </a:ext>
              </a:extLst>
            </p:cNvPr>
            <p:cNvSpPr txBox="1"/>
            <p:nvPr/>
          </p:nvSpPr>
          <p:spPr>
            <a:xfrm>
              <a:off x="9553681" y="3531773"/>
              <a:ext cx="642900" cy="1908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marR="0" lvl="0" indent="-762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C0C0C"/>
                </a:buClr>
                <a:buSzPct val="100000"/>
                <a:buFont typeface="Arial"/>
                <a:buNone/>
              </a:pPr>
              <a:r>
                <a:rPr lang="en-US" sz="1200" b="1" i="0" u="none" strike="noStrike" cap="none">
                  <a:solidFill>
                    <a:srgbClr val="0C0C0C"/>
                  </a:solidFill>
                  <a:latin typeface="Arial"/>
                  <a:ea typeface="Arial"/>
                  <a:cs typeface="Arial"/>
                  <a:sym typeface="Arial"/>
                </a:rPr>
                <a:t>SSD</a:t>
              </a:r>
            </a:p>
          </p:txBody>
        </p:sp>
        <p:sp>
          <p:nvSpPr>
            <p:cNvPr id="36" name="Shape 1057">
              <a:extLst>
                <a:ext uri="{FF2B5EF4-FFF2-40B4-BE49-F238E27FC236}">
                  <a16:creationId xmlns:a16="http://schemas.microsoft.com/office/drawing/2014/main" id="{1657684E-B595-400D-8716-E5FE78D357FB}"/>
                </a:ext>
              </a:extLst>
            </p:cNvPr>
            <p:cNvSpPr txBox="1"/>
            <p:nvPr/>
          </p:nvSpPr>
          <p:spPr>
            <a:xfrm>
              <a:off x="9553681" y="3831259"/>
              <a:ext cx="642900" cy="1788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marR="0" lvl="0" indent="-762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C0C0C"/>
                </a:buClr>
                <a:buSzPct val="100000"/>
                <a:buFont typeface="Arial"/>
                <a:buNone/>
              </a:pPr>
              <a:r>
                <a:rPr lang="en-US" sz="1200" b="1" i="0" u="none" strike="noStrike" cap="none">
                  <a:solidFill>
                    <a:srgbClr val="0C0C0C"/>
                  </a:solidFill>
                  <a:latin typeface="Arial"/>
                  <a:ea typeface="Arial"/>
                  <a:cs typeface="Arial"/>
                  <a:sym typeface="Arial"/>
                </a:rPr>
                <a:t>HDD</a:t>
              </a:r>
            </a:p>
          </p:txBody>
        </p:sp>
        <p:sp>
          <p:nvSpPr>
            <p:cNvPr id="37" name="Shape 1060">
              <a:extLst>
                <a:ext uri="{FF2B5EF4-FFF2-40B4-BE49-F238E27FC236}">
                  <a16:creationId xmlns:a16="http://schemas.microsoft.com/office/drawing/2014/main" id="{74EE0473-BC8B-4826-AECD-ED6B76BFC48E}"/>
                </a:ext>
              </a:extLst>
            </p:cNvPr>
            <p:cNvSpPr/>
            <p:nvPr/>
          </p:nvSpPr>
          <p:spPr>
            <a:xfrm>
              <a:off x="8032105" y="3775397"/>
              <a:ext cx="696900" cy="489600"/>
            </a:xfrm>
            <a:prstGeom prst="ellipse">
              <a:avLst/>
            </a:prstGeom>
            <a:solidFill>
              <a:schemeClr val="lt1">
                <a:alpha val="41960"/>
              </a:schemeClr>
            </a:solidFill>
            <a:ln w="28575" cap="flat" cmpd="sng">
              <a:solidFill>
                <a:srgbClr val="0000FF"/>
              </a:solidFill>
              <a:prstDash val="dash"/>
              <a:round/>
              <a:headEnd type="none" w="med" len="med"/>
              <a:tailEnd type="none" w="med" len="med"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marR="0" lvl="0" indent="-889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38" name="Shape 1061">
              <a:extLst>
                <a:ext uri="{FF2B5EF4-FFF2-40B4-BE49-F238E27FC236}">
                  <a16:creationId xmlns:a16="http://schemas.microsoft.com/office/drawing/2014/main" id="{6E7E2C0A-24F9-4EA7-A422-1A7AC7D2B705}"/>
                </a:ext>
              </a:extLst>
            </p:cNvPr>
            <p:cNvCxnSpPr/>
            <p:nvPr/>
          </p:nvCxnSpPr>
          <p:spPr>
            <a:xfrm rot="5400000">
              <a:off x="8315720" y="4021084"/>
              <a:ext cx="322800" cy="900"/>
            </a:xfrm>
            <a:prstGeom prst="straightConnector1">
              <a:avLst/>
            </a:pr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med" len="med"/>
              <a:tailEnd type="stealth" w="lg" len="lg"/>
            </a:ln>
          </p:spPr>
        </p:cxnSp>
        <p:cxnSp>
          <p:nvCxnSpPr>
            <p:cNvPr id="39" name="Shape 1062">
              <a:extLst>
                <a:ext uri="{FF2B5EF4-FFF2-40B4-BE49-F238E27FC236}">
                  <a16:creationId xmlns:a16="http://schemas.microsoft.com/office/drawing/2014/main" id="{EB11B7B0-148E-4A57-88BC-A3259BC4E084}"/>
                </a:ext>
              </a:extLst>
            </p:cNvPr>
            <p:cNvCxnSpPr/>
            <p:nvPr/>
          </p:nvCxnSpPr>
          <p:spPr>
            <a:xfrm rot="16200000">
              <a:off x="8135786" y="4027456"/>
              <a:ext cx="322800" cy="900"/>
            </a:xfrm>
            <a:prstGeom prst="straightConnector1">
              <a:avLst/>
            </a:prstGeom>
            <a:noFill/>
            <a:ln w="38100" cap="flat" cmpd="sng">
              <a:solidFill>
                <a:srgbClr val="F65E1F"/>
              </a:solidFill>
              <a:prstDash val="solid"/>
              <a:round/>
              <a:headEnd type="none" w="med" len="med"/>
              <a:tailEnd type="stealth" w="lg" len="lg"/>
            </a:ln>
            <a:effectLst>
              <a:outerShdw blurRad="50800" dist="38100" dir="5400000" algn="t" rotWithShape="0">
                <a:srgbClr val="000000">
                  <a:alpha val="40000"/>
                </a:srgbClr>
              </a:outerShdw>
            </a:effectLst>
          </p:spPr>
        </p:cxnSp>
        <p:sp>
          <p:nvSpPr>
            <p:cNvPr id="40" name="Shape 1063">
              <a:extLst>
                <a:ext uri="{FF2B5EF4-FFF2-40B4-BE49-F238E27FC236}">
                  <a16:creationId xmlns:a16="http://schemas.microsoft.com/office/drawing/2014/main" id="{4A47CB33-CE9B-4A71-9901-197451DF1A0E}"/>
                </a:ext>
              </a:extLst>
            </p:cNvPr>
            <p:cNvSpPr/>
            <p:nvPr/>
          </p:nvSpPr>
          <p:spPr>
            <a:xfrm>
              <a:off x="1485774" y="4551961"/>
              <a:ext cx="3798900" cy="1289100"/>
            </a:xfrm>
            <a:prstGeom prst="roundRect">
              <a:avLst>
                <a:gd name="adj" fmla="val 7805"/>
              </a:avLst>
            </a:prstGeom>
            <a:solidFill>
              <a:schemeClr val="accent5">
                <a:lumMod val="20000"/>
                <a:lumOff val="80000"/>
              </a:schemeClr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1" name="Shape 1064">
              <a:extLst>
                <a:ext uri="{FF2B5EF4-FFF2-40B4-BE49-F238E27FC236}">
                  <a16:creationId xmlns:a16="http://schemas.microsoft.com/office/drawing/2014/main" id="{0FEF7138-F4C9-4785-BAB8-14FD8498E76A}"/>
                </a:ext>
              </a:extLst>
            </p:cNvPr>
            <p:cNvSpPr/>
            <p:nvPr/>
          </p:nvSpPr>
          <p:spPr>
            <a:xfrm>
              <a:off x="1563220" y="4815341"/>
              <a:ext cx="3705413" cy="84018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444500" marR="0" lvl="0" indent="-3429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44981"/>
                </a:buClr>
                <a:buSzPct val="100000"/>
                <a:buFont typeface="Arial" panose="020B0604020202020204" pitchFamily="34" charset="0"/>
                <a:buChar char="•"/>
              </a:pPr>
              <a:r>
                <a:rPr lang="en-US" sz="2000" b="1" i="0" u="none" strike="noStrike" cap="none">
                  <a:solidFill>
                    <a:srgbClr val="003C7C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The SSD tier can store data</a:t>
              </a:r>
            </a:p>
            <a:p>
              <a:pPr marL="444500" marR="0" lvl="0" indent="-3429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44981"/>
                </a:buClr>
                <a:buSzPct val="100000"/>
                <a:buFont typeface="Arial" panose="020B0604020202020204" pitchFamily="34" charset="0"/>
                <a:buChar char="•"/>
              </a:pPr>
              <a:r>
                <a:rPr lang="en-US" sz="2000" b="1">
                  <a:solidFill>
                    <a:srgbClr val="003C7C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IO Aware and Tiering On-demand</a:t>
              </a:r>
            </a:p>
            <a:p>
              <a:pPr marL="101600"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44981"/>
                </a:buClr>
                <a:buSzPct val="100000"/>
              </a:pPr>
              <a:r>
                <a:rPr lang="en-US" sz="2000" b="1" i="0" u="none" strike="noStrike" cap="none">
                  <a:solidFill>
                    <a:srgbClr val="262626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    </a:t>
              </a:r>
              <a:r>
                <a:rPr lang="en-US" sz="2000" b="1" i="0" u="none" strike="noStrike" cap="none">
                  <a:solidFill>
                    <a:srgbClr val="003C7C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 &gt; </a:t>
              </a:r>
              <a:r>
                <a:rPr lang="en-US" i="0" u="none" strike="noStrike" cap="none">
                  <a:solidFill>
                    <a:srgbClr val="F65E1F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For both short and </a:t>
              </a:r>
              <a:r>
                <a:rPr lang="en-US">
                  <a:solidFill>
                    <a:srgbClr val="F65E1F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long term</a:t>
              </a:r>
            </a:p>
            <a:p>
              <a:pPr marL="101600"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44981"/>
                </a:buClr>
                <a:buSzPct val="100000"/>
              </a:pPr>
              <a:r>
                <a:rPr lang="en-US">
                  <a:solidFill>
                    <a:srgbClr val="F65E1F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         performance improvement</a:t>
              </a:r>
              <a:endParaRPr lang="en-US" i="0" u="none" strike="noStrike" cap="none">
                <a:solidFill>
                  <a:srgbClr val="F65E1F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endParaRPr>
            </a:p>
          </p:txBody>
        </p:sp>
        <p:sp>
          <p:nvSpPr>
            <p:cNvPr id="42" name="Shape 1065">
              <a:extLst>
                <a:ext uri="{FF2B5EF4-FFF2-40B4-BE49-F238E27FC236}">
                  <a16:creationId xmlns:a16="http://schemas.microsoft.com/office/drawing/2014/main" id="{0BD635C9-DF32-4E64-8725-B8CC6BDBAEA2}"/>
                </a:ext>
              </a:extLst>
            </p:cNvPr>
            <p:cNvSpPr/>
            <p:nvPr/>
          </p:nvSpPr>
          <p:spPr>
            <a:xfrm>
              <a:off x="1485774" y="4393613"/>
              <a:ext cx="3798900" cy="401700"/>
            </a:xfrm>
            <a:prstGeom prst="roundRect">
              <a:avLst>
                <a:gd name="adj" fmla="val 0"/>
              </a:avLst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1270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ct val="100000"/>
                <a:buFont typeface="Arial"/>
                <a:buNone/>
              </a:pPr>
              <a:r>
                <a:rPr lang="en-US" sz="2400" b="1" i="0" u="none" strike="noStrike" cap="none" err="1">
                  <a:solidFill>
                    <a:srgbClr val="FFFFFF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Qtier</a:t>
              </a:r>
              <a:r>
                <a:rPr lang="en-US" sz="2400" b="1" i="0" u="none" strike="noStrike" cap="none">
                  <a:solidFill>
                    <a:srgbClr val="FFFFFF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 2.0 </a:t>
              </a:r>
            </a:p>
          </p:txBody>
        </p:sp>
        <p:sp>
          <p:nvSpPr>
            <p:cNvPr id="43" name="Shape 1066">
              <a:extLst>
                <a:ext uri="{FF2B5EF4-FFF2-40B4-BE49-F238E27FC236}">
                  <a16:creationId xmlns:a16="http://schemas.microsoft.com/office/drawing/2014/main" id="{33728724-7677-41C4-82E4-A41BB083C6BB}"/>
                </a:ext>
              </a:extLst>
            </p:cNvPr>
            <p:cNvSpPr/>
            <p:nvPr/>
          </p:nvSpPr>
          <p:spPr>
            <a:xfrm rot="5400000">
              <a:off x="4590248" y="3749427"/>
              <a:ext cx="914100" cy="474900"/>
            </a:xfrm>
            <a:prstGeom prst="chevron">
              <a:avLst>
                <a:gd name="adj" fmla="val 47018"/>
              </a:avLst>
            </a:prstGeom>
            <a:solidFill>
              <a:schemeClr val="accent5">
                <a:lumMod val="20000"/>
                <a:lumOff val="80000"/>
              </a:schemeClr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4" name="Shape 1068">
              <a:extLst>
                <a:ext uri="{FF2B5EF4-FFF2-40B4-BE49-F238E27FC236}">
                  <a16:creationId xmlns:a16="http://schemas.microsoft.com/office/drawing/2014/main" id="{732D27A3-9A6D-4B20-9A29-3BF851564090}"/>
                </a:ext>
              </a:extLst>
            </p:cNvPr>
            <p:cNvSpPr/>
            <p:nvPr/>
          </p:nvSpPr>
          <p:spPr>
            <a:xfrm>
              <a:off x="1485774" y="2695770"/>
              <a:ext cx="3798900" cy="401700"/>
            </a:xfrm>
            <a:prstGeom prst="roundRect">
              <a:avLst>
                <a:gd name="adj" fmla="val 0"/>
              </a:avLst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3175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ct val="25000"/>
                <a:buFont typeface="Arial"/>
                <a:buNone/>
              </a:pPr>
              <a:r>
                <a:rPr lang="en-US" sz="2400" b="1" i="0" u="none" strike="noStrike" cap="none">
                  <a:solidFill>
                    <a:schemeClr val="lt1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SSD Cache</a:t>
              </a:r>
            </a:p>
          </p:txBody>
        </p:sp>
        <p:sp>
          <p:nvSpPr>
            <p:cNvPr id="45" name="Shape 1069">
              <a:extLst>
                <a:ext uri="{FF2B5EF4-FFF2-40B4-BE49-F238E27FC236}">
                  <a16:creationId xmlns:a16="http://schemas.microsoft.com/office/drawing/2014/main" id="{64890583-9AC3-47E4-975A-9E06B62A8332}"/>
                </a:ext>
              </a:extLst>
            </p:cNvPr>
            <p:cNvSpPr/>
            <p:nvPr/>
          </p:nvSpPr>
          <p:spPr>
            <a:xfrm rot="5400000">
              <a:off x="4882000" y="4070294"/>
              <a:ext cx="330600" cy="474900"/>
            </a:xfrm>
            <a:prstGeom prst="chevron">
              <a:avLst>
                <a:gd name="adj" fmla="val 47018"/>
              </a:avLst>
            </a:prstGeom>
            <a:solidFill>
              <a:srgbClr val="00B0F0"/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6" name="Shape 1069">
              <a:extLst>
                <a:ext uri="{FF2B5EF4-FFF2-40B4-BE49-F238E27FC236}">
                  <a16:creationId xmlns:a16="http://schemas.microsoft.com/office/drawing/2014/main" id="{3C20A981-7946-4AB6-B555-5BD2AE80E05E}"/>
                </a:ext>
              </a:extLst>
            </p:cNvPr>
            <p:cNvSpPr/>
            <p:nvPr/>
          </p:nvSpPr>
          <p:spPr>
            <a:xfrm rot="5400000">
              <a:off x="4882000" y="3797162"/>
              <a:ext cx="330600" cy="474900"/>
            </a:xfrm>
            <a:prstGeom prst="chevron">
              <a:avLst>
                <a:gd name="adj" fmla="val 47018"/>
              </a:avLst>
            </a:prstGeom>
            <a:solidFill>
              <a:srgbClr val="00B0F0"/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-889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100000"/>
                <a:buFont typeface="Arial"/>
                <a:buNone/>
              </a:pPr>
              <a:endPara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7" name="Shape 1057">
              <a:extLst>
                <a:ext uri="{FF2B5EF4-FFF2-40B4-BE49-F238E27FC236}">
                  <a16:creationId xmlns:a16="http://schemas.microsoft.com/office/drawing/2014/main" id="{F5D992AC-B0DC-44A1-A7C7-0F097E6055E6}"/>
                </a:ext>
              </a:extLst>
            </p:cNvPr>
            <p:cNvSpPr txBox="1"/>
            <p:nvPr/>
          </p:nvSpPr>
          <p:spPr>
            <a:xfrm>
              <a:off x="9562312" y="4543919"/>
              <a:ext cx="857246" cy="11426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marR="0" lvl="0" indent="-762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C0C0C"/>
                </a:buClr>
                <a:buSzPct val="100000"/>
                <a:buFont typeface="Arial"/>
                <a:buNone/>
              </a:pPr>
              <a:r>
                <a:rPr lang="en-US" altLang="zh-TW" sz="1200" b="1">
                  <a:solidFill>
                    <a:srgbClr val="0C0C0C"/>
                  </a:solidFill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</a:rPr>
                <a:t>Random</a:t>
              </a:r>
              <a:endParaRPr lang="en-US" sz="1200" b="1" i="0" u="none" strike="noStrike" cap="none">
                <a:solidFill>
                  <a:srgbClr val="0C0C0C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  <a:sym typeface="Arial"/>
              </a:endParaRPr>
            </a:p>
          </p:txBody>
        </p:sp>
        <p:sp>
          <p:nvSpPr>
            <p:cNvPr id="48" name="Shape 1057">
              <a:extLst>
                <a:ext uri="{FF2B5EF4-FFF2-40B4-BE49-F238E27FC236}">
                  <a16:creationId xmlns:a16="http://schemas.microsoft.com/office/drawing/2014/main" id="{8CC8491F-AEB8-416B-97AE-2EF483C9A187}"/>
                </a:ext>
              </a:extLst>
            </p:cNvPr>
            <p:cNvSpPr txBox="1"/>
            <p:nvPr/>
          </p:nvSpPr>
          <p:spPr>
            <a:xfrm>
              <a:off x="9549364" y="4278335"/>
              <a:ext cx="857246" cy="11426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marR="0" lvl="0" indent="-7620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C0C0C"/>
                </a:buClr>
                <a:buSzPct val="100000"/>
                <a:buFont typeface="Arial"/>
                <a:buNone/>
              </a:pPr>
              <a:r>
                <a:rPr lang="en-US" sz="1200" b="1" i="0" u="none" strike="noStrike" cap="none">
                  <a:solidFill>
                    <a:srgbClr val="0C0C0C"/>
                  </a:solidFill>
                  <a:latin typeface="Arial" panose="020B0604020202020204" pitchFamily="34" charset="0"/>
                  <a:ea typeface="微軟正黑體" pitchFamily="34" charset="-120"/>
                  <a:cs typeface="Arial" panose="020B0604020202020204" pitchFamily="34" charset="0"/>
                  <a:sym typeface="Arial"/>
                </a:rPr>
                <a:t>Sequential</a:t>
              </a:r>
            </a:p>
          </p:txBody>
        </p:sp>
        <p:sp>
          <p:nvSpPr>
            <p:cNvPr id="49" name="文字方塊 48">
              <a:extLst>
                <a:ext uri="{FF2B5EF4-FFF2-40B4-BE49-F238E27FC236}">
                  <a16:creationId xmlns:a16="http://schemas.microsoft.com/office/drawing/2014/main" id="{98EDF45D-D60A-45C6-9BBC-08262A2107F9}"/>
                </a:ext>
              </a:extLst>
            </p:cNvPr>
            <p:cNvSpPr txBox="1"/>
            <p:nvPr/>
          </p:nvSpPr>
          <p:spPr>
            <a:xfrm>
              <a:off x="1606896" y="3254664"/>
              <a:ext cx="3543196" cy="5380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lvl="0" indent="-342900">
                <a:buFont typeface="Arial" panose="020B0604020202020204" pitchFamily="34" charset="0"/>
                <a:buChar char="•"/>
              </a:pPr>
              <a:r>
                <a:rPr lang="en-US" altLang="zh-TW" sz="2000" b="1">
                  <a:solidFill>
                    <a:srgbClr val="003C7C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Cannot be used to store data</a:t>
              </a:r>
              <a:endParaRPr lang="zh-TW" altLang="en-US" sz="2000" b="1">
                <a:solidFill>
                  <a:srgbClr val="003C7C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endParaRPr>
            </a:p>
            <a:p>
              <a:pPr lvl="0"/>
              <a:r>
                <a:rPr lang="en-US" altLang="zh-TW" b="1">
                  <a:solidFill>
                    <a:srgbClr val="262626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    </a:t>
              </a:r>
              <a:r>
                <a:rPr lang="en-US" altLang="zh-TW" b="1">
                  <a:solidFill>
                    <a:srgbClr val="003C7C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  </a:t>
              </a:r>
              <a:r>
                <a:rPr lang="en-US" altLang="zh-TW" sz="2000" b="1">
                  <a:solidFill>
                    <a:srgbClr val="003C7C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&gt; </a:t>
              </a:r>
              <a:r>
                <a:rPr lang="en-US" altLang="zh-TW">
                  <a:solidFill>
                    <a:srgbClr val="262626"/>
                  </a:solidFill>
                  <a:latin typeface="Arial" panose="020B0604020202020204" pitchFamily="34" charset="0"/>
                  <a:ea typeface="Microsoft JhengHei"/>
                  <a:cs typeface="Arial" panose="020B0604020202020204" pitchFamily="34" charset="0"/>
                  <a:sym typeface="Microsoft JhengHei"/>
                </a:rPr>
                <a:t>For short term performance boost</a:t>
              </a:r>
              <a:endParaRPr lang="zh-TW" altLang="en-US">
                <a:solidFill>
                  <a:srgbClr val="262626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156961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片 11">
            <a:extLst>
              <a:ext uri="{FF2B5EF4-FFF2-40B4-BE49-F238E27FC236}">
                <a16:creationId xmlns:a16="http://schemas.microsoft.com/office/drawing/2014/main" id="{D3745BD2-AF2C-43E4-9764-B31CB130DF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123" y="0"/>
            <a:ext cx="12186773" cy="6858000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43C918A3-28F9-4B2B-B235-83C1533EB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23" y="38100"/>
            <a:ext cx="12193123" cy="1104446"/>
          </a:xfrm>
        </p:spPr>
        <p:txBody>
          <a:bodyPr>
            <a:normAutofit/>
          </a:bodyPr>
          <a:lstStyle/>
          <a:p>
            <a:r>
              <a:rPr lang="en-US" altLang="zh-TW" b="1"/>
              <a:t>Get Full Performance With QNAP 10GbE Switch</a:t>
            </a:r>
            <a:endParaRPr lang="zh-TW" altLang="en-US" b="1"/>
          </a:p>
        </p:txBody>
      </p:sp>
      <p:pic>
        <p:nvPicPr>
          <p:cNvPr id="15" name="圖片 14">
            <a:extLst>
              <a:ext uri="{FF2B5EF4-FFF2-40B4-BE49-F238E27FC236}">
                <a16:creationId xmlns:a16="http://schemas.microsoft.com/office/drawing/2014/main" id="{CA8A7324-A2C3-4508-BC85-4902DB64501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4104" b="-1"/>
          <a:stretch/>
        </p:blipFill>
        <p:spPr>
          <a:xfrm flipH="1" flipV="1">
            <a:off x="2777237" y="1994264"/>
            <a:ext cx="1638205" cy="463186"/>
          </a:xfrm>
          <a:prstGeom prst="rect">
            <a:avLst/>
          </a:prstGeom>
        </p:spPr>
      </p:pic>
      <p:sp>
        <p:nvSpPr>
          <p:cNvPr id="16" name="矩形 15">
            <a:extLst>
              <a:ext uri="{FF2B5EF4-FFF2-40B4-BE49-F238E27FC236}">
                <a16:creationId xmlns:a16="http://schemas.microsoft.com/office/drawing/2014/main" id="{DF0175A7-A859-4E9E-845B-88B11119F517}"/>
              </a:ext>
            </a:extLst>
          </p:cNvPr>
          <p:cNvSpPr/>
          <p:nvPr/>
        </p:nvSpPr>
        <p:spPr>
          <a:xfrm>
            <a:off x="2885224" y="1994264"/>
            <a:ext cx="1410964" cy="40011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anchor="t">
            <a:spAutoFit/>
          </a:bodyPr>
          <a:lstStyle/>
          <a:p>
            <a:pPr lvl="0" algn="ctr">
              <a:buClr>
                <a:srgbClr val="FFFFFF"/>
              </a:buClr>
              <a:buSzPts val="2000"/>
            </a:pPr>
            <a:r>
              <a:rPr lang="en-US" altLang="zh-TW" sz="2000" b="1">
                <a:solidFill>
                  <a:srgbClr val="FFFFFF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Download</a:t>
            </a:r>
            <a:endParaRPr lang="zh-TW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7" name="群組 16">
            <a:extLst>
              <a:ext uri="{FF2B5EF4-FFF2-40B4-BE49-F238E27FC236}">
                <a16:creationId xmlns:a16="http://schemas.microsoft.com/office/drawing/2014/main" id="{E12D9F22-0CB7-44C9-BF7A-B38436A6B30D}"/>
              </a:ext>
            </a:extLst>
          </p:cNvPr>
          <p:cNvGrpSpPr/>
          <p:nvPr/>
        </p:nvGrpSpPr>
        <p:grpSpPr>
          <a:xfrm>
            <a:off x="1250130" y="2387454"/>
            <a:ext cx="9781489" cy="3177988"/>
            <a:chOff x="1815280" y="2227459"/>
            <a:chExt cx="9781489" cy="3177988"/>
          </a:xfrm>
        </p:grpSpPr>
        <p:pic>
          <p:nvPicPr>
            <p:cNvPr id="19" name="Shape 175">
              <a:extLst>
                <a:ext uri="{FF2B5EF4-FFF2-40B4-BE49-F238E27FC236}">
                  <a16:creationId xmlns:a16="http://schemas.microsoft.com/office/drawing/2014/main" id="{519C359B-EEF1-477D-A593-93EB70E11AEC}"/>
                </a:ext>
              </a:extLst>
            </p:cNvPr>
            <p:cNvPicPr preferRelativeResize="0"/>
            <p:nvPr/>
          </p:nvPicPr>
          <p:blipFill>
            <a:blip r:embed="rId5"/>
            <a:stretch>
              <a:fillRect/>
            </a:stretch>
          </p:blipFill>
          <p:spPr>
            <a:xfrm>
              <a:off x="6738052" y="2231551"/>
              <a:ext cx="4858717" cy="317389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1" name="Shape 175">
              <a:extLst>
                <a:ext uri="{FF2B5EF4-FFF2-40B4-BE49-F238E27FC236}">
                  <a16:creationId xmlns:a16="http://schemas.microsoft.com/office/drawing/2014/main" id="{35E15B7C-9C0D-4238-8139-2CD4010C844A}"/>
                </a:ext>
              </a:extLst>
            </p:cNvPr>
            <p:cNvPicPr preferRelativeResize="0"/>
            <p:nvPr/>
          </p:nvPicPr>
          <p:blipFill>
            <a:blip r:embed="rId5"/>
            <a:stretch>
              <a:fillRect/>
            </a:stretch>
          </p:blipFill>
          <p:spPr>
            <a:xfrm>
              <a:off x="1815280" y="2227459"/>
              <a:ext cx="4858717" cy="3173896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22" name="群組 21">
              <a:extLst>
                <a:ext uri="{FF2B5EF4-FFF2-40B4-BE49-F238E27FC236}">
                  <a16:creationId xmlns:a16="http://schemas.microsoft.com/office/drawing/2014/main" id="{E09771D4-1C0A-4B68-9F38-466E8903E9DC}"/>
                </a:ext>
              </a:extLst>
            </p:cNvPr>
            <p:cNvGrpSpPr/>
            <p:nvPr/>
          </p:nvGrpSpPr>
          <p:grpSpPr>
            <a:xfrm>
              <a:off x="1925053" y="2337559"/>
              <a:ext cx="9562699" cy="2955245"/>
              <a:chOff x="1925053" y="2337559"/>
              <a:chExt cx="9562699" cy="2955245"/>
            </a:xfrm>
          </p:grpSpPr>
          <p:pic>
            <p:nvPicPr>
              <p:cNvPr id="23" name="圖片 6" descr="一張含有 螢幕擷取畫面 的圖片&#10;&#10;描述是以非常高的可信度產生">
                <a:extLst>
                  <a:ext uri="{FF2B5EF4-FFF2-40B4-BE49-F238E27FC236}">
                    <a16:creationId xmlns:a16="http://schemas.microsoft.com/office/drawing/2014/main" id="{C53308D8-D89F-44A4-A1B2-A8519ABA509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849820" y="2337560"/>
                <a:ext cx="4637932" cy="2955244"/>
              </a:xfrm>
              <a:prstGeom prst="rect">
                <a:avLst/>
              </a:prstGeom>
            </p:spPr>
          </p:pic>
          <p:pic>
            <p:nvPicPr>
              <p:cNvPr id="24" name="圖片 3" descr="一張含有 螢幕擷取畫面 的圖片&#10;&#10;描述是以非常高的可信度產生">
                <a:extLst>
                  <a:ext uri="{FF2B5EF4-FFF2-40B4-BE49-F238E27FC236}">
                    <a16:creationId xmlns:a16="http://schemas.microsoft.com/office/drawing/2014/main" id="{7D60C974-4B0C-40F3-8E57-36314EF2FB9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925053" y="2337559"/>
                <a:ext cx="4636303" cy="2955244"/>
              </a:xfrm>
              <a:prstGeom prst="rect">
                <a:avLst/>
              </a:prstGeom>
            </p:spPr>
          </p:pic>
        </p:grpSp>
      </p:grpSp>
      <p:pic>
        <p:nvPicPr>
          <p:cNvPr id="25" name="Shape 173">
            <a:extLst>
              <a:ext uri="{FF2B5EF4-FFF2-40B4-BE49-F238E27FC236}">
                <a16:creationId xmlns:a16="http://schemas.microsoft.com/office/drawing/2014/main" id="{C61A4C87-6204-4B6C-80B6-B87607D135C9}"/>
              </a:ext>
            </a:extLst>
          </p:cNvPr>
          <p:cNvPicPr preferRelativeResize="0"/>
          <p:nvPr/>
        </p:nvPicPr>
        <p:blipFill>
          <a:blip r:embed="rId8"/>
          <a:stretch>
            <a:fillRect/>
          </a:stretch>
        </p:blipFill>
        <p:spPr>
          <a:xfrm>
            <a:off x="4245388" y="5297634"/>
            <a:ext cx="4650962" cy="1195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6" name="圖片 25">
            <a:extLst>
              <a:ext uri="{FF2B5EF4-FFF2-40B4-BE49-F238E27FC236}">
                <a16:creationId xmlns:a16="http://schemas.microsoft.com/office/drawing/2014/main" id="{DD47C6FF-26FE-4444-8A13-0A696CF3735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4104" b="-1"/>
          <a:stretch/>
        </p:blipFill>
        <p:spPr>
          <a:xfrm flipH="1" flipV="1">
            <a:off x="7789507" y="1994264"/>
            <a:ext cx="1638205" cy="463186"/>
          </a:xfrm>
          <a:prstGeom prst="rect">
            <a:avLst/>
          </a:prstGeom>
        </p:spPr>
      </p:pic>
      <p:sp>
        <p:nvSpPr>
          <p:cNvPr id="27" name="矩形 26">
            <a:extLst>
              <a:ext uri="{FF2B5EF4-FFF2-40B4-BE49-F238E27FC236}">
                <a16:creationId xmlns:a16="http://schemas.microsoft.com/office/drawing/2014/main" id="{3EE7019A-857B-47D8-97B8-02EDD9EBEE59}"/>
              </a:ext>
            </a:extLst>
          </p:cNvPr>
          <p:cNvSpPr/>
          <p:nvPr/>
        </p:nvSpPr>
        <p:spPr>
          <a:xfrm>
            <a:off x="8073806" y="2000329"/>
            <a:ext cx="1055096" cy="40011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anchor="t">
            <a:spAutoFit/>
          </a:bodyPr>
          <a:lstStyle/>
          <a:p>
            <a:pPr lvl="0" algn="ctr">
              <a:buClr>
                <a:srgbClr val="FFFFFF"/>
              </a:buClr>
              <a:buSzPts val="2000"/>
            </a:pPr>
            <a:r>
              <a:rPr lang="en-US" altLang="zh-TW" sz="2000" b="1">
                <a:solidFill>
                  <a:srgbClr val="FFFFFF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  <a:sym typeface="Microsoft JhengHei"/>
              </a:rPr>
              <a:t>Upload</a:t>
            </a:r>
            <a:endParaRPr lang="zh-TW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8" name="圖片 27">
            <a:extLst>
              <a:ext uri="{FF2B5EF4-FFF2-40B4-BE49-F238E27FC236}">
                <a16:creationId xmlns:a16="http://schemas.microsoft.com/office/drawing/2014/main" id="{9645E325-922D-40DB-B476-1803AB1CD8B1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-2058"/>
          <a:stretch/>
        </p:blipFill>
        <p:spPr>
          <a:xfrm flipH="1" flipV="1">
            <a:off x="3906287" y="1350416"/>
            <a:ext cx="4783350" cy="542565"/>
          </a:xfrm>
          <a:prstGeom prst="rect">
            <a:avLst/>
          </a:prstGeom>
        </p:spPr>
      </p:pic>
      <p:sp>
        <p:nvSpPr>
          <p:cNvPr id="11" name="矩形 10">
            <a:extLst>
              <a:ext uri="{FF2B5EF4-FFF2-40B4-BE49-F238E27FC236}">
                <a16:creationId xmlns:a16="http://schemas.microsoft.com/office/drawing/2014/main" id="{86F44B6D-289E-4001-A948-35BF456F54C0}"/>
              </a:ext>
            </a:extLst>
          </p:cNvPr>
          <p:cNvSpPr/>
          <p:nvPr/>
        </p:nvSpPr>
        <p:spPr>
          <a:xfrm>
            <a:off x="4039526" y="1373482"/>
            <a:ext cx="4519186" cy="43088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r>
              <a:rPr lang="en-US" altLang="zh-TW" sz="22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10GbE High speed transmission</a:t>
            </a:r>
            <a:endParaRPr lang="zh-TW" altLang="en-US" sz="2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83721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DDEEF917-02C6-46D4-BAE9-B148A7ACBF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80DABB-495C-284E-BF65-0CC3713DA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12851"/>
            <a:ext cx="12192000" cy="168864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US" altLang="zh-TW" sz="6000" b="1">
                <a:ea typeface="Microsoft JhengHei"/>
              </a:rPr>
              <a:t>NAKIVO</a:t>
            </a:r>
            <a:br>
              <a:rPr lang="en-US" altLang="zh-TW" sz="5000" b="1">
                <a:ea typeface="Microsoft JhengHei"/>
              </a:rPr>
            </a:br>
            <a:r>
              <a:rPr lang="en-US" altLang="zh-TW" sz="1500" b="1">
                <a:ea typeface="Microsoft JhengHei"/>
              </a:rPr>
              <a:t> </a:t>
            </a:r>
            <a:br>
              <a:rPr lang="en-US" altLang="zh-TW" sz="5000" b="1">
                <a:ea typeface="Microsoft JhengHei"/>
              </a:rPr>
            </a:br>
            <a:r>
              <a:rPr lang="en-US" altLang="zh-TW" sz="4200" b="1">
                <a:solidFill>
                  <a:srgbClr val="F65E1F"/>
                </a:solidFill>
                <a:ea typeface="Microsoft JhengHei"/>
              </a:rPr>
              <a:t>Simplify VM backup management</a:t>
            </a:r>
            <a:endParaRPr lang="en-US" sz="4200" b="1">
              <a:solidFill>
                <a:srgbClr val="F65E1F"/>
              </a:solidFill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D0F105A0-0FB6-448C-91E1-A62BDE45B7E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4322"/>
          <a:stretch/>
        </p:blipFill>
        <p:spPr>
          <a:xfrm>
            <a:off x="2614889" y="3130097"/>
            <a:ext cx="6060732" cy="2902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3989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8">
            <a:extLst>
              <a:ext uri="{FF2B5EF4-FFF2-40B4-BE49-F238E27FC236}">
                <a16:creationId xmlns:a16="http://schemas.microsoft.com/office/drawing/2014/main" id="{70774B93-6139-4021-95BC-80391838ED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8936DFDF-F823-4EC5-A42B-17C51319807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18" r="4492"/>
          <a:stretch/>
        </p:blipFill>
        <p:spPr>
          <a:xfrm>
            <a:off x="4103" y="2904134"/>
            <a:ext cx="12219647" cy="273466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5400"/>
            <a:ext cx="12191999" cy="1104446"/>
          </a:xfrm>
        </p:spPr>
        <p:txBody>
          <a:bodyPr>
            <a:normAutofit/>
          </a:bodyPr>
          <a:lstStyle/>
          <a:p>
            <a:r>
              <a:rPr lang="en-US" altLang="zh-TW" b="1"/>
              <a:t>Intuitive management interface</a:t>
            </a:r>
            <a:endParaRPr kumimoji="1" lang="zh-TW" altLang="en-US" b="1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6D0E4D8C-A71F-4C73-99C9-DB46FB77AFFC}"/>
              </a:ext>
            </a:extLst>
          </p:cNvPr>
          <p:cNvSpPr/>
          <p:nvPr/>
        </p:nvSpPr>
        <p:spPr>
          <a:xfrm>
            <a:off x="511626" y="2552055"/>
            <a:ext cx="5111750" cy="3256215"/>
          </a:xfrm>
          <a:prstGeom prst="rect">
            <a:avLst/>
          </a:prstGeom>
          <a:solidFill>
            <a:srgbClr val="A93507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905" y="2605595"/>
            <a:ext cx="4965192" cy="310829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1" name="矩形 10">
            <a:extLst>
              <a:ext uri="{FF2B5EF4-FFF2-40B4-BE49-F238E27FC236}">
                <a16:creationId xmlns:a16="http://schemas.microsoft.com/office/drawing/2014/main" id="{5EBA67C4-9D01-49EA-9279-4F5E59EF71F8}"/>
              </a:ext>
            </a:extLst>
          </p:cNvPr>
          <p:cNvSpPr/>
          <p:nvPr/>
        </p:nvSpPr>
        <p:spPr>
          <a:xfrm>
            <a:off x="5947176" y="3612891"/>
            <a:ext cx="5762223" cy="2209771"/>
          </a:xfrm>
          <a:prstGeom prst="rect">
            <a:avLst/>
          </a:prstGeom>
          <a:solidFill>
            <a:srgbClr val="A93507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20456" y="3664683"/>
            <a:ext cx="5627033" cy="209190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9" name="圖片 18">
            <a:extLst>
              <a:ext uri="{FF2B5EF4-FFF2-40B4-BE49-F238E27FC236}">
                <a16:creationId xmlns:a16="http://schemas.microsoft.com/office/drawing/2014/main" id="{0378080B-02BD-4110-9187-9F63B7780E9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4965"/>
          <a:stretch/>
        </p:blipFill>
        <p:spPr>
          <a:xfrm flipH="1" flipV="1">
            <a:off x="584905" y="1733577"/>
            <a:ext cx="4892193" cy="532545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2400" y="1684934"/>
            <a:ext cx="4777202" cy="54575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kumimoji="1" lang="en-US" altLang="zh-TW" sz="2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Web-based management interface</a:t>
            </a:r>
          </a:p>
          <a:p>
            <a:pPr algn="ctr">
              <a:lnSpc>
                <a:spcPct val="150000"/>
              </a:lnSpc>
            </a:pPr>
            <a:endParaRPr kumimoji="1" lang="en-US" altLang="zh-TW" sz="20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" name="圖片 21">
            <a:extLst>
              <a:ext uri="{FF2B5EF4-FFF2-40B4-BE49-F238E27FC236}">
                <a16:creationId xmlns:a16="http://schemas.microsoft.com/office/drawing/2014/main" id="{151DFDE3-1792-4A57-AD4D-BCE85F9E1B7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b="2835"/>
          <a:stretch/>
        </p:blipFill>
        <p:spPr>
          <a:xfrm flipH="1" flipV="1">
            <a:off x="6863700" y="2456552"/>
            <a:ext cx="3791047" cy="960149"/>
          </a:xfrm>
          <a:prstGeom prst="rect">
            <a:avLst/>
          </a:prstGeom>
        </p:spPr>
      </p:pic>
      <p:sp>
        <p:nvSpPr>
          <p:cNvPr id="23" name="矩形 22">
            <a:extLst>
              <a:ext uri="{FF2B5EF4-FFF2-40B4-BE49-F238E27FC236}">
                <a16:creationId xmlns:a16="http://schemas.microsoft.com/office/drawing/2014/main" id="{E448ED33-80BF-4C76-AF0A-9F4D472D4A62}"/>
              </a:ext>
            </a:extLst>
          </p:cNvPr>
          <p:cNvSpPr/>
          <p:nvPr/>
        </p:nvSpPr>
        <p:spPr>
          <a:xfrm>
            <a:off x="6904284" y="2928378"/>
            <a:ext cx="3698671" cy="376923"/>
          </a:xfrm>
          <a:prstGeom prst="rect">
            <a:avLst/>
          </a:prstGeom>
          <a:solidFill>
            <a:srgbClr val="5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6874753" y="2486212"/>
            <a:ext cx="3758935" cy="47056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kumimoji="1" lang="en-US" altLang="zh-TW" sz="2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backup job </a:t>
            </a: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C54D9A7D-78EA-4C8F-9B23-5CC1A36DBB96}"/>
              </a:ext>
            </a:extLst>
          </p:cNvPr>
          <p:cNvSpPr/>
          <p:nvPr/>
        </p:nvSpPr>
        <p:spPr>
          <a:xfrm>
            <a:off x="6874754" y="2918462"/>
            <a:ext cx="3728202" cy="36933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kumimoji="1" lang="en-US" altLang="zh-TW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step-by-step, intuitively</a:t>
            </a:r>
          </a:p>
        </p:txBody>
      </p:sp>
    </p:spTree>
    <p:extLst>
      <p:ext uri="{BB962C8B-B14F-4D97-AF65-F5344CB8AC3E}">
        <p14:creationId xmlns:p14="http://schemas.microsoft.com/office/powerpoint/2010/main" val="9074041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363232F3-6939-441A-AE70-D24D8CAE3F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3" y="0"/>
            <a:ext cx="12187227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73" y="14708"/>
            <a:ext cx="12187227" cy="1104446"/>
          </a:xfrm>
        </p:spPr>
        <p:txBody>
          <a:bodyPr>
            <a:normAutofit/>
          </a:bodyPr>
          <a:lstStyle/>
          <a:p>
            <a:r>
              <a:rPr lang="en-US" altLang="zh-TW">
                <a:cs typeface="Calibri"/>
              </a:rPr>
              <a:t>Easy way for job management via Calendar Dashboard</a:t>
            </a:r>
            <a:endParaRPr lang="zh-TW" altLang="en-US" b="1">
              <a:latin typeface="Microsoft JhengHei"/>
              <a:ea typeface="Microsoft JhengHei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6AA5C-4202-314D-9E48-914D5D2B55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639" y="2013317"/>
            <a:ext cx="5366033" cy="343449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altLang="zh-TW" sz="2450" b="1">
                <a:solidFill>
                  <a:srgbClr val="003C7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job schedules are shown in calendar view</a:t>
            </a:r>
          </a:p>
          <a:p>
            <a:pPr>
              <a:lnSpc>
                <a:spcPct val="100000"/>
              </a:lnSpc>
            </a:pPr>
            <a:r>
              <a:rPr lang="en-US" altLang="zh-TW" sz="2450" b="1">
                <a:solidFill>
                  <a:srgbClr val="003C7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 job execution duration in the future based on the past jobs</a:t>
            </a:r>
          </a:p>
          <a:p>
            <a:pPr>
              <a:lnSpc>
                <a:spcPct val="100000"/>
              </a:lnSpc>
            </a:pPr>
            <a:r>
              <a:rPr lang="en-US" altLang="zh-TW" sz="2450" b="1">
                <a:solidFill>
                  <a:srgbClr val="003C7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 open time slots for new jobs</a:t>
            </a:r>
            <a:endParaRPr lang="en-US" sz="2450" b="1">
              <a:solidFill>
                <a:srgbClr val="003C7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altLang="zh-TW" sz="2450" b="1">
                <a:solidFill>
                  <a:srgbClr val="003C7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View the status and details of all jobs.</a:t>
            </a:r>
            <a:endParaRPr lang="en-US" sz="2450" b="1">
              <a:solidFill>
                <a:srgbClr val="003C7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E0AB3903-03F0-46BD-8B7E-25DB474B2C5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742" r="11933"/>
          <a:stretch/>
        </p:blipFill>
        <p:spPr>
          <a:xfrm>
            <a:off x="6017441" y="1859859"/>
            <a:ext cx="5912155" cy="375199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40392916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1AEA6FAE-8202-43EA-97E5-FD646B3171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3" y="0"/>
            <a:ext cx="12171093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44450"/>
            <a:ext cx="12181546" cy="1104446"/>
          </a:xfrm>
        </p:spPr>
        <p:txBody>
          <a:bodyPr>
            <a:normAutofit/>
          </a:bodyPr>
          <a:lstStyle/>
          <a:p>
            <a:r>
              <a:rPr lang="en-US" altLang="zh-TW">
                <a:cs typeface="Calibri"/>
              </a:rPr>
              <a:t>Flexible job scheduling</a:t>
            </a:r>
            <a:endParaRPr kumimoji="1" lang="zh-TW" altLang="en-US" b="1"/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9161C2B9-6F7D-4C21-8F72-8EFBD3230B4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9770"/>
          <a:stretch/>
        </p:blipFill>
        <p:spPr>
          <a:xfrm>
            <a:off x="970426" y="1996200"/>
            <a:ext cx="6116173" cy="1011034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0D81C7F9-FBDE-4F36-B16D-0BEEB365C5C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9770"/>
          <a:stretch/>
        </p:blipFill>
        <p:spPr>
          <a:xfrm>
            <a:off x="970426" y="3133009"/>
            <a:ext cx="6116173" cy="742752"/>
          </a:xfrm>
          <a:prstGeom prst="rect">
            <a:avLst/>
          </a:prstGeom>
        </p:spPr>
      </p:pic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1263474" y="3207232"/>
            <a:ext cx="5292486" cy="69830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kumimoji="1" lang="en-US" altLang="zh-TW" sz="2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Meet the customer’s need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222FD4BE-C327-495D-8347-664D26413362}"/>
              </a:ext>
            </a:extLst>
          </p:cNvPr>
          <p:cNvSpPr txBox="1">
            <a:spLocks/>
          </p:cNvSpPr>
          <p:nvPr/>
        </p:nvSpPr>
        <p:spPr>
          <a:xfrm>
            <a:off x="1263474" y="2170897"/>
            <a:ext cx="5277026" cy="95678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Font typeface="Arial"/>
              <a:buNone/>
            </a:pPr>
            <a:r>
              <a:rPr kumimoji="1" lang="en-US" altLang="zh-TW" sz="2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Multiple schedules can be used for one job</a:t>
            </a: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C6853F19-7921-4008-8CB4-29F3D957167B}"/>
              </a:ext>
            </a:extLst>
          </p:cNvPr>
          <p:cNvSpPr/>
          <p:nvPr/>
        </p:nvSpPr>
        <p:spPr>
          <a:xfrm>
            <a:off x="6437440" y="1742316"/>
            <a:ext cx="4446460" cy="3972684"/>
          </a:xfrm>
          <a:prstGeom prst="rect">
            <a:avLst/>
          </a:prstGeom>
          <a:solidFill>
            <a:srgbClr val="A93507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/>
          <a:srcRect l="13508" t="29412" r="53336" b="9742"/>
          <a:stretch/>
        </p:blipFill>
        <p:spPr>
          <a:xfrm>
            <a:off x="6540501" y="1844802"/>
            <a:ext cx="4232529" cy="376224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橢圓 14">
            <a:extLst>
              <a:ext uri="{FF2B5EF4-FFF2-40B4-BE49-F238E27FC236}">
                <a16:creationId xmlns:a16="http://schemas.microsoft.com/office/drawing/2014/main" id="{7B75BEA2-7880-40FB-A07D-0FC687088550}"/>
              </a:ext>
            </a:extLst>
          </p:cNvPr>
          <p:cNvSpPr/>
          <p:nvPr/>
        </p:nvSpPr>
        <p:spPr>
          <a:xfrm>
            <a:off x="4674581" y="4435601"/>
            <a:ext cx="1351569" cy="1351569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4" name="圖片 13">
            <a:extLst>
              <a:ext uri="{FF2B5EF4-FFF2-40B4-BE49-F238E27FC236}">
                <a16:creationId xmlns:a16="http://schemas.microsoft.com/office/drawing/2014/main" id="{555A04D1-AD59-4BB9-AA1C-C5ED5D4CC49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0398" y="4064369"/>
            <a:ext cx="2549098" cy="1863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9161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圖片 10">
            <a:extLst>
              <a:ext uri="{FF2B5EF4-FFF2-40B4-BE49-F238E27FC236}">
                <a16:creationId xmlns:a16="http://schemas.microsoft.com/office/drawing/2014/main" id="{EB202DEC-7618-4AB6-A426-A432196A38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3075"/>
            <a:ext cx="12187445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DD09EA-1C1C-D04A-83D5-C629CEE179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b="1"/>
              <a:t>Automate your data protection plan</a:t>
            </a:r>
            <a:endParaRPr lang="en-US" b="1"/>
          </a:p>
        </p:txBody>
      </p:sp>
      <p:pic>
        <p:nvPicPr>
          <p:cNvPr id="19" name="圖片 18">
            <a:extLst>
              <a:ext uri="{FF2B5EF4-FFF2-40B4-BE49-F238E27FC236}">
                <a16:creationId xmlns:a16="http://schemas.microsoft.com/office/drawing/2014/main" id="{B5DE6B8E-6F99-4A14-8967-6B8C963B7C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7841" y="1961724"/>
            <a:ext cx="5726712" cy="3276939"/>
          </a:xfrm>
          <a:prstGeom prst="rect">
            <a:avLst/>
          </a:prstGeom>
        </p:spPr>
      </p:pic>
      <p:grpSp>
        <p:nvGrpSpPr>
          <p:cNvPr id="3" name="群組 2">
            <a:extLst>
              <a:ext uri="{FF2B5EF4-FFF2-40B4-BE49-F238E27FC236}">
                <a16:creationId xmlns:a16="http://schemas.microsoft.com/office/drawing/2014/main" id="{CD5D4206-1B34-4B39-9F6E-C849F0E5EB00}"/>
              </a:ext>
            </a:extLst>
          </p:cNvPr>
          <p:cNvGrpSpPr/>
          <p:nvPr/>
        </p:nvGrpSpPr>
        <p:grpSpPr>
          <a:xfrm>
            <a:off x="1247647" y="2182278"/>
            <a:ext cx="7151844" cy="3056385"/>
            <a:chOff x="1009754" y="2310512"/>
            <a:chExt cx="7151844" cy="3056385"/>
          </a:xfrm>
        </p:grpSpPr>
        <p:sp>
          <p:nvSpPr>
            <p:cNvPr id="12" name="Прямоугольник 3">
              <a:extLst>
                <a:ext uri="{FF2B5EF4-FFF2-40B4-BE49-F238E27FC236}">
                  <a16:creationId xmlns:a16="http://schemas.microsoft.com/office/drawing/2014/main" id="{31099FC3-11C4-4D09-87DC-ED8B1BEAADC3}"/>
                </a:ext>
              </a:extLst>
            </p:cNvPr>
            <p:cNvSpPr/>
            <p:nvPr/>
          </p:nvSpPr>
          <p:spPr>
            <a:xfrm>
              <a:off x="1980118" y="2314786"/>
              <a:ext cx="6181480" cy="292387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en-US" sz="2200" b="1">
                  <a:solidFill>
                    <a:schemeClr val="bg1"/>
                  </a:solidFill>
                  <a:latin typeface="Arial" panose="020B0604020202020204" pitchFamily="34" charset="0"/>
                  <a:ea typeface="Microsoft JhengHei" panose="020B0604030504040204" pitchFamily="34" charset="-120"/>
                  <a:cs typeface="Arial" panose="020B0604020202020204" pitchFamily="34" charset="0"/>
                </a:rPr>
                <a:t>Product</a:t>
              </a:r>
              <a:r>
                <a:rPr lang="zh-TW" altLang="en-US" sz="2200" b="1">
                  <a:solidFill>
                    <a:schemeClr val="bg1"/>
                  </a:solidFill>
                  <a:latin typeface="Arial" panose="020B0604020202020204" pitchFamily="34" charset="0"/>
                  <a:ea typeface="Microsoft JhengHei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lang="en-US" altLang="zh-TW" sz="2200" b="1">
                  <a:solidFill>
                    <a:schemeClr val="bg1"/>
                  </a:solidFill>
                  <a:latin typeface="Arial" panose="020B0604020202020204" pitchFamily="34" charset="0"/>
                  <a:ea typeface="Microsoft JhengHei" panose="020B0604030504040204" pitchFamily="34" charset="-120"/>
                  <a:cs typeface="Arial" panose="020B0604020202020204" pitchFamily="34" charset="0"/>
                </a:rPr>
                <a:t>command</a:t>
              </a:r>
              <a:r>
                <a:rPr lang="zh-TW" altLang="en-US" sz="2200" b="1">
                  <a:solidFill>
                    <a:schemeClr val="bg1"/>
                  </a:solidFill>
                  <a:latin typeface="Arial" panose="020B0604020202020204" pitchFamily="34" charset="0"/>
                  <a:ea typeface="Microsoft JhengHei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lang="en-US" altLang="zh-TW" sz="2200" b="1">
                  <a:solidFill>
                    <a:schemeClr val="bg1"/>
                  </a:solidFill>
                  <a:latin typeface="Arial" panose="020B0604020202020204" pitchFamily="34" charset="0"/>
                  <a:ea typeface="Microsoft JhengHei" panose="020B0604030504040204" pitchFamily="34" charset="-120"/>
                  <a:cs typeface="Arial" panose="020B0604020202020204" pitchFamily="34" charset="0"/>
                </a:rPr>
                <a:t>line</a:t>
              </a:r>
              <a:r>
                <a:rPr lang="zh-TW" altLang="en-US" sz="2200" b="1">
                  <a:solidFill>
                    <a:schemeClr val="bg1"/>
                  </a:solidFill>
                  <a:latin typeface="Arial" panose="020B0604020202020204" pitchFamily="34" charset="0"/>
                  <a:ea typeface="Microsoft JhengHei" panose="020B0604030504040204" pitchFamily="34" charset="-120"/>
                  <a:cs typeface="Arial" panose="020B0604020202020204" pitchFamily="34" charset="0"/>
                </a:rPr>
                <a:t> </a:t>
              </a:r>
              <a:endParaRPr lang="en-US" altLang="zh-TW" sz="2200" b="1">
                <a:solidFill>
                  <a:schemeClr val="bg1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endParaRPr>
            </a:p>
            <a:p>
              <a:pPr lvl="0"/>
              <a:r>
                <a:rPr lang="en-US" altLang="zh-TW" sz="2200" b="1">
                  <a:solidFill>
                    <a:schemeClr val="bg1"/>
                  </a:solidFill>
                  <a:latin typeface="Arial" panose="020B0604020202020204" pitchFamily="34" charset="0"/>
                  <a:ea typeface="Microsoft JhengHei" panose="020B0604030504040204" pitchFamily="34" charset="-120"/>
                  <a:cs typeface="Arial" panose="020B0604020202020204" pitchFamily="34" charset="0"/>
                </a:rPr>
                <a:t>interface</a:t>
              </a:r>
              <a:endParaRPr lang="en-US" sz="2200" b="1">
                <a:solidFill>
                  <a:schemeClr val="bg1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endParaRPr>
            </a:p>
            <a:p>
              <a:pPr lvl="0"/>
              <a:endParaRPr lang="en-US" sz="2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lvl="0"/>
              <a:endParaRPr lang="en-US" sz="2200" b="1">
                <a:solidFill>
                  <a:schemeClr val="bg1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endParaRPr>
            </a:p>
            <a:p>
              <a:pPr lvl="0"/>
              <a:r>
                <a:rPr lang="en-US" sz="2200" b="1">
                  <a:solidFill>
                    <a:schemeClr val="bg1"/>
                  </a:solidFill>
                  <a:latin typeface="Arial" panose="020B0604020202020204" pitchFamily="34" charset="0"/>
                  <a:ea typeface="Microsoft JhengHei" panose="020B0604030504040204" pitchFamily="34" charset="-120"/>
                  <a:cs typeface="Arial" panose="020B0604020202020204" pitchFamily="34" charset="0"/>
                </a:rPr>
                <a:t>Pre</a:t>
              </a:r>
              <a:r>
                <a:rPr lang="zh-TW" altLang="en-US" sz="2200" b="1">
                  <a:solidFill>
                    <a:schemeClr val="bg1"/>
                  </a:solidFill>
                  <a:latin typeface="Arial" panose="020B0604020202020204" pitchFamily="34" charset="0"/>
                  <a:ea typeface="Microsoft JhengHei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lang="en-US" altLang="zh-TW" sz="2200" b="1">
                  <a:solidFill>
                    <a:schemeClr val="bg1"/>
                  </a:solidFill>
                  <a:latin typeface="Arial" panose="020B0604020202020204" pitchFamily="34" charset="0"/>
                  <a:ea typeface="Microsoft JhengHei" panose="020B0604030504040204" pitchFamily="34" charset="-120"/>
                  <a:cs typeface="Arial" panose="020B0604020202020204" pitchFamily="34" charset="0"/>
                </a:rPr>
                <a:t>and</a:t>
              </a:r>
              <a:r>
                <a:rPr lang="zh-TW" altLang="en-US" sz="2200" b="1">
                  <a:solidFill>
                    <a:schemeClr val="bg1"/>
                  </a:solidFill>
                  <a:latin typeface="Arial" panose="020B0604020202020204" pitchFamily="34" charset="0"/>
                  <a:ea typeface="Microsoft JhengHei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lang="en-US" altLang="zh-TW" sz="2200" b="1">
                  <a:solidFill>
                    <a:schemeClr val="bg1"/>
                  </a:solidFill>
                  <a:latin typeface="Arial" panose="020B0604020202020204" pitchFamily="34" charset="0"/>
                  <a:ea typeface="Microsoft JhengHei" panose="020B0604030504040204" pitchFamily="34" charset="-120"/>
                  <a:cs typeface="Arial" panose="020B0604020202020204" pitchFamily="34" charset="0"/>
                </a:rPr>
                <a:t>Post</a:t>
              </a:r>
              <a:r>
                <a:rPr lang="zh-TW" altLang="en-US" sz="2200" b="1">
                  <a:solidFill>
                    <a:schemeClr val="bg1"/>
                  </a:solidFill>
                  <a:latin typeface="Arial" panose="020B0604020202020204" pitchFamily="34" charset="0"/>
                  <a:ea typeface="Microsoft JhengHei" panose="020B0604030504040204" pitchFamily="34" charset="-120"/>
                  <a:cs typeface="Arial" panose="020B0604020202020204" pitchFamily="34" charset="0"/>
                </a:rPr>
                <a:t> </a:t>
              </a:r>
              <a:r>
                <a:rPr lang="en-US" altLang="zh-TW" sz="2200" b="1">
                  <a:solidFill>
                    <a:schemeClr val="bg1"/>
                  </a:solidFill>
                  <a:latin typeface="Arial" panose="020B0604020202020204" pitchFamily="34" charset="0"/>
                  <a:ea typeface="Microsoft JhengHei" panose="020B0604030504040204" pitchFamily="34" charset="-120"/>
                  <a:cs typeface="Arial" panose="020B0604020202020204" pitchFamily="34" charset="0"/>
                </a:rPr>
                <a:t>Script</a:t>
              </a:r>
              <a:endParaRPr lang="en-US" sz="2200" b="1">
                <a:solidFill>
                  <a:schemeClr val="bg1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endParaRPr>
            </a:p>
            <a:p>
              <a:pPr lvl="0"/>
              <a:endParaRPr lang="en-US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lvl="0"/>
              <a:endParaRPr lang="en-US" sz="2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lvl="0"/>
              <a:r>
                <a:rPr lang="en-US" sz="2200" b="1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HTTP API</a:t>
              </a:r>
            </a:p>
          </p:txBody>
        </p:sp>
        <p:grpSp>
          <p:nvGrpSpPr>
            <p:cNvPr id="15" name="Group 17">
              <a:extLst>
                <a:ext uri="{FF2B5EF4-FFF2-40B4-BE49-F238E27FC236}">
                  <a16:creationId xmlns:a16="http://schemas.microsoft.com/office/drawing/2014/main" id="{65E917B0-EC62-4978-A1A6-F48418DF0974}"/>
                </a:ext>
              </a:extLst>
            </p:cNvPr>
            <p:cNvGrpSpPr/>
            <p:nvPr/>
          </p:nvGrpSpPr>
          <p:grpSpPr>
            <a:xfrm>
              <a:off x="1049792" y="4566808"/>
              <a:ext cx="816624" cy="800089"/>
              <a:chOff x="381000" y="3651306"/>
              <a:chExt cx="806971" cy="790631"/>
            </a:xfrm>
          </p:grpSpPr>
          <p:sp>
            <p:nvSpPr>
              <p:cNvPr id="16" name="Rounded Rectangle 25">
                <a:extLst>
                  <a:ext uri="{FF2B5EF4-FFF2-40B4-BE49-F238E27FC236}">
                    <a16:creationId xmlns:a16="http://schemas.microsoft.com/office/drawing/2014/main" id="{09DD3982-3E8E-4FDB-B875-99FDC345CCC2}"/>
                  </a:ext>
                </a:extLst>
              </p:cNvPr>
              <p:cNvSpPr/>
              <p:nvPr/>
            </p:nvSpPr>
            <p:spPr>
              <a:xfrm flipH="1">
                <a:off x="381000" y="3651306"/>
                <a:ext cx="806971" cy="790631"/>
              </a:xfrm>
              <a:prstGeom prst="roundRect">
                <a:avLst/>
              </a:prstGeom>
              <a:solidFill>
                <a:srgbClr val="33BFE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00"/>
              </a:p>
            </p:txBody>
          </p:sp>
          <p:sp>
            <p:nvSpPr>
              <p:cNvPr id="17" name="TextBox 9">
                <a:extLst>
                  <a:ext uri="{FF2B5EF4-FFF2-40B4-BE49-F238E27FC236}">
                    <a16:creationId xmlns:a16="http://schemas.microsoft.com/office/drawing/2014/main" id="{1A562D56-BDFE-4C16-9CED-25C7A3529E64}"/>
                  </a:ext>
                </a:extLst>
              </p:cNvPr>
              <p:cNvSpPr txBox="1"/>
              <p:nvPr/>
            </p:nvSpPr>
            <p:spPr>
              <a:xfrm>
                <a:off x="466787" y="3783701"/>
                <a:ext cx="637107" cy="4968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2667">
                    <a:solidFill>
                      <a:schemeClr val="bg1"/>
                    </a:solidFill>
                  </a:rPr>
                  <a:t>API</a:t>
                </a:r>
                <a:endParaRPr lang="en-US" sz="2000">
                  <a:solidFill>
                    <a:schemeClr val="bg1"/>
                  </a:solidFill>
                </a:endParaRPr>
              </a:p>
            </p:txBody>
          </p:sp>
        </p:grpSp>
        <p:pic>
          <p:nvPicPr>
            <p:cNvPr id="20" name="圖形 19">
              <a:extLst>
                <a:ext uri="{FF2B5EF4-FFF2-40B4-BE49-F238E27FC236}">
                  <a16:creationId xmlns:a16="http://schemas.microsoft.com/office/drawing/2014/main" id="{2C8711B3-6B58-4B90-AAAE-987CBE7B7B3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049792" y="2310512"/>
              <a:ext cx="832229" cy="786358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22" name="圖形 21">
              <a:extLst>
                <a:ext uri="{FF2B5EF4-FFF2-40B4-BE49-F238E27FC236}">
                  <a16:creationId xmlns:a16="http://schemas.microsoft.com/office/drawing/2014/main" id="{3ED566CB-6505-4CDD-893E-0D989968B60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009754" y="3398210"/>
              <a:ext cx="883551" cy="88355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530027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BB8EF7B2-B09A-4BBA-92B8-49D7E25554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78066B53-135F-4D2E-A747-BC136E440C3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4322"/>
          <a:stretch/>
        </p:blipFill>
        <p:spPr>
          <a:xfrm>
            <a:off x="2614889" y="3130097"/>
            <a:ext cx="6060732" cy="2902176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6075B656-AC0F-439E-AA51-33C32E656BEF}"/>
              </a:ext>
            </a:extLst>
          </p:cNvPr>
          <p:cNvSpPr txBox="1">
            <a:spLocks/>
          </p:cNvSpPr>
          <p:nvPr/>
        </p:nvSpPr>
        <p:spPr>
          <a:xfrm>
            <a:off x="0" y="1207171"/>
            <a:ext cx="12192000" cy="168864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n-lt"/>
                <a:ea typeface="Microsoft JhengHei" charset="-120"/>
                <a:cs typeface="Microsoft JhengHei" charset="-120"/>
              </a:defRPr>
            </a:lvl1pPr>
          </a:lstStyle>
          <a:p>
            <a:pPr algn="ctr"/>
            <a: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NAKIVO</a:t>
            </a:r>
            <a:br>
              <a:rPr lang="en-US" altLang="zh-TW" sz="5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sz="1500" b="1">
                <a:latin typeface="Microsoft JhengHei"/>
                <a:ea typeface="Microsoft JhengHei"/>
                <a:cs typeface="Calibri"/>
              </a:rPr>
              <a:t> </a:t>
            </a:r>
            <a:br>
              <a:rPr lang="en-US" altLang="zh-TW" sz="5000" b="1">
                <a:latin typeface="Microsoft JhengHei"/>
                <a:ea typeface="Microsoft JhengHei"/>
                <a:cs typeface="Calibri"/>
              </a:rPr>
            </a:br>
            <a:r>
              <a:rPr lang="en-US" altLang="zh-TW" sz="4200" b="1">
                <a:solidFill>
                  <a:srgbClr val="F65E1F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Ultimate data reduction techniques</a:t>
            </a:r>
            <a:endParaRPr lang="en-US" sz="4200" b="1">
              <a:solidFill>
                <a:srgbClr val="F65E1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19836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圖片 13">
            <a:extLst>
              <a:ext uri="{FF2B5EF4-FFF2-40B4-BE49-F238E27FC236}">
                <a16:creationId xmlns:a16="http://schemas.microsoft.com/office/drawing/2014/main" id="{ED37863C-4D19-40E7-A7E0-44FF45306A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3" y="0"/>
            <a:ext cx="12171093" cy="6857999"/>
          </a:xfrm>
          <a:prstGeom prst="rect">
            <a:avLst/>
          </a:prstGeom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54AEEB03-C5BD-400A-986E-C54D3563E8BB}"/>
              </a:ext>
            </a:extLst>
          </p:cNvPr>
          <p:cNvSpPr/>
          <p:nvPr/>
        </p:nvSpPr>
        <p:spPr>
          <a:xfrm>
            <a:off x="1870364" y="4160069"/>
            <a:ext cx="3549650" cy="1230939"/>
          </a:xfrm>
          <a:prstGeom prst="rect">
            <a:avLst/>
          </a:prstGeom>
          <a:solidFill>
            <a:schemeClr val="bg1">
              <a:alpha val="7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D2F7F8-A7BF-6942-B015-635253577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471" y="25400"/>
            <a:ext cx="10281557" cy="1104446"/>
          </a:xfrm>
        </p:spPr>
        <p:txBody>
          <a:bodyPr/>
          <a:lstStyle/>
          <a:p>
            <a:r>
              <a:rPr kumimoji="1" lang="en-US" altLang="zh-TW" b="1"/>
              <a:t>Skip </a:t>
            </a:r>
            <a:r>
              <a:rPr kumimoji="1" lang="en-US" altLang="zh-TW"/>
              <a:t>swap</a:t>
            </a:r>
            <a:r>
              <a:rPr kumimoji="1" lang="en-US" altLang="zh-TW" b="1"/>
              <a:t> file</a:t>
            </a:r>
            <a:endParaRPr lang="en-US" b="1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AFFA4019-BF09-E54B-A74B-ED4B9A3879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694" y="2283846"/>
            <a:ext cx="5901132" cy="328851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kumimoji="1" lang="en-US" altLang="zh-TW" sz="27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Faster and smaller backups</a:t>
            </a:r>
          </a:p>
          <a:p>
            <a:pPr>
              <a:lnSpc>
                <a:spcPct val="100000"/>
              </a:lnSpc>
            </a:pPr>
            <a:r>
              <a:rPr kumimoji="1" lang="en-US" altLang="zh-TW" sz="27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Great data reduction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kumimoji="1" lang="en-US" altLang="zh-TW" sz="20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4GB swap x 10 VMs x 30 days = 1.2 TB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83A76E42-CA4D-1D46-9238-7D6750CC730F}"/>
              </a:ext>
            </a:extLst>
          </p:cNvPr>
          <p:cNvGrpSpPr/>
          <p:nvPr/>
        </p:nvGrpSpPr>
        <p:grpSpPr>
          <a:xfrm>
            <a:off x="1825460" y="4121054"/>
            <a:ext cx="3657600" cy="1308968"/>
            <a:chOff x="2717800" y="3390901"/>
            <a:chExt cx="3657600" cy="1308968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F83C648-AD0C-454A-A4BE-128A07DF9983}"/>
                </a:ext>
              </a:extLst>
            </p:cNvPr>
            <p:cNvSpPr/>
            <p:nvPr/>
          </p:nvSpPr>
          <p:spPr>
            <a:xfrm>
              <a:off x="2717800" y="3390901"/>
              <a:ext cx="3657600" cy="1308968"/>
            </a:xfrm>
            <a:prstGeom prst="rect">
              <a:avLst/>
            </a:prstGeom>
            <a:noFill/>
            <a:ln w="63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1987F834-C94C-B54C-B8E6-B1DA09C18467}"/>
                </a:ext>
              </a:extLst>
            </p:cNvPr>
            <p:cNvSpPr txBox="1"/>
            <p:nvPr/>
          </p:nvSpPr>
          <p:spPr>
            <a:xfrm>
              <a:off x="3784600" y="3537554"/>
              <a:ext cx="1386790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/>
                <a:t>pagefile.sys</a:t>
              </a:r>
            </a:p>
            <a:p>
              <a:r>
                <a:rPr lang="en-US" sz="2000">
                  <a:solidFill>
                    <a:schemeClr val="bg1">
                      <a:lumMod val="50000"/>
                    </a:schemeClr>
                  </a:solidFill>
                </a:rPr>
                <a:t>System file</a:t>
              </a:r>
            </a:p>
            <a:p>
              <a:r>
                <a:rPr lang="en-US" sz="2000">
                  <a:solidFill>
                    <a:schemeClr val="bg1">
                      <a:lumMod val="50000"/>
                    </a:schemeClr>
                  </a:solidFill>
                </a:rPr>
                <a:t>8.50 GB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B30E9721-E8CD-FB42-86C8-73B8063BB4B2}"/>
              </a:ext>
            </a:extLst>
          </p:cNvPr>
          <p:cNvGrpSpPr/>
          <p:nvPr/>
        </p:nvGrpSpPr>
        <p:grpSpPr>
          <a:xfrm>
            <a:off x="2791516" y="3953319"/>
            <a:ext cx="1725489" cy="1619041"/>
            <a:chOff x="3936999" y="3314700"/>
            <a:chExt cx="1906014" cy="1879654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37102FB-2581-BF4C-9258-6AE5B02155EE}"/>
                </a:ext>
              </a:extLst>
            </p:cNvPr>
            <p:cNvCxnSpPr/>
            <p:nvPr/>
          </p:nvCxnSpPr>
          <p:spPr>
            <a:xfrm>
              <a:off x="3936999" y="3314700"/>
              <a:ext cx="1906013" cy="1879653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1BE7A5D-0ADD-A846-89AF-6F3554007DE3}"/>
                </a:ext>
              </a:extLst>
            </p:cNvPr>
            <p:cNvCxnSpPr/>
            <p:nvPr/>
          </p:nvCxnSpPr>
          <p:spPr>
            <a:xfrm flipH="1">
              <a:off x="3937000" y="3314700"/>
              <a:ext cx="1906013" cy="1879654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7" name="圖形 16">
            <a:extLst>
              <a:ext uri="{FF2B5EF4-FFF2-40B4-BE49-F238E27FC236}">
                <a16:creationId xmlns:a16="http://schemas.microsoft.com/office/drawing/2014/main" id="{7869D9C4-80C3-4C8D-9F41-79284637DD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989251" y="4264875"/>
            <a:ext cx="802265" cy="1007099"/>
          </a:xfrm>
          <a:prstGeom prst="rect">
            <a:avLst/>
          </a:prstGeom>
        </p:spPr>
      </p:pic>
      <p:pic>
        <p:nvPicPr>
          <p:cNvPr id="19" name="圖片 18">
            <a:extLst>
              <a:ext uri="{FF2B5EF4-FFF2-40B4-BE49-F238E27FC236}">
                <a16:creationId xmlns:a16="http://schemas.microsoft.com/office/drawing/2014/main" id="{41B44E06-53EA-49D0-955C-6EB5A14BF7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83746" y="4565316"/>
            <a:ext cx="629307" cy="592901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221822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>
            <a:extLst>
              <a:ext uri="{FF2B5EF4-FFF2-40B4-BE49-F238E27FC236}">
                <a16:creationId xmlns:a16="http://schemas.microsoft.com/office/drawing/2014/main" id="{6701D280-559A-49D9-BAAC-7CA28A580C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96" y="0"/>
            <a:ext cx="12171091" cy="685799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67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A62EEB-98EB-AF4D-A4B4-7F7173771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463" y="61519"/>
            <a:ext cx="10281557" cy="1104446"/>
          </a:xfrm>
        </p:spPr>
        <p:txBody>
          <a:bodyPr>
            <a:normAutofit/>
          </a:bodyPr>
          <a:lstStyle/>
          <a:p>
            <a:r>
              <a:rPr kumimoji="1" lang="en-US" altLang="zh-TW" b="1"/>
              <a:t>Deduplication and Compression </a:t>
            </a:r>
            <a:r>
              <a:rPr kumimoji="1" lang="en-US" altLang="zh-TW"/>
              <a:t>for efficient</a:t>
            </a:r>
            <a:r>
              <a:rPr kumimoji="1" lang="en-US" altLang="zh-TW" b="1"/>
              <a:t> disk space utilization</a:t>
            </a:r>
            <a:endParaRPr lang="en-US" b="1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50858437-4379-EF47-A8BF-58DF5EEF3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9882" y="1587174"/>
            <a:ext cx="9086460" cy="192450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kumimoji="1" lang="en-US" altLang="zh-TW" sz="2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Deduplication across the entire Backup Repository, only one copy of data will be </a:t>
            </a:r>
            <a:r>
              <a:rPr lang="en-US" altLang="zh-TW" sz="26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kept</a:t>
            </a:r>
            <a:endParaRPr lang="en-US" sz="2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kumimoji="1" lang="en-US" altLang="zh-TW" sz="2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Compression reduces the size of backed up data</a:t>
            </a:r>
            <a:endParaRPr lang="en-US" altLang="zh-TW" sz="26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32A2F742-649A-4C47-9939-E14758ED3246}"/>
              </a:ext>
            </a:extLst>
          </p:cNvPr>
          <p:cNvSpPr/>
          <p:nvPr/>
        </p:nvSpPr>
        <p:spPr>
          <a:xfrm>
            <a:off x="1540776" y="3241370"/>
            <a:ext cx="9218525" cy="2682353"/>
          </a:xfrm>
          <a:prstGeom prst="rect">
            <a:avLst/>
          </a:prstGeom>
          <a:solidFill>
            <a:srgbClr val="00CCFF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0" name="Picture 5">
            <a:extLst>
              <a:ext uri="{FF2B5EF4-FFF2-40B4-BE49-F238E27FC236}">
                <a16:creationId xmlns:a16="http://schemas.microsoft.com/office/drawing/2014/main" id="{C52F4B29-8A13-4BD3-BD2B-F50A243672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614239" y="3321974"/>
            <a:ext cx="9034584" cy="252231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3AACF610-A6BE-48A0-9D98-906DEF419FA6}"/>
              </a:ext>
            </a:extLst>
          </p:cNvPr>
          <p:cNvSpPr txBox="1">
            <a:spLocks/>
          </p:cNvSpPr>
          <p:nvPr/>
        </p:nvSpPr>
        <p:spPr>
          <a:xfrm>
            <a:off x="2646106" y="5453108"/>
            <a:ext cx="1173638" cy="5001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kumimoji="1" lang="en-US" altLang="zh-TW" sz="1700">
                <a:solidFill>
                  <a:srgbClr val="003C8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Raw Data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0F427123-87AA-4616-9A9D-DA84DD11D21D}"/>
              </a:ext>
            </a:extLst>
          </p:cNvPr>
          <p:cNvSpPr txBox="1">
            <a:spLocks/>
          </p:cNvSpPr>
          <p:nvPr/>
        </p:nvSpPr>
        <p:spPr>
          <a:xfrm>
            <a:off x="8276943" y="5006853"/>
            <a:ext cx="2189213" cy="5001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kumimoji="1" lang="en-US" altLang="zh-TW" sz="1700">
                <a:solidFill>
                  <a:srgbClr val="003C8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Backup Repository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36A6920E-E585-46A8-B234-8FC79F9E131D}"/>
              </a:ext>
            </a:extLst>
          </p:cNvPr>
          <p:cNvSpPr txBox="1">
            <a:spLocks/>
          </p:cNvSpPr>
          <p:nvPr/>
        </p:nvSpPr>
        <p:spPr>
          <a:xfrm>
            <a:off x="5036837" y="4833110"/>
            <a:ext cx="1414027" cy="5611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kumimoji="1" lang="en-US" altLang="zh-TW" sz="1300">
                <a:solidFill>
                  <a:srgbClr val="003C8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Deduplicated 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kumimoji="1" lang="en-US" altLang="zh-TW" sz="1300">
                <a:solidFill>
                  <a:srgbClr val="003C8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</a:t>
            </a:r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68C12459-FBE1-4F1E-B400-E7C5185C7356}"/>
              </a:ext>
            </a:extLst>
          </p:cNvPr>
          <p:cNvSpPr txBox="1">
            <a:spLocks/>
          </p:cNvSpPr>
          <p:nvPr/>
        </p:nvSpPr>
        <p:spPr>
          <a:xfrm>
            <a:off x="6680250" y="4833110"/>
            <a:ext cx="1414027" cy="5611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Microsoft JhengHei" charset="-120"/>
                <a:cs typeface="Microsoft JhengHei" charset="-12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kumimoji="1" lang="en-US" altLang="zh-TW" sz="1300">
                <a:solidFill>
                  <a:srgbClr val="003C8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Compressed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kumimoji="1" lang="en-US" altLang="zh-TW" sz="1300">
                <a:solidFill>
                  <a:srgbClr val="003C8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</a:t>
            </a:r>
          </a:p>
        </p:txBody>
      </p:sp>
    </p:spTree>
    <p:extLst>
      <p:ext uri="{BB962C8B-B14F-4D97-AF65-F5344CB8AC3E}">
        <p14:creationId xmlns:p14="http://schemas.microsoft.com/office/powerpoint/2010/main" val="26753984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DDEEF917-02C6-46D4-BAE9-B148A7ACBF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80DABB-495C-284E-BF65-0CC3713DA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920" y="1190549"/>
            <a:ext cx="10281557" cy="168864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NAKIVO</a:t>
            </a:r>
            <a:b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sz="1500" b="1">
                <a:latin typeface="Microsoft JhengHei"/>
                <a:ea typeface="Microsoft JhengHei"/>
                <a:cs typeface="Calibri"/>
              </a:rPr>
              <a:t> </a:t>
            </a:r>
            <a:br>
              <a:rPr lang="en-US" altLang="zh-TW" sz="1500" b="1">
                <a:latin typeface="Microsoft JhengHei"/>
                <a:ea typeface="Microsoft JhengHei"/>
                <a:cs typeface="Calibri"/>
              </a:rPr>
            </a:br>
            <a:r>
              <a:rPr lang="en-US" altLang="zh-TW" sz="4200">
                <a:solidFill>
                  <a:srgbClr val="F65E1F"/>
                </a:solidFill>
                <a:cs typeface="Calibri"/>
              </a:rPr>
              <a:t>Complete </a:t>
            </a:r>
            <a:r>
              <a:rPr lang="en-US" altLang="zh-CN" sz="4200">
                <a:solidFill>
                  <a:srgbClr val="F65E1F"/>
                </a:solidFill>
                <a:cs typeface="Calibri"/>
              </a:rPr>
              <a:t>data protection solution</a:t>
            </a:r>
            <a:endParaRPr lang="zh-TW" altLang="en-US" sz="4200" b="1">
              <a:solidFill>
                <a:srgbClr val="F65E1F"/>
              </a:solidFill>
              <a:latin typeface="Microsoft JhengHei"/>
              <a:cs typeface="Calibri"/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D0F105A0-0FB6-448C-91E1-A62BDE45B7E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4322"/>
          <a:stretch/>
        </p:blipFill>
        <p:spPr>
          <a:xfrm>
            <a:off x="2614889" y="3130097"/>
            <a:ext cx="6060732" cy="2902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0175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圖片 12">
            <a:extLst>
              <a:ext uri="{FF2B5EF4-FFF2-40B4-BE49-F238E27FC236}">
                <a16:creationId xmlns:a16="http://schemas.microsoft.com/office/drawing/2014/main" id="{743DBD5B-391E-495A-8CFD-4CB88019AC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1" cy="685799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67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F77948-3B44-DA47-9BDF-7C4BC0ECC0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>
                <a:cs typeface="Calibri"/>
              </a:rPr>
              <a:t>Comprehensive VM protection</a:t>
            </a:r>
            <a:endParaRPr lang="en-US" b="1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A61FEA78-9CAD-8643-A146-68B5C260A9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018" y="1724103"/>
            <a:ext cx="8374982" cy="277736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altLang="zh-TW" sz="225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Image-based backup of VMware, Hyper-V and AWS EC2</a:t>
            </a:r>
            <a:endParaRPr lang="en-US" sz="225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altLang="zh-TW" sz="225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Forever-Incremental Backup via VMware Changed Block Tracking,  Hyper resilient change tracking</a:t>
            </a:r>
          </a:p>
          <a:p>
            <a:pPr>
              <a:lnSpc>
                <a:spcPct val="100000"/>
              </a:lnSpc>
            </a:pPr>
            <a:r>
              <a:rPr lang="en-US" altLang="zh-TW" sz="225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Application-Aware Backup(Exchange, SQL, AD, Oracle etc.)</a:t>
            </a:r>
          </a:p>
          <a:p>
            <a:pPr>
              <a:lnSpc>
                <a:spcPct val="100000"/>
              </a:lnSpc>
            </a:pPr>
            <a:r>
              <a:rPr lang="en-US" altLang="zh-TW" sz="225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 to 1,000 GFS recovery points per VM backup</a:t>
            </a:r>
            <a:endParaRPr lang="en-US" sz="225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2" descr="E:\衍印_工作區\01_直播\180424_broadcast for Final Cut Pro\links\RAID.png">
            <a:extLst>
              <a:ext uri="{FF2B5EF4-FFF2-40B4-BE49-F238E27FC236}">
                <a16:creationId xmlns:a16="http://schemas.microsoft.com/office/drawing/2014/main" id="{3228167D-C243-494B-9163-B205D3BE86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356301" y="2207186"/>
            <a:ext cx="3505858" cy="2002872"/>
          </a:xfrm>
          <a:prstGeom prst="rect">
            <a:avLst/>
          </a:prstGeom>
          <a:noFill/>
        </p:spPr>
      </p:pic>
      <p:sp>
        <p:nvSpPr>
          <p:cNvPr id="14" name="矩形: 圓角 13">
            <a:extLst>
              <a:ext uri="{FF2B5EF4-FFF2-40B4-BE49-F238E27FC236}">
                <a16:creationId xmlns:a16="http://schemas.microsoft.com/office/drawing/2014/main" id="{42A42F5A-88AE-4E8F-9199-439FE7E84A11}"/>
              </a:ext>
            </a:extLst>
          </p:cNvPr>
          <p:cNvSpPr/>
          <p:nvPr/>
        </p:nvSpPr>
        <p:spPr>
          <a:xfrm>
            <a:off x="1556418" y="4792867"/>
            <a:ext cx="8260915" cy="1097413"/>
          </a:xfrm>
          <a:prstGeom prst="roundRect">
            <a:avLst>
              <a:gd name="adj" fmla="val 7396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0FF222AF-377F-3C40-BB81-6F399C5F5659}"/>
              </a:ext>
            </a:extLst>
          </p:cNvPr>
          <p:cNvGrpSpPr/>
          <p:nvPr/>
        </p:nvGrpSpPr>
        <p:grpSpPr>
          <a:xfrm>
            <a:off x="1732552" y="4859490"/>
            <a:ext cx="5372108" cy="941577"/>
            <a:chOff x="1041400" y="3771900"/>
            <a:chExt cx="5541462" cy="96250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244285DE-F686-E540-900E-ADA92735215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BFBFB"/>
                </a:clrFrom>
                <a:clrTo>
                  <a:srgbClr val="FBFBFB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041400" y="3771900"/>
              <a:ext cx="2738759" cy="962503"/>
            </a:xfrm>
            <a:prstGeom prst="rect">
              <a:avLst/>
            </a:prstGeom>
          </p:spPr>
        </p:pic>
        <p:pic>
          <p:nvPicPr>
            <p:cNvPr id="8" name="Picture 2" descr="Image result for hyper-v 2016 logo">
              <a:extLst>
                <a:ext uri="{FF2B5EF4-FFF2-40B4-BE49-F238E27FC236}">
                  <a16:creationId xmlns:a16="http://schemas.microsoft.com/office/drawing/2014/main" id="{73FD1CD6-5219-244B-AD06-A2449B82CBB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clrChange>
                <a:clrFrom>
                  <a:srgbClr val="FBFBFB"/>
                </a:clrFrom>
                <a:clrTo>
                  <a:srgbClr val="FBFBFB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1340" y="3842364"/>
              <a:ext cx="2231522" cy="8450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1" name="Picture 4" descr="Amazon AWS">
            <a:extLst>
              <a:ext uri="{FF2B5EF4-FFF2-40B4-BE49-F238E27FC236}">
                <a16:creationId xmlns:a16="http://schemas.microsoft.com/office/drawing/2014/main" id="{0C9860C2-6989-4D90-A2D4-D61AA26B71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4213" y="4941140"/>
            <a:ext cx="1818403" cy="759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93359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8A746266-8B16-456D-93E3-A389A9A29F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56EBA9-FBCF-2043-A50E-B39F3DD21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294" y="35395"/>
            <a:ext cx="10281557" cy="1104446"/>
          </a:xfrm>
        </p:spPr>
        <p:txBody>
          <a:bodyPr>
            <a:normAutofit/>
          </a:bodyPr>
          <a:lstStyle/>
          <a:p>
            <a:r>
              <a:rPr lang="en-US" altLang="zh-TW">
                <a:cs typeface="Calibri"/>
              </a:rPr>
              <a:t>Automated Screenshot verification</a:t>
            </a:r>
            <a:endParaRPr lang="en-US" b="1"/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B7B7B4C7-020D-A34F-8E7A-4C15AB2F1F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548" y="2289745"/>
            <a:ext cx="5816227" cy="299337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kumimoji="1" lang="en-US" altLang="zh-TW" sz="2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Instantly run the VM from the newly created backup</a:t>
            </a:r>
          </a:p>
          <a:p>
            <a:pPr>
              <a:lnSpc>
                <a:spcPct val="100000"/>
              </a:lnSpc>
            </a:pPr>
            <a:endParaRPr kumimoji="1" lang="en-US" altLang="zh-TW" sz="26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kumimoji="1" lang="en-US" altLang="zh-TW" sz="2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View the results of the verification through an email report with the OS screenshot attached</a:t>
            </a:r>
          </a:p>
        </p:txBody>
      </p:sp>
      <p:pic>
        <p:nvPicPr>
          <p:cNvPr id="8" name="Picture 4" descr="Desctops">
            <a:extLst>
              <a:ext uri="{FF2B5EF4-FFF2-40B4-BE49-F238E27FC236}">
                <a16:creationId xmlns:a16="http://schemas.microsoft.com/office/drawing/2014/main" id="{79FAA608-48E2-224A-8398-7488D30001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6963" y="1978318"/>
            <a:ext cx="5666204" cy="3176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96472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7FFA4F0B-78F0-462E-BD80-AE44BA28D1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8154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88A16F-DAE6-5D49-80ED-1688C2ACB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>
                <a:cs typeface="Calibri"/>
              </a:rPr>
              <a:t>Backup protection via copy</a:t>
            </a:r>
            <a:endParaRPr lang="en-US" b="1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FA1D7D67-507E-254E-AD9D-8EBB15E7FD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4747" y="1678713"/>
            <a:ext cx="9829497" cy="166385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kumimoji="1" lang="en-US" altLang="zh-TW" sz="2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Backup copy offsite and to Azure/AWS cloud</a:t>
            </a:r>
          </a:p>
          <a:p>
            <a:pPr>
              <a:lnSpc>
                <a:spcPct val="100000"/>
              </a:lnSpc>
            </a:pPr>
            <a:r>
              <a:rPr kumimoji="1" lang="en-US" altLang="zh-TW" sz="2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 custom rules specifying which VMs should be copied, where, how, and when</a:t>
            </a:r>
            <a:endParaRPr lang="en-US" sz="2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2" descr="C:\Users\user\Desktop\RAID 50.60 進階功能介紹\磁碟.png">
            <a:extLst>
              <a:ext uri="{FF2B5EF4-FFF2-40B4-BE49-F238E27FC236}">
                <a16:creationId xmlns:a16="http://schemas.microsoft.com/office/drawing/2014/main" id="{9CCC307C-6B01-41D1-B8A9-FA9218EDC4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69226" y="3715766"/>
            <a:ext cx="849083" cy="1131285"/>
          </a:xfrm>
          <a:prstGeom prst="rect">
            <a:avLst/>
          </a:prstGeom>
          <a:noFill/>
        </p:spPr>
      </p:pic>
      <p:pic>
        <p:nvPicPr>
          <p:cNvPr id="11" name="Picture 2" descr="Backup copy for VMware, Hyper-V and AWS EC2">
            <a:extLst>
              <a:ext uri="{FF2B5EF4-FFF2-40B4-BE49-F238E27FC236}">
                <a16:creationId xmlns:a16="http://schemas.microsoft.com/office/drawing/2014/main" id="{78925FDC-90EA-4804-8BDA-8CDE63C261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00" t="323" r="38187" b="45029"/>
          <a:stretch/>
        </p:blipFill>
        <p:spPr bwMode="auto">
          <a:xfrm>
            <a:off x="5122152" y="3785445"/>
            <a:ext cx="2198018" cy="1089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user\Desktop\RAID 50.60 進階功能介紹\磁碟.png">
            <a:extLst>
              <a:ext uri="{FF2B5EF4-FFF2-40B4-BE49-F238E27FC236}">
                <a16:creationId xmlns:a16="http://schemas.microsoft.com/office/drawing/2014/main" id="{CC7B6FC9-974B-4FA6-BCFA-DB22542E0E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038567" y="3661689"/>
            <a:ext cx="849083" cy="1131285"/>
          </a:xfrm>
          <a:prstGeom prst="rect">
            <a:avLst/>
          </a:prstGeom>
          <a:noFill/>
        </p:spPr>
      </p:pic>
      <p:cxnSp>
        <p:nvCxnSpPr>
          <p:cNvPr id="13" name="直線單箭頭接點 12">
            <a:extLst>
              <a:ext uri="{FF2B5EF4-FFF2-40B4-BE49-F238E27FC236}">
                <a16:creationId xmlns:a16="http://schemas.microsoft.com/office/drawing/2014/main" id="{02276C34-4956-49B6-93D4-6CB3330CA494}"/>
              </a:ext>
            </a:extLst>
          </p:cNvPr>
          <p:cNvCxnSpPr/>
          <p:nvPr/>
        </p:nvCxnSpPr>
        <p:spPr>
          <a:xfrm>
            <a:off x="3528418" y="4325853"/>
            <a:ext cx="1528845" cy="1588"/>
          </a:xfrm>
          <a:prstGeom prst="straightConnector1">
            <a:avLst/>
          </a:prstGeom>
          <a:ln w="25400">
            <a:solidFill>
              <a:schemeClr val="bg1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線單箭頭接點 13">
            <a:extLst>
              <a:ext uri="{FF2B5EF4-FFF2-40B4-BE49-F238E27FC236}">
                <a16:creationId xmlns:a16="http://schemas.microsoft.com/office/drawing/2014/main" id="{25C0B655-995C-4C83-A160-3E0DD943895A}"/>
              </a:ext>
            </a:extLst>
          </p:cNvPr>
          <p:cNvCxnSpPr/>
          <p:nvPr/>
        </p:nvCxnSpPr>
        <p:spPr>
          <a:xfrm>
            <a:off x="7414946" y="4325059"/>
            <a:ext cx="1528845" cy="1588"/>
          </a:xfrm>
          <a:prstGeom prst="straightConnector1">
            <a:avLst/>
          </a:prstGeom>
          <a:ln w="25400">
            <a:solidFill>
              <a:schemeClr val="bg1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矩形 2">
            <a:extLst>
              <a:ext uri="{FF2B5EF4-FFF2-40B4-BE49-F238E27FC236}">
                <a16:creationId xmlns:a16="http://schemas.microsoft.com/office/drawing/2014/main" id="{0079E92F-263D-497A-B272-A4EA1BC1F6C1}"/>
              </a:ext>
            </a:extLst>
          </p:cNvPr>
          <p:cNvSpPr/>
          <p:nvPr/>
        </p:nvSpPr>
        <p:spPr>
          <a:xfrm>
            <a:off x="2033440" y="4852247"/>
            <a:ext cx="192065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zh-TW" altLang="en-US">
                <a:solidFill>
                  <a:schemeClr val="bg1"/>
                </a:solidFill>
                <a:latin typeface="Calibri (本文)"/>
                <a:cs typeface="Arial" panose="020B0604020202020204" pitchFamily="34" charset="0"/>
              </a:rPr>
              <a:t>Source </a:t>
            </a:r>
            <a:endParaRPr lang="en-US" altLang="zh-TW">
              <a:solidFill>
                <a:schemeClr val="bg1"/>
              </a:solidFill>
              <a:latin typeface="Calibri (本文)"/>
              <a:cs typeface="Arial" panose="020B0604020202020204" pitchFamily="34" charset="0"/>
            </a:endParaRPr>
          </a:p>
          <a:p>
            <a:pPr algn="ctr"/>
            <a:r>
              <a:rPr lang="en-US" altLang="zh-TW">
                <a:solidFill>
                  <a:schemeClr val="bg1"/>
                </a:solidFill>
                <a:latin typeface="Calibri (本文)"/>
                <a:cs typeface="Arial" panose="020B0604020202020204" pitchFamily="34" charset="0"/>
              </a:rPr>
              <a:t>B</a:t>
            </a:r>
            <a:r>
              <a:rPr lang="zh-TW" altLang="en-US">
                <a:solidFill>
                  <a:schemeClr val="bg1"/>
                </a:solidFill>
                <a:latin typeface="Calibri (本文)"/>
                <a:cs typeface="Arial" panose="020B0604020202020204" pitchFamily="34" charset="0"/>
              </a:rPr>
              <a:t>ackup Repository</a:t>
            </a:r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F417A153-8D29-4FC3-B468-C061A1FBF6B5}"/>
              </a:ext>
            </a:extLst>
          </p:cNvPr>
          <p:cNvSpPr/>
          <p:nvPr/>
        </p:nvSpPr>
        <p:spPr>
          <a:xfrm>
            <a:off x="8508681" y="4852246"/>
            <a:ext cx="192065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>
                <a:solidFill>
                  <a:schemeClr val="bg1"/>
                </a:solidFill>
                <a:latin typeface="Calibri (本文)"/>
                <a:cs typeface="Arial" panose="020B0604020202020204" pitchFamily="34" charset="0"/>
              </a:rPr>
              <a:t>Target</a:t>
            </a:r>
          </a:p>
          <a:p>
            <a:pPr algn="ctr"/>
            <a:r>
              <a:rPr lang="en-US" altLang="zh-TW">
                <a:solidFill>
                  <a:schemeClr val="bg1"/>
                </a:solidFill>
                <a:latin typeface="Calibri (本文)"/>
                <a:cs typeface="Arial" panose="020B0604020202020204" pitchFamily="34" charset="0"/>
              </a:rPr>
              <a:t>B</a:t>
            </a:r>
            <a:r>
              <a:rPr lang="zh-TW" altLang="en-US">
                <a:solidFill>
                  <a:schemeClr val="bg1"/>
                </a:solidFill>
                <a:latin typeface="Calibri (本文)"/>
                <a:cs typeface="Arial" panose="020B0604020202020204" pitchFamily="34" charset="0"/>
              </a:rPr>
              <a:t>ackup Repository</a:t>
            </a:r>
          </a:p>
        </p:txBody>
      </p:sp>
    </p:spTree>
    <p:extLst>
      <p:ext uri="{BB962C8B-B14F-4D97-AF65-F5344CB8AC3E}">
        <p14:creationId xmlns:p14="http://schemas.microsoft.com/office/powerpoint/2010/main" val="34460244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13D46866-26CB-4C05-8222-20677ECF92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8154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0E4EA9-B1F8-8944-997E-2FFAFD91D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017" y="17697"/>
            <a:ext cx="10281557" cy="1104446"/>
          </a:xfrm>
        </p:spPr>
        <p:txBody>
          <a:bodyPr>
            <a:normAutofit/>
          </a:bodyPr>
          <a:lstStyle/>
          <a:p>
            <a:r>
              <a:rPr lang="en-US" altLang="zh-TW">
                <a:cs typeface="Calibri"/>
              </a:rPr>
              <a:t>Encrypt the backed up data</a:t>
            </a:r>
            <a:endParaRPr lang="en-US" b="1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C2A37C5B-D962-9F43-9A07-4A7FCEECCF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5059" y="1659150"/>
            <a:ext cx="9499600" cy="3539699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kumimoji="1" lang="en-US" altLang="zh-TW" sz="2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AES 256 encryption</a:t>
            </a:r>
          </a:p>
          <a:p>
            <a:pPr>
              <a:lnSpc>
                <a:spcPct val="100000"/>
              </a:lnSpc>
            </a:pPr>
            <a:r>
              <a:rPr kumimoji="1" lang="en-US" altLang="zh-TW" sz="2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VM backup encryption in flight</a:t>
            </a:r>
          </a:p>
          <a:p>
            <a:pPr>
              <a:lnSpc>
                <a:spcPct val="100000"/>
              </a:lnSpc>
            </a:pPr>
            <a:r>
              <a:rPr kumimoji="1" lang="en-US" altLang="zh-TW" sz="2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VM Backup encryption at rest</a:t>
            </a:r>
            <a:r>
              <a:rPr lang="en-US" sz="2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/>
          </a:p>
        </p:txBody>
      </p:sp>
      <p:pic>
        <p:nvPicPr>
          <p:cNvPr id="8" name="Picture 2" descr="C:\Users\user\Desktop\RAID 50.60 進階功能介紹\磁碟.png">
            <a:extLst>
              <a:ext uri="{FF2B5EF4-FFF2-40B4-BE49-F238E27FC236}">
                <a16:creationId xmlns:a16="http://schemas.microsoft.com/office/drawing/2014/main" id="{67413FF8-794B-46AB-BF2C-B914495280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69226" y="3715766"/>
            <a:ext cx="849083" cy="1131285"/>
          </a:xfrm>
          <a:prstGeom prst="rect">
            <a:avLst/>
          </a:prstGeom>
          <a:noFill/>
        </p:spPr>
      </p:pic>
      <p:pic>
        <p:nvPicPr>
          <p:cNvPr id="10" name="Picture 2" descr="C:\Users\user\Desktop\RAID 50.60 進階功能介紹\磁碟.png">
            <a:extLst>
              <a:ext uri="{FF2B5EF4-FFF2-40B4-BE49-F238E27FC236}">
                <a16:creationId xmlns:a16="http://schemas.microsoft.com/office/drawing/2014/main" id="{A9E7B820-A746-4E75-BB0A-24D9D01A8A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61875" y="3661689"/>
            <a:ext cx="849083" cy="1131285"/>
          </a:xfrm>
          <a:prstGeom prst="rect">
            <a:avLst/>
          </a:prstGeom>
          <a:noFill/>
        </p:spPr>
      </p:pic>
      <p:cxnSp>
        <p:nvCxnSpPr>
          <p:cNvPr id="11" name="直線單箭頭接點 10">
            <a:extLst>
              <a:ext uri="{FF2B5EF4-FFF2-40B4-BE49-F238E27FC236}">
                <a16:creationId xmlns:a16="http://schemas.microsoft.com/office/drawing/2014/main" id="{DFE79968-1FBA-4B1C-8140-30940C23D9B2}"/>
              </a:ext>
            </a:extLst>
          </p:cNvPr>
          <p:cNvCxnSpPr/>
          <p:nvPr/>
        </p:nvCxnSpPr>
        <p:spPr>
          <a:xfrm>
            <a:off x="3528418" y="4325853"/>
            <a:ext cx="1528845" cy="1588"/>
          </a:xfrm>
          <a:prstGeom prst="straightConnector1">
            <a:avLst/>
          </a:prstGeom>
          <a:ln w="25400">
            <a:solidFill>
              <a:schemeClr val="bg1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線單箭頭接點 11">
            <a:extLst>
              <a:ext uri="{FF2B5EF4-FFF2-40B4-BE49-F238E27FC236}">
                <a16:creationId xmlns:a16="http://schemas.microsoft.com/office/drawing/2014/main" id="{D95CF1A6-7F21-4770-8F40-82C457D8E4A0}"/>
              </a:ext>
            </a:extLst>
          </p:cNvPr>
          <p:cNvCxnSpPr/>
          <p:nvPr/>
        </p:nvCxnSpPr>
        <p:spPr>
          <a:xfrm>
            <a:off x="7338254" y="4325059"/>
            <a:ext cx="1528845" cy="1588"/>
          </a:xfrm>
          <a:prstGeom prst="straightConnector1">
            <a:avLst/>
          </a:prstGeom>
          <a:ln w="25400">
            <a:solidFill>
              <a:schemeClr val="bg1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矩形 12">
            <a:extLst>
              <a:ext uri="{FF2B5EF4-FFF2-40B4-BE49-F238E27FC236}">
                <a16:creationId xmlns:a16="http://schemas.microsoft.com/office/drawing/2014/main" id="{A58A2307-547A-4E8C-AB73-4E7CDBE25D1C}"/>
              </a:ext>
            </a:extLst>
          </p:cNvPr>
          <p:cNvSpPr/>
          <p:nvPr/>
        </p:nvSpPr>
        <p:spPr>
          <a:xfrm>
            <a:off x="1940469" y="4913819"/>
            <a:ext cx="21066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>
                <a:solidFill>
                  <a:schemeClr val="bg1"/>
                </a:solidFill>
              </a:rPr>
              <a:t>Backup Repository A</a:t>
            </a:r>
            <a:endParaRPr lang="zh-TW" altLang="en-US">
              <a:solidFill>
                <a:schemeClr val="bg1"/>
              </a:solidFill>
            </a:endParaRP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CBC09353-C7B0-44E2-A6E5-B8CD2C593E10}"/>
              </a:ext>
            </a:extLst>
          </p:cNvPr>
          <p:cNvSpPr/>
          <p:nvPr/>
        </p:nvSpPr>
        <p:spPr>
          <a:xfrm>
            <a:off x="8339015" y="4913818"/>
            <a:ext cx="21066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>
                <a:solidFill>
                  <a:schemeClr val="bg1"/>
                </a:solidFill>
              </a:rPr>
              <a:t>Backup Repository B</a:t>
            </a:r>
            <a:endParaRPr lang="zh-TW" altLang="en-US">
              <a:solidFill>
                <a:schemeClr val="bg1"/>
              </a:solidFill>
            </a:endParaRPr>
          </a:p>
        </p:txBody>
      </p:sp>
      <p:pic>
        <p:nvPicPr>
          <p:cNvPr id="15" name="圖片 14">
            <a:extLst>
              <a:ext uri="{FF2B5EF4-FFF2-40B4-BE49-F238E27FC236}">
                <a16:creationId xmlns:a16="http://schemas.microsoft.com/office/drawing/2014/main" id="{C1484801-A7F5-4FA6-8E19-693A398C29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34125" y="4263500"/>
            <a:ext cx="553665" cy="583551"/>
          </a:xfrm>
          <a:prstGeom prst="rect">
            <a:avLst/>
          </a:prstGeom>
        </p:spPr>
      </p:pic>
      <p:pic>
        <p:nvPicPr>
          <p:cNvPr id="16" name="圖片 15">
            <a:extLst>
              <a:ext uri="{FF2B5EF4-FFF2-40B4-BE49-F238E27FC236}">
                <a16:creationId xmlns:a16="http://schemas.microsoft.com/office/drawing/2014/main" id="{DA718729-DFC2-47AB-B642-A7084C3825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90559" y="4033283"/>
            <a:ext cx="553665" cy="583551"/>
          </a:xfrm>
          <a:prstGeom prst="rect">
            <a:avLst/>
          </a:prstGeom>
        </p:spPr>
      </p:pic>
      <p:pic>
        <p:nvPicPr>
          <p:cNvPr id="17" name="圖片 16">
            <a:extLst>
              <a:ext uri="{FF2B5EF4-FFF2-40B4-BE49-F238E27FC236}">
                <a16:creationId xmlns:a16="http://schemas.microsoft.com/office/drawing/2014/main" id="{19FFAA1A-E7EF-4B09-8DB4-E46C1BCC38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14337" y="4023780"/>
            <a:ext cx="553665" cy="583551"/>
          </a:xfrm>
          <a:prstGeom prst="rect">
            <a:avLst/>
          </a:prstGeom>
        </p:spPr>
      </p:pic>
      <p:pic>
        <p:nvPicPr>
          <p:cNvPr id="18" name="圖形 17">
            <a:extLst>
              <a:ext uri="{FF2B5EF4-FFF2-40B4-BE49-F238E27FC236}">
                <a16:creationId xmlns:a16="http://schemas.microsoft.com/office/drawing/2014/main" id="{64A50C8B-69D8-4640-819B-416FF98B02F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153276" y="3590975"/>
            <a:ext cx="2092369" cy="1201999"/>
          </a:xfrm>
          <a:prstGeom prst="rect">
            <a:avLst/>
          </a:prstGeom>
        </p:spPr>
      </p:pic>
      <p:sp>
        <p:nvSpPr>
          <p:cNvPr id="19" name="矩形 18">
            <a:extLst>
              <a:ext uri="{FF2B5EF4-FFF2-40B4-BE49-F238E27FC236}">
                <a16:creationId xmlns:a16="http://schemas.microsoft.com/office/drawing/2014/main" id="{DCE77182-E6E6-4982-A1FE-0A2A7C635187}"/>
              </a:ext>
            </a:extLst>
          </p:cNvPr>
          <p:cNvSpPr/>
          <p:nvPr/>
        </p:nvSpPr>
        <p:spPr>
          <a:xfrm>
            <a:off x="5623443" y="4081401"/>
            <a:ext cx="1135247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 sz="2200" b="1">
                <a:solidFill>
                  <a:srgbClr val="5085F0"/>
                </a:solidFill>
              </a:rPr>
              <a:t>Internet</a:t>
            </a:r>
            <a:endParaRPr lang="zh-TW" altLang="en-US" sz="2200" b="1">
              <a:solidFill>
                <a:srgbClr val="5085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85198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DDEEF917-02C6-46D4-BAE9-B148A7ACBF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80DABB-495C-284E-BF65-0CC3713DA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920" y="1138511"/>
            <a:ext cx="10281557" cy="168864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NAKIVO</a:t>
            </a:r>
            <a:br>
              <a:rPr lang="en-US" altLang="zh-TW" sz="5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sz="1500" b="1">
                <a:latin typeface="Microsoft JhengHei"/>
                <a:ea typeface="Microsoft JhengHei"/>
                <a:cs typeface="Calibri"/>
              </a:rPr>
              <a:t> </a:t>
            </a:r>
            <a:br>
              <a:rPr lang="en-US" altLang="zh-TW" sz="5000" b="1">
                <a:latin typeface="Microsoft JhengHei"/>
                <a:ea typeface="Microsoft JhengHei"/>
                <a:cs typeface="Calibri"/>
              </a:rPr>
            </a:br>
            <a:r>
              <a:rPr lang="en-US" altLang="zh-TW" sz="4200">
                <a:solidFill>
                  <a:srgbClr val="F65E1F"/>
                </a:solidFill>
                <a:cs typeface="Calibri"/>
              </a:rPr>
              <a:t>Enhance the backup performance</a:t>
            </a:r>
            <a:endParaRPr lang="en-US" sz="4200" b="1">
              <a:solidFill>
                <a:srgbClr val="F65E1F"/>
              </a:solidFill>
              <a:latin typeface="Calibri"/>
              <a:cs typeface="Calibri"/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D0F105A0-0FB6-448C-91E1-A62BDE45B7E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4322"/>
          <a:stretch/>
        </p:blipFill>
        <p:spPr>
          <a:xfrm>
            <a:off x="2614889" y="3115229"/>
            <a:ext cx="6060732" cy="2902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3208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圖片 36">
            <a:extLst>
              <a:ext uri="{FF2B5EF4-FFF2-40B4-BE49-F238E27FC236}">
                <a16:creationId xmlns:a16="http://schemas.microsoft.com/office/drawing/2014/main" id="{3D35D63B-CED0-46A0-9222-C2500E7F16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423B71-19B8-FA4E-BD71-5478C92CE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810" y="5899"/>
            <a:ext cx="10281557" cy="1104446"/>
          </a:xfrm>
        </p:spPr>
        <p:txBody>
          <a:bodyPr>
            <a:normAutofit/>
          </a:bodyPr>
          <a:lstStyle/>
          <a:p>
            <a:r>
              <a:rPr lang="en-US" altLang="zh-TW" b="1">
                <a:latin typeface="Arial" panose="020B0604020202020204" pitchFamily="34" charset="0"/>
                <a:cs typeface="Arial" panose="020B0604020202020204" pitchFamily="34" charset="0"/>
              </a:rPr>
              <a:t>Technologies of LAN-free Backup</a:t>
            </a:r>
            <a:endParaRPr lang="en-US" b="1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C7B117F-DE83-5643-AF3B-0BD28CCAB2BD}"/>
              </a:ext>
            </a:extLst>
          </p:cNvPr>
          <p:cNvGrpSpPr/>
          <p:nvPr/>
        </p:nvGrpSpPr>
        <p:grpSpPr>
          <a:xfrm>
            <a:off x="0" y="1883918"/>
            <a:ext cx="7228502" cy="3703583"/>
            <a:chOff x="0" y="600351"/>
            <a:chExt cx="6044582" cy="3383280"/>
          </a:xfrm>
        </p:grpSpPr>
        <p:sp>
          <p:nvSpPr>
            <p:cNvPr id="5" name="Right Triangle 4">
              <a:extLst>
                <a:ext uri="{FF2B5EF4-FFF2-40B4-BE49-F238E27FC236}">
                  <a16:creationId xmlns:a16="http://schemas.microsoft.com/office/drawing/2014/main" id="{49B038F1-CA6B-B242-9122-4FE1C7438FCF}"/>
                </a:ext>
              </a:extLst>
            </p:cNvPr>
            <p:cNvSpPr/>
            <p:nvPr/>
          </p:nvSpPr>
          <p:spPr>
            <a:xfrm>
              <a:off x="4318000" y="600351"/>
              <a:ext cx="1726582" cy="3383280"/>
            </a:xfrm>
            <a:prstGeom prst="rtTriangle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206A20E-3780-C440-BAE3-647D05A95D56}"/>
                </a:ext>
              </a:extLst>
            </p:cNvPr>
            <p:cNvSpPr/>
            <p:nvPr/>
          </p:nvSpPr>
          <p:spPr>
            <a:xfrm>
              <a:off x="0" y="600351"/>
              <a:ext cx="4318000" cy="338328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49F98328-F2A1-6049-BB43-DC64210B51C7}"/>
              </a:ext>
            </a:extLst>
          </p:cNvPr>
          <p:cNvGrpSpPr/>
          <p:nvPr/>
        </p:nvGrpSpPr>
        <p:grpSpPr>
          <a:xfrm>
            <a:off x="5621684" y="1901565"/>
            <a:ext cx="6591980" cy="3685936"/>
            <a:chOff x="4572204" y="845820"/>
            <a:chExt cx="5793824" cy="3383280"/>
          </a:xfrm>
        </p:grpSpPr>
        <p:sp>
          <p:nvSpPr>
            <p:cNvPr id="8" name="Right Triangle 7">
              <a:extLst>
                <a:ext uri="{FF2B5EF4-FFF2-40B4-BE49-F238E27FC236}">
                  <a16:creationId xmlns:a16="http://schemas.microsoft.com/office/drawing/2014/main" id="{471133A0-8CA0-254B-8779-3BFB89F5F6D8}"/>
                </a:ext>
              </a:extLst>
            </p:cNvPr>
            <p:cNvSpPr/>
            <p:nvPr/>
          </p:nvSpPr>
          <p:spPr>
            <a:xfrm flipH="1" flipV="1">
              <a:off x="4572204" y="845820"/>
              <a:ext cx="1726582" cy="3383280"/>
            </a:xfrm>
            <a:prstGeom prst="rtTriangle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AC081BD-5BA6-FD46-829B-8B8B8B7A55BD}"/>
                </a:ext>
              </a:extLst>
            </p:cNvPr>
            <p:cNvSpPr/>
            <p:nvPr/>
          </p:nvSpPr>
          <p:spPr>
            <a:xfrm>
              <a:off x="6298785" y="845820"/>
              <a:ext cx="4067243" cy="338328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Прямоугольник 4">
            <a:extLst>
              <a:ext uri="{FF2B5EF4-FFF2-40B4-BE49-F238E27FC236}">
                <a16:creationId xmlns:a16="http://schemas.microsoft.com/office/drawing/2014/main" id="{06630AEC-77F6-8742-80E5-2907180C2F66}"/>
              </a:ext>
            </a:extLst>
          </p:cNvPr>
          <p:cNvSpPr/>
          <p:nvPr/>
        </p:nvSpPr>
        <p:spPr>
          <a:xfrm>
            <a:off x="817085" y="2130826"/>
            <a:ext cx="4191000" cy="26848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600"/>
              </a:spcBef>
            </a:pPr>
            <a:r>
              <a:rPr lang="en-US" sz="2400" b="1" spc="-50">
                <a:solidFill>
                  <a:srgbClr val="2196F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Hot-add</a:t>
            </a:r>
          </a:p>
          <a:p>
            <a:pPr>
              <a:spcBef>
                <a:spcPts val="600"/>
              </a:spcBef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Mount disks to Transporter to retrieve data via storage I/O stack</a:t>
            </a:r>
          </a:p>
        </p:txBody>
      </p:sp>
      <p:sp>
        <p:nvSpPr>
          <p:cNvPr id="11" name="Прямоугольник 2">
            <a:extLst>
              <a:ext uri="{FF2B5EF4-FFF2-40B4-BE49-F238E27FC236}">
                <a16:creationId xmlns:a16="http://schemas.microsoft.com/office/drawing/2014/main" id="{1F9360D9-7517-5944-9B6B-62365CD1D2CD}"/>
              </a:ext>
            </a:extLst>
          </p:cNvPr>
          <p:cNvSpPr/>
          <p:nvPr/>
        </p:nvSpPr>
        <p:spPr>
          <a:xfrm>
            <a:off x="6737299" y="2124779"/>
            <a:ext cx="4487359" cy="28931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33045">
              <a:spcBef>
                <a:spcPts val="600"/>
              </a:spcBef>
            </a:pPr>
            <a:r>
              <a:rPr lang="en-US" sz="2400" b="1" spc="-50">
                <a:solidFill>
                  <a:srgbClr val="2196F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 SAN Access</a:t>
            </a: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33045">
              <a:spcBef>
                <a:spcPts val="600"/>
              </a:spcBef>
            </a:pPr>
            <a:r>
              <a:rPr lang="en-US" spc="-5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Retrieve data directly from SAN via fiber-channel or iSCSI </a:t>
            </a:r>
          </a:p>
          <a:p>
            <a:pPr marL="575945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endParaRPr lang="en-US" spc="-5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D0BA7C6-BFB6-624C-9B58-FB11819C2A29}"/>
              </a:ext>
            </a:extLst>
          </p:cNvPr>
          <p:cNvGrpSpPr/>
          <p:nvPr/>
        </p:nvGrpSpPr>
        <p:grpSpPr>
          <a:xfrm>
            <a:off x="7394963" y="3812088"/>
            <a:ext cx="4109479" cy="1190089"/>
            <a:chOff x="2009187" y="922672"/>
            <a:chExt cx="4109479" cy="1190089"/>
          </a:xfrm>
        </p:grpSpPr>
        <p:pic>
          <p:nvPicPr>
            <p:cNvPr id="13" name="Picture 31">
              <a:extLst>
                <a:ext uri="{FF2B5EF4-FFF2-40B4-BE49-F238E27FC236}">
                  <a16:creationId xmlns:a16="http://schemas.microsoft.com/office/drawing/2014/main" id="{C69AD940-9869-784B-B2D8-677EE2F0CAF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50921" y="922672"/>
              <a:ext cx="860604" cy="896112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3C0C9AFC-A60E-A348-AF6A-1570963E561C}"/>
                </a:ext>
              </a:extLst>
            </p:cNvPr>
            <p:cNvSpPr txBox="1"/>
            <p:nvPr/>
          </p:nvSpPr>
          <p:spPr>
            <a:xfrm>
              <a:off x="4715278" y="1820373"/>
              <a:ext cx="1403388" cy="2923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00">
                  <a:solidFill>
                    <a:schemeClr val="accent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SAN Datastore</a:t>
              </a:r>
            </a:p>
          </p:txBody>
        </p:sp>
        <p:grpSp>
          <p:nvGrpSpPr>
            <p:cNvPr id="15" name="Group 30">
              <a:extLst>
                <a:ext uri="{FF2B5EF4-FFF2-40B4-BE49-F238E27FC236}">
                  <a16:creationId xmlns:a16="http://schemas.microsoft.com/office/drawing/2014/main" id="{82F29FB9-8FBC-E242-B7F8-056AF1644822}"/>
                </a:ext>
              </a:extLst>
            </p:cNvPr>
            <p:cNvGrpSpPr/>
            <p:nvPr/>
          </p:nvGrpSpPr>
          <p:grpSpPr>
            <a:xfrm>
              <a:off x="2009187" y="959900"/>
              <a:ext cx="1204374" cy="1136531"/>
              <a:chOff x="3691988" y="1698495"/>
              <a:chExt cx="1204374" cy="1136531"/>
            </a:xfrm>
          </p:grpSpPr>
          <p:sp>
            <p:nvSpPr>
              <p:cNvPr id="18" name="Rounded Rectangle 83">
                <a:extLst>
                  <a:ext uri="{FF2B5EF4-FFF2-40B4-BE49-F238E27FC236}">
                    <a16:creationId xmlns:a16="http://schemas.microsoft.com/office/drawing/2014/main" id="{8196EBC4-F203-EE48-A416-7F39BC06B3EC}"/>
                  </a:ext>
                </a:extLst>
              </p:cNvPr>
              <p:cNvSpPr/>
              <p:nvPr/>
            </p:nvSpPr>
            <p:spPr>
              <a:xfrm>
                <a:off x="3863645" y="1698495"/>
                <a:ext cx="822960" cy="822960"/>
              </a:xfrm>
              <a:prstGeom prst="roundRect">
                <a:avLst>
                  <a:gd name="adj" fmla="val 5417"/>
                </a:avLst>
              </a:prstGeom>
              <a:noFill/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85417FF7-382B-5249-BBDF-BBF4B23706E7}"/>
                  </a:ext>
                </a:extLst>
              </p:cNvPr>
              <p:cNvSpPr txBox="1"/>
              <p:nvPr/>
            </p:nvSpPr>
            <p:spPr>
              <a:xfrm>
                <a:off x="3691988" y="2542638"/>
                <a:ext cx="1204374" cy="2923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300">
                    <a:solidFill>
                      <a:schemeClr val="accent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Transporter </a:t>
                </a:r>
              </a:p>
            </p:txBody>
          </p:sp>
          <p:pic>
            <p:nvPicPr>
              <p:cNvPr id="20" name="Picture 88">
                <a:extLst>
                  <a:ext uri="{FF2B5EF4-FFF2-40B4-BE49-F238E27FC236}">
                    <a16:creationId xmlns:a16="http://schemas.microsoft.com/office/drawing/2014/main" id="{A5605C3C-E066-C242-9EA6-16DC3152431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20398240">
                <a:off x="3922473" y="2059393"/>
                <a:ext cx="415137" cy="415137"/>
              </a:xfrm>
              <a:prstGeom prst="rect">
                <a:avLst/>
              </a:prstGeom>
            </p:spPr>
          </p:pic>
          <p:pic>
            <p:nvPicPr>
              <p:cNvPr id="21" name="Picture 89">
                <a:extLst>
                  <a:ext uri="{FF2B5EF4-FFF2-40B4-BE49-F238E27FC236}">
                    <a16:creationId xmlns:a16="http://schemas.microsoft.com/office/drawing/2014/main" id="{821044C1-F35B-524C-AC6B-81BA8C5ECA1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4378" y="1741904"/>
                <a:ext cx="474716" cy="474716"/>
              </a:xfrm>
              <a:prstGeom prst="rect">
                <a:avLst/>
              </a:prstGeom>
            </p:spPr>
          </p:pic>
        </p:grpSp>
        <p:cxnSp>
          <p:nvCxnSpPr>
            <p:cNvPr id="16" name="Прямая со стрелкой 46">
              <a:extLst>
                <a:ext uri="{FF2B5EF4-FFF2-40B4-BE49-F238E27FC236}">
                  <a16:creationId xmlns:a16="http://schemas.microsoft.com/office/drawing/2014/main" id="{5FA7CE15-80F3-A241-AAF0-A05A3492B52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003805" y="1436722"/>
              <a:ext cx="1947116" cy="0"/>
            </a:xfrm>
            <a:prstGeom prst="straightConnector1">
              <a:avLst/>
            </a:prstGeom>
            <a:ln w="28575">
              <a:solidFill>
                <a:srgbClr val="4577B9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743AB1D9-81D7-DB4C-8DCB-1D4BBC781763}"/>
                </a:ext>
              </a:extLst>
            </p:cNvPr>
            <p:cNvSpPr txBox="1"/>
            <p:nvPr/>
          </p:nvSpPr>
          <p:spPr>
            <a:xfrm>
              <a:off x="3472296" y="1093729"/>
              <a:ext cx="112242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200" i="1">
                  <a:solidFill>
                    <a:schemeClr val="accent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Retrieve Data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5541021-75B0-B249-8FBD-2FFCF8F25998}"/>
              </a:ext>
            </a:extLst>
          </p:cNvPr>
          <p:cNvGrpSpPr/>
          <p:nvPr/>
        </p:nvGrpSpPr>
        <p:grpSpPr>
          <a:xfrm>
            <a:off x="930161" y="3268121"/>
            <a:ext cx="4424094" cy="1948072"/>
            <a:chOff x="2502261" y="1979867"/>
            <a:chExt cx="4424094" cy="1948072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252F80E-8DF0-064C-8FC1-876AA4D8C45B}"/>
                </a:ext>
              </a:extLst>
            </p:cNvPr>
            <p:cNvCxnSpPr/>
            <p:nvPr/>
          </p:nvCxnSpPr>
          <p:spPr>
            <a:xfrm>
              <a:off x="3306529" y="2269053"/>
              <a:ext cx="0" cy="509562"/>
            </a:xfrm>
            <a:prstGeom prst="line">
              <a:avLst/>
            </a:prstGeom>
            <a:noFill/>
            <a:ln w="12700">
              <a:solidFill>
                <a:srgbClr val="4577B9"/>
              </a:solidFill>
              <a:headEnd type="oval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4E22EF50-C8C8-6842-9B2E-672D3C0FCB09}"/>
                </a:ext>
              </a:extLst>
            </p:cNvPr>
            <p:cNvSpPr txBox="1"/>
            <p:nvPr/>
          </p:nvSpPr>
          <p:spPr>
            <a:xfrm>
              <a:off x="5657459" y="3635551"/>
              <a:ext cx="1116144" cy="2923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1300">
                  <a:solidFill>
                    <a:schemeClr val="accent1"/>
                  </a:solidFill>
                </a:defRPr>
              </a:lvl1pPr>
            </a:lstStyle>
            <a:p>
              <a:r>
                <a:rPr lang="en-US">
                  <a:latin typeface="Arial" panose="020B0604020202020204" pitchFamily="34" charset="0"/>
                  <a:cs typeface="Arial" panose="020B0604020202020204" pitchFamily="34" charset="0"/>
                </a:rPr>
                <a:t>VM Storage</a:t>
              </a:r>
            </a:p>
          </p:txBody>
        </p: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D40D0DBE-0B8A-E445-AE7E-79C291CEE03E}"/>
                </a:ext>
              </a:extLst>
            </p:cNvPr>
            <p:cNvCxnSpPr/>
            <p:nvPr/>
          </p:nvCxnSpPr>
          <p:spPr>
            <a:xfrm>
              <a:off x="2502261" y="2267977"/>
              <a:ext cx="4424094" cy="0"/>
            </a:xfrm>
            <a:prstGeom prst="line">
              <a:avLst/>
            </a:prstGeom>
            <a:noFill/>
            <a:ln w="12700">
              <a:solidFill>
                <a:srgbClr val="4577B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C38C034-A2F9-A444-9A03-76C9BAFC2FA3}"/>
                </a:ext>
              </a:extLst>
            </p:cNvPr>
            <p:cNvCxnSpPr/>
            <p:nvPr/>
          </p:nvCxnSpPr>
          <p:spPr>
            <a:xfrm>
              <a:off x="6171016" y="2275641"/>
              <a:ext cx="0" cy="635199"/>
            </a:xfrm>
            <a:prstGeom prst="line">
              <a:avLst/>
            </a:prstGeom>
            <a:noFill/>
            <a:ln w="12700">
              <a:solidFill>
                <a:srgbClr val="4577B9"/>
              </a:solidFill>
              <a:headEnd type="oval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41BB2EA4-6741-5A41-B292-89350134026D}"/>
                </a:ext>
              </a:extLst>
            </p:cNvPr>
            <p:cNvSpPr txBox="1"/>
            <p:nvPr/>
          </p:nvSpPr>
          <p:spPr>
            <a:xfrm>
              <a:off x="4122531" y="1979867"/>
              <a:ext cx="1098378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algn="ctr">
                <a:defRPr sz="1200" i="1">
                  <a:solidFill>
                    <a:schemeClr val="accent1"/>
                  </a:solidFill>
                  <a:latin typeface="Century Gothic" panose="020B0502020202020204" pitchFamily="34" charset="0"/>
                </a:defRPr>
              </a:lvl1pPr>
            </a:lstStyle>
            <a:p>
              <a:r>
                <a:rPr lang="en-US">
                  <a:latin typeface="Arial" panose="020B0604020202020204" pitchFamily="34" charset="0"/>
                  <a:cs typeface="Arial" panose="020B0604020202020204" pitchFamily="34" charset="0"/>
                </a:rPr>
                <a:t>TCP/IP stack</a:t>
              </a:r>
            </a:p>
          </p:txBody>
        </p:sp>
        <p:cxnSp>
          <p:nvCxnSpPr>
            <p:cNvPr id="28" name="Straight Arrow Connector 27">
              <a:extLst>
                <a:ext uri="{FF2B5EF4-FFF2-40B4-BE49-F238E27FC236}">
                  <a16:creationId xmlns:a16="http://schemas.microsoft.com/office/drawing/2014/main" id="{AE1C344E-1D1E-2B47-AD36-9D1C9F13222A}"/>
                </a:ext>
              </a:extLst>
            </p:cNvPr>
            <p:cNvCxnSpPr/>
            <p:nvPr/>
          </p:nvCxnSpPr>
          <p:spPr>
            <a:xfrm flipH="1" flipV="1">
              <a:off x="3718009" y="3165626"/>
              <a:ext cx="2028844" cy="7914"/>
            </a:xfrm>
            <a:prstGeom prst="straightConnector1">
              <a:avLst/>
            </a:prstGeom>
            <a:ln w="38100">
              <a:solidFill>
                <a:srgbClr val="4577B9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03F8D7A8-1A3C-7B42-A37B-BBBEFD638A72}"/>
                </a:ext>
              </a:extLst>
            </p:cNvPr>
            <p:cNvSpPr/>
            <p:nvPr/>
          </p:nvSpPr>
          <p:spPr>
            <a:xfrm>
              <a:off x="4083893" y="2833431"/>
              <a:ext cx="137409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200" i="1">
                  <a:solidFill>
                    <a:schemeClr val="accent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Storage I/O stack</a:t>
              </a:r>
            </a:p>
          </p:txBody>
        </p:sp>
        <p:pic>
          <p:nvPicPr>
            <p:cNvPr id="30" name="Picture 5" descr="C:\Users\Wahaboo\Desktop\1386025938_database.png">
              <a:extLst>
                <a:ext uri="{FF2B5EF4-FFF2-40B4-BE49-F238E27FC236}">
                  <a16:creationId xmlns:a16="http://schemas.microsoft.com/office/drawing/2014/main" id="{A731A576-01AC-2746-A2B1-5073F9AE763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-12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46853" y="2718003"/>
              <a:ext cx="886380" cy="8952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E84DBEBD-9EFD-1E47-AAFF-B46FB6DF7408}"/>
                </a:ext>
              </a:extLst>
            </p:cNvPr>
            <p:cNvGrpSpPr/>
            <p:nvPr/>
          </p:nvGrpSpPr>
          <p:grpSpPr>
            <a:xfrm>
              <a:off x="2723392" y="2762060"/>
              <a:ext cx="1204374" cy="1136531"/>
              <a:chOff x="3691988" y="1698495"/>
              <a:chExt cx="1204374" cy="1136531"/>
            </a:xfrm>
          </p:grpSpPr>
          <p:sp>
            <p:nvSpPr>
              <p:cNvPr id="32" name="Rounded Rectangle 83">
                <a:extLst>
                  <a:ext uri="{FF2B5EF4-FFF2-40B4-BE49-F238E27FC236}">
                    <a16:creationId xmlns:a16="http://schemas.microsoft.com/office/drawing/2014/main" id="{871C5C7D-B48E-7E4D-A0A6-19244D0DB575}"/>
                  </a:ext>
                </a:extLst>
              </p:cNvPr>
              <p:cNvSpPr/>
              <p:nvPr/>
            </p:nvSpPr>
            <p:spPr>
              <a:xfrm>
                <a:off x="3863645" y="1698495"/>
                <a:ext cx="822960" cy="822960"/>
              </a:xfrm>
              <a:prstGeom prst="roundRect">
                <a:avLst>
                  <a:gd name="adj" fmla="val 5417"/>
                </a:avLst>
              </a:prstGeom>
              <a:noFill/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C6526DA5-8672-0B4C-B8AD-028A328D7605}"/>
                  </a:ext>
                </a:extLst>
              </p:cNvPr>
              <p:cNvSpPr txBox="1"/>
              <p:nvPr/>
            </p:nvSpPr>
            <p:spPr>
              <a:xfrm>
                <a:off x="3691988" y="2542638"/>
                <a:ext cx="1204374" cy="2923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300">
                    <a:solidFill>
                      <a:schemeClr val="accent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Transporter </a:t>
                </a:r>
              </a:p>
            </p:txBody>
          </p:sp>
          <p:pic>
            <p:nvPicPr>
              <p:cNvPr id="34" name="Picture 88">
                <a:extLst>
                  <a:ext uri="{FF2B5EF4-FFF2-40B4-BE49-F238E27FC236}">
                    <a16:creationId xmlns:a16="http://schemas.microsoft.com/office/drawing/2014/main" id="{B4B40312-56A5-BF4B-BF5C-509854C9FB0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20398240">
                <a:off x="3922473" y="2059393"/>
                <a:ext cx="415137" cy="415137"/>
              </a:xfrm>
              <a:prstGeom prst="rect">
                <a:avLst/>
              </a:prstGeom>
            </p:spPr>
          </p:pic>
          <p:pic>
            <p:nvPicPr>
              <p:cNvPr id="35" name="Picture 89">
                <a:extLst>
                  <a:ext uri="{FF2B5EF4-FFF2-40B4-BE49-F238E27FC236}">
                    <a16:creationId xmlns:a16="http://schemas.microsoft.com/office/drawing/2014/main" id="{7CF51D47-715B-1747-BC91-673712C4BAA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4378" y="1741904"/>
                <a:ext cx="474716" cy="474716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23183386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圖片 33">
            <a:extLst>
              <a:ext uri="{FF2B5EF4-FFF2-40B4-BE49-F238E27FC236}">
                <a16:creationId xmlns:a16="http://schemas.microsoft.com/office/drawing/2014/main" id="{C9CC6118-890A-4FE9-8A83-DB830EE541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96" y="0"/>
            <a:ext cx="12171091" cy="685799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67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  <p:sp>
        <p:nvSpPr>
          <p:cNvPr id="35" name="矩形 34">
            <a:extLst>
              <a:ext uri="{FF2B5EF4-FFF2-40B4-BE49-F238E27FC236}">
                <a16:creationId xmlns:a16="http://schemas.microsoft.com/office/drawing/2014/main" id="{A93B7429-23F7-4D15-BA3B-408C128D4FA5}"/>
              </a:ext>
            </a:extLst>
          </p:cNvPr>
          <p:cNvSpPr/>
          <p:nvPr/>
        </p:nvSpPr>
        <p:spPr>
          <a:xfrm>
            <a:off x="1711932" y="2871029"/>
            <a:ext cx="8744474" cy="2688553"/>
          </a:xfrm>
          <a:prstGeom prst="rect">
            <a:avLst/>
          </a:prstGeom>
          <a:solidFill>
            <a:srgbClr val="00CCFF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6" name="矩形 35">
            <a:extLst>
              <a:ext uri="{FF2B5EF4-FFF2-40B4-BE49-F238E27FC236}">
                <a16:creationId xmlns:a16="http://schemas.microsoft.com/office/drawing/2014/main" id="{4E521859-1B5F-4525-8C8E-0BC7BE654634}"/>
              </a:ext>
            </a:extLst>
          </p:cNvPr>
          <p:cNvSpPr/>
          <p:nvPr/>
        </p:nvSpPr>
        <p:spPr>
          <a:xfrm>
            <a:off x="1790253" y="2944920"/>
            <a:ext cx="8589899" cy="253763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FEB5F9-B9A3-9D4B-B483-D2FA455E48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>
                <a:cs typeface="Calibri"/>
              </a:rPr>
              <a:t>Network Acceleration</a:t>
            </a:r>
            <a:endParaRPr lang="en-US" b="1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D80C5811-A32D-654D-BF7D-242472A15A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7928" y="1688513"/>
            <a:ext cx="8712224" cy="9971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57188" lvl="0" indent="-357188">
              <a:lnSpc>
                <a:spcPct val="100000"/>
              </a:lnSpc>
            </a:pPr>
            <a:r>
              <a:rPr kumimoji="1" lang="en-US" altLang="zh-TW" sz="2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VM backup, replication, and recovery speed can be increased by 2X in WAN and busy LAN networks</a:t>
            </a:r>
            <a:endParaRPr lang="en-US" sz="2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5B7DA462-A71D-1B4A-80EC-AF995146370A}"/>
              </a:ext>
            </a:extLst>
          </p:cNvPr>
          <p:cNvGrpSpPr/>
          <p:nvPr/>
        </p:nvGrpSpPr>
        <p:grpSpPr>
          <a:xfrm>
            <a:off x="2336841" y="3930027"/>
            <a:ext cx="7486344" cy="1373463"/>
            <a:chOff x="328744" y="3473327"/>
            <a:chExt cx="7486344" cy="1373463"/>
          </a:xfrm>
        </p:grpSpPr>
        <p:grpSp>
          <p:nvGrpSpPr>
            <p:cNvPr id="7" name="Group 30">
              <a:extLst>
                <a:ext uri="{FF2B5EF4-FFF2-40B4-BE49-F238E27FC236}">
                  <a16:creationId xmlns:a16="http://schemas.microsoft.com/office/drawing/2014/main" id="{83C342F1-D62C-AA46-83D1-AF9C595136A4}"/>
                </a:ext>
              </a:extLst>
            </p:cNvPr>
            <p:cNvGrpSpPr/>
            <p:nvPr/>
          </p:nvGrpSpPr>
          <p:grpSpPr>
            <a:xfrm>
              <a:off x="2072226" y="3509053"/>
              <a:ext cx="1204374" cy="1336586"/>
              <a:chOff x="3691988" y="1698495"/>
              <a:chExt cx="1204374" cy="1336586"/>
            </a:xfrm>
          </p:grpSpPr>
          <p:sp>
            <p:nvSpPr>
              <p:cNvPr id="30" name="Rounded Rectangle 83">
                <a:extLst>
                  <a:ext uri="{FF2B5EF4-FFF2-40B4-BE49-F238E27FC236}">
                    <a16:creationId xmlns:a16="http://schemas.microsoft.com/office/drawing/2014/main" id="{B5AF0DC0-7C62-E64C-B1E4-ECF0165EF796}"/>
                  </a:ext>
                </a:extLst>
              </p:cNvPr>
              <p:cNvSpPr/>
              <p:nvPr/>
            </p:nvSpPr>
            <p:spPr>
              <a:xfrm>
                <a:off x="3863645" y="1698495"/>
                <a:ext cx="822960" cy="822960"/>
              </a:xfrm>
              <a:prstGeom prst="roundRect">
                <a:avLst>
                  <a:gd name="adj" fmla="val 5417"/>
                </a:avLst>
              </a:prstGeom>
              <a:noFill/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00">
                  <a:latin typeface="Century Gothic" panose="020B0502020202020204" pitchFamily="34" charset="0"/>
                </a:endParaRPr>
              </a:p>
            </p:txBody>
          </p: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E8DEB0AE-9D92-2A4F-AACD-59BE8C8FFC1A}"/>
                  </a:ext>
                </a:extLst>
              </p:cNvPr>
              <p:cNvSpPr txBox="1"/>
              <p:nvPr/>
            </p:nvSpPr>
            <p:spPr>
              <a:xfrm>
                <a:off x="3691988" y="2542638"/>
                <a:ext cx="1204374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300">
                    <a:solidFill>
                      <a:schemeClr val="accent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Source Transporter </a:t>
                </a:r>
              </a:p>
            </p:txBody>
          </p:sp>
          <p:pic>
            <p:nvPicPr>
              <p:cNvPr id="32" name="Picture 88">
                <a:extLst>
                  <a:ext uri="{FF2B5EF4-FFF2-40B4-BE49-F238E27FC236}">
                    <a16:creationId xmlns:a16="http://schemas.microsoft.com/office/drawing/2014/main" id="{41284E05-1319-5B46-B584-08EF81E8243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20398240">
                <a:off x="3922473" y="2059393"/>
                <a:ext cx="415137" cy="415137"/>
              </a:xfrm>
              <a:prstGeom prst="rect">
                <a:avLst/>
              </a:prstGeom>
            </p:spPr>
          </p:pic>
          <p:pic>
            <p:nvPicPr>
              <p:cNvPr id="33" name="Picture 89">
                <a:extLst>
                  <a:ext uri="{FF2B5EF4-FFF2-40B4-BE49-F238E27FC236}">
                    <a16:creationId xmlns:a16="http://schemas.microsoft.com/office/drawing/2014/main" id="{29467029-0BFF-F841-ACCC-673351A920A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4378" y="1741904"/>
                <a:ext cx="474716" cy="474716"/>
              </a:xfrm>
              <a:prstGeom prst="rect">
                <a:avLst/>
              </a:prstGeom>
            </p:spPr>
          </p:pic>
        </p:grpSp>
        <p:grpSp>
          <p:nvGrpSpPr>
            <p:cNvPr id="8" name="Group 25">
              <a:extLst>
                <a:ext uri="{FF2B5EF4-FFF2-40B4-BE49-F238E27FC236}">
                  <a16:creationId xmlns:a16="http://schemas.microsoft.com/office/drawing/2014/main" id="{C7E3EE36-1B2A-CA49-BE88-AB75621F0DEE}"/>
                </a:ext>
              </a:extLst>
            </p:cNvPr>
            <p:cNvGrpSpPr/>
            <p:nvPr/>
          </p:nvGrpSpPr>
          <p:grpSpPr>
            <a:xfrm>
              <a:off x="6645670" y="3473327"/>
              <a:ext cx="1169418" cy="1349675"/>
              <a:chOff x="5300124" y="3009900"/>
              <a:chExt cx="1169418" cy="1349675"/>
            </a:xfrm>
          </p:grpSpPr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9D114F90-113B-8E4C-A385-7CD3E7783447}"/>
                  </a:ext>
                </a:extLst>
              </p:cNvPr>
              <p:cNvSpPr txBox="1"/>
              <p:nvPr/>
            </p:nvSpPr>
            <p:spPr>
              <a:xfrm>
                <a:off x="5300124" y="3867132"/>
                <a:ext cx="1169418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300">
                    <a:solidFill>
                      <a:schemeClr val="accent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Backup</a:t>
                </a:r>
                <a:br>
                  <a:rPr lang="en-US" sz="1300">
                    <a:solidFill>
                      <a:schemeClr val="accent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</a:br>
                <a:r>
                  <a:rPr lang="en-US" sz="1300">
                    <a:solidFill>
                      <a:schemeClr val="accent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Repository </a:t>
                </a:r>
              </a:p>
            </p:txBody>
          </p:sp>
          <p:pic>
            <p:nvPicPr>
              <p:cNvPr id="29" name="Picture 5" descr="C:\Users\Wahaboo\Desktop\1386025938_database.png">
                <a:extLst>
                  <a:ext uri="{FF2B5EF4-FFF2-40B4-BE49-F238E27FC236}">
                    <a16:creationId xmlns:a16="http://schemas.microsoft.com/office/drawing/2014/main" id="{764F3209-0DF2-2D4B-A07C-9BE8FA896A0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-12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44712" y="3009900"/>
                <a:ext cx="886380" cy="89524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9" name="Group 144">
              <a:extLst>
                <a:ext uri="{FF2B5EF4-FFF2-40B4-BE49-F238E27FC236}">
                  <a16:creationId xmlns:a16="http://schemas.microsoft.com/office/drawing/2014/main" id="{ED474667-9C88-B849-AC16-61500D9B3DB8}"/>
                </a:ext>
              </a:extLst>
            </p:cNvPr>
            <p:cNvGrpSpPr/>
            <p:nvPr/>
          </p:nvGrpSpPr>
          <p:grpSpPr>
            <a:xfrm>
              <a:off x="533400" y="3509053"/>
              <a:ext cx="822960" cy="822960"/>
              <a:chOff x="2762904" y="2918232"/>
              <a:chExt cx="822960" cy="822960"/>
            </a:xfrm>
          </p:grpSpPr>
          <p:sp>
            <p:nvSpPr>
              <p:cNvPr id="24" name="Rounded Rectangle 145">
                <a:extLst>
                  <a:ext uri="{FF2B5EF4-FFF2-40B4-BE49-F238E27FC236}">
                    <a16:creationId xmlns:a16="http://schemas.microsoft.com/office/drawing/2014/main" id="{BB37D40C-1439-3F47-BCB4-680B5F5870C2}"/>
                  </a:ext>
                </a:extLst>
              </p:cNvPr>
              <p:cNvSpPr/>
              <p:nvPr/>
            </p:nvSpPr>
            <p:spPr>
              <a:xfrm>
                <a:off x="2987387" y="3074528"/>
                <a:ext cx="346098" cy="346098"/>
              </a:xfrm>
              <a:prstGeom prst="roundRect">
                <a:avLst/>
              </a:prstGeom>
              <a:noFill/>
              <a:ln w="38100">
                <a:solidFill>
                  <a:srgbClr val="4577B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00">
                  <a:latin typeface="Century Gothic" panose="020B0502020202020204" pitchFamily="34" charset="0"/>
                </a:endParaRPr>
              </a:p>
            </p:txBody>
          </p:sp>
          <p:sp>
            <p:nvSpPr>
              <p:cNvPr id="25" name="Rounded Rectangle 146">
                <a:extLst>
                  <a:ext uri="{FF2B5EF4-FFF2-40B4-BE49-F238E27FC236}">
                    <a16:creationId xmlns:a16="http://schemas.microsoft.com/office/drawing/2014/main" id="{3F92CF9A-38B4-584C-9E71-9735EA000C33}"/>
                  </a:ext>
                </a:extLst>
              </p:cNvPr>
              <p:cNvSpPr/>
              <p:nvPr/>
            </p:nvSpPr>
            <p:spPr>
              <a:xfrm>
                <a:off x="3104899" y="3168918"/>
                <a:ext cx="346098" cy="346098"/>
              </a:xfrm>
              <a:prstGeom prst="roundRect">
                <a:avLst/>
              </a:prstGeom>
              <a:noFill/>
              <a:ln w="38100">
                <a:solidFill>
                  <a:srgbClr val="4577B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00">
                  <a:latin typeface="Century Gothic" panose="020B0502020202020204" pitchFamily="34" charset="0"/>
                </a:endParaRPr>
              </a:p>
            </p:txBody>
          </p:sp>
          <p:sp>
            <p:nvSpPr>
              <p:cNvPr id="26" name="Rounded Rectangle 147">
                <a:extLst>
                  <a:ext uri="{FF2B5EF4-FFF2-40B4-BE49-F238E27FC236}">
                    <a16:creationId xmlns:a16="http://schemas.microsoft.com/office/drawing/2014/main" id="{DFA69559-B443-E446-9E50-EE2E387C3C6F}"/>
                  </a:ext>
                </a:extLst>
              </p:cNvPr>
              <p:cNvSpPr/>
              <p:nvPr/>
            </p:nvSpPr>
            <p:spPr>
              <a:xfrm>
                <a:off x="2908253" y="3263308"/>
                <a:ext cx="346098" cy="346098"/>
              </a:xfrm>
              <a:prstGeom prst="roundRect">
                <a:avLst/>
              </a:prstGeom>
              <a:noFill/>
              <a:ln w="38100">
                <a:solidFill>
                  <a:srgbClr val="4577B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00">
                  <a:latin typeface="Century Gothic" panose="020B0502020202020204" pitchFamily="34" charset="0"/>
                </a:endParaRPr>
              </a:p>
            </p:txBody>
          </p:sp>
          <p:sp>
            <p:nvSpPr>
              <p:cNvPr id="27" name="Rounded Rectangle 148">
                <a:extLst>
                  <a:ext uri="{FF2B5EF4-FFF2-40B4-BE49-F238E27FC236}">
                    <a16:creationId xmlns:a16="http://schemas.microsoft.com/office/drawing/2014/main" id="{DFA49777-B362-9240-8F2D-B3BA9D9757B0}"/>
                  </a:ext>
                </a:extLst>
              </p:cNvPr>
              <p:cNvSpPr/>
              <p:nvPr/>
            </p:nvSpPr>
            <p:spPr>
              <a:xfrm>
                <a:off x="2762904" y="2918232"/>
                <a:ext cx="822960" cy="822960"/>
              </a:xfrm>
              <a:prstGeom prst="roundRect">
                <a:avLst>
                  <a:gd name="adj" fmla="val 5417"/>
                </a:avLst>
              </a:prstGeom>
              <a:noFill/>
              <a:ln>
                <a:solidFill>
                  <a:srgbClr val="4577B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00">
                  <a:latin typeface="Century Gothic" panose="020B0502020202020204" pitchFamily="34" charset="0"/>
                </a:endParaRPr>
              </a:p>
            </p:txBody>
          </p:sp>
        </p:grp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8FBC052A-063B-F14F-A694-480033927C61}"/>
                </a:ext>
              </a:extLst>
            </p:cNvPr>
            <p:cNvSpPr txBox="1"/>
            <p:nvPr/>
          </p:nvSpPr>
          <p:spPr>
            <a:xfrm>
              <a:off x="328744" y="4337550"/>
              <a:ext cx="1224725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300">
                  <a:solidFill>
                    <a:schemeClr val="accent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Virtual</a:t>
              </a:r>
            </a:p>
            <a:p>
              <a:pPr algn="ctr"/>
              <a:r>
                <a:rPr lang="en-US" sz="1300">
                  <a:solidFill>
                    <a:schemeClr val="accent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Infrastructure</a:t>
              </a:r>
            </a:p>
          </p:txBody>
        </p:sp>
        <p:grpSp>
          <p:nvGrpSpPr>
            <p:cNvPr id="11" name="Group 30">
              <a:extLst>
                <a:ext uri="{FF2B5EF4-FFF2-40B4-BE49-F238E27FC236}">
                  <a16:creationId xmlns:a16="http://schemas.microsoft.com/office/drawing/2014/main" id="{C24E0CDF-7912-1947-9C59-1C5F7A4F64A3}"/>
                </a:ext>
              </a:extLst>
            </p:cNvPr>
            <p:cNvGrpSpPr/>
            <p:nvPr/>
          </p:nvGrpSpPr>
          <p:grpSpPr>
            <a:xfrm>
              <a:off x="5029200" y="3510204"/>
              <a:ext cx="1204374" cy="1336586"/>
              <a:chOff x="3691988" y="1698495"/>
              <a:chExt cx="1204374" cy="1336586"/>
            </a:xfrm>
          </p:grpSpPr>
          <p:sp>
            <p:nvSpPr>
              <p:cNvPr id="20" name="Rounded Rectangle 83">
                <a:extLst>
                  <a:ext uri="{FF2B5EF4-FFF2-40B4-BE49-F238E27FC236}">
                    <a16:creationId xmlns:a16="http://schemas.microsoft.com/office/drawing/2014/main" id="{F2C819FD-E573-5046-8855-8C4D53399C34}"/>
                  </a:ext>
                </a:extLst>
              </p:cNvPr>
              <p:cNvSpPr/>
              <p:nvPr/>
            </p:nvSpPr>
            <p:spPr>
              <a:xfrm>
                <a:off x="3863645" y="1698495"/>
                <a:ext cx="822960" cy="822960"/>
              </a:xfrm>
              <a:prstGeom prst="roundRect">
                <a:avLst>
                  <a:gd name="adj" fmla="val 5417"/>
                </a:avLst>
              </a:prstGeom>
              <a:noFill/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00">
                  <a:latin typeface="Century Gothic" panose="020B0502020202020204" pitchFamily="34" charset="0"/>
                </a:endParaRPr>
              </a:p>
            </p:txBody>
          </p: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0EFF5ED4-25B2-274E-AA93-FAD00D7F5F87}"/>
                  </a:ext>
                </a:extLst>
              </p:cNvPr>
              <p:cNvSpPr txBox="1"/>
              <p:nvPr/>
            </p:nvSpPr>
            <p:spPr>
              <a:xfrm>
                <a:off x="3691988" y="2542638"/>
                <a:ext cx="1204374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300">
                    <a:solidFill>
                      <a:schemeClr val="accent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Target Transporter </a:t>
                </a:r>
              </a:p>
            </p:txBody>
          </p:sp>
          <p:pic>
            <p:nvPicPr>
              <p:cNvPr id="22" name="Picture 88">
                <a:extLst>
                  <a:ext uri="{FF2B5EF4-FFF2-40B4-BE49-F238E27FC236}">
                    <a16:creationId xmlns:a16="http://schemas.microsoft.com/office/drawing/2014/main" id="{432C6873-CC2F-2D49-85EF-1F34FE4B975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20398240">
                <a:off x="3922473" y="2059393"/>
                <a:ext cx="415137" cy="415137"/>
              </a:xfrm>
              <a:prstGeom prst="rect">
                <a:avLst/>
              </a:prstGeom>
            </p:spPr>
          </p:pic>
          <p:pic>
            <p:nvPicPr>
              <p:cNvPr id="23" name="Picture 89">
                <a:extLst>
                  <a:ext uri="{FF2B5EF4-FFF2-40B4-BE49-F238E27FC236}">
                    <a16:creationId xmlns:a16="http://schemas.microsoft.com/office/drawing/2014/main" id="{30DCD5C6-E691-4F45-AA9B-49A621065E9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4378" y="1741904"/>
                <a:ext cx="474716" cy="474716"/>
              </a:xfrm>
              <a:prstGeom prst="rect">
                <a:avLst/>
              </a:prstGeom>
            </p:spPr>
          </p:pic>
        </p:grpSp>
        <p:cxnSp>
          <p:nvCxnSpPr>
            <p:cNvPr id="12" name="Прямая со стрелкой 4">
              <a:extLst>
                <a:ext uri="{FF2B5EF4-FFF2-40B4-BE49-F238E27FC236}">
                  <a16:creationId xmlns:a16="http://schemas.microsoft.com/office/drawing/2014/main" id="{BB140AFA-F55E-9447-B02B-2D842E1A2C25}"/>
                </a:ext>
              </a:extLst>
            </p:cNvPr>
            <p:cNvCxnSpPr/>
            <p:nvPr/>
          </p:nvCxnSpPr>
          <p:spPr>
            <a:xfrm flipV="1">
              <a:off x="6031437" y="3920950"/>
              <a:ext cx="766441" cy="734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Прямая со стрелкой 6">
              <a:extLst>
                <a:ext uri="{FF2B5EF4-FFF2-40B4-BE49-F238E27FC236}">
                  <a16:creationId xmlns:a16="http://schemas.microsoft.com/office/drawing/2014/main" id="{3715359A-048A-D241-86D3-C609B29B85F2}"/>
                </a:ext>
              </a:extLst>
            </p:cNvPr>
            <p:cNvCxnSpPr/>
            <p:nvPr/>
          </p:nvCxnSpPr>
          <p:spPr>
            <a:xfrm>
              <a:off x="1356360" y="3920533"/>
              <a:ext cx="887523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Прямая со стрелкой 8">
              <a:extLst>
                <a:ext uri="{FF2B5EF4-FFF2-40B4-BE49-F238E27FC236}">
                  <a16:creationId xmlns:a16="http://schemas.microsoft.com/office/drawing/2014/main" id="{C9D67D60-B0D6-2447-8CBD-A3B3D363850A}"/>
                </a:ext>
              </a:extLst>
            </p:cNvPr>
            <p:cNvCxnSpPr>
              <a:endCxn id="25" idx="1"/>
            </p:cNvCxnSpPr>
            <p:nvPr/>
          </p:nvCxnSpPr>
          <p:spPr>
            <a:xfrm>
              <a:off x="2914443" y="3920533"/>
              <a:ext cx="2286414" cy="1151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13679B6E-D0A0-EF41-A1E7-1550D704717A}"/>
                </a:ext>
              </a:extLst>
            </p:cNvPr>
            <p:cNvSpPr txBox="1"/>
            <p:nvPr/>
          </p:nvSpPr>
          <p:spPr>
            <a:xfrm>
              <a:off x="1532995" y="3621239"/>
              <a:ext cx="548676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200" i="1">
                  <a:solidFill>
                    <a:schemeClr val="accent1"/>
                  </a:solidFill>
                  <a:latin typeface="Arial" panose="020B0604020202020204" pitchFamily="34" charset="0"/>
                  <a:ea typeface="Microsoft JhengHei" panose="020B0604030504040204" pitchFamily="34" charset="-120"/>
                  <a:cs typeface="Arial" panose="020B0604020202020204" pitchFamily="34" charset="0"/>
                </a:rPr>
                <a:t>Read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9C5CD70-A2AE-6C4B-8948-DDF71D567509}"/>
                </a:ext>
              </a:extLst>
            </p:cNvPr>
            <p:cNvSpPr txBox="1"/>
            <p:nvPr/>
          </p:nvSpPr>
          <p:spPr>
            <a:xfrm>
              <a:off x="3731608" y="3636409"/>
              <a:ext cx="80182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altLang="zh-TW" sz="1200" i="1">
                  <a:solidFill>
                    <a:schemeClr val="accent1"/>
                  </a:solidFill>
                  <a:latin typeface="Arial" panose="020B0604020202020204" pitchFamily="34" charset="0"/>
                  <a:ea typeface="Microsoft JhengHei" panose="020B0604030504040204" pitchFamily="34" charset="-120"/>
                  <a:cs typeface="Arial" panose="020B0604020202020204" pitchFamily="34" charset="0"/>
                </a:rPr>
                <a:t>Transmit</a:t>
              </a:r>
              <a:endParaRPr lang="en-US" sz="1200" i="1">
                <a:solidFill>
                  <a:schemeClr val="accent1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466E61DE-8DD4-7F4E-A19B-CA305893DDF8}"/>
                </a:ext>
              </a:extLst>
            </p:cNvPr>
            <p:cNvSpPr txBox="1"/>
            <p:nvPr/>
          </p:nvSpPr>
          <p:spPr>
            <a:xfrm>
              <a:off x="6129353" y="3651320"/>
              <a:ext cx="543739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200" i="1">
                  <a:solidFill>
                    <a:schemeClr val="accent1"/>
                  </a:solidFill>
                  <a:latin typeface="Arial" panose="020B0604020202020204" pitchFamily="34" charset="0"/>
                  <a:ea typeface="Microsoft JhengHei" panose="020B0604030504040204" pitchFamily="34" charset="-120"/>
                  <a:cs typeface="Arial" panose="020B0604020202020204" pitchFamily="34" charset="0"/>
                </a:rPr>
                <a:t>Write</a:t>
              </a:r>
            </a:p>
          </p:txBody>
        </p:sp>
      </p:grpSp>
      <p:sp>
        <p:nvSpPr>
          <p:cNvPr id="3" name="矩形 2">
            <a:extLst>
              <a:ext uri="{FF2B5EF4-FFF2-40B4-BE49-F238E27FC236}">
                <a16:creationId xmlns:a16="http://schemas.microsoft.com/office/drawing/2014/main" id="{748EDC1D-08C5-4EAD-AB78-A324B8BD9F0D}"/>
              </a:ext>
            </a:extLst>
          </p:cNvPr>
          <p:cNvSpPr/>
          <p:nvPr/>
        </p:nvSpPr>
        <p:spPr>
          <a:xfrm>
            <a:off x="4177165" y="3248488"/>
            <a:ext cx="980902" cy="63535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70F65F44-2CC0-4214-A8C6-B3DCFD26818E}"/>
              </a:ext>
            </a:extLst>
          </p:cNvPr>
          <p:cNvSpPr/>
          <p:nvPr/>
        </p:nvSpPr>
        <p:spPr>
          <a:xfrm>
            <a:off x="4187537" y="3345028"/>
            <a:ext cx="9348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 sz="1150" b="1">
                <a:solidFill>
                  <a:schemeClr val="bg1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Optimize,</a:t>
            </a:r>
          </a:p>
          <a:p>
            <a:pPr algn="ctr"/>
            <a:r>
              <a:rPr lang="en-US" altLang="zh-TW" sz="1150" b="1">
                <a:solidFill>
                  <a:schemeClr val="bg1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Compress</a:t>
            </a:r>
          </a:p>
        </p:txBody>
      </p:sp>
      <p:sp>
        <p:nvSpPr>
          <p:cNvPr id="38" name="矩形 37">
            <a:extLst>
              <a:ext uri="{FF2B5EF4-FFF2-40B4-BE49-F238E27FC236}">
                <a16:creationId xmlns:a16="http://schemas.microsoft.com/office/drawing/2014/main" id="{DD92A83C-8000-4E77-A5D4-B162F5C5484C}"/>
              </a:ext>
            </a:extLst>
          </p:cNvPr>
          <p:cNvSpPr/>
          <p:nvPr/>
        </p:nvSpPr>
        <p:spPr>
          <a:xfrm>
            <a:off x="7135110" y="3254077"/>
            <a:ext cx="980902" cy="63535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9" name="矩形 38">
            <a:extLst>
              <a:ext uri="{FF2B5EF4-FFF2-40B4-BE49-F238E27FC236}">
                <a16:creationId xmlns:a16="http://schemas.microsoft.com/office/drawing/2014/main" id="{4ADBBB7E-B441-4AA5-81BB-61ED47AA0238}"/>
              </a:ext>
            </a:extLst>
          </p:cNvPr>
          <p:cNvSpPr/>
          <p:nvPr/>
        </p:nvSpPr>
        <p:spPr>
          <a:xfrm>
            <a:off x="7067442" y="3447259"/>
            <a:ext cx="110581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 sz="1150" b="1">
                <a:solidFill>
                  <a:schemeClr val="bg1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Decompress</a:t>
            </a:r>
          </a:p>
        </p:txBody>
      </p:sp>
    </p:spTree>
    <p:extLst>
      <p:ext uri="{BB962C8B-B14F-4D97-AF65-F5344CB8AC3E}">
        <p14:creationId xmlns:p14="http://schemas.microsoft.com/office/powerpoint/2010/main" val="21386480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DDEEF917-02C6-46D4-BAE9-B148A7ACBF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80DABB-495C-284E-BF65-0CC3713DA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920" y="1205417"/>
            <a:ext cx="10281557" cy="168864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NAKIVO</a:t>
            </a:r>
            <a:br>
              <a:rPr lang="en-US" altLang="zh-TW" sz="5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sz="1500" b="1">
                <a:latin typeface="Microsoft JhengHei"/>
                <a:ea typeface="Microsoft JhengHei"/>
                <a:cs typeface="Calibri"/>
              </a:rPr>
              <a:t> </a:t>
            </a:r>
            <a:br>
              <a:rPr lang="en-US" altLang="zh-TW" sz="5000" b="1">
                <a:latin typeface="Microsoft JhengHei"/>
                <a:ea typeface="Microsoft JhengHei"/>
                <a:cs typeface="Calibri"/>
              </a:rPr>
            </a:br>
            <a:r>
              <a:rPr lang="en-US" altLang="zh-TW" sz="4200">
                <a:solidFill>
                  <a:srgbClr val="F65E1F"/>
                </a:solidFill>
                <a:cs typeface="Calibri"/>
              </a:rPr>
              <a:t>Instant disaster recovery</a:t>
            </a:r>
            <a:endParaRPr lang="en-US" sz="4200" b="1">
              <a:solidFill>
                <a:srgbClr val="F65E1F"/>
              </a:solidFill>
              <a:latin typeface="Calibri"/>
              <a:cs typeface="Calibri"/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D0F105A0-0FB6-448C-91E1-A62BDE45B7E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4322"/>
          <a:stretch/>
        </p:blipFill>
        <p:spPr>
          <a:xfrm>
            <a:off x="2614889" y="3122663"/>
            <a:ext cx="6060732" cy="2902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94505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D8CDC6DA-0D6D-4217-B52C-49F6B36DDE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F0E639-825E-6D42-96A8-897665FB9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112" y="5899"/>
            <a:ext cx="10281557" cy="1104446"/>
          </a:xfrm>
        </p:spPr>
        <p:txBody>
          <a:bodyPr>
            <a:normAutofit/>
          </a:bodyPr>
          <a:lstStyle/>
          <a:p>
            <a:r>
              <a:rPr lang="en-US" altLang="zh-TW">
                <a:cs typeface="Calibri"/>
              </a:rPr>
              <a:t>Instant VM Recovery</a:t>
            </a:r>
            <a:endParaRPr lang="en-US" b="1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2683A6A9-C1F6-F440-9CF4-F6789DE2B9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9769" y="1639379"/>
            <a:ext cx="11280309" cy="178733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kumimoji="1" lang="en-US" altLang="zh-TW" sz="2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Recover the VM from any recovery point and any location</a:t>
            </a:r>
          </a:p>
          <a:p>
            <a:pPr>
              <a:lnSpc>
                <a:spcPct val="100000"/>
              </a:lnSpc>
            </a:pPr>
            <a:endParaRPr lang="en-US" altLang="zh-TW" sz="5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altLang="zh-TW" sz="2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Instantly boot VM from compressed and deduplicated backups</a:t>
            </a:r>
          </a:p>
          <a:p>
            <a:pPr>
              <a:lnSpc>
                <a:spcPct val="100000"/>
              </a:lnSpc>
            </a:pPr>
            <a:endParaRPr lang="en-US" altLang="zh-TW" sz="5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altLang="zh-TW" sz="2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Recover your VMs back to the production site to resume normal business operations</a:t>
            </a:r>
            <a:endParaRPr lang="en-US" sz="26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2" descr="C:\Users\user\Desktop\RAID 50.60 進階功能介紹\磁碟.png">
            <a:extLst>
              <a:ext uri="{FF2B5EF4-FFF2-40B4-BE49-F238E27FC236}">
                <a16:creationId xmlns:a16="http://schemas.microsoft.com/office/drawing/2014/main" id="{C617F9C5-AD4A-424E-B488-82C6FA53B1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27902" y="4489371"/>
            <a:ext cx="849083" cy="1131285"/>
          </a:xfrm>
          <a:prstGeom prst="rect">
            <a:avLst/>
          </a:prstGeom>
          <a:noFill/>
        </p:spPr>
      </p:pic>
      <p:pic>
        <p:nvPicPr>
          <p:cNvPr id="9" name="Picture 2" descr="Backup copy for VMware, Hyper-V and AWS EC2">
            <a:extLst>
              <a:ext uri="{FF2B5EF4-FFF2-40B4-BE49-F238E27FC236}">
                <a16:creationId xmlns:a16="http://schemas.microsoft.com/office/drawing/2014/main" id="{063E5554-C421-4C0A-B8B8-CDA9211818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00" t="323" r="38187" b="45029"/>
          <a:stretch/>
        </p:blipFill>
        <p:spPr bwMode="auto">
          <a:xfrm>
            <a:off x="4580828" y="4559050"/>
            <a:ext cx="2198018" cy="1089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直線單箭頭接點 10">
            <a:extLst>
              <a:ext uri="{FF2B5EF4-FFF2-40B4-BE49-F238E27FC236}">
                <a16:creationId xmlns:a16="http://schemas.microsoft.com/office/drawing/2014/main" id="{5EED7A9C-D392-4E49-B2A1-E12D2947E395}"/>
              </a:ext>
            </a:extLst>
          </p:cNvPr>
          <p:cNvCxnSpPr/>
          <p:nvPr/>
        </p:nvCxnSpPr>
        <p:spPr>
          <a:xfrm>
            <a:off x="2987094" y="5099458"/>
            <a:ext cx="1528845" cy="1588"/>
          </a:xfrm>
          <a:prstGeom prst="straightConnector1">
            <a:avLst/>
          </a:prstGeom>
          <a:ln w="25400">
            <a:solidFill>
              <a:schemeClr val="bg1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線單箭頭接點 11">
            <a:extLst>
              <a:ext uri="{FF2B5EF4-FFF2-40B4-BE49-F238E27FC236}">
                <a16:creationId xmlns:a16="http://schemas.microsoft.com/office/drawing/2014/main" id="{A5FD47BE-A1D7-4E2C-8E7F-03D52A668DDE}"/>
              </a:ext>
            </a:extLst>
          </p:cNvPr>
          <p:cNvCxnSpPr/>
          <p:nvPr/>
        </p:nvCxnSpPr>
        <p:spPr>
          <a:xfrm>
            <a:off x="6873622" y="5098664"/>
            <a:ext cx="1528845" cy="1588"/>
          </a:xfrm>
          <a:prstGeom prst="straightConnector1">
            <a:avLst/>
          </a:prstGeom>
          <a:ln w="25400">
            <a:solidFill>
              <a:schemeClr val="bg1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矩形 12">
            <a:extLst>
              <a:ext uri="{FF2B5EF4-FFF2-40B4-BE49-F238E27FC236}">
                <a16:creationId xmlns:a16="http://schemas.microsoft.com/office/drawing/2014/main" id="{8668E1FF-8307-42AD-88A6-E3682BECE74E}"/>
              </a:ext>
            </a:extLst>
          </p:cNvPr>
          <p:cNvSpPr/>
          <p:nvPr/>
        </p:nvSpPr>
        <p:spPr>
          <a:xfrm>
            <a:off x="1480318" y="5649448"/>
            <a:ext cx="19206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>
                <a:solidFill>
                  <a:schemeClr val="bg1"/>
                </a:solidFill>
              </a:rPr>
              <a:t>B</a:t>
            </a:r>
            <a:r>
              <a:rPr lang="zh-TW" altLang="en-US">
                <a:solidFill>
                  <a:schemeClr val="bg1"/>
                </a:solidFill>
              </a:rPr>
              <a:t>ackup Repository</a:t>
            </a: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670F9AAD-1DC3-4629-8454-25655247B2E2}"/>
              </a:ext>
            </a:extLst>
          </p:cNvPr>
          <p:cNvSpPr/>
          <p:nvPr/>
        </p:nvSpPr>
        <p:spPr>
          <a:xfrm>
            <a:off x="9167374" y="5393728"/>
            <a:ext cx="5768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>
                <a:solidFill>
                  <a:schemeClr val="bg1"/>
                </a:solidFill>
              </a:rPr>
              <a:t>ESXI</a:t>
            </a:r>
            <a:endParaRPr lang="zh-TW" altLang="en-US">
              <a:solidFill>
                <a:schemeClr val="bg1"/>
              </a:solidFill>
            </a:endParaRPr>
          </a:p>
        </p:txBody>
      </p:sp>
      <p:pic>
        <p:nvPicPr>
          <p:cNvPr id="15" name="Shape 73">
            <a:extLst>
              <a:ext uri="{FF2B5EF4-FFF2-40B4-BE49-F238E27FC236}">
                <a16:creationId xmlns:a16="http://schemas.microsoft.com/office/drawing/2014/main" id="{D6055135-C675-40C8-A5AE-C63038266087}"/>
              </a:ext>
            </a:extLst>
          </p:cNvPr>
          <p:cNvPicPr preferRelativeResize="0"/>
          <p:nvPr/>
        </p:nvPicPr>
        <p:blipFill rotWithShape="1">
          <a:blip r:embed="rId6"/>
          <a:srcRect t="1" b="68427"/>
          <a:stretch/>
        </p:blipFill>
        <p:spPr>
          <a:xfrm>
            <a:off x="8510623" y="4830669"/>
            <a:ext cx="1980651" cy="495686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16" name="直線單箭頭接點 15">
            <a:extLst>
              <a:ext uri="{FF2B5EF4-FFF2-40B4-BE49-F238E27FC236}">
                <a16:creationId xmlns:a16="http://schemas.microsoft.com/office/drawing/2014/main" id="{B59C937A-0897-4AB0-A8CD-C9C6CC0C5A90}"/>
              </a:ext>
            </a:extLst>
          </p:cNvPr>
          <p:cNvCxnSpPr>
            <a:cxnSpLocks/>
          </p:cNvCxnSpPr>
          <p:nvPr/>
        </p:nvCxnSpPr>
        <p:spPr>
          <a:xfrm flipV="1">
            <a:off x="9455211" y="4460768"/>
            <a:ext cx="0" cy="332453"/>
          </a:xfrm>
          <a:prstGeom prst="straightConnector1">
            <a:avLst/>
          </a:prstGeom>
          <a:ln w="25400">
            <a:solidFill>
              <a:schemeClr val="bg1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: 圓角 18">
            <a:extLst>
              <a:ext uri="{FF2B5EF4-FFF2-40B4-BE49-F238E27FC236}">
                <a16:creationId xmlns:a16="http://schemas.microsoft.com/office/drawing/2014/main" id="{4CD88C04-1F0A-40B3-9B85-24E26D7EFA25}"/>
              </a:ext>
            </a:extLst>
          </p:cNvPr>
          <p:cNvSpPr/>
          <p:nvPr/>
        </p:nvSpPr>
        <p:spPr>
          <a:xfrm>
            <a:off x="9093926" y="3975118"/>
            <a:ext cx="749219" cy="386441"/>
          </a:xfrm>
          <a:prstGeom prst="roundRect">
            <a:avLst>
              <a:gd name="adj" fmla="val 5981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id="{0CF6EA86-E855-47E9-B917-6712C811283F}"/>
              </a:ext>
            </a:extLst>
          </p:cNvPr>
          <p:cNvSpPr/>
          <p:nvPr/>
        </p:nvSpPr>
        <p:spPr>
          <a:xfrm>
            <a:off x="9198569" y="3981348"/>
            <a:ext cx="513282" cy="36933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algn="ctr"/>
            <a:r>
              <a:rPr lang="en-US" altLang="zh-TW">
                <a:solidFill>
                  <a:schemeClr val="bg1"/>
                </a:solidFill>
              </a:rPr>
              <a:t>VM</a:t>
            </a:r>
            <a:endParaRPr lang="zh-TW" alt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91875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圖片 20">
            <a:extLst>
              <a:ext uri="{FF2B5EF4-FFF2-40B4-BE49-F238E27FC236}">
                <a16:creationId xmlns:a16="http://schemas.microsoft.com/office/drawing/2014/main" id="{EC4DC65E-65FF-4A0F-81FB-9129ECA73A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640BA2-C40A-8A4D-A7AD-FB836FEE8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017" y="23596"/>
            <a:ext cx="10281557" cy="1104446"/>
          </a:xfrm>
        </p:spPr>
        <p:txBody>
          <a:bodyPr>
            <a:normAutofit/>
          </a:bodyPr>
          <a:lstStyle/>
          <a:p>
            <a:r>
              <a:rPr lang="en-US" altLang="zh-TW">
                <a:cs typeface="Calibri"/>
              </a:rPr>
              <a:t>Instant file and object recovery</a:t>
            </a:r>
            <a:endParaRPr lang="en-US" b="1"/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3F9C02D9-A458-2245-A79C-F25ED9E6F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4525" y="1812189"/>
            <a:ext cx="9738710" cy="193518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altLang="zh-TW" sz="2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to search and recover file, exchange object, SQL object and AD object</a:t>
            </a:r>
          </a:p>
          <a:p>
            <a:pPr>
              <a:lnSpc>
                <a:spcPct val="100000"/>
              </a:lnSpc>
            </a:pPr>
            <a:endParaRPr lang="en-US" altLang="zh-TW" sz="5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altLang="zh-TW" sz="2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Agent-less framework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69A9A32B-FD6E-3F41-9679-668BAB342070}"/>
              </a:ext>
            </a:extLst>
          </p:cNvPr>
          <p:cNvGrpSpPr/>
          <p:nvPr/>
        </p:nvGrpSpPr>
        <p:grpSpPr>
          <a:xfrm>
            <a:off x="2780056" y="4003722"/>
            <a:ext cx="7151962" cy="1393425"/>
            <a:chOff x="1269822" y="2289262"/>
            <a:chExt cx="10524757" cy="201260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BB2F67B-4C49-0141-AE00-91901EDE768A}"/>
                </a:ext>
              </a:extLst>
            </p:cNvPr>
            <p:cNvGrpSpPr/>
            <p:nvPr/>
          </p:nvGrpSpPr>
          <p:grpSpPr>
            <a:xfrm>
              <a:off x="1269822" y="2289262"/>
              <a:ext cx="1307339" cy="2012608"/>
              <a:chOff x="1740342" y="2289262"/>
              <a:chExt cx="1307339" cy="2012608"/>
            </a:xfrm>
          </p:grpSpPr>
          <p:pic>
            <p:nvPicPr>
              <p:cNvPr id="19" name="Picture 18">
                <a:extLst>
                  <a:ext uri="{FF2B5EF4-FFF2-40B4-BE49-F238E27FC236}">
                    <a16:creationId xmlns:a16="http://schemas.microsoft.com/office/drawing/2014/main" id="{70E39C2A-DCB5-6F43-A8A2-1189D74E27D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artisticPhotocopy/>
                        </a14:imgEffect>
                        <a14:imgEffect>
                          <a14:brightnessContrast bright="4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767351" y="2289262"/>
                <a:ext cx="1253321" cy="1253321"/>
              </a:xfrm>
              <a:prstGeom prst="rect">
                <a:avLst/>
              </a:prstGeom>
            </p:spPr>
          </p:pic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EF212783-AC3F-0847-A749-074ACAB403D2}"/>
                  </a:ext>
                </a:extLst>
              </p:cNvPr>
              <p:cNvSpPr txBox="1"/>
              <p:nvPr/>
            </p:nvSpPr>
            <p:spPr>
              <a:xfrm>
                <a:off x="1740342" y="3590605"/>
                <a:ext cx="1307339" cy="7112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en-US"/>
                </a:defPPr>
                <a:lvl1pPr>
                  <a:defRPr sz="2800">
                    <a:solidFill>
                      <a:srgbClr val="5F99D5"/>
                    </a:solidFill>
                    <a:latin typeface="Calibri Light" panose="020F0302020204030204" pitchFamily="34" charset="0"/>
                  </a:defRPr>
                </a:lvl1pPr>
              </a:lstStyle>
              <a:p>
                <a:pPr algn="ctr"/>
                <a:r>
                  <a:rPr lang="en-US" sz="260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Files</a:t>
                </a:r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8C6889D-A633-1446-B18C-335E522629B8}"/>
                </a:ext>
              </a:extLst>
            </p:cNvPr>
            <p:cNvGrpSpPr/>
            <p:nvPr/>
          </p:nvGrpSpPr>
          <p:grpSpPr>
            <a:xfrm>
              <a:off x="3137910" y="2377385"/>
              <a:ext cx="2458512" cy="1924484"/>
              <a:chOff x="3382651" y="2377385"/>
              <a:chExt cx="2458512" cy="1924484"/>
            </a:xfrm>
          </p:grpSpPr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id="{5EC45D97-BE37-084A-B3B9-BAC3DD2CE17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artisticPhotocopy/>
                        </a14:imgEffect>
                        <a14:imgEffect>
                          <a14:brightnessContrast bright="4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867883" y="2377385"/>
                <a:ext cx="1378653" cy="1077074"/>
              </a:xfrm>
              <a:prstGeom prst="rect">
                <a:avLst/>
              </a:prstGeom>
            </p:spPr>
          </p:pic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FE67B4CC-39C5-9544-82CB-FBA7B86A1F8D}"/>
                  </a:ext>
                </a:extLst>
              </p:cNvPr>
              <p:cNvSpPr txBox="1"/>
              <p:nvPr/>
            </p:nvSpPr>
            <p:spPr>
              <a:xfrm>
                <a:off x="3382651" y="3590604"/>
                <a:ext cx="2458512" cy="7112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en-US"/>
                </a:defPPr>
                <a:lvl1pPr>
                  <a:defRPr sz="2800">
                    <a:solidFill>
                      <a:srgbClr val="5F99D5"/>
                    </a:solidFill>
                    <a:latin typeface="Calibri Light" panose="020F0302020204030204" pitchFamily="34" charset="0"/>
                  </a:defRPr>
                </a:lvl1pPr>
              </a:lstStyle>
              <a:p>
                <a:pPr algn="ctr"/>
                <a:r>
                  <a:rPr lang="en-US" sz="260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Exchange</a:t>
                </a:r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BD3D98A2-CE93-0140-9E1C-4087D520DE5D}"/>
                </a:ext>
              </a:extLst>
            </p:cNvPr>
            <p:cNvGrpSpPr/>
            <p:nvPr/>
          </p:nvGrpSpPr>
          <p:grpSpPr>
            <a:xfrm>
              <a:off x="6074784" y="2289262"/>
              <a:ext cx="1265320" cy="2012608"/>
              <a:chOff x="6209319" y="2289262"/>
              <a:chExt cx="1265320" cy="2012608"/>
            </a:xfrm>
          </p:grpSpPr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2B2545D6-0741-5E46-B023-CC03E9993F1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 cstate="print">
                <a:biLevel thresh="25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209319" y="2289262"/>
                <a:ext cx="1253321" cy="1253321"/>
              </a:xfrm>
              <a:prstGeom prst="rect">
                <a:avLst/>
              </a:prstGeom>
            </p:spPr>
          </p:pic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115FB69B-66D3-1C45-9B3E-AF906B7E41A5}"/>
                  </a:ext>
                </a:extLst>
              </p:cNvPr>
              <p:cNvSpPr txBox="1"/>
              <p:nvPr/>
            </p:nvSpPr>
            <p:spPr>
              <a:xfrm>
                <a:off x="6219198" y="3590605"/>
                <a:ext cx="1255441" cy="7112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en-US"/>
                </a:defPPr>
                <a:lvl1pPr>
                  <a:defRPr sz="2800">
                    <a:solidFill>
                      <a:srgbClr val="5F99D5"/>
                    </a:solidFill>
                    <a:latin typeface="Calibri Light" panose="020F0302020204030204" pitchFamily="34" charset="0"/>
                  </a:defRPr>
                </a:lvl1pPr>
              </a:lstStyle>
              <a:p>
                <a:pPr algn="ctr"/>
                <a:r>
                  <a:rPr lang="en-US" sz="260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SQL</a:t>
                </a:r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58ACA705-A8DF-3946-8A92-AC6C89FA9C4A}"/>
                </a:ext>
              </a:extLst>
            </p:cNvPr>
            <p:cNvGrpSpPr/>
            <p:nvPr/>
          </p:nvGrpSpPr>
          <p:grpSpPr>
            <a:xfrm>
              <a:off x="7760788" y="2289262"/>
              <a:ext cx="4033791" cy="2012608"/>
              <a:chOff x="7192617" y="2289262"/>
              <a:chExt cx="4033791" cy="2012608"/>
            </a:xfrm>
          </p:grpSpPr>
          <p:pic>
            <p:nvPicPr>
              <p:cNvPr id="13" name="Picture 12">
                <a:extLst>
                  <a:ext uri="{FF2B5EF4-FFF2-40B4-BE49-F238E27FC236}">
                    <a16:creationId xmlns:a16="http://schemas.microsoft.com/office/drawing/2014/main" id="{73661BB0-D7D7-0E46-A789-AB1AE780D6E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 cstate="print">
                <a:biLevel thresh="25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367641" y="2289262"/>
                <a:ext cx="1253321" cy="1253321"/>
              </a:xfrm>
              <a:prstGeom prst="rect">
                <a:avLst/>
              </a:prstGeom>
            </p:spPr>
          </p:pic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0E6D15D8-F5FE-8A45-972D-22CDF1CED86E}"/>
                  </a:ext>
                </a:extLst>
              </p:cNvPr>
              <p:cNvSpPr txBox="1"/>
              <p:nvPr/>
            </p:nvSpPr>
            <p:spPr>
              <a:xfrm>
                <a:off x="7192617" y="3590605"/>
                <a:ext cx="4033791" cy="7112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>
                  <a:defRPr sz="2800">
                    <a:solidFill>
                      <a:srgbClr val="5F99D5"/>
                    </a:solidFill>
                    <a:latin typeface="Calibri Light" panose="020F0302020204030204" pitchFamily="34" charset="0"/>
                  </a:defRPr>
                </a:lvl1pPr>
              </a:lstStyle>
              <a:p>
                <a:pPr algn="ctr"/>
                <a:r>
                  <a:rPr lang="en-US" sz="260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Active Directory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0294694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圖片 37">
            <a:extLst>
              <a:ext uri="{FF2B5EF4-FFF2-40B4-BE49-F238E27FC236}">
                <a16:creationId xmlns:a16="http://schemas.microsoft.com/office/drawing/2014/main" id="{23A67755-F804-4DDB-8ED3-E0B5B58EA3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97BC90-3422-B445-B36D-8AFACA08B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558" y="3994"/>
            <a:ext cx="10281557" cy="1104446"/>
          </a:xfrm>
        </p:spPr>
        <p:txBody>
          <a:bodyPr>
            <a:normAutofit/>
          </a:bodyPr>
          <a:lstStyle/>
          <a:p>
            <a:r>
              <a:rPr lang="en-US" altLang="zh-TW"/>
              <a:t>VM Failover and Failback</a:t>
            </a: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CB445D31-D45D-7641-9BD7-A277278001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5239" y="1765229"/>
            <a:ext cx="10988067" cy="2372529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kumimoji="1" lang="en-US" altLang="zh-TW" sz="2600" b="1">
                <a:solidFill>
                  <a:schemeClr val="bg1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VM replication creates and maintains identical copies of source VMs on a target server</a:t>
            </a:r>
          </a:p>
          <a:p>
            <a:pPr>
              <a:lnSpc>
                <a:spcPct val="100000"/>
              </a:lnSpc>
            </a:pPr>
            <a:endParaRPr kumimoji="1" lang="en-US" altLang="zh-TW" sz="500" b="1">
              <a:solidFill>
                <a:schemeClr val="bg1"/>
              </a:solidFill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kumimoji="1" lang="en-US" altLang="zh-TW" sz="2600" b="1">
                <a:solidFill>
                  <a:schemeClr val="bg1"/>
                </a:solidFill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Recovering from a disaster from up to 30 recovery points as simple as powering on your VM replicas</a:t>
            </a:r>
          </a:p>
        </p:txBody>
      </p:sp>
      <p:pic>
        <p:nvPicPr>
          <p:cNvPr id="39" name="Shape 73">
            <a:extLst>
              <a:ext uri="{FF2B5EF4-FFF2-40B4-BE49-F238E27FC236}">
                <a16:creationId xmlns:a16="http://schemas.microsoft.com/office/drawing/2014/main" id="{B3BE9F7D-1019-4502-A6E8-E172507B6DCC}"/>
              </a:ext>
            </a:extLst>
          </p:cNvPr>
          <p:cNvPicPr preferRelativeResize="0"/>
          <p:nvPr/>
        </p:nvPicPr>
        <p:blipFill rotWithShape="1">
          <a:blip r:embed="rId4"/>
          <a:srcRect t="1" b="68427"/>
          <a:stretch/>
        </p:blipFill>
        <p:spPr>
          <a:xfrm>
            <a:off x="1591848" y="4807714"/>
            <a:ext cx="1980651" cy="495686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1" name="Picture 2" descr="Backup copy for VMware, Hyper-V and AWS EC2">
            <a:extLst>
              <a:ext uri="{FF2B5EF4-FFF2-40B4-BE49-F238E27FC236}">
                <a16:creationId xmlns:a16="http://schemas.microsoft.com/office/drawing/2014/main" id="{9399CB92-EFCD-4919-B7DF-FACEC9FF3E3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00" t="323" r="38187" b="45029"/>
          <a:stretch/>
        </p:blipFill>
        <p:spPr bwMode="auto">
          <a:xfrm>
            <a:off x="4978650" y="4551093"/>
            <a:ext cx="2037869" cy="1010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Shape 73">
            <a:extLst>
              <a:ext uri="{FF2B5EF4-FFF2-40B4-BE49-F238E27FC236}">
                <a16:creationId xmlns:a16="http://schemas.microsoft.com/office/drawing/2014/main" id="{D7B2EB94-0C36-44D3-85DC-CC9DC8D9C006}"/>
              </a:ext>
            </a:extLst>
          </p:cNvPr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8474648" y="4852651"/>
            <a:ext cx="1872165" cy="443503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" name="矩形: 圓角 2">
            <a:extLst>
              <a:ext uri="{FF2B5EF4-FFF2-40B4-BE49-F238E27FC236}">
                <a16:creationId xmlns:a16="http://schemas.microsoft.com/office/drawing/2014/main" id="{1E9AD997-C000-4AD2-889C-A5F7DF20A63A}"/>
              </a:ext>
            </a:extLst>
          </p:cNvPr>
          <p:cNvSpPr/>
          <p:nvPr/>
        </p:nvSpPr>
        <p:spPr>
          <a:xfrm>
            <a:off x="8863452" y="5361249"/>
            <a:ext cx="1258102" cy="314706"/>
          </a:xfrm>
          <a:prstGeom prst="roundRect">
            <a:avLst/>
          </a:prstGeom>
          <a:solidFill>
            <a:srgbClr val="2196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1597B8-F075-C344-AF29-1A2C6910D793}"/>
              </a:ext>
            </a:extLst>
          </p:cNvPr>
          <p:cNvGrpSpPr/>
          <p:nvPr/>
        </p:nvGrpSpPr>
        <p:grpSpPr>
          <a:xfrm>
            <a:off x="1877460" y="4324900"/>
            <a:ext cx="8279936" cy="1351057"/>
            <a:chOff x="665044" y="1522382"/>
            <a:chExt cx="11020595" cy="1798256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45E8CA35-4872-4046-B229-030FEE874954}"/>
                </a:ext>
              </a:extLst>
            </p:cNvPr>
            <p:cNvSpPr txBox="1"/>
            <p:nvPr/>
          </p:nvSpPr>
          <p:spPr>
            <a:xfrm>
              <a:off x="815555" y="2870021"/>
              <a:ext cx="1803316" cy="45061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>
                  <a:solidFill>
                    <a:schemeClr val="bg1"/>
                  </a:solidFill>
                  <a:latin typeface="Century Gothic" panose="020B0502020202020204" pitchFamily="34" charset="0"/>
                </a:rPr>
                <a:t>Source Host</a:t>
              </a:r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6454FCEF-AA28-4B43-A304-933414461540}"/>
                </a:ext>
              </a:extLst>
            </p:cNvPr>
            <p:cNvGrpSpPr/>
            <p:nvPr/>
          </p:nvGrpSpPr>
          <p:grpSpPr>
            <a:xfrm>
              <a:off x="665044" y="1551530"/>
              <a:ext cx="1906590" cy="597050"/>
              <a:chOff x="637968" y="1566552"/>
              <a:chExt cx="1906590" cy="597050"/>
            </a:xfrm>
            <a:solidFill>
              <a:schemeClr val="bg1">
                <a:lumMod val="50000"/>
              </a:schemeClr>
            </a:solidFill>
          </p:grpSpPr>
          <p:sp>
            <p:nvSpPr>
              <p:cNvPr id="19" name="Rounded Rectangle 18">
                <a:extLst>
                  <a:ext uri="{FF2B5EF4-FFF2-40B4-BE49-F238E27FC236}">
                    <a16:creationId xmlns:a16="http://schemas.microsoft.com/office/drawing/2014/main" id="{DF4EF426-ADB0-FD4A-B4A9-202B1B43E7BC}"/>
                  </a:ext>
                </a:extLst>
              </p:cNvPr>
              <p:cNvSpPr/>
              <p:nvPr/>
            </p:nvSpPr>
            <p:spPr>
              <a:xfrm>
                <a:off x="637968" y="1566552"/>
                <a:ext cx="597049" cy="597050"/>
              </a:xfrm>
              <a:prstGeom prst="roundRect">
                <a:avLst>
                  <a:gd name="adj" fmla="val 11520"/>
                </a:avLst>
              </a:prstGeom>
              <a:grpFill/>
              <a:ln w="381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US" sz="1200">
                    <a:solidFill>
                      <a:schemeClr val="bg1"/>
                    </a:solidFill>
                    <a:latin typeface="Century Gothic" panose="020B0502020202020204" pitchFamily="34" charset="0"/>
                  </a:rPr>
                  <a:t>VM1</a:t>
                </a:r>
              </a:p>
            </p:txBody>
          </p:sp>
          <p:sp>
            <p:nvSpPr>
              <p:cNvPr id="20" name="Rounded Rectangle 19">
                <a:extLst>
                  <a:ext uri="{FF2B5EF4-FFF2-40B4-BE49-F238E27FC236}">
                    <a16:creationId xmlns:a16="http://schemas.microsoft.com/office/drawing/2014/main" id="{B967620C-A338-874A-B93C-4B082FC20A7B}"/>
                  </a:ext>
                </a:extLst>
              </p:cNvPr>
              <p:cNvSpPr/>
              <p:nvPr/>
            </p:nvSpPr>
            <p:spPr>
              <a:xfrm>
                <a:off x="1292738" y="1566552"/>
                <a:ext cx="597049" cy="597050"/>
              </a:xfrm>
              <a:prstGeom prst="roundRect">
                <a:avLst>
                  <a:gd name="adj" fmla="val 11520"/>
                </a:avLst>
              </a:prstGeom>
              <a:grpFill/>
              <a:ln w="381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US" sz="1200">
                    <a:solidFill>
                      <a:schemeClr val="bg1"/>
                    </a:solidFill>
                    <a:latin typeface="Century Gothic" panose="020B0502020202020204" pitchFamily="34" charset="0"/>
                  </a:rPr>
                  <a:t>VM2</a:t>
                </a:r>
              </a:p>
            </p:txBody>
          </p:sp>
          <p:sp>
            <p:nvSpPr>
              <p:cNvPr id="21" name="Rounded Rectangle 20">
                <a:extLst>
                  <a:ext uri="{FF2B5EF4-FFF2-40B4-BE49-F238E27FC236}">
                    <a16:creationId xmlns:a16="http://schemas.microsoft.com/office/drawing/2014/main" id="{669D5327-E2A6-4744-8141-5B601ED1BBB9}"/>
                  </a:ext>
                </a:extLst>
              </p:cNvPr>
              <p:cNvSpPr/>
              <p:nvPr/>
            </p:nvSpPr>
            <p:spPr>
              <a:xfrm>
                <a:off x="1947509" y="1566552"/>
                <a:ext cx="597049" cy="597050"/>
              </a:xfrm>
              <a:prstGeom prst="roundRect">
                <a:avLst>
                  <a:gd name="adj" fmla="val 11520"/>
                </a:avLst>
              </a:prstGeom>
              <a:grpFill/>
              <a:ln w="381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US" sz="1200">
                    <a:solidFill>
                      <a:schemeClr val="bg1"/>
                    </a:solidFill>
                    <a:latin typeface="Century Gothic" panose="020B0502020202020204" pitchFamily="34" charset="0"/>
                  </a:rPr>
                  <a:t>VM3</a:t>
                </a:r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1093A11B-D434-5B48-8E82-8DE389022C91}"/>
                </a:ext>
              </a:extLst>
            </p:cNvPr>
            <p:cNvGrpSpPr/>
            <p:nvPr/>
          </p:nvGrpSpPr>
          <p:grpSpPr>
            <a:xfrm>
              <a:off x="9772557" y="1522382"/>
              <a:ext cx="1906590" cy="597050"/>
              <a:chOff x="637968" y="1537404"/>
              <a:chExt cx="1906590" cy="597050"/>
            </a:xfrm>
            <a:solidFill>
              <a:schemeClr val="accent6"/>
            </a:solidFill>
          </p:grpSpPr>
          <p:sp>
            <p:nvSpPr>
              <p:cNvPr id="16" name="Rounded Rectangle 15">
                <a:extLst>
                  <a:ext uri="{FF2B5EF4-FFF2-40B4-BE49-F238E27FC236}">
                    <a16:creationId xmlns:a16="http://schemas.microsoft.com/office/drawing/2014/main" id="{9858CEC6-9792-CD4F-B3B1-E0CF4D8E10E2}"/>
                  </a:ext>
                </a:extLst>
              </p:cNvPr>
              <p:cNvSpPr/>
              <p:nvPr/>
            </p:nvSpPr>
            <p:spPr>
              <a:xfrm>
                <a:off x="637968" y="1537404"/>
                <a:ext cx="597049" cy="597050"/>
              </a:xfrm>
              <a:prstGeom prst="roundRect">
                <a:avLst>
                  <a:gd name="adj" fmla="val 11520"/>
                </a:avLst>
              </a:prstGeom>
              <a:grpFill/>
              <a:ln w="381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US" sz="1200">
                    <a:solidFill>
                      <a:schemeClr val="bg1"/>
                    </a:solidFill>
                    <a:latin typeface="Century Gothic" panose="020B0502020202020204" pitchFamily="34" charset="0"/>
                  </a:rPr>
                  <a:t>VM1</a:t>
                </a:r>
              </a:p>
            </p:txBody>
          </p:sp>
          <p:sp>
            <p:nvSpPr>
              <p:cNvPr id="17" name="Rounded Rectangle 16">
                <a:extLst>
                  <a:ext uri="{FF2B5EF4-FFF2-40B4-BE49-F238E27FC236}">
                    <a16:creationId xmlns:a16="http://schemas.microsoft.com/office/drawing/2014/main" id="{BB23069C-674D-8C4E-949E-514F9438B16B}"/>
                  </a:ext>
                </a:extLst>
              </p:cNvPr>
              <p:cNvSpPr/>
              <p:nvPr/>
            </p:nvSpPr>
            <p:spPr>
              <a:xfrm>
                <a:off x="1292738" y="1537404"/>
                <a:ext cx="597049" cy="597050"/>
              </a:xfrm>
              <a:prstGeom prst="roundRect">
                <a:avLst>
                  <a:gd name="adj" fmla="val 11520"/>
                </a:avLst>
              </a:prstGeom>
              <a:grpFill/>
              <a:ln w="381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US" sz="1200">
                    <a:solidFill>
                      <a:schemeClr val="bg1"/>
                    </a:solidFill>
                    <a:latin typeface="Century Gothic" panose="020B0502020202020204" pitchFamily="34" charset="0"/>
                  </a:rPr>
                  <a:t>VM2</a:t>
                </a:r>
              </a:p>
            </p:txBody>
          </p:sp>
          <p:sp>
            <p:nvSpPr>
              <p:cNvPr id="18" name="Rounded Rectangle 17">
                <a:extLst>
                  <a:ext uri="{FF2B5EF4-FFF2-40B4-BE49-F238E27FC236}">
                    <a16:creationId xmlns:a16="http://schemas.microsoft.com/office/drawing/2014/main" id="{D3627248-E8C5-BE40-97E7-6D08D5386AA1}"/>
                  </a:ext>
                </a:extLst>
              </p:cNvPr>
              <p:cNvSpPr/>
              <p:nvPr/>
            </p:nvSpPr>
            <p:spPr>
              <a:xfrm>
                <a:off x="1947509" y="1537404"/>
                <a:ext cx="597049" cy="597050"/>
              </a:xfrm>
              <a:prstGeom prst="roundRect">
                <a:avLst>
                  <a:gd name="adj" fmla="val 11520"/>
                </a:avLst>
              </a:prstGeom>
              <a:grpFill/>
              <a:ln w="381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US" sz="1200">
                    <a:solidFill>
                      <a:schemeClr val="bg1"/>
                    </a:solidFill>
                    <a:latin typeface="Century Gothic" panose="020B0502020202020204" pitchFamily="34" charset="0"/>
                  </a:rPr>
                  <a:t>VM3</a:t>
                </a:r>
              </a:p>
            </p:txBody>
          </p:sp>
        </p:grp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2DF048D8-C3C2-5947-9BB5-8A17CF166940}"/>
                </a:ext>
              </a:extLst>
            </p:cNvPr>
            <p:cNvCxnSpPr/>
            <p:nvPr/>
          </p:nvCxnSpPr>
          <p:spPr>
            <a:xfrm>
              <a:off x="2956822" y="2539734"/>
              <a:ext cx="1813392" cy="0"/>
            </a:xfrm>
            <a:prstGeom prst="straightConnector1">
              <a:avLst/>
            </a:prstGeom>
            <a:ln w="25400">
              <a:solidFill>
                <a:schemeClr val="bg1">
                  <a:lumMod val="50000"/>
                </a:schemeClr>
              </a:solidFill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C5A915E9-92B8-994F-9606-CFC89DCCE3C6}"/>
                </a:ext>
              </a:extLst>
            </p:cNvPr>
            <p:cNvCxnSpPr/>
            <p:nvPr/>
          </p:nvCxnSpPr>
          <p:spPr>
            <a:xfrm>
              <a:off x="7566922" y="2539734"/>
              <a:ext cx="1813392" cy="0"/>
            </a:xfrm>
            <a:prstGeom prst="straightConnector1">
              <a:avLst/>
            </a:prstGeom>
            <a:ln w="25400">
              <a:solidFill>
                <a:srgbClr val="2196F3"/>
              </a:solidFill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B077E6FE-F684-2943-9E80-B081179743AD}"/>
                </a:ext>
              </a:extLst>
            </p:cNvPr>
            <p:cNvSpPr txBox="1"/>
            <p:nvPr/>
          </p:nvSpPr>
          <p:spPr>
            <a:xfrm>
              <a:off x="9963400" y="2870018"/>
              <a:ext cx="1722239" cy="45061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>
                  <a:solidFill>
                    <a:schemeClr val="bg1"/>
                  </a:solidFill>
                  <a:latin typeface="Century Gothic" panose="020B0502020202020204" pitchFamily="34" charset="0"/>
                </a:rPr>
                <a:t>Target Host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003786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DDEEF917-02C6-46D4-BAE9-B148A7ACBF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80DABB-495C-284E-BF65-0CC3713DA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920" y="1215283"/>
            <a:ext cx="10281557" cy="168864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NAKIVO x QNAP</a:t>
            </a:r>
            <a:br>
              <a:rPr lang="en-US" altLang="zh-TW" sz="5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sz="1500" b="1">
                <a:latin typeface="Microsoft JhengHei"/>
                <a:ea typeface="Microsoft JhengHei"/>
                <a:cs typeface="Calibri"/>
              </a:rPr>
              <a:t> </a:t>
            </a:r>
            <a:br>
              <a:rPr lang="en-US" altLang="zh-TW" sz="5000" b="1">
                <a:latin typeface="Microsoft JhengHei"/>
                <a:ea typeface="Microsoft JhengHei"/>
                <a:cs typeface="Calibri"/>
              </a:rPr>
            </a:br>
            <a:r>
              <a:rPr lang="en-US" altLang="zh-TW" sz="4200" b="1">
                <a:solidFill>
                  <a:srgbClr val="F65E1F"/>
                </a:solidFill>
                <a:ea typeface="Microsoft JhengHei"/>
              </a:rPr>
              <a:t>Maximize the cost efficiency</a:t>
            </a:r>
            <a:endParaRPr lang="en-US" sz="4200" b="1">
              <a:solidFill>
                <a:srgbClr val="F65E1F"/>
              </a:solidFill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D0F105A0-0FB6-448C-91E1-A62BDE45B7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09413" y="3139985"/>
            <a:ext cx="6331995" cy="2870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68742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8CC1CC37-6BD7-4AC4-BE98-7619B7BDA7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67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6846" y="21900"/>
            <a:ext cx="10281557" cy="1104446"/>
          </a:xfrm>
        </p:spPr>
        <p:txBody>
          <a:bodyPr>
            <a:normAutofit/>
          </a:bodyPr>
          <a:lstStyle/>
          <a:p>
            <a:r>
              <a:rPr lang="en-US" altLang="zh-TW">
                <a:cs typeface="Calibri"/>
              </a:rPr>
              <a:t>Easy to build up VM backup plan</a:t>
            </a:r>
            <a:endParaRPr lang="zh-TW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73377" y="1752399"/>
            <a:ext cx="5440199" cy="402807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kumimoji="1" lang="en-US" altLang="zh-TW" sz="2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NAKIVO is available in QNAP App Center and can be installed on QNAP NAS directly</a:t>
            </a:r>
          </a:p>
          <a:p>
            <a:pPr>
              <a:lnSpc>
                <a:spcPct val="110000"/>
              </a:lnSpc>
            </a:pPr>
            <a:endParaRPr lang="zh-TW" altLang="en-US" sz="5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kumimoji="1" lang="en-US" altLang="zh-TW" sz="2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Offload the VM system loading</a:t>
            </a:r>
          </a:p>
          <a:p>
            <a:pPr>
              <a:lnSpc>
                <a:spcPct val="110000"/>
              </a:lnSpc>
            </a:pPr>
            <a:endParaRPr lang="en-US" altLang="zh-TW" sz="5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kumimoji="1" lang="en-US" altLang="zh-TW" sz="2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Enable high backup efficiency and flexible expansion</a:t>
            </a:r>
            <a:endParaRPr lang="en-US" altLang="zh-TW" sz="26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圖片 10" descr="一張含有 監視器, 螢幕擷取畫面, 牆, 室內 的圖片&#10;&#10;描述是以非常高的可信度產生">
            <a:extLst>
              <a:ext uri="{FF2B5EF4-FFF2-40B4-BE49-F238E27FC236}">
                <a16:creationId xmlns:a16="http://schemas.microsoft.com/office/drawing/2014/main" id="{D72BA2A8-CD8B-4E21-A29A-B80E4B1277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6726" y="2011206"/>
            <a:ext cx="5918200" cy="3067272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B64BD3AA-360C-43FF-81FC-D523A496D5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88784" y="1743051"/>
            <a:ext cx="860672" cy="860672"/>
          </a:xfrm>
          <a:prstGeom prst="rect">
            <a:avLst/>
          </a:prstGeom>
        </p:spPr>
      </p:pic>
      <p:pic>
        <p:nvPicPr>
          <p:cNvPr id="11" name="Shape 95">
            <a:extLst>
              <a:ext uri="{FF2B5EF4-FFF2-40B4-BE49-F238E27FC236}">
                <a16:creationId xmlns:a16="http://schemas.microsoft.com/office/drawing/2014/main" id="{EDE2DEA3-4524-4203-8E19-F88AF2198E74}"/>
              </a:ext>
            </a:extLst>
          </p:cNvPr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5540908" y="3606951"/>
            <a:ext cx="2088232" cy="208823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6932649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" name="圖片 54">
            <a:extLst>
              <a:ext uri="{FF2B5EF4-FFF2-40B4-BE49-F238E27FC236}">
                <a16:creationId xmlns:a16="http://schemas.microsoft.com/office/drawing/2014/main" id="{ABA013FA-A01B-4BCC-A2C8-AB0C893370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67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  <p:pic>
        <p:nvPicPr>
          <p:cNvPr id="74" name="圖形 73">
            <a:extLst>
              <a:ext uri="{FF2B5EF4-FFF2-40B4-BE49-F238E27FC236}">
                <a16:creationId xmlns:a16="http://schemas.microsoft.com/office/drawing/2014/main" id="{D1D76FE3-3FF5-46F8-99DA-AE5B516A39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74507" y="2203270"/>
            <a:ext cx="5612044" cy="367407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5142" y="0"/>
            <a:ext cx="10281557" cy="1104446"/>
          </a:xfrm>
        </p:spPr>
        <p:txBody>
          <a:bodyPr>
            <a:normAutofit/>
          </a:bodyPr>
          <a:lstStyle/>
          <a:p>
            <a:r>
              <a:rPr kumimoji="1" lang="en-US" altLang="zh-TW" b="1"/>
              <a:t>Perpetual License method suitable for enterprise of all </a:t>
            </a:r>
            <a:r>
              <a:rPr kumimoji="1" lang="en-US" altLang="zh-TW"/>
              <a:t>scales</a:t>
            </a:r>
            <a:endParaRPr lang="zh-TW" b="1">
              <a:latin typeface="Microsoft JhengHe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828" y="1324789"/>
            <a:ext cx="7672257" cy="295135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20000"/>
              </a:lnSpc>
            </a:pPr>
            <a:r>
              <a:rPr lang="en-US" altLang="zh-TW" sz="25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 physical CPU socket for each VM server on which you back up or replicate VMs</a:t>
            </a:r>
          </a:p>
          <a:p>
            <a:pPr>
              <a:lnSpc>
                <a:spcPct val="120000"/>
              </a:lnSpc>
            </a:pPr>
            <a:r>
              <a:rPr lang="en-US" altLang="zh-TW" sz="25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don't need to license the NAS server socket(s) if </a:t>
            </a:r>
            <a:r>
              <a:rPr lang="en-US" sz="25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NAKIVO is installed on a NAS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503025" y="3996807"/>
            <a:ext cx="1739836" cy="244169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en-US"/>
            </a:defPPr>
            <a:lvl1pPr algn="ctr">
              <a:lnSpc>
                <a:spcPts val="1080"/>
              </a:lnSpc>
              <a:defRPr sz="1080">
                <a:solidFill>
                  <a:schemeClr val="tx2">
                    <a:lumMod val="75000"/>
                  </a:schemeClr>
                </a:solidFill>
                <a:latin typeface="Calibri Light" panose="020F0302020204030204" pitchFamily="34" charset="0"/>
              </a:defRPr>
            </a:lvl1pPr>
          </a:lstStyle>
          <a:p>
            <a:r>
              <a:rPr lang="en-US" altLang="zh-TW" sz="1400">
                <a:solidFill>
                  <a:schemeClr val="bg1"/>
                </a:solidFill>
                <a:latin typeface="Microsoft JhengHei" charset="-120"/>
                <a:ea typeface="Microsoft JhengHei" charset="-120"/>
              </a:rPr>
              <a:t>Destination S</a:t>
            </a:r>
            <a:r>
              <a:rPr lang="en-US" sz="1400">
                <a:solidFill>
                  <a:schemeClr val="bg1"/>
                </a:solidFill>
                <a:latin typeface="Microsoft JhengHei" charset="-120"/>
                <a:ea typeface="Microsoft JhengHei" charset="-120"/>
              </a:rPr>
              <a:t>erver</a:t>
            </a:r>
            <a:endParaRPr lang="zh-TW" altLang="en-US"/>
          </a:p>
        </p:txBody>
      </p:sp>
      <p:sp>
        <p:nvSpPr>
          <p:cNvPr id="14" name="Oval 178"/>
          <p:cNvSpPr/>
          <p:nvPr/>
        </p:nvSpPr>
        <p:spPr>
          <a:xfrm flipH="1">
            <a:off x="9332389" y="3707037"/>
            <a:ext cx="124194" cy="11458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70"/>
          </a:p>
        </p:txBody>
      </p:sp>
      <p:sp>
        <p:nvSpPr>
          <p:cNvPr id="15" name="Oval 179"/>
          <p:cNvSpPr/>
          <p:nvPr/>
        </p:nvSpPr>
        <p:spPr>
          <a:xfrm flipH="1">
            <a:off x="9156555" y="3707037"/>
            <a:ext cx="124194" cy="11458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70"/>
          </a:p>
        </p:txBody>
      </p:sp>
      <p:sp>
        <p:nvSpPr>
          <p:cNvPr id="16" name="Oval 180"/>
          <p:cNvSpPr/>
          <p:nvPr/>
        </p:nvSpPr>
        <p:spPr>
          <a:xfrm flipH="1">
            <a:off x="8980720" y="3707037"/>
            <a:ext cx="124194" cy="11458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70"/>
          </a:p>
        </p:txBody>
      </p:sp>
      <p:sp>
        <p:nvSpPr>
          <p:cNvPr id="26" name="TextBox 25"/>
          <p:cNvSpPr txBox="1"/>
          <p:nvPr/>
        </p:nvSpPr>
        <p:spPr>
          <a:xfrm>
            <a:off x="1305440" y="4635853"/>
            <a:ext cx="1378199" cy="239296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en-US"/>
            </a:defPPr>
            <a:lvl1pPr algn="ctr">
              <a:lnSpc>
                <a:spcPts val="1080"/>
              </a:lnSpc>
              <a:defRPr sz="1080">
                <a:solidFill>
                  <a:schemeClr val="tx2">
                    <a:lumMod val="75000"/>
                  </a:schemeClr>
                </a:solidFill>
                <a:latin typeface="Calibri Light" panose="020F0302020204030204" pitchFamily="34" charset="0"/>
              </a:defRPr>
            </a:lvl1pPr>
          </a:lstStyle>
          <a:p>
            <a:r>
              <a:rPr lang="en-US" altLang="zh-TW" sz="1400" b="1">
                <a:solidFill>
                  <a:schemeClr val="bg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Source S</a:t>
            </a:r>
            <a:r>
              <a:rPr lang="en-US" sz="1400" b="1">
                <a:solidFill>
                  <a:schemeClr val="bg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erver</a:t>
            </a:r>
          </a:p>
        </p:txBody>
      </p:sp>
      <p:grpSp>
        <p:nvGrpSpPr>
          <p:cNvPr id="40" name="Group 39"/>
          <p:cNvGrpSpPr/>
          <p:nvPr/>
        </p:nvGrpSpPr>
        <p:grpSpPr>
          <a:xfrm>
            <a:off x="2219918" y="3648875"/>
            <a:ext cx="469056" cy="312512"/>
            <a:chOff x="1203164" y="3712425"/>
            <a:chExt cx="469056" cy="312512"/>
          </a:xfrm>
        </p:grpSpPr>
        <p:sp>
          <p:nvSpPr>
            <p:cNvPr id="41" name="Rounded Rectangle 185"/>
            <p:cNvSpPr/>
            <p:nvPr/>
          </p:nvSpPr>
          <p:spPr>
            <a:xfrm flipH="1">
              <a:off x="1255966" y="3712425"/>
              <a:ext cx="354247" cy="312512"/>
            </a:xfrm>
            <a:prstGeom prst="roundRect">
              <a:avLst/>
            </a:prstGeom>
            <a:solidFill>
              <a:srgbClr val="2196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1203164" y="3733135"/>
              <a:ext cx="46905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>
                  <a:solidFill>
                    <a:schemeClr val="bg1"/>
                  </a:solidFill>
                </a:rPr>
                <a:t>VM</a:t>
              </a:r>
            </a:p>
          </p:txBody>
        </p:sp>
      </p:grpSp>
      <p:cxnSp>
        <p:nvCxnSpPr>
          <p:cNvPr id="46" name="Прямая соединительная линия 36"/>
          <p:cNvCxnSpPr/>
          <p:nvPr/>
        </p:nvCxnSpPr>
        <p:spPr>
          <a:xfrm flipH="1" flipV="1">
            <a:off x="3051058" y="4266490"/>
            <a:ext cx="590627" cy="0"/>
          </a:xfrm>
          <a:prstGeom prst="line">
            <a:avLst/>
          </a:prstGeom>
          <a:ln w="28575">
            <a:solidFill>
              <a:schemeClr val="bg1"/>
            </a:soli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Прямая соединительная линия 36"/>
          <p:cNvCxnSpPr/>
          <p:nvPr/>
        </p:nvCxnSpPr>
        <p:spPr>
          <a:xfrm flipH="1">
            <a:off x="6236355" y="5065653"/>
            <a:ext cx="2083279" cy="14376"/>
          </a:xfrm>
          <a:prstGeom prst="line">
            <a:avLst/>
          </a:prstGeom>
          <a:ln w="28575">
            <a:solidFill>
              <a:schemeClr val="bg1"/>
            </a:soli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/>
          <p:cNvCxnSpPr/>
          <p:nvPr/>
        </p:nvCxnSpPr>
        <p:spPr>
          <a:xfrm>
            <a:off x="6251458" y="3760264"/>
            <a:ext cx="0" cy="132480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Прямая соединительная линия 36"/>
          <p:cNvCxnSpPr/>
          <p:nvPr/>
        </p:nvCxnSpPr>
        <p:spPr>
          <a:xfrm flipH="1">
            <a:off x="6257921" y="3767818"/>
            <a:ext cx="2025770" cy="7189"/>
          </a:xfrm>
          <a:prstGeom prst="line">
            <a:avLst/>
          </a:prstGeom>
          <a:ln w="28575">
            <a:solidFill>
              <a:schemeClr val="bg1"/>
            </a:soli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>
            <a:cxnSpLocks/>
          </p:cNvCxnSpPr>
          <p:nvPr/>
        </p:nvCxnSpPr>
        <p:spPr>
          <a:xfrm>
            <a:off x="5369003" y="4330842"/>
            <a:ext cx="882455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Прямая соединительная линия 36"/>
          <p:cNvCxnSpPr>
            <a:cxnSpLocks/>
          </p:cNvCxnSpPr>
          <p:nvPr/>
        </p:nvCxnSpPr>
        <p:spPr>
          <a:xfrm flipV="1">
            <a:off x="4600200" y="4683698"/>
            <a:ext cx="0" cy="234309"/>
          </a:xfrm>
          <a:prstGeom prst="line">
            <a:avLst/>
          </a:prstGeom>
          <a:ln w="28575">
            <a:solidFill>
              <a:schemeClr val="bg1"/>
            </a:soli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Box 51"/>
          <p:cNvSpPr txBox="1"/>
          <p:nvPr/>
        </p:nvSpPr>
        <p:spPr>
          <a:xfrm>
            <a:off x="3978111" y="5922146"/>
            <a:ext cx="1240276" cy="237629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en-US"/>
            </a:defPPr>
            <a:lvl1pPr algn="ctr">
              <a:lnSpc>
                <a:spcPts val="1080"/>
              </a:lnSpc>
              <a:defRPr sz="1080">
                <a:solidFill>
                  <a:schemeClr val="tx2">
                    <a:lumMod val="75000"/>
                  </a:schemeClr>
                </a:solidFill>
                <a:latin typeface="Calibri Light" panose="020F0302020204030204" pitchFamily="34" charset="0"/>
              </a:defRPr>
            </a:lvl1pPr>
          </a:lstStyle>
          <a:p>
            <a:r>
              <a:rPr lang="zh-TW" altLang="en-US" sz="1200" b="1">
                <a:solidFill>
                  <a:schemeClr val="bg1"/>
                </a:solidFill>
                <a:latin typeface="Microsoft JhengHei" charset="-120"/>
                <a:ea typeface="Microsoft JhengHei" charset="-120"/>
              </a:rPr>
              <a:t>S</a:t>
            </a:r>
            <a:r>
              <a:rPr lang="zh-TW" altLang="en-US" sz="1200" b="1">
                <a:solidFill>
                  <a:srgbClr val="FFFFFF"/>
                </a:solidFill>
                <a:latin typeface="Microsoft JhengHei"/>
                <a:ea typeface="Microsoft JhengHei"/>
              </a:rPr>
              <a:t>torage Space</a:t>
            </a:r>
            <a:endParaRPr lang="zh-TW" altLang="en-US"/>
          </a:p>
        </p:txBody>
      </p:sp>
      <p:sp>
        <p:nvSpPr>
          <p:cNvPr id="53" name="TextBox 52"/>
          <p:cNvSpPr txBox="1"/>
          <p:nvPr/>
        </p:nvSpPr>
        <p:spPr>
          <a:xfrm>
            <a:off x="8201430" y="5332226"/>
            <a:ext cx="1222642" cy="233462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en-US"/>
            </a:defPPr>
            <a:lvl1pPr algn="ctr">
              <a:lnSpc>
                <a:spcPts val="1080"/>
              </a:lnSpc>
              <a:defRPr sz="1080">
                <a:solidFill>
                  <a:schemeClr val="tx2">
                    <a:lumMod val="75000"/>
                  </a:schemeClr>
                </a:solidFill>
                <a:latin typeface="Calibri Light" panose="020F0302020204030204" pitchFamily="34" charset="0"/>
              </a:defRPr>
            </a:lvl1pPr>
          </a:lstStyle>
          <a:p>
            <a:r>
              <a:rPr lang="zh-TW" altLang="en-US" sz="1200" b="1">
                <a:solidFill>
                  <a:schemeClr val="bg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Storage space</a:t>
            </a:r>
          </a:p>
        </p:txBody>
      </p:sp>
      <p:sp>
        <p:nvSpPr>
          <p:cNvPr id="54" name="Rounded Rectangle 53"/>
          <p:cNvSpPr/>
          <p:nvPr/>
        </p:nvSpPr>
        <p:spPr>
          <a:xfrm>
            <a:off x="904851" y="3528631"/>
            <a:ext cx="2138834" cy="1411461"/>
          </a:xfrm>
          <a:prstGeom prst="roundRect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Shape 73">
            <a:extLst>
              <a:ext uri="{FF2B5EF4-FFF2-40B4-BE49-F238E27FC236}">
                <a16:creationId xmlns:a16="http://schemas.microsoft.com/office/drawing/2014/main" id="{850BA685-4A04-40E6-88C7-4CB5838148AB}"/>
              </a:ext>
            </a:extLst>
          </p:cNvPr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1072172" y="4089854"/>
            <a:ext cx="1872165" cy="443503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7" name="Picture 2" descr="Backup copy for VMware, Hyper-V and AWS EC2">
            <a:extLst>
              <a:ext uri="{FF2B5EF4-FFF2-40B4-BE49-F238E27FC236}">
                <a16:creationId xmlns:a16="http://schemas.microsoft.com/office/drawing/2014/main" id="{E3434818-8778-4537-8175-27AB7E8E09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00" t="323" r="38187" b="45029"/>
          <a:stretch/>
        </p:blipFill>
        <p:spPr bwMode="auto">
          <a:xfrm>
            <a:off x="3676706" y="3855442"/>
            <a:ext cx="1808508" cy="89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8" name="Group 39">
            <a:extLst>
              <a:ext uri="{FF2B5EF4-FFF2-40B4-BE49-F238E27FC236}">
                <a16:creationId xmlns:a16="http://schemas.microsoft.com/office/drawing/2014/main" id="{BFA680F7-457B-48A8-901F-33B86F619C9A}"/>
              </a:ext>
            </a:extLst>
          </p:cNvPr>
          <p:cNvGrpSpPr/>
          <p:nvPr/>
        </p:nvGrpSpPr>
        <p:grpSpPr>
          <a:xfrm>
            <a:off x="1775742" y="3648875"/>
            <a:ext cx="469056" cy="312512"/>
            <a:chOff x="1203164" y="3712425"/>
            <a:chExt cx="469056" cy="312512"/>
          </a:xfrm>
        </p:grpSpPr>
        <p:sp>
          <p:nvSpPr>
            <p:cNvPr id="59" name="Rounded Rectangle 185">
              <a:extLst>
                <a:ext uri="{FF2B5EF4-FFF2-40B4-BE49-F238E27FC236}">
                  <a16:creationId xmlns:a16="http://schemas.microsoft.com/office/drawing/2014/main" id="{870D14ED-48A0-4327-9E41-C9CBF154C7EF}"/>
                </a:ext>
              </a:extLst>
            </p:cNvPr>
            <p:cNvSpPr/>
            <p:nvPr/>
          </p:nvSpPr>
          <p:spPr>
            <a:xfrm flipH="1">
              <a:off x="1255966" y="3712425"/>
              <a:ext cx="354247" cy="312512"/>
            </a:xfrm>
            <a:prstGeom prst="roundRect">
              <a:avLst/>
            </a:prstGeom>
            <a:solidFill>
              <a:srgbClr val="2196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60" name="TextBox 41">
              <a:extLst>
                <a:ext uri="{FF2B5EF4-FFF2-40B4-BE49-F238E27FC236}">
                  <a16:creationId xmlns:a16="http://schemas.microsoft.com/office/drawing/2014/main" id="{0946FF8F-5E1C-41FC-9A0E-621D41F4EF67}"/>
                </a:ext>
              </a:extLst>
            </p:cNvPr>
            <p:cNvSpPr txBox="1"/>
            <p:nvPr/>
          </p:nvSpPr>
          <p:spPr>
            <a:xfrm>
              <a:off x="1203164" y="3733135"/>
              <a:ext cx="46905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>
                  <a:solidFill>
                    <a:schemeClr val="bg1"/>
                  </a:solidFill>
                </a:rPr>
                <a:t>VM</a:t>
              </a:r>
            </a:p>
          </p:txBody>
        </p:sp>
      </p:grpSp>
      <p:grpSp>
        <p:nvGrpSpPr>
          <p:cNvPr id="61" name="Group 39">
            <a:extLst>
              <a:ext uri="{FF2B5EF4-FFF2-40B4-BE49-F238E27FC236}">
                <a16:creationId xmlns:a16="http://schemas.microsoft.com/office/drawing/2014/main" id="{8792D69E-E743-4503-BDE5-1425A0AD1C58}"/>
              </a:ext>
            </a:extLst>
          </p:cNvPr>
          <p:cNvGrpSpPr/>
          <p:nvPr/>
        </p:nvGrpSpPr>
        <p:grpSpPr>
          <a:xfrm>
            <a:off x="1322361" y="3648875"/>
            <a:ext cx="469056" cy="312512"/>
            <a:chOff x="1203164" y="3712425"/>
            <a:chExt cx="469056" cy="312512"/>
          </a:xfrm>
        </p:grpSpPr>
        <p:sp>
          <p:nvSpPr>
            <p:cNvPr id="62" name="Rounded Rectangle 185">
              <a:extLst>
                <a:ext uri="{FF2B5EF4-FFF2-40B4-BE49-F238E27FC236}">
                  <a16:creationId xmlns:a16="http://schemas.microsoft.com/office/drawing/2014/main" id="{6FA9E981-D663-495F-8C95-8D356DC847D0}"/>
                </a:ext>
              </a:extLst>
            </p:cNvPr>
            <p:cNvSpPr/>
            <p:nvPr/>
          </p:nvSpPr>
          <p:spPr>
            <a:xfrm flipH="1">
              <a:off x="1255966" y="3712425"/>
              <a:ext cx="354247" cy="312512"/>
            </a:xfrm>
            <a:prstGeom prst="roundRect">
              <a:avLst/>
            </a:prstGeom>
            <a:solidFill>
              <a:srgbClr val="2196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63" name="TextBox 41">
              <a:extLst>
                <a:ext uri="{FF2B5EF4-FFF2-40B4-BE49-F238E27FC236}">
                  <a16:creationId xmlns:a16="http://schemas.microsoft.com/office/drawing/2014/main" id="{91FF57E0-274D-4EA2-8B78-752A9DDE3B6E}"/>
                </a:ext>
              </a:extLst>
            </p:cNvPr>
            <p:cNvSpPr txBox="1"/>
            <p:nvPr/>
          </p:nvSpPr>
          <p:spPr>
            <a:xfrm>
              <a:off x="1203164" y="3733135"/>
              <a:ext cx="46905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>
                  <a:solidFill>
                    <a:schemeClr val="bg1"/>
                  </a:solidFill>
                </a:rPr>
                <a:t>VM</a:t>
              </a:r>
            </a:p>
          </p:txBody>
        </p:sp>
      </p:grpSp>
      <p:grpSp>
        <p:nvGrpSpPr>
          <p:cNvPr id="64" name="Group 39">
            <a:extLst>
              <a:ext uri="{FF2B5EF4-FFF2-40B4-BE49-F238E27FC236}">
                <a16:creationId xmlns:a16="http://schemas.microsoft.com/office/drawing/2014/main" id="{7E84297C-097D-4831-9592-CC2C15407718}"/>
              </a:ext>
            </a:extLst>
          </p:cNvPr>
          <p:cNvGrpSpPr/>
          <p:nvPr/>
        </p:nvGrpSpPr>
        <p:grpSpPr>
          <a:xfrm>
            <a:off x="9448259" y="3122433"/>
            <a:ext cx="469056" cy="312512"/>
            <a:chOff x="1203164" y="3712425"/>
            <a:chExt cx="469056" cy="312512"/>
          </a:xfrm>
        </p:grpSpPr>
        <p:sp>
          <p:nvSpPr>
            <p:cNvPr id="65" name="Rounded Rectangle 185">
              <a:extLst>
                <a:ext uri="{FF2B5EF4-FFF2-40B4-BE49-F238E27FC236}">
                  <a16:creationId xmlns:a16="http://schemas.microsoft.com/office/drawing/2014/main" id="{5187E090-C9E7-4CC8-9E82-4A42B4467A02}"/>
                </a:ext>
              </a:extLst>
            </p:cNvPr>
            <p:cNvSpPr/>
            <p:nvPr/>
          </p:nvSpPr>
          <p:spPr>
            <a:xfrm flipH="1">
              <a:off x="1255966" y="3712425"/>
              <a:ext cx="354247" cy="312512"/>
            </a:xfrm>
            <a:prstGeom prst="roundRect">
              <a:avLst/>
            </a:prstGeom>
            <a:solidFill>
              <a:srgbClr val="2196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66" name="TextBox 41">
              <a:extLst>
                <a:ext uri="{FF2B5EF4-FFF2-40B4-BE49-F238E27FC236}">
                  <a16:creationId xmlns:a16="http://schemas.microsoft.com/office/drawing/2014/main" id="{E319FC97-4DF4-4FB9-AA98-56C3026404BE}"/>
                </a:ext>
              </a:extLst>
            </p:cNvPr>
            <p:cNvSpPr txBox="1"/>
            <p:nvPr/>
          </p:nvSpPr>
          <p:spPr>
            <a:xfrm>
              <a:off x="1203164" y="3733135"/>
              <a:ext cx="46905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>
                  <a:solidFill>
                    <a:schemeClr val="bg1"/>
                  </a:solidFill>
                </a:rPr>
                <a:t>VM</a:t>
              </a:r>
            </a:p>
          </p:txBody>
        </p:sp>
      </p:grpSp>
      <p:grpSp>
        <p:nvGrpSpPr>
          <p:cNvPr id="67" name="Group 39">
            <a:extLst>
              <a:ext uri="{FF2B5EF4-FFF2-40B4-BE49-F238E27FC236}">
                <a16:creationId xmlns:a16="http://schemas.microsoft.com/office/drawing/2014/main" id="{AF81E185-8599-4D56-AD54-555832EE448C}"/>
              </a:ext>
            </a:extLst>
          </p:cNvPr>
          <p:cNvGrpSpPr/>
          <p:nvPr/>
        </p:nvGrpSpPr>
        <p:grpSpPr>
          <a:xfrm>
            <a:off x="9004085" y="3122433"/>
            <a:ext cx="469056" cy="312512"/>
            <a:chOff x="1203164" y="3712425"/>
            <a:chExt cx="469056" cy="312512"/>
          </a:xfrm>
        </p:grpSpPr>
        <p:sp>
          <p:nvSpPr>
            <p:cNvPr id="68" name="Rounded Rectangle 185">
              <a:extLst>
                <a:ext uri="{FF2B5EF4-FFF2-40B4-BE49-F238E27FC236}">
                  <a16:creationId xmlns:a16="http://schemas.microsoft.com/office/drawing/2014/main" id="{7350E818-D3C7-4264-9D55-1B0082E8F6FA}"/>
                </a:ext>
              </a:extLst>
            </p:cNvPr>
            <p:cNvSpPr/>
            <p:nvPr/>
          </p:nvSpPr>
          <p:spPr>
            <a:xfrm flipH="1">
              <a:off x="1255966" y="3712425"/>
              <a:ext cx="354247" cy="312512"/>
            </a:xfrm>
            <a:prstGeom prst="roundRect">
              <a:avLst/>
            </a:prstGeom>
            <a:solidFill>
              <a:srgbClr val="2196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69" name="TextBox 41">
              <a:extLst>
                <a:ext uri="{FF2B5EF4-FFF2-40B4-BE49-F238E27FC236}">
                  <a16:creationId xmlns:a16="http://schemas.microsoft.com/office/drawing/2014/main" id="{B421F545-CF1E-46FF-90FC-0802648D1EB0}"/>
                </a:ext>
              </a:extLst>
            </p:cNvPr>
            <p:cNvSpPr txBox="1"/>
            <p:nvPr/>
          </p:nvSpPr>
          <p:spPr>
            <a:xfrm>
              <a:off x="1203164" y="3733135"/>
              <a:ext cx="46905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>
                  <a:solidFill>
                    <a:schemeClr val="bg1"/>
                  </a:solidFill>
                </a:rPr>
                <a:t>VM</a:t>
              </a:r>
            </a:p>
          </p:txBody>
        </p:sp>
      </p:grpSp>
      <p:grpSp>
        <p:nvGrpSpPr>
          <p:cNvPr id="70" name="Group 39">
            <a:extLst>
              <a:ext uri="{FF2B5EF4-FFF2-40B4-BE49-F238E27FC236}">
                <a16:creationId xmlns:a16="http://schemas.microsoft.com/office/drawing/2014/main" id="{C29506FB-9DDF-4B73-A973-EB15933ED4B0}"/>
              </a:ext>
            </a:extLst>
          </p:cNvPr>
          <p:cNvGrpSpPr/>
          <p:nvPr/>
        </p:nvGrpSpPr>
        <p:grpSpPr>
          <a:xfrm>
            <a:off x="8550702" y="3122433"/>
            <a:ext cx="469056" cy="312512"/>
            <a:chOff x="1203164" y="3712425"/>
            <a:chExt cx="469056" cy="312512"/>
          </a:xfrm>
        </p:grpSpPr>
        <p:sp>
          <p:nvSpPr>
            <p:cNvPr id="71" name="Rounded Rectangle 185">
              <a:extLst>
                <a:ext uri="{FF2B5EF4-FFF2-40B4-BE49-F238E27FC236}">
                  <a16:creationId xmlns:a16="http://schemas.microsoft.com/office/drawing/2014/main" id="{D18D8706-3E9E-4ECF-B3EB-7AA007C54989}"/>
                </a:ext>
              </a:extLst>
            </p:cNvPr>
            <p:cNvSpPr/>
            <p:nvPr/>
          </p:nvSpPr>
          <p:spPr>
            <a:xfrm flipH="1">
              <a:off x="1255966" y="3712425"/>
              <a:ext cx="354247" cy="312512"/>
            </a:xfrm>
            <a:prstGeom prst="roundRect">
              <a:avLst/>
            </a:prstGeom>
            <a:solidFill>
              <a:srgbClr val="2196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/>
            </a:p>
          </p:txBody>
        </p:sp>
        <p:sp>
          <p:nvSpPr>
            <p:cNvPr id="72" name="TextBox 41">
              <a:extLst>
                <a:ext uri="{FF2B5EF4-FFF2-40B4-BE49-F238E27FC236}">
                  <a16:creationId xmlns:a16="http://schemas.microsoft.com/office/drawing/2014/main" id="{41295315-0232-48F7-BCE6-A9B1B0E2FA4E}"/>
                </a:ext>
              </a:extLst>
            </p:cNvPr>
            <p:cNvSpPr txBox="1"/>
            <p:nvPr/>
          </p:nvSpPr>
          <p:spPr>
            <a:xfrm>
              <a:off x="1203164" y="3733135"/>
              <a:ext cx="46905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>
                  <a:solidFill>
                    <a:schemeClr val="bg1"/>
                  </a:solidFill>
                </a:rPr>
                <a:t>VM</a:t>
              </a:r>
            </a:p>
          </p:txBody>
        </p:sp>
      </p:grpSp>
      <p:pic>
        <p:nvPicPr>
          <p:cNvPr id="73" name="Shape 73">
            <a:extLst>
              <a:ext uri="{FF2B5EF4-FFF2-40B4-BE49-F238E27FC236}">
                <a16:creationId xmlns:a16="http://schemas.microsoft.com/office/drawing/2014/main" id="{C45A124B-2DF0-43F1-8557-247D1EBD2F73}"/>
              </a:ext>
            </a:extLst>
          </p:cNvPr>
          <p:cNvPicPr preferRelativeResize="0"/>
          <p:nvPr/>
        </p:nvPicPr>
        <p:blipFill>
          <a:blip r:embed="rId6"/>
          <a:stretch>
            <a:fillRect/>
          </a:stretch>
        </p:blipFill>
        <p:spPr>
          <a:xfrm>
            <a:off x="8373327" y="3525305"/>
            <a:ext cx="1872165" cy="443503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5" name="Picture 2" descr="C:\Users\user\Desktop\RAID 50.60 進階功能介紹\磁碟.png">
            <a:extLst>
              <a:ext uri="{FF2B5EF4-FFF2-40B4-BE49-F238E27FC236}">
                <a16:creationId xmlns:a16="http://schemas.microsoft.com/office/drawing/2014/main" id="{807F03F7-18A6-4E9F-BDBA-3E458924EC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58884" y="4973031"/>
            <a:ext cx="678731" cy="904315"/>
          </a:xfrm>
          <a:prstGeom prst="rect">
            <a:avLst/>
          </a:prstGeom>
          <a:noFill/>
        </p:spPr>
      </p:pic>
      <p:pic>
        <p:nvPicPr>
          <p:cNvPr id="76" name="Picture 2" descr="C:\Users\user\Desktop\RAID 50.60 進階功能介紹\磁碟.png">
            <a:extLst>
              <a:ext uri="{FF2B5EF4-FFF2-40B4-BE49-F238E27FC236}">
                <a16:creationId xmlns:a16="http://schemas.microsoft.com/office/drawing/2014/main" id="{DA50E887-6DD4-43C4-B92B-738A69DFD5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473385" y="4391795"/>
            <a:ext cx="678731" cy="90431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4167680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圖片 40">
            <a:extLst>
              <a:ext uri="{FF2B5EF4-FFF2-40B4-BE49-F238E27FC236}">
                <a16:creationId xmlns:a16="http://schemas.microsoft.com/office/drawing/2014/main" id="{2B471D7A-8A3D-4D8C-BF4B-C28C5D1A68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67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>
                <a:cs typeface="Calibri"/>
              </a:rPr>
              <a:t>NAKIVO Editions comparison</a:t>
            </a:r>
            <a:r>
              <a:rPr kumimoji="1" lang="en-US" altLang="zh-TW"/>
              <a:t> </a:t>
            </a:r>
            <a:r>
              <a:rPr kumimoji="1" lang="en-US" altLang="zh-TW" sz="2400" b="1"/>
              <a:t>(v7.3)</a:t>
            </a:r>
            <a:endParaRPr kumimoji="1" lang="zh-TW" altLang="en-US" sz="2400" b="1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3071630"/>
              </p:ext>
            </p:extLst>
          </p:nvPr>
        </p:nvGraphicFramePr>
        <p:xfrm>
          <a:off x="793097" y="1656752"/>
          <a:ext cx="10515600" cy="4108537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2142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048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3872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8488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7289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17464">
                <a:tc>
                  <a:txBody>
                    <a:bodyPr/>
                    <a:lstStyle/>
                    <a:p>
                      <a:pPr algn="ctr"/>
                      <a:endParaRPr lang="zh-TW" altLang="en-US" sz="1200">
                        <a:solidFill>
                          <a:srgbClr val="29A7E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800"/>
                        <a:t>Pro Essentials</a:t>
                      </a:r>
                      <a:endParaRPr lang="zh-TW" altLang="en-US" sz="1800" b="1">
                        <a:solidFill>
                          <a:srgbClr val="29A7E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800"/>
                        <a:t>Enterprise Essentials</a:t>
                      </a:r>
                      <a:endParaRPr lang="zh-TW" altLang="en-US" sz="1800" b="1">
                        <a:solidFill>
                          <a:srgbClr val="29A7E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800"/>
                        <a:t>Pro</a:t>
                      </a:r>
                      <a:endParaRPr lang="zh-TW" altLang="en-US" sz="1800" b="1">
                        <a:solidFill>
                          <a:srgbClr val="29A7E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800"/>
                        <a:t>Enterprise</a:t>
                      </a:r>
                      <a:endParaRPr lang="zh-TW" altLang="en-US" sz="1800" b="1">
                        <a:solidFill>
                          <a:srgbClr val="29A7E3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632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600" kern="1200"/>
                        <a:t># Of Licenses per</a:t>
                      </a:r>
                      <a:r>
                        <a:rPr lang="en-US" altLang="zh-TW" sz="1600" kern="1200" baseline="0"/>
                        <a:t> Organization</a:t>
                      </a:r>
                      <a:endParaRPr lang="zh-TW" altLang="en-US" sz="1600" b="1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/>
                        <a:t>2(min) – 6(max)</a:t>
                      </a:r>
                      <a:endParaRPr lang="zh-TW" altLang="en-US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600"/>
                        <a:t>2(min) – 6(max)</a:t>
                      </a:r>
                      <a:endParaRPr lang="zh-TW" altLang="en-US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/>
                        <a:t>Unlimited</a:t>
                      </a:r>
                      <a:endParaRPr lang="zh-TW" altLang="en-US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TW" sz="1600" u="none" strike="noStrike" kern="120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Unlimited</a:t>
                      </a:r>
                      <a:endParaRPr kumimoji="0" lang="zh-TW" altLang="en-US" sz="16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6324">
                <a:tc>
                  <a:txBody>
                    <a:bodyPr/>
                    <a:lstStyle/>
                    <a:p>
                      <a:r>
                        <a:rPr lang="en-US" altLang="zh-TW" sz="1600"/>
                        <a:t>Base</a:t>
                      </a:r>
                      <a:r>
                        <a:rPr lang="en-US" altLang="zh-TW" sz="1600" baseline="0"/>
                        <a:t> feature set</a:t>
                      </a:r>
                      <a:endParaRPr lang="zh-TW" altLang="en-US" sz="1600" b="1">
                        <a:solidFill>
                          <a:srgbClr val="29A7E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6324">
                <a:tc>
                  <a:txBody>
                    <a:bodyPr/>
                    <a:lstStyle/>
                    <a:p>
                      <a:r>
                        <a:rPr lang="en-US" altLang="zh-TW" sz="1600"/>
                        <a:t>Calendar Dashboard</a:t>
                      </a:r>
                      <a:endParaRPr lang="zh-TW" altLang="en-US" sz="1600" b="1">
                        <a:solidFill>
                          <a:srgbClr val="29A7E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6150410"/>
                  </a:ext>
                </a:extLst>
              </a:tr>
              <a:tr h="346324">
                <a:tc>
                  <a:txBody>
                    <a:bodyPr/>
                    <a:lstStyle/>
                    <a:p>
                      <a:r>
                        <a:rPr lang="en-US" altLang="zh-TW" sz="1600"/>
                        <a:t>Active Directory Integration</a:t>
                      </a:r>
                      <a:endParaRPr lang="zh-TW" altLang="en-US" sz="1600" b="1">
                        <a:solidFill>
                          <a:srgbClr val="29A7E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46324">
                <a:tc>
                  <a:txBody>
                    <a:bodyPr/>
                    <a:lstStyle/>
                    <a:p>
                      <a:r>
                        <a:rPr lang="en-US" altLang="zh-TW" sz="1600"/>
                        <a:t>HTTP APIs</a:t>
                      </a:r>
                      <a:endParaRPr lang="zh-TW" altLang="en-US" sz="1600" b="1">
                        <a:solidFill>
                          <a:srgbClr val="29A7E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6324">
                <a:tc>
                  <a:txBody>
                    <a:bodyPr/>
                    <a:lstStyle/>
                    <a:p>
                      <a:r>
                        <a:rPr lang="en-US" altLang="zh-TW" sz="1600"/>
                        <a:t>Multi-tenancy</a:t>
                      </a:r>
                      <a:endParaRPr lang="zh-TW" altLang="en-US" sz="1600" b="1">
                        <a:solidFill>
                          <a:srgbClr val="29A7E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46324">
                <a:tc>
                  <a:txBody>
                    <a:bodyPr/>
                    <a:lstStyle/>
                    <a:p>
                      <a:r>
                        <a:rPr lang="en-US" altLang="zh-TW" sz="1600"/>
                        <a:t>Self-Service</a:t>
                      </a:r>
                      <a:endParaRPr lang="zh-TW" altLang="en-US" sz="1600" b="1">
                        <a:solidFill>
                          <a:srgbClr val="29A7E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46324">
                <a:tc>
                  <a:txBody>
                    <a:bodyPr/>
                    <a:lstStyle/>
                    <a:p>
                      <a:r>
                        <a:rPr lang="en-US" altLang="zh-TW" sz="1600"/>
                        <a:t>Branding</a:t>
                      </a:r>
                      <a:endParaRPr lang="zh-TW" altLang="en-US" sz="1600" b="1">
                        <a:solidFill>
                          <a:srgbClr val="29A7E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46324">
                <a:tc>
                  <a:txBody>
                    <a:bodyPr/>
                    <a:lstStyle/>
                    <a:p>
                      <a:r>
                        <a:rPr lang="en-US" altLang="zh-TW" sz="1600"/>
                        <a:t>License</a:t>
                      </a:r>
                      <a:r>
                        <a:rPr lang="en-US" altLang="zh-TW" sz="1600" baseline="0"/>
                        <a:t> Delegation</a:t>
                      </a:r>
                      <a:endParaRPr lang="zh-TW" altLang="en-US" sz="1600" b="1">
                        <a:solidFill>
                          <a:srgbClr val="29A7E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70373">
                <a:tc gridSpan="5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600" kern="1200"/>
                        <a:t>Support and Maintenance (1 year included)</a:t>
                      </a:r>
                      <a:endParaRPr lang="zh-TW" altLang="en-US" sz="1600" b="1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160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160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zh-TW" altLang="en-US" sz="16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1734" y="4572857"/>
            <a:ext cx="304800" cy="304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5101" y="2749577"/>
            <a:ext cx="304800" cy="304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5101" y="3102164"/>
            <a:ext cx="304800" cy="3048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1734" y="3480032"/>
            <a:ext cx="304800" cy="3048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721" y="2387283"/>
            <a:ext cx="304800" cy="3048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020" y="2735370"/>
            <a:ext cx="304800" cy="30480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020" y="3113570"/>
            <a:ext cx="304800" cy="30480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020" y="3480662"/>
            <a:ext cx="304800" cy="30480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7321" y="2372024"/>
            <a:ext cx="304800" cy="30480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6620" y="2720111"/>
            <a:ext cx="304800" cy="304800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6620" y="3098311"/>
            <a:ext cx="304800" cy="304800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6620" y="3465403"/>
            <a:ext cx="304800" cy="304800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1734" y="4210487"/>
            <a:ext cx="304800" cy="304800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1734" y="3871174"/>
            <a:ext cx="304800" cy="304800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6374" y="3847754"/>
            <a:ext cx="304800" cy="304800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6374" y="4210487"/>
            <a:ext cx="304800" cy="304800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6374" y="4572857"/>
            <a:ext cx="304800" cy="304800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6620" y="3832495"/>
            <a:ext cx="304800" cy="304800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6620" y="4195228"/>
            <a:ext cx="304800" cy="304800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6620" y="4557598"/>
            <a:ext cx="304800" cy="304800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1734" y="2379210"/>
            <a:ext cx="304800" cy="304800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7809" y="2393483"/>
            <a:ext cx="304800" cy="304800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7762" y="4578204"/>
            <a:ext cx="304800" cy="304800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1129" y="2754924"/>
            <a:ext cx="304800" cy="304800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1129" y="3107511"/>
            <a:ext cx="304800" cy="304800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7762" y="3485379"/>
            <a:ext cx="304800" cy="304800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7762" y="4215834"/>
            <a:ext cx="304800" cy="304800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7762" y="3876521"/>
            <a:ext cx="304800" cy="304800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880AAA48-26E2-BF4F-B5F4-892CE8ED52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1734" y="4963838"/>
            <a:ext cx="304800" cy="30480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DED0FBAA-9EA0-DD4D-BCDA-DCDC2BA397E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6374" y="4963838"/>
            <a:ext cx="304800" cy="304800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BD2BE3E6-B349-3E4F-9CC2-249E1705CCB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6620" y="4948579"/>
            <a:ext cx="304800" cy="304800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B02E5829-FF9D-DD45-BCD6-54C3C52BC1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7762" y="4969185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62715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DDEEF917-02C6-46D4-BAE9-B148A7ACBF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80DABB-495C-284E-BF65-0CC3713DA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180881"/>
            <a:ext cx="12192000" cy="168864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ctr"/>
            <a:b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Live Demo</a:t>
            </a:r>
            <a:br>
              <a:rPr lang="en-US" altLang="zh-TW" sz="5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sz="700" b="1">
                <a:solidFill>
                  <a:srgbClr val="F65E1F"/>
                </a:solidFill>
                <a:latin typeface="Microsoft JhengHei"/>
                <a:ea typeface="Microsoft JhengHei"/>
                <a:cs typeface="Calibri"/>
              </a:rPr>
              <a:t> </a:t>
            </a:r>
            <a:br>
              <a:rPr lang="en-US" altLang="zh-TW" sz="5000" b="1">
                <a:solidFill>
                  <a:srgbClr val="F65E1F"/>
                </a:solidFill>
                <a:latin typeface="Microsoft JhengHei"/>
                <a:ea typeface="Microsoft JhengHei"/>
                <a:cs typeface="Calibri"/>
              </a:rPr>
            </a:br>
            <a:r>
              <a:rPr lang="en-US" altLang="zh-TW" sz="3800">
                <a:solidFill>
                  <a:srgbClr val="F65E1F"/>
                </a:solidFill>
                <a:cs typeface="Calibri"/>
              </a:rPr>
              <a:t>Intently deploy NAKIVO backup environment</a:t>
            </a:r>
            <a:endParaRPr lang="en-US" sz="3800" b="1">
              <a:solidFill>
                <a:srgbClr val="F65E1F"/>
              </a:solidFill>
              <a:latin typeface="Calibri"/>
              <a:cs typeface="Calibri"/>
            </a:endParaRP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3D450F10-14F0-4535-AF9D-31D6E409E0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7993" y="2979826"/>
            <a:ext cx="5609997" cy="3434136"/>
          </a:xfrm>
          <a:prstGeom prst="rect">
            <a:avLst/>
          </a:prstGeom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B449835A-44F8-46E8-8458-62AF663A7064}"/>
              </a:ext>
            </a:extLst>
          </p:cNvPr>
          <p:cNvSpPr/>
          <p:nvPr/>
        </p:nvSpPr>
        <p:spPr>
          <a:xfrm>
            <a:off x="2743971" y="603032"/>
            <a:ext cx="6255239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6000" b="1">
                <a:solidFill>
                  <a:schemeClr val="bg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NAKIVO x QNAP</a:t>
            </a:r>
            <a:endParaRPr lang="zh-TW" altLang="en-US" sz="6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622352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DDEEF917-02C6-46D4-BAE9-B148A7ACBF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80DABB-495C-284E-BF65-0CC3713DA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393832"/>
            <a:ext cx="12191999" cy="339895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NAKIVO x QNAP</a:t>
            </a:r>
            <a:br>
              <a:rPr lang="en-US" altLang="zh-TW" sz="6000" b="1">
                <a:latin typeface="Arial"/>
                <a:ea typeface="Microsoft JhengHei"/>
                <a:cs typeface="Arial"/>
              </a:rPr>
            </a:br>
            <a:r>
              <a:rPr lang="en-US" altLang="zh-TW" sz="4200">
                <a:solidFill>
                  <a:srgbClr val="F65E1F"/>
                </a:solidFill>
                <a:cs typeface="Calibri"/>
              </a:rPr>
              <a:t>Profession way to back up your </a:t>
            </a:r>
            <a:br>
              <a:rPr lang="en-US" altLang="zh-TW" sz="4200">
                <a:solidFill>
                  <a:srgbClr val="F65E1F"/>
                </a:solidFill>
                <a:cs typeface="Calibri"/>
              </a:rPr>
            </a:br>
            <a:r>
              <a:rPr lang="en-US" altLang="zh-TW" sz="4200">
                <a:solidFill>
                  <a:srgbClr val="F65E1F"/>
                </a:solidFill>
                <a:cs typeface="Calibri"/>
              </a:rPr>
              <a:t>virtual environment</a:t>
            </a:r>
            <a:endParaRPr lang="en-US" sz="4200" b="1">
              <a:solidFill>
                <a:srgbClr val="F65E1F"/>
              </a:solidFill>
              <a:latin typeface="Calibri"/>
              <a:cs typeface="Calibri"/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D0F105A0-0FB6-448C-91E1-A62BDE45B7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34556" y="3399264"/>
            <a:ext cx="6331995" cy="2870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52456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AE81571F-1883-4765-864E-EBDDB37D81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4" name="標題 3"/>
          <p:cNvSpPr>
            <a:spLocks noGrp="1"/>
          </p:cNvSpPr>
          <p:nvPr>
            <p:ph type="title"/>
          </p:nvPr>
        </p:nvSpPr>
        <p:spPr>
          <a:xfrm>
            <a:off x="0" y="5918"/>
            <a:ext cx="12191999" cy="1104446"/>
          </a:xfrm>
        </p:spPr>
        <p:txBody>
          <a:bodyPr>
            <a:normAutofit/>
          </a:bodyPr>
          <a:lstStyle/>
          <a:p>
            <a:r>
              <a:rPr lang="en-US" altLang="zh-TW">
                <a:cs typeface="Calibri"/>
              </a:rPr>
              <a:t>High flexible deployment for various backup scenarios</a:t>
            </a:r>
            <a:endParaRPr lang="en-US" altLang="zh-TW" b="1">
              <a:latin typeface="Microsoft JhengHei"/>
              <a:cs typeface="Calibri"/>
            </a:endParaRPr>
          </a:p>
        </p:txBody>
      </p:sp>
      <p:pic>
        <p:nvPicPr>
          <p:cNvPr id="13" name="Imagen 222" descr="IconD_17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517" y="3311117"/>
            <a:ext cx="1585903" cy="613523"/>
          </a:xfrm>
          <a:prstGeom prst="rect">
            <a:avLst/>
          </a:prstGeom>
        </p:spPr>
      </p:pic>
      <p:pic>
        <p:nvPicPr>
          <p:cNvPr id="17" name="圖片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224" y="2937120"/>
            <a:ext cx="610129" cy="503523"/>
          </a:xfrm>
          <a:prstGeom prst="rect">
            <a:avLst/>
          </a:prstGeom>
        </p:spPr>
      </p:pic>
      <p:pic>
        <p:nvPicPr>
          <p:cNvPr id="18" name="圖片 1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7379" y="2939280"/>
            <a:ext cx="610129" cy="503523"/>
          </a:xfrm>
          <a:prstGeom prst="rect">
            <a:avLst/>
          </a:prstGeom>
        </p:spPr>
      </p:pic>
      <p:sp>
        <p:nvSpPr>
          <p:cNvPr id="31" name="矩形 30"/>
          <p:cNvSpPr/>
          <p:nvPr/>
        </p:nvSpPr>
        <p:spPr>
          <a:xfrm>
            <a:off x="768482" y="2955876"/>
            <a:ext cx="50366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600"/>
              <a:t>ERP</a:t>
            </a:r>
          </a:p>
        </p:txBody>
      </p:sp>
      <p:sp>
        <p:nvSpPr>
          <p:cNvPr id="32" name="矩形 31"/>
          <p:cNvSpPr/>
          <p:nvPr/>
        </p:nvSpPr>
        <p:spPr>
          <a:xfrm>
            <a:off x="1577480" y="2961238"/>
            <a:ext cx="42992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600"/>
              <a:t>AD</a:t>
            </a:r>
          </a:p>
        </p:txBody>
      </p:sp>
      <p:pic>
        <p:nvPicPr>
          <p:cNvPr id="38" name="Imagen 98" descr="IconD_18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355" y="3791252"/>
            <a:ext cx="1590323" cy="266772"/>
          </a:xfrm>
          <a:prstGeom prst="rect">
            <a:avLst/>
          </a:prstGeom>
        </p:spPr>
      </p:pic>
      <p:pic>
        <p:nvPicPr>
          <p:cNvPr id="24" name="圖片 2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004" y="3507413"/>
            <a:ext cx="1019023" cy="237042"/>
          </a:xfrm>
          <a:prstGeom prst="rect">
            <a:avLst/>
          </a:prstGeom>
        </p:spPr>
      </p:pic>
      <p:cxnSp>
        <p:nvCxnSpPr>
          <p:cNvPr id="75" name="Straight Connector 142"/>
          <p:cNvCxnSpPr/>
          <p:nvPr/>
        </p:nvCxnSpPr>
        <p:spPr>
          <a:xfrm flipH="1" flipV="1">
            <a:off x="2317565" y="3737058"/>
            <a:ext cx="1095017" cy="0"/>
          </a:xfrm>
          <a:prstGeom prst="line">
            <a:avLst/>
          </a:prstGeom>
          <a:ln w="28575" cmpd="sng">
            <a:solidFill>
              <a:srgbClr val="00B0F0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矩形 75"/>
          <p:cNvSpPr/>
          <p:nvPr/>
        </p:nvSpPr>
        <p:spPr>
          <a:xfrm>
            <a:off x="3395695" y="2460064"/>
            <a:ext cx="201427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 b="1">
                <a:solidFill>
                  <a:schemeClr val="bg1"/>
                </a:solidFill>
              </a:rPr>
              <a:t>QNAP + NAKIVO </a:t>
            </a:r>
          </a:p>
          <a:p>
            <a:pPr algn="ctr"/>
            <a:r>
              <a:rPr lang="en-US" altLang="zh-TW" b="1">
                <a:solidFill>
                  <a:schemeClr val="bg1"/>
                </a:solidFill>
              </a:rPr>
              <a:t>Backup Repository </a:t>
            </a:r>
            <a:endParaRPr lang="zh-TW" altLang="en-US" b="1">
              <a:solidFill>
                <a:schemeClr val="bg1"/>
              </a:solidFill>
            </a:endParaRPr>
          </a:p>
          <a:p>
            <a:endParaRPr lang="zh-TW" altLang="en-US" b="1"/>
          </a:p>
        </p:txBody>
      </p:sp>
      <p:sp>
        <p:nvSpPr>
          <p:cNvPr id="79" name="矩形 78"/>
          <p:cNvSpPr/>
          <p:nvPr/>
        </p:nvSpPr>
        <p:spPr>
          <a:xfrm>
            <a:off x="2430094" y="3320913"/>
            <a:ext cx="8791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b="1">
                <a:solidFill>
                  <a:schemeClr val="bg1"/>
                </a:solidFill>
              </a:rPr>
              <a:t>Backup</a:t>
            </a:r>
            <a:endParaRPr lang="zh-TW" altLang="en-US" b="1">
              <a:solidFill>
                <a:schemeClr val="bg1"/>
              </a:solidFill>
            </a:endParaRPr>
          </a:p>
        </p:txBody>
      </p:sp>
      <p:pic>
        <p:nvPicPr>
          <p:cNvPr id="60" name="Imagen 222" descr="IconD_17.png">
            <a:extLst>
              <a:ext uri="{FF2B5EF4-FFF2-40B4-BE49-F238E27FC236}">
                <a16:creationId xmlns:a16="http://schemas.microsoft.com/office/drawing/2014/main" id="{20AD9E72-FA64-4916-B137-AA1F67DDA86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7868" y="2808982"/>
            <a:ext cx="1585903" cy="613523"/>
          </a:xfrm>
          <a:prstGeom prst="rect">
            <a:avLst/>
          </a:prstGeom>
        </p:spPr>
      </p:pic>
      <p:pic>
        <p:nvPicPr>
          <p:cNvPr id="62" name="Imagen 222" descr="IconD_17.png">
            <a:extLst>
              <a:ext uri="{FF2B5EF4-FFF2-40B4-BE49-F238E27FC236}">
                <a16:creationId xmlns:a16="http://schemas.microsoft.com/office/drawing/2014/main" id="{9F5FA873-7FA1-4A2A-ADE7-544F44370FA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2255" y="2799013"/>
            <a:ext cx="1585903" cy="613523"/>
          </a:xfrm>
          <a:prstGeom prst="rect">
            <a:avLst/>
          </a:prstGeom>
        </p:spPr>
      </p:pic>
      <p:pic>
        <p:nvPicPr>
          <p:cNvPr id="64" name="圖片 63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A259E0C4-E253-4068-A50F-71886FD327C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3573" y="2434985"/>
            <a:ext cx="610129" cy="503523"/>
          </a:xfrm>
          <a:prstGeom prst="rect">
            <a:avLst/>
          </a:prstGeom>
        </p:spPr>
      </p:pic>
      <p:pic>
        <p:nvPicPr>
          <p:cNvPr id="66" name="圖片 65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64B945B9-D332-457F-B4ED-3838303D8E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7730" y="2437146"/>
            <a:ext cx="610129" cy="503523"/>
          </a:xfrm>
          <a:prstGeom prst="rect">
            <a:avLst/>
          </a:prstGeom>
        </p:spPr>
      </p:pic>
      <p:sp>
        <p:nvSpPr>
          <p:cNvPr id="68" name="矩形 67">
            <a:extLst>
              <a:ext uri="{FF2B5EF4-FFF2-40B4-BE49-F238E27FC236}">
                <a16:creationId xmlns:a16="http://schemas.microsoft.com/office/drawing/2014/main" id="{6E032831-FA02-40DD-ADB4-AF8828880DCC}"/>
              </a:ext>
            </a:extLst>
          </p:cNvPr>
          <p:cNvSpPr/>
          <p:nvPr/>
        </p:nvSpPr>
        <p:spPr>
          <a:xfrm>
            <a:off x="6708833" y="2453742"/>
            <a:ext cx="50366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600"/>
              <a:t>ERP</a:t>
            </a:r>
          </a:p>
        </p:txBody>
      </p:sp>
      <p:sp>
        <p:nvSpPr>
          <p:cNvPr id="70" name="矩形 69">
            <a:extLst>
              <a:ext uri="{FF2B5EF4-FFF2-40B4-BE49-F238E27FC236}">
                <a16:creationId xmlns:a16="http://schemas.microsoft.com/office/drawing/2014/main" id="{8E101D6C-667C-4E8E-88DB-F827A8B56964}"/>
              </a:ext>
            </a:extLst>
          </p:cNvPr>
          <p:cNvSpPr/>
          <p:nvPr/>
        </p:nvSpPr>
        <p:spPr>
          <a:xfrm>
            <a:off x="7517830" y="2459104"/>
            <a:ext cx="42992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600"/>
              <a:t>AD</a:t>
            </a:r>
          </a:p>
        </p:txBody>
      </p:sp>
      <p:pic>
        <p:nvPicPr>
          <p:cNvPr id="90" name="圖片 89">
            <a:extLst>
              <a:ext uri="{FF2B5EF4-FFF2-40B4-BE49-F238E27FC236}">
                <a16:creationId xmlns:a16="http://schemas.microsoft.com/office/drawing/2014/main" id="{4D98115B-97B0-4B71-B4D0-09F1B827E18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5357" y="3005277"/>
            <a:ext cx="1019023" cy="237042"/>
          </a:xfrm>
          <a:prstGeom prst="rect">
            <a:avLst/>
          </a:prstGeom>
        </p:spPr>
      </p:pic>
      <p:pic>
        <p:nvPicPr>
          <p:cNvPr id="92" name="圖片 91" descr="一張含有 物件 的圖片&#10;&#10;描述是以高可信度產生">
            <a:extLst>
              <a:ext uri="{FF2B5EF4-FFF2-40B4-BE49-F238E27FC236}">
                <a16:creationId xmlns:a16="http://schemas.microsoft.com/office/drawing/2014/main" id="{561973F0-4ECD-42D5-BD4A-B5733395C1A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5693" y="2997222"/>
            <a:ext cx="1019023" cy="237042"/>
          </a:xfrm>
          <a:prstGeom prst="rect">
            <a:avLst/>
          </a:prstGeom>
        </p:spPr>
      </p:pic>
      <p:pic>
        <p:nvPicPr>
          <p:cNvPr id="94" name="圖片 93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C75A1000-5860-4E91-AC66-04F5D31270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9641" y="2374740"/>
            <a:ext cx="610129" cy="503523"/>
          </a:xfrm>
          <a:prstGeom prst="rect">
            <a:avLst/>
          </a:prstGeom>
        </p:spPr>
      </p:pic>
      <p:pic>
        <p:nvPicPr>
          <p:cNvPr id="96" name="圖片 95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1180352F-9080-40C8-9F69-7EF6A7AF5C4B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3802" y="2376900"/>
            <a:ext cx="610129" cy="503523"/>
          </a:xfrm>
          <a:prstGeom prst="rect">
            <a:avLst/>
          </a:prstGeom>
        </p:spPr>
      </p:pic>
      <p:sp>
        <p:nvSpPr>
          <p:cNvPr id="98" name="矩形 97">
            <a:extLst>
              <a:ext uri="{FF2B5EF4-FFF2-40B4-BE49-F238E27FC236}">
                <a16:creationId xmlns:a16="http://schemas.microsoft.com/office/drawing/2014/main" id="{45183522-7886-4678-916C-4CD5E3D0CF52}"/>
              </a:ext>
            </a:extLst>
          </p:cNvPr>
          <p:cNvSpPr/>
          <p:nvPr/>
        </p:nvSpPr>
        <p:spPr>
          <a:xfrm>
            <a:off x="9744901" y="2393497"/>
            <a:ext cx="47481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600"/>
              <a:t>File</a:t>
            </a:r>
          </a:p>
        </p:txBody>
      </p:sp>
      <p:sp>
        <p:nvSpPr>
          <p:cNvPr id="100" name="矩形 99">
            <a:extLst>
              <a:ext uri="{FF2B5EF4-FFF2-40B4-BE49-F238E27FC236}">
                <a16:creationId xmlns:a16="http://schemas.microsoft.com/office/drawing/2014/main" id="{50B95329-547F-4387-B1D5-5E3C4D762913}"/>
              </a:ext>
            </a:extLst>
          </p:cNvPr>
          <p:cNvSpPr/>
          <p:nvPr/>
        </p:nvSpPr>
        <p:spPr>
          <a:xfrm>
            <a:off x="10425585" y="2412592"/>
            <a:ext cx="69596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600"/>
              <a:t>NK-TR</a:t>
            </a:r>
          </a:p>
        </p:txBody>
      </p:sp>
      <p:sp>
        <p:nvSpPr>
          <p:cNvPr id="102" name="矩形 101">
            <a:extLst>
              <a:ext uri="{FF2B5EF4-FFF2-40B4-BE49-F238E27FC236}">
                <a16:creationId xmlns:a16="http://schemas.microsoft.com/office/drawing/2014/main" id="{E3FBCA6F-E004-4922-8D9D-58196218A3E9}"/>
              </a:ext>
            </a:extLst>
          </p:cNvPr>
          <p:cNvSpPr/>
          <p:nvPr/>
        </p:nvSpPr>
        <p:spPr>
          <a:xfrm>
            <a:off x="1754806" y="7034518"/>
            <a:ext cx="22650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/>
              <a:t>QNAP - Share Storage </a:t>
            </a:r>
            <a:endParaRPr lang="zh-TW" altLang="en-US"/>
          </a:p>
        </p:txBody>
      </p:sp>
      <p:cxnSp>
        <p:nvCxnSpPr>
          <p:cNvPr id="106" name="Straight Connector 142">
            <a:extLst>
              <a:ext uri="{FF2B5EF4-FFF2-40B4-BE49-F238E27FC236}">
                <a16:creationId xmlns:a16="http://schemas.microsoft.com/office/drawing/2014/main" id="{990974D2-F01B-4B03-9BA9-1CEC2D84DE38}"/>
              </a:ext>
            </a:extLst>
          </p:cNvPr>
          <p:cNvCxnSpPr/>
          <p:nvPr/>
        </p:nvCxnSpPr>
        <p:spPr>
          <a:xfrm flipH="1" flipV="1">
            <a:off x="8593519" y="4759301"/>
            <a:ext cx="1095017" cy="0"/>
          </a:xfrm>
          <a:prstGeom prst="line">
            <a:avLst/>
          </a:prstGeom>
          <a:ln w="28575" cmpd="sng">
            <a:solidFill>
              <a:srgbClr val="00B0F0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矩形 107">
            <a:extLst>
              <a:ext uri="{FF2B5EF4-FFF2-40B4-BE49-F238E27FC236}">
                <a16:creationId xmlns:a16="http://schemas.microsoft.com/office/drawing/2014/main" id="{F3E66798-B6CA-49F0-8C27-5475294A14BF}"/>
              </a:ext>
            </a:extLst>
          </p:cNvPr>
          <p:cNvSpPr/>
          <p:nvPr/>
        </p:nvSpPr>
        <p:spPr>
          <a:xfrm>
            <a:off x="5158004" y="7108713"/>
            <a:ext cx="197381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/>
              <a:t>QNAP + </a:t>
            </a:r>
            <a:r>
              <a:rPr lang="en-US" altLang="zh-TW" err="1"/>
              <a:t>Nakivo</a:t>
            </a:r>
            <a:r>
              <a:rPr lang="en-US" altLang="zh-TW"/>
              <a:t> </a:t>
            </a:r>
            <a:br>
              <a:rPr lang="en-US" altLang="zh-TW"/>
            </a:br>
            <a:r>
              <a:rPr lang="en-US" altLang="zh-TW"/>
              <a:t>Backup Repository </a:t>
            </a:r>
            <a:endParaRPr lang="zh-TW" altLang="en-US"/>
          </a:p>
        </p:txBody>
      </p:sp>
      <p:sp>
        <p:nvSpPr>
          <p:cNvPr id="110" name="矩形 109">
            <a:extLst>
              <a:ext uri="{FF2B5EF4-FFF2-40B4-BE49-F238E27FC236}">
                <a16:creationId xmlns:a16="http://schemas.microsoft.com/office/drawing/2014/main" id="{D9D7837A-E8CE-4260-9682-2248C2EA9377}"/>
              </a:ext>
            </a:extLst>
          </p:cNvPr>
          <p:cNvSpPr/>
          <p:nvPr/>
        </p:nvSpPr>
        <p:spPr>
          <a:xfrm>
            <a:off x="8730895" y="4330461"/>
            <a:ext cx="8791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b="1">
                <a:solidFill>
                  <a:schemeClr val="bg1"/>
                </a:solidFill>
              </a:rPr>
              <a:t>Backup</a:t>
            </a:r>
            <a:endParaRPr lang="zh-TW" altLang="en-US" b="1">
              <a:solidFill>
                <a:schemeClr val="bg1"/>
              </a:solidFill>
            </a:endParaRPr>
          </a:p>
        </p:txBody>
      </p:sp>
      <p:sp>
        <p:nvSpPr>
          <p:cNvPr id="112" name="矩形 111">
            <a:extLst>
              <a:ext uri="{FF2B5EF4-FFF2-40B4-BE49-F238E27FC236}">
                <a16:creationId xmlns:a16="http://schemas.microsoft.com/office/drawing/2014/main" id="{25C0B329-722A-46B4-B693-29005F2B58E5}"/>
              </a:ext>
            </a:extLst>
          </p:cNvPr>
          <p:cNvSpPr/>
          <p:nvPr/>
        </p:nvSpPr>
        <p:spPr>
          <a:xfrm>
            <a:off x="10435159" y="3762257"/>
            <a:ext cx="1042914" cy="369332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TW" b="1">
                <a:solidFill>
                  <a:schemeClr val="bg1"/>
                </a:solidFill>
              </a:rPr>
              <a:t>LAN Free</a:t>
            </a:r>
            <a:endParaRPr lang="zh-TW" altLang="en-US" b="1">
              <a:solidFill>
                <a:schemeClr val="bg1"/>
              </a:solidFill>
            </a:endParaRPr>
          </a:p>
        </p:txBody>
      </p:sp>
      <p:cxnSp>
        <p:nvCxnSpPr>
          <p:cNvPr id="114" name="直線接點 113">
            <a:extLst>
              <a:ext uri="{FF2B5EF4-FFF2-40B4-BE49-F238E27FC236}">
                <a16:creationId xmlns:a16="http://schemas.microsoft.com/office/drawing/2014/main" id="{FFFF9630-E89B-4A3C-90C9-A1F9B0C52880}"/>
              </a:ext>
            </a:extLst>
          </p:cNvPr>
          <p:cNvCxnSpPr>
            <a:cxnSpLocks/>
          </p:cNvCxnSpPr>
          <p:nvPr/>
        </p:nvCxnSpPr>
        <p:spPr>
          <a:xfrm>
            <a:off x="10355315" y="3617878"/>
            <a:ext cx="0" cy="604273"/>
          </a:xfrm>
          <a:prstGeom prst="line">
            <a:avLst/>
          </a:prstGeom>
          <a:ln w="254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142">
            <a:extLst>
              <a:ext uri="{FF2B5EF4-FFF2-40B4-BE49-F238E27FC236}">
                <a16:creationId xmlns:a16="http://schemas.microsoft.com/office/drawing/2014/main" id="{CDD927BB-4B40-4946-966B-EDDB7B4FC8F6}"/>
              </a:ext>
            </a:extLst>
          </p:cNvPr>
          <p:cNvCxnSpPr>
            <a:cxnSpLocks/>
          </p:cNvCxnSpPr>
          <p:nvPr/>
        </p:nvCxnSpPr>
        <p:spPr>
          <a:xfrm flipH="1" flipV="1">
            <a:off x="7212498" y="3507413"/>
            <a:ext cx="305332" cy="1049176"/>
          </a:xfrm>
          <a:prstGeom prst="line">
            <a:avLst/>
          </a:prstGeom>
          <a:ln w="28575" cmpd="sng">
            <a:solidFill>
              <a:schemeClr val="bg1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142">
            <a:extLst>
              <a:ext uri="{FF2B5EF4-FFF2-40B4-BE49-F238E27FC236}">
                <a16:creationId xmlns:a16="http://schemas.microsoft.com/office/drawing/2014/main" id="{92585807-52C5-4C19-807E-7F9EF18EBC27}"/>
              </a:ext>
            </a:extLst>
          </p:cNvPr>
          <p:cNvCxnSpPr>
            <a:cxnSpLocks/>
          </p:cNvCxnSpPr>
          <p:nvPr/>
        </p:nvCxnSpPr>
        <p:spPr>
          <a:xfrm flipH="1">
            <a:off x="7479587" y="3469305"/>
            <a:ext cx="2671281" cy="1064576"/>
          </a:xfrm>
          <a:prstGeom prst="line">
            <a:avLst/>
          </a:prstGeom>
          <a:ln w="28575" cmpd="sng">
            <a:solidFill>
              <a:schemeClr val="bg1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4" name="圖片 83">
            <a:extLst>
              <a:ext uri="{FF2B5EF4-FFF2-40B4-BE49-F238E27FC236}">
                <a16:creationId xmlns:a16="http://schemas.microsoft.com/office/drawing/2014/main" id="{1C44E977-20BD-4F9B-AC14-692F7782BF52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5091"/>
          <a:stretch/>
        </p:blipFill>
        <p:spPr>
          <a:xfrm>
            <a:off x="6499165" y="4366517"/>
            <a:ext cx="1960713" cy="672252"/>
          </a:xfrm>
          <a:prstGeom prst="rect">
            <a:avLst/>
          </a:prstGeom>
        </p:spPr>
      </p:pic>
      <p:pic>
        <p:nvPicPr>
          <p:cNvPr id="72" name="Imagen 98" descr="IconD_18.png">
            <a:extLst>
              <a:ext uri="{FF2B5EF4-FFF2-40B4-BE49-F238E27FC236}">
                <a16:creationId xmlns:a16="http://schemas.microsoft.com/office/drawing/2014/main" id="{3BE900CD-CBFF-4B0D-B24D-72E21FB7BD9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9707" y="3289119"/>
            <a:ext cx="1590323" cy="266772"/>
          </a:xfrm>
          <a:prstGeom prst="rect">
            <a:avLst/>
          </a:prstGeom>
        </p:spPr>
      </p:pic>
      <p:pic>
        <p:nvPicPr>
          <p:cNvPr id="82" name="Imagen 99" descr="IconD_18.png">
            <a:extLst>
              <a:ext uri="{FF2B5EF4-FFF2-40B4-BE49-F238E27FC236}">
                <a16:creationId xmlns:a16="http://schemas.microsoft.com/office/drawing/2014/main" id="{9E01E9FF-40A7-49A6-81FF-243CF604CF7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7372" y="3323097"/>
            <a:ext cx="1590323" cy="266772"/>
          </a:xfrm>
          <a:prstGeom prst="rect">
            <a:avLst/>
          </a:prstGeom>
        </p:spPr>
      </p:pic>
      <p:cxnSp>
        <p:nvCxnSpPr>
          <p:cNvPr id="14" name="直線接點 13">
            <a:extLst>
              <a:ext uri="{FF2B5EF4-FFF2-40B4-BE49-F238E27FC236}">
                <a16:creationId xmlns:a16="http://schemas.microsoft.com/office/drawing/2014/main" id="{F46CB6A8-93B8-44D3-87FB-FC0EC6F45993}"/>
              </a:ext>
            </a:extLst>
          </p:cNvPr>
          <p:cNvCxnSpPr>
            <a:cxnSpLocks/>
          </p:cNvCxnSpPr>
          <p:nvPr/>
        </p:nvCxnSpPr>
        <p:spPr>
          <a:xfrm>
            <a:off x="5840859" y="2528850"/>
            <a:ext cx="0" cy="2286815"/>
          </a:xfrm>
          <a:prstGeom prst="line">
            <a:avLst/>
          </a:prstGeom>
          <a:ln w="15875">
            <a:solidFill>
              <a:schemeClr val="bg1">
                <a:alpha val="2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4" name="Shape 136">
            <a:extLst>
              <a:ext uri="{FF2B5EF4-FFF2-40B4-BE49-F238E27FC236}">
                <a16:creationId xmlns:a16="http://schemas.microsoft.com/office/drawing/2014/main" id="{BC79CADB-7A87-4771-B305-016AAC830611}"/>
              </a:ext>
            </a:extLst>
          </p:cNvPr>
          <p:cNvPicPr preferRelativeResize="0"/>
          <p:nvPr/>
        </p:nvPicPr>
        <p:blipFill>
          <a:blip r:embed="rId9"/>
          <a:srcRect l="12933" t="3448" r="13778" b="3448"/>
          <a:stretch>
            <a:fillRect/>
          </a:stretch>
        </p:blipFill>
        <p:spPr>
          <a:xfrm>
            <a:off x="3536096" y="3110302"/>
            <a:ext cx="1664422" cy="1321747"/>
          </a:xfrm>
          <a:prstGeom prst="rect">
            <a:avLst/>
          </a:prstGeom>
          <a:noFill/>
          <a:ln>
            <a:noFill/>
          </a:ln>
        </p:spPr>
      </p:pic>
      <p:pic>
        <p:nvPicPr>
          <p:cNvPr id="55" name="Shape 136">
            <a:extLst>
              <a:ext uri="{FF2B5EF4-FFF2-40B4-BE49-F238E27FC236}">
                <a16:creationId xmlns:a16="http://schemas.microsoft.com/office/drawing/2014/main" id="{931830E0-51EC-4323-A669-6759E933F689}"/>
              </a:ext>
            </a:extLst>
          </p:cNvPr>
          <p:cNvPicPr preferRelativeResize="0"/>
          <p:nvPr/>
        </p:nvPicPr>
        <p:blipFill>
          <a:blip r:embed="rId9"/>
          <a:srcRect l="12933" t="3448" r="13778" b="3448"/>
          <a:stretch>
            <a:fillRect/>
          </a:stretch>
        </p:blipFill>
        <p:spPr>
          <a:xfrm>
            <a:off x="9699511" y="4228412"/>
            <a:ext cx="1664422" cy="132174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0875099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圖片 69">
            <a:extLst>
              <a:ext uri="{FF2B5EF4-FFF2-40B4-BE49-F238E27FC236}">
                <a16:creationId xmlns:a16="http://schemas.microsoft.com/office/drawing/2014/main" id="{3482F3DF-7EF6-47B1-AC1F-CEC97D8338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4" name="標題 3"/>
          <p:cNvSpPr>
            <a:spLocks noGrp="1"/>
          </p:cNvSpPr>
          <p:nvPr>
            <p:ph type="title"/>
          </p:nvPr>
        </p:nvSpPr>
        <p:spPr>
          <a:xfrm>
            <a:off x="1" y="5137"/>
            <a:ext cx="12191998" cy="1104446"/>
          </a:xfrm>
        </p:spPr>
        <p:txBody>
          <a:bodyPr>
            <a:normAutofit/>
          </a:bodyPr>
          <a:lstStyle/>
          <a:p>
            <a:r>
              <a:rPr lang="en-US" altLang="zh-TW">
                <a:cs typeface="Calibri"/>
              </a:rPr>
              <a:t>Disaster Recovery framework for enterprises</a:t>
            </a:r>
            <a:endParaRPr lang="en-US" altLang="zh-TW" b="1">
              <a:cs typeface="Calibri"/>
            </a:endParaRPr>
          </a:p>
        </p:txBody>
      </p:sp>
      <p:grpSp>
        <p:nvGrpSpPr>
          <p:cNvPr id="2" name="群組 1">
            <a:extLst>
              <a:ext uri="{FF2B5EF4-FFF2-40B4-BE49-F238E27FC236}">
                <a16:creationId xmlns:a16="http://schemas.microsoft.com/office/drawing/2014/main" id="{E44C78CF-7035-44F8-A435-0A351F805F6E}"/>
              </a:ext>
            </a:extLst>
          </p:cNvPr>
          <p:cNvGrpSpPr/>
          <p:nvPr/>
        </p:nvGrpSpPr>
        <p:grpSpPr>
          <a:xfrm>
            <a:off x="777573" y="1504814"/>
            <a:ext cx="10780467" cy="4651261"/>
            <a:chOff x="83141" y="1673035"/>
            <a:chExt cx="12187163" cy="5258185"/>
          </a:xfrm>
        </p:grpSpPr>
        <p:sp>
          <p:nvSpPr>
            <p:cNvPr id="98" name="雲形 97"/>
            <p:cNvSpPr/>
            <p:nvPr/>
          </p:nvSpPr>
          <p:spPr>
            <a:xfrm>
              <a:off x="8046164" y="2535974"/>
              <a:ext cx="1525665" cy="889573"/>
            </a:xfrm>
            <a:prstGeom prst="clou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2400"/>
            </a:p>
          </p:txBody>
        </p:sp>
        <p:sp>
          <p:nvSpPr>
            <p:cNvPr id="44" name="雲形 43"/>
            <p:cNvSpPr/>
            <p:nvPr/>
          </p:nvSpPr>
          <p:spPr>
            <a:xfrm>
              <a:off x="8438702" y="5465422"/>
              <a:ext cx="1525665" cy="889573"/>
            </a:xfrm>
            <a:prstGeom prst="clou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2400"/>
            </a:p>
          </p:txBody>
        </p:sp>
        <p:pic>
          <p:nvPicPr>
            <p:cNvPr id="13" name="Imagen 222" descr="IconD_17.png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1615" y="3237307"/>
              <a:ext cx="1585903" cy="613523"/>
            </a:xfrm>
            <a:prstGeom prst="rect">
              <a:avLst/>
            </a:prstGeom>
          </p:spPr>
        </p:pic>
        <p:pic>
          <p:nvPicPr>
            <p:cNvPr id="14" name="Imagen 222" descr="IconD_17.png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56002" y="3227337"/>
              <a:ext cx="1585903" cy="613523"/>
            </a:xfrm>
            <a:prstGeom prst="rect">
              <a:avLst/>
            </a:prstGeom>
          </p:spPr>
        </p:pic>
        <p:pic>
          <p:nvPicPr>
            <p:cNvPr id="17" name="圖片 16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39804" y="2792253"/>
              <a:ext cx="610129" cy="503523"/>
            </a:xfrm>
            <a:prstGeom prst="rect">
              <a:avLst/>
            </a:prstGeom>
          </p:spPr>
        </p:pic>
        <p:pic>
          <p:nvPicPr>
            <p:cNvPr id="18" name="圖片 17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33959" y="2794413"/>
              <a:ext cx="610129" cy="503523"/>
            </a:xfrm>
            <a:prstGeom prst="rect">
              <a:avLst/>
            </a:prstGeom>
          </p:spPr>
        </p:pic>
        <p:sp>
          <p:nvSpPr>
            <p:cNvPr id="31" name="矩形 30"/>
            <p:cNvSpPr/>
            <p:nvPr/>
          </p:nvSpPr>
          <p:spPr>
            <a:xfrm>
              <a:off x="3715062" y="2811010"/>
              <a:ext cx="503664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ERP</a:t>
              </a:r>
            </a:p>
          </p:txBody>
        </p:sp>
        <p:sp>
          <p:nvSpPr>
            <p:cNvPr id="32" name="矩形 31"/>
            <p:cNvSpPr/>
            <p:nvPr/>
          </p:nvSpPr>
          <p:spPr>
            <a:xfrm>
              <a:off x="4524060" y="2816371"/>
              <a:ext cx="429926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AD</a:t>
              </a:r>
            </a:p>
          </p:txBody>
        </p:sp>
        <p:cxnSp>
          <p:nvCxnSpPr>
            <p:cNvPr id="58" name="Straight Connector 142"/>
            <p:cNvCxnSpPr/>
            <p:nvPr/>
          </p:nvCxnSpPr>
          <p:spPr>
            <a:xfrm flipH="1" flipV="1">
              <a:off x="2210113" y="3167015"/>
              <a:ext cx="1095017" cy="0"/>
            </a:xfrm>
            <a:prstGeom prst="line">
              <a:avLst/>
            </a:prstGeom>
            <a:ln w="28575" cmpd="sng">
              <a:solidFill>
                <a:srgbClr val="00B0F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線接點 7"/>
            <p:cNvCxnSpPr>
              <a:cxnSpLocks/>
              <a:stCxn id="38" idx="2"/>
            </p:cNvCxnSpPr>
            <p:nvPr/>
          </p:nvCxnSpPr>
          <p:spPr>
            <a:xfrm>
              <a:off x="1278615" y="4001638"/>
              <a:ext cx="1" cy="1475009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線接點 36"/>
            <p:cNvCxnSpPr>
              <a:cxnSpLocks/>
              <a:endCxn id="39" idx="2"/>
            </p:cNvCxnSpPr>
            <p:nvPr/>
          </p:nvCxnSpPr>
          <p:spPr>
            <a:xfrm flipV="1">
              <a:off x="1252937" y="4035617"/>
              <a:ext cx="3103346" cy="1441030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4" name="圖片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102" y="3433603"/>
              <a:ext cx="1019023" cy="237042"/>
            </a:xfrm>
            <a:prstGeom prst="rect">
              <a:avLst/>
            </a:prstGeom>
          </p:spPr>
        </p:pic>
        <p:pic>
          <p:nvPicPr>
            <p:cNvPr id="45" name="圖片 4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39441" y="3425547"/>
              <a:ext cx="1019023" cy="237042"/>
            </a:xfrm>
            <a:prstGeom prst="rect">
              <a:avLst/>
            </a:prstGeom>
          </p:spPr>
        </p:pic>
        <p:cxnSp>
          <p:nvCxnSpPr>
            <p:cNvPr id="49" name="直線接點 48"/>
            <p:cNvCxnSpPr>
              <a:cxnSpLocks/>
              <a:endCxn id="39" idx="2"/>
            </p:cNvCxnSpPr>
            <p:nvPr/>
          </p:nvCxnSpPr>
          <p:spPr>
            <a:xfrm flipV="1">
              <a:off x="4356282" y="4035617"/>
              <a:ext cx="0" cy="1467584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直線接點 52"/>
            <p:cNvCxnSpPr>
              <a:cxnSpLocks/>
              <a:endCxn id="38" idx="2"/>
            </p:cNvCxnSpPr>
            <p:nvPr/>
          </p:nvCxnSpPr>
          <p:spPr>
            <a:xfrm flipH="1" flipV="1">
              <a:off x="1278616" y="4001638"/>
              <a:ext cx="3077666" cy="1501563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5" name="圖片 54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1305" y="2809704"/>
              <a:ext cx="610129" cy="503523"/>
            </a:xfrm>
            <a:prstGeom prst="rect">
              <a:avLst/>
            </a:prstGeom>
          </p:spPr>
        </p:pic>
        <p:pic>
          <p:nvPicPr>
            <p:cNvPr id="56" name="圖片 55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65460" y="2811864"/>
              <a:ext cx="610129" cy="503523"/>
            </a:xfrm>
            <a:prstGeom prst="rect">
              <a:avLst/>
            </a:prstGeom>
          </p:spPr>
        </p:pic>
        <p:sp>
          <p:nvSpPr>
            <p:cNvPr id="59" name="矩形 58"/>
            <p:cNvSpPr/>
            <p:nvPr/>
          </p:nvSpPr>
          <p:spPr>
            <a:xfrm>
              <a:off x="646563" y="2828461"/>
              <a:ext cx="503664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ERP</a:t>
              </a:r>
            </a:p>
          </p:txBody>
        </p:sp>
        <p:sp>
          <p:nvSpPr>
            <p:cNvPr id="60" name="矩形 59"/>
            <p:cNvSpPr/>
            <p:nvPr/>
          </p:nvSpPr>
          <p:spPr>
            <a:xfrm>
              <a:off x="1454353" y="2837040"/>
              <a:ext cx="429926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AD</a:t>
              </a:r>
            </a:p>
          </p:txBody>
        </p:sp>
        <p:pic>
          <p:nvPicPr>
            <p:cNvPr id="61" name="圖片 60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0097" y="2141270"/>
              <a:ext cx="610129" cy="503523"/>
            </a:xfrm>
            <a:prstGeom prst="rect">
              <a:avLst/>
            </a:prstGeom>
          </p:spPr>
        </p:pic>
        <p:pic>
          <p:nvPicPr>
            <p:cNvPr id="63" name="圖片 62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64252" y="2143430"/>
              <a:ext cx="610129" cy="503523"/>
            </a:xfrm>
            <a:prstGeom prst="rect">
              <a:avLst/>
            </a:prstGeom>
          </p:spPr>
        </p:pic>
        <p:sp>
          <p:nvSpPr>
            <p:cNvPr id="64" name="矩形 63"/>
            <p:cNvSpPr/>
            <p:nvPr/>
          </p:nvSpPr>
          <p:spPr>
            <a:xfrm>
              <a:off x="645355" y="2160027"/>
              <a:ext cx="474810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File</a:t>
              </a:r>
            </a:p>
          </p:txBody>
        </p:sp>
        <p:sp>
          <p:nvSpPr>
            <p:cNvPr id="65" name="矩形 64"/>
            <p:cNvSpPr/>
            <p:nvPr/>
          </p:nvSpPr>
          <p:spPr>
            <a:xfrm>
              <a:off x="1411821" y="2165388"/>
              <a:ext cx="550151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Mail</a:t>
              </a:r>
            </a:p>
          </p:txBody>
        </p:sp>
        <p:pic>
          <p:nvPicPr>
            <p:cNvPr id="66" name="圖片 65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39804" y="2102710"/>
              <a:ext cx="610129" cy="503523"/>
            </a:xfrm>
            <a:prstGeom prst="rect">
              <a:avLst/>
            </a:prstGeom>
          </p:spPr>
        </p:pic>
        <p:pic>
          <p:nvPicPr>
            <p:cNvPr id="67" name="圖片 66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33959" y="2104870"/>
              <a:ext cx="610129" cy="503523"/>
            </a:xfrm>
            <a:prstGeom prst="rect">
              <a:avLst/>
            </a:prstGeom>
          </p:spPr>
        </p:pic>
        <p:sp>
          <p:nvSpPr>
            <p:cNvPr id="68" name="矩形 67"/>
            <p:cNvSpPr/>
            <p:nvPr/>
          </p:nvSpPr>
          <p:spPr>
            <a:xfrm>
              <a:off x="3715062" y="2121467"/>
              <a:ext cx="474810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File</a:t>
              </a:r>
            </a:p>
          </p:txBody>
        </p:sp>
        <p:sp>
          <p:nvSpPr>
            <p:cNvPr id="69" name="矩形 68"/>
            <p:cNvSpPr/>
            <p:nvPr/>
          </p:nvSpPr>
          <p:spPr>
            <a:xfrm>
              <a:off x="4492161" y="2126828"/>
              <a:ext cx="550151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Mail</a:t>
              </a:r>
            </a:p>
          </p:txBody>
        </p:sp>
        <p:cxnSp>
          <p:nvCxnSpPr>
            <p:cNvPr id="71" name="Straight Connector 142"/>
            <p:cNvCxnSpPr/>
            <p:nvPr/>
          </p:nvCxnSpPr>
          <p:spPr>
            <a:xfrm flipH="1" flipV="1">
              <a:off x="2252645" y="2355117"/>
              <a:ext cx="1095017" cy="0"/>
            </a:xfrm>
            <a:prstGeom prst="line">
              <a:avLst/>
            </a:prstGeom>
            <a:ln w="28575" cmpd="sng">
              <a:solidFill>
                <a:srgbClr val="00B0F0"/>
              </a:solidFill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7" name="矩形 76"/>
            <p:cNvSpPr/>
            <p:nvPr/>
          </p:nvSpPr>
          <p:spPr>
            <a:xfrm>
              <a:off x="2191307" y="1981013"/>
              <a:ext cx="1350286" cy="40012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700" b="1">
                  <a:solidFill>
                    <a:schemeClr val="bg1"/>
                  </a:solidFill>
                </a:rPr>
                <a:t>Replication</a:t>
              </a:r>
              <a:endParaRPr lang="zh-TW" altLang="en-US" sz="1700" b="1">
                <a:solidFill>
                  <a:schemeClr val="bg1"/>
                </a:solidFill>
              </a:endParaRPr>
            </a:p>
          </p:txBody>
        </p:sp>
        <p:sp>
          <p:nvSpPr>
            <p:cNvPr id="78" name="矩形 77"/>
            <p:cNvSpPr/>
            <p:nvPr/>
          </p:nvSpPr>
          <p:spPr>
            <a:xfrm>
              <a:off x="2172293" y="2781087"/>
              <a:ext cx="1350286" cy="40012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700" b="1">
                  <a:solidFill>
                    <a:schemeClr val="bg1"/>
                  </a:solidFill>
                </a:rPr>
                <a:t>Replication</a:t>
              </a:r>
              <a:endParaRPr lang="zh-TW" altLang="en-US" sz="1700" b="1">
                <a:solidFill>
                  <a:schemeClr val="bg1"/>
                </a:solidFill>
              </a:endParaRPr>
            </a:p>
          </p:txBody>
        </p:sp>
        <p:sp>
          <p:nvSpPr>
            <p:cNvPr id="50" name="矩形 49"/>
            <p:cNvSpPr/>
            <p:nvPr/>
          </p:nvSpPr>
          <p:spPr>
            <a:xfrm>
              <a:off x="120414" y="6142761"/>
              <a:ext cx="2467961" cy="40012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700" b="1">
                  <a:solidFill>
                    <a:schemeClr val="bg1"/>
                  </a:solidFill>
                </a:rPr>
                <a:t>QNAP - Share Storage </a:t>
              </a:r>
              <a:endParaRPr lang="zh-TW" altLang="en-US" sz="1700" b="1">
                <a:solidFill>
                  <a:schemeClr val="bg1"/>
                </a:solidFill>
              </a:endParaRPr>
            </a:p>
          </p:txBody>
        </p:sp>
        <p:sp>
          <p:nvSpPr>
            <p:cNvPr id="51" name="矩形 50"/>
            <p:cNvSpPr/>
            <p:nvPr/>
          </p:nvSpPr>
          <p:spPr>
            <a:xfrm>
              <a:off x="3269452" y="6152332"/>
              <a:ext cx="2467961" cy="40012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700" b="1">
                  <a:solidFill>
                    <a:schemeClr val="bg1"/>
                  </a:solidFill>
                </a:rPr>
                <a:t>QNAP - Share Storage </a:t>
              </a:r>
              <a:endParaRPr lang="zh-TW" altLang="en-US" sz="1700" b="1">
                <a:solidFill>
                  <a:schemeClr val="bg1"/>
                </a:solidFill>
              </a:endParaRPr>
            </a:p>
          </p:txBody>
        </p:sp>
        <p:sp>
          <p:nvSpPr>
            <p:cNvPr id="52" name="矩形 51"/>
            <p:cNvSpPr/>
            <p:nvPr/>
          </p:nvSpPr>
          <p:spPr>
            <a:xfrm>
              <a:off x="6463555" y="6235346"/>
              <a:ext cx="2163371" cy="69587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TW" sz="1700" b="1">
                  <a:solidFill>
                    <a:schemeClr val="bg1"/>
                  </a:solidFill>
                </a:rPr>
                <a:t>QNAP + NAKIVO  </a:t>
              </a:r>
              <a:br>
                <a:rPr lang="en-US" altLang="zh-TW" sz="1700" b="1">
                  <a:solidFill>
                    <a:schemeClr val="bg1"/>
                  </a:solidFill>
                </a:rPr>
              </a:br>
              <a:r>
                <a:rPr lang="en-US" altLang="zh-TW" sz="1700" b="1">
                  <a:solidFill>
                    <a:schemeClr val="bg1"/>
                  </a:solidFill>
                </a:rPr>
                <a:t>Backup Repository </a:t>
              </a:r>
              <a:endParaRPr lang="zh-TW" altLang="en-US" sz="1700" b="1">
                <a:solidFill>
                  <a:schemeClr val="bg1"/>
                </a:solidFill>
              </a:endParaRPr>
            </a:p>
          </p:txBody>
        </p:sp>
        <p:cxnSp>
          <p:nvCxnSpPr>
            <p:cNvPr id="46" name="Straight Connector 142"/>
            <p:cNvCxnSpPr/>
            <p:nvPr/>
          </p:nvCxnSpPr>
          <p:spPr>
            <a:xfrm flipH="1" flipV="1">
              <a:off x="5706774" y="6033968"/>
              <a:ext cx="1095017" cy="0"/>
            </a:xfrm>
            <a:prstGeom prst="line">
              <a:avLst/>
            </a:prstGeom>
            <a:ln w="28575" cmpd="sng">
              <a:solidFill>
                <a:srgbClr val="00B0F0"/>
              </a:solidFill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矩形 53"/>
            <p:cNvSpPr/>
            <p:nvPr/>
          </p:nvSpPr>
          <p:spPr>
            <a:xfrm>
              <a:off x="5819303" y="5617822"/>
              <a:ext cx="950521" cy="40012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700" b="1">
                  <a:solidFill>
                    <a:schemeClr val="bg1"/>
                  </a:solidFill>
                </a:rPr>
                <a:t>Backup</a:t>
              </a:r>
              <a:endParaRPr lang="zh-TW" altLang="en-US" sz="1700" b="1">
                <a:solidFill>
                  <a:schemeClr val="bg1"/>
                </a:solidFill>
              </a:endParaRPr>
            </a:p>
          </p:txBody>
        </p:sp>
        <p:cxnSp>
          <p:nvCxnSpPr>
            <p:cNvPr id="57" name="Straight Connector 142"/>
            <p:cNvCxnSpPr/>
            <p:nvPr/>
          </p:nvCxnSpPr>
          <p:spPr>
            <a:xfrm flipH="1">
              <a:off x="8180807" y="5998917"/>
              <a:ext cx="2126512" cy="0"/>
            </a:xfrm>
            <a:prstGeom prst="line">
              <a:avLst/>
            </a:prstGeom>
            <a:ln w="28575" cmpd="sng">
              <a:solidFill>
                <a:srgbClr val="00B0F0"/>
              </a:solidFill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矩形 61"/>
            <p:cNvSpPr/>
            <p:nvPr/>
          </p:nvSpPr>
          <p:spPr>
            <a:xfrm>
              <a:off x="8552799" y="5629585"/>
              <a:ext cx="1386470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/>
                <a:t>Backup Copy</a:t>
              </a:r>
              <a:endParaRPr lang="zh-TW" altLang="en-US"/>
            </a:p>
          </p:txBody>
        </p:sp>
        <p:pic>
          <p:nvPicPr>
            <p:cNvPr id="72" name="Imagen 222" descr="IconD_17.png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15617" y="3233334"/>
              <a:ext cx="1585903" cy="613523"/>
            </a:xfrm>
            <a:prstGeom prst="rect">
              <a:avLst/>
            </a:prstGeom>
          </p:spPr>
        </p:pic>
        <p:pic>
          <p:nvPicPr>
            <p:cNvPr id="73" name="Imagen 99" descr="IconD_18.png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20735" y="3757420"/>
              <a:ext cx="1590323" cy="266772"/>
            </a:xfrm>
            <a:prstGeom prst="rect">
              <a:avLst/>
            </a:prstGeom>
          </p:spPr>
        </p:pic>
        <p:pic>
          <p:nvPicPr>
            <p:cNvPr id="74" name="圖片 7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99056" y="3431544"/>
              <a:ext cx="1019023" cy="237042"/>
            </a:xfrm>
            <a:prstGeom prst="rect">
              <a:avLst/>
            </a:prstGeom>
          </p:spPr>
        </p:pic>
        <p:cxnSp>
          <p:nvCxnSpPr>
            <p:cNvPr id="87" name="直線接點 86"/>
            <p:cNvCxnSpPr>
              <a:cxnSpLocks/>
              <a:endCxn id="73" idx="2"/>
            </p:cNvCxnSpPr>
            <p:nvPr/>
          </p:nvCxnSpPr>
          <p:spPr>
            <a:xfrm flipH="1" flipV="1">
              <a:off x="10915897" y="4024192"/>
              <a:ext cx="9103" cy="1357352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92" name="圖片 91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18579" y="2781087"/>
              <a:ext cx="610129" cy="503523"/>
            </a:xfrm>
            <a:prstGeom prst="rect">
              <a:avLst/>
            </a:prstGeom>
          </p:spPr>
        </p:pic>
        <p:pic>
          <p:nvPicPr>
            <p:cNvPr id="93" name="圖片 92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012734" y="2783247"/>
              <a:ext cx="610129" cy="503523"/>
            </a:xfrm>
            <a:prstGeom prst="rect">
              <a:avLst/>
            </a:prstGeom>
          </p:spPr>
        </p:pic>
        <p:sp>
          <p:nvSpPr>
            <p:cNvPr id="94" name="矩形 93"/>
            <p:cNvSpPr/>
            <p:nvPr/>
          </p:nvSpPr>
          <p:spPr>
            <a:xfrm>
              <a:off x="10293837" y="2799844"/>
              <a:ext cx="503664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ERP</a:t>
              </a:r>
            </a:p>
          </p:txBody>
        </p:sp>
        <p:sp>
          <p:nvSpPr>
            <p:cNvPr id="95" name="矩形 94"/>
            <p:cNvSpPr/>
            <p:nvPr/>
          </p:nvSpPr>
          <p:spPr>
            <a:xfrm>
              <a:off x="11101627" y="2808423"/>
              <a:ext cx="429926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AD</a:t>
              </a:r>
            </a:p>
          </p:txBody>
        </p:sp>
        <p:cxnSp>
          <p:nvCxnSpPr>
            <p:cNvPr id="96" name="Straight Connector 142"/>
            <p:cNvCxnSpPr/>
            <p:nvPr/>
          </p:nvCxnSpPr>
          <p:spPr>
            <a:xfrm flipH="1" flipV="1">
              <a:off x="5370576" y="3017899"/>
              <a:ext cx="4568693" cy="26115"/>
            </a:xfrm>
            <a:prstGeom prst="line">
              <a:avLst/>
            </a:prstGeom>
            <a:ln w="28575" cmpd="sng">
              <a:solidFill>
                <a:srgbClr val="00B0F0"/>
              </a:solidFill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7" name="矩形 96"/>
            <p:cNvSpPr/>
            <p:nvPr/>
          </p:nvSpPr>
          <p:spPr>
            <a:xfrm>
              <a:off x="8226913" y="2686745"/>
              <a:ext cx="1226811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/>
                <a:t>Replication</a:t>
              </a:r>
              <a:endParaRPr lang="zh-TW" altLang="en-US"/>
            </a:p>
          </p:txBody>
        </p:sp>
        <p:grpSp>
          <p:nvGrpSpPr>
            <p:cNvPr id="102" name="群組 101"/>
            <p:cNvGrpSpPr/>
            <p:nvPr/>
          </p:nvGrpSpPr>
          <p:grpSpPr>
            <a:xfrm>
              <a:off x="83141" y="1684329"/>
              <a:ext cx="698567" cy="451661"/>
              <a:chOff x="8249031" y="3886200"/>
              <a:chExt cx="961263" cy="828675"/>
            </a:xfrm>
          </p:grpSpPr>
          <p:sp>
            <p:nvSpPr>
              <p:cNvPr id="103" name="等腰三角形 94"/>
              <p:cNvSpPr/>
              <p:nvPr/>
            </p:nvSpPr>
            <p:spPr>
              <a:xfrm rot="10800000">
                <a:off x="8249031" y="3886200"/>
                <a:ext cx="961263" cy="828675"/>
              </a:xfrm>
              <a:prstGeom prst="triangle">
                <a:avLst/>
              </a:prstGeom>
              <a:gradFill flip="none" rotWithShape="1">
                <a:gsLst>
                  <a:gs pos="0">
                    <a:srgbClr val="43AEFF">
                      <a:shade val="30000"/>
                      <a:satMod val="115000"/>
                    </a:srgbClr>
                  </a:gs>
                  <a:gs pos="50000">
                    <a:srgbClr val="43AEFF">
                      <a:shade val="67500"/>
                      <a:satMod val="115000"/>
                    </a:srgbClr>
                  </a:gs>
                  <a:gs pos="100000">
                    <a:srgbClr val="43AEFF">
                      <a:shade val="100000"/>
                      <a:satMod val="115000"/>
                    </a:srgbClr>
                  </a:gs>
                </a:gsLst>
                <a:lin ang="540000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/>
              </a:p>
            </p:txBody>
          </p:sp>
          <p:sp>
            <p:nvSpPr>
              <p:cNvPr id="104" name="矩形 103"/>
              <p:cNvSpPr/>
              <p:nvPr/>
            </p:nvSpPr>
            <p:spPr>
              <a:xfrm>
                <a:off x="8249089" y="3952124"/>
                <a:ext cx="961149" cy="70220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altLang="zh-TW" sz="1600" b="1">
                    <a:solidFill>
                      <a:schemeClr val="bg1"/>
                    </a:solidFill>
                    <a:ea typeface="Noto Sans CJK TC Bold" pitchFamily="34" charset="-120"/>
                  </a:rPr>
                  <a:t>Local</a:t>
                </a:r>
                <a:endParaRPr lang="zh-TW" altLang="en-US" sz="1600" b="1">
                  <a:solidFill>
                    <a:schemeClr val="bg1"/>
                  </a:solidFill>
                  <a:ea typeface="Noto Sans CJK TC Bold" pitchFamily="34" charset="-120"/>
                </a:endParaRPr>
              </a:p>
            </p:txBody>
          </p:sp>
        </p:grpSp>
        <p:sp>
          <p:nvSpPr>
            <p:cNvPr id="109" name="等腰三角形 94"/>
            <p:cNvSpPr/>
            <p:nvPr/>
          </p:nvSpPr>
          <p:spPr>
            <a:xfrm rot="10800000">
              <a:off x="11441918" y="1686948"/>
              <a:ext cx="698567" cy="451661"/>
            </a:xfrm>
            <a:prstGeom prst="triangle">
              <a:avLst/>
            </a:prstGeom>
            <a:gradFill flip="none" rotWithShape="1">
              <a:gsLst>
                <a:gs pos="0">
                  <a:srgbClr val="43AEFF">
                    <a:shade val="30000"/>
                    <a:satMod val="115000"/>
                  </a:srgbClr>
                </a:gs>
                <a:gs pos="50000">
                  <a:srgbClr val="43AEFF">
                    <a:shade val="67500"/>
                    <a:satMod val="115000"/>
                  </a:srgbClr>
                </a:gs>
                <a:gs pos="100000">
                  <a:srgbClr val="43AEFF">
                    <a:shade val="100000"/>
                    <a:satMod val="115000"/>
                  </a:srgbClr>
                </a:gs>
              </a:gsLst>
              <a:lin ang="54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108" name="矩形 107"/>
            <p:cNvSpPr/>
            <p:nvPr/>
          </p:nvSpPr>
          <p:spPr>
            <a:xfrm>
              <a:off x="11312100" y="1673035"/>
              <a:ext cx="958204" cy="3827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zh-TW" sz="1600" b="1">
                  <a:solidFill>
                    <a:schemeClr val="bg1"/>
                  </a:solidFill>
                  <a:ea typeface="Noto Sans CJK TC Bold" pitchFamily="34" charset="-120"/>
                </a:rPr>
                <a:t>Remote</a:t>
              </a:r>
              <a:endParaRPr lang="zh-TW" altLang="en-US" sz="1600" b="1">
                <a:solidFill>
                  <a:schemeClr val="bg1"/>
                </a:solidFill>
                <a:ea typeface="Noto Sans CJK TC Bold" pitchFamily="34" charset="-120"/>
              </a:endParaRPr>
            </a:p>
          </p:txBody>
        </p:sp>
        <p:pic>
          <p:nvPicPr>
            <p:cNvPr id="106" name="圖片 105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20355" y="2132790"/>
              <a:ext cx="610129" cy="503523"/>
            </a:xfrm>
            <a:prstGeom prst="rect">
              <a:avLst/>
            </a:prstGeom>
          </p:spPr>
        </p:pic>
        <p:pic>
          <p:nvPicPr>
            <p:cNvPr id="107" name="圖片 106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014510" y="2134950"/>
              <a:ext cx="610129" cy="503523"/>
            </a:xfrm>
            <a:prstGeom prst="rect">
              <a:avLst/>
            </a:prstGeom>
          </p:spPr>
        </p:pic>
        <p:sp>
          <p:nvSpPr>
            <p:cNvPr id="110" name="矩形 109"/>
            <p:cNvSpPr/>
            <p:nvPr/>
          </p:nvSpPr>
          <p:spPr>
            <a:xfrm>
              <a:off x="10295613" y="2151547"/>
              <a:ext cx="474810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File</a:t>
              </a:r>
            </a:p>
          </p:txBody>
        </p:sp>
        <p:sp>
          <p:nvSpPr>
            <p:cNvPr id="111" name="矩形 110"/>
            <p:cNvSpPr/>
            <p:nvPr/>
          </p:nvSpPr>
          <p:spPr>
            <a:xfrm>
              <a:off x="11072712" y="2156908"/>
              <a:ext cx="550151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TW" sz="1600"/>
                <a:t>Mail</a:t>
              </a:r>
            </a:p>
          </p:txBody>
        </p:sp>
        <p:pic>
          <p:nvPicPr>
            <p:cNvPr id="38" name="Imagen 98" descr="IconD_18.png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3453" y="3734866"/>
              <a:ext cx="1590323" cy="266772"/>
            </a:xfrm>
            <a:prstGeom prst="rect">
              <a:avLst/>
            </a:prstGeom>
          </p:spPr>
        </p:pic>
        <p:pic>
          <p:nvPicPr>
            <p:cNvPr id="39" name="Imagen 99" descr="IconD_18.png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61120" y="3768845"/>
              <a:ext cx="1590323" cy="266772"/>
            </a:xfrm>
            <a:prstGeom prst="rect">
              <a:avLst/>
            </a:prstGeom>
          </p:spPr>
        </p:pic>
      </p:grpSp>
      <p:pic>
        <p:nvPicPr>
          <p:cNvPr id="75" name="圖片 74">
            <a:extLst>
              <a:ext uri="{FF2B5EF4-FFF2-40B4-BE49-F238E27FC236}">
                <a16:creationId xmlns:a16="http://schemas.microsoft.com/office/drawing/2014/main" id="{39D26158-B932-47A7-8401-DA9B75C62A7E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5091"/>
          <a:stretch/>
        </p:blipFill>
        <p:spPr>
          <a:xfrm>
            <a:off x="1027392" y="4808468"/>
            <a:ext cx="1960713" cy="672252"/>
          </a:xfrm>
          <a:prstGeom prst="rect">
            <a:avLst/>
          </a:prstGeom>
        </p:spPr>
      </p:pic>
      <p:pic>
        <p:nvPicPr>
          <p:cNvPr id="76" name="圖片 75">
            <a:extLst>
              <a:ext uri="{FF2B5EF4-FFF2-40B4-BE49-F238E27FC236}">
                <a16:creationId xmlns:a16="http://schemas.microsoft.com/office/drawing/2014/main" id="{2486D23A-4E1C-4AB8-B959-03601A09F2A8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5091"/>
          <a:stretch/>
        </p:blipFill>
        <p:spPr>
          <a:xfrm>
            <a:off x="3657792" y="4803415"/>
            <a:ext cx="1960713" cy="672252"/>
          </a:xfrm>
          <a:prstGeom prst="rect">
            <a:avLst/>
          </a:prstGeom>
        </p:spPr>
      </p:pic>
      <p:pic>
        <p:nvPicPr>
          <p:cNvPr id="79" name="Shape 136">
            <a:extLst>
              <a:ext uri="{FF2B5EF4-FFF2-40B4-BE49-F238E27FC236}">
                <a16:creationId xmlns:a16="http://schemas.microsoft.com/office/drawing/2014/main" id="{540AAFC1-A070-4304-8659-0AADDC5F33B8}"/>
              </a:ext>
            </a:extLst>
          </p:cNvPr>
          <p:cNvPicPr preferRelativeResize="0"/>
          <p:nvPr/>
        </p:nvPicPr>
        <p:blipFill>
          <a:blip r:embed="rId9"/>
          <a:srcRect l="12933" t="3448" r="13778" b="3448"/>
          <a:stretch>
            <a:fillRect/>
          </a:stretch>
        </p:blipFill>
        <p:spPr>
          <a:xfrm>
            <a:off x="6680537" y="4573701"/>
            <a:ext cx="1257598" cy="998681"/>
          </a:xfrm>
          <a:prstGeom prst="rect">
            <a:avLst/>
          </a:prstGeom>
          <a:noFill/>
          <a:ln>
            <a:noFill/>
          </a:ln>
        </p:spPr>
      </p:pic>
      <p:pic>
        <p:nvPicPr>
          <p:cNvPr id="80" name="Shape 136">
            <a:extLst>
              <a:ext uri="{FF2B5EF4-FFF2-40B4-BE49-F238E27FC236}">
                <a16:creationId xmlns:a16="http://schemas.microsoft.com/office/drawing/2014/main" id="{292CFEAA-E4DE-4892-91A8-6D24AC86A350}"/>
              </a:ext>
            </a:extLst>
          </p:cNvPr>
          <p:cNvPicPr preferRelativeResize="0"/>
          <p:nvPr/>
        </p:nvPicPr>
        <p:blipFill>
          <a:blip r:embed="rId9"/>
          <a:srcRect l="12933" t="3448" r="13778" b="3448"/>
          <a:stretch>
            <a:fillRect/>
          </a:stretch>
        </p:blipFill>
        <p:spPr>
          <a:xfrm>
            <a:off x="9843447" y="4565088"/>
            <a:ext cx="1257598" cy="99868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9646688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DDEEF917-02C6-46D4-BAE9-B148A7ACBF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80DABB-495C-284E-BF65-0CC3713DA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165" y="1247790"/>
            <a:ext cx="10281557" cy="168864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NAKIVO x QNAP</a:t>
            </a:r>
            <a:b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sz="6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Live Demo</a:t>
            </a:r>
            <a:br>
              <a:rPr lang="en-US" altLang="zh-TW" sz="5000" b="1"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</a:br>
            <a:r>
              <a:rPr lang="en-US" altLang="zh-TW" sz="800" b="1">
                <a:latin typeface="Microsoft JhengHei"/>
                <a:ea typeface="Microsoft JhengHei"/>
                <a:cs typeface="Calibri"/>
              </a:rPr>
              <a:t> </a:t>
            </a:r>
            <a:br>
              <a:rPr lang="en-US" altLang="zh-TW" sz="5000" b="1">
                <a:latin typeface="Microsoft JhengHei"/>
                <a:ea typeface="Microsoft JhengHei"/>
                <a:cs typeface="Calibri"/>
              </a:rPr>
            </a:br>
            <a:r>
              <a:rPr lang="en-US" altLang="zh-TW" sz="4200" b="1">
                <a:solidFill>
                  <a:srgbClr val="F65E1F"/>
                </a:solidFill>
                <a:ea typeface="Microsoft JhengHei"/>
              </a:rPr>
              <a:t>Disaster Recovery</a:t>
            </a:r>
            <a:endParaRPr lang="en-US" sz="4200" b="1">
              <a:solidFill>
                <a:srgbClr val="F65E1F"/>
              </a:solidFill>
            </a:endParaRP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3D450F10-14F0-4535-AF9D-31D6E409E0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7993" y="2994694"/>
            <a:ext cx="5609997" cy="3434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67404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C4D47C82-A808-4D43-AB30-22D27948C2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0274"/>
            <a:ext cx="12192000" cy="686827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8887" y="3264659"/>
            <a:ext cx="3066748" cy="306674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467932" y="3814788"/>
            <a:ext cx="39281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charset="2"/>
              <a:buChar char="ü"/>
            </a:pPr>
            <a:r>
              <a:rPr kumimoji="1" lang="en-US" altLang="zh-TW" sz="2400" b="1">
                <a:solidFill>
                  <a:srgbClr val="2196F3"/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Fast</a:t>
            </a:r>
          </a:p>
          <a:p>
            <a:pPr marL="457200" indent="-457200">
              <a:buFont typeface="Wingdings" charset="2"/>
              <a:buChar char="ü"/>
            </a:pPr>
            <a:r>
              <a:rPr kumimoji="1" lang="en-US" altLang="zh-TW" sz="2400" b="1">
                <a:solidFill>
                  <a:srgbClr val="2196F3"/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Reliable</a:t>
            </a:r>
          </a:p>
          <a:p>
            <a:pPr marL="457200" indent="-457200">
              <a:buFont typeface="Wingdings" charset="2"/>
              <a:buChar char="ü"/>
            </a:pPr>
            <a:r>
              <a:rPr kumimoji="1" lang="en-US" altLang="zh-TW" sz="2400" b="1">
                <a:solidFill>
                  <a:srgbClr val="2196F3"/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Cost-efficient</a:t>
            </a:r>
          </a:p>
          <a:p>
            <a:pPr marL="457200" indent="-457200">
              <a:buFont typeface="Wingdings" charset="2"/>
              <a:buChar char="ü"/>
            </a:pPr>
            <a:r>
              <a:rPr kumimoji="1" lang="en-US" altLang="zh-TW" sz="2400" b="1">
                <a:solidFill>
                  <a:srgbClr val="2196F3"/>
                </a:solidFill>
                <a:latin typeface="Arial" panose="020B0604020202020204" pitchFamily="34" charset="0"/>
                <a:ea typeface="Microsoft JhengHei" charset="-120"/>
                <a:cs typeface="Arial" panose="020B0604020202020204" pitchFamily="34" charset="0"/>
              </a:rPr>
              <a:t>VM protection</a:t>
            </a:r>
            <a:endParaRPr kumimoji="1" lang="zh-TW" altLang="en-US" sz="2400" b="1">
              <a:solidFill>
                <a:srgbClr val="2196F3"/>
              </a:solidFill>
              <a:latin typeface="Arial" panose="020B0604020202020204" pitchFamily="34" charset="0"/>
              <a:ea typeface="Microsoft JhengHei" charset="-120"/>
              <a:cs typeface="Arial" panose="020B0604020202020204" pitchFamily="34" charset="0"/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2067C785-42AC-4984-BC0F-324081072F81}"/>
              </a:ext>
            </a:extLst>
          </p:cNvPr>
          <p:cNvSpPr txBox="1"/>
          <p:nvPr/>
        </p:nvSpPr>
        <p:spPr>
          <a:xfrm>
            <a:off x="1384017" y="1007773"/>
            <a:ext cx="6096000" cy="93871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altLang="zh-TW" sz="5500" b="1">
                <a:solidFill>
                  <a:srgbClr val="003C7C"/>
                </a:solidFill>
                <a:latin typeface="Arial"/>
                <a:ea typeface="Microsoft JhengHei"/>
                <a:cs typeface="Arial"/>
              </a:rPr>
              <a:t>QNAP x NAKIVO</a:t>
            </a:r>
            <a:endParaRPr lang="zh-TW" altLang="en-US" sz="5500">
              <a:solidFill>
                <a:srgbClr val="003C7C"/>
              </a:solidFill>
              <a:latin typeface="Arial"/>
              <a:ea typeface="Microsoft JhengHei"/>
              <a:cs typeface="Arial"/>
            </a:endParaRPr>
          </a:p>
        </p:txBody>
      </p:sp>
      <p:pic>
        <p:nvPicPr>
          <p:cNvPr id="7" name="圖形 6">
            <a:extLst>
              <a:ext uri="{FF2B5EF4-FFF2-40B4-BE49-F238E27FC236}">
                <a16:creationId xmlns:a16="http://schemas.microsoft.com/office/drawing/2014/main" id="{5E42F746-7206-4256-A6BC-01A0E2FBBD3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494839" y="1888361"/>
            <a:ext cx="5820362" cy="452876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02DFFFF9-1416-4AD1-9073-554D57D579CC}"/>
              </a:ext>
            </a:extLst>
          </p:cNvPr>
          <p:cNvSpPr/>
          <p:nvPr/>
        </p:nvSpPr>
        <p:spPr>
          <a:xfrm>
            <a:off x="1742819" y="1948229"/>
            <a:ext cx="5378395" cy="646331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algn="ctr"/>
            <a:r>
              <a:rPr lang="en-US" altLang="zh-TW" sz="1750" b="1">
                <a:solidFill>
                  <a:schemeClr val="bg1"/>
                </a:solidFill>
                <a:latin typeface="Arial" panose="020B0604020202020204" pitchFamily="34" charset="0"/>
                <a:ea typeface="Microsoft JhengHei"/>
                <a:cs typeface="Arial" panose="020B0604020202020204" pitchFamily="34" charset="0"/>
              </a:rPr>
              <a:t>Best choice for protecting virtual environments</a:t>
            </a:r>
            <a:endParaRPr lang="zh-TW" sz="1750">
              <a:solidFill>
                <a:schemeClr val="bg1"/>
              </a:solidFill>
              <a:latin typeface="Arial" panose="020B0604020202020204" pitchFamily="34" charset="0"/>
              <a:ea typeface="Microsoft JhengHei"/>
              <a:cs typeface="Arial" panose="020B0604020202020204" pitchFamily="34" charset="0"/>
            </a:endParaRPr>
          </a:p>
          <a:p>
            <a:pPr algn="ctr"/>
            <a:endParaRPr lang="zh-TW" altLang="zh-TW" sz="1750">
              <a:solidFill>
                <a:schemeClr val="bg1"/>
              </a:solidFill>
              <a:latin typeface="Arial" panose="020B0604020202020204" pitchFamily="34" charset="0"/>
              <a:ea typeface="Microsoft JhengHei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03729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_temp_20170301" id="{32C68295-0CE3-AE49-AFF3-5CE9BD0E658B}" vid="{5DF0C849-E15D-FB43-AEB6-127ACE57EC3F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41</Slides>
  <Notes>41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2" baseType="lpstr">
      <vt:lpstr>Office Theme</vt:lpstr>
      <vt:lpstr>Construct a High Efficiency  VM Disaster Recovery Solution</vt:lpstr>
      <vt:lpstr>About NAKIVO</vt:lpstr>
      <vt:lpstr>Optimize your backup solution with NAKIVO</vt:lpstr>
      <vt:lpstr>Deployment of NAKIVO Disaster Recovery Solution</vt:lpstr>
      <vt:lpstr>The best combination for VM backup and replication</vt:lpstr>
      <vt:lpstr>Quick and Easy Installation on QNAP NAS</vt:lpstr>
      <vt:lpstr>QNAP NAS provides Full-range Data Protection Capabilities</vt:lpstr>
      <vt:lpstr>Improve backup efficiency via high-speed interface</vt:lpstr>
      <vt:lpstr>Support high-speed storage devices</vt:lpstr>
      <vt:lpstr>Qtier 2.0 Enhances File I/O Performance</vt:lpstr>
      <vt:lpstr>Get Full Performance With QNAP 10GbE Switch</vt:lpstr>
      <vt:lpstr>NAKIVO   Simplify VM backup management</vt:lpstr>
      <vt:lpstr>Intuitive management interface</vt:lpstr>
      <vt:lpstr>Easy way for job management via Calendar Dashboard</vt:lpstr>
      <vt:lpstr>Flexible job scheduling</vt:lpstr>
      <vt:lpstr>Automate your data protection plan</vt:lpstr>
      <vt:lpstr>PowerPoint Presentation</vt:lpstr>
      <vt:lpstr>Skip swap file</vt:lpstr>
      <vt:lpstr>Deduplication and Compression for efficient disk space utilization</vt:lpstr>
      <vt:lpstr>NAKIVO   Complete data protection solution</vt:lpstr>
      <vt:lpstr>Comprehensive VM protection</vt:lpstr>
      <vt:lpstr>Automated Screenshot verification</vt:lpstr>
      <vt:lpstr>Backup protection via copy</vt:lpstr>
      <vt:lpstr>Encrypt the backed up data</vt:lpstr>
      <vt:lpstr>NAKIVO   Enhance the backup performance</vt:lpstr>
      <vt:lpstr>Technologies of LAN-free Backup</vt:lpstr>
      <vt:lpstr>Network Acceleration</vt:lpstr>
      <vt:lpstr>NAKIVO   Instant disaster recovery</vt:lpstr>
      <vt:lpstr>Instant VM Recovery</vt:lpstr>
      <vt:lpstr>Instant file and object recovery</vt:lpstr>
      <vt:lpstr>VM Failover and Failback</vt:lpstr>
      <vt:lpstr>NAKIVO x QNAP   Maximize the cost efficiency</vt:lpstr>
      <vt:lpstr>Easy to build up VM backup plan</vt:lpstr>
      <vt:lpstr>Perpetual License method suitable for enterprise of all scales</vt:lpstr>
      <vt:lpstr>NAKIVO Editions comparison (v7.3)</vt:lpstr>
      <vt:lpstr> Live Demo   Intently deploy NAKIVO backup environment</vt:lpstr>
      <vt:lpstr>NAKIVO x QNAP Profession way to back up your  virtual environment</vt:lpstr>
      <vt:lpstr>High flexible deployment for various backup scenarios</vt:lpstr>
      <vt:lpstr>Disaster Recovery framework for enterprises</vt:lpstr>
      <vt:lpstr>NAKIVO x QNAP Live Demo   Disaster Recovery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NAKIVO</dc:title>
  <dc:creator>Evan Wang</dc:creator>
  <cp:revision>2</cp:revision>
  <dcterms:modified xsi:type="dcterms:W3CDTF">2018-06-26T02:58:53Z</dcterms:modified>
</cp:coreProperties>
</file>