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5"/>
  </p:notesMasterIdLst>
  <p:sldIdLst>
    <p:sldId id="256" r:id="rId2"/>
    <p:sldId id="262" r:id="rId3"/>
    <p:sldId id="261" r:id="rId4"/>
    <p:sldId id="359" r:id="rId5"/>
    <p:sldId id="344" r:id="rId6"/>
    <p:sldId id="365" r:id="rId7"/>
    <p:sldId id="360" r:id="rId8"/>
    <p:sldId id="361" r:id="rId9"/>
    <p:sldId id="363" r:id="rId10"/>
    <p:sldId id="364" r:id="rId11"/>
    <p:sldId id="362" r:id="rId12"/>
    <p:sldId id="330" r:id="rId13"/>
    <p:sldId id="328" r:id="rId14"/>
    <p:sldId id="298" r:id="rId15"/>
    <p:sldId id="299" r:id="rId16"/>
    <p:sldId id="312" r:id="rId17"/>
    <p:sldId id="331" r:id="rId18"/>
    <p:sldId id="319" r:id="rId19"/>
    <p:sldId id="318" r:id="rId20"/>
    <p:sldId id="369" r:id="rId21"/>
    <p:sldId id="329" r:id="rId22"/>
    <p:sldId id="313" r:id="rId23"/>
    <p:sldId id="314" r:id="rId24"/>
    <p:sldId id="323" r:id="rId25"/>
    <p:sldId id="370" r:id="rId26"/>
    <p:sldId id="320" r:id="rId27"/>
    <p:sldId id="322" r:id="rId28"/>
    <p:sldId id="371" r:id="rId29"/>
    <p:sldId id="315" r:id="rId30"/>
    <p:sldId id="316" r:id="rId31"/>
    <p:sldId id="317" r:id="rId32"/>
    <p:sldId id="372" r:id="rId33"/>
    <p:sldId id="327" r:id="rId34"/>
    <p:sldId id="271" r:id="rId35"/>
    <p:sldId id="292" r:id="rId36"/>
    <p:sldId id="373" r:id="rId37"/>
    <p:sldId id="374" r:id="rId38"/>
    <p:sldId id="336" r:id="rId39"/>
    <p:sldId id="345" r:id="rId40"/>
    <p:sldId id="375" r:id="rId41"/>
    <p:sldId id="354" r:id="rId42"/>
    <p:sldId id="376" r:id="rId43"/>
    <p:sldId id="263" r:id="rId44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C8E"/>
    <a:srgbClr val="F65E1F"/>
    <a:srgbClr val="F87C4A"/>
    <a:srgbClr val="F2F2F2"/>
    <a:srgbClr val="6C8DB9"/>
    <a:srgbClr val="003C7C"/>
    <a:srgbClr val="D7D4D5"/>
    <a:srgbClr val="FF5001"/>
    <a:srgbClr val="C55A11"/>
    <a:srgbClr val="1535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A7E4AB-8D6D-47AA-9718-4E5595EED4B4}" v="5" dt="2018-06-14T01:13:38.782"/>
    <p1510:client id="{3C91EFBD-81DE-4775-BFD4-E13E572DBA17}" v="279" dt="2018-06-13T10:24:22.995"/>
    <p1510:client id="{B153C420-0FA5-48BB-AEFE-18D71ECAE222}" v="1409" dt="2018-06-14T05:04:18.832"/>
    <p1510:client id="{5C707D80-CCA8-42E1-AC79-5618B7EBC098}" v="1" dt="2018-06-14T04:44:41.340"/>
    <p1510:client id="{56101DE0-7861-4F03-BCD9-6504628D3712}" v="24" dt="2018-06-13T07:27:46.186"/>
    <p1510:client id="{044F4CA5-EECA-45D1-A9E3-EC177829F791}" v="52" dt="2018-06-14T02:55:46.921"/>
    <p1510:client id="{3C6F5F40-824B-474F-A012-D578D36CC3E1}" v="379" dt="2018-06-14T01:46:14.619"/>
    <p1510:client id="{B5B091A8-3687-48E1-9D82-61383F79D8B5}" v="68" dt="2018-06-14T02:53:17.040"/>
    <p1510:client id="{2311848A-094E-4058-9FCC-62B082EFA423}" v="114" dt="2018-06-14T03:26:32.094"/>
  </p1510:revLst>
</p1510:revInfo>
</file>

<file path=ppt/tableStyles.xml><?xml version="1.0" encoding="utf-8"?>
<a:tblStyleLst xmlns:a="http://schemas.openxmlformats.org/drawingml/2006/main" def="{5C22544A-7EE6-4342-B048-85BDC9FD1C3A}">
  <a:tblStyle styleId="{8FD4443E-F989-4FC4-A0C8-D5A2AF1F390B}" styleName="深色樣式 1 - 輔色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DF18680-E054-41AD-8BC1-D1AEF772440D}" styleName="中等深淺樣式 2 - 輔色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3" d="100"/>
          <a:sy n="153" d="100"/>
        </p:scale>
        <p:origin x="484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991BAF-42D4-9C46-BCC5-3DBC65CD0647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CF465A-AAF2-7E43-ACB7-65AA40AFDEE2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72959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QNAP X NAKIVO</a:t>
            </a:r>
          </a:p>
          <a:p>
            <a:r>
              <a:rPr lang="en-US">
                <a:cs typeface="Calibri"/>
              </a:rPr>
              <a:t>Let you to construct a high efficient VM disaster recovery plan</a:t>
            </a:r>
          </a:p>
          <a:p>
            <a:r>
              <a:rPr lang="en-US">
                <a:cs typeface="Calibri"/>
              </a:rPr>
              <a:t>Best choice for protecting virtual environment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709234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pPr marL="171450" indent="-171450">
              <a:buFont typeface="Arial"/>
              <a:buChar char="•"/>
            </a:pPr>
            <a:r>
              <a:rPr lang="zh-TW" altLang="en-US">
                <a:latin typeface="新細明體"/>
                <a:ea typeface="新細明體"/>
              </a:rPr>
              <a:t>Registration  in USA since 2012</a:t>
            </a:r>
          </a:p>
          <a:p>
            <a:pPr marL="171450" indent="-171450">
              <a:buFont typeface="Arial"/>
              <a:buChar char="•"/>
            </a:pPr>
            <a:r>
              <a:rPr lang="zh-TW" altLang="en-US">
                <a:latin typeface="新細明體"/>
                <a:ea typeface="新細明體"/>
              </a:rPr>
              <a:t>Provide data protection solution for VMware, Hyper-V and AWS EC2</a:t>
            </a:r>
          </a:p>
          <a:p>
            <a:pPr marL="171450" indent="-171450">
              <a:buFont typeface="Arial"/>
              <a:buChar char="•"/>
            </a:pPr>
            <a:r>
              <a:rPr lang="zh-TW" altLang="en-US">
                <a:latin typeface="新細明體"/>
                <a:ea typeface="新細明體"/>
              </a:rPr>
              <a:t>Over 10,000  custome around the world, </a:t>
            </a:r>
            <a:r>
              <a:rPr lang="en-US" altLang="en-US">
                <a:latin typeface="新細明體"/>
                <a:ea typeface="新細明體"/>
              </a:rPr>
              <a:t>d</a:t>
            </a:r>
            <a:r>
              <a:rPr lang="zh-TW"/>
              <a:t>istributed in EMEA, Americas an</a:t>
            </a:r>
            <a:r>
              <a:rPr lang="en-US" altLang="zh-TW"/>
              <a:t>d</a:t>
            </a:r>
            <a:r>
              <a:rPr lang="zh-TW"/>
              <a:t> Asia</a:t>
            </a:r>
            <a:endParaRPr lang="zh-TW" altLang="en-US">
              <a:latin typeface="新細明體"/>
              <a:ea typeface="新細明體"/>
            </a:endParaRPr>
          </a:p>
          <a:p>
            <a:pPr marL="171450" indent="-171450">
              <a:buFont typeface="Arial"/>
              <a:buChar char="•"/>
            </a:pPr>
            <a:r>
              <a:rPr lang="zh-TW"/>
              <a:t>Suitable for business use</a:t>
            </a:r>
            <a:r>
              <a:rPr lang="en-US" altLang="zh-TW">
                <a:cs typeface="Calibri"/>
              </a:rPr>
              <a:t>: Enterprise user use it to protect more than 7000 VM over 200 sites</a:t>
            </a:r>
            <a:endParaRPr lang="zh-TW" alt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Rapid growth: Both number of customers and revenue in 100% growth each year</a:t>
            </a:r>
            <a:endParaRPr lang="en-US" altLang="zh-TW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Distributed in 124 countries and sold by more than 2,000 dealers</a:t>
            </a:r>
            <a:endParaRPr lang="en-US">
              <a:latin typeface="Calibri"/>
              <a:ea typeface="新細明體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 altLang="zh-TW">
              <a:latin typeface="Calibri"/>
              <a:ea typeface="新細明體"/>
              <a:cs typeface="Calibri"/>
            </a:endParaRPr>
          </a:p>
          <a:p>
            <a:pPr>
              <a:buFont typeface="Arial"/>
              <a:buChar char="•"/>
            </a:pPr>
            <a:endParaRPr lang="zh-TW">
              <a:latin typeface="新細明體"/>
              <a:ea typeface="新細明體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zh-TW" altLang="en-US">
              <a:latin typeface="新細明體"/>
              <a:ea typeface="新細明體"/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1676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/>
              <a:t>Optimize your backup center with NAKIVO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Time –saving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Cost-conscious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Storage space reduction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zh-CN"/>
              <a:t>multiple layers of protection</a:t>
            </a:r>
            <a:endParaRPr lang="zh-CN" altLang="en-US">
              <a:latin typeface="宋体"/>
              <a:ea typeface="宋体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zh-CN"/>
              <a:t>Ultimate backup efficiency </a:t>
            </a:r>
            <a:endParaRPr lang="zh-CN" altLang="en-US">
              <a:latin typeface="宋体"/>
              <a:ea typeface="宋体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zh-CN" altLang="en-US">
                <a:latin typeface="宋体"/>
                <a:ea typeface="宋体"/>
                <a:cs typeface="Calibri"/>
              </a:rPr>
              <a:t>Instant recovery</a:t>
            </a: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6758926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  <a:endParaRPr lang="zh-TW" altLang="en-US">
              <a:latin typeface="新細明體"/>
              <a:ea typeface="新細明體"/>
              <a:cs typeface="Calibri"/>
            </a:endParaRPr>
          </a:p>
          <a:p>
            <a:r>
              <a:rPr lang="en-US">
                <a:cs typeface="Calibri"/>
              </a:rPr>
              <a:t>The</a:t>
            </a:r>
            <a:r>
              <a:rPr lang="en-US"/>
              <a:t> best combination for</a:t>
            </a:r>
            <a:r>
              <a:rPr lang="en-US">
                <a:cs typeface="Calibri"/>
              </a:rPr>
              <a:t> </a:t>
            </a:r>
            <a:r>
              <a:rPr lang="en-US">
                <a:latin typeface="Calibri"/>
                <a:ea typeface="新細明體"/>
                <a:cs typeface="Calibri"/>
              </a:rPr>
              <a:t>VM backup and replication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7446468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r>
              <a:rPr lang="zh-TW" altLang="en-US">
                <a:latin typeface="新細明體"/>
                <a:ea typeface="新細明體"/>
              </a:rPr>
              <a:t>Deployment of NAKIVO Disaster Recovery  Solution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428654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Quick and Easy installation on QNAP NAS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6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1819553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 b="1"/>
              <a:t>Full-range data protection capabilities</a:t>
            </a:r>
            <a:endParaRPr 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8539856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/>
              <a:t> Improve backup efficiency via</a:t>
            </a:r>
            <a:r>
              <a:rPr lang="en-US">
                <a:cs typeface="Calibri"/>
              </a:rPr>
              <a:t> high-speed interface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8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6860417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</a:t>
            </a:r>
            <a:r>
              <a:rPr lang="en-US" err="1">
                <a:cs typeface="Calibri"/>
              </a:rPr>
              <a:t>Eng</a:t>
            </a:r>
            <a:r>
              <a:rPr lang="en-US">
                <a:cs typeface="Calibri"/>
              </a:rPr>
              <a:t>]</a:t>
            </a:r>
          </a:p>
          <a:p>
            <a:r>
              <a:rPr lang="en-US">
                <a:cs typeface="Calibri"/>
              </a:rPr>
              <a:t>Support high-speed storage devices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501942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 b="1" err="1"/>
              <a:t>Qtier</a:t>
            </a:r>
            <a:r>
              <a:rPr lang="en-US" b="1"/>
              <a:t> 2.0 enhances file I/O performance</a:t>
            </a:r>
            <a:endParaRPr 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10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3011291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  <a:endParaRPr lang="zh-TW" altLang="en-US">
              <a:latin typeface="新細明體"/>
              <a:ea typeface="新細明體"/>
              <a:cs typeface="Calibri"/>
            </a:endParaRPr>
          </a:p>
          <a:p>
            <a:r>
              <a:rPr lang="en-US">
                <a:cs typeface="Calibri"/>
              </a:rPr>
              <a:t>Get full performance with QNAP 10GbE</a:t>
            </a:r>
            <a:r>
              <a:rPr lang="en-US" altLang="zh-TW">
                <a:latin typeface="Calibri"/>
                <a:ea typeface="新細明體"/>
                <a:cs typeface="Calibri"/>
              </a:rPr>
              <a:t> switch</a:t>
            </a:r>
            <a:endParaRPr lang="zh-TW" altLang="en-US">
              <a:latin typeface="新細明體"/>
              <a:ea typeface="新細明體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7379755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 altLang="zh-TW">
                <a:cs typeface="Calibri"/>
              </a:rPr>
              <a:t>NAKIVO</a:t>
            </a:r>
          </a:p>
          <a:p>
            <a:r>
              <a:rPr lang="en-US" altLang="zh-TW">
                <a:cs typeface="Calibri"/>
              </a:rPr>
              <a:t>Simplify VM backup management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4118580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r>
              <a:rPr lang="zh-TW"/>
              <a:t>Intuitive management interface</a:t>
            </a:r>
          </a:p>
          <a:p>
            <a:endParaRPr lang="zh-TW" altLang="en-US">
              <a:cs typeface="Calibri"/>
            </a:endParaRPr>
          </a:p>
          <a:p>
            <a:r>
              <a:rPr lang="en-US" altLang="zh-TW">
                <a:cs typeface="Calibri"/>
              </a:rPr>
              <a:t>Web-based management interface</a:t>
            </a:r>
          </a:p>
          <a:p>
            <a:r>
              <a:rPr lang="en-US" altLang="zh-TW">
                <a:cs typeface="Calibri"/>
              </a:rPr>
              <a:t>Create backup job step-by-step </a:t>
            </a:r>
            <a:r>
              <a:rPr lang="en-US"/>
              <a:t>intuitively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2495246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 </a:t>
            </a:r>
            <a:endParaRPr lang="en-US" altLang="zh-TW">
              <a:cs typeface="Calibri"/>
            </a:endParaRPr>
          </a:p>
          <a:p>
            <a:r>
              <a:rPr lang="en-US">
                <a:latin typeface="Calibri"/>
                <a:cs typeface="Calibri"/>
              </a:rPr>
              <a:t>Easy way for job</a:t>
            </a:r>
            <a:r>
              <a:rPr lang="en-US">
                <a:cs typeface="Calibri"/>
              </a:rPr>
              <a:t> management via Calendar Dashboard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All job schedule are shown in calendar view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Predict job execution duration in </a:t>
            </a:r>
            <a:r>
              <a:rPr lang="en-US">
                <a:cs typeface="Calibri"/>
              </a:rPr>
              <a:t>the future base on the past jobs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Find open time slots for new jobs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View </a:t>
            </a:r>
            <a:r>
              <a:rPr lang="en-US"/>
              <a:t>the status and details of all jobs</a:t>
            </a:r>
            <a:r>
              <a:rPr lang="en-US">
                <a:cs typeface="Calibri"/>
              </a:rPr>
              <a:t>.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1175281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Flexible job scheduling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Multiple schedules can be used in one job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Meet the customers' need</a:t>
            </a:r>
            <a:endParaRPr 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6343479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  <a:br>
              <a:rPr lang="en-US">
                <a:cs typeface="Calibri"/>
              </a:rPr>
            </a:br>
            <a:r>
              <a:rPr lang="en-US">
                <a:cs typeface="Calibri"/>
              </a:rPr>
              <a:t>Automate your data protection plan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Product command line interface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Pre and Post Script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HTTP API</a:t>
            </a: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16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1389343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</a:t>
            </a:r>
          </a:p>
          <a:p>
            <a:r>
              <a:rPr lang="en-US"/>
              <a:t>Ultimate data reduction</a:t>
            </a:r>
            <a:r>
              <a:rPr lang="en-US">
                <a:cs typeface="Calibri"/>
              </a:rPr>
              <a:t> </a:t>
            </a:r>
            <a:r>
              <a:rPr lang="en-US"/>
              <a:t>techniques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2935204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>
                <a:cs typeface="Calibri"/>
              </a:rPr>
              <a:t>[ENG]</a:t>
            </a:r>
          </a:p>
          <a:p>
            <a:r>
              <a:rPr lang="en-US"/>
              <a:t>Skip </a:t>
            </a:r>
            <a:r>
              <a:rPr lang="en-US">
                <a:cs typeface="Calibri"/>
              </a:rPr>
              <a:t>Swap file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Faster and smaller backups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Great data reduction</a:t>
            </a:r>
          </a:p>
          <a:p>
            <a:pPr lvl="1" indent="-171450">
              <a:buFont typeface="Arial"/>
              <a:buChar char="•"/>
            </a:pPr>
            <a:r>
              <a:rPr lang="en-US" err="1">
                <a:cs typeface="Calibri"/>
              </a:rPr>
              <a:t>e.q</a:t>
            </a:r>
            <a:r>
              <a:rPr lang="en-US">
                <a:cs typeface="Calibri"/>
              </a:rPr>
              <a:t>. 4GB swap file X 10 VMs X 30 days = 1.2 TB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18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96431667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 </a:t>
            </a:r>
          </a:p>
          <a:p>
            <a:r>
              <a:rPr lang="en-US">
                <a:cs typeface="Calibri"/>
              </a:rPr>
              <a:t>Deduplication and compression efficient disk space utilization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Deduplication  across an entire Backup Repository, </a:t>
            </a:r>
            <a:r>
              <a:rPr lang="en-US"/>
              <a:t>only one copy of data will be written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Compression reduces the size of backup data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0417911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</a:t>
            </a:r>
          </a:p>
          <a:p>
            <a:r>
              <a:rPr lang="en-US">
                <a:cs typeface="Calibri"/>
              </a:rPr>
              <a:t>Complete </a:t>
            </a:r>
            <a:r>
              <a:rPr lang="en-US" altLang="zh-CN">
                <a:latin typeface="Calibri"/>
                <a:cs typeface="Calibri"/>
              </a:rPr>
              <a:t>data protection </a:t>
            </a:r>
            <a:r>
              <a:rPr lang="en-US" altLang="zh-CN">
                <a:cs typeface="Calibri"/>
              </a:rPr>
              <a:t>solution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20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42138785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>
                <a:cs typeface="Calibri"/>
              </a:rPr>
              <a:t>[ENG]</a:t>
            </a:r>
          </a:p>
          <a:p>
            <a:r>
              <a:rPr lang="en-US" altLang="zh-TW">
                <a:cs typeface="Calibri"/>
              </a:rPr>
              <a:t>Comprehensive VM protection</a:t>
            </a:r>
          </a:p>
          <a:p>
            <a:pPr marL="171450" indent="-171450">
              <a:buFont typeface="Arial"/>
              <a:buChar char="•"/>
            </a:pPr>
            <a:r>
              <a:rPr lang="en-US" altLang="zh-TW">
                <a:cs typeface="Calibri"/>
              </a:rPr>
              <a:t>Image-based backup of VMware, Hyper-V, AWS EC3</a:t>
            </a:r>
          </a:p>
          <a:p>
            <a:pPr marL="171450" indent="-171450">
              <a:buFont typeface="Arial"/>
              <a:buChar char="•"/>
            </a:pPr>
            <a:r>
              <a:rPr lang="en-US" altLang="zh-TW">
                <a:cs typeface="Calibri"/>
              </a:rPr>
              <a:t>Forever-Incremental Backup via VMware </a:t>
            </a:r>
            <a:r>
              <a:rPr lang="en-US"/>
              <a:t>Changed Block Tracking</a:t>
            </a:r>
            <a:r>
              <a:rPr lang="en-US">
                <a:cs typeface="Calibri"/>
              </a:rPr>
              <a:t>(CBT),  Hyper </a:t>
            </a:r>
            <a:r>
              <a:rPr lang="en-US"/>
              <a:t> resilient change tracking (RCT)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Application-Aware Backup(Exchange, SQL AD, Oracle, etc.)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Up to 1,000 GFS recovery points per VM backup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3506114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Automated Screenshot verification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 Instantly run the VM from the newly created backup</a:t>
            </a:r>
            <a:r>
              <a:rPr lang="en-US">
                <a:cs typeface="Calibri"/>
              </a:rPr>
              <a:t> 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 View the results of the verification through an email report with the OS screenshot attached.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110539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Backup protection via copy 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Backup copy offsite and to Azure/AWS cloud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Set custom rules specifying which VMs should be copied, where, how, and when.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8546517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[EMG]</a:t>
            </a:r>
          </a:p>
          <a:p>
            <a:r>
              <a:rPr lang="en-US">
                <a:latin typeface="Calibri"/>
                <a:cs typeface="Calibri"/>
              </a:rPr>
              <a:t>Encrypt the backup data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Use AES 256 encryption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VM backup encryption in flight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VM Backup encryption at rest </a:t>
            </a:r>
          </a:p>
          <a:p>
            <a:endParaRPr lang="en-US">
              <a:latin typeface="Calibri"/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1486162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</a:t>
            </a:r>
          </a:p>
          <a:p>
            <a:r>
              <a:rPr lang="en-US">
                <a:cs typeface="Calibri"/>
              </a:rPr>
              <a:t>Enhance the backup performance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0274496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r>
              <a:rPr lang="zh-TW" altLang="en-US">
                <a:latin typeface="新細明體"/>
                <a:ea typeface="新細明體"/>
              </a:rPr>
              <a:t>Technologies of LAN-free Backup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26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7532612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Network Acceleration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 VM backup, replication, and recovery speed  can be increased by 2X in WAN and busy LAN networks.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Reference:</a:t>
            </a:r>
            <a:br>
              <a:rPr lang="en-US">
                <a:cs typeface="Calibri"/>
              </a:rPr>
            </a:br>
            <a:r>
              <a:rPr lang="en-US"/>
              <a:t>https://www.nakivo.com/features/network-acceleration/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4672476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</a:t>
            </a:r>
          </a:p>
          <a:p>
            <a:r>
              <a:rPr lang="en-US">
                <a:cs typeface="Calibri"/>
              </a:rPr>
              <a:t>Rapid disaster recovery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28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03605944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Instant VM Recovery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Recover the VM to any recovery point and any location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Instantly boot VM from compressed and </a:t>
            </a:r>
            <a:r>
              <a:rPr lang="en-US" err="1">
                <a:cs typeface="Calibri"/>
              </a:rPr>
              <a:t>deduplicated</a:t>
            </a:r>
            <a:r>
              <a:rPr lang="en-US">
                <a:cs typeface="Calibri"/>
              </a:rPr>
              <a:t> backups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Recover your VMs back to the production site to resume normal business operations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5925433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Instant file and object recovery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Support to search and recover file, Exchange object, SQL object and AD object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Agent-less framework</a:t>
            </a: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30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6927792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[ENG]</a:t>
            </a:r>
          </a:p>
          <a:p>
            <a:r>
              <a:rPr lang="en-US" altLang="zh-TW"/>
              <a:t>VM Failover and Failback</a:t>
            </a:r>
          </a:p>
          <a:p>
            <a:pPr marL="171450" indent="-171450">
              <a:buChar char="•"/>
            </a:pPr>
            <a:r>
              <a:rPr lang="en-US"/>
              <a:t>VM replication creates and maintains identical copies of source VMs on a target server.</a:t>
            </a:r>
            <a:endParaRPr lang="en-US">
              <a:cs typeface="Calibri"/>
            </a:endParaRPr>
          </a:p>
          <a:p>
            <a:pPr marL="171450" indent="-171450">
              <a:buChar char="•"/>
            </a:pPr>
            <a:r>
              <a:rPr lang="en-US"/>
              <a:t>Recovering from a disaster becomes as simple as powering on your VM replicas.</a:t>
            </a:r>
            <a:endParaRPr lang="zh-TW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0556373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 X QNAP</a:t>
            </a:r>
          </a:p>
          <a:p>
            <a:r>
              <a:rPr lang="en-US">
                <a:cs typeface="Calibri"/>
              </a:rPr>
              <a:t>Maximize the cost </a:t>
            </a:r>
            <a:r>
              <a:rPr lang="en-US"/>
              <a:t>efficiency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04963501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Easy to build up VM backup plan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NAKIVO Backup &amp; Replication is available in QNAP App Center and can be installed on QNAP NAS directly.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Offload the VM system loading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Enhance the backup efficiency and High flexible </a:t>
            </a:r>
            <a:r>
              <a:rPr lang="en-US"/>
              <a:t>expansion</a:t>
            </a:r>
            <a:endParaRPr lang="zh-CN" altLang="en-US" err="1">
              <a:latin typeface="宋体"/>
              <a:ea typeface="宋体"/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14065263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r>
              <a:rPr lang="zh-TW"/>
              <a:t>Perpetual Licens</a:t>
            </a:r>
            <a:r>
              <a:rPr lang="en-US" altLang="zh-TW">
                <a:latin typeface="Calibri"/>
                <a:ea typeface="新細明體"/>
                <a:cs typeface="Calibri"/>
              </a:rPr>
              <a:t>e method</a:t>
            </a:r>
            <a:r>
              <a:rPr lang="zh-TW" altLang="en-US">
                <a:latin typeface="Calibri"/>
                <a:ea typeface="新細明體"/>
                <a:cs typeface="Calibri"/>
              </a:rPr>
              <a:t> </a:t>
            </a:r>
            <a:r>
              <a:rPr lang="en-US" altLang="zh-TW">
                <a:latin typeface="Calibri"/>
                <a:ea typeface="新細明體"/>
                <a:cs typeface="Calibri"/>
              </a:rPr>
              <a:t>s</a:t>
            </a:r>
            <a:r>
              <a:rPr lang="zh-TW" altLang="en-US">
                <a:latin typeface="新細明體"/>
                <a:ea typeface="新細明體"/>
              </a:rPr>
              <a:t>uitable for enterprise of all scale</a:t>
            </a:r>
          </a:p>
          <a:p>
            <a:pPr marL="171450" indent="-171450">
              <a:buFont typeface="Arial"/>
              <a:buChar char="•"/>
            </a:pPr>
            <a:r>
              <a:rPr lang="en-US" altLang="zh-TW"/>
              <a:t>P</a:t>
            </a:r>
            <a:r>
              <a:rPr lang="zh-TW"/>
              <a:t>er physical CPU socket for each</a:t>
            </a:r>
            <a:r>
              <a:rPr lang="zh-TW" altLang="en-US"/>
              <a:t> </a:t>
            </a:r>
            <a:r>
              <a:rPr lang="en-US" altLang="zh-TW"/>
              <a:t>V</a:t>
            </a:r>
            <a:r>
              <a:rPr lang="en-US" altLang="en-US"/>
              <a:t>M</a:t>
            </a:r>
            <a:r>
              <a:rPr lang="zh-TW" altLang="en-US"/>
              <a:t> </a:t>
            </a:r>
            <a:r>
              <a:rPr lang="zh-TW"/>
              <a:t>server on which you back up or replicate VMs</a:t>
            </a:r>
            <a:endParaRPr lang="zh-TW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altLang="zh-TW"/>
              <a:t>Installed</a:t>
            </a:r>
            <a:r>
              <a:rPr lang="zh-TW" altLang="en-US"/>
              <a:t> </a:t>
            </a:r>
            <a:r>
              <a:rPr lang="en-US" altLang="zh-TW"/>
              <a:t>NAKIVO</a:t>
            </a:r>
            <a:r>
              <a:rPr lang="zh-TW" altLang="en-US"/>
              <a:t> </a:t>
            </a:r>
            <a:r>
              <a:rPr lang="en-US" altLang="zh-TW"/>
              <a:t>Backup</a:t>
            </a:r>
            <a:r>
              <a:rPr lang="zh-TW" altLang="en-US"/>
              <a:t> </a:t>
            </a:r>
            <a:r>
              <a:rPr lang="en-US" altLang="zh-TW"/>
              <a:t>&amp;</a:t>
            </a:r>
            <a:r>
              <a:rPr lang="zh-TW" altLang="en-US"/>
              <a:t> </a:t>
            </a:r>
            <a:r>
              <a:rPr lang="en-US" altLang="zh-TW"/>
              <a:t>Replication</a:t>
            </a:r>
            <a:r>
              <a:rPr lang="zh-TW" altLang="en-US"/>
              <a:t> </a:t>
            </a:r>
            <a:r>
              <a:rPr lang="en-US" altLang="zh-TW"/>
              <a:t>on</a:t>
            </a:r>
            <a:r>
              <a:rPr lang="zh-TW" altLang="en-US"/>
              <a:t> </a:t>
            </a:r>
            <a:r>
              <a:rPr lang="en-US" altLang="zh-TW"/>
              <a:t>a</a:t>
            </a:r>
            <a:r>
              <a:rPr lang="zh-TW" altLang="en-US"/>
              <a:t> </a:t>
            </a:r>
            <a:r>
              <a:rPr lang="en-US" altLang="zh-TW"/>
              <a:t>NAS,</a:t>
            </a:r>
            <a:r>
              <a:rPr lang="zh-TW" altLang="en-US"/>
              <a:t> </a:t>
            </a:r>
            <a:r>
              <a:rPr lang="en-US" altLang="zh-TW"/>
              <a:t>you</a:t>
            </a:r>
            <a:r>
              <a:rPr lang="zh-TW" altLang="en-US"/>
              <a:t> </a:t>
            </a:r>
            <a:r>
              <a:rPr lang="en-US" altLang="zh-TW"/>
              <a:t>don</a:t>
            </a:r>
            <a:r>
              <a:rPr lang="zh-TW" altLang="en-US"/>
              <a:t>’</a:t>
            </a:r>
            <a:r>
              <a:rPr lang="en-US" altLang="zh-TW"/>
              <a:t>t</a:t>
            </a:r>
            <a:r>
              <a:rPr lang="zh-TW" altLang="en-US"/>
              <a:t> </a:t>
            </a:r>
            <a:r>
              <a:rPr lang="en-US" altLang="zh-TW"/>
              <a:t>need</a:t>
            </a:r>
            <a:r>
              <a:rPr lang="zh-TW" altLang="en-US"/>
              <a:t> </a:t>
            </a:r>
            <a:r>
              <a:rPr lang="en-US" altLang="zh-TW"/>
              <a:t>to</a:t>
            </a:r>
            <a:r>
              <a:rPr lang="zh-TW" altLang="en-US"/>
              <a:t> </a:t>
            </a:r>
            <a:r>
              <a:rPr lang="en-US" altLang="zh-TW"/>
              <a:t>license</a:t>
            </a:r>
            <a:r>
              <a:rPr lang="zh-TW" altLang="en-US"/>
              <a:t> </a:t>
            </a:r>
            <a:r>
              <a:rPr lang="en-US" altLang="zh-TW"/>
              <a:t>the</a:t>
            </a:r>
            <a:r>
              <a:rPr lang="zh-TW" altLang="en-US"/>
              <a:t> </a:t>
            </a:r>
            <a:r>
              <a:rPr lang="en-US" altLang="zh-TW"/>
              <a:t>NAS</a:t>
            </a:r>
            <a:r>
              <a:rPr lang="zh-TW" altLang="en-US"/>
              <a:t> </a:t>
            </a:r>
            <a:r>
              <a:rPr lang="en-US" altLang="zh-TW"/>
              <a:t>server</a:t>
            </a:r>
            <a:r>
              <a:rPr lang="zh-TW" altLang="en-US"/>
              <a:t> </a:t>
            </a:r>
            <a:r>
              <a:rPr lang="en-US" altLang="zh-TW"/>
              <a:t>sockets.</a:t>
            </a:r>
            <a:endParaRPr lang="zh-TW">
              <a:latin typeface="Calibri"/>
              <a:ea typeface="新細明體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zh-TW" altLang="en-US">
              <a:latin typeface="新細明體"/>
              <a:ea typeface="新細明體"/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68845645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 Editions comparison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68393755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 X QNAP</a:t>
            </a:r>
          </a:p>
          <a:p>
            <a:r>
              <a:rPr lang="en-US">
                <a:cs typeface="Calibri"/>
              </a:rPr>
              <a:t>Live Demo</a:t>
            </a:r>
          </a:p>
          <a:p>
            <a:r>
              <a:rPr lang="en-US">
                <a:cs typeface="Calibri"/>
              </a:rPr>
              <a:t>Intently deploy NAKIVO backup environment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36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357540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 X QNAP</a:t>
            </a:r>
          </a:p>
          <a:p>
            <a:r>
              <a:rPr lang="en-US">
                <a:cs typeface="Calibri"/>
              </a:rPr>
              <a:t>Profession way to back up your virtual environment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31491018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High flexible deployment for various backup scenario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38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33876109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Disaster Recovery framework for enterprises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9302543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Complete the disaster recovery plan via ULINK Go-Global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40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54616060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/>
              <a:t>Application virtualization upgrade the Disaster Recovery Efficiency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41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9343802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[ENG]</a:t>
            </a:r>
          </a:p>
          <a:p>
            <a:r>
              <a:rPr lang="en-US" altLang="zh-TW"/>
              <a:t>NAKIVO X QNAP</a:t>
            </a:r>
          </a:p>
          <a:p>
            <a:r>
              <a:rPr lang="en-US" altLang="zh-TW"/>
              <a:t>Live Demo</a:t>
            </a:r>
          </a:p>
          <a:p>
            <a:r>
              <a:rPr lang="en-US" altLang="zh-TW"/>
              <a:t>Disaster</a:t>
            </a:r>
            <a:r>
              <a:rPr lang="en-US" altLang="zh-TW">
                <a:cs typeface="Calibri"/>
              </a:rPr>
              <a:t> Recovery</a:t>
            </a:r>
            <a:endParaRPr lang="en-US" altLang="zh-TW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42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57787845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Fast</a:t>
            </a:r>
          </a:p>
          <a:p>
            <a:r>
              <a:rPr lang="en-US">
                <a:cs typeface="Calibri"/>
              </a:rPr>
              <a:t>Reliable</a:t>
            </a:r>
          </a:p>
          <a:p>
            <a:r>
              <a:rPr lang="en-US">
                <a:cs typeface="Calibri"/>
              </a:rPr>
              <a:t>Cost-efficient</a:t>
            </a:r>
          </a:p>
          <a:p>
            <a:r>
              <a:rPr lang="en-US">
                <a:cs typeface="Calibri"/>
              </a:rPr>
              <a:t>Data protection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43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024936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29A7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6D8B61EF-D16D-46C6-8FB7-F67E4A9D277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D0B34AC3-18C3-4CAD-B0A9-17881998A4C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5680" y="0"/>
            <a:ext cx="1217109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473463"/>
            <a:ext cx="9144000" cy="1006475"/>
          </a:xfrm>
        </p:spPr>
        <p:txBody>
          <a:bodyPr anchor="b">
            <a:normAutofit/>
          </a:bodyPr>
          <a:lstStyle>
            <a:lvl1pPr algn="ctr">
              <a:defRPr sz="4800">
                <a:solidFill>
                  <a:schemeClr val="bg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29953" y="5180597"/>
            <a:ext cx="4840637" cy="99628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zh-TW"/>
              <a:t>Click to edit Master subtitle style</a:t>
            </a:r>
            <a:endParaRPr kumimoji="1" lang="zh-TW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272031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5B0F1EF4-C618-4504-BB27-DC64268CAC4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103" y="-6350"/>
            <a:ext cx="1218789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3" y="5316"/>
            <a:ext cx="12187897" cy="1104446"/>
          </a:xfrm>
        </p:spPr>
        <p:txBody>
          <a:bodyPr/>
          <a:lstStyle>
            <a:lvl1pPr>
              <a:defRPr>
                <a:latin typeface="+mn-lt"/>
                <a:ea typeface="Microsoft JhengHei" charset="-120"/>
                <a:cs typeface="Microsoft JhengHei" charset="-120"/>
              </a:defRPr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421" y="1399878"/>
            <a:ext cx="10515600" cy="4453235"/>
          </a:xfrm>
        </p:spPr>
        <p:txBody>
          <a:bodyPr/>
          <a:lstStyle>
            <a:lvl1pPr>
              <a:defRPr>
                <a:latin typeface="+mn-lt"/>
                <a:ea typeface="Microsoft JhengHei" charset="-120"/>
                <a:cs typeface="Microsoft JhengHei" charset="-120"/>
              </a:defRPr>
            </a:lvl1pPr>
            <a:lvl2pPr>
              <a:defRPr>
                <a:latin typeface="+mn-lt"/>
                <a:ea typeface="Microsoft JhengHei" charset="-120"/>
                <a:cs typeface="Microsoft JhengHei" charset="-120"/>
              </a:defRPr>
            </a:lvl2pPr>
            <a:lvl3pPr>
              <a:defRPr>
                <a:latin typeface="+mn-lt"/>
                <a:ea typeface="Microsoft JhengHei" charset="-120"/>
                <a:cs typeface="Microsoft JhengHei" charset="-120"/>
              </a:defRPr>
            </a:lvl3pPr>
            <a:lvl4pPr>
              <a:defRPr>
                <a:latin typeface="+mn-lt"/>
                <a:ea typeface="Microsoft JhengHei" charset="-120"/>
                <a:cs typeface="Microsoft JhengHei" charset="-120"/>
              </a:defRPr>
            </a:lvl4pPr>
            <a:lvl5pPr>
              <a:defRPr>
                <a:latin typeface="+mn-lt"/>
                <a:ea typeface="Microsoft JhengHei" charset="-120"/>
                <a:cs typeface="Microsoft JhengHei" charset="-120"/>
              </a:defRPr>
            </a:lvl5pPr>
          </a:lstStyle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31983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80558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229183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96249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603941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  <p:grpSp>
        <p:nvGrpSpPr>
          <p:cNvPr id="10" name="群組 9"/>
          <p:cNvGrpSpPr/>
          <p:nvPr userDrawn="1"/>
        </p:nvGrpSpPr>
        <p:grpSpPr>
          <a:xfrm>
            <a:off x="180236" y="6410068"/>
            <a:ext cx="5286348" cy="257688"/>
            <a:chOff x="442268" y="6357957"/>
            <a:chExt cx="5286348" cy="257688"/>
          </a:xfrm>
        </p:grpSpPr>
        <p:pic>
          <p:nvPicPr>
            <p:cNvPr id="11" name="圖片 10" descr="Ulink Logo(點陣).png"/>
            <p:cNvPicPr>
              <a:picLocks noChangeAspect="1"/>
            </p:cNvPicPr>
            <p:nvPr userDrawn="1"/>
          </p:nvPicPr>
          <p:blipFill>
            <a:blip r:embed="rId2" cstate="print"/>
            <a:stretch>
              <a:fillRect/>
            </a:stretch>
          </p:blipFill>
          <p:spPr>
            <a:xfrm>
              <a:off x="442268" y="6357957"/>
              <a:ext cx="714348" cy="253766"/>
            </a:xfrm>
            <a:prstGeom prst="rect">
              <a:avLst/>
            </a:prstGeom>
          </p:spPr>
        </p:pic>
        <p:sp>
          <p:nvSpPr>
            <p:cNvPr id="12" name="矩形 11"/>
            <p:cNvSpPr/>
            <p:nvPr userDrawn="1"/>
          </p:nvSpPr>
          <p:spPr>
            <a:xfrm>
              <a:off x="1156616" y="6369424"/>
              <a:ext cx="4572000" cy="246221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000">
                  <a:solidFill>
                    <a:prstClr val="black"/>
                  </a:solidFill>
                </a:rPr>
                <a:t>Copyright © 2018 </a:t>
              </a:r>
              <a:r>
                <a:rPr lang="en-US" sz="1000" err="1">
                  <a:solidFill>
                    <a:prstClr val="black"/>
                  </a:solidFill>
                </a:rPr>
                <a:t>Ulink</a:t>
              </a:r>
              <a:r>
                <a:rPr lang="en-US" sz="1000">
                  <a:solidFill>
                    <a:prstClr val="black"/>
                  </a:solidFill>
                </a:rPr>
                <a:t> Technology </a:t>
              </a:r>
              <a:r>
                <a:rPr lang="en-US" sz="1000" err="1">
                  <a:solidFill>
                    <a:prstClr val="black"/>
                  </a:solidFill>
                </a:rPr>
                <a:t>Co.,Ltd</a:t>
              </a:r>
              <a:r>
                <a:rPr lang="en-US" sz="1000">
                  <a:solidFill>
                    <a:prstClr val="black"/>
                  </a:solidFill>
                </a:rPr>
                <a:t>. All Rights Reserved. </a:t>
              </a:r>
              <a:endParaRPr lang="zh-TW" altLang="en-US" sz="100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5151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440755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939362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899753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en-US" altLang="zh-TW"/>
              <a:t>Click icon to add picture</a:t>
            </a:r>
            <a:endParaRPr kumimoji="1" lang="zh-TW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694041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00628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071341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版面配置區 11"/>
          <p:cNvSpPr>
            <a:spLocks noGrp="1"/>
          </p:cNvSpPr>
          <p:nvPr>
            <p:ph type="body" sz="quarter" idx="14"/>
          </p:nvPr>
        </p:nvSpPr>
        <p:spPr>
          <a:xfrm>
            <a:off x="336085" y="233121"/>
            <a:ext cx="11577708" cy="631119"/>
          </a:xfrm>
        </p:spPr>
        <p:txBody>
          <a:bodyPr anchor="ctr">
            <a:noAutofit/>
          </a:bodyPr>
          <a:lstStyle>
            <a:lvl1pPr marL="0" indent="0" algn="l">
              <a:buNone/>
              <a:defRPr sz="3733">
                <a:solidFill>
                  <a:srgbClr val="006CA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grpSp>
        <p:nvGrpSpPr>
          <p:cNvPr id="2" name="群組 6"/>
          <p:cNvGrpSpPr/>
          <p:nvPr userDrawn="1"/>
        </p:nvGrpSpPr>
        <p:grpSpPr>
          <a:xfrm>
            <a:off x="237293" y="6515493"/>
            <a:ext cx="6954509" cy="311658"/>
            <a:chOff x="512734" y="6357945"/>
            <a:chExt cx="5215882" cy="311658"/>
          </a:xfrm>
        </p:grpSpPr>
        <p:pic>
          <p:nvPicPr>
            <p:cNvPr id="8" name="圖片 7" descr="Ulink Logo(點陣)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12734" y="6357945"/>
              <a:ext cx="643882" cy="253766"/>
            </a:xfrm>
            <a:prstGeom prst="rect">
              <a:avLst/>
            </a:prstGeom>
          </p:spPr>
        </p:pic>
        <p:sp>
          <p:nvSpPr>
            <p:cNvPr id="9" name="矩形 8"/>
            <p:cNvSpPr/>
            <p:nvPr/>
          </p:nvSpPr>
          <p:spPr>
            <a:xfrm>
              <a:off x="1156616" y="6372149"/>
              <a:ext cx="4572000" cy="297454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en-US" sz="1333">
                  <a:solidFill>
                    <a:prstClr val="black"/>
                  </a:solidFill>
                </a:rPr>
                <a:t>Copyright © 2018 </a:t>
              </a:r>
              <a:r>
                <a:rPr lang="en-US" sz="1333" err="1">
                  <a:solidFill>
                    <a:prstClr val="black"/>
                  </a:solidFill>
                </a:rPr>
                <a:t>Ulink</a:t>
              </a:r>
              <a:r>
                <a:rPr lang="en-US" sz="1333">
                  <a:solidFill>
                    <a:prstClr val="black"/>
                  </a:solidFill>
                </a:rPr>
                <a:t> Technology </a:t>
              </a:r>
              <a:r>
                <a:rPr lang="en-US" sz="1333" err="1">
                  <a:solidFill>
                    <a:prstClr val="black"/>
                  </a:solidFill>
                </a:rPr>
                <a:t>Co.,Ltd</a:t>
              </a:r>
              <a:r>
                <a:rPr lang="en-US" sz="1333">
                  <a:solidFill>
                    <a:prstClr val="black"/>
                  </a:solidFill>
                </a:rPr>
                <a:t>. All Rights Reserved. </a:t>
              </a:r>
              <a:endParaRPr lang="zh-TW" altLang="en-US" sz="1333">
                <a:solidFill>
                  <a:prstClr val="black"/>
                </a:solidFill>
              </a:endParaRPr>
            </a:p>
          </p:txBody>
        </p:sp>
      </p:grpSp>
      <p:sp>
        <p:nvSpPr>
          <p:cNvPr id="10" name="矩形 9"/>
          <p:cNvSpPr/>
          <p:nvPr userDrawn="1"/>
        </p:nvSpPr>
        <p:spPr>
          <a:xfrm rot="5400000">
            <a:off x="-123853" y="500311"/>
            <a:ext cx="631120" cy="96736"/>
          </a:xfrm>
          <a:prstGeom prst="rect">
            <a:avLst/>
          </a:prstGeom>
          <a:solidFill>
            <a:srgbClr val="AACE1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2400" ker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2497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30703" y="0"/>
            <a:ext cx="7861300" cy="769939"/>
          </a:xfrm>
        </p:spPr>
        <p:txBody>
          <a:bodyPr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</a:p>
        </p:txBody>
      </p:sp>
      <p:cxnSp>
        <p:nvCxnSpPr>
          <p:cNvPr id="8" name="直線接點 7"/>
          <p:cNvCxnSpPr/>
          <p:nvPr userDrawn="1"/>
        </p:nvCxnSpPr>
        <p:spPr>
          <a:xfrm>
            <a:off x="4457702" y="628651"/>
            <a:ext cx="7734300" cy="15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2013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/>
        </p:nvSpPr>
        <p:spPr>
          <a:xfrm>
            <a:off x="-282715" y="1053583"/>
            <a:ext cx="1325219" cy="5453235"/>
          </a:xfrm>
          <a:prstGeom prst="rect">
            <a:avLst/>
          </a:prstGeom>
          <a:solidFill>
            <a:srgbClr val="AACE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>
              <a:solidFill>
                <a:prstClr val="white"/>
              </a:solidFill>
            </a:endParaRPr>
          </a:p>
        </p:txBody>
      </p:sp>
      <p:sp>
        <p:nvSpPr>
          <p:cNvPr id="14" name="文字版面配置區 11"/>
          <p:cNvSpPr>
            <a:spLocks noGrp="1"/>
          </p:cNvSpPr>
          <p:nvPr>
            <p:ph type="body" sz="quarter" idx="14"/>
          </p:nvPr>
        </p:nvSpPr>
        <p:spPr>
          <a:xfrm>
            <a:off x="336085" y="233121"/>
            <a:ext cx="9505619" cy="631119"/>
          </a:xfrm>
        </p:spPr>
        <p:txBody>
          <a:bodyPr anchor="ctr">
            <a:noAutofit/>
          </a:bodyPr>
          <a:lstStyle>
            <a:lvl1pPr marL="0" indent="0" algn="l">
              <a:buNone/>
              <a:defRPr sz="2800">
                <a:solidFill>
                  <a:srgbClr val="006CA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5" name="矩形 14"/>
          <p:cNvSpPr/>
          <p:nvPr userDrawn="1"/>
        </p:nvSpPr>
        <p:spPr>
          <a:xfrm rot="5400000">
            <a:off x="-123853" y="500311"/>
            <a:ext cx="631120" cy="96736"/>
          </a:xfrm>
          <a:prstGeom prst="rect">
            <a:avLst/>
          </a:prstGeom>
          <a:solidFill>
            <a:srgbClr val="AACE1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800" ker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31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9EB95DF9-3046-42A9-BD4A-45B4217C5C08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4103" y="-6350"/>
            <a:ext cx="1218789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102" y="6350"/>
            <a:ext cx="12187897" cy="11044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5335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29045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1" r:id="rId7"/>
    <p:sldLayoutId id="2147483655" r:id="rId8"/>
    <p:sldLayoutId id="2147483660" r:id="rId9"/>
    <p:sldLayoutId id="2147483656" r:id="rId10"/>
    <p:sldLayoutId id="2147483657" r:id="rId11"/>
    <p:sldLayoutId id="2147483658" r:id="rId12"/>
    <p:sldLayoutId id="2147483659" r:id="rId13"/>
    <p:sldLayoutId id="2147483663" r:id="rId14"/>
    <p:sldLayoutId id="2147483664" r:id="rId15"/>
    <p:sldLayoutId id="2147483666" r:id="rId16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n-lt"/>
          <a:ea typeface="Microsoft JhengHei" charset="-120"/>
          <a:cs typeface="Microsoft JhengHei" charset="-12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jp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5.sv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6.jp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Relationship Id="rId9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42.jp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7.jpg"/><Relationship Id="rId7" Type="http://schemas.microsoft.com/office/2007/relationships/hdphoto" Target="../media/hdphoto2.wdp"/><Relationship Id="rId12" Type="http://schemas.openxmlformats.org/officeDocument/2006/relationships/image" Target="../media/image74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11" Type="http://schemas.openxmlformats.org/officeDocument/2006/relationships/image" Target="../media/image73.png"/><Relationship Id="rId5" Type="http://schemas.microsoft.com/office/2007/relationships/hdphoto" Target="../media/hdphoto1.wdp"/><Relationship Id="rId10" Type="http://schemas.openxmlformats.org/officeDocument/2006/relationships/image" Target="../media/image72.svg"/><Relationship Id="rId4" Type="http://schemas.openxmlformats.org/officeDocument/2006/relationships/image" Target="../media/image68.png"/><Relationship Id="rId9" Type="http://schemas.openxmlformats.org/officeDocument/2006/relationships/image" Target="../media/image7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svg"/><Relationship Id="rId4" Type="http://schemas.openxmlformats.org/officeDocument/2006/relationships/image" Target="../media/image7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7" Type="http://schemas.openxmlformats.org/officeDocument/2006/relationships/image" Target="../media/image89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2.jp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4" Type="http://schemas.openxmlformats.org/officeDocument/2006/relationships/image" Target="../media/image9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7" Type="http://schemas.microsoft.com/office/2007/relationships/hdphoto" Target="../media/hdphoto3.wdp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4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image" Target="../media/image67.jpg"/><Relationship Id="rId7" Type="http://schemas.microsoft.com/office/2007/relationships/hdphoto" Target="../media/hdphoto5.wdp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5" Type="http://schemas.microsoft.com/office/2007/relationships/hdphoto" Target="../media/hdphoto4.wdp"/><Relationship Id="rId4" Type="http://schemas.openxmlformats.org/officeDocument/2006/relationships/image" Target="../media/image95.png"/><Relationship Id="rId9" Type="http://schemas.openxmlformats.org/officeDocument/2006/relationships/image" Target="../media/image9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png"/><Relationship Id="rId5" Type="http://schemas.openxmlformats.org/officeDocument/2006/relationships/image" Target="../media/image86.png"/><Relationship Id="rId4" Type="http://schemas.openxmlformats.org/officeDocument/2006/relationships/image" Target="../media/image9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79.jpg"/><Relationship Id="rId7" Type="http://schemas.openxmlformats.org/officeDocument/2006/relationships/image" Target="../media/image8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png"/><Relationship Id="rId5" Type="http://schemas.openxmlformats.org/officeDocument/2006/relationships/image" Target="../media/image105.svg"/><Relationship Id="rId4" Type="http://schemas.openxmlformats.org/officeDocument/2006/relationships/image" Target="../media/image10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jpg"/><Relationship Id="rId3" Type="http://schemas.openxmlformats.org/officeDocument/2006/relationships/image" Target="../media/image67.jpg"/><Relationship Id="rId7" Type="http://schemas.openxmlformats.org/officeDocument/2006/relationships/image" Target="../media/image11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Relationship Id="rId9" Type="http://schemas.openxmlformats.org/officeDocument/2006/relationships/image" Target="../media/image38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jpg"/><Relationship Id="rId3" Type="http://schemas.openxmlformats.org/officeDocument/2006/relationships/image" Target="../media/image67.jpg"/><Relationship Id="rId7" Type="http://schemas.openxmlformats.org/officeDocument/2006/relationships/image" Target="../media/image11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2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Relationship Id="rId9" Type="http://schemas.openxmlformats.org/officeDocument/2006/relationships/image" Target="../media/image3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4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png"/><Relationship Id="rId13" Type="http://schemas.openxmlformats.org/officeDocument/2006/relationships/image" Target="../media/image23.png"/><Relationship Id="rId3" Type="http://schemas.openxmlformats.org/officeDocument/2006/relationships/image" Target="../media/image67.jpg"/><Relationship Id="rId7" Type="http://schemas.openxmlformats.org/officeDocument/2006/relationships/image" Target="../media/image112.png"/><Relationship Id="rId12" Type="http://schemas.openxmlformats.org/officeDocument/2006/relationships/image" Target="../media/image22.png"/><Relationship Id="rId17" Type="http://schemas.openxmlformats.org/officeDocument/2006/relationships/image" Target="../media/image27.png"/><Relationship Id="rId2" Type="http://schemas.openxmlformats.org/officeDocument/2006/relationships/notesSlide" Target="../notesSlides/notesSlide41.xml"/><Relationship Id="rId16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1.png"/><Relationship Id="rId11" Type="http://schemas.openxmlformats.org/officeDocument/2006/relationships/image" Target="../media/image28.png"/><Relationship Id="rId5" Type="http://schemas.openxmlformats.org/officeDocument/2006/relationships/image" Target="../media/image110.png"/><Relationship Id="rId15" Type="http://schemas.openxmlformats.org/officeDocument/2006/relationships/image" Target="../media/image25.png"/><Relationship Id="rId10" Type="http://schemas.openxmlformats.org/officeDocument/2006/relationships/image" Target="../media/image113.jpg"/><Relationship Id="rId4" Type="http://schemas.openxmlformats.org/officeDocument/2006/relationships/image" Target="../media/image109.png"/><Relationship Id="rId9" Type="http://schemas.openxmlformats.org/officeDocument/2006/relationships/image" Target="../media/image38.png"/><Relationship Id="rId14" Type="http://schemas.openxmlformats.org/officeDocument/2006/relationships/image" Target="../media/image2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8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8.svg"/><Relationship Id="rId5" Type="http://schemas.openxmlformats.org/officeDocument/2006/relationships/image" Target="../media/image11.png"/><Relationship Id="rId4" Type="http://schemas.openxmlformats.org/officeDocument/2006/relationships/image" Target="../media/image1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02105"/>
            <a:ext cx="12192000" cy="951696"/>
          </a:xfrm>
        </p:spPr>
        <p:txBody>
          <a:bodyPr>
            <a:normAutofit/>
          </a:bodyPr>
          <a:lstStyle/>
          <a:p>
            <a:r>
              <a:rPr kumimoji="1" lang="en-US" altLang="zh-TW" sz="5500" b="1" err="1">
                <a:solidFill>
                  <a:schemeClr val="tx1"/>
                </a:solidFill>
                <a:latin typeface="Microsoft JhengHei"/>
                <a:ea typeface="Microsoft JhengHei"/>
                <a:cs typeface="Calibri"/>
              </a:rPr>
              <a:t>打造高效虛擬機備援中心</a:t>
            </a:r>
            <a:endParaRPr lang="en-US" altLang="zh-TW" sz="5500" b="1">
              <a:solidFill>
                <a:schemeClr val="tx1"/>
              </a:solidFill>
              <a:latin typeface="Microsoft JhengHei"/>
              <a:ea typeface="Microsoft JhengHei"/>
              <a:cs typeface="Calibri"/>
            </a:endParaRPr>
          </a:p>
        </p:txBody>
      </p:sp>
      <p:pic>
        <p:nvPicPr>
          <p:cNvPr id="8" name="圖片 7" descr="Ulink Logo(點陣).png">
            <a:extLst>
              <a:ext uri="{FF2B5EF4-FFF2-40B4-BE49-F238E27FC236}">
                <a16:creationId xmlns:a16="http://schemas.microsoft.com/office/drawing/2014/main" id="{268EF439-39C6-4C0C-967E-EE6E2CC0530A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717" y="5618669"/>
            <a:ext cx="1793137" cy="636997"/>
          </a:xfrm>
          <a:prstGeom prst="rect">
            <a:avLst/>
          </a:prstGeom>
        </p:spPr>
      </p:pic>
      <p:pic>
        <p:nvPicPr>
          <p:cNvPr id="9" name="圖片 8" descr="未命名-1.png">
            <a:extLst>
              <a:ext uri="{FF2B5EF4-FFF2-40B4-BE49-F238E27FC236}">
                <a16:creationId xmlns:a16="http://schemas.microsoft.com/office/drawing/2014/main" id="{73465DDB-C46B-42D5-8ADC-6540E06366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539" y="6286847"/>
            <a:ext cx="1813388" cy="350978"/>
          </a:xfrm>
          <a:prstGeom prst="rect">
            <a:avLst/>
          </a:prstGeom>
        </p:spPr>
      </p:pic>
      <p:grpSp>
        <p:nvGrpSpPr>
          <p:cNvPr id="4" name="群組 3">
            <a:extLst>
              <a:ext uri="{FF2B5EF4-FFF2-40B4-BE49-F238E27FC236}">
                <a16:creationId xmlns:a16="http://schemas.microsoft.com/office/drawing/2014/main" id="{129257BE-35E5-4657-997E-D64F4DE6A846}"/>
              </a:ext>
            </a:extLst>
          </p:cNvPr>
          <p:cNvGrpSpPr/>
          <p:nvPr/>
        </p:nvGrpSpPr>
        <p:grpSpPr>
          <a:xfrm>
            <a:off x="2262194" y="1048170"/>
            <a:ext cx="7958743" cy="605369"/>
            <a:chOff x="3321634" y="1275036"/>
            <a:chExt cx="5786401" cy="440134"/>
          </a:xfrm>
        </p:grpSpPr>
        <p:pic>
          <p:nvPicPr>
            <p:cNvPr id="6" name="圖片 5">
              <a:extLst>
                <a:ext uri="{FF2B5EF4-FFF2-40B4-BE49-F238E27FC236}">
                  <a16:creationId xmlns:a16="http://schemas.microsoft.com/office/drawing/2014/main" id="{DAA83A10-EBD0-4F26-95F3-1FED152D83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" r="52383" b="36"/>
            <a:stretch/>
          </p:blipFill>
          <p:spPr>
            <a:xfrm>
              <a:off x="6493896" y="1287887"/>
              <a:ext cx="2614139" cy="411855"/>
            </a:xfrm>
            <a:prstGeom prst="rect">
              <a:avLst/>
            </a:prstGeom>
          </p:spPr>
        </p:pic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79225E5A-C699-4D0D-AB02-621D01AA524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321634" y="1277613"/>
              <a:ext cx="2256056" cy="437557"/>
            </a:xfrm>
            <a:prstGeom prst="rect">
              <a:avLst/>
            </a:prstGeom>
          </p:spPr>
        </p:pic>
        <p:pic>
          <p:nvPicPr>
            <p:cNvPr id="12" name="圖片 11">
              <a:extLst>
                <a:ext uri="{FF2B5EF4-FFF2-40B4-BE49-F238E27FC236}">
                  <a16:creationId xmlns:a16="http://schemas.microsoft.com/office/drawing/2014/main" id="{A4A5C312-D6CA-4D5F-B26E-90E7CA2FC18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5309" r="41529" b="-3082"/>
            <a:stretch/>
          </p:blipFill>
          <p:spPr>
            <a:xfrm>
              <a:off x="5647168" y="1275036"/>
              <a:ext cx="722617" cy="424706"/>
            </a:xfrm>
            <a:prstGeom prst="rect">
              <a:avLst/>
            </a:prstGeom>
          </p:spPr>
        </p:pic>
      </p:grpSp>
      <p:pic>
        <p:nvPicPr>
          <p:cNvPr id="14" name="圖形 13">
            <a:extLst>
              <a:ext uri="{FF2B5EF4-FFF2-40B4-BE49-F238E27FC236}">
                <a16:creationId xmlns:a16="http://schemas.microsoft.com/office/drawing/2014/main" id="{5C5FE5CF-7805-47B1-98D9-D9CC1A6948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782728" y="253729"/>
            <a:ext cx="1179926" cy="214532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D1B1016E-5BFF-41FD-86EE-5CC95F8CE1AD}"/>
              </a:ext>
            </a:extLst>
          </p:cNvPr>
          <p:cNvSpPr/>
          <p:nvPr/>
        </p:nvSpPr>
        <p:spPr>
          <a:xfrm>
            <a:off x="215757" y="5387859"/>
            <a:ext cx="994183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9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NAKIVO</a:t>
            </a:r>
            <a:r>
              <a:rPr lang="zh-TW" altLang="en-US" sz="9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代理商</a:t>
            </a:r>
            <a:endParaRPr lang="zh-TW" altLang="en-US" sz="9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" name="圖形 2">
            <a:extLst>
              <a:ext uri="{FF2B5EF4-FFF2-40B4-BE49-F238E27FC236}">
                <a16:creationId xmlns:a16="http://schemas.microsoft.com/office/drawing/2014/main" id="{DB73F942-C4C6-4369-B631-2EBCA5E2466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805660" y="2652608"/>
            <a:ext cx="4580679" cy="4528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EDA5CE-098B-FE4F-986F-D180C56D98B6}"/>
              </a:ext>
            </a:extLst>
          </p:cNvPr>
          <p:cNvSpPr txBox="1"/>
          <p:nvPr/>
        </p:nvSpPr>
        <p:spPr>
          <a:xfrm>
            <a:off x="-1" y="2636275"/>
            <a:ext cx="12192000" cy="5078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TW" altLang="en-US" sz="27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虛擬化資料保護</a:t>
            </a:r>
            <a:r>
              <a:rPr lang="zh-TW" altLang="en-US" sz="2700" b="1">
                <a:solidFill>
                  <a:schemeClr val="bg1"/>
                </a:solidFill>
                <a:latin typeface="Microsoft JhengHei"/>
                <a:ea typeface="Microsoft JhengHei"/>
              </a:rPr>
              <a:t>最佳選擇</a:t>
            </a:r>
            <a:endParaRPr lang="zh-TW" sz="2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969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-4660"/>
            <a:ext cx="12204191" cy="687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415135" y="1605915"/>
            <a:ext cx="10417457" cy="3273655"/>
          </a:xfrm>
          <a:prstGeom prst="rect">
            <a:avLst/>
          </a:prstGeom>
          <a:solidFill>
            <a:schemeClr val="tx2">
              <a:lumMod val="75000"/>
              <a:alpha val="7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6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15135" y="1886269"/>
            <a:ext cx="10055389" cy="29900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zh-TW" sz="240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2012</a:t>
            </a:r>
            <a:r>
              <a:rPr lang="zh-TW" altLang="en-US" sz="240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於美國註冊成立的公司</a:t>
            </a:r>
            <a:endParaRPr lang="en-US" sz="240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專注在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VMware, Hyper-V, AWS EC2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資料保護解決方案</a:t>
            </a:r>
            <a:endParaRPr lang="en-US" altLang="zh-TW" sz="24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全球超過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10,000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客戶，分散在</a:t>
            </a:r>
            <a:r>
              <a:rPr 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EMEA, Americas, Asia</a:t>
            </a:r>
          </a:p>
          <a:p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適合企業：部分客戶已經保護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7000+VMs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和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200+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分點</a:t>
            </a:r>
            <a:endParaRPr lang="en-US" sz="24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高速成長：</a:t>
            </a:r>
            <a:r>
              <a:rPr 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客戶數與營收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每年以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100%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幅度</a:t>
            </a:r>
            <a:r>
              <a:rPr 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成長</a:t>
            </a:r>
            <a:endParaRPr lang="en-US" altLang="zh-TW" sz="2400">
              <a:solidFill>
                <a:schemeClr val="bg1"/>
              </a:solidFill>
              <a:latin typeface="Century Gothic"/>
            </a:endParaRPr>
          </a:p>
          <a:p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分布在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124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國家，</a:t>
            </a:r>
            <a:r>
              <a:rPr 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2,000 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家以上經銷商進行銷售</a:t>
            </a:r>
            <a:endParaRPr lang="en-US" sz="240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8788" y="468578"/>
            <a:ext cx="4549857" cy="1325563"/>
          </a:xfrm>
        </p:spPr>
        <p:txBody>
          <a:bodyPr>
            <a:normAutofit/>
          </a:bodyPr>
          <a:lstStyle/>
          <a:p>
            <a:r>
              <a:rPr lang="zh-TW" altLang="en-US">
                <a:solidFill>
                  <a:schemeClr val="tx1"/>
                </a:solidFill>
                <a:latin typeface="Century Gothic" panose="020B0502020202020204" pitchFamily="34" charset="0"/>
              </a:rPr>
              <a:t>關於</a:t>
            </a:r>
            <a:r>
              <a:rPr lang="en-US">
                <a:solidFill>
                  <a:schemeClr val="tx1"/>
                </a:solidFill>
                <a:latin typeface="Century Gothic" panose="020B0502020202020204" pitchFamily="34" charset="0"/>
              </a:rPr>
              <a:t>NAKIVO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1323" y="6355080"/>
            <a:ext cx="1615475" cy="309552"/>
          </a:xfrm>
          <a:prstGeom prst="rect">
            <a:avLst/>
          </a:prstGeom>
        </p:spPr>
      </p:pic>
      <p:pic>
        <p:nvPicPr>
          <p:cNvPr id="11" name="Picture 4" descr="Amazon AW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175" y="5860984"/>
            <a:ext cx="1818403" cy="75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vmware logo white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22" b="36173"/>
          <a:stretch/>
        </p:blipFill>
        <p:spPr bwMode="auto">
          <a:xfrm>
            <a:off x="415136" y="5971919"/>
            <a:ext cx="2713834" cy="52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icrosoft logo whit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02" t="27392" r="39250" b="31867"/>
          <a:stretch/>
        </p:blipFill>
        <p:spPr bwMode="auto">
          <a:xfrm>
            <a:off x="3307300" y="5910314"/>
            <a:ext cx="2452660" cy="59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2793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8DA3D72E-2883-426D-95EF-11DE7190B7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6" y="0"/>
            <a:ext cx="1218659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3" y="15948"/>
            <a:ext cx="12187897" cy="1104446"/>
          </a:xfrm>
        </p:spPr>
        <p:txBody>
          <a:bodyPr/>
          <a:lstStyle/>
          <a:p>
            <a:r>
              <a:rPr kumimoji="1" lang="zh-TW" altLang="en-US" b="1">
                <a:latin typeface="Microsoft JhengHei"/>
                <a:ea typeface="Microsoft JhengHei"/>
              </a:rPr>
              <a:t>運用 </a:t>
            </a:r>
            <a:r>
              <a:rPr kumimoji="1" lang="zh-TW" altLang="en-US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r>
              <a:rPr kumimoji="1" lang="zh-TW" altLang="en-US" b="1">
                <a:latin typeface="Microsoft JhengHei"/>
                <a:ea typeface="Microsoft JhengHei"/>
              </a:rPr>
              <a:t> 最佳化您的備援中心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7D156F-5A2A-BD4F-8FDD-9FD3A9CBC3FF}"/>
              </a:ext>
            </a:extLst>
          </p:cNvPr>
          <p:cNvSpPr txBox="1">
            <a:spLocks/>
          </p:cNvSpPr>
          <p:nvPr/>
        </p:nvSpPr>
        <p:spPr>
          <a:xfrm>
            <a:off x="7005923" y="1554359"/>
            <a:ext cx="4897818" cy="4819347"/>
          </a:xfrm>
          <a:prstGeom prst="rect">
            <a:avLst/>
          </a:prstGeom>
        </p:spPr>
        <p:txBody>
          <a:bodyPr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800" b="1">
                <a:solidFill>
                  <a:srgbClr val="F65E1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省時</a:t>
            </a:r>
            <a:br>
              <a:rPr lang="zh-TW" altLang="en-US" sz="3800" b="1">
                <a:solidFill>
                  <a:srgbClr val="2196F3"/>
                </a:solidFill>
                <a:latin typeface="Microsoft JhengHei"/>
                <a:ea typeface="Microsoft JhengHei"/>
              </a:rPr>
            </a:br>
            <a:r>
              <a: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簡單使用、可靠、設好就忘記</a:t>
            </a:r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800" b="1">
                <a:solidFill>
                  <a:srgbClr val="F65E1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省錢</a:t>
            </a:r>
            <a:br>
              <a:rPr lang="zh-TW" altLang="en-US" sz="3800" b="1">
                <a:solidFill>
                  <a:srgbClr val="2196F3"/>
                </a:solidFill>
                <a:latin typeface="Microsoft JhengHei"/>
                <a:ea typeface="Microsoft JhengHei"/>
              </a:rPr>
            </a:br>
            <a:r>
              <a: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符合預算、最高可以降低</a:t>
            </a:r>
            <a:r>
              <a:rPr lang="en-US" altLang="zh-TW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50%</a:t>
            </a:r>
            <a:r>
              <a: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以上</a:t>
            </a:r>
            <a:endParaRPr lang="en-US">
              <a:latin typeface="Century Gothic" panose="020B0502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800" b="1">
                <a:solidFill>
                  <a:srgbClr val="F65E1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省空間</a:t>
            </a:r>
            <a:br>
              <a:rPr lang="zh-TW" altLang="en-US" sz="3800" b="1">
                <a:solidFill>
                  <a:srgbClr val="2196F3"/>
                </a:solidFill>
                <a:latin typeface="Microsoft JhengHei"/>
                <a:ea typeface="Microsoft JhengHei"/>
              </a:rPr>
            </a:br>
            <a:r>
              <a: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減少備份空間並且降低花費在儲存空間上</a:t>
            </a:r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800" b="1">
                <a:solidFill>
                  <a:srgbClr val="F65E1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保障資料</a:t>
            </a:r>
            <a:br>
              <a:rPr lang="zh-TW" altLang="en-US" sz="3800" b="1">
                <a:solidFill>
                  <a:srgbClr val="2196F3"/>
                </a:solidFill>
                <a:latin typeface="Microsoft JhengHei"/>
                <a:ea typeface="Microsoft JhengHei"/>
              </a:rPr>
            </a:br>
            <a:r>
              <a: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開機驗證、複製備份資料到異地或雲端</a:t>
            </a:r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800" b="1">
                <a:solidFill>
                  <a:srgbClr val="F65E1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高速備份</a:t>
            </a:r>
            <a:br>
              <a:rPr lang="zh-TW" altLang="en-US" sz="7200" b="1">
                <a:solidFill>
                  <a:srgbClr val="2196F3"/>
                </a:solidFill>
                <a:latin typeface="Microsoft JhengHei"/>
                <a:ea typeface="Microsoft JhengHei"/>
              </a:rPr>
            </a:br>
            <a:r>
              <a:rPr lang="zh-TW" altLang="en-US" sz="270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傳輸資料優化及壓縮、自動</a:t>
            </a:r>
            <a:r>
              <a:rPr lang="en-US" altLang="zh-TW" sz="270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LAN free</a:t>
            </a:r>
            <a:r>
              <a:rPr lang="zh-TW" altLang="en-US" sz="270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備份機制</a:t>
            </a:r>
            <a:endParaRPr lang="en-US" altLang="zh-TW" sz="270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800" b="1">
                <a:solidFill>
                  <a:srgbClr val="F65E1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快速回復</a:t>
            </a:r>
            <a:br>
              <a:rPr lang="zh-TW" altLang="en-US" sz="3800" b="1">
                <a:solidFill>
                  <a:srgbClr val="2196F3"/>
                </a:solidFill>
                <a:latin typeface="Microsoft JhengHei"/>
                <a:ea typeface="Microsoft JhengHei"/>
              </a:rPr>
            </a:br>
            <a:r>
              <a:rPr lang="zh-TW" altLang="en-US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瞬時恢復虛擬機、檔案或應用程式物件</a:t>
            </a:r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D600D6-AC5E-A747-B82F-12ED76E5C5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9518" y="1805930"/>
            <a:ext cx="3896405" cy="4255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7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1887E97A-399B-4F9A-A3F8-82670CA9B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E15AFF2F-1AC0-4610-9C28-287A8A35E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80" y="5167902"/>
            <a:ext cx="12176319" cy="58562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zh-TW" altLang="en-US" sz="5100" b="1">
                <a:solidFill>
                  <a:srgbClr val="F65E1F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rPr>
              <a:t>虛擬化資料備份一體機的最佳組合</a:t>
            </a:r>
            <a:r>
              <a:rPr lang="en-US" altLang="zh-TW" sz="5100">
                <a:solidFill>
                  <a:srgbClr val="F65E1F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59756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DF40C35C-D22C-4FF8-B0FF-338BADE9DC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8000"/>
          </a:xfrm>
          <a:prstGeom prst="rect">
            <a:avLst/>
          </a:prstGeom>
        </p:spPr>
      </p:pic>
      <p:sp>
        <p:nvSpPr>
          <p:cNvPr id="69" name="標題 68"/>
          <p:cNvSpPr>
            <a:spLocks noGrp="1"/>
          </p:cNvSpPr>
          <p:nvPr>
            <p:ph type="title"/>
          </p:nvPr>
        </p:nvSpPr>
        <p:spPr>
          <a:xfrm>
            <a:off x="650421" y="1034"/>
            <a:ext cx="10281557" cy="1104446"/>
          </a:xfrm>
        </p:spPr>
        <p:txBody>
          <a:bodyPr>
            <a:normAutofit/>
          </a:bodyPr>
          <a:lstStyle/>
          <a:p>
            <a:r>
              <a:rPr kumimoji="1" lang="zh-TW" altLang="en-US" b="1">
                <a:latin typeface="Microsoft JhengHei"/>
                <a:ea typeface="Microsoft JhengHei"/>
              </a:rPr>
              <a:t>佈署 </a:t>
            </a:r>
            <a:r>
              <a:rPr kumimoji="1" lang="zh-TW" altLang="en-US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</a:t>
            </a:r>
            <a:r>
              <a:rPr kumimoji="1" lang="zh-TW" altLang="en-US" b="1">
                <a:latin typeface="Microsoft JhengHei"/>
                <a:ea typeface="Microsoft JhengHei"/>
              </a:rPr>
              <a:t>災難備援架構</a:t>
            </a:r>
            <a:endParaRPr lang="zh-TW" altLang="en-US" b="1">
              <a:latin typeface="Microsoft JhengHei"/>
              <a:ea typeface="Microsoft JhengHei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5B12C82-B7EB-4A24-A9B8-3F68CB2B291C}"/>
              </a:ext>
            </a:extLst>
          </p:cNvPr>
          <p:cNvSpPr txBox="1"/>
          <p:nvPr/>
        </p:nvSpPr>
        <p:spPr>
          <a:xfrm>
            <a:off x="3048000" y="3200400"/>
            <a:ext cx="60960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altLang="zh-TW"/>
          </a:p>
        </p:txBody>
      </p:sp>
      <p:sp>
        <p:nvSpPr>
          <p:cNvPr id="19" name="橢圓 18">
            <a:extLst>
              <a:ext uri="{FF2B5EF4-FFF2-40B4-BE49-F238E27FC236}">
                <a16:creationId xmlns:a16="http://schemas.microsoft.com/office/drawing/2014/main" id="{6A9D20A5-0A43-49F8-92D0-DE39D6FDEDE0}"/>
              </a:ext>
            </a:extLst>
          </p:cNvPr>
          <p:cNvSpPr/>
          <p:nvPr/>
        </p:nvSpPr>
        <p:spPr>
          <a:xfrm>
            <a:off x="8595291" y="2219515"/>
            <a:ext cx="2089807" cy="2089807"/>
          </a:xfrm>
          <a:prstGeom prst="ellipse">
            <a:avLst/>
          </a:prstGeom>
          <a:solidFill>
            <a:srgbClr val="BD7809">
              <a:alpha val="8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0" name="橢圓 79">
            <a:extLst>
              <a:ext uri="{FF2B5EF4-FFF2-40B4-BE49-F238E27FC236}">
                <a16:creationId xmlns:a16="http://schemas.microsoft.com/office/drawing/2014/main" id="{DD5122DD-8380-4E2F-A05B-FE4F0B86A6F5}"/>
              </a:ext>
            </a:extLst>
          </p:cNvPr>
          <p:cNvSpPr/>
          <p:nvPr/>
        </p:nvSpPr>
        <p:spPr>
          <a:xfrm>
            <a:off x="8714873" y="2321237"/>
            <a:ext cx="1882129" cy="1882129"/>
          </a:xfrm>
          <a:prstGeom prst="ellipse">
            <a:avLst/>
          </a:prstGeom>
          <a:noFill/>
          <a:ln w="28575">
            <a:solidFill>
              <a:schemeClr val="bg1">
                <a:alpha val="31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90" name="群組 89"/>
          <p:cNvGrpSpPr>
            <a:grpSpLocks noChangeAspect="1"/>
          </p:cNvGrpSpPr>
          <p:nvPr/>
        </p:nvGrpSpPr>
        <p:grpSpPr>
          <a:xfrm>
            <a:off x="8282794" y="1959795"/>
            <a:ext cx="2614523" cy="1787780"/>
            <a:chOff x="2662055" y="657843"/>
            <a:chExt cx="4076902" cy="295542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92" name="圖片 9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62055" y="2423873"/>
              <a:ext cx="938785" cy="1018032"/>
            </a:xfrm>
            <a:prstGeom prst="rect">
              <a:avLst/>
            </a:prstGeom>
          </p:spPr>
        </p:pic>
        <p:pic>
          <p:nvPicPr>
            <p:cNvPr id="93" name="圖片 9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50459" y="657843"/>
              <a:ext cx="938785" cy="1018031"/>
            </a:xfrm>
            <a:prstGeom prst="rect">
              <a:avLst/>
            </a:prstGeom>
          </p:spPr>
        </p:pic>
        <p:pic>
          <p:nvPicPr>
            <p:cNvPr id="94" name="圖片 9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58831" y="1405942"/>
              <a:ext cx="938785" cy="1018032"/>
            </a:xfrm>
            <a:prstGeom prst="rect">
              <a:avLst/>
            </a:prstGeom>
          </p:spPr>
        </p:pic>
        <p:pic>
          <p:nvPicPr>
            <p:cNvPr id="95" name="圖片 9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75811" y="956633"/>
              <a:ext cx="938785" cy="1018031"/>
            </a:xfrm>
            <a:prstGeom prst="rect">
              <a:avLst/>
            </a:prstGeom>
          </p:spPr>
        </p:pic>
        <p:pic>
          <p:nvPicPr>
            <p:cNvPr id="96" name="圖片 9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30045" y="1827479"/>
              <a:ext cx="938785" cy="1018031"/>
            </a:xfrm>
            <a:prstGeom prst="rect">
              <a:avLst/>
            </a:prstGeom>
          </p:spPr>
        </p:pic>
        <p:pic>
          <p:nvPicPr>
            <p:cNvPr id="97" name="圖片 96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00174" y="2595233"/>
              <a:ext cx="938783" cy="1018031"/>
            </a:xfrm>
            <a:prstGeom prst="rect">
              <a:avLst/>
            </a:prstGeom>
          </p:spPr>
        </p:pic>
        <p:pic>
          <p:nvPicPr>
            <p:cNvPr id="91" name="圖片 90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41837" y="1675876"/>
              <a:ext cx="1745919" cy="1806963"/>
            </a:xfrm>
            <a:prstGeom prst="rect">
              <a:avLst/>
            </a:prstGeom>
          </p:spPr>
        </p:pic>
      </p:grpSp>
      <p:pic>
        <p:nvPicPr>
          <p:cNvPr id="17" name="圖片 16">
            <a:extLst>
              <a:ext uri="{FF2B5EF4-FFF2-40B4-BE49-F238E27FC236}">
                <a16:creationId xmlns:a16="http://schemas.microsoft.com/office/drawing/2014/main" id="{3D47E47E-CF6E-4839-B2AD-D9BA57A8F9A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28484" y="3591533"/>
            <a:ext cx="1042646" cy="487625"/>
          </a:xfrm>
          <a:prstGeom prst="rect">
            <a:avLst/>
          </a:prstGeom>
        </p:spPr>
      </p:pic>
      <p:pic>
        <p:nvPicPr>
          <p:cNvPr id="28" name="圖片 2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403" y="3341142"/>
            <a:ext cx="3575248" cy="2113907"/>
          </a:xfrm>
          <a:prstGeom prst="rect">
            <a:avLst/>
          </a:prstGeom>
        </p:spPr>
      </p:pic>
      <p:pic>
        <p:nvPicPr>
          <p:cNvPr id="8" name="圖形 7">
            <a:extLst>
              <a:ext uri="{FF2B5EF4-FFF2-40B4-BE49-F238E27FC236}">
                <a16:creationId xmlns:a16="http://schemas.microsoft.com/office/drawing/2014/main" id="{BB5B6024-B19C-4928-820A-4711674C207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615738" y="4314459"/>
            <a:ext cx="810748" cy="293500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A7EA91CF-A9A7-4C18-95B9-0E2E11B8E48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018883" y="3942021"/>
            <a:ext cx="1240981" cy="96416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圖形 13">
            <a:extLst>
              <a:ext uri="{FF2B5EF4-FFF2-40B4-BE49-F238E27FC236}">
                <a16:creationId xmlns:a16="http://schemas.microsoft.com/office/drawing/2014/main" id="{AAD8E901-5557-49EB-B145-0C6CD655CCD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 rot="20876040">
            <a:off x="8836877" y="3578504"/>
            <a:ext cx="462234" cy="3555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947901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B8FA304A-8A12-4D7C-8035-F0946C7A99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6" y="0"/>
            <a:ext cx="12186684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BD6350-FF6B-4389-8D7E-0A95BE3A7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21" y="26401"/>
            <a:ext cx="10281557" cy="1104446"/>
          </a:xfrm>
        </p:spPr>
        <p:txBody>
          <a:bodyPr/>
          <a:lstStyle/>
          <a:p>
            <a:r>
              <a:rPr lang="ja-JP" altLang="en-US" b="1">
                <a:latin typeface="Calibri"/>
                <a:cs typeface="Calibri"/>
              </a:rPr>
              <a:t>在 </a:t>
            </a:r>
            <a:r>
              <a:rPr lang="ja-JP" altLang="en-US" b="1">
                <a:latin typeface="Arial" panose="020B0604020202020204" pitchFamily="34" charset="0"/>
                <a:cs typeface="Arial" panose="020B0604020202020204" pitchFamily="34" charset="0"/>
              </a:rPr>
              <a:t>QNAP NAS </a:t>
            </a:r>
            <a:r>
              <a:rPr lang="ja-JP" altLang="en-US" b="1">
                <a:latin typeface="Calibri"/>
                <a:cs typeface="Calibri"/>
              </a:rPr>
              <a:t>一</a:t>
            </a:r>
            <a:r>
              <a:rPr lang="ja-JP" altLang="en-US" b="1">
                <a:latin typeface="Microsoft JhengHei"/>
              </a:rPr>
              <a:t>鍵安裝 </a:t>
            </a:r>
            <a:r>
              <a:rPr lang="ja-JP" altLang="en-US" b="1">
                <a:latin typeface="Arial" panose="020B0604020202020204" pitchFamily="34" charset="0"/>
                <a:cs typeface="Arial" panose="020B0604020202020204" pitchFamily="34" charset="0"/>
              </a:rPr>
              <a:t>NAKIVO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6816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>
            <a:extLst>
              <a:ext uri="{FF2B5EF4-FFF2-40B4-BE49-F238E27FC236}">
                <a16:creationId xmlns:a16="http://schemas.microsoft.com/office/drawing/2014/main" id="{49E785C5-F327-4FD7-A078-A32E763E6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7999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78C0B280-94F5-4836-A9EC-18C4B923D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" y="26580"/>
            <a:ext cx="12187897" cy="1104446"/>
          </a:xfrm>
        </p:spPr>
        <p:txBody>
          <a:bodyPr/>
          <a:lstStyle/>
          <a:p>
            <a:r>
              <a:rPr lang="zh-TW" altLang="en-US" b="1">
                <a:latin typeface="Arial" panose="020B0604020202020204" pitchFamily="34" charset="0"/>
                <a:cs typeface="Arial" panose="020B0604020202020204" pitchFamily="34" charset="0"/>
              </a:rPr>
              <a:t>QNAP NAS </a:t>
            </a:r>
            <a:r>
              <a:rPr lang="zh-TW" altLang="en-US" b="1">
                <a:latin typeface="Microsoft JhengHei"/>
              </a:rPr>
              <a:t>全方位的資料保護技術</a:t>
            </a:r>
            <a:endParaRPr lang="zh-TW" altLang="en-US" b="1"/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9F1D6B2E-9A35-4E06-86D8-C224B1CF264C}"/>
              </a:ext>
            </a:extLst>
          </p:cNvPr>
          <p:cNvGrpSpPr/>
          <p:nvPr/>
        </p:nvGrpSpPr>
        <p:grpSpPr>
          <a:xfrm>
            <a:off x="1110197" y="1404358"/>
            <a:ext cx="9598307" cy="4582189"/>
            <a:chOff x="1836857" y="2161411"/>
            <a:chExt cx="7192250" cy="3433547"/>
          </a:xfrm>
        </p:grpSpPr>
        <p:sp>
          <p:nvSpPr>
            <p:cNvPr id="6" name="Shape 135">
              <a:extLst>
                <a:ext uri="{FF2B5EF4-FFF2-40B4-BE49-F238E27FC236}">
                  <a16:creationId xmlns:a16="http://schemas.microsoft.com/office/drawing/2014/main" id="{7A303A18-DE30-4635-BE2A-08CDEE0136FA}"/>
                </a:ext>
              </a:extLst>
            </p:cNvPr>
            <p:cNvSpPr/>
            <p:nvPr/>
          </p:nvSpPr>
          <p:spPr>
            <a:xfrm>
              <a:off x="3868470" y="2245389"/>
              <a:ext cx="3662985" cy="3168235"/>
            </a:xfrm>
            <a:prstGeom prst="triangle">
              <a:avLst>
                <a:gd name="adj" fmla="val 50000"/>
              </a:avLst>
            </a:prstGeom>
            <a:solidFill>
              <a:srgbClr val="33CCCC"/>
            </a:solidFill>
            <a:ln w="76200" cap="flat" cmpd="sng">
              <a:noFill/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 sz="3200"/>
            </a:p>
          </p:txBody>
        </p:sp>
        <p:pic>
          <p:nvPicPr>
            <p:cNvPr id="7" name="Shape 136">
              <a:extLst>
                <a:ext uri="{FF2B5EF4-FFF2-40B4-BE49-F238E27FC236}">
                  <a16:creationId xmlns:a16="http://schemas.microsoft.com/office/drawing/2014/main" id="{3953AACE-4134-4EF9-B364-CB6C62A27FB2}"/>
                </a:ext>
              </a:extLst>
            </p:cNvPr>
            <p:cNvPicPr preferRelativeResize="0"/>
            <p:nvPr/>
          </p:nvPicPr>
          <p:blipFill>
            <a:blip r:embed="rId4"/>
            <a:srcRect l="12933" t="3448" r="13778" b="3448"/>
            <a:stretch>
              <a:fillRect/>
            </a:stretch>
          </p:blipFill>
          <p:spPr>
            <a:xfrm>
              <a:off x="4357136" y="3241531"/>
              <a:ext cx="2448272" cy="1944216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8" name="群組 7">
              <a:extLst>
                <a:ext uri="{FF2B5EF4-FFF2-40B4-BE49-F238E27FC236}">
                  <a16:creationId xmlns:a16="http://schemas.microsoft.com/office/drawing/2014/main" id="{B4289842-04D5-4492-BE5B-FB8FE5EA7746}"/>
                </a:ext>
              </a:extLst>
            </p:cNvPr>
            <p:cNvGrpSpPr/>
            <p:nvPr/>
          </p:nvGrpSpPr>
          <p:grpSpPr>
            <a:xfrm>
              <a:off x="5149224" y="2161411"/>
              <a:ext cx="3672410" cy="913266"/>
              <a:chOff x="3923928" y="987574"/>
              <a:chExt cx="3672409" cy="913266"/>
            </a:xfrm>
          </p:grpSpPr>
          <p:grpSp>
            <p:nvGrpSpPr>
              <p:cNvPr id="21" name="群組 20">
                <a:extLst>
                  <a:ext uri="{FF2B5EF4-FFF2-40B4-BE49-F238E27FC236}">
                    <a16:creationId xmlns:a16="http://schemas.microsoft.com/office/drawing/2014/main" id="{76CD5149-9AFE-4B8A-A1DD-CF56192D78A2}"/>
                  </a:ext>
                </a:extLst>
              </p:cNvPr>
              <p:cNvGrpSpPr/>
              <p:nvPr/>
            </p:nvGrpSpPr>
            <p:grpSpPr>
              <a:xfrm>
                <a:off x="3923928" y="987574"/>
                <a:ext cx="3672409" cy="913266"/>
                <a:chOff x="3657977" y="2733320"/>
                <a:chExt cx="4175574" cy="1038396"/>
              </a:xfrm>
            </p:grpSpPr>
            <p:sp>
              <p:nvSpPr>
                <p:cNvPr id="24" name="Shape 120">
                  <a:extLst>
                    <a:ext uri="{FF2B5EF4-FFF2-40B4-BE49-F238E27FC236}">
                      <a16:creationId xmlns:a16="http://schemas.microsoft.com/office/drawing/2014/main" id="{32AAFF28-5983-427C-91C2-FEEE324F5247}"/>
                    </a:ext>
                  </a:extLst>
                </p:cNvPr>
                <p:cNvSpPr/>
                <p:nvPr/>
              </p:nvSpPr>
              <p:spPr>
                <a:xfrm rot="5400000">
                  <a:off x="5853608" y="1605593"/>
                  <a:ext cx="666037" cy="3293848"/>
                </a:xfrm>
                <a:prstGeom prst="round2SameRect">
                  <a:avLst>
                    <a:gd name="adj1" fmla="val 50000"/>
                    <a:gd name="adj2" fmla="val 0"/>
                  </a:avLst>
                </a:pr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3200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5" name="Shape 121">
                  <a:extLst>
                    <a:ext uri="{FF2B5EF4-FFF2-40B4-BE49-F238E27FC236}">
                      <a16:creationId xmlns:a16="http://schemas.microsoft.com/office/drawing/2014/main" id="{1FC63524-35F5-4B04-9206-F77050DB6C57}"/>
                    </a:ext>
                  </a:extLst>
                </p:cNvPr>
                <p:cNvSpPr/>
                <p:nvPr/>
              </p:nvSpPr>
              <p:spPr>
                <a:xfrm rot="16200000" flipH="1">
                  <a:off x="3657977" y="2733320"/>
                  <a:ext cx="1038396" cy="1038396"/>
                </a:xfrm>
                <a:prstGeom prst="ellipse">
                  <a:avLst/>
                </a:prstGeom>
                <a:solidFill>
                  <a:schemeClr val="bg1"/>
                </a:solidFill>
                <a:ln w="38100" cap="flat" cmpd="sng">
                  <a:solidFill>
                    <a:srgbClr val="33CCCC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3200">
                    <a:solidFill>
                      <a:schemeClr val="lt1"/>
                    </a:solidFill>
                    <a:latin typeface="Arial Black"/>
                    <a:ea typeface="Arial Black"/>
                    <a:cs typeface="Arial Black"/>
                    <a:sym typeface="Arial Black"/>
                  </a:endParaRPr>
                </a:p>
              </p:txBody>
            </p:sp>
          </p:grpSp>
          <p:pic>
            <p:nvPicPr>
              <p:cNvPr id="22" name="Shape 137">
                <a:extLst>
                  <a:ext uri="{FF2B5EF4-FFF2-40B4-BE49-F238E27FC236}">
                    <a16:creationId xmlns:a16="http://schemas.microsoft.com/office/drawing/2014/main" id="{5B376FF4-B297-4140-99F4-95C7882517F3}"/>
                  </a:ext>
                </a:extLst>
              </p:cNvPr>
              <p:cNvPicPr preferRelativeResize="0"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56526" y="1120170"/>
                <a:ext cx="648072" cy="648072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" name="文字方塊 22">
                <a:extLst>
                  <a:ext uri="{FF2B5EF4-FFF2-40B4-BE49-F238E27FC236}">
                    <a16:creationId xmlns:a16="http://schemas.microsoft.com/office/drawing/2014/main" id="{1EE308F5-7A22-4F47-983C-BA72128912F9}"/>
                  </a:ext>
                </a:extLst>
              </p:cNvPr>
              <p:cNvSpPr txBox="1"/>
              <p:nvPr/>
            </p:nvSpPr>
            <p:spPr>
              <a:xfrm>
                <a:off x="4860032" y="1244151"/>
                <a:ext cx="2736304" cy="4381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en-US" altLang="zh-TW" sz="3200" b="1">
                    <a:solidFill>
                      <a:srgbClr val="FFFFFF"/>
                    </a:solidFill>
                  </a:rPr>
                  <a:t>Hybrid Backup Sync</a:t>
                </a:r>
                <a:endParaRPr lang="zh-TW" altLang="en-US" sz="3200"/>
              </a:p>
            </p:txBody>
          </p:sp>
        </p:grpSp>
        <p:grpSp>
          <p:nvGrpSpPr>
            <p:cNvPr id="9" name="群組 8">
              <a:extLst>
                <a:ext uri="{FF2B5EF4-FFF2-40B4-BE49-F238E27FC236}">
                  <a16:creationId xmlns:a16="http://schemas.microsoft.com/office/drawing/2014/main" id="{2366DA98-8B37-41CB-9C5C-6E780223465C}"/>
                </a:ext>
              </a:extLst>
            </p:cNvPr>
            <p:cNvGrpSpPr/>
            <p:nvPr/>
          </p:nvGrpSpPr>
          <p:grpSpPr>
            <a:xfrm>
              <a:off x="6868866" y="4674283"/>
              <a:ext cx="2160241" cy="913266"/>
              <a:chOff x="5652121" y="3507854"/>
              <a:chExt cx="2160241" cy="913266"/>
            </a:xfrm>
          </p:grpSpPr>
          <p:grpSp>
            <p:nvGrpSpPr>
              <p:cNvPr id="16" name="群組 15">
                <a:extLst>
                  <a:ext uri="{FF2B5EF4-FFF2-40B4-BE49-F238E27FC236}">
                    <a16:creationId xmlns:a16="http://schemas.microsoft.com/office/drawing/2014/main" id="{FB192879-93FE-42EC-9E24-81175949B040}"/>
                  </a:ext>
                </a:extLst>
              </p:cNvPr>
              <p:cNvGrpSpPr/>
              <p:nvPr/>
            </p:nvGrpSpPr>
            <p:grpSpPr>
              <a:xfrm>
                <a:off x="5652121" y="3507854"/>
                <a:ext cx="2160241" cy="913266"/>
                <a:chOff x="3657977" y="2733320"/>
                <a:chExt cx="2456220" cy="1038396"/>
              </a:xfrm>
            </p:grpSpPr>
            <p:sp>
              <p:nvSpPr>
                <p:cNvPr id="19" name="Shape 120">
                  <a:extLst>
                    <a:ext uri="{FF2B5EF4-FFF2-40B4-BE49-F238E27FC236}">
                      <a16:creationId xmlns:a16="http://schemas.microsoft.com/office/drawing/2014/main" id="{3AFB3F00-E0AF-4B03-BCD0-E8E26C3E0AF8}"/>
                    </a:ext>
                  </a:extLst>
                </p:cNvPr>
                <p:cNvSpPr/>
                <p:nvPr/>
              </p:nvSpPr>
              <p:spPr>
                <a:xfrm rot="5400000">
                  <a:off x="4802856" y="2240723"/>
                  <a:ext cx="652234" cy="1970448"/>
                </a:xfrm>
                <a:prstGeom prst="round2SameRect">
                  <a:avLst>
                    <a:gd name="adj1" fmla="val 50000"/>
                    <a:gd name="adj2" fmla="val 0"/>
                  </a:avLst>
                </a:pr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3200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0" name="Shape 121">
                  <a:extLst>
                    <a:ext uri="{FF2B5EF4-FFF2-40B4-BE49-F238E27FC236}">
                      <a16:creationId xmlns:a16="http://schemas.microsoft.com/office/drawing/2014/main" id="{E57AD725-2439-4C56-A6E5-6D4A26B0F03D}"/>
                    </a:ext>
                  </a:extLst>
                </p:cNvPr>
                <p:cNvSpPr/>
                <p:nvPr/>
              </p:nvSpPr>
              <p:spPr>
                <a:xfrm rot="16200000" flipH="1">
                  <a:off x="3657977" y="2733320"/>
                  <a:ext cx="1038396" cy="1038396"/>
                </a:xfrm>
                <a:prstGeom prst="ellipse">
                  <a:avLst/>
                </a:prstGeom>
                <a:solidFill>
                  <a:schemeClr val="bg1"/>
                </a:solidFill>
                <a:ln w="50800" cap="flat" cmpd="sng">
                  <a:solidFill>
                    <a:srgbClr val="33CCCC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3200">
                    <a:solidFill>
                      <a:schemeClr val="lt1"/>
                    </a:solidFill>
                    <a:latin typeface="Arial Black"/>
                    <a:ea typeface="Arial Black"/>
                    <a:cs typeface="Arial Black"/>
                    <a:sym typeface="Arial Black"/>
                  </a:endParaRPr>
                </a:p>
              </p:txBody>
            </p:sp>
          </p:grpSp>
          <p:pic>
            <p:nvPicPr>
              <p:cNvPr id="17" name="Shape 140">
                <a:extLst>
                  <a:ext uri="{FF2B5EF4-FFF2-40B4-BE49-F238E27FC236}">
                    <a16:creationId xmlns:a16="http://schemas.microsoft.com/office/drawing/2014/main" id="{AC9A0A7B-C5F7-463F-B417-76864C008BB7}"/>
                  </a:ext>
                </a:extLst>
              </p:cNvPr>
              <p:cNvPicPr preferRelativeResize="0"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825132" y="3659281"/>
                <a:ext cx="578867" cy="598398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8" name="文字方塊 17">
                <a:extLst>
                  <a:ext uri="{FF2B5EF4-FFF2-40B4-BE49-F238E27FC236}">
                    <a16:creationId xmlns:a16="http://schemas.microsoft.com/office/drawing/2014/main" id="{DC7314DC-EC45-4756-A543-FC4398CB21C9}"/>
                  </a:ext>
                </a:extLst>
              </p:cNvPr>
              <p:cNvSpPr txBox="1"/>
              <p:nvPr/>
            </p:nvSpPr>
            <p:spPr>
              <a:xfrm>
                <a:off x="6588224" y="3723878"/>
                <a:ext cx="1080120" cy="4381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ctr">
                  <a:buClr>
                    <a:srgbClr val="FFFFFF"/>
                  </a:buClr>
                  <a:buSzPts val="2000"/>
                </a:pPr>
                <a:r>
                  <a:rPr lang="en-US" altLang="zh-TW" sz="3200" b="1">
                    <a:solidFill>
                      <a:srgbClr val="FFFFFF"/>
                    </a:solidFill>
                  </a:rPr>
                  <a:t>RAID</a:t>
                </a:r>
                <a:endParaRPr lang="en-US" altLang="zh-TW" sz="3200"/>
              </a:p>
            </p:txBody>
          </p:sp>
        </p:grpSp>
        <p:grpSp>
          <p:nvGrpSpPr>
            <p:cNvPr id="10" name="群組 9">
              <a:extLst>
                <a:ext uri="{FF2B5EF4-FFF2-40B4-BE49-F238E27FC236}">
                  <a16:creationId xmlns:a16="http://schemas.microsoft.com/office/drawing/2014/main" id="{0F3BAB9E-AFD8-45CC-9403-15574BE84C88}"/>
                </a:ext>
              </a:extLst>
            </p:cNvPr>
            <p:cNvGrpSpPr/>
            <p:nvPr/>
          </p:nvGrpSpPr>
          <p:grpSpPr>
            <a:xfrm>
              <a:off x="1836857" y="4681692"/>
              <a:ext cx="2592287" cy="913266"/>
              <a:chOff x="611561" y="3507854"/>
              <a:chExt cx="2592287" cy="913266"/>
            </a:xfrm>
          </p:grpSpPr>
          <p:grpSp>
            <p:nvGrpSpPr>
              <p:cNvPr id="11" name="群組 10">
                <a:extLst>
                  <a:ext uri="{FF2B5EF4-FFF2-40B4-BE49-F238E27FC236}">
                    <a16:creationId xmlns:a16="http://schemas.microsoft.com/office/drawing/2014/main" id="{21965353-ED9F-4102-9B1C-377B56B2E9F3}"/>
                  </a:ext>
                </a:extLst>
              </p:cNvPr>
              <p:cNvGrpSpPr/>
              <p:nvPr/>
            </p:nvGrpSpPr>
            <p:grpSpPr>
              <a:xfrm flipH="1">
                <a:off x="611561" y="3507854"/>
                <a:ext cx="2536891" cy="913266"/>
                <a:chOff x="3657977" y="2733320"/>
                <a:chExt cx="2884476" cy="1038396"/>
              </a:xfrm>
            </p:grpSpPr>
            <p:sp>
              <p:nvSpPr>
                <p:cNvPr id="14" name="Shape 120">
                  <a:extLst>
                    <a:ext uri="{FF2B5EF4-FFF2-40B4-BE49-F238E27FC236}">
                      <a16:creationId xmlns:a16="http://schemas.microsoft.com/office/drawing/2014/main" id="{E74AA1B6-D692-484D-8744-4E42A34E1FB3}"/>
                    </a:ext>
                  </a:extLst>
                </p:cNvPr>
                <p:cNvSpPr/>
                <p:nvPr/>
              </p:nvSpPr>
              <p:spPr>
                <a:xfrm rot="5400000">
                  <a:off x="5008703" y="2032116"/>
                  <a:ext cx="668795" cy="2398705"/>
                </a:xfrm>
                <a:prstGeom prst="round2SameRect">
                  <a:avLst>
                    <a:gd name="adj1" fmla="val 50000"/>
                    <a:gd name="adj2" fmla="val 0"/>
                  </a:avLst>
                </a:pr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3200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5" name="Shape 121">
                  <a:extLst>
                    <a:ext uri="{FF2B5EF4-FFF2-40B4-BE49-F238E27FC236}">
                      <a16:creationId xmlns:a16="http://schemas.microsoft.com/office/drawing/2014/main" id="{DA85B18D-B0F2-4B1D-9643-8A1A640912CE}"/>
                    </a:ext>
                  </a:extLst>
                </p:cNvPr>
                <p:cNvSpPr/>
                <p:nvPr/>
              </p:nvSpPr>
              <p:spPr>
                <a:xfrm rot="16200000" flipH="1">
                  <a:off x="3657977" y="2733320"/>
                  <a:ext cx="1038396" cy="1038396"/>
                </a:xfrm>
                <a:prstGeom prst="ellipse">
                  <a:avLst/>
                </a:prstGeom>
                <a:solidFill>
                  <a:schemeClr val="bg1"/>
                </a:solidFill>
                <a:ln w="50800" cap="flat" cmpd="sng">
                  <a:solidFill>
                    <a:srgbClr val="33CCCC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3200">
                    <a:solidFill>
                      <a:schemeClr val="lt1"/>
                    </a:solidFill>
                    <a:latin typeface="Arial Black"/>
                    <a:ea typeface="Arial Black"/>
                    <a:cs typeface="Arial Black"/>
                    <a:sym typeface="Arial Black"/>
                  </a:endParaRPr>
                </a:p>
              </p:txBody>
            </p:sp>
          </p:grpSp>
          <p:pic>
            <p:nvPicPr>
              <p:cNvPr id="12" name="Shape 138">
                <a:extLst>
                  <a:ext uri="{FF2B5EF4-FFF2-40B4-BE49-F238E27FC236}">
                    <a16:creationId xmlns:a16="http://schemas.microsoft.com/office/drawing/2014/main" id="{7C6DA46F-9546-41CD-8EE2-6DFC3D4DF22F}"/>
                  </a:ext>
                </a:extLst>
              </p:cNvPr>
              <p:cNvPicPr preferRelativeResize="0"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411760" y="3672023"/>
                <a:ext cx="792088" cy="58492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7484511B-2C2C-4811-877A-3EBA4D3E2917}"/>
                  </a:ext>
                </a:extLst>
              </p:cNvPr>
              <p:cNvSpPr txBox="1"/>
              <p:nvPr/>
            </p:nvSpPr>
            <p:spPr>
              <a:xfrm>
                <a:off x="755576" y="3723878"/>
                <a:ext cx="1440160" cy="4381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ctr">
                  <a:buClr>
                    <a:srgbClr val="FFFFFF"/>
                  </a:buClr>
                  <a:buSzPts val="2000"/>
                </a:pPr>
                <a:r>
                  <a:rPr lang="en-US" altLang="zh-TW" sz="3200" b="1">
                    <a:solidFill>
                      <a:srgbClr val="FFFFFF"/>
                    </a:solidFill>
                  </a:rPr>
                  <a:t>Snapshot</a:t>
                </a:r>
                <a:endParaRPr lang="en-US" altLang="zh-TW" sz="32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71454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>
            <a:extLst>
              <a:ext uri="{FF2B5EF4-FFF2-40B4-BE49-F238E27FC236}">
                <a16:creationId xmlns:a16="http://schemas.microsoft.com/office/drawing/2014/main" id="{39CEFF7D-7DCC-4000-B240-AE464D43D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81F24BC5-1813-41A3-A409-F8B813E26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46" y="29698"/>
            <a:ext cx="10281557" cy="1104446"/>
          </a:xfrm>
        </p:spPr>
        <p:txBody>
          <a:bodyPr>
            <a:normAutofit/>
          </a:bodyPr>
          <a:lstStyle/>
          <a:p>
            <a:r>
              <a:rPr lang="zh-TW" b="1">
                <a:latin typeface="Microsoft JhengHei"/>
              </a:rPr>
              <a:t>高速傳輸介面 備份效率</a:t>
            </a:r>
            <a:r>
              <a:rPr lang="zh-TW" altLang="en-US" b="1">
                <a:latin typeface="Microsoft JhengHei"/>
              </a:rPr>
              <a:t>再</a:t>
            </a:r>
            <a:r>
              <a:rPr lang="zh-TW" b="1">
                <a:latin typeface="Microsoft JhengHei"/>
              </a:rPr>
              <a:t>提升</a:t>
            </a:r>
            <a:endParaRPr lang="zh-TW"/>
          </a:p>
        </p:txBody>
      </p: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24DA3422-2429-44B9-8808-4007A12F51C8}"/>
              </a:ext>
            </a:extLst>
          </p:cNvPr>
          <p:cNvGrpSpPr/>
          <p:nvPr/>
        </p:nvGrpSpPr>
        <p:grpSpPr>
          <a:xfrm>
            <a:off x="394244" y="1535930"/>
            <a:ext cx="11484421" cy="4362979"/>
            <a:chOff x="593624" y="1487805"/>
            <a:chExt cx="11184011" cy="4248852"/>
          </a:xfrm>
        </p:grpSpPr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DEABE5C6-B978-4098-977D-B9DCA758793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0421" y="1487805"/>
              <a:ext cx="10925619" cy="4248852"/>
            </a:xfrm>
            <a:prstGeom prst="rect">
              <a:avLst/>
            </a:prstGeom>
          </p:spPr>
        </p:pic>
        <p:sp>
          <p:nvSpPr>
            <p:cNvPr id="6" name="Shape 154">
              <a:extLst>
                <a:ext uri="{FF2B5EF4-FFF2-40B4-BE49-F238E27FC236}">
                  <a16:creationId xmlns:a16="http://schemas.microsoft.com/office/drawing/2014/main" id="{6C1B4E8E-0591-487E-AA78-95138215FC82}"/>
                </a:ext>
              </a:extLst>
            </p:cNvPr>
            <p:cNvSpPr/>
            <p:nvPr/>
          </p:nvSpPr>
          <p:spPr>
            <a:xfrm>
              <a:off x="6348504" y="1694661"/>
              <a:ext cx="5429131" cy="991373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50000"/>
              </a:schemeClr>
            </a:solidFill>
            <a:ln w="38100" cap="flat" cmpd="sng">
              <a:solidFill>
                <a:schemeClr val="accent1">
                  <a:lumMod val="60000"/>
                  <a:lumOff val="40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5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Arial"/>
                <a:buNone/>
              </a:pPr>
              <a:r>
                <a:rPr lang="zh-TW" sz="3600" b="1">
                  <a:solidFill>
                    <a:srgbClr val="FFFFFF"/>
                  </a:solidFill>
                </a:rPr>
                <a:t>10GbE Ready</a:t>
              </a:r>
              <a:endParaRPr sz="3600"/>
            </a:p>
          </p:txBody>
        </p:sp>
        <p:sp>
          <p:nvSpPr>
            <p:cNvPr id="7" name="Shape 155">
              <a:extLst>
                <a:ext uri="{FF2B5EF4-FFF2-40B4-BE49-F238E27FC236}">
                  <a16:creationId xmlns:a16="http://schemas.microsoft.com/office/drawing/2014/main" id="{8392B1A1-21B3-44C7-AA63-77B7C0AA9398}"/>
                </a:ext>
              </a:extLst>
            </p:cNvPr>
            <p:cNvSpPr/>
            <p:nvPr/>
          </p:nvSpPr>
          <p:spPr>
            <a:xfrm>
              <a:off x="593624" y="1708791"/>
              <a:ext cx="5646296" cy="977243"/>
            </a:xfrm>
            <a:prstGeom prst="roundRect">
              <a:avLst>
                <a:gd name="adj" fmla="val 16667"/>
              </a:avLst>
            </a:prstGeom>
            <a:solidFill>
              <a:schemeClr val="accent5">
                <a:lumMod val="75000"/>
              </a:schemeClr>
            </a:solidFill>
            <a:ln w="38100" cap="flat" cmpd="sng">
              <a:solidFill>
                <a:schemeClr val="accent5">
                  <a:lumMod val="60000"/>
                  <a:lumOff val="40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5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Arial"/>
                <a:buNone/>
              </a:pPr>
              <a:r>
                <a:rPr lang="zh-TW" sz="3600" b="1">
                  <a:solidFill>
                    <a:srgbClr val="FFFFFF"/>
                  </a:solidFill>
                </a:rPr>
                <a:t>Thunderbolt 3 built-in</a:t>
              </a:r>
              <a:endParaRPr sz="3600"/>
            </a:p>
          </p:txBody>
        </p:sp>
        <p:pic>
          <p:nvPicPr>
            <p:cNvPr id="9" name="圖片 8">
              <a:extLst>
                <a:ext uri="{FF2B5EF4-FFF2-40B4-BE49-F238E27FC236}">
                  <a16:creationId xmlns:a16="http://schemas.microsoft.com/office/drawing/2014/main" id="{72FC8407-0EBF-4C88-BF05-FC3598D6925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29350" y="2945524"/>
              <a:ext cx="3464790" cy="2165494"/>
            </a:xfrm>
            <a:prstGeom prst="rect">
              <a:avLst/>
            </a:prstGeom>
          </p:spPr>
        </p:pic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12FA2A9B-8652-426A-B5A5-D6ECA6E18AC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445942" y="4393934"/>
              <a:ext cx="932849" cy="93284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20780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67DDC960-4F68-4EF2-90FE-C4EC90F69B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6773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9FE67E7F-7449-449D-B0C4-A80D7075D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429" y="44368"/>
            <a:ext cx="10281557" cy="1104446"/>
          </a:xfrm>
        </p:spPr>
        <p:txBody>
          <a:bodyPr/>
          <a:lstStyle/>
          <a:p>
            <a:r>
              <a:rPr lang="zh-TW" altLang="en-US" b="1">
                <a:latin typeface="Microsoft JhengHei"/>
              </a:rPr>
              <a:t>支援高速儲存裝置</a:t>
            </a:r>
            <a:endParaRPr lang="zh-TW" altLang="en-US" b="1"/>
          </a:p>
        </p:txBody>
      </p:sp>
      <p:pic>
        <p:nvPicPr>
          <p:cNvPr id="9" name="Picture 2" descr="C:\Users\user\Desktop\SSD.png">
            <a:extLst>
              <a:ext uri="{FF2B5EF4-FFF2-40B4-BE49-F238E27FC236}">
                <a16:creationId xmlns:a16="http://schemas.microsoft.com/office/drawing/2014/main" id="{04630405-BFA7-4A89-B161-10D18BD51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l="4077" t="3791" r="1702" b="8611"/>
          <a:stretch>
            <a:fillRect/>
          </a:stretch>
        </p:blipFill>
        <p:spPr bwMode="auto">
          <a:xfrm>
            <a:off x="6821797" y="2615528"/>
            <a:ext cx="3809034" cy="28977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8C60BB6C-1CD6-4DCE-A553-BB4AA4C823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883" y="1960739"/>
            <a:ext cx="6526466" cy="407904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952F0F48-6F49-41C4-9337-4A13713A79A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-2058"/>
          <a:stretch/>
        </p:blipFill>
        <p:spPr>
          <a:xfrm flipH="1" flipV="1">
            <a:off x="2309182" y="1707741"/>
            <a:ext cx="2753635" cy="505996"/>
          </a:xfrm>
          <a:prstGeom prst="rect">
            <a:avLst/>
          </a:prstGeom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9682E57D-CE89-4215-8361-01271F9190AF}"/>
              </a:ext>
            </a:extLst>
          </p:cNvPr>
          <p:cNvSpPr txBox="1"/>
          <p:nvPr/>
        </p:nvSpPr>
        <p:spPr>
          <a:xfrm>
            <a:off x="2396825" y="1762476"/>
            <a:ext cx="2592034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QM2</a:t>
            </a:r>
            <a:r>
              <a:rPr lang="zh-TW" altLang="en-US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：</a:t>
            </a:r>
            <a:r>
              <a:rPr lang="en-US" altLang="zh-TW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M.2 SSD </a:t>
            </a:r>
            <a:r>
              <a:rPr lang="en-US" altLang="zh-TW" b="1" err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擴充卡</a:t>
            </a:r>
            <a:endParaRPr lang="en-US" altLang="zh-TW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EDB29E54-0551-4911-818D-1956C205B2D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-2058"/>
          <a:stretch/>
        </p:blipFill>
        <p:spPr>
          <a:xfrm flipH="1" flipV="1">
            <a:off x="7824171" y="1762476"/>
            <a:ext cx="1673390" cy="505996"/>
          </a:xfrm>
          <a:prstGeom prst="rect">
            <a:avLst/>
          </a:prstGeo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6ABDFBC4-23D4-4752-8040-F66427156AEF}"/>
              </a:ext>
            </a:extLst>
          </p:cNvPr>
          <p:cNvSpPr txBox="1"/>
          <p:nvPr/>
        </p:nvSpPr>
        <p:spPr>
          <a:xfrm>
            <a:off x="8319466" y="1803763"/>
            <a:ext cx="719422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SSD</a:t>
            </a:r>
            <a:endParaRPr lang="en-US" altLang="zh-TW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17962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圖片 52">
            <a:extLst>
              <a:ext uri="{FF2B5EF4-FFF2-40B4-BE49-F238E27FC236}">
                <a16:creationId xmlns:a16="http://schemas.microsoft.com/office/drawing/2014/main" id="{7CDE39EC-232E-4577-AEDA-56EB811B8C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FD054830-46B0-4E6E-A15E-0914C4FB8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" y="26580"/>
            <a:ext cx="12187897" cy="1104446"/>
          </a:xfrm>
        </p:spPr>
        <p:txBody>
          <a:bodyPr/>
          <a:lstStyle/>
          <a:p>
            <a:r>
              <a:rPr lang="zh-TW" altLang="en-US" b="1">
                <a:latin typeface="Microsoft JhengHei"/>
              </a:rPr>
              <a:t>Qtier 2.0 - 讓檔案讀寫超快速</a:t>
            </a:r>
            <a:endParaRPr lang="zh-TW" altLang="en-US" b="1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2337E4F5-8241-4BBD-9BC9-3029804D7576}"/>
              </a:ext>
            </a:extLst>
          </p:cNvPr>
          <p:cNvSpPr/>
          <p:nvPr/>
        </p:nvSpPr>
        <p:spPr>
          <a:xfrm>
            <a:off x="5595616" y="1656397"/>
            <a:ext cx="6286878" cy="413781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4FF1BBAE-C9E4-47D6-BCA6-65BBB0B501A6}"/>
              </a:ext>
            </a:extLst>
          </p:cNvPr>
          <p:cNvGrpSpPr/>
          <p:nvPr/>
        </p:nvGrpSpPr>
        <p:grpSpPr>
          <a:xfrm>
            <a:off x="298892" y="1645357"/>
            <a:ext cx="11707478" cy="4148851"/>
            <a:chOff x="1485773" y="2687378"/>
            <a:chExt cx="8899249" cy="3153683"/>
          </a:xfrm>
        </p:grpSpPr>
        <p:sp>
          <p:nvSpPr>
            <p:cNvPr id="6" name="Shape 1025">
              <a:extLst>
                <a:ext uri="{FF2B5EF4-FFF2-40B4-BE49-F238E27FC236}">
                  <a16:creationId xmlns:a16="http://schemas.microsoft.com/office/drawing/2014/main" id="{A9FB2396-9630-4EE6-9A5E-E825EC6625DA}"/>
                </a:ext>
              </a:extLst>
            </p:cNvPr>
            <p:cNvSpPr/>
            <p:nvPr/>
          </p:nvSpPr>
          <p:spPr>
            <a:xfrm>
              <a:off x="1485774" y="2911885"/>
              <a:ext cx="3798900" cy="1216800"/>
            </a:xfrm>
            <a:prstGeom prst="roundRect">
              <a:avLst>
                <a:gd name="adj" fmla="val 14518"/>
              </a:avLst>
            </a:pr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" name="Shape 1026">
              <a:extLst>
                <a:ext uri="{FF2B5EF4-FFF2-40B4-BE49-F238E27FC236}">
                  <a16:creationId xmlns:a16="http://schemas.microsoft.com/office/drawing/2014/main" id="{02EB7EF0-1C8F-4902-AC1F-29ECFE5F6EAA}"/>
                </a:ext>
              </a:extLst>
            </p:cNvPr>
            <p:cNvSpPr/>
            <p:nvPr/>
          </p:nvSpPr>
          <p:spPr>
            <a:xfrm>
              <a:off x="5646774" y="4001343"/>
              <a:ext cx="485400" cy="323700"/>
            </a:xfrm>
            <a:prstGeom prst="rect">
              <a:avLst/>
            </a:prstGeom>
            <a:gradFill>
              <a:gsLst>
                <a:gs pos="0">
                  <a:srgbClr val="3E7FCD"/>
                </a:gs>
                <a:gs pos="100000">
                  <a:srgbClr val="96C0FF"/>
                </a:gs>
              </a:gsLst>
              <a:lin ang="16200038" scaled="0"/>
            </a:gradFill>
            <a:ln w="9525" cap="flat" cmpd="sng">
              <a:solidFill>
                <a:srgbClr val="4A7DBA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srgbClr val="000000">
                  <a:alpha val="400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Shape 1027">
              <a:extLst>
                <a:ext uri="{FF2B5EF4-FFF2-40B4-BE49-F238E27FC236}">
                  <a16:creationId xmlns:a16="http://schemas.microsoft.com/office/drawing/2014/main" id="{72606CD9-BF27-400E-9907-38896CB78111}"/>
                </a:ext>
              </a:extLst>
            </p:cNvPr>
            <p:cNvSpPr/>
            <p:nvPr/>
          </p:nvSpPr>
          <p:spPr>
            <a:xfrm>
              <a:off x="8144913" y="3738124"/>
              <a:ext cx="485400" cy="1718100"/>
            </a:xfrm>
            <a:prstGeom prst="rect">
              <a:avLst/>
            </a:prstGeom>
            <a:gradFill>
              <a:gsLst>
                <a:gs pos="0">
                  <a:srgbClr val="38B6D8"/>
                </a:gs>
                <a:gs pos="100000">
                  <a:srgbClr val="91ECFF"/>
                </a:gs>
              </a:gsLst>
              <a:lin ang="16200038" scaled="0"/>
            </a:gradFill>
            <a:ln w="9525" cap="flat" cmpd="sng">
              <a:solidFill>
                <a:srgbClr val="45A9C4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srgbClr val="000000">
                  <a:alpha val="400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" name="Shape 1028">
              <a:extLst>
                <a:ext uri="{FF2B5EF4-FFF2-40B4-BE49-F238E27FC236}">
                  <a16:creationId xmlns:a16="http://schemas.microsoft.com/office/drawing/2014/main" id="{D2CAB5F4-8008-4BAA-AF31-981CBCD93CE2}"/>
                </a:ext>
              </a:extLst>
            </p:cNvPr>
            <p:cNvSpPr/>
            <p:nvPr/>
          </p:nvSpPr>
          <p:spPr>
            <a:xfrm>
              <a:off x="8144919" y="3738124"/>
              <a:ext cx="485400" cy="263100"/>
            </a:xfrm>
            <a:prstGeom prst="rect">
              <a:avLst/>
            </a:prstGeom>
            <a:gradFill>
              <a:gsLst>
                <a:gs pos="0">
                  <a:srgbClr val="3E7FCD"/>
                </a:gs>
                <a:gs pos="100000">
                  <a:srgbClr val="96C0FF"/>
                </a:gs>
              </a:gsLst>
              <a:lin ang="16200038" scaled="0"/>
            </a:gradFill>
            <a:ln w="9525" cap="flat" cmpd="sng">
              <a:solidFill>
                <a:srgbClr val="4A7DBA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srgbClr val="000000">
                  <a:alpha val="400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" name="Shape 1029">
              <a:extLst>
                <a:ext uri="{FF2B5EF4-FFF2-40B4-BE49-F238E27FC236}">
                  <a16:creationId xmlns:a16="http://schemas.microsoft.com/office/drawing/2014/main" id="{BC7862A3-5024-42DA-8181-DC0F0AB5D9D3}"/>
                </a:ext>
              </a:extLst>
            </p:cNvPr>
            <p:cNvSpPr txBox="1"/>
            <p:nvPr/>
          </p:nvSpPr>
          <p:spPr>
            <a:xfrm>
              <a:off x="5541482" y="5456208"/>
              <a:ext cx="1557300" cy="2787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114300" marR="0" lvl="0" indent="-8890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100000"/>
                <a:buFont typeface="Arial"/>
                <a:buNone/>
              </a:pPr>
              <a:r>
                <a:rPr lang="en-US" b="0" i="0" u="none" strike="noStrike" cap="none">
                  <a:solidFill>
                    <a:srgbClr val="04498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SSD</a:t>
              </a:r>
              <a:r>
                <a:rPr lang="en-US" b="1" i="0" u="none" strike="noStrike" cap="none">
                  <a:solidFill>
                    <a:srgbClr val="04498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 </a:t>
              </a:r>
              <a:r>
                <a:rPr lang="en-US" b="1" i="0" u="none" strike="noStrike" cap="none" err="1">
                  <a:solidFill>
                    <a:srgbClr val="04498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快取加速</a:t>
              </a:r>
              <a:endParaRPr lang="en-US" b="1" i="0" u="none" strike="noStrike" cap="none">
                <a:solidFill>
                  <a:srgbClr val="04498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cxnSp>
          <p:nvCxnSpPr>
            <p:cNvPr id="11" name="Shape 1030">
              <a:extLst>
                <a:ext uri="{FF2B5EF4-FFF2-40B4-BE49-F238E27FC236}">
                  <a16:creationId xmlns:a16="http://schemas.microsoft.com/office/drawing/2014/main" id="{E0B3B57B-98C0-4D5E-934B-842FD8B38348}"/>
                </a:ext>
              </a:extLst>
            </p:cNvPr>
            <p:cNvCxnSpPr/>
            <p:nvPr/>
          </p:nvCxnSpPr>
          <p:spPr>
            <a:xfrm rot="10800000" flipH="1">
              <a:off x="8947670" y="3722049"/>
              <a:ext cx="1800" cy="1720500"/>
            </a:xfrm>
            <a:prstGeom prst="straightConnector1">
              <a:avLst/>
            </a:prstGeom>
            <a:noFill/>
            <a:ln w="19050" cap="flat" cmpd="sng">
              <a:solidFill>
                <a:srgbClr val="0C0C0C"/>
              </a:solidFill>
              <a:prstDash val="dash"/>
              <a:round/>
              <a:headEnd type="stealth" w="lg" len="lg"/>
              <a:tailEnd type="stealth" w="lg" len="lg"/>
            </a:ln>
          </p:spPr>
        </p:cxnSp>
        <p:cxnSp>
          <p:nvCxnSpPr>
            <p:cNvPr id="12" name="Shape 1031">
              <a:extLst>
                <a:ext uri="{FF2B5EF4-FFF2-40B4-BE49-F238E27FC236}">
                  <a16:creationId xmlns:a16="http://schemas.microsoft.com/office/drawing/2014/main" id="{DC641460-15A8-40F7-8E42-5E0AF7ACEA7D}"/>
                </a:ext>
              </a:extLst>
            </p:cNvPr>
            <p:cNvCxnSpPr/>
            <p:nvPr/>
          </p:nvCxnSpPr>
          <p:spPr>
            <a:xfrm>
              <a:off x="5606167" y="4001388"/>
              <a:ext cx="15162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sp>
          <p:nvSpPr>
            <p:cNvPr id="13" name="Shape 1032">
              <a:extLst>
                <a:ext uri="{FF2B5EF4-FFF2-40B4-BE49-F238E27FC236}">
                  <a16:creationId xmlns:a16="http://schemas.microsoft.com/office/drawing/2014/main" id="{B9D9D155-A2CB-459D-A96C-209938C1172B}"/>
                </a:ext>
              </a:extLst>
            </p:cNvPr>
            <p:cNvSpPr/>
            <p:nvPr/>
          </p:nvSpPr>
          <p:spPr>
            <a:xfrm>
              <a:off x="5511915" y="2687378"/>
              <a:ext cx="4778945" cy="404700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40000" dist="20000" dir="5400000" rotWithShape="0">
                <a:srgbClr val="000000">
                  <a:alpha val="3765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" name="Shape 1033">
              <a:extLst>
                <a:ext uri="{FF2B5EF4-FFF2-40B4-BE49-F238E27FC236}">
                  <a16:creationId xmlns:a16="http://schemas.microsoft.com/office/drawing/2014/main" id="{0C7C8ECD-4B9F-4EF7-A28A-F02A2A35A89B}"/>
                </a:ext>
              </a:extLst>
            </p:cNvPr>
            <p:cNvSpPr/>
            <p:nvPr/>
          </p:nvSpPr>
          <p:spPr>
            <a:xfrm>
              <a:off x="6270941" y="4001349"/>
              <a:ext cx="485400" cy="1441200"/>
            </a:xfrm>
            <a:prstGeom prst="rect">
              <a:avLst/>
            </a:prstGeom>
            <a:gradFill>
              <a:gsLst>
                <a:gs pos="0">
                  <a:srgbClr val="38B6D8"/>
                </a:gs>
                <a:gs pos="100000">
                  <a:srgbClr val="91ECFF"/>
                </a:gs>
              </a:gsLst>
              <a:lin ang="16200038" scaled="0"/>
            </a:gradFill>
            <a:ln w="9525" cap="flat" cmpd="sng">
              <a:solidFill>
                <a:srgbClr val="45A9C4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srgbClr val="000000">
                  <a:alpha val="400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15" name="Shape 1034">
              <a:extLst>
                <a:ext uri="{FF2B5EF4-FFF2-40B4-BE49-F238E27FC236}">
                  <a16:creationId xmlns:a16="http://schemas.microsoft.com/office/drawing/2014/main" id="{33BA2E29-65A5-45F1-A9AE-AD2DF7FEFB65}"/>
                </a:ext>
              </a:extLst>
            </p:cNvPr>
            <p:cNvCxnSpPr/>
            <p:nvPr/>
          </p:nvCxnSpPr>
          <p:spPr>
            <a:xfrm rot="10800000">
              <a:off x="5869266" y="3398801"/>
              <a:ext cx="0" cy="5640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cxnSp>
          <p:nvCxnSpPr>
            <p:cNvPr id="16" name="Shape 1035">
              <a:extLst>
                <a:ext uri="{FF2B5EF4-FFF2-40B4-BE49-F238E27FC236}">
                  <a16:creationId xmlns:a16="http://schemas.microsoft.com/office/drawing/2014/main" id="{7F4CE6CD-5E6D-4B8A-8DFD-C08457F2B3CA}"/>
                </a:ext>
              </a:extLst>
            </p:cNvPr>
            <p:cNvCxnSpPr/>
            <p:nvPr/>
          </p:nvCxnSpPr>
          <p:spPr>
            <a:xfrm>
              <a:off x="6038762" y="3400593"/>
              <a:ext cx="0" cy="5604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cxnSp>
          <p:nvCxnSpPr>
            <p:cNvPr id="17" name="Shape 1036">
              <a:extLst>
                <a:ext uri="{FF2B5EF4-FFF2-40B4-BE49-F238E27FC236}">
                  <a16:creationId xmlns:a16="http://schemas.microsoft.com/office/drawing/2014/main" id="{FB4AAABA-0AEF-49C9-B061-3E328D5E0DC2}"/>
                </a:ext>
              </a:extLst>
            </p:cNvPr>
            <p:cNvCxnSpPr/>
            <p:nvPr/>
          </p:nvCxnSpPr>
          <p:spPr>
            <a:xfrm flipH="1">
              <a:off x="6048399" y="4096040"/>
              <a:ext cx="323400" cy="48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</p:cxnSp>
        <p:cxnSp>
          <p:nvCxnSpPr>
            <p:cNvPr id="18" name="Shape 1037">
              <a:extLst>
                <a:ext uri="{FF2B5EF4-FFF2-40B4-BE49-F238E27FC236}">
                  <a16:creationId xmlns:a16="http://schemas.microsoft.com/office/drawing/2014/main" id="{86B1C90A-B5EB-4FA8-B883-A47625D62EF1}"/>
                </a:ext>
              </a:extLst>
            </p:cNvPr>
            <p:cNvCxnSpPr/>
            <p:nvPr/>
          </p:nvCxnSpPr>
          <p:spPr>
            <a:xfrm rot="10800000">
              <a:off x="6895122" y="4027906"/>
              <a:ext cx="0" cy="1428300"/>
            </a:xfrm>
            <a:prstGeom prst="straightConnector1">
              <a:avLst/>
            </a:prstGeom>
            <a:noFill/>
            <a:ln w="19050" cap="flat" cmpd="sng">
              <a:solidFill>
                <a:srgbClr val="0C0C0C"/>
              </a:solidFill>
              <a:prstDash val="dash"/>
              <a:round/>
              <a:headEnd type="stealth" w="lg" len="lg"/>
              <a:tailEnd type="stealth" w="lg" len="lg"/>
            </a:ln>
          </p:spPr>
        </p:cxnSp>
        <p:cxnSp>
          <p:nvCxnSpPr>
            <p:cNvPr id="19" name="Shape 1038">
              <a:extLst>
                <a:ext uri="{FF2B5EF4-FFF2-40B4-BE49-F238E27FC236}">
                  <a16:creationId xmlns:a16="http://schemas.microsoft.com/office/drawing/2014/main" id="{DBCDF20D-E85C-481D-80B6-78F2442527BC}"/>
                </a:ext>
              </a:extLst>
            </p:cNvPr>
            <p:cNvCxnSpPr/>
            <p:nvPr/>
          </p:nvCxnSpPr>
          <p:spPr>
            <a:xfrm>
              <a:off x="5606167" y="5457143"/>
              <a:ext cx="15573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0" name="Shape 1039">
              <a:extLst>
                <a:ext uri="{FF2B5EF4-FFF2-40B4-BE49-F238E27FC236}">
                  <a16:creationId xmlns:a16="http://schemas.microsoft.com/office/drawing/2014/main" id="{C73299ED-D933-4E99-9C36-EB1B4A2B5844}"/>
                </a:ext>
              </a:extLst>
            </p:cNvPr>
            <p:cNvCxnSpPr/>
            <p:nvPr/>
          </p:nvCxnSpPr>
          <p:spPr>
            <a:xfrm rot="10800000">
              <a:off x="7740682" y="3360251"/>
              <a:ext cx="0" cy="1088400"/>
            </a:xfrm>
            <a:prstGeom prst="straightConnector1">
              <a:avLst/>
            </a:prstGeom>
            <a:noFill/>
            <a:ln w="38100" cap="flat" cmpd="sng">
              <a:solidFill>
                <a:srgbClr val="F65E1F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sp>
          <p:nvSpPr>
            <p:cNvPr id="21" name="Shape 1040">
              <a:extLst>
                <a:ext uri="{FF2B5EF4-FFF2-40B4-BE49-F238E27FC236}">
                  <a16:creationId xmlns:a16="http://schemas.microsoft.com/office/drawing/2014/main" id="{EC834D5F-A024-4EC9-B19C-97DB727339F4}"/>
                </a:ext>
              </a:extLst>
            </p:cNvPr>
            <p:cNvSpPr txBox="1"/>
            <p:nvPr/>
          </p:nvSpPr>
          <p:spPr>
            <a:xfrm>
              <a:off x="5514106" y="2772895"/>
              <a:ext cx="4776753" cy="2358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114300" marR="0" lvl="0" indent="-28575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25000"/>
                <a:buFont typeface="Arial"/>
                <a:buNone/>
              </a:pPr>
              <a:r>
                <a:rPr lang="en-US" sz="2400" b="1" i="0" u="none" strike="noStrike" cap="none" err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應用層</a:t>
              </a:r>
              <a:endParaRPr lang="en-US" sz="24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22" name="Shape 1041">
              <a:extLst>
                <a:ext uri="{FF2B5EF4-FFF2-40B4-BE49-F238E27FC236}">
                  <a16:creationId xmlns:a16="http://schemas.microsoft.com/office/drawing/2014/main" id="{64B3B1C0-9EC4-49BC-BA12-EED09C371B08}"/>
                </a:ext>
              </a:extLst>
            </p:cNvPr>
            <p:cNvSpPr txBox="1"/>
            <p:nvPr/>
          </p:nvSpPr>
          <p:spPr>
            <a:xfrm>
              <a:off x="7371630" y="5456207"/>
              <a:ext cx="1820400" cy="2787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114300" marR="0" lvl="0" indent="-8890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100000"/>
                <a:buFont typeface="Arial"/>
                <a:buNone/>
              </a:pPr>
              <a:r>
                <a:rPr lang="en-US" b="0" i="0" u="none" strike="noStrike" cap="none">
                  <a:solidFill>
                    <a:srgbClr val="04498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Qtier 2.0 </a:t>
              </a:r>
              <a:r>
                <a:rPr lang="en-US" b="1" i="0" u="none" strike="noStrike" cap="none">
                  <a:solidFill>
                    <a:srgbClr val="04498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自動分層</a:t>
              </a:r>
            </a:p>
          </p:txBody>
        </p:sp>
        <p:cxnSp>
          <p:nvCxnSpPr>
            <p:cNvPr id="23" name="Shape 1042">
              <a:extLst>
                <a:ext uri="{FF2B5EF4-FFF2-40B4-BE49-F238E27FC236}">
                  <a16:creationId xmlns:a16="http://schemas.microsoft.com/office/drawing/2014/main" id="{372D19CA-00F8-4028-80CD-50E48E30D1D2}"/>
                </a:ext>
              </a:extLst>
            </p:cNvPr>
            <p:cNvCxnSpPr/>
            <p:nvPr/>
          </p:nvCxnSpPr>
          <p:spPr>
            <a:xfrm>
              <a:off x="7534594" y="4001388"/>
              <a:ext cx="16395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4" name="Shape 1043">
              <a:extLst>
                <a:ext uri="{FF2B5EF4-FFF2-40B4-BE49-F238E27FC236}">
                  <a16:creationId xmlns:a16="http://schemas.microsoft.com/office/drawing/2014/main" id="{89103795-80DB-4EB2-AE7B-F739BAEF2092}"/>
                </a:ext>
              </a:extLst>
            </p:cNvPr>
            <p:cNvCxnSpPr/>
            <p:nvPr/>
          </p:nvCxnSpPr>
          <p:spPr>
            <a:xfrm>
              <a:off x="7534594" y="3724804"/>
              <a:ext cx="16395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5" name="Shape 1044">
              <a:extLst>
                <a:ext uri="{FF2B5EF4-FFF2-40B4-BE49-F238E27FC236}">
                  <a16:creationId xmlns:a16="http://schemas.microsoft.com/office/drawing/2014/main" id="{D3250907-5DE4-48D1-8EEF-D1D24ECF2CB7}"/>
                </a:ext>
              </a:extLst>
            </p:cNvPr>
            <p:cNvCxnSpPr/>
            <p:nvPr/>
          </p:nvCxnSpPr>
          <p:spPr>
            <a:xfrm>
              <a:off x="7572824" y="5457143"/>
              <a:ext cx="16839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6" name="Shape 1045">
              <a:extLst>
                <a:ext uri="{FF2B5EF4-FFF2-40B4-BE49-F238E27FC236}">
                  <a16:creationId xmlns:a16="http://schemas.microsoft.com/office/drawing/2014/main" id="{CEAA0A9A-D216-415A-A7B9-E08DF696ADF5}"/>
                </a:ext>
              </a:extLst>
            </p:cNvPr>
            <p:cNvCxnSpPr/>
            <p:nvPr/>
          </p:nvCxnSpPr>
          <p:spPr>
            <a:xfrm>
              <a:off x="6091891" y="4265076"/>
              <a:ext cx="294900" cy="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</p:cxnSp>
        <p:cxnSp>
          <p:nvCxnSpPr>
            <p:cNvPr id="27" name="Shape 1046">
              <a:extLst>
                <a:ext uri="{FF2B5EF4-FFF2-40B4-BE49-F238E27FC236}">
                  <a16:creationId xmlns:a16="http://schemas.microsoft.com/office/drawing/2014/main" id="{49DFD478-DE0A-4EC4-9244-BF67A1B257EB}"/>
                </a:ext>
              </a:extLst>
            </p:cNvPr>
            <p:cNvCxnSpPr/>
            <p:nvPr/>
          </p:nvCxnSpPr>
          <p:spPr>
            <a:xfrm rot="10800000">
              <a:off x="8282882" y="3350577"/>
              <a:ext cx="0" cy="3102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cxnSp>
          <p:nvCxnSpPr>
            <p:cNvPr id="28" name="Shape 1047">
              <a:extLst>
                <a:ext uri="{FF2B5EF4-FFF2-40B4-BE49-F238E27FC236}">
                  <a16:creationId xmlns:a16="http://schemas.microsoft.com/office/drawing/2014/main" id="{5F1E9E8F-A699-4C3B-8A38-214D40636902}"/>
                </a:ext>
              </a:extLst>
            </p:cNvPr>
            <p:cNvCxnSpPr/>
            <p:nvPr/>
          </p:nvCxnSpPr>
          <p:spPr>
            <a:xfrm>
              <a:off x="8483432" y="3351371"/>
              <a:ext cx="0" cy="3084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cxnSp>
          <p:nvCxnSpPr>
            <p:cNvPr id="29" name="Shape 1048">
              <a:extLst>
                <a:ext uri="{FF2B5EF4-FFF2-40B4-BE49-F238E27FC236}">
                  <a16:creationId xmlns:a16="http://schemas.microsoft.com/office/drawing/2014/main" id="{44999291-3604-4A48-B794-27C039A98AC4}"/>
                </a:ext>
              </a:extLst>
            </p:cNvPr>
            <p:cNvCxnSpPr/>
            <p:nvPr/>
          </p:nvCxnSpPr>
          <p:spPr>
            <a:xfrm>
              <a:off x="7731882" y="4434476"/>
              <a:ext cx="385200" cy="0"/>
            </a:xfrm>
            <a:prstGeom prst="straightConnector1">
              <a:avLst/>
            </a:prstGeom>
            <a:noFill/>
            <a:ln w="38100" cap="flat" cmpd="sng">
              <a:solidFill>
                <a:srgbClr val="F65E1F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grpSp>
          <p:nvGrpSpPr>
            <p:cNvPr id="30" name="Shape 1049">
              <a:extLst>
                <a:ext uri="{FF2B5EF4-FFF2-40B4-BE49-F238E27FC236}">
                  <a16:creationId xmlns:a16="http://schemas.microsoft.com/office/drawing/2014/main" id="{5EA79733-686F-412A-ADDF-71E94776598D}"/>
                </a:ext>
              </a:extLst>
            </p:cNvPr>
            <p:cNvGrpSpPr/>
            <p:nvPr/>
          </p:nvGrpSpPr>
          <p:grpSpPr>
            <a:xfrm>
              <a:off x="6478866" y="3398801"/>
              <a:ext cx="177593" cy="564000"/>
              <a:chOff x="5101975" y="1872100"/>
              <a:chExt cx="177593" cy="564000"/>
            </a:xfrm>
          </p:grpSpPr>
          <p:cxnSp>
            <p:nvCxnSpPr>
              <p:cNvPr id="50" name="Shape 1050">
                <a:extLst>
                  <a:ext uri="{FF2B5EF4-FFF2-40B4-BE49-F238E27FC236}">
                    <a16:creationId xmlns:a16="http://schemas.microsoft.com/office/drawing/2014/main" id="{FBBCD03C-7F81-4997-8B21-4A8896211040}"/>
                  </a:ext>
                </a:extLst>
              </p:cNvPr>
              <p:cNvCxnSpPr/>
              <p:nvPr/>
            </p:nvCxnSpPr>
            <p:spPr>
              <a:xfrm rot="10800000">
                <a:off x="5101975" y="1872100"/>
                <a:ext cx="0" cy="5640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65E1F"/>
                </a:solidFill>
                <a:prstDash val="solid"/>
                <a:round/>
                <a:headEnd type="none" w="med" len="med"/>
                <a:tailEnd type="stealth" w="lg" len="lg"/>
              </a:ln>
              <a:effectLst>
                <a:outerShdw blurRad="50800" dist="38100" dir="5400000" algn="t" rotWithShape="0">
                  <a:srgbClr val="000000">
                    <a:alpha val="40000"/>
                  </a:srgbClr>
                </a:outerShdw>
              </a:effectLst>
            </p:spPr>
          </p:cxnSp>
          <p:cxnSp>
            <p:nvCxnSpPr>
              <p:cNvPr id="51" name="Shape 1051">
                <a:extLst>
                  <a:ext uri="{FF2B5EF4-FFF2-40B4-BE49-F238E27FC236}">
                    <a16:creationId xmlns:a16="http://schemas.microsoft.com/office/drawing/2014/main" id="{C6F7BD2E-C554-4D32-AA54-7F7B12E14721}"/>
                  </a:ext>
                </a:extLst>
              </p:cNvPr>
              <p:cNvCxnSpPr/>
              <p:nvPr/>
            </p:nvCxnSpPr>
            <p:spPr>
              <a:xfrm>
                <a:off x="5279568" y="1873892"/>
                <a:ext cx="0" cy="5604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65E1F"/>
                </a:solidFill>
                <a:prstDash val="solid"/>
                <a:round/>
                <a:headEnd type="none" w="med" len="med"/>
                <a:tailEnd type="stealth" w="lg" len="lg"/>
              </a:ln>
              <a:effectLst>
                <a:outerShdw blurRad="50800" dist="38100" dir="5400000" algn="t" rotWithShape="0">
                  <a:srgbClr val="000000">
                    <a:alpha val="40000"/>
                  </a:srgbClr>
                </a:outerShdw>
              </a:effectLst>
            </p:spPr>
          </p:cxnSp>
        </p:grpSp>
        <p:sp>
          <p:nvSpPr>
            <p:cNvPr id="31" name="Shape 1052">
              <a:extLst>
                <a:ext uri="{FF2B5EF4-FFF2-40B4-BE49-F238E27FC236}">
                  <a16:creationId xmlns:a16="http://schemas.microsoft.com/office/drawing/2014/main" id="{ECD79C8D-C796-48AD-B704-8345B49307E2}"/>
                </a:ext>
              </a:extLst>
            </p:cNvPr>
            <p:cNvSpPr/>
            <p:nvPr/>
          </p:nvSpPr>
          <p:spPr>
            <a:xfrm>
              <a:off x="9388986" y="3534224"/>
              <a:ext cx="182700" cy="179700"/>
            </a:xfrm>
            <a:prstGeom prst="rect">
              <a:avLst/>
            </a:prstGeom>
            <a:gradFill>
              <a:gsLst>
                <a:gs pos="0">
                  <a:srgbClr val="3E7FCD"/>
                </a:gs>
                <a:gs pos="100000">
                  <a:srgbClr val="96C0FF"/>
                </a:gs>
              </a:gsLst>
              <a:lin ang="16200038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49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" name="Shape 1053">
              <a:extLst>
                <a:ext uri="{FF2B5EF4-FFF2-40B4-BE49-F238E27FC236}">
                  <a16:creationId xmlns:a16="http://schemas.microsoft.com/office/drawing/2014/main" id="{3DD8F47B-E50F-42C8-801B-7CE803ED119E}"/>
                </a:ext>
              </a:extLst>
            </p:cNvPr>
            <p:cNvSpPr/>
            <p:nvPr/>
          </p:nvSpPr>
          <p:spPr>
            <a:xfrm>
              <a:off x="9388986" y="3822624"/>
              <a:ext cx="182700" cy="179700"/>
            </a:xfrm>
            <a:prstGeom prst="rect">
              <a:avLst/>
            </a:prstGeom>
            <a:gradFill>
              <a:gsLst>
                <a:gs pos="0">
                  <a:srgbClr val="38B6D8"/>
                </a:gs>
                <a:gs pos="100000">
                  <a:srgbClr val="91ECFF"/>
                </a:gs>
              </a:gsLst>
              <a:lin ang="16200038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49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33" name="Shape 1054">
              <a:extLst>
                <a:ext uri="{FF2B5EF4-FFF2-40B4-BE49-F238E27FC236}">
                  <a16:creationId xmlns:a16="http://schemas.microsoft.com/office/drawing/2014/main" id="{CA9DAE4B-1B3D-42FF-9336-1DC2E5FF258E}"/>
                </a:ext>
              </a:extLst>
            </p:cNvPr>
            <p:cNvCxnSpPr/>
            <p:nvPr/>
          </p:nvCxnSpPr>
          <p:spPr>
            <a:xfrm>
              <a:off x="9372916" y="4337085"/>
              <a:ext cx="198900" cy="0"/>
            </a:xfrm>
            <a:prstGeom prst="straightConnector1">
              <a:avLst/>
            </a:prstGeom>
            <a:noFill/>
            <a:ln w="38100" cap="flat" cmpd="sng">
              <a:solidFill>
                <a:srgbClr val="F65E1F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5400000" algn="t" rotWithShape="0">
                <a:srgbClr val="7F7F7F">
                  <a:alpha val="78820"/>
                </a:srgbClr>
              </a:outerShdw>
            </a:effectLst>
          </p:spPr>
        </p:cxnSp>
        <p:cxnSp>
          <p:nvCxnSpPr>
            <p:cNvPr id="34" name="Shape 1055">
              <a:extLst>
                <a:ext uri="{FF2B5EF4-FFF2-40B4-BE49-F238E27FC236}">
                  <a16:creationId xmlns:a16="http://schemas.microsoft.com/office/drawing/2014/main" id="{B3989566-4DA7-4685-A813-0DE50527EFA4}"/>
                </a:ext>
              </a:extLst>
            </p:cNvPr>
            <p:cNvCxnSpPr/>
            <p:nvPr/>
          </p:nvCxnSpPr>
          <p:spPr>
            <a:xfrm>
              <a:off x="9372916" y="4594463"/>
              <a:ext cx="198900" cy="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5400000" algn="t" rotWithShape="0">
                <a:srgbClr val="7F7F7F">
                  <a:alpha val="78820"/>
                </a:srgbClr>
              </a:outerShdw>
            </a:effectLst>
          </p:spPr>
        </p:cxnSp>
        <p:sp>
          <p:nvSpPr>
            <p:cNvPr id="35" name="Shape 1056">
              <a:extLst>
                <a:ext uri="{FF2B5EF4-FFF2-40B4-BE49-F238E27FC236}">
                  <a16:creationId xmlns:a16="http://schemas.microsoft.com/office/drawing/2014/main" id="{2624F105-D4A3-43D8-B758-42C7315C1EF7}"/>
                </a:ext>
              </a:extLst>
            </p:cNvPr>
            <p:cNvSpPr txBox="1"/>
            <p:nvPr/>
          </p:nvSpPr>
          <p:spPr>
            <a:xfrm>
              <a:off x="9527776" y="3501550"/>
              <a:ext cx="642900" cy="1908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762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C0C0C"/>
                </a:buClr>
                <a:buSzPct val="100000"/>
                <a:buFont typeface="Arial"/>
                <a:buNone/>
              </a:pPr>
              <a:r>
                <a:rPr lang="en-US" sz="1200" b="1" i="0" u="none" strike="noStrike" cap="none">
                  <a:solidFill>
                    <a:srgbClr val="0C0C0C"/>
                  </a:solidFill>
                  <a:latin typeface="Arial"/>
                  <a:ea typeface="Arial"/>
                  <a:cs typeface="Arial"/>
                  <a:sym typeface="Arial"/>
                </a:rPr>
                <a:t>SSD</a:t>
              </a:r>
            </a:p>
          </p:txBody>
        </p:sp>
        <p:sp>
          <p:nvSpPr>
            <p:cNvPr id="36" name="Shape 1057">
              <a:extLst>
                <a:ext uri="{FF2B5EF4-FFF2-40B4-BE49-F238E27FC236}">
                  <a16:creationId xmlns:a16="http://schemas.microsoft.com/office/drawing/2014/main" id="{1657684E-B595-400D-8716-E5FE78D357FB}"/>
                </a:ext>
              </a:extLst>
            </p:cNvPr>
            <p:cNvSpPr txBox="1"/>
            <p:nvPr/>
          </p:nvSpPr>
          <p:spPr>
            <a:xfrm>
              <a:off x="9527776" y="3822624"/>
              <a:ext cx="642900" cy="1788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762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C0C0C"/>
                </a:buClr>
                <a:buSzPct val="100000"/>
                <a:buFont typeface="Arial"/>
                <a:buNone/>
              </a:pPr>
              <a:r>
                <a:rPr lang="en-US" sz="1200" b="1" i="0" u="none" strike="noStrike" cap="none">
                  <a:solidFill>
                    <a:srgbClr val="0C0C0C"/>
                  </a:solidFill>
                  <a:latin typeface="Arial"/>
                  <a:ea typeface="Arial"/>
                  <a:cs typeface="Arial"/>
                  <a:sym typeface="Arial"/>
                </a:rPr>
                <a:t>HDD</a:t>
              </a:r>
            </a:p>
          </p:txBody>
        </p:sp>
        <p:sp>
          <p:nvSpPr>
            <p:cNvPr id="37" name="Shape 1060">
              <a:extLst>
                <a:ext uri="{FF2B5EF4-FFF2-40B4-BE49-F238E27FC236}">
                  <a16:creationId xmlns:a16="http://schemas.microsoft.com/office/drawing/2014/main" id="{74EE0473-BC8B-4826-AECD-ED6B76BFC48E}"/>
                </a:ext>
              </a:extLst>
            </p:cNvPr>
            <p:cNvSpPr/>
            <p:nvPr/>
          </p:nvSpPr>
          <p:spPr>
            <a:xfrm>
              <a:off x="8032105" y="3775397"/>
              <a:ext cx="696900" cy="489600"/>
            </a:xfrm>
            <a:prstGeom prst="ellipse">
              <a:avLst/>
            </a:prstGeom>
            <a:solidFill>
              <a:schemeClr val="lt1">
                <a:alpha val="41960"/>
              </a:schemeClr>
            </a:solidFill>
            <a:ln w="28575" cap="flat" cmpd="sng">
              <a:solidFill>
                <a:srgbClr val="0000FF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889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38" name="Shape 1061">
              <a:extLst>
                <a:ext uri="{FF2B5EF4-FFF2-40B4-BE49-F238E27FC236}">
                  <a16:creationId xmlns:a16="http://schemas.microsoft.com/office/drawing/2014/main" id="{6E7E2C0A-24F9-4EA7-A422-1A7AC7D2B705}"/>
                </a:ext>
              </a:extLst>
            </p:cNvPr>
            <p:cNvCxnSpPr/>
            <p:nvPr/>
          </p:nvCxnSpPr>
          <p:spPr>
            <a:xfrm rot="5400000">
              <a:off x="8315720" y="4021084"/>
              <a:ext cx="322800" cy="9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</p:cxnSp>
        <p:cxnSp>
          <p:nvCxnSpPr>
            <p:cNvPr id="39" name="Shape 1062">
              <a:extLst>
                <a:ext uri="{FF2B5EF4-FFF2-40B4-BE49-F238E27FC236}">
                  <a16:creationId xmlns:a16="http://schemas.microsoft.com/office/drawing/2014/main" id="{EB11B7B0-148E-4A57-88BC-A3259BC4E084}"/>
                </a:ext>
              </a:extLst>
            </p:cNvPr>
            <p:cNvCxnSpPr/>
            <p:nvPr/>
          </p:nvCxnSpPr>
          <p:spPr>
            <a:xfrm rot="16200000">
              <a:off x="8135786" y="4027456"/>
              <a:ext cx="322800" cy="900"/>
            </a:xfrm>
            <a:prstGeom prst="straightConnector1">
              <a:avLst/>
            </a:prstGeom>
            <a:noFill/>
            <a:ln w="38100" cap="flat" cmpd="sng">
              <a:solidFill>
                <a:srgbClr val="F65E1F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sp>
          <p:nvSpPr>
            <p:cNvPr id="40" name="Shape 1063">
              <a:extLst>
                <a:ext uri="{FF2B5EF4-FFF2-40B4-BE49-F238E27FC236}">
                  <a16:creationId xmlns:a16="http://schemas.microsoft.com/office/drawing/2014/main" id="{4A47CB33-CE9B-4A71-9901-197451DF1A0E}"/>
                </a:ext>
              </a:extLst>
            </p:cNvPr>
            <p:cNvSpPr/>
            <p:nvPr/>
          </p:nvSpPr>
          <p:spPr>
            <a:xfrm>
              <a:off x="1485774" y="4551961"/>
              <a:ext cx="3798900" cy="1289100"/>
            </a:xfrm>
            <a:prstGeom prst="roundRect">
              <a:avLst>
                <a:gd name="adj" fmla="val 7805"/>
              </a:avLst>
            </a:pr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" name="Shape 1064">
              <a:extLst>
                <a:ext uri="{FF2B5EF4-FFF2-40B4-BE49-F238E27FC236}">
                  <a16:creationId xmlns:a16="http://schemas.microsoft.com/office/drawing/2014/main" id="{0FEF7138-F4C9-4785-BAB8-14FD8498E76A}"/>
                </a:ext>
              </a:extLst>
            </p:cNvPr>
            <p:cNvSpPr/>
            <p:nvPr/>
          </p:nvSpPr>
          <p:spPr>
            <a:xfrm>
              <a:off x="1563220" y="4871467"/>
              <a:ext cx="3356044" cy="84018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387350" marR="0" lvl="0" indent="-28575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44981"/>
                </a:buClr>
                <a:buSzPct val="100000"/>
              </a:pPr>
              <a:r>
                <a:rPr lang="en-US" sz="2000" b="1" i="0" u="none" strike="noStrike" cap="none" err="1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SSD空間直接用來存放關鍵資料</a:t>
              </a:r>
              <a:endParaRPr lang="en-US" sz="2000" b="1" i="0" u="none" strike="noStrike" cap="none">
                <a:solidFill>
                  <a:srgbClr val="262626"/>
                </a:solidFill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  <a:p>
              <a:pPr marL="387350" indent="-285750">
                <a:buClr>
                  <a:srgbClr val="044981"/>
                </a:buClr>
                <a:buSzPct val="100000"/>
              </a:pPr>
              <a:r>
                <a:rPr lang="zh-TW" altLang="en-US" sz="2000" b="1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不</a:t>
              </a:r>
              <a:r>
                <a:rPr lang="en-US" sz="2000" b="1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僅</a:t>
              </a:r>
              <a:r>
                <a:rPr lang="zh-TW" altLang="en-US" sz="2000" b="1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擴充儲存空間</a:t>
              </a:r>
              <a:r>
                <a:rPr lang="en-US" sz="2000" b="1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，</a:t>
              </a:r>
              <a:r>
                <a:rPr lang="zh-TW" altLang="en-US" sz="2000" b="1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更能長短期</a:t>
              </a:r>
              <a:endParaRPr lang="en-US" sz="2000" b="1"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  <a:p>
              <a:pPr marL="387350" marR="0" lvl="0" indent="-28575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44981"/>
                </a:buClr>
                <a:buSzPct val="100000"/>
              </a:pPr>
              <a:r>
                <a:rPr lang="en-US" sz="2000" b="1" i="0" u="none" strike="noStrike" cap="none" err="1">
                  <a:solidFill>
                    <a:srgbClr val="F65E1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全面提升儲存性價比</a:t>
              </a:r>
              <a:br>
                <a:rPr lang="en-US" sz="2000" b="1" i="0" u="none" strike="noStrike" cap="none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</a:br>
              <a:endParaRPr lang="en-US" sz="2000" b="1" i="0" u="none" strike="noStrike" cap="none">
                <a:solidFill>
                  <a:srgbClr val="262626"/>
                </a:solidFill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</p:txBody>
        </p:sp>
        <p:sp>
          <p:nvSpPr>
            <p:cNvPr id="42" name="Shape 1065">
              <a:extLst>
                <a:ext uri="{FF2B5EF4-FFF2-40B4-BE49-F238E27FC236}">
                  <a16:creationId xmlns:a16="http://schemas.microsoft.com/office/drawing/2014/main" id="{0BD635C9-DF32-4E64-8725-B8CC6BDBAEA2}"/>
                </a:ext>
              </a:extLst>
            </p:cNvPr>
            <p:cNvSpPr/>
            <p:nvPr/>
          </p:nvSpPr>
          <p:spPr>
            <a:xfrm>
              <a:off x="1485773" y="4324760"/>
              <a:ext cx="3798900" cy="401700"/>
            </a:xfrm>
            <a:prstGeom prst="roundRect">
              <a:avLst>
                <a:gd name="adj" fmla="val 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1270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ct val="100000"/>
                <a:buFont typeface="Arial"/>
                <a:buNone/>
              </a:pPr>
              <a:r>
                <a:rPr lang="en-US" sz="2400" b="1" i="0" u="none" strike="noStrike" cap="none" err="1">
                  <a:solidFill>
                    <a:srgbClr val="FFFF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Qtier</a:t>
              </a:r>
              <a:r>
                <a:rPr lang="en-US" sz="2400" b="1" i="0" u="none" strike="noStrike" cap="none">
                  <a:solidFill>
                    <a:srgbClr val="FFFFFF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 2.0 自動分層技術 </a:t>
              </a:r>
            </a:p>
          </p:txBody>
        </p:sp>
        <p:sp>
          <p:nvSpPr>
            <p:cNvPr id="43" name="Shape 1066">
              <a:extLst>
                <a:ext uri="{FF2B5EF4-FFF2-40B4-BE49-F238E27FC236}">
                  <a16:creationId xmlns:a16="http://schemas.microsoft.com/office/drawing/2014/main" id="{33728724-7677-41C4-82E4-A41BB083C6BB}"/>
                </a:ext>
              </a:extLst>
            </p:cNvPr>
            <p:cNvSpPr/>
            <p:nvPr/>
          </p:nvSpPr>
          <p:spPr>
            <a:xfrm rot="5400000">
              <a:off x="4590248" y="3749427"/>
              <a:ext cx="914100" cy="474900"/>
            </a:xfrm>
            <a:prstGeom prst="chevron">
              <a:avLst>
                <a:gd name="adj" fmla="val 47018"/>
              </a:avLst>
            </a:pr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" name="Shape 1068">
              <a:extLst>
                <a:ext uri="{FF2B5EF4-FFF2-40B4-BE49-F238E27FC236}">
                  <a16:creationId xmlns:a16="http://schemas.microsoft.com/office/drawing/2014/main" id="{732D27A3-9A6D-4B20-9A29-3BF851564090}"/>
                </a:ext>
              </a:extLst>
            </p:cNvPr>
            <p:cNvSpPr/>
            <p:nvPr/>
          </p:nvSpPr>
          <p:spPr>
            <a:xfrm>
              <a:off x="1485774" y="2695770"/>
              <a:ext cx="3798900" cy="401700"/>
            </a:xfrm>
            <a:prstGeom prst="roundRect">
              <a:avLst>
                <a:gd name="adj" fmla="val 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3175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ct val="25000"/>
                <a:buFont typeface="Arial"/>
                <a:buNone/>
              </a:pPr>
              <a:r>
                <a:rPr lang="en-US" sz="2400" b="1" i="0" u="none" strike="noStrike" cap="none">
                  <a:solidFill>
                    <a:schemeClr val="lt1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SSD </a:t>
              </a:r>
              <a:r>
                <a:rPr lang="en-US" sz="2400" b="1" i="0" u="none" strike="noStrike" cap="none" err="1">
                  <a:solidFill>
                    <a:schemeClr val="lt1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快取技術</a:t>
              </a:r>
              <a:endParaRPr lang="en-US" sz="2400" b="1" i="0" u="none" strike="noStrike" cap="none">
                <a:solidFill>
                  <a:schemeClr val="lt1"/>
                </a:solidFill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</p:txBody>
        </p:sp>
        <p:sp>
          <p:nvSpPr>
            <p:cNvPr id="45" name="Shape 1069">
              <a:extLst>
                <a:ext uri="{FF2B5EF4-FFF2-40B4-BE49-F238E27FC236}">
                  <a16:creationId xmlns:a16="http://schemas.microsoft.com/office/drawing/2014/main" id="{64890583-9AC3-47E4-975A-9E06B62A8332}"/>
                </a:ext>
              </a:extLst>
            </p:cNvPr>
            <p:cNvSpPr/>
            <p:nvPr/>
          </p:nvSpPr>
          <p:spPr>
            <a:xfrm rot="5400000">
              <a:off x="4882000" y="4070294"/>
              <a:ext cx="330600" cy="474900"/>
            </a:xfrm>
            <a:prstGeom prst="chevron">
              <a:avLst>
                <a:gd name="adj" fmla="val 47018"/>
              </a:avLst>
            </a:prstGeom>
            <a:solidFill>
              <a:srgbClr val="00B0F0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" name="Shape 1069">
              <a:extLst>
                <a:ext uri="{FF2B5EF4-FFF2-40B4-BE49-F238E27FC236}">
                  <a16:creationId xmlns:a16="http://schemas.microsoft.com/office/drawing/2014/main" id="{3C20A981-7946-4AB6-B555-5BD2AE80E05E}"/>
                </a:ext>
              </a:extLst>
            </p:cNvPr>
            <p:cNvSpPr/>
            <p:nvPr/>
          </p:nvSpPr>
          <p:spPr>
            <a:xfrm rot="5400000">
              <a:off x="4882000" y="3797162"/>
              <a:ext cx="330600" cy="474900"/>
            </a:xfrm>
            <a:prstGeom prst="chevron">
              <a:avLst>
                <a:gd name="adj" fmla="val 47018"/>
              </a:avLst>
            </a:prstGeom>
            <a:solidFill>
              <a:srgbClr val="00B0F0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" name="Shape 1057">
              <a:extLst>
                <a:ext uri="{FF2B5EF4-FFF2-40B4-BE49-F238E27FC236}">
                  <a16:creationId xmlns:a16="http://schemas.microsoft.com/office/drawing/2014/main" id="{F5D992AC-B0DC-44A1-A7C7-0F097E6055E6}"/>
                </a:ext>
              </a:extLst>
            </p:cNvPr>
            <p:cNvSpPr txBox="1"/>
            <p:nvPr/>
          </p:nvSpPr>
          <p:spPr>
            <a:xfrm>
              <a:off x="9527776" y="4552554"/>
              <a:ext cx="857246" cy="11426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762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C0C0C"/>
                </a:buClr>
                <a:buSzPct val="100000"/>
                <a:buFont typeface="Arial"/>
                <a:buNone/>
              </a:pPr>
              <a:r>
                <a:rPr lang="zh-TW" altLang="en-US" sz="1600" b="1">
                  <a:solidFill>
                    <a:srgbClr val="0C0C0C"/>
                  </a:solidFill>
                  <a:latin typeface="微軟正黑體" pitchFamily="34" charset="-120"/>
                  <a:ea typeface="微軟正黑體" pitchFamily="34" charset="-120"/>
                </a:rPr>
                <a:t>隨機</a:t>
              </a:r>
              <a:r>
                <a:rPr lang="zh-TW" altLang="en-US" sz="1600" b="1" i="0" u="none" strike="noStrike" cap="none">
                  <a:solidFill>
                    <a:srgbClr val="0C0C0C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讀寫</a:t>
              </a:r>
              <a:endParaRPr lang="en-US" sz="1600" b="1" i="0" u="none" strike="noStrike" cap="none">
                <a:solidFill>
                  <a:srgbClr val="0C0C0C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48" name="Shape 1057">
              <a:extLst>
                <a:ext uri="{FF2B5EF4-FFF2-40B4-BE49-F238E27FC236}">
                  <a16:creationId xmlns:a16="http://schemas.microsoft.com/office/drawing/2014/main" id="{8CC8491F-AEB8-416B-97AE-2EF483C9A187}"/>
                </a:ext>
              </a:extLst>
            </p:cNvPr>
            <p:cNvSpPr txBox="1"/>
            <p:nvPr/>
          </p:nvSpPr>
          <p:spPr>
            <a:xfrm>
              <a:off x="9527776" y="4243795"/>
              <a:ext cx="857246" cy="11426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762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C0C0C"/>
                </a:buClr>
                <a:buSzPct val="100000"/>
                <a:buFont typeface="Arial"/>
                <a:buNone/>
              </a:pPr>
              <a:r>
                <a:rPr lang="zh-TW" altLang="en-US" sz="1600" b="1">
                  <a:solidFill>
                    <a:srgbClr val="0C0C0C"/>
                  </a:solidFill>
                  <a:latin typeface="微軟正黑體" pitchFamily="34" charset="-120"/>
                  <a:ea typeface="微軟正黑體" pitchFamily="34" charset="-120"/>
                </a:rPr>
                <a:t>連續</a:t>
              </a:r>
              <a:r>
                <a:rPr lang="zh-TW" altLang="en-US" sz="1600" b="1" i="0" u="none" strike="noStrike" cap="none">
                  <a:solidFill>
                    <a:srgbClr val="0C0C0C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讀寫</a:t>
              </a:r>
              <a:endParaRPr lang="en-US" sz="1600" b="1" i="0" u="none" strike="noStrike" cap="none">
                <a:solidFill>
                  <a:srgbClr val="0C0C0C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49" name="文字方塊 48">
              <a:extLst>
                <a:ext uri="{FF2B5EF4-FFF2-40B4-BE49-F238E27FC236}">
                  <a16:creationId xmlns:a16="http://schemas.microsoft.com/office/drawing/2014/main" id="{98EDF45D-D60A-45C6-9BBC-08262A2107F9}"/>
                </a:ext>
              </a:extLst>
            </p:cNvPr>
            <p:cNvSpPr txBox="1"/>
            <p:nvPr/>
          </p:nvSpPr>
          <p:spPr>
            <a:xfrm>
              <a:off x="1606896" y="3254664"/>
              <a:ext cx="3456384" cy="5380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lang="zh-TW" altLang="en-US" sz="2000" b="1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快取純加速，不能當做儲存使用</a:t>
              </a:r>
            </a:p>
            <a:p>
              <a:pPr lvl="0"/>
              <a:r>
                <a:rPr lang="zh-TW" altLang="en-US" sz="2000" b="1">
                  <a:solidFill>
                    <a:srgbClr val="262626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rPr>
                <a:t>無法兼顧儲存空間擴充與效能提升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15696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D3745BD2-AF2C-43E4-9764-B31CB130D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23" y="0"/>
            <a:ext cx="12186773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43C918A3-28F9-4B2B-B235-83C1533EB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21" y="38100"/>
            <a:ext cx="10281557" cy="1104446"/>
          </a:xfrm>
        </p:spPr>
        <p:txBody>
          <a:bodyPr/>
          <a:lstStyle/>
          <a:p>
            <a:r>
              <a:rPr lang="zh-TW" altLang="en-US" b="1" dirty="0">
                <a:latin typeface="Arial"/>
                <a:cs typeface="Arial"/>
              </a:rPr>
              <a:t>搭</a:t>
            </a:r>
            <a:r>
              <a:rPr lang="zh-TW" altLang="en-US" b="1" dirty="0">
                <a:latin typeface="Microsoft JhengHei"/>
              </a:rPr>
              <a:t>配 QNAP 10GbE 交換器</a:t>
            </a:r>
            <a:endParaRPr lang="zh-TW" altLang="en-US" b="1" dirty="0"/>
          </a:p>
        </p:txBody>
      </p:sp>
      <p:pic>
        <p:nvPicPr>
          <p:cNvPr id="20" name="圖片 19">
            <a:extLst>
              <a:ext uri="{FF2B5EF4-FFF2-40B4-BE49-F238E27FC236}">
                <a16:creationId xmlns:a16="http://schemas.microsoft.com/office/drawing/2014/main" id="{22A85EA4-5497-4F37-925A-5813285E8C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4104" b="-1"/>
          <a:stretch/>
        </p:blipFill>
        <p:spPr>
          <a:xfrm flipH="1" flipV="1">
            <a:off x="2777237" y="1994264"/>
            <a:ext cx="1638205" cy="463186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E314F026-C9AF-41BA-AE57-B970DFA4D6C4}"/>
              </a:ext>
            </a:extLst>
          </p:cNvPr>
          <p:cNvSpPr/>
          <p:nvPr/>
        </p:nvSpPr>
        <p:spPr>
          <a:xfrm>
            <a:off x="3179321" y="2007280"/>
            <a:ext cx="697627" cy="4001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anchor="t">
            <a:spAutoFit/>
          </a:bodyPr>
          <a:lstStyle/>
          <a:p>
            <a:pPr lvl="0" algn="ctr">
              <a:buClr>
                <a:srgbClr val="FFFFFF"/>
              </a:buClr>
              <a:buSzPts val="2000"/>
            </a:pPr>
            <a:r>
              <a:rPr lang="en-US" altLang="zh-TW" sz="2000" b="1" dirty="0" err="1">
                <a:solidFill>
                  <a:srgbClr val="FFFF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下載</a:t>
            </a:r>
            <a:endParaRPr lang="en-US" altLang="zh-TW" sz="2000" b="1" dirty="0">
              <a:solidFill>
                <a:srgbClr val="FFFFFF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058293BD-59AE-49C3-AED9-CB852435B7A0}"/>
              </a:ext>
            </a:extLst>
          </p:cNvPr>
          <p:cNvGrpSpPr/>
          <p:nvPr/>
        </p:nvGrpSpPr>
        <p:grpSpPr>
          <a:xfrm>
            <a:off x="1250130" y="2387454"/>
            <a:ext cx="9781489" cy="3177988"/>
            <a:chOff x="1815280" y="2227459"/>
            <a:chExt cx="9781489" cy="3177988"/>
          </a:xfrm>
        </p:grpSpPr>
        <p:pic>
          <p:nvPicPr>
            <p:cNvPr id="8" name="Shape 175">
              <a:extLst>
                <a:ext uri="{FF2B5EF4-FFF2-40B4-BE49-F238E27FC236}">
                  <a16:creationId xmlns:a16="http://schemas.microsoft.com/office/drawing/2014/main" id="{5739FB25-D9FF-4875-ADFA-611213B74BB0}"/>
                </a:ext>
              </a:extLst>
            </p:cNvPr>
            <p:cNvPicPr preferRelativeResize="0"/>
            <p:nvPr/>
          </p:nvPicPr>
          <p:blipFill>
            <a:blip r:embed="rId5"/>
            <a:stretch>
              <a:fillRect/>
            </a:stretch>
          </p:blipFill>
          <p:spPr>
            <a:xfrm>
              <a:off x="6738052" y="2231551"/>
              <a:ext cx="4858717" cy="317389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Shape 175">
              <a:extLst>
                <a:ext uri="{FF2B5EF4-FFF2-40B4-BE49-F238E27FC236}">
                  <a16:creationId xmlns:a16="http://schemas.microsoft.com/office/drawing/2014/main" id="{288BB8B0-5C5C-48D0-BD85-FB54E34B8525}"/>
                </a:ext>
              </a:extLst>
            </p:cNvPr>
            <p:cNvPicPr preferRelativeResize="0"/>
            <p:nvPr/>
          </p:nvPicPr>
          <p:blipFill>
            <a:blip r:embed="rId5"/>
            <a:stretch>
              <a:fillRect/>
            </a:stretch>
          </p:blipFill>
          <p:spPr>
            <a:xfrm>
              <a:off x="1815280" y="2227459"/>
              <a:ext cx="4858717" cy="3173896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6" name="群組 15">
              <a:extLst>
                <a:ext uri="{FF2B5EF4-FFF2-40B4-BE49-F238E27FC236}">
                  <a16:creationId xmlns:a16="http://schemas.microsoft.com/office/drawing/2014/main" id="{575B2916-1EC0-4CD2-B33D-AE39C7F337EB}"/>
                </a:ext>
              </a:extLst>
            </p:cNvPr>
            <p:cNvGrpSpPr/>
            <p:nvPr/>
          </p:nvGrpSpPr>
          <p:grpSpPr>
            <a:xfrm>
              <a:off x="1925053" y="2337559"/>
              <a:ext cx="9562699" cy="2955245"/>
              <a:chOff x="1925053" y="2337559"/>
              <a:chExt cx="9562699" cy="2955245"/>
            </a:xfrm>
          </p:grpSpPr>
          <p:pic>
            <p:nvPicPr>
              <p:cNvPr id="5" name="圖片 6" descr="一張含有 螢幕擷取畫面 的圖片&#10;&#10;描述是以非常高的可信度產生">
                <a:extLst>
                  <a:ext uri="{FF2B5EF4-FFF2-40B4-BE49-F238E27FC236}">
                    <a16:creationId xmlns:a16="http://schemas.microsoft.com/office/drawing/2014/main" id="{BAA7798B-AD6D-4415-A8B6-1F348871E5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849820" y="2337560"/>
                <a:ext cx="4637932" cy="2955244"/>
              </a:xfrm>
              <a:prstGeom prst="rect">
                <a:avLst/>
              </a:prstGeom>
            </p:spPr>
          </p:pic>
          <p:pic>
            <p:nvPicPr>
              <p:cNvPr id="3" name="圖片 3" descr="一張含有 螢幕擷取畫面 的圖片&#10;&#10;描述是以非常高的可信度產生">
                <a:extLst>
                  <a:ext uri="{FF2B5EF4-FFF2-40B4-BE49-F238E27FC236}">
                    <a16:creationId xmlns:a16="http://schemas.microsoft.com/office/drawing/2014/main" id="{BDFDBB83-0C4B-425E-9674-2997E61882A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925053" y="2337559"/>
                <a:ext cx="4636303" cy="2955244"/>
              </a:xfrm>
              <a:prstGeom prst="rect">
                <a:avLst/>
              </a:prstGeom>
            </p:spPr>
          </p:pic>
        </p:grpSp>
      </p:grpSp>
      <p:pic>
        <p:nvPicPr>
          <p:cNvPr id="10" name="Shape 173">
            <a:extLst>
              <a:ext uri="{FF2B5EF4-FFF2-40B4-BE49-F238E27FC236}">
                <a16:creationId xmlns:a16="http://schemas.microsoft.com/office/drawing/2014/main" id="{D8561594-DD0C-4CC0-930C-1A20FF4CD2E4}"/>
              </a:ext>
            </a:extLst>
          </p:cNvPr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4245388" y="5297634"/>
            <a:ext cx="4650962" cy="119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圖片 20">
            <a:extLst>
              <a:ext uri="{FF2B5EF4-FFF2-40B4-BE49-F238E27FC236}">
                <a16:creationId xmlns:a16="http://schemas.microsoft.com/office/drawing/2014/main" id="{85E1A5FA-3BD1-4019-A15B-D0DF174D6A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4104" b="-1"/>
          <a:stretch/>
        </p:blipFill>
        <p:spPr>
          <a:xfrm flipH="1" flipV="1">
            <a:off x="7789507" y="1994264"/>
            <a:ext cx="1638205" cy="463186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0C75325F-034F-4B07-BCF8-7FBAB5F0DCF2}"/>
              </a:ext>
            </a:extLst>
          </p:cNvPr>
          <p:cNvSpPr/>
          <p:nvPr/>
        </p:nvSpPr>
        <p:spPr>
          <a:xfrm>
            <a:off x="8269714" y="1995625"/>
            <a:ext cx="697628" cy="4001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anchor="t">
            <a:spAutoFit/>
          </a:bodyPr>
          <a:lstStyle/>
          <a:p>
            <a:pPr lvl="0" algn="ctr">
              <a:buClr>
                <a:srgbClr val="FFFFFF"/>
              </a:buClr>
              <a:buSzPts val="2000"/>
            </a:pPr>
            <a:r>
              <a:rPr lang="en-US" altLang="zh-TW" sz="2000" b="1" err="1">
                <a:solidFill>
                  <a:srgbClr val="FFFFFF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</a:rPr>
              <a:t>上傳</a:t>
            </a:r>
          </a:p>
        </p:txBody>
      </p:sp>
      <p:pic>
        <p:nvPicPr>
          <p:cNvPr id="13" name="圖片 12">
            <a:extLst>
              <a:ext uri="{FF2B5EF4-FFF2-40B4-BE49-F238E27FC236}">
                <a16:creationId xmlns:a16="http://schemas.microsoft.com/office/drawing/2014/main" id="{2A03F4D5-B8F4-4554-B929-B6D40DD410A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-2058"/>
          <a:stretch/>
        </p:blipFill>
        <p:spPr>
          <a:xfrm flipH="1" flipV="1">
            <a:off x="3870276" y="1334137"/>
            <a:ext cx="4499147" cy="586571"/>
          </a:xfrm>
          <a:prstGeom prst="rect">
            <a:avLst/>
          </a:prstGeom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86F44B6D-289E-4001-A948-35BF456F54C0}"/>
              </a:ext>
            </a:extLst>
          </p:cNvPr>
          <p:cNvSpPr/>
          <p:nvPr/>
        </p:nvSpPr>
        <p:spPr>
          <a:xfrm>
            <a:off x="4072805" y="1378875"/>
            <a:ext cx="4166525" cy="4616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r>
              <a:rPr lang="zh-TW" altLang="en-US" sz="24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發揮打好打滿的</a:t>
            </a:r>
            <a:r>
              <a:rPr lang="en-US" altLang="zh-TW" sz="24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10G</a:t>
            </a:r>
            <a:r>
              <a:rPr lang="zh-TW" altLang="en-US" sz="24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網路效能</a:t>
            </a:r>
            <a:endParaRPr lang="zh-TW" altLang="en-US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372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212851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en-US" altLang="zh-TW" sz="5000" b="1" err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讓虛擬機</a:t>
            </a:r>
            <a:r>
              <a:rPr lang="zh-TW" altLang="en-US" sz="5000" b="1">
                <a:solidFill>
                  <a:srgbClr val="F65E1F"/>
                </a:solidFill>
                <a:latin typeface="Calibri"/>
                <a:cs typeface="Calibri"/>
              </a:rPr>
              <a:t>備份管理變容易</a:t>
            </a:r>
            <a:endParaRPr lang="en-US" sz="50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30097"/>
            <a:ext cx="6060732" cy="29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398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70774B93-6139-4021-95BC-80391838ED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8936DFDF-F823-4EC5-A42B-17C5131980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18" r="4492"/>
          <a:stretch/>
        </p:blipFill>
        <p:spPr>
          <a:xfrm>
            <a:off x="4103" y="2904134"/>
            <a:ext cx="12219647" cy="27346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397" y="36032"/>
            <a:ext cx="10281557" cy="1104446"/>
          </a:xfrm>
        </p:spPr>
        <p:txBody>
          <a:bodyPr/>
          <a:lstStyle/>
          <a:p>
            <a:r>
              <a:rPr lang="zh-TW" altLang="en-US" b="1">
                <a:latin typeface="Microsoft JhengHei"/>
              </a:rPr>
              <a:t>直覺化管理介面</a:t>
            </a:r>
            <a:endParaRPr kumimoji="1" lang="zh-TW" altLang="en-US" b="1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6D0E4D8C-A71F-4C73-99C9-DB46FB77AFFC}"/>
              </a:ext>
            </a:extLst>
          </p:cNvPr>
          <p:cNvSpPr/>
          <p:nvPr/>
        </p:nvSpPr>
        <p:spPr>
          <a:xfrm>
            <a:off x="511626" y="2552055"/>
            <a:ext cx="5111750" cy="3256215"/>
          </a:xfrm>
          <a:prstGeom prst="rect">
            <a:avLst/>
          </a:prstGeom>
          <a:solidFill>
            <a:srgbClr val="A9350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905" y="2605595"/>
            <a:ext cx="4965192" cy="31082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5EBA67C4-9D01-49EA-9279-4F5E59EF71F8}"/>
              </a:ext>
            </a:extLst>
          </p:cNvPr>
          <p:cNvSpPr/>
          <p:nvPr/>
        </p:nvSpPr>
        <p:spPr>
          <a:xfrm>
            <a:off x="5947176" y="3612891"/>
            <a:ext cx="5762223" cy="2209771"/>
          </a:xfrm>
          <a:prstGeom prst="rect">
            <a:avLst/>
          </a:prstGeom>
          <a:solidFill>
            <a:srgbClr val="A9350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0456" y="3664683"/>
            <a:ext cx="5627033" cy="171090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0378080B-02BD-4110-9187-9F63B7780E9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4965"/>
          <a:stretch/>
        </p:blipFill>
        <p:spPr>
          <a:xfrm flipH="1" flipV="1">
            <a:off x="1165770" y="1722218"/>
            <a:ext cx="4215276" cy="64841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2328" y="1667941"/>
            <a:ext cx="3175861" cy="83349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kumimoji="1" lang="zh-TW" altLang="en-US" b="1">
                <a:solidFill>
                  <a:schemeClr val="bg1"/>
                </a:solidFill>
              </a:rPr>
              <a:t>網頁式管理介面</a:t>
            </a:r>
            <a:endParaRPr kumimoji="1" lang="en-US" altLang="zh-TW" b="1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endParaRPr kumimoji="1" lang="en-US" altLang="zh-TW" b="1">
              <a:solidFill>
                <a:schemeClr val="bg1"/>
              </a:solidFill>
            </a:endParaRP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151DFDE3-1792-4A57-AD4D-BCE85F9E1B7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3897" b="2835"/>
          <a:stretch/>
        </p:blipFill>
        <p:spPr>
          <a:xfrm flipH="1" flipV="1">
            <a:off x="6633057" y="2123824"/>
            <a:ext cx="4402983" cy="1180981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E448ED33-80BF-4C76-AF0A-9F4D472D4A62}"/>
              </a:ext>
            </a:extLst>
          </p:cNvPr>
          <p:cNvSpPr/>
          <p:nvPr/>
        </p:nvSpPr>
        <p:spPr>
          <a:xfrm>
            <a:off x="6663685" y="2715613"/>
            <a:ext cx="4321816" cy="488073"/>
          </a:xfrm>
          <a:prstGeom prst="rect">
            <a:avLst/>
          </a:prstGeom>
          <a:solidFill>
            <a:srgbClr val="5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7226566" y="2033116"/>
            <a:ext cx="3161235" cy="86248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None/>
            </a:pPr>
            <a:r>
              <a:rPr kumimoji="1" lang="zh-TW" altLang="en-US" b="1">
                <a:solidFill>
                  <a:schemeClr val="bg1"/>
                </a:solidFill>
              </a:rPr>
              <a:t>直覺式</a:t>
            </a:r>
            <a:r>
              <a:rPr kumimoji="1" lang="zh-TW" altLang="en-US" sz="3000" b="1">
                <a:solidFill>
                  <a:schemeClr val="bg1"/>
                </a:solidFill>
              </a:rPr>
              <a:t>操作</a:t>
            </a:r>
            <a:endParaRPr kumimoji="1" lang="en-US" altLang="zh-TW" sz="3000" b="1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endParaRPr kumimoji="1" lang="en-US" altLang="zh-TW" b="1">
              <a:solidFill>
                <a:schemeClr val="bg1"/>
              </a:solidFill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9C6B09F7-8E70-486C-A830-DC8C6A7B44AC}"/>
              </a:ext>
            </a:extLst>
          </p:cNvPr>
          <p:cNvSpPr txBox="1">
            <a:spLocks/>
          </p:cNvSpPr>
          <p:nvPr/>
        </p:nvSpPr>
        <p:spPr>
          <a:xfrm>
            <a:off x="7706151" y="2661865"/>
            <a:ext cx="2531910" cy="61196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kumimoji="1" lang="zh-TW" altLang="en-US" sz="2000" b="1">
                <a:solidFill>
                  <a:schemeClr val="bg1"/>
                </a:solidFill>
              </a:rPr>
              <a:t>幾個步驟完成工作</a:t>
            </a:r>
            <a:endParaRPr kumimoji="1" lang="en-US" altLang="zh-TW" sz="2000" b="1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endParaRPr kumimoji="1" lang="en-US" altLang="zh-TW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404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363232F3-6939-441A-AE70-D24D8CAE3F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721" y="31750"/>
            <a:ext cx="10281557" cy="1104446"/>
          </a:xfrm>
        </p:spPr>
        <p:txBody>
          <a:bodyPr/>
          <a:lstStyle/>
          <a:p>
            <a:r>
              <a:rPr kumimoji="1" lang="zh-TW" altLang="en-US" b="1">
                <a:latin typeface="Microsoft JhengHei"/>
                <a:ea typeface="Microsoft JhengHei"/>
              </a:rPr>
              <a:t>透過行事曆模式</a:t>
            </a:r>
            <a:r>
              <a:rPr lang="zh-TW" altLang="en-US" b="1">
                <a:latin typeface="Microsoft JhengHei"/>
                <a:ea typeface="Microsoft JhengHei"/>
              </a:rPr>
              <a:t> 管理備份工作好容易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9B2F35-2AD0-4040-BF46-CD052B0DD5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42" r="11933"/>
          <a:stretch/>
        </p:blipFill>
        <p:spPr>
          <a:xfrm>
            <a:off x="6011761" y="1876899"/>
            <a:ext cx="5912155" cy="375199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6AA5C-4202-314D-9E48-914D5D2B5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324" y="2073439"/>
            <a:ext cx="5903175" cy="34344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行事曆模式查看備份工作排程</a:t>
            </a: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依照歷史記錄預測工作持續時間</a:t>
            </a: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決定備份區間</a:t>
            </a: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排程新的工作</a:t>
            </a: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查看工作內容</a:t>
            </a: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確認過去或未來的工作</a:t>
            </a: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291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1AEA6FAE-8202-43EA-97E5-FD646B3171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471" y="28502"/>
            <a:ext cx="10281557" cy="1104446"/>
          </a:xfrm>
        </p:spPr>
        <p:txBody>
          <a:bodyPr/>
          <a:lstStyle/>
          <a:p>
            <a:r>
              <a:rPr kumimoji="1" lang="zh-TW" altLang="en-US" b="1"/>
              <a:t>彈性的工作排程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9161C2B9-6F7D-4C21-8F72-8EFBD3230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770"/>
          <a:stretch/>
        </p:blipFill>
        <p:spPr>
          <a:xfrm>
            <a:off x="970426" y="2305248"/>
            <a:ext cx="6116173" cy="742752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0D81C7F9-FBDE-4F36-B16D-0BEEB365C5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770"/>
          <a:stretch/>
        </p:blipFill>
        <p:spPr>
          <a:xfrm>
            <a:off x="970426" y="3208499"/>
            <a:ext cx="6116173" cy="742752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602569" y="3249774"/>
            <a:ext cx="2642532" cy="69830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kumimoji="1" lang="zh-TW" altLang="en-US" b="1">
                <a:solidFill>
                  <a:schemeClr val="bg1"/>
                </a:solidFill>
              </a:rPr>
              <a:t>符合客戶需求</a:t>
            </a:r>
            <a:endParaRPr kumimoji="1" lang="en-US" altLang="zh-TW" b="1">
              <a:solidFill>
                <a:schemeClr val="bg1"/>
              </a:solidFill>
            </a:endParaRP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222FD4BE-C327-495D-8347-664D26413362}"/>
              </a:ext>
            </a:extLst>
          </p:cNvPr>
          <p:cNvSpPr txBox="1">
            <a:spLocks/>
          </p:cNvSpPr>
          <p:nvPr/>
        </p:nvSpPr>
        <p:spPr>
          <a:xfrm>
            <a:off x="1137145" y="2331647"/>
            <a:ext cx="6241555" cy="813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/>
              <a:buNone/>
            </a:pPr>
            <a:r>
              <a:rPr kumimoji="1" lang="zh-TW" altLang="en-US" b="1">
                <a:solidFill>
                  <a:schemeClr val="bg1"/>
                </a:solidFill>
              </a:rPr>
              <a:t>在一個工作中設定多個排程作業</a:t>
            </a:r>
            <a:endParaRPr kumimoji="1" lang="en-US" altLang="zh-TW" b="1">
              <a:solidFill>
                <a:schemeClr val="bg1"/>
              </a:solidFill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C6853F19-7921-4008-8CB4-29F3D957167B}"/>
              </a:ext>
            </a:extLst>
          </p:cNvPr>
          <p:cNvSpPr/>
          <p:nvPr/>
        </p:nvSpPr>
        <p:spPr>
          <a:xfrm>
            <a:off x="6397062" y="1473828"/>
            <a:ext cx="4948569" cy="4421293"/>
          </a:xfrm>
          <a:prstGeom prst="rect">
            <a:avLst/>
          </a:prstGeom>
          <a:solidFill>
            <a:srgbClr val="A9350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13508" t="29412" r="53336" b="9742"/>
          <a:stretch/>
        </p:blipFill>
        <p:spPr>
          <a:xfrm>
            <a:off x="6500124" y="1600077"/>
            <a:ext cx="4710481" cy="41870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橢圓 14">
            <a:extLst>
              <a:ext uri="{FF2B5EF4-FFF2-40B4-BE49-F238E27FC236}">
                <a16:creationId xmlns:a16="http://schemas.microsoft.com/office/drawing/2014/main" id="{7B75BEA2-7880-40FB-A07D-0FC687088550}"/>
              </a:ext>
            </a:extLst>
          </p:cNvPr>
          <p:cNvSpPr/>
          <p:nvPr/>
        </p:nvSpPr>
        <p:spPr>
          <a:xfrm>
            <a:off x="4674581" y="4435601"/>
            <a:ext cx="1351569" cy="135156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555A04D1-AD59-4BB9-AA1C-C5ED5D4CC4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398" y="4064369"/>
            <a:ext cx="2549098" cy="186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9161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EB202DEC-7618-4AB6-A426-A432196A3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075"/>
            <a:ext cx="12187445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DD09EA-1C1C-D04A-83D5-C629CEE17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" y="42528"/>
            <a:ext cx="12187897" cy="1104446"/>
          </a:xfrm>
        </p:spPr>
        <p:txBody>
          <a:bodyPr/>
          <a:lstStyle/>
          <a:p>
            <a:r>
              <a:rPr lang="zh-TW" altLang="en-US" b="1"/>
              <a:t>自動化</a:t>
            </a:r>
            <a:r>
              <a:rPr lang="zh-TW" altLang="en-US" b="1">
                <a:latin typeface="Microsoft JhengHei"/>
              </a:rPr>
              <a:t>您的資料保護計畫</a:t>
            </a:r>
            <a:endParaRPr lang="en-US" b="1"/>
          </a:p>
        </p:txBody>
      </p:sp>
      <p:sp>
        <p:nvSpPr>
          <p:cNvPr id="12" name="Прямоугольник 3">
            <a:extLst>
              <a:ext uri="{FF2B5EF4-FFF2-40B4-BE49-F238E27FC236}">
                <a16:creationId xmlns:a16="http://schemas.microsoft.com/office/drawing/2014/main" id="{31099FC3-11C4-4D09-87DC-ED8B1BEAADC3}"/>
              </a:ext>
            </a:extLst>
          </p:cNvPr>
          <p:cNvSpPr/>
          <p:nvPr/>
        </p:nvSpPr>
        <p:spPr>
          <a:xfrm>
            <a:off x="2380685" y="2210240"/>
            <a:ext cx="6181480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zh-TW" altLang="en-US" sz="24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指令式介面</a:t>
            </a:r>
            <a:endParaRPr lang="en-US" sz="24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Calibri Light" pitchFamily="34" charset="0"/>
            </a:endParaRPr>
          </a:p>
          <a:p>
            <a:pPr lvl="0"/>
            <a:endParaRPr lang="en-US" sz="600" b="1">
              <a:solidFill>
                <a:schemeClr val="bg1"/>
              </a:solidFill>
              <a:latin typeface="Century Gothic" panose="020B0502020202020204" pitchFamily="34" charset="0"/>
              <a:cs typeface="Calibri Light" pitchFamily="34" charset="0"/>
            </a:endParaRPr>
          </a:p>
          <a:p>
            <a:pPr lvl="0"/>
            <a:r>
              <a:rPr lang="zh-TW" altLang="en-US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可以在</a:t>
            </a:r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Console</a:t>
            </a:r>
            <a:r>
              <a:rPr lang="zh-TW" altLang="en-US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執行簡單動作指令</a:t>
            </a:r>
            <a:endParaRPr 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Calibri Light" pitchFamily="34" charset="0"/>
            </a:endParaRPr>
          </a:p>
          <a:p>
            <a:pPr lvl="0"/>
            <a:endParaRPr lang="en-US" sz="2500" b="1">
              <a:solidFill>
                <a:schemeClr val="bg1"/>
              </a:solidFill>
              <a:latin typeface="Century Gothic" panose="020B0502020202020204" pitchFamily="34" charset="0"/>
              <a:cs typeface="Calibri Light" pitchFamily="34" charset="0"/>
            </a:endParaRPr>
          </a:p>
          <a:p>
            <a:pPr lvl="0"/>
            <a:r>
              <a:rPr lang="zh-TW" altLang="en-US" sz="24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自訂腳本</a:t>
            </a:r>
            <a:endParaRPr lang="en-US" sz="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Calibri Light" pitchFamily="34" charset="0"/>
            </a:endParaRPr>
          </a:p>
          <a:p>
            <a:pPr lvl="0"/>
            <a:r>
              <a:rPr lang="zh-TW" altLang="en-US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執行或完成工作後自動執行自訂腳本</a:t>
            </a:r>
            <a:endParaRPr 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Calibri Light" pitchFamily="34" charset="0"/>
            </a:endParaRPr>
          </a:p>
          <a:p>
            <a:pPr lvl="0"/>
            <a:endParaRPr lang="en-US" sz="2500" b="1">
              <a:solidFill>
                <a:schemeClr val="bg1"/>
              </a:solidFill>
              <a:latin typeface="Century Gothic" panose="020B0502020202020204" pitchFamily="34" charset="0"/>
              <a:cs typeface="Calibri Light" pitchFamily="34" charset="0"/>
            </a:endParaRPr>
          </a:p>
          <a:p>
            <a:pPr lvl="0"/>
            <a:r>
              <a:rPr lang="en-US" sz="2400" b="1">
                <a:solidFill>
                  <a:schemeClr val="bg1"/>
                </a:solidFill>
                <a:latin typeface="Century Gothic" panose="020B0502020202020204" pitchFamily="34" charset="0"/>
                <a:cs typeface="Calibri Light" pitchFamily="34" charset="0"/>
              </a:rPr>
              <a:t>HTTP API</a:t>
            </a:r>
          </a:p>
          <a:p>
            <a:pPr lvl="0"/>
            <a:endParaRPr lang="en-US" sz="600" b="1">
              <a:solidFill>
                <a:schemeClr val="bg1"/>
              </a:solidFill>
              <a:latin typeface="Century Gothic" panose="020B0502020202020204" pitchFamily="34" charset="0"/>
              <a:cs typeface="Calibri Light" pitchFamily="34" charset="0"/>
            </a:endParaRPr>
          </a:p>
          <a:p>
            <a:pPr lvl="0"/>
            <a:r>
              <a:rPr lang="zh-TW" altLang="en-US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透過</a:t>
            </a:r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API</a:t>
            </a:r>
            <a:r>
              <a:rPr lang="zh-TW" altLang="en-US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Calibri Light" pitchFamily="34" charset="0"/>
              </a:rPr>
              <a:t>整合執行工作建立與管理</a:t>
            </a:r>
            <a:endParaRPr 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Calibri Light" pitchFamily="34" charset="0"/>
            </a:endParaRPr>
          </a:p>
        </p:txBody>
      </p:sp>
      <p:pic>
        <p:nvPicPr>
          <p:cNvPr id="13" name="Picture 2" descr="C:\Users\vsimonov\Desktop\terminal-icon.png">
            <a:extLst>
              <a:ext uri="{FF2B5EF4-FFF2-40B4-BE49-F238E27FC236}">
                <a16:creationId xmlns:a16="http://schemas.microsoft.com/office/drawing/2014/main" id="{92230117-2FF8-484F-AFAC-FBD8B27EC1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3000"/>
                    </a14:imgEffect>
                    <a14:imgEffect>
                      <a14:colorTemperature colorTemp="6593"/>
                    </a14:imgEffect>
                    <a14:imgEffect>
                      <a14:brightnessContrast bright="8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583" y="2161244"/>
            <a:ext cx="843541" cy="84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vsimonov\Desktop\script-home-icon.png">
            <a:extLst>
              <a:ext uri="{FF2B5EF4-FFF2-40B4-BE49-F238E27FC236}">
                <a16:creationId xmlns:a16="http://schemas.microsoft.com/office/drawing/2014/main" id="{9A95B913-6C5F-4826-ABD0-0143EECA6D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-8000"/>
                    </a14:imgEffect>
                    <a14:imgEffect>
                      <a14:colorTemperature colorTemp="6324"/>
                    </a14:imgEffect>
                    <a14:imgEffect>
                      <a14:saturation sat="190000"/>
                    </a14:imgEffect>
                    <a14:imgEffect>
                      <a14:brightnessContrast bright="8000" contras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895" y="3192410"/>
            <a:ext cx="803476" cy="80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oup 17">
            <a:extLst>
              <a:ext uri="{FF2B5EF4-FFF2-40B4-BE49-F238E27FC236}">
                <a16:creationId xmlns:a16="http://schemas.microsoft.com/office/drawing/2014/main" id="{65E917B0-EC62-4978-A1A6-F48418DF0974}"/>
              </a:ext>
            </a:extLst>
          </p:cNvPr>
          <p:cNvGrpSpPr/>
          <p:nvPr/>
        </p:nvGrpSpPr>
        <p:grpSpPr>
          <a:xfrm>
            <a:off x="1379041" y="4282316"/>
            <a:ext cx="816624" cy="800089"/>
            <a:chOff x="381000" y="3651306"/>
            <a:chExt cx="806971" cy="790631"/>
          </a:xfrm>
        </p:grpSpPr>
        <p:sp>
          <p:nvSpPr>
            <p:cNvPr id="16" name="Rounded Rectangle 25">
              <a:extLst>
                <a:ext uri="{FF2B5EF4-FFF2-40B4-BE49-F238E27FC236}">
                  <a16:creationId xmlns:a16="http://schemas.microsoft.com/office/drawing/2014/main" id="{09DD3982-3E8E-4FDB-B875-99FDC345CCC2}"/>
                </a:ext>
              </a:extLst>
            </p:cNvPr>
            <p:cNvSpPr/>
            <p:nvPr/>
          </p:nvSpPr>
          <p:spPr>
            <a:xfrm flipH="1">
              <a:off x="381000" y="3651306"/>
              <a:ext cx="806971" cy="790631"/>
            </a:xfrm>
            <a:prstGeom prst="roundRect">
              <a:avLst/>
            </a:prstGeom>
            <a:solidFill>
              <a:srgbClr val="33BF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00"/>
            </a:p>
          </p:txBody>
        </p:sp>
        <p:sp>
          <p:nvSpPr>
            <p:cNvPr id="17" name="TextBox 9">
              <a:extLst>
                <a:ext uri="{FF2B5EF4-FFF2-40B4-BE49-F238E27FC236}">
                  <a16:creationId xmlns:a16="http://schemas.microsoft.com/office/drawing/2014/main" id="{1A562D56-BDFE-4C16-9CED-25C7A3529E64}"/>
                </a:ext>
              </a:extLst>
            </p:cNvPr>
            <p:cNvSpPr txBox="1"/>
            <p:nvPr/>
          </p:nvSpPr>
          <p:spPr>
            <a:xfrm>
              <a:off x="466787" y="3783701"/>
              <a:ext cx="637107" cy="4968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667">
                  <a:solidFill>
                    <a:schemeClr val="bg1"/>
                  </a:solidFill>
                </a:rPr>
                <a:t>API</a:t>
              </a:r>
              <a:endParaRPr lang="en-US" sz="2000">
                <a:solidFill>
                  <a:schemeClr val="bg1"/>
                </a:solidFill>
              </a:endParaRPr>
            </a:p>
          </p:txBody>
        </p:sp>
      </p:grpSp>
      <p:pic>
        <p:nvPicPr>
          <p:cNvPr id="19" name="圖片 18">
            <a:extLst>
              <a:ext uri="{FF2B5EF4-FFF2-40B4-BE49-F238E27FC236}">
                <a16:creationId xmlns:a16="http://schemas.microsoft.com/office/drawing/2014/main" id="{B5DE6B8E-6F99-4A14-8967-6B8C963B7CA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77232" y="2032479"/>
            <a:ext cx="5726712" cy="3276939"/>
          </a:xfrm>
          <a:prstGeom prst="rect">
            <a:avLst/>
          </a:prstGeom>
        </p:spPr>
      </p:pic>
      <p:pic>
        <p:nvPicPr>
          <p:cNvPr id="20" name="圖形 19">
            <a:extLst>
              <a:ext uri="{FF2B5EF4-FFF2-40B4-BE49-F238E27FC236}">
                <a16:creationId xmlns:a16="http://schemas.microsoft.com/office/drawing/2014/main" id="{2C8711B3-6B58-4B90-AAAE-987CBE7B7B3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376895" y="2191151"/>
            <a:ext cx="832229" cy="78635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圖形 21">
            <a:extLst>
              <a:ext uri="{FF2B5EF4-FFF2-40B4-BE49-F238E27FC236}">
                <a16:creationId xmlns:a16="http://schemas.microsoft.com/office/drawing/2014/main" id="{3ED566CB-6505-4CDD-893E-0D989968B60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336857" y="3204509"/>
            <a:ext cx="883551" cy="883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0027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B8EF7B2-B09A-4BBA-92B8-49D7E25554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78066B53-135F-4D2E-A747-BC136E440C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30097"/>
            <a:ext cx="6060732" cy="290217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6075B656-AC0F-439E-AA51-33C32E656BEF}"/>
              </a:ext>
            </a:extLst>
          </p:cNvPr>
          <p:cNvSpPr txBox="1">
            <a:spLocks/>
          </p:cNvSpPr>
          <p:nvPr/>
        </p:nvSpPr>
        <p:spPr>
          <a:xfrm>
            <a:off x="967920" y="1212851"/>
            <a:ext cx="10281557" cy="168864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</a:lstStyle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zh-TW" altLang="en-US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極致的資料減量</a:t>
            </a:r>
            <a:endParaRPr lang="en-US" sz="5000" b="1">
              <a:solidFill>
                <a:srgbClr val="F65E1F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1983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圖片 13">
            <a:extLst>
              <a:ext uri="{FF2B5EF4-FFF2-40B4-BE49-F238E27FC236}">
                <a16:creationId xmlns:a16="http://schemas.microsoft.com/office/drawing/2014/main" id="{ED37863C-4D19-40E7-A7E0-44FF45306A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7999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54AEEB03-C5BD-400A-986E-C54D3563E8BB}"/>
              </a:ext>
            </a:extLst>
          </p:cNvPr>
          <p:cNvSpPr/>
          <p:nvPr/>
        </p:nvSpPr>
        <p:spPr>
          <a:xfrm>
            <a:off x="1905000" y="4385704"/>
            <a:ext cx="3549650" cy="1230939"/>
          </a:xfrm>
          <a:prstGeom prst="rect">
            <a:avLst/>
          </a:prstGeom>
          <a:solidFill>
            <a:schemeClr val="bg1"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2F7F8-A7BF-6942-B015-635253577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471" y="41348"/>
            <a:ext cx="10281557" cy="1104446"/>
          </a:xfrm>
        </p:spPr>
        <p:txBody>
          <a:bodyPr/>
          <a:lstStyle/>
          <a:p>
            <a:r>
              <a:rPr kumimoji="1" lang="zh-TW" altLang="en-US" b="1"/>
              <a:t>自動排除 </a:t>
            </a:r>
            <a:r>
              <a:rPr kumimoji="1" lang="en-US" altLang="zh-TW" b="1">
                <a:latin typeface="Arial" panose="020B0604020202020204" pitchFamily="34" charset="0"/>
                <a:cs typeface="Arial" panose="020B0604020202020204" pitchFamily="34" charset="0"/>
              </a:rPr>
              <a:t>SWAP </a:t>
            </a:r>
            <a:r>
              <a:rPr kumimoji="1" lang="zh-TW" altLang="en-US" b="1"/>
              <a:t>資料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FFA4019-BF09-E54B-A74B-ED4B9A387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471" y="2095338"/>
            <a:ext cx="6038850" cy="34924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縮小備份資料，加速備份作業</a:t>
            </a:r>
            <a:endParaRPr kumimoji="1" lang="en-US" altLang="zh-TW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kumimoji="1" lang="en-US" altLang="zh-TW" b="1">
                <a:solidFill>
                  <a:schemeClr val="bg1"/>
                </a:solidFill>
              </a:rPr>
              <a:t>4GB swap x 10 VMs x 30 days = 1.2 TB </a:t>
            </a:r>
            <a:r>
              <a:rPr kumimoji="1" lang="zh-TW" altLang="en-US" b="1">
                <a:solidFill>
                  <a:schemeClr val="bg1"/>
                </a:solidFill>
              </a:rPr>
              <a:t>不需要的資料</a:t>
            </a:r>
            <a:endParaRPr kumimoji="1" lang="en-US" altLang="zh-TW" b="1">
              <a:solidFill>
                <a:schemeClr val="bg1"/>
              </a:solidFill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3A76E42-CA4D-1D46-9238-7D6750CC730F}"/>
              </a:ext>
            </a:extLst>
          </p:cNvPr>
          <p:cNvGrpSpPr/>
          <p:nvPr/>
        </p:nvGrpSpPr>
        <p:grpSpPr>
          <a:xfrm>
            <a:off x="1860096" y="4346689"/>
            <a:ext cx="3657600" cy="1308968"/>
            <a:chOff x="2717800" y="3390901"/>
            <a:chExt cx="3657600" cy="1308968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F83C648-AD0C-454A-A4BE-128A07DF9983}"/>
                </a:ext>
              </a:extLst>
            </p:cNvPr>
            <p:cNvSpPr/>
            <p:nvPr/>
          </p:nvSpPr>
          <p:spPr>
            <a:xfrm>
              <a:off x="2717800" y="3390901"/>
              <a:ext cx="3657600" cy="1308968"/>
            </a:xfrm>
            <a:prstGeom prst="rect">
              <a:avLst/>
            </a:prstGeom>
            <a:noFill/>
            <a:ln w="63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987F834-C94C-B54C-B8E6-B1DA09C18467}"/>
                </a:ext>
              </a:extLst>
            </p:cNvPr>
            <p:cNvSpPr txBox="1"/>
            <p:nvPr/>
          </p:nvSpPr>
          <p:spPr>
            <a:xfrm>
              <a:off x="3784600" y="3537554"/>
              <a:ext cx="138679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/>
                <a:t>pagefile.sys</a:t>
              </a:r>
            </a:p>
            <a:p>
              <a:r>
                <a:rPr lang="en-US" sz="2000">
                  <a:solidFill>
                    <a:schemeClr val="bg1">
                      <a:lumMod val="50000"/>
                    </a:schemeClr>
                  </a:solidFill>
                </a:rPr>
                <a:t>System file</a:t>
              </a:r>
            </a:p>
            <a:p>
              <a:r>
                <a:rPr lang="en-US" sz="2000">
                  <a:solidFill>
                    <a:schemeClr val="bg1">
                      <a:lumMod val="50000"/>
                    </a:schemeClr>
                  </a:solidFill>
                </a:rPr>
                <a:t>8.50 GB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30E9721-E8CD-FB42-86C8-73B8063BB4B2}"/>
              </a:ext>
            </a:extLst>
          </p:cNvPr>
          <p:cNvGrpSpPr/>
          <p:nvPr/>
        </p:nvGrpSpPr>
        <p:grpSpPr>
          <a:xfrm>
            <a:off x="2826152" y="4178954"/>
            <a:ext cx="1725489" cy="1619041"/>
            <a:chOff x="3936999" y="3314700"/>
            <a:chExt cx="1906014" cy="1879654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37102FB-2581-BF4C-9258-6AE5B02155EE}"/>
                </a:ext>
              </a:extLst>
            </p:cNvPr>
            <p:cNvCxnSpPr/>
            <p:nvPr/>
          </p:nvCxnSpPr>
          <p:spPr>
            <a:xfrm>
              <a:off x="3936999" y="3314700"/>
              <a:ext cx="1906013" cy="187965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1BE7A5D-0ADD-A846-89AF-6F3554007DE3}"/>
                </a:ext>
              </a:extLst>
            </p:cNvPr>
            <p:cNvCxnSpPr/>
            <p:nvPr/>
          </p:nvCxnSpPr>
          <p:spPr>
            <a:xfrm flipH="1">
              <a:off x="3937000" y="3314700"/>
              <a:ext cx="1906013" cy="187965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7" name="圖形 16">
            <a:extLst>
              <a:ext uri="{FF2B5EF4-FFF2-40B4-BE49-F238E27FC236}">
                <a16:creationId xmlns:a16="http://schemas.microsoft.com/office/drawing/2014/main" id="{7869D9C4-80C3-4C8D-9F41-79284637DD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23887" y="4490510"/>
            <a:ext cx="802265" cy="1007099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41B44E06-53EA-49D0-955C-6EB5A14BF7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8382" y="4790951"/>
            <a:ext cx="629307" cy="592901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21822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6701D280-559A-49D9-BAAC-7CA28A580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6" y="0"/>
            <a:ext cx="12171091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A62EEB-98EB-AF4D-A4B4-7F7173771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9276"/>
            <a:ext cx="12191999" cy="1104446"/>
          </a:xfrm>
        </p:spPr>
        <p:txBody>
          <a:bodyPr/>
          <a:lstStyle/>
          <a:p>
            <a:r>
              <a:rPr kumimoji="1" lang="zh-TW" altLang="en-US" b="1"/>
              <a:t>重複刪除與壓縮資料 減少使用空間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50858437-4379-EF47-A8BF-58DF5EEF3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231" y="1583548"/>
            <a:ext cx="9626600" cy="19245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全域式重複刪除涵蓋整個儲存空間，</a:t>
            </a:r>
            <a:r>
              <a:rPr kumimoji="1" lang="zh-TW" b="1">
                <a:solidFill>
                  <a:schemeClr val="bg1"/>
                </a:solidFill>
              </a:rPr>
              <a:t>重複資料只會存一份</a:t>
            </a:r>
            <a:r>
              <a:rPr lang="en-US" altLang="zh-TW" b="1">
                <a:solidFill>
                  <a:schemeClr val="bg1"/>
                </a:solidFill>
              </a:rPr>
              <a:t> </a:t>
            </a:r>
            <a:endParaRPr lang="en-US"/>
          </a:p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使用壓縮技術縮小備份資料</a:t>
            </a:r>
            <a:endParaRPr kumimoji="1" lang="en-US" altLang="zh-TW" b="1">
              <a:solidFill>
                <a:schemeClr val="bg1"/>
              </a:solidFill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32A2F742-649A-4C47-9939-E14758ED3246}"/>
              </a:ext>
            </a:extLst>
          </p:cNvPr>
          <p:cNvSpPr/>
          <p:nvPr/>
        </p:nvSpPr>
        <p:spPr>
          <a:xfrm>
            <a:off x="1518439" y="2956753"/>
            <a:ext cx="9219591" cy="2709446"/>
          </a:xfrm>
          <a:prstGeom prst="rect">
            <a:avLst/>
          </a:prstGeom>
          <a:solidFill>
            <a:srgbClr val="00CC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647F02-449D-4848-873F-9D694C8520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608560" y="3052578"/>
            <a:ext cx="9034584" cy="252231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A7002438-15DA-4D62-AC5F-C09E550B626E}"/>
              </a:ext>
            </a:extLst>
          </p:cNvPr>
          <p:cNvSpPr txBox="1">
            <a:spLocks/>
          </p:cNvSpPr>
          <p:nvPr/>
        </p:nvSpPr>
        <p:spPr>
          <a:xfrm>
            <a:off x="2640427" y="5183712"/>
            <a:ext cx="1173638" cy="5001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kumimoji="1" lang="en-US" altLang="zh-TW" sz="17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Raw Data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6A79BC06-484A-4BA8-9A3D-67619018850C}"/>
              </a:ext>
            </a:extLst>
          </p:cNvPr>
          <p:cNvSpPr txBox="1">
            <a:spLocks/>
          </p:cNvSpPr>
          <p:nvPr/>
        </p:nvSpPr>
        <p:spPr>
          <a:xfrm>
            <a:off x="8271264" y="4737457"/>
            <a:ext cx="2189213" cy="5001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kumimoji="1" lang="en-US" altLang="zh-TW" sz="17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Backup Repository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94AC600-0048-4DBA-A08F-998B061E7B99}"/>
              </a:ext>
            </a:extLst>
          </p:cNvPr>
          <p:cNvSpPr txBox="1">
            <a:spLocks/>
          </p:cNvSpPr>
          <p:nvPr/>
        </p:nvSpPr>
        <p:spPr>
          <a:xfrm>
            <a:off x="5031158" y="4563714"/>
            <a:ext cx="1414027" cy="5611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TW" sz="13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Deduplicated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TW" sz="13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F355B0B-C55C-439A-B0A3-495AE5A5FA99}"/>
              </a:ext>
            </a:extLst>
          </p:cNvPr>
          <p:cNvSpPr txBox="1">
            <a:spLocks/>
          </p:cNvSpPr>
          <p:nvPr/>
        </p:nvSpPr>
        <p:spPr>
          <a:xfrm>
            <a:off x="6674571" y="4563714"/>
            <a:ext cx="1414027" cy="5611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TW" sz="13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Compressed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TW" sz="13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</a:p>
        </p:txBody>
      </p:sp>
    </p:spTree>
    <p:extLst>
      <p:ext uri="{BB962C8B-B14F-4D97-AF65-F5344CB8AC3E}">
        <p14:creationId xmlns:p14="http://schemas.microsoft.com/office/powerpoint/2010/main" val="26753984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212851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1500" b="1">
                <a:latin typeface="Microsoft JhengHei"/>
                <a:ea typeface="Microsoft JhengHei"/>
                <a:cs typeface="Calibri"/>
              </a:rPr>
            </a:br>
            <a:r>
              <a:rPr lang="zh-TW" altLang="en-US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完善的</a:t>
            </a:r>
            <a:r>
              <a:rPr lang="zh-TW" altLang="en-US" sz="5000" b="1">
                <a:solidFill>
                  <a:srgbClr val="F65E1F"/>
                </a:solidFill>
                <a:latin typeface="Microsoft JhengHei"/>
                <a:cs typeface="Calibri"/>
              </a:rPr>
              <a:t>資料保護方案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30097"/>
            <a:ext cx="6060732" cy="29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0175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>
            <a:extLst>
              <a:ext uri="{FF2B5EF4-FFF2-40B4-BE49-F238E27FC236}">
                <a16:creationId xmlns:a16="http://schemas.microsoft.com/office/drawing/2014/main" id="{743DBD5B-391E-495A-8CFD-4CB88019AC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1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F77948-3B44-DA47-9BDF-7C4BC0ECC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" y="63796"/>
            <a:ext cx="12187897" cy="1104446"/>
          </a:xfrm>
        </p:spPr>
        <p:txBody>
          <a:bodyPr/>
          <a:lstStyle/>
          <a:p>
            <a:r>
              <a:rPr lang="zh-TW" altLang="en-US" b="1"/>
              <a:t>完善虛擬機</a:t>
            </a:r>
            <a:r>
              <a:rPr lang="zh-TW" altLang="en-US" b="1">
                <a:latin typeface="Microsoft JhengHei"/>
              </a:rPr>
              <a:t>保護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61FEA78-9CAD-8643-A146-68B5C260A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391" y="1966883"/>
            <a:ext cx="8098691" cy="285901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</a:rPr>
              <a:t>映像檔方式保護</a:t>
            </a:r>
            <a:r>
              <a:rPr lang="en-US" b="1">
                <a:solidFill>
                  <a:schemeClr val="bg1"/>
                </a:solidFill>
              </a:rPr>
              <a:t> VMware, Hyper-V, AWS EC2</a:t>
            </a: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</a:rPr>
              <a:t>永久增量模式，支援 </a:t>
            </a:r>
            <a:r>
              <a:rPr lang="en-US" b="1">
                <a:solidFill>
                  <a:schemeClr val="bg1"/>
                </a:solidFill>
              </a:rPr>
              <a:t>VMware CBT / Hyper-V RCT</a:t>
            </a:r>
            <a:endParaRPr lang="en-US" b="1">
              <a:solidFill>
                <a:schemeClr val="bg1"/>
              </a:solidFill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</a:rPr>
              <a:t>應用程式感知備份</a:t>
            </a:r>
            <a:r>
              <a:rPr lang="en-US" b="1">
                <a:solidFill>
                  <a:schemeClr val="bg1"/>
                </a:solidFill>
              </a:rPr>
              <a:t>(Exchange, SQL, AD, Oracle </a:t>
            </a:r>
            <a:r>
              <a:rPr lang="zh-TW" altLang="en-US" b="1">
                <a:solidFill>
                  <a:schemeClr val="bg1"/>
                </a:solidFill>
              </a:rPr>
              <a:t>等</a:t>
            </a:r>
            <a:r>
              <a:rPr lang="en-US" b="1">
                <a:solidFill>
                  <a:schemeClr val="bg1"/>
                </a:solidFill>
              </a:rPr>
              <a:t>)</a:t>
            </a:r>
            <a:endParaRPr lang="en-US" b="1">
              <a:solidFill>
                <a:schemeClr val="bg1"/>
              </a:solidFill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</a:rPr>
              <a:t>高達</a:t>
            </a:r>
            <a:r>
              <a:rPr lang="en-US" b="1">
                <a:solidFill>
                  <a:schemeClr val="bg1"/>
                </a:solidFill>
              </a:rPr>
              <a:t> 1,000</a:t>
            </a:r>
            <a:r>
              <a:rPr lang="en-US" altLang="zh-TW" b="1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r>
              <a:rPr lang="zh-TW" altLang="en-US" b="1">
                <a:solidFill>
                  <a:schemeClr val="bg1"/>
                </a:solidFill>
              </a:rPr>
              <a:t>份還原點，依照</a:t>
            </a:r>
            <a:r>
              <a:rPr lang="en-US" altLang="zh-TW" b="1">
                <a:solidFill>
                  <a:schemeClr val="bg1"/>
                </a:solidFill>
              </a:rPr>
              <a:t>GFS</a:t>
            </a:r>
            <a:r>
              <a:rPr lang="zh-TW" altLang="en-US" b="1">
                <a:solidFill>
                  <a:schemeClr val="bg1"/>
                </a:solidFill>
              </a:rPr>
              <a:t>保留政策循環備份資料</a:t>
            </a:r>
            <a:endParaRPr lang="en-US" b="1">
              <a:solidFill>
                <a:schemeClr val="bg1"/>
              </a:solidFill>
            </a:endParaRPr>
          </a:p>
        </p:txBody>
      </p:sp>
      <p:pic>
        <p:nvPicPr>
          <p:cNvPr id="10" name="Picture 2" descr="E:\衍印_工作區\01_直播\180424_broadcast for Final Cut Pro\links\RAID.png">
            <a:extLst>
              <a:ext uri="{FF2B5EF4-FFF2-40B4-BE49-F238E27FC236}">
                <a16:creationId xmlns:a16="http://schemas.microsoft.com/office/drawing/2014/main" id="{3228167D-C243-494B-9163-B205D3BE8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77082" y="2250139"/>
            <a:ext cx="3505858" cy="2002872"/>
          </a:xfrm>
          <a:prstGeom prst="rect">
            <a:avLst/>
          </a:prstGeom>
          <a:noFill/>
        </p:spPr>
      </p:pic>
      <p:sp>
        <p:nvSpPr>
          <p:cNvPr id="14" name="矩形: 圓角 13">
            <a:extLst>
              <a:ext uri="{FF2B5EF4-FFF2-40B4-BE49-F238E27FC236}">
                <a16:creationId xmlns:a16="http://schemas.microsoft.com/office/drawing/2014/main" id="{42A42F5A-88AE-4E8F-9199-439FE7E84A11}"/>
              </a:ext>
            </a:extLst>
          </p:cNvPr>
          <p:cNvSpPr/>
          <p:nvPr/>
        </p:nvSpPr>
        <p:spPr>
          <a:xfrm>
            <a:off x="1935725" y="4563628"/>
            <a:ext cx="8260915" cy="1097413"/>
          </a:xfrm>
          <a:prstGeom prst="roundRect">
            <a:avLst>
              <a:gd name="adj" fmla="val 7396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FF222AF-377F-3C40-BB81-6F399C5F5659}"/>
              </a:ext>
            </a:extLst>
          </p:cNvPr>
          <p:cNvGrpSpPr/>
          <p:nvPr/>
        </p:nvGrpSpPr>
        <p:grpSpPr>
          <a:xfrm>
            <a:off x="2111859" y="4630251"/>
            <a:ext cx="5372108" cy="941577"/>
            <a:chOff x="1041400" y="3771900"/>
            <a:chExt cx="5541462" cy="96250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44285DE-F686-E540-900E-ADA92735215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BFBFB"/>
                </a:clrFrom>
                <a:clrTo>
                  <a:srgbClr val="FBFBFB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41400" y="3771900"/>
              <a:ext cx="2738759" cy="962503"/>
            </a:xfrm>
            <a:prstGeom prst="rect">
              <a:avLst/>
            </a:prstGeom>
          </p:spPr>
        </p:pic>
        <p:pic>
          <p:nvPicPr>
            <p:cNvPr id="8" name="Picture 2" descr="Image result for hyper-v 2016 logo">
              <a:extLst>
                <a:ext uri="{FF2B5EF4-FFF2-40B4-BE49-F238E27FC236}">
                  <a16:creationId xmlns:a16="http://schemas.microsoft.com/office/drawing/2014/main" id="{73FD1CD6-5219-244B-AD06-A2449B82CB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clrChange>
                <a:clrFrom>
                  <a:srgbClr val="FBFBFB"/>
                </a:clrFrom>
                <a:clrTo>
                  <a:srgbClr val="FBFBFB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1340" y="3842364"/>
              <a:ext cx="2231522" cy="8450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1" name="Picture 4" descr="Amazon AWS">
            <a:extLst>
              <a:ext uri="{FF2B5EF4-FFF2-40B4-BE49-F238E27FC236}">
                <a16:creationId xmlns:a16="http://schemas.microsoft.com/office/drawing/2014/main" id="{0C9860C2-6989-4D90-A2D4-D61AA26B71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520" y="4711901"/>
            <a:ext cx="1818403" cy="75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3359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8A746266-8B16-456D-93E3-A389A9A29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15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56EBA9-FBCF-2043-A50E-B39F3DD21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294" y="40711"/>
            <a:ext cx="10281557" cy="1104446"/>
          </a:xfrm>
        </p:spPr>
        <p:txBody>
          <a:bodyPr/>
          <a:lstStyle/>
          <a:p>
            <a:r>
              <a:rPr lang="zh-TW" altLang="en-US" b="1"/>
              <a:t>自動備份驗證</a:t>
            </a:r>
            <a:endParaRPr lang="en-US" b="1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B7B7B4C7-020D-A34F-8E7A-4C15AB2F1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892" y="2277410"/>
            <a:ext cx="6052902" cy="299337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自動還原虛擬機，確認虛擬機還原</a:t>
            </a:r>
            <a:endParaRPr kumimoji="1" lang="en-US" altLang="zh-TW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endParaRPr kumimoji="1" lang="en-US" altLang="zh-TW" sz="300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可以在每一個備份工作完成後，自動執行確認機制</a:t>
            </a:r>
            <a:endParaRPr kumimoji="1" lang="en-US" altLang="zh-TW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endParaRPr kumimoji="1" lang="en-US" altLang="zh-TW" sz="300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傳送截圖畫面郵件，確認虛擬機還原狀態</a:t>
            </a:r>
            <a:endParaRPr kumimoji="1" lang="en-US" altLang="zh-TW" b="1">
              <a:solidFill>
                <a:schemeClr val="bg1"/>
              </a:solidFill>
            </a:endParaRPr>
          </a:p>
        </p:txBody>
      </p:sp>
      <p:pic>
        <p:nvPicPr>
          <p:cNvPr id="8" name="Picture 4" descr="Desctops">
            <a:extLst>
              <a:ext uri="{FF2B5EF4-FFF2-40B4-BE49-F238E27FC236}">
                <a16:creationId xmlns:a16="http://schemas.microsoft.com/office/drawing/2014/main" id="{79FAA608-48E2-224A-8398-7488D3000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630" y="1941148"/>
            <a:ext cx="5666204" cy="317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6472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FFA4F0B-78F0-462E-BD80-AE44BA28D1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15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88A16F-DAE6-5D49-80ED-1688C2ACB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" y="31896"/>
            <a:ext cx="12187897" cy="1104446"/>
          </a:xfrm>
        </p:spPr>
        <p:txBody>
          <a:bodyPr/>
          <a:lstStyle/>
          <a:p>
            <a:r>
              <a:rPr kumimoji="1" lang="zh-TW" altLang="en-US" b="1"/>
              <a:t>保障資料 複製到任何地方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FA1D7D67-507E-254E-AD9D-8EBB15E7F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71" y="1899354"/>
            <a:ext cx="11297848" cy="16638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設定排程作業，複製資料到另一個儲存位置或是雲端</a:t>
            </a:r>
            <a:r>
              <a:rPr kumimoji="1" lang="en-US" altLang="zh-TW" b="1">
                <a:solidFill>
                  <a:schemeClr val="bg1"/>
                </a:solidFill>
              </a:rPr>
              <a:t>(Amazon, Azure) </a:t>
            </a:r>
          </a:p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可依需求彈性選擇部分資料複製到其他儲存位置</a:t>
            </a:r>
            <a:endParaRPr lang="en-US" b="1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endParaRPr lang="en-US"/>
          </a:p>
        </p:txBody>
      </p:sp>
      <p:pic>
        <p:nvPicPr>
          <p:cNvPr id="10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9CCC307C-6B01-41D1-B8A9-FA9218EDC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9226" y="3715766"/>
            <a:ext cx="849083" cy="1131285"/>
          </a:xfrm>
          <a:prstGeom prst="rect">
            <a:avLst/>
          </a:prstGeom>
          <a:noFill/>
        </p:spPr>
      </p:pic>
      <p:pic>
        <p:nvPicPr>
          <p:cNvPr id="11" name="Picture 2" descr="Backup copy for VMware, Hyper-V and AWS EC2">
            <a:extLst>
              <a:ext uri="{FF2B5EF4-FFF2-40B4-BE49-F238E27FC236}">
                <a16:creationId xmlns:a16="http://schemas.microsoft.com/office/drawing/2014/main" id="{78925FDC-90EA-4804-8BDA-8CDE63C261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0" t="323" r="38187" b="45029"/>
          <a:stretch/>
        </p:blipFill>
        <p:spPr bwMode="auto">
          <a:xfrm>
            <a:off x="5122152" y="3785445"/>
            <a:ext cx="2198018" cy="108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CC7B6FC9-974B-4FA6-BCFA-DB22542E0E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38567" y="3661689"/>
            <a:ext cx="849083" cy="1131285"/>
          </a:xfrm>
          <a:prstGeom prst="rect">
            <a:avLst/>
          </a:prstGeom>
          <a:noFill/>
        </p:spPr>
      </p:pic>
      <p:cxnSp>
        <p:nvCxnSpPr>
          <p:cNvPr id="13" name="直線單箭頭接點 12">
            <a:extLst>
              <a:ext uri="{FF2B5EF4-FFF2-40B4-BE49-F238E27FC236}">
                <a16:creationId xmlns:a16="http://schemas.microsoft.com/office/drawing/2014/main" id="{02276C34-4956-49B6-93D4-6CB3330CA494}"/>
              </a:ext>
            </a:extLst>
          </p:cNvPr>
          <p:cNvCxnSpPr/>
          <p:nvPr/>
        </p:nvCxnSpPr>
        <p:spPr>
          <a:xfrm>
            <a:off x="3528418" y="4325853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單箭頭接點 13">
            <a:extLst>
              <a:ext uri="{FF2B5EF4-FFF2-40B4-BE49-F238E27FC236}">
                <a16:creationId xmlns:a16="http://schemas.microsoft.com/office/drawing/2014/main" id="{25C0B655-995C-4C83-A160-3E0DD943895A}"/>
              </a:ext>
            </a:extLst>
          </p:cNvPr>
          <p:cNvCxnSpPr/>
          <p:nvPr/>
        </p:nvCxnSpPr>
        <p:spPr>
          <a:xfrm>
            <a:off x="7414946" y="4325059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2">
            <a:extLst>
              <a:ext uri="{FF2B5EF4-FFF2-40B4-BE49-F238E27FC236}">
                <a16:creationId xmlns:a16="http://schemas.microsoft.com/office/drawing/2014/main" id="{0079E92F-263D-497A-B272-A4EA1BC1F6C1}"/>
              </a:ext>
            </a:extLst>
          </p:cNvPr>
          <p:cNvSpPr/>
          <p:nvPr/>
        </p:nvSpPr>
        <p:spPr>
          <a:xfrm>
            <a:off x="2033440" y="4852247"/>
            <a:ext cx="19206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>
                <a:solidFill>
                  <a:schemeClr val="bg1"/>
                </a:solidFill>
              </a:rPr>
              <a:t>Source </a:t>
            </a:r>
            <a:endParaRPr lang="en-US" altLang="zh-TW">
              <a:solidFill>
                <a:schemeClr val="bg1"/>
              </a:solidFill>
            </a:endParaRPr>
          </a:p>
          <a:p>
            <a:pPr algn="ctr"/>
            <a:r>
              <a:rPr lang="en-US" altLang="zh-TW">
                <a:solidFill>
                  <a:schemeClr val="bg1"/>
                </a:solidFill>
              </a:rPr>
              <a:t>B</a:t>
            </a:r>
            <a:r>
              <a:rPr lang="zh-TW" altLang="en-US">
                <a:solidFill>
                  <a:schemeClr val="bg1"/>
                </a:solidFill>
              </a:rPr>
              <a:t>ackup Repository</a:t>
            </a: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F417A153-8D29-4FC3-B468-C061A1FBF6B5}"/>
              </a:ext>
            </a:extLst>
          </p:cNvPr>
          <p:cNvSpPr/>
          <p:nvPr/>
        </p:nvSpPr>
        <p:spPr>
          <a:xfrm>
            <a:off x="8508681" y="4852246"/>
            <a:ext cx="19206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Target</a:t>
            </a:r>
          </a:p>
          <a:p>
            <a:pPr algn="ctr"/>
            <a:r>
              <a:rPr lang="en-US" altLang="zh-TW">
                <a:solidFill>
                  <a:schemeClr val="bg1"/>
                </a:solidFill>
              </a:rPr>
              <a:t>B</a:t>
            </a:r>
            <a:r>
              <a:rPr lang="zh-TW" altLang="en-US">
                <a:solidFill>
                  <a:schemeClr val="bg1"/>
                </a:solidFill>
              </a:rPr>
              <a:t>ackup Repository</a:t>
            </a:r>
          </a:p>
        </p:txBody>
      </p:sp>
    </p:spTree>
    <p:extLst>
      <p:ext uri="{BB962C8B-B14F-4D97-AF65-F5344CB8AC3E}">
        <p14:creationId xmlns:p14="http://schemas.microsoft.com/office/powerpoint/2010/main" val="34460244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13D46866-26CB-4C05-8222-20677ECF92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15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0E4EA9-B1F8-8944-997E-2FFAFD91D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017" y="49593"/>
            <a:ext cx="10281557" cy="1104446"/>
          </a:xfrm>
        </p:spPr>
        <p:txBody>
          <a:bodyPr/>
          <a:lstStyle/>
          <a:p>
            <a:r>
              <a:rPr kumimoji="1" lang="zh-TW" altLang="en-US" b="1"/>
              <a:t>加密備份資料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C2A37C5B-D962-9F43-9A07-4A7FCEECC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5059" y="1659150"/>
            <a:ext cx="9499600" cy="353969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使用</a:t>
            </a:r>
            <a:r>
              <a:rPr kumimoji="1" lang="en-US" altLang="zh-TW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AES-256 bit</a:t>
            </a:r>
            <a:r>
              <a:rPr kumimoji="1" lang="zh-TW" altLang="en-US" b="1">
                <a:solidFill>
                  <a:schemeClr val="bg1"/>
                </a:solidFill>
              </a:rPr>
              <a:t>加密模式</a:t>
            </a:r>
            <a:endParaRPr kumimoji="1" lang="en-US" altLang="zh-TW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  <a:latin typeface="Microsoft JhengHei"/>
                <a:ea typeface="Microsoft JhengHei"/>
              </a:rPr>
              <a:t>自資料傳輸開始即進行加密作業</a:t>
            </a:r>
            <a:endParaRPr kumimoji="1" lang="en-US" altLang="zh-TW" b="1">
              <a:solidFill>
                <a:schemeClr val="bg1"/>
              </a:solidFill>
              <a:latin typeface="Microsoft JhengHei"/>
              <a:ea typeface="Microsoft JhengHei"/>
            </a:endParaRPr>
          </a:p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資料到達儲存空間後，也可以進行加密</a:t>
            </a:r>
            <a:r>
              <a:rPr lang="en-US" altLang="zh-TW" b="1">
                <a:solidFill>
                  <a:schemeClr val="bg1"/>
                </a:solidFill>
              </a:rPr>
              <a:t> </a:t>
            </a:r>
            <a:endParaRPr lang="en-US" b="1">
              <a:solidFill>
                <a:schemeClr val="bg1"/>
              </a:solidFill>
              <a:cs typeface="Calibri"/>
            </a:endParaRPr>
          </a:p>
          <a:p>
            <a:endParaRPr lang="en-US"/>
          </a:p>
        </p:txBody>
      </p:sp>
      <p:pic>
        <p:nvPicPr>
          <p:cNvPr id="8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67413FF8-794B-46AB-BF2C-B91449528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9226" y="3715766"/>
            <a:ext cx="849083" cy="1131285"/>
          </a:xfrm>
          <a:prstGeom prst="rect">
            <a:avLst/>
          </a:prstGeom>
          <a:noFill/>
        </p:spPr>
      </p:pic>
      <p:pic>
        <p:nvPicPr>
          <p:cNvPr id="10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A9E7B820-A746-4E75-BB0A-24D9D01A8A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61875" y="3661689"/>
            <a:ext cx="849083" cy="1131285"/>
          </a:xfrm>
          <a:prstGeom prst="rect">
            <a:avLst/>
          </a:prstGeom>
          <a:noFill/>
        </p:spPr>
      </p:pic>
      <p:cxnSp>
        <p:nvCxnSpPr>
          <p:cNvPr id="11" name="直線單箭頭接點 10">
            <a:extLst>
              <a:ext uri="{FF2B5EF4-FFF2-40B4-BE49-F238E27FC236}">
                <a16:creationId xmlns:a16="http://schemas.microsoft.com/office/drawing/2014/main" id="{DFE79968-1FBA-4B1C-8140-30940C23D9B2}"/>
              </a:ext>
            </a:extLst>
          </p:cNvPr>
          <p:cNvCxnSpPr/>
          <p:nvPr/>
        </p:nvCxnSpPr>
        <p:spPr>
          <a:xfrm>
            <a:off x="3528418" y="4325853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11">
            <a:extLst>
              <a:ext uri="{FF2B5EF4-FFF2-40B4-BE49-F238E27FC236}">
                <a16:creationId xmlns:a16="http://schemas.microsoft.com/office/drawing/2014/main" id="{D95CF1A6-7F21-4770-8F40-82C457D8E4A0}"/>
              </a:ext>
            </a:extLst>
          </p:cNvPr>
          <p:cNvCxnSpPr/>
          <p:nvPr/>
        </p:nvCxnSpPr>
        <p:spPr>
          <a:xfrm>
            <a:off x="7338254" y="4325059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>
            <a:extLst>
              <a:ext uri="{FF2B5EF4-FFF2-40B4-BE49-F238E27FC236}">
                <a16:creationId xmlns:a16="http://schemas.microsoft.com/office/drawing/2014/main" id="{A58A2307-547A-4E8C-AB73-4E7CDBE25D1C}"/>
              </a:ext>
            </a:extLst>
          </p:cNvPr>
          <p:cNvSpPr/>
          <p:nvPr/>
        </p:nvSpPr>
        <p:spPr>
          <a:xfrm>
            <a:off x="1940469" y="4913819"/>
            <a:ext cx="2106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Backup Repository A</a:t>
            </a:r>
            <a:endParaRPr lang="zh-TW" altLang="en-US">
              <a:solidFill>
                <a:schemeClr val="bg1"/>
              </a:solidFill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BC09353-C7B0-44E2-A6E5-B8CD2C593E10}"/>
              </a:ext>
            </a:extLst>
          </p:cNvPr>
          <p:cNvSpPr/>
          <p:nvPr/>
        </p:nvSpPr>
        <p:spPr>
          <a:xfrm>
            <a:off x="8339015" y="4913818"/>
            <a:ext cx="21066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Backup Repository B</a:t>
            </a:r>
            <a:endParaRPr lang="zh-TW" altLang="en-US">
              <a:solidFill>
                <a:schemeClr val="bg1"/>
              </a:solidFill>
            </a:endParaRPr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C1484801-A7F5-4FA6-8E19-693A398C2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4125" y="4263500"/>
            <a:ext cx="553665" cy="583551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DA718729-DFC2-47AB-B642-A7084C3825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0559" y="4033283"/>
            <a:ext cx="553665" cy="583551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19FFAA1A-E7EF-4B09-8DB4-E46C1BCC38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4337" y="4023780"/>
            <a:ext cx="553665" cy="583551"/>
          </a:xfrm>
          <a:prstGeom prst="rect">
            <a:avLst/>
          </a:prstGeom>
        </p:spPr>
      </p:pic>
      <p:pic>
        <p:nvPicPr>
          <p:cNvPr id="18" name="圖形 17">
            <a:extLst>
              <a:ext uri="{FF2B5EF4-FFF2-40B4-BE49-F238E27FC236}">
                <a16:creationId xmlns:a16="http://schemas.microsoft.com/office/drawing/2014/main" id="{64A50C8B-69D8-4640-819B-416FF98B02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53276" y="3590975"/>
            <a:ext cx="2092369" cy="1201999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DCE77182-E6E6-4982-A1FE-0A2A7C635187}"/>
              </a:ext>
            </a:extLst>
          </p:cNvPr>
          <p:cNvSpPr/>
          <p:nvPr/>
        </p:nvSpPr>
        <p:spPr>
          <a:xfrm>
            <a:off x="5623443" y="4081401"/>
            <a:ext cx="113524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2200" b="1">
                <a:solidFill>
                  <a:srgbClr val="5085F0"/>
                </a:solidFill>
              </a:rPr>
              <a:t>Internet</a:t>
            </a:r>
            <a:endParaRPr lang="zh-TW" altLang="en-US" sz="2200" b="1">
              <a:solidFill>
                <a:srgbClr val="5085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5198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212851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zh-TW" altLang="en-US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強化備份效能  </a:t>
            </a:r>
            <a:endParaRPr lang="en-US" sz="50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30097"/>
            <a:ext cx="6060732" cy="29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3208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圖片 36">
            <a:extLst>
              <a:ext uri="{FF2B5EF4-FFF2-40B4-BE49-F238E27FC236}">
                <a16:creationId xmlns:a16="http://schemas.microsoft.com/office/drawing/2014/main" id="{3D35D63B-CED0-46A0-9222-C2500E7F16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" name="梯形 37">
            <a:extLst>
              <a:ext uri="{FF2B5EF4-FFF2-40B4-BE49-F238E27FC236}">
                <a16:creationId xmlns:a16="http://schemas.microsoft.com/office/drawing/2014/main" id="{225C9C7C-C49C-44D1-85AE-328903252447}"/>
              </a:ext>
            </a:extLst>
          </p:cNvPr>
          <p:cNvSpPr/>
          <p:nvPr/>
        </p:nvSpPr>
        <p:spPr>
          <a:xfrm flipV="1">
            <a:off x="5579756" y="1906926"/>
            <a:ext cx="8931543" cy="3747953"/>
          </a:xfrm>
          <a:prstGeom prst="trapezoid">
            <a:avLst>
              <a:gd name="adj" fmla="val 55340"/>
            </a:avLst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梯形 2">
            <a:extLst>
              <a:ext uri="{FF2B5EF4-FFF2-40B4-BE49-F238E27FC236}">
                <a16:creationId xmlns:a16="http://schemas.microsoft.com/office/drawing/2014/main" id="{7FC0C02F-60DA-4544-AC8B-1579EC10E267}"/>
              </a:ext>
            </a:extLst>
          </p:cNvPr>
          <p:cNvSpPr/>
          <p:nvPr/>
        </p:nvSpPr>
        <p:spPr>
          <a:xfrm>
            <a:off x="-2345596" y="1906927"/>
            <a:ext cx="9756557" cy="3742591"/>
          </a:xfrm>
          <a:prstGeom prst="trapezoid">
            <a:avLst>
              <a:gd name="adj" fmla="val 55340"/>
            </a:avLst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423B71-19B8-FA4E-BD71-5478C92CE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810" y="16531"/>
            <a:ext cx="10281557" cy="1104446"/>
          </a:xfrm>
        </p:spPr>
        <p:txBody>
          <a:bodyPr/>
          <a:lstStyle/>
          <a:p>
            <a:r>
              <a:rPr lang="en-US" altLang="zh-TW" b="1">
                <a:latin typeface="Arial" panose="020B0604020202020204" pitchFamily="34" charset="0"/>
                <a:cs typeface="Arial" panose="020B0604020202020204" pitchFamily="34" charset="0"/>
              </a:rPr>
              <a:t>LAN-Free </a:t>
            </a:r>
            <a:r>
              <a:rPr lang="zh-TW" altLang="en-US" b="1"/>
              <a:t>備份</a:t>
            </a:r>
            <a:r>
              <a:rPr lang="zh-TW" altLang="en-US" b="1">
                <a:latin typeface="Microsoft JhengHei"/>
              </a:rPr>
              <a:t>技術</a:t>
            </a:r>
            <a:endParaRPr lang="en-US" b="1"/>
          </a:p>
        </p:txBody>
      </p:sp>
      <p:sp>
        <p:nvSpPr>
          <p:cNvPr id="10" name="Прямоугольник 4">
            <a:extLst>
              <a:ext uri="{FF2B5EF4-FFF2-40B4-BE49-F238E27FC236}">
                <a16:creationId xmlns:a16="http://schemas.microsoft.com/office/drawing/2014/main" id="{06630AEC-77F6-8742-80E5-2907180C2F66}"/>
              </a:ext>
            </a:extLst>
          </p:cNvPr>
          <p:cNvSpPr/>
          <p:nvPr/>
        </p:nvSpPr>
        <p:spPr>
          <a:xfrm>
            <a:off x="870299" y="2137298"/>
            <a:ext cx="4191000" cy="26848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600"/>
              </a:spcBef>
            </a:pPr>
            <a:r>
              <a:rPr lang="en-US" sz="2400" spc="-50">
                <a:solidFill>
                  <a:srgbClr val="2196F3"/>
                </a:solidFill>
                <a:latin typeface="Century Gothic" panose="020B0502020202020204" pitchFamily="34" charset="0"/>
              </a:rPr>
              <a:t>Hot-add</a:t>
            </a:r>
          </a:p>
          <a:p>
            <a:pPr>
              <a:spcBef>
                <a:spcPts val="600"/>
              </a:spcBef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DengXian"/>
                <a:ea typeface="DengXian"/>
              </a:rPr>
              <a:t>Transporter可直接掛載V</a:t>
            </a:r>
            <a:r>
              <a:rPr lang="en-US" altLang="zh-CN">
                <a:solidFill>
                  <a:schemeClr val="tx1">
                    <a:lumMod val="75000"/>
                    <a:lumOff val="25000"/>
                  </a:schemeClr>
                </a:solidFill>
                <a:latin typeface="Century Gothic"/>
                <a:ea typeface="DengXian"/>
              </a:rPr>
              <a:t>M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latin typeface="Century Gothic"/>
              </a:rPr>
              <a:t> </a:t>
            </a:r>
            <a:r>
              <a:rPr lang="zh-CN">
                <a:solidFill>
                  <a:schemeClr val="tx1">
                    <a:lumMod val="75000"/>
                    <a:lumOff val="25000"/>
                  </a:schemeClr>
                </a:solidFill>
                <a:latin typeface="Century Gothic"/>
                <a:ea typeface="DengXian"/>
              </a:rPr>
              <a:t>並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DengXian"/>
                <a:ea typeface="DengXian"/>
              </a:rPr>
              <a:t>讀取資料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11" name="Прямоугольник 2">
            <a:extLst>
              <a:ext uri="{FF2B5EF4-FFF2-40B4-BE49-F238E27FC236}">
                <a16:creationId xmlns:a16="http://schemas.microsoft.com/office/drawing/2014/main" id="{1F9360D9-7517-5944-9B6B-62365CD1D2CD}"/>
              </a:ext>
            </a:extLst>
          </p:cNvPr>
          <p:cNvSpPr/>
          <p:nvPr/>
        </p:nvSpPr>
        <p:spPr>
          <a:xfrm>
            <a:off x="6506842" y="2117345"/>
            <a:ext cx="4487359" cy="28931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33045">
              <a:spcBef>
                <a:spcPts val="600"/>
              </a:spcBef>
            </a:pPr>
            <a:r>
              <a:rPr lang="en-US" sz="2400" spc="-50">
                <a:solidFill>
                  <a:srgbClr val="2196F3"/>
                </a:solidFill>
                <a:latin typeface="Century Gothic" panose="020B0502020202020204" pitchFamily="34" charset="0"/>
              </a:rPr>
              <a:t>Direct SAN Access</a:t>
            </a:r>
            <a:endParaRPr lang="zh-TW" altLang="en-US"/>
          </a:p>
          <a:p>
            <a:pPr marL="233045">
              <a:spcBef>
                <a:spcPts val="600"/>
              </a:spcBef>
            </a:pPr>
            <a:r>
              <a:rPr lang="zh-CN" altLang="en-US" spc="-50">
                <a:solidFill>
                  <a:schemeClr val="tx1">
                    <a:lumMod val="75000"/>
                    <a:lumOff val="25000"/>
                  </a:schemeClr>
                </a:solidFill>
                <a:latin typeface="Century Gothic"/>
                <a:ea typeface="DengXian"/>
              </a:rPr>
              <a:t>透過</a:t>
            </a:r>
            <a:r>
              <a:rPr lang="zh-CN" spc="-50">
                <a:solidFill>
                  <a:schemeClr val="tx1">
                    <a:lumMod val="75000"/>
                    <a:lumOff val="25000"/>
                  </a:schemeClr>
                </a:solidFill>
                <a:latin typeface="Century Gothic"/>
                <a:ea typeface="DengXian"/>
              </a:rPr>
              <a:t>透過光纖或iSCSI</a:t>
            </a:r>
            <a:r>
              <a:rPr lang="zh-CN" altLang="en-US" spc="-50">
                <a:solidFill>
                  <a:schemeClr val="tx1">
                    <a:lumMod val="75000"/>
                    <a:lumOff val="25000"/>
                  </a:schemeClr>
                </a:solidFill>
                <a:latin typeface="Century Gothic"/>
                <a:ea typeface="DengXian"/>
              </a:rPr>
              <a:t>從</a:t>
            </a:r>
            <a:r>
              <a:rPr lang="zh-CN" altLang="en-US" spc="-50">
                <a:solidFill>
                  <a:schemeClr val="tx1">
                    <a:lumMod val="75000"/>
                    <a:lumOff val="25000"/>
                  </a:schemeClr>
                </a:solidFill>
                <a:latin typeface="DengXian"/>
                <a:ea typeface="DengXian"/>
              </a:rPr>
              <a:t>SAN直接存取資料</a:t>
            </a:r>
            <a:endParaRPr lang="en-US" altLang="zh-TW" spc="-50">
              <a:solidFill>
                <a:srgbClr val="404040"/>
              </a:solidFill>
              <a:latin typeface="Century Gothic"/>
              <a:ea typeface="新細明體"/>
            </a:endParaRPr>
          </a:p>
          <a:p>
            <a:pPr marL="57531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US" spc="-5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D0BA7C6-BFB6-624C-9B58-FB11819C2A29}"/>
              </a:ext>
            </a:extLst>
          </p:cNvPr>
          <p:cNvGrpSpPr/>
          <p:nvPr/>
        </p:nvGrpSpPr>
        <p:grpSpPr>
          <a:xfrm>
            <a:off x="7394963" y="3812088"/>
            <a:ext cx="3968799" cy="1339194"/>
            <a:chOff x="2009187" y="922672"/>
            <a:chExt cx="3968799" cy="1339194"/>
          </a:xfrm>
        </p:grpSpPr>
        <p:pic>
          <p:nvPicPr>
            <p:cNvPr id="13" name="Picture 31">
              <a:extLst>
                <a:ext uri="{FF2B5EF4-FFF2-40B4-BE49-F238E27FC236}">
                  <a16:creationId xmlns:a16="http://schemas.microsoft.com/office/drawing/2014/main" id="{C69AD940-9869-784B-B2D8-677EE2F0CAF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0921" y="922672"/>
              <a:ext cx="860604" cy="896112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C0C9AFC-A60E-A348-AF6A-1570963E561C}"/>
                </a:ext>
              </a:extLst>
            </p:cNvPr>
            <p:cNvSpPr txBox="1"/>
            <p:nvPr/>
          </p:nvSpPr>
          <p:spPr>
            <a:xfrm>
              <a:off x="4773612" y="1769423"/>
              <a:ext cx="1204374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00">
                  <a:solidFill>
                    <a:schemeClr val="accent1"/>
                  </a:solidFill>
                  <a:latin typeface="Century Gothic" panose="020B0502020202020204" pitchFamily="34" charset="0"/>
                </a:rPr>
                <a:t>SAN Datastore</a:t>
              </a:r>
            </a:p>
          </p:txBody>
        </p:sp>
        <p:grpSp>
          <p:nvGrpSpPr>
            <p:cNvPr id="15" name="Group 30">
              <a:extLst>
                <a:ext uri="{FF2B5EF4-FFF2-40B4-BE49-F238E27FC236}">
                  <a16:creationId xmlns:a16="http://schemas.microsoft.com/office/drawing/2014/main" id="{82F29FB9-8FBC-E242-B7F8-056AF1644822}"/>
                </a:ext>
              </a:extLst>
            </p:cNvPr>
            <p:cNvGrpSpPr/>
            <p:nvPr/>
          </p:nvGrpSpPr>
          <p:grpSpPr>
            <a:xfrm>
              <a:off x="2009187" y="959900"/>
              <a:ext cx="1204374" cy="1136531"/>
              <a:chOff x="3691988" y="1698495"/>
              <a:chExt cx="1204374" cy="1136531"/>
            </a:xfrm>
          </p:grpSpPr>
          <p:sp>
            <p:nvSpPr>
              <p:cNvPr id="18" name="Rounded Rectangle 83">
                <a:extLst>
                  <a:ext uri="{FF2B5EF4-FFF2-40B4-BE49-F238E27FC236}">
                    <a16:creationId xmlns:a16="http://schemas.microsoft.com/office/drawing/2014/main" id="{8196EBC4-F203-EE48-A416-7F39BC06B3EC}"/>
                  </a:ext>
                </a:extLst>
              </p:cNvPr>
              <p:cNvSpPr/>
              <p:nvPr/>
            </p:nvSpPr>
            <p:spPr>
              <a:xfrm>
                <a:off x="3863645" y="1698495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85417FF7-382B-5249-BBDF-BBF4B23706E7}"/>
                  </a:ext>
                </a:extLst>
              </p:cNvPr>
              <p:cNvSpPr txBox="1"/>
              <p:nvPr/>
            </p:nvSpPr>
            <p:spPr>
              <a:xfrm>
                <a:off x="3691988" y="2542638"/>
                <a:ext cx="1204374" cy="2923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Century Gothic" panose="020B0502020202020204" pitchFamily="34" charset="0"/>
                  </a:rPr>
                  <a:t>Transporter </a:t>
                </a:r>
              </a:p>
            </p:txBody>
          </p:sp>
          <p:pic>
            <p:nvPicPr>
              <p:cNvPr id="20" name="Picture 88">
                <a:extLst>
                  <a:ext uri="{FF2B5EF4-FFF2-40B4-BE49-F238E27FC236}">
                    <a16:creationId xmlns:a16="http://schemas.microsoft.com/office/drawing/2014/main" id="{A5605C3C-E066-C242-9EA6-16DC3152431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398240">
                <a:off x="3922473" y="2059393"/>
                <a:ext cx="415137" cy="415137"/>
              </a:xfrm>
              <a:prstGeom prst="rect">
                <a:avLst/>
              </a:prstGeom>
            </p:spPr>
          </p:pic>
          <p:pic>
            <p:nvPicPr>
              <p:cNvPr id="21" name="Picture 89">
                <a:extLst>
                  <a:ext uri="{FF2B5EF4-FFF2-40B4-BE49-F238E27FC236}">
                    <a16:creationId xmlns:a16="http://schemas.microsoft.com/office/drawing/2014/main" id="{821044C1-F35B-524C-AC6B-81BA8C5ECA1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4378" y="1741904"/>
                <a:ext cx="474716" cy="474716"/>
              </a:xfrm>
              <a:prstGeom prst="rect">
                <a:avLst/>
              </a:prstGeom>
            </p:spPr>
          </p:pic>
        </p:grpSp>
        <p:cxnSp>
          <p:nvCxnSpPr>
            <p:cNvPr id="16" name="Прямая со стрелкой 46">
              <a:extLst>
                <a:ext uri="{FF2B5EF4-FFF2-40B4-BE49-F238E27FC236}">
                  <a16:creationId xmlns:a16="http://schemas.microsoft.com/office/drawing/2014/main" id="{5FA7CE15-80F3-A241-AAF0-A05A3492B52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003805" y="1436722"/>
              <a:ext cx="1947116" cy="0"/>
            </a:xfrm>
            <a:prstGeom prst="straightConnector1">
              <a:avLst/>
            </a:prstGeom>
            <a:ln w="28575">
              <a:solidFill>
                <a:srgbClr val="4577B9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43AB1D9-81D7-DB4C-8DCB-1D4BBC781763}"/>
                </a:ext>
              </a:extLst>
            </p:cNvPr>
            <p:cNvSpPr txBox="1"/>
            <p:nvPr/>
          </p:nvSpPr>
          <p:spPr>
            <a:xfrm>
              <a:off x="3427412" y="1093729"/>
              <a:ext cx="1212191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200" i="1">
                  <a:solidFill>
                    <a:schemeClr val="accent1"/>
                  </a:solidFill>
                  <a:latin typeface="Century Gothic" panose="020B0502020202020204" pitchFamily="34" charset="0"/>
                </a:rPr>
                <a:t>Retrieve Data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5541021-75B0-B249-8FBD-2FFCF8F25998}"/>
              </a:ext>
            </a:extLst>
          </p:cNvPr>
          <p:cNvGrpSpPr/>
          <p:nvPr/>
        </p:nvGrpSpPr>
        <p:grpSpPr>
          <a:xfrm>
            <a:off x="930161" y="3268121"/>
            <a:ext cx="4424094" cy="1925770"/>
            <a:chOff x="2502261" y="1979867"/>
            <a:chExt cx="4424094" cy="1925770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252F80E-8DF0-064C-8FC1-876AA4D8C45B}"/>
                </a:ext>
              </a:extLst>
            </p:cNvPr>
            <p:cNvCxnSpPr/>
            <p:nvPr/>
          </p:nvCxnSpPr>
          <p:spPr>
            <a:xfrm>
              <a:off x="3306529" y="2269053"/>
              <a:ext cx="0" cy="509562"/>
            </a:xfrm>
            <a:prstGeom prst="line">
              <a:avLst/>
            </a:prstGeom>
            <a:noFill/>
            <a:ln w="12700">
              <a:solidFill>
                <a:srgbClr val="4577B9"/>
              </a:solidFill>
              <a:headEnd type="oval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E22EF50-C8C8-6842-9B2E-672D3C0FCB09}"/>
                </a:ext>
              </a:extLst>
            </p:cNvPr>
            <p:cNvSpPr txBox="1"/>
            <p:nvPr/>
          </p:nvSpPr>
          <p:spPr>
            <a:xfrm>
              <a:off x="5739233" y="3613249"/>
              <a:ext cx="974947" cy="2923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1300">
                  <a:solidFill>
                    <a:schemeClr val="accent1"/>
                  </a:solidFill>
                </a:defRPr>
              </a:lvl1pPr>
            </a:lstStyle>
            <a:p>
              <a:r>
                <a:rPr lang="en-US"/>
                <a:t>VM Storage</a:t>
              </a:r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D40D0DBE-0B8A-E445-AE7E-79C291CEE03E}"/>
                </a:ext>
              </a:extLst>
            </p:cNvPr>
            <p:cNvCxnSpPr/>
            <p:nvPr/>
          </p:nvCxnSpPr>
          <p:spPr>
            <a:xfrm>
              <a:off x="2502261" y="2267977"/>
              <a:ext cx="4424094" cy="0"/>
            </a:xfrm>
            <a:prstGeom prst="line">
              <a:avLst/>
            </a:prstGeom>
            <a:noFill/>
            <a:ln w="12700">
              <a:solidFill>
                <a:srgbClr val="4577B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C38C034-A2F9-A444-9A03-76C9BAFC2FA3}"/>
                </a:ext>
              </a:extLst>
            </p:cNvPr>
            <p:cNvCxnSpPr/>
            <p:nvPr/>
          </p:nvCxnSpPr>
          <p:spPr>
            <a:xfrm>
              <a:off x="6171016" y="2275641"/>
              <a:ext cx="0" cy="635199"/>
            </a:xfrm>
            <a:prstGeom prst="line">
              <a:avLst/>
            </a:prstGeom>
            <a:noFill/>
            <a:ln w="12700">
              <a:solidFill>
                <a:srgbClr val="4577B9"/>
              </a:solidFill>
              <a:headEnd type="oval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1BB2EA4-6741-5A41-B292-89350134026D}"/>
                </a:ext>
              </a:extLst>
            </p:cNvPr>
            <p:cNvSpPr txBox="1"/>
            <p:nvPr/>
          </p:nvSpPr>
          <p:spPr>
            <a:xfrm>
              <a:off x="4122531" y="1979867"/>
              <a:ext cx="109837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ctr">
                <a:defRPr sz="1200" i="1">
                  <a:solidFill>
                    <a:schemeClr val="accent1"/>
                  </a:solidFill>
                  <a:latin typeface="Century Gothic" panose="020B0502020202020204" pitchFamily="34" charset="0"/>
                </a:defRPr>
              </a:lvl1pPr>
            </a:lstStyle>
            <a:p>
              <a:r>
                <a:rPr lang="en-US"/>
                <a:t>TCP/IP stack</a:t>
              </a:r>
            </a:p>
          </p:txBody>
        </p: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AE1C344E-1D1E-2B47-AD36-9D1C9F13222A}"/>
                </a:ext>
              </a:extLst>
            </p:cNvPr>
            <p:cNvCxnSpPr/>
            <p:nvPr/>
          </p:nvCxnSpPr>
          <p:spPr>
            <a:xfrm flipH="1" flipV="1">
              <a:off x="3718009" y="3165626"/>
              <a:ext cx="2028844" cy="7914"/>
            </a:xfrm>
            <a:prstGeom prst="straightConnector1">
              <a:avLst/>
            </a:prstGeom>
            <a:ln w="38100">
              <a:solidFill>
                <a:srgbClr val="4577B9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3F8D7A8-1A3C-7B42-A37B-BBBEFD638A72}"/>
                </a:ext>
              </a:extLst>
            </p:cNvPr>
            <p:cNvSpPr/>
            <p:nvPr/>
          </p:nvSpPr>
          <p:spPr>
            <a:xfrm>
              <a:off x="4019552" y="2878035"/>
              <a:ext cx="148790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200" i="1">
                  <a:solidFill>
                    <a:schemeClr val="accent1"/>
                  </a:solidFill>
                  <a:latin typeface="Century Gothic" panose="020B0502020202020204" pitchFamily="34" charset="0"/>
                </a:rPr>
                <a:t>Storage I/O stack</a:t>
              </a:r>
            </a:p>
          </p:txBody>
        </p:sp>
        <p:pic>
          <p:nvPicPr>
            <p:cNvPr id="30" name="Picture 5" descr="C:\Users\Wahaboo\Desktop\1386025938_database.png">
              <a:extLst>
                <a:ext uri="{FF2B5EF4-FFF2-40B4-BE49-F238E27FC236}">
                  <a16:creationId xmlns:a16="http://schemas.microsoft.com/office/drawing/2014/main" id="{A731A576-01AC-2746-A2B1-5073F9AE763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1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6853" y="2718003"/>
              <a:ext cx="886380" cy="8952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E84DBEBD-9EFD-1E47-AAFF-B46FB6DF7408}"/>
                </a:ext>
              </a:extLst>
            </p:cNvPr>
            <p:cNvGrpSpPr/>
            <p:nvPr/>
          </p:nvGrpSpPr>
          <p:grpSpPr>
            <a:xfrm>
              <a:off x="2723392" y="2762060"/>
              <a:ext cx="1204374" cy="1136531"/>
              <a:chOff x="3691988" y="1698495"/>
              <a:chExt cx="1204374" cy="1136531"/>
            </a:xfrm>
          </p:grpSpPr>
          <p:sp>
            <p:nvSpPr>
              <p:cNvPr id="32" name="Rounded Rectangle 83">
                <a:extLst>
                  <a:ext uri="{FF2B5EF4-FFF2-40B4-BE49-F238E27FC236}">
                    <a16:creationId xmlns:a16="http://schemas.microsoft.com/office/drawing/2014/main" id="{871C5C7D-B48E-7E4D-A0A6-19244D0DB575}"/>
                  </a:ext>
                </a:extLst>
              </p:cNvPr>
              <p:cNvSpPr/>
              <p:nvPr/>
            </p:nvSpPr>
            <p:spPr>
              <a:xfrm>
                <a:off x="3863645" y="1698495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/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C6526DA5-8672-0B4C-B8AD-028A328D7605}"/>
                  </a:ext>
                </a:extLst>
              </p:cNvPr>
              <p:cNvSpPr txBox="1"/>
              <p:nvPr/>
            </p:nvSpPr>
            <p:spPr>
              <a:xfrm>
                <a:off x="3691988" y="2542638"/>
                <a:ext cx="1204374" cy="2923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</a:rPr>
                  <a:t>Transporter </a:t>
                </a:r>
              </a:p>
            </p:txBody>
          </p:sp>
          <p:pic>
            <p:nvPicPr>
              <p:cNvPr id="34" name="Picture 88">
                <a:extLst>
                  <a:ext uri="{FF2B5EF4-FFF2-40B4-BE49-F238E27FC236}">
                    <a16:creationId xmlns:a16="http://schemas.microsoft.com/office/drawing/2014/main" id="{B4B40312-56A5-BF4B-BF5C-509854C9FB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398240">
                <a:off x="3922473" y="2059393"/>
                <a:ext cx="415137" cy="415137"/>
              </a:xfrm>
              <a:prstGeom prst="rect">
                <a:avLst/>
              </a:prstGeom>
            </p:spPr>
          </p:pic>
          <p:pic>
            <p:nvPicPr>
              <p:cNvPr id="35" name="Picture 89">
                <a:extLst>
                  <a:ext uri="{FF2B5EF4-FFF2-40B4-BE49-F238E27FC236}">
                    <a16:creationId xmlns:a16="http://schemas.microsoft.com/office/drawing/2014/main" id="{7CF51D47-715B-1747-BC91-673712C4BA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4378" y="1741904"/>
                <a:ext cx="474716" cy="474716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3183386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圖片 33">
            <a:extLst>
              <a:ext uri="{FF2B5EF4-FFF2-40B4-BE49-F238E27FC236}">
                <a16:creationId xmlns:a16="http://schemas.microsoft.com/office/drawing/2014/main" id="{C9CC6118-890A-4FE9-8A83-DB830EE54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6" y="0"/>
            <a:ext cx="12171091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35" name="矩形 34">
            <a:extLst>
              <a:ext uri="{FF2B5EF4-FFF2-40B4-BE49-F238E27FC236}">
                <a16:creationId xmlns:a16="http://schemas.microsoft.com/office/drawing/2014/main" id="{A93B7429-23F7-4D15-BA3B-408C128D4FA5}"/>
              </a:ext>
            </a:extLst>
          </p:cNvPr>
          <p:cNvSpPr/>
          <p:nvPr/>
        </p:nvSpPr>
        <p:spPr>
          <a:xfrm>
            <a:off x="1679682" y="2915634"/>
            <a:ext cx="8744474" cy="2688553"/>
          </a:xfrm>
          <a:prstGeom prst="rect">
            <a:avLst/>
          </a:prstGeom>
          <a:solidFill>
            <a:srgbClr val="00CC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4E521859-1B5F-4525-8C8E-0BC7BE654634}"/>
              </a:ext>
            </a:extLst>
          </p:cNvPr>
          <p:cNvSpPr/>
          <p:nvPr/>
        </p:nvSpPr>
        <p:spPr>
          <a:xfrm>
            <a:off x="1758003" y="2989525"/>
            <a:ext cx="8589899" cy="2537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EB5F9-B9A3-9D4B-B483-D2FA455E4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" y="47844"/>
            <a:ext cx="12187897" cy="1104446"/>
          </a:xfrm>
        </p:spPr>
        <p:txBody>
          <a:bodyPr/>
          <a:lstStyle/>
          <a:p>
            <a:r>
              <a:rPr lang="zh-TW" altLang="en-US" b="1"/>
              <a:t>網路加速模式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D80C5811-A32D-654D-BF7D-242472A15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5678" y="1687515"/>
            <a:ext cx="9499600" cy="3539699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在有限的頻寬下傳送更多資料，至少提升</a:t>
            </a:r>
            <a:r>
              <a:rPr kumimoji="1" lang="en-US" altLang="zh-TW" b="1">
                <a:solidFill>
                  <a:schemeClr val="bg1"/>
                </a:solidFill>
              </a:rPr>
              <a:t>2</a:t>
            </a:r>
            <a:r>
              <a:rPr kumimoji="1" lang="zh-TW" altLang="en-US" b="1">
                <a:solidFill>
                  <a:schemeClr val="bg1"/>
                </a:solidFill>
              </a:rPr>
              <a:t>倍以上速度</a:t>
            </a:r>
            <a:endParaRPr kumimoji="1" lang="en-US" altLang="zh-TW" b="1">
              <a:solidFill>
                <a:schemeClr val="bg1"/>
              </a:solidFill>
            </a:endParaRPr>
          </a:p>
          <a:p>
            <a:pPr lvl="0"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</a:rPr>
              <a:t>本地網路或廣域網路都可使用</a:t>
            </a:r>
            <a:endParaRPr lang="en-US" b="1">
              <a:solidFill>
                <a:schemeClr val="bg1"/>
              </a:solidFill>
            </a:endParaRPr>
          </a:p>
          <a:p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B7DA462-A71D-1B4A-80EC-AF995146370A}"/>
              </a:ext>
            </a:extLst>
          </p:cNvPr>
          <p:cNvGrpSpPr/>
          <p:nvPr/>
        </p:nvGrpSpPr>
        <p:grpSpPr>
          <a:xfrm>
            <a:off x="2304591" y="3974632"/>
            <a:ext cx="7486344" cy="1373463"/>
            <a:chOff x="328744" y="3473327"/>
            <a:chExt cx="7486344" cy="1373463"/>
          </a:xfrm>
        </p:grpSpPr>
        <p:grpSp>
          <p:nvGrpSpPr>
            <p:cNvPr id="7" name="Group 30">
              <a:extLst>
                <a:ext uri="{FF2B5EF4-FFF2-40B4-BE49-F238E27FC236}">
                  <a16:creationId xmlns:a16="http://schemas.microsoft.com/office/drawing/2014/main" id="{83C342F1-D62C-AA46-83D1-AF9C595136A4}"/>
                </a:ext>
              </a:extLst>
            </p:cNvPr>
            <p:cNvGrpSpPr/>
            <p:nvPr/>
          </p:nvGrpSpPr>
          <p:grpSpPr>
            <a:xfrm>
              <a:off x="2072226" y="3509053"/>
              <a:ext cx="1204374" cy="1336586"/>
              <a:chOff x="3691988" y="1698495"/>
              <a:chExt cx="1204374" cy="1336586"/>
            </a:xfrm>
          </p:grpSpPr>
          <p:sp>
            <p:nvSpPr>
              <p:cNvPr id="30" name="Rounded Rectangle 83">
                <a:extLst>
                  <a:ext uri="{FF2B5EF4-FFF2-40B4-BE49-F238E27FC236}">
                    <a16:creationId xmlns:a16="http://schemas.microsoft.com/office/drawing/2014/main" id="{B5AF0DC0-7C62-E64C-B1E4-ECF0165EF796}"/>
                  </a:ext>
                </a:extLst>
              </p:cNvPr>
              <p:cNvSpPr/>
              <p:nvPr/>
            </p:nvSpPr>
            <p:spPr>
              <a:xfrm>
                <a:off x="3863645" y="1698495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8DEB0AE-9D92-2A4F-AACD-59BE8C8FFC1A}"/>
                  </a:ext>
                </a:extLst>
              </p:cNvPr>
              <p:cNvSpPr txBox="1"/>
              <p:nvPr/>
            </p:nvSpPr>
            <p:spPr>
              <a:xfrm>
                <a:off x="3691988" y="2542638"/>
                <a:ext cx="120437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Century Gothic" panose="020B0502020202020204" pitchFamily="34" charset="0"/>
                  </a:rPr>
                  <a:t>Source Transporter </a:t>
                </a:r>
              </a:p>
            </p:txBody>
          </p:sp>
          <p:pic>
            <p:nvPicPr>
              <p:cNvPr id="32" name="Picture 88">
                <a:extLst>
                  <a:ext uri="{FF2B5EF4-FFF2-40B4-BE49-F238E27FC236}">
                    <a16:creationId xmlns:a16="http://schemas.microsoft.com/office/drawing/2014/main" id="{41284E05-1319-5B46-B584-08EF81E824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398240">
                <a:off x="3922473" y="2059393"/>
                <a:ext cx="415137" cy="415137"/>
              </a:xfrm>
              <a:prstGeom prst="rect">
                <a:avLst/>
              </a:prstGeom>
            </p:spPr>
          </p:pic>
          <p:pic>
            <p:nvPicPr>
              <p:cNvPr id="33" name="Picture 89">
                <a:extLst>
                  <a:ext uri="{FF2B5EF4-FFF2-40B4-BE49-F238E27FC236}">
                    <a16:creationId xmlns:a16="http://schemas.microsoft.com/office/drawing/2014/main" id="{29467029-0BFF-F841-ACCC-673351A920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4378" y="1741904"/>
                <a:ext cx="474716" cy="474716"/>
              </a:xfrm>
              <a:prstGeom prst="rect">
                <a:avLst/>
              </a:prstGeom>
            </p:spPr>
          </p:pic>
        </p:grpSp>
        <p:grpSp>
          <p:nvGrpSpPr>
            <p:cNvPr id="8" name="Group 25">
              <a:extLst>
                <a:ext uri="{FF2B5EF4-FFF2-40B4-BE49-F238E27FC236}">
                  <a16:creationId xmlns:a16="http://schemas.microsoft.com/office/drawing/2014/main" id="{C7E3EE36-1B2A-CA49-BE88-AB75621F0DEE}"/>
                </a:ext>
              </a:extLst>
            </p:cNvPr>
            <p:cNvGrpSpPr/>
            <p:nvPr/>
          </p:nvGrpSpPr>
          <p:grpSpPr>
            <a:xfrm>
              <a:off x="6645670" y="3473327"/>
              <a:ext cx="1169418" cy="1349675"/>
              <a:chOff x="5300124" y="3009900"/>
              <a:chExt cx="1169418" cy="1349675"/>
            </a:xfrm>
          </p:grpSpPr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9D114F90-113B-8E4C-A385-7CD3E7783447}"/>
                  </a:ext>
                </a:extLst>
              </p:cNvPr>
              <p:cNvSpPr txBox="1"/>
              <p:nvPr/>
            </p:nvSpPr>
            <p:spPr>
              <a:xfrm>
                <a:off x="5300124" y="3867132"/>
                <a:ext cx="116941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Century Gothic" panose="020B0502020202020204" pitchFamily="34" charset="0"/>
                  </a:rPr>
                  <a:t>Backup</a:t>
                </a:r>
                <a:br>
                  <a:rPr lang="en-US" sz="1300">
                    <a:solidFill>
                      <a:schemeClr val="accent1"/>
                    </a:solidFill>
                    <a:latin typeface="Century Gothic" panose="020B0502020202020204" pitchFamily="34" charset="0"/>
                  </a:rPr>
                </a:br>
                <a:r>
                  <a:rPr lang="en-US" sz="1300">
                    <a:solidFill>
                      <a:schemeClr val="accent1"/>
                    </a:solidFill>
                    <a:latin typeface="Century Gothic" panose="020B0502020202020204" pitchFamily="34" charset="0"/>
                  </a:rPr>
                  <a:t>Repository </a:t>
                </a:r>
              </a:p>
            </p:txBody>
          </p:sp>
          <p:pic>
            <p:nvPicPr>
              <p:cNvPr id="29" name="Picture 5" descr="C:\Users\Wahaboo\Desktop\1386025938_database.png">
                <a:extLst>
                  <a:ext uri="{FF2B5EF4-FFF2-40B4-BE49-F238E27FC236}">
                    <a16:creationId xmlns:a16="http://schemas.microsoft.com/office/drawing/2014/main" id="{764F3209-0DF2-2D4B-A07C-9BE8FA896A0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-12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44712" y="3009900"/>
                <a:ext cx="886380" cy="89524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9" name="Group 144">
              <a:extLst>
                <a:ext uri="{FF2B5EF4-FFF2-40B4-BE49-F238E27FC236}">
                  <a16:creationId xmlns:a16="http://schemas.microsoft.com/office/drawing/2014/main" id="{ED474667-9C88-B849-AC16-61500D9B3DB8}"/>
                </a:ext>
              </a:extLst>
            </p:cNvPr>
            <p:cNvGrpSpPr/>
            <p:nvPr/>
          </p:nvGrpSpPr>
          <p:grpSpPr>
            <a:xfrm>
              <a:off x="533400" y="3509053"/>
              <a:ext cx="822960" cy="822960"/>
              <a:chOff x="2762904" y="2918232"/>
              <a:chExt cx="822960" cy="822960"/>
            </a:xfrm>
          </p:grpSpPr>
          <p:sp>
            <p:nvSpPr>
              <p:cNvPr id="24" name="Rounded Rectangle 145">
                <a:extLst>
                  <a:ext uri="{FF2B5EF4-FFF2-40B4-BE49-F238E27FC236}">
                    <a16:creationId xmlns:a16="http://schemas.microsoft.com/office/drawing/2014/main" id="{BB37D40C-1439-3F47-BCB4-680B5F5870C2}"/>
                  </a:ext>
                </a:extLst>
              </p:cNvPr>
              <p:cNvSpPr/>
              <p:nvPr/>
            </p:nvSpPr>
            <p:spPr>
              <a:xfrm>
                <a:off x="2987387" y="3074528"/>
                <a:ext cx="346098" cy="346098"/>
              </a:xfrm>
              <a:prstGeom prst="roundRect">
                <a:avLst/>
              </a:prstGeom>
              <a:noFill/>
              <a:ln w="38100">
                <a:solidFill>
                  <a:srgbClr val="4577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25" name="Rounded Rectangle 146">
                <a:extLst>
                  <a:ext uri="{FF2B5EF4-FFF2-40B4-BE49-F238E27FC236}">
                    <a16:creationId xmlns:a16="http://schemas.microsoft.com/office/drawing/2014/main" id="{3F92CF9A-38B4-584C-9E71-9735EA000C33}"/>
                  </a:ext>
                </a:extLst>
              </p:cNvPr>
              <p:cNvSpPr/>
              <p:nvPr/>
            </p:nvSpPr>
            <p:spPr>
              <a:xfrm>
                <a:off x="3104899" y="3168918"/>
                <a:ext cx="346098" cy="346098"/>
              </a:xfrm>
              <a:prstGeom prst="roundRect">
                <a:avLst/>
              </a:prstGeom>
              <a:noFill/>
              <a:ln w="38100">
                <a:solidFill>
                  <a:srgbClr val="4577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26" name="Rounded Rectangle 147">
                <a:extLst>
                  <a:ext uri="{FF2B5EF4-FFF2-40B4-BE49-F238E27FC236}">
                    <a16:creationId xmlns:a16="http://schemas.microsoft.com/office/drawing/2014/main" id="{DFA69559-B443-E446-9E50-EE2E387C3C6F}"/>
                  </a:ext>
                </a:extLst>
              </p:cNvPr>
              <p:cNvSpPr/>
              <p:nvPr/>
            </p:nvSpPr>
            <p:spPr>
              <a:xfrm>
                <a:off x="2908253" y="3263308"/>
                <a:ext cx="346098" cy="346098"/>
              </a:xfrm>
              <a:prstGeom prst="roundRect">
                <a:avLst/>
              </a:prstGeom>
              <a:noFill/>
              <a:ln w="38100">
                <a:solidFill>
                  <a:srgbClr val="4577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27" name="Rounded Rectangle 148">
                <a:extLst>
                  <a:ext uri="{FF2B5EF4-FFF2-40B4-BE49-F238E27FC236}">
                    <a16:creationId xmlns:a16="http://schemas.microsoft.com/office/drawing/2014/main" id="{DFA49777-B362-9240-8F2D-B3BA9D9757B0}"/>
                  </a:ext>
                </a:extLst>
              </p:cNvPr>
              <p:cNvSpPr/>
              <p:nvPr/>
            </p:nvSpPr>
            <p:spPr>
              <a:xfrm>
                <a:off x="2762904" y="2918232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rgbClr val="4577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</p:grp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FBC052A-063B-F14F-A694-480033927C61}"/>
                </a:ext>
              </a:extLst>
            </p:cNvPr>
            <p:cNvSpPr txBox="1"/>
            <p:nvPr/>
          </p:nvSpPr>
          <p:spPr>
            <a:xfrm>
              <a:off x="328744" y="4337550"/>
              <a:ext cx="1224725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00">
                  <a:solidFill>
                    <a:schemeClr val="accent1"/>
                  </a:solidFill>
                  <a:latin typeface="Century Gothic" panose="020B0502020202020204" pitchFamily="34" charset="0"/>
                </a:rPr>
                <a:t>Virtual</a:t>
              </a:r>
            </a:p>
            <a:p>
              <a:pPr algn="ctr"/>
              <a:r>
                <a:rPr lang="en-US" sz="1300">
                  <a:solidFill>
                    <a:schemeClr val="accent1"/>
                  </a:solidFill>
                  <a:latin typeface="Century Gothic" panose="020B0502020202020204" pitchFamily="34" charset="0"/>
                </a:rPr>
                <a:t>Infrastructure</a:t>
              </a:r>
            </a:p>
          </p:txBody>
        </p:sp>
        <p:grpSp>
          <p:nvGrpSpPr>
            <p:cNvPr id="11" name="Group 30">
              <a:extLst>
                <a:ext uri="{FF2B5EF4-FFF2-40B4-BE49-F238E27FC236}">
                  <a16:creationId xmlns:a16="http://schemas.microsoft.com/office/drawing/2014/main" id="{C24E0CDF-7912-1947-9C59-1C5F7A4F64A3}"/>
                </a:ext>
              </a:extLst>
            </p:cNvPr>
            <p:cNvGrpSpPr/>
            <p:nvPr/>
          </p:nvGrpSpPr>
          <p:grpSpPr>
            <a:xfrm>
              <a:off x="5029200" y="3510204"/>
              <a:ext cx="1204374" cy="1336586"/>
              <a:chOff x="3691988" y="1698495"/>
              <a:chExt cx="1204374" cy="1336586"/>
            </a:xfrm>
          </p:grpSpPr>
          <p:sp>
            <p:nvSpPr>
              <p:cNvPr id="20" name="Rounded Rectangle 83">
                <a:extLst>
                  <a:ext uri="{FF2B5EF4-FFF2-40B4-BE49-F238E27FC236}">
                    <a16:creationId xmlns:a16="http://schemas.microsoft.com/office/drawing/2014/main" id="{F2C819FD-E573-5046-8855-8C4D53399C34}"/>
                  </a:ext>
                </a:extLst>
              </p:cNvPr>
              <p:cNvSpPr/>
              <p:nvPr/>
            </p:nvSpPr>
            <p:spPr>
              <a:xfrm>
                <a:off x="3863645" y="1698495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EFF5ED4-25B2-274E-AA93-FAD00D7F5F87}"/>
                  </a:ext>
                </a:extLst>
              </p:cNvPr>
              <p:cNvSpPr txBox="1"/>
              <p:nvPr/>
            </p:nvSpPr>
            <p:spPr>
              <a:xfrm>
                <a:off x="3691988" y="2542638"/>
                <a:ext cx="120437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Century Gothic" panose="020B0502020202020204" pitchFamily="34" charset="0"/>
                  </a:rPr>
                  <a:t>Target Transporter </a:t>
                </a:r>
              </a:p>
            </p:txBody>
          </p:sp>
          <p:pic>
            <p:nvPicPr>
              <p:cNvPr id="22" name="Picture 88">
                <a:extLst>
                  <a:ext uri="{FF2B5EF4-FFF2-40B4-BE49-F238E27FC236}">
                    <a16:creationId xmlns:a16="http://schemas.microsoft.com/office/drawing/2014/main" id="{432C6873-CC2F-2D49-85EF-1F34FE4B975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398240">
                <a:off x="3922473" y="2059393"/>
                <a:ext cx="415137" cy="415137"/>
              </a:xfrm>
              <a:prstGeom prst="rect">
                <a:avLst/>
              </a:prstGeom>
            </p:spPr>
          </p:pic>
          <p:pic>
            <p:nvPicPr>
              <p:cNvPr id="23" name="Picture 89">
                <a:extLst>
                  <a:ext uri="{FF2B5EF4-FFF2-40B4-BE49-F238E27FC236}">
                    <a16:creationId xmlns:a16="http://schemas.microsoft.com/office/drawing/2014/main" id="{30DCD5C6-E691-4F45-AA9B-49A621065E9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4378" y="1741904"/>
                <a:ext cx="474716" cy="474716"/>
              </a:xfrm>
              <a:prstGeom prst="rect">
                <a:avLst/>
              </a:prstGeom>
            </p:spPr>
          </p:pic>
        </p:grpSp>
        <p:cxnSp>
          <p:nvCxnSpPr>
            <p:cNvPr id="12" name="Прямая со стрелкой 4">
              <a:extLst>
                <a:ext uri="{FF2B5EF4-FFF2-40B4-BE49-F238E27FC236}">
                  <a16:creationId xmlns:a16="http://schemas.microsoft.com/office/drawing/2014/main" id="{BB140AFA-F55E-9447-B02B-2D842E1A2C25}"/>
                </a:ext>
              </a:extLst>
            </p:cNvPr>
            <p:cNvCxnSpPr/>
            <p:nvPr/>
          </p:nvCxnSpPr>
          <p:spPr>
            <a:xfrm flipV="1">
              <a:off x="6031437" y="3920950"/>
              <a:ext cx="766441" cy="73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Прямая со стрелкой 6">
              <a:extLst>
                <a:ext uri="{FF2B5EF4-FFF2-40B4-BE49-F238E27FC236}">
                  <a16:creationId xmlns:a16="http://schemas.microsoft.com/office/drawing/2014/main" id="{3715359A-048A-D241-86D3-C609B29B85F2}"/>
                </a:ext>
              </a:extLst>
            </p:cNvPr>
            <p:cNvCxnSpPr/>
            <p:nvPr/>
          </p:nvCxnSpPr>
          <p:spPr>
            <a:xfrm>
              <a:off x="1356360" y="3920533"/>
              <a:ext cx="887523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Прямая со стрелкой 8">
              <a:extLst>
                <a:ext uri="{FF2B5EF4-FFF2-40B4-BE49-F238E27FC236}">
                  <a16:creationId xmlns:a16="http://schemas.microsoft.com/office/drawing/2014/main" id="{C9D67D60-B0D6-2447-8CBD-A3B3D363850A}"/>
                </a:ext>
              </a:extLst>
            </p:cNvPr>
            <p:cNvCxnSpPr>
              <a:endCxn id="25" idx="1"/>
            </p:cNvCxnSpPr>
            <p:nvPr/>
          </p:nvCxnSpPr>
          <p:spPr>
            <a:xfrm>
              <a:off x="2914443" y="3920533"/>
              <a:ext cx="2286414" cy="115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13679B6E-D0A0-EF41-A1E7-1550D704717A}"/>
                </a:ext>
              </a:extLst>
            </p:cNvPr>
            <p:cNvSpPr txBox="1"/>
            <p:nvPr/>
          </p:nvSpPr>
          <p:spPr>
            <a:xfrm>
              <a:off x="1561111" y="3621239"/>
              <a:ext cx="49244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TW" altLang="en-US" sz="1200" i="1">
                  <a:solidFill>
                    <a:schemeClr val="accent1"/>
                  </a:solidFill>
                  <a:latin typeface="Microsoft JhengHei" panose="020B0604030504040204" pitchFamily="34" charset="-120"/>
                  <a:ea typeface="Microsoft JhengHei" panose="020B0604030504040204" pitchFamily="34" charset="-120"/>
                </a:rPr>
                <a:t>讀取</a:t>
              </a:r>
              <a:endParaRPr lang="en-US" sz="1200" i="1">
                <a:solidFill>
                  <a:schemeClr val="accen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9C5CD70-A2AE-6C4B-8948-DDF71D567509}"/>
                </a:ext>
              </a:extLst>
            </p:cNvPr>
            <p:cNvSpPr txBox="1"/>
            <p:nvPr/>
          </p:nvSpPr>
          <p:spPr>
            <a:xfrm>
              <a:off x="3886298" y="3636409"/>
              <a:ext cx="49244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TW" altLang="en-US" sz="1200" i="1">
                  <a:solidFill>
                    <a:schemeClr val="accent1"/>
                  </a:solidFill>
                  <a:latin typeface="Microsoft JhengHei" panose="020B0604030504040204" pitchFamily="34" charset="-120"/>
                  <a:ea typeface="Microsoft JhengHei" panose="020B0604030504040204" pitchFamily="34" charset="-120"/>
                </a:rPr>
                <a:t>傳送</a:t>
              </a:r>
              <a:endParaRPr lang="en-US" sz="1200" i="1">
                <a:solidFill>
                  <a:schemeClr val="accen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66E61DE-8DD4-7F4E-A19B-CA305893DDF8}"/>
                </a:ext>
              </a:extLst>
            </p:cNvPr>
            <p:cNvSpPr txBox="1"/>
            <p:nvPr/>
          </p:nvSpPr>
          <p:spPr>
            <a:xfrm>
              <a:off x="6155000" y="3651320"/>
              <a:ext cx="49244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zh-TW" altLang="en-US" sz="1200" i="1">
                  <a:solidFill>
                    <a:schemeClr val="accent1"/>
                  </a:solidFill>
                  <a:latin typeface="Microsoft JhengHei" panose="020B0604030504040204" pitchFamily="34" charset="-120"/>
                  <a:ea typeface="Microsoft JhengHei" panose="020B0604030504040204" pitchFamily="34" charset="-120"/>
                </a:rPr>
                <a:t>寫入</a:t>
              </a:r>
              <a:endParaRPr lang="en-US" sz="1200" i="1">
                <a:solidFill>
                  <a:schemeClr val="accen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endParaRPr>
            </a:p>
          </p:txBody>
        </p:sp>
      </p:grpSp>
      <p:sp>
        <p:nvSpPr>
          <p:cNvPr id="3" name="矩形 2">
            <a:extLst>
              <a:ext uri="{FF2B5EF4-FFF2-40B4-BE49-F238E27FC236}">
                <a16:creationId xmlns:a16="http://schemas.microsoft.com/office/drawing/2014/main" id="{748EDC1D-08C5-4EAD-AB78-A324B8BD9F0D}"/>
              </a:ext>
            </a:extLst>
          </p:cNvPr>
          <p:cNvSpPr/>
          <p:nvPr/>
        </p:nvSpPr>
        <p:spPr>
          <a:xfrm>
            <a:off x="4144915" y="3293093"/>
            <a:ext cx="980902" cy="63535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0F65F44-2CC0-4214-A8C6-B3DCFD26818E}"/>
              </a:ext>
            </a:extLst>
          </p:cNvPr>
          <p:cNvSpPr/>
          <p:nvPr/>
        </p:nvSpPr>
        <p:spPr>
          <a:xfrm>
            <a:off x="4145666" y="3486275"/>
            <a:ext cx="95410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sz="12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優化、壓縮</a:t>
            </a:r>
            <a:endParaRPr lang="en-US" altLang="zh-TW" sz="12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DD92A83C-8000-4E77-A5D4-B162F5C5484C}"/>
              </a:ext>
            </a:extLst>
          </p:cNvPr>
          <p:cNvSpPr/>
          <p:nvPr/>
        </p:nvSpPr>
        <p:spPr>
          <a:xfrm>
            <a:off x="7102860" y="3298682"/>
            <a:ext cx="980902" cy="63535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4ADBBB7E-B441-4AA5-81BB-61ED47AA0238}"/>
              </a:ext>
            </a:extLst>
          </p:cNvPr>
          <p:cNvSpPr/>
          <p:nvPr/>
        </p:nvSpPr>
        <p:spPr>
          <a:xfrm>
            <a:off x="7257499" y="3491864"/>
            <a:ext cx="64633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sz="12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解壓縮</a:t>
            </a:r>
            <a:endParaRPr lang="en-US" altLang="zh-TW" sz="12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386480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212851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zh-TW" altLang="en-US" sz="5000" b="1">
                <a:latin typeface="Microsoft JhengHei"/>
                <a:ea typeface="Microsoft JhengHei"/>
                <a:cs typeface="Calibri"/>
              </a:rPr>
              <a:t>快速災備還原</a:t>
            </a:r>
            <a:endParaRPr lang="en-US" sz="5000" b="1"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30097"/>
            <a:ext cx="6060732" cy="29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9450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D8CDC6DA-0D6D-4217-B52C-49F6B36DD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F0E639-825E-6D42-96A8-897665FB9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112" y="37795"/>
            <a:ext cx="10281557" cy="1104446"/>
          </a:xfrm>
        </p:spPr>
        <p:txBody>
          <a:bodyPr/>
          <a:lstStyle/>
          <a:p>
            <a:r>
              <a:rPr kumimoji="1" lang="zh-TW" altLang="en-US" b="1"/>
              <a:t>快速虛擬機</a:t>
            </a:r>
            <a:r>
              <a:rPr lang="zh-TW" altLang="en-US" b="1">
                <a:latin typeface="Microsoft JhengHei"/>
              </a:rPr>
              <a:t>還原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2683A6A9-C1F6-F440-9CF4-F6789DE2B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6911" y="1815080"/>
            <a:ext cx="9499600" cy="1787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備份資料可還原至任一備份點及任一虛擬機</a:t>
            </a:r>
            <a:endParaRPr lang="en-US" altLang="zh-TW" b="1">
              <a:solidFill>
                <a:schemeClr val="bg1"/>
              </a:solidFill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  <a:latin typeface="Microsoft JhengHei"/>
              </a:rPr>
              <a:t>已壓縮及去重複化的備份資料可直接運行</a:t>
            </a:r>
            <a:endParaRPr lang="zh-TW" altLang="en-US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</a:rPr>
              <a:t>遷移已還原的虛擬機到正式環境上</a:t>
            </a:r>
            <a:endParaRPr lang="en-US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endParaRPr lang="en-US" b="1">
              <a:solidFill>
                <a:schemeClr val="bg1"/>
              </a:solidFill>
            </a:endParaRPr>
          </a:p>
        </p:txBody>
      </p:sp>
      <p:pic>
        <p:nvPicPr>
          <p:cNvPr id="8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C617F9C5-AD4A-424E-B488-82C6FA53B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9226" y="3715766"/>
            <a:ext cx="849083" cy="1131285"/>
          </a:xfrm>
          <a:prstGeom prst="rect">
            <a:avLst/>
          </a:prstGeom>
          <a:noFill/>
        </p:spPr>
      </p:pic>
      <p:pic>
        <p:nvPicPr>
          <p:cNvPr id="9" name="Picture 2" descr="Backup copy for VMware, Hyper-V and AWS EC2">
            <a:extLst>
              <a:ext uri="{FF2B5EF4-FFF2-40B4-BE49-F238E27FC236}">
                <a16:creationId xmlns:a16="http://schemas.microsoft.com/office/drawing/2014/main" id="{063E5554-C421-4C0A-B8B8-CDA9211818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0" t="323" r="38187" b="45029"/>
          <a:stretch/>
        </p:blipFill>
        <p:spPr bwMode="auto">
          <a:xfrm>
            <a:off x="5122152" y="3785445"/>
            <a:ext cx="2198018" cy="108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直線單箭頭接點 10">
            <a:extLst>
              <a:ext uri="{FF2B5EF4-FFF2-40B4-BE49-F238E27FC236}">
                <a16:creationId xmlns:a16="http://schemas.microsoft.com/office/drawing/2014/main" id="{5EED7A9C-D392-4E49-B2A1-E12D2947E395}"/>
              </a:ext>
            </a:extLst>
          </p:cNvPr>
          <p:cNvCxnSpPr/>
          <p:nvPr/>
        </p:nvCxnSpPr>
        <p:spPr>
          <a:xfrm>
            <a:off x="3528418" y="4325853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11">
            <a:extLst>
              <a:ext uri="{FF2B5EF4-FFF2-40B4-BE49-F238E27FC236}">
                <a16:creationId xmlns:a16="http://schemas.microsoft.com/office/drawing/2014/main" id="{A5FD47BE-A1D7-4E2C-8E7F-03D52A668DDE}"/>
              </a:ext>
            </a:extLst>
          </p:cNvPr>
          <p:cNvCxnSpPr/>
          <p:nvPr/>
        </p:nvCxnSpPr>
        <p:spPr>
          <a:xfrm>
            <a:off x="7414946" y="4325059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>
            <a:extLst>
              <a:ext uri="{FF2B5EF4-FFF2-40B4-BE49-F238E27FC236}">
                <a16:creationId xmlns:a16="http://schemas.microsoft.com/office/drawing/2014/main" id="{8668E1FF-8307-42AD-88A6-E3682BECE74E}"/>
              </a:ext>
            </a:extLst>
          </p:cNvPr>
          <p:cNvSpPr/>
          <p:nvPr/>
        </p:nvSpPr>
        <p:spPr>
          <a:xfrm>
            <a:off x="2021642" y="4875843"/>
            <a:ext cx="19206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B</a:t>
            </a:r>
            <a:r>
              <a:rPr lang="zh-TW" altLang="en-US">
                <a:solidFill>
                  <a:schemeClr val="bg1"/>
                </a:solidFill>
              </a:rPr>
              <a:t>ackup Repository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670F9AAD-1DC3-4629-8454-25655247B2E2}"/>
              </a:ext>
            </a:extLst>
          </p:cNvPr>
          <p:cNvSpPr/>
          <p:nvPr/>
        </p:nvSpPr>
        <p:spPr>
          <a:xfrm>
            <a:off x="9617784" y="4628191"/>
            <a:ext cx="576889" cy="36933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TW" err="1">
                <a:solidFill>
                  <a:schemeClr val="bg1"/>
                </a:solidFill>
              </a:rPr>
              <a:t>ESXi</a:t>
            </a:r>
            <a:endParaRPr lang="zh-TW" altLang="en-US" err="1">
              <a:solidFill>
                <a:schemeClr val="bg1"/>
              </a:solidFill>
            </a:endParaRPr>
          </a:p>
        </p:txBody>
      </p:sp>
      <p:pic>
        <p:nvPicPr>
          <p:cNvPr id="15" name="Shape 73">
            <a:extLst>
              <a:ext uri="{FF2B5EF4-FFF2-40B4-BE49-F238E27FC236}">
                <a16:creationId xmlns:a16="http://schemas.microsoft.com/office/drawing/2014/main" id="{D6055135-C675-40C8-A5AE-C63038266087}"/>
              </a:ext>
            </a:extLst>
          </p:cNvPr>
          <p:cNvPicPr preferRelativeResize="0"/>
          <p:nvPr/>
        </p:nvPicPr>
        <p:blipFill rotWithShape="1">
          <a:blip r:embed="rId6"/>
          <a:srcRect t="1" b="68427"/>
          <a:stretch/>
        </p:blipFill>
        <p:spPr>
          <a:xfrm>
            <a:off x="9051947" y="4057064"/>
            <a:ext cx="1980651" cy="495686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16" name="直線單箭頭接點 15">
            <a:extLst>
              <a:ext uri="{FF2B5EF4-FFF2-40B4-BE49-F238E27FC236}">
                <a16:creationId xmlns:a16="http://schemas.microsoft.com/office/drawing/2014/main" id="{B59C937A-0897-4AB0-A8CD-C9C6CC0C5A90}"/>
              </a:ext>
            </a:extLst>
          </p:cNvPr>
          <p:cNvCxnSpPr>
            <a:cxnSpLocks/>
          </p:cNvCxnSpPr>
          <p:nvPr/>
        </p:nvCxnSpPr>
        <p:spPr>
          <a:xfrm flipV="1">
            <a:off x="9740504" y="3669063"/>
            <a:ext cx="0" cy="332453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: 圓角 18">
            <a:extLst>
              <a:ext uri="{FF2B5EF4-FFF2-40B4-BE49-F238E27FC236}">
                <a16:creationId xmlns:a16="http://schemas.microsoft.com/office/drawing/2014/main" id="{4CD88C04-1F0A-40B3-9B85-24E26D7EFA25}"/>
              </a:ext>
            </a:extLst>
          </p:cNvPr>
          <p:cNvSpPr/>
          <p:nvPr/>
        </p:nvSpPr>
        <p:spPr>
          <a:xfrm>
            <a:off x="9379215" y="3154153"/>
            <a:ext cx="749219" cy="386441"/>
          </a:xfrm>
          <a:prstGeom prst="roundRect">
            <a:avLst>
              <a:gd name="adj" fmla="val 5981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0CF6EA86-E855-47E9-B917-6712C811283F}"/>
              </a:ext>
            </a:extLst>
          </p:cNvPr>
          <p:cNvSpPr/>
          <p:nvPr/>
        </p:nvSpPr>
        <p:spPr>
          <a:xfrm>
            <a:off x="9483859" y="3160383"/>
            <a:ext cx="51328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VM</a:t>
            </a:r>
            <a:endParaRPr lang="zh-TW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1875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圖片 20">
            <a:extLst>
              <a:ext uri="{FF2B5EF4-FFF2-40B4-BE49-F238E27FC236}">
                <a16:creationId xmlns:a16="http://schemas.microsoft.com/office/drawing/2014/main" id="{EC4DC65E-65FF-4A0F-81FB-9129ECA73A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640BA2-C40A-8A4D-A7AD-FB836FEE8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017" y="39544"/>
            <a:ext cx="10281557" cy="1104446"/>
          </a:xfrm>
        </p:spPr>
        <p:txBody>
          <a:bodyPr/>
          <a:lstStyle/>
          <a:p>
            <a:r>
              <a:rPr kumimoji="1" lang="zh-TW" altLang="en-US" b="1"/>
              <a:t>快速回復檔案與物件</a:t>
            </a:r>
            <a:endParaRPr lang="en-US" b="1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3F9C02D9-A458-2245-A79C-F25ED9E6F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3593" y="1665885"/>
            <a:ext cx="9738710" cy="193518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</a:rPr>
              <a:t>快速尋找與回復檔案、</a:t>
            </a:r>
            <a:r>
              <a:rPr lang="en-US" altLang="zh-TW" b="1">
                <a:solidFill>
                  <a:schemeClr val="bg1"/>
                </a:solidFill>
              </a:rPr>
              <a:t>Exchange</a:t>
            </a:r>
            <a:r>
              <a:rPr lang="zh-TW" altLang="en-US" b="1">
                <a:solidFill>
                  <a:schemeClr val="bg1"/>
                </a:solidFill>
              </a:rPr>
              <a:t>物件、</a:t>
            </a:r>
            <a:r>
              <a:rPr lang="en-US" altLang="zh-TW" b="1">
                <a:solidFill>
                  <a:schemeClr val="bg1"/>
                </a:solidFill>
              </a:rPr>
              <a:t>SQL</a:t>
            </a:r>
            <a:r>
              <a:rPr lang="zh-TW" altLang="en-US" b="1">
                <a:solidFill>
                  <a:schemeClr val="bg1"/>
                </a:solidFill>
              </a:rPr>
              <a:t>物件或是</a:t>
            </a:r>
            <a:r>
              <a:rPr lang="en-US" altLang="zh-TW" b="1">
                <a:solidFill>
                  <a:schemeClr val="bg1"/>
                </a:solidFill>
              </a:rPr>
              <a:t>AD</a:t>
            </a:r>
            <a:r>
              <a:rPr lang="zh-TW" altLang="en-US" b="1">
                <a:solidFill>
                  <a:schemeClr val="bg1"/>
                </a:solidFill>
              </a:rPr>
              <a:t>物件</a:t>
            </a:r>
            <a:endParaRPr lang="en-US" altLang="zh-TW" b="1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lang="zh-TW" altLang="en-US" b="1">
                <a:solidFill>
                  <a:schemeClr val="bg1"/>
                </a:solidFill>
              </a:rPr>
              <a:t>無須安裝代理程式</a:t>
            </a:r>
            <a:endParaRPr lang="en-US" b="1">
              <a:solidFill>
                <a:schemeClr val="bg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9A9A32B-FD6E-3F41-9679-668BAB342070}"/>
              </a:ext>
            </a:extLst>
          </p:cNvPr>
          <p:cNvGrpSpPr/>
          <p:nvPr/>
        </p:nvGrpSpPr>
        <p:grpSpPr>
          <a:xfrm>
            <a:off x="2798409" y="4003722"/>
            <a:ext cx="6858016" cy="1424202"/>
            <a:chOff x="1296831" y="2289262"/>
            <a:chExt cx="10092187" cy="2057061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BB2F67B-4C49-0141-AE00-91901EDE768A}"/>
                </a:ext>
              </a:extLst>
            </p:cNvPr>
            <p:cNvGrpSpPr/>
            <p:nvPr/>
          </p:nvGrpSpPr>
          <p:grpSpPr>
            <a:xfrm>
              <a:off x="1296831" y="2289262"/>
              <a:ext cx="1253321" cy="2057061"/>
              <a:chOff x="1767351" y="2289262"/>
              <a:chExt cx="1253321" cy="2057061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70E39C2A-DCB5-6F43-A8A2-1189D74E27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artisticPhotocopy/>
                        </a14:imgEffect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67351" y="2289262"/>
                <a:ext cx="1253321" cy="1253321"/>
              </a:xfrm>
              <a:prstGeom prst="rect">
                <a:avLst/>
              </a:prstGeom>
            </p:spPr>
          </p:pic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F212783-AC3F-0847-A749-074ACAB403D2}"/>
                  </a:ext>
                </a:extLst>
              </p:cNvPr>
              <p:cNvSpPr txBox="1"/>
              <p:nvPr/>
            </p:nvSpPr>
            <p:spPr>
              <a:xfrm>
                <a:off x="1787522" y="3590605"/>
                <a:ext cx="1212980" cy="7557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>
                  <a:defRPr sz="2800">
                    <a:solidFill>
                      <a:srgbClr val="5F99D5"/>
                    </a:solidFill>
                    <a:latin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b="1">
                    <a:solidFill>
                      <a:schemeClr val="bg1"/>
                    </a:solidFill>
                  </a:rPr>
                  <a:t>Files</a:t>
                </a: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8C6889D-A633-1446-B18C-335E522629B8}"/>
                </a:ext>
              </a:extLst>
            </p:cNvPr>
            <p:cNvGrpSpPr/>
            <p:nvPr/>
          </p:nvGrpSpPr>
          <p:grpSpPr>
            <a:xfrm>
              <a:off x="3180590" y="2377385"/>
              <a:ext cx="2263756" cy="1968937"/>
              <a:chOff x="3425331" y="2377385"/>
              <a:chExt cx="2263756" cy="1968937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5EC45D97-BE37-084A-B3B9-BAC3DD2CE17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artisticPhotocopy/>
                        </a14:imgEffect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867883" y="2377385"/>
                <a:ext cx="1378653" cy="1077074"/>
              </a:xfrm>
              <a:prstGeom prst="rect">
                <a:avLst/>
              </a:prstGeom>
            </p:spPr>
          </p:pic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FE67B4CC-39C5-9544-82CB-FBA7B86A1F8D}"/>
                  </a:ext>
                </a:extLst>
              </p:cNvPr>
              <p:cNvSpPr txBox="1"/>
              <p:nvPr/>
            </p:nvSpPr>
            <p:spPr>
              <a:xfrm>
                <a:off x="3425331" y="3590604"/>
                <a:ext cx="2263756" cy="7557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>
                  <a:defRPr sz="2800">
                    <a:solidFill>
                      <a:srgbClr val="5F99D5"/>
                    </a:solidFill>
                    <a:latin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b="1">
                    <a:solidFill>
                      <a:schemeClr val="bg1"/>
                    </a:solidFill>
                  </a:rPr>
                  <a:t>Exchange</a:t>
                </a: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D3D98A2-CE93-0140-9E1C-4087D520DE5D}"/>
                </a:ext>
              </a:extLst>
            </p:cNvPr>
            <p:cNvGrpSpPr/>
            <p:nvPr/>
          </p:nvGrpSpPr>
          <p:grpSpPr>
            <a:xfrm>
              <a:off x="6074784" y="2289262"/>
              <a:ext cx="1253321" cy="2057061"/>
              <a:chOff x="6209319" y="2289262"/>
              <a:chExt cx="1253321" cy="2057061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B2545D6-0741-5E46-B023-CC03E9993F1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biLevel thresh="25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209319" y="2289262"/>
                <a:ext cx="1253321" cy="1253321"/>
              </a:xfrm>
              <a:prstGeom prst="rect">
                <a:avLst/>
              </a:prstGeom>
            </p:spPr>
          </p:pic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15FB69B-66D3-1C45-9B3E-AF906B7E41A5}"/>
                  </a:ext>
                </a:extLst>
              </p:cNvPr>
              <p:cNvSpPr txBox="1"/>
              <p:nvPr/>
            </p:nvSpPr>
            <p:spPr>
              <a:xfrm>
                <a:off x="6294361" y="3590605"/>
                <a:ext cx="1083236" cy="7557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>
                  <a:defRPr sz="2800">
                    <a:solidFill>
                      <a:srgbClr val="5F99D5"/>
                    </a:solidFill>
                    <a:latin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b="1">
                    <a:solidFill>
                      <a:schemeClr val="bg1"/>
                    </a:solidFill>
                  </a:rPr>
                  <a:t>SQL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8ACA705-A8DF-3946-8A92-AC6C89FA9C4A}"/>
                </a:ext>
              </a:extLst>
            </p:cNvPr>
            <p:cNvGrpSpPr/>
            <p:nvPr/>
          </p:nvGrpSpPr>
          <p:grpSpPr>
            <a:xfrm>
              <a:off x="7735928" y="2289262"/>
              <a:ext cx="3653090" cy="2057061"/>
              <a:chOff x="7167757" y="2289262"/>
              <a:chExt cx="3653090" cy="2057061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73661BB0-D7D7-0E46-A789-AB1AE780D6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biLevel thresh="25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67641" y="2289262"/>
                <a:ext cx="1253321" cy="1253321"/>
              </a:xfrm>
              <a:prstGeom prst="rect">
                <a:avLst/>
              </a:prstGeom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0E6D15D8-F5FE-8A45-972D-22CDF1CED86E}"/>
                  </a:ext>
                </a:extLst>
              </p:cNvPr>
              <p:cNvSpPr txBox="1"/>
              <p:nvPr/>
            </p:nvSpPr>
            <p:spPr>
              <a:xfrm>
                <a:off x="7167757" y="3590605"/>
                <a:ext cx="3653090" cy="7557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>
                  <a:defRPr sz="2800">
                    <a:solidFill>
                      <a:srgbClr val="5F99D5"/>
                    </a:solidFill>
                    <a:latin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b="1">
                    <a:solidFill>
                      <a:schemeClr val="bg1"/>
                    </a:solidFill>
                  </a:rPr>
                  <a:t>Active Directory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029469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圖片 37">
            <a:extLst>
              <a:ext uri="{FF2B5EF4-FFF2-40B4-BE49-F238E27FC236}">
                <a16:creationId xmlns:a16="http://schemas.microsoft.com/office/drawing/2014/main" id="{23A67755-F804-4DDB-8ED3-E0B5B58EA3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97BC90-3422-B445-B36D-8AFACA08B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558" y="35890"/>
            <a:ext cx="10281557" cy="1104446"/>
          </a:xfrm>
        </p:spPr>
        <p:txBody>
          <a:bodyPr/>
          <a:lstStyle/>
          <a:p>
            <a:r>
              <a:rPr kumimoji="1" lang="zh-TW" altLang="en-US" b="1"/>
              <a:t>快速啟動 </a:t>
            </a:r>
            <a:r>
              <a:rPr kumimoji="1" lang="en-US" altLang="zh-TW" b="1">
                <a:latin typeface="Arial" panose="020B0604020202020204" pitchFamily="34" charset="0"/>
                <a:cs typeface="Arial" panose="020B0604020202020204" pitchFamily="34" charset="0"/>
              </a:rPr>
              <a:t>DR</a:t>
            </a:r>
            <a:r>
              <a:rPr kumimoji="1" lang="zh-TW" altLang="en-US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TW" b="1">
                <a:latin typeface="Arial" panose="020B0604020202020204" pitchFamily="34" charset="0"/>
                <a:cs typeface="Arial" panose="020B0604020202020204" pitchFamily="34" charset="0"/>
              </a:rPr>
              <a:t>site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CB445D31-D45D-7641-9BD7-A27727800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482" y="1651714"/>
            <a:ext cx="11804774" cy="237252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kumimoji="1" lang="zh-TW" altLang="en-US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提供虛擬機抄寫功能，複製一模一樣的虛擬機</a:t>
            </a:r>
            <a:r>
              <a:rPr kumimoji="1" lang="en-US" altLang="zh-TW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(</a:t>
            </a:r>
            <a:r>
              <a:rPr kumimoji="1" lang="zh-TW" altLang="en-US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關機狀態</a:t>
            </a:r>
            <a:r>
              <a:rPr kumimoji="1" lang="en-US" altLang="zh-TW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)</a:t>
            </a:r>
            <a:r>
              <a:rPr kumimoji="1" lang="zh-TW" altLang="en-US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在異地主機上</a:t>
            </a:r>
            <a:endParaRPr kumimoji="1" lang="en-US" altLang="zh-TW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kumimoji="1" lang="zh-TW" altLang="en-US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當本地失效，可以直接啟動此虛擬機</a:t>
            </a:r>
            <a:endParaRPr kumimoji="1" lang="en-US" altLang="zh-TW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kumimoji="1" lang="zh-TW" altLang="en-US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如虛擬機失效，可使用另外保留的</a:t>
            </a:r>
            <a:r>
              <a:rPr kumimoji="1" lang="en-US" altLang="zh-TW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30</a:t>
            </a:r>
            <a:r>
              <a:rPr kumimoji="1" lang="zh-TW" altLang="en-US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個還原點</a:t>
            </a:r>
            <a:endParaRPr kumimoji="1" lang="en-US" altLang="zh-TW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39" name="Shape 73">
            <a:extLst>
              <a:ext uri="{FF2B5EF4-FFF2-40B4-BE49-F238E27FC236}">
                <a16:creationId xmlns:a16="http://schemas.microsoft.com/office/drawing/2014/main" id="{B3BE9F7D-1019-4502-A6E8-E172507B6DCC}"/>
              </a:ext>
            </a:extLst>
          </p:cNvPr>
          <p:cNvPicPr preferRelativeResize="0"/>
          <p:nvPr/>
        </p:nvPicPr>
        <p:blipFill rotWithShape="1">
          <a:blip r:embed="rId4"/>
          <a:srcRect t="1" b="68427"/>
          <a:stretch/>
        </p:blipFill>
        <p:spPr>
          <a:xfrm>
            <a:off x="1591848" y="4807714"/>
            <a:ext cx="1980651" cy="495686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" name="Picture 2" descr="Backup copy for VMware, Hyper-V and AWS EC2">
            <a:extLst>
              <a:ext uri="{FF2B5EF4-FFF2-40B4-BE49-F238E27FC236}">
                <a16:creationId xmlns:a16="http://schemas.microsoft.com/office/drawing/2014/main" id="{9399CB92-EFCD-4919-B7DF-FACEC9FF3E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0" t="323" r="38187" b="45029"/>
          <a:stretch/>
        </p:blipFill>
        <p:spPr bwMode="auto">
          <a:xfrm>
            <a:off x="4978650" y="4551093"/>
            <a:ext cx="2037869" cy="101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Shape 73">
            <a:extLst>
              <a:ext uri="{FF2B5EF4-FFF2-40B4-BE49-F238E27FC236}">
                <a16:creationId xmlns:a16="http://schemas.microsoft.com/office/drawing/2014/main" id="{D7B2EB94-0C36-44D3-85DC-CC9DC8D9C006}"/>
              </a:ext>
            </a:extLst>
          </p:cNvPr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8474648" y="4852651"/>
            <a:ext cx="1872165" cy="44350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矩形: 圓角 2">
            <a:extLst>
              <a:ext uri="{FF2B5EF4-FFF2-40B4-BE49-F238E27FC236}">
                <a16:creationId xmlns:a16="http://schemas.microsoft.com/office/drawing/2014/main" id="{1E9AD997-C000-4AD2-889C-A5F7DF20A63A}"/>
              </a:ext>
            </a:extLst>
          </p:cNvPr>
          <p:cNvSpPr/>
          <p:nvPr/>
        </p:nvSpPr>
        <p:spPr>
          <a:xfrm>
            <a:off x="8863452" y="5361249"/>
            <a:ext cx="1258102" cy="314706"/>
          </a:xfrm>
          <a:prstGeom prst="roundRect">
            <a:avLst/>
          </a:prstGeom>
          <a:solidFill>
            <a:srgbClr val="219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1597B8-F075-C344-AF29-1A2C6910D793}"/>
              </a:ext>
            </a:extLst>
          </p:cNvPr>
          <p:cNvGrpSpPr/>
          <p:nvPr/>
        </p:nvGrpSpPr>
        <p:grpSpPr>
          <a:xfrm>
            <a:off x="1877460" y="4324900"/>
            <a:ext cx="8279936" cy="1351057"/>
            <a:chOff x="665044" y="1522382"/>
            <a:chExt cx="11020595" cy="1798256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5E8CA35-4872-4046-B229-030FEE874954}"/>
                </a:ext>
              </a:extLst>
            </p:cNvPr>
            <p:cNvSpPr txBox="1"/>
            <p:nvPr/>
          </p:nvSpPr>
          <p:spPr>
            <a:xfrm>
              <a:off x="815555" y="2870021"/>
              <a:ext cx="1803316" cy="4506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>
                  <a:solidFill>
                    <a:schemeClr val="bg1"/>
                  </a:solidFill>
                  <a:latin typeface="Century Gothic" panose="020B0502020202020204" pitchFamily="34" charset="0"/>
                </a:rPr>
                <a:t>Source Host</a:t>
              </a:r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454FCEF-AA28-4B43-A304-933414461540}"/>
                </a:ext>
              </a:extLst>
            </p:cNvPr>
            <p:cNvGrpSpPr/>
            <p:nvPr/>
          </p:nvGrpSpPr>
          <p:grpSpPr>
            <a:xfrm>
              <a:off x="665044" y="1551530"/>
              <a:ext cx="1906590" cy="597050"/>
              <a:chOff x="637968" y="1566552"/>
              <a:chExt cx="1906590" cy="597050"/>
            </a:xfrm>
            <a:solidFill>
              <a:schemeClr val="bg1">
                <a:lumMod val="50000"/>
              </a:schemeClr>
            </a:solidFill>
          </p:grpSpPr>
          <p:sp>
            <p:nvSpPr>
              <p:cNvPr id="19" name="Rounded Rectangle 18">
                <a:extLst>
                  <a:ext uri="{FF2B5EF4-FFF2-40B4-BE49-F238E27FC236}">
                    <a16:creationId xmlns:a16="http://schemas.microsoft.com/office/drawing/2014/main" id="{DF4EF426-ADB0-FD4A-B4A9-202B1B43E7BC}"/>
                  </a:ext>
                </a:extLst>
              </p:cNvPr>
              <p:cNvSpPr/>
              <p:nvPr/>
            </p:nvSpPr>
            <p:spPr>
              <a:xfrm>
                <a:off x="637968" y="1566552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VM1</a:t>
                </a:r>
              </a:p>
            </p:txBody>
          </p:sp>
          <p:sp>
            <p:nvSpPr>
              <p:cNvPr id="20" name="Rounded Rectangle 19">
                <a:extLst>
                  <a:ext uri="{FF2B5EF4-FFF2-40B4-BE49-F238E27FC236}">
                    <a16:creationId xmlns:a16="http://schemas.microsoft.com/office/drawing/2014/main" id="{B967620C-A338-874A-B93C-4B082FC20A7B}"/>
                  </a:ext>
                </a:extLst>
              </p:cNvPr>
              <p:cNvSpPr/>
              <p:nvPr/>
            </p:nvSpPr>
            <p:spPr>
              <a:xfrm>
                <a:off x="1292738" y="1566552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VM2</a:t>
                </a:r>
              </a:p>
            </p:txBody>
          </p:sp>
          <p:sp>
            <p:nvSpPr>
              <p:cNvPr id="21" name="Rounded Rectangle 20">
                <a:extLst>
                  <a:ext uri="{FF2B5EF4-FFF2-40B4-BE49-F238E27FC236}">
                    <a16:creationId xmlns:a16="http://schemas.microsoft.com/office/drawing/2014/main" id="{669D5327-E2A6-4744-8141-5B601ED1BBB9}"/>
                  </a:ext>
                </a:extLst>
              </p:cNvPr>
              <p:cNvSpPr/>
              <p:nvPr/>
            </p:nvSpPr>
            <p:spPr>
              <a:xfrm>
                <a:off x="1947509" y="1566552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VM3</a:t>
                </a: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093A11B-D434-5B48-8E82-8DE389022C91}"/>
                </a:ext>
              </a:extLst>
            </p:cNvPr>
            <p:cNvGrpSpPr/>
            <p:nvPr/>
          </p:nvGrpSpPr>
          <p:grpSpPr>
            <a:xfrm>
              <a:off x="9772557" y="1522382"/>
              <a:ext cx="1906590" cy="597050"/>
              <a:chOff x="637968" y="1537404"/>
              <a:chExt cx="1906590" cy="597050"/>
            </a:xfrm>
            <a:solidFill>
              <a:schemeClr val="accent6"/>
            </a:solidFill>
          </p:grpSpPr>
          <p:sp>
            <p:nvSpPr>
              <p:cNvPr id="16" name="Rounded Rectangle 15">
                <a:extLst>
                  <a:ext uri="{FF2B5EF4-FFF2-40B4-BE49-F238E27FC236}">
                    <a16:creationId xmlns:a16="http://schemas.microsoft.com/office/drawing/2014/main" id="{9858CEC6-9792-CD4F-B3B1-E0CF4D8E10E2}"/>
                  </a:ext>
                </a:extLst>
              </p:cNvPr>
              <p:cNvSpPr/>
              <p:nvPr/>
            </p:nvSpPr>
            <p:spPr>
              <a:xfrm>
                <a:off x="637968" y="1537404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VM1</a:t>
                </a:r>
              </a:p>
            </p:txBody>
          </p:sp>
          <p:sp>
            <p:nvSpPr>
              <p:cNvPr id="17" name="Rounded Rectangle 16">
                <a:extLst>
                  <a:ext uri="{FF2B5EF4-FFF2-40B4-BE49-F238E27FC236}">
                    <a16:creationId xmlns:a16="http://schemas.microsoft.com/office/drawing/2014/main" id="{BB23069C-674D-8C4E-949E-514F9438B16B}"/>
                  </a:ext>
                </a:extLst>
              </p:cNvPr>
              <p:cNvSpPr/>
              <p:nvPr/>
            </p:nvSpPr>
            <p:spPr>
              <a:xfrm>
                <a:off x="1292738" y="1537404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VM2</a:t>
                </a:r>
              </a:p>
            </p:txBody>
          </p:sp>
          <p:sp>
            <p:nvSpPr>
              <p:cNvPr id="18" name="Rounded Rectangle 17">
                <a:extLst>
                  <a:ext uri="{FF2B5EF4-FFF2-40B4-BE49-F238E27FC236}">
                    <a16:creationId xmlns:a16="http://schemas.microsoft.com/office/drawing/2014/main" id="{D3627248-E8C5-BE40-97E7-6D08D5386AA1}"/>
                  </a:ext>
                </a:extLst>
              </p:cNvPr>
              <p:cNvSpPr/>
              <p:nvPr/>
            </p:nvSpPr>
            <p:spPr>
              <a:xfrm>
                <a:off x="1947509" y="1537404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VM3</a:t>
                </a:r>
              </a:p>
            </p:txBody>
          </p:sp>
        </p:grp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2DF048D8-C3C2-5947-9BB5-8A17CF166940}"/>
                </a:ext>
              </a:extLst>
            </p:cNvPr>
            <p:cNvCxnSpPr/>
            <p:nvPr/>
          </p:nvCxnSpPr>
          <p:spPr>
            <a:xfrm>
              <a:off x="2956822" y="2539734"/>
              <a:ext cx="1813392" cy="0"/>
            </a:xfrm>
            <a:prstGeom prst="straightConnector1">
              <a:avLst/>
            </a:prstGeom>
            <a:ln w="25400">
              <a:solidFill>
                <a:schemeClr val="bg1">
                  <a:lumMod val="50000"/>
                </a:scheme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C5A915E9-92B8-994F-9606-CFC89DCCE3C6}"/>
                </a:ext>
              </a:extLst>
            </p:cNvPr>
            <p:cNvCxnSpPr/>
            <p:nvPr/>
          </p:nvCxnSpPr>
          <p:spPr>
            <a:xfrm>
              <a:off x="7566922" y="2539734"/>
              <a:ext cx="1813392" cy="0"/>
            </a:xfrm>
            <a:prstGeom prst="straightConnector1">
              <a:avLst/>
            </a:prstGeom>
            <a:ln w="25400">
              <a:solidFill>
                <a:srgbClr val="2196F3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077E6FE-F684-2943-9E80-B081179743AD}"/>
                </a:ext>
              </a:extLst>
            </p:cNvPr>
            <p:cNvSpPr txBox="1"/>
            <p:nvPr/>
          </p:nvSpPr>
          <p:spPr>
            <a:xfrm>
              <a:off x="9963400" y="2870018"/>
              <a:ext cx="1722239" cy="45061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>
                  <a:solidFill>
                    <a:schemeClr val="bg1"/>
                  </a:solidFill>
                  <a:latin typeface="Century Gothic" panose="020B0502020202020204" pitchFamily="34" charset="0"/>
                </a:rPr>
                <a:t>Target Host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003786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316881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x QNAP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zh-TW" altLang="en-US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讓成本效益最大化</a:t>
            </a:r>
            <a:endParaRPr lang="en-US" sz="50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9413" y="3147242"/>
            <a:ext cx="6331995" cy="2870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6874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8CC1CC37-6BD7-4AC4-BE98-7619B7BDA7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846" y="32532"/>
            <a:ext cx="10281557" cy="1104446"/>
          </a:xfrm>
        </p:spPr>
        <p:txBody>
          <a:bodyPr/>
          <a:lstStyle/>
          <a:p>
            <a:r>
              <a:rPr kumimoji="1" lang="zh-TW" altLang="en-US" b="1">
                <a:latin typeface="Microsoft JhengHei"/>
                <a:ea typeface="Microsoft JhengHei"/>
              </a:rPr>
              <a:t>簡單建置VM備份中心</a:t>
            </a:r>
            <a:endParaRPr lang="zh-TW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30632" y="1743051"/>
            <a:ext cx="5440199" cy="40280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kumimoji="1" lang="zh-TW" altLang="en-US" b="1">
                <a:solidFill>
                  <a:schemeClr val="bg1"/>
                </a:solidFill>
                <a:latin typeface="Calibri"/>
                <a:cs typeface="Calibri"/>
              </a:rPr>
              <a:t>透過 QNAP App Center 即可將 NAKIVO 快速建置於</a:t>
            </a:r>
            <a:r>
              <a:rPr kumimoji="1" lang="zh-TW" altLang="en-US" b="1">
                <a:solidFill>
                  <a:schemeClr val="bg1"/>
                </a:solidFill>
                <a:latin typeface="Microsoft JhengHei"/>
                <a:ea typeface="Microsoft JhengHei"/>
              </a:rPr>
              <a:t> QNAP NAS</a:t>
            </a:r>
            <a:endParaRPr lang="en-US" altLang="zh-TW" b="1">
              <a:solidFill>
                <a:schemeClr val="bg1"/>
              </a:solidFill>
              <a:latin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降低虛擬系統</a:t>
            </a:r>
            <a:r>
              <a:rPr kumimoji="1" lang="en-US" altLang="zh-TW" b="1">
                <a:solidFill>
                  <a:schemeClr val="bg1"/>
                </a:solidFill>
              </a:rPr>
              <a:t>(VMware, Hyper-V)</a:t>
            </a:r>
            <a:r>
              <a:rPr kumimoji="1" lang="zh-TW" altLang="en-US" b="1">
                <a:solidFill>
                  <a:schemeClr val="bg1"/>
                </a:solidFill>
              </a:rPr>
              <a:t>負載</a:t>
            </a:r>
            <a:endParaRPr lang="en-US" altLang="zh-TW" b="1">
              <a:solidFill>
                <a:schemeClr val="bg1"/>
              </a:solidFill>
              <a:cs typeface="Calibri"/>
            </a:endParaRPr>
          </a:p>
          <a:p>
            <a:pPr>
              <a:lnSpc>
                <a:spcPct val="110000"/>
              </a:lnSpc>
            </a:pPr>
            <a:r>
              <a:rPr kumimoji="1" lang="zh-TW" altLang="en-US" b="1">
                <a:solidFill>
                  <a:schemeClr val="bg1"/>
                </a:solidFill>
              </a:rPr>
              <a:t>加速備份效能、高彈性擴充</a:t>
            </a:r>
            <a:endParaRPr kumimoji="1" lang="en-US" altLang="zh-TW" b="1">
              <a:solidFill>
                <a:schemeClr val="bg1"/>
              </a:solidFill>
            </a:endParaRPr>
          </a:p>
        </p:txBody>
      </p:sp>
      <p:pic>
        <p:nvPicPr>
          <p:cNvPr id="3" name="圖片 10" descr="一張含有 監視器, 螢幕擷取畫面, 牆, 室內 的圖片&#10;&#10;描述是以非常高的可信度產生">
            <a:extLst>
              <a:ext uri="{FF2B5EF4-FFF2-40B4-BE49-F238E27FC236}">
                <a16:creationId xmlns:a16="http://schemas.microsoft.com/office/drawing/2014/main" id="{D72BA2A8-CD8B-4E21-A29A-B80E4B127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6726" y="2011206"/>
            <a:ext cx="5918200" cy="3067272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B64BD3AA-360C-43FF-81FC-D523A496D5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88784" y="1743051"/>
            <a:ext cx="860672" cy="860672"/>
          </a:xfrm>
          <a:prstGeom prst="rect">
            <a:avLst/>
          </a:prstGeom>
        </p:spPr>
      </p:pic>
      <p:pic>
        <p:nvPicPr>
          <p:cNvPr id="11" name="Shape 95">
            <a:extLst>
              <a:ext uri="{FF2B5EF4-FFF2-40B4-BE49-F238E27FC236}">
                <a16:creationId xmlns:a16="http://schemas.microsoft.com/office/drawing/2014/main" id="{EDE2DEA3-4524-4203-8E19-F88AF2198E74}"/>
              </a:ext>
            </a:extLst>
          </p:cNvPr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5540908" y="3606951"/>
            <a:ext cx="2088232" cy="20882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93264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圖片 54">
            <a:extLst>
              <a:ext uri="{FF2B5EF4-FFF2-40B4-BE49-F238E27FC236}">
                <a16:creationId xmlns:a16="http://schemas.microsoft.com/office/drawing/2014/main" id="{ABA013FA-A01B-4BCC-A2C8-AB0C893370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pic>
        <p:nvPicPr>
          <p:cNvPr id="74" name="圖形 73">
            <a:extLst>
              <a:ext uri="{FF2B5EF4-FFF2-40B4-BE49-F238E27FC236}">
                <a16:creationId xmlns:a16="http://schemas.microsoft.com/office/drawing/2014/main" id="{D1D76FE3-3FF5-46F8-99DA-AE5B516A39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74507" y="1844832"/>
            <a:ext cx="5612044" cy="35291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580"/>
            <a:ext cx="12192000" cy="1104446"/>
          </a:xfrm>
        </p:spPr>
        <p:txBody>
          <a:bodyPr/>
          <a:lstStyle/>
          <a:p>
            <a:r>
              <a:rPr kumimoji="1" lang="zh-TW" altLang="en-US" b="1"/>
              <a:t>適合各種企業規模的</a:t>
            </a:r>
            <a:r>
              <a:rPr kumimoji="1" lang="zh-TW" b="1"/>
              <a:t>授權方</a:t>
            </a:r>
            <a:r>
              <a:rPr lang="zh-TW" b="1">
                <a:latin typeface="Microsoft JhengHei"/>
              </a:rPr>
              <a:t>式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037" y="1680469"/>
            <a:ext cx="6826330" cy="15119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zh-TW" altLang="en-US" b="1">
                <a:solidFill>
                  <a:schemeClr val="bg1"/>
                </a:solidFill>
                <a:latin typeface="Microsoft JhengHei" charset="-120"/>
              </a:rPr>
              <a:t>只計算來源實體</a:t>
            </a:r>
            <a:r>
              <a:rPr lang="en-US" altLang="zh-TW" b="1">
                <a:solidFill>
                  <a:schemeClr val="bg1"/>
                </a:solidFill>
                <a:latin typeface="Microsoft JhengHei" charset="-120"/>
              </a:rPr>
              <a:t>CPU</a:t>
            </a:r>
            <a:r>
              <a:rPr lang="zh-TW" altLang="en-US" b="1">
                <a:solidFill>
                  <a:schemeClr val="bg1"/>
                </a:solidFill>
                <a:latin typeface="Microsoft JhengHei" charset="-120"/>
              </a:rPr>
              <a:t>數量</a:t>
            </a:r>
            <a:r>
              <a:rPr lang="en-US" altLang="zh-TW" b="1">
                <a:solidFill>
                  <a:schemeClr val="bg1"/>
                </a:solidFill>
                <a:latin typeface="Microsoft JhengHei" charset="-120"/>
              </a:rPr>
              <a:t>(</a:t>
            </a:r>
            <a:r>
              <a:rPr lang="zh-TW" altLang="en-US" b="1">
                <a:solidFill>
                  <a:schemeClr val="bg1"/>
                </a:solidFill>
                <a:latin typeface="Microsoft JhengHei" charset="-120"/>
              </a:rPr>
              <a:t>不計算核心數</a:t>
            </a:r>
            <a:r>
              <a:rPr lang="en-US" altLang="zh-TW" b="1">
                <a:solidFill>
                  <a:schemeClr val="bg1"/>
                </a:solidFill>
                <a:latin typeface="Microsoft JhengHei" charset="-120"/>
              </a:rPr>
              <a:t>)</a:t>
            </a:r>
          </a:p>
          <a:p>
            <a:r>
              <a:rPr lang="en-US" altLang="zh-TW" b="1" err="1">
                <a:solidFill>
                  <a:schemeClr val="bg1"/>
                </a:solidFill>
                <a:latin typeface="Microsoft JhengHei" charset="-120"/>
              </a:rPr>
              <a:t>NAS部署不影響NAKIVO授權的使用</a:t>
            </a:r>
            <a:r>
              <a:rPr lang="en-US" altLang="zh-TW" b="1">
                <a:solidFill>
                  <a:schemeClr val="bg1"/>
                </a:solidFill>
                <a:latin typeface="Microsoft JhengHei" charset="-120"/>
              </a:rPr>
              <a:t> 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832474" y="3638369"/>
            <a:ext cx="1080937" cy="2392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ctr">
              <a:lnSpc>
                <a:spcPts val="1080"/>
              </a:lnSpc>
              <a:defRPr sz="1080">
                <a:solidFill>
                  <a:schemeClr val="tx2">
                    <a:lumMod val="75000"/>
                  </a:schemeClr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zh-TW" altLang="en-US" sz="14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目的</a:t>
            </a:r>
            <a:r>
              <a:rPr lang="en-US" altLang="zh-TW" sz="140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S</a:t>
            </a:r>
            <a:r>
              <a:rPr lang="en-US" sz="140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erver</a:t>
            </a:r>
          </a:p>
        </p:txBody>
      </p:sp>
      <p:sp>
        <p:nvSpPr>
          <p:cNvPr id="14" name="Oval 178"/>
          <p:cNvSpPr/>
          <p:nvPr/>
        </p:nvSpPr>
        <p:spPr>
          <a:xfrm flipH="1">
            <a:off x="9332389" y="3348599"/>
            <a:ext cx="124194" cy="1145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70"/>
          </a:p>
        </p:txBody>
      </p:sp>
      <p:sp>
        <p:nvSpPr>
          <p:cNvPr id="15" name="Oval 179"/>
          <p:cNvSpPr/>
          <p:nvPr/>
        </p:nvSpPr>
        <p:spPr>
          <a:xfrm flipH="1">
            <a:off x="9156555" y="3348599"/>
            <a:ext cx="124194" cy="1145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70"/>
          </a:p>
        </p:txBody>
      </p:sp>
      <p:sp>
        <p:nvSpPr>
          <p:cNvPr id="16" name="Oval 180"/>
          <p:cNvSpPr/>
          <p:nvPr/>
        </p:nvSpPr>
        <p:spPr>
          <a:xfrm flipH="1">
            <a:off x="8980720" y="3348599"/>
            <a:ext cx="124194" cy="1145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70"/>
          </a:p>
        </p:txBody>
      </p:sp>
      <p:sp>
        <p:nvSpPr>
          <p:cNvPr id="26" name="TextBox 25"/>
          <p:cNvSpPr txBox="1"/>
          <p:nvPr/>
        </p:nvSpPr>
        <p:spPr>
          <a:xfrm>
            <a:off x="1503773" y="4178024"/>
            <a:ext cx="1091966" cy="2392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ctr">
              <a:lnSpc>
                <a:spcPts val="1080"/>
              </a:lnSpc>
              <a:defRPr sz="1080">
                <a:solidFill>
                  <a:schemeClr val="tx2">
                    <a:lumMod val="75000"/>
                  </a:schemeClr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zh-TW" altLang="en-US" sz="14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來源</a:t>
            </a:r>
            <a:r>
              <a:rPr lang="en-US" altLang="zh-TW" sz="14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S</a:t>
            </a:r>
            <a:r>
              <a:rPr lang="en-US" sz="14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erver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2219918" y="3290437"/>
            <a:ext cx="469056" cy="312512"/>
            <a:chOff x="1203164" y="3712425"/>
            <a:chExt cx="469056" cy="312512"/>
          </a:xfrm>
        </p:grpSpPr>
        <p:sp>
          <p:nvSpPr>
            <p:cNvPr id="41" name="Rounded Rectangle 185"/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cxnSp>
        <p:nvCxnSpPr>
          <p:cNvPr id="46" name="Прямая соединительная линия 36"/>
          <p:cNvCxnSpPr/>
          <p:nvPr/>
        </p:nvCxnSpPr>
        <p:spPr>
          <a:xfrm flipH="1" flipV="1">
            <a:off x="3051058" y="3908052"/>
            <a:ext cx="590627" cy="0"/>
          </a:xfrm>
          <a:prstGeom prst="line">
            <a:avLst/>
          </a:prstGeom>
          <a:ln w="28575">
            <a:solidFill>
              <a:schemeClr val="bg1"/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Прямая соединительная линия 36"/>
          <p:cNvCxnSpPr/>
          <p:nvPr/>
        </p:nvCxnSpPr>
        <p:spPr>
          <a:xfrm flipH="1">
            <a:off x="6236355" y="4707215"/>
            <a:ext cx="2083279" cy="14376"/>
          </a:xfrm>
          <a:prstGeom prst="line">
            <a:avLst/>
          </a:prstGeom>
          <a:ln w="28575">
            <a:solidFill>
              <a:schemeClr val="bg1"/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>
            <a:off x="6251458" y="3401826"/>
            <a:ext cx="0" cy="132480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Прямая соединительная линия 36"/>
          <p:cNvCxnSpPr/>
          <p:nvPr/>
        </p:nvCxnSpPr>
        <p:spPr>
          <a:xfrm flipH="1">
            <a:off x="6257921" y="3409380"/>
            <a:ext cx="2025770" cy="7189"/>
          </a:xfrm>
          <a:prstGeom prst="line">
            <a:avLst/>
          </a:prstGeom>
          <a:ln w="28575">
            <a:solidFill>
              <a:schemeClr val="bg1"/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cxnSpLocks/>
          </p:cNvCxnSpPr>
          <p:nvPr/>
        </p:nvCxnSpPr>
        <p:spPr>
          <a:xfrm>
            <a:off x="5369003" y="3972404"/>
            <a:ext cx="88245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Прямая соединительная линия 36"/>
          <p:cNvCxnSpPr/>
          <p:nvPr/>
        </p:nvCxnSpPr>
        <p:spPr>
          <a:xfrm flipH="1" flipV="1">
            <a:off x="4622146" y="4318347"/>
            <a:ext cx="0" cy="392868"/>
          </a:xfrm>
          <a:prstGeom prst="line">
            <a:avLst/>
          </a:prstGeom>
          <a:ln w="28575">
            <a:solidFill>
              <a:schemeClr val="bg1"/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/>
          <p:cNvSpPr txBox="1"/>
          <p:nvPr/>
        </p:nvSpPr>
        <p:spPr>
          <a:xfrm>
            <a:off x="4205863" y="5733509"/>
            <a:ext cx="800219" cy="2334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ctr">
              <a:lnSpc>
                <a:spcPts val="1080"/>
              </a:lnSpc>
              <a:defRPr sz="1080">
                <a:solidFill>
                  <a:schemeClr val="tx2">
                    <a:lumMod val="75000"/>
                  </a:schemeClr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zh-TW" altLang="en-US" sz="12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儲存空間</a:t>
            </a:r>
            <a:endParaRPr lang="en-US" sz="1200" b="1">
              <a:solidFill>
                <a:schemeClr val="bg1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8412641" y="4973788"/>
            <a:ext cx="800219" cy="2334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ctr">
              <a:lnSpc>
                <a:spcPts val="1080"/>
              </a:lnSpc>
              <a:defRPr sz="1080">
                <a:solidFill>
                  <a:schemeClr val="tx2">
                    <a:lumMod val="75000"/>
                  </a:schemeClr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zh-TW" altLang="en-US" sz="12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儲存空間</a:t>
            </a:r>
            <a:endParaRPr lang="en-US" sz="1200" b="1">
              <a:solidFill>
                <a:schemeClr val="bg1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1059461" y="3148108"/>
            <a:ext cx="2138834" cy="1411461"/>
          </a:xfrm>
          <a:prstGeom prst="round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65E1F"/>
              </a:solidFill>
            </a:endParaRPr>
          </a:p>
        </p:txBody>
      </p:sp>
      <p:pic>
        <p:nvPicPr>
          <p:cNvPr id="56" name="Shape 73">
            <a:extLst>
              <a:ext uri="{FF2B5EF4-FFF2-40B4-BE49-F238E27FC236}">
                <a16:creationId xmlns:a16="http://schemas.microsoft.com/office/drawing/2014/main" id="{850BA685-4A04-40E6-88C7-4CB5838148AB}"/>
              </a:ext>
            </a:extLst>
          </p:cNvPr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1204694" y="3676199"/>
            <a:ext cx="1872165" cy="44350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7" name="Picture 2" descr="Backup copy for VMware, Hyper-V and AWS EC2">
            <a:extLst>
              <a:ext uri="{FF2B5EF4-FFF2-40B4-BE49-F238E27FC236}">
                <a16:creationId xmlns:a16="http://schemas.microsoft.com/office/drawing/2014/main" id="{E3434818-8778-4537-8175-27AB7E8E0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0" t="323" r="38187" b="45029"/>
          <a:stretch/>
        </p:blipFill>
        <p:spPr bwMode="auto">
          <a:xfrm>
            <a:off x="3676706" y="3497004"/>
            <a:ext cx="1808508" cy="89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8" name="Group 39">
            <a:extLst>
              <a:ext uri="{FF2B5EF4-FFF2-40B4-BE49-F238E27FC236}">
                <a16:creationId xmlns:a16="http://schemas.microsoft.com/office/drawing/2014/main" id="{BFA680F7-457B-48A8-901F-33B86F619C9A}"/>
              </a:ext>
            </a:extLst>
          </p:cNvPr>
          <p:cNvGrpSpPr/>
          <p:nvPr/>
        </p:nvGrpSpPr>
        <p:grpSpPr>
          <a:xfrm>
            <a:off x="1775742" y="3290437"/>
            <a:ext cx="469056" cy="312512"/>
            <a:chOff x="1203164" y="3712425"/>
            <a:chExt cx="469056" cy="312512"/>
          </a:xfrm>
        </p:grpSpPr>
        <p:sp>
          <p:nvSpPr>
            <p:cNvPr id="59" name="Rounded Rectangle 185">
              <a:extLst>
                <a:ext uri="{FF2B5EF4-FFF2-40B4-BE49-F238E27FC236}">
                  <a16:creationId xmlns:a16="http://schemas.microsoft.com/office/drawing/2014/main" id="{870D14ED-48A0-4327-9E41-C9CBF154C7EF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0" name="TextBox 41">
              <a:extLst>
                <a:ext uri="{FF2B5EF4-FFF2-40B4-BE49-F238E27FC236}">
                  <a16:creationId xmlns:a16="http://schemas.microsoft.com/office/drawing/2014/main" id="{0946FF8F-5E1C-41FC-9A0E-621D41F4EF67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grpSp>
        <p:nvGrpSpPr>
          <p:cNvPr id="61" name="Group 39">
            <a:extLst>
              <a:ext uri="{FF2B5EF4-FFF2-40B4-BE49-F238E27FC236}">
                <a16:creationId xmlns:a16="http://schemas.microsoft.com/office/drawing/2014/main" id="{8792D69E-E743-4503-BDE5-1425A0AD1C58}"/>
              </a:ext>
            </a:extLst>
          </p:cNvPr>
          <p:cNvGrpSpPr/>
          <p:nvPr/>
        </p:nvGrpSpPr>
        <p:grpSpPr>
          <a:xfrm>
            <a:off x="1322361" y="3290437"/>
            <a:ext cx="469056" cy="312512"/>
            <a:chOff x="1203164" y="3712425"/>
            <a:chExt cx="469056" cy="312512"/>
          </a:xfrm>
        </p:grpSpPr>
        <p:sp>
          <p:nvSpPr>
            <p:cNvPr id="62" name="Rounded Rectangle 185">
              <a:extLst>
                <a:ext uri="{FF2B5EF4-FFF2-40B4-BE49-F238E27FC236}">
                  <a16:creationId xmlns:a16="http://schemas.microsoft.com/office/drawing/2014/main" id="{6FA9E981-D663-495F-8C95-8D356DC847D0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3" name="TextBox 41">
              <a:extLst>
                <a:ext uri="{FF2B5EF4-FFF2-40B4-BE49-F238E27FC236}">
                  <a16:creationId xmlns:a16="http://schemas.microsoft.com/office/drawing/2014/main" id="{91FF57E0-274D-4EA2-8B78-752A9DDE3B6E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grpSp>
        <p:nvGrpSpPr>
          <p:cNvPr id="64" name="Group 39">
            <a:extLst>
              <a:ext uri="{FF2B5EF4-FFF2-40B4-BE49-F238E27FC236}">
                <a16:creationId xmlns:a16="http://schemas.microsoft.com/office/drawing/2014/main" id="{7E84297C-097D-4831-9592-CC2C15407718}"/>
              </a:ext>
            </a:extLst>
          </p:cNvPr>
          <p:cNvGrpSpPr/>
          <p:nvPr/>
        </p:nvGrpSpPr>
        <p:grpSpPr>
          <a:xfrm>
            <a:off x="9448259" y="2763995"/>
            <a:ext cx="469056" cy="312512"/>
            <a:chOff x="1203164" y="3712425"/>
            <a:chExt cx="469056" cy="312512"/>
          </a:xfrm>
        </p:grpSpPr>
        <p:sp>
          <p:nvSpPr>
            <p:cNvPr id="65" name="Rounded Rectangle 185">
              <a:extLst>
                <a:ext uri="{FF2B5EF4-FFF2-40B4-BE49-F238E27FC236}">
                  <a16:creationId xmlns:a16="http://schemas.microsoft.com/office/drawing/2014/main" id="{5187E090-C9E7-4CC8-9E82-4A42B4467A02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6" name="TextBox 41">
              <a:extLst>
                <a:ext uri="{FF2B5EF4-FFF2-40B4-BE49-F238E27FC236}">
                  <a16:creationId xmlns:a16="http://schemas.microsoft.com/office/drawing/2014/main" id="{E319FC97-4DF4-4FB9-AA98-56C3026404BE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grpSp>
        <p:nvGrpSpPr>
          <p:cNvPr id="67" name="Group 39">
            <a:extLst>
              <a:ext uri="{FF2B5EF4-FFF2-40B4-BE49-F238E27FC236}">
                <a16:creationId xmlns:a16="http://schemas.microsoft.com/office/drawing/2014/main" id="{AF81E185-8599-4D56-AD54-555832EE448C}"/>
              </a:ext>
            </a:extLst>
          </p:cNvPr>
          <p:cNvGrpSpPr/>
          <p:nvPr/>
        </p:nvGrpSpPr>
        <p:grpSpPr>
          <a:xfrm>
            <a:off x="9004085" y="2763995"/>
            <a:ext cx="469056" cy="312512"/>
            <a:chOff x="1203164" y="3712425"/>
            <a:chExt cx="469056" cy="312512"/>
          </a:xfrm>
        </p:grpSpPr>
        <p:sp>
          <p:nvSpPr>
            <p:cNvPr id="68" name="Rounded Rectangle 185">
              <a:extLst>
                <a:ext uri="{FF2B5EF4-FFF2-40B4-BE49-F238E27FC236}">
                  <a16:creationId xmlns:a16="http://schemas.microsoft.com/office/drawing/2014/main" id="{7350E818-D3C7-4264-9D55-1B0082E8F6FA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9" name="TextBox 41">
              <a:extLst>
                <a:ext uri="{FF2B5EF4-FFF2-40B4-BE49-F238E27FC236}">
                  <a16:creationId xmlns:a16="http://schemas.microsoft.com/office/drawing/2014/main" id="{B421F545-CF1E-46FF-90FC-0802648D1EB0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grpSp>
        <p:nvGrpSpPr>
          <p:cNvPr id="70" name="Group 39">
            <a:extLst>
              <a:ext uri="{FF2B5EF4-FFF2-40B4-BE49-F238E27FC236}">
                <a16:creationId xmlns:a16="http://schemas.microsoft.com/office/drawing/2014/main" id="{C29506FB-9DDF-4B73-A973-EB15933ED4B0}"/>
              </a:ext>
            </a:extLst>
          </p:cNvPr>
          <p:cNvGrpSpPr/>
          <p:nvPr/>
        </p:nvGrpSpPr>
        <p:grpSpPr>
          <a:xfrm>
            <a:off x="8550702" y="2763995"/>
            <a:ext cx="469056" cy="312512"/>
            <a:chOff x="1203164" y="3712425"/>
            <a:chExt cx="469056" cy="312512"/>
          </a:xfrm>
        </p:grpSpPr>
        <p:sp>
          <p:nvSpPr>
            <p:cNvPr id="71" name="Rounded Rectangle 185">
              <a:extLst>
                <a:ext uri="{FF2B5EF4-FFF2-40B4-BE49-F238E27FC236}">
                  <a16:creationId xmlns:a16="http://schemas.microsoft.com/office/drawing/2014/main" id="{D18D8706-3E9E-4ECF-B3EB-7AA007C54989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72" name="TextBox 41">
              <a:extLst>
                <a:ext uri="{FF2B5EF4-FFF2-40B4-BE49-F238E27FC236}">
                  <a16:creationId xmlns:a16="http://schemas.microsoft.com/office/drawing/2014/main" id="{41295315-0232-48F7-BCE6-A9B1B0E2FA4E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pic>
        <p:nvPicPr>
          <p:cNvPr id="73" name="Shape 73">
            <a:extLst>
              <a:ext uri="{FF2B5EF4-FFF2-40B4-BE49-F238E27FC236}">
                <a16:creationId xmlns:a16="http://schemas.microsoft.com/office/drawing/2014/main" id="{C45A124B-2DF0-43F1-8557-247D1EBD2F73}"/>
              </a:ext>
            </a:extLst>
          </p:cNvPr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8373327" y="3166867"/>
            <a:ext cx="1872165" cy="44350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807F03F7-18A6-4E9F-BDBA-3E458924EC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65880" y="4792050"/>
            <a:ext cx="678731" cy="904315"/>
          </a:xfrm>
          <a:prstGeom prst="rect">
            <a:avLst/>
          </a:prstGeom>
          <a:noFill/>
        </p:spPr>
      </p:pic>
      <p:pic>
        <p:nvPicPr>
          <p:cNvPr id="76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DA50E887-6DD4-43C4-B92B-738A69DFD5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473385" y="4033357"/>
            <a:ext cx="678731" cy="9043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16768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圖片 40">
            <a:extLst>
              <a:ext uri="{FF2B5EF4-FFF2-40B4-BE49-F238E27FC236}">
                <a16:creationId xmlns:a16="http://schemas.microsoft.com/office/drawing/2014/main" id="{2B471D7A-8A3D-4D8C-BF4B-C28C5D1A68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3" y="37212"/>
            <a:ext cx="12187897" cy="1104446"/>
          </a:xfrm>
        </p:spPr>
        <p:txBody>
          <a:bodyPr/>
          <a:lstStyle/>
          <a:p>
            <a:r>
              <a:rPr kumimoji="1" lang="en-US" altLang="zh-TW" b="1">
                <a:latin typeface="Arial" panose="020B0604020202020204" pitchFamily="34" charset="0"/>
                <a:cs typeface="Arial" panose="020B0604020202020204" pitchFamily="34" charset="0"/>
              </a:rPr>
              <a:t>NAKIVO </a:t>
            </a:r>
            <a:r>
              <a:rPr kumimoji="1" lang="zh-TW" altLang="en-US" b="1"/>
              <a:t>版本</a:t>
            </a:r>
            <a:r>
              <a:rPr kumimoji="1" lang="zh-TW" altLang="en-US" b="1">
                <a:latin typeface="Microsoft JhengHei"/>
                <a:ea typeface="Microsoft JhengHei"/>
              </a:rPr>
              <a:t>比較</a:t>
            </a:r>
            <a:r>
              <a:rPr kumimoji="1" lang="en-US" altLang="zh-TW" sz="2400" b="1"/>
              <a:t>(v7.3)</a:t>
            </a:r>
            <a:endParaRPr kumimoji="1" lang="zh-TW" altLang="en-US" sz="2400" b="1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2398912"/>
              </p:ext>
            </p:extLst>
          </p:nvPr>
        </p:nvGraphicFramePr>
        <p:xfrm>
          <a:off x="793097" y="1656752"/>
          <a:ext cx="10515600" cy="406366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2142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48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387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48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728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3209">
                <a:tc>
                  <a:txBody>
                    <a:bodyPr/>
                    <a:lstStyle/>
                    <a:p>
                      <a:pPr algn="ctr"/>
                      <a:endParaRPr lang="zh-TW" altLang="en-US" sz="1200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dirty="0"/>
                        <a:t>Pro Essentials</a:t>
                      </a:r>
                      <a:endParaRPr lang="zh-TW" altLang="en-US" sz="1800" b="1" dirty="0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/>
                        <a:t>Enterprise Essentials</a:t>
                      </a:r>
                      <a:endParaRPr lang="zh-TW" altLang="en-US" sz="18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/>
                        <a:t>Pro</a:t>
                      </a:r>
                      <a:endParaRPr lang="zh-TW" altLang="en-US" sz="18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/>
                        <a:t>Enterprise</a:t>
                      </a:r>
                      <a:endParaRPr lang="zh-TW" altLang="en-US" sz="18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05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600" b="1" kern="1200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組織授權數量</a:t>
                      </a:r>
                      <a:endParaRPr lang="en-US" altLang="zh-TW" sz="1600" b="1" kern="1200" dirty="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1">
                          <a:latin typeface="Microsoft JhengHei"/>
                        </a:rPr>
                        <a:t>2 – 6</a:t>
                      </a:r>
                      <a:endParaRPr lang="zh-TW" altLang="en-US" sz="1600" b="1">
                        <a:latin typeface="Microsoft JhengHei"/>
                        <a:ea typeface="Microsoft JhengHe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600" b="1">
                          <a:latin typeface="Microsoft JhengHei"/>
                        </a:rPr>
                        <a:t>2 – 6</a:t>
                      </a:r>
                      <a:endParaRPr lang="zh-TW" altLang="en-US" sz="1600" b="1">
                        <a:latin typeface="Microsoft JhengHei"/>
                        <a:ea typeface="Microsoft JhengHe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1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無限制</a:t>
                      </a:r>
                      <a:endParaRPr lang="zh-TW" altLang="en-US" sz="1600" b="1" dirty="0"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TW" sz="1600" b="1" u="none" strike="noStrike" kern="1200" cap="none" spc="0" normalizeH="0" baseline="0" noProof="0" dirty="0" err="1">
                          <a:ln>
                            <a:noFill/>
                          </a:ln>
                          <a:effectLst/>
                          <a:uLnTx/>
                          <a:uFillTx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無限制</a:t>
                      </a:r>
                      <a:endParaRPr kumimoji="0" lang="zh-TW" altLang="en-US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TW" sz="1600" b="1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基本功能集</a:t>
                      </a:r>
                      <a:endParaRPr lang="en-US" altLang="zh-TW" sz="1600" b="1" dirty="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TW" sz="1600" b="1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行事曆模式</a:t>
                      </a:r>
                      <a:endParaRPr lang="en-US" altLang="zh-TW" sz="1600" b="1" dirty="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6150410"/>
                  </a:ext>
                </a:extLst>
              </a:tr>
              <a:tr h="358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TW" sz="1600" b="1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整合</a:t>
                      </a:r>
                      <a:r>
                        <a:rPr lang="en-US" altLang="zh-TW" sz="1600" b="1" dirty="0">
                          <a:latin typeface="Microsoft JhengHei"/>
                        </a:rPr>
                        <a:t> </a:t>
                      </a:r>
                      <a:r>
                        <a:rPr lang="en-US" altLang="zh-TW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Active Directory</a:t>
                      </a:r>
                      <a:endParaRPr lang="zh-TW" altLang="en-US" sz="1600" b="1" dirty="0">
                        <a:solidFill>
                          <a:srgbClr val="29A7E3"/>
                        </a:solidFill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8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TW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HTTP APIs</a:t>
                      </a:r>
                      <a:endParaRPr lang="zh-TW" altLang="en-US" sz="1600" b="1" dirty="0">
                        <a:solidFill>
                          <a:srgbClr val="29A7E3"/>
                        </a:solidFill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8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TW" sz="1600" b="1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多租戶功能</a:t>
                      </a:r>
                      <a:endParaRPr lang="en-US" altLang="zh-TW" sz="1600" b="1" dirty="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TW" sz="1600" b="1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自我管理</a:t>
                      </a:r>
                      <a:endParaRPr lang="en-US" altLang="zh-TW" sz="1600" b="1" dirty="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8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TW" sz="1600" b="1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商標更換</a:t>
                      </a:r>
                      <a:endParaRPr lang="en-US" altLang="zh-TW" sz="1600" b="1" dirty="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8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TW" sz="1600" b="1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授權委派</a:t>
                      </a:r>
                      <a:endParaRPr lang="en-US" altLang="zh-TW" sz="1600" b="1" dirty="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1312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600" b="1" kern="1200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支援和維護</a:t>
                      </a:r>
                      <a:r>
                        <a:rPr lang="en-US" altLang="zh-TW" sz="1600" b="1" kern="1200" dirty="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 (1 </a:t>
                      </a:r>
                      <a:r>
                        <a:rPr lang="en-US" altLang="zh-TW" sz="1600" b="1" kern="1200" dirty="0" err="1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年期</a:t>
                      </a:r>
                      <a:r>
                        <a:rPr lang="en-US" altLang="zh-TW" sz="1600" b="1" kern="1200" dirty="0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</a:t>
                      </a:r>
                      <a:endParaRPr lang="zh-TW" altLang="en-US" sz="1600" b="1" kern="1200" dirty="0">
                        <a:solidFill>
                          <a:srgbClr val="000000"/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160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160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zh-TW" altLang="en-US" sz="16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4572857"/>
            <a:ext cx="304800" cy="304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101" y="2749577"/>
            <a:ext cx="304800" cy="304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101" y="3102164"/>
            <a:ext cx="304800" cy="304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3480032"/>
            <a:ext cx="304800" cy="3048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721" y="2387283"/>
            <a:ext cx="304800" cy="3048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0" y="2735370"/>
            <a:ext cx="304800" cy="3048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0" y="3113570"/>
            <a:ext cx="304800" cy="3048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0" y="3480662"/>
            <a:ext cx="304800" cy="3048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7321" y="2372024"/>
            <a:ext cx="304800" cy="30480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2720111"/>
            <a:ext cx="304800" cy="3048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3098311"/>
            <a:ext cx="304800" cy="3048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3465403"/>
            <a:ext cx="304800" cy="30480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4210487"/>
            <a:ext cx="304800" cy="30480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3871174"/>
            <a:ext cx="304800" cy="30480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374" y="3847754"/>
            <a:ext cx="304800" cy="30480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374" y="4210487"/>
            <a:ext cx="304800" cy="304800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374" y="4572857"/>
            <a:ext cx="304800" cy="30480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3832495"/>
            <a:ext cx="304800" cy="3048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4195228"/>
            <a:ext cx="304800" cy="30480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4557598"/>
            <a:ext cx="304800" cy="30480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2379210"/>
            <a:ext cx="304800" cy="304800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7809" y="2393483"/>
            <a:ext cx="304800" cy="304800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4578204"/>
            <a:ext cx="304800" cy="30480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129" y="2754924"/>
            <a:ext cx="304800" cy="304800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129" y="3107511"/>
            <a:ext cx="304800" cy="30480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3485379"/>
            <a:ext cx="304800" cy="30480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4215834"/>
            <a:ext cx="304800" cy="304800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3876521"/>
            <a:ext cx="304800" cy="3048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880AAA48-26E2-BF4F-B5F4-892CE8ED52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4963838"/>
            <a:ext cx="304800" cy="3048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DED0FBAA-9EA0-DD4D-BCDA-DCDC2BA397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374" y="4963838"/>
            <a:ext cx="304800" cy="30480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BD2BE3E6-B349-3E4F-9CC2-249E1705CC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4948579"/>
            <a:ext cx="304800" cy="30480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02E5829-FF9D-DD45-BCD6-54C3C52BC1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496918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6271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165" y="1322127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x QNAP</a:t>
            </a:r>
            <a:b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Live Demo</a:t>
            </a:r>
            <a:b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1500" b="1">
                <a:latin typeface="Microsoft JhengHei"/>
                <a:ea typeface="Microsoft JhengHei"/>
                <a:cs typeface="Calibri"/>
              </a:rPr>
            </a:br>
            <a:r>
              <a:rPr lang="zh-TW" altLang="en-US" sz="4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快速部署備份環境</a:t>
            </a:r>
            <a:endParaRPr lang="en-US" sz="40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3D450F10-14F0-4535-AF9D-31D6E409E0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7993" y="3046732"/>
            <a:ext cx="5609997" cy="343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2235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221" y="438436"/>
            <a:ext cx="10281557" cy="339895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x QNAP</a:t>
            </a:r>
            <a:br>
              <a:rPr lang="en-US" altLang="zh-TW" sz="6000" b="1">
                <a:latin typeface="Arial"/>
                <a:ea typeface="Microsoft JhengHei"/>
                <a:cs typeface="Arial"/>
              </a:rPr>
            </a:br>
            <a:r>
              <a:rPr lang="zh-TW" altLang="en-US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虛擬化資料備份</a:t>
            </a:r>
            <a:br>
              <a:rPr lang="zh-TW" altLang="en-US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</a:br>
            <a:r>
              <a:rPr lang="zh-TW" altLang="en-US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專家教你這麼做</a:t>
            </a:r>
            <a:endParaRPr lang="en-US" sz="50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9688" y="3429000"/>
            <a:ext cx="6331995" cy="2870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245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AE81571F-1883-4765-864E-EBDDB37D8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0" y="52444"/>
            <a:ext cx="12191999" cy="1104446"/>
          </a:xfrm>
        </p:spPr>
        <p:txBody>
          <a:bodyPr>
            <a:normAutofit/>
          </a:bodyPr>
          <a:lstStyle/>
          <a:p>
            <a:r>
              <a:rPr lang="en-US" altLang="zh-TW" b="1" err="1">
                <a:latin typeface="Microsoft JhengHei"/>
                <a:cs typeface="Calibri"/>
              </a:rPr>
              <a:t>可彈性部署各種不同的備份情境</a:t>
            </a:r>
            <a:endParaRPr lang="en-US" altLang="zh-TW" b="1">
              <a:latin typeface="Microsoft JhengHei"/>
              <a:cs typeface="Calibri"/>
            </a:endParaRPr>
          </a:p>
        </p:txBody>
      </p:sp>
      <p:pic>
        <p:nvPicPr>
          <p:cNvPr id="13" name="Imagen 222" descr="IconD_17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17" y="3311117"/>
            <a:ext cx="1585903" cy="613523"/>
          </a:xfrm>
          <a:prstGeom prst="rect">
            <a:avLst/>
          </a:prstGeom>
        </p:spPr>
      </p:pic>
      <p:pic>
        <p:nvPicPr>
          <p:cNvPr id="17" name="圖片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224" y="2937120"/>
            <a:ext cx="610129" cy="503523"/>
          </a:xfrm>
          <a:prstGeom prst="rect">
            <a:avLst/>
          </a:prstGeom>
        </p:spPr>
      </p:pic>
      <p:pic>
        <p:nvPicPr>
          <p:cNvPr id="18" name="圖片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379" y="2939280"/>
            <a:ext cx="610129" cy="503523"/>
          </a:xfrm>
          <a:prstGeom prst="rect">
            <a:avLst/>
          </a:prstGeom>
        </p:spPr>
      </p:pic>
      <p:sp>
        <p:nvSpPr>
          <p:cNvPr id="31" name="矩形 30"/>
          <p:cNvSpPr/>
          <p:nvPr/>
        </p:nvSpPr>
        <p:spPr>
          <a:xfrm>
            <a:off x="768482" y="2955876"/>
            <a:ext cx="50366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ERP</a:t>
            </a:r>
          </a:p>
        </p:txBody>
      </p:sp>
      <p:sp>
        <p:nvSpPr>
          <p:cNvPr id="32" name="矩形 31"/>
          <p:cNvSpPr/>
          <p:nvPr/>
        </p:nvSpPr>
        <p:spPr>
          <a:xfrm>
            <a:off x="1577480" y="2961238"/>
            <a:ext cx="42992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AD</a:t>
            </a:r>
          </a:p>
        </p:txBody>
      </p:sp>
      <p:pic>
        <p:nvPicPr>
          <p:cNvPr id="38" name="Imagen 98" descr="IconD_18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355" y="3791252"/>
            <a:ext cx="1590323" cy="266772"/>
          </a:xfrm>
          <a:prstGeom prst="rect">
            <a:avLst/>
          </a:prstGeom>
        </p:spPr>
      </p:pic>
      <p:pic>
        <p:nvPicPr>
          <p:cNvPr id="24" name="圖片 2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004" y="3507413"/>
            <a:ext cx="1019023" cy="237042"/>
          </a:xfrm>
          <a:prstGeom prst="rect">
            <a:avLst/>
          </a:prstGeom>
        </p:spPr>
      </p:pic>
      <p:cxnSp>
        <p:nvCxnSpPr>
          <p:cNvPr id="75" name="Straight Connector 142"/>
          <p:cNvCxnSpPr/>
          <p:nvPr/>
        </p:nvCxnSpPr>
        <p:spPr>
          <a:xfrm flipH="1" flipV="1">
            <a:off x="2317565" y="3737058"/>
            <a:ext cx="1095017" cy="0"/>
          </a:xfrm>
          <a:prstGeom prst="line">
            <a:avLst/>
          </a:prstGeom>
          <a:ln w="28575" cmpd="sng">
            <a:solidFill>
              <a:srgbClr val="00B0F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矩形 75"/>
          <p:cNvSpPr/>
          <p:nvPr/>
        </p:nvSpPr>
        <p:spPr>
          <a:xfrm>
            <a:off x="3302881" y="2460064"/>
            <a:ext cx="2199898" cy="92333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TW" b="1">
                <a:solidFill>
                  <a:schemeClr val="bg1"/>
                </a:solidFill>
              </a:rPr>
              <a:t>QNAP + NAKIVO  </a:t>
            </a:r>
          </a:p>
          <a:p>
            <a:pPr algn="ctr"/>
            <a:r>
              <a:rPr lang="en-US" altLang="zh-TW" b="1">
                <a:solidFill>
                  <a:schemeClr val="bg1"/>
                </a:solidFill>
              </a:rPr>
              <a:t>Backup Repository </a:t>
            </a:r>
            <a:endParaRPr lang="zh-TW" altLang="en-US" b="1">
              <a:solidFill>
                <a:schemeClr val="bg1"/>
              </a:solidFill>
            </a:endParaRPr>
          </a:p>
          <a:p>
            <a:endParaRPr lang="zh-TW" altLang="en-US" b="1"/>
          </a:p>
        </p:txBody>
      </p:sp>
      <p:sp>
        <p:nvSpPr>
          <p:cNvPr id="79" name="矩形 78"/>
          <p:cNvSpPr/>
          <p:nvPr/>
        </p:nvSpPr>
        <p:spPr>
          <a:xfrm>
            <a:off x="2430094" y="3320913"/>
            <a:ext cx="879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</a:rPr>
              <a:t>Backup</a:t>
            </a:r>
            <a:endParaRPr lang="zh-TW" altLang="en-US" b="1" err="1">
              <a:solidFill>
                <a:schemeClr val="bg1"/>
              </a:solidFill>
            </a:endParaRPr>
          </a:p>
        </p:txBody>
      </p:sp>
      <p:pic>
        <p:nvPicPr>
          <p:cNvPr id="60" name="Imagen 222" descr="IconD_17.png">
            <a:extLst>
              <a:ext uri="{FF2B5EF4-FFF2-40B4-BE49-F238E27FC236}">
                <a16:creationId xmlns:a16="http://schemas.microsoft.com/office/drawing/2014/main" id="{20AD9E72-FA64-4916-B137-AA1F67DDA86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7868" y="2808982"/>
            <a:ext cx="1585903" cy="613523"/>
          </a:xfrm>
          <a:prstGeom prst="rect">
            <a:avLst/>
          </a:prstGeom>
        </p:spPr>
      </p:pic>
      <p:pic>
        <p:nvPicPr>
          <p:cNvPr id="62" name="Imagen 222" descr="IconD_17.png">
            <a:extLst>
              <a:ext uri="{FF2B5EF4-FFF2-40B4-BE49-F238E27FC236}">
                <a16:creationId xmlns:a16="http://schemas.microsoft.com/office/drawing/2014/main" id="{9F5FA873-7FA1-4A2A-ADE7-544F44370FA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2255" y="2799013"/>
            <a:ext cx="1585903" cy="613523"/>
          </a:xfrm>
          <a:prstGeom prst="rect">
            <a:avLst/>
          </a:prstGeom>
        </p:spPr>
      </p:pic>
      <p:pic>
        <p:nvPicPr>
          <p:cNvPr id="64" name="圖片 63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A259E0C4-E253-4068-A50F-71886FD327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3573" y="2434985"/>
            <a:ext cx="610129" cy="503523"/>
          </a:xfrm>
          <a:prstGeom prst="rect">
            <a:avLst/>
          </a:prstGeom>
        </p:spPr>
      </p:pic>
      <p:pic>
        <p:nvPicPr>
          <p:cNvPr id="66" name="圖片 6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64B945B9-D332-457F-B4ED-3838303D8E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7730" y="2437146"/>
            <a:ext cx="610129" cy="503523"/>
          </a:xfrm>
          <a:prstGeom prst="rect">
            <a:avLst/>
          </a:prstGeom>
        </p:spPr>
      </p:pic>
      <p:sp>
        <p:nvSpPr>
          <p:cNvPr id="68" name="矩形 67">
            <a:extLst>
              <a:ext uri="{FF2B5EF4-FFF2-40B4-BE49-F238E27FC236}">
                <a16:creationId xmlns:a16="http://schemas.microsoft.com/office/drawing/2014/main" id="{6E032831-FA02-40DD-ADB4-AF8828880DCC}"/>
              </a:ext>
            </a:extLst>
          </p:cNvPr>
          <p:cNvSpPr/>
          <p:nvPr/>
        </p:nvSpPr>
        <p:spPr>
          <a:xfrm>
            <a:off x="6708833" y="2453742"/>
            <a:ext cx="50366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ERP</a:t>
            </a:r>
          </a:p>
        </p:txBody>
      </p:sp>
      <p:sp>
        <p:nvSpPr>
          <p:cNvPr id="70" name="矩形 69">
            <a:extLst>
              <a:ext uri="{FF2B5EF4-FFF2-40B4-BE49-F238E27FC236}">
                <a16:creationId xmlns:a16="http://schemas.microsoft.com/office/drawing/2014/main" id="{8E101D6C-667C-4E8E-88DB-F827A8B56964}"/>
              </a:ext>
            </a:extLst>
          </p:cNvPr>
          <p:cNvSpPr/>
          <p:nvPr/>
        </p:nvSpPr>
        <p:spPr>
          <a:xfrm>
            <a:off x="7517830" y="2459104"/>
            <a:ext cx="42992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AD</a:t>
            </a:r>
          </a:p>
        </p:txBody>
      </p:sp>
      <p:pic>
        <p:nvPicPr>
          <p:cNvPr id="90" name="圖片 89">
            <a:extLst>
              <a:ext uri="{FF2B5EF4-FFF2-40B4-BE49-F238E27FC236}">
                <a16:creationId xmlns:a16="http://schemas.microsoft.com/office/drawing/2014/main" id="{4D98115B-97B0-4B71-B4D0-09F1B827E18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5357" y="3005277"/>
            <a:ext cx="1019023" cy="237042"/>
          </a:xfrm>
          <a:prstGeom prst="rect">
            <a:avLst/>
          </a:prstGeom>
        </p:spPr>
      </p:pic>
      <p:pic>
        <p:nvPicPr>
          <p:cNvPr id="92" name="圖片 91" descr="一張含有 物件 的圖片&#10;&#10;描述是以高可信度產生">
            <a:extLst>
              <a:ext uri="{FF2B5EF4-FFF2-40B4-BE49-F238E27FC236}">
                <a16:creationId xmlns:a16="http://schemas.microsoft.com/office/drawing/2014/main" id="{561973F0-4ECD-42D5-BD4A-B5733395C1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5693" y="2997222"/>
            <a:ext cx="1019023" cy="237042"/>
          </a:xfrm>
          <a:prstGeom prst="rect">
            <a:avLst/>
          </a:prstGeom>
        </p:spPr>
      </p:pic>
      <p:pic>
        <p:nvPicPr>
          <p:cNvPr id="94" name="圖片 93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C75A1000-5860-4E91-AC66-04F5D31270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9641" y="2374740"/>
            <a:ext cx="610129" cy="503523"/>
          </a:xfrm>
          <a:prstGeom prst="rect">
            <a:avLst/>
          </a:prstGeom>
        </p:spPr>
      </p:pic>
      <p:pic>
        <p:nvPicPr>
          <p:cNvPr id="96" name="圖片 9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1180352F-9080-40C8-9F69-7EF6A7AF5C4B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3802" y="2376900"/>
            <a:ext cx="610129" cy="503523"/>
          </a:xfrm>
          <a:prstGeom prst="rect">
            <a:avLst/>
          </a:prstGeom>
        </p:spPr>
      </p:pic>
      <p:sp>
        <p:nvSpPr>
          <p:cNvPr id="98" name="矩形 97">
            <a:extLst>
              <a:ext uri="{FF2B5EF4-FFF2-40B4-BE49-F238E27FC236}">
                <a16:creationId xmlns:a16="http://schemas.microsoft.com/office/drawing/2014/main" id="{45183522-7886-4678-916C-4CD5E3D0CF52}"/>
              </a:ext>
            </a:extLst>
          </p:cNvPr>
          <p:cNvSpPr/>
          <p:nvPr/>
        </p:nvSpPr>
        <p:spPr>
          <a:xfrm>
            <a:off x="9744901" y="2393497"/>
            <a:ext cx="47481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File</a:t>
            </a:r>
          </a:p>
        </p:txBody>
      </p:sp>
      <p:sp>
        <p:nvSpPr>
          <p:cNvPr id="100" name="矩形 99">
            <a:extLst>
              <a:ext uri="{FF2B5EF4-FFF2-40B4-BE49-F238E27FC236}">
                <a16:creationId xmlns:a16="http://schemas.microsoft.com/office/drawing/2014/main" id="{50B95329-547F-4387-B1D5-5E3C4D762913}"/>
              </a:ext>
            </a:extLst>
          </p:cNvPr>
          <p:cNvSpPr/>
          <p:nvPr/>
        </p:nvSpPr>
        <p:spPr>
          <a:xfrm>
            <a:off x="10425585" y="2412592"/>
            <a:ext cx="69596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NK-TR</a:t>
            </a:r>
          </a:p>
        </p:txBody>
      </p:sp>
      <p:sp>
        <p:nvSpPr>
          <p:cNvPr id="102" name="矩形 101">
            <a:extLst>
              <a:ext uri="{FF2B5EF4-FFF2-40B4-BE49-F238E27FC236}">
                <a16:creationId xmlns:a16="http://schemas.microsoft.com/office/drawing/2014/main" id="{E3FBCA6F-E004-4922-8D9D-58196218A3E9}"/>
              </a:ext>
            </a:extLst>
          </p:cNvPr>
          <p:cNvSpPr/>
          <p:nvPr/>
        </p:nvSpPr>
        <p:spPr>
          <a:xfrm>
            <a:off x="1754806" y="7034518"/>
            <a:ext cx="2265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/>
              <a:t>QNAP - Share Storage </a:t>
            </a:r>
            <a:endParaRPr lang="zh-TW" altLang="en-US"/>
          </a:p>
        </p:txBody>
      </p:sp>
      <p:cxnSp>
        <p:nvCxnSpPr>
          <p:cNvPr id="106" name="Straight Connector 142">
            <a:extLst>
              <a:ext uri="{FF2B5EF4-FFF2-40B4-BE49-F238E27FC236}">
                <a16:creationId xmlns:a16="http://schemas.microsoft.com/office/drawing/2014/main" id="{990974D2-F01B-4B03-9BA9-1CEC2D84DE38}"/>
              </a:ext>
            </a:extLst>
          </p:cNvPr>
          <p:cNvCxnSpPr/>
          <p:nvPr/>
        </p:nvCxnSpPr>
        <p:spPr>
          <a:xfrm flipH="1" flipV="1">
            <a:off x="8681865" y="4759300"/>
            <a:ext cx="1095017" cy="0"/>
          </a:xfrm>
          <a:prstGeom prst="line">
            <a:avLst/>
          </a:prstGeom>
          <a:ln w="28575" cmpd="sng">
            <a:solidFill>
              <a:srgbClr val="00B0F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矩形 107">
            <a:extLst>
              <a:ext uri="{FF2B5EF4-FFF2-40B4-BE49-F238E27FC236}">
                <a16:creationId xmlns:a16="http://schemas.microsoft.com/office/drawing/2014/main" id="{F3E66798-B6CA-49F0-8C27-5475294A14BF}"/>
              </a:ext>
            </a:extLst>
          </p:cNvPr>
          <p:cNvSpPr/>
          <p:nvPr/>
        </p:nvSpPr>
        <p:spPr>
          <a:xfrm>
            <a:off x="5158004" y="7108713"/>
            <a:ext cx="19738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/>
              <a:t>QNAP + </a:t>
            </a:r>
            <a:r>
              <a:rPr lang="en-US" altLang="zh-TW" err="1"/>
              <a:t>Nakivo</a:t>
            </a:r>
            <a:r>
              <a:rPr lang="en-US" altLang="zh-TW"/>
              <a:t> </a:t>
            </a:r>
            <a:br>
              <a:rPr lang="en-US" altLang="zh-TW"/>
            </a:br>
            <a:r>
              <a:rPr lang="en-US" altLang="zh-TW"/>
              <a:t>Backup Repository </a:t>
            </a:r>
            <a:endParaRPr lang="zh-TW" altLang="en-US"/>
          </a:p>
        </p:txBody>
      </p:sp>
      <p:sp>
        <p:nvSpPr>
          <p:cNvPr id="110" name="矩形 109">
            <a:extLst>
              <a:ext uri="{FF2B5EF4-FFF2-40B4-BE49-F238E27FC236}">
                <a16:creationId xmlns:a16="http://schemas.microsoft.com/office/drawing/2014/main" id="{D9D7837A-E8CE-4260-9682-2248C2EA9377}"/>
              </a:ext>
            </a:extLst>
          </p:cNvPr>
          <p:cNvSpPr/>
          <p:nvPr/>
        </p:nvSpPr>
        <p:spPr>
          <a:xfrm>
            <a:off x="8730895" y="4330461"/>
            <a:ext cx="879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</a:rPr>
              <a:t>Backup</a:t>
            </a:r>
            <a:endParaRPr lang="zh-TW" altLang="en-US" b="1">
              <a:solidFill>
                <a:schemeClr val="bg1"/>
              </a:solidFill>
            </a:endParaRPr>
          </a:p>
        </p:txBody>
      </p:sp>
      <p:sp>
        <p:nvSpPr>
          <p:cNvPr id="112" name="矩形 111">
            <a:extLst>
              <a:ext uri="{FF2B5EF4-FFF2-40B4-BE49-F238E27FC236}">
                <a16:creationId xmlns:a16="http://schemas.microsoft.com/office/drawing/2014/main" id="{25C0B329-722A-46B4-B693-29005F2B58E5}"/>
              </a:ext>
            </a:extLst>
          </p:cNvPr>
          <p:cNvSpPr/>
          <p:nvPr/>
        </p:nvSpPr>
        <p:spPr>
          <a:xfrm>
            <a:off x="10435159" y="3762257"/>
            <a:ext cx="1042914" cy="36933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</a:rPr>
              <a:t>LAN Free</a:t>
            </a:r>
            <a:endParaRPr lang="zh-TW" altLang="en-US" b="1">
              <a:solidFill>
                <a:schemeClr val="bg1"/>
              </a:solidFill>
            </a:endParaRPr>
          </a:p>
        </p:txBody>
      </p:sp>
      <p:cxnSp>
        <p:nvCxnSpPr>
          <p:cNvPr id="114" name="直線接點 113">
            <a:extLst>
              <a:ext uri="{FF2B5EF4-FFF2-40B4-BE49-F238E27FC236}">
                <a16:creationId xmlns:a16="http://schemas.microsoft.com/office/drawing/2014/main" id="{FFFF9630-E89B-4A3C-90C9-A1F9B0C52880}"/>
              </a:ext>
            </a:extLst>
          </p:cNvPr>
          <p:cNvCxnSpPr>
            <a:cxnSpLocks/>
          </p:cNvCxnSpPr>
          <p:nvPr/>
        </p:nvCxnSpPr>
        <p:spPr>
          <a:xfrm>
            <a:off x="10355315" y="3617878"/>
            <a:ext cx="0" cy="604273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142">
            <a:extLst>
              <a:ext uri="{FF2B5EF4-FFF2-40B4-BE49-F238E27FC236}">
                <a16:creationId xmlns:a16="http://schemas.microsoft.com/office/drawing/2014/main" id="{CDD927BB-4B40-4946-966B-EDDB7B4FC8F6}"/>
              </a:ext>
            </a:extLst>
          </p:cNvPr>
          <p:cNvCxnSpPr>
            <a:cxnSpLocks/>
          </p:cNvCxnSpPr>
          <p:nvPr/>
        </p:nvCxnSpPr>
        <p:spPr>
          <a:xfrm flipH="1" flipV="1">
            <a:off x="7212498" y="3507413"/>
            <a:ext cx="305332" cy="1049176"/>
          </a:xfrm>
          <a:prstGeom prst="line">
            <a:avLst/>
          </a:prstGeom>
          <a:ln w="28575" cmpd="sng">
            <a:solidFill>
              <a:schemeClr val="bg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142">
            <a:extLst>
              <a:ext uri="{FF2B5EF4-FFF2-40B4-BE49-F238E27FC236}">
                <a16:creationId xmlns:a16="http://schemas.microsoft.com/office/drawing/2014/main" id="{92585807-52C5-4C19-807E-7F9EF18EBC27}"/>
              </a:ext>
            </a:extLst>
          </p:cNvPr>
          <p:cNvCxnSpPr>
            <a:cxnSpLocks/>
          </p:cNvCxnSpPr>
          <p:nvPr/>
        </p:nvCxnSpPr>
        <p:spPr>
          <a:xfrm flipH="1">
            <a:off x="7479587" y="3469305"/>
            <a:ext cx="2671281" cy="1064576"/>
          </a:xfrm>
          <a:prstGeom prst="line">
            <a:avLst/>
          </a:prstGeom>
          <a:ln w="28575" cmpd="sng">
            <a:solidFill>
              <a:schemeClr val="bg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4" name="圖片 83">
            <a:extLst>
              <a:ext uri="{FF2B5EF4-FFF2-40B4-BE49-F238E27FC236}">
                <a16:creationId xmlns:a16="http://schemas.microsoft.com/office/drawing/2014/main" id="{1C44E977-20BD-4F9B-AC14-692F7782BF5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91"/>
          <a:stretch/>
        </p:blipFill>
        <p:spPr>
          <a:xfrm>
            <a:off x="6499165" y="4366517"/>
            <a:ext cx="1960713" cy="672252"/>
          </a:xfrm>
          <a:prstGeom prst="rect">
            <a:avLst/>
          </a:prstGeom>
        </p:spPr>
      </p:pic>
      <p:pic>
        <p:nvPicPr>
          <p:cNvPr id="72" name="Imagen 98" descr="IconD_18.png">
            <a:extLst>
              <a:ext uri="{FF2B5EF4-FFF2-40B4-BE49-F238E27FC236}">
                <a16:creationId xmlns:a16="http://schemas.microsoft.com/office/drawing/2014/main" id="{3BE900CD-CBFF-4B0D-B24D-72E21FB7BD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707" y="3289119"/>
            <a:ext cx="1590323" cy="266772"/>
          </a:xfrm>
          <a:prstGeom prst="rect">
            <a:avLst/>
          </a:prstGeom>
        </p:spPr>
      </p:pic>
      <p:pic>
        <p:nvPicPr>
          <p:cNvPr id="82" name="Imagen 99" descr="IconD_18.png">
            <a:extLst>
              <a:ext uri="{FF2B5EF4-FFF2-40B4-BE49-F238E27FC236}">
                <a16:creationId xmlns:a16="http://schemas.microsoft.com/office/drawing/2014/main" id="{9E01E9FF-40A7-49A6-81FF-243CF604CF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7372" y="3323097"/>
            <a:ext cx="1590323" cy="266772"/>
          </a:xfrm>
          <a:prstGeom prst="rect">
            <a:avLst/>
          </a:prstGeom>
        </p:spPr>
      </p:pic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F46CB6A8-93B8-44D3-87FB-FC0EC6F45993}"/>
              </a:ext>
            </a:extLst>
          </p:cNvPr>
          <p:cNvCxnSpPr>
            <a:cxnSpLocks/>
          </p:cNvCxnSpPr>
          <p:nvPr/>
        </p:nvCxnSpPr>
        <p:spPr>
          <a:xfrm>
            <a:off x="5840859" y="2528850"/>
            <a:ext cx="0" cy="2286815"/>
          </a:xfrm>
          <a:prstGeom prst="line">
            <a:avLst/>
          </a:prstGeom>
          <a:ln w="15875">
            <a:solidFill>
              <a:schemeClr val="bg1">
                <a:alpha val="2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4" name="Shape 136">
            <a:extLst>
              <a:ext uri="{FF2B5EF4-FFF2-40B4-BE49-F238E27FC236}">
                <a16:creationId xmlns:a16="http://schemas.microsoft.com/office/drawing/2014/main" id="{BC79CADB-7A87-4771-B305-016AAC830611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3536096" y="3110302"/>
            <a:ext cx="1664422" cy="13217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Shape 136">
            <a:extLst>
              <a:ext uri="{FF2B5EF4-FFF2-40B4-BE49-F238E27FC236}">
                <a16:creationId xmlns:a16="http://schemas.microsoft.com/office/drawing/2014/main" id="{931830E0-51EC-4323-A669-6759E933F689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9699511" y="4228412"/>
            <a:ext cx="1664422" cy="132174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087509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圖片 69">
            <a:extLst>
              <a:ext uri="{FF2B5EF4-FFF2-40B4-BE49-F238E27FC236}">
                <a16:creationId xmlns:a16="http://schemas.microsoft.com/office/drawing/2014/main" id="{3482F3DF-7EF6-47B1-AC1F-CEC97D8338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0" y="42349"/>
            <a:ext cx="12191999" cy="1104446"/>
          </a:xfrm>
        </p:spPr>
        <p:txBody>
          <a:bodyPr/>
          <a:lstStyle/>
          <a:p>
            <a:r>
              <a:rPr kumimoji="1" lang="en-US" altLang="zh-TW" b="1" err="1"/>
              <a:t>企業級災難備援架構</a:t>
            </a:r>
            <a:endParaRPr lang="en-US" altLang="zh-TW" b="1">
              <a:cs typeface="Calibri"/>
            </a:endParaRPr>
          </a:p>
        </p:txBody>
      </p:sp>
      <p:grpSp>
        <p:nvGrpSpPr>
          <p:cNvPr id="2" name="群組 1">
            <a:extLst>
              <a:ext uri="{FF2B5EF4-FFF2-40B4-BE49-F238E27FC236}">
                <a16:creationId xmlns:a16="http://schemas.microsoft.com/office/drawing/2014/main" id="{E44C78CF-7035-44F8-A435-0A351F805F6E}"/>
              </a:ext>
            </a:extLst>
          </p:cNvPr>
          <p:cNvGrpSpPr/>
          <p:nvPr/>
        </p:nvGrpSpPr>
        <p:grpSpPr>
          <a:xfrm>
            <a:off x="686429" y="1514805"/>
            <a:ext cx="10847920" cy="4641266"/>
            <a:chOff x="-19897" y="1684329"/>
            <a:chExt cx="12263416" cy="5246891"/>
          </a:xfrm>
        </p:grpSpPr>
        <p:sp>
          <p:nvSpPr>
            <p:cNvPr id="98" name="雲形 97"/>
            <p:cNvSpPr/>
            <p:nvPr/>
          </p:nvSpPr>
          <p:spPr>
            <a:xfrm>
              <a:off x="8046164" y="2535974"/>
              <a:ext cx="1525665" cy="88957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2400"/>
            </a:p>
          </p:txBody>
        </p:sp>
        <p:sp>
          <p:nvSpPr>
            <p:cNvPr id="44" name="雲形 43"/>
            <p:cNvSpPr/>
            <p:nvPr/>
          </p:nvSpPr>
          <p:spPr>
            <a:xfrm>
              <a:off x="8438702" y="5465422"/>
              <a:ext cx="1525665" cy="88957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2400"/>
            </a:p>
          </p:txBody>
        </p:sp>
        <p:pic>
          <p:nvPicPr>
            <p:cNvPr id="13" name="Imagen 222" descr="IconD_17.pn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1615" y="3237307"/>
              <a:ext cx="1585903" cy="613523"/>
            </a:xfrm>
            <a:prstGeom prst="rect">
              <a:avLst/>
            </a:prstGeom>
          </p:spPr>
        </p:pic>
        <p:pic>
          <p:nvPicPr>
            <p:cNvPr id="14" name="Imagen 222" descr="IconD_17.pn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56002" y="3227337"/>
              <a:ext cx="1585903" cy="613523"/>
            </a:xfrm>
            <a:prstGeom prst="rect">
              <a:avLst/>
            </a:prstGeom>
          </p:spPr>
        </p:pic>
        <p:pic>
          <p:nvPicPr>
            <p:cNvPr id="17" name="圖片 16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9804" y="2792253"/>
              <a:ext cx="610129" cy="503523"/>
            </a:xfrm>
            <a:prstGeom prst="rect">
              <a:avLst/>
            </a:prstGeom>
          </p:spPr>
        </p:pic>
        <p:pic>
          <p:nvPicPr>
            <p:cNvPr id="18" name="圖片 1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3959" y="2794413"/>
              <a:ext cx="610129" cy="503523"/>
            </a:xfrm>
            <a:prstGeom prst="rect">
              <a:avLst/>
            </a:prstGeom>
          </p:spPr>
        </p:pic>
        <p:sp>
          <p:nvSpPr>
            <p:cNvPr id="31" name="矩形 30"/>
            <p:cNvSpPr/>
            <p:nvPr/>
          </p:nvSpPr>
          <p:spPr>
            <a:xfrm>
              <a:off x="3715062" y="2811010"/>
              <a:ext cx="50366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ERP</a:t>
              </a:r>
            </a:p>
          </p:txBody>
        </p:sp>
        <p:sp>
          <p:nvSpPr>
            <p:cNvPr id="32" name="矩形 31"/>
            <p:cNvSpPr/>
            <p:nvPr/>
          </p:nvSpPr>
          <p:spPr>
            <a:xfrm>
              <a:off x="4524060" y="2816371"/>
              <a:ext cx="429926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AD</a:t>
              </a:r>
            </a:p>
          </p:txBody>
        </p:sp>
        <p:cxnSp>
          <p:nvCxnSpPr>
            <p:cNvPr id="58" name="Straight Connector 142"/>
            <p:cNvCxnSpPr/>
            <p:nvPr/>
          </p:nvCxnSpPr>
          <p:spPr>
            <a:xfrm flipH="1" flipV="1">
              <a:off x="2210113" y="3167015"/>
              <a:ext cx="1095017" cy="0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線接點 7"/>
            <p:cNvCxnSpPr>
              <a:cxnSpLocks/>
              <a:stCxn id="38" idx="2"/>
            </p:cNvCxnSpPr>
            <p:nvPr/>
          </p:nvCxnSpPr>
          <p:spPr>
            <a:xfrm>
              <a:off x="1278615" y="4001638"/>
              <a:ext cx="1" cy="1475009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線接點 36"/>
            <p:cNvCxnSpPr>
              <a:cxnSpLocks/>
              <a:endCxn id="39" idx="2"/>
            </p:cNvCxnSpPr>
            <p:nvPr/>
          </p:nvCxnSpPr>
          <p:spPr>
            <a:xfrm flipV="1">
              <a:off x="1252937" y="4035617"/>
              <a:ext cx="3103346" cy="144103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4" name="圖片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102" y="3433603"/>
              <a:ext cx="1019023" cy="237042"/>
            </a:xfrm>
            <a:prstGeom prst="rect">
              <a:avLst/>
            </a:prstGeom>
          </p:spPr>
        </p:pic>
        <p:pic>
          <p:nvPicPr>
            <p:cNvPr id="45" name="圖片 4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39441" y="3425547"/>
              <a:ext cx="1019023" cy="237042"/>
            </a:xfrm>
            <a:prstGeom prst="rect">
              <a:avLst/>
            </a:prstGeom>
          </p:spPr>
        </p:pic>
        <p:cxnSp>
          <p:nvCxnSpPr>
            <p:cNvPr id="49" name="直線接點 48"/>
            <p:cNvCxnSpPr>
              <a:cxnSpLocks/>
              <a:endCxn id="39" idx="2"/>
            </p:cNvCxnSpPr>
            <p:nvPr/>
          </p:nvCxnSpPr>
          <p:spPr>
            <a:xfrm flipV="1">
              <a:off x="4356282" y="4035617"/>
              <a:ext cx="0" cy="1467584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線接點 52"/>
            <p:cNvCxnSpPr>
              <a:cxnSpLocks/>
              <a:endCxn id="38" idx="2"/>
            </p:cNvCxnSpPr>
            <p:nvPr/>
          </p:nvCxnSpPr>
          <p:spPr>
            <a:xfrm flipH="1" flipV="1">
              <a:off x="1278616" y="4001638"/>
              <a:ext cx="3077666" cy="1501563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5" name="圖片 54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305" y="2809704"/>
              <a:ext cx="610129" cy="503523"/>
            </a:xfrm>
            <a:prstGeom prst="rect">
              <a:avLst/>
            </a:prstGeom>
          </p:spPr>
        </p:pic>
        <p:pic>
          <p:nvPicPr>
            <p:cNvPr id="56" name="圖片 55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5460" y="2811864"/>
              <a:ext cx="610129" cy="503523"/>
            </a:xfrm>
            <a:prstGeom prst="rect">
              <a:avLst/>
            </a:prstGeom>
          </p:spPr>
        </p:pic>
        <p:sp>
          <p:nvSpPr>
            <p:cNvPr id="59" name="矩形 58"/>
            <p:cNvSpPr/>
            <p:nvPr/>
          </p:nvSpPr>
          <p:spPr>
            <a:xfrm>
              <a:off x="646563" y="2828461"/>
              <a:ext cx="50366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ERP</a:t>
              </a:r>
            </a:p>
          </p:txBody>
        </p:sp>
        <p:sp>
          <p:nvSpPr>
            <p:cNvPr id="60" name="矩形 59"/>
            <p:cNvSpPr/>
            <p:nvPr/>
          </p:nvSpPr>
          <p:spPr>
            <a:xfrm>
              <a:off x="1454353" y="2837040"/>
              <a:ext cx="429926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AD</a:t>
              </a:r>
            </a:p>
          </p:txBody>
        </p:sp>
        <p:pic>
          <p:nvPicPr>
            <p:cNvPr id="61" name="圖片 6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0097" y="2141270"/>
              <a:ext cx="610129" cy="503523"/>
            </a:xfrm>
            <a:prstGeom prst="rect">
              <a:avLst/>
            </a:prstGeom>
          </p:spPr>
        </p:pic>
        <p:pic>
          <p:nvPicPr>
            <p:cNvPr id="63" name="圖片 6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4252" y="2143430"/>
              <a:ext cx="610129" cy="503523"/>
            </a:xfrm>
            <a:prstGeom prst="rect">
              <a:avLst/>
            </a:prstGeom>
          </p:spPr>
        </p:pic>
        <p:sp>
          <p:nvSpPr>
            <p:cNvPr id="64" name="矩形 63"/>
            <p:cNvSpPr/>
            <p:nvPr/>
          </p:nvSpPr>
          <p:spPr>
            <a:xfrm>
              <a:off x="645355" y="2160027"/>
              <a:ext cx="47481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File</a:t>
              </a:r>
            </a:p>
          </p:txBody>
        </p:sp>
        <p:sp>
          <p:nvSpPr>
            <p:cNvPr id="65" name="矩形 64"/>
            <p:cNvSpPr/>
            <p:nvPr/>
          </p:nvSpPr>
          <p:spPr>
            <a:xfrm>
              <a:off x="1411821" y="2165388"/>
              <a:ext cx="55015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Mail</a:t>
              </a:r>
            </a:p>
          </p:txBody>
        </p:sp>
        <p:pic>
          <p:nvPicPr>
            <p:cNvPr id="66" name="圖片 65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9804" y="2102710"/>
              <a:ext cx="610129" cy="503523"/>
            </a:xfrm>
            <a:prstGeom prst="rect">
              <a:avLst/>
            </a:prstGeom>
          </p:spPr>
        </p:pic>
        <p:pic>
          <p:nvPicPr>
            <p:cNvPr id="67" name="圖片 66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3959" y="2104870"/>
              <a:ext cx="610129" cy="503523"/>
            </a:xfrm>
            <a:prstGeom prst="rect">
              <a:avLst/>
            </a:prstGeom>
          </p:spPr>
        </p:pic>
        <p:sp>
          <p:nvSpPr>
            <p:cNvPr id="68" name="矩形 67"/>
            <p:cNvSpPr/>
            <p:nvPr/>
          </p:nvSpPr>
          <p:spPr>
            <a:xfrm>
              <a:off x="3715062" y="2121467"/>
              <a:ext cx="47481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File</a:t>
              </a:r>
            </a:p>
          </p:txBody>
        </p:sp>
        <p:sp>
          <p:nvSpPr>
            <p:cNvPr id="69" name="矩形 68"/>
            <p:cNvSpPr/>
            <p:nvPr/>
          </p:nvSpPr>
          <p:spPr>
            <a:xfrm>
              <a:off x="4492161" y="2126828"/>
              <a:ext cx="55015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Mail</a:t>
              </a:r>
            </a:p>
          </p:txBody>
        </p:sp>
        <p:cxnSp>
          <p:nvCxnSpPr>
            <p:cNvPr id="71" name="Straight Connector 142"/>
            <p:cNvCxnSpPr/>
            <p:nvPr/>
          </p:nvCxnSpPr>
          <p:spPr>
            <a:xfrm flipH="1" flipV="1">
              <a:off x="2252645" y="2355117"/>
              <a:ext cx="1095017" cy="0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矩形 76"/>
            <p:cNvSpPr/>
            <p:nvPr/>
          </p:nvSpPr>
          <p:spPr>
            <a:xfrm>
              <a:off x="2191307" y="1981013"/>
              <a:ext cx="1350286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Replication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sp>
          <p:nvSpPr>
            <p:cNvPr id="78" name="矩形 77"/>
            <p:cNvSpPr/>
            <p:nvPr/>
          </p:nvSpPr>
          <p:spPr>
            <a:xfrm>
              <a:off x="2172293" y="2781087"/>
              <a:ext cx="1350286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Replication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120414" y="6142761"/>
              <a:ext cx="2467961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QNAP - Share Storage 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sp>
          <p:nvSpPr>
            <p:cNvPr id="51" name="矩形 50"/>
            <p:cNvSpPr/>
            <p:nvPr/>
          </p:nvSpPr>
          <p:spPr>
            <a:xfrm>
              <a:off x="3269452" y="6152332"/>
              <a:ext cx="2467961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QNAP - Share Storage 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sp>
          <p:nvSpPr>
            <p:cNvPr id="52" name="矩形 51"/>
            <p:cNvSpPr/>
            <p:nvPr/>
          </p:nvSpPr>
          <p:spPr>
            <a:xfrm>
              <a:off x="6463555" y="6235346"/>
              <a:ext cx="2163371" cy="69587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TW" sz="1700" b="1">
                  <a:solidFill>
                    <a:schemeClr val="bg1"/>
                  </a:solidFill>
                </a:rPr>
                <a:t>QNAP + NAKIVO  </a:t>
              </a:r>
              <a:br>
                <a:rPr lang="en-US" altLang="zh-TW" sz="1700" b="1">
                  <a:solidFill>
                    <a:schemeClr val="bg1"/>
                  </a:solidFill>
                </a:rPr>
              </a:br>
              <a:r>
                <a:rPr lang="en-US" altLang="zh-TW" sz="1700" b="1">
                  <a:solidFill>
                    <a:schemeClr val="bg1"/>
                  </a:solidFill>
                </a:rPr>
                <a:t>Backup Repository 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cxnSp>
          <p:nvCxnSpPr>
            <p:cNvPr id="46" name="Straight Connector 142"/>
            <p:cNvCxnSpPr/>
            <p:nvPr/>
          </p:nvCxnSpPr>
          <p:spPr>
            <a:xfrm flipH="1" flipV="1">
              <a:off x="5706774" y="6033968"/>
              <a:ext cx="1095017" cy="0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矩形 53"/>
            <p:cNvSpPr/>
            <p:nvPr/>
          </p:nvSpPr>
          <p:spPr>
            <a:xfrm>
              <a:off x="5819303" y="5617822"/>
              <a:ext cx="950521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Backup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cxnSp>
          <p:nvCxnSpPr>
            <p:cNvPr id="57" name="Straight Connector 142"/>
            <p:cNvCxnSpPr/>
            <p:nvPr/>
          </p:nvCxnSpPr>
          <p:spPr>
            <a:xfrm flipH="1">
              <a:off x="8180807" y="5998917"/>
              <a:ext cx="2126512" cy="0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矩形 61"/>
            <p:cNvSpPr/>
            <p:nvPr/>
          </p:nvSpPr>
          <p:spPr>
            <a:xfrm>
              <a:off x="8552799" y="5629585"/>
              <a:ext cx="138647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/>
                <a:t>Backup Copy</a:t>
              </a:r>
              <a:endParaRPr lang="zh-TW" altLang="en-US"/>
            </a:p>
          </p:txBody>
        </p:sp>
        <p:pic>
          <p:nvPicPr>
            <p:cNvPr id="72" name="Imagen 222" descr="IconD_17.pn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15617" y="3233334"/>
              <a:ext cx="1585903" cy="613523"/>
            </a:xfrm>
            <a:prstGeom prst="rect">
              <a:avLst/>
            </a:prstGeom>
          </p:spPr>
        </p:pic>
        <p:pic>
          <p:nvPicPr>
            <p:cNvPr id="73" name="Imagen 99" descr="IconD_18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20735" y="3757420"/>
              <a:ext cx="1590323" cy="266772"/>
            </a:xfrm>
            <a:prstGeom prst="rect">
              <a:avLst/>
            </a:prstGeom>
          </p:spPr>
        </p:pic>
        <p:pic>
          <p:nvPicPr>
            <p:cNvPr id="74" name="圖片 7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99056" y="3431544"/>
              <a:ext cx="1019023" cy="237042"/>
            </a:xfrm>
            <a:prstGeom prst="rect">
              <a:avLst/>
            </a:prstGeom>
          </p:spPr>
        </p:pic>
        <p:cxnSp>
          <p:nvCxnSpPr>
            <p:cNvPr id="87" name="直線接點 86"/>
            <p:cNvCxnSpPr>
              <a:cxnSpLocks/>
              <a:endCxn id="73" idx="2"/>
            </p:cNvCxnSpPr>
            <p:nvPr/>
          </p:nvCxnSpPr>
          <p:spPr>
            <a:xfrm flipH="1" flipV="1">
              <a:off x="10915897" y="4024192"/>
              <a:ext cx="9103" cy="1357352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2" name="圖片 91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18579" y="2781087"/>
              <a:ext cx="610129" cy="503523"/>
            </a:xfrm>
            <a:prstGeom prst="rect">
              <a:avLst/>
            </a:prstGeom>
          </p:spPr>
        </p:pic>
        <p:pic>
          <p:nvPicPr>
            <p:cNvPr id="93" name="圖片 92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12734" y="2783247"/>
              <a:ext cx="610129" cy="503523"/>
            </a:xfrm>
            <a:prstGeom prst="rect">
              <a:avLst/>
            </a:prstGeom>
          </p:spPr>
        </p:pic>
        <p:sp>
          <p:nvSpPr>
            <p:cNvPr id="94" name="矩形 93"/>
            <p:cNvSpPr/>
            <p:nvPr/>
          </p:nvSpPr>
          <p:spPr>
            <a:xfrm>
              <a:off x="10293837" y="2799844"/>
              <a:ext cx="50366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ERP</a:t>
              </a:r>
            </a:p>
          </p:txBody>
        </p:sp>
        <p:sp>
          <p:nvSpPr>
            <p:cNvPr id="95" name="矩形 94"/>
            <p:cNvSpPr/>
            <p:nvPr/>
          </p:nvSpPr>
          <p:spPr>
            <a:xfrm>
              <a:off x="11101627" y="2808423"/>
              <a:ext cx="429926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AD</a:t>
              </a:r>
            </a:p>
          </p:txBody>
        </p:sp>
        <p:cxnSp>
          <p:nvCxnSpPr>
            <p:cNvPr id="96" name="Straight Connector 142"/>
            <p:cNvCxnSpPr/>
            <p:nvPr/>
          </p:nvCxnSpPr>
          <p:spPr>
            <a:xfrm flipH="1" flipV="1">
              <a:off x="5370576" y="3017899"/>
              <a:ext cx="4568693" cy="26115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矩形 96"/>
            <p:cNvSpPr/>
            <p:nvPr/>
          </p:nvSpPr>
          <p:spPr>
            <a:xfrm>
              <a:off x="8226913" y="2686745"/>
              <a:ext cx="122681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/>
                <a:t>Replication</a:t>
              </a:r>
              <a:endParaRPr lang="zh-TW" altLang="en-US"/>
            </a:p>
          </p:txBody>
        </p:sp>
        <p:grpSp>
          <p:nvGrpSpPr>
            <p:cNvPr id="102" name="群組 101"/>
            <p:cNvGrpSpPr/>
            <p:nvPr/>
          </p:nvGrpSpPr>
          <p:grpSpPr>
            <a:xfrm>
              <a:off x="-19897" y="1684329"/>
              <a:ext cx="904637" cy="451661"/>
              <a:chOff x="8107248" y="3886200"/>
              <a:chExt cx="1244826" cy="828675"/>
            </a:xfrm>
          </p:grpSpPr>
          <p:sp>
            <p:nvSpPr>
              <p:cNvPr id="103" name="等腰三角形 94"/>
              <p:cNvSpPr/>
              <p:nvPr/>
            </p:nvSpPr>
            <p:spPr>
              <a:xfrm rot="10800000">
                <a:off x="8249031" y="3886200"/>
                <a:ext cx="961263" cy="828675"/>
              </a:xfrm>
              <a:prstGeom prst="triangle">
                <a:avLst/>
              </a:prstGeom>
              <a:gradFill flip="none" rotWithShape="1">
                <a:gsLst>
                  <a:gs pos="0">
                    <a:srgbClr val="43AEFF">
                      <a:shade val="30000"/>
                      <a:satMod val="115000"/>
                    </a:srgbClr>
                  </a:gs>
                  <a:gs pos="50000">
                    <a:srgbClr val="43AEFF">
                      <a:shade val="67500"/>
                      <a:satMod val="115000"/>
                    </a:srgbClr>
                  </a:gs>
                  <a:gs pos="100000">
                    <a:srgbClr val="43AEFF">
                      <a:shade val="100000"/>
                      <a:satMod val="115000"/>
                    </a:srgbClr>
                  </a:gs>
                </a:gsLst>
                <a:lin ang="54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104" name="矩形 103"/>
              <p:cNvSpPr/>
              <p:nvPr/>
            </p:nvSpPr>
            <p:spPr>
              <a:xfrm>
                <a:off x="8107248" y="3952124"/>
                <a:ext cx="1244826" cy="70220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zh-TW" altLang="en-US" sz="1600" b="1">
                    <a:solidFill>
                      <a:schemeClr val="bg1"/>
                    </a:solidFill>
                    <a:ea typeface="Noto Sans CJK TC Bold" pitchFamily="34" charset="-120"/>
                  </a:rPr>
                  <a:t>本地端</a:t>
                </a:r>
              </a:p>
            </p:txBody>
          </p:sp>
        </p:grpSp>
        <p:sp>
          <p:nvSpPr>
            <p:cNvPr id="109" name="等腰三角形 94"/>
            <p:cNvSpPr/>
            <p:nvPr/>
          </p:nvSpPr>
          <p:spPr>
            <a:xfrm rot="10800000">
              <a:off x="11441918" y="1686948"/>
              <a:ext cx="698567" cy="451661"/>
            </a:xfrm>
            <a:prstGeom prst="triangle">
              <a:avLst/>
            </a:prstGeom>
            <a:gradFill flip="none" rotWithShape="1">
              <a:gsLst>
                <a:gs pos="0">
                  <a:srgbClr val="43AEFF">
                    <a:shade val="30000"/>
                    <a:satMod val="115000"/>
                  </a:srgbClr>
                </a:gs>
                <a:gs pos="50000">
                  <a:srgbClr val="43AEFF">
                    <a:shade val="67500"/>
                    <a:satMod val="115000"/>
                  </a:srgbClr>
                </a:gs>
                <a:gs pos="100000">
                  <a:srgbClr val="43AEFF">
                    <a:shade val="100000"/>
                    <a:satMod val="115000"/>
                  </a:srgb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8" name="矩形 107"/>
            <p:cNvSpPr/>
            <p:nvPr/>
          </p:nvSpPr>
          <p:spPr>
            <a:xfrm>
              <a:off x="11338882" y="1723460"/>
              <a:ext cx="904637" cy="38273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zh-TW" altLang="en-US" sz="1600" b="1">
                  <a:solidFill>
                    <a:schemeClr val="bg1"/>
                  </a:solidFill>
                  <a:ea typeface="Noto Sans CJK TC Bold" pitchFamily="34" charset="-120"/>
                </a:rPr>
                <a:t>異地端</a:t>
              </a:r>
            </a:p>
          </p:txBody>
        </p:sp>
        <p:pic>
          <p:nvPicPr>
            <p:cNvPr id="106" name="圖片 105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20355" y="2132790"/>
              <a:ext cx="610129" cy="503523"/>
            </a:xfrm>
            <a:prstGeom prst="rect">
              <a:avLst/>
            </a:prstGeom>
          </p:spPr>
        </p:pic>
        <p:pic>
          <p:nvPicPr>
            <p:cNvPr id="107" name="圖片 106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14510" y="2134950"/>
              <a:ext cx="610129" cy="503523"/>
            </a:xfrm>
            <a:prstGeom prst="rect">
              <a:avLst/>
            </a:prstGeom>
          </p:spPr>
        </p:pic>
        <p:sp>
          <p:nvSpPr>
            <p:cNvPr id="110" name="矩形 109"/>
            <p:cNvSpPr/>
            <p:nvPr/>
          </p:nvSpPr>
          <p:spPr>
            <a:xfrm>
              <a:off x="10295613" y="2151547"/>
              <a:ext cx="47481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File</a:t>
              </a:r>
            </a:p>
          </p:txBody>
        </p:sp>
        <p:sp>
          <p:nvSpPr>
            <p:cNvPr id="111" name="矩形 110"/>
            <p:cNvSpPr/>
            <p:nvPr/>
          </p:nvSpPr>
          <p:spPr>
            <a:xfrm>
              <a:off x="11072712" y="2156908"/>
              <a:ext cx="55015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Mail</a:t>
              </a:r>
            </a:p>
          </p:txBody>
        </p:sp>
        <p:pic>
          <p:nvPicPr>
            <p:cNvPr id="38" name="Imagen 98" descr="IconD_18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3453" y="3734866"/>
              <a:ext cx="1590323" cy="266772"/>
            </a:xfrm>
            <a:prstGeom prst="rect">
              <a:avLst/>
            </a:prstGeom>
          </p:spPr>
        </p:pic>
        <p:pic>
          <p:nvPicPr>
            <p:cNvPr id="39" name="Imagen 99" descr="IconD_18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120" y="3768845"/>
              <a:ext cx="1590323" cy="266772"/>
            </a:xfrm>
            <a:prstGeom prst="rect">
              <a:avLst/>
            </a:prstGeom>
          </p:spPr>
        </p:pic>
      </p:grpSp>
      <p:pic>
        <p:nvPicPr>
          <p:cNvPr id="75" name="圖片 74">
            <a:extLst>
              <a:ext uri="{FF2B5EF4-FFF2-40B4-BE49-F238E27FC236}">
                <a16:creationId xmlns:a16="http://schemas.microsoft.com/office/drawing/2014/main" id="{39D26158-B932-47A7-8401-DA9B75C62A7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91"/>
          <a:stretch/>
        </p:blipFill>
        <p:spPr>
          <a:xfrm>
            <a:off x="1027392" y="4808468"/>
            <a:ext cx="1960713" cy="672252"/>
          </a:xfrm>
          <a:prstGeom prst="rect">
            <a:avLst/>
          </a:prstGeom>
        </p:spPr>
      </p:pic>
      <p:pic>
        <p:nvPicPr>
          <p:cNvPr id="76" name="圖片 75">
            <a:extLst>
              <a:ext uri="{FF2B5EF4-FFF2-40B4-BE49-F238E27FC236}">
                <a16:creationId xmlns:a16="http://schemas.microsoft.com/office/drawing/2014/main" id="{2486D23A-4E1C-4AB8-B959-03601A09F2A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91"/>
          <a:stretch/>
        </p:blipFill>
        <p:spPr>
          <a:xfrm>
            <a:off x="3657792" y="4803415"/>
            <a:ext cx="1960713" cy="672252"/>
          </a:xfrm>
          <a:prstGeom prst="rect">
            <a:avLst/>
          </a:prstGeom>
        </p:spPr>
      </p:pic>
      <p:pic>
        <p:nvPicPr>
          <p:cNvPr id="79" name="Shape 136">
            <a:extLst>
              <a:ext uri="{FF2B5EF4-FFF2-40B4-BE49-F238E27FC236}">
                <a16:creationId xmlns:a16="http://schemas.microsoft.com/office/drawing/2014/main" id="{540AAFC1-A070-4304-8659-0AADDC5F33B8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6680537" y="4573701"/>
            <a:ext cx="1257598" cy="998681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Shape 136">
            <a:extLst>
              <a:ext uri="{FF2B5EF4-FFF2-40B4-BE49-F238E27FC236}">
                <a16:creationId xmlns:a16="http://schemas.microsoft.com/office/drawing/2014/main" id="{292CFEAA-E4DE-4892-91A8-6D24AC86A350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9843447" y="4565088"/>
            <a:ext cx="1257598" cy="9986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964668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221" y="448715"/>
            <a:ext cx="10281557" cy="348628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zh-TW" altLang="en-US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搭配</a:t>
            </a:r>
            <a: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ULINK Go-Global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zh-TW" altLang="en-US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讓災難備援計畫更完善</a:t>
            </a:r>
            <a:endParaRPr lang="en-US" sz="50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1353" y="3146461"/>
            <a:ext cx="3218056" cy="310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0718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圖片 67">
            <a:extLst>
              <a:ext uri="{FF2B5EF4-FFF2-40B4-BE49-F238E27FC236}">
                <a16:creationId xmlns:a16="http://schemas.microsoft.com/office/drawing/2014/main" id="{0E6B85CD-BCF0-42A5-B157-E92A018809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4103" y="53160"/>
            <a:ext cx="12187897" cy="1104446"/>
          </a:xfrm>
        </p:spPr>
        <p:txBody>
          <a:bodyPr/>
          <a:lstStyle/>
          <a:p>
            <a:r>
              <a:rPr kumimoji="1" lang="zh-TW" altLang="en-US" b="1"/>
              <a:t>應用程式虛擬化讓災</a:t>
            </a:r>
            <a:r>
              <a:rPr kumimoji="1" lang="zh-TW" b="1">
                <a:latin typeface="Calibri"/>
                <a:cs typeface="Calibri"/>
              </a:rPr>
              <a:t>難備援效率再升級</a:t>
            </a:r>
            <a:endParaRPr kumimoji="1" lang="en-US" altLang="zh-TW" b="1">
              <a:latin typeface="Calibri"/>
              <a:cs typeface="Calibri"/>
            </a:endParaRPr>
          </a:p>
        </p:txBody>
      </p:sp>
      <p:grpSp>
        <p:nvGrpSpPr>
          <p:cNvPr id="2" name="群組 1"/>
          <p:cNvGrpSpPr>
            <a:grpSpLocks noChangeAspect="1"/>
          </p:cNvGrpSpPr>
          <p:nvPr/>
        </p:nvGrpSpPr>
        <p:grpSpPr>
          <a:xfrm>
            <a:off x="386138" y="4215865"/>
            <a:ext cx="2247746" cy="1637416"/>
            <a:chOff x="483453" y="2102710"/>
            <a:chExt cx="4667990" cy="3400491"/>
          </a:xfrm>
        </p:grpSpPr>
        <p:pic>
          <p:nvPicPr>
            <p:cNvPr id="13" name="Imagen 222" descr="IconD_17.pn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1615" y="3237307"/>
              <a:ext cx="1585903" cy="613523"/>
            </a:xfrm>
            <a:prstGeom prst="rect">
              <a:avLst/>
            </a:prstGeom>
          </p:spPr>
        </p:pic>
        <p:pic>
          <p:nvPicPr>
            <p:cNvPr id="14" name="Imagen 222" descr="IconD_17.pn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56002" y="3227337"/>
              <a:ext cx="1585903" cy="613523"/>
            </a:xfrm>
            <a:prstGeom prst="rect">
              <a:avLst/>
            </a:prstGeom>
          </p:spPr>
        </p:pic>
        <p:pic>
          <p:nvPicPr>
            <p:cNvPr id="17" name="圖片 16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9804" y="2792253"/>
              <a:ext cx="610129" cy="503523"/>
            </a:xfrm>
            <a:prstGeom prst="rect">
              <a:avLst/>
            </a:prstGeom>
          </p:spPr>
        </p:pic>
        <p:pic>
          <p:nvPicPr>
            <p:cNvPr id="18" name="圖片 1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3959" y="2794413"/>
              <a:ext cx="610129" cy="503523"/>
            </a:xfrm>
            <a:prstGeom prst="rect">
              <a:avLst/>
            </a:prstGeom>
          </p:spPr>
        </p:pic>
        <p:pic>
          <p:nvPicPr>
            <p:cNvPr id="38" name="Imagen 98" descr="IconD_18.png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3453" y="3717444"/>
              <a:ext cx="1590323" cy="266772"/>
            </a:xfrm>
            <a:prstGeom prst="rect">
              <a:avLst/>
            </a:prstGeom>
          </p:spPr>
        </p:pic>
        <p:pic>
          <p:nvPicPr>
            <p:cNvPr id="39" name="Imagen 99" descr="IconD_18.png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120" y="3751423"/>
              <a:ext cx="1590323" cy="266772"/>
            </a:xfrm>
            <a:prstGeom prst="rect">
              <a:avLst/>
            </a:prstGeom>
          </p:spPr>
        </p:pic>
        <p:cxnSp>
          <p:nvCxnSpPr>
            <p:cNvPr id="8" name="直線接點 7"/>
            <p:cNvCxnSpPr>
              <a:cxnSpLocks/>
              <a:stCxn id="38" idx="2"/>
            </p:cNvCxnSpPr>
            <p:nvPr/>
          </p:nvCxnSpPr>
          <p:spPr>
            <a:xfrm flipH="1">
              <a:off x="1252936" y="3984216"/>
              <a:ext cx="25679" cy="1492431"/>
            </a:xfrm>
            <a:prstGeom prst="line">
              <a:avLst/>
            </a:prstGeom>
            <a:ln w="25400"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線接點 36"/>
            <p:cNvCxnSpPr>
              <a:cxnSpLocks/>
              <a:endCxn id="39" idx="2"/>
            </p:cNvCxnSpPr>
            <p:nvPr/>
          </p:nvCxnSpPr>
          <p:spPr>
            <a:xfrm flipV="1">
              <a:off x="1252936" y="4018195"/>
              <a:ext cx="3103346" cy="1458452"/>
            </a:xfrm>
            <a:prstGeom prst="line">
              <a:avLst/>
            </a:prstGeom>
            <a:ln w="25400"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4" name="圖片 2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102" y="3433603"/>
              <a:ext cx="1019023" cy="237042"/>
            </a:xfrm>
            <a:prstGeom prst="rect">
              <a:avLst/>
            </a:prstGeom>
          </p:spPr>
        </p:pic>
        <p:pic>
          <p:nvPicPr>
            <p:cNvPr id="45" name="圖片 4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39441" y="3425547"/>
              <a:ext cx="1019023" cy="237042"/>
            </a:xfrm>
            <a:prstGeom prst="rect">
              <a:avLst/>
            </a:prstGeom>
          </p:spPr>
        </p:pic>
        <p:cxnSp>
          <p:nvCxnSpPr>
            <p:cNvPr id="49" name="直線接點 48"/>
            <p:cNvCxnSpPr>
              <a:cxnSpLocks/>
              <a:endCxn id="39" idx="2"/>
            </p:cNvCxnSpPr>
            <p:nvPr/>
          </p:nvCxnSpPr>
          <p:spPr>
            <a:xfrm flipV="1">
              <a:off x="4356281" y="4018195"/>
              <a:ext cx="1" cy="1485006"/>
            </a:xfrm>
            <a:prstGeom prst="line">
              <a:avLst/>
            </a:prstGeom>
            <a:ln w="2540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線接點 52"/>
            <p:cNvCxnSpPr>
              <a:cxnSpLocks/>
              <a:endCxn id="38" idx="2"/>
            </p:cNvCxnSpPr>
            <p:nvPr/>
          </p:nvCxnSpPr>
          <p:spPr>
            <a:xfrm flipH="1" flipV="1">
              <a:off x="1278615" y="3984216"/>
              <a:ext cx="3077666" cy="1518985"/>
            </a:xfrm>
            <a:prstGeom prst="line">
              <a:avLst/>
            </a:prstGeom>
            <a:ln w="2540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5" name="圖片 54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305" y="2809704"/>
              <a:ext cx="610129" cy="503523"/>
            </a:xfrm>
            <a:prstGeom prst="rect">
              <a:avLst/>
            </a:prstGeom>
          </p:spPr>
        </p:pic>
        <p:pic>
          <p:nvPicPr>
            <p:cNvPr id="56" name="圖片 55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5460" y="2811864"/>
              <a:ext cx="610129" cy="503523"/>
            </a:xfrm>
            <a:prstGeom prst="rect">
              <a:avLst/>
            </a:prstGeom>
          </p:spPr>
        </p:pic>
        <p:pic>
          <p:nvPicPr>
            <p:cNvPr id="61" name="圖片 6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0097" y="2141270"/>
              <a:ext cx="610129" cy="503523"/>
            </a:xfrm>
            <a:prstGeom prst="rect">
              <a:avLst/>
            </a:prstGeom>
          </p:spPr>
        </p:pic>
        <p:pic>
          <p:nvPicPr>
            <p:cNvPr id="63" name="圖片 6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4252" y="2143430"/>
              <a:ext cx="610129" cy="503523"/>
            </a:xfrm>
            <a:prstGeom prst="rect">
              <a:avLst/>
            </a:prstGeom>
          </p:spPr>
        </p:pic>
        <p:pic>
          <p:nvPicPr>
            <p:cNvPr id="66" name="圖片 65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9804" y="2102710"/>
              <a:ext cx="610129" cy="503523"/>
            </a:xfrm>
            <a:prstGeom prst="rect">
              <a:avLst/>
            </a:prstGeom>
          </p:spPr>
        </p:pic>
        <p:pic>
          <p:nvPicPr>
            <p:cNvPr id="67" name="圖片 66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3959" y="2104870"/>
              <a:ext cx="610129" cy="503523"/>
            </a:xfrm>
            <a:prstGeom prst="rect">
              <a:avLst/>
            </a:prstGeom>
          </p:spPr>
        </p:pic>
      </p:grpSp>
      <p:pic>
        <p:nvPicPr>
          <p:cNvPr id="72" name="Imagen 222" descr="IconD_17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5617" y="3233334"/>
            <a:ext cx="1585903" cy="613523"/>
          </a:xfrm>
          <a:prstGeom prst="rect">
            <a:avLst/>
          </a:prstGeom>
        </p:spPr>
      </p:pic>
      <p:pic>
        <p:nvPicPr>
          <p:cNvPr id="73" name="Imagen 99" descr="IconD_18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0735" y="3757420"/>
            <a:ext cx="1590323" cy="266772"/>
          </a:xfrm>
          <a:prstGeom prst="rect">
            <a:avLst/>
          </a:prstGeom>
        </p:spPr>
      </p:pic>
      <p:pic>
        <p:nvPicPr>
          <p:cNvPr id="74" name="圖片 7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9056" y="3431544"/>
            <a:ext cx="1019023" cy="237042"/>
          </a:xfrm>
          <a:prstGeom prst="rect">
            <a:avLst/>
          </a:prstGeom>
        </p:spPr>
      </p:pic>
      <p:cxnSp>
        <p:nvCxnSpPr>
          <p:cNvPr id="87" name="直線接點 86"/>
          <p:cNvCxnSpPr>
            <a:cxnSpLocks/>
            <a:endCxn id="73" idx="2"/>
          </p:cNvCxnSpPr>
          <p:nvPr/>
        </p:nvCxnSpPr>
        <p:spPr>
          <a:xfrm flipH="1" flipV="1">
            <a:off x="10915897" y="4024192"/>
            <a:ext cx="9103" cy="135735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2" name="群組 101"/>
          <p:cNvGrpSpPr/>
          <p:nvPr/>
        </p:nvGrpSpPr>
        <p:grpSpPr>
          <a:xfrm>
            <a:off x="244062" y="1684329"/>
            <a:ext cx="800219" cy="451661"/>
            <a:chOff x="8179090" y="3886200"/>
            <a:chExt cx="1101141" cy="828675"/>
          </a:xfrm>
        </p:grpSpPr>
        <p:sp>
          <p:nvSpPr>
            <p:cNvPr id="103" name="等腰三角形 94"/>
            <p:cNvSpPr/>
            <p:nvPr/>
          </p:nvSpPr>
          <p:spPr>
            <a:xfrm rot="10800000">
              <a:off x="8249031" y="3886200"/>
              <a:ext cx="961263" cy="828675"/>
            </a:xfrm>
            <a:prstGeom prst="triangle">
              <a:avLst/>
            </a:prstGeom>
            <a:gradFill flip="none" rotWithShape="1">
              <a:gsLst>
                <a:gs pos="0">
                  <a:srgbClr val="43AEFF">
                    <a:shade val="30000"/>
                    <a:satMod val="115000"/>
                  </a:srgbClr>
                </a:gs>
                <a:gs pos="50000">
                  <a:srgbClr val="43AEFF">
                    <a:shade val="67500"/>
                    <a:satMod val="115000"/>
                  </a:srgbClr>
                </a:gs>
                <a:gs pos="100000">
                  <a:srgbClr val="43AEFF">
                    <a:shade val="100000"/>
                    <a:satMod val="115000"/>
                  </a:srgb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4" name="矩形 103"/>
            <p:cNvSpPr/>
            <p:nvPr/>
          </p:nvSpPr>
          <p:spPr>
            <a:xfrm>
              <a:off x="8179090" y="3952125"/>
              <a:ext cx="1101141" cy="6211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zh-TW" altLang="en-US" sz="1600" b="1">
                  <a:solidFill>
                    <a:schemeClr val="bg1"/>
                  </a:solidFill>
                  <a:ea typeface="Noto Sans CJK TC Bold" pitchFamily="34" charset="-120"/>
                </a:rPr>
                <a:t>本地端</a:t>
              </a:r>
            </a:p>
          </p:txBody>
        </p:sp>
      </p:grpSp>
      <p:sp>
        <p:nvSpPr>
          <p:cNvPr id="109" name="等腰三角形 94"/>
          <p:cNvSpPr/>
          <p:nvPr/>
        </p:nvSpPr>
        <p:spPr>
          <a:xfrm rot="10800000">
            <a:off x="11246712" y="1686948"/>
            <a:ext cx="698567" cy="451661"/>
          </a:xfrm>
          <a:prstGeom prst="triangle">
            <a:avLst/>
          </a:prstGeom>
          <a:gradFill flip="none" rotWithShape="1">
            <a:gsLst>
              <a:gs pos="0">
                <a:srgbClr val="43AEFF">
                  <a:shade val="30000"/>
                  <a:satMod val="115000"/>
                </a:srgbClr>
              </a:gs>
              <a:gs pos="50000">
                <a:srgbClr val="43AEFF">
                  <a:shade val="67500"/>
                  <a:satMod val="115000"/>
                </a:srgbClr>
              </a:gs>
              <a:gs pos="100000">
                <a:srgbClr val="43AEFF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8" name="矩形 107"/>
          <p:cNvSpPr/>
          <p:nvPr/>
        </p:nvSpPr>
        <p:spPr>
          <a:xfrm>
            <a:off x="11195885" y="1740882"/>
            <a:ext cx="80021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 sz="1600" b="1">
                <a:solidFill>
                  <a:schemeClr val="bg1"/>
                </a:solidFill>
                <a:ea typeface="Noto Sans CJK TC Bold" pitchFamily="34" charset="-120"/>
              </a:rPr>
              <a:t>異地端</a:t>
            </a:r>
          </a:p>
        </p:txBody>
      </p:sp>
      <p:cxnSp>
        <p:nvCxnSpPr>
          <p:cNvPr id="75" name="直線箭頭接點 312"/>
          <p:cNvCxnSpPr>
            <a:cxnSpLocks/>
          </p:cNvCxnSpPr>
          <p:nvPr/>
        </p:nvCxnSpPr>
        <p:spPr>
          <a:xfrm>
            <a:off x="6528985" y="3143658"/>
            <a:ext cx="3174957" cy="0"/>
          </a:xfrm>
          <a:prstGeom prst="straightConnector1">
            <a:avLst/>
          </a:prstGeom>
          <a:ln w="95250">
            <a:solidFill>
              <a:schemeClr val="bg1">
                <a:alpha val="81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6" name="圖片 10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6206" y="2828863"/>
            <a:ext cx="610129" cy="503523"/>
          </a:xfrm>
          <a:prstGeom prst="rect">
            <a:avLst/>
          </a:prstGeom>
        </p:spPr>
      </p:pic>
      <p:sp>
        <p:nvSpPr>
          <p:cNvPr id="107" name="矩形 106"/>
          <p:cNvSpPr/>
          <p:nvPr/>
        </p:nvSpPr>
        <p:spPr>
          <a:xfrm>
            <a:off x="11111464" y="2847620"/>
            <a:ext cx="50366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ERP</a:t>
            </a:r>
          </a:p>
        </p:txBody>
      </p:sp>
      <p:pic>
        <p:nvPicPr>
          <p:cNvPr id="110" name="圖片 10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6206" y="2216007"/>
            <a:ext cx="610129" cy="503523"/>
          </a:xfrm>
          <a:prstGeom prst="rect">
            <a:avLst/>
          </a:prstGeom>
        </p:spPr>
      </p:pic>
      <p:pic>
        <p:nvPicPr>
          <p:cNvPr id="111" name="圖片 1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3964" y="2217591"/>
            <a:ext cx="610129" cy="503523"/>
          </a:xfrm>
          <a:prstGeom prst="rect">
            <a:avLst/>
          </a:prstGeom>
        </p:spPr>
      </p:pic>
      <p:sp>
        <p:nvSpPr>
          <p:cNvPr id="112" name="矩形 111"/>
          <p:cNvSpPr/>
          <p:nvPr/>
        </p:nvSpPr>
        <p:spPr>
          <a:xfrm>
            <a:off x="11111464" y="2234764"/>
            <a:ext cx="47481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File</a:t>
            </a:r>
          </a:p>
        </p:txBody>
      </p:sp>
      <p:sp>
        <p:nvSpPr>
          <p:cNvPr id="113" name="矩形 112"/>
          <p:cNvSpPr/>
          <p:nvPr/>
        </p:nvSpPr>
        <p:spPr>
          <a:xfrm>
            <a:off x="10201533" y="2239549"/>
            <a:ext cx="55015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Mail</a:t>
            </a:r>
          </a:p>
        </p:txBody>
      </p:sp>
      <p:pic>
        <p:nvPicPr>
          <p:cNvPr id="114" name="圖片 113"/>
          <p:cNvPicPr>
            <a:picLocks noChangeAspect="1"/>
          </p:cNvPicPr>
          <p:nvPr/>
        </p:nvPicPr>
        <p:blipFill>
          <a:blip r:embed="rId5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2031" y="2832885"/>
            <a:ext cx="610129" cy="503523"/>
          </a:xfrm>
          <a:prstGeom prst="rect">
            <a:avLst/>
          </a:prstGeom>
        </p:spPr>
      </p:pic>
      <p:sp>
        <p:nvSpPr>
          <p:cNvPr id="115" name="矩形 114"/>
          <p:cNvSpPr/>
          <p:nvPr/>
        </p:nvSpPr>
        <p:spPr>
          <a:xfrm>
            <a:off x="10151691" y="2861227"/>
            <a:ext cx="62626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GGW</a:t>
            </a:r>
          </a:p>
        </p:txBody>
      </p:sp>
      <p:cxnSp>
        <p:nvCxnSpPr>
          <p:cNvPr id="116" name="直線箭頭接點 312"/>
          <p:cNvCxnSpPr/>
          <p:nvPr/>
        </p:nvCxnSpPr>
        <p:spPr>
          <a:xfrm flipH="1">
            <a:off x="2799895" y="4015622"/>
            <a:ext cx="648924" cy="589904"/>
          </a:xfrm>
          <a:prstGeom prst="straightConnector1">
            <a:avLst/>
          </a:prstGeom>
          <a:ln w="95250">
            <a:solidFill>
              <a:srgbClr val="FF5001"/>
            </a:solidFill>
            <a:tailEnd type="arrow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圖片 8">
            <a:extLst>
              <a:ext uri="{FF2B5EF4-FFF2-40B4-BE49-F238E27FC236}">
                <a16:creationId xmlns:a16="http://schemas.microsoft.com/office/drawing/2014/main" id="{7F8632AB-384F-4323-8066-6D0DA022E6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5749" y="1791417"/>
            <a:ext cx="2679609" cy="1339804"/>
          </a:xfrm>
          <a:prstGeom prst="rect">
            <a:avLst/>
          </a:prstGeom>
        </p:spPr>
      </p:pic>
      <p:sp>
        <p:nvSpPr>
          <p:cNvPr id="10" name="矩形: 圓角 9">
            <a:extLst>
              <a:ext uri="{FF2B5EF4-FFF2-40B4-BE49-F238E27FC236}">
                <a16:creationId xmlns:a16="http://schemas.microsoft.com/office/drawing/2014/main" id="{93F0AE9D-862A-4D86-92AF-8CC66664C827}"/>
              </a:ext>
            </a:extLst>
          </p:cNvPr>
          <p:cNvSpPr/>
          <p:nvPr/>
        </p:nvSpPr>
        <p:spPr>
          <a:xfrm>
            <a:off x="7015582" y="3313461"/>
            <a:ext cx="1918681" cy="593657"/>
          </a:xfrm>
          <a:prstGeom prst="roundRect">
            <a:avLst>
              <a:gd name="adj" fmla="val 9745"/>
            </a:avLst>
          </a:prstGeom>
          <a:solidFill>
            <a:srgbClr val="FF500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9" name="文字方塊 78"/>
          <p:cNvSpPr txBox="1"/>
          <p:nvPr/>
        </p:nvSpPr>
        <p:spPr>
          <a:xfrm>
            <a:off x="7197057" y="3317901"/>
            <a:ext cx="1469670" cy="58477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TW" sz="1600" b="1">
                <a:solidFill>
                  <a:schemeClr val="bg1"/>
                </a:solidFill>
                <a:latin typeface="Noto Sans CJK TC Light" pitchFamily="34" charset="-120"/>
                <a:ea typeface="Noto Sans CJK TC Light" pitchFamily="34" charset="-120"/>
                <a:cs typeface="Microsoft JhengHei" charset="0"/>
              </a:rPr>
              <a:t>AP</a:t>
            </a:r>
            <a:r>
              <a:rPr kumimoji="1" lang="zh-TW" altLang="en-US" sz="1600" b="1">
                <a:solidFill>
                  <a:schemeClr val="bg1"/>
                </a:solidFill>
                <a:latin typeface="Noto Sans CJK TC Light" pitchFamily="34" charset="-120"/>
                <a:ea typeface="Noto Sans CJK TC Light" pitchFamily="34" charset="-120"/>
                <a:cs typeface="Microsoft JhengHei" charset="0"/>
              </a:rPr>
              <a:t>虛擬化</a:t>
            </a:r>
            <a:br>
              <a:rPr kumimoji="1" lang="zh-TW" altLang="en-US" sz="1600" b="1">
                <a:solidFill>
                  <a:schemeClr val="bg1"/>
                </a:solidFill>
                <a:latin typeface="Noto Sans CJK TC Light" pitchFamily="34" charset="-120"/>
                <a:ea typeface="Noto Sans CJK TC Light" pitchFamily="34" charset="-120"/>
                <a:cs typeface="Microsoft JhengHei" charset="0"/>
              </a:rPr>
            </a:br>
            <a:r>
              <a:rPr kumimoji="1" lang="zh-TW" altLang="en-US" sz="1600" b="1">
                <a:solidFill>
                  <a:schemeClr val="bg1"/>
                </a:solidFill>
                <a:latin typeface="Noto Sans CJK TC Light" pitchFamily="34" charset="-120"/>
                <a:ea typeface="Noto Sans CJK TC Light" pitchFamily="34" charset="-120"/>
                <a:cs typeface="Microsoft JhengHei" charset="0"/>
              </a:rPr>
              <a:t>行動裝置連線</a:t>
            </a:r>
          </a:p>
        </p:txBody>
      </p:sp>
      <p:pic>
        <p:nvPicPr>
          <p:cNvPr id="77" name="Shape 136">
            <a:extLst>
              <a:ext uri="{FF2B5EF4-FFF2-40B4-BE49-F238E27FC236}">
                <a16:creationId xmlns:a16="http://schemas.microsoft.com/office/drawing/2014/main" id="{65F3E3F3-A286-4F70-9076-4D90EBD33F7D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10279768" y="4798757"/>
            <a:ext cx="1257598" cy="998681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Shape 136">
            <a:extLst>
              <a:ext uri="{FF2B5EF4-FFF2-40B4-BE49-F238E27FC236}">
                <a16:creationId xmlns:a16="http://schemas.microsoft.com/office/drawing/2014/main" id="{B408D918-8744-4813-BE3F-64C1F650812B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2799895" y="5755135"/>
            <a:ext cx="525448" cy="417268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圖片 91">
            <a:extLst>
              <a:ext uri="{FF2B5EF4-FFF2-40B4-BE49-F238E27FC236}">
                <a16:creationId xmlns:a16="http://schemas.microsoft.com/office/drawing/2014/main" id="{D1B0D2B3-1193-44C8-AFCE-9CA7A7409E9F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91"/>
          <a:stretch/>
        </p:blipFill>
        <p:spPr>
          <a:xfrm>
            <a:off x="181781" y="5797657"/>
            <a:ext cx="1073791" cy="368161"/>
          </a:xfrm>
          <a:prstGeom prst="rect">
            <a:avLst/>
          </a:prstGeom>
        </p:spPr>
      </p:pic>
      <p:pic>
        <p:nvPicPr>
          <p:cNvPr id="93" name="圖片 92">
            <a:extLst>
              <a:ext uri="{FF2B5EF4-FFF2-40B4-BE49-F238E27FC236}">
                <a16:creationId xmlns:a16="http://schemas.microsoft.com/office/drawing/2014/main" id="{BCD1D0F8-A2AF-4DCF-BF93-4F84162D06BE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91"/>
          <a:stretch/>
        </p:blipFill>
        <p:spPr>
          <a:xfrm>
            <a:off x="1564676" y="5802367"/>
            <a:ext cx="1073791" cy="368161"/>
          </a:xfrm>
          <a:prstGeom prst="rect">
            <a:avLst/>
          </a:prstGeom>
        </p:spPr>
      </p:pic>
      <p:sp>
        <p:nvSpPr>
          <p:cNvPr id="3" name="匯合連接點 2"/>
          <p:cNvSpPr/>
          <p:nvPr/>
        </p:nvSpPr>
        <p:spPr>
          <a:xfrm>
            <a:off x="773610" y="4451005"/>
            <a:ext cx="1440000" cy="1440000"/>
          </a:xfrm>
          <a:prstGeom prst="flowChartSummingJunction">
            <a:avLst/>
          </a:prstGeom>
          <a:solidFill>
            <a:schemeClr val="bg1"/>
          </a:solidFill>
          <a:ln w="88900">
            <a:solidFill>
              <a:srgbClr val="FF50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sp>
        <p:nvSpPr>
          <p:cNvPr id="94" name="橢圓 93">
            <a:extLst>
              <a:ext uri="{FF2B5EF4-FFF2-40B4-BE49-F238E27FC236}">
                <a16:creationId xmlns:a16="http://schemas.microsoft.com/office/drawing/2014/main" id="{21CFC0B2-192D-419C-9FD6-8720CFED3A07}"/>
              </a:ext>
            </a:extLst>
          </p:cNvPr>
          <p:cNvSpPr/>
          <p:nvPr/>
        </p:nvSpPr>
        <p:spPr>
          <a:xfrm>
            <a:off x="3415278" y="1774618"/>
            <a:ext cx="3036284" cy="3036284"/>
          </a:xfrm>
          <a:prstGeom prst="ellipse">
            <a:avLst/>
          </a:prstGeom>
          <a:solidFill>
            <a:srgbClr val="BD7809">
              <a:alpha val="8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5" name="橢圓 94">
            <a:extLst>
              <a:ext uri="{FF2B5EF4-FFF2-40B4-BE49-F238E27FC236}">
                <a16:creationId xmlns:a16="http://schemas.microsoft.com/office/drawing/2014/main" id="{714F7B8A-8B03-4B86-839F-1D2E4AE36EB9}"/>
              </a:ext>
            </a:extLst>
          </p:cNvPr>
          <p:cNvSpPr/>
          <p:nvPr/>
        </p:nvSpPr>
        <p:spPr>
          <a:xfrm>
            <a:off x="3539996" y="1928225"/>
            <a:ext cx="2734549" cy="2734549"/>
          </a:xfrm>
          <a:prstGeom prst="ellipse">
            <a:avLst/>
          </a:prstGeom>
          <a:noFill/>
          <a:ln w="28575">
            <a:solidFill>
              <a:schemeClr val="bg1">
                <a:alpha val="31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0" name="群組 79"/>
          <p:cNvGrpSpPr/>
          <p:nvPr/>
        </p:nvGrpSpPr>
        <p:grpSpPr>
          <a:xfrm>
            <a:off x="3284800" y="1740882"/>
            <a:ext cx="3260319" cy="2689334"/>
            <a:chOff x="2803548" y="1279022"/>
            <a:chExt cx="2816277" cy="2488077"/>
          </a:xfrm>
        </p:grpSpPr>
        <p:grpSp>
          <p:nvGrpSpPr>
            <p:cNvPr id="81" name="群組 80"/>
            <p:cNvGrpSpPr>
              <a:grpSpLocks noChangeAspect="1"/>
            </p:cNvGrpSpPr>
            <p:nvPr/>
          </p:nvGrpSpPr>
          <p:grpSpPr>
            <a:xfrm>
              <a:off x="2803548" y="1279022"/>
              <a:ext cx="2816277" cy="2488077"/>
              <a:chOff x="2662055" y="606890"/>
              <a:chExt cx="4162562" cy="3677471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pic>
            <p:nvPicPr>
              <p:cNvPr id="83" name="圖片 8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74407" y="2097573"/>
                <a:ext cx="1347215" cy="1465415"/>
              </a:xfrm>
              <a:prstGeom prst="rect">
                <a:avLst/>
              </a:prstGeom>
            </p:spPr>
          </p:pic>
          <p:pic>
            <p:nvPicPr>
              <p:cNvPr id="84" name="圖片 83"/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662055" y="2287999"/>
                <a:ext cx="938784" cy="1018032"/>
              </a:xfrm>
              <a:prstGeom prst="rect">
                <a:avLst/>
              </a:prstGeom>
            </p:spPr>
          </p:pic>
          <p:pic>
            <p:nvPicPr>
              <p:cNvPr id="85" name="圖片 84"/>
              <p:cNvPicPr>
                <a:picLocks noChangeAspect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78623" y="606890"/>
                <a:ext cx="938784" cy="1018032"/>
              </a:xfrm>
              <a:prstGeom prst="rect">
                <a:avLst/>
              </a:prstGeom>
            </p:spPr>
          </p:pic>
          <p:pic>
            <p:nvPicPr>
              <p:cNvPr id="86" name="圖片 85"/>
              <p:cNvPicPr>
                <a:picLocks noChangeAspect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099648" y="1100599"/>
                <a:ext cx="938784" cy="1018032"/>
              </a:xfrm>
              <a:prstGeom prst="rect">
                <a:avLst/>
              </a:prstGeom>
            </p:spPr>
          </p:pic>
          <p:pic>
            <p:nvPicPr>
              <p:cNvPr id="88" name="圖片 87"/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677479" y="1263374"/>
                <a:ext cx="938784" cy="1018032"/>
              </a:xfrm>
              <a:prstGeom prst="rect">
                <a:avLst/>
              </a:prstGeom>
            </p:spPr>
          </p:pic>
          <p:pic>
            <p:nvPicPr>
              <p:cNvPr id="89" name="圖片 88"/>
              <p:cNvPicPr>
                <a:picLocks noChangeAspect="1"/>
              </p:cNvPicPr>
              <p:nvPr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85833" y="2314492"/>
                <a:ext cx="938784" cy="1018032"/>
              </a:xfrm>
              <a:prstGeom prst="rect">
                <a:avLst/>
              </a:prstGeom>
            </p:spPr>
          </p:pic>
          <p:pic>
            <p:nvPicPr>
              <p:cNvPr id="90" name="圖片 89"/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00020" y="3266329"/>
                <a:ext cx="938784" cy="1018032"/>
              </a:xfrm>
              <a:prstGeom prst="rect">
                <a:avLst/>
              </a:prstGeom>
            </p:spPr>
          </p:pic>
          <p:cxnSp>
            <p:nvCxnSpPr>
              <p:cNvPr id="91" name="直線接點 90"/>
              <p:cNvCxnSpPr/>
              <p:nvPr/>
            </p:nvCxnSpPr>
            <p:spPr>
              <a:xfrm>
                <a:off x="4826601" y="1622406"/>
                <a:ext cx="5874" cy="475166"/>
              </a:xfrm>
              <a:prstGeom prst="line">
                <a:avLst/>
              </a:prstGeom>
              <a:ln w="508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直線接點 98"/>
              <p:cNvCxnSpPr/>
              <p:nvPr/>
            </p:nvCxnSpPr>
            <p:spPr>
              <a:xfrm rot="5400000">
                <a:off x="5743987" y="2507279"/>
                <a:ext cx="5874" cy="475166"/>
              </a:xfrm>
              <a:prstGeom prst="line">
                <a:avLst/>
              </a:prstGeom>
              <a:ln w="508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直線接點 99"/>
              <p:cNvCxnSpPr/>
              <p:nvPr/>
            </p:nvCxnSpPr>
            <p:spPr>
              <a:xfrm rot="5400000">
                <a:off x="3921263" y="2522633"/>
                <a:ext cx="5874" cy="475166"/>
              </a:xfrm>
              <a:prstGeom prst="line">
                <a:avLst/>
              </a:prstGeom>
              <a:ln w="508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直線接點 100"/>
              <p:cNvCxnSpPr/>
              <p:nvPr/>
            </p:nvCxnSpPr>
            <p:spPr>
              <a:xfrm rot="8100000">
                <a:off x="4185688" y="1893096"/>
                <a:ext cx="5874" cy="475166"/>
              </a:xfrm>
              <a:prstGeom prst="line">
                <a:avLst/>
              </a:prstGeom>
              <a:ln w="508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直線接點 104"/>
              <p:cNvCxnSpPr/>
              <p:nvPr/>
            </p:nvCxnSpPr>
            <p:spPr>
              <a:xfrm rot="2700000">
                <a:off x="5520170" y="1910086"/>
                <a:ext cx="5874" cy="475166"/>
              </a:xfrm>
              <a:prstGeom prst="line">
                <a:avLst/>
              </a:prstGeom>
              <a:ln w="508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2" name="直線接點 81"/>
            <p:cNvCxnSpPr/>
            <p:nvPr/>
          </p:nvCxnSpPr>
          <p:spPr>
            <a:xfrm rot="2700000">
              <a:off x="3820507" y="2999579"/>
              <a:ext cx="3974" cy="321485"/>
            </a:xfrm>
            <a:prstGeom prst="line">
              <a:avLst/>
            </a:prstGeom>
            <a:ln w="50800">
              <a:solidFill>
                <a:schemeClr val="accent5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" name="矩形: 圓角 70">
            <a:extLst>
              <a:ext uri="{FF2B5EF4-FFF2-40B4-BE49-F238E27FC236}">
                <a16:creationId xmlns:a16="http://schemas.microsoft.com/office/drawing/2014/main" id="{65A0C7D1-3B1D-4C3E-ADC3-4C1EDA5F5588}"/>
              </a:ext>
            </a:extLst>
          </p:cNvPr>
          <p:cNvSpPr/>
          <p:nvPr/>
        </p:nvSpPr>
        <p:spPr>
          <a:xfrm>
            <a:off x="4791830" y="3949102"/>
            <a:ext cx="1012852" cy="593657"/>
          </a:xfrm>
          <a:prstGeom prst="roundRect">
            <a:avLst>
              <a:gd name="adj" fmla="val 9745"/>
            </a:avLst>
          </a:prstGeom>
          <a:solidFill>
            <a:srgbClr val="FF500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8" name="矩形 117"/>
          <p:cNvSpPr/>
          <p:nvPr/>
        </p:nvSpPr>
        <p:spPr>
          <a:xfrm>
            <a:off x="4810214" y="3963121"/>
            <a:ext cx="946093" cy="5847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algn="ctr"/>
            <a:r>
              <a:rPr lang="en-US" altLang="zh-TW" sz="1600" b="1" err="1">
                <a:solidFill>
                  <a:schemeClr val="bg1"/>
                </a:solidFill>
              </a:rPr>
              <a:t>Goglobal</a:t>
            </a:r>
            <a:br>
              <a:rPr lang="en-US" altLang="zh-TW" sz="1600" b="1">
                <a:solidFill>
                  <a:schemeClr val="bg1"/>
                </a:solidFill>
              </a:rPr>
            </a:br>
            <a:r>
              <a:rPr lang="en-US" altLang="zh-TW" sz="1600" b="1">
                <a:solidFill>
                  <a:schemeClr val="bg1"/>
                </a:solidFill>
              </a:rPr>
              <a:t>Client</a:t>
            </a:r>
          </a:p>
        </p:txBody>
      </p:sp>
    </p:spTree>
    <p:extLst>
      <p:ext uri="{BB962C8B-B14F-4D97-AF65-F5344CB8AC3E}">
        <p14:creationId xmlns:p14="http://schemas.microsoft.com/office/powerpoint/2010/main" val="1819088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165" y="1322127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x QNAP</a:t>
            </a:r>
            <a:b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Live Demo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zh-TW" altLang="en-US" sz="4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災難備援</a:t>
            </a:r>
            <a:endParaRPr lang="en-US" sz="40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3D450F10-14F0-4535-AF9D-31D6E409E0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7993" y="3046732"/>
            <a:ext cx="5609997" cy="343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6740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C4D47C82-A808-4D43-AB30-22D27948C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-10274"/>
            <a:ext cx="12192000" cy="686827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887" y="3264659"/>
            <a:ext cx="3066748" cy="306674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99930" y="3847062"/>
            <a:ext cx="277419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charset="2"/>
              <a:buChar char="ü"/>
            </a:pPr>
            <a:r>
              <a:rPr kumimoji="1" lang="zh-TW" altLang="en-US" sz="2600" b="1">
                <a:solidFill>
                  <a:srgbClr val="1F3864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快速</a:t>
            </a:r>
            <a:endParaRPr kumimoji="1" lang="en-US" altLang="zh-TW" sz="2600" b="1">
              <a:solidFill>
                <a:srgbClr val="1F3864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pPr marL="457200" indent="-457200">
              <a:buFont typeface="Wingdings" charset="2"/>
              <a:buChar char="ü"/>
            </a:pPr>
            <a:r>
              <a:rPr kumimoji="1" lang="zh-TW" altLang="en-US" sz="2600" b="1">
                <a:solidFill>
                  <a:srgbClr val="1F3864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可靠</a:t>
            </a:r>
            <a:endParaRPr kumimoji="1" lang="en-US" altLang="zh-TW" sz="2600" b="1">
              <a:solidFill>
                <a:srgbClr val="1F3864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pPr marL="457200" indent="-457200">
              <a:buFont typeface="Wingdings" charset="2"/>
              <a:buChar char="ü"/>
            </a:pPr>
            <a:r>
              <a:rPr kumimoji="1" lang="zh-TW" altLang="en-US" sz="2600" b="1">
                <a:solidFill>
                  <a:srgbClr val="1F3864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實惠</a:t>
            </a:r>
            <a:endParaRPr kumimoji="1" lang="en-US" altLang="zh-TW" sz="2600" b="1">
              <a:solidFill>
                <a:srgbClr val="1F3864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pPr marL="457200" indent="-457200">
              <a:buFont typeface="Wingdings" charset="2"/>
              <a:buChar char="ü"/>
            </a:pPr>
            <a:r>
              <a:rPr kumimoji="1" lang="zh-TW" altLang="en-US" sz="2600" b="1">
                <a:solidFill>
                  <a:srgbClr val="1F3864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資料保護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067C785-42AC-4984-BC0F-324081072F81}"/>
              </a:ext>
            </a:extLst>
          </p:cNvPr>
          <p:cNvSpPr txBox="1"/>
          <p:nvPr/>
        </p:nvSpPr>
        <p:spPr>
          <a:xfrm>
            <a:off x="1595696" y="1286697"/>
            <a:ext cx="6096000" cy="89255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altLang="zh-TW" sz="5200" b="1">
                <a:solidFill>
                  <a:srgbClr val="003C7C"/>
                </a:solidFill>
                <a:latin typeface="Arial"/>
                <a:ea typeface="Microsoft JhengHei"/>
                <a:cs typeface="Arial"/>
              </a:rPr>
              <a:t>QNAP x NAKIVO</a:t>
            </a:r>
            <a:endParaRPr lang="zh-TW" altLang="en-US" sz="5200">
              <a:solidFill>
                <a:srgbClr val="003C7C"/>
              </a:solidFill>
              <a:latin typeface="Arial"/>
              <a:ea typeface="Microsoft JhengHei"/>
              <a:cs typeface="Arial"/>
            </a:endParaRPr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id="{2A738530-0D23-4CC8-A315-82E80BD3660B}"/>
              </a:ext>
            </a:extLst>
          </p:cNvPr>
          <p:cNvGrpSpPr/>
          <p:nvPr/>
        </p:nvGrpSpPr>
        <p:grpSpPr>
          <a:xfrm>
            <a:off x="2178636" y="2179529"/>
            <a:ext cx="4833864" cy="481509"/>
            <a:chOff x="2271363" y="2219321"/>
            <a:chExt cx="4580679" cy="456288"/>
          </a:xfrm>
        </p:grpSpPr>
        <p:pic>
          <p:nvPicPr>
            <p:cNvPr id="7" name="圖形 6">
              <a:extLst>
                <a:ext uri="{FF2B5EF4-FFF2-40B4-BE49-F238E27FC236}">
                  <a16:creationId xmlns:a16="http://schemas.microsoft.com/office/drawing/2014/main" id="{5E42F746-7206-4256-A6BC-01A0E2FBBD3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271363" y="2219321"/>
              <a:ext cx="4580679" cy="452876"/>
            </a:xfrm>
            <a:prstGeom prst="rect">
              <a:avLst/>
            </a:prstGeom>
          </p:spPr>
        </p:pic>
        <p:sp>
          <p:nvSpPr>
            <p:cNvPr id="2" name="矩形 1">
              <a:extLst>
                <a:ext uri="{FF2B5EF4-FFF2-40B4-BE49-F238E27FC236}">
                  <a16:creationId xmlns:a16="http://schemas.microsoft.com/office/drawing/2014/main" id="{02DFFFF9-1416-4AD1-9073-554D57D579CC}"/>
                </a:ext>
              </a:extLst>
            </p:cNvPr>
            <p:cNvSpPr/>
            <p:nvPr/>
          </p:nvSpPr>
          <p:spPr>
            <a:xfrm>
              <a:off x="2496964" y="2223542"/>
              <a:ext cx="4124503" cy="45206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zh-TW" altLang="zh-TW" sz="2500" b="1">
                  <a:solidFill>
                    <a:schemeClr val="bg1"/>
                  </a:solidFill>
                  <a:ea typeface="Microsoft JhengHei"/>
                </a:rPr>
                <a:t>是</a:t>
              </a:r>
              <a:r>
                <a:rPr lang="zh-TW" altLang="en-US" sz="2500" b="1">
                  <a:solidFill>
                    <a:schemeClr val="bg1"/>
                  </a:solidFill>
                  <a:ea typeface="Microsoft JhengHei"/>
                </a:rPr>
                <a:t>您</a:t>
              </a:r>
              <a:r>
                <a:rPr lang="zh-TW" altLang="zh-TW" sz="2500" b="1">
                  <a:solidFill>
                    <a:schemeClr val="bg1"/>
                  </a:solidFill>
                  <a:ea typeface="Microsoft JhengHei"/>
                </a:rPr>
                <a:t>虛擬化資料保護最佳選擇</a:t>
              </a:r>
              <a:r>
                <a:rPr lang="zh-TW" altLang="zh-TW" sz="2300">
                  <a:solidFill>
                    <a:schemeClr val="bg1"/>
                  </a:solidFill>
                  <a:latin typeface="Microsoft JhengHei"/>
                  <a:ea typeface="Microsoft JhengHei"/>
                </a:rPr>
                <a:t>​</a:t>
              </a:r>
              <a:endParaRPr lang="zh-TW" altLang="en-US" sz="2300">
                <a:solidFill>
                  <a:schemeClr val="bg1"/>
                </a:solidFill>
                <a:latin typeface="新細明體"/>
                <a:ea typeface="新細明體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10372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_temp_20170301" id="{32C68295-0CE3-AE49-AFF3-5CE9BD0E658B}" vid="{5DF0C849-E15D-FB43-AEB6-127ACE57EC3F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1547</Words>
  <Application>Microsoft Office PowerPoint</Application>
  <PresentationFormat>Widescreen</PresentationFormat>
  <Paragraphs>464</Paragraphs>
  <Slides>43</Slides>
  <Notes>43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Office Theme</vt:lpstr>
      <vt:lpstr>打造高效虛擬機備援中心</vt:lpstr>
      <vt:lpstr>關於NAKIVO</vt:lpstr>
      <vt:lpstr>運用 NAKIVO 最佳化您的備援中心</vt:lpstr>
      <vt:lpstr>虛擬化資料備份一體機的最佳組合 </vt:lpstr>
      <vt:lpstr>佈署 NAKIVO 災難備援架構</vt:lpstr>
      <vt:lpstr>在 QNAP NAS 一鍵安裝 NAKIVO</vt:lpstr>
      <vt:lpstr>QNAP NAS 全方位的資料保護技術</vt:lpstr>
      <vt:lpstr>高速傳輸介面 備份效率再提升</vt:lpstr>
      <vt:lpstr>支援高速儲存裝置</vt:lpstr>
      <vt:lpstr>Qtier 2.0 - 讓檔案讀寫超快速</vt:lpstr>
      <vt:lpstr>搭配 QNAP 10GbE 交換器</vt:lpstr>
      <vt:lpstr>NAKIVO   讓虛擬機備份管理變容易</vt:lpstr>
      <vt:lpstr>直覺化管理介面</vt:lpstr>
      <vt:lpstr>透過行事曆模式 管理備份工作好容易</vt:lpstr>
      <vt:lpstr>彈性的工作排程</vt:lpstr>
      <vt:lpstr>自動化您的資料保護計畫</vt:lpstr>
      <vt:lpstr>PowerPoint Presentation</vt:lpstr>
      <vt:lpstr>自動排除 SWAP 資料</vt:lpstr>
      <vt:lpstr>重複刪除與壓縮資料 減少使用空間</vt:lpstr>
      <vt:lpstr>NAKIVO   完善的資料保護方案</vt:lpstr>
      <vt:lpstr>完善虛擬機保護</vt:lpstr>
      <vt:lpstr>自動備份驗證</vt:lpstr>
      <vt:lpstr>保障資料 複製到任何地方</vt:lpstr>
      <vt:lpstr>加密備份資料</vt:lpstr>
      <vt:lpstr>NAKIVO   強化備份效能  </vt:lpstr>
      <vt:lpstr>LAN-Free 備份技術</vt:lpstr>
      <vt:lpstr>網路加速模式</vt:lpstr>
      <vt:lpstr>NAKIVO   快速災備還原</vt:lpstr>
      <vt:lpstr>快速虛擬機還原</vt:lpstr>
      <vt:lpstr>快速回復檔案與物件</vt:lpstr>
      <vt:lpstr>快速啟動 DR site</vt:lpstr>
      <vt:lpstr>NAKIVO x QNAP   讓成本效益最大化</vt:lpstr>
      <vt:lpstr>簡單建置VM備份中心</vt:lpstr>
      <vt:lpstr>適合各種企業規模的授權方式</vt:lpstr>
      <vt:lpstr>NAKIVO 版本比較(v7.3)</vt:lpstr>
      <vt:lpstr>NAKIVO x QNAP Live Demo   快速部署備份環境</vt:lpstr>
      <vt:lpstr>NAKIVO x QNAP 虛擬化資料備份 專家教你這麼做</vt:lpstr>
      <vt:lpstr>可彈性部署各種不同的備份情境</vt:lpstr>
      <vt:lpstr>企業級災難備援架構</vt:lpstr>
      <vt:lpstr>搭配ULINK Go-Global 讓災難備援計畫更完善</vt:lpstr>
      <vt:lpstr>應用程式虛擬化讓災難備援效率再升級</vt:lpstr>
      <vt:lpstr>NAKIVO x QNAP Live Demo   災難備援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NAKIVO</dc:title>
  <dc:creator>Evan Wang</dc:creator>
  <cp:lastModifiedBy>明翰 蔡</cp:lastModifiedBy>
  <cp:revision>2</cp:revision>
  <dcterms:modified xsi:type="dcterms:W3CDTF">2018-06-26T02:58:35Z</dcterms:modified>
</cp:coreProperties>
</file>