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86" r:id="rId14"/>
    <p:sldId id="269" r:id="rId15"/>
    <p:sldId id="270" r:id="rId16"/>
    <p:sldId id="283" r:id="rId17"/>
    <p:sldId id="271" r:id="rId18"/>
    <p:sldId id="284" r:id="rId19"/>
    <p:sldId id="285" r:id="rId20"/>
    <p:sldId id="273" r:id="rId21"/>
    <p:sldId id="274" r:id="rId22"/>
    <p:sldId id="275" r:id="rId23"/>
    <p:sldId id="276" r:id="rId24"/>
    <p:sldId id="278" r:id="rId25"/>
    <p:sldId id="279" r:id="rId26"/>
    <p:sldId id="280" r:id="rId27"/>
    <p:sldId id="281" r:id="rId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ext uri="{19B8F6BF-5375-455C-9EA6-DF929625EA0E}">
        <p15:presenceInfo xmlns:p15="http://schemas.microsoft.com/office/powerpoint/2012/main" userId="QNAP_Michael Wang" providerId="None"/>
      </p:ext>
    </p:extLst>
  </p:cmAuthor>
  <p:cmAuthor id="2" name="QNAP_FelixGu" initials="QN" lastIdx="1" clrIdx="1">
    <p:extLst>
      <p:ext uri="{19B8F6BF-5375-455C-9EA6-DF929625EA0E}">
        <p15:presenceInfo xmlns:p15="http://schemas.microsoft.com/office/powerpoint/2012/main" userId="S::felixgu@ieinet.onmicrosoft.com::12757e53-23e2-4463-9752-6694da5db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195DA-982E-4723-BC56-22FBC403575A}" v="97" dt="2018-06-12T11:18:05.566"/>
    <p1510:client id="{A8663DCE-AE22-435C-8261-C63EE2ACCB37}" v="288" dt="2018-06-13T06:25:01.291"/>
    <p1510:client id="{9487E75A-3E84-4E23-BC7C-85187D3945A4}" v="2" dt="2018-06-12T08:15:39.350"/>
    <p1510:client id="{E20582CD-6AA1-4DE1-A382-B7B8A8C8F627}" v="314" dt="2018-06-12T10:26:35.199"/>
    <p1510:client id="{6EAA8E45-168E-4BC4-BB2E-470D2F176D19}" v="57" dt="2018-06-12T11:13:16.305"/>
    <p1510:client id="{A949665D-3050-4F8A-B5F5-D0ED63E9D8B7}" v="1008" dt="2018-06-12T06:56:35.967"/>
    <p1510:client id="{8C49824B-93E1-4621-B5CA-5761072EB3DF}" v="13" dt="2018-06-12T11:20:58.583"/>
    <p1510:client id="{EC138A85-9E25-40D3-8D5C-8968F16A791C}" v="6" dt="2018-06-13T02:45:49.117"/>
    <p1510:client id="{5E5ED932-2D26-4572-A3BD-7944C9D8184D}" v="11" dt="2018-06-13T06:11:38.809"/>
  </p1510:revLst>
</p1510:revInfo>
</file>

<file path=ppt/tableStyles.xml><?xml version="1.0" encoding="utf-8"?>
<a:tblStyleLst xmlns:a="http://schemas.openxmlformats.org/drawingml/2006/main" def="{5C22544A-7EE6-4342-B048-85BDC9FD1C3A}">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B2A46-E047-40C3-BCCE-EB44ED1A7DB7}" type="datetimeFigureOut">
              <a:rPr lang="zh-TW" altLang="en-US" smtClean="0"/>
              <a:t>2018/6/26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7541D-FA6E-4020-AE87-5559D2B8399E}" type="slidenum">
              <a:rPr lang="zh-TW" altLang="en-US" smtClean="0"/>
              <a:t>‹#›</a:t>
            </a:fld>
            <a:endParaRPr lang="zh-TW" altLang="en-US"/>
          </a:p>
        </p:txBody>
      </p:sp>
    </p:spTree>
    <p:extLst>
      <p:ext uri="{BB962C8B-B14F-4D97-AF65-F5344CB8AC3E}">
        <p14:creationId xmlns:p14="http://schemas.microsoft.com/office/powerpoint/2010/main" val="372671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Shape 10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4" name="Shape 10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a:t> </a:t>
            </a:r>
            <a:endParaRPr sz="1200" b="0" i="0" u="none" strike="noStrike" cap="none"/>
          </a:p>
        </p:txBody>
      </p:sp>
    </p:spTree>
    <p:extLst>
      <p:ext uri="{BB962C8B-B14F-4D97-AF65-F5344CB8AC3E}">
        <p14:creationId xmlns:p14="http://schemas.microsoft.com/office/powerpoint/2010/main" val="313708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On the other hand, with NAS QDK, we can develop app on QNAP NAS.</a:t>
            </a:r>
            <a:endParaRPr lang="en-US">
              <a:cs typeface="Calibri"/>
            </a:endParaRPr>
          </a:p>
          <a:p>
            <a:endParaRPr lang="en-US"/>
          </a:p>
          <a:p>
            <a:r>
              <a:rPr lang="en-US"/>
              <a:t> The NAS QDK will pack a NAS app into a package. The package is named QPKG, short for QNAP package.</a:t>
            </a:r>
            <a:endParaRPr lang="en-US">
              <a:cs typeface="Calibri"/>
            </a:endParaRPr>
          </a:p>
          <a:p>
            <a:r>
              <a:rPr lang="en-US"/>
              <a:t>With QPKG, user can install on-demand apps to extend their NAS features.</a:t>
            </a:r>
            <a:endParaRPr lang="en-US">
              <a:cs typeface="Calibri"/>
            </a:endParaRPr>
          </a:p>
          <a:p>
            <a:r>
              <a:rPr lang="en-US"/>
              <a:t>It's easy for anyone to install and remove apps on QNAP NAS.</a:t>
            </a:r>
            <a:endParaRPr lang="en-US">
              <a:cs typeface="Calibri"/>
            </a:endParaRPr>
          </a:p>
          <a:p>
            <a:r>
              <a:rPr lang="en-US"/>
              <a:t>Today we will focus on introducing the NAS QDK.</a:t>
            </a:r>
            <a:endParaRPr lang="en-US">
              <a:cs typeface="Calibri"/>
            </a:endParaRPr>
          </a:p>
          <a:p>
            <a:r>
              <a:rPr lang="en-US">
                <a:cs typeface="Calibri"/>
              </a:rPr>
              <a:t>Chris will introduce you how to develop a NAS app.</a:t>
            </a:r>
          </a:p>
        </p:txBody>
      </p:sp>
      <p:sp>
        <p:nvSpPr>
          <p:cNvPr id="170" name="Shape 170"/>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54920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To develop a NAS App, there are some steps.</a:t>
            </a:r>
            <a:endParaRPr lang="en-US">
              <a:cs typeface="Calibri"/>
            </a:endParaRPr>
          </a:p>
          <a:p>
            <a:endParaRPr lang="en-US"/>
          </a:p>
          <a:p>
            <a:r>
              <a:rPr lang="en-US"/>
              <a:t>First, you should prepare a QNAP NAS or have a </a:t>
            </a:r>
            <a:r>
              <a:rPr lang="en-US" err="1"/>
              <a:t>vQTS</a:t>
            </a:r>
            <a:r>
              <a:rPr lang="en-US"/>
              <a:t> environment.</a:t>
            </a:r>
            <a:endParaRPr lang="en-US">
              <a:cs typeface="Calibri"/>
            </a:endParaRPr>
          </a:p>
          <a:p>
            <a:r>
              <a:rPr lang="en-US"/>
              <a:t>(What is </a:t>
            </a:r>
            <a:r>
              <a:rPr lang="en-US" err="1"/>
              <a:t>vQTS</a:t>
            </a:r>
            <a:r>
              <a:rPr lang="en-US"/>
              <a:t>? </a:t>
            </a:r>
            <a:r>
              <a:rPr lang="en-US" err="1"/>
              <a:t>vQTS</a:t>
            </a:r>
            <a:r>
              <a:rPr lang="en-US"/>
              <a:t> is short for virtual QTS. With </a:t>
            </a:r>
            <a:r>
              <a:rPr lang="en-US" err="1"/>
              <a:t>vQTS</a:t>
            </a:r>
            <a:r>
              <a:rPr lang="en-US"/>
              <a:t> environment, developer can develop their NAS APP in an individual QTS environment. Don’t need to afraid to break your NAS.)</a:t>
            </a:r>
            <a:endParaRPr lang="en-US">
              <a:cs typeface="Calibri"/>
            </a:endParaRPr>
          </a:p>
          <a:p>
            <a:r>
              <a:rPr lang="en-US"/>
              <a:t>(Is the </a:t>
            </a:r>
            <a:r>
              <a:rPr lang="en-US" err="1"/>
              <a:t>vQTS</a:t>
            </a:r>
            <a:r>
              <a:rPr lang="en-US"/>
              <a:t> a virtual machine? Yes) </a:t>
            </a:r>
            <a:endParaRPr lang="en-US">
              <a:cs typeface="Calibri"/>
            </a:endParaRPr>
          </a:p>
          <a:p>
            <a:r>
              <a:rPr lang="en-US"/>
              <a:t>Second, you should set up a NAS QDK environment on your NAS.</a:t>
            </a:r>
            <a:endParaRPr lang="en-US">
              <a:cs typeface="Calibri"/>
            </a:endParaRPr>
          </a:p>
          <a:p>
            <a:r>
              <a:rPr lang="en-US"/>
              <a:t>Third, you should create a QPKG project.</a:t>
            </a:r>
            <a:endParaRPr lang="en-US">
              <a:cs typeface="Calibri"/>
            </a:endParaRPr>
          </a:p>
          <a:p>
            <a:r>
              <a:rPr lang="en-US"/>
              <a:t>And then you can start to develop your App.</a:t>
            </a:r>
            <a:endParaRPr lang="en-US">
              <a:cs typeface="Calibri"/>
            </a:endParaRPr>
          </a:p>
          <a:p>
            <a:r>
              <a:rPr lang="en-US"/>
              <a:t>After you finish it, you should build the QPKG for your App.</a:t>
            </a:r>
            <a:endParaRPr lang="en-US">
              <a:cs typeface="Calibri"/>
            </a:endParaRPr>
          </a:p>
          <a:p>
            <a:r>
              <a:rPr lang="en-US"/>
              <a:t>And then manually install the QPKG on your NAS to test your App.</a:t>
            </a:r>
            <a:endParaRPr lang="en-US">
              <a:cs typeface="Calibri"/>
            </a:endParaRPr>
          </a:p>
          <a:p>
            <a:pPr marL="0" lvl="0" indent="0">
              <a:spcBef>
                <a:spcPts val="0"/>
              </a:spcBef>
              <a:spcAft>
                <a:spcPts val="0"/>
              </a:spcAft>
              <a:buNone/>
            </a:pPr>
            <a:endParaRPr>
              <a:cs typeface="Calibri"/>
            </a:endParaRPr>
          </a:p>
        </p:txBody>
      </p:sp>
      <p:sp>
        <p:nvSpPr>
          <p:cNvPr id="177" name="Shape 177"/>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55857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OK, then there is a demo about how to setup your NAS QDK environment.</a:t>
            </a:r>
            <a:endParaRPr lang="en-US">
              <a:cs typeface="Calibri"/>
            </a:endParaRPr>
          </a:p>
          <a:p>
            <a:pPr marL="0" lvl="0" indent="0">
              <a:spcBef>
                <a:spcPts val="0"/>
              </a:spcBef>
              <a:spcAft>
                <a:spcPts val="0"/>
              </a:spcAft>
              <a:buNone/>
            </a:pPr>
            <a:endParaRPr>
              <a:cs typeface="Calibri"/>
            </a:endParaRPr>
          </a:p>
        </p:txBody>
      </p:sp>
      <p:sp>
        <p:nvSpPr>
          <p:cNvPr id="184" name="Shape 184"/>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26853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To develop a NAS App, there are some steps.</a:t>
            </a:r>
            <a:endParaRPr lang="en-US">
              <a:cs typeface="Calibri"/>
            </a:endParaRPr>
          </a:p>
          <a:p>
            <a:endParaRPr lang="en-US"/>
          </a:p>
          <a:p>
            <a:r>
              <a:rPr lang="en-US"/>
              <a:t>First, you should prepare a QNAP NAS or have a </a:t>
            </a:r>
            <a:r>
              <a:rPr lang="en-US" err="1"/>
              <a:t>vQTS</a:t>
            </a:r>
            <a:r>
              <a:rPr lang="en-US"/>
              <a:t> environment.</a:t>
            </a:r>
            <a:endParaRPr lang="en-US">
              <a:cs typeface="Calibri"/>
            </a:endParaRPr>
          </a:p>
          <a:p>
            <a:r>
              <a:rPr lang="en-US"/>
              <a:t>(What is </a:t>
            </a:r>
            <a:r>
              <a:rPr lang="en-US" err="1"/>
              <a:t>vQTS</a:t>
            </a:r>
            <a:r>
              <a:rPr lang="en-US"/>
              <a:t>? </a:t>
            </a:r>
            <a:r>
              <a:rPr lang="en-US" err="1"/>
              <a:t>vQTS</a:t>
            </a:r>
            <a:r>
              <a:rPr lang="en-US"/>
              <a:t> is short for virtual QTS. With </a:t>
            </a:r>
            <a:r>
              <a:rPr lang="en-US" err="1"/>
              <a:t>vQTS</a:t>
            </a:r>
            <a:r>
              <a:rPr lang="en-US"/>
              <a:t> environment, developer can develop their NAS APP in an individual QTS environment. Don’t need to afraid to break your NAS.)</a:t>
            </a:r>
            <a:endParaRPr lang="en-US">
              <a:cs typeface="Calibri"/>
            </a:endParaRPr>
          </a:p>
          <a:p>
            <a:r>
              <a:rPr lang="en-US"/>
              <a:t>(Is the </a:t>
            </a:r>
            <a:r>
              <a:rPr lang="en-US" err="1"/>
              <a:t>vQTS</a:t>
            </a:r>
            <a:r>
              <a:rPr lang="en-US"/>
              <a:t> a virtual machine? Yes) </a:t>
            </a:r>
            <a:endParaRPr lang="en-US">
              <a:cs typeface="Calibri"/>
            </a:endParaRPr>
          </a:p>
          <a:p>
            <a:r>
              <a:rPr lang="en-US"/>
              <a:t>Second, you should set up a NAS QDK environment on your NAS.</a:t>
            </a:r>
            <a:endParaRPr lang="en-US">
              <a:cs typeface="Calibri"/>
            </a:endParaRPr>
          </a:p>
          <a:p>
            <a:r>
              <a:rPr lang="en-US"/>
              <a:t>Third, you should create a QPKG project.</a:t>
            </a:r>
            <a:endParaRPr lang="en-US">
              <a:cs typeface="Calibri"/>
            </a:endParaRPr>
          </a:p>
          <a:p>
            <a:r>
              <a:rPr lang="en-US"/>
              <a:t>And then you can start to develop your App.</a:t>
            </a:r>
            <a:endParaRPr lang="en-US">
              <a:cs typeface="Calibri"/>
            </a:endParaRPr>
          </a:p>
          <a:p>
            <a:r>
              <a:rPr lang="en-US"/>
              <a:t>After you finish it, you should build the QPKG for your App.</a:t>
            </a:r>
            <a:endParaRPr lang="en-US">
              <a:cs typeface="Calibri"/>
            </a:endParaRPr>
          </a:p>
          <a:p>
            <a:r>
              <a:rPr lang="en-US"/>
              <a:t>And then manually install the QPKG on your NAS to test your App.</a:t>
            </a:r>
            <a:endParaRPr lang="en-US">
              <a:cs typeface="Calibri"/>
            </a:endParaRPr>
          </a:p>
          <a:p>
            <a:pPr marL="0" lvl="0" indent="0">
              <a:spcBef>
                <a:spcPts val="0"/>
              </a:spcBef>
              <a:spcAft>
                <a:spcPts val="0"/>
              </a:spcAft>
              <a:buNone/>
            </a:pPr>
            <a:endParaRPr>
              <a:cs typeface="Calibri"/>
            </a:endParaRPr>
          </a:p>
        </p:txBody>
      </p:sp>
      <p:sp>
        <p:nvSpPr>
          <p:cNvPr id="177" name="Shape 177"/>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49007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After setup your NAS QDK environment, you can start to develop your NAS App.</a:t>
            </a:r>
            <a:endParaRPr lang="en-US">
              <a:cs typeface="Calibri"/>
            </a:endParaRPr>
          </a:p>
          <a:p>
            <a:r>
              <a:rPr lang="en-US"/>
              <a:t>Then I will show you how to build a simple breakout game App with QNAP NAS.</a:t>
            </a:r>
            <a:endParaRPr lang="en-US">
              <a:cs typeface="Calibri"/>
            </a:endParaRPr>
          </a:p>
          <a:p>
            <a:r>
              <a:rPr lang="en-US">
                <a:cs typeface="Calibri"/>
              </a:rPr>
              <a:t>…</a:t>
            </a:r>
            <a:endParaRPr lang="en-US"/>
          </a:p>
          <a:p>
            <a:r>
              <a:rPr lang="en-US">
                <a:cs typeface="Calibri"/>
              </a:rPr>
              <a:t>(So you just copy and paste the source code. Don't need to change anything?)</a:t>
            </a:r>
          </a:p>
          <a:p>
            <a:r>
              <a:rPr lang="en-US"/>
              <a:t>...</a:t>
            </a:r>
            <a:endParaRPr lang="en-US">
              <a:cs typeface="Calibri"/>
            </a:endParaRPr>
          </a:p>
          <a:p>
            <a:r>
              <a:rPr lang="en-US"/>
              <a:t>See! It’s very easy, right? We just take less than 10 minutes, then we get a NAS app now. </a:t>
            </a:r>
            <a:endParaRPr lang="en-US">
              <a:cs typeface="Calibri"/>
            </a:endParaRPr>
          </a:p>
          <a:p>
            <a:r>
              <a:rPr lang="en-US"/>
              <a:t>(Wow! I also want to write my own NAS app immediately.)</a:t>
            </a:r>
            <a:endParaRPr lang="en-US">
              <a:cs typeface="Calibri"/>
            </a:endParaRPr>
          </a:p>
          <a:p>
            <a:pPr marL="0" lvl="0" indent="0">
              <a:spcBef>
                <a:spcPts val="0"/>
              </a:spcBef>
              <a:spcAft>
                <a:spcPts val="0"/>
              </a:spcAft>
              <a:buNone/>
            </a:pPr>
            <a:endParaRPr>
              <a:cs typeface="Calibri"/>
            </a:endParaRPr>
          </a:p>
        </p:txBody>
      </p:sp>
      <p:sp>
        <p:nvSpPr>
          <p:cNvPr id="192" name="Shape 192"/>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a:p>
            <a:pPr marL="0" lvl="1" indent="0" rtl="0">
              <a:spcBef>
                <a:spcPts val="0"/>
              </a:spcBef>
              <a:spcAft>
                <a:spcPts val="0"/>
              </a:spcAft>
              <a:buNone/>
            </a:pPr>
            <a:endParaRPr/>
          </a:p>
          <a:p>
            <a:pPr marL="0" lvl="2" indent="0" rtl="0">
              <a:spcBef>
                <a:spcPts val="0"/>
              </a:spcBef>
              <a:spcAft>
                <a:spcPts val="0"/>
              </a:spcAft>
              <a:buNone/>
            </a:pPr>
            <a:endParaRPr/>
          </a:p>
          <a:p>
            <a:pPr marL="0" lvl="3" indent="0" rtl="0">
              <a:spcBef>
                <a:spcPts val="0"/>
              </a:spcBef>
              <a:spcAft>
                <a:spcPts val="0"/>
              </a:spcAft>
              <a:buNone/>
            </a:pPr>
            <a:endParaRPr/>
          </a:p>
          <a:p>
            <a:pPr marL="0" lvl="4" indent="0" rtl="0">
              <a:spcBef>
                <a:spcPts val="0"/>
              </a:spcBef>
              <a:spcAft>
                <a:spcPts val="0"/>
              </a:spcAft>
              <a:buNone/>
            </a:pPr>
            <a:endParaRPr/>
          </a:p>
          <a:p>
            <a:pPr marL="0" lvl="5" indent="0" rtl="0">
              <a:spcBef>
                <a:spcPts val="0"/>
              </a:spcBef>
              <a:spcAft>
                <a:spcPts val="0"/>
              </a:spcAft>
              <a:buNone/>
            </a:pPr>
            <a:endParaRPr/>
          </a:p>
          <a:p>
            <a:pPr marL="0" lvl="6" indent="0" rtl="0">
              <a:spcBef>
                <a:spcPts val="0"/>
              </a:spcBef>
              <a:spcAft>
                <a:spcPts val="0"/>
              </a:spcAft>
              <a:buNone/>
            </a:pPr>
            <a:endParaRPr/>
          </a:p>
          <a:p>
            <a:pPr marL="0" lvl="7" indent="0" rtl="0">
              <a:spcBef>
                <a:spcPts val="0"/>
              </a:spcBef>
              <a:spcAft>
                <a:spcPts val="0"/>
              </a:spcAft>
              <a:buNone/>
            </a:pPr>
            <a:endParaRPr/>
          </a:p>
          <a:p>
            <a:pPr marL="0" lvl="8" indent="0" rtl="0">
              <a:spcBef>
                <a:spcPts val="0"/>
              </a:spcBef>
              <a:spcAft>
                <a:spcPts val="0"/>
              </a:spcAft>
              <a:buNone/>
            </a:pPr>
            <a:endParaRPr/>
          </a:p>
        </p:txBody>
      </p:sp>
    </p:spTree>
    <p:extLst>
      <p:ext uri="{BB962C8B-B14F-4D97-AF65-F5344CB8AC3E}">
        <p14:creationId xmlns:p14="http://schemas.microsoft.com/office/powerpoint/2010/main" val="146319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Also, there are some options you can set in your QPKG configuration files.</a:t>
            </a:r>
            <a:endParaRPr lang="en-US">
              <a:cs typeface="Calibri"/>
            </a:endParaRPr>
          </a:p>
          <a:p>
            <a:endParaRPr lang="en-US"/>
          </a:p>
          <a:p>
            <a:r>
              <a:rPr lang="en-US"/>
              <a:t>You can set QPKG name, display name, version and author。</a:t>
            </a:r>
            <a:endParaRPr lang="en-US">
              <a:cs typeface="Calibri"/>
            </a:endParaRPr>
          </a:p>
          <a:p>
            <a:r>
              <a:rPr lang="en-US"/>
              <a:t>If your NAS App has user interface, you should set the path of your webpage and port of your web server.</a:t>
            </a:r>
            <a:endParaRPr lang="en-US">
              <a:cs typeface="Calibri"/>
            </a:endParaRPr>
          </a:p>
          <a:p>
            <a:endParaRPr lang="en-US">
              <a:cs typeface="Calibri"/>
            </a:endParaRPr>
          </a:p>
          <a:p>
            <a:pPr marL="0" lvl="0" indent="0">
              <a:spcBef>
                <a:spcPts val="0"/>
              </a:spcBef>
              <a:spcAft>
                <a:spcPts val="0"/>
              </a:spcAft>
              <a:buNone/>
            </a:pPr>
            <a:endParaRPr>
              <a:cs typeface="Calibri"/>
            </a:endParaRPr>
          </a:p>
        </p:txBody>
      </p:sp>
      <p:sp>
        <p:nvSpPr>
          <p:cNvPr id="200" name="Shape 200"/>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731063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If your app uses the different web server from QTS, and you wish to connect to your App through QTS http server, you should enable the proxy option.</a:t>
            </a:r>
            <a:endParaRPr lang="en-US">
              <a:cs typeface="Calibri"/>
            </a:endParaRPr>
          </a:p>
          <a:p>
            <a:r>
              <a:rPr lang="en-US"/>
              <a:t>You can also integrate your APP UI into QTS desktop, and set the window width and height.</a:t>
            </a:r>
            <a:endParaRPr lang="en-US">
              <a:cs typeface="Calibri"/>
            </a:endParaRPr>
          </a:p>
          <a:p>
            <a:endParaRPr lang="en-US">
              <a:cs typeface="Calibri"/>
            </a:endParaRPr>
          </a:p>
          <a:p>
            <a:r>
              <a:rPr lang="en-US"/>
              <a:t> You can also set support range of QTS version.</a:t>
            </a:r>
            <a:endParaRPr lang="en-US">
              <a:cs typeface="Calibri"/>
            </a:endParaRPr>
          </a:p>
          <a:p>
            <a:endParaRPr lang="en-US">
              <a:cs typeface="Calibri"/>
            </a:endParaRPr>
          </a:p>
        </p:txBody>
      </p:sp>
      <p:sp>
        <p:nvSpPr>
          <p:cNvPr id="200" name="Shape 200"/>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803522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There are more options you can set.</a:t>
            </a:r>
          </a:p>
          <a:p>
            <a:r>
              <a:rPr lang="en-US"/>
              <a:t>Include, volume selection while installation and migration,</a:t>
            </a:r>
            <a:endParaRPr lang="en-US">
              <a:cs typeface="Calibri"/>
            </a:endParaRPr>
          </a:p>
          <a:p>
            <a:r>
              <a:rPr lang="en-US"/>
              <a:t>and who can see your APP.</a:t>
            </a:r>
            <a:endParaRPr/>
          </a:p>
        </p:txBody>
      </p:sp>
      <p:sp>
        <p:nvSpPr>
          <p:cNvPr id="207" name="Shape 207"/>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a:p>
            <a:pPr marL="0" lvl="1" indent="0" rtl="0">
              <a:spcBef>
                <a:spcPts val="0"/>
              </a:spcBef>
              <a:spcAft>
                <a:spcPts val="0"/>
              </a:spcAft>
              <a:buNone/>
            </a:pPr>
            <a:endParaRPr/>
          </a:p>
          <a:p>
            <a:pPr marL="0" lvl="2" indent="0" rtl="0">
              <a:spcBef>
                <a:spcPts val="0"/>
              </a:spcBef>
              <a:spcAft>
                <a:spcPts val="0"/>
              </a:spcAft>
              <a:buNone/>
            </a:pPr>
            <a:endParaRPr/>
          </a:p>
          <a:p>
            <a:pPr marL="0" lvl="3" indent="0" rtl="0">
              <a:spcBef>
                <a:spcPts val="0"/>
              </a:spcBef>
              <a:spcAft>
                <a:spcPts val="0"/>
              </a:spcAft>
              <a:buNone/>
            </a:pPr>
            <a:endParaRPr/>
          </a:p>
          <a:p>
            <a:pPr marL="0" lvl="4" indent="0" rtl="0">
              <a:spcBef>
                <a:spcPts val="0"/>
              </a:spcBef>
              <a:spcAft>
                <a:spcPts val="0"/>
              </a:spcAft>
              <a:buNone/>
            </a:pPr>
            <a:endParaRPr/>
          </a:p>
          <a:p>
            <a:pPr marL="0" lvl="5" indent="0" rtl="0">
              <a:spcBef>
                <a:spcPts val="0"/>
              </a:spcBef>
              <a:spcAft>
                <a:spcPts val="0"/>
              </a:spcAft>
              <a:buNone/>
            </a:pPr>
            <a:endParaRPr/>
          </a:p>
          <a:p>
            <a:pPr marL="0" lvl="6" indent="0" rtl="0">
              <a:spcBef>
                <a:spcPts val="0"/>
              </a:spcBef>
              <a:spcAft>
                <a:spcPts val="0"/>
              </a:spcAft>
              <a:buNone/>
            </a:pPr>
            <a:endParaRPr/>
          </a:p>
          <a:p>
            <a:pPr marL="0" lvl="7" indent="0" rtl="0">
              <a:spcBef>
                <a:spcPts val="0"/>
              </a:spcBef>
              <a:spcAft>
                <a:spcPts val="0"/>
              </a:spcAft>
              <a:buNone/>
            </a:pPr>
            <a:endParaRPr/>
          </a:p>
          <a:p>
            <a:pPr marL="0" lvl="8" indent="0" rtl="0">
              <a:spcBef>
                <a:spcPts val="0"/>
              </a:spcBef>
              <a:spcAft>
                <a:spcPts val="0"/>
              </a:spcAft>
              <a:buNone/>
            </a:pPr>
            <a:endParaRPr/>
          </a:p>
        </p:txBody>
      </p:sp>
    </p:spTree>
    <p:extLst>
      <p:ext uri="{BB962C8B-B14F-4D97-AF65-F5344CB8AC3E}">
        <p14:creationId xmlns:p14="http://schemas.microsoft.com/office/powerpoint/2010/main" val="3686023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What is the difference between develop QNAP NAS App and Linux Application?</a:t>
            </a:r>
            <a:endParaRPr lang="en-US">
              <a:cs typeface="Calibri"/>
            </a:endParaRPr>
          </a:p>
          <a:p>
            <a:endParaRPr lang="en-US"/>
          </a:p>
          <a:p>
            <a:r>
              <a:rPr lang="en-US"/>
              <a:t>In QNAP, we use QPKG as the package format. In Linux, there are many formats, it depends on different Linux distribution.</a:t>
            </a:r>
            <a:endParaRPr lang="en-US">
              <a:cs typeface="Calibri"/>
            </a:endParaRPr>
          </a:p>
          <a:p>
            <a:r>
              <a:rPr lang="en-US"/>
              <a:t>They have yum, rpm, apt and </a:t>
            </a:r>
            <a:r>
              <a:rPr lang="en-US" err="1"/>
              <a:t>dpkg</a:t>
            </a:r>
            <a:r>
              <a:rPr lang="en-US"/>
              <a:t>. </a:t>
            </a:r>
            <a:endParaRPr lang="en-US">
              <a:cs typeface="Calibri"/>
            </a:endParaRPr>
          </a:p>
          <a:p>
            <a:r>
              <a:rPr lang="en-US"/>
              <a:t>If you need toolchain, QNAP provides it. In </a:t>
            </a:r>
            <a:r>
              <a:rPr lang="en-US" err="1"/>
              <a:t>linux</a:t>
            </a:r>
            <a:r>
              <a:rPr lang="en-US"/>
              <a:t>, you should get from the platform vendor.</a:t>
            </a:r>
            <a:endParaRPr lang="en-US">
              <a:cs typeface="Calibri"/>
            </a:endParaRPr>
          </a:p>
          <a:p>
            <a:r>
              <a:rPr lang="en-US">
                <a:cs typeface="Calibri"/>
              </a:rPr>
              <a:t>In SDK, both NAS app and </a:t>
            </a:r>
            <a:r>
              <a:rPr lang="en-US" err="1">
                <a:cs typeface="Calibri"/>
              </a:rPr>
              <a:t>linux</a:t>
            </a:r>
            <a:r>
              <a:rPr lang="en-US">
                <a:cs typeface="Calibri"/>
              </a:rPr>
              <a:t> app use Linux libraries. The NAS App can also use the QNAP HTTP APIs.</a:t>
            </a:r>
            <a:endParaRPr lang="en-US"/>
          </a:p>
          <a:p>
            <a:r>
              <a:rPr lang="en-US"/>
              <a:t>In user interface and user experience. You can design by yourself on both NAS App and Linux App. But in NAS App, you can integrate with QTS Desktop.</a:t>
            </a:r>
            <a:endParaRPr lang="en-US">
              <a:cs typeface="Calibri"/>
            </a:endParaRPr>
          </a:p>
          <a:p>
            <a:endParaRPr lang="en-US">
              <a:cs typeface="Calibri"/>
            </a:endParaRPr>
          </a:p>
          <a:p>
            <a:pPr marL="0" lvl="0" indent="0">
              <a:spcBef>
                <a:spcPts val="0"/>
              </a:spcBef>
              <a:spcAft>
                <a:spcPts val="0"/>
              </a:spcAft>
              <a:buNone/>
            </a:pPr>
            <a:endParaRPr>
              <a:cs typeface="Calibri"/>
            </a:endParaRPr>
          </a:p>
        </p:txBody>
      </p:sp>
      <p:sp>
        <p:nvSpPr>
          <p:cNvPr id="216" name="Shape 216"/>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184656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In Software Store, QNAP has QNAP App Center. In Linux, you should find applications in package management system.</a:t>
            </a:r>
            <a:endParaRPr lang="en-US">
              <a:cs typeface="Calibri"/>
            </a:endParaRPr>
          </a:p>
          <a:p>
            <a:r>
              <a:rPr lang="en-US"/>
              <a:t>In Storage Integration, QNAP has powerful QTS Storage. QNAP will manage the storage for you. In </a:t>
            </a:r>
            <a:r>
              <a:rPr lang="en-US" err="1"/>
              <a:t>linux</a:t>
            </a:r>
            <a:r>
              <a:rPr lang="en-US"/>
              <a:t>, you can use the embedded </a:t>
            </a:r>
            <a:r>
              <a:rPr lang="en-US" err="1"/>
              <a:t>linux</a:t>
            </a:r>
            <a:r>
              <a:rPr lang="en-US"/>
              <a:t> features, such as LVM, RAID... You need to configure it and control the error handling  by yourself.</a:t>
            </a:r>
            <a:endParaRPr lang="en-US">
              <a:cs typeface="Calibri"/>
            </a:endParaRPr>
          </a:p>
          <a:p>
            <a:r>
              <a:rPr lang="en-US"/>
              <a:t>In built-in features, both NAS app and Linux app can use </a:t>
            </a:r>
            <a:r>
              <a:rPr lang="en-US" err="1"/>
              <a:t>linux</a:t>
            </a:r>
            <a:r>
              <a:rPr lang="en-US"/>
              <a:t> built-in features, such as compression, transcode... In QNAP NAS app, there are also many rich QNAP built-in features, such as web server, file station or IOT. </a:t>
            </a:r>
            <a:endParaRPr lang="en-US">
              <a:cs typeface="Calibri"/>
            </a:endParaRPr>
          </a:p>
          <a:p>
            <a:r>
              <a:rPr lang="en-US"/>
              <a:t>In technical support, you can seek help from forums for both </a:t>
            </a:r>
            <a:r>
              <a:rPr lang="en-US" err="1"/>
              <a:t>Nas</a:t>
            </a:r>
            <a:r>
              <a:rPr lang="en-US"/>
              <a:t> App and </a:t>
            </a:r>
            <a:r>
              <a:rPr lang="en-US" err="1"/>
              <a:t>linux</a:t>
            </a:r>
            <a:r>
              <a:rPr lang="en-US"/>
              <a:t> App. In QNAP, you can also use helpdesk to get QNAP support.</a:t>
            </a:r>
            <a:endParaRPr lang="en-US">
              <a:cs typeface="Calibri"/>
            </a:endParaRPr>
          </a:p>
          <a:p>
            <a:endParaRPr lang="en-US">
              <a:cs typeface="Calibri"/>
            </a:endParaRPr>
          </a:p>
        </p:txBody>
      </p:sp>
      <p:sp>
        <p:nvSpPr>
          <p:cNvPr id="216" name="Shape 216"/>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26499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 </a:t>
            </a:r>
          </a:p>
          <a:p>
            <a:r>
              <a:rPr lang="en-US"/>
              <a:t>The QNAP development platform is a platform designed for everyone to construct complete hardware and software integration or to develop applications with QNAP NAS.</a:t>
            </a:r>
            <a:endParaRPr lang="en-US">
              <a:cs typeface="Calibri"/>
            </a:endParaRPr>
          </a:p>
          <a:p>
            <a:r>
              <a:rPr lang="en-US"/>
              <a:t>We welcome all passionate developers to join our platform to create a win-win future for both developers and QNAP. </a:t>
            </a:r>
            <a:endParaRPr lang="en-US">
              <a:cs typeface="Calibri"/>
            </a:endParaRPr>
          </a:p>
          <a:p>
            <a:pPr marL="0" lvl="0" indent="0">
              <a:spcBef>
                <a:spcPts val="0"/>
              </a:spcBef>
              <a:spcAft>
                <a:spcPts val="0"/>
              </a:spcAft>
              <a:buNone/>
            </a:pPr>
            <a:endParaRPr>
              <a:cs typeface="Calibri"/>
            </a:endParaRPr>
          </a:p>
        </p:txBody>
      </p:sp>
      <p:sp>
        <p:nvSpPr>
          <p:cNvPr id="111" name="Shape 111"/>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rgbClr val="000000"/>
              </a:buClr>
              <a:buSzPts val="1400"/>
              <a:buFont typeface="Arial"/>
              <a:buNone/>
            </a:pPr>
            <a:endParaRPr/>
          </a:p>
          <a:p>
            <a:pPr marL="0" lvl="1" indent="0" rtl="0">
              <a:spcBef>
                <a:spcPts val="0"/>
              </a:spcBef>
              <a:spcAft>
                <a:spcPts val="0"/>
              </a:spcAft>
              <a:buClr>
                <a:srgbClr val="000000"/>
              </a:buClr>
              <a:buSzPts val="1400"/>
              <a:buFont typeface="Arial"/>
              <a:buNone/>
            </a:pPr>
            <a:endParaRPr/>
          </a:p>
          <a:p>
            <a:pPr marL="0" lvl="2" indent="0" rtl="0">
              <a:spcBef>
                <a:spcPts val="0"/>
              </a:spcBef>
              <a:spcAft>
                <a:spcPts val="0"/>
              </a:spcAft>
              <a:buClr>
                <a:srgbClr val="000000"/>
              </a:buClr>
              <a:buSzPts val="1400"/>
              <a:buFont typeface="Arial"/>
              <a:buNone/>
            </a:pPr>
            <a:endParaRPr/>
          </a:p>
          <a:p>
            <a:pPr marL="0" lvl="3" indent="0" rtl="0">
              <a:spcBef>
                <a:spcPts val="0"/>
              </a:spcBef>
              <a:spcAft>
                <a:spcPts val="0"/>
              </a:spcAft>
              <a:buClr>
                <a:srgbClr val="000000"/>
              </a:buClr>
              <a:buSzPts val="1400"/>
              <a:buFont typeface="Arial"/>
              <a:buNone/>
            </a:pPr>
            <a:endParaRPr/>
          </a:p>
          <a:p>
            <a:pPr marL="0" lvl="4" indent="0" rtl="0">
              <a:spcBef>
                <a:spcPts val="0"/>
              </a:spcBef>
              <a:spcAft>
                <a:spcPts val="0"/>
              </a:spcAft>
              <a:buClr>
                <a:srgbClr val="000000"/>
              </a:buClr>
              <a:buSzPts val="1400"/>
              <a:buFont typeface="Arial"/>
              <a:buNone/>
            </a:pPr>
            <a:endParaRPr/>
          </a:p>
          <a:p>
            <a:pPr marL="0" lvl="5" indent="0" rtl="0">
              <a:spcBef>
                <a:spcPts val="0"/>
              </a:spcBef>
              <a:spcAft>
                <a:spcPts val="0"/>
              </a:spcAft>
              <a:buClr>
                <a:srgbClr val="000000"/>
              </a:buClr>
              <a:buSzPts val="1400"/>
              <a:buFont typeface="Arial"/>
              <a:buNone/>
            </a:pPr>
            <a:endParaRPr/>
          </a:p>
          <a:p>
            <a:pPr marL="0" lvl="6" indent="0" rtl="0">
              <a:spcBef>
                <a:spcPts val="0"/>
              </a:spcBef>
              <a:spcAft>
                <a:spcPts val="0"/>
              </a:spcAft>
              <a:buClr>
                <a:srgbClr val="000000"/>
              </a:buClr>
              <a:buSzPts val="1400"/>
              <a:buFont typeface="Arial"/>
              <a:buNone/>
            </a:pPr>
            <a:endParaRPr/>
          </a:p>
          <a:p>
            <a:pPr marL="0" lvl="7" indent="0" rtl="0">
              <a:spcBef>
                <a:spcPts val="0"/>
              </a:spcBef>
              <a:spcAft>
                <a:spcPts val="0"/>
              </a:spcAft>
              <a:buClr>
                <a:srgbClr val="000000"/>
              </a:buClr>
              <a:buSzPts val="1400"/>
              <a:buFont typeface="Arial"/>
              <a:buNone/>
            </a:pPr>
            <a:endParaRPr/>
          </a:p>
          <a:p>
            <a:pPr marL="0" lvl="8" indent="0" rtl="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2048072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There are something you need to know about NAS SDK.</a:t>
            </a:r>
            <a:endParaRPr lang="en-US">
              <a:cs typeface="Calibri"/>
            </a:endParaRPr>
          </a:p>
          <a:p>
            <a:r>
              <a:rPr lang="en-US"/>
              <a:t>We have toolchain for you to develop native app on several NAS platforms, such as x86 and arm platforms.</a:t>
            </a:r>
            <a:endParaRPr lang="en-US">
              <a:cs typeface="Calibri"/>
            </a:endParaRPr>
          </a:p>
          <a:p>
            <a:r>
              <a:rPr lang="en-US"/>
              <a:t>Also we provide QNAP HTTP APIs for you to access those built-in features.</a:t>
            </a:r>
            <a:endParaRPr lang="en-US">
              <a:cs typeface="Calibri"/>
            </a:endParaRPr>
          </a:p>
          <a:p>
            <a:r>
              <a:rPr lang="en-US"/>
              <a:t>The last thing is that after you finish develop your NAS App, you can submit your QPKG to QNAP App Center.</a:t>
            </a:r>
            <a:endParaRPr lang="en-US">
              <a:cs typeface="Calibri"/>
            </a:endParaRPr>
          </a:p>
          <a:p>
            <a:r>
              <a:rPr lang="en-US"/>
              <a:t>There will be lots of QNAP NAS users will see your App, and try to install and use your APP.</a:t>
            </a:r>
            <a:endParaRPr lang="en-US">
              <a:cs typeface="Calibri"/>
            </a:endParaRPr>
          </a:p>
          <a:p>
            <a:pPr marL="0" lvl="0" indent="0">
              <a:spcBef>
                <a:spcPts val="0"/>
              </a:spcBef>
              <a:spcAft>
                <a:spcPts val="0"/>
              </a:spcAft>
              <a:buNone/>
            </a:pPr>
            <a:endParaRPr>
              <a:cs typeface="Calibri"/>
            </a:endParaRPr>
          </a:p>
        </p:txBody>
      </p:sp>
      <p:sp>
        <p:nvSpPr>
          <p:cNvPr id="223" name="Shape 223"/>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508537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With QNAP HTTP API, you can use many built-in features of QNAP NAS. </a:t>
            </a:r>
            <a:endParaRPr lang="en-US">
              <a:cs typeface="Calibri"/>
            </a:endParaRPr>
          </a:p>
          <a:p>
            <a:r>
              <a:rPr lang="en-US"/>
              <a:t>Include Authentication, backup and restore your data, and manage your file.</a:t>
            </a:r>
            <a:endParaRPr lang="en-US">
              <a:cs typeface="Calibri"/>
            </a:endParaRPr>
          </a:p>
          <a:p>
            <a:r>
              <a:rPr lang="en-US"/>
              <a:t>Also we have multimedia features, data sharing features.</a:t>
            </a:r>
          </a:p>
          <a:p>
            <a:r>
              <a:rPr lang="en-US"/>
              <a:t>You can also check system status of NAS through the API.</a:t>
            </a:r>
          </a:p>
          <a:p>
            <a:r>
              <a:rPr lang="en-US"/>
              <a:t>These built-in features are provided by QNAP, you don’t need to develop yourself.</a:t>
            </a:r>
          </a:p>
          <a:p>
            <a:r>
              <a:rPr lang="en-US"/>
              <a:t>If you want to use these APIs, and require some documents, please contact us.</a:t>
            </a:r>
          </a:p>
          <a:p>
            <a:pPr marL="0" lvl="0" indent="0">
              <a:spcBef>
                <a:spcPts val="0"/>
              </a:spcBef>
              <a:spcAft>
                <a:spcPts val="0"/>
              </a:spcAft>
              <a:buNone/>
            </a:pPr>
            <a:endParaRPr>
              <a:cs typeface="Calibri"/>
            </a:endParaRPr>
          </a:p>
        </p:txBody>
      </p:sp>
      <p:sp>
        <p:nvSpPr>
          <p:cNvPr id="230" name="Shape 230"/>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161729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If you are ready to submit your app to QNAP App Center, there are some steps you need to follow.</a:t>
            </a:r>
          </a:p>
          <a:p>
            <a:endParaRPr lang="en-US"/>
          </a:p>
          <a:p>
            <a:r>
              <a:rPr lang="en-US"/>
              <a:t>First you should develop your QPKG.</a:t>
            </a:r>
            <a:endParaRPr lang="en-US">
              <a:cs typeface="Calibri"/>
            </a:endParaRPr>
          </a:p>
          <a:p>
            <a:r>
              <a:rPr lang="en-US"/>
              <a:t>After that, you should install Helpdesk App on your NAS.</a:t>
            </a:r>
            <a:endParaRPr lang="en-US">
              <a:cs typeface="Calibri"/>
            </a:endParaRPr>
          </a:p>
          <a:p>
            <a:r>
              <a:rPr lang="en-US"/>
              <a:t>Then you should fill some mandatory information about your app and send your QPKG through Helpdesk.</a:t>
            </a:r>
            <a:endParaRPr lang="en-US">
              <a:cs typeface="Calibri"/>
            </a:endParaRPr>
          </a:p>
          <a:p>
            <a:r>
              <a:rPr lang="en-US"/>
              <a:t>After QNAP receives your QPKG, we will start to review and test your APP.</a:t>
            </a:r>
            <a:endParaRPr lang="en-US">
              <a:cs typeface="Calibri"/>
            </a:endParaRPr>
          </a:p>
          <a:p>
            <a:r>
              <a:rPr lang="en-US"/>
              <a:t>When everything is fine, QNAP will upload your NAS App to QNAP App center.</a:t>
            </a:r>
            <a:endParaRPr lang="en-US">
              <a:cs typeface="Calibri"/>
            </a:endParaRPr>
          </a:p>
          <a:p>
            <a:r>
              <a:rPr lang="en-US"/>
              <a:t>Then there will be lots of QNAP NAS users start to see your App, try to install and use your app.</a:t>
            </a:r>
            <a:endParaRPr lang="en-US">
              <a:cs typeface="Calibri"/>
            </a:endParaRPr>
          </a:p>
          <a:p>
            <a:pPr marL="0" lvl="0" indent="0">
              <a:spcBef>
                <a:spcPts val="0"/>
              </a:spcBef>
              <a:spcAft>
                <a:spcPts val="0"/>
              </a:spcAft>
              <a:buNone/>
            </a:pPr>
            <a:endParaRPr>
              <a:cs typeface="Calibri"/>
            </a:endParaRPr>
          </a:p>
        </p:txBody>
      </p:sp>
      <p:sp>
        <p:nvSpPr>
          <p:cNvPr id="237" name="Shape 237"/>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4292338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After you submit your app to QNAP App Center. You will become one of our partners. And your app will shine in the QNAP App Center.</a:t>
            </a:r>
            <a:endParaRPr lang="en-US">
              <a:cs typeface="Calibri"/>
            </a:endParaRPr>
          </a:p>
          <a:p>
            <a:pPr marL="0" lvl="0" indent="0">
              <a:spcBef>
                <a:spcPts val="0"/>
              </a:spcBef>
              <a:spcAft>
                <a:spcPts val="0"/>
              </a:spcAft>
              <a:buNone/>
            </a:pPr>
            <a:endParaRPr>
              <a:cs typeface="Calibri"/>
            </a:endParaRPr>
          </a:p>
        </p:txBody>
      </p:sp>
      <p:sp>
        <p:nvSpPr>
          <p:cNvPr id="244" name="Shape 244"/>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167255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You can also discover NAS app from QNAP App Center on QNAP website.</a:t>
            </a:r>
            <a:endParaRPr lang="en-US">
              <a:cs typeface="Calibri"/>
            </a:endParaRPr>
          </a:p>
          <a:p>
            <a:endParaRPr lang="en-US">
              <a:cs typeface="Calibri"/>
            </a:endParaRPr>
          </a:p>
        </p:txBody>
      </p:sp>
      <p:sp>
        <p:nvSpPr>
          <p:cNvPr id="259" name="Shape 259"/>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582998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There are a lot of successful stories from our customers. </a:t>
            </a:r>
          </a:p>
          <a:p>
            <a:r>
              <a:rPr lang="en-US"/>
              <a:t>It's really easy to develop app with QNAP NAS. Please take a look on QNAP website.</a:t>
            </a:r>
            <a:endParaRPr lang="en-US">
              <a:cs typeface="Calibri"/>
            </a:endParaRPr>
          </a:p>
          <a:p>
            <a:pPr marL="0" lvl="0" indent="0">
              <a:spcBef>
                <a:spcPts val="0"/>
              </a:spcBef>
              <a:spcAft>
                <a:spcPts val="0"/>
              </a:spcAft>
              <a:buNone/>
            </a:pPr>
            <a:endParaRPr>
              <a:cs typeface="Calibri"/>
            </a:endParaRPr>
          </a:p>
        </p:txBody>
      </p:sp>
      <p:sp>
        <p:nvSpPr>
          <p:cNvPr id="266" name="Shape 266"/>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53193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Finally, If you have any technical issues, problems about developing QNAP application, please contact us through the Helpdesk.</a:t>
            </a:r>
            <a:endParaRPr lang="en-US">
              <a:cs typeface="Calibri"/>
            </a:endParaRPr>
          </a:p>
          <a:p>
            <a:pPr marL="0" lvl="0" indent="0">
              <a:spcBef>
                <a:spcPts val="0"/>
              </a:spcBef>
              <a:spcAft>
                <a:spcPts val="0"/>
              </a:spcAft>
              <a:buNone/>
            </a:pPr>
            <a:endParaRPr>
              <a:cs typeface="Calibri"/>
            </a:endParaRPr>
          </a:p>
        </p:txBody>
      </p:sp>
      <p:sp>
        <p:nvSpPr>
          <p:cNvPr id="275" name="Shape 275"/>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2526716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cs typeface="Calibri"/>
              </a:rPr>
              <a:t>Develop with QNAP, is always your best choice.</a:t>
            </a:r>
            <a:endParaRPr/>
          </a:p>
        </p:txBody>
      </p:sp>
      <p:sp>
        <p:nvSpPr>
          <p:cNvPr id="282" name="Shape 282"/>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174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QNAP NAS has many rich built-in features.</a:t>
            </a:r>
            <a:endParaRPr lang="en-US">
              <a:cs typeface="Calibri"/>
            </a:endParaRPr>
          </a:p>
          <a:p>
            <a:r>
              <a:rPr lang="en-US"/>
              <a:t>Include Authentication, backup / restore your data, and manage your file.</a:t>
            </a:r>
            <a:endParaRPr lang="en-US">
              <a:cs typeface="Calibri"/>
            </a:endParaRPr>
          </a:p>
          <a:p>
            <a:r>
              <a:rPr lang="en-US"/>
              <a:t>Also we have multimedia, data sharing, and other features.</a:t>
            </a:r>
            <a:endParaRPr lang="en-US">
              <a:cs typeface="Calibri"/>
            </a:endParaRPr>
          </a:p>
          <a:p>
            <a:r>
              <a:rPr lang="en-US"/>
              <a:t>These built-in features are provided by QNAP, you can develop your app base on these built-in features.</a:t>
            </a:r>
            <a:endParaRPr lang="en-US">
              <a:cs typeface="Calibri"/>
            </a:endParaRPr>
          </a:p>
          <a:p>
            <a:r>
              <a:rPr lang="en-US"/>
              <a:t>You can stand on the shoulders of QNAP to develop your own app.</a:t>
            </a:r>
            <a:endParaRPr lang="en-US">
              <a:cs typeface="Calibri"/>
            </a:endParaRPr>
          </a:p>
          <a:p>
            <a:pPr marL="0" lvl="0" indent="0">
              <a:spcBef>
                <a:spcPts val="0"/>
              </a:spcBef>
              <a:spcAft>
                <a:spcPts val="0"/>
              </a:spcAft>
              <a:buNone/>
            </a:pPr>
            <a:endParaRPr>
              <a:cs typeface="Calibri"/>
            </a:endParaRPr>
          </a:p>
        </p:txBody>
      </p:sp>
      <p:sp>
        <p:nvSpPr>
          <p:cNvPr id="119" name="Shape 119"/>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rgbClr val="000000"/>
              </a:buClr>
              <a:buSzPts val="1400"/>
              <a:buFont typeface="Arial"/>
              <a:buNone/>
            </a:pPr>
            <a:endParaRPr/>
          </a:p>
          <a:p>
            <a:pPr marL="0" lvl="1" indent="0" rtl="0">
              <a:spcBef>
                <a:spcPts val="0"/>
              </a:spcBef>
              <a:spcAft>
                <a:spcPts val="0"/>
              </a:spcAft>
              <a:buClr>
                <a:srgbClr val="000000"/>
              </a:buClr>
              <a:buSzPts val="1400"/>
              <a:buFont typeface="Arial"/>
              <a:buNone/>
            </a:pPr>
            <a:endParaRPr/>
          </a:p>
          <a:p>
            <a:pPr marL="0" lvl="2" indent="0" rtl="0">
              <a:spcBef>
                <a:spcPts val="0"/>
              </a:spcBef>
              <a:spcAft>
                <a:spcPts val="0"/>
              </a:spcAft>
              <a:buClr>
                <a:srgbClr val="000000"/>
              </a:buClr>
              <a:buSzPts val="1400"/>
              <a:buFont typeface="Arial"/>
              <a:buNone/>
            </a:pPr>
            <a:endParaRPr/>
          </a:p>
          <a:p>
            <a:pPr marL="0" lvl="3" indent="0" rtl="0">
              <a:spcBef>
                <a:spcPts val="0"/>
              </a:spcBef>
              <a:spcAft>
                <a:spcPts val="0"/>
              </a:spcAft>
              <a:buClr>
                <a:srgbClr val="000000"/>
              </a:buClr>
              <a:buSzPts val="1400"/>
              <a:buFont typeface="Arial"/>
              <a:buNone/>
            </a:pPr>
            <a:endParaRPr/>
          </a:p>
          <a:p>
            <a:pPr marL="0" lvl="4" indent="0" rtl="0">
              <a:spcBef>
                <a:spcPts val="0"/>
              </a:spcBef>
              <a:spcAft>
                <a:spcPts val="0"/>
              </a:spcAft>
              <a:buClr>
                <a:srgbClr val="000000"/>
              </a:buClr>
              <a:buSzPts val="1400"/>
              <a:buFont typeface="Arial"/>
              <a:buNone/>
            </a:pPr>
            <a:endParaRPr/>
          </a:p>
          <a:p>
            <a:pPr marL="0" lvl="5" indent="0" rtl="0">
              <a:spcBef>
                <a:spcPts val="0"/>
              </a:spcBef>
              <a:spcAft>
                <a:spcPts val="0"/>
              </a:spcAft>
              <a:buClr>
                <a:srgbClr val="000000"/>
              </a:buClr>
              <a:buSzPts val="1400"/>
              <a:buFont typeface="Arial"/>
              <a:buNone/>
            </a:pPr>
            <a:endParaRPr/>
          </a:p>
          <a:p>
            <a:pPr marL="0" lvl="6" indent="0" rtl="0">
              <a:spcBef>
                <a:spcPts val="0"/>
              </a:spcBef>
              <a:spcAft>
                <a:spcPts val="0"/>
              </a:spcAft>
              <a:buClr>
                <a:srgbClr val="000000"/>
              </a:buClr>
              <a:buSzPts val="1400"/>
              <a:buFont typeface="Arial"/>
              <a:buNone/>
            </a:pPr>
            <a:endParaRPr/>
          </a:p>
          <a:p>
            <a:pPr marL="0" lvl="7" indent="0" rtl="0">
              <a:spcBef>
                <a:spcPts val="0"/>
              </a:spcBef>
              <a:spcAft>
                <a:spcPts val="0"/>
              </a:spcAft>
              <a:buClr>
                <a:srgbClr val="000000"/>
              </a:buClr>
              <a:buSzPts val="1400"/>
              <a:buFont typeface="Arial"/>
              <a:buNone/>
            </a:pPr>
            <a:endParaRPr/>
          </a:p>
          <a:p>
            <a:pPr marL="0" lvl="8" indent="0" rtl="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96397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So, who are the target of QNAP development platform?</a:t>
            </a:r>
          </a:p>
          <a:p>
            <a:r>
              <a:rPr lang="en-US"/>
              <a:t>If your app needs storage features, you are the right audience.</a:t>
            </a:r>
          </a:p>
          <a:p>
            <a:r>
              <a:rPr lang="en-US"/>
              <a:t>No matter you are a professional software vendor, or you are an independent software programmer. </a:t>
            </a:r>
          </a:p>
          <a:p>
            <a:r>
              <a:rPr lang="en-US"/>
              <a:t>QNAP always welcome you to join our development platform. </a:t>
            </a:r>
          </a:p>
          <a:p>
            <a:r>
              <a:rPr lang="en-US"/>
              <a:t>And QNAP is always your best choice.</a:t>
            </a:r>
          </a:p>
          <a:p>
            <a:pPr marL="0" lvl="0" indent="0">
              <a:spcBef>
                <a:spcPts val="0"/>
              </a:spcBef>
              <a:spcAft>
                <a:spcPts val="0"/>
              </a:spcAft>
              <a:buNone/>
            </a:pPr>
            <a:endParaRPr>
              <a:cs typeface="Calibri"/>
            </a:endParaRPr>
          </a:p>
        </p:txBody>
      </p:sp>
      <p:sp>
        <p:nvSpPr>
          <p:cNvPr id="126" name="Shape 126"/>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rgbClr val="000000"/>
              </a:buClr>
              <a:buSzPts val="1400"/>
              <a:buFont typeface="Arial"/>
              <a:buNone/>
            </a:pPr>
            <a:endParaRPr/>
          </a:p>
          <a:p>
            <a:pPr marL="0" lvl="1" indent="0" rtl="0">
              <a:spcBef>
                <a:spcPts val="0"/>
              </a:spcBef>
              <a:spcAft>
                <a:spcPts val="0"/>
              </a:spcAft>
              <a:buClr>
                <a:srgbClr val="000000"/>
              </a:buClr>
              <a:buSzPts val="1400"/>
              <a:buFont typeface="Arial"/>
              <a:buNone/>
            </a:pPr>
            <a:endParaRPr/>
          </a:p>
          <a:p>
            <a:pPr marL="0" lvl="2" indent="0" rtl="0">
              <a:spcBef>
                <a:spcPts val="0"/>
              </a:spcBef>
              <a:spcAft>
                <a:spcPts val="0"/>
              </a:spcAft>
              <a:buClr>
                <a:srgbClr val="000000"/>
              </a:buClr>
              <a:buSzPts val="1400"/>
              <a:buFont typeface="Arial"/>
              <a:buNone/>
            </a:pPr>
            <a:endParaRPr/>
          </a:p>
          <a:p>
            <a:pPr marL="0" lvl="3" indent="0" rtl="0">
              <a:spcBef>
                <a:spcPts val="0"/>
              </a:spcBef>
              <a:spcAft>
                <a:spcPts val="0"/>
              </a:spcAft>
              <a:buClr>
                <a:srgbClr val="000000"/>
              </a:buClr>
              <a:buSzPts val="1400"/>
              <a:buFont typeface="Arial"/>
              <a:buNone/>
            </a:pPr>
            <a:endParaRPr/>
          </a:p>
          <a:p>
            <a:pPr marL="0" lvl="4" indent="0" rtl="0">
              <a:spcBef>
                <a:spcPts val="0"/>
              </a:spcBef>
              <a:spcAft>
                <a:spcPts val="0"/>
              </a:spcAft>
              <a:buClr>
                <a:srgbClr val="000000"/>
              </a:buClr>
              <a:buSzPts val="1400"/>
              <a:buFont typeface="Arial"/>
              <a:buNone/>
            </a:pPr>
            <a:endParaRPr/>
          </a:p>
          <a:p>
            <a:pPr marL="0" lvl="5" indent="0" rtl="0">
              <a:spcBef>
                <a:spcPts val="0"/>
              </a:spcBef>
              <a:spcAft>
                <a:spcPts val="0"/>
              </a:spcAft>
              <a:buClr>
                <a:srgbClr val="000000"/>
              </a:buClr>
              <a:buSzPts val="1400"/>
              <a:buFont typeface="Arial"/>
              <a:buNone/>
            </a:pPr>
            <a:endParaRPr/>
          </a:p>
          <a:p>
            <a:pPr marL="0" lvl="6" indent="0" rtl="0">
              <a:spcBef>
                <a:spcPts val="0"/>
              </a:spcBef>
              <a:spcAft>
                <a:spcPts val="0"/>
              </a:spcAft>
              <a:buClr>
                <a:srgbClr val="000000"/>
              </a:buClr>
              <a:buSzPts val="1400"/>
              <a:buFont typeface="Arial"/>
              <a:buNone/>
            </a:pPr>
            <a:endParaRPr/>
          </a:p>
          <a:p>
            <a:pPr marL="0" lvl="7" indent="0" rtl="0">
              <a:spcBef>
                <a:spcPts val="0"/>
              </a:spcBef>
              <a:spcAft>
                <a:spcPts val="0"/>
              </a:spcAft>
              <a:buClr>
                <a:srgbClr val="000000"/>
              </a:buClr>
              <a:buSzPts val="1400"/>
              <a:buFont typeface="Arial"/>
              <a:buNone/>
            </a:pPr>
            <a:endParaRPr/>
          </a:p>
          <a:p>
            <a:pPr marL="0" lvl="8" indent="0" rtl="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415911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There are many ways for developers to integrate their app with QNAP NAS.</a:t>
            </a:r>
            <a:endParaRPr lang="en-US">
              <a:cs typeface="Calibri"/>
            </a:endParaRPr>
          </a:p>
          <a:p>
            <a:r>
              <a:rPr lang="en-US"/>
              <a:t>First of all, developer can integrate their app with QNAP NAS by virtual machine integration.</a:t>
            </a:r>
            <a:endParaRPr lang="en-US">
              <a:cs typeface="Calibri"/>
            </a:endParaRPr>
          </a:p>
          <a:p>
            <a:endParaRPr lang="en-US"/>
          </a:p>
          <a:p>
            <a:r>
              <a:rPr lang="en-US"/>
              <a:t>If you already have an application, you don’t need to change anything.</a:t>
            </a:r>
            <a:endParaRPr lang="en-US">
              <a:cs typeface="Calibri"/>
            </a:endParaRPr>
          </a:p>
          <a:p>
            <a:r>
              <a:rPr lang="en-US"/>
              <a:t>Just convert it to a virtual machine and deploy to QNAP NAS via QNAP Virtualization Station.</a:t>
            </a:r>
            <a:endParaRPr lang="en-US">
              <a:cs typeface="Calibri"/>
            </a:endParaRPr>
          </a:p>
          <a:p>
            <a:r>
              <a:rPr lang="en-US"/>
              <a:t>And then your application has been integrated with QNAP NAS.</a:t>
            </a:r>
            <a:endParaRPr lang="en-US">
              <a:cs typeface="Calibri"/>
            </a:endParaRPr>
          </a:p>
          <a:p>
            <a:r>
              <a:rPr lang="en-US"/>
              <a:t>(Is easy? Yes)</a:t>
            </a:r>
            <a:endParaRPr lang="en-US">
              <a:cs typeface="Calibri"/>
            </a:endParaRPr>
          </a:p>
          <a:p>
            <a:pPr marL="0" lvl="0" indent="0">
              <a:spcBef>
                <a:spcPts val="0"/>
              </a:spcBef>
              <a:spcAft>
                <a:spcPts val="0"/>
              </a:spcAft>
              <a:buNone/>
            </a:pPr>
            <a:endParaRPr>
              <a:cs typeface="Calibri"/>
            </a:endParaRPr>
          </a:p>
        </p:txBody>
      </p:sp>
      <p:sp>
        <p:nvSpPr>
          <p:cNvPr id="133" name="Shape 133"/>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99508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[Chris]</a:t>
            </a:r>
          </a:p>
          <a:p>
            <a:r>
              <a:rPr lang="en-US"/>
              <a:t>There are some advantages.</a:t>
            </a:r>
            <a:endParaRPr lang="en-US">
              <a:cs typeface="Calibri"/>
            </a:endParaRPr>
          </a:p>
          <a:p>
            <a:r>
              <a:rPr lang="en-US"/>
              <a:t>You don’t need to redevelop your application. </a:t>
            </a:r>
            <a:endParaRPr lang="en-US">
              <a:cs typeface="Calibri"/>
            </a:endParaRPr>
          </a:p>
          <a:p>
            <a:r>
              <a:rPr lang="en-US"/>
              <a:t>The runtime environment of your application will be a virtual machine, it is hardware-independent.</a:t>
            </a:r>
            <a:endParaRPr lang="en-US">
              <a:cs typeface="Calibri"/>
            </a:endParaRPr>
          </a:p>
          <a:p>
            <a:r>
              <a:rPr lang="en-US"/>
              <a:t>And you can directly use the original user-friendly User Interface, you don’t need to redesign it. </a:t>
            </a:r>
            <a:endParaRPr lang="en-US">
              <a:cs typeface="Calibri"/>
            </a:endParaRPr>
          </a:p>
          <a:p>
            <a:endParaRPr lang="en-US"/>
          </a:p>
          <a:p>
            <a:r>
              <a:rPr lang="en-US"/>
              <a:t>For example, if you have an existing application, the access control system.</a:t>
            </a:r>
            <a:endParaRPr lang="en-US">
              <a:cs typeface="Calibri"/>
            </a:endParaRPr>
          </a:p>
          <a:p>
            <a:r>
              <a:rPr lang="en-US"/>
              <a:t>How will you deploy the system?</a:t>
            </a:r>
          </a:p>
          <a:p>
            <a:r>
              <a:rPr lang="en-US"/>
              <a:t>You will need a server to run your system. And you also need a storage (it should be a QNAP NAS) to store the in-out record. </a:t>
            </a:r>
          </a:p>
          <a:p>
            <a:r>
              <a:rPr lang="en-US"/>
              <a:t>It means, you need a server and a NAS, right? (Yes)</a:t>
            </a:r>
          </a:p>
          <a:p>
            <a:r>
              <a:rPr lang="en-US"/>
              <a:t>But, if you convert your application into a virtual machine and deploy it to QNAP NAS, user only needs “ONE” QNAP NAS. </a:t>
            </a:r>
          </a:p>
          <a:p>
            <a:r>
              <a:rPr lang="en-US"/>
              <a:t>QNAP NAS can not only store your data, but also execute your application.</a:t>
            </a:r>
          </a:p>
          <a:p>
            <a:r>
              <a:rPr lang="en-US"/>
              <a:t>(so you can save your money. That’s great!)</a:t>
            </a:r>
          </a:p>
          <a:p>
            <a:pPr marL="0" lvl="0" indent="0">
              <a:spcBef>
                <a:spcPts val="0"/>
              </a:spcBef>
              <a:spcAft>
                <a:spcPts val="0"/>
              </a:spcAft>
              <a:buNone/>
            </a:pPr>
            <a:endParaRPr lang="en-US">
              <a:cs typeface="Calibri"/>
            </a:endParaRPr>
          </a:p>
        </p:txBody>
      </p:sp>
      <p:sp>
        <p:nvSpPr>
          <p:cNvPr id="141" name="Shape 141"/>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89377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Besides VM integration, we provide another way to achieve integration.</a:t>
            </a:r>
            <a:endParaRPr lang="en-US">
              <a:cs typeface="Calibri"/>
            </a:endParaRPr>
          </a:p>
          <a:p>
            <a:r>
              <a:rPr lang="en-US"/>
              <a:t>We will introduce you the QNAP Development Kits, also called the QDK.</a:t>
            </a:r>
            <a:endParaRPr lang="en-US">
              <a:cs typeface="Calibri"/>
            </a:endParaRPr>
          </a:p>
          <a:p>
            <a:r>
              <a:rPr lang="en-US"/>
              <a:t>With QDK, developers can develop their own app running on QNAP NAS, PC and smartphone.</a:t>
            </a:r>
            <a:endParaRPr lang="en-US">
              <a:cs typeface="Calibri"/>
            </a:endParaRPr>
          </a:p>
          <a:p>
            <a:pPr marL="0" lvl="0" indent="0">
              <a:spcBef>
                <a:spcPts val="0"/>
              </a:spcBef>
              <a:spcAft>
                <a:spcPts val="0"/>
              </a:spcAft>
              <a:buNone/>
            </a:pPr>
            <a:endParaRPr lang="en-US">
              <a:cs typeface="Calibri"/>
            </a:endParaRPr>
          </a:p>
        </p:txBody>
      </p:sp>
      <p:sp>
        <p:nvSpPr>
          <p:cNvPr id="148" name="Shape 148"/>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774022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We have two different type of QDK.</a:t>
            </a:r>
            <a:endParaRPr lang="en-US">
              <a:cs typeface="Calibri"/>
            </a:endParaRPr>
          </a:p>
          <a:p>
            <a:r>
              <a:rPr lang="en-US"/>
              <a:t>The PC / Mobile QDK and the NAS QDK.</a:t>
            </a:r>
            <a:endParaRPr lang="en-US">
              <a:cs typeface="Calibri"/>
            </a:endParaRPr>
          </a:p>
          <a:p>
            <a:endParaRPr lang="en-US"/>
          </a:p>
          <a:p>
            <a:r>
              <a:rPr lang="en-US"/>
              <a:t>For PC / Mobile QDK, it is designed for developing computer and mobile application.</a:t>
            </a:r>
            <a:endParaRPr lang="en-US">
              <a:cs typeface="Calibri"/>
            </a:endParaRPr>
          </a:p>
          <a:p>
            <a:r>
              <a:rPr lang="en-US"/>
              <a:t>With the QDK, the application will have the ability to access and manage files on NAS.</a:t>
            </a:r>
            <a:endParaRPr lang="en-US">
              <a:cs typeface="Calibri"/>
            </a:endParaRPr>
          </a:p>
          <a:p>
            <a:endParaRPr lang="en-US"/>
          </a:p>
          <a:p>
            <a:r>
              <a:rPr lang="en-US"/>
              <a:t>For NAS QDK, it is designed for developing app on NAS.</a:t>
            </a:r>
            <a:endParaRPr lang="en-US">
              <a:cs typeface="Calibri"/>
            </a:endParaRPr>
          </a:p>
          <a:p>
            <a:r>
              <a:rPr lang="en-US" err="1"/>
              <a:t>Nas</a:t>
            </a:r>
            <a:r>
              <a:rPr lang="en-US"/>
              <a:t> will be a platform, developers can implement their own ideas on it.</a:t>
            </a:r>
            <a:endParaRPr lang="en-US">
              <a:cs typeface="Calibri"/>
            </a:endParaRPr>
          </a:p>
          <a:p>
            <a:pPr marL="0" lvl="0" indent="0">
              <a:spcBef>
                <a:spcPts val="0"/>
              </a:spcBef>
              <a:spcAft>
                <a:spcPts val="0"/>
              </a:spcAft>
              <a:buNone/>
            </a:pPr>
            <a:endParaRPr>
              <a:cs typeface="Calibri"/>
            </a:endParaRPr>
          </a:p>
        </p:txBody>
      </p:sp>
      <p:sp>
        <p:nvSpPr>
          <p:cNvPr id="156" name="Shape 156"/>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33000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r>
              <a:rPr lang="en-US"/>
              <a:t>[Felix]</a:t>
            </a:r>
          </a:p>
          <a:p>
            <a:r>
              <a:rPr lang="en-US"/>
              <a:t>Our PC / Mobile QDK support many PC and mobile devices. </a:t>
            </a:r>
            <a:endParaRPr lang="en-US">
              <a:cs typeface="Calibri"/>
            </a:endParaRPr>
          </a:p>
          <a:p>
            <a:endParaRPr lang="en-US"/>
          </a:p>
          <a:p>
            <a:r>
              <a:rPr lang="en-US"/>
              <a:t>For mobile device, we support Android, iOS and Windows Phone platforms.  (Almost all mobile platforms? Yes, we support all popular mobile platforms.)</a:t>
            </a:r>
            <a:endParaRPr lang="en-US">
              <a:cs typeface="Calibri"/>
            </a:endParaRPr>
          </a:p>
          <a:p>
            <a:r>
              <a:rPr lang="en-US"/>
              <a:t>For personal computer, we support Windows, MacOS and Windows Store platforms. (Also support many platforms)</a:t>
            </a:r>
            <a:endParaRPr lang="en-US">
              <a:cs typeface="Calibri"/>
            </a:endParaRPr>
          </a:p>
          <a:p>
            <a:pPr marL="0" lvl="0" indent="0">
              <a:spcBef>
                <a:spcPts val="0"/>
              </a:spcBef>
              <a:spcAft>
                <a:spcPts val="0"/>
              </a:spcAft>
              <a:buNone/>
            </a:pPr>
            <a:endParaRPr>
              <a:cs typeface="Calibri"/>
            </a:endParaRPr>
          </a:p>
          <a:p>
            <a:r>
              <a:rPr lang="en-US" altLang="zh-TW"/>
              <a:t>We also provide many documents and sample codes. The developers can refer them to develop their own applications.</a:t>
            </a:r>
            <a:endParaRPr lang="en-US" altLang="zh-TW">
              <a:cs typeface="Calibri"/>
            </a:endParaRPr>
          </a:p>
          <a:p>
            <a:endParaRPr lang="zh-TW">
              <a:latin typeface="新細明體"/>
              <a:ea typeface="新細明體"/>
              <a:cs typeface="Calibri"/>
            </a:endParaRPr>
          </a:p>
        </p:txBody>
      </p:sp>
      <p:sp>
        <p:nvSpPr>
          <p:cNvPr id="163" name="Shape 163"/>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spcBef>
                <a:spcPts val="0"/>
              </a:spcBef>
              <a:spcAft>
                <a:spcPts val="0"/>
              </a:spcAft>
              <a:buClr>
                <a:srgbClr val="000000"/>
              </a:buClr>
              <a:buSzPts val="1400"/>
              <a:buFont typeface="Arial"/>
              <a:buNone/>
            </a:pPr>
            <a:endParaRPr/>
          </a:p>
          <a:p>
            <a:pPr marL="0" lvl="1" indent="0">
              <a:spcBef>
                <a:spcPts val="0"/>
              </a:spcBef>
              <a:spcAft>
                <a:spcPts val="0"/>
              </a:spcAft>
              <a:buClr>
                <a:srgbClr val="000000"/>
              </a:buClr>
              <a:buSzPts val="1400"/>
              <a:buFont typeface="Arial"/>
              <a:buNone/>
            </a:pPr>
            <a:endParaRPr/>
          </a:p>
          <a:p>
            <a:pPr marL="0" lvl="2" indent="0">
              <a:spcBef>
                <a:spcPts val="0"/>
              </a:spcBef>
              <a:spcAft>
                <a:spcPts val="0"/>
              </a:spcAft>
              <a:buClr>
                <a:srgbClr val="000000"/>
              </a:buClr>
              <a:buSzPts val="1400"/>
              <a:buFont typeface="Arial"/>
              <a:buNone/>
            </a:pPr>
            <a:endParaRPr/>
          </a:p>
          <a:p>
            <a:pPr marL="0" lvl="3" indent="0">
              <a:spcBef>
                <a:spcPts val="0"/>
              </a:spcBef>
              <a:spcAft>
                <a:spcPts val="0"/>
              </a:spcAft>
              <a:buClr>
                <a:srgbClr val="000000"/>
              </a:buClr>
              <a:buSzPts val="1400"/>
              <a:buFont typeface="Arial"/>
              <a:buNone/>
            </a:pPr>
            <a:endParaRPr/>
          </a:p>
          <a:p>
            <a:pPr marL="0" lvl="4" indent="0">
              <a:spcBef>
                <a:spcPts val="0"/>
              </a:spcBef>
              <a:spcAft>
                <a:spcPts val="0"/>
              </a:spcAft>
              <a:buClr>
                <a:srgbClr val="000000"/>
              </a:buClr>
              <a:buSzPts val="1400"/>
              <a:buFont typeface="Arial"/>
              <a:buNone/>
            </a:pPr>
            <a:endParaRPr/>
          </a:p>
          <a:p>
            <a:pPr marL="0" lvl="5" indent="0">
              <a:spcBef>
                <a:spcPts val="0"/>
              </a:spcBef>
              <a:spcAft>
                <a:spcPts val="0"/>
              </a:spcAft>
              <a:buClr>
                <a:srgbClr val="000000"/>
              </a:buClr>
              <a:buSzPts val="1400"/>
              <a:buFont typeface="Arial"/>
              <a:buNone/>
            </a:pPr>
            <a:endParaRPr/>
          </a:p>
          <a:p>
            <a:pPr marL="0" lvl="6" indent="0">
              <a:spcBef>
                <a:spcPts val="0"/>
              </a:spcBef>
              <a:spcAft>
                <a:spcPts val="0"/>
              </a:spcAft>
              <a:buClr>
                <a:srgbClr val="000000"/>
              </a:buClr>
              <a:buSzPts val="1400"/>
              <a:buFont typeface="Arial"/>
              <a:buNone/>
            </a:pPr>
            <a:endParaRPr/>
          </a:p>
          <a:p>
            <a:pPr marL="0" lvl="7" indent="0">
              <a:spcBef>
                <a:spcPts val="0"/>
              </a:spcBef>
              <a:spcAft>
                <a:spcPts val="0"/>
              </a:spcAft>
              <a:buClr>
                <a:srgbClr val="000000"/>
              </a:buClr>
              <a:buSzPts val="1400"/>
              <a:buFont typeface="Arial"/>
              <a:buNone/>
            </a:pPr>
            <a:endParaRPr/>
          </a:p>
          <a:p>
            <a:pPr marL="0" lvl="8" indent="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1984755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84A0DC2-08BD-4101-A2F7-69A1EFB7E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69290"/>
          </a:xfrm>
          <a:prstGeom prst="rect">
            <a:avLst/>
          </a:prstGeom>
        </p:spPr>
      </p:pic>
      <p:sp>
        <p:nvSpPr>
          <p:cNvPr id="2" name="標題 1">
            <a:extLst>
              <a:ext uri="{FF2B5EF4-FFF2-40B4-BE49-F238E27FC236}">
                <a16:creationId xmlns:a16="http://schemas.microsoft.com/office/drawing/2014/main" id="{F83010F2-0E8C-4BBA-8829-9466C8516B0B}"/>
              </a:ext>
            </a:extLst>
          </p:cNvPr>
          <p:cNvSpPr>
            <a:spLocks noGrp="1"/>
          </p:cNvSpPr>
          <p:nvPr>
            <p:ph type="ctrTitle"/>
          </p:nvPr>
        </p:nvSpPr>
        <p:spPr>
          <a:xfrm>
            <a:off x="313039" y="2002904"/>
            <a:ext cx="7002163" cy="2387600"/>
          </a:xfrm>
        </p:spPr>
        <p:txBody>
          <a:bodyPr anchor="b"/>
          <a:lstStyle>
            <a:lvl1pPr algn="l">
              <a:defRPr sz="6000" baseline="0"/>
            </a:lvl1pPr>
          </a:lstStyle>
          <a:p>
            <a:r>
              <a:rPr lang="zh-TW" altLang="en-US"/>
              <a:t>按一下以編輯母片標題樣式</a:t>
            </a:r>
          </a:p>
        </p:txBody>
      </p:sp>
      <p:sp>
        <p:nvSpPr>
          <p:cNvPr id="3" name="副標題 2">
            <a:extLst>
              <a:ext uri="{FF2B5EF4-FFF2-40B4-BE49-F238E27FC236}">
                <a16:creationId xmlns:a16="http://schemas.microsoft.com/office/drawing/2014/main" id="{E9C45759-48F9-4779-B6C0-77CBCCD404B3}"/>
              </a:ext>
            </a:extLst>
          </p:cNvPr>
          <p:cNvSpPr>
            <a:spLocks noGrp="1"/>
          </p:cNvSpPr>
          <p:nvPr>
            <p:ph type="subTitle" idx="1"/>
          </p:nvPr>
        </p:nvSpPr>
        <p:spPr>
          <a:xfrm>
            <a:off x="313039" y="4415218"/>
            <a:ext cx="582826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213501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5618A9C-DFC7-4A6A-BD58-E1D3EDB19F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9771" cy="6858000"/>
          </a:xfrm>
          <a:prstGeom prst="rect">
            <a:avLst/>
          </a:prstGeom>
        </p:spPr>
      </p:pic>
      <p:sp>
        <p:nvSpPr>
          <p:cNvPr id="2" name="標題 1">
            <a:extLst>
              <a:ext uri="{FF2B5EF4-FFF2-40B4-BE49-F238E27FC236}">
                <a16:creationId xmlns:a16="http://schemas.microsoft.com/office/drawing/2014/main" id="{7F447EAD-E750-4B0B-9D33-CE7EB31B539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A78320C-BE19-4DB7-8C28-5985F902F4ED}"/>
              </a:ext>
            </a:extLst>
          </p:cNvPr>
          <p:cNvSpPr>
            <a:spLocks noGrp="1"/>
          </p:cNvSpPr>
          <p:nvPr>
            <p:ph idx="1"/>
          </p:nvPr>
        </p:nvSpPr>
        <p:spPr>
          <a:xfrm>
            <a:off x="838200" y="1590845"/>
            <a:ext cx="10515600" cy="4351338"/>
          </a:xfrm>
        </p:spPr>
        <p:txBody>
          <a:bodyPr>
            <a:normAutofit/>
          </a:bodyPr>
          <a:lstStyle>
            <a:lvl1pPr marL="0" indent="0">
              <a:lnSpc>
                <a:spcPts val="3200"/>
              </a:lnSpc>
              <a:buFont typeface="Microsoft JhengHei" panose="020B0604030504040204" pitchFamily="34" charset="-120"/>
              <a:buNone/>
              <a:defRPr sz="2500"/>
            </a:lvl1pPr>
            <a:lvl2pPr marL="342900" indent="-342900">
              <a:lnSpc>
                <a:spcPts val="3200"/>
              </a:lnSpc>
              <a:buFont typeface="Microsoft JhengHei" panose="020B0604030504040204" pitchFamily="34" charset="-120"/>
              <a:buChar char="￭"/>
              <a:defRPr sz="2500"/>
            </a:lvl2pPr>
            <a:lvl3pPr marL="342900" indent="-342900">
              <a:lnSpc>
                <a:spcPts val="3200"/>
              </a:lnSpc>
              <a:buFont typeface="Microsoft JhengHei" panose="020B0604030504040204" pitchFamily="34" charset="-120"/>
              <a:buChar char="￭"/>
              <a:defRPr sz="2500"/>
            </a:lvl3pPr>
          </a:lstStyle>
          <a:p>
            <a:pPr lvl="0"/>
            <a:r>
              <a:rPr lang="zh-TW" altLang="en-US"/>
              <a:t>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298043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938955-94AE-4F25-B6A7-4461352B6D4D}"/>
              </a:ext>
            </a:extLst>
          </p:cNvPr>
          <p:cNvSpPr>
            <a:spLocks noGrp="1"/>
          </p:cNvSpPr>
          <p:nvPr>
            <p:ph type="title"/>
          </p:nvPr>
        </p:nvSpPr>
        <p:spPr/>
        <p:txBody>
          <a:bodyPr/>
          <a:lstStyle/>
          <a:p>
            <a:r>
              <a:rPr lang="zh-TW" altLang="en-US"/>
              <a:t>按一下以編輯母片標題樣式</a:t>
            </a:r>
          </a:p>
        </p:txBody>
      </p:sp>
      <p:pic>
        <p:nvPicPr>
          <p:cNvPr id="7" name="圖片 6">
            <a:extLst>
              <a:ext uri="{FF2B5EF4-FFF2-40B4-BE49-F238E27FC236}">
                <a16:creationId xmlns:a16="http://schemas.microsoft.com/office/drawing/2014/main" id="{F3244F4F-3B0F-4D40-9AE2-517228631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9291"/>
          </a:xfrm>
          <a:prstGeom prst="rect">
            <a:avLst/>
          </a:prstGeom>
        </p:spPr>
      </p:pic>
    </p:spTree>
    <p:extLst>
      <p:ext uri="{BB962C8B-B14F-4D97-AF65-F5344CB8AC3E}">
        <p14:creationId xmlns:p14="http://schemas.microsoft.com/office/powerpoint/2010/main" val="141806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BC456D6-8220-4CB9-8E2D-BD969EDA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7" y="-5646"/>
            <a:ext cx="12181978" cy="6863644"/>
          </a:xfrm>
          <a:prstGeom prst="rect">
            <a:avLst/>
          </a:prstGeom>
        </p:spPr>
      </p:pic>
    </p:spTree>
    <p:extLst>
      <p:ext uri="{BB962C8B-B14F-4D97-AF65-F5344CB8AC3E}">
        <p14:creationId xmlns:p14="http://schemas.microsoft.com/office/powerpoint/2010/main" val="20827196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927F3E6-255B-438A-AC29-E7626B8D3C2E}"/>
              </a:ext>
            </a:extLst>
          </p:cNvPr>
          <p:cNvSpPr>
            <a:spLocks noGrp="1"/>
          </p:cNvSpPr>
          <p:nvPr>
            <p:ph type="title"/>
          </p:nvPr>
        </p:nvSpPr>
        <p:spPr>
          <a:xfrm>
            <a:off x="838200" y="52322"/>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B6A3C2C-549C-41C8-A858-2FE771312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495271176"/>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b="1" i="0" kern="1200" baseline="0">
          <a:solidFill>
            <a:schemeClr val="bg1"/>
          </a:solidFill>
          <a:latin typeface="Arial" panose="020B0604020202020204" pitchFamily="34" charset="0"/>
          <a:ea typeface="微軟正黑體" panose="020B0604030504040204" pitchFamily="34" charset="-120"/>
          <a:cs typeface="+mj-cs"/>
        </a:defRPr>
      </a:lvl1pPr>
    </p:titleStyle>
    <p:bodyStyle>
      <a:lvl1pPr marL="0" indent="0" algn="l" defTabSz="914400" rtl="0" eaLnBrk="1" latinLnBrk="0" hangingPunct="1">
        <a:lnSpc>
          <a:spcPts val="34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微軟正黑體" panose="020B0604030504040204" pitchFamily="34" charset="-120"/>
          <a:cs typeface="+mn-cs"/>
        </a:defRPr>
      </a:lvl1pPr>
      <a:lvl2pPr marL="0" indent="0" algn="l" defTabSz="914400" rtl="0" eaLnBrk="1" latinLnBrk="0" hangingPunct="1">
        <a:lnSpc>
          <a:spcPts val="3400"/>
        </a:lnSpc>
        <a:spcBef>
          <a:spcPts val="500"/>
        </a:spcBef>
        <a:buFont typeface="Arial" panose="020B0604020202020204" pitchFamily="34" charset="0"/>
        <a:buChar char="•"/>
        <a:defRPr sz="2400" b="1" i="0" kern="1200" baseline="0">
          <a:solidFill>
            <a:schemeClr val="tx1"/>
          </a:solidFill>
          <a:latin typeface="Arial" panose="020B0604020202020204" pitchFamily="34" charset="0"/>
          <a:ea typeface="微軟正黑體" panose="020B0604030504040204" pitchFamily="34" charset="-120"/>
          <a:cs typeface="+mn-cs"/>
        </a:defRPr>
      </a:lvl2pPr>
      <a:lvl3pPr marL="0" indent="0" algn="l" defTabSz="914400" rtl="0" eaLnBrk="1" latinLnBrk="0" hangingPunct="1">
        <a:lnSpc>
          <a:spcPts val="3400"/>
        </a:lnSpc>
        <a:spcBef>
          <a:spcPts val="500"/>
        </a:spcBef>
        <a:buFont typeface="Arial" panose="020B0604020202020204" pitchFamily="34" charset="0"/>
        <a:buChar char="•"/>
        <a:defRPr sz="20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youtu.be/3-lPY7iyQXo"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77903" y="1982288"/>
            <a:ext cx="8602194" cy="2387600"/>
          </a:xfrm>
        </p:spPr>
        <p:txBody>
          <a:bodyPr>
            <a:normAutofit/>
          </a:bodyPr>
          <a:lstStyle/>
          <a:p>
            <a:r>
              <a:rPr lang="en-US" sz="4600">
                <a:effectLst>
                  <a:outerShdw blurRad="38100" dist="38100" dir="2700000" algn="tl">
                    <a:srgbClr val="000000">
                      <a:alpha val="43137"/>
                    </a:srgbClr>
                  </a:outerShdw>
                </a:effectLst>
              </a:rPr>
              <a:t>An in-depth guide for </a:t>
            </a:r>
            <a:r>
              <a:rPr lang="en-US" sz="4600">
                <a:effectLst>
                  <a:outerShdw blurRad="38100" dist="38100" dir="2700000" algn="tl">
                    <a:srgbClr val="000000">
                      <a:alpha val="43137"/>
                    </a:srgbClr>
                  </a:outerShdw>
                </a:effectLst>
                <a:latin typeface="Arial"/>
                <a:cs typeface="Arial"/>
              </a:rPr>
              <a:t>application</a:t>
            </a:r>
            <a:r>
              <a:rPr lang="en-US" sz="3300">
                <a:effectLst>
                  <a:outerShdw blurRad="38100" dist="38100" dir="2700000" algn="tl">
                    <a:srgbClr val="000000">
                      <a:alpha val="43137"/>
                    </a:srgbClr>
                  </a:outerShdw>
                </a:effectLst>
                <a:latin typeface="Arial"/>
                <a:cs typeface="Arial"/>
              </a:rPr>
              <a:t> </a:t>
            </a:r>
            <a:r>
              <a:rPr lang="en-US" sz="4600">
                <a:effectLst>
                  <a:outerShdw blurRad="38100" dist="38100" dir="2700000" algn="tl">
                    <a:srgbClr val="000000">
                      <a:alpha val="43137"/>
                    </a:srgbClr>
                  </a:outerShdw>
                </a:effectLst>
                <a:latin typeface="Arial"/>
                <a:cs typeface="Arial"/>
              </a:rPr>
              <a:t>developers</a:t>
            </a:r>
            <a:endParaRPr lang="zh-TW" altLang="en-US" sz="4600">
              <a:latin typeface="微軟正黑體"/>
            </a:endParaRPr>
          </a:p>
        </p:txBody>
      </p:sp>
      <p:pic>
        <p:nvPicPr>
          <p:cNvPr id="4" name="圖片 3">
            <a:extLst>
              <a:ext uri="{FF2B5EF4-FFF2-40B4-BE49-F238E27FC236}">
                <a16:creationId xmlns:a16="http://schemas.microsoft.com/office/drawing/2014/main" id="{7E841430-A75A-4D9C-8BB5-94555FEC7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178" y="3556973"/>
            <a:ext cx="1333080" cy="1333080"/>
          </a:xfrm>
          <a:prstGeom prst="rect">
            <a:avLst/>
          </a:prstGeom>
          <a:effectLst>
            <a:outerShdw blurRad="50800" dist="38100" algn="l" rotWithShape="0">
              <a:prstClr val="black">
                <a:alpha val="40000"/>
              </a:prstClr>
            </a:outerShdw>
          </a:effectLst>
        </p:spPr>
      </p:pic>
      <p:sp>
        <p:nvSpPr>
          <p:cNvPr id="5" name="文字方塊 4">
            <a:extLst>
              <a:ext uri="{FF2B5EF4-FFF2-40B4-BE49-F238E27FC236}">
                <a16:creationId xmlns:a16="http://schemas.microsoft.com/office/drawing/2014/main" id="{BD628F03-D62D-46BA-9FAF-EECFE9798D04}"/>
              </a:ext>
            </a:extLst>
          </p:cNvPr>
          <p:cNvSpPr txBox="1"/>
          <p:nvPr/>
        </p:nvSpPr>
        <p:spPr>
          <a:xfrm>
            <a:off x="144572" y="2584173"/>
            <a:ext cx="7063408" cy="400110"/>
          </a:xfrm>
          <a:prstGeom prst="rect">
            <a:avLst/>
          </a:prstGeom>
          <a:noFill/>
        </p:spPr>
        <p:txBody>
          <a:bodyPr wrap="square" rtlCol="0">
            <a:spAutoFit/>
          </a:bodyPr>
          <a:lstStyle/>
          <a:p>
            <a:r>
              <a:rPr lang="en-US" altLang="zh-TW" sz="2000" b="1">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QDK makes self-developed apps run smoothly on a NAS</a:t>
            </a:r>
            <a:endParaRPr lang="zh-TW" altLang="en-US" sz="2000" b="1">
              <a:solidFill>
                <a:schemeClr val="bg1"/>
              </a:solidFill>
              <a:effectLst>
                <a:outerShdw blurRad="50800" dist="38100" algn="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6026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p:txBody>
          <a:bodyPr/>
          <a:lstStyle/>
          <a:p>
            <a:r>
              <a:rPr lang="en-US" altLang="zh-TW"/>
              <a:t>NAS</a:t>
            </a:r>
            <a:r>
              <a:rPr lang="en-US"/>
              <a:t> QDK - QPKG</a:t>
            </a:r>
          </a:p>
        </p:txBody>
      </p:sp>
      <p:sp>
        <p:nvSpPr>
          <p:cNvPr id="173" name="Shape 173"/>
          <p:cNvSpPr txBox="1">
            <a:spLocks noGrp="1"/>
          </p:cNvSpPr>
          <p:nvPr>
            <p:ph type="body" idx="1"/>
          </p:nvPr>
        </p:nvSpPr>
        <p:spPr>
          <a:xfrm>
            <a:off x="938409" y="2141991"/>
            <a:ext cx="6126270" cy="4351338"/>
          </a:xfrm>
        </p:spPr>
        <p:txBody>
          <a:bodyPr vert="horz" lIns="91440" tIns="45720" rIns="91440" bIns="45720" rtlCol="0" anchor="t">
            <a:normAutofit/>
          </a:bodyPr>
          <a:lstStyle/>
          <a:p>
            <a:pPr>
              <a:spcBef>
                <a:spcPts val="1500"/>
              </a:spcBef>
            </a:pPr>
            <a:r>
              <a:rPr lang="en-US"/>
              <a:t>NAS apps are also known as QPKG, short for QNAP Package.</a:t>
            </a:r>
            <a:endParaRPr lang="zh-TW" altLang="en-US"/>
          </a:p>
          <a:p>
            <a:pPr>
              <a:spcBef>
                <a:spcPts val="1500"/>
              </a:spcBef>
            </a:pPr>
            <a:r>
              <a:rPr lang="en-US"/>
              <a:t>Install on-demand apps to expand NAS functionality.</a:t>
            </a:r>
            <a:endParaRPr lang="en-US">
              <a:cs typeface="Arial"/>
            </a:endParaRPr>
          </a:p>
          <a:p>
            <a:pPr>
              <a:spcBef>
                <a:spcPts val="1500"/>
              </a:spcBef>
            </a:pPr>
            <a:r>
              <a:rPr lang="en-US"/>
              <a:t>A QPKG makes it easy for anyone to install and remove apps on QNAP NAS.</a:t>
            </a:r>
            <a:endParaRPr lang="en-US">
              <a:cs typeface="Arial"/>
            </a:endParaRPr>
          </a:p>
        </p:txBody>
      </p:sp>
      <p:pic>
        <p:nvPicPr>
          <p:cNvPr id="3" name="圖片 2">
            <a:extLst>
              <a:ext uri="{FF2B5EF4-FFF2-40B4-BE49-F238E27FC236}">
                <a16:creationId xmlns:a16="http://schemas.microsoft.com/office/drawing/2014/main" id="{82BBC8A4-EA7B-4A5E-AA0B-D076174265D3}"/>
              </a:ext>
            </a:extLst>
          </p:cNvPr>
          <p:cNvPicPr>
            <a:picLocks noChangeAspect="1"/>
          </p:cNvPicPr>
          <p:nvPr/>
        </p:nvPicPr>
        <p:blipFill rotWithShape="1">
          <a:blip r:embed="rId3">
            <a:extLst>
              <a:ext uri="{28A0092B-C50C-407E-A947-70E740481C1C}">
                <a14:useLocalDpi xmlns:a14="http://schemas.microsoft.com/office/drawing/2010/main" val="0"/>
              </a:ext>
            </a:extLst>
          </a:blip>
          <a:srcRect t="-23" b="2"/>
          <a:stretch/>
        </p:blipFill>
        <p:spPr>
          <a:xfrm>
            <a:off x="4572146" y="1288983"/>
            <a:ext cx="7619854" cy="5581543"/>
          </a:xfrm>
          <a:prstGeom prst="rect">
            <a:avLst/>
          </a:prstGeom>
        </p:spPr>
      </p:pic>
    </p:spTree>
    <p:extLst>
      <p:ext uri="{BB962C8B-B14F-4D97-AF65-F5344CB8AC3E}">
        <p14:creationId xmlns:p14="http://schemas.microsoft.com/office/powerpoint/2010/main" val="2847372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p:txBody>
          <a:bodyPr/>
          <a:lstStyle/>
          <a:p>
            <a:r>
              <a:rPr lang="en-US"/>
              <a:t>Steps of developing NAS apps</a:t>
            </a:r>
          </a:p>
        </p:txBody>
      </p:sp>
      <p:sp>
        <p:nvSpPr>
          <p:cNvPr id="180" name="Shape 180"/>
          <p:cNvSpPr txBox="1">
            <a:spLocks noGrp="1"/>
          </p:cNvSpPr>
          <p:nvPr>
            <p:ph type="body" idx="1"/>
          </p:nvPr>
        </p:nvSpPr>
        <p:spPr>
          <a:xfrm>
            <a:off x="1077889" y="3068917"/>
            <a:ext cx="2756770" cy="1064674"/>
          </a:xfrm>
        </p:spPr>
        <p:txBody>
          <a:bodyPr>
            <a:normAutofit/>
          </a:bodyPr>
          <a:lstStyle/>
          <a:p>
            <a:pPr algn="ctr">
              <a:lnSpc>
                <a:spcPts val="2700"/>
              </a:lnSpc>
            </a:pPr>
            <a:r>
              <a:rPr lang="en-US"/>
              <a:t>Prepare a QNAP NAS or </a:t>
            </a:r>
            <a:r>
              <a:rPr lang="en-US" err="1"/>
              <a:t>vQTS</a:t>
            </a:r>
            <a:endParaRPr lang="en-US"/>
          </a:p>
        </p:txBody>
      </p:sp>
      <p:pic>
        <p:nvPicPr>
          <p:cNvPr id="3" name="圖片 2">
            <a:extLst>
              <a:ext uri="{FF2B5EF4-FFF2-40B4-BE49-F238E27FC236}">
                <a16:creationId xmlns:a16="http://schemas.microsoft.com/office/drawing/2014/main" id="{EA71A7CA-2823-4C49-9BEE-D42A109F2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708" y="1846272"/>
            <a:ext cx="1405131" cy="1161290"/>
          </a:xfrm>
          <a:prstGeom prst="rect">
            <a:avLst/>
          </a:prstGeom>
        </p:spPr>
      </p:pic>
      <p:sp>
        <p:nvSpPr>
          <p:cNvPr id="7" name="Shape 180">
            <a:extLst>
              <a:ext uri="{FF2B5EF4-FFF2-40B4-BE49-F238E27FC236}">
                <a16:creationId xmlns:a16="http://schemas.microsoft.com/office/drawing/2014/main" id="{B84B11AF-3A7A-44DF-A83C-DD83645860DD}"/>
              </a:ext>
            </a:extLst>
          </p:cNvPr>
          <p:cNvSpPr txBox="1">
            <a:spLocks/>
          </p:cNvSpPr>
          <p:nvPr/>
        </p:nvSpPr>
        <p:spPr>
          <a:xfrm>
            <a:off x="4710436" y="3068917"/>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Set Up NAS QDK environment</a:t>
            </a:r>
          </a:p>
        </p:txBody>
      </p:sp>
      <p:pic>
        <p:nvPicPr>
          <p:cNvPr id="8" name="圖片 7">
            <a:extLst>
              <a:ext uri="{FF2B5EF4-FFF2-40B4-BE49-F238E27FC236}">
                <a16:creationId xmlns:a16="http://schemas.microsoft.com/office/drawing/2014/main" id="{88135C5A-37D1-484E-BCCD-0AB6F358F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55" y="1846272"/>
            <a:ext cx="1405131" cy="1161290"/>
          </a:xfrm>
          <a:prstGeom prst="rect">
            <a:avLst/>
          </a:prstGeom>
        </p:spPr>
      </p:pic>
      <p:sp>
        <p:nvSpPr>
          <p:cNvPr id="9" name="Shape 180">
            <a:extLst>
              <a:ext uri="{FF2B5EF4-FFF2-40B4-BE49-F238E27FC236}">
                <a16:creationId xmlns:a16="http://schemas.microsoft.com/office/drawing/2014/main" id="{FC362FEE-DE0B-431C-8445-E998EC936FD0}"/>
              </a:ext>
            </a:extLst>
          </p:cNvPr>
          <p:cNvSpPr txBox="1">
            <a:spLocks/>
          </p:cNvSpPr>
          <p:nvPr/>
        </p:nvSpPr>
        <p:spPr>
          <a:xfrm>
            <a:off x="8330458" y="3068917"/>
            <a:ext cx="2756770" cy="1064674"/>
          </a:xfrm>
          <a:prstGeom prst="rect">
            <a:avLst/>
          </a:prstGeom>
        </p:spPr>
        <p:txBody>
          <a:bodyPr vert="horz" lIns="91440" tIns="45720" rIns="91440" bIns="45720" rtlCol="0" anchor="t">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Create a QPKG project</a:t>
            </a:r>
          </a:p>
        </p:txBody>
      </p:sp>
      <p:pic>
        <p:nvPicPr>
          <p:cNvPr id="10" name="圖片 9">
            <a:extLst>
              <a:ext uri="{FF2B5EF4-FFF2-40B4-BE49-F238E27FC236}">
                <a16:creationId xmlns:a16="http://schemas.microsoft.com/office/drawing/2014/main" id="{54B9DF6D-5E89-41EA-8852-F16A096E6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801" y="1846272"/>
            <a:ext cx="1402083" cy="1161290"/>
          </a:xfrm>
          <a:prstGeom prst="rect">
            <a:avLst/>
          </a:prstGeom>
        </p:spPr>
      </p:pic>
      <p:sp>
        <p:nvSpPr>
          <p:cNvPr id="11" name="Shape 180">
            <a:extLst>
              <a:ext uri="{FF2B5EF4-FFF2-40B4-BE49-F238E27FC236}">
                <a16:creationId xmlns:a16="http://schemas.microsoft.com/office/drawing/2014/main" id="{E356EB0C-B3CB-4402-933C-047030AF5B8A}"/>
              </a:ext>
            </a:extLst>
          </p:cNvPr>
          <p:cNvSpPr txBox="1">
            <a:spLocks/>
          </p:cNvSpPr>
          <p:nvPr/>
        </p:nvSpPr>
        <p:spPr>
          <a:xfrm>
            <a:off x="1077889"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Develop your QPKG</a:t>
            </a:r>
          </a:p>
        </p:txBody>
      </p:sp>
      <p:pic>
        <p:nvPicPr>
          <p:cNvPr id="12" name="圖片 11">
            <a:extLst>
              <a:ext uri="{FF2B5EF4-FFF2-40B4-BE49-F238E27FC236}">
                <a16:creationId xmlns:a16="http://schemas.microsoft.com/office/drawing/2014/main" id="{7C201F10-2C58-47A5-9D2D-7393D8E2F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708" y="4276321"/>
            <a:ext cx="1405131" cy="1161290"/>
          </a:xfrm>
          <a:prstGeom prst="rect">
            <a:avLst/>
          </a:prstGeom>
        </p:spPr>
      </p:pic>
      <p:sp>
        <p:nvSpPr>
          <p:cNvPr id="13" name="Shape 180">
            <a:extLst>
              <a:ext uri="{FF2B5EF4-FFF2-40B4-BE49-F238E27FC236}">
                <a16:creationId xmlns:a16="http://schemas.microsoft.com/office/drawing/2014/main" id="{4A602D6C-0E80-4845-9931-61489F9458BB}"/>
              </a:ext>
            </a:extLst>
          </p:cNvPr>
          <p:cNvSpPr txBox="1">
            <a:spLocks/>
          </p:cNvSpPr>
          <p:nvPr/>
        </p:nvSpPr>
        <p:spPr>
          <a:xfrm>
            <a:off x="4710436"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Build your QPKG</a:t>
            </a:r>
          </a:p>
        </p:txBody>
      </p:sp>
      <p:pic>
        <p:nvPicPr>
          <p:cNvPr id="14" name="圖片 13">
            <a:extLst>
              <a:ext uri="{FF2B5EF4-FFF2-40B4-BE49-F238E27FC236}">
                <a16:creationId xmlns:a16="http://schemas.microsoft.com/office/drawing/2014/main" id="{95659CA8-ADBE-475D-B3CE-754091794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6255" y="4276321"/>
            <a:ext cx="1405131" cy="1161290"/>
          </a:xfrm>
          <a:prstGeom prst="rect">
            <a:avLst/>
          </a:prstGeom>
        </p:spPr>
      </p:pic>
      <p:sp>
        <p:nvSpPr>
          <p:cNvPr id="15" name="Shape 180">
            <a:extLst>
              <a:ext uri="{FF2B5EF4-FFF2-40B4-BE49-F238E27FC236}">
                <a16:creationId xmlns:a16="http://schemas.microsoft.com/office/drawing/2014/main" id="{046DC490-B2FD-4EC5-8B42-55E43AF2B151}"/>
              </a:ext>
            </a:extLst>
          </p:cNvPr>
          <p:cNvSpPr txBox="1">
            <a:spLocks/>
          </p:cNvSpPr>
          <p:nvPr/>
        </p:nvSpPr>
        <p:spPr>
          <a:xfrm>
            <a:off x="8330458"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Test your QPKG</a:t>
            </a:r>
          </a:p>
        </p:txBody>
      </p:sp>
      <p:pic>
        <p:nvPicPr>
          <p:cNvPr id="16" name="圖片 15">
            <a:extLst>
              <a:ext uri="{FF2B5EF4-FFF2-40B4-BE49-F238E27FC236}">
                <a16:creationId xmlns:a16="http://schemas.microsoft.com/office/drawing/2014/main" id="{A66D68A3-BFAE-421C-BC54-7C60FAE441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6277" y="4276321"/>
            <a:ext cx="1405131" cy="1161290"/>
          </a:xfrm>
          <a:prstGeom prst="rect">
            <a:avLst/>
          </a:prstGeom>
        </p:spPr>
      </p:pic>
    </p:spTree>
    <p:extLst>
      <p:ext uri="{BB962C8B-B14F-4D97-AF65-F5344CB8AC3E}">
        <p14:creationId xmlns:p14="http://schemas.microsoft.com/office/powerpoint/2010/main" val="1239913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圖片 2">
            <a:extLst>
              <a:ext uri="{FF2B5EF4-FFF2-40B4-BE49-F238E27FC236}">
                <a16:creationId xmlns:a16="http://schemas.microsoft.com/office/drawing/2014/main" id="{122EEA3E-C9ED-4C28-AF24-850DE29A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464" y="2687402"/>
            <a:ext cx="2002540" cy="640081"/>
          </a:xfrm>
          <a:prstGeom prst="rect">
            <a:avLst/>
          </a:prstGeom>
        </p:spPr>
      </p:pic>
      <p:sp>
        <p:nvSpPr>
          <p:cNvPr id="186" name="Shape 186"/>
          <p:cNvSpPr txBox="1">
            <a:spLocks noGrp="1"/>
          </p:cNvSpPr>
          <p:nvPr>
            <p:ph type="title"/>
          </p:nvPr>
        </p:nvSpPr>
        <p:spPr/>
        <p:txBody>
          <a:bodyPr/>
          <a:lstStyle/>
          <a:p>
            <a:r>
              <a:rPr lang="en-US"/>
              <a:t>A Demo of Setting Up </a:t>
            </a:r>
            <a:r>
              <a:rPr lang="en-US" altLang="zh-TW"/>
              <a:t>NAS</a:t>
            </a:r>
            <a:r>
              <a:rPr lang="en-US"/>
              <a:t> QDK</a:t>
            </a:r>
          </a:p>
        </p:txBody>
      </p:sp>
      <p:sp>
        <p:nvSpPr>
          <p:cNvPr id="4" name="文字方塊 3">
            <a:extLst>
              <a:ext uri="{FF2B5EF4-FFF2-40B4-BE49-F238E27FC236}">
                <a16:creationId xmlns:a16="http://schemas.microsoft.com/office/drawing/2014/main" id="{EA00D687-4767-4D24-9008-16D6C767B8AF}"/>
              </a:ext>
            </a:extLst>
          </p:cNvPr>
          <p:cNvSpPr txBox="1"/>
          <p:nvPr/>
        </p:nvSpPr>
        <p:spPr>
          <a:xfrm>
            <a:off x="8279482" y="2646101"/>
            <a:ext cx="1643270" cy="707886"/>
          </a:xfrm>
          <a:prstGeom prst="rect">
            <a:avLst/>
          </a:prstGeom>
          <a:noFill/>
        </p:spPr>
        <p:txBody>
          <a:bodyPr wrap="square" rtlCol="0" anchor="t">
            <a:spAutoFit/>
          </a:bodyPr>
          <a:lstStyle/>
          <a:p>
            <a:r>
              <a:rPr lang="en-US" altLang="zh-TW" sz="4000" b="1">
                <a:solidFill>
                  <a:schemeClr val="bg1"/>
                </a:solidFill>
                <a:latin typeface="Arial" panose="020B0604020202020204" pitchFamily="34" charset="0"/>
                <a:cs typeface="Arial" panose="020B0604020202020204" pitchFamily="34" charset="0"/>
              </a:rPr>
              <a:t>Demo</a:t>
            </a:r>
            <a:endParaRPr lang="zh-TW" alt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87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p:txBody>
          <a:bodyPr/>
          <a:lstStyle/>
          <a:p>
            <a:r>
              <a:rPr lang="en-US"/>
              <a:t>Steps of developing NAS apps</a:t>
            </a:r>
          </a:p>
        </p:txBody>
      </p:sp>
      <p:sp>
        <p:nvSpPr>
          <p:cNvPr id="180" name="Shape 180"/>
          <p:cNvSpPr txBox="1">
            <a:spLocks noGrp="1"/>
          </p:cNvSpPr>
          <p:nvPr>
            <p:ph type="body" idx="1"/>
          </p:nvPr>
        </p:nvSpPr>
        <p:spPr>
          <a:xfrm>
            <a:off x="1077889" y="3068917"/>
            <a:ext cx="2756770" cy="1064674"/>
          </a:xfrm>
        </p:spPr>
        <p:txBody>
          <a:bodyPr>
            <a:normAutofit/>
          </a:bodyPr>
          <a:lstStyle/>
          <a:p>
            <a:pPr algn="ctr">
              <a:lnSpc>
                <a:spcPts val="2700"/>
              </a:lnSpc>
            </a:pPr>
            <a:r>
              <a:rPr lang="en-US"/>
              <a:t>Prepare a QNAP NAS or </a:t>
            </a:r>
            <a:r>
              <a:rPr lang="en-US" err="1"/>
              <a:t>vQTS</a:t>
            </a:r>
            <a:endParaRPr lang="en-US"/>
          </a:p>
        </p:txBody>
      </p:sp>
      <p:pic>
        <p:nvPicPr>
          <p:cNvPr id="3" name="圖片 2">
            <a:extLst>
              <a:ext uri="{FF2B5EF4-FFF2-40B4-BE49-F238E27FC236}">
                <a16:creationId xmlns:a16="http://schemas.microsoft.com/office/drawing/2014/main" id="{EA71A7CA-2823-4C49-9BEE-D42A109F2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708" y="1846272"/>
            <a:ext cx="1405131" cy="1161290"/>
          </a:xfrm>
          <a:prstGeom prst="rect">
            <a:avLst/>
          </a:prstGeom>
        </p:spPr>
      </p:pic>
      <p:sp>
        <p:nvSpPr>
          <p:cNvPr id="7" name="Shape 180">
            <a:extLst>
              <a:ext uri="{FF2B5EF4-FFF2-40B4-BE49-F238E27FC236}">
                <a16:creationId xmlns:a16="http://schemas.microsoft.com/office/drawing/2014/main" id="{B84B11AF-3A7A-44DF-A83C-DD83645860DD}"/>
              </a:ext>
            </a:extLst>
          </p:cNvPr>
          <p:cNvSpPr txBox="1">
            <a:spLocks/>
          </p:cNvSpPr>
          <p:nvPr/>
        </p:nvSpPr>
        <p:spPr>
          <a:xfrm>
            <a:off x="4710436" y="3068917"/>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Set Up NAS QDK environment</a:t>
            </a:r>
          </a:p>
        </p:txBody>
      </p:sp>
      <p:pic>
        <p:nvPicPr>
          <p:cNvPr id="8" name="圖片 7">
            <a:extLst>
              <a:ext uri="{FF2B5EF4-FFF2-40B4-BE49-F238E27FC236}">
                <a16:creationId xmlns:a16="http://schemas.microsoft.com/office/drawing/2014/main" id="{88135C5A-37D1-484E-BCCD-0AB6F358F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55" y="1846272"/>
            <a:ext cx="1405131" cy="1161290"/>
          </a:xfrm>
          <a:prstGeom prst="rect">
            <a:avLst/>
          </a:prstGeom>
        </p:spPr>
      </p:pic>
      <p:sp>
        <p:nvSpPr>
          <p:cNvPr id="9" name="Shape 180">
            <a:extLst>
              <a:ext uri="{FF2B5EF4-FFF2-40B4-BE49-F238E27FC236}">
                <a16:creationId xmlns:a16="http://schemas.microsoft.com/office/drawing/2014/main" id="{FC362FEE-DE0B-431C-8445-E998EC936FD0}"/>
              </a:ext>
            </a:extLst>
          </p:cNvPr>
          <p:cNvSpPr txBox="1">
            <a:spLocks/>
          </p:cNvSpPr>
          <p:nvPr/>
        </p:nvSpPr>
        <p:spPr>
          <a:xfrm>
            <a:off x="8330458" y="3068917"/>
            <a:ext cx="2756770" cy="1064674"/>
          </a:xfrm>
          <a:prstGeom prst="rect">
            <a:avLst/>
          </a:prstGeom>
        </p:spPr>
        <p:txBody>
          <a:bodyPr vert="horz" lIns="91440" tIns="45720" rIns="91440" bIns="45720" rtlCol="0" anchor="t">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Create a QPKG project</a:t>
            </a:r>
          </a:p>
        </p:txBody>
      </p:sp>
      <p:pic>
        <p:nvPicPr>
          <p:cNvPr id="10" name="圖片 9">
            <a:extLst>
              <a:ext uri="{FF2B5EF4-FFF2-40B4-BE49-F238E27FC236}">
                <a16:creationId xmlns:a16="http://schemas.microsoft.com/office/drawing/2014/main" id="{54B9DF6D-5E89-41EA-8852-F16A096E6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801" y="1846272"/>
            <a:ext cx="1402083" cy="1161290"/>
          </a:xfrm>
          <a:prstGeom prst="rect">
            <a:avLst/>
          </a:prstGeom>
        </p:spPr>
      </p:pic>
      <p:sp>
        <p:nvSpPr>
          <p:cNvPr id="11" name="Shape 180">
            <a:extLst>
              <a:ext uri="{FF2B5EF4-FFF2-40B4-BE49-F238E27FC236}">
                <a16:creationId xmlns:a16="http://schemas.microsoft.com/office/drawing/2014/main" id="{E356EB0C-B3CB-4402-933C-047030AF5B8A}"/>
              </a:ext>
            </a:extLst>
          </p:cNvPr>
          <p:cNvSpPr txBox="1">
            <a:spLocks/>
          </p:cNvSpPr>
          <p:nvPr/>
        </p:nvSpPr>
        <p:spPr>
          <a:xfrm>
            <a:off x="1077889"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Develop your QPKG</a:t>
            </a:r>
          </a:p>
        </p:txBody>
      </p:sp>
      <p:pic>
        <p:nvPicPr>
          <p:cNvPr id="12" name="圖片 11">
            <a:extLst>
              <a:ext uri="{FF2B5EF4-FFF2-40B4-BE49-F238E27FC236}">
                <a16:creationId xmlns:a16="http://schemas.microsoft.com/office/drawing/2014/main" id="{7C201F10-2C58-47A5-9D2D-7393D8E2F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708" y="4276321"/>
            <a:ext cx="1405131" cy="1161290"/>
          </a:xfrm>
          <a:prstGeom prst="rect">
            <a:avLst/>
          </a:prstGeom>
        </p:spPr>
      </p:pic>
      <p:sp>
        <p:nvSpPr>
          <p:cNvPr id="13" name="Shape 180">
            <a:extLst>
              <a:ext uri="{FF2B5EF4-FFF2-40B4-BE49-F238E27FC236}">
                <a16:creationId xmlns:a16="http://schemas.microsoft.com/office/drawing/2014/main" id="{4A602D6C-0E80-4845-9931-61489F9458BB}"/>
              </a:ext>
            </a:extLst>
          </p:cNvPr>
          <p:cNvSpPr txBox="1">
            <a:spLocks/>
          </p:cNvSpPr>
          <p:nvPr/>
        </p:nvSpPr>
        <p:spPr>
          <a:xfrm>
            <a:off x="4710436"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Build your QPKG</a:t>
            </a:r>
          </a:p>
        </p:txBody>
      </p:sp>
      <p:pic>
        <p:nvPicPr>
          <p:cNvPr id="14" name="圖片 13">
            <a:extLst>
              <a:ext uri="{FF2B5EF4-FFF2-40B4-BE49-F238E27FC236}">
                <a16:creationId xmlns:a16="http://schemas.microsoft.com/office/drawing/2014/main" id="{95659CA8-ADBE-475D-B3CE-754091794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6255" y="4276321"/>
            <a:ext cx="1405131" cy="1161290"/>
          </a:xfrm>
          <a:prstGeom prst="rect">
            <a:avLst/>
          </a:prstGeom>
        </p:spPr>
      </p:pic>
      <p:sp>
        <p:nvSpPr>
          <p:cNvPr id="15" name="Shape 180">
            <a:extLst>
              <a:ext uri="{FF2B5EF4-FFF2-40B4-BE49-F238E27FC236}">
                <a16:creationId xmlns:a16="http://schemas.microsoft.com/office/drawing/2014/main" id="{046DC490-B2FD-4EC5-8B42-55E43AF2B151}"/>
              </a:ext>
            </a:extLst>
          </p:cNvPr>
          <p:cNvSpPr txBox="1">
            <a:spLocks/>
          </p:cNvSpPr>
          <p:nvPr/>
        </p:nvSpPr>
        <p:spPr>
          <a:xfrm>
            <a:off x="8330458" y="5536544"/>
            <a:ext cx="2756770" cy="1064674"/>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Font typeface="Microsoft JhengHei" panose="020B0604030504040204" pitchFamily="34" charset="-120"/>
              <a:buNone/>
              <a:defRPr sz="2500" b="1" i="0" kern="1200" baseline="0">
                <a:solidFill>
                  <a:schemeClr val="tx1"/>
                </a:solidFill>
                <a:latin typeface="Arial" panose="020B0604020202020204" pitchFamily="34" charset="0"/>
                <a:ea typeface="微軟正黑體" panose="020B0604030504040204" pitchFamily="34" charset="-120"/>
                <a:cs typeface="+mn-cs"/>
              </a:defRPr>
            </a:lvl1pPr>
            <a:lvl2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2pPr>
            <a:lvl3pPr marL="342900" indent="-342900" algn="l" defTabSz="914400" rtl="0" eaLnBrk="1" latinLnBrk="0" hangingPunct="1">
              <a:lnSpc>
                <a:spcPts val="3200"/>
              </a:lnSpc>
              <a:spcBef>
                <a:spcPts val="500"/>
              </a:spcBef>
              <a:buFont typeface="Microsoft JhengHei" panose="020B0604030504040204" pitchFamily="34" charset="-120"/>
              <a:buChar char="￭"/>
              <a:defRPr sz="2500" b="1" i="0" kern="1200" baseline="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pPr>
            <a:r>
              <a:rPr lang="en-US" altLang="zh-TW"/>
              <a:t>Test your QPKG</a:t>
            </a:r>
          </a:p>
        </p:txBody>
      </p:sp>
      <p:pic>
        <p:nvPicPr>
          <p:cNvPr id="16" name="圖片 15">
            <a:extLst>
              <a:ext uri="{FF2B5EF4-FFF2-40B4-BE49-F238E27FC236}">
                <a16:creationId xmlns:a16="http://schemas.microsoft.com/office/drawing/2014/main" id="{A66D68A3-BFAE-421C-BC54-7C60FAE441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6277" y="4276321"/>
            <a:ext cx="1405131" cy="1161290"/>
          </a:xfrm>
          <a:prstGeom prst="rect">
            <a:avLst/>
          </a:prstGeom>
        </p:spPr>
      </p:pic>
    </p:spTree>
    <p:extLst>
      <p:ext uri="{BB962C8B-B14F-4D97-AF65-F5344CB8AC3E}">
        <p14:creationId xmlns:p14="http://schemas.microsoft.com/office/powerpoint/2010/main" val="3169520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p:txBody>
          <a:bodyPr/>
          <a:lstStyle/>
          <a:p>
            <a:r>
              <a:rPr lang="en-US"/>
              <a:t>A Demo of Developing a NAS App</a:t>
            </a:r>
          </a:p>
        </p:txBody>
      </p:sp>
      <p:pic>
        <p:nvPicPr>
          <p:cNvPr id="4" name="圖片 3">
            <a:extLst>
              <a:ext uri="{FF2B5EF4-FFF2-40B4-BE49-F238E27FC236}">
                <a16:creationId xmlns:a16="http://schemas.microsoft.com/office/drawing/2014/main" id="{94A0985A-0B04-499D-80FE-8E7708D1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464" y="2687402"/>
            <a:ext cx="2002540" cy="640081"/>
          </a:xfrm>
          <a:prstGeom prst="rect">
            <a:avLst/>
          </a:prstGeom>
        </p:spPr>
      </p:pic>
      <p:sp>
        <p:nvSpPr>
          <p:cNvPr id="5" name="文字方塊 4">
            <a:extLst>
              <a:ext uri="{FF2B5EF4-FFF2-40B4-BE49-F238E27FC236}">
                <a16:creationId xmlns:a16="http://schemas.microsoft.com/office/drawing/2014/main" id="{86D713D9-388A-47E3-B2A1-6BDFBD02A96F}"/>
              </a:ext>
            </a:extLst>
          </p:cNvPr>
          <p:cNvSpPr txBox="1"/>
          <p:nvPr/>
        </p:nvSpPr>
        <p:spPr>
          <a:xfrm>
            <a:off x="8279481" y="2658007"/>
            <a:ext cx="1643270" cy="707886"/>
          </a:xfrm>
          <a:prstGeom prst="rect">
            <a:avLst/>
          </a:prstGeom>
          <a:noFill/>
        </p:spPr>
        <p:txBody>
          <a:bodyPr wrap="square" rtlCol="0" anchor="t">
            <a:spAutoFit/>
          </a:bodyPr>
          <a:lstStyle/>
          <a:p>
            <a:r>
              <a:rPr lang="en-US" altLang="zh-TW" sz="4000" b="1">
                <a:solidFill>
                  <a:schemeClr val="bg1"/>
                </a:solidFill>
                <a:latin typeface="Arial" panose="020B0604020202020204" pitchFamily="34" charset="0"/>
                <a:cs typeface="Arial" panose="020B0604020202020204" pitchFamily="34" charset="0"/>
              </a:rPr>
              <a:t>Demo</a:t>
            </a:r>
            <a:endParaRPr lang="zh-TW" altLang="en-US" sz="4000" b="1">
              <a:solidFill>
                <a:schemeClr val="bg1"/>
              </a:solidFill>
              <a:latin typeface="新細明體"/>
              <a:ea typeface="新細明體"/>
              <a:cs typeface="Arial" panose="020B0604020202020204" pitchFamily="34" charset="0"/>
              <a:hlinkClick r:id="rId4"/>
            </a:endParaRPr>
          </a:p>
        </p:txBody>
      </p:sp>
    </p:spTree>
    <p:extLst>
      <p:ext uri="{BB962C8B-B14F-4D97-AF65-F5344CB8AC3E}">
        <p14:creationId xmlns:p14="http://schemas.microsoft.com/office/powerpoint/2010/main" val="132148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p:txBody>
          <a:bodyPr/>
          <a:lstStyle/>
          <a:p>
            <a:r>
              <a:rPr lang="en-US"/>
              <a:t>QPKG Configuration Settings</a:t>
            </a:r>
          </a:p>
        </p:txBody>
      </p:sp>
      <p:graphicFrame>
        <p:nvGraphicFramePr>
          <p:cNvPr id="4" name="Shape 203">
            <a:extLst>
              <a:ext uri="{FF2B5EF4-FFF2-40B4-BE49-F238E27FC236}">
                <a16:creationId xmlns:a16="http://schemas.microsoft.com/office/drawing/2014/main" id="{EEEBFD43-F839-41D1-B01F-1FA6EB0E5133}"/>
              </a:ext>
            </a:extLst>
          </p:cNvPr>
          <p:cNvGraphicFramePr/>
          <p:nvPr>
            <p:extLst>
              <p:ext uri="{D42A27DB-BD31-4B8C-83A1-F6EECF244321}">
                <p14:modId xmlns:p14="http://schemas.microsoft.com/office/powerpoint/2010/main" val="1470629682"/>
              </p:ext>
            </p:extLst>
          </p:nvPr>
        </p:nvGraphicFramePr>
        <p:xfrm>
          <a:off x="409433" y="1837999"/>
          <a:ext cx="11491415" cy="4062520"/>
        </p:xfrm>
        <a:graphic>
          <a:graphicData uri="http://schemas.openxmlformats.org/drawingml/2006/table">
            <a:tbl>
              <a:tblPr>
                <a:tableStyleId>{7DF18680-E054-41AD-8BC1-D1AEF772440D}</a:tableStyleId>
              </a:tblPr>
              <a:tblGrid>
                <a:gridCol w="4156771">
                  <a:extLst>
                    <a:ext uri="{9D8B030D-6E8A-4147-A177-3AD203B41FA5}">
                      <a16:colId xmlns:a16="http://schemas.microsoft.com/office/drawing/2014/main" val="20000"/>
                    </a:ext>
                  </a:extLst>
                </a:gridCol>
                <a:gridCol w="7334644">
                  <a:extLst>
                    <a:ext uri="{9D8B030D-6E8A-4147-A177-3AD203B41FA5}">
                      <a16:colId xmlns:a16="http://schemas.microsoft.com/office/drawing/2014/main" val="20001"/>
                    </a:ext>
                  </a:extLst>
                </a:gridCol>
              </a:tblGrid>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QPKG_NAME</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Name of the packaged application.</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QPKG_DISPLAY_NAME</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Displayed name of the packaged application.</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rgbClr val="000000"/>
                          </a:solidFill>
                          <a:latin typeface="微軟正黑體"/>
                          <a:ea typeface="微軟正黑體"/>
                          <a:cs typeface="+mn-cs"/>
                        </a:rPr>
                        <a:t>QPKG_VER</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Version of the packaged application.</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rgbClr val="000000"/>
                          </a:solidFill>
                          <a:latin typeface="微軟正黑體"/>
                          <a:ea typeface="微軟正黑體"/>
                          <a:cs typeface="+mn-cs"/>
                        </a:rPr>
                        <a:t>QPKG_AUTHOR</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Author or maintainer of the package.</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QPKG_WEBUI</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Relative path to web interface. (ex: /HelloWorld)</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rgbClr val="000000"/>
                          </a:solidFill>
                          <a:latin typeface="微軟正黑體"/>
                          <a:ea typeface="微軟正黑體"/>
                          <a:cs typeface="+mn-cs"/>
                        </a:rPr>
                        <a:t>QPKG_WEB_PORT</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Port number for the web interface.</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1000">
                <a:tc>
                  <a:txBody>
                    <a:bodyPr/>
                    <a:lstStyle/>
                    <a:p>
                      <a:pPr marL="0" marR="0" lvl="0" indent="0" algn="l" defTabSz="914400" rtl="0" eaLnBrk="1" latinLnBrk="0" hangingPunct="1">
                        <a:lnSpc>
                          <a:spcPts val="3500"/>
                        </a:lnSpc>
                        <a:spcBef>
                          <a:spcPts val="0"/>
                        </a:spcBef>
                        <a:spcAft>
                          <a:spcPts val="0"/>
                        </a:spcAft>
                        <a:buNone/>
                      </a:pPr>
                      <a:r>
                        <a:rPr lang="en-US" sz="2200" b="1" kern="1200">
                          <a:solidFill>
                            <a:srgbClr val="000000"/>
                          </a:solidFill>
                          <a:latin typeface="微軟正黑體"/>
                          <a:ea typeface="微軟正黑體"/>
                          <a:cs typeface="+mn-cs"/>
                        </a:rPr>
                        <a:t>QPKG_WEB_SSL_PORT</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latinLnBrk="0" hangingPunct="1">
                        <a:lnSpc>
                          <a:spcPts val="3500"/>
                        </a:lnSpc>
                        <a:spcBef>
                          <a:spcPts val="0"/>
                        </a:spcBef>
                        <a:spcAft>
                          <a:spcPts val="0"/>
                        </a:spcAft>
                        <a:buNone/>
                      </a:pPr>
                      <a:r>
                        <a:rPr lang="en-US" sz="2200" b="1" kern="1200">
                          <a:solidFill>
                            <a:srgbClr val="000000"/>
                          </a:solidFill>
                          <a:latin typeface="微軟正黑體"/>
                          <a:ea typeface="微軟正黑體"/>
                          <a:cs typeface="+mn-cs"/>
                        </a:rPr>
                        <a:t>Port number for the SSL web interface.</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3511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p:txBody>
          <a:bodyPr/>
          <a:lstStyle/>
          <a:p>
            <a:r>
              <a:rPr lang="en-US"/>
              <a:t>QPKG Configuration Settings</a:t>
            </a:r>
          </a:p>
        </p:txBody>
      </p:sp>
      <p:graphicFrame>
        <p:nvGraphicFramePr>
          <p:cNvPr id="4" name="Shape 203">
            <a:extLst>
              <a:ext uri="{FF2B5EF4-FFF2-40B4-BE49-F238E27FC236}">
                <a16:creationId xmlns:a16="http://schemas.microsoft.com/office/drawing/2014/main" id="{EEEBFD43-F839-41D1-B01F-1FA6EB0E5133}"/>
              </a:ext>
            </a:extLst>
          </p:cNvPr>
          <p:cNvGraphicFramePr/>
          <p:nvPr>
            <p:extLst>
              <p:ext uri="{D42A27DB-BD31-4B8C-83A1-F6EECF244321}">
                <p14:modId xmlns:p14="http://schemas.microsoft.com/office/powerpoint/2010/main" val="1463310958"/>
              </p:ext>
            </p:extLst>
          </p:nvPr>
        </p:nvGraphicFramePr>
        <p:xfrm>
          <a:off x="418505" y="1768979"/>
          <a:ext cx="11491415" cy="4297500"/>
        </p:xfrm>
        <a:graphic>
          <a:graphicData uri="http://schemas.openxmlformats.org/drawingml/2006/table">
            <a:tbl>
              <a:tblPr>
                <a:tableStyleId>{7DF18680-E054-41AD-8BC1-D1AEF772440D}</a:tableStyleId>
              </a:tblPr>
              <a:tblGrid>
                <a:gridCol w="4732410">
                  <a:extLst>
                    <a:ext uri="{9D8B030D-6E8A-4147-A177-3AD203B41FA5}">
                      <a16:colId xmlns:a16="http://schemas.microsoft.com/office/drawing/2014/main" val="20000"/>
                    </a:ext>
                  </a:extLst>
                </a:gridCol>
                <a:gridCol w="6759005">
                  <a:extLst>
                    <a:ext uri="{9D8B030D-6E8A-4147-A177-3AD203B41FA5}">
                      <a16:colId xmlns:a16="http://schemas.microsoft.com/office/drawing/2014/main" val="20001"/>
                    </a:ext>
                  </a:extLst>
                </a:gridCol>
              </a:tblGrid>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QPKG_USE_PROXY</a:t>
                      </a:r>
                      <a:endParaRPr lang="zh-TW" altLang="en-US"/>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The QPKG may have its own HTTP service port.</a:t>
                      </a:r>
                      <a:endParaRPr lang="zh-TW" altLang="en-US"/>
                    </a:p>
                    <a:p>
                      <a:pPr lvl="0" algn="l" defTabSz="914400" eaLnBrk="1" latinLnBrk="0" hangingPunct="1">
                        <a:buNone/>
                      </a:pPr>
                      <a:r>
                        <a:rPr lang="en-US" sz="2100" b="1" kern="1200">
                          <a:solidFill>
                            <a:srgbClr val="000000"/>
                          </a:solidFill>
                          <a:latin typeface="微軟正黑體"/>
                          <a:ea typeface="微軟正黑體"/>
                          <a:cs typeface="+mn-cs"/>
                        </a:rPr>
                        <a:t>1: QTS HTTP server will act as a proxy. Clients connect via QTS HTTP port.</a:t>
                      </a:r>
                      <a:endParaRPr lang="en-US"/>
                    </a:p>
                    <a:p>
                      <a:pPr lvl="0" algn="l" defTabSz="914400" eaLnBrk="1" latinLnBrk="0" hangingPunct="1">
                        <a:buNone/>
                      </a:pPr>
                      <a:r>
                        <a:rPr lang="en-US" sz="2100" b="1" kern="1200">
                          <a:solidFill>
                            <a:srgbClr val="000000"/>
                          </a:solidFill>
                          <a:latin typeface="微軟正黑體"/>
                          <a:ea typeface="微軟正黑體"/>
                          <a:cs typeface="+mn-cs"/>
                        </a:rPr>
                        <a:t>Other: Do not use proxy.</a:t>
                      </a:r>
                      <a:endParaRPr lang="en-US"/>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61403976"/>
                  </a:ext>
                </a:extLst>
              </a:tr>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QPKG_DESKTOP_APP</a:t>
                      </a:r>
                      <a:endParaRPr lang="en-US" sz="21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1: Open QPKG as a QTS desktop window</a:t>
                      </a:r>
                      <a:endParaRPr lang="zh-TW" altLang="en-US"/>
                    </a:p>
                    <a:p>
                      <a:pPr lvl="0" algn="l" defTabSz="914400" eaLnBrk="1" latinLnBrk="0" hangingPunct="1">
                        <a:buNone/>
                      </a:pPr>
                      <a:r>
                        <a:rPr lang="en-US" sz="2100" b="1" kern="1200">
                          <a:solidFill>
                            <a:srgbClr val="000000"/>
                          </a:solidFill>
                          <a:latin typeface="微軟正黑體"/>
                          <a:ea typeface="微軟正黑體"/>
                          <a:cs typeface="+mn-cs"/>
                        </a:rPr>
                        <a:t>Other: Open QPKG as a new browser tab</a:t>
                      </a:r>
                      <a:endParaRPr lang="en-US"/>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QPKG_DESKTOP_APP_WIN_WIDTH</a:t>
                      </a:r>
                      <a:endParaRPr lang="en-US" sz="21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Desktop Application Window default inner width</a:t>
                      </a:r>
                      <a:endParaRPr lang="zh-TW" altLang="en-US"/>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QPKG_DESKTOP_APP_WIN_HEIGHT</a:t>
                      </a:r>
                      <a:endParaRPr lang="en-US" sz="21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Desktop Application Window default inner height</a:t>
                      </a:r>
                      <a:endParaRPr lang="en-US" sz="21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QTS_MINI_VERSION</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Minimum QTS version requirement.</a:t>
                      </a:r>
                      <a:endParaRPr lang="en-US" sz="21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381000">
                <a:tc>
                  <a:txBody>
                    <a:bodyPr/>
                    <a:lstStyle/>
                    <a:p>
                      <a:pPr lvl="0" algn="l" defTabSz="914400" eaLnBrk="1" latinLnBrk="0" hangingPunct="1">
                        <a:buNone/>
                      </a:pPr>
                      <a:r>
                        <a:rPr lang="en-US" sz="2100" b="1" kern="1200">
                          <a:solidFill>
                            <a:srgbClr val="000000"/>
                          </a:solidFill>
                          <a:latin typeface="微軟正黑體"/>
                          <a:ea typeface="微軟正黑體"/>
                          <a:cs typeface="+mn-cs"/>
                        </a:rPr>
                        <a:t>QTS_MAX_VERSION</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defTabSz="914400" eaLnBrk="1" latinLnBrk="0" hangingPunct="1">
                        <a:buNone/>
                      </a:pPr>
                      <a:r>
                        <a:rPr lang="en-US" sz="2100" b="1" kern="1200">
                          <a:solidFill>
                            <a:srgbClr val="000000"/>
                          </a:solidFill>
                          <a:latin typeface="微軟正黑體"/>
                          <a:ea typeface="微軟正黑體"/>
                          <a:cs typeface="+mn-cs"/>
                        </a:rPr>
                        <a:t>Maximum QTS version requirement.</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34936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p:txBody>
          <a:bodyPr/>
          <a:lstStyle/>
          <a:p>
            <a:r>
              <a:rPr lang="en-US"/>
              <a:t>QPKG Configuration Settings</a:t>
            </a:r>
          </a:p>
        </p:txBody>
      </p:sp>
      <p:graphicFrame>
        <p:nvGraphicFramePr>
          <p:cNvPr id="7" name="Shape 210">
            <a:extLst>
              <a:ext uri="{FF2B5EF4-FFF2-40B4-BE49-F238E27FC236}">
                <a16:creationId xmlns:a16="http://schemas.microsoft.com/office/drawing/2014/main" id="{837529FF-C167-47EB-B84F-39721EEC73FE}"/>
              </a:ext>
            </a:extLst>
          </p:cNvPr>
          <p:cNvGraphicFramePr/>
          <p:nvPr>
            <p:extLst>
              <p:ext uri="{D42A27DB-BD31-4B8C-83A1-F6EECF244321}">
                <p14:modId xmlns:p14="http://schemas.microsoft.com/office/powerpoint/2010/main" val="635835156"/>
              </p:ext>
            </p:extLst>
          </p:nvPr>
        </p:nvGraphicFramePr>
        <p:xfrm>
          <a:off x="491319" y="1500848"/>
          <a:ext cx="11501898" cy="5125894"/>
        </p:xfrm>
        <a:graphic>
          <a:graphicData uri="http://schemas.openxmlformats.org/drawingml/2006/table">
            <a:tbl>
              <a:tblPr>
                <a:tableStyleId>{3B4B98B0-60AC-42C2-AFA5-B58CD77FA1E5}</a:tableStyleId>
              </a:tblPr>
              <a:tblGrid>
                <a:gridCol w="3497585">
                  <a:extLst>
                    <a:ext uri="{9D8B030D-6E8A-4147-A177-3AD203B41FA5}">
                      <a16:colId xmlns:a16="http://schemas.microsoft.com/office/drawing/2014/main" val="20000"/>
                    </a:ext>
                  </a:extLst>
                </a:gridCol>
                <a:gridCol w="8004313">
                  <a:extLst>
                    <a:ext uri="{9D8B030D-6E8A-4147-A177-3AD203B41FA5}">
                      <a16:colId xmlns:a16="http://schemas.microsoft.com/office/drawing/2014/main" val="20001"/>
                    </a:ext>
                  </a:extLst>
                </a:gridCol>
              </a:tblGrid>
              <a:tr h="3290885">
                <a:tc>
                  <a:txBody>
                    <a:bodyPr/>
                    <a:lstStyle/>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QPKG_VOLUME_SELECT</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Can user select volume for installation</a:t>
                      </a: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or migration?</a:t>
                      </a: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0: Not Supported</a:t>
                      </a: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1: Support installation</a:t>
                      </a: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2: Support migration</a:t>
                      </a:r>
                    </a:p>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3: (1+2) support both </a:t>
                      </a:r>
                    </a:p>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installation and </a:t>
                      </a:r>
                    </a:p>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migration</a:t>
                      </a:r>
                      <a:endParaRPr lang="en-US"/>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1270412">
                <a:tc>
                  <a:txBody>
                    <a:bodyPr/>
                    <a:lstStyle/>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QPKG_VISIBLE</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Who can see the QPKG?</a:t>
                      </a:r>
                      <a:endParaRPr sz="2200" b="1" kern="120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1(default): administrators</a:t>
                      </a:r>
                      <a:endParaRPr sz="2200" b="1" kern="120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2: all NAS users.</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540274">
                <a:tc>
                  <a:txBody>
                    <a:bodyPr/>
                    <a:lstStyle/>
                    <a:p>
                      <a:pPr marL="0" marR="0" lvl="0" indent="0" algn="l" defTabSz="914400" rtl="0" eaLnBrk="1" latinLnBrk="0" hangingPunct="1">
                        <a:lnSpc>
                          <a:spcPts val="3000"/>
                        </a:lnSpc>
                        <a:spcBef>
                          <a:spcPts val="0"/>
                        </a:spcBef>
                        <a:spcAft>
                          <a:spcPts val="0"/>
                        </a:spcAft>
                        <a:buNone/>
                      </a:pPr>
                      <a:r>
                        <a:rPr lang="en-US" sz="2200" b="1" kern="1200">
                          <a:solidFill>
                            <a:srgbClr val="000000"/>
                          </a:solidFill>
                          <a:latin typeface="微軟正黑體"/>
                          <a:ea typeface="微軟正黑體"/>
                          <a:cs typeface="+mn-cs"/>
                        </a:rPr>
                        <a:t>QDK_DATA_DIR_ICONS</a:t>
                      </a: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l" defTabSz="914400" rtl="0" eaLnBrk="1" latinLnBrk="0" hangingPunct="1">
                        <a:lnSpc>
                          <a:spcPts val="3000"/>
                        </a:lnSpc>
                        <a:spcBef>
                          <a:spcPts val="0"/>
                        </a:spcBef>
                        <a:spcAft>
                          <a:spcPts val="0"/>
                        </a:spcAft>
                        <a:buNone/>
                      </a:pPr>
                      <a:r>
                        <a:rPr lang="en-US" sz="2200" b="1" kern="1200">
                          <a:solidFill>
                            <a:schemeClr val="dk1"/>
                          </a:solidFill>
                          <a:latin typeface="微軟正黑體" panose="020B0604030504040204" pitchFamily="34" charset="-120"/>
                          <a:ea typeface="微軟正黑體" panose="020B0604030504040204" pitchFamily="34" charset="-120"/>
                          <a:cs typeface="+mn-cs"/>
                        </a:rPr>
                        <a:t>Location of icons for the packaged application.</a:t>
                      </a:r>
                      <a:endParaRPr sz="2200" b="1" kern="1200">
                        <a:solidFill>
                          <a:schemeClr val="dk1"/>
                        </a:solidFill>
                        <a:latin typeface="微軟正黑體" panose="020B0604030504040204" pitchFamily="34" charset="-120"/>
                        <a:ea typeface="微軟正黑體" panose="020B0604030504040204" pitchFamily="34" charset="-120"/>
                        <a:cs typeface="+mn-cs"/>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bl>
          </a:graphicData>
        </a:graphic>
      </p:graphicFrame>
      <p:pic>
        <p:nvPicPr>
          <p:cNvPr id="10" name="Shape 211">
            <a:extLst>
              <a:ext uri="{FF2B5EF4-FFF2-40B4-BE49-F238E27FC236}">
                <a16:creationId xmlns:a16="http://schemas.microsoft.com/office/drawing/2014/main" id="{32ABED7E-8DB8-4984-AA38-CC33E45BADC6}"/>
              </a:ext>
            </a:extLst>
          </p:cNvPr>
          <p:cNvPicPr preferRelativeResize="0"/>
          <p:nvPr/>
        </p:nvPicPr>
        <p:blipFill rotWithShape="1">
          <a:blip r:embed="rId3">
            <a:alphaModFix/>
          </a:blip>
          <a:srcRect l="1787"/>
          <a:stretch/>
        </p:blipFill>
        <p:spPr>
          <a:xfrm>
            <a:off x="7564582" y="2384482"/>
            <a:ext cx="2339288" cy="184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Shape 212">
            <a:extLst>
              <a:ext uri="{FF2B5EF4-FFF2-40B4-BE49-F238E27FC236}">
                <a16:creationId xmlns:a16="http://schemas.microsoft.com/office/drawing/2014/main" id="{81C4453B-334F-4827-8D8B-71ABD61E92EC}"/>
              </a:ext>
            </a:extLst>
          </p:cNvPr>
          <p:cNvPicPr preferRelativeResize="0"/>
          <p:nvPr/>
        </p:nvPicPr>
        <p:blipFill>
          <a:blip r:embed="rId4">
            <a:alphaModFix/>
          </a:blip>
          <a:stretch>
            <a:fillRect/>
          </a:stretch>
        </p:blipFill>
        <p:spPr>
          <a:xfrm>
            <a:off x="10043325" y="2397734"/>
            <a:ext cx="1766434" cy="184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6757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p:txBody>
          <a:bodyPr/>
          <a:lstStyle/>
          <a:p>
            <a:r>
              <a:rPr lang="en-US"/>
              <a:t>NAS App vs. Linux App</a:t>
            </a:r>
          </a:p>
        </p:txBody>
      </p:sp>
      <p:graphicFrame>
        <p:nvGraphicFramePr>
          <p:cNvPr id="4" name="Shape 219">
            <a:extLst>
              <a:ext uri="{FF2B5EF4-FFF2-40B4-BE49-F238E27FC236}">
                <a16:creationId xmlns:a16="http://schemas.microsoft.com/office/drawing/2014/main" id="{D00A7F34-43A6-4F27-900C-F03E2FC043EB}"/>
              </a:ext>
            </a:extLst>
          </p:cNvPr>
          <p:cNvGraphicFramePr/>
          <p:nvPr>
            <p:extLst>
              <p:ext uri="{D42A27DB-BD31-4B8C-83A1-F6EECF244321}">
                <p14:modId xmlns:p14="http://schemas.microsoft.com/office/powerpoint/2010/main" val="476367121"/>
              </p:ext>
            </p:extLst>
          </p:nvPr>
        </p:nvGraphicFramePr>
        <p:xfrm>
          <a:off x="438177" y="1447454"/>
          <a:ext cx="11315646" cy="5193410"/>
        </p:xfrm>
        <a:graphic>
          <a:graphicData uri="http://schemas.openxmlformats.org/drawingml/2006/table">
            <a:tbl>
              <a:tblPr>
                <a:tableStyleId>{5FD0F851-EC5A-4D38-B0AD-8093EC10F338}</a:tableStyleId>
              </a:tblPr>
              <a:tblGrid>
                <a:gridCol w="2376362">
                  <a:extLst>
                    <a:ext uri="{9D8B030D-6E8A-4147-A177-3AD203B41FA5}">
                      <a16:colId xmlns:a16="http://schemas.microsoft.com/office/drawing/2014/main" val="20000"/>
                    </a:ext>
                  </a:extLst>
                </a:gridCol>
                <a:gridCol w="4517409">
                  <a:extLst>
                    <a:ext uri="{9D8B030D-6E8A-4147-A177-3AD203B41FA5}">
                      <a16:colId xmlns:a16="http://schemas.microsoft.com/office/drawing/2014/main" val="20001"/>
                    </a:ext>
                  </a:extLst>
                </a:gridCol>
                <a:gridCol w="4421875">
                  <a:extLst>
                    <a:ext uri="{9D8B030D-6E8A-4147-A177-3AD203B41FA5}">
                      <a16:colId xmlns:a16="http://schemas.microsoft.com/office/drawing/2014/main" val="20002"/>
                    </a:ext>
                  </a:extLst>
                </a:gridCol>
              </a:tblGrid>
              <a:tr h="652010">
                <a:tc>
                  <a:txBody>
                    <a:bodyPr/>
                    <a:lstStyle/>
                    <a:p>
                      <a:pPr marL="0" lvl="0" indent="0" algn="ctr">
                        <a:lnSpc>
                          <a:spcPts val="3100"/>
                        </a:lnSpc>
                        <a:spcBef>
                          <a:spcPts val="0"/>
                        </a:spcBef>
                        <a:spcAft>
                          <a:spcPts val="0"/>
                        </a:spcAft>
                        <a:buNone/>
                      </a:pPr>
                      <a:endParaRPr lang="en-US" sz="2600" b="1">
                        <a:latin typeface="微軟正黑體" panose="020B0604030504040204" pitchFamily="34" charset="-120"/>
                        <a:ea typeface="微軟正黑體" panose="020B0604030504040204" pitchFamily="34" charset="-120"/>
                        <a:cs typeface="Arial" panose="020B0604020202020204" pitchFamily="34" charset="0"/>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lvl="0" indent="0" algn="ctr" defTabSz="914400" rtl="0" eaLnBrk="1" latinLnBrk="0" hangingPunct="1">
                        <a:spcBef>
                          <a:spcPts val="0"/>
                        </a:spcBef>
                        <a:spcAft>
                          <a:spcPts val="0"/>
                        </a:spcAft>
                        <a:buNone/>
                      </a:pPr>
                      <a:r>
                        <a:rPr lang="en-US" sz="2600" b="1" i="0" u="none" strike="noStrike" kern="1200">
                          <a:solidFill>
                            <a:srgbClr val="FFFFFF"/>
                          </a:solidFill>
                          <a:latin typeface="微軟正黑體"/>
                          <a:ea typeface="微軟正黑體"/>
                          <a:cs typeface="+mn-cs"/>
                        </a:rPr>
                        <a:t>NAS App</a:t>
                      </a:r>
                      <a:endParaRPr sz="2600" b="1" i="0" u="none" strike="noStrike" kern="1200">
                        <a:solidFill>
                          <a:srgbClr val="FFFFFF"/>
                        </a:solidFill>
                        <a:latin typeface="微軟正黑體"/>
                        <a:ea typeface="微軟正黑體"/>
                        <a:cs typeface="+mn-cs"/>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lvl="0" indent="0" algn="ctr" defTabSz="914400" rtl="0" eaLnBrk="1" latinLnBrk="0" hangingPunct="1">
                        <a:spcBef>
                          <a:spcPts val="0"/>
                        </a:spcBef>
                        <a:spcAft>
                          <a:spcPts val="0"/>
                        </a:spcAft>
                        <a:buNone/>
                      </a:pPr>
                      <a:r>
                        <a:rPr lang="en-US" sz="2600" b="1" i="0" u="none" strike="noStrike" kern="1200">
                          <a:solidFill>
                            <a:srgbClr val="FFFFFF"/>
                          </a:solidFill>
                          <a:latin typeface="微軟正黑體"/>
                          <a:ea typeface="微軟正黑體"/>
                          <a:cs typeface="+mn-cs"/>
                        </a:rPr>
                        <a:t>General Linux Application</a:t>
                      </a:r>
                      <a:endParaRPr sz="2600" b="1" i="0" u="none" strike="noStrike" kern="1200">
                        <a:solidFill>
                          <a:srgbClr val="FFFFFF"/>
                        </a:solidFill>
                        <a:latin typeface="微軟正黑體"/>
                        <a:ea typeface="微軟正黑體"/>
                        <a:cs typeface="+mn-cs"/>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0"/>
                  </a:ext>
                </a:extLst>
              </a:tr>
              <a:tr h="381000">
                <a:tc>
                  <a:txBody>
                    <a:bodyPr/>
                    <a:lstStyle/>
                    <a:p>
                      <a:pPr marL="0" lvl="0" indent="0" algn="ctr" defTabSz="914400" rtl="0" eaLnBrk="1" latinLnBrk="0" hangingPunct="1">
                        <a:lnSpc>
                          <a:spcPts val="3100"/>
                        </a:lnSpc>
                        <a:spcBef>
                          <a:spcPts val="0"/>
                        </a:spcBef>
                        <a:spcAft>
                          <a:spcPts val="0"/>
                        </a:spcAft>
                        <a:buNone/>
                      </a:pPr>
                      <a:r>
                        <a:rPr lang="en-US" sz="2200" b="1" kern="1200">
                          <a:solidFill>
                            <a:srgbClr val="000000"/>
                          </a:solidFill>
                          <a:latin typeface="微軟正黑體"/>
                          <a:ea typeface="微軟正黑體"/>
                          <a:cs typeface="Arial"/>
                        </a:rPr>
                        <a:t>Package Format</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defTabSz="914400" eaLnBrk="1" latinLnBrk="0" hangingPunct="1">
                        <a:buClr>
                          <a:schemeClr val="dk1"/>
                        </a:buClr>
                        <a:buSzPts val="1100"/>
                        <a:buNone/>
                      </a:pPr>
                      <a:r>
                        <a:rPr lang="en-US" sz="2600" b="1" kern="1200">
                          <a:solidFill>
                            <a:srgbClr val="000000"/>
                          </a:solidFill>
                          <a:latin typeface="微軟正黑體"/>
                          <a:ea typeface="微軟正黑體"/>
                          <a:cs typeface="Arial"/>
                        </a:rPr>
                        <a:t>Uniform Format</a:t>
                      </a:r>
                    </a:p>
                    <a:p>
                      <a:pPr marL="0" lvl="0" indent="0" algn="ctr" defTabSz="91440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QPKG</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D1CE"/>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800" b="1" kern="1200">
                          <a:solidFill>
                            <a:srgbClr val="000000"/>
                          </a:solidFill>
                          <a:latin typeface="微軟正黑體"/>
                          <a:ea typeface="微軟正黑體"/>
                          <a:cs typeface="Arial"/>
                        </a:rPr>
                        <a:t>Many </a:t>
                      </a:r>
                      <a:r>
                        <a:rPr lang="en-US" sz="2600" b="1" kern="1200">
                          <a:solidFill>
                            <a:srgbClr val="000000"/>
                          </a:solidFill>
                          <a:latin typeface="微軟正黑體"/>
                          <a:ea typeface="微軟正黑體"/>
                          <a:cs typeface="Arial"/>
                        </a:rPr>
                        <a:t>Formats</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yum, rpm, apt, </a:t>
                      </a:r>
                      <a:r>
                        <a:rPr lang="en-US" sz="2000" b="0" i="0" u="none" strike="noStrike" kern="1200" err="1">
                          <a:solidFill>
                            <a:srgbClr val="000000"/>
                          </a:solidFill>
                          <a:latin typeface="微軟正黑體"/>
                          <a:ea typeface="微軟正黑體"/>
                          <a:cs typeface="+mn-cs"/>
                        </a:rPr>
                        <a:t>dpkg</a:t>
                      </a:r>
                      <a:endParaRPr lang="en-US" sz="2000" b="0" i="0" u="none" strike="noStrike" kern="1200">
                        <a:solidFill>
                          <a:srgbClr val="000000"/>
                        </a:solidFill>
                        <a:latin typeface="微軟正黑體"/>
                        <a:ea typeface="微軟正黑體"/>
                        <a:cs typeface="+mn-cs"/>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81000">
                <a:tc>
                  <a:txBody>
                    <a:bodyPr/>
                    <a:lstStyle/>
                    <a:p>
                      <a:pPr marL="0" lvl="0" indent="0" algn="ctr" defTabSz="914400" rtl="0" eaLnBrk="1" latinLnBrk="0" hangingPunct="1">
                        <a:lnSpc>
                          <a:spcPts val="3100"/>
                        </a:lnSpc>
                        <a:spcBef>
                          <a:spcPts val="0"/>
                        </a:spcBef>
                        <a:spcAft>
                          <a:spcPts val="0"/>
                        </a:spcAft>
                        <a:buNone/>
                      </a:pPr>
                      <a:r>
                        <a:rPr lang="en-US" sz="2200" b="1" kern="1200">
                          <a:solidFill>
                            <a:srgbClr val="000000"/>
                          </a:solidFill>
                          <a:latin typeface="微軟正黑體"/>
                          <a:ea typeface="微軟正黑體"/>
                          <a:cs typeface="Arial"/>
                        </a:rPr>
                        <a:t>Toolchain</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600" b="1" kern="1200" noProof="0">
                          <a:solidFill>
                            <a:srgbClr val="000000"/>
                          </a:solidFill>
                          <a:latin typeface="微軟正黑體"/>
                          <a:ea typeface="微軟正黑體"/>
                          <a:cs typeface="Arial"/>
                        </a:rPr>
                        <a:t>Uniform Standard</a:t>
                      </a:r>
                      <a:endParaRPr lang="en-US" altLang="zh-TW" sz="2600" b="1" kern="1200">
                        <a:solidFill>
                          <a:srgbClr val="000000"/>
                        </a:solidFill>
                        <a:latin typeface="微軟正黑體"/>
                        <a:ea typeface="微軟正黑體"/>
                        <a:cs typeface="Arial"/>
                      </a:endParaRPr>
                    </a:p>
                    <a:p>
                      <a:pPr marL="0" lvl="0" indent="0" algn="ctr" defTabSz="914400" rtl="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QNAP Provided</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800" b="1" kern="1200">
                          <a:solidFill>
                            <a:srgbClr val="000000"/>
                          </a:solidFill>
                          <a:latin typeface="微軟正黑體"/>
                          <a:ea typeface="微軟正黑體"/>
                          <a:cs typeface="Arial"/>
                        </a:rPr>
                        <a:t>Many Formats</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Platform Vendor Provides</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381000">
                <a:tc>
                  <a:txBody>
                    <a:bodyPr/>
                    <a:lstStyle/>
                    <a:p>
                      <a:pPr marL="0" lvl="0" indent="0" algn="ctr" defTabSz="914400" rtl="0" eaLnBrk="1" latinLnBrk="0" hangingPunct="1">
                        <a:lnSpc>
                          <a:spcPts val="3100"/>
                        </a:lnSpc>
                        <a:spcBef>
                          <a:spcPts val="0"/>
                        </a:spcBef>
                        <a:spcAft>
                          <a:spcPts val="0"/>
                        </a:spcAft>
                        <a:buNone/>
                      </a:pPr>
                      <a:r>
                        <a:rPr lang="en-US" sz="2200" b="1" kern="1200">
                          <a:solidFill>
                            <a:srgbClr val="000000"/>
                          </a:solidFill>
                          <a:latin typeface="微軟正黑體"/>
                          <a:ea typeface="微軟正黑體"/>
                          <a:cs typeface="Arial"/>
                        </a:rPr>
                        <a:t>SDK</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600" b="1" kern="1200">
                          <a:solidFill>
                            <a:srgbClr val="000000"/>
                          </a:solidFill>
                          <a:latin typeface="微軟正黑體"/>
                          <a:ea typeface="微軟正黑體"/>
                          <a:cs typeface="Arial"/>
                        </a:rPr>
                        <a:t>Additional Option </a:t>
                      </a:r>
                      <a:endParaRPr lang="zh-TW" altLang="en-US"/>
                    </a:p>
                    <a:p>
                      <a:pPr marL="0" marR="0" lvl="0" indent="0" algn="ctr" defTabSz="914400" eaLnBrk="1" latinLnBrk="0" hangingPunct="1">
                        <a:lnSpc>
                          <a:spcPts val="3400"/>
                        </a:lnSpc>
                        <a:spcBef>
                          <a:spcPts val="0"/>
                        </a:spcBef>
                        <a:spcAft>
                          <a:spcPts val="0"/>
                        </a:spcAft>
                        <a:buClr>
                          <a:schemeClr val="dk1"/>
                        </a:buClr>
                        <a:buSzPts val="1100"/>
                        <a:buFont typeface="Arial"/>
                        <a:buNone/>
                      </a:pPr>
                      <a:r>
                        <a:rPr lang="en-US" sz="2600" b="1" kern="1200">
                          <a:solidFill>
                            <a:srgbClr val="000000"/>
                          </a:solidFill>
                          <a:latin typeface="微軟正黑體"/>
                          <a:ea typeface="微軟正黑體"/>
                          <a:cs typeface="Arial"/>
                        </a:rPr>
                        <a:t>(QNAP SDKs)</a:t>
                      </a:r>
                    </a:p>
                    <a:p>
                      <a:pPr marL="0" lvl="0" indent="0" algn="ctr" defTabSz="914400" rtl="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Linux Libraries and QNAP HTTP APIs</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D1CE"/>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800" b="1" kern="1200">
                          <a:solidFill>
                            <a:srgbClr val="000000"/>
                          </a:solidFill>
                          <a:latin typeface="微軟正黑體"/>
                          <a:ea typeface="微軟正黑體"/>
                          <a:cs typeface="Arial"/>
                        </a:rPr>
                        <a:t>Linux </a:t>
                      </a:r>
                      <a:r>
                        <a:rPr lang="en-US" sz="2600" b="1" kern="1200">
                          <a:solidFill>
                            <a:srgbClr val="000000"/>
                          </a:solidFill>
                          <a:latin typeface="微軟正黑體"/>
                          <a:ea typeface="微軟正黑體"/>
                          <a:cs typeface="Arial"/>
                        </a:rPr>
                        <a:t>Standard</a:t>
                      </a:r>
                      <a:r>
                        <a:rPr lang="en-US" sz="2800" b="1" kern="1200">
                          <a:solidFill>
                            <a:srgbClr val="000000"/>
                          </a:solidFill>
                          <a:latin typeface="微軟正黑體"/>
                          <a:ea typeface="微軟正黑體"/>
                          <a:cs typeface="Arial"/>
                        </a:rPr>
                        <a:t> Library</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Linux Libraries</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637520">
                <a:tc>
                  <a:txBody>
                    <a:bodyPr/>
                    <a:lstStyle/>
                    <a:p>
                      <a:pPr marL="0" lvl="0" indent="0" algn="ctr" defTabSz="914400" rtl="0" eaLnBrk="1" latinLnBrk="0" hangingPunct="1">
                        <a:lnSpc>
                          <a:spcPts val="3100"/>
                        </a:lnSpc>
                        <a:spcBef>
                          <a:spcPts val="0"/>
                        </a:spcBef>
                        <a:spcAft>
                          <a:spcPts val="0"/>
                        </a:spcAft>
                        <a:buNone/>
                      </a:pPr>
                      <a:r>
                        <a:rPr lang="en-US" altLang="zh-TW" sz="2200" b="1" kern="1200">
                          <a:solidFill>
                            <a:srgbClr val="000000"/>
                          </a:solidFill>
                          <a:latin typeface="微軟正黑體"/>
                          <a:ea typeface="微軟正黑體"/>
                          <a:cs typeface="Arial"/>
                        </a:rPr>
                        <a:t>UI / UX</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600" b="1" kern="1200">
                          <a:solidFill>
                            <a:srgbClr val="000000"/>
                          </a:solidFill>
                          <a:latin typeface="微軟正黑體"/>
                          <a:ea typeface="微軟正黑體"/>
                          <a:cs typeface="Arial"/>
                        </a:rPr>
                        <a:t>Additional Option </a:t>
                      </a:r>
                      <a:endParaRPr lang="zh-TW" altLang="en-US" sz="2600">
                        <a:latin typeface="微軟正黑體"/>
                      </a:endParaRPr>
                    </a:p>
                    <a:p>
                      <a:pPr marL="0" marR="0" lvl="0" indent="0" algn="ctr" defTabSz="914400" eaLnBrk="1" latinLnBrk="0" hangingPunct="1">
                        <a:lnSpc>
                          <a:spcPts val="3400"/>
                        </a:lnSpc>
                        <a:spcBef>
                          <a:spcPts val="0"/>
                        </a:spcBef>
                        <a:spcAft>
                          <a:spcPts val="0"/>
                        </a:spcAft>
                        <a:buClr>
                          <a:schemeClr val="dk1"/>
                        </a:buClr>
                        <a:buSzPts val="1100"/>
                        <a:buFont typeface="Arial"/>
                        <a:buNone/>
                      </a:pPr>
                      <a:r>
                        <a:rPr lang="en-US" sz="2600" b="1" kern="1200">
                          <a:solidFill>
                            <a:srgbClr val="000000"/>
                          </a:solidFill>
                          <a:latin typeface="微軟正黑體"/>
                          <a:ea typeface="微軟正黑體"/>
                          <a:cs typeface="Arial"/>
                        </a:rPr>
                        <a:t>(QTS Integration)</a:t>
                      </a:r>
                    </a:p>
                    <a:p>
                      <a:pPr marL="0" lvl="0" indent="0" algn="ctr" defTabSz="914400" rtl="0" eaLnBrk="1" latinLnBrk="0" hangingPunct="1">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QTS Integration or User Design</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Font typeface="Arial"/>
                        <a:buNone/>
                      </a:pPr>
                      <a:r>
                        <a:rPr lang="en-US" sz="2800" b="1" kern="1200">
                          <a:solidFill>
                            <a:srgbClr val="000000"/>
                          </a:solidFill>
                          <a:latin typeface="微軟正黑體"/>
                          <a:ea typeface="微軟正黑體"/>
                          <a:cs typeface="Arial"/>
                        </a:rPr>
                        <a:t>User </a:t>
                      </a:r>
                      <a:r>
                        <a:rPr lang="en-US" sz="2600" b="1" kern="1200">
                          <a:solidFill>
                            <a:srgbClr val="000000"/>
                          </a:solidFill>
                          <a:latin typeface="微軟正黑體"/>
                          <a:ea typeface="微軟正黑體"/>
                          <a:cs typeface="Arial"/>
                        </a:rPr>
                        <a:t>Design</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Developer Design</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076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p:txBody>
          <a:bodyPr/>
          <a:lstStyle/>
          <a:p>
            <a:r>
              <a:rPr lang="en-US"/>
              <a:t>NAS App vs. Linux App</a:t>
            </a:r>
          </a:p>
        </p:txBody>
      </p:sp>
      <p:graphicFrame>
        <p:nvGraphicFramePr>
          <p:cNvPr id="4" name="Shape 219">
            <a:extLst>
              <a:ext uri="{FF2B5EF4-FFF2-40B4-BE49-F238E27FC236}">
                <a16:creationId xmlns:a16="http://schemas.microsoft.com/office/drawing/2014/main" id="{D00A7F34-43A6-4F27-900C-F03E2FC043EB}"/>
              </a:ext>
            </a:extLst>
          </p:cNvPr>
          <p:cNvGraphicFramePr/>
          <p:nvPr>
            <p:extLst>
              <p:ext uri="{D42A27DB-BD31-4B8C-83A1-F6EECF244321}">
                <p14:modId xmlns:p14="http://schemas.microsoft.com/office/powerpoint/2010/main" val="952729395"/>
              </p:ext>
            </p:extLst>
          </p:nvPr>
        </p:nvGraphicFramePr>
        <p:xfrm>
          <a:off x="438177" y="1447454"/>
          <a:ext cx="11315646" cy="4939410"/>
        </p:xfrm>
        <a:graphic>
          <a:graphicData uri="http://schemas.openxmlformats.org/drawingml/2006/table">
            <a:tbl>
              <a:tblPr>
                <a:tableStyleId>{5FD0F851-EC5A-4D38-B0AD-8093EC10F338}</a:tableStyleId>
              </a:tblPr>
              <a:tblGrid>
                <a:gridCol w="2376362">
                  <a:extLst>
                    <a:ext uri="{9D8B030D-6E8A-4147-A177-3AD203B41FA5}">
                      <a16:colId xmlns:a16="http://schemas.microsoft.com/office/drawing/2014/main" val="20000"/>
                    </a:ext>
                  </a:extLst>
                </a:gridCol>
                <a:gridCol w="4517409">
                  <a:extLst>
                    <a:ext uri="{9D8B030D-6E8A-4147-A177-3AD203B41FA5}">
                      <a16:colId xmlns:a16="http://schemas.microsoft.com/office/drawing/2014/main" val="20001"/>
                    </a:ext>
                  </a:extLst>
                </a:gridCol>
                <a:gridCol w="4421875">
                  <a:extLst>
                    <a:ext uri="{9D8B030D-6E8A-4147-A177-3AD203B41FA5}">
                      <a16:colId xmlns:a16="http://schemas.microsoft.com/office/drawing/2014/main" val="20002"/>
                    </a:ext>
                  </a:extLst>
                </a:gridCol>
              </a:tblGrid>
              <a:tr h="652010">
                <a:tc>
                  <a:txBody>
                    <a:bodyPr/>
                    <a:lstStyle/>
                    <a:p>
                      <a:pPr marL="0" lvl="0" indent="0" algn="ctr">
                        <a:lnSpc>
                          <a:spcPts val="3100"/>
                        </a:lnSpc>
                        <a:spcBef>
                          <a:spcPts val="0"/>
                        </a:spcBef>
                        <a:spcAft>
                          <a:spcPts val="0"/>
                        </a:spcAft>
                        <a:buNone/>
                      </a:pPr>
                      <a:endParaRPr lang="en-US" sz="2600" b="1">
                        <a:latin typeface="微軟正黑體" panose="020B0604030504040204" pitchFamily="34" charset="-120"/>
                        <a:ea typeface="微軟正黑體" panose="020B0604030504040204" pitchFamily="34" charset="-120"/>
                        <a:cs typeface="Arial" panose="020B0604020202020204" pitchFamily="34" charset="0"/>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lvl="0" indent="0" algn="ctr" defTabSz="914400" rtl="0" eaLnBrk="1" latinLnBrk="0" hangingPunct="1">
                        <a:spcBef>
                          <a:spcPts val="0"/>
                        </a:spcBef>
                        <a:spcAft>
                          <a:spcPts val="0"/>
                        </a:spcAft>
                        <a:buNone/>
                      </a:pPr>
                      <a:r>
                        <a:rPr lang="en-US" sz="2600" b="1" i="0" u="none" strike="noStrike" kern="1200">
                          <a:solidFill>
                            <a:srgbClr val="FFFFFF"/>
                          </a:solidFill>
                          <a:latin typeface="微軟正黑體"/>
                          <a:ea typeface="微軟正黑體"/>
                          <a:cs typeface="+mn-cs"/>
                        </a:rPr>
                        <a:t>NAS App</a:t>
                      </a:r>
                      <a:endParaRPr sz="2600" b="1" i="0" u="none" strike="noStrike" kern="1200">
                        <a:solidFill>
                          <a:srgbClr val="FFFFFF"/>
                        </a:solidFill>
                        <a:latin typeface="微軟正黑體"/>
                        <a:ea typeface="微軟正黑體"/>
                        <a:cs typeface="+mn-cs"/>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lvl="0" indent="0" algn="ctr" defTabSz="914400" rtl="0" eaLnBrk="1" latinLnBrk="0" hangingPunct="1">
                        <a:spcBef>
                          <a:spcPts val="0"/>
                        </a:spcBef>
                        <a:spcAft>
                          <a:spcPts val="0"/>
                        </a:spcAft>
                        <a:buNone/>
                      </a:pPr>
                      <a:r>
                        <a:rPr lang="en-US" sz="2600" b="1" i="0" u="none" strike="noStrike" kern="1200">
                          <a:solidFill>
                            <a:srgbClr val="FFFFFF"/>
                          </a:solidFill>
                          <a:latin typeface="微軟正黑體"/>
                          <a:ea typeface="微軟正黑體"/>
                          <a:cs typeface="+mn-cs"/>
                        </a:rPr>
                        <a:t>General Linux Application</a:t>
                      </a:r>
                      <a:endParaRPr sz="2600" b="1" i="0" u="none" strike="noStrike" kern="1200">
                        <a:solidFill>
                          <a:srgbClr val="FFFFFF"/>
                        </a:solidFill>
                        <a:latin typeface="微軟正黑體"/>
                        <a:ea typeface="微軟正黑體"/>
                        <a:cs typeface="+mn-cs"/>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0"/>
                  </a:ext>
                </a:extLst>
              </a:tr>
              <a:tr h="381000">
                <a:tc>
                  <a:txBody>
                    <a:bodyPr/>
                    <a:lstStyle/>
                    <a:p>
                      <a:pPr marL="0" lvl="0" indent="0" algn="ctr" defTabSz="914400" rtl="0" eaLnBrk="1" latinLnBrk="0" hangingPunct="1">
                        <a:spcBef>
                          <a:spcPts val="0"/>
                        </a:spcBef>
                        <a:spcAft>
                          <a:spcPts val="0"/>
                        </a:spcAft>
                        <a:buNone/>
                      </a:pPr>
                      <a:r>
                        <a:rPr lang="en-US" sz="2200" b="1" kern="1200">
                          <a:solidFill>
                            <a:srgbClr val="000000"/>
                          </a:solidFill>
                          <a:latin typeface="微軟正黑體"/>
                          <a:ea typeface="微軟正黑體"/>
                          <a:cs typeface="Arial"/>
                        </a:rPr>
                        <a:t>Software Store</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Unified Store</a:t>
                      </a:r>
                    </a:p>
                    <a:p>
                      <a:pPr marL="0" lvl="0" indent="0" algn="ctr" defTabSz="91440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QNAP App Center</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D1CE"/>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Many Stores</a:t>
                      </a:r>
                    </a:p>
                    <a:p>
                      <a:pPr marL="0" lvl="0" indent="0" algn="ctr" defTabSz="914400" rtl="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Package Management</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81000">
                <a:tc>
                  <a:txBody>
                    <a:bodyPr/>
                    <a:lstStyle/>
                    <a:p>
                      <a:pPr marL="0" lvl="0" indent="0" algn="ctr" defTabSz="914400" rtl="0" eaLnBrk="1" latinLnBrk="0" hangingPunct="1">
                        <a:spcBef>
                          <a:spcPts val="0"/>
                        </a:spcBef>
                        <a:spcAft>
                          <a:spcPts val="0"/>
                        </a:spcAft>
                        <a:buNone/>
                      </a:pPr>
                      <a:r>
                        <a:rPr lang="en-US" sz="2200" b="1" kern="1200">
                          <a:solidFill>
                            <a:srgbClr val="000000"/>
                          </a:solidFill>
                          <a:latin typeface="微軟正黑體"/>
                          <a:ea typeface="微軟正黑體"/>
                          <a:cs typeface="Arial"/>
                        </a:rPr>
                        <a:t>Storage Integration</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Powerful QTS Storage</a:t>
                      </a:r>
                    </a:p>
                    <a:p>
                      <a:pPr marL="0" lvl="0" indent="0" algn="ctr" defTabSz="914400" rtl="0" eaLnBrk="1" latinLnBrk="0" hangingPunct="1">
                        <a:spcBef>
                          <a:spcPts val="0"/>
                        </a:spcBef>
                        <a:spcAft>
                          <a:spcPts val="0"/>
                        </a:spcAft>
                        <a:buNone/>
                      </a:pPr>
                      <a:r>
                        <a:rPr lang="en-US" sz="2000" b="0" i="0" u="none" strike="noStrike" kern="1200">
                          <a:solidFill>
                            <a:srgbClr val="000000"/>
                          </a:solidFill>
                          <a:latin typeface="微軟正黑體"/>
                          <a:ea typeface="微軟正黑體"/>
                          <a:cs typeface="+mn-cs"/>
                        </a:rPr>
                        <a:t>Graphical User Interface, RAID Management, Snapshot..</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Linux </a:t>
                      </a:r>
                      <a:r>
                        <a:rPr lang="en-US" altLang="zh-TW" sz="2600" b="1" kern="1200">
                          <a:solidFill>
                            <a:srgbClr val="000000"/>
                          </a:solidFill>
                          <a:latin typeface="微軟正黑體"/>
                          <a:ea typeface="微軟正黑體"/>
                          <a:cs typeface="Arial"/>
                        </a:rPr>
                        <a:t>Built-in</a:t>
                      </a:r>
                      <a:endParaRPr lang="zh-TW" altLang="en-US" sz="2600" b="1" kern="1200">
                        <a:solidFill>
                          <a:srgbClr val="000000"/>
                        </a:solidFill>
                        <a:latin typeface="微軟正黑體"/>
                        <a:ea typeface="微軟正黑體"/>
                        <a:cs typeface="Arial"/>
                      </a:endParaRP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LVM, RAID</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381000">
                <a:tc>
                  <a:txBody>
                    <a:bodyPr/>
                    <a:lstStyle/>
                    <a:p>
                      <a:pPr marL="0" lvl="0" indent="0" algn="ctr" defTabSz="914400" rtl="0" eaLnBrk="1" latinLnBrk="0" hangingPunct="1">
                        <a:spcBef>
                          <a:spcPts val="0"/>
                        </a:spcBef>
                        <a:spcAft>
                          <a:spcPts val="0"/>
                        </a:spcAft>
                        <a:buNone/>
                      </a:pPr>
                      <a:r>
                        <a:rPr lang="en-US" sz="2200" b="1" kern="1200">
                          <a:solidFill>
                            <a:srgbClr val="000000"/>
                          </a:solidFill>
                          <a:latin typeface="微軟正黑體"/>
                          <a:ea typeface="微軟正黑體"/>
                          <a:cs typeface="Arial"/>
                        </a:rPr>
                        <a:t>Built-in Feature</a:t>
                      </a:r>
                      <a:endParaRPr sz="2200" b="1" kern="1200">
                        <a:solidFill>
                          <a:srgbClr val="000000"/>
                        </a:solidFill>
                        <a:latin typeface="微軟正黑體"/>
                        <a:ea typeface="微軟正黑體"/>
                        <a:cs typeface="Arial"/>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Many Built-in Features</a:t>
                      </a:r>
                    </a:p>
                    <a:p>
                      <a:pPr marL="0" lvl="0" indent="0" algn="ctr" defTabSz="914400" eaLnBrk="1" latinLnBrk="0" hangingPunct="1">
                        <a:spcBef>
                          <a:spcPts val="0"/>
                        </a:spcBef>
                        <a:spcAft>
                          <a:spcPts val="0"/>
                        </a:spcAft>
                        <a:buNone/>
                      </a:pPr>
                      <a:r>
                        <a:rPr lang="en-US" sz="2000" b="0" i="0" u="none" strike="noStrike" kern="1200" spc="-150">
                          <a:solidFill>
                            <a:srgbClr val="000000"/>
                          </a:solidFill>
                          <a:latin typeface="微軟正黑體"/>
                          <a:ea typeface="微軟正黑體"/>
                          <a:cs typeface="+mn-cs"/>
                        </a:rPr>
                        <a:t>Linux Built-in Features and QNAP Built-in Features (Web Server, File Station, ..)</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D1CE"/>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noProof="0">
                          <a:solidFill>
                            <a:srgbClr val="000000"/>
                          </a:solidFill>
                          <a:latin typeface="微軟正黑體"/>
                          <a:ea typeface="微軟正黑體"/>
                          <a:cs typeface="Arial"/>
                        </a:rPr>
                        <a:t>Linux Built-in</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noProof="0">
                          <a:solidFill>
                            <a:srgbClr val="000000"/>
                          </a:solidFill>
                          <a:latin typeface="微軟正黑體"/>
                          <a:ea typeface="微軟正黑體"/>
                          <a:cs typeface="+mn-cs"/>
                        </a:rPr>
                        <a:t>Compression, Transcoding..</a:t>
                      </a:r>
                      <a:endParaRPr lang="en-US" sz="2000" b="0" i="0" u="none" strike="noStrike" kern="1200">
                        <a:solidFill>
                          <a:srgbClr val="000000"/>
                        </a:solidFill>
                        <a:latin typeface="微軟正黑體"/>
                        <a:ea typeface="微軟正黑體"/>
                        <a:cs typeface="+mn-cs"/>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42873">
                <a:tc>
                  <a:txBody>
                    <a:bodyPr/>
                    <a:lstStyle/>
                    <a:p>
                      <a:pPr marL="0" lvl="0" indent="0" algn="ctr" rtl="0">
                        <a:spcBef>
                          <a:spcPts val="0"/>
                        </a:spcBef>
                        <a:spcAft>
                          <a:spcPts val="0"/>
                        </a:spcAft>
                        <a:buNone/>
                      </a:pPr>
                      <a:r>
                        <a:rPr lang="en-US" altLang="zh-TW" sz="2200" b="0">
                          <a:latin typeface="Arial"/>
                          <a:cs typeface="Arial"/>
                        </a:rPr>
                        <a:t>Technical Support</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zh-TW" altLang="en-US" sz="2600" b="1" kern="1200" noProof="0">
                          <a:solidFill>
                            <a:srgbClr val="000000"/>
                          </a:solidFill>
                          <a:latin typeface="微軟正黑體"/>
                          <a:ea typeface="微軟正黑體"/>
                          <a:cs typeface="Arial"/>
                        </a:rPr>
                        <a:t>QNAP Support + Forum</a:t>
                      </a:r>
                    </a:p>
                    <a:p>
                      <a:pPr marL="0" lvl="0" indent="0" algn="ctr" defTabSz="914400" rtl="0" eaLnBrk="1" latinLnBrk="0" hangingPunct="1">
                        <a:spcBef>
                          <a:spcPts val="0"/>
                        </a:spcBef>
                        <a:spcAft>
                          <a:spcPts val="0"/>
                        </a:spcAft>
                        <a:buNone/>
                      </a:pPr>
                      <a:r>
                        <a:rPr lang="en-US" sz="2000" b="0" i="0" u="none" strike="noStrike" kern="1200" noProof="0">
                          <a:solidFill>
                            <a:srgbClr val="000000"/>
                          </a:solidFill>
                          <a:latin typeface="微軟正黑體"/>
                          <a:ea typeface="微軟正黑體"/>
                          <a:cs typeface="+mn-cs"/>
                        </a:rPr>
                        <a:t>Helpdesk, QNAP/Linux Forums</a:t>
                      </a:r>
                      <a:endParaRPr lang="zh-TW" altLang="en-US" sz="2000" b="0" i="0" u="none" strike="noStrike" kern="1200" noProof="0">
                        <a:solidFill>
                          <a:srgbClr val="000000"/>
                        </a:solidFill>
                        <a:latin typeface="微軟正黑體"/>
                        <a:ea typeface="微軟正黑體"/>
                        <a:cs typeface="+mn-cs"/>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lvl="0" indent="0" algn="ctr" defTabSz="914400" rtl="0" eaLnBrk="1" latinLnBrk="0" hangingPunct="1">
                        <a:lnSpc>
                          <a:spcPts val="3400"/>
                        </a:lnSpc>
                        <a:spcBef>
                          <a:spcPts val="0"/>
                        </a:spcBef>
                        <a:spcAft>
                          <a:spcPts val="0"/>
                        </a:spcAft>
                        <a:buClr>
                          <a:schemeClr val="dk1"/>
                        </a:buClr>
                        <a:buSzPts val="1100"/>
                        <a:buNone/>
                      </a:pPr>
                      <a:r>
                        <a:rPr lang="en-US" sz="2600" b="1" kern="1200">
                          <a:solidFill>
                            <a:srgbClr val="000000"/>
                          </a:solidFill>
                          <a:latin typeface="微軟正黑體"/>
                          <a:ea typeface="微軟正黑體"/>
                          <a:cs typeface="Arial"/>
                        </a:rPr>
                        <a:t>Forum</a:t>
                      </a:r>
                    </a:p>
                    <a:p>
                      <a:pPr marL="0" marR="0" lvl="0" indent="0" algn="ctr" defTabSz="914400" rtl="0" eaLnBrk="1" latinLnBrk="0" hangingPunct="1">
                        <a:lnSpc>
                          <a:spcPct val="100000"/>
                        </a:lnSpc>
                        <a:spcBef>
                          <a:spcPts val="0"/>
                        </a:spcBef>
                        <a:spcAft>
                          <a:spcPts val="0"/>
                        </a:spcAft>
                        <a:buClr>
                          <a:schemeClr val="dk1"/>
                        </a:buClr>
                        <a:buSzPts val="1100"/>
                        <a:buFont typeface="Arial"/>
                        <a:buNone/>
                      </a:pPr>
                      <a:r>
                        <a:rPr lang="en-US" sz="2000" b="0" i="0" u="none" strike="noStrike" kern="1200">
                          <a:solidFill>
                            <a:srgbClr val="000000"/>
                          </a:solidFill>
                          <a:latin typeface="微軟正黑體"/>
                          <a:ea typeface="微軟正黑體"/>
                          <a:cs typeface="+mn-cs"/>
                        </a:rPr>
                        <a:t>Linux Forums</a:t>
                      </a: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3785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7" name="圖片 6">
            <a:extLst>
              <a:ext uri="{FF2B5EF4-FFF2-40B4-BE49-F238E27FC236}">
                <a16:creationId xmlns:a16="http://schemas.microsoft.com/office/drawing/2014/main" id="{4D446160-6E81-48B0-9C2E-6C3DA991454F}"/>
              </a:ext>
            </a:extLst>
          </p:cNvPr>
          <p:cNvPicPr>
            <a:picLocks noChangeAspect="1"/>
          </p:cNvPicPr>
          <p:nvPr/>
        </p:nvPicPr>
        <p:blipFill rotWithShape="1">
          <a:blip r:embed="rId3">
            <a:extLst>
              <a:ext uri="{28A0092B-C50C-407E-A947-70E740481C1C}">
                <a14:useLocalDpi xmlns:a14="http://schemas.microsoft.com/office/drawing/2010/main" val="0"/>
              </a:ext>
            </a:extLst>
          </a:blip>
          <a:srcRect b="8022"/>
          <a:stretch/>
        </p:blipFill>
        <p:spPr>
          <a:xfrm>
            <a:off x="-1" y="2223497"/>
            <a:ext cx="12225113" cy="4634503"/>
          </a:xfrm>
          <a:prstGeom prst="rect">
            <a:avLst/>
          </a:prstGeom>
        </p:spPr>
      </p:pic>
      <p:sp>
        <p:nvSpPr>
          <p:cNvPr id="8" name="矩形: 圓角 7">
            <a:extLst>
              <a:ext uri="{FF2B5EF4-FFF2-40B4-BE49-F238E27FC236}">
                <a16:creationId xmlns:a16="http://schemas.microsoft.com/office/drawing/2014/main" id="{6D570535-DE6A-41D0-947B-152B7BDE1A87}"/>
              </a:ext>
            </a:extLst>
          </p:cNvPr>
          <p:cNvSpPr/>
          <p:nvPr/>
        </p:nvSpPr>
        <p:spPr>
          <a:xfrm>
            <a:off x="723332" y="2223497"/>
            <a:ext cx="4630546" cy="3566879"/>
          </a:xfrm>
          <a:prstGeom prst="roundRect">
            <a:avLst>
              <a:gd name="adj" fmla="val 5682"/>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Shape 113"/>
          <p:cNvSpPr txBox="1">
            <a:spLocks noGrp="1"/>
          </p:cNvSpPr>
          <p:nvPr>
            <p:ph type="title"/>
          </p:nvPr>
        </p:nvSpPr>
        <p:spPr/>
        <p:txBody>
          <a:bodyPr/>
          <a:lstStyle/>
          <a:p>
            <a:r>
              <a:rPr lang="en-US"/>
              <a:t>QNAP Development Platform</a:t>
            </a:r>
          </a:p>
        </p:txBody>
      </p:sp>
      <p:sp>
        <p:nvSpPr>
          <p:cNvPr id="10" name="文字方塊 9">
            <a:extLst>
              <a:ext uri="{FF2B5EF4-FFF2-40B4-BE49-F238E27FC236}">
                <a16:creationId xmlns:a16="http://schemas.microsoft.com/office/drawing/2014/main" id="{71522C9E-DCF9-42FC-B1C1-F01D33AAE51A}"/>
              </a:ext>
            </a:extLst>
          </p:cNvPr>
          <p:cNvSpPr txBox="1"/>
          <p:nvPr/>
        </p:nvSpPr>
        <p:spPr>
          <a:xfrm>
            <a:off x="956746" y="2370022"/>
            <a:ext cx="4267972" cy="3323987"/>
          </a:xfrm>
          <a:prstGeom prst="rect">
            <a:avLst/>
          </a:prstGeom>
          <a:noFill/>
        </p:spPr>
        <p:txBody>
          <a:bodyPr wrap="square" rtlCol="0">
            <a:spAutoFit/>
          </a:bodyPr>
          <a:lstStyle/>
          <a:p>
            <a:pPr>
              <a:lnSpc>
                <a:spcPts val="2100"/>
              </a:lnSpc>
            </a:pPr>
            <a:r>
              <a:rPr lang="en-US" altLang="zh-TW" sz="1900" b="1">
                <a:solidFill>
                  <a:schemeClr val="bg1"/>
                </a:solidFill>
                <a:latin typeface="Arial" panose="020B0604020202020204" pitchFamily="34" charset="0"/>
                <a:cs typeface="Arial" panose="020B0604020202020204" pitchFamily="34" charset="0"/>
              </a:rPr>
              <a:t>The QNAP development platform is designed for use by professional software developers, network and system integrators, and independent software developers to construct complete hardware and software integration platforms and develop applications. We welcome all passionate professionals to join our development team and help create a win-win future for QNAP and you.</a:t>
            </a:r>
            <a:endParaRPr lang="zh-TW" altLang="en-US" sz="19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455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4" name="圖片 3">
            <a:extLst>
              <a:ext uri="{FF2B5EF4-FFF2-40B4-BE49-F238E27FC236}">
                <a16:creationId xmlns:a16="http://schemas.microsoft.com/office/drawing/2014/main" id="{01570DDF-352A-4FE4-89CD-A385CFE45035}"/>
              </a:ext>
            </a:extLst>
          </p:cNvPr>
          <p:cNvPicPr>
            <a:picLocks noChangeAspect="1"/>
          </p:cNvPicPr>
          <p:nvPr/>
        </p:nvPicPr>
        <p:blipFill rotWithShape="1">
          <a:blip r:embed="rId3">
            <a:extLst>
              <a:ext uri="{28A0092B-C50C-407E-A947-70E740481C1C}">
                <a14:useLocalDpi xmlns:a14="http://schemas.microsoft.com/office/drawing/2010/main" val="0"/>
              </a:ext>
            </a:extLst>
          </a:blip>
          <a:srcRect r="14674"/>
          <a:stretch/>
        </p:blipFill>
        <p:spPr>
          <a:xfrm>
            <a:off x="2637183" y="1258957"/>
            <a:ext cx="9554817" cy="5599043"/>
          </a:xfrm>
          <a:prstGeom prst="rect">
            <a:avLst/>
          </a:prstGeom>
        </p:spPr>
      </p:pic>
      <p:sp>
        <p:nvSpPr>
          <p:cNvPr id="225" name="Shape 225"/>
          <p:cNvSpPr txBox="1">
            <a:spLocks noGrp="1"/>
          </p:cNvSpPr>
          <p:nvPr>
            <p:ph type="title"/>
          </p:nvPr>
        </p:nvSpPr>
        <p:spPr/>
        <p:txBody>
          <a:bodyPr/>
          <a:lstStyle/>
          <a:p>
            <a:r>
              <a:rPr lang="en-US"/>
              <a:t>Q</a:t>
            </a:r>
            <a:r>
              <a:rPr lang="en-US" altLang="zh-TW"/>
              <a:t>NAP</a:t>
            </a:r>
            <a:r>
              <a:rPr lang="en-US"/>
              <a:t> SDK - Others</a:t>
            </a:r>
          </a:p>
        </p:txBody>
      </p:sp>
      <p:sp>
        <p:nvSpPr>
          <p:cNvPr id="226" name="Shape 226"/>
          <p:cNvSpPr txBox="1">
            <a:spLocks noGrp="1"/>
          </p:cNvSpPr>
          <p:nvPr>
            <p:ph type="body" idx="1"/>
          </p:nvPr>
        </p:nvSpPr>
        <p:spPr>
          <a:xfrm>
            <a:off x="440635" y="1522984"/>
            <a:ext cx="7007087" cy="5242925"/>
          </a:xfrm>
        </p:spPr>
        <p:txBody>
          <a:bodyPr vert="horz" lIns="91440" tIns="45720" rIns="91440" bIns="45720" rtlCol="0" anchor="t">
            <a:normAutofit/>
          </a:bodyPr>
          <a:lstStyle/>
          <a:p>
            <a:pPr>
              <a:lnSpc>
                <a:spcPts val="2500"/>
              </a:lnSpc>
            </a:pPr>
            <a:r>
              <a:rPr lang="en-US">
                <a:solidFill>
                  <a:schemeClr val="accent1">
                    <a:lumMod val="75000"/>
                  </a:schemeClr>
                </a:solidFill>
              </a:rPr>
              <a:t>Toolchain</a:t>
            </a:r>
          </a:p>
          <a:p>
            <a:pPr lvl="1">
              <a:lnSpc>
                <a:spcPts val="2100"/>
              </a:lnSpc>
            </a:pPr>
            <a:r>
              <a:rPr lang="en-US" sz="2000" b="0"/>
              <a:t>A toolchain is a set of programming tools that are used to perform a complex software development task or to create a software product, which is typically another computer program or a set of related programs.</a:t>
            </a:r>
            <a:endParaRPr lang="en-US" sz="2000" b="0">
              <a:cs typeface="Arial"/>
            </a:endParaRPr>
          </a:p>
          <a:p>
            <a:pPr lvl="1">
              <a:lnSpc>
                <a:spcPts val="2100"/>
              </a:lnSpc>
            </a:pPr>
            <a:r>
              <a:rPr lang="en-US" sz="2000" b="0"/>
              <a:t>You can develop a native app on several NAS platforms, such as x86/ARM platforms.</a:t>
            </a:r>
            <a:endParaRPr lang="en-US" sz="2000" b="0">
              <a:cs typeface="Arial"/>
            </a:endParaRPr>
          </a:p>
          <a:p>
            <a:pPr marL="0" lvl="1" indent="0">
              <a:lnSpc>
                <a:spcPts val="1100"/>
              </a:lnSpc>
              <a:buNone/>
            </a:pPr>
            <a:endParaRPr lang="en-US" sz="2300">
              <a:cs typeface="Arial"/>
            </a:endParaRPr>
          </a:p>
          <a:p>
            <a:pPr marL="0" lvl="1" indent="0">
              <a:lnSpc>
                <a:spcPts val="1100"/>
              </a:lnSpc>
              <a:buNone/>
            </a:pPr>
            <a:r>
              <a:rPr lang="en-US">
                <a:solidFill>
                  <a:schemeClr val="accent1">
                    <a:lumMod val="75000"/>
                  </a:schemeClr>
                </a:solidFill>
              </a:rPr>
              <a:t>QNAP HTTP APIs</a:t>
            </a:r>
            <a:endParaRPr lang="en-US">
              <a:solidFill>
                <a:schemeClr val="accent1">
                  <a:lumMod val="75000"/>
                </a:schemeClr>
              </a:solidFill>
              <a:cs typeface="Arial"/>
            </a:endParaRPr>
          </a:p>
          <a:p>
            <a:pPr lvl="1">
              <a:lnSpc>
                <a:spcPts val="2100"/>
              </a:lnSpc>
            </a:pPr>
            <a:r>
              <a:rPr lang="en-US" sz="2000" b="0"/>
              <a:t>QNAP HTTP APIs help you access those built-in features, such as file management, account management, storage management, etc.</a:t>
            </a:r>
            <a:endParaRPr lang="en-US" sz="2000" b="0">
              <a:cs typeface="Arial"/>
            </a:endParaRPr>
          </a:p>
          <a:p>
            <a:pPr marL="0" lvl="1" indent="0">
              <a:lnSpc>
                <a:spcPts val="1100"/>
              </a:lnSpc>
              <a:buNone/>
            </a:pPr>
            <a:endParaRPr lang="en-US" altLang="zh-TW" sz="2300">
              <a:cs typeface="Arial"/>
            </a:endParaRPr>
          </a:p>
          <a:p>
            <a:pPr>
              <a:lnSpc>
                <a:spcPts val="2500"/>
              </a:lnSpc>
            </a:pPr>
            <a:r>
              <a:rPr lang="en-US">
                <a:solidFill>
                  <a:schemeClr val="accent1">
                    <a:lumMod val="75000"/>
                  </a:schemeClr>
                </a:solidFill>
              </a:rPr>
              <a:t>Submit QPKG to QNAP App Center</a:t>
            </a:r>
            <a:endParaRPr lang="en-US">
              <a:solidFill>
                <a:schemeClr val="accent1">
                  <a:lumMod val="75000"/>
                </a:schemeClr>
              </a:solidFill>
              <a:cs typeface="Arial"/>
            </a:endParaRPr>
          </a:p>
          <a:p>
            <a:pPr lvl="1">
              <a:lnSpc>
                <a:spcPts val="2100"/>
              </a:lnSpc>
            </a:pPr>
            <a:r>
              <a:rPr lang="en-US" sz="2000" b="0"/>
              <a:t>Let the world see your App: everyone can install and enjoy your App.</a:t>
            </a:r>
          </a:p>
        </p:txBody>
      </p:sp>
    </p:spTree>
    <p:extLst>
      <p:ext uri="{BB962C8B-B14F-4D97-AF65-F5344CB8AC3E}">
        <p14:creationId xmlns:p14="http://schemas.microsoft.com/office/powerpoint/2010/main" val="16762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p:txBody>
          <a:bodyPr/>
          <a:lstStyle/>
          <a:p>
            <a:r>
              <a:rPr lang="en-US"/>
              <a:t>QNAP HTTP APIs</a:t>
            </a:r>
          </a:p>
        </p:txBody>
      </p:sp>
      <p:sp>
        <p:nvSpPr>
          <p:cNvPr id="233" name="Shape 233"/>
          <p:cNvSpPr txBox="1">
            <a:spLocks noGrp="1"/>
          </p:cNvSpPr>
          <p:nvPr>
            <p:ph type="body" idx="1"/>
          </p:nvPr>
        </p:nvSpPr>
        <p:spPr>
          <a:xfrm>
            <a:off x="838200" y="1590845"/>
            <a:ext cx="10515600" cy="5267156"/>
          </a:xfrm>
        </p:spPr>
        <p:txBody>
          <a:bodyPr>
            <a:normAutofit/>
          </a:bodyPr>
          <a:lstStyle/>
          <a:p>
            <a:pPr>
              <a:lnSpc>
                <a:spcPts val="2500"/>
              </a:lnSpc>
            </a:pPr>
            <a:r>
              <a:rPr lang="en-US" sz="2500"/>
              <a:t>Authentication</a:t>
            </a:r>
          </a:p>
          <a:p>
            <a:pPr>
              <a:lnSpc>
                <a:spcPts val="2500"/>
              </a:lnSpc>
            </a:pPr>
            <a:r>
              <a:rPr lang="en-US" sz="2500"/>
              <a:t>Backup &amp; Restore</a:t>
            </a:r>
          </a:p>
          <a:p>
            <a:pPr>
              <a:lnSpc>
                <a:spcPts val="2500"/>
              </a:lnSpc>
            </a:pPr>
            <a:r>
              <a:rPr lang="en-US" sz="2500"/>
              <a:t>File Management</a:t>
            </a:r>
          </a:p>
          <a:p>
            <a:pPr>
              <a:lnSpc>
                <a:spcPts val="2500"/>
              </a:lnSpc>
            </a:pPr>
            <a:r>
              <a:rPr lang="en-US" sz="2500"/>
              <a:t>Multimedia Management</a:t>
            </a:r>
          </a:p>
          <a:p>
            <a:pPr>
              <a:lnSpc>
                <a:spcPts val="2500"/>
              </a:lnSpc>
            </a:pPr>
            <a:r>
              <a:rPr lang="en-US" sz="2500"/>
              <a:t>Music Station</a:t>
            </a:r>
          </a:p>
          <a:p>
            <a:pPr>
              <a:lnSpc>
                <a:spcPts val="2500"/>
              </a:lnSpc>
            </a:pPr>
            <a:r>
              <a:rPr lang="en-US" sz="2500"/>
              <a:t>Photo Station</a:t>
            </a:r>
          </a:p>
          <a:p>
            <a:pPr>
              <a:lnSpc>
                <a:spcPts val="2500"/>
              </a:lnSpc>
            </a:pPr>
            <a:r>
              <a:rPr lang="en-US" sz="2500"/>
              <a:t>Shared Folders</a:t>
            </a:r>
          </a:p>
          <a:p>
            <a:pPr>
              <a:lnSpc>
                <a:spcPts val="2500"/>
              </a:lnSpc>
            </a:pPr>
            <a:r>
              <a:rPr lang="en-US" sz="2500"/>
              <a:t>Storage Management</a:t>
            </a:r>
          </a:p>
          <a:p>
            <a:pPr>
              <a:lnSpc>
                <a:spcPts val="2500"/>
              </a:lnSpc>
            </a:pPr>
            <a:r>
              <a:rPr lang="en-US" sz="2500"/>
              <a:t>System Status</a:t>
            </a:r>
          </a:p>
          <a:p>
            <a:pPr>
              <a:lnSpc>
                <a:spcPts val="2500"/>
              </a:lnSpc>
            </a:pPr>
            <a:r>
              <a:rPr lang="en-US" sz="2500"/>
              <a:t>Users and User Groups</a:t>
            </a:r>
          </a:p>
          <a:p>
            <a:pPr>
              <a:lnSpc>
                <a:spcPts val="2500"/>
              </a:lnSpc>
            </a:pPr>
            <a:r>
              <a:rPr lang="en-US" sz="2500"/>
              <a:t>...</a:t>
            </a:r>
          </a:p>
        </p:txBody>
      </p:sp>
      <p:pic>
        <p:nvPicPr>
          <p:cNvPr id="5" name="圖片 4">
            <a:extLst>
              <a:ext uri="{FF2B5EF4-FFF2-40B4-BE49-F238E27FC236}">
                <a16:creationId xmlns:a16="http://schemas.microsoft.com/office/drawing/2014/main" id="{3010204D-7260-4EA7-9B22-0C6CA6B70BE7}"/>
              </a:ext>
            </a:extLst>
          </p:cNvPr>
          <p:cNvPicPr>
            <a:picLocks noChangeAspect="1"/>
          </p:cNvPicPr>
          <p:nvPr/>
        </p:nvPicPr>
        <p:blipFill rotWithShape="1">
          <a:blip r:embed="rId3">
            <a:extLst>
              <a:ext uri="{28A0092B-C50C-407E-A947-70E740481C1C}">
                <a14:useLocalDpi xmlns:a14="http://schemas.microsoft.com/office/drawing/2010/main" val="0"/>
              </a:ext>
            </a:extLst>
          </a:blip>
          <a:srcRect t="9483" r="4176" b="9743"/>
          <a:stretch/>
        </p:blipFill>
        <p:spPr>
          <a:xfrm>
            <a:off x="6069496" y="1285461"/>
            <a:ext cx="6122504" cy="5585791"/>
          </a:xfrm>
          <a:prstGeom prst="rect">
            <a:avLst/>
          </a:prstGeom>
        </p:spPr>
      </p:pic>
    </p:spTree>
    <p:extLst>
      <p:ext uri="{BB962C8B-B14F-4D97-AF65-F5344CB8AC3E}">
        <p14:creationId xmlns:p14="http://schemas.microsoft.com/office/powerpoint/2010/main" val="3074875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5" name="圖片 4">
            <a:extLst>
              <a:ext uri="{FF2B5EF4-FFF2-40B4-BE49-F238E27FC236}">
                <a16:creationId xmlns:a16="http://schemas.microsoft.com/office/drawing/2014/main" id="{BD4D5E2B-86B3-442A-9E3B-ADFCA6E13E0B}"/>
              </a:ext>
            </a:extLst>
          </p:cNvPr>
          <p:cNvPicPr>
            <a:picLocks noChangeAspect="1"/>
          </p:cNvPicPr>
          <p:nvPr/>
        </p:nvPicPr>
        <p:blipFill rotWithShape="1">
          <a:blip r:embed="rId3">
            <a:extLst>
              <a:ext uri="{28A0092B-C50C-407E-A947-70E740481C1C}">
                <a14:useLocalDpi xmlns:a14="http://schemas.microsoft.com/office/drawing/2010/main" val="0"/>
              </a:ext>
            </a:extLst>
          </a:blip>
          <a:srcRect b="7625"/>
          <a:stretch/>
        </p:blipFill>
        <p:spPr>
          <a:xfrm>
            <a:off x="0" y="2683387"/>
            <a:ext cx="12192000" cy="4174613"/>
          </a:xfrm>
          <a:prstGeom prst="rect">
            <a:avLst/>
          </a:prstGeom>
        </p:spPr>
      </p:pic>
      <p:pic>
        <p:nvPicPr>
          <p:cNvPr id="6" name="圖片 5">
            <a:extLst>
              <a:ext uri="{FF2B5EF4-FFF2-40B4-BE49-F238E27FC236}">
                <a16:creationId xmlns:a16="http://schemas.microsoft.com/office/drawing/2014/main" id="{9232029B-F662-4C8A-A7EA-A7F81D956261}"/>
              </a:ext>
            </a:extLst>
          </p:cNvPr>
          <p:cNvPicPr>
            <a:picLocks noChangeAspect="1"/>
          </p:cNvPicPr>
          <p:nvPr/>
        </p:nvPicPr>
        <p:blipFill rotWithShape="1">
          <a:blip r:embed="rId4">
            <a:extLst>
              <a:ext uri="{28A0092B-C50C-407E-A947-70E740481C1C}">
                <a14:useLocalDpi xmlns:a14="http://schemas.microsoft.com/office/drawing/2010/main" val="0"/>
              </a:ext>
            </a:extLst>
          </a:blip>
          <a:srcRect l="11622"/>
          <a:stretch/>
        </p:blipFill>
        <p:spPr>
          <a:xfrm flipH="1">
            <a:off x="7527666" y="3339549"/>
            <a:ext cx="4664334" cy="3518451"/>
          </a:xfrm>
          <a:prstGeom prst="rect">
            <a:avLst/>
          </a:prstGeom>
        </p:spPr>
      </p:pic>
      <p:sp>
        <p:nvSpPr>
          <p:cNvPr id="239" name="Shape 239"/>
          <p:cNvSpPr txBox="1">
            <a:spLocks noGrp="1"/>
          </p:cNvSpPr>
          <p:nvPr>
            <p:ph type="title"/>
          </p:nvPr>
        </p:nvSpPr>
        <p:spPr/>
        <p:txBody>
          <a:bodyPr/>
          <a:lstStyle/>
          <a:p>
            <a:r>
              <a:rPr lang="en-US"/>
              <a:t>Submit apps to QNAP App Center </a:t>
            </a:r>
          </a:p>
        </p:txBody>
      </p:sp>
      <p:sp>
        <p:nvSpPr>
          <p:cNvPr id="240" name="Shape 240"/>
          <p:cNvSpPr txBox="1">
            <a:spLocks noGrp="1"/>
          </p:cNvSpPr>
          <p:nvPr>
            <p:ph type="body" idx="1"/>
          </p:nvPr>
        </p:nvSpPr>
        <p:spPr>
          <a:xfrm>
            <a:off x="725466" y="1678527"/>
            <a:ext cx="8657073" cy="4351338"/>
          </a:xfrm>
        </p:spPr>
        <p:txBody>
          <a:bodyPr vert="horz" lIns="91440" tIns="45720" rIns="91440" bIns="45720" rtlCol="0" anchor="t">
            <a:normAutofit/>
          </a:bodyPr>
          <a:lstStyle/>
          <a:p>
            <a:pPr>
              <a:lnSpc>
                <a:spcPts val="2700"/>
              </a:lnSpc>
            </a:pPr>
            <a:r>
              <a:rPr lang="en-US"/>
              <a:t>You: Develop your QPKG</a:t>
            </a:r>
          </a:p>
          <a:p>
            <a:pPr>
              <a:lnSpc>
                <a:spcPts val="2700"/>
              </a:lnSpc>
            </a:pPr>
            <a:r>
              <a:rPr lang="en-US"/>
              <a:t>You: Install Helpdesk app on NAS</a:t>
            </a:r>
            <a:endParaRPr lang="en-US">
              <a:cs typeface="Arial"/>
            </a:endParaRPr>
          </a:p>
          <a:p>
            <a:pPr>
              <a:lnSpc>
                <a:spcPts val="2700"/>
              </a:lnSpc>
            </a:pPr>
            <a:r>
              <a:rPr lang="en-US"/>
              <a:t>You: Send QPKG and mandatory information via Helpdesk app</a:t>
            </a:r>
            <a:endParaRPr lang="en-US">
              <a:cs typeface="Arial"/>
            </a:endParaRPr>
          </a:p>
          <a:p>
            <a:pPr>
              <a:lnSpc>
                <a:spcPts val="2700"/>
              </a:lnSpc>
            </a:pPr>
            <a:r>
              <a:rPr lang="en-US"/>
              <a:t>QNAP: Review / test your QPKG</a:t>
            </a:r>
            <a:endParaRPr lang="en-US">
              <a:cs typeface="Arial"/>
            </a:endParaRPr>
          </a:p>
          <a:p>
            <a:pPr>
              <a:lnSpc>
                <a:spcPts val="2700"/>
              </a:lnSpc>
            </a:pPr>
            <a:r>
              <a:rPr lang="en-US"/>
              <a:t>QNAP: Upload your NAS app to QNAP App Center</a:t>
            </a:r>
            <a:endParaRPr lang="en-US">
              <a:cs typeface="Arial"/>
            </a:endParaRPr>
          </a:p>
          <a:p>
            <a:pPr>
              <a:lnSpc>
                <a:spcPts val="2700"/>
              </a:lnSpc>
            </a:pPr>
            <a:r>
              <a:rPr lang="en-US"/>
              <a:t>All QNAP NAS Users: Discover, install and enjoy your NAS app</a:t>
            </a:r>
            <a:endParaRPr lang="en-US">
              <a:cs typeface="Arial"/>
            </a:endParaRPr>
          </a:p>
        </p:txBody>
      </p:sp>
    </p:spTree>
    <p:extLst>
      <p:ext uri="{BB962C8B-B14F-4D97-AF65-F5344CB8AC3E}">
        <p14:creationId xmlns:p14="http://schemas.microsoft.com/office/powerpoint/2010/main" val="1304642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p:txBody>
          <a:bodyPr/>
          <a:lstStyle/>
          <a:p>
            <a:r>
              <a:rPr lang="en-US"/>
              <a:t>Shine in QNAP App Center</a:t>
            </a:r>
          </a:p>
        </p:txBody>
      </p:sp>
      <p:sp>
        <p:nvSpPr>
          <p:cNvPr id="247" name="Shape 247"/>
          <p:cNvSpPr txBox="1">
            <a:spLocks noGrp="1"/>
          </p:cNvSpPr>
          <p:nvPr>
            <p:ph type="body" idx="1"/>
          </p:nvPr>
        </p:nvSpPr>
        <p:spPr>
          <a:xfrm>
            <a:off x="750518" y="1402955"/>
            <a:ext cx="10623115" cy="1603292"/>
          </a:xfrm>
        </p:spPr>
        <p:txBody>
          <a:bodyPr vert="horz" lIns="91440" tIns="45720" rIns="91440" bIns="45720" rtlCol="0" anchor="t">
            <a:normAutofit/>
          </a:bodyPr>
          <a:lstStyle/>
          <a:p>
            <a:r>
              <a:rPr lang="en-US" sz="2500"/>
              <a:t>After you complete the development of your app, you can contact us to display the app in QNAP App Center.</a:t>
            </a:r>
            <a:r>
              <a:rPr lang="en-US"/>
              <a:t> Many </a:t>
            </a:r>
            <a:r>
              <a:rPr lang="en-US" sz="2500"/>
              <a:t>QNAP NAS users will see your </a:t>
            </a:r>
            <a:r>
              <a:rPr lang="en-US"/>
              <a:t>a</a:t>
            </a:r>
            <a:r>
              <a:rPr lang="en-US" sz="2500"/>
              <a:t>pp.</a:t>
            </a:r>
          </a:p>
        </p:txBody>
      </p:sp>
      <p:pic>
        <p:nvPicPr>
          <p:cNvPr id="2" name="Shape 255">
            <a:extLst>
              <a:ext uri="{FF2B5EF4-FFF2-40B4-BE49-F238E27FC236}">
                <a16:creationId xmlns:a16="http://schemas.microsoft.com/office/drawing/2014/main" id="{8079F0E9-D53F-45AB-8D57-22799A654234}"/>
              </a:ext>
            </a:extLst>
          </p:cNvPr>
          <p:cNvPicPr preferRelativeResize="0"/>
          <p:nvPr/>
        </p:nvPicPr>
        <p:blipFill rotWithShape="1">
          <a:blip r:embed="rId3">
            <a:alphaModFix/>
          </a:blip>
          <a:srcRect t="980" b="1567"/>
          <a:stretch/>
        </p:blipFill>
        <p:spPr>
          <a:xfrm>
            <a:off x="1576192" y="2757773"/>
            <a:ext cx="8494143" cy="3980126"/>
          </a:xfrm>
          <a:prstGeom prst="rect">
            <a:avLst/>
          </a:prstGeom>
          <a:noFill/>
          <a:ln>
            <a:solidFill>
              <a:schemeClr val="bg1">
                <a:lumMod val="75000"/>
              </a:schemeClr>
            </a:solidFill>
          </a:ln>
        </p:spPr>
      </p:pic>
    </p:spTree>
    <p:extLst>
      <p:ext uri="{BB962C8B-B14F-4D97-AF65-F5344CB8AC3E}">
        <p14:creationId xmlns:p14="http://schemas.microsoft.com/office/powerpoint/2010/main" val="53514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p:txBody>
          <a:bodyPr/>
          <a:lstStyle/>
          <a:p>
            <a:r>
              <a:rPr lang="en-US"/>
              <a:t>QNAP App Center on QNAP Website</a:t>
            </a:r>
          </a:p>
        </p:txBody>
      </p:sp>
      <p:pic>
        <p:nvPicPr>
          <p:cNvPr id="262" name="Shape 262"/>
          <p:cNvPicPr preferRelativeResize="0"/>
          <p:nvPr/>
        </p:nvPicPr>
        <p:blipFill>
          <a:blip r:embed="rId3">
            <a:alphaModFix/>
          </a:blip>
          <a:stretch>
            <a:fillRect/>
          </a:stretch>
        </p:blipFill>
        <p:spPr>
          <a:xfrm>
            <a:off x="1676401" y="1693753"/>
            <a:ext cx="8839201" cy="4660501"/>
          </a:xfrm>
          <a:prstGeom prst="rect">
            <a:avLst/>
          </a:prstGeom>
          <a:noFill/>
          <a:ln>
            <a:solidFill>
              <a:schemeClr val="bg1">
                <a:lumMod val="75000"/>
              </a:schemeClr>
            </a:solidFill>
          </a:ln>
        </p:spPr>
      </p:pic>
    </p:spTree>
    <p:extLst>
      <p:ext uri="{BB962C8B-B14F-4D97-AF65-F5344CB8AC3E}">
        <p14:creationId xmlns:p14="http://schemas.microsoft.com/office/powerpoint/2010/main" val="3637156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p:txBody>
          <a:bodyPr/>
          <a:lstStyle/>
          <a:p>
            <a:r>
              <a:rPr lang="en-US"/>
              <a:t>QDK Partner Success Stories</a:t>
            </a:r>
          </a:p>
        </p:txBody>
      </p:sp>
      <p:sp>
        <p:nvSpPr>
          <p:cNvPr id="269" name="Shape 269"/>
          <p:cNvSpPr txBox="1">
            <a:spLocks noGrp="1"/>
          </p:cNvSpPr>
          <p:nvPr>
            <p:ph type="body" idx="1"/>
          </p:nvPr>
        </p:nvSpPr>
        <p:spPr>
          <a:xfrm>
            <a:off x="254000" y="1442494"/>
            <a:ext cx="11787910" cy="1628344"/>
          </a:xfrm>
        </p:spPr>
        <p:txBody>
          <a:bodyPr>
            <a:normAutofit/>
          </a:bodyPr>
          <a:lstStyle/>
          <a:p>
            <a:r>
              <a:rPr lang="en-US" sz="2500"/>
              <a:t>There are already a number of success stories on partnership/cooperation with QNAP; have a look to see how easy it is to develop apps on QNAP NAS.</a:t>
            </a:r>
            <a:endParaRPr lang="en-US"/>
          </a:p>
        </p:txBody>
      </p:sp>
      <p:pic>
        <p:nvPicPr>
          <p:cNvPr id="270" name="Shape 270"/>
          <p:cNvPicPr preferRelativeResize="0"/>
          <p:nvPr/>
        </p:nvPicPr>
        <p:blipFill>
          <a:blip r:embed="rId3">
            <a:alphaModFix/>
          </a:blip>
          <a:stretch>
            <a:fillRect/>
          </a:stretch>
        </p:blipFill>
        <p:spPr>
          <a:xfrm>
            <a:off x="1785317" y="2517730"/>
            <a:ext cx="4174876" cy="4130224"/>
          </a:xfrm>
          <a:prstGeom prst="rect">
            <a:avLst/>
          </a:prstGeom>
          <a:noFill/>
          <a:ln>
            <a:noFill/>
          </a:ln>
        </p:spPr>
      </p:pic>
      <p:pic>
        <p:nvPicPr>
          <p:cNvPr id="271" name="Shape 271"/>
          <p:cNvPicPr preferRelativeResize="0"/>
          <p:nvPr/>
        </p:nvPicPr>
        <p:blipFill>
          <a:blip r:embed="rId4">
            <a:alphaModFix/>
          </a:blip>
          <a:stretch>
            <a:fillRect/>
          </a:stretch>
        </p:blipFill>
        <p:spPr>
          <a:xfrm>
            <a:off x="6327338" y="2517732"/>
            <a:ext cx="4056624" cy="4130222"/>
          </a:xfrm>
          <a:prstGeom prst="rect">
            <a:avLst/>
          </a:prstGeom>
          <a:noFill/>
          <a:ln>
            <a:noFill/>
          </a:ln>
        </p:spPr>
      </p:pic>
    </p:spTree>
    <p:extLst>
      <p:ext uri="{BB962C8B-B14F-4D97-AF65-F5344CB8AC3E}">
        <p14:creationId xmlns:p14="http://schemas.microsoft.com/office/powerpoint/2010/main" val="166743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88536" y="52322"/>
            <a:ext cx="11165264" cy="1325563"/>
          </a:xfrm>
        </p:spPr>
        <p:txBody>
          <a:bodyPr/>
          <a:lstStyle/>
          <a:p>
            <a:r>
              <a:rPr lang="en-US"/>
              <a:t>If you have technical difficulties, please...</a:t>
            </a:r>
          </a:p>
        </p:txBody>
      </p:sp>
      <p:pic>
        <p:nvPicPr>
          <p:cNvPr id="278" name="Shape 278"/>
          <p:cNvPicPr preferRelativeResize="0"/>
          <p:nvPr/>
        </p:nvPicPr>
        <p:blipFill>
          <a:blip r:embed="rId3">
            <a:alphaModFix/>
          </a:blip>
          <a:stretch>
            <a:fillRect/>
          </a:stretch>
        </p:blipFill>
        <p:spPr>
          <a:xfrm>
            <a:off x="1676401" y="1595632"/>
            <a:ext cx="8839199" cy="4838046"/>
          </a:xfrm>
          <a:prstGeom prst="rect">
            <a:avLst/>
          </a:prstGeom>
          <a:noFill/>
          <a:ln>
            <a:noFill/>
          </a:ln>
        </p:spPr>
      </p:pic>
    </p:spTree>
    <p:extLst>
      <p:ext uri="{BB962C8B-B14F-4D97-AF65-F5344CB8AC3E}">
        <p14:creationId xmlns:p14="http://schemas.microsoft.com/office/powerpoint/2010/main" val="1100185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idx="4294967295"/>
          </p:nvPr>
        </p:nvSpPr>
        <p:spPr>
          <a:xfrm>
            <a:off x="0" y="274638"/>
            <a:ext cx="8229600" cy="777875"/>
          </a:xfrm>
          <a:prstGeom prst="rect">
            <a:avLst/>
          </a:prstGeom>
        </p:spPr>
        <p:txBody>
          <a:bodyPr spcFirstLastPara="1" vert="horz" wrap="square" lIns="91425" tIns="91425" rIns="91425" bIns="91425" rtlCol="0" anchor="ctr" anchorCtr="0">
            <a:noAutofit/>
          </a:bodyPr>
          <a:lstStyle/>
          <a:p>
            <a:pPr>
              <a:spcBef>
                <a:spcPts val="0"/>
              </a:spcBef>
            </a:pPr>
            <a:r>
              <a:rPr lang="en-US"/>
              <a:t> </a:t>
            </a:r>
            <a:endParaRPr/>
          </a:p>
        </p:txBody>
      </p:sp>
      <p:sp>
        <p:nvSpPr>
          <p:cNvPr id="2" name="文字方塊 1">
            <a:extLst>
              <a:ext uri="{FF2B5EF4-FFF2-40B4-BE49-F238E27FC236}">
                <a16:creationId xmlns:a16="http://schemas.microsoft.com/office/drawing/2014/main" id="{8BCCD087-E7A9-4DAE-9467-71511C838BE0}"/>
              </a:ext>
            </a:extLst>
          </p:cNvPr>
          <p:cNvSpPr txBox="1"/>
          <p:nvPr/>
        </p:nvSpPr>
        <p:spPr>
          <a:xfrm>
            <a:off x="641445" y="6045957"/>
            <a:ext cx="3439236" cy="584775"/>
          </a:xfrm>
          <a:prstGeom prst="rect">
            <a:avLst/>
          </a:prstGeom>
          <a:noFill/>
        </p:spPr>
        <p:txBody>
          <a:bodyPr wrap="square" rtlCol="0">
            <a:spAutoFit/>
          </a:bodyPr>
          <a:lstStyle/>
          <a:p>
            <a:r>
              <a:rPr lang="en-US" altLang="zh-TW" sz="800">
                <a:latin typeface="Arial" panose="020B0604020202020204" pitchFamily="34" charset="0"/>
                <a:cs typeface="Arial" panose="020B0604020202020204" pitchFamily="34" charset="0"/>
              </a:rPr>
              <a:t>Copyright © 2018 QNAP Systems, Inc. All rights reserved. QNAP® and other names of QNAP Products are proprietary marks or registered trademarks of QNAP Systems, Inc. Other products and company names mentioned herein are trademarks of their respective holder </a:t>
            </a:r>
            <a:endParaRPr lang="zh-TW" altLang="en-US" sz="80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CDF679E4-A5D4-4320-B0C2-BE8304D36F6B}"/>
              </a:ext>
            </a:extLst>
          </p:cNvPr>
          <p:cNvSpPr txBox="1"/>
          <p:nvPr/>
        </p:nvSpPr>
        <p:spPr>
          <a:xfrm>
            <a:off x="641445" y="2219253"/>
            <a:ext cx="6095477" cy="1446550"/>
          </a:xfrm>
          <a:prstGeom prst="rect">
            <a:avLst/>
          </a:prstGeom>
          <a:noFill/>
        </p:spPr>
        <p:txBody>
          <a:bodyPr wrap="square" rtlCol="0" anchor="t">
            <a:spAutoFit/>
          </a:bodyPr>
          <a:lstStyle/>
          <a:p>
            <a:r>
              <a:rPr lang="en-US" altLang="zh-TW" sz="4400" b="1">
                <a:latin typeface="Arial" panose="020B0604020202020204" pitchFamily="34" charset="0"/>
                <a:cs typeface="Arial" panose="020B0604020202020204" pitchFamily="34" charset="0"/>
              </a:rPr>
              <a:t>Develop with QNAP Your best choice!</a:t>
            </a:r>
          </a:p>
        </p:txBody>
      </p:sp>
    </p:spTree>
    <p:extLst>
      <p:ext uri="{BB962C8B-B14F-4D97-AF65-F5344CB8AC3E}">
        <p14:creationId xmlns:p14="http://schemas.microsoft.com/office/powerpoint/2010/main" val="263802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5" name="圖片 4">
            <a:extLst>
              <a:ext uri="{FF2B5EF4-FFF2-40B4-BE49-F238E27FC236}">
                <a16:creationId xmlns:a16="http://schemas.microsoft.com/office/drawing/2014/main" id="{B16D9B16-EE89-48D7-8A8F-4B829CE69FCD}"/>
              </a:ext>
            </a:extLst>
          </p:cNvPr>
          <p:cNvPicPr>
            <a:picLocks noChangeAspect="1"/>
          </p:cNvPicPr>
          <p:nvPr/>
        </p:nvPicPr>
        <p:blipFill rotWithShape="1">
          <a:blip r:embed="rId3">
            <a:extLst>
              <a:ext uri="{28A0092B-C50C-407E-A947-70E740481C1C}">
                <a14:useLocalDpi xmlns:a14="http://schemas.microsoft.com/office/drawing/2010/main" val="0"/>
              </a:ext>
            </a:extLst>
          </a:blip>
          <a:srcRect l="5067" t="4901" r="5065" b="5067"/>
          <a:stretch/>
        </p:blipFill>
        <p:spPr>
          <a:xfrm>
            <a:off x="0" y="1258957"/>
            <a:ext cx="12192000" cy="5599043"/>
          </a:xfrm>
          <a:prstGeom prst="rect">
            <a:avLst/>
          </a:prstGeom>
        </p:spPr>
      </p:pic>
      <p:pic>
        <p:nvPicPr>
          <p:cNvPr id="6" name="圖片 5">
            <a:extLst>
              <a:ext uri="{FF2B5EF4-FFF2-40B4-BE49-F238E27FC236}">
                <a16:creationId xmlns:a16="http://schemas.microsoft.com/office/drawing/2014/main" id="{4D133AA5-9198-43A5-A794-719BD0332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603" y="1513614"/>
            <a:ext cx="4864543" cy="4864543"/>
          </a:xfrm>
          <a:prstGeom prst="rect">
            <a:avLst/>
          </a:prstGeom>
        </p:spPr>
      </p:pic>
      <p:sp>
        <p:nvSpPr>
          <p:cNvPr id="121" name="Shape 121"/>
          <p:cNvSpPr txBox="1">
            <a:spLocks noGrp="1"/>
          </p:cNvSpPr>
          <p:nvPr>
            <p:ph type="title"/>
          </p:nvPr>
        </p:nvSpPr>
        <p:spPr>
          <a:xfrm>
            <a:off x="838200" y="52322"/>
            <a:ext cx="10515600" cy="1325563"/>
          </a:xfrm>
        </p:spPr>
        <p:txBody>
          <a:bodyPr/>
          <a:lstStyle/>
          <a:p>
            <a:r>
              <a:rPr lang="en-US"/>
              <a:t>QNAP Development Platform</a:t>
            </a:r>
          </a:p>
        </p:txBody>
      </p:sp>
      <p:sp>
        <p:nvSpPr>
          <p:cNvPr id="3" name="內容版面配置區 2">
            <a:extLst>
              <a:ext uri="{FF2B5EF4-FFF2-40B4-BE49-F238E27FC236}">
                <a16:creationId xmlns:a16="http://schemas.microsoft.com/office/drawing/2014/main" id="{2B814737-AD6D-43D9-822D-E4F11E4DBB08}"/>
              </a:ext>
            </a:extLst>
          </p:cNvPr>
          <p:cNvSpPr>
            <a:spLocks noGrp="1"/>
          </p:cNvSpPr>
          <p:nvPr>
            <p:ph idx="1"/>
          </p:nvPr>
        </p:nvSpPr>
        <p:spPr>
          <a:xfrm>
            <a:off x="674424" y="1863803"/>
            <a:ext cx="6147179" cy="4550650"/>
          </a:xfrm>
        </p:spPr>
        <p:txBody>
          <a:bodyPr>
            <a:normAutofit/>
          </a:bodyPr>
          <a:lstStyle/>
          <a:p>
            <a:r>
              <a:rPr lang="en-US" altLang="zh-TW" sz="2300">
                <a:solidFill>
                  <a:srgbClr val="C00000"/>
                </a:solidFill>
                <a:effectLst>
                  <a:glow rad="101600">
                    <a:schemeClr val="bg1">
                      <a:alpha val="60000"/>
                    </a:schemeClr>
                  </a:glow>
                </a:effectLst>
              </a:rPr>
              <a:t>Rich and built-in features to save you effort and time on application development</a:t>
            </a:r>
          </a:p>
          <a:p>
            <a:pPr>
              <a:lnSpc>
                <a:spcPts val="2300"/>
              </a:lnSpc>
            </a:pPr>
            <a:r>
              <a:rPr lang="en-US" altLang="zh-TW" sz="1700"/>
              <a:t>QNAP Turbo NAS is a feature-rich, private cloud system. With storage as the core theme, the QNAP Turbo NAS offers an array of practical and value-added features, including user and privilege management, backup, multimedia and entertainment, and IP security surveillance. As a development platform, QNAP Turbo NAS is a total solution that dramatically reduces your development effort, and through the influential brand image of QNAP, your success can be easily achieved.</a:t>
            </a:r>
          </a:p>
        </p:txBody>
      </p:sp>
    </p:spTree>
    <p:extLst>
      <p:ext uri="{BB962C8B-B14F-4D97-AF65-F5344CB8AC3E}">
        <p14:creationId xmlns:p14="http://schemas.microsoft.com/office/powerpoint/2010/main" val="374126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p:txBody>
          <a:bodyPr/>
          <a:lstStyle/>
          <a:p>
            <a:r>
              <a:rPr lang="en-US"/>
              <a:t>QNAP Development Platform</a:t>
            </a:r>
          </a:p>
        </p:txBody>
      </p:sp>
      <p:grpSp>
        <p:nvGrpSpPr>
          <p:cNvPr id="3" name="群組 2">
            <a:extLst>
              <a:ext uri="{FF2B5EF4-FFF2-40B4-BE49-F238E27FC236}">
                <a16:creationId xmlns:a16="http://schemas.microsoft.com/office/drawing/2014/main" id="{57D1E1ED-200A-4376-973D-98E420774E7C}"/>
              </a:ext>
            </a:extLst>
          </p:cNvPr>
          <p:cNvGrpSpPr/>
          <p:nvPr/>
        </p:nvGrpSpPr>
        <p:grpSpPr>
          <a:xfrm>
            <a:off x="-542029" y="866632"/>
            <a:ext cx="6596839" cy="6680580"/>
            <a:chOff x="-830354" y="866632"/>
            <a:chExt cx="6596839" cy="6680580"/>
          </a:xfrm>
        </p:grpSpPr>
        <p:pic>
          <p:nvPicPr>
            <p:cNvPr id="6" name="圖片 5">
              <a:extLst>
                <a:ext uri="{FF2B5EF4-FFF2-40B4-BE49-F238E27FC236}">
                  <a16:creationId xmlns:a16="http://schemas.microsoft.com/office/drawing/2014/main" id="{72CD622E-8DE4-492C-9C5E-C74E63EC2864}"/>
                </a:ext>
              </a:extLst>
            </p:cNvPr>
            <p:cNvPicPr>
              <a:picLocks noChangeAspect="1"/>
            </p:cNvPicPr>
            <p:nvPr/>
          </p:nvPicPr>
          <p:blipFill rotWithShape="1">
            <a:blip r:embed="rId3">
              <a:extLst>
                <a:ext uri="{28A0092B-C50C-407E-A947-70E740481C1C}">
                  <a14:useLocalDpi xmlns:a14="http://schemas.microsoft.com/office/drawing/2010/main" val="0"/>
                </a:ext>
              </a:extLst>
            </a:blip>
            <a:srcRect r="51725"/>
            <a:stretch/>
          </p:blipFill>
          <p:spPr>
            <a:xfrm>
              <a:off x="-830354" y="866632"/>
              <a:ext cx="5738501" cy="6680580"/>
            </a:xfrm>
            <a:prstGeom prst="rect">
              <a:avLst/>
            </a:prstGeom>
          </p:spPr>
        </p:pic>
        <p:sp>
          <p:nvSpPr>
            <p:cNvPr id="4" name="矩形: 圓角 3">
              <a:extLst>
                <a:ext uri="{FF2B5EF4-FFF2-40B4-BE49-F238E27FC236}">
                  <a16:creationId xmlns:a16="http://schemas.microsoft.com/office/drawing/2014/main" id="{66D064B1-D7A6-4961-9915-2EC6570052BB}"/>
                </a:ext>
              </a:extLst>
            </p:cNvPr>
            <p:cNvSpPr/>
            <p:nvPr/>
          </p:nvSpPr>
          <p:spPr>
            <a:xfrm>
              <a:off x="2970524" y="2701987"/>
              <a:ext cx="2142698" cy="3521123"/>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28E06DAD-A100-469E-B357-27725D16688B}"/>
                </a:ext>
              </a:extLst>
            </p:cNvPr>
            <p:cNvSpPr txBox="1"/>
            <p:nvPr/>
          </p:nvSpPr>
          <p:spPr>
            <a:xfrm>
              <a:off x="3085868" y="2893326"/>
              <a:ext cx="2680617" cy="2169825"/>
            </a:xfrm>
            <a:prstGeom prst="rect">
              <a:avLst/>
            </a:prstGeom>
            <a:noFill/>
          </p:spPr>
          <p:txBody>
            <a:bodyPr wrap="square" rtlCol="0">
              <a:spAutoFit/>
            </a:bodyPr>
            <a:lstStyle/>
            <a:p>
              <a:r>
                <a:rPr lang="en-US" altLang="zh-TW" sz="1500" b="1">
                  <a:latin typeface="Arial" panose="020B0604020202020204" pitchFamily="34" charset="0"/>
                  <a:cs typeface="Arial" panose="020B0604020202020204" pitchFamily="34" charset="0"/>
                </a:rPr>
                <a:t>If you are a professional software vendor or system integrator seeking a great hardware platform to integrate your valuable software applications into a solution for your clients, the QNAP Turbo NAS is definitely your top choice.</a:t>
              </a:r>
              <a:endParaRPr lang="zh-TW" altLang="en-US" sz="1500" b="1">
                <a:latin typeface="Arial" panose="020B0604020202020204" pitchFamily="34" charset="0"/>
                <a:cs typeface="Arial" panose="020B0604020202020204" pitchFamily="34" charset="0"/>
              </a:endParaRPr>
            </a:p>
          </p:txBody>
        </p:sp>
      </p:grpSp>
      <p:grpSp>
        <p:nvGrpSpPr>
          <p:cNvPr id="2" name="群組 1">
            <a:extLst>
              <a:ext uri="{FF2B5EF4-FFF2-40B4-BE49-F238E27FC236}">
                <a16:creationId xmlns:a16="http://schemas.microsoft.com/office/drawing/2014/main" id="{2368442E-58BE-4C24-9366-90508E158FD4}"/>
              </a:ext>
            </a:extLst>
          </p:cNvPr>
          <p:cNvGrpSpPr/>
          <p:nvPr/>
        </p:nvGrpSpPr>
        <p:grpSpPr>
          <a:xfrm>
            <a:off x="6419360" y="866632"/>
            <a:ext cx="5261072" cy="6680580"/>
            <a:chOff x="6576701" y="866632"/>
            <a:chExt cx="5261072" cy="6680580"/>
          </a:xfrm>
        </p:grpSpPr>
        <p:pic>
          <p:nvPicPr>
            <p:cNvPr id="8" name="圖片 7">
              <a:extLst>
                <a:ext uri="{FF2B5EF4-FFF2-40B4-BE49-F238E27FC236}">
                  <a16:creationId xmlns:a16="http://schemas.microsoft.com/office/drawing/2014/main" id="{A3225B08-58A2-43E7-8A37-0A3B9C2FE83C}"/>
                </a:ext>
              </a:extLst>
            </p:cNvPr>
            <p:cNvPicPr>
              <a:picLocks noChangeAspect="1"/>
            </p:cNvPicPr>
            <p:nvPr/>
          </p:nvPicPr>
          <p:blipFill rotWithShape="1">
            <a:blip r:embed="rId3">
              <a:extLst>
                <a:ext uri="{28A0092B-C50C-407E-A947-70E740481C1C}">
                  <a14:useLocalDpi xmlns:a14="http://schemas.microsoft.com/office/drawing/2010/main" val="0"/>
                </a:ext>
              </a:extLst>
            </a:blip>
            <a:srcRect l="51768" t="2268" r="7830" b="-2268"/>
            <a:stretch/>
          </p:blipFill>
          <p:spPr>
            <a:xfrm>
              <a:off x="6576701" y="866632"/>
              <a:ext cx="4803928" cy="6680580"/>
            </a:xfrm>
            <a:prstGeom prst="rect">
              <a:avLst/>
            </a:prstGeom>
          </p:spPr>
        </p:pic>
        <p:sp>
          <p:nvSpPr>
            <p:cNvPr id="9" name="矩形: 圓角 8">
              <a:extLst>
                <a:ext uri="{FF2B5EF4-FFF2-40B4-BE49-F238E27FC236}">
                  <a16:creationId xmlns:a16="http://schemas.microsoft.com/office/drawing/2014/main" id="{298D927E-F0E1-4826-B4A8-AC23E6AB487A}"/>
                </a:ext>
              </a:extLst>
            </p:cNvPr>
            <p:cNvSpPr/>
            <p:nvPr/>
          </p:nvSpPr>
          <p:spPr>
            <a:xfrm>
              <a:off x="9211102" y="2701987"/>
              <a:ext cx="2142698" cy="3521123"/>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522109E7-8E15-4A80-AA2B-E777BACBFB38}"/>
                </a:ext>
              </a:extLst>
            </p:cNvPr>
            <p:cNvSpPr txBox="1"/>
            <p:nvPr/>
          </p:nvSpPr>
          <p:spPr>
            <a:xfrm>
              <a:off x="9326447" y="2893326"/>
              <a:ext cx="2511326" cy="1708160"/>
            </a:xfrm>
            <a:prstGeom prst="rect">
              <a:avLst/>
            </a:prstGeom>
            <a:noFill/>
          </p:spPr>
          <p:txBody>
            <a:bodyPr wrap="square" rtlCol="0">
              <a:spAutoFit/>
            </a:bodyPr>
            <a:lstStyle/>
            <a:p>
              <a:r>
                <a:rPr lang="en-US" altLang="zh-TW" sz="1500" b="1">
                  <a:latin typeface="Arial" panose="020B0604020202020204" pitchFamily="34" charset="0"/>
                  <a:cs typeface="Arial" panose="020B0604020202020204" pitchFamily="34" charset="0"/>
                </a:rPr>
                <a:t>If you are an independent software programmer with brilliant ideas to share with the world, then the QNAP Turbo NAS is the ideal platform for you to shine.</a:t>
              </a:r>
              <a:endParaRPr lang="zh-TW" altLang="en-US" sz="15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8115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5" name="圖片 4">
            <a:extLst>
              <a:ext uri="{FF2B5EF4-FFF2-40B4-BE49-F238E27FC236}">
                <a16:creationId xmlns:a16="http://schemas.microsoft.com/office/drawing/2014/main" id="{C7555816-E51E-476B-88FE-A2EBE5D0F027}"/>
              </a:ext>
            </a:extLst>
          </p:cNvPr>
          <p:cNvPicPr>
            <a:picLocks noChangeAspect="1"/>
          </p:cNvPicPr>
          <p:nvPr/>
        </p:nvPicPr>
        <p:blipFill rotWithShape="1">
          <a:blip r:embed="rId3">
            <a:extLst>
              <a:ext uri="{28A0092B-C50C-407E-A947-70E740481C1C}">
                <a14:useLocalDpi xmlns:a14="http://schemas.microsoft.com/office/drawing/2010/main" val="0"/>
              </a:ext>
            </a:extLst>
          </a:blip>
          <a:srcRect b="1993"/>
          <a:stretch/>
        </p:blipFill>
        <p:spPr>
          <a:xfrm flipH="1">
            <a:off x="0" y="1273156"/>
            <a:ext cx="8547651" cy="5584844"/>
          </a:xfrm>
          <a:prstGeom prst="rect">
            <a:avLst/>
          </a:prstGeom>
        </p:spPr>
      </p:pic>
      <p:pic>
        <p:nvPicPr>
          <p:cNvPr id="6" name="圖片 5">
            <a:extLst>
              <a:ext uri="{FF2B5EF4-FFF2-40B4-BE49-F238E27FC236}">
                <a16:creationId xmlns:a16="http://schemas.microsoft.com/office/drawing/2014/main" id="{9E69332F-9F2C-4ABB-AD5E-17229FA0F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9951" y="1276350"/>
            <a:ext cx="6588125" cy="4791364"/>
          </a:xfrm>
          <a:prstGeom prst="rect">
            <a:avLst/>
          </a:prstGeom>
        </p:spPr>
      </p:pic>
      <p:sp>
        <p:nvSpPr>
          <p:cNvPr id="7" name="矩形: 圓角 6">
            <a:extLst>
              <a:ext uri="{FF2B5EF4-FFF2-40B4-BE49-F238E27FC236}">
                <a16:creationId xmlns:a16="http://schemas.microsoft.com/office/drawing/2014/main" id="{15D28CE9-1A30-4C56-975C-EEEBC15B0102}"/>
              </a:ext>
            </a:extLst>
          </p:cNvPr>
          <p:cNvSpPr/>
          <p:nvPr/>
        </p:nvSpPr>
        <p:spPr>
          <a:xfrm>
            <a:off x="565468" y="2355630"/>
            <a:ext cx="4434120" cy="3181981"/>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Shape 135"/>
          <p:cNvSpPr txBox="1">
            <a:spLocks noGrp="1"/>
          </p:cNvSpPr>
          <p:nvPr>
            <p:ph type="title"/>
          </p:nvPr>
        </p:nvSpPr>
        <p:spPr/>
        <p:txBody>
          <a:bodyPr/>
          <a:lstStyle/>
          <a:p>
            <a:r>
              <a:rPr lang="en-US"/>
              <a:t>Virtual Machine (VM) Integration</a:t>
            </a:r>
          </a:p>
        </p:txBody>
      </p:sp>
      <p:sp>
        <p:nvSpPr>
          <p:cNvPr id="137" name="Shape 137"/>
          <p:cNvSpPr txBox="1">
            <a:spLocks noGrp="1"/>
          </p:cNvSpPr>
          <p:nvPr>
            <p:ph type="body" idx="1"/>
          </p:nvPr>
        </p:nvSpPr>
        <p:spPr>
          <a:xfrm>
            <a:off x="725061" y="2848854"/>
            <a:ext cx="5368842" cy="2574297"/>
          </a:xfrm>
        </p:spPr>
        <p:txBody>
          <a:bodyPr>
            <a:normAutofit/>
          </a:bodyPr>
          <a:lstStyle/>
          <a:p>
            <a:pPr>
              <a:lnSpc>
                <a:spcPts val="2600"/>
              </a:lnSpc>
            </a:pPr>
            <a:r>
              <a:rPr lang="en-US" sz="2400"/>
              <a:t>Integration through a virtual machine (VM) allows any operating system or third-party software to run on our NAS without the need for modification, ensuring an easy and efficient integration.</a:t>
            </a:r>
          </a:p>
        </p:txBody>
      </p:sp>
    </p:spTree>
    <p:extLst>
      <p:ext uri="{BB962C8B-B14F-4D97-AF65-F5344CB8AC3E}">
        <p14:creationId xmlns:p14="http://schemas.microsoft.com/office/powerpoint/2010/main" val="56663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5" name="圖片 4">
            <a:extLst>
              <a:ext uri="{FF2B5EF4-FFF2-40B4-BE49-F238E27FC236}">
                <a16:creationId xmlns:a16="http://schemas.microsoft.com/office/drawing/2014/main" id="{07C127F9-68BD-4ECA-908A-3A9C92D3CA5A}"/>
              </a:ext>
            </a:extLst>
          </p:cNvPr>
          <p:cNvPicPr>
            <a:picLocks noChangeAspect="1"/>
          </p:cNvPicPr>
          <p:nvPr/>
        </p:nvPicPr>
        <p:blipFill rotWithShape="1">
          <a:blip r:embed="rId3">
            <a:extLst>
              <a:ext uri="{28A0092B-C50C-407E-A947-70E740481C1C}">
                <a14:useLocalDpi xmlns:a14="http://schemas.microsoft.com/office/drawing/2010/main" val="0"/>
              </a:ext>
            </a:extLst>
          </a:blip>
          <a:srcRect t="20218" b="16037"/>
          <a:stretch/>
        </p:blipFill>
        <p:spPr>
          <a:xfrm>
            <a:off x="-2818" y="1285460"/>
            <a:ext cx="12194818" cy="5572540"/>
          </a:xfrm>
          <a:prstGeom prst="rect">
            <a:avLst/>
          </a:prstGeom>
        </p:spPr>
      </p:pic>
      <p:pic>
        <p:nvPicPr>
          <p:cNvPr id="6" name="圖片 5">
            <a:extLst>
              <a:ext uri="{FF2B5EF4-FFF2-40B4-BE49-F238E27FC236}">
                <a16:creationId xmlns:a16="http://schemas.microsoft.com/office/drawing/2014/main" id="{0AC0DA3F-3AB6-4BBF-936D-FD870D323D00}"/>
              </a:ext>
            </a:extLst>
          </p:cNvPr>
          <p:cNvPicPr>
            <a:picLocks noChangeAspect="1"/>
          </p:cNvPicPr>
          <p:nvPr/>
        </p:nvPicPr>
        <p:blipFill rotWithShape="1">
          <a:blip r:embed="rId4">
            <a:extLst>
              <a:ext uri="{28A0092B-C50C-407E-A947-70E740481C1C}">
                <a14:useLocalDpi xmlns:a14="http://schemas.microsoft.com/office/drawing/2010/main" val="0"/>
              </a:ext>
            </a:extLst>
          </a:blip>
          <a:srcRect r="17225" b="34074"/>
          <a:stretch/>
        </p:blipFill>
        <p:spPr>
          <a:xfrm>
            <a:off x="6876891" y="4006265"/>
            <a:ext cx="5315110" cy="2851736"/>
          </a:xfrm>
          <a:prstGeom prst="rect">
            <a:avLst/>
          </a:prstGeom>
        </p:spPr>
      </p:pic>
      <p:sp>
        <p:nvSpPr>
          <p:cNvPr id="143" name="Shape 143"/>
          <p:cNvSpPr txBox="1">
            <a:spLocks noGrp="1"/>
          </p:cNvSpPr>
          <p:nvPr>
            <p:ph type="title"/>
          </p:nvPr>
        </p:nvSpPr>
        <p:spPr/>
        <p:txBody>
          <a:bodyPr/>
          <a:lstStyle/>
          <a:p>
            <a:r>
              <a:rPr lang="en-US"/>
              <a:t>Virtual Machine (VM) Integration</a:t>
            </a:r>
          </a:p>
        </p:txBody>
      </p:sp>
      <p:sp>
        <p:nvSpPr>
          <p:cNvPr id="144" name="Shape 144"/>
          <p:cNvSpPr txBox="1">
            <a:spLocks noGrp="1"/>
          </p:cNvSpPr>
          <p:nvPr>
            <p:ph type="body" idx="1"/>
          </p:nvPr>
        </p:nvSpPr>
        <p:spPr>
          <a:xfrm>
            <a:off x="838199" y="1594013"/>
            <a:ext cx="10698019" cy="4351338"/>
          </a:xfrm>
        </p:spPr>
        <p:txBody>
          <a:bodyPr vert="horz" lIns="91440" tIns="45720" rIns="91440" bIns="45720" rtlCol="0" anchor="t">
            <a:normAutofit/>
          </a:bodyPr>
          <a:lstStyle/>
          <a:p>
            <a:r>
              <a:rPr lang="en-US">
                <a:solidFill>
                  <a:schemeClr val="bg1"/>
                </a:solidFill>
              </a:rPr>
              <a:t>Virtual Machine (VM) technology enables third-party software that was originally developed for the Windows or Linux platforms to run on QNAP NAS without the need for modification.</a:t>
            </a:r>
          </a:p>
          <a:p>
            <a:r>
              <a:rPr lang="en-US">
                <a:solidFill>
                  <a:schemeClr val="bg1"/>
                </a:solidFill>
              </a:rPr>
              <a:t>Advantages :</a:t>
            </a:r>
            <a:endParaRPr lang="en-US">
              <a:solidFill>
                <a:schemeClr val="bg1"/>
              </a:solidFill>
              <a:cs typeface="Arial"/>
            </a:endParaRPr>
          </a:p>
          <a:p>
            <a:pPr>
              <a:lnSpc>
                <a:spcPts val="2400"/>
              </a:lnSpc>
            </a:pPr>
            <a:r>
              <a:rPr lang="en-US" sz="2400">
                <a:solidFill>
                  <a:schemeClr val="bg1"/>
                </a:solidFill>
              </a:rPr>
              <a:t>No need to re-develop application; the existing one can directly be used.</a:t>
            </a:r>
            <a:endParaRPr lang="en-US" sz="2400">
              <a:solidFill>
                <a:schemeClr val="bg1"/>
              </a:solidFill>
              <a:cs typeface="Arial"/>
            </a:endParaRPr>
          </a:p>
          <a:p>
            <a:pPr>
              <a:lnSpc>
                <a:spcPts val="2400"/>
              </a:lnSpc>
            </a:pPr>
            <a:r>
              <a:rPr lang="en-US" sz="2400">
                <a:solidFill>
                  <a:schemeClr val="bg1"/>
                </a:solidFill>
              </a:rPr>
              <a:t>No need to invest in additional hardware.</a:t>
            </a:r>
            <a:endParaRPr lang="en-US" sz="2400">
              <a:solidFill>
                <a:schemeClr val="bg1"/>
              </a:solidFill>
              <a:cs typeface="Arial"/>
            </a:endParaRPr>
          </a:p>
          <a:p>
            <a:pPr>
              <a:lnSpc>
                <a:spcPts val="2400"/>
              </a:lnSpc>
            </a:pPr>
            <a:r>
              <a:rPr lang="en-US" sz="2400">
                <a:solidFill>
                  <a:schemeClr val="bg1"/>
                </a:solidFill>
              </a:rPr>
              <a:t>Have a familiar and user-friendly UI.</a:t>
            </a:r>
            <a:endParaRPr lang="en-US" sz="2400">
              <a:solidFill>
                <a:schemeClr val="bg1"/>
              </a:solidFill>
              <a:cs typeface="Arial"/>
            </a:endParaRPr>
          </a:p>
        </p:txBody>
      </p:sp>
    </p:spTree>
    <p:extLst>
      <p:ext uri="{BB962C8B-B14F-4D97-AF65-F5344CB8AC3E}">
        <p14:creationId xmlns:p14="http://schemas.microsoft.com/office/powerpoint/2010/main" val="181968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p:txBody>
          <a:bodyPr/>
          <a:lstStyle/>
          <a:p>
            <a:r>
              <a:rPr lang="en-US"/>
              <a:t>QNAP Development Kits</a:t>
            </a:r>
          </a:p>
        </p:txBody>
      </p:sp>
      <p:sp>
        <p:nvSpPr>
          <p:cNvPr id="152" name="Shape 152"/>
          <p:cNvSpPr txBox="1">
            <a:spLocks noGrp="1"/>
          </p:cNvSpPr>
          <p:nvPr>
            <p:ph type="body" idx="1"/>
          </p:nvPr>
        </p:nvSpPr>
        <p:spPr/>
        <p:txBody>
          <a:bodyPr/>
          <a:lstStyle/>
          <a:p>
            <a:r>
              <a:rPr lang="en-US"/>
              <a:t>Developers can use the QNAP development kits (QDK) provided by QNAP to design software running on QNAP NAS, personal computer or smartphone.</a:t>
            </a:r>
          </a:p>
        </p:txBody>
      </p:sp>
      <p:pic>
        <p:nvPicPr>
          <p:cNvPr id="5" name="圖片 4">
            <a:extLst>
              <a:ext uri="{FF2B5EF4-FFF2-40B4-BE49-F238E27FC236}">
                <a16:creationId xmlns:a16="http://schemas.microsoft.com/office/drawing/2014/main" id="{B190115A-8BDE-48F3-8ECE-E91C5455A8DD}"/>
              </a:ext>
            </a:extLst>
          </p:cNvPr>
          <p:cNvPicPr>
            <a:picLocks noChangeAspect="1"/>
          </p:cNvPicPr>
          <p:nvPr/>
        </p:nvPicPr>
        <p:blipFill rotWithShape="1">
          <a:blip r:embed="rId3">
            <a:extLst>
              <a:ext uri="{28A0092B-C50C-407E-A947-70E740481C1C}">
                <a14:useLocalDpi xmlns:a14="http://schemas.microsoft.com/office/drawing/2010/main" val="0"/>
              </a:ext>
            </a:extLst>
          </a:blip>
          <a:srcRect r="862" b="12281"/>
          <a:stretch/>
        </p:blipFill>
        <p:spPr>
          <a:xfrm>
            <a:off x="0" y="2107753"/>
            <a:ext cx="12192000" cy="4750248"/>
          </a:xfrm>
          <a:prstGeom prst="rect">
            <a:avLst/>
          </a:prstGeom>
        </p:spPr>
      </p:pic>
      <p:pic>
        <p:nvPicPr>
          <p:cNvPr id="6" name="Shape 151">
            <a:extLst>
              <a:ext uri="{FF2B5EF4-FFF2-40B4-BE49-F238E27FC236}">
                <a16:creationId xmlns:a16="http://schemas.microsoft.com/office/drawing/2014/main" id="{A4E350CB-1C14-4DEA-87F6-FE913F44BF39}"/>
              </a:ext>
            </a:extLst>
          </p:cNvPr>
          <p:cNvPicPr preferRelativeResize="0"/>
          <p:nvPr/>
        </p:nvPicPr>
        <p:blipFill>
          <a:blip r:embed="rId4">
            <a:alphaModFix/>
          </a:blip>
          <a:stretch>
            <a:fillRect/>
          </a:stretch>
        </p:blipFill>
        <p:spPr>
          <a:xfrm>
            <a:off x="3760171" y="2703365"/>
            <a:ext cx="4540262" cy="3531314"/>
          </a:xfrm>
          <a:prstGeom prst="rect">
            <a:avLst/>
          </a:prstGeom>
          <a:noFill/>
          <a:ln>
            <a:noFill/>
          </a:ln>
          <a:effectLst>
            <a:innerShdw blurRad="114300">
              <a:prstClr val="black"/>
            </a:innerShdw>
          </a:effectLst>
        </p:spPr>
      </p:pic>
    </p:spTree>
    <p:extLst>
      <p:ext uri="{BB962C8B-B14F-4D97-AF65-F5344CB8AC3E}">
        <p14:creationId xmlns:p14="http://schemas.microsoft.com/office/powerpoint/2010/main" val="4568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4" name="圖片 3">
            <a:extLst>
              <a:ext uri="{FF2B5EF4-FFF2-40B4-BE49-F238E27FC236}">
                <a16:creationId xmlns:a16="http://schemas.microsoft.com/office/drawing/2014/main" id="{648BB45F-5AA6-43AC-9D33-96D78F3B593F}"/>
              </a:ext>
            </a:extLst>
          </p:cNvPr>
          <p:cNvPicPr>
            <a:picLocks noChangeAspect="1"/>
          </p:cNvPicPr>
          <p:nvPr/>
        </p:nvPicPr>
        <p:blipFill rotWithShape="1">
          <a:blip r:embed="rId3">
            <a:extLst>
              <a:ext uri="{28A0092B-C50C-407E-A947-70E740481C1C}">
                <a14:useLocalDpi xmlns:a14="http://schemas.microsoft.com/office/drawing/2010/main" val="0"/>
              </a:ext>
            </a:extLst>
          </a:blip>
          <a:srcRect r="1563" b="945"/>
          <a:stretch/>
        </p:blipFill>
        <p:spPr>
          <a:xfrm>
            <a:off x="3905173" y="1298712"/>
            <a:ext cx="8286827" cy="5559288"/>
          </a:xfrm>
          <a:prstGeom prst="rect">
            <a:avLst/>
          </a:prstGeom>
        </p:spPr>
      </p:pic>
      <p:sp>
        <p:nvSpPr>
          <p:cNvPr id="158" name="Shape 158"/>
          <p:cNvSpPr txBox="1">
            <a:spLocks noGrp="1"/>
          </p:cNvSpPr>
          <p:nvPr>
            <p:ph type="title"/>
          </p:nvPr>
        </p:nvSpPr>
        <p:spPr/>
        <p:txBody>
          <a:bodyPr/>
          <a:lstStyle/>
          <a:p>
            <a:r>
              <a:rPr lang="en-US"/>
              <a:t>QDK Type</a:t>
            </a:r>
          </a:p>
        </p:txBody>
      </p:sp>
      <p:sp>
        <p:nvSpPr>
          <p:cNvPr id="159" name="Shape 159"/>
          <p:cNvSpPr txBox="1">
            <a:spLocks noGrp="1"/>
          </p:cNvSpPr>
          <p:nvPr>
            <p:ph type="body" idx="1"/>
          </p:nvPr>
        </p:nvSpPr>
        <p:spPr>
          <a:xfrm>
            <a:off x="838200" y="1683609"/>
            <a:ext cx="5907157" cy="4703938"/>
          </a:xfrm>
        </p:spPr>
        <p:txBody>
          <a:bodyPr>
            <a:normAutofit/>
          </a:bodyPr>
          <a:lstStyle/>
          <a:p>
            <a:r>
              <a:rPr lang="en-US" sz="2700">
                <a:solidFill>
                  <a:schemeClr val="accent1">
                    <a:lumMod val="75000"/>
                  </a:schemeClr>
                </a:solidFill>
              </a:rPr>
              <a:t>PC / Mobile QDK</a:t>
            </a:r>
          </a:p>
          <a:p>
            <a:pPr lvl="1"/>
            <a:r>
              <a:rPr lang="en-US"/>
              <a:t>For computer or mobile application</a:t>
            </a:r>
          </a:p>
          <a:p>
            <a:pPr lvl="1"/>
            <a:r>
              <a:rPr lang="en-US"/>
              <a:t>The application will be able to access and manage files on NAS.</a:t>
            </a:r>
          </a:p>
          <a:p>
            <a:endParaRPr lang="en-US"/>
          </a:p>
          <a:p>
            <a:r>
              <a:rPr lang="en-US" sz="2700">
                <a:solidFill>
                  <a:schemeClr val="accent1">
                    <a:lumMod val="75000"/>
                  </a:schemeClr>
                </a:solidFill>
              </a:rPr>
              <a:t>NAS QDK</a:t>
            </a:r>
          </a:p>
          <a:p>
            <a:pPr lvl="1"/>
            <a:r>
              <a:rPr lang="en-US"/>
              <a:t>For QTS App</a:t>
            </a:r>
          </a:p>
          <a:p>
            <a:pPr lvl="1"/>
            <a:r>
              <a:rPr lang="en-US"/>
              <a:t>NAS is a platform; third-parties can develop their own creative.</a:t>
            </a:r>
          </a:p>
        </p:txBody>
      </p:sp>
    </p:spTree>
    <p:extLst>
      <p:ext uri="{BB962C8B-B14F-4D97-AF65-F5344CB8AC3E}">
        <p14:creationId xmlns:p14="http://schemas.microsoft.com/office/powerpoint/2010/main" val="323277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p:txBody>
          <a:bodyPr/>
          <a:lstStyle/>
          <a:p>
            <a:r>
              <a:rPr lang="fr-FR"/>
              <a:t>PC / Mobile QDK - </a:t>
            </a:r>
            <a:r>
              <a:rPr lang="fr-FR" err="1"/>
              <a:t>Supported</a:t>
            </a:r>
            <a:r>
              <a:rPr lang="fr-FR"/>
              <a:t> Clients</a:t>
            </a:r>
          </a:p>
        </p:txBody>
      </p:sp>
      <p:pic>
        <p:nvPicPr>
          <p:cNvPr id="4" name="Shape 166">
            <a:extLst>
              <a:ext uri="{FF2B5EF4-FFF2-40B4-BE49-F238E27FC236}">
                <a16:creationId xmlns:a16="http://schemas.microsoft.com/office/drawing/2014/main" id="{004F4EB3-FE1A-4D9F-AD19-1DD0C3754B58}"/>
              </a:ext>
            </a:extLst>
          </p:cNvPr>
          <p:cNvPicPr preferRelativeResize="0"/>
          <p:nvPr/>
        </p:nvPicPr>
        <p:blipFill>
          <a:blip r:embed="rId3">
            <a:alphaModFix/>
          </a:blip>
          <a:stretch>
            <a:fillRect/>
          </a:stretch>
        </p:blipFill>
        <p:spPr>
          <a:xfrm>
            <a:off x="675443" y="1679172"/>
            <a:ext cx="10841114" cy="4509594"/>
          </a:xfrm>
          <a:prstGeom prst="rect">
            <a:avLst/>
          </a:prstGeom>
          <a:noFill/>
          <a:ln>
            <a:noFill/>
          </a:ln>
        </p:spPr>
      </p:pic>
    </p:spTree>
    <p:extLst>
      <p:ext uri="{BB962C8B-B14F-4D97-AF65-F5344CB8AC3E}">
        <p14:creationId xmlns:p14="http://schemas.microsoft.com/office/powerpoint/2010/main" val="304323833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佈景主題</vt:lpstr>
      <vt:lpstr>An in-depth guide for application developers</vt:lpstr>
      <vt:lpstr>QNAP Development Platform</vt:lpstr>
      <vt:lpstr>QNAP Development Platform</vt:lpstr>
      <vt:lpstr>QNAP Development Platform</vt:lpstr>
      <vt:lpstr>Virtual Machine (VM) Integration</vt:lpstr>
      <vt:lpstr>Virtual Machine (VM) Integration</vt:lpstr>
      <vt:lpstr>QNAP Development Kits</vt:lpstr>
      <vt:lpstr>QDK Type</vt:lpstr>
      <vt:lpstr>PC / Mobile QDK - Supported Clients</vt:lpstr>
      <vt:lpstr>NAS QDK - QPKG</vt:lpstr>
      <vt:lpstr>Steps of developing NAS apps</vt:lpstr>
      <vt:lpstr>A Demo of Setting Up NAS QDK</vt:lpstr>
      <vt:lpstr>Steps of developing NAS apps</vt:lpstr>
      <vt:lpstr>A Demo of Developing a NAS App</vt:lpstr>
      <vt:lpstr>QPKG Configuration Settings</vt:lpstr>
      <vt:lpstr>QPKG Configuration Settings</vt:lpstr>
      <vt:lpstr>QPKG Configuration Settings</vt:lpstr>
      <vt:lpstr>NAS App vs. Linux App</vt:lpstr>
      <vt:lpstr>NAS App vs. Linux App</vt:lpstr>
      <vt:lpstr>QNAP SDK - Others</vt:lpstr>
      <vt:lpstr>QNAP HTTP APIs</vt:lpstr>
      <vt:lpstr>Submit apps to QNAP App Center </vt:lpstr>
      <vt:lpstr>Shine in QNAP App Center</vt:lpstr>
      <vt:lpstr>QNAP App Center on QNAP Website</vt:lpstr>
      <vt:lpstr>QDK Partner Success Stories</vt:lpstr>
      <vt:lpstr>If you have technical difficulties, please...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QNAP_Hsuan Chang</dc:creator>
  <cp:revision>4</cp:revision>
  <dcterms:modified xsi:type="dcterms:W3CDTF">2018-06-26T02:57:18Z</dcterms:modified>
</cp:coreProperties>
</file>