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6" r:id="rId14"/>
    <p:sldId id="269" r:id="rId15"/>
    <p:sldId id="270" r:id="rId16"/>
    <p:sldId id="283" r:id="rId17"/>
    <p:sldId id="271" r:id="rId18"/>
    <p:sldId id="284" r:id="rId19"/>
    <p:sldId id="285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</p:sldIdLst>
  <p:sldSz cx="12192000" cy="6858000"/>
  <p:notesSz cx="6858000" cy="35147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0A2"/>
    <a:srgbClr val="F6D1CE"/>
    <a:srgbClr val="D10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BBB007-2484-4B9B-AADE-E85F7467DE06}" v="20" dt="2018-06-12T06:42:33.325"/>
    <p1510:client id="{747901F1-FA53-41A3-96CC-4D08F6AA2441}" v="315" dt="2018-06-12T10:23:40.824"/>
    <p1510:client id="{129DD35F-AB4D-49DD-97B0-D516451034EE}" v="263" dt="2018-06-13T06:15:44.468"/>
    <p1510:client id="{BC4F4F0B-0396-4FDD-826C-9DF23101DA35}" v="34" dt="2018-06-12T07:09:58.251"/>
    <p1510:client id="{C8BB913B-773F-4C1E-A439-F9F9A9BEF604}" v="10" dt="2018-06-12T07:11:01.314"/>
    <p1510:client id="{16F9A2B3-20BF-4BF8-980C-D172E8F03EC0}" v="851" dt="2018-06-12T06:42:47.649"/>
    <p1510:client id="{C5FC1C06-3D46-4E89-AF28-9B34480D27FD}" v="43" dt="2018-06-12T11:27:23.957"/>
    <p1510:client id="{BB3446B9-76F8-4375-99DF-95AF4CE77571}" v="6" dt="2018-06-13T05:11:51.339"/>
    <p1510:client id="{20F0BB50-9678-4EBE-937C-3AA9C35E47D0}" v="47" dt="2018-06-12T10:33:54.553"/>
    <p1510:client id="{C646B36E-F305-4F4D-BB26-EE8855E28CC3}" v="5" dt="2018-06-13T06:08:07.025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B2A46-E047-40C3-BCCE-EB44ED1A7DB7}" type="datetimeFigureOut">
              <a:rPr lang="zh-TW" altLang="en-US" smtClean="0"/>
              <a:t>2018/6/26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7541D-FA6E-4020-AE87-5559D2B839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71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TW">
              <a:cs typeface="Calibri"/>
            </a:endParaRPr>
          </a:p>
          <a:p>
            <a:endParaRPr lang="en-US" altLang="zh-TW">
              <a:cs typeface="Calibri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 sz="12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137085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/>
              <a:t>另一方面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使用</a:t>
            </a:r>
            <a:r>
              <a:rPr lang="en-US"/>
              <a:t> NAS QDK,</a:t>
            </a:r>
            <a:r>
              <a:rPr lang="en-US" altLang="zh-TW"/>
              <a:t> </a:t>
            </a:r>
            <a:r>
              <a:rPr lang="zh-TW" altLang="en-US"/>
              <a:t>我們可以開發在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上的應用程式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NAS QDK</a:t>
            </a:r>
            <a:r>
              <a:rPr lang="en-US" altLang="zh-TW"/>
              <a:t> </a:t>
            </a:r>
            <a:r>
              <a:rPr lang="zh-TW" altLang="en-US"/>
              <a:t>將會將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的應用程式打包成</a:t>
            </a:r>
            <a:r>
              <a:rPr lang="en-US"/>
              <a:t> package</a:t>
            </a:r>
            <a:r>
              <a:rPr lang="zh-TW" altLang="en-US"/>
              <a:t>，稱之為</a:t>
            </a:r>
            <a:r>
              <a:rPr lang="en-US"/>
              <a:t> QPKG</a:t>
            </a:r>
            <a:r>
              <a:rPr lang="zh-TW" altLang="en-US"/>
              <a:t>。是</a:t>
            </a:r>
            <a:r>
              <a:rPr lang="en-US"/>
              <a:t> QNAP Package</a:t>
            </a:r>
            <a:r>
              <a:rPr lang="en-US" altLang="zh-TW"/>
              <a:t> </a:t>
            </a:r>
            <a:r>
              <a:rPr lang="zh-TW" altLang="en-US"/>
              <a:t>的簡稱。</a:t>
            </a:r>
            <a:endParaRPr lang="zh-TW">
              <a:latin typeface="新細明體"/>
              <a:ea typeface="新細明體"/>
            </a:endParaRPr>
          </a:p>
          <a:p>
            <a:r>
              <a:rPr lang="zh-TW" altLang="en-US"/>
              <a:t>透過</a:t>
            </a:r>
            <a:r>
              <a:rPr lang="en-US"/>
              <a:t> QPKG ,</a:t>
            </a:r>
            <a:r>
              <a:rPr lang="en-US" altLang="zh-TW"/>
              <a:t> </a:t>
            </a:r>
            <a:r>
              <a:rPr lang="zh-TW" altLang="en-US"/>
              <a:t>使用者可以安裝他們想要的應用程式來擴充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的功能。</a:t>
            </a:r>
            <a:endParaRPr lang="zh-TW"/>
          </a:p>
          <a:p>
            <a:r>
              <a:rPr lang="zh-TW" altLang="en-US"/>
              <a:t>每個人都可以很簡單的透過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來安裝及移除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上的應用程式。</a:t>
            </a:r>
            <a:r>
              <a:rPr lang="en-US" altLang="zh-TW"/>
              <a:t> </a:t>
            </a:r>
            <a:endParaRPr lang="zh-TW"/>
          </a:p>
          <a:p>
            <a:r>
              <a:rPr lang="zh-TW" altLang="en-US"/>
              <a:t>今天呢</a:t>
            </a:r>
            <a:r>
              <a:rPr lang="en-US" altLang="zh-TW"/>
              <a:t> </a:t>
            </a:r>
            <a:r>
              <a:rPr lang="zh-TW" altLang="en-US"/>
              <a:t>我們會專注在介紹</a:t>
            </a:r>
            <a:r>
              <a:rPr lang="en-US"/>
              <a:t> NAS QDK</a:t>
            </a:r>
            <a:r>
              <a:rPr lang="en-US" altLang="zh-TW"/>
              <a:t> </a:t>
            </a:r>
            <a:r>
              <a:rPr lang="zh-TW" altLang="en-US"/>
              <a:t>的部分</a:t>
            </a:r>
            <a:endParaRPr lang="en-US"/>
          </a:p>
          <a:p>
            <a:r>
              <a:rPr lang="zh-TW" altLang="en-US">
                <a:latin typeface="新細明體"/>
                <a:ea typeface="新細明體"/>
              </a:rPr>
              <a:t>Chris 會來幫我們介紹如何開發 NAS App 的部分</a:t>
            </a:r>
          </a:p>
          <a:p>
            <a:br>
              <a:rPr lang="en-US">
                <a:ea typeface="+mn-lt"/>
                <a:cs typeface="+mn-lt"/>
              </a:rPr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209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/>
              <a:t>如果要開發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應用程式的話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這邊有一些步驟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zh-TW" altLang="en-US">
                <a:latin typeface="新細明體"/>
                <a:ea typeface="新細明體"/>
              </a:rPr>
              <a:t>1. 首先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你必須先擁有一台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NAS,</a:t>
            </a:r>
            <a:r>
              <a:rPr lang="en-US" altLang="zh-TW"/>
              <a:t> </a:t>
            </a:r>
            <a:r>
              <a:rPr lang="zh-TW" altLang="en-US"/>
              <a:t>或者是</a:t>
            </a:r>
            <a:r>
              <a:rPr lang="en-US"/>
              <a:t> 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的環境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是什麼呢</a:t>
            </a:r>
            <a:r>
              <a:rPr lang="en-US"/>
              <a:t>？ 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是</a:t>
            </a:r>
            <a:r>
              <a:rPr lang="en-US"/>
              <a:t> virtual QTS</a:t>
            </a:r>
            <a:r>
              <a:rPr lang="en-US" altLang="zh-TW"/>
              <a:t> </a:t>
            </a:r>
            <a:r>
              <a:rPr lang="zh-TW" altLang="en-US"/>
              <a:t>的簡稱。透過</a:t>
            </a:r>
            <a:r>
              <a:rPr lang="en-US"/>
              <a:t> 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的環境，開發者可以在一個獨立的</a:t>
            </a:r>
            <a:r>
              <a:rPr lang="en-US"/>
              <a:t> QTS</a:t>
            </a:r>
            <a:r>
              <a:rPr lang="en-US" altLang="zh-TW"/>
              <a:t> </a:t>
            </a:r>
            <a:r>
              <a:rPr lang="zh-TW" altLang="en-US"/>
              <a:t>環境中開發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的應用程式。而不用害怕會弄壞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的系統</a:t>
            </a:r>
            <a:r>
              <a:rPr lang="en-US"/>
              <a:t>。)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是一個虛擬機？是的</a:t>
            </a:r>
            <a:r>
              <a:rPr lang="en-US"/>
              <a:t>)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2. 接下來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你必須設定一個</a:t>
            </a:r>
            <a:r>
              <a:rPr lang="en-US"/>
              <a:t> NAS QDK</a:t>
            </a:r>
            <a:r>
              <a:rPr lang="en-US" altLang="zh-TW"/>
              <a:t> </a:t>
            </a:r>
            <a:r>
              <a:rPr lang="zh-TW" altLang="en-US"/>
              <a:t>的開發環境。</a:t>
            </a:r>
            <a:endParaRPr lang="zh-TW"/>
          </a:p>
          <a:p>
            <a:r>
              <a:rPr lang="zh-TW" altLang="en-US"/>
              <a:t>3. 然後你必須建立一個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的專案。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4. 接著你就可以開始開發你的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應用程式了。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5. 當你完成後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你必須為你的應用程式產生</a:t>
            </a:r>
            <a:r>
              <a:rPr lang="en-US"/>
              <a:t> QPKG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/>
              <a:t>6. 然後手動的將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安裝到你的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中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並開始做測試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570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/>
              <a:t>好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那接下來會有一個</a:t>
            </a:r>
            <a:r>
              <a:rPr lang="en-US"/>
              <a:t> demo</a:t>
            </a:r>
            <a:r>
              <a:rPr lang="en-US" altLang="zh-TW"/>
              <a:t> </a:t>
            </a:r>
            <a:r>
              <a:rPr lang="zh-TW" altLang="en-US"/>
              <a:t>來展示如何設定你的</a:t>
            </a:r>
            <a:r>
              <a:rPr lang="en-US"/>
              <a:t> NAS QDK</a:t>
            </a:r>
            <a:r>
              <a:rPr lang="en-US" altLang="zh-TW"/>
              <a:t> </a:t>
            </a:r>
            <a:r>
              <a:rPr lang="zh-TW" altLang="en-US"/>
              <a:t>的開發環境</a:t>
            </a:r>
            <a:r>
              <a:rPr lang="en-US"/>
              <a:t>。</a:t>
            </a:r>
            <a:endParaRPr lang="en-US">
              <a:cs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53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/>
              <a:t>如果要開發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應用程式的話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這邊有一些步驟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zh-TW" altLang="en-US">
                <a:latin typeface="新細明體"/>
                <a:ea typeface="新細明體"/>
              </a:rPr>
              <a:t>1. 首先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你必須先擁有一台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NAS,</a:t>
            </a:r>
            <a:r>
              <a:rPr lang="en-US" altLang="zh-TW"/>
              <a:t> </a:t>
            </a:r>
            <a:r>
              <a:rPr lang="zh-TW" altLang="en-US"/>
              <a:t>或者是</a:t>
            </a:r>
            <a:r>
              <a:rPr lang="en-US"/>
              <a:t> 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的環境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是什麼呢</a:t>
            </a:r>
            <a:r>
              <a:rPr lang="en-US"/>
              <a:t>？ 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是</a:t>
            </a:r>
            <a:r>
              <a:rPr lang="en-US"/>
              <a:t> virtual QTS</a:t>
            </a:r>
            <a:r>
              <a:rPr lang="en-US" altLang="zh-TW"/>
              <a:t> </a:t>
            </a:r>
            <a:r>
              <a:rPr lang="zh-TW" altLang="en-US"/>
              <a:t>的簡稱。透過</a:t>
            </a:r>
            <a:r>
              <a:rPr lang="en-US"/>
              <a:t> 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的環境，開發者可以在一個獨立的</a:t>
            </a:r>
            <a:r>
              <a:rPr lang="en-US"/>
              <a:t> QTS</a:t>
            </a:r>
            <a:r>
              <a:rPr lang="en-US" altLang="zh-TW"/>
              <a:t> </a:t>
            </a:r>
            <a:r>
              <a:rPr lang="zh-TW" altLang="en-US"/>
              <a:t>環境中開發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的應用程式。而不用害怕會弄壞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的系統</a:t>
            </a:r>
            <a:r>
              <a:rPr lang="en-US"/>
              <a:t>。)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en-US" err="1"/>
              <a:t>vQTS</a:t>
            </a:r>
            <a:r>
              <a:rPr lang="en-US" altLang="zh-TW"/>
              <a:t> </a:t>
            </a:r>
            <a:r>
              <a:rPr lang="zh-TW" altLang="en-US"/>
              <a:t>是一個虛擬機？是的</a:t>
            </a:r>
            <a:r>
              <a:rPr lang="en-US"/>
              <a:t>)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2. 接下來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你必須設定一個</a:t>
            </a:r>
            <a:r>
              <a:rPr lang="en-US"/>
              <a:t> NAS QDK</a:t>
            </a:r>
            <a:r>
              <a:rPr lang="en-US" altLang="zh-TW"/>
              <a:t> </a:t>
            </a:r>
            <a:r>
              <a:rPr lang="zh-TW" altLang="en-US"/>
              <a:t>的開發環境。</a:t>
            </a:r>
            <a:endParaRPr lang="zh-TW"/>
          </a:p>
          <a:p>
            <a:r>
              <a:rPr lang="zh-TW" altLang="en-US"/>
              <a:t>3. 然後你必須建立一個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的專案。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4. 接著你就可以開始開發你的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應用程式了。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5. 當你完成後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你必須為你的應用程式產生</a:t>
            </a:r>
            <a:r>
              <a:rPr lang="en-US"/>
              <a:t> QPKG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/>
              <a:t>6. 然後手動的將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安裝到你的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中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並開始做測試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09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 err="1"/>
              <a:t>設定完開發環境之後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就可以開始開發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應用程式了。</a:t>
            </a:r>
            <a:endParaRPr lang="zh-TW"/>
          </a:p>
          <a:p>
            <a:r>
              <a:rPr lang="zh-TW" altLang="en-US" err="1"/>
              <a:t>接下來我將會示範如何在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上開發一個簡單的打磚塊遊戲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...</a:t>
            </a:r>
            <a:endParaRPr lang="zh-TW"/>
          </a:p>
          <a:p>
            <a:r>
              <a:rPr lang="zh-TW" altLang="en-US" err="1"/>
              <a:t>你看，是不是真的很容易？我們只花了不到</a:t>
            </a:r>
            <a:r>
              <a:rPr lang="en-US"/>
              <a:t> 10</a:t>
            </a:r>
            <a:r>
              <a:rPr lang="en-US" altLang="zh-TW"/>
              <a:t> </a:t>
            </a:r>
            <a:r>
              <a:rPr lang="zh-TW" altLang="en-US"/>
              <a:t>分鐘，就開發了一個</a:t>
            </a:r>
            <a:r>
              <a:rPr lang="en-US"/>
              <a:t> NAS app</a:t>
            </a:r>
            <a:r>
              <a:rPr lang="en-US" altLang="zh-TW"/>
              <a:t> </a:t>
            </a:r>
            <a:r>
              <a:rPr lang="zh-TW" altLang="en-US"/>
              <a:t>了</a:t>
            </a:r>
            <a:r>
              <a:rPr lang="en-US"/>
              <a:t>！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zh-TW" altLang="en-US" err="1"/>
              <a:t>哇！連我都心動想要來寫一個自己的</a:t>
            </a:r>
            <a:r>
              <a:rPr lang="en-US"/>
              <a:t> NAS app)</a:t>
            </a:r>
            <a:endParaRPr lang="en-US">
              <a:cs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1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2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3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4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5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6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7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8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192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 err="1"/>
              <a:t>在</a:t>
            </a:r>
            <a:r>
              <a:rPr lang="en-US" err="1"/>
              <a:t>QPKG</a:t>
            </a:r>
            <a:r>
              <a:rPr lang="en-US" altLang="zh-TW"/>
              <a:t> </a:t>
            </a:r>
            <a:r>
              <a:rPr lang="zh-TW" altLang="en-US" err="1"/>
              <a:t>的設定檔中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有一些選項是可以設定的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你可以設定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的名稱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顯示名稱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版本以及作者資訊。</a:t>
            </a:r>
            <a:endParaRPr lang="zh-TW"/>
          </a:p>
          <a:p>
            <a:r>
              <a:rPr lang="zh-TW" altLang="en-US" err="1"/>
              <a:t>如果你的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應用程式包含了網頁頁面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你應該要設定頁面的相對路徑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以及應用程式所使用的</a:t>
            </a:r>
            <a:r>
              <a:rPr lang="en-US"/>
              <a:t> web server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port</a:t>
            </a:r>
            <a:r>
              <a:rPr lang="en-US" altLang="zh-TW"/>
              <a:t> </a:t>
            </a:r>
            <a:r>
              <a:rPr lang="zh-TW" altLang="en-US"/>
              <a:t>號。</a:t>
            </a:r>
            <a:endParaRPr lang="zh-TW"/>
          </a:p>
          <a:p>
            <a:endParaRPr lang="en-US">
              <a:ea typeface="+mn-lt"/>
              <a:cs typeface="+mn-l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063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/>
              <a:t>[Chris]</a:t>
            </a:r>
          </a:p>
          <a:p>
            <a:r>
              <a:rPr lang="zh-TW"/>
              <a:t>如果你的應用程式使用與</a:t>
            </a:r>
            <a:r>
              <a:rPr lang="en-US" altLang="zh-TW"/>
              <a:t> QTS </a:t>
            </a:r>
            <a:r>
              <a:rPr lang="zh-TW"/>
              <a:t>不同的</a:t>
            </a:r>
            <a:r>
              <a:rPr lang="en-US" altLang="zh-TW"/>
              <a:t> web server, </a:t>
            </a:r>
            <a:r>
              <a:rPr lang="zh-TW"/>
              <a:t>並且希望透過</a:t>
            </a:r>
            <a:r>
              <a:rPr lang="en-US" altLang="zh-TW"/>
              <a:t> QTS </a:t>
            </a:r>
            <a:r>
              <a:rPr lang="zh-TW"/>
              <a:t>的頁面來存取你的應用程式的話</a:t>
            </a:r>
            <a:r>
              <a:rPr lang="en-US" altLang="zh-TW"/>
              <a:t>, </a:t>
            </a:r>
            <a:r>
              <a:rPr lang="zh-TW"/>
              <a:t>則這邊必須要使用</a:t>
            </a:r>
            <a:r>
              <a:rPr lang="en-US" altLang="zh-TW"/>
              <a:t> proxy </a:t>
            </a:r>
            <a:r>
              <a:rPr lang="zh-TW"/>
              <a:t>的功能。</a:t>
            </a:r>
            <a:endParaRPr lang="zh-TW">
              <a:latin typeface="新細明體"/>
              <a:ea typeface="新細明體"/>
            </a:endParaRPr>
          </a:p>
          <a:p>
            <a:r>
              <a:rPr lang="zh-TW"/>
              <a:t>你也可以將你的</a:t>
            </a:r>
            <a:r>
              <a:rPr lang="en-US" altLang="zh-TW"/>
              <a:t> NAS </a:t>
            </a:r>
            <a:r>
              <a:rPr lang="zh-TW"/>
              <a:t>應用程式的頁面與</a:t>
            </a:r>
            <a:r>
              <a:rPr lang="en-US" altLang="zh-TW"/>
              <a:t> QTS </a:t>
            </a:r>
            <a:r>
              <a:rPr lang="zh-TW"/>
              <a:t>桌面整合</a:t>
            </a:r>
            <a:r>
              <a:rPr lang="en-US" altLang="zh-TW"/>
              <a:t>, </a:t>
            </a:r>
            <a:r>
              <a:rPr lang="zh-TW"/>
              <a:t>並且調整視窗的寬度與高度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包含 </a:t>
            </a:r>
            <a:r>
              <a:rPr lang="en-US" altLang="zh-TW"/>
              <a:t>QTS</a:t>
            </a:r>
            <a:r>
              <a:rPr lang="zh-TW" altLang="en-US"/>
              <a:t> 版本的範圍</a:t>
            </a:r>
            <a:endParaRPr lang="zh-TW" altLang="en-US">
              <a:ea typeface="+mn-lt"/>
              <a:cs typeface="+mn-lt"/>
            </a:endParaRPr>
          </a:p>
          <a:p>
            <a:endParaRPr lang="zh-TW" altLang="en-US">
              <a:latin typeface="Calibri"/>
              <a:cs typeface="Calibri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73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cs typeface="Calibri"/>
              </a:rPr>
              <a:t>[Chris]</a:t>
            </a:r>
            <a:endParaRPr lang="zh-TW" altLang="en-US">
              <a:cs typeface="Calibri"/>
            </a:endParaRPr>
          </a:p>
          <a:p>
            <a:r>
              <a:rPr lang="zh-TW" altLang="en-US"/>
              <a:t>這邊還有更多的選項你可以設定。</a:t>
            </a:r>
            <a:endParaRPr lang="en-US" altLang="zh-TW">
              <a:latin typeface="Calibri"/>
              <a:cs typeface="Calibri"/>
            </a:endParaRPr>
          </a:p>
          <a:p>
            <a:r>
              <a:rPr lang="zh-TW" altLang="en-US"/>
              <a:t>包含在安裝及遷移時是否可以選擇磁碟區。</a:t>
            </a:r>
            <a:endParaRPr lang="en-US">
              <a:cs typeface="Calibri"/>
            </a:endParaRPr>
          </a:p>
          <a:p>
            <a:r>
              <a:rPr lang="zh-TW" altLang="en-US"/>
              <a:t>以及哪些使用者可以看見你的 </a:t>
            </a:r>
            <a:r>
              <a:rPr lang="en-US" altLang="zh-TW"/>
              <a:t>App</a:t>
            </a:r>
            <a:r>
              <a:rPr lang="zh-TW" altLang="en-US"/>
              <a:t> 等等。</a:t>
            </a:r>
            <a:endParaRPr lang="en-US"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1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2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3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4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5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6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7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8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023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/>
              <a:t>在開發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的應用程式跟開發</a:t>
            </a:r>
            <a:r>
              <a:rPr lang="en-US"/>
              <a:t> Linux</a:t>
            </a:r>
            <a:r>
              <a:rPr lang="en-US" altLang="zh-TW"/>
              <a:t> </a:t>
            </a:r>
            <a:r>
              <a:rPr lang="zh-TW" altLang="en-US"/>
              <a:t>的應用程式有什麼不同呢？</a:t>
            </a:r>
            <a:endParaRPr lang="zh-TW"/>
          </a:p>
          <a:p>
            <a:r>
              <a:rPr lang="zh-TW" altLang="en-US"/>
              <a:t>在</a:t>
            </a:r>
            <a:r>
              <a:rPr lang="en-US"/>
              <a:t> QNAP,</a:t>
            </a:r>
            <a:r>
              <a:rPr lang="en-US" altLang="zh-TW"/>
              <a:t> </a:t>
            </a:r>
            <a:r>
              <a:rPr lang="zh-TW" altLang="en-US"/>
              <a:t>我們使用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來當作是套件的格式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而在</a:t>
            </a:r>
            <a:r>
              <a:rPr lang="en-US"/>
              <a:t> Linux</a:t>
            </a:r>
            <a:r>
              <a:rPr lang="en-US" altLang="zh-TW"/>
              <a:t> </a:t>
            </a:r>
            <a:r>
              <a:rPr lang="zh-TW" altLang="en-US"/>
              <a:t>中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則是會根據不同的發行版而有不同的格式。他們有</a:t>
            </a:r>
            <a:r>
              <a:rPr lang="en-US"/>
              <a:t> Yum, RPM, APT</a:t>
            </a:r>
            <a:r>
              <a:rPr lang="en-US" altLang="zh-TW"/>
              <a:t> </a:t>
            </a:r>
            <a:r>
              <a:rPr lang="zh-TW" altLang="en-US"/>
              <a:t>跟</a:t>
            </a:r>
            <a:r>
              <a:rPr lang="en-US"/>
              <a:t> DPKG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/>
              <a:t>如果開發者需要</a:t>
            </a:r>
            <a:r>
              <a:rPr lang="en-US"/>
              <a:t> toolchain, QNAP</a:t>
            </a:r>
            <a:r>
              <a:rPr lang="en-US" altLang="zh-TW"/>
              <a:t> </a:t>
            </a:r>
            <a:r>
              <a:rPr lang="zh-TW" altLang="en-US"/>
              <a:t>有提供。如果是</a:t>
            </a:r>
            <a:r>
              <a:rPr lang="en-US"/>
              <a:t> Linux</a:t>
            </a:r>
            <a:r>
              <a:rPr lang="en-US" altLang="zh-TW"/>
              <a:t> </a:t>
            </a:r>
            <a:r>
              <a:rPr lang="zh-TW" altLang="en-US"/>
              <a:t>的話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則必須跟開發平台的廠商索取。</a:t>
            </a:r>
            <a:endParaRPr lang="zh-TW"/>
          </a:p>
          <a:p>
            <a:r>
              <a:rPr lang="zh-TW" altLang="en-US">
                <a:latin typeface="新細明體"/>
                <a:ea typeface="新細明體"/>
              </a:rPr>
              <a:t>在 SDK 的部分，QNAP有 </a:t>
            </a:r>
            <a:r>
              <a:rPr lang="en-US" altLang="zh-TW"/>
              <a:t>Linux </a:t>
            </a:r>
            <a:r>
              <a:rPr lang="ja-JP" altLang="en-US"/>
              <a:t>函式庫以及 </a:t>
            </a:r>
            <a:r>
              <a:rPr lang="en-US" altLang="zh-TW"/>
              <a:t>QNAP HTTP APIs</a:t>
            </a:r>
            <a:r>
              <a:rPr lang="en-US" altLang="zh-TW">
                <a:cs typeface="Calibri"/>
              </a:rPr>
              <a:t>。</a:t>
            </a:r>
            <a:r>
              <a:rPr lang="en-US" altLang="zh-TW"/>
              <a:t> Linux </a:t>
            </a:r>
            <a:r>
              <a:rPr lang="zh-TW" altLang="en-US"/>
              <a:t>的話</a:t>
            </a:r>
            <a:r>
              <a:rPr lang="en-US" altLang="zh-TW"/>
              <a:t>, </a:t>
            </a:r>
            <a:r>
              <a:rPr lang="zh-TW" altLang="en-US"/>
              <a:t>則</a:t>
            </a:r>
            <a:r>
              <a:rPr lang="zh-TW" altLang="en-US">
                <a:latin typeface="新細明體"/>
                <a:ea typeface="新細明體"/>
              </a:rPr>
              <a:t>使用 lin</a:t>
            </a:r>
            <a:r>
              <a:rPr lang="en-US" altLang="zh-TW" err="1">
                <a:latin typeface="新細明體"/>
                <a:ea typeface="新細明體"/>
              </a:rPr>
              <a:t>ux</a:t>
            </a:r>
            <a:r>
              <a:rPr lang="zh-TW" altLang="en-US">
                <a:latin typeface="新細明體"/>
                <a:ea typeface="新細明體"/>
              </a:rPr>
              <a:t> </a:t>
            </a:r>
            <a:r>
              <a:rPr lang="en-US" altLang="zh-TW">
                <a:latin typeface="新細明體"/>
                <a:ea typeface="新細明體"/>
              </a:rPr>
              <a:t>lib</a:t>
            </a:r>
            <a:r>
              <a:rPr lang="en-US" altLang="en-US">
                <a:latin typeface="新細明體"/>
                <a:ea typeface="新細明體"/>
              </a:rPr>
              <a:t>rary.</a:t>
            </a:r>
            <a:endParaRPr lang="zh-TW"/>
          </a:p>
          <a:p>
            <a:r>
              <a:rPr lang="zh-TW" altLang="en-US"/>
              <a:t>在使用者介面與體驗的部分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你可以與</a:t>
            </a:r>
            <a:r>
              <a:rPr lang="en-US"/>
              <a:t> QTS</a:t>
            </a:r>
            <a:r>
              <a:rPr lang="en-US" altLang="zh-TW"/>
              <a:t> </a:t>
            </a:r>
            <a:r>
              <a:rPr lang="zh-TW" altLang="en-US"/>
              <a:t>的介面整合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或者是自行設計。在</a:t>
            </a:r>
            <a:r>
              <a:rPr lang="en-US"/>
              <a:t> Linux</a:t>
            </a:r>
            <a:r>
              <a:rPr lang="en-US" altLang="zh-TW"/>
              <a:t> </a:t>
            </a:r>
            <a:r>
              <a:rPr lang="zh-TW" altLang="en-US"/>
              <a:t>的話則是自行設計。</a:t>
            </a:r>
            <a:endParaRPr lang="zh-TW"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790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/>
              <a:t>在軟體商店的部分</a:t>
            </a:r>
            <a:r>
              <a:rPr lang="en-US"/>
              <a:t>, QNAP</a:t>
            </a:r>
            <a:r>
              <a:rPr lang="en-US" altLang="zh-TW"/>
              <a:t> </a:t>
            </a:r>
            <a:r>
              <a:rPr lang="zh-TW" altLang="en-US"/>
              <a:t>擁有</a:t>
            </a:r>
            <a:r>
              <a:rPr lang="en-US"/>
              <a:t> QNAP App Center,</a:t>
            </a:r>
            <a:r>
              <a:rPr lang="en-US" altLang="zh-TW"/>
              <a:t> </a:t>
            </a:r>
            <a:r>
              <a:rPr lang="zh-TW" altLang="en-US"/>
              <a:t>而如果是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的話</a:t>
            </a:r>
            <a:r>
              <a:rPr lang="en-US"/>
              <a:t>,</a:t>
            </a:r>
            <a:r>
              <a:rPr lang="en-US" altLang="zh-TW"/>
              <a:t> </a:t>
            </a:r>
            <a:r>
              <a:rPr lang="zh-TW" altLang="en-US"/>
              <a:t>則是使用套件管理程式。</a:t>
            </a:r>
            <a:endParaRPr lang="zh-TW" altLang="en-US">
              <a:latin typeface="新細明體"/>
              <a:ea typeface="新細明體"/>
            </a:endParaRPr>
          </a:p>
          <a:p>
            <a:r>
              <a:rPr lang="zh-TW" altLang="en-US"/>
              <a:t>在儲存功能的整合部分</a:t>
            </a:r>
            <a:r>
              <a:rPr lang="en-US"/>
              <a:t>, QNAP</a:t>
            </a:r>
            <a:r>
              <a:rPr lang="en-US" altLang="zh-TW"/>
              <a:t> </a:t>
            </a:r>
            <a:r>
              <a:rPr lang="zh-TW" altLang="en-US"/>
              <a:t>擁有強大的</a:t>
            </a:r>
            <a:r>
              <a:rPr lang="en-US"/>
              <a:t> QTS Storage.</a:t>
            </a:r>
            <a:r>
              <a:rPr lang="en-US" altLang="zh-TW"/>
              <a:t> </a:t>
            </a:r>
            <a:r>
              <a:rPr lang="zh-TW" altLang="en-US"/>
              <a:t>而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則是只有內建的功能</a:t>
            </a:r>
            <a:r>
              <a:rPr lang="en-US"/>
              <a:t>,</a:t>
            </a:r>
            <a:r>
              <a:rPr lang="en-US" altLang="zh-TW"/>
              <a:t> </a:t>
            </a:r>
            <a:r>
              <a:rPr lang="zh-TW" altLang="en-US"/>
              <a:t>像是</a:t>
            </a:r>
            <a:r>
              <a:rPr lang="en-US"/>
              <a:t> LVM, RAID</a:t>
            </a:r>
            <a:r>
              <a:rPr lang="zh-TW" altLang="en-US"/>
              <a:t>。</a:t>
            </a:r>
            <a:endParaRPr lang="zh-TW" altLang="en-US">
              <a:latin typeface="新細明體"/>
              <a:ea typeface="新細明體"/>
            </a:endParaRPr>
          </a:p>
          <a:p>
            <a:r>
              <a:rPr lang="zh-TW" altLang="en-US"/>
              <a:t>在內建的功能的部分</a:t>
            </a:r>
            <a:r>
              <a:rPr lang="en-US"/>
              <a:t>, QNAP</a:t>
            </a:r>
            <a:r>
              <a:rPr lang="en-US" altLang="zh-TW"/>
              <a:t> </a:t>
            </a:r>
            <a:r>
              <a:rPr lang="zh-TW" altLang="en-US"/>
              <a:t>除了可以使用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內建的功能</a:t>
            </a:r>
            <a:r>
              <a:rPr lang="en-US"/>
              <a:t>,</a:t>
            </a:r>
            <a:r>
              <a:rPr lang="en-US" altLang="zh-TW"/>
              <a:t> </a:t>
            </a:r>
            <a:r>
              <a:rPr lang="zh-TW" altLang="en-US"/>
              <a:t>像是壓縮</a:t>
            </a:r>
            <a:r>
              <a:rPr lang="en-US"/>
              <a:t>,</a:t>
            </a:r>
            <a:r>
              <a:rPr lang="en-US" altLang="zh-TW"/>
              <a:t> </a:t>
            </a:r>
            <a:r>
              <a:rPr lang="zh-TW" altLang="en-US"/>
              <a:t>轉檔功能。</a:t>
            </a:r>
            <a:r>
              <a:rPr lang="en-US" altLang="zh-TW"/>
              <a:t> </a:t>
            </a:r>
            <a:r>
              <a:rPr lang="zh-TW" altLang="en-US"/>
              <a:t>也可以使用豐富的</a:t>
            </a:r>
            <a:r>
              <a:rPr lang="en-US"/>
              <a:t> QNAP</a:t>
            </a:r>
            <a:r>
              <a:rPr lang="en-US" altLang="zh-TW"/>
              <a:t> </a:t>
            </a:r>
            <a:r>
              <a:rPr lang="zh-TW" altLang="en-US"/>
              <a:t>內建功能</a:t>
            </a:r>
            <a:r>
              <a:rPr lang="en-US"/>
              <a:t>,</a:t>
            </a:r>
            <a:r>
              <a:rPr lang="en-US" altLang="zh-TW"/>
              <a:t> </a:t>
            </a:r>
            <a:r>
              <a:rPr lang="zh-TW" altLang="en-US"/>
              <a:t>像是</a:t>
            </a:r>
            <a:r>
              <a:rPr lang="en-US"/>
              <a:t> Web Server, Music Station, IOT</a:t>
            </a:r>
            <a:r>
              <a:rPr lang="en-US" altLang="zh-TW"/>
              <a:t> </a:t>
            </a:r>
            <a:r>
              <a:rPr lang="zh-TW" altLang="en-US"/>
              <a:t>等等。而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的話則是只使用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內建的功能。</a:t>
            </a:r>
            <a:endParaRPr lang="zh-TW" altLang="en-US">
              <a:latin typeface="新細明體"/>
              <a:ea typeface="新細明體"/>
            </a:endParaRPr>
          </a:p>
          <a:p>
            <a:r>
              <a:rPr lang="zh-TW" altLang="en-US"/>
              <a:t>在技術支援的部分的話</a:t>
            </a:r>
            <a:r>
              <a:rPr lang="en-US"/>
              <a:t>, QNAP</a:t>
            </a:r>
            <a:r>
              <a:rPr lang="en-US" altLang="zh-TW"/>
              <a:t> </a:t>
            </a:r>
            <a:r>
              <a:rPr lang="zh-TW" altLang="en-US"/>
              <a:t>提供了支援平台</a:t>
            </a:r>
            <a:r>
              <a:rPr lang="en-US"/>
              <a:t> Helpdesk,</a:t>
            </a:r>
            <a:r>
              <a:rPr lang="en-US" altLang="zh-TW"/>
              <a:t> </a:t>
            </a:r>
            <a:r>
              <a:rPr lang="zh-TW" altLang="en-US"/>
              <a:t>以及</a:t>
            </a:r>
            <a:r>
              <a:rPr lang="en-US"/>
              <a:t> QNAP</a:t>
            </a:r>
            <a:r>
              <a:rPr lang="en-US" altLang="zh-TW"/>
              <a:t> </a:t>
            </a:r>
            <a:r>
              <a:rPr lang="zh-TW" altLang="en-US"/>
              <a:t>與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的論壇</a:t>
            </a:r>
            <a:r>
              <a:rPr lang="en-US"/>
              <a:t>。 Linux</a:t>
            </a:r>
            <a:r>
              <a:rPr lang="en-US" altLang="zh-TW"/>
              <a:t> </a:t>
            </a:r>
            <a:r>
              <a:rPr lang="zh-TW" altLang="en-US"/>
              <a:t>的話則是只有</a:t>
            </a:r>
            <a:r>
              <a:rPr lang="en-US"/>
              <a:t> Linux</a:t>
            </a:r>
            <a:r>
              <a:rPr lang="en-US" altLang="zh-TW"/>
              <a:t> </a:t>
            </a:r>
            <a:r>
              <a:rPr lang="zh-TW" altLang="en-US"/>
              <a:t>的論壇的部分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(Helpdesk</a:t>
            </a:r>
            <a:r>
              <a:rPr lang="en-US" altLang="zh-TW"/>
              <a:t> </a:t>
            </a:r>
            <a:r>
              <a:rPr lang="zh-TW" altLang="en-US"/>
              <a:t>是</a:t>
            </a:r>
            <a:r>
              <a:rPr lang="en-US"/>
              <a:t> QNAP</a:t>
            </a:r>
            <a:r>
              <a:rPr lang="en-US" altLang="zh-TW"/>
              <a:t> </a:t>
            </a:r>
            <a:r>
              <a:rPr lang="zh-TW" altLang="en-US"/>
              <a:t>原廠的支援管道</a:t>
            </a:r>
            <a:r>
              <a:rPr lang="en-US"/>
              <a:t>)</a:t>
            </a:r>
            <a:endParaRPr lang="en-US">
              <a:cs typeface="Calibri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498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 </a:t>
            </a:r>
          </a:p>
          <a:p>
            <a:r>
              <a:rPr lang="en-US"/>
              <a:t>QNAP</a:t>
            </a:r>
            <a:r>
              <a:rPr lang="en-US" altLang="zh-TW"/>
              <a:t> </a:t>
            </a:r>
            <a:r>
              <a:rPr lang="zh-TW" altLang="en-US" err="1"/>
              <a:t>開發者平台是一個設計給所有人用來建立軟硬體整合或開發</a:t>
            </a:r>
            <a:r>
              <a:rPr lang="en-US" err="1"/>
              <a:t>NAS</a:t>
            </a:r>
            <a:r>
              <a:rPr lang="en-US" altLang="zh-TW"/>
              <a:t> </a:t>
            </a:r>
            <a:r>
              <a:rPr lang="zh-TW" altLang="en-US" err="1"/>
              <a:t>應用程式的一個平台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 err="1"/>
              <a:t>我們歡迎有熱情的開發者來參與我們的開發平台</a:t>
            </a:r>
            <a:r>
              <a:rPr lang="en-US"/>
              <a:t>,</a:t>
            </a:r>
            <a:r>
              <a:rPr lang="en-US" altLang="zh-TW"/>
              <a:t> </a:t>
            </a:r>
            <a:r>
              <a:rPr lang="zh-TW" altLang="en-US" err="1"/>
              <a:t>並與</a:t>
            </a:r>
            <a:r>
              <a:rPr lang="en-US"/>
              <a:t> QNAP</a:t>
            </a:r>
            <a:r>
              <a:rPr lang="en-US" altLang="zh-TW"/>
              <a:t> </a:t>
            </a:r>
            <a:r>
              <a:rPr lang="zh-TW" altLang="en-US" err="1"/>
              <a:t>創造一個雙贏的未來</a:t>
            </a:r>
            <a:r>
              <a:rPr lang="en-US"/>
              <a:t>。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072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af-ZA">
                <a:cs typeface="Calibri"/>
              </a:rPr>
              <a:t>[Chris]</a:t>
            </a:r>
            <a:endParaRPr lang="zh-TW">
              <a:cs typeface="Calibri"/>
            </a:endParaRPr>
          </a:p>
          <a:p>
            <a:r>
              <a:rPr lang="af-ZA" err="1"/>
              <a:t>這邊還有一些</a:t>
            </a:r>
            <a:r>
              <a:rPr lang="af-ZA"/>
              <a:t> NAS SDK </a:t>
            </a:r>
            <a:r>
              <a:rPr lang="af-ZA" err="1"/>
              <a:t>的詳細資料</a:t>
            </a:r>
            <a:r>
              <a:rPr lang="af-ZA"/>
              <a:t>。</a:t>
            </a:r>
            <a:endParaRPr lang="af-ZA">
              <a:cs typeface="Calibri"/>
            </a:endParaRPr>
          </a:p>
          <a:p>
            <a:r>
              <a:rPr lang="af-ZA" err="1"/>
              <a:t>我們提供</a:t>
            </a:r>
            <a:r>
              <a:rPr lang="af-ZA"/>
              <a:t> </a:t>
            </a:r>
            <a:r>
              <a:rPr lang="af-ZA" err="1"/>
              <a:t>toolchain</a:t>
            </a:r>
            <a:r>
              <a:rPr lang="af-ZA"/>
              <a:t>, </a:t>
            </a:r>
            <a:r>
              <a:rPr lang="af-ZA" err="1"/>
              <a:t>方便你們開發原生的應用程式在不同的</a:t>
            </a:r>
            <a:r>
              <a:rPr lang="af-ZA"/>
              <a:t> </a:t>
            </a:r>
            <a:r>
              <a:rPr lang="af-ZA" err="1"/>
              <a:t>NAS平台當中</a:t>
            </a:r>
            <a:r>
              <a:rPr lang="af-ZA"/>
              <a:t>, </a:t>
            </a:r>
            <a:r>
              <a:rPr lang="af-ZA" err="1"/>
              <a:t>包含</a:t>
            </a:r>
            <a:r>
              <a:rPr lang="af-ZA"/>
              <a:t> x86 </a:t>
            </a:r>
            <a:r>
              <a:rPr lang="af-ZA" err="1"/>
              <a:t>平台以及</a:t>
            </a:r>
            <a:r>
              <a:rPr lang="af-ZA"/>
              <a:t> arm </a:t>
            </a:r>
            <a:r>
              <a:rPr lang="af-ZA" err="1"/>
              <a:t>平台</a:t>
            </a:r>
            <a:r>
              <a:rPr lang="af-ZA"/>
              <a:t>。</a:t>
            </a:r>
            <a:endParaRPr lang="af-ZA">
              <a:cs typeface="Calibri"/>
            </a:endParaRPr>
          </a:p>
          <a:p>
            <a:r>
              <a:rPr lang="af-ZA" err="1"/>
              <a:t>我們也有提供</a:t>
            </a:r>
            <a:r>
              <a:rPr lang="af-ZA"/>
              <a:t> QNAP HTTP API </a:t>
            </a:r>
            <a:r>
              <a:rPr lang="af-ZA" err="1"/>
              <a:t>來讓開發者可以使用</a:t>
            </a:r>
            <a:r>
              <a:rPr lang="af-ZA"/>
              <a:t> QNAP </a:t>
            </a:r>
            <a:r>
              <a:rPr lang="af-ZA" err="1"/>
              <a:t>內建的功能</a:t>
            </a:r>
            <a:r>
              <a:rPr lang="af-ZA"/>
              <a:t>。</a:t>
            </a:r>
            <a:endParaRPr lang="af-ZA">
              <a:cs typeface="Calibri"/>
            </a:endParaRPr>
          </a:p>
          <a:p>
            <a:r>
              <a:rPr lang="af-ZA" err="1"/>
              <a:t>最後則是當開發者完成</a:t>
            </a:r>
            <a:r>
              <a:rPr lang="af-ZA"/>
              <a:t> NAS </a:t>
            </a:r>
            <a:r>
              <a:rPr lang="af-ZA" err="1"/>
              <a:t>App</a:t>
            </a:r>
            <a:r>
              <a:rPr lang="af-ZA"/>
              <a:t> </a:t>
            </a:r>
            <a:r>
              <a:rPr lang="af-ZA" err="1"/>
              <a:t>的開發後</a:t>
            </a:r>
            <a:r>
              <a:rPr lang="af-ZA"/>
              <a:t>, </a:t>
            </a:r>
            <a:r>
              <a:rPr lang="af-ZA" err="1"/>
              <a:t>可以選擇將</a:t>
            </a:r>
            <a:r>
              <a:rPr lang="af-ZA"/>
              <a:t> QPKG </a:t>
            </a:r>
            <a:r>
              <a:rPr lang="af-ZA" err="1"/>
              <a:t>上架到</a:t>
            </a:r>
            <a:r>
              <a:rPr lang="af-ZA"/>
              <a:t> QNAP </a:t>
            </a:r>
            <a:r>
              <a:rPr lang="af-ZA" err="1"/>
              <a:t>App</a:t>
            </a:r>
            <a:r>
              <a:rPr lang="af-ZA"/>
              <a:t> </a:t>
            </a:r>
            <a:r>
              <a:rPr lang="af-ZA" err="1"/>
              <a:t>Center</a:t>
            </a:r>
            <a:r>
              <a:rPr lang="af-ZA"/>
              <a:t>. </a:t>
            </a:r>
            <a:r>
              <a:rPr lang="af-ZA" err="1"/>
              <a:t>將會有許多的QNAP</a:t>
            </a:r>
            <a:r>
              <a:rPr lang="af-ZA"/>
              <a:t> NAS </a:t>
            </a:r>
            <a:r>
              <a:rPr lang="af-ZA" err="1"/>
              <a:t>使用者會看到你們的應用程式</a:t>
            </a:r>
            <a:r>
              <a:rPr lang="af-ZA"/>
              <a:t>, </a:t>
            </a:r>
            <a:r>
              <a:rPr lang="af-ZA" err="1"/>
              <a:t>並且開始安裝及使用你們的應用程式</a:t>
            </a:r>
            <a:r>
              <a:rPr lang="af-ZA"/>
              <a:t>。</a:t>
            </a:r>
            <a:endParaRPr lang="af-ZA">
              <a:cs typeface="Calibri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537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 err="1"/>
              <a:t>透過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HTTP API,</a:t>
            </a:r>
            <a:r>
              <a:rPr lang="en-US" altLang="zh-TW"/>
              <a:t> </a:t>
            </a:r>
            <a:r>
              <a:rPr lang="zh-TW" altLang="en-US"/>
              <a:t>你將可以使用許多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內建的功能。</a:t>
            </a:r>
            <a:endParaRPr lang="zh-TW"/>
          </a:p>
          <a:p>
            <a:r>
              <a:rPr lang="zh-TW" altLang="en-US" err="1"/>
              <a:t>包含身份認證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備份與還原你的資料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檔案管理等等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我們也有提供多媒體的功能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資料分享的功能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你也可以透過</a:t>
            </a:r>
            <a:r>
              <a:rPr lang="en-US"/>
              <a:t> API</a:t>
            </a:r>
            <a:r>
              <a:rPr lang="en-US" altLang="zh-TW"/>
              <a:t> </a:t>
            </a:r>
            <a:r>
              <a:rPr lang="zh-TW" altLang="en-US"/>
              <a:t>來查看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系統的狀態。</a:t>
            </a:r>
            <a:endParaRPr lang="zh-TW"/>
          </a:p>
          <a:p>
            <a:r>
              <a:rPr lang="zh-TW" altLang="en-US" err="1"/>
              <a:t>這些都是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所提供的內建功能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你並不需要自行開發。</a:t>
            </a:r>
            <a:endParaRPr lang="zh-TW"/>
          </a:p>
          <a:p>
            <a:r>
              <a:rPr lang="zh-TW" altLang="en-US" err="1"/>
              <a:t>如果您想知道這些</a:t>
            </a:r>
            <a:r>
              <a:rPr lang="en-US" err="1"/>
              <a:t>API</a:t>
            </a:r>
            <a:r>
              <a:rPr lang="zh-TW" altLang="en-US" err="1"/>
              <a:t>的細節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或是需要一些文件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歡迎聯絡我們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/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290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 err="1"/>
              <a:t>當你準備好提交你的應用程式給</a:t>
            </a:r>
            <a:r>
              <a:rPr lang="en-US"/>
              <a:t> QNAP,</a:t>
            </a:r>
            <a:r>
              <a:rPr lang="en-US" altLang="zh-TW"/>
              <a:t> </a:t>
            </a:r>
            <a:r>
              <a:rPr lang="zh-TW" altLang="en-US" err="1"/>
              <a:t>流程上大致有以下的步驟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首先你必須先開發好你的</a:t>
            </a:r>
            <a:r>
              <a:rPr lang="en-US"/>
              <a:t> QPKG</a:t>
            </a:r>
            <a:endParaRPr lang="zh-TW"/>
          </a:p>
          <a:p>
            <a:r>
              <a:rPr lang="zh-TW" altLang="en-US" err="1"/>
              <a:t>然後你必須在你的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中安裝支援平台</a:t>
            </a:r>
            <a:r>
              <a:rPr lang="en-US"/>
              <a:t> Helpdesk</a:t>
            </a:r>
            <a:endParaRPr lang="zh-TW"/>
          </a:p>
          <a:p>
            <a:r>
              <a:rPr lang="zh-TW" altLang="en-US" err="1"/>
              <a:t>接下來你必須填一些關於你的應用程式的必要資訊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並透過</a:t>
            </a:r>
            <a:r>
              <a:rPr lang="en-US"/>
              <a:t> Helpdesk</a:t>
            </a:r>
            <a:r>
              <a:rPr lang="en-US" altLang="zh-TW"/>
              <a:t> </a:t>
            </a:r>
            <a:r>
              <a:rPr lang="zh-TW" altLang="en-US"/>
              <a:t>來傳送你的</a:t>
            </a:r>
            <a:r>
              <a:rPr lang="en-US"/>
              <a:t> QPKG</a:t>
            </a:r>
            <a:endParaRPr lang="zh-TW"/>
          </a:p>
          <a:p>
            <a:r>
              <a:rPr lang="zh-TW" altLang="en-US"/>
              <a:t>當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收到你的</a:t>
            </a:r>
            <a:r>
              <a:rPr lang="en-US"/>
              <a:t> QPKG</a:t>
            </a:r>
            <a:r>
              <a:rPr lang="en-US" altLang="zh-TW"/>
              <a:t> </a:t>
            </a:r>
            <a:r>
              <a:rPr lang="zh-TW" altLang="en-US"/>
              <a:t>之後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我們將會開始檢視與測試你的應用程式</a:t>
            </a:r>
            <a:endParaRPr lang="zh-TW"/>
          </a:p>
          <a:p>
            <a:r>
              <a:rPr lang="zh-TW" altLang="en-US" err="1"/>
              <a:t>當一切都順利之後</a:t>
            </a:r>
            <a:r>
              <a:rPr lang="en-US"/>
              <a:t>, QNAP</a:t>
            </a:r>
            <a:r>
              <a:rPr lang="en-US" altLang="zh-TW"/>
              <a:t> </a:t>
            </a:r>
            <a:r>
              <a:rPr lang="zh-TW" altLang="en-US"/>
              <a:t>就會將你的應用程式上架到</a:t>
            </a:r>
            <a:r>
              <a:rPr lang="en-US"/>
              <a:t> QNAP App Center</a:t>
            </a:r>
            <a:r>
              <a:rPr lang="en-US" altLang="zh-TW"/>
              <a:t> </a:t>
            </a:r>
            <a:r>
              <a:rPr lang="zh-TW" altLang="en-US"/>
              <a:t>當中。</a:t>
            </a:r>
            <a:endParaRPr lang="zh-TW"/>
          </a:p>
          <a:p>
            <a:r>
              <a:rPr lang="zh-TW" altLang="en-US" err="1"/>
              <a:t>接下來就會有許多的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使用者會發現你的應用程式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並開始安裝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使用你的應用程式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338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 err="1"/>
              <a:t>當你</a:t>
            </a:r>
            <a:r>
              <a:rPr lang="zh-TW" altLang="en-US"/>
              <a:t>把</a:t>
            </a:r>
            <a:r>
              <a:rPr lang="zh-TW" altLang="en-US" err="1"/>
              <a:t>應用程式</a:t>
            </a:r>
            <a:r>
              <a:rPr lang="zh-TW"/>
              <a:t>上架</a:t>
            </a:r>
            <a:r>
              <a:rPr lang="zh-TW" altLang="en-US">
                <a:latin typeface="新細明體"/>
                <a:ea typeface="新細明體"/>
              </a:rPr>
              <a:t>到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你將會成為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的合作夥伴。你的應用程式也會在</a:t>
            </a:r>
            <a:r>
              <a:rPr lang="en-US"/>
              <a:t> QNAP App Center</a:t>
            </a:r>
            <a:r>
              <a:rPr lang="en-US" altLang="zh-TW"/>
              <a:t> </a:t>
            </a:r>
            <a:r>
              <a:rPr lang="zh-TW" altLang="en-US"/>
              <a:t>中展露頭角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55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 err="1"/>
              <a:t>你也可以透過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網站上的</a:t>
            </a:r>
            <a:r>
              <a:rPr lang="en-US"/>
              <a:t> QNAP App Center</a:t>
            </a:r>
            <a:r>
              <a:rPr lang="en-US" altLang="zh-TW"/>
              <a:t> </a:t>
            </a:r>
            <a:r>
              <a:rPr lang="zh-TW" altLang="en-US"/>
              <a:t>來探索不同的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應用程式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998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 err="1"/>
              <a:t>目前已經有一些第三方合作廠商與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整合的成功案例，開發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的應用程式真的很容易。請上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的網站來查看這些案例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935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/>
              <a:t>如果你有任何技術上的問題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關於如何開發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的應用程式，請透過支援平台</a:t>
            </a:r>
            <a:r>
              <a:rPr lang="en-US"/>
              <a:t> Helpdesk</a:t>
            </a:r>
            <a:r>
              <a:rPr lang="en-US" altLang="zh-TW"/>
              <a:t> </a:t>
            </a:r>
            <a:r>
              <a:rPr lang="zh-TW" altLang="en-US"/>
              <a:t>來聯繫我們</a:t>
            </a:r>
            <a:r>
              <a:rPr lang="en-US"/>
              <a:t>。</a:t>
            </a:r>
            <a:endParaRPr lang="en-US">
              <a:cs typeface="Calibri"/>
            </a:endParaRPr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716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en-US"/>
              <a:t>QNAP NAS</a:t>
            </a:r>
            <a:r>
              <a:rPr lang="en-US" altLang="zh-TW"/>
              <a:t> </a:t>
            </a:r>
            <a:r>
              <a:rPr lang="zh-TW" altLang="en-US"/>
              <a:t>擁有許多內建的功能。</a:t>
            </a:r>
            <a:endParaRPr lang="zh-TW">
              <a:latin typeface="新細明體"/>
              <a:ea typeface="新細明體"/>
            </a:endParaRPr>
          </a:p>
          <a:p>
            <a:r>
              <a:rPr lang="zh-TW" altLang="en-US" err="1"/>
              <a:t>包含身份認證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備份與還原你的資料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檔案管理等等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我們也有提供多媒體的功能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資料分享的功能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這些都是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所提供的內建功能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你可以透過這些功能來開發自己的應用程式。</a:t>
            </a:r>
            <a:endParaRPr lang="zh-TW"/>
          </a:p>
          <a:p>
            <a:r>
              <a:rPr lang="zh-TW" altLang="en-US" err="1"/>
              <a:t>你可以站在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 err="1"/>
              <a:t>這個巨人的肩膀上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97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/>
              <a:t>所以</a:t>
            </a:r>
            <a:r>
              <a:rPr lang="en-US"/>
              <a:t>, QNAP</a:t>
            </a:r>
            <a:r>
              <a:rPr lang="en-US" altLang="zh-TW"/>
              <a:t> </a:t>
            </a:r>
            <a:r>
              <a:rPr lang="zh-TW" altLang="en-US"/>
              <a:t>的開發平台是為誰設計的？</a:t>
            </a:r>
            <a:endParaRPr lang="zh-TW">
              <a:latin typeface="新細明體"/>
              <a:ea typeface="新細明體"/>
            </a:endParaRPr>
          </a:p>
          <a:p>
            <a:r>
              <a:rPr lang="zh-TW" altLang="en-US"/>
              <a:t>如果你的應用程式需要儲存相關功能的話，那麼你就是我們想找的人！</a:t>
            </a:r>
            <a:endParaRPr lang="zh-TW"/>
          </a:p>
          <a:p>
            <a:r>
              <a:rPr lang="zh-TW" altLang="en-US"/>
              <a:t>無論你是專業的軟體開發廠商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或者你只是一個獨立的軟體開發者</a:t>
            </a:r>
            <a:r>
              <a:rPr lang="en-US"/>
              <a:t>。 </a:t>
            </a:r>
            <a:endParaRPr lang="en-US">
              <a:cs typeface="Calibri"/>
            </a:endParaRPr>
          </a:p>
          <a:p>
            <a:r>
              <a:rPr lang="en-US"/>
              <a:t>QNAP</a:t>
            </a:r>
            <a:r>
              <a:rPr lang="en-US" altLang="zh-TW"/>
              <a:t> </a:t>
            </a:r>
            <a:r>
              <a:rPr lang="zh-TW" altLang="en-US"/>
              <a:t>都很歡迎你們來加入我們的開發平台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QNAP</a:t>
            </a:r>
            <a:r>
              <a:rPr lang="en-US" altLang="zh-TW"/>
              <a:t> </a:t>
            </a:r>
            <a:r>
              <a:rPr lang="en-US" altLang="zh-TW" err="1"/>
              <a:t>開發平台</a:t>
            </a:r>
            <a:r>
              <a:rPr lang="zh-TW" altLang="en-US"/>
              <a:t>會是你們最好的選擇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>
                <a:ea typeface="+mn-lt"/>
                <a:cs typeface="+mn-lt"/>
              </a:rPr>
            </a:br>
            <a:endParaRPr lang="en-US"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11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/>
              <a:t>開發者有許多的方式可以將他們的應用程式與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做整合。</a:t>
            </a:r>
            <a:endParaRPr lang="zh-TW"/>
          </a:p>
          <a:p>
            <a:r>
              <a:rPr lang="zh-TW" altLang="en-US"/>
              <a:t>首先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開發者可以使用虛擬機的技術來做結合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zh-TW" altLang="en-US"/>
              <a:t>是的，如果您已經開發了一個應用程式，您並不需要做什麼特別的修改。</a:t>
            </a:r>
            <a:endParaRPr lang="zh-TW"/>
          </a:p>
          <a:p>
            <a:r>
              <a:rPr lang="zh-TW" altLang="en-US"/>
              <a:t>只要將其轉換成為虛擬機器，並且透過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Virtualization Station</a:t>
            </a:r>
            <a:r>
              <a:rPr lang="zh-TW" altLang="en-US"/>
              <a:t>部署到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中。</a:t>
            </a:r>
            <a:endParaRPr lang="zh-TW"/>
          </a:p>
          <a:p>
            <a:r>
              <a:rPr lang="zh-TW" altLang="en-US"/>
              <a:t>然後您的應用程式就與</a:t>
            </a:r>
            <a:r>
              <a:rPr lang="en-US"/>
              <a:t>QNAP NAS</a:t>
            </a:r>
            <a:r>
              <a:rPr lang="en-US" altLang="zh-TW"/>
              <a:t> </a:t>
            </a:r>
            <a:r>
              <a:rPr lang="zh-TW" altLang="en-US"/>
              <a:t>做整合了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zh-TW" altLang="en-US"/>
              <a:t>很容易吧！真的</a:t>
            </a:r>
            <a:r>
              <a:rPr lang="en-US"/>
              <a:t>！)</a:t>
            </a:r>
            <a:endParaRPr lang="en-US">
              <a:cs typeface="Calibri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08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[Chris]</a:t>
            </a:r>
            <a:endParaRPr lang="zh-TW" altLang="en-US"/>
          </a:p>
          <a:p>
            <a:r>
              <a:rPr lang="zh-TW" altLang="en-US"/>
              <a:t>使用虛擬機整合將會有一些好處。</a:t>
            </a:r>
            <a:endParaRPr lang="zh-TW"/>
          </a:p>
          <a:p>
            <a:r>
              <a:rPr lang="zh-TW" altLang="en-US"/>
              <a:t>首先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客戶並不需要重新開發應用程式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而可以直接使用已經原本的應用程式。</a:t>
            </a:r>
            <a:endParaRPr lang="zh-TW"/>
          </a:p>
          <a:p>
            <a:r>
              <a:rPr lang="zh-TW" altLang="en-US"/>
              <a:t>應用程式在執行時的環境將會是一個虛擬機器，意思是他將會是</a:t>
            </a:r>
            <a:r>
              <a:rPr lang="en-US"/>
              <a:t> Hardware-independent</a:t>
            </a:r>
            <a:r>
              <a:rPr lang="en-US" altLang="zh-TW"/>
              <a:t> </a:t>
            </a:r>
            <a:r>
              <a:rPr lang="zh-TW" altLang="en-US"/>
              <a:t>的。</a:t>
            </a:r>
            <a:endParaRPr lang="zh-TW"/>
          </a:p>
          <a:p>
            <a:r>
              <a:rPr lang="zh-TW" altLang="en-US"/>
              <a:t>最後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你也可以直接使用原本的使用者介面，不需要再重新的設計</a:t>
            </a:r>
            <a:r>
              <a:rPr lang="en-US"/>
              <a:t>。</a:t>
            </a:r>
            <a:br>
              <a:rPr lang="en-US">
                <a:cs typeface="Calibri"/>
              </a:rPr>
            </a:br>
            <a:endParaRPr lang="en-US"/>
          </a:p>
          <a:p>
            <a:r>
              <a:rPr lang="en-US"/>
              <a:t>[Felix]</a:t>
            </a:r>
            <a:endParaRPr lang="zh-TW"/>
          </a:p>
          <a:p>
            <a:r>
              <a:rPr lang="zh-TW" altLang="en-US"/>
              <a:t>舉個例子，如果你有原本就有一個應用程式</a:t>
            </a:r>
            <a:r>
              <a:rPr lang="en-US"/>
              <a:t> --</a:t>
            </a:r>
            <a:r>
              <a:rPr lang="en-US" altLang="zh-TW"/>
              <a:t> </a:t>
            </a:r>
            <a:r>
              <a:rPr lang="zh-TW" altLang="en-US"/>
              <a:t>一個</a:t>
            </a:r>
            <a:r>
              <a:rPr lang="en-US" altLang="zh-TW"/>
              <a:t> </a:t>
            </a:r>
            <a:r>
              <a:rPr lang="zh-TW" altLang="en-US"/>
              <a:t>門禁系統。</a:t>
            </a:r>
            <a:endParaRPr lang="zh-TW"/>
          </a:p>
          <a:p>
            <a:r>
              <a:rPr lang="zh-TW" altLang="en-US"/>
              <a:t>你要怎麼部署你的系統呢？</a:t>
            </a:r>
            <a:endParaRPr lang="zh-TW"/>
          </a:p>
          <a:p>
            <a:r>
              <a:rPr lang="zh-TW" altLang="en-US"/>
              <a:t>通常來說你會需要一台</a:t>
            </a:r>
            <a:r>
              <a:rPr lang="en-US"/>
              <a:t>server</a:t>
            </a:r>
            <a:r>
              <a:rPr lang="en-US" altLang="zh-TW"/>
              <a:t> </a:t>
            </a:r>
            <a:r>
              <a:rPr lang="zh-TW" altLang="en-US"/>
              <a:t>來執行這個門禁系統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並且你還需要一個儲存設備</a:t>
            </a:r>
            <a:r>
              <a:rPr lang="en-US"/>
              <a:t> (QNAP NAS)</a:t>
            </a:r>
            <a:r>
              <a:rPr lang="zh-TW" altLang="en-US"/>
              <a:t>，來儲存這些門禁紀錄。</a:t>
            </a:r>
            <a:endParaRPr lang="zh-TW"/>
          </a:p>
          <a:p>
            <a:r>
              <a:rPr lang="zh-TW" altLang="en-US"/>
              <a:t>這就表示，你需要一台</a:t>
            </a:r>
            <a:r>
              <a:rPr lang="en-US"/>
              <a:t>server</a:t>
            </a:r>
            <a:r>
              <a:rPr lang="en-US" altLang="zh-TW"/>
              <a:t> </a:t>
            </a:r>
            <a:r>
              <a:rPr lang="zh-TW" altLang="en-US"/>
              <a:t>跟一個</a:t>
            </a:r>
            <a:r>
              <a:rPr lang="en-US"/>
              <a:t>NAS</a:t>
            </a:r>
            <a:r>
              <a:rPr lang="zh-TW" altLang="en-US"/>
              <a:t>，對吧？</a:t>
            </a:r>
            <a:r>
              <a:rPr lang="en-US"/>
              <a:t>(</a:t>
            </a:r>
            <a:r>
              <a:rPr lang="zh-TW" altLang="en-US"/>
              <a:t>沒錯！）</a:t>
            </a:r>
            <a:endParaRPr lang="zh-TW"/>
          </a:p>
          <a:p>
            <a:r>
              <a:rPr lang="zh-TW" altLang="en-US"/>
              <a:t>但如果你將你的應用程式轉換為虛擬機環境，然在再部署到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上，那你就只需要一台</a:t>
            </a:r>
            <a:r>
              <a:rPr lang="en-US"/>
              <a:t> QNAP NAS</a:t>
            </a:r>
            <a:r>
              <a:rPr lang="en-US" altLang="zh-TW"/>
              <a:t> </a:t>
            </a:r>
            <a:r>
              <a:rPr lang="zh-TW" altLang="en-US"/>
              <a:t>即可。</a:t>
            </a:r>
            <a:endParaRPr lang="zh-TW"/>
          </a:p>
          <a:p>
            <a:r>
              <a:rPr lang="zh-TW" altLang="en-US"/>
              <a:t>所以呢</a:t>
            </a:r>
            <a:r>
              <a:rPr lang="en-US"/>
              <a:t>！QNAP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不只是儲存你的資料，同時還可以執行你的程式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(</a:t>
            </a:r>
            <a:r>
              <a:rPr lang="zh-TW" altLang="en-US"/>
              <a:t>那這樣就可以省下一台機器的錢了！那太好了</a:t>
            </a:r>
            <a:r>
              <a:rPr lang="en-US"/>
              <a:t>！）</a:t>
            </a:r>
            <a:endParaRPr lang="en-US">
              <a:cs typeface="Calibri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77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/>
              <a:t>除了虛擬機的整合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我們也提供另外一種整合的方式。</a:t>
            </a:r>
            <a:endParaRPr lang="zh-TW"/>
          </a:p>
          <a:p>
            <a:r>
              <a:rPr lang="zh-TW" altLang="en-US"/>
              <a:t>我們將會介紹</a:t>
            </a:r>
            <a:r>
              <a:rPr lang="en-US"/>
              <a:t> QNAP</a:t>
            </a:r>
            <a:r>
              <a:rPr lang="en-US" altLang="zh-TW"/>
              <a:t> </a:t>
            </a:r>
            <a:r>
              <a:rPr lang="zh-TW" altLang="en-US"/>
              <a:t>開發工具包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也稱為</a:t>
            </a:r>
            <a:r>
              <a:rPr lang="en-US"/>
              <a:t> QDK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/>
              <a:t>有了</a:t>
            </a:r>
            <a:r>
              <a:rPr lang="en-US"/>
              <a:t> QDK,</a:t>
            </a:r>
            <a:r>
              <a:rPr lang="en-US" altLang="zh-TW"/>
              <a:t> </a:t>
            </a:r>
            <a:r>
              <a:rPr lang="zh-TW" altLang="en-US"/>
              <a:t>開發者將可以開發運行在</a:t>
            </a:r>
            <a:r>
              <a:rPr lang="en-US"/>
              <a:t> QNAP NAS,</a:t>
            </a:r>
            <a:r>
              <a:rPr lang="en-US" altLang="zh-TW"/>
              <a:t> </a:t>
            </a:r>
            <a:r>
              <a:rPr lang="zh-TW" altLang="en-US"/>
              <a:t>個人電腦以及行動裝置上的應用程式</a:t>
            </a:r>
            <a:r>
              <a:rPr lang="en-US"/>
              <a:t>。</a:t>
            </a:r>
            <a:endParaRPr lang="en-US">
              <a:cs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022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 err="1"/>
              <a:t>我們有兩種不同類型的</a:t>
            </a:r>
            <a:r>
              <a:rPr lang="en-US"/>
              <a:t> QDK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包含了</a:t>
            </a:r>
            <a:r>
              <a:rPr lang="en-US"/>
              <a:t> PC / Mobile QDK</a:t>
            </a:r>
            <a:r>
              <a:rPr lang="en-US" altLang="zh-TW"/>
              <a:t> </a:t>
            </a:r>
            <a:r>
              <a:rPr lang="zh-TW" altLang="en-US"/>
              <a:t>以及</a:t>
            </a:r>
            <a:r>
              <a:rPr lang="en-US"/>
              <a:t> NAS QDK。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zh-TW" altLang="en-US" err="1"/>
              <a:t>對於</a:t>
            </a:r>
            <a:r>
              <a:rPr lang="en-US"/>
              <a:t> PC</a:t>
            </a:r>
            <a:r>
              <a:rPr lang="en-US" altLang="zh-TW"/>
              <a:t> </a:t>
            </a:r>
            <a:r>
              <a:rPr lang="zh-TW" altLang="en-US"/>
              <a:t>與</a:t>
            </a:r>
            <a:r>
              <a:rPr lang="en-US"/>
              <a:t> Mobile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QDK</a:t>
            </a:r>
            <a:r>
              <a:rPr lang="en-US" altLang="zh-TW"/>
              <a:t> </a:t>
            </a:r>
            <a:r>
              <a:rPr lang="zh-TW" altLang="en-US"/>
              <a:t>而言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是設計用來開發個人電腦以及行動裝置中的應用程式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使用這個</a:t>
            </a:r>
            <a:r>
              <a:rPr lang="en-US"/>
              <a:t> QDK,</a:t>
            </a:r>
            <a:r>
              <a:rPr lang="en-US" altLang="zh-TW"/>
              <a:t> </a:t>
            </a:r>
            <a:r>
              <a:rPr lang="zh-TW" altLang="en-US"/>
              <a:t>你的應用程式將會有能力可以存取及管理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中的檔案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zh-TW" altLang="en-US" err="1"/>
              <a:t>另外對於</a:t>
            </a:r>
            <a:r>
              <a:rPr lang="en-US"/>
              <a:t> NAS QDK</a:t>
            </a:r>
            <a:r>
              <a:rPr lang="en-US" altLang="zh-TW"/>
              <a:t> </a:t>
            </a:r>
            <a:r>
              <a:rPr lang="zh-TW" altLang="en-US" err="1"/>
              <a:t>而言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 err="1"/>
              <a:t>是設計用來開發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 err="1"/>
              <a:t>上的應用程式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r>
              <a:rPr lang="en-US"/>
              <a:t>NAS</a:t>
            </a:r>
            <a:r>
              <a:rPr lang="en-US" altLang="zh-TW"/>
              <a:t> </a:t>
            </a:r>
            <a:r>
              <a:rPr lang="zh-TW" altLang="en-US"/>
              <a:t>將會是一個舞台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我們的合作夥伴將可以在</a:t>
            </a:r>
            <a:r>
              <a:rPr lang="en-US"/>
              <a:t> NAS</a:t>
            </a:r>
            <a:r>
              <a:rPr lang="en-US" altLang="zh-TW"/>
              <a:t> </a:t>
            </a:r>
            <a:r>
              <a:rPr lang="zh-TW" altLang="en-US"/>
              <a:t>中把你的創意都發揮出來</a:t>
            </a:r>
            <a:r>
              <a:rPr lang="en-US"/>
              <a:t>。</a:t>
            </a:r>
            <a:endParaRPr lang="en-US">
              <a:cs typeface="Calibri"/>
            </a:endParaRPr>
          </a:p>
          <a:p>
            <a:br>
              <a:rPr lang="en-US"/>
            </a:br>
            <a:endParaRPr lang="en-US" altLang="zh-TW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Calibri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00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/>
              <a:t>[Felix]</a:t>
            </a:r>
            <a:endParaRPr lang="zh-TW" altLang="en-US"/>
          </a:p>
          <a:p>
            <a:r>
              <a:rPr lang="zh-TW" altLang="en-US" err="1"/>
              <a:t>我們的</a:t>
            </a:r>
            <a:r>
              <a:rPr lang="en-US"/>
              <a:t> </a:t>
            </a:r>
            <a:r>
              <a:rPr lang="en-US" err="1"/>
              <a:t>PC</a:t>
            </a:r>
            <a:r>
              <a:rPr lang="zh-TW" altLang="en-US" err="1"/>
              <a:t>以及</a:t>
            </a:r>
            <a:r>
              <a:rPr lang="en-US"/>
              <a:t> Mobile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/>
              <a:t> SDK</a:t>
            </a:r>
            <a:r>
              <a:rPr lang="en-US" altLang="zh-TW"/>
              <a:t> </a:t>
            </a:r>
            <a:r>
              <a:rPr lang="zh-TW" altLang="en-US"/>
              <a:t>支援許多電腦以及行動裝置。</a:t>
            </a:r>
            <a:endParaRPr lang="zh-TW"/>
          </a:p>
          <a:p>
            <a:r>
              <a:rPr lang="zh-TW" altLang="en-US" err="1"/>
              <a:t>我們也提供一些範例的程式碼，程式開發員可以參考這些程式碼去開發他們自己的應用程式</a:t>
            </a:r>
            <a:r>
              <a:rPr lang="zh-TW" altLang="en-US"/>
              <a:t>。</a:t>
            </a:r>
            <a:endParaRPr lang="zh-TW"/>
          </a:p>
          <a:p>
            <a:r>
              <a:rPr lang="zh-TW" altLang="en-US" err="1"/>
              <a:t>對於行動裝置而言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我們支援了</a:t>
            </a:r>
            <a:r>
              <a:rPr lang="en-US"/>
              <a:t> Android</a:t>
            </a:r>
            <a:r>
              <a:rPr lang="en-US" altLang="zh-TW"/>
              <a:t> </a:t>
            </a:r>
            <a:r>
              <a:rPr lang="zh-TW" altLang="en-US"/>
              <a:t>平台</a:t>
            </a:r>
            <a:r>
              <a:rPr lang="en-US"/>
              <a:t>, iOS</a:t>
            </a:r>
            <a:r>
              <a:rPr lang="en-US" altLang="zh-TW"/>
              <a:t> </a:t>
            </a:r>
            <a:r>
              <a:rPr lang="zh-TW" altLang="en-US"/>
              <a:t>平台以及</a:t>
            </a:r>
            <a:r>
              <a:rPr lang="en-US"/>
              <a:t> Windows Phone</a:t>
            </a:r>
            <a:r>
              <a:rPr lang="en-US" altLang="zh-TW"/>
              <a:t> </a:t>
            </a:r>
            <a:r>
              <a:rPr lang="zh-TW" altLang="en-US"/>
              <a:t>的平台。</a:t>
            </a:r>
            <a:r>
              <a:rPr lang="en-US"/>
              <a:t>(</a:t>
            </a:r>
            <a:r>
              <a:rPr lang="zh-TW" altLang="en-US"/>
              <a:t>幾乎所有的行動平台了嘛？是的，基本上是所有的行動平台</a:t>
            </a:r>
            <a:r>
              <a:rPr lang="en-US"/>
              <a:t>)</a:t>
            </a:r>
            <a:endParaRPr lang="zh-TW"/>
          </a:p>
          <a:p>
            <a:r>
              <a:rPr lang="zh-TW" altLang="en-US" err="1"/>
              <a:t>對於個人電腦而言</a:t>
            </a:r>
            <a:r>
              <a:rPr lang="en-US"/>
              <a:t>,</a:t>
            </a:r>
            <a:r>
              <a:rPr lang="en-US" altLang="zh-TW"/>
              <a:t> </a:t>
            </a:r>
            <a:r>
              <a:rPr lang="zh-TW" altLang="en-US"/>
              <a:t>我們支援了</a:t>
            </a:r>
            <a:r>
              <a:rPr lang="en-US"/>
              <a:t> Windows</a:t>
            </a:r>
            <a:r>
              <a:rPr lang="en-US" altLang="zh-TW"/>
              <a:t> </a:t>
            </a:r>
            <a:r>
              <a:rPr lang="zh-TW" altLang="en-US"/>
              <a:t>平台</a:t>
            </a:r>
            <a:r>
              <a:rPr lang="en-US"/>
              <a:t>, MacOS</a:t>
            </a:r>
            <a:r>
              <a:rPr lang="en-US" altLang="zh-TW"/>
              <a:t> </a:t>
            </a:r>
            <a:r>
              <a:rPr lang="zh-TW" altLang="en-US"/>
              <a:t>平台以及</a:t>
            </a:r>
            <a:r>
              <a:rPr lang="en-US"/>
              <a:t> Windows Store</a:t>
            </a:r>
            <a:r>
              <a:rPr lang="en-US" altLang="zh-TW"/>
              <a:t> </a:t>
            </a:r>
            <a:r>
              <a:rPr lang="zh-TW" altLang="en-US"/>
              <a:t>平台。</a:t>
            </a:r>
            <a:r>
              <a:rPr lang="en-US"/>
              <a:t>(</a:t>
            </a:r>
            <a:r>
              <a:rPr lang="zh-TW" altLang="en-US"/>
              <a:t>也支援蠻多平台的嘛！恩</a:t>
            </a:r>
            <a:r>
              <a:rPr lang="en-US"/>
              <a:t>)</a:t>
            </a: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75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84A0DC2-08BD-4101-A2F7-69A1EFB7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92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83010F2-0E8C-4BBA-8829-9466C8516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39" y="2002904"/>
            <a:ext cx="7002163" cy="2387600"/>
          </a:xfrm>
        </p:spPr>
        <p:txBody>
          <a:bodyPr anchor="b"/>
          <a:lstStyle>
            <a:lvl1pPr algn="l">
              <a:defRPr sz="6000" baseline="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C45759-48F9-4779-B6C0-77CBCCD40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39" y="4415218"/>
            <a:ext cx="582826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13501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5618A9C-DFC7-4A6A-BD58-E1D3EDB19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77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F447EAD-E750-4B0B-9D33-CE7EB31B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78320C-BE19-4DB7-8C28-5985F902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845"/>
            <a:ext cx="10515600" cy="4351338"/>
          </a:xfrm>
        </p:spPr>
        <p:txBody>
          <a:bodyPr>
            <a:normAutofit/>
          </a:bodyPr>
          <a:lstStyle>
            <a:lvl1pPr marL="0" indent="0">
              <a:lnSpc>
                <a:spcPts val="3200"/>
              </a:lnSpc>
              <a:buFont typeface="Microsoft JhengHei" panose="020B0604030504040204" pitchFamily="34" charset="-120"/>
              <a:buNone/>
              <a:defRPr sz="2500"/>
            </a:lvl1pPr>
            <a:lvl2pPr marL="342900" indent="-342900">
              <a:lnSpc>
                <a:spcPts val="3200"/>
              </a:lnSpc>
              <a:buFont typeface="Microsoft JhengHei" panose="020B0604030504040204" pitchFamily="34" charset="-120"/>
              <a:buChar char="￭"/>
              <a:defRPr sz="2500"/>
            </a:lvl2pPr>
            <a:lvl3pPr marL="342900" indent="-342900">
              <a:lnSpc>
                <a:spcPts val="3200"/>
              </a:lnSpc>
              <a:buFont typeface="Microsoft JhengHei" panose="020B0604030504040204" pitchFamily="34" charset="-120"/>
              <a:buChar char="￭"/>
              <a:defRPr sz="2500"/>
            </a:lvl3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298043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938955-94AE-4F25-B6A7-4461352B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3244F4F-3B0F-4D40-9AE2-517228631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BC456D6-8220-4CB9-8E2D-BD969EDAF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-5646"/>
            <a:ext cx="12181978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927F3E6-255B-438A-AC29-E7626B8D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6A3C2C-549C-41C8-A858-2FE771312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49527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+mj-cs"/>
        </a:defRPr>
      </a:lvl1pPr>
    </p:titleStyle>
    <p:bodyStyle>
      <a:lvl1pPr marL="0" indent="0" algn="l" defTabSz="914400" rtl="0" eaLnBrk="1" latinLnBrk="0" hangingPunct="1">
        <a:lnSpc>
          <a:spcPts val="3400"/>
        </a:lnSpc>
        <a:spcBef>
          <a:spcPts val="1000"/>
        </a:spcBef>
        <a:buFont typeface="Arial" panose="020B0604020202020204" pitchFamily="34" charset="0"/>
        <a:buChar char="•"/>
        <a:defRPr sz="2800" b="1" i="0" kern="1200" baseline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+mn-cs"/>
        </a:defRPr>
      </a:lvl1pPr>
      <a:lvl2pPr marL="0" indent="0" algn="l" defTabSz="914400" rtl="0" eaLnBrk="1" latinLnBrk="0" hangingPunct="1">
        <a:lnSpc>
          <a:spcPts val="3400"/>
        </a:lnSpc>
        <a:spcBef>
          <a:spcPts val="500"/>
        </a:spcBef>
        <a:buFont typeface="Arial" panose="020B0604020202020204" pitchFamily="34" charset="0"/>
        <a:buChar char="•"/>
        <a:defRPr sz="2400" b="1" i="0" kern="1200" baseline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+mn-cs"/>
        </a:defRPr>
      </a:lvl2pPr>
      <a:lvl3pPr marL="0" indent="0" algn="l" defTabSz="914400" rtl="0" eaLnBrk="1" latinLnBrk="0" hangingPunct="1">
        <a:lnSpc>
          <a:spcPts val="3400"/>
        </a:lnSpc>
        <a:spcBef>
          <a:spcPts val="500"/>
        </a:spcBef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277533" y="2205315"/>
            <a:ext cx="6003497" cy="2387600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Arial"/>
              </a:rPr>
              <a:t>Q</a:t>
            </a:r>
            <a:r>
              <a:rPr lang="en-US" altLang="zh-TW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DK </a:t>
            </a:r>
            <a:r>
              <a:rPr lang="zh-TW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開發者</a:t>
            </a:r>
            <a:r>
              <a:rPr lang="zh-TW" alt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工具</a:t>
            </a:r>
            <a:br>
              <a:rPr lang="zh-TW" altLang="en-US" sz="5400" dirty="0">
                <a:latin typeface="微軟正黑體"/>
                <a:ea typeface="微軟正黑體"/>
                <a:cs typeface="Arial"/>
              </a:rPr>
            </a:br>
            <a:r>
              <a:rPr lang="zh-TW" alt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Arial"/>
              </a:rPr>
              <a:t>完整攻略</a:t>
            </a:r>
            <a:endParaRPr lang="zh-TW" alt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829424-CF85-4FA4-9401-B66831716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78" y="3556973"/>
            <a:ext cx="1333080" cy="13330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1F4119-6D13-439F-A728-7D82FE991AEA}"/>
              </a:ext>
            </a:extLst>
          </p:cNvPr>
          <p:cNvSpPr txBox="1"/>
          <p:nvPr/>
        </p:nvSpPr>
        <p:spPr>
          <a:xfrm>
            <a:off x="331305" y="2570921"/>
            <a:ext cx="6016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rPr>
              <a:t>讓您開發的 </a:t>
            </a:r>
            <a:r>
              <a:rPr lang="en-US" altLang="zh-TW" sz="2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rPr>
              <a:t>App </a:t>
            </a:r>
            <a:r>
              <a:rPr lang="zh-TW" altLang="en-US" sz="2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rPr>
              <a:t>在 </a:t>
            </a:r>
            <a:r>
              <a:rPr lang="en-US" altLang="zh-TW" sz="2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rPr>
              <a:t>QNAP NAS </a:t>
            </a:r>
            <a:r>
              <a:rPr lang="zh-TW" altLang="en-US" sz="22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rPr>
              <a:t>上流暢運行</a:t>
            </a:r>
          </a:p>
        </p:txBody>
      </p:sp>
    </p:spTree>
    <p:extLst>
      <p:ext uri="{BB962C8B-B14F-4D97-AF65-F5344CB8AC3E}">
        <p14:creationId xmlns:p14="http://schemas.microsoft.com/office/powerpoint/2010/main" val="196026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 QDK - QPKG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38408" y="2141991"/>
            <a:ext cx="6417251" cy="3821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</a:pPr>
            <a:r>
              <a:rPr lang="en-US"/>
              <a:t>QPKG </a:t>
            </a:r>
            <a:r>
              <a:rPr lang="zh-TW" altLang="en-US"/>
              <a:t>為</a:t>
            </a:r>
            <a:r>
              <a:rPr lang="zh-TW" altLang="en-US">
                <a:latin typeface="微軟正黑體"/>
                <a:ea typeface="微軟正黑體"/>
              </a:rPr>
              <a:t> </a:t>
            </a:r>
            <a:r>
              <a:rPr lang="en-US"/>
              <a:t>NAS </a:t>
            </a:r>
            <a:r>
              <a:rPr lang="zh-TW" altLang="en-US"/>
              <a:t>的應用程式</a:t>
            </a:r>
            <a:r>
              <a:rPr lang="zh-TW" altLang="en-US">
                <a:latin typeface="微軟正黑體"/>
                <a:ea typeface="微軟正黑體"/>
              </a:rPr>
              <a:t> (</a:t>
            </a:r>
            <a:r>
              <a:rPr lang="en-US"/>
              <a:t>QNAP Package</a:t>
            </a:r>
            <a:r>
              <a:rPr lang="en-US" altLang="zh-TW">
                <a:latin typeface="Arial"/>
                <a:cs typeface="Arial"/>
              </a:rPr>
              <a:t>) </a:t>
            </a:r>
            <a:r>
              <a:rPr lang="zh-TW" altLang="en-US"/>
              <a:t>的簡稱</a:t>
            </a:r>
            <a:r>
              <a:rPr lang="en-US"/>
              <a:t>。</a:t>
            </a:r>
            <a:endParaRPr lang="zh-TW" altLang="en-US"/>
          </a:p>
          <a:p>
            <a:pPr>
              <a:spcBef>
                <a:spcPts val="1200"/>
              </a:spcBef>
            </a:pPr>
            <a:r>
              <a:rPr lang="zh-TW" altLang="en-US"/>
              <a:t>透過</a:t>
            </a:r>
            <a:r>
              <a:rPr lang="en-US"/>
              <a:t> QPKG，</a:t>
            </a:r>
            <a:r>
              <a:rPr lang="zh-TW" altLang="en-US"/>
              <a:t>您可安裝您想要的 </a:t>
            </a:r>
            <a:r>
              <a:rPr lang="zh-TW" altLang="en-US">
                <a:latin typeface="Arial"/>
                <a:cs typeface="Arial"/>
              </a:rPr>
              <a:t>NAS App</a:t>
            </a:r>
            <a:r>
              <a:rPr lang="zh-TW" altLang="en-US"/>
              <a:t> 來擴充</a:t>
            </a:r>
            <a:r>
              <a:rPr lang="en-US">
                <a:latin typeface="Arial"/>
                <a:ea typeface="微軟正黑體"/>
                <a:cs typeface="Arial"/>
              </a:rPr>
              <a:t> </a:t>
            </a:r>
            <a:r>
              <a:rPr lang="en-US"/>
              <a:t>NAS </a:t>
            </a:r>
            <a:r>
              <a:rPr lang="zh-TW" altLang="en-US"/>
              <a:t>的功能</a:t>
            </a:r>
            <a:r>
              <a:rPr lang="en-US"/>
              <a:t>。</a:t>
            </a:r>
            <a:endParaRPr lang="en-US">
              <a:latin typeface="微軟正黑體"/>
            </a:endParaRPr>
          </a:p>
          <a:p>
            <a:pPr>
              <a:spcBef>
                <a:spcPts val="1200"/>
              </a:spcBef>
            </a:pPr>
            <a:r>
              <a:rPr lang="zh-TW" altLang="en-US"/>
              <a:t>任何人皆可透過</a:t>
            </a:r>
            <a:r>
              <a:rPr lang="en-US"/>
              <a:t> QPKG </a:t>
            </a:r>
            <a:r>
              <a:rPr lang="zh-TW" altLang="en-US"/>
              <a:t>輕鬆地在</a:t>
            </a:r>
            <a:r>
              <a:rPr lang="en-US"/>
              <a:t> QNAP NAS </a:t>
            </a:r>
            <a:r>
              <a:rPr lang="zh-TW" altLang="en-US"/>
              <a:t>上安裝或移除應用程式</a:t>
            </a:r>
            <a:r>
              <a:rPr lang="en-US"/>
              <a:t>。</a:t>
            </a:r>
            <a:endParaRPr lang="en-US">
              <a:latin typeface="微軟正黑體"/>
            </a:endParaRPr>
          </a:p>
          <a:p>
            <a:pPr>
              <a:spcBef>
                <a:spcPts val="1200"/>
              </a:spcBef>
            </a:pPr>
            <a:br>
              <a:rPr lang="en-US">
                <a:cs typeface="Arial"/>
              </a:rPr>
            </a:b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BBC8A4-EA7B-4A5E-AA0B-D07617426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" b="2"/>
          <a:stretch/>
        </p:blipFill>
        <p:spPr>
          <a:xfrm>
            <a:off x="4572146" y="1288983"/>
            <a:ext cx="7619854" cy="55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7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/>
              </a:rPr>
              <a:t>開發</a:t>
            </a:r>
            <a:r>
              <a:rPr lang="en-US">
                <a:cs typeface="Arial"/>
              </a:rPr>
              <a:t> NAS</a:t>
            </a:r>
            <a:r>
              <a:rPr lang="en-US" altLang="zh-TW">
                <a:cs typeface="Arial"/>
              </a:rPr>
              <a:t> </a:t>
            </a:r>
            <a:r>
              <a:rPr lang="zh-TW" altLang="en-US">
                <a:cs typeface="Arial"/>
              </a:rPr>
              <a:t>應用程式的步驟</a:t>
            </a:r>
            <a:endParaRPr lang="zh-TW" altLang="en-US"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1077889" y="3068917"/>
            <a:ext cx="2756770" cy="1064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ts val="2700"/>
              </a:lnSpc>
            </a:pPr>
            <a:r>
              <a:rPr lang="zh-TW" altLang="en-US"/>
              <a:t>準備</a:t>
            </a:r>
            <a:r>
              <a:rPr lang="en-US"/>
              <a:t> QNAP NAS </a:t>
            </a:r>
            <a:r>
              <a:rPr lang="zh-TW" altLang="en-US"/>
              <a:t>或</a:t>
            </a:r>
            <a:r>
              <a:rPr lang="en-US"/>
              <a:t> </a:t>
            </a:r>
            <a:r>
              <a:rPr lang="en-US" err="1"/>
              <a:t>vQTS</a:t>
            </a:r>
            <a:r>
              <a:rPr lang="en-US">
                <a:cs typeface="Arial"/>
              </a:rPr>
              <a:t> </a:t>
            </a:r>
            <a:r>
              <a:rPr lang="zh-TW" altLang="en-US">
                <a:cs typeface="Arial"/>
              </a:rPr>
              <a:t>環境</a:t>
            </a:r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71A7CA-2823-4C49-9BEE-D42A109F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08" y="1846272"/>
            <a:ext cx="1405131" cy="1161290"/>
          </a:xfrm>
          <a:prstGeom prst="rect">
            <a:avLst/>
          </a:prstGeom>
        </p:spPr>
      </p:pic>
      <p:sp>
        <p:nvSpPr>
          <p:cNvPr id="7" name="Shape 180">
            <a:extLst>
              <a:ext uri="{FF2B5EF4-FFF2-40B4-BE49-F238E27FC236}">
                <a16:creationId xmlns:a16="http://schemas.microsoft.com/office/drawing/2014/main" id="{B84B11AF-3A7A-44DF-A83C-DD83645860DD}"/>
              </a:ext>
            </a:extLst>
          </p:cNvPr>
          <p:cNvSpPr txBox="1">
            <a:spLocks/>
          </p:cNvSpPr>
          <p:nvPr/>
        </p:nvSpPr>
        <p:spPr>
          <a:xfrm>
            <a:off x="4710436" y="3068917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設定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NAS QDK</a:t>
            </a:r>
            <a:r>
              <a:rPr lang="en-US"/>
              <a:t> </a:t>
            </a:r>
            <a:r>
              <a:rPr lang="en-US" err="1"/>
              <a:t>開發環境</a:t>
            </a:r>
            <a:endParaRPr lang="zh-TW" altLang="en-US" err="1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135C5A-37D1-484E-BCCD-0AB6F358F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55" y="1846272"/>
            <a:ext cx="1405131" cy="1161290"/>
          </a:xfrm>
          <a:prstGeom prst="rect">
            <a:avLst/>
          </a:prstGeom>
        </p:spPr>
      </p:pic>
      <p:sp>
        <p:nvSpPr>
          <p:cNvPr id="9" name="Shape 180">
            <a:extLst>
              <a:ext uri="{FF2B5EF4-FFF2-40B4-BE49-F238E27FC236}">
                <a16:creationId xmlns:a16="http://schemas.microsoft.com/office/drawing/2014/main" id="{FC362FEE-DE0B-431C-8445-E998EC936FD0}"/>
              </a:ext>
            </a:extLst>
          </p:cNvPr>
          <p:cNvSpPr txBox="1">
            <a:spLocks/>
          </p:cNvSpPr>
          <p:nvPr/>
        </p:nvSpPr>
        <p:spPr>
          <a:xfrm>
            <a:off x="8330458" y="3068917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/>
              <a:t>建立</a:t>
            </a:r>
            <a:r>
              <a:rPr lang="en-US"/>
              <a:t> QPKG </a:t>
            </a:r>
            <a:r>
              <a:rPr lang="en-US" err="1"/>
              <a:t>專案</a:t>
            </a:r>
            <a:endParaRPr lang="zh-TW" altLang="en-US" err="1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4B9DF6D-5E89-41EA-8852-F16A096E6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01" y="1846272"/>
            <a:ext cx="1402083" cy="1161290"/>
          </a:xfrm>
          <a:prstGeom prst="rect">
            <a:avLst/>
          </a:prstGeom>
        </p:spPr>
      </p:pic>
      <p:sp>
        <p:nvSpPr>
          <p:cNvPr id="11" name="Shape 180">
            <a:extLst>
              <a:ext uri="{FF2B5EF4-FFF2-40B4-BE49-F238E27FC236}">
                <a16:creationId xmlns:a16="http://schemas.microsoft.com/office/drawing/2014/main" id="{E356EB0C-B3CB-4402-933C-047030AF5B8A}"/>
              </a:ext>
            </a:extLst>
          </p:cNvPr>
          <p:cNvSpPr txBox="1">
            <a:spLocks/>
          </p:cNvSpPr>
          <p:nvPr/>
        </p:nvSpPr>
        <p:spPr>
          <a:xfrm>
            <a:off x="1077889" y="5536544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開發您的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QPKG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C201F10-2C58-47A5-9D2D-7393D8E2F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08" y="4276321"/>
            <a:ext cx="1405131" cy="1161290"/>
          </a:xfrm>
          <a:prstGeom prst="rect">
            <a:avLst/>
          </a:prstGeom>
        </p:spPr>
      </p:pic>
      <p:sp>
        <p:nvSpPr>
          <p:cNvPr id="13" name="Shape 180">
            <a:extLst>
              <a:ext uri="{FF2B5EF4-FFF2-40B4-BE49-F238E27FC236}">
                <a16:creationId xmlns:a16="http://schemas.microsoft.com/office/drawing/2014/main" id="{4A602D6C-0E80-4845-9931-61489F9458BB}"/>
              </a:ext>
            </a:extLst>
          </p:cNvPr>
          <p:cNvSpPr txBox="1">
            <a:spLocks/>
          </p:cNvSpPr>
          <p:nvPr/>
        </p:nvSpPr>
        <p:spPr>
          <a:xfrm>
            <a:off x="4710436" y="5536544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建置您的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QPKG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659CA8-ADBE-475D-B3CE-7540917944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55" y="4276321"/>
            <a:ext cx="1405131" cy="1161290"/>
          </a:xfrm>
          <a:prstGeom prst="rect">
            <a:avLst/>
          </a:prstGeom>
        </p:spPr>
      </p:pic>
      <p:sp>
        <p:nvSpPr>
          <p:cNvPr id="15" name="Shape 180">
            <a:extLst>
              <a:ext uri="{FF2B5EF4-FFF2-40B4-BE49-F238E27FC236}">
                <a16:creationId xmlns:a16="http://schemas.microsoft.com/office/drawing/2014/main" id="{046DC490-B2FD-4EC5-8B42-55E43AF2B151}"/>
              </a:ext>
            </a:extLst>
          </p:cNvPr>
          <p:cNvSpPr txBox="1">
            <a:spLocks/>
          </p:cNvSpPr>
          <p:nvPr/>
        </p:nvSpPr>
        <p:spPr>
          <a:xfrm>
            <a:off x="8330458" y="5536544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測試您的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QPKG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6D68A3-BFAE-421C-BC54-7C60FAE44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77" y="4276321"/>
            <a:ext cx="1405131" cy="116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3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251791" y="211346"/>
            <a:ext cx="11353800" cy="1325563"/>
          </a:xfrm>
        </p:spPr>
        <p:txBody>
          <a:bodyPr>
            <a:noAutofit/>
          </a:bodyPr>
          <a:lstStyle/>
          <a:p>
            <a:r>
              <a:rPr lang="zh-TW" altLang="en-US" sz="4800"/>
              <a:t>展示</a:t>
            </a:r>
            <a:r>
              <a:rPr lang="zh-TW" altLang="en-US" sz="4800">
                <a:latin typeface="微軟正黑體"/>
                <a:ea typeface="微軟正黑體"/>
              </a:rPr>
              <a:t> - </a:t>
            </a:r>
            <a:r>
              <a:rPr lang="en-US" sz="4800"/>
              <a:t>NAS QDK</a:t>
            </a:r>
            <a:r>
              <a:rPr lang="en-US" sz="4800">
                <a:cs typeface="Arial"/>
              </a:rPr>
              <a:t> </a:t>
            </a:r>
            <a:r>
              <a:rPr lang="zh-TW" altLang="en-US" sz="4800">
                <a:cs typeface="Arial"/>
              </a:rPr>
              <a:t>開發環境</a:t>
            </a:r>
            <a:r>
              <a:rPr lang="zh-TW" altLang="en-US" sz="4800">
                <a:latin typeface="微軟正黑體"/>
              </a:rPr>
              <a:t>的建置及設定</a:t>
            </a:r>
            <a:endParaRPr lang="zh-TW" sz="4800">
              <a:latin typeface="微軟正黑體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848995-FD93-40F0-A85B-9C4F362A4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64" y="2687402"/>
            <a:ext cx="2002540" cy="64008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2B9A3B-C8C5-480C-99FC-1BDA7268487D}"/>
              </a:ext>
            </a:extLst>
          </p:cNvPr>
          <p:cNvSpPr txBox="1"/>
          <p:nvPr/>
        </p:nvSpPr>
        <p:spPr>
          <a:xfrm>
            <a:off x="8279482" y="2646101"/>
            <a:ext cx="164327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74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/>
              </a:rPr>
              <a:t>開發</a:t>
            </a:r>
            <a:r>
              <a:rPr lang="en-US">
                <a:cs typeface="Arial"/>
              </a:rPr>
              <a:t> NAS</a:t>
            </a:r>
            <a:r>
              <a:rPr lang="en-US" altLang="zh-TW">
                <a:cs typeface="Arial"/>
              </a:rPr>
              <a:t> </a:t>
            </a:r>
            <a:r>
              <a:rPr lang="zh-TW" altLang="en-US">
                <a:cs typeface="Arial"/>
              </a:rPr>
              <a:t>應用程式的步驟</a:t>
            </a:r>
            <a:endParaRPr lang="zh-TW" altLang="en-US"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1077889" y="3068917"/>
            <a:ext cx="2756770" cy="1064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ts val="2700"/>
              </a:lnSpc>
            </a:pPr>
            <a:r>
              <a:rPr lang="zh-TW" altLang="en-US"/>
              <a:t>準備</a:t>
            </a:r>
            <a:r>
              <a:rPr lang="en-US"/>
              <a:t> QNAP NAS </a:t>
            </a:r>
            <a:r>
              <a:rPr lang="zh-TW" altLang="en-US"/>
              <a:t>或</a:t>
            </a:r>
            <a:r>
              <a:rPr lang="en-US"/>
              <a:t> </a:t>
            </a:r>
            <a:r>
              <a:rPr lang="en-US" err="1"/>
              <a:t>vQTS</a:t>
            </a:r>
            <a:r>
              <a:rPr lang="en-US">
                <a:cs typeface="Arial"/>
              </a:rPr>
              <a:t> </a:t>
            </a:r>
            <a:r>
              <a:rPr lang="zh-TW" altLang="en-US">
                <a:cs typeface="Arial"/>
              </a:rPr>
              <a:t>環境</a:t>
            </a:r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71A7CA-2823-4C49-9BEE-D42A109F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08" y="1846272"/>
            <a:ext cx="1405131" cy="1161290"/>
          </a:xfrm>
          <a:prstGeom prst="rect">
            <a:avLst/>
          </a:prstGeom>
        </p:spPr>
      </p:pic>
      <p:sp>
        <p:nvSpPr>
          <p:cNvPr id="7" name="Shape 180">
            <a:extLst>
              <a:ext uri="{FF2B5EF4-FFF2-40B4-BE49-F238E27FC236}">
                <a16:creationId xmlns:a16="http://schemas.microsoft.com/office/drawing/2014/main" id="{B84B11AF-3A7A-44DF-A83C-DD83645860DD}"/>
              </a:ext>
            </a:extLst>
          </p:cNvPr>
          <p:cNvSpPr txBox="1">
            <a:spLocks/>
          </p:cNvSpPr>
          <p:nvPr/>
        </p:nvSpPr>
        <p:spPr>
          <a:xfrm>
            <a:off x="4710436" y="3068917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設定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NAS QDK</a:t>
            </a:r>
            <a:r>
              <a:rPr lang="en-US"/>
              <a:t> </a:t>
            </a:r>
            <a:r>
              <a:rPr lang="en-US" err="1"/>
              <a:t>開發環境</a:t>
            </a:r>
            <a:endParaRPr lang="zh-TW" altLang="en-US" err="1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135C5A-37D1-484E-BCCD-0AB6F358F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55" y="1846272"/>
            <a:ext cx="1405131" cy="1161290"/>
          </a:xfrm>
          <a:prstGeom prst="rect">
            <a:avLst/>
          </a:prstGeom>
        </p:spPr>
      </p:pic>
      <p:sp>
        <p:nvSpPr>
          <p:cNvPr id="9" name="Shape 180">
            <a:extLst>
              <a:ext uri="{FF2B5EF4-FFF2-40B4-BE49-F238E27FC236}">
                <a16:creationId xmlns:a16="http://schemas.microsoft.com/office/drawing/2014/main" id="{FC362FEE-DE0B-431C-8445-E998EC936FD0}"/>
              </a:ext>
            </a:extLst>
          </p:cNvPr>
          <p:cNvSpPr txBox="1">
            <a:spLocks/>
          </p:cNvSpPr>
          <p:nvPr/>
        </p:nvSpPr>
        <p:spPr>
          <a:xfrm>
            <a:off x="8330458" y="3068917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/>
              <a:t>建立</a:t>
            </a:r>
            <a:r>
              <a:rPr lang="en-US"/>
              <a:t> QPKG </a:t>
            </a:r>
            <a:r>
              <a:rPr lang="en-US" err="1"/>
              <a:t>專案</a:t>
            </a:r>
            <a:endParaRPr lang="zh-TW" altLang="en-US" err="1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4B9DF6D-5E89-41EA-8852-F16A096E6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01" y="1846272"/>
            <a:ext cx="1402083" cy="1161290"/>
          </a:xfrm>
          <a:prstGeom prst="rect">
            <a:avLst/>
          </a:prstGeom>
        </p:spPr>
      </p:pic>
      <p:sp>
        <p:nvSpPr>
          <p:cNvPr id="11" name="Shape 180">
            <a:extLst>
              <a:ext uri="{FF2B5EF4-FFF2-40B4-BE49-F238E27FC236}">
                <a16:creationId xmlns:a16="http://schemas.microsoft.com/office/drawing/2014/main" id="{E356EB0C-B3CB-4402-933C-047030AF5B8A}"/>
              </a:ext>
            </a:extLst>
          </p:cNvPr>
          <p:cNvSpPr txBox="1">
            <a:spLocks/>
          </p:cNvSpPr>
          <p:nvPr/>
        </p:nvSpPr>
        <p:spPr>
          <a:xfrm>
            <a:off x="1077889" y="5536544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開發您的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QPKG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C201F10-2C58-47A5-9D2D-7393D8E2F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08" y="4276321"/>
            <a:ext cx="1405131" cy="1161290"/>
          </a:xfrm>
          <a:prstGeom prst="rect">
            <a:avLst/>
          </a:prstGeom>
        </p:spPr>
      </p:pic>
      <p:sp>
        <p:nvSpPr>
          <p:cNvPr id="13" name="Shape 180">
            <a:extLst>
              <a:ext uri="{FF2B5EF4-FFF2-40B4-BE49-F238E27FC236}">
                <a16:creationId xmlns:a16="http://schemas.microsoft.com/office/drawing/2014/main" id="{4A602D6C-0E80-4845-9931-61489F9458BB}"/>
              </a:ext>
            </a:extLst>
          </p:cNvPr>
          <p:cNvSpPr txBox="1">
            <a:spLocks/>
          </p:cNvSpPr>
          <p:nvPr/>
        </p:nvSpPr>
        <p:spPr>
          <a:xfrm>
            <a:off x="4710436" y="5536544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建置您的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QPKG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659CA8-ADBE-475D-B3CE-7540917944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55" y="4276321"/>
            <a:ext cx="1405131" cy="1161290"/>
          </a:xfrm>
          <a:prstGeom prst="rect">
            <a:avLst/>
          </a:prstGeom>
        </p:spPr>
      </p:pic>
      <p:sp>
        <p:nvSpPr>
          <p:cNvPr id="15" name="Shape 180">
            <a:extLst>
              <a:ext uri="{FF2B5EF4-FFF2-40B4-BE49-F238E27FC236}">
                <a16:creationId xmlns:a16="http://schemas.microsoft.com/office/drawing/2014/main" id="{046DC490-B2FD-4EC5-8B42-55E43AF2B151}"/>
              </a:ext>
            </a:extLst>
          </p:cNvPr>
          <p:cNvSpPr txBox="1">
            <a:spLocks/>
          </p:cNvSpPr>
          <p:nvPr/>
        </p:nvSpPr>
        <p:spPr>
          <a:xfrm>
            <a:off x="8330458" y="5536544"/>
            <a:ext cx="2756770" cy="1064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1000"/>
              </a:spcBef>
              <a:buFont typeface="Microsoft JhengHei" panose="020B0604030504040204" pitchFamily="34" charset="-120"/>
              <a:buNone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1pPr>
            <a:lvl2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342900" indent="-342900" algn="l" defTabSz="914400" rtl="0" eaLnBrk="1" latinLnBrk="0" hangingPunct="1">
              <a:lnSpc>
                <a:spcPts val="3200"/>
              </a:lnSpc>
              <a:spcBef>
                <a:spcPts val="500"/>
              </a:spcBef>
              <a:buFont typeface="Microsoft JhengHei" panose="020B0604030504040204" pitchFamily="34" charset="-120"/>
              <a:buChar char="￭"/>
              <a:defRPr sz="25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/>
              <a:t>測試您的</a:t>
            </a:r>
            <a:r>
              <a:rPr lang="en-US"/>
              <a:t> </a:t>
            </a:r>
            <a:r>
              <a:rPr lang="en-US">
                <a:latin typeface="Arial"/>
                <a:cs typeface="Arial"/>
              </a:rPr>
              <a:t>QPKG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66D68A3-BFAE-421C-BC54-7C60FAE44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77" y="4276321"/>
            <a:ext cx="1405131" cy="116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7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281616" y="21134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>
                <a:cs typeface="Arial"/>
              </a:rPr>
              <a:t>展示 </a:t>
            </a:r>
            <a:r>
              <a:rPr lang="zh-TW" sz="4800">
                <a:cs typeface="Arial"/>
              </a:rPr>
              <a:t>-</a:t>
            </a:r>
            <a:r>
              <a:rPr lang="zh-TW" altLang="en-US" sz="4800">
                <a:cs typeface="Arial"/>
              </a:rPr>
              <a:t> </a:t>
            </a:r>
            <a:r>
              <a:rPr lang="en-US" sz="4800">
                <a:cs typeface="Arial"/>
              </a:rPr>
              <a:t>NAS</a:t>
            </a:r>
            <a:r>
              <a:rPr lang="en-US" altLang="zh-TW" sz="4800">
                <a:cs typeface="Arial"/>
              </a:rPr>
              <a:t> </a:t>
            </a:r>
            <a:r>
              <a:rPr lang="zh-TW" altLang="en-US" sz="4800">
                <a:cs typeface="Arial"/>
              </a:rPr>
              <a:t>應用程式</a:t>
            </a:r>
            <a:r>
              <a:rPr lang="zh-TW" altLang="en-US" sz="4800">
                <a:latin typeface="微軟正黑體"/>
              </a:rPr>
              <a:t>的</a:t>
            </a:r>
            <a:r>
              <a:rPr lang="zh-TW" sz="4800">
                <a:latin typeface="微軟正黑體"/>
              </a:rPr>
              <a:t>開發及流程</a:t>
            </a:r>
            <a:endParaRPr lang="zh-TW" altLang="en-US" sz="48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D1783F-65BA-4550-85C3-4C2DDE0F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64" y="2687402"/>
            <a:ext cx="2002540" cy="64008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DC29AB0-A552-46B2-B940-671CD3FB44C9}"/>
              </a:ext>
            </a:extLst>
          </p:cNvPr>
          <p:cNvSpPr txBox="1"/>
          <p:nvPr/>
        </p:nvSpPr>
        <p:spPr>
          <a:xfrm>
            <a:off x="8279482" y="2646101"/>
            <a:ext cx="164327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80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QPKG </a:t>
            </a:r>
            <a:r>
              <a:rPr lang="zh-CN" altLang="en-US"/>
              <a:t>的參數設定</a:t>
            </a:r>
            <a:endParaRPr lang="en-US" b="0"/>
          </a:p>
        </p:txBody>
      </p:sp>
      <p:graphicFrame>
        <p:nvGraphicFramePr>
          <p:cNvPr id="203" name="Shape 203"/>
          <p:cNvGraphicFramePr/>
          <p:nvPr>
            <p:extLst>
              <p:ext uri="{D42A27DB-BD31-4B8C-83A1-F6EECF244321}">
                <p14:modId xmlns:p14="http://schemas.microsoft.com/office/powerpoint/2010/main" val="2365048147"/>
              </p:ext>
            </p:extLst>
          </p:nvPr>
        </p:nvGraphicFramePr>
        <p:xfrm>
          <a:off x="409433" y="1944015"/>
          <a:ext cx="11491415" cy="40625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415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QPKG_NAME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應用程式的名稱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QPKG_DISPLAY_NAME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應用程式的顯示名稱</a:t>
                      </a:r>
                      <a:endParaRPr lang="zh-TW" altLang="en-US"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QPKG_VER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應用程式的版本資訊</a:t>
                      </a:r>
                      <a:endParaRPr lang="zh-TW" altLang="en-US"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QPKG_AUTHOR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應用程式的作者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QPKG_WEBUI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網頁介面的相對路徑</a:t>
                      </a:r>
                      <a:r>
                        <a:rPr 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例如</a:t>
                      </a:r>
                      <a:r>
                        <a:rPr 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/HelloWorld)</a:t>
                      </a:r>
                      <a:endParaRPr sz="2200" b="1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QPKG_WEB_PORT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網頁介面的</a:t>
                      </a:r>
                      <a:r>
                        <a:rPr 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Port </a:t>
                      </a: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號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QPKG_WEB_SSL_PORT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3500"/>
                        </a:lnSpc>
                        <a:buNone/>
                      </a:pPr>
                      <a:r>
                        <a:rPr 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SSL</a:t>
                      </a:r>
                      <a:r>
                        <a:rPr lang="en-US" altLang="zh-TW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網頁介面的</a:t>
                      </a:r>
                      <a:r>
                        <a:rPr 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Port </a:t>
                      </a:r>
                      <a:r>
                        <a:rPr lang="zh-TW" altLang="en-US" sz="22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號</a:t>
                      </a:r>
                      <a:endParaRPr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115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QPKG </a:t>
            </a:r>
            <a:r>
              <a:rPr lang="zh-CN" altLang="en-US"/>
              <a:t>的參數設定</a:t>
            </a:r>
            <a:endParaRPr lang="en-US" b="0"/>
          </a:p>
        </p:txBody>
      </p:sp>
      <p:graphicFrame>
        <p:nvGraphicFramePr>
          <p:cNvPr id="203" name="Shape 203"/>
          <p:cNvGraphicFramePr/>
          <p:nvPr>
            <p:extLst>
              <p:ext uri="{D42A27DB-BD31-4B8C-83A1-F6EECF244321}">
                <p14:modId xmlns:p14="http://schemas.microsoft.com/office/powerpoint/2010/main" val="2657003919"/>
              </p:ext>
            </p:extLst>
          </p:nvPr>
        </p:nvGraphicFramePr>
        <p:xfrm>
          <a:off x="409433" y="1599455"/>
          <a:ext cx="11491415" cy="490138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262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QPKG_USE_PROXY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QPKG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可能會擁有自己的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HTTP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服務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port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號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1: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將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QTS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的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HTTP server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當作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proxy. Client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將會透過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QTS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的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HTTP port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號來連線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Other: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不使用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proxy</a:t>
                      </a: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QPKG_DESKTOP_APP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1: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在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QTS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的桌面環境中開啟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QPKG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Other: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使用新的瀏覽器標籤開啟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QPKG</a:t>
                      </a: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QPKG_DESKTOP_APP_WIN_WIDTH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QTS</a:t>
                      </a:r>
                      <a:r>
                        <a:rPr lang="en-US" altLang="zh-TW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的桌面環境中應用程式的視窗寬度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QPKG_DESKTOP_APP_WIN_HEIGHT</a:t>
                      </a:r>
                      <a:endParaRPr lang="zh-TW" altLang="en-US"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QTS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的桌面環境中應用程式的視窗高度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91896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QTS_MINI_VERSION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最低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QTS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需求版本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0729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QTS_MAX_VERSION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最高</a:t>
                      </a:r>
                      <a:r>
                        <a:rPr 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QTS </a:t>
                      </a: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需求版本</a:t>
                      </a:r>
                      <a:endParaRPr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169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1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QPKG </a:t>
            </a:r>
            <a:r>
              <a:rPr lang="zh-CN" altLang="en-US">
                <a:latin typeface="Arial"/>
                <a:cs typeface="Arial"/>
              </a:rPr>
              <a:t>的參數設定</a:t>
            </a:r>
            <a:endParaRPr lang="en-US"/>
          </a:p>
        </p:txBody>
      </p:sp>
      <p:graphicFrame>
        <p:nvGraphicFramePr>
          <p:cNvPr id="210" name="Shape 210"/>
          <p:cNvGraphicFramePr/>
          <p:nvPr>
            <p:extLst>
              <p:ext uri="{D42A27DB-BD31-4B8C-83A1-F6EECF244321}">
                <p14:modId xmlns:p14="http://schemas.microsoft.com/office/powerpoint/2010/main" val="2107772122"/>
              </p:ext>
            </p:extLst>
          </p:nvPr>
        </p:nvGraphicFramePr>
        <p:xfrm>
          <a:off x="491319" y="1500847"/>
          <a:ext cx="11245756" cy="50748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537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8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049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QPKG_VOLUME_SELECT</a:t>
                      </a: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使用可以選擇安裝或者遷移的磁碟區</a:t>
                      </a:r>
                      <a:endParaRPr lang="zh-TW" altLang="en-US"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0:</a:t>
                      </a:r>
                      <a:r>
                        <a:rPr lang="en-US" altLang="zh-TW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不支援</a:t>
                      </a:r>
                      <a:endParaRPr lang="en-US" sz="22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1:</a:t>
                      </a:r>
                      <a:r>
                        <a:rPr lang="en-US" altLang="zh-TW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支援安裝時選擇磁碟區</a:t>
                      </a:r>
                      <a:endParaRPr lang="en-US" sz="22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2:</a:t>
                      </a:r>
                      <a:r>
                        <a:rPr lang="en-US" altLang="zh-TW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支援遷移時選擇磁碟區</a:t>
                      </a:r>
                      <a:endParaRPr lang="en-US" sz="22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3: (1+2)</a:t>
                      </a:r>
                      <a:r>
                        <a:rPr lang="en-US" altLang="zh-TW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支援安裝與遷移</a:t>
                      </a:r>
                      <a:endParaRPr lang="en-US" altLang="zh-TW" sz="2200" b="1" kern="1200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時選擇磁碟區</a:t>
                      </a:r>
                      <a:endParaRPr lang="en-US" altLang="zh-TW" sz="2200" b="1" kern="1200" noProof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2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QPKG_VISIBLE</a:t>
                      </a: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誰可以看見 </a:t>
                      </a:r>
                      <a:r>
                        <a:rPr lang="af-ZA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QPKG?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1(default):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僅系統管理員</a:t>
                      </a:r>
                      <a:endParaRPr lang="zh-TW" altLang="en-US" sz="22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2: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所有 </a:t>
                      </a:r>
                      <a:r>
                        <a:rPr lang="af-ZA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NAS 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的使用者</a:t>
                      </a:r>
                      <a:endParaRPr lang="zh-TW" altLang="en-US" sz="22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QDK_DATA_DIR_ICONS</a:t>
                      </a: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QPKG</a:t>
                      </a:r>
                      <a:r>
                        <a:rPr lang="en-US" altLang="zh-TW" sz="22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 </a:t>
                      </a:r>
                      <a:r>
                        <a:rPr lang="zh-TW" altLang="en-US" sz="22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圖示的放置路徑</a:t>
                      </a:r>
                      <a:endParaRPr sz="22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l="1915"/>
          <a:stretch/>
        </p:blipFill>
        <p:spPr>
          <a:xfrm>
            <a:off x="7412304" y="2384482"/>
            <a:ext cx="2336256" cy="184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9927" y="2397734"/>
            <a:ext cx="1766434" cy="184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6757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546650" y="131834"/>
            <a:ext cx="11353800" cy="1325563"/>
          </a:xfrm>
        </p:spPr>
        <p:txBody>
          <a:bodyPr>
            <a:normAutofit/>
          </a:bodyPr>
          <a:lstStyle/>
          <a:p>
            <a:r>
              <a:rPr lang="zh-TW" altLang="en-US"/>
              <a:t>開發</a:t>
            </a:r>
            <a:r>
              <a:rPr lang="en-US"/>
              <a:t> NAS </a:t>
            </a:r>
            <a:r>
              <a:rPr lang="zh-TW" altLang="en-US"/>
              <a:t>與</a:t>
            </a:r>
            <a:r>
              <a:rPr lang="en-US"/>
              <a:t> Linux </a:t>
            </a:r>
            <a:r>
              <a:rPr lang="zh-TW" altLang="en-US"/>
              <a:t>應用程式之間的差異</a:t>
            </a:r>
          </a:p>
        </p:txBody>
      </p:sp>
      <p:graphicFrame>
        <p:nvGraphicFramePr>
          <p:cNvPr id="219" name="Shape 219"/>
          <p:cNvGraphicFramePr/>
          <p:nvPr>
            <p:extLst>
              <p:ext uri="{D42A27DB-BD31-4B8C-83A1-F6EECF244321}">
                <p14:modId xmlns:p14="http://schemas.microsoft.com/office/powerpoint/2010/main" val="229267641"/>
              </p:ext>
            </p:extLst>
          </p:nvPr>
        </p:nvGraphicFramePr>
        <p:xfrm>
          <a:off x="546650" y="1561796"/>
          <a:ext cx="10885118" cy="466255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279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01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NAS </a:t>
                      </a:r>
                      <a:r>
                        <a:rPr lang="ja-JP" alt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應用程式</a:t>
                      </a:r>
                      <a:endParaRPr lang="ja-JP" altLang="en-US" sz="2600" b="1">
                        <a:solidFill>
                          <a:srgbClr val="FFFFFF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3400"/>
                        </a:lnSpc>
                        <a:buNone/>
                      </a:pPr>
                      <a:r>
                        <a:rPr lang="zh-TW" alt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一般</a:t>
                      </a:r>
                      <a:r>
                        <a:rPr 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 Linux</a:t>
                      </a:r>
                      <a:r>
                        <a:rPr lang="en-US" altLang="zh-TW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應用程式</a:t>
                      </a:r>
                      <a:endParaRPr lang="zh-TW" altLang="en-US" sz="2600" b="1">
                        <a:solidFill>
                          <a:srgbClr val="FFFFFF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 algn="ctr">
                        <a:lnSpc>
                          <a:spcPts val="3400"/>
                        </a:lnSpc>
                        <a:buNone/>
                      </a:pPr>
                      <a:r>
                        <a:rPr lang="zh-TW" altLang="en-US" sz="22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套件格式</a:t>
                      </a:r>
                      <a:endParaRPr lang="zh-TW" altLang="en-US" sz="2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31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單一</a:t>
                      </a:r>
                      <a:endParaRPr lang="zh-TW" altLang="en-US" sz="3100"/>
                    </a:p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QNAP </a:t>
                      </a: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專屬</a:t>
                      </a:r>
                      <a:r>
                        <a:rPr lang="en-US" altLang="zh-CN" sz="20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QPKG </a:t>
                      </a: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格式</a:t>
                      </a:r>
                      <a:endParaRPr lang="en-US" sz="2000" b="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繁多</a:t>
                      </a:r>
                      <a:endParaRPr lang="en-US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>
                          <a:latin typeface="微軟正黑體"/>
                          <a:ea typeface="微軟正黑體"/>
                          <a:cs typeface="Arial"/>
                        </a:rPr>
                        <a:t>yum, rpm, apt, </a:t>
                      </a:r>
                      <a:r>
                        <a:rPr lang="en-US" sz="2200" b="0" err="1">
                          <a:latin typeface="微軟正黑體"/>
                          <a:ea typeface="微軟正黑體"/>
                          <a:cs typeface="Arial"/>
                        </a:rPr>
                        <a:t>dpkg</a:t>
                      </a:r>
                      <a:endParaRPr lang="en-US" sz="2200" b="0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/>
                          <a:ea typeface="微軟正黑體"/>
                          <a:cs typeface="Arial"/>
                        </a:rPr>
                        <a:t>Toolchain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統一標準</a:t>
                      </a:r>
                    </a:p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2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由 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QNAP </a:t>
                      </a:r>
                      <a:r>
                        <a:rPr lang="zh-CN" altLang="en-US" sz="22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提供</a:t>
                      </a:r>
                      <a:endParaRPr lang="en-US" sz="2200" b="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多種工具</a:t>
                      </a:r>
                    </a:p>
                    <a:p>
                      <a:pPr lvl="0" algn="ctr">
                        <a:lnSpc>
                          <a:spcPts val="3400"/>
                        </a:lnSpc>
                        <a:buNone/>
                      </a:pPr>
                      <a:r>
                        <a:rPr lang="zh-TW" alt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由平台廠商提供</a:t>
                      </a:r>
                      <a:endParaRPr lang="zh-TW" altLang="en-US" sz="2200" b="0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latin typeface="微軟正黑體"/>
                          <a:ea typeface="微軟正黑體"/>
                          <a:cs typeface="Arial"/>
                        </a:rPr>
                        <a:t>SDK</a:t>
                      </a:r>
                      <a:r>
                        <a:rPr lang="en-US" altLang="zh-TW" sz="2200" b="1">
                          <a:latin typeface="微軟正黑體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en-US" altLang="zh-TW" sz="2200" b="1" err="1">
                          <a:latin typeface="微軟正黑體"/>
                          <a:ea typeface="微軟正黑體"/>
                          <a:cs typeface="Arial"/>
                        </a:rPr>
                        <a:t>支持</a:t>
                      </a:r>
                      <a:endParaRPr lang="zh-TW" altLang="en-US" sz="2200" b="1" err="1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多樣 QNAP SDKs 選項</a:t>
                      </a:r>
                    </a:p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Linux </a:t>
                      </a:r>
                      <a:r>
                        <a:rPr lang="ja-JP" alt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函式庫</a:t>
                      </a:r>
                      <a:r>
                        <a:rPr lang="ja-JP" altLang="en-US" sz="22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以及 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QNAP HTTP APIs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CN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標準 Linux 函式庫</a:t>
                      </a:r>
                      <a:endParaRPr lang="en-US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marR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>
                          <a:latin typeface="微軟正黑體"/>
                          <a:ea typeface="微軟正黑體"/>
                          <a:cs typeface="Arial"/>
                        </a:rPr>
                        <a:t>Linux </a:t>
                      </a:r>
                      <a:r>
                        <a:rPr lang="ja-JP" alt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函式庫</a:t>
                      </a:r>
                      <a:endParaRPr lang="ja-JP" altLang="en-US" sz="2200" b="0"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>
                          <a:latin typeface="微軟正黑體"/>
                          <a:ea typeface="微軟正黑體"/>
                          <a:cs typeface="Arial"/>
                        </a:rPr>
                        <a:t>使用者介面</a:t>
                      </a:r>
                      <a:endParaRPr lang="zh-TW" altLang="en-US" sz="2200" b="1">
                        <a:latin typeface="微軟正黑體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多樣 QTS 整合選項</a:t>
                      </a:r>
                    </a:p>
                    <a:p>
                      <a:pPr lvl="0" algn="ctr">
                        <a:lnSpc>
                          <a:spcPts val="3400"/>
                        </a:lnSpc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與 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QTS </a:t>
                      </a:r>
                      <a:r>
                        <a:rPr lang="zh-TW" alt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整合或由開發者自行設計</a:t>
                      </a:r>
                      <a:endParaRPr lang="zh-TW" altLang="en-US" sz="2200" b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自行設計</a:t>
                      </a:r>
                    </a:p>
                    <a:p>
                      <a:pPr lvl="0" algn="ctr">
                        <a:lnSpc>
                          <a:spcPts val="3400"/>
                        </a:lnSpc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2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開發者自行設計</a:t>
                      </a:r>
                      <a:endParaRPr lang="zh-TW" altLang="en-US" sz="2200" b="0"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318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546650" y="131834"/>
            <a:ext cx="11353800" cy="1325563"/>
          </a:xfrm>
        </p:spPr>
        <p:txBody>
          <a:bodyPr>
            <a:normAutofit/>
          </a:bodyPr>
          <a:lstStyle/>
          <a:p>
            <a:r>
              <a:rPr lang="zh-TW" altLang="en-US"/>
              <a:t>開發</a:t>
            </a:r>
            <a:r>
              <a:rPr lang="en-US"/>
              <a:t> NAS </a:t>
            </a:r>
            <a:r>
              <a:rPr lang="zh-TW" altLang="en-US"/>
              <a:t>與</a:t>
            </a:r>
            <a:r>
              <a:rPr lang="en-US"/>
              <a:t> Linux </a:t>
            </a:r>
            <a:r>
              <a:rPr lang="zh-TW" altLang="en-US"/>
              <a:t>應用程式之間的差異</a:t>
            </a:r>
          </a:p>
        </p:txBody>
      </p:sp>
      <p:graphicFrame>
        <p:nvGraphicFramePr>
          <p:cNvPr id="4" name="Shape 219">
            <a:extLst>
              <a:ext uri="{FF2B5EF4-FFF2-40B4-BE49-F238E27FC236}">
                <a16:creationId xmlns:a16="http://schemas.microsoft.com/office/drawing/2014/main" id="{A786BFC9-688D-479D-981D-06EBDDB4A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490050"/>
              </p:ext>
            </p:extLst>
          </p:nvPr>
        </p:nvGraphicFramePr>
        <p:xfrm>
          <a:off x="586406" y="1430893"/>
          <a:ext cx="10885118" cy="517055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2279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01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NAS </a:t>
                      </a:r>
                      <a:r>
                        <a:rPr lang="ja-JP" alt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應用程式</a:t>
                      </a:r>
                      <a:endParaRPr lang="ja-JP" altLang="en-US" sz="2600" b="1">
                        <a:solidFill>
                          <a:srgbClr val="FFFFFF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3100"/>
                        </a:lnSpc>
                        <a:buNone/>
                      </a:pPr>
                      <a:r>
                        <a:rPr lang="zh-TW" alt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一般</a:t>
                      </a:r>
                      <a:r>
                        <a:rPr 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 Linux</a:t>
                      </a:r>
                      <a:r>
                        <a:rPr lang="en-US" altLang="zh-TW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2600" b="1" i="0" u="none" strike="noStrike" noProof="0">
                          <a:solidFill>
                            <a:srgbClr val="FFFFFF"/>
                          </a:solidFill>
                          <a:latin typeface="微軟正黑體"/>
                          <a:ea typeface="微軟正黑體"/>
                        </a:rPr>
                        <a:t>應用程式</a:t>
                      </a:r>
                      <a:endParaRPr lang="zh-TW" altLang="en-US" sz="2600" b="1">
                        <a:solidFill>
                          <a:srgbClr val="FFFFFF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軟體商店</a:t>
                      </a:r>
                      <a:endParaRPr lang="zh-TW" altLang="en-US" sz="2200" b="1" kern="1200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CN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統一軟體商店</a:t>
                      </a:r>
                      <a:endParaRPr lang="en-US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方便的 </a:t>
                      </a:r>
                      <a:r>
                        <a:rPr lang="zh-TW" alt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QNAP App Center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眾多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套件管理程式</a:t>
                      </a:r>
                      <a:endParaRPr lang="zh-TW" altLang="en-US" sz="2200" b="0" i="0" u="none" strike="noStrike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儲存功能整合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強大的</a:t>
                      </a:r>
                      <a:r>
                        <a:rPr 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 QTS </a:t>
                      </a:r>
                      <a:r>
                        <a:rPr lang="zh-CN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儲存功能</a:t>
                      </a:r>
                    </a:p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CN" alt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圖形化介面、RAID 管理、快照...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Linux </a:t>
                      </a:r>
                      <a:r>
                        <a:rPr lang="ja-JP" altLang="en-US" sz="31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內建</a:t>
                      </a:r>
                      <a:endParaRPr lang="en-US" altLang="ja-JP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LVM, RAID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200" b="1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內建功能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多元</a:t>
                      </a:r>
                      <a:endParaRPr lang="en-US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除</a:t>
                      </a:r>
                      <a:r>
                        <a:rPr lang="en-US" altLang="zh-TW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Linux </a:t>
                      </a:r>
                      <a:r>
                        <a:rPr lang="ja-JP" altLang="en-US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內建功能外，還有 </a:t>
                      </a:r>
                      <a:r>
                        <a:rPr 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QNAP </a:t>
                      </a:r>
                      <a:endParaRPr lang="en-US" altLang="ja-JP" sz="2200" b="0" i="0" u="none" strike="noStrike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ctr" defTabSz="9144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ja-JP" alt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內建功能 </a:t>
                      </a:r>
                      <a:r>
                        <a:rPr lang="en-US" altLang="ja-JP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(</a:t>
                      </a:r>
                      <a:r>
                        <a:rPr 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Web Server, File Station...)</a:t>
                      </a:r>
                      <a:endParaRPr lang="en-US"/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Linux </a:t>
                      </a:r>
                      <a:r>
                        <a:rPr lang="zh-CN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內建</a:t>
                      </a:r>
                      <a:endParaRPr lang="en-US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en-US" altLang="ja-JP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Compression,</a:t>
                      </a:r>
                      <a:endParaRPr lang="ja-JP" altLang="en-US" sz="2200" b="0" i="0" u="none" strike="noStrike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  <a:p>
                      <a:pPr marL="0" lvl="0" indent="0" algn="ctr" defTabSz="91440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en-US" altLang="ja-JP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 Transcode..</a:t>
                      </a:r>
                      <a:endParaRPr lang="ja-JP" altLang="en-US" sz="2200" b="0" i="0" u="none" strike="noStrike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520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kern="12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技術支援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原廠支援 + 論壇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TW" altLang="en-US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QTS 支援平台 </a:t>
                      </a:r>
                      <a:r>
                        <a:rPr lang="en-US" altLang="zh-TW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(</a:t>
                      </a:r>
                      <a:r>
                        <a:rPr lang="en-US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Helpdesk), QNAP/Linux </a:t>
                      </a:r>
                      <a:r>
                        <a:rPr lang="zh-TW" altLang="en-US" sz="2200" b="0" i="0" u="none" strike="noStrike" kern="12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論壇</a:t>
                      </a:r>
                      <a:endParaRPr lang="zh-TW" altLang="en-US" sz="2200" b="0" i="0" u="none" strike="noStrike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ts val="3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None/>
                      </a:pPr>
                      <a:r>
                        <a:rPr lang="zh-TW" altLang="en-US" sz="3100" b="1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論壇</a:t>
                      </a:r>
                      <a:endParaRPr lang="en-US" sz="3100" b="1" kern="1200">
                        <a:solidFill>
                          <a:srgbClr val="000000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ts val="3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Linux </a:t>
                      </a:r>
                      <a:r>
                        <a:rPr lang="ja-JP" altLang="en-US" sz="2200" b="0" i="0" u="none" strike="noStrike" kern="120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論壇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87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zh-TW" altLang="en-US"/>
              <a:t>開發平台</a:t>
            </a:r>
            <a:endParaRPr lang="en-US" b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E33BA1-2CD1-44B3-BB7D-02B3383CF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"/>
          <a:stretch/>
        </p:blipFill>
        <p:spPr>
          <a:xfrm>
            <a:off x="-1" y="2223497"/>
            <a:ext cx="12225113" cy="4634503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EE21E87A-8317-427E-ACD6-4AC3663A8FFF}"/>
              </a:ext>
            </a:extLst>
          </p:cNvPr>
          <p:cNvSpPr/>
          <p:nvPr/>
        </p:nvSpPr>
        <p:spPr>
          <a:xfrm>
            <a:off x="723332" y="2223497"/>
            <a:ext cx="4630546" cy="3566879"/>
          </a:xfrm>
          <a:prstGeom prst="roundRect">
            <a:avLst>
              <a:gd name="adj" fmla="val 5682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1522C9E-DCF9-42FC-B1C1-F01D33AAE51A}"/>
              </a:ext>
            </a:extLst>
          </p:cNvPr>
          <p:cNvSpPr txBox="1"/>
          <p:nvPr/>
        </p:nvSpPr>
        <p:spPr>
          <a:xfrm>
            <a:off x="916990" y="2489290"/>
            <a:ext cx="4267972" cy="30008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QNAP 開發平台為專業的軟體開發人員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、網路及系統整合人員，以及獨立軟體開發人員所建置，可用來建</a:t>
            </a:r>
            <a:r>
              <a:rPr 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構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完整的</a:t>
            </a:r>
            <a:r>
              <a:rPr 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軟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硬體整合平台，並開發應用程式</a:t>
            </a: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altLang="en-US" sz="21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歡迎所有熱情的開發者加入我們的開發平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台</a:t>
            </a: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為</a:t>
            </a:r>
            <a:r>
              <a:rPr 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您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 </a:t>
            </a: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en-US" altLang="zh-TW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創造雙贏的未來</a:t>
            </a: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sz="2100" b="1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4455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09D884F-F8DE-4BE7-A4B0-CE75CD580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4"/>
          <a:stretch/>
        </p:blipFill>
        <p:spPr>
          <a:xfrm>
            <a:off x="2637183" y="1258957"/>
            <a:ext cx="9554817" cy="5599043"/>
          </a:xfrm>
          <a:prstGeom prst="rect">
            <a:avLst/>
          </a:prstGeom>
        </p:spPr>
      </p:pic>
      <p:sp>
        <p:nvSpPr>
          <p:cNvPr id="225" name="Shape 2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 SDK - </a:t>
            </a:r>
            <a:r>
              <a:rPr lang="zh-TW" altLang="en-US"/>
              <a:t>更多開發細節</a:t>
            </a:r>
            <a:endParaRPr lang="en-US"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361120" y="1676400"/>
            <a:ext cx="6689037" cy="5141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500"/>
              </a:lnSpc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Toolchain</a:t>
            </a:r>
          </a:p>
          <a:p>
            <a:pPr marL="342900" indent="-342900">
              <a:lnSpc>
                <a:spcPts val="2300"/>
              </a:lnSpc>
              <a:buFont typeface="Wingdings" panose="020B0604030504040204" pitchFamily="34" charset="-120"/>
              <a:buChar char="§"/>
            </a:pPr>
            <a:r>
              <a:rPr lang="en-US" sz="2000"/>
              <a:t>Toolchain</a:t>
            </a:r>
            <a:r>
              <a:rPr lang="en-US" altLang="zh-TW" sz="2000"/>
              <a:t> </a:t>
            </a:r>
            <a:r>
              <a:rPr lang="zh-TW" altLang="en-US" sz="2000"/>
              <a:t>是一組用來協助程式開發的工具，用來處理複雜的開發工作以及建置應用程式</a:t>
            </a:r>
            <a:r>
              <a:rPr lang="en-US" sz="2000"/>
              <a:t>。 </a:t>
            </a:r>
            <a:endParaRPr lang="en-US" altLang="zh-TW" sz="2000">
              <a:cs typeface="Arial"/>
            </a:endParaRPr>
          </a:p>
          <a:p>
            <a:pPr marL="342900" indent="-342900">
              <a:lnSpc>
                <a:spcPts val="2300"/>
              </a:lnSpc>
              <a:buFont typeface="Wingdings" panose="020B0604030504040204" pitchFamily="34" charset="-120"/>
              <a:buChar char="§"/>
            </a:pPr>
            <a:r>
              <a:rPr lang="zh-TW" altLang="en-US" sz="2000"/>
              <a:t>您可以在許多的</a:t>
            </a:r>
            <a:r>
              <a:rPr lang="en-US" sz="2000"/>
              <a:t> NAS </a:t>
            </a:r>
            <a:r>
              <a:rPr lang="zh-TW" altLang="en-US" sz="2000"/>
              <a:t>平台上開發原生的應用程式</a:t>
            </a:r>
            <a:r>
              <a:rPr lang="en-US" sz="2000"/>
              <a:t>，</a:t>
            </a:r>
            <a:r>
              <a:rPr lang="zh-TW" altLang="en-US" sz="2000"/>
              <a:t>如：</a:t>
            </a:r>
            <a:r>
              <a:rPr lang="en-US" sz="2000"/>
              <a:t>x86 </a:t>
            </a:r>
            <a:r>
              <a:rPr lang="zh-TW" altLang="en-US" sz="2000"/>
              <a:t>及</a:t>
            </a:r>
            <a:r>
              <a:rPr lang="en-US" sz="2000"/>
              <a:t> ARM </a:t>
            </a:r>
            <a:r>
              <a:rPr lang="zh-TW" altLang="en-US" sz="2000">
                <a:latin typeface="Arial"/>
                <a:cs typeface="Arial"/>
              </a:rPr>
              <a:t>架構</a:t>
            </a:r>
            <a:r>
              <a:rPr lang="zh-TW" altLang="en-US" sz="2000"/>
              <a:t>平台</a:t>
            </a:r>
            <a:r>
              <a:rPr lang="en-US" sz="2000"/>
              <a:t>。</a:t>
            </a:r>
            <a:endParaRPr lang="en-US" sz="2000">
              <a:latin typeface="微軟正黑體"/>
            </a:endParaRPr>
          </a:p>
          <a:p>
            <a:pPr lvl="1">
              <a:lnSpc>
                <a:spcPts val="2300"/>
              </a:lnSpc>
            </a:pPr>
            <a:endParaRPr lang="en-US" sz="2000">
              <a:cs typeface="Arial"/>
            </a:endParaRPr>
          </a:p>
          <a:p>
            <a:pPr marL="0" lvl="1" indent="0">
              <a:lnSpc>
                <a:spcPts val="1100"/>
              </a:lnSpc>
              <a:buNone/>
            </a:pPr>
            <a:endParaRPr lang="en-US" sz="2300">
              <a:cs typeface="Arial"/>
            </a:endParaRPr>
          </a:p>
          <a:p>
            <a:pPr marL="0" lvl="1" indent="0">
              <a:lnSpc>
                <a:spcPts val="1100"/>
              </a:lnSpc>
              <a:buNone/>
            </a:pP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QNAP HTTP APIs</a:t>
            </a:r>
            <a:endParaRPr lang="en-US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342900" indent="-342900">
              <a:lnSpc>
                <a:spcPts val="2300"/>
              </a:lnSpc>
              <a:buFont typeface="Wingdings" panose="020B0604030504040204" pitchFamily="34" charset="-120"/>
              <a:buChar char="§"/>
            </a:pPr>
            <a:r>
              <a:rPr lang="zh-TW" altLang="en-US" sz="2000">
                <a:latin typeface="Arial"/>
                <a:cs typeface="Arial"/>
              </a:rPr>
              <a:t>使用</a:t>
            </a:r>
            <a:r>
              <a:rPr lang="en-US" sz="2000">
                <a:cs typeface="Arial"/>
              </a:rPr>
              <a:t> QNAP </a:t>
            </a:r>
            <a:r>
              <a:rPr lang="zh-TW" altLang="en-US" sz="2000">
                <a:latin typeface="Arial"/>
                <a:cs typeface="Arial"/>
              </a:rPr>
              <a:t>的</a:t>
            </a:r>
            <a:r>
              <a:rPr lang="en-US" sz="2000">
                <a:cs typeface="Arial"/>
              </a:rPr>
              <a:t> HTTP APIs </a:t>
            </a:r>
            <a:r>
              <a:rPr lang="zh-TW" altLang="en-US" sz="2000">
                <a:latin typeface="Arial"/>
                <a:cs typeface="Arial"/>
              </a:rPr>
              <a:t>可以幫助您使用內建的功能，包含檔案管理、帳號管理以及儲存裝置的管理等等</a:t>
            </a:r>
            <a:r>
              <a:rPr lang="en-US" sz="2000">
                <a:latin typeface="Arial"/>
                <a:cs typeface="Arial"/>
              </a:rPr>
              <a:t>。</a:t>
            </a:r>
            <a:endParaRPr lang="en-US" sz="2000">
              <a:latin typeface="微軟正黑體"/>
              <a:cs typeface="Arial"/>
            </a:endParaRPr>
          </a:p>
          <a:p>
            <a:pPr marL="0" lvl="1" indent="0">
              <a:lnSpc>
                <a:spcPts val="1100"/>
              </a:lnSpc>
              <a:buNone/>
            </a:pPr>
            <a:endParaRPr lang="en-US" altLang="zh-TW" sz="2300">
              <a:cs typeface="Arial"/>
            </a:endParaRPr>
          </a:p>
          <a:p>
            <a:r>
              <a:rPr lang="zh-TW" altLang="en-US">
                <a:solidFill>
                  <a:schemeClr val="accent1">
                    <a:lumMod val="75000"/>
                  </a:schemeClr>
                </a:solidFill>
              </a:rPr>
              <a:t>將您的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QPKG </a:t>
            </a:r>
            <a:r>
              <a:rPr lang="zh-TW" altLang="en-US">
                <a:solidFill>
                  <a:schemeClr val="accent1">
                    <a:lumMod val="75000"/>
                  </a:schemeClr>
                </a:solidFill>
              </a:rPr>
              <a:t>上架至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QNAP App Center</a:t>
            </a:r>
            <a:endParaRPr lang="en-US"/>
          </a:p>
          <a:p>
            <a:pPr lvl="1">
              <a:lnSpc>
                <a:spcPts val="2300"/>
              </a:lnSpc>
            </a:pPr>
            <a:r>
              <a:rPr lang="zh-TW" altLang="en-US" sz="2000"/>
              <a:t>讓全世界的使用者都能看到並安裝使用您的</a:t>
            </a:r>
            <a:r>
              <a:rPr lang="en-US" sz="2000"/>
              <a:t> QPKG</a:t>
            </a:r>
            <a:r>
              <a:rPr lang="en-US" sz="2000">
                <a:latin typeface="Arial"/>
                <a:cs typeface="Arial"/>
              </a:rPr>
              <a:t>。</a:t>
            </a:r>
            <a:endParaRPr lang="en-US" sz="2000">
              <a:latin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2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zh-TW" altLang="en-US">
                <a:latin typeface="Arial"/>
                <a:cs typeface="Arial"/>
              </a:rPr>
              <a:t>的</a:t>
            </a:r>
            <a:r>
              <a:rPr lang="en-US"/>
              <a:t> HTTP APIs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838200" y="1590845"/>
            <a:ext cx="10515600" cy="5267156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</a:pPr>
            <a:r>
              <a:rPr lang="en-US" sz="2500"/>
              <a:t>Authentication</a:t>
            </a:r>
          </a:p>
          <a:p>
            <a:pPr>
              <a:lnSpc>
                <a:spcPts val="2500"/>
              </a:lnSpc>
            </a:pPr>
            <a:r>
              <a:rPr lang="en-US" sz="2500"/>
              <a:t>Backup &amp; Restore</a:t>
            </a:r>
          </a:p>
          <a:p>
            <a:pPr>
              <a:lnSpc>
                <a:spcPts val="2500"/>
              </a:lnSpc>
            </a:pPr>
            <a:r>
              <a:rPr lang="en-US" sz="2500"/>
              <a:t>File Management</a:t>
            </a:r>
          </a:p>
          <a:p>
            <a:pPr>
              <a:lnSpc>
                <a:spcPts val="2500"/>
              </a:lnSpc>
            </a:pPr>
            <a:r>
              <a:rPr lang="en-US" sz="2500"/>
              <a:t>Multimedia Management</a:t>
            </a:r>
          </a:p>
          <a:p>
            <a:pPr>
              <a:lnSpc>
                <a:spcPts val="2500"/>
              </a:lnSpc>
            </a:pPr>
            <a:r>
              <a:rPr lang="en-US" sz="2500"/>
              <a:t>Music Station</a:t>
            </a:r>
          </a:p>
          <a:p>
            <a:pPr>
              <a:lnSpc>
                <a:spcPts val="2500"/>
              </a:lnSpc>
            </a:pPr>
            <a:r>
              <a:rPr lang="en-US" sz="2500"/>
              <a:t>Photo Station</a:t>
            </a:r>
          </a:p>
          <a:p>
            <a:pPr>
              <a:lnSpc>
                <a:spcPts val="2500"/>
              </a:lnSpc>
            </a:pPr>
            <a:r>
              <a:rPr lang="en-US" sz="2500"/>
              <a:t>Shared Folders</a:t>
            </a:r>
          </a:p>
          <a:p>
            <a:pPr>
              <a:lnSpc>
                <a:spcPts val="2500"/>
              </a:lnSpc>
            </a:pPr>
            <a:r>
              <a:rPr lang="en-US" sz="2500"/>
              <a:t>Storage Management</a:t>
            </a:r>
          </a:p>
          <a:p>
            <a:pPr>
              <a:lnSpc>
                <a:spcPts val="2500"/>
              </a:lnSpc>
            </a:pPr>
            <a:r>
              <a:rPr lang="en-US" sz="2500"/>
              <a:t>System Status</a:t>
            </a:r>
          </a:p>
          <a:p>
            <a:pPr>
              <a:lnSpc>
                <a:spcPts val="2500"/>
              </a:lnSpc>
            </a:pPr>
            <a:r>
              <a:rPr lang="en-US" sz="2500"/>
              <a:t>Users and User Groups</a:t>
            </a:r>
          </a:p>
          <a:p>
            <a:pPr>
              <a:lnSpc>
                <a:spcPts val="2500"/>
              </a:lnSpc>
            </a:pPr>
            <a:r>
              <a:rPr lang="en-US" sz="2500"/>
              <a:t>...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095392-52EE-4FE5-B7EF-AC48E2307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r="4176" b="9743"/>
          <a:stretch/>
        </p:blipFill>
        <p:spPr>
          <a:xfrm>
            <a:off x="6069496" y="1285461"/>
            <a:ext cx="6122504" cy="55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5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17CB01D-F2AB-4BEA-9558-3E9B682DB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5"/>
          <a:stretch/>
        </p:blipFill>
        <p:spPr>
          <a:xfrm>
            <a:off x="0" y="2683387"/>
            <a:ext cx="12192000" cy="4174613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err="1"/>
              <a:t>上架至</a:t>
            </a:r>
            <a:r>
              <a:rPr lang="en-US"/>
              <a:t> QNAP App Center</a:t>
            </a:r>
            <a:endParaRPr lang="zh-TW" altLang="en-US">
              <a:latin typeface="微軟正黑體"/>
              <a:cs typeface="A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25466" y="1678527"/>
            <a:ext cx="108861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ts val="3000"/>
              </a:lnSpc>
              <a:buFont typeface="Arial" panose="020B0604030504040204" pitchFamily="34" charset="-120"/>
              <a:buChar char="•"/>
            </a:pPr>
            <a:r>
              <a:rPr lang="zh-TW" altLang="en-US"/>
              <a:t>開發者</a:t>
            </a:r>
            <a:r>
              <a:rPr lang="en-US"/>
              <a:t>: </a:t>
            </a:r>
            <a:r>
              <a:rPr lang="zh-TW" altLang="en-US"/>
              <a:t>開發您的</a:t>
            </a:r>
            <a:r>
              <a:rPr lang="en-US"/>
              <a:t> QPKG</a:t>
            </a:r>
            <a:r>
              <a:rPr lang="en-US">
                <a:cs typeface="Arial"/>
              </a:rPr>
              <a:t>。</a:t>
            </a:r>
            <a:endParaRPr lang="zh-TW" altLang="en-US">
              <a:latin typeface="微軟正黑體"/>
            </a:endParaRPr>
          </a:p>
          <a:p>
            <a:pPr marL="457200" indent="-457200">
              <a:lnSpc>
                <a:spcPts val="3000"/>
              </a:lnSpc>
              <a:buFont typeface="Arial" panose="020B0604030504040204" pitchFamily="34" charset="-120"/>
              <a:buChar char="•"/>
            </a:pPr>
            <a:r>
              <a:rPr lang="zh-TW" altLang="en-US"/>
              <a:t>開發者</a:t>
            </a:r>
            <a:r>
              <a:rPr lang="en-US"/>
              <a:t>: </a:t>
            </a:r>
            <a:r>
              <a:rPr lang="zh-TW" altLang="en-US"/>
              <a:t>在</a:t>
            </a:r>
            <a:r>
              <a:rPr lang="en-US"/>
              <a:t> NAS</a:t>
            </a:r>
            <a:r>
              <a:rPr lang="en-US">
                <a:cs typeface="Arial"/>
              </a:rPr>
              <a:t> </a:t>
            </a:r>
            <a:r>
              <a:rPr lang="zh-TW" altLang="en-US">
                <a:cs typeface="Arial"/>
              </a:rPr>
              <a:t>中安裝</a:t>
            </a:r>
            <a:r>
              <a:rPr lang="en-US">
                <a:cs typeface="Arial"/>
              </a:rPr>
              <a:t> </a:t>
            </a:r>
            <a:r>
              <a:rPr lang="en-US" altLang="zh-TW">
                <a:latin typeface="Arial"/>
                <a:cs typeface="Arial"/>
              </a:rPr>
              <a:t>Helpdesk</a:t>
            </a:r>
            <a:r>
              <a:rPr lang="zh-TW" altLang="en-US">
                <a:latin typeface="微軟正黑體"/>
                <a:ea typeface="微軟正黑體"/>
                <a:cs typeface="Arial"/>
              </a:rPr>
              <a:t> </a:t>
            </a:r>
            <a:r>
              <a:rPr lang="en-US">
                <a:cs typeface="Arial"/>
              </a:rPr>
              <a:t>(</a:t>
            </a:r>
            <a:r>
              <a:rPr lang="zh-TW" altLang="en-US">
                <a:cs typeface="Arial"/>
              </a:rPr>
              <a:t>支援平台</a:t>
            </a:r>
            <a:r>
              <a:rPr lang="en-US">
                <a:cs typeface="Arial"/>
              </a:rPr>
              <a:t>) </a:t>
            </a:r>
            <a:r>
              <a:rPr lang="zh-TW" altLang="en-US">
                <a:cs typeface="Arial"/>
              </a:rPr>
              <a:t>應用程式</a:t>
            </a:r>
            <a:r>
              <a:rPr lang="en-US">
                <a:cs typeface="Arial"/>
              </a:rPr>
              <a:t>。</a:t>
            </a:r>
            <a:endParaRPr lang="en-US">
              <a:latin typeface="微軟正黑體"/>
              <a:cs typeface="Arial"/>
            </a:endParaRPr>
          </a:p>
          <a:p>
            <a:pPr marL="457200" indent="-457200">
              <a:lnSpc>
                <a:spcPts val="3000"/>
              </a:lnSpc>
              <a:buFont typeface="Arial" panose="020B0604030504040204" pitchFamily="34" charset="-120"/>
              <a:buChar char="•"/>
            </a:pPr>
            <a:r>
              <a:rPr lang="zh-TW" altLang="en-US"/>
              <a:t>開發者</a:t>
            </a:r>
            <a:r>
              <a:rPr lang="en-US"/>
              <a:t>: </a:t>
            </a:r>
            <a:r>
              <a:rPr lang="zh-TW" altLang="en-US"/>
              <a:t>將您的</a:t>
            </a:r>
            <a:r>
              <a:rPr lang="en-US"/>
              <a:t> QPKG </a:t>
            </a:r>
            <a:r>
              <a:rPr lang="zh-TW" altLang="en-US"/>
              <a:t>以及必要資訊透過 </a:t>
            </a:r>
            <a:r>
              <a:rPr lang="en-US" altLang="zh-TW"/>
              <a:t>Helpdesk</a:t>
            </a:r>
            <a:r>
              <a:rPr lang="zh-TW" altLang="en-US"/>
              <a:t> 傳送給</a:t>
            </a:r>
            <a:r>
              <a:rPr lang="en-US"/>
              <a:t> QNAP。</a:t>
            </a:r>
            <a:endParaRPr lang="en-US">
              <a:cs typeface="Arial"/>
            </a:endParaRPr>
          </a:p>
          <a:p>
            <a:pPr marL="457200" indent="-457200">
              <a:lnSpc>
                <a:spcPts val="3000"/>
              </a:lnSpc>
              <a:buFont typeface="Arial" panose="020B0604030504040204" pitchFamily="34" charset="-120"/>
              <a:buChar char="•"/>
            </a:pPr>
            <a:r>
              <a:rPr lang="en-US"/>
              <a:t>QNAP: </a:t>
            </a:r>
            <a:r>
              <a:rPr lang="zh-TW" altLang="en-US"/>
              <a:t>開始</a:t>
            </a:r>
            <a:r>
              <a:rPr lang="zh-TW" altLang="en-US">
                <a:latin typeface="微軟正黑體"/>
                <a:ea typeface="微軟正黑體"/>
              </a:rPr>
              <a:t>審閱</a:t>
            </a:r>
            <a:r>
              <a:rPr lang="en-US"/>
              <a:t> / </a:t>
            </a:r>
            <a:r>
              <a:rPr lang="zh-TW" altLang="en-US"/>
              <a:t>測試您的</a:t>
            </a:r>
            <a:r>
              <a:rPr lang="en-US"/>
              <a:t> QPKG</a:t>
            </a:r>
            <a:r>
              <a:rPr lang="en-US">
                <a:cs typeface="Arial"/>
              </a:rPr>
              <a:t>。</a:t>
            </a:r>
            <a:endParaRPr lang="en-US">
              <a:latin typeface="微軟正黑體"/>
              <a:cs typeface="Arial"/>
            </a:endParaRPr>
          </a:p>
          <a:p>
            <a:pPr marL="457200" indent="-457200">
              <a:lnSpc>
                <a:spcPts val="3000"/>
              </a:lnSpc>
              <a:buFont typeface="Arial" panose="020B0604030504040204" pitchFamily="34" charset="-120"/>
              <a:buChar char="•"/>
            </a:pPr>
            <a:r>
              <a:rPr lang="en-US"/>
              <a:t>QNAP: </a:t>
            </a:r>
            <a:r>
              <a:rPr lang="zh-TW" altLang="en-US"/>
              <a:t>將您的</a:t>
            </a:r>
            <a:r>
              <a:rPr lang="en-US"/>
              <a:t> QPKG </a:t>
            </a:r>
            <a:r>
              <a:rPr lang="zh-TW" altLang="en-US"/>
              <a:t>上架至</a:t>
            </a:r>
            <a:r>
              <a:rPr lang="en-US"/>
              <a:t> QNAP App Center</a:t>
            </a:r>
            <a:r>
              <a:rPr lang="en-US">
                <a:cs typeface="Arial"/>
              </a:rPr>
              <a:t>。</a:t>
            </a:r>
            <a:endParaRPr lang="en-US">
              <a:latin typeface="微軟正黑體"/>
              <a:cs typeface="Arial"/>
            </a:endParaRPr>
          </a:p>
          <a:p>
            <a:pPr marL="457200" indent="-457200">
              <a:lnSpc>
                <a:spcPts val="3000"/>
              </a:lnSpc>
              <a:buFont typeface="Arial" panose="020B0604030504040204" pitchFamily="34" charset="-120"/>
              <a:buChar char="•"/>
            </a:pPr>
            <a:r>
              <a:rPr lang="zh-TW" altLang="en-US">
                <a:latin typeface="微軟正黑體"/>
                <a:ea typeface="微軟正黑體"/>
              </a:rPr>
              <a:t>所有使用者</a:t>
            </a:r>
            <a:r>
              <a:rPr lang="en-US">
                <a:latin typeface="微軟正黑體"/>
                <a:ea typeface="微軟正黑體"/>
              </a:rPr>
              <a:t>:</a:t>
            </a:r>
            <a:r>
              <a:rPr lang="en-US" altLang="zh-TW">
                <a:latin typeface="微軟正黑體"/>
                <a:ea typeface="微軟正黑體"/>
              </a:rPr>
              <a:t> </a:t>
            </a:r>
            <a:r>
              <a:rPr lang="en-US" altLang="zh-TW" err="1">
                <a:latin typeface="微軟正黑體"/>
                <a:ea typeface="微軟正黑體"/>
              </a:rPr>
              <a:t>搜尋</a:t>
            </a:r>
            <a:r>
              <a:rPr lang="zh-TW" altLang="en-US">
                <a:latin typeface="微軟正黑體"/>
                <a:ea typeface="微軟正黑體"/>
              </a:rPr>
              <a:t>、安裝、並享受您所開發的</a:t>
            </a:r>
            <a:r>
              <a:rPr lang="en-US"/>
              <a:t>NAS </a:t>
            </a:r>
            <a:r>
              <a:rPr lang="zh-TW" altLang="en-US"/>
              <a:t>應用程式</a:t>
            </a:r>
            <a:r>
              <a:rPr lang="en-US"/>
              <a:t>。</a:t>
            </a:r>
            <a:endParaRPr lang="en-US"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AEAC7C-C347-4418-AD58-7F7996286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/>
          <a:stretch/>
        </p:blipFill>
        <p:spPr>
          <a:xfrm flipH="1">
            <a:off x="7527666" y="3339549"/>
            <a:ext cx="4664334" cy="351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42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在</a:t>
            </a:r>
            <a:r>
              <a:rPr lang="en-US"/>
              <a:t> QNAP App Center</a:t>
            </a:r>
            <a:r>
              <a:rPr lang="en-US">
                <a:cs typeface="Arial"/>
              </a:rPr>
              <a:t> </a:t>
            </a:r>
            <a:r>
              <a:rPr lang="zh-TW" altLang="en-US">
                <a:cs typeface="Arial"/>
              </a:rPr>
              <a:t>中閃閃發亮吧</a:t>
            </a:r>
            <a:r>
              <a:rPr lang="en-US">
                <a:cs typeface="Arial"/>
              </a:rPr>
              <a:t>！</a:t>
            </a:r>
            <a:endParaRPr lang="zh-TW" altLang="en-US"/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50518" y="1575232"/>
            <a:ext cx="10951152" cy="16032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在您完成應用程式開發後，您可以聯繫我們來協助您將應用程式上架到</a:t>
            </a:r>
            <a:r>
              <a:rPr lang="en-US"/>
              <a:t> </a:t>
            </a:r>
            <a:r>
              <a:rPr lang="en-US" sz="2500"/>
              <a:t>QNAP App Center</a:t>
            </a:r>
            <a:r>
              <a:rPr lang="en-US"/>
              <a:t> </a:t>
            </a:r>
            <a:r>
              <a:rPr lang="zh-TW" altLang="en-US"/>
              <a:t>中</a:t>
            </a:r>
            <a:r>
              <a:rPr lang="en-US"/>
              <a:t>。</a:t>
            </a:r>
            <a:r>
              <a:rPr lang="zh-TW" altLang="en-US"/>
              <a:t>將有許多</a:t>
            </a:r>
            <a:r>
              <a:rPr lang="en-US"/>
              <a:t> </a:t>
            </a:r>
            <a:r>
              <a:rPr lang="en-US" sz="2500"/>
              <a:t>QNAP NAS </a:t>
            </a:r>
            <a:r>
              <a:rPr lang="zh-TW" altLang="en-US"/>
              <a:t>使用者會看到您的應用程式</a:t>
            </a:r>
            <a:r>
              <a:rPr lang="en-US"/>
              <a:t>！</a:t>
            </a:r>
            <a:endParaRPr lang="zh-TW" altLang="en-US"/>
          </a:p>
        </p:txBody>
      </p:sp>
      <p:pic>
        <p:nvPicPr>
          <p:cNvPr id="2" name="Shape 255" descr="一張含有 螢幕擷取畫面, 建築物, 路面 的圖片&#10;&#10;描述是以高可信度產生">
            <a:extLst>
              <a:ext uri="{FF2B5EF4-FFF2-40B4-BE49-F238E27FC236}">
                <a16:creationId xmlns:a16="http://schemas.microsoft.com/office/drawing/2014/main" id="{4FAC5EDC-DF74-4C32-B660-6DE3D80ED0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80" b="1567"/>
          <a:stretch/>
        </p:blipFill>
        <p:spPr>
          <a:xfrm>
            <a:off x="2021889" y="2570868"/>
            <a:ext cx="8436633" cy="396574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5142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QNAP </a:t>
            </a:r>
            <a:r>
              <a:rPr lang="zh-TW" altLang="en-US"/>
              <a:t>官網中的</a:t>
            </a:r>
            <a:r>
              <a:rPr lang="en-US"/>
              <a:t> QNAP App Center</a:t>
            </a:r>
            <a:endParaRPr lang="zh-TW" altLang="en-US"/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1" y="1693753"/>
            <a:ext cx="8839201" cy="466050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7156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合作夥伴們的成功案例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462420" y="1465585"/>
            <a:ext cx="11224364" cy="1628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目前已有許多合作夥伴們的成功開發案例。將您的應用程式與</a:t>
            </a:r>
            <a:r>
              <a:rPr lang="en-US"/>
              <a:t> </a:t>
            </a:r>
            <a:r>
              <a:rPr lang="en-US" sz="2500"/>
              <a:t>QNAP NAS</a:t>
            </a:r>
            <a:r>
              <a:rPr lang="en-US"/>
              <a:t> </a:t>
            </a:r>
            <a:r>
              <a:rPr lang="zh-TW" altLang="en-US"/>
              <a:t>整合真的十分容易</a:t>
            </a:r>
            <a:r>
              <a:rPr lang="en-US"/>
              <a:t>。</a:t>
            </a:r>
            <a:endParaRPr lang="zh-TW" altLang="en-US"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317" y="2517730"/>
            <a:ext cx="4174876" cy="413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338" y="2517732"/>
            <a:ext cx="4056624" cy="4130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43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771940" y="158338"/>
            <a:ext cx="11353800" cy="1325563"/>
          </a:xfrm>
        </p:spPr>
        <p:txBody>
          <a:bodyPr>
            <a:normAutofit/>
          </a:bodyPr>
          <a:lstStyle/>
          <a:p>
            <a:r>
              <a:rPr lang="zh-TW" altLang="en-US"/>
              <a:t>如果您有技術上的問題，請聯繫我們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1" y="1595632"/>
            <a:ext cx="8839199" cy="48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85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BCCD087-E7A9-4DAE-9467-71511C838BE0}"/>
              </a:ext>
            </a:extLst>
          </p:cNvPr>
          <p:cNvSpPr txBox="1"/>
          <p:nvPr/>
        </p:nvSpPr>
        <p:spPr>
          <a:xfrm>
            <a:off x="641445" y="6165227"/>
            <a:ext cx="343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©2018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 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DF679E4-A5D4-4320-B0C2-BE8304D36F6B}"/>
              </a:ext>
            </a:extLst>
          </p:cNvPr>
          <p:cNvSpPr txBox="1"/>
          <p:nvPr/>
        </p:nvSpPr>
        <p:spPr>
          <a:xfrm>
            <a:off x="641445" y="2325271"/>
            <a:ext cx="5745707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4400" b="1" err="1">
                <a:latin typeface="Microsoft JhengHei"/>
                <a:ea typeface="Microsoft JhengHei"/>
                <a:cs typeface="Arial"/>
              </a:rPr>
              <a:t>使用</a:t>
            </a:r>
            <a:r>
              <a:rPr lang="en-US" altLang="zh-TW" sz="4400" b="1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4400" b="1">
                <a:latin typeface="Arial"/>
                <a:ea typeface="Microsoft JhengHei"/>
                <a:cs typeface="Arial"/>
              </a:rPr>
              <a:t>QNAP</a:t>
            </a:r>
            <a:r>
              <a:rPr lang="en-US" altLang="zh-TW" sz="4400" b="1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4400" b="1" err="1">
                <a:latin typeface="Microsoft JhengHei"/>
                <a:ea typeface="Microsoft JhengHei"/>
                <a:cs typeface="Arial"/>
              </a:rPr>
              <a:t>開發平台是您最好的選擇</a:t>
            </a:r>
            <a:r>
              <a:rPr lang="en-US" altLang="zh-TW" sz="4400" b="1">
                <a:latin typeface="Microsoft JhengHei"/>
                <a:ea typeface="Microsoft JhengHei"/>
                <a:cs typeface="Arial"/>
              </a:rPr>
              <a:t>!</a:t>
            </a:r>
          </a:p>
          <a:p>
            <a:endParaRPr lang="en-US" altLang="zh-TW" sz="4400" b="1">
              <a:latin typeface="Microsoft JhengHei"/>
              <a:ea typeface="Microsoft JhengHei"/>
              <a:cs typeface="Arial"/>
            </a:endParaRPr>
          </a:p>
          <a:p>
            <a:endParaRPr lang="en-US" sz="1200">
              <a:latin typeface="Arial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02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48DCB4D-FA10-4CFE-A1AF-9A79C2758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4901" r="5065" b="5067"/>
          <a:stretch/>
        </p:blipFill>
        <p:spPr>
          <a:xfrm>
            <a:off x="0" y="1258957"/>
            <a:ext cx="12192000" cy="5599043"/>
          </a:xfrm>
          <a:prstGeom prst="rect">
            <a:avLst/>
          </a:prstGeom>
        </p:spPr>
      </p:pic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838200" y="52322"/>
            <a:ext cx="10515600" cy="1325563"/>
          </a:xfrm>
        </p:spPr>
        <p:txBody>
          <a:bodyPr/>
          <a:lstStyle/>
          <a:p>
            <a:r>
              <a:rPr lang="en-US"/>
              <a:t>QNAP </a:t>
            </a:r>
            <a:r>
              <a:rPr lang="zh-TW" altLang="en-US">
                <a:latin typeface="Arial"/>
                <a:cs typeface="Arial"/>
              </a:rPr>
              <a:t>開發平台</a:t>
            </a:r>
            <a:endParaRPr lang="zh-TW" altLang="en-US">
              <a:latin typeface="微軟正黑體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814737-AD6D-43D9-822D-E4F11E4DB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425" y="2048226"/>
            <a:ext cx="6147178" cy="41394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80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豐富的內建功能，節省您開發</a:t>
            </a:r>
            <a:r>
              <a:rPr lang="zh-TW" sz="280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應用程式</a:t>
            </a:r>
            <a:r>
              <a:rPr lang="zh-TW" altLang="en-US" sz="280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的工作量和時間</a:t>
            </a:r>
          </a:p>
          <a:p>
            <a:pPr>
              <a:lnSpc>
                <a:spcPts val="2600"/>
              </a:lnSpc>
            </a:pPr>
            <a:r>
              <a:rPr lang="en-US" sz="2200"/>
              <a:t>QNAP </a:t>
            </a:r>
            <a:r>
              <a:rPr lang="zh-TW" altLang="en-US" sz="2200"/>
              <a:t>私有雲</a:t>
            </a:r>
            <a:r>
              <a:rPr lang="zh-TW" altLang="en-US" sz="2200">
                <a:latin typeface="微軟正黑體"/>
                <a:ea typeface="微軟正黑體"/>
              </a:rPr>
              <a:t> </a:t>
            </a:r>
            <a:r>
              <a:rPr lang="en-US" sz="2200"/>
              <a:t>NAS </a:t>
            </a:r>
            <a:r>
              <a:rPr lang="zh-TW" altLang="en-US" sz="2200">
                <a:latin typeface="Arial"/>
                <a:cs typeface="Arial"/>
              </a:rPr>
              <a:t>系統</a:t>
            </a:r>
            <a:r>
              <a:rPr lang="zh-TW" sz="2200">
                <a:latin typeface="Arial"/>
                <a:cs typeface="Arial"/>
              </a:rPr>
              <a:t>以存儲資料為核心，</a:t>
            </a:r>
            <a:r>
              <a:rPr lang="zh-TW" altLang="en-US" sz="2200">
                <a:latin typeface="Arial"/>
                <a:cs typeface="Arial"/>
              </a:rPr>
              <a:t>提供</a:t>
            </a:r>
            <a:r>
              <a:rPr lang="zh-TW" altLang="en-US" sz="2200">
                <a:latin typeface="微軟正黑體"/>
                <a:ea typeface="微軟正黑體"/>
              </a:rPr>
              <a:t>眾</a:t>
            </a:r>
            <a:r>
              <a:rPr lang="zh-TW" altLang="en-US" sz="2200"/>
              <a:t>多實用和增值的功能</a:t>
            </a:r>
            <a:r>
              <a:rPr lang="en-US" sz="2200"/>
              <a:t>，</a:t>
            </a:r>
            <a:r>
              <a:rPr lang="zh-TW" altLang="en-US" sz="2200"/>
              <a:t>包括用戶和權限管理</a:t>
            </a:r>
            <a:r>
              <a:rPr lang="en-US" sz="2200"/>
              <a:t>、</a:t>
            </a:r>
            <a:r>
              <a:rPr lang="zh-TW" altLang="en-US" sz="2200"/>
              <a:t>備份、多媒體娛樂</a:t>
            </a:r>
            <a:r>
              <a:rPr lang="zh-TW" sz="2200"/>
              <a:t>、</a:t>
            </a:r>
            <a:r>
              <a:rPr lang="en-US" sz="2200" err="1">
                <a:latin typeface="Arial"/>
                <a:cs typeface="Arial"/>
              </a:rPr>
              <a:t>安全監控</a:t>
            </a:r>
            <a:r>
              <a:rPr lang="en-US" sz="2200">
                <a:latin typeface="Arial"/>
                <a:cs typeface="Arial"/>
              </a:rPr>
              <a:t>，</a:t>
            </a:r>
            <a:r>
              <a:rPr lang="zh-TW" altLang="en-US" sz="2200">
                <a:latin typeface="Arial"/>
                <a:cs typeface="Arial"/>
              </a:rPr>
              <a:t>以及虛擬化應用，更跨足</a:t>
            </a:r>
            <a:r>
              <a:rPr lang="zh-TW" altLang="en-US" sz="2200">
                <a:latin typeface="Microsoft JhengHei"/>
                <a:ea typeface="Microsoft JhengHei"/>
                <a:cs typeface="Arial"/>
              </a:rPr>
              <a:t>物聯網領域，並整合人工智慧 </a:t>
            </a:r>
            <a:r>
              <a:rPr lang="en-US" altLang="zh-TW" sz="2200">
                <a:latin typeface="Microsoft JhengHei"/>
                <a:ea typeface="Microsoft JhengHei"/>
                <a:cs typeface="Arial"/>
              </a:rPr>
              <a:t>(A.I.)</a:t>
            </a:r>
            <a:r>
              <a:rPr lang="zh-TW" altLang="en-US" sz="2200">
                <a:latin typeface="Microsoft JhengHei"/>
                <a:ea typeface="Microsoft JhengHei"/>
                <a:cs typeface="Arial"/>
              </a:rPr>
              <a:t> 與機器學習 </a:t>
            </a:r>
            <a:r>
              <a:rPr lang="en-US" altLang="zh-TW" sz="2200">
                <a:latin typeface="Microsoft JhengHei"/>
                <a:ea typeface="Microsoft JhengHei"/>
                <a:cs typeface="Arial"/>
              </a:rPr>
              <a:t>(Machine</a:t>
            </a:r>
            <a:r>
              <a:rPr lang="zh-TW" altLang="en-US" sz="2200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200">
                <a:latin typeface="Microsoft JhengHei"/>
                <a:ea typeface="Microsoft JhengHei"/>
                <a:cs typeface="Arial"/>
              </a:rPr>
              <a:t>Learning)</a:t>
            </a:r>
            <a:r>
              <a:rPr lang="zh-TW" altLang="en-US" sz="2200">
                <a:latin typeface="Microsoft JhengHei"/>
                <a:ea typeface="Microsoft JhengHei"/>
                <a:cs typeface="Arial"/>
              </a:rPr>
              <a:t> 技術</a:t>
            </a:r>
            <a:r>
              <a:rPr lang="en-US" sz="2200">
                <a:latin typeface="Arial"/>
                <a:cs typeface="Arial"/>
              </a:rPr>
              <a:t>。</a:t>
            </a:r>
            <a:endParaRPr lang="en-US" sz="2200">
              <a:latin typeface="微軟正黑體"/>
              <a:cs typeface="Arial"/>
            </a:endParaRPr>
          </a:p>
          <a:p>
            <a:pPr>
              <a:lnSpc>
                <a:spcPts val="2600"/>
              </a:lnSpc>
            </a:pPr>
            <a:r>
              <a:rPr lang="en-US" sz="2200" err="1">
                <a:latin typeface="微軟正黑體"/>
                <a:ea typeface="微軟正黑體"/>
              </a:rPr>
              <a:t>作為一個開發平台，</a:t>
            </a:r>
            <a:r>
              <a:rPr lang="en-US" sz="2200" err="1">
                <a:latin typeface="Arial"/>
                <a:ea typeface="微軟正黑體"/>
                <a:cs typeface="Arial"/>
              </a:rPr>
              <a:t>QNAP</a:t>
            </a:r>
            <a:r>
              <a:rPr lang="en-US" sz="2200"/>
              <a:t> NAS </a:t>
            </a:r>
            <a:r>
              <a:rPr lang="zh-TW" altLang="en-US" sz="2200">
                <a:latin typeface="Arial"/>
                <a:cs typeface="Arial"/>
              </a:rPr>
              <a:t>提供可協助大幅減少開發工作量的整體解決方案</a:t>
            </a:r>
            <a:r>
              <a:rPr lang="en-US" sz="2200">
                <a:latin typeface="Arial"/>
                <a:cs typeface="Arial"/>
              </a:rPr>
              <a:t>，</a:t>
            </a:r>
            <a:r>
              <a:rPr lang="zh-TW" altLang="en-US" sz="2200">
                <a:latin typeface="Arial"/>
                <a:cs typeface="Arial"/>
              </a:rPr>
              <a:t>透過</a:t>
            </a:r>
            <a:r>
              <a:rPr lang="en-US" sz="2200"/>
              <a:t> QNAP </a:t>
            </a:r>
            <a:r>
              <a:rPr lang="zh-TW" altLang="en-US" sz="2200"/>
              <a:t>的品牌形象及影響力</a:t>
            </a:r>
            <a:r>
              <a:rPr lang="en-US" sz="2200"/>
              <a:t>，</a:t>
            </a:r>
            <a:r>
              <a:rPr lang="zh-TW" altLang="en-US" sz="2200"/>
              <a:t>您的成功可以被輕鬆地實現</a:t>
            </a:r>
            <a:r>
              <a:rPr lang="en-US" sz="2200"/>
              <a:t>。</a:t>
            </a:r>
            <a:endParaRPr lang="en-US" sz="2200">
              <a:cs typeface="Arial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FD4FBD2-0D14-4A1B-A58C-139DC86F4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03" y="1513614"/>
            <a:ext cx="4864543" cy="48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zh-TW" altLang="en-US">
                <a:latin typeface="Arial"/>
                <a:cs typeface="Arial"/>
              </a:rPr>
              <a:t>開發平台</a:t>
            </a:r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2CD622E-8DE4-492C-9C5E-C74E63EC2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7"/>
          <a:stretch/>
        </p:blipFill>
        <p:spPr>
          <a:xfrm>
            <a:off x="-17317" y="866632"/>
            <a:ext cx="11887152" cy="5991368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66D064B1-D7A6-4961-9915-2EC6570052BB}"/>
              </a:ext>
            </a:extLst>
          </p:cNvPr>
          <p:cNvSpPr/>
          <p:nvPr/>
        </p:nvSpPr>
        <p:spPr>
          <a:xfrm>
            <a:off x="3757057" y="2914019"/>
            <a:ext cx="2142698" cy="3181981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E06DAD-A100-469E-B357-27725D16688B}"/>
              </a:ext>
            </a:extLst>
          </p:cNvPr>
          <p:cNvSpPr txBox="1"/>
          <p:nvPr/>
        </p:nvSpPr>
        <p:spPr>
          <a:xfrm>
            <a:off x="3898906" y="3105358"/>
            <a:ext cx="1749335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如果您是專業軟</a:t>
            </a:r>
            <a:r>
              <a:rPr lang="zh-TW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體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供應商或系統整合廠商</a:t>
            </a: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且正在尋求一個優秀的硬體平台</a:t>
            </a: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並將您有價值的軟體程式整合到您的解決方案中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altLang="en-US" b="1"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en-US" sz="15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絕對是您的首選</a:t>
            </a: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b="1">
              <a:latin typeface="微軟正黑體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98D927E-F0E1-4826-B4A8-AC23E6AB487A}"/>
              </a:ext>
            </a:extLst>
          </p:cNvPr>
          <p:cNvSpPr/>
          <p:nvPr/>
        </p:nvSpPr>
        <p:spPr>
          <a:xfrm>
            <a:off x="8602012" y="2914019"/>
            <a:ext cx="2142698" cy="3181981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22109E7-8E15-4A80-AA2B-E777BACBFB38}"/>
              </a:ext>
            </a:extLst>
          </p:cNvPr>
          <p:cNvSpPr txBox="1"/>
          <p:nvPr/>
        </p:nvSpPr>
        <p:spPr>
          <a:xfrm>
            <a:off x="8743861" y="3105358"/>
            <a:ext cx="17916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如果您是一位獨立軟體開發人員，想與全世界分享您的創意</a:t>
            </a: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en-US" sz="15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那麼</a:t>
            </a:r>
            <a:r>
              <a:rPr lang="en-US" sz="1500" b="1">
                <a:latin typeface="Arial"/>
                <a:ea typeface="微軟正黑體" panose="020B0604030504040204" pitchFamily="34" charset="-120"/>
                <a:cs typeface="Arial"/>
              </a:rPr>
              <a:t> QNAP NAS 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是</a:t>
            </a:r>
            <a:r>
              <a:rPr lang="zh-TW" sz="15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讓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  <a:t>您發光的理想平台</a:t>
            </a: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b="1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8115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0A95EB-4625-4085-90D6-27B08A403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"/>
          <a:stretch/>
        </p:blipFill>
        <p:spPr>
          <a:xfrm flipH="1">
            <a:off x="0" y="1273156"/>
            <a:ext cx="8547651" cy="5584844"/>
          </a:xfrm>
          <a:prstGeom prst="rect">
            <a:avLst/>
          </a:prstGeom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使用虛擬機整合</a:t>
            </a:r>
            <a:endParaRPr lang="en-US" b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625D836-39E1-4B7C-94A9-68490CD19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88" y="1207077"/>
            <a:ext cx="7096125" cy="5160818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CBAF6182-FB03-416D-8CD5-63F5CA7B9C74}"/>
              </a:ext>
            </a:extLst>
          </p:cNvPr>
          <p:cNvSpPr/>
          <p:nvPr/>
        </p:nvSpPr>
        <p:spPr>
          <a:xfrm>
            <a:off x="565468" y="2459979"/>
            <a:ext cx="4434120" cy="2977869"/>
          </a:xfrm>
          <a:prstGeom prst="roundRect">
            <a:avLst>
              <a:gd name="adj" fmla="val 13512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45550" y="2698274"/>
            <a:ext cx="4053346" cy="2839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400"/>
              <a:t>透過虛擬機</a:t>
            </a:r>
            <a:r>
              <a:rPr lang="zh-TW" altLang="en-US" sz="2400">
                <a:latin typeface="微軟正黑體"/>
                <a:ea typeface="微軟正黑體"/>
                <a:cs typeface="Arial"/>
              </a:rPr>
              <a:t> (</a:t>
            </a:r>
            <a:r>
              <a:rPr lang="en-US" sz="2400">
                <a:latin typeface="Arial"/>
                <a:cs typeface="Arial"/>
              </a:rPr>
              <a:t>VM)</a:t>
            </a:r>
            <a:r>
              <a:rPr lang="en-US" altLang="zh-TW" sz="2400">
                <a:latin typeface="Arial"/>
                <a:cs typeface="Arial"/>
              </a:rPr>
              <a:t> </a:t>
            </a:r>
            <a:r>
              <a:rPr lang="zh-TW" altLang="en-US" sz="2400"/>
              <a:t>來進行整合</a:t>
            </a:r>
            <a:r>
              <a:rPr lang="en-US" sz="2400"/>
              <a:t>，</a:t>
            </a:r>
            <a:r>
              <a:rPr lang="zh-TW" altLang="en-US" sz="2400"/>
              <a:t>我們允許任何作業系統或第三方軟體在</a:t>
            </a:r>
            <a:r>
              <a:rPr lang="zh-TW" altLang="en-US" sz="2400">
                <a:latin typeface="微軟正黑體"/>
                <a:ea typeface="微軟正黑體"/>
              </a:rPr>
              <a:t> </a:t>
            </a:r>
            <a:r>
              <a:rPr lang="zh-TW" altLang="en-US" sz="2400"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QNAP </a:t>
            </a:r>
            <a:r>
              <a:rPr lang="en-US" sz="2400">
                <a:latin typeface="Arial"/>
                <a:ea typeface="Microsoft JhengHei"/>
                <a:cs typeface="Arial"/>
              </a:rPr>
              <a:t>NAS</a:t>
            </a:r>
            <a:r>
              <a:rPr lang="en-US" altLang="zh-TW" sz="2400">
                <a:latin typeface="Arial"/>
                <a:cs typeface="Arial"/>
              </a:rPr>
              <a:t> </a:t>
            </a:r>
            <a:r>
              <a:rPr lang="zh-TW" altLang="en-US" sz="2400"/>
              <a:t>上運行</a:t>
            </a:r>
            <a:r>
              <a:rPr lang="en-US" sz="2400"/>
              <a:t>，</a:t>
            </a:r>
            <a:r>
              <a:rPr lang="zh-TW" altLang="en-US" sz="2400"/>
              <a:t>且無需任何的修改</a:t>
            </a:r>
            <a:r>
              <a:rPr lang="en-US" sz="2400"/>
              <a:t>，</a:t>
            </a:r>
            <a:r>
              <a:rPr lang="zh-TW" altLang="en-US" sz="2400"/>
              <a:t>進而實現輕鬆高效率的整合</a:t>
            </a:r>
            <a:r>
              <a:rPr lang="en-US" sz="2400"/>
              <a:t>。</a:t>
            </a:r>
            <a:endParaRPr lang="zh-TW" altLang="en-US"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566633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E3611FB-02D7-4724-845E-B71F87E1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8" b="16037"/>
          <a:stretch/>
        </p:blipFill>
        <p:spPr>
          <a:xfrm>
            <a:off x="-2818" y="1285460"/>
            <a:ext cx="12194818" cy="5572540"/>
          </a:xfrm>
          <a:prstGeom prst="rect">
            <a:avLst/>
          </a:prstGeom>
        </p:spPr>
      </p:pic>
      <p:sp>
        <p:nvSpPr>
          <p:cNvPr id="143" name="Shape 1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使用虛擬機整合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838199" y="1647020"/>
            <a:ext cx="104533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800"/>
              </a:lnSpc>
            </a:pPr>
            <a:r>
              <a:rPr lang="zh-TW" altLang="en-US">
                <a:solidFill>
                  <a:schemeClr val="bg1"/>
                </a:solidFill>
              </a:rPr>
              <a:t>虛擬機技術允許第三方合作夥伴將原先設計執行在</a:t>
            </a:r>
            <a:r>
              <a:rPr lang="en-US">
                <a:solidFill>
                  <a:schemeClr val="bg1"/>
                </a:solidFill>
              </a:rPr>
              <a:t> Windows </a:t>
            </a:r>
            <a:r>
              <a:rPr lang="zh-TW" altLang="en-US">
                <a:solidFill>
                  <a:schemeClr val="bg1"/>
                </a:solidFill>
              </a:rPr>
              <a:t>及</a:t>
            </a:r>
            <a:r>
              <a:rPr lang="en-US">
                <a:solidFill>
                  <a:schemeClr val="bg1"/>
                </a:solidFill>
              </a:rPr>
              <a:t> Linux </a:t>
            </a:r>
            <a:r>
              <a:rPr lang="zh-TW" altLang="en-US">
                <a:solidFill>
                  <a:schemeClr val="bg1"/>
                </a:solidFill>
              </a:rPr>
              <a:t>平台上的應用程式</a:t>
            </a:r>
            <a:r>
              <a:rPr lang="en-US">
                <a:solidFill>
                  <a:schemeClr val="bg1"/>
                </a:solidFill>
              </a:rPr>
              <a:t>，</a:t>
            </a:r>
            <a:r>
              <a:rPr lang="zh-TW" altLang="en-US">
                <a:solidFill>
                  <a:schemeClr val="bg1"/>
                </a:solidFill>
              </a:rPr>
              <a:t>轉移到</a:t>
            </a:r>
            <a:r>
              <a:rPr lang="en-US">
                <a:solidFill>
                  <a:schemeClr val="bg1"/>
                </a:solidFill>
              </a:rPr>
              <a:t> QNAP NAS </a:t>
            </a:r>
            <a:r>
              <a:rPr lang="zh-TW" altLang="en-US">
                <a:solidFill>
                  <a:schemeClr val="bg1"/>
                </a:solidFill>
              </a:rPr>
              <a:t>中來執行，而不需做額外的設計或修改</a:t>
            </a:r>
            <a:r>
              <a:rPr lang="en-US">
                <a:solidFill>
                  <a:schemeClr val="bg1"/>
                </a:solidFill>
              </a:rPr>
              <a:t>。</a:t>
            </a:r>
            <a:endParaRPr lang="zh-TW" altLang="en-US">
              <a:solidFill>
                <a:schemeClr val="bg1"/>
              </a:solidFill>
            </a:endParaRPr>
          </a:p>
          <a:p>
            <a:pPr>
              <a:lnSpc>
                <a:spcPts val="2800"/>
              </a:lnSpc>
            </a:pPr>
            <a:r>
              <a:rPr lang="zh-TW" altLang="en-US">
                <a:solidFill>
                  <a:schemeClr val="bg1"/>
                </a:solidFill>
              </a:rPr>
              <a:t>使用虛擬機器的優勢</a:t>
            </a:r>
            <a:r>
              <a:rPr lang="en-US">
                <a:solidFill>
                  <a:schemeClr val="bg1"/>
                </a:solidFill>
              </a:rPr>
              <a:t> 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Arial" panose="020B0604030504040204" pitchFamily="34" charset="-120"/>
              <a:buChar char="•"/>
            </a:pPr>
            <a:r>
              <a:rPr lang="zh-TW">
                <a:solidFill>
                  <a:schemeClr val="bg1"/>
                </a:solidFill>
              </a:rPr>
              <a:t>可以直接使用原先已開發好的應用程式，</a:t>
            </a:r>
            <a:r>
              <a:rPr lang="zh-TW" altLang="en-US">
                <a:solidFill>
                  <a:schemeClr val="bg1"/>
                </a:solidFill>
              </a:rPr>
              <a:t>無須重新開發</a:t>
            </a:r>
            <a:r>
              <a:rPr lang="zh-TW" altLang="en-US">
                <a:solidFill>
                  <a:schemeClr val="bg1"/>
                </a:solidFill>
                <a:latin typeface="微軟正黑體"/>
                <a:cs typeface="Arial"/>
              </a:rPr>
              <a:t>。</a:t>
            </a:r>
            <a:endParaRPr lang="en-US" altLang="zh-TW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ts val="2800"/>
              </a:lnSpc>
              <a:buFont typeface="Arial" panose="020B0604030504040204" pitchFamily="34" charset="-120"/>
              <a:buChar char="•"/>
            </a:pPr>
            <a:r>
              <a:rPr lang="zh-TW" altLang="en-US">
                <a:solidFill>
                  <a:schemeClr val="bg1"/>
                </a:solidFill>
              </a:rPr>
              <a:t>無須投資額外的硬體設備，直接使用</a:t>
            </a:r>
            <a:r>
              <a:rPr lang="en-US">
                <a:solidFill>
                  <a:schemeClr val="bg1"/>
                </a:solidFill>
              </a:rPr>
              <a:t> QNAP NAS</a:t>
            </a:r>
            <a:r>
              <a:rPr lang="en-US" altLang="zh-TW">
                <a:solidFill>
                  <a:schemeClr val="bg1"/>
                </a:solidFill>
              </a:rPr>
              <a:t> </a:t>
            </a:r>
            <a:r>
              <a:rPr lang="zh-TW" altLang="en-US">
                <a:solidFill>
                  <a:schemeClr val="bg1"/>
                </a:solidFill>
              </a:rPr>
              <a:t>即可。</a:t>
            </a:r>
            <a:endParaRPr lang="en-US" altLang="zh-TW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ts val="2800"/>
              </a:lnSpc>
              <a:buFont typeface="Arial" panose="020B0604030504040204" pitchFamily="34" charset="-120"/>
              <a:buChar char="•"/>
            </a:pPr>
            <a:r>
              <a:rPr lang="zh-TW" altLang="en-US">
                <a:solidFill>
                  <a:schemeClr val="bg1"/>
                </a:solidFill>
              </a:rPr>
              <a:t>熟悉及友善的使用者介面</a:t>
            </a:r>
            <a:r>
              <a:rPr lang="en-US">
                <a:solidFill>
                  <a:schemeClr val="bg1"/>
                </a:solidFill>
              </a:rPr>
              <a:t>。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38C8C2-B51D-4625-898F-2091E498E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5" b="34074"/>
          <a:stretch/>
        </p:blipFill>
        <p:spPr>
          <a:xfrm>
            <a:off x="6876891" y="4006265"/>
            <a:ext cx="5315110" cy="28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82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39194A-4DE4-4BEF-9913-BE043BE6C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" b="12281"/>
          <a:stretch/>
        </p:blipFill>
        <p:spPr>
          <a:xfrm>
            <a:off x="0" y="2107753"/>
            <a:ext cx="12192000" cy="475024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zh-TW" altLang="en-US"/>
              <a:t>軟體開發套件</a:t>
            </a:r>
            <a:endParaRPr lang="en-US"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838200" y="1886079"/>
            <a:ext cx="103126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QNAP </a:t>
            </a:r>
            <a:r>
              <a:rPr lang="en-US" altLang="zh-TW">
                <a:latin typeface="Arial"/>
                <a:cs typeface="Arial"/>
              </a:rPr>
              <a:t>QDK </a:t>
            </a:r>
            <a:r>
              <a:rPr lang="zh-TW" altLang="en-US"/>
              <a:t>軟體開發套件</a:t>
            </a:r>
            <a:r>
              <a:rPr lang="zh-TW" altLang="en-US">
                <a:latin typeface="微軟正黑體"/>
                <a:ea typeface="微軟正黑體"/>
              </a:rPr>
              <a:t>可讓開發者用</a:t>
            </a:r>
            <a:r>
              <a:rPr lang="zh-TW" altLang="en-US"/>
              <a:t>來設計運行在</a:t>
            </a:r>
            <a:r>
              <a:rPr lang="en-US"/>
              <a:t> QNAP NAS </a:t>
            </a:r>
            <a:r>
              <a:rPr lang="zh-TW" altLang="en-US"/>
              <a:t>上</a:t>
            </a:r>
            <a:r>
              <a:rPr lang="en-US"/>
              <a:t>、</a:t>
            </a:r>
            <a:r>
              <a:rPr lang="zh-TW" altLang="en-US"/>
              <a:t>個人電腦以及行動裝置中的應用程式</a:t>
            </a:r>
            <a:r>
              <a:rPr lang="en-US"/>
              <a:t>。</a:t>
            </a:r>
            <a:endParaRPr lang="zh-TW" altLang="en-US"/>
          </a:p>
        </p:txBody>
      </p:sp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0171" y="2703365"/>
            <a:ext cx="4540262" cy="353131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686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A9BB37F-2815-4306-A669-A4CD17112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 b="945"/>
          <a:stretch/>
        </p:blipFill>
        <p:spPr>
          <a:xfrm>
            <a:off x="3905173" y="1298712"/>
            <a:ext cx="8286827" cy="5559288"/>
          </a:xfrm>
          <a:prstGeom prst="rect">
            <a:avLst/>
          </a:prstGeom>
        </p:spPr>
      </p:pic>
      <p:sp>
        <p:nvSpPr>
          <p:cNvPr id="158" name="Shape 1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QDK </a:t>
            </a:r>
            <a:r>
              <a:rPr lang="zh-CN" altLang="en-US">
                <a:latin typeface="Arial"/>
                <a:cs typeface="Arial"/>
              </a:rPr>
              <a:t>類型</a:t>
            </a:r>
            <a:endParaRPr lang="en-US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491837" y="1852877"/>
            <a:ext cx="6380018" cy="454792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PC / Mobile QDK</a:t>
            </a:r>
          </a:p>
          <a:p>
            <a:pPr lvl="1"/>
            <a:r>
              <a:rPr lang="zh-TW" altLang="en-US"/>
              <a:t>為開發個人電腦及行動裝置應用程式所設計</a:t>
            </a:r>
            <a:r>
              <a:rPr lang="en-US"/>
              <a:t>。</a:t>
            </a:r>
            <a:endParaRPr lang="en-US">
              <a:latin typeface="微軟正黑體"/>
            </a:endParaRPr>
          </a:p>
          <a:p>
            <a:pPr lvl="1"/>
            <a:r>
              <a:rPr lang="zh-TW" altLang="en-US"/>
              <a:t>應用程式將會擁有可以存取及管理</a:t>
            </a:r>
            <a:r>
              <a:rPr lang="en-US"/>
              <a:t> NAS </a:t>
            </a:r>
            <a:r>
              <a:rPr lang="zh-TW" altLang="en-US"/>
              <a:t>中檔案的能力</a:t>
            </a:r>
            <a:r>
              <a:rPr lang="en-US"/>
              <a:t>。</a:t>
            </a:r>
            <a:endParaRPr lang="en-US">
              <a:latin typeface="微軟正黑體"/>
            </a:endParaRPr>
          </a:p>
          <a:p>
            <a:endParaRPr lang="en-US"/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NAS QDK</a:t>
            </a:r>
            <a:endParaRPr lang="en-US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lvl="1"/>
            <a:r>
              <a:rPr lang="zh-TW" altLang="en-US"/>
              <a:t>為開發</a:t>
            </a:r>
            <a:r>
              <a:rPr lang="en-US"/>
              <a:t> NAS </a:t>
            </a:r>
            <a:r>
              <a:rPr lang="zh-TW" altLang="en-US">
                <a:latin typeface="微軟正黑體"/>
                <a:ea typeface="微軟正黑體"/>
              </a:rPr>
              <a:t>裡的 </a:t>
            </a:r>
            <a:r>
              <a:rPr lang="en-US"/>
              <a:t>A</a:t>
            </a:r>
            <a:r>
              <a:rPr lang="en-US" altLang="zh-TW">
                <a:latin typeface="Arial"/>
                <a:cs typeface="Arial"/>
              </a:rPr>
              <a:t>pp </a:t>
            </a:r>
            <a:r>
              <a:rPr lang="zh-TW" altLang="en-US"/>
              <a:t>所設計</a:t>
            </a:r>
            <a:r>
              <a:rPr lang="en-US"/>
              <a:t>。</a:t>
            </a:r>
            <a:endParaRPr lang="en-US">
              <a:latin typeface="微軟正黑體"/>
            </a:endParaRPr>
          </a:p>
          <a:p>
            <a:pPr lvl="1"/>
            <a:r>
              <a:rPr lang="en-US"/>
              <a:t>NAS </a:t>
            </a:r>
            <a:r>
              <a:rPr lang="zh-TW" altLang="en-US"/>
              <a:t>將會成為您的舞台</a:t>
            </a:r>
            <a:r>
              <a:rPr lang="en-US"/>
              <a:t>，</a:t>
            </a:r>
            <a:r>
              <a:rPr lang="zh-TW" altLang="en-US"/>
              <a:t>第三方合作夥伴將可以在</a:t>
            </a:r>
            <a:r>
              <a:rPr lang="en-US"/>
              <a:t> NAS </a:t>
            </a:r>
            <a:r>
              <a:rPr lang="zh-TW" altLang="en-US"/>
              <a:t>上盡情開發獨創應用</a:t>
            </a:r>
            <a:r>
              <a:rPr lang="en-US"/>
              <a:t>。</a:t>
            </a:r>
            <a:endParaRPr lang="en-US"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3277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PC / Mobile QDK - </a:t>
            </a:r>
            <a:r>
              <a:rPr lang="zh-TW" altLang="fr-FR"/>
              <a:t>支援裝置</a:t>
            </a:r>
            <a:r>
              <a:rPr lang="zh-TW" altLang="fr-FR">
                <a:latin typeface="微軟正黑體"/>
              </a:rPr>
              <a:t>類型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443" y="1679172"/>
            <a:ext cx="10841114" cy="4509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238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2631</Words>
  <Application>Microsoft Office PowerPoint</Application>
  <PresentationFormat>Widescreen</PresentationFormat>
  <Paragraphs>523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佈景主題</vt:lpstr>
      <vt:lpstr>QDK 開發者工具 完整攻略</vt:lpstr>
      <vt:lpstr>QNAP 開發平台</vt:lpstr>
      <vt:lpstr>QNAP 開發平台</vt:lpstr>
      <vt:lpstr>QNAP 開發平台</vt:lpstr>
      <vt:lpstr>使用虛擬機整合</vt:lpstr>
      <vt:lpstr>使用虛擬機整合</vt:lpstr>
      <vt:lpstr>QNAP 軟體開發套件</vt:lpstr>
      <vt:lpstr>QDK 類型</vt:lpstr>
      <vt:lpstr>PC / Mobile QDK - 支援裝置類型</vt:lpstr>
      <vt:lpstr>NAS QDK - QPKG</vt:lpstr>
      <vt:lpstr>開發 NAS 應用程式的步驟</vt:lpstr>
      <vt:lpstr>展示 - NAS QDK 開發環境的建置及設定</vt:lpstr>
      <vt:lpstr>開發 NAS 應用程式的步驟</vt:lpstr>
      <vt:lpstr>展示 - NAS 應用程式的開發及流程</vt:lpstr>
      <vt:lpstr>QPKG 的參數設定</vt:lpstr>
      <vt:lpstr>QPKG 的參數設定</vt:lpstr>
      <vt:lpstr>QPKG 的參數設定</vt:lpstr>
      <vt:lpstr>開發 NAS 與 Linux 應用程式之間的差異</vt:lpstr>
      <vt:lpstr>開發 NAS 與 Linux 應用程式之間的差異</vt:lpstr>
      <vt:lpstr>NAS SDK - 更多開發細節</vt:lpstr>
      <vt:lpstr>QNAP 的 HTTP APIs</vt:lpstr>
      <vt:lpstr>上架至 QNAP App Center</vt:lpstr>
      <vt:lpstr>在 QNAP App Center 中閃閃發亮吧！</vt:lpstr>
      <vt:lpstr>QNAP 官網中的 QNAP App Center</vt:lpstr>
      <vt:lpstr>合作夥伴們的成功案例</vt:lpstr>
      <vt:lpstr>如果您有技術上的問題，請聯繫我們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QNAP_Hsuan Chang</dc:creator>
  <cp:lastModifiedBy>QNAP_Hsuan Chang</cp:lastModifiedBy>
  <cp:revision>2</cp:revision>
  <dcterms:modified xsi:type="dcterms:W3CDTF">2018-06-26T02:57:03Z</dcterms:modified>
</cp:coreProperties>
</file>