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8" r:id="rId3"/>
    <p:sldId id="258" r:id="rId4"/>
    <p:sldId id="267" r:id="rId5"/>
    <p:sldId id="275" r:id="rId6"/>
    <p:sldId id="260" r:id="rId7"/>
    <p:sldId id="259" r:id="rId8"/>
    <p:sldId id="264" r:id="rId9"/>
    <p:sldId id="279" r:id="rId10"/>
    <p:sldId id="263" r:id="rId11"/>
    <p:sldId id="273" r:id="rId12"/>
    <p:sldId id="262" r:id="rId13"/>
    <p:sldId id="265" r:id="rId14"/>
    <p:sldId id="274" r:id="rId15"/>
    <p:sldId id="276" r:id="rId16"/>
    <p:sldId id="266" r:id="rId17"/>
    <p:sldId id="269" r:id="rId18"/>
    <p:sldId id="268" r:id="rId19"/>
    <p:sldId id="280" r:id="rId20"/>
    <p:sldId id="281" r:id="rId21"/>
    <p:sldId id="270" r:id="rId22"/>
    <p:sldId id="277" r:id="rId23"/>
    <p:sldId id="271" r:id="rId24"/>
    <p:sldId id="272" r:id="rId2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8F9"/>
    <a:srgbClr val="DFE7F1"/>
    <a:srgbClr val="FFCC66"/>
    <a:srgbClr val="FF735D"/>
    <a:srgbClr val="843C0C"/>
    <a:srgbClr val="663300"/>
    <a:srgbClr val="AA5500"/>
    <a:srgbClr val="E37625"/>
    <a:srgbClr val="E2A225"/>
    <a:srgbClr val="FFD8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04A608-3DA2-4602-833B-57E03E42A362}" v="1346" dt="2018-06-11T10:57:49.587"/>
    <p1510:client id="{985F3C97-D028-437D-9B1F-D4B4033FAEC2}" v="6" dt="2018-06-11T04:17:34.968"/>
    <p1510:client id="{5D05794A-725D-4EF8-B481-1A13F8C0D86A}" v="2" dt="2018-06-11T10:46:46.702"/>
    <p1510:client id="{AF7E5040-98FE-42B1-A9BF-5D1FE4FD268B}" v="599" dt="2018-06-11T09:18:49.608"/>
    <p1510:client id="{5BA5E629-E3B6-40C8-B07B-1B81F7715827}" v="163" dt="2018-06-11T10:00:16.373"/>
    <p1510:client id="{FE3A7A8D-478A-4FA6-B761-77532453F544}" v="31" dt="2018-06-11T09:31:56.279"/>
    <p1510:client id="{1D4DB540-D5A9-AA44-9127-0780E9D6755D}" v="55" dt="2018-06-11T09:44:13.118"/>
    <p1510:client id="{C7DE5B72-547D-4FD9-9A4A-185B3B0F3BC2}" v="33" dt="2018-06-11T10:32:13.958"/>
    <p1510:client id="{9F17EDE9-1981-48D0-88C0-DCED102994CB}" v="2" dt="2018-06-11T10:55:07.810"/>
    <p1510:client id="{E7359D7C-EDA2-4A24-87CA-720FFBBD2617}" v="4" dt="2018-06-12T01:17:21.602"/>
    <p1510:client id="{A1015D12-D2FE-4AFD-BC9F-6BAB032BFA0C}" v="29" dt="2018-06-12T01:26:35.681"/>
    <p1510:client id="{E215CF71-71D2-44F2-B3F7-CEE6457E02BD}" v="98" dt="2018-06-12T02:11:51.3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30850-1E57-408A-A816-63A90B3E73A8}" type="datetimeFigureOut">
              <a:rPr lang="zh-TW" altLang="en-US" smtClean="0"/>
              <a:t>2018/6/26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BDC10-CA14-4BF7-BAF3-8C234E67641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864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DC10-CA14-4BF7-BAF3-8C234E67641F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4208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681DEC2-C59E-4079-9DA4-3FCDA11F4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3869"/>
          </a:xfrm>
          <a:prstGeom prst="rect">
            <a:avLst/>
          </a:prstGeom>
        </p:spPr>
        <p:txBody>
          <a:bodyPr anchor="ctr"/>
          <a:lstStyle>
            <a:lvl1pPr algn="ctr"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BE614A6-C137-48C3-9CDA-89517F22AF69}"/>
              </a:ext>
            </a:extLst>
          </p:cNvPr>
          <p:cNvSpPr/>
          <p:nvPr userDrawn="1"/>
        </p:nvSpPr>
        <p:spPr>
          <a:xfrm>
            <a:off x="0" y="205720"/>
            <a:ext cx="12192000" cy="114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3784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55BD14D-BD5E-4FBD-80FF-08FB1B57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792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681DEC2-C59E-4079-9DA4-3FCDA11F4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4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F0D8727-D8C7-4627-A706-0FB179F09AE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5" r:id="rId4"/>
    <p:sldLayoutId id="2147483658" r:id="rId5"/>
    <p:sldLayoutId id="214748365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6.png"/><Relationship Id="rId5" Type="http://schemas.openxmlformats.org/officeDocument/2006/relationships/image" Target="../media/image33.png"/><Relationship Id="rId10" Type="http://schemas.openxmlformats.org/officeDocument/2006/relationships/image" Target="../media/image24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34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4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40.pn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F3B8D45-2DC7-4304-A8EB-22E1A285A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2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B99B87E1-BB7D-48E8-8C29-2F4AEA60B8DD}"/>
              </a:ext>
            </a:extLst>
          </p:cNvPr>
          <p:cNvSpPr/>
          <p:nvPr/>
        </p:nvSpPr>
        <p:spPr>
          <a:xfrm>
            <a:off x="313035" y="450573"/>
            <a:ext cx="4798304" cy="4353253"/>
          </a:xfrm>
          <a:prstGeom prst="roundRect">
            <a:avLst>
              <a:gd name="adj" fmla="val 6000"/>
            </a:avLst>
          </a:prstGeom>
          <a:solidFill>
            <a:srgbClr val="AA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F7326FAB-6333-45B3-98E8-50699DA100DD}"/>
              </a:ext>
            </a:extLst>
          </p:cNvPr>
          <p:cNvSpPr/>
          <p:nvPr/>
        </p:nvSpPr>
        <p:spPr>
          <a:xfrm>
            <a:off x="1" y="654269"/>
            <a:ext cx="2716696" cy="5282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DBB75E3-205B-42C2-96F7-04A9A284B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6" y="3483731"/>
            <a:ext cx="2311645" cy="1956580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23DAD1D5-B7AB-4D25-900F-7F54246C4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828" y="4470703"/>
            <a:ext cx="2046871" cy="1149704"/>
          </a:xfrm>
          <a:prstGeom prst="rect">
            <a:avLst/>
          </a:prstGeom>
        </p:spPr>
      </p:pic>
      <p:sp>
        <p:nvSpPr>
          <p:cNvPr id="47" name="箭號: 圓形 46">
            <a:extLst>
              <a:ext uri="{FF2B5EF4-FFF2-40B4-BE49-F238E27FC236}">
                <a16:creationId xmlns:a16="http://schemas.microsoft.com/office/drawing/2014/main" id="{9D4FC23D-6768-4733-B800-8509D211C25F}"/>
              </a:ext>
            </a:extLst>
          </p:cNvPr>
          <p:cNvSpPr/>
          <p:nvPr/>
        </p:nvSpPr>
        <p:spPr>
          <a:xfrm rot="6481281">
            <a:off x="8939275" y="2970470"/>
            <a:ext cx="2089327" cy="2110993"/>
          </a:xfrm>
          <a:prstGeom prst="circularArrow">
            <a:avLst>
              <a:gd name="adj1" fmla="val 6627"/>
              <a:gd name="adj2" fmla="val 1053084"/>
              <a:gd name="adj3" fmla="val 20212620"/>
              <a:gd name="adj4" fmla="val 15145210"/>
              <a:gd name="adj5" fmla="val 8686"/>
            </a:avLst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6" name="箭號: 圓形 15">
            <a:extLst>
              <a:ext uri="{FF2B5EF4-FFF2-40B4-BE49-F238E27FC236}">
                <a16:creationId xmlns:a16="http://schemas.microsoft.com/office/drawing/2014/main" id="{87350DCE-C1E2-428C-A364-A71B66E8CD2A}"/>
              </a:ext>
            </a:extLst>
          </p:cNvPr>
          <p:cNvSpPr/>
          <p:nvPr/>
        </p:nvSpPr>
        <p:spPr>
          <a:xfrm rot="1020000">
            <a:off x="8730167" y="1006797"/>
            <a:ext cx="2253679" cy="2110993"/>
          </a:xfrm>
          <a:prstGeom prst="circularArrow">
            <a:avLst>
              <a:gd name="adj1" fmla="val 6627"/>
              <a:gd name="adj2" fmla="val 1073498"/>
              <a:gd name="adj3" fmla="val 20212620"/>
              <a:gd name="adj4" fmla="val 8868803"/>
              <a:gd name="adj5" fmla="val 10523"/>
            </a:avLst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13E5223E-5914-4A52-A594-640B1E0F3C6D}"/>
              </a:ext>
            </a:extLst>
          </p:cNvPr>
          <p:cNvSpPr/>
          <p:nvPr/>
        </p:nvSpPr>
        <p:spPr>
          <a:xfrm>
            <a:off x="313035" y="2025762"/>
            <a:ext cx="4798304" cy="4280893"/>
          </a:xfrm>
          <a:prstGeom prst="roundRect">
            <a:avLst>
              <a:gd name="adj" fmla="val 0"/>
            </a:avLst>
          </a:prstGeom>
          <a:solidFill>
            <a:srgbClr val="AA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AB68844-37D7-4561-A24D-BA245035EF5E}"/>
              </a:ext>
            </a:extLst>
          </p:cNvPr>
          <p:cNvSpPr txBox="1"/>
          <p:nvPr/>
        </p:nvSpPr>
        <p:spPr>
          <a:xfrm>
            <a:off x="562422" y="2321409"/>
            <a:ext cx="4144447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新手爸媽或其他家庭成員透過 Qsync 上傳照片到</a:t>
            </a:r>
            <a:r>
              <a:rPr lang="en-US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並分享照片給更多親友</a:t>
            </a:r>
          </a:p>
        </p:txBody>
      </p:sp>
      <p:pic>
        <p:nvPicPr>
          <p:cNvPr id="25" name="圖片 9">
            <a:extLst>
              <a:ext uri="{FF2B5EF4-FFF2-40B4-BE49-F238E27FC236}">
                <a16:creationId xmlns:a16="http://schemas.microsoft.com/office/drawing/2014/main" id="{6DACB77F-6963-4F7D-82AB-005DA612C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524" y="846898"/>
            <a:ext cx="1992304" cy="1407438"/>
          </a:xfrm>
          <a:prstGeom prst="rect">
            <a:avLst/>
          </a:prstGeom>
        </p:spPr>
      </p:pic>
      <p:pic>
        <p:nvPicPr>
          <p:cNvPr id="30" name="圖片 16">
            <a:extLst>
              <a:ext uri="{FF2B5EF4-FFF2-40B4-BE49-F238E27FC236}">
                <a16:creationId xmlns:a16="http://schemas.microsoft.com/office/drawing/2014/main" id="{5EA8A7D6-79A6-4AFE-ADF1-3632AD7E8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940" y="932040"/>
            <a:ext cx="762576" cy="762576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495EFBBF-48A0-4DB1-9A1B-C1E1D0D62506}"/>
              </a:ext>
            </a:extLst>
          </p:cNvPr>
          <p:cNvSpPr/>
          <p:nvPr/>
        </p:nvSpPr>
        <p:spPr>
          <a:xfrm>
            <a:off x="588648" y="1186405"/>
            <a:ext cx="3729488" cy="10156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TW" altLang="en-US" sz="6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家庭用戶</a:t>
            </a: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4674E790-BA9C-4482-8F25-4B5620BB4569}"/>
              </a:ext>
            </a:extLst>
          </p:cNvPr>
          <p:cNvCxnSpPr/>
          <p:nvPr/>
        </p:nvCxnSpPr>
        <p:spPr>
          <a:xfrm>
            <a:off x="644629" y="2140193"/>
            <a:ext cx="39953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D2322EF1-1FEF-46A7-B2B1-9265CEB4C045}"/>
              </a:ext>
            </a:extLst>
          </p:cNvPr>
          <p:cNvSpPr/>
          <p:nvPr/>
        </p:nvSpPr>
        <p:spPr>
          <a:xfrm>
            <a:off x="313035" y="5890591"/>
            <a:ext cx="4798304" cy="42428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462300"/>
              </a:gs>
              <a:gs pos="27000">
                <a:srgbClr val="663300"/>
              </a:gs>
              <a:gs pos="100000">
                <a:srgbClr val="6633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40148C0D-B6B8-4491-B3B0-A3578982C83C}"/>
              </a:ext>
            </a:extLst>
          </p:cNvPr>
          <p:cNvGrpSpPr/>
          <p:nvPr/>
        </p:nvGrpSpPr>
        <p:grpSpPr>
          <a:xfrm>
            <a:off x="567685" y="514546"/>
            <a:ext cx="2051134" cy="769441"/>
            <a:chOff x="567685" y="393784"/>
            <a:chExt cx="2051134" cy="769441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870D3B69-1ECA-48AB-868E-F09E1381CD25}"/>
                </a:ext>
              </a:extLst>
            </p:cNvPr>
            <p:cNvSpPr/>
            <p:nvPr/>
          </p:nvSpPr>
          <p:spPr>
            <a:xfrm>
              <a:off x="567685" y="668261"/>
              <a:ext cx="17235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b="1">
                  <a:solidFill>
                    <a:srgbClr val="66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實際使用情境</a:t>
              </a:r>
              <a:endParaRPr lang="zh-TW" altLang="en-US" sz="2000">
                <a:solidFill>
                  <a:srgbClr val="66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41A1FB17-54F0-4374-BCF6-83CB5032B429}"/>
                </a:ext>
              </a:extLst>
            </p:cNvPr>
            <p:cNvSpPr/>
            <p:nvPr/>
          </p:nvSpPr>
          <p:spPr>
            <a:xfrm>
              <a:off x="2119964" y="393784"/>
              <a:ext cx="4988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400" b="1">
                  <a:solidFill>
                    <a:srgbClr val="6633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</a:t>
              </a:r>
              <a:endParaRPr lang="zh-TW" altLang="en-US" sz="4400" b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圖片 21">
            <a:extLst>
              <a:ext uri="{FF2B5EF4-FFF2-40B4-BE49-F238E27FC236}">
                <a16:creationId xmlns:a16="http://schemas.microsoft.com/office/drawing/2014/main" id="{2BBF17EC-17EF-4B65-B52C-6AD1FC644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00" y="1666095"/>
            <a:ext cx="1369042" cy="1368000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C82CFE82-EF03-4BF7-A86B-FF2E2E011BB9}"/>
              </a:ext>
            </a:extLst>
          </p:cNvPr>
          <p:cNvSpPr/>
          <p:nvPr/>
        </p:nvSpPr>
        <p:spPr>
          <a:xfrm>
            <a:off x="5961156" y="2759650"/>
            <a:ext cx="1107996" cy="369332"/>
          </a:xfrm>
          <a:prstGeom prst="rect">
            <a:avLst/>
          </a:prstGeom>
          <a:solidFill>
            <a:srgbClr val="663300"/>
          </a:solidFill>
        </p:spPr>
        <p:txBody>
          <a:bodyPr wrap="none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新手爸媽</a:t>
            </a:r>
            <a:endParaRPr lang="zh-TW" altLang="en-US"/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D40AA303-5B41-4BF7-AE08-BD2FAE4E85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036" y="2254336"/>
            <a:ext cx="3004242" cy="1877651"/>
          </a:xfrm>
          <a:prstGeom prst="rect">
            <a:avLst/>
          </a:prstGeom>
        </p:spPr>
      </p:pic>
      <p:grpSp>
        <p:nvGrpSpPr>
          <p:cNvPr id="41" name="群組 40">
            <a:extLst>
              <a:ext uri="{FF2B5EF4-FFF2-40B4-BE49-F238E27FC236}">
                <a16:creationId xmlns:a16="http://schemas.microsoft.com/office/drawing/2014/main" id="{CE8BD239-E6B9-4A74-90E6-33BBFED56D5F}"/>
              </a:ext>
            </a:extLst>
          </p:cNvPr>
          <p:cNvGrpSpPr/>
          <p:nvPr/>
        </p:nvGrpSpPr>
        <p:grpSpPr>
          <a:xfrm>
            <a:off x="9416038" y="3341969"/>
            <a:ext cx="774601" cy="848416"/>
            <a:chOff x="10540578" y="3622004"/>
            <a:chExt cx="774601" cy="848416"/>
          </a:xfrm>
        </p:grpSpPr>
        <p:pic>
          <p:nvPicPr>
            <p:cNvPr id="42" name="圖片 15">
              <a:extLst>
                <a:ext uri="{FF2B5EF4-FFF2-40B4-BE49-F238E27FC236}">
                  <a16:creationId xmlns:a16="http://schemas.microsoft.com/office/drawing/2014/main" id="{145D2C57-E065-4CE9-9D4B-06979D590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51827" y="3714874"/>
              <a:ext cx="763352" cy="755546"/>
            </a:xfrm>
            <a:prstGeom prst="rect">
              <a:avLst/>
            </a:prstGeom>
          </p:spPr>
        </p:pic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D8F8A2DB-ABA0-4486-BCFB-4BD5D054E8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01"/>
            <a:stretch/>
          </p:blipFill>
          <p:spPr>
            <a:xfrm>
              <a:off x="10540578" y="3622004"/>
              <a:ext cx="501186" cy="283930"/>
            </a:xfrm>
            <a:prstGeom prst="rect">
              <a:avLst/>
            </a:prstGeom>
          </p:spPr>
        </p:pic>
      </p:grpSp>
      <p:pic>
        <p:nvPicPr>
          <p:cNvPr id="44" name="圖片 21">
            <a:extLst>
              <a:ext uri="{FF2B5EF4-FFF2-40B4-BE49-F238E27FC236}">
                <a16:creationId xmlns:a16="http://schemas.microsoft.com/office/drawing/2014/main" id="{FE0218B5-52EA-4FB6-B997-8D01317D00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03" y="3968552"/>
            <a:ext cx="1369036" cy="1368000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EEF5400E-72EC-4859-8EED-E2CD30D9107D}"/>
              </a:ext>
            </a:extLst>
          </p:cNvPr>
          <p:cNvSpPr/>
          <p:nvPr/>
        </p:nvSpPr>
        <p:spPr>
          <a:xfrm>
            <a:off x="5953323" y="5105465"/>
            <a:ext cx="1107996" cy="369332"/>
          </a:xfrm>
          <a:prstGeom prst="rect">
            <a:avLst/>
          </a:prstGeom>
          <a:solidFill>
            <a:srgbClr val="663300"/>
          </a:solidFill>
        </p:spPr>
        <p:txBody>
          <a:bodyPr wrap="none" anchor="t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眾多親友</a:t>
            </a:r>
            <a:endParaRPr lang="zh-TW" altLang="en-US"/>
          </a:p>
        </p:txBody>
      </p:sp>
      <p:pic>
        <p:nvPicPr>
          <p:cNvPr id="46" name="圖片 4">
            <a:extLst>
              <a:ext uri="{FF2B5EF4-FFF2-40B4-BE49-F238E27FC236}">
                <a16:creationId xmlns:a16="http://schemas.microsoft.com/office/drawing/2014/main" id="{3CBB7C25-0EAB-4858-BE4F-106D770FF6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4" y="3191219"/>
            <a:ext cx="4126634" cy="27510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273DB6DB-B58C-46AC-B2E2-115DD00EE7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692" y="1815560"/>
            <a:ext cx="1508963" cy="72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98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>
            <a:extLst>
              <a:ext uri="{FF2B5EF4-FFF2-40B4-BE49-F238E27FC236}">
                <a16:creationId xmlns:a16="http://schemas.microsoft.com/office/drawing/2014/main" id="{3FB8190A-5BBC-43A8-B3DD-9BA177A40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010" y="1110003"/>
            <a:ext cx="2824253" cy="527474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F8B36E3-9821-493C-B49D-D6D61BD42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9" y="4876332"/>
            <a:ext cx="2044892" cy="17460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2BACE39-1FB3-4A63-A97E-A4CD19D10D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144" y="5837110"/>
            <a:ext cx="785244" cy="785244"/>
          </a:xfrm>
          <a:prstGeom prst="rect">
            <a:avLst/>
          </a:prstGeom>
          <a:effectLst>
            <a:outerShdw blurRad="114300" sx="108000" sy="108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0236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7B09959A-1695-4119-806A-BB569E7AFE94}"/>
              </a:ext>
            </a:extLst>
          </p:cNvPr>
          <p:cNvGrpSpPr/>
          <p:nvPr/>
        </p:nvGrpSpPr>
        <p:grpSpPr>
          <a:xfrm>
            <a:off x="1" y="450573"/>
            <a:ext cx="5111338" cy="5864306"/>
            <a:chOff x="1" y="450573"/>
            <a:chExt cx="5111338" cy="5864306"/>
          </a:xfrm>
        </p:grpSpPr>
        <p:sp>
          <p:nvSpPr>
            <p:cNvPr id="46" name="矩形: 圓角 45">
              <a:extLst>
                <a:ext uri="{FF2B5EF4-FFF2-40B4-BE49-F238E27FC236}">
                  <a16:creationId xmlns:a16="http://schemas.microsoft.com/office/drawing/2014/main" id="{B7D84B12-31BB-4561-969F-78B8045D28F0}"/>
                </a:ext>
              </a:extLst>
            </p:cNvPr>
            <p:cNvSpPr/>
            <p:nvPr/>
          </p:nvSpPr>
          <p:spPr>
            <a:xfrm>
              <a:off x="313035" y="450573"/>
              <a:ext cx="4798304" cy="4353253"/>
            </a:xfrm>
            <a:prstGeom prst="roundRect">
              <a:avLst>
                <a:gd name="adj" fmla="val 6000"/>
              </a:avLst>
            </a:prstGeom>
            <a:solidFill>
              <a:srgbClr val="AA5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矩形: 圓角 46">
              <a:extLst>
                <a:ext uri="{FF2B5EF4-FFF2-40B4-BE49-F238E27FC236}">
                  <a16:creationId xmlns:a16="http://schemas.microsoft.com/office/drawing/2014/main" id="{92E1515C-3F38-4B12-A9B4-23E4037F32D4}"/>
                </a:ext>
              </a:extLst>
            </p:cNvPr>
            <p:cNvSpPr/>
            <p:nvPr/>
          </p:nvSpPr>
          <p:spPr>
            <a:xfrm>
              <a:off x="1" y="654269"/>
              <a:ext cx="2716696" cy="52823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矩形: 圓角 47">
              <a:extLst>
                <a:ext uri="{FF2B5EF4-FFF2-40B4-BE49-F238E27FC236}">
                  <a16:creationId xmlns:a16="http://schemas.microsoft.com/office/drawing/2014/main" id="{8F3DB522-BF4A-4102-86C0-0F81A709478F}"/>
                </a:ext>
              </a:extLst>
            </p:cNvPr>
            <p:cNvSpPr/>
            <p:nvPr/>
          </p:nvSpPr>
          <p:spPr>
            <a:xfrm>
              <a:off x="313035" y="2025762"/>
              <a:ext cx="4798304" cy="4280893"/>
            </a:xfrm>
            <a:prstGeom prst="roundRect">
              <a:avLst>
                <a:gd name="adj" fmla="val 0"/>
              </a:avLst>
            </a:prstGeom>
            <a:solidFill>
              <a:srgbClr val="AA5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17BAA944-B634-410C-952C-889AFE457BA8}"/>
                </a:ext>
              </a:extLst>
            </p:cNvPr>
            <p:cNvSpPr/>
            <p:nvPr/>
          </p:nvSpPr>
          <p:spPr>
            <a:xfrm>
              <a:off x="313035" y="5890591"/>
              <a:ext cx="4798304" cy="42428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462300"/>
                </a:gs>
                <a:gs pos="27000">
                  <a:srgbClr val="663300"/>
                </a:gs>
                <a:gs pos="100000">
                  <a:srgbClr val="663300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0" name="群組 49">
              <a:extLst>
                <a:ext uri="{FF2B5EF4-FFF2-40B4-BE49-F238E27FC236}">
                  <a16:creationId xmlns:a16="http://schemas.microsoft.com/office/drawing/2014/main" id="{EDC3E4FC-C9F4-4B99-ADCF-3F380078344B}"/>
                </a:ext>
              </a:extLst>
            </p:cNvPr>
            <p:cNvGrpSpPr/>
            <p:nvPr/>
          </p:nvGrpSpPr>
          <p:grpSpPr>
            <a:xfrm>
              <a:off x="567685" y="514546"/>
              <a:ext cx="2051134" cy="769441"/>
              <a:chOff x="567685" y="393784"/>
              <a:chExt cx="2051134" cy="769441"/>
            </a:xfrm>
          </p:grpSpPr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5C988A38-C5CC-4BD6-AB51-0CEF5C15EF40}"/>
                  </a:ext>
                </a:extLst>
              </p:cNvPr>
              <p:cNvSpPr/>
              <p:nvPr/>
            </p:nvSpPr>
            <p:spPr>
              <a:xfrm>
                <a:off x="567685" y="668261"/>
                <a:ext cx="172355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TW" altLang="en-US" sz="2000" b="1">
                    <a:solidFill>
                      <a:srgbClr val="6633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實際使用情境</a:t>
                </a:r>
                <a:endParaRPr lang="zh-TW" altLang="en-US" sz="2000">
                  <a:solidFill>
                    <a:srgbClr val="66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AB247D6B-51CC-4004-9E16-A0DC7A299ABF}"/>
                  </a:ext>
                </a:extLst>
              </p:cNvPr>
              <p:cNvSpPr/>
              <p:nvPr/>
            </p:nvSpPr>
            <p:spPr>
              <a:xfrm>
                <a:off x="2119964" y="393784"/>
                <a:ext cx="49885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4400" b="1">
                    <a:solidFill>
                      <a:srgbClr val="6633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2</a:t>
                </a:r>
                <a:endParaRPr lang="zh-TW" altLang="en-US" sz="4400" b="1">
                  <a:solidFill>
                    <a:srgbClr val="6633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195716E6-E237-4A49-B1E1-011410E1F0DC}"/>
              </a:ext>
            </a:extLst>
          </p:cNvPr>
          <p:cNvGrpSpPr/>
          <p:nvPr/>
        </p:nvGrpSpPr>
        <p:grpSpPr>
          <a:xfrm>
            <a:off x="7926703" y="1846063"/>
            <a:ext cx="3230705" cy="3335948"/>
            <a:chOff x="7723309" y="1533008"/>
            <a:chExt cx="3767430" cy="3890157"/>
          </a:xfrm>
        </p:grpSpPr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28466C06-B682-4672-AA95-33647E0B04D9}"/>
                </a:ext>
              </a:extLst>
            </p:cNvPr>
            <p:cNvSpPr/>
            <p:nvPr/>
          </p:nvSpPr>
          <p:spPr>
            <a:xfrm>
              <a:off x="9263393" y="2247739"/>
              <a:ext cx="2227346" cy="2227346"/>
            </a:xfrm>
            <a:prstGeom prst="ellipse">
              <a:avLst/>
            </a:prstGeom>
            <a:solidFill>
              <a:srgbClr val="43C1AC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橢圓 42">
              <a:extLst>
                <a:ext uri="{FF2B5EF4-FFF2-40B4-BE49-F238E27FC236}">
                  <a16:creationId xmlns:a16="http://schemas.microsoft.com/office/drawing/2014/main" id="{A78D2E5E-FA19-4B3C-9B9F-1F603C5D64F3}"/>
                </a:ext>
              </a:extLst>
            </p:cNvPr>
            <p:cNvSpPr/>
            <p:nvPr/>
          </p:nvSpPr>
          <p:spPr>
            <a:xfrm>
              <a:off x="7914104" y="3195819"/>
              <a:ext cx="2227346" cy="2227346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橢圓 43">
              <a:extLst>
                <a:ext uri="{FF2B5EF4-FFF2-40B4-BE49-F238E27FC236}">
                  <a16:creationId xmlns:a16="http://schemas.microsoft.com/office/drawing/2014/main" id="{05F2A9B4-C973-4384-A1DA-29C06E6DE2CF}"/>
                </a:ext>
              </a:extLst>
            </p:cNvPr>
            <p:cNvSpPr/>
            <p:nvPr/>
          </p:nvSpPr>
          <p:spPr>
            <a:xfrm>
              <a:off x="7723309" y="1533008"/>
              <a:ext cx="2227346" cy="2227346"/>
            </a:xfrm>
            <a:prstGeom prst="ellipse">
              <a:avLst/>
            </a:prstGeom>
            <a:solidFill>
              <a:srgbClr val="EACEFA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F54A2CEC-9AD8-4187-8759-57100D32C95D}"/>
              </a:ext>
            </a:extLst>
          </p:cNvPr>
          <p:cNvGrpSpPr/>
          <p:nvPr/>
        </p:nvGrpSpPr>
        <p:grpSpPr>
          <a:xfrm>
            <a:off x="562422" y="1186405"/>
            <a:ext cx="4216996" cy="4712573"/>
            <a:chOff x="562422" y="1186405"/>
            <a:chExt cx="4216996" cy="4712573"/>
          </a:xfrm>
        </p:grpSpPr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54421D14-7E4F-43E2-A5E4-D4E069DCB46D}"/>
                </a:ext>
              </a:extLst>
            </p:cNvPr>
            <p:cNvSpPr txBox="1"/>
            <p:nvPr/>
          </p:nvSpPr>
          <p:spPr>
            <a:xfrm>
              <a:off x="562422" y="2321409"/>
              <a:ext cx="4144447" cy="646331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開會準備 </a:t>
              </a:r>
              <a:r>
                <a:rPr lang="en-US" altLang="zh-TW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報告資料緊急支援</a:t>
              </a:r>
            </a:p>
            <a:p>
              <a:r>
                <a: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</a:t>
              </a:r>
              <a:r>
                <a:rPr lang="en-US" altLang="zh-TW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隨時同步最新報告資料</a:t>
              </a: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BE5D0B77-CAD3-40F4-A67D-FFCA08EBCD59}"/>
                </a:ext>
              </a:extLst>
            </p:cNvPr>
            <p:cNvSpPr/>
            <p:nvPr/>
          </p:nvSpPr>
          <p:spPr>
            <a:xfrm>
              <a:off x="588648" y="1186405"/>
              <a:ext cx="3729488" cy="101566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zh-TW" altLang="en-US" sz="6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企業用戶</a:t>
              </a:r>
            </a:p>
          </p:txBody>
        </p: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FE0009D0-8065-4BAF-BBA9-E501AB3D47D7}"/>
                </a:ext>
              </a:extLst>
            </p:cNvPr>
            <p:cNvCxnSpPr/>
            <p:nvPr/>
          </p:nvCxnSpPr>
          <p:spPr>
            <a:xfrm>
              <a:off x="644629" y="2140193"/>
              <a:ext cx="399535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圖片 4">
              <a:extLst>
                <a:ext uri="{FF2B5EF4-FFF2-40B4-BE49-F238E27FC236}">
                  <a16:creationId xmlns:a16="http://schemas.microsoft.com/office/drawing/2014/main" id="{4A8F4DEC-9677-4E26-A8BF-136689D22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84" y="3234549"/>
              <a:ext cx="4126634" cy="266442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chemeClr val="bg1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A9C6D814-97D7-4FF4-BC9A-6710BA5462F2}"/>
              </a:ext>
            </a:extLst>
          </p:cNvPr>
          <p:cNvGrpSpPr/>
          <p:nvPr/>
        </p:nvGrpSpPr>
        <p:grpSpPr>
          <a:xfrm>
            <a:off x="5641220" y="3816132"/>
            <a:ext cx="3524354" cy="2444766"/>
            <a:chOff x="7763308" y="3598821"/>
            <a:chExt cx="3091337" cy="2144391"/>
          </a:xfrm>
        </p:grpSpPr>
        <p:pic>
          <p:nvPicPr>
            <p:cNvPr id="35" name="圖片 10">
              <a:extLst>
                <a:ext uri="{FF2B5EF4-FFF2-40B4-BE49-F238E27FC236}">
                  <a16:creationId xmlns:a16="http://schemas.microsoft.com/office/drawing/2014/main" id="{7861340D-B357-4A61-942C-9953BA347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4645" y="3994878"/>
              <a:ext cx="1080000" cy="1080000"/>
            </a:xfrm>
            <a:prstGeom prst="rect">
              <a:avLst/>
            </a:prstGeom>
          </p:spPr>
        </p:pic>
        <p:pic>
          <p:nvPicPr>
            <p:cNvPr id="29" name="圖片 16">
              <a:extLst>
                <a:ext uri="{FF2B5EF4-FFF2-40B4-BE49-F238E27FC236}">
                  <a16:creationId xmlns:a16="http://schemas.microsoft.com/office/drawing/2014/main" id="{E85B2A8A-06F3-4012-95FC-E31094171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3308" y="4175324"/>
              <a:ext cx="2452037" cy="1567888"/>
            </a:xfrm>
            <a:prstGeom prst="rect">
              <a:avLst/>
            </a:prstGeom>
          </p:spPr>
        </p:pic>
        <p:pic>
          <p:nvPicPr>
            <p:cNvPr id="6" name="圖片 6">
              <a:extLst>
                <a:ext uri="{FF2B5EF4-FFF2-40B4-BE49-F238E27FC236}">
                  <a16:creationId xmlns:a16="http://schemas.microsoft.com/office/drawing/2014/main" id="{E7F3E67D-F198-43D4-A663-A103D15F5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2538" y="4972583"/>
              <a:ext cx="725751" cy="726268"/>
            </a:xfrm>
            <a:prstGeom prst="rect">
              <a:avLst/>
            </a:prstGeom>
          </p:spPr>
        </p:pic>
        <p:pic>
          <p:nvPicPr>
            <p:cNvPr id="22" name="圖片 20" descr="一張含有 文字, 向量圖形 的圖片&#10;&#10;描述是以高可信度產生">
              <a:extLst>
                <a:ext uri="{FF2B5EF4-FFF2-40B4-BE49-F238E27FC236}">
                  <a16:creationId xmlns:a16="http://schemas.microsoft.com/office/drawing/2014/main" id="{6CBE7564-7477-4326-AF81-0D8F2D78E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61858" y="4461755"/>
              <a:ext cx="787880" cy="796196"/>
            </a:xfrm>
            <a:prstGeom prst="rect">
              <a:avLst/>
            </a:prstGeom>
          </p:spPr>
        </p:pic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FB51BEB5-DAA0-4F88-9D79-42AD3C0B6EDA}"/>
                </a:ext>
              </a:extLst>
            </p:cNvPr>
            <p:cNvSpPr txBox="1"/>
            <p:nvPr/>
          </p:nvSpPr>
          <p:spPr>
            <a:xfrm>
              <a:off x="7921886" y="3598821"/>
              <a:ext cx="1967949" cy="646331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b="1">
                  <a:solidFill>
                    <a:schemeClr val="accent5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A企業業務</a:t>
              </a:r>
            </a:p>
            <a:p>
              <a:pPr algn="ctr"/>
              <a:r>
                <a:rPr lang="zh-TW" altLang="en-US" b="1">
                  <a:solidFill>
                    <a:schemeClr val="accent5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使用者帳號Sales</a:t>
              </a: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C0E6CC16-6965-41F7-8421-53AA6F558C55}"/>
              </a:ext>
            </a:extLst>
          </p:cNvPr>
          <p:cNvSpPr txBox="1"/>
          <p:nvPr/>
        </p:nvSpPr>
        <p:spPr>
          <a:xfrm>
            <a:off x="10024957" y="2009322"/>
            <a:ext cx="200784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B企業陳總經理</a:t>
            </a:r>
          </a:p>
        </p:txBody>
      </p:sp>
      <p:pic>
        <p:nvPicPr>
          <p:cNvPr id="36" name="圖片 8">
            <a:extLst>
              <a:ext uri="{FF2B5EF4-FFF2-40B4-BE49-F238E27FC236}">
                <a16:creationId xmlns:a16="http://schemas.microsoft.com/office/drawing/2014/main" id="{2357C4C7-6742-4199-8DFF-B03076CD7D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39" y="2378654"/>
            <a:ext cx="1231280" cy="1231280"/>
          </a:xfrm>
          <a:prstGeom prst="rect">
            <a:avLst/>
          </a:prstGeom>
        </p:spPr>
      </p:pic>
      <p:grpSp>
        <p:nvGrpSpPr>
          <p:cNvPr id="45" name="群組 44">
            <a:extLst>
              <a:ext uri="{FF2B5EF4-FFF2-40B4-BE49-F238E27FC236}">
                <a16:creationId xmlns:a16="http://schemas.microsoft.com/office/drawing/2014/main" id="{D6AC381E-D539-40CC-9C1B-FDEB5932D863}"/>
              </a:ext>
            </a:extLst>
          </p:cNvPr>
          <p:cNvGrpSpPr/>
          <p:nvPr/>
        </p:nvGrpSpPr>
        <p:grpSpPr>
          <a:xfrm>
            <a:off x="5205624" y="450571"/>
            <a:ext cx="3959950" cy="2876791"/>
            <a:chOff x="5153793" y="866385"/>
            <a:chExt cx="3473413" cy="2523335"/>
          </a:xfrm>
        </p:grpSpPr>
        <p:pic>
          <p:nvPicPr>
            <p:cNvPr id="37" name="圖片 8">
              <a:extLst>
                <a:ext uri="{FF2B5EF4-FFF2-40B4-BE49-F238E27FC236}">
                  <a16:creationId xmlns:a16="http://schemas.microsoft.com/office/drawing/2014/main" id="{C5E91E7F-AA0A-4548-B398-58F5EE13C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7206" y="1394821"/>
              <a:ext cx="1080000" cy="1080000"/>
            </a:xfrm>
            <a:prstGeom prst="rect">
              <a:avLst/>
            </a:prstGeom>
          </p:spPr>
        </p:pic>
        <p:pic>
          <p:nvPicPr>
            <p:cNvPr id="38" name="圖片 4">
              <a:extLst>
                <a:ext uri="{FF2B5EF4-FFF2-40B4-BE49-F238E27FC236}">
                  <a16:creationId xmlns:a16="http://schemas.microsoft.com/office/drawing/2014/main" id="{3630B3EC-83F4-40F3-A3D4-FFEBD59A3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3793" y="1432375"/>
              <a:ext cx="2772911" cy="1733069"/>
            </a:xfrm>
            <a:prstGeom prst="rect">
              <a:avLst/>
            </a:prstGeom>
          </p:spPr>
        </p:pic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609BB17D-B5DA-4222-9A42-0F85D0A12D5A}"/>
                </a:ext>
              </a:extLst>
            </p:cNvPr>
            <p:cNvSpPr txBox="1"/>
            <p:nvPr/>
          </p:nvSpPr>
          <p:spPr>
            <a:xfrm>
              <a:off x="5765708" y="866385"/>
              <a:ext cx="1896688" cy="646331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b="1">
                  <a:solidFill>
                    <a:schemeClr val="accent5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A企業主管</a:t>
              </a:r>
            </a:p>
            <a:p>
              <a:pPr algn="ctr"/>
              <a:r>
                <a:rPr lang="zh-TW" altLang="en-US" b="1">
                  <a:solidFill>
                    <a:schemeClr val="accent5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使用者帳號Boss</a:t>
              </a:r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16025EBA-B4B5-4D7C-92F4-CE64D5A90D2F}"/>
                </a:ext>
              </a:extLst>
            </p:cNvPr>
            <p:cNvGrpSpPr/>
            <p:nvPr/>
          </p:nvGrpSpPr>
          <p:grpSpPr>
            <a:xfrm>
              <a:off x="6997741" y="2313577"/>
              <a:ext cx="1087261" cy="1076143"/>
              <a:chOff x="6128790" y="4958570"/>
              <a:chExt cx="1133177" cy="1121589"/>
            </a:xfrm>
          </p:grpSpPr>
          <p:pic>
            <p:nvPicPr>
              <p:cNvPr id="39" name="圖片 15">
                <a:extLst>
                  <a:ext uri="{FF2B5EF4-FFF2-40B4-BE49-F238E27FC236}">
                    <a16:creationId xmlns:a16="http://schemas.microsoft.com/office/drawing/2014/main" id="{328D8CB9-13A5-4C3C-9F04-1EEE16321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6128790" y="4958570"/>
                <a:ext cx="1133177" cy="1121589"/>
              </a:xfrm>
              <a:prstGeom prst="rect">
                <a:avLst/>
              </a:prstGeom>
            </p:spPr>
          </p:pic>
          <p:pic>
            <p:nvPicPr>
              <p:cNvPr id="40" name="圖片 20" descr="一張含有 文字, 向量圖形 的圖片&#10;&#10;描述是以高可信度產生">
                <a:extLst>
                  <a:ext uri="{FF2B5EF4-FFF2-40B4-BE49-F238E27FC236}">
                    <a16:creationId xmlns:a16="http://schemas.microsoft.com/office/drawing/2014/main" id="{0208ABA1-7A58-4A4C-A65D-DD143A14C0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91337" y="5280789"/>
                <a:ext cx="583880" cy="593919"/>
              </a:xfrm>
              <a:prstGeom prst="rect">
                <a:avLst/>
              </a:prstGeom>
            </p:spPr>
          </p:pic>
        </p:grpSp>
      </p:grpSp>
      <p:pic>
        <p:nvPicPr>
          <p:cNvPr id="41" name="圖片 16">
            <a:extLst>
              <a:ext uri="{FF2B5EF4-FFF2-40B4-BE49-F238E27FC236}">
                <a16:creationId xmlns:a16="http://schemas.microsoft.com/office/drawing/2014/main" id="{A2AE0370-245E-4D1C-8FD6-F731019B52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063" y="2952465"/>
            <a:ext cx="1057527" cy="10575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4039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群組 45">
            <a:extLst>
              <a:ext uri="{FF2B5EF4-FFF2-40B4-BE49-F238E27FC236}">
                <a16:creationId xmlns:a16="http://schemas.microsoft.com/office/drawing/2014/main" id="{1D7787E0-EA4E-441C-B362-90B3BA61E2F5}"/>
              </a:ext>
            </a:extLst>
          </p:cNvPr>
          <p:cNvGrpSpPr/>
          <p:nvPr/>
        </p:nvGrpSpPr>
        <p:grpSpPr>
          <a:xfrm>
            <a:off x="1885" y="450573"/>
            <a:ext cx="5109454" cy="5864306"/>
            <a:chOff x="1885" y="450573"/>
            <a:chExt cx="5109454" cy="5864306"/>
          </a:xfrm>
        </p:grpSpPr>
        <p:sp>
          <p:nvSpPr>
            <p:cNvPr id="47" name="矩形: 圓角 46">
              <a:extLst>
                <a:ext uri="{FF2B5EF4-FFF2-40B4-BE49-F238E27FC236}">
                  <a16:creationId xmlns:a16="http://schemas.microsoft.com/office/drawing/2014/main" id="{4D5D883D-E17C-4B58-B183-582D556A212E}"/>
                </a:ext>
              </a:extLst>
            </p:cNvPr>
            <p:cNvSpPr/>
            <p:nvPr/>
          </p:nvSpPr>
          <p:spPr>
            <a:xfrm>
              <a:off x="313035" y="450573"/>
              <a:ext cx="4798304" cy="4353253"/>
            </a:xfrm>
            <a:prstGeom prst="roundRect">
              <a:avLst>
                <a:gd name="adj" fmla="val 6000"/>
              </a:avLst>
            </a:prstGeom>
            <a:solidFill>
              <a:srgbClr val="AA5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矩形: 圓角 47">
              <a:extLst>
                <a:ext uri="{FF2B5EF4-FFF2-40B4-BE49-F238E27FC236}">
                  <a16:creationId xmlns:a16="http://schemas.microsoft.com/office/drawing/2014/main" id="{CBCA948E-8E11-438F-B273-24E7BD25A9C3}"/>
                </a:ext>
              </a:extLst>
            </p:cNvPr>
            <p:cNvSpPr/>
            <p:nvPr/>
          </p:nvSpPr>
          <p:spPr>
            <a:xfrm>
              <a:off x="1885" y="654269"/>
              <a:ext cx="2714812" cy="52823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C4BCDCE9-2C74-4CBA-9707-134B9E538DC4}"/>
                </a:ext>
              </a:extLst>
            </p:cNvPr>
            <p:cNvSpPr/>
            <p:nvPr/>
          </p:nvSpPr>
          <p:spPr>
            <a:xfrm>
              <a:off x="313035" y="2025762"/>
              <a:ext cx="4798304" cy="4280893"/>
            </a:xfrm>
            <a:prstGeom prst="roundRect">
              <a:avLst>
                <a:gd name="adj" fmla="val 0"/>
              </a:avLst>
            </a:prstGeom>
            <a:solidFill>
              <a:srgbClr val="AA5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0" name="矩形: 圓角 49">
              <a:extLst>
                <a:ext uri="{FF2B5EF4-FFF2-40B4-BE49-F238E27FC236}">
                  <a16:creationId xmlns:a16="http://schemas.microsoft.com/office/drawing/2014/main" id="{19A0900D-908F-40FC-927B-79B8AB8182B4}"/>
                </a:ext>
              </a:extLst>
            </p:cNvPr>
            <p:cNvSpPr/>
            <p:nvPr/>
          </p:nvSpPr>
          <p:spPr>
            <a:xfrm>
              <a:off x="313035" y="5890591"/>
              <a:ext cx="4798304" cy="42428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462300"/>
                </a:gs>
                <a:gs pos="27000">
                  <a:srgbClr val="663300"/>
                </a:gs>
                <a:gs pos="100000">
                  <a:srgbClr val="663300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1" name="群組 50">
              <a:extLst>
                <a:ext uri="{FF2B5EF4-FFF2-40B4-BE49-F238E27FC236}">
                  <a16:creationId xmlns:a16="http://schemas.microsoft.com/office/drawing/2014/main" id="{679E7797-4C43-4822-9160-E243A8FF255E}"/>
                </a:ext>
              </a:extLst>
            </p:cNvPr>
            <p:cNvGrpSpPr/>
            <p:nvPr/>
          </p:nvGrpSpPr>
          <p:grpSpPr>
            <a:xfrm>
              <a:off x="567685" y="514546"/>
              <a:ext cx="2051134" cy="769441"/>
              <a:chOff x="567685" y="393784"/>
              <a:chExt cx="2051134" cy="769441"/>
            </a:xfrm>
          </p:grpSpPr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21E583DB-B526-4EFC-B48B-A53274F54C83}"/>
                  </a:ext>
                </a:extLst>
              </p:cNvPr>
              <p:cNvSpPr/>
              <p:nvPr/>
            </p:nvSpPr>
            <p:spPr>
              <a:xfrm>
                <a:off x="567685" y="668261"/>
                <a:ext cx="172355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TW" altLang="en-US" sz="2000" b="1">
                    <a:solidFill>
                      <a:srgbClr val="6633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實際使用情境</a:t>
                </a:r>
                <a:endParaRPr lang="zh-TW" altLang="en-US" sz="2000">
                  <a:solidFill>
                    <a:srgbClr val="66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6F765810-F8E3-43E1-A7FA-7026B0F6F624}"/>
                  </a:ext>
                </a:extLst>
              </p:cNvPr>
              <p:cNvSpPr/>
              <p:nvPr/>
            </p:nvSpPr>
            <p:spPr>
              <a:xfrm>
                <a:off x="2119964" y="393784"/>
                <a:ext cx="49885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4400" b="1">
                    <a:solidFill>
                      <a:srgbClr val="6633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3</a:t>
                </a:r>
                <a:endParaRPr lang="zh-TW" altLang="en-US" sz="4400" b="1">
                  <a:solidFill>
                    <a:srgbClr val="6633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94FDA67C-C595-45F7-B825-A6A517001083}"/>
              </a:ext>
            </a:extLst>
          </p:cNvPr>
          <p:cNvGrpSpPr/>
          <p:nvPr/>
        </p:nvGrpSpPr>
        <p:grpSpPr>
          <a:xfrm>
            <a:off x="562422" y="1186405"/>
            <a:ext cx="4152000" cy="4712573"/>
            <a:chOff x="562422" y="1186405"/>
            <a:chExt cx="4152000" cy="4712573"/>
          </a:xfrm>
        </p:grpSpPr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1B9DA747-8989-4571-8F36-F3F4F16F3EA7}"/>
                </a:ext>
              </a:extLst>
            </p:cNvPr>
            <p:cNvSpPr txBox="1"/>
            <p:nvPr/>
          </p:nvSpPr>
          <p:spPr>
            <a:xfrm>
              <a:off x="562422" y="2321409"/>
              <a:ext cx="4144447" cy="646331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企業用戶團隊合作 </a:t>
              </a:r>
              <a:r>
                <a:rPr lang="en-US" altLang="zh-TW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工作團隊效率提升</a:t>
              </a:r>
            </a:p>
            <a:p>
              <a:r>
                <a: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            </a:t>
              </a:r>
              <a:r>
                <a:rPr lang="en-US" altLang="zh-TW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報表繳交沒煩惱</a:t>
              </a: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69BEF489-542F-4DA7-8C6C-509906F766F6}"/>
                </a:ext>
              </a:extLst>
            </p:cNvPr>
            <p:cNvSpPr/>
            <p:nvPr/>
          </p:nvSpPr>
          <p:spPr>
            <a:xfrm>
              <a:off x="588648" y="1186405"/>
              <a:ext cx="3729488" cy="101566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zh-TW" altLang="en-US" sz="6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企業用戶</a:t>
              </a:r>
            </a:p>
          </p:txBody>
        </p:sp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73949D9A-183F-43C3-A116-D7F984561039}"/>
                </a:ext>
              </a:extLst>
            </p:cNvPr>
            <p:cNvCxnSpPr/>
            <p:nvPr/>
          </p:nvCxnSpPr>
          <p:spPr>
            <a:xfrm>
              <a:off x="644629" y="2140193"/>
              <a:ext cx="399535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圖片 4">
              <a:extLst>
                <a:ext uri="{FF2B5EF4-FFF2-40B4-BE49-F238E27FC236}">
                  <a16:creationId xmlns:a16="http://schemas.microsoft.com/office/drawing/2014/main" id="{5836549F-C84F-4B1B-A00C-874601ECB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79" y="3234550"/>
              <a:ext cx="3996643" cy="2664428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chemeClr val="bg1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E5AD6831-1B2D-43F8-B4F8-A41AE684812B}"/>
              </a:ext>
            </a:extLst>
          </p:cNvPr>
          <p:cNvGrpSpPr/>
          <p:nvPr/>
        </p:nvGrpSpPr>
        <p:grpSpPr>
          <a:xfrm>
            <a:off x="5217543" y="424190"/>
            <a:ext cx="3558654" cy="1880798"/>
            <a:chOff x="5334941" y="238881"/>
            <a:chExt cx="4615618" cy="2439418"/>
          </a:xfrm>
        </p:grpSpPr>
        <p:sp>
          <p:nvSpPr>
            <p:cNvPr id="41" name="橢圓 40">
              <a:extLst>
                <a:ext uri="{FF2B5EF4-FFF2-40B4-BE49-F238E27FC236}">
                  <a16:creationId xmlns:a16="http://schemas.microsoft.com/office/drawing/2014/main" id="{AB482ED5-E86B-4843-B2AF-7A140D48EE07}"/>
                </a:ext>
              </a:extLst>
            </p:cNvPr>
            <p:cNvSpPr/>
            <p:nvPr/>
          </p:nvSpPr>
          <p:spPr>
            <a:xfrm>
              <a:off x="5958232" y="398244"/>
              <a:ext cx="1910028" cy="1910028"/>
            </a:xfrm>
            <a:prstGeom prst="ellipse">
              <a:avLst/>
            </a:prstGeom>
            <a:solidFill>
              <a:srgbClr val="FFD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圖片 8">
              <a:extLst>
                <a:ext uri="{FF2B5EF4-FFF2-40B4-BE49-F238E27FC236}">
                  <a16:creationId xmlns:a16="http://schemas.microsoft.com/office/drawing/2014/main" id="{F802CCC5-3D2C-4B8B-8821-281EF5BDF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1159" y="238881"/>
              <a:ext cx="1025259" cy="1037538"/>
            </a:xfrm>
            <a:prstGeom prst="rect">
              <a:avLst/>
            </a:prstGeom>
          </p:spPr>
        </p:pic>
        <p:pic>
          <p:nvPicPr>
            <p:cNvPr id="10" name="圖片 10">
              <a:extLst>
                <a:ext uri="{FF2B5EF4-FFF2-40B4-BE49-F238E27FC236}">
                  <a16:creationId xmlns:a16="http://schemas.microsoft.com/office/drawing/2014/main" id="{A118AB14-A049-44C9-ABF6-A7465B8AE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7280" y="1819884"/>
              <a:ext cx="806118" cy="823818"/>
            </a:xfrm>
            <a:prstGeom prst="rect">
              <a:avLst/>
            </a:prstGeom>
          </p:spPr>
        </p:pic>
        <p:pic>
          <p:nvPicPr>
            <p:cNvPr id="12" name="圖片 10">
              <a:extLst>
                <a:ext uri="{FF2B5EF4-FFF2-40B4-BE49-F238E27FC236}">
                  <a16:creationId xmlns:a16="http://schemas.microsoft.com/office/drawing/2014/main" id="{E54080EC-1AFF-4E42-9B1C-493B7C1FF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300" y="1819886"/>
              <a:ext cx="806118" cy="823818"/>
            </a:xfrm>
            <a:prstGeom prst="rect">
              <a:avLst/>
            </a:prstGeom>
          </p:spPr>
        </p:pic>
        <p:pic>
          <p:nvPicPr>
            <p:cNvPr id="13" name="圖片 10">
              <a:extLst>
                <a:ext uri="{FF2B5EF4-FFF2-40B4-BE49-F238E27FC236}">
                  <a16:creationId xmlns:a16="http://schemas.microsoft.com/office/drawing/2014/main" id="{BB9C4B05-F034-4443-86AC-17BADB709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3291" y="1819886"/>
              <a:ext cx="806118" cy="823818"/>
            </a:xfrm>
            <a:prstGeom prst="rect">
              <a:avLst/>
            </a:prstGeom>
          </p:spPr>
        </p:pic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71868EF5-A1B4-4330-99E9-952FD6F6E9D3}"/>
                </a:ext>
              </a:extLst>
            </p:cNvPr>
            <p:cNvSpPr txBox="1"/>
            <p:nvPr/>
          </p:nvSpPr>
          <p:spPr>
            <a:xfrm>
              <a:off x="7753412" y="665438"/>
              <a:ext cx="2197147" cy="479028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b="1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傳統工作模式</a:t>
              </a:r>
            </a:p>
          </p:txBody>
        </p:sp>
        <p:pic>
          <p:nvPicPr>
            <p:cNvPr id="18" name="圖片 18">
              <a:extLst>
                <a:ext uri="{FF2B5EF4-FFF2-40B4-BE49-F238E27FC236}">
                  <a16:creationId xmlns:a16="http://schemas.microsoft.com/office/drawing/2014/main" id="{536C2C1E-C4F7-4898-B9E0-9B61D3C93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7341" y="1354115"/>
              <a:ext cx="489378" cy="409880"/>
            </a:xfrm>
            <a:prstGeom prst="rect">
              <a:avLst/>
            </a:prstGeom>
          </p:spPr>
        </p:pic>
        <p:pic>
          <p:nvPicPr>
            <p:cNvPr id="22" name="圖片 22">
              <a:extLst>
                <a:ext uri="{FF2B5EF4-FFF2-40B4-BE49-F238E27FC236}">
                  <a16:creationId xmlns:a16="http://schemas.microsoft.com/office/drawing/2014/main" id="{1F2A0799-F8A4-4790-8E14-1A7E1EDCD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4941" y="2239182"/>
              <a:ext cx="462726" cy="439117"/>
            </a:xfrm>
            <a:prstGeom prst="rect">
              <a:avLst/>
            </a:prstGeom>
          </p:spPr>
        </p:pic>
        <p:pic>
          <p:nvPicPr>
            <p:cNvPr id="26" name="圖片 26">
              <a:extLst>
                <a:ext uri="{FF2B5EF4-FFF2-40B4-BE49-F238E27FC236}">
                  <a16:creationId xmlns:a16="http://schemas.microsoft.com/office/drawing/2014/main" id="{42E2F4EC-E041-4E61-9FEC-DD8884417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8465" y="812668"/>
              <a:ext cx="444670" cy="405150"/>
            </a:xfrm>
            <a:prstGeom prst="rect">
              <a:avLst/>
            </a:prstGeom>
          </p:spPr>
        </p:pic>
        <p:pic>
          <p:nvPicPr>
            <p:cNvPr id="42" name="圖片 18">
              <a:extLst>
                <a:ext uri="{FF2B5EF4-FFF2-40B4-BE49-F238E27FC236}">
                  <a16:creationId xmlns:a16="http://schemas.microsoft.com/office/drawing/2014/main" id="{F28C18CD-0BCA-4F3E-9FCF-FDBEC9AE0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8032" y="1354115"/>
              <a:ext cx="489378" cy="409880"/>
            </a:xfrm>
            <a:prstGeom prst="rect">
              <a:avLst/>
            </a:prstGeom>
          </p:spPr>
        </p:pic>
        <p:pic>
          <p:nvPicPr>
            <p:cNvPr id="43" name="圖片 18">
              <a:extLst>
                <a:ext uri="{FF2B5EF4-FFF2-40B4-BE49-F238E27FC236}">
                  <a16:creationId xmlns:a16="http://schemas.microsoft.com/office/drawing/2014/main" id="{40E0B822-A935-4764-88FB-BD83A6740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8723" y="1354115"/>
              <a:ext cx="489378" cy="409880"/>
            </a:xfrm>
            <a:prstGeom prst="rect">
              <a:avLst/>
            </a:prstGeom>
          </p:spPr>
        </p:pic>
        <p:pic>
          <p:nvPicPr>
            <p:cNvPr id="44" name="圖片 22">
              <a:extLst>
                <a:ext uri="{FF2B5EF4-FFF2-40B4-BE49-F238E27FC236}">
                  <a16:creationId xmlns:a16="http://schemas.microsoft.com/office/drawing/2014/main" id="{FD6BCF3F-B347-469F-9478-D8FE5E671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43237" y="2239182"/>
              <a:ext cx="462726" cy="439117"/>
            </a:xfrm>
            <a:prstGeom prst="rect">
              <a:avLst/>
            </a:prstGeom>
          </p:spPr>
        </p:pic>
        <p:pic>
          <p:nvPicPr>
            <p:cNvPr id="45" name="圖片 22">
              <a:extLst>
                <a:ext uri="{FF2B5EF4-FFF2-40B4-BE49-F238E27FC236}">
                  <a16:creationId xmlns:a16="http://schemas.microsoft.com/office/drawing/2014/main" id="{D7F8B7EB-4732-4398-A713-D01EAAD3E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63481" y="2239182"/>
              <a:ext cx="462726" cy="439117"/>
            </a:xfrm>
            <a:prstGeom prst="rect">
              <a:avLst/>
            </a:prstGeom>
          </p:spPr>
        </p:pic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016639AC-26B7-466B-81AD-E862283C8D3F}"/>
              </a:ext>
            </a:extLst>
          </p:cNvPr>
          <p:cNvGrpSpPr/>
          <p:nvPr/>
        </p:nvGrpSpPr>
        <p:grpSpPr>
          <a:xfrm>
            <a:off x="6319621" y="1961114"/>
            <a:ext cx="5813694" cy="4061049"/>
            <a:chOff x="6319621" y="1961114"/>
            <a:chExt cx="5813694" cy="4061049"/>
          </a:xfrm>
        </p:grpSpPr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A2E8AF46-3C42-4424-BC1F-4D4BA261EA0E}"/>
                </a:ext>
              </a:extLst>
            </p:cNvPr>
            <p:cNvSpPr/>
            <p:nvPr/>
          </p:nvSpPr>
          <p:spPr>
            <a:xfrm>
              <a:off x="7016378" y="2061079"/>
              <a:ext cx="3961084" cy="396108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2" name="圖片 4">
              <a:extLst>
                <a:ext uri="{FF2B5EF4-FFF2-40B4-BE49-F238E27FC236}">
                  <a16:creationId xmlns:a16="http://schemas.microsoft.com/office/drawing/2014/main" id="{29184515-386A-449E-9988-951836F45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621" y="2735879"/>
              <a:ext cx="3922143" cy="2262692"/>
            </a:xfrm>
            <a:prstGeom prst="rect">
              <a:avLst/>
            </a:prstGeom>
          </p:spPr>
        </p:pic>
        <p:pic>
          <p:nvPicPr>
            <p:cNvPr id="15" name="圖片 8">
              <a:extLst>
                <a:ext uri="{FF2B5EF4-FFF2-40B4-BE49-F238E27FC236}">
                  <a16:creationId xmlns:a16="http://schemas.microsoft.com/office/drawing/2014/main" id="{C089E1A3-E0BC-4AF0-BACE-AC528CFBA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1885" y="3040494"/>
              <a:ext cx="1233008" cy="1247775"/>
            </a:xfrm>
            <a:prstGeom prst="rect">
              <a:avLst/>
            </a:prstGeom>
          </p:spPr>
        </p:pic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C4743F8F-54A2-44F3-8BCA-2F6222A98C62}"/>
                </a:ext>
              </a:extLst>
            </p:cNvPr>
            <p:cNvSpPr txBox="1"/>
            <p:nvPr/>
          </p:nvSpPr>
          <p:spPr>
            <a:xfrm>
              <a:off x="10042027" y="1961114"/>
              <a:ext cx="2091288" cy="646331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algn="ctr">
                <a:defRPr b="1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zh-TW" altLang="en-US"/>
                <a:t>透過Qsync 的</a:t>
              </a:r>
              <a:endParaRPr lang="en-US" altLang="zh-TW"/>
            </a:p>
            <a:p>
              <a:r>
                <a:rPr lang="zh-TW" altLang="en-US"/>
                <a:t>團隊工作模式</a:t>
              </a:r>
            </a:p>
          </p:txBody>
        </p:sp>
        <p:pic>
          <p:nvPicPr>
            <p:cNvPr id="28" name="圖片 26">
              <a:extLst>
                <a:ext uri="{FF2B5EF4-FFF2-40B4-BE49-F238E27FC236}">
                  <a16:creationId xmlns:a16="http://schemas.microsoft.com/office/drawing/2014/main" id="{C916C569-A250-4EDE-8AC7-66AFE6571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576" y="3344390"/>
              <a:ext cx="629202" cy="573283"/>
            </a:xfrm>
            <a:prstGeom prst="rect">
              <a:avLst/>
            </a:prstGeom>
          </p:spPr>
        </p:pic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98CE29FB-4AB1-4EE8-9FB9-1C4AA5D69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885" y="4842407"/>
              <a:ext cx="1234126" cy="845394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11C52F8-4DFE-4027-8B27-760E8BA17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6378" y="4550452"/>
              <a:ext cx="880664" cy="900000"/>
            </a:xfrm>
            <a:prstGeom prst="rect">
              <a:avLst/>
            </a:prstGeom>
          </p:spPr>
        </p:pic>
        <p:pic>
          <p:nvPicPr>
            <p:cNvPr id="30" name="圖片 16">
              <a:extLst>
                <a:ext uri="{FF2B5EF4-FFF2-40B4-BE49-F238E27FC236}">
                  <a16:creationId xmlns:a16="http://schemas.microsoft.com/office/drawing/2014/main" id="{301F9E24-97C0-46B3-AB39-86AD85C1D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8872" y="2042847"/>
              <a:ext cx="952500" cy="9525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2" name="Shape 985">
              <a:extLst>
                <a:ext uri="{FF2B5EF4-FFF2-40B4-BE49-F238E27FC236}">
                  <a16:creationId xmlns:a16="http://schemas.microsoft.com/office/drawing/2014/main" id="{A0C04F7E-EE38-49E2-A8B7-6A6AAAD50F9C}"/>
                </a:ext>
              </a:extLst>
            </p:cNvPr>
            <p:cNvSpPr/>
            <p:nvPr/>
          </p:nvSpPr>
          <p:spPr>
            <a:xfrm rot="2700000">
              <a:off x="7891431" y="4900913"/>
              <a:ext cx="169856" cy="6809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145" y="108615"/>
                  </a:moveTo>
                  <a:lnTo>
                    <a:pt x="87853" y="108615"/>
                  </a:lnTo>
                  <a:lnTo>
                    <a:pt x="59999" y="120000"/>
                  </a:lnTo>
                  <a:close/>
                  <a:moveTo>
                    <a:pt x="4936" y="85089"/>
                  </a:moveTo>
                  <a:cubicBezTo>
                    <a:pt x="17830" y="84991"/>
                    <a:pt x="28554" y="83488"/>
                    <a:pt x="31934" y="81452"/>
                  </a:cubicBezTo>
                  <a:cubicBezTo>
                    <a:pt x="35290" y="83578"/>
                    <a:pt x="46771" y="85117"/>
                    <a:pt x="60364" y="85117"/>
                  </a:cubicBezTo>
                  <a:cubicBezTo>
                    <a:pt x="73958" y="85117"/>
                    <a:pt x="85439" y="83578"/>
                    <a:pt x="88795" y="81452"/>
                  </a:cubicBezTo>
                  <a:cubicBezTo>
                    <a:pt x="92107" y="83449"/>
                    <a:pt x="102492" y="84934"/>
                    <a:pt x="115063" y="85077"/>
                  </a:cubicBezTo>
                  <a:lnTo>
                    <a:pt x="89988" y="105672"/>
                  </a:lnTo>
                  <a:lnTo>
                    <a:pt x="29995" y="105672"/>
                  </a:lnTo>
                  <a:close/>
                  <a:moveTo>
                    <a:pt x="93725" y="16312"/>
                  </a:moveTo>
                  <a:lnTo>
                    <a:pt x="119999" y="16312"/>
                  </a:lnTo>
                  <a:lnTo>
                    <a:pt x="119999" y="82020"/>
                  </a:lnTo>
                  <a:cubicBezTo>
                    <a:pt x="119266" y="82070"/>
                    <a:pt x="118512" y="82079"/>
                    <a:pt x="117749" y="82079"/>
                  </a:cubicBezTo>
                  <a:cubicBezTo>
                    <a:pt x="104481" y="82079"/>
                    <a:pt x="93725" y="79273"/>
                    <a:pt x="93725" y="75812"/>
                  </a:cubicBezTo>
                  <a:close/>
                  <a:moveTo>
                    <a:pt x="35976" y="16312"/>
                  </a:moveTo>
                  <a:lnTo>
                    <a:pt x="84023" y="16312"/>
                  </a:lnTo>
                  <a:lnTo>
                    <a:pt x="84023" y="76087"/>
                  </a:lnTo>
                  <a:cubicBezTo>
                    <a:pt x="84023" y="79397"/>
                    <a:pt x="73268" y="82079"/>
                    <a:pt x="60000" y="82079"/>
                  </a:cubicBezTo>
                  <a:cubicBezTo>
                    <a:pt x="46731" y="82079"/>
                    <a:pt x="35976" y="79397"/>
                    <a:pt x="35976" y="76087"/>
                  </a:cubicBezTo>
                  <a:close/>
                  <a:moveTo>
                    <a:pt x="0" y="16312"/>
                  </a:moveTo>
                  <a:lnTo>
                    <a:pt x="26273" y="16312"/>
                  </a:lnTo>
                  <a:lnTo>
                    <a:pt x="26273" y="75812"/>
                  </a:lnTo>
                  <a:cubicBezTo>
                    <a:pt x="26273" y="79273"/>
                    <a:pt x="15518" y="82079"/>
                    <a:pt x="2250" y="82079"/>
                  </a:cubicBezTo>
                  <a:cubicBezTo>
                    <a:pt x="1487" y="82079"/>
                    <a:pt x="733" y="82070"/>
                    <a:pt x="0" y="82020"/>
                  </a:cubicBezTo>
                  <a:close/>
                  <a:moveTo>
                    <a:pt x="8336" y="2079"/>
                  </a:moveTo>
                  <a:cubicBezTo>
                    <a:pt x="13486" y="794"/>
                    <a:pt x="20602" y="0"/>
                    <a:pt x="28461" y="0"/>
                  </a:cubicBezTo>
                  <a:lnTo>
                    <a:pt x="91538" y="0"/>
                  </a:lnTo>
                  <a:cubicBezTo>
                    <a:pt x="107257" y="0"/>
                    <a:pt x="120000" y="3178"/>
                    <a:pt x="120000" y="7099"/>
                  </a:cubicBezTo>
                  <a:cubicBezTo>
                    <a:pt x="120000" y="9465"/>
                    <a:pt x="119999" y="11832"/>
                    <a:pt x="119999" y="14198"/>
                  </a:cubicBezTo>
                  <a:lnTo>
                    <a:pt x="0" y="14198"/>
                  </a:lnTo>
                  <a:lnTo>
                    <a:pt x="0" y="7099"/>
                  </a:lnTo>
                  <a:cubicBezTo>
                    <a:pt x="0" y="5138"/>
                    <a:pt x="3185" y="3364"/>
                    <a:pt x="8336" y="2079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37016A25-C4D5-4A59-B725-E26404716CA4}"/>
                </a:ext>
              </a:extLst>
            </p:cNvPr>
            <p:cNvGrpSpPr/>
            <p:nvPr/>
          </p:nvGrpSpPr>
          <p:grpSpPr>
            <a:xfrm>
              <a:off x="8454442" y="4548541"/>
              <a:ext cx="1675262" cy="1181009"/>
              <a:chOff x="8463822" y="4405675"/>
              <a:chExt cx="1675262" cy="1181009"/>
            </a:xfrm>
          </p:grpSpPr>
          <p:pic>
            <p:nvPicPr>
              <p:cNvPr id="70" name="圖片 69">
                <a:extLst>
                  <a:ext uri="{FF2B5EF4-FFF2-40B4-BE49-F238E27FC236}">
                    <a16:creationId xmlns:a16="http://schemas.microsoft.com/office/drawing/2014/main" id="{23D364BC-D38B-4EBC-A0D4-273CF7B63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3822" y="4741290"/>
                <a:ext cx="1207602" cy="845394"/>
              </a:xfrm>
              <a:prstGeom prst="rect">
                <a:avLst/>
              </a:prstGeom>
            </p:spPr>
          </p:pic>
          <p:pic>
            <p:nvPicPr>
              <p:cNvPr id="56" name="圖片 55">
                <a:extLst>
                  <a:ext uri="{FF2B5EF4-FFF2-40B4-BE49-F238E27FC236}">
                    <a16:creationId xmlns:a16="http://schemas.microsoft.com/office/drawing/2014/main" id="{AF8FBF31-682E-4545-BB39-882AE4EB04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6906" y="4405675"/>
                <a:ext cx="882388" cy="900000"/>
              </a:xfrm>
              <a:prstGeom prst="rect">
                <a:avLst/>
              </a:prstGeom>
            </p:spPr>
          </p:pic>
          <p:sp>
            <p:nvSpPr>
              <p:cNvPr id="71" name="Shape 985">
                <a:extLst>
                  <a:ext uri="{FF2B5EF4-FFF2-40B4-BE49-F238E27FC236}">
                    <a16:creationId xmlns:a16="http://schemas.microsoft.com/office/drawing/2014/main" id="{B3FFC5AF-7163-4AC7-AE67-1267F9DE7BD0}"/>
                  </a:ext>
                </a:extLst>
              </p:cNvPr>
              <p:cNvSpPr/>
              <p:nvPr/>
            </p:nvSpPr>
            <p:spPr>
              <a:xfrm rot="2700000">
                <a:off x="9713669" y="4786688"/>
                <a:ext cx="169856" cy="6809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2145" y="108615"/>
                    </a:moveTo>
                    <a:lnTo>
                      <a:pt x="87853" y="108615"/>
                    </a:lnTo>
                    <a:lnTo>
                      <a:pt x="59999" y="120000"/>
                    </a:lnTo>
                    <a:close/>
                    <a:moveTo>
                      <a:pt x="4936" y="85089"/>
                    </a:moveTo>
                    <a:cubicBezTo>
                      <a:pt x="17830" y="84991"/>
                      <a:pt x="28554" y="83488"/>
                      <a:pt x="31934" y="81452"/>
                    </a:cubicBezTo>
                    <a:cubicBezTo>
                      <a:pt x="35290" y="83578"/>
                      <a:pt x="46771" y="85117"/>
                      <a:pt x="60364" y="85117"/>
                    </a:cubicBezTo>
                    <a:cubicBezTo>
                      <a:pt x="73958" y="85117"/>
                      <a:pt x="85439" y="83578"/>
                      <a:pt x="88795" y="81452"/>
                    </a:cubicBezTo>
                    <a:cubicBezTo>
                      <a:pt x="92107" y="83449"/>
                      <a:pt x="102492" y="84934"/>
                      <a:pt x="115063" y="85077"/>
                    </a:cubicBezTo>
                    <a:lnTo>
                      <a:pt x="89988" y="105672"/>
                    </a:lnTo>
                    <a:lnTo>
                      <a:pt x="29995" y="105672"/>
                    </a:lnTo>
                    <a:close/>
                    <a:moveTo>
                      <a:pt x="93725" y="16312"/>
                    </a:moveTo>
                    <a:lnTo>
                      <a:pt x="119999" y="16312"/>
                    </a:lnTo>
                    <a:lnTo>
                      <a:pt x="119999" y="82020"/>
                    </a:lnTo>
                    <a:cubicBezTo>
                      <a:pt x="119266" y="82070"/>
                      <a:pt x="118512" y="82079"/>
                      <a:pt x="117749" y="82079"/>
                    </a:cubicBezTo>
                    <a:cubicBezTo>
                      <a:pt x="104481" y="82079"/>
                      <a:pt x="93725" y="79273"/>
                      <a:pt x="93725" y="75812"/>
                    </a:cubicBezTo>
                    <a:close/>
                    <a:moveTo>
                      <a:pt x="35976" y="16312"/>
                    </a:moveTo>
                    <a:lnTo>
                      <a:pt x="84023" y="16312"/>
                    </a:lnTo>
                    <a:lnTo>
                      <a:pt x="84023" y="76087"/>
                    </a:lnTo>
                    <a:cubicBezTo>
                      <a:pt x="84023" y="79397"/>
                      <a:pt x="73268" y="82079"/>
                      <a:pt x="60000" y="82079"/>
                    </a:cubicBezTo>
                    <a:cubicBezTo>
                      <a:pt x="46731" y="82079"/>
                      <a:pt x="35976" y="79397"/>
                      <a:pt x="35976" y="76087"/>
                    </a:cubicBezTo>
                    <a:close/>
                    <a:moveTo>
                      <a:pt x="0" y="16312"/>
                    </a:moveTo>
                    <a:lnTo>
                      <a:pt x="26273" y="16312"/>
                    </a:lnTo>
                    <a:lnTo>
                      <a:pt x="26273" y="75812"/>
                    </a:lnTo>
                    <a:cubicBezTo>
                      <a:pt x="26273" y="79273"/>
                      <a:pt x="15518" y="82079"/>
                      <a:pt x="2250" y="82079"/>
                    </a:cubicBezTo>
                    <a:cubicBezTo>
                      <a:pt x="1487" y="82079"/>
                      <a:pt x="733" y="82070"/>
                      <a:pt x="0" y="82020"/>
                    </a:cubicBezTo>
                    <a:close/>
                    <a:moveTo>
                      <a:pt x="8336" y="2079"/>
                    </a:moveTo>
                    <a:cubicBezTo>
                      <a:pt x="13486" y="794"/>
                      <a:pt x="20602" y="0"/>
                      <a:pt x="28461" y="0"/>
                    </a:cubicBezTo>
                    <a:lnTo>
                      <a:pt x="91538" y="0"/>
                    </a:lnTo>
                    <a:cubicBezTo>
                      <a:pt x="107257" y="0"/>
                      <a:pt x="120000" y="3178"/>
                      <a:pt x="120000" y="7099"/>
                    </a:cubicBezTo>
                    <a:cubicBezTo>
                      <a:pt x="120000" y="9465"/>
                      <a:pt x="119999" y="11832"/>
                      <a:pt x="119999" y="14198"/>
                    </a:cubicBezTo>
                    <a:lnTo>
                      <a:pt x="0" y="14198"/>
                    </a:lnTo>
                    <a:lnTo>
                      <a:pt x="0" y="7099"/>
                    </a:lnTo>
                    <a:cubicBezTo>
                      <a:pt x="0" y="5138"/>
                      <a:pt x="3185" y="3364"/>
                      <a:pt x="8336" y="2079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313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6F10CF3B-161E-466A-894D-4AA8BCD139E6}"/>
              </a:ext>
            </a:extLst>
          </p:cNvPr>
          <p:cNvGrpSpPr/>
          <p:nvPr/>
        </p:nvGrpSpPr>
        <p:grpSpPr>
          <a:xfrm>
            <a:off x="0" y="3771126"/>
            <a:ext cx="7356451" cy="3086872"/>
            <a:chOff x="-118928" y="3108617"/>
            <a:chExt cx="9602608" cy="4029393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694A52A7-75FF-48C4-9E54-1D306FE0ED6F}"/>
                </a:ext>
              </a:extLst>
            </p:cNvPr>
            <p:cNvGrpSpPr/>
            <p:nvPr/>
          </p:nvGrpSpPr>
          <p:grpSpPr>
            <a:xfrm>
              <a:off x="4528223" y="4008347"/>
              <a:ext cx="4955457" cy="3129663"/>
              <a:chOff x="5280605" y="4008347"/>
              <a:chExt cx="4955457" cy="3129663"/>
            </a:xfrm>
          </p:grpSpPr>
          <p:pic>
            <p:nvPicPr>
              <p:cNvPr id="6" name="圖片 11">
                <a:extLst>
                  <a:ext uri="{FF2B5EF4-FFF2-40B4-BE49-F238E27FC236}">
                    <a16:creationId xmlns:a16="http://schemas.microsoft.com/office/drawing/2014/main" id="{95E3245E-5DDF-464E-A731-B9EED3715C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0605" y="4008347"/>
                <a:ext cx="4955457" cy="312966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圖片 15">
                <a:extLst>
                  <a:ext uri="{FF2B5EF4-FFF2-40B4-BE49-F238E27FC236}">
                    <a16:creationId xmlns:a16="http://schemas.microsoft.com/office/drawing/2014/main" id="{10BA6781-47EB-4A3A-9A05-F7855C7363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34555" y="5140348"/>
                <a:ext cx="1151351" cy="1139578"/>
              </a:xfrm>
              <a:prstGeom prst="rect">
                <a:avLst/>
              </a:prstGeom>
            </p:spPr>
          </p:pic>
          <p:pic>
            <p:nvPicPr>
              <p:cNvPr id="12" name="圖片 22" descr="一張含有 標誌, 物件, 急救箱, 室外 的圖片&#10;&#10;描述是以高可信度產生">
                <a:extLst>
                  <a:ext uri="{FF2B5EF4-FFF2-40B4-BE49-F238E27FC236}">
                    <a16:creationId xmlns:a16="http://schemas.microsoft.com/office/drawing/2014/main" id="{C8B436AA-9908-40CC-BD70-E919A2516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996918">
                <a:off x="7781037" y="4453517"/>
                <a:ext cx="1027333" cy="974919"/>
              </a:xfrm>
              <a:prstGeom prst="rect">
                <a:avLst/>
              </a:prstGeom>
            </p:spPr>
          </p:pic>
          <p:pic>
            <p:nvPicPr>
              <p:cNvPr id="16" name="圖片 20" descr="一張含有 文字, 向量圖形 的圖片&#10;&#10;描述是以高可信度產生">
                <a:extLst>
                  <a:ext uri="{FF2B5EF4-FFF2-40B4-BE49-F238E27FC236}">
                    <a16:creationId xmlns:a16="http://schemas.microsoft.com/office/drawing/2014/main" id="{1087DE8D-781B-4C0F-915F-7AA4CD5203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432978">
                <a:off x="6686590" y="4653752"/>
                <a:ext cx="923261" cy="900553"/>
              </a:xfrm>
              <a:prstGeom prst="rect">
                <a:avLst/>
              </a:prstGeom>
            </p:spPr>
          </p:pic>
        </p:grpSp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B4F4FE2E-80C9-4A52-A2CD-B5395E792F1F}"/>
                </a:ext>
              </a:extLst>
            </p:cNvPr>
            <p:cNvGrpSpPr/>
            <p:nvPr/>
          </p:nvGrpSpPr>
          <p:grpSpPr>
            <a:xfrm>
              <a:off x="-118928" y="4009419"/>
              <a:ext cx="4953757" cy="3128591"/>
              <a:chOff x="-25083" y="2706918"/>
              <a:chExt cx="6856378" cy="4330209"/>
            </a:xfrm>
          </p:grpSpPr>
          <p:pic>
            <p:nvPicPr>
              <p:cNvPr id="5" name="圖片 11">
                <a:extLst>
                  <a:ext uri="{FF2B5EF4-FFF2-40B4-BE49-F238E27FC236}">
                    <a16:creationId xmlns:a16="http://schemas.microsoft.com/office/drawing/2014/main" id="{E1FDC142-22DB-4572-8197-48F1E6AFA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083" y="2706918"/>
                <a:ext cx="6856378" cy="433020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" name="圖片 9" descr="一張含有 螢幕擷取畫面 的圖片&#10;&#10;描述是以非常高的可信度產生">
                <a:extLst>
                  <a:ext uri="{FF2B5EF4-FFF2-40B4-BE49-F238E27FC236}">
                    <a16:creationId xmlns:a16="http://schemas.microsoft.com/office/drawing/2014/main" id="{E47403A2-DD73-49F9-8ED6-58738E4BA1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691" b="14899"/>
              <a:stretch/>
            </p:blipFill>
            <p:spPr>
              <a:xfrm>
                <a:off x="1335966" y="3215140"/>
                <a:ext cx="4168945" cy="2538563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5FD9AC8A-75C4-4C42-8E1A-241745B22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8769" y="3108617"/>
              <a:ext cx="1799458" cy="1799459"/>
            </a:xfrm>
            <a:prstGeom prst="rect">
              <a:avLst/>
            </a:prstGeom>
            <a:effectLst>
              <a:outerShdw blurRad="114300" sx="108000" sy="108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7890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ABA13-B691-4CDB-9F48-30DB00E18B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68041" y="437429"/>
            <a:ext cx="5254625" cy="801687"/>
          </a:xfrm>
          <a:prstGeom prst="rect">
            <a:avLst/>
          </a:prstGeom>
        </p:spPr>
        <p:txBody>
          <a:bodyPr anchor="ctr"/>
          <a:lstStyle/>
          <a:p>
            <a:r>
              <a:rPr lang="en-US" altLang="zh-TW" b="1" err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Qsync</a:t>
            </a:r>
            <a:r>
              <a:rPr lang="zh-TW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進階功能介紹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3D7CA39-2E5A-437B-A083-06E1159047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18" y="434149"/>
            <a:ext cx="761999" cy="7619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2469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>
            <a:extLst>
              <a:ext uri="{FF2B5EF4-FFF2-40B4-BE49-F238E27FC236}">
                <a16:creationId xmlns:a16="http://schemas.microsoft.com/office/drawing/2014/main" id="{77CF490F-9965-4B16-80AD-65D8190E9277}"/>
              </a:ext>
            </a:extLst>
          </p:cNvPr>
          <p:cNvGrpSpPr/>
          <p:nvPr/>
        </p:nvGrpSpPr>
        <p:grpSpPr>
          <a:xfrm>
            <a:off x="3776573" y="1985562"/>
            <a:ext cx="7554962" cy="4429718"/>
            <a:chOff x="-212436" y="868218"/>
            <a:chExt cx="8913091" cy="4996873"/>
          </a:xfrm>
        </p:grpSpPr>
        <p:pic>
          <p:nvPicPr>
            <p:cNvPr id="21" name="圖片 11">
              <a:extLst>
                <a:ext uri="{FF2B5EF4-FFF2-40B4-BE49-F238E27FC236}">
                  <a16:creationId xmlns:a16="http://schemas.microsoft.com/office/drawing/2014/main" id="{B7684177-A152-4AF8-B46C-A2C7FDB7B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2436" y="868218"/>
              <a:ext cx="8913091" cy="4996873"/>
            </a:xfrm>
            <a:prstGeom prst="rect">
              <a:avLst/>
            </a:prstGeom>
          </p:spPr>
        </p:pic>
        <p:pic>
          <p:nvPicPr>
            <p:cNvPr id="22" name="圖片 8">
              <a:extLst>
                <a:ext uri="{FF2B5EF4-FFF2-40B4-BE49-F238E27FC236}">
                  <a16:creationId xmlns:a16="http://schemas.microsoft.com/office/drawing/2014/main" id="{2F256ABB-0F0D-415F-BD24-5D66C4E07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1709" y="1512045"/>
              <a:ext cx="5448498" cy="2834384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22FDD28D-2032-41D5-912A-8CC3A0879D98}"/>
              </a:ext>
            </a:extLst>
          </p:cNvPr>
          <p:cNvGrpSpPr/>
          <p:nvPr/>
        </p:nvGrpSpPr>
        <p:grpSpPr>
          <a:xfrm>
            <a:off x="1136336" y="1511556"/>
            <a:ext cx="3295806" cy="4107886"/>
            <a:chOff x="826303" y="1459090"/>
            <a:chExt cx="3547879" cy="4422069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3BD5E277-B284-4179-863B-D06B686CA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303" y="1459090"/>
              <a:ext cx="3547879" cy="1231395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0D8919AC-1548-4CD4-9168-A92F2D3A3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303" y="2523664"/>
              <a:ext cx="3547879" cy="1231395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FED59AB8-5E9E-4338-BD76-2855EAC7C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303" y="3588238"/>
              <a:ext cx="3547879" cy="1231395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094D8569-902D-4ADF-8032-1003A29B8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303" y="4652813"/>
              <a:ext cx="3547879" cy="1228346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A1D4833-DC1A-463A-90E5-635388195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3869"/>
          </a:xfrm>
        </p:spPr>
        <p:txBody>
          <a:bodyPr/>
          <a:lstStyle/>
          <a:p>
            <a:r>
              <a:rPr lang="zh-TW" altLang="en-US"/>
              <a:t>中央控管．輕鬆部署 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DE50C10-FC3D-4C85-912F-7240043EF6F1}"/>
              </a:ext>
            </a:extLst>
          </p:cNvPr>
          <p:cNvSpPr txBox="1"/>
          <p:nvPr/>
        </p:nvSpPr>
        <p:spPr>
          <a:xfrm>
            <a:off x="4763437" y="1170065"/>
            <a:ext cx="5721469" cy="10772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32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無需逐台設定，彈性化配置</a:t>
            </a:r>
            <a:r>
              <a:rPr lang="zh-TW" altLang="en-US" sz="32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</a:p>
          <a:p>
            <a:pPr algn="ctr"/>
            <a:r>
              <a:rPr lang="zh-TW" sz="32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開放給用戶自行設置的權限</a:t>
            </a:r>
            <a:r>
              <a:rPr lang="zh-TW" altLang="en-US" sz="32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sz="32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4B45B37-A65D-4DB9-80A6-3D0198F51884}"/>
              </a:ext>
            </a:extLst>
          </p:cNvPr>
          <p:cNvSpPr txBox="1"/>
          <p:nvPr/>
        </p:nvSpPr>
        <p:spPr>
          <a:xfrm>
            <a:off x="1390268" y="1612170"/>
            <a:ext cx="2028506" cy="65954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zh-TW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同步配置</a:t>
            </a:r>
            <a:endParaRPr lang="zh-TW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77D7DB3-A1E4-41F7-9B07-0C3E57AA8E3A}"/>
              </a:ext>
            </a:extLst>
          </p:cNvPr>
          <p:cNvSpPr/>
          <p:nvPr/>
        </p:nvSpPr>
        <p:spPr>
          <a:xfrm>
            <a:off x="1390268" y="2606987"/>
            <a:ext cx="2172820" cy="65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衝突準則</a:t>
            </a:r>
            <a:endParaRPr lang="zh-TW" altLang="zh-TW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4FE0DAA-7150-4C2C-8258-D14E61A1F47C}"/>
              </a:ext>
            </a:extLst>
          </p:cNvPr>
          <p:cNvSpPr/>
          <p:nvPr/>
        </p:nvSpPr>
        <p:spPr>
          <a:xfrm>
            <a:off x="1390268" y="3760809"/>
            <a:ext cx="25191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篩選器配置</a:t>
            </a:r>
            <a:endParaRPr lang="zh-TW" altLang="en-US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1910A78-7E50-4F17-99EF-67BE7ABD6EB5}"/>
              </a:ext>
            </a:extLst>
          </p:cNvPr>
          <p:cNvSpPr/>
          <p:nvPr/>
        </p:nvSpPr>
        <p:spPr>
          <a:xfrm>
            <a:off x="1390268" y="4704352"/>
            <a:ext cx="2787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郵件伺服器配置</a:t>
            </a:r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alt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833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群組 40">
            <a:extLst>
              <a:ext uri="{FF2B5EF4-FFF2-40B4-BE49-F238E27FC236}">
                <a16:creationId xmlns:a16="http://schemas.microsoft.com/office/drawing/2014/main" id="{E3AE0702-77E7-47B3-91A5-3FBD8E9237A8}"/>
              </a:ext>
            </a:extLst>
          </p:cNvPr>
          <p:cNvGrpSpPr/>
          <p:nvPr/>
        </p:nvGrpSpPr>
        <p:grpSpPr>
          <a:xfrm>
            <a:off x="6069280" y="3050259"/>
            <a:ext cx="2423206" cy="590011"/>
            <a:chOff x="6447428" y="1534716"/>
            <a:chExt cx="2423206" cy="590011"/>
          </a:xfrm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14F0A988-70DC-4621-BC9D-7C33BB063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47428" y="1534716"/>
              <a:ext cx="2100222" cy="590011"/>
            </a:xfrm>
            <a:prstGeom prst="rect">
              <a:avLst/>
            </a:prstGeom>
          </p:spPr>
        </p:pic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80F747A2-D18F-4F8B-854A-6CB0D0B19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70412" y="1534716"/>
              <a:ext cx="2100222" cy="590011"/>
            </a:xfrm>
            <a:prstGeom prst="rect">
              <a:avLst/>
            </a:prstGeom>
          </p:spPr>
        </p:pic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E57AD38E-4728-44EE-A30C-6397C90F8181}"/>
              </a:ext>
            </a:extLst>
          </p:cNvPr>
          <p:cNvGrpSpPr/>
          <p:nvPr/>
        </p:nvGrpSpPr>
        <p:grpSpPr>
          <a:xfrm>
            <a:off x="6069280" y="4304877"/>
            <a:ext cx="2423206" cy="590011"/>
            <a:chOff x="6447428" y="1534716"/>
            <a:chExt cx="2423206" cy="590011"/>
          </a:xfrm>
        </p:grpSpPr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2E41B4F8-02EA-4A63-977F-C7E0C2CDA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47428" y="1534716"/>
              <a:ext cx="2100222" cy="590011"/>
            </a:xfrm>
            <a:prstGeom prst="rect">
              <a:avLst/>
            </a:prstGeom>
          </p:spPr>
        </p:pic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74D23C2B-3623-47A4-8AB4-E6E187CC1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70412" y="1534716"/>
              <a:ext cx="2100222" cy="590011"/>
            </a:xfrm>
            <a:prstGeom prst="rect">
              <a:avLst/>
            </a:prstGeom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63C3ACEB-7D04-4B36-B7DA-284F8113A975}"/>
              </a:ext>
            </a:extLst>
          </p:cNvPr>
          <p:cNvGrpSpPr/>
          <p:nvPr/>
        </p:nvGrpSpPr>
        <p:grpSpPr>
          <a:xfrm>
            <a:off x="6069279" y="1561717"/>
            <a:ext cx="3236605" cy="590011"/>
            <a:chOff x="6447427" y="1534716"/>
            <a:chExt cx="3236605" cy="590011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C1F7127D-6CB9-4B1E-BC5B-DF3B7C91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47427" y="1534716"/>
              <a:ext cx="2100225" cy="590011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B13D7F94-6E64-491D-9952-6C7B48BE7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83807" y="1534716"/>
              <a:ext cx="2100225" cy="590011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197EF27E-28A5-4330-8175-F0BC08A55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更安全的檔案同步、回復及抹除機制 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CAF0022-F3F6-4B8F-9878-A5B0ADD9610E}"/>
              </a:ext>
            </a:extLst>
          </p:cNvPr>
          <p:cNvGrpSpPr/>
          <p:nvPr/>
        </p:nvGrpSpPr>
        <p:grpSpPr>
          <a:xfrm>
            <a:off x="243847" y="2916288"/>
            <a:ext cx="5734714" cy="3362449"/>
            <a:chOff x="-212436" y="868218"/>
            <a:chExt cx="8913091" cy="4996873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39743ABC-343D-47D8-AF21-F8EF6F44B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2436" y="868218"/>
              <a:ext cx="8913091" cy="4996873"/>
            </a:xfrm>
            <a:prstGeom prst="rect">
              <a:avLst/>
            </a:prstGeom>
          </p:spPr>
        </p:pic>
        <p:pic>
          <p:nvPicPr>
            <p:cNvPr id="15" name="圖片 8">
              <a:extLst>
                <a:ext uri="{FF2B5EF4-FFF2-40B4-BE49-F238E27FC236}">
                  <a16:creationId xmlns:a16="http://schemas.microsoft.com/office/drawing/2014/main" id="{326C8616-D757-457C-90CD-A7AE46B32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51709" y="1512045"/>
              <a:ext cx="5448498" cy="2834384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圖片 9">
            <a:extLst>
              <a:ext uri="{FF2B5EF4-FFF2-40B4-BE49-F238E27FC236}">
                <a16:creationId xmlns:a16="http://schemas.microsoft.com/office/drawing/2014/main" id="{1B998E03-46E3-4B28-9B36-85F7A9752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8" y="1322628"/>
            <a:ext cx="1002388" cy="1014393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7" name="圖片 11">
            <a:extLst>
              <a:ext uri="{FF2B5EF4-FFF2-40B4-BE49-F238E27FC236}">
                <a16:creationId xmlns:a16="http://schemas.microsoft.com/office/drawing/2014/main" id="{8B5C9DF2-9B30-46C1-85DC-36059A236E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27" y="1322628"/>
            <a:ext cx="1006184" cy="1028276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644CDD9C-A81F-4300-9A1D-145251444DD8}"/>
              </a:ext>
            </a:extLst>
          </p:cNvPr>
          <p:cNvSpPr txBox="1"/>
          <p:nvPr/>
        </p:nvSpPr>
        <p:spPr>
          <a:xfrm>
            <a:off x="3163854" y="2389026"/>
            <a:ext cx="2671887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</a:t>
            </a:r>
          </a:p>
          <a:p>
            <a:pPr algn="ctr"/>
            <a:r>
              <a:rPr 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簡單易用，還能找回舊版 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37988F1-FB67-40B4-814C-07EC57D6665C}"/>
              </a:ext>
            </a:extLst>
          </p:cNvPr>
          <p:cNvSpPr txBox="1"/>
          <p:nvPr/>
        </p:nvSpPr>
        <p:spPr>
          <a:xfrm>
            <a:off x="792795" y="2389026"/>
            <a:ext cx="2229347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IT管理人員</a:t>
            </a:r>
          </a:p>
          <a:p>
            <a:pPr algn="ctr"/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輕鬆部署   </a:t>
            </a:r>
            <a:r>
              <a:rPr 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集中管理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A572CB7-79BA-404C-ACCB-31752EEB309E}"/>
              </a:ext>
            </a:extLst>
          </p:cNvPr>
          <p:cNvSpPr txBox="1"/>
          <p:nvPr/>
        </p:nvSpPr>
        <p:spPr>
          <a:xfrm>
            <a:off x="6398773" y="4315513"/>
            <a:ext cx="1841570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32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遠端抹除</a:t>
            </a:r>
            <a:r>
              <a:rPr lang="en-US" altLang="zh-TW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B93AC29-3DF0-428C-8A54-5E1F872E3ED6}"/>
              </a:ext>
            </a:extLst>
          </p:cNvPr>
          <p:cNvSpPr/>
          <p:nvPr/>
        </p:nvSpPr>
        <p:spPr>
          <a:xfrm>
            <a:off x="6398773" y="4911406"/>
            <a:ext cx="3656616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zh-TW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管理者能</a:t>
            </a:r>
            <a:r>
              <a:rPr lang="zh-TW" altLang="en-US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 Q</a:t>
            </a:r>
            <a:r>
              <a:rPr lang="en-US" altLang="en-US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sync</a:t>
            </a:r>
            <a:r>
              <a:rPr lang="zh-TW" altLang="en-US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C</a:t>
            </a:r>
            <a:r>
              <a:rPr lang="en-US" altLang="en-US" b="1" err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entral</a:t>
            </a:r>
            <a:r>
              <a:rPr lang="zh-TW" altLang="en-US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r>
              <a:rPr lang="zh-TW" altLang="zh-TW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</a:t>
            </a:r>
            <a:endParaRPr lang="zh-TW"/>
          </a:p>
          <a:p>
            <a:r>
              <a:rPr lang="zh-TW" altLang="zh-TW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抹除遺失設備裏的同步檔案</a:t>
            </a:r>
            <a:r>
              <a:rPr lang="zh-TW" altLang="zh-TW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FA091C8-183D-4E36-87D8-5E4F991B6ECF}"/>
              </a:ext>
            </a:extLst>
          </p:cNvPr>
          <p:cNvSpPr/>
          <p:nvPr/>
        </p:nvSpPr>
        <p:spPr>
          <a:xfrm>
            <a:off x="6398773" y="3694456"/>
            <a:ext cx="3474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使用者能自行回復以前的舊版本</a:t>
            </a:r>
            <a:r>
              <a:rPr lang="zh-TW" altLang="en-US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altLang="zh-TW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21557B1-7E3D-4BDC-B3D3-0E64C80CE043}"/>
              </a:ext>
            </a:extLst>
          </p:cNvPr>
          <p:cNvSpPr/>
          <p:nvPr/>
        </p:nvSpPr>
        <p:spPr>
          <a:xfrm>
            <a:off x="6398773" y="3048222"/>
            <a:ext cx="2031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版本控制</a:t>
            </a:r>
            <a:r>
              <a:rPr lang="en-US" altLang="zh-TW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111AEDA-1C25-4F6D-8989-728C175BAB38}"/>
              </a:ext>
            </a:extLst>
          </p:cNvPr>
          <p:cNvSpPr/>
          <p:nvPr/>
        </p:nvSpPr>
        <p:spPr>
          <a:xfrm>
            <a:off x="6398773" y="2195537"/>
            <a:ext cx="3912778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b="1" err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使用者</a:t>
            </a:r>
            <a:r>
              <a:rPr lang="zh-TW" altLang="zh-TW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可設置同步也不移除NAS上</a:t>
            </a:r>
            <a:endParaRPr lang="zh-TW"/>
          </a:p>
          <a:p>
            <a:r>
              <a:rPr lang="zh-TW" altLang="zh-TW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檔案， NAS端保留所有檔案副本</a:t>
            </a:r>
            <a:r>
              <a:rPr lang="zh-TW" altLang="zh-TW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9AC124A-BDF1-4629-A04E-83B730343D0C}"/>
              </a:ext>
            </a:extLst>
          </p:cNvPr>
          <p:cNvSpPr/>
          <p:nvPr/>
        </p:nvSpPr>
        <p:spPr>
          <a:xfrm>
            <a:off x="6398773" y="1561717"/>
            <a:ext cx="28055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Delete </a:t>
            </a:r>
            <a:endParaRPr lang="zh-TW" alt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522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>
            <a:extLst>
              <a:ext uri="{FF2B5EF4-FFF2-40B4-BE49-F238E27FC236}">
                <a16:creationId xmlns:a16="http://schemas.microsoft.com/office/drawing/2014/main" id="{CF5AA25E-65BD-4E16-A18F-9E496D2FC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70" y="3100330"/>
            <a:ext cx="3295806" cy="1141073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87B9055E-AD0A-434D-905F-ED6B79D1C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1" y="4164398"/>
            <a:ext cx="3287644" cy="1141073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3EF47198-220E-42A5-9637-6376436A4285}"/>
              </a:ext>
            </a:extLst>
          </p:cNvPr>
          <p:cNvSpPr txBox="1"/>
          <p:nvPr/>
        </p:nvSpPr>
        <p:spPr>
          <a:xfrm>
            <a:off x="650091" y="1785304"/>
            <a:ext cx="3224673" cy="10772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32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使用者可自行</a:t>
            </a:r>
            <a:endParaRPr lang="en-US" altLang="zh-TW" sz="32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sz="32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建立團體資料夾</a:t>
            </a:r>
            <a:r>
              <a:rPr lang="zh-TW" altLang="en-US" sz="32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sz="32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4A874CB-391E-4926-8E27-4EA6438815BE}"/>
              </a:ext>
            </a:extLst>
          </p:cNvPr>
          <p:cNvSpPr txBox="1"/>
          <p:nvPr/>
        </p:nvSpPr>
        <p:spPr>
          <a:xfrm>
            <a:off x="727666" y="3273971"/>
            <a:ext cx="3228736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跨部門團隊協作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客戶與廠商檔案同步共享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D6CAB6C-A9A3-4A48-9625-7BFC45C19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團隊合作．提升工作效率 </a:t>
            </a: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BF525D06-3B89-416E-8F11-5C5AD59BA550}"/>
              </a:ext>
            </a:extLst>
          </p:cNvPr>
          <p:cNvGrpSpPr/>
          <p:nvPr/>
        </p:nvGrpSpPr>
        <p:grpSpPr>
          <a:xfrm>
            <a:off x="4034680" y="1265804"/>
            <a:ext cx="7625997" cy="4195831"/>
            <a:chOff x="3896767" y="1103869"/>
            <a:chExt cx="7920317" cy="4357767"/>
          </a:xfrm>
        </p:grpSpPr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4FD1A743-9B7F-4D7B-AA64-10B7F2ACF74F}"/>
                </a:ext>
              </a:extLst>
            </p:cNvPr>
            <p:cNvGrpSpPr/>
            <p:nvPr/>
          </p:nvGrpSpPr>
          <p:grpSpPr>
            <a:xfrm>
              <a:off x="4743975" y="2578126"/>
              <a:ext cx="6439859" cy="1946216"/>
              <a:chOff x="4636869" y="3011918"/>
              <a:chExt cx="6439859" cy="1946216"/>
            </a:xfrm>
          </p:grpSpPr>
          <p:sp>
            <p:nvSpPr>
              <p:cNvPr id="8" name="箭號: 圓形 7">
                <a:extLst>
                  <a:ext uri="{FF2B5EF4-FFF2-40B4-BE49-F238E27FC236}">
                    <a16:creationId xmlns:a16="http://schemas.microsoft.com/office/drawing/2014/main" id="{27C5E431-B5FD-49AD-8ED5-0561188A5E58}"/>
                  </a:ext>
                </a:extLst>
              </p:cNvPr>
              <p:cNvSpPr/>
              <p:nvPr/>
            </p:nvSpPr>
            <p:spPr>
              <a:xfrm flipH="1">
                <a:off x="4636869" y="3011918"/>
                <a:ext cx="2203719" cy="1946216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2305505"/>
                  <a:gd name="adj5" fmla="val 12421"/>
                </a:avLst>
              </a:prstGeom>
              <a:solidFill>
                <a:srgbClr val="FFAA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箭號: 圓形 8">
                <a:extLst>
                  <a:ext uri="{FF2B5EF4-FFF2-40B4-BE49-F238E27FC236}">
                    <a16:creationId xmlns:a16="http://schemas.microsoft.com/office/drawing/2014/main" id="{4952FDB2-BB57-481F-A8B7-CAE935DA64EC}"/>
                  </a:ext>
                </a:extLst>
              </p:cNvPr>
              <p:cNvSpPr/>
              <p:nvPr/>
            </p:nvSpPr>
            <p:spPr>
              <a:xfrm>
                <a:off x="9016359" y="3011918"/>
                <a:ext cx="2060369" cy="1946216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2305505"/>
                  <a:gd name="adj5" fmla="val 12421"/>
                </a:avLst>
              </a:prstGeom>
              <a:solidFill>
                <a:srgbClr val="BE65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2971FAF-5D37-4F2A-A637-C39B7E5AB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365" y="1103869"/>
              <a:ext cx="5906430" cy="3732864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95D0CBC1-CBB3-49D2-B09E-7BB2F0C75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3065" y="1774148"/>
              <a:ext cx="812526" cy="109953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07248579-528E-4260-98F7-18961E290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158" y="1830738"/>
              <a:ext cx="910613" cy="98969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C5E94DD6-971B-45E8-9CFF-4061A6D57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6747" y="2204621"/>
              <a:ext cx="1262030" cy="137129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0B3BEA7C-07B8-41FE-B52C-1546AFCA1463}"/>
                </a:ext>
              </a:extLst>
            </p:cNvPr>
            <p:cNvGrpSpPr/>
            <p:nvPr/>
          </p:nvGrpSpPr>
          <p:grpSpPr>
            <a:xfrm>
              <a:off x="3896767" y="3661492"/>
              <a:ext cx="7920317" cy="1800144"/>
              <a:chOff x="3789661" y="3796807"/>
              <a:chExt cx="7920317" cy="1800144"/>
            </a:xfrm>
          </p:grpSpPr>
          <p:grpSp>
            <p:nvGrpSpPr>
              <p:cNvPr id="11" name="群組 10">
                <a:extLst>
                  <a:ext uri="{FF2B5EF4-FFF2-40B4-BE49-F238E27FC236}">
                    <a16:creationId xmlns:a16="http://schemas.microsoft.com/office/drawing/2014/main" id="{18F283BC-4605-490C-9B31-BAEEE4CE5BAA}"/>
                  </a:ext>
                </a:extLst>
              </p:cNvPr>
              <p:cNvGrpSpPr/>
              <p:nvPr/>
            </p:nvGrpSpPr>
            <p:grpSpPr>
              <a:xfrm>
                <a:off x="4224424" y="3796807"/>
                <a:ext cx="1955575" cy="1797122"/>
                <a:chOff x="5092314" y="3929145"/>
                <a:chExt cx="1955575" cy="1797122"/>
              </a:xfrm>
            </p:grpSpPr>
            <p:pic>
              <p:nvPicPr>
                <p:cNvPr id="12" name="圖片 15">
                  <a:extLst>
                    <a:ext uri="{FF2B5EF4-FFF2-40B4-BE49-F238E27FC236}">
                      <a16:creationId xmlns:a16="http://schemas.microsoft.com/office/drawing/2014/main" id="{CF722571-D07A-49B5-A448-A1F2C1DDCA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092314" y="3929145"/>
                  <a:ext cx="1815688" cy="1797122"/>
                </a:xfrm>
                <a:prstGeom prst="rect">
                  <a:avLst/>
                </a:prstGeom>
              </p:spPr>
            </p:pic>
            <p:pic>
              <p:nvPicPr>
                <p:cNvPr id="13" name="圖片 12">
                  <a:extLst>
                    <a:ext uri="{FF2B5EF4-FFF2-40B4-BE49-F238E27FC236}">
                      <a16:creationId xmlns:a16="http://schemas.microsoft.com/office/drawing/2014/main" id="{C1F1610C-CD46-4D32-8FCD-7B3BC34DED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00687" y="4584289"/>
                  <a:ext cx="947202" cy="947202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4" name="群組 13">
                <a:extLst>
                  <a:ext uri="{FF2B5EF4-FFF2-40B4-BE49-F238E27FC236}">
                    <a16:creationId xmlns:a16="http://schemas.microsoft.com/office/drawing/2014/main" id="{56FCB630-E8A3-43E9-A268-08F37E203B6B}"/>
                  </a:ext>
                </a:extLst>
              </p:cNvPr>
              <p:cNvGrpSpPr/>
              <p:nvPr/>
            </p:nvGrpSpPr>
            <p:grpSpPr>
              <a:xfrm>
                <a:off x="9754403" y="3796807"/>
                <a:ext cx="1955575" cy="1797122"/>
                <a:chOff x="5362725" y="3929145"/>
                <a:chExt cx="1955575" cy="1797122"/>
              </a:xfrm>
            </p:grpSpPr>
            <p:pic>
              <p:nvPicPr>
                <p:cNvPr id="15" name="圖片 15">
                  <a:extLst>
                    <a:ext uri="{FF2B5EF4-FFF2-40B4-BE49-F238E27FC236}">
                      <a16:creationId xmlns:a16="http://schemas.microsoft.com/office/drawing/2014/main" id="{A5755E51-4BE2-4737-8061-9A5398EE4E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5362725" y="3929145"/>
                  <a:ext cx="1815688" cy="1797122"/>
                </a:xfrm>
                <a:prstGeom prst="rect">
                  <a:avLst/>
                </a:prstGeom>
              </p:spPr>
            </p:pic>
            <p:pic>
              <p:nvPicPr>
                <p:cNvPr id="16" name="圖片 15">
                  <a:extLst>
                    <a:ext uri="{FF2B5EF4-FFF2-40B4-BE49-F238E27FC236}">
                      <a16:creationId xmlns:a16="http://schemas.microsoft.com/office/drawing/2014/main" id="{5C681406-2E05-4120-820B-9194A772F0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71098" y="4584289"/>
                  <a:ext cx="947202" cy="947202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24" name="圖片 23">
                <a:extLst>
                  <a:ext uri="{FF2B5EF4-FFF2-40B4-BE49-F238E27FC236}">
                    <a16:creationId xmlns:a16="http://schemas.microsoft.com/office/drawing/2014/main" id="{8349EC9C-9ABC-49DB-8234-00DCD90DE8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9661" y="4717299"/>
                <a:ext cx="863251" cy="875336"/>
              </a:xfrm>
              <a:prstGeom prst="rect">
                <a:avLst/>
              </a:prstGeom>
            </p:spPr>
          </p:pic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C4031384-0943-414E-B27C-FA2C904CE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9204" y="4712983"/>
                <a:ext cx="864977" cy="883968"/>
              </a:xfrm>
              <a:prstGeom prst="rect">
                <a:avLst/>
              </a:prstGeom>
            </p:spPr>
          </p:pic>
        </p:grpSp>
      </p:grp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B845A7C6-ABD9-45E3-A342-E2135DAF843D}"/>
              </a:ext>
            </a:extLst>
          </p:cNvPr>
          <p:cNvSpPr txBox="1"/>
          <p:nvPr/>
        </p:nvSpPr>
        <p:spPr>
          <a:xfrm>
            <a:off x="716967" y="4233272"/>
            <a:ext cx="2392227" cy="132343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無需麻煩管理者</a:t>
            </a:r>
            <a:endParaRPr lang="zh-TW" alt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r>
              <a:rPr lang="zh-TW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增加協作效率及</a:t>
            </a:r>
            <a:endParaRPr lang="en-US" altLang="zh-TW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r>
              <a:rPr lang="zh-TW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降低管理上的難度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</a:t>
            </a:r>
            <a:endParaRPr lang="zh-TW" altLang="zh-TW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98393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28E0A-2746-4EF3-8773-BE1A1C563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3869"/>
          </a:xfrm>
        </p:spPr>
        <p:txBody>
          <a:bodyPr/>
          <a:lstStyle/>
          <a:p>
            <a:r>
              <a:rPr lang="ja-JP" altLang="en-US"/>
              <a:t>即時顯示最近同步與正在同步檔案</a:t>
            </a:r>
            <a:endParaRPr 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E8A5AB2A-4C90-434E-B6A4-1BCB67F52789}"/>
              </a:ext>
            </a:extLst>
          </p:cNvPr>
          <p:cNvSpPr/>
          <p:nvPr/>
        </p:nvSpPr>
        <p:spPr>
          <a:xfrm>
            <a:off x="1201963" y="1090617"/>
            <a:ext cx="4410957" cy="75937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44891C9A-AB73-441A-A0FC-36059621D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860" y="1662577"/>
            <a:ext cx="4037162" cy="50629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648161C7-7E58-411E-95D0-676BEE446A0E}"/>
              </a:ext>
            </a:extLst>
          </p:cNvPr>
          <p:cNvSpPr/>
          <p:nvPr/>
        </p:nvSpPr>
        <p:spPr>
          <a:xfrm>
            <a:off x="5669014" y="1090617"/>
            <a:ext cx="4410957" cy="75937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ECD2E68-6AC5-44F8-A122-CF2356DF8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627" y="1662578"/>
            <a:ext cx="4073730" cy="50629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9CD86AD-7E45-49BF-AD66-4054E7943E10}"/>
              </a:ext>
            </a:extLst>
          </p:cNvPr>
          <p:cNvSpPr txBox="1">
            <a:spLocks/>
          </p:cNvSpPr>
          <p:nvPr/>
        </p:nvSpPr>
        <p:spPr>
          <a:xfrm>
            <a:off x="2108654" y="1171366"/>
            <a:ext cx="2597574" cy="5296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ja-JP" altLang="en-US" sz="2800"/>
              <a:t>最近同步</a:t>
            </a:r>
            <a:endParaRPr lang="en-US" sz="2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59B475A-F1A1-4E89-A771-64A6A639A487}"/>
              </a:ext>
            </a:extLst>
          </p:cNvPr>
          <p:cNvSpPr txBox="1">
            <a:spLocks/>
          </p:cNvSpPr>
          <p:nvPr/>
        </p:nvSpPr>
        <p:spPr>
          <a:xfrm>
            <a:off x="6575705" y="1171366"/>
            <a:ext cx="2597574" cy="5296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800"/>
              <a:t>正在</a:t>
            </a:r>
            <a:r>
              <a:rPr lang="ja-JP" altLang="en-US" sz="2800"/>
              <a:t>同步</a:t>
            </a:r>
            <a:endParaRPr lang="en-US" sz="28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8B165B7-EBED-4B85-9632-4F3251C06D54}"/>
              </a:ext>
            </a:extLst>
          </p:cNvPr>
          <p:cNvSpPr/>
          <p:nvPr/>
        </p:nvSpPr>
        <p:spPr>
          <a:xfrm>
            <a:off x="1395633" y="2080885"/>
            <a:ext cx="1991033" cy="423131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181BA61-05F0-402A-8AA6-7E3BD75CB2A3}"/>
              </a:ext>
            </a:extLst>
          </p:cNvPr>
          <p:cNvSpPr/>
          <p:nvPr/>
        </p:nvSpPr>
        <p:spPr>
          <a:xfrm>
            <a:off x="7877388" y="2080885"/>
            <a:ext cx="2033970" cy="423131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5113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6009861" y="2515758"/>
            <a:ext cx="5776631" cy="1148262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團隊集中式終端設備 </a:t>
            </a:r>
            <a:br>
              <a:rPr 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檔案同步備份系統</a:t>
            </a:r>
            <a:endParaRPr lang="zh-TW" sz="3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4294967295"/>
          </p:nvPr>
        </p:nvSpPr>
        <p:spPr>
          <a:xfrm>
            <a:off x="7860474" y="4011479"/>
            <a:ext cx="3926018" cy="7963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zh-TW" altLang="en-US" sz="2400" b="1">
                <a:solidFill>
                  <a:schemeClr val="accent4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分享你我的生活與工作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D534E84-E58D-4FDB-94FF-2622251C6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229" y="815012"/>
            <a:ext cx="1182494" cy="1182494"/>
          </a:xfrm>
          <a:prstGeom prst="rect">
            <a:avLst/>
          </a:prstGeom>
          <a:effectLst>
            <a:outerShdw blurRad="114300" sx="108000" sy="108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4FBB05C4-B50A-4F23-8671-DCDD1D052FF3}"/>
              </a:ext>
            </a:extLst>
          </p:cNvPr>
          <p:cNvSpPr txBox="1">
            <a:spLocks/>
          </p:cNvSpPr>
          <p:nvPr/>
        </p:nvSpPr>
        <p:spPr>
          <a:xfrm>
            <a:off x="9202976" y="966423"/>
            <a:ext cx="2536475" cy="866915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TW" sz="6000" b="1" err="1">
                <a:solidFill>
                  <a:schemeClr val="bg1"/>
                </a:solidFill>
                <a:effectLst>
                  <a:outerShdw blurRad="114300" dist="63500" dir="18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Qsync</a:t>
            </a:r>
            <a:endParaRPr lang="zh-TW" sz="4800" b="1">
              <a:solidFill>
                <a:schemeClr val="bg1"/>
              </a:solidFill>
              <a:effectLst>
                <a:outerShdw blurRad="114300" dist="63500" dir="1800000" sx="101000" sy="101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191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1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3B89604-6529-433D-9BD7-EAF612852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" t="7366" r="977" b="2630"/>
          <a:stretch/>
        </p:blipFill>
        <p:spPr>
          <a:xfrm>
            <a:off x="902147" y="4799066"/>
            <a:ext cx="9975700" cy="912981"/>
          </a:xfrm>
          <a:prstGeom prst="rect">
            <a:avLst/>
          </a:prstGeom>
        </p:spPr>
      </p:pic>
      <p:pic>
        <p:nvPicPr>
          <p:cNvPr id="6" name="圖片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2F3DF2B-4CE6-464A-A8F5-08AA7685D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107" y="1302277"/>
            <a:ext cx="6409425" cy="283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59598C-33A2-4627-B51D-0B4EBFDFD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隨時檢視已使用與剩餘空間</a:t>
            </a:r>
            <a:endParaRPr lang="en-US"/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336BFD2A-D0AF-4CC7-A057-0150FDBF04DA}"/>
              </a:ext>
            </a:extLst>
          </p:cNvPr>
          <p:cNvCxnSpPr>
            <a:cxnSpLocks/>
          </p:cNvCxnSpPr>
          <p:nvPr/>
        </p:nvCxnSpPr>
        <p:spPr>
          <a:xfrm flipV="1">
            <a:off x="902147" y="3695576"/>
            <a:ext cx="3845508" cy="109379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E57B2E56-3D65-454E-8193-D27BCC62E701}"/>
              </a:ext>
            </a:extLst>
          </p:cNvPr>
          <p:cNvCxnSpPr>
            <a:cxnSpLocks/>
          </p:cNvCxnSpPr>
          <p:nvPr/>
        </p:nvCxnSpPr>
        <p:spPr>
          <a:xfrm>
            <a:off x="9163879" y="3697356"/>
            <a:ext cx="1713968" cy="109201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B37C75C8-D5DC-44D9-9282-BB5436430065}"/>
              </a:ext>
            </a:extLst>
          </p:cNvPr>
          <p:cNvSpPr/>
          <p:nvPr/>
        </p:nvSpPr>
        <p:spPr>
          <a:xfrm>
            <a:off x="4747655" y="3690730"/>
            <a:ext cx="4416224" cy="442167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E17C160-5804-4FBF-BDA6-AFE2E2F84DBB}"/>
              </a:ext>
            </a:extLst>
          </p:cNvPr>
          <p:cNvSpPr/>
          <p:nvPr/>
        </p:nvSpPr>
        <p:spPr>
          <a:xfrm>
            <a:off x="902150" y="4794219"/>
            <a:ext cx="9975697" cy="917827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E42B67B-5A93-4E68-BE74-E4A871E9F70B}"/>
              </a:ext>
            </a:extLst>
          </p:cNvPr>
          <p:cNvSpPr/>
          <p:nvPr/>
        </p:nvSpPr>
        <p:spPr>
          <a:xfrm>
            <a:off x="3337655" y="2121531"/>
            <a:ext cx="715617" cy="77383"/>
          </a:xfrm>
          <a:prstGeom prst="rect">
            <a:avLst/>
          </a:prstGeom>
          <a:solidFill>
            <a:srgbClr val="DF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C8E21B7-6347-4A4F-A32B-4412B30C1C8F}"/>
              </a:ext>
            </a:extLst>
          </p:cNvPr>
          <p:cNvSpPr/>
          <p:nvPr/>
        </p:nvSpPr>
        <p:spPr>
          <a:xfrm>
            <a:off x="7860669" y="3386541"/>
            <a:ext cx="1130931" cy="249288"/>
          </a:xfrm>
          <a:prstGeom prst="rect">
            <a:avLst/>
          </a:prstGeom>
          <a:solidFill>
            <a:srgbClr val="F7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0883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2EE70FA6-CC1D-424B-8B06-7A7342B11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355" y="2048880"/>
            <a:ext cx="2231454" cy="1861372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4627D92E-C8B4-44C1-B5A6-17F4B5909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964" y="2048880"/>
            <a:ext cx="2231454" cy="1861372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D9341173-8477-4E53-AFA2-3F8B83EAF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574" y="2048880"/>
            <a:ext cx="2231454" cy="1861372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D3F02326-3393-49CB-BC11-338B65EAF3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84" y="2048880"/>
            <a:ext cx="2231454" cy="186137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6B10025-1C9B-40AD-8834-3349BA28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3869"/>
          </a:xfrm>
        </p:spPr>
        <p:txBody>
          <a:bodyPr/>
          <a:lstStyle/>
          <a:p>
            <a:r>
              <a:rPr lang="zh-TW" altLang="en-US"/>
              <a:t>進階儲存功能讓</a:t>
            </a:r>
            <a:r>
              <a:rPr lang="en-US" altLang="zh-TW"/>
              <a:t>NAS</a:t>
            </a:r>
            <a:r>
              <a:rPr lang="zh-TW" altLang="en-US"/>
              <a:t>更安全可靠 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AFFE100-1159-4D47-BC38-D6056F32CCBD}"/>
              </a:ext>
            </a:extLst>
          </p:cNvPr>
          <p:cNvSpPr txBox="1"/>
          <p:nvPr/>
        </p:nvSpPr>
        <p:spPr>
          <a:xfrm>
            <a:off x="8800097" y="4114549"/>
            <a:ext cx="3155325" cy="67710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Hybrid Backup Sync</a:t>
            </a:r>
          </a:p>
          <a:p>
            <a:pPr algn="ctr"/>
            <a:r>
              <a:rPr lang="zh-TW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多點備份 即時回復</a:t>
            </a:r>
            <a:endParaRPr lang="en-US" sz="20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3920619-B9AF-4608-B49E-C425AEAD2BC3}"/>
              </a:ext>
            </a:extLst>
          </p:cNvPr>
          <p:cNvSpPr txBox="1"/>
          <p:nvPr/>
        </p:nvSpPr>
        <p:spPr>
          <a:xfrm>
            <a:off x="443311" y="4114549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RAID </a:t>
            </a:r>
            <a:r>
              <a:rPr lang="zh-TW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磁碟陣列保護 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DDEC085-3C7D-4105-968D-8205757B890A}"/>
              </a:ext>
            </a:extLst>
          </p:cNvPr>
          <p:cNvSpPr txBox="1"/>
          <p:nvPr/>
        </p:nvSpPr>
        <p:spPr>
          <a:xfrm>
            <a:off x="3376292" y="4114551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快照功能</a:t>
            </a:r>
            <a:endParaRPr lang="zh-TW" altLang="en-US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不怕勒索病毒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7387C8C-C744-4FBE-BC62-6455B1F617D6}"/>
              </a:ext>
            </a:extLst>
          </p:cNvPr>
          <p:cNvSpPr txBox="1"/>
          <p:nvPr/>
        </p:nvSpPr>
        <p:spPr>
          <a:xfrm>
            <a:off x="6165502" y="4114551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Qtier, SSD </a:t>
            </a:r>
            <a:r>
              <a:rPr lang="zh-TW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快取 </a:t>
            </a:r>
          </a:p>
          <a:p>
            <a:pPr algn="ctr"/>
            <a:r>
              <a:rPr lang="zh-TW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加速傳輸效能</a:t>
            </a:r>
          </a:p>
        </p:txBody>
      </p:sp>
      <p:pic>
        <p:nvPicPr>
          <p:cNvPr id="17" name="圖片 8">
            <a:extLst>
              <a:ext uri="{FF2B5EF4-FFF2-40B4-BE49-F238E27FC236}">
                <a16:creationId xmlns:a16="http://schemas.microsoft.com/office/drawing/2014/main" id="{849142CB-6C7F-40E0-86E6-AB7EB97328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36" y="2401018"/>
            <a:ext cx="948785" cy="1080000"/>
          </a:xfrm>
          <a:prstGeom prst="rect">
            <a:avLst/>
          </a:prstGeom>
        </p:spPr>
      </p:pic>
      <p:pic>
        <p:nvPicPr>
          <p:cNvPr id="18" name="圖片 10">
            <a:extLst>
              <a:ext uri="{FF2B5EF4-FFF2-40B4-BE49-F238E27FC236}">
                <a16:creationId xmlns:a16="http://schemas.microsoft.com/office/drawing/2014/main" id="{339F5CA3-4FC0-4EC3-8C2B-1454DED13B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343" y="2227277"/>
            <a:ext cx="1504577" cy="1504577"/>
          </a:xfrm>
          <a:prstGeom prst="rect">
            <a:avLst/>
          </a:prstGeom>
        </p:spPr>
      </p:pic>
      <p:pic>
        <p:nvPicPr>
          <p:cNvPr id="19" name="圖片 12">
            <a:extLst>
              <a:ext uri="{FF2B5EF4-FFF2-40B4-BE49-F238E27FC236}">
                <a16:creationId xmlns:a16="http://schemas.microsoft.com/office/drawing/2014/main" id="{9BF2F112-BF1D-45E6-94EC-6145AD026A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524" y="2458084"/>
            <a:ext cx="1085846" cy="1085844"/>
          </a:xfrm>
          <a:prstGeom prst="rect">
            <a:avLst/>
          </a:prstGeom>
        </p:spPr>
      </p:pic>
      <p:pic>
        <p:nvPicPr>
          <p:cNvPr id="20" name="圖片 14">
            <a:extLst>
              <a:ext uri="{FF2B5EF4-FFF2-40B4-BE49-F238E27FC236}">
                <a16:creationId xmlns:a16="http://schemas.microsoft.com/office/drawing/2014/main" id="{B3AD9B47-E5E8-4B93-B44B-3A7711F1A3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78" y="2471742"/>
            <a:ext cx="1045276" cy="104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60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76A85-698E-4CB6-AFE1-878713C2C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Calibri Light"/>
                <a:cs typeface="Calibri Light"/>
              </a:rPr>
              <a:t>如何備份</a:t>
            </a:r>
            <a:r>
              <a:rPr lang="en-US" err="1">
                <a:latin typeface="Arial"/>
                <a:ea typeface="Microsoft JhengHei"/>
                <a:cs typeface="Arial"/>
              </a:rPr>
              <a:t>Qsync</a:t>
            </a:r>
            <a:r>
              <a:rPr lang="zh-CN" altLang="en-US">
                <a:latin typeface="Calibri Light"/>
                <a:cs typeface="Calibri Light"/>
              </a:rPr>
              <a:t>資料</a:t>
            </a:r>
            <a:endParaRPr lang="en-US">
              <a:latin typeface="Calibri Light"/>
              <a:cs typeface="Calibri Light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21607D5E-98CB-49C3-97CB-273B51020BD4}"/>
              </a:ext>
            </a:extLst>
          </p:cNvPr>
          <p:cNvSpPr/>
          <p:nvPr/>
        </p:nvSpPr>
        <p:spPr>
          <a:xfrm>
            <a:off x="603115" y="1167319"/>
            <a:ext cx="6498076" cy="111868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9F92E11-1A8F-48BC-94C3-F1FDE3CBC1B6}"/>
              </a:ext>
            </a:extLst>
          </p:cNvPr>
          <p:cNvSpPr txBox="1">
            <a:spLocks/>
          </p:cNvSpPr>
          <p:nvPr/>
        </p:nvSpPr>
        <p:spPr>
          <a:xfrm>
            <a:off x="864252" y="1307279"/>
            <a:ext cx="5857669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Backup Sync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圖片 7">
            <a:extLst>
              <a:ext uri="{FF2B5EF4-FFF2-40B4-BE49-F238E27FC236}">
                <a16:creationId xmlns:a16="http://schemas.microsoft.com/office/drawing/2014/main" id="{E0ECE322-2D77-4F15-861A-AD4B7F5E5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820" y="3463709"/>
            <a:ext cx="1326238" cy="1323975"/>
          </a:xfrm>
          <a:prstGeom prst="rect">
            <a:avLst/>
          </a:prstGeom>
        </p:spPr>
      </p:pic>
      <p:pic>
        <p:nvPicPr>
          <p:cNvPr id="19" name="圖片 9">
            <a:extLst>
              <a:ext uri="{FF2B5EF4-FFF2-40B4-BE49-F238E27FC236}">
                <a16:creationId xmlns:a16="http://schemas.microsoft.com/office/drawing/2014/main" id="{42EEE1EA-D055-4E2D-A30C-949F588B4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13" y="3443887"/>
            <a:ext cx="1343025" cy="1343025"/>
          </a:xfrm>
          <a:prstGeom prst="rect">
            <a:avLst/>
          </a:prstGeom>
        </p:spPr>
      </p:pic>
      <p:pic>
        <p:nvPicPr>
          <p:cNvPr id="20" name="圖片 13">
            <a:extLst>
              <a:ext uri="{FF2B5EF4-FFF2-40B4-BE49-F238E27FC236}">
                <a16:creationId xmlns:a16="http://schemas.microsoft.com/office/drawing/2014/main" id="{810B51BF-457B-42AB-8C4B-ADFB1EB93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91" y="3424066"/>
            <a:ext cx="1362075" cy="1362075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06B8AA91-C808-4358-BC5B-4667228BF869}"/>
              </a:ext>
            </a:extLst>
          </p:cNvPr>
          <p:cNvSpPr txBox="1"/>
          <p:nvPr/>
        </p:nvSpPr>
        <p:spPr>
          <a:xfrm>
            <a:off x="8428383" y="4957718"/>
            <a:ext cx="2259495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遠端備份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8B5CD0A-D2A6-4056-8D6E-A4FC7239E624}"/>
              </a:ext>
            </a:extLst>
          </p:cNvPr>
          <p:cNvSpPr txBox="1"/>
          <p:nvPr/>
        </p:nvSpPr>
        <p:spPr>
          <a:xfrm>
            <a:off x="6652588" y="4957718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本地備份</a:t>
            </a:r>
          </a:p>
        </p:txBody>
      </p:sp>
      <p:pic>
        <p:nvPicPr>
          <p:cNvPr id="23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17C6E0C-EE3C-4FC7-B8F7-658AE6408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49" y="1913567"/>
            <a:ext cx="6023264" cy="4177986"/>
          </a:xfrm>
          <a:prstGeom prst="roundRect">
            <a:avLst>
              <a:gd name="adj" fmla="val 186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  <a:reflection blurRad="12700" stA="38000" endPos="17000" dist="5000" dir="5400000" sy="-100000" algn="bl" rotWithShape="0"/>
          </a:effectLst>
        </p:spPr>
      </p:pic>
      <p:pic>
        <p:nvPicPr>
          <p:cNvPr id="24" name="圖片 14">
            <a:extLst>
              <a:ext uri="{FF2B5EF4-FFF2-40B4-BE49-F238E27FC236}">
                <a16:creationId xmlns:a16="http://schemas.microsoft.com/office/drawing/2014/main" id="{AB3D546C-7DDF-4FB4-B646-39BE6A8E43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104" y="1560017"/>
            <a:ext cx="1488596" cy="1488596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575346F4-6C43-4DE2-A7B4-2CD4A11F1B0D}"/>
              </a:ext>
            </a:extLst>
          </p:cNvPr>
          <p:cNvSpPr txBox="1"/>
          <p:nvPr/>
        </p:nvSpPr>
        <p:spPr>
          <a:xfrm>
            <a:off x="10157792" y="4957713"/>
            <a:ext cx="188843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雲端備份</a:t>
            </a:r>
          </a:p>
        </p:txBody>
      </p:sp>
    </p:spTree>
    <p:extLst>
      <p:ext uri="{BB962C8B-B14F-4D97-AF65-F5344CB8AC3E}">
        <p14:creationId xmlns:p14="http://schemas.microsoft.com/office/powerpoint/2010/main" val="319557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785F011E-3DA9-4D15-96E9-04B48F263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3" t="14879" b="7922"/>
          <a:stretch/>
        </p:blipFill>
        <p:spPr>
          <a:xfrm flipH="1">
            <a:off x="-7754" y="1020417"/>
            <a:ext cx="6925924" cy="529424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3283BCB-F3ED-4EEE-A6E7-F08B5ACCE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latin typeface="Arial"/>
                <a:cs typeface="Arial"/>
              </a:rPr>
              <a:t>Qsync</a:t>
            </a:r>
            <a:r>
              <a:rPr lang="en-US" altLang="zh-TW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Ubuntu / iOS </a:t>
            </a:r>
            <a:r>
              <a:rPr lang="en-US" altLang="zh-TW">
                <a:latin typeface="Arial"/>
                <a:cs typeface="Arial"/>
              </a:rPr>
              <a:t>Beta</a:t>
            </a:r>
            <a:r>
              <a:rPr lang="zh-TW" altLang="en-US">
                <a:latin typeface="Arial"/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Program</a:t>
            </a:r>
            <a:r>
              <a:rPr lang="zh-TW" altLang="en-US"/>
              <a:t> 測試計畫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4BA90C5-1B66-42CC-8B10-4CFF252DA136}"/>
              </a:ext>
            </a:extLst>
          </p:cNvPr>
          <p:cNvSpPr txBox="1"/>
          <p:nvPr/>
        </p:nvSpPr>
        <p:spPr>
          <a:xfrm>
            <a:off x="7337009" y="1342062"/>
            <a:ext cx="4267200" cy="190821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zh-TW" altLang="en-US" sz="32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預計2018 Q3發佈</a:t>
            </a:r>
          </a:p>
          <a:p>
            <a:r>
              <a:rPr 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-  </a:t>
            </a:r>
            <a:r>
              <a:rPr lang="en-US" sz="2400" b="1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Qsync</a:t>
            </a:r>
            <a:r>
              <a:rPr 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 Ubuntu</a:t>
            </a:r>
          </a:p>
          <a:p>
            <a:pPr marL="285750" indent="-285750">
              <a:buFontTx/>
              <a:buChar char="-"/>
            </a:pPr>
            <a:r>
              <a:rPr lang="en-US" sz="2400" b="1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Qsync</a:t>
            </a:r>
            <a:r>
              <a:rPr 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 iOS</a:t>
            </a:r>
          </a:p>
          <a:p>
            <a:pPr marL="285750" indent="-285750">
              <a:buFontTx/>
              <a:buChar char="-"/>
            </a:pPr>
            <a:r>
              <a:rPr lang="en-US" altLang="zh-TW" sz="2400" b="1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Qsync</a:t>
            </a:r>
            <a:r>
              <a:rPr lang="en-US" altLang="zh-TW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 LAN Sync</a:t>
            </a:r>
            <a:endParaRPr lang="zh-TW" altLang="en-US" sz="24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&amp;quo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0B731D8-67A8-4C0D-A52F-7EFCB0CD8F6B}"/>
              </a:ext>
            </a:extLst>
          </p:cNvPr>
          <p:cNvSpPr/>
          <p:nvPr/>
        </p:nvSpPr>
        <p:spPr>
          <a:xfrm>
            <a:off x="854765" y="1342062"/>
            <a:ext cx="565232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TW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Beta</a:t>
            </a:r>
            <a:r>
              <a:rPr lang="zh-TW" altLang="zh-TW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 P</a:t>
            </a:r>
            <a:r>
              <a:rPr lang="en-US" altLang="zh-TW" sz="32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rogram</a:t>
            </a:r>
            <a:r>
              <a:rPr lang="zh-TW" altLang="zh-TW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 測試計畫</a:t>
            </a:r>
            <a:endParaRPr lang="zh-TW" altLang="en-US" sz="3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&amp;quot"/>
            </a:endParaRPr>
          </a:p>
          <a:p>
            <a:r>
              <a:rPr lang="zh-TW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歡迎大家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踴躍參加，</a:t>
            </a:r>
            <a:r>
              <a:rPr lang="zh-TW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給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予意見回饋</a:t>
            </a:r>
          </a:p>
          <a:p>
            <a:r>
              <a:rPr lang="zh-TW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您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的寶貴意見，</a:t>
            </a:r>
            <a:r>
              <a:rPr lang="zh-TW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將使您得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到更好的Qsync使用體驗</a:t>
            </a:r>
            <a:r>
              <a:rPr lang="zh-TW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​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F987619F-861A-4AF0-93D2-B8C512B9B56F}"/>
              </a:ext>
            </a:extLst>
          </p:cNvPr>
          <p:cNvGrpSpPr/>
          <p:nvPr/>
        </p:nvGrpSpPr>
        <p:grpSpPr>
          <a:xfrm>
            <a:off x="7443125" y="3250277"/>
            <a:ext cx="3611215" cy="2092667"/>
            <a:chOff x="2265230" y="2366273"/>
            <a:chExt cx="7341591" cy="4254389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6502BB96-BBFC-4E44-97C1-8915FB4A08D1}"/>
                </a:ext>
              </a:extLst>
            </p:cNvPr>
            <p:cNvGrpSpPr/>
            <p:nvPr/>
          </p:nvGrpSpPr>
          <p:grpSpPr>
            <a:xfrm>
              <a:off x="2265230" y="2366273"/>
              <a:ext cx="6560620" cy="4254389"/>
              <a:chOff x="5771748" y="2029327"/>
              <a:chExt cx="6560620" cy="4254389"/>
            </a:xfrm>
          </p:grpSpPr>
          <p:pic>
            <p:nvPicPr>
              <p:cNvPr id="19" name="圖片 11">
                <a:extLst>
                  <a:ext uri="{FF2B5EF4-FFF2-40B4-BE49-F238E27FC236}">
                    <a16:creationId xmlns:a16="http://schemas.microsoft.com/office/drawing/2014/main" id="{957AE584-0B28-4257-A49E-5DCAB45037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1748" y="2029327"/>
                <a:ext cx="6560620" cy="4254389"/>
              </a:xfrm>
              <a:prstGeom prst="rect">
                <a:avLst/>
              </a:prstGeom>
            </p:spPr>
          </p:pic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D0F4E39-5470-4C68-8F63-91684165043B}"/>
                  </a:ext>
                </a:extLst>
              </p:cNvPr>
              <p:cNvSpPr/>
              <p:nvPr/>
            </p:nvSpPr>
            <p:spPr>
              <a:xfrm>
                <a:off x="7052184" y="2518611"/>
                <a:ext cx="4031832" cy="248652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15" name="圖片 6">
              <a:extLst>
                <a:ext uri="{FF2B5EF4-FFF2-40B4-BE49-F238E27FC236}">
                  <a16:creationId xmlns:a16="http://schemas.microsoft.com/office/drawing/2014/main" id="{8D918058-F397-44C4-928D-E5E76888D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6"/>
            <a:stretch/>
          </p:blipFill>
          <p:spPr>
            <a:xfrm>
              <a:off x="8459069" y="3945495"/>
              <a:ext cx="1147752" cy="2079974"/>
            </a:xfrm>
            <a:prstGeom prst="rect">
              <a:avLst/>
            </a:prstGeom>
            <a:effectLst>
              <a:reflection blurRad="6350" stA="25000" endPos="20000" dir="5400000" sy="-100000" algn="bl" rotWithShape="0"/>
            </a:effectLst>
          </p:spPr>
        </p:pic>
        <p:pic>
          <p:nvPicPr>
            <p:cNvPr id="16" name="圖片 8" descr="一張含有 向量圖形 的圖片&#10;&#10;描述是以高可信度產生">
              <a:extLst>
                <a:ext uri="{FF2B5EF4-FFF2-40B4-BE49-F238E27FC236}">
                  <a16:creationId xmlns:a16="http://schemas.microsoft.com/office/drawing/2014/main" id="{EEE71208-B96C-4E6E-B88D-800F344E5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49674" y="3350258"/>
              <a:ext cx="1609173" cy="1592548"/>
            </a:xfrm>
            <a:prstGeom prst="rect">
              <a:avLst/>
            </a:prstGeom>
          </p:spPr>
        </p:pic>
        <p:pic>
          <p:nvPicPr>
            <p:cNvPr id="17" name="圖片 10">
              <a:extLst>
                <a:ext uri="{FF2B5EF4-FFF2-40B4-BE49-F238E27FC236}">
                  <a16:creationId xmlns:a16="http://schemas.microsoft.com/office/drawing/2014/main" id="{E7D4F0E0-BF4C-48CA-8594-9BC4B4DCE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20111" y="4802893"/>
              <a:ext cx="574208" cy="567436"/>
            </a:xfrm>
            <a:prstGeom prst="rect">
              <a:avLst/>
            </a:prstGeom>
          </p:spPr>
        </p:pic>
        <p:sp>
          <p:nvSpPr>
            <p:cNvPr id="18" name="矩形 6">
              <a:extLst>
                <a:ext uri="{FF2B5EF4-FFF2-40B4-BE49-F238E27FC236}">
                  <a16:creationId xmlns:a16="http://schemas.microsoft.com/office/drawing/2014/main" id="{B5CE3586-6E12-43CC-9F2C-AE208BAC7ED4}"/>
                </a:ext>
              </a:extLst>
            </p:cNvPr>
            <p:cNvSpPr/>
            <p:nvPr/>
          </p:nvSpPr>
          <p:spPr>
            <a:xfrm>
              <a:off x="4929094" y="2855557"/>
              <a:ext cx="2648403" cy="2486526"/>
            </a:xfrm>
            <a:custGeom>
              <a:avLst/>
              <a:gdLst>
                <a:gd name="connsiteX0" fmla="*/ 0 w 1669834"/>
                <a:gd name="connsiteY0" fmla="*/ 0 h 2486526"/>
                <a:gd name="connsiteX1" fmla="*/ 1669834 w 1669834"/>
                <a:gd name="connsiteY1" fmla="*/ 0 h 2486526"/>
                <a:gd name="connsiteX2" fmla="*/ 1669834 w 1669834"/>
                <a:gd name="connsiteY2" fmla="*/ 2486526 h 2486526"/>
                <a:gd name="connsiteX3" fmla="*/ 0 w 1669834"/>
                <a:gd name="connsiteY3" fmla="*/ 2486526 h 2486526"/>
                <a:gd name="connsiteX4" fmla="*/ 0 w 1669834"/>
                <a:gd name="connsiteY4" fmla="*/ 0 h 2486526"/>
                <a:gd name="connsiteX0" fmla="*/ 978569 w 2648403"/>
                <a:gd name="connsiteY0" fmla="*/ 0 h 2486526"/>
                <a:gd name="connsiteX1" fmla="*/ 2648403 w 2648403"/>
                <a:gd name="connsiteY1" fmla="*/ 0 h 2486526"/>
                <a:gd name="connsiteX2" fmla="*/ 2648403 w 2648403"/>
                <a:gd name="connsiteY2" fmla="*/ 2486526 h 2486526"/>
                <a:gd name="connsiteX3" fmla="*/ 0 w 2648403"/>
                <a:gd name="connsiteY3" fmla="*/ 2470484 h 2486526"/>
                <a:gd name="connsiteX4" fmla="*/ 978569 w 2648403"/>
                <a:gd name="connsiteY4" fmla="*/ 0 h 248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8403" h="2486526">
                  <a:moveTo>
                    <a:pt x="978569" y="0"/>
                  </a:moveTo>
                  <a:lnTo>
                    <a:pt x="2648403" y="0"/>
                  </a:lnTo>
                  <a:lnTo>
                    <a:pt x="2648403" y="2486526"/>
                  </a:lnTo>
                  <a:lnTo>
                    <a:pt x="0" y="2470484"/>
                  </a:lnTo>
                  <a:lnTo>
                    <a:pt x="978569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1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964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AD8F9999-A1A9-4662-9B4F-966FF6E87CFB}"/>
              </a:ext>
            </a:extLst>
          </p:cNvPr>
          <p:cNvSpPr txBox="1">
            <a:spLocks/>
          </p:cNvSpPr>
          <p:nvPr/>
        </p:nvSpPr>
        <p:spPr>
          <a:xfrm>
            <a:off x="6109252" y="2045305"/>
            <a:ext cx="5776631" cy="114826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TW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QNAP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是您分享生活與工作的好幫手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FDD2056-85E9-4B72-B80D-4B91CAFB4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203" y="3928997"/>
            <a:ext cx="725570" cy="725570"/>
          </a:xfrm>
          <a:prstGeom prst="rect">
            <a:avLst/>
          </a:prstGeom>
          <a:effectLst>
            <a:outerShdw blurRad="114300" sx="108000" sy="10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副標題 16">
            <a:extLst>
              <a:ext uri="{FF2B5EF4-FFF2-40B4-BE49-F238E27FC236}">
                <a16:creationId xmlns:a16="http://schemas.microsoft.com/office/drawing/2014/main" id="{08F80E61-BEA2-4152-8823-9D8F293D8C71}"/>
              </a:ext>
            </a:extLst>
          </p:cNvPr>
          <p:cNvSpPr txBox="1">
            <a:spLocks/>
          </p:cNvSpPr>
          <p:nvPr/>
        </p:nvSpPr>
        <p:spPr>
          <a:xfrm>
            <a:off x="6533322" y="6676910"/>
            <a:ext cx="5532782" cy="2556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500">
                <a:solidFill>
                  <a:schemeClr val="bg1"/>
                </a:solidFill>
              </a:rPr>
              <a:t>©2018</a:t>
            </a:r>
            <a:r>
              <a:rPr lang="zh-TW" altLang="en-US" sz="500">
                <a:solidFill>
                  <a:schemeClr val="bg1"/>
                </a:solidFill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</a:p>
        </p:txBody>
      </p:sp>
    </p:spTree>
    <p:extLst>
      <p:ext uri="{BB962C8B-B14F-4D97-AF65-F5344CB8AC3E}">
        <p14:creationId xmlns:p14="http://schemas.microsoft.com/office/powerpoint/2010/main" val="3922436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819264-7266-463E-939C-AD0849309CC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TW" altLang="en-US" sz="4400"/>
              <a:t>大綱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41B515-450D-46D0-93E1-8C14ACA705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98866" y="1924146"/>
            <a:ext cx="9455760" cy="31041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 sz="3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TW" sz="3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用戶</a:t>
            </a:r>
            <a:r>
              <a:rPr lang="zh-TW" altLang="en-US" sz="3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常見</a:t>
            </a:r>
            <a:r>
              <a:rPr lang="zh-TW" sz="3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的問題</a:t>
            </a:r>
            <a:endParaRPr lang="zh-TW" altLang="en-US" sz="36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適合各類型用戶</a:t>
            </a:r>
            <a:r>
              <a:rPr lang="zh-TW" sz="3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使用的</a:t>
            </a:r>
            <a:r>
              <a:rPr lang="en-US" altLang="zh-TW" sz="3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 NAS</a:t>
            </a:r>
            <a:r>
              <a:rPr lang="zh-TW" sz="3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規格</a:t>
            </a:r>
          </a:p>
          <a:p>
            <a:r>
              <a:rPr lang="zh-TW" altLang="en-US" sz="3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使用情境及Qsync應用實例</a:t>
            </a:r>
            <a:endParaRPr lang="en-US" altLang="zh-TW" sz="36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進階</a:t>
            </a:r>
            <a:r>
              <a:rPr lang="zh-TW" sz="3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功能介紹</a:t>
            </a:r>
          </a:p>
          <a:p>
            <a:r>
              <a:rPr lang="en-US" altLang="zh-TW" sz="3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sz="3600" b="1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Qsync</a:t>
            </a:r>
            <a:r>
              <a:rPr lang="en-US" sz="3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Ubuntu / iOS </a:t>
            </a:r>
            <a:r>
              <a:rPr lang="en-US" altLang="zh-TW" sz="3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Beta</a:t>
            </a:r>
            <a:r>
              <a:rPr lang="zh-TW" altLang="en-US" sz="3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P</a:t>
            </a:r>
            <a:r>
              <a:rPr lang="en-US" altLang="zh-TW" sz="3600" b="1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rogram</a:t>
            </a:r>
            <a:r>
              <a:rPr lang="zh-TW" altLang="en-US" sz="3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br>
              <a:rPr lang="zh-TW" altLang="en-US" sz="3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</a:br>
            <a:endParaRPr lang="en-US" altLang="zh-TW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endParaRPr lang="zh-TW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3741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B5353C-C924-47E2-A5FA-E5E9B5C1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3869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用戶常見的問題是</a:t>
            </a:r>
            <a:r>
              <a:rPr lang="en-US" altLang="en-US"/>
              <a:t>?</a:t>
            </a:r>
            <a:endParaRPr lang="zh-TW" altLang="en-US"/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276882D6-EEBD-474D-9488-B4A36136D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634" y="1652994"/>
            <a:ext cx="2335976" cy="3714210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41481549-8D74-4D2E-94AD-9E084210135D}"/>
              </a:ext>
            </a:extLst>
          </p:cNvPr>
          <p:cNvGrpSpPr/>
          <p:nvPr/>
        </p:nvGrpSpPr>
        <p:grpSpPr>
          <a:xfrm>
            <a:off x="444026" y="4692660"/>
            <a:ext cx="6108758" cy="1580156"/>
            <a:chOff x="7761199" y="2986185"/>
            <a:chExt cx="4357914" cy="1127382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7EC66E5A-6AF0-4B71-9059-96BF08016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1199" y="2986185"/>
              <a:ext cx="4308743" cy="1016088"/>
            </a:xfrm>
            <a:prstGeom prst="rect">
              <a:avLst/>
            </a:prstGeom>
          </p:spPr>
        </p:pic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5A27090A-DAFE-4320-8E59-9D56E10A9CED}"/>
                </a:ext>
              </a:extLst>
            </p:cNvPr>
            <p:cNvSpPr txBox="1"/>
            <p:nvPr/>
          </p:nvSpPr>
          <p:spPr>
            <a:xfrm>
              <a:off x="8478454" y="3220323"/>
              <a:ext cx="3640659" cy="41721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32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Qsync可以幫助到我甚麼</a:t>
              </a: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04EC67E7-7C49-40BC-B40F-BC8177B657E1}"/>
                </a:ext>
              </a:extLst>
            </p:cNvPr>
            <p:cNvSpPr txBox="1"/>
            <p:nvPr/>
          </p:nvSpPr>
          <p:spPr>
            <a:xfrm>
              <a:off x="8018428" y="3178126"/>
              <a:ext cx="392970" cy="935441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en-US" altLang="zh-TW" sz="4800" b="1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  <a:endParaRPr lang="zh-TW" altLang="en-US" sz="48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TW" altLang="en-US" sz="3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448463D7-81FF-42AC-A9DD-65559F1F541B}"/>
              </a:ext>
            </a:extLst>
          </p:cNvPr>
          <p:cNvGrpSpPr/>
          <p:nvPr/>
        </p:nvGrpSpPr>
        <p:grpSpPr>
          <a:xfrm>
            <a:off x="1245876" y="3055621"/>
            <a:ext cx="6057164" cy="1447858"/>
            <a:chOff x="1245876" y="3115255"/>
            <a:chExt cx="6057164" cy="1447858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1BC745B1-A501-419C-89D6-2195F6C11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876" y="3115255"/>
              <a:ext cx="6057164" cy="1447858"/>
            </a:xfrm>
            <a:prstGeom prst="rect">
              <a:avLst/>
            </a:prstGeom>
          </p:spPr>
        </p:pic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4E1AA7D7-EADB-4C4E-A12A-1D0F49269239}"/>
                </a:ext>
              </a:extLst>
            </p:cNvPr>
            <p:cNvSpPr txBox="1"/>
            <p:nvPr/>
          </p:nvSpPr>
          <p:spPr>
            <a:xfrm>
              <a:off x="6442401" y="3388534"/>
              <a:ext cx="601537" cy="757130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en-US" altLang="zh-TW" sz="4800" b="1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  <a:endParaRPr lang="zh-TW" altLang="en-US" sz="48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8FA7736D-C443-435B-9EBC-394B62A7D958}"/>
                </a:ext>
              </a:extLst>
            </p:cNvPr>
            <p:cNvSpPr txBox="1"/>
            <p:nvPr/>
          </p:nvSpPr>
          <p:spPr>
            <a:xfrm>
              <a:off x="1501060" y="3427466"/>
              <a:ext cx="4469994" cy="646331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3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如何選擇適合的NAS</a:t>
              </a: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13397694-87FF-4F24-A7E8-B2E8DA5FD7AF}"/>
              </a:ext>
            </a:extLst>
          </p:cNvPr>
          <p:cNvGrpSpPr/>
          <p:nvPr/>
        </p:nvGrpSpPr>
        <p:grpSpPr>
          <a:xfrm>
            <a:off x="444026" y="1448595"/>
            <a:ext cx="5933076" cy="1400632"/>
            <a:chOff x="342986" y="1475099"/>
            <a:chExt cx="5933076" cy="1400632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A23D2D6C-F6D2-4CD4-9714-177672E07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86" y="1475099"/>
              <a:ext cx="5932802" cy="1400632"/>
            </a:xfrm>
            <a:prstGeom prst="rect">
              <a:avLst/>
            </a:prstGeom>
          </p:spPr>
        </p:pic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6A48B83D-C22F-48C7-A6FF-670903FCE303}"/>
                </a:ext>
              </a:extLst>
            </p:cNvPr>
            <p:cNvSpPr txBox="1"/>
            <p:nvPr/>
          </p:nvSpPr>
          <p:spPr>
            <a:xfrm>
              <a:off x="708454" y="1713469"/>
              <a:ext cx="582131" cy="757131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en-US" altLang="zh-TW" sz="4800" b="1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  <a:endParaRPr lang="zh-TW" altLang="en-US" sz="48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7A9FE886-EEC2-4728-80BC-8DE5B8334624}"/>
                </a:ext>
              </a:extLst>
            </p:cNvPr>
            <p:cNvSpPr txBox="1"/>
            <p:nvPr/>
          </p:nvSpPr>
          <p:spPr>
            <a:xfrm>
              <a:off x="1593824" y="1521891"/>
              <a:ext cx="4682238" cy="1077219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32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有甚麼方式可以</a:t>
              </a:r>
            </a:p>
            <a:p>
              <a:pPr algn="ctr"/>
              <a:r>
                <a:rPr lang="zh-TW" altLang="en-US" sz="32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讓我的日常工作更有效率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860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6E68E-493D-45B7-AD0C-74E7304FF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3567"/>
            <a:ext cx="12192000" cy="8659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zh-TW" altLang="en-US"/>
              <a:t>讓工作更有效率的方式：</a:t>
            </a:r>
            <a:r>
              <a:rPr lang="ja-JP" altLang="en-US"/>
              <a:t>實際案例分享</a:t>
            </a:r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C17A7F1-AD13-427E-B1D2-E14261E95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5" t="10869" b="6661"/>
          <a:stretch/>
        </p:blipFill>
        <p:spPr>
          <a:xfrm>
            <a:off x="-1" y="1013791"/>
            <a:ext cx="8246403" cy="530222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E3A36F9-4A5D-445A-AEAE-EB67AAE85173}"/>
              </a:ext>
            </a:extLst>
          </p:cNvPr>
          <p:cNvSpPr/>
          <p:nvPr/>
        </p:nvSpPr>
        <p:spPr>
          <a:xfrm>
            <a:off x="3501260" y="1013791"/>
            <a:ext cx="4778273" cy="5302223"/>
          </a:xfrm>
          <a:prstGeom prst="rect">
            <a:avLst/>
          </a:prstGeom>
          <a:gradFill>
            <a:gsLst>
              <a:gs pos="0">
                <a:schemeClr val="bg1"/>
              </a:gs>
              <a:gs pos="60000">
                <a:schemeClr val="bg1">
                  <a:alpha val="71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FCDD3-8F93-4317-9805-11F8D23F43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07964" y="1615511"/>
            <a:ext cx="5224401" cy="38323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馬來西亞的中學，有</a:t>
            </a:r>
            <a:r>
              <a:rPr lang="en-US" altLang="zh-TW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500</a:t>
            </a:r>
            <a:r>
              <a:rPr lang="zh-TW" alt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個使用者</a:t>
            </a:r>
          </a:p>
          <a:p>
            <a:r>
              <a:rPr lang="zh-TW" alt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目的與用途:</a:t>
            </a:r>
          </a:p>
          <a:p>
            <a:pPr marL="0" indent="0">
              <a:buNone/>
            </a:pPr>
            <a:r>
              <a:rPr lang="zh-TW" alt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     </a:t>
            </a:r>
            <a:r>
              <a:rPr lang="zh-TW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學生可以在自己的電腦上繳交作業</a:t>
            </a:r>
          </a:p>
          <a:p>
            <a:pPr marL="0" indent="0">
              <a:buNone/>
            </a:pPr>
            <a:r>
              <a:rPr lang="zh-TW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      老師也可以在自己的電腦上批改作業</a:t>
            </a:r>
          </a:p>
          <a:p>
            <a:r>
              <a:rPr lang="zh-TW" alt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客戶的挑戰:</a:t>
            </a:r>
          </a:p>
          <a:p>
            <a:pPr marL="0" indent="0">
              <a:buNone/>
            </a:pPr>
            <a:r>
              <a:rPr lang="zh-TW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     </a:t>
            </a:r>
            <a:r>
              <a:rPr lang="zh-TW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大型系統建置費用</a:t>
            </a:r>
            <a:endParaRPr lang="zh-TW" altLang="en-US" sz="20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QNAP解決方案:</a:t>
            </a:r>
          </a:p>
          <a:p>
            <a:pPr marL="0" indent="0">
              <a:buNone/>
            </a:pPr>
            <a:r>
              <a:rPr lang="zh-TW" alt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     </a:t>
            </a:r>
            <a:r>
              <a:rPr lang="zh-TW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線上體驗功能</a:t>
            </a:r>
          </a:p>
          <a:p>
            <a:pPr marL="0" indent="0">
              <a:buNone/>
            </a:pPr>
            <a:r>
              <a:rPr lang="zh-TW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      Qsync</a:t>
            </a:r>
          </a:p>
        </p:txBody>
      </p:sp>
    </p:spTree>
    <p:extLst>
      <p:ext uri="{BB962C8B-B14F-4D97-AF65-F5344CB8AC3E}">
        <p14:creationId xmlns:p14="http://schemas.microsoft.com/office/powerpoint/2010/main" val="2147721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5DD622-9043-44D2-BB7B-ACDB68E6BAD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TW" altLang="en-US"/>
              <a:t>當有大量使用者時怎麼辦：實際案例配置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04976E-69ED-4062-9697-6D2E3A3730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70919" y="1318054"/>
            <a:ext cx="10758616" cy="22467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zh-TW" alt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印度某企業，有1500個Qsync使用者</a:t>
            </a:r>
          </a:p>
          <a:p>
            <a:pPr marL="0" indent="0">
              <a:buNone/>
            </a:pPr>
            <a:r>
              <a:rPr lang="zh-TW" alt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同時使用人數(concurrent users)：500 人</a:t>
            </a:r>
          </a:p>
          <a:p>
            <a:pPr marL="0" indent="0">
              <a:buNone/>
            </a:pPr>
            <a:r>
              <a:rPr lang="zh-TW" alt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建議機種：</a:t>
            </a:r>
            <a:r>
              <a:rPr lang="zh-TW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TDS-16489U-SA1</a:t>
            </a:r>
            <a:r>
              <a:rPr lang="zh-TW" alt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(Intel</a:t>
            </a:r>
            <a:r>
              <a:rPr lang="en-US" altLang="zh-TW" sz="2400" b="1" baseline="300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Xeon</a:t>
            </a:r>
            <a:r>
              <a:rPr lang="en-US" altLang="zh-TW" sz="2400" b="1" baseline="300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</a:t>
            </a:r>
            <a:r>
              <a:rPr lang="en-US" altLang="zh-TW" sz="2400" b="1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核心處理器</a:t>
            </a:r>
            <a:r>
              <a:rPr lang="en-US" altLang="zh-TW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  </a:t>
            </a:r>
            <a:r>
              <a:rPr lang="zh-TW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64GB 記憶體</a:t>
            </a:r>
          </a:p>
          <a:p>
            <a:pPr marL="0" indent="0">
              <a:buNone/>
            </a:pPr>
            <a:r>
              <a:rPr lang="en-US" altLang="zh-TW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en-US" alt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SD</a:t>
            </a:r>
            <a:r>
              <a:rPr lang="zh-TW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lang="zh-TW" alt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快取和</a:t>
            </a:r>
            <a:r>
              <a:rPr lang="en-US" sz="2400" b="1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Qtier</a:t>
            </a:r>
            <a:r>
              <a:rPr lang="zh-TW" alt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自動分層儲存應用</a:t>
            </a:r>
            <a:endParaRPr lang="en-US" sz="24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400" b="1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網卡頻寬</a:t>
            </a:r>
            <a:r>
              <a:rPr lang="zh-TW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 (</a:t>
            </a:r>
            <a:r>
              <a:rPr lang="zh-CN" alt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搭配端口聚合 </a:t>
            </a:r>
            <a:r>
              <a:rPr 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Port</a:t>
            </a:r>
            <a:r>
              <a:rPr lang="zh-TW" alt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sz="2400" b="1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Trunking</a:t>
            </a:r>
            <a:r>
              <a:rPr lang="en-US" altLang="zh-TW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TW" alt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提升頻寬達40</a:t>
            </a:r>
            <a:r>
              <a:rPr lang="en-US" altLang="zh-TW" sz="2400" b="1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GbE</a:t>
            </a:r>
            <a:r>
              <a:rPr lang="en-US" sz="24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24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59740F76-87D7-4686-8505-525318BF90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 b="15185"/>
          <a:stretch/>
        </p:blipFill>
        <p:spPr>
          <a:xfrm>
            <a:off x="2167089" y="3688403"/>
            <a:ext cx="6807604" cy="300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33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2018F2-263C-4DAD-AAE7-857E74C579E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</a:pPr>
            <a:r>
              <a:rPr lang="zh-TW" altLang="en-US"/>
              <a:t>如何選擇適合的</a:t>
            </a:r>
            <a:r>
              <a:rPr lang="en-US" altLang="zh-TW"/>
              <a:t>NAS?</a:t>
            </a:r>
            <a:r>
              <a:rPr lang="en-US"/>
              <a:t>​</a:t>
            </a:r>
            <a:endParaRPr lang="zh-TW" altLang="en-US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EE6DF4A6-3B6C-46E0-846F-9AB20D640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576125"/>
              </p:ext>
            </p:extLst>
          </p:nvPr>
        </p:nvGraphicFramePr>
        <p:xfrm>
          <a:off x="258418" y="1195314"/>
          <a:ext cx="11669973" cy="4596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163">
                  <a:extLst>
                    <a:ext uri="{9D8B030D-6E8A-4147-A177-3AD203B41FA5}">
                      <a16:colId xmlns:a16="http://schemas.microsoft.com/office/drawing/2014/main" val="3202492005"/>
                    </a:ext>
                  </a:extLst>
                </a:gridCol>
                <a:gridCol w="1459105">
                  <a:extLst>
                    <a:ext uri="{9D8B030D-6E8A-4147-A177-3AD203B41FA5}">
                      <a16:colId xmlns:a16="http://schemas.microsoft.com/office/drawing/2014/main" val="3445772151"/>
                    </a:ext>
                  </a:extLst>
                </a:gridCol>
                <a:gridCol w="3693103">
                  <a:extLst>
                    <a:ext uri="{9D8B030D-6E8A-4147-A177-3AD203B41FA5}">
                      <a16:colId xmlns:a16="http://schemas.microsoft.com/office/drawing/2014/main" val="1859323455"/>
                    </a:ext>
                  </a:extLst>
                </a:gridCol>
                <a:gridCol w="1772359">
                  <a:extLst>
                    <a:ext uri="{9D8B030D-6E8A-4147-A177-3AD203B41FA5}">
                      <a16:colId xmlns:a16="http://schemas.microsoft.com/office/drawing/2014/main" val="1417739858"/>
                    </a:ext>
                  </a:extLst>
                </a:gridCol>
                <a:gridCol w="1459105">
                  <a:extLst>
                    <a:ext uri="{9D8B030D-6E8A-4147-A177-3AD203B41FA5}">
                      <a16:colId xmlns:a16="http://schemas.microsoft.com/office/drawing/2014/main" val="2094241819"/>
                    </a:ext>
                  </a:extLst>
                </a:gridCol>
                <a:gridCol w="1962138">
                  <a:extLst>
                    <a:ext uri="{9D8B030D-6E8A-4147-A177-3AD203B41FA5}">
                      <a16:colId xmlns:a16="http://schemas.microsoft.com/office/drawing/2014/main" val="4075008051"/>
                    </a:ext>
                  </a:extLst>
                </a:gridCol>
              </a:tblGrid>
              <a:tr h="3647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TW" altLang="en-US" sz="1800" b="1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8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使用者數量</a:t>
                      </a:r>
                    </a:p>
                  </a:txBody>
                  <a:tcPr marL="84556" marR="84556" marT="42278" marB="42278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1" i="0" u="none" strike="noStrike" noProof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處理器</a:t>
                      </a:r>
                      <a:endParaRPr lang="zh-TW" altLang="en-US" sz="18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1" i="0" u="none" strike="noStrike" noProof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記憶體 (RAM)</a:t>
                      </a:r>
                      <a:endParaRPr lang="zh-TW" sz="18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i="0" u="none" strike="noStrike" noProof="0">
                          <a:solidFill>
                            <a:srgbClr val="FFFFFF"/>
                          </a:solidFill>
                          <a:latin typeface="微軟正黑體"/>
                          <a:ea typeface="微軟正黑體"/>
                        </a:rPr>
                        <a:t>SSD Cache</a:t>
                      </a:r>
                    </a:p>
                  </a:txBody>
                  <a:tcPr marL="84556" marR="84556" marT="42278" marB="42278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800" b="1">
                          <a:latin typeface="微軟正黑體"/>
                          <a:ea typeface="微軟正黑體"/>
                        </a:rPr>
                        <a:t>網卡頻寬</a:t>
                      </a:r>
                    </a:p>
                  </a:txBody>
                  <a:tcPr marL="84556" marR="84556" marT="42278" marB="42278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878109"/>
                  </a:ext>
                </a:extLst>
              </a:tr>
              <a:tr h="7718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家庭用戶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1-10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雙核心 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Intel</a:t>
                      </a:r>
                      <a:r>
                        <a:rPr lang="en-US" altLang="zh-TW" sz="1600" b="1" i="0" u="none" strike="noStrike" baseline="300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®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Celeron</a:t>
                      </a:r>
                      <a:r>
                        <a:rPr lang="en-US" altLang="zh-TW" sz="1600" b="1" i="0" u="none" strike="noStrike" baseline="300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®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2.41GHz</a:t>
                      </a:r>
                      <a:endParaRPr lang="zh-TW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1G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600" b="1">
                          <a:latin typeface="微軟正黑體"/>
                          <a:ea typeface="微軟正黑體"/>
                        </a:rPr>
                        <a:t>--</a:t>
                      </a:r>
                      <a:endParaRPr lang="zh-TW" altLang="en-US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1 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GbE</a:t>
                      </a:r>
                      <a:endParaRPr lang="zh-TW" altLang="en-US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extLst>
                  <a:ext uri="{0D108BD9-81ED-4DB2-BD59-A6C34878D82A}">
                    <a16:rowId xmlns:a16="http://schemas.microsoft.com/office/drawing/2014/main" val="2283297366"/>
                  </a:ext>
                </a:extLst>
              </a:tr>
              <a:tr h="7718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小型企業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10-100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四核心Intel</a:t>
                      </a:r>
                      <a:r>
                        <a:rPr lang="en-US" altLang="zh-TW" sz="1600" b="1" i="0" u="none" strike="noStrike" kern="1200" baseline="300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®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Celeron</a:t>
                      </a:r>
                      <a:r>
                        <a:rPr lang="en-US" altLang="zh-TW" sz="1600" b="1" i="0" u="none" strike="noStrike" kern="1200" baseline="300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®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2.0GHz</a:t>
                      </a:r>
                      <a:endParaRPr lang="zh-TW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4G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600" b="1">
                          <a:latin typeface="微軟正黑體"/>
                          <a:ea typeface="微軟正黑體"/>
                        </a:rPr>
                        <a:t>--</a:t>
                      </a:r>
                      <a:endParaRPr lang="zh-TW" altLang="en-US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1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GbE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x2</a:t>
                      </a:r>
                      <a:endParaRPr lang="zh-TW" altLang="en-US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extLst>
                  <a:ext uri="{0D108BD9-81ED-4DB2-BD59-A6C34878D82A}">
                    <a16:rowId xmlns:a16="http://schemas.microsoft.com/office/drawing/2014/main" val="32357847"/>
                  </a:ext>
                </a:extLst>
              </a:tr>
              <a:tr h="77183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中型企業</a:t>
                      </a:r>
                      <a:endParaRPr lang="zh-TW" sz="1600" b="1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100-500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Intel</a:t>
                      </a:r>
                      <a:r>
                        <a:rPr lang="en-US" altLang="zh-TW" sz="1600" b="1" i="0" u="none" strike="noStrike" kern="1200" baseline="300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®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Core™ i5-7500 3.4 GHz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 </a:t>
                      </a:r>
                      <a:endParaRPr lang="en-US" altLang="zh-TW" sz="1600" b="1" i="0" u="none" strike="noStrike" noProof="0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四核心處理器 </a:t>
                      </a:r>
                      <a:endParaRPr lang="zh-TW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16G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TW" altLang="en-US" sz="1600" b="1">
                        <a:solidFill>
                          <a:srgbClr val="C55A1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10GbE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x2</a:t>
                      </a:r>
                      <a:endParaRPr lang="zh-TW" altLang="en-US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extLst>
                  <a:ext uri="{0D108BD9-81ED-4DB2-BD59-A6C34878D82A}">
                    <a16:rowId xmlns:a16="http://schemas.microsoft.com/office/drawing/2014/main" val="2135801764"/>
                  </a:ext>
                </a:extLst>
              </a:tr>
              <a:tr h="77183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中型企業</a:t>
                      </a:r>
                      <a:endParaRPr lang="zh-TW" sz="1600" b="1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500-1000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Intel</a:t>
                      </a:r>
                      <a:r>
                        <a:rPr lang="en-US" altLang="zh-TW" sz="1600" b="1" i="0" u="none" strike="noStrike" kern="1200" baseline="300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®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Core™ i7-7700 3.6 GHz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 </a:t>
                      </a:r>
                      <a:endParaRPr lang="en-US" altLang="zh-TW" sz="1600" b="1" i="0" u="none" strike="noStrike" noProof="0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四核心處理器</a:t>
                      </a:r>
                      <a:endParaRPr lang="zh-TW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32G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TW" altLang="en-US" sz="1600" b="1">
                        <a:solidFill>
                          <a:srgbClr val="C55A1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10GbE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 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x2</a:t>
                      </a:r>
                      <a:endParaRPr lang="zh-TW" altLang="en-US" sz="1600" b="1">
                        <a:latin typeface="微軟正黑體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(</a:t>
                      </a:r>
                      <a:r>
                        <a:rPr lang="en-US" sz="14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Port Trunking</a:t>
                      </a:r>
                      <a:r>
                        <a:rPr lang="en-US" altLang="en-US" sz="14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)</a:t>
                      </a:r>
                      <a:endParaRPr lang="zh-TW" sz="14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extLst>
                  <a:ext uri="{0D108BD9-81ED-4DB2-BD59-A6C34878D82A}">
                    <a16:rowId xmlns:a16="http://schemas.microsoft.com/office/drawing/2014/main" val="4023720823"/>
                  </a:ext>
                </a:extLst>
              </a:tr>
              <a:tr h="55130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大型企業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1000-1500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 Intel</a:t>
                      </a:r>
                      <a:r>
                        <a:rPr lang="en-US" altLang="zh-TW" sz="1600" b="1" i="0" u="none" strike="noStrike" kern="1200" baseline="300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®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Xeon</a:t>
                      </a:r>
                      <a:r>
                        <a:rPr lang="en-US" altLang="zh-TW" sz="1600" b="1" i="0" u="none" strike="noStrike" kern="1200" baseline="300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®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4-core </a:t>
                      </a:r>
                      <a:endParaRPr lang="zh-TW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64G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TW" altLang="en-US" sz="1600" b="1">
                        <a:solidFill>
                          <a:srgbClr val="C55A1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10GbE x4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(Port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Trunking)</a:t>
                      </a:r>
                      <a:endParaRPr lang="zh-TW" altLang="zh-TW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extLst>
                  <a:ext uri="{0D108BD9-81ED-4DB2-BD59-A6C34878D82A}">
                    <a16:rowId xmlns:a16="http://schemas.microsoft.com/office/drawing/2014/main" val="2900808483"/>
                  </a:ext>
                </a:extLst>
              </a:tr>
              <a:tr h="55130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大型企業</a:t>
                      </a:r>
                      <a:endParaRPr lang="zh-TW" sz="1600" b="1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1500-2000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Intel</a:t>
                      </a:r>
                      <a:r>
                        <a:rPr lang="en-US" altLang="zh-TW" sz="1600" b="1" i="0" u="none" strike="noStrike" kern="1200" baseline="300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®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Xeon</a:t>
                      </a:r>
                      <a:r>
                        <a:rPr lang="en-US" altLang="zh-TW" sz="1600" b="1" i="0" u="none" strike="noStrike" kern="1200" baseline="300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®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8-core </a:t>
                      </a:r>
                      <a:endParaRPr lang="zh-TW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128G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zh-TW" altLang="en-US" sz="1600" b="1">
                        <a:solidFill>
                          <a:srgbClr val="C55A1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10GbE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x4</a:t>
                      </a:r>
                      <a:endParaRPr lang="zh-TW" sz="1600" b="1" i="0" u="none" strike="noStrike" noProof="0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(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Port Trunking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)</a:t>
                      </a:r>
                      <a:endParaRPr lang="zh-TW" altLang="en-US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extLst>
                  <a:ext uri="{0D108BD9-81ED-4DB2-BD59-A6C34878D82A}">
                    <a16:rowId xmlns:a16="http://schemas.microsoft.com/office/drawing/2014/main" val="1475042166"/>
                  </a:ext>
                </a:extLst>
              </a:tr>
            </a:tbl>
          </a:graphicData>
        </a:graphic>
      </p:graphicFrame>
      <p:pic>
        <p:nvPicPr>
          <p:cNvPr id="7" name="Picture 3">
            <a:extLst>
              <a:ext uri="{FF2B5EF4-FFF2-40B4-BE49-F238E27FC236}">
                <a16:creationId xmlns:a16="http://schemas.microsoft.com/office/drawing/2014/main" id="{8B9DEA95-BBCB-45D3-ADD2-C7078C731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71086" y="3309981"/>
            <a:ext cx="387412" cy="367175"/>
          </a:xfrm>
          <a:prstGeom prst="rect">
            <a:avLst/>
          </a:prstGeom>
          <a:noFill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944EC22-EC83-42F8-93D0-A58ADC8A1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71086" y="4112869"/>
            <a:ext cx="387412" cy="367175"/>
          </a:xfrm>
          <a:prstGeom prst="rect">
            <a:avLst/>
          </a:prstGeom>
          <a:noFill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5581ECD-C0AF-4688-BECE-EF2CDBFB3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71086" y="4759640"/>
            <a:ext cx="387412" cy="367175"/>
          </a:xfrm>
          <a:prstGeom prst="rect">
            <a:avLst/>
          </a:prstGeom>
          <a:noFill/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3DAE35FA-CFF6-441A-89A5-743EB7079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71086" y="5328352"/>
            <a:ext cx="387412" cy="367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6889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962828-92BE-4805-A5FB-D10C78E0D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89556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網路拓樸對企業用戶的重要性</a:t>
            </a:r>
            <a:endParaRPr lang="en-US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B6D4AD82-33E6-4902-A927-B65DBA415973}"/>
              </a:ext>
            </a:extLst>
          </p:cNvPr>
          <p:cNvCxnSpPr>
            <a:cxnSpLocks/>
          </p:cNvCxnSpPr>
          <p:nvPr/>
        </p:nvCxnSpPr>
        <p:spPr>
          <a:xfrm flipH="1">
            <a:off x="2026205" y="4229441"/>
            <a:ext cx="5750" cy="900023"/>
          </a:xfrm>
          <a:prstGeom prst="straightConnector1">
            <a:avLst/>
          </a:prstGeom>
          <a:ln w="34925"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4C9A8980-5842-45B9-A29C-6E762F13C246}"/>
              </a:ext>
            </a:extLst>
          </p:cNvPr>
          <p:cNvCxnSpPr>
            <a:cxnSpLocks/>
          </p:cNvCxnSpPr>
          <p:nvPr/>
        </p:nvCxnSpPr>
        <p:spPr>
          <a:xfrm>
            <a:off x="5764315" y="3088888"/>
            <a:ext cx="0" cy="2040573"/>
          </a:xfrm>
          <a:prstGeom prst="straightConnector1">
            <a:avLst/>
          </a:prstGeom>
          <a:ln w="34925"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2D19AE40-4CAC-4FE5-91D8-3123FB97A806}"/>
              </a:ext>
            </a:extLst>
          </p:cNvPr>
          <p:cNvCxnSpPr>
            <a:cxnSpLocks/>
          </p:cNvCxnSpPr>
          <p:nvPr/>
        </p:nvCxnSpPr>
        <p:spPr>
          <a:xfrm flipH="1">
            <a:off x="9746842" y="4229436"/>
            <a:ext cx="5750" cy="900023"/>
          </a:xfrm>
          <a:prstGeom prst="straightConnector1">
            <a:avLst/>
          </a:prstGeom>
          <a:ln w="34925"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2ACC82AF-5072-413B-9D77-27F979EFD305}"/>
              </a:ext>
            </a:extLst>
          </p:cNvPr>
          <p:cNvCxnSpPr/>
          <p:nvPr/>
        </p:nvCxnSpPr>
        <p:spPr>
          <a:xfrm flipV="1">
            <a:off x="2017580" y="4223692"/>
            <a:ext cx="2510286" cy="5750"/>
          </a:xfrm>
          <a:prstGeom prst="straightConnector1">
            <a:avLst/>
          </a:prstGeom>
          <a:ln w="349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68135280-90CB-49CB-97F1-C5D44F079662}"/>
              </a:ext>
            </a:extLst>
          </p:cNvPr>
          <p:cNvCxnSpPr>
            <a:cxnSpLocks/>
          </p:cNvCxnSpPr>
          <p:nvPr/>
        </p:nvCxnSpPr>
        <p:spPr>
          <a:xfrm flipV="1">
            <a:off x="7279694" y="4223687"/>
            <a:ext cx="2510286" cy="5750"/>
          </a:xfrm>
          <a:prstGeom prst="straightConnector1">
            <a:avLst/>
          </a:prstGeom>
          <a:ln w="349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5B77B37-667E-4471-AD3C-1189323A82E8}"/>
              </a:ext>
            </a:extLst>
          </p:cNvPr>
          <p:cNvSpPr txBox="1"/>
          <p:nvPr/>
        </p:nvSpPr>
        <p:spPr>
          <a:xfrm>
            <a:off x="6848111" y="1741840"/>
            <a:ext cx="4252822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 網路頻寬 </a:t>
            </a:r>
            <a:r>
              <a:rPr lang="en-US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endParaRPr lang="zh-TW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en-US" altLang="zh-TW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Port </a:t>
            </a:r>
            <a:r>
              <a:rPr lang="en-US" altLang="zh-TW" b="1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Trunking</a:t>
            </a:r>
            <a:r>
              <a:rPr lang="en-US" altLang="zh-TW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NAS </a:t>
            </a:r>
            <a:r>
              <a:rPr lang="en-US" altLang="zh-TW" b="1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機種</a:t>
            </a:r>
            <a:endParaRPr lang="zh-TW" b="1" err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A1A0FA3-711B-481D-91DD-8CDAE079A890}"/>
              </a:ext>
            </a:extLst>
          </p:cNvPr>
          <p:cNvSpPr txBox="1"/>
          <p:nvPr/>
        </p:nvSpPr>
        <p:spPr>
          <a:xfrm>
            <a:off x="7512422" y="3556354"/>
            <a:ext cx="4525992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 交換器</a:t>
            </a:r>
            <a:endParaRPr lang="zh-TW" altLang="en-US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交換器有網管功能</a:t>
            </a:r>
            <a:r>
              <a:rPr lang="en-US" altLang="zh-TW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-&gt; </a:t>
            </a:r>
            <a:r>
              <a:rPr 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Port </a:t>
            </a:r>
            <a:r>
              <a:rPr lang="en-US" b="1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Trunking</a:t>
            </a:r>
            <a:r>
              <a:rPr lang="zh-TW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27FEE220-F9B8-4C0E-A03E-BB11F3D6FBD2}"/>
              </a:ext>
            </a:extLst>
          </p:cNvPr>
          <p:cNvSpPr/>
          <p:nvPr/>
        </p:nvSpPr>
        <p:spPr>
          <a:xfrm>
            <a:off x="6848111" y="2435869"/>
            <a:ext cx="2136477" cy="4830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 Black"/>
                <a:ea typeface="新細明體"/>
              </a:rPr>
              <a:t>Port </a:t>
            </a:r>
            <a:r>
              <a:rPr lang="en-US" altLang="zh-TW" err="1">
                <a:latin typeface="Arial Black"/>
                <a:ea typeface="新細明體"/>
              </a:rPr>
              <a:t>Trunking</a:t>
            </a:r>
            <a:endParaRPr lang="en-US" altLang="zh-TW">
              <a:latin typeface="Arial Black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5C93F08-7128-4D78-A473-C0EB4540A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060" y="1428275"/>
            <a:ext cx="2049802" cy="1750215"/>
          </a:xfrm>
          <a:prstGeom prst="rect">
            <a:avLst/>
          </a:prstGeom>
        </p:spPr>
      </p:pic>
      <p:pic>
        <p:nvPicPr>
          <p:cNvPr id="22" name="圖片 7">
            <a:extLst>
              <a:ext uri="{FF2B5EF4-FFF2-40B4-BE49-F238E27FC236}">
                <a16:creationId xmlns:a16="http://schemas.microsoft.com/office/drawing/2014/main" id="{DFBB66E1-A2A4-4539-A49D-E25BDD44CD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0" b="28662"/>
          <a:stretch/>
        </p:blipFill>
        <p:spPr>
          <a:xfrm>
            <a:off x="727080" y="4950094"/>
            <a:ext cx="2741827" cy="730798"/>
          </a:xfrm>
          <a:prstGeom prst="rect">
            <a:avLst/>
          </a:prstGeom>
        </p:spPr>
      </p:pic>
      <p:pic>
        <p:nvPicPr>
          <p:cNvPr id="23" name="圖片 7">
            <a:extLst>
              <a:ext uri="{FF2B5EF4-FFF2-40B4-BE49-F238E27FC236}">
                <a16:creationId xmlns:a16="http://schemas.microsoft.com/office/drawing/2014/main" id="{CA30F52B-0061-4102-81C5-C9A48C3889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0" b="28662"/>
          <a:stretch/>
        </p:blipFill>
        <p:spPr>
          <a:xfrm>
            <a:off x="4396967" y="5017010"/>
            <a:ext cx="2741827" cy="730798"/>
          </a:xfrm>
          <a:prstGeom prst="rect">
            <a:avLst/>
          </a:prstGeom>
        </p:spPr>
      </p:pic>
      <p:pic>
        <p:nvPicPr>
          <p:cNvPr id="24" name="圖片 7">
            <a:extLst>
              <a:ext uri="{FF2B5EF4-FFF2-40B4-BE49-F238E27FC236}">
                <a16:creationId xmlns:a16="http://schemas.microsoft.com/office/drawing/2014/main" id="{17BD7F21-DB54-4EB6-A047-5930E6FDC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0" b="28662"/>
          <a:stretch/>
        </p:blipFill>
        <p:spPr>
          <a:xfrm>
            <a:off x="8118852" y="5005469"/>
            <a:ext cx="2741827" cy="730798"/>
          </a:xfrm>
          <a:prstGeom prst="rect">
            <a:avLst/>
          </a:prstGeom>
        </p:spPr>
      </p:pic>
      <p:pic>
        <p:nvPicPr>
          <p:cNvPr id="11" name="圖片 11">
            <a:extLst>
              <a:ext uri="{FF2B5EF4-FFF2-40B4-BE49-F238E27FC236}">
                <a16:creationId xmlns:a16="http://schemas.microsoft.com/office/drawing/2014/main" id="{768F3EA1-2095-46A4-A9C1-42507768F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172" y="3875777"/>
            <a:ext cx="3505200" cy="45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9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1E950-955E-4C59-8266-2E34D1F72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與其他同步產品比較</a:t>
            </a:r>
            <a:endParaRPr lang="en-US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0485FA3-EB1E-4BC3-ACE5-AD55EBDEF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403386"/>
              </p:ext>
            </p:extLst>
          </p:nvPr>
        </p:nvGraphicFramePr>
        <p:xfrm>
          <a:off x="555547" y="1196829"/>
          <a:ext cx="10764601" cy="4708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441236665"/>
                    </a:ext>
                  </a:extLst>
                </a:gridCol>
                <a:gridCol w="4280801">
                  <a:extLst>
                    <a:ext uri="{9D8B030D-6E8A-4147-A177-3AD203B41FA5}">
                      <a16:colId xmlns:a16="http://schemas.microsoft.com/office/drawing/2014/main" val="1825022623"/>
                    </a:ext>
                  </a:extLst>
                </a:gridCol>
                <a:gridCol w="3588200">
                  <a:extLst>
                    <a:ext uri="{9D8B030D-6E8A-4147-A177-3AD203B41FA5}">
                      <a16:colId xmlns:a16="http://schemas.microsoft.com/office/drawing/2014/main" val="4211550278"/>
                    </a:ext>
                  </a:extLst>
                </a:gridCol>
              </a:tblGrid>
              <a:tr h="697687"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843C0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2800" b="1" dirty="0">
                          <a:latin typeface="Arial"/>
                          <a:ea typeface="微軟正黑體"/>
                          <a:cs typeface="Arial"/>
                        </a:rPr>
                        <a:t>     </a:t>
                      </a:r>
                      <a:r>
                        <a:rPr lang="en-US" sz="2800" b="1" dirty="0">
                          <a:latin typeface="Arial"/>
                          <a:ea typeface="微軟正黑體"/>
                          <a:cs typeface="Arial"/>
                        </a:rPr>
                        <a:t>QNAP </a:t>
                      </a:r>
                      <a:r>
                        <a:rPr lang="en-US" sz="2800" b="1" dirty="0" err="1">
                          <a:latin typeface="Arial"/>
                          <a:ea typeface="微軟正黑體"/>
                          <a:cs typeface="Arial"/>
                        </a:rPr>
                        <a:t>Qsync</a:t>
                      </a:r>
                      <a:endParaRPr lang="en-US" sz="2800" b="1" dirty="0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solidFill>
                      <a:srgbClr val="843C0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b="1" dirty="0">
                          <a:latin typeface="Arial"/>
                          <a:ea typeface="微軟正黑體"/>
                          <a:cs typeface="Arial"/>
                        </a:rPr>
                        <a:t>Synology Drive</a:t>
                      </a:r>
                    </a:p>
                  </a:txBody>
                  <a:tcPr anchor="ctr">
                    <a:solidFill>
                      <a:srgbClr val="843C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251756"/>
                  </a:ext>
                </a:extLst>
              </a:tr>
              <a:tr h="6658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團體資料夾分享</a:t>
                      </a:r>
                      <a:endParaRPr lang="en-US" b="1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en-US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endParaRPr 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1624157"/>
                  </a:ext>
                </a:extLst>
              </a:tr>
              <a:tr h="6658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中央控管機制</a:t>
                      </a:r>
                      <a:endParaRPr lang="en-US" b="1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en-US" b="1">
                          <a:latin typeface="微軟正黑體"/>
                          <a:ea typeface="微軟正黑體"/>
                        </a:rPr>
                        <a:t>使用者自訂與中央控管模式    </a:t>
                      </a:r>
                      <a:endParaRPr 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latin typeface="微軟正黑體"/>
                          <a:ea typeface="微軟正黑體"/>
                        </a:rPr>
                        <a:t>檔案類型過濾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4870167"/>
                  </a:ext>
                </a:extLst>
              </a:tr>
              <a:tr h="6658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en-US" b="1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遠端抹除裝置內檔案</a:t>
                      </a:r>
                      <a:endParaRPr lang="en-US" b="1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endParaRPr 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不支援</a:t>
                      </a:r>
                      <a:endParaRPr 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7393367"/>
                  </a:ext>
                </a:extLst>
              </a:tr>
              <a:tr h="6658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altLang="en-US" b="1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瀏覽器用戶端</a:t>
                      </a:r>
                      <a:endParaRPr lang="en-US" b="1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微軟正黑體"/>
                          <a:ea typeface="微軟正黑體"/>
                        </a:rPr>
                        <a:t>File Station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微軟正黑體"/>
                          <a:ea typeface="微軟正黑體"/>
                        </a:rPr>
                        <a:t>Synology Drive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9820931"/>
                  </a:ext>
                </a:extLst>
              </a:tr>
              <a:tr h="66583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solidFill>
                            <a:srgbClr val="002060"/>
                          </a:solidFill>
                          <a:latin typeface="微軟正黑體"/>
                          <a:ea typeface="微軟正黑體"/>
                        </a:rPr>
                        <a:t>PC</a:t>
                      </a:r>
                      <a:r>
                        <a:rPr lang="ja-JP" altLang="en-US" b="1">
                          <a:solidFill>
                            <a:srgbClr val="002060"/>
                          </a:solidFill>
                          <a:latin typeface="微軟正黑體"/>
                          <a:ea typeface="微軟正黑體"/>
                        </a:rPr>
                        <a:t>用戶端</a:t>
                      </a:r>
                      <a:endParaRPr lang="en-US" b="1">
                        <a:solidFill>
                          <a:srgbClr val="00206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微軟正黑體"/>
                          <a:ea typeface="微軟正黑體"/>
                        </a:rPr>
                        <a:t>Windows, Mac, Linux (beta)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微軟正黑體"/>
                          <a:ea typeface="微軟正黑體"/>
                        </a:rPr>
                        <a:t>Windows, Mac, Linux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2639877"/>
                  </a:ext>
                </a:extLst>
              </a:tr>
              <a:tr h="68183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altLang="en-US" b="1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行動裝置用戶端</a:t>
                      </a:r>
                      <a:endParaRPr lang="en-US" b="1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 err="1">
                          <a:latin typeface="微軟正黑體"/>
                          <a:ea typeface="微軟正黑體"/>
                        </a:rPr>
                        <a:t>Qsync</a:t>
                      </a:r>
                      <a:r>
                        <a:rPr lang="en-US" b="1" dirty="0">
                          <a:latin typeface="微軟正黑體"/>
                          <a:ea typeface="微軟正黑體"/>
                        </a:rPr>
                        <a:t> for Android</a:t>
                      </a:r>
                    </a:p>
                    <a:p>
                      <a:pPr lvl="0" algn="ctr">
                        <a:buNone/>
                      </a:pPr>
                      <a:r>
                        <a:rPr lang="en-US" b="1" dirty="0" err="1">
                          <a:latin typeface="微軟正黑體"/>
                          <a:ea typeface="微軟正黑體"/>
                        </a:rPr>
                        <a:t>Qsync</a:t>
                      </a:r>
                      <a:r>
                        <a:rPr lang="en-US" b="1" dirty="0">
                          <a:latin typeface="微軟正黑體"/>
                          <a:ea typeface="微軟正黑體"/>
                        </a:rPr>
                        <a:t> for iOS (beta)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dirty="0">
                          <a:latin typeface="微軟正黑體"/>
                          <a:ea typeface="微軟正黑體"/>
                        </a:rPr>
                        <a:t>Synology Drive for Android</a:t>
                      </a:r>
                    </a:p>
                    <a:p>
                      <a:pPr lvl="0" algn="ctr">
                        <a:buNone/>
                      </a:pPr>
                      <a:r>
                        <a:rPr lang="en-US" b="1" dirty="0">
                          <a:latin typeface="微軟正黑體"/>
                          <a:ea typeface="微軟正黑體"/>
                        </a:rPr>
                        <a:t>Synology Drive for iOS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28908"/>
                  </a:ext>
                </a:extLst>
              </a:tr>
            </a:tbl>
          </a:graphicData>
        </a:graphic>
      </p:graphicFrame>
      <p:pic>
        <p:nvPicPr>
          <p:cNvPr id="7" name="圖形 6" descr="豎起大拇指標誌">
            <a:extLst>
              <a:ext uri="{FF2B5EF4-FFF2-40B4-BE49-F238E27FC236}">
                <a16:creationId xmlns:a16="http://schemas.microsoft.com/office/drawing/2014/main" id="{17D9C8DA-B561-4BA2-B18C-1E6817BB3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95857" y="2583150"/>
            <a:ext cx="604319" cy="604319"/>
          </a:xfrm>
          <a:prstGeom prst="rect">
            <a:avLst/>
          </a:prstGeom>
        </p:spPr>
      </p:pic>
      <p:pic>
        <p:nvPicPr>
          <p:cNvPr id="5" name="圖形 6" descr="豎起大拇指標誌">
            <a:extLst>
              <a:ext uri="{FF2B5EF4-FFF2-40B4-BE49-F238E27FC236}">
                <a16:creationId xmlns:a16="http://schemas.microsoft.com/office/drawing/2014/main" id="{200DAC1F-E0E4-4938-AED4-B1199984E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75223" y="3298074"/>
            <a:ext cx="604319" cy="60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83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24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佈景主題</vt:lpstr>
      <vt:lpstr>PowerPoint Presentation</vt:lpstr>
      <vt:lpstr>團隊集中式終端設備  檔案同步備份系統</vt:lpstr>
      <vt:lpstr>大綱</vt:lpstr>
      <vt:lpstr>用戶常見的問題是?</vt:lpstr>
      <vt:lpstr>讓工作更有效率的方式：實際案例分享</vt:lpstr>
      <vt:lpstr>當有大量使用者時怎麼辦：實際案例配置</vt:lpstr>
      <vt:lpstr>如何選擇適合的NAS?​</vt:lpstr>
      <vt:lpstr>網路拓樸對企業用戶的重要性</vt:lpstr>
      <vt:lpstr>與其他同步產品比較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Qsync進階功能介紹​</vt:lpstr>
      <vt:lpstr>中央控管．輕鬆部署 </vt:lpstr>
      <vt:lpstr>更安全的檔案同步、回復及抹除機制 </vt:lpstr>
      <vt:lpstr>團隊合作．提升工作效率 </vt:lpstr>
      <vt:lpstr>即時顯示最近同步與正在同步檔案</vt:lpstr>
      <vt:lpstr>隨時檢視已使用與剩餘空間</vt:lpstr>
      <vt:lpstr>進階儲存功能讓NAS更安全可靠 </vt:lpstr>
      <vt:lpstr>如何備份Qsync資料</vt:lpstr>
      <vt:lpstr>Qsync Ubuntu / iOS Beta Program 測試計畫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/>
  <cp:revision>4</cp:revision>
  <dcterms:modified xsi:type="dcterms:W3CDTF">2018-06-26T02:53:10Z</dcterms:modified>
</cp:coreProperties>
</file>