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44" r:id="rId2"/>
    <p:sldId id="284" r:id="rId3"/>
    <p:sldId id="318" r:id="rId4"/>
    <p:sldId id="286" r:id="rId5"/>
    <p:sldId id="341" r:id="rId6"/>
    <p:sldId id="287" r:id="rId7"/>
    <p:sldId id="288" r:id="rId8"/>
    <p:sldId id="289" r:id="rId9"/>
    <p:sldId id="342" r:id="rId10"/>
    <p:sldId id="335" r:id="rId11"/>
    <p:sldId id="324" r:id="rId12"/>
    <p:sldId id="325" r:id="rId13"/>
    <p:sldId id="336" r:id="rId14"/>
    <p:sldId id="326" r:id="rId15"/>
    <p:sldId id="327" r:id="rId16"/>
    <p:sldId id="328" r:id="rId17"/>
    <p:sldId id="329" r:id="rId18"/>
    <p:sldId id="296" r:id="rId19"/>
    <p:sldId id="332" r:id="rId20"/>
    <p:sldId id="337" r:id="rId21"/>
    <p:sldId id="338" r:id="rId22"/>
    <p:sldId id="339" r:id="rId23"/>
    <p:sldId id="301" r:id="rId24"/>
    <p:sldId id="333" r:id="rId25"/>
    <p:sldId id="293" r:id="rId26"/>
    <p:sldId id="294" r:id="rId27"/>
    <p:sldId id="310" r:id="rId28"/>
    <p:sldId id="330" r:id="rId29"/>
    <p:sldId id="312" r:id="rId30"/>
    <p:sldId id="315" r:id="rId31"/>
    <p:sldId id="316" r:id="rId32"/>
    <p:sldId id="297" r:id="rId33"/>
    <p:sldId id="298" r:id="rId34"/>
    <p:sldId id="304" r:id="rId35"/>
    <p:sldId id="305" r:id="rId36"/>
    <p:sldId id="306" r:id="rId37"/>
    <p:sldId id="307" r:id="rId38"/>
    <p:sldId id="308" r:id="rId39"/>
    <p:sldId id="299" r:id="rId40"/>
    <p:sldId id="317" r:id="rId41"/>
    <p:sldId id="334" r:id="rId42"/>
    <p:sldId id="302" r:id="rId43"/>
    <p:sldId id="303" r:id="rId44"/>
    <p:sldId id="340" r:id="rId45"/>
    <p:sldId id="313" r:id="rId46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Michael Wang" initials="QW" lastIdx="1" clrIdx="0">
    <p:extLst>
      <p:ext uri="{19B8F6BF-5375-455C-9EA6-DF929625EA0E}">
        <p15:presenceInfo xmlns:p15="http://schemas.microsoft.com/office/powerpoint/2012/main" userId="QNAP_Michael Wa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0000"/>
    <a:srgbClr val="FF6600"/>
    <a:srgbClr val="FFCB25"/>
    <a:srgbClr val="FF33CC"/>
    <a:srgbClr val="FF9966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BB81DC-28C8-416D-A2DC-DB419092C110}" v="17" dt="2018-06-04T02:17:12.545"/>
    <p1510:client id="{3F67D71D-6F52-4ECA-824F-D806EF1ECADD}" v="1746" dt="2018-06-04T06:46:42.936"/>
    <p1510:client id="{E387E07F-6381-490C-9B30-0A4D9164E89B}" v="9" dt="2018-06-04T03:29:33.524"/>
    <p1510:client id="{7420C53F-C536-4936-8A26-DF6034654630}" v="10" dt="2018-06-04T03:17:44.178"/>
    <p1510:client id="{D4C78EA2-0FF3-4111-A3B8-E7DEAEF3FD67}" v="6" dt="2018-06-04T05:59:01.972"/>
    <p1510:client id="{A21EE975-4F26-488B-92A9-92AB60D40F1D}" v="6" dt="2018-06-04T03:55:57.406"/>
    <p1510:client id="{097880A6-13A7-4EA8-88F2-AD37CD2B21FE}" v="148" dt="2018-06-04T04:09:37.263"/>
    <p1510:client id="{3939F0ED-C4BB-4A52-B6EA-8813D1068DBF}" v="75" dt="2018-06-04T04:02:10.218"/>
    <p1510:client id="{A570CFDA-9567-4755-BFD9-A0827AE90AEE}" v="2" dt="2018-06-04T06:16:58.555"/>
    <p1510:client id="{4FD5340D-8C57-4924-A3AF-19287975832F}" v="20" dt="2018-06-04T06:31:44.757"/>
    <p1510:client id="{00BE0D5D-FAC7-4E74-A75C-230DEE3C1563}" v="3" dt="2018-06-04T06:51:48.946"/>
    <p1510:client id="{B1DC1525-189F-4A3D-BA62-64CAE771473C}" v="23" dt="2018-06-04T08:01:28.896"/>
  </p1510:revLst>
</p1510:revInfo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中等深淺樣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5CFEF-DDA5-4A10-9F0A-1CFFD3D704C4}" type="datetimeFigureOut">
              <a:rPr lang="zh-TW" altLang="en-US" smtClean="0"/>
              <a:pPr/>
              <a:t>2018/6/5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EEC4F-8CEE-4429-9622-C5BE726EDD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6311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altLang="zh-CN" b="0" i="0" u="none" strike="noStrike" cap="none">
              <a:latin typeface="Arial"/>
              <a:ea typeface="Arial"/>
              <a:cs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altLang="zh-CN"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5914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白手起家款</a:t>
            </a:r>
            <a:endParaRPr lang="en-US" altLang="zh-Hant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29167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白手起家款</a:t>
            </a:r>
            <a:endParaRPr lang="en-US" altLang="zh-Hant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</a:rPr>
              <a:t>2U/3U</a:t>
            </a:r>
            <a:endParaRPr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6568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293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latin typeface="Calibri"/>
                <a:cs typeface="Calibri"/>
              </a:rPr>
              <a:t>這</a:t>
            </a:r>
            <a:r>
              <a:rPr lang="zh-TW" altLang="en-US">
                <a:latin typeface="新細明體"/>
                <a:ea typeface="新細明體"/>
                <a:cs typeface="Calibri"/>
              </a:rPr>
              <a:t>頁需要</a:t>
            </a:r>
            <a:endParaRPr lang="en-US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01547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白手起家款</a:t>
            </a:r>
            <a:endParaRPr lang="en-US" altLang="zh-Hant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092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白手起家款</a:t>
            </a:r>
            <a:endParaRPr lang="en-US" altLang="zh-Hant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44870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Type-A</a:t>
            </a:r>
            <a:r>
              <a:rPr lang="zh-TW" altLang="en-US">
                <a:latin typeface="Calibri"/>
                <a:cs typeface="Calibri"/>
              </a:rPr>
              <a:t>是</a:t>
            </a:r>
            <a:r>
              <a:rPr lang="zh-TW" altLang="en-US">
                <a:latin typeface="新細明體"/>
                <a:ea typeface="新細明體"/>
                <a:cs typeface="Calibri"/>
              </a:rPr>
              <a:t>紅色的</a:t>
            </a:r>
            <a:endParaRPr lang="en-US" altLang="zh-TW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32694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863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35430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3167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TW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原標題</a:t>
            </a:r>
            <a:r>
              <a:rPr lang="en-US" alt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zh-TW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CN" sz="1100">
                <a:solidFill>
                  <a:srgbClr val="FFFFFF"/>
                </a:solidFill>
                <a:cs typeface="Arial" pitchFamily="34" charset="0"/>
                <a:sym typeface="Arial"/>
              </a:rPr>
              <a:t>Ryzen </a:t>
            </a:r>
            <a:r>
              <a:rPr lang="zh-Hant" altLang="en-US" sz="1100">
                <a:solidFill>
                  <a:srgbClr val="FFFFFF"/>
                </a:solidFill>
                <a:latin typeface="Arial "/>
                <a:cs typeface="Arial"/>
                <a:sym typeface="Arial"/>
              </a:rPr>
              <a:t>戰線</a:t>
            </a:r>
            <a:r>
              <a:rPr lang="zh-CN" altLang="en-US" sz="1100">
                <a:solidFill>
                  <a:srgbClr val="FFFFFF"/>
                </a:solidFill>
                <a:latin typeface="Arial "/>
                <a:cs typeface="Arial"/>
                <a:sym typeface="Arial"/>
              </a:rPr>
              <a:t>成員</a:t>
            </a:r>
            <a:r>
              <a:rPr lang="zh-Hant" altLang="en-US" sz="1100">
                <a:solidFill>
                  <a:srgbClr val="FFFFFF"/>
                </a:solidFill>
                <a:latin typeface="Arial "/>
                <a:cs typeface="Arial"/>
                <a:sym typeface="Arial"/>
              </a:rPr>
              <a:t>全員到齊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07221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69135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52958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58301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42584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12936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3051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白手起家款</a:t>
            </a:r>
            <a:endParaRPr lang="en-US" altLang="zh-Hant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4405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白手起家款</a:t>
            </a:r>
            <a:endParaRPr lang="en-US" altLang="zh-Hant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3135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白手起家款</a:t>
            </a:r>
            <a:endParaRPr lang="en-US" altLang="zh-Hant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5591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白手起家款</a:t>
            </a:r>
            <a:endParaRPr lang="en-US" altLang="zh-Hant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7563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白手起家款</a:t>
            </a:r>
            <a:endParaRPr lang="en-US" altLang="zh-Hant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5939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白手起家款</a:t>
            </a:r>
            <a:endParaRPr lang="en-US" altLang="zh-Hant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918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白手起家款</a:t>
            </a:r>
            <a:endParaRPr lang="en-US" altLang="zh-Hant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5528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3A85FE02-DDAE-4F84-909F-8DEB249CEB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A8D40BB-1AE0-41B9-B375-E6F9F6E2CF80}"/>
              </a:ext>
            </a:extLst>
          </p:cNvPr>
          <p:cNvSpPr txBox="1"/>
          <p:nvPr userDrawn="1"/>
        </p:nvSpPr>
        <p:spPr>
          <a:xfrm>
            <a:off x="395785" y="4450236"/>
            <a:ext cx="24744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TS-977XU / TS-977XU-RP</a:t>
            </a:r>
            <a:endParaRPr lang="zh-TW" altLang="en-US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B3BB107-1722-4FBD-9987-7CDF1D367214}"/>
              </a:ext>
            </a:extLst>
          </p:cNvPr>
          <p:cNvSpPr txBox="1"/>
          <p:nvPr userDrawn="1"/>
        </p:nvSpPr>
        <p:spPr>
          <a:xfrm>
            <a:off x="3159457" y="4450236"/>
            <a:ext cx="2381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TS-877XU / TS-877XU-RP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TS-1277XU / TS-1277XU-RP</a:t>
            </a:r>
            <a:endParaRPr lang="zh-TW" altLang="en-US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6775EAC-5FDD-4669-9272-8813C82D368E}"/>
              </a:ext>
            </a:extLst>
          </p:cNvPr>
          <p:cNvSpPr txBox="1"/>
          <p:nvPr userDrawn="1"/>
        </p:nvSpPr>
        <p:spPr>
          <a:xfrm>
            <a:off x="5896591" y="4450236"/>
            <a:ext cx="2460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TS-1677XU / TS-1677XU-RP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TS-2477XU-RP</a:t>
            </a:r>
            <a:endParaRPr lang="zh-TW" altLang="en-US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內頁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0" y="987574"/>
            <a:ext cx="9144000" cy="4155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0100" y="0"/>
            <a:ext cx="7358114" cy="74380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 indent="0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分頁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6605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5446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6605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5446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0" r:id="rId2"/>
    <p:sldLayoutId id="2147483651" r:id="rId3"/>
    <p:sldLayoutId id="2147483654" r:id="rId4"/>
    <p:sldLayoutId id="2147483653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0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90000"/>
        <a:buFont typeface="Arial" pitchFamily="34" charset="0"/>
        <a:buChar char="♦"/>
        <a:defRPr sz="28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♦"/>
        <a:defRPr sz="24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5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21.png"/><Relationship Id="rId4" Type="http://schemas.openxmlformats.org/officeDocument/2006/relationships/image" Target="../media/image49.png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8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tiff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tiff"/><Relationship Id="rId5" Type="http://schemas.openxmlformats.org/officeDocument/2006/relationships/image" Target="../media/image76.tiff"/><Relationship Id="rId4" Type="http://schemas.openxmlformats.org/officeDocument/2006/relationships/image" Target="../media/image75.tif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tiff"/><Relationship Id="rId3" Type="http://schemas.openxmlformats.org/officeDocument/2006/relationships/image" Target="../media/image80.png"/><Relationship Id="rId7" Type="http://schemas.openxmlformats.org/officeDocument/2006/relationships/image" Target="../media/image84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tiff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tiff"/><Relationship Id="rId9" Type="http://schemas.openxmlformats.org/officeDocument/2006/relationships/image" Target="../media/image86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3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113.png"/><Relationship Id="rId4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tiff"/><Relationship Id="rId4" Type="http://schemas.openxmlformats.org/officeDocument/2006/relationships/image" Target="../media/image1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2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7.jpeg"/><Relationship Id="rId7" Type="http://schemas.openxmlformats.org/officeDocument/2006/relationships/image" Target="../media/image130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11" Type="http://schemas.openxmlformats.org/officeDocument/2006/relationships/image" Target="../media/image13.png"/><Relationship Id="rId5" Type="http://schemas.openxmlformats.org/officeDocument/2006/relationships/image" Target="../media/image128.png"/><Relationship Id="rId10" Type="http://schemas.openxmlformats.org/officeDocument/2006/relationships/image" Target="../media/image133.jpeg"/><Relationship Id="rId4" Type="http://schemas.openxmlformats.org/officeDocument/2006/relationships/image" Target="../media/image125.png"/><Relationship Id="rId9" Type="http://schemas.openxmlformats.org/officeDocument/2006/relationships/image" Target="../media/image13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jpg"/><Relationship Id="rId4" Type="http://schemas.openxmlformats.org/officeDocument/2006/relationships/image" Target="../media/image13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tiff"/><Relationship Id="rId7" Type="http://schemas.openxmlformats.org/officeDocument/2006/relationships/image" Target="../media/image142.png"/><Relationship Id="rId2" Type="http://schemas.openxmlformats.org/officeDocument/2006/relationships/image" Target="../media/image13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2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2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B1C17A5-AEAA-46CD-A20B-798EE5F40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4CFAD5B-1777-48FC-95C9-DB1B98EDF7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4" descr="一張含有 綠色, 文字 的圖片&#10;&#10;描述是以非常高的可信度產生">
            <a:extLst>
              <a:ext uri="{FF2B5EF4-FFF2-40B4-BE49-F238E27FC236}">
                <a16:creationId xmlns:a16="http://schemas.microsoft.com/office/drawing/2014/main" id="{EDFAE20C-2051-4832-B028-6DCFCC3A2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57" y="-539"/>
            <a:ext cx="9148313" cy="514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62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F7EC8F46-91F7-4F82-B853-3EC6E38E41CE}"/>
              </a:ext>
            </a:extLst>
          </p:cNvPr>
          <p:cNvSpPr txBox="1">
            <a:spLocks/>
          </p:cNvSpPr>
          <p:nvPr/>
        </p:nvSpPr>
        <p:spPr>
          <a:xfrm>
            <a:off x="457200" y="136149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r>
              <a:rPr lang="en-US" altLang="zh-TW" sz="4400">
                <a:latin typeface="Arial "/>
              </a:rPr>
              <a:t>TS-	x77XU </a:t>
            </a:r>
            <a:r>
              <a:rPr lang="zh-TW" altLang="en-US" sz="4400">
                <a:latin typeface="微軟正黑體"/>
              </a:rPr>
              <a:t>硬體介紹</a:t>
            </a:r>
            <a:endParaRPr lang="zh-TW" sz="4400">
              <a:solidFill>
                <a:schemeClr val="tx1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C9ADACD-13AF-4483-AC74-B8869B15177F}"/>
              </a:ext>
            </a:extLst>
          </p:cNvPr>
          <p:cNvSpPr/>
          <p:nvPr/>
        </p:nvSpPr>
        <p:spPr>
          <a:xfrm>
            <a:off x="2194560" y="2194153"/>
            <a:ext cx="4615031" cy="400110"/>
          </a:xfrm>
          <a:prstGeom prst="rect">
            <a:avLst/>
          </a:prstGeom>
          <a:gradFill flip="none" rotWithShape="1">
            <a:gsLst>
              <a:gs pos="0">
                <a:srgbClr val="C00000">
                  <a:alpha val="0"/>
                </a:srgbClr>
              </a:gs>
              <a:gs pos="30000">
                <a:srgbClr val="C00000"/>
              </a:gs>
              <a:gs pos="70000">
                <a:srgbClr val="C00000"/>
              </a:gs>
              <a:gs pos="100000">
                <a:srgbClr val="C00000">
                  <a:alpha val="0"/>
                </a:srgb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提供給你無限驚喜的內在</a:t>
            </a:r>
          </a:p>
        </p:txBody>
      </p:sp>
    </p:spTree>
    <p:extLst>
      <p:ext uri="{BB962C8B-B14F-4D97-AF65-F5344CB8AC3E}">
        <p14:creationId xmlns:p14="http://schemas.microsoft.com/office/powerpoint/2010/main" val="2633908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DE82EF-EB40-4E44-8856-3F9ABD73178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142990"/>
            <a:ext cx="8571429" cy="5358096"/>
          </a:xfrm>
          <a:prstGeom prst="rect">
            <a:avLst/>
          </a:prstGeom>
        </p:spPr>
      </p:pic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989463" y="0"/>
            <a:ext cx="7756638" cy="85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-US" altLang="zh-Hant" sz="3600">
                <a:solidFill>
                  <a:srgbClr val="FFFFFF"/>
                </a:solidFill>
                <a:ea typeface="Microsoft JhengHei" panose="020B0604030504040204" pitchFamily="34" charset="-120"/>
                <a:cs typeface="Arial" pitchFamily="34" charset="0"/>
                <a:sym typeface="Arial"/>
              </a:rPr>
              <a:t>1U </a:t>
            </a:r>
            <a:r>
              <a:rPr lang="en-US" altLang="zh-Hant" sz="3600" err="1">
                <a:solidFill>
                  <a:srgbClr val="FFFFFF"/>
                </a:solidFill>
                <a:ea typeface="Microsoft JhengHei" panose="020B0604030504040204" pitchFamily="34" charset="-120"/>
                <a:cs typeface="Arial" pitchFamily="34" charset="0"/>
                <a:sym typeface="Arial"/>
              </a:rPr>
              <a:t>可以輕鬆玩轉</a:t>
            </a:r>
            <a:r>
              <a:rPr lang="en-US" altLang="zh-Hant" sz="3600">
                <a:solidFill>
                  <a:srgbClr val="FFFFFF"/>
                </a:solidFill>
                <a:ea typeface="Microsoft JhengHei" panose="020B0604030504040204" pitchFamily="34" charset="-120"/>
                <a:cs typeface="Arial" pitchFamily="34" charset="0"/>
                <a:sym typeface="Arial"/>
              </a:rPr>
              <a:t> </a:t>
            </a:r>
            <a:r>
              <a:rPr lang="en-US" altLang="zh-Hant" sz="3600" err="1">
                <a:solidFill>
                  <a:schemeClr val="lt1"/>
                </a:solidFill>
                <a:ea typeface="Microsoft JhengHei" panose="020B0604030504040204" pitchFamily="34" charset="-120"/>
                <a:cs typeface="Arial" pitchFamily="34" charset="0"/>
              </a:rPr>
              <a:t>Qtier</a:t>
            </a:r>
            <a:r>
              <a:rPr lang="en-US" altLang="zh-Hant" sz="3600">
                <a:solidFill>
                  <a:schemeClr val="lt1"/>
                </a:solidFill>
                <a:ea typeface="Microsoft JhengHei" panose="020B0604030504040204" pitchFamily="34" charset="-120"/>
                <a:cs typeface="Arial" pitchFamily="34" charset="0"/>
              </a:rPr>
              <a:t> 與 SSD </a:t>
            </a:r>
            <a:r>
              <a:rPr lang="en-US" altLang="zh-Hant" sz="3600" err="1">
                <a:solidFill>
                  <a:schemeClr val="lt1"/>
                </a:solidFill>
                <a:ea typeface="Microsoft JhengHei" panose="020B0604030504040204" pitchFamily="34" charset="-120"/>
                <a:cs typeface="Arial" pitchFamily="34" charset="0"/>
              </a:rPr>
              <a:t>快取</a:t>
            </a:r>
            <a:endParaRPr lang="en-US" altLang="zh-Hant" sz="3600" b="1" i="0" u="none" strike="noStrike" cap="none">
              <a:solidFill>
                <a:schemeClr val="lt1"/>
              </a:solidFill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6" name="Shape 183">
            <a:extLst>
              <a:ext uri="{FF2B5EF4-FFF2-40B4-BE49-F238E27FC236}">
                <a16:creationId xmlns:a16="http://schemas.microsoft.com/office/drawing/2014/main" id="{AF32535B-3B4C-5047-8C7E-3735488F5842}"/>
              </a:ext>
            </a:extLst>
          </p:cNvPr>
          <p:cNvSpPr txBox="1"/>
          <p:nvPr/>
        </p:nvSpPr>
        <p:spPr>
          <a:xfrm flipH="1">
            <a:off x="3316945" y="928688"/>
            <a:ext cx="2081482" cy="57125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5 x 2.5”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SATA 6Gb/s SSD </a:t>
            </a:r>
            <a:r>
              <a:rPr lang="zh-CN" altLang="en-US" sz="15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埠</a:t>
            </a:r>
            <a:endParaRPr lang="zh-TW" sz="1500" b="1" i="0" u="none" strike="noStrike" cap="none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Shape 183">
            <a:extLst>
              <a:ext uri="{FF2B5EF4-FFF2-40B4-BE49-F238E27FC236}">
                <a16:creationId xmlns:a16="http://schemas.microsoft.com/office/drawing/2014/main" id="{9BA46E6A-B7BB-AB47-A25D-FAF6B86F8952}"/>
              </a:ext>
            </a:extLst>
          </p:cNvPr>
          <p:cNvSpPr txBox="1"/>
          <p:nvPr/>
        </p:nvSpPr>
        <p:spPr>
          <a:xfrm flipH="1">
            <a:off x="3016943" y="4500576"/>
            <a:ext cx="3269569" cy="35377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500" b="1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4</a:t>
            </a:r>
            <a:r>
              <a:rPr lang="en-US" altLang="zh-TW" sz="1500" b="1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 3.5”SATA 6Gb/s HDD/SSD </a:t>
            </a:r>
            <a:r>
              <a:rPr lang="zh-CN" altLang="en-US" sz="1500" b="1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埠</a:t>
            </a:r>
            <a:endParaRPr lang="zh-TW" sz="1500" b="1" i="0" u="none" strike="noStrike" cap="none">
              <a:solidFill>
                <a:srgbClr val="C00000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Shape 183">
            <a:extLst>
              <a:ext uri="{FF2B5EF4-FFF2-40B4-BE49-F238E27FC236}">
                <a16:creationId xmlns:a16="http://schemas.microsoft.com/office/drawing/2014/main" id="{6880F6E8-B7E2-9847-9E78-9DF9BD6EF6C7}"/>
              </a:ext>
            </a:extLst>
          </p:cNvPr>
          <p:cNvSpPr txBox="1"/>
          <p:nvPr/>
        </p:nvSpPr>
        <p:spPr>
          <a:xfrm flipH="1">
            <a:off x="285720" y="2000246"/>
            <a:ext cx="3643338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500" b="1" i="0" u="none" strike="noStrike" cap="none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LED </a:t>
            </a:r>
            <a:r>
              <a:rPr lang="zh-CN" altLang="en-US" sz="1500" b="1" i="0" u="none" strike="noStrike" cap="none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燈號指示</a:t>
            </a:r>
            <a:r>
              <a:rPr lang="en-US" altLang="zh-CN" sz="15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: 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CN" altLang="en-US" sz="15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系統狀態、網路、硬碟</a:t>
            </a:r>
            <a:endParaRPr lang="zh-TW" sz="1500" b="1" i="0" u="none" strike="noStrike" cap="none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1071538" y="3857634"/>
            <a:ext cx="7143800" cy="500066"/>
          </a:xfrm>
          <a:prstGeom prst="round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圓角矩形 21"/>
          <p:cNvSpPr/>
          <p:nvPr/>
        </p:nvSpPr>
        <p:spPr>
          <a:xfrm>
            <a:off x="5072066" y="3643320"/>
            <a:ext cx="2357454" cy="2143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圓角矩形 23"/>
          <p:cNvSpPr/>
          <p:nvPr/>
        </p:nvSpPr>
        <p:spPr>
          <a:xfrm>
            <a:off x="1071538" y="3857634"/>
            <a:ext cx="7143800" cy="50006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8" name="群組 27"/>
          <p:cNvGrpSpPr/>
          <p:nvPr/>
        </p:nvGrpSpPr>
        <p:grpSpPr>
          <a:xfrm>
            <a:off x="1323831" y="3428993"/>
            <a:ext cx="6666933" cy="142889"/>
            <a:chOff x="1602745" y="3428993"/>
            <a:chExt cx="6250251" cy="142889"/>
          </a:xfrm>
        </p:grpSpPr>
        <p:sp>
          <p:nvSpPr>
            <p:cNvPr id="19" name="手繪多邊形 18"/>
            <p:cNvSpPr/>
            <p:nvPr/>
          </p:nvSpPr>
          <p:spPr>
            <a:xfrm>
              <a:off x="1602745" y="3428993"/>
              <a:ext cx="6250251" cy="142889"/>
            </a:xfrm>
            <a:custGeom>
              <a:avLst/>
              <a:gdLst>
                <a:gd name="connsiteX0" fmla="*/ 0 w 6000792"/>
                <a:gd name="connsiteY0" fmla="*/ 142876 h 142876"/>
                <a:gd name="connsiteX1" fmla="*/ 35719 w 6000792"/>
                <a:gd name="connsiteY1" fmla="*/ 0 h 142876"/>
                <a:gd name="connsiteX2" fmla="*/ 5965073 w 6000792"/>
                <a:gd name="connsiteY2" fmla="*/ 0 h 142876"/>
                <a:gd name="connsiteX3" fmla="*/ 6000792 w 6000792"/>
                <a:gd name="connsiteY3" fmla="*/ 142876 h 142876"/>
                <a:gd name="connsiteX4" fmla="*/ 0 w 6000792"/>
                <a:gd name="connsiteY4" fmla="*/ 142876 h 142876"/>
                <a:gd name="connsiteX0" fmla="*/ 0 w 6000792"/>
                <a:gd name="connsiteY0" fmla="*/ 142876 h 142876"/>
                <a:gd name="connsiteX1" fmla="*/ 242612 w 6000792"/>
                <a:gd name="connsiteY1" fmla="*/ 0 h 142876"/>
                <a:gd name="connsiteX2" fmla="*/ 5965073 w 6000792"/>
                <a:gd name="connsiteY2" fmla="*/ 0 h 142876"/>
                <a:gd name="connsiteX3" fmla="*/ 6000792 w 6000792"/>
                <a:gd name="connsiteY3" fmla="*/ 142876 h 142876"/>
                <a:gd name="connsiteX4" fmla="*/ 0 w 6000792"/>
                <a:gd name="connsiteY4" fmla="*/ 142876 h 142876"/>
                <a:gd name="connsiteX0" fmla="*/ 0 w 6138710"/>
                <a:gd name="connsiteY0" fmla="*/ 142876 h 142876"/>
                <a:gd name="connsiteX1" fmla="*/ 242612 w 6138710"/>
                <a:gd name="connsiteY1" fmla="*/ 0 h 142876"/>
                <a:gd name="connsiteX2" fmla="*/ 5965073 w 6138710"/>
                <a:gd name="connsiteY2" fmla="*/ 0 h 142876"/>
                <a:gd name="connsiteX3" fmla="*/ 6138710 w 6138710"/>
                <a:gd name="connsiteY3" fmla="*/ 142876 h 142876"/>
                <a:gd name="connsiteX4" fmla="*/ 0 w 6138710"/>
                <a:gd name="connsiteY4" fmla="*/ 142876 h 142876"/>
                <a:gd name="connsiteX0" fmla="*/ 0 w 6138710"/>
                <a:gd name="connsiteY0" fmla="*/ 142876 h 142876"/>
                <a:gd name="connsiteX1" fmla="*/ 242612 w 6138710"/>
                <a:gd name="connsiteY1" fmla="*/ 0 h 142876"/>
                <a:gd name="connsiteX2" fmla="*/ 5827093 w 6138710"/>
                <a:gd name="connsiteY2" fmla="*/ 0 h 142876"/>
                <a:gd name="connsiteX3" fmla="*/ 6138710 w 6138710"/>
                <a:gd name="connsiteY3" fmla="*/ 142876 h 142876"/>
                <a:gd name="connsiteX4" fmla="*/ 0 w 6138710"/>
                <a:gd name="connsiteY4" fmla="*/ 142876 h 142876"/>
                <a:gd name="connsiteX0" fmla="*/ 0 w 6207716"/>
                <a:gd name="connsiteY0" fmla="*/ 142876 h 142876"/>
                <a:gd name="connsiteX1" fmla="*/ 311618 w 6207716"/>
                <a:gd name="connsiteY1" fmla="*/ 0 h 142876"/>
                <a:gd name="connsiteX2" fmla="*/ 5896099 w 6207716"/>
                <a:gd name="connsiteY2" fmla="*/ 0 h 142876"/>
                <a:gd name="connsiteX3" fmla="*/ 6207716 w 6207716"/>
                <a:gd name="connsiteY3" fmla="*/ 142876 h 142876"/>
                <a:gd name="connsiteX4" fmla="*/ 0 w 6207716"/>
                <a:gd name="connsiteY4" fmla="*/ 142876 h 14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07716" h="142876">
                  <a:moveTo>
                    <a:pt x="0" y="142876"/>
                  </a:moveTo>
                  <a:lnTo>
                    <a:pt x="311618" y="0"/>
                  </a:lnTo>
                  <a:lnTo>
                    <a:pt x="5896099" y="0"/>
                  </a:lnTo>
                  <a:lnTo>
                    <a:pt x="6207716" y="142876"/>
                  </a:lnTo>
                  <a:lnTo>
                    <a:pt x="0" y="142876"/>
                  </a:lnTo>
                  <a:close/>
                </a:path>
              </a:pathLst>
            </a:custGeom>
            <a:solidFill>
              <a:srgbClr val="00B0F0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手繪多邊形 25"/>
            <p:cNvSpPr/>
            <p:nvPr/>
          </p:nvSpPr>
          <p:spPr>
            <a:xfrm>
              <a:off x="1602745" y="3428994"/>
              <a:ext cx="6250251" cy="142888"/>
            </a:xfrm>
            <a:custGeom>
              <a:avLst/>
              <a:gdLst>
                <a:gd name="connsiteX0" fmla="*/ 0 w 6000792"/>
                <a:gd name="connsiteY0" fmla="*/ 142876 h 142876"/>
                <a:gd name="connsiteX1" fmla="*/ 35719 w 6000792"/>
                <a:gd name="connsiteY1" fmla="*/ 0 h 142876"/>
                <a:gd name="connsiteX2" fmla="*/ 5965073 w 6000792"/>
                <a:gd name="connsiteY2" fmla="*/ 0 h 142876"/>
                <a:gd name="connsiteX3" fmla="*/ 6000792 w 6000792"/>
                <a:gd name="connsiteY3" fmla="*/ 142876 h 142876"/>
                <a:gd name="connsiteX4" fmla="*/ 0 w 6000792"/>
                <a:gd name="connsiteY4" fmla="*/ 142876 h 142876"/>
                <a:gd name="connsiteX0" fmla="*/ 0 w 6000792"/>
                <a:gd name="connsiteY0" fmla="*/ 142876 h 142876"/>
                <a:gd name="connsiteX1" fmla="*/ 242612 w 6000792"/>
                <a:gd name="connsiteY1" fmla="*/ 0 h 142876"/>
                <a:gd name="connsiteX2" fmla="*/ 5965073 w 6000792"/>
                <a:gd name="connsiteY2" fmla="*/ 0 h 142876"/>
                <a:gd name="connsiteX3" fmla="*/ 6000792 w 6000792"/>
                <a:gd name="connsiteY3" fmla="*/ 142876 h 142876"/>
                <a:gd name="connsiteX4" fmla="*/ 0 w 6000792"/>
                <a:gd name="connsiteY4" fmla="*/ 142876 h 142876"/>
                <a:gd name="connsiteX0" fmla="*/ 0 w 6138710"/>
                <a:gd name="connsiteY0" fmla="*/ 142876 h 142876"/>
                <a:gd name="connsiteX1" fmla="*/ 242612 w 6138710"/>
                <a:gd name="connsiteY1" fmla="*/ 0 h 142876"/>
                <a:gd name="connsiteX2" fmla="*/ 5965073 w 6138710"/>
                <a:gd name="connsiteY2" fmla="*/ 0 h 142876"/>
                <a:gd name="connsiteX3" fmla="*/ 6138710 w 6138710"/>
                <a:gd name="connsiteY3" fmla="*/ 142876 h 142876"/>
                <a:gd name="connsiteX4" fmla="*/ 0 w 6138710"/>
                <a:gd name="connsiteY4" fmla="*/ 142876 h 142876"/>
                <a:gd name="connsiteX0" fmla="*/ 0 w 6138710"/>
                <a:gd name="connsiteY0" fmla="*/ 142876 h 142876"/>
                <a:gd name="connsiteX1" fmla="*/ 242612 w 6138710"/>
                <a:gd name="connsiteY1" fmla="*/ 0 h 142876"/>
                <a:gd name="connsiteX2" fmla="*/ 5827093 w 6138710"/>
                <a:gd name="connsiteY2" fmla="*/ 0 h 142876"/>
                <a:gd name="connsiteX3" fmla="*/ 6138710 w 6138710"/>
                <a:gd name="connsiteY3" fmla="*/ 142876 h 142876"/>
                <a:gd name="connsiteX4" fmla="*/ 0 w 6138710"/>
                <a:gd name="connsiteY4" fmla="*/ 142876 h 142876"/>
                <a:gd name="connsiteX0" fmla="*/ 0 w 6207716"/>
                <a:gd name="connsiteY0" fmla="*/ 142876 h 142876"/>
                <a:gd name="connsiteX1" fmla="*/ 311618 w 6207716"/>
                <a:gd name="connsiteY1" fmla="*/ 0 h 142876"/>
                <a:gd name="connsiteX2" fmla="*/ 5896099 w 6207716"/>
                <a:gd name="connsiteY2" fmla="*/ 0 h 142876"/>
                <a:gd name="connsiteX3" fmla="*/ 6207716 w 6207716"/>
                <a:gd name="connsiteY3" fmla="*/ 142876 h 142876"/>
                <a:gd name="connsiteX4" fmla="*/ 0 w 6207716"/>
                <a:gd name="connsiteY4" fmla="*/ 142876 h 14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07716" h="142876">
                  <a:moveTo>
                    <a:pt x="0" y="142876"/>
                  </a:moveTo>
                  <a:lnTo>
                    <a:pt x="311618" y="0"/>
                  </a:lnTo>
                  <a:lnTo>
                    <a:pt x="5896099" y="0"/>
                  </a:lnTo>
                  <a:lnTo>
                    <a:pt x="6207716" y="142876"/>
                  </a:lnTo>
                  <a:lnTo>
                    <a:pt x="0" y="142876"/>
                  </a:lnTo>
                  <a:close/>
                </a:path>
              </a:pathLst>
            </a:cu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n>
                  <a:solidFill>
                    <a:schemeClr val="accent5">
                      <a:lumMod val="50000"/>
                    </a:schemeClr>
                  </a:solidFill>
                </a:ln>
              </a:endParaRPr>
            </a:p>
          </p:txBody>
        </p:sp>
      </p:grpSp>
      <p:sp>
        <p:nvSpPr>
          <p:cNvPr id="17" name="矩形圖說文字 16"/>
          <p:cNvSpPr/>
          <p:nvPr/>
        </p:nvSpPr>
        <p:spPr>
          <a:xfrm>
            <a:off x="5531391" y="1000114"/>
            <a:ext cx="3214710" cy="1643074"/>
          </a:xfrm>
          <a:prstGeom prst="wedgeRectCallout">
            <a:avLst>
              <a:gd name="adj1" fmla="val 1165"/>
              <a:gd name="adj2" fmla="val 10246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0" name="Picture 2" descr="D:\工作進行中\20170911直播母版16比9\各場PPT元素\20180504\TS-977XU_open-top 拷貝.png"/>
          <p:cNvPicPr>
            <a:picLocks noChangeAspect="1" noChangeArrowheads="1"/>
          </p:cNvPicPr>
          <p:nvPr/>
        </p:nvPicPr>
        <p:blipFill>
          <a:blip r:embed="rId4"/>
          <a:srcRect b="56606"/>
          <a:stretch>
            <a:fillRect/>
          </a:stretch>
        </p:blipFill>
        <p:spPr bwMode="auto">
          <a:xfrm rot="10800000">
            <a:off x="4357686" y="1142991"/>
            <a:ext cx="5531423" cy="1500196"/>
          </a:xfrm>
          <a:prstGeom prst="rect">
            <a:avLst/>
          </a:prstGeom>
          <a:noFill/>
        </p:spPr>
      </p:pic>
      <p:sp>
        <p:nvSpPr>
          <p:cNvPr id="16" name="矩形圖說文字 15"/>
          <p:cNvSpPr/>
          <p:nvPr/>
        </p:nvSpPr>
        <p:spPr>
          <a:xfrm>
            <a:off x="285720" y="2643188"/>
            <a:ext cx="5072098" cy="500066"/>
          </a:xfrm>
          <a:prstGeom prst="wedgeRectCallout">
            <a:avLst>
              <a:gd name="adj1" fmla="val 46577"/>
              <a:gd name="adj2" fmla="val 173804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 descr="TS-977XU_fron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8" y="2704256"/>
            <a:ext cx="4929222" cy="3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47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圓角矩形 77"/>
          <p:cNvSpPr/>
          <p:nvPr/>
        </p:nvSpPr>
        <p:spPr>
          <a:xfrm>
            <a:off x="7000892" y="1571618"/>
            <a:ext cx="1928826" cy="128588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" name="圖片 24" descr="TS-977XU_open-bac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599" y="642942"/>
            <a:ext cx="7313921" cy="4572014"/>
          </a:xfrm>
          <a:prstGeom prst="rect">
            <a:avLst/>
          </a:prstGeom>
        </p:spPr>
      </p:pic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-US" altLang="zh-Hant" sz="3600">
                <a:solidFill>
                  <a:srgbClr val="FFFFFF"/>
                </a:solidFill>
                <a:ea typeface="Microsoft JhengHei" panose="020B0604030504040204" pitchFamily="34" charset="-120"/>
                <a:cs typeface="Arial" pitchFamily="34" charset="0"/>
                <a:sym typeface="Arial"/>
              </a:rPr>
              <a:t>1U TS-977XU/TS-977XU-RP </a:t>
            </a:r>
            <a:r>
              <a:rPr lang="zh-CN" altLang="en-US" sz="3600">
                <a:solidFill>
                  <a:srgbClr val="FFFFFF"/>
                </a:solidFill>
                <a:ea typeface="Microsoft JhengHei" panose="020B0604030504040204" pitchFamily="34" charset="-120"/>
                <a:cs typeface="Arial" pitchFamily="34" charset="0"/>
                <a:sym typeface="Arial"/>
              </a:rPr>
              <a:t>背面</a:t>
            </a:r>
            <a:endParaRPr lang="en-US" sz="3600" b="1" i="0" u="none" strike="noStrike" cap="none">
              <a:solidFill>
                <a:schemeClr val="lt1"/>
              </a:solidFill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F1E588-4FF3-F34D-A81C-F43611FFBF0C}"/>
              </a:ext>
            </a:extLst>
          </p:cNvPr>
          <p:cNvCxnSpPr>
            <a:cxnSpLocks/>
          </p:cNvCxnSpPr>
          <p:nvPr/>
        </p:nvCxnSpPr>
        <p:spPr>
          <a:xfrm>
            <a:off x="1357290" y="4071948"/>
            <a:ext cx="2357454" cy="285752"/>
          </a:xfrm>
          <a:prstGeom prst="bentConnector3">
            <a:avLst>
              <a:gd name="adj1" fmla="val 100271"/>
            </a:avLst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hape 183">
            <a:extLst>
              <a:ext uri="{FF2B5EF4-FFF2-40B4-BE49-F238E27FC236}">
                <a16:creationId xmlns:a16="http://schemas.microsoft.com/office/drawing/2014/main" id="{368C8CB8-0365-4C4A-B6C4-8B1752020C50}"/>
              </a:ext>
            </a:extLst>
          </p:cNvPr>
          <p:cNvSpPr txBox="1"/>
          <p:nvPr/>
        </p:nvSpPr>
        <p:spPr>
          <a:xfrm flipH="1">
            <a:off x="71406" y="3357568"/>
            <a:ext cx="1500198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300" b="1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4 x DDR4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300" b="1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Long-DIMM </a:t>
            </a:r>
            <a:r>
              <a:rPr lang="zh-CN" altLang="en-US" sz="1300" b="1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插槽</a:t>
            </a:r>
            <a:endParaRPr lang="zh-TW" altLang="zh-TW" sz="1300" b="1"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23" name="Shape 183">
            <a:extLst>
              <a:ext uri="{FF2B5EF4-FFF2-40B4-BE49-F238E27FC236}">
                <a16:creationId xmlns:a16="http://schemas.microsoft.com/office/drawing/2014/main" id="{F3F92C00-7566-DB45-8506-7F0162264263}"/>
              </a:ext>
            </a:extLst>
          </p:cNvPr>
          <p:cNvSpPr txBox="1"/>
          <p:nvPr/>
        </p:nvSpPr>
        <p:spPr>
          <a:xfrm flipH="1">
            <a:off x="71406" y="4289682"/>
            <a:ext cx="1872208" cy="35377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300" b="1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2 x 10GbE SFP+ </a:t>
            </a:r>
            <a:r>
              <a:rPr lang="zh-CN" altLang="en-US" sz="1300" b="1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埠</a:t>
            </a:r>
            <a:endParaRPr lang="zh-TW" altLang="zh-TW" sz="1300" b="1"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28" name="Shape 183">
            <a:extLst>
              <a:ext uri="{FF2B5EF4-FFF2-40B4-BE49-F238E27FC236}">
                <a16:creationId xmlns:a16="http://schemas.microsoft.com/office/drawing/2014/main" id="{250A6FFD-1D18-064F-9C07-A2B50FC9A3C6}"/>
              </a:ext>
            </a:extLst>
          </p:cNvPr>
          <p:cNvSpPr txBox="1"/>
          <p:nvPr/>
        </p:nvSpPr>
        <p:spPr>
          <a:xfrm flipH="1">
            <a:off x="71406" y="3932492"/>
            <a:ext cx="1872208" cy="35377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300" b="1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4</a:t>
            </a:r>
            <a:r>
              <a:rPr lang="en-US" altLang="zh-TW" sz="1300" b="1" i="0" u="none" strike="noStrike" cap="none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 x USB 3.0 </a:t>
            </a:r>
            <a:r>
              <a:rPr lang="zh-CN" altLang="en-US" sz="1300" b="1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埠</a:t>
            </a:r>
            <a:endParaRPr lang="zh-TW" sz="1300" b="1" i="0" u="none" strike="noStrike" cap="none"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29" name="Shape 183">
            <a:extLst>
              <a:ext uri="{FF2B5EF4-FFF2-40B4-BE49-F238E27FC236}">
                <a16:creationId xmlns:a16="http://schemas.microsoft.com/office/drawing/2014/main" id="{BBD15D0E-8157-3141-9172-BB43814F721E}"/>
              </a:ext>
            </a:extLst>
          </p:cNvPr>
          <p:cNvSpPr txBox="1"/>
          <p:nvPr/>
        </p:nvSpPr>
        <p:spPr>
          <a:xfrm flipH="1">
            <a:off x="71406" y="4646872"/>
            <a:ext cx="2087572" cy="35377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300" b="1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USB 3.1 Gen2 (10G)</a:t>
            </a:r>
            <a:r>
              <a:rPr lang="zh-TW" altLang="en-US" sz="1300" b="1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 </a:t>
            </a:r>
            <a:r>
              <a:rPr lang="zh-CN" altLang="en-US" sz="1300" b="1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埠</a:t>
            </a:r>
            <a:endParaRPr lang="zh-TW" altLang="zh-TW" sz="1300" b="1"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31" name="Shape 183">
            <a:extLst>
              <a:ext uri="{FF2B5EF4-FFF2-40B4-BE49-F238E27FC236}">
                <a16:creationId xmlns:a16="http://schemas.microsoft.com/office/drawing/2014/main" id="{B4502EF9-45C0-2E4C-815E-1954CF509302}"/>
              </a:ext>
            </a:extLst>
          </p:cNvPr>
          <p:cNvSpPr txBox="1"/>
          <p:nvPr/>
        </p:nvSpPr>
        <p:spPr>
          <a:xfrm flipH="1">
            <a:off x="4143372" y="4643452"/>
            <a:ext cx="1779422" cy="35377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300" b="1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2 x </a:t>
            </a:r>
            <a:r>
              <a:rPr lang="en-US" altLang="zh-TW" sz="1300" b="1" err="1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GbE</a:t>
            </a:r>
            <a:r>
              <a:rPr lang="en-US" altLang="zh-TW" sz="1300" b="1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 RJ45 </a:t>
            </a:r>
            <a:r>
              <a:rPr lang="zh-CN" altLang="en-US" sz="1300" b="1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埠</a:t>
            </a:r>
            <a:endParaRPr lang="zh-TW" altLang="zh-TW" sz="1300" b="1"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33" name="Shape 183">
            <a:extLst>
              <a:ext uri="{FF2B5EF4-FFF2-40B4-BE49-F238E27FC236}">
                <a16:creationId xmlns:a16="http://schemas.microsoft.com/office/drawing/2014/main" id="{D83FE5CE-19D0-A141-810C-3C0B47425FE2}"/>
              </a:ext>
            </a:extLst>
          </p:cNvPr>
          <p:cNvSpPr txBox="1"/>
          <p:nvPr/>
        </p:nvSpPr>
        <p:spPr>
          <a:xfrm flipH="1">
            <a:off x="6072198" y="1573544"/>
            <a:ext cx="1584473" cy="49814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300" b="1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250W</a:t>
            </a:r>
          </a:p>
          <a:p>
            <a:pPr>
              <a:buClr>
                <a:srgbClr val="595959"/>
              </a:buClr>
              <a:buSzPct val="25000"/>
            </a:pPr>
            <a:r>
              <a:rPr lang="en-US" altLang="zh-TW" sz="1300" b="1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2 x 250W</a:t>
            </a:r>
            <a:endParaRPr lang="zh-TW" altLang="zh-TW" sz="1300" b="1"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36" name="Shape 183">
            <a:extLst>
              <a:ext uri="{FF2B5EF4-FFF2-40B4-BE49-F238E27FC236}">
                <a16:creationId xmlns:a16="http://schemas.microsoft.com/office/drawing/2014/main" id="{BE51D9FF-3381-7644-89C2-0073C0E0F6C9}"/>
              </a:ext>
            </a:extLst>
          </p:cNvPr>
          <p:cNvSpPr txBox="1"/>
          <p:nvPr/>
        </p:nvSpPr>
        <p:spPr>
          <a:xfrm flipH="1">
            <a:off x="5429256" y="1142990"/>
            <a:ext cx="2376561" cy="35377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500" b="1" i="0" u="none" strike="noStrike" cap="none"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zh-CN" altLang="en-US" sz="1300" b="1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半高</a:t>
            </a:r>
            <a:r>
              <a:rPr lang="zh-Hant" altLang="en-US" sz="1300" b="1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 </a:t>
            </a:r>
            <a:r>
              <a:rPr lang="en-US" altLang="zh-TW" sz="1300" b="1" err="1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PCIe</a:t>
            </a:r>
            <a:r>
              <a:rPr lang="en-US" altLang="zh-TW" sz="1300" b="1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 3.0 x16 </a:t>
            </a:r>
            <a:r>
              <a:rPr lang="zh-CN" altLang="en-US" sz="1300" b="1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插槽</a:t>
            </a:r>
            <a:endParaRPr lang="zh-TW" altLang="zh-TW" sz="1300" b="1"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cxnSp>
        <p:nvCxnSpPr>
          <p:cNvPr id="43" name="直線接點 42"/>
          <p:cNvCxnSpPr/>
          <p:nvPr/>
        </p:nvCxnSpPr>
        <p:spPr>
          <a:xfrm>
            <a:off x="1000100" y="3500444"/>
            <a:ext cx="1143008" cy="1588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7">
            <a:extLst>
              <a:ext uri="{FF2B5EF4-FFF2-40B4-BE49-F238E27FC236}">
                <a16:creationId xmlns:a16="http://schemas.microsoft.com/office/drawing/2014/main" id="{8607F54E-6960-3946-9C10-7B68C2A314CC}"/>
              </a:ext>
            </a:extLst>
          </p:cNvPr>
          <p:cNvCxnSpPr>
            <a:cxnSpLocks/>
          </p:cNvCxnSpPr>
          <p:nvPr/>
        </p:nvCxnSpPr>
        <p:spPr>
          <a:xfrm flipV="1">
            <a:off x="1857356" y="4429138"/>
            <a:ext cx="2214578" cy="357190"/>
          </a:xfrm>
          <a:prstGeom prst="bentConnector3">
            <a:avLst>
              <a:gd name="adj1" fmla="val 99983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接點 54"/>
          <p:cNvCxnSpPr/>
          <p:nvPr/>
        </p:nvCxnSpPr>
        <p:spPr>
          <a:xfrm>
            <a:off x="1714480" y="4429138"/>
            <a:ext cx="1643074" cy="158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接點 66"/>
          <p:cNvCxnSpPr/>
          <p:nvPr/>
        </p:nvCxnSpPr>
        <p:spPr>
          <a:xfrm rot="5400000">
            <a:off x="4144166" y="4500576"/>
            <a:ext cx="285752" cy="158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圖案 68"/>
          <p:cNvCxnSpPr>
            <a:endCxn id="36" idx="3"/>
          </p:cNvCxnSpPr>
          <p:nvPr/>
        </p:nvCxnSpPr>
        <p:spPr>
          <a:xfrm rot="5400000" flipH="1" flipV="1">
            <a:off x="4088939" y="1874375"/>
            <a:ext cx="1894817" cy="785818"/>
          </a:xfrm>
          <a:prstGeom prst="bentConnector2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肘形接點 70"/>
          <p:cNvCxnSpPr/>
          <p:nvPr/>
        </p:nvCxnSpPr>
        <p:spPr>
          <a:xfrm rot="5400000" flipH="1" flipV="1">
            <a:off x="5572132" y="2143122"/>
            <a:ext cx="785818" cy="214314"/>
          </a:xfrm>
          <a:prstGeom prst="bentConnector3">
            <a:avLst>
              <a:gd name="adj1" fmla="val 100526"/>
            </a:avLst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圖片 74" descr="TS-977XU_RP_back.png"/>
          <p:cNvPicPr>
            <a:picLocks noChangeAspect="1"/>
          </p:cNvPicPr>
          <p:nvPr/>
        </p:nvPicPr>
        <p:blipFill>
          <a:blip r:embed="rId4" cstate="print"/>
          <a:srcRect l="60174" t="35593" r="2743" b="35593"/>
          <a:stretch>
            <a:fillRect/>
          </a:stretch>
        </p:blipFill>
        <p:spPr>
          <a:xfrm>
            <a:off x="7093341" y="1928808"/>
            <a:ext cx="1764939" cy="857256"/>
          </a:xfrm>
          <a:prstGeom prst="rect">
            <a:avLst/>
          </a:prstGeom>
        </p:spPr>
      </p:pic>
      <p:sp>
        <p:nvSpPr>
          <p:cNvPr id="77" name="Shape 275">
            <a:extLst>
              <a:ext uri="{FF2B5EF4-FFF2-40B4-BE49-F238E27FC236}">
                <a16:creationId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7215206" y="1619326"/>
            <a:ext cx="1500198" cy="3809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雙電源</a:t>
            </a:r>
            <a:endParaRPr lang="zh-TW" sz="1800" b="1" i="0" u="none" strike="noStrike" cap="none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80" name="Picture 4" descr="C:\Users\user\Desktop\NAS醫療影像加值服務方案\1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1000114"/>
            <a:ext cx="1471266" cy="468130"/>
          </a:xfrm>
          <a:prstGeom prst="rect">
            <a:avLst/>
          </a:prstGeom>
          <a:noFill/>
        </p:spPr>
      </p:pic>
      <p:sp>
        <p:nvSpPr>
          <p:cNvPr id="81" name="Shape 275">
            <a:extLst>
              <a:ext uri="{FF2B5EF4-FFF2-40B4-BE49-F238E27FC236}">
                <a16:creationId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320304" y="1071552"/>
            <a:ext cx="931038" cy="33666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單電源</a:t>
            </a:r>
            <a:endParaRPr lang="zh-TW" sz="1800" b="1" i="0" u="none" strike="noStrike" cap="none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0700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FBCF2013-BF9D-4961-8FB6-53A7E8DEB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Arial"/>
                <a:cs typeface="Arial"/>
              </a:rPr>
              <a:t>TS-977XU SSD</a:t>
            </a:r>
            <a:r>
              <a:rPr lang="zh-TW" altLang="en-US">
                <a:latin typeface="微軟正黑體"/>
              </a:rPr>
              <a:t> 硬碟安裝解析</a:t>
            </a:r>
            <a:endParaRPr lang="zh-TW" altLang="en-US" sz="360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83653E6-4D75-4BD5-91CB-6D9B29386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83" y="1086461"/>
            <a:ext cx="2692912" cy="179858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A83A8FF-FF9A-432B-A55C-3D9E6C9F0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74" y="1310490"/>
            <a:ext cx="2150940" cy="1436606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4ACBFDB2-0F6C-447A-A3C5-5A2785A3CE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940" y="3342735"/>
            <a:ext cx="2148215" cy="143478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F8779BAA-2147-4535-8C33-DB09660BD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63" y="3157720"/>
            <a:ext cx="2692912" cy="1798587"/>
          </a:xfrm>
          <a:prstGeom prst="rect">
            <a:avLst/>
          </a:prstGeom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2556C26B-29BA-4DD5-BCE8-A2D8430CD6C1}"/>
              </a:ext>
            </a:extLst>
          </p:cNvPr>
          <p:cNvGrpSpPr/>
          <p:nvPr/>
        </p:nvGrpSpPr>
        <p:grpSpPr>
          <a:xfrm>
            <a:off x="108672" y="856526"/>
            <a:ext cx="2882928" cy="1958280"/>
            <a:chOff x="410624" y="2954793"/>
            <a:chExt cx="2882928" cy="1958280"/>
          </a:xfrm>
        </p:grpSpPr>
        <p:sp>
          <p:nvSpPr>
            <p:cNvPr id="17" name="圓角矩形 36">
              <a:extLst>
                <a:ext uri="{FF2B5EF4-FFF2-40B4-BE49-F238E27FC236}">
                  <a16:creationId xmlns:a16="http://schemas.microsoft.com/office/drawing/2014/main" id="{9C5A5D20-D6A3-4F2B-B4B5-DECB2649B4B6}"/>
                </a:ext>
              </a:extLst>
            </p:cNvPr>
            <p:cNvSpPr/>
            <p:nvPr/>
          </p:nvSpPr>
          <p:spPr>
            <a:xfrm>
              <a:off x="410624" y="3278614"/>
              <a:ext cx="2882928" cy="1634459"/>
            </a:xfrm>
            <a:prstGeom prst="roundRect">
              <a:avLst>
                <a:gd name="adj" fmla="val 11233"/>
              </a:avLst>
            </a:prstGeom>
            <a:noFill/>
            <a:ln w="1270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kumimoji="1" lang="zh-TW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768CD73A-061F-463F-AB32-50F01C1CDB85}"/>
                </a:ext>
              </a:extLst>
            </p:cNvPr>
            <p:cNvSpPr/>
            <p:nvPr/>
          </p:nvSpPr>
          <p:spPr>
            <a:xfrm>
              <a:off x="522012" y="3072901"/>
              <a:ext cx="1145312" cy="370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kumimoji="1" lang="zh-TW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67522A08-DBD2-436C-9D1C-667EE6683FD5}"/>
                </a:ext>
              </a:extLst>
            </p:cNvPr>
            <p:cNvSpPr/>
            <p:nvPr/>
          </p:nvSpPr>
          <p:spPr>
            <a:xfrm>
              <a:off x="522011" y="3080517"/>
              <a:ext cx="68563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altLang="zh-TW" sz="1600">
                  <a:solidFill>
                    <a:srgbClr val="FF6600"/>
                  </a:solidFill>
                </a:rPr>
                <a:t>Step</a:t>
              </a:r>
              <a:endParaRPr lang="en-US" altLang="zh-TW" sz="1600"/>
            </a:p>
          </p:txBody>
        </p:sp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8C9B93AC-720F-41F4-8431-73FAB8A3F21E}"/>
                </a:ext>
              </a:extLst>
            </p:cNvPr>
            <p:cNvGrpSpPr/>
            <p:nvPr/>
          </p:nvGrpSpPr>
          <p:grpSpPr>
            <a:xfrm>
              <a:off x="1067519" y="2954793"/>
              <a:ext cx="552939" cy="527570"/>
              <a:chOff x="1580964" y="3316455"/>
              <a:chExt cx="404975" cy="386395"/>
            </a:xfrm>
          </p:grpSpPr>
          <p:sp>
            <p:nvSpPr>
              <p:cNvPr id="21" name="橢圓 20">
                <a:extLst>
                  <a:ext uri="{FF2B5EF4-FFF2-40B4-BE49-F238E27FC236}">
                    <a16:creationId xmlns:a16="http://schemas.microsoft.com/office/drawing/2014/main" id="{AD9E8025-59A6-47FF-B02F-C2E805F68ABE}"/>
                  </a:ext>
                </a:extLst>
              </p:cNvPr>
              <p:cNvSpPr/>
              <p:nvPr/>
            </p:nvSpPr>
            <p:spPr>
              <a:xfrm>
                <a:off x="1601781" y="3335219"/>
                <a:ext cx="349827" cy="349808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kumimoji="1" lang="zh-TW" altLang="en-US"/>
              </a:p>
            </p:txBody>
          </p:sp>
          <p:sp>
            <p:nvSpPr>
              <p:cNvPr id="22" name="文字方塊 42">
                <a:extLst>
                  <a:ext uri="{FF2B5EF4-FFF2-40B4-BE49-F238E27FC236}">
                    <a16:creationId xmlns:a16="http://schemas.microsoft.com/office/drawing/2014/main" id="{BAC5D3D7-72D8-40AE-88B4-E9604B017603}"/>
                  </a:ext>
                </a:extLst>
              </p:cNvPr>
              <p:cNvSpPr txBox="1"/>
              <p:nvPr/>
            </p:nvSpPr>
            <p:spPr>
              <a:xfrm>
                <a:off x="1580964" y="3316455"/>
                <a:ext cx="404975" cy="38639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kumimoji="1" lang="en-US" altLang="zh-TW" sz="28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itchFamily="34" charset="-120"/>
                    <a:cs typeface="Arial" panose="020B0604020202020204" pitchFamily="34" charset="0"/>
                  </a:rPr>
                  <a:t>1</a:t>
                </a:r>
                <a:endParaRPr kumimoji="1" lang="zh-TW" altLang="en-US" sz="2800" b="1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56921606-DA4E-4368-BF1B-E46B0D46DA3A}"/>
              </a:ext>
            </a:extLst>
          </p:cNvPr>
          <p:cNvGrpSpPr/>
          <p:nvPr/>
        </p:nvGrpSpPr>
        <p:grpSpPr>
          <a:xfrm>
            <a:off x="3132633" y="849152"/>
            <a:ext cx="2882928" cy="1965654"/>
            <a:chOff x="410624" y="2947419"/>
            <a:chExt cx="2882928" cy="1965654"/>
          </a:xfrm>
        </p:grpSpPr>
        <p:sp>
          <p:nvSpPr>
            <p:cNvPr id="31" name="圓角矩形 36">
              <a:extLst>
                <a:ext uri="{FF2B5EF4-FFF2-40B4-BE49-F238E27FC236}">
                  <a16:creationId xmlns:a16="http://schemas.microsoft.com/office/drawing/2014/main" id="{FB9E3828-1587-4F1A-A755-1A10F531625C}"/>
                </a:ext>
              </a:extLst>
            </p:cNvPr>
            <p:cNvSpPr/>
            <p:nvPr/>
          </p:nvSpPr>
          <p:spPr>
            <a:xfrm>
              <a:off x="410624" y="3278614"/>
              <a:ext cx="2882928" cy="1634459"/>
            </a:xfrm>
            <a:prstGeom prst="roundRect">
              <a:avLst>
                <a:gd name="adj" fmla="val 11233"/>
              </a:avLst>
            </a:prstGeom>
            <a:noFill/>
            <a:ln w="1270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kumimoji="1" lang="zh-TW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BDD13021-E112-4031-AB16-8202DD2C226C}"/>
                </a:ext>
              </a:extLst>
            </p:cNvPr>
            <p:cNvSpPr/>
            <p:nvPr/>
          </p:nvSpPr>
          <p:spPr>
            <a:xfrm>
              <a:off x="522012" y="3072901"/>
              <a:ext cx="1145312" cy="370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kumimoji="1" lang="zh-TW" altLang="en-US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14627283-4AEA-453B-9795-C848F21E680E}"/>
                </a:ext>
              </a:extLst>
            </p:cNvPr>
            <p:cNvSpPr/>
            <p:nvPr/>
          </p:nvSpPr>
          <p:spPr>
            <a:xfrm>
              <a:off x="522011" y="3080517"/>
              <a:ext cx="68563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altLang="zh-TW" sz="1600">
                  <a:solidFill>
                    <a:srgbClr val="FF6600"/>
                  </a:solidFill>
                </a:rPr>
                <a:t>Step</a:t>
              </a:r>
              <a:endParaRPr lang="en-US" altLang="zh-TW" sz="1600"/>
            </a:p>
          </p:txBody>
        </p:sp>
        <p:grpSp>
          <p:nvGrpSpPr>
            <p:cNvPr id="34" name="群組 33">
              <a:extLst>
                <a:ext uri="{FF2B5EF4-FFF2-40B4-BE49-F238E27FC236}">
                  <a16:creationId xmlns:a16="http://schemas.microsoft.com/office/drawing/2014/main" id="{C3586CCB-D26D-41FD-9176-F38C8D05FF3C}"/>
                </a:ext>
              </a:extLst>
            </p:cNvPr>
            <p:cNvGrpSpPr/>
            <p:nvPr/>
          </p:nvGrpSpPr>
          <p:grpSpPr>
            <a:xfrm>
              <a:off x="1067519" y="2947419"/>
              <a:ext cx="552939" cy="527570"/>
              <a:chOff x="1580964" y="3311054"/>
              <a:chExt cx="404975" cy="386395"/>
            </a:xfrm>
          </p:grpSpPr>
          <p:sp>
            <p:nvSpPr>
              <p:cNvPr id="35" name="橢圓 34">
                <a:extLst>
                  <a:ext uri="{FF2B5EF4-FFF2-40B4-BE49-F238E27FC236}">
                    <a16:creationId xmlns:a16="http://schemas.microsoft.com/office/drawing/2014/main" id="{6AA73EBB-EEAB-4512-84EA-BF8731B664C7}"/>
                  </a:ext>
                </a:extLst>
              </p:cNvPr>
              <p:cNvSpPr/>
              <p:nvPr/>
            </p:nvSpPr>
            <p:spPr>
              <a:xfrm>
                <a:off x="1601781" y="3335219"/>
                <a:ext cx="349827" cy="349808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kumimoji="1" lang="zh-TW" altLang="en-US"/>
              </a:p>
            </p:txBody>
          </p:sp>
          <p:sp>
            <p:nvSpPr>
              <p:cNvPr id="36" name="文字方塊 42">
                <a:extLst>
                  <a:ext uri="{FF2B5EF4-FFF2-40B4-BE49-F238E27FC236}">
                    <a16:creationId xmlns:a16="http://schemas.microsoft.com/office/drawing/2014/main" id="{31D03AF6-7E6E-452B-9474-D4D7DC803D1B}"/>
                  </a:ext>
                </a:extLst>
              </p:cNvPr>
              <p:cNvSpPr txBox="1"/>
              <p:nvPr/>
            </p:nvSpPr>
            <p:spPr>
              <a:xfrm>
                <a:off x="1580964" y="3311054"/>
                <a:ext cx="404975" cy="38639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kumimoji="1" lang="en-US" altLang="zh-TW" sz="28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itchFamily="34" charset="-120"/>
                    <a:cs typeface="Arial" panose="020B0604020202020204" pitchFamily="34" charset="0"/>
                  </a:rPr>
                  <a:t>2</a:t>
                </a:r>
                <a:endParaRPr kumimoji="1" lang="zh-TW" altLang="en-US" sz="2800" b="1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999DC4A7-1161-42D4-9197-C0BCF2F6D657}"/>
              </a:ext>
            </a:extLst>
          </p:cNvPr>
          <p:cNvGrpSpPr/>
          <p:nvPr/>
        </p:nvGrpSpPr>
        <p:grpSpPr>
          <a:xfrm>
            <a:off x="6158820" y="856526"/>
            <a:ext cx="2882928" cy="1958280"/>
            <a:chOff x="410624" y="2954793"/>
            <a:chExt cx="2882928" cy="1958280"/>
          </a:xfrm>
        </p:grpSpPr>
        <p:sp>
          <p:nvSpPr>
            <p:cNvPr id="38" name="圓角矩形 36">
              <a:extLst>
                <a:ext uri="{FF2B5EF4-FFF2-40B4-BE49-F238E27FC236}">
                  <a16:creationId xmlns:a16="http://schemas.microsoft.com/office/drawing/2014/main" id="{C38792B0-BC2D-4234-AEE0-4B9273F18FF1}"/>
                </a:ext>
              </a:extLst>
            </p:cNvPr>
            <p:cNvSpPr/>
            <p:nvPr/>
          </p:nvSpPr>
          <p:spPr>
            <a:xfrm>
              <a:off x="410624" y="3278614"/>
              <a:ext cx="2882928" cy="1634459"/>
            </a:xfrm>
            <a:prstGeom prst="roundRect">
              <a:avLst>
                <a:gd name="adj" fmla="val 11233"/>
              </a:avLst>
            </a:prstGeom>
            <a:noFill/>
            <a:ln w="1270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kumimoji="1" lang="zh-TW" altLang="en-US"/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C6224038-A875-4070-AD30-9D7A54614C10}"/>
                </a:ext>
              </a:extLst>
            </p:cNvPr>
            <p:cNvSpPr/>
            <p:nvPr/>
          </p:nvSpPr>
          <p:spPr>
            <a:xfrm>
              <a:off x="522012" y="3072901"/>
              <a:ext cx="1145312" cy="370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kumimoji="1" lang="zh-TW" altLang="en-US"/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471B32BB-3791-4198-8AB1-E4E1B82A54D6}"/>
                </a:ext>
              </a:extLst>
            </p:cNvPr>
            <p:cNvSpPr/>
            <p:nvPr/>
          </p:nvSpPr>
          <p:spPr>
            <a:xfrm>
              <a:off x="522011" y="3080517"/>
              <a:ext cx="68563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altLang="zh-TW" sz="1600">
                  <a:solidFill>
                    <a:srgbClr val="FF6600"/>
                  </a:solidFill>
                </a:rPr>
                <a:t>Step</a:t>
              </a:r>
              <a:endParaRPr lang="en-US" altLang="zh-TW" sz="1600"/>
            </a:p>
          </p:txBody>
        </p:sp>
        <p:grpSp>
          <p:nvGrpSpPr>
            <p:cNvPr id="41" name="群組 40">
              <a:extLst>
                <a:ext uri="{FF2B5EF4-FFF2-40B4-BE49-F238E27FC236}">
                  <a16:creationId xmlns:a16="http://schemas.microsoft.com/office/drawing/2014/main" id="{2DC142B9-C4DC-4103-B26F-2E8BE686A8EA}"/>
                </a:ext>
              </a:extLst>
            </p:cNvPr>
            <p:cNvGrpSpPr/>
            <p:nvPr/>
          </p:nvGrpSpPr>
          <p:grpSpPr>
            <a:xfrm>
              <a:off x="1060145" y="2954793"/>
              <a:ext cx="552939" cy="527570"/>
              <a:chOff x="1575563" y="3316455"/>
              <a:chExt cx="404975" cy="386395"/>
            </a:xfrm>
          </p:grpSpPr>
          <p:sp>
            <p:nvSpPr>
              <p:cNvPr id="42" name="橢圓 41">
                <a:extLst>
                  <a:ext uri="{FF2B5EF4-FFF2-40B4-BE49-F238E27FC236}">
                    <a16:creationId xmlns:a16="http://schemas.microsoft.com/office/drawing/2014/main" id="{1A3369A1-A036-447E-A30F-988338A3251B}"/>
                  </a:ext>
                </a:extLst>
              </p:cNvPr>
              <p:cNvSpPr/>
              <p:nvPr/>
            </p:nvSpPr>
            <p:spPr>
              <a:xfrm>
                <a:off x="1601781" y="3335219"/>
                <a:ext cx="349827" cy="349808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kumimoji="1" lang="zh-TW" altLang="en-US"/>
              </a:p>
            </p:txBody>
          </p:sp>
          <p:sp>
            <p:nvSpPr>
              <p:cNvPr id="43" name="文字方塊 42">
                <a:extLst>
                  <a:ext uri="{FF2B5EF4-FFF2-40B4-BE49-F238E27FC236}">
                    <a16:creationId xmlns:a16="http://schemas.microsoft.com/office/drawing/2014/main" id="{6E0AAD50-AB56-4E47-8F5F-05F0426F9347}"/>
                  </a:ext>
                </a:extLst>
              </p:cNvPr>
              <p:cNvSpPr txBox="1"/>
              <p:nvPr/>
            </p:nvSpPr>
            <p:spPr>
              <a:xfrm>
                <a:off x="1575563" y="3316455"/>
                <a:ext cx="404975" cy="38639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kumimoji="1" lang="en-US" altLang="zh-TW" sz="28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itchFamily="34" charset="-120"/>
                    <a:cs typeface="Arial" panose="020B0604020202020204" pitchFamily="34" charset="0"/>
                  </a:rPr>
                  <a:t>3</a:t>
                </a:r>
                <a:endParaRPr kumimoji="1" lang="zh-TW" altLang="en-US" sz="2800" b="1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045046C5-7BC2-4410-A3FE-D4055B5057E1}"/>
              </a:ext>
            </a:extLst>
          </p:cNvPr>
          <p:cNvGrpSpPr/>
          <p:nvPr/>
        </p:nvGrpSpPr>
        <p:grpSpPr>
          <a:xfrm>
            <a:off x="1624214" y="2915964"/>
            <a:ext cx="2882928" cy="1958280"/>
            <a:chOff x="410624" y="2954793"/>
            <a:chExt cx="2882928" cy="1958280"/>
          </a:xfrm>
        </p:grpSpPr>
        <p:sp>
          <p:nvSpPr>
            <p:cNvPr id="45" name="圓角矩形 36">
              <a:extLst>
                <a:ext uri="{FF2B5EF4-FFF2-40B4-BE49-F238E27FC236}">
                  <a16:creationId xmlns:a16="http://schemas.microsoft.com/office/drawing/2014/main" id="{FC58FE53-C466-47AC-889C-F059DA61EC52}"/>
                </a:ext>
              </a:extLst>
            </p:cNvPr>
            <p:cNvSpPr/>
            <p:nvPr/>
          </p:nvSpPr>
          <p:spPr>
            <a:xfrm>
              <a:off x="410624" y="3278614"/>
              <a:ext cx="2882928" cy="1634459"/>
            </a:xfrm>
            <a:prstGeom prst="roundRect">
              <a:avLst>
                <a:gd name="adj" fmla="val 11233"/>
              </a:avLst>
            </a:prstGeom>
            <a:noFill/>
            <a:ln w="1270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kumimoji="1" lang="zh-TW" altLang="en-US"/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5E8E96AE-A25E-42B1-9FFE-E1ABB6725F05}"/>
                </a:ext>
              </a:extLst>
            </p:cNvPr>
            <p:cNvSpPr/>
            <p:nvPr/>
          </p:nvSpPr>
          <p:spPr>
            <a:xfrm>
              <a:off x="522012" y="3072901"/>
              <a:ext cx="1145312" cy="370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kumimoji="1" lang="zh-TW" altLang="en-US"/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07D482E3-20D1-4741-A128-7E19D069F224}"/>
                </a:ext>
              </a:extLst>
            </p:cNvPr>
            <p:cNvSpPr/>
            <p:nvPr/>
          </p:nvSpPr>
          <p:spPr>
            <a:xfrm>
              <a:off x="522011" y="3080517"/>
              <a:ext cx="68563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altLang="zh-TW" sz="1600">
                  <a:solidFill>
                    <a:srgbClr val="FF6600"/>
                  </a:solidFill>
                </a:rPr>
                <a:t>Step</a:t>
              </a:r>
              <a:endParaRPr lang="en-US" altLang="zh-TW" sz="1600"/>
            </a:p>
          </p:txBody>
        </p:sp>
        <p:grpSp>
          <p:nvGrpSpPr>
            <p:cNvPr id="48" name="群組 47">
              <a:extLst>
                <a:ext uri="{FF2B5EF4-FFF2-40B4-BE49-F238E27FC236}">
                  <a16:creationId xmlns:a16="http://schemas.microsoft.com/office/drawing/2014/main" id="{303B7723-5DF6-417F-AE3A-C36A757691FC}"/>
                </a:ext>
              </a:extLst>
            </p:cNvPr>
            <p:cNvGrpSpPr/>
            <p:nvPr/>
          </p:nvGrpSpPr>
          <p:grpSpPr>
            <a:xfrm>
              <a:off x="1052771" y="2954793"/>
              <a:ext cx="552939" cy="527570"/>
              <a:chOff x="1570162" y="3316455"/>
              <a:chExt cx="404975" cy="386395"/>
            </a:xfrm>
          </p:grpSpPr>
          <p:sp>
            <p:nvSpPr>
              <p:cNvPr id="49" name="橢圓 48">
                <a:extLst>
                  <a:ext uri="{FF2B5EF4-FFF2-40B4-BE49-F238E27FC236}">
                    <a16:creationId xmlns:a16="http://schemas.microsoft.com/office/drawing/2014/main" id="{565B6180-4D10-4020-94FC-69E3441B786F}"/>
                  </a:ext>
                </a:extLst>
              </p:cNvPr>
              <p:cNvSpPr/>
              <p:nvPr/>
            </p:nvSpPr>
            <p:spPr>
              <a:xfrm>
                <a:off x="1601781" y="3335219"/>
                <a:ext cx="349827" cy="349808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kumimoji="1" lang="zh-TW" altLang="en-US"/>
              </a:p>
            </p:txBody>
          </p:sp>
          <p:sp>
            <p:nvSpPr>
              <p:cNvPr id="50" name="文字方塊 42">
                <a:extLst>
                  <a:ext uri="{FF2B5EF4-FFF2-40B4-BE49-F238E27FC236}">
                    <a16:creationId xmlns:a16="http://schemas.microsoft.com/office/drawing/2014/main" id="{6FBFA790-6A3A-4723-8027-596DAED8A99F}"/>
                  </a:ext>
                </a:extLst>
              </p:cNvPr>
              <p:cNvSpPr txBox="1"/>
              <p:nvPr/>
            </p:nvSpPr>
            <p:spPr>
              <a:xfrm>
                <a:off x="1570162" y="3316455"/>
                <a:ext cx="404975" cy="38639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kumimoji="1" lang="en-US" altLang="zh-TW" sz="28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itchFamily="34" charset="-120"/>
                    <a:cs typeface="Arial" panose="020B0604020202020204" pitchFamily="34" charset="0"/>
                  </a:rPr>
                  <a:t>4</a:t>
                </a:r>
                <a:endParaRPr kumimoji="1" lang="zh-TW" altLang="en-US" sz="2800" b="1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4B279B85-92AF-4EA1-A04C-3F86870F8A0C}"/>
              </a:ext>
            </a:extLst>
          </p:cNvPr>
          <p:cNvGrpSpPr/>
          <p:nvPr/>
        </p:nvGrpSpPr>
        <p:grpSpPr>
          <a:xfrm>
            <a:off x="4646355" y="2915964"/>
            <a:ext cx="2882928" cy="1958280"/>
            <a:chOff x="410624" y="2954793"/>
            <a:chExt cx="2882928" cy="1958280"/>
          </a:xfrm>
        </p:grpSpPr>
        <p:sp>
          <p:nvSpPr>
            <p:cNvPr id="52" name="圓角矩形 36">
              <a:extLst>
                <a:ext uri="{FF2B5EF4-FFF2-40B4-BE49-F238E27FC236}">
                  <a16:creationId xmlns:a16="http://schemas.microsoft.com/office/drawing/2014/main" id="{663AD7C8-C593-4352-9A60-3270E93017E4}"/>
                </a:ext>
              </a:extLst>
            </p:cNvPr>
            <p:cNvSpPr/>
            <p:nvPr/>
          </p:nvSpPr>
          <p:spPr>
            <a:xfrm>
              <a:off x="410624" y="3278614"/>
              <a:ext cx="2882928" cy="1634459"/>
            </a:xfrm>
            <a:prstGeom prst="roundRect">
              <a:avLst>
                <a:gd name="adj" fmla="val 11233"/>
              </a:avLst>
            </a:prstGeom>
            <a:noFill/>
            <a:ln w="1270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kumimoji="1" lang="zh-TW" altLang="en-US"/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AD62DDFE-263D-46F1-A1FB-411026BB1494}"/>
                </a:ext>
              </a:extLst>
            </p:cNvPr>
            <p:cNvSpPr/>
            <p:nvPr/>
          </p:nvSpPr>
          <p:spPr>
            <a:xfrm>
              <a:off x="522012" y="3072901"/>
              <a:ext cx="1145312" cy="370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kumimoji="1" lang="zh-TW" altLang="en-US"/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8CB6B225-78FF-46DD-B6E9-BA84C13F2CB9}"/>
                </a:ext>
              </a:extLst>
            </p:cNvPr>
            <p:cNvSpPr/>
            <p:nvPr/>
          </p:nvSpPr>
          <p:spPr>
            <a:xfrm>
              <a:off x="522011" y="3080517"/>
              <a:ext cx="68563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altLang="zh-TW" sz="1600">
                  <a:solidFill>
                    <a:srgbClr val="FF6600"/>
                  </a:solidFill>
                </a:rPr>
                <a:t>Step</a:t>
              </a:r>
              <a:endParaRPr lang="en-US" altLang="zh-TW" sz="1600"/>
            </a:p>
          </p:txBody>
        </p:sp>
        <p:grpSp>
          <p:nvGrpSpPr>
            <p:cNvPr id="55" name="群組 54">
              <a:extLst>
                <a:ext uri="{FF2B5EF4-FFF2-40B4-BE49-F238E27FC236}">
                  <a16:creationId xmlns:a16="http://schemas.microsoft.com/office/drawing/2014/main" id="{6D0D7E9B-87AC-444D-A7C3-1F0534EB59A4}"/>
                </a:ext>
              </a:extLst>
            </p:cNvPr>
            <p:cNvGrpSpPr/>
            <p:nvPr/>
          </p:nvGrpSpPr>
          <p:grpSpPr>
            <a:xfrm>
              <a:off x="1060145" y="2954793"/>
              <a:ext cx="552939" cy="527570"/>
              <a:chOff x="1575563" y="3316455"/>
              <a:chExt cx="404975" cy="386395"/>
            </a:xfrm>
          </p:grpSpPr>
          <p:sp>
            <p:nvSpPr>
              <p:cNvPr id="56" name="橢圓 55">
                <a:extLst>
                  <a:ext uri="{FF2B5EF4-FFF2-40B4-BE49-F238E27FC236}">
                    <a16:creationId xmlns:a16="http://schemas.microsoft.com/office/drawing/2014/main" id="{4DAAC665-3F70-412D-96BF-751A558EA9E9}"/>
                  </a:ext>
                </a:extLst>
              </p:cNvPr>
              <p:cNvSpPr/>
              <p:nvPr/>
            </p:nvSpPr>
            <p:spPr>
              <a:xfrm>
                <a:off x="1601781" y="3335219"/>
                <a:ext cx="349827" cy="349808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kumimoji="1" lang="zh-TW" altLang="en-US"/>
              </a:p>
            </p:txBody>
          </p:sp>
          <p:sp>
            <p:nvSpPr>
              <p:cNvPr id="57" name="文字方塊 42">
                <a:extLst>
                  <a:ext uri="{FF2B5EF4-FFF2-40B4-BE49-F238E27FC236}">
                    <a16:creationId xmlns:a16="http://schemas.microsoft.com/office/drawing/2014/main" id="{A667CB54-450D-4B26-B057-C76884D980E3}"/>
                  </a:ext>
                </a:extLst>
              </p:cNvPr>
              <p:cNvSpPr txBox="1"/>
              <p:nvPr/>
            </p:nvSpPr>
            <p:spPr>
              <a:xfrm>
                <a:off x="1575563" y="3316455"/>
                <a:ext cx="404975" cy="38639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kumimoji="1" lang="en-US" altLang="zh-TW" sz="28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itchFamily="34" charset="-120"/>
                    <a:cs typeface="Arial" panose="020B0604020202020204" pitchFamily="34" charset="0"/>
                  </a:rPr>
                  <a:t>5</a:t>
                </a:r>
                <a:endParaRPr kumimoji="1" lang="zh-TW" altLang="en-US" sz="2800" b="1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0" name="群組 59">
            <a:extLst>
              <a:ext uri="{FF2B5EF4-FFF2-40B4-BE49-F238E27FC236}">
                <a16:creationId xmlns:a16="http://schemas.microsoft.com/office/drawing/2014/main" id="{3BF3F86F-24CD-4C20-A97B-0083F609ADFC}"/>
              </a:ext>
            </a:extLst>
          </p:cNvPr>
          <p:cNvGrpSpPr/>
          <p:nvPr/>
        </p:nvGrpSpPr>
        <p:grpSpPr>
          <a:xfrm>
            <a:off x="6063810" y="1014609"/>
            <a:ext cx="3032742" cy="2025559"/>
            <a:chOff x="6063810" y="1014609"/>
            <a:chExt cx="3032742" cy="2025559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F82EF86A-834F-4438-B320-43D2E0F4A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3810" y="1014609"/>
              <a:ext cx="3032742" cy="2025559"/>
            </a:xfrm>
            <a:prstGeom prst="rect">
              <a:avLst/>
            </a:prstGeom>
          </p:spPr>
        </p:pic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BDF008A7-4E0C-457E-84A9-65B919C9E701}"/>
                </a:ext>
              </a:extLst>
            </p:cNvPr>
            <p:cNvSpPr/>
            <p:nvPr/>
          </p:nvSpPr>
          <p:spPr>
            <a:xfrm>
              <a:off x="6266920" y="1530960"/>
              <a:ext cx="75729" cy="1219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1946F13D-3AA7-48DB-B523-765BF63DCB46}"/>
                </a:ext>
              </a:extLst>
            </p:cNvPr>
            <p:cNvSpPr/>
            <p:nvPr/>
          </p:nvSpPr>
          <p:spPr>
            <a:xfrm>
              <a:off x="6304784" y="1322532"/>
              <a:ext cx="75729" cy="1219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83038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9A3D74F-A836-404E-8A31-5149CE63C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pic>
        <p:nvPicPr>
          <p:cNvPr id="8" name="圖片 7" descr="人名旁邊介紹框-01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464" y="1799580"/>
            <a:ext cx="1657362" cy="50006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8662" y="1416550"/>
            <a:ext cx="3929090" cy="1857388"/>
          </a:xfrm>
        </p:spPr>
        <p:txBody>
          <a:bodyPr/>
          <a:lstStyle/>
          <a:p>
            <a:pPr algn="l"/>
            <a:r>
              <a:rPr lang="en-US" altLang="zh-TW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</a:t>
            </a:r>
            <a:br>
              <a:rPr lang="en-US" altLang="zh-TW" sz="3600">
                <a:cs typeface="Arial"/>
              </a:rPr>
            </a:br>
            <a:r>
              <a:rPr lang="zh-TW" altLang="en-US" sz="4400"/>
              <a:t>安裝</a:t>
            </a:r>
            <a:r>
              <a:rPr lang="en-US" altLang="zh-TW" sz="4400"/>
              <a:t>SSD</a:t>
            </a:r>
            <a:endParaRPr lang="zh-TW" altLang="en-US" sz="4400"/>
          </a:p>
        </p:txBody>
      </p:sp>
      <p:pic>
        <p:nvPicPr>
          <p:cNvPr id="3074" name="Picture 2" descr="D:\工作進行中\20170911直播母版16比9\各場PPT元素\20180504\TS-977XU開蓋無硬碟.png"/>
          <p:cNvPicPr>
            <a:picLocks noChangeAspect="1" noChangeArrowheads="1"/>
          </p:cNvPicPr>
          <p:nvPr/>
        </p:nvPicPr>
        <p:blipFill>
          <a:blip r:embed="rId4" cstate="print"/>
          <a:srcRect t="28425"/>
          <a:stretch>
            <a:fillRect/>
          </a:stretch>
        </p:blipFill>
        <p:spPr bwMode="auto">
          <a:xfrm>
            <a:off x="3736997" y="2643188"/>
            <a:ext cx="3786214" cy="2184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5" name="Picture 3" descr="D:\工作進行中\20170911直播母版16比9\各場PPT元素\20180504\未命名-2.png"/>
          <p:cNvPicPr>
            <a:picLocks noChangeAspect="1" noChangeArrowheads="1"/>
          </p:cNvPicPr>
          <p:nvPr/>
        </p:nvPicPr>
        <p:blipFill>
          <a:blip r:embed="rId5" cstate="print"/>
          <a:srcRect b="25989"/>
          <a:stretch>
            <a:fillRect/>
          </a:stretch>
        </p:blipFill>
        <p:spPr bwMode="auto">
          <a:xfrm>
            <a:off x="3594121" y="500048"/>
            <a:ext cx="4049713" cy="2249492"/>
          </a:xfrm>
          <a:prstGeom prst="roundRect">
            <a:avLst>
              <a:gd name="adj" fmla="val 3728"/>
            </a:avLst>
          </a:prstGeom>
          <a:noFill/>
          <a:ln w="19050">
            <a:solidFill>
              <a:schemeClr val="bg1"/>
            </a:solidFill>
          </a:ln>
        </p:spPr>
      </p:pic>
      <p:pic>
        <p:nvPicPr>
          <p:cNvPr id="11" name="Shape 399" descr="P12.png"/>
          <p:cNvPicPr preferRelativeResize="0">
            <a:picLocks noChangeAspect="1" noChangeArrowheads="1"/>
          </p:cNvPicPr>
          <p:nvPr/>
        </p:nvPicPr>
        <p:blipFill>
          <a:blip r:embed="rId6"/>
          <a:srcRect l="34235" t="77753" r="34175"/>
          <a:stretch>
            <a:fillRect/>
          </a:stretch>
        </p:blipFill>
        <p:spPr bwMode="auto">
          <a:xfrm rot="5648728" flipV="1">
            <a:off x="5040060" y="2653527"/>
            <a:ext cx="1694968" cy="721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9500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9580C16-3896-4B5A-849F-280ED5B10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27" y="2556589"/>
            <a:ext cx="4572220" cy="28597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3" name="矩形 22"/>
          <p:cNvSpPr/>
          <p:nvPr/>
        </p:nvSpPr>
        <p:spPr>
          <a:xfrm>
            <a:off x="0" y="785800"/>
            <a:ext cx="9144000" cy="571504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 descr="TS-1677XU_Fro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38" y="2599528"/>
            <a:ext cx="4500594" cy="28128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 descr="TS-1277XU_Fron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06" y="885034"/>
            <a:ext cx="4571220" cy="28575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 descr="TS-877XU_Fron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9750" y="857238"/>
            <a:ext cx="4501406" cy="28138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buSzPct val="25000"/>
            </a:pPr>
            <a:r>
              <a:rPr lang="en-US" altLang="zh-Hant">
                <a:solidFill>
                  <a:srgbClr val="FFFFFF"/>
                </a:solidFill>
                <a:ea typeface="Microsoft JhengHei" panose="020B0604030504040204" pitchFamily="34" charset="-120"/>
                <a:cs typeface="Arial" pitchFamily="34" charset="0"/>
                <a:sym typeface="Arial"/>
              </a:rPr>
              <a:t>2U/3U TS-x77XU </a:t>
            </a:r>
            <a:r>
              <a:rPr lang="zh-CN" altLang="en-US">
                <a:solidFill>
                  <a:srgbClr val="FFFFFF"/>
                </a:solidFill>
                <a:ea typeface="Microsoft JhengHei" panose="020B0604030504040204" pitchFamily="34" charset="-120"/>
                <a:cs typeface="Arial" pitchFamily="34" charset="0"/>
                <a:sym typeface="Arial"/>
              </a:rPr>
              <a:t>正面</a:t>
            </a:r>
            <a:endParaRPr lang="en-US" b="1" i="0" u="none" strike="noStrike" cap="none">
              <a:solidFill>
                <a:schemeClr val="lt1"/>
              </a:solidFill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7" name="Shape 183">
            <a:extLst>
              <a:ext uri="{FF2B5EF4-FFF2-40B4-BE49-F238E27FC236}">
                <a16:creationId xmlns:a16="http://schemas.microsoft.com/office/drawing/2014/main" id="{B692E51C-9922-FD4D-8696-95A098A018AC}"/>
              </a:ext>
            </a:extLst>
          </p:cNvPr>
          <p:cNvSpPr txBox="1"/>
          <p:nvPr/>
        </p:nvSpPr>
        <p:spPr>
          <a:xfrm flipH="1">
            <a:off x="-4" y="857238"/>
            <a:ext cx="9144001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altLang="zh-TW" sz="2400" b="1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24/ 16/ 12/ 8</a:t>
            </a:r>
            <a:r>
              <a:rPr lang="en-US" altLang="zh-TW" sz="2400" b="1" i="0" u="none" strike="noStrike" cap="none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 x 3.5”SATA 6Gb/s HDD/SSD </a:t>
            </a:r>
            <a:r>
              <a:rPr lang="zh-CN" altLang="en-US" sz="2400" b="1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埠</a:t>
            </a:r>
            <a:endParaRPr lang="zh-TW" sz="2400" b="1" i="0" u="none" strike="noStrike" cap="none">
              <a:solidFill>
                <a:srgbClr val="C0000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500034" y="2071684"/>
            <a:ext cx="3714776" cy="785818"/>
          </a:xfrm>
          <a:prstGeom prst="roundRect">
            <a:avLst>
              <a:gd name="adj" fmla="val 4902"/>
            </a:avLst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圓角矩形 15"/>
          <p:cNvSpPr/>
          <p:nvPr/>
        </p:nvSpPr>
        <p:spPr>
          <a:xfrm>
            <a:off x="4857752" y="2357436"/>
            <a:ext cx="3714776" cy="500066"/>
          </a:xfrm>
          <a:prstGeom prst="roundRect">
            <a:avLst>
              <a:gd name="adj" fmla="val 4902"/>
            </a:avLst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圓角矩形 16"/>
          <p:cNvSpPr/>
          <p:nvPr/>
        </p:nvSpPr>
        <p:spPr>
          <a:xfrm>
            <a:off x="499628" y="3912702"/>
            <a:ext cx="3786214" cy="1000132"/>
          </a:xfrm>
          <a:prstGeom prst="roundRect">
            <a:avLst>
              <a:gd name="adj" fmla="val 4902"/>
            </a:avLst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1000100" y="1493829"/>
            <a:ext cx="285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latin typeface="Arial" pitchFamily="34" charset="0"/>
                <a:cs typeface="Arial" pitchFamily="34" charset="0"/>
              </a:rPr>
              <a:t>TS-1277XU</a:t>
            </a:r>
            <a:r>
              <a:rPr lang="zh-TW" altLang="en-US" sz="1200" b="1">
                <a:latin typeface="Arial" pitchFamily="34" charset="0"/>
                <a:cs typeface="Arial" pitchFamily="34" charset="0"/>
              </a:rPr>
              <a:t> </a:t>
            </a:r>
            <a:r>
              <a:rPr lang="en-US" altLang="zh-TW" sz="1200" b="1">
                <a:latin typeface="Arial" pitchFamily="34" charset="0"/>
                <a:cs typeface="Arial" pitchFamily="34" charset="0"/>
              </a:rPr>
              <a:t>/</a:t>
            </a:r>
            <a:r>
              <a:rPr lang="zh-TW" altLang="en-US" sz="1200" b="1">
                <a:latin typeface="Arial" pitchFamily="34" charset="0"/>
                <a:cs typeface="Arial" pitchFamily="34" charset="0"/>
              </a:rPr>
              <a:t> </a:t>
            </a:r>
            <a:r>
              <a:rPr lang="en-US" altLang="zh-TW" sz="1200" b="1">
                <a:latin typeface="Arial" pitchFamily="34" charset="0"/>
                <a:cs typeface="Arial" pitchFamily="34" charset="0"/>
              </a:rPr>
              <a:t>TS-1277XU-RP</a:t>
            </a:r>
            <a:endParaRPr lang="zh-TW" altLang="en-US" sz="1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5357818" y="1493829"/>
            <a:ext cx="285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latin typeface="Arial" pitchFamily="34" charset="0"/>
                <a:cs typeface="Arial" pitchFamily="34" charset="0"/>
              </a:rPr>
              <a:t>TS-877XU</a:t>
            </a:r>
            <a:r>
              <a:rPr lang="zh-TW" altLang="en-US" sz="1200" b="1">
                <a:latin typeface="Arial" pitchFamily="34" charset="0"/>
                <a:cs typeface="Arial" pitchFamily="34" charset="0"/>
              </a:rPr>
              <a:t> </a:t>
            </a:r>
            <a:r>
              <a:rPr lang="en-US" altLang="zh-TW" sz="1200" b="1">
                <a:latin typeface="Arial" pitchFamily="34" charset="0"/>
                <a:cs typeface="Arial" pitchFamily="34" charset="0"/>
              </a:rPr>
              <a:t>/</a:t>
            </a:r>
            <a:r>
              <a:rPr lang="zh-TW" altLang="en-US" sz="1200" b="1">
                <a:latin typeface="Arial" pitchFamily="34" charset="0"/>
                <a:cs typeface="Arial" pitchFamily="34" charset="0"/>
              </a:rPr>
              <a:t> </a:t>
            </a:r>
            <a:r>
              <a:rPr lang="en-US" altLang="zh-TW" sz="1200" b="1">
                <a:latin typeface="Arial" pitchFamily="34" charset="0"/>
                <a:cs typeface="Arial" pitchFamily="34" charset="0"/>
              </a:rPr>
              <a:t>TS-877XU-RP</a:t>
            </a:r>
            <a:endParaRPr lang="zh-TW" altLang="en-US" sz="1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963975" y="3103704"/>
            <a:ext cx="285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latin typeface="Arial" pitchFamily="34" charset="0"/>
                <a:cs typeface="Arial" pitchFamily="34" charset="0"/>
              </a:rPr>
              <a:t>TS-1677XU</a:t>
            </a:r>
            <a:r>
              <a:rPr lang="zh-TW" altLang="en-US" sz="1200" b="1">
                <a:latin typeface="Arial" pitchFamily="34" charset="0"/>
                <a:cs typeface="Arial" pitchFamily="34" charset="0"/>
              </a:rPr>
              <a:t> </a:t>
            </a:r>
            <a:r>
              <a:rPr lang="en-US" altLang="zh-TW" sz="1200" b="1">
                <a:latin typeface="Arial" pitchFamily="34" charset="0"/>
                <a:cs typeface="Arial" pitchFamily="34" charset="0"/>
              </a:rPr>
              <a:t>/</a:t>
            </a:r>
            <a:r>
              <a:rPr lang="zh-TW" altLang="en-US" sz="1200" b="1">
                <a:latin typeface="Arial" pitchFamily="34" charset="0"/>
                <a:cs typeface="Arial" pitchFamily="34" charset="0"/>
              </a:rPr>
              <a:t> </a:t>
            </a:r>
            <a:r>
              <a:rPr lang="en-US" altLang="zh-TW" sz="1200" b="1">
                <a:latin typeface="Arial" pitchFamily="34" charset="0"/>
                <a:cs typeface="Arial" pitchFamily="34" charset="0"/>
              </a:rPr>
              <a:t>TS-1677XU-RP</a:t>
            </a:r>
            <a:endParaRPr lang="zh-TW" altLang="en-US" sz="1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圓角矩形 17">
            <a:extLst>
              <a:ext uri="{FF2B5EF4-FFF2-40B4-BE49-F238E27FC236}">
                <a16:creationId xmlns:a16="http://schemas.microsoft.com/office/drawing/2014/main" id="{BEAC3826-A367-4605-BBA5-9962E093FDF3}"/>
              </a:ext>
            </a:extLst>
          </p:cNvPr>
          <p:cNvSpPr/>
          <p:nvPr/>
        </p:nvSpPr>
        <p:spPr>
          <a:xfrm>
            <a:off x="4892862" y="3384858"/>
            <a:ext cx="3857652" cy="1500198"/>
          </a:xfrm>
          <a:prstGeom prst="roundRect">
            <a:avLst>
              <a:gd name="adj" fmla="val 4902"/>
            </a:avLst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2DB128FD-3F86-476B-B2BD-0207B4251852}"/>
              </a:ext>
            </a:extLst>
          </p:cNvPr>
          <p:cNvSpPr txBox="1"/>
          <p:nvPr/>
        </p:nvSpPr>
        <p:spPr>
          <a:xfrm>
            <a:off x="5443500" y="3017796"/>
            <a:ext cx="285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latin typeface="Arial" pitchFamily="34" charset="0"/>
                <a:cs typeface="Arial" pitchFamily="34" charset="0"/>
              </a:rPr>
              <a:t>TS-2477XU-RP</a:t>
            </a:r>
            <a:endParaRPr lang="zh-TW" altLang="en-US" sz="12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779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>
            <a:extLst>
              <a:ext uri="{FF2B5EF4-FFF2-40B4-BE49-F238E27FC236}">
                <a16:creationId xmlns:a16="http://schemas.microsoft.com/office/drawing/2014/main" id="{1162DC22-E524-4D76-ADEB-86801A3CA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27" y="2556589"/>
            <a:ext cx="4572220" cy="28597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5" name="矩形圖說文字 13">
            <a:extLst>
              <a:ext uri="{FF2B5EF4-FFF2-40B4-BE49-F238E27FC236}">
                <a16:creationId xmlns:a16="http://schemas.microsoft.com/office/drawing/2014/main" id="{05F7CF5D-8F93-4E80-9CD3-4F1D14053258}"/>
              </a:ext>
            </a:extLst>
          </p:cNvPr>
          <p:cNvSpPr/>
          <p:nvPr/>
        </p:nvSpPr>
        <p:spPr>
          <a:xfrm>
            <a:off x="5221580" y="1792695"/>
            <a:ext cx="492282" cy="1500198"/>
          </a:xfrm>
          <a:prstGeom prst="wedgeRectCallout">
            <a:avLst>
              <a:gd name="adj1" fmla="val 34749"/>
              <a:gd name="adj2" fmla="val 1772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 descr="TS-1677XU_Fro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03" y="2597728"/>
            <a:ext cx="4500594" cy="28128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 descr="TS-1277XU_Fron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1097428"/>
            <a:ext cx="4500593" cy="28133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 descr="TS-877XU_Front.png"/>
          <p:cNvPicPr>
            <a:picLocks noChangeAspect="1"/>
          </p:cNvPicPr>
          <p:nvPr/>
        </p:nvPicPr>
        <p:blipFill rotWithShape="1">
          <a:blip r:embed="rId6" cstate="print"/>
          <a:srcRect t="28129" b="26381"/>
          <a:stretch/>
        </p:blipFill>
        <p:spPr>
          <a:xfrm>
            <a:off x="142844" y="960241"/>
            <a:ext cx="4501406" cy="12800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buSzPct val="25000"/>
            </a:pPr>
            <a:r>
              <a:rPr lang="en-US" altLang="zh-Hant">
                <a:solidFill>
                  <a:srgbClr val="FFFFFF"/>
                </a:solidFill>
                <a:ea typeface="Microsoft JhengHei" panose="020B0604030504040204" pitchFamily="34" charset="-120"/>
                <a:cs typeface="Arial" pitchFamily="34" charset="0"/>
                <a:sym typeface="Arial"/>
              </a:rPr>
              <a:t>2U/3U TS-x77XU </a:t>
            </a:r>
            <a:r>
              <a:rPr lang="zh-CN" altLang="en-US">
                <a:solidFill>
                  <a:srgbClr val="FFFFFF"/>
                </a:solidFill>
                <a:ea typeface="Microsoft JhengHei" panose="020B0604030504040204" pitchFamily="34" charset="-120"/>
                <a:cs typeface="Arial" pitchFamily="34" charset="0"/>
                <a:sym typeface="Arial"/>
              </a:rPr>
              <a:t>正面</a:t>
            </a:r>
            <a:endParaRPr lang="en-US" b="1" i="0" u="none" strike="noStrike" cap="none">
              <a:solidFill>
                <a:schemeClr val="lt1"/>
              </a:solidFill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8" name="Shape 183">
            <a:extLst>
              <a:ext uri="{FF2B5EF4-FFF2-40B4-BE49-F238E27FC236}">
                <a16:creationId xmlns:a16="http://schemas.microsoft.com/office/drawing/2014/main" id="{5B101A89-A353-D54D-BFBD-0485426C6E65}"/>
              </a:ext>
            </a:extLst>
          </p:cNvPr>
          <p:cNvSpPr txBox="1"/>
          <p:nvPr/>
        </p:nvSpPr>
        <p:spPr>
          <a:xfrm flipH="1">
            <a:off x="5371654" y="812505"/>
            <a:ext cx="3564576" cy="151835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b="1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電源按鈕</a:t>
            </a:r>
          </a:p>
          <a:p>
            <a:pPr>
              <a:buClr>
                <a:srgbClr val="595959"/>
              </a:buClr>
              <a:buSzPct val="25000"/>
            </a:pPr>
            <a:r>
              <a:rPr lang="en-US" altLang="zh-TW" b="1" i="0" u="none" strike="noStrike" cap="none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LED </a:t>
            </a:r>
            <a:r>
              <a:rPr lang="zh-CN" altLang="en-US" b="1" i="0" u="none" strike="noStrike" cap="none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燈號指示</a:t>
            </a:r>
            <a:r>
              <a:rPr lang="en-US" altLang="zh-CN" b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: </a:t>
            </a:r>
            <a:endParaRPr lang="zh-TW" altLang="en-US" b="1">
              <a:solidFill>
                <a:schemeClr val="accent6">
                  <a:lumMod val="75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  <a:p>
            <a: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</a:pPr>
            <a:r>
              <a:rPr lang="zh-CN" altLang="en-US" b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系統狀態、網路、硬碟</a:t>
            </a:r>
            <a:endParaRPr lang="zh-TW" b="1" i="0" u="none" strike="noStrike" cap="none">
              <a:solidFill>
                <a:schemeClr val="accent6">
                  <a:lumMod val="75000"/>
                </a:schemeClr>
              </a:solidFill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5058639" y="1792695"/>
            <a:ext cx="658622" cy="1500198"/>
            <a:chOff x="5786446" y="857238"/>
            <a:chExt cx="848577" cy="150019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" name="矩形圖說文字 13"/>
            <p:cNvSpPr/>
            <p:nvPr/>
          </p:nvSpPr>
          <p:spPr>
            <a:xfrm>
              <a:off x="6000760" y="857238"/>
              <a:ext cx="634263" cy="1500198"/>
            </a:xfrm>
            <a:prstGeom prst="wedgeRectCallout">
              <a:avLst>
                <a:gd name="adj1" fmla="val 34749"/>
                <a:gd name="adj2" fmla="val 17729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矩形圖說文字 16"/>
            <p:cNvSpPr/>
            <p:nvPr/>
          </p:nvSpPr>
          <p:spPr>
            <a:xfrm>
              <a:off x="5786446" y="857238"/>
              <a:ext cx="785818" cy="1500198"/>
            </a:xfrm>
            <a:prstGeom prst="wedgeRectCallout">
              <a:avLst>
                <a:gd name="adj1" fmla="val -150591"/>
                <a:gd name="adj2" fmla="val 2984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8" name="TextBox 44">
            <a:extLst>
              <a:ext uri="{FF2B5EF4-FFF2-40B4-BE49-F238E27FC236}">
                <a16:creationId xmlns:a16="http://schemas.microsoft.com/office/drawing/2014/main" id="{43F8E826-C868-2B4A-98F5-DBD51DF3EFC2}"/>
              </a:ext>
            </a:extLst>
          </p:cNvPr>
          <p:cNvSpPr txBox="1"/>
          <p:nvPr/>
        </p:nvSpPr>
        <p:spPr>
          <a:xfrm>
            <a:off x="300099" y="877648"/>
            <a:ext cx="642942" cy="400110"/>
          </a:xfrm>
          <a:prstGeom prst="rect">
            <a:avLst/>
          </a:prstGeom>
          <a:noFill/>
          <a:ln w="19050" cap="rnd">
            <a:solidFill>
              <a:srgbClr val="0070C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2U</a:t>
            </a:r>
          </a:p>
        </p:txBody>
      </p:sp>
      <p:sp>
        <p:nvSpPr>
          <p:cNvPr id="19" name="TextBox 44">
            <a:extLst>
              <a:ext uri="{FF2B5EF4-FFF2-40B4-BE49-F238E27FC236}">
                <a16:creationId xmlns:a16="http://schemas.microsoft.com/office/drawing/2014/main" id="{43F8E826-C868-2B4A-98F5-DBD51DF3EFC2}"/>
              </a:ext>
            </a:extLst>
          </p:cNvPr>
          <p:cNvSpPr txBox="1"/>
          <p:nvPr/>
        </p:nvSpPr>
        <p:spPr>
          <a:xfrm>
            <a:off x="300099" y="3230083"/>
            <a:ext cx="642942" cy="400110"/>
          </a:xfrm>
          <a:prstGeom prst="rect">
            <a:avLst/>
          </a:prstGeom>
          <a:noFill/>
          <a:ln w="19050" cap="rnd">
            <a:solidFill>
              <a:srgbClr val="0070C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3U</a:t>
            </a:r>
          </a:p>
        </p:txBody>
      </p:sp>
      <p:pic>
        <p:nvPicPr>
          <p:cNvPr id="21" name="Picture 2" descr="C:\Users\user\Desktop\TS-x32XU新品介紹PPT\0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1770" y="948905"/>
            <a:ext cx="648642" cy="6486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44">
            <a:extLst>
              <a:ext uri="{FF2B5EF4-FFF2-40B4-BE49-F238E27FC236}">
                <a16:creationId xmlns:a16="http://schemas.microsoft.com/office/drawing/2014/main" id="{54FB84D8-DC2D-4F6D-AA44-456A5CC56C13}"/>
              </a:ext>
            </a:extLst>
          </p:cNvPr>
          <p:cNvSpPr txBox="1"/>
          <p:nvPr/>
        </p:nvSpPr>
        <p:spPr>
          <a:xfrm>
            <a:off x="8152308" y="2686998"/>
            <a:ext cx="642942" cy="400110"/>
          </a:xfrm>
          <a:prstGeom prst="rect">
            <a:avLst/>
          </a:prstGeom>
          <a:noFill/>
          <a:ln w="19050" cap="rnd">
            <a:solidFill>
              <a:srgbClr val="0070C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>
                <a:solidFill>
                  <a:srgbClr val="0070C0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4</a:t>
            </a:r>
            <a:r>
              <a:rPr lang="en-US" sz="2000" b="1">
                <a:solidFill>
                  <a:srgbClr val="0070C0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U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D96ED10-6BDF-42DD-856B-F54A424A3D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67"/>
          <a:stretch/>
        </p:blipFill>
        <p:spPr>
          <a:xfrm>
            <a:off x="5119185" y="1847659"/>
            <a:ext cx="506366" cy="141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82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59"/>
          <p:cNvSpPr/>
          <p:nvPr/>
        </p:nvSpPr>
        <p:spPr>
          <a:xfrm>
            <a:off x="0" y="4286262"/>
            <a:ext cx="9144000" cy="857238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2" name="圖片 31" descr="TS-1677XU-RP_Back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17" y="616170"/>
            <a:ext cx="6543802" cy="4090603"/>
          </a:xfrm>
          <a:prstGeom prst="rect">
            <a:avLst/>
          </a:prstGeom>
        </p:spPr>
      </p:pic>
      <p:pic>
        <p:nvPicPr>
          <p:cNvPr id="27" name="圖片 26" descr="TS-1277U_Back-合成不確定版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396" y="4070527"/>
            <a:ext cx="2428892" cy="930114"/>
          </a:xfrm>
          <a:prstGeom prst="rect">
            <a:avLst/>
          </a:prstGeom>
        </p:spPr>
      </p:pic>
      <p:sp>
        <p:nvSpPr>
          <p:cNvPr id="30" name="Shape 39">
            <a:extLst>
              <a:ext uri="{FF2B5EF4-FFF2-40B4-BE49-F238E27FC236}">
                <a16:creationId xmlns:a16="http://schemas.microsoft.com/office/drawing/2014/main" id="{0B03343A-F235-9C44-9708-C655EDE7E742}"/>
              </a:ext>
            </a:extLst>
          </p:cNvPr>
          <p:cNvSpPr txBox="1">
            <a:spLocks/>
          </p:cNvSpPr>
          <p:nvPr/>
        </p:nvSpPr>
        <p:spPr>
          <a:xfrm>
            <a:off x="6583" y="4214824"/>
            <a:ext cx="714380" cy="7858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sz="1200">
                <a:ea typeface="Microsoft JhengHei"/>
                <a:cs typeface="Arial" panose="020B0604020202020204" pitchFamily="34" charset="0"/>
                <a:sym typeface="Microsoft JhengHei"/>
              </a:rPr>
              <a:t>8-bay </a:t>
            </a:r>
          </a:p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sz="1200">
                <a:ea typeface="Microsoft JhengHei"/>
                <a:cs typeface="Arial" panose="020B0604020202020204" pitchFamily="34" charset="0"/>
                <a:sym typeface="Microsoft JhengHei"/>
              </a:rPr>
              <a:t>12-bay</a:t>
            </a:r>
          </a:p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zh-TW" altLang="en-US" sz="1200">
                <a:ea typeface="Microsoft JhengHei"/>
                <a:cs typeface="Arial" panose="020B0604020202020204" pitchFamily="34" charset="0"/>
                <a:sym typeface="Microsoft JhengHei"/>
              </a:rPr>
              <a:t>單電源</a:t>
            </a:r>
            <a:endParaRPr lang="zh-TW" altLang="zh-TW" sz="1200"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31" name="Shape 39">
            <a:extLst>
              <a:ext uri="{FF2B5EF4-FFF2-40B4-BE49-F238E27FC236}">
                <a16:creationId xmlns:a16="http://schemas.microsoft.com/office/drawing/2014/main" id="{0B03343A-F235-9C44-9708-C655EDE7E742}"/>
              </a:ext>
            </a:extLst>
          </p:cNvPr>
          <p:cNvSpPr txBox="1">
            <a:spLocks/>
          </p:cNvSpPr>
          <p:nvPr/>
        </p:nvSpPr>
        <p:spPr>
          <a:xfrm>
            <a:off x="2855420" y="4884914"/>
            <a:ext cx="657244" cy="2785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zh-TW" altLang="en-US" sz="1200">
                <a:solidFill>
                  <a:srgbClr val="FFC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雙電源</a:t>
            </a:r>
            <a:endParaRPr lang="zh-TW" altLang="zh-TW" sz="1200">
              <a:solidFill>
                <a:srgbClr val="FFC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4" name="群組 23"/>
          <p:cNvGrpSpPr/>
          <p:nvPr/>
        </p:nvGrpSpPr>
        <p:grpSpPr>
          <a:xfrm rot="8100000">
            <a:off x="6901250" y="980758"/>
            <a:ext cx="2152974" cy="1896129"/>
            <a:chOff x="866919" y="1547343"/>
            <a:chExt cx="1691999" cy="1691999"/>
          </a:xfrm>
        </p:grpSpPr>
        <p:sp>
          <p:nvSpPr>
            <p:cNvPr id="25" name="Shape 279"/>
            <p:cNvSpPr/>
            <p:nvPr/>
          </p:nvSpPr>
          <p:spPr>
            <a:xfrm rot="2700000">
              <a:off x="866919" y="1547343"/>
              <a:ext cx="1691999" cy="1691999"/>
            </a:xfrm>
            <a:prstGeom prst="teardrop">
              <a:avLst>
                <a:gd name="adj" fmla="val 10000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Shape 280"/>
            <p:cNvSpPr/>
            <p:nvPr/>
          </p:nvSpPr>
          <p:spPr>
            <a:xfrm>
              <a:off x="952692" y="1630226"/>
              <a:ext cx="1512000" cy="15120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DB3E7973-C060-4123-84A1-FC7572AC5AB2}"/>
              </a:ext>
            </a:extLst>
          </p:cNvPr>
          <p:cNvGrpSpPr/>
          <p:nvPr/>
        </p:nvGrpSpPr>
        <p:grpSpPr>
          <a:xfrm>
            <a:off x="187973" y="785064"/>
            <a:ext cx="9211646" cy="3350209"/>
            <a:chOff x="187919" y="785064"/>
            <a:chExt cx="9190133" cy="3350209"/>
          </a:xfrm>
        </p:grpSpPr>
        <p:sp>
          <p:nvSpPr>
            <p:cNvPr id="38" name="圓角矩形 37"/>
            <p:cNvSpPr/>
            <p:nvPr/>
          </p:nvSpPr>
          <p:spPr>
            <a:xfrm>
              <a:off x="4951217" y="2324545"/>
              <a:ext cx="1500198" cy="1428760"/>
            </a:xfrm>
            <a:prstGeom prst="roundRect">
              <a:avLst/>
            </a:prstGeom>
            <a:noFill/>
            <a:ln w="762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1" name="Picture 4" descr="C:\Users\user\Desktop\NAS醫療影像加值服務方案\1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9779" y="1967355"/>
              <a:ext cx="1571636" cy="500066"/>
            </a:xfrm>
            <a:prstGeom prst="rect">
              <a:avLst/>
            </a:prstGeom>
            <a:noFill/>
          </p:spPr>
        </p:pic>
        <p:sp>
          <p:nvSpPr>
            <p:cNvPr id="42" name="Shape 275">
              <a:extLst>
                <a:ext uri="{FF2B5EF4-FFF2-40B4-BE49-F238E27FC236}">
                  <a16:creationId xmlns:a16="http://schemas.microsoft.com/office/drawing/2014/main" id="{839C65F5-6927-B04F-9F34-72D025700472}"/>
                </a:ext>
              </a:extLst>
            </p:cNvPr>
            <p:cNvSpPr/>
            <p:nvPr/>
          </p:nvSpPr>
          <p:spPr>
            <a:xfrm>
              <a:off x="5022655" y="2015063"/>
              <a:ext cx="994554" cy="3809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90"/>
                </a:buClr>
                <a:buSzPct val="25000"/>
                <a:buFont typeface="Arial"/>
                <a:buNone/>
              </a:pPr>
              <a:r>
                <a:rPr lang="zh-TW" altLang="en-US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Arial"/>
                  <a:sym typeface="Arial"/>
                </a:rPr>
                <a:t>雙電源</a:t>
              </a:r>
              <a:endParaRPr lang="zh-TW" sz="1800" b="1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endParaRPr>
            </a:p>
          </p:txBody>
        </p:sp>
        <p:sp>
          <p:nvSpPr>
            <p:cNvPr id="43" name="Shape 183">
              <a:extLst>
                <a:ext uri="{FF2B5EF4-FFF2-40B4-BE49-F238E27FC236}">
                  <a16:creationId xmlns:a16="http://schemas.microsoft.com/office/drawing/2014/main" id="{BA020E52-6C5F-BD45-BC61-61273E922B78}"/>
                </a:ext>
              </a:extLst>
            </p:cNvPr>
            <p:cNvSpPr txBox="1"/>
            <p:nvPr/>
          </p:nvSpPr>
          <p:spPr>
            <a:xfrm flipH="1">
              <a:off x="187919" y="791160"/>
              <a:ext cx="1687001" cy="3626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altLang="zh-TW" sz="1500" b="1" i="0" u="none" strike="noStrike" cap="none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/>
                </a:rPr>
                <a:t>2 x </a:t>
              </a:r>
              <a:r>
                <a:rPr lang="en-US" altLang="zh-TW" sz="1500" b="1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/>
                </a:rPr>
                <a:t>10Gb</a:t>
              </a:r>
              <a:r>
                <a:rPr lang="en-US" altLang="zh-TW" sz="1500" b="1" i="0" u="none" strike="noStrike" cap="none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/>
                </a:rPr>
                <a:t> SFP+ </a:t>
              </a:r>
              <a:r>
                <a:rPr lang="en-US" altLang="zh-TW" sz="1500" b="1" err="1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/>
                </a:rPr>
                <a:t>SmartNIC</a:t>
              </a:r>
              <a:r>
                <a:rPr lang="en-US" altLang="zh-TW" sz="1500" b="1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/>
                </a:rPr>
                <a:t> </a:t>
              </a:r>
              <a:r>
                <a:rPr lang="zh-TW" altLang="en-US" sz="1500" b="1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/>
                </a:rPr>
                <a:t>智慧型網路埠</a:t>
              </a:r>
              <a:endParaRPr lang="en-US" altLang="zh-Hant" sz="1500" b="1" i="0" u="none" strike="noStrike" cap="none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4" name="Shape 183">
              <a:extLst>
                <a:ext uri="{FF2B5EF4-FFF2-40B4-BE49-F238E27FC236}">
                  <a16:creationId xmlns:a16="http://schemas.microsoft.com/office/drawing/2014/main" id="{BD1EB6C9-06A2-3D4D-BF5A-E7811AF831D7}"/>
                </a:ext>
              </a:extLst>
            </p:cNvPr>
            <p:cNvSpPr txBox="1"/>
            <p:nvPr/>
          </p:nvSpPr>
          <p:spPr>
            <a:xfrm flipH="1">
              <a:off x="1995065" y="791160"/>
              <a:ext cx="1285885" cy="4534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altLang="zh-TW" sz="1500" b="1" i="0" u="none" strike="noStrike" cap="none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/>
                </a:rPr>
                <a:t>4 x USB 3.0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altLang="zh-TW" sz="1500" b="1" i="0" u="none" strike="noStrike" cap="none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/>
                </a:rPr>
                <a:t>Type-A </a:t>
              </a:r>
              <a:r>
                <a:rPr lang="zh-Hant" altLang="en-US" sz="1500" b="1" i="0" u="none" strike="noStrike" cap="none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/>
                </a:rPr>
                <a:t>埠</a:t>
              </a:r>
              <a:endParaRPr lang="en-US" altLang="zh-Hant" sz="1500" b="1" i="0" u="none" strike="noStrike" cap="none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5" name="Shape 183">
              <a:extLst>
                <a:ext uri="{FF2B5EF4-FFF2-40B4-BE49-F238E27FC236}">
                  <a16:creationId xmlns:a16="http://schemas.microsoft.com/office/drawing/2014/main" id="{8CB4F124-AE1A-D747-AD9D-A53A3052C08B}"/>
                </a:ext>
              </a:extLst>
            </p:cNvPr>
            <p:cNvSpPr txBox="1"/>
            <p:nvPr/>
          </p:nvSpPr>
          <p:spPr>
            <a:xfrm flipH="1">
              <a:off x="307747" y="3824743"/>
              <a:ext cx="3971924" cy="3105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altLang="zh-TW" sz="1500" b="1" i="0" u="none" strike="noStrike" cap="none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/>
                </a:rPr>
                <a:t>USB 3.1 Gen2 (10G) Type-A &amp; Type-C </a:t>
              </a:r>
              <a:r>
                <a:rPr lang="zh-Hant" altLang="en-US" sz="1500" b="1" i="0" u="none" strike="noStrike" cap="none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/>
                </a:rPr>
                <a:t>埠</a:t>
              </a:r>
              <a:endParaRPr lang="en-US" altLang="zh-Hant" sz="1500" b="1" i="0" u="none" strike="noStrike" cap="none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6" name="Shape 183">
              <a:extLst>
                <a:ext uri="{FF2B5EF4-FFF2-40B4-BE49-F238E27FC236}">
                  <a16:creationId xmlns:a16="http://schemas.microsoft.com/office/drawing/2014/main" id="{2BDB8BF4-633F-9A42-8FDF-096D34265B48}"/>
                </a:ext>
              </a:extLst>
            </p:cNvPr>
            <p:cNvSpPr txBox="1"/>
            <p:nvPr/>
          </p:nvSpPr>
          <p:spPr>
            <a:xfrm flipH="1">
              <a:off x="3372818" y="785064"/>
              <a:ext cx="2241668" cy="5129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altLang="zh-TW" sz="1500" b="1" i="0" u="none" strike="noStrike" cap="none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/>
                </a:rPr>
                <a:t>2 x </a:t>
              </a:r>
              <a:r>
                <a:rPr lang="en-US" altLang="zh-TW" sz="1500" b="1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/>
                </a:rPr>
                <a:t>1Gb</a:t>
              </a:r>
              <a:r>
                <a:rPr lang="en-US" altLang="zh-TW" sz="1500" b="1" i="0" u="none" strike="noStrike" cap="none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/>
                </a:rPr>
                <a:t>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Hant" altLang="en-US" sz="1500" b="1" i="0" u="none" strike="noStrike" cap="none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/>
                </a:rPr>
                <a:t>網路埠</a:t>
              </a:r>
              <a:endParaRPr lang="en-US" altLang="zh-Hant" sz="1500" b="1" i="0" u="none" strike="noStrike" cap="none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8" name="Shape 213"/>
            <p:cNvSpPr/>
            <p:nvPr/>
          </p:nvSpPr>
          <p:spPr>
            <a:xfrm>
              <a:off x="2665201" y="3181801"/>
              <a:ext cx="285752" cy="357190"/>
            </a:xfrm>
            <a:prstGeom prst="rect">
              <a:avLst/>
            </a:prstGeom>
            <a:noFill/>
            <a:ln w="19050" cap="flat" cmpd="sng">
              <a:solidFill>
                <a:srgbClr val="9F5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9F5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Shape 215"/>
            <p:cNvSpPr/>
            <p:nvPr/>
          </p:nvSpPr>
          <p:spPr>
            <a:xfrm>
              <a:off x="1379317" y="3181801"/>
              <a:ext cx="214314" cy="357190"/>
            </a:xfrm>
            <a:prstGeom prst="rect">
              <a:avLst/>
            </a:prstGeom>
            <a:noFill/>
            <a:ln w="19050" cap="flat" cmpd="sng">
              <a:solidFill>
                <a:srgbClr val="E500E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E500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1" name="Shape 219"/>
            <p:cNvCxnSpPr>
              <a:cxnSpLocks/>
            </p:cNvCxnSpPr>
            <p:nvPr/>
          </p:nvCxnSpPr>
          <p:spPr>
            <a:xfrm rot="5400000" flipH="1" flipV="1">
              <a:off x="2308805" y="3752511"/>
              <a:ext cx="285752" cy="1588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3000A6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cxnSp>
          <p:nvCxnSpPr>
            <p:cNvPr id="52" name="Shape 220"/>
            <p:cNvCxnSpPr>
              <a:cxnSpLocks/>
              <a:endCxn id="48" idx="3"/>
            </p:cNvCxnSpPr>
            <p:nvPr/>
          </p:nvCxnSpPr>
          <p:spPr>
            <a:xfrm rot="5400000">
              <a:off x="2331205" y="1959065"/>
              <a:ext cx="2021079" cy="781582"/>
            </a:xfrm>
            <a:prstGeom prst="bentConnector2">
              <a:avLst/>
            </a:prstGeom>
            <a:noFill/>
            <a:ln w="19050" cap="flat" cmpd="sng">
              <a:solidFill>
                <a:srgbClr val="9F59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54" name="Shape 222"/>
            <p:cNvSpPr/>
            <p:nvPr/>
          </p:nvSpPr>
          <p:spPr>
            <a:xfrm>
              <a:off x="2308011" y="3253239"/>
              <a:ext cx="285752" cy="357190"/>
            </a:xfrm>
            <a:prstGeom prst="rect">
              <a:avLst/>
            </a:prstGeom>
            <a:noFill/>
            <a:ln w="19050" cap="flat" cmpd="sng">
              <a:solidFill>
                <a:srgbClr val="3000A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9F5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Shape 225"/>
            <p:cNvSpPr/>
            <p:nvPr/>
          </p:nvSpPr>
          <p:spPr>
            <a:xfrm>
              <a:off x="1665069" y="3253239"/>
              <a:ext cx="571504" cy="324134"/>
            </a:xfrm>
            <a:prstGeom prst="rect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7" name="Shape 218">
              <a:extLst>
                <a:ext uri="{FF2B5EF4-FFF2-40B4-BE49-F238E27FC236}">
                  <a16:creationId xmlns:a16="http://schemas.microsoft.com/office/drawing/2014/main" id="{38FC0DF0-8352-C14C-9BD3-943DDEBBC779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71749" y="2170117"/>
              <a:ext cx="1780759" cy="599797"/>
            </a:xfrm>
            <a:prstGeom prst="bentConnector3">
              <a:avLst>
                <a:gd name="adj1" fmla="val 100322"/>
              </a:avLst>
            </a:prstGeom>
            <a:noFill/>
            <a:ln w="19050" cap="flat" cmpd="sng">
              <a:solidFill>
                <a:srgbClr val="F000C2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cxnSp>
          <p:nvCxnSpPr>
            <p:cNvPr id="58" name="Shape 218">
              <a:extLst>
                <a:ext uri="{FF2B5EF4-FFF2-40B4-BE49-F238E27FC236}">
                  <a16:creationId xmlns:a16="http://schemas.microsoft.com/office/drawing/2014/main" id="{38FC0DF0-8352-C14C-9BD3-943DDEBBC77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312472" y="2039897"/>
              <a:ext cx="1881963" cy="544722"/>
            </a:xfrm>
            <a:prstGeom prst="bentConnector3">
              <a:avLst>
                <a:gd name="adj1" fmla="val 21819"/>
              </a:avLst>
            </a:prstGeom>
            <a:noFill/>
            <a:ln w="19050" cap="flat" cmpd="sng">
              <a:solidFill>
                <a:srgbClr val="00B0F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pic>
          <p:nvPicPr>
            <p:cNvPr id="37" name="圖片 36" descr="單電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5191" y="1045365"/>
              <a:ext cx="2582861" cy="1939396"/>
            </a:xfrm>
            <a:prstGeom prst="rect">
              <a:avLst/>
            </a:prstGeom>
          </p:spPr>
        </p:pic>
        <p:pic>
          <p:nvPicPr>
            <p:cNvPr id="39" name="Picture 4" descr="C:\Users\user\Desktop\NAS醫療影像加值服務方案\1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0440" y="1328802"/>
              <a:ext cx="1471266" cy="468130"/>
            </a:xfrm>
            <a:prstGeom prst="rect">
              <a:avLst/>
            </a:prstGeom>
            <a:noFill/>
          </p:spPr>
        </p:pic>
        <p:sp>
          <p:nvSpPr>
            <p:cNvPr id="40" name="Shape 275">
              <a:extLst>
                <a:ext uri="{FF2B5EF4-FFF2-40B4-BE49-F238E27FC236}">
                  <a16:creationId xmlns:a16="http://schemas.microsoft.com/office/drawing/2014/main" id="{839C65F5-6927-B04F-9F34-72D025700472}"/>
                </a:ext>
              </a:extLst>
            </p:cNvPr>
            <p:cNvSpPr/>
            <p:nvPr/>
          </p:nvSpPr>
          <p:spPr>
            <a:xfrm>
              <a:off x="6866462" y="1400240"/>
              <a:ext cx="931038" cy="336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90"/>
                </a:buClr>
                <a:buSzPct val="25000"/>
                <a:buFont typeface="Arial"/>
                <a:buNone/>
              </a:pPr>
              <a:r>
                <a:rPr lang="zh-TW" altLang="en-US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Arial"/>
                  <a:sym typeface="Arial"/>
                </a:rPr>
                <a:t>單電源</a:t>
              </a:r>
              <a:endParaRPr lang="zh-TW" sz="1800" b="1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A38380-B2E1-0B4B-9AA2-9212F5178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Hant">
                <a:solidFill>
                  <a:srgbClr val="FFFFFF"/>
                </a:solidFill>
                <a:ea typeface="Microsoft JhengHei" panose="020B0604030504040204" pitchFamily="34" charset="-120"/>
                <a:cs typeface="Arial" pitchFamily="34" charset="0"/>
                <a:sym typeface="Arial"/>
              </a:rPr>
              <a:t>2U/3U/4U TS-x77XU </a:t>
            </a:r>
            <a:r>
              <a:rPr lang="zh-CN" altLang="en-US">
                <a:solidFill>
                  <a:srgbClr val="FFFFFF"/>
                </a:solidFill>
                <a:ea typeface="Microsoft JhengHei" panose="020B0604030504040204" pitchFamily="34" charset="-120"/>
                <a:cs typeface="Arial" pitchFamily="34" charset="0"/>
                <a:sym typeface="Arial"/>
              </a:rPr>
              <a:t>背面配置</a:t>
            </a:r>
            <a:endParaRPr lang="en-US">
              <a:cs typeface="Arial" pitchFamily="34" charset="0"/>
            </a:endParaRPr>
          </a:p>
        </p:txBody>
      </p:sp>
      <p:sp>
        <p:nvSpPr>
          <p:cNvPr id="34" name="Shape 39">
            <a:extLst>
              <a:ext uri="{FF2B5EF4-FFF2-40B4-BE49-F238E27FC236}">
                <a16:creationId xmlns:a16="http://schemas.microsoft.com/office/drawing/2014/main" id="{0B03343A-F235-9C44-9708-C655EDE7E742}"/>
              </a:ext>
            </a:extLst>
          </p:cNvPr>
          <p:cNvSpPr txBox="1">
            <a:spLocks/>
          </p:cNvSpPr>
          <p:nvPr/>
        </p:nvSpPr>
        <p:spPr>
          <a:xfrm>
            <a:off x="3592266" y="4214824"/>
            <a:ext cx="714380" cy="7858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sz="1200">
                <a:ea typeface="Microsoft JhengHei"/>
                <a:cs typeface="Arial" panose="020B0604020202020204" pitchFamily="34" charset="0"/>
                <a:sym typeface="Microsoft JhengHei"/>
              </a:rPr>
              <a:t>24-bay</a:t>
            </a:r>
            <a:endParaRPr lang="zh-TW"/>
          </a:p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zh-TW" altLang="en-US" sz="1200">
                <a:ea typeface="Microsoft JhengHei"/>
                <a:cs typeface="Arial" panose="020B0604020202020204" pitchFamily="34" charset="0"/>
                <a:sym typeface="Microsoft JhengHei"/>
              </a:rPr>
              <a:t>雙電源</a:t>
            </a:r>
            <a:endParaRPr lang="zh-TW" altLang="zh-TW" sz="1200"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5880521F-3E7D-4DBC-8243-635F0B1D5918}"/>
              </a:ext>
            </a:extLst>
          </p:cNvPr>
          <p:cNvGrpSpPr/>
          <p:nvPr/>
        </p:nvGrpSpPr>
        <p:grpSpPr>
          <a:xfrm>
            <a:off x="2886838" y="4334681"/>
            <a:ext cx="562359" cy="526653"/>
            <a:chOff x="5786446" y="857238"/>
            <a:chExt cx="848577" cy="1500198"/>
          </a:xfrm>
          <a:solidFill>
            <a:srgbClr val="FFC000"/>
          </a:solidFill>
        </p:grpSpPr>
        <p:sp>
          <p:nvSpPr>
            <p:cNvPr id="35" name="矩形圖說文字 13">
              <a:extLst>
                <a:ext uri="{FF2B5EF4-FFF2-40B4-BE49-F238E27FC236}">
                  <a16:creationId xmlns:a16="http://schemas.microsoft.com/office/drawing/2014/main" id="{27D6DCE8-D90B-4076-BE2B-68F5F8B77F8F}"/>
                </a:ext>
              </a:extLst>
            </p:cNvPr>
            <p:cNvSpPr/>
            <p:nvPr/>
          </p:nvSpPr>
          <p:spPr>
            <a:xfrm>
              <a:off x="6000760" y="857238"/>
              <a:ext cx="634263" cy="1500198"/>
            </a:xfrm>
            <a:prstGeom prst="wedgeRectCallout">
              <a:avLst>
                <a:gd name="adj1" fmla="val 34749"/>
                <a:gd name="adj2" fmla="val 1772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矩形圖說文字 16">
              <a:extLst>
                <a:ext uri="{FF2B5EF4-FFF2-40B4-BE49-F238E27FC236}">
                  <a16:creationId xmlns:a16="http://schemas.microsoft.com/office/drawing/2014/main" id="{47F26173-B808-4199-B7CA-D6F6D4A4E6DE}"/>
                </a:ext>
              </a:extLst>
            </p:cNvPr>
            <p:cNvSpPr/>
            <p:nvPr/>
          </p:nvSpPr>
          <p:spPr>
            <a:xfrm>
              <a:off x="5786446" y="857238"/>
              <a:ext cx="785818" cy="1500198"/>
            </a:xfrm>
            <a:prstGeom prst="wedgeRectCallout">
              <a:avLst>
                <a:gd name="adj1" fmla="val -92034"/>
                <a:gd name="adj2" fmla="val 3278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28" name="圖片 27" descr="TS-1277U-RP_Back-合成不確定版.p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065" t="47313" r="10202" b="7099"/>
          <a:stretch/>
        </p:blipFill>
        <p:spPr>
          <a:xfrm>
            <a:off x="2955887" y="4356504"/>
            <a:ext cx="431247" cy="478515"/>
          </a:xfrm>
          <a:prstGeom prst="rect">
            <a:avLst/>
          </a:prstGeom>
        </p:spPr>
      </p:pic>
      <p:cxnSp>
        <p:nvCxnSpPr>
          <p:cNvPr id="47" name="Straight Connector 8">
            <a:extLst>
              <a:ext uri="{FF2B5EF4-FFF2-40B4-BE49-F238E27FC236}">
                <a16:creationId xmlns:a16="http://schemas.microsoft.com/office/drawing/2014/main" id="{F7340F42-E059-4BE6-99E2-9CA6BAD960A3}"/>
              </a:ext>
            </a:extLst>
          </p:cNvPr>
          <p:cNvCxnSpPr>
            <a:cxnSpLocks/>
          </p:cNvCxnSpPr>
          <p:nvPr/>
        </p:nvCxnSpPr>
        <p:spPr>
          <a:xfrm flipV="1">
            <a:off x="3562589" y="4337080"/>
            <a:ext cx="0" cy="663561"/>
          </a:xfrm>
          <a:prstGeom prst="line">
            <a:avLst/>
          </a:prstGeom>
          <a:ln w="12700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圖片 7">
            <a:extLst>
              <a:ext uri="{FF2B5EF4-FFF2-40B4-BE49-F238E27FC236}">
                <a16:creationId xmlns:a16="http://schemas.microsoft.com/office/drawing/2014/main" id="{10C0DFEF-1A69-4A9E-882E-9DC7BFACA52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" t="8612" r="872" b="10937"/>
          <a:stretch/>
        </p:blipFill>
        <p:spPr>
          <a:xfrm>
            <a:off x="4175087" y="3860470"/>
            <a:ext cx="2421608" cy="123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45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47ED4E-21D0-344B-AB91-8C0374894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Hant" altLang="en-US"/>
              <a:t>業界領先的超多 </a:t>
            </a:r>
            <a:r>
              <a:rPr lang="en-US" altLang="zh-Hant" err="1"/>
              <a:t>PCIe</a:t>
            </a:r>
            <a:r>
              <a:rPr lang="zh-Hant" altLang="en-US"/>
              <a:t> 擴充插槽</a:t>
            </a:r>
            <a:endParaRPr lang="en-US"/>
          </a:p>
        </p:txBody>
      </p:sp>
      <p:sp>
        <p:nvSpPr>
          <p:cNvPr id="6" name="圓角矩形 12">
            <a:extLst>
              <a:ext uri="{FF2B5EF4-FFF2-40B4-BE49-F238E27FC236}">
                <a16:creationId xmlns:a16="http://schemas.microsoft.com/office/drawing/2014/main" id="{809A27B1-5933-B44E-A2A8-EC1F2753A489}"/>
              </a:ext>
            </a:extLst>
          </p:cNvPr>
          <p:cNvSpPr/>
          <p:nvPr/>
        </p:nvSpPr>
        <p:spPr>
          <a:xfrm>
            <a:off x="395536" y="1347614"/>
            <a:ext cx="4006435" cy="1474095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  <a:alpha val="28000"/>
            </a:schemeClr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13">
            <a:extLst>
              <a:ext uri="{FF2B5EF4-FFF2-40B4-BE49-F238E27FC236}">
                <a16:creationId xmlns:a16="http://schemas.microsoft.com/office/drawing/2014/main" id="{7E2C1919-D553-774F-9823-1C1A9723131F}"/>
              </a:ext>
            </a:extLst>
          </p:cNvPr>
          <p:cNvSpPr/>
          <p:nvPr/>
        </p:nvSpPr>
        <p:spPr>
          <a:xfrm>
            <a:off x="454837" y="1428742"/>
            <a:ext cx="247408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QM2 </a:t>
            </a:r>
            <a:r>
              <a:rPr lang="zh-TW" altLang="en-US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卡提供 </a:t>
            </a:r>
            <a:r>
              <a:rPr lang="en-US" altLang="zh-Hant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10GBASE-T </a:t>
            </a:r>
            <a:r>
              <a:rPr lang="zh-Hant" altLang="en-US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網路埠</a:t>
            </a:r>
            <a:r>
              <a:rPr lang="zh-TW" altLang="en-US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和</a:t>
            </a:r>
            <a:r>
              <a:rPr lang="en-US" altLang="zh-TW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/</a:t>
            </a:r>
            <a:r>
              <a:rPr lang="zh-TW" altLang="en-US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或</a:t>
            </a:r>
            <a:r>
              <a:rPr lang="en-US" altLang="zh-TW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M.2 SSD </a:t>
            </a:r>
            <a:r>
              <a:rPr lang="zh-TW" altLang="en-US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插槽</a:t>
            </a:r>
            <a:r>
              <a:rPr lang="zh-Hant" altLang="en-US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，立即用上 </a:t>
            </a:r>
            <a:r>
              <a:rPr lang="en-US" altLang="zh-Hant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SSD </a:t>
            </a:r>
            <a:r>
              <a:rPr lang="zh-Hant" altLang="en-US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快取或是 </a:t>
            </a:r>
            <a:r>
              <a:rPr lang="en-US" altLang="zh-Hant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Qtier </a:t>
            </a:r>
            <a:r>
              <a:rPr lang="zh-Hant" altLang="en-US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分層儲存最佳化</a:t>
            </a:r>
            <a:endParaRPr lang="en-US" altLang="zh-TW" sz="1600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8" name="矩形 14">
            <a:extLst>
              <a:ext uri="{FF2B5EF4-FFF2-40B4-BE49-F238E27FC236}">
                <a16:creationId xmlns:a16="http://schemas.microsoft.com/office/drawing/2014/main" id="{DB362D33-B520-C647-A7B6-555505FD577F}"/>
              </a:ext>
            </a:extLst>
          </p:cNvPr>
          <p:cNvSpPr/>
          <p:nvPr/>
        </p:nvSpPr>
        <p:spPr>
          <a:xfrm>
            <a:off x="282075" y="1200747"/>
            <a:ext cx="256338" cy="256338"/>
          </a:xfrm>
          <a:prstGeom prst="rect">
            <a:avLst/>
          </a:prstGeom>
          <a:solidFill>
            <a:schemeClr val="accent6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" name="群組 25">
            <a:extLst>
              <a:ext uri="{FF2B5EF4-FFF2-40B4-BE49-F238E27FC236}">
                <a16:creationId xmlns:a16="http://schemas.microsoft.com/office/drawing/2014/main" id="{8C8F4960-4255-D348-A199-579A28092A60}"/>
              </a:ext>
            </a:extLst>
          </p:cNvPr>
          <p:cNvGrpSpPr/>
          <p:nvPr/>
        </p:nvGrpSpPr>
        <p:grpSpPr>
          <a:xfrm>
            <a:off x="2926899" y="1125041"/>
            <a:ext cx="1428760" cy="1428760"/>
            <a:chOff x="5786446" y="3500444"/>
            <a:chExt cx="711185" cy="711185"/>
          </a:xfrm>
          <a:solidFill>
            <a:srgbClr val="3773E3"/>
          </a:solidFill>
        </p:grpSpPr>
        <p:sp>
          <p:nvSpPr>
            <p:cNvPr id="10" name="Shape 715">
              <a:extLst>
                <a:ext uri="{FF2B5EF4-FFF2-40B4-BE49-F238E27FC236}">
                  <a16:creationId xmlns:a16="http://schemas.microsoft.com/office/drawing/2014/main" id="{6D370564-67D3-C249-ACC6-005D81CD650D}"/>
                </a:ext>
              </a:extLst>
            </p:cNvPr>
            <p:cNvSpPr/>
            <p:nvPr/>
          </p:nvSpPr>
          <p:spPr>
            <a:xfrm>
              <a:off x="5786446" y="3500444"/>
              <a:ext cx="711185" cy="711185"/>
            </a:xfrm>
            <a:prstGeom prst="ellipse">
              <a:avLst/>
            </a:prstGeom>
            <a:solidFill>
              <a:srgbClr val="FFC000"/>
            </a:solidFill>
            <a:ln w="254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716">
              <a:extLst>
                <a:ext uri="{FF2B5EF4-FFF2-40B4-BE49-F238E27FC236}">
                  <a16:creationId xmlns:a16="http://schemas.microsoft.com/office/drawing/2014/main" id="{C5194052-C208-3E4C-8342-E958D7922774}"/>
                </a:ext>
              </a:extLst>
            </p:cNvPr>
            <p:cNvSpPr/>
            <p:nvPr/>
          </p:nvSpPr>
          <p:spPr>
            <a:xfrm>
              <a:off x="5823604" y="3541692"/>
              <a:ext cx="629298" cy="6292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F7824B9-CF22-6D4C-A798-15E3643001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1244203"/>
            <a:ext cx="2158753" cy="1350420"/>
          </a:xfrm>
          <a:prstGeom prst="rect">
            <a:avLst/>
          </a:prstGeom>
        </p:spPr>
      </p:pic>
      <p:sp>
        <p:nvSpPr>
          <p:cNvPr id="13" name="圓角矩形 12">
            <a:extLst>
              <a:ext uri="{FF2B5EF4-FFF2-40B4-BE49-F238E27FC236}">
                <a16:creationId xmlns:a16="http://schemas.microsoft.com/office/drawing/2014/main" id="{D4925513-5C84-C34F-A9E2-E4D970E08128}"/>
              </a:ext>
            </a:extLst>
          </p:cNvPr>
          <p:cNvSpPr/>
          <p:nvPr/>
        </p:nvSpPr>
        <p:spPr>
          <a:xfrm>
            <a:off x="363940" y="3207907"/>
            <a:ext cx="4006435" cy="1474095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  <a:alpha val="28000"/>
            </a:schemeClr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D809E5C-E5D7-7F48-9D66-FB4874ADC2B6}"/>
              </a:ext>
            </a:extLst>
          </p:cNvPr>
          <p:cNvSpPr/>
          <p:nvPr/>
        </p:nvSpPr>
        <p:spPr>
          <a:xfrm>
            <a:off x="431870" y="3429006"/>
            <a:ext cx="247408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USB 3.1 Gen 2 </a:t>
            </a:r>
            <a:r>
              <a:rPr lang="zh-Hant" altLang="en-US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擴充卡提供高達 </a:t>
            </a:r>
            <a:r>
              <a:rPr lang="en-US" altLang="zh-Hant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10Gb/s </a:t>
            </a:r>
            <a:r>
              <a:rPr lang="zh-Hant" altLang="en-US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外接裝置的傳輸速度．</a:t>
            </a:r>
            <a:r>
              <a:rPr lang="en-US" altLang="zh-Hant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Type-A </a:t>
            </a:r>
            <a:r>
              <a:rPr lang="zh-Hant" altLang="en-US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埠更可向下相容 </a:t>
            </a:r>
            <a:r>
              <a:rPr lang="en-US" altLang="zh-Hant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USB 3.0/2.0 </a:t>
            </a:r>
            <a:r>
              <a:rPr lang="zh-Hant" altLang="en-US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裝置</a:t>
            </a:r>
            <a:endParaRPr lang="en-US" altLang="zh-TW" sz="1600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A22EED7-DD3A-E14C-8EFF-9C2D063FDD63}"/>
              </a:ext>
            </a:extLst>
          </p:cNvPr>
          <p:cNvSpPr/>
          <p:nvPr/>
        </p:nvSpPr>
        <p:spPr>
          <a:xfrm>
            <a:off x="250479" y="3061040"/>
            <a:ext cx="256338" cy="256338"/>
          </a:xfrm>
          <a:prstGeom prst="rect">
            <a:avLst/>
          </a:prstGeom>
          <a:solidFill>
            <a:schemeClr val="accent6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" name="群組 25">
            <a:extLst>
              <a:ext uri="{FF2B5EF4-FFF2-40B4-BE49-F238E27FC236}">
                <a16:creationId xmlns:a16="http://schemas.microsoft.com/office/drawing/2014/main" id="{96DC8BD8-FC03-4440-9365-9A4492AC887E}"/>
              </a:ext>
            </a:extLst>
          </p:cNvPr>
          <p:cNvGrpSpPr/>
          <p:nvPr/>
        </p:nvGrpSpPr>
        <p:grpSpPr>
          <a:xfrm>
            <a:off x="2895303" y="2985334"/>
            <a:ext cx="1428760" cy="1428760"/>
            <a:chOff x="5786446" y="3500444"/>
            <a:chExt cx="711185" cy="711185"/>
          </a:xfrm>
          <a:solidFill>
            <a:srgbClr val="3773E3"/>
          </a:solidFill>
        </p:grpSpPr>
        <p:sp>
          <p:nvSpPr>
            <p:cNvPr id="17" name="Shape 715">
              <a:extLst>
                <a:ext uri="{FF2B5EF4-FFF2-40B4-BE49-F238E27FC236}">
                  <a16:creationId xmlns:a16="http://schemas.microsoft.com/office/drawing/2014/main" id="{7F4CA85A-4791-F74D-9807-A0DE319D0471}"/>
                </a:ext>
              </a:extLst>
            </p:cNvPr>
            <p:cNvSpPr/>
            <p:nvPr/>
          </p:nvSpPr>
          <p:spPr>
            <a:xfrm>
              <a:off x="5786446" y="3500444"/>
              <a:ext cx="711185" cy="711185"/>
            </a:xfrm>
            <a:prstGeom prst="ellipse">
              <a:avLst/>
            </a:prstGeom>
            <a:solidFill>
              <a:srgbClr val="FFC000"/>
            </a:solidFill>
            <a:ln w="254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Shape 716">
              <a:extLst>
                <a:ext uri="{FF2B5EF4-FFF2-40B4-BE49-F238E27FC236}">
                  <a16:creationId xmlns:a16="http://schemas.microsoft.com/office/drawing/2014/main" id="{DA8D03D2-69E1-2E48-9543-9A6F9EBC0C18}"/>
                </a:ext>
              </a:extLst>
            </p:cNvPr>
            <p:cNvSpPr/>
            <p:nvPr/>
          </p:nvSpPr>
          <p:spPr>
            <a:xfrm>
              <a:off x="5823604" y="3541692"/>
              <a:ext cx="629298" cy="6292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圓角矩形 12">
            <a:extLst>
              <a:ext uri="{FF2B5EF4-FFF2-40B4-BE49-F238E27FC236}">
                <a16:creationId xmlns:a16="http://schemas.microsoft.com/office/drawing/2014/main" id="{1C18E126-EA29-EB42-AD5A-E2C4DB9C31DC}"/>
              </a:ext>
            </a:extLst>
          </p:cNvPr>
          <p:cNvSpPr/>
          <p:nvPr/>
        </p:nvSpPr>
        <p:spPr>
          <a:xfrm>
            <a:off x="4709331" y="3228366"/>
            <a:ext cx="4006435" cy="1474095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  <a:alpha val="28000"/>
            </a:schemeClr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" name="矩形 13">
            <a:extLst>
              <a:ext uri="{FF2B5EF4-FFF2-40B4-BE49-F238E27FC236}">
                <a16:creationId xmlns:a16="http://schemas.microsoft.com/office/drawing/2014/main" id="{D14B2F8D-9403-6B45-A74B-CBF0A5253170}"/>
              </a:ext>
            </a:extLst>
          </p:cNvPr>
          <p:cNvSpPr/>
          <p:nvPr/>
        </p:nvSpPr>
        <p:spPr>
          <a:xfrm>
            <a:off x="4741117" y="3327707"/>
            <a:ext cx="2474089" cy="13157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SAS </a:t>
            </a:r>
            <a:r>
              <a:rPr lang="zh-Hant" altLang="en-US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擴充卡專為 </a:t>
            </a:r>
            <a:r>
              <a:rPr lang="en-US" altLang="zh-Hant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NAS </a:t>
            </a:r>
            <a:r>
              <a:rPr lang="zh-Hant" altLang="en-US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搭配 </a:t>
            </a:r>
            <a:r>
              <a:rPr lang="en-US" altLang="zh-Hant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REXP </a:t>
            </a:r>
            <a:r>
              <a:rPr lang="zh-Hant" altLang="en-US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系列儲存擴充設備所設計．最多可串接新增 </a:t>
            </a:r>
            <a:r>
              <a:rPr lang="en-US" altLang="zh-Hant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40 </a:t>
            </a:r>
            <a:r>
              <a:rPr lang="zh-Hant" altLang="en-US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顆 </a:t>
            </a:r>
            <a:r>
              <a:rPr lang="en-US" altLang="zh-Hant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SAS/SATA </a:t>
            </a:r>
            <a:r>
              <a:rPr lang="zh-Hant" altLang="en-US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硬碟儲存容量</a:t>
            </a:r>
            <a:endParaRPr lang="en-US" altLang="zh-TW" sz="1600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24" name="矩形 14">
            <a:extLst>
              <a:ext uri="{FF2B5EF4-FFF2-40B4-BE49-F238E27FC236}">
                <a16:creationId xmlns:a16="http://schemas.microsoft.com/office/drawing/2014/main" id="{8868A4FA-369E-784A-94DA-573061748249}"/>
              </a:ext>
            </a:extLst>
          </p:cNvPr>
          <p:cNvSpPr/>
          <p:nvPr/>
        </p:nvSpPr>
        <p:spPr>
          <a:xfrm>
            <a:off x="4595870" y="3081499"/>
            <a:ext cx="256338" cy="256338"/>
          </a:xfrm>
          <a:prstGeom prst="rect">
            <a:avLst/>
          </a:prstGeom>
          <a:solidFill>
            <a:schemeClr val="accent6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" name="群組 25">
            <a:extLst>
              <a:ext uri="{FF2B5EF4-FFF2-40B4-BE49-F238E27FC236}">
                <a16:creationId xmlns:a16="http://schemas.microsoft.com/office/drawing/2014/main" id="{499F6121-EAA1-D543-9364-6BE31434C77C}"/>
              </a:ext>
            </a:extLst>
          </p:cNvPr>
          <p:cNvGrpSpPr/>
          <p:nvPr/>
        </p:nvGrpSpPr>
        <p:grpSpPr>
          <a:xfrm>
            <a:off x="7240694" y="3005793"/>
            <a:ext cx="1428760" cy="1428760"/>
            <a:chOff x="5786446" y="3500444"/>
            <a:chExt cx="711185" cy="711185"/>
          </a:xfrm>
          <a:solidFill>
            <a:srgbClr val="3773E3"/>
          </a:solidFill>
        </p:grpSpPr>
        <p:sp>
          <p:nvSpPr>
            <p:cNvPr id="26" name="Shape 715">
              <a:extLst>
                <a:ext uri="{FF2B5EF4-FFF2-40B4-BE49-F238E27FC236}">
                  <a16:creationId xmlns:a16="http://schemas.microsoft.com/office/drawing/2014/main" id="{F02C0835-2B23-D043-BEAB-B3BF4F4192A4}"/>
                </a:ext>
              </a:extLst>
            </p:cNvPr>
            <p:cNvSpPr/>
            <p:nvPr/>
          </p:nvSpPr>
          <p:spPr>
            <a:xfrm>
              <a:off x="5786446" y="3500444"/>
              <a:ext cx="711185" cy="711185"/>
            </a:xfrm>
            <a:prstGeom prst="ellipse">
              <a:avLst/>
            </a:prstGeom>
            <a:solidFill>
              <a:srgbClr val="FFC000"/>
            </a:solidFill>
            <a:ln w="254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Shape 716">
              <a:extLst>
                <a:ext uri="{FF2B5EF4-FFF2-40B4-BE49-F238E27FC236}">
                  <a16:creationId xmlns:a16="http://schemas.microsoft.com/office/drawing/2014/main" id="{1223FF5E-5A80-2E4C-8424-3FC21F3E73C6}"/>
                </a:ext>
              </a:extLst>
            </p:cNvPr>
            <p:cNvSpPr/>
            <p:nvPr/>
          </p:nvSpPr>
          <p:spPr>
            <a:xfrm>
              <a:off x="5823604" y="3541692"/>
              <a:ext cx="629298" cy="6292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" name="圓角矩形 12">
            <a:extLst>
              <a:ext uri="{FF2B5EF4-FFF2-40B4-BE49-F238E27FC236}">
                <a16:creationId xmlns:a16="http://schemas.microsoft.com/office/drawing/2014/main" id="{84B045D9-44AA-EB4A-9BBC-B3B14FEAC5EA}"/>
              </a:ext>
            </a:extLst>
          </p:cNvPr>
          <p:cNvSpPr/>
          <p:nvPr/>
        </p:nvSpPr>
        <p:spPr>
          <a:xfrm>
            <a:off x="4633258" y="1355769"/>
            <a:ext cx="4006435" cy="1474095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  <a:alpha val="28000"/>
            </a:schemeClr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" name="矩形 13">
            <a:extLst>
              <a:ext uri="{FF2B5EF4-FFF2-40B4-BE49-F238E27FC236}">
                <a16:creationId xmlns:a16="http://schemas.microsoft.com/office/drawing/2014/main" id="{49F3CBC3-0C54-2A40-83D9-CFB3032ADE95}"/>
              </a:ext>
            </a:extLst>
          </p:cNvPr>
          <p:cNvSpPr/>
          <p:nvPr/>
        </p:nvSpPr>
        <p:spPr>
          <a:xfrm>
            <a:off x="4669679" y="1643056"/>
            <a:ext cx="247408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40GbE/10GbE</a:t>
            </a:r>
            <a:r>
              <a:rPr lang="zh-Hant" altLang="en-US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網路擴充卡提供高吞吐量與低延遲性，讓企業快速完成任務</a:t>
            </a:r>
            <a:endParaRPr lang="en-US" altLang="zh-TW" sz="1600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31" name="矩形 14">
            <a:extLst>
              <a:ext uri="{FF2B5EF4-FFF2-40B4-BE49-F238E27FC236}">
                <a16:creationId xmlns:a16="http://schemas.microsoft.com/office/drawing/2014/main" id="{1BD78DC8-8223-0F4A-B509-38FF17B063EC}"/>
              </a:ext>
            </a:extLst>
          </p:cNvPr>
          <p:cNvSpPr/>
          <p:nvPr/>
        </p:nvSpPr>
        <p:spPr>
          <a:xfrm>
            <a:off x="4519797" y="1208902"/>
            <a:ext cx="256338" cy="256338"/>
          </a:xfrm>
          <a:prstGeom prst="rect">
            <a:avLst/>
          </a:prstGeom>
          <a:solidFill>
            <a:schemeClr val="accent6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" name="群組 25">
            <a:extLst>
              <a:ext uri="{FF2B5EF4-FFF2-40B4-BE49-F238E27FC236}">
                <a16:creationId xmlns:a16="http://schemas.microsoft.com/office/drawing/2014/main" id="{17E20EEA-056C-204A-A359-6B6F152AC11D}"/>
              </a:ext>
            </a:extLst>
          </p:cNvPr>
          <p:cNvGrpSpPr/>
          <p:nvPr/>
        </p:nvGrpSpPr>
        <p:grpSpPr>
          <a:xfrm>
            <a:off x="7164621" y="1133196"/>
            <a:ext cx="1428760" cy="1428760"/>
            <a:chOff x="5786446" y="3500444"/>
            <a:chExt cx="711185" cy="711185"/>
          </a:xfrm>
          <a:solidFill>
            <a:srgbClr val="3773E3"/>
          </a:solidFill>
        </p:grpSpPr>
        <p:sp>
          <p:nvSpPr>
            <p:cNvPr id="33" name="Shape 715">
              <a:extLst>
                <a:ext uri="{FF2B5EF4-FFF2-40B4-BE49-F238E27FC236}">
                  <a16:creationId xmlns:a16="http://schemas.microsoft.com/office/drawing/2014/main" id="{646894FE-654D-E843-A6DC-7755F73C49AF}"/>
                </a:ext>
              </a:extLst>
            </p:cNvPr>
            <p:cNvSpPr/>
            <p:nvPr/>
          </p:nvSpPr>
          <p:spPr>
            <a:xfrm>
              <a:off x="5786446" y="3500444"/>
              <a:ext cx="711185" cy="711185"/>
            </a:xfrm>
            <a:prstGeom prst="ellipse">
              <a:avLst/>
            </a:prstGeom>
            <a:solidFill>
              <a:srgbClr val="FFC000"/>
            </a:solidFill>
            <a:ln w="254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Shape 716">
              <a:extLst>
                <a:ext uri="{FF2B5EF4-FFF2-40B4-BE49-F238E27FC236}">
                  <a16:creationId xmlns:a16="http://schemas.microsoft.com/office/drawing/2014/main" id="{E0020432-D0DE-214F-AF80-8B78CA4AF262}"/>
                </a:ext>
              </a:extLst>
            </p:cNvPr>
            <p:cNvSpPr/>
            <p:nvPr/>
          </p:nvSpPr>
          <p:spPr>
            <a:xfrm>
              <a:off x="5823604" y="3541692"/>
              <a:ext cx="629298" cy="6292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0" name="圖片 39" descr="LAN-40G2SF-MLX正面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2330" y="1285866"/>
            <a:ext cx="1643050" cy="1232288"/>
          </a:xfrm>
          <a:prstGeom prst="rect">
            <a:avLst/>
          </a:prstGeom>
        </p:spPr>
      </p:pic>
      <p:pic>
        <p:nvPicPr>
          <p:cNvPr id="42" name="圖片 41" descr="12G SAS HBA card_Rack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768" y="3071815"/>
            <a:ext cx="1785950" cy="1339463"/>
          </a:xfrm>
          <a:prstGeom prst="rect">
            <a:avLst/>
          </a:prstGeom>
        </p:spPr>
      </p:pic>
      <p:pic>
        <p:nvPicPr>
          <p:cNvPr id="44" name="圖片 43" descr="USB 3.1 Type-A_側面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8710" y="3143254"/>
            <a:ext cx="1297538" cy="128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407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55C9CD3A-C37F-4D9A-BF84-B15E131E2C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1" t="29161" r="2535" b="28956"/>
          <a:stretch/>
        </p:blipFill>
        <p:spPr>
          <a:xfrm>
            <a:off x="4955457" y="907091"/>
            <a:ext cx="3865052" cy="1691748"/>
          </a:xfrm>
          <a:prstGeom prst="rect">
            <a:avLst/>
          </a:prstGeom>
        </p:spPr>
      </p:pic>
      <p:pic>
        <p:nvPicPr>
          <p:cNvPr id="32" name="圖片 31" descr="TS-1677XU-RP_Back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320" t="14782" b="17877"/>
          <a:stretch/>
        </p:blipFill>
        <p:spPr>
          <a:xfrm>
            <a:off x="0" y="3001929"/>
            <a:ext cx="3792197" cy="2197738"/>
          </a:xfrm>
          <a:prstGeom prst="rect">
            <a:avLst/>
          </a:prstGeom>
        </p:spPr>
      </p:pic>
      <p:sp>
        <p:nvSpPr>
          <p:cNvPr id="49" name="Shape 214"/>
          <p:cNvSpPr/>
          <p:nvPr/>
        </p:nvSpPr>
        <p:spPr>
          <a:xfrm>
            <a:off x="1235374" y="3701911"/>
            <a:ext cx="1015537" cy="1277945"/>
          </a:xfrm>
          <a:prstGeom prst="rect">
            <a:avLst/>
          </a:prstGeom>
          <a:noFill/>
          <a:ln w="5715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A38380-B2E1-0B4B-9AA2-9212F5178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Hant">
                <a:solidFill>
                  <a:srgbClr val="FFFFFF"/>
                </a:solidFill>
                <a:ea typeface="Microsoft JhengHei" panose="020B0604030504040204" pitchFamily="34" charset="-120"/>
                <a:cs typeface="Arial" pitchFamily="34" charset="0"/>
                <a:sym typeface="Arial"/>
              </a:rPr>
              <a:t>TS-x77XU </a:t>
            </a:r>
            <a:r>
              <a:rPr lang="en-US" altLang="zh-Hant" err="1">
                <a:solidFill>
                  <a:srgbClr val="FFFFFF"/>
                </a:solidFill>
                <a:latin typeface="Arial"/>
                <a:ea typeface="Microsoft JhengHei" panose="020B0604030504040204" pitchFamily="34" charset="-120"/>
                <a:cs typeface="Arial"/>
                <a:sym typeface="Arial"/>
              </a:rPr>
              <a:t>PCIe</a:t>
            </a:r>
            <a:r>
              <a:rPr lang="en-US" altLang="zh-Hant">
                <a:solidFill>
                  <a:srgbClr val="FFFFFF"/>
                </a:solidFill>
                <a:latin typeface="Arial"/>
                <a:ea typeface="Microsoft JhengHei" panose="020B0604030504040204" pitchFamily="34" charset="-120"/>
                <a:cs typeface="Arial"/>
                <a:sym typeface="Arial"/>
              </a:rPr>
              <a:t> </a:t>
            </a:r>
            <a:r>
              <a:rPr lang="en-US" altLang="zh-Hant" err="1">
                <a:solidFill>
                  <a:srgbClr val="FFFFFF"/>
                </a:solidFill>
                <a:latin typeface="Arial"/>
                <a:ea typeface="Microsoft JhengHei" panose="020B0604030504040204" pitchFamily="34" charset="-120"/>
                <a:cs typeface="Arial"/>
                <a:sym typeface="Arial"/>
              </a:rPr>
              <a:t>插槽</a:t>
            </a:r>
            <a:r>
              <a:rPr lang="zh-CN" altLang="en-US">
                <a:solidFill>
                  <a:srgbClr val="FFFFFF"/>
                </a:solidFill>
                <a:ea typeface="Microsoft JhengHei" panose="020B0604030504040204" pitchFamily="34" charset="-120"/>
                <a:cs typeface="Arial" pitchFamily="34" charset="0"/>
                <a:sym typeface="Arial"/>
              </a:rPr>
              <a:t>配置</a:t>
            </a:r>
            <a:endParaRPr lang="en-US">
              <a:cs typeface="Arial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EC0A5AE-D615-4EBB-92F5-E2D9FA46B0FF}"/>
              </a:ext>
            </a:extLst>
          </p:cNvPr>
          <p:cNvSpPr/>
          <p:nvPr/>
        </p:nvSpPr>
        <p:spPr>
          <a:xfrm>
            <a:off x="2023918" y="3376262"/>
            <a:ext cx="232997" cy="23299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Arial"/>
                <a:ea typeface="新細明體"/>
                <a:cs typeface="Arial"/>
              </a:rPr>
              <a:t>1</a:t>
            </a:r>
            <a:endParaRPr lang="zh-TW" altLang="en-US">
              <a:latin typeface="Arial"/>
              <a:cs typeface="Arial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60A62CD-3DF1-42AB-86FE-BC6A5E6B039B}"/>
              </a:ext>
            </a:extLst>
          </p:cNvPr>
          <p:cNvSpPr/>
          <p:nvPr/>
        </p:nvSpPr>
        <p:spPr>
          <a:xfrm>
            <a:off x="1760148" y="3376263"/>
            <a:ext cx="232997" cy="23299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Arial"/>
                <a:ea typeface="新細明體"/>
                <a:cs typeface="Arial"/>
              </a:rPr>
              <a:t>2</a:t>
            </a:r>
            <a:endParaRPr lang="zh-TW" altLang="en-US">
              <a:latin typeface="Arial"/>
              <a:cs typeface="Arial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7AB881B-37BC-4F54-A445-FEA29EC38F1F}"/>
              </a:ext>
            </a:extLst>
          </p:cNvPr>
          <p:cNvSpPr/>
          <p:nvPr/>
        </p:nvSpPr>
        <p:spPr>
          <a:xfrm>
            <a:off x="1496378" y="3376263"/>
            <a:ext cx="232997" cy="23299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Arial"/>
                <a:ea typeface="新細明體"/>
                <a:cs typeface="Arial"/>
              </a:rPr>
              <a:t>3</a:t>
            </a:r>
            <a:endParaRPr lang="zh-TW" altLang="en-US">
              <a:latin typeface="Arial"/>
              <a:cs typeface="Arial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95F9D91-8530-49B0-AD7F-7B4B3B5CCE71}"/>
              </a:ext>
            </a:extLst>
          </p:cNvPr>
          <p:cNvSpPr/>
          <p:nvPr/>
        </p:nvSpPr>
        <p:spPr>
          <a:xfrm>
            <a:off x="1238104" y="3376263"/>
            <a:ext cx="232997" cy="23299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Arial"/>
                <a:ea typeface="新細明體"/>
                <a:cs typeface="Arial"/>
              </a:rPr>
              <a:t>4</a:t>
            </a:r>
            <a:endParaRPr lang="zh-TW" altLang="en-US">
              <a:latin typeface="Arial"/>
              <a:cs typeface="Arial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5671C0F1-E017-4CEE-8F85-33C7D967A0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1" t="36382" r="2339" b="36606"/>
          <a:stretch/>
        </p:blipFill>
        <p:spPr>
          <a:xfrm>
            <a:off x="0" y="1468934"/>
            <a:ext cx="4697361" cy="1103630"/>
          </a:xfrm>
          <a:prstGeom prst="rect">
            <a:avLst/>
          </a:prstGeom>
        </p:spPr>
      </p:pic>
      <p:sp>
        <p:nvSpPr>
          <p:cNvPr id="13" name="Shape 214">
            <a:extLst>
              <a:ext uri="{FF2B5EF4-FFF2-40B4-BE49-F238E27FC236}">
                <a16:creationId xmlns:a16="http://schemas.microsoft.com/office/drawing/2014/main" id="{7D3CCF36-B09E-4278-BE59-E81CB66EFA4C}"/>
              </a:ext>
            </a:extLst>
          </p:cNvPr>
          <p:cNvSpPr/>
          <p:nvPr/>
        </p:nvSpPr>
        <p:spPr>
          <a:xfrm>
            <a:off x="5842852" y="1512048"/>
            <a:ext cx="1293773" cy="982381"/>
          </a:xfrm>
          <a:prstGeom prst="rect">
            <a:avLst/>
          </a:prstGeom>
          <a:noFill/>
          <a:ln w="5715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BEB55B9-5EA9-49E6-A11A-0F1F72148EAB}"/>
              </a:ext>
            </a:extLst>
          </p:cNvPr>
          <p:cNvSpPr/>
          <p:nvPr/>
        </p:nvSpPr>
        <p:spPr>
          <a:xfrm>
            <a:off x="6816849" y="1208213"/>
            <a:ext cx="232997" cy="23299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Arial"/>
                <a:ea typeface="新細明體"/>
                <a:cs typeface="Arial"/>
              </a:rPr>
              <a:t>1</a:t>
            </a:r>
            <a:endParaRPr lang="zh-TW" altLang="en-US">
              <a:latin typeface="Arial"/>
              <a:cs typeface="Arial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F4C01C4-194D-4E8F-9DCB-2D3FCEBEE9CF}"/>
              </a:ext>
            </a:extLst>
          </p:cNvPr>
          <p:cNvSpPr/>
          <p:nvPr/>
        </p:nvSpPr>
        <p:spPr>
          <a:xfrm>
            <a:off x="6544637" y="1208213"/>
            <a:ext cx="232997" cy="23299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Arial"/>
                <a:ea typeface="新細明體"/>
                <a:cs typeface="Arial"/>
              </a:rPr>
              <a:t>2</a:t>
            </a:r>
            <a:endParaRPr lang="zh-TW" altLang="en-US">
              <a:latin typeface="Arial"/>
              <a:cs typeface="Arial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69D80FC-9B3C-48FB-A526-4DDFCEC03DF4}"/>
              </a:ext>
            </a:extLst>
          </p:cNvPr>
          <p:cNvSpPr/>
          <p:nvPr/>
        </p:nvSpPr>
        <p:spPr>
          <a:xfrm>
            <a:off x="6261401" y="1208214"/>
            <a:ext cx="232997" cy="23299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Arial"/>
                <a:ea typeface="新細明體"/>
                <a:cs typeface="Arial"/>
              </a:rPr>
              <a:t>3</a:t>
            </a:r>
            <a:endParaRPr lang="zh-TW" altLang="en-US">
              <a:latin typeface="Arial"/>
              <a:cs typeface="Arial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3F10070-20E5-4A2E-AD3B-C8B3440B787E}"/>
              </a:ext>
            </a:extLst>
          </p:cNvPr>
          <p:cNvSpPr/>
          <p:nvPr/>
        </p:nvSpPr>
        <p:spPr>
          <a:xfrm>
            <a:off x="5979687" y="1208214"/>
            <a:ext cx="232997" cy="23299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Arial"/>
                <a:ea typeface="新細明體"/>
                <a:cs typeface="Arial"/>
              </a:rPr>
              <a:t>4</a:t>
            </a:r>
            <a:endParaRPr lang="zh-TW" altLang="en-US">
              <a:latin typeface="Arial"/>
              <a:cs typeface="Arial"/>
            </a:endParaRPr>
          </a:p>
        </p:txBody>
      </p:sp>
      <p:sp>
        <p:nvSpPr>
          <p:cNvPr id="25" name="Shape 214">
            <a:extLst>
              <a:ext uri="{FF2B5EF4-FFF2-40B4-BE49-F238E27FC236}">
                <a16:creationId xmlns:a16="http://schemas.microsoft.com/office/drawing/2014/main" id="{2D3AE4CA-5B90-47F7-A097-561CB610CA6B}"/>
              </a:ext>
            </a:extLst>
          </p:cNvPr>
          <p:cNvSpPr/>
          <p:nvPr/>
        </p:nvSpPr>
        <p:spPr>
          <a:xfrm>
            <a:off x="715297" y="1899658"/>
            <a:ext cx="1269567" cy="346817"/>
          </a:xfrm>
          <a:prstGeom prst="rect">
            <a:avLst/>
          </a:prstGeom>
          <a:noFill/>
          <a:ln w="5715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CAE0DFF-3647-44D7-BA6C-4716E13F9346}"/>
              </a:ext>
            </a:extLst>
          </p:cNvPr>
          <p:cNvSpPr/>
          <p:nvPr/>
        </p:nvSpPr>
        <p:spPr>
          <a:xfrm>
            <a:off x="1229823" y="1568327"/>
            <a:ext cx="232997" cy="23299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Arial"/>
                <a:ea typeface="新細明體"/>
                <a:cs typeface="Arial"/>
              </a:rPr>
              <a:t>1</a:t>
            </a:r>
            <a:endParaRPr lang="zh-TW" altLang="en-US">
              <a:latin typeface="Arial"/>
              <a:cs typeface="Arial"/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995E0EA2-2ACD-4802-BE29-9BA993E6C8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0" t="10585" r="2262" b="12493"/>
          <a:stretch/>
        </p:blipFill>
        <p:spPr>
          <a:xfrm>
            <a:off x="3937820" y="2899961"/>
            <a:ext cx="3584328" cy="2188233"/>
          </a:xfrm>
          <a:prstGeom prst="rect">
            <a:avLst/>
          </a:prstGeom>
        </p:spPr>
      </p:pic>
      <p:sp>
        <p:nvSpPr>
          <p:cNvPr id="30" name="Shape 214">
            <a:extLst>
              <a:ext uri="{FF2B5EF4-FFF2-40B4-BE49-F238E27FC236}">
                <a16:creationId xmlns:a16="http://schemas.microsoft.com/office/drawing/2014/main" id="{546E4EC7-1A1B-49D9-AED2-04BC3D931EFA}"/>
              </a:ext>
            </a:extLst>
          </p:cNvPr>
          <p:cNvSpPr/>
          <p:nvPr/>
        </p:nvSpPr>
        <p:spPr>
          <a:xfrm>
            <a:off x="5082778" y="3900948"/>
            <a:ext cx="1234281" cy="1078908"/>
          </a:xfrm>
          <a:prstGeom prst="rect">
            <a:avLst/>
          </a:prstGeom>
          <a:noFill/>
          <a:ln w="5715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0E57E337-74BE-4CDB-8B48-877246C3EBD4}"/>
              </a:ext>
            </a:extLst>
          </p:cNvPr>
          <p:cNvSpPr/>
          <p:nvPr/>
        </p:nvSpPr>
        <p:spPr>
          <a:xfrm>
            <a:off x="6101078" y="3585854"/>
            <a:ext cx="232997" cy="23299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Arial"/>
                <a:ea typeface="新細明體"/>
                <a:cs typeface="Arial"/>
              </a:rPr>
              <a:t>1</a:t>
            </a:r>
            <a:endParaRPr lang="zh-TW" altLang="en-US">
              <a:latin typeface="Arial"/>
              <a:cs typeface="Arial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7047606E-F073-416D-9483-A7E340F21321}"/>
              </a:ext>
            </a:extLst>
          </p:cNvPr>
          <p:cNvSpPr/>
          <p:nvPr/>
        </p:nvSpPr>
        <p:spPr>
          <a:xfrm>
            <a:off x="5837308" y="3585855"/>
            <a:ext cx="232997" cy="23299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Arial"/>
                <a:ea typeface="新細明體"/>
                <a:cs typeface="Arial"/>
              </a:rPr>
              <a:t>2</a:t>
            </a:r>
            <a:endParaRPr lang="zh-TW" altLang="en-US">
              <a:latin typeface="Arial"/>
              <a:cs typeface="Arial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6094B8AD-A9ED-49D3-8803-9D8CCA75BF67}"/>
              </a:ext>
            </a:extLst>
          </p:cNvPr>
          <p:cNvSpPr/>
          <p:nvPr/>
        </p:nvSpPr>
        <p:spPr>
          <a:xfrm>
            <a:off x="5315442" y="3585855"/>
            <a:ext cx="232997" cy="23299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Arial"/>
                <a:ea typeface="新細明體"/>
                <a:cs typeface="Arial"/>
              </a:rPr>
              <a:t>3</a:t>
            </a:r>
            <a:endParaRPr lang="zh-TW" altLang="en-US">
              <a:latin typeface="Arial"/>
              <a:cs typeface="Arial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1295F737-5508-42B1-82BD-91E67B01F5F9}"/>
              </a:ext>
            </a:extLst>
          </p:cNvPr>
          <p:cNvSpPr/>
          <p:nvPr/>
        </p:nvSpPr>
        <p:spPr>
          <a:xfrm>
            <a:off x="5057168" y="3585855"/>
            <a:ext cx="232997" cy="23299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Arial"/>
                <a:ea typeface="新細明體"/>
                <a:cs typeface="Arial"/>
              </a:rPr>
              <a:t>4</a:t>
            </a:r>
            <a:endParaRPr lang="zh-TW" altLang="en-US">
              <a:latin typeface="Arial"/>
              <a:cs typeface="Arial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3A92027F-4C4F-4016-85C4-DB9CB94701FD}"/>
              </a:ext>
            </a:extLst>
          </p:cNvPr>
          <p:cNvSpPr/>
          <p:nvPr/>
        </p:nvSpPr>
        <p:spPr>
          <a:xfrm>
            <a:off x="-61475" y="2673631"/>
            <a:ext cx="3793403" cy="400110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0"/>
                </a:srgbClr>
              </a:gs>
              <a:gs pos="30000">
                <a:srgbClr val="FFC000"/>
              </a:gs>
              <a:gs pos="70000">
                <a:srgbClr val="FFC000"/>
              </a:gs>
              <a:gs pos="100000">
                <a:srgbClr val="FFC000">
                  <a:alpha val="0"/>
                </a:srgb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3U/4U: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全高卡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681A731D-A880-41DC-8FE5-EA1577885F79}"/>
              </a:ext>
            </a:extLst>
          </p:cNvPr>
          <p:cNvSpPr/>
          <p:nvPr/>
        </p:nvSpPr>
        <p:spPr>
          <a:xfrm>
            <a:off x="-61475" y="941650"/>
            <a:ext cx="3793403" cy="400110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0"/>
                </a:srgbClr>
              </a:gs>
              <a:gs pos="30000">
                <a:srgbClr val="FFC000"/>
              </a:gs>
              <a:gs pos="70000">
                <a:srgbClr val="FFC000"/>
              </a:gs>
              <a:gs pos="100000">
                <a:srgbClr val="FFC000">
                  <a:alpha val="0"/>
                </a:srgb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1U/2U: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半高卡</a:t>
            </a:r>
          </a:p>
        </p:txBody>
      </p:sp>
    </p:spTree>
    <p:extLst>
      <p:ext uri="{BB962C8B-B14F-4D97-AF65-F5344CB8AC3E}">
        <p14:creationId xmlns:p14="http://schemas.microsoft.com/office/powerpoint/2010/main" val="3926780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字方塊 16"/>
          <p:cNvSpPr txBox="1"/>
          <p:nvPr/>
        </p:nvSpPr>
        <p:spPr>
          <a:xfrm>
            <a:off x="284006" y="1042724"/>
            <a:ext cx="59293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TS-x77XU</a:t>
            </a:r>
            <a:r>
              <a:rPr lang="en-US" altLang="zh-TW" sz="44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zh-TW" altLang="en-US" sz="4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企業級</a:t>
            </a:r>
            <a:endParaRPr lang="en-US" altLang="zh-TW" sz="44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r>
              <a:rPr lang="en-US" altLang="zh-TW" sz="3600" b="1">
                <a:solidFill>
                  <a:srgbClr val="FF66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Ryzen</a:t>
            </a:r>
            <a:r>
              <a:rPr lang="zh-TW" altLang="en-US" sz="3600" b="1" spc="-300">
                <a:solidFill>
                  <a:srgbClr val="FF66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3600" b="1">
                <a:solidFill>
                  <a:srgbClr val="FF66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NAS</a:t>
            </a:r>
            <a:r>
              <a:rPr lang="zh-TW" altLang="en-US" sz="3600" b="1" spc="-300">
                <a:solidFill>
                  <a:srgbClr val="FF66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zh-TW" altLang="en-US" sz="3600" b="1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隆重登場</a:t>
            </a:r>
          </a:p>
        </p:txBody>
      </p:sp>
    </p:spTree>
    <p:extLst>
      <p:ext uri="{BB962C8B-B14F-4D97-AF65-F5344CB8AC3E}">
        <p14:creationId xmlns:p14="http://schemas.microsoft.com/office/powerpoint/2010/main" val="4117495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13F739-C04B-4AAC-87F0-1796893C3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cs typeface="Arial" panose="020B0604020202020204" pitchFamily="34" charset="0"/>
              </a:rPr>
              <a:t>彈性的 PCIe 配置 </a:t>
            </a:r>
            <a:r>
              <a:rPr lang="en-US" altLang="zh-TW">
                <a:cs typeface="Arial" panose="020B0604020202020204" pitchFamily="34" charset="0"/>
              </a:rPr>
              <a:t>(</a:t>
            </a:r>
            <a:r>
              <a:rPr lang="zh-TW" altLang="en-US">
                <a:cs typeface="Arial" panose="020B0604020202020204" pitchFamily="34" charset="0"/>
              </a:rPr>
              <a:t>2U/3U</a:t>
            </a:r>
            <a:r>
              <a:rPr lang="en-US" altLang="zh-TW">
                <a:cs typeface="Arial" panose="020B0604020202020204" pitchFamily="34" charset="0"/>
              </a:rPr>
              <a:t>)</a:t>
            </a:r>
            <a:endParaRPr lang="zh-TW" altLang="en-US">
              <a:cs typeface="Arial" panose="020B0604020202020204" pitchFamily="34" charset="0"/>
            </a:endParaRPr>
          </a:p>
        </p:txBody>
      </p:sp>
      <p:sp>
        <p:nvSpPr>
          <p:cNvPr id="7" name="圓角矩形 73">
            <a:extLst>
              <a:ext uri="{FF2B5EF4-FFF2-40B4-BE49-F238E27FC236}">
                <a16:creationId xmlns:a16="http://schemas.microsoft.com/office/drawing/2014/main" id="{27C4B720-09A7-4E95-B6B0-0468332786C2}"/>
              </a:ext>
            </a:extLst>
          </p:cNvPr>
          <p:cNvSpPr/>
          <p:nvPr/>
        </p:nvSpPr>
        <p:spPr>
          <a:xfrm>
            <a:off x="775582" y="877049"/>
            <a:ext cx="3828288" cy="3513378"/>
          </a:xfrm>
          <a:prstGeom prst="roundRect">
            <a:avLst>
              <a:gd name="adj" fmla="val 3598"/>
            </a:avLst>
          </a:prstGeom>
          <a:solidFill>
            <a:schemeClr val="accent4">
              <a:lumMod val="20000"/>
              <a:lumOff val="80000"/>
              <a:alpha val="8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24" name="Shape 101">
            <a:extLst>
              <a:ext uri="{FF2B5EF4-FFF2-40B4-BE49-F238E27FC236}">
                <a16:creationId xmlns:a16="http://schemas.microsoft.com/office/drawing/2014/main" id="{A65206DC-BE18-4270-B893-AEF524E078C0}"/>
              </a:ext>
            </a:extLst>
          </p:cNvPr>
          <p:cNvSpPr txBox="1"/>
          <p:nvPr/>
        </p:nvSpPr>
        <p:spPr>
          <a:xfrm>
            <a:off x="775582" y="3888473"/>
            <a:ext cx="3828288" cy="35802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595959"/>
              </a:buClr>
              <a:buSzPct val="25000"/>
            </a:pPr>
            <a:r>
              <a:rPr lang="en-US" altLang="zh-TW" sz="16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4 x </a:t>
            </a:r>
            <a:r>
              <a:rPr lang="en-US" altLang="zh-TW" sz="1600" b="1" err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PCIe</a:t>
            </a:r>
            <a:r>
              <a:rPr lang="en-US" altLang="zh-TW" sz="16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zh-Hant" altLang="en-US" sz="16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插槽</a:t>
            </a:r>
            <a:r>
              <a:rPr lang="zh-Hant" altLang="en-US" sz="1600" b="1">
                <a:solidFill>
                  <a:schemeClr val="bg1"/>
                </a:solidFill>
                <a:latin typeface="微軟正黑體"/>
                <a:ea typeface="微軟正黑體" pitchFamily="34" charset="-120"/>
                <a:cs typeface="Arial" pitchFamily="34" charset="0"/>
              </a:rPr>
              <a:t> (CPU)</a:t>
            </a:r>
          </a:p>
        </p:txBody>
      </p:sp>
      <p:sp>
        <p:nvSpPr>
          <p:cNvPr id="25" name="Shape 79">
            <a:extLst>
              <a:ext uri="{FF2B5EF4-FFF2-40B4-BE49-F238E27FC236}">
                <a16:creationId xmlns:a16="http://schemas.microsoft.com/office/drawing/2014/main" id="{8608C4BE-8271-4F49-A7B6-575BFE4C6BA1}"/>
              </a:ext>
            </a:extLst>
          </p:cNvPr>
          <p:cNvSpPr/>
          <p:nvPr/>
        </p:nvSpPr>
        <p:spPr>
          <a:xfrm>
            <a:off x="1138551" y="1674863"/>
            <a:ext cx="476136" cy="2027387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82">
            <a:extLst>
              <a:ext uri="{FF2B5EF4-FFF2-40B4-BE49-F238E27FC236}">
                <a16:creationId xmlns:a16="http://schemas.microsoft.com/office/drawing/2014/main" id="{78427520-8D29-445D-A959-CEF9F3F6460E}"/>
              </a:ext>
            </a:extLst>
          </p:cNvPr>
          <p:cNvSpPr txBox="1"/>
          <p:nvPr/>
        </p:nvSpPr>
        <p:spPr>
          <a:xfrm>
            <a:off x="937669" y="1145776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</a:t>
            </a:r>
            <a:r>
              <a:rPr lang="en-US" altLang="zh-TW" sz="1500" b="1" i="0" u="none" strike="noStrike" cap="none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x8</a:t>
            </a:r>
            <a:endParaRPr lang="zh-TW" sz="1500" b="1" i="0" u="none" strike="noStrike" cap="none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Shape 82">
            <a:extLst>
              <a:ext uri="{FF2B5EF4-FFF2-40B4-BE49-F238E27FC236}">
                <a16:creationId xmlns:a16="http://schemas.microsoft.com/office/drawing/2014/main" id="{017E3AB1-2C38-4D2F-B456-C9ABDD3881FA}"/>
              </a:ext>
            </a:extLst>
          </p:cNvPr>
          <p:cNvSpPr txBox="1"/>
          <p:nvPr/>
        </p:nvSpPr>
        <p:spPr>
          <a:xfrm>
            <a:off x="1177658" y="3252514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#4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1" name="Shape 79">
            <a:extLst>
              <a:ext uri="{FF2B5EF4-FFF2-40B4-BE49-F238E27FC236}">
                <a16:creationId xmlns:a16="http://schemas.microsoft.com/office/drawing/2014/main" id="{0AFEEDBD-BFA0-4581-BD38-699C3947BFD4}"/>
              </a:ext>
            </a:extLst>
          </p:cNvPr>
          <p:cNvSpPr/>
          <p:nvPr/>
        </p:nvSpPr>
        <p:spPr>
          <a:xfrm>
            <a:off x="2007990" y="2415822"/>
            <a:ext cx="476136" cy="12864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79">
            <a:extLst>
              <a:ext uri="{FF2B5EF4-FFF2-40B4-BE49-F238E27FC236}">
                <a16:creationId xmlns:a16="http://schemas.microsoft.com/office/drawing/2014/main" id="{6B6D0564-2B0B-47CA-B8EB-77B3738CFFB3}"/>
              </a:ext>
            </a:extLst>
          </p:cNvPr>
          <p:cNvSpPr/>
          <p:nvPr/>
        </p:nvSpPr>
        <p:spPr>
          <a:xfrm>
            <a:off x="2893625" y="1674863"/>
            <a:ext cx="476136" cy="2027387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Shape 79">
            <a:extLst>
              <a:ext uri="{FF2B5EF4-FFF2-40B4-BE49-F238E27FC236}">
                <a16:creationId xmlns:a16="http://schemas.microsoft.com/office/drawing/2014/main" id="{55B402C4-9D18-4B2E-B576-CCBD5F5F1DAB}"/>
              </a:ext>
            </a:extLst>
          </p:cNvPr>
          <p:cNvSpPr/>
          <p:nvPr/>
        </p:nvSpPr>
        <p:spPr>
          <a:xfrm>
            <a:off x="3763064" y="2415822"/>
            <a:ext cx="476136" cy="12864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82">
            <a:extLst>
              <a:ext uri="{FF2B5EF4-FFF2-40B4-BE49-F238E27FC236}">
                <a16:creationId xmlns:a16="http://schemas.microsoft.com/office/drawing/2014/main" id="{0B3D3E25-6A6E-4241-882D-932B767D56BD}"/>
              </a:ext>
            </a:extLst>
          </p:cNvPr>
          <p:cNvSpPr txBox="1"/>
          <p:nvPr/>
        </p:nvSpPr>
        <p:spPr>
          <a:xfrm>
            <a:off x="2046640" y="3252514"/>
            <a:ext cx="422759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#3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Shape 82">
            <a:extLst>
              <a:ext uri="{FF2B5EF4-FFF2-40B4-BE49-F238E27FC236}">
                <a16:creationId xmlns:a16="http://schemas.microsoft.com/office/drawing/2014/main" id="{EF4135D2-23E3-4A6B-AC73-36FD9335358D}"/>
              </a:ext>
            </a:extLst>
          </p:cNvPr>
          <p:cNvSpPr txBox="1"/>
          <p:nvPr/>
        </p:nvSpPr>
        <p:spPr>
          <a:xfrm>
            <a:off x="2933218" y="3252514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#2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0" name="Shape 82">
            <a:extLst>
              <a:ext uri="{FF2B5EF4-FFF2-40B4-BE49-F238E27FC236}">
                <a16:creationId xmlns:a16="http://schemas.microsoft.com/office/drawing/2014/main" id="{E3641D95-10B5-4B05-867E-3E1BF969090E}"/>
              </a:ext>
            </a:extLst>
          </p:cNvPr>
          <p:cNvSpPr txBox="1"/>
          <p:nvPr/>
        </p:nvSpPr>
        <p:spPr>
          <a:xfrm>
            <a:off x="3801944" y="3252514"/>
            <a:ext cx="422759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#1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269C5BAE-B0CD-4E5B-A616-A2795E656361}"/>
              </a:ext>
            </a:extLst>
          </p:cNvPr>
          <p:cNvSpPr/>
          <p:nvPr/>
        </p:nvSpPr>
        <p:spPr>
          <a:xfrm>
            <a:off x="2664500" y="992872"/>
            <a:ext cx="921818" cy="2779776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Shape 82">
            <a:extLst>
              <a:ext uri="{FF2B5EF4-FFF2-40B4-BE49-F238E27FC236}">
                <a16:creationId xmlns:a16="http://schemas.microsoft.com/office/drawing/2014/main" id="{D7F269F4-7D9E-4672-B46C-61E390B268FB}"/>
              </a:ext>
            </a:extLst>
          </p:cNvPr>
          <p:cNvSpPr txBox="1"/>
          <p:nvPr/>
        </p:nvSpPr>
        <p:spPr>
          <a:xfrm>
            <a:off x="2689613" y="1145776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</a:t>
            </a:r>
            <a:r>
              <a:rPr lang="en-US" altLang="zh-TW" sz="1500" b="1" i="0" u="none" strike="noStrike" cap="none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x8</a:t>
            </a:r>
            <a:endParaRPr lang="zh-TW" sz="1500" b="1" i="0" u="none" strike="noStrike" cap="none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7" name="圓角矩形 73">
            <a:extLst>
              <a:ext uri="{FF2B5EF4-FFF2-40B4-BE49-F238E27FC236}">
                <a16:creationId xmlns:a16="http://schemas.microsoft.com/office/drawing/2014/main" id="{EA131825-9A58-4BFD-96F4-6856DFC3CEC0}"/>
              </a:ext>
            </a:extLst>
          </p:cNvPr>
          <p:cNvSpPr/>
          <p:nvPr/>
        </p:nvSpPr>
        <p:spPr>
          <a:xfrm>
            <a:off x="4848725" y="881730"/>
            <a:ext cx="3828288" cy="3513378"/>
          </a:xfrm>
          <a:prstGeom prst="roundRect">
            <a:avLst>
              <a:gd name="adj" fmla="val 3598"/>
            </a:avLst>
          </a:prstGeom>
          <a:solidFill>
            <a:schemeClr val="accent4">
              <a:lumMod val="20000"/>
              <a:lumOff val="80000"/>
              <a:alpha val="8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48" name="Shape 101">
            <a:extLst>
              <a:ext uri="{FF2B5EF4-FFF2-40B4-BE49-F238E27FC236}">
                <a16:creationId xmlns:a16="http://schemas.microsoft.com/office/drawing/2014/main" id="{4943AE04-92F9-49BA-8FAA-1D11B9C7D1E3}"/>
              </a:ext>
            </a:extLst>
          </p:cNvPr>
          <p:cNvSpPr txBox="1"/>
          <p:nvPr/>
        </p:nvSpPr>
        <p:spPr>
          <a:xfrm>
            <a:off x="4848725" y="3888473"/>
            <a:ext cx="3828288" cy="35802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595959"/>
              </a:buClr>
              <a:buSzPct val="25000"/>
            </a:pPr>
            <a:r>
              <a:rPr lang="en-US" altLang="zh-TW" sz="16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4 x </a:t>
            </a:r>
            <a:r>
              <a:rPr lang="en-US" altLang="zh-TW" sz="1600" b="1" err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PCIe</a:t>
            </a:r>
            <a:r>
              <a:rPr lang="en-US" altLang="zh-TW" sz="16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zh-Hant" altLang="en-US" sz="16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插槽</a:t>
            </a:r>
            <a:r>
              <a:rPr lang="zh-Hant" altLang="en-US" sz="1600" b="1">
                <a:solidFill>
                  <a:schemeClr val="bg1"/>
                </a:solidFill>
                <a:latin typeface="微軟正黑體"/>
                <a:ea typeface="微軟正黑體" pitchFamily="34" charset="-120"/>
                <a:cs typeface="Arial" pitchFamily="34" charset="0"/>
              </a:rPr>
              <a:t> (CPU)</a:t>
            </a:r>
            <a:endParaRPr lang="en-US" altLang="zh-Hant" sz="1600" b="1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49" name="Shape 79">
            <a:extLst>
              <a:ext uri="{FF2B5EF4-FFF2-40B4-BE49-F238E27FC236}">
                <a16:creationId xmlns:a16="http://schemas.microsoft.com/office/drawing/2014/main" id="{ED119C60-7088-42F2-ADC0-0EF2DFEB4D08}"/>
              </a:ext>
            </a:extLst>
          </p:cNvPr>
          <p:cNvSpPr/>
          <p:nvPr/>
        </p:nvSpPr>
        <p:spPr>
          <a:xfrm>
            <a:off x="5211697" y="1674863"/>
            <a:ext cx="476136" cy="2027387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Shape 82">
            <a:extLst>
              <a:ext uri="{FF2B5EF4-FFF2-40B4-BE49-F238E27FC236}">
                <a16:creationId xmlns:a16="http://schemas.microsoft.com/office/drawing/2014/main" id="{F243C2A7-7DB3-408F-841B-9EA4A4365A60}"/>
              </a:ext>
            </a:extLst>
          </p:cNvPr>
          <p:cNvSpPr txBox="1"/>
          <p:nvPr/>
        </p:nvSpPr>
        <p:spPr>
          <a:xfrm>
            <a:off x="4992524" y="1145776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</a:t>
            </a:r>
            <a:r>
              <a:rPr lang="en-US" altLang="zh-TW" sz="1500" b="1" i="0" u="none" strike="noStrike" cap="none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x4</a:t>
            </a:r>
            <a:endParaRPr lang="zh-TW" sz="1500" b="1" i="0" u="none" strike="noStrike" cap="none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52" name="Shape 82">
            <a:extLst>
              <a:ext uri="{FF2B5EF4-FFF2-40B4-BE49-F238E27FC236}">
                <a16:creationId xmlns:a16="http://schemas.microsoft.com/office/drawing/2014/main" id="{29C5B077-476C-417D-BD01-9A5488B7ED60}"/>
              </a:ext>
            </a:extLst>
          </p:cNvPr>
          <p:cNvSpPr txBox="1"/>
          <p:nvPr/>
        </p:nvSpPr>
        <p:spPr>
          <a:xfrm>
            <a:off x="5250801" y="3252514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#4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53" name="Shape 79">
            <a:extLst>
              <a:ext uri="{FF2B5EF4-FFF2-40B4-BE49-F238E27FC236}">
                <a16:creationId xmlns:a16="http://schemas.microsoft.com/office/drawing/2014/main" id="{AB1AA656-A268-4A9F-BB09-743A6CE8AE04}"/>
              </a:ext>
            </a:extLst>
          </p:cNvPr>
          <p:cNvSpPr/>
          <p:nvPr/>
        </p:nvSpPr>
        <p:spPr>
          <a:xfrm>
            <a:off x="6081136" y="2415822"/>
            <a:ext cx="476136" cy="1286427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000000"/>
              </a:buClr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54" name="Shape 79">
            <a:extLst>
              <a:ext uri="{FF2B5EF4-FFF2-40B4-BE49-F238E27FC236}">
                <a16:creationId xmlns:a16="http://schemas.microsoft.com/office/drawing/2014/main" id="{730C42AD-313D-4B92-BF6A-CAB0B2306326}"/>
              </a:ext>
            </a:extLst>
          </p:cNvPr>
          <p:cNvSpPr/>
          <p:nvPr/>
        </p:nvSpPr>
        <p:spPr>
          <a:xfrm>
            <a:off x="6966768" y="1674863"/>
            <a:ext cx="476136" cy="2027387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Shape 79">
            <a:extLst>
              <a:ext uri="{FF2B5EF4-FFF2-40B4-BE49-F238E27FC236}">
                <a16:creationId xmlns:a16="http://schemas.microsoft.com/office/drawing/2014/main" id="{5A2FD24A-FFF5-4D5C-A4F1-2A966EED70E2}"/>
              </a:ext>
            </a:extLst>
          </p:cNvPr>
          <p:cNvSpPr/>
          <p:nvPr/>
        </p:nvSpPr>
        <p:spPr>
          <a:xfrm>
            <a:off x="7836207" y="2415822"/>
            <a:ext cx="476136" cy="1286427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000000"/>
              </a:buClr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56" name="Shape 82">
            <a:extLst>
              <a:ext uri="{FF2B5EF4-FFF2-40B4-BE49-F238E27FC236}">
                <a16:creationId xmlns:a16="http://schemas.microsoft.com/office/drawing/2014/main" id="{0FF7A2C4-03D2-426C-B508-4298F1783047}"/>
              </a:ext>
            </a:extLst>
          </p:cNvPr>
          <p:cNvSpPr txBox="1"/>
          <p:nvPr/>
        </p:nvSpPr>
        <p:spPr>
          <a:xfrm>
            <a:off x="6119783" y="3252514"/>
            <a:ext cx="422759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#3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57" name="Shape 82">
            <a:extLst>
              <a:ext uri="{FF2B5EF4-FFF2-40B4-BE49-F238E27FC236}">
                <a16:creationId xmlns:a16="http://schemas.microsoft.com/office/drawing/2014/main" id="{DB9E8B5A-5F3A-4600-92AD-8F3EDEABD6DF}"/>
              </a:ext>
            </a:extLst>
          </p:cNvPr>
          <p:cNvSpPr txBox="1"/>
          <p:nvPr/>
        </p:nvSpPr>
        <p:spPr>
          <a:xfrm>
            <a:off x="7006362" y="3252514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#2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58" name="Shape 82">
            <a:extLst>
              <a:ext uri="{FF2B5EF4-FFF2-40B4-BE49-F238E27FC236}">
                <a16:creationId xmlns:a16="http://schemas.microsoft.com/office/drawing/2014/main" id="{DE61F01B-906A-47BD-BEE7-AA673FCB8145}"/>
              </a:ext>
            </a:extLst>
          </p:cNvPr>
          <p:cNvSpPr txBox="1"/>
          <p:nvPr/>
        </p:nvSpPr>
        <p:spPr>
          <a:xfrm>
            <a:off x="7875088" y="3252514"/>
            <a:ext cx="422759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#1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60" name="Shape 82">
            <a:extLst>
              <a:ext uri="{FF2B5EF4-FFF2-40B4-BE49-F238E27FC236}">
                <a16:creationId xmlns:a16="http://schemas.microsoft.com/office/drawing/2014/main" id="{D0249E77-9457-4796-8A8A-B9EAF19FB987}"/>
              </a:ext>
            </a:extLst>
          </p:cNvPr>
          <p:cNvSpPr txBox="1"/>
          <p:nvPr/>
        </p:nvSpPr>
        <p:spPr>
          <a:xfrm>
            <a:off x="6750563" y="1145776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</a:t>
            </a:r>
            <a:r>
              <a:rPr lang="en-US" altLang="zh-TW" sz="1500" b="1" i="0" u="none" strike="noStrike" cap="none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x4</a:t>
            </a:r>
            <a:endParaRPr lang="zh-TW" sz="1500" b="1" i="0" u="none" strike="noStrike" cap="none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61" name="Shape 82">
            <a:extLst>
              <a:ext uri="{FF2B5EF4-FFF2-40B4-BE49-F238E27FC236}">
                <a16:creationId xmlns:a16="http://schemas.microsoft.com/office/drawing/2014/main" id="{17213272-5420-437C-9E76-F27BA340073C}"/>
              </a:ext>
            </a:extLst>
          </p:cNvPr>
          <p:cNvSpPr txBox="1"/>
          <p:nvPr/>
        </p:nvSpPr>
        <p:spPr>
          <a:xfrm>
            <a:off x="5856641" y="1858202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</a:t>
            </a:r>
            <a:r>
              <a:rPr lang="en-US" altLang="zh-TW" sz="1500" b="1" i="0" u="none" strike="noStrike" cap="none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x4</a:t>
            </a:r>
            <a:endParaRPr lang="zh-TW" sz="1500" b="1" i="0" u="none" strike="noStrike" cap="none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62" name="Shape 82">
            <a:extLst>
              <a:ext uri="{FF2B5EF4-FFF2-40B4-BE49-F238E27FC236}">
                <a16:creationId xmlns:a16="http://schemas.microsoft.com/office/drawing/2014/main" id="{46868B7E-1817-4D9D-93C1-E88707D323CC}"/>
              </a:ext>
            </a:extLst>
          </p:cNvPr>
          <p:cNvSpPr txBox="1"/>
          <p:nvPr/>
        </p:nvSpPr>
        <p:spPr>
          <a:xfrm>
            <a:off x="7613551" y="1839914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</a:t>
            </a:r>
            <a:r>
              <a:rPr lang="en-US" altLang="zh-TW" sz="1500" b="1" i="0" u="none" strike="noStrike" cap="none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x4</a:t>
            </a:r>
            <a:endParaRPr lang="zh-TW" sz="1500" b="1" i="0" u="none" strike="noStrike" cap="none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63" name="Shape 79">
            <a:extLst>
              <a:ext uri="{FF2B5EF4-FFF2-40B4-BE49-F238E27FC236}">
                <a16:creationId xmlns:a16="http://schemas.microsoft.com/office/drawing/2014/main" id="{1CDA03BF-BF73-4A67-91B0-FB69513050FE}"/>
              </a:ext>
            </a:extLst>
          </p:cNvPr>
          <p:cNvSpPr/>
          <p:nvPr/>
        </p:nvSpPr>
        <p:spPr>
          <a:xfrm>
            <a:off x="2902319" y="4500626"/>
            <a:ext cx="194606" cy="180590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Shape 82">
            <a:extLst>
              <a:ext uri="{FF2B5EF4-FFF2-40B4-BE49-F238E27FC236}">
                <a16:creationId xmlns:a16="http://schemas.microsoft.com/office/drawing/2014/main" id="{0F501F13-6DFB-4B25-81AE-4D3F3FBD69B1}"/>
              </a:ext>
            </a:extLst>
          </p:cNvPr>
          <p:cNvSpPr txBox="1"/>
          <p:nvPr/>
        </p:nvSpPr>
        <p:spPr>
          <a:xfrm>
            <a:off x="2811253" y="4684326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altLang="en-US" sz="1200" b="1" i="0" u="none" strike="noStrike" cap="none">
                <a:solidFill>
                  <a:srgbClr val="00B0F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插卡</a:t>
            </a:r>
            <a:endParaRPr lang="zh-TW" sz="1200" b="1" i="0" u="none" strike="noStrike" cap="none">
              <a:solidFill>
                <a:srgbClr val="00B0F0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65" name="Shape 79">
            <a:extLst>
              <a:ext uri="{FF2B5EF4-FFF2-40B4-BE49-F238E27FC236}">
                <a16:creationId xmlns:a16="http://schemas.microsoft.com/office/drawing/2014/main" id="{1F5EDF8C-6AF0-4C62-8845-283C13AD1308}"/>
              </a:ext>
            </a:extLst>
          </p:cNvPr>
          <p:cNvSpPr/>
          <p:nvPr/>
        </p:nvSpPr>
        <p:spPr>
          <a:xfrm>
            <a:off x="3471845" y="4499067"/>
            <a:ext cx="194606" cy="18059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000000"/>
              </a:buClr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66" name="Shape 82">
            <a:extLst>
              <a:ext uri="{FF2B5EF4-FFF2-40B4-BE49-F238E27FC236}">
                <a16:creationId xmlns:a16="http://schemas.microsoft.com/office/drawing/2014/main" id="{B5E5E879-4540-4ECD-8663-FD9E95B523A6}"/>
              </a:ext>
            </a:extLst>
          </p:cNvPr>
          <p:cNvSpPr txBox="1"/>
          <p:nvPr/>
        </p:nvSpPr>
        <p:spPr>
          <a:xfrm>
            <a:off x="3367592" y="4674249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altLang="en-US" sz="1200" b="1" i="0" u="none" strike="noStrike" cap="none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無插卡</a:t>
            </a:r>
            <a:endParaRPr lang="zh-TW" sz="1200" b="1" i="0" u="none" strike="noStrike" cap="none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id="{D1F8FB61-A29C-4FC4-830B-5F0683485E72}"/>
              </a:ext>
            </a:extLst>
          </p:cNvPr>
          <p:cNvCxnSpPr>
            <a:cxnSpLocks/>
          </p:cNvCxnSpPr>
          <p:nvPr/>
        </p:nvCxnSpPr>
        <p:spPr>
          <a:xfrm flipH="1" flipV="1">
            <a:off x="1372991" y="1462265"/>
            <a:ext cx="3629" cy="2125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0" name="直線單箭頭接點 69">
            <a:extLst>
              <a:ext uri="{FF2B5EF4-FFF2-40B4-BE49-F238E27FC236}">
                <a16:creationId xmlns:a16="http://schemas.microsoft.com/office/drawing/2014/main" id="{8358FDD8-7525-4D0E-B015-9F5BA2A25623}"/>
              </a:ext>
            </a:extLst>
          </p:cNvPr>
          <p:cNvCxnSpPr/>
          <p:nvPr/>
        </p:nvCxnSpPr>
        <p:spPr>
          <a:xfrm flipH="1" flipV="1">
            <a:off x="3129112" y="1462265"/>
            <a:ext cx="3629" cy="2125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3" name="直線單箭頭接點 72">
            <a:extLst>
              <a:ext uri="{FF2B5EF4-FFF2-40B4-BE49-F238E27FC236}">
                <a16:creationId xmlns:a16="http://schemas.microsoft.com/office/drawing/2014/main" id="{BE06254F-7588-42A2-9CD0-2555B3638726}"/>
              </a:ext>
            </a:extLst>
          </p:cNvPr>
          <p:cNvCxnSpPr/>
          <p:nvPr/>
        </p:nvCxnSpPr>
        <p:spPr>
          <a:xfrm flipH="1" flipV="1">
            <a:off x="5432999" y="1462265"/>
            <a:ext cx="3629" cy="2125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4" name="直線單箭頭接點 73">
            <a:extLst>
              <a:ext uri="{FF2B5EF4-FFF2-40B4-BE49-F238E27FC236}">
                <a16:creationId xmlns:a16="http://schemas.microsoft.com/office/drawing/2014/main" id="{BB7B95D7-AD00-421B-BB64-F006013C781B}"/>
              </a:ext>
            </a:extLst>
          </p:cNvPr>
          <p:cNvCxnSpPr/>
          <p:nvPr/>
        </p:nvCxnSpPr>
        <p:spPr>
          <a:xfrm flipH="1" flipV="1">
            <a:off x="7189123" y="1462265"/>
            <a:ext cx="3629" cy="2125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5" name="直線單箭頭接點 74">
            <a:extLst>
              <a:ext uri="{FF2B5EF4-FFF2-40B4-BE49-F238E27FC236}">
                <a16:creationId xmlns:a16="http://schemas.microsoft.com/office/drawing/2014/main" id="{B1CB4907-66EB-4D1C-A203-F5BBDBD6D710}"/>
              </a:ext>
            </a:extLst>
          </p:cNvPr>
          <p:cNvCxnSpPr/>
          <p:nvPr/>
        </p:nvCxnSpPr>
        <p:spPr>
          <a:xfrm flipH="1" flipV="1">
            <a:off x="6294511" y="2202462"/>
            <a:ext cx="3629" cy="2125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6" name="直線單箭頭接點 75">
            <a:extLst>
              <a:ext uri="{FF2B5EF4-FFF2-40B4-BE49-F238E27FC236}">
                <a16:creationId xmlns:a16="http://schemas.microsoft.com/office/drawing/2014/main" id="{662E1E7F-0E60-494B-B439-5CC2A3D44FE3}"/>
              </a:ext>
            </a:extLst>
          </p:cNvPr>
          <p:cNvCxnSpPr/>
          <p:nvPr/>
        </p:nvCxnSpPr>
        <p:spPr>
          <a:xfrm flipH="1" flipV="1">
            <a:off x="8054515" y="2202462"/>
            <a:ext cx="3629" cy="2125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8" name="圖片 77" descr="TS-1677XU-RP_Back.png">
            <a:extLst>
              <a:ext uri="{FF2B5EF4-FFF2-40B4-BE49-F238E27FC236}">
                <a16:creationId xmlns:a16="http://schemas.microsoft.com/office/drawing/2014/main" id="{F920880A-039D-405F-82D5-ECA9204614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95" t="20152" b="17877"/>
          <a:stretch/>
        </p:blipFill>
        <p:spPr>
          <a:xfrm>
            <a:off x="-338293" y="3809332"/>
            <a:ext cx="2104916" cy="1477003"/>
          </a:xfrm>
          <a:prstGeom prst="rect">
            <a:avLst/>
          </a:prstGeom>
        </p:spPr>
      </p:pic>
      <p:sp>
        <p:nvSpPr>
          <p:cNvPr id="79" name="Shape 214">
            <a:extLst>
              <a:ext uri="{FF2B5EF4-FFF2-40B4-BE49-F238E27FC236}">
                <a16:creationId xmlns:a16="http://schemas.microsoft.com/office/drawing/2014/main" id="{EE3A2568-9A05-4E2A-8C2F-9C8DB08666B2}"/>
              </a:ext>
            </a:extLst>
          </p:cNvPr>
          <p:cNvSpPr/>
          <p:nvPr/>
        </p:nvSpPr>
        <p:spPr>
          <a:xfrm>
            <a:off x="-95972" y="4167285"/>
            <a:ext cx="779870" cy="973171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FF5897A5-8B9D-44C2-B1DA-9D8F8DF66B6E}"/>
              </a:ext>
            </a:extLst>
          </p:cNvPr>
          <p:cNvSpPr/>
          <p:nvPr/>
        </p:nvSpPr>
        <p:spPr>
          <a:xfrm>
            <a:off x="914854" y="992872"/>
            <a:ext cx="921818" cy="2779776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2" name="箭號: 彎曲 81">
            <a:extLst>
              <a:ext uri="{FF2B5EF4-FFF2-40B4-BE49-F238E27FC236}">
                <a16:creationId xmlns:a16="http://schemas.microsoft.com/office/drawing/2014/main" id="{E9ABED14-824E-4938-9102-9AB25B7DFA60}"/>
              </a:ext>
            </a:extLst>
          </p:cNvPr>
          <p:cNvSpPr/>
          <p:nvPr/>
        </p:nvSpPr>
        <p:spPr>
          <a:xfrm>
            <a:off x="235638" y="3341572"/>
            <a:ext cx="675306" cy="850851"/>
          </a:xfrm>
          <a:prstGeom prst="ben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65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 73">
            <a:extLst>
              <a:ext uri="{FF2B5EF4-FFF2-40B4-BE49-F238E27FC236}">
                <a16:creationId xmlns:a16="http://schemas.microsoft.com/office/drawing/2014/main" id="{27C4B720-09A7-4E95-B6B0-0468332786C2}"/>
              </a:ext>
            </a:extLst>
          </p:cNvPr>
          <p:cNvSpPr/>
          <p:nvPr/>
        </p:nvSpPr>
        <p:spPr>
          <a:xfrm>
            <a:off x="775582" y="891797"/>
            <a:ext cx="3828288" cy="3513378"/>
          </a:xfrm>
          <a:prstGeom prst="roundRect">
            <a:avLst>
              <a:gd name="adj" fmla="val 3598"/>
            </a:avLst>
          </a:prstGeom>
          <a:solidFill>
            <a:schemeClr val="accent4">
              <a:lumMod val="20000"/>
              <a:lumOff val="80000"/>
              <a:alpha val="8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24" name="Shape 101">
            <a:extLst>
              <a:ext uri="{FF2B5EF4-FFF2-40B4-BE49-F238E27FC236}">
                <a16:creationId xmlns:a16="http://schemas.microsoft.com/office/drawing/2014/main" id="{A65206DC-BE18-4270-B893-AEF524E078C0}"/>
              </a:ext>
            </a:extLst>
          </p:cNvPr>
          <p:cNvSpPr txBox="1"/>
          <p:nvPr/>
        </p:nvSpPr>
        <p:spPr>
          <a:xfrm>
            <a:off x="775582" y="3903221"/>
            <a:ext cx="3828288" cy="35802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595959"/>
              </a:buClr>
              <a:buSzPct val="25000"/>
            </a:pPr>
            <a:r>
              <a:rPr lang="en-US" altLang="zh-TW" sz="16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4 x </a:t>
            </a:r>
            <a:r>
              <a:rPr lang="en-US" altLang="zh-TW" sz="1600" b="1" err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PCIe</a:t>
            </a:r>
            <a:r>
              <a:rPr lang="en-US" altLang="zh-TW" sz="16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zh-Hant" altLang="en-US" sz="16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插槽</a:t>
            </a:r>
            <a:r>
              <a:rPr lang="zh-Hant" altLang="en-US" sz="1600" b="1">
                <a:solidFill>
                  <a:schemeClr val="bg1"/>
                </a:solidFill>
                <a:latin typeface="微軟正黑體"/>
                <a:ea typeface="微軟正黑體" pitchFamily="34" charset="-120"/>
                <a:cs typeface="Arial" pitchFamily="34" charset="0"/>
              </a:rPr>
              <a:t> (CPU)</a:t>
            </a:r>
            <a:endParaRPr lang="en-US" altLang="zh-Hant" sz="1600" b="1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44" name="圖片 43">
            <a:extLst>
              <a:ext uri="{FF2B5EF4-FFF2-40B4-BE49-F238E27FC236}">
                <a16:creationId xmlns:a16="http://schemas.microsoft.com/office/drawing/2014/main" id="{6201C3DB-D088-4B62-A9B2-B93053B15F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5" t="10585" r="2262" b="12493"/>
          <a:stretch/>
        </p:blipFill>
        <p:spPr>
          <a:xfrm>
            <a:off x="-175846" y="3791415"/>
            <a:ext cx="1897481" cy="140531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C13F739-C04B-4AAC-87F0-1796893C3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cs typeface="Arial" panose="020B0604020202020204" pitchFamily="34" charset="0"/>
              </a:rPr>
              <a:t>彈性的 PCIe 配置 </a:t>
            </a:r>
            <a:r>
              <a:rPr lang="en-US" altLang="zh-TW">
                <a:cs typeface="Arial" panose="020B0604020202020204" pitchFamily="34" charset="0"/>
              </a:rPr>
              <a:t>(</a:t>
            </a:r>
            <a:r>
              <a:rPr lang="zh-TW" altLang="en-US">
                <a:cs typeface="Arial" panose="020B0604020202020204" pitchFamily="34" charset="0"/>
              </a:rPr>
              <a:t>4U</a:t>
            </a:r>
            <a:r>
              <a:rPr lang="en-US" altLang="zh-TW">
                <a:cs typeface="Arial" panose="020B0604020202020204" pitchFamily="34" charset="0"/>
              </a:rPr>
              <a:t>)</a:t>
            </a:r>
            <a:endParaRPr lang="zh-TW" altLang="en-US">
              <a:cs typeface="Arial" panose="020B0604020202020204" pitchFamily="34" charset="0"/>
            </a:endParaRPr>
          </a:p>
        </p:txBody>
      </p:sp>
      <p:sp>
        <p:nvSpPr>
          <p:cNvPr id="25" name="Shape 79">
            <a:extLst>
              <a:ext uri="{FF2B5EF4-FFF2-40B4-BE49-F238E27FC236}">
                <a16:creationId xmlns:a16="http://schemas.microsoft.com/office/drawing/2014/main" id="{8608C4BE-8271-4F49-A7B6-575BFE4C6BA1}"/>
              </a:ext>
            </a:extLst>
          </p:cNvPr>
          <p:cNvSpPr/>
          <p:nvPr/>
        </p:nvSpPr>
        <p:spPr>
          <a:xfrm>
            <a:off x="1769788" y="1685852"/>
            <a:ext cx="476136" cy="2027387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82">
            <a:extLst>
              <a:ext uri="{FF2B5EF4-FFF2-40B4-BE49-F238E27FC236}">
                <a16:creationId xmlns:a16="http://schemas.microsoft.com/office/drawing/2014/main" id="{78427520-8D29-445D-A959-CEF9F3F6460E}"/>
              </a:ext>
            </a:extLst>
          </p:cNvPr>
          <p:cNvSpPr txBox="1"/>
          <p:nvPr/>
        </p:nvSpPr>
        <p:spPr>
          <a:xfrm>
            <a:off x="1563336" y="1141961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</a:t>
            </a:r>
            <a:r>
              <a:rPr lang="en-US" altLang="zh-TW" sz="1500" b="1" i="0" u="none" strike="noStrike" cap="none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x8</a:t>
            </a:r>
            <a:endParaRPr lang="zh-TW" sz="1500" b="1" i="0" u="none" strike="noStrike" cap="none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1" name="Shape 79">
            <a:extLst>
              <a:ext uri="{FF2B5EF4-FFF2-40B4-BE49-F238E27FC236}">
                <a16:creationId xmlns:a16="http://schemas.microsoft.com/office/drawing/2014/main" id="{0AFEEDBD-BFA0-4581-BD38-699C3947BFD4}"/>
              </a:ext>
            </a:extLst>
          </p:cNvPr>
          <p:cNvSpPr/>
          <p:nvPr/>
        </p:nvSpPr>
        <p:spPr>
          <a:xfrm>
            <a:off x="1012650" y="2426812"/>
            <a:ext cx="476136" cy="12864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79">
            <a:extLst>
              <a:ext uri="{FF2B5EF4-FFF2-40B4-BE49-F238E27FC236}">
                <a16:creationId xmlns:a16="http://schemas.microsoft.com/office/drawing/2014/main" id="{6B6D0564-2B0B-47CA-B8EB-77B3738CFFB3}"/>
              </a:ext>
            </a:extLst>
          </p:cNvPr>
          <p:cNvSpPr/>
          <p:nvPr/>
        </p:nvSpPr>
        <p:spPr>
          <a:xfrm>
            <a:off x="3096947" y="1685852"/>
            <a:ext cx="476136" cy="2027387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Shape 79">
            <a:extLst>
              <a:ext uri="{FF2B5EF4-FFF2-40B4-BE49-F238E27FC236}">
                <a16:creationId xmlns:a16="http://schemas.microsoft.com/office/drawing/2014/main" id="{55B402C4-9D18-4B2E-B576-CCBD5F5F1DAB}"/>
              </a:ext>
            </a:extLst>
          </p:cNvPr>
          <p:cNvSpPr/>
          <p:nvPr/>
        </p:nvSpPr>
        <p:spPr>
          <a:xfrm>
            <a:off x="3878463" y="2426812"/>
            <a:ext cx="476136" cy="12864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82">
            <a:extLst>
              <a:ext uri="{FF2B5EF4-FFF2-40B4-BE49-F238E27FC236}">
                <a16:creationId xmlns:a16="http://schemas.microsoft.com/office/drawing/2014/main" id="{0B3D3E25-6A6E-4241-882D-932B767D56BD}"/>
              </a:ext>
            </a:extLst>
          </p:cNvPr>
          <p:cNvSpPr txBox="1"/>
          <p:nvPr/>
        </p:nvSpPr>
        <p:spPr>
          <a:xfrm>
            <a:off x="1826122" y="3267262"/>
            <a:ext cx="422759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#3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Shape 82">
            <a:extLst>
              <a:ext uri="{FF2B5EF4-FFF2-40B4-BE49-F238E27FC236}">
                <a16:creationId xmlns:a16="http://schemas.microsoft.com/office/drawing/2014/main" id="{EF4135D2-23E3-4A6B-AC73-36FD9335358D}"/>
              </a:ext>
            </a:extLst>
          </p:cNvPr>
          <p:cNvSpPr txBox="1"/>
          <p:nvPr/>
        </p:nvSpPr>
        <p:spPr>
          <a:xfrm>
            <a:off x="3122693" y="3267262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#2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0" name="Shape 82">
            <a:extLst>
              <a:ext uri="{FF2B5EF4-FFF2-40B4-BE49-F238E27FC236}">
                <a16:creationId xmlns:a16="http://schemas.microsoft.com/office/drawing/2014/main" id="{E3641D95-10B5-4B05-867E-3E1BF969090E}"/>
              </a:ext>
            </a:extLst>
          </p:cNvPr>
          <p:cNvSpPr txBox="1"/>
          <p:nvPr/>
        </p:nvSpPr>
        <p:spPr>
          <a:xfrm>
            <a:off x="3905151" y="3267262"/>
            <a:ext cx="422759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#1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269C5BAE-B0CD-4E5B-A616-A2795E656361}"/>
              </a:ext>
            </a:extLst>
          </p:cNvPr>
          <p:cNvSpPr/>
          <p:nvPr/>
        </p:nvSpPr>
        <p:spPr>
          <a:xfrm>
            <a:off x="2878953" y="1009921"/>
            <a:ext cx="921818" cy="2779776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Shape 82">
            <a:extLst>
              <a:ext uri="{FF2B5EF4-FFF2-40B4-BE49-F238E27FC236}">
                <a16:creationId xmlns:a16="http://schemas.microsoft.com/office/drawing/2014/main" id="{D7F269F4-7D9E-4672-B46C-61E390B268FB}"/>
              </a:ext>
            </a:extLst>
          </p:cNvPr>
          <p:cNvSpPr txBox="1"/>
          <p:nvPr/>
        </p:nvSpPr>
        <p:spPr>
          <a:xfrm>
            <a:off x="2892718" y="1141961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</a:t>
            </a:r>
            <a:r>
              <a:rPr lang="en-US" altLang="zh-TW" sz="1500" b="1" i="0" u="none" strike="noStrike" cap="none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x8</a:t>
            </a:r>
            <a:endParaRPr lang="zh-TW" sz="1500" b="1" i="0" u="none" strike="noStrike" cap="none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7" name="圓角矩形 73">
            <a:extLst>
              <a:ext uri="{FF2B5EF4-FFF2-40B4-BE49-F238E27FC236}">
                <a16:creationId xmlns:a16="http://schemas.microsoft.com/office/drawing/2014/main" id="{EA131825-9A58-4BFD-96F4-6856DFC3CEC0}"/>
              </a:ext>
            </a:extLst>
          </p:cNvPr>
          <p:cNvSpPr/>
          <p:nvPr/>
        </p:nvSpPr>
        <p:spPr>
          <a:xfrm>
            <a:off x="4848725" y="896478"/>
            <a:ext cx="3828288" cy="3513378"/>
          </a:xfrm>
          <a:prstGeom prst="roundRect">
            <a:avLst>
              <a:gd name="adj" fmla="val 3598"/>
            </a:avLst>
          </a:prstGeom>
          <a:solidFill>
            <a:schemeClr val="accent4">
              <a:lumMod val="20000"/>
              <a:lumOff val="80000"/>
              <a:alpha val="8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48" name="Shape 101">
            <a:extLst>
              <a:ext uri="{FF2B5EF4-FFF2-40B4-BE49-F238E27FC236}">
                <a16:creationId xmlns:a16="http://schemas.microsoft.com/office/drawing/2014/main" id="{4943AE04-92F9-49BA-8FAA-1D11B9C7D1E3}"/>
              </a:ext>
            </a:extLst>
          </p:cNvPr>
          <p:cNvSpPr txBox="1"/>
          <p:nvPr/>
        </p:nvSpPr>
        <p:spPr>
          <a:xfrm>
            <a:off x="4848725" y="3903221"/>
            <a:ext cx="3828288" cy="35802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595959"/>
              </a:buClr>
              <a:buSzPct val="25000"/>
            </a:pPr>
            <a:r>
              <a:rPr lang="en-US" altLang="zh-TW" sz="16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4 x </a:t>
            </a:r>
            <a:r>
              <a:rPr lang="en-US" altLang="zh-TW" sz="1600" b="1" err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PCIe</a:t>
            </a:r>
            <a:r>
              <a:rPr lang="en-US" altLang="zh-TW" sz="16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zh-Hant" altLang="en-US" sz="16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插槽</a:t>
            </a:r>
            <a:r>
              <a:rPr lang="zh-Hant" altLang="en-US" sz="1600" b="1">
                <a:solidFill>
                  <a:schemeClr val="bg1"/>
                </a:solidFill>
                <a:latin typeface="微軟正黑體"/>
                <a:ea typeface="微軟正黑體" pitchFamily="34" charset="-120"/>
                <a:cs typeface="Arial" pitchFamily="34" charset="0"/>
              </a:rPr>
              <a:t> (CPU)</a:t>
            </a:r>
            <a:endParaRPr lang="en-US" altLang="zh-Hant" sz="1600" b="1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63" name="Shape 79">
            <a:extLst>
              <a:ext uri="{FF2B5EF4-FFF2-40B4-BE49-F238E27FC236}">
                <a16:creationId xmlns:a16="http://schemas.microsoft.com/office/drawing/2014/main" id="{1CDA03BF-BF73-4A67-91B0-FB69513050FE}"/>
              </a:ext>
            </a:extLst>
          </p:cNvPr>
          <p:cNvSpPr/>
          <p:nvPr/>
        </p:nvSpPr>
        <p:spPr>
          <a:xfrm>
            <a:off x="2902319" y="4515374"/>
            <a:ext cx="194606" cy="180590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Shape 79">
            <a:extLst>
              <a:ext uri="{FF2B5EF4-FFF2-40B4-BE49-F238E27FC236}">
                <a16:creationId xmlns:a16="http://schemas.microsoft.com/office/drawing/2014/main" id="{1F5EDF8C-6AF0-4C62-8845-283C13AD1308}"/>
              </a:ext>
            </a:extLst>
          </p:cNvPr>
          <p:cNvSpPr/>
          <p:nvPr/>
        </p:nvSpPr>
        <p:spPr>
          <a:xfrm>
            <a:off x="3471845" y="4513815"/>
            <a:ext cx="194606" cy="18059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000000"/>
              </a:buClr>
            </a:pPr>
            <a:endParaRPr>
              <a:solidFill>
                <a:schemeClr val="lt1"/>
              </a:solidFill>
            </a:endParaRPr>
          </a:p>
        </p:txBody>
      </p:sp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id="{D1F8FB61-A29C-4FC4-830B-5F0683485E72}"/>
              </a:ext>
            </a:extLst>
          </p:cNvPr>
          <p:cNvCxnSpPr>
            <a:cxnSpLocks/>
          </p:cNvCxnSpPr>
          <p:nvPr/>
        </p:nvCxnSpPr>
        <p:spPr>
          <a:xfrm flipH="1" flipV="1">
            <a:off x="1997551" y="1484439"/>
            <a:ext cx="3629" cy="2125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0" name="直線單箭頭接點 69">
            <a:extLst>
              <a:ext uri="{FF2B5EF4-FFF2-40B4-BE49-F238E27FC236}">
                <a16:creationId xmlns:a16="http://schemas.microsoft.com/office/drawing/2014/main" id="{8358FDD8-7525-4D0E-B015-9F5BA2A25623}"/>
              </a:ext>
            </a:extLst>
          </p:cNvPr>
          <p:cNvCxnSpPr/>
          <p:nvPr/>
        </p:nvCxnSpPr>
        <p:spPr>
          <a:xfrm flipH="1" flipV="1">
            <a:off x="3322073" y="1464557"/>
            <a:ext cx="3629" cy="2125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9" name="Shape 214">
            <a:extLst>
              <a:ext uri="{FF2B5EF4-FFF2-40B4-BE49-F238E27FC236}">
                <a16:creationId xmlns:a16="http://schemas.microsoft.com/office/drawing/2014/main" id="{EE3A2568-9A05-4E2A-8C2F-9C8DB08666B2}"/>
              </a:ext>
            </a:extLst>
          </p:cNvPr>
          <p:cNvSpPr/>
          <p:nvPr/>
        </p:nvSpPr>
        <p:spPr>
          <a:xfrm>
            <a:off x="165772" y="4394135"/>
            <a:ext cx="779870" cy="727253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FF5897A5-8B9D-44C2-B1DA-9D8F8DF66B6E}"/>
              </a:ext>
            </a:extLst>
          </p:cNvPr>
          <p:cNvSpPr/>
          <p:nvPr/>
        </p:nvSpPr>
        <p:spPr>
          <a:xfrm>
            <a:off x="1551586" y="1009921"/>
            <a:ext cx="921818" cy="2779776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2" name="箭號: 彎曲 81">
            <a:extLst>
              <a:ext uri="{FF2B5EF4-FFF2-40B4-BE49-F238E27FC236}">
                <a16:creationId xmlns:a16="http://schemas.microsoft.com/office/drawing/2014/main" id="{E9ABED14-824E-4938-9102-9AB25B7DFA60}"/>
              </a:ext>
            </a:extLst>
          </p:cNvPr>
          <p:cNvSpPr/>
          <p:nvPr/>
        </p:nvSpPr>
        <p:spPr>
          <a:xfrm>
            <a:off x="349242" y="3532239"/>
            <a:ext cx="514289" cy="861896"/>
          </a:xfrm>
          <a:prstGeom prst="ben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4" name="Shape 82">
            <a:extLst>
              <a:ext uri="{FF2B5EF4-FFF2-40B4-BE49-F238E27FC236}">
                <a16:creationId xmlns:a16="http://schemas.microsoft.com/office/drawing/2014/main" id="{017E3AB1-2C38-4D2F-B456-C9ABDD3881FA}"/>
              </a:ext>
            </a:extLst>
          </p:cNvPr>
          <p:cNvSpPr txBox="1"/>
          <p:nvPr/>
        </p:nvSpPr>
        <p:spPr>
          <a:xfrm>
            <a:off x="1067045" y="3267262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#4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67" name="Shape 79">
            <a:extLst>
              <a:ext uri="{FF2B5EF4-FFF2-40B4-BE49-F238E27FC236}">
                <a16:creationId xmlns:a16="http://schemas.microsoft.com/office/drawing/2014/main" id="{C4396544-7AF3-433F-9D69-5EF037466F0F}"/>
              </a:ext>
            </a:extLst>
          </p:cNvPr>
          <p:cNvSpPr/>
          <p:nvPr/>
        </p:nvSpPr>
        <p:spPr>
          <a:xfrm>
            <a:off x="5841725" y="1685852"/>
            <a:ext cx="476136" cy="2027387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Shape 82">
            <a:extLst>
              <a:ext uri="{FF2B5EF4-FFF2-40B4-BE49-F238E27FC236}">
                <a16:creationId xmlns:a16="http://schemas.microsoft.com/office/drawing/2014/main" id="{FF6A9AAB-EEB2-4FA2-B59C-F74EB7F26CBE}"/>
              </a:ext>
            </a:extLst>
          </p:cNvPr>
          <p:cNvSpPr txBox="1"/>
          <p:nvPr/>
        </p:nvSpPr>
        <p:spPr>
          <a:xfrm>
            <a:off x="5635273" y="1141961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</a:t>
            </a:r>
            <a:r>
              <a:rPr lang="en-US" altLang="zh-TW" sz="1500" b="1" i="0" u="none" strike="noStrike" cap="none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x4</a:t>
            </a:r>
            <a:endParaRPr lang="zh-TW" sz="1500" b="1" i="0" u="none" strike="noStrike" cap="none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71" name="Shape 79">
            <a:extLst>
              <a:ext uri="{FF2B5EF4-FFF2-40B4-BE49-F238E27FC236}">
                <a16:creationId xmlns:a16="http://schemas.microsoft.com/office/drawing/2014/main" id="{8A79ED40-9650-4E68-923E-2BF764C9A0EC}"/>
              </a:ext>
            </a:extLst>
          </p:cNvPr>
          <p:cNvSpPr/>
          <p:nvPr/>
        </p:nvSpPr>
        <p:spPr>
          <a:xfrm>
            <a:off x="5084587" y="2426812"/>
            <a:ext cx="476136" cy="12864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Shape 79">
            <a:extLst>
              <a:ext uri="{FF2B5EF4-FFF2-40B4-BE49-F238E27FC236}">
                <a16:creationId xmlns:a16="http://schemas.microsoft.com/office/drawing/2014/main" id="{384FE52B-005B-497F-8D48-9D4C0373E611}"/>
              </a:ext>
            </a:extLst>
          </p:cNvPr>
          <p:cNvSpPr/>
          <p:nvPr/>
        </p:nvSpPr>
        <p:spPr>
          <a:xfrm>
            <a:off x="7168884" y="1685852"/>
            <a:ext cx="476136" cy="2027387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Shape 79">
            <a:extLst>
              <a:ext uri="{FF2B5EF4-FFF2-40B4-BE49-F238E27FC236}">
                <a16:creationId xmlns:a16="http://schemas.microsoft.com/office/drawing/2014/main" id="{F58B3DCF-6ADA-4C6D-8C5F-B03956A3E986}"/>
              </a:ext>
            </a:extLst>
          </p:cNvPr>
          <p:cNvSpPr/>
          <p:nvPr/>
        </p:nvSpPr>
        <p:spPr>
          <a:xfrm>
            <a:off x="7950400" y="2426812"/>
            <a:ext cx="476136" cy="12864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Shape 82">
            <a:extLst>
              <a:ext uri="{FF2B5EF4-FFF2-40B4-BE49-F238E27FC236}">
                <a16:creationId xmlns:a16="http://schemas.microsoft.com/office/drawing/2014/main" id="{324D874C-008E-4E17-A5CD-7935A7180206}"/>
              </a:ext>
            </a:extLst>
          </p:cNvPr>
          <p:cNvSpPr txBox="1"/>
          <p:nvPr/>
        </p:nvSpPr>
        <p:spPr>
          <a:xfrm>
            <a:off x="5898059" y="3267262"/>
            <a:ext cx="422759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#3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83" name="Shape 82">
            <a:extLst>
              <a:ext uri="{FF2B5EF4-FFF2-40B4-BE49-F238E27FC236}">
                <a16:creationId xmlns:a16="http://schemas.microsoft.com/office/drawing/2014/main" id="{D2624369-FD93-45B1-8F5D-186388FBC024}"/>
              </a:ext>
            </a:extLst>
          </p:cNvPr>
          <p:cNvSpPr txBox="1"/>
          <p:nvPr/>
        </p:nvSpPr>
        <p:spPr>
          <a:xfrm>
            <a:off x="7194630" y="3267262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#2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85" name="Shape 82">
            <a:extLst>
              <a:ext uri="{FF2B5EF4-FFF2-40B4-BE49-F238E27FC236}">
                <a16:creationId xmlns:a16="http://schemas.microsoft.com/office/drawing/2014/main" id="{CCAE091C-703E-4A7A-91AC-04F3E9E6F110}"/>
              </a:ext>
            </a:extLst>
          </p:cNvPr>
          <p:cNvSpPr txBox="1"/>
          <p:nvPr/>
        </p:nvSpPr>
        <p:spPr>
          <a:xfrm>
            <a:off x="6964655" y="1141961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</a:t>
            </a:r>
            <a:r>
              <a:rPr lang="en-US" altLang="zh-TW" sz="1500" b="1" i="0" u="none" strike="noStrike" cap="none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x4</a:t>
            </a:r>
            <a:endParaRPr lang="zh-TW" sz="1500" b="1" i="0" u="none" strike="noStrike" cap="none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86" name="直線單箭頭接點 85">
            <a:extLst>
              <a:ext uri="{FF2B5EF4-FFF2-40B4-BE49-F238E27FC236}">
                <a16:creationId xmlns:a16="http://schemas.microsoft.com/office/drawing/2014/main" id="{71FA5F0C-EF8E-4DFC-A23C-3D1769BD1545}"/>
              </a:ext>
            </a:extLst>
          </p:cNvPr>
          <p:cNvCxnSpPr>
            <a:cxnSpLocks/>
          </p:cNvCxnSpPr>
          <p:nvPr/>
        </p:nvCxnSpPr>
        <p:spPr>
          <a:xfrm flipH="1" flipV="1">
            <a:off x="6069488" y="1484439"/>
            <a:ext cx="3629" cy="2125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7" name="直線單箭頭接點 86">
            <a:extLst>
              <a:ext uri="{FF2B5EF4-FFF2-40B4-BE49-F238E27FC236}">
                <a16:creationId xmlns:a16="http://schemas.microsoft.com/office/drawing/2014/main" id="{AEBBB8E4-FD82-408A-A78D-B887A7331D67}"/>
              </a:ext>
            </a:extLst>
          </p:cNvPr>
          <p:cNvCxnSpPr/>
          <p:nvPr/>
        </p:nvCxnSpPr>
        <p:spPr>
          <a:xfrm flipH="1" flipV="1">
            <a:off x="7394010" y="1464557"/>
            <a:ext cx="3629" cy="2125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9" name="Shape 82">
            <a:extLst>
              <a:ext uri="{FF2B5EF4-FFF2-40B4-BE49-F238E27FC236}">
                <a16:creationId xmlns:a16="http://schemas.microsoft.com/office/drawing/2014/main" id="{D414D3E9-986B-4C59-83BB-0621B1BD29BC}"/>
              </a:ext>
            </a:extLst>
          </p:cNvPr>
          <p:cNvSpPr txBox="1"/>
          <p:nvPr/>
        </p:nvSpPr>
        <p:spPr>
          <a:xfrm>
            <a:off x="4880814" y="1874657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</a:t>
            </a:r>
            <a:r>
              <a:rPr lang="en-US" altLang="zh-TW" sz="1500" b="1" i="0" u="none" strike="noStrike" cap="none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x4</a:t>
            </a:r>
            <a:endParaRPr lang="zh-TW" sz="1500" b="1" i="0" u="none" strike="noStrike" cap="none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90" name="直線單箭頭接點 89">
            <a:extLst>
              <a:ext uri="{FF2B5EF4-FFF2-40B4-BE49-F238E27FC236}">
                <a16:creationId xmlns:a16="http://schemas.microsoft.com/office/drawing/2014/main" id="{C85E9C29-7028-49FA-8E9E-10E15538689B}"/>
              </a:ext>
            </a:extLst>
          </p:cNvPr>
          <p:cNvCxnSpPr>
            <a:cxnSpLocks/>
          </p:cNvCxnSpPr>
          <p:nvPr/>
        </p:nvCxnSpPr>
        <p:spPr>
          <a:xfrm flipH="1" flipV="1">
            <a:off x="5315029" y="2217135"/>
            <a:ext cx="3629" cy="2125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1" name="Shape 82">
            <a:extLst>
              <a:ext uri="{FF2B5EF4-FFF2-40B4-BE49-F238E27FC236}">
                <a16:creationId xmlns:a16="http://schemas.microsoft.com/office/drawing/2014/main" id="{0DB1CF32-C6CF-4FBA-BB82-B64FE2A92CC0}"/>
              </a:ext>
            </a:extLst>
          </p:cNvPr>
          <p:cNvSpPr txBox="1"/>
          <p:nvPr/>
        </p:nvSpPr>
        <p:spPr>
          <a:xfrm>
            <a:off x="7746153" y="1874657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</a:t>
            </a:r>
            <a:r>
              <a:rPr lang="en-US" altLang="zh-TW" sz="1500" b="1" i="0" u="none" strike="noStrike" cap="none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x4</a:t>
            </a:r>
            <a:endParaRPr lang="zh-TW" sz="1500" b="1" i="0" u="none" strike="noStrike" cap="none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92" name="直線單箭頭接點 91">
            <a:extLst>
              <a:ext uri="{FF2B5EF4-FFF2-40B4-BE49-F238E27FC236}">
                <a16:creationId xmlns:a16="http://schemas.microsoft.com/office/drawing/2014/main" id="{F20C8B1B-3179-4BC8-90A4-A132C342DD9F}"/>
              </a:ext>
            </a:extLst>
          </p:cNvPr>
          <p:cNvCxnSpPr>
            <a:cxnSpLocks/>
          </p:cNvCxnSpPr>
          <p:nvPr/>
        </p:nvCxnSpPr>
        <p:spPr>
          <a:xfrm flipH="1" flipV="1">
            <a:off x="8180368" y="2217135"/>
            <a:ext cx="3629" cy="2125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5" name="Shape 82">
            <a:extLst>
              <a:ext uri="{FF2B5EF4-FFF2-40B4-BE49-F238E27FC236}">
                <a16:creationId xmlns:a16="http://schemas.microsoft.com/office/drawing/2014/main" id="{4A0D468D-32E0-4F43-B6BF-1F5F5553508B}"/>
              </a:ext>
            </a:extLst>
          </p:cNvPr>
          <p:cNvSpPr txBox="1"/>
          <p:nvPr/>
        </p:nvSpPr>
        <p:spPr>
          <a:xfrm>
            <a:off x="2811253" y="4684326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altLang="en-US" sz="1200" b="1" i="0" u="none" strike="noStrike" cap="none">
                <a:solidFill>
                  <a:srgbClr val="00B0F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插卡</a:t>
            </a:r>
            <a:endParaRPr lang="zh-TW" sz="1200" b="1" i="0" u="none" strike="noStrike" cap="none">
              <a:solidFill>
                <a:srgbClr val="00B0F0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96" name="Shape 82">
            <a:extLst>
              <a:ext uri="{FF2B5EF4-FFF2-40B4-BE49-F238E27FC236}">
                <a16:creationId xmlns:a16="http://schemas.microsoft.com/office/drawing/2014/main" id="{33C23B4E-4FD1-4B16-9633-84292A25E0BF}"/>
              </a:ext>
            </a:extLst>
          </p:cNvPr>
          <p:cNvSpPr txBox="1"/>
          <p:nvPr/>
        </p:nvSpPr>
        <p:spPr>
          <a:xfrm>
            <a:off x="3367592" y="4674249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altLang="en-US" sz="1200" b="1" i="0" u="none" strike="noStrike" cap="none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無插卡</a:t>
            </a:r>
            <a:endParaRPr lang="zh-TW" sz="1200" b="1" i="0" u="none" strike="noStrike" cap="none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Shape 79">
            <a:extLst>
              <a:ext uri="{FF2B5EF4-FFF2-40B4-BE49-F238E27FC236}">
                <a16:creationId xmlns:a16="http://schemas.microsoft.com/office/drawing/2014/main" id="{318E6A73-46AC-4BED-993E-775A232C6FEC}"/>
              </a:ext>
            </a:extLst>
          </p:cNvPr>
          <p:cNvSpPr/>
          <p:nvPr/>
        </p:nvSpPr>
        <p:spPr>
          <a:xfrm>
            <a:off x="5078312" y="2426605"/>
            <a:ext cx="476136" cy="1286427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000000"/>
              </a:buClr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88" name="Shape 82">
            <a:extLst>
              <a:ext uri="{FF2B5EF4-FFF2-40B4-BE49-F238E27FC236}">
                <a16:creationId xmlns:a16="http://schemas.microsoft.com/office/drawing/2014/main" id="{EC85CBEF-D4B5-4543-927C-39B9A3E0C085}"/>
              </a:ext>
            </a:extLst>
          </p:cNvPr>
          <p:cNvSpPr txBox="1"/>
          <p:nvPr/>
        </p:nvSpPr>
        <p:spPr>
          <a:xfrm>
            <a:off x="5106633" y="3267262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#4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Shape 79">
            <a:extLst>
              <a:ext uri="{FF2B5EF4-FFF2-40B4-BE49-F238E27FC236}">
                <a16:creationId xmlns:a16="http://schemas.microsoft.com/office/drawing/2014/main" id="{DA7CB4F0-0899-4910-9625-51F01C01813D}"/>
              </a:ext>
            </a:extLst>
          </p:cNvPr>
          <p:cNvSpPr/>
          <p:nvPr/>
        </p:nvSpPr>
        <p:spPr>
          <a:xfrm>
            <a:off x="7946600" y="2426605"/>
            <a:ext cx="476136" cy="1286427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000000"/>
              </a:buClr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84" name="Shape 82">
            <a:extLst>
              <a:ext uri="{FF2B5EF4-FFF2-40B4-BE49-F238E27FC236}">
                <a16:creationId xmlns:a16="http://schemas.microsoft.com/office/drawing/2014/main" id="{714B7516-8792-4F14-A1EC-DD185375CE6E}"/>
              </a:ext>
            </a:extLst>
          </p:cNvPr>
          <p:cNvSpPr txBox="1"/>
          <p:nvPr/>
        </p:nvSpPr>
        <p:spPr>
          <a:xfrm>
            <a:off x="7987871" y="3267262"/>
            <a:ext cx="422759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#1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1453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DB2CABB-EFEA-4278-918D-CAA68FB0B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ea typeface="微軟正黑體"/>
                <a:cs typeface="Arial" panose="020B0604020202020204" pitchFamily="34" charset="0"/>
              </a:rPr>
              <a:t>GPU 卡建議插槽與可支援的尺寸</a:t>
            </a:r>
          </a:p>
        </p:txBody>
      </p:sp>
      <p:graphicFrame>
        <p:nvGraphicFramePr>
          <p:cNvPr id="3" name="表格 4">
            <a:extLst>
              <a:ext uri="{FF2B5EF4-FFF2-40B4-BE49-F238E27FC236}">
                <a16:creationId xmlns:a16="http://schemas.microsoft.com/office/drawing/2014/main" id="{3E12AAC6-DFA9-4676-A930-59AAD8C2EC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7238868"/>
              </p:ext>
            </p:extLst>
          </p:nvPr>
        </p:nvGraphicFramePr>
        <p:xfrm>
          <a:off x="269331" y="1082694"/>
          <a:ext cx="5040454" cy="3395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3956">
                  <a:extLst>
                    <a:ext uri="{9D8B030D-6E8A-4147-A177-3AD203B41FA5}">
                      <a16:colId xmlns:a16="http://schemas.microsoft.com/office/drawing/2014/main" val="2475411764"/>
                    </a:ext>
                  </a:extLst>
                </a:gridCol>
                <a:gridCol w="994627">
                  <a:extLst>
                    <a:ext uri="{9D8B030D-6E8A-4147-A177-3AD203B41FA5}">
                      <a16:colId xmlns:a16="http://schemas.microsoft.com/office/drawing/2014/main" val="3051433089"/>
                    </a:ext>
                  </a:extLst>
                </a:gridCol>
                <a:gridCol w="2281871">
                  <a:extLst>
                    <a:ext uri="{9D8B030D-6E8A-4147-A177-3AD203B41FA5}">
                      <a16:colId xmlns:a16="http://schemas.microsoft.com/office/drawing/2014/main" val="905747818"/>
                    </a:ext>
                  </a:extLst>
                </a:gridCol>
              </a:tblGrid>
              <a:tr h="42862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TW" altLang="en-US" sz="1600" b="1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TW" altLang="en-US" sz="16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插槽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TW" altLang="en-US" sz="16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尺寸 W x H x L (mm)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5707393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TW" altLang="en-US" sz="1600" b="1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TS-877XU</a:t>
                      </a:r>
                    </a:p>
                    <a:p>
                      <a:pPr lvl="0">
                        <a:buNone/>
                      </a:pPr>
                      <a:r>
                        <a:rPr lang="zh-TW" altLang="en-US" sz="1600" b="1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TS-877XU-RP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TW" altLang="en-US" sz="1600" b="1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插槽2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37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</a:t>
                      </a: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x</a:t>
                      </a:r>
                      <a:r>
                        <a:rPr lang="zh-TW" altLang="en-US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 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68.9</a:t>
                      </a:r>
                      <a:r>
                        <a:rPr lang="zh-TW" altLang="en-US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x 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214</a:t>
                      </a:r>
                      <a:endParaRPr lang="zh-TW" sz="1600" b="1">
                        <a:latin typeface="Arial"/>
                        <a:ea typeface="Microsoft JhengHei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190773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TW" altLang="en-US" sz="1600" b="1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插槽4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37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</a:t>
                      </a: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x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68.9 x</a:t>
                      </a:r>
                      <a:r>
                        <a:rPr lang="zh-TW" altLang="en-US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 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214</a:t>
                      </a:r>
                      <a:endParaRPr lang="zh-TW" sz="1600" b="1">
                        <a:latin typeface="Arial"/>
                        <a:ea typeface="Microsoft JhengHei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1183415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TW" altLang="en-US" sz="1600" b="1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TS-1277XU</a:t>
                      </a:r>
                    </a:p>
                    <a:p>
                      <a:pPr lvl="0">
                        <a:buNone/>
                      </a:pPr>
                      <a:r>
                        <a:rPr lang="zh-TW" altLang="en-US" sz="1600" b="1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TS-1277XU-RP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600" b="1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插槽2</a:t>
                      </a:r>
                      <a:endParaRPr lang="zh-TW" sz="1600" b="1"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37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</a:t>
                      </a: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x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68.9 x</a:t>
                      </a:r>
                      <a:r>
                        <a:rPr lang="zh-TW" altLang="en-US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 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214</a:t>
                      </a:r>
                      <a:endParaRPr lang="zh-TW" sz="1600" b="1">
                        <a:latin typeface="Arial"/>
                        <a:ea typeface="Microsoft JhengHei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575118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600" b="1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插槽4</a:t>
                      </a:r>
                      <a:endParaRPr lang="zh-TW" sz="1600" b="1"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37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</a:t>
                      </a: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x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</a:t>
                      </a:r>
                      <a:r>
                        <a:rPr lang="en-US" altLang="zh-TW" sz="1600" b="1" i="0" u="none" strike="noStrike" kern="1200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68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.9 x</a:t>
                      </a:r>
                      <a:r>
                        <a:rPr lang="zh-TW" altLang="en-US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 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214</a:t>
                      </a:r>
                      <a:endParaRPr lang="zh-TW" sz="1600" b="1">
                        <a:latin typeface="Arial"/>
                        <a:ea typeface="Microsoft JhengHei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7782488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TW" altLang="en-US" sz="1600" b="1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TS-1677XU</a:t>
                      </a:r>
                    </a:p>
                    <a:p>
                      <a:pPr lvl="0">
                        <a:buNone/>
                      </a:pPr>
                      <a:r>
                        <a:rPr lang="zh-TW" altLang="en-US" sz="1600" b="1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TS-1677XU-RP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600" b="1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插槽2</a:t>
                      </a:r>
                      <a:endParaRPr lang="zh-TW" sz="1600" b="1"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38.5 x 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111 </a:t>
                      </a: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x</a:t>
                      </a:r>
                      <a:r>
                        <a:rPr lang="zh-TW" altLang="en-US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 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214</a:t>
                      </a:r>
                      <a:endParaRPr lang="zh-TW" sz="1600" b="1">
                        <a:latin typeface="Arial"/>
                        <a:ea typeface="Microsoft JhengHei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1420384"/>
                  </a:ext>
                </a:extLst>
              </a:tr>
              <a:tr h="370839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600" b="1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插槽4</a:t>
                      </a:r>
                      <a:endParaRPr lang="zh-TW" sz="1600" b="1"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38.5 x 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</a:rPr>
                        <a:t>111 </a:t>
                      </a: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x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</a:rPr>
                        <a:t> 214</a:t>
                      </a:r>
                      <a:endParaRPr lang="zh-TW" sz="1600" b="1"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8571101"/>
                  </a:ext>
                </a:extLst>
              </a:tr>
              <a:tr h="370838">
                <a:tc row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600" b="1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TS-2477XU-RP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600" b="1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插槽2</a:t>
                      </a:r>
                      <a:endParaRPr lang="zh-TW" sz="1600" b="1"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600" b="1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55 x 138 x 312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8886606"/>
                  </a:ext>
                </a:extLst>
              </a:tr>
              <a:tr h="370837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600" b="1">
                          <a:latin typeface="Arial"/>
                          <a:ea typeface="微軟正黑體"/>
                          <a:cs typeface="Arial"/>
                        </a:rPr>
                        <a:t>插槽</a:t>
                      </a:r>
                      <a:r>
                        <a:rPr lang="en-US" altLang="en-US" sz="1600" b="1">
                          <a:latin typeface="Arial"/>
                          <a:ea typeface="微軟正黑體"/>
                          <a:cs typeface="Arial"/>
                        </a:rPr>
                        <a:t>3</a:t>
                      </a:r>
                      <a:endParaRPr lang="zh-TW" sz="1600" b="1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55 x 138 x</a:t>
                      </a:r>
                      <a:r>
                        <a:rPr lang="zh-TW" altLang="en-US" sz="1600" b="1" i="0" u="none" strike="noStrike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312</a:t>
                      </a:r>
                      <a:endParaRPr lang="zh-TW" sz="1600" b="1"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1245738"/>
                  </a:ext>
                </a:extLst>
              </a:tr>
            </a:tbl>
          </a:graphicData>
        </a:graphic>
      </p:graphicFrame>
      <p:pic>
        <p:nvPicPr>
          <p:cNvPr id="5" name="圖片 4">
            <a:extLst>
              <a:ext uri="{FF2B5EF4-FFF2-40B4-BE49-F238E27FC236}">
                <a16:creationId xmlns:a16="http://schemas.microsoft.com/office/drawing/2014/main" id="{DF952A58-F470-4457-84BA-513F2CCD6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707" y="1697966"/>
            <a:ext cx="3343261" cy="1823156"/>
          </a:xfrm>
          <a:prstGeom prst="rect">
            <a:avLst/>
          </a:prstGeom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8E1CDA7C-35AF-4CE0-8C53-63D55751B988}"/>
              </a:ext>
            </a:extLst>
          </p:cNvPr>
          <p:cNvGrpSpPr/>
          <p:nvPr/>
        </p:nvGrpSpPr>
        <p:grpSpPr>
          <a:xfrm>
            <a:off x="8605152" y="1619018"/>
            <a:ext cx="315200" cy="369332"/>
            <a:chOff x="1574207" y="3268776"/>
            <a:chExt cx="404975" cy="474525"/>
          </a:xfrm>
        </p:grpSpPr>
        <p:sp>
          <p:nvSpPr>
            <p:cNvPr id="8" name="橢圓 7">
              <a:extLst>
                <a:ext uri="{FF2B5EF4-FFF2-40B4-BE49-F238E27FC236}">
                  <a16:creationId xmlns:a16="http://schemas.microsoft.com/office/drawing/2014/main" id="{9E83376F-D6C8-4E66-9BA0-7C2F488B0976}"/>
                </a:ext>
              </a:extLst>
            </p:cNvPr>
            <p:cNvSpPr/>
            <p:nvPr/>
          </p:nvSpPr>
          <p:spPr>
            <a:xfrm>
              <a:off x="1601781" y="3335219"/>
              <a:ext cx="349827" cy="34980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kumimoji="1" lang="zh-TW" altLang="en-US"/>
            </a:p>
          </p:txBody>
        </p:sp>
        <p:sp>
          <p:nvSpPr>
            <p:cNvPr id="9" name="文字方塊 42">
              <a:extLst>
                <a:ext uri="{FF2B5EF4-FFF2-40B4-BE49-F238E27FC236}">
                  <a16:creationId xmlns:a16="http://schemas.microsoft.com/office/drawing/2014/main" id="{DAA55816-5CF3-48DD-A077-72749C7EC21F}"/>
                </a:ext>
              </a:extLst>
            </p:cNvPr>
            <p:cNvSpPr txBox="1"/>
            <p:nvPr/>
          </p:nvSpPr>
          <p:spPr>
            <a:xfrm>
              <a:off x="1574207" y="3268776"/>
              <a:ext cx="404975" cy="4745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kumimoji="1" lang="en-US" altLang="zh-TW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W</a:t>
              </a:r>
              <a:endParaRPr kumimoji="1"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B1BC2815-69AC-4FA7-9DB6-8F6A0A13C872}"/>
              </a:ext>
            </a:extLst>
          </p:cNvPr>
          <p:cNvGrpSpPr/>
          <p:nvPr/>
        </p:nvGrpSpPr>
        <p:grpSpPr>
          <a:xfrm>
            <a:off x="8605152" y="2419524"/>
            <a:ext cx="315200" cy="369332"/>
            <a:chOff x="1574207" y="3268775"/>
            <a:chExt cx="404975" cy="474525"/>
          </a:xfrm>
        </p:grpSpPr>
        <p:sp>
          <p:nvSpPr>
            <p:cNvPr id="11" name="橢圓 10">
              <a:extLst>
                <a:ext uri="{FF2B5EF4-FFF2-40B4-BE49-F238E27FC236}">
                  <a16:creationId xmlns:a16="http://schemas.microsoft.com/office/drawing/2014/main" id="{69685A88-8557-4C22-8D1D-E1CD98BEBEB7}"/>
                </a:ext>
              </a:extLst>
            </p:cNvPr>
            <p:cNvSpPr/>
            <p:nvPr/>
          </p:nvSpPr>
          <p:spPr>
            <a:xfrm>
              <a:off x="1601781" y="3335219"/>
              <a:ext cx="349827" cy="34980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kumimoji="1" lang="zh-TW" altLang="en-US"/>
            </a:p>
          </p:txBody>
        </p:sp>
        <p:sp>
          <p:nvSpPr>
            <p:cNvPr id="12" name="文字方塊 42">
              <a:extLst>
                <a:ext uri="{FF2B5EF4-FFF2-40B4-BE49-F238E27FC236}">
                  <a16:creationId xmlns:a16="http://schemas.microsoft.com/office/drawing/2014/main" id="{BD25F894-8140-411E-A927-C444AA8E668B}"/>
                </a:ext>
              </a:extLst>
            </p:cNvPr>
            <p:cNvSpPr txBox="1"/>
            <p:nvPr/>
          </p:nvSpPr>
          <p:spPr>
            <a:xfrm>
              <a:off x="1574207" y="3268775"/>
              <a:ext cx="404975" cy="4745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kumimoji="1" lang="en-US" altLang="zh-TW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H</a:t>
              </a:r>
              <a:endParaRPr kumimoji="1"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62AF1AA2-5326-4E29-A272-D03F2E09B6C3}"/>
              </a:ext>
            </a:extLst>
          </p:cNvPr>
          <p:cNvGrpSpPr/>
          <p:nvPr/>
        </p:nvGrpSpPr>
        <p:grpSpPr>
          <a:xfrm>
            <a:off x="6846297" y="3330884"/>
            <a:ext cx="315200" cy="369332"/>
            <a:chOff x="1574207" y="3268776"/>
            <a:chExt cx="404975" cy="474525"/>
          </a:xfrm>
        </p:grpSpPr>
        <p:sp>
          <p:nvSpPr>
            <p:cNvPr id="14" name="橢圓 13">
              <a:extLst>
                <a:ext uri="{FF2B5EF4-FFF2-40B4-BE49-F238E27FC236}">
                  <a16:creationId xmlns:a16="http://schemas.microsoft.com/office/drawing/2014/main" id="{01D71A02-E458-49E7-B983-9275D7233330}"/>
                </a:ext>
              </a:extLst>
            </p:cNvPr>
            <p:cNvSpPr/>
            <p:nvPr/>
          </p:nvSpPr>
          <p:spPr>
            <a:xfrm>
              <a:off x="1601781" y="3335219"/>
              <a:ext cx="349827" cy="34980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kumimoji="1" lang="zh-TW" altLang="en-US"/>
            </a:p>
          </p:txBody>
        </p:sp>
        <p:sp>
          <p:nvSpPr>
            <p:cNvPr id="15" name="文字方塊 42">
              <a:extLst>
                <a:ext uri="{FF2B5EF4-FFF2-40B4-BE49-F238E27FC236}">
                  <a16:creationId xmlns:a16="http://schemas.microsoft.com/office/drawing/2014/main" id="{EF2BFFD0-D2FC-4684-86A9-02C1D100438E}"/>
                </a:ext>
              </a:extLst>
            </p:cNvPr>
            <p:cNvSpPr txBox="1"/>
            <p:nvPr/>
          </p:nvSpPr>
          <p:spPr>
            <a:xfrm>
              <a:off x="1574207" y="3268776"/>
              <a:ext cx="404975" cy="4745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kumimoji="1" lang="en-US" altLang="zh-TW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L</a:t>
              </a:r>
              <a:endParaRPr kumimoji="1"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4965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46"/>
          <p:cNvGrpSpPr/>
          <p:nvPr/>
        </p:nvGrpSpPr>
        <p:grpSpPr>
          <a:xfrm>
            <a:off x="1359775" y="994476"/>
            <a:ext cx="6209516" cy="4022740"/>
            <a:chOff x="1175421" y="1285866"/>
            <a:chExt cx="4935769" cy="3285182"/>
          </a:xfrm>
        </p:grpSpPr>
        <p:grpSp>
          <p:nvGrpSpPr>
            <p:cNvPr id="3" name="群組 40"/>
            <p:cNvGrpSpPr/>
            <p:nvPr/>
          </p:nvGrpSpPr>
          <p:grpSpPr>
            <a:xfrm>
              <a:off x="3643306" y="1285866"/>
              <a:ext cx="1588" cy="3285182"/>
              <a:chOff x="3713950" y="929470"/>
              <a:chExt cx="1588" cy="3285182"/>
            </a:xfrm>
          </p:grpSpPr>
          <p:cxnSp>
            <p:nvCxnSpPr>
              <p:cNvPr id="39" name="直線接點 38"/>
              <p:cNvCxnSpPr/>
              <p:nvPr/>
            </p:nvCxnSpPr>
            <p:spPr>
              <a:xfrm rot="5400000">
                <a:off x="3277193" y="1366227"/>
                <a:ext cx="875102" cy="1588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接點 39"/>
              <p:cNvCxnSpPr/>
              <p:nvPr/>
            </p:nvCxnSpPr>
            <p:spPr>
              <a:xfrm rot="5400000">
                <a:off x="3036083" y="3535197"/>
                <a:ext cx="1357322" cy="1588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3" name="直線接點 42"/>
            <p:cNvCxnSpPr>
              <a:cxnSpLocks/>
            </p:cNvCxnSpPr>
            <p:nvPr/>
          </p:nvCxnSpPr>
          <p:spPr>
            <a:xfrm>
              <a:off x="1175421" y="2930528"/>
              <a:ext cx="2110695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接點 45"/>
            <p:cNvCxnSpPr>
              <a:cxnSpLocks/>
            </p:cNvCxnSpPr>
            <p:nvPr/>
          </p:nvCxnSpPr>
          <p:spPr>
            <a:xfrm>
              <a:off x="4000496" y="2928940"/>
              <a:ext cx="2110694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buSzPct val="25000"/>
            </a:pPr>
            <a:r>
              <a:rPr lang="en-US" altLang="zh-Hant">
                <a:solidFill>
                  <a:srgbClr val="FFFFFF"/>
                </a:solidFill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3U </a:t>
            </a:r>
            <a:r>
              <a:rPr lang="en-US" altLang="zh-Hant" err="1">
                <a:solidFill>
                  <a:srgbClr val="FFFFFF"/>
                </a:solidFill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PCIe</a:t>
            </a:r>
            <a:r>
              <a:rPr lang="en-US" altLang="zh-Hant">
                <a:solidFill>
                  <a:srgbClr val="FFFFFF"/>
                </a:solidFill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zh-CN" altLang="en-US">
                <a:solidFill>
                  <a:srgbClr val="FFFFFF"/>
                </a:solidFill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卡支援尺寸圖</a:t>
            </a:r>
            <a:endParaRPr lang="en-US" b="1" i="0" u="none" strike="noStrike" cap="none">
              <a:solidFill>
                <a:schemeClr val="lt1"/>
              </a:solidFill>
              <a:ea typeface="Microsoft JhengHe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9" name="流程圖: 換頁接點 48"/>
          <p:cNvSpPr/>
          <p:nvPr/>
        </p:nvSpPr>
        <p:spPr>
          <a:xfrm>
            <a:off x="3750153" y="994476"/>
            <a:ext cx="1428760" cy="500066"/>
          </a:xfrm>
          <a:prstGeom prst="flowChartOffpageConnector">
            <a:avLst/>
          </a:prstGeom>
          <a:solidFill>
            <a:srgbClr val="8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分解配對組合圖</a:t>
            </a:r>
            <a:endParaRPr lang="zh-TW" altLang="en-US" sz="1400" b="1"/>
          </a:p>
        </p:txBody>
      </p:sp>
      <p:sp>
        <p:nvSpPr>
          <p:cNvPr id="50" name="圓角矩形 49"/>
          <p:cNvSpPr/>
          <p:nvPr/>
        </p:nvSpPr>
        <p:spPr>
          <a:xfrm>
            <a:off x="1359774" y="1208790"/>
            <a:ext cx="260032" cy="260032"/>
          </a:xfrm>
          <a:prstGeom prst="roundRect">
            <a:avLst/>
          </a:prstGeom>
          <a:solidFill>
            <a:srgbClr val="8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A</a:t>
            </a:r>
            <a:endParaRPr lang="zh-TW" altLang="en-US"/>
          </a:p>
        </p:txBody>
      </p:sp>
      <p:sp>
        <p:nvSpPr>
          <p:cNvPr id="51" name="圓角矩形 50"/>
          <p:cNvSpPr/>
          <p:nvPr/>
        </p:nvSpPr>
        <p:spPr>
          <a:xfrm>
            <a:off x="1359774" y="3258169"/>
            <a:ext cx="260032" cy="260032"/>
          </a:xfrm>
          <a:prstGeom prst="roundRect">
            <a:avLst/>
          </a:prstGeom>
          <a:solidFill>
            <a:srgbClr val="8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B</a:t>
            </a:r>
            <a:endParaRPr lang="zh-TW" altLang="en-US"/>
          </a:p>
        </p:txBody>
      </p:sp>
      <p:sp>
        <p:nvSpPr>
          <p:cNvPr id="52" name="圓角矩形 51"/>
          <p:cNvSpPr/>
          <p:nvPr/>
        </p:nvSpPr>
        <p:spPr>
          <a:xfrm>
            <a:off x="7309260" y="1208790"/>
            <a:ext cx="260032" cy="260032"/>
          </a:xfrm>
          <a:prstGeom prst="roundRect">
            <a:avLst/>
          </a:prstGeom>
          <a:solidFill>
            <a:srgbClr val="8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C</a:t>
            </a:r>
            <a:endParaRPr lang="zh-TW" altLang="en-US"/>
          </a:p>
        </p:txBody>
      </p:sp>
      <p:sp>
        <p:nvSpPr>
          <p:cNvPr id="53" name="圓角矩形 52"/>
          <p:cNvSpPr/>
          <p:nvPr/>
        </p:nvSpPr>
        <p:spPr>
          <a:xfrm>
            <a:off x="7309260" y="3258169"/>
            <a:ext cx="260032" cy="260032"/>
          </a:xfrm>
          <a:prstGeom prst="roundRect">
            <a:avLst/>
          </a:prstGeom>
          <a:solidFill>
            <a:srgbClr val="8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D</a:t>
            </a:r>
            <a:endParaRPr lang="zh-TW" altLang="en-US"/>
          </a:p>
        </p:txBody>
      </p:sp>
      <p:grpSp>
        <p:nvGrpSpPr>
          <p:cNvPr id="26" name="群組 25"/>
          <p:cNvGrpSpPr/>
          <p:nvPr/>
        </p:nvGrpSpPr>
        <p:grpSpPr>
          <a:xfrm>
            <a:off x="3178649" y="2066046"/>
            <a:ext cx="2500330" cy="1857388"/>
            <a:chOff x="1928794" y="1928808"/>
            <a:chExt cx="2500330" cy="1857388"/>
          </a:xfrm>
        </p:grpSpPr>
        <p:sp>
          <p:nvSpPr>
            <p:cNvPr id="25" name="圓角矩形 24"/>
            <p:cNvSpPr/>
            <p:nvPr/>
          </p:nvSpPr>
          <p:spPr>
            <a:xfrm>
              <a:off x="1928794" y="1928808"/>
              <a:ext cx="2500330" cy="18573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4" name="圖片 23" descr="3U PCIe_空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00232" y="2000246"/>
              <a:ext cx="2370247" cy="1714512"/>
            </a:xfrm>
            <a:prstGeom prst="rect">
              <a:avLst/>
            </a:prstGeom>
          </p:spPr>
        </p:pic>
      </p:grpSp>
      <p:sp>
        <p:nvSpPr>
          <p:cNvPr id="27" name="橢圓 26"/>
          <p:cNvSpPr/>
          <p:nvPr/>
        </p:nvSpPr>
        <p:spPr>
          <a:xfrm>
            <a:off x="4393095" y="2280360"/>
            <a:ext cx="928694" cy="785818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" name="圖片 27" descr="3U PCIe_2.png"/>
          <p:cNvPicPr>
            <a:picLocks noChangeAspect="1"/>
          </p:cNvPicPr>
          <p:nvPr/>
        </p:nvPicPr>
        <p:blipFill>
          <a:blip r:embed="rId4" cstate="print"/>
          <a:srcRect l="38889" t="36112" r="26388" b="38888"/>
          <a:stretch>
            <a:fillRect/>
          </a:stretch>
        </p:blipFill>
        <p:spPr>
          <a:xfrm>
            <a:off x="5178912" y="1208790"/>
            <a:ext cx="1785950" cy="1285884"/>
          </a:xfrm>
          <a:prstGeom prst="rect">
            <a:avLst/>
          </a:prstGeom>
        </p:spPr>
      </p:pic>
      <p:pic>
        <p:nvPicPr>
          <p:cNvPr id="29" name="圖片 28" descr="3U PCIe_3.png"/>
          <p:cNvPicPr>
            <a:picLocks noChangeAspect="1"/>
          </p:cNvPicPr>
          <p:nvPr/>
        </p:nvPicPr>
        <p:blipFill>
          <a:blip r:embed="rId5" cstate="print"/>
          <a:srcRect l="38889" t="36111" r="26388" b="38889"/>
          <a:stretch>
            <a:fillRect/>
          </a:stretch>
        </p:blipFill>
        <p:spPr>
          <a:xfrm>
            <a:off x="2035641" y="3351930"/>
            <a:ext cx="1785950" cy="1285884"/>
          </a:xfrm>
          <a:prstGeom prst="rect">
            <a:avLst/>
          </a:prstGeom>
        </p:spPr>
      </p:pic>
      <p:pic>
        <p:nvPicPr>
          <p:cNvPr id="30" name="圖片 29" descr="3U PCIe_4.png"/>
          <p:cNvPicPr>
            <a:picLocks noChangeAspect="1"/>
          </p:cNvPicPr>
          <p:nvPr/>
        </p:nvPicPr>
        <p:blipFill>
          <a:blip r:embed="rId6" cstate="print"/>
          <a:srcRect l="38889" t="36111" r="26388" b="38889"/>
          <a:stretch>
            <a:fillRect/>
          </a:stretch>
        </p:blipFill>
        <p:spPr>
          <a:xfrm>
            <a:off x="5178912" y="3351930"/>
            <a:ext cx="1785950" cy="1285884"/>
          </a:xfrm>
          <a:prstGeom prst="rect">
            <a:avLst/>
          </a:prstGeom>
        </p:spPr>
      </p:pic>
      <p:pic>
        <p:nvPicPr>
          <p:cNvPr id="31" name="圖片 30" descr="3U PCIe_1.png"/>
          <p:cNvPicPr>
            <a:picLocks noChangeAspect="1"/>
          </p:cNvPicPr>
          <p:nvPr/>
        </p:nvPicPr>
        <p:blipFill>
          <a:blip r:embed="rId7" cstate="print"/>
          <a:srcRect l="38889" t="36111" r="26388" b="38889"/>
          <a:stretch>
            <a:fillRect/>
          </a:stretch>
        </p:blipFill>
        <p:spPr>
          <a:xfrm>
            <a:off x="2035641" y="1208790"/>
            <a:ext cx="1785950" cy="128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72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buSzPct val="25000"/>
            </a:pPr>
            <a:r>
              <a:rPr lang="en-US" altLang="zh-TW">
                <a:solidFill>
                  <a:srgbClr val="FFFFFF"/>
                </a:solidFill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4</a:t>
            </a:r>
            <a:r>
              <a:rPr lang="en-US" altLang="zh-Hant">
                <a:solidFill>
                  <a:srgbClr val="FFFFFF"/>
                </a:solidFill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U </a:t>
            </a:r>
            <a:r>
              <a:rPr lang="en-US" altLang="zh-Hant" err="1">
                <a:solidFill>
                  <a:srgbClr val="FFFFFF"/>
                </a:solidFill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PCIe</a:t>
            </a:r>
            <a:r>
              <a:rPr lang="en-US" altLang="zh-Hant">
                <a:solidFill>
                  <a:srgbClr val="FFFFFF"/>
                </a:solidFill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zh-CN" altLang="en-US">
                <a:solidFill>
                  <a:srgbClr val="FFFFFF"/>
                </a:solidFill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卡支援尺寸圖</a:t>
            </a:r>
            <a:endParaRPr lang="en-US" b="1" i="0" u="none" strike="noStrike" cap="none">
              <a:solidFill>
                <a:schemeClr val="lt1"/>
              </a:solidFill>
              <a:ea typeface="Microsoft JhengHe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5" name="群組 46">
            <a:extLst>
              <a:ext uri="{FF2B5EF4-FFF2-40B4-BE49-F238E27FC236}">
                <a16:creationId xmlns:a16="http://schemas.microsoft.com/office/drawing/2014/main" id="{B9178663-3533-4B9B-9A6B-6E604423C6C7}"/>
              </a:ext>
            </a:extLst>
          </p:cNvPr>
          <p:cNvGrpSpPr/>
          <p:nvPr/>
        </p:nvGrpSpPr>
        <p:grpSpPr>
          <a:xfrm>
            <a:off x="1423763" y="994476"/>
            <a:ext cx="6124640" cy="4022740"/>
            <a:chOff x="1226284" y="1285866"/>
            <a:chExt cx="4868303" cy="3285182"/>
          </a:xfrm>
        </p:grpSpPr>
        <p:grpSp>
          <p:nvGrpSpPr>
            <p:cNvPr id="26" name="群組 40">
              <a:extLst>
                <a:ext uri="{FF2B5EF4-FFF2-40B4-BE49-F238E27FC236}">
                  <a16:creationId xmlns:a16="http://schemas.microsoft.com/office/drawing/2014/main" id="{76D3DBB1-8CA0-460C-96B2-77CFF60B6998}"/>
                </a:ext>
              </a:extLst>
            </p:cNvPr>
            <p:cNvGrpSpPr/>
            <p:nvPr/>
          </p:nvGrpSpPr>
          <p:grpSpPr>
            <a:xfrm>
              <a:off x="3643306" y="1285866"/>
              <a:ext cx="1588" cy="3285182"/>
              <a:chOff x="3713950" y="929470"/>
              <a:chExt cx="1588" cy="3285182"/>
            </a:xfrm>
          </p:grpSpPr>
          <p:cxnSp>
            <p:nvCxnSpPr>
              <p:cNvPr id="29" name="直線接點 28">
                <a:extLst>
                  <a:ext uri="{FF2B5EF4-FFF2-40B4-BE49-F238E27FC236}">
                    <a16:creationId xmlns:a16="http://schemas.microsoft.com/office/drawing/2014/main" id="{CEAE76AC-8797-4EB0-98C0-3949B6BE5232}"/>
                  </a:ext>
                </a:extLst>
              </p:cNvPr>
              <p:cNvCxnSpPr/>
              <p:nvPr/>
            </p:nvCxnSpPr>
            <p:spPr>
              <a:xfrm rot="5400000">
                <a:off x="3277193" y="1366227"/>
                <a:ext cx="875102" cy="1588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接點 29">
                <a:extLst>
                  <a:ext uri="{FF2B5EF4-FFF2-40B4-BE49-F238E27FC236}">
                    <a16:creationId xmlns:a16="http://schemas.microsoft.com/office/drawing/2014/main" id="{50FB7984-DEA2-40E5-B157-4C93CD007F73}"/>
                  </a:ext>
                </a:extLst>
              </p:cNvPr>
              <p:cNvCxnSpPr/>
              <p:nvPr/>
            </p:nvCxnSpPr>
            <p:spPr>
              <a:xfrm rot="5400000">
                <a:off x="3036083" y="3535197"/>
                <a:ext cx="1357322" cy="1588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直線接點 26">
              <a:extLst>
                <a:ext uri="{FF2B5EF4-FFF2-40B4-BE49-F238E27FC236}">
                  <a16:creationId xmlns:a16="http://schemas.microsoft.com/office/drawing/2014/main" id="{90146D2A-C591-48C0-B85C-D4F2848D8204}"/>
                </a:ext>
              </a:extLst>
            </p:cNvPr>
            <p:cNvCxnSpPr>
              <a:cxnSpLocks/>
            </p:cNvCxnSpPr>
            <p:nvPr/>
          </p:nvCxnSpPr>
          <p:spPr>
            <a:xfrm>
              <a:off x="1226284" y="2930528"/>
              <a:ext cx="2059832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接點 27">
              <a:extLst>
                <a:ext uri="{FF2B5EF4-FFF2-40B4-BE49-F238E27FC236}">
                  <a16:creationId xmlns:a16="http://schemas.microsoft.com/office/drawing/2014/main" id="{18137AE6-1FC3-4984-97AE-A2733E23129D}"/>
                </a:ext>
              </a:extLst>
            </p:cNvPr>
            <p:cNvCxnSpPr>
              <a:cxnSpLocks/>
            </p:cNvCxnSpPr>
            <p:nvPr/>
          </p:nvCxnSpPr>
          <p:spPr>
            <a:xfrm>
              <a:off x="4000496" y="2928940"/>
              <a:ext cx="2094091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流程圖: 換頁接點 30">
            <a:extLst>
              <a:ext uri="{FF2B5EF4-FFF2-40B4-BE49-F238E27FC236}">
                <a16:creationId xmlns:a16="http://schemas.microsoft.com/office/drawing/2014/main" id="{FB737320-DB6E-448D-863B-8195DC5B09A1}"/>
              </a:ext>
            </a:extLst>
          </p:cNvPr>
          <p:cNvSpPr/>
          <p:nvPr/>
        </p:nvSpPr>
        <p:spPr>
          <a:xfrm>
            <a:off x="3750153" y="994476"/>
            <a:ext cx="1428760" cy="500066"/>
          </a:xfrm>
          <a:prstGeom prst="flowChartOffpageConnector">
            <a:avLst/>
          </a:prstGeom>
          <a:solidFill>
            <a:srgbClr val="8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分解配對組合圖</a:t>
            </a:r>
            <a:endParaRPr lang="zh-TW" altLang="en-US" sz="1400" b="1"/>
          </a:p>
        </p:txBody>
      </p:sp>
      <p:sp>
        <p:nvSpPr>
          <p:cNvPr id="33" name="圓角矩形 49">
            <a:extLst>
              <a:ext uri="{FF2B5EF4-FFF2-40B4-BE49-F238E27FC236}">
                <a16:creationId xmlns:a16="http://schemas.microsoft.com/office/drawing/2014/main" id="{1181F881-C4BE-4AEC-A9F2-4F150BF5A48C}"/>
              </a:ext>
            </a:extLst>
          </p:cNvPr>
          <p:cNvSpPr/>
          <p:nvPr/>
        </p:nvSpPr>
        <p:spPr>
          <a:xfrm>
            <a:off x="1423763" y="1208790"/>
            <a:ext cx="260032" cy="260032"/>
          </a:xfrm>
          <a:prstGeom prst="roundRect">
            <a:avLst/>
          </a:prstGeom>
          <a:solidFill>
            <a:srgbClr val="8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A</a:t>
            </a:r>
            <a:endParaRPr lang="zh-TW" altLang="en-US"/>
          </a:p>
        </p:txBody>
      </p:sp>
      <p:sp>
        <p:nvSpPr>
          <p:cNvPr id="34" name="圓角矩形 50">
            <a:extLst>
              <a:ext uri="{FF2B5EF4-FFF2-40B4-BE49-F238E27FC236}">
                <a16:creationId xmlns:a16="http://schemas.microsoft.com/office/drawing/2014/main" id="{2957668F-2472-4C75-A850-69BB9AC16B58}"/>
              </a:ext>
            </a:extLst>
          </p:cNvPr>
          <p:cNvSpPr/>
          <p:nvPr/>
        </p:nvSpPr>
        <p:spPr>
          <a:xfrm>
            <a:off x="1423763" y="3308036"/>
            <a:ext cx="260032" cy="260032"/>
          </a:xfrm>
          <a:prstGeom prst="roundRect">
            <a:avLst/>
          </a:prstGeom>
          <a:solidFill>
            <a:srgbClr val="8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B</a:t>
            </a:r>
            <a:endParaRPr lang="zh-TW" altLang="en-US"/>
          </a:p>
        </p:txBody>
      </p:sp>
      <p:sp>
        <p:nvSpPr>
          <p:cNvPr id="35" name="圓角矩形 51">
            <a:extLst>
              <a:ext uri="{FF2B5EF4-FFF2-40B4-BE49-F238E27FC236}">
                <a16:creationId xmlns:a16="http://schemas.microsoft.com/office/drawing/2014/main" id="{0B07468D-3429-46E3-809D-BFD8F6AC493E}"/>
              </a:ext>
            </a:extLst>
          </p:cNvPr>
          <p:cNvSpPr/>
          <p:nvPr/>
        </p:nvSpPr>
        <p:spPr>
          <a:xfrm>
            <a:off x="7288371" y="1208790"/>
            <a:ext cx="260032" cy="260032"/>
          </a:xfrm>
          <a:prstGeom prst="roundRect">
            <a:avLst/>
          </a:prstGeom>
          <a:solidFill>
            <a:srgbClr val="8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C</a:t>
            </a:r>
            <a:endParaRPr lang="zh-TW" altLang="en-US"/>
          </a:p>
        </p:txBody>
      </p:sp>
      <p:sp>
        <p:nvSpPr>
          <p:cNvPr id="36" name="圓角矩形 52">
            <a:extLst>
              <a:ext uri="{FF2B5EF4-FFF2-40B4-BE49-F238E27FC236}">
                <a16:creationId xmlns:a16="http://schemas.microsoft.com/office/drawing/2014/main" id="{9B73D983-660C-4378-892C-1B13C89806F0}"/>
              </a:ext>
            </a:extLst>
          </p:cNvPr>
          <p:cNvSpPr/>
          <p:nvPr/>
        </p:nvSpPr>
        <p:spPr>
          <a:xfrm>
            <a:off x="7288371" y="3308036"/>
            <a:ext cx="260032" cy="260032"/>
          </a:xfrm>
          <a:prstGeom prst="roundRect">
            <a:avLst/>
          </a:prstGeom>
          <a:solidFill>
            <a:srgbClr val="8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D</a:t>
            </a:r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F7532A7-E605-4D23-81C4-86C0CCF37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070" y="2078107"/>
            <a:ext cx="2754923" cy="1857227"/>
          </a:xfrm>
          <a:prstGeom prst="rect">
            <a:avLst/>
          </a:prstGeom>
        </p:spPr>
      </p:pic>
      <p:sp>
        <p:nvSpPr>
          <p:cNvPr id="40" name="橢圓 39">
            <a:extLst>
              <a:ext uri="{FF2B5EF4-FFF2-40B4-BE49-F238E27FC236}">
                <a16:creationId xmlns:a16="http://schemas.microsoft.com/office/drawing/2014/main" id="{247B5F30-067C-4152-8FA9-01871B544FA3}"/>
              </a:ext>
            </a:extLst>
          </p:cNvPr>
          <p:cNvSpPr/>
          <p:nvPr/>
        </p:nvSpPr>
        <p:spPr>
          <a:xfrm>
            <a:off x="4422591" y="2390971"/>
            <a:ext cx="928694" cy="785818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6849EF67-6A65-40E0-959F-989DD6461D2C}"/>
              </a:ext>
            </a:extLst>
          </p:cNvPr>
          <p:cNvGrpSpPr/>
          <p:nvPr/>
        </p:nvGrpSpPr>
        <p:grpSpPr>
          <a:xfrm>
            <a:off x="2022694" y="1462576"/>
            <a:ext cx="1882582" cy="1133140"/>
            <a:chOff x="2022694" y="1462576"/>
            <a:chExt cx="1882582" cy="1133140"/>
          </a:xfrm>
        </p:grpSpPr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id="{CBF9E94B-91ED-4B7B-9DB6-56D0DC4468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57" t="31124" r="13661" b="41598"/>
            <a:stretch/>
          </p:blipFill>
          <p:spPr>
            <a:xfrm>
              <a:off x="2022694" y="1462576"/>
              <a:ext cx="1882582" cy="1063603"/>
            </a:xfrm>
            <a:prstGeom prst="rect">
              <a:avLst/>
            </a:prstGeom>
          </p:spPr>
        </p:pic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08EF5FC6-47C0-4DA3-A994-5BFA4D6B25AC}"/>
                </a:ext>
              </a:extLst>
            </p:cNvPr>
            <p:cNvSpPr/>
            <p:nvPr/>
          </p:nvSpPr>
          <p:spPr>
            <a:xfrm>
              <a:off x="3429000" y="2286000"/>
              <a:ext cx="427703" cy="3097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456EF536-7934-431A-A111-68C0211465BB}"/>
              </a:ext>
            </a:extLst>
          </p:cNvPr>
          <p:cNvGrpSpPr/>
          <p:nvPr/>
        </p:nvGrpSpPr>
        <p:grpSpPr>
          <a:xfrm>
            <a:off x="5102942" y="1462576"/>
            <a:ext cx="1861921" cy="1133140"/>
            <a:chOff x="5102942" y="1462576"/>
            <a:chExt cx="1861921" cy="1133140"/>
          </a:xfrm>
        </p:grpSpPr>
        <p:pic>
          <p:nvPicPr>
            <p:cNvPr id="48" name="圖片 47">
              <a:extLst>
                <a:ext uri="{FF2B5EF4-FFF2-40B4-BE49-F238E27FC236}">
                  <a16:creationId xmlns:a16="http://schemas.microsoft.com/office/drawing/2014/main" id="{F1E52D63-F470-4462-9383-3FE75160BB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36" t="30968" r="14012" b="41560"/>
            <a:stretch/>
          </p:blipFill>
          <p:spPr>
            <a:xfrm>
              <a:off x="5102942" y="1462576"/>
              <a:ext cx="1861921" cy="1071189"/>
            </a:xfrm>
            <a:prstGeom prst="rect">
              <a:avLst/>
            </a:prstGeom>
          </p:spPr>
        </p:pic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EF0C37C8-A22F-41D9-AD93-44DC3AAADCF3}"/>
                </a:ext>
              </a:extLst>
            </p:cNvPr>
            <p:cNvSpPr/>
            <p:nvPr/>
          </p:nvSpPr>
          <p:spPr>
            <a:xfrm>
              <a:off x="6509824" y="2286000"/>
              <a:ext cx="427703" cy="3097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60" name="群組 59">
            <a:extLst>
              <a:ext uri="{FF2B5EF4-FFF2-40B4-BE49-F238E27FC236}">
                <a16:creationId xmlns:a16="http://schemas.microsoft.com/office/drawing/2014/main" id="{863637C2-F59C-4EED-A90C-028F7AE7CD8C}"/>
              </a:ext>
            </a:extLst>
          </p:cNvPr>
          <p:cNvGrpSpPr/>
          <p:nvPr/>
        </p:nvGrpSpPr>
        <p:grpSpPr>
          <a:xfrm>
            <a:off x="2015675" y="3709120"/>
            <a:ext cx="1896619" cy="1167626"/>
            <a:chOff x="2015675" y="3709120"/>
            <a:chExt cx="1896619" cy="1167626"/>
          </a:xfrm>
        </p:grpSpPr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F112B1E5-A112-46A2-BA36-46E7773D0B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26" t="30626" r="13232" b="41684"/>
            <a:stretch/>
          </p:blipFill>
          <p:spPr>
            <a:xfrm>
              <a:off x="2015675" y="3709120"/>
              <a:ext cx="1896619" cy="1079693"/>
            </a:xfrm>
            <a:prstGeom prst="rect">
              <a:avLst/>
            </a:prstGeom>
          </p:spPr>
        </p:pic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20A7F1CE-9E32-422E-810E-629E55A08B8B}"/>
                </a:ext>
              </a:extLst>
            </p:cNvPr>
            <p:cNvSpPr/>
            <p:nvPr/>
          </p:nvSpPr>
          <p:spPr>
            <a:xfrm>
              <a:off x="3429000" y="4567030"/>
              <a:ext cx="427703" cy="3097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A5645814-0A04-4A34-BB3B-CE6348AFB10A}"/>
              </a:ext>
            </a:extLst>
          </p:cNvPr>
          <p:cNvGrpSpPr/>
          <p:nvPr/>
        </p:nvGrpSpPr>
        <p:grpSpPr>
          <a:xfrm>
            <a:off x="5102942" y="3726928"/>
            <a:ext cx="1895168" cy="1149818"/>
            <a:chOff x="5102942" y="3726928"/>
            <a:chExt cx="1895168" cy="1149818"/>
          </a:xfrm>
        </p:grpSpPr>
        <p:pic>
          <p:nvPicPr>
            <p:cNvPr id="46" name="圖片 45">
              <a:extLst>
                <a:ext uri="{FF2B5EF4-FFF2-40B4-BE49-F238E27FC236}">
                  <a16:creationId xmlns:a16="http://schemas.microsoft.com/office/drawing/2014/main" id="{03E3D6A7-56AB-4135-8A42-D9144D1497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94" t="31520" r="13401" b="41246"/>
            <a:stretch/>
          </p:blipFill>
          <p:spPr>
            <a:xfrm>
              <a:off x="5102942" y="3726928"/>
              <a:ext cx="1895168" cy="1061885"/>
            </a:xfrm>
            <a:prstGeom prst="rect">
              <a:avLst/>
            </a:prstGeom>
          </p:spPr>
        </p:pic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DD0A0D89-9640-4E08-9EA7-B1FDEF1B9A35}"/>
                </a:ext>
              </a:extLst>
            </p:cNvPr>
            <p:cNvSpPr/>
            <p:nvPr/>
          </p:nvSpPr>
          <p:spPr>
            <a:xfrm>
              <a:off x="6509824" y="4567030"/>
              <a:ext cx="427703" cy="3097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103992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F2237-A5EF-F746-A002-BCFDE85ED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免工具安裝滑軌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F6517A-EAF5-4444-BA3B-AE2BE1887E10}"/>
              </a:ext>
            </a:extLst>
          </p:cNvPr>
          <p:cNvSpPr txBox="1"/>
          <p:nvPr/>
        </p:nvSpPr>
        <p:spPr>
          <a:xfrm>
            <a:off x="1" y="1115444"/>
            <a:ext cx="2921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b="1">
                <a:solidFill>
                  <a:srgbClr val="0070C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RAIL-B02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C30012-64AE-3D40-9FC5-68D9514ED0CF}"/>
              </a:ext>
            </a:extLst>
          </p:cNvPr>
          <p:cNvSpPr txBox="1"/>
          <p:nvPr/>
        </p:nvSpPr>
        <p:spPr>
          <a:xfrm>
            <a:off x="2921034" y="1115444"/>
            <a:ext cx="3075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b="1">
                <a:solidFill>
                  <a:srgbClr val="0070C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RAIL-A03-57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021E16-FF82-624A-AF02-B844E0EF3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06" y="1811893"/>
            <a:ext cx="2580790" cy="6553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4341EF-D502-B949-82E4-4C1EAF5E6608}"/>
              </a:ext>
            </a:extLst>
          </p:cNvPr>
          <p:cNvSpPr txBox="1"/>
          <p:nvPr/>
        </p:nvSpPr>
        <p:spPr>
          <a:xfrm>
            <a:off x="399905" y="2626554"/>
            <a:ext cx="2799401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latin typeface="Arial" pitchFamily="34" charset="0"/>
                <a:ea typeface="微軟正黑體" pitchFamily="34" charset="-120"/>
                <a:cs typeface="Arial" pitchFamily="34" charset="0"/>
              </a:rPr>
              <a:t>支援機型：</a:t>
            </a:r>
            <a:endParaRPr lang="zh-TW" altLang="en-US"/>
          </a:p>
          <a:p>
            <a:r>
              <a:rPr lang="en-US" altLang="zh-CN" b="1">
                <a:latin typeface="Arial" pitchFamily="34" charset="0"/>
                <a:ea typeface="微軟正黑體" pitchFamily="34" charset="-120"/>
                <a:cs typeface="Arial" pitchFamily="34" charset="0"/>
              </a:rPr>
              <a:t>TS-877XU/1277XU</a:t>
            </a:r>
            <a:endParaRPr lang="en-US"/>
          </a:p>
          <a:p>
            <a:r>
              <a:rPr lang="zh-CN" altLang="en-US" b="1">
                <a:latin typeface="Arial" pitchFamily="34" charset="0"/>
                <a:ea typeface="微軟正黑體" pitchFamily="34" charset="-120"/>
                <a:cs typeface="Arial" pitchFamily="34" charset="0"/>
              </a:rPr>
              <a:t>最大載重：</a:t>
            </a:r>
            <a:endParaRPr lang="en-US" altLang="zh-CN" b="1">
              <a:latin typeface="Arial"/>
              <a:ea typeface="微軟正黑體" pitchFamily="34" charset="-120"/>
              <a:cs typeface="Arial"/>
            </a:endParaRPr>
          </a:p>
          <a:p>
            <a:r>
              <a:rPr lang="zh-CN" altLang="en-US" b="1">
                <a:latin typeface="Arial" pitchFamily="34" charset="0"/>
                <a:ea typeface="微軟正黑體" pitchFamily="34" charset="-120"/>
                <a:cs typeface="Arial" pitchFamily="34" charset="0"/>
              </a:rPr>
              <a:t>全開時可達</a:t>
            </a:r>
            <a:r>
              <a:rPr lang="en-US" altLang="zh-CN" sz="3600" b="1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20</a:t>
            </a:r>
            <a:r>
              <a:rPr lang="zh-CN" altLang="en-US" b="1">
                <a:latin typeface="Arial" pitchFamily="34" charset="0"/>
                <a:ea typeface="微軟正黑體" pitchFamily="34" charset="-120"/>
                <a:cs typeface="Arial" pitchFamily="34" charset="0"/>
              </a:rPr>
              <a:t>公斤</a:t>
            </a:r>
            <a:endParaRPr lang="en-US" b="1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61FB70-6887-374F-92F3-E5C37B74B99C}"/>
              </a:ext>
            </a:extLst>
          </p:cNvPr>
          <p:cNvSpPr txBox="1"/>
          <p:nvPr/>
        </p:nvSpPr>
        <p:spPr>
          <a:xfrm>
            <a:off x="3184558" y="2901453"/>
            <a:ext cx="2737855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latin typeface="Arial" pitchFamily="34" charset="0"/>
                <a:ea typeface="微軟正黑體" pitchFamily="34" charset="-120"/>
                <a:cs typeface="Arial" pitchFamily="34" charset="0"/>
              </a:rPr>
              <a:t>支援機型：</a:t>
            </a:r>
            <a:r>
              <a:rPr lang="en-US" altLang="zh-CN" b="1">
                <a:latin typeface="Arial" pitchFamily="34" charset="0"/>
                <a:ea typeface="微軟正黑體" pitchFamily="34" charset="-120"/>
                <a:cs typeface="Arial" pitchFamily="34" charset="0"/>
              </a:rPr>
              <a:t>TS-1677XU</a:t>
            </a:r>
          </a:p>
          <a:p>
            <a:r>
              <a:rPr lang="zh-CN" altLang="en-US" b="1">
                <a:latin typeface="Arial" pitchFamily="34" charset="0"/>
                <a:ea typeface="微軟正黑體" pitchFamily="34" charset="-120"/>
                <a:cs typeface="Arial" pitchFamily="34" charset="0"/>
              </a:rPr>
              <a:t>最大載重：</a:t>
            </a:r>
            <a:endParaRPr lang="en-US" altLang="zh-CN" b="1">
              <a:latin typeface="Arial"/>
              <a:ea typeface="微軟正黑體" pitchFamily="34" charset="-120"/>
              <a:cs typeface="Arial"/>
            </a:endParaRPr>
          </a:p>
          <a:p>
            <a:r>
              <a:rPr lang="zh-CN" altLang="en-US" b="1">
                <a:latin typeface="Arial" pitchFamily="34" charset="0"/>
                <a:ea typeface="微軟正黑體" pitchFamily="34" charset="-120"/>
                <a:cs typeface="Arial" pitchFamily="34" charset="0"/>
              </a:rPr>
              <a:t>全開時可達</a:t>
            </a:r>
            <a:r>
              <a:rPr lang="en-US" altLang="zh-CN" sz="3600" b="1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37</a:t>
            </a:r>
            <a:r>
              <a:rPr lang="zh-CN" altLang="en-US" b="1">
                <a:latin typeface="Arial" pitchFamily="34" charset="0"/>
                <a:ea typeface="微軟正黑體" pitchFamily="34" charset="-120"/>
                <a:cs typeface="Arial" pitchFamily="34" charset="0"/>
              </a:rPr>
              <a:t>公斤</a:t>
            </a:r>
            <a:endParaRPr lang="en-US" b="1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12" name="圖片 11" descr="Photos of RAIL-B02_橫w30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2517" y="1628726"/>
            <a:ext cx="2795982" cy="899976"/>
          </a:xfrm>
          <a:prstGeom prst="rect">
            <a:avLst/>
          </a:prstGeom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DB3BB3CF-1963-4A1A-A730-408EFB395B69}"/>
              </a:ext>
            </a:extLst>
          </p:cNvPr>
          <p:cNvSpPr txBox="1"/>
          <p:nvPr/>
        </p:nvSpPr>
        <p:spPr>
          <a:xfrm>
            <a:off x="5996152" y="1115444"/>
            <a:ext cx="3147847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en-US" sz="2400" b="1">
                <a:solidFill>
                  <a:srgbClr val="0070C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RAIL-A02-90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F69BE945-09CA-49DB-91D1-1D672B8F9385}"/>
              </a:ext>
            </a:extLst>
          </p:cNvPr>
          <p:cNvSpPr txBox="1"/>
          <p:nvPr/>
        </p:nvSpPr>
        <p:spPr>
          <a:xfrm>
            <a:off x="6223859" y="2901453"/>
            <a:ext cx="2737855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latin typeface="Arial" pitchFamily="34" charset="0"/>
                <a:ea typeface="微軟正黑體" pitchFamily="34" charset="-120"/>
                <a:cs typeface="Arial" pitchFamily="34" charset="0"/>
              </a:rPr>
              <a:t>支援機型：</a:t>
            </a:r>
            <a:r>
              <a:rPr lang="en-US" altLang="zh-CN" b="1">
                <a:latin typeface="Arial" pitchFamily="34" charset="0"/>
                <a:ea typeface="微軟正黑體" pitchFamily="34" charset="-120"/>
                <a:cs typeface="Arial" pitchFamily="34" charset="0"/>
              </a:rPr>
              <a:t>TS-2477XU</a:t>
            </a:r>
          </a:p>
          <a:p>
            <a:r>
              <a:rPr lang="zh-CN" altLang="en-US" b="1">
                <a:latin typeface="Arial" pitchFamily="34" charset="0"/>
                <a:ea typeface="微軟正黑體" pitchFamily="34" charset="-120"/>
                <a:cs typeface="Arial" pitchFamily="34" charset="0"/>
              </a:rPr>
              <a:t>最大載重：</a:t>
            </a:r>
            <a:endParaRPr lang="en-US" altLang="zh-CN" b="1">
              <a:latin typeface="Arial"/>
              <a:ea typeface="微軟正黑體" pitchFamily="34" charset="-120"/>
              <a:cs typeface="Arial"/>
            </a:endParaRPr>
          </a:p>
          <a:p>
            <a:r>
              <a:rPr lang="zh-CN" altLang="en-US" b="1">
                <a:latin typeface="Arial" pitchFamily="34" charset="0"/>
                <a:ea typeface="微軟正黑體" pitchFamily="34" charset="-120"/>
                <a:cs typeface="Arial" pitchFamily="34" charset="0"/>
              </a:rPr>
              <a:t>全開時可達</a:t>
            </a:r>
            <a:r>
              <a:rPr lang="en-US" altLang="zh-CN" sz="3600" b="1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90</a:t>
            </a:r>
            <a:r>
              <a:rPr lang="zh-CN" altLang="en-US" b="1">
                <a:latin typeface="Arial" pitchFamily="34" charset="0"/>
                <a:ea typeface="微軟正黑體" pitchFamily="34" charset="-120"/>
                <a:cs typeface="Arial" pitchFamily="34" charset="0"/>
              </a:rPr>
              <a:t>公斤</a:t>
            </a:r>
            <a:endParaRPr lang="en-US" b="1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14" name="圖片 13" descr="Photos of RAIL-B02_橫w3000.png">
            <a:extLst>
              <a:ext uri="{FF2B5EF4-FFF2-40B4-BE49-F238E27FC236}">
                <a16:creationId xmlns:a16="http://schemas.microsoft.com/office/drawing/2014/main" id="{A7AB6C68-2D4A-4AD4-AA00-43CD448B3E7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22787" y="1611131"/>
            <a:ext cx="2795982" cy="899976"/>
          </a:xfrm>
          <a:prstGeom prst="rect">
            <a:avLst/>
          </a:prstGeom>
        </p:spPr>
      </p:pic>
      <p:cxnSp>
        <p:nvCxnSpPr>
          <p:cNvPr id="15" name="Straight Connector 8">
            <a:extLst>
              <a:ext uri="{FF2B5EF4-FFF2-40B4-BE49-F238E27FC236}">
                <a16:creationId xmlns:a16="http://schemas.microsoft.com/office/drawing/2014/main" id="{125D3755-ED8A-4E8E-8495-650675ED166D}"/>
              </a:ext>
            </a:extLst>
          </p:cNvPr>
          <p:cNvCxnSpPr>
            <a:cxnSpLocks/>
          </p:cNvCxnSpPr>
          <p:nvPr/>
        </p:nvCxnSpPr>
        <p:spPr>
          <a:xfrm flipV="1">
            <a:off x="2921034" y="1245329"/>
            <a:ext cx="0" cy="3134942"/>
          </a:xfrm>
          <a:prstGeom prst="line">
            <a:avLst/>
          </a:prstGeom>
          <a:ln w="12700">
            <a:solidFill>
              <a:srgbClr val="8E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8">
            <a:extLst>
              <a:ext uri="{FF2B5EF4-FFF2-40B4-BE49-F238E27FC236}">
                <a16:creationId xmlns:a16="http://schemas.microsoft.com/office/drawing/2014/main" id="{55622115-654F-45F3-B68C-C0047D5B965E}"/>
              </a:ext>
            </a:extLst>
          </p:cNvPr>
          <p:cNvCxnSpPr>
            <a:cxnSpLocks/>
          </p:cNvCxnSpPr>
          <p:nvPr/>
        </p:nvCxnSpPr>
        <p:spPr>
          <a:xfrm flipV="1">
            <a:off x="5996153" y="1245329"/>
            <a:ext cx="0" cy="3134942"/>
          </a:xfrm>
          <a:prstGeom prst="line">
            <a:avLst/>
          </a:prstGeom>
          <a:ln w="12700">
            <a:solidFill>
              <a:srgbClr val="8E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374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D1173CA3-1137-4C48-A061-33BE9FECCA7F}"/>
              </a:ext>
            </a:extLst>
          </p:cNvPr>
          <p:cNvGrpSpPr/>
          <p:nvPr/>
        </p:nvGrpSpPr>
        <p:grpSpPr>
          <a:xfrm>
            <a:off x="0" y="-5974"/>
            <a:ext cx="9144000" cy="5149474"/>
            <a:chOff x="0" y="-5974"/>
            <a:chExt cx="9144000" cy="5149474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ECB0764A-9647-40CB-AE84-E82A9B897F5F}"/>
                </a:ext>
              </a:extLst>
            </p:cNvPr>
            <p:cNvSpPr/>
            <p:nvPr/>
          </p:nvSpPr>
          <p:spPr>
            <a:xfrm>
              <a:off x="0" y="743803"/>
              <a:ext cx="9144000" cy="439969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E129DC67-2248-44BE-BA82-1E10C6AC7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5974"/>
              <a:ext cx="6388608" cy="5149474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068D1453-D6A8-41A9-B5EF-63BDF89F3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61" b="3374"/>
            <a:stretch/>
          </p:blipFill>
          <p:spPr>
            <a:xfrm>
              <a:off x="785642" y="743802"/>
              <a:ext cx="7131334" cy="439969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425A0DD-469E-C147-9BFB-098310886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硬體更新好方便</a:t>
            </a:r>
            <a:endParaRPr 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24B1F14-E090-4A8E-8F47-5D027A5AE1E8}"/>
              </a:ext>
            </a:extLst>
          </p:cNvPr>
          <p:cNvSpPr/>
          <p:nvPr/>
        </p:nvSpPr>
        <p:spPr>
          <a:xfrm>
            <a:off x="0" y="1133663"/>
            <a:ext cx="3453770" cy="707886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0"/>
                </a:srgbClr>
              </a:gs>
              <a:gs pos="30000">
                <a:srgbClr val="0070C0"/>
              </a:gs>
              <a:gs pos="70000">
                <a:srgbClr val="0070C0"/>
              </a:gs>
              <a:gs pos="100000">
                <a:srgbClr val="0070C0">
                  <a:alpha val="0"/>
                </a:srgb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滑軌拉出開上蓋</a:t>
            </a:r>
            <a:endParaRPr lang="en-US" altLang="zh-TW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示意圖</a:t>
            </a:r>
          </a:p>
        </p:txBody>
      </p:sp>
    </p:spTree>
    <p:extLst>
      <p:ext uri="{BB962C8B-B14F-4D97-AF65-F5344CB8AC3E}">
        <p14:creationId xmlns:p14="http://schemas.microsoft.com/office/powerpoint/2010/main" val="38154672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C9F85-691B-E94D-8FB9-F15FA97B8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/>
              <a:t>USB 3.1 Gen 2 (10G)</a:t>
            </a:r>
            <a:r>
              <a:rPr lang="zh-Hant" altLang="en-US"/>
              <a:t> 讓備份更有效率</a:t>
            </a:r>
            <a:endParaRPr lang="en-US"/>
          </a:p>
        </p:txBody>
      </p:sp>
      <p:sp>
        <p:nvSpPr>
          <p:cNvPr id="10" name="圓角矩形 9"/>
          <p:cNvSpPr/>
          <p:nvPr/>
        </p:nvSpPr>
        <p:spPr>
          <a:xfrm>
            <a:off x="4643438" y="1071552"/>
            <a:ext cx="4143404" cy="3071834"/>
          </a:xfrm>
          <a:prstGeom prst="roundRect">
            <a:avLst>
              <a:gd name="adj" fmla="val 9798"/>
            </a:avLst>
          </a:prstGeom>
          <a:gradFill>
            <a:gsLst>
              <a:gs pos="0">
                <a:srgbClr val="C00000"/>
              </a:gs>
              <a:gs pos="50000">
                <a:srgbClr val="C00000">
                  <a:alpha val="27000"/>
                </a:srgbClr>
              </a:gs>
              <a:gs pos="100000">
                <a:srgbClr val="C00000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4857752" y="1285866"/>
            <a:ext cx="3675070" cy="13306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47DB4577-7901-3348-84C5-76A779029E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6314" y="2285998"/>
            <a:ext cx="3647920" cy="2188220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B443A98C-575B-4849-BB8F-0D413E3323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86" t="12981" r="6425" b="12657"/>
          <a:stretch/>
        </p:blipFill>
        <p:spPr>
          <a:xfrm>
            <a:off x="4999953" y="1500601"/>
            <a:ext cx="1206477" cy="699240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FDB7E3EE-B60B-B248-A01C-FAD39DD13D7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909" y="1295097"/>
            <a:ext cx="1040963" cy="1040963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4E010D8D-59C5-9049-B0CA-2209E305DBE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5699" y="1365312"/>
            <a:ext cx="900536" cy="900534"/>
          </a:xfrm>
          <a:prstGeom prst="rect">
            <a:avLst/>
          </a:prstGeom>
        </p:spPr>
      </p:pic>
      <p:grpSp>
        <p:nvGrpSpPr>
          <p:cNvPr id="3" name="群組 17"/>
          <p:cNvGrpSpPr/>
          <p:nvPr/>
        </p:nvGrpSpPr>
        <p:grpSpPr>
          <a:xfrm>
            <a:off x="285720" y="2671092"/>
            <a:ext cx="2428892" cy="1473794"/>
            <a:chOff x="285720" y="2671092"/>
            <a:chExt cx="2857500" cy="1473794"/>
          </a:xfrm>
        </p:grpSpPr>
        <p:cxnSp>
          <p:nvCxnSpPr>
            <p:cNvPr id="19" name="Shape 193"/>
            <p:cNvCxnSpPr/>
            <p:nvPr/>
          </p:nvCxnSpPr>
          <p:spPr>
            <a:xfrm>
              <a:off x="285720" y="2671092"/>
              <a:ext cx="2857500" cy="1500"/>
            </a:xfrm>
            <a:prstGeom prst="straightConnector1">
              <a:avLst/>
            </a:prstGeom>
            <a:noFill/>
            <a:ln w="9525" cap="flat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Shape 196"/>
            <p:cNvCxnSpPr/>
            <p:nvPr/>
          </p:nvCxnSpPr>
          <p:spPr>
            <a:xfrm>
              <a:off x="285720" y="3153298"/>
              <a:ext cx="2857500" cy="1500"/>
            </a:xfrm>
            <a:prstGeom prst="straightConnector1">
              <a:avLst/>
            </a:prstGeom>
            <a:noFill/>
            <a:ln w="9525" cap="flat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Shape 197"/>
            <p:cNvCxnSpPr/>
            <p:nvPr/>
          </p:nvCxnSpPr>
          <p:spPr>
            <a:xfrm>
              <a:off x="285720" y="3635506"/>
              <a:ext cx="2857500" cy="1500"/>
            </a:xfrm>
            <a:prstGeom prst="straightConnector1">
              <a:avLst/>
            </a:prstGeom>
            <a:noFill/>
            <a:ln w="9525" cap="flat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Shape 200"/>
            <p:cNvCxnSpPr/>
            <p:nvPr/>
          </p:nvCxnSpPr>
          <p:spPr>
            <a:xfrm>
              <a:off x="285720" y="4143386"/>
              <a:ext cx="2857500" cy="1500"/>
            </a:xfrm>
            <a:prstGeom prst="straightConnector1">
              <a:avLst/>
            </a:prstGeom>
            <a:noFill/>
            <a:ln w="9525" cap="flat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" name="Shape 201"/>
          <p:cNvSpPr/>
          <p:nvPr/>
        </p:nvSpPr>
        <p:spPr>
          <a:xfrm>
            <a:off x="785780" y="3357568"/>
            <a:ext cx="571509" cy="78581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203"/>
          <p:cNvSpPr txBox="1"/>
          <p:nvPr/>
        </p:nvSpPr>
        <p:spPr>
          <a:xfrm>
            <a:off x="487588" y="4189149"/>
            <a:ext cx="1142999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1200" b="1">
                <a:solidFill>
                  <a:schemeClr val="tx1">
                    <a:lumMod val="75000"/>
                    <a:lumOff val="25000"/>
                  </a:schemeClr>
                </a:solidFill>
              </a:rPr>
              <a:t>USB 3.0</a:t>
            </a:r>
          </a:p>
        </p:txBody>
      </p:sp>
      <p:sp>
        <p:nvSpPr>
          <p:cNvPr id="26" name="Shape 204"/>
          <p:cNvSpPr txBox="1"/>
          <p:nvPr/>
        </p:nvSpPr>
        <p:spPr>
          <a:xfrm>
            <a:off x="1357289" y="4189149"/>
            <a:ext cx="11430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1200" b="1">
                <a:solidFill>
                  <a:srgbClr val="C00000"/>
                </a:solidFill>
              </a:rPr>
              <a:t>USB 3.1</a:t>
            </a:r>
          </a:p>
        </p:txBody>
      </p:sp>
      <p:sp>
        <p:nvSpPr>
          <p:cNvPr id="27" name="Shape 205"/>
          <p:cNvSpPr txBox="1"/>
          <p:nvPr/>
        </p:nvSpPr>
        <p:spPr>
          <a:xfrm>
            <a:off x="500034" y="3366420"/>
            <a:ext cx="1142999" cy="27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600" b="1">
                <a:solidFill>
                  <a:schemeClr val="lt1"/>
                </a:solidFill>
              </a:rPr>
              <a:t>5</a:t>
            </a:r>
            <a:r>
              <a:rPr lang="en-US" sz="1200" b="1">
                <a:solidFill>
                  <a:schemeClr val="lt1"/>
                </a:solidFill>
              </a:rPr>
              <a:t>Gb/s</a:t>
            </a:r>
          </a:p>
        </p:txBody>
      </p:sp>
      <p:sp>
        <p:nvSpPr>
          <p:cNvPr id="28" name="Shape 202"/>
          <p:cNvSpPr/>
          <p:nvPr/>
        </p:nvSpPr>
        <p:spPr>
          <a:xfrm>
            <a:off x="1643053" y="2643189"/>
            <a:ext cx="571509" cy="15001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206"/>
          <p:cNvSpPr txBox="1"/>
          <p:nvPr/>
        </p:nvSpPr>
        <p:spPr>
          <a:xfrm>
            <a:off x="1353970" y="2714626"/>
            <a:ext cx="1143000" cy="27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600" b="1">
                <a:solidFill>
                  <a:schemeClr val="lt1"/>
                </a:solidFill>
              </a:rPr>
              <a:t>10</a:t>
            </a:r>
            <a:r>
              <a:rPr lang="en-US" sz="1200" b="1">
                <a:solidFill>
                  <a:schemeClr val="lt1"/>
                </a:solidFill>
              </a:rPr>
              <a:t>Gb/s</a:t>
            </a:r>
          </a:p>
        </p:txBody>
      </p:sp>
      <p:grpSp>
        <p:nvGrpSpPr>
          <p:cNvPr id="4" name="群組 29"/>
          <p:cNvGrpSpPr/>
          <p:nvPr/>
        </p:nvGrpSpPr>
        <p:grpSpPr>
          <a:xfrm>
            <a:off x="741644" y="1285866"/>
            <a:ext cx="2286016" cy="1214446"/>
            <a:chOff x="785786" y="1285866"/>
            <a:chExt cx="2286016" cy="1214446"/>
          </a:xfrm>
        </p:grpSpPr>
        <p:sp>
          <p:nvSpPr>
            <p:cNvPr id="31" name="向右箭號圖說文字 30"/>
            <p:cNvSpPr/>
            <p:nvPr/>
          </p:nvSpPr>
          <p:spPr>
            <a:xfrm rot="5400000">
              <a:off x="1393006" y="1178709"/>
              <a:ext cx="1143008" cy="1500197"/>
            </a:xfrm>
            <a:prstGeom prst="rightArrowCallout">
              <a:avLst>
                <a:gd name="adj1" fmla="val 25000"/>
                <a:gd name="adj2" fmla="val 25000"/>
                <a:gd name="adj3" fmla="val 25000"/>
                <a:gd name="adj4" fmla="val 51023"/>
              </a:avLst>
            </a:prstGeom>
            <a:solidFill>
              <a:srgbClr val="C00000"/>
            </a:soli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圓角矩形 31"/>
            <p:cNvSpPr/>
            <p:nvPr/>
          </p:nvSpPr>
          <p:spPr>
            <a:xfrm>
              <a:off x="785786" y="1285866"/>
              <a:ext cx="2286016" cy="785818"/>
            </a:xfrm>
            <a:prstGeom prst="roundRect">
              <a:avLst/>
            </a:prstGeom>
            <a:solidFill>
              <a:srgbClr val="C00000"/>
            </a:soli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Shape 190"/>
            <p:cNvSpPr txBox="1"/>
            <p:nvPr/>
          </p:nvSpPr>
          <p:spPr>
            <a:xfrm>
              <a:off x="857224" y="1285866"/>
              <a:ext cx="966153" cy="4286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sz="4400" b="1">
                  <a:solidFill>
                    <a:schemeClr val="bg1"/>
                  </a:solidFill>
                  <a:latin typeface="Arial" pitchFamily="34" charset="0"/>
                  <a:ea typeface="Arial Unicode MS" pitchFamily="34" charset="-120"/>
                  <a:cs typeface="Arial" pitchFamily="34" charset="0"/>
                </a:rPr>
                <a:t>2X</a:t>
              </a:r>
              <a:endParaRPr lang="en-US" sz="4400" b="1" i="0" u="none" strike="noStrike" cap="none">
                <a:solidFill>
                  <a:schemeClr val="bg1"/>
                </a:solidFill>
                <a:latin typeface="Arial" pitchFamily="34" charset="0"/>
                <a:ea typeface="Arial Unicode MS" pitchFamily="34" charset="-120"/>
                <a:cs typeface="Arial" pitchFamily="34" charset="0"/>
                <a:sym typeface="Arial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1643042" y="1630914"/>
              <a:ext cx="13516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buClr>
                  <a:srgbClr val="9F5900"/>
                </a:buClr>
              </a:pPr>
              <a:r>
                <a:rPr lang="en-US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SPEED UP</a:t>
              </a:r>
            </a:p>
          </p:txBody>
        </p:sp>
        <p:sp>
          <p:nvSpPr>
            <p:cNvPr id="35" name="矩形 34"/>
            <p:cNvSpPr/>
            <p:nvPr/>
          </p:nvSpPr>
          <p:spPr>
            <a:xfrm>
              <a:off x="1643042" y="1345162"/>
              <a:ext cx="10567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buClr>
                  <a:srgbClr val="9F5900"/>
                </a:buClr>
              </a:pPr>
              <a:r>
                <a:rPr lang="en-US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USB 3.1</a:t>
              </a:r>
            </a:p>
          </p:txBody>
        </p:sp>
      </p:grpSp>
      <p:pic>
        <p:nvPicPr>
          <p:cNvPr id="36" name="Picture 3" descr="\\Marketing\Marketing\TO 明俐\20180504_PPT資料\TVS-882ST3_copy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071802" y="1142990"/>
            <a:ext cx="1499520" cy="1559360"/>
          </a:xfrm>
          <a:prstGeom prst="rect">
            <a:avLst/>
          </a:prstGeom>
          <a:noFill/>
        </p:spPr>
      </p:pic>
      <p:sp>
        <p:nvSpPr>
          <p:cNvPr id="37" name="橢圓 36"/>
          <p:cNvSpPr/>
          <p:nvPr/>
        </p:nvSpPr>
        <p:spPr>
          <a:xfrm>
            <a:off x="3185794" y="1338010"/>
            <a:ext cx="1278484" cy="127848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" name="群組 37"/>
          <p:cNvGrpSpPr/>
          <p:nvPr/>
        </p:nvGrpSpPr>
        <p:grpSpPr>
          <a:xfrm>
            <a:off x="3081757" y="3081175"/>
            <a:ext cx="1479610" cy="1538656"/>
            <a:chOff x="3081757" y="3308758"/>
            <a:chExt cx="1479610" cy="1538656"/>
          </a:xfrm>
        </p:grpSpPr>
        <p:pic>
          <p:nvPicPr>
            <p:cNvPr id="39" name="Picture 2" descr="\\Marketing\Marketing\TO 明俐\20180504_PPT資料\TVS-882ST3 _usb31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81757" y="3308758"/>
              <a:ext cx="1479610" cy="1538656"/>
            </a:xfrm>
            <a:prstGeom prst="rect">
              <a:avLst/>
            </a:prstGeom>
            <a:noFill/>
          </p:spPr>
        </p:pic>
        <p:sp>
          <p:nvSpPr>
            <p:cNvPr id="40" name="橢圓 39"/>
            <p:cNvSpPr/>
            <p:nvPr/>
          </p:nvSpPr>
          <p:spPr>
            <a:xfrm>
              <a:off x="3197854" y="3445283"/>
              <a:ext cx="1256518" cy="1256518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1" name="矩形 40"/>
          <p:cNvSpPr/>
          <p:nvPr/>
        </p:nvSpPr>
        <p:spPr>
          <a:xfrm>
            <a:off x="3363165" y="1142990"/>
            <a:ext cx="934871" cy="338554"/>
          </a:xfrm>
          <a:prstGeom prst="rect">
            <a:avLst/>
          </a:prstGeom>
          <a:solidFill>
            <a:srgbClr val="C00000"/>
          </a:solidFill>
        </p:spPr>
        <p:txBody>
          <a:bodyPr wrap="none" anchor="t">
            <a:spAutoFit/>
          </a:bodyPr>
          <a:lstStyle/>
          <a:p>
            <a:pPr lvl="0" algn="ctr">
              <a:buClr>
                <a:srgbClr val="9F5900"/>
              </a:buClr>
            </a:pPr>
            <a:r>
              <a:rPr lang="en-US" sz="16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TYPE-C</a:t>
            </a:r>
          </a:p>
        </p:txBody>
      </p:sp>
      <p:sp>
        <p:nvSpPr>
          <p:cNvPr id="42" name="矩形 41"/>
          <p:cNvSpPr/>
          <p:nvPr/>
        </p:nvSpPr>
        <p:spPr>
          <a:xfrm>
            <a:off x="3373640" y="3020850"/>
            <a:ext cx="913905" cy="338554"/>
          </a:xfrm>
          <a:prstGeom prst="rect">
            <a:avLst/>
          </a:prstGeom>
          <a:solidFill>
            <a:srgbClr val="C00000"/>
          </a:solidFill>
        </p:spPr>
        <p:txBody>
          <a:bodyPr wrap="none" anchor="t">
            <a:spAutoFit/>
          </a:bodyPr>
          <a:lstStyle/>
          <a:p>
            <a:pPr lvl="0" algn="ctr">
              <a:buClr>
                <a:srgbClr val="9F5900"/>
              </a:buClr>
            </a:pPr>
            <a:r>
              <a:rPr lang="en-US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TYPE-A</a:t>
            </a:r>
          </a:p>
        </p:txBody>
      </p:sp>
    </p:spTree>
    <p:extLst>
      <p:ext uri="{BB962C8B-B14F-4D97-AF65-F5344CB8AC3E}">
        <p14:creationId xmlns:p14="http://schemas.microsoft.com/office/powerpoint/2010/main" val="10854192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圓角矩形 9">
            <a:extLst>
              <a:ext uri="{FF2B5EF4-FFF2-40B4-BE49-F238E27FC236}">
                <a16:creationId xmlns:a16="http://schemas.microsoft.com/office/drawing/2014/main" id="{E83BA365-B198-4627-9A7A-B7A517EB3F43}"/>
              </a:ext>
            </a:extLst>
          </p:cNvPr>
          <p:cNvSpPr/>
          <p:nvPr/>
        </p:nvSpPr>
        <p:spPr>
          <a:xfrm>
            <a:off x="307061" y="1064188"/>
            <a:ext cx="8458567" cy="3071834"/>
          </a:xfrm>
          <a:prstGeom prst="roundRect">
            <a:avLst>
              <a:gd name="adj" fmla="val 6205"/>
            </a:avLst>
          </a:prstGeom>
          <a:gradFill>
            <a:gsLst>
              <a:gs pos="0">
                <a:srgbClr val="C00000"/>
              </a:gs>
              <a:gs pos="50000">
                <a:srgbClr val="C00000">
                  <a:alpha val="27000"/>
                </a:srgbClr>
              </a:gs>
              <a:gs pos="100000">
                <a:srgbClr val="C00000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base"/>
            <a:r>
              <a:rPr lang="zh-Hant" altLang="en-US"/>
              <a:t>超大肚量的專業智慧型監控</a:t>
            </a:r>
            <a:endParaRPr lang="zh-TW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6006" y="3382566"/>
            <a:ext cx="1215352" cy="125470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5720" y="4681870"/>
            <a:ext cx="6697136" cy="253908"/>
          </a:xfrm>
          <a:prstGeom prst="rect">
            <a:avLst/>
          </a:prstGeom>
        </p:spPr>
        <p:txBody>
          <a:bodyPr wrap="square" lIns="91431" tIns="45716" rIns="91431" bIns="45716" anchor="ctr">
            <a:spAutoFit/>
          </a:bodyPr>
          <a:lstStyle/>
          <a:p>
            <a:r>
              <a:rPr lang="en-US" sz="900" b="1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* </a:t>
            </a:r>
            <a:r>
              <a:rPr lang="zh-TW" altLang="en-US" sz="900" b="1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在</a:t>
            </a:r>
            <a:r>
              <a:rPr lang="en-US" altLang="zh-TW" sz="900" b="1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 QVR Pro </a:t>
            </a:r>
            <a:r>
              <a:rPr lang="zh-TW" altLang="en-US" sz="900" b="1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正式發行時，正式頻道授權數請參閱</a:t>
            </a:r>
            <a:r>
              <a:rPr lang="en-US" altLang="zh-TW" sz="900" b="1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 QNAP </a:t>
            </a:r>
            <a:r>
              <a:rPr lang="zh-TW" altLang="en-US" sz="900" b="1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官網</a:t>
            </a:r>
            <a:r>
              <a:rPr lang="zh-TW" altLang="en-US" sz="105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．</a:t>
            </a:r>
            <a:endParaRPr lang="en-US" sz="105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500036" y="1219799"/>
            <a:ext cx="2571766" cy="1269621"/>
          </a:xfrm>
          <a:prstGeom prst="roundRect">
            <a:avLst>
              <a:gd name="adj" fmla="val 7512"/>
            </a:avLst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2910" y="1675724"/>
            <a:ext cx="2357454" cy="738656"/>
          </a:xfrm>
          <a:prstGeom prst="rect">
            <a:avLst/>
          </a:prstGeom>
        </p:spPr>
        <p:txBody>
          <a:bodyPr wrap="square" lIns="91431" tIns="45716" rIns="91431" bIns="45716" anchor="t">
            <a:spAutoFit/>
          </a:bodyPr>
          <a:lstStyle/>
          <a:p>
            <a:r>
              <a:rPr lang="en-US" sz="1500" b="1">
                <a:solidFill>
                  <a:srgbClr val="0070C0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Surveillance Station 5.1</a:t>
            </a:r>
          </a:p>
          <a:p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預設</a:t>
            </a:r>
            <a:r>
              <a:rPr lang="en-US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: </a:t>
            </a:r>
            <a:r>
              <a:rPr lang="en-US" altLang="en-US" sz="1500" b="1">
                <a:solidFill>
                  <a:srgbClr val="C00000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8</a:t>
            </a:r>
            <a:r>
              <a:rPr lang="en-US" sz="1500" b="1">
                <a:solidFill>
                  <a:srgbClr val="C00000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 </a:t>
            </a:r>
            <a:r>
              <a:rPr lang="zh-TW" altLang="en-US" sz="1500" b="1">
                <a:solidFill>
                  <a:srgbClr val="C00000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路免費頻道授權</a:t>
            </a:r>
            <a:endParaRPr lang="en-US" sz="1500" b="1">
              <a:solidFill>
                <a:srgbClr val="C00000"/>
              </a:solidFill>
              <a:latin typeface="Arial" panose="020B0604020202020204" pitchFamily="34" charset="0"/>
              <a:ea typeface="Microsoft JhengHei" charset="-120"/>
              <a:cs typeface="Arial" panose="020B0604020202020204" pitchFamily="34" charset="0"/>
            </a:endParaRPr>
          </a:p>
          <a:p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最高</a:t>
            </a:r>
            <a:r>
              <a:rPr 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: 80</a:t>
            </a:r>
            <a:r>
              <a:rPr lang="en-US" sz="1200" b="1"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 </a:t>
            </a:r>
            <a:r>
              <a:rPr lang="zh-TW" altLang="en-US" sz="1200" b="1"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路</a:t>
            </a:r>
            <a:r>
              <a:rPr lang="en-US" altLang="zh-TW" sz="1200" b="1"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 (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額外購買授權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)</a:t>
            </a:r>
            <a:endParaRPr lang="en-US" sz="12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Microsoft JhengHei" charset="-12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4" y="2678117"/>
            <a:ext cx="3159866" cy="2064953"/>
          </a:xfrm>
          <a:prstGeom prst="rect">
            <a:avLst/>
          </a:prstGeom>
        </p:spPr>
      </p:pic>
      <p:sp>
        <p:nvSpPr>
          <p:cNvPr id="25" name="圓角矩形 24"/>
          <p:cNvSpPr/>
          <p:nvPr/>
        </p:nvSpPr>
        <p:spPr>
          <a:xfrm>
            <a:off x="3214678" y="1219800"/>
            <a:ext cx="2571768" cy="1285883"/>
          </a:xfrm>
          <a:prstGeom prst="roundRect">
            <a:avLst>
              <a:gd name="adj" fmla="val 7512"/>
            </a:avLst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86116" y="1675724"/>
            <a:ext cx="2214578" cy="923322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en-US" sz="1500" b="1">
                <a:solidFill>
                  <a:srgbClr val="0070C0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QVR Pro</a:t>
            </a:r>
          </a:p>
          <a:p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預設</a:t>
            </a:r>
            <a:r>
              <a:rPr lang="en-US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:</a:t>
            </a:r>
            <a:r>
              <a:rPr lang="en-US" sz="1200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 </a:t>
            </a:r>
            <a:r>
              <a:rPr lang="en-US" sz="1500" b="1">
                <a:solidFill>
                  <a:srgbClr val="C00000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8 </a:t>
            </a:r>
            <a:r>
              <a:rPr lang="zh-TW" altLang="en-US" sz="1500" b="1">
                <a:solidFill>
                  <a:srgbClr val="C00000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路免費頻道授權</a:t>
            </a:r>
            <a:endParaRPr lang="en-US" sz="1500" b="1">
              <a:solidFill>
                <a:srgbClr val="C00000"/>
              </a:solidFill>
              <a:latin typeface="Arial" panose="020B0604020202020204" pitchFamily="34" charset="0"/>
              <a:ea typeface="Microsoft JhengHei" charset="-120"/>
              <a:cs typeface="Arial" panose="020B0604020202020204" pitchFamily="34" charset="0"/>
            </a:endParaRPr>
          </a:p>
          <a:p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最高</a:t>
            </a:r>
            <a:r>
              <a:rPr lang="en-US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: 128 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路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 (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額外購買授權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)</a:t>
            </a:r>
            <a:endParaRPr lang="en-US" altLang="en-US" sz="12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Microsoft JhengHei" charset="-120"/>
              <a:cs typeface="Arial" panose="020B0604020202020204" pitchFamily="34" charset="0"/>
            </a:endParaRPr>
          </a:p>
          <a:p>
            <a:endParaRPr lang="en-US" altLang="en-US" sz="12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Microsoft JhengHei" charset="-120"/>
              <a:cs typeface="Arial" panose="020B0604020202020204" pitchFamily="34" charset="0"/>
            </a:endParaRPr>
          </a:p>
        </p:txBody>
      </p:sp>
      <p:pic>
        <p:nvPicPr>
          <p:cNvPr id="13" name="圖片 5" descr="new-256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2066" y="1291220"/>
            <a:ext cx="642934" cy="6430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6522" y="2493738"/>
            <a:ext cx="4188872" cy="23640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5785" y="3644335"/>
            <a:ext cx="1213273" cy="1213431"/>
          </a:xfrm>
          <a:prstGeom prst="rect">
            <a:avLst/>
          </a:prstGeom>
        </p:spPr>
      </p:pic>
      <p:sp>
        <p:nvSpPr>
          <p:cNvPr id="27" name="圓角矩形 26"/>
          <p:cNvSpPr/>
          <p:nvPr/>
        </p:nvSpPr>
        <p:spPr>
          <a:xfrm>
            <a:off x="5929322" y="1219800"/>
            <a:ext cx="2643206" cy="1285884"/>
          </a:xfrm>
          <a:prstGeom prst="roundRect">
            <a:avLst>
              <a:gd name="adj" fmla="val 7512"/>
            </a:avLst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454" y="993874"/>
            <a:ext cx="642942" cy="64294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000760" y="1675724"/>
            <a:ext cx="2571768" cy="507823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en-US" sz="1500" b="1">
                <a:solidFill>
                  <a:srgbClr val="0070C0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QUSBCam2</a:t>
            </a:r>
          </a:p>
          <a:p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高達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 1080p 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的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 USB Webcam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 錄影</a:t>
            </a:r>
            <a:endParaRPr lang="en-US" sz="12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Microsoft JhengHei" charset="-12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2017FC-970C-CA49-B08A-10CA3EA60FF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3372" y="993874"/>
            <a:ext cx="642942" cy="642942"/>
          </a:xfrm>
          <a:prstGeom prst="rect">
            <a:avLst/>
          </a:prstGeom>
        </p:spPr>
      </p:pic>
      <p:pic>
        <p:nvPicPr>
          <p:cNvPr id="22" name="圖片 21" descr="TS-1677X_font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7918" y="3571882"/>
            <a:ext cx="1900230" cy="118785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695E525-7492-4561-A798-C9344EE64C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3" y="988172"/>
            <a:ext cx="654347" cy="65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697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idx="1"/>
          </p:nvPr>
        </p:nvSpPr>
        <p:spPr>
          <a:xfrm>
            <a:off x="2643174" y="97292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indent="-381000">
              <a:lnSpc>
                <a:spcPct val="115000"/>
              </a:lnSpc>
              <a:spcBef>
                <a:spcPts val="0"/>
              </a:spcBef>
              <a:buSzPct val="100000"/>
              <a:buFont typeface="Arial" pitchFamily="34" charset="0"/>
              <a:buChar char="•"/>
            </a:pPr>
            <a:r>
              <a:rPr lang="zh-TW" sz="3000" i="0" u="none" strike="noStrike" cap="none">
                <a:cs typeface="Arial"/>
                <a:sym typeface="Arial"/>
              </a:rPr>
              <a:t>升級 </a:t>
            </a:r>
            <a:r>
              <a:rPr lang="zh-TW" sz="3000" i="0" u="none" strike="noStrike" cap="none">
                <a:solidFill>
                  <a:srgbClr val="FFFF00"/>
                </a:solidFill>
                <a:cs typeface="Arial"/>
                <a:sym typeface="Arial"/>
              </a:rPr>
              <a:t>記憶體</a:t>
            </a:r>
          </a:p>
          <a:p>
            <a:pPr marL="457200" indent="-381000">
              <a:lnSpc>
                <a:spcPct val="115000"/>
              </a:lnSpc>
              <a:spcBef>
                <a:spcPts val="0"/>
              </a:spcBef>
              <a:buSzPct val="100000"/>
              <a:buFont typeface="Arial" pitchFamily="34" charset="0"/>
              <a:buChar char="•"/>
            </a:pPr>
            <a:r>
              <a:rPr lang="zh-TW" sz="3000" i="0" u="none" strike="noStrike" cap="none">
                <a:cs typeface="Arial"/>
                <a:sym typeface="Arial"/>
              </a:rPr>
              <a:t>安裝 </a:t>
            </a:r>
            <a:r>
              <a:rPr lang="zh-TW" sz="3000" i="0" u="none" strike="noStrike" cap="none">
                <a:solidFill>
                  <a:srgbClr val="FFFF00"/>
                </a:solidFill>
                <a:cs typeface="Arial"/>
                <a:sym typeface="Arial"/>
              </a:rPr>
              <a:t>圖形顯示卡</a:t>
            </a:r>
            <a:r>
              <a:rPr lang="en-US" altLang="zh-TW" sz="3000" i="0" u="none" strike="noStrike" cap="none">
                <a:solidFill>
                  <a:srgbClr val="FFFF00"/>
                </a:solidFill>
                <a:cs typeface="Arial"/>
                <a:sym typeface="Arial"/>
              </a:rPr>
              <a:t> </a:t>
            </a:r>
            <a:r>
              <a:rPr lang="zh-Hant" altLang="en-US" sz="3000" i="0" u="none" strike="noStrike" cap="none">
                <a:solidFill>
                  <a:srgbClr val="FFFF00"/>
                </a:solidFill>
                <a:cs typeface="Arial"/>
                <a:sym typeface="Arial"/>
              </a:rPr>
              <a:t>與</a:t>
            </a:r>
            <a:r>
              <a:rPr lang="zh-TW" altLang="en-US" sz="3000" i="0" u="none" strike="noStrike" cap="none">
                <a:solidFill>
                  <a:srgbClr val="FFFF00"/>
                </a:solidFill>
                <a:cs typeface="Arial"/>
                <a:sym typeface="Arial"/>
              </a:rPr>
              <a:t> </a:t>
            </a:r>
            <a:r>
              <a:rPr lang="zh-Hant" altLang="en-US" sz="3000" i="0" u="none" strike="noStrike" cap="none">
                <a:solidFill>
                  <a:srgbClr val="FFFF00"/>
                </a:solidFill>
                <a:cs typeface="Arial"/>
                <a:sym typeface="Arial"/>
              </a:rPr>
              <a:t>顯卡電源線</a:t>
            </a:r>
            <a:endParaRPr lang="zh-TW" sz="3000" i="0" u="none" strike="noStrike" cap="none">
              <a:solidFill>
                <a:srgbClr val="FFFF00"/>
              </a:solidFill>
              <a:cs typeface="Arial"/>
              <a:sym typeface="Arial"/>
            </a:endParaRPr>
          </a:p>
          <a:p>
            <a:pPr marL="457200" indent="-381000">
              <a:lnSpc>
                <a:spcPct val="115000"/>
              </a:lnSpc>
              <a:spcBef>
                <a:spcPts val="0"/>
              </a:spcBef>
              <a:buSzPct val="100000"/>
              <a:buFont typeface="Arial" pitchFamily="34" charset="0"/>
              <a:buChar char="•"/>
            </a:pPr>
            <a:r>
              <a:rPr lang="zh-TW" sz="3000" i="0" u="none" strike="noStrike" cap="none">
                <a:cs typeface="Arial"/>
                <a:sym typeface="Arial"/>
              </a:rPr>
              <a:t>QTS</a:t>
            </a:r>
            <a:endParaRPr lang="en-US" altLang="zh-TW" sz="3000" i="0" u="none" strike="noStrike" cap="none">
              <a:cs typeface="Arial"/>
              <a:sym typeface="Arial"/>
            </a:endParaRPr>
          </a:p>
          <a:p>
            <a:pPr marL="76200" indent="0">
              <a:lnSpc>
                <a:spcPct val="115000"/>
              </a:lnSpc>
              <a:spcBef>
                <a:spcPts val="0"/>
              </a:spcBef>
              <a:buSzPct val="100000"/>
              <a:buNone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   </a:t>
            </a:r>
            <a:r>
              <a:rPr lang="zh-TW" sz="3000" i="0" u="none" strike="noStrike" cap="none">
                <a:latin typeface="微軟正黑體" pitchFamily="34" charset="-120"/>
                <a:ea typeface="微軟正黑體" pitchFamily="34" charset="-120"/>
                <a:sym typeface="Arial"/>
              </a:rPr>
              <a:t>控制台 - 硬體設定 - </a:t>
            </a:r>
            <a:r>
              <a:rPr lang="zh-TW" sz="3000" i="0" u="none" strike="noStrike" cap="none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顯示卡</a:t>
            </a:r>
            <a:endParaRPr lang="en-US" altLang="zh-TW" sz="300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9" name="圖片 8" descr="人名旁邊介紹框-01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288" y="1067030"/>
            <a:ext cx="1657362" cy="500066"/>
          </a:xfrm>
          <a:prstGeom prst="rect">
            <a:avLst/>
          </a:prstGeom>
        </p:spPr>
      </p:pic>
      <p:sp>
        <p:nvSpPr>
          <p:cNvPr id="10" name="標題 1"/>
          <p:cNvSpPr txBox="1">
            <a:spLocks/>
          </p:cNvSpPr>
          <p:nvPr/>
        </p:nvSpPr>
        <p:spPr>
          <a:xfrm>
            <a:off x="857224" y="696253"/>
            <a:ext cx="7572428" cy="12144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85725" lvl="0" indent="-9525">
              <a:lnSpc>
                <a:spcPct val="115000"/>
              </a:lnSpc>
              <a:buSzPct val="100000"/>
            </a:pPr>
            <a:r>
              <a:rPr kumimoji="0" lang="en-US" altLang="zh-TW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微軟正黑體" pitchFamily="34" charset="-120"/>
                <a:cs typeface="+mj-cs"/>
              </a:rPr>
              <a:t>Demo</a:t>
            </a:r>
            <a:endParaRPr lang="en-US" altLang="zh-TW" sz="4000" b="1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1928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4500576"/>
            <a:ext cx="9144000" cy="64292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1000100" y="0"/>
            <a:ext cx="7477429" cy="75013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buSzPct val="25000"/>
            </a:pPr>
            <a:r>
              <a:rPr lang="zh-CN" altLang="en-US" sz="3600">
                <a:solidFill>
                  <a:srgbClr val="FFFFFF"/>
                </a:solidFill>
                <a:cs typeface="Arial" panose="020B0604020202020204" pitchFamily="34" charset="0"/>
                <a:sym typeface="Arial"/>
              </a:rPr>
              <a:t>機架型 </a:t>
            </a:r>
            <a:r>
              <a:rPr lang="en-US" altLang="zh-CN" sz="3600">
                <a:solidFill>
                  <a:srgbClr val="FFFFFF"/>
                </a:solidFill>
                <a:cs typeface="Arial" panose="020B0604020202020204" pitchFamily="34" charset="0"/>
                <a:sym typeface="Arial"/>
              </a:rPr>
              <a:t>NAS </a:t>
            </a:r>
            <a:r>
              <a:rPr lang="zh-CN" altLang="en-US" sz="3600">
                <a:solidFill>
                  <a:srgbClr val="FFFFFF"/>
                </a:solidFill>
                <a:cs typeface="Arial" panose="020B0604020202020204" pitchFamily="34" charset="0"/>
                <a:sym typeface="Arial"/>
              </a:rPr>
              <a:t>加入 </a:t>
            </a:r>
            <a:r>
              <a:rPr lang="en-US" altLang="zh-CN" sz="3600">
                <a:solidFill>
                  <a:srgbClr val="FFFFFF"/>
                </a:solidFill>
                <a:cs typeface="Arial" panose="020B0604020202020204" pitchFamily="34" charset="0"/>
                <a:sym typeface="Arial"/>
              </a:rPr>
              <a:t>Ryzen </a:t>
            </a:r>
            <a:r>
              <a:rPr lang="zh-Hant" altLang="en-US" sz="3600">
                <a:solidFill>
                  <a:srgbClr val="FFFFFF"/>
                </a:solidFill>
                <a:cs typeface="Arial" panose="020B0604020202020204" pitchFamily="34" charset="0"/>
                <a:sym typeface="Arial"/>
              </a:rPr>
              <a:t>戰線</a:t>
            </a:r>
            <a:endParaRPr lang="en-US" sz="3600" b="1" i="0" u="none" strike="noStrike" cap="none">
              <a:solidFill>
                <a:schemeClr val="lt1"/>
              </a:solidFill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4178C7-1782-AA41-AD2E-928B9BCFC184}"/>
              </a:ext>
            </a:extLst>
          </p:cNvPr>
          <p:cNvSpPr txBox="1"/>
          <p:nvPr/>
        </p:nvSpPr>
        <p:spPr>
          <a:xfrm>
            <a:off x="1589320" y="874672"/>
            <a:ext cx="3429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TS-x77XU </a:t>
            </a:r>
            <a:r>
              <a:rPr lang="zh-CN" altLang="en-US" sz="2000" b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機架型</a:t>
            </a:r>
            <a:r>
              <a:rPr lang="en-US" altLang="zh-CN" sz="2000" b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en-US" sz="2000" b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NAS </a:t>
            </a:r>
            <a:r>
              <a:rPr lang="zh-CN" altLang="en-US" sz="2000" b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系列</a:t>
            </a:r>
            <a:endParaRPr lang="en-US" sz="2000" b="1">
              <a:solidFill>
                <a:schemeClr val="accent6">
                  <a:lumMod val="75000"/>
                </a:schemeClr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F30961-7BC3-2445-9369-0EEEB4EAD869}"/>
              </a:ext>
            </a:extLst>
          </p:cNvPr>
          <p:cNvSpPr txBox="1"/>
          <p:nvPr/>
        </p:nvSpPr>
        <p:spPr>
          <a:xfrm>
            <a:off x="285720" y="292894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TS-x77 </a:t>
            </a:r>
            <a:r>
              <a:rPr lang="zh-CN" altLang="en-US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桌上型</a:t>
            </a:r>
            <a:r>
              <a:rPr lang="zh-Hant" altLang="en-US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en-US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NAS </a:t>
            </a:r>
            <a:r>
              <a:rPr lang="zh-CN" altLang="en-US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系列</a:t>
            </a:r>
            <a:endParaRPr lang="en-US" b="1"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B9133D8-D434-F943-A293-7DBEAE16C496}"/>
              </a:ext>
            </a:extLst>
          </p:cNvPr>
          <p:cNvCxnSpPr/>
          <p:nvPr/>
        </p:nvCxnSpPr>
        <p:spPr>
          <a:xfrm>
            <a:off x="418974" y="2797868"/>
            <a:ext cx="7344816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7FC0636-EF9C-4341-B5CB-68F53A4492D8}"/>
              </a:ext>
            </a:extLst>
          </p:cNvPr>
          <p:cNvSpPr txBox="1"/>
          <p:nvPr/>
        </p:nvSpPr>
        <p:spPr>
          <a:xfrm>
            <a:off x="2618054" y="4652207"/>
            <a:ext cx="962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TS-1277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17F746-408A-E246-9C30-F9B20C9E4D4A}"/>
              </a:ext>
            </a:extLst>
          </p:cNvPr>
          <p:cNvSpPr txBox="1"/>
          <p:nvPr/>
        </p:nvSpPr>
        <p:spPr>
          <a:xfrm>
            <a:off x="4518716" y="4652207"/>
            <a:ext cx="962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TS-877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FE8502-AE86-B745-8401-2D2CE84DD8D4}"/>
              </a:ext>
            </a:extLst>
          </p:cNvPr>
          <p:cNvSpPr txBox="1"/>
          <p:nvPr/>
        </p:nvSpPr>
        <p:spPr>
          <a:xfrm>
            <a:off x="5984036" y="4652207"/>
            <a:ext cx="7743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TS-677</a:t>
            </a:r>
          </a:p>
        </p:txBody>
      </p:sp>
      <p:pic>
        <p:nvPicPr>
          <p:cNvPr id="39" name="Shape 41">
            <a:extLst>
              <a:ext uri="{FF2B5EF4-FFF2-40B4-BE49-F238E27FC236}">
                <a16:creationId xmlns:a16="http://schemas.microsoft.com/office/drawing/2014/main" id="{6456156C-4EDF-554F-8C51-91637BD8509E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0861" y="3669475"/>
            <a:ext cx="1656183" cy="1035113"/>
          </a:xfrm>
          <a:prstGeom prst="rect">
            <a:avLst/>
          </a:prstGeom>
          <a:noFill/>
          <a:ln>
            <a:noFill/>
          </a:ln>
          <a:effectLst>
            <a:outerShdw blurRad="50800" dist="38100" dir="6000000" algn="tl" rotWithShape="0">
              <a:prstClr val="black">
                <a:alpha val="13000"/>
              </a:prstClr>
            </a:outerShdw>
          </a:effectLst>
        </p:spPr>
      </p:pic>
      <p:pic>
        <p:nvPicPr>
          <p:cNvPr id="40" name="Shape 42">
            <a:extLst>
              <a:ext uri="{FF2B5EF4-FFF2-40B4-BE49-F238E27FC236}">
                <a16:creationId xmlns:a16="http://schemas.microsoft.com/office/drawing/2014/main" id="{AFDBFEA0-6140-4949-A580-4D4D0F542275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650" y="3663009"/>
            <a:ext cx="1666526" cy="1041579"/>
          </a:xfrm>
          <a:prstGeom prst="rect">
            <a:avLst/>
          </a:prstGeom>
          <a:noFill/>
          <a:ln>
            <a:noFill/>
          </a:ln>
          <a:effectLst>
            <a:outerShdw blurRad="50800" dist="38100" dir="6000000" algn="tl" rotWithShape="0">
              <a:prstClr val="black">
                <a:alpha val="13000"/>
              </a:prstClr>
            </a:outerShdw>
          </a:effectLst>
        </p:spPr>
      </p:pic>
      <p:pic>
        <p:nvPicPr>
          <p:cNvPr id="41" name="Shape 43">
            <a:extLst>
              <a:ext uri="{FF2B5EF4-FFF2-40B4-BE49-F238E27FC236}">
                <a16:creationId xmlns:a16="http://schemas.microsoft.com/office/drawing/2014/main" id="{055F7667-43F4-B34E-8FDF-660761749E7C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3517" y="3662620"/>
            <a:ext cx="1667147" cy="1041968"/>
          </a:xfrm>
          <a:prstGeom prst="rect">
            <a:avLst/>
          </a:prstGeom>
          <a:noFill/>
          <a:ln>
            <a:noFill/>
          </a:ln>
          <a:effectLst>
            <a:outerShdw blurRad="50800" dist="38100" dir="6000000" algn="tl" rotWithShape="0">
              <a:prstClr val="black">
                <a:alpha val="13000"/>
              </a:prstClr>
            </a:outerShdw>
          </a:effec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3F8E826-C868-2B4A-98F5-DBD51DF3EFC2}"/>
              </a:ext>
            </a:extLst>
          </p:cNvPr>
          <p:cNvSpPr txBox="1"/>
          <p:nvPr/>
        </p:nvSpPr>
        <p:spPr>
          <a:xfrm>
            <a:off x="5067802" y="905265"/>
            <a:ext cx="1991976" cy="461665"/>
          </a:xfrm>
          <a:prstGeom prst="rect">
            <a:avLst/>
          </a:prstGeom>
          <a:noFill/>
          <a:ln w="19050" cap="rnd">
            <a:solidFill>
              <a:srgbClr val="0070C0"/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>
                <a:solidFill>
                  <a:srgbClr val="0070C0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2 x SFP+ 10G </a:t>
            </a:r>
            <a:r>
              <a:rPr lang="en-US" sz="1200" b="1" err="1">
                <a:solidFill>
                  <a:srgbClr val="0070C0"/>
                </a:solidFill>
                <a:latin typeface="Arial"/>
                <a:ea typeface="Microsoft JhengHei" panose="020B0604030504040204" pitchFamily="34" charset="-120"/>
                <a:cs typeface="Arial"/>
              </a:rPr>
              <a:t>SmartNIC</a:t>
            </a:r>
            <a:r>
              <a:rPr lang="en-US" sz="1200" b="1">
                <a:solidFill>
                  <a:srgbClr val="0070C0"/>
                </a:solidFill>
                <a:latin typeface="Arial"/>
                <a:ea typeface="Microsoft JhengHei" panose="020B0604030504040204" pitchFamily="34" charset="-120"/>
                <a:cs typeface="Arial"/>
              </a:rPr>
              <a:t> </a:t>
            </a:r>
            <a:r>
              <a:rPr lang="zh-CN" altLang="en-US" sz="1200" b="1">
                <a:solidFill>
                  <a:srgbClr val="0070C0"/>
                </a:solidFill>
                <a:latin typeface="Arial"/>
                <a:ea typeface="Microsoft JhengHei" panose="020B0604030504040204" pitchFamily="34" charset="-120"/>
                <a:cs typeface="Arial"/>
              </a:rPr>
              <a:t>智慧型網路埠</a:t>
            </a:r>
            <a:endParaRPr lang="en-US" sz="1200" b="1">
              <a:solidFill>
                <a:srgbClr val="0070C0"/>
              </a:solidFill>
              <a:latin typeface="Arial"/>
              <a:ea typeface="Microsoft JhengHei" panose="020B0604030504040204" pitchFamily="34" charset="-120"/>
              <a:cs typeface="Arial"/>
            </a:endParaRPr>
          </a:p>
        </p:txBody>
      </p:sp>
      <p:pic>
        <p:nvPicPr>
          <p:cNvPr id="47" name="圖片 46" descr="人名旁邊介紹框-01-0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58" y="857239"/>
            <a:ext cx="1285884" cy="357190"/>
          </a:xfrm>
          <a:prstGeom prst="rect">
            <a:avLst/>
          </a:prstGeom>
        </p:spPr>
      </p:pic>
      <p:sp>
        <p:nvSpPr>
          <p:cNvPr id="48" name="TextBox 3">
            <a:extLst>
              <a:ext uri="{FF2B5EF4-FFF2-40B4-BE49-F238E27FC236}">
                <a16:creationId xmlns:a16="http://schemas.microsoft.com/office/drawing/2014/main" id="{514178C7-1782-AA41-AD2E-928B9BCFC184}"/>
              </a:ext>
            </a:extLst>
          </p:cNvPr>
          <p:cNvSpPr txBox="1"/>
          <p:nvPr/>
        </p:nvSpPr>
        <p:spPr>
          <a:xfrm>
            <a:off x="357158" y="857238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全新上市</a:t>
            </a:r>
            <a:endParaRPr 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90226C-BADE-B34E-81B0-FE9466CD15C5}"/>
              </a:ext>
            </a:extLst>
          </p:cNvPr>
          <p:cNvSpPr txBox="1"/>
          <p:nvPr/>
        </p:nvSpPr>
        <p:spPr>
          <a:xfrm>
            <a:off x="776741" y="4652207"/>
            <a:ext cx="962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TS-1677X</a:t>
            </a:r>
          </a:p>
        </p:txBody>
      </p:sp>
      <p:pic>
        <p:nvPicPr>
          <p:cNvPr id="43" name="圖片 26" descr="TS-1677X_font.png">
            <a:extLst>
              <a:ext uri="{FF2B5EF4-FFF2-40B4-BE49-F238E27FC236}">
                <a16:creationId xmlns:a16="http://schemas.microsoft.com/office/drawing/2014/main" id="{01850200-2405-D740-B186-6E107C9256E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12" y="3286130"/>
            <a:ext cx="2269129" cy="1418458"/>
          </a:xfrm>
          <a:prstGeom prst="rect">
            <a:avLst/>
          </a:prstGeom>
          <a:effectLst>
            <a:outerShdw blurRad="50800" dist="38100" dir="6000000" algn="tl" rotWithShape="0">
              <a:prstClr val="black">
                <a:alpha val="13000"/>
              </a:prstClr>
            </a:outerShdw>
          </a:effectLst>
        </p:spPr>
      </p:pic>
      <p:sp>
        <p:nvSpPr>
          <p:cNvPr id="56" name="TextBox 44">
            <a:extLst>
              <a:ext uri="{FF2B5EF4-FFF2-40B4-BE49-F238E27FC236}">
                <a16:creationId xmlns:a16="http://schemas.microsoft.com/office/drawing/2014/main" id="{43F8E826-C868-2B4A-98F5-DBD51DF3EFC2}"/>
              </a:ext>
            </a:extLst>
          </p:cNvPr>
          <p:cNvSpPr txBox="1"/>
          <p:nvPr/>
        </p:nvSpPr>
        <p:spPr>
          <a:xfrm>
            <a:off x="3112045" y="2975106"/>
            <a:ext cx="1333870" cy="276999"/>
          </a:xfrm>
          <a:prstGeom prst="rect">
            <a:avLst/>
          </a:prstGeom>
          <a:noFill/>
          <a:ln w="19050" cap="rnd">
            <a:solidFill>
              <a:srgbClr val="0070C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0070C0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2 x</a:t>
            </a:r>
            <a:r>
              <a:rPr lang="zh-TW" altLang="en-US" sz="1200" b="1">
                <a:solidFill>
                  <a:srgbClr val="0070C0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en-US" sz="1200" b="1">
                <a:solidFill>
                  <a:srgbClr val="0070C0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10GBASE-T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DD5954-2CE0-4EFD-9F23-8BC669E14841}"/>
              </a:ext>
            </a:extLst>
          </p:cNvPr>
          <p:cNvSpPr txBox="1"/>
          <p:nvPr/>
        </p:nvSpPr>
        <p:spPr>
          <a:xfrm>
            <a:off x="582997" y="2245910"/>
            <a:ext cx="1349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TS-2477XU-RP</a:t>
            </a:r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D9F7AA9F-029B-49D5-AD85-8AE624A1FCB1}"/>
              </a:ext>
            </a:extLst>
          </p:cNvPr>
          <p:cNvSpPr txBox="1"/>
          <p:nvPr/>
        </p:nvSpPr>
        <p:spPr>
          <a:xfrm>
            <a:off x="2251440" y="2225438"/>
            <a:ext cx="1349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TS-1677XU</a:t>
            </a:r>
          </a:p>
          <a:p>
            <a:r>
              <a:rPr lang="en-US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TS-1677XU-RP</a:t>
            </a:r>
          </a:p>
        </p:txBody>
      </p:sp>
      <p:sp>
        <p:nvSpPr>
          <p:cNvPr id="34" name="TextBox 31">
            <a:extLst>
              <a:ext uri="{FF2B5EF4-FFF2-40B4-BE49-F238E27FC236}">
                <a16:creationId xmlns:a16="http://schemas.microsoft.com/office/drawing/2014/main" id="{11975017-6595-415E-80BD-A1BA303647E0}"/>
              </a:ext>
            </a:extLst>
          </p:cNvPr>
          <p:cNvSpPr txBox="1"/>
          <p:nvPr/>
        </p:nvSpPr>
        <p:spPr>
          <a:xfrm>
            <a:off x="3894515" y="2225438"/>
            <a:ext cx="1349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TS-1277XU</a:t>
            </a:r>
          </a:p>
          <a:p>
            <a:r>
              <a:rPr lang="en-US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TS-1277XU-RP</a:t>
            </a:r>
          </a:p>
        </p:txBody>
      </p:sp>
      <p:sp>
        <p:nvSpPr>
          <p:cNvPr id="35" name="TextBox 32">
            <a:extLst>
              <a:ext uri="{FF2B5EF4-FFF2-40B4-BE49-F238E27FC236}">
                <a16:creationId xmlns:a16="http://schemas.microsoft.com/office/drawing/2014/main" id="{AEF57139-C23A-43A1-A2EE-E9E24D9DED15}"/>
              </a:ext>
            </a:extLst>
          </p:cNvPr>
          <p:cNvSpPr txBox="1"/>
          <p:nvPr/>
        </p:nvSpPr>
        <p:spPr>
          <a:xfrm>
            <a:off x="5609026" y="2206583"/>
            <a:ext cx="1349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TS-877XU</a:t>
            </a:r>
          </a:p>
          <a:p>
            <a:r>
              <a:rPr lang="en-US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TS-877XU-RP</a:t>
            </a:r>
          </a:p>
        </p:txBody>
      </p:sp>
      <p:sp>
        <p:nvSpPr>
          <p:cNvPr id="36" name="TextBox 33">
            <a:extLst>
              <a:ext uri="{FF2B5EF4-FFF2-40B4-BE49-F238E27FC236}">
                <a16:creationId xmlns:a16="http://schemas.microsoft.com/office/drawing/2014/main" id="{8E852744-BF5C-482F-B1C9-FC3F678EF5F9}"/>
              </a:ext>
            </a:extLst>
          </p:cNvPr>
          <p:cNvSpPr txBox="1"/>
          <p:nvPr/>
        </p:nvSpPr>
        <p:spPr>
          <a:xfrm>
            <a:off x="7252102" y="2206583"/>
            <a:ext cx="1349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TS-977XU</a:t>
            </a:r>
          </a:p>
          <a:p>
            <a:r>
              <a:rPr lang="en-US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TS-977XU-RP</a:t>
            </a:r>
          </a:p>
        </p:txBody>
      </p:sp>
      <p:pic>
        <p:nvPicPr>
          <p:cNvPr id="37" name="Picture 34">
            <a:extLst>
              <a:ext uri="{FF2B5EF4-FFF2-40B4-BE49-F238E27FC236}">
                <a16:creationId xmlns:a16="http://schemas.microsoft.com/office/drawing/2014/main" id="{7F391C1B-A44B-42FC-888D-08850D2987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7965" y="1936996"/>
            <a:ext cx="1753684" cy="291730"/>
          </a:xfrm>
          <a:prstGeom prst="rect">
            <a:avLst/>
          </a:prstGeom>
        </p:spPr>
      </p:pic>
      <p:pic>
        <p:nvPicPr>
          <p:cNvPr id="38" name="Picture 35">
            <a:extLst>
              <a:ext uri="{FF2B5EF4-FFF2-40B4-BE49-F238E27FC236}">
                <a16:creationId xmlns:a16="http://schemas.microsoft.com/office/drawing/2014/main" id="{2B27525A-3A02-4D3D-9A65-3866A785688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3527" y="1793021"/>
            <a:ext cx="1725080" cy="422712"/>
          </a:xfrm>
          <a:prstGeom prst="rect">
            <a:avLst/>
          </a:prstGeom>
        </p:spPr>
      </p:pic>
      <p:pic>
        <p:nvPicPr>
          <p:cNvPr id="42" name="Picture 36">
            <a:extLst>
              <a:ext uri="{FF2B5EF4-FFF2-40B4-BE49-F238E27FC236}">
                <a16:creationId xmlns:a16="http://schemas.microsoft.com/office/drawing/2014/main" id="{3DA9EEE1-8CD7-4161-BD57-303336CF3F4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9010" y="1751397"/>
            <a:ext cx="1725082" cy="474790"/>
          </a:xfrm>
          <a:prstGeom prst="rect">
            <a:avLst/>
          </a:prstGeom>
        </p:spPr>
      </p:pic>
      <p:pic>
        <p:nvPicPr>
          <p:cNvPr id="2" name="圖片 1" descr="TS-1677XU_Front.png">
            <a:extLst>
              <a:ext uri="{FF2B5EF4-FFF2-40B4-BE49-F238E27FC236}">
                <a16:creationId xmlns:a16="http://schemas.microsoft.com/office/drawing/2014/main" id="{226AA566-33D8-47E8-838E-BEDD2E3CF3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59493" y="1369348"/>
            <a:ext cx="1649892" cy="1032769"/>
          </a:xfrm>
          <a:prstGeom prst="rect">
            <a:avLst/>
          </a:prstGeom>
          <a:effectLst/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331EDBD-40D5-4237-9CAD-8768C3A749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12" y="1313121"/>
            <a:ext cx="1734113" cy="108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965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圓角矩形 9">
            <a:extLst>
              <a:ext uri="{FF2B5EF4-FFF2-40B4-BE49-F238E27FC236}">
                <a16:creationId xmlns:a16="http://schemas.microsoft.com/office/drawing/2014/main" id="{B65641B5-F1F4-4B05-8BC3-3E8E337C3F86}"/>
              </a:ext>
            </a:extLst>
          </p:cNvPr>
          <p:cNvSpPr/>
          <p:nvPr/>
        </p:nvSpPr>
        <p:spPr>
          <a:xfrm>
            <a:off x="429630" y="942883"/>
            <a:ext cx="8278399" cy="3071834"/>
          </a:xfrm>
          <a:prstGeom prst="roundRect">
            <a:avLst>
              <a:gd name="adj" fmla="val 9798"/>
            </a:avLst>
          </a:prstGeom>
          <a:gradFill>
            <a:gsLst>
              <a:gs pos="0">
                <a:srgbClr val="C00000"/>
              </a:gs>
              <a:gs pos="50000">
                <a:srgbClr val="C00000">
                  <a:alpha val="27000"/>
                </a:srgbClr>
              </a:gs>
              <a:gs pos="100000">
                <a:srgbClr val="C00000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圓角矩形 10">
            <a:extLst>
              <a:ext uri="{FF2B5EF4-FFF2-40B4-BE49-F238E27FC236}">
                <a16:creationId xmlns:a16="http://schemas.microsoft.com/office/drawing/2014/main" id="{FE473D64-8EE6-47AD-B1D7-F992FE0306BB}"/>
              </a:ext>
            </a:extLst>
          </p:cNvPr>
          <p:cNvSpPr/>
          <p:nvPr/>
        </p:nvSpPr>
        <p:spPr>
          <a:xfrm>
            <a:off x="643944" y="1157197"/>
            <a:ext cx="7838140" cy="13306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169003F-3FEB-4566-8A7C-543CD22A0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>
                <a:cs typeface="Arial" panose="020B0604020202020204" pitchFamily="34" charset="0"/>
              </a:rPr>
              <a:t>具備卸載能力的</a:t>
            </a:r>
            <a:r>
              <a:rPr lang="en-US" altLang="zh-TW">
                <a:cs typeface="Arial" panose="020B0604020202020204" pitchFamily="34" charset="0"/>
              </a:rPr>
              <a:t> </a:t>
            </a:r>
            <a:r>
              <a:rPr lang="zh-TW">
                <a:cs typeface="Arial" panose="020B0604020202020204" pitchFamily="34" charset="0"/>
              </a:rPr>
              <a:t>10G</a:t>
            </a:r>
            <a:r>
              <a:rPr lang="en-US" altLang="zh-TW" err="1">
                <a:cs typeface="Arial" panose="020B0604020202020204" pitchFamily="34" charset="0"/>
              </a:rPr>
              <a:t>bE</a:t>
            </a:r>
            <a:r>
              <a:rPr lang="en-US" altLang="zh-TW">
                <a:cs typeface="Arial" panose="020B0604020202020204" pitchFamily="34" charset="0"/>
              </a:rPr>
              <a:t> </a:t>
            </a:r>
            <a:r>
              <a:rPr lang="zh-TW">
                <a:cs typeface="Arial" panose="020B0604020202020204" pitchFamily="34" charset="0"/>
              </a:rPr>
              <a:t>網路</a:t>
            </a:r>
            <a:endParaRPr lang="zh-TW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46F65FB5-9903-4532-A9C0-E8D974512368}"/>
              </a:ext>
            </a:extLst>
          </p:cNvPr>
          <p:cNvGrpSpPr/>
          <p:nvPr/>
        </p:nvGrpSpPr>
        <p:grpSpPr>
          <a:xfrm>
            <a:off x="1047868" y="1398451"/>
            <a:ext cx="7040392" cy="795966"/>
            <a:chOff x="502270" y="1453687"/>
            <a:chExt cx="7040392" cy="795966"/>
          </a:xfrm>
        </p:grpSpPr>
        <p:pic>
          <p:nvPicPr>
            <p:cNvPr id="8" name="圖片 8">
              <a:extLst>
                <a:ext uri="{FF2B5EF4-FFF2-40B4-BE49-F238E27FC236}">
                  <a16:creationId xmlns:a16="http://schemas.microsoft.com/office/drawing/2014/main" id="{10A3751F-F87D-4299-A6ED-5390EAD46A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851" b="10546"/>
            <a:stretch/>
          </p:blipFill>
          <p:spPr>
            <a:xfrm>
              <a:off x="5114720" y="1453687"/>
              <a:ext cx="2427942" cy="7959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3448DC4F-D38A-46B9-B29F-A3276CFA6C53}"/>
                </a:ext>
              </a:extLst>
            </p:cNvPr>
            <p:cNvGrpSpPr/>
            <p:nvPr/>
          </p:nvGrpSpPr>
          <p:grpSpPr>
            <a:xfrm>
              <a:off x="3995936" y="1476557"/>
              <a:ext cx="812316" cy="738468"/>
              <a:chOff x="3707904" y="1491630"/>
              <a:chExt cx="792089" cy="720080"/>
            </a:xfrm>
          </p:grpSpPr>
          <p:cxnSp>
            <p:nvCxnSpPr>
              <p:cNvPr id="4" name="直線接點 3">
                <a:extLst>
                  <a:ext uri="{FF2B5EF4-FFF2-40B4-BE49-F238E27FC236}">
                    <a16:creationId xmlns:a16="http://schemas.microsoft.com/office/drawing/2014/main" id="{6C8FA792-4C54-40F6-9A9F-E1B8BD7778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07904" y="1491630"/>
                <a:ext cx="792088" cy="72008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直線接點 5">
                <a:extLst>
                  <a:ext uri="{FF2B5EF4-FFF2-40B4-BE49-F238E27FC236}">
                    <a16:creationId xmlns:a16="http://schemas.microsoft.com/office/drawing/2014/main" id="{D512B100-3BAE-42FE-9090-636F37BE68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07904" y="1491630"/>
                <a:ext cx="792089" cy="72008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A99EE0C2-B13C-4045-A11E-3CECECF35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70" y="1574142"/>
              <a:ext cx="3265026" cy="555056"/>
            </a:xfrm>
            <a:prstGeom prst="rect">
              <a:avLst/>
            </a:prstGeom>
          </p:spPr>
        </p:pic>
      </p:grpSp>
      <p:pic>
        <p:nvPicPr>
          <p:cNvPr id="14" name="圖片 13">
            <a:extLst>
              <a:ext uri="{FF2B5EF4-FFF2-40B4-BE49-F238E27FC236}">
                <a16:creationId xmlns:a16="http://schemas.microsoft.com/office/drawing/2014/main" id="{B6A1A735-39E5-4EF9-A617-8958B36833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628" y="2458541"/>
            <a:ext cx="2984062" cy="22956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E2C0CC68-A5C8-4747-9BA3-03149490911E}"/>
              </a:ext>
            </a:extLst>
          </p:cNvPr>
          <p:cNvSpPr txBox="1"/>
          <p:nvPr/>
        </p:nvSpPr>
        <p:spPr>
          <a:xfrm>
            <a:off x="643944" y="2487825"/>
            <a:ext cx="4460172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SzPct val="80000"/>
              <a:buFont typeface="Wingdings" panose="05000000000000000000" pitchFamily="2" charset="2"/>
              <a:buChar char="l"/>
            </a:pPr>
            <a:endParaRPr lang="en-US" altLang="zh-TW" sz="2000" b="1">
              <a:latin typeface="Arial" pitchFamily="34" charset="0"/>
              <a:ea typeface="微軟正黑體" pitchFamily="34" charset="-120"/>
              <a:cs typeface="Arial" pitchFamily="34" charset="0"/>
            </a:endParaRPr>
          </a:p>
          <a:p>
            <a:pPr marL="266700" indent="-266700">
              <a:buSzPct val="80000"/>
              <a:buFont typeface="Wingdings" panose="05000000000000000000" pitchFamily="2" charset="2"/>
              <a:buChar char="l"/>
            </a:pPr>
            <a:r>
              <a:rPr lang="zh-TW" altLang="en-US" sz="2000" b="1">
                <a:latin typeface="Arial" pitchFamily="34" charset="0"/>
                <a:ea typeface="微軟正黑體" pitchFamily="34" charset="-120"/>
                <a:cs typeface="Arial" pitchFamily="34" charset="0"/>
              </a:rPr>
              <a:t>內建Mellanox ConnectX 4Lx</a:t>
            </a:r>
            <a:r>
              <a:rPr lang="en-US" altLang="zh-TW" sz="2000" b="1">
                <a:latin typeface="Arial" pitchFamily="34" charset="0"/>
                <a:ea typeface="微軟正黑體" pitchFamily="34" charset="-120"/>
                <a:cs typeface="Arial" pitchFamily="34" charset="0"/>
              </a:rPr>
              <a:t> </a:t>
            </a:r>
          </a:p>
          <a:p>
            <a:pPr marL="266700">
              <a:buSzPct val="80000"/>
            </a:pPr>
            <a:r>
              <a:rPr lang="zh-TW" altLang="en-US" sz="2000" b="1">
                <a:latin typeface="Arial" pitchFamily="34" charset="0"/>
                <a:ea typeface="微軟正黑體" pitchFamily="34" charset="-120"/>
                <a:cs typeface="Arial" pitchFamily="34" charset="0"/>
              </a:rPr>
              <a:t>10GbE </a:t>
            </a:r>
            <a:r>
              <a:rPr lang="en-US" altLang="zh-TW" sz="2000" b="1" err="1">
                <a:latin typeface="Arial" pitchFamily="34" charset="0"/>
                <a:ea typeface="微軟正黑體" pitchFamily="34" charset="-120"/>
                <a:cs typeface="Arial" pitchFamily="34" charset="0"/>
              </a:rPr>
              <a:t>SmartNIC</a:t>
            </a:r>
            <a:r>
              <a:rPr lang="en-US" altLang="zh-TW" sz="2000" b="1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zh-TW" altLang="en-US" sz="2000" b="1">
                <a:latin typeface="Arial" pitchFamily="34" charset="0"/>
                <a:ea typeface="微軟正黑體" pitchFamily="34" charset="-120"/>
                <a:cs typeface="Arial" pitchFamily="34" charset="0"/>
              </a:rPr>
              <a:t>智慧型網路晶片</a:t>
            </a:r>
          </a:p>
          <a:p>
            <a:pPr marL="266700" indent="-266700">
              <a:buSzPct val="80000"/>
              <a:buFont typeface="Wingdings" panose="05000000000000000000" pitchFamily="2" charset="2"/>
              <a:buChar char="l"/>
            </a:pPr>
            <a:r>
              <a:rPr lang="zh-TW" altLang="en-US" sz="2000" b="1">
                <a:latin typeface="Arial" pitchFamily="34" charset="0"/>
                <a:ea typeface="微軟正黑體" pitchFamily="34" charset="-120"/>
                <a:cs typeface="Arial" pitchFamily="34" charset="0"/>
              </a:rPr>
              <a:t>支援 iSER 卸載能力</a:t>
            </a:r>
            <a:endParaRPr lang="en-US" altLang="zh-TW" sz="2000" b="1">
              <a:latin typeface="Arial" pitchFamily="34" charset="0"/>
              <a:ea typeface="微軟正黑體" pitchFamily="34" charset="-120"/>
              <a:cs typeface="Arial" pitchFamily="34" charset="0"/>
            </a:endParaRPr>
          </a:p>
          <a:p>
            <a:pPr>
              <a:buSzPct val="80000"/>
            </a:pPr>
            <a:endParaRPr lang="zh-TW" altLang="en-US" sz="2000" b="1">
              <a:latin typeface="Arial" pitchFamily="34" charset="0"/>
              <a:ea typeface="微軟正黑體" pitchFamily="34" charset="-120"/>
              <a:cs typeface="Arial" pitchFamily="34" charset="0"/>
            </a:endParaRPr>
          </a:p>
          <a:p>
            <a:endParaRPr lang="zh-TW" altLang="en-US" sz="2000"/>
          </a:p>
        </p:txBody>
      </p:sp>
    </p:spTree>
    <p:extLst>
      <p:ext uri="{BB962C8B-B14F-4D97-AF65-F5344CB8AC3E}">
        <p14:creationId xmlns:p14="http://schemas.microsoft.com/office/powerpoint/2010/main" val="33339424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74658FE5-6366-4B2A-A0AF-01CC5F0EAE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74" y="1163025"/>
            <a:ext cx="8251057" cy="39373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ED5BBBD-ADC5-43E1-9250-2EB86E261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cs typeface="Arial" panose="020B0604020202020204" pitchFamily="34" charset="0"/>
              </a:rPr>
              <a:t>iSER 讓你的 NAS 更輕鬆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BA389AC-0E76-4AD2-83CE-0D8D56F55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43803"/>
            <a:ext cx="8498326" cy="4700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z="2000">
                <a:cs typeface="Arial" panose="020B0604020202020204" pitchFamily="34" charset="0"/>
              </a:rPr>
              <a:t>iSER (iSCSI Extension for RDMA)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D5C3A69-86F4-41B4-9DF0-987A1B39C9E2}"/>
              </a:ext>
            </a:extLst>
          </p:cNvPr>
          <p:cNvSpPr txBox="1"/>
          <p:nvPr/>
        </p:nvSpPr>
        <p:spPr>
          <a:xfrm>
            <a:off x="644629" y="2085719"/>
            <a:ext cx="10529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endParaRPr lang="zh-TW" altLang="en-US" sz="15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839A280-1A65-4BA2-96E3-EAA20A01B57D}"/>
              </a:ext>
            </a:extLst>
          </p:cNvPr>
          <p:cNvSpPr txBox="1"/>
          <p:nvPr/>
        </p:nvSpPr>
        <p:spPr>
          <a:xfrm>
            <a:off x="1799055" y="1975010"/>
            <a:ext cx="136365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Socket Layer and Network Drivers</a:t>
            </a:r>
            <a:endParaRPr lang="zh-TW" altLang="en-US" sz="13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0A8F87B-84BB-4C6F-B99E-E9B36360BB70}"/>
              </a:ext>
            </a:extLst>
          </p:cNvPr>
          <p:cNvSpPr txBox="1"/>
          <p:nvPr/>
        </p:nvSpPr>
        <p:spPr>
          <a:xfrm>
            <a:off x="3271585" y="2085719"/>
            <a:ext cx="105334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Ethernet</a:t>
            </a:r>
            <a:endParaRPr lang="zh-TW" altLang="en-US" sz="15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7DDD98F-07E8-487E-83F4-0072321243B9}"/>
              </a:ext>
            </a:extLst>
          </p:cNvPr>
          <p:cNvSpPr txBox="1"/>
          <p:nvPr/>
        </p:nvSpPr>
        <p:spPr>
          <a:xfrm>
            <a:off x="3660607" y="1155651"/>
            <a:ext cx="18257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Without </a:t>
            </a:r>
            <a:r>
              <a:rPr lang="en-US" altLang="zh-TW" sz="15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iSER</a:t>
            </a:r>
            <a:endParaRPr lang="zh-TW" altLang="en-US" sz="15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27AA6AD-757F-48FA-A8AF-C2239E227867}"/>
              </a:ext>
            </a:extLst>
          </p:cNvPr>
          <p:cNvSpPr txBox="1"/>
          <p:nvPr/>
        </p:nvSpPr>
        <p:spPr>
          <a:xfrm>
            <a:off x="4809527" y="2085719"/>
            <a:ext cx="10583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Ethernet</a:t>
            </a:r>
            <a:endParaRPr lang="zh-TW" altLang="en-US" sz="15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111FE6DD-3D19-425C-8D5D-AC1554CAA404}"/>
              </a:ext>
            </a:extLst>
          </p:cNvPr>
          <p:cNvSpPr txBox="1"/>
          <p:nvPr/>
        </p:nvSpPr>
        <p:spPr>
          <a:xfrm>
            <a:off x="5976270" y="1975010"/>
            <a:ext cx="134396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Socket Layer and Network Drivers</a:t>
            </a:r>
            <a:endParaRPr lang="zh-TW" altLang="en-US" sz="13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2D3F1CA-9D71-44D3-A218-E42B97EE2DE8}"/>
              </a:ext>
            </a:extLst>
          </p:cNvPr>
          <p:cNvSpPr txBox="1"/>
          <p:nvPr/>
        </p:nvSpPr>
        <p:spPr>
          <a:xfrm>
            <a:off x="7428207" y="2085719"/>
            <a:ext cx="10641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endParaRPr lang="zh-TW" altLang="en-US" sz="15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9A309B7C-53CC-46A5-BE85-321F265B941C}"/>
              </a:ext>
            </a:extLst>
          </p:cNvPr>
          <p:cNvSpPr txBox="1"/>
          <p:nvPr/>
        </p:nvSpPr>
        <p:spPr>
          <a:xfrm>
            <a:off x="3705084" y="3186792"/>
            <a:ext cx="174847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altLang="zh-TW" sz="15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iSER</a:t>
            </a:r>
            <a:endParaRPr lang="zh-TW" altLang="en-US" sz="15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3A91E2B5-67AA-46DD-AEA5-A75B3486364E}"/>
              </a:ext>
            </a:extLst>
          </p:cNvPr>
          <p:cNvSpPr txBox="1"/>
          <p:nvPr/>
        </p:nvSpPr>
        <p:spPr>
          <a:xfrm>
            <a:off x="640527" y="4100299"/>
            <a:ext cx="10529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endParaRPr lang="zh-TW" altLang="en-US" sz="15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A087783B-7BF8-4F65-A2E4-5282E1B91FDF}"/>
              </a:ext>
            </a:extLst>
          </p:cNvPr>
          <p:cNvSpPr txBox="1"/>
          <p:nvPr/>
        </p:nvSpPr>
        <p:spPr>
          <a:xfrm>
            <a:off x="1806429" y="3695958"/>
            <a:ext cx="136365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Socket Layer and Network Drivers</a:t>
            </a:r>
            <a:endParaRPr lang="zh-TW" altLang="en-US" sz="13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761D0B21-D643-4D25-94D9-8906D9277B7C}"/>
              </a:ext>
            </a:extLst>
          </p:cNvPr>
          <p:cNvSpPr txBox="1"/>
          <p:nvPr/>
        </p:nvSpPr>
        <p:spPr>
          <a:xfrm>
            <a:off x="3264211" y="4100299"/>
            <a:ext cx="105334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Ethernet</a:t>
            </a:r>
            <a:endParaRPr lang="zh-TW" altLang="en-US" sz="15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C583BDAD-C0F2-44C5-9A08-C71F4E124776}"/>
              </a:ext>
            </a:extLst>
          </p:cNvPr>
          <p:cNvSpPr txBox="1"/>
          <p:nvPr/>
        </p:nvSpPr>
        <p:spPr>
          <a:xfrm>
            <a:off x="4809527" y="4100299"/>
            <a:ext cx="10583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Ethernet</a:t>
            </a:r>
            <a:endParaRPr lang="zh-TW" altLang="en-US" sz="15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1EBCE6E-244F-44A0-9F9F-59CADE18E30A}"/>
              </a:ext>
            </a:extLst>
          </p:cNvPr>
          <p:cNvSpPr txBox="1"/>
          <p:nvPr/>
        </p:nvSpPr>
        <p:spPr>
          <a:xfrm>
            <a:off x="5976270" y="3695958"/>
            <a:ext cx="134396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Socket Layer and Network Drivers</a:t>
            </a:r>
            <a:endParaRPr lang="zh-TW" altLang="en-US" sz="13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82C69072-8D4D-4209-8D42-C1FBFE2393CE}"/>
              </a:ext>
            </a:extLst>
          </p:cNvPr>
          <p:cNvSpPr txBox="1"/>
          <p:nvPr/>
        </p:nvSpPr>
        <p:spPr>
          <a:xfrm>
            <a:off x="7420833" y="4100299"/>
            <a:ext cx="10641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endParaRPr lang="zh-TW" altLang="en-US" sz="15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9057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圓角矩形 9">
            <a:extLst>
              <a:ext uri="{FF2B5EF4-FFF2-40B4-BE49-F238E27FC236}">
                <a16:creationId xmlns:a16="http://schemas.microsoft.com/office/drawing/2014/main" id="{255A7722-B089-4380-AA51-FE41FCC72B60}"/>
              </a:ext>
            </a:extLst>
          </p:cNvPr>
          <p:cNvSpPr/>
          <p:nvPr/>
        </p:nvSpPr>
        <p:spPr>
          <a:xfrm>
            <a:off x="4643438" y="1071552"/>
            <a:ext cx="4143404" cy="3071834"/>
          </a:xfrm>
          <a:prstGeom prst="roundRect">
            <a:avLst>
              <a:gd name="adj" fmla="val 9798"/>
            </a:avLst>
          </a:prstGeom>
          <a:gradFill>
            <a:gsLst>
              <a:gs pos="0">
                <a:srgbClr val="C00000"/>
              </a:gs>
              <a:gs pos="50000">
                <a:srgbClr val="C00000">
                  <a:alpha val="27000"/>
                </a:srgbClr>
              </a:gs>
              <a:gs pos="100000">
                <a:srgbClr val="C00000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1000100" y="0"/>
            <a:ext cx="8143900" cy="7438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buSzPct val="25000"/>
            </a:pPr>
            <a:r>
              <a:rPr lang="en-US" altLang="zh-TW">
                <a:solidFill>
                  <a:srgbClr val="FFFFFF"/>
                </a:solidFill>
                <a:cs typeface="Arial"/>
                <a:sym typeface="Arial"/>
              </a:rPr>
              <a:t> </a:t>
            </a:r>
            <a:r>
              <a:rPr lang="en-US" altLang="zh-TW" err="1">
                <a:solidFill>
                  <a:srgbClr val="FFFFFF"/>
                </a:solidFill>
                <a:cs typeface="Arial"/>
                <a:sym typeface="Arial"/>
              </a:rPr>
              <a:t>內建雙</a:t>
            </a:r>
            <a:r>
              <a:rPr lang="en-US" altLang="zh-TW">
                <a:solidFill>
                  <a:srgbClr val="FFFFFF"/>
                </a:solidFill>
                <a:cs typeface="Arial"/>
                <a:sym typeface="Arial"/>
              </a:rPr>
              <a:t> 10GbE</a:t>
            </a:r>
            <a:r>
              <a:rPr lang="zh-TW" altLang="en-US">
                <a:solidFill>
                  <a:srgbClr val="FFFFFF"/>
                </a:solidFill>
                <a:cs typeface="Arial"/>
                <a:sym typeface="Arial"/>
              </a:rPr>
              <a:t> SFP+ 智慧型網路埠</a:t>
            </a:r>
            <a:endParaRPr lang="en-US"/>
          </a:p>
        </p:txBody>
      </p:sp>
      <p:sp>
        <p:nvSpPr>
          <p:cNvPr id="190" name="Shape 190"/>
          <p:cNvSpPr txBox="1"/>
          <p:nvPr/>
        </p:nvSpPr>
        <p:spPr>
          <a:xfrm>
            <a:off x="4643438" y="1360341"/>
            <a:ext cx="4143404" cy="4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2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10</a:t>
            </a:r>
            <a:r>
              <a:rPr lang="en-US" sz="2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GbE x </a:t>
            </a:r>
            <a:r>
              <a:rPr lang="en-US" sz="2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2</a:t>
            </a:r>
            <a:r>
              <a:rPr lang="en-US" sz="2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sz="2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(</a:t>
            </a:r>
            <a:r>
              <a:rPr lang="zh-TW" altLang="en-US" sz="2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循序傳輸</a:t>
            </a:r>
            <a:r>
              <a:rPr lang="en-US" sz="2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92" name="Shape 192"/>
          <p:cNvSpPr txBox="1"/>
          <p:nvPr/>
        </p:nvSpPr>
        <p:spPr>
          <a:xfrm>
            <a:off x="4844956" y="2542228"/>
            <a:ext cx="601556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1400"/>
              <a:t>1</a:t>
            </a:r>
            <a:r>
              <a:rPr lang="en-US" altLang="zh-TW" sz="1400"/>
              <a:t>2</a:t>
            </a:r>
            <a:r>
              <a:rPr lang="en-US" sz="1400"/>
              <a:t>00</a:t>
            </a:r>
          </a:p>
        </p:txBody>
      </p:sp>
      <p:cxnSp>
        <p:nvCxnSpPr>
          <p:cNvPr id="193" name="Shape 193"/>
          <p:cNvCxnSpPr/>
          <p:nvPr/>
        </p:nvCxnSpPr>
        <p:spPr>
          <a:xfrm>
            <a:off x="5446511" y="2227904"/>
            <a:ext cx="2857500" cy="15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5" name="Shape 195"/>
          <p:cNvSpPr txBox="1"/>
          <p:nvPr/>
        </p:nvSpPr>
        <p:spPr>
          <a:xfrm>
            <a:off x="4888571" y="3024434"/>
            <a:ext cx="514323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400"/>
              <a:t>600</a:t>
            </a:r>
            <a:endParaRPr lang="en-US" sz="1400"/>
          </a:p>
        </p:txBody>
      </p:sp>
      <p:cxnSp>
        <p:nvCxnSpPr>
          <p:cNvPr id="196" name="Shape 196"/>
          <p:cNvCxnSpPr/>
          <p:nvPr/>
        </p:nvCxnSpPr>
        <p:spPr>
          <a:xfrm>
            <a:off x="5446511" y="2710110"/>
            <a:ext cx="2857500" cy="15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7" name="Shape 197"/>
          <p:cNvCxnSpPr/>
          <p:nvPr/>
        </p:nvCxnSpPr>
        <p:spPr>
          <a:xfrm>
            <a:off x="5446511" y="3192318"/>
            <a:ext cx="2857500" cy="15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9" name="Shape 199"/>
          <p:cNvSpPr txBox="1"/>
          <p:nvPr/>
        </p:nvSpPr>
        <p:spPr>
          <a:xfrm>
            <a:off x="4901382" y="3531647"/>
            <a:ext cx="488700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cxnSp>
        <p:nvCxnSpPr>
          <p:cNvPr id="200" name="Shape 200"/>
          <p:cNvCxnSpPr/>
          <p:nvPr/>
        </p:nvCxnSpPr>
        <p:spPr>
          <a:xfrm>
            <a:off x="5446511" y="3674523"/>
            <a:ext cx="2857500" cy="15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1" name="Shape 201"/>
          <p:cNvSpPr/>
          <p:nvPr/>
        </p:nvSpPr>
        <p:spPr>
          <a:xfrm>
            <a:off x="5875134" y="2443353"/>
            <a:ext cx="571500" cy="12310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Shape 202"/>
          <p:cNvSpPr/>
          <p:nvPr/>
        </p:nvSpPr>
        <p:spPr>
          <a:xfrm>
            <a:off x="7018159" y="2443353"/>
            <a:ext cx="571500" cy="123106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Shape 203"/>
          <p:cNvSpPr txBox="1"/>
          <p:nvPr/>
        </p:nvSpPr>
        <p:spPr>
          <a:xfrm>
            <a:off x="5584315" y="3745961"/>
            <a:ext cx="1142999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9F5900"/>
              </a:buClr>
              <a:buSzPct val="25000"/>
            </a:pP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讀取</a:t>
            </a:r>
            <a:endParaRPr 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4" name="Shape 204"/>
          <p:cNvSpPr txBox="1"/>
          <p:nvPr/>
        </p:nvSpPr>
        <p:spPr>
          <a:xfrm>
            <a:off x="6732393" y="3745961"/>
            <a:ext cx="11430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9F5900"/>
              </a:buClr>
              <a:buSzPct val="25000"/>
            </a:pP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寫入</a:t>
            </a:r>
            <a:endParaRPr 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5" name="Shape 205"/>
          <p:cNvSpPr txBox="1"/>
          <p:nvPr/>
        </p:nvSpPr>
        <p:spPr>
          <a:xfrm>
            <a:off x="5584315" y="2449935"/>
            <a:ext cx="1142999" cy="27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1200" b="1">
                <a:solidFill>
                  <a:schemeClr val="lt1"/>
                </a:solidFill>
              </a:rPr>
              <a:t>1561</a:t>
            </a:r>
            <a:endParaRPr lang="en-US" sz="1200" b="1">
              <a:solidFill>
                <a:schemeClr val="lt1"/>
              </a:solidFill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6732393" y="2448914"/>
            <a:ext cx="1143000" cy="27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200" b="1">
                <a:solidFill>
                  <a:schemeClr val="lt1"/>
                </a:solidFill>
              </a:rPr>
              <a:t>1</a:t>
            </a:r>
            <a:r>
              <a:rPr lang="en-US" altLang="zh-TW" sz="1200" b="1">
                <a:solidFill>
                  <a:schemeClr val="lt1"/>
                </a:solidFill>
              </a:rPr>
              <a:t>560</a:t>
            </a:r>
            <a:endParaRPr lang="en-US" sz="1200" b="1">
              <a:solidFill>
                <a:schemeClr val="lt1"/>
              </a:solidFill>
            </a:endParaRPr>
          </a:p>
        </p:txBody>
      </p:sp>
      <p:sp>
        <p:nvSpPr>
          <p:cNvPr id="207" name="Shape 207"/>
          <p:cNvSpPr txBox="1"/>
          <p:nvPr/>
        </p:nvSpPr>
        <p:spPr>
          <a:xfrm>
            <a:off x="4829984" y="2075731"/>
            <a:ext cx="631499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350"/>
              <a:t>1800</a:t>
            </a:r>
            <a:endParaRPr lang="en-US" sz="1350"/>
          </a:p>
        </p:txBody>
      </p:sp>
      <p:sp>
        <p:nvSpPr>
          <p:cNvPr id="227" name="Shape 227"/>
          <p:cNvSpPr/>
          <p:nvPr/>
        </p:nvSpPr>
        <p:spPr>
          <a:xfrm>
            <a:off x="301564" y="4344321"/>
            <a:ext cx="4046400" cy="61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r>
              <a:rPr lang="en-US" sz="800">
                <a:solidFill>
                  <a:schemeClr val="tx1">
                    <a:lumMod val="65000"/>
                    <a:lumOff val="35000"/>
                  </a:schemeClr>
                </a:solidFill>
              </a:rPr>
              <a:t>Tested in QNAP Labs. Figures may vary by environments.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r>
              <a:rPr lang="en-US" sz="800" b="1">
                <a:solidFill>
                  <a:schemeClr val="tx1">
                    <a:lumMod val="65000"/>
                    <a:lumOff val="35000"/>
                  </a:schemeClr>
                </a:solidFill>
              </a:rPr>
              <a:t>Test environment</a:t>
            </a:r>
            <a:r>
              <a:rPr lang="en-US" sz="800" b="1" i="0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br>
              <a:rPr lang="en-US" sz="800" b="1" i="0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800" b="0" i="0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NAS: TS-1677XU-1700-16G with QTS 4.3.4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r>
              <a:rPr lang="en-US" sz="800" b="0" i="0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Volume type: RAID 5; 16 x Intel S3500 240GB SSDs (SSDSC2BB240G4) </a:t>
            </a:r>
          </a:p>
        </p:txBody>
      </p:sp>
      <p:pic>
        <p:nvPicPr>
          <p:cNvPr id="24" name="Picture 26">
            <a:extLst>
              <a:ext uri="{FF2B5EF4-FFF2-40B4-BE49-F238E27FC236}">
                <a16:creationId xmlns:a16="http://schemas.microsoft.com/office/drawing/2014/main" id="{F342BC2E-27F4-406F-A425-687AF99276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715" b="24738"/>
          <a:stretch/>
        </p:blipFill>
        <p:spPr>
          <a:xfrm>
            <a:off x="102291" y="2751851"/>
            <a:ext cx="4456906" cy="126897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1" name="Shape 199">
            <a:extLst>
              <a:ext uri="{FF2B5EF4-FFF2-40B4-BE49-F238E27FC236}">
                <a16:creationId xmlns:a16="http://schemas.microsoft.com/office/drawing/2014/main" id="{DFACABE6-BE4E-4011-B4BD-F4BF3F6BCC7C}"/>
              </a:ext>
            </a:extLst>
          </p:cNvPr>
          <p:cNvSpPr txBox="1"/>
          <p:nvPr/>
        </p:nvSpPr>
        <p:spPr>
          <a:xfrm>
            <a:off x="4797592" y="3867984"/>
            <a:ext cx="677854" cy="3485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F5900"/>
              </a:buClr>
              <a:buSzPct val="25000"/>
            </a:pPr>
            <a:r>
              <a:rPr lang="en-US" altLang="zh-TW" sz="1200">
                <a:latin typeface="Arial "/>
              </a:rPr>
              <a:t>(MB/s)</a:t>
            </a:r>
            <a:endParaRPr lang="en-US" sz="1200" i="0" u="none" strike="noStrike" cap="none">
              <a:latin typeface="Arial 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3429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人名旁邊介紹框-01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460" y="1466060"/>
            <a:ext cx="1657362" cy="500066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1897038" y="1390126"/>
            <a:ext cx="7000819" cy="1580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85725" lvl="0" indent="-9525">
              <a:lnSpc>
                <a:spcPct val="115000"/>
              </a:lnSpc>
              <a:buSzPct val="100000"/>
            </a:pPr>
            <a:r>
              <a:rPr kumimoji="0" lang="en-US" altLang="zh-TW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微軟正黑體" pitchFamily="34" charset="-120"/>
                <a:cs typeface="+mj-cs"/>
              </a:rPr>
              <a:t>Demo</a:t>
            </a:r>
            <a:br>
              <a:rPr lang="en-US" altLang="zh-TW" sz="3600" b="1" i="0" u="none" strike="noStrike" kern="1200" cap="none" spc="0" baseline="0" noProof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/>
              </a:rPr>
            </a:br>
            <a:r>
              <a:rPr lang="en-US" altLang="zh-TW" sz="60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10GbE </a:t>
            </a:r>
            <a:r>
              <a:rPr lang="zh-CN" altLang="en-US" sz="54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效能展示</a:t>
            </a:r>
            <a:endParaRPr lang="en-US" altLang="zh-TW" sz="4000" b="1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74447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 descr="TS-1677XU_Front.png">
            <a:extLst>
              <a:ext uri="{FF2B5EF4-FFF2-40B4-BE49-F238E27FC236}">
                <a16:creationId xmlns:a16="http://schemas.microsoft.com/office/drawing/2014/main" id="{903E73A0-013C-40DB-BB54-59A2ABA76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526" y="2452441"/>
            <a:ext cx="3642354" cy="22764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1570" y="0"/>
            <a:ext cx="8352430" cy="857250"/>
          </a:xfrm>
        </p:spPr>
        <p:txBody>
          <a:bodyPr>
            <a:noAutofit/>
          </a:bodyPr>
          <a:lstStyle/>
          <a:p>
            <a:r>
              <a:rPr lang="zh-TW" altLang="en-US" sz="3200"/>
              <a:t>利用虛擬機工作站運行的虛擬 </a:t>
            </a:r>
            <a:r>
              <a:rPr lang="en-US" altLang="zh-TW" sz="3200"/>
              <a:t>QTS</a:t>
            </a:r>
            <a:r>
              <a:rPr lang="zh-TW" altLang="en-US" sz="3200"/>
              <a:t> </a:t>
            </a:r>
            <a:r>
              <a:rPr lang="en-US" altLang="zh-TW" sz="3200"/>
              <a:t>-</a:t>
            </a:r>
            <a:r>
              <a:rPr lang="zh-TW" altLang="en-US" sz="3200"/>
              <a:t> </a:t>
            </a:r>
            <a:r>
              <a:rPr lang="en-US" altLang="zh-TW" sz="3200" err="1"/>
              <a:t>vQTS</a:t>
            </a:r>
            <a:endParaRPr lang="zh-TW" altLang="en-US" sz="3200"/>
          </a:p>
        </p:txBody>
      </p:sp>
      <p:sp>
        <p:nvSpPr>
          <p:cNvPr id="11" name="Rounded Rectangle"/>
          <p:cNvSpPr/>
          <p:nvPr/>
        </p:nvSpPr>
        <p:spPr>
          <a:xfrm>
            <a:off x="6444208" y="1142990"/>
            <a:ext cx="2214578" cy="3214710"/>
          </a:xfrm>
          <a:prstGeom prst="roundRect">
            <a:avLst>
              <a:gd name="adj" fmla="val 11067"/>
            </a:avLst>
          </a:prstGeom>
          <a:noFill/>
          <a:ln w="50800">
            <a:gradFill>
              <a:gsLst>
                <a:gs pos="0">
                  <a:schemeClr val="accent2"/>
                </a:gs>
                <a:gs pos="100000">
                  <a:schemeClr val="accent2">
                    <a:lumMod val="20000"/>
                    <a:lumOff val="80000"/>
                    <a:alpha val="92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806" y="3054460"/>
            <a:ext cx="1714580" cy="10567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434" y="1857992"/>
            <a:ext cx="1712952" cy="1120407"/>
          </a:xfrm>
          <a:prstGeom prst="rect">
            <a:avLst/>
          </a:prstGeom>
        </p:spPr>
      </p:pic>
      <p:sp>
        <p:nvSpPr>
          <p:cNvPr id="14" name="TextBox 22"/>
          <p:cNvSpPr txBox="1"/>
          <p:nvPr/>
        </p:nvSpPr>
        <p:spPr>
          <a:xfrm>
            <a:off x="403457" y="1258570"/>
            <a:ext cx="22397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600" b="1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一般虛擬機 </a:t>
            </a:r>
            <a:r>
              <a:rPr lang="en-US" sz="1600" b="1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Windows,</a:t>
            </a:r>
          </a:p>
          <a:p>
            <a:pPr algn="ctr"/>
            <a:r>
              <a:rPr lang="en-US" sz="1600" b="1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Linux, UNIX</a:t>
            </a:r>
          </a:p>
        </p:txBody>
      </p:sp>
      <p:sp>
        <p:nvSpPr>
          <p:cNvPr id="16" name="Rounded Rectangle 5"/>
          <p:cNvSpPr/>
          <p:nvPr/>
        </p:nvSpPr>
        <p:spPr>
          <a:xfrm>
            <a:off x="2857488" y="2719357"/>
            <a:ext cx="3357586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>
                <a:latin typeface="微軟正黑體" pitchFamily="34" charset="-120"/>
                <a:ea typeface="微軟正黑體" pitchFamily="34" charset="-120"/>
              </a:rPr>
              <a:t>虛擬機工作站</a:t>
            </a:r>
            <a:endParaRPr lang="en-US" sz="20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7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9624" y="3677665"/>
            <a:ext cx="785818" cy="7858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" name="群組 17"/>
          <p:cNvGrpSpPr/>
          <p:nvPr/>
        </p:nvGrpSpPr>
        <p:grpSpPr>
          <a:xfrm>
            <a:off x="2871031" y="1206894"/>
            <a:ext cx="3143891" cy="1435849"/>
            <a:chOff x="2571736" y="928676"/>
            <a:chExt cx="3456729" cy="157872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4942" y="928676"/>
              <a:ext cx="813523" cy="792907"/>
            </a:xfrm>
            <a:prstGeom prst="rect">
              <a:avLst/>
            </a:prstGeom>
          </p:spPr>
        </p:pic>
        <p:pic>
          <p:nvPicPr>
            <p:cNvPr id="20" name="Picture 1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4942" y="1714494"/>
              <a:ext cx="813523" cy="792907"/>
            </a:xfrm>
            <a:prstGeom prst="rect">
              <a:avLst/>
            </a:prstGeom>
          </p:spPr>
        </p:pic>
        <p:pic>
          <p:nvPicPr>
            <p:cNvPr id="21" name="Picture 1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0562" y="928676"/>
              <a:ext cx="813523" cy="792907"/>
            </a:xfrm>
            <a:prstGeom prst="rect">
              <a:avLst/>
            </a:prstGeom>
          </p:spPr>
        </p:pic>
        <p:pic>
          <p:nvPicPr>
            <p:cNvPr id="22" name="Picture 1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0562" y="1714494"/>
              <a:ext cx="813523" cy="792907"/>
            </a:xfrm>
            <a:prstGeom prst="rect">
              <a:avLst/>
            </a:prstGeom>
          </p:spPr>
        </p:pic>
        <p:grpSp>
          <p:nvGrpSpPr>
            <p:cNvPr id="4" name="群組 32"/>
            <p:cNvGrpSpPr/>
            <p:nvPr/>
          </p:nvGrpSpPr>
          <p:grpSpPr>
            <a:xfrm>
              <a:off x="2571736" y="928677"/>
              <a:ext cx="773057" cy="1500198"/>
              <a:chOff x="2500298" y="1428742"/>
              <a:chExt cx="813522" cy="1578725"/>
            </a:xfrm>
          </p:grpSpPr>
          <p:pic>
            <p:nvPicPr>
              <p:cNvPr id="27" name="Picture 18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00298" y="1428742"/>
                <a:ext cx="813522" cy="792907"/>
              </a:xfrm>
              <a:prstGeom prst="rect">
                <a:avLst/>
              </a:prstGeom>
            </p:spPr>
          </p:pic>
          <p:pic>
            <p:nvPicPr>
              <p:cNvPr id="28" name="Picture 18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00298" y="2214560"/>
                <a:ext cx="813522" cy="792907"/>
              </a:xfrm>
              <a:prstGeom prst="rect">
                <a:avLst/>
              </a:prstGeom>
            </p:spPr>
          </p:pic>
        </p:grpSp>
        <p:grpSp>
          <p:nvGrpSpPr>
            <p:cNvPr id="5" name="群組 33"/>
            <p:cNvGrpSpPr/>
            <p:nvPr/>
          </p:nvGrpSpPr>
          <p:grpSpPr>
            <a:xfrm>
              <a:off x="3357554" y="928676"/>
              <a:ext cx="773057" cy="1500198"/>
              <a:chOff x="2500298" y="1428742"/>
              <a:chExt cx="813522" cy="1578725"/>
            </a:xfrm>
          </p:grpSpPr>
          <p:pic>
            <p:nvPicPr>
              <p:cNvPr id="25" name="Picture 18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00298" y="1428742"/>
                <a:ext cx="813522" cy="792907"/>
              </a:xfrm>
              <a:prstGeom prst="rect">
                <a:avLst/>
              </a:prstGeom>
            </p:spPr>
          </p:pic>
          <p:pic>
            <p:nvPicPr>
              <p:cNvPr id="26" name="Picture 18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00298" y="2214560"/>
                <a:ext cx="813522" cy="792907"/>
              </a:xfrm>
              <a:prstGeom prst="rect">
                <a:avLst/>
              </a:prstGeom>
            </p:spPr>
          </p:pic>
        </p:grpSp>
      </p:grpSp>
      <p:pic>
        <p:nvPicPr>
          <p:cNvPr id="29" name="Picture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2264" y="1912923"/>
            <a:ext cx="1906790" cy="997381"/>
          </a:xfrm>
          <a:prstGeom prst="rect">
            <a:avLst/>
          </a:prstGeom>
        </p:spPr>
      </p:pic>
      <p:pic>
        <p:nvPicPr>
          <p:cNvPr id="30" name="Picture 2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2264" y="3054460"/>
            <a:ext cx="1919706" cy="1009673"/>
          </a:xfrm>
          <a:prstGeom prst="rect">
            <a:avLst/>
          </a:prstGeom>
        </p:spPr>
      </p:pic>
      <p:sp>
        <p:nvSpPr>
          <p:cNvPr id="31" name="TextBox 12"/>
          <p:cNvSpPr txBox="1"/>
          <p:nvPr/>
        </p:nvSpPr>
        <p:spPr>
          <a:xfrm>
            <a:off x="6566642" y="1330008"/>
            <a:ext cx="1992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b="1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虛擬 </a:t>
            </a:r>
            <a:r>
              <a:rPr lang="en-US" altLang="zh-TW" b="1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QTS - </a:t>
            </a:r>
            <a:r>
              <a:rPr lang="en-US" altLang="zh-TW" b="1" err="1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vQTS</a:t>
            </a:r>
            <a:endParaRPr lang="en-US" altLang="zh-TW" b="1">
              <a:solidFill>
                <a:srgbClr val="C00000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2" name="Rounded Rectangle"/>
          <p:cNvSpPr/>
          <p:nvPr/>
        </p:nvSpPr>
        <p:spPr>
          <a:xfrm>
            <a:off x="382297" y="1142990"/>
            <a:ext cx="2214578" cy="3214710"/>
          </a:xfrm>
          <a:prstGeom prst="roundRect">
            <a:avLst>
              <a:gd name="adj" fmla="val 10441"/>
            </a:avLst>
          </a:prstGeom>
          <a:noFill/>
          <a:ln w="50800">
            <a:gradFill>
              <a:gsLst>
                <a:gs pos="0">
                  <a:schemeClr val="accent2"/>
                </a:gs>
                <a:gs pos="100000">
                  <a:schemeClr val="accent2">
                    <a:lumMod val="20000"/>
                    <a:lumOff val="80000"/>
                    <a:alpha val="92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一台抵多台</a:t>
            </a:r>
          </a:p>
        </p:txBody>
      </p:sp>
      <p:sp>
        <p:nvSpPr>
          <p:cNvPr id="5" name="Rectangle 2"/>
          <p:cNvSpPr/>
          <p:nvPr/>
        </p:nvSpPr>
        <p:spPr>
          <a:xfrm>
            <a:off x="539552" y="987574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400"/>
              </a:spcAft>
            </a:pPr>
            <a:r>
              <a:rPr lang="zh-TW" altLang="en-US" sz="2000" b="1">
                <a:latin typeface="微軟正黑體" pitchFamily="34" charset="-120"/>
                <a:ea typeface="微軟正黑體" pitchFamily="34" charset="-120"/>
              </a:rPr>
              <a:t>彈性分配給不同部門、不同群組各自獨立使用，區隔權限與應用環境</a:t>
            </a:r>
            <a:r>
              <a:rPr lang="zh-TW" altLang="en-US" sz="2000"/>
              <a:t>。</a:t>
            </a:r>
            <a:endParaRPr lang="en-US" altLang="zh-TW" sz="2000"/>
          </a:p>
        </p:txBody>
      </p:sp>
      <p:sp>
        <p:nvSpPr>
          <p:cNvPr id="7" name="TextBox 37"/>
          <p:cNvSpPr txBox="1"/>
          <p:nvPr/>
        </p:nvSpPr>
        <p:spPr>
          <a:xfrm>
            <a:off x="739837" y="341872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800" b="1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工程師</a:t>
            </a:r>
            <a:endParaRPr lang="en-US" sz="1800" b="1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6" name="群組 54"/>
          <p:cNvGrpSpPr/>
          <p:nvPr/>
        </p:nvGrpSpPr>
        <p:grpSpPr>
          <a:xfrm rot="10800000">
            <a:off x="3351069" y="2849438"/>
            <a:ext cx="2685839" cy="1342920"/>
            <a:chOff x="2928926" y="2071684"/>
            <a:chExt cx="2571769" cy="1285884"/>
          </a:xfrm>
        </p:grpSpPr>
        <p:cxnSp>
          <p:nvCxnSpPr>
            <p:cNvPr id="24" name="Shape 482"/>
            <p:cNvCxnSpPr/>
            <p:nvPr/>
          </p:nvCxnSpPr>
          <p:spPr>
            <a:xfrm>
              <a:off x="2928926" y="2071684"/>
              <a:ext cx="1785950" cy="1285884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rgbClr val="00B0F0"/>
              </a:solidFill>
              <a:prstDash val="sysDash"/>
              <a:round/>
              <a:headEnd type="none" w="lg" len="lg"/>
              <a:tailEnd type="none" w="lg" len="lg"/>
            </a:ln>
          </p:spPr>
        </p:cxnSp>
        <p:cxnSp>
          <p:nvCxnSpPr>
            <p:cNvPr id="25" name="Shape 482"/>
            <p:cNvCxnSpPr/>
            <p:nvPr/>
          </p:nvCxnSpPr>
          <p:spPr>
            <a:xfrm rot="10800000" flipV="1">
              <a:off x="4000497" y="2071684"/>
              <a:ext cx="1500198" cy="1214446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rgbClr val="00B0F0"/>
              </a:solidFill>
              <a:prstDash val="sysDash"/>
              <a:round/>
              <a:headEnd type="none" w="lg" len="lg"/>
              <a:tailEnd type="none" w="lg" len="lg"/>
            </a:ln>
          </p:spPr>
        </p:cxnSp>
      </p:grpSp>
      <p:cxnSp>
        <p:nvCxnSpPr>
          <p:cNvPr id="10" name="Shape 482"/>
          <p:cNvCxnSpPr/>
          <p:nvPr/>
        </p:nvCxnSpPr>
        <p:spPr>
          <a:xfrm>
            <a:off x="3201856" y="1954158"/>
            <a:ext cx="1865166" cy="134292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00B0F0"/>
            </a:solidFill>
            <a:prstDash val="sysDash"/>
            <a:round/>
            <a:headEnd type="none" w="lg" len="lg"/>
            <a:tailEnd type="none" w="lg" len="lg"/>
          </a:ln>
        </p:spPr>
      </p:cxnSp>
      <p:cxnSp>
        <p:nvCxnSpPr>
          <p:cNvPr id="11" name="Shape 482"/>
          <p:cNvCxnSpPr/>
          <p:nvPr/>
        </p:nvCxnSpPr>
        <p:spPr>
          <a:xfrm rot="10800000" flipV="1">
            <a:off x="4320957" y="1954158"/>
            <a:ext cx="1566739" cy="1268313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00B0F0"/>
            </a:solidFill>
            <a:prstDash val="sysDash"/>
            <a:round/>
            <a:headEnd type="none" w="lg" len="lg"/>
            <a:tailEnd type="none" w="lg" len="lg"/>
          </a:ln>
        </p:spPr>
      </p:cxnSp>
      <p:pic>
        <p:nvPicPr>
          <p:cNvPr id="12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694" y="1357305"/>
            <a:ext cx="1144589" cy="1115583"/>
          </a:xfrm>
          <a:prstGeom prst="rect">
            <a:avLst/>
          </a:prstGeom>
        </p:spPr>
      </p:pic>
      <p:sp>
        <p:nvSpPr>
          <p:cNvPr id="13" name="TextBox 34"/>
          <p:cNvSpPr txBox="1"/>
          <p:nvPr/>
        </p:nvSpPr>
        <p:spPr>
          <a:xfrm>
            <a:off x="1262083" y="1804946"/>
            <a:ext cx="646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800" b="1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老闆</a:t>
            </a:r>
            <a:endParaRPr lang="en-US" sz="1800" b="1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4" name="圖片 13" descr="一台抵多台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33447" y="1431912"/>
            <a:ext cx="964611" cy="1145476"/>
          </a:xfrm>
          <a:prstGeom prst="rect">
            <a:avLst/>
          </a:prstGeom>
        </p:spPr>
      </p:pic>
      <p:pic>
        <p:nvPicPr>
          <p:cNvPr id="15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694" y="3371685"/>
            <a:ext cx="1144589" cy="1115583"/>
          </a:xfrm>
          <a:prstGeom prst="rect">
            <a:avLst/>
          </a:prstGeom>
        </p:spPr>
      </p:pic>
      <p:pic>
        <p:nvPicPr>
          <p:cNvPr id="16" name="圖片 15" descr="一台抵多台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65918" y="3297078"/>
            <a:ext cx="1386629" cy="1266052"/>
          </a:xfrm>
          <a:prstGeom prst="rect">
            <a:avLst/>
          </a:prstGeom>
        </p:spPr>
      </p:pic>
      <p:sp>
        <p:nvSpPr>
          <p:cNvPr id="17" name="TextBox 35"/>
          <p:cNvSpPr txBox="1"/>
          <p:nvPr/>
        </p:nvSpPr>
        <p:spPr>
          <a:xfrm>
            <a:off x="7554529" y="1804946"/>
            <a:ext cx="646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800" b="1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會計</a:t>
            </a:r>
            <a:endParaRPr lang="en-US" sz="1800" b="1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8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941" y="1357305"/>
            <a:ext cx="1144589" cy="1115583"/>
          </a:xfrm>
          <a:prstGeom prst="rect">
            <a:avLst/>
          </a:prstGeom>
        </p:spPr>
      </p:pic>
      <p:pic>
        <p:nvPicPr>
          <p:cNvPr id="19" name="圖片 18" descr="一台抵多台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63875" y="1581125"/>
            <a:ext cx="1205764" cy="1024899"/>
          </a:xfrm>
          <a:prstGeom prst="rect">
            <a:avLst/>
          </a:prstGeom>
        </p:spPr>
      </p:pic>
      <p:sp>
        <p:nvSpPr>
          <p:cNvPr id="20" name="TextBox 36"/>
          <p:cNvSpPr txBox="1"/>
          <p:nvPr/>
        </p:nvSpPr>
        <p:spPr>
          <a:xfrm>
            <a:off x="7554529" y="3418722"/>
            <a:ext cx="646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800" b="1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客服</a:t>
            </a:r>
            <a:endParaRPr lang="en-US" sz="1800" b="1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547" y="3369424"/>
            <a:ext cx="1144589" cy="1115583"/>
          </a:xfrm>
          <a:prstGeom prst="rect">
            <a:avLst/>
          </a:prstGeom>
        </p:spPr>
      </p:pic>
      <p:pic>
        <p:nvPicPr>
          <p:cNvPr id="22" name="圖片 21" descr="一台抵多台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62301" y="3369424"/>
            <a:ext cx="1024872" cy="1205763"/>
          </a:xfrm>
          <a:prstGeom prst="rect">
            <a:avLst/>
          </a:prstGeom>
        </p:spPr>
      </p:pic>
      <p:pic>
        <p:nvPicPr>
          <p:cNvPr id="26" name="圖片 25" descr="TS-1677XU_Front.png">
            <a:extLst>
              <a:ext uri="{FF2B5EF4-FFF2-40B4-BE49-F238E27FC236}">
                <a16:creationId xmlns:a16="http://schemas.microsoft.com/office/drawing/2014/main" id="{A36B7002-6F9A-41F3-AD6F-28E879D2C4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5236" y="1968094"/>
            <a:ext cx="2901141" cy="1813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資源區隔</a:t>
            </a:r>
          </a:p>
        </p:txBody>
      </p:sp>
      <p:sp>
        <p:nvSpPr>
          <p:cNvPr id="4" name="Rectangle 2"/>
          <p:cNvSpPr/>
          <p:nvPr/>
        </p:nvSpPr>
        <p:spPr>
          <a:xfrm>
            <a:off x="832512" y="1059582"/>
            <a:ext cx="8311487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zh-TW" altLang="en-US" sz="2000" b="1">
                <a:latin typeface="微軟正黑體" pitchFamily="34" charset="-120"/>
                <a:ea typeface="微軟正黑體" pitchFamily="34" charset="-120"/>
              </a:rPr>
              <a:t>配置專屬硬體資源，包含：</a:t>
            </a:r>
            <a:r>
              <a:rPr lang="zh-TW" altLang="en-US" sz="20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處理器、記憶體、儲存空間、網路，</a:t>
            </a:r>
            <a:endParaRPr lang="en-US" altLang="zh-TW" sz="2000" b="1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Aft>
                <a:spcPts val="400"/>
              </a:spcAft>
            </a:pPr>
            <a:r>
              <a:rPr lang="en-US" altLang="zh-TW" sz="2000" b="1">
                <a:latin typeface="微軟正黑體" pitchFamily="34" charset="-120"/>
                <a:ea typeface="微軟正黑體" pitchFamily="34" charset="-120"/>
              </a:rPr>
              <a:t>                                                </a:t>
            </a:r>
            <a:r>
              <a:rPr lang="zh-TW" altLang="en-US" sz="2000" b="1">
                <a:latin typeface="微軟正黑體" pitchFamily="34" charset="-120"/>
                <a:ea typeface="微軟正黑體" pitchFamily="34" charset="-120"/>
              </a:rPr>
              <a:t>確保應用效能品質。</a:t>
            </a:r>
            <a:endParaRPr lang="en-US" altLang="zh-TW" sz="2000" b="1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" name="群組 4"/>
          <p:cNvGrpSpPr/>
          <p:nvPr/>
        </p:nvGrpSpPr>
        <p:grpSpPr>
          <a:xfrm>
            <a:off x="3851920" y="2832658"/>
            <a:ext cx="4824536" cy="1467284"/>
            <a:chOff x="3635897" y="2859781"/>
            <a:chExt cx="4824536" cy="1467284"/>
          </a:xfrm>
        </p:grpSpPr>
        <p:sp>
          <p:nvSpPr>
            <p:cNvPr id="6" name="Rounded Rectangle 19"/>
            <p:cNvSpPr/>
            <p:nvPr/>
          </p:nvSpPr>
          <p:spPr>
            <a:xfrm>
              <a:off x="3635897" y="3780454"/>
              <a:ext cx="4824536" cy="546611"/>
            </a:xfrm>
            <a:prstGeom prst="round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18"/>
            <p:cNvSpPr/>
            <p:nvPr/>
          </p:nvSpPr>
          <p:spPr>
            <a:xfrm>
              <a:off x="3635897" y="2859781"/>
              <a:ext cx="4824536" cy="546611"/>
            </a:xfrm>
            <a:prstGeom prst="round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10"/>
            <p:cNvSpPr txBox="1"/>
            <p:nvPr/>
          </p:nvSpPr>
          <p:spPr>
            <a:xfrm>
              <a:off x="3890419" y="2974600"/>
              <a:ext cx="7665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/>
                <a:t>4</a:t>
              </a:r>
              <a:r>
                <a:rPr lang="zh-TW" altLang="en-US" sz="1600" b="1"/>
                <a:t> </a:t>
              </a:r>
              <a:r>
                <a:rPr lang="zh-TW" altLang="en-US" sz="1600" b="1">
                  <a:latin typeface="微軟正黑體" pitchFamily="34" charset="-120"/>
                  <a:ea typeface="微軟正黑體" pitchFamily="34" charset="-120"/>
                </a:rPr>
                <a:t>核心</a:t>
              </a:r>
              <a:endParaRPr lang="en-US" sz="160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9" name="TextBox 11"/>
            <p:cNvSpPr txBox="1"/>
            <p:nvPr/>
          </p:nvSpPr>
          <p:spPr>
            <a:xfrm>
              <a:off x="3869616" y="3896205"/>
              <a:ext cx="7665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/>
                <a:t>8</a:t>
              </a:r>
              <a:r>
                <a:rPr lang="zh-TW" altLang="en-US" sz="1600" b="1"/>
                <a:t> </a:t>
              </a:r>
              <a:r>
                <a:rPr lang="zh-TW" altLang="en-US" sz="1600" b="1">
                  <a:latin typeface="微軟正黑體" pitchFamily="34" charset="-120"/>
                  <a:ea typeface="微軟正黑體" pitchFamily="34" charset="-120"/>
                </a:rPr>
                <a:t>核心</a:t>
              </a:r>
              <a:endParaRPr lang="en-US" sz="160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0" name="TextBox 12"/>
            <p:cNvSpPr txBox="1"/>
            <p:nvPr/>
          </p:nvSpPr>
          <p:spPr>
            <a:xfrm>
              <a:off x="5114260" y="2974600"/>
              <a:ext cx="6639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/>
                <a:t>4</a:t>
              </a:r>
              <a:r>
                <a:rPr lang="zh-TW" altLang="en-US" sz="1600" b="1"/>
                <a:t> </a:t>
              </a:r>
              <a:r>
                <a:rPr lang="en-US" altLang="zh-TW" sz="1600" b="1"/>
                <a:t>GB</a:t>
              </a:r>
              <a:endParaRPr lang="en-US" sz="1600" b="1"/>
            </a:p>
          </p:txBody>
        </p:sp>
        <p:sp>
          <p:nvSpPr>
            <p:cNvPr id="11" name="TextBox 13"/>
            <p:cNvSpPr txBox="1"/>
            <p:nvPr/>
          </p:nvSpPr>
          <p:spPr>
            <a:xfrm>
              <a:off x="5133192" y="3896205"/>
              <a:ext cx="6639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/>
                <a:t>8</a:t>
              </a:r>
              <a:r>
                <a:rPr lang="zh-TW" altLang="en-US" sz="1600" b="1"/>
                <a:t> </a:t>
              </a:r>
              <a:r>
                <a:rPr lang="en-US" altLang="zh-TW" sz="1600" b="1"/>
                <a:t>GB</a:t>
              </a:r>
              <a:endParaRPr lang="en-US" sz="1600" b="1"/>
            </a:p>
          </p:txBody>
        </p:sp>
        <p:sp>
          <p:nvSpPr>
            <p:cNvPr id="12" name="TextBox 14"/>
            <p:cNvSpPr txBox="1"/>
            <p:nvPr/>
          </p:nvSpPr>
          <p:spPr>
            <a:xfrm>
              <a:off x="6353434" y="2974600"/>
              <a:ext cx="8915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/>
                <a:t>250</a:t>
              </a:r>
              <a:r>
                <a:rPr lang="zh-TW" altLang="en-US" sz="1600" b="1"/>
                <a:t> </a:t>
              </a:r>
              <a:r>
                <a:rPr lang="en-US" altLang="zh-TW" sz="1600" b="1"/>
                <a:t>GB</a:t>
              </a:r>
              <a:endParaRPr lang="en-US" sz="1600" b="1"/>
            </a:p>
          </p:txBody>
        </p:sp>
        <p:sp>
          <p:nvSpPr>
            <p:cNvPr id="13" name="TextBox 15"/>
            <p:cNvSpPr txBox="1"/>
            <p:nvPr/>
          </p:nvSpPr>
          <p:spPr>
            <a:xfrm>
              <a:off x="6329587" y="3896205"/>
              <a:ext cx="8915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/>
                <a:t>500</a:t>
              </a:r>
              <a:r>
                <a:rPr lang="zh-TW" altLang="en-US" sz="1600" b="1"/>
                <a:t> </a:t>
              </a:r>
              <a:r>
                <a:rPr lang="en-US" altLang="zh-TW" sz="1600" b="1"/>
                <a:t>GB</a:t>
              </a:r>
              <a:endParaRPr lang="en-US" sz="1600" b="1"/>
            </a:p>
          </p:txBody>
        </p:sp>
        <p:sp>
          <p:nvSpPr>
            <p:cNvPr id="14" name="TextBox 16"/>
            <p:cNvSpPr txBox="1"/>
            <p:nvPr/>
          </p:nvSpPr>
          <p:spPr>
            <a:xfrm>
              <a:off x="7789149" y="2974600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/>
                <a:t>1</a:t>
              </a:r>
              <a:endParaRPr lang="en-US" sz="1600" b="1"/>
            </a:p>
          </p:txBody>
        </p:sp>
        <p:sp>
          <p:nvSpPr>
            <p:cNvPr id="15" name="TextBox 17"/>
            <p:cNvSpPr txBox="1"/>
            <p:nvPr/>
          </p:nvSpPr>
          <p:spPr>
            <a:xfrm>
              <a:off x="7821848" y="3896205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/>
                <a:t>2</a:t>
              </a:r>
              <a:endParaRPr lang="en-US" sz="1600" b="1"/>
            </a:p>
          </p:txBody>
        </p:sp>
        <p:cxnSp>
          <p:nvCxnSpPr>
            <p:cNvPr id="16" name="Straight Connector 21"/>
            <p:cNvCxnSpPr/>
            <p:nvPr/>
          </p:nvCxnSpPr>
          <p:spPr>
            <a:xfrm>
              <a:off x="4788024" y="2974600"/>
              <a:ext cx="0" cy="338554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22"/>
            <p:cNvCxnSpPr/>
            <p:nvPr/>
          </p:nvCxnSpPr>
          <p:spPr>
            <a:xfrm>
              <a:off x="6084168" y="2974600"/>
              <a:ext cx="0" cy="338554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3"/>
            <p:cNvCxnSpPr/>
            <p:nvPr/>
          </p:nvCxnSpPr>
          <p:spPr>
            <a:xfrm>
              <a:off x="7452320" y="2974600"/>
              <a:ext cx="0" cy="338554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24"/>
            <p:cNvCxnSpPr/>
            <p:nvPr/>
          </p:nvCxnSpPr>
          <p:spPr>
            <a:xfrm>
              <a:off x="4806672" y="3889380"/>
              <a:ext cx="0" cy="338554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5"/>
            <p:cNvCxnSpPr/>
            <p:nvPr/>
          </p:nvCxnSpPr>
          <p:spPr>
            <a:xfrm>
              <a:off x="6102816" y="3889380"/>
              <a:ext cx="0" cy="338554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6"/>
            <p:cNvCxnSpPr/>
            <p:nvPr/>
          </p:nvCxnSpPr>
          <p:spPr>
            <a:xfrm>
              <a:off x="7470968" y="3889380"/>
              <a:ext cx="0" cy="338554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圖片 21" descr="資源區隔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59659" y="1868818"/>
            <a:ext cx="2286016" cy="836681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4983" y="3286930"/>
            <a:ext cx="1245020" cy="1213468"/>
          </a:xfrm>
          <a:prstGeom prst="rect">
            <a:avLst/>
          </a:prstGeom>
        </p:spPr>
      </p:pic>
      <p:grpSp>
        <p:nvGrpSpPr>
          <p:cNvPr id="5" name="群組 24"/>
          <p:cNvGrpSpPr/>
          <p:nvPr/>
        </p:nvGrpSpPr>
        <p:grpSpPr>
          <a:xfrm>
            <a:off x="4073643" y="1872048"/>
            <a:ext cx="2071702" cy="866318"/>
            <a:chOff x="3857620" y="1899171"/>
            <a:chExt cx="2071702" cy="866318"/>
          </a:xfrm>
        </p:grpSpPr>
        <p:pic>
          <p:nvPicPr>
            <p:cNvPr id="26" name="圖片 25" descr="資源區隔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929190" y="1899171"/>
              <a:ext cx="1000132" cy="836681"/>
            </a:xfrm>
            <a:prstGeom prst="rect">
              <a:avLst/>
            </a:prstGeom>
          </p:spPr>
        </p:pic>
        <p:pic>
          <p:nvPicPr>
            <p:cNvPr id="27" name="圖片 26" descr="資源區隔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857620" y="1928808"/>
              <a:ext cx="714380" cy="836681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8B27F4A6-ACA3-0843-8028-6EC3104D69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34"/>
          <a:stretch/>
        </p:blipFill>
        <p:spPr>
          <a:xfrm>
            <a:off x="0" y="1366992"/>
            <a:ext cx="3733112" cy="250209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0100" y="0"/>
            <a:ext cx="8143900" cy="857250"/>
          </a:xfrm>
        </p:spPr>
        <p:txBody>
          <a:bodyPr>
            <a:normAutofit/>
          </a:bodyPr>
          <a:lstStyle/>
          <a:p>
            <a:r>
              <a:rPr lang="zh-TW" altLang="en-US" sz="3200"/>
              <a:t>適合運行虛擬機的高效能平台</a:t>
            </a:r>
            <a:r>
              <a:rPr lang="en-US" altLang="zh-TW" sz="3200"/>
              <a:t>– TS-1677XU</a:t>
            </a:r>
            <a:endParaRPr lang="zh-TW" altLang="en-US" sz="3200"/>
          </a:p>
        </p:txBody>
      </p:sp>
      <p:sp>
        <p:nvSpPr>
          <p:cNvPr id="4" name="矩形 3"/>
          <p:cNvSpPr/>
          <p:nvPr/>
        </p:nvSpPr>
        <p:spPr>
          <a:xfrm>
            <a:off x="1346794" y="903610"/>
            <a:ext cx="6357982" cy="135732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Rectangle 2"/>
          <p:cNvSpPr/>
          <p:nvPr/>
        </p:nvSpPr>
        <p:spPr>
          <a:xfrm>
            <a:off x="827584" y="861432"/>
            <a:ext cx="71013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zh-TW" altLang="en-US" sz="20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支援 </a:t>
            </a:r>
            <a:r>
              <a:rPr lang="en-US" altLang="zh-TW" sz="2000" b="1" err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vQTS</a:t>
            </a:r>
            <a:r>
              <a:rPr lang="zh-TW" altLang="en-US" sz="20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的數量取決於 </a:t>
            </a:r>
            <a:r>
              <a:rPr lang="en-US" altLang="zh-TW" sz="20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TS-x77XU</a:t>
            </a:r>
            <a:r>
              <a:rPr lang="zh-TW" altLang="en-US" sz="20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CPU</a:t>
            </a:r>
            <a:r>
              <a:rPr lang="zh-TW" altLang="en-US" sz="20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實體核心數：</a:t>
            </a:r>
            <a:endParaRPr lang="en-US" altLang="zh-TW" sz="2000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6" name="Rectangle 17"/>
          <p:cNvSpPr/>
          <p:nvPr/>
        </p:nvSpPr>
        <p:spPr>
          <a:xfrm>
            <a:off x="1715372" y="1592480"/>
            <a:ext cx="348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400"/>
              </a:spcAft>
            </a:pPr>
            <a:r>
              <a:rPr lang="hu-HU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AMD </a:t>
            </a:r>
            <a:r>
              <a:rPr lang="hu-HU" b="1" err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Ryzen</a:t>
            </a:r>
            <a:r>
              <a:rPr lang="hu-HU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™ 5 1600 </a:t>
            </a:r>
            <a:r>
              <a:rPr lang="en-US" altLang="zh-TW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6</a:t>
            </a:r>
            <a:r>
              <a:rPr lang="zh-TW" altLang="en-US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hu-HU" b="1" err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核心</a:t>
            </a:r>
            <a:r>
              <a:rPr lang="zh-TW" altLang="en-US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=</a:t>
            </a:r>
            <a:r>
              <a:rPr lang="zh-TW" altLang="en-US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endParaRPr lang="hu-HU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7" name="Rectangle 18"/>
          <p:cNvSpPr/>
          <p:nvPr/>
        </p:nvSpPr>
        <p:spPr>
          <a:xfrm>
            <a:off x="1715372" y="2213817"/>
            <a:ext cx="3429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400"/>
              </a:spcAft>
            </a:pPr>
            <a:r>
              <a:rPr lang="cs-CZ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AMD </a:t>
            </a:r>
            <a:r>
              <a:rPr lang="cs-CZ" b="1" err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Ryzen</a:t>
            </a:r>
            <a:r>
              <a:rPr lang="cs-CZ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™ 7 1700 </a:t>
            </a:r>
            <a:r>
              <a:rPr lang="en-US" altLang="zh-TW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8</a:t>
            </a:r>
            <a:r>
              <a:rPr lang="zh-TW" altLang="en-US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cs-CZ" b="1" err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核心</a:t>
            </a:r>
            <a:r>
              <a:rPr lang="zh-TW" altLang="en-US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8" name="Rectangle 26"/>
          <p:cNvSpPr/>
          <p:nvPr/>
        </p:nvSpPr>
        <p:spPr>
          <a:xfrm>
            <a:off x="6357950" y="1516866"/>
            <a:ext cx="7121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2</a:t>
            </a:r>
            <a:endParaRPr lang="en-US" sz="2800" b="1">
              <a:solidFill>
                <a:srgbClr val="C00000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grpSp>
        <p:nvGrpSpPr>
          <p:cNvPr id="3" name="群組 9"/>
          <p:cNvGrpSpPr/>
          <p:nvPr/>
        </p:nvGrpSpPr>
        <p:grpSpPr>
          <a:xfrm>
            <a:off x="5282968" y="1551866"/>
            <a:ext cx="1013275" cy="457486"/>
            <a:chOff x="3485423" y="1494604"/>
            <a:chExt cx="815833" cy="368342"/>
          </a:xfrm>
        </p:grpSpPr>
        <p:pic>
          <p:nvPicPr>
            <p:cNvPr id="11" name="Picture 1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5423" y="1494604"/>
              <a:ext cx="372198" cy="362766"/>
            </a:xfrm>
            <a:prstGeom prst="rect">
              <a:avLst/>
            </a:prstGeom>
          </p:spPr>
        </p:pic>
        <p:pic>
          <p:nvPicPr>
            <p:cNvPr id="12" name="Picture 1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9058" y="1500180"/>
              <a:ext cx="372198" cy="362766"/>
            </a:xfrm>
            <a:prstGeom prst="rect">
              <a:avLst/>
            </a:prstGeom>
          </p:spPr>
        </p:pic>
      </p:grpSp>
      <p:grpSp>
        <p:nvGrpSpPr>
          <p:cNvPr id="10" name="群組 12"/>
          <p:cNvGrpSpPr/>
          <p:nvPr/>
        </p:nvGrpSpPr>
        <p:grpSpPr>
          <a:xfrm>
            <a:off x="5282968" y="2148893"/>
            <a:ext cx="1013275" cy="457486"/>
            <a:chOff x="3485423" y="1494604"/>
            <a:chExt cx="815833" cy="368342"/>
          </a:xfrm>
        </p:grpSpPr>
        <p:pic>
          <p:nvPicPr>
            <p:cNvPr id="14" name="Picture 1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5423" y="1494604"/>
              <a:ext cx="372198" cy="362766"/>
            </a:xfrm>
            <a:prstGeom prst="rect">
              <a:avLst/>
            </a:prstGeom>
          </p:spPr>
        </p:pic>
        <p:pic>
          <p:nvPicPr>
            <p:cNvPr id="15" name="Picture 1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9058" y="1500180"/>
              <a:ext cx="372198" cy="362766"/>
            </a:xfrm>
            <a:prstGeom prst="rect">
              <a:avLst/>
            </a:prstGeom>
          </p:spPr>
        </p:pic>
      </p:grpSp>
      <p:grpSp>
        <p:nvGrpSpPr>
          <p:cNvPr id="13" name="群組 15"/>
          <p:cNvGrpSpPr/>
          <p:nvPr/>
        </p:nvGrpSpPr>
        <p:grpSpPr>
          <a:xfrm>
            <a:off x="6387431" y="2148893"/>
            <a:ext cx="1013275" cy="457486"/>
            <a:chOff x="3485423" y="1494604"/>
            <a:chExt cx="815833" cy="36834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5423" y="1494604"/>
              <a:ext cx="372198" cy="362766"/>
            </a:xfrm>
            <a:prstGeom prst="rect">
              <a:avLst/>
            </a:prstGeom>
          </p:spPr>
        </p:pic>
        <p:pic>
          <p:nvPicPr>
            <p:cNvPr id="18" name="Picture 1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9058" y="1500180"/>
              <a:ext cx="372198" cy="362766"/>
            </a:xfrm>
            <a:prstGeom prst="rect">
              <a:avLst/>
            </a:prstGeom>
          </p:spPr>
        </p:pic>
      </p:grpSp>
      <p:pic>
        <p:nvPicPr>
          <p:cNvPr id="20" name="Shape 127">
            <a:extLst>
              <a:ext uri="{FF2B5EF4-FFF2-40B4-BE49-F238E27FC236}">
                <a16:creationId xmlns:a16="http://schemas.microsoft.com/office/drawing/2014/main" id="{EF7C20D8-2622-A643-9E21-7608C7BB35D1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5105" y="3111518"/>
            <a:ext cx="1244187" cy="792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45">
            <a:extLst>
              <a:ext uri="{FF2B5EF4-FFF2-40B4-BE49-F238E27FC236}">
                <a16:creationId xmlns:a16="http://schemas.microsoft.com/office/drawing/2014/main" id="{C5C3F7AE-35A0-714C-A39E-46DA8616A720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963" y="1397605"/>
            <a:ext cx="720079" cy="651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Shape 44">
            <a:extLst>
              <a:ext uri="{FF2B5EF4-FFF2-40B4-BE49-F238E27FC236}">
                <a16:creationId xmlns:a16="http://schemas.microsoft.com/office/drawing/2014/main" id="{3E59CAF7-783B-D145-BAFA-3B4A68D6E0A9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963" y="2068377"/>
            <a:ext cx="720079" cy="651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E0F1405-D9FE-494D-8733-FD40849E5DF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715" b="24738"/>
          <a:stretch/>
        </p:blipFill>
        <p:spPr>
          <a:xfrm>
            <a:off x="496590" y="2975455"/>
            <a:ext cx="5568515" cy="15854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5" name="Rectangle 26"/>
          <p:cNvSpPr/>
          <p:nvPr/>
        </p:nvSpPr>
        <p:spPr>
          <a:xfrm>
            <a:off x="7500958" y="2110492"/>
            <a:ext cx="7121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4</a:t>
            </a:r>
            <a:endParaRPr lang="en-US" sz="2800" b="1">
              <a:solidFill>
                <a:srgbClr val="C00000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平行四邊形 15"/>
          <p:cNvSpPr/>
          <p:nvPr/>
        </p:nvSpPr>
        <p:spPr>
          <a:xfrm>
            <a:off x="4786314" y="3184744"/>
            <a:ext cx="6143668" cy="1030080"/>
          </a:xfrm>
          <a:prstGeom prst="parallelogram">
            <a:avLst>
              <a:gd name="adj" fmla="val 55727"/>
            </a:avLst>
          </a:prstGeom>
          <a:solidFill>
            <a:srgbClr val="8E0000"/>
          </a:solid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grpSp>
        <p:nvGrpSpPr>
          <p:cNvPr id="3" name="群組 11"/>
          <p:cNvGrpSpPr/>
          <p:nvPr/>
        </p:nvGrpSpPr>
        <p:grpSpPr>
          <a:xfrm>
            <a:off x="4786314" y="1928808"/>
            <a:ext cx="6143668" cy="1071570"/>
            <a:chOff x="4857752" y="1337487"/>
            <a:chExt cx="2329260" cy="511841"/>
          </a:xfrm>
        </p:grpSpPr>
        <p:sp>
          <p:nvSpPr>
            <p:cNvPr id="13" name="平行四邊形 12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8E0000"/>
            </a:solidFill>
            <a:ln w="12700"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QTS </a:t>
            </a:r>
            <a:r>
              <a:rPr lang="zh-TW" altLang="en-US"/>
              <a:t>與虛擬化應用提升生產力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44" y="1857370"/>
            <a:ext cx="4904481" cy="29317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50595" y="1037434"/>
            <a:ext cx="4393405" cy="723263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zh-TW" altLang="en-US" sz="2400" b="1">
                <a:solidFill>
                  <a:schemeClr val="accent6">
                    <a:lumMod val="75000"/>
                  </a:schemeClr>
                </a:solidFill>
                <a:latin typeface="+mj-lt"/>
                <a:ea typeface="Microsoft JhengHei" charset="-120"/>
                <a:cs typeface="Microsoft JhengHei" charset="-120"/>
              </a:rPr>
              <a:t>一機多系統</a:t>
            </a:r>
            <a:endParaRPr lang="en-US" altLang="zh-TW" sz="2400" b="1">
              <a:solidFill>
                <a:schemeClr val="accent6">
                  <a:lumMod val="75000"/>
                </a:schemeClr>
              </a:solidFill>
              <a:latin typeface="+mj-lt"/>
              <a:ea typeface="Microsoft JhengHei" charset="-120"/>
              <a:cs typeface="Microsoft JhengHei" charset="-120"/>
            </a:endParaRPr>
          </a:p>
          <a:p>
            <a:pPr algn="ctr" eaLnBrk="1" hangingPunct="1">
              <a:defRPr/>
            </a:pPr>
            <a:r>
              <a:rPr lang="zh-TW" altLang="en-US" sz="1500" b="1">
                <a:latin typeface="Microsoft JhengHei" charset="-120"/>
                <a:ea typeface="Microsoft JhengHei" charset="-120"/>
                <a:cs typeface="Microsoft JhengHei" charset="-120"/>
              </a:rPr>
              <a:t>運行</a:t>
            </a:r>
            <a:r>
              <a:rPr lang="en-US" altLang="zh-TW" sz="1500" b="1">
                <a:latin typeface="Microsoft JhengHei" charset="-120"/>
                <a:ea typeface="Microsoft JhengHei" charset="-120"/>
                <a:cs typeface="Microsoft JhengHei" charset="-120"/>
              </a:rPr>
              <a:t> </a:t>
            </a:r>
            <a:r>
              <a:rPr lang="en-US" altLang="zh-TW" sz="1500" b="1">
                <a:latin typeface="Arial" pitchFamily="34" charset="0"/>
                <a:ea typeface="Microsoft JhengHei" charset="-120"/>
                <a:cs typeface="Arial" pitchFamily="34" charset="0"/>
              </a:rPr>
              <a:t>Windows/Linux </a:t>
            </a:r>
            <a:r>
              <a:rPr lang="zh-TW" altLang="en-US" sz="1500" b="1">
                <a:latin typeface="Microsoft JhengHei" charset="-120"/>
                <a:ea typeface="Microsoft JhengHei" charset="-120"/>
                <a:cs typeface="Microsoft JhengHei" charset="-120"/>
              </a:rPr>
              <a:t>虛擬機與各式軟體容器</a:t>
            </a:r>
            <a:endParaRPr lang="en-US" sz="1500" b="1"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5852" y="1037434"/>
            <a:ext cx="4714908" cy="738652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defRPr/>
            </a:pPr>
            <a:r>
              <a:rPr lang="zh-TW" altLang="en-US" sz="2000" b="1">
                <a:solidFill>
                  <a:srgbClr val="0070C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全新 </a:t>
            </a:r>
            <a:r>
              <a:rPr lang="en-US" altLang="zh-TW" sz="2000" b="1">
                <a:solidFill>
                  <a:srgbClr val="0070C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QTS 4.3.4 </a:t>
            </a:r>
            <a:r>
              <a:rPr lang="zh-TW" altLang="en-US" sz="2000" b="1">
                <a:solidFill>
                  <a:srgbClr val="0070C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儲存管理</a:t>
            </a:r>
            <a:endParaRPr lang="en-US" altLang="zh-TW" sz="2000" b="1">
              <a:solidFill>
                <a:srgbClr val="0070C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eaLnBrk="1" hangingPunct="1">
              <a:defRPr/>
            </a:pPr>
            <a:r>
              <a:rPr lang="zh-TW" altLang="en-US" sz="2000" b="1">
                <a:solidFill>
                  <a:srgbClr val="0070C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介面、快照、與多媒體中心</a:t>
            </a:r>
            <a:endParaRPr lang="en-US" altLang="zh-TW" sz="2000" b="1">
              <a:solidFill>
                <a:srgbClr val="0070C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52870" y="2149628"/>
            <a:ext cx="2786050" cy="707874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zh-TW" altLang="en-US" sz="2000" b="1">
                <a:solidFill>
                  <a:srgbClr val="FFFF00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虛擬機工作站</a:t>
            </a:r>
            <a:endParaRPr lang="en-US" altLang="zh-TW" sz="2000" b="1">
              <a:solidFill>
                <a:srgbClr val="FFFF00"/>
              </a:solidFill>
              <a:latin typeface="Arial" panose="020B0604020202020204" pitchFamily="34" charset="0"/>
              <a:ea typeface="Microsoft JhengHei" charset="-12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(Virtualization Station)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24308" y="3357568"/>
            <a:ext cx="2714612" cy="707874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>
              <a:defRPr/>
            </a:pPr>
            <a:r>
              <a:rPr lang="zh-TW" altLang="en-US" sz="2000" b="1">
                <a:solidFill>
                  <a:srgbClr val="FFFF00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軟體容器工作站</a:t>
            </a:r>
            <a:endParaRPr lang="en-US" altLang="zh-TW" sz="2000" b="1">
              <a:solidFill>
                <a:srgbClr val="FFFF00"/>
              </a:solidFill>
              <a:latin typeface="Arial" panose="020B0604020202020204" pitchFamily="34" charset="0"/>
              <a:ea typeface="Microsoft JhengHei" charset="-12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(Container Station)</a:t>
            </a:r>
          </a:p>
        </p:txBody>
      </p:sp>
      <p:pic>
        <p:nvPicPr>
          <p:cNvPr id="3075" name="Picture 3" descr="\\MARKETING\Marketing\MarketingMaterials\素材\_icons\ICON_Sabrina\Virtualization Station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9256" y="2071684"/>
            <a:ext cx="785818" cy="785818"/>
          </a:xfrm>
          <a:prstGeom prst="rect">
            <a:avLst/>
          </a:prstGeom>
          <a:noFill/>
        </p:spPr>
      </p:pic>
      <p:pic>
        <p:nvPicPr>
          <p:cNvPr id="3076" name="Picture 4" descr="\\MARKETING\Marketing\MarketingMaterials\素材\_icons\00_4.2iconPNG\Container-Station-icon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9256" y="3312562"/>
            <a:ext cx="785818" cy="785818"/>
          </a:xfrm>
          <a:prstGeom prst="rect">
            <a:avLst/>
          </a:prstGeom>
          <a:noFill/>
        </p:spPr>
      </p:pic>
      <p:pic>
        <p:nvPicPr>
          <p:cNvPr id="18" name="Picture 4" descr="C:\Users\user\Desktop\TS-x28A_PPT\new-01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953348"/>
            <a:ext cx="917276" cy="8979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67456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8"/>
          <p:cNvGrpSpPr/>
          <p:nvPr/>
        </p:nvGrpSpPr>
        <p:grpSpPr>
          <a:xfrm>
            <a:off x="-1" y="928676"/>
            <a:ext cx="3857621" cy="525070"/>
            <a:chOff x="0" y="1357304"/>
            <a:chExt cx="2857488" cy="500066"/>
          </a:xfrm>
        </p:grpSpPr>
        <p:sp>
          <p:nvSpPr>
            <p:cNvPr id="20" name="五邊形 19"/>
            <p:cNvSpPr/>
            <p:nvPr/>
          </p:nvSpPr>
          <p:spPr>
            <a:xfrm>
              <a:off x="1000100" y="1357304"/>
              <a:ext cx="1857388" cy="500066"/>
            </a:xfrm>
            <a:prstGeom prst="homePlat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＞形箭號 20"/>
            <p:cNvSpPr/>
            <p:nvPr/>
          </p:nvSpPr>
          <p:spPr>
            <a:xfrm>
              <a:off x="2428860" y="1357304"/>
              <a:ext cx="428628" cy="500066"/>
            </a:xfrm>
            <a:prstGeom prst="chevr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0" y="1357304"/>
              <a:ext cx="1071538" cy="50006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24" name="圖片 23" descr="TS-1677XU-RP_Back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63"/>
          <a:stretch/>
        </p:blipFill>
        <p:spPr>
          <a:xfrm>
            <a:off x="-1" y="810356"/>
            <a:ext cx="3814063" cy="3438565"/>
          </a:xfrm>
          <a:prstGeom prst="rect">
            <a:avLst/>
          </a:prstGeom>
        </p:spPr>
      </p:pic>
      <p:sp>
        <p:nvSpPr>
          <p:cNvPr id="271" name="Shape 27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zh-TW" altLang="en-US">
                <a:solidFill>
                  <a:schemeClr val="lt1"/>
                </a:solidFill>
                <a:cs typeface="Arial"/>
                <a:sym typeface="Arial"/>
              </a:rPr>
              <a:t>外接顯卡</a:t>
            </a:r>
            <a:r>
              <a:rPr lang="zh-Hant" altLang="en-US">
                <a:solidFill>
                  <a:schemeClr val="lt1"/>
                </a:solidFill>
                <a:cs typeface="Arial"/>
                <a:sym typeface="Arial"/>
              </a:rPr>
              <a:t>上身，實現更多夢想</a:t>
            </a:r>
            <a:endParaRPr lang="zh-TW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E2B6272-46CA-EB48-92E5-A601BA5A5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602" y="1024995"/>
            <a:ext cx="3400420" cy="363695"/>
          </a:xfrm>
        </p:spPr>
        <p:txBody>
          <a:bodyPr>
            <a:noAutofit/>
          </a:bodyPr>
          <a:lstStyle/>
          <a:p>
            <a:pPr marL="0">
              <a:lnSpc>
                <a:spcPct val="110000"/>
              </a:lnSpc>
              <a:spcBef>
                <a:spcPts val="0"/>
              </a:spcBef>
              <a:buClr>
                <a:srgbClr val="000090"/>
              </a:buClr>
              <a:buSzPct val="25000"/>
            </a:pPr>
            <a:r>
              <a:rPr lang="en-US" altLang="zh-Hant" sz="1600">
                <a:solidFill>
                  <a:schemeClr val="bg1"/>
                </a:solidFill>
                <a:latin typeface="微軟正黑體" pitchFamily="34" charset="-120"/>
                <a:cs typeface="Arial"/>
                <a:sym typeface="Arial"/>
              </a:rPr>
              <a:t>3U/4U </a:t>
            </a:r>
            <a:r>
              <a:rPr lang="zh-CN" altLang="en-US" sz="1600">
                <a:solidFill>
                  <a:schemeClr val="bg1"/>
                </a:solidFill>
                <a:latin typeface="微軟正黑體" pitchFamily="34" charset="-120"/>
                <a:cs typeface="Arial"/>
                <a:sym typeface="Arial"/>
              </a:rPr>
              <a:t>機種</a:t>
            </a:r>
            <a:r>
              <a:rPr lang="en-US" altLang="zh-CN" sz="1600">
                <a:solidFill>
                  <a:schemeClr val="bg1"/>
                </a:solidFill>
                <a:latin typeface="微軟正黑體" pitchFamily="34" charset="-120"/>
                <a:cs typeface="Arial"/>
                <a:sym typeface="Arial"/>
              </a:rPr>
              <a:t>: </a:t>
            </a:r>
            <a:r>
              <a:rPr lang="en-US" altLang="zh-Hant" sz="1600">
                <a:solidFill>
                  <a:schemeClr val="bg1"/>
                </a:solidFill>
                <a:latin typeface="微軟正黑體" pitchFamily="34" charset="-120"/>
                <a:cs typeface="Arial"/>
                <a:sym typeface="Arial"/>
              </a:rPr>
              <a:t>5</a:t>
            </a:r>
            <a:r>
              <a:rPr lang="en-US" altLang="zh-TW" sz="1600">
                <a:solidFill>
                  <a:schemeClr val="bg1"/>
                </a:solidFill>
                <a:latin typeface="微軟正黑體" pitchFamily="34" charset="-120"/>
                <a:cs typeface="Arial"/>
                <a:sym typeface="Arial"/>
              </a:rPr>
              <a:t>0</a:t>
            </a:r>
            <a:r>
              <a:rPr lang="en-US" altLang="zh-Hant" sz="1600">
                <a:solidFill>
                  <a:schemeClr val="bg1"/>
                </a:solidFill>
                <a:latin typeface="微軟正黑體" pitchFamily="34" charset="-120"/>
                <a:cs typeface="Arial"/>
                <a:sym typeface="Arial"/>
              </a:rPr>
              <a:t>0W+ </a:t>
            </a:r>
            <a:r>
              <a:rPr lang="zh-TW" altLang="en-US" sz="1600">
                <a:solidFill>
                  <a:schemeClr val="bg1"/>
                </a:solidFill>
                <a:latin typeface="微軟正黑體" pitchFamily="34" charset="-120"/>
                <a:cs typeface="Arial"/>
                <a:sym typeface="Arial"/>
              </a:rPr>
              <a:t>電源供應器</a:t>
            </a:r>
            <a:endParaRPr lang="en-US" altLang="zh-TW" sz="1600">
              <a:solidFill>
                <a:schemeClr val="bg1"/>
              </a:solidFill>
              <a:latin typeface="微軟正黑體" pitchFamily="34" charset="-120"/>
              <a:cs typeface="Arial"/>
              <a:sym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6B24ABA-59F4-6F42-9EF7-B710378A3E88}"/>
              </a:ext>
            </a:extLst>
          </p:cNvPr>
          <p:cNvSpPr/>
          <p:nvPr/>
        </p:nvSpPr>
        <p:spPr>
          <a:xfrm>
            <a:off x="6857789" y="2552783"/>
            <a:ext cx="918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QuAI</a:t>
            </a:r>
            <a:endParaRPr lang="en-US" sz="24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3F25268-E067-E34D-A133-3C3EB0B96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947303" y="1800694"/>
            <a:ext cx="739814" cy="739813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B11FDFD-061B-D54A-BF06-21E4B7AD7E68}"/>
              </a:ext>
            </a:extLst>
          </p:cNvPr>
          <p:cNvSpPr txBox="1"/>
          <p:nvPr/>
        </p:nvSpPr>
        <p:spPr>
          <a:xfrm>
            <a:off x="3862770" y="3721252"/>
            <a:ext cx="4182293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Hant" altLang="en-US" sz="20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支援不需額外顯卡電源的半高顯卡，例如</a:t>
            </a:r>
            <a:r>
              <a:rPr lang="en-US" altLang="zh-Hant" sz="20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NVIDIA GT1030 </a:t>
            </a:r>
            <a:endParaRPr lang="en-US" sz="2000" b="1"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25" name="圓角矩形 24"/>
          <p:cNvSpPr/>
          <p:nvPr/>
        </p:nvSpPr>
        <p:spPr>
          <a:xfrm>
            <a:off x="1070268" y="1976582"/>
            <a:ext cx="1135462" cy="142876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79E307-9942-354D-AF27-F13D2F4855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3372" y="2209665"/>
            <a:ext cx="2134644" cy="1005027"/>
          </a:xfrm>
          <a:prstGeom prst="rect">
            <a:avLst/>
          </a:prstGeom>
        </p:spPr>
      </p:pic>
      <p:grpSp>
        <p:nvGrpSpPr>
          <p:cNvPr id="3" name="群組 26"/>
          <p:cNvGrpSpPr/>
          <p:nvPr/>
        </p:nvGrpSpPr>
        <p:grpSpPr>
          <a:xfrm>
            <a:off x="-1" y="3812661"/>
            <a:ext cx="3857621" cy="525070"/>
            <a:chOff x="-443147" y="1357304"/>
            <a:chExt cx="3300635" cy="500066"/>
          </a:xfrm>
        </p:grpSpPr>
        <p:sp>
          <p:nvSpPr>
            <p:cNvPr id="28" name="五邊形 27"/>
            <p:cNvSpPr/>
            <p:nvPr/>
          </p:nvSpPr>
          <p:spPr>
            <a:xfrm>
              <a:off x="1000100" y="1357304"/>
              <a:ext cx="1857388" cy="500066"/>
            </a:xfrm>
            <a:prstGeom prst="homePlat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＞形箭號 28"/>
            <p:cNvSpPr/>
            <p:nvPr/>
          </p:nvSpPr>
          <p:spPr>
            <a:xfrm>
              <a:off x="2428860" y="1357304"/>
              <a:ext cx="428628" cy="500066"/>
            </a:xfrm>
            <a:prstGeom prst="chevr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-443147" y="1357304"/>
              <a:ext cx="1514684" cy="50006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DE2B6272-46CA-EB48-92E5-A601BA5A55B0}"/>
              </a:ext>
            </a:extLst>
          </p:cNvPr>
          <p:cNvSpPr txBox="1">
            <a:spLocks/>
          </p:cNvSpPr>
          <p:nvPr/>
        </p:nvSpPr>
        <p:spPr>
          <a:xfrm>
            <a:off x="202602" y="3897645"/>
            <a:ext cx="3417943" cy="2145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 pitchFamily="34" charset="0"/>
              <a:buNone/>
              <a:tabLst/>
              <a:defRPr/>
            </a:pPr>
            <a:r>
              <a:rPr lang="en-US" altLang="zh-Hant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2U </a:t>
            </a:r>
            <a:r>
              <a:rPr lang="zh-CN" altLang="en-US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機種</a:t>
            </a:r>
            <a:r>
              <a:rPr lang="en-US" altLang="zh-CN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: 250W/</a:t>
            </a:r>
            <a:r>
              <a:rPr lang="en-US" altLang="zh-Hant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300W </a:t>
            </a:r>
            <a:r>
              <a:rPr lang="zh-TW" altLang="en-US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電源供應器</a:t>
            </a:r>
            <a:endParaRPr lang="en-US" altLang="zh-TW" sz="16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992877" y="3495074"/>
            <a:ext cx="13876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TS-1</a:t>
            </a:r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77XU-RP</a:t>
            </a:r>
            <a:endParaRPr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Shape 399" descr="P12.png"/>
          <p:cNvPicPr preferRelativeResize="0"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2285984" y="1571618"/>
            <a:ext cx="2259256" cy="88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B5569DB-9CC1-6F47-9CBD-42B78FFC2C6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781" y="1865497"/>
            <a:ext cx="1148978" cy="17864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50C62E7-D742-004D-9EA6-7D998629384A}"/>
              </a:ext>
            </a:extLst>
          </p:cNvPr>
          <p:cNvSpPr txBox="1"/>
          <p:nvPr/>
        </p:nvSpPr>
        <p:spPr>
          <a:xfrm>
            <a:off x="3857620" y="1000114"/>
            <a:ext cx="5286379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Hant" altLang="en-US" sz="20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支援需額外顯卡電源的全高顯卡</a:t>
            </a:r>
            <a:endParaRPr lang="en-US" sz="2000" b="1"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35" name="Picture 3" descr="\\10.64.2.86\Marketing\MarketingMaterials\素材\網頁設計標準化使用\feat-icon\feat-25.png">
            <a:extLst>
              <a:ext uri="{FF2B5EF4-FFF2-40B4-BE49-F238E27FC236}">
                <a16:creationId xmlns:a16="http://schemas.microsoft.com/office/drawing/2014/main" id="{5ABA511B-9324-8C45-9523-56B86765B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95681" y="1571618"/>
            <a:ext cx="565200" cy="565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5579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9A63C-6269-7340-B763-C57B44A13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>
                <a:solidFill>
                  <a:srgbClr val="FFFFFF"/>
                </a:solidFill>
                <a:cs typeface="Arial"/>
                <a:sym typeface="Arial"/>
              </a:rPr>
              <a:t>尊爵效能，僅 </a:t>
            </a:r>
            <a:r>
              <a:rPr lang="en-US" altLang="zh-TW" sz="3600">
                <a:solidFill>
                  <a:srgbClr val="FFFFFF"/>
                </a:solidFill>
                <a:cs typeface="Arial"/>
                <a:sym typeface="Arial"/>
              </a:rPr>
              <a:t>65W TDP </a:t>
            </a:r>
            <a:r>
              <a:rPr lang="zh-TW" altLang="en-US" sz="3600">
                <a:solidFill>
                  <a:srgbClr val="FFFFFF"/>
                </a:solidFill>
                <a:cs typeface="Arial"/>
                <a:sym typeface="Arial"/>
              </a:rPr>
              <a:t>耗電量</a:t>
            </a:r>
            <a:endParaRPr lang="en-US"/>
          </a:p>
        </p:txBody>
      </p:sp>
      <p:sp>
        <p:nvSpPr>
          <p:cNvPr id="20" name="Shape 57">
            <a:extLst>
              <a:ext uri="{FF2B5EF4-FFF2-40B4-BE49-F238E27FC236}">
                <a16:creationId xmlns:a16="http://schemas.microsoft.com/office/drawing/2014/main" id="{D554A287-D168-A846-9CEF-D4AD0A0A9CCF}"/>
              </a:ext>
            </a:extLst>
          </p:cNvPr>
          <p:cNvSpPr txBox="1"/>
          <p:nvPr/>
        </p:nvSpPr>
        <p:spPr>
          <a:xfrm>
            <a:off x="2636062" y="2324867"/>
            <a:ext cx="6370654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zh-TW" sz="2800" b="1" i="0" u="none" strike="noStrike" cap="none">
                <a:solidFill>
                  <a:srgbClr val="FF66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6 核, 12 執行緒 |  </a:t>
            </a:r>
            <a:r>
              <a:rPr lang="zh-TW" sz="2800" b="1" i="0" u="none" strike="noStrike" cap="none">
                <a:solidFill>
                  <a:srgbClr val="595959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3.2 GHz / 3.6 GHz </a:t>
            </a:r>
          </a:p>
        </p:txBody>
      </p:sp>
      <p:sp>
        <p:nvSpPr>
          <p:cNvPr id="21" name="Shape 58">
            <a:extLst>
              <a:ext uri="{FF2B5EF4-FFF2-40B4-BE49-F238E27FC236}">
                <a16:creationId xmlns:a16="http://schemas.microsoft.com/office/drawing/2014/main" id="{8B2135DE-6BBA-B74A-88DE-EF56CF38FB0E}"/>
              </a:ext>
            </a:extLst>
          </p:cNvPr>
          <p:cNvSpPr txBox="1"/>
          <p:nvPr/>
        </p:nvSpPr>
        <p:spPr>
          <a:xfrm>
            <a:off x="2636062" y="3324999"/>
            <a:ext cx="6370654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6600"/>
              </a:buClr>
              <a:buSzPct val="25000"/>
            </a:pPr>
            <a:r>
              <a:rPr lang="zh-TW" sz="2800" b="1" i="0" u="none" strike="noStrike" cap="none">
                <a:solidFill>
                  <a:srgbClr val="FF66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8 核, 16 執行緒 |  </a:t>
            </a:r>
            <a:r>
              <a:rPr lang="zh-TW" sz="2800" b="1">
                <a:solidFill>
                  <a:srgbClr val="595959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3.0 GHz / 3.7 GHz </a:t>
            </a:r>
          </a:p>
        </p:txBody>
      </p:sp>
      <p:pic>
        <p:nvPicPr>
          <p:cNvPr id="22" name="Shape 59">
            <a:extLst>
              <a:ext uri="{FF2B5EF4-FFF2-40B4-BE49-F238E27FC236}">
                <a16:creationId xmlns:a16="http://schemas.microsoft.com/office/drawing/2014/main" id="{6179DACF-C036-B742-892E-90FBCC870304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505594" y="3205276"/>
            <a:ext cx="1972742" cy="795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60">
            <a:extLst>
              <a:ext uri="{FF2B5EF4-FFF2-40B4-BE49-F238E27FC236}">
                <a16:creationId xmlns:a16="http://schemas.microsoft.com/office/drawing/2014/main" id="{217115AF-9E10-5349-B148-5486AF9015F8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500034" y="2205144"/>
            <a:ext cx="1972742" cy="79523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hape 57">
            <a:extLst>
              <a:ext uri="{FF2B5EF4-FFF2-40B4-BE49-F238E27FC236}">
                <a16:creationId xmlns:a16="http://schemas.microsoft.com/office/drawing/2014/main" id="{1CBBC461-3182-474D-A3F2-79C6901E7719}"/>
              </a:ext>
            </a:extLst>
          </p:cNvPr>
          <p:cNvSpPr txBox="1"/>
          <p:nvPr/>
        </p:nvSpPr>
        <p:spPr>
          <a:xfrm>
            <a:off x="2636062" y="1312617"/>
            <a:ext cx="6370654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6600"/>
              </a:buClr>
              <a:buSzPct val="25000"/>
            </a:pPr>
            <a:r>
              <a:rPr lang="en-US" altLang="zh-TW" sz="2800" b="1" i="0" u="none" strike="noStrike" cap="none">
                <a:solidFill>
                  <a:srgbClr val="FF66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4</a:t>
            </a:r>
            <a:r>
              <a:rPr lang="zh-TW" sz="2800" b="1" i="0" u="none" strike="noStrike" cap="none">
                <a:solidFill>
                  <a:srgbClr val="FF66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 核,</a:t>
            </a:r>
            <a:r>
              <a:rPr lang="zh-TW" altLang="en-US" sz="2800" b="1">
                <a:solidFill>
                  <a:srgbClr val="FF66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 </a:t>
            </a:r>
            <a:r>
              <a:rPr lang="en-US" altLang="zh-TW" sz="2800" b="1">
                <a:solidFill>
                  <a:srgbClr val="FF66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4</a:t>
            </a:r>
            <a:r>
              <a:rPr lang="zh-TW" sz="2800" b="1" i="0" u="none" strike="noStrike" cap="none">
                <a:solidFill>
                  <a:srgbClr val="FF66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 執行緒</a:t>
            </a:r>
            <a:r>
              <a:rPr lang="en-US" altLang="zh-TW" sz="2800" b="1" i="0" u="none" strike="noStrike" cap="none">
                <a:solidFill>
                  <a:srgbClr val="FF66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 </a:t>
            </a:r>
            <a:r>
              <a:rPr lang="zh-TW" sz="2800" b="1" i="0" u="none" strike="noStrike" cap="none">
                <a:solidFill>
                  <a:srgbClr val="FF66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|</a:t>
            </a:r>
            <a:r>
              <a:rPr lang="zh-TW" altLang="en-US" sz="2800" b="1">
                <a:solidFill>
                  <a:srgbClr val="FF66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 </a:t>
            </a:r>
            <a:r>
              <a:rPr lang="en-US" altLang="zh-TW" sz="2800" b="1" i="0" u="none" strike="noStrike" cap="none">
                <a:solidFill>
                  <a:srgbClr val="FF66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 </a:t>
            </a:r>
            <a:r>
              <a:rPr lang="zh-TW" sz="2800" b="1" i="0" u="none" strike="noStrike" cap="none">
                <a:solidFill>
                  <a:srgbClr val="595959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3.</a:t>
            </a:r>
            <a:r>
              <a:rPr lang="en-US" altLang="zh-TW" sz="2800" b="1" i="0" u="none" strike="noStrike" cap="none">
                <a:solidFill>
                  <a:srgbClr val="595959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1</a:t>
            </a:r>
            <a:r>
              <a:rPr lang="zh-TW" sz="2800" b="1" i="0" u="none" strike="noStrike" cap="none">
                <a:solidFill>
                  <a:srgbClr val="595959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 GHz / 3.</a:t>
            </a:r>
            <a:r>
              <a:rPr lang="en-US" altLang="zh-TW" sz="2800" b="1" i="0" u="none" strike="noStrike" cap="none">
                <a:solidFill>
                  <a:srgbClr val="595959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4</a:t>
            </a:r>
            <a:r>
              <a:rPr lang="zh-TW" sz="2800" b="1" i="0" u="none" strike="noStrike" cap="none">
                <a:solidFill>
                  <a:srgbClr val="595959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 GHz</a:t>
            </a:r>
            <a:r>
              <a:rPr lang="zh-TW" altLang="en-US" sz="2800" b="1">
                <a:solidFill>
                  <a:srgbClr val="595959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 </a:t>
            </a:r>
            <a:endParaRPr lang="zh-TW" sz="2800" b="1" i="0" u="none" strike="noStrike" cap="none">
              <a:solidFill>
                <a:srgbClr val="595959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pic>
        <p:nvPicPr>
          <p:cNvPr id="1026" name="Picture 2" descr="\\MARKETING\Marketing\MarketingMaterials\素材\Logo\AMD\AMD_official Ryzen logos\1711465-A_RYZEN3_BADGE\1711465-A_RYZEN3_BADGE\1711465-A_RYZEN3_BADGE_E_RG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593" y="1214428"/>
            <a:ext cx="785818" cy="696459"/>
          </a:xfrm>
          <a:prstGeom prst="rect">
            <a:avLst/>
          </a:prstGeom>
          <a:noFill/>
        </p:spPr>
      </p:pic>
      <p:pic>
        <p:nvPicPr>
          <p:cNvPr id="11" name="圖片 10" descr="12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05726" y="1221708"/>
            <a:ext cx="928694" cy="68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99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706E5DE-9547-4416-9920-8D2B2E7BA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3" y="1186424"/>
            <a:ext cx="8591266" cy="293339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682A7E6-1B30-4F7A-9929-B9422A97F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>
                <a:latin typeface="微軟正黑體"/>
              </a:rPr>
              <a:t>外接顯卡三大應用</a:t>
            </a:r>
            <a:endParaRPr lang="zh-TW">
              <a:solidFill>
                <a:schemeClr val="tx1"/>
              </a:solidFill>
            </a:endParaRPr>
          </a:p>
        </p:txBody>
      </p:sp>
      <p:pic>
        <p:nvPicPr>
          <p:cNvPr id="10" name="Picture 3" descr="\\MARKETING\Marketing\MarketingMaterials\素材\_icons\ICON_Sabrina\Virtualization Station.png">
            <a:extLst>
              <a:ext uri="{FF2B5EF4-FFF2-40B4-BE49-F238E27FC236}">
                <a16:creationId xmlns:a16="http://schemas.microsoft.com/office/drawing/2014/main" id="{50400A31-DC6C-40D2-A348-4C3A6709F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3937" y="1539944"/>
            <a:ext cx="623526" cy="62352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3647823A-D2EF-4B0D-A163-F4D3182A3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90096" y="1539944"/>
            <a:ext cx="620590" cy="62058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D6E1A6EA-EEF1-4FA2-8CFB-9785581D2C2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9478" y="1453488"/>
            <a:ext cx="798521" cy="7782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235E01B5-0580-47CF-AE05-B389779323BC}"/>
              </a:ext>
            </a:extLst>
          </p:cNvPr>
          <p:cNvSpPr txBox="1"/>
          <p:nvPr/>
        </p:nvSpPr>
        <p:spPr>
          <a:xfrm>
            <a:off x="286602" y="2657293"/>
            <a:ext cx="2668139" cy="1046428"/>
          </a:xfrm>
          <a:prstGeom prst="rect">
            <a:avLst/>
          </a:prstGeom>
          <a:noFill/>
        </p:spPr>
        <p:txBody>
          <a:bodyPr wrap="square" lIns="121908" tIns="60954" rIns="121908" bIns="60954" anchor="t">
            <a:spAutoFit/>
          </a:bodyPr>
          <a:lstStyle/>
          <a:p>
            <a:pPr algn="ctr"/>
            <a:r>
              <a:rPr lang="zh-TW" altLang="en-US"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AI </a:t>
            </a:r>
            <a:endParaRPr lang="zh-TW"/>
          </a:p>
          <a:p>
            <a:pPr algn="ctr"/>
            <a:r>
              <a:rPr lang="zh-TW" altLang="en-US"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運算加速</a:t>
            </a:r>
            <a:endParaRPr lang="zh-TW"/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2BA27B0A-55D8-45A8-AA95-4AD1190EE48A}"/>
              </a:ext>
            </a:extLst>
          </p:cNvPr>
          <p:cNvSpPr txBox="1"/>
          <p:nvPr/>
        </p:nvSpPr>
        <p:spPr>
          <a:xfrm>
            <a:off x="3243930" y="2674392"/>
            <a:ext cx="2668139" cy="1046428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/>
            <a:r>
              <a:rPr lang="zh-TW" altLang="en-US"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QTS/vQTS</a:t>
            </a:r>
          </a:p>
          <a:p>
            <a:pPr algn="ctr"/>
            <a:r>
              <a:rPr lang="zh-TW" altLang="en-US"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轉檔加速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2DEFF6A6-9AC9-4D32-9749-282EFBE90157}"/>
              </a:ext>
            </a:extLst>
          </p:cNvPr>
          <p:cNvSpPr txBox="1"/>
          <p:nvPr/>
        </p:nvSpPr>
        <p:spPr>
          <a:xfrm>
            <a:off x="6209732" y="2728820"/>
            <a:ext cx="2668139" cy="892540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/>
            <a:r>
              <a:rPr lang="zh-TW" altLang="en-US"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虛擬機工作站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GPU Passthrough</a:t>
            </a:r>
            <a:endParaRPr lang="zh-TW" altLang="en-US" sz="3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9777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C:\Users\Amol Narkhede\Downloads\Images\600x400_Caffe_Logo.787d682b6ce4b35d57c7595f846da03e0c1007e6.png">
            <a:extLst>
              <a:ext uri="{FF2B5EF4-FFF2-40B4-BE49-F238E27FC236}">
                <a16:creationId xmlns:a16="http://schemas.microsoft.com/office/drawing/2014/main" id="{33C51292-B825-9F4E-8AD8-2F15930253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97" b="13483"/>
          <a:stretch/>
        </p:blipFill>
        <p:spPr bwMode="auto">
          <a:xfrm>
            <a:off x="5170067" y="1122666"/>
            <a:ext cx="1338196" cy="44912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AC9F85-691B-E94D-8FB9-F15FA97B8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0"/>
            <a:ext cx="8558784" cy="857250"/>
          </a:xfrm>
        </p:spPr>
        <p:txBody>
          <a:bodyPr>
            <a:normAutofit/>
          </a:bodyPr>
          <a:lstStyle/>
          <a:p>
            <a:r>
              <a:rPr lang="zh-TW" altLang="en-US"/>
              <a:t>善用</a:t>
            </a:r>
            <a:r>
              <a:rPr lang="en-US" altLang="zh-TW"/>
              <a:t> QNAP </a:t>
            </a:r>
            <a:r>
              <a:rPr lang="en-US" altLang="zh-TW" err="1"/>
              <a:t>QuAI</a:t>
            </a:r>
            <a:r>
              <a:rPr lang="en-US" altLang="zh-TW"/>
              <a:t> </a:t>
            </a:r>
            <a:r>
              <a:rPr lang="zh-TW" altLang="en-US"/>
              <a:t>讓您輕鬆駕馭</a:t>
            </a:r>
            <a:r>
              <a:rPr lang="en-US" altLang="zh-TW"/>
              <a:t> AI</a:t>
            </a:r>
            <a:endParaRPr lang="en-US"/>
          </a:p>
        </p:txBody>
      </p:sp>
      <p:pic>
        <p:nvPicPr>
          <p:cNvPr id="5" name="Picture 14" descr="C:\Users\Amol Narkhede\Downloads\Images\AI.png">
            <a:extLst>
              <a:ext uri="{FF2B5EF4-FFF2-40B4-BE49-F238E27FC236}">
                <a16:creationId xmlns:a16="http://schemas.microsoft.com/office/drawing/2014/main" id="{C5639F50-8D29-F547-B7D8-96F9A26D1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573" y="3086549"/>
            <a:ext cx="1102118" cy="10080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79EA11-EDF8-204D-8F66-3A56A54ABDA6}"/>
              </a:ext>
            </a:extLst>
          </p:cNvPr>
          <p:cNvSpPr/>
          <p:nvPr/>
        </p:nvSpPr>
        <p:spPr>
          <a:xfrm>
            <a:off x="1599571" y="3258934"/>
            <a:ext cx="4651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7EE12D-493F-0A4A-BC88-77121832A6BB}"/>
              </a:ext>
            </a:extLst>
          </p:cNvPr>
          <p:cNvSpPr/>
          <p:nvPr/>
        </p:nvSpPr>
        <p:spPr>
          <a:xfrm>
            <a:off x="5496859" y="3238453"/>
            <a:ext cx="4651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/>
              <a:t>=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1977AA-1422-4B45-AEE0-761457A0357C}"/>
              </a:ext>
            </a:extLst>
          </p:cNvPr>
          <p:cNvSpPr/>
          <p:nvPr/>
        </p:nvSpPr>
        <p:spPr>
          <a:xfrm>
            <a:off x="6259080" y="4144232"/>
            <a:ext cx="918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QuAI</a:t>
            </a:r>
            <a:endParaRPr lang="en-US" sz="24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DF3C71-11F6-2B40-9976-87C28CCCB479}"/>
              </a:ext>
            </a:extLst>
          </p:cNvPr>
          <p:cNvSpPr txBox="1"/>
          <p:nvPr/>
        </p:nvSpPr>
        <p:spPr>
          <a:xfrm>
            <a:off x="341573" y="4190398"/>
            <a:ext cx="1102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+mj-lt"/>
                <a:ea typeface="微軟正黑體" pitchFamily="34" charset="-120"/>
              </a:rPr>
              <a:t>AI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B4614B-CE57-7A49-B0A5-E7556E58FD4E}"/>
              </a:ext>
            </a:extLst>
          </p:cNvPr>
          <p:cNvSpPr txBox="1"/>
          <p:nvPr/>
        </p:nvSpPr>
        <p:spPr>
          <a:xfrm>
            <a:off x="2064763" y="4190398"/>
            <a:ext cx="183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+mj-lt"/>
                <a:ea typeface="微軟正黑體" pitchFamily="34" charset="-120"/>
              </a:rPr>
              <a:t>QNAP NAS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A3E84EC-6F81-D449-8C3B-185D1457E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16939" y="3056291"/>
            <a:ext cx="991360" cy="991358"/>
          </a:xfrm>
          <a:prstGeom prst="rect">
            <a:avLst/>
          </a:prstGeom>
          <a:noFill/>
        </p:spPr>
      </p:pic>
      <p:sp>
        <p:nvSpPr>
          <p:cNvPr id="13" name="Shape 710">
            <a:extLst>
              <a:ext uri="{FF2B5EF4-FFF2-40B4-BE49-F238E27FC236}">
                <a16:creationId xmlns:a16="http://schemas.microsoft.com/office/drawing/2014/main" id="{12CE1F43-3F5E-8B4A-8DCE-3AF4BDD84ADA}"/>
              </a:ext>
            </a:extLst>
          </p:cNvPr>
          <p:cNvSpPr/>
          <p:nvPr/>
        </p:nvSpPr>
        <p:spPr>
          <a:xfrm flipV="1">
            <a:off x="1" y="1108553"/>
            <a:ext cx="5158410" cy="115119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矩形 3">
            <a:extLst>
              <a:ext uri="{FF2B5EF4-FFF2-40B4-BE49-F238E27FC236}">
                <a16:creationId xmlns:a16="http://schemas.microsoft.com/office/drawing/2014/main" id="{64D6FDE6-31C1-754D-88A3-8E7D2CC74B1C}"/>
              </a:ext>
            </a:extLst>
          </p:cNvPr>
          <p:cNvSpPr/>
          <p:nvPr/>
        </p:nvSpPr>
        <p:spPr>
          <a:xfrm>
            <a:off x="216147" y="1222929"/>
            <a:ext cx="541363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250" b="1">
                <a:solidFill>
                  <a:schemeClr val="bg1"/>
                </a:solidFill>
                <a:latin typeface="Arial" pitchFamily="34" charset="0"/>
                <a:ea typeface="微軟正黑體"/>
                <a:cs typeface="Arial" pitchFamily="34" charset="0"/>
              </a:rPr>
              <a:t>QNAP</a:t>
            </a:r>
            <a:r>
              <a:rPr lang="zh-TW" altLang="en-US" sz="2250" b="1">
                <a:solidFill>
                  <a:schemeClr val="bg1"/>
                </a:solidFill>
                <a:latin typeface="Arial" pitchFamily="34" charset="0"/>
                <a:ea typeface="微軟正黑體"/>
                <a:cs typeface="Arial" pitchFamily="34" charset="0"/>
              </a:rPr>
              <a:t> </a:t>
            </a:r>
            <a:r>
              <a:rPr lang="zh-TW" altLang="en-US" sz="2250" b="1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提供的人工智慧開發者工具包</a:t>
            </a:r>
            <a:endParaRPr lang="en-US" altLang="zh-TW" sz="2250" b="1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  <a:p>
            <a:r>
              <a:rPr lang="en-US" altLang="zh-TW" sz="2400" b="1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 "/>
                <a:ea typeface="微軟正黑體"/>
                <a:cs typeface="微軟正黑體"/>
              </a:rPr>
              <a:t>&gt;&gt;</a:t>
            </a:r>
            <a:r>
              <a:rPr lang="en-US" altLang="zh-TW" sz="2400" b="1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 </a:t>
            </a:r>
            <a:r>
              <a:rPr lang="en-US" altLang="zh-TW" sz="3200" b="1">
                <a:solidFill>
                  <a:schemeClr val="bg1"/>
                </a:solidFill>
                <a:latin typeface="Arial" pitchFamily="34" charset="0"/>
                <a:ea typeface="微軟正黑體"/>
                <a:cs typeface="Arial" pitchFamily="34" charset="0"/>
              </a:rPr>
              <a:t>AI Developer Package</a:t>
            </a:r>
            <a:endParaRPr lang="en-US" altLang="zh-TW" sz="280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15" name="矩形 6">
            <a:extLst>
              <a:ext uri="{FF2B5EF4-FFF2-40B4-BE49-F238E27FC236}">
                <a16:creationId xmlns:a16="http://schemas.microsoft.com/office/drawing/2014/main" id="{B6900277-5D83-5140-A2B5-332834B74BF8}"/>
              </a:ext>
            </a:extLst>
          </p:cNvPr>
          <p:cNvSpPr/>
          <p:nvPr/>
        </p:nvSpPr>
        <p:spPr>
          <a:xfrm>
            <a:off x="216147" y="2481301"/>
            <a:ext cx="7605950" cy="360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讓數據科學家和開發人員可以在</a:t>
            </a: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QNAP NAS </a:t>
            </a:r>
            <a:r>
              <a:rPr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上快速建構、訓練和最佳化 </a:t>
            </a: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AI </a:t>
            </a:r>
            <a:r>
              <a:rPr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模型。</a:t>
            </a:r>
            <a:endParaRPr lang="en-US" altLang="zh-TW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7" name="Picture 2" descr="QTS image processing">
            <a:extLst>
              <a:ext uri="{FF2B5EF4-FFF2-40B4-BE49-F238E27FC236}">
                <a16:creationId xmlns:a16="http://schemas.microsoft.com/office/drawing/2014/main" id="{0EDB0B46-AC1E-AA4F-B692-36B0CABA8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6469" y="3031685"/>
            <a:ext cx="791068" cy="1059466"/>
          </a:xfrm>
          <a:prstGeom prst="rect">
            <a:avLst/>
          </a:prstGeom>
          <a:noFill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F0F5775-1BB4-5541-906B-AA0C51C0A2AB}"/>
              </a:ext>
            </a:extLst>
          </p:cNvPr>
          <p:cNvSpPr/>
          <p:nvPr/>
        </p:nvSpPr>
        <p:spPr>
          <a:xfrm>
            <a:off x="4078985" y="3205871"/>
            <a:ext cx="4651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DAA518-27EA-AF46-8938-958AC3332233}"/>
              </a:ext>
            </a:extLst>
          </p:cNvPr>
          <p:cNvSpPr txBox="1"/>
          <p:nvPr/>
        </p:nvSpPr>
        <p:spPr>
          <a:xfrm>
            <a:off x="4207903" y="4190398"/>
            <a:ext cx="1674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+mj-lt"/>
                <a:ea typeface="微軟正黑體" pitchFamily="34" charset="-120"/>
              </a:rPr>
              <a:t>GPU </a:t>
            </a:r>
            <a:r>
              <a:rPr lang="zh-Hant" altLang="en-US" sz="1800" b="1">
                <a:latin typeface="+mj-lt"/>
                <a:ea typeface="微軟正黑體" pitchFamily="34" charset="-120"/>
              </a:rPr>
              <a:t>加速運算</a:t>
            </a:r>
            <a:endParaRPr lang="en-US" sz="1800" b="1">
              <a:latin typeface="+mj-lt"/>
              <a:ea typeface="微軟正黑體" pitchFamily="34" charset="-120"/>
            </a:endParaRPr>
          </a:p>
        </p:txBody>
      </p:sp>
      <p:pic>
        <p:nvPicPr>
          <p:cNvPr id="32" name="Picture 31" descr="C:\Users\Amol Narkhede\Downloads\Images\Mxnet_200px.57d037a9feb8b9ac92f960051d28eae7dd67361f.png">
            <a:extLst>
              <a:ext uri="{FF2B5EF4-FFF2-40B4-BE49-F238E27FC236}">
                <a16:creationId xmlns:a16="http://schemas.microsoft.com/office/drawing/2014/main" id="{53DAD40A-3597-5948-8CCB-06A8E8B26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66097" y="1756654"/>
            <a:ext cx="1394631" cy="460228"/>
          </a:xfrm>
          <a:prstGeom prst="rect">
            <a:avLst/>
          </a:prstGeom>
          <a:noFill/>
        </p:spPr>
      </p:pic>
      <p:pic>
        <p:nvPicPr>
          <p:cNvPr id="33" name="Picture 32" descr="C:\Users\Amol Narkhede\Downloads\Images\tensorflow_logo_200px.34e3e453e8843db827289ddc20ab2d7def96d2e4.png">
            <a:extLst>
              <a:ext uri="{FF2B5EF4-FFF2-40B4-BE49-F238E27FC236}">
                <a16:creationId xmlns:a16="http://schemas.microsoft.com/office/drawing/2014/main" id="{32BE4E8A-46DA-6C42-9FE3-3F1B9F0B4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1698" y="1788288"/>
            <a:ext cx="1519852" cy="288772"/>
          </a:xfrm>
          <a:prstGeom prst="rect">
            <a:avLst/>
          </a:prstGeom>
          <a:noFill/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FA5A768-E99C-C345-AF8C-6F74812DC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90108" y="1241637"/>
            <a:ext cx="1063154" cy="425261"/>
          </a:xfrm>
          <a:prstGeom prst="rect">
            <a:avLst/>
          </a:prstGeom>
          <a:noFill/>
        </p:spPr>
      </p:pic>
      <p:pic>
        <p:nvPicPr>
          <p:cNvPr id="36" name="Picture 35" descr="C:\Users\Amol Narkhede\Downloads\Images\cntk_logo_200px.0ee83ba4a80c182ce8e3dfe52667a960ac21973b.png">
            <a:extLst>
              <a:ext uri="{FF2B5EF4-FFF2-40B4-BE49-F238E27FC236}">
                <a16:creationId xmlns:a16="http://schemas.microsoft.com/office/drawing/2014/main" id="{B1FC3364-3EEE-CC43-9AF7-36193ABC1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8576" y="1017246"/>
            <a:ext cx="922932" cy="649652"/>
          </a:xfrm>
          <a:prstGeom prst="rect">
            <a:avLst/>
          </a:prstGeom>
          <a:noFill/>
        </p:spPr>
      </p:pic>
      <p:pic>
        <p:nvPicPr>
          <p:cNvPr id="37" name="Picture 36" descr="C:\Users\Amol Narkhede\Downloads\Images\Nvidia_CUDA_Logo.jpg">
            <a:extLst>
              <a:ext uri="{FF2B5EF4-FFF2-40B4-BE49-F238E27FC236}">
                <a16:creationId xmlns:a16="http://schemas.microsoft.com/office/drawing/2014/main" id="{50E376BD-D63E-F548-8270-9DDF0CC4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4000" y="1159339"/>
            <a:ext cx="705563" cy="428041"/>
          </a:xfrm>
          <a:prstGeom prst="rect">
            <a:avLst/>
          </a:prstGeom>
          <a:noFill/>
        </p:spPr>
      </p:pic>
      <p:pic>
        <p:nvPicPr>
          <p:cNvPr id="23" name="圖片 22" descr="TS-1677XU_Front.png">
            <a:extLst>
              <a:ext uri="{FF2B5EF4-FFF2-40B4-BE49-F238E27FC236}">
                <a16:creationId xmlns:a16="http://schemas.microsoft.com/office/drawing/2014/main" id="{A553C269-A778-4BE8-B5BA-0560679CBC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34810" y="2922153"/>
            <a:ext cx="2045649" cy="12785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86254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/>
        </p:nvSpPr>
        <p:spPr>
          <a:xfrm>
            <a:off x="285720" y="990031"/>
            <a:ext cx="7947268" cy="140842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zh-TW" sz="1800" b="1" i="0" u="none" strike="noStrike" cap="none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Virtualization Station (虛擬機工作站)</a:t>
            </a:r>
          </a:p>
          <a:p>
            <a:pPr marL="342900" indent="-342900">
              <a:buSzPct val="100000"/>
              <a:buFont typeface="Arial" pitchFamily="34" charset="0"/>
              <a:buChar char="•"/>
            </a:pPr>
            <a:r>
              <a:rPr lang="zh-TW" sz="1800" b="1" i="0" u="none" strike="noStrike" cap="none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HybridDesk Station, Linux Station</a:t>
            </a:r>
            <a:r>
              <a:rPr lang="zh-TW" altLang="en-US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 </a:t>
            </a:r>
          </a:p>
          <a:p>
            <a:pPr marL="342900" indent="-342900">
              <a:buSzPct val="100000"/>
              <a:buFont typeface="Arial" pitchFamily="34" charset="0"/>
              <a:buChar char="•"/>
            </a:pPr>
            <a:r>
              <a:rPr lang="zh-TW" altLang="en-US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QVR Pro Client (HD Station)</a:t>
            </a:r>
          </a:p>
          <a:p>
            <a:pPr marL="342900" indent="-342900">
              <a:buSzPct val="100000"/>
              <a:buFont typeface="Arial" pitchFamily="34" charset="0"/>
              <a:buChar char="•"/>
            </a:pPr>
            <a:r>
              <a:rPr lang="zh-TW" altLang="en-US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Video Station</a:t>
            </a:r>
            <a:endParaRPr lang="zh-TW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SzPct val="100000"/>
              <a:buFont typeface="Arial" pitchFamily="34" charset="0"/>
              <a:buChar char="•"/>
            </a:pPr>
            <a:r>
              <a:rPr lang="zh-TW" altLang="en-US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Plex Media Server</a:t>
            </a:r>
          </a:p>
        </p:txBody>
      </p:sp>
      <p:sp>
        <p:nvSpPr>
          <p:cNvPr id="3" name="矩形 2"/>
          <p:cNvSpPr/>
          <p:nvPr/>
        </p:nvSpPr>
        <p:spPr>
          <a:xfrm>
            <a:off x="1142976" y="71420"/>
            <a:ext cx="7643866" cy="67710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zh-TW" altLang="zh-TW" sz="3800" b="1">
                <a:solidFill>
                  <a:srgbClr val="FFFFFF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硬體加速讓</a:t>
            </a:r>
            <a:r>
              <a:rPr lang="en-US" altLang="zh-TW" sz="3800" b="1">
                <a:solidFill>
                  <a:srgbClr val="FFFFFF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zh-TW" altLang="zh-TW" sz="3800" b="1">
                <a:solidFill>
                  <a:srgbClr val="FFFFFF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QTS</a:t>
            </a:r>
            <a:r>
              <a:rPr lang="en-US" altLang="zh-TW" sz="3800" b="1">
                <a:solidFill>
                  <a:srgbClr val="FFFFFF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zh-TW" altLang="zh-TW" sz="3800" b="1">
                <a:solidFill>
                  <a:srgbClr val="FFFFFF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影音播放更流暢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9525324" y="1207672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/>
          </a:p>
        </p:txBody>
      </p:sp>
      <p:pic>
        <p:nvPicPr>
          <p:cNvPr id="8" name="圖片 8" descr="一張含有 建築物, 電子用品 的圖片&#10;&#10;描述是以非常高的可信度產生">
            <a:extLst>
              <a:ext uri="{FF2B5EF4-FFF2-40B4-BE49-F238E27FC236}">
                <a16:creationId xmlns:a16="http://schemas.microsoft.com/office/drawing/2014/main" id="{7DF70F66-5386-4AB0-8D9E-ED2E9A77B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121" y="2728453"/>
            <a:ext cx="4629657" cy="2415048"/>
          </a:xfrm>
          <a:prstGeom prst="rect">
            <a:avLst/>
          </a:prstGeom>
        </p:spPr>
      </p:pic>
      <p:pic>
        <p:nvPicPr>
          <p:cNvPr id="10" name="圖片 10" descr="一張含有 建築物, 物件, 坐 的圖片&#10;&#10;描述是以高可信度產生">
            <a:extLst>
              <a:ext uri="{FF2B5EF4-FFF2-40B4-BE49-F238E27FC236}">
                <a16:creationId xmlns:a16="http://schemas.microsoft.com/office/drawing/2014/main" id="{F087051B-25A2-4315-A7E9-3891378287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997"/>
          <a:stretch/>
        </p:blipFill>
        <p:spPr>
          <a:xfrm>
            <a:off x="5646138" y="1081597"/>
            <a:ext cx="2374260" cy="1092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E166234-CAC5-4BF5-B4BF-E65B4B098F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536" y="2728452"/>
            <a:ext cx="4621464" cy="241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783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微軟正黑體"/>
                <a:ea typeface="微軟正黑體"/>
              </a:rPr>
              <a:t>提升虛擬機影像處理能力</a:t>
            </a:r>
          </a:p>
        </p:txBody>
      </p:sp>
      <p:sp>
        <p:nvSpPr>
          <p:cNvPr id="4" name="剪去對角線角落矩形 3"/>
          <p:cNvSpPr/>
          <p:nvPr/>
        </p:nvSpPr>
        <p:spPr>
          <a:xfrm>
            <a:off x="2699752" y="1000114"/>
            <a:ext cx="6203514" cy="3644564"/>
          </a:xfrm>
          <a:prstGeom prst="snip2DiagRect">
            <a:avLst>
              <a:gd name="adj1" fmla="val 0"/>
              <a:gd name="adj2" fmla="val 906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119" y="4085495"/>
            <a:ext cx="481298" cy="406306"/>
          </a:xfrm>
          <a:prstGeom prst="rect">
            <a:avLst/>
          </a:prstGeom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640" y="4109996"/>
            <a:ext cx="468224" cy="363652"/>
          </a:xfrm>
          <a:prstGeom prst="rect">
            <a:avLst/>
          </a:prstGeom>
        </p:spPr>
      </p:pic>
      <p:sp>
        <p:nvSpPr>
          <p:cNvPr id="7" name="Rectangle 15"/>
          <p:cNvSpPr/>
          <p:nvPr/>
        </p:nvSpPr>
        <p:spPr>
          <a:xfrm>
            <a:off x="3088742" y="1170965"/>
            <a:ext cx="57793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透過外接顯示卡執行硬體加速，有效降低 </a:t>
            </a:r>
            <a:r>
              <a:rPr lang="en-US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CPU</a:t>
            </a:r>
            <a:r>
              <a:rPr lang="zh-TW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 使用率。</a:t>
            </a:r>
            <a:endParaRPr lang="en-US" sz="1600" b="1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  <a:cs typeface="Verdana"/>
            </a:endParaRPr>
          </a:p>
        </p:txBody>
      </p:sp>
      <p:grpSp>
        <p:nvGrpSpPr>
          <p:cNvPr id="3" name="Group 20"/>
          <p:cNvGrpSpPr/>
          <p:nvPr/>
        </p:nvGrpSpPr>
        <p:grpSpPr>
          <a:xfrm>
            <a:off x="3231304" y="1584889"/>
            <a:ext cx="2540490" cy="2890388"/>
            <a:chOff x="2908688" y="2130380"/>
            <a:chExt cx="2546264" cy="2759152"/>
          </a:xfrm>
        </p:grpSpPr>
        <p:grpSp>
          <p:nvGrpSpPr>
            <p:cNvPr id="8" name="Group 18"/>
            <p:cNvGrpSpPr/>
            <p:nvPr/>
          </p:nvGrpSpPr>
          <p:grpSpPr>
            <a:xfrm>
              <a:off x="2908688" y="2130380"/>
              <a:ext cx="2546264" cy="2759152"/>
              <a:chOff x="3724119" y="2140287"/>
              <a:chExt cx="2546264" cy="2759152"/>
            </a:xfrm>
          </p:grpSpPr>
          <p:pic>
            <p:nvPicPr>
              <p:cNvPr id="11" name="Picture 11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24119" y="2140287"/>
                <a:ext cx="2546264" cy="231521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2" name="Rectangle 13"/>
              <p:cNvSpPr/>
              <p:nvPr/>
            </p:nvSpPr>
            <p:spPr>
              <a:xfrm>
                <a:off x="4463532" y="4583049"/>
                <a:ext cx="1703640" cy="3163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軟正黑體" pitchFamily="34" charset="-120"/>
                    <a:ea typeface="微軟正黑體" pitchFamily="34" charset="-120"/>
                    <a:cs typeface="Verdana"/>
                  </a:rPr>
                  <a:t>GPU </a:t>
                </a:r>
                <a:r>
                  <a:rPr lang="zh-TW" altLang="en-US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軟正黑體" pitchFamily="34" charset="-120"/>
                    <a:ea typeface="微軟正黑體" pitchFamily="34" charset="-120"/>
                    <a:cs typeface="Verdana"/>
                  </a:rPr>
                  <a:t>連接</a:t>
                </a:r>
                <a:endParaRPr lang="en-US" altLang="zh-TW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</a:endParaRPr>
              </a:p>
            </p:txBody>
          </p:sp>
        </p:grpSp>
        <p:sp>
          <p:nvSpPr>
            <p:cNvPr id="10" name="Rectangle 16"/>
            <p:cNvSpPr/>
            <p:nvPr/>
          </p:nvSpPr>
          <p:spPr>
            <a:xfrm>
              <a:off x="3797366" y="3651870"/>
              <a:ext cx="231560" cy="1440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21"/>
          <p:cNvGrpSpPr/>
          <p:nvPr/>
        </p:nvGrpSpPr>
        <p:grpSpPr>
          <a:xfrm>
            <a:off x="5773719" y="1584890"/>
            <a:ext cx="2632668" cy="2890386"/>
            <a:chOff x="6321291" y="2144386"/>
            <a:chExt cx="2592288" cy="2765656"/>
          </a:xfrm>
        </p:grpSpPr>
        <p:grpSp>
          <p:nvGrpSpPr>
            <p:cNvPr id="13" name="Group 19"/>
            <p:cNvGrpSpPr/>
            <p:nvPr/>
          </p:nvGrpSpPr>
          <p:grpSpPr>
            <a:xfrm>
              <a:off x="6321291" y="2144386"/>
              <a:ext cx="2592288" cy="2765656"/>
              <a:chOff x="6321291" y="2144386"/>
              <a:chExt cx="2592288" cy="2765656"/>
            </a:xfrm>
          </p:grpSpPr>
          <p:pic>
            <p:nvPicPr>
              <p:cNvPr id="16" name="Picture 12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21291" y="2144386"/>
                <a:ext cx="2592288" cy="231521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7" name="Rectangle 14"/>
              <p:cNvSpPr/>
              <p:nvPr/>
            </p:nvSpPr>
            <p:spPr>
              <a:xfrm>
                <a:off x="6990819" y="4592906"/>
                <a:ext cx="1703640" cy="3171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軟正黑體" pitchFamily="34" charset="-120"/>
                    <a:ea typeface="微軟正黑體" pitchFamily="34" charset="-120"/>
                    <a:cs typeface="Verdana"/>
                  </a:rPr>
                  <a:t>GPU </a:t>
                </a:r>
                <a:r>
                  <a:rPr lang="zh-TW" altLang="en-US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軟正黑體" pitchFamily="34" charset="-120"/>
                    <a:ea typeface="微軟正黑體" pitchFamily="34" charset="-120"/>
                    <a:cs typeface="Verdana"/>
                  </a:rPr>
                  <a:t>連接</a:t>
                </a:r>
                <a:endParaRPr lang="en-US" altLang="zh-TW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</a:endParaRPr>
              </a:p>
            </p:txBody>
          </p:sp>
        </p:grpSp>
        <p:sp>
          <p:nvSpPr>
            <p:cNvPr id="15" name="Rectangle 17"/>
            <p:cNvSpPr/>
            <p:nvPr/>
          </p:nvSpPr>
          <p:spPr>
            <a:xfrm>
              <a:off x="7193462" y="3651870"/>
              <a:ext cx="231560" cy="1440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23"/>
          <p:cNvSpPr/>
          <p:nvPr/>
        </p:nvSpPr>
        <p:spPr>
          <a:xfrm>
            <a:off x="888152" y="1000114"/>
            <a:ext cx="156146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TW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支援 </a:t>
            </a:r>
            <a:r>
              <a:rPr lang="en-US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OpenGL,</a:t>
            </a:r>
            <a:r>
              <a:rPr lang="zh-TW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DirectX</a:t>
            </a:r>
            <a:r>
              <a:rPr lang="zh-TW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應用</a:t>
            </a:r>
            <a:endParaRPr lang="en-US" sz="1600" b="1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9" name="Rectangle 24"/>
          <p:cNvSpPr/>
          <p:nvPr/>
        </p:nvSpPr>
        <p:spPr>
          <a:xfrm>
            <a:off x="97867" y="4632789"/>
            <a:ext cx="24738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b="1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測試於</a:t>
            </a:r>
            <a:r>
              <a:rPr lang="en-US" sz="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QNAP </a:t>
            </a:r>
            <a:r>
              <a:rPr lang="en-US" sz="600" b="1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實驗室，數據會因實際環境而有所不同</a:t>
            </a:r>
            <a:r>
              <a:rPr lang="en-US" sz="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  <a:br>
              <a:rPr lang="en-US" sz="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sz="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NAS：</a:t>
            </a:r>
            <a:r>
              <a:rPr lang="en-US" altLang="zh-TW" sz="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TS-1677X</a:t>
            </a:r>
            <a:r>
              <a:rPr lang="zh-TW" altLang="en-US" sz="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Ryzen</a:t>
            </a:r>
            <a:r>
              <a:rPr lang="zh-TW" altLang="en-US" sz="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1700</a:t>
            </a:r>
          </a:p>
          <a:p>
            <a:r>
              <a:rPr lang="en-US" sz="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QTS 4.3.</a:t>
            </a:r>
            <a:r>
              <a:rPr lang="en-US" altLang="zh-TW" sz="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r>
              <a:rPr lang="en-US" sz="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lang="en-US" altLang="zh-TW" sz="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Seagate</a:t>
            </a:r>
            <a:r>
              <a:rPr lang="zh-TW" altLang="en-US" sz="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nl-NL" sz="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ST4000VN0001</a:t>
            </a:r>
            <a:endParaRPr lang="en-US" sz="6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600" b="1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nVIDIA</a:t>
            </a:r>
            <a:r>
              <a:rPr lang="zh-TW" altLang="en-US" sz="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GeForce</a:t>
            </a:r>
            <a:r>
              <a:rPr lang="zh-TW" altLang="en-US" sz="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GTX</a:t>
            </a:r>
            <a:r>
              <a:rPr lang="zh-TW" altLang="en-US" sz="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1060</a:t>
            </a:r>
            <a:r>
              <a:rPr lang="zh-TW" altLang="en-US" sz="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6GB</a:t>
            </a:r>
            <a:endParaRPr lang="nl-NL" sz="6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0" name="Picture 2" descr="C:\Users\user\Desktop\20170928_Virtualization Station 直播\無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848" y="4119802"/>
            <a:ext cx="391752" cy="390940"/>
          </a:xfrm>
          <a:prstGeom prst="rect">
            <a:avLst/>
          </a:prstGeom>
          <a:noFill/>
        </p:spPr>
      </p:pic>
      <p:pic>
        <p:nvPicPr>
          <p:cNvPr id="21" name="Picture 3" descr="C:\Users\user\Desktop\20170928_Virtualization Station 直播\有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509" y="4117570"/>
            <a:ext cx="417302" cy="395402"/>
          </a:xfrm>
          <a:prstGeom prst="rect">
            <a:avLst/>
          </a:prstGeom>
          <a:noFill/>
        </p:spPr>
      </p:pic>
      <p:pic>
        <p:nvPicPr>
          <p:cNvPr id="22" name="Picture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32" y="1620400"/>
            <a:ext cx="2443504" cy="2348608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圓角矩形 51">
            <a:extLst>
              <a:ext uri="{FF2B5EF4-FFF2-40B4-BE49-F238E27FC236}">
                <a16:creationId xmlns:a16="http://schemas.microsoft.com/office/drawing/2014/main" id="{08917F09-9ADD-4A45-B865-CEED519F73FB}"/>
              </a:ext>
            </a:extLst>
          </p:cNvPr>
          <p:cNvSpPr/>
          <p:nvPr/>
        </p:nvSpPr>
        <p:spPr>
          <a:xfrm>
            <a:off x="381294" y="1020307"/>
            <a:ext cx="8290757" cy="1778217"/>
          </a:xfrm>
          <a:prstGeom prst="roundRect">
            <a:avLst>
              <a:gd name="adj" fmla="val 11233"/>
            </a:avLst>
          </a:prstGeom>
          <a:solidFill>
            <a:srgbClr val="41BEC8">
              <a:alpha val="49000"/>
            </a:srgb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kumimoji="1" lang="zh-TW" altLang="en-US"/>
          </a:p>
        </p:txBody>
      </p:sp>
      <p:pic>
        <p:nvPicPr>
          <p:cNvPr id="21" name="圖片 20" descr="TS-1277XU_Front.png">
            <a:extLst>
              <a:ext uri="{FF2B5EF4-FFF2-40B4-BE49-F238E27FC236}">
                <a16:creationId xmlns:a16="http://schemas.microsoft.com/office/drawing/2014/main" id="{EDFB6B70-4633-4A6F-AD19-64DEF4C48E9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5664" y="1168859"/>
            <a:ext cx="2396238" cy="14979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圓角矩形 51">
            <a:extLst>
              <a:ext uri="{FF2B5EF4-FFF2-40B4-BE49-F238E27FC236}">
                <a16:creationId xmlns:a16="http://schemas.microsoft.com/office/drawing/2014/main" id="{484AAEB4-FD24-4C31-9211-E610341456B6}"/>
              </a:ext>
            </a:extLst>
          </p:cNvPr>
          <p:cNvSpPr/>
          <p:nvPr/>
        </p:nvSpPr>
        <p:spPr>
          <a:xfrm>
            <a:off x="381294" y="3107204"/>
            <a:ext cx="8290757" cy="1778217"/>
          </a:xfrm>
          <a:prstGeom prst="roundRect">
            <a:avLst>
              <a:gd name="adj" fmla="val 11233"/>
            </a:avLst>
          </a:prstGeom>
          <a:solidFill>
            <a:srgbClr val="41BEC8">
              <a:alpha val="49000"/>
            </a:srgb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kumimoji="1"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E8797BE-13D3-441A-B227-7DAC792C6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/>
              </a:rPr>
              <a:t>上市時間</a:t>
            </a:r>
            <a:endParaRPr lang="zh-TW" altLang="en-US"/>
          </a:p>
        </p:txBody>
      </p:sp>
      <p:sp>
        <p:nvSpPr>
          <p:cNvPr id="28" name="圓角矩形 54">
            <a:extLst>
              <a:ext uri="{FF2B5EF4-FFF2-40B4-BE49-F238E27FC236}">
                <a16:creationId xmlns:a16="http://schemas.microsoft.com/office/drawing/2014/main" id="{E3615E85-4F5F-45B3-ACA4-DC7737B7F38F}"/>
              </a:ext>
            </a:extLst>
          </p:cNvPr>
          <p:cNvSpPr/>
          <p:nvPr/>
        </p:nvSpPr>
        <p:spPr>
          <a:xfrm>
            <a:off x="381295" y="912352"/>
            <a:ext cx="2834400" cy="372402"/>
          </a:xfrm>
          <a:prstGeom prst="roundRect">
            <a:avLst>
              <a:gd name="adj" fmla="val 0"/>
            </a:avLst>
          </a:prstGeom>
          <a:solidFill>
            <a:srgbClr val="04498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lvl="0" algn="ctr">
              <a:buClr>
                <a:schemeClr val="dk1"/>
              </a:buClr>
              <a:buSzPct val="25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2018 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六月</a:t>
            </a:r>
            <a:endParaRPr lang="zh-TW" altLang="zh-TW" sz="2000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3756EA7-C38B-47AF-A8BB-3802165559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275" y="1139588"/>
            <a:ext cx="2366676" cy="14794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30">
            <a:extLst>
              <a:ext uri="{FF2B5EF4-FFF2-40B4-BE49-F238E27FC236}">
                <a16:creationId xmlns:a16="http://schemas.microsoft.com/office/drawing/2014/main" id="{0E05B62D-584E-4516-99F2-3D88CEE309F6}"/>
              </a:ext>
            </a:extLst>
          </p:cNvPr>
          <p:cNvSpPr txBox="1"/>
          <p:nvPr/>
        </p:nvSpPr>
        <p:spPr>
          <a:xfrm>
            <a:off x="1014190" y="2328823"/>
            <a:ext cx="2095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TS-1677XU</a:t>
            </a:r>
            <a:r>
              <a:rPr lang="en-US" altLang="zh-TW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/</a:t>
            </a:r>
            <a:r>
              <a:rPr lang="en-US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TS-1677XU-RP</a:t>
            </a:r>
          </a:p>
        </p:txBody>
      </p:sp>
      <p:sp>
        <p:nvSpPr>
          <p:cNvPr id="9" name="TextBox 31">
            <a:extLst>
              <a:ext uri="{FF2B5EF4-FFF2-40B4-BE49-F238E27FC236}">
                <a16:creationId xmlns:a16="http://schemas.microsoft.com/office/drawing/2014/main" id="{ABBC58D4-1AD3-4BCF-BC0B-7D7A574F26B5}"/>
              </a:ext>
            </a:extLst>
          </p:cNvPr>
          <p:cNvSpPr txBox="1"/>
          <p:nvPr/>
        </p:nvSpPr>
        <p:spPr>
          <a:xfrm>
            <a:off x="3526316" y="2328823"/>
            <a:ext cx="2078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TS-1277XU</a:t>
            </a:r>
            <a:r>
              <a:rPr lang="en-US" altLang="zh-TW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/</a:t>
            </a:r>
            <a:r>
              <a:rPr lang="en-US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TS-1277XU-RP</a:t>
            </a:r>
          </a:p>
        </p:txBody>
      </p:sp>
      <p:sp>
        <p:nvSpPr>
          <p:cNvPr id="11" name="TextBox 32">
            <a:extLst>
              <a:ext uri="{FF2B5EF4-FFF2-40B4-BE49-F238E27FC236}">
                <a16:creationId xmlns:a16="http://schemas.microsoft.com/office/drawing/2014/main" id="{0F7C86C7-2282-4301-B893-E0BDF262347A}"/>
              </a:ext>
            </a:extLst>
          </p:cNvPr>
          <p:cNvSpPr txBox="1"/>
          <p:nvPr/>
        </p:nvSpPr>
        <p:spPr>
          <a:xfrm>
            <a:off x="5980362" y="2328823"/>
            <a:ext cx="2013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TS-877XU</a:t>
            </a:r>
            <a:r>
              <a:rPr lang="en-US" altLang="zh-TW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/</a:t>
            </a:r>
            <a:r>
              <a:rPr lang="en-US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TS-877XU-RP</a:t>
            </a:r>
          </a:p>
        </p:txBody>
      </p:sp>
      <p:sp>
        <p:nvSpPr>
          <p:cNvPr id="35" name="圓角矩形 54">
            <a:extLst>
              <a:ext uri="{FF2B5EF4-FFF2-40B4-BE49-F238E27FC236}">
                <a16:creationId xmlns:a16="http://schemas.microsoft.com/office/drawing/2014/main" id="{0A60422C-B0C7-46FC-BF3A-908739D88807}"/>
              </a:ext>
            </a:extLst>
          </p:cNvPr>
          <p:cNvSpPr/>
          <p:nvPr/>
        </p:nvSpPr>
        <p:spPr>
          <a:xfrm>
            <a:off x="381295" y="2999249"/>
            <a:ext cx="2834400" cy="372402"/>
          </a:xfrm>
          <a:prstGeom prst="roundRect">
            <a:avLst>
              <a:gd name="adj" fmla="val 0"/>
            </a:avLst>
          </a:prstGeom>
          <a:solidFill>
            <a:srgbClr val="04498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lvl="0" algn="ctr">
              <a:buClr>
                <a:schemeClr val="dk1"/>
              </a:buClr>
              <a:buSzPct val="25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2018 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第三季</a:t>
            </a:r>
            <a:endParaRPr lang="zh-TW" altLang="zh-TW" sz="2000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655595CE-0BF4-4755-B317-60B097960C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999" y="3371651"/>
            <a:ext cx="2367276" cy="14798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25">
            <a:extLst>
              <a:ext uri="{FF2B5EF4-FFF2-40B4-BE49-F238E27FC236}">
                <a16:creationId xmlns:a16="http://schemas.microsoft.com/office/drawing/2014/main" id="{DD850E2C-1B95-4BC8-97B3-CE33F31708D3}"/>
              </a:ext>
            </a:extLst>
          </p:cNvPr>
          <p:cNvSpPr txBox="1"/>
          <p:nvPr/>
        </p:nvSpPr>
        <p:spPr>
          <a:xfrm>
            <a:off x="1000100" y="4507426"/>
            <a:ext cx="21466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TS-2477XU-RP</a:t>
            </a:r>
          </a:p>
        </p:txBody>
      </p:sp>
      <p:sp>
        <p:nvSpPr>
          <p:cNvPr id="13" name="TextBox 33">
            <a:extLst>
              <a:ext uri="{FF2B5EF4-FFF2-40B4-BE49-F238E27FC236}">
                <a16:creationId xmlns:a16="http://schemas.microsoft.com/office/drawing/2014/main" id="{411A2F6A-C7BE-45D5-A545-897359AEB7E4}"/>
              </a:ext>
            </a:extLst>
          </p:cNvPr>
          <p:cNvSpPr txBox="1"/>
          <p:nvPr/>
        </p:nvSpPr>
        <p:spPr>
          <a:xfrm>
            <a:off x="3640468" y="4507425"/>
            <a:ext cx="20243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TS-977XU/TS-977XU-RP</a:t>
            </a:r>
          </a:p>
        </p:txBody>
      </p:sp>
      <p:pic>
        <p:nvPicPr>
          <p:cNvPr id="39" name="圖片 38" descr="TS-1677XU_Front.png">
            <a:extLst>
              <a:ext uri="{FF2B5EF4-FFF2-40B4-BE49-F238E27FC236}">
                <a16:creationId xmlns:a16="http://schemas.microsoft.com/office/drawing/2014/main" id="{839A03DC-32A4-4C1C-B48E-2A53CD57EB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886" y="1020307"/>
            <a:ext cx="2322992" cy="14518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C51AC91-14A7-4400-8EB0-E8F882248D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79" y="3234604"/>
            <a:ext cx="2364953" cy="14791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00561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>
            <a:extLst>
              <a:ext uri="{FF2B5EF4-FFF2-40B4-BE49-F238E27FC236}">
                <a16:creationId xmlns:a16="http://schemas.microsoft.com/office/drawing/2014/main" id="{25ACF84A-CCE0-4D1F-86B9-80DB40E5FCB5}"/>
              </a:ext>
            </a:extLst>
          </p:cNvPr>
          <p:cNvSpPr txBox="1"/>
          <p:nvPr/>
        </p:nvSpPr>
        <p:spPr>
          <a:xfrm>
            <a:off x="284005" y="1072234"/>
            <a:ext cx="75326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TS-x77XU</a:t>
            </a:r>
            <a:r>
              <a:rPr lang="en-US" altLang="zh-TW" sz="44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zh-TW" altLang="en-US" sz="4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企業級</a:t>
            </a:r>
            <a:endParaRPr lang="en-US" altLang="zh-TW" sz="44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r>
              <a:rPr lang="en-US" altLang="zh-TW" sz="3200" b="1">
                <a:solidFill>
                  <a:srgbClr val="FF66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Ryzen</a:t>
            </a:r>
            <a:r>
              <a:rPr lang="zh-TW" altLang="en-US" sz="3200" b="1">
                <a:solidFill>
                  <a:srgbClr val="FF66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3200" b="1">
                <a:solidFill>
                  <a:srgbClr val="FF66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NAS</a:t>
            </a:r>
            <a:r>
              <a:rPr lang="zh-TW" altLang="en-US" sz="3200" b="1">
                <a:solidFill>
                  <a:srgbClr val="FF66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zh-TW" altLang="en-US" sz="3200" b="1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是您最好的選擇</a:t>
            </a:r>
            <a:endParaRPr lang="zh-TW" altLang="en-US" sz="4200" b="1">
              <a:solidFill>
                <a:srgbClr val="FF6600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" name="文字方塊 6">
            <a:extLst>
              <a:ext uri="{FF2B5EF4-FFF2-40B4-BE49-F238E27FC236}">
                <a16:creationId xmlns:a16="http://schemas.microsoft.com/office/drawing/2014/main" id="{A204686D-6A8C-43D7-86E9-15770725688D}"/>
              </a:ext>
            </a:extLst>
          </p:cNvPr>
          <p:cNvSpPr txBox="1"/>
          <p:nvPr/>
        </p:nvSpPr>
        <p:spPr>
          <a:xfrm>
            <a:off x="0" y="4936248"/>
            <a:ext cx="6643025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55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©2018</a:t>
            </a:r>
            <a:r>
              <a:rPr lang="zh-TW" altLang="en-US" sz="55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Shape 45">
            <a:extLst>
              <a:ext uri="{FF2B5EF4-FFF2-40B4-BE49-F238E27FC236}">
                <a16:creationId xmlns:a16="http://schemas.microsoft.com/office/drawing/2014/main" id="{A0A5769E-F566-442F-8EF4-0D22B94E8BE1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0247" y="2527661"/>
            <a:ext cx="720079" cy="651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" descr="\\MARKETING\Marketing\MarketingMaterials\素材\Logo\AMD\AMD_official Ryzen logos\1711465-A_RYZEN3_BADGE\1711465-A_RYZEN3_BADGE\1711465-A_RYZEN3_BADGE_E_RGB.png">
            <a:extLst>
              <a:ext uri="{FF2B5EF4-FFF2-40B4-BE49-F238E27FC236}">
                <a16:creationId xmlns:a16="http://schemas.microsoft.com/office/drawing/2014/main" id="{CD436999-9D1A-4D79-AB52-3A1BC82D2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2629" y="1737429"/>
            <a:ext cx="642942" cy="569830"/>
          </a:xfrm>
          <a:prstGeom prst="rect">
            <a:avLst/>
          </a:prstGeom>
          <a:noFill/>
        </p:spPr>
      </p:pic>
      <p:sp>
        <p:nvSpPr>
          <p:cNvPr id="2" name="矩形: 圓角 1">
            <a:extLst>
              <a:ext uri="{FF2B5EF4-FFF2-40B4-BE49-F238E27FC236}">
                <a16:creationId xmlns:a16="http://schemas.microsoft.com/office/drawing/2014/main" id="{2EB0CF89-94D3-44C3-9499-47E64382BBCF}"/>
              </a:ext>
            </a:extLst>
          </p:cNvPr>
          <p:cNvSpPr/>
          <p:nvPr/>
        </p:nvSpPr>
        <p:spPr>
          <a:xfrm>
            <a:off x="-204716" y="3293052"/>
            <a:ext cx="4264963" cy="84167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0" y="4286262"/>
            <a:ext cx="9144000" cy="857238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1000100" y="0"/>
            <a:ext cx="7358114" cy="74278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buSzPct val="25000"/>
            </a:pPr>
            <a:r>
              <a:rPr lang="zh-Hant" altLang="en-US" sz="3600">
                <a:solidFill>
                  <a:srgbClr val="FFFFFF"/>
                </a:solidFill>
                <a:cs typeface="Arial"/>
                <a:sym typeface="Arial"/>
              </a:rPr>
              <a:t>無論怎麼選都對味 </a:t>
            </a:r>
            <a:r>
              <a:rPr lang="en-US" altLang="zh-Hant" sz="3600">
                <a:solidFill>
                  <a:srgbClr val="FFFFFF"/>
                </a:solidFill>
                <a:cs typeface="Arial"/>
                <a:sym typeface="Arial"/>
              </a:rPr>
              <a:t>– 1U 9-bay</a:t>
            </a:r>
            <a:endParaRPr lang="en-US" sz="3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Shape 131"/>
          <p:cNvSpPr/>
          <p:nvPr/>
        </p:nvSpPr>
        <p:spPr>
          <a:xfrm>
            <a:off x="571472" y="1636239"/>
            <a:ext cx="3157843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5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TS-977XU-</a:t>
            </a:r>
            <a:r>
              <a:rPr lang="en-US" sz="25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1200</a:t>
            </a:r>
            <a:r>
              <a:rPr lang="en-US" sz="25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5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25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3 </a:t>
            </a:r>
            <a:r>
              <a:rPr lang="en-US" sz="14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1200</a:t>
            </a:r>
            <a:r>
              <a:rPr lang="en-US" sz="14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4GB</a:t>
            </a:r>
            <a:r>
              <a:rPr lang="en-US" sz="14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(1x 4GB) </a:t>
            </a:r>
          </a:p>
        </p:txBody>
      </p:sp>
      <p:sp>
        <p:nvSpPr>
          <p:cNvPr id="45" name="Shape 131">
            <a:extLst>
              <a:ext uri="{FF2B5EF4-FFF2-40B4-BE49-F238E27FC236}">
                <a16:creationId xmlns:a16="http://schemas.microsoft.com/office/drawing/2014/main" id="{289D3507-62B3-894F-97C1-31992DBFBAE6}"/>
              </a:ext>
            </a:extLst>
          </p:cNvPr>
          <p:cNvSpPr/>
          <p:nvPr/>
        </p:nvSpPr>
        <p:spPr>
          <a:xfrm>
            <a:off x="5000628" y="1636239"/>
            <a:ext cx="3571900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5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TS-977XU-RP-</a:t>
            </a:r>
            <a:r>
              <a:rPr lang="en-US" sz="25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1200</a:t>
            </a:r>
            <a:r>
              <a:rPr lang="en-US" sz="25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-4</a:t>
            </a:r>
            <a:r>
              <a:rPr lang="en-US" sz="25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lang="zh-TW" altLang="en-US"/>
          </a:p>
          <a:p>
            <a:pPr lvl="0">
              <a:buClr>
                <a:srgbClr val="595959"/>
              </a:buClr>
              <a:buSzPct val="25000"/>
            </a:pPr>
            <a:r>
              <a:rPr lang="en-US" sz="14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3 </a:t>
            </a:r>
            <a:r>
              <a:rPr lang="en-US" sz="14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1200</a:t>
            </a:r>
            <a:r>
              <a:rPr lang="en-US" sz="14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1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GB</a:t>
            </a:r>
            <a:r>
              <a:rPr lang="en-US" sz="14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(1x 4GB) </a:t>
            </a:r>
            <a:endParaRPr lang="en-US" sz="1400" b="1" i="0" u="none" strike="noStrike" cap="none">
              <a:solidFill>
                <a:srgbClr val="595959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6" name="Shape 131">
            <a:extLst>
              <a:ext uri="{FF2B5EF4-FFF2-40B4-BE49-F238E27FC236}">
                <a16:creationId xmlns:a16="http://schemas.microsoft.com/office/drawing/2014/main" id="{2F2C4ED3-A075-3948-9193-B0D379B60F4F}"/>
              </a:ext>
            </a:extLst>
          </p:cNvPr>
          <p:cNvSpPr/>
          <p:nvPr/>
        </p:nvSpPr>
        <p:spPr>
          <a:xfrm>
            <a:off x="4929190" y="2493495"/>
            <a:ext cx="3714972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5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TS-977XU-RP-</a:t>
            </a:r>
            <a:r>
              <a:rPr lang="en-US" sz="25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1600</a:t>
            </a:r>
            <a:r>
              <a:rPr lang="en-US" sz="25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-8</a:t>
            </a:r>
            <a:r>
              <a:rPr lang="en-US" sz="25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lang="zh-TW" altLang="en-US"/>
          </a:p>
          <a:p>
            <a:pPr>
              <a:buClr>
                <a:srgbClr val="595959"/>
              </a:buClr>
              <a:buSzPct val="25000"/>
            </a:pPr>
            <a:r>
              <a:rPr lang="en-US" sz="14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</a:t>
            </a: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-US" sz="14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1600</a:t>
            </a:r>
            <a:r>
              <a:rPr lang="en-US" sz="14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8GB</a:t>
            </a:r>
            <a:r>
              <a:rPr lang="en-US" sz="14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(2x 4GB)</a:t>
            </a: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lang="en-US" sz="1400" b="1" i="0" u="none" strike="noStrike" cap="none">
              <a:solidFill>
                <a:srgbClr val="595959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0" name="Shape 131">
            <a:extLst>
              <a:ext uri="{FF2B5EF4-FFF2-40B4-BE49-F238E27FC236}">
                <a16:creationId xmlns:a16="http://schemas.microsoft.com/office/drawing/2014/main" id="{3909E9E5-5EEC-1A40-976A-AC0386761E85}"/>
              </a:ext>
            </a:extLst>
          </p:cNvPr>
          <p:cNvSpPr/>
          <p:nvPr/>
        </p:nvSpPr>
        <p:spPr>
          <a:xfrm>
            <a:off x="2285984" y="957103"/>
            <a:ext cx="1521043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3000" b="1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3000" b="1" i="0" u="none" strike="noStrike" cap="none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50W</a:t>
            </a:r>
          </a:p>
        </p:txBody>
      </p:sp>
      <p:grpSp>
        <p:nvGrpSpPr>
          <p:cNvPr id="23" name="群組 22"/>
          <p:cNvGrpSpPr/>
          <p:nvPr/>
        </p:nvGrpSpPr>
        <p:grpSpPr>
          <a:xfrm>
            <a:off x="1" y="3969110"/>
            <a:ext cx="6715140" cy="530538"/>
            <a:chOff x="0" y="1357304"/>
            <a:chExt cx="2857488" cy="500066"/>
          </a:xfrm>
        </p:grpSpPr>
        <p:sp>
          <p:nvSpPr>
            <p:cNvPr id="24" name="五邊形 23"/>
            <p:cNvSpPr/>
            <p:nvPr/>
          </p:nvSpPr>
          <p:spPr>
            <a:xfrm>
              <a:off x="1000100" y="1357304"/>
              <a:ext cx="1857388" cy="500066"/>
            </a:xfrm>
            <a:prstGeom prst="homePlat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＞形箭號 24"/>
            <p:cNvSpPr/>
            <p:nvPr/>
          </p:nvSpPr>
          <p:spPr>
            <a:xfrm>
              <a:off x="2428860" y="1357304"/>
              <a:ext cx="428628" cy="500066"/>
            </a:xfrm>
            <a:prstGeom prst="chevr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0" y="1357304"/>
              <a:ext cx="1071538" cy="50006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8" name="Shape 275">
            <a:extLst>
              <a:ext uri="{FF2B5EF4-FFF2-40B4-BE49-F238E27FC236}">
                <a16:creationId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5116398" y="3948627"/>
            <a:ext cx="1428760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en-US" altLang="zh-TW" sz="30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9-bay</a:t>
            </a:r>
            <a:endParaRPr lang="zh-TW" altLang="en-US" sz="3000" b="1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pic>
        <p:nvPicPr>
          <p:cNvPr id="35" name="Picture 4" descr="C:\Users\user\Desktop\NAS醫療影像加值服務方案\1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786" y="957103"/>
            <a:ext cx="1571636" cy="500066"/>
          </a:xfrm>
          <a:prstGeom prst="rect">
            <a:avLst/>
          </a:prstGeom>
          <a:noFill/>
        </p:spPr>
      </p:pic>
      <p:sp>
        <p:nvSpPr>
          <p:cNvPr id="39" name="Shape 275">
            <a:extLst>
              <a:ext uri="{FF2B5EF4-FFF2-40B4-BE49-F238E27FC236}">
                <a16:creationId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899592" y="1029111"/>
            <a:ext cx="994554" cy="3809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單電源</a:t>
            </a:r>
            <a:endParaRPr lang="zh-TW" sz="1800" b="1" i="0" u="none" strike="noStrike" cap="none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41" name="Shape 131">
            <a:extLst>
              <a:ext uri="{FF2B5EF4-FFF2-40B4-BE49-F238E27FC236}">
                <a16:creationId xmlns:a16="http://schemas.microsoft.com/office/drawing/2014/main" id="{3909E9E5-5EEC-1A40-976A-AC0386761E85}"/>
              </a:ext>
            </a:extLst>
          </p:cNvPr>
          <p:cNvSpPr/>
          <p:nvPr/>
        </p:nvSpPr>
        <p:spPr>
          <a:xfrm>
            <a:off x="6715140" y="957103"/>
            <a:ext cx="1857388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3000" b="1" i="0" u="none" strike="noStrike" cap="none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 x </a:t>
            </a:r>
            <a:r>
              <a:rPr lang="en-US" altLang="zh-TW" sz="3000" b="1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300W</a:t>
            </a:r>
            <a:endParaRPr lang="en-US" sz="3000" b="1" i="0" u="none" strike="noStrike" cap="none">
              <a:solidFill>
                <a:schemeClr val="accent6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Picture 4" descr="C:\Users\user\Desktop\NAS醫療影像加值服務方案\1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066" y="957103"/>
            <a:ext cx="1571636" cy="500066"/>
          </a:xfrm>
          <a:prstGeom prst="rect">
            <a:avLst/>
          </a:prstGeom>
          <a:noFill/>
        </p:spPr>
      </p:pic>
      <p:sp>
        <p:nvSpPr>
          <p:cNvPr id="43" name="Shape 275">
            <a:extLst>
              <a:ext uri="{FF2B5EF4-FFF2-40B4-BE49-F238E27FC236}">
                <a16:creationId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5185872" y="1029111"/>
            <a:ext cx="994554" cy="3809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雙電源</a:t>
            </a:r>
            <a:endParaRPr lang="zh-TW" sz="1800" b="1" i="0" u="none" strike="noStrike" cap="none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93A3EA-D82B-2845-B722-0BA8FFFCD86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82675"/>
            <a:ext cx="5330729" cy="333229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" descr="D:\工作進行中\20170911直播母版16比9\各場PPT元素\20180504\TS-977XU_open-top 拷貝.png"/>
          <p:cNvPicPr>
            <a:picLocks noChangeAspect="1" noChangeArrowheads="1"/>
          </p:cNvPicPr>
          <p:nvPr/>
        </p:nvPicPr>
        <p:blipFill>
          <a:blip r:embed="rId7"/>
          <a:srcRect l="26292" t="14774" r="27150" b="63154"/>
          <a:stretch>
            <a:fillRect/>
          </a:stretch>
        </p:blipFill>
        <p:spPr bwMode="auto">
          <a:xfrm rot="10800000">
            <a:off x="240016" y="3395230"/>
            <a:ext cx="1928826" cy="57150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9" name="Shape 275">
            <a:extLst>
              <a:ext uri="{FF2B5EF4-FFF2-40B4-BE49-F238E27FC236}">
                <a16:creationId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2417173" y="3349838"/>
            <a:ext cx="1643074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內層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5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個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SSD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外層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4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個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HDD</a:t>
            </a:r>
            <a:endParaRPr lang="zh-TW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Shape 275">
            <a:extLst>
              <a:ext uri="{FF2B5EF4-FFF2-40B4-BE49-F238E27FC236}">
                <a16:creationId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2202859" y="3349838"/>
            <a:ext cx="1428760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en-US" altLang="zh-TW" sz="3600" b="1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[</a:t>
            </a:r>
            <a:endParaRPr lang="zh-TW" sz="3600" b="1" i="0" u="none" strike="noStrike" cap="none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3597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4429138"/>
            <a:ext cx="9144000" cy="714362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1000100" y="0"/>
            <a:ext cx="7358114" cy="7468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zh-Hant" altLang="en-US" sz="3600">
                <a:solidFill>
                  <a:srgbClr val="FFFFFF"/>
                </a:solidFill>
                <a:cs typeface="Arial"/>
                <a:sym typeface="Arial"/>
              </a:rPr>
              <a:t>無論怎麼選都對味 </a:t>
            </a:r>
            <a:r>
              <a:rPr lang="en-US" altLang="zh-Hant" sz="3600">
                <a:solidFill>
                  <a:srgbClr val="FFFFFF"/>
                </a:solidFill>
                <a:cs typeface="Arial"/>
                <a:sym typeface="Arial"/>
              </a:rPr>
              <a:t>– 2U 8-bay</a:t>
            </a:r>
            <a:endParaRPr lang="en-US" sz="3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Shape 131"/>
          <p:cNvSpPr/>
          <p:nvPr/>
        </p:nvSpPr>
        <p:spPr>
          <a:xfrm>
            <a:off x="4649137" y="928676"/>
            <a:ext cx="3157843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5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TS-877XU-</a:t>
            </a:r>
            <a:r>
              <a:rPr lang="en-US" sz="25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1200</a:t>
            </a:r>
            <a:r>
              <a:rPr lang="en-US" sz="25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5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25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3 </a:t>
            </a:r>
            <a:r>
              <a:rPr lang="en-US" sz="14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1200</a:t>
            </a:r>
            <a:r>
              <a:rPr lang="en-US" sz="14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4GB</a:t>
            </a:r>
            <a:r>
              <a:rPr lang="en-US" sz="14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(1x 4GB) </a:t>
            </a:r>
          </a:p>
        </p:txBody>
      </p:sp>
      <p:sp>
        <p:nvSpPr>
          <p:cNvPr id="45" name="Shape 131">
            <a:extLst>
              <a:ext uri="{FF2B5EF4-FFF2-40B4-BE49-F238E27FC236}">
                <a16:creationId xmlns:a16="http://schemas.microsoft.com/office/drawing/2014/main" id="{289D3507-62B3-894F-97C1-31992DBFBAE6}"/>
              </a:ext>
            </a:extLst>
          </p:cNvPr>
          <p:cNvSpPr/>
          <p:nvPr/>
        </p:nvSpPr>
        <p:spPr>
          <a:xfrm>
            <a:off x="4649137" y="1920533"/>
            <a:ext cx="3571900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sz="25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TS-877XU-RP-</a:t>
            </a:r>
            <a:r>
              <a:rPr lang="en-US" sz="25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1200</a:t>
            </a:r>
            <a:r>
              <a:rPr lang="en-US" sz="25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500" b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4G</a:t>
            </a:r>
          </a:p>
          <a:p>
            <a:pPr lvl="0">
              <a:buClr>
                <a:srgbClr val="595959"/>
              </a:buClr>
              <a:buSzPct val="25000"/>
            </a:pPr>
            <a:r>
              <a:rPr lang="en-US" sz="14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3 </a:t>
            </a:r>
            <a:r>
              <a:rPr lang="en-US" sz="14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1200</a:t>
            </a:r>
            <a:r>
              <a:rPr lang="en-US" sz="14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4GB</a:t>
            </a:r>
            <a:r>
              <a:rPr lang="en-US" sz="14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(1x 4GB) </a:t>
            </a:r>
          </a:p>
        </p:txBody>
      </p:sp>
      <p:sp>
        <p:nvSpPr>
          <p:cNvPr id="46" name="Shape 131">
            <a:extLst>
              <a:ext uri="{FF2B5EF4-FFF2-40B4-BE49-F238E27FC236}">
                <a16:creationId xmlns:a16="http://schemas.microsoft.com/office/drawing/2014/main" id="{2F2C4ED3-A075-3948-9193-B0D379B60F4F}"/>
              </a:ext>
            </a:extLst>
          </p:cNvPr>
          <p:cNvSpPr/>
          <p:nvPr/>
        </p:nvSpPr>
        <p:spPr>
          <a:xfrm>
            <a:off x="4649137" y="2743623"/>
            <a:ext cx="3714972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500" b="1">
                <a:solidFill>
                  <a:srgbClr val="595959"/>
                </a:solidFill>
                <a:latin typeface="Arial"/>
                <a:cs typeface="Arial"/>
                <a:sym typeface="Arial"/>
              </a:rPr>
              <a:t>TS-877XU-RP-</a:t>
            </a:r>
            <a:r>
              <a:rPr lang="en-US" sz="2500" b="1">
                <a:solidFill>
                  <a:srgbClr val="C00000"/>
                </a:solidFill>
                <a:latin typeface="Arial"/>
                <a:cs typeface="Arial"/>
                <a:sym typeface="Arial"/>
              </a:rPr>
              <a:t>1600-</a:t>
            </a:r>
            <a:r>
              <a:rPr lang="en-US" sz="2500" b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8G</a:t>
            </a:r>
          </a:p>
          <a:p>
            <a:pPr lvl="0">
              <a:buClr>
                <a:srgbClr val="595959"/>
              </a:buClr>
              <a:buSzPct val="25000"/>
            </a:pPr>
            <a:r>
              <a:rPr lang="en-US" sz="14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</a:t>
            </a: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-US" sz="14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1600</a:t>
            </a:r>
            <a:r>
              <a:rPr lang="en-US" sz="14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en-US" sz="1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GB</a:t>
            </a:r>
            <a:r>
              <a:rPr lang="en-US" sz="14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(2x 4GB) </a:t>
            </a:r>
          </a:p>
        </p:txBody>
      </p:sp>
      <p:sp>
        <p:nvSpPr>
          <p:cNvPr id="50" name="Shape 131">
            <a:extLst>
              <a:ext uri="{FF2B5EF4-FFF2-40B4-BE49-F238E27FC236}">
                <a16:creationId xmlns:a16="http://schemas.microsoft.com/office/drawing/2014/main" id="{3909E9E5-5EEC-1A40-976A-AC0386761E85}"/>
              </a:ext>
            </a:extLst>
          </p:cNvPr>
          <p:cNvSpPr/>
          <p:nvPr/>
        </p:nvSpPr>
        <p:spPr>
          <a:xfrm>
            <a:off x="357158" y="1071552"/>
            <a:ext cx="1521043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1" i="0" u="none" strike="noStrike" cap="none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350W</a:t>
            </a:r>
          </a:p>
        </p:txBody>
      </p:sp>
      <p:pic>
        <p:nvPicPr>
          <p:cNvPr id="68" name="Shape 45">
            <a:extLst>
              <a:ext uri="{FF2B5EF4-FFF2-40B4-BE49-F238E27FC236}">
                <a16:creationId xmlns:a16="http://schemas.microsoft.com/office/drawing/2014/main" id="{D02FC49F-8E37-784F-B64D-1B9E74548D48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6182" y="2777789"/>
            <a:ext cx="720079" cy="6512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群組 22"/>
          <p:cNvGrpSpPr/>
          <p:nvPr/>
        </p:nvGrpSpPr>
        <p:grpSpPr>
          <a:xfrm>
            <a:off x="2571736" y="3775442"/>
            <a:ext cx="4261550" cy="745780"/>
            <a:chOff x="0" y="1357304"/>
            <a:chExt cx="2857488" cy="500066"/>
          </a:xfrm>
        </p:grpSpPr>
        <p:sp>
          <p:nvSpPr>
            <p:cNvPr id="24" name="五邊形 23"/>
            <p:cNvSpPr/>
            <p:nvPr/>
          </p:nvSpPr>
          <p:spPr>
            <a:xfrm>
              <a:off x="1000100" y="1357304"/>
              <a:ext cx="1857388" cy="500066"/>
            </a:xfrm>
            <a:prstGeom prst="homePlat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＞形箭號 24"/>
            <p:cNvSpPr/>
            <p:nvPr/>
          </p:nvSpPr>
          <p:spPr>
            <a:xfrm>
              <a:off x="2428860" y="1357304"/>
              <a:ext cx="428628" cy="500066"/>
            </a:xfrm>
            <a:prstGeom prst="chevr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0" y="1357304"/>
              <a:ext cx="1071538" cy="50006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88DBAF5-9E58-0C42-A6A3-4F773CA52E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720" y="3571882"/>
            <a:ext cx="5080000" cy="10715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8" name="Shape 275">
            <a:extLst>
              <a:ext uri="{FF2B5EF4-FFF2-40B4-BE49-F238E27FC236}">
                <a16:creationId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5214942" y="3857634"/>
            <a:ext cx="1428760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en-US" altLang="zh-TW" sz="30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8-bay</a:t>
            </a:r>
            <a:endParaRPr lang="zh-TW" sz="3000" b="1" i="0" u="none" strike="noStrike" cap="none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pic>
        <p:nvPicPr>
          <p:cNvPr id="35" name="Picture 4" descr="C:\Users\user\Desktop\NAS醫療影像加值服務方案\1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32" y="1037386"/>
            <a:ext cx="1571636" cy="500066"/>
          </a:xfrm>
          <a:prstGeom prst="rect">
            <a:avLst/>
          </a:prstGeom>
          <a:noFill/>
        </p:spPr>
      </p:pic>
      <p:sp>
        <p:nvSpPr>
          <p:cNvPr id="39" name="Shape 275">
            <a:extLst>
              <a:ext uri="{FF2B5EF4-FFF2-40B4-BE49-F238E27FC236}">
                <a16:creationId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2143108" y="1108824"/>
            <a:ext cx="994554" cy="3809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單電源</a:t>
            </a:r>
            <a:endParaRPr lang="zh-TW" sz="1800" b="1" i="0" u="none" strike="noStrike" cap="none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41" name="Shape 131">
            <a:extLst>
              <a:ext uri="{FF2B5EF4-FFF2-40B4-BE49-F238E27FC236}">
                <a16:creationId xmlns:a16="http://schemas.microsoft.com/office/drawing/2014/main" id="{3909E9E5-5EEC-1A40-976A-AC0386761E85}"/>
              </a:ext>
            </a:extLst>
          </p:cNvPr>
          <p:cNvSpPr/>
          <p:nvPr/>
        </p:nvSpPr>
        <p:spPr>
          <a:xfrm>
            <a:off x="367580" y="2428874"/>
            <a:ext cx="1500198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2400" b="1" i="0" u="none" strike="noStrike" cap="none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 x </a:t>
            </a:r>
            <a:r>
              <a:rPr lang="en-US" altLang="zh-TW" sz="2400" b="1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250W</a:t>
            </a:r>
            <a:endParaRPr lang="en-US" sz="2400" b="1" i="0" u="none" strike="noStrike" cap="none">
              <a:solidFill>
                <a:schemeClr val="accent6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Picture 4" descr="C:\Users\user\Desktop\NAS醫療影像加值服務方案\1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32" y="2428874"/>
            <a:ext cx="1571636" cy="500066"/>
          </a:xfrm>
          <a:prstGeom prst="rect">
            <a:avLst/>
          </a:prstGeom>
          <a:noFill/>
        </p:spPr>
      </p:pic>
      <p:sp>
        <p:nvSpPr>
          <p:cNvPr id="43" name="Shape 275">
            <a:extLst>
              <a:ext uri="{FF2B5EF4-FFF2-40B4-BE49-F238E27FC236}">
                <a16:creationId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2143108" y="2500312"/>
            <a:ext cx="994554" cy="3809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雙電源</a:t>
            </a:r>
            <a:endParaRPr lang="zh-TW" sz="1800" b="1" i="0" u="none" strike="noStrike" cap="none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23" name="Picture 2" descr="\\MARKETING\Marketing\MarketingMaterials\素材\Logo\AMD\AMD_official Ryzen logos\1711465-A_RYZEN3_BADGE\1711465-A_RYZEN3_BADGE\1711465-A_RYZEN3_BADGE_E_RG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91881" y="2026137"/>
            <a:ext cx="642942" cy="569830"/>
          </a:xfrm>
          <a:prstGeom prst="rect">
            <a:avLst/>
          </a:prstGeom>
          <a:noFill/>
        </p:spPr>
      </p:pic>
      <p:pic>
        <p:nvPicPr>
          <p:cNvPr id="27" name="Picture 2" descr="\\MARKETING\Marketing\MarketingMaterials\素材\Logo\AMD\AMD_official Ryzen logos\1711465-A_RYZEN3_BADGE\1711465-A_RYZEN3_BADGE\1711465-A_RYZEN3_BADGE_E_RG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91881" y="1000114"/>
            <a:ext cx="642942" cy="569830"/>
          </a:xfrm>
          <a:prstGeom prst="rect">
            <a:avLst/>
          </a:prstGeom>
          <a:noFill/>
        </p:spPr>
      </p:pic>
      <p:cxnSp>
        <p:nvCxnSpPr>
          <p:cNvPr id="29" name="Straight Connector 8">
            <a:extLst>
              <a:ext uri="{FF2B5EF4-FFF2-40B4-BE49-F238E27FC236}">
                <a16:creationId xmlns:a16="http://schemas.microsoft.com/office/drawing/2014/main" id="{AB9133D8-D434-F943-A293-7DBEAE16C496}"/>
              </a:ext>
            </a:extLst>
          </p:cNvPr>
          <p:cNvCxnSpPr/>
          <p:nvPr/>
        </p:nvCxnSpPr>
        <p:spPr>
          <a:xfrm>
            <a:off x="428596" y="1784344"/>
            <a:ext cx="8143932" cy="1588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4993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0" y="4429138"/>
            <a:ext cx="9144000" cy="714362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" name="群組 28"/>
          <p:cNvGrpSpPr/>
          <p:nvPr/>
        </p:nvGrpSpPr>
        <p:grpSpPr>
          <a:xfrm>
            <a:off x="2643174" y="3775442"/>
            <a:ext cx="4261550" cy="745780"/>
            <a:chOff x="0" y="1357304"/>
            <a:chExt cx="2857488" cy="500066"/>
          </a:xfrm>
        </p:grpSpPr>
        <p:sp>
          <p:nvSpPr>
            <p:cNvPr id="30" name="五邊形 29"/>
            <p:cNvSpPr/>
            <p:nvPr/>
          </p:nvSpPr>
          <p:spPr>
            <a:xfrm>
              <a:off x="1000100" y="1357304"/>
              <a:ext cx="1857388" cy="500066"/>
            </a:xfrm>
            <a:prstGeom prst="homePlat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＞形箭號 30"/>
            <p:cNvSpPr/>
            <p:nvPr/>
          </p:nvSpPr>
          <p:spPr>
            <a:xfrm>
              <a:off x="2428860" y="1357304"/>
              <a:ext cx="428628" cy="500066"/>
            </a:xfrm>
            <a:prstGeom prst="chevr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0" y="1357304"/>
              <a:ext cx="1071538" cy="50006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3" name="Shape 275">
            <a:extLst>
              <a:ext uri="{FF2B5EF4-FFF2-40B4-BE49-F238E27FC236}">
                <a16:creationId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5286380" y="3857634"/>
            <a:ext cx="1428760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en-US" altLang="zh-TW" sz="30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12-bay</a:t>
            </a:r>
            <a:endParaRPr lang="zh-TW" altLang="zh-TW" sz="3000" b="1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1000100" y="0"/>
            <a:ext cx="7358114" cy="7499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buSzPct val="25000"/>
            </a:pPr>
            <a:r>
              <a:rPr lang="zh-Hant" altLang="en-US" sz="3600">
                <a:solidFill>
                  <a:srgbClr val="FFFFFF"/>
                </a:solidFill>
                <a:cs typeface="Arial"/>
                <a:sym typeface="Arial"/>
              </a:rPr>
              <a:t>無論怎麼選都對味 </a:t>
            </a:r>
            <a:r>
              <a:rPr lang="en-US" altLang="zh-Hant" sz="3600">
                <a:solidFill>
                  <a:srgbClr val="FFFFFF"/>
                </a:solidFill>
                <a:cs typeface="Arial"/>
                <a:sym typeface="Arial"/>
              </a:rPr>
              <a:t>– 2U 12-bay</a:t>
            </a:r>
            <a:endParaRPr lang="en-US" sz="3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Shape 131"/>
          <p:cNvSpPr/>
          <p:nvPr/>
        </p:nvSpPr>
        <p:spPr>
          <a:xfrm>
            <a:off x="5286380" y="965948"/>
            <a:ext cx="3523056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3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TS-1277XU-</a:t>
            </a:r>
            <a:r>
              <a:rPr lang="en-US" sz="23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1200</a:t>
            </a:r>
            <a:r>
              <a:rPr lang="en-US" sz="23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3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23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3 </a:t>
            </a:r>
            <a:r>
              <a:rPr lang="en-US" sz="12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1200</a:t>
            </a: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4GB</a:t>
            </a: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(1x 4GB) </a:t>
            </a:r>
          </a:p>
        </p:txBody>
      </p:sp>
      <p:sp>
        <p:nvSpPr>
          <p:cNvPr id="45" name="Shape 131">
            <a:extLst>
              <a:ext uri="{FF2B5EF4-FFF2-40B4-BE49-F238E27FC236}">
                <a16:creationId xmlns:a16="http://schemas.microsoft.com/office/drawing/2014/main" id="{289D3507-62B3-894F-97C1-31992DBFBAE6}"/>
              </a:ext>
            </a:extLst>
          </p:cNvPr>
          <p:cNvSpPr/>
          <p:nvPr/>
        </p:nvSpPr>
        <p:spPr>
          <a:xfrm>
            <a:off x="5286380" y="1966080"/>
            <a:ext cx="3857652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3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TS-1277XU-RP-</a:t>
            </a:r>
            <a:r>
              <a:rPr lang="en-US" sz="23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1200</a:t>
            </a:r>
            <a:r>
              <a:rPr lang="en-US" sz="23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3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4G</a:t>
            </a:r>
          </a:p>
          <a:p>
            <a:pPr lvl="0">
              <a:buClr>
                <a:srgbClr val="595959"/>
              </a:buClr>
              <a:buSzPct val="25000"/>
            </a:pP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3 </a:t>
            </a:r>
            <a:r>
              <a:rPr lang="en-US" sz="12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1200</a:t>
            </a: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12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GB</a:t>
            </a: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(1x 4GB) </a:t>
            </a:r>
          </a:p>
        </p:txBody>
      </p:sp>
      <p:sp>
        <p:nvSpPr>
          <p:cNvPr id="46" name="Shape 131">
            <a:extLst>
              <a:ext uri="{FF2B5EF4-FFF2-40B4-BE49-F238E27FC236}">
                <a16:creationId xmlns:a16="http://schemas.microsoft.com/office/drawing/2014/main" id="{2F2C4ED3-A075-3948-9193-B0D379B60F4F}"/>
              </a:ext>
            </a:extLst>
          </p:cNvPr>
          <p:cNvSpPr/>
          <p:nvPr/>
        </p:nvSpPr>
        <p:spPr>
          <a:xfrm>
            <a:off x="1000100" y="2786064"/>
            <a:ext cx="3500462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3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TS-1277XU-RP-</a:t>
            </a:r>
            <a:r>
              <a:rPr lang="en-US" sz="23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23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600</a:t>
            </a:r>
            <a:r>
              <a:rPr lang="en-US" sz="23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3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8G</a:t>
            </a:r>
          </a:p>
          <a:p>
            <a:pPr lvl="0">
              <a:buClr>
                <a:srgbClr val="595959"/>
              </a:buClr>
              <a:buSzPct val="25000"/>
            </a:pP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</a:t>
            </a:r>
            <a:r>
              <a:rPr lang="en-US" sz="12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1600</a:t>
            </a: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2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8GB</a:t>
            </a: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(2x 4GB) </a:t>
            </a:r>
          </a:p>
        </p:txBody>
      </p:sp>
      <p:pic>
        <p:nvPicPr>
          <p:cNvPr id="20" name="Shape 44">
            <a:extLst>
              <a:ext uri="{FF2B5EF4-FFF2-40B4-BE49-F238E27FC236}">
                <a16:creationId xmlns:a16="http://schemas.microsoft.com/office/drawing/2014/main" id="{B2B11A2F-E3AC-C440-889A-F4A698DBC9A0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786064"/>
            <a:ext cx="697297" cy="63061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131">
            <a:extLst>
              <a:ext uri="{FF2B5EF4-FFF2-40B4-BE49-F238E27FC236}">
                <a16:creationId xmlns:a16="http://schemas.microsoft.com/office/drawing/2014/main" id="{5CBA127A-09CA-1F4E-ABFD-14BF8C0915C2}"/>
              </a:ext>
            </a:extLst>
          </p:cNvPr>
          <p:cNvSpPr/>
          <p:nvPr/>
        </p:nvSpPr>
        <p:spPr>
          <a:xfrm>
            <a:off x="5286380" y="2751898"/>
            <a:ext cx="3929090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3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TS-1277XU-RP-</a:t>
            </a:r>
            <a:r>
              <a:rPr lang="en-US" sz="23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1700</a:t>
            </a:r>
            <a:r>
              <a:rPr lang="en-US" sz="23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3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16G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7 </a:t>
            </a:r>
            <a:r>
              <a:rPr lang="en-US" sz="12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1700</a:t>
            </a: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16GB</a:t>
            </a: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(2x 8GB)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F33EA4-B99D-D84C-8D3C-34B8C76959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158" y="3527697"/>
            <a:ext cx="5080000" cy="11871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6" name="Shape 131">
            <a:extLst>
              <a:ext uri="{FF2B5EF4-FFF2-40B4-BE49-F238E27FC236}">
                <a16:creationId xmlns:a16="http://schemas.microsoft.com/office/drawing/2014/main" id="{3909E9E5-5EEC-1A40-976A-AC0386761E85}"/>
              </a:ext>
            </a:extLst>
          </p:cNvPr>
          <p:cNvSpPr/>
          <p:nvPr/>
        </p:nvSpPr>
        <p:spPr>
          <a:xfrm>
            <a:off x="714348" y="1000114"/>
            <a:ext cx="1521043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1" i="0" u="none" strike="noStrike" cap="none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350W</a:t>
            </a:r>
          </a:p>
        </p:txBody>
      </p:sp>
      <p:pic>
        <p:nvPicPr>
          <p:cNvPr id="37" name="Shape 45">
            <a:extLst>
              <a:ext uri="{FF2B5EF4-FFF2-40B4-BE49-F238E27FC236}">
                <a16:creationId xmlns:a16="http://schemas.microsoft.com/office/drawing/2014/main" id="{D02FC49F-8E37-784F-B64D-1B9E74548D48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720" y="2786064"/>
            <a:ext cx="720079" cy="651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4" descr="C:\Users\user\Desktop\NAS醫療影像加值服務方案\1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7422" y="1037386"/>
            <a:ext cx="1571636" cy="500066"/>
          </a:xfrm>
          <a:prstGeom prst="rect">
            <a:avLst/>
          </a:prstGeom>
          <a:noFill/>
        </p:spPr>
      </p:pic>
      <p:sp>
        <p:nvSpPr>
          <p:cNvPr id="43" name="Shape 275">
            <a:extLst>
              <a:ext uri="{FF2B5EF4-FFF2-40B4-BE49-F238E27FC236}">
                <a16:creationId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2500298" y="1108824"/>
            <a:ext cx="994554" cy="3809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單電源</a:t>
            </a:r>
            <a:endParaRPr lang="zh-TW" sz="1800" b="1" i="0" u="none" strike="noStrike" cap="none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44" name="Shape 131">
            <a:extLst>
              <a:ext uri="{FF2B5EF4-FFF2-40B4-BE49-F238E27FC236}">
                <a16:creationId xmlns:a16="http://schemas.microsoft.com/office/drawing/2014/main" id="{3909E9E5-5EEC-1A40-976A-AC0386761E85}"/>
              </a:ext>
            </a:extLst>
          </p:cNvPr>
          <p:cNvSpPr/>
          <p:nvPr/>
        </p:nvSpPr>
        <p:spPr>
          <a:xfrm>
            <a:off x="714348" y="2071684"/>
            <a:ext cx="1500198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2400" b="1" i="0" u="none" strike="noStrike" cap="none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 x </a:t>
            </a:r>
            <a:r>
              <a:rPr lang="en-US" altLang="zh-TW" sz="2400" b="1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300W</a:t>
            </a:r>
            <a:endParaRPr lang="en-US" sz="2400" b="1" i="0" u="none" strike="noStrike" cap="none">
              <a:solidFill>
                <a:schemeClr val="accent6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" name="Picture 4" descr="C:\Users\user\Desktop\NAS醫療影像加值服務方案\1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7000" y="2071684"/>
            <a:ext cx="1571636" cy="500066"/>
          </a:xfrm>
          <a:prstGeom prst="rect">
            <a:avLst/>
          </a:prstGeom>
          <a:noFill/>
        </p:spPr>
      </p:pic>
      <p:sp>
        <p:nvSpPr>
          <p:cNvPr id="48" name="Shape 275">
            <a:extLst>
              <a:ext uri="{FF2B5EF4-FFF2-40B4-BE49-F238E27FC236}">
                <a16:creationId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2489876" y="2143122"/>
            <a:ext cx="994554" cy="3809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雙電源</a:t>
            </a:r>
            <a:endParaRPr lang="zh-TW" sz="1800" b="1" i="0" u="none" strike="noStrike" cap="none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49" name="Picture 2" descr="\\MARKETING\Marketing\MarketingMaterials\素材\Logo\AMD\AMD_official Ryzen logos\1711465-A_RYZEN3_BADGE\1711465-A_RYZEN3_BADGE\1711465-A_RYZEN3_BADGE_E_RG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000246"/>
            <a:ext cx="642942" cy="569830"/>
          </a:xfrm>
          <a:prstGeom prst="rect">
            <a:avLst/>
          </a:prstGeom>
          <a:noFill/>
        </p:spPr>
      </p:pic>
      <p:pic>
        <p:nvPicPr>
          <p:cNvPr id="50" name="Picture 2" descr="\\MARKETING\Marketing\MarketingMaterials\素材\Logo\AMD\AMD_official Ryzen logos\1711465-A_RYZEN3_BADGE\1711465-A_RYZEN3_BADGE\1711465-A_RYZEN3_BADGE_E_RG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1000114"/>
            <a:ext cx="642942" cy="569830"/>
          </a:xfrm>
          <a:prstGeom prst="rect">
            <a:avLst/>
          </a:prstGeom>
          <a:noFill/>
        </p:spPr>
      </p:pic>
      <p:cxnSp>
        <p:nvCxnSpPr>
          <p:cNvPr id="51" name="Straight Connector 8">
            <a:extLst>
              <a:ext uri="{FF2B5EF4-FFF2-40B4-BE49-F238E27FC236}">
                <a16:creationId xmlns:a16="http://schemas.microsoft.com/office/drawing/2014/main" id="{AB9133D8-D434-F943-A293-7DBEAE16C496}"/>
              </a:ext>
            </a:extLst>
          </p:cNvPr>
          <p:cNvCxnSpPr/>
          <p:nvPr/>
        </p:nvCxnSpPr>
        <p:spPr>
          <a:xfrm>
            <a:off x="428596" y="1784344"/>
            <a:ext cx="8143932" cy="1588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616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0" y="4429138"/>
            <a:ext cx="9144000" cy="714362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" name="群組 25"/>
          <p:cNvGrpSpPr/>
          <p:nvPr/>
        </p:nvGrpSpPr>
        <p:grpSpPr>
          <a:xfrm>
            <a:off x="2472646" y="3775442"/>
            <a:ext cx="4261550" cy="745780"/>
            <a:chOff x="0" y="1357304"/>
            <a:chExt cx="2857488" cy="500066"/>
          </a:xfrm>
        </p:grpSpPr>
        <p:sp>
          <p:nvSpPr>
            <p:cNvPr id="27" name="五邊形 26"/>
            <p:cNvSpPr/>
            <p:nvPr/>
          </p:nvSpPr>
          <p:spPr>
            <a:xfrm>
              <a:off x="1000100" y="1357304"/>
              <a:ext cx="1857388" cy="500066"/>
            </a:xfrm>
            <a:prstGeom prst="homePlat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＞形箭號 27"/>
            <p:cNvSpPr/>
            <p:nvPr/>
          </p:nvSpPr>
          <p:spPr>
            <a:xfrm>
              <a:off x="2428860" y="1357304"/>
              <a:ext cx="428628" cy="500066"/>
            </a:xfrm>
            <a:prstGeom prst="chevr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0" y="1357304"/>
              <a:ext cx="1071538" cy="50006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0" name="Shape 275">
            <a:extLst>
              <a:ext uri="{FF2B5EF4-FFF2-40B4-BE49-F238E27FC236}">
                <a16:creationId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5044414" y="3857634"/>
            <a:ext cx="1428760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en-US" altLang="zh-TW" sz="30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16-bay</a:t>
            </a:r>
            <a:endParaRPr lang="zh-TW" altLang="zh-TW" sz="3000" b="1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1000100" y="0"/>
            <a:ext cx="7358114" cy="7499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buSzPct val="25000"/>
            </a:pPr>
            <a:r>
              <a:rPr lang="zh-Hant" altLang="en-US" sz="3600">
                <a:solidFill>
                  <a:srgbClr val="FFFFFF"/>
                </a:solidFill>
                <a:cs typeface="Arial"/>
                <a:sym typeface="Arial"/>
              </a:rPr>
              <a:t>無論怎麼選都對味 </a:t>
            </a:r>
            <a:r>
              <a:rPr lang="en-US" altLang="zh-Hant" sz="3600">
                <a:solidFill>
                  <a:srgbClr val="FFFFFF"/>
                </a:solidFill>
                <a:cs typeface="Arial"/>
                <a:sym typeface="Arial"/>
              </a:rPr>
              <a:t>– 3U 16-bay</a:t>
            </a:r>
            <a:endParaRPr lang="en-US" sz="3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圖片 22" descr="TS-1673U_Left-angle-of-elevation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30" y="2500312"/>
            <a:ext cx="5028312" cy="314325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1" name="Shape 131"/>
          <p:cNvSpPr/>
          <p:nvPr/>
        </p:nvSpPr>
        <p:spPr>
          <a:xfrm>
            <a:off x="5286380" y="965948"/>
            <a:ext cx="3143272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3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TS-1677XU-</a:t>
            </a:r>
            <a:r>
              <a:rPr lang="en-US" sz="23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1200</a:t>
            </a:r>
            <a:r>
              <a:rPr lang="en-US" sz="23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3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23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3 </a:t>
            </a:r>
            <a:r>
              <a:rPr lang="en-US" sz="12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1200</a:t>
            </a: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4GB</a:t>
            </a: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(1x 4GB) </a:t>
            </a:r>
          </a:p>
        </p:txBody>
      </p:sp>
      <p:sp>
        <p:nvSpPr>
          <p:cNvPr id="45" name="Shape 131">
            <a:extLst>
              <a:ext uri="{FF2B5EF4-FFF2-40B4-BE49-F238E27FC236}">
                <a16:creationId xmlns:a16="http://schemas.microsoft.com/office/drawing/2014/main" id="{289D3507-62B3-894F-97C1-31992DBFBAE6}"/>
              </a:ext>
            </a:extLst>
          </p:cNvPr>
          <p:cNvSpPr/>
          <p:nvPr/>
        </p:nvSpPr>
        <p:spPr>
          <a:xfrm>
            <a:off x="5286380" y="1966080"/>
            <a:ext cx="3643338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3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TS-1677XU-RP-</a:t>
            </a:r>
            <a:r>
              <a:rPr lang="en-US" sz="23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1200</a:t>
            </a:r>
            <a:r>
              <a:rPr lang="en-US" sz="23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3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4G</a:t>
            </a:r>
          </a:p>
          <a:p>
            <a:pPr lvl="0">
              <a:buClr>
                <a:srgbClr val="595959"/>
              </a:buClr>
              <a:buSzPct val="25000"/>
            </a:pP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3 </a:t>
            </a:r>
            <a:r>
              <a:rPr lang="en-US" sz="12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1200</a:t>
            </a: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12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GB</a:t>
            </a: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(1x 4GB) </a:t>
            </a:r>
          </a:p>
        </p:txBody>
      </p:sp>
      <p:sp>
        <p:nvSpPr>
          <p:cNvPr id="46" name="Shape 131">
            <a:extLst>
              <a:ext uri="{FF2B5EF4-FFF2-40B4-BE49-F238E27FC236}">
                <a16:creationId xmlns:a16="http://schemas.microsoft.com/office/drawing/2014/main" id="{2F2C4ED3-A075-3948-9193-B0D379B60F4F}"/>
              </a:ext>
            </a:extLst>
          </p:cNvPr>
          <p:cNvSpPr/>
          <p:nvPr/>
        </p:nvSpPr>
        <p:spPr>
          <a:xfrm>
            <a:off x="1000100" y="2786064"/>
            <a:ext cx="3571900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3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TS-1677XU-RP-</a:t>
            </a:r>
            <a:r>
              <a:rPr lang="en-US" sz="23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1600</a:t>
            </a:r>
            <a:r>
              <a:rPr lang="en-US" sz="23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3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8G</a:t>
            </a:r>
          </a:p>
          <a:p>
            <a:pPr lvl="0">
              <a:buClr>
                <a:srgbClr val="595959"/>
              </a:buClr>
              <a:buSzPct val="25000"/>
            </a:pP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</a:t>
            </a:r>
            <a:r>
              <a:rPr lang="en-US" sz="12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1600</a:t>
            </a: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2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8GB</a:t>
            </a: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(2x 4GB) </a:t>
            </a:r>
          </a:p>
        </p:txBody>
      </p:sp>
      <p:sp>
        <p:nvSpPr>
          <p:cNvPr id="21" name="Shape 131">
            <a:extLst>
              <a:ext uri="{FF2B5EF4-FFF2-40B4-BE49-F238E27FC236}">
                <a16:creationId xmlns:a16="http://schemas.microsoft.com/office/drawing/2014/main" id="{5CBA127A-09CA-1F4E-ABFD-14BF8C0915C2}"/>
              </a:ext>
            </a:extLst>
          </p:cNvPr>
          <p:cNvSpPr/>
          <p:nvPr/>
        </p:nvSpPr>
        <p:spPr>
          <a:xfrm>
            <a:off x="5286380" y="2786064"/>
            <a:ext cx="3714744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3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TS-1677XU-RP-</a:t>
            </a:r>
            <a:r>
              <a:rPr lang="en-US" sz="23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1700</a:t>
            </a:r>
            <a:r>
              <a:rPr lang="en-US" sz="23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3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16G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7 </a:t>
            </a:r>
            <a:r>
              <a:rPr lang="en-US" sz="12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1700</a:t>
            </a: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16GB</a:t>
            </a: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(2x 8GB) </a:t>
            </a:r>
          </a:p>
        </p:txBody>
      </p:sp>
      <p:pic>
        <p:nvPicPr>
          <p:cNvPr id="38" name="Shape 44">
            <a:extLst>
              <a:ext uri="{FF2B5EF4-FFF2-40B4-BE49-F238E27FC236}">
                <a16:creationId xmlns:a16="http://schemas.microsoft.com/office/drawing/2014/main" id="{B2B11A2F-E3AC-C440-889A-F4A698DBC9A0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786064"/>
            <a:ext cx="697297" cy="630614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Shape 131">
            <a:extLst>
              <a:ext uri="{FF2B5EF4-FFF2-40B4-BE49-F238E27FC236}">
                <a16:creationId xmlns:a16="http://schemas.microsoft.com/office/drawing/2014/main" id="{3909E9E5-5EEC-1A40-976A-AC0386761E85}"/>
              </a:ext>
            </a:extLst>
          </p:cNvPr>
          <p:cNvSpPr/>
          <p:nvPr/>
        </p:nvSpPr>
        <p:spPr>
          <a:xfrm>
            <a:off x="714348" y="1000114"/>
            <a:ext cx="1521043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1" i="0" u="none" strike="noStrike" cap="none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500W</a:t>
            </a:r>
          </a:p>
        </p:txBody>
      </p:sp>
      <p:pic>
        <p:nvPicPr>
          <p:cNvPr id="47" name="Shape 45">
            <a:extLst>
              <a:ext uri="{FF2B5EF4-FFF2-40B4-BE49-F238E27FC236}">
                <a16:creationId xmlns:a16="http://schemas.microsoft.com/office/drawing/2014/main" id="{D02FC49F-8E37-784F-B64D-1B9E74548D48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720" y="2786064"/>
            <a:ext cx="720079" cy="651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Picture 4" descr="C:\Users\user\Desktop\NAS醫療影像加值服務方案\1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7422" y="1037386"/>
            <a:ext cx="1571636" cy="500066"/>
          </a:xfrm>
          <a:prstGeom prst="rect">
            <a:avLst/>
          </a:prstGeom>
          <a:noFill/>
        </p:spPr>
      </p:pic>
      <p:sp>
        <p:nvSpPr>
          <p:cNvPr id="49" name="Shape 275">
            <a:extLst>
              <a:ext uri="{FF2B5EF4-FFF2-40B4-BE49-F238E27FC236}">
                <a16:creationId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2500298" y="1108824"/>
            <a:ext cx="994554" cy="3809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單電源</a:t>
            </a:r>
            <a:endParaRPr lang="zh-TW" sz="1800" b="1" i="0" u="none" strike="noStrike" cap="none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50" name="Shape 131">
            <a:extLst>
              <a:ext uri="{FF2B5EF4-FFF2-40B4-BE49-F238E27FC236}">
                <a16:creationId xmlns:a16="http://schemas.microsoft.com/office/drawing/2014/main" id="{3909E9E5-5EEC-1A40-976A-AC0386761E85}"/>
              </a:ext>
            </a:extLst>
          </p:cNvPr>
          <p:cNvSpPr/>
          <p:nvPr/>
        </p:nvSpPr>
        <p:spPr>
          <a:xfrm>
            <a:off x="714348" y="2071684"/>
            <a:ext cx="1500198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2400" b="1" i="0" u="none" strike="noStrike" cap="none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 x 500W</a:t>
            </a:r>
            <a:endParaRPr lang="en-US" sz="2400" b="1" i="0" u="none" strike="noStrike" cap="none">
              <a:solidFill>
                <a:schemeClr val="accent6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Picture 4" descr="C:\Users\user\Desktop\NAS醫療影像加值服務方案\1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7000" y="2071684"/>
            <a:ext cx="1571636" cy="500066"/>
          </a:xfrm>
          <a:prstGeom prst="rect">
            <a:avLst/>
          </a:prstGeom>
          <a:noFill/>
        </p:spPr>
      </p:pic>
      <p:sp>
        <p:nvSpPr>
          <p:cNvPr id="53" name="Shape 275">
            <a:extLst>
              <a:ext uri="{FF2B5EF4-FFF2-40B4-BE49-F238E27FC236}">
                <a16:creationId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2489876" y="2143122"/>
            <a:ext cx="994554" cy="3809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雙電源</a:t>
            </a:r>
            <a:endParaRPr lang="zh-TW" sz="1800" b="1" i="0" u="none" strike="noStrike" cap="none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54" name="Picture 2" descr="\\MARKETING\Marketing\MarketingMaterials\素材\Logo\AMD\AMD_official Ryzen logos\1711465-A_RYZEN3_BADGE\1711465-A_RYZEN3_BADGE\1711465-A_RYZEN3_BADGE_E_RG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000246"/>
            <a:ext cx="642942" cy="569830"/>
          </a:xfrm>
          <a:prstGeom prst="rect">
            <a:avLst/>
          </a:prstGeom>
          <a:noFill/>
        </p:spPr>
      </p:pic>
      <p:pic>
        <p:nvPicPr>
          <p:cNvPr id="55" name="Picture 2" descr="\\MARKETING\Marketing\MarketingMaterials\素材\Logo\AMD\AMD_official Ryzen logos\1711465-A_RYZEN3_BADGE\1711465-A_RYZEN3_BADGE\1711465-A_RYZEN3_BADGE_E_RG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1000114"/>
            <a:ext cx="642942" cy="569830"/>
          </a:xfrm>
          <a:prstGeom prst="rect">
            <a:avLst/>
          </a:prstGeom>
          <a:noFill/>
        </p:spPr>
      </p:pic>
      <p:cxnSp>
        <p:nvCxnSpPr>
          <p:cNvPr id="56" name="Straight Connector 8">
            <a:extLst>
              <a:ext uri="{FF2B5EF4-FFF2-40B4-BE49-F238E27FC236}">
                <a16:creationId xmlns:a16="http://schemas.microsoft.com/office/drawing/2014/main" id="{AB9133D8-D434-F943-A293-7DBEAE16C496}"/>
              </a:ext>
            </a:extLst>
          </p:cNvPr>
          <p:cNvCxnSpPr/>
          <p:nvPr/>
        </p:nvCxnSpPr>
        <p:spPr>
          <a:xfrm>
            <a:off x="428596" y="1784344"/>
            <a:ext cx="8143932" cy="1588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197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0" y="4286262"/>
            <a:ext cx="9144000" cy="857238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EAE65C1-66AB-4E39-A04D-A02CBC13C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334" y="2341562"/>
            <a:ext cx="4829475" cy="30184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1000100" y="0"/>
            <a:ext cx="7358114" cy="73477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buSzPct val="25000"/>
            </a:pPr>
            <a:r>
              <a:rPr lang="zh-Hant" altLang="en-US" sz="3600">
                <a:solidFill>
                  <a:srgbClr val="FFFFFF"/>
                </a:solidFill>
                <a:cs typeface="Arial"/>
                <a:sym typeface="Arial"/>
              </a:rPr>
              <a:t>無論怎麼選都對味 </a:t>
            </a:r>
            <a:r>
              <a:rPr lang="en-US" altLang="zh-Hant" sz="3600">
                <a:solidFill>
                  <a:srgbClr val="FFFFFF"/>
                </a:solidFill>
                <a:cs typeface="Arial"/>
                <a:sym typeface="Arial"/>
              </a:rPr>
              <a:t>– 4U 24-bay</a:t>
            </a:r>
            <a:endParaRPr lang="en-US" sz="3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" name="Picture 4" descr="C:\Users\user\Desktop\NAS醫療影像加值服務方案\1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570" y="930051"/>
            <a:ext cx="1571636" cy="500066"/>
          </a:xfrm>
          <a:prstGeom prst="rect">
            <a:avLst/>
          </a:prstGeom>
          <a:noFill/>
        </p:spPr>
      </p:pic>
      <p:sp>
        <p:nvSpPr>
          <p:cNvPr id="39" name="Shape 275">
            <a:extLst>
              <a:ext uri="{FF2B5EF4-FFF2-40B4-BE49-F238E27FC236}">
                <a16:creationId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773445" y="1001489"/>
            <a:ext cx="994554" cy="3809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雙電源</a:t>
            </a:r>
            <a:endParaRPr lang="zh-TW" sz="1800" b="1" i="0" u="none" strike="noStrike" cap="none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40" name="Shape 131">
            <a:extLst>
              <a:ext uri="{FF2B5EF4-FFF2-40B4-BE49-F238E27FC236}">
                <a16:creationId xmlns:a16="http://schemas.microsoft.com/office/drawing/2014/main" id="{3909E9E5-5EEC-1A40-976A-AC0386761E85}"/>
              </a:ext>
            </a:extLst>
          </p:cNvPr>
          <p:cNvSpPr/>
          <p:nvPr/>
        </p:nvSpPr>
        <p:spPr>
          <a:xfrm>
            <a:off x="1471297" y="930051"/>
            <a:ext cx="3071834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2500" b="1" i="0" u="none" strike="noStrike" cap="none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zh-TW" altLang="en-US" sz="2500" b="1" i="0" u="none" strike="noStrike" cap="none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TW" sz="2500" b="1" i="0" u="none" strike="noStrike" cap="none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zh-TW" altLang="en-US" sz="2500" b="1" i="0" u="none" strike="noStrike" cap="none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TW" sz="2500" b="1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en-US" sz="2500" b="1" i="0" u="none" strike="noStrike" cap="none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00W</a:t>
            </a:r>
            <a:endParaRPr lang="en-US" sz="2500" b="1" i="0" u="none" strike="noStrike" cap="none">
              <a:solidFill>
                <a:schemeClr val="accent6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46" name="Shape 131">
            <a:extLst>
              <a:ext uri="{FF2B5EF4-FFF2-40B4-BE49-F238E27FC236}">
                <a16:creationId xmlns:a16="http://schemas.microsoft.com/office/drawing/2014/main" id="{2F2C4ED3-A075-3948-9193-B0D379B60F4F}"/>
              </a:ext>
            </a:extLst>
          </p:cNvPr>
          <p:cNvSpPr/>
          <p:nvPr/>
        </p:nvSpPr>
        <p:spPr>
          <a:xfrm>
            <a:off x="5340317" y="1646219"/>
            <a:ext cx="3118968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000" b="1" dirty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TS-2477XU-RP-</a:t>
            </a:r>
            <a:r>
              <a:rPr lang="en-US" sz="2000" b="1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1600</a:t>
            </a:r>
            <a:r>
              <a:rPr lang="en-US" sz="2000" b="1" dirty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-</a:t>
            </a:r>
            <a:r>
              <a:rPr lang="en-US" sz="2000" b="1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8G</a:t>
            </a:r>
            <a:endParaRPr lang="zh-TW" altLang="en-US" dirty="0"/>
          </a:p>
          <a:p>
            <a:pPr>
              <a:buClr>
                <a:srgbClr val="595959"/>
              </a:buClr>
              <a:buSzPct val="25000"/>
            </a:pPr>
            <a:r>
              <a:rPr lang="en-US" sz="12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</a:t>
            </a:r>
            <a:r>
              <a:rPr lang="en-US" sz="1200" b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-US" sz="12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1600</a:t>
            </a:r>
            <a:r>
              <a:rPr lang="en-US" sz="12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2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8GB</a:t>
            </a:r>
            <a:r>
              <a:rPr lang="en-US" sz="12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(2x 4GB)</a:t>
            </a:r>
            <a:r>
              <a:rPr lang="en-US" sz="1200" b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lang="en-US" sz="1200" b="1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1" name="Shape 131">
            <a:extLst>
              <a:ext uri="{FF2B5EF4-FFF2-40B4-BE49-F238E27FC236}">
                <a16:creationId xmlns:a16="http://schemas.microsoft.com/office/drawing/2014/main" id="{5CBA127A-09CA-1F4E-ABFD-14BF8C0915C2}"/>
              </a:ext>
            </a:extLst>
          </p:cNvPr>
          <p:cNvSpPr/>
          <p:nvPr/>
        </p:nvSpPr>
        <p:spPr>
          <a:xfrm>
            <a:off x="1349234" y="1663037"/>
            <a:ext cx="3355876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000" b="1" dirty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TS-2477XU-RP-</a:t>
            </a:r>
            <a:r>
              <a:rPr lang="en-US" sz="2000" b="1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1700</a:t>
            </a:r>
            <a:r>
              <a:rPr lang="en-US" sz="2000" b="1" dirty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-</a:t>
            </a:r>
            <a:r>
              <a:rPr lang="en-US" sz="2000" b="1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16G</a:t>
            </a:r>
            <a:endParaRPr lang="zh-TW" altLang="en-US" dirty="0"/>
          </a:p>
          <a:p>
            <a:pPr>
              <a:buClr>
                <a:srgbClr val="595959"/>
              </a:buClr>
              <a:buSzPct val="25000"/>
            </a:pPr>
            <a:r>
              <a:rPr lang="en-US" sz="12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7 </a:t>
            </a:r>
            <a:r>
              <a:rPr lang="en-US" sz="1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1700</a:t>
            </a:r>
            <a:r>
              <a:rPr lang="en-US" sz="12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2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16GB</a:t>
            </a:r>
            <a:r>
              <a:rPr lang="en-US" sz="12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(2x 8GB)</a:t>
            </a:r>
            <a:r>
              <a:rPr lang="en-US" sz="1200" b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lang="en-US" sz="1200" b="1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26" name="群組 25"/>
          <p:cNvGrpSpPr/>
          <p:nvPr/>
        </p:nvGrpSpPr>
        <p:grpSpPr>
          <a:xfrm>
            <a:off x="1323341" y="3669880"/>
            <a:ext cx="2381459" cy="745780"/>
            <a:chOff x="1260654" y="1357304"/>
            <a:chExt cx="1596834" cy="500066"/>
          </a:xfrm>
        </p:grpSpPr>
        <p:sp>
          <p:nvSpPr>
            <p:cNvPr id="27" name="五邊形 26"/>
            <p:cNvSpPr/>
            <p:nvPr/>
          </p:nvSpPr>
          <p:spPr>
            <a:xfrm>
              <a:off x="1260654" y="1357304"/>
              <a:ext cx="1596834" cy="500066"/>
            </a:xfrm>
            <a:prstGeom prst="homePlat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＞形箭號 27"/>
            <p:cNvSpPr/>
            <p:nvPr/>
          </p:nvSpPr>
          <p:spPr>
            <a:xfrm>
              <a:off x="2428860" y="1357304"/>
              <a:ext cx="428628" cy="500066"/>
            </a:xfrm>
            <a:prstGeom prst="chevr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0" name="Shape 275">
            <a:extLst>
              <a:ext uri="{FF2B5EF4-FFF2-40B4-BE49-F238E27FC236}">
                <a16:creationId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1735894" y="3757741"/>
            <a:ext cx="1428760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en-US" altLang="zh-TW" sz="30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24-bay</a:t>
            </a:r>
            <a:endParaRPr lang="zh-TW" altLang="en-US" sz="3000" b="1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pic>
        <p:nvPicPr>
          <p:cNvPr id="19" name="Shape 45">
            <a:extLst>
              <a:ext uri="{FF2B5EF4-FFF2-40B4-BE49-F238E27FC236}">
                <a16:creationId xmlns:a16="http://schemas.microsoft.com/office/drawing/2014/main" id="{A72DD002-7927-457F-8F61-DF49FB0D1AC4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9157" y="1627659"/>
            <a:ext cx="720079" cy="651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44">
            <a:extLst>
              <a:ext uri="{FF2B5EF4-FFF2-40B4-BE49-F238E27FC236}">
                <a16:creationId xmlns:a16="http://schemas.microsoft.com/office/drawing/2014/main" id="{46CA28F4-D554-4D44-B51F-3F528EBE3A6A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006" y="1680058"/>
            <a:ext cx="697297" cy="6306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00893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45</Slides>
  <Notes>25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佈景主題</vt:lpstr>
      <vt:lpstr>PowerPoint Presentation</vt:lpstr>
      <vt:lpstr>PowerPoint Presentation</vt:lpstr>
      <vt:lpstr>機架型 NAS 加入 Ryzen 戰線</vt:lpstr>
      <vt:lpstr>尊爵效能，僅 65W TDP 耗電量</vt:lpstr>
      <vt:lpstr>無論怎麼選都對味 – 1U 9-bay</vt:lpstr>
      <vt:lpstr>無論怎麼選都對味 – 2U 8-bay</vt:lpstr>
      <vt:lpstr>無論怎麼選都對味 – 2U 12-bay</vt:lpstr>
      <vt:lpstr>無論怎麼選都對味 – 3U 16-bay</vt:lpstr>
      <vt:lpstr>無論怎麼選都對味 – 4U 24-bay</vt:lpstr>
      <vt:lpstr>PowerPoint Presentation</vt:lpstr>
      <vt:lpstr>1U 可以輕鬆玩轉 Qtier 與 SSD 快取</vt:lpstr>
      <vt:lpstr>1U TS-977XU/TS-977XU-RP 背面</vt:lpstr>
      <vt:lpstr>TS-977XU SSD 硬碟安裝解析</vt:lpstr>
      <vt:lpstr>Demo 安裝SSD</vt:lpstr>
      <vt:lpstr>2U/3U TS-x77XU 正面</vt:lpstr>
      <vt:lpstr>2U/3U TS-x77XU 正面</vt:lpstr>
      <vt:lpstr>2U/3U/4U TS-x77XU 背面配置</vt:lpstr>
      <vt:lpstr>業界領先的超多 PCIe 擴充插槽</vt:lpstr>
      <vt:lpstr>TS-x77XU PCIe 插槽配置</vt:lpstr>
      <vt:lpstr>彈性的 PCIe 配置 (2U/3U)</vt:lpstr>
      <vt:lpstr>彈性的 PCIe 配置 (4U)</vt:lpstr>
      <vt:lpstr>GPU 卡建議插槽與可支援的尺寸</vt:lpstr>
      <vt:lpstr>3U PCIe 卡支援尺寸圖</vt:lpstr>
      <vt:lpstr>4U PCIe 卡支援尺寸圖</vt:lpstr>
      <vt:lpstr>免工具安裝滑軌</vt:lpstr>
      <vt:lpstr>硬體更新好方便</vt:lpstr>
      <vt:lpstr>USB 3.1 Gen 2 (10G) 讓備份更有效率</vt:lpstr>
      <vt:lpstr>超大肚量的專業智慧型監控</vt:lpstr>
      <vt:lpstr>PowerPoint Presentation</vt:lpstr>
      <vt:lpstr>具備卸載能力的 10GbE 網路</vt:lpstr>
      <vt:lpstr>iSER 讓你的 NAS 更輕鬆</vt:lpstr>
      <vt:lpstr> 內建雙 10GbE SFP+ 智慧型網路埠</vt:lpstr>
      <vt:lpstr>PowerPoint Presentation</vt:lpstr>
      <vt:lpstr>利用虛擬機工作站運行的虛擬 QTS - vQTS</vt:lpstr>
      <vt:lpstr>一台抵多台</vt:lpstr>
      <vt:lpstr>資源區隔</vt:lpstr>
      <vt:lpstr>適合運行虛擬機的高效能平台– TS-1677XU</vt:lpstr>
      <vt:lpstr>QTS 與虛擬化應用提升生產力</vt:lpstr>
      <vt:lpstr>外接顯卡上身，實現更多夢想</vt:lpstr>
      <vt:lpstr>外接顯卡三大應用</vt:lpstr>
      <vt:lpstr>善用 QNAP QuAI 讓您輕鬆駕馭 AI</vt:lpstr>
      <vt:lpstr>PowerPoint Presentation</vt:lpstr>
      <vt:lpstr>提升虛擬機影像處理能力</vt:lpstr>
      <vt:lpstr>上市時間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revision>5</cp:revision>
  <dcterms:modified xsi:type="dcterms:W3CDTF">2018-06-05T02:35:14Z</dcterms:modified>
</cp:coreProperties>
</file>