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42" r:id="rId2"/>
    <p:sldId id="284" r:id="rId3"/>
    <p:sldId id="318" r:id="rId4"/>
    <p:sldId id="286" r:id="rId5"/>
    <p:sldId id="321" r:id="rId6"/>
    <p:sldId id="287" r:id="rId7"/>
    <p:sldId id="288" r:id="rId8"/>
    <p:sldId id="289" r:id="rId9"/>
    <p:sldId id="322" r:id="rId10"/>
    <p:sldId id="335" r:id="rId11"/>
    <p:sldId id="324" r:id="rId12"/>
    <p:sldId id="325" r:id="rId13"/>
    <p:sldId id="336" r:id="rId14"/>
    <p:sldId id="326" r:id="rId15"/>
    <p:sldId id="327" r:id="rId16"/>
    <p:sldId id="328" r:id="rId17"/>
    <p:sldId id="329" r:id="rId18"/>
    <p:sldId id="296" r:id="rId19"/>
    <p:sldId id="332" r:id="rId20"/>
    <p:sldId id="337" r:id="rId21"/>
    <p:sldId id="338" r:id="rId22"/>
    <p:sldId id="339" r:id="rId23"/>
    <p:sldId id="301" r:id="rId24"/>
    <p:sldId id="333" r:id="rId25"/>
    <p:sldId id="341" r:id="rId26"/>
    <p:sldId id="294" r:id="rId27"/>
    <p:sldId id="310" r:id="rId28"/>
    <p:sldId id="330" r:id="rId29"/>
    <p:sldId id="312" r:id="rId30"/>
    <p:sldId id="315" r:id="rId31"/>
    <p:sldId id="316" r:id="rId32"/>
    <p:sldId id="297" r:id="rId33"/>
    <p:sldId id="298" r:id="rId34"/>
    <p:sldId id="304" r:id="rId35"/>
    <p:sldId id="305" r:id="rId36"/>
    <p:sldId id="306" r:id="rId37"/>
    <p:sldId id="307" r:id="rId38"/>
    <p:sldId id="308" r:id="rId39"/>
    <p:sldId id="299" r:id="rId40"/>
    <p:sldId id="317" r:id="rId41"/>
    <p:sldId id="334" r:id="rId42"/>
    <p:sldId id="302" r:id="rId43"/>
    <p:sldId id="303" r:id="rId44"/>
    <p:sldId id="340" r:id="rId45"/>
    <p:sldId id="313" r:id="rId4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2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FF6600"/>
    <a:srgbClr val="FFCB25"/>
    <a:srgbClr val="FF33CC"/>
    <a:srgbClr val="FF9966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265EB-AA66-4986-A7BA-1101225D151F}" v="138" dt="2018-06-03T14:10:13.302"/>
    <p1510:client id="{0784E42E-79EB-4C4D-8C79-D401D558C432}" v="427" dt="2018-06-04T06:09:35.877"/>
    <p1510:client id="{51767245-0AC3-4551-99B6-AC2984D203A5}" v="1" dt="2018-06-04T06:48:00.324"/>
    <p1510:client id="{F8C8E380-51D0-41C2-9BD2-96B6151E08DA}" v="17" dt="2018-06-04T06:07:30.994"/>
    <p1510:client id="{26751D5B-5503-4FDE-9C66-4C5948ECA00B}" v="11" dt="2018-06-04T03:15:53.032"/>
    <p1510:client id="{8D3AA639-6C92-4EC1-BF6E-B0A45DC5648C}" v="6" dt="2018-06-04T06:56:01.273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4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52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2018/6/5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CN" b="0" i="0" u="none" strike="noStrike" cap="none" dirty="0"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CN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16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68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5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9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8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69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543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原標題</a:t>
            </a: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>
                <a:solidFill>
                  <a:srgbClr val="FFFFFF"/>
                </a:solidFill>
                <a:cs typeface="Arial" pitchFamily="34" charset="0"/>
                <a:sym typeface="Arial"/>
              </a:rPr>
              <a:t>Ryzen 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戰線</a:t>
            </a:r>
            <a:r>
              <a:rPr lang="zh-CN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成員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全員到齊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722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95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05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40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13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59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56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3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1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C4E09B-F5A6-444A-B440-228574F7B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003380A-F98E-440A-A2D9-E1D604E029B7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TS-977XU / TS-977XU-RP</a:t>
            </a:r>
            <a:endParaRPr lang="zh-TW" alt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CEE113C-3712-421A-BEB7-1E1CEFC90561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TS-877XU / TS-877XU-RP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TS-1277XU / TS-1277XU-RP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E44F747-B52B-493B-B91B-D799000208C4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TS-1677XU / TS-1677XU-RP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0"/>
            <a:ext cx="7358114" cy="74380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分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tif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3" Type="http://schemas.openxmlformats.org/officeDocument/2006/relationships/image" Target="../media/image81.png"/><Relationship Id="rId7" Type="http://schemas.openxmlformats.org/officeDocument/2006/relationships/image" Target="../media/image8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tiff"/><Relationship Id="rId9" Type="http://schemas.openxmlformats.org/officeDocument/2006/relationships/image" Target="../media/image8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14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tiff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jpeg"/><Relationship Id="rId4" Type="http://schemas.openxmlformats.org/officeDocument/2006/relationships/image" Target="../media/image126.png"/><Relationship Id="rId9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tiff"/><Relationship Id="rId7" Type="http://schemas.openxmlformats.org/officeDocument/2006/relationships/image" Target="../media/image144.png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8835949-6CFE-4BA7-9C23-A58BBFCB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3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0" y="820616"/>
            <a:ext cx="9144000" cy="2637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r>
              <a:rPr lang="en-US" altLang="zh-TW" dirty="0">
                <a:latin typeface="Arial "/>
              </a:rPr>
              <a:t>TS-x77XU</a:t>
            </a:r>
          </a:p>
          <a:p>
            <a:r>
              <a:rPr lang="zh-TW" altLang="en-US" dirty="0">
                <a:latin typeface="Arial "/>
              </a:rPr>
              <a:t>Hardware</a:t>
            </a:r>
            <a:r>
              <a:rPr lang="zh-TW" altLang="en-US" dirty="0">
                <a:solidFill>
                  <a:srgbClr val="FFFFFF"/>
                </a:solidFill>
                <a:latin typeface="Arial "/>
              </a:rPr>
              <a:t> </a:t>
            </a:r>
            <a:r>
              <a:rPr lang="en-US" altLang="zh-TW" dirty="0">
                <a:solidFill>
                  <a:srgbClr val="FFFFFF"/>
                </a:solidFill>
                <a:latin typeface="Arial "/>
              </a:rPr>
              <a:t>Introductio</a:t>
            </a:r>
            <a:r>
              <a:rPr lang="en-US" altLang="en-US" dirty="0">
                <a:solidFill>
                  <a:srgbClr val="FFFFFF"/>
                </a:solidFill>
                <a:latin typeface="Arial 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3390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E82EF-EB40-4E44-8856-3F9ABD7317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90"/>
            <a:ext cx="8571429" cy="5358096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989463" y="0"/>
            <a:ext cx="8154537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Enjoy</a:t>
            </a:r>
            <a:r>
              <a:rPr lang="en-US" altLang="zh-Hant" sz="3200" dirty="0">
                <a:solidFill>
                  <a:schemeClr val="lt1"/>
                </a:solidFill>
                <a:latin typeface="Arial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Hant" sz="3200" dirty="0" err="1">
                <a:solidFill>
                  <a:srgbClr val="FFFFFF"/>
                </a:solidFill>
                <a:cs typeface="Arial"/>
              </a:rPr>
              <a:t>Qtier</a:t>
            </a:r>
            <a:r>
              <a:rPr lang="en-US" altLang="zh-Hant" sz="3200" dirty="0">
                <a:solidFill>
                  <a:srgbClr val="FFFFFF"/>
                </a:solidFill>
                <a:cs typeface="Arial"/>
              </a:rPr>
              <a:t> and SSD cache in a 1U NAS</a:t>
            </a:r>
            <a:endParaRPr lang="zh-TW" altLang="en-US" sz="3200" dirty="0">
              <a:solidFill>
                <a:schemeClr val="tx1"/>
              </a:solidFill>
              <a:latin typeface="微軟正黑體"/>
            </a:endParaRP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AF32535B-3B4C-5047-8C7E-3735488F5842}"/>
              </a:ext>
            </a:extLst>
          </p:cNvPr>
          <p:cNvSpPr txBox="1"/>
          <p:nvPr/>
        </p:nvSpPr>
        <p:spPr>
          <a:xfrm flipH="1">
            <a:off x="3016943" y="928688"/>
            <a:ext cx="2381484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ports</a:t>
            </a:r>
            <a:endParaRPr lang="zh-TW" sz="1500" b="1" i="0" u="none" strike="noStrike" cap="none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9BA46E6A-B7BB-AB47-A25D-FAF6B86F8952}"/>
              </a:ext>
            </a:extLst>
          </p:cNvPr>
          <p:cNvSpPr txBox="1"/>
          <p:nvPr/>
        </p:nvSpPr>
        <p:spPr>
          <a:xfrm flipH="1">
            <a:off x="3016942" y="4500576"/>
            <a:ext cx="3390784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ports</a:t>
            </a:r>
            <a:endParaRPr lang="zh-TW" sz="1500" b="1" i="0" u="none" strike="noStrike" cap="none" dirty="0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Shape 183">
            <a:extLst>
              <a:ext uri="{FF2B5EF4-FFF2-40B4-BE49-F238E27FC236}">
                <a16:creationId xmlns:a16="http://schemas.microsoft.com/office/drawing/2014/main" id="{6880F6E8-B7E2-9847-9E78-9DF9BD6EF6C7}"/>
              </a:ext>
            </a:extLst>
          </p:cNvPr>
          <p:cNvSpPr txBox="1"/>
          <p:nvPr/>
        </p:nvSpPr>
        <p:spPr>
          <a:xfrm flipH="1">
            <a:off x="285720" y="2000246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</a:t>
            </a:r>
            <a:r>
              <a:rPr lang="en-US" altLang="zh-CN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</a:t>
            </a:r>
            <a:r>
              <a:rPr lang="en-US" altLang="zh-CN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disks</a:t>
            </a:r>
            <a:endParaRPr lang="zh-TW" sz="1500" b="1" i="0" u="none" strike="noStrike" cap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071538" y="3857634"/>
            <a:ext cx="7143800" cy="500066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5072066" y="3643320"/>
            <a:ext cx="2357454" cy="2143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1071538" y="3857634"/>
            <a:ext cx="7143800" cy="5000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19" name="手繪多邊形 18"/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17" name="矩形圖說文字 16"/>
          <p:cNvSpPr/>
          <p:nvPr/>
        </p:nvSpPr>
        <p:spPr>
          <a:xfrm>
            <a:off x="5531391" y="1000114"/>
            <a:ext cx="3214710" cy="1643074"/>
          </a:xfrm>
          <a:prstGeom prst="wedgeRectCallout">
            <a:avLst>
              <a:gd name="adj1" fmla="val 1165"/>
              <a:gd name="adj2" fmla="val 10246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D:\工作進行中\20170911直播母版16比9\各場PPT元素\20180504\TS-977XU_open-top 拷貝.png"/>
          <p:cNvPicPr>
            <a:picLocks noChangeAspect="1" noChangeArrowheads="1"/>
          </p:cNvPicPr>
          <p:nvPr/>
        </p:nvPicPr>
        <p:blipFill>
          <a:blip r:embed="rId4"/>
          <a:srcRect b="56606"/>
          <a:stretch>
            <a:fillRect/>
          </a:stretch>
        </p:blipFill>
        <p:spPr bwMode="auto">
          <a:xfrm rot="10800000">
            <a:off x="4357686" y="1142991"/>
            <a:ext cx="5531423" cy="1500196"/>
          </a:xfrm>
          <a:prstGeom prst="rect">
            <a:avLst/>
          </a:prstGeom>
          <a:noFill/>
        </p:spPr>
      </p:pic>
      <p:sp>
        <p:nvSpPr>
          <p:cNvPr id="16" name="矩形圖說文字 15"/>
          <p:cNvSpPr/>
          <p:nvPr/>
        </p:nvSpPr>
        <p:spPr>
          <a:xfrm>
            <a:off x="285720" y="2643188"/>
            <a:ext cx="5072098" cy="500066"/>
          </a:xfrm>
          <a:prstGeom prst="wedgeRectCallout">
            <a:avLst>
              <a:gd name="adj1" fmla="val 46577"/>
              <a:gd name="adj2" fmla="val 1738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TS-977XU_fr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4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圓角矩形 77"/>
          <p:cNvSpPr/>
          <p:nvPr/>
        </p:nvSpPr>
        <p:spPr>
          <a:xfrm>
            <a:off x="7000892" y="1571618"/>
            <a:ext cx="1928826" cy="128588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TS-977XU_open-b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99" y="642942"/>
            <a:ext cx="7313921" cy="4572014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TS-977XU/TS-977XU-RP </a:t>
            </a:r>
            <a:r>
              <a:rPr lang="zh-CN" altLang="en-US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rea</a:t>
            </a:r>
            <a:r>
              <a:rPr lang="zh-CN" altLang="en-US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</a:rPr>
              <a:t>r view</a:t>
            </a:r>
            <a:endParaRPr lang="en-US" sz="3200" dirty="0">
              <a:solidFill>
                <a:srgbClr val="FFFFFF"/>
              </a:solidFill>
              <a:ea typeface="Microsoft JhengHei" panose="020B0604030504040204" pitchFamily="34" charset="-12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F1E588-4FF3-F34D-A81C-F43611FFBF0C}"/>
              </a:ext>
            </a:extLst>
          </p:cNvPr>
          <p:cNvCxnSpPr>
            <a:cxnSpLocks/>
          </p:cNvCxnSpPr>
          <p:nvPr/>
        </p:nvCxnSpPr>
        <p:spPr>
          <a:xfrm>
            <a:off x="1712478" y="4056185"/>
            <a:ext cx="2002266" cy="301515"/>
          </a:xfrm>
          <a:prstGeom prst="bentConnector3">
            <a:avLst>
              <a:gd name="adj1" fmla="val 100938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183">
            <a:extLst>
              <a:ext uri="{FF2B5EF4-FFF2-40B4-BE49-F238E27FC236}">
                <a16:creationId xmlns:a16="http://schemas.microsoft.com/office/drawing/2014/main" id="{368C8CB8-0365-4C4A-B6C4-8B1752020C50}"/>
              </a:ext>
            </a:extLst>
          </p:cNvPr>
          <p:cNvSpPr txBox="1"/>
          <p:nvPr/>
        </p:nvSpPr>
        <p:spPr>
          <a:xfrm flipH="1">
            <a:off x="71405" y="3357568"/>
            <a:ext cx="1641073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DDR4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Long-DIMM slots</a:t>
            </a:r>
            <a:endParaRPr lang="zh-CN" altLang="en-US" sz="1300" b="1" dirty="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F3F92C00-7566-DB45-8506-7F0162264263}"/>
              </a:ext>
            </a:extLst>
          </p:cNvPr>
          <p:cNvSpPr txBox="1"/>
          <p:nvPr/>
        </p:nvSpPr>
        <p:spPr>
          <a:xfrm flipH="1">
            <a:off x="71406" y="4289682"/>
            <a:ext cx="1956686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10GbE SFP+ </a:t>
            </a:r>
            <a:r>
              <a:rPr lang="en-US" altLang="zh-TW" sz="1300" b="1" dirty="0">
                <a:latin typeface="Arial"/>
                <a:ea typeface="微軟正黑體" pitchFamily="34" charset="-120"/>
                <a:cs typeface="Arial" pitchFamily="34" charset="0"/>
              </a:rPr>
              <a:t>ports</a:t>
            </a:r>
            <a:endParaRPr lang="zh-CN" altLang="en-US" sz="1300" b="1" dirty="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250A6FFD-1D18-064F-9C07-A2B50FC9A3C6}"/>
              </a:ext>
            </a:extLst>
          </p:cNvPr>
          <p:cNvSpPr txBox="1"/>
          <p:nvPr/>
        </p:nvSpPr>
        <p:spPr>
          <a:xfrm flipH="1">
            <a:off x="71406" y="3932492"/>
            <a:ext cx="1872208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en-US" altLang="zh-TW" sz="1300" b="1" i="0" u="none" strike="noStrike" cap="none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USB 3.0 </a:t>
            </a:r>
            <a:r>
              <a:rPr lang="en-US" altLang="zh-TW" sz="1300" b="1">
                <a:latin typeface="Arial"/>
                <a:ea typeface="微軟正黑體" pitchFamily="34" charset="-120"/>
                <a:cs typeface="Arial"/>
                <a:sym typeface="Arial"/>
              </a:rPr>
              <a:t>ports</a:t>
            </a:r>
            <a:endParaRPr lang="zh-CN" altLang="en-US" sz="1300" b="1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BBD15D0E-8157-3141-9172-BB43814F721E}"/>
              </a:ext>
            </a:extLst>
          </p:cNvPr>
          <p:cNvSpPr txBox="1"/>
          <p:nvPr/>
        </p:nvSpPr>
        <p:spPr>
          <a:xfrm flipH="1">
            <a:off x="71406" y="4646872"/>
            <a:ext cx="2191148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USB 3.1 Gen2 (10G)</a:t>
            </a:r>
            <a:r>
              <a:rPr lang="en-US" altLang="zh-TW" sz="1300" b="1" dirty="0">
                <a:latin typeface="Arial"/>
                <a:ea typeface="微軟正黑體" pitchFamily="34" charset="-120"/>
                <a:cs typeface="Arial"/>
                <a:sym typeface="Arial"/>
              </a:rPr>
              <a:t> port</a:t>
            </a:r>
            <a:endParaRPr lang="zh-CN" altLang="en-US" sz="1300" b="1" dirty="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B4502EF9-45C0-2E4C-815E-1954CF509302}"/>
              </a:ext>
            </a:extLst>
          </p:cNvPr>
          <p:cNvSpPr txBox="1"/>
          <p:nvPr/>
        </p:nvSpPr>
        <p:spPr>
          <a:xfrm flipH="1">
            <a:off x="4143372" y="4643452"/>
            <a:ext cx="1779422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</a:t>
            </a:r>
            <a:r>
              <a:rPr lang="en-US" altLang="zh-TW" sz="1300" b="1" dirty="0" err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GbE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RJ45 </a:t>
            </a:r>
            <a:r>
              <a:rPr lang="en-US" altLang="zh-TW" sz="1300" b="1" dirty="0">
                <a:latin typeface="Arial"/>
                <a:ea typeface="微軟正黑體" pitchFamily="34" charset="-120"/>
                <a:cs typeface="Arial"/>
                <a:sym typeface="Arial"/>
              </a:rPr>
              <a:t>ports</a:t>
            </a:r>
            <a:endParaRPr lang="zh-CN" altLang="en-US" sz="1300" b="1" dirty="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3" name="Shape 183">
            <a:extLst>
              <a:ext uri="{FF2B5EF4-FFF2-40B4-BE49-F238E27FC236}">
                <a16:creationId xmlns:a16="http://schemas.microsoft.com/office/drawing/2014/main" id="{D83FE5CE-19D0-A141-810C-3C0B47425FE2}"/>
              </a:ext>
            </a:extLst>
          </p:cNvPr>
          <p:cNvSpPr txBox="1"/>
          <p:nvPr/>
        </p:nvSpPr>
        <p:spPr>
          <a:xfrm flipH="1">
            <a:off x="6072198" y="1573544"/>
            <a:ext cx="1584473" cy="49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250W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250W</a:t>
            </a:r>
            <a:endParaRPr lang="zh-TW" altLang="zh-TW" sz="1300" b="1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BE51D9FF-3381-7644-89C2-0073C0E0F6C9}"/>
              </a:ext>
            </a:extLst>
          </p:cNvPr>
          <p:cNvSpPr txBox="1"/>
          <p:nvPr/>
        </p:nvSpPr>
        <p:spPr>
          <a:xfrm flipH="1">
            <a:off x="5429256" y="1142990"/>
            <a:ext cx="3138561" cy="3326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微軟正黑體" pitchFamily="34" charset="-120"/>
                <a:ea typeface="微軟正黑體" pitchFamily="34" charset="-120"/>
                <a:sym typeface="Arial"/>
              </a:rPr>
              <a:t> 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Low profile</a:t>
            </a:r>
            <a:r>
              <a:rPr lang="zh-Hant" altLang="en-US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en-US" altLang="zh-TW" sz="1300" b="1" dirty="0" err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PCIe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3.0 x16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slot</a:t>
            </a:r>
            <a:endParaRPr lang="zh-CN" altLang="en-US" sz="13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1000100" y="3500444"/>
            <a:ext cx="1143008" cy="15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7">
            <a:extLst>
              <a:ext uri="{FF2B5EF4-FFF2-40B4-BE49-F238E27FC236}">
                <a16:creationId xmlns:a16="http://schemas.microsoft.com/office/drawing/2014/main" id="{8607F54E-6960-3946-9C10-7B68C2A314CC}"/>
              </a:ext>
            </a:extLst>
          </p:cNvPr>
          <p:cNvCxnSpPr>
            <a:cxnSpLocks/>
          </p:cNvCxnSpPr>
          <p:nvPr/>
        </p:nvCxnSpPr>
        <p:spPr>
          <a:xfrm flipV="1">
            <a:off x="2306747" y="4429138"/>
            <a:ext cx="1765187" cy="365600"/>
          </a:xfrm>
          <a:prstGeom prst="bentConnector3">
            <a:avLst>
              <a:gd name="adj1" fmla="val 100474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>
            <a:cxnSpLocks/>
          </p:cNvCxnSpPr>
          <p:nvPr/>
        </p:nvCxnSpPr>
        <p:spPr>
          <a:xfrm>
            <a:off x="2072285" y="4430726"/>
            <a:ext cx="1285269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 rot="5400000">
            <a:off x="4144166" y="4500576"/>
            <a:ext cx="285752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endCxn id="36" idx="3"/>
          </p:cNvCxnSpPr>
          <p:nvPr/>
        </p:nvCxnSpPr>
        <p:spPr>
          <a:xfrm rot="5400000" flipH="1" flipV="1">
            <a:off x="4083647" y="1869085"/>
            <a:ext cx="1905401" cy="785817"/>
          </a:xfrm>
          <a:prstGeom prst="bentConnector2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5400000" flipH="1" flipV="1">
            <a:off x="5572132" y="2143122"/>
            <a:ext cx="785818" cy="214314"/>
          </a:xfrm>
          <a:prstGeom prst="bentConnector3">
            <a:avLst>
              <a:gd name="adj1" fmla="val 100526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片 74" descr="TS-977XU_RP_back.png"/>
          <p:cNvPicPr>
            <a:picLocks noChangeAspect="1"/>
          </p:cNvPicPr>
          <p:nvPr/>
        </p:nvPicPr>
        <p:blipFill>
          <a:blip r:embed="rId4" cstate="print"/>
          <a:srcRect l="60174" t="35593" r="2743" b="35593"/>
          <a:stretch>
            <a:fillRect/>
          </a:stretch>
        </p:blipFill>
        <p:spPr>
          <a:xfrm>
            <a:off x="7093341" y="1928808"/>
            <a:ext cx="1764939" cy="857256"/>
          </a:xfrm>
          <a:prstGeom prst="rect">
            <a:avLst/>
          </a:prstGeom>
        </p:spPr>
      </p:pic>
      <p:sp>
        <p:nvSpPr>
          <p:cNvPr id="77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7000892" y="1619326"/>
            <a:ext cx="1928826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undant PS</a:t>
            </a:r>
            <a:r>
              <a:rPr lang="en-US" altLang="zh-TW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pic>
        <p:nvPicPr>
          <p:cNvPr id="80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53" y="918615"/>
            <a:ext cx="2169766" cy="468130"/>
          </a:xfrm>
          <a:prstGeom prst="rect">
            <a:avLst/>
          </a:prstGeom>
          <a:noFill/>
        </p:spPr>
      </p:pic>
      <p:sp>
        <p:nvSpPr>
          <p:cNvPr id="81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315775" y="990053"/>
            <a:ext cx="1396704" cy="336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Si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ngl</a:t>
            </a:r>
            <a:r>
              <a:rPr lang="en-US" altLang="zh-TW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e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cs typeface="Arial"/>
              </a:rPr>
              <a:t>TS-977XU SSD</a:t>
            </a:r>
            <a:r>
              <a:rPr lang="zh-TW" altLang="en-US" sz="3200" dirty="0"/>
              <a:t> Installation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3653E6-4D75-4BD5-91CB-6D9B29386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3" y="1086461"/>
            <a:ext cx="2692912" cy="17985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83A8FF-FF9A-432B-A55C-3D9E6C9F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74" y="1310490"/>
            <a:ext cx="2150940" cy="14366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ACBFDB2-0F6C-447A-A3C5-5A2785A3C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40" y="3342735"/>
            <a:ext cx="2148215" cy="143478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8779BAA-2147-4535-8C33-DB09660BD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63" y="3157720"/>
            <a:ext cx="2692912" cy="1798587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56C26B-29BA-4DD5-BCE8-A2D8430CD6C1}"/>
              </a:ext>
            </a:extLst>
          </p:cNvPr>
          <p:cNvGrpSpPr/>
          <p:nvPr/>
        </p:nvGrpSpPr>
        <p:grpSpPr>
          <a:xfrm>
            <a:off x="108672" y="856526"/>
            <a:ext cx="2882928" cy="1958280"/>
            <a:chOff x="410624" y="2954793"/>
            <a:chExt cx="2882928" cy="1958280"/>
          </a:xfrm>
        </p:grpSpPr>
        <p:sp>
          <p:nvSpPr>
            <p:cNvPr id="17" name="圓角矩形 36">
              <a:extLst>
                <a:ext uri="{FF2B5EF4-FFF2-40B4-BE49-F238E27FC236}">
                  <a16:creationId xmlns:a16="http://schemas.microsoft.com/office/drawing/2014/main" id="{9C5A5D20-D6A3-4F2B-B4B5-DECB2649B4B6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68CD73A-061F-463F-AB32-50F01C1CDB85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7522A08-DBD2-436C-9D1C-667EE6683FD5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8C9B93AC-720F-41F4-8431-73FAB8A3F21E}"/>
                </a:ext>
              </a:extLst>
            </p:cNvPr>
            <p:cNvGrpSpPr/>
            <p:nvPr/>
          </p:nvGrpSpPr>
          <p:grpSpPr>
            <a:xfrm>
              <a:off x="1067519" y="2954793"/>
              <a:ext cx="552939" cy="527570"/>
              <a:chOff x="1580964" y="3316455"/>
              <a:chExt cx="404975" cy="386395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AD9E8025-59A6-47FF-B02F-C2E805F68ABE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22" name="文字方塊 42">
                <a:extLst>
                  <a:ext uri="{FF2B5EF4-FFF2-40B4-BE49-F238E27FC236}">
                    <a16:creationId xmlns:a16="http://schemas.microsoft.com/office/drawing/2014/main" id="{BAC5D3D7-72D8-40AE-88B4-E9604B017603}"/>
                  </a:ext>
                </a:extLst>
              </p:cNvPr>
              <p:cNvSpPr txBox="1"/>
              <p:nvPr/>
            </p:nvSpPr>
            <p:spPr>
              <a:xfrm>
                <a:off x="15809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1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6921606-DA4E-4368-BF1B-E46B0D46DA3A}"/>
              </a:ext>
            </a:extLst>
          </p:cNvPr>
          <p:cNvGrpSpPr/>
          <p:nvPr/>
        </p:nvGrpSpPr>
        <p:grpSpPr>
          <a:xfrm>
            <a:off x="3132633" y="849152"/>
            <a:ext cx="2882928" cy="1965654"/>
            <a:chOff x="410624" y="2947419"/>
            <a:chExt cx="2882928" cy="1965654"/>
          </a:xfrm>
        </p:grpSpPr>
        <p:sp>
          <p:nvSpPr>
            <p:cNvPr id="31" name="圓角矩形 36">
              <a:extLst>
                <a:ext uri="{FF2B5EF4-FFF2-40B4-BE49-F238E27FC236}">
                  <a16:creationId xmlns:a16="http://schemas.microsoft.com/office/drawing/2014/main" id="{FB9E3828-1587-4F1A-A755-1A10F531625C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DD13021-E112-4031-AB16-8202DD2C226C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4627283-4AEA-453B-9795-C848F21E680E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C3586CCB-D26D-41FD-9176-F38C8D05FF3C}"/>
                </a:ext>
              </a:extLst>
            </p:cNvPr>
            <p:cNvGrpSpPr/>
            <p:nvPr/>
          </p:nvGrpSpPr>
          <p:grpSpPr>
            <a:xfrm>
              <a:off x="1067519" y="2947419"/>
              <a:ext cx="552939" cy="527570"/>
              <a:chOff x="1580964" y="3311054"/>
              <a:chExt cx="404975" cy="386395"/>
            </a:xfrm>
          </p:grpSpPr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6AA73EBB-EEAB-4512-84EA-BF8731B664C7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36" name="文字方塊 42">
                <a:extLst>
                  <a:ext uri="{FF2B5EF4-FFF2-40B4-BE49-F238E27FC236}">
                    <a16:creationId xmlns:a16="http://schemas.microsoft.com/office/drawing/2014/main" id="{31D03AF6-7E6E-452B-9474-D4D7DC803D1B}"/>
                  </a:ext>
                </a:extLst>
              </p:cNvPr>
              <p:cNvSpPr txBox="1"/>
              <p:nvPr/>
            </p:nvSpPr>
            <p:spPr>
              <a:xfrm>
                <a:off x="1580964" y="3311054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2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99DC4A7-1161-42D4-9197-C0BCF2F6D657}"/>
              </a:ext>
            </a:extLst>
          </p:cNvPr>
          <p:cNvGrpSpPr/>
          <p:nvPr/>
        </p:nvGrpSpPr>
        <p:grpSpPr>
          <a:xfrm>
            <a:off x="6158820" y="856526"/>
            <a:ext cx="2882928" cy="1958280"/>
            <a:chOff x="410624" y="2954793"/>
            <a:chExt cx="2882928" cy="1958280"/>
          </a:xfrm>
        </p:grpSpPr>
        <p:sp>
          <p:nvSpPr>
            <p:cNvPr id="38" name="圓角矩形 36">
              <a:extLst>
                <a:ext uri="{FF2B5EF4-FFF2-40B4-BE49-F238E27FC236}">
                  <a16:creationId xmlns:a16="http://schemas.microsoft.com/office/drawing/2014/main" id="{C38792B0-BC2D-4234-AEE0-4B9273F18FF1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6224038-A875-4070-AD30-9D7A54614C10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71B32BB-3791-4198-8AB1-E4E1B82A54D6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2DC142B9-C4DC-4103-B26F-2E8BE686A8EA}"/>
                </a:ext>
              </a:extLst>
            </p:cNvPr>
            <p:cNvGrpSpPr/>
            <p:nvPr/>
          </p:nvGrpSpPr>
          <p:grpSpPr>
            <a:xfrm>
              <a:off x="1060145" y="2954793"/>
              <a:ext cx="552939" cy="527570"/>
              <a:chOff x="1575563" y="3316455"/>
              <a:chExt cx="404975" cy="386395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1A3369A1-A036-447E-A30F-988338A3251B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6E0AAD50-AB56-4E47-8F5F-05F0426F9347}"/>
                  </a:ext>
                </a:extLst>
              </p:cNvPr>
              <p:cNvSpPr txBox="1"/>
              <p:nvPr/>
            </p:nvSpPr>
            <p:spPr>
              <a:xfrm>
                <a:off x="1575563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3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45046C5-7BC2-4410-A3FE-D4055B5057E1}"/>
              </a:ext>
            </a:extLst>
          </p:cNvPr>
          <p:cNvGrpSpPr/>
          <p:nvPr/>
        </p:nvGrpSpPr>
        <p:grpSpPr>
          <a:xfrm>
            <a:off x="1624214" y="2915964"/>
            <a:ext cx="2882928" cy="1958280"/>
            <a:chOff x="410624" y="2954793"/>
            <a:chExt cx="2882928" cy="1958280"/>
          </a:xfrm>
        </p:grpSpPr>
        <p:sp>
          <p:nvSpPr>
            <p:cNvPr id="45" name="圓角矩形 36">
              <a:extLst>
                <a:ext uri="{FF2B5EF4-FFF2-40B4-BE49-F238E27FC236}">
                  <a16:creationId xmlns:a16="http://schemas.microsoft.com/office/drawing/2014/main" id="{FC58FE53-C466-47AC-889C-F059DA61EC52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E8E96AE-A25E-42B1-9FFE-E1ABB6725F05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7D482E3-20D1-4741-A128-7E19D069F224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303B7723-5DF6-417F-AE3A-C36A757691FC}"/>
                </a:ext>
              </a:extLst>
            </p:cNvPr>
            <p:cNvGrpSpPr/>
            <p:nvPr/>
          </p:nvGrpSpPr>
          <p:grpSpPr>
            <a:xfrm>
              <a:off x="1052771" y="2954793"/>
              <a:ext cx="552939" cy="527570"/>
              <a:chOff x="1570162" y="3316455"/>
              <a:chExt cx="404975" cy="386395"/>
            </a:xfrm>
          </p:grpSpPr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565B6180-4D10-4020-94FC-69E3441B786F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50" name="文字方塊 42">
                <a:extLst>
                  <a:ext uri="{FF2B5EF4-FFF2-40B4-BE49-F238E27FC236}">
                    <a16:creationId xmlns:a16="http://schemas.microsoft.com/office/drawing/2014/main" id="{6FBFA790-6A3A-4723-8027-596DAED8A99F}"/>
                  </a:ext>
                </a:extLst>
              </p:cNvPr>
              <p:cNvSpPr txBox="1"/>
              <p:nvPr/>
            </p:nvSpPr>
            <p:spPr>
              <a:xfrm>
                <a:off x="1570162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4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B279B85-92AF-4EA1-A04C-3F86870F8A0C}"/>
              </a:ext>
            </a:extLst>
          </p:cNvPr>
          <p:cNvGrpSpPr/>
          <p:nvPr/>
        </p:nvGrpSpPr>
        <p:grpSpPr>
          <a:xfrm>
            <a:off x="4646355" y="2915964"/>
            <a:ext cx="2882928" cy="1958280"/>
            <a:chOff x="410624" y="2954793"/>
            <a:chExt cx="2882928" cy="1958280"/>
          </a:xfrm>
        </p:grpSpPr>
        <p:sp>
          <p:nvSpPr>
            <p:cNvPr id="52" name="圓角矩形 36">
              <a:extLst>
                <a:ext uri="{FF2B5EF4-FFF2-40B4-BE49-F238E27FC236}">
                  <a16:creationId xmlns:a16="http://schemas.microsoft.com/office/drawing/2014/main" id="{663AD7C8-C593-4352-9A60-3270E93017E4}"/>
                </a:ext>
              </a:extLst>
            </p:cNvPr>
            <p:cNvSpPr/>
            <p:nvPr/>
          </p:nvSpPr>
          <p:spPr>
            <a:xfrm>
              <a:off x="410624" y="3278614"/>
              <a:ext cx="2882928" cy="1634459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D62DDFE-263D-46F1-A1FB-411026BB1494}"/>
                </a:ext>
              </a:extLst>
            </p:cNvPr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CB6B225-78FF-46DD-B6E9-BA84C13F2CB9}"/>
                </a:ext>
              </a:extLst>
            </p:cNvPr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1600">
                  <a:solidFill>
                    <a:srgbClr val="FF6600"/>
                  </a:solidFill>
                </a:rPr>
                <a:t>Step</a:t>
              </a:r>
              <a:endParaRPr lang="en-US" altLang="zh-TW" sz="1600"/>
            </a:p>
          </p:txBody>
        </p: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6D0D7E9B-87AC-444D-A7C3-1F0534EB59A4}"/>
                </a:ext>
              </a:extLst>
            </p:cNvPr>
            <p:cNvGrpSpPr/>
            <p:nvPr/>
          </p:nvGrpSpPr>
          <p:grpSpPr>
            <a:xfrm>
              <a:off x="1060145" y="2954793"/>
              <a:ext cx="552939" cy="527570"/>
              <a:chOff x="1575563" y="3316455"/>
              <a:chExt cx="404975" cy="386395"/>
            </a:xfrm>
          </p:grpSpPr>
          <p:sp>
            <p:nvSpPr>
              <p:cNvPr id="56" name="橢圓 55">
                <a:extLst>
                  <a:ext uri="{FF2B5EF4-FFF2-40B4-BE49-F238E27FC236}">
                    <a16:creationId xmlns:a16="http://schemas.microsoft.com/office/drawing/2014/main" id="{4DAAC665-3F70-412D-96BF-751A558EA9E9}"/>
                  </a:ext>
                </a:extLst>
              </p:cNvPr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zh-TW" altLang="en-US"/>
              </a:p>
            </p:txBody>
          </p:sp>
          <p:sp>
            <p:nvSpPr>
              <p:cNvPr id="57" name="文字方塊 42">
                <a:extLst>
                  <a:ext uri="{FF2B5EF4-FFF2-40B4-BE49-F238E27FC236}">
                    <a16:creationId xmlns:a16="http://schemas.microsoft.com/office/drawing/2014/main" id="{A667CB54-450D-4B26-B057-C76884D980E3}"/>
                  </a:ext>
                </a:extLst>
              </p:cNvPr>
              <p:cNvSpPr txBox="1"/>
              <p:nvPr/>
            </p:nvSpPr>
            <p:spPr>
              <a:xfrm>
                <a:off x="1575563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kumimoji="1" lang="en-US" altLang="zh-TW" sz="2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5</a:t>
                </a:r>
                <a:endParaRPr kumimoji="1"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3BF3F86F-24CD-4C20-A97B-0083F609ADFC}"/>
              </a:ext>
            </a:extLst>
          </p:cNvPr>
          <p:cNvGrpSpPr/>
          <p:nvPr/>
        </p:nvGrpSpPr>
        <p:grpSpPr>
          <a:xfrm>
            <a:off x="6063810" y="1014609"/>
            <a:ext cx="3032742" cy="2025559"/>
            <a:chOff x="6063810" y="1014609"/>
            <a:chExt cx="3032742" cy="202555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82EF86A-834F-4438-B320-43D2E0F4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810" y="1014609"/>
              <a:ext cx="3032742" cy="2025559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BDF008A7-4E0C-457E-84A9-65B919C9E701}"/>
                </a:ext>
              </a:extLst>
            </p:cNvPr>
            <p:cNvSpPr/>
            <p:nvPr/>
          </p:nvSpPr>
          <p:spPr>
            <a:xfrm>
              <a:off x="6266920" y="1530960"/>
              <a:ext cx="75729" cy="12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946F13D-3AA7-48DB-B523-765BF63DCB46}"/>
                </a:ext>
              </a:extLst>
            </p:cNvPr>
            <p:cNvSpPr/>
            <p:nvPr/>
          </p:nvSpPr>
          <p:spPr>
            <a:xfrm>
              <a:off x="6304784" y="1322532"/>
              <a:ext cx="75729" cy="12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303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A3D74F-A836-404E-8A31-5149CE63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8" name="圖片 7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4" y="1663629"/>
            <a:ext cx="1657362" cy="50006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430" y="1619937"/>
            <a:ext cx="1509739" cy="54375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zh-TW" altLang="en-US" sz="4400" dirty="0"/>
          </a:p>
        </p:txBody>
      </p:sp>
      <p:pic>
        <p:nvPicPr>
          <p:cNvPr id="3074" name="Picture 2" descr="D:\工作進行中\20170911直播母版16比9\各場PPT元素\20180504\TS-977XU開蓋無硬碟.png"/>
          <p:cNvPicPr>
            <a:picLocks noChangeAspect="1" noChangeArrowheads="1"/>
          </p:cNvPicPr>
          <p:nvPr/>
        </p:nvPicPr>
        <p:blipFill>
          <a:blip r:embed="rId4" cstate="print"/>
          <a:srcRect t="28425"/>
          <a:stretch>
            <a:fillRect/>
          </a:stretch>
        </p:blipFill>
        <p:spPr bwMode="auto">
          <a:xfrm>
            <a:off x="3736997" y="2643188"/>
            <a:ext cx="3786214" cy="2184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D:\工作進行中\20170911直播母版16比9\各場PPT元素\20180504\未命名-2.png"/>
          <p:cNvPicPr>
            <a:picLocks noChangeAspect="1" noChangeArrowheads="1"/>
          </p:cNvPicPr>
          <p:nvPr/>
        </p:nvPicPr>
        <p:blipFill>
          <a:blip r:embed="rId5" cstate="print"/>
          <a:srcRect b="25989"/>
          <a:stretch>
            <a:fillRect/>
          </a:stretch>
        </p:blipFill>
        <p:spPr bwMode="auto">
          <a:xfrm>
            <a:off x="3594121" y="500048"/>
            <a:ext cx="4049713" cy="2249492"/>
          </a:xfrm>
          <a:prstGeom prst="roundRect">
            <a:avLst>
              <a:gd name="adj" fmla="val 3728"/>
            </a:avLst>
          </a:prstGeom>
          <a:noFill/>
          <a:ln w="19050">
            <a:solidFill>
              <a:schemeClr val="bg1"/>
            </a:solidFill>
          </a:ln>
        </p:spPr>
      </p:pic>
      <p:pic>
        <p:nvPicPr>
          <p:cNvPr id="11" name="Shape 399" descr="P12.png"/>
          <p:cNvPicPr preferRelativeResize="0">
            <a:picLocks noChangeAspect="1" noChangeArrowheads="1"/>
          </p:cNvPicPr>
          <p:nvPr/>
        </p:nvPicPr>
        <p:blipFill>
          <a:blip r:embed="rId6"/>
          <a:srcRect l="34235" t="77753" r="34175"/>
          <a:stretch>
            <a:fillRect/>
          </a:stretch>
        </p:blipFill>
        <p:spPr bwMode="auto">
          <a:xfrm rot="5648728" flipV="1">
            <a:off x="5040060" y="2653527"/>
            <a:ext cx="1694968" cy="72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50EA757D-CF1B-4801-AA6E-3D0A909F6C47}"/>
              </a:ext>
            </a:extLst>
          </p:cNvPr>
          <p:cNvSpPr txBox="1">
            <a:spLocks/>
          </p:cNvSpPr>
          <p:nvPr/>
        </p:nvSpPr>
        <p:spPr>
          <a:xfrm>
            <a:off x="811430" y="2326958"/>
            <a:ext cx="3929090" cy="1103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/>
            <a:r>
              <a:rPr lang="en-US" altLang="zh-TW" sz="4400" dirty="0"/>
              <a:t>SSD</a:t>
            </a:r>
            <a:r>
              <a:rPr lang="en-US" altLang="zh-TW" sz="4400" dirty="0">
                <a:cs typeface="Arial"/>
              </a:rPr>
              <a:t> Installation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7950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785800"/>
            <a:ext cx="9144000" cy="571504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8" y="2500754"/>
            <a:ext cx="4500594" cy="2812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885034"/>
            <a:ext cx="4571220" cy="285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TS-x77XU </a:t>
            </a:r>
            <a:r>
              <a:rPr lang="zh-CN" altLang="en-US" sz="3200" dirty="0">
                <a:solidFill>
                  <a:srgbClr val="FFFFFF"/>
                </a:solidFill>
                <a:ea typeface="Microsoft JhengHei"/>
                <a:cs typeface="Arial" pitchFamily="34" charset="0"/>
                <a:sym typeface="Arial"/>
              </a:rPr>
              <a:t>F</a:t>
            </a:r>
            <a:r>
              <a:rPr lang="zh-CN" altLang="en-US" sz="3200" dirty="0">
                <a:solidFill>
                  <a:schemeClr val="lt1"/>
                </a:solidFill>
                <a:ea typeface="Microsoft JhengHei" panose="020B0604030504040204" pitchFamily="34" charset="-120"/>
                <a:cs typeface="Arial" pitchFamily="34" charset="0"/>
              </a:rPr>
              <a:t>ront View</a:t>
            </a:r>
            <a:endParaRPr lang="en-US" sz="3200" b="1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-4" y="857238"/>
            <a:ext cx="9144001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TW" sz="2400" b="1" dirty="0">
                <a:solidFill>
                  <a:srgbClr val="C00000"/>
                </a:solidFill>
                <a:latin typeface="Arial"/>
                <a:ea typeface="微軟正黑體" pitchFamily="34" charset="-120"/>
                <a:cs typeface="Arial" pitchFamily="34" charset="0"/>
              </a:rPr>
              <a:t>Ports</a:t>
            </a:r>
            <a:endParaRPr lang="zh-CN" altLang="en-US" sz="2400" b="1" i="0" u="none" strike="noStrike" cap="none" dirty="0">
              <a:solidFill>
                <a:srgbClr val="C00000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071684"/>
            <a:ext cx="3714776" cy="785818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857752" y="2357436"/>
            <a:ext cx="3714776" cy="500066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99628" y="3813928"/>
            <a:ext cx="3786214" cy="1000132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TS-1277XU</a:t>
            </a:r>
            <a:r>
              <a:rPr lang="zh-TW" alt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TS-1277XU-RP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103704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圖片 17" descr="TS-EC2480U-R2_Fron.png">
            <a:extLst>
              <a:ext uri="{FF2B5EF4-FFF2-40B4-BE49-F238E27FC236}">
                <a16:creationId xmlns:a16="http://schemas.microsoft.com/office/drawing/2014/main" id="{0A8750C0-CD05-4CD6-BEE7-804BA27053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672" y="2527584"/>
            <a:ext cx="4572032" cy="285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圓角矩形 17">
            <a:extLst>
              <a:ext uri="{FF2B5EF4-FFF2-40B4-BE49-F238E27FC236}">
                <a16:creationId xmlns:a16="http://schemas.microsoft.com/office/drawing/2014/main" id="{BEAC3826-A367-4605-BBA5-9962E093FDF3}"/>
              </a:ext>
            </a:extLst>
          </p:cNvPr>
          <p:cNvSpPr/>
          <p:nvPr/>
        </p:nvSpPr>
        <p:spPr>
          <a:xfrm>
            <a:off x="4892862" y="3384858"/>
            <a:ext cx="3857652" cy="1500198"/>
          </a:xfrm>
          <a:prstGeom prst="roundRect">
            <a:avLst>
              <a:gd name="adj" fmla="val 4902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2988300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TS-2477XU-RP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740CFCEF-265A-4939-9617-DE37B05C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圖說文字 13">
            <a:extLst>
              <a:ext uri="{FF2B5EF4-FFF2-40B4-BE49-F238E27FC236}">
                <a16:creationId xmlns:a16="http://schemas.microsoft.com/office/drawing/2014/main" id="{05F7CF5D-8F93-4E80-9CD3-4F1D14053258}"/>
              </a:ext>
            </a:extLst>
          </p:cNvPr>
          <p:cNvSpPr/>
          <p:nvPr/>
        </p:nvSpPr>
        <p:spPr>
          <a:xfrm>
            <a:off x="5221580" y="1792695"/>
            <a:ext cx="492282" cy="1500198"/>
          </a:xfrm>
          <a:prstGeom prst="wedgeRectCallout">
            <a:avLst>
              <a:gd name="adj1" fmla="val 34749"/>
              <a:gd name="adj2" fmla="val 1772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3" y="2597728"/>
            <a:ext cx="4500594" cy="2812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097428"/>
            <a:ext cx="4500593" cy="2813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6" cstate="print"/>
          <a:srcRect t="28129" b="26381"/>
          <a:stretch/>
        </p:blipFill>
        <p:spPr>
          <a:xfrm>
            <a:off x="142844" y="960241"/>
            <a:ext cx="4501406" cy="1280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 TS-x77XU </a:t>
            </a:r>
            <a:r>
              <a:rPr lang="en-US" altLang="zh-Hant" sz="3200" dirty="0">
                <a:solidFill>
                  <a:schemeClr val="lt1"/>
                </a:solidFill>
                <a:latin typeface="Arial"/>
                <a:ea typeface="Microsoft JhengHei" panose="020B0604030504040204" pitchFamily="34" charset="-120"/>
                <a:cs typeface="Arial" pitchFamily="34" charset="0"/>
              </a:rPr>
              <a:t>Front View</a:t>
            </a:r>
            <a:endParaRPr lang="zh-CN" altLang="en-US" sz="3200" b="1" i="0" u="none" strike="noStrike" cap="none" dirty="0">
              <a:solidFill>
                <a:schemeClr val="lt1"/>
              </a:solidFill>
              <a:latin typeface="Microsoft JhengHei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8" name="Shape 183">
            <a:extLst>
              <a:ext uri="{FF2B5EF4-FFF2-40B4-BE49-F238E27FC236}">
                <a16:creationId xmlns:a16="http://schemas.microsoft.com/office/drawing/2014/main" id="{5B101A89-A353-D54D-BFBD-0485426C6E65}"/>
              </a:ext>
            </a:extLst>
          </p:cNvPr>
          <p:cNvSpPr txBox="1"/>
          <p:nvPr/>
        </p:nvSpPr>
        <p:spPr>
          <a:xfrm flipH="1">
            <a:off x="5271071" y="888674"/>
            <a:ext cx="4013606" cy="7496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Power switch</a:t>
            </a: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LED </a:t>
            </a:r>
            <a:r>
              <a:rPr lang="en-US" altLang="zh-CN" sz="1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indicators</a:t>
            </a:r>
            <a:r>
              <a:rPr lang="en-US" altLang="zh-CN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: system status, network, external expansion enclosures, disks</a:t>
            </a:r>
            <a:endParaRPr lang="zh-TW" sz="1500" b="1" i="0" u="none" strike="noStrike" cap="none" dirty="0">
              <a:solidFill>
                <a:schemeClr val="accent6">
                  <a:lumMod val="75000"/>
                </a:schemeClr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058639" y="1792695"/>
            <a:ext cx="658622" cy="1500198"/>
            <a:chOff x="5786446" y="857238"/>
            <a:chExt cx="848577" cy="150019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矩形圖說文字 13"/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圖說文字 16"/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150591"/>
                <a:gd name="adj2" fmla="val 2984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00099" y="877648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2U</a:t>
            </a: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00099" y="3230083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3U</a:t>
            </a:r>
          </a:p>
        </p:txBody>
      </p:sp>
      <p:pic>
        <p:nvPicPr>
          <p:cNvPr id="21" name="Picture 2" descr="C:\Users\user\Desktop\TS-x32XU新品介紹PPT\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5537" y="942831"/>
            <a:ext cx="648642" cy="648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44">
            <a:extLst>
              <a:ext uri="{FF2B5EF4-FFF2-40B4-BE49-F238E27FC236}">
                <a16:creationId xmlns:a16="http://schemas.microsoft.com/office/drawing/2014/main" id="{54FB84D8-DC2D-4F6D-AA44-456A5CC56C13}"/>
              </a:ext>
            </a:extLst>
          </p:cNvPr>
          <p:cNvSpPr txBox="1"/>
          <p:nvPr/>
        </p:nvSpPr>
        <p:spPr>
          <a:xfrm>
            <a:off x="8152308" y="2686998"/>
            <a:ext cx="642942" cy="400110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</a:t>
            </a:r>
            <a:r>
              <a:rPr lang="en-US" sz="20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96ED10-6BDF-42DD-856B-F54A424A3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7"/>
          <a:stretch/>
        </p:blipFill>
        <p:spPr>
          <a:xfrm>
            <a:off x="5119185" y="1847659"/>
            <a:ext cx="506366" cy="141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TS-1677XU-RP_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646083"/>
            <a:ext cx="6543802" cy="4090603"/>
          </a:xfrm>
          <a:prstGeom prst="rect">
            <a:avLst/>
          </a:prstGeom>
        </p:spPr>
      </p:pic>
      <p:sp>
        <p:nvSpPr>
          <p:cNvPr id="60" name="矩形 59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TS-1277U_Back-合成不確定版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50" y="4070527"/>
            <a:ext cx="2428892" cy="930114"/>
          </a:xfrm>
          <a:prstGeom prst="rect">
            <a:avLst/>
          </a:prstGeom>
        </p:spPr>
      </p:pic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15255" y="4320331"/>
            <a:ext cx="714380" cy="6978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8-bay 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  <a:endParaRPr lang="en-US" altLang="zh-TW" sz="1200" dirty="0">
              <a:latin typeface="Arial "/>
              <a:ea typeface="Microsoft JhengHei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sz="1200" dirty="0">
                <a:latin typeface="Arial "/>
                <a:ea typeface="Microsoft JhengHei"/>
                <a:cs typeface="Arial" panose="020B0604020202020204" pitchFamily="34" charset="0"/>
              </a:rPr>
              <a:t>Single PSU</a:t>
            </a: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43695" y="4873191"/>
            <a:ext cx="1501305" cy="287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buClr>
                <a:schemeClr val="dk1"/>
              </a:buClr>
              <a:buSzPct val="25000"/>
            </a:pPr>
            <a:r>
              <a:rPr lang="zh-TW" altLang="en-US" sz="1200" dirty="0">
                <a:solidFill>
                  <a:srgbClr val="FFC000"/>
                </a:solidFill>
                <a:latin typeface="Arial "/>
                <a:ea typeface="Microsoft JhengHei"/>
                <a:sym typeface="Microsoft JhengHei"/>
              </a:rPr>
              <a:t>Re</a:t>
            </a:r>
            <a:r>
              <a:rPr lang="zh-TW" altLang="en-US" sz="1200" dirty="0">
                <a:solidFill>
                  <a:srgbClr val="FFC000"/>
                </a:solidFill>
                <a:latin typeface="Arial "/>
                <a:ea typeface="Microsoft JhengHei"/>
              </a:rPr>
              <a:t>du</a:t>
            </a:r>
            <a:r>
              <a:rPr lang="en-US" altLang="zh-TW" sz="1200" dirty="0" err="1">
                <a:solidFill>
                  <a:srgbClr val="FFC000"/>
                </a:solidFill>
                <a:latin typeface="Arial "/>
                <a:ea typeface="Microsoft JhengHei"/>
              </a:rPr>
              <a:t>nda</a:t>
            </a:r>
            <a:r>
              <a:rPr lang="en-US" altLang="en-US" sz="1200" dirty="0" err="1">
                <a:solidFill>
                  <a:srgbClr val="FFC000"/>
                </a:solidFill>
                <a:latin typeface="Arial "/>
                <a:ea typeface="Microsoft JhengHei"/>
              </a:rPr>
              <a:t>nt</a:t>
            </a:r>
            <a:r>
              <a:rPr lang="zh-TW" altLang="en-US" sz="1200" dirty="0">
                <a:solidFill>
                  <a:srgbClr val="FFC000"/>
                </a:solidFill>
                <a:latin typeface="Arial "/>
                <a:ea typeface="Microsoft JhengHei"/>
              </a:rPr>
              <a:t> </a:t>
            </a:r>
            <a:r>
              <a:rPr lang="en-US" altLang="en-US" sz="1200" dirty="0">
                <a:solidFill>
                  <a:srgbClr val="FFC000"/>
                </a:solidFill>
                <a:latin typeface="Arial "/>
                <a:ea typeface="Microsoft JhengHei"/>
              </a:rPr>
              <a:t>PSU</a:t>
            </a:r>
            <a:endParaRPr lang="zh-TW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5072066" y="2360595"/>
            <a:ext cx="1500198" cy="1428760"/>
          </a:xfrm>
          <a:prstGeom prst="round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744" y="2003405"/>
            <a:ext cx="2051076" cy="500066"/>
          </a:xfrm>
          <a:prstGeom prst="rect">
            <a:avLst/>
          </a:prstGeom>
          <a:noFill/>
        </p:spPr>
      </p:pic>
      <p:sp>
        <p:nvSpPr>
          <p:cNvPr id="42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806464" y="2065767"/>
            <a:ext cx="1794091" cy="3897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Redundant PSU</a:t>
            </a: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230935" y="818998"/>
            <a:ext cx="1459023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10Gb SFP+ </a:t>
            </a:r>
            <a:r>
              <a:rPr lang="en-US" altLang="zh-TW" sz="13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SmartNIC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ports</a:t>
            </a: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id="{BD1EB6C9-06A2-3D4D-BF5A-E7811AF831D7}"/>
              </a:ext>
            </a:extLst>
          </p:cNvPr>
          <p:cNvSpPr txBox="1"/>
          <p:nvPr/>
        </p:nvSpPr>
        <p:spPr>
          <a:xfrm flipH="1">
            <a:off x="1607323" y="809130"/>
            <a:ext cx="1285885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USB 3.0 </a:t>
            </a:r>
          </a:p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Type-A 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ports</a:t>
            </a:r>
            <a:endParaRPr lang="zh-Hant" altLang="en-US" sz="13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767935" y="3929072"/>
            <a:ext cx="4060403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USB 3.1 Gen2 (10G) Type-A &amp; Type-C 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ports</a:t>
            </a:r>
          </a:p>
        </p:txBody>
      </p:sp>
      <p:sp>
        <p:nvSpPr>
          <p:cNvPr id="46" name="Shape 183">
            <a:extLst>
              <a:ext uri="{FF2B5EF4-FFF2-40B4-BE49-F238E27FC236}">
                <a16:creationId xmlns:a16="http://schemas.microsoft.com/office/drawing/2014/main" id="{2BDB8BF4-633F-9A42-8FDF-096D34265B48}"/>
              </a:ext>
            </a:extLst>
          </p:cNvPr>
          <p:cNvSpPr txBox="1"/>
          <p:nvPr/>
        </p:nvSpPr>
        <p:spPr>
          <a:xfrm flipH="1">
            <a:off x="2832085" y="1004778"/>
            <a:ext cx="1728192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1Gb </a:t>
            </a:r>
            <a:r>
              <a:rPr lang="en-US" altLang="zh-TW" sz="13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network</a:t>
            </a:r>
            <a:endParaRPr lang="zh-Hant" altLang="en-US" sz="13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2786050" y="3217851"/>
            <a:ext cx="285752" cy="357190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1500166" y="3217851"/>
            <a:ext cx="214314" cy="357190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hape 219"/>
          <p:cNvCxnSpPr>
            <a:cxnSpLocks/>
          </p:cNvCxnSpPr>
          <p:nvPr/>
        </p:nvCxnSpPr>
        <p:spPr>
          <a:xfrm rot="5400000" flipH="1" flipV="1">
            <a:off x="2429654" y="3788561"/>
            <a:ext cx="285752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2" name="Shape 220"/>
          <p:cNvCxnSpPr>
            <a:cxnSpLocks/>
            <a:endCxn id="48" idx="3"/>
          </p:cNvCxnSpPr>
          <p:nvPr/>
        </p:nvCxnSpPr>
        <p:spPr>
          <a:xfrm>
            <a:off x="3071802" y="1430228"/>
            <a:ext cx="0" cy="1966218"/>
          </a:xfrm>
          <a:prstGeom prst="straightConnector1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4" name="Shape 222"/>
          <p:cNvSpPr/>
          <p:nvPr/>
        </p:nvSpPr>
        <p:spPr>
          <a:xfrm>
            <a:off x="2428860" y="3289289"/>
            <a:ext cx="285752" cy="357190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5"/>
          <p:cNvSpPr/>
          <p:nvPr/>
        </p:nvSpPr>
        <p:spPr>
          <a:xfrm>
            <a:off x="1785918" y="3289289"/>
            <a:ext cx="571504" cy="324134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  <a:endCxn id="50" idx="1"/>
          </p:cNvCxnSpPr>
          <p:nvPr/>
        </p:nvCxnSpPr>
        <p:spPr>
          <a:xfrm rot="16200000" flipH="1">
            <a:off x="232966" y="2129246"/>
            <a:ext cx="1993724" cy="540676"/>
          </a:xfrm>
          <a:prstGeom prst="bentConnector2">
            <a:avLst/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8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9017" y="2306368"/>
            <a:ext cx="1961426" cy="441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24" name="群組 23"/>
          <p:cNvGrpSpPr/>
          <p:nvPr/>
        </p:nvGrpSpPr>
        <p:grpSpPr>
          <a:xfrm rot="8100000">
            <a:off x="6937975" y="1025993"/>
            <a:ext cx="2152974" cy="1896129"/>
            <a:chOff x="866919" y="1547343"/>
            <a:chExt cx="1691999" cy="1691999"/>
          </a:xfrm>
        </p:grpSpPr>
        <p:sp>
          <p:nvSpPr>
            <p:cNvPr id="25" name="Shape 279"/>
            <p:cNvSpPr/>
            <p:nvPr/>
          </p:nvSpPr>
          <p:spPr>
            <a:xfrm rot="2700000">
              <a:off x="866919" y="1547343"/>
              <a:ext cx="1691999" cy="1691999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80"/>
            <p:cNvSpPr/>
            <p:nvPr/>
          </p:nvSpPr>
          <p:spPr>
            <a:xfrm>
              <a:off x="952692" y="1630226"/>
              <a:ext cx="1512000" cy="15120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圖片 36" descr="單電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818" y="971112"/>
            <a:ext cx="2582861" cy="1939396"/>
          </a:xfrm>
          <a:prstGeom prst="rect">
            <a:avLst/>
          </a:prstGeom>
        </p:spPr>
      </p:pic>
      <p:pic>
        <p:nvPicPr>
          <p:cNvPr id="39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931" y="1270046"/>
            <a:ext cx="1620735" cy="459338"/>
          </a:xfrm>
          <a:prstGeom prst="rect">
            <a:avLst/>
          </a:prstGeom>
          <a:noFill/>
        </p:spPr>
      </p:pic>
      <p:sp>
        <p:nvSpPr>
          <p:cNvPr id="40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6430445" y="1323900"/>
            <a:ext cx="1293733" cy="3454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S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ingle P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TS-x77XU </a:t>
            </a:r>
            <a:r>
              <a:rPr lang="en-US" altLang="zh-Hant" dirty="0">
                <a:latin typeface="Arial"/>
                <a:ea typeface="Microsoft JhengHei"/>
                <a:cs typeface="Arial" pitchFamily="34" charset="0"/>
              </a:rPr>
              <a:t>Rear View</a:t>
            </a:r>
            <a:endParaRPr lang="zh-CN" altLang="en-US" dirty="0">
              <a:latin typeface="Microsoft JhengHei"/>
              <a:ea typeface="Microsoft JhengHei"/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4219448" y="4285162"/>
            <a:ext cx="1153995" cy="7682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24-bay 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TW" altLang="en-US" sz="1200" dirty="0">
                <a:latin typeface="Arial "/>
                <a:ea typeface="Microsoft JhengHei"/>
                <a:cs typeface="Arial" panose="020B0604020202020204" pitchFamily="34" charset="0"/>
              </a:rPr>
              <a:t>Redundant PSU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3197498" y="4334681"/>
            <a:ext cx="562359" cy="526653"/>
            <a:chOff x="5786446" y="857238"/>
            <a:chExt cx="848577" cy="1500198"/>
          </a:xfrm>
          <a:solidFill>
            <a:srgbClr val="FFC0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150563"/>
                <a:gd name="adj2" fmla="val 372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3272409" y="4356504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4184279" y="4354664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38544B67-1734-4D07-BC49-AE96278E0B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8612" r="872" b="10937"/>
          <a:stretch/>
        </p:blipFill>
        <p:spPr>
          <a:xfrm>
            <a:off x="5124434" y="3860470"/>
            <a:ext cx="2421608" cy="12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</p:spPr>
        <p:txBody>
          <a:bodyPr>
            <a:noAutofit/>
          </a:bodyPr>
          <a:lstStyle/>
          <a:p>
            <a:r>
              <a:rPr lang="zh-Hant" sz="3200" dirty="0">
                <a:latin typeface="Arial"/>
                <a:cs typeface="Arial"/>
              </a:rPr>
              <a:t>Industry-leading P</a:t>
            </a:r>
            <a:r>
              <a:rPr lang="en-US" altLang="zh-Hant" sz="3200" dirty="0" err="1"/>
              <a:t>CIe</a:t>
            </a:r>
            <a:r>
              <a:rPr lang="zh-Hant" altLang="en-US" sz="3200" dirty="0"/>
              <a:t> </a:t>
            </a:r>
            <a:r>
              <a:rPr lang="en-US" altLang="zh-Hant" sz="3200" dirty="0"/>
              <a:t>expansion options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圓角矩形 12">
            <a:extLst>
              <a:ext uri="{FF2B5EF4-FFF2-40B4-BE49-F238E27FC236}">
                <a16:creationId xmlns:a16="http://schemas.microsoft.com/office/drawing/2014/main" id="{809A27B1-5933-B44E-A2A8-EC1F2753A489}"/>
              </a:ext>
            </a:extLst>
          </p:cNvPr>
          <p:cNvSpPr/>
          <p:nvPr/>
        </p:nvSpPr>
        <p:spPr>
          <a:xfrm>
            <a:off x="395536" y="1347614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454837" y="1428742"/>
            <a:ext cx="247408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QM2 provides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10GBASE-T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and/or M.2 SSD slots for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SSD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cache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or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 err="1">
                <a:latin typeface="Arial "/>
                <a:ea typeface="微軟正黑體"/>
                <a:cs typeface="Arial" panose="020B0604020202020204" pitchFamily="34" charset="0"/>
              </a:rPr>
              <a:t>Qtier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tiered storage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for optimized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storage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performance.</a:t>
            </a:r>
            <a:endParaRPr lang="zh-TW" altLang="en-US" sz="1400" b="1" dirty="0"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600" b="1" dirty="0"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:a16="http://schemas.microsoft.com/office/drawing/2014/main" id="{DB362D33-B520-C647-A7B6-555505FD577F}"/>
              </a:ext>
            </a:extLst>
          </p:cNvPr>
          <p:cNvSpPr/>
          <p:nvPr/>
        </p:nvSpPr>
        <p:spPr>
          <a:xfrm>
            <a:off x="282075" y="1200747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926899" y="1125041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0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244203"/>
            <a:ext cx="2158753" cy="135042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id="{D4925513-5C84-C34F-A9E2-E4D970E08128}"/>
              </a:ext>
            </a:extLst>
          </p:cNvPr>
          <p:cNvSpPr/>
          <p:nvPr/>
        </p:nvSpPr>
        <p:spPr>
          <a:xfrm>
            <a:off x="363940" y="3207907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809E5C-E5D7-7F48-9D66-FB4874ADC2B6}"/>
              </a:ext>
            </a:extLst>
          </p:cNvPr>
          <p:cNvSpPr/>
          <p:nvPr/>
        </p:nvSpPr>
        <p:spPr>
          <a:xfrm>
            <a:off x="431870" y="3279222"/>
            <a:ext cx="256967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USB 3.1 Gen 2 expansion cards provide 10Gb/s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for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external USB devices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．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Type-A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is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also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backward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compatible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with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USB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3.0/2.0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devices.</a:t>
            </a:r>
            <a:endParaRPr lang="zh-TW" altLang="en-US" sz="1400" b="1" dirty="0"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600" b="1" dirty="0"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22EED7-DD3A-E14C-8EFF-9C2D063FDD63}"/>
              </a:ext>
            </a:extLst>
          </p:cNvPr>
          <p:cNvSpPr/>
          <p:nvPr/>
        </p:nvSpPr>
        <p:spPr>
          <a:xfrm>
            <a:off x="250479" y="3061040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5">
            <a:extLst>
              <a:ext uri="{FF2B5EF4-FFF2-40B4-BE49-F238E27FC236}">
                <a16:creationId xmlns:a16="http://schemas.microsoft.com/office/drawing/2014/main" id="{96DC8BD8-FC03-4440-9365-9A4492AC887E}"/>
              </a:ext>
            </a:extLst>
          </p:cNvPr>
          <p:cNvGrpSpPr/>
          <p:nvPr/>
        </p:nvGrpSpPr>
        <p:grpSpPr>
          <a:xfrm>
            <a:off x="2895303" y="2985334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7" name="Shape 715">
              <a:extLst>
                <a:ext uri="{FF2B5EF4-FFF2-40B4-BE49-F238E27FC236}">
                  <a16:creationId xmlns:a16="http://schemas.microsoft.com/office/drawing/2014/main" id="{7F4CA85A-4791-F74D-9807-A0DE319D0471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716">
              <a:extLst>
                <a:ext uri="{FF2B5EF4-FFF2-40B4-BE49-F238E27FC236}">
                  <a16:creationId xmlns:a16="http://schemas.microsoft.com/office/drawing/2014/main" id="{DA8D03D2-69E1-2E48-9543-9A6F9EBC0C18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圓角矩形 12">
            <a:extLst>
              <a:ext uri="{FF2B5EF4-FFF2-40B4-BE49-F238E27FC236}">
                <a16:creationId xmlns:a16="http://schemas.microsoft.com/office/drawing/2014/main" id="{1C18E126-EA29-EB42-AD5A-E2C4DB9C31DC}"/>
              </a:ext>
            </a:extLst>
          </p:cNvPr>
          <p:cNvSpPr/>
          <p:nvPr/>
        </p:nvSpPr>
        <p:spPr>
          <a:xfrm>
            <a:off x="4709331" y="3228366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:a16="http://schemas.microsoft.com/office/drawing/2014/main" id="{D14B2F8D-9403-6B45-A74B-CBF0A5253170}"/>
              </a:ext>
            </a:extLst>
          </p:cNvPr>
          <p:cNvSpPr/>
          <p:nvPr/>
        </p:nvSpPr>
        <p:spPr>
          <a:xfrm>
            <a:off x="4741117" y="3327707"/>
            <a:ext cx="2474089" cy="14157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SAS expansion card is for adding support of REXP expansion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units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for up to 40 additional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SAS/SATA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drives.</a:t>
            </a:r>
            <a:endParaRPr lang="zh-TW" altLang="en-US" sz="1400" b="1" dirty="0"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600" b="1" dirty="0"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14">
            <a:extLst>
              <a:ext uri="{FF2B5EF4-FFF2-40B4-BE49-F238E27FC236}">
                <a16:creationId xmlns:a16="http://schemas.microsoft.com/office/drawing/2014/main" id="{8868A4FA-369E-784A-94DA-573061748249}"/>
              </a:ext>
            </a:extLst>
          </p:cNvPr>
          <p:cNvSpPr/>
          <p:nvPr/>
        </p:nvSpPr>
        <p:spPr>
          <a:xfrm>
            <a:off x="4595870" y="3081499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25">
            <a:extLst>
              <a:ext uri="{FF2B5EF4-FFF2-40B4-BE49-F238E27FC236}">
                <a16:creationId xmlns:a16="http://schemas.microsoft.com/office/drawing/2014/main" id="{499F6121-EAA1-D543-9364-6BE31434C77C}"/>
              </a:ext>
            </a:extLst>
          </p:cNvPr>
          <p:cNvGrpSpPr/>
          <p:nvPr/>
        </p:nvGrpSpPr>
        <p:grpSpPr>
          <a:xfrm>
            <a:off x="7240694" y="300579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6" name="Shape 715">
              <a:extLst>
                <a:ext uri="{FF2B5EF4-FFF2-40B4-BE49-F238E27FC236}">
                  <a16:creationId xmlns:a16="http://schemas.microsoft.com/office/drawing/2014/main" id="{F02C0835-2B23-D043-BEAB-B3BF4F4192A4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716">
              <a:extLst>
                <a:ext uri="{FF2B5EF4-FFF2-40B4-BE49-F238E27FC236}">
                  <a16:creationId xmlns:a16="http://schemas.microsoft.com/office/drawing/2014/main" id="{1223FF5E-5A80-2E4C-8424-3FC21F3E73C6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圓角矩形 12">
            <a:extLst>
              <a:ext uri="{FF2B5EF4-FFF2-40B4-BE49-F238E27FC236}">
                <a16:creationId xmlns:a16="http://schemas.microsoft.com/office/drawing/2014/main" id="{84B045D9-44AA-EB4A-9BBC-B3B14FEAC5EA}"/>
              </a:ext>
            </a:extLst>
          </p:cNvPr>
          <p:cNvSpPr/>
          <p:nvPr/>
        </p:nvSpPr>
        <p:spPr>
          <a:xfrm>
            <a:off x="4633258" y="1355769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49F3CBC3-0C54-2A40-83D9-CFB3032ADE95}"/>
              </a:ext>
            </a:extLst>
          </p:cNvPr>
          <p:cNvSpPr/>
          <p:nvPr/>
        </p:nvSpPr>
        <p:spPr>
          <a:xfrm>
            <a:off x="4743237" y="1418344"/>
            <a:ext cx="2467696" cy="161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40GbE/10GbE</a:t>
            </a:r>
            <a:r>
              <a:rPr lang="zh-Hant" altLang="en-US" sz="1400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and wireless network expansion cards</a:t>
            </a:r>
            <a:endParaRPr lang="zh-TW" altLang="en-US" sz="1400" b="1" dirty="0">
              <a:latin typeface="Arial "/>
              <a:ea typeface="微軟正黑體"/>
              <a:cs typeface="Arial" panose="020B0604020202020204" pitchFamily="34" charset="0"/>
            </a:endParaRPr>
          </a:p>
          <a:p>
            <a:r>
              <a:rPr lang="en-US" altLang="zh-Hant" sz="1400" b="1" dirty="0">
                <a:latin typeface="Arial "/>
                <a:ea typeface="微軟正黑體"/>
                <a:cs typeface="Arial" panose="020B0604020202020204" pitchFamily="34" charset="0"/>
              </a:rPr>
              <a:t>provide high bandwidth, low latency, or wireless AP functionality.</a:t>
            </a:r>
            <a:endParaRPr lang="zh-Hant" altLang="en-US" sz="1400" b="1" dirty="0"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500" b="1" dirty="0">
              <a:latin typeface="Arial 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14">
            <a:extLst>
              <a:ext uri="{FF2B5EF4-FFF2-40B4-BE49-F238E27FC236}">
                <a16:creationId xmlns:a16="http://schemas.microsoft.com/office/drawing/2014/main" id="{1BD78DC8-8223-0F4A-B509-38FF17B063EC}"/>
              </a:ext>
            </a:extLst>
          </p:cNvPr>
          <p:cNvSpPr/>
          <p:nvPr/>
        </p:nvSpPr>
        <p:spPr>
          <a:xfrm>
            <a:off x="4519797" y="1208902"/>
            <a:ext cx="256338" cy="256338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25">
            <a:extLst>
              <a:ext uri="{FF2B5EF4-FFF2-40B4-BE49-F238E27FC236}">
                <a16:creationId xmlns:a16="http://schemas.microsoft.com/office/drawing/2014/main" id="{17E20EEA-056C-204A-A359-6B6F152AC11D}"/>
              </a:ext>
            </a:extLst>
          </p:cNvPr>
          <p:cNvGrpSpPr/>
          <p:nvPr/>
        </p:nvGrpSpPr>
        <p:grpSpPr>
          <a:xfrm>
            <a:off x="7164621" y="1133196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3" name="Shape 715">
              <a:extLst>
                <a:ext uri="{FF2B5EF4-FFF2-40B4-BE49-F238E27FC236}">
                  <a16:creationId xmlns:a16="http://schemas.microsoft.com/office/drawing/2014/main" id="{646894FE-654D-E843-A6DC-7755F73C49AF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716">
              <a:extLst>
                <a:ext uri="{FF2B5EF4-FFF2-40B4-BE49-F238E27FC236}">
                  <a16:creationId xmlns:a16="http://schemas.microsoft.com/office/drawing/2014/main" id="{E0020432-D0DE-214F-AF80-8B78CA4AF262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30" y="1285866"/>
            <a:ext cx="1643050" cy="1232288"/>
          </a:xfrm>
          <a:prstGeom prst="rect">
            <a:avLst/>
          </a:prstGeom>
        </p:spPr>
      </p:pic>
      <p:pic>
        <p:nvPicPr>
          <p:cNvPr id="42" name="圖片 41" descr="12G SAS HBA card_Rac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68" y="3071815"/>
            <a:ext cx="1785950" cy="1339463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10" y="3143254"/>
            <a:ext cx="1297538" cy="12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0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5C9CD3A-C37F-4D9A-BF84-B15E131E2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29161" r="2535" b="28956"/>
          <a:stretch/>
        </p:blipFill>
        <p:spPr>
          <a:xfrm>
            <a:off x="4955457" y="907091"/>
            <a:ext cx="3865052" cy="1691748"/>
          </a:xfrm>
          <a:prstGeom prst="rect">
            <a:avLst/>
          </a:prstGeom>
        </p:spPr>
      </p:pic>
      <p:pic>
        <p:nvPicPr>
          <p:cNvPr id="32" name="圖片 31" descr="TS-1677XU-RP_Back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20" t="14782" b="17877"/>
          <a:stretch/>
        </p:blipFill>
        <p:spPr>
          <a:xfrm>
            <a:off x="0" y="3001929"/>
            <a:ext cx="3792197" cy="2197738"/>
          </a:xfrm>
          <a:prstGeom prst="rect">
            <a:avLst/>
          </a:prstGeom>
        </p:spPr>
      </p:pic>
      <p:sp>
        <p:nvSpPr>
          <p:cNvPr id="49" name="Shape 214"/>
          <p:cNvSpPr/>
          <p:nvPr/>
        </p:nvSpPr>
        <p:spPr>
          <a:xfrm>
            <a:off x="1235374" y="3701911"/>
            <a:ext cx="1015537" cy="1277945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TS-x77XU </a:t>
            </a:r>
            <a:r>
              <a:rPr lang="en-US" altLang="zh-Hant" sz="3200" dirty="0" err="1">
                <a:solidFill>
                  <a:srgbClr val="FFFFFF"/>
                </a:solidFill>
                <a:ea typeface="Microsoft JhengHei" panose="020B0604030504040204" pitchFamily="34" charset="-120"/>
                <a:cs typeface="Arial"/>
                <a:sym typeface="Arial"/>
              </a:rPr>
              <a:t>PCIe</a:t>
            </a: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Hant" sz="3200" dirty="0">
                <a:solidFill>
                  <a:srgbClr val="FFFFFF"/>
                </a:solidFill>
                <a:ea typeface="Microsoft JhengHei"/>
                <a:cs typeface="Arial"/>
                <a:sym typeface="Arial"/>
              </a:rPr>
              <a:t>slots</a:t>
            </a:r>
            <a:endParaRPr lang="en-US" sz="3200" dirty="0"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EC0A5AE-D615-4EBB-92F5-E2D9FA46B0FF}"/>
              </a:ext>
            </a:extLst>
          </p:cNvPr>
          <p:cNvSpPr/>
          <p:nvPr/>
        </p:nvSpPr>
        <p:spPr>
          <a:xfrm>
            <a:off x="2023918" y="3376262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60A62CD-3DF1-42AB-86FE-BC6A5E6B039B}"/>
              </a:ext>
            </a:extLst>
          </p:cNvPr>
          <p:cNvSpPr/>
          <p:nvPr/>
        </p:nvSpPr>
        <p:spPr>
          <a:xfrm>
            <a:off x="1760148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AB881B-37BC-4F54-A445-FEA29EC38F1F}"/>
              </a:ext>
            </a:extLst>
          </p:cNvPr>
          <p:cNvSpPr/>
          <p:nvPr/>
        </p:nvSpPr>
        <p:spPr>
          <a:xfrm>
            <a:off x="1496378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5F9D91-8530-49B0-AD7F-7B4B3B5CCE71}"/>
              </a:ext>
            </a:extLst>
          </p:cNvPr>
          <p:cNvSpPr/>
          <p:nvPr/>
        </p:nvSpPr>
        <p:spPr>
          <a:xfrm>
            <a:off x="1238104" y="337626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71C0F1-E017-4CEE-8F85-33C7D967A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36382" r="2339" b="36606"/>
          <a:stretch/>
        </p:blipFill>
        <p:spPr>
          <a:xfrm>
            <a:off x="0" y="1468934"/>
            <a:ext cx="4697361" cy="1103630"/>
          </a:xfrm>
          <a:prstGeom prst="rect">
            <a:avLst/>
          </a:prstGeom>
        </p:spPr>
      </p:pic>
      <p:sp>
        <p:nvSpPr>
          <p:cNvPr id="13" name="Shape 214">
            <a:extLst>
              <a:ext uri="{FF2B5EF4-FFF2-40B4-BE49-F238E27FC236}">
                <a16:creationId xmlns:a16="http://schemas.microsoft.com/office/drawing/2014/main" id="{7D3CCF36-B09E-4278-BE59-E81CB66EFA4C}"/>
              </a:ext>
            </a:extLst>
          </p:cNvPr>
          <p:cNvSpPr/>
          <p:nvPr/>
        </p:nvSpPr>
        <p:spPr>
          <a:xfrm>
            <a:off x="5842852" y="1512048"/>
            <a:ext cx="1293773" cy="982381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EB55B9-5EA9-49E6-A11A-0F1F72148EAB}"/>
              </a:ext>
            </a:extLst>
          </p:cNvPr>
          <p:cNvSpPr/>
          <p:nvPr/>
        </p:nvSpPr>
        <p:spPr>
          <a:xfrm>
            <a:off x="6816849" y="120821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F4C01C4-194D-4E8F-9DCB-2D3FCEBEE9CF}"/>
              </a:ext>
            </a:extLst>
          </p:cNvPr>
          <p:cNvSpPr/>
          <p:nvPr/>
        </p:nvSpPr>
        <p:spPr>
          <a:xfrm>
            <a:off x="6544637" y="1208213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9D80FC-9B3C-48FB-A526-4DDFCEC03DF4}"/>
              </a:ext>
            </a:extLst>
          </p:cNvPr>
          <p:cNvSpPr/>
          <p:nvPr/>
        </p:nvSpPr>
        <p:spPr>
          <a:xfrm>
            <a:off x="6261401" y="120821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3F10070-20E5-4A2E-AD3B-C8B3440B787E}"/>
              </a:ext>
            </a:extLst>
          </p:cNvPr>
          <p:cNvSpPr/>
          <p:nvPr/>
        </p:nvSpPr>
        <p:spPr>
          <a:xfrm>
            <a:off x="5979687" y="120821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715297" y="1899658"/>
            <a:ext cx="1269567" cy="346817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CAE0DFF-3647-44D7-BA6C-4716E13F9346}"/>
              </a:ext>
            </a:extLst>
          </p:cNvPr>
          <p:cNvSpPr/>
          <p:nvPr/>
        </p:nvSpPr>
        <p:spPr>
          <a:xfrm>
            <a:off x="1229823" y="1568327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95E0EA2-2ACD-4802-BE29-9BA993E6C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10585" r="2262" b="12493"/>
          <a:stretch/>
        </p:blipFill>
        <p:spPr>
          <a:xfrm>
            <a:off x="3937820" y="2899961"/>
            <a:ext cx="3584328" cy="2188233"/>
          </a:xfrm>
          <a:prstGeom prst="rect">
            <a:avLst/>
          </a:prstGeom>
        </p:spPr>
      </p:pic>
      <p:sp>
        <p:nvSpPr>
          <p:cNvPr id="30" name="Shape 214">
            <a:extLst>
              <a:ext uri="{FF2B5EF4-FFF2-40B4-BE49-F238E27FC236}">
                <a16:creationId xmlns:a16="http://schemas.microsoft.com/office/drawing/2014/main" id="{546E4EC7-1A1B-49D9-AED2-04BC3D931EFA}"/>
              </a:ext>
            </a:extLst>
          </p:cNvPr>
          <p:cNvSpPr/>
          <p:nvPr/>
        </p:nvSpPr>
        <p:spPr>
          <a:xfrm>
            <a:off x="5082778" y="3900948"/>
            <a:ext cx="1234281" cy="1078908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57E337-74BE-4CDB-8B48-877246C3EBD4}"/>
              </a:ext>
            </a:extLst>
          </p:cNvPr>
          <p:cNvSpPr/>
          <p:nvPr/>
        </p:nvSpPr>
        <p:spPr>
          <a:xfrm>
            <a:off x="6101078" y="3585854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1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047606E-F073-416D-9483-A7E340F21321}"/>
              </a:ext>
            </a:extLst>
          </p:cNvPr>
          <p:cNvSpPr/>
          <p:nvPr/>
        </p:nvSpPr>
        <p:spPr>
          <a:xfrm>
            <a:off x="5837308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2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094B8AD-A9ED-49D3-8803-9D8CCA75BF67}"/>
              </a:ext>
            </a:extLst>
          </p:cNvPr>
          <p:cNvSpPr/>
          <p:nvPr/>
        </p:nvSpPr>
        <p:spPr>
          <a:xfrm>
            <a:off x="5315442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3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295F737-5508-42B1-82BD-91E67B01F5F9}"/>
              </a:ext>
            </a:extLst>
          </p:cNvPr>
          <p:cNvSpPr/>
          <p:nvPr/>
        </p:nvSpPr>
        <p:spPr>
          <a:xfrm>
            <a:off x="5057168" y="3585855"/>
            <a:ext cx="232997" cy="232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/>
                <a:ea typeface="新細明體"/>
                <a:cs typeface="Arial"/>
              </a:rPr>
              <a:t>4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92027F-4C4F-4016-85C4-DB9CB94701FD}"/>
              </a:ext>
            </a:extLst>
          </p:cNvPr>
          <p:cNvSpPr/>
          <p:nvPr/>
        </p:nvSpPr>
        <p:spPr>
          <a:xfrm>
            <a:off x="-61475" y="2673631"/>
            <a:ext cx="3793403" cy="40011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30000">
                <a:srgbClr val="FFC000"/>
              </a:gs>
              <a:gs pos="7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3U/4U: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full height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81A731D-A880-41DC-8FE5-EA1577885F79}"/>
              </a:ext>
            </a:extLst>
          </p:cNvPr>
          <p:cNvSpPr/>
          <p:nvPr/>
        </p:nvSpPr>
        <p:spPr>
          <a:xfrm>
            <a:off x="-61475" y="941650"/>
            <a:ext cx="3793403" cy="40011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30000">
                <a:srgbClr val="FFC000"/>
              </a:gs>
              <a:gs pos="7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1U/2U: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 profile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8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/>
          <p:cNvSpPr txBox="1"/>
          <p:nvPr/>
        </p:nvSpPr>
        <p:spPr>
          <a:xfrm>
            <a:off x="284006" y="1042724"/>
            <a:ext cx="592935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8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TS-x77XU</a:t>
            </a:r>
            <a:endParaRPr lang="zh-TW" altLang="en-US" sz="48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zh-TW" altLang="en-US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Enterprise </a:t>
            </a:r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endParaRPr lang="zh-TW" altLang="en-US" sz="3200" b="1">
              <a:solidFill>
                <a:srgbClr val="FF6600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9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cs typeface="Arial" panose="020B0604020202020204" pitchFamily="34" charset="0"/>
              </a:rPr>
              <a:t>Flexible PCIe Allocation </a:t>
            </a:r>
            <a:r>
              <a:rPr lang="en-US" altLang="zh-TW" sz="3200" dirty="0">
                <a:cs typeface="Arial" panose="020B0604020202020204" pitchFamily="34" charset="0"/>
              </a:rPr>
              <a:t>(</a:t>
            </a:r>
            <a:r>
              <a:rPr lang="zh-TW" altLang="en-US" sz="3200" dirty="0">
                <a:cs typeface="Arial" panose="020B0604020202020204" pitchFamily="34" charset="0"/>
              </a:rPr>
              <a:t>2U/3U</a:t>
            </a:r>
            <a:r>
              <a:rPr lang="en-US" altLang="zh-TW" sz="3200" dirty="0">
                <a:cs typeface="Arial" panose="020B0604020202020204" pitchFamily="34" charset="0"/>
              </a:rPr>
              <a:t>)</a:t>
            </a:r>
            <a:endParaRPr lang="zh-TW" altLang="en-US" sz="3200" dirty="0">
              <a:cs typeface="Arial" panose="020B0604020202020204" pitchFamily="34" charset="0"/>
            </a:endParaRPr>
          </a:p>
        </p:txBody>
      </p:sp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775582" y="877049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93166" y="3888473"/>
            <a:ext cx="3810704" cy="4459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slot </a:t>
            </a:r>
            <a:endParaRPr lang="zh-Hant" altLang="en-US" sz="1600" b="1" dirty="0">
              <a:solidFill>
                <a:schemeClr val="bg1"/>
              </a:solidFill>
              <a:latin typeface="微軟正黑體"/>
              <a:ea typeface="微軟正黑體"/>
              <a:cs typeface="Arial" pitchFamily="34" charset="0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(from CPU)</a:t>
            </a:r>
            <a:endParaRPr lang="zh-Hant" altLang="en-US" sz="1600" b="1" dirty="0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138551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937669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177658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2007990" y="241582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2893625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763064" y="241582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2046640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2933218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801944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664500" y="99287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689613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81730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888473"/>
            <a:ext cx="3828288" cy="4459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slot</a:t>
            </a:r>
            <a:endParaRPr lang="zh-Hant" altLang="en-US" sz="1600" b="1" dirty="0">
              <a:solidFill>
                <a:schemeClr val="bg1"/>
              </a:solidFill>
              <a:latin typeface="微軟正黑體"/>
              <a:ea typeface="微軟正黑體"/>
              <a:cs typeface="Arial" pitchFamily="34" charset="0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ea typeface="微軟正黑體" pitchFamily="34" charset="-120"/>
                <a:cs typeface="Arial" pitchFamily="34" charset="0"/>
              </a:rPr>
              <a:t>(from CPU)</a:t>
            </a: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ED119C60-7088-42F2-ADC0-0EF2DFEB4D08}"/>
              </a:ext>
            </a:extLst>
          </p:cNvPr>
          <p:cNvSpPr/>
          <p:nvPr/>
        </p:nvSpPr>
        <p:spPr>
          <a:xfrm>
            <a:off x="5211697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82">
            <a:extLst>
              <a:ext uri="{FF2B5EF4-FFF2-40B4-BE49-F238E27FC236}">
                <a16:creationId xmlns:a16="http://schemas.microsoft.com/office/drawing/2014/main" id="{F243C2A7-7DB3-408F-841B-9EA4A4365A60}"/>
              </a:ext>
            </a:extLst>
          </p:cNvPr>
          <p:cNvSpPr txBox="1"/>
          <p:nvPr/>
        </p:nvSpPr>
        <p:spPr>
          <a:xfrm>
            <a:off x="4992524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82">
            <a:extLst>
              <a:ext uri="{FF2B5EF4-FFF2-40B4-BE49-F238E27FC236}">
                <a16:creationId xmlns:a16="http://schemas.microsoft.com/office/drawing/2014/main" id="{29C5B077-476C-417D-BD01-9A5488B7ED60}"/>
              </a:ext>
            </a:extLst>
          </p:cNvPr>
          <p:cNvSpPr txBox="1"/>
          <p:nvPr/>
        </p:nvSpPr>
        <p:spPr>
          <a:xfrm>
            <a:off x="5250801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AB1AA656-A268-4A9F-BB09-743A6CE8AE04}"/>
              </a:ext>
            </a:extLst>
          </p:cNvPr>
          <p:cNvSpPr/>
          <p:nvPr/>
        </p:nvSpPr>
        <p:spPr>
          <a:xfrm>
            <a:off x="6081136" y="241582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4" name="Shape 79">
            <a:extLst>
              <a:ext uri="{FF2B5EF4-FFF2-40B4-BE49-F238E27FC236}">
                <a16:creationId xmlns:a16="http://schemas.microsoft.com/office/drawing/2014/main" id="{730C42AD-313D-4B92-BF6A-CAB0B2306326}"/>
              </a:ext>
            </a:extLst>
          </p:cNvPr>
          <p:cNvSpPr/>
          <p:nvPr/>
        </p:nvSpPr>
        <p:spPr>
          <a:xfrm>
            <a:off x="6966768" y="167486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79">
            <a:extLst>
              <a:ext uri="{FF2B5EF4-FFF2-40B4-BE49-F238E27FC236}">
                <a16:creationId xmlns:a16="http://schemas.microsoft.com/office/drawing/2014/main" id="{5A2FD24A-FFF5-4D5C-A4F1-2A966EED70E2}"/>
              </a:ext>
            </a:extLst>
          </p:cNvPr>
          <p:cNvSpPr/>
          <p:nvPr/>
        </p:nvSpPr>
        <p:spPr>
          <a:xfrm>
            <a:off x="7836207" y="241582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6" name="Shape 82">
            <a:extLst>
              <a:ext uri="{FF2B5EF4-FFF2-40B4-BE49-F238E27FC236}">
                <a16:creationId xmlns:a16="http://schemas.microsoft.com/office/drawing/2014/main" id="{0FF7A2C4-03D2-426C-B508-4298F1783047}"/>
              </a:ext>
            </a:extLst>
          </p:cNvPr>
          <p:cNvSpPr txBox="1"/>
          <p:nvPr/>
        </p:nvSpPr>
        <p:spPr>
          <a:xfrm>
            <a:off x="6119783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DB9E8B5A-5F3A-4600-92AD-8F3EDEABD6DF}"/>
              </a:ext>
            </a:extLst>
          </p:cNvPr>
          <p:cNvSpPr txBox="1"/>
          <p:nvPr/>
        </p:nvSpPr>
        <p:spPr>
          <a:xfrm>
            <a:off x="7006362" y="325251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id="{DE61F01B-906A-47BD-BEE7-AA673FCB8145}"/>
              </a:ext>
            </a:extLst>
          </p:cNvPr>
          <p:cNvSpPr txBox="1"/>
          <p:nvPr/>
        </p:nvSpPr>
        <p:spPr>
          <a:xfrm>
            <a:off x="7875088" y="325251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Shape 82">
            <a:extLst>
              <a:ext uri="{FF2B5EF4-FFF2-40B4-BE49-F238E27FC236}">
                <a16:creationId xmlns:a16="http://schemas.microsoft.com/office/drawing/2014/main" id="{D0249E77-9457-4796-8A8A-B9EAF19FB987}"/>
              </a:ext>
            </a:extLst>
          </p:cNvPr>
          <p:cNvSpPr txBox="1"/>
          <p:nvPr/>
        </p:nvSpPr>
        <p:spPr>
          <a:xfrm>
            <a:off x="6750563" y="114577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Shape 82">
            <a:extLst>
              <a:ext uri="{FF2B5EF4-FFF2-40B4-BE49-F238E27FC236}">
                <a16:creationId xmlns:a16="http://schemas.microsoft.com/office/drawing/2014/main" id="{17213272-5420-437C-9E76-F27BA340073C}"/>
              </a:ext>
            </a:extLst>
          </p:cNvPr>
          <p:cNvSpPr txBox="1"/>
          <p:nvPr/>
        </p:nvSpPr>
        <p:spPr>
          <a:xfrm>
            <a:off x="5856641" y="1858202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Shape 82">
            <a:extLst>
              <a:ext uri="{FF2B5EF4-FFF2-40B4-BE49-F238E27FC236}">
                <a16:creationId xmlns:a16="http://schemas.microsoft.com/office/drawing/2014/main" id="{46868B7E-1817-4D9D-93C1-E88707D323CC}"/>
              </a:ext>
            </a:extLst>
          </p:cNvPr>
          <p:cNvSpPr txBox="1"/>
          <p:nvPr/>
        </p:nvSpPr>
        <p:spPr>
          <a:xfrm>
            <a:off x="7613551" y="183991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Shape 79">
            <a:extLst>
              <a:ext uri="{FF2B5EF4-FFF2-40B4-BE49-F238E27FC236}">
                <a16:creationId xmlns:a16="http://schemas.microsoft.com/office/drawing/2014/main" id="{1CDA03BF-BF73-4A67-91B0-FB69513050FE}"/>
              </a:ext>
            </a:extLst>
          </p:cNvPr>
          <p:cNvSpPr/>
          <p:nvPr/>
        </p:nvSpPr>
        <p:spPr>
          <a:xfrm>
            <a:off x="2902319" y="4500626"/>
            <a:ext cx="194606" cy="18059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82">
            <a:extLst>
              <a:ext uri="{FF2B5EF4-FFF2-40B4-BE49-F238E27FC236}">
                <a16:creationId xmlns:a16="http://schemas.microsoft.com/office/drawing/2014/main" id="{0F501F13-6DFB-4B25-81AE-4D3F3FBD69B1}"/>
              </a:ext>
            </a:extLst>
          </p:cNvPr>
          <p:cNvSpPr txBox="1"/>
          <p:nvPr/>
        </p:nvSpPr>
        <p:spPr>
          <a:xfrm>
            <a:off x="2811253" y="4675534"/>
            <a:ext cx="933468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dirty="0">
                <a:solidFill>
                  <a:srgbClr val="00B0F0"/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Occupied</a:t>
            </a:r>
            <a:endParaRPr lang="zh-TW" altLang="en-US" sz="1200" b="1" i="0" u="none" strike="noStrike" cap="none" dirty="0">
              <a:solidFill>
                <a:srgbClr val="00B0F0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5" name="Shape 79">
            <a:extLst>
              <a:ext uri="{FF2B5EF4-FFF2-40B4-BE49-F238E27FC236}">
                <a16:creationId xmlns:a16="http://schemas.microsoft.com/office/drawing/2014/main" id="{1F5EDF8C-6AF0-4C62-8845-283C13AD1308}"/>
              </a:ext>
            </a:extLst>
          </p:cNvPr>
          <p:cNvSpPr/>
          <p:nvPr/>
        </p:nvSpPr>
        <p:spPr>
          <a:xfrm>
            <a:off x="3849914" y="4499067"/>
            <a:ext cx="194606" cy="180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6" name="Shape 82">
            <a:extLst>
              <a:ext uri="{FF2B5EF4-FFF2-40B4-BE49-F238E27FC236}">
                <a16:creationId xmlns:a16="http://schemas.microsoft.com/office/drawing/2014/main" id="{B5E5E879-4540-4ECD-8663-FD9E95B523A6}"/>
              </a:ext>
            </a:extLst>
          </p:cNvPr>
          <p:cNvSpPr txBox="1"/>
          <p:nvPr/>
        </p:nvSpPr>
        <p:spPr>
          <a:xfrm>
            <a:off x="3745661" y="4674248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E</a:t>
            </a:r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mpty</a:t>
            </a:r>
            <a:endParaRPr lang="zh-TW" altLang="en-US" sz="1200" b="1" i="0" u="none" strike="noStrike" cap="none">
              <a:solidFill>
                <a:schemeClr val="bg1">
                  <a:lumMod val="50000"/>
                </a:schemeClr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372991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129112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E06254F-7588-42A2-9CD0-2555B3638726}"/>
              </a:ext>
            </a:extLst>
          </p:cNvPr>
          <p:cNvCxnSpPr/>
          <p:nvPr/>
        </p:nvCxnSpPr>
        <p:spPr>
          <a:xfrm flipH="1" flipV="1">
            <a:off x="5432999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BB7B95D7-AD00-421B-BB64-F006013C781B}"/>
              </a:ext>
            </a:extLst>
          </p:cNvPr>
          <p:cNvCxnSpPr/>
          <p:nvPr/>
        </p:nvCxnSpPr>
        <p:spPr>
          <a:xfrm flipH="1" flipV="1">
            <a:off x="7189123" y="146226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B1CB4907-66EB-4D1C-A203-F5BBDBD6D710}"/>
              </a:ext>
            </a:extLst>
          </p:cNvPr>
          <p:cNvCxnSpPr/>
          <p:nvPr/>
        </p:nvCxnSpPr>
        <p:spPr>
          <a:xfrm flipH="1" flipV="1">
            <a:off x="6294511" y="2202462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662E1E7F-0E60-494B-B439-5CC2A3D44FE3}"/>
              </a:ext>
            </a:extLst>
          </p:cNvPr>
          <p:cNvCxnSpPr/>
          <p:nvPr/>
        </p:nvCxnSpPr>
        <p:spPr>
          <a:xfrm flipH="1" flipV="1">
            <a:off x="8054515" y="2202462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圖片 77" descr="TS-1677XU-RP_Back.png">
            <a:extLst>
              <a:ext uri="{FF2B5EF4-FFF2-40B4-BE49-F238E27FC236}">
                <a16:creationId xmlns:a16="http://schemas.microsoft.com/office/drawing/2014/main" id="{F920880A-039D-405F-82D5-ECA92046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95" t="20152" b="17877"/>
          <a:stretch/>
        </p:blipFill>
        <p:spPr>
          <a:xfrm>
            <a:off x="-259162" y="3800540"/>
            <a:ext cx="2104916" cy="1477003"/>
          </a:xfrm>
          <a:prstGeom prst="rect">
            <a:avLst/>
          </a:prstGeom>
        </p:spPr>
      </p:pic>
      <p:sp>
        <p:nvSpPr>
          <p:cNvPr id="79" name="Shape 214">
            <a:extLst>
              <a:ext uri="{FF2B5EF4-FFF2-40B4-BE49-F238E27FC236}">
                <a16:creationId xmlns:a16="http://schemas.microsoft.com/office/drawing/2014/main" id="{EE3A2568-9A05-4E2A-8C2F-9C8DB08666B2}"/>
              </a:ext>
            </a:extLst>
          </p:cNvPr>
          <p:cNvSpPr/>
          <p:nvPr/>
        </p:nvSpPr>
        <p:spPr>
          <a:xfrm>
            <a:off x="27950" y="4167285"/>
            <a:ext cx="747521" cy="97856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914854" y="99287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箭號: 彎曲 81">
            <a:extLst>
              <a:ext uri="{FF2B5EF4-FFF2-40B4-BE49-F238E27FC236}">
                <a16:creationId xmlns:a16="http://schemas.microsoft.com/office/drawing/2014/main" id="{E9ABED14-824E-4938-9102-9AB25B7DFA60}"/>
              </a:ext>
            </a:extLst>
          </p:cNvPr>
          <p:cNvSpPr/>
          <p:nvPr/>
        </p:nvSpPr>
        <p:spPr>
          <a:xfrm>
            <a:off x="402692" y="3341572"/>
            <a:ext cx="675306" cy="850851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775582" y="891797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75582" y="3903221"/>
            <a:ext cx="3828288" cy="4547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ea typeface="微軟正黑體" pitchFamily="34" charset="-120"/>
              </a:rPr>
              <a:t>slot</a:t>
            </a:r>
            <a:endParaRPr lang="zh-Hant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ea typeface="微軟正黑體" pitchFamily="34" charset="-120"/>
              </a:rPr>
              <a:t>(from CPU)</a:t>
            </a:r>
            <a:endParaRPr lang="en-US" altLang="zh-TW" sz="1600" b="1">
              <a:solidFill>
                <a:schemeClr val="bg1"/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ea typeface="微軟正黑體"/>
                <a:cs typeface="Arial" panose="020B0604020202020204" pitchFamily="34" charset="0"/>
              </a:rPr>
              <a:t>Flexible PCIe Allocation </a:t>
            </a:r>
            <a:r>
              <a:rPr lang="en-US" altLang="zh-TW" sz="3200" dirty="0">
                <a:cs typeface="Arial" panose="020B0604020202020204" pitchFamily="34" charset="0"/>
              </a:rPr>
              <a:t>(</a:t>
            </a:r>
            <a:r>
              <a:rPr lang="zh-TW" altLang="en-US" sz="3200" dirty="0">
                <a:cs typeface="Arial" panose="020B0604020202020204" pitchFamily="34" charset="0"/>
              </a:rPr>
              <a:t>4U</a:t>
            </a:r>
            <a:r>
              <a:rPr lang="en-US" altLang="zh-TW" sz="3200" dirty="0">
                <a:cs typeface="Arial" panose="020B0604020202020204" pitchFamily="34" charset="0"/>
              </a:rPr>
              <a:t>)</a:t>
            </a:r>
            <a:endParaRPr lang="zh-TW" altLang="en-US" sz="3200" dirty="0">
              <a:cs typeface="Arial" panose="020B0604020202020204" pitchFamily="34" charset="0"/>
            </a:endParaRP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769788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1563336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1012650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3096947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878463" y="242681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1826122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3122693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905151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878953" y="1009921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892718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96478"/>
            <a:ext cx="3828288" cy="3513378"/>
          </a:xfrm>
          <a:prstGeom prst="roundRect">
            <a:avLst>
              <a:gd name="adj" fmla="val 3598"/>
            </a:avLst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903221"/>
            <a:ext cx="3828288" cy="4547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</a:t>
            </a:r>
            <a:r>
              <a:rPr lang="en-US" altLang="zh-TW" sz="1600" b="1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zh-TW" sz="1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slot</a:t>
            </a:r>
            <a:endParaRPr lang="zh-Hant" altLang="en-US" sz="1600" b="1">
              <a:solidFill>
                <a:schemeClr val="bg1"/>
              </a:solidFill>
              <a:latin typeface="微軟正黑體"/>
              <a:ea typeface="微軟正黑體"/>
              <a:cs typeface="Arial" pitchFamily="34" charset="0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ea typeface="微軟正黑體" pitchFamily="34" charset="-120"/>
                <a:cs typeface="Arial" pitchFamily="34" charset="0"/>
              </a:rPr>
              <a:t>(from CPU)</a:t>
            </a: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997551" y="1484439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322073" y="1464557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1551586" y="1009921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067045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Shape 79">
            <a:extLst>
              <a:ext uri="{FF2B5EF4-FFF2-40B4-BE49-F238E27FC236}">
                <a16:creationId xmlns:a16="http://schemas.microsoft.com/office/drawing/2014/main" id="{C4396544-7AF3-433F-9D69-5EF037466F0F}"/>
              </a:ext>
            </a:extLst>
          </p:cNvPr>
          <p:cNvSpPr/>
          <p:nvPr/>
        </p:nvSpPr>
        <p:spPr>
          <a:xfrm>
            <a:off x="5841725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id="{FF6A9AAB-EEB2-4FA2-B59C-F74EB7F26CBE}"/>
              </a:ext>
            </a:extLst>
          </p:cNvPr>
          <p:cNvSpPr txBox="1"/>
          <p:nvPr/>
        </p:nvSpPr>
        <p:spPr>
          <a:xfrm>
            <a:off x="5635273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384FE52B-005B-497F-8D48-9D4C0373E611}"/>
              </a:ext>
            </a:extLst>
          </p:cNvPr>
          <p:cNvSpPr/>
          <p:nvPr/>
        </p:nvSpPr>
        <p:spPr>
          <a:xfrm>
            <a:off x="7168884" y="1685852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2">
            <a:extLst>
              <a:ext uri="{FF2B5EF4-FFF2-40B4-BE49-F238E27FC236}">
                <a16:creationId xmlns:a16="http://schemas.microsoft.com/office/drawing/2014/main" id="{324D874C-008E-4E17-A5CD-7935A7180206}"/>
              </a:ext>
            </a:extLst>
          </p:cNvPr>
          <p:cNvSpPr txBox="1"/>
          <p:nvPr/>
        </p:nvSpPr>
        <p:spPr>
          <a:xfrm>
            <a:off x="5898059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Shape 82">
            <a:extLst>
              <a:ext uri="{FF2B5EF4-FFF2-40B4-BE49-F238E27FC236}">
                <a16:creationId xmlns:a16="http://schemas.microsoft.com/office/drawing/2014/main" id="{D2624369-FD93-45B1-8F5D-186388FBC024}"/>
              </a:ext>
            </a:extLst>
          </p:cNvPr>
          <p:cNvSpPr txBox="1"/>
          <p:nvPr/>
        </p:nvSpPr>
        <p:spPr>
          <a:xfrm>
            <a:off x="7194630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82">
            <a:extLst>
              <a:ext uri="{FF2B5EF4-FFF2-40B4-BE49-F238E27FC236}">
                <a16:creationId xmlns:a16="http://schemas.microsoft.com/office/drawing/2014/main" id="{CCAE091C-703E-4A7A-91AC-04F3E9E6F110}"/>
              </a:ext>
            </a:extLst>
          </p:cNvPr>
          <p:cNvSpPr txBox="1"/>
          <p:nvPr/>
        </p:nvSpPr>
        <p:spPr>
          <a:xfrm>
            <a:off x="6964655" y="1141961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71FA5F0C-EF8E-4DFC-A23C-3D1769BD1545}"/>
              </a:ext>
            </a:extLst>
          </p:cNvPr>
          <p:cNvCxnSpPr>
            <a:cxnSpLocks/>
          </p:cNvCxnSpPr>
          <p:nvPr/>
        </p:nvCxnSpPr>
        <p:spPr>
          <a:xfrm flipH="1" flipV="1">
            <a:off x="6069488" y="1484439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AEBBB8E4-FD82-408A-A78D-B887A7331D67}"/>
              </a:ext>
            </a:extLst>
          </p:cNvPr>
          <p:cNvCxnSpPr/>
          <p:nvPr/>
        </p:nvCxnSpPr>
        <p:spPr>
          <a:xfrm flipH="1" flipV="1">
            <a:off x="7394010" y="1464557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9" name="Shape 82">
            <a:extLst>
              <a:ext uri="{FF2B5EF4-FFF2-40B4-BE49-F238E27FC236}">
                <a16:creationId xmlns:a16="http://schemas.microsoft.com/office/drawing/2014/main" id="{D414D3E9-986B-4C59-83BB-0621B1BD29BC}"/>
              </a:ext>
            </a:extLst>
          </p:cNvPr>
          <p:cNvSpPr txBox="1"/>
          <p:nvPr/>
        </p:nvSpPr>
        <p:spPr>
          <a:xfrm>
            <a:off x="4880814" y="187465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C85E9C29-7028-49FA-8E9E-10E15538689B}"/>
              </a:ext>
            </a:extLst>
          </p:cNvPr>
          <p:cNvCxnSpPr>
            <a:cxnSpLocks/>
          </p:cNvCxnSpPr>
          <p:nvPr/>
        </p:nvCxnSpPr>
        <p:spPr>
          <a:xfrm flipH="1" flipV="1">
            <a:off x="5315029" y="221713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1" name="Shape 82">
            <a:extLst>
              <a:ext uri="{FF2B5EF4-FFF2-40B4-BE49-F238E27FC236}">
                <a16:creationId xmlns:a16="http://schemas.microsoft.com/office/drawing/2014/main" id="{0DB1CF32-C6CF-4FBA-BB82-B64FE2A92CC0}"/>
              </a:ext>
            </a:extLst>
          </p:cNvPr>
          <p:cNvSpPr txBox="1"/>
          <p:nvPr/>
        </p:nvSpPr>
        <p:spPr>
          <a:xfrm>
            <a:off x="7746153" y="187465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F20C8B1B-3179-4BC8-90A4-A132C342DD9F}"/>
              </a:ext>
            </a:extLst>
          </p:cNvPr>
          <p:cNvCxnSpPr>
            <a:cxnSpLocks/>
          </p:cNvCxnSpPr>
          <p:nvPr/>
        </p:nvCxnSpPr>
        <p:spPr>
          <a:xfrm flipH="1" flipV="1">
            <a:off x="8180368" y="2217135"/>
            <a:ext cx="3629" cy="212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2909D4B6-3751-465F-99C8-FB7000859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t="10585" r="2262" b="12493"/>
          <a:stretch/>
        </p:blipFill>
        <p:spPr>
          <a:xfrm>
            <a:off x="-175846" y="3791415"/>
            <a:ext cx="1897481" cy="1405312"/>
          </a:xfrm>
          <a:prstGeom prst="rect">
            <a:avLst/>
          </a:prstGeom>
        </p:spPr>
      </p:pic>
      <p:sp>
        <p:nvSpPr>
          <p:cNvPr id="50" name="Shape 214">
            <a:extLst>
              <a:ext uri="{FF2B5EF4-FFF2-40B4-BE49-F238E27FC236}">
                <a16:creationId xmlns:a16="http://schemas.microsoft.com/office/drawing/2014/main" id="{9033F7B9-ED0E-4703-878E-AE84C31C6400}"/>
              </a:ext>
            </a:extLst>
          </p:cNvPr>
          <p:cNvSpPr/>
          <p:nvPr/>
        </p:nvSpPr>
        <p:spPr>
          <a:xfrm>
            <a:off x="165772" y="4394135"/>
            <a:ext cx="779870" cy="727253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箭號: 彎曲 50">
            <a:extLst>
              <a:ext uri="{FF2B5EF4-FFF2-40B4-BE49-F238E27FC236}">
                <a16:creationId xmlns:a16="http://schemas.microsoft.com/office/drawing/2014/main" id="{18E1FC2F-E540-4E67-81A5-7F3A0E991E92}"/>
              </a:ext>
            </a:extLst>
          </p:cNvPr>
          <p:cNvSpPr/>
          <p:nvPr/>
        </p:nvSpPr>
        <p:spPr>
          <a:xfrm>
            <a:off x="349242" y="3532239"/>
            <a:ext cx="514289" cy="861896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6" name="Shape 79">
            <a:extLst>
              <a:ext uri="{FF2B5EF4-FFF2-40B4-BE49-F238E27FC236}">
                <a16:creationId xmlns:a16="http://schemas.microsoft.com/office/drawing/2014/main" id="{5D975460-A0E2-4733-A82C-0DC48D32D854}"/>
              </a:ext>
            </a:extLst>
          </p:cNvPr>
          <p:cNvSpPr/>
          <p:nvPr/>
        </p:nvSpPr>
        <p:spPr>
          <a:xfrm>
            <a:off x="2902319" y="4500626"/>
            <a:ext cx="194606" cy="18059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2461999F-258F-4561-984E-BA5E3615E5DE}"/>
              </a:ext>
            </a:extLst>
          </p:cNvPr>
          <p:cNvSpPr txBox="1"/>
          <p:nvPr/>
        </p:nvSpPr>
        <p:spPr>
          <a:xfrm>
            <a:off x="2811253" y="4675534"/>
            <a:ext cx="933468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 dirty="0">
                <a:solidFill>
                  <a:srgbClr val="00B0F0"/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Occupied</a:t>
            </a:r>
            <a:endParaRPr lang="zh-TW" altLang="en-US" sz="1200" b="1" i="0" u="none" strike="noStrike" cap="none" dirty="0">
              <a:solidFill>
                <a:srgbClr val="00B0F0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8" name="Shape 79">
            <a:extLst>
              <a:ext uri="{FF2B5EF4-FFF2-40B4-BE49-F238E27FC236}">
                <a16:creationId xmlns:a16="http://schemas.microsoft.com/office/drawing/2014/main" id="{B3018971-35F3-4E26-89A5-20D87DD6863E}"/>
              </a:ext>
            </a:extLst>
          </p:cNvPr>
          <p:cNvSpPr/>
          <p:nvPr/>
        </p:nvSpPr>
        <p:spPr>
          <a:xfrm>
            <a:off x="3849914" y="4499067"/>
            <a:ext cx="194606" cy="1805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9" name="Shape 82">
            <a:extLst>
              <a:ext uri="{FF2B5EF4-FFF2-40B4-BE49-F238E27FC236}">
                <a16:creationId xmlns:a16="http://schemas.microsoft.com/office/drawing/2014/main" id="{FF7EBB3A-C311-49C4-BB3F-32146043AD7F}"/>
              </a:ext>
            </a:extLst>
          </p:cNvPr>
          <p:cNvSpPr txBox="1"/>
          <p:nvPr/>
        </p:nvSpPr>
        <p:spPr>
          <a:xfrm>
            <a:off x="3745661" y="4674248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E</a:t>
            </a:r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 pitchFamily="34" charset="-120"/>
                <a:cs typeface="Arial" panose="020B0604020202020204" pitchFamily="34" charset="0"/>
              </a:rPr>
              <a:t>mpty</a:t>
            </a:r>
            <a:endParaRPr lang="zh-TW" altLang="en-US" sz="1200" b="1" i="0" u="none" strike="noStrike" cap="none">
              <a:solidFill>
                <a:schemeClr val="bg1">
                  <a:lumMod val="50000"/>
                </a:schemeClr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D2235C47-FB40-4028-8810-589318C5C1E3}"/>
              </a:ext>
            </a:extLst>
          </p:cNvPr>
          <p:cNvSpPr/>
          <p:nvPr/>
        </p:nvSpPr>
        <p:spPr>
          <a:xfrm>
            <a:off x="5083707" y="2426604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2" name="Shape 79">
            <a:extLst>
              <a:ext uri="{FF2B5EF4-FFF2-40B4-BE49-F238E27FC236}">
                <a16:creationId xmlns:a16="http://schemas.microsoft.com/office/drawing/2014/main" id="{B95A0C01-4DF5-4241-BD91-CC5319695CB0}"/>
              </a:ext>
            </a:extLst>
          </p:cNvPr>
          <p:cNvSpPr/>
          <p:nvPr/>
        </p:nvSpPr>
        <p:spPr>
          <a:xfrm>
            <a:off x="7946600" y="2426603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4" name="Shape 82">
            <a:extLst>
              <a:ext uri="{FF2B5EF4-FFF2-40B4-BE49-F238E27FC236}">
                <a16:creationId xmlns:a16="http://schemas.microsoft.com/office/drawing/2014/main" id="{714B7516-8792-4F14-A1EC-DD185375CE6E}"/>
              </a:ext>
            </a:extLst>
          </p:cNvPr>
          <p:cNvSpPr txBox="1"/>
          <p:nvPr/>
        </p:nvSpPr>
        <p:spPr>
          <a:xfrm>
            <a:off x="7977088" y="3267262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EC85CBEF-D4B5-4543-927C-39B9A3E0C085}"/>
              </a:ext>
            </a:extLst>
          </p:cNvPr>
          <p:cNvSpPr txBox="1"/>
          <p:nvPr/>
        </p:nvSpPr>
        <p:spPr>
          <a:xfrm>
            <a:off x="5138982" y="3267262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</p:spPr>
        <p:txBody>
          <a:bodyPr>
            <a:noAutofit/>
          </a:bodyPr>
          <a:lstStyle/>
          <a:p>
            <a:r>
              <a:rPr lang="zh-TW" altLang="en-US" sz="3000" dirty="0">
                <a:solidFill>
                  <a:srgbClr val="FFFFFF"/>
                </a:solidFill>
                <a:cs typeface="Arial"/>
              </a:rPr>
              <a:t>GPU card slots and supported dimension</a:t>
            </a:r>
            <a:r>
              <a:rPr lang="en-US" altLang="zh-TW" sz="3000" dirty="0">
                <a:solidFill>
                  <a:srgbClr val="FFFFFF"/>
                </a:solidFill>
                <a:cs typeface="Arial"/>
              </a:rPr>
              <a:t>s</a:t>
            </a:r>
            <a:endParaRPr lang="zh-TW" altLang="en-US" sz="3000" dirty="0">
              <a:solidFill>
                <a:srgbClr val="FFFFFF"/>
              </a:solidFill>
              <a:cs typeface="Arial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299902C0-78FF-4E4C-A3A9-5D154D191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29244"/>
              </p:ext>
            </p:extLst>
          </p:nvPr>
        </p:nvGraphicFramePr>
        <p:xfrm>
          <a:off x="149096" y="1081388"/>
          <a:ext cx="5195858" cy="332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231">
                  <a:extLst>
                    <a:ext uri="{9D8B030D-6E8A-4147-A177-3AD203B41FA5}">
                      <a16:colId xmlns:a16="http://schemas.microsoft.com/office/drawing/2014/main" val="1365817596"/>
                    </a:ext>
                  </a:extLst>
                </a:gridCol>
                <a:gridCol w="744923">
                  <a:extLst>
                    <a:ext uri="{9D8B030D-6E8A-4147-A177-3AD203B41FA5}">
                      <a16:colId xmlns:a16="http://schemas.microsoft.com/office/drawing/2014/main" val="1456702059"/>
                    </a:ext>
                  </a:extLst>
                </a:gridCol>
                <a:gridCol w="2837704">
                  <a:extLst>
                    <a:ext uri="{9D8B030D-6E8A-4147-A177-3AD203B41FA5}">
                      <a16:colId xmlns:a16="http://schemas.microsoft.com/office/drawing/2014/main" val="72426676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fontAlgn="auto"/>
                      <a:r>
                        <a:rPr lang="zh-TW" altLang="en-US" sz="1600" b="1" dirty="0">
                          <a:effectLst/>
                          <a:latin typeface="Arial "/>
                        </a:rPr>
                        <a:t>​</a:t>
                      </a:r>
                      <a:endParaRPr lang="zh-TW" altLang="en-US" sz="1600" b="1" dirty="0">
                        <a:solidFill>
                          <a:srgbClr val="FFFFFF"/>
                        </a:solidFill>
                        <a:effectLst/>
                        <a:latin typeface="Arial 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1600" b="1" dirty="0">
                          <a:effectLst/>
                          <a:latin typeface="Arial "/>
                        </a:rPr>
                        <a:t>Slot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1600" b="1">
                          <a:effectLst/>
                          <a:latin typeface="Arial "/>
                        </a:rPr>
                        <a:t>Dimension </a:t>
                      </a:r>
                      <a:r>
                        <a:rPr lang="af-ZA" altLang="zh-TW" sz="1600" b="1">
                          <a:effectLst/>
                          <a:latin typeface="Arial "/>
                        </a:rPr>
                        <a:t>W x H x L (mm)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  <a:endParaRPr lang="af-ZA" sz="1600" b="1">
                        <a:solidFill>
                          <a:srgbClr val="FFFFFF"/>
                        </a:solidFill>
                        <a:effectLst/>
                        <a:latin typeface="Arial 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109240"/>
                  </a:ext>
                </a:extLst>
              </a:tr>
              <a:tr h="361950">
                <a:tc rowSpan="2">
                  <a:txBody>
                    <a:bodyPr/>
                    <a:lstStyle/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TS-877XU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TS-877XU-RP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2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effectLst/>
                          <a:latin typeface="Arial "/>
                        </a:rPr>
                        <a:t>37</a:t>
                      </a:r>
                      <a:r>
                        <a:rPr lang="en-US" altLang="zh-TW" sz="1600" b="1">
                          <a:effectLst/>
                          <a:latin typeface="Arial "/>
                        </a:rPr>
                        <a:t> </a:t>
                      </a:r>
                      <a:r>
                        <a:rPr lang="en-US" sz="1600" b="1">
                          <a:effectLst/>
                          <a:latin typeface="Arial "/>
                        </a:rPr>
                        <a:t>x</a:t>
                      </a:r>
                      <a:r>
                        <a:rPr lang="en-US" altLang="zh-TW" sz="1600" b="1">
                          <a:effectLst/>
                          <a:latin typeface="Arial "/>
                        </a:rPr>
                        <a:t>68.9 x 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070268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4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effectLst/>
                          <a:latin typeface="Arial "/>
                        </a:rPr>
                        <a:t>37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</a:t>
                      </a:r>
                      <a:r>
                        <a:rPr lang="en-US" sz="1600" b="1" dirty="0">
                          <a:effectLst/>
                          <a:latin typeface="Arial "/>
                        </a:rPr>
                        <a:t>x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68.9 x 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99633"/>
                  </a:ext>
                </a:extLst>
              </a:tr>
              <a:tr h="361950">
                <a:tc rowSpan="2">
                  <a:txBody>
                    <a:bodyPr/>
                    <a:lstStyle/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TS-1277XU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TS-1277XU-RP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2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effectLst/>
                          <a:latin typeface="Arial "/>
                        </a:rPr>
                        <a:t>37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</a:t>
                      </a:r>
                      <a:r>
                        <a:rPr lang="en-US" sz="1600" b="1" dirty="0">
                          <a:effectLst/>
                          <a:latin typeface="Arial "/>
                        </a:rPr>
                        <a:t>x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68.9 x 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4669077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4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effectLst/>
                          <a:latin typeface="Arial "/>
                        </a:rPr>
                        <a:t>37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</a:t>
                      </a:r>
                      <a:r>
                        <a:rPr lang="en-US" sz="1600" b="1" dirty="0">
                          <a:effectLst/>
                          <a:latin typeface="Arial "/>
                        </a:rPr>
                        <a:t>x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 </a:t>
                      </a:r>
                      <a:r>
                        <a:rPr lang="en-US" sz="1600" b="1" dirty="0">
                          <a:effectLst/>
                          <a:latin typeface="Arial "/>
                        </a:rPr>
                        <a:t>68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.9 x 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858576"/>
                  </a:ext>
                </a:extLst>
              </a:tr>
              <a:tr h="361950">
                <a:tc rowSpan="2">
                  <a:txBody>
                    <a:bodyPr/>
                    <a:lstStyle/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TS-1677XU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TS-1677XU-RP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2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effectLst/>
                          <a:latin typeface="Arial "/>
                        </a:rPr>
                        <a:t>38.5 x 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111 </a:t>
                      </a:r>
                      <a:r>
                        <a:rPr lang="en-US" sz="1600" b="1" dirty="0">
                          <a:effectLst/>
                          <a:latin typeface="Arial "/>
                        </a:rPr>
                        <a:t>x </a:t>
                      </a:r>
                      <a:r>
                        <a:rPr lang="en-US" altLang="zh-TW" sz="1600" b="1" dirty="0">
                          <a:effectLst/>
                          <a:latin typeface="Arial "/>
                        </a:rPr>
                        <a:t>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578687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4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effectLst/>
                          <a:latin typeface="Arial "/>
                        </a:rPr>
                        <a:t>38.5 x </a:t>
                      </a:r>
                      <a:r>
                        <a:rPr lang="en-US" altLang="zh-TW" sz="1600" b="1">
                          <a:effectLst/>
                          <a:latin typeface="Arial "/>
                        </a:rPr>
                        <a:t>111 </a:t>
                      </a:r>
                      <a:r>
                        <a:rPr lang="en-US" sz="1600" b="1">
                          <a:effectLst/>
                          <a:latin typeface="Arial "/>
                        </a:rPr>
                        <a:t>x</a:t>
                      </a:r>
                      <a:r>
                        <a:rPr lang="en-US" altLang="zh-TW" sz="1600" b="1">
                          <a:effectLst/>
                          <a:latin typeface="Arial "/>
                        </a:rPr>
                        <a:t> 214​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511785"/>
                  </a:ext>
                </a:extLst>
              </a:tr>
              <a:tr h="361950">
                <a:tc rowSpan="2">
                  <a:txBody>
                    <a:bodyPr/>
                    <a:lstStyle/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TS-2477XU-RP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2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af-ZA" altLang="zh-TW" sz="1600" b="1">
                          <a:effectLst/>
                          <a:latin typeface="Arial "/>
                        </a:rPr>
                        <a:t>55 x 138 x 312</a:t>
                      </a:r>
                      <a:r>
                        <a:rPr lang="af-ZA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228629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600" b="1">
                          <a:effectLst/>
                          <a:latin typeface="Arial "/>
                        </a:rPr>
                        <a:t>Slot 3</a:t>
                      </a:r>
                      <a:r>
                        <a:rPr lang="zh-TW" altLang="en-US" sz="1600" b="1">
                          <a:effectLst/>
                          <a:latin typeface="Arial 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af-ZA" altLang="zh-TW" sz="1600" b="1" dirty="0">
                          <a:effectLst/>
                          <a:latin typeface="Arial "/>
                        </a:rPr>
                        <a:t>55 x 138 x 312​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742252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7EA0A0AF-9169-4692-A6A7-5C696F24E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07" y="1697966"/>
            <a:ext cx="3343261" cy="182315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E6FFCF01-014B-4F69-A3AC-46D84FD111E1}"/>
              </a:ext>
            </a:extLst>
          </p:cNvPr>
          <p:cNvGrpSpPr/>
          <p:nvPr/>
        </p:nvGrpSpPr>
        <p:grpSpPr>
          <a:xfrm>
            <a:off x="8605152" y="1619018"/>
            <a:ext cx="315200" cy="369332"/>
            <a:chOff x="1574207" y="3268776"/>
            <a:chExt cx="404975" cy="474525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7D2BAAC1-A8B8-4D94-A901-118F72593D21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20" name="文字方塊 42">
              <a:extLst>
                <a:ext uri="{FF2B5EF4-FFF2-40B4-BE49-F238E27FC236}">
                  <a16:creationId xmlns:a16="http://schemas.microsoft.com/office/drawing/2014/main" id="{365D198D-4B4A-4196-B8DE-088ACCFA273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309FAE1-7D07-4FC6-9ABB-24227B58A944}"/>
              </a:ext>
            </a:extLst>
          </p:cNvPr>
          <p:cNvGrpSpPr/>
          <p:nvPr/>
        </p:nvGrpSpPr>
        <p:grpSpPr>
          <a:xfrm>
            <a:off x="8605152" y="2419524"/>
            <a:ext cx="315200" cy="369332"/>
            <a:chOff x="1574207" y="3268775"/>
            <a:chExt cx="404975" cy="474525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95FF1020-92F3-4AC7-BFAB-3A5A4DC29E4B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23" name="文字方塊 42">
              <a:extLst>
                <a:ext uri="{FF2B5EF4-FFF2-40B4-BE49-F238E27FC236}">
                  <a16:creationId xmlns:a16="http://schemas.microsoft.com/office/drawing/2014/main" id="{46162B17-61F7-4F18-975B-624D7D2AC29F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5D97609E-59AD-4CBC-A728-5846798EC966}"/>
              </a:ext>
            </a:extLst>
          </p:cNvPr>
          <p:cNvGrpSpPr/>
          <p:nvPr/>
        </p:nvGrpSpPr>
        <p:grpSpPr>
          <a:xfrm>
            <a:off x="6846297" y="3330884"/>
            <a:ext cx="315200" cy="369332"/>
            <a:chOff x="1574207" y="3268776"/>
            <a:chExt cx="404975" cy="474525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F31C574C-9597-4C0A-BFB3-4E7683380CBD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/>
            </a:p>
          </p:txBody>
        </p:sp>
        <p:sp>
          <p:nvSpPr>
            <p:cNvPr id="26" name="文字方塊 42">
              <a:extLst>
                <a:ext uri="{FF2B5EF4-FFF2-40B4-BE49-F238E27FC236}">
                  <a16:creationId xmlns:a16="http://schemas.microsoft.com/office/drawing/2014/main" id="{35B3DB97-7FA2-436A-A97B-5649B82F185C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6"/>
          <p:cNvGrpSpPr/>
          <p:nvPr/>
        </p:nvGrpSpPr>
        <p:grpSpPr>
          <a:xfrm>
            <a:off x="1359917" y="994476"/>
            <a:ext cx="6210118" cy="4022740"/>
            <a:chOff x="1175421" y="1285866"/>
            <a:chExt cx="4935770" cy="3285182"/>
          </a:xfrm>
        </p:grpSpPr>
        <p:grpSp>
          <p:nvGrpSpPr>
            <p:cNvPr id="3" name="群組 40"/>
            <p:cNvGrpSpPr/>
            <p:nvPr/>
          </p:nvGrpSpPr>
          <p:grpSpPr>
            <a:xfrm>
              <a:off x="3643306" y="1285866"/>
              <a:ext cx="1588" cy="3285182"/>
              <a:chOff x="3713950" y="929470"/>
              <a:chExt cx="1588" cy="3285182"/>
            </a:xfrm>
          </p:grpSpPr>
          <p:cxnSp>
            <p:nvCxnSpPr>
              <p:cNvPr id="39" name="直線接點 38"/>
              <p:cNvCxnSpPr/>
              <p:nvPr/>
            </p:nvCxnSpPr>
            <p:spPr>
              <a:xfrm rot="5400000">
                <a:off x="3277193" y="1366227"/>
                <a:ext cx="87510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 rot="5400000">
                <a:off x="3036083" y="3535197"/>
                <a:ext cx="135732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直線接點 42"/>
            <p:cNvCxnSpPr>
              <a:cxnSpLocks/>
            </p:cNvCxnSpPr>
            <p:nvPr/>
          </p:nvCxnSpPr>
          <p:spPr>
            <a:xfrm>
              <a:off x="1175421" y="2928940"/>
              <a:ext cx="2110695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>
              <a:cxnSpLocks/>
            </p:cNvCxnSpPr>
            <p:nvPr/>
          </p:nvCxnSpPr>
          <p:spPr>
            <a:xfrm>
              <a:off x="4000496" y="2928940"/>
              <a:ext cx="211069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3U </a:t>
            </a:r>
            <a:r>
              <a:rPr lang="en-US" altLang="zh-Hant" sz="3200" dirty="0" err="1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Hant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 Card </a:t>
            </a:r>
            <a:r>
              <a:rPr lang="zh-CN" altLang="en-US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Com</a:t>
            </a:r>
            <a:r>
              <a:rPr lang="zh-CN" altLang="en-US" sz="3200" dirty="0">
                <a:solidFill>
                  <a:schemeClr val="lt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bination</a:t>
            </a:r>
            <a:endParaRPr lang="en-US" sz="3200" b="1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流程圖: 換頁接點 48"/>
          <p:cNvSpPr/>
          <p:nvPr/>
        </p:nvSpPr>
        <p:spPr>
          <a:xfrm>
            <a:off x="3750153" y="994476"/>
            <a:ext cx="1428760" cy="500066"/>
          </a:xfrm>
          <a:prstGeom prst="flowChartOffpageConnector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/>
                <a:sym typeface="Arial"/>
              </a:rPr>
              <a:t>Co</a:t>
            </a:r>
            <a:r>
              <a:rPr lang="en-US" altLang="en-US" sz="1600" b="1" dirty="0" err="1">
                <a:latin typeface="Arial "/>
                <a:ea typeface="Microsoft JhengHei"/>
              </a:rPr>
              <a:t>mbination</a:t>
            </a:r>
            <a:endParaRPr lang="zh-TW" sz="1600" dirty="0">
              <a:latin typeface="Arial 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178649" y="2066046"/>
            <a:ext cx="2500330" cy="1857388"/>
            <a:chOff x="1928794" y="1928808"/>
            <a:chExt cx="2500330" cy="1857388"/>
          </a:xfrm>
        </p:grpSpPr>
        <p:sp>
          <p:nvSpPr>
            <p:cNvPr id="25" name="圓角矩形 24"/>
            <p:cNvSpPr/>
            <p:nvPr/>
          </p:nvSpPr>
          <p:spPr>
            <a:xfrm>
              <a:off x="1928794" y="1928808"/>
              <a:ext cx="2500330" cy="18573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 descr="3U PCIe_空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232" y="2000246"/>
              <a:ext cx="2370247" cy="1714512"/>
            </a:xfrm>
            <a:prstGeom prst="rect">
              <a:avLst/>
            </a:prstGeom>
          </p:spPr>
        </p:pic>
      </p:grpSp>
      <p:sp>
        <p:nvSpPr>
          <p:cNvPr id="27" name="橢圓 26"/>
          <p:cNvSpPr/>
          <p:nvPr/>
        </p:nvSpPr>
        <p:spPr>
          <a:xfrm>
            <a:off x="4393095" y="2280360"/>
            <a:ext cx="928694" cy="78581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3U PCIe_2.png">
            <a:extLst>
              <a:ext uri="{FF2B5EF4-FFF2-40B4-BE49-F238E27FC236}">
                <a16:creationId xmlns:a16="http://schemas.microsoft.com/office/drawing/2014/main" id="{D8D9DEA8-C063-41B1-83D4-DF6E4CB755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8889" t="36112" r="26388" b="38888"/>
          <a:stretch>
            <a:fillRect/>
          </a:stretch>
        </p:blipFill>
        <p:spPr>
          <a:xfrm>
            <a:off x="5178912" y="1208790"/>
            <a:ext cx="1785950" cy="1285884"/>
          </a:xfrm>
          <a:prstGeom prst="rect">
            <a:avLst/>
          </a:prstGeom>
        </p:spPr>
      </p:pic>
      <p:pic>
        <p:nvPicPr>
          <p:cNvPr id="23" name="圖片 22" descr="3U PCIe_3.png">
            <a:extLst>
              <a:ext uri="{FF2B5EF4-FFF2-40B4-BE49-F238E27FC236}">
                <a16:creationId xmlns:a16="http://schemas.microsoft.com/office/drawing/2014/main" id="{CFB9D036-29A3-4886-AC9D-245E3C228E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38889" t="36111" r="26388" b="38889"/>
          <a:stretch>
            <a:fillRect/>
          </a:stretch>
        </p:blipFill>
        <p:spPr>
          <a:xfrm>
            <a:off x="2035641" y="3351930"/>
            <a:ext cx="1785950" cy="1285884"/>
          </a:xfrm>
          <a:prstGeom prst="rect">
            <a:avLst/>
          </a:prstGeom>
        </p:spPr>
      </p:pic>
      <p:pic>
        <p:nvPicPr>
          <p:cNvPr id="32" name="圖片 31" descr="3U PCIe_4.png">
            <a:extLst>
              <a:ext uri="{FF2B5EF4-FFF2-40B4-BE49-F238E27FC236}">
                <a16:creationId xmlns:a16="http://schemas.microsoft.com/office/drawing/2014/main" id="{D3524BE7-909F-496B-A35D-6715E514C2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8889" t="36111" r="26388" b="38889"/>
          <a:stretch>
            <a:fillRect/>
          </a:stretch>
        </p:blipFill>
        <p:spPr>
          <a:xfrm>
            <a:off x="5178912" y="3351930"/>
            <a:ext cx="1785950" cy="1285884"/>
          </a:xfrm>
          <a:prstGeom prst="rect">
            <a:avLst/>
          </a:prstGeom>
        </p:spPr>
      </p:pic>
      <p:pic>
        <p:nvPicPr>
          <p:cNvPr id="33" name="圖片 32" descr="3U PCIe_1.png">
            <a:extLst>
              <a:ext uri="{FF2B5EF4-FFF2-40B4-BE49-F238E27FC236}">
                <a16:creationId xmlns:a16="http://schemas.microsoft.com/office/drawing/2014/main" id="{A3559A79-F568-471C-8E67-7234699EBF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38889" t="36111" r="26388" b="38889"/>
          <a:stretch>
            <a:fillRect/>
          </a:stretch>
        </p:blipFill>
        <p:spPr>
          <a:xfrm>
            <a:off x="2035641" y="1208790"/>
            <a:ext cx="1785950" cy="1285884"/>
          </a:xfrm>
          <a:prstGeom prst="rect">
            <a:avLst/>
          </a:prstGeom>
        </p:spPr>
      </p:pic>
      <p:sp>
        <p:nvSpPr>
          <p:cNvPr id="34" name="圓角矩形 49">
            <a:extLst>
              <a:ext uri="{FF2B5EF4-FFF2-40B4-BE49-F238E27FC236}">
                <a16:creationId xmlns:a16="http://schemas.microsoft.com/office/drawing/2014/main" id="{BD297EAE-F1BD-4718-AAEF-0F6B7BC13F1B}"/>
              </a:ext>
            </a:extLst>
          </p:cNvPr>
          <p:cNvSpPr/>
          <p:nvPr/>
        </p:nvSpPr>
        <p:spPr>
          <a:xfrm>
            <a:off x="1359774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35" name="圓角矩形 50">
            <a:extLst>
              <a:ext uri="{FF2B5EF4-FFF2-40B4-BE49-F238E27FC236}">
                <a16:creationId xmlns:a16="http://schemas.microsoft.com/office/drawing/2014/main" id="{43081A20-1766-42CC-AB25-D39726622F14}"/>
              </a:ext>
            </a:extLst>
          </p:cNvPr>
          <p:cNvSpPr/>
          <p:nvPr/>
        </p:nvSpPr>
        <p:spPr>
          <a:xfrm>
            <a:off x="1359774" y="3258169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</a:t>
            </a:r>
            <a:endParaRPr lang="zh-TW" altLang="en-US"/>
          </a:p>
        </p:txBody>
      </p:sp>
      <p:sp>
        <p:nvSpPr>
          <p:cNvPr id="36" name="圓角矩形 51">
            <a:extLst>
              <a:ext uri="{FF2B5EF4-FFF2-40B4-BE49-F238E27FC236}">
                <a16:creationId xmlns:a16="http://schemas.microsoft.com/office/drawing/2014/main" id="{A9CEC8E9-007B-4212-85E8-527906675899}"/>
              </a:ext>
            </a:extLst>
          </p:cNvPr>
          <p:cNvSpPr/>
          <p:nvPr/>
        </p:nvSpPr>
        <p:spPr>
          <a:xfrm>
            <a:off x="7309260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37" name="圓角矩形 52">
            <a:extLst>
              <a:ext uri="{FF2B5EF4-FFF2-40B4-BE49-F238E27FC236}">
                <a16:creationId xmlns:a16="http://schemas.microsoft.com/office/drawing/2014/main" id="{60B61483-B3D6-4916-BD82-4272ED85E6E7}"/>
              </a:ext>
            </a:extLst>
          </p:cNvPr>
          <p:cNvSpPr/>
          <p:nvPr/>
        </p:nvSpPr>
        <p:spPr>
          <a:xfrm>
            <a:off x="7309260" y="3258169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D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67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  <a:ea typeface="Microsoft JhengHei"/>
                <a:cs typeface="Arial" panose="020B0604020202020204" pitchFamily="34" charset="0"/>
                <a:sym typeface="Arial"/>
              </a:rPr>
              <a:t>4U </a:t>
            </a:r>
            <a:r>
              <a:rPr lang="en-US" sz="3200" dirty="0" err="1">
                <a:solidFill>
                  <a:srgbClr val="FFFFFF"/>
                </a:solidFill>
                <a:ea typeface="Microsoft JhengHei"/>
                <a:cs typeface="Arial" panose="020B0604020202020204" pitchFamily="34" charset="0"/>
                <a:sym typeface="Arial"/>
              </a:rPr>
              <a:t>PCIe</a:t>
            </a:r>
            <a:r>
              <a:rPr lang="en-US" sz="3200" dirty="0">
                <a:solidFill>
                  <a:srgbClr val="FFFFFF"/>
                </a:solidFill>
                <a:ea typeface="Microsoft JhengHei"/>
                <a:cs typeface="Arial" panose="020B0604020202020204" pitchFamily="34" charset="0"/>
                <a:sym typeface="Arial"/>
              </a:rPr>
              <a:t> Card </a:t>
            </a:r>
            <a:r>
              <a:rPr lang="en-US" altLang="zh-CN" sz="3200" dirty="0" err="1">
                <a:solidFill>
                  <a:srgbClr val="FFFFFF"/>
                </a:solidFill>
                <a:ea typeface="Microsoft JhengHei"/>
                <a:cs typeface="Arial" panose="020B0604020202020204" pitchFamily="34" charset="0"/>
                <a:sym typeface="Arial"/>
              </a:rPr>
              <a:t>Combin</a:t>
            </a:r>
            <a:r>
              <a:rPr lang="zh-CN" sz="3200" dirty="0">
                <a:solidFill>
                  <a:srgbClr val="FFFFFF"/>
                </a:solidFill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ation</a:t>
            </a:r>
            <a:endParaRPr lang="zh-CN" sz="3200" b="0" dirty="0">
              <a:solidFill>
                <a:srgbClr val="FFFFFF"/>
              </a:solidFill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群組 46">
            <a:extLst>
              <a:ext uri="{FF2B5EF4-FFF2-40B4-BE49-F238E27FC236}">
                <a16:creationId xmlns:a16="http://schemas.microsoft.com/office/drawing/2014/main" id="{B9178663-3533-4B9B-9A6B-6E604423C6C7}"/>
              </a:ext>
            </a:extLst>
          </p:cNvPr>
          <p:cNvGrpSpPr/>
          <p:nvPr/>
        </p:nvGrpSpPr>
        <p:grpSpPr>
          <a:xfrm>
            <a:off x="1423913" y="994476"/>
            <a:ext cx="6082125" cy="4022740"/>
            <a:chOff x="1226284" y="1285866"/>
            <a:chExt cx="4834042" cy="3285182"/>
          </a:xfrm>
        </p:grpSpPr>
        <p:grpSp>
          <p:nvGrpSpPr>
            <p:cNvPr id="26" name="群組 40">
              <a:extLst>
                <a:ext uri="{FF2B5EF4-FFF2-40B4-BE49-F238E27FC236}">
                  <a16:creationId xmlns:a16="http://schemas.microsoft.com/office/drawing/2014/main" id="{76D3DBB1-8CA0-460C-96B2-77CFF60B6998}"/>
                </a:ext>
              </a:extLst>
            </p:cNvPr>
            <p:cNvGrpSpPr/>
            <p:nvPr/>
          </p:nvGrpSpPr>
          <p:grpSpPr>
            <a:xfrm>
              <a:off x="3643306" y="1285866"/>
              <a:ext cx="1588" cy="3285182"/>
              <a:chOff x="3713950" y="929470"/>
              <a:chExt cx="1588" cy="3285182"/>
            </a:xfrm>
          </p:grpSpPr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CEAE76AC-8797-4EB0-98C0-3949B6BE5232}"/>
                  </a:ext>
                </a:extLst>
              </p:cNvPr>
              <p:cNvCxnSpPr/>
              <p:nvPr/>
            </p:nvCxnSpPr>
            <p:spPr>
              <a:xfrm rot="5400000">
                <a:off x="3277193" y="1366227"/>
                <a:ext cx="87510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50FB7984-DEA2-40E5-B157-4C93CD007F73}"/>
                  </a:ext>
                </a:extLst>
              </p:cNvPr>
              <p:cNvCxnSpPr/>
              <p:nvPr/>
            </p:nvCxnSpPr>
            <p:spPr>
              <a:xfrm rot="5400000">
                <a:off x="3036083" y="3535197"/>
                <a:ext cx="1357322" cy="15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90146D2A-C591-48C0-B85C-D4F2848D8204}"/>
                </a:ext>
              </a:extLst>
            </p:cNvPr>
            <p:cNvCxnSpPr>
              <a:cxnSpLocks/>
            </p:cNvCxnSpPr>
            <p:nvPr/>
          </p:nvCxnSpPr>
          <p:spPr>
            <a:xfrm>
              <a:off x="1226284" y="2928940"/>
              <a:ext cx="2059832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18137AE6-1FC3-4984-97AE-A2733E23129D}"/>
                </a:ext>
              </a:extLst>
            </p:cNvPr>
            <p:cNvCxnSpPr>
              <a:cxnSpLocks/>
            </p:cNvCxnSpPr>
            <p:nvPr/>
          </p:nvCxnSpPr>
          <p:spPr>
            <a:xfrm>
              <a:off x="4000496" y="2928940"/>
              <a:ext cx="205983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流程圖: 換頁接點 30">
            <a:extLst>
              <a:ext uri="{FF2B5EF4-FFF2-40B4-BE49-F238E27FC236}">
                <a16:creationId xmlns:a16="http://schemas.microsoft.com/office/drawing/2014/main" id="{FB737320-DB6E-448D-863B-8195DC5B09A1}"/>
              </a:ext>
            </a:extLst>
          </p:cNvPr>
          <p:cNvSpPr/>
          <p:nvPr/>
        </p:nvSpPr>
        <p:spPr>
          <a:xfrm>
            <a:off x="3739661" y="994476"/>
            <a:ext cx="1462698" cy="500066"/>
          </a:xfrm>
          <a:prstGeom prst="flowChartOffpageConnector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com</a:t>
            </a:r>
            <a:r>
              <a:rPr lang="en-US" altLang="zh-TW" sz="1600" b="1" dirty="0">
                <a:latin typeface="Microsoft JhengHei"/>
                <a:ea typeface="Microsoft JhengHei"/>
              </a:rPr>
              <a:t>b</a:t>
            </a:r>
            <a:r>
              <a:rPr lang="en-US" altLang="en-US" sz="1600" b="1" dirty="0">
                <a:latin typeface="Microsoft JhengHei"/>
                <a:ea typeface="Microsoft JhengHei"/>
              </a:rPr>
              <a:t>ination</a:t>
            </a:r>
            <a:endParaRPr lang="zh-TW" sz="16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7532A7-E605-4D23-81C4-86C0CCF3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70" y="2078107"/>
            <a:ext cx="2754923" cy="1857227"/>
          </a:xfrm>
          <a:prstGeom prst="rect">
            <a:avLst/>
          </a:prstGeom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247B5F30-067C-4152-8FA9-01871B544FA3}"/>
              </a:ext>
            </a:extLst>
          </p:cNvPr>
          <p:cNvSpPr/>
          <p:nvPr/>
        </p:nvSpPr>
        <p:spPr>
          <a:xfrm>
            <a:off x="4422591" y="2390971"/>
            <a:ext cx="928694" cy="78581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67CC0E30-D6AB-4280-BA70-8A23E9F051FF}"/>
              </a:ext>
            </a:extLst>
          </p:cNvPr>
          <p:cNvGrpSpPr/>
          <p:nvPr/>
        </p:nvGrpSpPr>
        <p:grpSpPr>
          <a:xfrm>
            <a:off x="2022694" y="1462576"/>
            <a:ext cx="1882582" cy="1133140"/>
            <a:chOff x="2022694" y="1462576"/>
            <a:chExt cx="1882582" cy="113314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BD029B0-6743-45FB-BE0A-5740C19D0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7" t="31124" r="13661" b="41598"/>
            <a:stretch/>
          </p:blipFill>
          <p:spPr>
            <a:xfrm>
              <a:off x="2022694" y="1462576"/>
              <a:ext cx="1882582" cy="1063603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97F33EA-E607-4777-89FF-544499F6BA5D}"/>
                </a:ext>
              </a:extLst>
            </p:cNvPr>
            <p:cNvSpPr/>
            <p:nvPr/>
          </p:nvSpPr>
          <p:spPr>
            <a:xfrm>
              <a:off x="3429000" y="228600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0F7168E-7EE0-4CD4-A397-7D58AF70A6D5}"/>
              </a:ext>
            </a:extLst>
          </p:cNvPr>
          <p:cNvGrpSpPr/>
          <p:nvPr/>
        </p:nvGrpSpPr>
        <p:grpSpPr>
          <a:xfrm>
            <a:off x="5102942" y="1462576"/>
            <a:ext cx="1861921" cy="1133140"/>
            <a:chOff x="5102942" y="1462576"/>
            <a:chExt cx="1861921" cy="113314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13EED8D-A19E-48A5-B825-ED60FF511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30968" r="14012" b="41560"/>
            <a:stretch/>
          </p:blipFill>
          <p:spPr>
            <a:xfrm>
              <a:off x="5102942" y="1462576"/>
              <a:ext cx="1861921" cy="1071189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83D4F9F-ACE3-41B6-94D6-F96AEC33F538}"/>
                </a:ext>
              </a:extLst>
            </p:cNvPr>
            <p:cNvSpPr/>
            <p:nvPr/>
          </p:nvSpPr>
          <p:spPr>
            <a:xfrm>
              <a:off x="6509824" y="228600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4DB2CE9-C132-4D7E-94D6-B26AC5D4412F}"/>
              </a:ext>
            </a:extLst>
          </p:cNvPr>
          <p:cNvGrpSpPr/>
          <p:nvPr/>
        </p:nvGrpSpPr>
        <p:grpSpPr>
          <a:xfrm>
            <a:off x="2015675" y="3709120"/>
            <a:ext cx="1896619" cy="1167626"/>
            <a:chOff x="2015675" y="3709120"/>
            <a:chExt cx="1896619" cy="1167626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0E2A1124-DDEC-4D50-91DB-87D48FCE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6" t="30626" r="13232" b="41684"/>
            <a:stretch/>
          </p:blipFill>
          <p:spPr>
            <a:xfrm>
              <a:off x="2015675" y="3709120"/>
              <a:ext cx="1896619" cy="1079693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1EC6BCA-8896-4979-9A28-8AFAED558683}"/>
                </a:ext>
              </a:extLst>
            </p:cNvPr>
            <p:cNvSpPr/>
            <p:nvPr/>
          </p:nvSpPr>
          <p:spPr>
            <a:xfrm>
              <a:off x="3429000" y="456703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D81114FD-F5FC-464C-92FB-DC2AFED261A9}"/>
              </a:ext>
            </a:extLst>
          </p:cNvPr>
          <p:cNvGrpSpPr/>
          <p:nvPr/>
        </p:nvGrpSpPr>
        <p:grpSpPr>
          <a:xfrm>
            <a:off x="5102942" y="3726928"/>
            <a:ext cx="1895168" cy="1149818"/>
            <a:chOff x="5102942" y="3726928"/>
            <a:chExt cx="1895168" cy="1149818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0214BE6-2671-455C-BA12-EF0E1D374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4" t="31520" r="13401" b="41246"/>
            <a:stretch/>
          </p:blipFill>
          <p:spPr>
            <a:xfrm>
              <a:off x="5102942" y="3726928"/>
              <a:ext cx="1895168" cy="1061885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3E4CCAB-B8D2-462B-8080-E604F179A6C1}"/>
                </a:ext>
              </a:extLst>
            </p:cNvPr>
            <p:cNvSpPr/>
            <p:nvPr/>
          </p:nvSpPr>
          <p:spPr>
            <a:xfrm>
              <a:off x="6509824" y="4567030"/>
              <a:ext cx="427703" cy="30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圓角矩形 49">
            <a:extLst>
              <a:ext uri="{FF2B5EF4-FFF2-40B4-BE49-F238E27FC236}">
                <a16:creationId xmlns:a16="http://schemas.microsoft.com/office/drawing/2014/main" id="{408C4101-ABD1-4258-B3EC-E497FE433973}"/>
              </a:ext>
            </a:extLst>
          </p:cNvPr>
          <p:cNvSpPr/>
          <p:nvPr/>
        </p:nvSpPr>
        <p:spPr>
          <a:xfrm>
            <a:off x="1423763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</a:t>
            </a:r>
            <a:endParaRPr lang="zh-TW" altLang="en-US"/>
          </a:p>
        </p:txBody>
      </p:sp>
      <p:sp>
        <p:nvSpPr>
          <p:cNvPr id="47" name="圓角矩形 50">
            <a:extLst>
              <a:ext uri="{FF2B5EF4-FFF2-40B4-BE49-F238E27FC236}">
                <a16:creationId xmlns:a16="http://schemas.microsoft.com/office/drawing/2014/main" id="{93142AF7-217D-4842-8357-977D3C67F73F}"/>
              </a:ext>
            </a:extLst>
          </p:cNvPr>
          <p:cNvSpPr/>
          <p:nvPr/>
        </p:nvSpPr>
        <p:spPr>
          <a:xfrm>
            <a:off x="1423763" y="3308036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</a:t>
            </a:r>
            <a:endParaRPr lang="zh-TW" altLang="en-US"/>
          </a:p>
        </p:txBody>
      </p:sp>
      <p:sp>
        <p:nvSpPr>
          <p:cNvPr id="49" name="圓角矩形 51">
            <a:extLst>
              <a:ext uri="{FF2B5EF4-FFF2-40B4-BE49-F238E27FC236}">
                <a16:creationId xmlns:a16="http://schemas.microsoft.com/office/drawing/2014/main" id="{61C0F77E-4A62-4088-8708-C01AE47701F2}"/>
              </a:ext>
            </a:extLst>
          </p:cNvPr>
          <p:cNvSpPr/>
          <p:nvPr/>
        </p:nvSpPr>
        <p:spPr>
          <a:xfrm>
            <a:off x="7288371" y="1208790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C</a:t>
            </a:r>
            <a:endParaRPr lang="zh-TW" altLang="en-US"/>
          </a:p>
        </p:txBody>
      </p:sp>
      <p:sp>
        <p:nvSpPr>
          <p:cNvPr id="51" name="圓角矩形 52">
            <a:extLst>
              <a:ext uri="{FF2B5EF4-FFF2-40B4-BE49-F238E27FC236}">
                <a16:creationId xmlns:a16="http://schemas.microsoft.com/office/drawing/2014/main" id="{20705295-0249-46B0-B69F-81BD14426784}"/>
              </a:ext>
            </a:extLst>
          </p:cNvPr>
          <p:cNvSpPr/>
          <p:nvPr/>
        </p:nvSpPr>
        <p:spPr>
          <a:xfrm>
            <a:off x="7288371" y="3308036"/>
            <a:ext cx="260032" cy="260032"/>
          </a:xfrm>
          <a:prstGeom prst="round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D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399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ea typeface="微軟正黑體"/>
              </a:rPr>
              <a:t>T</a:t>
            </a:r>
            <a:r>
              <a:rPr lang="en-US" altLang="zh-CN" sz="3200" dirty="0" err="1">
                <a:solidFill>
                  <a:srgbClr val="FFFFFF"/>
                </a:solidFill>
              </a:rPr>
              <a:t>ool</a:t>
            </a:r>
            <a:r>
              <a:rPr lang="en-US" altLang="zh-CN" sz="3200" dirty="0">
                <a:solidFill>
                  <a:srgbClr val="FFFFFF"/>
                </a:solidFill>
              </a:rPr>
              <a:t>-less rail kit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21E16-FF82-624A-AF02-B844E0EF3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6" y="2058937"/>
            <a:ext cx="2580790" cy="655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341EF-D502-B949-82E4-4C1EAF5E6608}"/>
              </a:ext>
            </a:extLst>
          </p:cNvPr>
          <p:cNvSpPr txBox="1"/>
          <p:nvPr/>
        </p:nvSpPr>
        <p:spPr>
          <a:xfrm>
            <a:off x="339969" y="3015022"/>
            <a:ext cx="26294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Supported NAS：</a:t>
            </a:r>
            <a:endParaRPr lang="zh-TW" altLang="en-US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TS-877XU/1277XU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Max. Load：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20</a:t>
            </a:r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1FB70-6887-374F-92F3-E5C37B74B99C}"/>
              </a:ext>
            </a:extLst>
          </p:cNvPr>
          <p:cNvSpPr txBox="1"/>
          <p:nvPr/>
        </p:nvSpPr>
        <p:spPr>
          <a:xfrm>
            <a:off x="3337404" y="3015022"/>
            <a:ext cx="256458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Supportd NAS：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TS-1677XU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Max. Load：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37</a:t>
            </a:r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2" name="圖片 11" descr="Photos of RAIL-B02_橫w3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233" y="1851939"/>
            <a:ext cx="2795982" cy="89997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69BE945-09CA-49DB-91D1-1D672B8F9385}"/>
              </a:ext>
            </a:extLst>
          </p:cNvPr>
          <p:cNvSpPr txBox="1"/>
          <p:nvPr/>
        </p:nvSpPr>
        <p:spPr>
          <a:xfrm>
            <a:off x="6447692" y="3015022"/>
            <a:ext cx="251402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Supported NAS：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TS-2477XU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Max. Load：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90</a:t>
            </a:r>
            <a:r>
              <a:rPr lang="en-US" altLang="zh-CN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4" name="圖片 13" descr="Photos of RAIL-B02_橫w3000.png">
            <a:extLst>
              <a:ext uri="{FF2B5EF4-FFF2-40B4-BE49-F238E27FC236}">
                <a16:creationId xmlns:a16="http://schemas.microsoft.com/office/drawing/2014/main" id="{A7AB6C68-2D4A-4AD4-AA00-43CD448B3E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2787" y="1843146"/>
            <a:ext cx="2795982" cy="899976"/>
          </a:xfrm>
          <a:prstGeom prst="rect">
            <a:avLst/>
          </a:prstGeom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7425F666-973A-4A24-822F-719A6C297C53}"/>
              </a:ext>
            </a:extLst>
          </p:cNvPr>
          <p:cNvCxnSpPr>
            <a:cxnSpLocks/>
          </p:cNvCxnSpPr>
          <p:nvPr/>
        </p:nvCxnSpPr>
        <p:spPr>
          <a:xfrm flipV="1">
            <a:off x="2921034" y="1245329"/>
            <a:ext cx="0" cy="3134942"/>
          </a:xfrm>
          <a:prstGeom prst="line">
            <a:avLst/>
          </a:prstGeom>
          <a:ln w="12700">
            <a:solidFill>
              <a:srgbClr val="8E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96B8C30B-D4AD-4F3B-9E31-43586492F2A1}"/>
              </a:ext>
            </a:extLst>
          </p:cNvPr>
          <p:cNvCxnSpPr>
            <a:cxnSpLocks/>
          </p:cNvCxnSpPr>
          <p:nvPr/>
        </p:nvCxnSpPr>
        <p:spPr>
          <a:xfrm flipV="1">
            <a:off x="5996153" y="1245329"/>
            <a:ext cx="0" cy="3134942"/>
          </a:xfrm>
          <a:prstGeom prst="line">
            <a:avLst/>
          </a:prstGeom>
          <a:ln w="12700">
            <a:solidFill>
              <a:srgbClr val="8E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">
            <a:extLst>
              <a:ext uri="{FF2B5EF4-FFF2-40B4-BE49-F238E27FC236}">
                <a16:creationId xmlns:a16="http://schemas.microsoft.com/office/drawing/2014/main" id="{05A61109-606D-45A9-B6B5-D0B399D8A4DF}"/>
              </a:ext>
            </a:extLst>
          </p:cNvPr>
          <p:cNvSpPr txBox="1"/>
          <p:nvPr/>
        </p:nvSpPr>
        <p:spPr>
          <a:xfrm>
            <a:off x="1" y="1115444"/>
            <a:ext cx="292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RAIL-B02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7E0B0EE-3049-4A0C-BD09-C23C53ACDE8E}"/>
              </a:ext>
            </a:extLst>
          </p:cNvPr>
          <p:cNvSpPr txBox="1"/>
          <p:nvPr/>
        </p:nvSpPr>
        <p:spPr>
          <a:xfrm>
            <a:off x="2921034" y="1115444"/>
            <a:ext cx="307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RAIL-A03-57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DB612DAD-3F13-45C0-941F-AEE23ABEBB54}"/>
              </a:ext>
            </a:extLst>
          </p:cNvPr>
          <p:cNvSpPr txBox="1"/>
          <p:nvPr/>
        </p:nvSpPr>
        <p:spPr>
          <a:xfrm>
            <a:off x="5996152" y="1115444"/>
            <a:ext cx="314784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4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RAIL-A02-90</a:t>
            </a:r>
          </a:p>
        </p:txBody>
      </p:sp>
    </p:spTree>
    <p:extLst>
      <p:ext uri="{BB962C8B-B14F-4D97-AF65-F5344CB8AC3E}">
        <p14:creationId xmlns:p14="http://schemas.microsoft.com/office/powerpoint/2010/main" val="1896353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F051F3B7-9E9B-4C5D-AA42-3CDF53B72B96}"/>
              </a:ext>
            </a:extLst>
          </p:cNvPr>
          <p:cNvGrpSpPr/>
          <p:nvPr/>
        </p:nvGrpSpPr>
        <p:grpSpPr>
          <a:xfrm>
            <a:off x="0" y="-5974"/>
            <a:ext cx="9144000" cy="5149474"/>
            <a:chOff x="0" y="-5974"/>
            <a:chExt cx="9144000" cy="514947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1593F9-C850-4711-8199-BD3248A90F76}"/>
                </a:ext>
              </a:extLst>
            </p:cNvPr>
            <p:cNvSpPr/>
            <p:nvPr/>
          </p:nvSpPr>
          <p:spPr>
            <a:xfrm>
              <a:off x="0" y="743803"/>
              <a:ext cx="9144000" cy="43996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C601121-8188-40F6-91A8-650B47464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C022113-F1F2-4B11-AFB3-F2603F91E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61" b="3374"/>
            <a:stretch/>
          </p:blipFill>
          <p:spPr>
            <a:xfrm>
              <a:off x="785642" y="743802"/>
              <a:ext cx="7131334" cy="439969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Hardware upgrade made easy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4B1F14-E090-4A8E-8F47-5D027A5AE1E8}"/>
              </a:ext>
            </a:extLst>
          </p:cNvPr>
          <p:cNvSpPr/>
          <p:nvPr/>
        </p:nvSpPr>
        <p:spPr>
          <a:xfrm>
            <a:off x="-131885" y="1117155"/>
            <a:ext cx="3648808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70C0"/>
              </a:gs>
              <a:gs pos="70000">
                <a:srgbClr val="0070C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 "/>
                <a:ea typeface="微軟正黑體" panose="020B0604030504040204" pitchFamily="34" charset="-120"/>
              </a:rPr>
              <a:t>up the cover </a:t>
            </a:r>
            <a:endParaRPr lang="zh-TW" altLang="en-US" sz="2000" b="1" dirty="0">
              <a:solidFill>
                <a:schemeClr val="bg1"/>
              </a:solidFill>
              <a:latin typeface="Arial 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764" y="0"/>
            <a:ext cx="8264236" cy="743803"/>
          </a:xfrm>
        </p:spPr>
        <p:txBody>
          <a:bodyPr>
            <a:normAutofit/>
          </a:bodyPr>
          <a:lstStyle/>
          <a:p>
            <a:r>
              <a:rPr lang="en-US" altLang="zh-TW" sz="3100" dirty="0"/>
              <a:t>More Efficient Backup with USB 3.1 Gen 2 </a:t>
            </a:r>
            <a:endParaRPr lang="zh-Hant" altLang="en-US" sz="3100" dirty="0">
              <a:cs typeface="Arial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3438" y="1071552"/>
            <a:ext cx="4143404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57752" y="1285866"/>
            <a:ext cx="3675070" cy="1330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314" y="2285998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00601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295097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365312"/>
            <a:ext cx="900536" cy="900534"/>
          </a:xfrm>
          <a:prstGeom prst="rect">
            <a:avLst/>
          </a:prstGeom>
        </p:spPr>
      </p:pic>
      <p:grpSp>
        <p:nvGrpSpPr>
          <p:cNvPr id="3" name="群組 17"/>
          <p:cNvGrpSpPr/>
          <p:nvPr/>
        </p:nvGrpSpPr>
        <p:grpSpPr>
          <a:xfrm>
            <a:off x="285720" y="2671092"/>
            <a:ext cx="2428892" cy="1473794"/>
            <a:chOff x="285720" y="2671092"/>
            <a:chExt cx="2857500" cy="1473794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" name="Shape 201"/>
          <p:cNvSpPr/>
          <p:nvPr/>
        </p:nvSpPr>
        <p:spPr>
          <a:xfrm>
            <a:off x="785780" y="3357568"/>
            <a:ext cx="571509" cy="7858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03"/>
          <p:cNvSpPr txBox="1"/>
          <p:nvPr/>
        </p:nvSpPr>
        <p:spPr>
          <a:xfrm>
            <a:off x="428596" y="4189149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USB 3.0</a:t>
            </a:r>
          </a:p>
        </p:txBody>
      </p:sp>
      <p:sp>
        <p:nvSpPr>
          <p:cNvPr id="26" name="Shape 204"/>
          <p:cNvSpPr txBox="1"/>
          <p:nvPr/>
        </p:nvSpPr>
        <p:spPr>
          <a:xfrm>
            <a:off x="1357289" y="4189149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C00000"/>
                </a:solidFill>
              </a:rPr>
              <a:t>USB 3.1 Gen 2</a:t>
            </a:r>
          </a:p>
        </p:txBody>
      </p:sp>
      <p:sp>
        <p:nvSpPr>
          <p:cNvPr id="27" name="Shape 205"/>
          <p:cNvSpPr txBox="1"/>
          <p:nvPr/>
        </p:nvSpPr>
        <p:spPr>
          <a:xfrm>
            <a:off x="500034" y="3366420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</a:rPr>
              <a:t>5</a:t>
            </a:r>
            <a:r>
              <a:rPr lang="en-US" sz="1200" b="1">
                <a:solidFill>
                  <a:schemeClr val="lt1"/>
                </a:solidFill>
              </a:rPr>
              <a:t>Gb/s</a:t>
            </a:r>
          </a:p>
        </p:txBody>
      </p:sp>
      <p:sp>
        <p:nvSpPr>
          <p:cNvPr id="28" name="Shape 202"/>
          <p:cNvSpPr/>
          <p:nvPr/>
        </p:nvSpPr>
        <p:spPr>
          <a:xfrm>
            <a:off x="1643053" y="2643189"/>
            <a:ext cx="571509" cy="1500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06"/>
          <p:cNvSpPr txBox="1"/>
          <p:nvPr/>
        </p:nvSpPr>
        <p:spPr>
          <a:xfrm>
            <a:off x="1368718" y="271462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</a:rPr>
              <a:t>10</a:t>
            </a:r>
            <a:r>
              <a:rPr lang="en-US" sz="1200" b="1">
                <a:solidFill>
                  <a:schemeClr val="lt1"/>
                </a:solidFill>
              </a:rPr>
              <a:t>Gb/s</a:t>
            </a:r>
          </a:p>
        </p:txBody>
      </p:sp>
      <p:grpSp>
        <p:nvGrpSpPr>
          <p:cNvPr id="4" name="群組 29"/>
          <p:cNvGrpSpPr/>
          <p:nvPr/>
        </p:nvGrpSpPr>
        <p:grpSpPr>
          <a:xfrm>
            <a:off x="741644" y="1285866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2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pic>
        <p:nvPicPr>
          <p:cNvPr id="36" name="Picture 3" descr="\\Marketing\Marketing\TO 明俐\20180504_PPT資料\TVS-882ST3_copy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71802" y="1142990"/>
            <a:ext cx="1499520" cy="1559360"/>
          </a:xfrm>
          <a:prstGeom prst="rect">
            <a:avLst/>
          </a:prstGeom>
          <a:noFill/>
        </p:spPr>
      </p:pic>
      <p:sp>
        <p:nvSpPr>
          <p:cNvPr id="37" name="橢圓 36"/>
          <p:cNvSpPr/>
          <p:nvPr/>
        </p:nvSpPr>
        <p:spPr>
          <a:xfrm>
            <a:off x="3185794" y="1338010"/>
            <a:ext cx="1278484" cy="12784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37"/>
          <p:cNvGrpSpPr/>
          <p:nvPr/>
        </p:nvGrpSpPr>
        <p:grpSpPr>
          <a:xfrm>
            <a:off x="3081757" y="3081175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矩形 40"/>
          <p:cNvSpPr/>
          <p:nvPr/>
        </p:nvSpPr>
        <p:spPr>
          <a:xfrm>
            <a:off x="3363165" y="1142990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TYPE-C</a:t>
            </a:r>
          </a:p>
        </p:txBody>
      </p:sp>
      <p:sp>
        <p:nvSpPr>
          <p:cNvPr id="42" name="矩形 41"/>
          <p:cNvSpPr/>
          <p:nvPr/>
        </p:nvSpPr>
        <p:spPr>
          <a:xfrm>
            <a:off x="3363157" y="3020850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108541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9">
            <a:extLst>
              <a:ext uri="{FF2B5EF4-FFF2-40B4-BE49-F238E27FC236}">
                <a16:creationId xmlns:a16="http://schemas.microsoft.com/office/drawing/2014/main" id="{E83BA365-B198-4627-9A7A-B7A517EB3F43}"/>
              </a:ext>
            </a:extLst>
          </p:cNvPr>
          <p:cNvSpPr/>
          <p:nvPr/>
        </p:nvSpPr>
        <p:spPr>
          <a:xfrm>
            <a:off x="307061" y="1064188"/>
            <a:ext cx="8458567" cy="3071834"/>
          </a:xfrm>
          <a:prstGeom prst="roundRect">
            <a:avLst>
              <a:gd name="adj" fmla="val 6205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Hant" sz="3200" dirty="0"/>
              <a:t>Super high capacity surveillance</a:t>
            </a:r>
            <a:endParaRPr lang="zh-TW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20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Surveillance Station 5.1</a:t>
            </a:r>
            <a:endParaRPr lang="en-US" altLang="zh-TW" sz="1500" b="1" dirty="0">
              <a:solidFill>
                <a:srgbClr val="0070C0"/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Default: </a:t>
            </a:r>
            <a:r>
              <a:rPr lang="en-US" sz="1500" b="1" dirty="0">
                <a:solidFill>
                  <a:srgbClr val="C00000"/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8 </a:t>
            </a:r>
            <a:r>
              <a:rPr lang="en-US" sz="1500" b="1" dirty="0">
                <a:solidFill>
                  <a:srgbClr val="C00000"/>
                </a:solidFill>
                <a:latin typeface="Arial "/>
                <a:ea typeface="Microsoft JhengHei" charset="-120"/>
                <a:cs typeface="Arial"/>
              </a:rPr>
              <a:t>free channels</a:t>
            </a:r>
            <a:endParaRPr lang="zh-TW" altLang="en-US" sz="1500" b="1" dirty="0">
              <a:solidFill>
                <a:srgbClr val="C00000"/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/>
              </a:rPr>
              <a:t>Max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: 80</a:t>
            </a:r>
            <a:r>
              <a:rPr lang="en-US" sz="1200" b="1" dirty="0">
                <a:solidFill>
                  <a:srgbClr val="262626"/>
                </a:solidFill>
                <a:latin typeface="Arial "/>
                <a:ea typeface="Microsoft JhengHei"/>
                <a:cs typeface="Arial"/>
              </a:rPr>
              <a:t> CH</a:t>
            </a:r>
            <a:r>
              <a:rPr lang="zh-TW" altLang="en-US" sz="1200" b="1" dirty="0">
                <a:latin typeface="Arial 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200" b="1" dirty="0">
                <a:latin typeface="Arial "/>
                <a:ea typeface="Microsoft JhengHei" charset="-120"/>
                <a:cs typeface="Arial" panose="020B0604020202020204" pitchFamily="34" charset="0"/>
              </a:rPr>
              <a:t>(optional license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/>
              </a:rPr>
              <a:t>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75724"/>
            <a:ext cx="2337670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QVR Pro</a:t>
            </a: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/>
              </a:rPr>
              <a:t>Default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8 free channels</a:t>
            </a:r>
            <a:endParaRPr lang="zh-TW" altLang="en-US" sz="1500" b="1" dirty="0">
              <a:solidFill>
                <a:srgbClr val="C00000"/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Max: 128 CH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(optional license)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 "/>
                <a:ea typeface="Microsoft JhengHei" charset="-120"/>
                <a:cs typeface="Arial" panose="020B0604020202020204" pitchFamily="34" charset="0"/>
              </a:rPr>
              <a:t>QUSBCam2</a:t>
            </a:r>
          </a:p>
          <a:p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/>
              </a:rPr>
              <a:t>Up to 1080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p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USB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/>
              </a:rPr>
              <a:t>e</a:t>
            </a:r>
            <a:r>
              <a:rPr lang="en-US" altLang="zh-TW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新細明體"/>
                <a:cs typeface="Arial" panose="020B0604020202020204" pitchFamily="34" charset="0"/>
              </a:rPr>
              <a:t>ng</a:t>
            </a:r>
            <a:endParaRPr lang="zh-TW">
              <a:latin typeface="Arial "/>
            </a:endParaRPr>
          </a:p>
          <a:p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95E525-7492-4561-A798-C9344EE64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2353206" y="1101873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3000" dirty="0">
                <a:solidFill>
                  <a:srgbClr val="FFFFFF"/>
                </a:solidFill>
                <a:latin typeface="Arial "/>
                <a:cs typeface="Arial"/>
              </a:rPr>
              <a:t>Memory upgrade</a:t>
            </a:r>
            <a:endParaRPr lang="zh-TW" sz="3000" i="0" u="none" strike="noStrike" cap="none" dirty="0">
              <a:solidFill>
                <a:srgbClr val="FFFFFF"/>
              </a:solidFill>
              <a:latin typeface="Arial "/>
              <a:cs typeface="Arial"/>
            </a:endParaRPr>
          </a:p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3000" dirty="0">
                <a:latin typeface="Arial "/>
                <a:cs typeface="Arial"/>
                <a:sym typeface="Arial"/>
              </a:rPr>
              <a:t>GPU card</a:t>
            </a:r>
            <a:r>
              <a:rPr lang="en-US" altLang="zh-TW" sz="3000" dirty="0">
                <a:solidFill>
                  <a:srgbClr val="FFFFFF"/>
                </a:solidFill>
                <a:latin typeface="Arial "/>
                <a:cs typeface="Arial"/>
              </a:rPr>
              <a:t> installation</a:t>
            </a:r>
            <a:endParaRPr lang="en-US" altLang="zh-TW" sz="3000" i="0" u="none" strike="noStrike" cap="none" dirty="0">
              <a:solidFill>
                <a:srgbClr val="FFFFFF"/>
              </a:solidFill>
              <a:latin typeface="Arial "/>
              <a:cs typeface="Arial"/>
            </a:endParaRPr>
          </a:p>
          <a:p>
            <a:pPr marL="457200" indent="-3810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TW" altLang="en-US" sz="3000" dirty="0">
                <a:latin typeface="Arial "/>
                <a:cs typeface="Arial"/>
              </a:rPr>
              <a:t>GPU card configuration in QTS</a:t>
            </a:r>
            <a:endParaRPr lang="zh-TW" altLang="en-US" sz="3000" i="0" u="none" strike="noStrike" cap="none" dirty="0">
              <a:latin typeface="Arial "/>
              <a:cs typeface="Arial"/>
            </a:endParaRPr>
          </a:p>
        </p:txBody>
      </p:sp>
      <p:pic>
        <p:nvPicPr>
          <p:cNvPr id="9" name="圖片 8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1" y="1195983"/>
            <a:ext cx="1657362" cy="500066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681378" y="825206"/>
            <a:ext cx="1629426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5725" lvl="0" indent="-9525" algn="ctr">
              <a:lnSpc>
                <a:spcPct val="115000"/>
              </a:lnSpc>
              <a:buSzPct val="100000"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Demo</a:t>
            </a:r>
            <a:endParaRPr lang="en-US" altLang="zh-TW" sz="32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2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500576"/>
            <a:ext cx="9144000" cy="64292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7370666" cy="7501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CN" sz="32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New to the Ryzen NAS Family</a:t>
            </a:r>
            <a:endParaRPr lang="en-US" altLang="zh-CN" sz="3200" b="1" i="0" u="none" strike="noStrike" cap="none" dirty="0">
              <a:solidFill>
                <a:schemeClr val="lt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178C7-1782-AA41-AD2E-928B9BCFC184}"/>
              </a:ext>
            </a:extLst>
          </p:cNvPr>
          <p:cNvSpPr txBox="1"/>
          <p:nvPr/>
        </p:nvSpPr>
        <p:spPr>
          <a:xfrm>
            <a:off x="1589320" y="874672"/>
            <a:ext cx="342902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TS-x77XU rackmount NAS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30961-7BC3-2445-9369-0EEEB4EAD869}"/>
              </a:ext>
            </a:extLst>
          </p:cNvPr>
          <p:cNvSpPr txBox="1"/>
          <p:nvPr/>
        </p:nvSpPr>
        <p:spPr>
          <a:xfrm>
            <a:off x="285720" y="2889756"/>
            <a:ext cx="28803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Arial "/>
                <a:ea typeface="Microsoft JhengHei" panose="020B0604030504040204" pitchFamily="34" charset="-120"/>
                <a:cs typeface="Arial" pitchFamily="34" charset="0"/>
              </a:rPr>
              <a:t>TS-x77 </a:t>
            </a:r>
            <a:r>
              <a:rPr lang="zh-CN" altLang="en-US" sz="2000" b="1" dirty="0">
                <a:latin typeface="Arial "/>
                <a:ea typeface="Microsoft JhengHei"/>
                <a:cs typeface="Arial" pitchFamily="34" charset="0"/>
              </a:rPr>
              <a:t>des</a:t>
            </a:r>
            <a:r>
              <a:rPr lang="zh-CN" altLang="en-US" sz="2000" b="1" dirty="0">
                <a:latin typeface="Arial "/>
                <a:ea typeface="Microsoft JhengHei" panose="020B0604030504040204" pitchFamily="34" charset="-120"/>
                <a:cs typeface="Arial" pitchFamily="34" charset="0"/>
              </a:rPr>
              <a:t>ktop NAS</a:t>
            </a:r>
            <a:endParaRPr lang="en-US" sz="2000" b="1" dirty="0">
              <a:latin typeface="Arial "/>
              <a:ea typeface="Microsoft JhengHei" panose="020B0604030504040204" pitchFamily="34" charset="-120"/>
              <a:cs typeface="Arial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18974" y="2797868"/>
            <a:ext cx="734481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FC0636-EF9C-4341-B5CB-68F53A4492D8}"/>
              </a:ext>
            </a:extLst>
          </p:cNvPr>
          <p:cNvSpPr txBox="1"/>
          <p:nvPr/>
        </p:nvSpPr>
        <p:spPr>
          <a:xfrm>
            <a:off x="2592933" y="4639645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7F746-408A-E246-9C30-F9B20C9E4D4A}"/>
              </a:ext>
            </a:extLst>
          </p:cNvPr>
          <p:cNvSpPr txBox="1"/>
          <p:nvPr/>
        </p:nvSpPr>
        <p:spPr>
          <a:xfrm>
            <a:off x="4493595" y="4639645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E8502-AE86-B745-8401-2D2CE84DD8D4}"/>
              </a:ext>
            </a:extLst>
          </p:cNvPr>
          <p:cNvSpPr txBox="1"/>
          <p:nvPr/>
        </p:nvSpPr>
        <p:spPr>
          <a:xfrm>
            <a:off x="5958916" y="4639645"/>
            <a:ext cx="774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TS-677</a:t>
            </a:r>
          </a:p>
        </p:txBody>
      </p:sp>
      <p:pic>
        <p:nvPicPr>
          <p:cNvPr id="39" name="Shape 41">
            <a:extLst>
              <a:ext uri="{FF2B5EF4-FFF2-40B4-BE49-F238E27FC236}">
                <a16:creationId xmlns:a16="http://schemas.microsoft.com/office/drawing/2014/main" id="{6456156C-4EDF-554F-8C51-91637BD8509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741" y="3656914"/>
            <a:ext cx="1656183" cy="1035113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0" name="Shape 42">
            <a:extLst>
              <a:ext uri="{FF2B5EF4-FFF2-40B4-BE49-F238E27FC236}">
                <a16:creationId xmlns:a16="http://schemas.microsoft.com/office/drawing/2014/main" id="{AFDBFEA0-6140-4949-A580-4D4D0F54227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529" y="3650448"/>
            <a:ext cx="1666526" cy="1041579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1" name="Shape 43">
            <a:extLst>
              <a:ext uri="{FF2B5EF4-FFF2-40B4-BE49-F238E27FC236}">
                <a16:creationId xmlns:a16="http://schemas.microsoft.com/office/drawing/2014/main" id="{055F7667-43F4-B34E-8FDF-660761749E7C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396" y="3650059"/>
            <a:ext cx="1667147" cy="1041968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5008917" y="909041"/>
            <a:ext cx="1991976" cy="276999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SFP+ 10G </a:t>
            </a:r>
            <a:r>
              <a:rPr lang="en-US" altLang="zh-CN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</a:t>
            </a:r>
            <a:r>
              <a:rPr lang="zh-CN" altLang="en-US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martNIC</a:t>
            </a:r>
            <a:endParaRPr lang="en-US" sz="1200" b="1" dirty="0">
              <a:solidFill>
                <a:srgbClr val="0070C0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7" name="圖片 46" descr="人名旁邊介紹框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857239"/>
            <a:ext cx="1285884" cy="357190"/>
          </a:xfrm>
          <a:prstGeom prst="rect">
            <a:avLst/>
          </a:prstGeom>
        </p:spPr>
      </p:pic>
      <p:sp>
        <p:nvSpPr>
          <p:cNvPr id="48" name="TextBox 3">
            <a:extLst>
              <a:ext uri="{FF2B5EF4-FFF2-40B4-BE49-F238E27FC236}">
                <a16:creationId xmlns:a16="http://schemas.microsoft.com/office/drawing/2014/main" id="{514178C7-1782-AA41-AD2E-928B9BCFC184}"/>
              </a:ext>
            </a:extLst>
          </p:cNvPr>
          <p:cNvSpPr txBox="1"/>
          <p:nvPr/>
        </p:nvSpPr>
        <p:spPr>
          <a:xfrm>
            <a:off x="357158" y="857238"/>
            <a:ext cx="128588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ea typeface="Microsoft JhengHei"/>
                <a:cs typeface="Arial" pitchFamily="34" charset="0"/>
              </a:rPr>
              <a:t>N</a:t>
            </a:r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ea typeface="Microsoft JhengHei"/>
              </a:rPr>
              <a:t>ew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0226C-BADE-B34E-81B0-FE9466CD15C5}"/>
              </a:ext>
            </a:extLst>
          </p:cNvPr>
          <p:cNvSpPr txBox="1"/>
          <p:nvPr/>
        </p:nvSpPr>
        <p:spPr>
          <a:xfrm>
            <a:off x="751620" y="4639645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</a:t>
            </a:r>
          </a:p>
        </p:txBody>
      </p:sp>
      <p:pic>
        <p:nvPicPr>
          <p:cNvPr id="43" name="圖片 26" descr="TS-1677X_font.png">
            <a:extLst>
              <a:ext uri="{FF2B5EF4-FFF2-40B4-BE49-F238E27FC236}">
                <a16:creationId xmlns:a16="http://schemas.microsoft.com/office/drawing/2014/main" id="{01850200-2405-D740-B186-6E107C9256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1" y="3273569"/>
            <a:ext cx="2269129" cy="1418458"/>
          </a:xfrm>
          <a:prstGeom prst="rect">
            <a:avLst/>
          </a:prstGeom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sp>
        <p:nvSpPr>
          <p:cNvPr id="56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3046750" y="2948167"/>
            <a:ext cx="1333870" cy="276999"/>
          </a:xfrm>
          <a:prstGeom prst="rect">
            <a:avLst/>
          </a:prstGeom>
          <a:noFill/>
          <a:ln w="19050" cap="rnd">
            <a:solidFill>
              <a:srgbClr val="0070C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</a:t>
            </a:r>
            <a:r>
              <a:rPr lang="zh-TW" altLang="en-US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10GBASE-T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D5954-2CE0-4EFD-9F23-8BC669E14841}"/>
              </a:ext>
            </a:extLst>
          </p:cNvPr>
          <p:cNvSpPr txBox="1"/>
          <p:nvPr/>
        </p:nvSpPr>
        <p:spPr>
          <a:xfrm>
            <a:off x="609417" y="2251224"/>
            <a:ext cx="134998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TS-2477XU-RP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9F7AA9F-029B-49D5-AD85-8AE624A1FCB1}"/>
              </a:ext>
            </a:extLst>
          </p:cNvPr>
          <p:cNvSpPr txBox="1"/>
          <p:nvPr/>
        </p:nvSpPr>
        <p:spPr>
          <a:xfrm>
            <a:off x="2298333" y="2200317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</a:t>
            </a:r>
          </a:p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TS-1677XU-RP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id="{11975017-6595-415E-80BD-A1BA303647E0}"/>
              </a:ext>
            </a:extLst>
          </p:cNvPr>
          <p:cNvSpPr txBox="1"/>
          <p:nvPr/>
        </p:nvSpPr>
        <p:spPr>
          <a:xfrm>
            <a:off x="3906238" y="2200317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</a:t>
            </a:r>
          </a:p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TS-1277XU-RP</a:t>
            </a: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AEF57139-C23A-43A1-A2EE-E9E24D9DED15}"/>
              </a:ext>
            </a:extLst>
          </p:cNvPr>
          <p:cNvSpPr txBox="1"/>
          <p:nvPr/>
        </p:nvSpPr>
        <p:spPr>
          <a:xfrm>
            <a:off x="5609026" y="2181462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</a:t>
            </a:r>
          </a:p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TS-877XU-RP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8E852744-BF5C-482F-B1C9-FC3F678EF5F9}"/>
              </a:ext>
            </a:extLst>
          </p:cNvPr>
          <p:cNvSpPr txBox="1"/>
          <p:nvPr/>
        </p:nvSpPr>
        <p:spPr>
          <a:xfrm>
            <a:off x="7252102" y="2181462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TS-977XU-RP</a:t>
            </a:r>
          </a:p>
        </p:txBody>
      </p:sp>
      <p:pic>
        <p:nvPicPr>
          <p:cNvPr id="37" name="Picture 34">
            <a:extLst>
              <a:ext uri="{FF2B5EF4-FFF2-40B4-BE49-F238E27FC236}">
                <a16:creationId xmlns:a16="http://schemas.microsoft.com/office/drawing/2014/main" id="{7F391C1B-A44B-42FC-888D-08850D2987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965" y="1889753"/>
            <a:ext cx="1753684" cy="291730"/>
          </a:xfrm>
          <a:prstGeom prst="rect">
            <a:avLst/>
          </a:prstGeom>
        </p:spPr>
      </p:pic>
      <p:pic>
        <p:nvPicPr>
          <p:cNvPr id="38" name="Picture 35">
            <a:extLst>
              <a:ext uri="{FF2B5EF4-FFF2-40B4-BE49-F238E27FC236}">
                <a16:creationId xmlns:a16="http://schemas.microsoft.com/office/drawing/2014/main" id="{2B27525A-3A02-4D3D-9A65-3866A78568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851" y="1767900"/>
            <a:ext cx="1725080" cy="422712"/>
          </a:xfrm>
          <a:prstGeom prst="rect">
            <a:avLst/>
          </a:prstGeom>
        </p:spPr>
      </p:pic>
      <p:pic>
        <p:nvPicPr>
          <p:cNvPr id="42" name="Picture 36">
            <a:extLst>
              <a:ext uri="{FF2B5EF4-FFF2-40B4-BE49-F238E27FC236}">
                <a16:creationId xmlns:a16="http://schemas.microsoft.com/office/drawing/2014/main" id="{3DA9EEE1-8CD7-4161-BD57-303336CF3F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0336" y="1726276"/>
            <a:ext cx="1725082" cy="474790"/>
          </a:xfrm>
          <a:prstGeom prst="rect">
            <a:avLst/>
          </a:prstGeom>
        </p:spPr>
      </p:pic>
      <p:pic>
        <p:nvPicPr>
          <p:cNvPr id="31" name="圖片 30" descr="TS-1677XU_Front.png">
            <a:extLst>
              <a:ext uri="{FF2B5EF4-FFF2-40B4-BE49-F238E27FC236}">
                <a16:creationId xmlns:a16="http://schemas.microsoft.com/office/drawing/2014/main" id="{DC6CCC1C-C563-41AC-A474-725B0981C2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9493" y="1344227"/>
            <a:ext cx="1649892" cy="1032769"/>
          </a:xfrm>
          <a:prstGeom prst="rect">
            <a:avLst/>
          </a:prstGeom>
          <a:effectLst/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A66ACC5-F039-4C51-88C5-C7646A776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2" y="1288000"/>
            <a:ext cx="1734113" cy="10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96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B65641B5-F1F4-4B05-8BC3-3E8E337C3F86}"/>
              </a:ext>
            </a:extLst>
          </p:cNvPr>
          <p:cNvSpPr/>
          <p:nvPr/>
        </p:nvSpPr>
        <p:spPr>
          <a:xfrm>
            <a:off x="429630" y="942883"/>
            <a:ext cx="8278399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643944" y="1157197"/>
            <a:ext cx="7838140" cy="1330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</p:spPr>
        <p:txBody>
          <a:bodyPr>
            <a:noAutofit/>
          </a:bodyPr>
          <a:lstStyle/>
          <a:p>
            <a:r>
              <a:rPr lang="en-US" altLang="zh-TW" sz="3000" dirty="0">
                <a:cs typeface="Arial" panose="020B0604020202020204" pitchFamily="34" charset="0"/>
              </a:rPr>
              <a:t>10GbE </a:t>
            </a:r>
            <a:r>
              <a:rPr lang="en-US" altLang="zh-TW" sz="3000" dirty="0" err="1">
                <a:cs typeface="Arial" panose="020B0604020202020204" pitchFamily="34" charset="0"/>
              </a:rPr>
              <a:t>SmartNIC</a:t>
            </a:r>
            <a:r>
              <a:rPr lang="en-US" altLang="zh-TW" sz="3000" dirty="0">
                <a:solidFill>
                  <a:srgbClr val="FFFFFF"/>
                </a:solidFill>
                <a:cs typeface="Arial"/>
              </a:rPr>
              <a:t> with offload function</a:t>
            </a:r>
            <a:endParaRPr lang="zh-TW" sz="3000" dirty="0">
              <a:solidFill>
                <a:schemeClr val="tx1"/>
              </a:solidFill>
              <a:latin typeface="微軟正黑體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047868" y="1398451"/>
            <a:ext cx="7040392" cy="795966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28" y="2458541"/>
            <a:ext cx="2984062" cy="2295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1000100" y="2487825"/>
            <a:ext cx="410401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endParaRPr lang="en-US" altLang="zh-TW" sz="2000" b="1" dirty="0">
              <a:latin typeface="Arial "/>
              <a:ea typeface="微軟正黑體" pitchFamily="34" charset="-120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Arial "/>
                <a:ea typeface="微軟正黑體"/>
                <a:cs typeface="Arial" pitchFamily="34" charset="0"/>
              </a:rPr>
              <a:t>Buit-in Mellanox ConnectX 4Lx</a:t>
            </a:r>
            <a:r>
              <a:rPr lang="en-US" altLang="zh-TW" sz="2000" b="1" dirty="0">
                <a:latin typeface="Arial "/>
                <a:ea typeface="微軟正黑體" pitchFamily="34" charset="-120"/>
                <a:cs typeface="Arial" pitchFamily="34" charset="0"/>
              </a:rPr>
              <a:t> </a:t>
            </a:r>
            <a:r>
              <a:rPr lang="zh-TW" altLang="en-US" sz="2000" b="1" dirty="0">
                <a:latin typeface="Arial "/>
                <a:ea typeface="微軟正黑體"/>
                <a:cs typeface="Arial" pitchFamily="34" charset="0"/>
              </a:rPr>
              <a:t>10GbE </a:t>
            </a:r>
            <a:r>
              <a:rPr lang="en-US" altLang="zh-TW" sz="2000" b="1" dirty="0">
                <a:latin typeface="Arial "/>
                <a:ea typeface="微軟正黑體"/>
                <a:cs typeface="Arial" pitchFamily="34" charset="0"/>
              </a:rPr>
              <a:t>S</a:t>
            </a:r>
            <a:r>
              <a:rPr lang="zh-TW" altLang="en-US" sz="2000" b="1" dirty="0">
                <a:latin typeface="Arial "/>
                <a:ea typeface="微軟正黑體"/>
                <a:cs typeface="Arial" pitchFamily="34" charset="0"/>
              </a:rPr>
              <a:t>martNIC</a:t>
            </a: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Arial "/>
                <a:ea typeface="微軟正黑體" pitchFamily="34" charset="-120"/>
                <a:cs typeface="Arial" pitchFamily="34" charset="0"/>
              </a:rPr>
              <a:t>Support</a:t>
            </a:r>
            <a:r>
              <a:rPr lang="en-US" altLang="zh-TW" sz="2000" b="1" dirty="0">
                <a:latin typeface="Arial "/>
                <a:ea typeface="微軟正黑體" pitchFamily="34" charset="-120"/>
                <a:cs typeface="Arial" pitchFamily="34" charset="0"/>
              </a:rPr>
              <a:t>s</a:t>
            </a:r>
            <a:r>
              <a:rPr lang="zh-TW" altLang="en-US" sz="2000" b="1" dirty="0">
                <a:latin typeface="Arial "/>
                <a:ea typeface="微軟正黑體" pitchFamily="34" charset="-120"/>
                <a:cs typeface="Arial" pitchFamily="34" charset="0"/>
              </a:rPr>
              <a:t> iSER</a:t>
            </a:r>
          </a:p>
          <a:p>
            <a:pPr>
              <a:buSzPct val="80000"/>
            </a:pPr>
            <a:endParaRPr lang="zh-TW" altLang="en-US" sz="2000" b="1" dirty="0">
              <a:latin typeface="Arial "/>
              <a:ea typeface="微軟正黑體" pitchFamily="34" charset="-120"/>
              <a:cs typeface="Arial" pitchFamily="34" charset="0"/>
            </a:endParaRPr>
          </a:p>
          <a:p>
            <a:endParaRPr lang="zh-TW" altLang="en-US" sz="20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4658FE5-6366-4B2A-A0AF-01CC5F0EA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" y="1163025"/>
            <a:ext cx="8251057" cy="39373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cs typeface="Arial" panose="020B0604020202020204" pitchFamily="34" charset="0"/>
              </a:rPr>
              <a:t>Offload tasks from CPU </a:t>
            </a:r>
            <a:r>
              <a:rPr lang="zh-TW" altLang="en-US" dirty="0">
                <a:cs typeface="Arial" panose="020B0604020202020204" pitchFamily="34" charset="0"/>
              </a:rPr>
              <a:t>with iSER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3803"/>
            <a:ext cx="8498326" cy="4700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>
                <a:cs typeface="Arial" panose="020B0604020202020204" pitchFamily="34" charset="0"/>
              </a:rPr>
              <a:t>iSER (iSCSI Extension for RDMA)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D5C3A69-86F4-41B4-9DF0-987A1B39C9E2}"/>
              </a:ext>
            </a:extLst>
          </p:cNvPr>
          <p:cNvSpPr txBox="1"/>
          <p:nvPr/>
        </p:nvSpPr>
        <p:spPr>
          <a:xfrm>
            <a:off x="644629" y="2085719"/>
            <a:ext cx="1052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39A280-1A65-4BA2-96E3-EAA20A01B57D}"/>
              </a:ext>
            </a:extLst>
          </p:cNvPr>
          <p:cNvSpPr txBox="1"/>
          <p:nvPr/>
        </p:nvSpPr>
        <p:spPr>
          <a:xfrm>
            <a:off x="1799055" y="1975010"/>
            <a:ext cx="13636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A8F87B-84BB-4C6F-B99E-E9B36360BB70}"/>
              </a:ext>
            </a:extLst>
          </p:cNvPr>
          <p:cNvSpPr txBox="1"/>
          <p:nvPr/>
        </p:nvSpPr>
        <p:spPr>
          <a:xfrm>
            <a:off x="3271585" y="2085719"/>
            <a:ext cx="1053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7DDD98F-07E8-487E-83F4-0072321243B9}"/>
              </a:ext>
            </a:extLst>
          </p:cNvPr>
          <p:cNvSpPr txBox="1"/>
          <p:nvPr/>
        </p:nvSpPr>
        <p:spPr>
          <a:xfrm>
            <a:off x="3660607" y="1155651"/>
            <a:ext cx="1825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TW" sz="15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27AA6AD-757F-48FA-A8AF-C2239E227867}"/>
              </a:ext>
            </a:extLst>
          </p:cNvPr>
          <p:cNvSpPr txBox="1"/>
          <p:nvPr/>
        </p:nvSpPr>
        <p:spPr>
          <a:xfrm>
            <a:off x="4809527" y="2085719"/>
            <a:ext cx="1058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1FE6DD-3D19-425C-8D5D-AC1554CAA404}"/>
              </a:ext>
            </a:extLst>
          </p:cNvPr>
          <p:cNvSpPr txBox="1"/>
          <p:nvPr/>
        </p:nvSpPr>
        <p:spPr>
          <a:xfrm>
            <a:off x="5976270" y="1975010"/>
            <a:ext cx="1343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2D3F1CA-9D71-44D3-A218-E42B97EE2DE8}"/>
              </a:ext>
            </a:extLst>
          </p:cNvPr>
          <p:cNvSpPr txBox="1"/>
          <p:nvPr/>
        </p:nvSpPr>
        <p:spPr>
          <a:xfrm>
            <a:off x="7428207" y="2085719"/>
            <a:ext cx="1064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A309B7C-53CC-46A5-BE85-321F265B941C}"/>
              </a:ext>
            </a:extLst>
          </p:cNvPr>
          <p:cNvSpPr txBox="1"/>
          <p:nvPr/>
        </p:nvSpPr>
        <p:spPr>
          <a:xfrm>
            <a:off x="3705084" y="3186792"/>
            <a:ext cx="17484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15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iSER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A91E2B5-67AA-46DD-AEA5-A75B3486364E}"/>
              </a:ext>
            </a:extLst>
          </p:cNvPr>
          <p:cNvSpPr txBox="1"/>
          <p:nvPr/>
        </p:nvSpPr>
        <p:spPr>
          <a:xfrm>
            <a:off x="640527" y="4100299"/>
            <a:ext cx="1052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087783B-7BF8-4F65-A2E4-5282E1B91FDF}"/>
              </a:ext>
            </a:extLst>
          </p:cNvPr>
          <p:cNvSpPr txBox="1"/>
          <p:nvPr/>
        </p:nvSpPr>
        <p:spPr>
          <a:xfrm>
            <a:off x="1806429" y="3695958"/>
            <a:ext cx="13636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61D0B21-D643-4D25-94D9-8906D9277B7C}"/>
              </a:ext>
            </a:extLst>
          </p:cNvPr>
          <p:cNvSpPr txBox="1"/>
          <p:nvPr/>
        </p:nvSpPr>
        <p:spPr>
          <a:xfrm>
            <a:off x="3264211" y="4100299"/>
            <a:ext cx="10533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583BDAD-C0F2-44C5-9A08-C71F4E124776}"/>
              </a:ext>
            </a:extLst>
          </p:cNvPr>
          <p:cNvSpPr txBox="1"/>
          <p:nvPr/>
        </p:nvSpPr>
        <p:spPr>
          <a:xfrm>
            <a:off x="4809527" y="4100299"/>
            <a:ext cx="1058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1EBCE6E-244F-44A0-9F9F-59CADE18E30A}"/>
              </a:ext>
            </a:extLst>
          </p:cNvPr>
          <p:cNvSpPr txBox="1"/>
          <p:nvPr/>
        </p:nvSpPr>
        <p:spPr>
          <a:xfrm>
            <a:off x="5976270" y="3695958"/>
            <a:ext cx="1343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Socket Layer and Network Drivers</a:t>
            </a:r>
            <a:endParaRPr lang="zh-TW" altLang="en-US" sz="13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2C69072-8D4D-4209-8D42-C1FBFE2393CE}"/>
              </a:ext>
            </a:extLst>
          </p:cNvPr>
          <p:cNvSpPr txBox="1"/>
          <p:nvPr/>
        </p:nvSpPr>
        <p:spPr>
          <a:xfrm>
            <a:off x="7420833" y="4100299"/>
            <a:ext cx="1064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Comes with two 10GbE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 P</a:t>
            </a:r>
            <a:r>
              <a:rPr lang="zh-TW" altLang="en-US" dirty="0">
                <a:cs typeface="Arial"/>
              </a:rPr>
              <a:t>orts</a:t>
            </a:r>
            <a:endParaRPr lang="en-US" dirty="0"/>
          </a:p>
        </p:txBody>
      </p:sp>
      <p:sp>
        <p:nvSpPr>
          <p:cNvPr id="227" name="Shape 227"/>
          <p:cNvSpPr/>
          <p:nvPr/>
        </p:nvSpPr>
        <p:spPr>
          <a:xfrm>
            <a:off x="291217" y="4344190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tx1">
                    <a:lumMod val="65000"/>
                    <a:lumOff val="35000"/>
                  </a:schemeClr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NAS: TS-1677XU-1700-16G 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sp>
        <p:nvSpPr>
          <p:cNvPr id="22" name="圓角矩形 9">
            <a:extLst>
              <a:ext uri="{FF2B5EF4-FFF2-40B4-BE49-F238E27FC236}">
                <a16:creationId xmlns:a16="http://schemas.microsoft.com/office/drawing/2014/main" id="{4CDAC635-19CF-40E2-9366-CB6A4916886B}"/>
              </a:ext>
            </a:extLst>
          </p:cNvPr>
          <p:cNvSpPr/>
          <p:nvPr/>
        </p:nvSpPr>
        <p:spPr>
          <a:xfrm>
            <a:off x="4643438" y="1071552"/>
            <a:ext cx="4143404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3" name="Shape 190">
            <a:extLst>
              <a:ext uri="{FF2B5EF4-FFF2-40B4-BE49-F238E27FC236}">
                <a16:creationId xmlns:a16="http://schemas.microsoft.com/office/drawing/2014/main" id="{ED0349DD-C7DF-4BF4-96C7-75C5CE30FC27}"/>
              </a:ext>
            </a:extLst>
          </p:cNvPr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</a:rPr>
              <a:t>(</a:t>
            </a:r>
            <a:r>
              <a:rPr lang="zh-TW" altLang="en-US" sz="25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Sequential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Shape 192">
            <a:extLst>
              <a:ext uri="{FF2B5EF4-FFF2-40B4-BE49-F238E27FC236}">
                <a16:creationId xmlns:a16="http://schemas.microsoft.com/office/drawing/2014/main" id="{77B2D2ED-3B01-4AD9-9F1C-A4CAD2AEEC66}"/>
              </a:ext>
            </a:extLst>
          </p:cNvPr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1</a:t>
            </a:r>
            <a:r>
              <a:rPr lang="en-US" altLang="zh-TW" sz="1400"/>
              <a:t>2</a:t>
            </a:r>
            <a:r>
              <a:rPr lang="en-US" sz="1400"/>
              <a:t>00</a:t>
            </a:r>
          </a:p>
        </p:txBody>
      </p:sp>
      <p:cxnSp>
        <p:nvCxnSpPr>
          <p:cNvPr id="27" name="Shape 193">
            <a:extLst>
              <a:ext uri="{FF2B5EF4-FFF2-40B4-BE49-F238E27FC236}">
                <a16:creationId xmlns:a16="http://schemas.microsoft.com/office/drawing/2014/main" id="{FD53C049-D944-45F3-9C67-64BA547BB841}"/>
              </a:ext>
            </a:extLst>
          </p:cNvPr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Shape 195">
            <a:extLst>
              <a:ext uri="{FF2B5EF4-FFF2-40B4-BE49-F238E27FC236}">
                <a16:creationId xmlns:a16="http://schemas.microsoft.com/office/drawing/2014/main" id="{47C97F0F-AA30-4FD1-8A50-7E08FE025A44}"/>
              </a:ext>
            </a:extLst>
          </p:cNvPr>
          <p:cNvSpPr txBox="1"/>
          <p:nvPr/>
        </p:nvSpPr>
        <p:spPr>
          <a:xfrm>
            <a:off x="4888571" y="3024434"/>
            <a:ext cx="514323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600</a:t>
            </a:r>
            <a:endParaRPr lang="en-US" sz="1400"/>
          </a:p>
        </p:txBody>
      </p:sp>
      <p:cxnSp>
        <p:nvCxnSpPr>
          <p:cNvPr id="29" name="Shape 196">
            <a:extLst>
              <a:ext uri="{FF2B5EF4-FFF2-40B4-BE49-F238E27FC236}">
                <a16:creationId xmlns:a16="http://schemas.microsoft.com/office/drawing/2014/main" id="{C29BFA93-5767-4D0C-ADC0-EC6BDC831941}"/>
              </a:ext>
            </a:extLst>
          </p:cNvPr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197">
            <a:extLst>
              <a:ext uri="{FF2B5EF4-FFF2-40B4-BE49-F238E27FC236}">
                <a16:creationId xmlns:a16="http://schemas.microsoft.com/office/drawing/2014/main" id="{82995D43-688B-470D-916C-B35E7DDBA8E8}"/>
              </a:ext>
            </a:extLst>
          </p:cNvPr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Shape 199">
            <a:extLst>
              <a:ext uri="{FF2B5EF4-FFF2-40B4-BE49-F238E27FC236}">
                <a16:creationId xmlns:a16="http://schemas.microsoft.com/office/drawing/2014/main" id="{E9036D7F-0178-4DA9-9542-454A9377B1DF}"/>
              </a:ext>
            </a:extLst>
          </p:cNvPr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32" name="Shape 200">
            <a:extLst>
              <a:ext uri="{FF2B5EF4-FFF2-40B4-BE49-F238E27FC236}">
                <a16:creationId xmlns:a16="http://schemas.microsoft.com/office/drawing/2014/main" id="{73536786-6152-40F4-8AC6-D5856AAD0FFA}"/>
              </a:ext>
            </a:extLst>
          </p:cNvPr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Shape 201">
            <a:extLst>
              <a:ext uri="{FF2B5EF4-FFF2-40B4-BE49-F238E27FC236}">
                <a16:creationId xmlns:a16="http://schemas.microsoft.com/office/drawing/2014/main" id="{22625150-7D1C-4A28-AE47-771D750C6DD0}"/>
              </a:ext>
            </a:extLst>
          </p:cNvPr>
          <p:cNvSpPr/>
          <p:nvPr/>
        </p:nvSpPr>
        <p:spPr>
          <a:xfrm>
            <a:off x="5875134" y="2443353"/>
            <a:ext cx="571500" cy="1231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02">
            <a:extLst>
              <a:ext uri="{FF2B5EF4-FFF2-40B4-BE49-F238E27FC236}">
                <a16:creationId xmlns:a16="http://schemas.microsoft.com/office/drawing/2014/main" id="{7F7FF122-17C3-479E-90E3-BB413E80DDB8}"/>
              </a:ext>
            </a:extLst>
          </p:cNvPr>
          <p:cNvSpPr/>
          <p:nvPr/>
        </p:nvSpPr>
        <p:spPr>
          <a:xfrm>
            <a:off x="7018159" y="2443353"/>
            <a:ext cx="571500" cy="12310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203">
            <a:extLst>
              <a:ext uri="{FF2B5EF4-FFF2-40B4-BE49-F238E27FC236}">
                <a16:creationId xmlns:a16="http://schemas.microsoft.com/office/drawing/2014/main" id="{B17F8B04-AC27-493F-94FA-BE777FE65C5E}"/>
              </a:ext>
            </a:extLst>
          </p:cNvPr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 dirty="0">
                <a:latin typeface="Arial "/>
                <a:ea typeface="微軟正黑體" panose="020B0604030504040204" pitchFamily="34" charset="-120"/>
              </a:rPr>
              <a:t>Read</a:t>
            </a:r>
          </a:p>
        </p:txBody>
      </p:sp>
      <p:sp>
        <p:nvSpPr>
          <p:cNvPr id="36" name="Shape 204">
            <a:extLst>
              <a:ext uri="{FF2B5EF4-FFF2-40B4-BE49-F238E27FC236}">
                <a16:creationId xmlns:a16="http://schemas.microsoft.com/office/drawing/2014/main" id="{22EB4D48-9722-4A03-94C5-958FA29199EE}"/>
              </a:ext>
            </a:extLst>
          </p:cNvPr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>
                <a:latin typeface="Arial "/>
                <a:ea typeface="微軟正黑體" panose="020B0604030504040204" pitchFamily="34" charset="-120"/>
              </a:rPr>
              <a:t>Write</a:t>
            </a:r>
          </a:p>
        </p:txBody>
      </p:sp>
      <p:sp>
        <p:nvSpPr>
          <p:cNvPr id="37" name="Shape 205">
            <a:extLst>
              <a:ext uri="{FF2B5EF4-FFF2-40B4-BE49-F238E27FC236}">
                <a16:creationId xmlns:a16="http://schemas.microsoft.com/office/drawing/2014/main" id="{9EF265F5-8A63-4C76-A4A5-BD8E74B9F513}"/>
              </a:ext>
            </a:extLst>
          </p:cNvPr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1561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38" name="Shape 206">
            <a:extLst>
              <a:ext uri="{FF2B5EF4-FFF2-40B4-BE49-F238E27FC236}">
                <a16:creationId xmlns:a16="http://schemas.microsoft.com/office/drawing/2014/main" id="{66536407-9E71-45EB-A960-D4293E77844A}"/>
              </a:ext>
            </a:extLst>
          </p:cNvPr>
          <p:cNvSpPr txBox="1"/>
          <p:nvPr/>
        </p:nvSpPr>
        <p:spPr>
          <a:xfrm>
            <a:off x="6732393" y="2448914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1</a:t>
            </a:r>
            <a:r>
              <a:rPr lang="en-US" altLang="zh-TW" sz="1200" b="1">
                <a:solidFill>
                  <a:schemeClr val="lt1"/>
                </a:solidFill>
              </a:rPr>
              <a:t>560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39" name="Shape 207">
            <a:extLst>
              <a:ext uri="{FF2B5EF4-FFF2-40B4-BE49-F238E27FC236}">
                <a16:creationId xmlns:a16="http://schemas.microsoft.com/office/drawing/2014/main" id="{041B859E-F3D4-4599-8D6A-2A1CE53E9F02}"/>
              </a:ext>
            </a:extLst>
          </p:cNvPr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 dirty="0"/>
              <a:t>1800</a:t>
            </a:r>
            <a:endParaRPr lang="en-US" sz="1350" dirty="0"/>
          </a:p>
        </p:txBody>
      </p:sp>
      <p:sp>
        <p:nvSpPr>
          <p:cNvPr id="21" name="Shape 199">
            <a:extLst>
              <a:ext uri="{FF2B5EF4-FFF2-40B4-BE49-F238E27FC236}">
                <a16:creationId xmlns:a16="http://schemas.microsoft.com/office/drawing/2014/main" id="{6BD7B93F-7EE3-4554-BFF0-D31C1685E553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dirty="0">
                <a:latin typeface="Arial "/>
              </a:rPr>
              <a:t>(MB/s)</a:t>
            </a:r>
            <a:endParaRPr lang="en-US" sz="1200" i="0" u="none" strike="noStrike" cap="none" dirty="0">
              <a:latin typeface="Arial "/>
              <a:ea typeface="Arial"/>
              <a:cs typeface="Arial"/>
              <a:sym typeface="Arial"/>
            </a:endParaRPr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442C0881-6833-4BAC-8485-47AA3836EB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4738"/>
          <a:stretch/>
        </p:blipFill>
        <p:spPr>
          <a:xfrm>
            <a:off x="102291" y="2751851"/>
            <a:ext cx="4456906" cy="12689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人名旁邊介紹框-0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94" y="1496330"/>
            <a:ext cx="1657362" cy="500066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008909" y="1272896"/>
            <a:ext cx="7572428" cy="158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85725" indent="-9525">
              <a:lnSpc>
                <a:spcPct val="120000"/>
              </a:lnSpc>
              <a:buSzPct val="100000"/>
            </a:pPr>
            <a:r>
              <a:rPr kumimoji="0" lang="en-US" altLang="zh-TW" sz="4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Demo</a:t>
            </a:r>
            <a:br>
              <a:rPr lang="en-US" altLang="zh-TW" sz="3600" b="1" i="0" u="none" strike="noStrike" kern="1200" cap="none" spc="0" baseline="0" noProof="0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/>
              </a:rPr>
            </a:br>
            <a:r>
              <a:rPr lang="en-US" altLang="zh-TW" sz="57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10GbE </a:t>
            </a:r>
            <a:r>
              <a:rPr lang="en-US" altLang="zh-TW" sz="5700" b="1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Performance Demo</a:t>
            </a:r>
            <a:endParaRPr lang="zh-CN" altLang="en-US" sz="5700" b="1" dirty="0">
              <a:solidFill>
                <a:schemeClr val="bg1"/>
              </a:solidFill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44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TS-1677XU_Front.png">
            <a:extLst>
              <a:ext uri="{FF2B5EF4-FFF2-40B4-BE49-F238E27FC236}">
                <a16:creationId xmlns:a16="http://schemas.microsoft.com/office/drawing/2014/main" id="{456BB740-889D-483D-AD87-A34917AE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26" y="2452441"/>
            <a:ext cx="3642354" cy="2276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570" y="0"/>
            <a:ext cx="8352430" cy="85725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Arial"/>
                <a:cs typeface="Arial"/>
              </a:rPr>
              <a:t>Running </a:t>
            </a:r>
            <a:r>
              <a:rPr lang="en-US" sz="3200" dirty="0" err="1"/>
              <a:t>vQTS</a:t>
            </a:r>
            <a:r>
              <a:rPr lang="en-US" altLang="zh-TW" sz="3200" dirty="0">
                <a:cs typeface="Arial"/>
              </a:rPr>
              <a:t> via </a:t>
            </a:r>
            <a:r>
              <a:rPr lang="en-US" altLang="zh-TW" sz="3200" dirty="0" err="1">
                <a:cs typeface="Arial"/>
              </a:rPr>
              <a:t>Virtualzation</a:t>
            </a:r>
            <a:r>
              <a:rPr lang="en-US" altLang="zh-TW" sz="3200" dirty="0">
                <a:cs typeface="Arial"/>
              </a:rPr>
              <a:t> Station</a:t>
            </a:r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11" name="Rounded Rectangle"/>
          <p:cNvSpPr/>
          <p:nvPr/>
        </p:nvSpPr>
        <p:spPr>
          <a:xfrm>
            <a:off x="6444208" y="1142990"/>
            <a:ext cx="2214578" cy="3214710"/>
          </a:xfrm>
          <a:prstGeom prst="roundRect">
            <a:avLst>
              <a:gd name="adj" fmla="val 11067"/>
            </a:avLst>
          </a:prstGeom>
          <a:noFill/>
          <a:ln w="50800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92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06" y="3054460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4" y="1857992"/>
            <a:ext cx="1712952" cy="112040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378769" y="1258570"/>
            <a:ext cx="227761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rgbClr val="C00000"/>
                </a:solidFill>
                <a:latin typeface="Arial "/>
                <a:ea typeface="微軟正黑體" pitchFamily="34" charset="-120"/>
                <a:cs typeface="Arial"/>
              </a:rPr>
              <a:t>Conventional </a:t>
            </a:r>
            <a:r>
              <a:rPr lang="en-US" sz="1500" b="1" dirty="0">
                <a:solidFill>
                  <a:srgbClr val="C00000"/>
                </a:solidFill>
                <a:latin typeface="Arial "/>
                <a:ea typeface="微軟正黑體" pitchFamily="34" charset="-120"/>
                <a:cs typeface="Arial" pitchFamily="34" charset="0"/>
              </a:rPr>
              <a:t>VM: </a:t>
            </a:r>
            <a:endParaRPr lang="zh-TW" altLang="en-US" sz="1500" dirty="0">
              <a:solidFill>
                <a:srgbClr val="000000"/>
              </a:solidFill>
              <a:latin typeface="Arial "/>
              <a:ea typeface="新細明體"/>
              <a:cs typeface="Arial" pitchFamily="34" charset="0"/>
            </a:endParaRPr>
          </a:p>
          <a:p>
            <a:pPr algn="ctr"/>
            <a:r>
              <a:rPr lang="en-US" sz="1500" b="1" dirty="0">
                <a:solidFill>
                  <a:srgbClr val="C00000"/>
                </a:solidFill>
                <a:latin typeface="Arial "/>
                <a:ea typeface="微軟正黑體" pitchFamily="34" charset="-120"/>
                <a:cs typeface="Arial" pitchFamily="34" charset="0"/>
              </a:rPr>
              <a:t>Windows,</a:t>
            </a:r>
            <a:r>
              <a:rPr lang="zh-TW" altLang="en-US" sz="1500" dirty="0">
                <a:latin typeface="Arial "/>
                <a:ea typeface="新細明體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Arial "/>
                <a:ea typeface="微軟正黑體" pitchFamily="34" charset="-120"/>
                <a:cs typeface="Arial" pitchFamily="34" charset="0"/>
              </a:rPr>
              <a:t>Linux, UNIX</a:t>
            </a:r>
          </a:p>
        </p:txBody>
      </p:sp>
      <p:sp>
        <p:nvSpPr>
          <p:cNvPr id="16" name="Rounded Rectangle 5"/>
          <p:cNvSpPr/>
          <p:nvPr/>
        </p:nvSpPr>
        <p:spPr>
          <a:xfrm>
            <a:off x="2857488" y="2719357"/>
            <a:ext cx="335758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Arial "/>
                <a:ea typeface="微軟正黑體" pitchFamily="34" charset="-120"/>
              </a:rPr>
              <a:t>Vi</a:t>
            </a:r>
            <a:r>
              <a:rPr lang="zh-TW" altLang="en-US" sz="2000" b="1" dirty="0">
                <a:latin typeface="Arial "/>
                <a:ea typeface="微軟正黑體"/>
              </a:rPr>
              <a:t>rtualization Station</a:t>
            </a:r>
            <a:endParaRPr lang="zh-TW" altLang="en-US" dirty="0">
              <a:latin typeface="Arial 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624" y="3677665"/>
            <a:ext cx="785818" cy="785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17"/>
          <p:cNvGrpSpPr/>
          <p:nvPr/>
        </p:nvGrpSpPr>
        <p:grpSpPr>
          <a:xfrm>
            <a:off x="2871031" y="1206894"/>
            <a:ext cx="3143891" cy="1435849"/>
            <a:chOff x="2571736" y="928676"/>
            <a:chExt cx="3456729" cy="15787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4" name="群組 32"/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27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5" name="群組 33"/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6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  <p:pic>
        <p:nvPicPr>
          <p:cNvPr id="29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1912923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3054460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485370" y="1330008"/>
            <a:ext cx="215539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TW" altLang="en-US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Vitual </a:t>
            </a: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QTS - </a:t>
            </a:r>
            <a:r>
              <a:rPr lang="en-US" altLang="zh-TW" b="1" dirty="0" err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vQTS</a:t>
            </a:r>
            <a:endParaRPr lang="en-US" altLang="zh-TW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Rounded Rectangle"/>
          <p:cNvSpPr/>
          <p:nvPr/>
        </p:nvSpPr>
        <p:spPr>
          <a:xfrm>
            <a:off x="414047" y="1206490"/>
            <a:ext cx="2214578" cy="3214710"/>
          </a:xfrm>
          <a:prstGeom prst="roundRect">
            <a:avLst>
              <a:gd name="adj" fmla="val 10441"/>
            </a:avLst>
          </a:prstGeom>
          <a:noFill/>
          <a:ln w="50800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92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3200" dirty="0"/>
              <a:t>One-for-many</a:t>
            </a:r>
            <a:endParaRPr lang="zh-TW" sz="32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931071"/>
            <a:ext cx="9144000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7345"/>
            <a:r>
              <a:rPr lang="zh-TW" b="1" dirty="0">
                <a:latin typeface="Arial "/>
                <a:ea typeface="新細明體"/>
              </a:rPr>
              <a:t>It allows IT admins to flexibly allocate system resources to different</a:t>
            </a:r>
            <a:r>
              <a:rPr lang="zh-TW" altLang="en-US" b="1" dirty="0">
                <a:latin typeface="Arial "/>
                <a:ea typeface="新細明體"/>
              </a:rPr>
              <a:t> </a:t>
            </a:r>
            <a:r>
              <a:rPr lang="zh-TW" b="1" dirty="0">
                <a:latin typeface="Arial "/>
                <a:ea typeface="新細明體"/>
              </a:rPr>
              <a:t>departments or groups for different privileges and applications.</a:t>
            </a:r>
            <a:endParaRPr lang="zh-TW" dirty="0">
              <a:latin typeface="Arial "/>
            </a:endParaRPr>
          </a:p>
          <a:p>
            <a:pPr marL="342900" lvl="0" indent="-342900">
              <a:spcAft>
                <a:spcPts val="400"/>
              </a:spcAft>
            </a:pPr>
            <a:endParaRPr lang="zh-TW" altLang="en-US" dirty="0">
              <a:latin typeface="Arial "/>
              <a:ea typeface="新細明體"/>
            </a:endParaRPr>
          </a:p>
        </p:txBody>
      </p:sp>
      <p:sp>
        <p:nvSpPr>
          <p:cNvPr id="7" name="TextBox 37"/>
          <p:cNvSpPr txBox="1"/>
          <p:nvPr/>
        </p:nvSpPr>
        <p:spPr>
          <a:xfrm>
            <a:off x="470045" y="3744563"/>
            <a:ext cx="157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Engineers</a:t>
            </a:r>
            <a:endParaRPr lang="en-US" sz="1600" b="1" dirty="0">
              <a:solidFill>
                <a:srgbClr val="0070C0"/>
              </a:solidFill>
              <a:latin typeface="Arial "/>
              <a:ea typeface="微軟正黑體" pitchFamily="34" charset="-120"/>
            </a:endParaRPr>
          </a:p>
        </p:txBody>
      </p:sp>
      <p:grpSp>
        <p:nvGrpSpPr>
          <p:cNvPr id="6" name="群組 54"/>
          <p:cNvGrpSpPr/>
          <p:nvPr/>
        </p:nvGrpSpPr>
        <p:grpSpPr>
          <a:xfrm rot="10800000">
            <a:off x="3276987" y="3111742"/>
            <a:ext cx="2685840" cy="1342920"/>
            <a:chOff x="2928926" y="2071684"/>
            <a:chExt cx="2571769" cy="1285884"/>
          </a:xfrm>
        </p:grpSpPr>
        <p:cxnSp>
          <p:nvCxnSpPr>
            <p:cNvPr id="24" name="Shape 482"/>
            <p:cNvCxnSpPr/>
            <p:nvPr/>
          </p:nvCxnSpPr>
          <p:spPr>
            <a:xfrm>
              <a:off x="2928926" y="2071684"/>
              <a:ext cx="1785950" cy="1285884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5" name="Shape 482"/>
            <p:cNvCxnSpPr/>
            <p:nvPr/>
          </p:nvCxnSpPr>
          <p:spPr>
            <a:xfrm rot="10800000" flipV="1">
              <a:off x="4000497" y="2071684"/>
              <a:ext cx="1500198" cy="121444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</p:grpSp>
      <p:cxnSp>
        <p:nvCxnSpPr>
          <p:cNvPr id="10" name="Shape 482"/>
          <p:cNvCxnSpPr/>
          <p:nvPr/>
        </p:nvCxnSpPr>
        <p:spPr>
          <a:xfrm>
            <a:off x="3127774" y="2216462"/>
            <a:ext cx="1865166" cy="134292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1" name="Shape 482"/>
          <p:cNvCxnSpPr/>
          <p:nvPr/>
        </p:nvCxnSpPr>
        <p:spPr>
          <a:xfrm rot="10800000" flipV="1">
            <a:off x="4246874" y="2216462"/>
            <a:ext cx="1566739" cy="126831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12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611" y="1619609"/>
            <a:ext cx="1144589" cy="1115583"/>
          </a:xfrm>
          <a:prstGeom prst="rect">
            <a:avLst/>
          </a:prstGeom>
        </p:spPr>
      </p:pic>
      <p:sp>
        <p:nvSpPr>
          <p:cNvPr id="13" name="TextBox 34"/>
          <p:cNvSpPr txBox="1"/>
          <p:nvPr/>
        </p:nvSpPr>
        <p:spPr>
          <a:xfrm>
            <a:off x="372736" y="2008573"/>
            <a:ext cx="265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Management</a:t>
            </a:r>
            <a:endParaRPr lang="en-US" sz="1600" b="1" dirty="0">
              <a:solidFill>
                <a:srgbClr val="0070C0"/>
              </a:solidFill>
              <a:latin typeface="Arial "/>
              <a:ea typeface="微軟正黑體" pitchFamily="34" charset="-120"/>
            </a:endParaRPr>
          </a:p>
        </p:txBody>
      </p:sp>
      <p:pic>
        <p:nvPicPr>
          <p:cNvPr id="14" name="圖片 13" descr="一台抵多台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9365" y="1694216"/>
            <a:ext cx="964611" cy="114547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611" y="3633989"/>
            <a:ext cx="1144589" cy="1115583"/>
          </a:xfrm>
          <a:prstGeom prst="rect">
            <a:avLst/>
          </a:prstGeom>
        </p:spPr>
      </p:pic>
      <p:pic>
        <p:nvPicPr>
          <p:cNvPr id="16" name="圖片 15" descr="一台抵多台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1835" y="3559382"/>
            <a:ext cx="1386629" cy="1266052"/>
          </a:xfrm>
          <a:prstGeom prst="rect">
            <a:avLst/>
          </a:prstGeom>
        </p:spPr>
      </p:pic>
      <p:sp>
        <p:nvSpPr>
          <p:cNvPr id="17" name="TextBox 35"/>
          <p:cNvSpPr txBox="1"/>
          <p:nvPr/>
        </p:nvSpPr>
        <p:spPr>
          <a:xfrm>
            <a:off x="7538537" y="2008573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Finance</a:t>
            </a: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59" y="1619609"/>
            <a:ext cx="1144589" cy="1115583"/>
          </a:xfrm>
          <a:prstGeom prst="rect">
            <a:avLst/>
          </a:prstGeom>
        </p:spPr>
      </p:pic>
      <p:pic>
        <p:nvPicPr>
          <p:cNvPr id="19" name="圖片 18" descr="一台抵多台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793" y="1843429"/>
            <a:ext cx="1205764" cy="1024899"/>
          </a:xfrm>
          <a:prstGeom prst="rect">
            <a:avLst/>
          </a:prstGeom>
        </p:spPr>
      </p:pic>
      <p:sp>
        <p:nvSpPr>
          <p:cNvPr id="20" name="TextBox 36"/>
          <p:cNvSpPr txBox="1"/>
          <p:nvPr/>
        </p:nvSpPr>
        <p:spPr>
          <a:xfrm>
            <a:off x="7480447" y="3621453"/>
            <a:ext cx="149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Customer</a:t>
            </a:r>
            <a:r>
              <a:rPr lang="zh-TW" altLang="en-US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 </a:t>
            </a:r>
            <a:endParaRPr lang="en-US" altLang="zh-TW" sz="1600" b="1" dirty="0">
              <a:solidFill>
                <a:srgbClr val="0070C0"/>
              </a:solidFill>
              <a:latin typeface="Arial "/>
              <a:ea typeface="微軟正黑體" pitchFamily="34" charset="-120"/>
            </a:endParaRPr>
          </a:p>
          <a:p>
            <a:r>
              <a:rPr lang="en-US" altLang="zh-TW" sz="1600" b="1" dirty="0">
                <a:solidFill>
                  <a:srgbClr val="0070C0"/>
                </a:solidFill>
                <a:latin typeface="Arial "/>
                <a:ea typeface="微軟正黑體" pitchFamily="34" charset="-120"/>
              </a:rPr>
              <a:t>service</a:t>
            </a:r>
            <a:endParaRPr lang="en-US" sz="1600" b="1" dirty="0">
              <a:solidFill>
                <a:srgbClr val="0070C0"/>
              </a:solidFill>
              <a:latin typeface="Arial "/>
              <a:ea typeface="微軟正黑體" pitchFamily="34" charset="-120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66" y="3631728"/>
            <a:ext cx="1144589" cy="1115583"/>
          </a:xfrm>
          <a:prstGeom prst="rect">
            <a:avLst/>
          </a:prstGeom>
        </p:spPr>
      </p:pic>
      <p:pic>
        <p:nvPicPr>
          <p:cNvPr id="22" name="圖片 21" descr="一台抵多台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8219" y="3631728"/>
            <a:ext cx="1024873" cy="1205763"/>
          </a:xfrm>
          <a:prstGeom prst="rect">
            <a:avLst/>
          </a:prstGeom>
        </p:spPr>
      </p:pic>
      <p:grpSp>
        <p:nvGrpSpPr>
          <p:cNvPr id="4" name="群組 24"/>
          <p:cNvGrpSpPr/>
          <p:nvPr/>
        </p:nvGrpSpPr>
        <p:grpSpPr>
          <a:xfrm>
            <a:off x="1491835" y="1643056"/>
            <a:ext cx="6063218" cy="3217882"/>
            <a:chOff x="1362468" y="1500180"/>
            <a:chExt cx="5805707" cy="3081214"/>
          </a:xfrm>
        </p:grpSpPr>
        <p:grpSp>
          <p:nvGrpSpPr>
            <p:cNvPr id="28" name="群組 54"/>
            <p:cNvGrpSpPr/>
            <p:nvPr/>
          </p:nvGrpSpPr>
          <p:grpSpPr>
            <a:xfrm rot="10800000">
              <a:off x="3071802" y="2928940"/>
              <a:ext cx="2571769" cy="1285884"/>
              <a:chOff x="2928926" y="2071684"/>
              <a:chExt cx="2571769" cy="1285884"/>
            </a:xfrm>
          </p:grpSpPr>
          <p:cxnSp>
            <p:nvCxnSpPr>
              <p:cNvPr id="9" name="Shape 482"/>
              <p:cNvCxnSpPr/>
              <p:nvPr/>
            </p:nvCxnSpPr>
            <p:spPr>
              <a:xfrm>
                <a:off x="2928926" y="2071684"/>
                <a:ext cx="1785950" cy="1285884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23" name="Shape 482"/>
              <p:cNvCxnSpPr/>
              <p:nvPr/>
            </p:nvCxnSpPr>
            <p:spPr>
              <a:xfrm rot="10800000" flipV="1">
                <a:off x="4000497" y="2071684"/>
                <a:ext cx="1500198" cy="1214446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</p:grpSp>
        <p:cxnSp>
          <p:nvCxnSpPr>
            <p:cNvPr id="29" name="Shape 482"/>
            <p:cNvCxnSpPr/>
            <p:nvPr/>
          </p:nvCxnSpPr>
          <p:spPr>
            <a:xfrm>
              <a:off x="2928926" y="2071684"/>
              <a:ext cx="1785950" cy="1285884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0" name="Shape 482"/>
            <p:cNvCxnSpPr/>
            <p:nvPr/>
          </p:nvCxnSpPr>
          <p:spPr>
            <a:xfrm rot="10800000" flipV="1">
              <a:off x="4000497" y="2071684"/>
              <a:ext cx="1500198" cy="121444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701" y="1500180"/>
              <a:ext cx="1095977" cy="1068203"/>
            </a:xfrm>
            <a:prstGeom prst="rect">
              <a:avLst/>
            </a:prstGeom>
          </p:spPr>
        </p:pic>
        <p:pic>
          <p:nvPicPr>
            <p:cNvPr id="33" name="圖片 13" descr="一台抵多台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18635" y="1571618"/>
              <a:ext cx="923643" cy="1096826"/>
            </a:xfrm>
            <a:prstGeom prst="rect">
              <a:avLst/>
            </a:prstGeom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8701" y="3429006"/>
              <a:ext cx="1095977" cy="1068203"/>
            </a:xfrm>
            <a:prstGeom prst="rect">
              <a:avLst/>
            </a:prstGeom>
          </p:spPr>
        </p:pic>
        <p:pic>
          <p:nvPicPr>
            <p:cNvPr id="35" name="圖片 15" descr="一台抵多台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468" y="3357568"/>
              <a:ext cx="1327737" cy="1212281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0760" y="1500180"/>
              <a:ext cx="1095977" cy="1068203"/>
            </a:xfrm>
            <a:prstGeom prst="rect">
              <a:avLst/>
            </a:prstGeom>
          </p:spPr>
        </p:pic>
        <p:pic>
          <p:nvPicPr>
            <p:cNvPr id="38" name="圖片 18" descr="一台抵多台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86380" y="1714494"/>
              <a:ext cx="1154554" cy="981370"/>
            </a:xfrm>
            <a:prstGeom prst="rect">
              <a:avLst/>
            </a:prstGeom>
          </p:spPr>
        </p:pic>
        <p:pic>
          <p:nvPicPr>
            <p:cNvPr id="40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2198" y="3426841"/>
              <a:ext cx="1095977" cy="1068203"/>
            </a:xfrm>
            <a:prstGeom prst="rect">
              <a:avLst/>
            </a:prstGeom>
          </p:spPr>
        </p:pic>
        <p:pic>
          <p:nvPicPr>
            <p:cNvPr id="41" name="圖片 21" descr="一台抵多台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72132" y="3426841"/>
              <a:ext cx="981345" cy="1154553"/>
            </a:xfrm>
            <a:prstGeom prst="rect">
              <a:avLst/>
            </a:prstGeom>
          </p:spPr>
        </p:pic>
      </p:grpSp>
      <p:pic>
        <p:nvPicPr>
          <p:cNvPr id="26" name="圖片 25" descr="TS-1677XU_Front.png">
            <a:extLst>
              <a:ext uri="{FF2B5EF4-FFF2-40B4-BE49-F238E27FC236}">
                <a16:creationId xmlns:a16="http://schemas.microsoft.com/office/drawing/2014/main" id="{ADF2AA6F-E4E6-4995-AF0D-20A520528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236" y="2236015"/>
            <a:ext cx="2901141" cy="181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3200" dirty="0"/>
              <a:t>Dedicated resource allocation</a:t>
            </a:r>
            <a:endParaRPr lang="zh-TW" sz="32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313616" y="947578"/>
            <a:ext cx="8311487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7345"/>
            <a:r>
              <a:rPr lang="en-US" altLang="zh-TW" b="1" dirty="0">
                <a:latin typeface="Arial "/>
                <a:ea typeface="新細明體"/>
              </a:rPr>
              <a:t>Allocation of dedicated HW resources (CPU, RAM, storage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space,</a:t>
            </a:r>
            <a:r>
              <a:rPr lang="zh-TW" altLang="en-US" b="1" dirty="0">
                <a:latin typeface="Arial "/>
                <a:ea typeface="新細明體"/>
              </a:rPr>
              <a:t> </a:t>
            </a:r>
            <a:r>
              <a:rPr lang="en-US" altLang="zh-TW" b="1" dirty="0">
                <a:latin typeface="Arial "/>
                <a:ea typeface="新細明體"/>
              </a:rPr>
              <a:t>and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Internet)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ensures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performance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quality.</a:t>
            </a:r>
            <a:endParaRPr lang="en-US" b="1" dirty="0">
              <a:latin typeface="Arial "/>
              <a:ea typeface="新細明體"/>
            </a:endParaRPr>
          </a:p>
          <a:p>
            <a:pPr>
              <a:spcAft>
                <a:spcPts val="400"/>
              </a:spcAft>
            </a:pP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851920" y="2832658"/>
            <a:ext cx="4824536" cy="1467284"/>
            <a:chOff x="3635897" y="2859781"/>
            <a:chExt cx="4824536" cy="1467284"/>
          </a:xfrm>
        </p:grpSpPr>
        <p:sp>
          <p:nvSpPr>
            <p:cNvPr id="6" name="Rounded Rectangle 19"/>
            <p:cNvSpPr/>
            <p:nvPr/>
          </p:nvSpPr>
          <p:spPr>
            <a:xfrm>
              <a:off x="3635897" y="3780454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8"/>
            <p:cNvSpPr/>
            <p:nvPr/>
          </p:nvSpPr>
          <p:spPr>
            <a:xfrm>
              <a:off x="3635897" y="285978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3679405" y="2974600"/>
              <a:ext cx="1080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Quad-core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3740663" y="3896205"/>
              <a:ext cx="10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Octa-core</a:t>
              </a: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5114260" y="297460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/>
                <a:t>4</a:t>
              </a:r>
              <a:r>
                <a:rPr lang="zh-TW" altLang="en-US" sz="1600" b="1" dirty="0"/>
                <a:t> </a:t>
              </a:r>
              <a:r>
                <a:rPr lang="en-US" altLang="zh-TW" sz="1600" b="1" dirty="0"/>
                <a:t>GB</a:t>
              </a:r>
              <a:endParaRPr lang="en-US" sz="1600" b="1" dirty="0"/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133192" y="3896205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8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353434" y="29746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250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6329587" y="3896205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500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7789149" y="297460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1</a:t>
              </a:r>
              <a:endParaRPr lang="en-US" sz="1600" b="1"/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821848" y="38962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</a:t>
              </a:r>
              <a:endParaRPr lang="en-US" sz="1600" b="1"/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4788024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6084168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7452320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>
              <a:off x="4806672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6102816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7470968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圖片 21" descr="資源區隔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9659" y="1868818"/>
            <a:ext cx="2286016" cy="83668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983" y="3286930"/>
            <a:ext cx="1245020" cy="1213468"/>
          </a:xfrm>
          <a:prstGeom prst="rect">
            <a:avLst/>
          </a:prstGeom>
        </p:spPr>
      </p:pic>
      <p:grpSp>
        <p:nvGrpSpPr>
          <p:cNvPr id="5" name="群組 24"/>
          <p:cNvGrpSpPr/>
          <p:nvPr/>
        </p:nvGrpSpPr>
        <p:grpSpPr>
          <a:xfrm>
            <a:off x="4073643" y="1872048"/>
            <a:ext cx="2071702" cy="866318"/>
            <a:chOff x="3857620" y="1899171"/>
            <a:chExt cx="2071702" cy="866318"/>
          </a:xfrm>
        </p:grpSpPr>
        <p:pic>
          <p:nvPicPr>
            <p:cNvPr id="26" name="圖片 25" descr="資源區隔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9190" y="1899171"/>
              <a:ext cx="1000132" cy="836681"/>
            </a:xfrm>
            <a:prstGeom prst="rect">
              <a:avLst/>
            </a:prstGeom>
          </p:spPr>
        </p:pic>
        <p:pic>
          <p:nvPicPr>
            <p:cNvPr id="27" name="圖片 26" descr="資源區隔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57620" y="1928808"/>
              <a:ext cx="714380" cy="83668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B27F4A6-ACA3-0843-8028-6EC3104D69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34"/>
          <a:stretch/>
        </p:blipFill>
        <p:spPr>
          <a:xfrm>
            <a:off x="0" y="1366992"/>
            <a:ext cx="3733112" cy="25020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0"/>
            <a:ext cx="7212976" cy="749324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/>
                <a:cs typeface="Arial"/>
              </a:rPr>
              <a:t>The best </a:t>
            </a:r>
            <a:r>
              <a:rPr lang="en-US" sz="3200" dirty="0"/>
              <a:t>platform for </a:t>
            </a:r>
            <a:r>
              <a:rPr lang="en-US" sz="3200" dirty="0" err="1"/>
              <a:t>vQTS</a:t>
            </a:r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903610"/>
            <a:ext cx="7077648" cy="9657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2"/>
          <p:cNvSpPr/>
          <p:nvPr/>
        </p:nvSpPr>
        <p:spPr>
          <a:xfrm>
            <a:off x="496590" y="861432"/>
            <a:ext cx="8119872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zh-TW" b="1" dirty="0">
                <a:latin typeface="Arial "/>
                <a:ea typeface="新細明體"/>
              </a:rPr>
              <a:t>Number of allowed vQTS instances is based on the number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of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cores of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the</a:t>
            </a:r>
            <a:r>
              <a:rPr lang="zh-TW" altLang="en-US" b="1" dirty="0">
                <a:latin typeface="Arial "/>
                <a:ea typeface="新細明體"/>
              </a:rPr>
              <a:t> </a:t>
            </a:r>
            <a:r>
              <a:rPr lang="en-US" altLang="zh-TW" b="1" dirty="0">
                <a:latin typeface="Arial "/>
                <a:ea typeface="新細明體"/>
              </a:rPr>
              <a:t>physical CPU.</a:t>
            </a:r>
            <a:endParaRPr lang="zh-TW" altLang="en-US" b="1" dirty="0">
              <a:latin typeface="Arial "/>
              <a:ea typeface="新細明體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charset="0"/>
              <a:buNone/>
              <a:tabLst/>
              <a:defRPr/>
            </a:pPr>
            <a:endParaRPr lang="zh-TW" altLang="en-US" sz="2000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1384082" y="1816575"/>
            <a:ext cx="3454792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spcAft>
                <a:spcPts val="400"/>
              </a:spcAft>
            </a:pPr>
            <a:r>
              <a:rPr lang="hu-HU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Ryzen™ 5 1600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6-</a:t>
            </a:r>
            <a:r>
              <a:rPr lang="zh-TW" altLang="en-US" b="1">
                <a:latin typeface="Arial"/>
                <a:ea typeface="微軟正黑體" pitchFamily="34" charset="-120"/>
                <a:cs typeface="Arial"/>
              </a:rPr>
              <a:t>co</a:t>
            </a:r>
            <a:r>
              <a:rPr lang="zh-TW" altLang="en-US" b="1">
                <a:latin typeface="Arial"/>
                <a:ea typeface="微軟正黑體"/>
                <a:cs typeface="Arial"/>
              </a:rPr>
              <a:t>re</a:t>
            </a:r>
            <a:r>
              <a:rPr lang="hu-HU" b="1">
                <a:latin typeface="微軟正黑體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endParaRPr lang="hu-HU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1384082" y="2437911"/>
            <a:ext cx="342914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spcAft>
                <a:spcPts val="400"/>
              </a:spcAft>
            </a:pPr>
            <a:r>
              <a:rPr lang="cs-CZ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AMD Ryzen™ 7 1700 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8-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</a:t>
            </a:r>
            <a:r>
              <a:rPr lang="zh-TW" altLang="en-US" b="1">
                <a:latin typeface="Arial"/>
                <a:ea typeface="微軟正黑體" pitchFamily="34" charset="-120"/>
                <a:cs typeface="Arial"/>
              </a:rPr>
              <a:t>re</a:t>
            </a:r>
            <a:r>
              <a:rPr lang="cs-CZ" altLang="zh-TW" b="1">
                <a:latin typeface="微軟正黑體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Rectangle 26"/>
          <p:cNvSpPr/>
          <p:nvPr/>
        </p:nvSpPr>
        <p:spPr>
          <a:xfrm>
            <a:off x="6026661" y="1763082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4951683" y="1775961"/>
            <a:ext cx="1013276" cy="457486"/>
            <a:chOff x="3485423" y="1494604"/>
            <a:chExt cx="815833" cy="368342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0" name="群組 12"/>
          <p:cNvGrpSpPr/>
          <p:nvPr/>
        </p:nvGrpSpPr>
        <p:grpSpPr>
          <a:xfrm>
            <a:off x="4951683" y="2372988"/>
            <a:ext cx="1013276" cy="457486"/>
            <a:chOff x="3485423" y="1494604"/>
            <a:chExt cx="815833" cy="368342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3" name="群組 15"/>
          <p:cNvGrpSpPr/>
          <p:nvPr/>
        </p:nvGrpSpPr>
        <p:grpSpPr>
          <a:xfrm>
            <a:off x="6056146" y="2372988"/>
            <a:ext cx="1013276" cy="457486"/>
            <a:chOff x="3485423" y="1494604"/>
            <a:chExt cx="815833" cy="3683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20" name="Shape 127">
            <a:extLst>
              <a:ext uri="{FF2B5EF4-FFF2-40B4-BE49-F238E27FC236}">
                <a16:creationId xmlns:a16="http://schemas.microsoft.com/office/drawing/2014/main" id="{EF7C20D8-2622-A643-9E21-7608C7BB35D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106" y="3216476"/>
            <a:ext cx="1244187" cy="7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45">
            <a:extLst>
              <a:ext uri="{FF2B5EF4-FFF2-40B4-BE49-F238E27FC236}">
                <a16:creationId xmlns:a16="http://schemas.microsoft.com/office/drawing/2014/main" id="{C5C3F7AE-35A0-714C-A39E-46DA8616A72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73" y="1621700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44">
            <a:extLst>
              <a:ext uri="{FF2B5EF4-FFF2-40B4-BE49-F238E27FC236}">
                <a16:creationId xmlns:a16="http://schemas.microsoft.com/office/drawing/2014/main" id="{3E59CAF7-783B-D145-BAFA-3B4A68D6E0A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73" y="2292471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0F1405-D9FE-494D-8733-FD40849E5D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4738"/>
          <a:stretch/>
        </p:blipFill>
        <p:spPr>
          <a:xfrm>
            <a:off x="496590" y="3059247"/>
            <a:ext cx="5568515" cy="15854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6"/>
          <p:cNvSpPr/>
          <p:nvPr/>
        </p:nvSpPr>
        <p:spPr>
          <a:xfrm>
            <a:off x="7169670" y="2334587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86314" y="3184744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8E0000"/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3" name="群組 11"/>
          <p:cNvGrpSpPr/>
          <p:nvPr/>
        </p:nvGrpSpPr>
        <p:grpSpPr>
          <a:xfrm>
            <a:off x="4786314" y="1928808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8E0000"/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</p:spPr>
        <p:txBody>
          <a:bodyPr>
            <a:normAutofit/>
          </a:bodyPr>
          <a:lstStyle/>
          <a:p>
            <a:r>
              <a:rPr lang="en-US" altLang="zh-TW" sz="3100" dirty="0">
                <a:ea typeface="微軟正黑體"/>
              </a:rPr>
              <a:t>QTS </a:t>
            </a:r>
            <a:r>
              <a:rPr lang="zh-TW" sz="3100" dirty="0"/>
              <a:t>&amp; virtualization increase productivity</a:t>
            </a:r>
            <a:endParaRPr lang="zh-TW" altLang="en-US" sz="31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70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5602" y="1122783"/>
            <a:ext cx="3830697" cy="677096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b="1" dirty="0">
                <a:solidFill>
                  <a:srgbClr val="000000"/>
                </a:solidFill>
                <a:latin typeface="Arial 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b="1" dirty="0">
                <a:solidFill>
                  <a:srgbClr val="000000"/>
                </a:solidFill>
                <a:latin typeface="Arial "/>
                <a:ea typeface="Microsoft JhengHei" charset="-120"/>
                <a:cs typeface="Arial" pitchFamily="34" charset="0"/>
              </a:rPr>
              <a:t>w</a:t>
            </a:r>
            <a:r>
              <a:rPr lang="zh-TW" b="1" dirty="0">
                <a:latin typeface="Arial 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b="1" dirty="0">
                <a:latin typeface="Arial "/>
                <a:ea typeface="Microsoft JhengHei"/>
                <a:cs typeface="Arial" pitchFamily="34" charset="0"/>
              </a:rPr>
              <a:t>/Linux</a:t>
            </a:r>
            <a:r>
              <a:rPr lang="zh-TW" altLang="en-US" b="1" dirty="0">
                <a:latin typeface="Arial "/>
                <a:ea typeface="Microsoft JhengHei"/>
                <a:cs typeface="Arial" pitchFamily="34" charset="0"/>
              </a:rPr>
              <a:t> </a:t>
            </a:r>
            <a:r>
              <a:rPr lang="en-US" altLang="zh-TW" b="1" dirty="0">
                <a:latin typeface="Arial "/>
                <a:ea typeface="Microsoft JhengHei"/>
                <a:cs typeface="Arial" pitchFamily="34" charset="0"/>
              </a:rPr>
              <a:t>VMs</a:t>
            </a:r>
            <a:r>
              <a:rPr lang="zh-TW" altLang="en-US" b="1" dirty="0">
                <a:latin typeface="Arial "/>
                <a:ea typeface="Microsoft JhengHei"/>
                <a:cs typeface="Arial" pitchFamily="34" charset="0"/>
              </a:rPr>
              <a:t> </a:t>
            </a:r>
            <a:r>
              <a:rPr lang="en-US" altLang="zh-TW" b="1" dirty="0">
                <a:latin typeface="Arial "/>
                <a:ea typeface="Microsoft JhengHei"/>
                <a:cs typeface="Arial" pitchFamily="34" charset="0"/>
              </a:rPr>
              <a:t>and</a:t>
            </a:r>
            <a:r>
              <a:rPr lang="zh-TW" altLang="en-US" b="1" dirty="0">
                <a:latin typeface="Arial "/>
                <a:ea typeface="Microsoft JhengHei"/>
                <a:cs typeface="Arial" pitchFamily="34" charset="0"/>
              </a:rPr>
              <a:t> </a:t>
            </a:r>
            <a:r>
              <a:rPr lang="en-US" altLang="zh-TW" b="1" dirty="0">
                <a:latin typeface="Arial "/>
                <a:ea typeface="Microsoft JhengHei"/>
                <a:cs typeface="Arial" pitchFamily="34" charset="0"/>
              </a:rPr>
              <a:t>c</a:t>
            </a:r>
            <a:r>
              <a:rPr lang="zh-TW" b="1" dirty="0">
                <a:latin typeface="Arial "/>
                <a:ea typeface="Microsoft JhengHei" charset="-120"/>
                <a:cs typeface="Arial" pitchFamily="34" charset="0"/>
              </a:rPr>
              <a:t>ontainers</a:t>
            </a:r>
            <a:endParaRPr lang="zh-TW" dirty="0">
              <a:latin typeface="Arial 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4250" y="891261"/>
            <a:ext cx="3545510" cy="1231094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>
              <a:defRPr/>
            </a:pPr>
            <a:r>
              <a:rPr lang="zh-TW" b="1" dirty="0">
                <a:solidFill>
                  <a:srgbClr val="0070C0"/>
                </a:solidFill>
                <a:latin typeface="Arial "/>
                <a:ea typeface="Microsoft JhengHei" charset="-120"/>
              </a:rPr>
              <a:t>QTS 4.3.4 </a:t>
            </a:r>
            <a:endParaRPr lang="zh-TW" dirty="0">
              <a:latin typeface="Arial "/>
            </a:endParaRPr>
          </a:p>
          <a:p>
            <a:pPr>
              <a:defRPr/>
            </a:pPr>
            <a:r>
              <a:rPr lang="zh-TW" b="1" dirty="0">
                <a:solidFill>
                  <a:srgbClr val="0070C0"/>
                </a:solidFill>
                <a:latin typeface="Arial "/>
                <a:ea typeface="Microsoft JhengHei" charset="-120"/>
                <a:cs typeface="Arial" pitchFamily="34" charset="0"/>
              </a:rPr>
              <a:t>Storage &amp; Snapshot Manager,</a:t>
            </a:r>
            <a:r>
              <a:rPr lang="zh-TW" altLang="en-US" b="1" dirty="0">
                <a:solidFill>
                  <a:srgbClr val="0070C0"/>
                </a:solidFill>
                <a:latin typeface="Arial "/>
                <a:ea typeface="Microsoft JhengHei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0070C0"/>
                </a:solidFill>
                <a:latin typeface="Arial "/>
                <a:ea typeface="Microsoft JhengHei"/>
                <a:cs typeface="Arial" pitchFamily="34" charset="0"/>
              </a:rPr>
              <a:t>and</a:t>
            </a:r>
            <a:r>
              <a:rPr lang="zh-TW" altLang="en-US" b="1" dirty="0">
                <a:solidFill>
                  <a:srgbClr val="0070C0"/>
                </a:solidFill>
                <a:latin typeface="Arial "/>
                <a:ea typeface="Microsoft JhengHei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0070C0"/>
                </a:solidFill>
                <a:latin typeface="Arial "/>
                <a:ea typeface="Microsoft JhengHei"/>
                <a:cs typeface="Arial" pitchFamily="34" charset="0"/>
              </a:rPr>
              <a:t>multi</a:t>
            </a:r>
            <a:r>
              <a:rPr lang="zh-TW" b="1" dirty="0">
                <a:solidFill>
                  <a:srgbClr val="0070C0"/>
                </a:solidFill>
                <a:latin typeface="Arial "/>
                <a:ea typeface="Microsoft JhengHei" charset="-120"/>
              </a:rPr>
              <a:t>medi</a:t>
            </a:r>
            <a:r>
              <a:rPr lang="en-US" altLang="zh-TW" b="1" dirty="0">
                <a:solidFill>
                  <a:srgbClr val="0070C0"/>
                </a:solidFill>
                <a:latin typeface="Arial "/>
                <a:ea typeface="Microsoft JhengHei" charset="-120"/>
              </a:rPr>
              <a:t>a</a:t>
            </a:r>
            <a:r>
              <a:rPr lang="zh-TW" b="1" dirty="0">
                <a:solidFill>
                  <a:srgbClr val="0070C0"/>
                </a:solidFill>
                <a:latin typeface="Arial "/>
                <a:ea typeface="Microsoft JhengHei" charset="-120"/>
              </a:rPr>
              <a:t> management</a:t>
            </a:r>
            <a:endParaRPr lang="en-US" dirty="0">
              <a:latin typeface="Arial "/>
            </a:endParaRPr>
          </a:p>
          <a:p>
            <a:pPr eaLnBrk="1" hangingPunct="1">
              <a:defRPr/>
            </a:pPr>
            <a:endParaRPr lang="zh-TW" altLang="en-US" b="1" dirty="0">
              <a:solidFill>
                <a:srgbClr val="0070C0"/>
              </a:solidFill>
              <a:latin typeface="Arial 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6953" y="2255462"/>
            <a:ext cx="2786050" cy="430875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Station</a:t>
            </a:r>
            <a:endParaRPr lang="en-US" altLang="zh-TW" sz="2000" b="1" dirty="0">
              <a:solidFill>
                <a:srgbClr val="FFFF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4307" y="3484568"/>
            <a:ext cx="2714612" cy="430875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en-US" sz="2000" b="1">
                <a:solidFill>
                  <a:srgbClr val="FFFF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Station</a:t>
            </a:r>
            <a:endParaRPr lang="en-US" altLang="zh-TW" sz="2000" b="1">
              <a:solidFill>
                <a:srgbClr val="FFFF00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2071684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3312562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18179"/>
            <a:ext cx="917276" cy="89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745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-1" y="928676"/>
            <a:ext cx="3857621" cy="525070"/>
            <a:chOff x="0" y="1357304"/>
            <a:chExt cx="2857488" cy="500066"/>
          </a:xfrm>
        </p:grpSpPr>
        <p:sp>
          <p:nvSpPr>
            <p:cNvPr id="20" name="五邊形 19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＞形箭號 20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4" name="圖片 23" descr="TS-1677XU-RP_Bac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63"/>
          <a:stretch/>
        </p:blipFill>
        <p:spPr>
          <a:xfrm>
            <a:off x="-1" y="810356"/>
            <a:ext cx="3814063" cy="3438565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Hant" sz="3200" dirty="0">
                <a:solidFill>
                  <a:schemeClr val="lt1"/>
                </a:solidFill>
                <a:cs typeface="Arial"/>
                <a:sym typeface="Arial"/>
              </a:rPr>
              <a:t>Do</a:t>
            </a:r>
            <a:r>
              <a:rPr lang="zh-Hant" altLang="en-US" sz="3200" dirty="0">
                <a:solidFill>
                  <a:schemeClr val="lt1"/>
                </a:solidFill>
                <a:cs typeface="Arial"/>
                <a:sym typeface="Arial"/>
              </a:rPr>
              <a:t> </a:t>
            </a:r>
            <a:r>
              <a:rPr lang="en-US" altLang="zh-Hant" sz="3200" dirty="0">
                <a:solidFill>
                  <a:schemeClr val="lt1"/>
                </a:solidFill>
                <a:cs typeface="Arial"/>
                <a:sym typeface="Arial"/>
              </a:rPr>
              <a:t>more</a:t>
            </a:r>
            <a:r>
              <a:rPr lang="zh-Hant" altLang="en-US" sz="3200" dirty="0">
                <a:solidFill>
                  <a:schemeClr val="lt1"/>
                </a:solidFill>
                <a:cs typeface="Arial"/>
                <a:sym typeface="Arial"/>
              </a:rPr>
              <a:t> </a:t>
            </a:r>
            <a:r>
              <a:rPr lang="en-US" altLang="zh-Hant" sz="3200" dirty="0">
                <a:solidFill>
                  <a:schemeClr val="lt1"/>
                </a:solidFill>
                <a:cs typeface="Arial"/>
                <a:sym typeface="Arial"/>
              </a:rPr>
              <a:t>with</a:t>
            </a:r>
            <a:r>
              <a:rPr lang="zh-Hant" altLang="en-US" sz="3200" dirty="0">
                <a:solidFill>
                  <a:schemeClr val="lt1"/>
                </a:solidFill>
                <a:cs typeface="Arial"/>
                <a:sym typeface="Arial"/>
              </a:rPr>
              <a:t> g</a:t>
            </a:r>
            <a:r>
              <a:rPr lang="en-US" altLang="zh-Hant" sz="3200" dirty="0">
                <a:solidFill>
                  <a:schemeClr val="lt1"/>
                </a:solidFill>
                <a:cs typeface="Arial"/>
                <a:sym typeface="Arial"/>
              </a:rPr>
              <a:t>rap</a:t>
            </a:r>
            <a:r>
              <a:rPr lang="zh-Hant" sz="3200" dirty="0">
                <a:solidFill>
                  <a:schemeClr val="lt1"/>
                </a:solidFill>
                <a:cs typeface="Arial"/>
                <a:sym typeface="Arial"/>
              </a:rPr>
              <a:t>hic</a:t>
            </a:r>
            <a:r>
              <a:rPr lang="en-US" altLang="zh-Hant" sz="3200" dirty="0">
                <a:solidFill>
                  <a:schemeClr val="lt1"/>
                </a:solidFill>
                <a:cs typeface="Arial"/>
                <a:sym typeface="Arial"/>
              </a:rPr>
              <a:t>s</a:t>
            </a:r>
            <a:r>
              <a:rPr lang="zh-Hant" sz="3200" dirty="0">
                <a:solidFill>
                  <a:schemeClr val="lt1"/>
                </a:solidFill>
                <a:cs typeface="Arial"/>
                <a:sym typeface="Arial"/>
              </a:rPr>
              <a:t> card</a:t>
            </a:r>
            <a:r>
              <a:rPr lang="en-US" altLang="zh-Hant" sz="3200" dirty="0">
                <a:solidFill>
                  <a:srgbClr val="FFFFFF"/>
                </a:solidFill>
                <a:cs typeface="Arial"/>
              </a:rPr>
              <a:t>s</a:t>
            </a:r>
            <a:endParaRPr lang="zh-TW" sz="3200" dirty="0">
              <a:solidFill>
                <a:schemeClr val="tx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E2B6272-46CA-EB48-92E5-A601BA5A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23" y="995687"/>
            <a:ext cx="3549889" cy="3724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altLang="zh-Hant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3U/4U </a:t>
            </a:r>
            <a:r>
              <a:rPr lang="zh-CN" altLang="en-US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NAS</a:t>
            </a:r>
            <a:r>
              <a:rPr lang="en-US" altLang="zh-CN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: </a:t>
            </a:r>
            <a:r>
              <a:rPr lang="en-US" altLang="zh-Hant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5</a:t>
            </a:r>
            <a:r>
              <a:rPr lang="en-US" altLang="zh-TW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0</a:t>
            </a:r>
            <a:r>
              <a:rPr lang="en-US" altLang="zh-Hant" sz="1600" dirty="0">
                <a:solidFill>
                  <a:schemeClr val="bg1"/>
                </a:solidFill>
                <a:latin typeface="Arial "/>
                <a:cs typeface="Arial"/>
                <a:sym typeface="Arial"/>
              </a:rPr>
              <a:t>0W+ power</a:t>
            </a:r>
            <a:r>
              <a:rPr lang="en-US" altLang="zh-Hant" sz="1600" dirty="0">
                <a:solidFill>
                  <a:schemeClr val="bg1"/>
                </a:solidFill>
                <a:latin typeface="Arial "/>
                <a:cs typeface="Arial"/>
              </a:rPr>
              <a:t> supply</a:t>
            </a:r>
            <a:endParaRPr lang="zh-TW" altLang="en-US" sz="1600" dirty="0">
              <a:solidFill>
                <a:schemeClr val="bg1"/>
              </a:solidFill>
              <a:latin typeface="Arial 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857789" y="2552783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47303" y="1800694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857620" y="3785729"/>
            <a:ext cx="443693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Hant" altLang="en-US" b="1" dirty="0">
                <a:latin typeface="Arial "/>
                <a:ea typeface="Microsoft JhengHei"/>
                <a:cs typeface="Arial" pitchFamily="34" charset="0"/>
              </a:rPr>
              <a:t>support helf-high GPU card and required no external power，e.g.: </a:t>
            </a:r>
            <a:r>
              <a:rPr lang="en-US" altLang="zh-Hant" b="1" dirty="0">
                <a:latin typeface="Arial "/>
                <a:ea typeface="Microsoft JhengHei" panose="020B0604030504040204" pitchFamily="34" charset="-120"/>
                <a:cs typeface="Arial" pitchFamily="34" charset="0"/>
              </a:rPr>
              <a:t> NVIDIA GT1030 </a:t>
            </a:r>
            <a:endParaRPr lang="en-US" b="1" dirty="0">
              <a:latin typeface="Arial 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58989" y="1976582"/>
            <a:ext cx="1135462" cy="14287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2209665"/>
            <a:ext cx="2134644" cy="1005027"/>
          </a:xfrm>
          <a:prstGeom prst="rect">
            <a:avLst/>
          </a:prstGeom>
        </p:spPr>
      </p:pic>
      <p:grpSp>
        <p:nvGrpSpPr>
          <p:cNvPr id="3" name="群組 26"/>
          <p:cNvGrpSpPr/>
          <p:nvPr/>
        </p:nvGrpSpPr>
        <p:grpSpPr>
          <a:xfrm>
            <a:off x="0" y="3877138"/>
            <a:ext cx="3752313" cy="525070"/>
            <a:chOff x="0" y="1357304"/>
            <a:chExt cx="3210532" cy="500066"/>
          </a:xfrm>
        </p:grpSpPr>
        <p:sp>
          <p:nvSpPr>
            <p:cNvPr id="28" name="五邊形 27"/>
            <p:cNvSpPr/>
            <p:nvPr/>
          </p:nvSpPr>
          <p:spPr>
            <a:xfrm>
              <a:off x="1227604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＞形箭號 28"/>
            <p:cNvSpPr/>
            <p:nvPr/>
          </p:nvSpPr>
          <p:spPr>
            <a:xfrm>
              <a:off x="2781904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0" y="1357304"/>
              <a:ext cx="1514595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E2B6272-46CA-EB48-92E5-A601BA5A55B0}"/>
              </a:ext>
            </a:extLst>
          </p:cNvPr>
          <p:cNvSpPr txBox="1">
            <a:spLocks/>
          </p:cNvSpPr>
          <p:nvPr/>
        </p:nvSpPr>
        <p:spPr>
          <a:xfrm>
            <a:off x="78733" y="3970444"/>
            <a:ext cx="3608915" cy="479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2U NAS</a:t>
            </a:r>
            <a:r>
              <a:rPr lang="en-US" altLang="zh-CN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: 250W/</a:t>
            </a:r>
            <a:r>
              <a:rPr lang="en-US" altLang="zh-Hant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300W power </a:t>
            </a:r>
            <a:r>
              <a:rPr lang="en-US" altLang="zh-Hant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supply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04896" y="3495074"/>
            <a:ext cx="1387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TS-1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77XU-RP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85984" y="1571618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5569DB-9CC1-6F47-9CBD-42B78FFC2C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781" y="1865497"/>
            <a:ext cx="1148978" cy="1786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857620" y="1000114"/>
            <a:ext cx="52863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</a:t>
            </a:r>
            <a:r>
              <a:rPr lang="en-US" b="1" dirty="0">
                <a:latin typeface="Arial"/>
                <a:ea typeface="Microsoft JhengHei" panose="020B0604030504040204" pitchFamily="34" charset="-120"/>
                <a:cs typeface="Arial" pitchFamily="34" charset="0"/>
              </a:rPr>
              <a:t> full-high GPU card which required external power</a:t>
            </a:r>
            <a:r>
              <a:rPr lang="en-US" altLang="zh-Hant" b="1" dirty="0">
                <a:latin typeface="Arial"/>
                <a:ea typeface="Microsoft JhengHei" panose="020B0604030504040204" pitchFamily="34" charset="-120"/>
                <a:cs typeface="Arial" pitchFamily="34" charset="0"/>
              </a:rPr>
              <a:t> </a:t>
            </a:r>
            <a:endParaRPr lang="zh-Hant" altLang="en-US" b="1" dirty="0">
              <a:latin typeface="Microsoft JhengHei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681" y="1571618"/>
            <a:ext cx="565200" cy="56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A63C-6269-7340-B763-C57B44A1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Superb</a:t>
            </a:r>
            <a:r>
              <a:rPr lang="zh-TW" altLang="en-US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 performance with 6</a:t>
            </a:r>
            <a:r>
              <a:rPr lang="zh-TW" altLang="en-US" dirty="0"/>
              <a:t>5W TDP</a:t>
            </a:r>
          </a:p>
        </p:txBody>
      </p:sp>
      <p:sp>
        <p:nvSpPr>
          <p:cNvPr id="20" name="Shape 57">
            <a:extLst>
              <a:ext uri="{FF2B5EF4-FFF2-40B4-BE49-F238E27FC236}">
                <a16:creationId xmlns:a16="http://schemas.microsoft.com/office/drawing/2014/main" id="{D554A287-D168-A846-9CEF-D4AD0A0A9CCF}"/>
              </a:ext>
            </a:extLst>
          </p:cNvPr>
          <p:cNvSpPr txBox="1"/>
          <p:nvPr/>
        </p:nvSpPr>
        <p:spPr>
          <a:xfrm>
            <a:off x="2636062" y="2324867"/>
            <a:ext cx="650793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6</a:t>
            </a: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-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core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, 12</a:t>
            </a: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-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thread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|</a:t>
            </a:r>
            <a:r>
              <a:rPr lang="zh-TW" altLang="en-US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3.2 GHz / 3.6 GHz</a:t>
            </a:r>
            <a:r>
              <a:rPr lang="zh-TW" altLang="en-US" sz="2600" b="1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endParaRPr lang="zh-TW" sz="2600" b="1" i="0" u="none" strike="noStrike" cap="none" dirty="0">
              <a:solidFill>
                <a:srgbClr val="595959"/>
              </a:solidFill>
              <a:latin typeface="Arial 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1" name="Shape 58">
            <a:extLst>
              <a:ext uri="{FF2B5EF4-FFF2-40B4-BE49-F238E27FC236}">
                <a16:creationId xmlns:a16="http://schemas.microsoft.com/office/drawing/2014/main" id="{8B2135DE-6BBA-B74A-88DE-EF56CF38FB0E}"/>
              </a:ext>
            </a:extLst>
          </p:cNvPr>
          <p:cNvSpPr txBox="1"/>
          <p:nvPr/>
        </p:nvSpPr>
        <p:spPr>
          <a:xfrm>
            <a:off x="2636062" y="3324999"/>
            <a:ext cx="650793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8</a:t>
            </a: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-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core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, 16</a:t>
            </a: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-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thread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|</a:t>
            </a:r>
            <a:r>
              <a:rPr lang="zh-TW" altLang="en-US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TW" sz="2600" b="1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3.0 GHz / 3.7 GHz</a:t>
            </a:r>
            <a:r>
              <a:rPr lang="zh-TW" altLang="en-US" sz="2600" b="1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endParaRPr lang="zh-TW" sz="2600" b="1" dirty="0">
              <a:solidFill>
                <a:srgbClr val="595959"/>
              </a:solidFill>
              <a:latin typeface="Arial 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22" name="Shape 59">
            <a:extLst>
              <a:ext uri="{FF2B5EF4-FFF2-40B4-BE49-F238E27FC236}">
                <a16:creationId xmlns:a16="http://schemas.microsoft.com/office/drawing/2014/main" id="{6179DACF-C036-B742-892E-90FBCC87030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05594" y="3205276"/>
            <a:ext cx="1972742" cy="79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60">
            <a:extLst>
              <a:ext uri="{FF2B5EF4-FFF2-40B4-BE49-F238E27FC236}">
                <a16:creationId xmlns:a16="http://schemas.microsoft.com/office/drawing/2014/main" id="{217115AF-9E10-5349-B148-5486AF9015F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00034" y="2205144"/>
            <a:ext cx="1972742" cy="79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57">
            <a:extLst>
              <a:ext uri="{FF2B5EF4-FFF2-40B4-BE49-F238E27FC236}">
                <a16:creationId xmlns:a16="http://schemas.microsoft.com/office/drawing/2014/main" id="{1CBBC461-3182-474D-A3F2-79C6901E7719}"/>
              </a:ext>
            </a:extLst>
          </p:cNvPr>
          <p:cNvSpPr txBox="1"/>
          <p:nvPr/>
        </p:nvSpPr>
        <p:spPr>
          <a:xfrm>
            <a:off x="2636062" y="1312617"/>
            <a:ext cx="631074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-core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,</a:t>
            </a:r>
            <a:r>
              <a:rPr lang="zh-TW" altLang="en-US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en-US" alt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4-thre</a:t>
            </a:r>
            <a:r>
              <a:rPr lang="zh-TW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ad </a:t>
            </a:r>
            <a:r>
              <a:rPr 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|</a:t>
            </a:r>
            <a:r>
              <a:rPr lang="zh-TW" altLang="en-US" sz="2600" b="1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r>
              <a:rPr lang="en-US" altLang="zh-TW" sz="2600" b="1" i="0" u="none" strike="noStrike" cap="none" dirty="0">
                <a:solidFill>
                  <a:srgbClr val="FF6600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3.</a:t>
            </a:r>
            <a:r>
              <a:rPr lang="en-US" alt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1</a:t>
            </a:r>
            <a:r>
              <a:rPr 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GHz / 3.</a:t>
            </a:r>
            <a:r>
              <a:rPr lang="en-US" alt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2600" b="1" i="0" u="none" strike="noStrike" cap="none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 GHz</a:t>
            </a:r>
            <a:r>
              <a:rPr lang="zh-TW" altLang="en-US" sz="2600" b="1" dirty="0">
                <a:solidFill>
                  <a:srgbClr val="595959"/>
                </a:solidFill>
                <a:latin typeface="Arial "/>
                <a:ea typeface="微軟正黑體" pitchFamily="34" charset="-120"/>
                <a:cs typeface="Arial" pitchFamily="34" charset="0"/>
                <a:sym typeface="Arial"/>
              </a:rPr>
              <a:t> </a:t>
            </a:r>
            <a:endParaRPr lang="zh-TW" sz="2600" b="1" i="0" u="none" strike="noStrike" cap="none" dirty="0">
              <a:solidFill>
                <a:srgbClr val="595959"/>
              </a:solidFill>
              <a:latin typeface="Arial 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026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593" y="1214428"/>
            <a:ext cx="785818" cy="696459"/>
          </a:xfrm>
          <a:prstGeom prst="rect">
            <a:avLst/>
          </a:prstGeom>
          <a:noFill/>
        </p:spPr>
      </p:pic>
      <p:pic>
        <p:nvPicPr>
          <p:cNvPr id="11" name="圖片 10" descr="1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726" y="1221708"/>
            <a:ext cx="928694" cy="6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706E5DE-9547-4416-9920-8D2B2E7B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1186424"/>
            <a:ext cx="8591266" cy="29333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solidFill>
                  <a:srgbClr val="FFFFFF"/>
                </a:solidFill>
              </a:rPr>
              <a:t>Add-on GPU Card Applications</a:t>
            </a:r>
          </a:p>
        </p:txBody>
      </p:sp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937" y="1539944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647823A-D2EF-4B0D-A163-F4D3182A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0096" y="1539944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78" y="1453488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235E01B5-0580-47CF-AE05-B389779323BC}"/>
              </a:ext>
            </a:extLst>
          </p:cNvPr>
          <p:cNvSpPr txBox="1"/>
          <p:nvPr/>
        </p:nvSpPr>
        <p:spPr>
          <a:xfrm>
            <a:off x="286601" y="2575232"/>
            <a:ext cx="2659666" cy="1200316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r>
              <a:rPr lang="zh-TW" altLang="en-US" sz="2800" b="1" dirty="0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sz="2800" dirty="0">
              <a:latin typeface="Arial 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C</a:t>
            </a:r>
            <a:r>
              <a:rPr lang="en-US" altLang="en-US" sz="2000" b="1" dirty="0" err="1">
                <a:solidFill>
                  <a:srgbClr val="FFFFFF"/>
                </a:solidFill>
                <a:latin typeface="Arial "/>
                <a:ea typeface="微軟正黑體"/>
              </a:rPr>
              <a:t>ompute</a:t>
            </a:r>
            <a:r>
              <a:rPr lang="en-US" altLang="en-US" sz="2000" b="1" dirty="0">
                <a:solidFill>
                  <a:srgbClr val="FFFFFF"/>
                </a:solidFill>
                <a:latin typeface="Arial "/>
                <a:ea typeface="微軟正黑體"/>
              </a:rPr>
              <a:t> Acceleration</a:t>
            </a:r>
            <a:endParaRPr lang="zh-TW" sz="2000" dirty="0">
              <a:latin typeface="Arial 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BA27B0A-55D8-45A8-AA95-4AD1190EE48A}"/>
              </a:ext>
            </a:extLst>
          </p:cNvPr>
          <p:cNvSpPr txBox="1"/>
          <p:nvPr/>
        </p:nvSpPr>
        <p:spPr>
          <a:xfrm>
            <a:off x="3243930" y="2575232"/>
            <a:ext cx="2668139" cy="1200316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QTS/vQTS</a:t>
            </a: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 "/>
                <a:ea typeface="微軟正黑體"/>
                <a:cs typeface="Arial" panose="020B0604020202020204" pitchFamily="34" charset="0"/>
              </a:rPr>
              <a:t>T</a:t>
            </a:r>
            <a:r>
              <a:rPr lang="en-US" altLang="en-US" sz="2000" b="1" dirty="0" err="1">
                <a:solidFill>
                  <a:srgbClr val="FFFFFF"/>
                </a:solidFill>
                <a:latin typeface="Arial "/>
                <a:ea typeface="微軟正黑體"/>
              </a:rPr>
              <a:t>ranscod</a:t>
            </a:r>
            <a:r>
              <a:rPr lang="en-US" altLang="en-US" sz="2000" b="1" dirty="0">
                <a:solidFill>
                  <a:srgbClr val="FFFFFF"/>
                </a:solidFill>
                <a:latin typeface="Arial "/>
                <a:ea typeface="微軟正黑體"/>
              </a:rPr>
              <a:t> Acceleration</a:t>
            </a:r>
            <a:endParaRPr lang="zh-TW" sz="2000" dirty="0">
              <a:latin typeface="Arial 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DEFF6A6-9AC9-4D32-9749-282EFBE90157}"/>
              </a:ext>
            </a:extLst>
          </p:cNvPr>
          <p:cNvSpPr txBox="1"/>
          <p:nvPr/>
        </p:nvSpPr>
        <p:spPr>
          <a:xfrm>
            <a:off x="6209732" y="2575232"/>
            <a:ext cx="2668139" cy="1354205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  <a:endParaRPr lang="zh-TW" altLang="en-US" sz="3000" b="1" dirty="0">
              <a:solidFill>
                <a:schemeClr val="bg1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  <a:endParaRPr lang="zh-TW" altLang="en-US" sz="2000" b="1" dirty="0">
              <a:solidFill>
                <a:schemeClr val="bg1"/>
              </a:solidFill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4982498" y="1087497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0"/>
            <a:ext cx="8558784" cy="747569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/>
                <a:cs typeface="Arial"/>
              </a:rPr>
              <a:t>Ride the</a:t>
            </a:r>
            <a:r>
              <a:rPr lang="en-US" sz="3200" dirty="0"/>
              <a:t> AI</a:t>
            </a:r>
            <a:r>
              <a:rPr lang="en-US" sz="3200" dirty="0">
                <a:cs typeface="Arial"/>
              </a:rPr>
              <a:t> wave with “</a:t>
            </a:r>
            <a:r>
              <a:rPr lang="en-US" sz="3200" dirty="0" err="1">
                <a:cs typeface="Arial"/>
              </a:rPr>
              <a:t>QuAI</a:t>
            </a:r>
            <a:r>
              <a:rPr lang="en-US" sz="3200" dirty="0">
                <a:cs typeface="Arial"/>
              </a:rPr>
              <a:t>”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14" descr="C:\Users\Amol Narkhede\Downloads\Images\AI.png">
            <a:extLst>
              <a:ext uri="{FF2B5EF4-FFF2-40B4-BE49-F238E27FC236}">
                <a16:creationId xmlns:a16="http://schemas.microsoft.com/office/drawing/2014/main" id="{C5639F50-8D29-F547-B7D8-96F9A26D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73" y="3051380"/>
            <a:ext cx="1102118" cy="1008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9EA11-EDF8-204D-8F66-3A56A54ABDA6}"/>
              </a:ext>
            </a:extLst>
          </p:cNvPr>
          <p:cNvSpPr/>
          <p:nvPr/>
        </p:nvSpPr>
        <p:spPr>
          <a:xfrm>
            <a:off x="1599571" y="3223765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EE12D-493F-0A4A-BC88-77121832A6BB}"/>
              </a:ext>
            </a:extLst>
          </p:cNvPr>
          <p:cNvSpPr/>
          <p:nvPr/>
        </p:nvSpPr>
        <p:spPr>
          <a:xfrm>
            <a:off x="5496859" y="3203284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977AA-1422-4B45-AEE0-761457A0357C}"/>
              </a:ext>
            </a:extLst>
          </p:cNvPr>
          <p:cNvSpPr/>
          <p:nvPr/>
        </p:nvSpPr>
        <p:spPr>
          <a:xfrm>
            <a:off x="6259080" y="4067645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F3C71-11F6-2B40-9976-87C28CCCB479}"/>
              </a:ext>
            </a:extLst>
          </p:cNvPr>
          <p:cNvSpPr txBox="1"/>
          <p:nvPr/>
        </p:nvSpPr>
        <p:spPr>
          <a:xfrm>
            <a:off x="341573" y="4155229"/>
            <a:ext cx="110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"/>
                <a:ea typeface="微軟正黑體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4614B-CE57-7A49-B0A5-E7556E58FD4E}"/>
              </a:ext>
            </a:extLst>
          </p:cNvPr>
          <p:cNvSpPr txBox="1"/>
          <p:nvPr/>
        </p:nvSpPr>
        <p:spPr>
          <a:xfrm>
            <a:off x="2064763" y="4155229"/>
            <a:ext cx="1830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"/>
                <a:ea typeface="微軟正黑體"/>
              </a:rPr>
              <a:t>QNAP NAS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3E84EC-6F81-D449-8C3B-185D145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16939" y="3021122"/>
            <a:ext cx="991360" cy="991358"/>
          </a:xfrm>
          <a:prstGeom prst="rect">
            <a:avLst/>
          </a:prstGeom>
          <a:noFill/>
        </p:spPr>
      </p:pic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1084700"/>
            <a:ext cx="4794737" cy="1139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216147" y="1173012"/>
            <a:ext cx="4578591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QNAP</a:t>
            </a:r>
            <a:r>
              <a:rPr lang="en-US" altLang="zh-TW" sz="28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 </a:t>
            </a:r>
            <a:r>
              <a:rPr lang="en-US" altLang="zh-TW" sz="2800" b="1" dirty="0" err="1">
                <a:solidFill>
                  <a:schemeClr val="bg1"/>
                </a:solidFill>
                <a:latin typeface="Arial "/>
                <a:ea typeface="微軟正黑體"/>
                <a:cs typeface="Arial"/>
              </a:rPr>
              <a:t>QuAI</a:t>
            </a:r>
            <a:endParaRPr lang="zh-TW" altLang="en-US" sz="2800" dirty="0">
              <a:latin typeface="Arial 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 "/>
                <a:ea typeface="微軟正黑體"/>
                <a:cs typeface="Arial"/>
              </a:rPr>
              <a:t> &gt;&gt; </a:t>
            </a:r>
            <a:r>
              <a:rPr lang="en-US" sz="2800" b="1" dirty="0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AI Developer Package</a:t>
            </a:r>
            <a:endParaRPr lang="en-US" altLang="zh-TW" sz="2800" b="1" dirty="0">
              <a:solidFill>
                <a:schemeClr val="bg1"/>
              </a:solidFill>
              <a:latin typeface="Arial "/>
              <a:ea typeface="微軟正黑體"/>
              <a:cs typeface="Arial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328027"/>
            <a:ext cx="7605950" cy="9482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b="1" dirty="0"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Is intended for data scientists and developers to quickly build, train, and optimize t</a:t>
            </a:r>
            <a:r>
              <a:rPr lang="en-US" altLang="zh-TW" b="1" dirty="0">
                <a:latin typeface="Arial "/>
                <a:ea typeface="微軟正黑體"/>
                <a:cs typeface="Arial" panose="020B0604020202020204" pitchFamily="34" charset="0"/>
              </a:rPr>
              <a:t>heir</a:t>
            </a:r>
            <a:r>
              <a:rPr lang="zh-TW" altLang="en-US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 "/>
                <a:ea typeface="微軟正黑體"/>
                <a:cs typeface="Arial" panose="020B0604020202020204" pitchFamily="34" charset="0"/>
              </a:rPr>
              <a:t>AI</a:t>
            </a:r>
            <a:r>
              <a:rPr lang="zh-TW" altLang="en-US" b="1" dirty="0"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 "/>
                <a:ea typeface="微軟正黑體"/>
                <a:cs typeface="Arial" panose="020B0604020202020204" pitchFamily="34" charset="0"/>
              </a:rPr>
              <a:t>Mo</a:t>
            </a:r>
            <a:r>
              <a:rPr lang="zh-TW" b="1" dirty="0"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dels on QNAP </a:t>
            </a:r>
            <a:r>
              <a:rPr lang="en-US" altLang="zh-TW" b="1" dirty="0">
                <a:latin typeface="Arial "/>
                <a:ea typeface="微軟正黑體"/>
                <a:cs typeface="Arial" panose="020B0604020202020204" pitchFamily="34" charset="0"/>
              </a:rPr>
              <a:t>NAS</a:t>
            </a:r>
            <a:r>
              <a:rPr lang="zh-TW" b="1" dirty="0"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. </a:t>
            </a:r>
            <a:endParaRPr lang="zh-TW" b="1" dirty="0">
              <a:latin typeface="Arial "/>
            </a:endParaRPr>
          </a:p>
          <a:p>
            <a:pPr>
              <a:lnSpc>
                <a:spcPct val="120000"/>
              </a:lnSpc>
            </a:pPr>
            <a:endParaRPr lang="zh-TW" altLang="en-US" b="1" dirty="0">
              <a:latin typeface="Arial 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Picture 2" descr="QTS image processing">
            <a:extLst>
              <a:ext uri="{FF2B5EF4-FFF2-40B4-BE49-F238E27FC236}">
                <a16:creationId xmlns:a16="http://schemas.microsoft.com/office/drawing/2014/main" id="{0EDB0B46-AC1E-AA4F-B692-36B0CABA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469" y="2996516"/>
            <a:ext cx="791068" cy="1059466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0F5775-1BB4-5541-906B-AA0C51C0A2AB}"/>
              </a:ext>
            </a:extLst>
          </p:cNvPr>
          <p:cNvSpPr/>
          <p:nvPr/>
        </p:nvSpPr>
        <p:spPr>
          <a:xfrm>
            <a:off x="4078985" y="3170702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AA518-27EA-AF46-8938-958AC3332233}"/>
              </a:ext>
            </a:extLst>
          </p:cNvPr>
          <p:cNvSpPr txBox="1"/>
          <p:nvPr/>
        </p:nvSpPr>
        <p:spPr>
          <a:xfrm>
            <a:off x="3884825" y="4155229"/>
            <a:ext cx="22079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Hant" sz="1600" b="1" dirty="0">
                <a:latin typeface="Arial "/>
                <a:ea typeface="微軟正黑體"/>
                <a:cs typeface="Calibri"/>
              </a:rPr>
              <a:t>GPU </a:t>
            </a:r>
            <a:r>
              <a:rPr lang="zh-Hant" sz="1600" b="1" dirty="0">
                <a:latin typeface="Arial "/>
                <a:ea typeface="微軟正黑體"/>
              </a:rPr>
              <a:t>accelerated</a:t>
            </a:r>
            <a:r>
              <a:rPr lang="en-US" altLang="zh-Hant" sz="1600" b="1" dirty="0">
                <a:latin typeface="Arial "/>
                <a:ea typeface="微軟正黑體"/>
              </a:rPr>
              <a:t> </a:t>
            </a:r>
            <a:r>
              <a:rPr lang="zh-Hant" sz="1600" b="1" dirty="0">
                <a:latin typeface="Arial "/>
                <a:ea typeface="微軟正黑體"/>
              </a:rPr>
              <a:t>computing</a:t>
            </a:r>
            <a:endParaRPr lang="zh-TW" altLang="en-US" sz="1600" dirty="0">
              <a:latin typeface="Arial "/>
            </a:endParaRPr>
          </a:p>
          <a:p>
            <a:pPr algn="ctr"/>
            <a:endParaRPr lang="zh-Hant" altLang="en-US" sz="1600" b="1" dirty="0">
              <a:latin typeface="Arial "/>
              <a:ea typeface="微軟正黑體" pitchFamily="34" charset="-120"/>
              <a:cs typeface="Calibri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8528" y="1721485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129" y="1753119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02539" y="1206468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007" y="982077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431" y="1124170"/>
            <a:ext cx="705563" cy="42804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E16767-5563-ED41-81F3-3C74E73078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183" y="2968666"/>
            <a:ext cx="1938588" cy="12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923478"/>
            <a:ext cx="7947268" cy="6142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b="1" i="0" u="none" strike="noStrike" cap="none" dirty="0">
                <a:latin typeface="Arial 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b="1" i="0" u="none" strike="noStrike" cap="none" dirty="0">
                <a:latin typeface="Arial 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 dirty="0">
                <a:latin typeface="Arial 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 dirty="0">
                <a:latin typeface="Arial 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 dirty="0">
                <a:latin typeface="Arial 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 b="1" dirty="0">
              <a:latin typeface="Arial 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zh-TW" altLang="en-US" b="1" dirty="0">
                <a:latin typeface="Arial 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1142976" y="117586"/>
            <a:ext cx="729763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zh-TW" sz="3200" b="1" dirty="0">
                <a:solidFill>
                  <a:srgbClr val="FFFFFF"/>
                </a:solidFill>
                <a:latin typeface="Arial "/>
                <a:ea typeface="新細明體"/>
                <a:cs typeface="Arial"/>
              </a:rPr>
              <a:t>Smooth Video Experience</a:t>
            </a:r>
            <a:endParaRPr lang="zh-TW" altLang="zh-TW" sz="3200" b="1" dirty="0">
              <a:solidFill>
                <a:srgbClr val="FFFFFF"/>
              </a:solidFill>
              <a:latin typeface="Arial "/>
              <a:cs typeface="Arial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9" name="圖片 8" descr="一張含有 建築物, 電子用品 的圖片&#10;&#10;描述是以非常高的可信度產生">
            <a:extLst>
              <a:ext uri="{FF2B5EF4-FFF2-40B4-BE49-F238E27FC236}">
                <a16:creationId xmlns:a16="http://schemas.microsoft.com/office/drawing/2014/main" id="{A0A0E287-5135-4EE7-8ECF-03B28701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121" y="2728453"/>
            <a:ext cx="4629657" cy="2415048"/>
          </a:xfrm>
          <a:prstGeom prst="rect">
            <a:avLst/>
          </a:prstGeom>
        </p:spPr>
      </p:pic>
      <p:pic>
        <p:nvPicPr>
          <p:cNvPr id="11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BF02951A-A16C-45B6-B12D-5B99FCDE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7"/>
          <a:stretch/>
        </p:blipFill>
        <p:spPr>
          <a:xfrm>
            <a:off x="5646138" y="1081597"/>
            <a:ext cx="2374260" cy="1092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EF61368-5A4E-40C1-BE83-A860EFDF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36" y="2728452"/>
            <a:ext cx="4621464" cy="2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743803"/>
          </a:xfrm>
        </p:spPr>
        <p:txBody>
          <a:bodyPr>
            <a:normAutofit/>
          </a:bodyPr>
          <a:lstStyle/>
          <a:p>
            <a:r>
              <a:rPr lang="zh-TW" dirty="0">
                <a:ea typeface="微軟正黑體"/>
              </a:rPr>
              <a:t>GPU upgrades image/video processing</a:t>
            </a:r>
            <a:endParaRPr lang="zh-TW" dirty="0">
              <a:solidFill>
                <a:schemeClr val="tx1"/>
              </a:solidFill>
            </a:endParaRPr>
          </a:p>
        </p:txBody>
      </p:sp>
      <p:sp>
        <p:nvSpPr>
          <p:cNvPr id="4" name="剪去對角線角落矩形 3"/>
          <p:cNvSpPr/>
          <p:nvPr/>
        </p:nvSpPr>
        <p:spPr>
          <a:xfrm>
            <a:off x="2699752" y="1000114"/>
            <a:ext cx="6203514" cy="3644564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19" y="4085495"/>
            <a:ext cx="481298" cy="406306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40" y="4109996"/>
            <a:ext cx="468224" cy="363652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3088742" y="1104875"/>
            <a:ext cx="5779324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Verdana"/>
              </a:rPr>
              <a:t>H/W accelerated with GPU to lower CPU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Verdana"/>
              </a:rPr>
              <a:t>us</a:t>
            </a:r>
            <a:r>
              <a: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Verdana"/>
              </a:rPr>
              <a:t>age.</a:t>
            </a:r>
            <a:endParaRPr lang="zh-TW" b="1" dirty="0">
              <a:latin typeface="Arial "/>
            </a:endParaRPr>
          </a:p>
          <a:p>
            <a:endParaRPr lang="zh-TW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微軟正黑體" pitchFamily="34" charset="-120"/>
              <a:cs typeface="Verdana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8" name="Group 18"/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3"/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"/>
                    <a:ea typeface="微軟正黑體" pitchFamily="34" charset="-120"/>
                    <a:cs typeface="Verdana"/>
                  </a:rPr>
                  <a:t>w/ GPU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0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13" name="Group 19"/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16" name="Picture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Rectangle 14"/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"/>
                    <a:ea typeface="微軟正黑體" pitchFamily="34" charset="-120"/>
                    <a:cs typeface="Verdana"/>
                  </a:rPr>
                  <a:t>w/o GPU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"/>
                  <a:ea typeface="微軟正黑體" pitchFamily="34" charset="-120"/>
                  <a:cs typeface="Verdana"/>
                </a:endParaRP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23"/>
          <p:cNvSpPr/>
          <p:nvPr/>
        </p:nvSpPr>
        <p:spPr>
          <a:xfrm>
            <a:off x="403237" y="886318"/>
            <a:ext cx="2223217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/>
              </a:rPr>
              <a:t>For OpenGL &amp; Dir</a:t>
            </a:r>
            <a:r>
              <a:rPr lang="en-US" altLang="zh-TW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ap</a:t>
            </a:r>
            <a:r>
              <a: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  <a:ea typeface="微軟正黑體" pitchFamily="34" charset="-120"/>
                <a:cs typeface="Arial" pitchFamily="34" charset="0"/>
              </a:rPr>
              <a:t>ns</a:t>
            </a:r>
            <a:endParaRPr lang="zh-TW" dirty="0">
              <a:latin typeface="Arial "/>
            </a:endParaRPr>
          </a:p>
          <a:p>
            <a:endParaRPr lang="zh-TW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Rectangle 24"/>
          <p:cNvSpPr/>
          <p:nvPr/>
        </p:nvSpPr>
        <p:spPr>
          <a:xfrm>
            <a:off x="97867" y="4632789"/>
            <a:ext cx="247386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600" dirty="0">
                <a:latin typeface="Arial "/>
                <a:ea typeface="微軟正黑體" panose="020B0604030504040204" pitchFamily="34" charset="-120"/>
                <a:cs typeface="Arial"/>
              </a:rPr>
              <a:t>Tested at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sz="600" dirty="0">
                <a:latin typeface="Arial "/>
                <a:ea typeface="微軟正黑體" panose="020B0604030504040204" pitchFamily="34" charset="-120"/>
                <a:cs typeface="Arial"/>
              </a:rPr>
              <a:t>Lab. Results vary by actual environments.</a:t>
            </a:r>
            <a:br>
              <a:rPr lang="en-US" sz="600" dirty="0">
                <a:latin typeface="Arial "/>
                <a:ea typeface="微軟正黑體" panose="020B0604030504040204" pitchFamily="34" charset="-120"/>
                <a:cs typeface="Arial"/>
              </a:rPr>
            </a:br>
            <a:r>
              <a:rPr lang="en-US" sz="600" dirty="0">
                <a:latin typeface="Arial "/>
                <a:ea typeface="微軟正黑體" panose="020B0604030504040204" pitchFamily="34" charset="-120"/>
                <a:cs typeface="Arial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NAS：TS-1677X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Ryzen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1700</a:t>
            </a:r>
            <a:endParaRPr lang="zh-TW" sz="600" dirty="0">
              <a:latin typeface="Arial "/>
            </a:endParaRPr>
          </a:p>
          <a:p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QTS 4.3.4, Seagate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ST4000VN0001</a:t>
            </a:r>
            <a:endParaRPr lang="en-US" sz="600" dirty="0">
              <a:latin typeface="Arial "/>
            </a:endParaRPr>
          </a:p>
          <a:p>
            <a:r>
              <a:rPr lang="en-US" sz="600" dirty="0" err="1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nVIDIA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GeForce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GTX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1060</a:t>
            </a:r>
            <a:r>
              <a:rPr lang="en-US" altLang="zh-TW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6GB</a:t>
            </a:r>
            <a:endParaRPr lang="nl-NL" sz="600" dirty="0">
              <a:latin typeface="Arial "/>
            </a:endParaRPr>
          </a:p>
          <a:p>
            <a:endParaRPr lang="en-US" altLang="zh-TW" sz="600" b="1" dirty="0">
              <a:solidFill>
                <a:schemeClr val="tx1"/>
              </a:solidFill>
              <a:latin typeface="Arial 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2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" y="1620400"/>
            <a:ext cx="2443504" cy="234860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8797BE-13D3-441A-B227-7DAC792C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P</a:t>
            </a:r>
            <a:r>
              <a:rPr lang="en-US" altLang="en-US" sz="3200" dirty="0" err="1">
                <a:solidFill>
                  <a:srgbClr val="FFFFFF"/>
                </a:solidFill>
              </a:rPr>
              <a:t>roduct</a:t>
            </a:r>
            <a:r>
              <a:rPr lang="zh-TW" altLang="en-US" sz="3200" dirty="0">
                <a:solidFill>
                  <a:srgbClr val="FFFFFF"/>
                </a:solidFill>
              </a:rPr>
              <a:t> </a:t>
            </a:r>
            <a:r>
              <a:rPr lang="en-US" altLang="en-US" sz="3200" dirty="0">
                <a:solidFill>
                  <a:srgbClr val="FFFFFF"/>
                </a:solidFill>
              </a:rPr>
              <a:t>Launch Schedule</a:t>
            </a:r>
            <a:endParaRPr lang="zh-TW" sz="3200" dirty="0">
              <a:solidFill>
                <a:schemeClr val="tx1"/>
              </a:solidFill>
            </a:endParaRPr>
          </a:p>
        </p:txBody>
      </p:sp>
      <p:sp>
        <p:nvSpPr>
          <p:cNvPr id="18" name="圓角矩形 51">
            <a:extLst>
              <a:ext uri="{FF2B5EF4-FFF2-40B4-BE49-F238E27FC236}">
                <a16:creationId xmlns:a16="http://schemas.microsoft.com/office/drawing/2014/main" id="{A05E5626-2B8C-4A5F-856E-0C1598060FFC}"/>
              </a:ext>
            </a:extLst>
          </p:cNvPr>
          <p:cNvSpPr/>
          <p:nvPr/>
        </p:nvSpPr>
        <p:spPr>
          <a:xfrm>
            <a:off x="381294" y="1020307"/>
            <a:ext cx="8290757" cy="1778217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pic>
        <p:nvPicPr>
          <p:cNvPr id="20" name="圖片 19" descr="TS-1277XU_Front.png">
            <a:extLst>
              <a:ext uri="{FF2B5EF4-FFF2-40B4-BE49-F238E27FC236}">
                <a16:creationId xmlns:a16="http://schemas.microsoft.com/office/drawing/2014/main" id="{CC87D4B8-F854-49F9-852F-10BF6F1E1F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5664" y="1168859"/>
            <a:ext cx="2396238" cy="1497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圓角矩形 51">
            <a:extLst>
              <a:ext uri="{FF2B5EF4-FFF2-40B4-BE49-F238E27FC236}">
                <a16:creationId xmlns:a16="http://schemas.microsoft.com/office/drawing/2014/main" id="{E288A560-7B8B-4A77-A632-ECF1212D49E2}"/>
              </a:ext>
            </a:extLst>
          </p:cNvPr>
          <p:cNvSpPr/>
          <p:nvPr/>
        </p:nvSpPr>
        <p:spPr>
          <a:xfrm>
            <a:off x="381294" y="3107204"/>
            <a:ext cx="8290757" cy="1778217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/>
          </a:p>
        </p:txBody>
      </p:sp>
      <p:sp>
        <p:nvSpPr>
          <p:cNvPr id="28" name="圓角矩形 54">
            <a:extLst>
              <a:ext uri="{FF2B5EF4-FFF2-40B4-BE49-F238E27FC236}">
                <a16:creationId xmlns:a16="http://schemas.microsoft.com/office/drawing/2014/main" id="{23483933-A3AB-452B-A7B6-50E209F31932}"/>
              </a:ext>
            </a:extLst>
          </p:cNvPr>
          <p:cNvSpPr/>
          <p:nvPr/>
        </p:nvSpPr>
        <p:spPr>
          <a:xfrm>
            <a:off x="381295" y="912352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June, 2018</a:t>
            </a:r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AC9A3D4-580C-40D6-A86A-6B63FD15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75" y="1139588"/>
            <a:ext cx="2366676" cy="14794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123C7137-AD5F-4873-80EC-68897E31A2C0}"/>
              </a:ext>
            </a:extLst>
          </p:cNvPr>
          <p:cNvSpPr txBox="1"/>
          <p:nvPr/>
        </p:nvSpPr>
        <p:spPr>
          <a:xfrm>
            <a:off x="1014190" y="2328823"/>
            <a:ext cx="2095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TS-1677XU-RP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16FA18E-0E72-4F5E-A88E-27A9EA009D50}"/>
              </a:ext>
            </a:extLst>
          </p:cNvPr>
          <p:cNvSpPr txBox="1"/>
          <p:nvPr/>
        </p:nvSpPr>
        <p:spPr>
          <a:xfrm>
            <a:off x="3526316" y="2328823"/>
            <a:ext cx="207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TS-1277XU-RP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57DF2F25-2C73-4A86-BBEF-DA33BF325290}"/>
              </a:ext>
            </a:extLst>
          </p:cNvPr>
          <p:cNvSpPr txBox="1"/>
          <p:nvPr/>
        </p:nvSpPr>
        <p:spPr>
          <a:xfrm>
            <a:off x="5980362" y="2328823"/>
            <a:ext cx="201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/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TS-877XU-RP</a:t>
            </a:r>
          </a:p>
        </p:txBody>
      </p:sp>
      <p:sp>
        <p:nvSpPr>
          <p:cNvPr id="33" name="圓角矩形 54">
            <a:extLst>
              <a:ext uri="{FF2B5EF4-FFF2-40B4-BE49-F238E27FC236}">
                <a16:creationId xmlns:a16="http://schemas.microsoft.com/office/drawing/2014/main" id="{B5081612-BE30-4A28-823D-0352A059843C}"/>
              </a:ext>
            </a:extLst>
          </p:cNvPr>
          <p:cNvSpPr/>
          <p:nvPr/>
        </p:nvSpPr>
        <p:spPr>
          <a:xfrm>
            <a:off x="381295" y="2999249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Q3, 2018</a:t>
            </a:r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30F861D9-918B-4D98-832A-C23D554A8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9" y="3371651"/>
            <a:ext cx="2367276" cy="14798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3">
            <a:extLst>
              <a:ext uri="{FF2B5EF4-FFF2-40B4-BE49-F238E27FC236}">
                <a16:creationId xmlns:a16="http://schemas.microsoft.com/office/drawing/2014/main" id="{2302EC5A-47FC-4EC5-B3ED-6E72172AE2FA}"/>
              </a:ext>
            </a:extLst>
          </p:cNvPr>
          <p:cNvSpPr txBox="1"/>
          <p:nvPr/>
        </p:nvSpPr>
        <p:spPr>
          <a:xfrm>
            <a:off x="3640468" y="4507425"/>
            <a:ext cx="2024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TS-977XU/TS-977XU-RP</a:t>
            </a:r>
          </a:p>
        </p:txBody>
      </p:sp>
      <p:pic>
        <p:nvPicPr>
          <p:cNvPr id="37" name="圖片 36" descr="TS-1677XU_Front.png">
            <a:extLst>
              <a:ext uri="{FF2B5EF4-FFF2-40B4-BE49-F238E27FC236}">
                <a16:creationId xmlns:a16="http://schemas.microsoft.com/office/drawing/2014/main" id="{E152BE96-1ABC-449D-8E15-947E82FAE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86" y="1020307"/>
            <a:ext cx="2322992" cy="14518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23668E7-8A86-4E55-9097-D8A76B559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" y="3234604"/>
            <a:ext cx="2364953" cy="14791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25">
            <a:extLst>
              <a:ext uri="{FF2B5EF4-FFF2-40B4-BE49-F238E27FC236}">
                <a16:creationId xmlns:a16="http://schemas.microsoft.com/office/drawing/2014/main" id="{3D18F881-88DC-423C-A6D9-8A36E27E7DA9}"/>
              </a:ext>
            </a:extLst>
          </p:cNvPr>
          <p:cNvSpPr txBox="1"/>
          <p:nvPr/>
        </p:nvSpPr>
        <p:spPr>
          <a:xfrm>
            <a:off x="1382477" y="4507426"/>
            <a:ext cx="211591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TS-2477XU-RP</a:t>
            </a:r>
          </a:p>
        </p:txBody>
      </p:sp>
    </p:spTree>
    <p:extLst>
      <p:ext uri="{BB962C8B-B14F-4D97-AF65-F5344CB8AC3E}">
        <p14:creationId xmlns:p14="http://schemas.microsoft.com/office/powerpoint/2010/main" val="1450056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9"/>
            <a:ext cx="9144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00" b="1" dirty="0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Copyright © 2018 QNAP Systems, Inc. All rights reserved. QNAP® and other names of QNAP </a:t>
            </a:r>
            <a:r>
              <a:rPr lang="en-US" altLang="zh-TW" sz="500" b="1" dirty="0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Pr</a:t>
            </a:r>
            <a:r>
              <a:rPr lang="en-US" altLang="zh-TW" sz="500" b="1" dirty="0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500" b="1" dirty="0" err="1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oducts</a:t>
            </a:r>
            <a:r>
              <a:rPr lang="en-US" altLang="zh-TW" sz="500" b="1" dirty="0">
                <a:solidFill>
                  <a:schemeClr val="bg1"/>
                </a:solidFill>
                <a:ea typeface="Arial Unicode MS" pitchFamily="34" charset="-120"/>
                <a:cs typeface="Arial Unicode MS" pitchFamily="34" charset="-120"/>
              </a:rPr>
              <a:t> are proprietary marks or registered trademarks of QNAP Systems, Inc. Other products and company names mentioned herein are trademarks of their respective holders.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2C2729-3076-44C9-A5BB-9D641C992E73}"/>
              </a:ext>
            </a:extLst>
          </p:cNvPr>
          <p:cNvSpPr txBox="1"/>
          <p:nvPr/>
        </p:nvSpPr>
        <p:spPr>
          <a:xfrm>
            <a:off x="284006" y="1042724"/>
            <a:ext cx="5929354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8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TS-x77XU</a:t>
            </a:r>
            <a:endParaRPr lang="zh-TW" altLang="en-US" sz="48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zh-TW" altLang="en-US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Enterprise </a:t>
            </a:r>
            <a:r>
              <a:rPr lang="en-US" altLang="zh-TW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</a:p>
          <a:p>
            <a:r>
              <a:rPr lang="zh-TW" altLang="en-US" sz="3200" b="1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Your Best Choice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B5263A21-0B39-4462-BAB7-02F01046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497" y="957103"/>
            <a:ext cx="2195793" cy="500066"/>
          </a:xfrm>
          <a:prstGeom prst="rect">
            <a:avLst/>
          </a:prstGeom>
          <a:noFill/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2EB0CF89-94D3-44C3-9499-47E64382BBCF}"/>
              </a:ext>
            </a:extLst>
          </p:cNvPr>
          <p:cNvSpPr/>
          <p:nvPr/>
        </p:nvSpPr>
        <p:spPr>
          <a:xfrm>
            <a:off x="-204716" y="3293052"/>
            <a:ext cx="4624796" cy="84167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427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TW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Complete product portfolio</a:t>
            </a:r>
            <a:r>
              <a:rPr lang="zh-Hant" altLang="en-US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 </a:t>
            </a:r>
            <a:r>
              <a:rPr lang="en-US" altLang="zh-Hant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– 1U 9-bay</a:t>
            </a:r>
            <a:endParaRPr lang="en-US" sz="3200" dirty="0">
              <a:solidFill>
                <a:srgbClr val="FFFFFF"/>
              </a:solidFill>
              <a:ea typeface="微軟正黑體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71472" y="1636239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</a:t>
            </a:r>
            <a:r>
              <a:rPr lang="en-US" sz="25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4976082" y="1636239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TS-977XU-RP-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4976082" y="2493495"/>
            <a:ext cx="37149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TS-977XU-RP-</a:t>
            </a:r>
            <a:r>
              <a:rPr lang="en-US" sz="25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-8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85984" y="921934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50W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1" y="3969110"/>
            <a:ext cx="6715140" cy="530538"/>
            <a:chOff x="0" y="1357304"/>
            <a:chExt cx="2857488" cy="500066"/>
          </a:xfrm>
        </p:grpSpPr>
        <p:sp>
          <p:nvSpPr>
            <p:cNvPr id="24" name="五邊形 23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＞形箭號 24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116398" y="3948627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03" y="957103"/>
            <a:ext cx="1899719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57699" y="1029111"/>
            <a:ext cx="141799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Single PSU</a:t>
            </a:r>
            <a:endParaRPr lang="zh-TW" altLang="en-US" sz="1600" b="1" i="0" u="none" strike="noStrike" cap="none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6691694" y="921934"/>
            <a:ext cx="185738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3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300W</a:t>
            </a:r>
            <a:endParaRPr lang="en-US" sz="30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4332382" y="1017388"/>
            <a:ext cx="1920917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Redu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ndant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3A3EA-D82B-2845-B722-0BA8FFFCD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2675"/>
            <a:ext cx="5330729" cy="33322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D:\工作進行中\20170911直播母版16比9\各場PPT元素\20180504\TS-977XU_open-top 拷貝.png"/>
          <p:cNvPicPr>
            <a:picLocks noChangeAspect="1" noChangeArrowheads="1"/>
          </p:cNvPicPr>
          <p:nvPr/>
        </p:nvPicPr>
        <p:blipFill>
          <a:blip r:embed="rId5"/>
          <a:srcRect l="26292" t="14774" r="27150" b="63154"/>
          <a:stretch>
            <a:fillRect/>
          </a:stretch>
        </p:blipFill>
        <p:spPr bwMode="auto">
          <a:xfrm rot="10800000">
            <a:off x="240016" y="3395230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417173" y="3349838"/>
            <a:ext cx="1992324" cy="6032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0090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SSD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(inside)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90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HDD</a:t>
            </a:r>
            <a:endParaRPr lang="zh-TW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202859" y="3349838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[</a:t>
            </a:r>
            <a:endParaRPr lang="zh-TW" sz="36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0" name="Shape 45">
            <a:extLst>
              <a:ext uri="{FF2B5EF4-FFF2-40B4-BE49-F238E27FC236}">
                <a16:creationId xmlns:a16="http://schemas.microsoft.com/office/drawing/2014/main" id="{4281D937-91E5-43EB-A02E-6C6CB955FC8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247" y="2527661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\\MARKETING\Marketing\MarketingMaterials\素材\Logo\AMD\AMD_official Ryzen logos\1711465-A_RYZEN3_BADGE\1711465-A_RYZEN3_BADGE\1711465-A_RYZEN3_BADGE_E_RGB.png">
            <a:extLst>
              <a:ext uri="{FF2B5EF4-FFF2-40B4-BE49-F238E27FC236}">
                <a16:creationId xmlns:a16="http://schemas.microsoft.com/office/drawing/2014/main" id="{A3785F2C-B369-47F0-A0D0-1588FA94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2629" y="1737429"/>
            <a:ext cx="642942" cy="569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213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46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Complete product portfolio - </a:t>
            </a:r>
            <a:r>
              <a:rPr lang="en-US" altLang="zh-Hant" sz="3200" dirty="0">
                <a:solidFill>
                  <a:srgbClr val="FFFFFF"/>
                </a:solidFill>
                <a:cs typeface="Arial"/>
                <a:sym typeface="Arial"/>
              </a:rPr>
              <a:t>2U 8-bay</a:t>
            </a:r>
            <a:endParaRPr lang="en-US" sz="3200" b="1" i="0" u="none" strike="noStrike" cap="none" dirty="0">
              <a:solidFill>
                <a:schemeClr val="lt1"/>
              </a:solidFill>
              <a:ea typeface="Arial"/>
              <a:cs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150578" y="928676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TS-877XU-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150578" y="1920533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TS-877XU-RP-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5150578" y="2743623"/>
            <a:ext cx="37149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TS-877XU-RP-</a:t>
            </a:r>
            <a:r>
              <a:rPr lang="en-US" sz="2500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1600-</a:t>
            </a:r>
            <a:r>
              <a:rPr lang="en-US" sz="25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187995" y="1039802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350W</a:t>
            </a:r>
          </a:p>
        </p:txBody>
      </p:sp>
      <p:pic>
        <p:nvPicPr>
          <p:cNvPr id="68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122" y="2777789"/>
            <a:ext cx="720079" cy="651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22"/>
          <p:cNvGrpSpPr/>
          <p:nvPr/>
        </p:nvGrpSpPr>
        <p:grpSpPr>
          <a:xfrm>
            <a:off x="2571736" y="3775442"/>
            <a:ext cx="4261550" cy="745780"/>
            <a:chOff x="0" y="1357304"/>
            <a:chExt cx="2857488" cy="500066"/>
          </a:xfrm>
        </p:grpSpPr>
        <p:sp>
          <p:nvSpPr>
            <p:cNvPr id="24" name="五邊形 23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＞形箭號 24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8DBAF5-9E58-0C42-A6A3-4F773CA52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3571882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214942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sz="30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333" y="1037386"/>
            <a:ext cx="2127584" cy="500066"/>
          </a:xfrm>
          <a:prstGeom prst="rect">
            <a:avLst/>
          </a:prstGeom>
          <a:noFill/>
        </p:spPr>
      </p:pic>
      <p:sp>
        <p:nvSpPr>
          <p:cNvPr id="3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1889074" y="1108824"/>
            <a:ext cx="1703637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Si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ngle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sp>
        <p:nvSpPr>
          <p:cNvPr id="41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93667" y="2450041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250W</a:t>
            </a:r>
            <a:endParaRPr lang="en-US" sz="24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365" y="2450040"/>
            <a:ext cx="2132552" cy="500066"/>
          </a:xfrm>
          <a:prstGeom prst="rect">
            <a:avLst/>
          </a:prstGeom>
          <a:noFill/>
        </p:spPr>
      </p:pic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1856510" y="2523758"/>
            <a:ext cx="1775493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Redun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d</a:t>
            </a:r>
            <a:r>
              <a:rPr lang="en-US" altLang="zh-TW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a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nt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pic>
        <p:nvPicPr>
          <p:cNvPr id="23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6690" y="2026137"/>
            <a:ext cx="642942" cy="569830"/>
          </a:xfrm>
          <a:prstGeom prst="rect">
            <a:avLst/>
          </a:prstGeom>
          <a:noFill/>
        </p:spPr>
      </p:pic>
      <p:pic>
        <p:nvPicPr>
          <p:cNvPr id="27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6690" y="1000114"/>
            <a:ext cx="642942" cy="569830"/>
          </a:xfrm>
          <a:prstGeom prst="rect">
            <a:avLst/>
          </a:prstGeom>
          <a:noFill/>
        </p:spPr>
      </p:pic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9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8"/>
          <p:cNvGrpSpPr/>
          <p:nvPr/>
        </p:nvGrpSpPr>
        <p:grpSpPr>
          <a:xfrm>
            <a:off x="2643174" y="3775442"/>
            <a:ext cx="4261550" cy="745780"/>
            <a:chOff x="0" y="1357304"/>
            <a:chExt cx="2857488" cy="500066"/>
          </a:xfrm>
        </p:grpSpPr>
        <p:sp>
          <p:nvSpPr>
            <p:cNvPr id="30" name="五邊形 29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＞形箭號 30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286380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zh-TW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49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TW" sz="32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Complete product portfolio</a:t>
            </a:r>
            <a:r>
              <a:rPr lang="zh-Hant" altLang="en-US" sz="32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 </a:t>
            </a:r>
            <a:r>
              <a:rPr lang="en-US" altLang="zh-Hant" sz="320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– 2U 12-bay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286380" y="965948"/>
            <a:ext cx="352305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286380" y="1966080"/>
            <a:ext cx="385765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1000100" y="2786064"/>
            <a:ext cx="350046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pic>
        <p:nvPicPr>
          <p:cNvPr id="20" name="Shape 44">
            <a:extLst>
              <a:ext uri="{FF2B5EF4-FFF2-40B4-BE49-F238E27FC236}">
                <a16:creationId xmlns:a16="http://schemas.microsoft.com/office/drawing/2014/main" id="{B2B11A2F-E3AC-C440-889A-F4A698DBC9A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277" y="2786064"/>
            <a:ext cx="697297" cy="63061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31">
            <a:extLst>
              <a:ext uri="{FF2B5EF4-FFF2-40B4-BE49-F238E27FC236}">
                <a16:creationId xmlns:a16="http://schemas.microsoft.com/office/drawing/2014/main" id="{5CBA127A-09CA-1F4E-ABFD-14BF8C0915C2}"/>
              </a:ext>
            </a:extLst>
          </p:cNvPr>
          <p:cNvSpPr/>
          <p:nvPr/>
        </p:nvSpPr>
        <p:spPr>
          <a:xfrm>
            <a:off x="5286380" y="2751898"/>
            <a:ext cx="392909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33EA4-B99D-D84C-8D3C-34B8C7695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58" y="3527697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382465" y="1042447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350W</a:t>
            </a:r>
          </a:p>
        </p:txBody>
      </p:sp>
      <p:pic>
        <p:nvPicPr>
          <p:cNvPr id="37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2786064"/>
            <a:ext cx="720079" cy="65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500298" y="1108824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單電源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4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467131" y="2116739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300W</a:t>
            </a:r>
            <a:endParaRPr lang="en-US" sz="24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489876" y="2143122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9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5731" y="2000246"/>
            <a:ext cx="642942" cy="569830"/>
          </a:xfrm>
          <a:prstGeom prst="rect">
            <a:avLst/>
          </a:prstGeom>
          <a:noFill/>
        </p:spPr>
      </p:pic>
      <p:pic>
        <p:nvPicPr>
          <p:cNvPr id="50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5731" y="1000114"/>
            <a:ext cx="642942" cy="569830"/>
          </a:xfrm>
          <a:prstGeom prst="rect">
            <a:avLst/>
          </a:prstGeom>
          <a:noFill/>
        </p:spPr>
      </p:pic>
      <p:cxnSp>
        <p:nvCxnSpPr>
          <p:cNvPr id="51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CDA7DE33-68F7-473F-B73C-1AC4BCAE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315" y="1037385"/>
            <a:ext cx="2270136" cy="500066"/>
          </a:xfrm>
          <a:prstGeom prst="rect">
            <a:avLst/>
          </a:prstGeom>
          <a:noFill/>
        </p:spPr>
      </p:pic>
      <p:sp>
        <p:nvSpPr>
          <p:cNvPr id="5" name="Shape 275">
            <a:extLst>
              <a:ext uri="{FF2B5EF4-FFF2-40B4-BE49-F238E27FC236}">
                <a16:creationId xmlns:a16="http://schemas.microsoft.com/office/drawing/2014/main" id="{525419BD-BD6B-4C70-95E4-BCFE2BED2FEF}"/>
              </a:ext>
            </a:extLst>
          </p:cNvPr>
          <p:cNvSpPr/>
          <p:nvPr/>
        </p:nvSpPr>
        <p:spPr>
          <a:xfrm>
            <a:off x="2074315" y="1108823"/>
            <a:ext cx="1703637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Si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ngle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pic>
        <p:nvPicPr>
          <p:cNvPr id="6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2E875E65-9C6D-4CB7-9220-00FD9026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150" y="2078935"/>
            <a:ext cx="2227802" cy="500066"/>
          </a:xfrm>
          <a:prstGeom prst="rect">
            <a:avLst/>
          </a:prstGeom>
          <a:noFill/>
        </p:spPr>
      </p:pic>
      <p:sp>
        <p:nvSpPr>
          <p:cNvPr id="7" name="Shape 275">
            <a:extLst>
              <a:ext uri="{FF2B5EF4-FFF2-40B4-BE49-F238E27FC236}">
                <a16:creationId xmlns:a16="http://schemas.microsoft.com/office/drawing/2014/main" id="{73DB8FC1-7287-4DE5-A21C-97D75B2A4CCF}"/>
              </a:ext>
            </a:extLst>
          </p:cNvPr>
          <p:cNvSpPr/>
          <p:nvPr/>
        </p:nvSpPr>
        <p:spPr>
          <a:xfrm>
            <a:off x="2098150" y="2150944"/>
            <a:ext cx="1812096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Redu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ndant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61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4429138"/>
            <a:ext cx="9144000" cy="71436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/>
          <p:cNvGrpSpPr/>
          <p:nvPr/>
        </p:nvGrpSpPr>
        <p:grpSpPr>
          <a:xfrm>
            <a:off x="2472646" y="3775442"/>
            <a:ext cx="4261550" cy="745780"/>
            <a:chOff x="0" y="1357304"/>
            <a:chExt cx="2857488" cy="500066"/>
          </a:xfrm>
        </p:grpSpPr>
        <p:sp>
          <p:nvSpPr>
            <p:cNvPr id="27" name="五邊形 26"/>
            <p:cNvSpPr/>
            <p:nvPr/>
          </p:nvSpPr>
          <p:spPr>
            <a:xfrm>
              <a:off x="1000100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＞形箭號 27"/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5044414" y="3857634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zh-TW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49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TW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Complete product portfolio </a:t>
            </a:r>
            <a:r>
              <a:rPr lang="en-US" altLang="zh-Hant" sz="3200" dirty="0">
                <a:solidFill>
                  <a:srgbClr val="FFFFFF"/>
                </a:solidFill>
                <a:cs typeface="Arial"/>
                <a:sym typeface="Arial"/>
              </a:rPr>
              <a:t>– 3U 16-bay</a:t>
            </a:r>
            <a:endParaRPr lang="en-US" sz="3200" b="1" i="0" u="none" strike="noStrike" cap="none" dirty="0">
              <a:solidFill>
                <a:schemeClr val="lt1"/>
              </a:solidFill>
              <a:ea typeface="Arial"/>
              <a:cs typeface="Arial"/>
            </a:endParaRPr>
          </a:p>
        </p:txBody>
      </p:sp>
      <p:pic>
        <p:nvPicPr>
          <p:cNvPr id="23" name="圖片 22" descr="TS-1673U_Left-angle-of-eleva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30" y="2500312"/>
            <a:ext cx="5028312" cy="31432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1" name="Shape 131"/>
          <p:cNvSpPr/>
          <p:nvPr/>
        </p:nvSpPr>
        <p:spPr>
          <a:xfrm>
            <a:off x="5286380" y="965948"/>
            <a:ext cx="31432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5" name="Shape 131">
            <a:extLst>
              <a:ext uri="{FF2B5EF4-FFF2-40B4-BE49-F238E27FC236}">
                <a16:creationId xmlns:a16="http://schemas.microsoft.com/office/drawing/2014/main" id="{289D3507-62B3-894F-97C1-31992DBFBAE6}"/>
              </a:ext>
            </a:extLst>
          </p:cNvPr>
          <p:cNvSpPr/>
          <p:nvPr/>
        </p:nvSpPr>
        <p:spPr>
          <a:xfrm>
            <a:off x="5286380" y="1966080"/>
            <a:ext cx="364333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46" name="Shape 131">
            <a:extLst>
              <a:ext uri="{FF2B5EF4-FFF2-40B4-BE49-F238E27FC236}">
                <a16:creationId xmlns:a16="http://schemas.microsoft.com/office/drawing/2014/main" id="{2F2C4ED3-A075-3948-9193-B0D379B60F4F}"/>
              </a:ext>
            </a:extLst>
          </p:cNvPr>
          <p:cNvSpPr/>
          <p:nvPr/>
        </p:nvSpPr>
        <p:spPr>
          <a:xfrm>
            <a:off x="1000100" y="2786064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 </a:t>
            </a: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5CBA127A-09CA-1F4E-ABFD-14BF8C0915C2}"/>
              </a:ext>
            </a:extLst>
          </p:cNvPr>
          <p:cNvSpPr/>
          <p:nvPr/>
        </p:nvSpPr>
        <p:spPr>
          <a:xfrm>
            <a:off x="5286380" y="2786064"/>
            <a:ext cx="371474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3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3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pic>
        <p:nvPicPr>
          <p:cNvPr id="38" name="Shape 44">
            <a:extLst>
              <a:ext uri="{FF2B5EF4-FFF2-40B4-BE49-F238E27FC236}">
                <a16:creationId xmlns:a16="http://schemas.microsoft.com/office/drawing/2014/main" id="{B2B11A2F-E3AC-C440-889A-F4A698DBC9A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786064"/>
            <a:ext cx="697297" cy="63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481834" y="1011837"/>
            <a:ext cx="1521043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500W</a:t>
            </a:r>
          </a:p>
        </p:txBody>
      </p:sp>
      <p:pic>
        <p:nvPicPr>
          <p:cNvPr id="47" name="Shape 45">
            <a:extLst>
              <a:ext uri="{FF2B5EF4-FFF2-40B4-BE49-F238E27FC236}">
                <a16:creationId xmlns:a16="http://schemas.microsoft.com/office/drawing/2014/main" id="{D02FC49F-8E37-784F-B64D-1B9E74548D4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0" y="2786064"/>
            <a:ext cx="720079" cy="65121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481834" y="2083407"/>
            <a:ext cx="150019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4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500W</a:t>
            </a:r>
            <a:endParaRPr lang="en-US" sz="2400" b="1" i="0" u="none" strike="noStrike" cap="none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000246"/>
            <a:ext cx="642942" cy="569830"/>
          </a:xfrm>
          <a:prstGeom prst="rect">
            <a:avLst/>
          </a:prstGeom>
          <a:noFill/>
        </p:spPr>
      </p:pic>
      <p:pic>
        <p:nvPicPr>
          <p:cNvPr id="55" name="Picture 2" descr="\\MARKETING\Marketing\MarketingMaterials\素材\Logo\AMD\AMD_official Ryzen logos\1711465-A_RYZEN3_BADGE\1711465-A_RYZEN3_BADGE\1711465-A_RYZEN3_BADGE_E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000114"/>
            <a:ext cx="642942" cy="569830"/>
          </a:xfrm>
          <a:prstGeom prst="rect">
            <a:avLst/>
          </a:prstGeom>
          <a:noFill/>
        </p:spPr>
      </p:pic>
      <p:cxnSp>
        <p:nvCxnSpPr>
          <p:cNvPr id="56" name="Straight Connector 8">
            <a:extLst>
              <a:ext uri="{FF2B5EF4-FFF2-40B4-BE49-F238E27FC236}">
                <a16:creationId xmlns:a16="http://schemas.microsoft.com/office/drawing/2014/main" id="{AB9133D8-D434-F943-A293-7DBEAE16C496}"/>
              </a:ext>
            </a:extLst>
          </p:cNvPr>
          <p:cNvCxnSpPr/>
          <p:nvPr/>
        </p:nvCxnSpPr>
        <p:spPr>
          <a:xfrm>
            <a:off x="428596" y="1784344"/>
            <a:ext cx="8143932" cy="158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008A7B7F-CBC9-493B-B517-21FAED687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315" y="1037385"/>
            <a:ext cx="2270136" cy="500066"/>
          </a:xfrm>
          <a:prstGeom prst="rect">
            <a:avLst/>
          </a:prstGeom>
          <a:noFill/>
        </p:spPr>
      </p:pic>
      <p:sp>
        <p:nvSpPr>
          <p:cNvPr id="31" name="Shape 275">
            <a:extLst>
              <a:ext uri="{FF2B5EF4-FFF2-40B4-BE49-F238E27FC236}">
                <a16:creationId xmlns:a16="http://schemas.microsoft.com/office/drawing/2014/main" id="{6EFBC8FF-780A-4E54-8043-8362D5ADA1E7}"/>
              </a:ext>
            </a:extLst>
          </p:cNvPr>
          <p:cNvSpPr/>
          <p:nvPr/>
        </p:nvSpPr>
        <p:spPr>
          <a:xfrm>
            <a:off x="2074315" y="1108823"/>
            <a:ext cx="1703637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Si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ngle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</a:endParaRPr>
          </a:p>
        </p:txBody>
      </p:sp>
      <p:pic>
        <p:nvPicPr>
          <p:cNvPr id="32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B7607122-F708-4266-A548-07AA69C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150" y="2078935"/>
            <a:ext cx="2227802" cy="500066"/>
          </a:xfrm>
          <a:prstGeom prst="rect">
            <a:avLst/>
          </a:prstGeom>
          <a:noFill/>
        </p:spPr>
      </p:pic>
      <p:sp>
        <p:nvSpPr>
          <p:cNvPr id="33" name="Shape 275">
            <a:extLst>
              <a:ext uri="{FF2B5EF4-FFF2-40B4-BE49-F238E27FC236}">
                <a16:creationId xmlns:a16="http://schemas.microsoft.com/office/drawing/2014/main" id="{21F0BE71-A228-42D7-9E00-7130B60A4123}"/>
              </a:ext>
            </a:extLst>
          </p:cNvPr>
          <p:cNvSpPr/>
          <p:nvPr/>
        </p:nvSpPr>
        <p:spPr>
          <a:xfrm>
            <a:off x="2098150" y="2150944"/>
            <a:ext cx="1812096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Redu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ndant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19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4286262"/>
            <a:ext cx="9144000" cy="85723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00100" y="0"/>
            <a:ext cx="8143900" cy="734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altLang="zh-TW" sz="3200" dirty="0">
                <a:solidFill>
                  <a:srgbClr val="FFFFFF"/>
                </a:solidFill>
                <a:ea typeface="微軟正黑體"/>
                <a:cs typeface="Arial"/>
                <a:sym typeface="Arial"/>
              </a:rPr>
              <a:t>Complete product portfolio</a:t>
            </a:r>
            <a:r>
              <a:rPr lang="zh-Hant" altLang="en-US" sz="3200" dirty="0">
                <a:solidFill>
                  <a:srgbClr val="FFFFFF"/>
                </a:solidFill>
                <a:cs typeface="Arial"/>
                <a:sym typeface="Arial"/>
              </a:rPr>
              <a:t> </a:t>
            </a:r>
            <a:r>
              <a:rPr lang="en-US" altLang="zh-Hant" sz="3200" dirty="0">
                <a:solidFill>
                  <a:srgbClr val="FFFFFF"/>
                </a:solidFill>
                <a:cs typeface="Arial"/>
                <a:sym typeface="Arial"/>
              </a:rPr>
              <a:t>– 4U 24-bay</a:t>
            </a:r>
            <a:endParaRPr lang="en-US" sz="3200" b="1" i="0" u="none" strike="noStrike" cap="none" dirty="0">
              <a:solidFill>
                <a:schemeClr val="lt1"/>
              </a:solidFill>
              <a:ea typeface="Arial"/>
              <a:cs typeface="Arial"/>
            </a:endParaRPr>
          </a:p>
        </p:txBody>
      </p:sp>
      <p:sp>
        <p:nvSpPr>
          <p:cNvPr id="40" name="Shape 131">
            <a:extLst>
              <a:ext uri="{FF2B5EF4-FFF2-40B4-BE49-F238E27FC236}">
                <a16:creationId xmlns:a16="http://schemas.microsoft.com/office/drawing/2014/main" id="{3909E9E5-5EEC-1A40-976A-AC0386761E85}"/>
              </a:ext>
            </a:extLst>
          </p:cNvPr>
          <p:cNvSpPr/>
          <p:nvPr/>
        </p:nvSpPr>
        <p:spPr>
          <a:xfrm>
            <a:off x="2268483" y="965132"/>
            <a:ext cx="307183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2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altLang="en-US" sz="2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TW" altLang="en-US" sz="2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5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5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00W</a:t>
            </a:r>
            <a:endParaRPr lang="en-US" sz="2500" b="1" i="0" u="none" strike="noStrike" cap="none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" name="Shape 275">
            <a:extLst>
              <a:ext uri="{FF2B5EF4-FFF2-40B4-BE49-F238E27FC236}">
                <a16:creationId xmlns:a16="http://schemas.microsoft.com/office/drawing/2014/main" id="{17347CA1-15CA-4A2A-8805-81C91E85FB42}"/>
              </a:ext>
            </a:extLst>
          </p:cNvPr>
          <p:cNvSpPr/>
          <p:nvPr/>
        </p:nvSpPr>
        <p:spPr>
          <a:xfrm>
            <a:off x="823900" y="956990"/>
            <a:ext cx="994554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雙電源</a:t>
            </a:r>
            <a:endParaRPr lang="zh-TW" sz="18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8" name="Shape 131">
            <a:extLst>
              <a:ext uri="{FF2B5EF4-FFF2-40B4-BE49-F238E27FC236}">
                <a16:creationId xmlns:a16="http://schemas.microsoft.com/office/drawing/2014/main" id="{30F6B8CD-53BC-4494-8B2C-54954CFFCF83}"/>
              </a:ext>
            </a:extLst>
          </p:cNvPr>
          <p:cNvSpPr/>
          <p:nvPr/>
        </p:nvSpPr>
        <p:spPr>
          <a:xfrm>
            <a:off x="5340317" y="1646219"/>
            <a:ext cx="311896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TS-2477XU-RP-</a:t>
            </a: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1600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8G</a:t>
            </a:r>
            <a:endParaRPr lang="zh-TW" altLang="en-US" dirty="0"/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Shape 131">
            <a:extLst>
              <a:ext uri="{FF2B5EF4-FFF2-40B4-BE49-F238E27FC236}">
                <a16:creationId xmlns:a16="http://schemas.microsoft.com/office/drawing/2014/main" id="{0DF66A5B-D00E-4E50-910F-44CB61C9B7E8}"/>
              </a:ext>
            </a:extLst>
          </p:cNvPr>
          <p:cNvSpPr/>
          <p:nvPr/>
        </p:nvSpPr>
        <p:spPr>
          <a:xfrm>
            <a:off x="1349234" y="1663037"/>
            <a:ext cx="335587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TS-2477XU-RP-</a:t>
            </a: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1700</a:t>
            </a:r>
            <a:r>
              <a:rPr lang="en-US" sz="2000" b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b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16G</a:t>
            </a:r>
            <a:endParaRPr lang="zh-TW" altLang="en-US" dirty="0"/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2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</a:t>
            </a:r>
            <a:r>
              <a:rPr lang="en-US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" name="Shape 45">
            <a:extLst>
              <a:ext uri="{FF2B5EF4-FFF2-40B4-BE49-F238E27FC236}">
                <a16:creationId xmlns:a16="http://schemas.microsoft.com/office/drawing/2014/main" id="{A60BD102-BBC2-41E6-815F-A21E3C3C2B5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157" y="1627659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4">
            <a:extLst>
              <a:ext uri="{FF2B5EF4-FFF2-40B4-BE49-F238E27FC236}">
                <a16:creationId xmlns:a16="http://schemas.microsoft.com/office/drawing/2014/main" id="{3D1A71FB-DF1F-4B6C-859A-E83C677E4A4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06" y="1680058"/>
            <a:ext cx="697297" cy="63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 descr="C:\Users\user\Desktop\NAS醫療影像加值服務方案\1.png">
            <a:extLst>
              <a:ext uri="{FF2B5EF4-FFF2-40B4-BE49-F238E27FC236}">
                <a16:creationId xmlns:a16="http://schemas.microsoft.com/office/drawing/2014/main" id="{899BB308-B850-468C-B96D-C5B0362B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31" y="966352"/>
            <a:ext cx="2227802" cy="500066"/>
          </a:xfrm>
          <a:prstGeom prst="rect">
            <a:avLst/>
          </a:prstGeom>
          <a:noFill/>
        </p:spPr>
      </p:pic>
      <p:sp>
        <p:nvSpPr>
          <p:cNvPr id="24" name="Shape 275">
            <a:extLst>
              <a:ext uri="{FF2B5EF4-FFF2-40B4-BE49-F238E27FC236}">
                <a16:creationId xmlns:a16="http://schemas.microsoft.com/office/drawing/2014/main" id="{BEDB70D6-5087-46F4-946A-5AA5CC1FBF57}"/>
              </a:ext>
            </a:extLst>
          </p:cNvPr>
          <p:cNvSpPr/>
          <p:nvPr/>
        </p:nvSpPr>
        <p:spPr>
          <a:xfrm>
            <a:off x="668831" y="1038361"/>
            <a:ext cx="1812096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  <a:sym typeface="Arial"/>
              </a:rPr>
              <a:t>Redu</a:t>
            </a:r>
            <a:r>
              <a:rPr lang="en-US" altLang="en-US" sz="1600" b="1" dirty="0" err="1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ndant</a:t>
            </a:r>
            <a:r>
              <a:rPr lang="zh-TW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 </a:t>
            </a:r>
            <a:r>
              <a:rPr lang="en-US" altLang="en-US" sz="1600" b="1" dirty="0">
                <a:solidFill>
                  <a:schemeClr val="bg1"/>
                </a:solidFill>
                <a:latin typeface="Arial "/>
                <a:ea typeface="微軟正黑體" pitchFamily="34" charset="-120"/>
                <a:cs typeface="Arial"/>
              </a:rPr>
              <a:t>PSU</a:t>
            </a:r>
            <a:endParaRPr lang="zh-TW" altLang="en-US" sz="1600" b="1" dirty="0">
              <a:solidFill>
                <a:schemeClr val="bg1"/>
              </a:solidFill>
              <a:latin typeface="Arial 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E49E47E-E3C8-482A-9460-B5C6D63D0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4" y="2341562"/>
            <a:ext cx="4829475" cy="30184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385EC632-FE56-4E69-9223-4F5C91C464FA}"/>
              </a:ext>
            </a:extLst>
          </p:cNvPr>
          <p:cNvGrpSpPr/>
          <p:nvPr/>
        </p:nvGrpSpPr>
        <p:grpSpPr>
          <a:xfrm>
            <a:off x="1323341" y="3669880"/>
            <a:ext cx="2381459" cy="745780"/>
            <a:chOff x="1260654" y="1357304"/>
            <a:chExt cx="1596834" cy="500066"/>
          </a:xfrm>
        </p:grpSpPr>
        <p:sp>
          <p:nvSpPr>
            <p:cNvPr id="32" name="五邊形 26">
              <a:extLst>
                <a:ext uri="{FF2B5EF4-FFF2-40B4-BE49-F238E27FC236}">
                  <a16:creationId xmlns:a16="http://schemas.microsoft.com/office/drawing/2014/main" id="{092BB663-1C64-4DD4-A13F-2A1D04C95E65}"/>
                </a:ext>
              </a:extLst>
            </p:cNvPr>
            <p:cNvSpPr/>
            <p:nvPr/>
          </p:nvSpPr>
          <p:spPr>
            <a:xfrm>
              <a:off x="1260654" y="1357304"/>
              <a:ext cx="1596834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＞形箭號 27">
              <a:extLst>
                <a:ext uri="{FF2B5EF4-FFF2-40B4-BE49-F238E27FC236}">
                  <a16:creationId xmlns:a16="http://schemas.microsoft.com/office/drawing/2014/main" id="{F339EE8E-081D-4D93-A749-A4A2FB46C745}"/>
                </a:ext>
              </a:extLst>
            </p:cNvPr>
            <p:cNvSpPr/>
            <p:nvPr/>
          </p:nvSpPr>
          <p:spPr>
            <a:xfrm>
              <a:off x="2428860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Shape 275">
            <a:extLst>
              <a:ext uri="{FF2B5EF4-FFF2-40B4-BE49-F238E27FC236}">
                <a16:creationId xmlns:a16="http://schemas.microsoft.com/office/drawing/2014/main" id="{3EC6597D-D4EA-4B7D-B52C-5C7264B622B3}"/>
              </a:ext>
            </a:extLst>
          </p:cNvPr>
          <p:cNvSpPr/>
          <p:nvPr/>
        </p:nvSpPr>
        <p:spPr>
          <a:xfrm>
            <a:off x="1735894" y="3757741"/>
            <a:ext cx="142876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3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1451</Words>
  <Application>Microsoft Office PowerPoint</Application>
  <PresentationFormat>On-screen Show (16:9)</PresentationFormat>
  <Paragraphs>435</Paragraphs>
  <Slides>45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佈景主題</vt:lpstr>
      <vt:lpstr>PowerPoint Presentation</vt:lpstr>
      <vt:lpstr>PowerPoint Presentation</vt:lpstr>
      <vt:lpstr>New to the Ryzen NAS Family</vt:lpstr>
      <vt:lpstr>Superb performance with 65W TDP</vt:lpstr>
      <vt:lpstr>Complete product portfolio – 1U 9-bay</vt:lpstr>
      <vt:lpstr>Complete product portfolio - 2U 8-bay</vt:lpstr>
      <vt:lpstr>Complete product portfolio – 2U 12-bay</vt:lpstr>
      <vt:lpstr>Complete product portfolio – 3U 16-bay</vt:lpstr>
      <vt:lpstr>Complete product portfolio – 4U 24-bay</vt:lpstr>
      <vt:lpstr>PowerPoint Presentation</vt:lpstr>
      <vt:lpstr>Enjoy Qtier and SSD cache in a 1U NAS</vt:lpstr>
      <vt:lpstr>TS-977XU/TS-977XU-RP rear view</vt:lpstr>
      <vt:lpstr>TS-977XU SSD Installation</vt:lpstr>
      <vt:lpstr>Demo</vt:lpstr>
      <vt:lpstr>2U/3U TS-x77XU Front View</vt:lpstr>
      <vt:lpstr>2U/3U TS-x77XU Front View</vt:lpstr>
      <vt:lpstr>2U/3U/4U TS-x77XU Rear View</vt:lpstr>
      <vt:lpstr>Industry-leading PCIe expansion options</vt:lpstr>
      <vt:lpstr>TS-x77XU PCIe slots</vt:lpstr>
      <vt:lpstr>Flexible PCIe Allocation (2U/3U)</vt:lpstr>
      <vt:lpstr>Flexible PCIe Allocation (4U)</vt:lpstr>
      <vt:lpstr>GPU card slots and supported dimensions</vt:lpstr>
      <vt:lpstr>3U PCIe Card Combination</vt:lpstr>
      <vt:lpstr>4U PCIe Card Combination</vt:lpstr>
      <vt:lpstr>Tool-less rail kit</vt:lpstr>
      <vt:lpstr>Hardware upgrade made easy</vt:lpstr>
      <vt:lpstr>More Efficient Backup with USB 3.1 Gen 2 </vt:lpstr>
      <vt:lpstr>Super high capacity surveillance</vt:lpstr>
      <vt:lpstr>PowerPoint Presentation</vt:lpstr>
      <vt:lpstr>10GbE SmartNIC with offload function</vt:lpstr>
      <vt:lpstr>Offload tasks from CPU with iSER</vt:lpstr>
      <vt:lpstr>Comes with two 10GbE Ports</vt:lpstr>
      <vt:lpstr>PowerPoint Presentation</vt:lpstr>
      <vt:lpstr>Running vQTS via Virtualzation Station</vt:lpstr>
      <vt:lpstr>One-for-many</vt:lpstr>
      <vt:lpstr>Dedicated resource allocation</vt:lpstr>
      <vt:lpstr>The best platform for vQTS</vt:lpstr>
      <vt:lpstr>QTS &amp; virtualization increase productivity</vt:lpstr>
      <vt:lpstr>Do more with graphics cards</vt:lpstr>
      <vt:lpstr>Add-on GPU Card Applications</vt:lpstr>
      <vt:lpstr>Ride the AI wave with “QuAI”</vt:lpstr>
      <vt:lpstr>PowerPoint Presentation</vt:lpstr>
      <vt:lpstr>GPU upgrades image/video processing</vt:lpstr>
      <vt:lpstr>Product Launch Schedule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QNAP_Mili Wang</cp:lastModifiedBy>
  <cp:revision>18</cp:revision>
  <dcterms:modified xsi:type="dcterms:W3CDTF">2018-06-05T02:35:48Z</dcterms:modified>
</cp:coreProperties>
</file>