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3" r:id="rId1"/>
  </p:sldMasterIdLst>
  <p:notesMasterIdLst>
    <p:notesMasterId r:id="rId31"/>
  </p:notesMasterIdLst>
  <p:sldIdLst>
    <p:sldId id="316" r:id="rId2"/>
    <p:sldId id="310" r:id="rId3"/>
    <p:sldId id="288" r:id="rId4"/>
    <p:sldId id="287" r:id="rId5"/>
    <p:sldId id="314" r:id="rId6"/>
    <p:sldId id="290" r:id="rId7"/>
    <p:sldId id="294" r:id="rId8"/>
    <p:sldId id="291" r:id="rId9"/>
    <p:sldId id="292" r:id="rId10"/>
    <p:sldId id="312" r:id="rId11"/>
    <p:sldId id="295" r:id="rId12"/>
    <p:sldId id="296" r:id="rId13"/>
    <p:sldId id="297" r:id="rId14"/>
    <p:sldId id="298" r:id="rId15"/>
    <p:sldId id="283" r:id="rId16"/>
    <p:sldId id="299" r:id="rId17"/>
    <p:sldId id="300" r:id="rId18"/>
    <p:sldId id="301" r:id="rId19"/>
    <p:sldId id="302" r:id="rId20"/>
    <p:sldId id="303" r:id="rId21"/>
    <p:sldId id="315" r:id="rId22"/>
    <p:sldId id="304" r:id="rId23"/>
    <p:sldId id="305" r:id="rId24"/>
    <p:sldId id="311" r:id="rId25"/>
    <p:sldId id="308" r:id="rId26"/>
    <p:sldId id="306" r:id="rId27"/>
    <p:sldId id="307" r:id="rId28"/>
    <p:sldId id="309" r:id="rId29"/>
    <p:sldId id="313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9E11"/>
    <a:srgbClr val="1AAE9C"/>
    <a:srgbClr val="29DFC9"/>
    <a:srgbClr val="F3B403"/>
    <a:srgbClr val="FFCC00"/>
    <a:srgbClr val="78B832"/>
    <a:srgbClr val="0CA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A34F17-5BAA-4167-91E2-5273D6F16C2A}" v="644" dt="2018-05-29T01:39:52.833"/>
    <p1510:client id="{994F064A-1668-4061-994A-30E7D4B75B2C}" v="10" dt="2018-05-29T02:11:31.073"/>
    <p1510:client id="{6C97C904-19D4-4214-9F95-27A5CF4A8198}" v="2" dt="2018-05-28T03:37:34.705"/>
    <p1510:client id="{DB72B428-1F55-4D13-BE23-9FFAD0E81697}" v="21" dt="2018-05-28T07:35:58.043"/>
    <p1510:client id="{C1CBB9CF-8DFB-44B3-B991-2080C51281CC}" v="36" dt="2018-05-28T07:33:34.163"/>
    <p1510:client id="{61C2E35E-7C65-4F52-BE76-A7F3912EBFA4}" v="5" dt="2018-05-28T07:46:07.513"/>
    <p1510:client id="{21B7E5D3-4CFD-450F-BA07-2C52550E13A4}" v="4" dt="2018-05-28T07:45:53.190"/>
    <p1510:client id="{A5900E84-9A63-4581-8B4D-070616B02641}" v="49" dt="2018-05-28T08:24:23.341"/>
    <p1510:client id="{8468CD6E-8835-4275-81E6-60B0ADEBA456}" v="39" dt="2018-05-29T02:15:14.442"/>
  </p1510:revLst>
</p1510:revInfo>
</file>

<file path=ppt/tableStyles.xml><?xml version="1.0" encoding="utf-8"?>
<a:tblStyleLst xmlns:a="http://schemas.openxmlformats.org/drawingml/2006/main" def="{D0A20720-74F9-4FA2-8952-81498998DCAA}">
  <a:tblStyle styleId="{D0A20720-74F9-4FA2-8952-81498998DCA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戶外、家中、辦公室，您總是希望在任何地方都能夠自在地運用所有的資料</a:t>
            </a: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14487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4196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34020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7350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4730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95853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6273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2832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26073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07484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434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741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06018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3705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36099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6659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6391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82485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27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252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176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712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8306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zh-TW"/>
              <a:t>[OK]</a:t>
            </a:r>
            <a:endParaRPr/>
          </a:p>
        </p:txBody>
      </p:sp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6412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9BA07CBC-7443-4B62-B7AB-1055BF9410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9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248678"/>
            <a:ext cx="4644779" cy="1415034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b="1" i="0" spc="-38" baseline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838" y="3761593"/>
            <a:ext cx="5575762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56193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CDC1333-5CC0-42DE-BCE3-50FD1D266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9767"/>
            <a:ext cx="9144000" cy="512013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54826" y="659612"/>
            <a:ext cx="4318207" cy="1088068"/>
          </a:xfrm>
        </p:spPr>
        <p:txBody>
          <a:bodyPr>
            <a:noAutofit/>
          </a:bodyPr>
          <a:lstStyle>
            <a:lvl1pPr>
              <a:lnSpc>
                <a:spcPts val="4600"/>
              </a:lnSpc>
              <a:defRPr sz="4200" b="1" i="0"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996751"/>
            <a:ext cx="3703320" cy="240507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438424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/>
          <a:lstStyle/>
          <a:p>
            <a:fld id="{E6426E2C-56C1-4E0D-A793-0088A7FDD37E}" type="datetimeFigureOut">
              <a:rPr lang="en-US" dirty="0"/>
              <a:t>5/30/2018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6416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/>
          <a:lstStyle/>
          <a:p>
            <a:fld id="{C8C39B41-D8B5-4052-B551-9B5525EAA8B6}" type="datetimeFigureOut">
              <a:rPr lang="en-US" dirty="0"/>
              <a:t>5/30/2018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9618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/>
          <a:lstStyle/>
          <a:p>
            <a:fld id="{4D94136C-8742-45B2-AF27-D93DF72833A9}" type="datetimeFigureOut">
              <a:rPr lang="en-US" dirty="0"/>
              <a:t>5/30/2018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7760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0172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0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/>
          <a:lstStyle/>
          <a:p>
            <a:fld id="{C9CAD897-D46E-4AD2-BD9B-49DD3E640873}" type="datetimeFigureOut">
              <a:rPr lang="en-US" dirty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6591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/>
          <a:lstStyle/>
          <a:p>
            <a:fld id="{2E2D6473-DF6D-4702-B328-E0DD40540A4E}" type="datetimeFigureOut">
              <a:rPr lang="en-US" dirty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1335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/>
          <a:lstStyle/>
          <a:p>
            <a:fld id="{E26F7E3A-B166-407D-9866-32884E7D5B37}" type="datetimeFigureOut">
              <a:rPr lang="en-US" dirty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5483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pic" idx="2"/>
          </p:nvPr>
        </p:nvSpPr>
        <p:spPr>
          <a:xfrm>
            <a:off x="2403600" y="-45600"/>
            <a:ext cx="6769800" cy="5280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8000" cy="1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026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 1">
  <p:cSld name="只有標題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539552" y="285734"/>
            <a:ext cx="80010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54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F634731-8E7B-466E-8FD3-6AF500E71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5" y="0"/>
            <a:ext cx="91326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23935"/>
            <a:ext cx="4644779" cy="1415034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500" b="1" i="0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237909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 1">
  <p:cSld name="空白 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729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只有標題 1">
  <p:cSld name="1_只有標題 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6439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596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98AFC74-D74C-4AF1-A596-11C2A391D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6" y="0"/>
            <a:ext cx="913718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11" y="186613"/>
            <a:ext cx="8481526" cy="774441"/>
          </a:xfrm>
        </p:spPr>
        <p:txBody>
          <a:bodyPr>
            <a:normAutofit/>
          </a:bodyPr>
          <a:lstStyle>
            <a:lvl1pPr marL="0" algn="ctr">
              <a:defRPr sz="4200" b="1" i="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B97BFA6-4601-412B-9A8E-5452860D7A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7911" y="719244"/>
            <a:ext cx="8481526" cy="408433"/>
          </a:xfrm>
          <a:prstGeom prst="rect">
            <a:avLst/>
          </a:prstGeom>
          <a:effectLst>
            <a:outerShdw sx="1000" sy="1000" algn="ctr" rotWithShape="0">
              <a:srgbClr val="000000">
                <a:alpha val="4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773602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80CB29D-C7FA-4B37-A3F4-A75D90DD4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38324" cy="5146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539" y="727191"/>
            <a:ext cx="6064898" cy="1321728"/>
          </a:xfrm>
        </p:spPr>
        <p:txBody>
          <a:bodyPr anchor="b" anchorCtr="0">
            <a:normAutofit/>
          </a:bodyPr>
          <a:lstStyle>
            <a:lvl1pPr algn="r">
              <a:lnSpc>
                <a:spcPct val="85000"/>
              </a:lnSpc>
              <a:defRPr sz="4500" b="1" i="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EEAFD44-DFB8-4D23-84A5-9F5AD99C0F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1304" y="746679"/>
            <a:ext cx="1791478" cy="3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6620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80CB29D-C7FA-4B37-A3F4-A75D90DD4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38324" cy="51466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F8AC5C-98D9-479A-882F-66C2875F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539" y="727191"/>
            <a:ext cx="6064898" cy="1321728"/>
          </a:xfrm>
        </p:spPr>
        <p:txBody>
          <a:bodyPr anchor="b" anchorCtr="0">
            <a:normAutofit/>
          </a:bodyPr>
          <a:lstStyle>
            <a:lvl1pPr algn="r">
              <a:lnSpc>
                <a:spcPct val="85000"/>
              </a:lnSpc>
              <a:defRPr sz="4500" b="1" i="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4AA0084-BE0F-40DB-A25C-5F4BE5A9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1304" y="746679"/>
            <a:ext cx="1791478" cy="3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4857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80CB29D-C7FA-4B37-A3F4-A75D90DD4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6" y="0"/>
            <a:ext cx="9133213" cy="51466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1EB38E9-F1AE-4C4A-AED7-E7368A0F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539" y="727191"/>
            <a:ext cx="6064898" cy="1321728"/>
          </a:xfrm>
        </p:spPr>
        <p:txBody>
          <a:bodyPr anchor="b" anchorCtr="0">
            <a:normAutofit/>
          </a:bodyPr>
          <a:lstStyle>
            <a:lvl1pPr algn="r">
              <a:lnSpc>
                <a:spcPct val="85000"/>
              </a:lnSpc>
              <a:defRPr sz="4500" b="1" i="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699B373-CC8F-4FAA-8FB1-6DE40B3FF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1304" y="746679"/>
            <a:ext cx="1791478" cy="3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6314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80CB29D-C7FA-4B37-A3F4-A75D90DD4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6" y="0"/>
            <a:ext cx="9133213" cy="51466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441947-7ED1-418F-9FFA-2770FCBE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539" y="727191"/>
            <a:ext cx="6064898" cy="1321728"/>
          </a:xfrm>
        </p:spPr>
        <p:txBody>
          <a:bodyPr anchor="b" anchorCtr="0">
            <a:normAutofit/>
          </a:bodyPr>
          <a:lstStyle>
            <a:lvl1pPr algn="r">
              <a:lnSpc>
                <a:spcPct val="85000"/>
              </a:lnSpc>
              <a:defRPr sz="4500" b="1" i="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7A67297-5524-4E80-AF2C-2588AB2532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1304" y="746679"/>
            <a:ext cx="1791478" cy="3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6928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CDC1333-5CC0-42DE-BCE3-50FD1D266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3835"/>
            <a:ext cx="9144000" cy="514733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82819" y="659612"/>
            <a:ext cx="4318207" cy="1088068"/>
          </a:xfrm>
        </p:spPr>
        <p:txBody>
          <a:bodyPr>
            <a:noAutofit/>
          </a:bodyPr>
          <a:lstStyle>
            <a:lvl1pPr>
              <a:lnSpc>
                <a:spcPts val="4600"/>
              </a:lnSpc>
              <a:defRPr sz="4200" b="1" i="0"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996751"/>
            <a:ext cx="3703320" cy="240507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35697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CDC1333-5CC0-42DE-BCE3-50FD1D266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9767"/>
            <a:ext cx="9144000" cy="512013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54826" y="659612"/>
            <a:ext cx="4318207" cy="1088068"/>
          </a:xfrm>
        </p:spPr>
        <p:txBody>
          <a:bodyPr>
            <a:noAutofit/>
          </a:bodyPr>
          <a:lstStyle>
            <a:lvl1pPr>
              <a:lnSpc>
                <a:spcPts val="4600"/>
              </a:lnSpc>
              <a:defRPr sz="4200" b="1" i="0"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996751"/>
            <a:ext cx="3703320" cy="240507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>
              <a:defRPr baseline="0">
                <a:latin typeface="Arial" panose="020B060402020202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606576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7911" y="149289"/>
            <a:ext cx="8481526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290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14" r:id="rId2"/>
    <p:sldLayoutId id="2147483695" r:id="rId3"/>
    <p:sldLayoutId id="2147483696" r:id="rId4"/>
    <p:sldLayoutId id="2147483713" r:id="rId5"/>
    <p:sldLayoutId id="2147483709" r:id="rId6"/>
    <p:sldLayoutId id="2147483710" r:id="rId7"/>
    <p:sldLayoutId id="2147483697" r:id="rId8"/>
    <p:sldLayoutId id="2147483712" r:id="rId9"/>
    <p:sldLayoutId id="2147483711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6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1.png"/><Relationship Id="rId4" Type="http://schemas.openxmlformats.org/officeDocument/2006/relationships/image" Target="../media/image6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png"/><Relationship Id="rId4" Type="http://schemas.openxmlformats.org/officeDocument/2006/relationships/image" Target="../media/image7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png"/><Relationship Id="rId4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78.emf"/><Relationship Id="rId4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emf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em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A4B5A2E-D345-4E3F-9709-6D2F03A32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97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2777089" y="727191"/>
            <a:ext cx="6064898" cy="1321728"/>
          </a:xfrm>
        </p:spPr>
        <p:txBody>
          <a:bodyPr/>
          <a:lstStyle/>
          <a:p>
            <a:r>
              <a:rPr lang="ja-JP" altLang="en-US"/>
              <a:t>檔案與系統管理</a:t>
            </a:r>
          </a:p>
        </p:txBody>
      </p:sp>
    </p:spTree>
    <p:extLst>
      <p:ext uri="{BB962C8B-B14F-4D97-AF65-F5344CB8AC3E}">
        <p14:creationId xmlns:p14="http://schemas.microsoft.com/office/powerpoint/2010/main" val="1404660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469555D-6C89-46FA-8433-DB681D7BB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5" y="2070814"/>
            <a:ext cx="586409" cy="61228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B6C87B3-15A9-44CA-9A52-96E6EBB6F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57" y="2891496"/>
            <a:ext cx="586409" cy="60365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AF585AD-DEC0-4E85-8C92-DD2019D08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2" y="3699206"/>
            <a:ext cx="586409" cy="612280"/>
          </a:xfrm>
          <a:prstGeom prst="rect">
            <a:avLst/>
          </a:prstGeom>
        </p:spPr>
      </p:pic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03626" y="646623"/>
            <a:ext cx="4318207" cy="1088068"/>
          </a:xfrm>
        </p:spPr>
        <p:txBody>
          <a:bodyPr>
            <a:normAutofit fontScale="90000"/>
          </a:bodyPr>
          <a:lstStyle/>
          <a:p>
            <a:r>
              <a:rPr lang="zh-TW" altLang="en-US"/>
              <a:t>Qfile </a:t>
            </a:r>
            <a:br>
              <a:rPr lang="en-US" altLang="zh-TW"/>
            </a:br>
            <a:r>
              <a:rPr lang="zh-TW" altLang="en-US"/>
              <a:t>海量資料帶著走  </a:t>
            </a:r>
          </a:p>
        </p:txBody>
      </p:sp>
      <p:sp>
        <p:nvSpPr>
          <p:cNvPr id="2" name="Shape 444">
            <a:extLst>
              <a:ext uri="{FF2B5EF4-FFF2-40B4-BE49-F238E27FC236}">
                <a16:creationId xmlns:a16="http://schemas.microsoft.com/office/drawing/2014/main" id="{08C28002-8683-407D-9935-3631425D4299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隨身一覽所有檔案</a:t>
            </a:r>
          </a:p>
        </p:txBody>
      </p:sp>
      <p:sp>
        <p:nvSpPr>
          <p:cNvPr id="14" name="Shape 444">
            <a:extLst>
              <a:ext uri="{FF2B5EF4-FFF2-40B4-BE49-F238E27FC236}">
                <a16:creationId xmlns:a16="http://schemas.microsoft.com/office/drawing/2014/main" id="{891461FC-D017-4A8E-BB56-FBA46C8802B4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自動上傳照片影片</a:t>
            </a:r>
          </a:p>
        </p:txBody>
      </p:sp>
      <p:sp>
        <p:nvSpPr>
          <p:cNvPr id="10" name="Shape 444">
            <a:extLst>
              <a:ext uri="{FF2B5EF4-FFF2-40B4-BE49-F238E27FC236}">
                <a16:creationId xmlns:a16="http://schemas.microsoft.com/office/drawing/2014/main" id="{FD1EC0FE-EEC5-4D4C-8EE0-4EA101E8AA24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快速分享檔案/連結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4C3D79E-46FE-4CA2-9C4A-E2A5112C8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35" y="646624"/>
            <a:ext cx="909292" cy="909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0618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597132" y="672601"/>
            <a:ext cx="4769503" cy="1088068"/>
          </a:xfrm>
        </p:spPr>
        <p:txBody>
          <a:bodyPr/>
          <a:lstStyle/>
          <a:p>
            <a:r>
              <a:rPr lang="zh-TW" altLang="en-US"/>
              <a:t>Qmanager</a:t>
            </a:r>
            <a:br>
              <a:rPr lang="en-US" altLang="zh-TW"/>
            </a:br>
            <a:r>
              <a:rPr lang="zh-TW" altLang="en-US"/>
              <a:t>系統管理貼身助理 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BA2236DD-B7D9-4A5E-AF2A-D4EAE811C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5" y="2070814"/>
            <a:ext cx="586409" cy="61228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98EABEC-1D1F-4A0A-9FDF-E9ABFE4A2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57" y="2891496"/>
            <a:ext cx="586409" cy="60365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E94BB1F-116D-4F90-A6D6-5A53DFAC3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2" y="3699206"/>
            <a:ext cx="586409" cy="612280"/>
          </a:xfrm>
          <a:prstGeom prst="rect">
            <a:avLst/>
          </a:prstGeom>
        </p:spPr>
      </p:pic>
      <p:sp>
        <p:nvSpPr>
          <p:cNvPr id="25" name="Shape 444">
            <a:extLst>
              <a:ext uri="{FF2B5EF4-FFF2-40B4-BE49-F238E27FC236}">
                <a16:creationId xmlns:a16="http://schemas.microsoft.com/office/drawing/2014/main" id="{627646D4-3B5D-403D-A500-58567D118251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zh-TW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隨時監控</a:t>
            </a:r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系統狀態</a:t>
            </a:r>
          </a:p>
        </p:txBody>
      </p:sp>
      <p:sp>
        <p:nvSpPr>
          <p:cNvPr id="26" name="Shape 444">
            <a:extLst>
              <a:ext uri="{FF2B5EF4-FFF2-40B4-BE49-F238E27FC236}">
                <a16:creationId xmlns:a16="http://schemas.microsoft.com/office/drawing/2014/main" id="{D828A856-B79E-455D-9CCE-5BE4BC93CB93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遠端管理NAS服務</a:t>
            </a:r>
          </a:p>
        </p:txBody>
      </p:sp>
      <p:sp>
        <p:nvSpPr>
          <p:cNvPr id="27" name="Shape 444">
            <a:extLst>
              <a:ext uri="{FF2B5EF4-FFF2-40B4-BE49-F238E27FC236}">
                <a16:creationId xmlns:a16="http://schemas.microsoft.com/office/drawing/2014/main" id="{75C4105D-87DE-4EB2-A794-96DF33BE8C26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遠端關機或重新啟動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461D1DE-0933-4FE2-B598-C53273DE3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56" y="665445"/>
            <a:ext cx="906373" cy="9072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018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36098" y="653118"/>
            <a:ext cx="4318207" cy="1088068"/>
          </a:xfrm>
        </p:spPr>
        <p:txBody>
          <a:bodyPr/>
          <a:lstStyle/>
          <a:p>
            <a:r>
              <a:rPr lang="zh-TW" altLang="en-US"/>
              <a:t>Qsync</a:t>
            </a:r>
            <a:br>
              <a:rPr lang="en-US" altLang="zh-TW"/>
            </a:br>
            <a:r>
              <a:rPr lang="zh-TW" altLang="en-US"/>
              <a:t>跨裝置檔案同步  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F08AFF5-95DD-4701-B7B7-8E551F03E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5" y="2070814"/>
            <a:ext cx="586409" cy="61228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796270A-D989-43F5-84FC-54638AAEF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57" y="2891496"/>
            <a:ext cx="586409" cy="60365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C95A228-F827-4476-83E6-3016412EF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2" y="3699206"/>
            <a:ext cx="586409" cy="612280"/>
          </a:xfrm>
          <a:prstGeom prst="rect">
            <a:avLst/>
          </a:prstGeom>
        </p:spPr>
      </p:pic>
      <p:sp>
        <p:nvSpPr>
          <p:cNvPr id="19" name="Shape 444">
            <a:extLst>
              <a:ext uri="{FF2B5EF4-FFF2-40B4-BE49-F238E27FC236}">
                <a16:creationId xmlns:a16="http://schemas.microsoft.com/office/drawing/2014/main" id="{ECE1445A-CFF3-40EB-9A60-40682598276D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檔案自動同步</a:t>
            </a: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9ED39508-EDC7-4401-BBA4-AB6B6A0CB07D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離線/在線流暢工作</a:t>
            </a:r>
          </a:p>
        </p:txBody>
      </p:sp>
      <p:sp>
        <p:nvSpPr>
          <p:cNvPr id="24" name="Shape 444">
            <a:extLst>
              <a:ext uri="{FF2B5EF4-FFF2-40B4-BE49-F238E27FC236}">
                <a16:creationId xmlns:a16="http://schemas.microsoft.com/office/drawing/2014/main" id="{FCBFDD96-C32E-49B8-86CB-4E8268081034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快速分享檔案/連結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0C47B0C-7074-4B72-B60A-60C66E1D8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06" y="626388"/>
            <a:ext cx="926833" cy="9268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1594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10120" y="672601"/>
            <a:ext cx="5286338" cy="1088068"/>
          </a:xfrm>
        </p:spPr>
        <p:txBody>
          <a:bodyPr/>
          <a:lstStyle/>
          <a:p>
            <a:r>
              <a:rPr lang="zh-TW" altLang="en-US"/>
              <a:t>Qsirch</a:t>
            </a:r>
            <a:br>
              <a:rPr lang="en-US" altLang="zh-TW"/>
            </a:br>
            <a:r>
              <a:rPr lang="zh-TW" altLang="en-US"/>
              <a:t>隨時隨地智能搜尋   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F82DBDC-7C90-407F-A959-84FF722DE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5" y="2070814"/>
            <a:ext cx="586409" cy="61228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4BB5C7F-60C7-4340-AE43-1A285E914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57" y="2891496"/>
            <a:ext cx="586409" cy="60365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8ED3554-8601-460B-AE9F-5F5C6397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2" y="3699206"/>
            <a:ext cx="586409" cy="612280"/>
          </a:xfrm>
          <a:prstGeom prst="rect">
            <a:avLst/>
          </a:prstGeom>
        </p:spPr>
      </p:pic>
      <p:sp>
        <p:nvSpPr>
          <p:cNvPr id="19" name="Shape 444">
            <a:extLst>
              <a:ext uri="{FF2B5EF4-FFF2-40B4-BE49-F238E27FC236}">
                <a16:creationId xmlns:a16="http://schemas.microsoft.com/office/drawing/2014/main" id="{80BD2F3D-969D-480B-A470-1E57D7C88DE7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全文檢索搭配進階搜尋</a:t>
            </a: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7C153041-2FE7-4961-AB05-D5CB8DF85D54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40種篩選條件自動顯示</a:t>
            </a:r>
          </a:p>
        </p:txBody>
      </p:sp>
      <p:sp>
        <p:nvSpPr>
          <p:cNvPr id="24" name="Shape 444">
            <a:extLst>
              <a:ext uri="{FF2B5EF4-FFF2-40B4-BE49-F238E27FC236}">
                <a16:creationId xmlns:a16="http://schemas.microsoft.com/office/drawing/2014/main" id="{5AE67F9E-E4FD-4FB0-A083-DC351F2565DA}"/>
              </a:ext>
            </a:extLst>
          </p:cNvPr>
          <p:cNvSpPr/>
          <p:nvPr/>
        </p:nvSpPr>
        <p:spPr>
          <a:xfrm>
            <a:off x="1623392" y="3706376"/>
            <a:ext cx="4707833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離線搜尋Qfile、Qphoto、Qmusic、Qvideo下載資料夾 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19AD758-1024-486C-A6BF-D72F130F3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56" y="640267"/>
            <a:ext cx="931525" cy="9324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040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2777089" y="727191"/>
            <a:ext cx="6064898" cy="1321728"/>
          </a:xfrm>
        </p:spPr>
        <p:txBody>
          <a:bodyPr/>
          <a:lstStyle/>
          <a:p>
            <a:r>
              <a:rPr lang="ja-JP" altLang="en-US"/>
              <a:t>多媒體應用</a:t>
            </a:r>
          </a:p>
        </p:txBody>
      </p:sp>
    </p:spTree>
    <p:extLst>
      <p:ext uri="{BB962C8B-B14F-4D97-AF65-F5344CB8AC3E}">
        <p14:creationId xmlns:p14="http://schemas.microsoft.com/office/powerpoint/2010/main" val="4284680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01610" y="672601"/>
            <a:ext cx="4318207" cy="1088068"/>
          </a:xfrm>
        </p:spPr>
        <p:txBody>
          <a:bodyPr/>
          <a:lstStyle/>
          <a:p>
            <a:r>
              <a:rPr lang="zh-TW" altLang="en-US"/>
              <a:t>Qphoto</a:t>
            </a:r>
            <a:br>
              <a:rPr lang="en-US" altLang="zh-TW"/>
            </a:br>
            <a:r>
              <a:rPr lang="zh-TW" altLang="en-US"/>
              <a:t>照片管理與瀏覽   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276FB763-11BF-42AB-9744-9D13D1EF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A003B84-7676-4B0F-9B6A-E7D8B6D2A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041254C-BF37-4C59-81F7-BF27D2515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56" y="3692524"/>
            <a:ext cx="594278" cy="620496"/>
          </a:xfrm>
          <a:prstGeom prst="rect">
            <a:avLst/>
          </a:prstGeom>
        </p:spPr>
      </p:pic>
      <p:sp>
        <p:nvSpPr>
          <p:cNvPr id="26" name="Shape 444">
            <a:extLst>
              <a:ext uri="{FF2B5EF4-FFF2-40B4-BE49-F238E27FC236}">
                <a16:creationId xmlns:a16="http://schemas.microsoft.com/office/drawing/2014/main" id="{4013B77B-F3FB-4346-A0CB-65686D2CBBEE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行動瀏覽精美照片與相簿</a:t>
            </a:r>
          </a:p>
        </p:txBody>
      </p:sp>
      <p:sp>
        <p:nvSpPr>
          <p:cNvPr id="27" name="Shape 444">
            <a:extLst>
              <a:ext uri="{FF2B5EF4-FFF2-40B4-BE49-F238E27FC236}">
                <a16:creationId xmlns:a16="http://schemas.microsoft.com/office/drawing/2014/main" id="{0F0D3732-729E-44E9-8B15-B975D112510A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立即分享相片與相簿</a:t>
            </a:r>
          </a:p>
        </p:txBody>
      </p:sp>
      <p:sp>
        <p:nvSpPr>
          <p:cNvPr id="28" name="Shape 444">
            <a:extLst>
              <a:ext uri="{FF2B5EF4-FFF2-40B4-BE49-F238E27FC236}">
                <a16:creationId xmlns:a16="http://schemas.microsoft.com/office/drawing/2014/main" id="{3579F179-E83A-4DC3-BFCE-C00546C2D3ED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即拍即傳、縮時攝影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933EF582-7778-4065-93B7-7ED2A7C0D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833" y="652689"/>
            <a:ext cx="931774" cy="929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8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27587" y="659612"/>
            <a:ext cx="4318207" cy="1088068"/>
          </a:xfrm>
        </p:spPr>
        <p:txBody>
          <a:bodyPr/>
          <a:lstStyle/>
          <a:p>
            <a:r>
              <a:rPr lang="zh-TW" altLang="en-US"/>
              <a:t>Qvideo</a:t>
            </a:r>
            <a:br>
              <a:rPr lang="en-US" altLang="zh-TW"/>
            </a:br>
            <a:r>
              <a:rPr lang="zh-TW" altLang="en-US"/>
              <a:t>行動影音媒體庫  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7B6FE486-B988-4FCD-A967-BD249C02C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3FCB2C8-030B-4247-8D8F-7E4E9134D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sp>
        <p:nvSpPr>
          <p:cNvPr id="17" name="Shape 444">
            <a:extLst>
              <a:ext uri="{FF2B5EF4-FFF2-40B4-BE49-F238E27FC236}">
                <a16:creationId xmlns:a16="http://schemas.microsoft.com/office/drawing/2014/main" id="{80339D1D-37F3-448B-9C6F-84E00A5F9595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360度影片播放</a:t>
            </a:r>
          </a:p>
        </p:txBody>
      </p:sp>
      <p:sp>
        <p:nvSpPr>
          <p:cNvPr id="18" name="Shape 444">
            <a:extLst>
              <a:ext uri="{FF2B5EF4-FFF2-40B4-BE49-F238E27FC236}">
                <a16:creationId xmlns:a16="http://schemas.microsoft.com/office/drawing/2014/main" id="{D3F756ED-AA32-40CE-87E2-0F595A3797DD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影片資訊、海報、影集結構一應俱全</a:t>
            </a:r>
          </a:p>
        </p:txBody>
      </p:sp>
      <p:pic>
        <p:nvPicPr>
          <p:cNvPr id="12" name="Picture 27">
            <a:extLst>
              <a:ext uri="{FF2B5EF4-FFF2-40B4-BE49-F238E27FC236}">
                <a16:creationId xmlns:a16="http://schemas.microsoft.com/office/drawing/2014/main" id="{E531BFCC-DDDE-4815-A86B-ECF2A4C6C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58" y="629761"/>
            <a:ext cx="930729" cy="930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5036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549655" y="640129"/>
            <a:ext cx="4916765" cy="1088068"/>
          </a:xfrm>
        </p:spPr>
        <p:txBody>
          <a:bodyPr/>
          <a:lstStyle/>
          <a:p>
            <a:r>
              <a:rPr lang="zh-TW" altLang="en-US"/>
              <a:t>Qmusic</a:t>
            </a:r>
            <a:br>
              <a:rPr lang="en-US" altLang="zh-TW"/>
            </a:br>
            <a:r>
              <a:rPr lang="zh-TW" altLang="en-US"/>
              <a:t>音樂串流隨選隨聽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6EDCB5D-D12A-4A83-BE92-63E626647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B2B1CA8-BB65-4DC2-9EC9-60612DD64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sp>
        <p:nvSpPr>
          <p:cNvPr id="16" name="Shape 444">
            <a:extLst>
              <a:ext uri="{FF2B5EF4-FFF2-40B4-BE49-F238E27FC236}">
                <a16:creationId xmlns:a16="http://schemas.microsoft.com/office/drawing/2014/main" id="{6004858B-95B7-4329-80EC-3611FCDC44A4}"/>
              </a:ext>
            </a:extLst>
          </p:cNvPr>
          <p:cNvSpPr/>
          <p:nvPr/>
        </p:nvSpPr>
        <p:spPr>
          <a:xfrm>
            <a:off x="1623392" y="2066324"/>
            <a:ext cx="4022693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zh-TW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Spotlight首頁隨機推薦歌曲</a:t>
            </a:r>
            <a:endParaRPr lang="en-US" altLang="zh-TW" sz="22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Shape 444">
            <a:extLst>
              <a:ext uri="{FF2B5EF4-FFF2-40B4-BE49-F238E27FC236}">
                <a16:creationId xmlns:a16="http://schemas.microsoft.com/office/drawing/2014/main" id="{45809C48-BFDC-4B16-A474-50686014D85D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休眠模式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A3EA55F-B53A-411A-B71A-BCF8A563E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78" y="620279"/>
            <a:ext cx="930729" cy="9298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3593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Photo Tagger</a:t>
            </a:r>
            <a:br>
              <a:rPr lang="en-US" altLang="zh-TW"/>
            </a:br>
            <a:r>
              <a:rPr lang="zh-TW" altLang="en-US"/>
              <a:t>照片標記神器  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809AFE6-A9B4-40AB-A86F-75428A500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30E1286-1C2B-427F-B01A-DB3A67606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sp>
        <p:nvSpPr>
          <p:cNvPr id="16" name="Shape 444">
            <a:extLst>
              <a:ext uri="{FF2B5EF4-FFF2-40B4-BE49-F238E27FC236}">
                <a16:creationId xmlns:a16="http://schemas.microsoft.com/office/drawing/2014/main" id="{0809D22B-3939-4CF4-AA19-0E71D0C6C18B}"/>
              </a:ext>
            </a:extLst>
          </p:cNvPr>
          <p:cNvSpPr/>
          <p:nvPr/>
        </p:nvSpPr>
        <p:spPr>
          <a:xfrm>
            <a:off x="1623392" y="2066324"/>
            <a:ext cx="4022693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輕鬆為照片加上標籤</a:t>
            </a:r>
          </a:p>
        </p:txBody>
      </p:sp>
      <p:sp>
        <p:nvSpPr>
          <p:cNvPr id="17" name="Shape 444">
            <a:extLst>
              <a:ext uri="{FF2B5EF4-FFF2-40B4-BE49-F238E27FC236}">
                <a16:creationId xmlns:a16="http://schemas.microsoft.com/office/drawing/2014/main" id="{5DA88AC8-1C49-4E85-A5B7-936C683EE43E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沒有NAS也可以使用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4E9C37C-A4A8-43C7-BE63-2FCBD0ACE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20" y="659612"/>
            <a:ext cx="909080" cy="9099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668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B4380-8C77-47D4-B577-28120F9503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sz="5200">
                <a:latin typeface="微軟正黑體" panose="020B0604030504040204" pitchFamily="34" charset="-120"/>
                <a:cs typeface="Calibri Light"/>
              </a:rPr>
              <a:t>把</a:t>
            </a:r>
            <a:r>
              <a:rPr lang="ja-JP" altLang="en-US" sz="5200">
                <a:latin typeface="微軟正黑體" panose="020B0604030504040204" pitchFamily="34" charset="-120"/>
              </a:rPr>
              <a:t>NAS帶出門</a:t>
            </a:r>
            <a:endParaRPr lang="en-US" sz="5200">
              <a:latin typeface="微軟正黑體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7E8B5-AFF1-42FF-A97C-BFE6E81EC2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>
                <a:cs typeface="Calibri Light"/>
              </a:rPr>
              <a:t>QNAP </a:t>
            </a:r>
            <a:r>
              <a:rPr lang="ja-JP" altLang="en-US" sz="2500">
                <a:latin typeface="Calibri Light"/>
                <a:cs typeface="Calibri Light"/>
              </a:rPr>
              <a:t>行動軟體大解析</a:t>
            </a:r>
            <a:r>
              <a:rPr lang="ja-JP" altLang="en-US" sz="2500">
                <a:latin typeface="ＭＳ Ｐゴシック"/>
                <a:ea typeface="ＭＳ Ｐゴシック"/>
                <a:cs typeface="Calibri Light"/>
              </a:rPr>
              <a:t> </a:t>
            </a:r>
            <a:endParaRPr lang="en-US" sz="2500">
              <a:latin typeface="Calibri Light"/>
              <a:cs typeface="Calibri Ligh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D3F5DB6-E6CF-4ABA-A72C-46467CB24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23" y="2150797"/>
            <a:ext cx="1572372" cy="28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32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543161" y="659612"/>
            <a:ext cx="5151182" cy="1088068"/>
          </a:xfrm>
        </p:spPr>
        <p:txBody>
          <a:bodyPr/>
          <a:lstStyle/>
          <a:p>
            <a:r>
              <a:rPr lang="zh-TW" altLang="en-US"/>
              <a:t>Ocean KTV</a:t>
            </a:r>
            <a:br>
              <a:rPr lang="en-US" altLang="zh-TW"/>
            </a:br>
            <a:r>
              <a:rPr lang="zh-TW" altLang="en-US"/>
              <a:t>Client 移動卡拉OK 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1BCBB67-3D56-4111-B97B-691CD7E06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ED09FC3-91B7-4633-808E-E46AFB3A9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E6F6745-4220-47BB-B741-350B59E44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56" y="3692524"/>
            <a:ext cx="594278" cy="620496"/>
          </a:xfrm>
          <a:prstGeom prst="rect">
            <a:avLst/>
          </a:prstGeom>
        </p:spPr>
      </p:pic>
      <p:sp>
        <p:nvSpPr>
          <p:cNvPr id="19" name="Shape 444">
            <a:extLst>
              <a:ext uri="{FF2B5EF4-FFF2-40B4-BE49-F238E27FC236}">
                <a16:creationId xmlns:a16="http://schemas.microsoft.com/office/drawing/2014/main" id="{049F1BD4-EEDD-4E3E-8064-65AF3C192265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zh-TW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歌單選播輕鬆便利 </a:t>
            </a:r>
            <a:endParaRPr lang="zh-TW" altLang="en-US" sz="22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83E7A684-0CCE-49F1-89E3-5103D6AC30F0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zh-TW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走到哪唱到哪</a:t>
            </a:r>
            <a:endParaRPr lang="zh-TW" altLang="en-US" sz="22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Shape 444">
            <a:extLst>
              <a:ext uri="{FF2B5EF4-FFF2-40B4-BE49-F238E27FC236}">
                <a16:creationId xmlns:a16="http://schemas.microsoft.com/office/drawing/2014/main" id="{570CD927-3405-4D06-8F98-87062CEA6C43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400" b="1">
                <a:solidFill>
                  <a:srgbClr val="F2F2F2"/>
                </a:solidFill>
                <a:latin typeface="微軟正黑體"/>
                <a:ea typeface="微軟正黑體"/>
              </a:rPr>
              <a:t> </a:t>
            </a:r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錄製個人</a:t>
            </a:r>
            <a:r>
              <a:rPr lang="en-US" altLang="zh-TW" sz="2200" b="1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KTV影片</a:t>
            </a:r>
            <a:endParaRPr lang="zh-TW" altLang="en-US" sz="22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Picture 32">
            <a:extLst>
              <a:ext uri="{FF2B5EF4-FFF2-40B4-BE49-F238E27FC236}">
                <a16:creationId xmlns:a16="http://schemas.microsoft.com/office/drawing/2014/main" id="{B6E29771-3F63-45F1-8226-73F6CAF80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24" y="633046"/>
            <a:ext cx="910347" cy="910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403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543161" y="659612"/>
            <a:ext cx="5151182" cy="1088068"/>
          </a:xfrm>
        </p:spPr>
        <p:txBody>
          <a:bodyPr/>
          <a:lstStyle/>
          <a:p>
            <a:r>
              <a:rPr lang="zh-TW" altLang="en-US"/>
              <a:t>D</a:t>
            </a:r>
            <a:r>
              <a:rPr lang="zh-TW" altLang="en-US">
                <a:cs typeface="Arial"/>
              </a:rPr>
              <a:t>J2 Client</a:t>
            </a:r>
            <a:br>
              <a:rPr lang="zh-TW" altLang="en-US">
                <a:cs typeface="Arial"/>
              </a:rPr>
            </a:br>
            <a:r>
              <a:rPr lang="zh-TW" altLang="en-US"/>
              <a:t>私有雲直播 </a:t>
            </a:r>
            <a:endParaRPr lang="en-US" altLang="zh-TW">
              <a:solidFill>
                <a:schemeClr val="tx1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1BCBB67-3D56-4111-B97B-691CD7E06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ED09FC3-91B7-4633-808E-E46AFB3A9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E6F6745-4220-47BB-B741-350B59E44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56" y="3692524"/>
            <a:ext cx="594278" cy="620496"/>
          </a:xfrm>
          <a:prstGeom prst="rect">
            <a:avLst/>
          </a:prstGeom>
        </p:spPr>
      </p:pic>
      <p:sp>
        <p:nvSpPr>
          <p:cNvPr id="19" name="Shape 444">
            <a:extLst>
              <a:ext uri="{FF2B5EF4-FFF2-40B4-BE49-F238E27FC236}">
                <a16:creationId xmlns:a16="http://schemas.microsoft.com/office/drawing/2014/main" id="{049F1BD4-EEDD-4E3E-8064-65AF3C192265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觀看及回放直播</a:t>
            </a: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83E7A684-0CCE-49F1-89E3-5103D6AC30F0}"/>
              </a:ext>
            </a:extLst>
          </p:cNvPr>
          <p:cNvSpPr/>
          <p:nvPr/>
        </p:nvSpPr>
        <p:spPr>
          <a:xfrm>
            <a:off x="1623393" y="2887194"/>
            <a:ext cx="4350974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zh-TW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手機可同時直播到多個平台</a:t>
            </a:r>
          </a:p>
        </p:txBody>
      </p:sp>
      <p:sp>
        <p:nvSpPr>
          <p:cNvPr id="24" name="Shape 444">
            <a:extLst>
              <a:ext uri="{FF2B5EF4-FFF2-40B4-BE49-F238E27FC236}">
                <a16:creationId xmlns:a16="http://schemas.microsoft.com/office/drawing/2014/main" id="{570CD927-3405-4D06-8F98-87062CEA6C43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en-US" altLang="zh-TW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Google </a:t>
            </a:r>
            <a:r>
              <a:rPr lang="en-US" altLang="zh-TW" sz="2200" b="1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帳號登入分享</a:t>
            </a:r>
          </a:p>
        </p:txBody>
      </p:sp>
      <p:pic>
        <p:nvPicPr>
          <p:cNvPr id="2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DC11916-667F-4725-B8DC-05DA330E7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390" y="660998"/>
            <a:ext cx="883129" cy="8939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46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27587" y="679095"/>
            <a:ext cx="4318207" cy="1088068"/>
          </a:xfrm>
        </p:spPr>
        <p:txBody>
          <a:bodyPr/>
          <a:lstStyle/>
          <a:p>
            <a:r>
              <a:rPr lang="zh-TW" altLang="en-US"/>
              <a:t>Qget</a:t>
            </a:r>
            <a:br>
              <a:rPr lang="en-US" altLang="zh-TW"/>
            </a:br>
            <a:r>
              <a:rPr lang="zh-TW" altLang="en-US"/>
              <a:t>下載任務管理員  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7718FF83-E362-4D0F-ACF8-288BA746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50C2E7D-813A-4E9C-98CE-A74E74E14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2CA2C23-C3BC-456C-BC42-78AEF00B0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56" y="3692524"/>
            <a:ext cx="594278" cy="620496"/>
          </a:xfrm>
          <a:prstGeom prst="rect">
            <a:avLst/>
          </a:prstGeom>
        </p:spPr>
      </p:pic>
      <p:sp>
        <p:nvSpPr>
          <p:cNvPr id="23" name="Shape 444">
            <a:extLst>
              <a:ext uri="{FF2B5EF4-FFF2-40B4-BE49-F238E27FC236}">
                <a16:creationId xmlns:a16="http://schemas.microsoft.com/office/drawing/2014/main" id="{1F733AD8-31BE-41B2-8C4A-A25F41447870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行動管理下載任務</a:t>
            </a:r>
          </a:p>
        </p:txBody>
      </p:sp>
      <p:sp>
        <p:nvSpPr>
          <p:cNvPr id="24" name="Shape 444">
            <a:extLst>
              <a:ext uri="{FF2B5EF4-FFF2-40B4-BE49-F238E27FC236}">
                <a16:creationId xmlns:a16="http://schemas.microsoft.com/office/drawing/2014/main" id="{0147D7E4-531F-49EF-A993-354964469F6D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多來源BT搜尋</a:t>
            </a: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DB578A65-57F9-4B1A-8B49-93B7704737A9}"/>
              </a:ext>
            </a:extLst>
          </p:cNvPr>
          <p:cNvSpPr/>
          <p:nvPr/>
        </p:nvSpPr>
        <p:spPr>
          <a:xfrm>
            <a:off x="1623392" y="3686498"/>
            <a:ext cx="4369903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內建瀏覽器直接搜尋種子並下載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4068DC3-826C-418A-B819-69D43D555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48" y="657008"/>
            <a:ext cx="930729" cy="932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861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08104" y="659612"/>
            <a:ext cx="4318207" cy="1088068"/>
          </a:xfrm>
        </p:spPr>
        <p:txBody>
          <a:bodyPr/>
          <a:lstStyle/>
          <a:p>
            <a:r>
              <a:rPr lang="zh-TW" altLang="en-US"/>
              <a:t>Qremote</a:t>
            </a:r>
            <a:br>
              <a:rPr lang="en-US" altLang="zh-TW"/>
            </a:br>
            <a:r>
              <a:rPr lang="zh-TW" altLang="en-US"/>
              <a:t>便捷影音遙控器 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C14E9AD-E970-48C9-B508-976170415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63A3AFC-BC29-4B73-A6C2-4ADA1F44D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B1ED442-FA21-4170-B0E6-C767D074F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56" y="3692524"/>
            <a:ext cx="594278" cy="620496"/>
          </a:xfrm>
          <a:prstGeom prst="rect">
            <a:avLst/>
          </a:prstGeom>
        </p:spPr>
      </p:pic>
      <p:sp>
        <p:nvSpPr>
          <p:cNvPr id="23" name="Shape 444">
            <a:extLst>
              <a:ext uri="{FF2B5EF4-FFF2-40B4-BE49-F238E27FC236}">
                <a16:creationId xmlns:a16="http://schemas.microsoft.com/office/drawing/2014/main" id="{D55CD91E-75BA-4367-9D50-747D25C8EECF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HD Station 遙控器</a:t>
            </a:r>
          </a:p>
        </p:txBody>
      </p:sp>
      <p:sp>
        <p:nvSpPr>
          <p:cNvPr id="24" name="Shape 444">
            <a:extLst>
              <a:ext uri="{FF2B5EF4-FFF2-40B4-BE49-F238E27FC236}">
                <a16:creationId xmlns:a16="http://schemas.microsoft.com/office/drawing/2014/main" id="{364228B7-3407-4F3A-B83B-DD827745C771}"/>
              </a:ext>
            </a:extLst>
          </p:cNvPr>
          <p:cNvSpPr/>
          <p:nvPr/>
        </p:nvSpPr>
        <p:spPr>
          <a:xfrm>
            <a:off x="1623392" y="2876411"/>
            <a:ext cx="4128365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播放影音、面板操控一手搞定</a:t>
            </a: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593D428F-31E3-4C20-9060-F457007AB205}"/>
              </a:ext>
            </a:extLst>
          </p:cNvPr>
          <p:cNvSpPr/>
          <p:nvPr/>
        </p:nvSpPr>
        <p:spPr>
          <a:xfrm>
            <a:off x="1623393" y="3686498"/>
            <a:ext cx="467801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模擬鍵盤、滑鼠，支援多國語輸入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15A9944-41EA-4F03-B887-BDDA51495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62" y="637525"/>
            <a:ext cx="929818" cy="932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6734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2787599" y="727191"/>
            <a:ext cx="6064898" cy="1321728"/>
          </a:xfrm>
        </p:spPr>
        <p:txBody>
          <a:bodyPr/>
          <a:lstStyle/>
          <a:p>
            <a:r>
              <a:rPr lang="ja-JP" altLang="en-US"/>
              <a:t>生產力工具</a:t>
            </a:r>
          </a:p>
        </p:txBody>
      </p:sp>
    </p:spTree>
    <p:extLst>
      <p:ext uri="{BB962C8B-B14F-4D97-AF65-F5344CB8AC3E}">
        <p14:creationId xmlns:p14="http://schemas.microsoft.com/office/powerpoint/2010/main" val="1759728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01610" y="666106"/>
            <a:ext cx="4817374" cy="1088068"/>
          </a:xfrm>
        </p:spPr>
        <p:txBody>
          <a:bodyPr/>
          <a:lstStyle/>
          <a:p>
            <a:r>
              <a:rPr lang="zh-TW" altLang="en-US"/>
              <a:t>QmailClient</a:t>
            </a:r>
            <a:br>
              <a:rPr lang="en-US" altLang="zh-TW"/>
            </a:br>
            <a:r>
              <a:rPr lang="zh-TW" altLang="en-US"/>
              <a:t>郵件管理一次解決 </a:t>
            </a:r>
          </a:p>
        </p:txBody>
      </p:sp>
      <p:sp>
        <p:nvSpPr>
          <p:cNvPr id="17" name="Shape 444">
            <a:extLst>
              <a:ext uri="{FF2B5EF4-FFF2-40B4-BE49-F238E27FC236}">
                <a16:creationId xmlns:a16="http://schemas.microsoft.com/office/drawing/2014/main" id="{FB240423-2EF1-468B-9503-2754F16B17CE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隨時瀏覽多個信箱</a:t>
            </a:r>
          </a:p>
        </p:txBody>
      </p:sp>
      <p:sp>
        <p:nvSpPr>
          <p:cNvPr id="18" name="Shape 444">
            <a:extLst>
              <a:ext uri="{FF2B5EF4-FFF2-40B4-BE49-F238E27FC236}">
                <a16:creationId xmlns:a16="http://schemas.microsoft.com/office/drawing/2014/main" id="{F877E7BE-39CC-433F-82D5-90E3969D7375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分享連結 - 輕鬆傳送大檔案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F51E1468-102C-4BB6-82E9-6DEFC6CF0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51" y="2065557"/>
            <a:ext cx="596188" cy="61346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F1549EB-699C-4F4C-9D9B-8159B19CD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42" y="2890710"/>
            <a:ext cx="595806" cy="60444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0B54EFB-C294-4343-AC90-6DE9C6C26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41" y="666106"/>
            <a:ext cx="929818" cy="9298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693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01610" y="685589"/>
            <a:ext cx="4318207" cy="1088068"/>
          </a:xfrm>
        </p:spPr>
        <p:txBody>
          <a:bodyPr/>
          <a:lstStyle/>
          <a:p>
            <a:r>
              <a:rPr lang="zh-TW" altLang="en-US"/>
              <a:t>Qcontactz</a:t>
            </a:r>
            <a:br>
              <a:rPr lang="en-US" altLang="zh-TW"/>
            </a:br>
            <a:r>
              <a:rPr lang="zh-TW" altLang="en-US"/>
              <a:t>通訊錄智慧幫手 </a:t>
            </a:r>
          </a:p>
        </p:txBody>
      </p:sp>
      <p:sp>
        <p:nvSpPr>
          <p:cNvPr id="14" name="Shape 444">
            <a:extLst>
              <a:ext uri="{FF2B5EF4-FFF2-40B4-BE49-F238E27FC236}">
                <a16:creationId xmlns:a16="http://schemas.microsoft.com/office/drawing/2014/main" id="{C8347256-6D48-41D3-80B9-DDC0DAB39820}"/>
              </a:ext>
            </a:extLst>
          </p:cNvPr>
          <p:cNvSpPr/>
          <p:nvPr/>
        </p:nvSpPr>
        <p:spPr>
          <a:xfrm>
            <a:off x="1623393" y="2066324"/>
            <a:ext cx="444941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一覽Google聯絡人與手機通訊錄</a:t>
            </a:r>
          </a:p>
        </p:txBody>
      </p:sp>
      <p:sp>
        <p:nvSpPr>
          <p:cNvPr id="15" name="Shape 444">
            <a:extLst>
              <a:ext uri="{FF2B5EF4-FFF2-40B4-BE49-F238E27FC236}">
                <a16:creationId xmlns:a16="http://schemas.microsoft.com/office/drawing/2014/main" id="{3B97E356-5280-45B6-88A1-AA2EEB28A288}"/>
              </a:ext>
            </a:extLst>
          </p:cNvPr>
          <p:cNvSpPr/>
          <p:nvPr/>
        </p:nvSpPr>
        <p:spPr>
          <a:xfrm>
            <a:off x="1623393" y="2876411"/>
            <a:ext cx="4121424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智慧篩選重複資訊，輕鬆打造簡潔通訊錄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5F33B91-00AE-444F-9A57-69B96491B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51" y="2065557"/>
            <a:ext cx="596188" cy="61346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57A937D-FF79-4C44-B95F-42D7114BB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42" y="2890710"/>
            <a:ext cx="595806" cy="60444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8946D57-2DFA-4635-BE0A-CB0EC748D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7" y="679528"/>
            <a:ext cx="935252" cy="9352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285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01610" y="659612"/>
            <a:ext cx="4318207" cy="1088068"/>
          </a:xfrm>
        </p:spPr>
        <p:txBody>
          <a:bodyPr/>
          <a:lstStyle/>
          <a:p>
            <a:r>
              <a:rPr lang="zh-TW" altLang="en-US"/>
              <a:t>Qnotes3</a:t>
            </a:r>
            <a:br>
              <a:rPr lang="en-US" altLang="zh-TW"/>
            </a:br>
            <a:r>
              <a:rPr lang="zh-TW" altLang="en-US"/>
              <a:t>筆記軟體 </a:t>
            </a:r>
          </a:p>
        </p:txBody>
      </p:sp>
      <p:sp>
        <p:nvSpPr>
          <p:cNvPr id="17" name="Shape 444">
            <a:extLst>
              <a:ext uri="{FF2B5EF4-FFF2-40B4-BE49-F238E27FC236}">
                <a16:creationId xmlns:a16="http://schemas.microsoft.com/office/drawing/2014/main" id="{F14F6394-F3BB-4A4D-B406-5AB011204947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團隊協作筆記</a:t>
            </a:r>
          </a:p>
        </p:txBody>
      </p:sp>
      <p:sp>
        <p:nvSpPr>
          <p:cNvPr id="18" name="Shape 444">
            <a:extLst>
              <a:ext uri="{FF2B5EF4-FFF2-40B4-BE49-F238E27FC236}">
                <a16:creationId xmlns:a16="http://schemas.microsoft.com/office/drawing/2014/main" id="{F737A3E1-D3A0-4026-A7A4-17727A1C9C39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標籤管理簡潔便利</a:t>
            </a:r>
          </a:p>
        </p:txBody>
      </p:sp>
      <p:sp>
        <p:nvSpPr>
          <p:cNvPr id="19" name="Shape 444">
            <a:extLst>
              <a:ext uri="{FF2B5EF4-FFF2-40B4-BE49-F238E27FC236}">
                <a16:creationId xmlns:a16="http://schemas.microsoft.com/office/drawing/2014/main" id="{B3D61608-A31F-45D4-B8FD-4E125503977E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筆記分享輕鬆方便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CD11CD58-724C-4756-A227-F497A7263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51" y="2065557"/>
            <a:ext cx="596188" cy="61346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9568BA5-B3E3-44DF-9B97-D8328B706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42" y="2890710"/>
            <a:ext cx="595806" cy="60444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50A0329-89B8-4589-983D-2C7B7EE3B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77" y="3698482"/>
            <a:ext cx="595737" cy="61300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553AD6E-3A8E-469F-9E1B-77536A99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79" y="659611"/>
            <a:ext cx="930649" cy="930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581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1614599" y="622906"/>
            <a:ext cx="4318207" cy="1088068"/>
          </a:xfrm>
        </p:spPr>
        <p:txBody>
          <a:bodyPr/>
          <a:lstStyle/>
          <a:p>
            <a:r>
              <a:rPr lang="zh-TW" altLang="en-US"/>
              <a:t>QVR Pro Client </a:t>
            </a:r>
          </a:p>
        </p:txBody>
      </p:sp>
      <p:sp>
        <p:nvSpPr>
          <p:cNvPr id="17" name="Shape 444">
            <a:extLst>
              <a:ext uri="{FF2B5EF4-FFF2-40B4-BE49-F238E27FC236}">
                <a16:creationId xmlns:a16="http://schemas.microsoft.com/office/drawing/2014/main" id="{17AD05A8-2B22-4F55-890E-70D271E50182}"/>
              </a:ext>
            </a:extLst>
          </p:cNvPr>
          <p:cNvSpPr/>
          <p:nvPr/>
        </p:nvSpPr>
        <p:spPr>
          <a:xfrm>
            <a:off x="1623392" y="2066324"/>
            <a:ext cx="4036433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E-map 電子地圖一覽監控部署</a:t>
            </a:r>
          </a:p>
        </p:txBody>
      </p:sp>
      <p:sp>
        <p:nvSpPr>
          <p:cNvPr id="18" name="Shape 444">
            <a:extLst>
              <a:ext uri="{FF2B5EF4-FFF2-40B4-BE49-F238E27FC236}">
                <a16:creationId xmlns:a16="http://schemas.microsoft.com/office/drawing/2014/main" id="{5655E65D-AC74-42BD-8634-8FE4546AEDD1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即時通知推播，全方位掌握環境動態</a:t>
            </a:r>
          </a:p>
        </p:txBody>
      </p:sp>
      <p:sp>
        <p:nvSpPr>
          <p:cNvPr id="19" name="Shape 444">
            <a:extLst>
              <a:ext uri="{FF2B5EF4-FFF2-40B4-BE49-F238E27FC236}">
                <a16:creationId xmlns:a16="http://schemas.microsoft.com/office/drawing/2014/main" id="{AB473E39-40BE-4C2B-AA97-9BB2A9D704F1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/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一鍵切換及時監控畫面或回放影片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A9819A78-287F-4650-B567-885FB55A3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51" y="2065557"/>
            <a:ext cx="596188" cy="61346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117AF43-49DF-4C64-9B96-205850EC4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42" y="2890710"/>
            <a:ext cx="595806" cy="60444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20E2017-229A-4EAF-B329-6B1F175EC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77" y="3698482"/>
            <a:ext cx="595737" cy="613004"/>
          </a:xfrm>
          <a:prstGeom prst="rect">
            <a:avLst/>
          </a:prstGeom>
        </p:spPr>
      </p:pic>
      <p:pic>
        <p:nvPicPr>
          <p:cNvPr id="14" name="Picture 29" descr="A close up of a logo&#10;&#10;Description generated with high confidence">
            <a:extLst>
              <a:ext uri="{FF2B5EF4-FFF2-40B4-BE49-F238E27FC236}">
                <a16:creationId xmlns:a16="http://schemas.microsoft.com/office/drawing/2014/main" id="{B18C082B-B1D5-436A-A6F8-AC9AB7756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648" y="786440"/>
            <a:ext cx="860012" cy="860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6706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ctrTitle"/>
          </p:nvPr>
        </p:nvSpPr>
        <p:spPr>
          <a:xfrm>
            <a:off x="345882" y="313386"/>
            <a:ext cx="7237675" cy="141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4000"/>
              </a:lnSpc>
              <a:buSzPts val="6000"/>
            </a:pPr>
            <a:r>
              <a:rPr lang="ja-JP" altLang="en-US" sz="3500">
                <a:solidFill>
                  <a:srgbClr val="40404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Microsoft JhengHei"/>
                <a:cs typeface="Arial"/>
              </a:rPr>
              <a:t>從工作到休閒</a:t>
            </a:r>
            <a:br>
              <a:rPr lang="ja-JP" altLang="en-US" sz="3500">
                <a:solidFill>
                  <a:srgbClr val="404040"/>
                </a:solidFill>
                <a:latin typeface="Microsoft JhengHei"/>
                <a:ea typeface="Microsoft JhengHei"/>
                <a:cs typeface="Arial"/>
              </a:rPr>
            </a:br>
            <a:r>
              <a:rPr lang="ja-JP" altLang="en-US" sz="3500">
                <a:solidFill>
                  <a:srgbClr val="40404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ea typeface="Microsoft JhengHei"/>
                <a:cs typeface="Arial"/>
              </a:rPr>
              <a:t>QNAP Mobile App 讓生活更美好</a:t>
            </a:r>
            <a:endParaRPr lang="ja-JP" altLang="en-US" sz="3500" i="0" u="none" strike="noStrike" cap="none">
              <a:solidFill>
                <a:srgbClr val="404040"/>
              </a:solidFill>
              <a:latin typeface="Arial"/>
              <a:ea typeface="Microsoft JhengHei"/>
              <a:cs typeface="Arial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0C20128-9640-4064-99B9-3E5C42D28248}"/>
              </a:ext>
            </a:extLst>
          </p:cNvPr>
          <p:cNvSpPr txBox="1"/>
          <p:nvPr/>
        </p:nvSpPr>
        <p:spPr>
          <a:xfrm>
            <a:off x="4893143" y="4699739"/>
            <a:ext cx="4101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7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  <p:extLst>
      <p:ext uri="{BB962C8B-B14F-4D97-AF65-F5344CB8AC3E}">
        <p14:creationId xmlns:p14="http://schemas.microsoft.com/office/powerpoint/2010/main" val="395590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54" descr="C:\Users\linus\Downloads\44708429-businesspeople-man-and-woman-working-in-various-workplace--Stock-Photo.jp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22149" y="797603"/>
            <a:ext cx="7552662" cy="37612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F5F5C6D-7CCD-47EC-B783-84048316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Arial"/>
              </a:rPr>
              <a:t>您可能在任何地方使用</a:t>
            </a:r>
            <a:r>
              <a:rPr lang="zh-TW" altLang="en-US"/>
              <a:t>檔案</a:t>
            </a:r>
          </a:p>
        </p:txBody>
      </p:sp>
    </p:spTree>
    <p:extLst>
      <p:ext uri="{BB962C8B-B14F-4D97-AF65-F5344CB8AC3E}">
        <p14:creationId xmlns:p14="http://schemas.microsoft.com/office/powerpoint/2010/main" val="3803772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4B5B04A-88F9-4CAE-BAF1-F90BE94D3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680026" y="1347431"/>
            <a:ext cx="1995324" cy="266217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B6A26FF-589F-4490-A845-622CBA2D6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841840" y="1341224"/>
            <a:ext cx="3501807" cy="266768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C0F9266-0472-429A-AF3C-5119DC9DE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78591" y="1344539"/>
            <a:ext cx="1985820" cy="2664373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/>
              <a:t>QNAP 行動陣線  所有應用帶著走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D347C07-279F-4107-9AC1-6EE6B2D36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25" y="1865708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171A10B-9B7B-4A46-9A8A-55FFE2883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758" y="2307482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9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3A1722DF-6A74-4698-971F-85310FC4A8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8779" y="3197954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1" descr="A picture containing vector graphics, text&#10;&#10;Description generated with very high confidence">
            <a:extLst>
              <a:ext uri="{FF2B5EF4-FFF2-40B4-BE49-F238E27FC236}">
                <a16:creationId xmlns:a16="http://schemas.microsoft.com/office/drawing/2014/main" id="{6AC2B1AD-31FA-42A1-AF89-146A60FB4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0758" y="1865708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41B7AEB-93C7-4CAD-89D6-25C300F61E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025" y="3197954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970A8EF-B832-4290-BD45-B2644464DF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8338" y="2749399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CCC12EF-3C6A-4D57-802D-5351BDB36E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0758" y="2749399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6D1317D-0D41-4D1B-A880-200DC4223A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8338" y="1865708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1" descr="A picture containing clipart, object&#10;&#10;Description generated with high confidence">
            <a:extLst>
              <a:ext uri="{FF2B5EF4-FFF2-40B4-BE49-F238E27FC236}">
                <a16:creationId xmlns:a16="http://schemas.microsoft.com/office/drawing/2014/main" id="{005EB5B4-7DCD-42FA-89CB-23C31561EA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8779" y="2749399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3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F2BAC828-1388-428C-9C38-358AA8C4AC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3025" y="2749399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5" descr="A close up of a sign&#10;&#10;Description generated with high confidence">
            <a:extLst>
              <a:ext uri="{FF2B5EF4-FFF2-40B4-BE49-F238E27FC236}">
                <a16:creationId xmlns:a16="http://schemas.microsoft.com/office/drawing/2014/main" id="{1BA1C107-B110-4F09-8EEC-419A2DB2C6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3025" y="2307482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6663DD06-22EE-48E8-AC23-A96BC243B3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78338" y="2307482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9" descr="A close up of a logo&#10;&#10;Description generated with high confidence">
            <a:extLst>
              <a:ext uri="{FF2B5EF4-FFF2-40B4-BE49-F238E27FC236}">
                <a16:creationId xmlns:a16="http://schemas.microsoft.com/office/drawing/2014/main" id="{05135817-C5AF-4108-9416-E94C8EBB18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0754" y="3197954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C20D543D-3A32-406A-A261-5C34046DB6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78338" y="3197954"/>
            <a:ext cx="362374" cy="362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488F77-D131-43DC-A86D-CA182781DEB3}"/>
              </a:ext>
            </a:extLst>
          </p:cNvPr>
          <p:cNvSpPr txBox="1"/>
          <p:nvPr/>
        </p:nvSpPr>
        <p:spPr>
          <a:xfrm>
            <a:off x="1110612" y="1839146"/>
            <a:ext cx="1276076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Qfile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檔案</a:t>
            </a:r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管理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3F64B2-D9DD-4F1C-87D5-BE0578D384F9}"/>
              </a:ext>
            </a:extLst>
          </p:cNvPr>
          <p:cNvSpPr txBox="1"/>
          <p:nvPr/>
        </p:nvSpPr>
        <p:spPr>
          <a:xfrm>
            <a:off x="1110612" y="2280920"/>
            <a:ext cx="1276076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Qsync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檔案同步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3B5EA7-1E07-433C-89C3-7E79AAEBB204}"/>
              </a:ext>
            </a:extLst>
          </p:cNvPr>
          <p:cNvSpPr txBox="1"/>
          <p:nvPr/>
        </p:nvSpPr>
        <p:spPr>
          <a:xfrm>
            <a:off x="1110612" y="2722837"/>
            <a:ext cx="1276076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Qsirch</a:t>
            </a:r>
            <a:endParaRPr lang="zh-CN" altLang="en-US" sz="1050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智能搜尋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A100-0B30-4900-8AFF-6204AA87E68F}"/>
              </a:ext>
            </a:extLst>
          </p:cNvPr>
          <p:cNvSpPr txBox="1"/>
          <p:nvPr/>
        </p:nvSpPr>
        <p:spPr>
          <a:xfrm>
            <a:off x="1110612" y="3171392"/>
            <a:ext cx="1276076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</a:t>
            </a:r>
            <a:r>
              <a:rPr lang="zh-CN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manager</a:t>
            </a: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NAS系統管理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5AB8B2E-4021-4F2F-BEC8-1DAF44B3B3A2}"/>
              </a:ext>
            </a:extLst>
          </p:cNvPr>
          <p:cNvSpPr txBox="1"/>
          <p:nvPr/>
        </p:nvSpPr>
        <p:spPr>
          <a:xfrm>
            <a:off x="5124909" y="2722837"/>
            <a:ext cx="1436552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Qremote</a:t>
            </a:r>
            <a:endParaRPr lang="zh-CN" altLang="en-US" sz="1050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HD Station遙控器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8EDB7E-2F27-498B-A5D4-1BB6146B820F}"/>
              </a:ext>
            </a:extLst>
          </p:cNvPr>
          <p:cNvSpPr txBox="1"/>
          <p:nvPr/>
        </p:nvSpPr>
        <p:spPr>
          <a:xfrm>
            <a:off x="3420320" y="1839146"/>
            <a:ext cx="1436552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Qphoto</a:t>
            </a:r>
            <a:endParaRPr lang="en-US" altLang="zh-CN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照片管理與瀏覽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B45CF6-2BA6-46DA-B05E-E03384CCCC09}"/>
              </a:ext>
            </a:extLst>
          </p:cNvPr>
          <p:cNvSpPr txBox="1"/>
          <p:nvPr/>
        </p:nvSpPr>
        <p:spPr>
          <a:xfrm>
            <a:off x="3420320" y="2280920"/>
            <a:ext cx="1436552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Qvideo</a:t>
            </a:r>
            <a:endParaRPr lang="en-US" altLang="zh-CN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影音媒體庫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E8718B-896C-4175-B44E-197FA4942055}"/>
              </a:ext>
            </a:extLst>
          </p:cNvPr>
          <p:cNvSpPr txBox="1"/>
          <p:nvPr/>
        </p:nvSpPr>
        <p:spPr>
          <a:xfrm>
            <a:off x="3420320" y="2722837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Qmusic</a:t>
            </a:r>
            <a:endParaRPr lang="en-US" altLang="zh-CN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音樂管理與播放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7D083F-0809-4608-896B-9BAD53C56D65}"/>
              </a:ext>
            </a:extLst>
          </p:cNvPr>
          <p:cNvSpPr txBox="1"/>
          <p:nvPr/>
        </p:nvSpPr>
        <p:spPr>
          <a:xfrm>
            <a:off x="3420320" y="3171392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Ocean KTV Client</a:t>
            </a: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行動卡拉OK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30C663-344E-42AF-9CE5-6FA668289AAA}"/>
              </a:ext>
            </a:extLst>
          </p:cNvPr>
          <p:cNvSpPr txBox="1"/>
          <p:nvPr/>
        </p:nvSpPr>
        <p:spPr>
          <a:xfrm>
            <a:off x="5124909" y="3171392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Qget</a:t>
            </a:r>
            <a:endParaRPr lang="en-US" altLang="ja-JP" sz="1050" err="1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下載任務管理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8C30192-8676-49F3-88B5-CF6B3202C566}"/>
              </a:ext>
            </a:extLst>
          </p:cNvPr>
          <p:cNvSpPr/>
          <p:nvPr/>
        </p:nvSpPr>
        <p:spPr>
          <a:xfrm>
            <a:off x="478591" y="1344541"/>
            <a:ext cx="1985821" cy="407599"/>
          </a:xfrm>
          <a:prstGeom prst="roundRect">
            <a:avLst/>
          </a:prstGeom>
          <a:solidFill>
            <a:srgbClr val="78B832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檔案與系統管理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6FC8EA-B6E7-4675-B9E8-DD5651760BA8}"/>
              </a:ext>
            </a:extLst>
          </p:cNvPr>
          <p:cNvSpPr txBox="1"/>
          <p:nvPr/>
        </p:nvSpPr>
        <p:spPr>
          <a:xfrm>
            <a:off x="5124909" y="2280920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Photo Tagger</a:t>
            </a: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照片標記神器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689E5A-03E6-4895-9B88-8813D9DA2932}"/>
              </a:ext>
            </a:extLst>
          </p:cNvPr>
          <p:cNvSpPr txBox="1"/>
          <p:nvPr/>
        </p:nvSpPr>
        <p:spPr>
          <a:xfrm>
            <a:off x="7352848" y="1839146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QmailClient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郵件備份管理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30AAB-0F40-41CE-864B-4C488CBA76C2}"/>
              </a:ext>
            </a:extLst>
          </p:cNvPr>
          <p:cNvSpPr txBox="1"/>
          <p:nvPr/>
        </p:nvSpPr>
        <p:spPr>
          <a:xfrm>
            <a:off x="7352848" y="2280920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Qcontactz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海量通訊錄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5C9F43B-DCD6-420F-B8A0-1C32AB229220}"/>
              </a:ext>
            </a:extLst>
          </p:cNvPr>
          <p:cNvSpPr/>
          <p:nvPr/>
        </p:nvSpPr>
        <p:spPr>
          <a:xfrm>
            <a:off x="2841843" y="1344541"/>
            <a:ext cx="3501804" cy="407599"/>
          </a:xfrm>
          <a:prstGeom prst="roundRect">
            <a:avLst/>
          </a:prstGeom>
          <a:solidFill>
            <a:srgbClr val="E59E1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多媒體應用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97D16E2-E0E0-4A65-BF6F-8AF12835799D}"/>
              </a:ext>
            </a:extLst>
          </p:cNvPr>
          <p:cNvSpPr/>
          <p:nvPr/>
        </p:nvSpPr>
        <p:spPr>
          <a:xfrm>
            <a:off x="6680025" y="1344541"/>
            <a:ext cx="1995325" cy="407599"/>
          </a:xfrm>
          <a:prstGeom prst="roundRect">
            <a:avLst/>
          </a:prstGeom>
          <a:solidFill>
            <a:srgbClr val="1AAE9C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生產力工具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14F9CF5-9098-4A6C-9B70-337FD1C7A194}"/>
              </a:ext>
            </a:extLst>
          </p:cNvPr>
          <p:cNvSpPr txBox="1"/>
          <p:nvPr/>
        </p:nvSpPr>
        <p:spPr>
          <a:xfrm>
            <a:off x="7352848" y="2722837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Qnotes3</a:t>
            </a: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隨身筆記好幫手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B74C50-1165-4FCA-8ED5-D0809A8A7FFF}"/>
              </a:ext>
            </a:extLst>
          </p:cNvPr>
          <p:cNvSpPr txBox="1"/>
          <p:nvPr/>
        </p:nvSpPr>
        <p:spPr>
          <a:xfrm>
            <a:off x="7352848" y="3171392"/>
            <a:ext cx="1506007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QVR Pro Client</a:t>
            </a: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行動監控程式</a:t>
            </a:r>
          </a:p>
        </p:txBody>
      </p:sp>
      <p:pic>
        <p:nvPicPr>
          <p:cNvPr id="46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C17DE51-1379-4681-A713-026E229A04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80727" y="1861603"/>
            <a:ext cx="366114" cy="3705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49CA50B7-C13F-4A32-9657-088B444A312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78779" y="2303483"/>
            <a:ext cx="370011" cy="3703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6" name="TextBox 39">
            <a:extLst>
              <a:ext uri="{FF2B5EF4-FFF2-40B4-BE49-F238E27FC236}">
                <a16:creationId xmlns:a16="http://schemas.microsoft.com/office/drawing/2014/main" id="{A32E2E41-6B90-42BA-BF84-66EEE23FA679}"/>
              </a:ext>
            </a:extLst>
          </p:cNvPr>
          <p:cNvSpPr txBox="1"/>
          <p:nvPr/>
        </p:nvSpPr>
        <p:spPr>
          <a:xfrm>
            <a:off x="5124909" y="1839146"/>
            <a:ext cx="1436552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DJ2 Client</a:t>
            </a:r>
            <a:b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</a:b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私有雲直播</a:t>
            </a:r>
            <a:endParaRPr lang="ja-JP" altLang="en-US" sz="105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161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2777089" y="727191"/>
            <a:ext cx="6064898" cy="1321728"/>
          </a:xfrm>
        </p:spPr>
        <p:txBody>
          <a:bodyPr/>
          <a:lstStyle/>
          <a:p>
            <a:r>
              <a:rPr lang="ja-JP" altLang="en-US"/>
              <a:t>安全便捷的連線機制</a:t>
            </a:r>
          </a:p>
        </p:txBody>
      </p:sp>
    </p:spTree>
    <p:extLst>
      <p:ext uri="{BB962C8B-B14F-4D97-AF65-F5344CB8AC3E}">
        <p14:creationId xmlns:p14="http://schemas.microsoft.com/office/powerpoint/2010/main" val="12946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43735A94-9E46-4E3A-A82B-82D21C5E0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56" y="4114579"/>
            <a:ext cx="3983130" cy="35516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AA35EE5-E534-4542-9532-5C5803810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79" y="1514482"/>
            <a:ext cx="2130726" cy="38115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D8F80B0C-7594-4486-98DA-A9E3F35CA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44" y="1514482"/>
            <a:ext cx="2130726" cy="38115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4D7792C1-0AD0-4A4D-B640-B59EE7606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710" y="1514482"/>
            <a:ext cx="2130726" cy="381156"/>
          </a:xfrm>
          <a:prstGeom prst="rect">
            <a:avLst/>
          </a:prstGeom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/>
              <a:t>myQNAPcloud 與 QNAP ID</a:t>
            </a:r>
          </a:p>
        </p:txBody>
      </p:sp>
      <p:sp>
        <p:nvSpPr>
          <p:cNvPr id="3" name="Shape 230">
            <a:extLst>
              <a:ext uri="{FF2B5EF4-FFF2-40B4-BE49-F238E27FC236}">
                <a16:creationId xmlns:a16="http://schemas.microsoft.com/office/drawing/2014/main" id="{31D3D738-EC3B-456D-886B-C4124B08C733}"/>
              </a:ext>
            </a:extLst>
          </p:cNvPr>
          <p:cNvSpPr/>
          <p:nvPr/>
        </p:nvSpPr>
        <p:spPr>
          <a:xfrm>
            <a:off x="1049006" y="4042130"/>
            <a:ext cx="3837275" cy="500066"/>
          </a:xfrm>
          <a:prstGeom prst="roundRect">
            <a:avLst>
              <a:gd name="adj" fmla="val 16667"/>
            </a:avLst>
          </a:prstGeom>
          <a:noFill/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0" algn="ctr">
              <a:buClr>
                <a:schemeClr val="lt1"/>
              </a:buClr>
              <a:buSzPts val="2400"/>
            </a:pP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除 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Email 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外也支援手機門號註冊與登入喔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Shape 161">
            <a:extLst>
              <a:ext uri="{FF2B5EF4-FFF2-40B4-BE49-F238E27FC236}">
                <a16:creationId xmlns:a16="http://schemas.microsoft.com/office/drawing/2014/main" id="{9C9F4FD1-DE33-4252-9F73-CC6C6256A76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208" t="8253" r="20332" b="27816"/>
          <a:stretch/>
        </p:blipFill>
        <p:spPr>
          <a:xfrm>
            <a:off x="3723333" y="2216174"/>
            <a:ext cx="1792431" cy="121444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Shape 162">
            <a:extLst>
              <a:ext uri="{FF2B5EF4-FFF2-40B4-BE49-F238E27FC236}">
                <a16:creationId xmlns:a16="http://schemas.microsoft.com/office/drawing/2014/main" id="{EFC4F9C5-50F7-4592-9D67-4ADDCB3376C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2691" y="2287612"/>
            <a:ext cx="2104279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63">
            <a:extLst>
              <a:ext uri="{FF2B5EF4-FFF2-40B4-BE49-F238E27FC236}">
                <a16:creationId xmlns:a16="http://schemas.microsoft.com/office/drawing/2014/main" id="{9D2A0C6B-CA87-4570-B805-466E746A9FD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1009" y="2073298"/>
            <a:ext cx="1428760" cy="14287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39">
            <a:extLst>
              <a:ext uri="{FF2B5EF4-FFF2-40B4-BE49-F238E27FC236}">
                <a16:creationId xmlns:a16="http://schemas.microsoft.com/office/drawing/2014/main" id="{B3C1FCFC-D393-4926-9B71-879A66B1161B}"/>
              </a:ext>
            </a:extLst>
          </p:cNvPr>
          <p:cNvSpPr/>
          <p:nvPr/>
        </p:nvSpPr>
        <p:spPr>
          <a:xfrm>
            <a:off x="801320" y="1313818"/>
            <a:ext cx="2500330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chemeClr val="lt1"/>
              </a:buClr>
              <a:buSzPts val="2400"/>
            </a:pPr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建立遠端連線</a:t>
            </a:r>
            <a:endParaRPr sz="20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Shape 139">
            <a:extLst>
              <a:ext uri="{FF2B5EF4-FFF2-40B4-BE49-F238E27FC236}">
                <a16:creationId xmlns:a16="http://schemas.microsoft.com/office/drawing/2014/main" id="{A9D6B221-DEBA-418E-959B-D2EE23D02C81}"/>
              </a:ext>
            </a:extLst>
          </p:cNvPr>
          <p:cNvSpPr/>
          <p:nvPr/>
        </p:nvSpPr>
        <p:spPr>
          <a:xfrm>
            <a:off x="3369358" y="1313818"/>
            <a:ext cx="2500330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chemeClr val="lt1"/>
              </a:buClr>
              <a:buSzPts val="2400"/>
            </a:pPr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購買憑證</a:t>
            </a:r>
            <a:endParaRPr sz="20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Shape 139">
            <a:extLst>
              <a:ext uri="{FF2B5EF4-FFF2-40B4-BE49-F238E27FC236}">
                <a16:creationId xmlns:a16="http://schemas.microsoft.com/office/drawing/2014/main" id="{B462A7C0-76BE-4216-819F-C7870382FEED}"/>
              </a:ext>
            </a:extLst>
          </p:cNvPr>
          <p:cNvSpPr/>
          <p:nvPr/>
        </p:nvSpPr>
        <p:spPr>
          <a:xfrm>
            <a:off x="5949203" y="1313818"/>
            <a:ext cx="2500330" cy="7858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chemeClr val="lt1"/>
              </a:buClr>
              <a:buSzPts val="2400"/>
            </a:pPr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接收服務通知</a:t>
            </a:r>
            <a:endParaRPr sz="20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9E117C1F-3F48-4C1A-8DAA-94D3B9924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320" y="4049747"/>
            <a:ext cx="535129" cy="54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6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/>
              <a:t>時時刻刻，檔案資料隨侍在側</a:t>
            </a:r>
          </a:p>
        </p:txBody>
      </p:sp>
      <p:pic>
        <p:nvPicPr>
          <p:cNvPr id="2" name="圖片 25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EB18D8CE-E4CA-4DE3-944C-11A461F34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6403" y="1220507"/>
            <a:ext cx="7474675" cy="3416865"/>
          </a:xfrm>
          <a:prstGeom prst="rect">
            <a:avLst/>
          </a:prstGeom>
        </p:spPr>
      </p:pic>
      <p:pic>
        <p:nvPicPr>
          <p:cNvPr id="6" name="Shape 13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6D5680E-3E73-401B-8388-A27C9EF0AF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519" y="3096000"/>
            <a:ext cx="586400" cy="5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37" descr="Image result for firefox png">
            <a:extLst>
              <a:ext uri="{FF2B5EF4-FFF2-40B4-BE49-F238E27FC236}">
                <a16:creationId xmlns:a16="http://schemas.microsoft.com/office/drawing/2014/main" id="{91273644-241A-4D46-AB8B-3211C0381FF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1774" y="2338588"/>
            <a:ext cx="593153" cy="59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38" descr="Related image">
            <a:extLst>
              <a:ext uri="{FF2B5EF4-FFF2-40B4-BE49-F238E27FC236}">
                <a16:creationId xmlns:a16="http://schemas.microsoft.com/office/drawing/2014/main" id="{8F36E41A-2C1D-48C0-B879-8867B05B90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7046" y="2285998"/>
            <a:ext cx="699688" cy="69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39">
            <a:extLst>
              <a:ext uri="{FF2B5EF4-FFF2-40B4-BE49-F238E27FC236}">
                <a16:creationId xmlns:a16="http://schemas.microsoft.com/office/drawing/2014/main" id="{8031D443-24A6-4C7C-869C-5B60E88F21D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53829" y="3032746"/>
            <a:ext cx="649101" cy="64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31">
            <a:extLst>
              <a:ext uri="{FF2B5EF4-FFF2-40B4-BE49-F238E27FC236}">
                <a16:creationId xmlns:a16="http://schemas.microsoft.com/office/drawing/2014/main" id="{F25C1ABE-E03A-4AD8-8CAB-3D433AD1EFE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17888" y="2242926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" name="Shape 132" descr="A close up of a logo&#10;&#10;Description generated with high confidence">
            <a:extLst>
              <a:ext uri="{FF2B5EF4-FFF2-40B4-BE49-F238E27FC236}">
                <a16:creationId xmlns:a16="http://schemas.microsoft.com/office/drawing/2014/main" id="{43ED143B-D9B4-4174-914B-88B31FF54BB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75987" y="2242917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Shape 133">
            <a:extLst>
              <a:ext uri="{FF2B5EF4-FFF2-40B4-BE49-F238E27FC236}">
                <a16:creationId xmlns:a16="http://schemas.microsoft.com/office/drawing/2014/main" id="{622DC610-422F-426C-B04A-F60640C639E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17895" y="2867000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" name="Shape 134">
            <a:extLst>
              <a:ext uri="{FF2B5EF4-FFF2-40B4-BE49-F238E27FC236}">
                <a16:creationId xmlns:a16="http://schemas.microsoft.com/office/drawing/2014/main" id="{8583A9ED-B878-420D-A303-951BBC40207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76004" y="2867004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2" name="Shape 135">
            <a:extLst>
              <a:ext uri="{FF2B5EF4-FFF2-40B4-BE49-F238E27FC236}">
                <a16:creationId xmlns:a16="http://schemas.microsoft.com/office/drawing/2014/main" id="{F4C18FD7-48A3-484B-8AFA-484BC02FBB4A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17890" y="3526107"/>
            <a:ext cx="567584" cy="5675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4" name="Shape 140">
            <a:extLst>
              <a:ext uri="{FF2B5EF4-FFF2-40B4-BE49-F238E27FC236}">
                <a16:creationId xmlns:a16="http://schemas.microsoft.com/office/drawing/2014/main" id="{5CD76047-E3F5-40CC-A35C-024BB54FA865}"/>
              </a:ext>
            </a:extLst>
          </p:cNvPr>
          <p:cNvSpPr/>
          <p:nvPr/>
        </p:nvSpPr>
        <p:spPr>
          <a:xfrm>
            <a:off x="4484818" y="3759978"/>
            <a:ext cx="1106100" cy="35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...其他</a:t>
            </a:r>
            <a:endParaRPr sz="1600" b="1" i="0" u="none" strike="noStrike" cap="none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6" name="Shape 141">
            <a:extLst>
              <a:ext uri="{FF2B5EF4-FFF2-40B4-BE49-F238E27FC236}">
                <a16:creationId xmlns:a16="http://schemas.microsoft.com/office/drawing/2014/main" id="{A72AFCED-E2CE-4C56-8E13-1846189E05F2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02394" y="2829196"/>
            <a:ext cx="1489449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14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7A55AC7-C8A2-4FC5-9DF1-F69BE47090B8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03410" y="2355258"/>
            <a:ext cx="998127" cy="108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143">
            <a:extLst>
              <a:ext uri="{FF2B5EF4-FFF2-40B4-BE49-F238E27FC236}">
                <a16:creationId xmlns:a16="http://schemas.microsoft.com/office/drawing/2014/main" id="{7B7F1074-A734-4C32-ABF3-06B01AC0D0F8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106049" y="2053873"/>
            <a:ext cx="571504" cy="57150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140">
            <a:extLst>
              <a:ext uri="{FF2B5EF4-FFF2-40B4-BE49-F238E27FC236}">
                <a16:creationId xmlns:a16="http://schemas.microsoft.com/office/drawing/2014/main" id="{AC41971A-1BC0-48AD-BC2E-E0BA501995D6}"/>
              </a:ext>
            </a:extLst>
          </p:cNvPr>
          <p:cNvSpPr/>
          <p:nvPr/>
        </p:nvSpPr>
        <p:spPr>
          <a:xfrm>
            <a:off x="1679822" y="1571618"/>
            <a:ext cx="1357322" cy="4286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 algn="ctr">
              <a:buClr>
                <a:schemeClr val="lt1"/>
              </a:buClr>
              <a:buSzPts val="1100"/>
            </a:pPr>
            <a:r>
              <a:rPr lang="zh-TW" altLang="en-US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瀏覽器</a:t>
            </a:r>
            <a:endParaRPr lang="zh-TW" altLang="en-US" sz="200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Shape 140">
            <a:extLst>
              <a:ext uri="{FF2B5EF4-FFF2-40B4-BE49-F238E27FC236}">
                <a16:creationId xmlns:a16="http://schemas.microsoft.com/office/drawing/2014/main" id="{5FA1DE0F-005B-44CB-9EDD-EE6241C18BA1}"/>
              </a:ext>
            </a:extLst>
          </p:cNvPr>
          <p:cNvSpPr/>
          <p:nvPr/>
        </p:nvSpPr>
        <p:spPr>
          <a:xfrm>
            <a:off x="6018152" y="1500180"/>
            <a:ext cx="2000264" cy="4286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 algn="ctr">
              <a:buClr>
                <a:schemeClr val="lt1"/>
              </a:buClr>
              <a:buSzPts val="1100"/>
            </a:pPr>
            <a:r>
              <a:rPr lang="en-US" altLang="zh-TW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PC</a:t>
            </a:r>
            <a:r>
              <a:rPr lang="zh-TW" altLang="en-US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應用程式</a:t>
            </a:r>
            <a:endParaRPr lang="zh-TW" altLang="en-US" sz="200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Shape 140">
            <a:extLst>
              <a:ext uri="{FF2B5EF4-FFF2-40B4-BE49-F238E27FC236}">
                <a16:creationId xmlns:a16="http://schemas.microsoft.com/office/drawing/2014/main" id="{67B14BEA-249F-4C80-8737-6A9EB8420094}"/>
              </a:ext>
            </a:extLst>
          </p:cNvPr>
          <p:cNvSpPr/>
          <p:nvPr/>
        </p:nvSpPr>
        <p:spPr>
          <a:xfrm>
            <a:off x="3926572" y="1706420"/>
            <a:ext cx="1500198" cy="4286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lvl="0" indent="-228600" algn="ctr">
              <a:buClr>
                <a:schemeClr val="lt1"/>
              </a:buClr>
              <a:buSzPts val="1100"/>
            </a:pPr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手機</a:t>
            </a:r>
            <a:r>
              <a:rPr lang="en-US" altLang="zh-TW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App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3DC66C8-B835-48D6-8C50-7F7DD25932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7768" y="3275830"/>
            <a:ext cx="1289802" cy="1234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3460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D50E3ADB-40D9-4771-A8C6-E9DF1FA3C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QNAP App 連線二部曲</a:t>
            </a:r>
          </a:p>
        </p:txBody>
      </p:sp>
      <p:pic>
        <p:nvPicPr>
          <p:cNvPr id="447" name="Shape 4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7148" y="1857370"/>
            <a:ext cx="1371000" cy="24384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48" name="Shape 4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6807" y="1857220"/>
            <a:ext cx="1371000" cy="24387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Shape 444">
            <a:extLst>
              <a:ext uri="{FF2B5EF4-FFF2-40B4-BE49-F238E27FC236}">
                <a16:creationId xmlns:a16="http://schemas.microsoft.com/office/drawing/2014/main" id="{E2A415B7-2816-45D5-BC23-C761CDA84F34}"/>
              </a:ext>
            </a:extLst>
          </p:cNvPr>
          <p:cNvSpPr/>
          <p:nvPr/>
        </p:nvSpPr>
        <p:spPr>
          <a:xfrm>
            <a:off x="1623393" y="2066324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點選 </a:t>
            </a:r>
            <a:r>
              <a:rPr lang="en-US" altLang="zh-TW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''</a:t>
            </a:r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加入</a:t>
            </a:r>
            <a:r>
              <a:rPr lang="en-US" altLang="zh-TW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NAS''</a:t>
            </a:r>
            <a:endParaRPr lang="zh-TW" altLang="en-US" sz="22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Shape 444">
            <a:extLst>
              <a:ext uri="{FF2B5EF4-FFF2-40B4-BE49-F238E27FC236}">
                <a16:creationId xmlns:a16="http://schemas.microsoft.com/office/drawing/2014/main" id="{0F17268A-3F72-4551-979B-82BE55EBB264}"/>
              </a:ext>
            </a:extLst>
          </p:cNvPr>
          <p:cNvSpPr/>
          <p:nvPr/>
        </p:nvSpPr>
        <p:spPr>
          <a:xfrm>
            <a:off x="1623393" y="2876411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>
              <a:buSzPts val="1600"/>
            </a:pPr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登入</a:t>
            </a:r>
            <a:r>
              <a:rPr lang="en-US" altLang="zh-TW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QNAP ID</a:t>
            </a:r>
          </a:p>
        </p:txBody>
      </p:sp>
      <p:sp>
        <p:nvSpPr>
          <p:cNvPr id="27" name="Shape 444">
            <a:extLst>
              <a:ext uri="{FF2B5EF4-FFF2-40B4-BE49-F238E27FC236}">
                <a16:creationId xmlns:a16="http://schemas.microsoft.com/office/drawing/2014/main" id="{B67CB027-D02C-4220-9F44-6C3B170CE13F}"/>
              </a:ext>
            </a:extLst>
          </p:cNvPr>
          <p:cNvSpPr/>
          <p:nvPr/>
        </p:nvSpPr>
        <p:spPr>
          <a:xfrm>
            <a:off x="1623393" y="3686498"/>
            <a:ext cx="3714776" cy="6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>
              <a:buSzPts val="1600"/>
            </a:pPr>
            <a:r>
              <a:rPr lang="zh-TW" altLang="en-US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匯入連線資訊成功</a:t>
            </a:r>
            <a:r>
              <a:rPr lang="en-US" altLang="zh-TW" sz="22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!!!</a:t>
            </a:r>
            <a:endParaRPr lang="zh-TW" altLang="en-US" sz="22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3A145C16-1103-405B-89CF-7B079E8C5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56" y="2066324"/>
            <a:ext cx="594278" cy="620496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802E553-74E5-48CA-948A-D9659BE47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56" y="2887148"/>
            <a:ext cx="594278" cy="61175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61D7307A-9A6D-479D-AE05-F01FB65AB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56" y="3692524"/>
            <a:ext cx="594278" cy="620496"/>
          </a:xfrm>
          <a:prstGeom prst="rect">
            <a:avLst/>
          </a:prstGeom>
        </p:spPr>
      </p:pic>
      <p:sp>
        <p:nvSpPr>
          <p:cNvPr id="31" name="Shape 454">
            <a:extLst>
              <a:ext uri="{FF2B5EF4-FFF2-40B4-BE49-F238E27FC236}">
                <a16:creationId xmlns:a16="http://schemas.microsoft.com/office/drawing/2014/main" id="{668AC266-8D15-4270-B520-1DA075614F8B}"/>
              </a:ext>
            </a:extLst>
          </p:cNvPr>
          <p:cNvSpPr/>
          <p:nvPr/>
        </p:nvSpPr>
        <p:spPr>
          <a:xfrm>
            <a:off x="4100150" y="1167900"/>
            <a:ext cx="4495800" cy="462300"/>
          </a:xfrm>
          <a:prstGeom prst="homePlat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連線!!!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Shape 455">
            <a:extLst>
              <a:ext uri="{FF2B5EF4-FFF2-40B4-BE49-F238E27FC236}">
                <a16:creationId xmlns:a16="http://schemas.microsoft.com/office/drawing/2014/main" id="{78E88459-2F30-42AE-BFF7-E9CD72BBC7B3}"/>
              </a:ext>
            </a:extLst>
          </p:cNvPr>
          <p:cNvSpPr/>
          <p:nvPr/>
        </p:nvSpPr>
        <p:spPr>
          <a:xfrm>
            <a:off x="671150" y="1167900"/>
            <a:ext cx="3962400" cy="462300"/>
          </a:xfrm>
          <a:prstGeom prst="homePlate">
            <a:avLst>
              <a:gd name="adj" fmla="val 50000"/>
            </a:avLst>
          </a:prstGeom>
          <a:solidFill>
            <a:srgbClr val="E59E1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一次匯入所有NAS連線資訊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456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QNAP App 連線二部曲</a:t>
            </a:r>
          </a:p>
        </p:txBody>
      </p:sp>
      <p:sp>
        <p:nvSpPr>
          <p:cNvPr id="454" name="Shape 454"/>
          <p:cNvSpPr/>
          <p:nvPr/>
        </p:nvSpPr>
        <p:spPr>
          <a:xfrm>
            <a:off x="4100150" y="1167900"/>
            <a:ext cx="4495800" cy="462300"/>
          </a:xfrm>
          <a:prstGeom prst="homePlate">
            <a:avLst>
              <a:gd name="adj" fmla="val 50000"/>
            </a:avLst>
          </a:prstGeom>
          <a:solidFill>
            <a:srgbClr val="E59E11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連線!!!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671150" y="1167900"/>
            <a:ext cx="3962400" cy="462300"/>
          </a:xfrm>
          <a:prstGeom prst="homePlat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一次匯入所有NAS連線資訊</a:t>
            </a:r>
            <a:endParaRPr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3512343" y="2413366"/>
            <a:ext cx="2242414" cy="131906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59E11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自動搜尋</a:t>
            </a:r>
            <a:endParaRPr lang="en-US" altLang="zh-TW" sz="1600" b="1" i="0" u="none" strike="noStrike" cap="none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最佳連線方式</a:t>
            </a:r>
            <a:endParaRPr sz="1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57" name="Shape 4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6094" y="1777500"/>
            <a:ext cx="1371000" cy="24384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9994" y="1777500"/>
            <a:ext cx="1371000" cy="24384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6278900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29</Slides>
  <Notes>27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Retrospect</vt:lpstr>
      <vt:lpstr>PowerPoint Presentation</vt:lpstr>
      <vt:lpstr>把NAS帶出門</vt:lpstr>
      <vt:lpstr>您可能在任何地方使用檔案</vt:lpstr>
      <vt:lpstr>QNAP 行動陣線  所有應用帶著走</vt:lpstr>
      <vt:lpstr>安全便捷的連線機制</vt:lpstr>
      <vt:lpstr>myQNAPcloud 與 QNAP ID</vt:lpstr>
      <vt:lpstr>時時刻刻，檔案資料隨侍在側</vt:lpstr>
      <vt:lpstr>QNAP App 連線二部曲</vt:lpstr>
      <vt:lpstr>QNAP App 連線二部曲</vt:lpstr>
      <vt:lpstr>檔案與系統管理</vt:lpstr>
      <vt:lpstr>Qfile  海量資料帶著走  </vt:lpstr>
      <vt:lpstr>Qmanager 系統管理貼身助理 </vt:lpstr>
      <vt:lpstr>Qsync 跨裝置檔案同步  </vt:lpstr>
      <vt:lpstr>Qsirch 隨時隨地智能搜尋   </vt:lpstr>
      <vt:lpstr>多媒體應用</vt:lpstr>
      <vt:lpstr>Qphoto 照片管理與瀏覽   </vt:lpstr>
      <vt:lpstr>Qvideo 行動影音媒體庫  </vt:lpstr>
      <vt:lpstr>Qmusic 音樂串流隨選隨聽</vt:lpstr>
      <vt:lpstr>Photo Tagger 照片標記神器  </vt:lpstr>
      <vt:lpstr>Ocean KTV Client 移動卡拉OK </vt:lpstr>
      <vt:lpstr>DJ2 Client 私有雲直播 </vt:lpstr>
      <vt:lpstr>Qget 下載任務管理員  </vt:lpstr>
      <vt:lpstr>Qremote 便捷影音遙控器 </vt:lpstr>
      <vt:lpstr>生產力工具</vt:lpstr>
      <vt:lpstr>QmailClient 郵件管理一次解決 </vt:lpstr>
      <vt:lpstr>Qcontactz 通訊錄智慧幫手 </vt:lpstr>
      <vt:lpstr>Qnotes3 筆記軟體 </vt:lpstr>
      <vt:lpstr>QVR Pro Client </vt:lpstr>
      <vt:lpstr>從工作到休閒 QNAP Mobile App 讓生活更美好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 Station 全面解析</dc:title>
  <dc:creator>HsuanChang</dc:creator>
  <cp:revision>4</cp:revision>
  <dcterms:modified xsi:type="dcterms:W3CDTF">2018-05-30T08:38:42Z</dcterms:modified>
</cp:coreProperties>
</file>