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17" r:id="rId1"/>
  </p:sldMasterIdLst>
  <p:notesMasterIdLst>
    <p:notesMasterId r:id="rId31"/>
  </p:notesMasterIdLst>
  <p:sldIdLst>
    <p:sldId id="345" r:id="rId2"/>
    <p:sldId id="344" r:id="rId3"/>
    <p:sldId id="343" r:id="rId4"/>
    <p:sldId id="342" r:id="rId5"/>
    <p:sldId id="341" r:id="rId6"/>
    <p:sldId id="340" r:id="rId7"/>
    <p:sldId id="339" r:id="rId8"/>
    <p:sldId id="338" r:id="rId9"/>
    <p:sldId id="337" r:id="rId10"/>
    <p:sldId id="336" r:id="rId11"/>
    <p:sldId id="335" r:id="rId12"/>
    <p:sldId id="334" r:id="rId13"/>
    <p:sldId id="333" r:id="rId14"/>
    <p:sldId id="332" r:id="rId15"/>
    <p:sldId id="331" r:id="rId16"/>
    <p:sldId id="330" r:id="rId17"/>
    <p:sldId id="329" r:id="rId18"/>
    <p:sldId id="328" r:id="rId19"/>
    <p:sldId id="327" r:id="rId20"/>
    <p:sldId id="326" r:id="rId21"/>
    <p:sldId id="325" r:id="rId22"/>
    <p:sldId id="324" r:id="rId23"/>
    <p:sldId id="323" r:id="rId24"/>
    <p:sldId id="322" r:id="rId25"/>
    <p:sldId id="321" r:id="rId26"/>
    <p:sldId id="320" r:id="rId27"/>
    <p:sldId id="319" r:id="rId28"/>
    <p:sldId id="318" r:id="rId29"/>
    <p:sldId id="317" r:id="rId3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202AF6-9C13-42CF-8BFF-D34E3B9E9BD6}" v="1725" dt="2018-05-28T09:55:31.232"/>
    <p1510:client id="{00156232-9CD9-4132-9AF5-39078A1F2625}" v="451" dt="2018-05-28T11:06:33.544"/>
    <p1510:client id="{33B067B2-EECE-4421-96BB-1123EF5FFE41}" v="1" dt="2018-05-29T09:22:37.700"/>
  </p1510:revLst>
</p1510:revInfo>
</file>

<file path=ppt/tableStyles.xml><?xml version="1.0" encoding="utf-8"?>
<a:tblStyleLst xmlns:a="http://schemas.openxmlformats.org/drawingml/2006/main" def="{D0A20720-74F9-4FA2-8952-81498998DCAA}">
  <a:tblStyle styleId="{D0A20720-74F9-4FA2-8952-81498998DCAA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rgbClr val="FFFFFF"/>
      </a:tcTxStyle>
      <a:tcStyle>
        <a:tcBdr/>
        <a:fill>
          <a:solidFill>
            <a:srgbClr val="4F81BD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/>
        <a:fill>
          <a:solidFill>
            <a:srgbClr val="4F81BD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4F81BD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4F81BD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戶外、家中、辦公室，您總是希望在任何地方都能夠自在地運用所有的資料</a:t>
            </a:r>
            <a:endParaRPr/>
          </a:p>
        </p:txBody>
      </p:sp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0144879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9241960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9340205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Shape 2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73500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8147302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6958533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862736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028323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9260739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307484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44347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5127413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4060182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Shape 2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937055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7360992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966590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9863915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6824856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Shape 2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1272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Shape 2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022529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6176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17128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Shape 4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Shape 4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Shape 2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283065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226412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5/30/2018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19534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5/30/2018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87030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5/30/2018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19865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 1" userDrawn="1">
  <p:cSld name="只有標題 1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C45D34A1-F7C1-4097-8112-B315B6CC11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9892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7E1AC3DE-BA05-4879-A2E3-BE70514F5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7838" y="3761593"/>
            <a:ext cx="5575762" cy="85725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none" spc="150" baseline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52406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 1" userDrawn="1">
  <p:cSld name="空白 1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7F484C6-5D03-4152-BB97-B73C90386B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06" y="0"/>
            <a:ext cx="9137187" cy="514350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9DF6F2-1C17-4462-88E4-3EC0E527D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1384301"/>
            <a:ext cx="7543800" cy="301752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1pPr>
            <a:lvl2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2pPr>
            <a:lvl3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3pPr>
            <a:lvl4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4pPr>
            <a:lvl5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4BA3FAFE-DAD8-4E33-9093-4B3DC0C9117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7911" y="719244"/>
            <a:ext cx="8481526" cy="408433"/>
          </a:xfrm>
          <a:prstGeom prst="rect">
            <a:avLst/>
          </a:prstGeom>
          <a:effectLst>
            <a:outerShdw sx="1000" sy="1000" algn="ctr" rotWithShape="0">
              <a:srgbClr val="000000">
                <a:alpha val="42000"/>
              </a:srgb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4C51118-8AAF-4D11-BCF6-3EB8D2541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5227"/>
            <a:ext cx="7886700" cy="994172"/>
          </a:xfrm>
        </p:spPr>
        <p:txBody>
          <a:bodyPr>
            <a:normAutofit/>
          </a:bodyPr>
          <a:lstStyle>
            <a:lvl1pPr algn="ctr">
              <a:defRPr sz="4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0573041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C80CB29D-C7FA-4B37-A3F4-A75D90DD48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38324" cy="51466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4539" y="727191"/>
            <a:ext cx="6064898" cy="1321728"/>
          </a:xfrm>
        </p:spPr>
        <p:txBody>
          <a:bodyPr anchor="b" anchorCtr="0">
            <a:normAutofit/>
          </a:bodyPr>
          <a:lstStyle>
            <a:lvl1pPr algn="r">
              <a:lnSpc>
                <a:spcPct val="85000"/>
              </a:lnSpc>
              <a:defRPr sz="4500" b="1" i="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3EEAFD44-DFB8-4D23-84A5-9F5AD99C0F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51304" y="746679"/>
            <a:ext cx="1791478" cy="32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20894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C80CB29D-C7FA-4B37-A3F4-A75D90DD48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38324" cy="514669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DF8AC5C-98D9-479A-882F-66C2875F5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539" y="727191"/>
            <a:ext cx="6064898" cy="1321728"/>
          </a:xfrm>
        </p:spPr>
        <p:txBody>
          <a:bodyPr anchor="b" anchorCtr="0">
            <a:normAutofit/>
          </a:bodyPr>
          <a:lstStyle>
            <a:lvl1pPr algn="r">
              <a:lnSpc>
                <a:spcPct val="85000"/>
              </a:lnSpc>
              <a:defRPr sz="4500" b="1" i="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04AA0084-BE0F-40DB-A25C-5F4BE5A988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51304" y="746679"/>
            <a:ext cx="1791478" cy="32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6013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DCDC1333-5CC0-42DE-BCE3-50FD1D2668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-3835"/>
            <a:ext cx="9144000" cy="5147335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382819" y="659612"/>
            <a:ext cx="4318207" cy="1088068"/>
          </a:xfrm>
        </p:spPr>
        <p:txBody>
          <a:bodyPr>
            <a:noAutofit/>
          </a:bodyPr>
          <a:lstStyle>
            <a:lvl1pPr>
              <a:lnSpc>
                <a:spcPts val="4600"/>
              </a:lnSpc>
              <a:defRPr sz="4200" b="1" i="0" baseline="0"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996751"/>
            <a:ext cx="3703320" cy="240507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1pPr>
            <a:lvl2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2pPr>
            <a:lvl3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3pPr>
            <a:lvl4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4pPr>
            <a:lvl5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83885211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DCDC1333-5CC0-42DE-BCE3-50FD1D2668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-3835"/>
            <a:ext cx="9144000" cy="5147335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382819" y="659612"/>
            <a:ext cx="4318207" cy="1088068"/>
          </a:xfrm>
        </p:spPr>
        <p:txBody>
          <a:bodyPr>
            <a:noAutofit/>
          </a:bodyPr>
          <a:lstStyle>
            <a:lvl1pPr>
              <a:lnSpc>
                <a:spcPts val="4600"/>
              </a:lnSpc>
              <a:defRPr sz="4200" b="1" i="0" baseline="0"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996751"/>
            <a:ext cx="3703320" cy="240507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1pPr>
            <a:lvl2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2pPr>
            <a:lvl3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3pPr>
            <a:lvl4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4pPr>
            <a:lvl5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6360688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DCDC1333-5CC0-42DE-BCE3-50FD1D2668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-3835"/>
            <a:ext cx="9144000" cy="5147335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382819" y="659612"/>
            <a:ext cx="4318207" cy="1088068"/>
          </a:xfrm>
        </p:spPr>
        <p:txBody>
          <a:bodyPr>
            <a:noAutofit/>
          </a:bodyPr>
          <a:lstStyle>
            <a:lvl1pPr>
              <a:lnSpc>
                <a:spcPts val="4600"/>
              </a:lnSpc>
              <a:defRPr sz="4200" b="1" i="0" baseline="0"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996751"/>
            <a:ext cx="3703320" cy="240507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1pPr>
            <a:lvl2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2pPr>
            <a:lvl3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3pPr>
            <a:lvl4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4pPr>
            <a:lvl5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83983182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DCDC1333-5CC0-42DE-BCE3-50FD1D2668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-3835"/>
            <a:ext cx="9144000" cy="5147335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382819" y="659612"/>
            <a:ext cx="4318207" cy="1088068"/>
          </a:xfrm>
        </p:spPr>
        <p:txBody>
          <a:bodyPr>
            <a:noAutofit/>
          </a:bodyPr>
          <a:lstStyle>
            <a:lvl1pPr>
              <a:lnSpc>
                <a:spcPts val="4600"/>
              </a:lnSpc>
              <a:defRPr sz="4200" b="1" i="0" baseline="0"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996751"/>
            <a:ext cx="3703320" cy="240507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1pPr>
            <a:lvl2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2pPr>
            <a:lvl3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3pPr>
            <a:lvl4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4pPr>
            <a:lvl5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710473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5/30/2018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738800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C80CB29D-C7FA-4B37-A3F4-A75D90DD48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56" y="0"/>
            <a:ext cx="9133213" cy="514669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0441947-7ED1-418F-9FFA-2770FCBE1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539" y="727191"/>
            <a:ext cx="6064898" cy="1321728"/>
          </a:xfrm>
        </p:spPr>
        <p:txBody>
          <a:bodyPr anchor="b" anchorCtr="0">
            <a:normAutofit/>
          </a:bodyPr>
          <a:lstStyle>
            <a:lvl1pPr algn="r">
              <a:lnSpc>
                <a:spcPct val="85000"/>
              </a:lnSpc>
              <a:defRPr sz="4500" b="1" i="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E7A67297-5524-4E80-AF2C-2588AB2532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51304" y="746679"/>
            <a:ext cx="1791478" cy="32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928404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FF634731-8E7B-466E-8FD3-6AF500E717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75" y="0"/>
            <a:ext cx="913265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60" y="223935"/>
            <a:ext cx="4644779" cy="1415034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4500" b="1" i="0" spc="-38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9566333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DCDC1333-5CC0-42DE-BCE3-50FD1D2668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9767"/>
            <a:ext cx="9144000" cy="5120131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541446" y="659612"/>
            <a:ext cx="4318207" cy="1088068"/>
          </a:xfrm>
        </p:spPr>
        <p:txBody>
          <a:bodyPr>
            <a:noAutofit/>
          </a:bodyPr>
          <a:lstStyle>
            <a:lvl1pPr>
              <a:lnSpc>
                <a:spcPts val="4600"/>
              </a:lnSpc>
              <a:defRPr sz="4200" b="1" i="0" baseline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996751"/>
            <a:ext cx="3703320" cy="240507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1pPr>
            <a:lvl2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2pPr>
            <a:lvl3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3pPr>
            <a:lvl4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4pPr>
            <a:lvl5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72170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DCDC1333-5CC0-42DE-BCE3-50FD1D2668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9767"/>
            <a:ext cx="9144000" cy="5120131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541446" y="659612"/>
            <a:ext cx="4318207" cy="1088068"/>
          </a:xfrm>
        </p:spPr>
        <p:txBody>
          <a:bodyPr>
            <a:noAutofit/>
          </a:bodyPr>
          <a:lstStyle>
            <a:lvl1pPr>
              <a:lnSpc>
                <a:spcPts val="4600"/>
              </a:lnSpc>
              <a:defRPr sz="4200" b="1" i="0" baseline="0"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996751"/>
            <a:ext cx="3703320" cy="240507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1pPr>
            <a:lvl2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2pPr>
            <a:lvl3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3pPr>
            <a:lvl4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4pPr>
            <a:lvl5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2050649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C80CB29D-C7FA-4B37-A3F4-A75D90DD48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56" y="0"/>
            <a:ext cx="9133213" cy="514669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1EB38E9-F1AE-4C4A-AED7-E7368A0F4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539" y="727191"/>
            <a:ext cx="6064898" cy="1321728"/>
          </a:xfrm>
        </p:spPr>
        <p:txBody>
          <a:bodyPr anchor="b" anchorCtr="0">
            <a:normAutofit/>
          </a:bodyPr>
          <a:lstStyle>
            <a:lvl1pPr algn="r">
              <a:lnSpc>
                <a:spcPct val="85000"/>
              </a:lnSpc>
              <a:defRPr sz="4500" b="1" i="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A699B373-CC8F-4FAA-8FB1-6DE40B3FF0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51304" y="746679"/>
            <a:ext cx="1791478" cy="32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96023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5/30/2018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7423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5/30/2018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94469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5/30/2018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11423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5/30/2018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10156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5/30/2018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96450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BBEA6-7C60-4B02-AE87-00D78D8422AF}" type="datetimeFigureOut">
              <a:rPr lang="en-US" dirty="0"/>
              <a:t>5/30/2018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68674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5/30/2018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16167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24D31-43A5-475A-80CF-332C9F6DCF35}" type="datetimeFigureOut">
              <a:rPr lang="en-US" dirty="0"/>
              <a:t>5/30/2018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578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  <p:sldLayoutId id="2147483735" r:id="rId18"/>
    <p:sldLayoutId id="2147483736" r:id="rId19"/>
    <p:sldLayoutId id="2147483737" r:id="rId20"/>
    <p:sldLayoutId id="2147483738" r:id="rId21"/>
    <p:sldLayoutId id="2147483710" r:id="rId22"/>
    <p:sldLayoutId id="2147483712" r:id="rId23"/>
    <p:sldLayoutId id="2147483713" r:id="rId24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5.png"/><Relationship Id="rId5" Type="http://schemas.openxmlformats.org/officeDocument/2006/relationships/image" Target="../media/image64.emf"/><Relationship Id="rId4" Type="http://schemas.openxmlformats.org/officeDocument/2006/relationships/image" Target="../media/image6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6.png"/><Relationship Id="rId5" Type="http://schemas.openxmlformats.org/officeDocument/2006/relationships/image" Target="../media/image64.emf"/><Relationship Id="rId4" Type="http://schemas.openxmlformats.org/officeDocument/2006/relationships/image" Target="../media/image6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7.png"/><Relationship Id="rId5" Type="http://schemas.openxmlformats.org/officeDocument/2006/relationships/image" Target="../media/image64.emf"/><Relationship Id="rId4" Type="http://schemas.openxmlformats.org/officeDocument/2006/relationships/image" Target="../media/image6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8.png"/><Relationship Id="rId5" Type="http://schemas.openxmlformats.org/officeDocument/2006/relationships/image" Target="../media/image64.emf"/><Relationship Id="rId4" Type="http://schemas.openxmlformats.org/officeDocument/2006/relationships/image" Target="../media/image63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9.png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0.png"/><Relationship Id="rId4" Type="http://schemas.openxmlformats.org/officeDocument/2006/relationships/image" Target="../media/image56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70.png"/><Relationship Id="rId4" Type="http://schemas.openxmlformats.org/officeDocument/2006/relationships/image" Target="../media/image56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4.png"/><Relationship Id="rId4" Type="http://schemas.openxmlformats.org/officeDocument/2006/relationships/image" Target="../media/image56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2.png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3.png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71.png"/><Relationship Id="rId4" Type="http://schemas.openxmlformats.org/officeDocument/2006/relationships/image" Target="../media/image56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2.png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75.png"/><Relationship Id="rId4" Type="http://schemas.openxmlformats.org/officeDocument/2006/relationships/image" Target="../media/image74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76.png"/><Relationship Id="rId4" Type="http://schemas.openxmlformats.org/officeDocument/2006/relationships/image" Target="../media/image74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78.png"/><Relationship Id="rId5" Type="http://schemas.openxmlformats.org/officeDocument/2006/relationships/image" Target="../media/image77.emf"/><Relationship Id="rId4" Type="http://schemas.openxmlformats.org/officeDocument/2006/relationships/image" Target="../media/image74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1.png"/><Relationship Id="rId5" Type="http://schemas.openxmlformats.org/officeDocument/2006/relationships/image" Target="../media/image77.emf"/><Relationship Id="rId4" Type="http://schemas.openxmlformats.org/officeDocument/2006/relationships/image" Target="../media/image74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6.emf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emf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17.emf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3" Type="http://schemas.openxmlformats.org/officeDocument/2006/relationships/image" Target="../media/image35.emf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7" Type="http://schemas.openxmlformats.org/officeDocument/2006/relationships/image" Target="../media/image5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8.jpeg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32656707-0F9B-4D63-B414-1E1759AE5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801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title"/>
          </p:nvPr>
        </p:nvSpPr>
        <p:spPr>
          <a:xfrm>
            <a:off x="2777089" y="1253964"/>
            <a:ext cx="6064898" cy="1321728"/>
          </a:xfrm>
        </p:spPr>
        <p:txBody>
          <a:bodyPr/>
          <a:lstStyle/>
          <a:p>
            <a:r>
              <a:rPr lang="ja-JP" altLang="en-US">
                <a:cs typeface="Arial" panose="020B0604020202020204" pitchFamily="34" charset="0"/>
              </a:rPr>
              <a:t>File &amp; System Management</a:t>
            </a:r>
          </a:p>
        </p:txBody>
      </p:sp>
    </p:spTree>
    <p:extLst>
      <p:ext uri="{BB962C8B-B14F-4D97-AF65-F5344CB8AC3E}">
        <p14:creationId xmlns:p14="http://schemas.microsoft.com/office/powerpoint/2010/main" val="3923107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8469555D-6C89-46FA-8433-DB681D7BB0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525" y="2070814"/>
            <a:ext cx="586409" cy="61228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3B6C87B3-15A9-44CA-9A52-96E6EBB6FA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857" y="2891496"/>
            <a:ext cx="586409" cy="603656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0AF585AD-DEC0-4E85-8C92-DD2019D08C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82" y="3699206"/>
            <a:ext cx="586409" cy="612280"/>
          </a:xfrm>
          <a:prstGeom prst="rect">
            <a:avLst/>
          </a:prstGeom>
        </p:spPr>
      </p:pic>
      <p:sp>
        <p:nvSpPr>
          <p:cNvPr id="453" name="Shape 453"/>
          <p:cNvSpPr txBox="1">
            <a:spLocks noGrp="1"/>
          </p:cNvSpPr>
          <p:nvPr>
            <p:ph type="title"/>
          </p:nvPr>
        </p:nvSpPr>
        <p:spPr>
          <a:xfrm>
            <a:off x="1603626" y="642097"/>
            <a:ext cx="4318207" cy="1088068"/>
          </a:xfrm>
        </p:spPr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zh-TW" altLang="en-US" sz="3900"/>
              <a:t>Qfile </a:t>
            </a:r>
            <a:br>
              <a:rPr lang="zh-TW" altLang="en-US" sz="2900" b="0">
                <a:cs typeface="Arial" panose="020B0604020202020204" pitchFamily="34" charset="0"/>
              </a:rPr>
            </a:br>
            <a:r>
              <a:rPr lang="zh-TW" altLang="en-US" sz="2900" b="0">
                <a:ea typeface="微軟正黑體"/>
                <a:cs typeface="Arial" panose="020B0604020202020204" pitchFamily="34" charset="0"/>
              </a:rPr>
              <a:t>All files in your pocket  </a:t>
            </a:r>
          </a:p>
        </p:txBody>
      </p:sp>
      <p:sp>
        <p:nvSpPr>
          <p:cNvPr id="2" name="Shape 444">
            <a:extLst>
              <a:ext uri="{FF2B5EF4-FFF2-40B4-BE49-F238E27FC236}">
                <a16:creationId xmlns:a16="http://schemas.microsoft.com/office/drawing/2014/main" id="{08C28002-8683-407D-9935-3631425D4299}"/>
              </a:ext>
            </a:extLst>
          </p:cNvPr>
          <p:cNvSpPr/>
          <p:nvPr/>
        </p:nvSpPr>
        <p:spPr>
          <a:xfrm>
            <a:off x="1623393" y="2066324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All files in one app</a:t>
            </a:r>
          </a:p>
        </p:txBody>
      </p:sp>
      <p:sp>
        <p:nvSpPr>
          <p:cNvPr id="14" name="Shape 444">
            <a:extLst>
              <a:ext uri="{FF2B5EF4-FFF2-40B4-BE49-F238E27FC236}">
                <a16:creationId xmlns:a16="http://schemas.microsoft.com/office/drawing/2014/main" id="{891461FC-D017-4A8E-BB56-FBA46C8802B4}"/>
              </a:ext>
            </a:extLst>
          </p:cNvPr>
          <p:cNvSpPr/>
          <p:nvPr/>
        </p:nvSpPr>
        <p:spPr>
          <a:xfrm>
            <a:off x="1623393" y="2876411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Auto Upload</a:t>
            </a:r>
          </a:p>
        </p:txBody>
      </p:sp>
      <p:sp>
        <p:nvSpPr>
          <p:cNvPr id="10" name="Shape 444">
            <a:extLst>
              <a:ext uri="{FF2B5EF4-FFF2-40B4-BE49-F238E27FC236}">
                <a16:creationId xmlns:a16="http://schemas.microsoft.com/office/drawing/2014/main" id="{FD1EC0FE-EEC5-4D4C-8EE0-4EA101E8AA24}"/>
              </a:ext>
            </a:extLst>
          </p:cNvPr>
          <p:cNvSpPr/>
          <p:nvPr/>
        </p:nvSpPr>
        <p:spPr>
          <a:xfrm>
            <a:off x="1623393" y="3686498"/>
            <a:ext cx="422081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Instantly share files &amp; links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84C3D79E-46FE-4CA2-9C4A-E2A5112C85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945" y="646624"/>
            <a:ext cx="909292" cy="90929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116559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>
          <a:xfrm>
            <a:off x="1597132" y="597765"/>
            <a:ext cx="4769503" cy="1088068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zh-TW" altLang="en-US" sz="3500"/>
              <a:t>Qmanager</a:t>
            </a:r>
            <a:br>
              <a:rPr lang="zh-TW" altLang="en-US" sz="2600" b="0">
                <a:cs typeface="Arial" panose="020B0604020202020204" pitchFamily="34" charset="0"/>
              </a:rPr>
            </a:br>
            <a:r>
              <a:rPr lang="zh-TW" altLang="en-US" sz="2600" b="0">
                <a:ea typeface="微軟正黑體"/>
                <a:cs typeface="Arial" panose="020B0604020202020204" pitchFamily="34" charset="0"/>
              </a:rPr>
              <a:t>System Manager 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BA2236DD-B7D9-4A5E-AF2A-D4EAE811C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525" y="2070814"/>
            <a:ext cx="586409" cy="612280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D98EABEC-1D1F-4A0A-9FDF-E9ABFE4A29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857" y="2891496"/>
            <a:ext cx="586409" cy="603656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0E94BB1F-116D-4F90-A6D6-5A53DFAC32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82" y="3699206"/>
            <a:ext cx="586409" cy="612280"/>
          </a:xfrm>
          <a:prstGeom prst="rect">
            <a:avLst/>
          </a:prstGeom>
        </p:spPr>
      </p:pic>
      <p:sp>
        <p:nvSpPr>
          <p:cNvPr id="25" name="Shape 444">
            <a:extLst>
              <a:ext uri="{FF2B5EF4-FFF2-40B4-BE49-F238E27FC236}">
                <a16:creationId xmlns:a16="http://schemas.microsoft.com/office/drawing/2014/main" id="{627646D4-3B5D-403D-A500-58567D118251}"/>
              </a:ext>
            </a:extLst>
          </p:cNvPr>
          <p:cNvSpPr/>
          <p:nvPr/>
        </p:nvSpPr>
        <p:spPr>
          <a:xfrm>
            <a:off x="1623393" y="2066324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zh-TW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Monitor system status</a:t>
            </a:r>
          </a:p>
        </p:txBody>
      </p:sp>
      <p:sp>
        <p:nvSpPr>
          <p:cNvPr id="26" name="Shape 444">
            <a:extLst>
              <a:ext uri="{FF2B5EF4-FFF2-40B4-BE49-F238E27FC236}">
                <a16:creationId xmlns:a16="http://schemas.microsoft.com/office/drawing/2014/main" id="{D828A856-B79E-455D-9CCE-5BE4BC93CB93}"/>
              </a:ext>
            </a:extLst>
          </p:cNvPr>
          <p:cNvSpPr/>
          <p:nvPr/>
        </p:nvSpPr>
        <p:spPr>
          <a:xfrm>
            <a:off x="1623393" y="2876411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Manage NAS service</a:t>
            </a:r>
          </a:p>
        </p:txBody>
      </p:sp>
      <p:sp>
        <p:nvSpPr>
          <p:cNvPr id="27" name="Shape 444">
            <a:extLst>
              <a:ext uri="{FF2B5EF4-FFF2-40B4-BE49-F238E27FC236}">
                <a16:creationId xmlns:a16="http://schemas.microsoft.com/office/drawing/2014/main" id="{75C4105D-87DE-4EB2-A794-96DF33BE8C26}"/>
              </a:ext>
            </a:extLst>
          </p:cNvPr>
          <p:cNvSpPr/>
          <p:nvPr/>
        </p:nvSpPr>
        <p:spPr>
          <a:xfrm>
            <a:off x="1623393" y="3686498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Power off or restart NAS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7461D1DE-0933-4FE2-B598-C53273DE31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66" y="665445"/>
            <a:ext cx="906373" cy="9072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43623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>
          <a:xfrm>
            <a:off x="1636098" y="579816"/>
            <a:ext cx="4318207" cy="1088068"/>
          </a:xfrm>
        </p:spPr>
        <p:txBody>
          <a:bodyPr/>
          <a:lstStyle/>
          <a:p>
            <a:pPr>
              <a:lnSpc>
                <a:spcPts val="2900"/>
              </a:lnSpc>
            </a:pPr>
            <a:r>
              <a:rPr lang="zh-TW" altLang="en-US" sz="3500">
                <a:cs typeface="Arial" panose="020B0604020202020204" pitchFamily="34" charset="0"/>
              </a:rPr>
              <a:t>Qsync</a:t>
            </a:r>
            <a:br>
              <a:rPr lang="zh-TW" altLang="en-US" sz="2600" b="0">
                <a:cs typeface="Arial" panose="020B0604020202020204" pitchFamily="34" charset="0"/>
              </a:rPr>
            </a:br>
            <a:r>
              <a:rPr lang="zh-TW" altLang="en-US" sz="2600" b="0">
                <a:ea typeface="微軟正黑體"/>
                <a:cs typeface="Arial" panose="020B0604020202020204" pitchFamily="34" charset="0"/>
              </a:rPr>
              <a:t>Sync across devices  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FF08AFF5-95DD-4701-B7B7-8E551F03E4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525" y="2070814"/>
            <a:ext cx="586409" cy="612280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6796270A-D989-43F5-84FC-54638AAEFB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857" y="2891496"/>
            <a:ext cx="586409" cy="603656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FC95A228-F827-4476-83E6-3016412EFC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82" y="3699206"/>
            <a:ext cx="586409" cy="612280"/>
          </a:xfrm>
          <a:prstGeom prst="rect">
            <a:avLst/>
          </a:prstGeom>
        </p:spPr>
      </p:pic>
      <p:sp>
        <p:nvSpPr>
          <p:cNvPr id="19" name="Shape 444">
            <a:extLst>
              <a:ext uri="{FF2B5EF4-FFF2-40B4-BE49-F238E27FC236}">
                <a16:creationId xmlns:a16="http://schemas.microsoft.com/office/drawing/2014/main" id="{ECE1445A-CFF3-40EB-9A60-40682598276D}"/>
              </a:ext>
            </a:extLst>
          </p:cNvPr>
          <p:cNvSpPr/>
          <p:nvPr/>
        </p:nvSpPr>
        <p:spPr>
          <a:xfrm>
            <a:off x="1623393" y="2066324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File Synchronization</a:t>
            </a:r>
          </a:p>
        </p:txBody>
      </p:sp>
      <p:sp>
        <p:nvSpPr>
          <p:cNvPr id="23" name="Shape 444">
            <a:extLst>
              <a:ext uri="{FF2B5EF4-FFF2-40B4-BE49-F238E27FC236}">
                <a16:creationId xmlns:a16="http://schemas.microsoft.com/office/drawing/2014/main" id="{9ED39508-EDC7-4401-BBA4-AB6B6A0CB07D}"/>
              </a:ext>
            </a:extLst>
          </p:cNvPr>
          <p:cNvSpPr/>
          <p:nvPr/>
        </p:nvSpPr>
        <p:spPr>
          <a:xfrm>
            <a:off x="1623393" y="2876411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Online/Offline File</a:t>
            </a:r>
          </a:p>
        </p:txBody>
      </p:sp>
      <p:sp>
        <p:nvSpPr>
          <p:cNvPr id="24" name="Shape 444">
            <a:extLst>
              <a:ext uri="{FF2B5EF4-FFF2-40B4-BE49-F238E27FC236}">
                <a16:creationId xmlns:a16="http://schemas.microsoft.com/office/drawing/2014/main" id="{FCBFDD96-C32E-49B8-86CB-4E8268081034}"/>
              </a:ext>
            </a:extLst>
          </p:cNvPr>
          <p:cNvSpPr/>
          <p:nvPr/>
        </p:nvSpPr>
        <p:spPr>
          <a:xfrm>
            <a:off x="1640201" y="3703306"/>
            <a:ext cx="4269468" cy="61800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Instantly share files &amp; links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00C47B0C-7074-4B72-B60A-60C66E1D89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877" y="636327"/>
            <a:ext cx="926833" cy="92683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39184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>
          <a:xfrm>
            <a:off x="1610120" y="602368"/>
            <a:ext cx="5286338" cy="1088068"/>
          </a:xfrm>
        </p:spPr>
        <p:txBody>
          <a:bodyPr/>
          <a:lstStyle/>
          <a:p>
            <a:pPr>
              <a:lnSpc>
                <a:spcPts val="2900"/>
              </a:lnSpc>
            </a:pPr>
            <a:r>
              <a:rPr lang="zh-TW" altLang="en-US" sz="3500">
                <a:cs typeface="Arial" panose="020B0604020202020204" pitchFamily="34" charset="0"/>
              </a:rPr>
              <a:t>Qsirch</a:t>
            </a:r>
            <a:br>
              <a:rPr lang="zh-TW" altLang="en-US" sz="2600" b="0">
                <a:cs typeface="Arial" panose="020B0604020202020204" pitchFamily="34" charset="0"/>
              </a:rPr>
            </a:br>
            <a:r>
              <a:rPr lang="zh-TW" altLang="en-US" sz="2600" b="0">
                <a:ea typeface="微軟正黑體"/>
                <a:cs typeface="Arial" panose="020B0604020202020204" pitchFamily="34" charset="0"/>
              </a:rPr>
              <a:t>Powerful Search Engine   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0F82DBDC-7C90-407F-A959-84FF722DE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525" y="2070814"/>
            <a:ext cx="586409" cy="612280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64BB5C7F-60C7-4340-AE43-1A285E914A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857" y="2891496"/>
            <a:ext cx="586409" cy="603656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08ED3554-8601-460B-AE9F-5F5C639766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82" y="3699206"/>
            <a:ext cx="586409" cy="612280"/>
          </a:xfrm>
          <a:prstGeom prst="rect">
            <a:avLst/>
          </a:prstGeom>
        </p:spPr>
      </p:pic>
      <p:sp>
        <p:nvSpPr>
          <p:cNvPr id="19" name="Shape 444">
            <a:extLst>
              <a:ext uri="{FF2B5EF4-FFF2-40B4-BE49-F238E27FC236}">
                <a16:creationId xmlns:a16="http://schemas.microsoft.com/office/drawing/2014/main" id="{80BD2F3D-969D-480B-A470-1E57D7C88DE7}"/>
              </a:ext>
            </a:extLst>
          </p:cNvPr>
          <p:cNvSpPr/>
          <p:nvPr/>
        </p:nvSpPr>
        <p:spPr>
          <a:xfrm>
            <a:off x="1623393" y="2066324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Full Content Search</a:t>
            </a:r>
          </a:p>
        </p:txBody>
      </p:sp>
      <p:sp>
        <p:nvSpPr>
          <p:cNvPr id="23" name="Shape 444">
            <a:extLst>
              <a:ext uri="{FF2B5EF4-FFF2-40B4-BE49-F238E27FC236}">
                <a16:creationId xmlns:a16="http://schemas.microsoft.com/office/drawing/2014/main" id="{7C153041-2FE7-4961-AB05-D5CB8DF85D54}"/>
              </a:ext>
            </a:extLst>
          </p:cNvPr>
          <p:cNvSpPr/>
          <p:nvPr/>
        </p:nvSpPr>
        <p:spPr>
          <a:xfrm>
            <a:off x="1623393" y="2876411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40+ Smart Filters</a:t>
            </a:r>
          </a:p>
        </p:txBody>
      </p:sp>
      <p:sp>
        <p:nvSpPr>
          <p:cNvPr id="24" name="Shape 444">
            <a:extLst>
              <a:ext uri="{FF2B5EF4-FFF2-40B4-BE49-F238E27FC236}">
                <a16:creationId xmlns:a16="http://schemas.microsoft.com/office/drawing/2014/main" id="{5AE67F9E-E4FD-4FB0-A083-DC351F2565DA}"/>
              </a:ext>
            </a:extLst>
          </p:cNvPr>
          <p:cNvSpPr/>
          <p:nvPr/>
        </p:nvSpPr>
        <p:spPr>
          <a:xfrm>
            <a:off x="1623392" y="3706376"/>
            <a:ext cx="4707833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Offline search for Qfile, Qphoto, Qmusic and Qvideo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919AD758-1024-486C-A6BF-D72F130F36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266" y="640267"/>
            <a:ext cx="931525" cy="93243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46148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title"/>
          </p:nvPr>
        </p:nvSpPr>
        <p:spPr>
          <a:xfrm>
            <a:off x="2724539" y="876277"/>
            <a:ext cx="6064898" cy="1321728"/>
          </a:xfrm>
        </p:spPr>
        <p:txBody>
          <a:bodyPr/>
          <a:lstStyle/>
          <a:p>
            <a:r>
              <a:rPr lang="ja-JP" altLang="en-US">
                <a:cs typeface="Arial" panose="020B0604020202020204" pitchFamily="34" charset="0"/>
              </a:rPr>
              <a:t>Multimedia</a:t>
            </a:r>
          </a:p>
        </p:txBody>
      </p:sp>
    </p:spTree>
    <p:extLst>
      <p:ext uri="{BB962C8B-B14F-4D97-AF65-F5344CB8AC3E}">
        <p14:creationId xmlns:p14="http://schemas.microsoft.com/office/powerpoint/2010/main" val="12494596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900"/>
              </a:lnSpc>
            </a:pPr>
            <a:r>
              <a:rPr lang="zh-TW" altLang="en-US" sz="3500">
                <a:cs typeface="Arial" panose="020B0604020202020204" pitchFamily="34" charset="0"/>
              </a:rPr>
              <a:t>Qphoto</a:t>
            </a:r>
            <a:br>
              <a:rPr lang="zh-TW" altLang="en-US" sz="2600" b="0">
                <a:cs typeface="Arial" panose="020B0604020202020204" pitchFamily="34" charset="0"/>
              </a:rPr>
            </a:br>
            <a:r>
              <a:rPr lang="zh-TW" altLang="en-US" sz="2600" b="0">
                <a:cs typeface="Arial" panose="020B0604020202020204" pitchFamily="34" charset="0"/>
              </a:rPr>
              <a:t>Browse &amp; Share photos</a:t>
            </a:r>
            <a:r>
              <a:rPr lang="zh-TW" altLang="en-US">
                <a:cs typeface="Arial" panose="020B0604020202020204" pitchFamily="34" charset="0"/>
              </a:rPr>
              <a:t>   </a:t>
            </a: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276FB763-11BF-42AB-9744-9D13D1EF7B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656" y="2066324"/>
            <a:ext cx="594278" cy="620496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9A003B84-7676-4B0F-9B6A-E7D8B6D2A1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56" y="2887148"/>
            <a:ext cx="594278" cy="611757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C041254C-BF37-4C59-81F7-BF27D25154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656" y="3692524"/>
            <a:ext cx="594278" cy="620496"/>
          </a:xfrm>
          <a:prstGeom prst="rect">
            <a:avLst/>
          </a:prstGeom>
        </p:spPr>
      </p:pic>
      <p:sp>
        <p:nvSpPr>
          <p:cNvPr id="26" name="Shape 444">
            <a:extLst>
              <a:ext uri="{FF2B5EF4-FFF2-40B4-BE49-F238E27FC236}">
                <a16:creationId xmlns:a16="http://schemas.microsoft.com/office/drawing/2014/main" id="{4013B77B-F3FB-4346-A0CB-65686D2CBBEE}"/>
              </a:ext>
            </a:extLst>
          </p:cNvPr>
          <p:cNvSpPr/>
          <p:nvPr/>
        </p:nvSpPr>
        <p:spPr>
          <a:xfrm>
            <a:off x="1623393" y="2066324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Browse Photos &amp; Albums</a:t>
            </a:r>
          </a:p>
        </p:txBody>
      </p:sp>
      <p:sp>
        <p:nvSpPr>
          <p:cNvPr id="27" name="Shape 444">
            <a:extLst>
              <a:ext uri="{FF2B5EF4-FFF2-40B4-BE49-F238E27FC236}">
                <a16:creationId xmlns:a16="http://schemas.microsoft.com/office/drawing/2014/main" id="{0F0D3732-729E-44E9-8B15-B975D112510A}"/>
              </a:ext>
            </a:extLst>
          </p:cNvPr>
          <p:cNvSpPr/>
          <p:nvPr/>
        </p:nvSpPr>
        <p:spPr>
          <a:xfrm>
            <a:off x="1623393" y="2876411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Share your best moments</a:t>
            </a:r>
          </a:p>
        </p:txBody>
      </p:sp>
      <p:sp>
        <p:nvSpPr>
          <p:cNvPr id="28" name="Shape 444">
            <a:extLst>
              <a:ext uri="{FF2B5EF4-FFF2-40B4-BE49-F238E27FC236}">
                <a16:creationId xmlns:a16="http://schemas.microsoft.com/office/drawing/2014/main" id="{3579F179-E83A-4DC3-BFCE-C00546C2D3ED}"/>
              </a:ext>
            </a:extLst>
          </p:cNvPr>
          <p:cNvSpPr/>
          <p:nvPr/>
        </p:nvSpPr>
        <p:spPr>
          <a:xfrm>
            <a:off x="1623393" y="3686498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Instant Upload + Time Lapse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933EF582-7778-4065-93B7-7ED2A7C0D4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443" y="652689"/>
            <a:ext cx="931774" cy="92995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59668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900"/>
              </a:lnSpc>
            </a:pPr>
            <a:r>
              <a:rPr lang="zh-TW" altLang="en-US" sz="3500"/>
              <a:t>Qvideo</a:t>
            </a:r>
            <a:br>
              <a:rPr lang="zh-TW" altLang="en-US" sz="2600" b="0">
                <a:cs typeface="Arial"/>
              </a:rPr>
            </a:br>
            <a:r>
              <a:rPr lang="zh-TW" altLang="en-US" sz="2600" b="0"/>
              <a:t>Enjoys videos on demand  </a:t>
            </a: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7B6FE486-B988-4FCD-A967-BD249C02C2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656" y="2066324"/>
            <a:ext cx="594278" cy="620496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93FCB2C8-030B-4247-8D8F-7E4E9134DB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56" y="2887148"/>
            <a:ext cx="594278" cy="611757"/>
          </a:xfrm>
          <a:prstGeom prst="rect">
            <a:avLst/>
          </a:prstGeom>
        </p:spPr>
      </p:pic>
      <p:sp>
        <p:nvSpPr>
          <p:cNvPr id="17" name="Shape 444">
            <a:extLst>
              <a:ext uri="{FF2B5EF4-FFF2-40B4-BE49-F238E27FC236}">
                <a16:creationId xmlns:a16="http://schemas.microsoft.com/office/drawing/2014/main" id="{80339D1D-37F3-448B-9C6F-84E00A5F9595}"/>
              </a:ext>
            </a:extLst>
          </p:cNvPr>
          <p:cNvSpPr/>
          <p:nvPr/>
        </p:nvSpPr>
        <p:spPr>
          <a:xfrm>
            <a:off x="1623393" y="2066324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360 degree panoramic video playback</a:t>
            </a:r>
          </a:p>
        </p:txBody>
      </p:sp>
      <p:sp>
        <p:nvSpPr>
          <p:cNvPr id="18" name="Shape 444">
            <a:extLst>
              <a:ext uri="{FF2B5EF4-FFF2-40B4-BE49-F238E27FC236}">
                <a16:creationId xmlns:a16="http://schemas.microsoft.com/office/drawing/2014/main" id="{D3F756ED-AA32-40CE-87E2-0F595A3797DD}"/>
              </a:ext>
            </a:extLst>
          </p:cNvPr>
          <p:cNvSpPr/>
          <p:nvPr/>
        </p:nvSpPr>
        <p:spPr>
          <a:xfrm>
            <a:off x="1623393" y="2876411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IMDB, posters, series information</a:t>
            </a:r>
          </a:p>
        </p:txBody>
      </p:sp>
      <p:pic>
        <p:nvPicPr>
          <p:cNvPr id="12" name="Picture 27">
            <a:extLst>
              <a:ext uri="{FF2B5EF4-FFF2-40B4-BE49-F238E27FC236}">
                <a16:creationId xmlns:a16="http://schemas.microsoft.com/office/drawing/2014/main" id="{E531BFCC-DDDE-4815-A86B-ECF2A4C6CB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468" y="629761"/>
            <a:ext cx="930729" cy="9307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637101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>
          <a:xfrm>
            <a:off x="1541446" y="659612"/>
            <a:ext cx="4899111" cy="1088068"/>
          </a:xfrm>
        </p:spPr>
        <p:txBody>
          <a:bodyPr/>
          <a:lstStyle/>
          <a:p>
            <a:pPr>
              <a:lnSpc>
                <a:spcPts val="2900"/>
              </a:lnSpc>
            </a:pPr>
            <a:r>
              <a:rPr lang="zh-TW" altLang="en-US" sz="3500"/>
              <a:t>Qmusic</a:t>
            </a:r>
            <a:br>
              <a:rPr lang="zh-TW" altLang="en-US" sz="2600" b="0">
                <a:cs typeface="Arial"/>
              </a:rPr>
            </a:br>
            <a:r>
              <a:rPr lang="zh-TW" altLang="en-US" sz="2600" b="0"/>
              <a:t>Music s</a:t>
            </a:r>
            <a:r>
              <a:rPr lang="zh-TW" altLang="en-US" sz="2600" b="0">
                <a:cs typeface="Arial"/>
              </a:rPr>
              <a:t>treaming on demand</a:t>
            </a:r>
            <a:endParaRPr lang="zh-TW" altLang="en-US" sz="2600" b="0"/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C6EDCB5D-D12A-4A83-BE92-63E626647A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656" y="2066324"/>
            <a:ext cx="594278" cy="620496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9B2B1CA8-BB65-4DC2-9EC9-60612DD641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56" y="2887148"/>
            <a:ext cx="594278" cy="611757"/>
          </a:xfrm>
          <a:prstGeom prst="rect">
            <a:avLst/>
          </a:prstGeom>
        </p:spPr>
      </p:pic>
      <p:sp>
        <p:nvSpPr>
          <p:cNvPr id="16" name="Shape 444">
            <a:extLst>
              <a:ext uri="{FF2B5EF4-FFF2-40B4-BE49-F238E27FC236}">
                <a16:creationId xmlns:a16="http://schemas.microsoft.com/office/drawing/2014/main" id="{6004858B-95B7-4329-80EC-3611FCDC44A4}"/>
              </a:ext>
            </a:extLst>
          </p:cNvPr>
          <p:cNvSpPr/>
          <p:nvPr/>
        </p:nvSpPr>
        <p:spPr>
          <a:xfrm>
            <a:off x="1623392" y="2066324"/>
            <a:ext cx="4022693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zh-TW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Spotlight re</a:t>
            </a:r>
            <a:r>
              <a:rPr lang="en-US" altLang="zh-TW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commended playlist</a:t>
            </a:r>
          </a:p>
        </p:txBody>
      </p:sp>
      <p:sp>
        <p:nvSpPr>
          <p:cNvPr id="17" name="Shape 444">
            <a:extLst>
              <a:ext uri="{FF2B5EF4-FFF2-40B4-BE49-F238E27FC236}">
                <a16:creationId xmlns:a16="http://schemas.microsoft.com/office/drawing/2014/main" id="{45809C48-BFDC-4B16-A474-50686014D85D}"/>
              </a:ext>
            </a:extLst>
          </p:cNvPr>
          <p:cNvSpPr/>
          <p:nvPr/>
        </p:nvSpPr>
        <p:spPr>
          <a:xfrm>
            <a:off x="1623393" y="2876411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Sleep mode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DA3EA55F-B53A-411A-B71A-BCF8A563E4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827" y="620279"/>
            <a:ext cx="930729" cy="92981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754792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900"/>
              </a:lnSpc>
            </a:pPr>
            <a:r>
              <a:rPr lang="zh-TW" altLang="en-US" sz="3500"/>
              <a:t>Photo Tagger</a:t>
            </a:r>
            <a:br>
              <a:rPr lang="zh-TW" altLang="en-US" sz="2600" b="0">
                <a:cs typeface="Arial"/>
              </a:rPr>
            </a:br>
            <a:r>
              <a:rPr lang="zh-TW" altLang="en-US" sz="2600" b="0"/>
              <a:t>Tag your photos</a:t>
            </a:r>
            <a:r>
              <a:rPr lang="zh-TW" altLang="en-US" sz="2800"/>
              <a:t>  </a:t>
            </a:r>
            <a:endParaRPr lang="zh-TW" altLang="en-US" sz="2800">
              <a:cs typeface="Arial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D809AFE6-A9B4-40AB-A86F-75428A500B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656" y="2066324"/>
            <a:ext cx="594278" cy="620496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A30E1286-1C2B-427F-B01A-DB3A676061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56" y="2887148"/>
            <a:ext cx="594278" cy="611757"/>
          </a:xfrm>
          <a:prstGeom prst="rect">
            <a:avLst/>
          </a:prstGeom>
        </p:spPr>
      </p:pic>
      <p:sp>
        <p:nvSpPr>
          <p:cNvPr id="16" name="Shape 444">
            <a:extLst>
              <a:ext uri="{FF2B5EF4-FFF2-40B4-BE49-F238E27FC236}">
                <a16:creationId xmlns:a16="http://schemas.microsoft.com/office/drawing/2014/main" id="{0809D22B-3939-4CF4-AA19-0E71D0C6C18B}"/>
              </a:ext>
            </a:extLst>
          </p:cNvPr>
          <p:cNvSpPr/>
          <p:nvPr/>
        </p:nvSpPr>
        <p:spPr>
          <a:xfrm>
            <a:off x="1623392" y="2066324"/>
            <a:ext cx="4022693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Tag photos</a:t>
            </a:r>
          </a:p>
        </p:txBody>
      </p:sp>
      <p:sp>
        <p:nvSpPr>
          <p:cNvPr id="17" name="Shape 444">
            <a:extLst>
              <a:ext uri="{FF2B5EF4-FFF2-40B4-BE49-F238E27FC236}">
                <a16:creationId xmlns:a16="http://schemas.microsoft.com/office/drawing/2014/main" id="{5DA88AC8-1C49-4E85-A5B7-936C683EE43E}"/>
              </a:ext>
            </a:extLst>
          </p:cNvPr>
          <p:cNvSpPr/>
          <p:nvPr/>
        </p:nvSpPr>
        <p:spPr>
          <a:xfrm>
            <a:off x="1623393" y="2876411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Works without NAS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04E9C37C-A4A8-43C7-BE63-2FCBD0ACE0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793" y="659612"/>
            <a:ext cx="909080" cy="90996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22348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907E8B5-AFF1-42FF-A97C-BFE6E81EC2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7411" y="3764926"/>
            <a:ext cx="5575762" cy="503295"/>
          </a:xfrm>
        </p:spPr>
        <p:txBody>
          <a:bodyPr>
            <a:normAutofit/>
          </a:bodyPr>
          <a:lstStyle/>
          <a:p>
            <a:r>
              <a:rPr lang="en-US" sz="2200"/>
              <a:t>QNAP Mobile apps family</a:t>
            </a:r>
            <a:r>
              <a:rPr lang="ja-JP" altLang="en-US" sz="2200"/>
              <a:t> </a:t>
            </a:r>
            <a:endParaRPr lang="en-US" sz="22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EB4380-8C77-47D4-B577-28120F95031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67838" y="2896644"/>
            <a:ext cx="6858000" cy="1050356"/>
          </a:xfrm>
        </p:spPr>
        <p:txBody>
          <a:bodyPr>
            <a:normAutofit/>
          </a:bodyPr>
          <a:lstStyle/>
          <a:p>
            <a:r>
              <a:rPr lang="ja-JP" altLang="en-US" sz="5000" b="1" spc="-150">
                <a:solidFill>
                  <a:schemeClr val="bg1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The Mobile NAS 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D3F5DB6-E6CF-4ABA-A72C-46467CB24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723" y="2150797"/>
            <a:ext cx="1572372" cy="28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6397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>
          <a:xfrm>
            <a:off x="1412243" y="669551"/>
            <a:ext cx="4318207" cy="1088068"/>
          </a:xfrm>
        </p:spPr>
        <p:txBody>
          <a:bodyPr/>
          <a:lstStyle/>
          <a:p>
            <a:pPr>
              <a:lnSpc>
                <a:spcPts val="2900"/>
              </a:lnSpc>
            </a:pPr>
            <a:r>
              <a:rPr lang="zh-TW" altLang="en-US" sz="3350" spc="-150"/>
              <a:t>Ocean KTV Client</a:t>
            </a:r>
            <a:br>
              <a:rPr lang="zh-TW" altLang="en-US" sz="3300" b="0" spc="-150">
                <a:cs typeface="Arial"/>
              </a:rPr>
            </a:br>
            <a:r>
              <a:rPr lang="zh-TW" altLang="en-US" sz="2600" b="0"/>
              <a:t>Mobile Karaoke </a:t>
            </a:r>
            <a:r>
              <a:rPr lang="zh-TW" altLang="en-US" sz="2600" b="0">
                <a:cs typeface="Arial"/>
              </a:rPr>
              <a:t> </a:t>
            </a:r>
            <a:endParaRPr lang="zh-TW" altLang="en-US" sz="2600" b="0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D1BCBB67-3D56-4111-B97B-691CD7E06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656" y="2066324"/>
            <a:ext cx="594278" cy="620496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EED09FC3-91B7-4633-808E-E46AFB3A97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56" y="2887148"/>
            <a:ext cx="594278" cy="611757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7E6F6745-4220-47BB-B741-350B59E449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656" y="3692524"/>
            <a:ext cx="594278" cy="620496"/>
          </a:xfrm>
          <a:prstGeom prst="rect">
            <a:avLst/>
          </a:prstGeom>
        </p:spPr>
      </p:pic>
      <p:sp>
        <p:nvSpPr>
          <p:cNvPr id="19" name="Shape 444">
            <a:extLst>
              <a:ext uri="{FF2B5EF4-FFF2-40B4-BE49-F238E27FC236}">
                <a16:creationId xmlns:a16="http://schemas.microsoft.com/office/drawing/2014/main" id="{049F1BD4-EEDD-4E3E-8064-65AF3C192265}"/>
              </a:ext>
            </a:extLst>
          </p:cNvPr>
          <p:cNvSpPr/>
          <p:nvPr/>
        </p:nvSpPr>
        <p:spPr>
          <a:xfrm>
            <a:off x="1623393" y="2066324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zh-TW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Easy playback </a:t>
            </a:r>
            <a:endParaRPr lang="zh-TW" altLang="en-US" sz="2200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23" name="Shape 444">
            <a:extLst>
              <a:ext uri="{FF2B5EF4-FFF2-40B4-BE49-F238E27FC236}">
                <a16:creationId xmlns:a16="http://schemas.microsoft.com/office/drawing/2014/main" id="{83E7A684-0CCE-49F1-89E3-5103D6AC30F0}"/>
              </a:ext>
            </a:extLst>
          </p:cNvPr>
          <p:cNvSpPr/>
          <p:nvPr/>
        </p:nvSpPr>
        <p:spPr>
          <a:xfrm>
            <a:off x="1623393" y="2876411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zh-TW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Karaoke bar on demand</a:t>
            </a:r>
          </a:p>
        </p:txBody>
      </p:sp>
      <p:sp>
        <p:nvSpPr>
          <p:cNvPr id="24" name="Shape 444">
            <a:extLst>
              <a:ext uri="{FF2B5EF4-FFF2-40B4-BE49-F238E27FC236}">
                <a16:creationId xmlns:a16="http://schemas.microsoft.com/office/drawing/2014/main" id="{570CD927-3405-4D06-8F98-87062CEA6C43}"/>
              </a:ext>
            </a:extLst>
          </p:cNvPr>
          <p:cNvSpPr/>
          <p:nvPr/>
        </p:nvSpPr>
        <p:spPr>
          <a:xfrm>
            <a:off x="1623393" y="3686498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Record personal clip</a:t>
            </a:r>
            <a:endParaRPr lang="en-US" altLang="zh-TW" sz="2200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21" name="Picture 32">
            <a:extLst>
              <a:ext uri="{FF2B5EF4-FFF2-40B4-BE49-F238E27FC236}">
                <a16:creationId xmlns:a16="http://schemas.microsoft.com/office/drawing/2014/main" id="{B6E29771-3F63-45F1-8226-73F6CAF806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143" y="642985"/>
            <a:ext cx="910347" cy="9103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4581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900"/>
              </a:lnSpc>
            </a:pPr>
            <a:r>
              <a:rPr lang="zh-TW" altLang="en-US" sz="3500">
                <a:cs typeface="Arial" panose="020B0604020202020204" pitchFamily="34" charset="0"/>
              </a:rPr>
              <a:t>DJ2 Client</a:t>
            </a:r>
            <a:br>
              <a:rPr lang="zh-TW" altLang="en-US" sz="2600" b="0">
                <a:cs typeface="Arial" panose="020B0604020202020204" pitchFamily="34" charset="0"/>
              </a:rPr>
            </a:br>
            <a:r>
              <a:rPr lang="zh-TW" altLang="en-US" sz="2600" b="0">
                <a:ea typeface="微軟正黑體"/>
                <a:cs typeface="Arial" panose="020B0604020202020204" pitchFamily="34" charset="0"/>
              </a:rPr>
              <a:t>Private live streaming </a:t>
            </a:r>
            <a:endParaRPr lang="en-US" altLang="zh-TW" sz="2600" b="0">
              <a:solidFill>
                <a:schemeClr val="tx1"/>
              </a:solidFill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D1BCBB67-3D56-4111-B97B-691CD7E06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656" y="2066324"/>
            <a:ext cx="594278" cy="620496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EED09FC3-91B7-4633-808E-E46AFB3A97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56" y="2887148"/>
            <a:ext cx="594278" cy="611757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7E6F6745-4220-47BB-B741-350B59E449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656" y="3692524"/>
            <a:ext cx="594278" cy="620496"/>
          </a:xfrm>
          <a:prstGeom prst="rect">
            <a:avLst/>
          </a:prstGeom>
        </p:spPr>
      </p:pic>
      <p:sp>
        <p:nvSpPr>
          <p:cNvPr id="19" name="Shape 444">
            <a:extLst>
              <a:ext uri="{FF2B5EF4-FFF2-40B4-BE49-F238E27FC236}">
                <a16:creationId xmlns:a16="http://schemas.microsoft.com/office/drawing/2014/main" id="{049F1BD4-EEDD-4E3E-8064-65AF3C192265}"/>
              </a:ext>
            </a:extLst>
          </p:cNvPr>
          <p:cNvSpPr/>
          <p:nvPr/>
        </p:nvSpPr>
        <p:spPr>
          <a:xfrm>
            <a:off x="1623393" y="2066324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Start live streaming</a:t>
            </a:r>
          </a:p>
        </p:txBody>
      </p:sp>
      <p:sp>
        <p:nvSpPr>
          <p:cNvPr id="23" name="Shape 444">
            <a:extLst>
              <a:ext uri="{FF2B5EF4-FFF2-40B4-BE49-F238E27FC236}">
                <a16:creationId xmlns:a16="http://schemas.microsoft.com/office/drawing/2014/main" id="{83E7A684-0CCE-49F1-89E3-5103D6AC30F0}"/>
              </a:ext>
            </a:extLst>
          </p:cNvPr>
          <p:cNvSpPr/>
          <p:nvPr/>
        </p:nvSpPr>
        <p:spPr>
          <a:xfrm>
            <a:off x="1623393" y="2876411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zh-TW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Play previous broadcasts</a:t>
            </a:r>
          </a:p>
        </p:txBody>
      </p:sp>
      <p:sp>
        <p:nvSpPr>
          <p:cNvPr id="24" name="Shape 444">
            <a:extLst>
              <a:ext uri="{FF2B5EF4-FFF2-40B4-BE49-F238E27FC236}">
                <a16:creationId xmlns:a16="http://schemas.microsoft.com/office/drawing/2014/main" id="{570CD927-3405-4D06-8F98-87062CEA6C43}"/>
              </a:ext>
            </a:extLst>
          </p:cNvPr>
          <p:cNvSpPr/>
          <p:nvPr/>
        </p:nvSpPr>
        <p:spPr>
          <a:xfrm>
            <a:off x="1623393" y="3686498"/>
            <a:ext cx="4236260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en-US" altLang="zh-TW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Share with Google Accounts</a:t>
            </a:r>
          </a:p>
        </p:txBody>
      </p:sp>
      <p:pic>
        <p:nvPicPr>
          <p:cNvPr id="2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FDC11916-667F-4725-B8DC-05DA330E7F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756" y="660998"/>
            <a:ext cx="883129" cy="89391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6467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900"/>
              </a:lnSpc>
            </a:pPr>
            <a:r>
              <a:rPr lang="zh-TW" altLang="en-US" sz="3500"/>
              <a:t>Qget</a:t>
            </a:r>
            <a:br>
              <a:rPr lang="zh-TW" altLang="en-US" sz="2600" b="0">
                <a:cs typeface="Arial" panose="020B0604020202020204" pitchFamily="34" charset="0"/>
              </a:rPr>
            </a:br>
            <a:r>
              <a:rPr lang="zh-TW" altLang="en-US" sz="2600" b="0">
                <a:ea typeface="微軟正黑體"/>
                <a:cs typeface="Arial" panose="020B0604020202020204" pitchFamily="34" charset="0"/>
              </a:rPr>
              <a:t>Download Task Manager  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7718FF83-E362-4D0F-ACF8-288BA7464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656" y="2066324"/>
            <a:ext cx="594278" cy="620496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350C2E7D-813A-4E9C-98CE-A74E74E14F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56" y="2887148"/>
            <a:ext cx="594278" cy="611757"/>
          </a:xfrm>
          <a:prstGeom prst="rect">
            <a:avLst/>
          </a:prstGeom>
        </p:spPr>
      </p:pic>
      <p:sp>
        <p:nvSpPr>
          <p:cNvPr id="23" name="Shape 444">
            <a:extLst>
              <a:ext uri="{FF2B5EF4-FFF2-40B4-BE49-F238E27FC236}">
                <a16:creationId xmlns:a16="http://schemas.microsoft.com/office/drawing/2014/main" id="{1F733AD8-31BE-41B2-8C4A-A25F41447870}"/>
              </a:ext>
            </a:extLst>
          </p:cNvPr>
          <p:cNvSpPr/>
          <p:nvPr/>
        </p:nvSpPr>
        <p:spPr>
          <a:xfrm>
            <a:off x="1623393" y="2066324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Download files on the go</a:t>
            </a:r>
          </a:p>
        </p:txBody>
      </p:sp>
      <p:sp>
        <p:nvSpPr>
          <p:cNvPr id="25" name="Shape 444">
            <a:extLst>
              <a:ext uri="{FF2B5EF4-FFF2-40B4-BE49-F238E27FC236}">
                <a16:creationId xmlns:a16="http://schemas.microsoft.com/office/drawing/2014/main" id="{DB578A65-57F9-4B1A-8B49-93B7704737A9}"/>
              </a:ext>
            </a:extLst>
          </p:cNvPr>
          <p:cNvSpPr/>
          <p:nvPr/>
        </p:nvSpPr>
        <p:spPr>
          <a:xfrm>
            <a:off x="1623392" y="2871270"/>
            <a:ext cx="4369903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Backup videos from video sharing sites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44068DC3-826C-418A-B819-69D43D5553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458" y="657008"/>
            <a:ext cx="930729" cy="9325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74444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900"/>
              </a:lnSpc>
            </a:pPr>
            <a:r>
              <a:rPr lang="zh-TW" altLang="en-US" sz="3500">
                <a:cs typeface="Arial" panose="020B0604020202020204" pitchFamily="34" charset="0"/>
              </a:rPr>
              <a:t>Qremote</a:t>
            </a:r>
            <a:br>
              <a:rPr lang="zh-TW" altLang="en-US" sz="2600" b="0">
                <a:cs typeface="Arial" panose="020B0604020202020204" pitchFamily="34" charset="0"/>
              </a:rPr>
            </a:br>
            <a:r>
              <a:rPr lang="zh-TW" altLang="en-US" sz="2600" b="0">
                <a:ea typeface="微軟正黑體"/>
                <a:cs typeface="Arial" panose="020B0604020202020204" pitchFamily="34" charset="0"/>
              </a:rPr>
              <a:t>Handy Remote Controller 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3C14E9AD-E970-48C9-B508-9761704155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656" y="2066324"/>
            <a:ext cx="594278" cy="620496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663A3AFC-BC29-4B73-A6C2-4ADA1F44D8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56" y="2887148"/>
            <a:ext cx="594278" cy="611757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2B1ED442-FA21-4170-B0E6-C767D074F9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656" y="3692524"/>
            <a:ext cx="594278" cy="620496"/>
          </a:xfrm>
          <a:prstGeom prst="rect">
            <a:avLst/>
          </a:prstGeom>
        </p:spPr>
      </p:pic>
      <p:sp>
        <p:nvSpPr>
          <p:cNvPr id="23" name="Shape 444">
            <a:extLst>
              <a:ext uri="{FF2B5EF4-FFF2-40B4-BE49-F238E27FC236}">
                <a16:creationId xmlns:a16="http://schemas.microsoft.com/office/drawing/2014/main" id="{D55CD91E-75BA-4367-9D50-747D25C8EECF}"/>
              </a:ext>
            </a:extLst>
          </p:cNvPr>
          <p:cNvSpPr/>
          <p:nvPr/>
        </p:nvSpPr>
        <p:spPr>
          <a:xfrm>
            <a:off x="1623393" y="2066324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HD Station remote control</a:t>
            </a:r>
          </a:p>
        </p:txBody>
      </p:sp>
      <p:sp>
        <p:nvSpPr>
          <p:cNvPr id="24" name="Shape 444">
            <a:extLst>
              <a:ext uri="{FF2B5EF4-FFF2-40B4-BE49-F238E27FC236}">
                <a16:creationId xmlns:a16="http://schemas.microsoft.com/office/drawing/2014/main" id="{364228B7-3407-4F3A-B83B-DD827745C771}"/>
              </a:ext>
            </a:extLst>
          </p:cNvPr>
          <p:cNvSpPr/>
          <p:nvPr/>
        </p:nvSpPr>
        <p:spPr>
          <a:xfrm>
            <a:off x="1623392" y="2876411"/>
            <a:ext cx="4128365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Multimedia playback</a:t>
            </a:r>
            <a:endParaRPr lang="en-US" altLang="zh-TW" sz="2200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25" name="Shape 444">
            <a:extLst>
              <a:ext uri="{FF2B5EF4-FFF2-40B4-BE49-F238E27FC236}">
                <a16:creationId xmlns:a16="http://schemas.microsoft.com/office/drawing/2014/main" id="{593D428F-31E3-4C20-9060-F457007AB205}"/>
              </a:ext>
            </a:extLst>
          </p:cNvPr>
          <p:cNvSpPr/>
          <p:nvPr/>
        </p:nvSpPr>
        <p:spPr>
          <a:xfrm>
            <a:off x="1623393" y="3686498"/>
            <a:ext cx="467801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Perform as remote keyboard, supporting multi-language input.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B15A9944-41EA-4F03-B887-BDDA514955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233" y="637525"/>
            <a:ext cx="929818" cy="9325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92408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title"/>
          </p:nvPr>
        </p:nvSpPr>
        <p:spPr>
          <a:xfrm>
            <a:off x="2787599" y="796764"/>
            <a:ext cx="6064898" cy="1321728"/>
          </a:xfrm>
        </p:spPr>
        <p:txBody>
          <a:bodyPr/>
          <a:lstStyle/>
          <a:p>
            <a:r>
              <a:rPr lang="ja-JP" altLang="en-US">
                <a:cs typeface="Arial" panose="020B0604020202020204" pitchFamily="34" charset="0"/>
              </a:rPr>
              <a:t>Productivity Tools</a:t>
            </a:r>
          </a:p>
        </p:txBody>
      </p:sp>
    </p:spTree>
    <p:extLst>
      <p:ext uri="{BB962C8B-B14F-4D97-AF65-F5344CB8AC3E}">
        <p14:creationId xmlns:p14="http://schemas.microsoft.com/office/powerpoint/2010/main" val="31751168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900"/>
              </a:lnSpc>
            </a:pPr>
            <a:r>
              <a:rPr lang="zh-TW" altLang="en-US" sz="3500"/>
              <a:t>QmailClient</a:t>
            </a:r>
            <a:br>
              <a:rPr lang="zh-TW" altLang="en-US" sz="2600" b="0">
                <a:cs typeface="Arial"/>
              </a:rPr>
            </a:br>
            <a:r>
              <a:rPr lang="zh-TW" altLang="en-US" sz="2600" b="0">
                <a:latin typeface="微軟正黑體"/>
                <a:ea typeface="微軟正黑體"/>
              </a:rPr>
              <a:t>All in one mail app </a:t>
            </a:r>
          </a:p>
        </p:txBody>
      </p:sp>
      <p:sp>
        <p:nvSpPr>
          <p:cNvPr id="17" name="Shape 444">
            <a:extLst>
              <a:ext uri="{FF2B5EF4-FFF2-40B4-BE49-F238E27FC236}">
                <a16:creationId xmlns:a16="http://schemas.microsoft.com/office/drawing/2014/main" id="{FB240423-2EF1-468B-9503-2754F16B17CE}"/>
              </a:ext>
            </a:extLst>
          </p:cNvPr>
          <p:cNvSpPr/>
          <p:nvPr/>
        </p:nvSpPr>
        <p:spPr>
          <a:xfrm>
            <a:off x="1623393" y="2066324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Instantly switch between multiple email accounts</a:t>
            </a:r>
          </a:p>
        </p:txBody>
      </p:sp>
      <p:sp>
        <p:nvSpPr>
          <p:cNvPr id="18" name="Shape 444">
            <a:extLst>
              <a:ext uri="{FF2B5EF4-FFF2-40B4-BE49-F238E27FC236}">
                <a16:creationId xmlns:a16="http://schemas.microsoft.com/office/drawing/2014/main" id="{F877E7BE-39CC-433F-82D5-90E3969D7375}"/>
              </a:ext>
            </a:extLst>
          </p:cNvPr>
          <p:cNvSpPr/>
          <p:nvPr/>
        </p:nvSpPr>
        <p:spPr>
          <a:xfrm>
            <a:off x="1623393" y="2876411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Share link for large files</a:t>
            </a: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F51E1468-102C-4BB6-82E9-6DEFC6CF04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551" y="2065557"/>
            <a:ext cx="596188" cy="613468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5F1549EB-699C-4F4C-9D9B-8159B19CD1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742" y="2890710"/>
            <a:ext cx="595806" cy="604441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20B54EFB-C294-4343-AC90-6DE9C6C266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551" y="666106"/>
            <a:ext cx="929818" cy="9298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81609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900"/>
              </a:lnSpc>
            </a:pPr>
            <a:r>
              <a:rPr lang="zh-TW" altLang="en-US" sz="3500"/>
              <a:t>Qcontactz</a:t>
            </a:r>
            <a:br>
              <a:rPr lang="zh-TW" altLang="en-US" sz="2600" b="0"/>
            </a:br>
            <a:r>
              <a:rPr lang="zh-TW" altLang="en-US" sz="2600" b="0"/>
              <a:t>Ultimate contacts pool </a:t>
            </a:r>
          </a:p>
        </p:txBody>
      </p:sp>
      <p:sp>
        <p:nvSpPr>
          <p:cNvPr id="14" name="Shape 444">
            <a:extLst>
              <a:ext uri="{FF2B5EF4-FFF2-40B4-BE49-F238E27FC236}">
                <a16:creationId xmlns:a16="http://schemas.microsoft.com/office/drawing/2014/main" id="{C8347256-6D48-41D3-80B9-DDC0DAB39820}"/>
              </a:ext>
            </a:extLst>
          </p:cNvPr>
          <p:cNvSpPr/>
          <p:nvPr/>
        </p:nvSpPr>
        <p:spPr>
          <a:xfrm>
            <a:off x="1623393" y="2066324"/>
            <a:ext cx="444941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View all contacts in a single dashboard</a:t>
            </a:r>
          </a:p>
        </p:txBody>
      </p:sp>
      <p:sp>
        <p:nvSpPr>
          <p:cNvPr id="15" name="Shape 444">
            <a:extLst>
              <a:ext uri="{FF2B5EF4-FFF2-40B4-BE49-F238E27FC236}">
                <a16:creationId xmlns:a16="http://schemas.microsoft.com/office/drawing/2014/main" id="{3B97E356-5280-45B6-88A1-AA2EEB28A288}"/>
              </a:ext>
            </a:extLst>
          </p:cNvPr>
          <p:cNvSpPr/>
          <p:nvPr/>
        </p:nvSpPr>
        <p:spPr>
          <a:xfrm>
            <a:off x="1623393" y="2876411"/>
            <a:ext cx="4121424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Instantly find and merge duplicates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35F33B91-00AE-444F-9A57-69B96491B9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551" y="2065557"/>
            <a:ext cx="596188" cy="613468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E57A937D-FF79-4C44-B95F-42D7114BB5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742" y="2890710"/>
            <a:ext cx="595806" cy="604441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58946D57-2DFA-4635-BE0A-CB0EC748DF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117" y="679528"/>
            <a:ext cx="935252" cy="93525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005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900"/>
              </a:lnSpc>
            </a:pPr>
            <a:r>
              <a:rPr lang="zh-TW" altLang="en-US" sz="3500"/>
              <a:t>Qnotes3</a:t>
            </a:r>
            <a:br>
              <a:rPr lang="zh-TW" altLang="en-US" sz="2800" b="0"/>
            </a:br>
            <a:r>
              <a:rPr lang="zh-TW" altLang="en-US" sz="2600" b="0">
                <a:ea typeface="微軟正黑體"/>
              </a:rPr>
              <a:t>Share your inspirations</a:t>
            </a:r>
            <a:r>
              <a:rPr lang="zh-TW" altLang="en-US" sz="2600" b="0">
                <a:latin typeface="微軟正黑體"/>
                <a:ea typeface="微軟正黑體"/>
              </a:rPr>
              <a:t> </a:t>
            </a:r>
          </a:p>
        </p:txBody>
      </p:sp>
      <p:sp>
        <p:nvSpPr>
          <p:cNvPr id="17" name="Shape 444">
            <a:extLst>
              <a:ext uri="{FF2B5EF4-FFF2-40B4-BE49-F238E27FC236}">
                <a16:creationId xmlns:a16="http://schemas.microsoft.com/office/drawing/2014/main" id="{F14F6394-F3BB-4A4D-B406-5AB011204947}"/>
              </a:ext>
            </a:extLst>
          </p:cNvPr>
          <p:cNvSpPr/>
          <p:nvPr/>
        </p:nvSpPr>
        <p:spPr>
          <a:xfrm>
            <a:off x="1623393" y="2066324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0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Team collaboration</a:t>
            </a:r>
          </a:p>
        </p:txBody>
      </p:sp>
      <p:sp>
        <p:nvSpPr>
          <p:cNvPr id="18" name="Shape 444">
            <a:extLst>
              <a:ext uri="{FF2B5EF4-FFF2-40B4-BE49-F238E27FC236}">
                <a16:creationId xmlns:a16="http://schemas.microsoft.com/office/drawing/2014/main" id="{F737A3E1-D3A0-4026-A7A4-17727A1C9C39}"/>
              </a:ext>
            </a:extLst>
          </p:cNvPr>
          <p:cNvSpPr/>
          <p:nvPr/>
        </p:nvSpPr>
        <p:spPr>
          <a:xfrm>
            <a:off x="1623393" y="2876411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0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Add tags for notes</a:t>
            </a:r>
          </a:p>
        </p:txBody>
      </p:sp>
      <p:sp>
        <p:nvSpPr>
          <p:cNvPr id="19" name="Shape 444">
            <a:extLst>
              <a:ext uri="{FF2B5EF4-FFF2-40B4-BE49-F238E27FC236}">
                <a16:creationId xmlns:a16="http://schemas.microsoft.com/office/drawing/2014/main" id="{B3D61608-A31F-45D4-B8FD-4E125503977E}"/>
              </a:ext>
            </a:extLst>
          </p:cNvPr>
          <p:cNvSpPr/>
          <p:nvPr/>
        </p:nvSpPr>
        <p:spPr>
          <a:xfrm>
            <a:off x="1623393" y="3686498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0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Easily share notes</a:t>
            </a: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CD11CD58-724C-4756-A227-F497A72630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551" y="2065557"/>
            <a:ext cx="596188" cy="613468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09568BA5-B3E3-44DF-9B97-D8328B7061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742" y="2890710"/>
            <a:ext cx="595806" cy="604441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850A0329-89B8-4589-983D-2C7B7EE3B4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777" y="3698482"/>
            <a:ext cx="595737" cy="613004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C553AD6E-3A8E-469F-9E1B-77536A99D9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489" y="659611"/>
            <a:ext cx="930649" cy="93064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084087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>
          <a:xfrm>
            <a:off x="1541446" y="675186"/>
            <a:ext cx="5246980" cy="1088068"/>
          </a:xfrm>
        </p:spPr>
        <p:txBody>
          <a:bodyPr/>
          <a:lstStyle/>
          <a:p>
            <a:pPr>
              <a:lnSpc>
                <a:spcPts val="2900"/>
              </a:lnSpc>
            </a:pPr>
            <a:r>
              <a:rPr lang="zh-TW" altLang="en-US" sz="3200"/>
              <a:t>QVR Pro Client</a:t>
            </a:r>
            <a:br>
              <a:rPr lang="zh-TW" altLang="en-US" sz="2600" b="0"/>
            </a:br>
            <a:r>
              <a:rPr lang="zh-TW" altLang="en-US" sz="2600" b="0"/>
              <a:t>Mobile surveillance monitor</a:t>
            </a:r>
          </a:p>
        </p:txBody>
      </p:sp>
      <p:sp>
        <p:nvSpPr>
          <p:cNvPr id="17" name="Shape 444">
            <a:extLst>
              <a:ext uri="{FF2B5EF4-FFF2-40B4-BE49-F238E27FC236}">
                <a16:creationId xmlns:a16="http://schemas.microsoft.com/office/drawing/2014/main" id="{17AD05A8-2B22-4F55-890E-70D271E50182}"/>
              </a:ext>
            </a:extLst>
          </p:cNvPr>
          <p:cNvSpPr/>
          <p:nvPr/>
        </p:nvSpPr>
        <p:spPr>
          <a:xfrm>
            <a:off x="1623392" y="2066324"/>
            <a:ext cx="5075582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0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E-map specifying device locations</a:t>
            </a:r>
          </a:p>
        </p:txBody>
      </p:sp>
      <p:sp>
        <p:nvSpPr>
          <p:cNvPr id="18" name="Shape 444">
            <a:extLst>
              <a:ext uri="{FF2B5EF4-FFF2-40B4-BE49-F238E27FC236}">
                <a16:creationId xmlns:a16="http://schemas.microsoft.com/office/drawing/2014/main" id="{5655E65D-AC74-42BD-8634-8FE4546AEDD1}"/>
              </a:ext>
            </a:extLst>
          </p:cNvPr>
          <p:cNvSpPr/>
          <p:nvPr/>
        </p:nvSpPr>
        <p:spPr>
          <a:xfrm>
            <a:off x="1623393" y="2876411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0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Instant notifications</a:t>
            </a:r>
          </a:p>
        </p:txBody>
      </p:sp>
      <p:sp>
        <p:nvSpPr>
          <p:cNvPr id="19" name="Shape 444">
            <a:extLst>
              <a:ext uri="{FF2B5EF4-FFF2-40B4-BE49-F238E27FC236}">
                <a16:creationId xmlns:a16="http://schemas.microsoft.com/office/drawing/2014/main" id="{AB473E39-40BE-4C2B-AA97-9BB2A9D704F1}"/>
              </a:ext>
            </a:extLst>
          </p:cNvPr>
          <p:cNvSpPr/>
          <p:nvPr/>
        </p:nvSpPr>
        <p:spPr>
          <a:xfrm>
            <a:off x="1598180" y="3694902"/>
            <a:ext cx="4975437" cy="61800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00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One-touch switching between playback and live monitoring</a:t>
            </a: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A9819A78-287F-4650-B567-885FB55A34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551" y="2065557"/>
            <a:ext cx="596188" cy="613468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3117AF43-49DF-4C64-9B96-205850EC49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742" y="2890710"/>
            <a:ext cx="595806" cy="604441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020E2017-229A-4EAF-B329-6B1F175ECA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777" y="3698482"/>
            <a:ext cx="595737" cy="613004"/>
          </a:xfrm>
          <a:prstGeom prst="rect">
            <a:avLst/>
          </a:prstGeom>
        </p:spPr>
      </p:pic>
      <p:pic>
        <p:nvPicPr>
          <p:cNvPr id="14" name="Picture 29" descr="A close up of a logo&#10;&#10;Description generated with high confidence">
            <a:extLst>
              <a:ext uri="{FF2B5EF4-FFF2-40B4-BE49-F238E27FC236}">
                <a16:creationId xmlns:a16="http://schemas.microsoft.com/office/drawing/2014/main" id="{B18C082B-B1D5-436A-A6F8-AC9AB7756D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591" y="658017"/>
            <a:ext cx="938740" cy="9387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498529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ctrTitle"/>
          </p:nvPr>
        </p:nvSpPr>
        <p:spPr>
          <a:xfrm>
            <a:off x="345882" y="452532"/>
            <a:ext cx="8414292" cy="1415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ts val="4000"/>
              </a:lnSpc>
              <a:buSzPts val="6000"/>
            </a:pPr>
            <a:r>
              <a:rPr lang="ja-JP" altLang="en-US" sz="3500">
                <a:solidFill>
                  <a:srgbClr val="40404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Microsoft JhengHei"/>
                <a:cs typeface="Arial" panose="020B0604020202020204" pitchFamily="34" charset="0"/>
              </a:rPr>
              <a:t>From work to entertainment</a:t>
            </a:r>
            <a:br>
              <a:rPr lang="ja-JP" altLang="en-US" sz="3500">
                <a:solidFill>
                  <a:srgbClr val="40404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Microsoft JhengHei"/>
                <a:cs typeface="Arial" panose="020B0604020202020204" pitchFamily="34" charset="0"/>
              </a:rPr>
            </a:br>
            <a:r>
              <a:rPr lang="ja-JP" altLang="en-US" sz="3500">
                <a:solidFill>
                  <a:srgbClr val="40404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Microsoft JhengHei"/>
                <a:cs typeface="Arial" panose="020B0604020202020204" pitchFamily="34" charset="0"/>
              </a:rPr>
              <a:t>QNAP mobile apps make life better</a:t>
            </a:r>
            <a:endParaRPr lang="ja-JP" altLang="en-US" sz="3500" i="0" u="none" strike="noStrike" cap="none">
              <a:solidFill>
                <a:srgbClr val="40404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50C20128-9640-4064-99B9-3E5C42D28248}"/>
              </a:ext>
            </a:extLst>
          </p:cNvPr>
          <p:cNvSpPr txBox="1"/>
          <p:nvPr/>
        </p:nvSpPr>
        <p:spPr>
          <a:xfrm>
            <a:off x="4893143" y="4699739"/>
            <a:ext cx="4101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">
                <a:solidFill>
                  <a:schemeClr val="bg1"/>
                </a:solidFill>
              </a:rPr>
              <a:t>Copyright © 2018 QNAP Systems, Inc. All rights reserved. QNAP® and other names of QNAP Products are proprietary marks or registered trademarks of QNAP Systems, Inc. Other products and company names mentioned herein are trademarks of their respective holder</a:t>
            </a:r>
            <a:endParaRPr lang="zh-TW" altLang="en-US" sz="60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03768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hape 54" descr="C:\Users\linus\Downloads\44708429-businesspeople-man-and-woman-working-in-various-workplace--Stock-Photo.jpg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822149" y="797603"/>
            <a:ext cx="7552662" cy="376122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F5F5C6D-7CCD-47EC-B783-840483166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>
                <a:sym typeface="Arial"/>
              </a:rPr>
              <a:t>Acces</a:t>
            </a:r>
            <a:r>
              <a:rPr lang="zh-TW" altLang="en-US"/>
              <a:t>s your data from anywhere</a:t>
            </a:r>
          </a:p>
        </p:txBody>
      </p:sp>
    </p:spTree>
    <p:extLst>
      <p:ext uri="{BB962C8B-B14F-4D97-AF65-F5344CB8AC3E}">
        <p14:creationId xmlns:p14="http://schemas.microsoft.com/office/powerpoint/2010/main" val="2520963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94B5B04A-88F9-4CAE-BAF1-F90BE94D3D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6680026" y="1297735"/>
            <a:ext cx="1995324" cy="2966217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FB6A26FF-589F-4490-A845-622CBA2D6C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2841839" y="1291528"/>
            <a:ext cx="3501807" cy="2972359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8C0F9266-0472-429A-AF3C-5119DC9DE0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478591" y="1294843"/>
            <a:ext cx="1985820" cy="2968665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ja-JP" altLang="en-US"/>
              <a:t>QNAP M</a:t>
            </a:r>
            <a:r>
              <a:rPr lang="ja-JP" altLang="en-US">
                <a:cs typeface="Calibri Light"/>
              </a:rPr>
              <a:t>obile Apps</a:t>
            </a:r>
            <a:endParaRPr lang="ja-JP" altLang="en-US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CD347C07-279F-4107-9AC1-6EE6B2D365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415" y="1865708"/>
            <a:ext cx="362374" cy="362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2171A10B-9B7B-4A46-9A8A-55FFE28834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10758" y="2446628"/>
            <a:ext cx="362374" cy="362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9" descr="A picture containing clipart&#10;&#10;Description generated with high confidence">
            <a:extLst>
              <a:ext uri="{FF2B5EF4-FFF2-40B4-BE49-F238E27FC236}">
                <a16:creationId xmlns:a16="http://schemas.microsoft.com/office/drawing/2014/main" id="{3A1722DF-6A74-4698-971F-85310FC4A86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48352" y="3586857"/>
            <a:ext cx="362374" cy="362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1" descr="A picture containing vector graphics, text&#10;&#10;Description generated with very high confidence">
            <a:extLst>
              <a:ext uri="{FF2B5EF4-FFF2-40B4-BE49-F238E27FC236}">
                <a16:creationId xmlns:a16="http://schemas.microsoft.com/office/drawing/2014/main" id="{6AC2B1AD-31FA-42A1-AF89-146A60FB4A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10758" y="1865708"/>
            <a:ext cx="362374" cy="362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3">
            <a:extLst>
              <a:ext uri="{FF2B5EF4-FFF2-40B4-BE49-F238E27FC236}">
                <a16:creationId xmlns:a16="http://schemas.microsoft.com/office/drawing/2014/main" id="{941B7AEB-93C7-4CAD-89D6-25C300F61EE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2415" y="3586857"/>
            <a:ext cx="362374" cy="362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A970A8EF-B832-4290-BD45-B2644464DFC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78338" y="3009094"/>
            <a:ext cx="362374" cy="362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7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4CCC12EF-3C6A-4D57-802D-5351BDB36EB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10758" y="3009094"/>
            <a:ext cx="362374" cy="362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9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F6D1317D-0D41-4D1B-A880-200DC4223A6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78338" y="1865708"/>
            <a:ext cx="362374" cy="362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Picture 21" descr="A picture containing clipart, object&#10;&#10;Description generated with high confidence">
            <a:extLst>
              <a:ext uri="{FF2B5EF4-FFF2-40B4-BE49-F238E27FC236}">
                <a16:creationId xmlns:a16="http://schemas.microsoft.com/office/drawing/2014/main" id="{005EB5B4-7DCD-42FA-89CB-23C31561EAD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48352" y="3009094"/>
            <a:ext cx="362374" cy="362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Picture 23" descr="A picture containing vector graphics&#10;&#10;Description generated with high confidence">
            <a:extLst>
              <a:ext uri="{FF2B5EF4-FFF2-40B4-BE49-F238E27FC236}">
                <a16:creationId xmlns:a16="http://schemas.microsoft.com/office/drawing/2014/main" id="{F2BAC828-1388-428C-9C38-358AA8C4AC0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2415" y="3009094"/>
            <a:ext cx="362374" cy="362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" name="Picture 25" descr="A close up of a sign&#10;&#10;Description generated with high confidence">
            <a:extLst>
              <a:ext uri="{FF2B5EF4-FFF2-40B4-BE49-F238E27FC236}">
                <a16:creationId xmlns:a16="http://schemas.microsoft.com/office/drawing/2014/main" id="{1BA1C107-B110-4F09-8EEC-419A2DB2C68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2415" y="2446628"/>
            <a:ext cx="362374" cy="362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7" name="Picture 27">
            <a:extLst>
              <a:ext uri="{FF2B5EF4-FFF2-40B4-BE49-F238E27FC236}">
                <a16:creationId xmlns:a16="http://schemas.microsoft.com/office/drawing/2014/main" id="{6663DD06-22EE-48E8-AC23-A96BC243B35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978338" y="2446628"/>
            <a:ext cx="362374" cy="362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9" name="Picture 29" descr="A close up of a logo&#10;&#10;Description generated with high confidence">
            <a:extLst>
              <a:ext uri="{FF2B5EF4-FFF2-40B4-BE49-F238E27FC236}">
                <a16:creationId xmlns:a16="http://schemas.microsoft.com/office/drawing/2014/main" id="{05135817-C5AF-4108-9416-E94C8EBB183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910754" y="3586857"/>
            <a:ext cx="362374" cy="362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2" name="Picture 32">
            <a:extLst>
              <a:ext uri="{FF2B5EF4-FFF2-40B4-BE49-F238E27FC236}">
                <a16:creationId xmlns:a16="http://schemas.microsoft.com/office/drawing/2014/main" id="{C20D543D-3A32-406A-A261-5C34046DB6D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978338" y="3586857"/>
            <a:ext cx="362374" cy="362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04488F77-D131-43DC-A86D-CA182781DEB3}"/>
              </a:ext>
            </a:extLst>
          </p:cNvPr>
          <p:cNvSpPr txBox="1"/>
          <p:nvPr/>
        </p:nvSpPr>
        <p:spPr>
          <a:xfrm>
            <a:off x="1110612" y="1839146"/>
            <a:ext cx="1276076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b="1" err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Qfile</a:t>
            </a:r>
            <a:endParaRPr lang="en-US" sz="1050" b="1">
              <a:latin typeface="Arial" panose="020B0604020202020204" pitchFamily="34" charset="0"/>
              <a:ea typeface="微軟正黑體" panose="020B0604030504040204" pitchFamily="34" charset="-120"/>
              <a:cs typeface="Calibri"/>
            </a:endParaRPr>
          </a:p>
          <a:p>
            <a:r>
              <a:rPr lang="ja-JP" altLang="en-US" sz="1050">
                <a:latin typeface="微軟正黑體"/>
                <a:ea typeface="微軟正黑體" panose="020B0604030504040204" pitchFamily="34" charset="-120"/>
                <a:cs typeface="Calibri"/>
              </a:rPr>
              <a:t>File Management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43F64B2-D9DD-4F1C-87D5-BE0578D384F9}"/>
              </a:ext>
            </a:extLst>
          </p:cNvPr>
          <p:cNvSpPr txBox="1"/>
          <p:nvPr/>
        </p:nvSpPr>
        <p:spPr>
          <a:xfrm>
            <a:off x="1110612" y="2420066"/>
            <a:ext cx="1276076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b="1" err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Qsync</a:t>
            </a:r>
            <a:endParaRPr lang="en-US" sz="1050" b="1">
              <a:latin typeface="Arial" panose="020B0604020202020204" pitchFamily="34" charset="0"/>
              <a:ea typeface="微軟正黑體" panose="020B0604030504040204" pitchFamily="34" charset="-120"/>
              <a:cs typeface="Calibri"/>
            </a:endParaRPr>
          </a:p>
          <a:p>
            <a:r>
              <a:rPr lang="ja-JP" altLang="en-US" sz="1050">
                <a:latin typeface="微軟正黑體"/>
                <a:ea typeface="微軟正黑體" panose="020B0604030504040204" pitchFamily="34" charset="-120"/>
              </a:rPr>
              <a:t>File Sync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93B5EA7-1E07-433C-89C3-7E79AAEBB204}"/>
              </a:ext>
            </a:extLst>
          </p:cNvPr>
          <p:cNvSpPr txBox="1"/>
          <p:nvPr/>
        </p:nvSpPr>
        <p:spPr>
          <a:xfrm>
            <a:off x="1110612" y="2982532"/>
            <a:ext cx="1276076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b="1" err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Qsirch</a:t>
            </a:r>
            <a:endParaRPr lang="zh-CN" altLang="en-US" sz="1050" b="1"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r>
              <a:rPr lang="ja-JP" altLang="en-US" sz="1050">
                <a:latin typeface="微軟正黑體"/>
                <a:ea typeface="微軟正黑體" panose="020B0604030504040204" pitchFamily="34" charset="-120"/>
              </a:rPr>
              <a:t>Smart Search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043A100-0B30-4900-8AFF-6204AA87E68F}"/>
              </a:ext>
            </a:extLst>
          </p:cNvPr>
          <p:cNvSpPr txBox="1"/>
          <p:nvPr/>
        </p:nvSpPr>
        <p:spPr>
          <a:xfrm>
            <a:off x="1110612" y="3560295"/>
            <a:ext cx="1276076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b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</a:t>
            </a:r>
            <a:r>
              <a:rPr lang="zh-CN" altLang="en-US" sz="1050" b="1">
                <a:latin typeface="Arial" panose="020B0604020202020204" pitchFamily="34" charset="0"/>
                <a:ea typeface="微軟正黑體" panose="020B0604030504040204" pitchFamily="34" charset="-120"/>
              </a:rPr>
              <a:t>manager</a:t>
            </a:r>
          </a:p>
          <a:p>
            <a:r>
              <a:rPr lang="ja-JP" altLang="en-US" sz="1050">
                <a:latin typeface="Arial" panose="020B0604020202020204" pitchFamily="34" charset="0"/>
                <a:ea typeface="微軟正黑體" panose="020B0604030504040204" pitchFamily="34" charset="-120"/>
              </a:rPr>
              <a:t>System Montor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5AB8B2E-4021-4F2F-BEC8-1DAF44B3B3A2}"/>
              </a:ext>
            </a:extLst>
          </p:cNvPr>
          <p:cNvSpPr txBox="1"/>
          <p:nvPr/>
        </p:nvSpPr>
        <p:spPr>
          <a:xfrm>
            <a:off x="5124908" y="2982532"/>
            <a:ext cx="1736735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b="1" err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Qremote</a:t>
            </a:r>
            <a:endParaRPr lang="zh-CN" altLang="en-US" sz="1050" b="1"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r>
              <a:rPr lang="ja-JP" altLang="en-US" sz="1050">
                <a:latin typeface="Arial" panose="020B0604020202020204" pitchFamily="34" charset="0"/>
                <a:ea typeface="微軟正黑體" panose="020B0604030504040204" pitchFamily="34" charset="-120"/>
              </a:rPr>
              <a:t>HD Station Controller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E8EDB7E-2F27-498B-A5D4-1BB6146B820F}"/>
              </a:ext>
            </a:extLst>
          </p:cNvPr>
          <p:cNvSpPr txBox="1"/>
          <p:nvPr/>
        </p:nvSpPr>
        <p:spPr>
          <a:xfrm>
            <a:off x="3330869" y="1839146"/>
            <a:ext cx="1436552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b="1" err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Qphoto</a:t>
            </a:r>
            <a:endParaRPr lang="en-US" altLang="zh-CN" sz="1050" b="1">
              <a:latin typeface="Arial" panose="020B0604020202020204" pitchFamily="34" charset="0"/>
              <a:ea typeface="微軟正黑體" panose="020B0604030504040204" pitchFamily="34" charset="-120"/>
              <a:cs typeface="Calibri"/>
            </a:endParaRPr>
          </a:p>
          <a:p>
            <a:r>
              <a:rPr lang="ja-JP" altLang="en-US" sz="1050">
                <a:latin typeface="微軟正黑體"/>
                <a:ea typeface="微軟正黑體" panose="020B0604030504040204" pitchFamily="34" charset="-120"/>
              </a:rPr>
              <a:t>Photo Management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6B45CF6-2BA6-46DA-B05E-E03384CCCC09}"/>
              </a:ext>
            </a:extLst>
          </p:cNvPr>
          <p:cNvSpPr txBox="1"/>
          <p:nvPr/>
        </p:nvSpPr>
        <p:spPr>
          <a:xfrm>
            <a:off x="3330869" y="2420066"/>
            <a:ext cx="1436552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b="1" err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Qvideo</a:t>
            </a:r>
            <a:endParaRPr lang="en-US" altLang="zh-CN" sz="1050" b="1">
              <a:latin typeface="Arial" panose="020B0604020202020204" pitchFamily="34" charset="0"/>
              <a:ea typeface="微軟正黑體" panose="020B0604030504040204" pitchFamily="34" charset="-120"/>
              <a:cs typeface="Calibri"/>
            </a:endParaRPr>
          </a:p>
          <a:p>
            <a:r>
              <a:rPr lang="ja-JP" altLang="en-US" sz="1050">
                <a:latin typeface="微軟正黑體"/>
                <a:ea typeface="微軟正黑體" panose="020B0604030504040204" pitchFamily="34" charset="-120"/>
              </a:rPr>
              <a:t>Video Library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BE8718B-896C-4175-B44E-197FA4942055}"/>
              </a:ext>
            </a:extLst>
          </p:cNvPr>
          <p:cNvSpPr txBox="1"/>
          <p:nvPr/>
        </p:nvSpPr>
        <p:spPr>
          <a:xfrm>
            <a:off x="3330869" y="2982532"/>
            <a:ext cx="1506007" cy="57708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b="1" err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Qmusic</a:t>
            </a:r>
            <a:endParaRPr lang="en-US" altLang="zh-CN" sz="1050" b="1">
              <a:latin typeface="Arial" panose="020B0604020202020204" pitchFamily="34" charset="0"/>
              <a:ea typeface="微軟正黑體" panose="020B0604030504040204" pitchFamily="34" charset="-120"/>
              <a:cs typeface="Calibri"/>
            </a:endParaRPr>
          </a:p>
          <a:p>
            <a:r>
              <a:rPr lang="ja-JP" altLang="en-US" sz="1050">
                <a:latin typeface="微軟正黑體"/>
                <a:ea typeface="微軟正黑體" panose="020B0604030504040204" pitchFamily="34" charset="-120"/>
              </a:rPr>
              <a:t>Streaming &amp; Playback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B7D083F-0809-4608-896B-9BAD53C56D65}"/>
              </a:ext>
            </a:extLst>
          </p:cNvPr>
          <p:cNvSpPr txBox="1"/>
          <p:nvPr/>
        </p:nvSpPr>
        <p:spPr>
          <a:xfrm>
            <a:off x="3330869" y="3559016"/>
            <a:ext cx="1506007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b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Ocean KTV Client</a:t>
            </a:r>
          </a:p>
          <a:p>
            <a:r>
              <a:rPr lang="ja-JP" altLang="en-US" sz="1050">
                <a:latin typeface="微軟正黑體"/>
                <a:ea typeface="微軟正黑體" panose="020B0604030504040204" pitchFamily="34" charset="-120"/>
              </a:rPr>
              <a:t>Mobile Karaoke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730C663-344E-42AF-9CE5-6FA668289AAA}"/>
              </a:ext>
            </a:extLst>
          </p:cNvPr>
          <p:cNvSpPr txBox="1"/>
          <p:nvPr/>
        </p:nvSpPr>
        <p:spPr>
          <a:xfrm>
            <a:off x="5124909" y="3559016"/>
            <a:ext cx="1706125" cy="57708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b="1" err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Qget</a:t>
            </a:r>
            <a:endParaRPr lang="en-US" altLang="ja-JP" sz="1050" b="1" err="1"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r>
              <a:rPr lang="ja-JP" altLang="en-US" sz="1050">
                <a:latin typeface="微軟正黑體"/>
                <a:ea typeface="微軟正黑體" panose="020B0604030504040204" pitchFamily="34" charset="-120"/>
                <a:cs typeface="Calibri"/>
              </a:rPr>
              <a:t>Download Task Management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D8C30192-8676-49F3-88B5-CF6B3202C566}"/>
              </a:ext>
            </a:extLst>
          </p:cNvPr>
          <p:cNvSpPr/>
          <p:nvPr/>
        </p:nvSpPr>
        <p:spPr>
          <a:xfrm>
            <a:off x="478591" y="1265354"/>
            <a:ext cx="1985821" cy="437092"/>
          </a:xfrm>
          <a:prstGeom prst="roundRect">
            <a:avLst/>
          </a:prstGeom>
          <a:solidFill>
            <a:srgbClr val="78B832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lang="zh-CN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File &amp; System Management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16FC8EA-B6E7-4675-B9E8-DD5651760BA8}"/>
              </a:ext>
            </a:extLst>
          </p:cNvPr>
          <p:cNvSpPr txBox="1"/>
          <p:nvPr/>
        </p:nvSpPr>
        <p:spPr>
          <a:xfrm>
            <a:off x="5124909" y="2420066"/>
            <a:ext cx="1506007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b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Photo Tagger</a:t>
            </a:r>
          </a:p>
          <a:p>
            <a:r>
              <a:rPr lang="ja-JP" altLang="en-US" sz="1050">
                <a:latin typeface="微軟正黑體"/>
                <a:ea typeface="微軟正黑體" panose="020B0604030504040204" pitchFamily="34" charset="-120"/>
              </a:rPr>
              <a:t>Instantly tag photos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0689E5A-03E6-4895-9B88-8813D9DA2932}"/>
              </a:ext>
            </a:extLst>
          </p:cNvPr>
          <p:cNvSpPr txBox="1"/>
          <p:nvPr/>
        </p:nvSpPr>
        <p:spPr>
          <a:xfrm>
            <a:off x="7313092" y="1839146"/>
            <a:ext cx="1506007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b="1" err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QmailClient</a:t>
            </a:r>
            <a:endParaRPr lang="en-US" sz="1050" b="1">
              <a:latin typeface="Arial" panose="020B0604020202020204" pitchFamily="34" charset="0"/>
              <a:ea typeface="微軟正黑體" panose="020B0604030504040204" pitchFamily="34" charset="-120"/>
              <a:cs typeface="Calibri"/>
            </a:endParaRPr>
          </a:p>
          <a:p>
            <a:r>
              <a:rPr lang="ja-JP" altLang="en-US" sz="1050">
                <a:latin typeface="微軟正黑體"/>
                <a:ea typeface="微軟正黑體" panose="020B0604030504040204" pitchFamily="34" charset="-120"/>
              </a:rPr>
              <a:t>Mail Management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C830AAB-0F40-41CE-864B-4C488CBA76C2}"/>
              </a:ext>
            </a:extLst>
          </p:cNvPr>
          <p:cNvSpPr txBox="1"/>
          <p:nvPr/>
        </p:nvSpPr>
        <p:spPr>
          <a:xfrm>
            <a:off x="7313092" y="2420066"/>
            <a:ext cx="1506007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b="1" err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Qcontactz</a:t>
            </a:r>
            <a:endParaRPr lang="en-US" sz="1050" b="1">
              <a:latin typeface="Arial" panose="020B0604020202020204" pitchFamily="34" charset="0"/>
              <a:ea typeface="微軟正黑體" panose="020B0604030504040204" pitchFamily="34" charset="-120"/>
              <a:cs typeface="Calibri"/>
            </a:endParaRPr>
          </a:p>
          <a:p>
            <a:r>
              <a:rPr lang="ja-JP" altLang="en-US" sz="1050">
                <a:latin typeface="微軟正黑體"/>
                <a:ea typeface="微軟正黑體" panose="020B0604030504040204" pitchFamily="34" charset="-120"/>
              </a:rPr>
              <a:t>Contacts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F5C9F43B-DCD6-420F-B8A0-1C32AB229220}"/>
              </a:ext>
            </a:extLst>
          </p:cNvPr>
          <p:cNvSpPr/>
          <p:nvPr/>
        </p:nvSpPr>
        <p:spPr>
          <a:xfrm>
            <a:off x="2841843" y="1265354"/>
            <a:ext cx="3501804" cy="437092"/>
          </a:xfrm>
          <a:prstGeom prst="roundRect">
            <a:avLst/>
          </a:prstGeom>
          <a:solidFill>
            <a:srgbClr val="E59E11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Multimedia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697D16E2-E0E0-4A65-BF6F-8AF12835799D}"/>
              </a:ext>
            </a:extLst>
          </p:cNvPr>
          <p:cNvSpPr/>
          <p:nvPr/>
        </p:nvSpPr>
        <p:spPr>
          <a:xfrm>
            <a:off x="6680025" y="1265354"/>
            <a:ext cx="1995325" cy="437092"/>
          </a:xfrm>
          <a:prstGeom prst="roundRect">
            <a:avLst/>
          </a:prstGeom>
          <a:solidFill>
            <a:srgbClr val="1AAE9C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lang="zh-CN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Productivity Tools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14F9CF5-9098-4A6C-9B70-337FD1C7A194}"/>
              </a:ext>
            </a:extLst>
          </p:cNvPr>
          <p:cNvSpPr txBox="1"/>
          <p:nvPr/>
        </p:nvSpPr>
        <p:spPr>
          <a:xfrm>
            <a:off x="7313092" y="2982532"/>
            <a:ext cx="1506007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b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Qnotes3</a:t>
            </a:r>
          </a:p>
          <a:p>
            <a:r>
              <a:rPr lang="ja-JP" altLang="en-US" sz="1050">
                <a:latin typeface="微軟正黑體"/>
                <a:ea typeface="微軟正黑體" panose="020B0604030504040204" pitchFamily="34" charset="-120"/>
              </a:rPr>
              <a:t>Sync Notes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7B74C50-1165-4FCA-8ED5-D0809A8A7FFF}"/>
              </a:ext>
            </a:extLst>
          </p:cNvPr>
          <p:cNvSpPr txBox="1"/>
          <p:nvPr/>
        </p:nvSpPr>
        <p:spPr>
          <a:xfrm>
            <a:off x="7313092" y="3560295"/>
            <a:ext cx="1506007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b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QVR Pro Client</a:t>
            </a:r>
          </a:p>
          <a:p>
            <a:r>
              <a:rPr lang="ja-JP" altLang="en-US" sz="1050">
                <a:latin typeface="微軟正黑體"/>
                <a:ea typeface="微軟正黑體" panose="020B0604030504040204" pitchFamily="34" charset="-120"/>
              </a:rPr>
              <a:t>Surveillance Monitor</a:t>
            </a:r>
          </a:p>
        </p:txBody>
      </p:sp>
      <p:pic>
        <p:nvPicPr>
          <p:cNvPr id="46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AC17DE51-1379-4681-A713-026E229A044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750300" y="1861603"/>
            <a:ext cx="366114" cy="37058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49CA50B7-C13F-4A32-9657-088B444A312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748352" y="2442629"/>
            <a:ext cx="370011" cy="37037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6" name="TextBox 39">
            <a:extLst>
              <a:ext uri="{FF2B5EF4-FFF2-40B4-BE49-F238E27FC236}">
                <a16:creationId xmlns:a16="http://schemas.microsoft.com/office/drawing/2014/main" id="{A32E2E41-6B90-42BA-BF84-66EEE23FA679}"/>
              </a:ext>
            </a:extLst>
          </p:cNvPr>
          <p:cNvSpPr txBox="1"/>
          <p:nvPr/>
        </p:nvSpPr>
        <p:spPr>
          <a:xfrm>
            <a:off x="5124909" y="1839146"/>
            <a:ext cx="1624572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b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DJ2 Client</a:t>
            </a:r>
            <a:br>
              <a:rPr lang="en-US" sz="1050">
                <a:latin typeface="Arial" panose="020B0604020202020204" pitchFamily="34" charset="0"/>
                <a:ea typeface="微軟正黑體" panose="020B0604030504040204" pitchFamily="34" charset="-120"/>
              </a:rPr>
            </a:br>
            <a:r>
              <a:rPr lang="en-US" sz="1050">
                <a:ea typeface="微軟正黑體" panose="020B0604030504040204" pitchFamily="34" charset="-120"/>
              </a:rPr>
              <a:t>Private LIVE Streaming</a:t>
            </a:r>
            <a:endParaRPr lang="zh-TW" altLang="en-US" sz="1050">
              <a:latin typeface="微軟正黑體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44071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title"/>
          </p:nvPr>
        </p:nvSpPr>
        <p:spPr>
          <a:xfrm>
            <a:off x="2777089" y="1284291"/>
            <a:ext cx="6064898" cy="1321728"/>
          </a:xfrm>
        </p:spPr>
        <p:txBody>
          <a:bodyPr/>
          <a:lstStyle/>
          <a:p>
            <a:r>
              <a:rPr lang="ja-JP" altLang="en-US">
                <a:cs typeface="Arial" panose="020B0604020202020204" pitchFamily="34" charset="0"/>
              </a:rPr>
              <a:t>Stay connected with your NAS</a:t>
            </a:r>
          </a:p>
        </p:txBody>
      </p:sp>
    </p:spTree>
    <p:extLst>
      <p:ext uri="{BB962C8B-B14F-4D97-AF65-F5344CB8AC3E}">
        <p14:creationId xmlns:p14="http://schemas.microsoft.com/office/powerpoint/2010/main" val="20897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圖片 26">
            <a:extLst>
              <a:ext uri="{FF2B5EF4-FFF2-40B4-BE49-F238E27FC236}">
                <a16:creationId xmlns:a16="http://schemas.microsoft.com/office/drawing/2014/main" id="{43735A94-9E46-4E3A-A82B-82D21C5E0E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956" y="4114579"/>
            <a:ext cx="5073754" cy="355167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7AA35EE5-E534-4542-9532-5C5803810E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178" y="1514482"/>
            <a:ext cx="2249343" cy="381156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D8F80B0C-7594-4486-98DA-A9E3F35CA7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0443" y="1514482"/>
            <a:ext cx="2249343" cy="381156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4D7792C1-0AD0-4A4D-B640-B59EE76062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9709" y="1514482"/>
            <a:ext cx="2249343" cy="381156"/>
          </a:xfrm>
          <a:prstGeom prst="rect">
            <a:avLst/>
          </a:prstGeom>
        </p:spPr>
      </p:pic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ja-JP" altLang="en-US"/>
              <a:t>myQNAPcloud </a:t>
            </a:r>
            <a:r>
              <a:rPr lang="en-US" altLang="ja-JP"/>
              <a:t>&amp;</a:t>
            </a:r>
            <a:r>
              <a:rPr lang="ja-JP" altLang="en-US"/>
              <a:t> QNAP ID</a:t>
            </a:r>
          </a:p>
        </p:txBody>
      </p:sp>
      <p:sp>
        <p:nvSpPr>
          <p:cNvPr id="3" name="Shape 230">
            <a:extLst>
              <a:ext uri="{FF2B5EF4-FFF2-40B4-BE49-F238E27FC236}">
                <a16:creationId xmlns:a16="http://schemas.microsoft.com/office/drawing/2014/main" id="{31D3D738-EC3B-456D-886B-C4124B08C733}"/>
              </a:ext>
            </a:extLst>
          </p:cNvPr>
          <p:cNvSpPr/>
          <p:nvPr/>
        </p:nvSpPr>
        <p:spPr>
          <a:xfrm>
            <a:off x="1049006" y="4042130"/>
            <a:ext cx="5103316" cy="500066"/>
          </a:xfrm>
          <a:prstGeom prst="roundRect">
            <a:avLst>
              <a:gd name="adj" fmla="val 16667"/>
            </a:avLst>
          </a:prstGeom>
          <a:noFill/>
          <a:ln>
            <a:noFill/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>
              <a:buClr>
                <a:schemeClr val="lt1"/>
              </a:buClr>
              <a:buSzPts val="2400"/>
            </a:pPr>
            <a:r>
              <a:rPr lang="zh-TW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Supports login with both Email and phone number!</a:t>
            </a:r>
            <a:endParaRPr lang="en-US" altLang="zh-TW" b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6" name="Shape 161">
            <a:extLst>
              <a:ext uri="{FF2B5EF4-FFF2-40B4-BE49-F238E27FC236}">
                <a16:creationId xmlns:a16="http://schemas.microsoft.com/office/drawing/2014/main" id="{9C9F4FD1-DE33-4252-9F73-CC6C6256A76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21208" t="8253" r="20332" b="27816"/>
          <a:stretch/>
        </p:blipFill>
        <p:spPr>
          <a:xfrm>
            <a:off x="3723333" y="2216174"/>
            <a:ext cx="1792431" cy="1214446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Shape 162">
            <a:extLst>
              <a:ext uri="{FF2B5EF4-FFF2-40B4-BE49-F238E27FC236}">
                <a16:creationId xmlns:a16="http://schemas.microsoft.com/office/drawing/2014/main" id="{EFC4F9C5-50F7-4592-9D67-4ADDCB3376C1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42691" y="2287612"/>
            <a:ext cx="2104279" cy="1143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163">
            <a:extLst>
              <a:ext uri="{FF2B5EF4-FFF2-40B4-BE49-F238E27FC236}">
                <a16:creationId xmlns:a16="http://schemas.microsoft.com/office/drawing/2014/main" id="{9D2A0C6B-CA87-4570-B805-466E746A9FDD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471009" y="2073298"/>
            <a:ext cx="1428760" cy="142876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139">
            <a:extLst>
              <a:ext uri="{FF2B5EF4-FFF2-40B4-BE49-F238E27FC236}">
                <a16:creationId xmlns:a16="http://schemas.microsoft.com/office/drawing/2014/main" id="{B3C1FCFC-D393-4926-9B71-879A66B1161B}"/>
              </a:ext>
            </a:extLst>
          </p:cNvPr>
          <p:cNvSpPr/>
          <p:nvPr/>
        </p:nvSpPr>
        <p:spPr>
          <a:xfrm>
            <a:off x="801320" y="1313818"/>
            <a:ext cx="2500330" cy="78581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lt1"/>
              </a:buClr>
              <a:buSzPts val="2400"/>
            </a:pP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Remote Connection</a:t>
            </a:r>
          </a:p>
        </p:txBody>
      </p:sp>
      <p:sp>
        <p:nvSpPr>
          <p:cNvPr id="10" name="Shape 139">
            <a:extLst>
              <a:ext uri="{FF2B5EF4-FFF2-40B4-BE49-F238E27FC236}">
                <a16:creationId xmlns:a16="http://schemas.microsoft.com/office/drawing/2014/main" id="{A9D6B221-DEBA-418E-959B-D2EE23D02C81}"/>
              </a:ext>
            </a:extLst>
          </p:cNvPr>
          <p:cNvSpPr/>
          <p:nvPr/>
        </p:nvSpPr>
        <p:spPr>
          <a:xfrm>
            <a:off x="3369358" y="1313818"/>
            <a:ext cx="2500330" cy="78581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lt1"/>
              </a:buClr>
              <a:buSzPts val="2400"/>
            </a:pP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Purchase Certificate</a:t>
            </a:r>
          </a:p>
        </p:txBody>
      </p:sp>
      <p:sp>
        <p:nvSpPr>
          <p:cNvPr id="11" name="Shape 139">
            <a:extLst>
              <a:ext uri="{FF2B5EF4-FFF2-40B4-BE49-F238E27FC236}">
                <a16:creationId xmlns:a16="http://schemas.microsoft.com/office/drawing/2014/main" id="{B462A7C0-76BE-4216-819F-C7870382FEED}"/>
              </a:ext>
            </a:extLst>
          </p:cNvPr>
          <p:cNvSpPr/>
          <p:nvPr/>
        </p:nvSpPr>
        <p:spPr>
          <a:xfrm>
            <a:off x="5949203" y="1313818"/>
            <a:ext cx="2500330" cy="78581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lt1"/>
              </a:buClr>
              <a:buSzPts val="2400"/>
            </a:pP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Receive Notifications</a:t>
            </a: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9E117C1F-3F48-4C1A-8DAA-94D3B9924B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1320" y="4049747"/>
            <a:ext cx="535129" cy="54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95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xfrm>
            <a:off x="0" y="115227"/>
            <a:ext cx="91440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ja-JP" altLang="en-US">
                <a:ea typeface="ＭＳ Ｐゴシック"/>
              </a:rPr>
              <a:t>Data in hand, anytime, anywhere</a:t>
            </a:r>
          </a:p>
        </p:txBody>
      </p:sp>
      <p:pic>
        <p:nvPicPr>
          <p:cNvPr id="2" name="圖片 25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EB18D8CE-E4CA-4DE3-944C-11A461F34C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16403" y="1220507"/>
            <a:ext cx="7474675" cy="3416865"/>
          </a:xfrm>
          <a:prstGeom prst="rect">
            <a:avLst/>
          </a:prstGeom>
        </p:spPr>
      </p:pic>
      <p:pic>
        <p:nvPicPr>
          <p:cNvPr id="6" name="Shape 136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C6D5680E-3E73-401B-8388-A27C9EF0AFFF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80519" y="3096000"/>
            <a:ext cx="586400" cy="58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137" descr="Image result for firefox png">
            <a:extLst>
              <a:ext uri="{FF2B5EF4-FFF2-40B4-BE49-F238E27FC236}">
                <a16:creationId xmlns:a16="http://schemas.microsoft.com/office/drawing/2014/main" id="{91273644-241A-4D46-AB8B-3211C0381FF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51774" y="2338588"/>
            <a:ext cx="593153" cy="5920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138" descr="Related image">
            <a:extLst>
              <a:ext uri="{FF2B5EF4-FFF2-40B4-BE49-F238E27FC236}">
                <a16:creationId xmlns:a16="http://schemas.microsoft.com/office/drawing/2014/main" id="{8F36E41A-2C1D-48C0-B879-8867B05B90B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17046" y="2285998"/>
            <a:ext cx="699688" cy="699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139">
            <a:extLst>
              <a:ext uri="{FF2B5EF4-FFF2-40B4-BE49-F238E27FC236}">
                <a16:creationId xmlns:a16="http://schemas.microsoft.com/office/drawing/2014/main" id="{8031D443-24A6-4C7C-869C-5B60E88F21DD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353829" y="3032746"/>
            <a:ext cx="649101" cy="649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hape 131">
            <a:extLst>
              <a:ext uri="{FF2B5EF4-FFF2-40B4-BE49-F238E27FC236}">
                <a16:creationId xmlns:a16="http://schemas.microsoft.com/office/drawing/2014/main" id="{F25C1ABE-E03A-4AD8-8CAB-3D433AD1EFEA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017888" y="2242926"/>
            <a:ext cx="567584" cy="56758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6" name="Shape 132" descr="A close up of a logo&#10;&#10;Description generated with high confidence">
            <a:extLst>
              <a:ext uri="{FF2B5EF4-FFF2-40B4-BE49-F238E27FC236}">
                <a16:creationId xmlns:a16="http://schemas.microsoft.com/office/drawing/2014/main" id="{43ED143B-D9B4-4174-914B-88B31FF54BB6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775987" y="2242917"/>
            <a:ext cx="567584" cy="56758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8" name="Shape 133">
            <a:extLst>
              <a:ext uri="{FF2B5EF4-FFF2-40B4-BE49-F238E27FC236}">
                <a16:creationId xmlns:a16="http://schemas.microsoft.com/office/drawing/2014/main" id="{622DC610-422F-426C-B04A-F60640C639E7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017895" y="2867000"/>
            <a:ext cx="567584" cy="56758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20" name="Shape 134">
            <a:extLst>
              <a:ext uri="{FF2B5EF4-FFF2-40B4-BE49-F238E27FC236}">
                <a16:creationId xmlns:a16="http://schemas.microsoft.com/office/drawing/2014/main" id="{8583A9ED-B878-420D-A303-951BBC402072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776004" y="2867004"/>
            <a:ext cx="567584" cy="56758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22" name="Shape 135">
            <a:extLst>
              <a:ext uri="{FF2B5EF4-FFF2-40B4-BE49-F238E27FC236}">
                <a16:creationId xmlns:a16="http://schemas.microsoft.com/office/drawing/2014/main" id="{F4C18FD7-48A3-484B-8AFA-484BC02FBB4A}"/>
              </a:ext>
            </a:extLst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017890" y="3526107"/>
            <a:ext cx="567584" cy="56758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24" name="Shape 140">
            <a:extLst>
              <a:ext uri="{FF2B5EF4-FFF2-40B4-BE49-F238E27FC236}">
                <a16:creationId xmlns:a16="http://schemas.microsoft.com/office/drawing/2014/main" id="{5CD76047-E3F5-40CC-A35C-024BB54FA865}"/>
              </a:ext>
            </a:extLst>
          </p:cNvPr>
          <p:cNvSpPr/>
          <p:nvPr/>
        </p:nvSpPr>
        <p:spPr>
          <a:xfrm>
            <a:off x="4484818" y="3759978"/>
            <a:ext cx="1106100" cy="357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...</a:t>
            </a:r>
            <a:r>
              <a:rPr lang="en-US" altLang="zh-TW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more</a:t>
            </a:r>
            <a:endParaRPr sz="1600" b="1" i="0" u="none" strike="noStrike" cap="none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26" name="Shape 141">
            <a:extLst>
              <a:ext uri="{FF2B5EF4-FFF2-40B4-BE49-F238E27FC236}">
                <a16:creationId xmlns:a16="http://schemas.microsoft.com/office/drawing/2014/main" id="{A72AFCED-E2CE-4C56-8E13-1846189E05F2}"/>
              </a:ext>
            </a:extLst>
          </p:cNvPr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302394" y="2829196"/>
            <a:ext cx="1489449" cy="1143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Shape 142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67A55AC7-C8A2-4FC5-9DF1-F69BE47090B8}"/>
              </a:ext>
            </a:extLst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303410" y="2355258"/>
            <a:ext cx="998127" cy="1085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Shape 143">
            <a:extLst>
              <a:ext uri="{FF2B5EF4-FFF2-40B4-BE49-F238E27FC236}">
                <a16:creationId xmlns:a16="http://schemas.microsoft.com/office/drawing/2014/main" id="{7B7F1074-A734-4C32-ABF3-06B01AC0D0F8}"/>
              </a:ext>
            </a:extLst>
          </p:cNvPr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7106049" y="2053873"/>
            <a:ext cx="571504" cy="571504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Shape 140">
            <a:extLst>
              <a:ext uri="{FF2B5EF4-FFF2-40B4-BE49-F238E27FC236}">
                <a16:creationId xmlns:a16="http://schemas.microsoft.com/office/drawing/2014/main" id="{AC41971A-1BC0-48AD-BC2E-E0BA501995D6}"/>
              </a:ext>
            </a:extLst>
          </p:cNvPr>
          <p:cNvSpPr/>
          <p:nvPr/>
        </p:nvSpPr>
        <p:spPr>
          <a:xfrm>
            <a:off x="1679822" y="1571618"/>
            <a:ext cx="1357322" cy="42862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228600" lvl="0" indent="-228600" algn="ctr">
              <a:buClr>
                <a:schemeClr val="lt1"/>
              </a:buClr>
              <a:buSzPts val="1100"/>
            </a:pPr>
            <a:r>
              <a:rPr lang="zh-TW" altLang="en-US" sz="2000" b="1">
                <a:solidFill>
                  <a:srgbClr val="00B05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Browser</a:t>
            </a:r>
          </a:p>
        </p:txBody>
      </p:sp>
      <p:sp>
        <p:nvSpPr>
          <p:cNvPr id="34" name="Shape 140">
            <a:extLst>
              <a:ext uri="{FF2B5EF4-FFF2-40B4-BE49-F238E27FC236}">
                <a16:creationId xmlns:a16="http://schemas.microsoft.com/office/drawing/2014/main" id="{5FA1DE0F-005B-44CB-9EDD-EE6241C18BA1}"/>
              </a:ext>
            </a:extLst>
          </p:cNvPr>
          <p:cNvSpPr/>
          <p:nvPr/>
        </p:nvSpPr>
        <p:spPr>
          <a:xfrm>
            <a:off x="6018152" y="1500180"/>
            <a:ext cx="2000264" cy="42862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228600" indent="-228600" algn="ctr">
              <a:buClr>
                <a:schemeClr val="lt1"/>
              </a:buClr>
              <a:buSzPts val="1100"/>
            </a:pPr>
            <a:r>
              <a:rPr lang="en-US" altLang="zh-TW" sz="2000" b="1">
                <a:solidFill>
                  <a:srgbClr val="00B05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PC Utility</a:t>
            </a:r>
            <a:endParaRPr lang="zh-TW" altLang="en-US" sz="2000" b="1">
              <a:solidFill>
                <a:srgbClr val="00B050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36" name="Shape 140">
            <a:extLst>
              <a:ext uri="{FF2B5EF4-FFF2-40B4-BE49-F238E27FC236}">
                <a16:creationId xmlns:a16="http://schemas.microsoft.com/office/drawing/2014/main" id="{67B14BEA-249F-4C80-8737-6A9EB8420094}"/>
              </a:ext>
            </a:extLst>
          </p:cNvPr>
          <p:cNvSpPr/>
          <p:nvPr/>
        </p:nvSpPr>
        <p:spPr>
          <a:xfrm>
            <a:off x="3926572" y="1714824"/>
            <a:ext cx="1693499" cy="42022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228600" indent="-228600" algn="ctr">
              <a:buClr>
                <a:schemeClr val="lt1"/>
              </a:buClr>
              <a:buSzPts val="11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Mobile App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53DC66C8-B835-48D6-8C50-7F7DD259327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47768" y="3275830"/>
            <a:ext cx="1289802" cy="12344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22043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D50E3ADB-40D9-4771-A8C6-E9DF1FA3C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cs typeface="Calibri Light"/>
              </a:rPr>
              <a:t>Mobile Connection - 1</a:t>
            </a:r>
          </a:p>
        </p:txBody>
      </p:sp>
      <p:sp>
        <p:nvSpPr>
          <p:cNvPr id="25" name="Shape 444">
            <a:extLst>
              <a:ext uri="{FF2B5EF4-FFF2-40B4-BE49-F238E27FC236}">
                <a16:creationId xmlns:a16="http://schemas.microsoft.com/office/drawing/2014/main" id="{E2A415B7-2816-45D5-BC23-C761CDA84F34}"/>
              </a:ext>
            </a:extLst>
          </p:cNvPr>
          <p:cNvSpPr/>
          <p:nvPr/>
        </p:nvSpPr>
        <p:spPr>
          <a:xfrm>
            <a:off x="1623393" y="2066324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Click "Add NAS"</a:t>
            </a:r>
          </a:p>
        </p:txBody>
      </p:sp>
      <p:sp>
        <p:nvSpPr>
          <p:cNvPr id="26" name="Shape 444">
            <a:extLst>
              <a:ext uri="{FF2B5EF4-FFF2-40B4-BE49-F238E27FC236}">
                <a16:creationId xmlns:a16="http://schemas.microsoft.com/office/drawing/2014/main" id="{0F17268A-3F72-4551-979B-82BE55EBB264}"/>
              </a:ext>
            </a:extLst>
          </p:cNvPr>
          <p:cNvSpPr/>
          <p:nvPr/>
        </p:nvSpPr>
        <p:spPr>
          <a:xfrm>
            <a:off x="1623393" y="2876411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>
              <a:buSzPts val="1600"/>
            </a:pPr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Sign in with QNAP ID</a:t>
            </a:r>
          </a:p>
        </p:txBody>
      </p:sp>
      <p:sp>
        <p:nvSpPr>
          <p:cNvPr id="27" name="Shape 444">
            <a:extLst>
              <a:ext uri="{FF2B5EF4-FFF2-40B4-BE49-F238E27FC236}">
                <a16:creationId xmlns:a16="http://schemas.microsoft.com/office/drawing/2014/main" id="{B67CB027-D02C-4220-9F44-6C3B170CE13F}"/>
              </a:ext>
            </a:extLst>
          </p:cNvPr>
          <p:cNvSpPr/>
          <p:nvPr/>
        </p:nvSpPr>
        <p:spPr>
          <a:xfrm>
            <a:off x="1623393" y="3686498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>
              <a:buSzPts val="1600"/>
            </a:pPr>
            <a:r>
              <a:rPr lang="en-US" altLang="zh-TW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Imported successfully!</a:t>
            </a:r>
          </a:p>
        </p:txBody>
      </p:sp>
      <p:pic>
        <p:nvPicPr>
          <p:cNvPr id="28" name="圖片 27">
            <a:extLst>
              <a:ext uri="{FF2B5EF4-FFF2-40B4-BE49-F238E27FC236}">
                <a16:creationId xmlns:a16="http://schemas.microsoft.com/office/drawing/2014/main" id="{3A145C16-1103-405B-89CF-7B079E8C5D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656" y="2066324"/>
            <a:ext cx="594278" cy="620496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B802E553-74E5-48CA-948A-D9659BE479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56" y="2887148"/>
            <a:ext cx="594278" cy="611757"/>
          </a:xfrm>
          <a:prstGeom prst="rect">
            <a:avLst/>
          </a:prstGeom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61D7307A-9A6D-479D-AE05-F01FB65AB8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656" y="3692524"/>
            <a:ext cx="594278" cy="620496"/>
          </a:xfrm>
          <a:prstGeom prst="rect">
            <a:avLst/>
          </a:prstGeom>
        </p:spPr>
      </p:pic>
      <p:sp>
        <p:nvSpPr>
          <p:cNvPr id="31" name="Shape 454">
            <a:extLst>
              <a:ext uri="{FF2B5EF4-FFF2-40B4-BE49-F238E27FC236}">
                <a16:creationId xmlns:a16="http://schemas.microsoft.com/office/drawing/2014/main" id="{668AC266-8D15-4270-B520-1DA075614F8B}"/>
              </a:ext>
            </a:extLst>
          </p:cNvPr>
          <p:cNvSpPr/>
          <p:nvPr/>
        </p:nvSpPr>
        <p:spPr>
          <a:xfrm>
            <a:off x="4100150" y="1167900"/>
            <a:ext cx="4495800" cy="462300"/>
          </a:xfrm>
          <a:prstGeom prst="homePlate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altLang="zh-TW" sz="2000" b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Connected</a:t>
            </a:r>
            <a:r>
              <a:rPr lang="zh-TW" sz="20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!!!</a:t>
            </a:r>
            <a:endParaRPr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" name="Shape 455">
            <a:extLst>
              <a:ext uri="{FF2B5EF4-FFF2-40B4-BE49-F238E27FC236}">
                <a16:creationId xmlns:a16="http://schemas.microsoft.com/office/drawing/2014/main" id="{78E88459-2F30-42AE-BFF7-E9CD72BBC7B3}"/>
              </a:ext>
            </a:extLst>
          </p:cNvPr>
          <p:cNvSpPr/>
          <p:nvPr/>
        </p:nvSpPr>
        <p:spPr>
          <a:xfrm>
            <a:off x="671150" y="1167900"/>
            <a:ext cx="3962400" cy="462300"/>
          </a:xfrm>
          <a:prstGeom prst="homePlate">
            <a:avLst>
              <a:gd name="adj" fmla="val 50000"/>
            </a:avLst>
          </a:prstGeom>
          <a:solidFill>
            <a:srgbClr val="E59E11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2000"/>
            </a:pPr>
            <a:r>
              <a:rPr lang="en-US" altLang="zh-TW" sz="2000" b="1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Import</a:t>
            </a:r>
            <a:r>
              <a:rPr lang="en-US" altLang="zh-TW" sz="2000" b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 all NAS info at once</a:t>
            </a:r>
            <a:endParaRPr lang="zh-TW" altLang="en-US" sz="2000" b="1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DBE45BA8-C395-4048-9319-F0ED725196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5550" y="1857375"/>
            <a:ext cx="1409700" cy="2514600"/>
          </a:xfrm>
          <a:prstGeom prst="rect">
            <a:avLst/>
          </a:prstGeom>
        </p:spPr>
      </p:pic>
      <p:pic>
        <p:nvPicPr>
          <p:cNvPr id="4" name="Picture 5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52DF5C48-2952-4E09-8CD1-57DBE532FF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93924" y="1857375"/>
            <a:ext cx="1409700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831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/>
              <a:t>Mobile Connection - </a:t>
            </a:r>
            <a:r>
              <a:rPr lang="en-US" altLang="zh-TW">
                <a:solidFill>
                  <a:srgbClr val="404040"/>
                </a:solidFill>
                <a:cs typeface="Calibri Light"/>
              </a:rPr>
              <a:t>2</a:t>
            </a:r>
            <a:endParaRPr lang="en-US" altLang="zh-TW">
              <a:solidFill>
                <a:schemeClr val="tx1"/>
              </a:solidFill>
            </a:endParaRPr>
          </a:p>
        </p:txBody>
      </p:sp>
      <p:sp>
        <p:nvSpPr>
          <p:cNvPr id="454" name="Shape 454"/>
          <p:cNvSpPr/>
          <p:nvPr/>
        </p:nvSpPr>
        <p:spPr>
          <a:xfrm>
            <a:off x="4100150" y="1167900"/>
            <a:ext cx="4495800" cy="462300"/>
          </a:xfrm>
          <a:prstGeom prst="homePlate">
            <a:avLst>
              <a:gd name="adj" fmla="val 50000"/>
            </a:avLst>
          </a:prstGeom>
          <a:solidFill>
            <a:srgbClr val="E59E11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altLang="zh-TW" sz="2000" b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Connected</a:t>
            </a:r>
            <a:r>
              <a:rPr lang="zh-TW" sz="20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!!!</a:t>
            </a:r>
            <a:endParaRPr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55" name="Shape 455"/>
          <p:cNvSpPr/>
          <p:nvPr/>
        </p:nvSpPr>
        <p:spPr>
          <a:xfrm>
            <a:off x="671150" y="1167900"/>
            <a:ext cx="3962400" cy="462300"/>
          </a:xfrm>
          <a:prstGeom prst="homePlate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2000"/>
            </a:pPr>
            <a:r>
              <a:rPr lang="zh-TW" altLang="en-US" sz="2000" b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Import all NAS info at once</a:t>
            </a:r>
          </a:p>
        </p:txBody>
      </p:sp>
      <p:sp>
        <p:nvSpPr>
          <p:cNvPr id="456" name="Shape 456"/>
          <p:cNvSpPr/>
          <p:nvPr/>
        </p:nvSpPr>
        <p:spPr>
          <a:xfrm>
            <a:off x="3319043" y="2413366"/>
            <a:ext cx="2624558" cy="131906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59E11"/>
          </a:solidFill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>
              <a:lnSpc>
                <a:spcPts val="1500"/>
              </a:lnSpc>
              <a:buClr>
                <a:schemeClr val="lt1"/>
              </a:buClr>
              <a:buSzPts val="1400"/>
            </a:pPr>
            <a:r>
              <a:rPr lang="en-US" altLang="zh-TW" b="1">
                <a:latin typeface="微軟正黑體" pitchFamily="34" charset="-120"/>
                <a:ea typeface="微軟正黑體" pitchFamily="34" charset="-120"/>
                <a:cs typeface="Arial"/>
              </a:rPr>
              <a:t>Automatically</a:t>
            </a:r>
            <a:r>
              <a:rPr lang="en-US" altLang="zh-TW" b="1">
                <a:latin typeface="微軟正黑體"/>
                <a:ea typeface="微軟正黑體"/>
              </a:rPr>
              <a:t> uses the best connection method</a:t>
            </a:r>
            <a:endParaRPr lang="zh-TW" altLang="en-US" b="1">
              <a:latin typeface="微軟正黑體"/>
              <a:ea typeface="微軟正黑體"/>
            </a:endParaRPr>
          </a:p>
        </p:txBody>
      </p:sp>
      <p:pic>
        <p:nvPicPr>
          <p:cNvPr id="457" name="Shape 4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66094" y="1777500"/>
            <a:ext cx="1371000" cy="2438400"/>
          </a:xfrm>
          <a:prstGeom prst="rect">
            <a:avLst/>
          </a:prstGeom>
          <a:noFill/>
          <a:ln w="9525" cap="flat" cmpd="sng">
            <a:solidFill>
              <a:srgbClr val="F3F3F3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458" name="Shape 45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29994" y="1777500"/>
            <a:ext cx="1371000" cy="2438400"/>
          </a:xfrm>
          <a:prstGeom prst="rect">
            <a:avLst/>
          </a:prstGeom>
          <a:noFill/>
          <a:ln w="9525" cap="flat" cmpd="sng">
            <a:solidFill>
              <a:srgbClr val="F3F3F3"/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18627890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29</Slides>
  <Notes>27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PowerPoint Presentation</vt:lpstr>
      <vt:lpstr>The Mobile NAS </vt:lpstr>
      <vt:lpstr>Access your data from anywhere</vt:lpstr>
      <vt:lpstr>QNAP Mobile Apps</vt:lpstr>
      <vt:lpstr>Stay connected with your NAS</vt:lpstr>
      <vt:lpstr>myQNAPcloud &amp; QNAP ID</vt:lpstr>
      <vt:lpstr>Data in hand, anytime, anywhere</vt:lpstr>
      <vt:lpstr>Mobile Connection - 1</vt:lpstr>
      <vt:lpstr>Mobile Connection - 2</vt:lpstr>
      <vt:lpstr>File &amp; System Management</vt:lpstr>
      <vt:lpstr>Qfile  All files in your pocket  </vt:lpstr>
      <vt:lpstr>Qmanager System Manager </vt:lpstr>
      <vt:lpstr>Qsync Sync across devices  </vt:lpstr>
      <vt:lpstr>Qsirch Powerful Search Engine   </vt:lpstr>
      <vt:lpstr>Multimedia</vt:lpstr>
      <vt:lpstr>Qphoto Browse &amp; Share photos   </vt:lpstr>
      <vt:lpstr>Qvideo Enjoys videos on demand  </vt:lpstr>
      <vt:lpstr>Qmusic Music streaming on demand</vt:lpstr>
      <vt:lpstr>Photo Tagger Tag your photos  </vt:lpstr>
      <vt:lpstr>Ocean KTV Client Mobile Karaoke  </vt:lpstr>
      <vt:lpstr>DJ2 Client Private live streaming </vt:lpstr>
      <vt:lpstr>Qget Download Task Manager  </vt:lpstr>
      <vt:lpstr>Qremote Handy Remote Controller </vt:lpstr>
      <vt:lpstr>Productivity Tools</vt:lpstr>
      <vt:lpstr>QmailClient All in one mail app </vt:lpstr>
      <vt:lpstr>Qcontactz Ultimate contacts pool </vt:lpstr>
      <vt:lpstr>Qnotes3 Share your inspirations </vt:lpstr>
      <vt:lpstr>QVR Pro Client Mobile surveillance monitor</vt:lpstr>
      <vt:lpstr>From work to entertainment QNAP mobile apps make life better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 </dc:title>
  <cp:revision>2</cp:revision>
  <dcterms:modified xsi:type="dcterms:W3CDTF">2018-05-30T08:33:19Z</dcterms:modified>
</cp:coreProperties>
</file>