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7" r:id="rId1"/>
  </p:sldMasterIdLst>
  <p:notesMasterIdLst>
    <p:notesMasterId r:id="rId31"/>
  </p:notesMasterIdLst>
  <p:sldIdLst>
    <p:sldId id="345" r:id="rId2"/>
    <p:sldId id="344" r:id="rId3"/>
    <p:sldId id="343" r:id="rId4"/>
    <p:sldId id="342" r:id="rId5"/>
    <p:sldId id="341" r:id="rId6"/>
    <p:sldId id="340" r:id="rId7"/>
    <p:sldId id="339" r:id="rId8"/>
    <p:sldId id="338" r:id="rId9"/>
    <p:sldId id="337" r:id="rId10"/>
    <p:sldId id="336" r:id="rId11"/>
    <p:sldId id="335" r:id="rId12"/>
    <p:sldId id="334" r:id="rId13"/>
    <p:sldId id="333" r:id="rId14"/>
    <p:sldId id="332" r:id="rId15"/>
    <p:sldId id="331" r:id="rId16"/>
    <p:sldId id="330" r:id="rId17"/>
    <p:sldId id="329" r:id="rId18"/>
    <p:sldId id="328" r:id="rId19"/>
    <p:sldId id="327" r:id="rId20"/>
    <p:sldId id="326" r:id="rId21"/>
    <p:sldId id="325" r:id="rId22"/>
    <p:sldId id="324" r:id="rId23"/>
    <p:sldId id="323" r:id="rId24"/>
    <p:sldId id="322" r:id="rId25"/>
    <p:sldId id="321" r:id="rId26"/>
    <p:sldId id="320" r:id="rId27"/>
    <p:sldId id="319" r:id="rId28"/>
    <p:sldId id="318" r:id="rId29"/>
    <p:sldId id="317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202AF6-9C13-42CF-8BFF-D34E3B9E9BD6}" v="1725" dt="2018-05-28T09:55:31.232"/>
    <p1510:client id="{00156232-9CD9-4132-9AF5-39078A1F2625}" v="451" dt="2018-05-28T11:06:33.544"/>
    <p1510:client id="{33B067B2-EECE-4421-96BB-1123EF5FFE41}" v="1" dt="2018-05-29T09:22:37.700"/>
  </p1510:revLst>
</p1510:revInfo>
</file>

<file path=ppt/tableStyles.xml><?xml version="1.0" encoding="utf-8"?>
<a:tblStyleLst xmlns:a="http://schemas.openxmlformats.org/drawingml/2006/main" def="{D0A20720-74F9-4FA2-8952-81498998DCAA}">
  <a:tblStyle styleId="{D0A20720-74F9-4FA2-8952-81498998DCA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F81BD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F81B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戶外、家中、辦公室，您總是希望在任何地方都能夠自在地運用所有的資料</a:t>
            </a: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14487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4196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34020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7350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4730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95853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6273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2832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26073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07484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434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2741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06018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3705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36099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6659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863915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82485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27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252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176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1712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8306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6412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9534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7030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9865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 1" userDrawn="1">
  <p:cSld name="只有標題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45D34A1-F7C1-4097-8112-B315B6CC11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9892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E1AC3DE-BA05-4879-A2E3-BE70514F5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838" y="3761593"/>
            <a:ext cx="5575762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150" baseline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2406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 1" userDrawn="1">
  <p:cSld name="空白 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7F484C6-5D03-4152-BB97-B73C90386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6" y="0"/>
            <a:ext cx="9137187" cy="51435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9DF6F2-1C17-4462-88E4-3EC0E527D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384301"/>
            <a:ext cx="7543800" cy="301752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BA3FAFE-DAD8-4E33-9093-4B3DC0C911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7911" y="719244"/>
            <a:ext cx="8481526" cy="408433"/>
          </a:xfrm>
          <a:prstGeom prst="rect">
            <a:avLst/>
          </a:prstGeom>
          <a:effectLst>
            <a:outerShdw sx="1000" sy="1000" algn="ctr" rotWithShape="0">
              <a:srgbClr val="000000">
                <a:alpha val="42000"/>
              </a:srgb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4C51118-8AAF-4D11-BCF6-3EB8D2541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5227"/>
            <a:ext cx="7886700" cy="994172"/>
          </a:xfrm>
        </p:spPr>
        <p:txBody>
          <a:bodyPr>
            <a:normAutofit/>
          </a:bodyPr>
          <a:lstStyle>
            <a:lvl1pPr algn="ctr">
              <a:defRPr sz="4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57304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80CB29D-C7FA-4B37-A3F4-A75D90DD4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38324" cy="5146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539" y="727191"/>
            <a:ext cx="6064898" cy="1321728"/>
          </a:xfrm>
        </p:spPr>
        <p:txBody>
          <a:bodyPr anchor="b" anchorCtr="0">
            <a:normAutofit/>
          </a:bodyPr>
          <a:lstStyle>
            <a:lvl1pPr algn="r">
              <a:lnSpc>
                <a:spcPct val="85000"/>
              </a:lnSpc>
              <a:defRPr sz="4500" b="1" i="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EEAFD44-DFB8-4D23-84A5-9F5AD99C0F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1304" y="746679"/>
            <a:ext cx="1791478" cy="3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0894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80CB29D-C7FA-4B37-A3F4-A75D90DD4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38324" cy="51466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DF8AC5C-98D9-479A-882F-66C2875F5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539" y="727191"/>
            <a:ext cx="6064898" cy="1321728"/>
          </a:xfrm>
        </p:spPr>
        <p:txBody>
          <a:bodyPr anchor="b" anchorCtr="0">
            <a:normAutofit/>
          </a:bodyPr>
          <a:lstStyle>
            <a:lvl1pPr algn="r">
              <a:lnSpc>
                <a:spcPct val="85000"/>
              </a:lnSpc>
              <a:defRPr sz="4500" b="1" i="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4AA0084-BE0F-40DB-A25C-5F4BE5A98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1304" y="746679"/>
            <a:ext cx="1791478" cy="3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013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CDC1333-5CC0-42DE-BCE3-50FD1D2668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3835"/>
            <a:ext cx="9144000" cy="514733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82819" y="659612"/>
            <a:ext cx="4318207" cy="1088068"/>
          </a:xfrm>
        </p:spPr>
        <p:txBody>
          <a:bodyPr>
            <a:noAutofit/>
          </a:bodyPr>
          <a:lstStyle>
            <a:lvl1pPr>
              <a:lnSpc>
                <a:spcPts val="4600"/>
              </a:lnSpc>
              <a:defRPr sz="4200" b="1" i="0"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996751"/>
            <a:ext cx="3703320" cy="240507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388521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CDC1333-5CC0-42DE-BCE3-50FD1D2668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3835"/>
            <a:ext cx="9144000" cy="514733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82819" y="659612"/>
            <a:ext cx="4318207" cy="1088068"/>
          </a:xfrm>
        </p:spPr>
        <p:txBody>
          <a:bodyPr>
            <a:noAutofit/>
          </a:bodyPr>
          <a:lstStyle>
            <a:lvl1pPr>
              <a:lnSpc>
                <a:spcPts val="4600"/>
              </a:lnSpc>
              <a:defRPr sz="4200" b="1" i="0"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996751"/>
            <a:ext cx="3703320" cy="240507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636068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CDC1333-5CC0-42DE-BCE3-50FD1D2668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3835"/>
            <a:ext cx="9144000" cy="514733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82819" y="659612"/>
            <a:ext cx="4318207" cy="1088068"/>
          </a:xfrm>
        </p:spPr>
        <p:txBody>
          <a:bodyPr>
            <a:noAutofit/>
          </a:bodyPr>
          <a:lstStyle>
            <a:lvl1pPr>
              <a:lnSpc>
                <a:spcPts val="4600"/>
              </a:lnSpc>
              <a:defRPr sz="4200" b="1" i="0"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996751"/>
            <a:ext cx="3703320" cy="240507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398318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CDC1333-5CC0-42DE-BCE3-50FD1D2668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3835"/>
            <a:ext cx="9144000" cy="514733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82819" y="659612"/>
            <a:ext cx="4318207" cy="1088068"/>
          </a:xfrm>
        </p:spPr>
        <p:txBody>
          <a:bodyPr>
            <a:noAutofit/>
          </a:bodyPr>
          <a:lstStyle>
            <a:lvl1pPr>
              <a:lnSpc>
                <a:spcPts val="4600"/>
              </a:lnSpc>
              <a:defRPr sz="4200" b="1" i="0"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996751"/>
            <a:ext cx="3703320" cy="240507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710473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3880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80CB29D-C7FA-4B37-A3F4-A75D90DD4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6" y="0"/>
            <a:ext cx="9133213" cy="51466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441947-7ED1-418F-9FFA-2770FCBE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539" y="727191"/>
            <a:ext cx="6064898" cy="1321728"/>
          </a:xfrm>
        </p:spPr>
        <p:txBody>
          <a:bodyPr anchor="b" anchorCtr="0">
            <a:normAutofit/>
          </a:bodyPr>
          <a:lstStyle>
            <a:lvl1pPr algn="r">
              <a:lnSpc>
                <a:spcPct val="85000"/>
              </a:lnSpc>
              <a:defRPr sz="4500" b="1" i="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7A67297-5524-4E80-AF2C-2588AB2532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1304" y="746679"/>
            <a:ext cx="1791478" cy="3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840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F634731-8E7B-466E-8FD3-6AF500E71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5" y="0"/>
            <a:ext cx="91326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223935"/>
            <a:ext cx="4644779" cy="1415034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b="1" i="0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956633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CDC1333-5CC0-42DE-BCE3-50FD1D2668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9767"/>
            <a:ext cx="9144000" cy="512013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41446" y="659612"/>
            <a:ext cx="4318207" cy="1088068"/>
          </a:xfrm>
        </p:spPr>
        <p:txBody>
          <a:bodyPr>
            <a:noAutofit/>
          </a:bodyPr>
          <a:lstStyle>
            <a:lvl1pPr>
              <a:lnSpc>
                <a:spcPts val="4600"/>
              </a:lnSpc>
              <a:defRPr sz="4200" b="1" i="0" baseline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996751"/>
            <a:ext cx="3703320" cy="240507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217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CDC1333-5CC0-42DE-BCE3-50FD1D2668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9767"/>
            <a:ext cx="9144000" cy="512013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41446" y="659612"/>
            <a:ext cx="4318207" cy="1088068"/>
          </a:xfrm>
        </p:spPr>
        <p:txBody>
          <a:bodyPr>
            <a:noAutofit/>
          </a:bodyPr>
          <a:lstStyle>
            <a:lvl1pPr>
              <a:lnSpc>
                <a:spcPts val="4600"/>
              </a:lnSpc>
              <a:defRPr sz="4200" b="1" i="0"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996751"/>
            <a:ext cx="3703320" cy="240507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205064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80CB29D-C7FA-4B37-A3F4-A75D90DD4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6" y="0"/>
            <a:ext cx="9133213" cy="51466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1EB38E9-F1AE-4C4A-AED7-E7368A0F4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539" y="727191"/>
            <a:ext cx="6064898" cy="1321728"/>
          </a:xfrm>
        </p:spPr>
        <p:txBody>
          <a:bodyPr anchor="b" anchorCtr="0">
            <a:normAutofit/>
          </a:bodyPr>
          <a:lstStyle>
            <a:lvl1pPr algn="r">
              <a:lnSpc>
                <a:spcPct val="85000"/>
              </a:lnSpc>
              <a:defRPr sz="4500" b="1" i="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699B373-CC8F-4FAA-8FB1-6DE40B3FF0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1304" y="746679"/>
            <a:ext cx="1791478" cy="3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6023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7423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4469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5/30/2018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1423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5/30/2018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0156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5/30/2018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6450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dirty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8674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6167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dirty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7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10" r:id="rId22"/>
    <p:sldLayoutId id="2147483712" r:id="rId23"/>
    <p:sldLayoutId id="2147483713" r:id="rId2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png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png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0.png"/><Relationship Id="rId4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5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1.png"/><Relationship Id="rId4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png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6.png"/><Relationship Id="rId4" Type="http://schemas.openxmlformats.org/officeDocument/2006/relationships/image" Target="../media/image7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8.png"/><Relationship Id="rId5" Type="http://schemas.openxmlformats.org/officeDocument/2006/relationships/image" Target="../media/image77.emf"/><Relationship Id="rId4" Type="http://schemas.openxmlformats.org/officeDocument/2006/relationships/image" Target="../media/image7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5" Type="http://schemas.openxmlformats.org/officeDocument/2006/relationships/image" Target="../media/image77.emf"/><Relationship Id="rId4" Type="http://schemas.openxmlformats.org/officeDocument/2006/relationships/image" Target="../media/image7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emf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emf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2656707-0F9B-4D63-B414-1E1759AE5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01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2777089" y="1253964"/>
            <a:ext cx="6064898" cy="1321728"/>
          </a:xfrm>
        </p:spPr>
        <p:txBody>
          <a:bodyPr/>
          <a:lstStyle/>
          <a:p>
            <a:r>
              <a:rPr lang="ja-JP" altLang="en-US">
                <a:cs typeface="Arial" panose="020B0604020202020204" pitchFamily="34" charset="0"/>
              </a:rPr>
              <a:t>File &amp; System Management</a:t>
            </a:r>
          </a:p>
        </p:txBody>
      </p:sp>
    </p:spTree>
    <p:extLst>
      <p:ext uri="{BB962C8B-B14F-4D97-AF65-F5344CB8AC3E}">
        <p14:creationId xmlns:p14="http://schemas.microsoft.com/office/powerpoint/2010/main" val="3923107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469555D-6C89-46FA-8433-DB681D7BB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25" y="2070814"/>
            <a:ext cx="586409" cy="61228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B6C87B3-15A9-44CA-9A52-96E6EBB6F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57" y="2891496"/>
            <a:ext cx="586409" cy="60365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AF585AD-DEC0-4E85-8C92-DD2019D08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2" y="3699206"/>
            <a:ext cx="586409" cy="612280"/>
          </a:xfrm>
          <a:prstGeom prst="rect">
            <a:avLst/>
          </a:prstGeom>
        </p:spPr>
      </p:pic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603626" y="642097"/>
            <a:ext cx="4318207" cy="1088068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zh-TW" altLang="en-US" sz="3900"/>
              <a:t>Qfile </a:t>
            </a:r>
            <a:br>
              <a:rPr lang="zh-TW" altLang="en-US" sz="2900" b="0">
                <a:cs typeface="Arial" panose="020B0604020202020204" pitchFamily="34" charset="0"/>
              </a:rPr>
            </a:br>
            <a:r>
              <a:rPr lang="zh-TW" altLang="en-US" sz="2900" b="0">
                <a:ea typeface="微軟正黑體"/>
                <a:cs typeface="Arial" panose="020B0604020202020204" pitchFamily="34" charset="0"/>
              </a:rPr>
              <a:t>All files in your pocket  </a:t>
            </a:r>
          </a:p>
        </p:txBody>
      </p:sp>
      <p:sp>
        <p:nvSpPr>
          <p:cNvPr id="2" name="Shape 444">
            <a:extLst>
              <a:ext uri="{FF2B5EF4-FFF2-40B4-BE49-F238E27FC236}">
                <a16:creationId xmlns:a16="http://schemas.microsoft.com/office/drawing/2014/main" id="{08C28002-8683-407D-9935-3631425D4299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All files in one app</a:t>
            </a:r>
          </a:p>
        </p:txBody>
      </p:sp>
      <p:sp>
        <p:nvSpPr>
          <p:cNvPr id="14" name="Shape 444">
            <a:extLst>
              <a:ext uri="{FF2B5EF4-FFF2-40B4-BE49-F238E27FC236}">
                <a16:creationId xmlns:a16="http://schemas.microsoft.com/office/drawing/2014/main" id="{891461FC-D017-4A8E-BB56-FBA46C8802B4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Auto Upload</a:t>
            </a:r>
          </a:p>
        </p:txBody>
      </p:sp>
      <p:sp>
        <p:nvSpPr>
          <p:cNvPr id="10" name="Shape 444">
            <a:extLst>
              <a:ext uri="{FF2B5EF4-FFF2-40B4-BE49-F238E27FC236}">
                <a16:creationId xmlns:a16="http://schemas.microsoft.com/office/drawing/2014/main" id="{FD1EC0FE-EEC5-4D4C-8EE0-4EA101E8AA24}"/>
              </a:ext>
            </a:extLst>
          </p:cNvPr>
          <p:cNvSpPr/>
          <p:nvPr/>
        </p:nvSpPr>
        <p:spPr>
          <a:xfrm>
            <a:off x="1623393" y="3686498"/>
            <a:ext cx="422081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Instantly share files &amp; links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4C3D79E-46FE-4CA2-9C4A-E2A5112C8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45" y="646624"/>
            <a:ext cx="909292" cy="9092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655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597132" y="597765"/>
            <a:ext cx="4769503" cy="1088068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zh-TW" altLang="en-US" sz="3500"/>
              <a:t>Qmanager</a:t>
            </a:r>
            <a:br>
              <a:rPr lang="zh-TW" altLang="en-US" sz="2600" b="0">
                <a:cs typeface="Arial" panose="020B0604020202020204" pitchFamily="34" charset="0"/>
              </a:rPr>
            </a:br>
            <a:r>
              <a:rPr lang="zh-TW" altLang="en-US" sz="2600" b="0">
                <a:ea typeface="微軟正黑體"/>
                <a:cs typeface="Arial" panose="020B0604020202020204" pitchFamily="34" charset="0"/>
              </a:rPr>
              <a:t>System Manager 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BA2236DD-B7D9-4A5E-AF2A-D4EAE811C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25" y="2070814"/>
            <a:ext cx="586409" cy="61228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98EABEC-1D1F-4A0A-9FDF-E9ABFE4A2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57" y="2891496"/>
            <a:ext cx="586409" cy="60365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E94BB1F-116D-4F90-A6D6-5A53DFAC3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2" y="3699206"/>
            <a:ext cx="586409" cy="612280"/>
          </a:xfrm>
          <a:prstGeom prst="rect">
            <a:avLst/>
          </a:prstGeom>
        </p:spPr>
      </p:pic>
      <p:sp>
        <p:nvSpPr>
          <p:cNvPr id="25" name="Shape 444">
            <a:extLst>
              <a:ext uri="{FF2B5EF4-FFF2-40B4-BE49-F238E27FC236}">
                <a16:creationId xmlns:a16="http://schemas.microsoft.com/office/drawing/2014/main" id="{627646D4-3B5D-403D-A500-58567D118251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zh-TW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Monitor system status</a:t>
            </a:r>
          </a:p>
        </p:txBody>
      </p:sp>
      <p:sp>
        <p:nvSpPr>
          <p:cNvPr id="26" name="Shape 444">
            <a:extLst>
              <a:ext uri="{FF2B5EF4-FFF2-40B4-BE49-F238E27FC236}">
                <a16:creationId xmlns:a16="http://schemas.microsoft.com/office/drawing/2014/main" id="{D828A856-B79E-455D-9CCE-5BE4BC93CB93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Manage NAS service</a:t>
            </a:r>
          </a:p>
        </p:txBody>
      </p:sp>
      <p:sp>
        <p:nvSpPr>
          <p:cNvPr id="27" name="Shape 444">
            <a:extLst>
              <a:ext uri="{FF2B5EF4-FFF2-40B4-BE49-F238E27FC236}">
                <a16:creationId xmlns:a16="http://schemas.microsoft.com/office/drawing/2014/main" id="{75C4105D-87DE-4EB2-A794-96DF33BE8C26}"/>
              </a:ext>
            </a:extLst>
          </p:cNvPr>
          <p:cNvSpPr/>
          <p:nvPr/>
        </p:nvSpPr>
        <p:spPr>
          <a:xfrm>
            <a:off x="1623393" y="3686498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Power off or restart NAS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461D1DE-0933-4FE2-B598-C53273DE3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66" y="665445"/>
            <a:ext cx="906373" cy="9072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3623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636098" y="579816"/>
            <a:ext cx="4318207" cy="1088068"/>
          </a:xfrm>
        </p:spPr>
        <p:txBody>
          <a:bodyPr/>
          <a:lstStyle/>
          <a:p>
            <a:pPr>
              <a:lnSpc>
                <a:spcPts val="2900"/>
              </a:lnSpc>
            </a:pPr>
            <a:r>
              <a:rPr lang="zh-TW" altLang="en-US" sz="3500">
                <a:cs typeface="Arial" panose="020B0604020202020204" pitchFamily="34" charset="0"/>
              </a:rPr>
              <a:t>Qsync</a:t>
            </a:r>
            <a:br>
              <a:rPr lang="zh-TW" altLang="en-US" sz="2600" b="0">
                <a:cs typeface="Arial" panose="020B0604020202020204" pitchFamily="34" charset="0"/>
              </a:rPr>
            </a:br>
            <a:r>
              <a:rPr lang="zh-TW" altLang="en-US" sz="2600" b="0">
                <a:ea typeface="微軟正黑體"/>
                <a:cs typeface="Arial" panose="020B0604020202020204" pitchFamily="34" charset="0"/>
              </a:rPr>
              <a:t>Sync across devices  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F08AFF5-95DD-4701-B7B7-8E551F03E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25" y="2070814"/>
            <a:ext cx="586409" cy="61228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796270A-D989-43F5-84FC-54638AAEF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57" y="2891496"/>
            <a:ext cx="586409" cy="60365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C95A228-F827-4476-83E6-3016412EF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2" y="3699206"/>
            <a:ext cx="586409" cy="612280"/>
          </a:xfrm>
          <a:prstGeom prst="rect">
            <a:avLst/>
          </a:prstGeom>
        </p:spPr>
      </p:pic>
      <p:sp>
        <p:nvSpPr>
          <p:cNvPr id="19" name="Shape 444">
            <a:extLst>
              <a:ext uri="{FF2B5EF4-FFF2-40B4-BE49-F238E27FC236}">
                <a16:creationId xmlns:a16="http://schemas.microsoft.com/office/drawing/2014/main" id="{ECE1445A-CFF3-40EB-9A60-40682598276D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File Synchronization</a:t>
            </a: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9ED39508-EDC7-4401-BBA4-AB6B6A0CB07D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Online/Offline File</a:t>
            </a:r>
          </a:p>
        </p:txBody>
      </p:sp>
      <p:sp>
        <p:nvSpPr>
          <p:cNvPr id="24" name="Shape 444">
            <a:extLst>
              <a:ext uri="{FF2B5EF4-FFF2-40B4-BE49-F238E27FC236}">
                <a16:creationId xmlns:a16="http://schemas.microsoft.com/office/drawing/2014/main" id="{FCBFDD96-C32E-49B8-86CB-4E8268081034}"/>
              </a:ext>
            </a:extLst>
          </p:cNvPr>
          <p:cNvSpPr/>
          <p:nvPr/>
        </p:nvSpPr>
        <p:spPr>
          <a:xfrm>
            <a:off x="1640201" y="3703306"/>
            <a:ext cx="4269468" cy="61800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Instantly share files &amp; links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0C47B0C-7074-4B72-B60A-60C66E1D8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77" y="636327"/>
            <a:ext cx="926833" cy="9268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3918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610120" y="602368"/>
            <a:ext cx="5286338" cy="1088068"/>
          </a:xfrm>
        </p:spPr>
        <p:txBody>
          <a:bodyPr/>
          <a:lstStyle/>
          <a:p>
            <a:pPr>
              <a:lnSpc>
                <a:spcPts val="2900"/>
              </a:lnSpc>
            </a:pPr>
            <a:r>
              <a:rPr lang="zh-TW" altLang="en-US" sz="3500">
                <a:cs typeface="Arial" panose="020B0604020202020204" pitchFamily="34" charset="0"/>
              </a:rPr>
              <a:t>Qsirch</a:t>
            </a:r>
            <a:br>
              <a:rPr lang="zh-TW" altLang="en-US" sz="2600" b="0">
                <a:cs typeface="Arial" panose="020B0604020202020204" pitchFamily="34" charset="0"/>
              </a:rPr>
            </a:br>
            <a:r>
              <a:rPr lang="zh-TW" altLang="en-US" sz="2600" b="0">
                <a:ea typeface="微軟正黑體"/>
                <a:cs typeface="Arial" panose="020B0604020202020204" pitchFamily="34" charset="0"/>
              </a:rPr>
              <a:t>Powerful Search Engine   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0F82DBDC-7C90-407F-A959-84FF722DE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25" y="2070814"/>
            <a:ext cx="586409" cy="61228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4BB5C7F-60C7-4340-AE43-1A285E914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57" y="2891496"/>
            <a:ext cx="586409" cy="60365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8ED3554-8601-460B-AE9F-5F5C6397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2" y="3699206"/>
            <a:ext cx="586409" cy="612280"/>
          </a:xfrm>
          <a:prstGeom prst="rect">
            <a:avLst/>
          </a:prstGeom>
        </p:spPr>
      </p:pic>
      <p:sp>
        <p:nvSpPr>
          <p:cNvPr id="19" name="Shape 444">
            <a:extLst>
              <a:ext uri="{FF2B5EF4-FFF2-40B4-BE49-F238E27FC236}">
                <a16:creationId xmlns:a16="http://schemas.microsoft.com/office/drawing/2014/main" id="{80BD2F3D-969D-480B-A470-1E57D7C88DE7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Full Content Search</a:t>
            </a: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7C153041-2FE7-4961-AB05-D5CB8DF85D54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40+ Smart Filters</a:t>
            </a:r>
          </a:p>
        </p:txBody>
      </p:sp>
      <p:sp>
        <p:nvSpPr>
          <p:cNvPr id="24" name="Shape 444">
            <a:extLst>
              <a:ext uri="{FF2B5EF4-FFF2-40B4-BE49-F238E27FC236}">
                <a16:creationId xmlns:a16="http://schemas.microsoft.com/office/drawing/2014/main" id="{5AE67F9E-E4FD-4FB0-A083-DC351F2565DA}"/>
              </a:ext>
            </a:extLst>
          </p:cNvPr>
          <p:cNvSpPr/>
          <p:nvPr/>
        </p:nvSpPr>
        <p:spPr>
          <a:xfrm>
            <a:off x="1623392" y="3706376"/>
            <a:ext cx="4707833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Offline search for Qfile, Qphoto, Qmusic and Qvideo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19AD758-1024-486C-A6BF-D72F130F3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66" y="640267"/>
            <a:ext cx="931525" cy="9324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4614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2724539" y="876277"/>
            <a:ext cx="6064898" cy="1321728"/>
          </a:xfrm>
        </p:spPr>
        <p:txBody>
          <a:bodyPr/>
          <a:lstStyle/>
          <a:p>
            <a:r>
              <a:rPr lang="ja-JP" altLang="en-US">
                <a:cs typeface="Arial" panose="020B0604020202020204" pitchFamily="34" charset="0"/>
              </a:rPr>
              <a:t>Multimedia</a:t>
            </a:r>
          </a:p>
        </p:txBody>
      </p:sp>
    </p:spTree>
    <p:extLst>
      <p:ext uri="{BB962C8B-B14F-4D97-AF65-F5344CB8AC3E}">
        <p14:creationId xmlns:p14="http://schemas.microsoft.com/office/powerpoint/2010/main" val="1249459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900"/>
              </a:lnSpc>
            </a:pPr>
            <a:r>
              <a:rPr lang="zh-TW" altLang="en-US" sz="3500">
                <a:cs typeface="Arial" panose="020B0604020202020204" pitchFamily="34" charset="0"/>
              </a:rPr>
              <a:t>Qphoto</a:t>
            </a:r>
            <a:br>
              <a:rPr lang="zh-TW" altLang="en-US" sz="2600" b="0">
                <a:cs typeface="Arial" panose="020B0604020202020204" pitchFamily="34" charset="0"/>
              </a:rPr>
            </a:br>
            <a:r>
              <a:rPr lang="zh-TW" altLang="en-US" sz="2600" b="0">
                <a:cs typeface="Arial" panose="020B0604020202020204" pitchFamily="34" charset="0"/>
              </a:rPr>
              <a:t>Browse &amp; Share photos</a:t>
            </a:r>
            <a:r>
              <a:rPr lang="zh-TW" altLang="en-US">
                <a:cs typeface="Arial" panose="020B0604020202020204" pitchFamily="34" charset="0"/>
              </a:rPr>
              <a:t>   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276FB763-11BF-42AB-9744-9D13D1EF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A003B84-7676-4B0F-9B6A-E7D8B6D2A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041254C-BF37-4C59-81F7-BF27D2515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56" y="3692524"/>
            <a:ext cx="594278" cy="620496"/>
          </a:xfrm>
          <a:prstGeom prst="rect">
            <a:avLst/>
          </a:prstGeom>
        </p:spPr>
      </p:pic>
      <p:sp>
        <p:nvSpPr>
          <p:cNvPr id="26" name="Shape 444">
            <a:extLst>
              <a:ext uri="{FF2B5EF4-FFF2-40B4-BE49-F238E27FC236}">
                <a16:creationId xmlns:a16="http://schemas.microsoft.com/office/drawing/2014/main" id="{4013B77B-F3FB-4346-A0CB-65686D2CBBEE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Browse Photos &amp; Albums</a:t>
            </a:r>
          </a:p>
        </p:txBody>
      </p:sp>
      <p:sp>
        <p:nvSpPr>
          <p:cNvPr id="27" name="Shape 444">
            <a:extLst>
              <a:ext uri="{FF2B5EF4-FFF2-40B4-BE49-F238E27FC236}">
                <a16:creationId xmlns:a16="http://schemas.microsoft.com/office/drawing/2014/main" id="{0F0D3732-729E-44E9-8B15-B975D112510A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Share your best moments</a:t>
            </a:r>
          </a:p>
        </p:txBody>
      </p:sp>
      <p:sp>
        <p:nvSpPr>
          <p:cNvPr id="28" name="Shape 444">
            <a:extLst>
              <a:ext uri="{FF2B5EF4-FFF2-40B4-BE49-F238E27FC236}">
                <a16:creationId xmlns:a16="http://schemas.microsoft.com/office/drawing/2014/main" id="{3579F179-E83A-4DC3-BFCE-C00546C2D3ED}"/>
              </a:ext>
            </a:extLst>
          </p:cNvPr>
          <p:cNvSpPr/>
          <p:nvPr/>
        </p:nvSpPr>
        <p:spPr>
          <a:xfrm>
            <a:off x="1623393" y="3686498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Instant Upload + Time Lapse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933EF582-7778-4065-93B7-7ED2A7C0D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43" y="652689"/>
            <a:ext cx="931774" cy="929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5966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900"/>
              </a:lnSpc>
            </a:pPr>
            <a:r>
              <a:rPr lang="zh-TW" altLang="en-US" sz="3500"/>
              <a:t>Qvideo</a:t>
            </a:r>
            <a:br>
              <a:rPr lang="zh-TW" altLang="en-US" sz="2600" b="0">
                <a:cs typeface="Arial"/>
              </a:rPr>
            </a:br>
            <a:r>
              <a:rPr lang="zh-TW" altLang="en-US" sz="2600" b="0"/>
              <a:t>Enjoys videos on demand  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7B6FE486-B988-4FCD-A967-BD249C02C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3FCB2C8-030B-4247-8D8F-7E4E9134D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sp>
        <p:nvSpPr>
          <p:cNvPr id="17" name="Shape 444">
            <a:extLst>
              <a:ext uri="{FF2B5EF4-FFF2-40B4-BE49-F238E27FC236}">
                <a16:creationId xmlns:a16="http://schemas.microsoft.com/office/drawing/2014/main" id="{80339D1D-37F3-448B-9C6F-84E00A5F9595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360 degree panoramic video playback</a:t>
            </a:r>
          </a:p>
        </p:txBody>
      </p:sp>
      <p:sp>
        <p:nvSpPr>
          <p:cNvPr id="18" name="Shape 444">
            <a:extLst>
              <a:ext uri="{FF2B5EF4-FFF2-40B4-BE49-F238E27FC236}">
                <a16:creationId xmlns:a16="http://schemas.microsoft.com/office/drawing/2014/main" id="{D3F756ED-AA32-40CE-87E2-0F595A3797DD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IMDB, posters, series information</a:t>
            </a:r>
          </a:p>
        </p:txBody>
      </p:sp>
      <p:pic>
        <p:nvPicPr>
          <p:cNvPr id="12" name="Picture 27">
            <a:extLst>
              <a:ext uri="{FF2B5EF4-FFF2-40B4-BE49-F238E27FC236}">
                <a16:creationId xmlns:a16="http://schemas.microsoft.com/office/drawing/2014/main" id="{E531BFCC-DDDE-4815-A86B-ECF2A4C6C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68" y="629761"/>
            <a:ext cx="930729" cy="930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3710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541446" y="659612"/>
            <a:ext cx="4899111" cy="1088068"/>
          </a:xfrm>
        </p:spPr>
        <p:txBody>
          <a:bodyPr/>
          <a:lstStyle/>
          <a:p>
            <a:pPr>
              <a:lnSpc>
                <a:spcPts val="2900"/>
              </a:lnSpc>
            </a:pPr>
            <a:r>
              <a:rPr lang="zh-TW" altLang="en-US" sz="3500"/>
              <a:t>Qmusic</a:t>
            </a:r>
            <a:br>
              <a:rPr lang="zh-TW" altLang="en-US" sz="2600" b="0">
                <a:cs typeface="Arial"/>
              </a:rPr>
            </a:br>
            <a:r>
              <a:rPr lang="zh-TW" altLang="en-US" sz="2600" b="0"/>
              <a:t>Music s</a:t>
            </a:r>
            <a:r>
              <a:rPr lang="zh-TW" altLang="en-US" sz="2600" b="0">
                <a:cs typeface="Arial"/>
              </a:rPr>
              <a:t>treaming on demand</a:t>
            </a:r>
            <a:endParaRPr lang="zh-TW" altLang="en-US" sz="2600" b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6EDCB5D-D12A-4A83-BE92-63E626647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B2B1CA8-BB65-4DC2-9EC9-60612DD64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sp>
        <p:nvSpPr>
          <p:cNvPr id="16" name="Shape 444">
            <a:extLst>
              <a:ext uri="{FF2B5EF4-FFF2-40B4-BE49-F238E27FC236}">
                <a16:creationId xmlns:a16="http://schemas.microsoft.com/office/drawing/2014/main" id="{6004858B-95B7-4329-80EC-3611FCDC44A4}"/>
              </a:ext>
            </a:extLst>
          </p:cNvPr>
          <p:cNvSpPr/>
          <p:nvPr/>
        </p:nvSpPr>
        <p:spPr>
          <a:xfrm>
            <a:off x="1623392" y="2066324"/>
            <a:ext cx="4022693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zh-TW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Spotlight re</a:t>
            </a:r>
            <a:r>
              <a:rPr lang="en-US" altLang="zh-TW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commended playlist</a:t>
            </a:r>
          </a:p>
        </p:txBody>
      </p:sp>
      <p:sp>
        <p:nvSpPr>
          <p:cNvPr id="17" name="Shape 444">
            <a:extLst>
              <a:ext uri="{FF2B5EF4-FFF2-40B4-BE49-F238E27FC236}">
                <a16:creationId xmlns:a16="http://schemas.microsoft.com/office/drawing/2014/main" id="{45809C48-BFDC-4B16-A474-50686014D85D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Sleep mode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A3EA55F-B53A-411A-B71A-BCF8A563E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27" y="620279"/>
            <a:ext cx="930729" cy="9298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479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900"/>
              </a:lnSpc>
            </a:pPr>
            <a:r>
              <a:rPr lang="zh-TW" altLang="en-US" sz="3500"/>
              <a:t>Photo Tagger</a:t>
            </a:r>
            <a:br>
              <a:rPr lang="zh-TW" altLang="en-US" sz="2600" b="0">
                <a:cs typeface="Arial"/>
              </a:rPr>
            </a:br>
            <a:r>
              <a:rPr lang="zh-TW" altLang="en-US" sz="2600" b="0"/>
              <a:t>Tag your photos</a:t>
            </a:r>
            <a:r>
              <a:rPr lang="zh-TW" altLang="en-US" sz="2800"/>
              <a:t>  </a:t>
            </a:r>
            <a:endParaRPr lang="zh-TW" altLang="en-US" sz="2800">
              <a:cs typeface="Arial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809AFE6-A9B4-40AB-A86F-75428A500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30E1286-1C2B-427F-B01A-DB3A67606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sp>
        <p:nvSpPr>
          <p:cNvPr id="16" name="Shape 444">
            <a:extLst>
              <a:ext uri="{FF2B5EF4-FFF2-40B4-BE49-F238E27FC236}">
                <a16:creationId xmlns:a16="http://schemas.microsoft.com/office/drawing/2014/main" id="{0809D22B-3939-4CF4-AA19-0E71D0C6C18B}"/>
              </a:ext>
            </a:extLst>
          </p:cNvPr>
          <p:cNvSpPr/>
          <p:nvPr/>
        </p:nvSpPr>
        <p:spPr>
          <a:xfrm>
            <a:off x="1623392" y="2066324"/>
            <a:ext cx="4022693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Tag photos</a:t>
            </a:r>
          </a:p>
        </p:txBody>
      </p:sp>
      <p:sp>
        <p:nvSpPr>
          <p:cNvPr id="17" name="Shape 444">
            <a:extLst>
              <a:ext uri="{FF2B5EF4-FFF2-40B4-BE49-F238E27FC236}">
                <a16:creationId xmlns:a16="http://schemas.microsoft.com/office/drawing/2014/main" id="{5DA88AC8-1C49-4E85-A5B7-936C683EE43E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Works without NAS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4E9C37C-A4A8-43C7-BE63-2FCBD0ACE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93" y="659612"/>
            <a:ext cx="909080" cy="9099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2348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07E8B5-AFF1-42FF-A97C-BFE6E81EC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411" y="3764926"/>
            <a:ext cx="5575762" cy="503295"/>
          </a:xfrm>
        </p:spPr>
        <p:txBody>
          <a:bodyPr>
            <a:normAutofit/>
          </a:bodyPr>
          <a:lstStyle/>
          <a:p>
            <a:r>
              <a:rPr lang="en-US" sz="2200"/>
              <a:t>QNAP Mobile apps family</a:t>
            </a:r>
            <a:r>
              <a:rPr lang="ja-JP" altLang="en-US" sz="2200"/>
              <a:t> </a:t>
            </a:r>
            <a:endParaRPr lang="en-US" sz="2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EB4380-8C77-47D4-B577-28120F95031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67838" y="2896644"/>
            <a:ext cx="6858000" cy="1050356"/>
          </a:xfrm>
        </p:spPr>
        <p:txBody>
          <a:bodyPr>
            <a:normAutofit/>
          </a:bodyPr>
          <a:lstStyle/>
          <a:p>
            <a:r>
              <a:rPr lang="ja-JP" altLang="en-US" sz="5000" b="1" spc="-15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Mobile NAS 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D3F5DB6-E6CF-4ABA-A72C-46467CB24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23" y="2150797"/>
            <a:ext cx="1572372" cy="28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39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412243" y="669551"/>
            <a:ext cx="4318207" cy="1088068"/>
          </a:xfrm>
        </p:spPr>
        <p:txBody>
          <a:bodyPr/>
          <a:lstStyle/>
          <a:p>
            <a:pPr>
              <a:lnSpc>
                <a:spcPts val="2900"/>
              </a:lnSpc>
            </a:pPr>
            <a:r>
              <a:rPr lang="zh-TW" altLang="en-US" sz="3350" spc="-150"/>
              <a:t>Ocean KTV Client</a:t>
            </a:r>
            <a:br>
              <a:rPr lang="zh-TW" altLang="en-US" sz="3300" b="0" spc="-150">
                <a:cs typeface="Arial"/>
              </a:rPr>
            </a:br>
            <a:r>
              <a:rPr lang="zh-TW" altLang="en-US" sz="2600" b="0"/>
              <a:t>Mobile Karaoke </a:t>
            </a:r>
            <a:r>
              <a:rPr lang="zh-TW" altLang="en-US" sz="2600" b="0">
                <a:cs typeface="Arial"/>
              </a:rPr>
              <a:t> </a:t>
            </a:r>
            <a:endParaRPr lang="zh-TW" altLang="en-US" sz="2600" b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1BCBB67-3D56-4111-B97B-691CD7E06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ED09FC3-91B7-4633-808E-E46AFB3A9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E6F6745-4220-47BB-B741-350B59E44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56" y="3692524"/>
            <a:ext cx="594278" cy="620496"/>
          </a:xfrm>
          <a:prstGeom prst="rect">
            <a:avLst/>
          </a:prstGeom>
        </p:spPr>
      </p:pic>
      <p:sp>
        <p:nvSpPr>
          <p:cNvPr id="19" name="Shape 444">
            <a:extLst>
              <a:ext uri="{FF2B5EF4-FFF2-40B4-BE49-F238E27FC236}">
                <a16:creationId xmlns:a16="http://schemas.microsoft.com/office/drawing/2014/main" id="{049F1BD4-EEDD-4E3E-8064-65AF3C192265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zh-TW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Easy playback </a:t>
            </a:r>
            <a:endParaRPr lang="zh-TW" altLang="en-US" sz="220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83E7A684-0CCE-49F1-89E3-5103D6AC30F0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zh-TW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Karaoke bar on demand</a:t>
            </a:r>
          </a:p>
        </p:txBody>
      </p:sp>
      <p:sp>
        <p:nvSpPr>
          <p:cNvPr id="24" name="Shape 444">
            <a:extLst>
              <a:ext uri="{FF2B5EF4-FFF2-40B4-BE49-F238E27FC236}">
                <a16:creationId xmlns:a16="http://schemas.microsoft.com/office/drawing/2014/main" id="{570CD927-3405-4D06-8F98-87062CEA6C43}"/>
              </a:ext>
            </a:extLst>
          </p:cNvPr>
          <p:cNvSpPr/>
          <p:nvPr/>
        </p:nvSpPr>
        <p:spPr>
          <a:xfrm>
            <a:off x="1623393" y="3686498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Record personal clip</a:t>
            </a:r>
            <a:endParaRPr lang="en-US" altLang="zh-TW" sz="220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21" name="Picture 32">
            <a:extLst>
              <a:ext uri="{FF2B5EF4-FFF2-40B4-BE49-F238E27FC236}">
                <a16:creationId xmlns:a16="http://schemas.microsoft.com/office/drawing/2014/main" id="{B6E29771-3F63-45F1-8226-73F6CAF80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143" y="642985"/>
            <a:ext cx="910347" cy="910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458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900"/>
              </a:lnSpc>
            </a:pPr>
            <a:r>
              <a:rPr lang="zh-TW" altLang="en-US" sz="3500">
                <a:cs typeface="Arial" panose="020B0604020202020204" pitchFamily="34" charset="0"/>
              </a:rPr>
              <a:t>DJ2 Client</a:t>
            </a:r>
            <a:br>
              <a:rPr lang="zh-TW" altLang="en-US" sz="2600" b="0">
                <a:cs typeface="Arial" panose="020B0604020202020204" pitchFamily="34" charset="0"/>
              </a:rPr>
            </a:br>
            <a:r>
              <a:rPr lang="zh-TW" altLang="en-US" sz="2600" b="0">
                <a:ea typeface="微軟正黑體"/>
                <a:cs typeface="Arial" panose="020B0604020202020204" pitchFamily="34" charset="0"/>
              </a:rPr>
              <a:t>Private live streaming </a:t>
            </a:r>
            <a:endParaRPr lang="en-US" altLang="zh-TW" sz="2600" b="0">
              <a:solidFill>
                <a:schemeClr val="tx1"/>
              </a:solidFill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1BCBB67-3D56-4111-B97B-691CD7E06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ED09FC3-91B7-4633-808E-E46AFB3A9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E6F6745-4220-47BB-B741-350B59E44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56" y="3692524"/>
            <a:ext cx="594278" cy="620496"/>
          </a:xfrm>
          <a:prstGeom prst="rect">
            <a:avLst/>
          </a:prstGeom>
        </p:spPr>
      </p:pic>
      <p:sp>
        <p:nvSpPr>
          <p:cNvPr id="19" name="Shape 444">
            <a:extLst>
              <a:ext uri="{FF2B5EF4-FFF2-40B4-BE49-F238E27FC236}">
                <a16:creationId xmlns:a16="http://schemas.microsoft.com/office/drawing/2014/main" id="{049F1BD4-EEDD-4E3E-8064-65AF3C192265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Start live streaming</a:t>
            </a: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83E7A684-0CCE-49F1-89E3-5103D6AC30F0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zh-TW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Play previous broadcasts</a:t>
            </a:r>
          </a:p>
        </p:txBody>
      </p:sp>
      <p:sp>
        <p:nvSpPr>
          <p:cNvPr id="24" name="Shape 444">
            <a:extLst>
              <a:ext uri="{FF2B5EF4-FFF2-40B4-BE49-F238E27FC236}">
                <a16:creationId xmlns:a16="http://schemas.microsoft.com/office/drawing/2014/main" id="{570CD927-3405-4D06-8F98-87062CEA6C43}"/>
              </a:ext>
            </a:extLst>
          </p:cNvPr>
          <p:cNvSpPr/>
          <p:nvPr/>
        </p:nvSpPr>
        <p:spPr>
          <a:xfrm>
            <a:off x="1623393" y="3686498"/>
            <a:ext cx="4236260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en-US" altLang="zh-TW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Share with Google Accounts</a:t>
            </a:r>
          </a:p>
        </p:txBody>
      </p:sp>
      <p:pic>
        <p:nvPicPr>
          <p:cNvPr id="2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DC11916-667F-4725-B8DC-05DA330E7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756" y="660998"/>
            <a:ext cx="883129" cy="8939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46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900"/>
              </a:lnSpc>
            </a:pPr>
            <a:r>
              <a:rPr lang="zh-TW" altLang="en-US" sz="3500"/>
              <a:t>Qget</a:t>
            </a:r>
            <a:br>
              <a:rPr lang="zh-TW" altLang="en-US" sz="2600" b="0">
                <a:cs typeface="Arial" panose="020B0604020202020204" pitchFamily="34" charset="0"/>
              </a:rPr>
            </a:br>
            <a:r>
              <a:rPr lang="zh-TW" altLang="en-US" sz="2600" b="0">
                <a:ea typeface="微軟正黑體"/>
                <a:cs typeface="Arial" panose="020B0604020202020204" pitchFamily="34" charset="0"/>
              </a:rPr>
              <a:t>Download Task Manager  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7718FF83-E362-4D0F-ACF8-288BA7464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50C2E7D-813A-4E9C-98CE-A74E74E14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sp>
        <p:nvSpPr>
          <p:cNvPr id="23" name="Shape 444">
            <a:extLst>
              <a:ext uri="{FF2B5EF4-FFF2-40B4-BE49-F238E27FC236}">
                <a16:creationId xmlns:a16="http://schemas.microsoft.com/office/drawing/2014/main" id="{1F733AD8-31BE-41B2-8C4A-A25F41447870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Download files on the go</a:t>
            </a: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DB578A65-57F9-4B1A-8B49-93B7704737A9}"/>
              </a:ext>
            </a:extLst>
          </p:cNvPr>
          <p:cNvSpPr/>
          <p:nvPr/>
        </p:nvSpPr>
        <p:spPr>
          <a:xfrm>
            <a:off x="1623392" y="2871270"/>
            <a:ext cx="4369903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Backup videos from video sharing sites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4068DC3-826C-418A-B819-69D43D555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58" y="657008"/>
            <a:ext cx="930729" cy="932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7444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900"/>
              </a:lnSpc>
            </a:pPr>
            <a:r>
              <a:rPr lang="zh-TW" altLang="en-US" sz="3500">
                <a:cs typeface="Arial" panose="020B0604020202020204" pitchFamily="34" charset="0"/>
              </a:rPr>
              <a:t>Qremote</a:t>
            </a:r>
            <a:br>
              <a:rPr lang="zh-TW" altLang="en-US" sz="2600" b="0">
                <a:cs typeface="Arial" panose="020B0604020202020204" pitchFamily="34" charset="0"/>
              </a:rPr>
            </a:br>
            <a:r>
              <a:rPr lang="zh-TW" altLang="en-US" sz="2600" b="0">
                <a:ea typeface="微軟正黑體"/>
                <a:cs typeface="Arial" panose="020B0604020202020204" pitchFamily="34" charset="0"/>
              </a:rPr>
              <a:t>Handy Remote Controller 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C14E9AD-E970-48C9-B508-976170415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63A3AFC-BC29-4B73-A6C2-4ADA1F44D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B1ED442-FA21-4170-B0E6-C767D074F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56" y="3692524"/>
            <a:ext cx="594278" cy="620496"/>
          </a:xfrm>
          <a:prstGeom prst="rect">
            <a:avLst/>
          </a:prstGeom>
        </p:spPr>
      </p:pic>
      <p:sp>
        <p:nvSpPr>
          <p:cNvPr id="23" name="Shape 444">
            <a:extLst>
              <a:ext uri="{FF2B5EF4-FFF2-40B4-BE49-F238E27FC236}">
                <a16:creationId xmlns:a16="http://schemas.microsoft.com/office/drawing/2014/main" id="{D55CD91E-75BA-4367-9D50-747D25C8EECF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HD Station remote control</a:t>
            </a:r>
          </a:p>
        </p:txBody>
      </p:sp>
      <p:sp>
        <p:nvSpPr>
          <p:cNvPr id="24" name="Shape 444">
            <a:extLst>
              <a:ext uri="{FF2B5EF4-FFF2-40B4-BE49-F238E27FC236}">
                <a16:creationId xmlns:a16="http://schemas.microsoft.com/office/drawing/2014/main" id="{364228B7-3407-4F3A-B83B-DD827745C771}"/>
              </a:ext>
            </a:extLst>
          </p:cNvPr>
          <p:cNvSpPr/>
          <p:nvPr/>
        </p:nvSpPr>
        <p:spPr>
          <a:xfrm>
            <a:off x="1623392" y="2876411"/>
            <a:ext cx="4128365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Multimedia playback</a:t>
            </a:r>
            <a:endParaRPr lang="en-US" altLang="zh-TW" sz="220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593D428F-31E3-4C20-9060-F457007AB205}"/>
              </a:ext>
            </a:extLst>
          </p:cNvPr>
          <p:cNvSpPr/>
          <p:nvPr/>
        </p:nvSpPr>
        <p:spPr>
          <a:xfrm>
            <a:off x="1623393" y="3686498"/>
            <a:ext cx="467801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Perform as remote keyboard, supporting multi-language input.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15A9944-41EA-4F03-B887-BDDA51495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233" y="637525"/>
            <a:ext cx="929818" cy="932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9240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2787599" y="796764"/>
            <a:ext cx="6064898" cy="1321728"/>
          </a:xfrm>
        </p:spPr>
        <p:txBody>
          <a:bodyPr/>
          <a:lstStyle/>
          <a:p>
            <a:r>
              <a:rPr lang="ja-JP" altLang="en-US">
                <a:cs typeface="Arial" panose="020B0604020202020204" pitchFamily="34" charset="0"/>
              </a:rPr>
              <a:t>Productivity Tools</a:t>
            </a:r>
          </a:p>
        </p:txBody>
      </p:sp>
    </p:spTree>
    <p:extLst>
      <p:ext uri="{BB962C8B-B14F-4D97-AF65-F5344CB8AC3E}">
        <p14:creationId xmlns:p14="http://schemas.microsoft.com/office/powerpoint/2010/main" val="3175116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900"/>
              </a:lnSpc>
            </a:pPr>
            <a:r>
              <a:rPr lang="zh-TW" altLang="en-US" sz="3500"/>
              <a:t>QmailClient</a:t>
            </a:r>
            <a:br>
              <a:rPr lang="zh-TW" altLang="en-US" sz="2600" b="0">
                <a:cs typeface="Arial"/>
              </a:rPr>
            </a:br>
            <a:r>
              <a:rPr lang="zh-TW" altLang="en-US" sz="2600" b="0">
                <a:latin typeface="微軟正黑體"/>
                <a:ea typeface="微軟正黑體"/>
              </a:rPr>
              <a:t>All in one mail app </a:t>
            </a:r>
          </a:p>
        </p:txBody>
      </p:sp>
      <p:sp>
        <p:nvSpPr>
          <p:cNvPr id="17" name="Shape 444">
            <a:extLst>
              <a:ext uri="{FF2B5EF4-FFF2-40B4-BE49-F238E27FC236}">
                <a16:creationId xmlns:a16="http://schemas.microsoft.com/office/drawing/2014/main" id="{FB240423-2EF1-468B-9503-2754F16B17CE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Instantly switch between multiple email accounts</a:t>
            </a:r>
          </a:p>
        </p:txBody>
      </p:sp>
      <p:sp>
        <p:nvSpPr>
          <p:cNvPr id="18" name="Shape 444">
            <a:extLst>
              <a:ext uri="{FF2B5EF4-FFF2-40B4-BE49-F238E27FC236}">
                <a16:creationId xmlns:a16="http://schemas.microsoft.com/office/drawing/2014/main" id="{F877E7BE-39CC-433F-82D5-90E3969D7375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Share link for large files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F51E1468-102C-4BB6-82E9-6DEFC6CF0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51" y="2065557"/>
            <a:ext cx="596188" cy="61346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F1549EB-699C-4F4C-9D9B-8159B19CD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42" y="2890710"/>
            <a:ext cx="595806" cy="60444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0B54EFB-C294-4343-AC90-6DE9C6C26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51" y="666106"/>
            <a:ext cx="929818" cy="9298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8160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900"/>
              </a:lnSpc>
            </a:pPr>
            <a:r>
              <a:rPr lang="zh-TW" altLang="en-US" sz="3500"/>
              <a:t>Qcontactz</a:t>
            </a:r>
            <a:br>
              <a:rPr lang="zh-TW" altLang="en-US" sz="2600" b="0"/>
            </a:br>
            <a:r>
              <a:rPr lang="zh-TW" altLang="en-US" sz="2600" b="0"/>
              <a:t>Ultimate contacts pool </a:t>
            </a:r>
          </a:p>
        </p:txBody>
      </p:sp>
      <p:sp>
        <p:nvSpPr>
          <p:cNvPr id="14" name="Shape 444">
            <a:extLst>
              <a:ext uri="{FF2B5EF4-FFF2-40B4-BE49-F238E27FC236}">
                <a16:creationId xmlns:a16="http://schemas.microsoft.com/office/drawing/2014/main" id="{C8347256-6D48-41D3-80B9-DDC0DAB39820}"/>
              </a:ext>
            </a:extLst>
          </p:cNvPr>
          <p:cNvSpPr/>
          <p:nvPr/>
        </p:nvSpPr>
        <p:spPr>
          <a:xfrm>
            <a:off x="1623393" y="2066324"/>
            <a:ext cx="444941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View all contacts in a single dashboard</a:t>
            </a:r>
          </a:p>
        </p:txBody>
      </p:sp>
      <p:sp>
        <p:nvSpPr>
          <p:cNvPr id="15" name="Shape 444">
            <a:extLst>
              <a:ext uri="{FF2B5EF4-FFF2-40B4-BE49-F238E27FC236}">
                <a16:creationId xmlns:a16="http://schemas.microsoft.com/office/drawing/2014/main" id="{3B97E356-5280-45B6-88A1-AA2EEB28A288}"/>
              </a:ext>
            </a:extLst>
          </p:cNvPr>
          <p:cNvSpPr/>
          <p:nvPr/>
        </p:nvSpPr>
        <p:spPr>
          <a:xfrm>
            <a:off x="1623393" y="2876411"/>
            <a:ext cx="4121424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Instantly find and merge duplicates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5F33B91-00AE-444F-9A57-69B96491B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51" y="2065557"/>
            <a:ext cx="596188" cy="61346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57A937D-FF79-4C44-B95F-42D7114BB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42" y="2890710"/>
            <a:ext cx="595806" cy="60444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8946D57-2DFA-4635-BE0A-CB0EC748D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17" y="679528"/>
            <a:ext cx="935252" cy="935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0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900"/>
              </a:lnSpc>
            </a:pPr>
            <a:r>
              <a:rPr lang="zh-TW" altLang="en-US" sz="3500"/>
              <a:t>Qnotes3</a:t>
            </a:r>
            <a:br>
              <a:rPr lang="zh-TW" altLang="en-US" sz="2800" b="0"/>
            </a:br>
            <a:r>
              <a:rPr lang="zh-TW" altLang="en-US" sz="2600" b="0">
                <a:ea typeface="微軟正黑體"/>
              </a:rPr>
              <a:t>Share your inspirations</a:t>
            </a:r>
            <a:r>
              <a:rPr lang="zh-TW" altLang="en-US" sz="2600" b="0">
                <a:latin typeface="微軟正黑體"/>
                <a:ea typeface="微軟正黑體"/>
              </a:rPr>
              <a:t> </a:t>
            </a:r>
          </a:p>
        </p:txBody>
      </p:sp>
      <p:sp>
        <p:nvSpPr>
          <p:cNvPr id="17" name="Shape 444">
            <a:extLst>
              <a:ext uri="{FF2B5EF4-FFF2-40B4-BE49-F238E27FC236}">
                <a16:creationId xmlns:a16="http://schemas.microsoft.com/office/drawing/2014/main" id="{F14F6394-F3BB-4A4D-B406-5AB011204947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0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Team collaboration</a:t>
            </a:r>
          </a:p>
        </p:txBody>
      </p:sp>
      <p:sp>
        <p:nvSpPr>
          <p:cNvPr id="18" name="Shape 444">
            <a:extLst>
              <a:ext uri="{FF2B5EF4-FFF2-40B4-BE49-F238E27FC236}">
                <a16:creationId xmlns:a16="http://schemas.microsoft.com/office/drawing/2014/main" id="{F737A3E1-D3A0-4026-A7A4-17727A1C9C39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0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Add tags for notes</a:t>
            </a:r>
          </a:p>
        </p:txBody>
      </p:sp>
      <p:sp>
        <p:nvSpPr>
          <p:cNvPr id="19" name="Shape 444">
            <a:extLst>
              <a:ext uri="{FF2B5EF4-FFF2-40B4-BE49-F238E27FC236}">
                <a16:creationId xmlns:a16="http://schemas.microsoft.com/office/drawing/2014/main" id="{B3D61608-A31F-45D4-B8FD-4E125503977E}"/>
              </a:ext>
            </a:extLst>
          </p:cNvPr>
          <p:cNvSpPr/>
          <p:nvPr/>
        </p:nvSpPr>
        <p:spPr>
          <a:xfrm>
            <a:off x="1623393" y="3686498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0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Easily share notes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CD11CD58-724C-4756-A227-F497A7263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51" y="2065557"/>
            <a:ext cx="596188" cy="61346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9568BA5-B3E3-44DF-9B97-D8328B706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42" y="2890710"/>
            <a:ext cx="595806" cy="60444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50A0329-89B8-4589-983D-2C7B7EE3B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77" y="3698482"/>
            <a:ext cx="595737" cy="61300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553AD6E-3A8E-469F-9E1B-77536A99D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89" y="659611"/>
            <a:ext cx="930649" cy="930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408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541446" y="675186"/>
            <a:ext cx="5246980" cy="1088068"/>
          </a:xfrm>
        </p:spPr>
        <p:txBody>
          <a:bodyPr/>
          <a:lstStyle/>
          <a:p>
            <a:pPr>
              <a:lnSpc>
                <a:spcPts val="2900"/>
              </a:lnSpc>
            </a:pPr>
            <a:r>
              <a:rPr lang="zh-TW" altLang="en-US" sz="3200"/>
              <a:t>QVR Pro Client</a:t>
            </a:r>
            <a:br>
              <a:rPr lang="zh-TW" altLang="en-US" sz="2600" b="0"/>
            </a:br>
            <a:r>
              <a:rPr lang="zh-TW" altLang="en-US" sz="2600" b="0"/>
              <a:t>Mobile surveillance monitor</a:t>
            </a:r>
          </a:p>
        </p:txBody>
      </p:sp>
      <p:sp>
        <p:nvSpPr>
          <p:cNvPr id="17" name="Shape 444">
            <a:extLst>
              <a:ext uri="{FF2B5EF4-FFF2-40B4-BE49-F238E27FC236}">
                <a16:creationId xmlns:a16="http://schemas.microsoft.com/office/drawing/2014/main" id="{17AD05A8-2B22-4F55-890E-70D271E50182}"/>
              </a:ext>
            </a:extLst>
          </p:cNvPr>
          <p:cNvSpPr/>
          <p:nvPr/>
        </p:nvSpPr>
        <p:spPr>
          <a:xfrm>
            <a:off x="1623392" y="2066324"/>
            <a:ext cx="5075582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0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E-map specifying device locations</a:t>
            </a:r>
          </a:p>
        </p:txBody>
      </p:sp>
      <p:sp>
        <p:nvSpPr>
          <p:cNvPr id="18" name="Shape 444">
            <a:extLst>
              <a:ext uri="{FF2B5EF4-FFF2-40B4-BE49-F238E27FC236}">
                <a16:creationId xmlns:a16="http://schemas.microsoft.com/office/drawing/2014/main" id="{5655E65D-AC74-42BD-8634-8FE4546AEDD1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0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Instant notifications</a:t>
            </a:r>
          </a:p>
        </p:txBody>
      </p:sp>
      <p:sp>
        <p:nvSpPr>
          <p:cNvPr id="19" name="Shape 444">
            <a:extLst>
              <a:ext uri="{FF2B5EF4-FFF2-40B4-BE49-F238E27FC236}">
                <a16:creationId xmlns:a16="http://schemas.microsoft.com/office/drawing/2014/main" id="{AB473E39-40BE-4C2B-AA97-9BB2A9D704F1}"/>
              </a:ext>
            </a:extLst>
          </p:cNvPr>
          <p:cNvSpPr/>
          <p:nvPr/>
        </p:nvSpPr>
        <p:spPr>
          <a:xfrm>
            <a:off x="1598180" y="3694902"/>
            <a:ext cx="4975437" cy="61800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0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One-touch switching between playback and live monitoring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A9819A78-287F-4650-B567-885FB55A3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51" y="2065557"/>
            <a:ext cx="596188" cy="61346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117AF43-49DF-4C64-9B96-205850EC4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42" y="2890710"/>
            <a:ext cx="595806" cy="60444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20E2017-229A-4EAF-B329-6B1F175EC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77" y="3698482"/>
            <a:ext cx="595737" cy="613004"/>
          </a:xfrm>
          <a:prstGeom prst="rect">
            <a:avLst/>
          </a:prstGeom>
        </p:spPr>
      </p:pic>
      <p:pic>
        <p:nvPicPr>
          <p:cNvPr id="14" name="Picture 29" descr="A close up of a logo&#10;&#10;Description generated with high confidence">
            <a:extLst>
              <a:ext uri="{FF2B5EF4-FFF2-40B4-BE49-F238E27FC236}">
                <a16:creationId xmlns:a16="http://schemas.microsoft.com/office/drawing/2014/main" id="{B18C082B-B1D5-436A-A6F8-AC9AB7756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91" y="658017"/>
            <a:ext cx="938740" cy="938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49852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ctrTitle"/>
          </p:nvPr>
        </p:nvSpPr>
        <p:spPr>
          <a:xfrm>
            <a:off x="345882" y="452532"/>
            <a:ext cx="8414292" cy="141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4000"/>
              </a:lnSpc>
              <a:buSzPts val="6000"/>
            </a:pPr>
            <a:r>
              <a:rPr lang="ja-JP" altLang="en-US" sz="3500">
                <a:solidFill>
                  <a:srgbClr val="40404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Microsoft JhengHei"/>
                <a:cs typeface="Arial" panose="020B0604020202020204" pitchFamily="34" charset="0"/>
              </a:rPr>
              <a:t>From work to entertainment</a:t>
            </a:r>
            <a:br>
              <a:rPr lang="ja-JP" altLang="en-US" sz="3500">
                <a:solidFill>
                  <a:srgbClr val="40404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Microsoft JhengHei"/>
                <a:cs typeface="Arial" panose="020B0604020202020204" pitchFamily="34" charset="0"/>
              </a:rPr>
            </a:br>
            <a:r>
              <a:rPr lang="ja-JP" altLang="en-US" sz="3500">
                <a:solidFill>
                  <a:srgbClr val="40404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Microsoft JhengHei"/>
                <a:cs typeface="Arial" panose="020B0604020202020204" pitchFamily="34" charset="0"/>
              </a:rPr>
              <a:t>QNAP mobile apps make life better</a:t>
            </a:r>
            <a:endParaRPr lang="ja-JP" altLang="en-US" sz="3500" i="0" u="none" strike="noStrike" cap="none">
              <a:solidFill>
                <a:srgbClr val="40404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0C20128-9640-4064-99B9-3E5C42D28248}"/>
              </a:ext>
            </a:extLst>
          </p:cNvPr>
          <p:cNvSpPr txBox="1"/>
          <p:nvPr/>
        </p:nvSpPr>
        <p:spPr>
          <a:xfrm>
            <a:off x="4893143" y="4699739"/>
            <a:ext cx="4101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>
                <a:solidFill>
                  <a:schemeClr val="bg1"/>
                </a:solidFill>
              </a:rPr>
              <a:t>Copyright © 2018 QNAP Systems, Inc. All rights reserved. QNAP® and other names of QNAP Products are proprietary marks or registered trademarks of QNAP Systems, Inc. Other products and company names mentioned herein are trademarks of their respective holder</a:t>
            </a:r>
            <a:endParaRPr lang="zh-TW" altLang="en-US" sz="60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376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54" descr="C:\Users\linus\Downloads\44708429-businesspeople-man-and-woman-working-in-various-workplace--Stock-Photo.jp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149" y="797603"/>
            <a:ext cx="7552662" cy="37612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F5F5C6D-7CCD-47EC-B783-840483166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>
                <a:sym typeface="Arial"/>
              </a:rPr>
              <a:t>Acces</a:t>
            </a:r>
            <a:r>
              <a:rPr lang="zh-TW" altLang="en-US"/>
              <a:t>s your data from anywhere</a:t>
            </a:r>
          </a:p>
        </p:txBody>
      </p:sp>
    </p:spTree>
    <p:extLst>
      <p:ext uri="{BB962C8B-B14F-4D97-AF65-F5344CB8AC3E}">
        <p14:creationId xmlns:p14="http://schemas.microsoft.com/office/powerpoint/2010/main" val="2520963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94B5B04A-88F9-4CAE-BAF1-F90BE94D3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680026" y="1297735"/>
            <a:ext cx="1995324" cy="296621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B6A26FF-589F-4490-A845-622CBA2D6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841839" y="1291528"/>
            <a:ext cx="3501807" cy="29723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C0F9266-0472-429A-AF3C-5119DC9DE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78591" y="1294843"/>
            <a:ext cx="1985820" cy="2968665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ja-JP" altLang="en-US"/>
              <a:t>QNAP M</a:t>
            </a:r>
            <a:r>
              <a:rPr lang="ja-JP" altLang="en-US">
                <a:cs typeface="Calibri Light"/>
              </a:rPr>
              <a:t>obile Apps</a:t>
            </a:r>
            <a:endParaRPr lang="ja-JP" alt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D347C07-279F-4107-9AC1-6EE6B2D36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15" y="1865708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171A10B-9B7B-4A46-9A8A-55FFE2883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0758" y="2446628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9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3A1722DF-6A74-4698-971F-85310FC4A8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8352" y="3586857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1" descr="A picture containing vector graphics, text&#10;&#10;Description generated with very high confidence">
            <a:extLst>
              <a:ext uri="{FF2B5EF4-FFF2-40B4-BE49-F238E27FC236}">
                <a16:creationId xmlns:a16="http://schemas.microsoft.com/office/drawing/2014/main" id="{6AC2B1AD-31FA-42A1-AF89-146A60FB4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0758" y="1865708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41B7AEB-93C7-4CAD-89D6-25C300F61E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415" y="3586857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970A8EF-B832-4290-BD45-B2644464DF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8338" y="3009094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CCC12EF-3C6A-4D57-802D-5351BDB36E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10758" y="3009094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6D1317D-0D41-4D1B-A880-200DC4223A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8338" y="1865708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1" descr="A picture containing clipart, object&#10;&#10;Description generated with high confidence">
            <a:extLst>
              <a:ext uri="{FF2B5EF4-FFF2-40B4-BE49-F238E27FC236}">
                <a16:creationId xmlns:a16="http://schemas.microsoft.com/office/drawing/2014/main" id="{005EB5B4-7DCD-42FA-89CB-23C31561EA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8352" y="3009094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3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F2BAC828-1388-428C-9C38-358AA8C4AC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2415" y="3009094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5" descr="A close up of a sign&#10;&#10;Description generated with high confidence">
            <a:extLst>
              <a:ext uri="{FF2B5EF4-FFF2-40B4-BE49-F238E27FC236}">
                <a16:creationId xmlns:a16="http://schemas.microsoft.com/office/drawing/2014/main" id="{1BA1C107-B110-4F09-8EEC-419A2DB2C6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2415" y="2446628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6663DD06-22EE-48E8-AC23-A96BC243B3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78338" y="2446628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29" descr="A close up of a logo&#10;&#10;Description generated with high confidence">
            <a:extLst>
              <a:ext uri="{FF2B5EF4-FFF2-40B4-BE49-F238E27FC236}">
                <a16:creationId xmlns:a16="http://schemas.microsoft.com/office/drawing/2014/main" id="{05135817-C5AF-4108-9416-E94C8EBB18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0754" y="3586857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C20D543D-3A32-406A-A261-5C34046DB6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78338" y="3586857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488F77-D131-43DC-A86D-CA182781DEB3}"/>
              </a:ext>
            </a:extLst>
          </p:cNvPr>
          <p:cNvSpPr txBox="1"/>
          <p:nvPr/>
        </p:nvSpPr>
        <p:spPr>
          <a:xfrm>
            <a:off x="1110612" y="1839146"/>
            <a:ext cx="1276076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Qfile</a:t>
            </a:r>
            <a:endParaRPr lang="en-US" sz="1050" b="1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微軟正黑體"/>
                <a:ea typeface="微軟正黑體" panose="020B0604030504040204" pitchFamily="34" charset="-120"/>
                <a:cs typeface="Calibri"/>
              </a:rPr>
              <a:t>File Management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3F64B2-D9DD-4F1C-87D5-BE0578D384F9}"/>
              </a:ext>
            </a:extLst>
          </p:cNvPr>
          <p:cNvSpPr txBox="1"/>
          <p:nvPr/>
        </p:nvSpPr>
        <p:spPr>
          <a:xfrm>
            <a:off x="1110612" y="2420066"/>
            <a:ext cx="1276076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Qsync</a:t>
            </a:r>
            <a:endParaRPr lang="en-US" sz="1050" b="1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微軟正黑體"/>
                <a:ea typeface="微軟正黑體" panose="020B0604030504040204" pitchFamily="34" charset="-120"/>
              </a:rPr>
              <a:t>File Sync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3B5EA7-1E07-433C-89C3-7E79AAEBB204}"/>
              </a:ext>
            </a:extLst>
          </p:cNvPr>
          <p:cNvSpPr txBox="1"/>
          <p:nvPr/>
        </p:nvSpPr>
        <p:spPr>
          <a:xfrm>
            <a:off x="1110612" y="2982532"/>
            <a:ext cx="1276076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Qsirch</a:t>
            </a:r>
            <a:endParaRPr lang="zh-CN" altLang="en-US" sz="1050" b="1"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r>
              <a:rPr lang="ja-JP" altLang="en-US" sz="1050">
                <a:latin typeface="微軟正黑體"/>
                <a:ea typeface="微軟正黑體" panose="020B0604030504040204" pitchFamily="34" charset="-120"/>
              </a:rPr>
              <a:t>Smart Search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A100-0B30-4900-8AFF-6204AA87E68F}"/>
              </a:ext>
            </a:extLst>
          </p:cNvPr>
          <p:cNvSpPr txBox="1"/>
          <p:nvPr/>
        </p:nvSpPr>
        <p:spPr>
          <a:xfrm>
            <a:off x="1110612" y="3560295"/>
            <a:ext cx="1276076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</a:t>
            </a:r>
            <a:r>
              <a:rPr lang="zh-CN" altLang="en-US" sz="1050" b="1">
                <a:latin typeface="Arial" panose="020B0604020202020204" pitchFamily="34" charset="0"/>
                <a:ea typeface="微軟正黑體" panose="020B0604030504040204" pitchFamily="34" charset="-120"/>
              </a:rPr>
              <a:t>manager</a:t>
            </a: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System Montor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AB8B2E-4021-4F2F-BEC8-1DAF44B3B3A2}"/>
              </a:ext>
            </a:extLst>
          </p:cNvPr>
          <p:cNvSpPr txBox="1"/>
          <p:nvPr/>
        </p:nvSpPr>
        <p:spPr>
          <a:xfrm>
            <a:off x="5124908" y="2982532"/>
            <a:ext cx="1736735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Qremote</a:t>
            </a:r>
            <a:endParaRPr lang="zh-CN" altLang="en-US" sz="1050" b="1"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HD Station Controller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8EDB7E-2F27-498B-A5D4-1BB6146B820F}"/>
              </a:ext>
            </a:extLst>
          </p:cNvPr>
          <p:cNvSpPr txBox="1"/>
          <p:nvPr/>
        </p:nvSpPr>
        <p:spPr>
          <a:xfrm>
            <a:off x="3330869" y="1839146"/>
            <a:ext cx="1436552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Qphoto</a:t>
            </a:r>
            <a:endParaRPr lang="en-US" altLang="zh-CN" sz="1050" b="1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微軟正黑體"/>
                <a:ea typeface="微軟正黑體" panose="020B0604030504040204" pitchFamily="34" charset="-120"/>
              </a:rPr>
              <a:t>Photo Management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B45CF6-2BA6-46DA-B05E-E03384CCCC09}"/>
              </a:ext>
            </a:extLst>
          </p:cNvPr>
          <p:cNvSpPr txBox="1"/>
          <p:nvPr/>
        </p:nvSpPr>
        <p:spPr>
          <a:xfrm>
            <a:off x="3330869" y="2420066"/>
            <a:ext cx="1436552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Qvideo</a:t>
            </a:r>
            <a:endParaRPr lang="en-US" altLang="zh-CN" sz="1050" b="1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微軟正黑體"/>
                <a:ea typeface="微軟正黑體" panose="020B0604030504040204" pitchFamily="34" charset="-120"/>
              </a:rPr>
              <a:t>Video Library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E8718B-896C-4175-B44E-197FA4942055}"/>
              </a:ext>
            </a:extLst>
          </p:cNvPr>
          <p:cNvSpPr txBox="1"/>
          <p:nvPr/>
        </p:nvSpPr>
        <p:spPr>
          <a:xfrm>
            <a:off x="3330869" y="2982532"/>
            <a:ext cx="1506007" cy="57708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Qmusic</a:t>
            </a:r>
            <a:endParaRPr lang="en-US" altLang="zh-CN" sz="1050" b="1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微軟正黑體"/>
                <a:ea typeface="微軟正黑體" panose="020B0604030504040204" pitchFamily="34" charset="-120"/>
              </a:rPr>
              <a:t>Streaming &amp; Playback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7D083F-0809-4608-896B-9BAD53C56D65}"/>
              </a:ext>
            </a:extLst>
          </p:cNvPr>
          <p:cNvSpPr txBox="1"/>
          <p:nvPr/>
        </p:nvSpPr>
        <p:spPr>
          <a:xfrm>
            <a:off x="3330869" y="3559016"/>
            <a:ext cx="1506007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Ocean KTV Client</a:t>
            </a:r>
          </a:p>
          <a:p>
            <a:r>
              <a:rPr lang="ja-JP" altLang="en-US" sz="1050">
                <a:latin typeface="微軟正黑體"/>
                <a:ea typeface="微軟正黑體" panose="020B0604030504040204" pitchFamily="34" charset="-120"/>
              </a:rPr>
              <a:t>Mobile Karaoke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30C663-344E-42AF-9CE5-6FA668289AAA}"/>
              </a:ext>
            </a:extLst>
          </p:cNvPr>
          <p:cNvSpPr txBox="1"/>
          <p:nvPr/>
        </p:nvSpPr>
        <p:spPr>
          <a:xfrm>
            <a:off x="5124909" y="3559016"/>
            <a:ext cx="1706125" cy="57708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Qget</a:t>
            </a:r>
            <a:endParaRPr lang="en-US" altLang="ja-JP" sz="1050" b="1" err="1"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r>
              <a:rPr lang="ja-JP" altLang="en-US" sz="1050">
                <a:latin typeface="微軟正黑體"/>
                <a:ea typeface="微軟正黑體" panose="020B0604030504040204" pitchFamily="34" charset="-120"/>
                <a:cs typeface="Calibri"/>
              </a:rPr>
              <a:t>Download Task Management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8C30192-8676-49F3-88B5-CF6B3202C566}"/>
              </a:ext>
            </a:extLst>
          </p:cNvPr>
          <p:cNvSpPr/>
          <p:nvPr/>
        </p:nvSpPr>
        <p:spPr>
          <a:xfrm>
            <a:off x="478591" y="1265354"/>
            <a:ext cx="1985821" cy="437092"/>
          </a:xfrm>
          <a:prstGeom prst="roundRect">
            <a:avLst/>
          </a:prstGeom>
          <a:solidFill>
            <a:srgbClr val="78B83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&amp; System Management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6FC8EA-B6E7-4675-B9E8-DD5651760BA8}"/>
              </a:ext>
            </a:extLst>
          </p:cNvPr>
          <p:cNvSpPr txBox="1"/>
          <p:nvPr/>
        </p:nvSpPr>
        <p:spPr>
          <a:xfrm>
            <a:off x="5124909" y="2420066"/>
            <a:ext cx="1506007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Photo Tagger</a:t>
            </a:r>
          </a:p>
          <a:p>
            <a:r>
              <a:rPr lang="ja-JP" altLang="en-US" sz="1050">
                <a:latin typeface="微軟正黑體"/>
                <a:ea typeface="微軟正黑體" panose="020B0604030504040204" pitchFamily="34" charset="-120"/>
              </a:rPr>
              <a:t>Instantly tag photos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689E5A-03E6-4895-9B88-8813D9DA2932}"/>
              </a:ext>
            </a:extLst>
          </p:cNvPr>
          <p:cNvSpPr txBox="1"/>
          <p:nvPr/>
        </p:nvSpPr>
        <p:spPr>
          <a:xfrm>
            <a:off x="7313092" y="1839146"/>
            <a:ext cx="1506007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QmailClient</a:t>
            </a:r>
            <a:endParaRPr lang="en-US" sz="1050" b="1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微軟正黑體"/>
                <a:ea typeface="微軟正黑體" panose="020B0604030504040204" pitchFamily="34" charset="-120"/>
              </a:rPr>
              <a:t>Mail Management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30AAB-0F40-41CE-864B-4C488CBA76C2}"/>
              </a:ext>
            </a:extLst>
          </p:cNvPr>
          <p:cNvSpPr txBox="1"/>
          <p:nvPr/>
        </p:nvSpPr>
        <p:spPr>
          <a:xfrm>
            <a:off x="7313092" y="2420066"/>
            <a:ext cx="1506007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Qcontactz</a:t>
            </a:r>
            <a:endParaRPr lang="en-US" sz="1050" b="1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微軟正黑體"/>
                <a:ea typeface="微軟正黑體" panose="020B0604030504040204" pitchFamily="34" charset="-120"/>
              </a:rPr>
              <a:t>Contacts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5C9F43B-DCD6-420F-B8A0-1C32AB229220}"/>
              </a:ext>
            </a:extLst>
          </p:cNvPr>
          <p:cNvSpPr/>
          <p:nvPr/>
        </p:nvSpPr>
        <p:spPr>
          <a:xfrm>
            <a:off x="2841843" y="1265354"/>
            <a:ext cx="3501804" cy="437092"/>
          </a:xfrm>
          <a:prstGeom prst="roundRect">
            <a:avLst/>
          </a:prstGeom>
          <a:solidFill>
            <a:srgbClr val="E59E1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97D16E2-E0E0-4A65-BF6F-8AF12835799D}"/>
              </a:ext>
            </a:extLst>
          </p:cNvPr>
          <p:cNvSpPr/>
          <p:nvPr/>
        </p:nvSpPr>
        <p:spPr>
          <a:xfrm>
            <a:off x="6680025" y="1265354"/>
            <a:ext cx="1995325" cy="437092"/>
          </a:xfrm>
          <a:prstGeom prst="roundRect">
            <a:avLst/>
          </a:prstGeom>
          <a:solidFill>
            <a:srgbClr val="1AAE9C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Productivity Tools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14F9CF5-9098-4A6C-9B70-337FD1C7A194}"/>
              </a:ext>
            </a:extLst>
          </p:cNvPr>
          <p:cNvSpPr txBox="1"/>
          <p:nvPr/>
        </p:nvSpPr>
        <p:spPr>
          <a:xfrm>
            <a:off x="7313092" y="2982532"/>
            <a:ext cx="1506007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Qnotes3</a:t>
            </a:r>
          </a:p>
          <a:p>
            <a:r>
              <a:rPr lang="ja-JP" altLang="en-US" sz="1050">
                <a:latin typeface="微軟正黑體"/>
                <a:ea typeface="微軟正黑體" panose="020B0604030504040204" pitchFamily="34" charset="-120"/>
              </a:rPr>
              <a:t>Sync Notes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B74C50-1165-4FCA-8ED5-D0809A8A7FFF}"/>
              </a:ext>
            </a:extLst>
          </p:cNvPr>
          <p:cNvSpPr txBox="1"/>
          <p:nvPr/>
        </p:nvSpPr>
        <p:spPr>
          <a:xfrm>
            <a:off x="7313092" y="3560295"/>
            <a:ext cx="1506007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QVR Pro Client</a:t>
            </a:r>
          </a:p>
          <a:p>
            <a:r>
              <a:rPr lang="ja-JP" altLang="en-US" sz="1050">
                <a:latin typeface="微軟正黑體"/>
                <a:ea typeface="微軟正黑體" panose="020B0604030504040204" pitchFamily="34" charset="-120"/>
              </a:rPr>
              <a:t>Surveillance Monitor</a:t>
            </a:r>
          </a:p>
        </p:txBody>
      </p:sp>
      <p:pic>
        <p:nvPicPr>
          <p:cNvPr id="46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C17DE51-1379-4681-A713-026E229A044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50300" y="1861603"/>
            <a:ext cx="366114" cy="3705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49CA50B7-C13F-4A32-9657-088B444A312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48352" y="2442629"/>
            <a:ext cx="370011" cy="3703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6" name="TextBox 39">
            <a:extLst>
              <a:ext uri="{FF2B5EF4-FFF2-40B4-BE49-F238E27FC236}">
                <a16:creationId xmlns:a16="http://schemas.microsoft.com/office/drawing/2014/main" id="{A32E2E41-6B90-42BA-BF84-66EEE23FA679}"/>
              </a:ext>
            </a:extLst>
          </p:cNvPr>
          <p:cNvSpPr txBox="1"/>
          <p:nvPr/>
        </p:nvSpPr>
        <p:spPr>
          <a:xfrm>
            <a:off x="5124909" y="1839146"/>
            <a:ext cx="1624572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DJ2 Client</a:t>
            </a:r>
            <a:br>
              <a:rPr lang="en-US" sz="1050">
                <a:latin typeface="Arial" panose="020B0604020202020204" pitchFamily="34" charset="0"/>
                <a:ea typeface="微軟正黑體" panose="020B0604030504040204" pitchFamily="34" charset="-120"/>
              </a:rPr>
            </a:br>
            <a:r>
              <a:rPr lang="en-US" sz="1050">
                <a:ea typeface="微軟正黑體" panose="020B0604030504040204" pitchFamily="34" charset="-120"/>
              </a:rPr>
              <a:t>Private LIVE Streaming</a:t>
            </a:r>
            <a:endParaRPr lang="zh-TW" altLang="en-US" sz="1050">
              <a:latin typeface="微軟正黑體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4071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2777089" y="1284291"/>
            <a:ext cx="6064898" cy="1321728"/>
          </a:xfrm>
        </p:spPr>
        <p:txBody>
          <a:bodyPr/>
          <a:lstStyle/>
          <a:p>
            <a:r>
              <a:rPr lang="ja-JP" altLang="en-US">
                <a:cs typeface="Arial" panose="020B0604020202020204" pitchFamily="34" charset="0"/>
              </a:rPr>
              <a:t>Stay connected with your NAS</a:t>
            </a:r>
          </a:p>
        </p:txBody>
      </p:sp>
    </p:spTree>
    <p:extLst>
      <p:ext uri="{BB962C8B-B14F-4D97-AF65-F5344CB8AC3E}">
        <p14:creationId xmlns:p14="http://schemas.microsoft.com/office/powerpoint/2010/main" val="20897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43735A94-9E46-4E3A-A82B-82D21C5E0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56" y="4114579"/>
            <a:ext cx="5073754" cy="35516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AA35EE5-E534-4542-9532-5C5803810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78" y="1514482"/>
            <a:ext cx="2249343" cy="38115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D8F80B0C-7594-4486-98DA-A9E3F35CA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443" y="1514482"/>
            <a:ext cx="2249343" cy="38115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4D7792C1-0AD0-4A4D-B640-B59EE7606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709" y="1514482"/>
            <a:ext cx="2249343" cy="381156"/>
          </a:xfrm>
          <a:prstGeom prst="rect">
            <a:avLst/>
          </a:prstGeom>
        </p:spPr>
      </p:pic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ja-JP" altLang="en-US"/>
              <a:t>myQNAPcloud </a:t>
            </a:r>
            <a:r>
              <a:rPr lang="en-US" altLang="ja-JP"/>
              <a:t>&amp;</a:t>
            </a:r>
            <a:r>
              <a:rPr lang="ja-JP" altLang="en-US"/>
              <a:t> QNAP ID</a:t>
            </a:r>
          </a:p>
        </p:txBody>
      </p:sp>
      <p:sp>
        <p:nvSpPr>
          <p:cNvPr id="3" name="Shape 230">
            <a:extLst>
              <a:ext uri="{FF2B5EF4-FFF2-40B4-BE49-F238E27FC236}">
                <a16:creationId xmlns:a16="http://schemas.microsoft.com/office/drawing/2014/main" id="{31D3D738-EC3B-456D-886B-C4124B08C733}"/>
              </a:ext>
            </a:extLst>
          </p:cNvPr>
          <p:cNvSpPr/>
          <p:nvPr/>
        </p:nvSpPr>
        <p:spPr>
          <a:xfrm>
            <a:off x="1049006" y="4042130"/>
            <a:ext cx="5103316" cy="500066"/>
          </a:xfrm>
          <a:prstGeom prst="roundRect">
            <a:avLst>
              <a:gd name="adj" fmla="val 16667"/>
            </a:avLst>
          </a:prstGeom>
          <a:noFill/>
          <a:ln>
            <a:noFill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buClr>
                <a:schemeClr val="lt1"/>
              </a:buClr>
              <a:buSzPts val="2400"/>
            </a:pP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Supports login with both Email and phone number!</a:t>
            </a:r>
            <a:endParaRPr lang="en-US" altLang="zh-TW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6" name="Shape 161">
            <a:extLst>
              <a:ext uri="{FF2B5EF4-FFF2-40B4-BE49-F238E27FC236}">
                <a16:creationId xmlns:a16="http://schemas.microsoft.com/office/drawing/2014/main" id="{9C9F4FD1-DE33-4252-9F73-CC6C6256A76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1208" t="8253" r="20332" b="27816"/>
          <a:stretch/>
        </p:blipFill>
        <p:spPr>
          <a:xfrm>
            <a:off x="3723333" y="2216174"/>
            <a:ext cx="1792431" cy="121444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Shape 162">
            <a:extLst>
              <a:ext uri="{FF2B5EF4-FFF2-40B4-BE49-F238E27FC236}">
                <a16:creationId xmlns:a16="http://schemas.microsoft.com/office/drawing/2014/main" id="{EFC4F9C5-50F7-4592-9D67-4ADDCB3376C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2691" y="2287612"/>
            <a:ext cx="2104279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63">
            <a:extLst>
              <a:ext uri="{FF2B5EF4-FFF2-40B4-BE49-F238E27FC236}">
                <a16:creationId xmlns:a16="http://schemas.microsoft.com/office/drawing/2014/main" id="{9D2A0C6B-CA87-4570-B805-466E746A9FD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71009" y="2073298"/>
            <a:ext cx="1428760" cy="14287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39">
            <a:extLst>
              <a:ext uri="{FF2B5EF4-FFF2-40B4-BE49-F238E27FC236}">
                <a16:creationId xmlns:a16="http://schemas.microsoft.com/office/drawing/2014/main" id="{B3C1FCFC-D393-4926-9B71-879A66B1161B}"/>
              </a:ext>
            </a:extLst>
          </p:cNvPr>
          <p:cNvSpPr/>
          <p:nvPr/>
        </p:nvSpPr>
        <p:spPr>
          <a:xfrm>
            <a:off x="801320" y="1313818"/>
            <a:ext cx="2500330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lt1"/>
              </a:buClr>
              <a:buSzPts val="2400"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Remote Connection</a:t>
            </a:r>
          </a:p>
        </p:txBody>
      </p:sp>
      <p:sp>
        <p:nvSpPr>
          <p:cNvPr id="10" name="Shape 139">
            <a:extLst>
              <a:ext uri="{FF2B5EF4-FFF2-40B4-BE49-F238E27FC236}">
                <a16:creationId xmlns:a16="http://schemas.microsoft.com/office/drawing/2014/main" id="{A9D6B221-DEBA-418E-959B-D2EE23D02C81}"/>
              </a:ext>
            </a:extLst>
          </p:cNvPr>
          <p:cNvSpPr/>
          <p:nvPr/>
        </p:nvSpPr>
        <p:spPr>
          <a:xfrm>
            <a:off x="3369358" y="1313818"/>
            <a:ext cx="2500330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lt1"/>
              </a:buClr>
              <a:buSzPts val="2400"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Purchase Certificate</a:t>
            </a:r>
          </a:p>
        </p:txBody>
      </p:sp>
      <p:sp>
        <p:nvSpPr>
          <p:cNvPr id="11" name="Shape 139">
            <a:extLst>
              <a:ext uri="{FF2B5EF4-FFF2-40B4-BE49-F238E27FC236}">
                <a16:creationId xmlns:a16="http://schemas.microsoft.com/office/drawing/2014/main" id="{B462A7C0-76BE-4216-819F-C7870382FEED}"/>
              </a:ext>
            </a:extLst>
          </p:cNvPr>
          <p:cNvSpPr/>
          <p:nvPr/>
        </p:nvSpPr>
        <p:spPr>
          <a:xfrm>
            <a:off x="5949203" y="1313818"/>
            <a:ext cx="2500330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lt1"/>
              </a:buClr>
              <a:buSzPts val="2400"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Receive Notifications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9E117C1F-3F48-4C1A-8DAA-94D3B9924B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320" y="4049747"/>
            <a:ext cx="535129" cy="54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5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0" y="115227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ja-JP" altLang="en-US">
                <a:ea typeface="ＭＳ Ｐゴシック"/>
              </a:rPr>
              <a:t>Data in hand, anytime, anywhere</a:t>
            </a:r>
          </a:p>
        </p:txBody>
      </p:sp>
      <p:pic>
        <p:nvPicPr>
          <p:cNvPr id="2" name="圖片 25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EB18D8CE-E4CA-4DE3-944C-11A461F34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6403" y="1220507"/>
            <a:ext cx="7474675" cy="3416865"/>
          </a:xfrm>
          <a:prstGeom prst="rect">
            <a:avLst/>
          </a:prstGeom>
        </p:spPr>
      </p:pic>
      <p:pic>
        <p:nvPicPr>
          <p:cNvPr id="6" name="Shape 13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6D5680E-3E73-401B-8388-A27C9EF0AF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0519" y="3096000"/>
            <a:ext cx="586400" cy="5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37" descr="Image result for firefox png">
            <a:extLst>
              <a:ext uri="{FF2B5EF4-FFF2-40B4-BE49-F238E27FC236}">
                <a16:creationId xmlns:a16="http://schemas.microsoft.com/office/drawing/2014/main" id="{91273644-241A-4D46-AB8B-3211C0381FF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1774" y="2338588"/>
            <a:ext cx="593153" cy="592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38" descr="Related image">
            <a:extLst>
              <a:ext uri="{FF2B5EF4-FFF2-40B4-BE49-F238E27FC236}">
                <a16:creationId xmlns:a16="http://schemas.microsoft.com/office/drawing/2014/main" id="{8F36E41A-2C1D-48C0-B879-8867B05B90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17046" y="2285998"/>
            <a:ext cx="699688" cy="69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39">
            <a:extLst>
              <a:ext uri="{FF2B5EF4-FFF2-40B4-BE49-F238E27FC236}">
                <a16:creationId xmlns:a16="http://schemas.microsoft.com/office/drawing/2014/main" id="{8031D443-24A6-4C7C-869C-5B60E88F21D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53829" y="3032746"/>
            <a:ext cx="649101" cy="64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31">
            <a:extLst>
              <a:ext uri="{FF2B5EF4-FFF2-40B4-BE49-F238E27FC236}">
                <a16:creationId xmlns:a16="http://schemas.microsoft.com/office/drawing/2014/main" id="{F25C1ABE-E03A-4AD8-8CAB-3D433AD1EFE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17888" y="2242926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" name="Shape 132" descr="A close up of a logo&#10;&#10;Description generated with high confidence">
            <a:extLst>
              <a:ext uri="{FF2B5EF4-FFF2-40B4-BE49-F238E27FC236}">
                <a16:creationId xmlns:a16="http://schemas.microsoft.com/office/drawing/2014/main" id="{43ED143B-D9B4-4174-914B-88B31FF54BB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75987" y="2242917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Shape 133">
            <a:extLst>
              <a:ext uri="{FF2B5EF4-FFF2-40B4-BE49-F238E27FC236}">
                <a16:creationId xmlns:a16="http://schemas.microsoft.com/office/drawing/2014/main" id="{622DC610-422F-426C-B04A-F60640C639E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17895" y="2867000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0" name="Shape 134">
            <a:extLst>
              <a:ext uri="{FF2B5EF4-FFF2-40B4-BE49-F238E27FC236}">
                <a16:creationId xmlns:a16="http://schemas.microsoft.com/office/drawing/2014/main" id="{8583A9ED-B878-420D-A303-951BBC40207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76004" y="2867004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2" name="Shape 135">
            <a:extLst>
              <a:ext uri="{FF2B5EF4-FFF2-40B4-BE49-F238E27FC236}">
                <a16:creationId xmlns:a16="http://schemas.microsoft.com/office/drawing/2014/main" id="{F4C18FD7-48A3-484B-8AFA-484BC02FBB4A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17890" y="3526107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4" name="Shape 140">
            <a:extLst>
              <a:ext uri="{FF2B5EF4-FFF2-40B4-BE49-F238E27FC236}">
                <a16:creationId xmlns:a16="http://schemas.microsoft.com/office/drawing/2014/main" id="{5CD76047-E3F5-40CC-A35C-024BB54FA865}"/>
              </a:ext>
            </a:extLst>
          </p:cNvPr>
          <p:cNvSpPr/>
          <p:nvPr/>
        </p:nvSpPr>
        <p:spPr>
          <a:xfrm>
            <a:off x="4484818" y="3759978"/>
            <a:ext cx="1106100" cy="35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...</a:t>
            </a:r>
            <a:r>
              <a: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more</a:t>
            </a:r>
            <a:endParaRPr sz="16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6" name="Shape 141">
            <a:extLst>
              <a:ext uri="{FF2B5EF4-FFF2-40B4-BE49-F238E27FC236}">
                <a16:creationId xmlns:a16="http://schemas.microsoft.com/office/drawing/2014/main" id="{A72AFCED-E2CE-4C56-8E13-1846189E05F2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02394" y="2829196"/>
            <a:ext cx="1489449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14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7A55AC7-C8A2-4FC5-9DF1-F69BE47090B8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03410" y="2355258"/>
            <a:ext cx="998127" cy="108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143">
            <a:extLst>
              <a:ext uri="{FF2B5EF4-FFF2-40B4-BE49-F238E27FC236}">
                <a16:creationId xmlns:a16="http://schemas.microsoft.com/office/drawing/2014/main" id="{7B7F1074-A734-4C32-ABF3-06B01AC0D0F8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106049" y="2053873"/>
            <a:ext cx="571504" cy="57150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140">
            <a:extLst>
              <a:ext uri="{FF2B5EF4-FFF2-40B4-BE49-F238E27FC236}">
                <a16:creationId xmlns:a16="http://schemas.microsoft.com/office/drawing/2014/main" id="{AC41971A-1BC0-48AD-BC2E-E0BA501995D6}"/>
              </a:ext>
            </a:extLst>
          </p:cNvPr>
          <p:cNvSpPr/>
          <p:nvPr/>
        </p:nvSpPr>
        <p:spPr>
          <a:xfrm>
            <a:off x="1679822" y="1571618"/>
            <a:ext cx="1357322" cy="4286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 algn="ctr">
              <a:buClr>
                <a:schemeClr val="lt1"/>
              </a:buClr>
              <a:buSzPts val="1100"/>
            </a:pPr>
            <a:r>
              <a:rPr lang="zh-TW" altLang="en-US" sz="2000" b="1">
                <a:solidFill>
                  <a:srgbClr val="00B05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Browser</a:t>
            </a:r>
          </a:p>
        </p:txBody>
      </p:sp>
      <p:sp>
        <p:nvSpPr>
          <p:cNvPr id="34" name="Shape 140">
            <a:extLst>
              <a:ext uri="{FF2B5EF4-FFF2-40B4-BE49-F238E27FC236}">
                <a16:creationId xmlns:a16="http://schemas.microsoft.com/office/drawing/2014/main" id="{5FA1DE0F-005B-44CB-9EDD-EE6241C18BA1}"/>
              </a:ext>
            </a:extLst>
          </p:cNvPr>
          <p:cNvSpPr/>
          <p:nvPr/>
        </p:nvSpPr>
        <p:spPr>
          <a:xfrm>
            <a:off x="6018152" y="1500180"/>
            <a:ext cx="2000264" cy="4286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indent="-228600" algn="ctr">
              <a:buClr>
                <a:schemeClr val="lt1"/>
              </a:buClr>
              <a:buSzPts val="1100"/>
            </a:pPr>
            <a:r>
              <a:rPr lang="en-US" altLang="zh-TW" sz="2000" b="1">
                <a:solidFill>
                  <a:srgbClr val="00B05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PC Utility</a:t>
            </a:r>
            <a:endParaRPr lang="zh-TW" altLang="en-US" sz="2000" b="1">
              <a:solidFill>
                <a:srgbClr val="00B05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6" name="Shape 140">
            <a:extLst>
              <a:ext uri="{FF2B5EF4-FFF2-40B4-BE49-F238E27FC236}">
                <a16:creationId xmlns:a16="http://schemas.microsoft.com/office/drawing/2014/main" id="{67B14BEA-249F-4C80-8737-6A9EB8420094}"/>
              </a:ext>
            </a:extLst>
          </p:cNvPr>
          <p:cNvSpPr/>
          <p:nvPr/>
        </p:nvSpPr>
        <p:spPr>
          <a:xfrm>
            <a:off x="3926572" y="1714824"/>
            <a:ext cx="1693499" cy="42022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indent="-228600" algn="ctr">
              <a:buClr>
                <a:schemeClr val="lt1"/>
              </a:buClr>
              <a:buSzPts val="11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Mobile App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3DC66C8-B835-48D6-8C50-7F7DD25932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7768" y="3275830"/>
            <a:ext cx="1289802" cy="1234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043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D50E3ADB-40D9-4771-A8C6-E9DF1FA3C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cs typeface="Calibri Light"/>
              </a:rPr>
              <a:t>Mobile Connection - 1</a:t>
            </a: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E2A415B7-2816-45D5-BC23-C761CDA84F34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Click "Add NAS"</a:t>
            </a:r>
          </a:p>
        </p:txBody>
      </p:sp>
      <p:sp>
        <p:nvSpPr>
          <p:cNvPr id="26" name="Shape 444">
            <a:extLst>
              <a:ext uri="{FF2B5EF4-FFF2-40B4-BE49-F238E27FC236}">
                <a16:creationId xmlns:a16="http://schemas.microsoft.com/office/drawing/2014/main" id="{0F17268A-3F72-4551-979B-82BE55EBB264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>
              <a:buSzPts val="1600"/>
            </a:pPr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Sign in with QNAP ID</a:t>
            </a:r>
          </a:p>
        </p:txBody>
      </p:sp>
      <p:sp>
        <p:nvSpPr>
          <p:cNvPr id="27" name="Shape 444">
            <a:extLst>
              <a:ext uri="{FF2B5EF4-FFF2-40B4-BE49-F238E27FC236}">
                <a16:creationId xmlns:a16="http://schemas.microsoft.com/office/drawing/2014/main" id="{B67CB027-D02C-4220-9F44-6C3B170CE13F}"/>
              </a:ext>
            </a:extLst>
          </p:cNvPr>
          <p:cNvSpPr/>
          <p:nvPr/>
        </p:nvSpPr>
        <p:spPr>
          <a:xfrm>
            <a:off x="1623393" y="3686498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>
              <a:buSzPts val="1600"/>
            </a:pPr>
            <a:r>
              <a:rPr lang="en-US" altLang="zh-TW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Imported successfully!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3A145C16-1103-405B-89CF-7B079E8C5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802E553-74E5-48CA-948A-D9659BE47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61D7307A-9A6D-479D-AE05-F01FB65AB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56" y="3692524"/>
            <a:ext cx="594278" cy="620496"/>
          </a:xfrm>
          <a:prstGeom prst="rect">
            <a:avLst/>
          </a:prstGeom>
        </p:spPr>
      </p:pic>
      <p:sp>
        <p:nvSpPr>
          <p:cNvPr id="31" name="Shape 454">
            <a:extLst>
              <a:ext uri="{FF2B5EF4-FFF2-40B4-BE49-F238E27FC236}">
                <a16:creationId xmlns:a16="http://schemas.microsoft.com/office/drawing/2014/main" id="{668AC266-8D15-4270-B520-1DA075614F8B}"/>
              </a:ext>
            </a:extLst>
          </p:cNvPr>
          <p:cNvSpPr/>
          <p:nvPr/>
        </p:nvSpPr>
        <p:spPr>
          <a:xfrm>
            <a:off x="4100150" y="1167900"/>
            <a:ext cx="4495800" cy="462300"/>
          </a:xfrm>
          <a:prstGeom prst="homePlat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Connected</a:t>
            </a:r>
            <a:r>
              <a:rPr lang="zh-TW" sz="2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!!!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Shape 455">
            <a:extLst>
              <a:ext uri="{FF2B5EF4-FFF2-40B4-BE49-F238E27FC236}">
                <a16:creationId xmlns:a16="http://schemas.microsoft.com/office/drawing/2014/main" id="{78E88459-2F30-42AE-BFF7-E9CD72BBC7B3}"/>
              </a:ext>
            </a:extLst>
          </p:cNvPr>
          <p:cNvSpPr/>
          <p:nvPr/>
        </p:nvSpPr>
        <p:spPr>
          <a:xfrm>
            <a:off x="671150" y="1167900"/>
            <a:ext cx="3962400" cy="462300"/>
          </a:xfrm>
          <a:prstGeom prst="homePlate">
            <a:avLst>
              <a:gd name="adj" fmla="val 50000"/>
            </a:avLst>
          </a:prstGeom>
          <a:solidFill>
            <a:srgbClr val="E59E1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2000"/>
            </a:pPr>
            <a:r>
              <a:rPr lang="en-US" altLang="zh-TW" sz="2000" b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Import</a:t>
            </a:r>
            <a:r>
              <a:rPr lang="en-US" altLang="zh-TW" sz="2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 all NAS info at once</a:t>
            </a:r>
            <a:endParaRPr lang="zh-TW" altLang="en-US" sz="2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BE45BA8-C395-4048-9319-F0ED72519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550" y="1857375"/>
            <a:ext cx="1409700" cy="2514600"/>
          </a:xfrm>
          <a:prstGeom prst="rect">
            <a:avLst/>
          </a:prstGeom>
        </p:spPr>
      </p:pic>
      <p:pic>
        <p:nvPicPr>
          <p:cNvPr id="4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2DF5C48-2952-4E09-8CD1-57DBE532F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3924" y="1857375"/>
            <a:ext cx="14097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31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/>
              <a:t>Mobile Connection - </a:t>
            </a:r>
            <a:r>
              <a:rPr lang="en-US" altLang="zh-TW">
                <a:solidFill>
                  <a:srgbClr val="404040"/>
                </a:solidFill>
                <a:cs typeface="Calibri Light"/>
              </a:rPr>
              <a:t>2</a:t>
            </a:r>
            <a:endParaRPr lang="en-US" altLang="zh-TW">
              <a:solidFill>
                <a:schemeClr val="tx1"/>
              </a:solidFill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4100150" y="1167900"/>
            <a:ext cx="4495800" cy="462300"/>
          </a:xfrm>
          <a:prstGeom prst="homePlate">
            <a:avLst>
              <a:gd name="adj" fmla="val 50000"/>
            </a:avLst>
          </a:prstGeom>
          <a:solidFill>
            <a:srgbClr val="E59E1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Connected</a:t>
            </a:r>
            <a:r>
              <a:rPr lang="zh-TW" sz="2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!!!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5" name="Shape 455"/>
          <p:cNvSpPr/>
          <p:nvPr/>
        </p:nvSpPr>
        <p:spPr>
          <a:xfrm>
            <a:off x="671150" y="1167900"/>
            <a:ext cx="3962400" cy="462300"/>
          </a:xfrm>
          <a:prstGeom prst="homePlat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2000"/>
            </a:pPr>
            <a:r>
              <a:rPr lang="zh-TW" altLang="en-US" sz="2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Import all NAS info at once</a:t>
            </a:r>
          </a:p>
        </p:txBody>
      </p:sp>
      <p:sp>
        <p:nvSpPr>
          <p:cNvPr id="456" name="Shape 456"/>
          <p:cNvSpPr/>
          <p:nvPr/>
        </p:nvSpPr>
        <p:spPr>
          <a:xfrm>
            <a:off x="3319043" y="2413366"/>
            <a:ext cx="2624558" cy="131906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59E11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>
              <a:lnSpc>
                <a:spcPts val="1500"/>
              </a:lnSpc>
              <a:buClr>
                <a:schemeClr val="lt1"/>
              </a:buClr>
              <a:buSzPts val="1400"/>
            </a:pPr>
            <a:r>
              <a:rPr lang="en-US" altLang="zh-TW" b="1">
                <a:latin typeface="微軟正黑體" pitchFamily="34" charset="-120"/>
                <a:ea typeface="微軟正黑體" pitchFamily="34" charset="-120"/>
                <a:cs typeface="Arial"/>
              </a:rPr>
              <a:t>Automatically</a:t>
            </a:r>
            <a:r>
              <a:rPr lang="en-US" altLang="zh-TW" b="1">
                <a:latin typeface="微軟正黑體"/>
                <a:ea typeface="微軟正黑體"/>
              </a:rPr>
              <a:t> uses the best connection method</a:t>
            </a:r>
            <a:endParaRPr lang="zh-TW" altLang="en-US" b="1">
              <a:latin typeface="微軟正黑體"/>
              <a:ea typeface="微軟正黑體"/>
            </a:endParaRPr>
          </a:p>
        </p:txBody>
      </p:sp>
      <p:pic>
        <p:nvPicPr>
          <p:cNvPr id="457" name="Shape 4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6094" y="1777500"/>
            <a:ext cx="1371000" cy="24384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58" name="Shape 4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9994" y="1777500"/>
            <a:ext cx="1371000" cy="24384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62789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29</Slides>
  <Notes>27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The Mobile NAS </vt:lpstr>
      <vt:lpstr>Access your data from anywhere</vt:lpstr>
      <vt:lpstr>QNAP Mobile Apps</vt:lpstr>
      <vt:lpstr>Stay connected with your NAS</vt:lpstr>
      <vt:lpstr>myQNAPcloud &amp; QNAP ID</vt:lpstr>
      <vt:lpstr>Data in hand, anytime, anywhere</vt:lpstr>
      <vt:lpstr>Mobile Connection - 1</vt:lpstr>
      <vt:lpstr>Mobile Connection - 2</vt:lpstr>
      <vt:lpstr>File &amp; System Management</vt:lpstr>
      <vt:lpstr>Qfile  All files in your pocket  </vt:lpstr>
      <vt:lpstr>Qmanager System Manager </vt:lpstr>
      <vt:lpstr>Qsync Sync across devices  </vt:lpstr>
      <vt:lpstr>Qsirch Powerful Search Engine   </vt:lpstr>
      <vt:lpstr>Multimedia</vt:lpstr>
      <vt:lpstr>Qphoto Browse &amp; Share photos   </vt:lpstr>
      <vt:lpstr>Qvideo Enjoys videos on demand  </vt:lpstr>
      <vt:lpstr>Qmusic Music streaming on demand</vt:lpstr>
      <vt:lpstr>Photo Tagger Tag your photos  </vt:lpstr>
      <vt:lpstr>Ocean KTV Client Mobile Karaoke  </vt:lpstr>
      <vt:lpstr>DJ2 Client Private live streaming </vt:lpstr>
      <vt:lpstr>Qget Download Task Manager  </vt:lpstr>
      <vt:lpstr>Qremote Handy Remote Controller </vt:lpstr>
      <vt:lpstr>Productivity Tools</vt:lpstr>
      <vt:lpstr>QmailClient All in one mail app </vt:lpstr>
      <vt:lpstr>Qcontactz Ultimate contacts pool </vt:lpstr>
      <vt:lpstr>Qnotes3 Share your inspirations </vt:lpstr>
      <vt:lpstr>QVR Pro Client Mobile surveillance monitor</vt:lpstr>
      <vt:lpstr>From work to entertainment QNAP mobile apps make life better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 </dc:title>
  <cp:revision>2</cp:revision>
  <dcterms:modified xsi:type="dcterms:W3CDTF">2018-05-30T08:33:19Z</dcterms:modified>
</cp:coreProperties>
</file>